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55" r:id="rId1"/>
  </p:sldMasterIdLst>
  <p:notesMasterIdLst>
    <p:notesMasterId r:id="rId80"/>
  </p:notesMasterIdLst>
  <p:handoutMasterIdLst>
    <p:handoutMasterId r:id="rId81"/>
  </p:handoutMasterIdLst>
  <p:sldIdLst>
    <p:sldId id="500" r:id="rId2"/>
    <p:sldId id="541" r:id="rId3"/>
    <p:sldId id="815" r:id="rId4"/>
    <p:sldId id="705" r:id="rId5"/>
    <p:sldId id="729" r:id="rId6"/>
    <p:sldId id="730" r:id="rId7"/>
    <p:sldId id="731" r:id="rId8"/>
    <p:sldId id="701" r:id="rId9"/>
    <p:sldId id="732" r:id="rId10"/>
    <p:sldId id="733" r:id="rId11"/>
    <p:sldId id="734" r:id="rId12"/>
    <p:sldId id="739" r:id="rId13"/>
    <p:sldId id="735" r:id="rId14"/>
    <p:sldId id="812" r:id="rId15"/>
    <p:sldId id="743" r:id="rId16"/>
    <p:sldId id="740" r:id="rId17"/>
    <p:sldId id="744" r:id="rId18"/>
    <p:sldId id="746" r:id="rId19"/>
    <p:sldId id="747" r:id="rId20"/>
    <p:sldId id="748" r:id="rId21"/>
    <p:sldId id="749" r:id="rId22"/>
    <p:sldId id="816" r:id="rId23"/>
    <p:sldId id="751" r:id="rId24"/>
    <p:sldId id="752" r:id="rId25"/>
    <p:sldId id="761" r:id="rId26"/>
    <p:sldId id="762" r:id="rId27"/>
    <p:sldId id="763" r:id="rId28"/>
    <p:sldId id="764" r:id="rId29"/>
    <p:sldId id="765" r:id="rId30"/>
    <p:sldId id="750" r:id="rId31"/>
    <p:sldId id="766" r:id="rId32"/>
    <p:sldId id="817" r:id="rId33"/>
    <p:sldId id="759" r:id="rId34"/>
    <p:sldId id="755" r:id="rId35"/>
    <p:sldId id="768" r:id="rId36"/>
    <p:sldId id="753" r:id="rId37"/>
    <p:sldId id="754" r:id="rId38"/>
    <p:sldId id="769" r:id="rId39"/>
    <p:sldId id="770" r:id="rId40"/>
    <p:sldId id="771" r:id="rId41"/>
    <p:sldId id="772" r:id="rId42"/>
    <p:sldId id="773" r:id="rId43"/>
    <p:sldId id="775" r:id="rId44"/>
    <p:sldId id="776" r:id="rId45"/>
    <p:sldId id="813" r:id="rId46"/>
    <p:sldId id="777" r:id="rId47"/>
    <p:sldId id="778" r:id="rId48"/>
    <p:sldId id="779" r:id="rId49"/>
    <p:sldId id="818" r:id="rId50"/>
    <p:sldId id="780" r:id="rId51"/>
    <p:sldId id="781" r:id="rId52"/>
    <p:sldId id="796" r:id="rId53"/>
    <p:sldId id="797" r:id="rId54"/>
    <p:sldId id="814" r:id="rId55"/>
    <p:sldId id="782" r:id="rId56"/>
    <p:sldId id="798" r:id="rId57"/>
    <p:sldId id="799" r:id="rId58"/>
    <p:sldId id="800" r:id="rId59"/>
    <p:sldId id="783" r:id="rId60"/>
    <p:sldId id="802" r:id="rId61"/>
    <p:sldId id="784" r:id="rId62"/>
    <p:sldId id="819" r:id="rId63"/>
    <p:sldId id="793" r:id="rId64"/>
    <p:sldId id="803" r:id="rId65"/>
    <p:sldId id="804" r:id="rId66"/>
    <p:sldId id="805" r:id="rId67"/>
    <p:sldId id="806" r:id="rId68"/>
    <p:sldId id="794" r:id="rId69"/>
    <p:sldId id="807" r:id="rId70"/>
    <p:sldId id="808" r:id="rId71"/>
    <p:sldId id="809" r:id="rId72"/>
    <p:sldId id="810" r:id="rId73"/>
    <p:sldId id="801" r:id="rId74"/>
    <p:sldId id="811" r:id="rId75"/>
    <p:sldId id="609" r:id="rId76"/>
    <p:sldId id="820" r:id="rId77"/>
    <p:sldId id="683" r:id="rId78"/>
    <p:sldId id="681" r:id="rId79"/>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C0C0C4"/>
    <a:srgbClr val="678DC5"/>
    <a:srgbClr val="3E67A4"/>
    <a:srgbClr val="3E8DC5"/>
    <a:srgbClr val="5F5F65"/>
    <a:srgbClr val="7E7E86"/>
    <a:srgbClr val="FFFFFF"/>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75325" autoAdjust="0"/>
  </p:normalViewPr>
  <p:slideViewPr>
    <p:cSldViewPr snapToGrid="0" showGuides="1">
      <p:cViewPr varScale="1">
        <p:scale>
          <a:sx n="81" d="100"/>
          <a:sy n="81" d="100"/>
        </p:scale>
        <p:origin x="-696" y="-90"/>
      </p:cViewPr>
      <p:guideLst>
        <p:guide orient="horz" pos="3141"/>
        <p:guide pos="17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00" d="100"/>
          <a:sy n="100" d="100"/>
        </p:scale>
        <p:origin x="-1500" y="25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None/>
            </a:pPr>
            <a:r>
              <a:rPr lang="en-US" sz="1200" b="1" dirty="0" smtClean="0"/>
              <a:t>CCNP SWITCH: Implementing IP Switching</a:t>
            </a:r>
          </a:p>
          <a:p>
            <a:pPr>
              <a:buFontTx/>
              <a:buNone/>
            </a:pPr>
            <a:r>
              <a:rPr lang="en-US" sz="1300" b="1" dirty="0" smtClean="0"/>
              <a:t>Chapter 2: </a:t>
            </a:r>
            <a:r>
              <a:rPr lang="en-US" sz="1200" b="1" dirty="0" smtClean="0"/>
              <a:t>Implementing VLANs in Campus Networks</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10</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r>
              <a:rPr lang="en-US" sz="1100" kern="1200" baseline="0" dirty="0" smtClean="0">
                <a:solidFill>
                  <a:schemeClr val="tx1"/>
                </a:solidFill>
                <a:latin typeface="Arial" charset="0"/>
                <a:ea typeface="+mn-ea"/>
                <a:cs typeface="+mn-cs"/>
              </a:rPr>
              <a:t>Cisco Catalyst switches support up to 4096 VLANs depending on the platform and software version.</a:t>
            </a:r>
          </a:p>
          <a:p>
            <a:pPr marL="228600" indent="-228600"/>
            <a:r>
              <a:rPr lang="en-US" sz="1100" kern="1200" baseline="0" dirty="0" smtClean="0">
                <a:solidFill>
                  <a:schemeClr val="tx1"/>
                </a:solidFill>
                <a:latin typeface="Arial" charset="0"/>
                <a:ea typeface="+mn-ea"/>
                <a:cs typeface="+mn-cs"/>
              </a:rPr>
              <a:t>The Catalyst 2950 and 2955 support as many as 64 VLANs with the Standard Software image and up to 250 VLANs with the Enhanced Software image. </a:t>
            </a:r>
          </a:p>
          <a:p>
            <a:pPr marL="228600" indent="-228600"/>
            <a:r>
              <a:rPr lang="en-US" sz="1100" kern="1200" dirty="0" smtClean="0">
                <a:solidFill>
                  <a:schemeClr val="tx1"/>
                </a:solidFill>
                <a:latin typeface="Arial" charset="0"/>
                <a:ea typeface="+mn-ea"/>
                <a:cs typeface="+mn-cs"/>
              </a:rPr>
              <a:t>Cisco Catalyst switches do not support VLANs 1002 through 1005; these are reserved for Token Ring and FDDI VLANs. </a:t>
            </a:r>
          </a:p>
          <a:p>
            <a:pPr marL="228600" indent="-228600"/>
            <a:r>
              <a:rPr lang="en-US" sz="1100" kern="1200" dirty="0" smtClean="0">
                <a:solidFill>
                  <a:schemeClr val="tx1"/>
                </a:solidFill>
                <a:latin typeface="Arial" charset="0"/>
                <a:ea typeface="+mn-ea"/>
                <a:cs typeface="+mn-cs"/>
              </a:rPr>
              <a:t>Catalyst 4500 and 6500 families of switches do not support VLANs 1006 through 1024. </a:t>
            </a:r>
          </a:p>
          <a:p>
            <a:pPr marL="228600" indent="-228600"/>
            <a:r>
              <a:rPr lang="en-US" sz="1100" kern="1200" dirty="0" smtClean="0">
                <a:solidFill>
                  <a:schemeClr val="tx1"/>
                </a:solidFill>
                <a:latin typeface="Arial" charset="0"/>
                <a:ea typeface="+mn-ea"/>
                <a:cs typeface="+mn-cs"/>
              </a:rPr>
              <a:t>Several families of switches </a:t>
            </a:r>
            <a:r>
              <a:rPr lang="en-US" sz="1100" i="1" kern="1200" dirty="0" smtClean="0">
                <a:solidFill>
                  <a:schemeClr val="tx1"/>
                </a:solidFill>
                <a:latin typeface="Arial" charset="0"/>
                <a:ea typeface="+mn-ea"/>
                <a:cs typeface="+mn-cs"/>
              </a:rPr>
              <a:t>support more VLANs than the number</a:t>
            </a:r>
            <a:r>
              <a:rPr lang="en-US" sz="1100" i="1" kern="1200" baseline="0" dirty="0" smtClean="0">
                <a:solidFill>
                  <a:schemeClr val="tx1"/>
                </a:solidFill>
                <a:latin typeface="Arial" charset="0"/>
                <a:ea typeface="+mn-ea"/>
                <a:cs typeface="+mn-cs"/>
              </a:rPr>
              <a:t> </a:t>
            </a:r>
            <a:r>
              <a:rPr lang="en-US" sz="1100" i="1" kern="1200" dirty="0" smtClean="0">
                <a:solidFill>
                  <a:schemeClr val="tx1"/>
                </a:solidFill>
                <a:latin typeface="Arial" charset="0"/>
                <a:ea typeface="+mn-ea"/>
                <a:cs typeface="+mn-cs"/>
              </a:rPr>
              <a:t>of spanning-tree instances</a:t>
            </a:r>
            <a:r>
              <a:rPr lang="en-US" sz="1100" kern="1200" dirty="0" smtClean="0">
                <a:solidFill>
                  <a:schemeClr val="tx1"/>
                </a:solidFill>
                <a:latin typeface="Arial" charset="0"/>
                <a:ea typeface="+mn-ea"/>
                <a:cs typeface="+mn-cs"/>
              </a:rPr>
              <a:t>. For example, the Cisco Catalyst 2970 supports 1005 VLANs but only 128 spanning-tree instances. For information on the number of supported spanning-tree instances, refer to the Cisco Product Technical Documentation</a:t>
            </a:r>
            <a:endParaRPr lang="en-US" sz="1100" kern="1200" baseline="0" dirty="0" smtClean="0">
              <a:solidFill>
                <a:schemeClr val="tx1"/>
              </a:solidFill>
              <a:latin typeface="Arial" charset="0"/>
              <a:ea typeface="+mn-ea"/>
              <a:cs typeface="+mn-cs"/>
            </a:endParaRPr>
          </a:p>
          <a:p>
            <a:pPr marL="228600" indent="-228600">
              <a:buNone/>
            </a:pPr>
            <a:endParaRPr lang="en-US" sz="90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See</a:t>
            </a:r>
            <a:r>
              <a:rPr lang="en-US" baseline="0" dirty="0" smtClean="0"/>
              <a:t> previous slide for VLAN ID information.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VLAN Types </a:t>
            </a:r>
            <a:r>
              <a:rPr lang="en-US" sz="1100" kern="1200" baseline="0" dirty="0" smtClean="0">
                <a:solidFill>
                  <a:schemeClr val="tx1"/>
                </a:solidFill>
                <a:latin typeface="Arial" charset="0"/>
                <a:ea typeface="+mn-ea"/>
                <a:cs typeface="+mn-cs"/>
              </a:rPr>
              <a:t>(from CCNA). Among the (port-based) VLANs are a number of types of VLANs. Some VLAN types are defined by the type of traffic they support; others are defined by the specific functions they perform. The principal VLAN types are data VLANs, the default VLAN, the black hole VLAN, native VLANs, management VLANs, and voice VLANs. Because switches will be carrying traffic associated with several VLANs, ports connecting to other switches are used to carry traffic for more than one VLAN; these are called trunk ports (coming soon). </a:t>
            </a:r>
          </a:p>
          <a:p>
            <a:pPr marL="228600" indent="-228600">
              <a:lnSpc>
                <a:spcPct val="100000"/>
              </a:lnSpc>
              <a:spcBef>
                <a:spcPts val="0"/>
              </a:spcBef>
              <a:spcAft>
                <a:spcPts val="600"/>
              </a:spcAft>
            </a:pPr>
            <a:r>
              <a:rPr lang="en-US" sz="1100" b="0" i="0" kern="1200" baseline="0" dirty="0" smtClean="0">
                <a:solidFill>
                  <a:schemeClr val="tx1"/>
                </a:solidFill>
                <a:latin typeface="Arial" charset="0"/>
                <a:ea typeface="+mn-ea"/>
                <a:cs typeface="+mn-cs"/>
              </a:rPr>
              <a:t>A </a:t>
            </a:r>
            <a:r>
              <a:rPr lang="en-US" sz="1100" b="1" kern="1200" baseline="0" dirty="0" smtClean="0">
                <a:solidFill>
                  <a:schemeClr val="tx1"/>
                </a:solidFill>
                <a:latin typeface="Arial" charset="0"/>
                <a:ea typeface="+mn-ea"/>
                <a:cs typeface="+mn-cs"/>
              </a:rPr>
              <a:t>data VLAN </a:t>
            </a:r>
            <a:r>
              <a:rPr lang="en-US" sz="1100" b="0" i="0" kern="1200" baseline="0" dirty="0" smtClean="0">
                <a:solidFill>
                  <a:schemeClr val="tx1"/>
                </a:solidFill>
                <a:latin typeface="Arial" charset="0"/>
                <a:ea typeface="+mn-ea"/>
                <a:cs typeface="+mn-cs"/>
              </a:rPr>
              <a:t>is a VLAN that is configured to carry only user-generated traffic. Typically, multiple data VLANs populate a switched infrastructure. A VLAN could carry voice-based traffic or traffic used to manage the switch, but this traffic would not be part of a data VLAN. It is common practice to separate voice and management traffic from data traffic. The importance of separating user data from switch management control data and voice traffic is highlighted by the use of a special term used to identify VLANs that carry only user data—a data VLAN. A data VLAN is sometimes called a user VLAN. </a:t>
            </a:r>
          </a:p>
          <a:p>
            <a:pPr marL="228600" indent="-228600">
              <a:lnSpc>
                <a:spcPct val="100000"/>
              </a:lnSpc>
              <a:spcBef>
                <a:spcPts val="0"/>
              </a:spcBef>
              <a:spcAft>
                <a:spcPts val="600"/>
              </a:spcAft>
            </a:pPr>
            <a:r>
              <a:rPr lang="en-US" sz="1100" b="0" i="0" kern="1200" baseline="0" dirty="0" smtClean="0">
                <a:solidFill>
                  <a:schemeClr val="tx1"/>
                </a:solidFill>
                <a:latin typeface="Arial" charset="0"/>
                <a:ea typeface="+mn-ea"/>
                <a:cs typeface="+mn-cs"/>
              </a:rPr>
              <a:t>The </a:t>
            </a:r>
            <a:r>
              <a:rPr lang="en-US" sz="1100" b="1" kern="1200" baseline="0" dirty="0" smtClean="0">
                <a:solidFill>
                  <a:schemeClr val="tx1"/>
                </a:solidFill>
                <a:latin typeface="Arial" charset="0"/>
                <a:ea typeface="+mn-ea"/>
                <a:cs typeface="+mn-cs"/>
              </a:rPr>
              <a:t>default VLAN </a:t>
            </a:r>
            <a:r>
              <a:rPr lang="en-US" sz="1100" b="0" i="0" kern="1200" baseline="0" dirty="0" smtClean="0">
                <a:solidFill>
                  <a:schemeClr val="tx1"/>
                </a:solidFill>
                <a:latin typeface="Arial" charset="0"/>
                <a:ea typeface="+mn-ea"/>
                <a:cs typeface="+mn-cs"/>
              </a:rPr>
              <a:t>is the VLAN that all the ports on a switch are members of when a switch is reset to factory defaults. All switch ports are members of the default VLAN after the initial boot of the switch. If all the switch ports are members of the default VLAN, they are all part of the same broadcast domain; this allows any device connected to any switch port </a:t>
            </a:r>
            <a:r>
              <a:rPr lang="en-US" sz="1100" b="0" i="0" kern="1200" baseline="0" smtClean="0">
                <a:solidFill>
                  <a:schemeClr val="tx1"/>
                </a:solidFill>
                <a:latin typeface="Arial" charset="0"/>
                <a:ea typeface="+mn-ea"/>
                <a:cs typeface="+mn-cs"/>
              </a:rPr>
              <a:t>to communicate </a:t>
            </a:r>
            <a:r>
              <a:rPr lang="en-US" sz="1100" i="0" kern="1200" baseline="0" smtClean="0">
                <a:solidFill>
                  <a:schemeClr val="tx1"/>
                </a:solidFill>
                <a:latin typeface="Arial" charset="0"/>
                <a:ea typeface="+mn-ea"/>
                <a:cs typeface="+mn-cs"/>
              </a:rPr>
              <a:t>with </a:t>
            </a:r>
            <a:r>
              <a:rPr lang="en-US" sz="1100" i="0" kern="1200" baseline="0" dirty="0" smtClean="0">
                <a:solidFill>
                  <a:schemeClr val="tx1"/>
                </a:solidFill>
                <a:latin typeface="Arial" charset="0"/>
                <a:ea typeface="+mn-ea"/>
                <a:cs typeface="+mn-cs"/>
              </a:rPr>
              <a:t>any device on any other switch port. The default VLAN for Cisco switches is VLAN 1. VLAN 1 has all the features of any VLAN, except that you cannot rename it and you cannot delete it. Layer 2 control traffic, such as CDP and Spanning Tree Protocol </a:t>
            </a:r>
            <a:r>
              <a:rPr lang="en-US" sz="1100" i="0" kern="1200" baseline="0" smtClean="0">
                <a:solidFill>
                  <a:schemeClr val="tx1"/>
                </a:solidFill>
                <a:latin typeface="Arial" charset="0"/>
                <a:ea typeface="+mn-ea"/>
                <a:cs typeface="+mn-cs"/>
              </a:rPr>
              <a:t>traffic, will </a:t>
            </a:r>
            <a:r>
              <a:rPr lang="en-US" sz="1100" i="0" kern="1200" baseline="0" dirty="0" smtClean="0">
                <a:solidFill>
                  <a:schemeClr val="tx1"/>
                </a:solidFill>
                <a:latin typeface="Arial" charset="0"/>
                <a:ea typeface="+mn-ea"/>
                <a:cs typeface="+mn-cs"/>
              </a:rPr>
              <a:t>always be associated with VLAN 1—this cannot be changed. It is a security best practice to restrict VLAN 1 to serve as a conduit only for Layer 2 control traffic, supporting no other traffic.</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Some network engineers use the term </a:t>
            </a:r>
            <a:r>
              <a:rPr lang="en-US" sz="1100" i="0" kern="1200" baseline="0" dirty="0" smtClean="0">
                <a:solidFill>
                  <a:schemeClr val="tx1"/>
                </a:solidFill>
                <a:latin typeface="Arial" charset="0"/>
                <a:ea typeface="+mn-ea"/>
                <a:cs typeface="+mn-cs"/>
              </a:rPr>
              <a:t>default VLAN to mean a VLAN other than </a:t>
            </a:r>
            <a:r>
              <a:rPr lang="en-US" sz="1100" kern="1200" baseline="0" dirty="0" smtClean="0">
                <a:solidFill>
                  <a:schemeClr val="tx1"/>
                </a:solidFill>
                <a:latin typeface="Arial" charset="0"/>
                <a:ea typeface="+mn-ea"/>
                <a:cs typeface="+mn-cs"/>
              </a:rPr>
              <a:t>VLAN 1 defined by the network engineer as the VLAN that all ports are assigned to when they are not in use. We use the term </a:t>
            </a:r>
            <a:r>
              <a:rPr lang="en-US" sz="1100" b="0" i="1" kern="1200" baseline="0" dirty="0" smtClean="0">
                <a:solidFill>
                  <a:schemeClr val="tx1"/>
                </a:solidFill>
                <a:latin typeface="Arial" charset="0"/>
                <a:ea typeface="+mn-ea"/>
                <a:cs typeface="+mn-cs"/>
              </a:rPr>
              <a:t>black hole VLAN </a:t>
            </a:r>
            <a:r>
              <a:rPr lang="en-US" sz="1100" b="0" i="0" kern="1200" baseline="0" dirty="0" smtClean="0">
                <a:solidFill>
                  <a:schemeClr val="tx1"/>
                </a:solidFill>
                <a:latin typeface="Arial" charset="0"/>
                <a:ea typeface="+mn-ea"/>
                <a:cs typeface="+mn-cs"/>
              </a:rPr>
              <a:t>to distinguish this VLAN </a:t>
            </a:r>
            <a:r>
              <a:rPr lang="en-US" sz="1100" kern="1200" baseline="0" dirty="0" smtClean="0">
                <a:solidFill>
                  <a:schemeClr val="tx1"/>
                </a:solidFill>
                <a:latin typeface="Arial" charset="0"/>
                <a:ea typeface="+mn-ea"/>
                <a:cs typeface="+mn-cs"/>
              </a:rPr>
              <a:t>from the default VLAN. The default VLAN is intrinsic to the switch out-of-the-box; it is VLAN 1 on Cisco switches. The black hole VLAN is defined by the switch administrator. It is a security best practice to define a black hole VLAN to be a dummy VLAN distinct from </a:t>
            </a:r>
            <a:r>
              <a:rPr lang="en-US" sz="1100" i="0" kern="1200" baseline="0" dirty="0" smtClean="0">
                <a:solidFill>
                  <a:schemeClr val="tx1"/>
                </a:solidFill>
                <a:latin typeface="Arial" charset="0"/>
                <a:ea typeface="+mn-ea"/>
                <a:cs typeface="+mn-cs"/>
              </a:rPr>
              <a:t>all other VLANs defined in the switched LAN. All unused switch ports are assigned to the </a:t>
            </a:r>
            <a:r>
              <a:rPr lang="en-US" sz="1100" kern="1200" baseline="0" dirty="0" smtClean="0">
                <a:solidFill>
                  <a:schemeClr val="tx1"/>
                </a:solidFill>
                <a:latin typeface="Arial" charset="0"/>
                <a:ea typeface="+mn-ea"/>
                <a:cs typeface="+mn-cs"/>
              </a:rPr>
              <a:t>black hole VLAN so that any device connecting to an unused switch port will be assigned to the black hole VLAN. Any traffic associated with the black hole VLAN is not allowed on trunk links, thus preventing any device associated with the black hole VLAN from communicating beyond the switch to which it is connected.</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A </a:t>
            </a:r>
            <a:r>
              <a:rPr lang="en-US" sz="1100" b="1" kern="1200" baseline="0" dirty="0" smtClean="0">
                <a:solidFill>
                  <a:schemeClr val="tx1"/>
                </a:solidFill>
                <a:latin typeface="Arial" charset="0"/>
                <a:ea typeface="+mn-ea"/>
                <a:cs typeface="+mn-cs"/>
              </a:rPr>
              <a:t>native VLAN </a:t>
            </a:r>
            <a:r>
              <a:rPr lang="en-US" sz="1100" b="0" i="0" kern="1200" baseline="0" dirty="0" smtClean="0">
                <a:solidFill>
                  <a:schemeClr val="tx1"/>
                </a:solidFill>
                <a:latin typeface="Arial" charset="0"/>
                <a:ea typeface="+mn-ea"/>
                <a:cs typeface="+mn-cs"/>
              </a:rPr>
              <a:t>(introduced later) is assigned to an 802.1Q trunk port. An IEEE 802.1Q trunk port supports </a:t>
            </a:r>
            <a:r>
              <a:rPr lang="en-US" sz="1100" kern="1200" baseline="0" dirty="0" smtClean="0">
                <a:solidFill>
                  <a:schemeClr val="tx1"/>
                </a:solidFill>
                <a:latin typeface="Arial" charset="0"/>
                <a:ea typeface="+mn-ea"/>
                <a:cs typeface="+mn-cs"/>
              </a:rPr>
              <a:t>traffic coming from many VLANs (tagged traffic) as well as traffic that does not come from a VLAN (untagged traffic). The 802.1Q trunk port places untagged traffic on the native VLAN. Native VLANs are set out in the IEEE 802.1Q specification to maintain backward compatibility with untagged traffic common to legacy LAN scenarios. For our purposes, a native VLAN serves as a common identifier on opposing ends of a trunk link. It is a security best practice to define a native VLAN to be a dummy VLAN distinct from all other VLANs defined in the switched LAN. The native VLAN is not used for any traffic in the switched network unless legacy bridging devices happen to be present in the network, or a </a:t>
            </a:r>
            <a:r>
              <a:rPr lang="en-US" sz="1100" kern="1200" baseline="0" dirty="0" err="1" smtClean="0">
                <a:solidFill>
                  <a:schemeClr val="tx1"/>
                </a:solidFill>
                <a:latin typeface="Arial" charset="0"/>
                <a:ea typeface="+mn-ea"/>
                <a:cs typeface="+mn-cs"/>
              </a:rPr>
              <a:t>multiaccess</a:t>
            </a:r>
            <a:r>
              <a:rPr lang="en-US" sz="1100" kern="1200" baseline="0" dirty="0" smtClean="0">
                <a:solidFill>
                  <a:schemeClr val="tx1"/>
                </a:solidFill>
                <a:latin typeface="Arial" charset="0"/>
                <a:ea typeface="+mn-ea"/>
                <a:cs typeface="+mn-cs"/>
              </a:rPr>
              <a:t> interconnection exists between switches joined by a hub (not likely in a modern network).</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A </a:t>
            </a:r>
            <a:r>
              <a:rPr lang="en-US" sz="1100" b="1" kern="1200" baseline="0" dirty="0" smtClean="0">
                <a:solidFill>
                  <a:schemeClr val="tx1"/>
                </a:solidFill>
                <a:latin typeface="Arial" charset="0"/>
                <a:ea typeface="+mn-ea"/>
                <a:cs typeface="+mn-cs"/>
              </a:rPr>
              <a:t>management VLAN </a:t>
            </a:r>
            <a:r>
              <a:rPr lang="en-US" sz="1100" b="0" i="0" kern="1200" baseline="0" dirty="0" smtClean="0">
                <a:solidFill>
                  <a:schemeClr val="tx1"/>
                </a:solidFill>
                <a:latin typeface="Arial" charset="0"/>
                <a:ea typeface="+mn-ea"/>
                <a:cs typeface="+mn-cs"/>
              </a:rPr>
              <a:t>is a VLAN defined by the switch administrator as a means to </a:t>
            </a:r>
            <a:r>
              <a:rPr lang="en-US" sz="1100" kern="1200" baseline="0" dirty="0" smtClean="0">
                <a:solidFill>
                  <a:schemeClr val="tx1"/>
                </a:solidFill>
                <a:latin typeface="Arial" charset="0"/>
                <a:ea typeface="+mn-ea"/>
                <a:cs typeface="+mn-cs"/>
              </a:rPr>
              <a:t>accessing the management capabilities of a switch. VLAN 1 would serve as the management VLAN if you did not proactively define a unique VLAN to serve as the management VLAN. You assign the management VLAN an IP address and subnet mask. A switch can be managed via HTTP, Telnet, SSH, or SNMP. Because the out-of-the-box configuration of a Catalyst switch has VLAN 1 as the default VLAN, you see that VLAN 1 or the black hole VLAN would be a bad choice as the management VLAN; you wouldn’t want an arbitrary user connecting to a switch to default to the management VLAN. It is a security best practice to define the management VLAN to be a VLAN distinct from all other VLANs defined in the switched LAN.</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A </a:t>
            </a:r>
            <a:r>
              <a:rPr lang="en-US" sz="1100" b="1" kern="1200" baseline="0" dirty="0" smtClean="0">
                <a:solidFill>
                  <a:schemeClr val="tx1"/>
                </a:solidFill>
                <a:latin typeface="Arial" charset="0"/>
                <a:ea typeface="+mn-ea"/>
                <a:cs typeface="+mn-cs"/>
              </a:rPr>
              <a:t>voice VLAN  </a:t>
            </a:r>
            <a:r>
              <a:rPr lang="en-US" sz="1100" i="0" kern="1200" baseline="0" dirty="0" smtClean="0">
                <a:solidFill>
                  <a:schemeClr val="tx1"/>
                </a:solidFill>
                <a:latin typeface="Arial" charset="0"/>
                <a:ea typeface="+mn-ea"/>
                <a:cs typeface="+mn-cs"/>
              </a:rPr>
              <a:t>is a dedicated VLAN for Voice over IP traffic and associated signaling traffic. Typically in an enterprise campus network, a PC connects to an IP phone which in turn connects to an access layer switch port configured with a data VLAN and a voice VLAN (it is a sort of trunk port carrying only 2 VLANs). A Cisco switch can use CDP to communicate with a Cisco IP phone to help optimize the configuration of the switch and IP phone for QoS support of the simultaneous data and voice traffic over the link. Voice traffic is tagged with the voice VLAN and data traffic is tagged with the data VLAN for the attached PC (note this scenario also can work with a PC running a softphone).</a:t>
            </a:r>
            <a:endParaRPr lang="en-US" sz="1100" i="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100" kern="1200" baseline="0" dirty="0" smtClean="0">
                <a:solidFill>
                  <a:schemeClr val="tx1"/>
                </a:solidFill>
                <a:latin typeface="Arial" charset="0"/>
                <a:ea typeface="+mn-ea"/>
                <a:cs typeface="+mn-cs"/>
              </a:rPr>
              <a:t>To delete a VLAN in global configuration mode, follow these steps:</a:t>
            </a:r>
          </a:p>
          <a:p>
            <a:pPr>
              <a:buNone/>
            </a:pPr>
            <a:r>
              <a:rPr lang="en-US" sz="1100" b="1" kern="1200" baseline="0" dirty="0" smtClean="0">
                <a:solidFill>
                  <a:schemeClr val="tx1"/>
                </a:solidFill>
                <a:latin typeface="Arial" charset="0"/>
                <a:ea typeface="+mn-ea"/>
                <a:cs typeface="+mn-cs"/>
              </a:rPr>
              <a:t>Step 1. </a:t>
            </a:r>
            <a:r>
              <a:rPr lang="en-US" sz="1100" b="0" kern="1200" baseline="0" dirty="0" smtClean="0">
                <a:solidFill>
                  <a:schemeClr val="tx1"/>
                </a:solidFill>
                <a:latin typeface="Arial" charset="0"/>
                <a:ea typeface="+mn-ea"/>
                <a:cs typeface="+mn-cs"/>
              </a:rPr>
              <a:t>Enter global configuration mode:</a:t>
            </a:r>
          </a:p>
          <a:p>
            <a:pPr lvl="1">
              <a:buNone/>
            </a:pPr>
            <a:r>
              <a:rPr lang="en-US" sz="1100" kern="1200" baseline="0" dirty="0" smtClean="0">
                <a:solidFill>
                  <a:schemeClr val="tx1"/>
                </a:solidFill>
                <a:latin typeface="Arial" charset="0"/>
                <a:ea typeface="+mn-ea"/>
                <a:cs typeface="+mn-cs"/>
              </a:rPr>
              <a:t>Switch# </a:t>
            </a:r>
            <a:r>
              <a:rPr lang="en-US" sz="1100" b="1" kern="1200" baseline="0" dirty="0" smtClean="0">
                <a:solidFill>
                  <a:schemeClr val="tx1"/>
                </a:solidFill>
                <a:latin typeface="Arial" charset="0"/>
                <a:ea typeface="+mn-ea"/>
                <a:cs typeface="+mn-cs"/>
              </a:rPr>
              <a:t>configure terminal</a:t>
            </a:r>
          </a:p>
          <a:p>
            <a:pPr>
              <a:buNone/>
            </a:pPr>
            <a:r>
              <a:rPr lang="en-US" sz="1100" b="1" kern="1200" baseline="0" dirty="0" smtClean="0">
                <a:solidFill>
                  <a:schemeClr val="tx1"/>
                </a:solidFill>
                <a:latin typeface="Arial" charset="0"/>
                <a:ea typeface="+mn-ea"/>
                <a:cs typeface="+mn-cs"/>
              </a:rPr>
              <a:t>Step 2. </a:t>
            </a:r>
            <a:r>
              <a:rPr lang="en-US" sz="1100" b="0" kern="1200" baseline="0" dirty="0" smtClean="0">
                <a:solidFill>
                  <a:schemeClr val="tx1"/>
                </a:solidFill>
                <a:latin typeface="Arial" charset="0"/>
                <a:ea typeface="+mn-ea"/>
                <a:cs typeface="+mn-cs"/>
              </a:rPr>
              <a:t>Delete the VLAN by referencing its ID number:</a:t>
            </a:r>
          </a:p>
          <a:p>
            <a:pPr lvl="1">
              <a:buNone/>
            </a:pPr>
            <a:r>
              <a:rPr lang="en-US" sz="1100" kern="1200" baseline="0" dirty="0" smtClean="0">
                <a:solidFill>
                  <a:schemeClr val="tx1"/>
                </a:solidFill>
                <a:latin typeface="Arial" charset="0"/>
                <a:ea typeface="+mn-ea"/>
                <a:cs typeface="+mn-cs"/>
              </a:rPr>
              <a:t>Switch(config)# </a:t>
            </a:r>
            <a:r>
              <a:rPr lang="en-US" sz="1100" b="1" kern="1200" baseline="0" dirty="0" smtClean="0">
                <a:solidFill>
                  <a:schemeClr val="tx1"/>
                </a:solidFill>
                <a:latin typeface="Arial" charset="0"/>
                <a:ea typeface="+mn-ea"/>
                <a:cs typeface="+mn-cs"/>
              </a:rPr>
              <a:t>no vlan </a:t>
            </a:r>
            <a:r>
              <a:rPr lang="en-US" sz="1100" b="0" i="1" kern="1200" baseline="0" dirty="0" smtClean="0">
                <a:solidFill>
                  <a:schemeClr val="tx1"/>
                </a:solidFill>
                <a:latin typeface="Arial" charset="0"/>
                <a:ea typeface="+mn-ea"/>
                <a:cs typeface="+mn-cs"/>
              </a:rPr>
              <a:t>vlan-id</a:t>
            </a:r>
          </a:p>
          <a:p>
            <a:pPr marL="0" indent="0">
              <a:buNone/>
            </a:pPr>
            <a:r>
              <a:rPr lang="en-US" sz="1100" b="1" i="0" kern="1200" baseline="0" smtClean="0">
                <a:solidFill>
                  <a:schemeClr val="tx1"/>
                </a:solidFill>
                <a:latin typeface="Arial" charset="0"/>
                <a:ea typeface="+mn-ea"/>
                <a:cs typeface="+mn-cs"/>
              </a:rPr>
              <a:t>Note</a:t>
            </a:r>
            <a:r>
              <a:rPr lang="en-US" sz="1100" b="0" i="0" kern="1200" baseline="0" dirty="0" smtClean="0">
                <a:solidFill>
                  <a:schemeClr val="tx1"/>
                </a:solidFill>
                <a:latin typeface="Arial" charset="0"/>
                <a:ea typeface="+mn-ea"/>
                <a:cs typeface="+mn-cs"/>
              </a:rPr>
              <a:t>: </a:t>
            </a:r>
            <a:r>
              <a:rPr lang="en-US" sz="1100" b="0" kern="1200" baseline="0" dirty="0" smtClean="0">
                <a:solidFill>
                  <a:schemeClr val="tx1"/>
                </a:solidFill>
                <a:latin typeface="Arial" charset="0"/>
                <a:ea typeface="+mn-ea"/>
                <a:cs typeface="+mn-cs"/>
              </a:rPr>
              <a:t>After a VLAN is deleted, the access ports that belong to that VLAN move into the inactive state until the ports are moved to another VLAN. As a security measure, ports in the inactive state do not forward traffic.</a:t>
            </a:r>
            <a:endParaRPr lang="en-US" sz="1100" b="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r>
              <a:rPr lang="en-US" sz="1100" dirty="0" smtClean="0"/>
              <a:t>Semantics: a port is assigned to a VLAN – a VLAN is not assigned to a port.</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Use the </a:t>
            </a:r>
            <a:r>
              <a:rPr lang="en-US" sz="1100" b="1" kern="1200" baseline="0" dirty="0" smtClean="0">
                <a:solidFill>
                  <a:schemeClr val="tx1"/>
                </a:solidFill>
                <a:latin typeface="Arial" charset="0"/>
                <a:ea typeface="+mn-ea"/>
                <a:cs typeface="+mn-cs"/>
              </a:rPr>
              <a:t>switchport </a:t>
            </a:r>
            <a:r>
              <a:rPr lang="en-US" sz="1100" b="0" kern="1200" baseline="0" dirty="0" smtClean="0">
                <a:solidFill>
                  <a:schemeClr val="tx1"/>
                </a:solidFill>
                <a:latin typeface="Arial" charset="0"/>
                <a:ea typeface="+mn-ea"/>
                <a:cs typeface="+mn-cs"/>
              </a:rPr>
              <a:t>command with no keywords to configure interfaces as Layer 2 interfaces </a:t>
            </a:r>
            <a:r>
              <a:rPr lang="en-US" sz="1100" kern="1200" baseline="0" dirty="0" smtClean="0">
                <a:solidFill>
                  <a:schemeClr val="tx1"/>
                </a:solidFill>
                <a:latin typeface="Arial" charset="0"/>
                <a:ea typeface="+mn-ea"/>
                <a:cs typeface="+mn-cs"/>
              </a:rPr>
              <a:t>on Layer 3 switches. After configuring the interface as a Layer 2 interface, use additional </a:t>
            </a:r>
            <a:r>
              <a:rPr lang="en-US" sz="1100" b="1" kern="1200" baseline="0" dirty="0" smtClean="0">
                <a:solidFill>
                  <a:schemeClr val="tx1"/>
                </a:solidFill>
                <a:latin typeface="Arial" charset="0"/>
                <a:ea typeface="+mn-ea"/>
                <a:cs typeface="+mn-cs"/>
              </a:rPr>
              <a:t>switchport </a:t>
            </a:r>
            <a:r>
              <a:rPr lang="en-US" sz="1100" b="0" kern="1200" baseline="0" dirty="0" smtClean="0">
                <a:solidFill>
                  <a:schemeClr val="tx1"/>
                </a:solidFill>
                <a:latin typeface="Arial" charset="0"/>
                <a:ea typeface="+mn-ea"/>
                <a:cs typeface="+mn-cs"/>
              </a:rPr>
              <a:t>commands with keywords to configure Layer 2 properties such as access </a:t>
            </a:r>
            <a:r>
              <a:rPr lang="en-US" sz="1100" kern="1200" baseline="0" dirty="0" smtClean="0">
                <a:solidFill>
                  <a:schemeClr val="tx1"/>
                </a:solidFill>
                <a:latin typeface="Arial" charset="0"/>
                <a:ea typeface="+mn-ea"/>
                <a:cs typeface="+mn-cs"/>
              </a:rPr>
              <a:t>VLANs or trunking.</a:t>
            </a:r>
            <a:endParaRPr lang="en-US" sz="1100" b="1" i="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2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defRPr/>
            </a:pPr>
            <a:r>
              <a:rPr lang="en-US" sz="1100" kern="1200" smtClean="0">
                <a:solidFill>
                  <a:schemeClr val="tx1"/>
                </a:solidFill>
                <a:latin typeface="Arial" charset="0"/>
                <a:ea typeface="+mn-ea"/>
                <a:cs typeface="+mn-cs"/>
              </a:rPr>
              <a:t>Baby </a:t>
            </a:r>
            <a:r>
              <a:rPr lang="en-US" sz="1100" kern="1200" dirty="0" smtClean="0">
                <a:solidFill>
                  <a:schemeClr val="tx1"/>
                </a:solidFill>
                <a:latin typeface="Arial" charset="0"/>
                <a:ea typeface="+mn-ea"/>
                <a:cs typeface="+mn-cs"/>
              </a:rPr>
              <a:t>giants are frames that are larger than the standard </a:t>
            </a:r>
            <a:r>
              <a:rPr lang="en-US" sz="1100" kern="1200" dirty="0" err="1" smtClean="0">
                <a:solidFill>
                  <a:schemeClr val="tx1"/>
                </a:solidFill>
                <a:latin typeface="Arial" charset="0"/>
                <a:ea typeface="+mn-ea"/>
                <a:cs typeface="+mn-cs"/>
              </a:rPr>
              <a:t>MTU</a:t>
            </a:r>
            <a:r>
              <a:rPr lang="en-US" sz="1100" kern="1200" dirty="0" smtClean="0">
                <a:solidFill>
                  <a:schemeClr val="tx1"/>
                </a:solidFill>
                <a:latin typeface="Arial" charset="0"/>
                <a:ea typeface="+mn-ea"/>
                <a:cs typeface="+mn-cs"/>
              </a:rPr>
              <a:t> of 1500 bytes but less than 2000 bytes. Because </a:t>
            </a:r>
            <a:r>
              <a:rPr lang="en-US" sz="1100" kern="1200" dirty="0" err="1" smtClean="0">
                <a:solidFill>
                  <a:schemeClr val="tx1"/>
                </a:solidFill>
                <a:latin typeface="Arial" charset="0"/>
                <a:ea typeface="+mn-ea"/>
                <a:cs typeface="+mn-cs"/>
              </a:rPr>
              <a:t>ISL</a:t>
            </a:r>
            <a:r>
              <a:rPr lang="en-US" sz="1100" kern="1200" dirty="0" smtClean="0">
                <a:solidFill>
                  <a:schemeClr val="tx1"/>
                </a:solidFill>
                <a:latin typeface="Arial" charset="0"/>
                <a:ea typeface="+mn-ea"/>
                <a:cs typeface="+mn-cs"/>
              </a:rPr>
              <a:t> and 802.1Q tagged</a:t>
            </a:r>
            <a:r>
              <a:rPr lang="en-US" sz="1100" kern="1200" baseline="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frames increase the </a:t>
            </a:r>
            <a:r>
              <a:rPr lang="en-US" sz="1100" kern="1200" dirty="0" err="1" smtClean="0">
                <a:solidFill>
                  <a:schemeClr val="tx1"/>
                </a:solidFill>
                <a:latin typeface="Arial" charset="0"/>
                <a:ea typeface="+mn-ea"/>
                <a:cs typeface="+mn-cs"/>
              </a:rPr>
              <a:t>MTU</a:t>
            </a:r>
            <a:r>
              <a:rPr lang="en-US" sz="1100" kern="1200" dirty="0" smtClean="0">
                <a:solidFill>
                  <a:schemeClr val="tx1"/>
                </a:solidFill>
                <a:latin typeface="Arial" charset="0"/>
                <a:ea typeface="+mn-ea"/>
                <a:cs typeface="+mn-cs"/>
              </a:rPr>
              <a:t> beyond 1500 bytes, switches consider both frames as baby giants. </a:t>
            </a:r>
            <a:r>
              <a:rPr lang="en-US" sz="1100" kern="1200" dirty="0" err="1" smtClean="0">
                <a:solidFill>
                  <a:schemeClr val="tx1"/>
                </a:solidFill>
                <a:latin typeface="Arial" charset="0"/>
                <a:ea typeface="+mn-ea"/>
                <a:cs typeface="+mn-cs"/>
              </a:rPr>
              <a:t>ISL</a:t>
            </a:r>
            <a:r>
              <a:rPr lang="en-US" sz="1100" kern="1200" dirty="0" smtClean="0">
                <a:solidFill>
                  <a:schemeClr val="tx1"/>
                </a:solidFill>
                <a:latin typeface="Arial" charset="0"/>
                <a:ea typeface="+mn-ea"/>
                <a:cs typeface="+mn-cs"/>
              </a:rPr>
              <a:t>-encapsulated packets over Ethernet have an </a:t>
            </a:r>
            <a:r>
              <a:rPr lang="en-US" sz="1100" kern="1200" dirty="0" err="1" smtClean="0">
                <a:solidFill>
                  <a:schemeClr val="tx1"/>
                </a:solidFill>
                <a:latin typeface="Arial" charset="0"/>
                <a:ea typeface="+mn-ea"/>
                <a:cs typeface="+mn-cs"/>
              </a:rPr>
              <a:t>MTU</a:t>
            </a:r>
            <a:r>
              <a:rPr lang="en-US" sz="1100" kern="1200" dirty="0" smtClean="0">
                <a:solidFill>
                  <a:schemeClr val="tx1"/>
                </a:solidFill>
                <a:latin typeface="Arial" charset="0"/>
                <a:ea typeface="+mn-ea"/>
                <a:cs typeface="+mn-cs"/>
              </a:rPr>
              <a:t> of 1548 bytes, whereas 802.1Q has an </a:t>
            </a:r>
            <a:r>
              <a:rPr lang="en-US" sz="1100" kern="1200" dirty="0" err="1" smtClean="0">
                <a:solidFill>
                  <a:schemeClr val="tx1"/>
                </a:solidFill>
                <a:latin typeface="Arial" charset="0"/>
                <a:ea typeface="+mn-ea"/>
                <a:cs typeface="+mn-cs"/>
              </a:rPr>
              <a:t>MTU</a:t>
            </a:r>
            <a:r>
              <a:rPr lang="en-US" sz="1100" kern="1200" dirty="0" smtClean="0">
                <a:solidFill>
                  <a:schemeClr val="tx1"/>
                </a:solidFill>
                <a:latin typeface="Arial" charset="0"/>
                <a:ea typeface="+mn-ea"/>
                <a:cs typeface="+mn-cs"/>
              </a:rPr>
              <a:t> of 1522 bytes.  </a:t>
            </a:r>
          </a:p>
          <a:p>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lvl="0" indent="-227013"/>
            <a:r>
              <a:rPr lang="en-US" sz="1100" b="1" kern="1200" dirty="0" err="1" smtClean="0">
                <a:solidFill>
                  <a:schemeClr val="tx1"/>
                </a:solidFill>
                <a:latin typeface="Arial" charset="0"/>
                <a:ea typeface="+mn-ea"/>
                <a:cs typeface="+mn-cs"/>
              </a:rPr>
              <a:t>Dest</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Destination MAC address (6 bytes) </a:t>
            </a:r>
          </a:p>
          <a:p>
            <a:pPr marL="227013" lvl="0" indent="-227013"/>
            <a:r>
              <a:rPr lang="en-US" sz="1100" b="1" kern="1200" dirty="0" err="1" smtClean="0">
                <a:solidFill>
                  <a:schemeClr val="tx1"/>
                </a:solidFill>
                <a:latin typeface="Arial" charset="0"/>
                <a:ea typeface="+mn-ea"/>
                <a:cs typeface="+mn-cs"/>
              </a:rPr>
              <a:t>Src</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Source MAC address (6 bytes) </a:t>
            </a:r>
          </a:p>
          <a:p>
            <a:pPr marL="227013" lvl="0" indent="-227013"/>
            <a:r>
              <a:rPr lang="en-US" sz="1100" b="1" kern="1200" smtClean="0">
                <a:solidFill>
                  <a:schemeClr val="tx1"/>
                </a:solidFill>
                <a:latin typeface="Arial" charset="0"/>
                <a:ea typeface="+mn-ea"/>
                <a:cs typeface="+mn-cs"/>
              </a:rPr>
              <a:t>Tag</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Inserted 802.1Q tag (4 bytes, detailed here): </a:t>
            </a:r>
          </a:p>
          <a:p>
            <a:pPr marL="457200" lvl="2" indent="-176213"/>
            <a:r>
              <a:rPr lang="en-US" sz="1100" b="1" kern="1200" dirty="0" err="1" smtClean="0">
                <a:solidFill>
                  <a:schemeClr val="tx1"/>
                </a:solidFill>
                <a:latin typeface="Arial" charset="0"/>
                <a:ea typeface="+mn-ea"/>
                <a:cs typeface="+mn-cs"/>
              </a:rPr>
              <a:t>EtherType</a:t>
            </a:r>
            <a:r>
              <a:rPr lang="en-US" sz="1100" b="1" kern="1200" dirty="0" smtClean="0">
                <a:solidFill>
                  <a:schemeClr val="tx1"/>
                </a:solidFill>
                <a:latin typeface="Arial" charset="0"/>
                <a:ea typeface="+mn-ea"/>
                <a:cs typeface="+mn-cs"/>
              </a:rPr>
              <a:t>(</a:t>
            </a:r>
            <a:r>
              <a:rPr lang="en-US" sz="1100" b="1" kern="1200" dirty="0" err="1" smtClean="0">
                <a:solidFill>
                  <a:schemeClr val="tx1"/>
                </a:solidFill>
                <a:latin typeface="Arial" charset="0"/>
                <a:ea typeface="+mn-ea"/>
                <a:cs typeface="+mn-cs"/>
              </a:rPr>
              <a:t>TPID</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Set to </a:t>
            </a:r>
            <a:r>
              <a:rPr lang="en-US" sz="1100" kern="1200" dirty="0" err="1" smtClean="0">
                <a:solidFill>
                  <a:schemeClr val="tx1"/>
                </a:solidFill>
                <a:latin typeface="Arial" charset="0"/>
                <a:ea typeface="+mn-ea"/>
                <a:cs typeface="+mn-cs"/>
              </a:rPr>
              <a:t>0x8100</a:t>
            </a:r>
            <a:r>
              <a:rPr lang="en-US" sz="1100" kern="1200" dirty="0" smtClean="0">
                <a:solidFill>
                  <a:schemeClr val="tx1"/>
                </a:solidFill>
                <a:latin typeface="Arial" charset="0"/>
                <a:ea typeface="+mn-ea"/>
                <a:cs typeface="+mn-cs"/>
              </a:rPr>
              <a:t> to specify that the 802.1Q tag follows. </a:t>
            </a:r>
          </a:p>
          <a:p>
            <a:pPr marL="457200" lvl="2" indent="-176213"/>
            <a:r>
              <a:rPr lang="en-US" sz="1100" b="1" kern="1200" dirty="0" smtClean="0">
                <a:solidFill>
                  <a:schemeClr val="tx1"/>
                </a:solidFill>
                <a:latin typeface="Arial" charset="0"/>
                <a:ea typeface="+mn-ea"/>
                <a:cs typeface="+mn-cs"/>
              </a:rPr>
              <a:t>PRI: </a:t>
            </a:r>
            <a:r>
              <a:rPr lang="en-US" sz="1100" kern="1200" dirty="0" smtClean="0">
                <a:solidFill>
                  <a:schemeClr val="tx1"/>
                </a:solidFill>
                <a:latin typeface="Arial" charset="0"/>
                <a:ea typeface="+mn-ea"/>
                <a:cs typeface="+mn-cs"/>
              </a:rPr>
              <a:t>3-bit </a:t>
            </a:r>
            <a:r>
              <a:rPr lang="en-US" sz="1100" kern="1200" dirty="0" err="1" smtClean="0">
                <a:solidFill>
                  <a:schemeClr val="tx1"/>
                </a:solidFill>
                <a:latin typeface="Arial" charset="0"/>
                <a:ea typeface="+mn-ea"/>
                <a:cs typeface="+mn-cs"/>
              </a:rPr>
              <a:t>802.1p</a:t>
            </a:r>
            <a:r>
              <a:rPr lang="en-US" sz="1100" kern="1200" dirty="0" smtClean="0">
                <a:solidFill>
                  <a:schemeClr val="tx1"/>
                </a:solidFill>
                <a:latin typeface="Arial" charset="0"/>
                <a:ea typeface="+mn-ea"/>
                <a:cs typeface="+mn-cs"/>
              </a:rPr>
              <a:t> priority field. </a:t>
            </a:r>
          </a:p>
          <a:p>
            <a:pPr marL="457200" lvl="2" indent="-176213"/>
            <a:r>
              <a:rPr lang="en-US" sz="1100" b="1" kern="1200" dirty="0" smtClean="0">
                <a:solidFill>
                  <a:schemeClr val="tx1"/>
                </a:solidFill>
                <a:latin typeface="Arial" charset="0"/>
                <a:ea typeface="+mn-ea"/>
                <a:cs typeface="+mn-cs"/>
              </a:rPr>
              <a:t>CFI: </a:t>
            </a:r>
            <a:r>
              <a:rPr lang="en-US" sz="1100" kern="1200" dirty="0" smtClean="0">
                <a:solidFill>
                  <a:schemeClr val="tx1"/>
                </a:solidFill>
                <a:latin typeface="Arial" charset="0"/>
                <a:ea typeface="+mn-ea"/>
                <a:cs typeface="+mn-cs"/>
              </a:rPr>
              <a:t>Canonical Format Identifier; is always set to 0 for Ethernet switches and to 1 for Token Ring-type networks. </a:t>
            </a:r>
          </a:p>
          <a:p>
            <a:pPr marL="457200" lvl="2" indent="-176213"/>
            <a:r>
              <a:rPr lang="en-US" sz="1100" b="1" kern="1200" dirty="0" smtClean="0">
                <a:solidFill>
                  <a:schemeClr val="tx1"/>
                </a:solidFill>
                <a:latin typeface="Arial" charset="0"/>
                <a:ea typeface="+mn-ea"/>
                <a:cs typeface="+mn-cs"/>
              </a:rPr>
              <a:t>VLAN ID: </a:t>
            </a:r>
            <a:r>
              <a:rPr lang="en-US" sz="1100" kern="1200" dirty="0" smtClean="0">
                <a:solidFill>
                  <a:schemeClr val="tx1"/>
                </a:solidFill>
                <a:latin typeface="Arial" charset="0"/>
                <a:ea typeface="+mn-ea"/>
                <a:cs typeface="+mn-cs"/>
              </a:rPr>
              <a:t>12-bit VLAN field. Of the 4096 possible VLAN IDs, the maximum number of possible VLAN configurations is 4094. A VLAN ID of 0 indicates priority frames, and value 4095 (</a:t>
            </a:r>
            <a:r>
              <a:rPr lang="en-US" sz="1100" kern="1200" dirty="0" err="1" smtClean="0">
                <a:solidFill>
                  <a:schemeClr val="tx1"/>
                </a:solidFill>
                <a:latin typeface="Arial" charset="0"/>
                <a:ea typeface="+mn-ea"/>
                <a:cs typeface="+mn-cs"/>
              </a:rPr>
              <a:t>FFF</a:t>
            </a:r>
            <a:r>
              <a:rPr lang="en-US" sz="1100" kern="1200" dirty="0" smtClean="0">
                <a:solidFill>
                  <a:schemeClr val="tx1"/>
                </a:solidFill>
                <a:latin typeface="Arial" charset="0"/>
                <a:ea typeface="+mn-ea"/>
                <a:cs typeface="+mn-cs"/>
              </a:rPr>
              <a:t>) is reserved. CFI, PRI, and VLAN ID are represented as Tag Control information (TCI) fields. </a:t>
            </a:r>
          </a:p>
          <a:p>
            <a:pPr marL="227013" lvl="0" indent="-227013"/>
            <a:r>
              <a:rPr lang="en-US" sz="1100" b="1" kern="1200" dirty="0" smtClean="0">
                <a:solidFill>
                  <a:schemeClr val="tx1"/>
                </a:solidFill>
                <a:latin typeface="Arial" charset="0"/>
                <a:ea typeface="+mn-ea"/>
                <a:cs typeface="+mn-cs"/>
              </a:rPr>
              <a:t>Len/</a:t>
            </a:r>
            <a:r>
              <a:rPr lang="en-US" sz="1100" b="1" kern="1200" dirty="0" err="1" smtClean="0">
                <a:solidFill>
                  <a:schemeClr val="tx1"/>
                </a:solidFill>
                <a:latin typeface="Arial" charset="0"/>
                <a:ea typeface="+mn-ea"/>
                <a:cs typeface="+mn-cs"/>
              </a:rPr>
              <a:t>Etype</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2-byte field specifying length (802.3) or type (Ethernet II). </a:t>
            </a:r>
          </a:p>
          <a:p>
            <a:pPr marL="227013" lvl="0" indent="-227013"/>
            <a:r>
              <a:rPr lang="en-US" sz="1100" b="1" kern="1200" dirty="0" smtClean="0">
                <a:solidFill>
                  <a:schemeClr val="tx1"/>
                </a:solidFill>
                <a:latin typeface="Arial" charset="0"/>
                <a:ea typeface="+mn-ea"/>
                <a:cs typeface="+mn-cs"/>
              </a:rPr>
              <a:t>Data: </a:t>
            </a:r>
            <a:r>
              <a:rPr lang="en-US" sz="1100" kern="1200" dirty="0" smtClean="0">
                <a:solidFill>
                  <a:schemeClr val="tx1"/>
                </a:solidFill>
                <a:latin typeface="Arial" charset="0"/>
                <a:ea typeface="+mn-ea"/>
                <a:cs typeface="+mn-cs"/>
              </a:rPr>
              <a:t>Data itself. </a:t>
            </a:r>
          </a:p>
          <a:p>
            <a:pPr marL="227013" lvl="0" indent="-227013"/>
            <a:r>
              <a:rPr lang="en-US" sz="1100" b="1" kern="1200" dirty="0" err="1" smtClean="0">
                <a:solidFill>
                  <a:schemeClr val="tx1"/>
                </a:solidFill>
                <a:latin typeface="Arial" charset="0"/>
                <a:ea typeface="+mn-ea"/>
                <a:cs typeface="+mn-cs"/>
              </a:rPr>
              <a:t>FCS</a:t>
            </a:r>
            <a:r>
              <a:rPr lang="en-US" sz="1100" b="1" kern="120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Frame check sequence (4 bytes).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marR="0" indent="-227013" algn="l" defTabSz="1020763" rtl="0" eaLnBrk="0" fontAlgn="base" latinLnBrk="0" hangingPunct="0">
              <a:lnSpc>
                <a:spcPct val="90000"/>
              </a:lnSpc>
              <a:spcBef>
                <a:spcPct val="50000"/>
              </a:spcBef>
              <a:spcAft>
                <a:spcPct val="0"/>
              </a:spcAft>
              <a:buClrTx/>
              <a:buSzPct val="100000"/>
              <a:buFontTx/>
              <a:buChar char="•"/>
              <a:tabLst/>
              <a:defRPr/>
            </a:pPr>
            <a:r>
              <a:rPr lang="en-US" sz="1100" kern="1200" dirty="0" smtClean="0">
                <a:solidFill>
                  <a:schemeClr val="tx1"/>
                </a:solidFill>
                <a:latin typeface="Arial" charset="0"/>
                <a:ea typeface="+mn-ea"/>
                <a:cs typeface="+mn-cs"/>
              </a:rPr>
              <a:t>802.1Q trunks define a native VLAN for frames that are not tagged by default. Switches transmit any Layer 2 frames from a native VLAN on the trunk port untagged. The receiving switch forwards all untagged packets to its native VLAN. The native VLAN is the default VLAN configuration of the port. When the port is not trunking, the access VLAN configuration defines the native VLAN. In the case of Cisco switches, the default native VLAN is VLAN 1, and you can configure any other VLAN as the native VLAN. </a:t>
            </a:r>
          </a:p>
          <a:p>
            <a:pPr marL="227013" indent="-227013"/>
            <a:r>
              <a:rPr lang="en-US" sz="1100" kern="1200" dirty="0" smtClean="0">
                <a:solidFill>
                  <a:schemeClr val="tx1"/>
                </a:solidFill>
                <a:latin typeface="Arial" charset="0"/>
                <a:ea typeface="+mn-ea"/>
                <a:cs typeface="+mn-cs"/>
              </a:rPr>
              <a:t>It is important that the 802.1Q trunk port between two devices have the same native VLAN configuration on both sides of the link. If there is a native VLAN mismatch on an 802.1Q link, CDP (if used and functioning) issues a Native VLAN Mismatch error. On select versions of Cisco IOS Software, CDP might not be transmitted or will be automatically turned off if VLAN1 is disabled on the trunk. In addition, If there is a native VLAN mismatch on either side of an 802.1Q link, Layer 2 loops might occur because VLAN1 STP bridge protocol data units (BPDU) are sent to the IEEE STP MAC address (</a:t>
            </a:r>
            <a:r>
              <a:rPr lang="en-US" sz="1100" kern="1200" dirty="0" err="1" smtClean="0">
                <a:solidFill>
                  <a:schemeClr val="tx1"/>
                </a:solidFill>
                <a:latin typeface="Arial" charset="0"/>
                <a:ea typeface="+mn-ea"/>
                <a:cs typeface="+mn-cs"/>
              </a:rPr>
              <a:t>0180.c200.0000</a:t>
            </a:r>
            <a:r>
              <a:rPr lang="en-US" sz="1100" kern="1200" dirty="0" smtClean="0">
                <a:solidFill>
                  <a:schemeClr val="tx1"/>
                </a:solidFill>
                <a:latin typeface="Arial" charset="0"/>
                <a:ea typeface="+mn-ea"/>
                <a:cs typeface="+mn-cs"/>
              </a:rPr>
              <a:t>) </a:t>
            </a:r>
            <a:r>
              <a:rPr lang="en-US" sz="1100" kern="1200" smtClean="0">
                <a:solidFill>
                  <a:schemeClr val="tx1"/>
                </a:solidFill>
                <a:latin typeface="Arial" charset="0"/>
                <a:ea typeface="+mn-ea"/>
                <a:cs typeface="+mn-cs"/>
              </a:rPr>
              <a:t>untagged.</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r>
              <a:rPr lang="en-US" sz="1100" kern="1200" dirty="0" smtClean="0">
                <a:solidFill>
                  <a:schemeClr val="tx1"/>
                </a:solidFill>
                <a:latin typeface="Arial" charset="0"/>
                <a:ea typeface="+mn-ea"/>
                <a:cs typeface="+mn-cs"/>
              </a:rPr>
              <a:t>All recent Cisco Catalyst switches, except for the Catalyst </a:t>
            </a:r>
            <a:r>
              <a:rPr lang="en-US" sz="1100" kern="1200" dirty="0" err="1" smtClean="0">
                <a:solidFill>
                  <a:schemeClr val="tx1"/>
                </a:solidFill>
                <a:latin typeface="Arial" charset="0"/>
                <a:ea typeface="+mn-ea"/>
                <a:cs typeface="+mn-cs"/>
              </a:rPr>
              <a:t>2900XL</a:t>
            </a:r>
            <a:r>
              <a:rPr lang="en-US" sz="1100" kern="1200" dirty="0" smtClean="0">
                <a:solidFill>
                  <a:schemeClr val="tx1"/>
                </a:solidFill>
                <a:latin typeface="Arial" charset="0"/>
                <a:ea typeface="+mn-ea"/>
                <a:cs typeface="+mn-cs"/>
              </a:rPr>
              <a:t> and </a:t>
            </a:r>
            <a:r>
              <a:rPr lang="en-US" sz="1100" kern="1200" dirty="0" err="1" smtClean="0">
                <a:solidFill>
                  <a:schemeClr val="tx1"/>
                </a:solidFill>
                <a:latin typeface="Arial" charset="0"/>
                <a:ea typeface="+mn-ea"/>
                <a:cs typeface="+mn-cs"/>
              </a:rPr>
              <a:t>3500XL</a:t>
            </a:r>
            <a:r>
              <a:rPr lang="en-US" sz="1100" kern="1200" dirty="0" smtClean="0">
                <a:solidFill>
                  <a:schemeClr val="tx1"/>
                </a:solidFill>
                <a:latin typeface="Arial" charset="0"/>
                <a:ea typeface="+mn-ea"/>
                <a:cs typeface="+mn-cs"/>
              </a:rPr>
              <a:t>, use a Cisco proprietary point-to-point protocol called Dynamic Trunking Protocol (DTP) on trunk ports to negotiate the trunking state. DTP negotiates the operational mode of directly connected switch ports to a trunk port and selects an appropriate trunking protocol. Nego­tiating trunking is a recommended practice in multilayer switched networks because it avoids network issues resulting from trunking misconfigurations for initial configuration, but best practice is when the network is stable, change to trunk mode. </a:t>
            </a:r>
          </a:p>
          <a:p>
            <a:pPr marL="227013" indent="-227013"/>
            <a:r>
              <a:rPr lang="en-US" sz="1100" kern="1200" dirty="0" smtClean="0">
                <a:solidFill>
                  <a:schemeClr val="tx1"/>
                </a:solidFill>
                <a:latin typeface="Arial" charset="0"/>
                <a:ea typeface="+mn-ea"/>
                <a:cs typeface="+mn-cs"/>
              </a:rPr>
              <a:t>The default interface</a:t>
            </a:r>
            <a:r>
              <a:rPr lang="en-US" sz="1100" kern="1200" baseline="0" dirty="0" smtClean="0">
                <a:solidFill>
                  <a:schemeClr val="tx1"/>
                </a:solidFill>
                <a:latin typeface="Arial" charset="0"/>
                <a:ea typeface="+mn-ea"/>
                <a:cs typeface="+mn-cs"/>
              </a:rPr>
              <a:t> trunking mode is </a:t>
            </a:r>
            <a:r>
              <a:rPr lang="en-US" sz="1100" b="1" kern="1200" baseline="0" dirty="0" smtClean="0">
                <a:solidFill>
                  <a:schemeClr val="tx1"/>
                </a:solidFill>
                <a:latin typeface="Arial" charset="0"/>
                <a:ea typeface="+mn-ea"/>
                <a:cs typeface="+mn-cs"/>
              </a:rPr>
              <a:t>dynamic auto</a:t>
            </a:r>
            <a:r>
              <a:rPr lang="en-US" sz="1100" b="0" kern="1200" baseline="0" dirty="0" smtClean="0">
                <a:solidFill>
                  <a:schemeClr val="tx1"/>
                </a:solidFill>
                <a:latin typeface="Arial" charset="0"/>
                <a:ea typeface="+mn-ea"/>
                <a:cs typeface="+mn-cs"/>
              </a:rPr>
              <a:t>.</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r>
              <a:rPr lang="en-US" sz="1100" kern="1200" baseline="0" dirty="0" smtClean="0">
                <a:solidFill>
                  <a:schemeClr val="tx1"/>
                </a:solidFill>
                <a:latin typeface="Arial" charset="0"/>
                <a:ea typeface="+mn-ea"/>
                <a:cs typeface="+mn-cs"/>
              </a:rPr>
              <a:t>With Cisco IOS Software Release 12.1(13)E and later, VLAN IDs might be in the range of 1 to 4094, except in the case of reserved VLANs. With Cisco IOS Release 12.1(</a:t>
            </a:r>
            <a:r>
              <a:rPr lang="en-US" sz="1100" kern="1200" baseline="0" dirty="0" err="1" smtClean="0">
                <a:solidFill>
                  <a:schemeClr val="tx1"/>
                </a:solidFill>
                <a:latin typeface="Arial" charset="0"/>
                <a:ea typeface="+mn-ea"/>
                <a:cs typeface="+mn-cs"/>
              </a:rPr>
              <a:t>11b</a:t>
            </a:r>
            <a:r>
              <a:rPr lang="en-US" sz="1100" kern="1200" baseline="0" dirty="0" smtClean="0">
                <a:solidFill>
                  <a:schemeClr val="tx1"/>
                </a:solidFill>
                <a:latin typeface="Arial" charset="0"/>
                <a:ea typeface="+mn-ea"/>
                <a:cs typeface="+mn-cs"/>
              </a:rPr>
              <a:t>)E or later, you can remove VLAN 1 from a trunk port. Even after removing VLAN 1 from a trunk, the trunk interface continues to send and receive management traffic. For example, CDP, VTP, Port Aggregation Protocol (PAgP), and DTP all use VLAN 1, regardless of the existence of VLAN 1 on the port.</a:t>
            </a:r>
          </a:p>
          <a:p>
            <a:pPr marL="227013" indent="-227013"/>
            <a:r>
              <a:rPr lang="en-US" sz="1100" dirty="0" smtClean="0"/>
              <a:t>Use the </a:t>
            </a:r>
            <a:r>
              <a:rPr lang="en-US" sz="1100" b="1" dirty="0" smtClean="0"/>
              <a:t>switchport mode trunk </a:t>
            </a:r>
            <a:r>
              <a:rPr lang="en-US" sz="1100" dirty="0" smtClean="0"/>
              <a:t>and</a:t>
            </a:r>
            <a:r>
              <a:rPr lang="en-US" sz="1100" b="1" i="0" kern="1200" dirty="0" smtClean="0">
                <a:solidFill>
                  <a:schemeClr val="tx1"/>
                </a:solidFill>
                <a:latin typeface="Arial" charset="0"/>
                <a:ea typeface="+mn-ea"/>
                <a:cs typeface="+mn-cs"/>
              </a:rPr>
              <a:t> switchport nonegotiate</a:t>
            </a:r>
            <a:r>
              <a:rPr lang="en-US" sz="1100" dirty="0" smtClean="0"/>
              <a:t> interface configuration commands to cause the interface to become a trunk but to not generate DTP frames. </a:t>
            </a:r>
            <a:endParaRPr lang="en-US" sz="1100" b="1" i="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31</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r>
              <a:rPr lang="en-US" dirty="0" smtClean="0"/>
              <a:t>See</a:t>
            </a:r>
            <a:r>
              <a:rPr lang="en-US" baseline="0" dirty="0" smtClean="0"/>
              <a:t> previous slide for commands to verify trunk configuration.</a:t>
            </a:r>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r>
              <a:rPr lang="en-US" sz="1100" dirty="0" smtClean="0"/>
              <a:t>VTP summary advertisements are sent every 5 minutes.</a:t>
            </a:r>
          </a:p>
          <a:p>
            <a:pPr marL="227013" indent="-227013"/>
            <a:r>
              <a:rPr lang="en-US" sz="1100" dirty="0" smtClean="0"/>
              <a:t>VTP manages additions, deletions, and name changes of VLAN’s.</a:t>
            </a:r>
          </a:p>
          <a:p>
            <a:pPr marL="227013" indent="-227013"/>
            <a:r>
              <a:rPr lang="en-US" sz="1100" dirty="0" smtClean="0"/>
              <a:t>Only one</a:t>
            </a:r>
            <a:r>
              <a:rPr lang="en-US" sz="1100" baseline="0" dirty="0" smtClean="0"/>
              <a:t> VTP domain per switch is allowed.</a:t>
            </a:r>
          </a:p>
          <a:p>
            <a:pPr marL="227013" indent="-227013"/>
            <a:r>
              <a:rPr lang="en-US" sz="1100" kern="1200" baseline="0" dirty="0" smtClean="0">
                <a:solidFill>
                  <a:schemeClr val="tx1"/>
                </a:solidFill>
                <a:latin typeface="Arial" charset="0"/>
                <a:ea typeface="+mn-ea"/>
                <a:cs typeface="+mn-cs"/>
              </a:rPr>
              <a:t>By default, a Catalyst switch is in the no-management-domain state until it receives an advertisement for a VTP domain over a trunk link or until a VTP configuration is applied.</a:t>
            </a:r>
          </a:p>
          <a:p>
            <a:pPr marL="227013" indent="-227013"/>
            <a:r>
              <a:rPr lang="en-US" sz="1100" kern="1200" baseline="0" dirty="0" smtClean="0">
                <a:solidFill>
                  <a:schemeClr val="tx1"/>
                </a:solidFill>
                <a:latin typeface="Arial" charset="0"/>
                <a:ea typeface="+mn-ea"/>
                <a:cs typeface="+mn-cs"/>
              </a:rPr>
              <a:t>Configurations made to a single VTP server propagate across trunk links to all connected switches in the network in the following manner:</a:t>
            </a:r>
          </a:p>
          <a:p>
            <a:pPr marL="596900" lvl="1" indent="-227013"/>
            <a:r>
              <a:rPr lang="en-US" sz="1100" b="1" kern="1200" baseline="0" dirty="0" smtClean="0">
                <a:solidFill>
                  <a:schemeClr val="tx1"/>
                </a:solidFill>
                <a:latin typeface="Arial" charset="0"/>
                <a:ea typeface="+mn-ea"/>
                <a:cs typeface="+mn-cs"/>
              </a:rPr>
              <a:t>Step 1. </a:t>
            </a:r>
            <a:r>
              <a:rPr lang="en-US" sz="1100" kern="1200" baseline="0" dirty="0" smtClean="0">
                <a:solidFill>
                  <a:schemeClr val="tx1"/>
                </a:solidFill>
                <a:latin typeface="Arial" charset="0"/>
                <a:ea typeface="+mn-ea"/>
                <a:cs typeface="+mn-cs"/>
              </a:rPr>
              <a:t>An administrator adds a new VLAN definition.</a:t>
            </a:r>
          </a:p>
          <a:p>
            <a:pPr marL="596900" lvl="1" indent="-227013"/>
            <a:r>
              <a:rPr lang="en-US" sz="1100" b="1" kern="1200" baseline="0" dirty="0" smtClean="0">
                <a:solidFill>
                  <a:schemeClr val="tx1"/>
                </a:solidFill>
                <a:latin typeface="Arial" charset="0"/>
                <a:ea typeface="+mn-ea"/>
                <a:cs typeface="+mn-cs"/>
              </a:rPr>
              <a:t>Step 2. </a:t>
            </a:r>
            <a:r>
              <a:rPr lang="en-US" sz="1100" kern="1200" baseline="0" dirty="0" smtClean="0">
                <a:solidFill>
                  <a:schemeClr val="tx1"/>
                </a:solidFill>
                <a:latin typeface="Arial" charset="0"/>
                <a:ea typeface="+mn-ea"/>
                <a:cs typeface="+mn-cs"/>
              </a:rPr>
              <a:t>VTP propagates the VLAN information to all switches in the VTP domain.</a:t>
            </a:r>
          </a:p>
          <a:p>
            <a:pPr marL="596900" lvl="1" indent="-227013"/>
            <a:r>
              <a:rPr lang="en-US" sz="1100" b="1" kern="1200" baseline="0" dirty="0" smtClean="0">
                <a:solidFill>
                  <a:schemeClr val="tx1"/>
                </a:solidFill>
                <a:latin typeface="Arial" charset="0"/>
                <a:ea typeface="+mn-ea"/>
                <a:cs typeface="+mn-cs"/>
              </a:rPr>
              <a:t>Step 3. </a:t>
            </a:r>
            <a:r>
              <a:rPr lang="en-US" sz="1100" kern="1200" baseline="0" dirty="0" smtClean="0">
                <a:solidFill>
                  <a:schemeClr val="tx1"/>
                </a:solidFill>
                <a:latin typeface="Arial" charset="0"/>
                <a:ea typeface="+mn-ea"/>
                <a:cs typeface="+mn-cs"/>
              </a:rPr>
              <a:t>Each switch synchronizes its configuration to incorporate the new VLAN data.</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indent="-227013"/>
            <a:r>
              <a:rPr lang="en-US" sz="1100" dirty="0" smtClean="0"/>
              <a:t>VTP server mode is the default.</a:t>
            </a:r>
          </a:p>
          <a:p>
            <a:pPr marL="227013" indent="-227013"/>
            <a:r>
              <a:rPr lang="en-US" sz="1100" dirty="0" smtClean="0"/>
              <a:t>Catalyst</a:t>
            </a:r>
            <a:r>
              <a:rPr lang="en-US" sz="1100" baseline="0" dirty="0" smtClean="0"/>
              <a:t> switches do not propagate VTP information out trunk interfaces until a management domain is specified or learned.</a:t>
            </a:r>
          </a:p>
          <a:p>
            <a:pPr marL="227013" indent="-227013"/>
            <a:r>
              <a:rPr lang="en-US" sz="1100" kern="1200" baseline="0" dirty="0" smtClean="0">
                <a:solidFill>
                  <a:schemeClr val="tx1"/>
                </a:solidFill>
                <a:latin typeface="Arial" charset="0"/>
                <a:ea typeface="+mn-ea"/>
                <a:cs typeface="+mn-cs"/>
              </a:rPr>
              <a:t>In VTP version 3, there is a concept of a primary server and a secondary server.</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dirty="0" smtClean="0">
                <a:solidFill>
                  <a:schemeClr val="tx1"/>
                </a:solidFill>
                <a:latin typeface="Arial" charset="0"/>
                <a:ea typeface="+mn-ea"/>
                <a:cs typeface="+mn-cs"/>
              </a:rPr>
              <a:t>A device that receives VTP summary advertisements checks various parameters before incorporating the received VLAN information. First, the management domain name and password in the advertisement must match those configured in the local switch. Next, if the  configuration revision number indicates that the message was created after the configuration currently in use, the switch incorporates the advertised VLAN information if the switch is a VTP server or client.</a:t>
            </a:r>
          </a:p>
          <a:p>
            <a:pPr marL="228600" indent="-228600"/>
            <a:r>
              <a:rPr lang="en-US" sz="1100" kern="1200" baseline="0" dirty="0" smtClean="0">
                <a:solidFill>
                  <a:schemeClr val="tx1"/>
                </a:solidFill>
                <a:latin typeface="Arial" charset="0"/>
                <a:ea typeface="+mn-ea"/>
                <a:cs typeface="+mn-cs"/>
              </a:rPr>
              <a:t>One of the most critical components of VTP is the configuration revision number. Each time a VTP server modifies its VLAN information, it increments the configuration revision number by 1. It then sends out a VTP advertisement with the new configuration revision number. If the configuration revision number that is advertised is higher than the number stored on the other switches in the VTP domain, the rest of the switches in the domain overwrite their VLAN configurations with the new information advertised.</a:t>
            </a:r>
          </a:p>
          <a:p>
            <a:pPr marL="228600" indent="-228600"/>
            <a:r>
              <a:rPr lang="en-US" sz="1100" kern="1200" baseline="0" dirty="0" smtClean="0">
                <a:solidFill>
                  <a:schemeClr val="tx1"/>
                </a:solidFill>
                <a:latin typeface="Arial" charset="0"/>
                <a:ea typeface="+mn-ea"/>
                <a:cs typeface="+mn-cs"/>
              </a:rPr>
              <a:t>Because a VTP-transparent switch does not participate in VTP, that switch does not advertise its VLAN configuration or synchronize its VLAN database upon receipt of a VTP advertisement. </a:t>
            </a:r>
          </a:p>
          <a:p>
            <a:pPr marL="228600" indent="-228600"/>
            <a:r>
              <a:rPr lang="en-US" sz="1100" kern="1200" baseline="0" dirty="0" smtClean="0">
                <a:solidFill>
                  <a:schemeClr val="tx1"/>
                </a:solidFill>
                <a:latin typeface="Arial" charset="0"/>
                <a:ea typeface="+mn-ea"/>
                <a:cs typeface="+mn-cs"/>
              </a:rPr>
              <a:t>The overwrite process means that if the VTP server deletes all VLAN’s and advertises with a higher revision number, the client devices in the VTP domain also delete their VLAN’s.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37</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r>
              <a:rPr lang="en-US" sz="1100" kern="1200" dirty="0" smtClean="0">
                <a:solidFill>
                  <a:schemeClr val="tx1"/>
                </a:solidFill>
                <a:latin typeface="Arial" charset="0"/>
                <a:ea typeface="+mn-ea"/>
                <a:cs typeface="+mn-cs"/>
              </a:rPr>
              <a:t>TLV optional information may be encoded as a type-length-value or TLV element inside the protocol. One of the advantages of using a TLV representation is that TLV sequences are easily searched using generalized parsing functions. </a:t>
            </a:r>
          </a:p>
          <a:p>
            <a:pPr marL="228600" indent="-228600"/>
            <a:r>
              <a:rPr lang="en-US" sz="1100" kern="1200" dirty="0" smtClean="0">
                <a:solidFill>
                  <a:schemeClr val="tx1"/>
                </a:solidFill>
                <a:latin typeface="Arial" charset="0"/>
                <a:ea typeface="+mn-ea"/>
                <a:cs typeface="+mn-cs"/>
              </a:rPr>
              <a:t>VTP version 3 is supported in Cisco </a:t>
            </a:r>
            <a:r>
              <a:rPr lang="en-US" sz="1100" kern="1200" dirty="0" err="1" smtClean="0">
                <a:solidFill>
                  <a:schemeClr val="tx1"/>
                </a:solidFill>
                <a:latin typeface="Arial" charset="0"/>
                <a:ea typeface="+mn-ea"/>
                <a:cs typeface="+mn-cs"/>
              </a:rPr>
              <a:t>CatOS</a:t>
            </a:r>
            <a:r>
              <a:rPr lang="en-US" sz="1100" kern="1200" dirty="0" smtClean="0">
                <a:solidFill>
                  <a:schemeClr val="tx1"/>
                </a:solidFill>
                <a:latin typeface="Arial" charset="0"/>
                <a:ea typeface="+mn-ea"/>
                <a:cs typeface="+mn-cs"/>
              </a:rPr>
              <a:t> Software versions 8.1 and above and all the latest Cisco IOS images. VTP version 3 differs from earlier VTP versions in that it does not directly handle VLANs. Instead, it is responsible for distributing a list of databases over an administrative domain. The following items are enhancements in VTP version 3: </a:t>
            </a:r>
          </a:p>
          <a:p>
            <a:pPr marL="712788" lvl="2" indent="-228600"/>
            <a:r>
              <a:rPr lang="en-US" sz="1100" kern="1200" dirty="0" smtClean="0">
                <a:solidFill>
                  <a:schemeClr val="tx1"/>
                </a:solidFill>
                <a:latin typeface="Arial" charset="0"/>
                <a:ea typeface="+mn-ea"/>
                <a:cs typeface="+mn-cs"/>
              </a:rPr>
              <a:t>Support for extended VLANs (1025 to 4094) </a:t>
            </a:r>
          </a:p>
          <a:p>
            <a:pPr marL="712788" lvl="2" indent="-228600"/>
            <a:r>
              <a:rPr lang="en-US" sz="1100" kern="1200" dirty="0" smtClean="0">
                <a:solidFill>
                  <a:schemeClr val="tx1"/>
                </a:solidFill>
                <a:latin typeface="Arial" charset="0"/>
                <a:ea typeface="+mn-ea"/>
                <a:cs typeface="+mn-cs"/>
              </a:rPr>
              <a:t>Support for the creation and advertising of Private VLANs </a:t>
            </a:r>
          </a:p>
          <a:p>
            <a:pPr marL="712788" lvl="2" indent="-228600"/>
            <a:r>
              <a:rPr lang="en-US" sz="1100" kern="1200" dirty="0" smtClean="0">
                <a:solidFill>
                  <a:schemeClr val="tx1"/>
                </a:solidFill>
                <a:latin typeface="Arial" charset="0"/>
                <a:ea typeface="+mn-ea"/>
                <a:cs typeface="+mn-cs"/>
              </a:rPr>
              <a:t>Improved server authentication </a:t>
            </a:r>
          </a:p>
          <a:p>
            <a:pPr marL="712788" lvl="2" indent="-228600"/>
            <a:r>
              <a:rPr lang="en-US" sz="1100" kern="1200" dirty="0" smtClean="0">
                <a:solidFill>
                  <a:schemeClr val="tx1"/>
                </a:solidFill>
                <a:latin typeface="Arial" charset="0"/>
                <a:ea typeface="+mn-ea"/>
                <a:cs typeface="+mn-cs"/>
              </a:rPr>
              <a:t>Enhancements to a mechanism for protection from the “wrong” database accidentally being inserted into a VTP domain </a:t>
            </a:r>
          </a:p>
          <a:p>
            <a:pPr marL="712788" lvl="2" indent="-228600"/>
            <a:r>
              <a:rPr lang="en-US" sz="1100" kern="1200" dirty="0" smtClean="0">
                <a:solidFill>
                  <a:schemeClr val="tx1"/>
                </a:solidFill>
                <a:latin typeface="Arial" charset="0"/>
                <a:ea typeface="+mn-ea"/>
                <a:cs typeface="+mn-cs"/>
              </a:rPr>
              <a:t>Interaction with VTP versions 1 and 2 </a:t>
            </a:r>
          </a:p>
          <a:p>
            <a:pPr marL="712788" lvl="2" indent="-228600"/>
            <a:r>
              <a:rPr lang="en-US" sz="1100" kern="1200" dirty="0" smtClean="0">
                <a:solidFill>
                  <a:schemeClr val="tx1"/>
                </a:solidFill>
                <a:latin typeface="Arial" charset="0"/>
                <a:ea typeface="+mn-ea"/>
                <a:cs typeface="+mn-cs"/>
              </a:rPr>
              <a:t>Configurable on a per-port basis </a:t>
            </a:r>
          </a:p>
          <a:p>
            <a:pPr marL="228600" indent="-228600"/>
            <a:r>
              <a:rPr lang="en-US" sz="1100" kern="1200" dirty="0" smtClean="0">
                <a:solidFill>
                  <a:schemeClr val="tx1"/>
                </a:solidFill>
                <a:latin typeface="Arial" charset="0"/>
                <a:ea typeface="+mn-ea"/>
                <a:cs typeface="+mn-cs"/>
              </a:rPr>
              <a:t> </a:t>
            </a:r>
            <a:r>
              <a:rPr lang="en-US" sz="1100" b="1" kern="1200" dirty="0" smtClean="0">
                <a:solidFill>
                  <a:schemeClr val="tx1"/>
                </a:solidFill>
                <a:latin typeface="Arial" charset="0"/>
                <a:ea typeface="+mn-ea"/>
                <a:cs typeface="+mn-cs"/>
              </a:rPr>
              <a:t>Note: </a:t>
            </a:r>
            <a:r>
              <a:rPr lang="en-US" sz="1100" kern="1200" dirty="0" smtClean="0">
                <a:solidFill>
                  <a:schemeClr val="tx1"/>
                </a:solidFill>
                <a:latin typeface="Arial" charset="0"/>
                <a:ea typeface="+mn-ea"/>
                <a:cs typeface="+mn-cs"/>
              </a:rPr>
              <a:t>Check the config guide of a platform to find the VTP version supported. VTP version 3 has the same features as VTP versions 1 and 2 except for the addition of the modes of primary and secondary server and the concept of database consistency. </a:t>
            </a:r>
          </a:p>
          <a:p>
            <a:pPr marL="228600" indent="-228600"/>
            <a:r>
              <a:rPr lang="en-US" sz="1100" b="1" kern="1200" dirty="0" smtClean="0">
                <a:solidFill>
                  <a:schemeClr val="tx1"/>
                </a:solidFill>
                <a:latin typeface="Arial" charset="0"/>
                <a:ea typeface="+mn-ea"/>
                <a:cs typeface="+mn-cs"/>
              </a:rPr>
              <a:t>Note: </a:t>
            </a:r>
            <a:r>
              <a:rPr lang="en-US" sz="1100" kern="1200" dirty="0" smtClean="0">
                <a:solidFill>
                  <a:schemeClr val="tx1"/>
                </a:solidFill>
                <a:latin typeface="Arial" charset="0"/>
                <a:ea typeface="+mn-ea"/>
                <a:cs typeface="+mn-cs"/>
              </a:rPr>
              <a:t>VTP version 3 is still not common in the field and not the focus of the certification exam. </a:t>
            </a:r>
          </a:p>
          <a:p>
            <a:pPr marL="228600" indent="-228600"/>
            <a:endParaRPr lang="en-US" sz="900"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sz="1100" b="1" kern="1200" dirty="0" smtClean="0">
                <a:solidFill>
                  <a:schemeClr val="tx1"/>
                </a:solidFill>
                <a:latin typeface="Arial" charset="0"/>
                <a:ea typeface="+mn-ea"/>
                <a:cs typeface="+mn-cs"/>
              </a:rPr>
              <a:t>Best Practices for VTP implementation </a:t>
            </a:r>
            <a:endParaRPr lang="en-US" sz="1100" kern="1200" dirty="0" smtClean="0">
              <a:solidFill>
                <a:schemeClr val="tx1"/>
              </a:solidFill>
              <a:latin typeface="Arial" charset="0"/>
              <a:ea typeface="+mn-ea"/>
              <a:cs typeface="+mn-cs"/>
            </a:endParaRPr>
          </a:p>
          <a:p>
            <a:pPr marL="228600" indent="-228600"/>
            <a:r>
              <a:rPr lang="en-US" sz="1100" kern="1200" smtClean="0">
                <a:solidFill>
                  <a:schemeClr val="tx1"/>
                </a:solidFill>
                <a:latin typeface="Arial" charset="0"/>
                <a:ea typeface="+mn-ea"/>
                <a:cs typeface="+mn-cs"/>
              </a:rPr>
              <a:t>VTP </a:t>
            </a:r>
            <a:r>
              <a:rPr lang="en-US" sz="1100" kern="1200" dirty="0" smtClean="0">
                <a:solidFill>
                  <a:schemeClr val="tx1"/>
                </a:solidFill>
                <a:latin typeface="Arial" charset="0"/>
                <a:ea typeface="+mn-ea"/>
                <a:cs typeface="+mn-cs"/>
              </a:rPr>
              <a:t>is often used in a new network to facilitate the implementation of new VLANs. However, as the network grows larger, this benefit can turn into a liability. If a VLAN is deleted by accident on one server, it is deleted throughout the network. If a switch that already has a VLAN database defined is inserted into the network, it can hijack the VLAN database by deleting added VLANs. Because of this, it is the recommended practice to configure all switches to transparent VTP mode and manually add VLANs as needed, especially in a larger campus network. VTP is better suited for small environments</a:t>
            </a:r>
            <a:r>
              <a:rPr lang="en-US" sz="1100" kern="1200" smtClean="0">
                <a:solidFill>
                  <a:schemeClr val="tx1"/>
                </a:solidFill>
                <a:latin typeface="Arial" charset="0"/>
                <a:ea typeface="+mn-ea"/>
                <a:cs typeface="+mn-cs"/>
              </a:rPr>
              <a:t>. </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dirty="0" smtClean="0">
                <a:solidFill>
                  <a:schemeClr val="tx1"/>
                </a:solidFill>
                <a:latin typeface="Arial" charset="0"/>
                <a:ea typeface="+mn-ea"/>
                <a:cs typeface="+mn-cs"/>
              </a:rPr>
              <a:t>The term end-to-end VLAN refers to a single VLAN that is associated with switch ports widely dispersed throughout an enterprise network on multiple switches. A Layer 2 switched campus network carries traffic for each VLAN throughout the network, as shown in the figure, where VLANs 1, 2 and 3 are spread across the campus network.  </a:t>
            </a:r>
          </a:p>
          <a:p>
            <a:pPr marL="228600" indent="-228600"/>
            <a:r>
              <a:rPr lang="en-US" sz="1100" kern="1200" dirty="0" smtClean="0">
                <a:solidFill>
                  <a:schemeClr val="tx1"/>
                </a:solidFill>
                <a:latin typeface="Arial" charset="0"/>
                <a:ea typeface="+mn-ea"/>
                <a:cs typeface="+mn-cs"/>
              </a:rPr>
              <a:t>If more than one VLAN in a network is operating in the end-to-end mode, special links (Layer 2 trunks) are required between switches to carry the traffic of all the different VLANs.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Isolated: </a:t>
            </a:r>
            <a:r>
              <a:rPr lang="en-US" sz="1100" b="0" kern="1200" baseline="0" dirty="0" smtClean="0">
                <a:solidFill>
                  <a:schemeClr val="tx1"/>
                </a:solidFill>
                <a:latin typeface="Arial" charset="0"/>
                <a:ea typeface="+mn-ea"/>
                <a:cs typeface="+mn-cs"/>
              </a:rPr>
              <a:t>An isolated port has complete Layer 2 separation from other ports within </a:t>
            </a:r>
            <a:r>
              <a:rPr lang="en-US" sz="1100" kern="1200" baseline="0" dirty="0" smtClean="0">
                <a:solidFill>
                  <a:schemeClr val="tx1"/>
                </a:solidFill>
                <a:latin typeface="Arial" charset="0"/>
                <a:ea typeface="+mn-ea"/>
                <a:cs typeface="+mn-cs"/>
              </a:rPr>
              <a:t>the same pVLAN, except for the promiscuous ports. Private VLANs block all traffic to isolated ports, except the traffic from promiscuous ports. Traffic received from an isolated port is forwarded to only promiscuous ports. As shown in the figure, PC 5 and PC 6 belong to same isolated pVLAN, but they cannot communicate with each other—only with promiscuous ports.</a:t>
            </a:r>
          </a:p>
          <a:p>
            <a:pPr marL="228600" lvl="0" indent="-228600">
              <a:lnSpc>
                <a:spcPct val="100000"/>
              </a:lnSpc>
              <a:spcBef>
                <a:spcPts val="0"/>
              </a:spcBef>
              <a:spcAft>
                <a:spcPts val="600"/>
              </a:spcAft>
            </a:pPr>
            <a:r>
              <a:rPr lang="en-US" sz="1100" b="1" kern="1200" dirty="0" smtClean="0">
                <a:solidFill>
                  <a:schemeClr val="tx1"/>
                </a:solidFill>
                <a:latin typeface="Arial" charset="0"/>
                <a:ea typeface="+mn-ea"/>
                <a:cs typeface="+mn-cs"/>
              </a:rPr>
              <a:t>Promiscuous:</a:t>
            </a:r>
            <a:r>
              <a:rPr lang="en-US" sz="1100" kern="1200" dirty="0" smtClean="0">
                <a:solidFill>
                  <a:schemeClr val="tx1"/>
                </a:solidFill>
                <a:latin typeface="Arial" charset="0"/>
                <a:ea typeface="+mn-ea"/>
                <a:cs typeface="+mn-cs"/>
              </a:rPr>
              <a:t> A promiscuous port can communicate with all ports within the Pri­vate VLAN, including the community and isolated ports. A promiscuous port is only part of one primary VLAN, but each promiscuous port can map to more than one sec­ondary Private VLAN. Promiscuous ports are generally router ports, backup or shared servers, or VLAN interfaces. As shown in the figure, the router port and the shared server port is the one that needs to communicate to everyone.  </a:t>
            </a:r>
          </a:p>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 </a:t>
            </a:r>
            <a:r>
              <a:rPr lang="en-US" sz="1100" b="1" kern="1200" dirty="0" smtClean="0">
                <a:solidFill>
                  <a:schemeClr val="tx1"/>
                </a:solidFill>
                <a:latin typeface="Arial" charset="0"/>
                <a:ea typeface="+mn-ea"/>
                <a:cs typeface="+mn-cs"/>
              </a:rPr>
              <a:t>Community:</a:t>
            </a:r>
            <a:r>
              <a:rPr lang="en-US" sz="1100" kern="1200" dirty="0" smtClean="0">
                <a:solidFill>
                  <a:schemeClr val="tx1"/>
                </a:solidFill>
                <a:latin typeface="Arial" charset="0"/>
                <a:ea typeface="+mn-ea"/>
                <a:cs typeface="+mn-cs"/>
              </a:rPr>
              <a:t> Community ports communicate among themselves and with their promiscuous ports. These interfaces are isolated at Layer 2 from all other interfaces in other communities, or in isolated ports within their Private VLAN. As shown in the figure, </a:t>
            </a:r>
            <a:r>
              <a:rPr lang="en-US" sz="1100" kern="1200" dirty="0" err="1" smtClean="0">
                <a:solidFill>
                  <a:schemeClr val="tx1"/>
                </a:solidFill>
                <a:latin typeface="Arial" charset="0"/>
                <a:ea typeface="+mn-ea"/>
                <a:cs typeface="+mn-cs"/>
              </a:rPr>
              <a:t>PC1</a:t>
            </a:r>
            <a:r>
              <a:rPr lang="en-US" sz="1100" kern="1200" dirty="0" smtClean="0">
                <a:solidFill>
                  <a:schemeClr val="tx1"/>
                </a:solidFill>
                <a:latin typeface="Arial" charset="0"/>
                <a:ea typeface="+mn-ea"/>
                <a:cs typeface="+mn-cs"/>
              </a:rPr>
              <a:t> and </a:t>
            </a:r>
            <a:r>
              <a:rPr lang="en-US" sz="1100" kern="1200" dirty="0" err="1" smtClean="0">
                <a:solidFill>
                  <a:schemeClr val="tx1"/>
                </a:solidFill>
                <a:latin typeface="Arial" charset="0"/>
                <a:ea typeface="+mn-ea"/>
                <a:cs typeface="+mn-cs"/>
              </a:rPr>
              <a:t>PC2's</a:t>
            </a:r>
            <a:r>
              <a:rPr lang="en-US" sz="1100" kern="1200" dirty="0" smtClean="0">
                <a:solidFill>
                  <a:schemeClr val="tx1"/>
                </a:solidFill>
                <a:latin typeface="Arial" charset="0"/>
                <a:ea typeface="+mn-ea"/>
                <a:cs typeface="+mn-cs"/>
              </a:rPr>
              <a:t> ports belong to the community Private VLAN A and </a:t>
            </a:r>
            <a:r>
              <a:rPr lang="en-US" sz="1100" kern="1200" dirty="0" err="1" smtClean="0">
                <a:solidFill>
                  <a:schemeClr val="tx1"/>
                </a:solidFill>
                <a:latin typeface="Arial" charset="0"/>
                <a:ea typeface="+mn-ea"/>
                <a:cs typeface="+mn-cs"/>
              </a:rPr>
              <a:t>PC3</a:t>
            </a:r>
            <a:r>
              <a:rPr lang="en-US" sz="1100" kern="1200" dirty="0" smtClean="0">
                <a:solidFill>
                  <a:schemeClr val="tx1"/>
                </a:solidFill>
                <a:latin typeface="Arial" charset="0"/>
                <a:ea typeface="+mn-ea"/>
                <a:cs typeface="+mn-cs"/>
              </a:rPr>
              <a:t>, and </a:t>
            </a:r>
            <a:r>
              <a:rPr lang="en-US" sz="1100" kern="1200" dirty="0" err="1" smtClean="0">
                <a:solidFill>
                  <a:schemeClr val="tx1"/>
                </a:solidFill>
                <a:latin typeface="Arial" charset="0"/>
                <a:ea typeface="+mn-ea"/>
                <a:cs typeface="+mn-cs"/>
              </a:rPr>
              <a:t>PC4</a:t>
            </a:r>
            <a:r>
              <a:rPr lang="en-US" sz="1100" kern="1200" dirty="0" smtClean="0">
                <a:solidFill>
                  <a:schemeClr val="tx1"/>
                </a:solidFill>
                <a:latin typeface="Arial" charset="0"/>
                <a:ea typeface="+mn-ea"/>
                <a:cs typeface="+mn-cs"/>
              </a:rPr>
              <a:t> belongs to the community Private VLAN B. PC 1 and </a:t>
            </a:r>
            <a:r>
              <a:rPr lang="en-US" sz="1100" kern="1200" dirty="0" err="1" smtClean="0">
                <a:solidFill>
                  <a:schemeClr val="tx1"/>
                </a:solidFill>
                <a:latin typeface="Arial" charset="0"/>
                <a:ea typeface="+mn-ea"/>
                <a:cs typeface="+mn-cs"/>
              </a:rPr>
              <a:t>PC2</a:t>
            </a:r>
            <a:r>
              <a:rPr lang="en-US" sz="1100" kern="1200" dirty="0" smtClean="0">
                <a:solidFill>
                  <a:schemeClr val="tx1"/>
                </a:solidFill>
                <a:latin typeface="Arial" charset="0"/>
                <a:ea typeface="+mn-ea"/>
                <a:cs typeface="+mn-cs"/>
              </a:rPr>
              <a:t> can communicate with each other and the promiscuous port but not with PC 3 and </a:t>
            </a:r>
            <a:r>
              <a:rPr lang="en-US" sz="1100" kern="1200" dirty="0" err="1" smtClean="0">
                <a:solidFill>
                  <a:schemeClr val="tx1"/>
                </a:solidFill>
                <a:latin typeface="Arial" charset="0"/>
                <a:ea typeface="+mn-ea"/>
                <a:cs typeface="+mn-cs"/>
              </a:rPr>
              <a:t>PC4</a:t>
            </a:r>
            <a:r>
              <a:rPr lang="en-US" sz="1100" kern="1200" dirty="0" smtClean="0">
                <a:solidFill>
                  <a:schemeClr val="tx1"/>
                </a:solidFill>
                <a:latin typeface="Arial" charset="0"/>
                <a:ea typeface="+mn-ea"/>
                <a:cs typeface="+mn-cs"/>
              </a:rPr>
              <a:t>, which are part of a different community.  </a:t>
            </a:r>
            <a:endParaRPr lang="en-US" sz="110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marL="228600" lvl="0" indent="-228600">
              <a:lnSpc>
                <a:spcPct val="100000"/>
              </a:lnSpc>
              <a:spcBef>
                <a:spcPts val="0"/>
              </a:spcBef>
              <a:spcAft>
                <a:spcPts val="600"/>
              </a:spcAft>
            </a:pPr>
            <a:r>
              <a:rPr lang="en-US" sz="1100" b="1" kern="1200" dirty="0" smtClean="0">
                <a:solidFill>
                  <a:schemeClr val="tx1"/>
                </a:solidFill>
                <a:latin typeface="Arial" charset="0"/>
                <a:ea typeface="+mn-ea"/>
                <a:cs typeface="+mn-cs"/>
              </a:rPr>
              <a:t>A primary Private VLAN: </a:t>
            </a:r>
            <a:r>
              <a:rPr lang="en-US" sz="1100" kern="1200" dirty="0" smtClean="0">
                <a:solidFill>
                  <a:schemeClr val="tx1"/>
                </a:solidFill>
                <a:latin typeface="Arial" charset="0"/>
                <a:ea typeface="+mn-ea"/>
                <a:cs typeface="+mn-cs"/>
              </a:rPr>
              <a:t>The high-level VLAN of the Private VLAN. A primary Private VLAN can be composed of many secondary Private VLANs with the secon­dary Private VLANs belonging to the same subnet of the primary Private VLAN. It carries traffic from promiscuous ports to isolated, community, and other promiscuous ports in the same primary Private VLAN. </a:t>
            </a:r>
          </a:p>
          <a:p>
            <a:pPr marL="228600" lvl="0" indent="-228600">
              <a:lnSpc>
                <a:spcPct val="100000"/>
              </a:lnSpc>
              <a:spcBef>
                <a:spcPts val="0"/>
              </a:spcBef>
              <a:spcAft>
                <a:spcPts val="600"/>
              </a:spcAft>
            </a:pPr>
            <a:r>
              <a:rPr lang="en-US" sz="1100" b="1" kern="1200" dirty="0" smtClean="0">
                <a:solidFill>
                  <a:schemeClr val="tx1"/>
                </a:solidFill>
                <a:latin typeface="Arial" charset="0"/>
                <a:ea typeface="+mn-ea"/>
                <a:cs typeface="+mn-cs"/>
              </a:rPr>
              <a:t>A secondary Private VLAN: </a:t>
            </a:r>
            <a:r>
              <a:rPr lang="en-US" sz="1100" kern="1200" dirty="0" smtClean="0">
                <a:solidFill>
                  <a:schemeClr val="tx1"/>
                </a:solidFill>
                <a:latin typeface="Arial" charset="0"/>
                <a:ea typeface="+mn-ea"/>
                <a:cs typeface="+mn-cs"/>
              </a:rPr>
              <a:t>Every secondary Private VLAN is a child to a primary Private VLAN and is mapped to one primary Private VLAN. </a:t>
            </a:r>
            <a:r>
              <a:rPr lang="en-US" sz="1100" i="1" kern="1200" dirty="0" smtClean="0">
                <a:solidFill>
                  <a:schemeClr val="tx1"/>
                </a:solidFill>
                <a:latin typeface="Arial" charset="0"/>
                <a:ea typeface="+mn-ea"/>
                <a:cs typeface="+mn-cs"/>
              </a:rPr>
              <a:t>End devices are attached to secondary Private VLANs. </a:t>
            </a:r>
          </a:p>
          <a:p>
            <a:pPr marL="228600" lvl="0" indent="-228600">
              <a:lnSpc>
                <a:spcPct val="100000"/>
              </a:lnSpc>
              <a:spcBef>
                <a:spcPts val="0"/>
              </a:spcBef>
              <a:spcAft>
                <a:spcPts val="600"/>
              </a:spcAft>
            </a:pPr>
            <a:r>
              <a:rPr lang="en-US" sz="1100" kern="1200" dirty="0" smtClean="0">
                <a:solidFill>
                  <a:schemeClr val="tx1"/>
                </a:solidFill>
                <a:latin typeface="Arial" charset="0"/>
                <a:ea typeface="+mn-ea"/>
                <a:cs typeface="+mn-cs"/>
              </a:rPr>
              <a:t> </a:t>
            </a:r>
            <a:r>
              <a:rPr lang="en-US" sz="1100" b="1" kern="1200" dirty="0" smtClean="0">
                <a:solidFill>
                  <a:schemeClr val="tx1"/>
                </a:solidFill>
                <a:latin typeface="Arial" charset="0"/>
                <a:ea typeface="+mn-ea"/>
                <a:cs typeface="+mn-cs"/>
              </a:rPr>
              <a:t>Community Private VLANs: </a:t>
            </a:r>
            <a:r>
              <a:rPr lang="en-US" sz="1100" kern="1200" dirty="0" smtClean="0">
                <a:solidFill>
                  <a:schemeClr val="tx1"/>
                </a:solidFill>
                <a:latin typeface="Arial" charset="0"/>
                <a:ea typeface="+mn-ea"/>
                <a:cs typeface="+mn-cs"/>
              </a:rPr>
              <a:t>Ports that belong to the community Private VLAN can communicate with the other ports in the same community and promiscuous ports of the Private VLAN, as shown in the figure, where PC 1 and PC 2, which belong to community Private VLAN A, can communicate with each other but (as indicated by the X) not with PC 3 and PC 4, which belong to community Private VLAN B. </a:t>
            </a:r>
          </a:p>
          <a:p>
            <a:pPr marL="228600" lvl="0" indent="-228600">
              <a:lnSpc>
                <a:spcPct val="100000"/>
              </a:lnSpc>
              <a:spcBef>
                <a:spcPts val="0"/>
              </a:spcBef>
              <a:spcAft>
                <a:spcPts val="600"/>
              </a:spcAft>
            </a:pPr>
            <a:r>
              <a:rPr lang="en-US" sz="1100" b="1" kern="1200" dirty="0" smtClean="0">
                <a:solidFill>
                  <a:schemeClr val="tx1"/>
                </a:solidFill>
                <a:latin typeface="Arial" charset="0"/>
                <a:ea typeface="+mn-ea"/>
                <a:cs typeface="+mn-cs"/>
              </a:rPr>
              <a:t>Isolated Private VLANs: </a:t>
            </a:r>
            <a:r>
              <a:rPr lang="en-US" sz="1100" kern="1200" dirty="0" smtClean="0">
                <a:solidFill>
                  <a:schemeClr val="tx1"/>
                </a:solidFill>
                <a:latin typeface="Arial" charset="0"/>
                <a:ea typeface="+mn-ea"/>
                <a:cs typeface="+mn-cs"/>
              </a:rPr>
              <a:t>Ports that belong to an isolated Private VLAN can communicate only with promiscuous ports. Isolated ports cannot communicate with other ports in the same isolated Private VLAN, as shown in the figure, where PC 5 and PC 6, although in the same isolated Private VLAN, cannot communicate with each other but can communicate with the promiscuous ports. Each Private VLAN has only one isolated Private VLAN. </a:t>
            </a:r>
          </a:p>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 </a:t>
            </a:r>
            <a:r>
              <a:rPr lang="en-US" sz="1100" b="1" kern="1200" dirty="0" smtClean="0">
                <a:solidFill>
                  <a:schemeClr val="tx1"/>
                </a:solidFill>
                <a:latin typeface="Arial" charset="0"/>
                <a:ea typeface="+mn-ea"/>
                <a:cs typeface="+mn-cs"/>
              </a:rPr>
              <a:t>Note: </a:t>
            </a:r>
            <a:r>
              <a:rPr lang="en-US" sz="1100" kern="1200" dirty="0" smtClean="0">
                <a:solidFill>
                  <a:schemeClr val="tx1"/>
                </a:solidFill>
                <a:latin typeface="Arial" charset="0"/>
                <a:ea typeface="+mn-ea"/>
                <a:cs typeface="+mn-cs"/>
              </a:rPr>
              <a:t>A promiscuous port can service only one primary VLAN. A promiscuous port can service one isolated VLAN or many community VLANs. Private VLANs span across multiple switches by trunking the primary, isolated, and community VLANs to other devices that support Private VLANs. </a:t>
            </a:r>
          </a:p>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The</a:t>
            </a:r>
            <a:r>
              <a:rPr lang="en-US" sz="1100" kern="1200" baseline="0" dirty="0" smtClean="0">
                <a:solidFill>
                  <a:schemeClr val="tx1"/>
                </a:solidFill>
                <a:latin typeface="Arial" charset="0"/>
                <a:ea typeface="+mn-ea"/>
                <a:cs typeface="+mn-cs"/>
              </a:rPr>
              <a:t> figure</a:t>
            </a:r>
            <a:r>
              <a:rPr lang="en-US" sz="1100" kern="1200" dirty="0" smtClean="0">
                <a:solidFill>
                  <a:schemeClr val="tx1"/>
                </a:solidFill>
                <a:latin typeface="Arial" charset="0"/>
                <a:ea typeface="+mn-ea"/>
                <a:cs typeface="+mn-cs"/>
              </a:rPr>
              <a:t> illustrates an example of implementing Private VLANs in a service-provider environment. Here, a service provider has three customers under one primary Private VLAN. Customer A belongs to community Private VLAN 100, Customer B belongs to community Private VLAN 200, and Customer C belongs to isolated Private VLAN 300. Despite belonging to the same subnet, Customer A’s, Customer B’s, and Customer C’s network devices cannot communicate with one another. All devices that reside in Customer A’s community Private VLANs can communicate with one another even though the devices are spread across multiple switches. In addition, all devices that reside in Customer B’s community Private VLANs can communicate with one another. However, devices in Customer C’s isolated Private VLAN cannot communicate with one another</a:t>
            </a:r>
            <a:r>
              <a:rPr lang="en-US" sz="1100" kern="1200" smtClean="0">
                <a:solidFill>
                  <a:schemeClr val="tx1"/>
                </a:solidFill>
                <a:latin typeface="Arial" charset="0"/>
                <a:ea typeface="+mn-ea"/>
                <a:cs typeface="+mn-cs"/>
              </a:rPr>
              <a:t>. </a:t>
            </a:r>
            <a:endParaRPr lang="en-US" sz="110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52</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1. </a:t>
            </a:r>
            <a:r>
              <a:rPr lang="en-US" sz="1100" b="0" kern="1200" baseline="0" dirty="0" smtClean="0">
                <a:solidFill>
                  <a:schemeClr val="tx1"/>
                </a:solidFill>
                <a:latin typeface="Arial" charset="0"/>
                <a:ea typeface="+mn-ea"/>
                <a:cs typeface="+mn-cs"/>
              </a:rPr>
              <a:t>Enter VLAN global configuration mode to configure the Private VLANs:</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vlan </a:t>
            </a:r>
            <a:r>
              <a:rPr lang="en-US" sz="1100" b="0" i="1" kern="1200" baseline="0" dirty="0" err="1" smtClean="0">
                <a:solidFill>
                  <a:schemeClr val="tx1"/>
                </a:solidFill>
                <a:latin typeface="Arial" charset="0"/>
                <a:ea typeface="+mn-ea"/>
                <a:cs typeface="+mn-cs"/>
              </a:rPr>
              <a:t>pvlan</a:t>
            </a:r>
            <a:r>
              <a:rPr lang="en-US" sz="1100" b="0" i="1" kern="1200" baseline="0" dirty="0" smtClean="0">
                <a:solidFill>
                  <a:schemeClr val="tx1"/>
                </a:solidFill>
                <a:latin typeface="Arial" charset="0"/>
                <a:ea typeface="+mn-ea"/>
                <a:cs typeface="+mn-cs"/>
              </a:rPr>
              <a:t>-id</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2. </a:t>
            </a:r>
            <a:r>
              <a:rPr lang="en-US" sz="1100" b="0" kern="1200" baseline="0" dirty="0" smtClean="0">
                <a:solidFill>
                  <a:schemeClr val="tx1"/>
                </a:solidFill>
                <a:latin typeface="Arial" charset="0"/>
                <a:ea typeface="+mn-ea"/>
                <a:cs typeface="+mn-cs"/>
              </a:rPr>
              <a:t>Configure the VLANs as a type of Private VLAN: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Switch(config-vlan</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private-vlan {community | isolated | primary}</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3. </a:t>
            </a:r>
            <a:r>
              <a:rPr lang="en-US" sz="1100" b="0" kern="1200" baseline="0" dirty="0" smtClean="0">
                <a:solidFill>
                  <a:schemeClr val="tx1"/>
                </a:solidFill>
                <a:latin typeface="Arial" charset="0"/>
                <a:ea typeface="+mn-ea"/>
                <a:cs typeface="+mn-cs"/>
              </a:rPr>
              <a:t>Exit the configuration mode:</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Switch(config-vlan</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exit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4. </a:t>
            </a:r>
            <a:r>
              <a:rPr lang="en-US" sz="1100" b="0" kern="1200" baseline="0" dirty="0" smtClean="0">
                <a:solidFill>
                  <a:schemeClr val="tx1"/>
                </a:solidFill>
                <a:latin typeface="Arial" charset="0"/>
                <a:ea typeface="+mn-ea"/>
                <a:cs typeface="+mn-cs"/>
              </a:rPr>
              <a:t>Enter the VLAN global configuration mode to configure primary VLAN: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vlan </a:t>
            </a:r>
            <a:r>
              <a:rPr lang="en-US" sz="1100" b="1" i="1" kern="1200" baseline="0" dirty="0" smtClean="0">
                <a:solidFill>
                  <a:schemeClr val="tx1"/>
                </a:solidFill>
                <a:latin typeface="Arial" charset="0"/>
                <a:ea typeface="+mn-ea"/>
                <a:cs typeface="+mn-cs"/>
              </a:rPr>
              <a:t>primary-vlan-id</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5. </a:t>
            </a:r>
            <a:r>
              <a:rPr lang="en-US" sz="1100" b="0" kern="1200" baseline="0" dirty="0" smtClean="0">
                <a:solidFill>
                  <a:schemeClr val="tx1"/>
                </a:solidFill>
                <a:latin typeface="Arial" charset="0"/>
                <a:ea typeface="+mn-ea"/>
                <a:cs typeface="+mn-cs"/>
              </a:rPr>
              <a:t>If it is a primary VLAN, make sure to associate the Layer 2 </a:t>
            </a:r>
            <a:r>
              <a:rPr lang="en-US" sz="1100" b="0" kern="1200" baseline="0" smtClean="0">
                <a:solidFill>
                  <a:schemeClr val="tx1"/>
                </a:solidFill>
                <a:latin typeface="Arial" charset="0"/>
                <a:ea typeface="+mn-ea"/>
                <a:cs typeface="+mn-cs"/>
              </a:rPr>
              <a:t>secondary VLAN to </a:t>
            </a:r>
            <a:r>
              <a:rPr lang="en-US" sz="1100" b="0" kern="1200" baseline="0" dirty="0" smtClean="0">
                <a:solidFill>
                  <a:schemeClr val="tx1"/>
                </a:solidFill>
                <a:latin typeface="Arial" charset="0"/>
                <a:ea typeface="+mn-ea"/>
                <a:cs typeface="+mn-cs"/>
              </a:rPr>
              <a:t>the primary VLAN: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Switch(config-vlan</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private-vlan association {</a:t>
            </a:r>
            <a:r>
              <a:rPr lang="en-US" sz="1100" b="0" i="1" kern="1200" baseline="0" dirty="0" smtClean="0">
                <a:solidFill>
                  <a:schemeClr val="tx1"/>
                </a:solidFill>
                <a:latin typeface="Arial" charset="0"/>
                <a:ea typeface="+mn-ea"/>
                <a:cs typeface="+mn-cs"/>
              </a:rPr>
              <a:t>secondary-vlan-list </a:t>
            </a:r>
            <a:r>
              <a:rPr lang="en-US" sz="1100" b="1" i="0" kern="1200" baseline="0" smtClean="0">
                <a:solidFill>
                  <a:schemeClr val="tx1"/>
                </a:solidFill>
                <a:latin typeface="Arial" charset="0"/>
                <a:ea typeface="+mn-ea"/>
                <a:cs typeface="+mn-cs"/>
              </a:rPr>
              <a:t>| add</a:t>
            </a:r>
            <a:r>
              <a:rPr lang="en-US" sz="1100" b="1" i="1" kern="1200" baseline="0" smtClean="0">
                <a:solidFill>
                  <a:schemeClr val="tx1"/>
                </a:solidFill>
                <a:latin typeface="Arial" charset="0"/>
                <a:ea typeface="+mn-ea"/>
                <a:cs typeface="+mn-cs"/>
              </a:rPr>
              <a:t> </a:t>
            </a:r>
            <a:r>
              <a:rPr lang="en-US" sz="1100" i="1" kern="1200" baseline="0" smtClean="0">
                <a:solidFill>
                  <a:schemeClr val="tx1"/>
                </a:solidFill>
                <a:latin typeface="Arial" charset="0"/>
                <a:ea typeface="+mn-ea"/>
                <a:cs typeface="+mn-cs"/>
              </a:rPr>
              <a:t>secondary-vlan-list </a:t>
            </a:r>
            <a:r>
              <a:rPr lang="en-US" sz="1100" b="1" i="0" kern="1200" baseline="0" dirty="0" smtClean="0">
                <a:solidFill>
                  <a:schemeClr val="tx1"/>
                </a:solidFill>
                <a:latin typeface="Arial" charset="0"/>
                <a:ea typeface="+mn-ea"/>
                <a:cs typeface="+mn-cs"/>
              </a:rPr>
              <a:t>| remove</a:t>
            </a:r>
            <a:r>
              <a:rPr lang="en-US" sz="1100" b="1" i="1" kern="1200" baseline="0" dirty="0" smtClean="0">
                <a:solidFill>
                  <a:schemeClr val="tx1"/>
                </a:solidFill>
                <a:latin typeface="Arial" charset="0"/>
                <a:ea typeface="+mn-ea"/>
                <a:cs typeface="+mn-cs"/>
              </a:rPr>
              <a:t> </a:t>
            </a:r>
            <a:r>
              <a:rPr lang="en-US" sz="1100" b="0" i="1" kern="1200" baseline="0" dirty="0" smtClean="0">
                <a:solidFill>
                  <a:schemeClr val="tx1"/>
                </a:solidFill>
                <a:latin typeface="Arial" charset="0"/>
                <a:ea typeface="+mn-ea"/>
                <a:cs typeface="+mn-cs"/>
              </a:rPr>
              <a:t>secondary-vlan-list</a:t>
            </a:r>
            <a:r>
              <a:rPr lang="en-US" sz="1100" b="1" i="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6. </a:t>
            </a:r>
            <a:r>
              <a:rPr lang="en-US" sz="1100" b="0" kern="1200" baseline="0" dirty="0" smtClean="0">
                <a:solidFill>
                  <a:schemeClr val="tx1"/>
                </a:solidFill>
                <a:latin typeface="Arial" charset="0"/>
                <a:ea typeface="+mn-ea"/>
                <a:cs typeface="+mn-cs"/>
              </a:rPr>
              <a:t>Select the interface configuration mode for the primary VLAN: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interface vlan </a:t>
            </a:r>
            <a:r>
              <a:rPr lang="en-US" sz="1100" b="0" i="1" kern="1200" baseline="0" dirty="0" smtClean="0">
                <a:solidFill>
                  <a:schemeClr val="tx1"/>
                </a:solidFill>
                <a:latin typeface="Arial" charset="0"/>
                <a:ea typeface="+mn-ea"/>
                <a:cs typeface="+mn-cs"/>
              </a:rPr>
              <a:t>primary-vlan-id</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7. </a:t>
            </a:r>
            <a:r>
              <a:rPr lang="en-US" sz="1100" b="0" kern="1200" baseline="0" dirty="0" smtClean="0">
                <a:solidFill>
                  <a:schemeClr val="tx1"/>
                </a:solidFill>
                <a:latin typeface="Arial" charset="0"/>
                <a:ea typeface="+mn-ea"/>
                <a:cs typeface="+mn-cs"/>
              </a:rPr>
              <a:t>Map secondary VLANs to the Layer 3 VLAN interface of a primary </a:t>
            </a:r>
            <a:r>
              <a:rPr lang="en-US" sz="1100" b="0" kern="1200" baseline="0" smtClean="0">
                <a:solidFill>
                  <a:schemeClr val="tx1"/>
                </a:solidFill>
                <a:latin typeface="Arial" charset="0"/>
                <a:ea typeface="+mn-ea"/>
                <a:cs typeface="+mn-cs"/>
              </a:rPr>
              <a:t>VLAN to </a:t>
            </a:r>
            <a:r>
              <a:rPr lang="en-US" sz="1100" kern="1200" baseline="0" smtClean="0">
                <a:solidFill>
                  <a:schemeClr val="tx1"/>
                </a:solidFill>
                <a:latin typeface="Arial" charset="0"/>
                <a:ea typeface="+mn-ea"/>
                <a:cs typeface="+mn-cs"/>
              </a:rPr>
              <a:t>allow </a:t>
            </a:r>
            <a:r>
              <a:rPr lang="en-US" sz="1100" kern="1200" baseline="0" dirty="0" smtClean="0">
                <a:solidFill>
                  <a:schemeClr val="tx1"/>
                </a:solidFill>
                <a:latin typeface="Arial" charset="0"/>
                <a:ea typeface="+mn-ea"/>
                <a:cs typeface="+mn-cs"/>
              </a:rPr>
              <a:t>Layer 3 switching of Private VLAN ingress traffic:</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private-vlan mapping {</a:t>
            </a:r>
            <a:r>
              <a:rPr lang="en-US" sz="1100" b="0" i="1" kern="1200" baseline="0" dirty="0" smtClean="0">
                <a:solidFill>
                  <a:schemeClr val="tx1"/>
                </a:solidFill>
                <a:latin typeface="Arial" charset="0"/>
                <a:ea typeface="+mn-ea"/>
                <a:cs typeface="+mn-cs"/>
              </a:rPr>
              <a:t>secondary-vlan-list </a:t>
            </a:r>
            <a:r>
              <a:rPr lang="en-US" sz="1100" b="1" i="0" kern="1200" baseline="0" dirty="0" smtClean="0">
                <a:solidFill>
                  <a:schemeClr val="tx1"/>
                </a:solidFill>
                <a:latin typeface="Arial" charset="0"/>
                <a:ea typeface="+mn-ea"/>
                <a:cs typeface="+mn-cs"/>
              </a:rPr>
              <a:t>| </a:t>
            </a:r>
            <a:r>
              <a:rPr lang="en-US" sz="1100" b="1" i="0" kern="1200" baseline="0" smtClean="0">
                <a:solidFill>
                  <a:schemeClr val="tx1"/>
                </a:solidFill>
                <a:latin typeface="Arial" charset="0"/>
                <a:ea typeface="+mn-ea"/>
                <a:cs typeface="+mn-cs"/>
              </a:rPr>
              <a:t>add</a:t>
            </a:r>
            <a:r>
              <a:rPr lang="en-US" sz="1100" b="1" i="1" kern="1200" baseline="0" smtClean="0">
                <a:solidFill>
                  <a:schemeClr val="tx1"/>
                </a:solidFill>
                <a:latin typeface="Arial" charset="0"/>
                <a:ea typeface="+mn-ea"/>
                <a:cs typeface="+mn-cs"/>
              </a:rPr>
              <a:t> </a:t>
            </a:r>
            <a:r>
              <a:rPr lang="en-US" sz="1100" b="0" i="1" kern="1200" baseline="0" smtClean="0">
                <a:solidFill>
                  <a:schemeClr val="tx1"/>
                </a:solidFill>
                <a:latin typeface="Arial" charset="0"/>
                <a:ea typeface="+mn-ea"/>
                <a:cs typeface="+mn-cs"/>
              </a:rPr>
              <a:t>secondary-</a:t>
            </a:r>
            <a:r>
              <a:rPr lang="en-US" sz="1100" i="1" kern="1200" baseline="0" smtClean="0">
                <a:solidFill>
                  <a:schemeClr val="tx1"/>
                </a:solidFill>
                <a:latin typeface="Arial" charset="0"/>
                <a:ea typeface="+mn-ea"/>
                <a:cs typeface="+mn-cs"/>
              </a:rPr>
              <a:t>vlan-list </a:t>
            </a:r>
            <a:r>
              <a:rPr lang="en-US" sz="1100" b="1" i="0" kern="1200" baseline="0" dirty="0" smtClean="0">
                <a:solidFill>
                  <a:schemeClr val="tx1"/>
                </a:solidFill>
                <a:latin typeface="Arial" charset="0"/>
                <a:ea typeface="+mn-ea"/>
                <a:cs typeface="+mn-cs"/>
              </a:rPr>
              <a:t>| remove</a:t>
            </a:r>
            <a:r>
              <a:rPr lang="en-US" sz="1100" b="1" i="1" kern="1200" baseline="0" dirty="0" smtClean="0">
                <a:solidFill>
                  <a:schemeClr val="tx1"/>
                </a:solidFill>
                <a:latin typeface="Arial" charset="0"/>
                <a:ea typeface="+mn-ea"/>
                <a:cs typeface="+mn-cs"/>
              </a:rPr>
              <a:t> </a:t>
            </a:r>
            <a:r>
              <a:rPr lang="en-US" sz="1100" b="0" i="1" kern="1200" baseline="0" dirty="0" smtClean="0">
                <a:solidFill>
                  <a:schemeClr val="tx1"/>
                </a:solidFill>
                <a:latin typeface="Arial" charset="0"/>
                <a:ea typeface="+mn-ea"/>
                <a:cs typeface="+mn-cs"/>
              </a:rPr>
              <a:t>secondary-vlan-list</a:t>
            </a:r>
            <a:r>
              <a:rPr lang="en-US" sz="1100" b="1" i="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8. </a:t>
            </a:r>
            <a:r>
              <a:rPr lang="en-US" sz="1100" b="0" kern="1200" baseline="0" dirty="0" smtClean="0">
                <a:solidFill>
                  <a:schemeClr val="tx1"/>
                </a:solidFill>
                <a:latin typeface="Arial" charset="0"/>
                <a:ea typeface="+mn-ea"/>
                <a:cs typeface="+mn-cs"/>
              </a:rPr>
              <a:t>Select the LAN port interface to configure as the Private VLAN host </a:t>
            </a:r>
            <a:r>
              <a:rPr lang="en-US" sz="1100" b="0" kern="1200" baseline="0" smtClean="0">
                <a:solidFill>
                  <a:schemeClr val="tx1"/>
                </a:solidFill>
                <a:latin typeface="Arial" charset="0"/>
                <a:ea typeface="+mn-ea"/>
                <a:cs typeface="+mn-cs"/>
              </a:rPr>
              <a:t>or promiscuous </a:t>
            </a:r>
            <a:r>
              <a:rPr lang="en-US" sz="1100" kern="1200" baseline="0" smtClean="0">
                <a:solidFill>
                  <a:schemeClr val="tx1"/>
                </a:solidFill>
                <a:latin typeface="Arial" charset="0"/>
                <a:ea typeface="+mn-ea"/>
                <a:cs typeface="+mn-cs"/>
              </a:rPr>
              <a:t>port</a:t>
            </a:r>
            <a:r>
              <a:rPr lang="en-US" sz="110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interface </a:t>
            </a:r>
            <a:r>
              <a:rPr lang="en-US" sz="1100" b="0" i="1" kern="1200" baseline="0" dirty="0" smtClean="0">
                <a:solidFill>
                  <a:schemeClr val="tx1"/>
                </a:solidFill>
                <a:latin typeface="Arial" charset="0"/>
                <a:ea typeface="+mn-ea"/>
                <a:cs typeface="+mn-cs"/>
              </a:rPr>
              <a:t>type slot/port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9. </a:t>
            </a:r>
            <a:r>
              <a:rPr lang="en-US" sz="1100" b="0" kern="1200" baseline="0" dirty="0" smtClean="0">
                <a:solidFill>
                  <a:schemeClr val="tx1"/>
                </a:solidFill>
                <a:latin typeface="Arial" charset="0"/>
                <a:ea typeface="+mn-ea"/>
                <a:cs typeface="+mn-cs"/>
              </a:rPr>
              <a:t>Configure the LAN port for Layer 2 operation if the default behavior </a:t>
            </a:r>
            <a:r>
              <a:rPr lang="en-US" sz="1100" b="0" kern="1200" baseline="0" smtClean="0">
                <a:solidFill>
                  <a:schemeClr val="tx1"/>
                </a:solidFill>
                <a:latin typeface="Arial" charset="0"/>
                <a:ea typeface="+mn-ea"/>
                <a:cs typeface="+mn-cs"/>
              </a:rPr>
              <a:t>is a </a:t>
            </a:r>
            <a:r>
              <a:rPr lang="en-US" sz="1100" kern="1200" baseline="0" smtClean="0">
                <a:solidFill>
                  <a:schemeClr val="tx1"/>
                </a:solidFill>
                <a:latin typeface="Arial" charset="0"/>
                <a:ea typeface="+mn-ea"/>
                <a:cs typeface="+mn-cs"/>
              </a:rPr>
              <a:t>Layer </a:t>
            </a:r>
            <a:r>
              <a:rPr lang="en-US" sz="1100" kern="1200" baseline="0" dirty="0" smtClean="0">
                <a:solidFill>
                  <a:schemeClr val="tx1"/>
                </a:solidFill>
                <a:latin typeface="Arial" charset="0"/>
                <a:ea typeface="+mn-ea"/>
                <a:cs typeface="+mn-cs"/>
              </a:rPr>
              <a:t>3 operation: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switchport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10. </a:t>
            </a:r>
            <a:r>
              <a:rPr lang="en-US" sz="1100" b="0" kern="1200" baseline="0" dirty="0" smtClean="0">
                <a:solidFill>
                  <a:schemeClr val="tx1"/>
                </a:solidFill>
                <a:latin typeface="Arial" charset="0"/>
                <a:ea typeface="+mn-ea"/>
                <a:cs typeface="+mn-cs"/>
              </a:rPr>
              <a:t>Configure the Layer 2 port as a Private VLAN port either as host </a:t>
            </a:r>
            <a:r>
              <a:rPr lang="en-US" sz="1100" b="0" kern="1200" baseline="0" smtClean="0">
                <a:solidFill>
                  <a:schemeClr val="tx1"/>
                </a:solidFill>
                <a:latin typeface="Arial" charset="0"/>
                <a:ea typeface="+mn-ea"/>
                <a:cs typeface="+mn-cs"/>
              </a:rPr>
              <a:t>or promiscuous </a:t>
            </a:r>
            <a:r>
              <a:rPr lang="en-US" sz="1100" kern="1200" baseline="0" smtClean="0">
                <a:solidFill>
                  <a:schemeClr val="tx1"/>
                </a:solidFill>
                <a:latin typeface="Arial" charset="0"/>
                <a:ea typeface="+mn-ea"/>
                <a:cs typeface="+mn-cs"/>
              </a:rPr>
              <a:t>port</a:t>
            </a:r>
            <a:r>
              <a:rPr lang="en-US" sz="110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switchport mode private-vlan {host | promiscuous}</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11. </a:t>
            </a:r>
            <a:r>
              <a:rPr lang="en-US" sz="1100" b="0" kern="1200" baseline="0" dirty="0" smtClean="0">
                <a:solidFill>
                  <a:schemeClr val="tx1"/>
                </a:solidFill>
                <a:latin typeface="Arial" charset="0"/>
                <a:ea typeface="+mn-ea"/>
                <a:cs typeface="+mn-cs"/>
              </a:rPr>
              <a:t>To access Private VLAN ports, associate the community or </a:t>
            </a:r>
            <a:r>
              <a:rPr lang="en-US" sz="1100" b="0" kern="1200" baseline="0" smtClean="0">
                <a:solidFill>
                  <a:schemeClr val="tx1"/>
                </a:solidFill>
                <a:latin typeface="Arial" charset="0"/>
                <a:ea typeface="+mn-ea"/>
                <a:cs typeface="+mn-cs"/>
              </a:rPr>
              <a:t>isolated Private </a:t>
            </a:r>
            <a:r>
              <a:rPr lang="en-US" sz="1100" kern="1200" baseline="0" smtClean="0">
                <a:solidFill>
                  <a:schemeClr val="tx1"/>
                </a:solidFill>
                <a:latin typeface="Arial" charset="0"/>
                <a:ea typeface="+mn-ea"/>
                <a:cs typeface="+mn-cs"/>
              </a:rPr>
              <a:t>VLAN </a:t>
            </a:r>
            <a:r>
              <a:rPr lang="en-US" sz="1100" kern="1200" baseline="0" dirty="0" smtClean="0">
                <a:solidFill>
                  <a:schemeClr val="tx1"/>
                </a:solidFill>
                <a:latin typeface="Arial" charset="0"/>
                <a:ea typeface="+mn-ea"/>
                <a:cs typeface="+mn-cs"/>
              </a:rPr>
              <a:t>to the Private VLAN:</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switchport private-vlan </a:t>
            </a:r>
            <a:r>
              <a:rPr lang="en-US" sz="1100" b="1" kern="1200" baseline="0" smtClean="0">
                <a:solidFill>
                  <a:schemeClr val="tx1"/>
                </a:solidFill>
                <a:latin typeface="Arial" charset="0"/>
                <a:ea typeface="+mn-ea"/>
                <a:cs typeface="+mn-cs"/>
              </a:rPr>
              <a:t>host-association </a:t>
            </a:r>
            <a:r>
              <a:rPr lang="en-US" sz="1100" b="0" i="1" kern="1200" baseline="0" smtClean="0">
                <a:solidFill>
                  <a:schemeClr val="tx1"/>
                </a:solidFill>
                <a:latin typeface="Arial" charset="0"/>
                <a:ea typeface="+mn-ea"/>
                <a:cs typeface="+mn-cs"/>
              </a:rPr>
              <a:t>primary-vlanid </a:t>
            </a:r>
            <a:r>
              <a:rPr lang="en-US" sz="1100" i="1" kern="1200" baseline="0" smtClean="0">
                <a:solidFill>
                  <a:schemeClr val="tx1"/>
                </a:solidFill>
                <a:latin typeface="Arial" charset="0"/>
                <a:ea typeface="+mn-ea"/>
                <a:cs typeface="+mn-cs"/>
              </a:rPr>
              <a:t>secondary-vlan-id</a:t>
            </a:r>
            <a:endParaRPr lang="en-US" sz="1100" i="1" kern="1200" baseline="0" dirty="0" smtClean="0">
              <a:solidFill>
                <a:schemeClr val="tx1"/>
              </a:solidFill>
              <a:latin typeface="Arial" charset="0"/>
              <a:ea typeface="+mn-ea"/>
              <a:cs typeface="+mn-cs"/>
            </a:endParaRP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12. </a:t>
            </a:r>
            <a:r>
              <a:rPr lang="en-US" sz="1100" b="0" kern="1200" baseline="0" dirty="0" smtClean="0">
                <a:solidFill>
                  <a:schemeClr val="tx1"/>
                </a:solidFill>
                <a:latin typeface="Arial" charset="0"/>
                <a:ea typeface="+mn-ea"/>
                <a:cs typeface="+mn-cs"/>
              </a:rPr>
              <a:t>For promiscuous ports, configure the interface by mapping the port to </a:t>
            </a:r>
            <a:r>
              <a:rPr lang="en-US" sz="1100" b="0" kern="1200" baseline="0" smtClean="0">
                <a:solidFill>
                  <a:schemeClr val="tx1"/>
                </a:solidFill>
                <a:latin typeface="Arial" charset="0"/>
                <a:ea typeface="+mn-ea"/>
                <a:cs typeface="+mn-cs"/>
              </a:rPr>
              <a:t>the Private </a:t>
            </a:r>
            <a:r>
              <a:rPr lang="en-US" sz="1100" kern="1200" baseline="0" smtClean="0">
                <a:solidFill>
                  <a:schemeClr val="tx1"/>
                </a:solidFill>
                <a:latin typeface="Arial" charset="0"/>
                <a:ea typeface="+mn-ea"/>
                <a:cs typeface="+mn-cs"/>
              </a:rPr>
              <a:t>VLAN</a:t>
            </a:r>
            <a:r>
              <a:rPr lang="en-US" sz="110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	Switch(config-if</a:t>
            </a:r>
            <a:r>
              <a:rPr lang="en-US" sz="1100" kern="1200" baseline="0" dirty="0" smtClean="0">
                <a:solidFill>
                  <a:schemeClr val="tx1"/>
                </a:solidFill>
                <a:latin typeface="Arial" charset="0"/>
                <a:ea typeface="+mn-ea"/>
                <a:cs typeface="+mn-cs"/>
              </a:rPr>
              <a:t>)# </a:t>
            </a:r>
            <a:r>
              <a:rPr lang="en-US" sz="1100" b="1" kern="1200" baseline="0" dirty="0" smtClean="0">
                <a:solidFill>
                  <a:schemeClr val="tx1"/>
                </a:solidFill>
                <a:latin typeface="Arial" charset="0"/>
                <a:ea typeface="+mn-ea"/>
                <a:cs typeface="+mn-cs"/>
              </a:rPr>
              <a:t>switchport private-vlan mapping </a:t>
            </a:r>
            <a:r>
              <a:rPr lang="en-US" sz="1100" b="0" i="1" kern="1200" baseline="0" dirty="0" smtClean="0">
                <a:solidFill>
                  <a:schemeClr val="tx1"/>
                </a:solidFill>
                <a:latin typeface="Arial" charset="0"/>
                <a:ea typeface="+mn-ea"/>
                <a:cs typeface="+mn-cs"/>
              </a:rPr>
              <a:t>primary-vlan-id </a:t>
            </a:r>
            <a:r>
              <a:rPr lang="en-US" sz="1100" b="1" i="0" kern="1200" baseline="0" smtClean="0">
                <a:solidFill>
                  <a:schemeClr val="tx1"/>
                </a:solidFill>
                <a:latin typeface="Arial" charset="0"/>
                <a:ea typeface="+mn-ea"/>
                <a:cs typeface="+mn-cs"/>
              </a:rPr>
              <a:t>{</a:t>
            </a:r>
            <a:r>
              <a:rPr lang="en-US" sz="1100" b="0" i="1" kern="1200" baseline="0" smtClean="0">
                <a:solidFill>
                  <a:schemeClr val="tx1"/>
                </a:solidFill>
                <a:latin typeface="Arial" charset="0"/>
                <a:ea typeface="+mn-ea"/>
                <a:cs typeface="+mn-cs"/>
              </a:rPr>
              <a:t>secondary-vlan-list</a:t>
            </a:r>
            <a:r>
              <a:rPr lang="en-US" sz="1100" i="1" kern="1200" baseline="0" smtClean="0">
                <a:solidFill>
                  <a:schemeClr val="tx1"/>
                </a:solidFill>
                <a:latin typeface="Arial" charset="0"/>
                <a:ea typeface="+mn-ea"/>
                <a:cs typeface="+mn-cs"/>
              </a:rPr>
              <a:t> </a:t>
            </a:r>
            <a:r>
              <a:rPr lang="en-US" sz="1100" b="1" i="0" kern="1200" baseline="0" dirty="0" smtClean="0">
                <a:solidFill>
                  <a:schemeClr val="tx1"/>
                </a:solidFill>
                <a:latin typeface="Arial" charset="0"/>
                <a:ea typeface="+mn-ea"/>
                <a:cs typeface="+mn-cs"/>
              </a:rPr>
              <a:t>|</a:t>
            </a:r>
            <a:r>
              <a:rPr lang="en-US" sz="1100" i="1" kern="1200" baseline="0" dirty="0" smtClean="0">
                <a:solidFill>
                  <a:schemeClr val="tx1"/>
                </a:solidFill>
                <a:latin typeface="Arial" charset="0"/>
                <a:ea typeface="+mn-ea"/>
                <a:cs typeface="+mn-cs"/>
              </a:rPr>
              <a:t> </a:t>
            </a:r>
            <a:r>
              <a:rPr lang="en-US" sz="1100" b="1" i="0" kern="1200" baseline="0" dirty="0" smtClean="0">
                <a:solidFill>
                  <a:schemeClr val="tx1"/>
                </a:solidFill>
                <a:latin typeface="Arial" charset="0"/>
                <a:ea typeface="+mn-ea"/>
                <a:cs typeface="+mn-cs"/>
              </a:rPr>
              <a:t>add</a:t>
            </a:r>
            <a:r>
              <a:rPr lang="en-US" sz="1100" b="1" i="1" kern="1200" baseline="0" dirty="0" smtClean="0">
                <a:solidFill>
                  <a:schemeClr val="tx1"/>
                </a:solidFill>
                <a:latin typeface="Arial" charset="0"/>
                <a:ea typeface="+mn-ea"/>
                <a:cs typeface="+mn-cs"/>
              </a:rPr>
              <a:t> </a:t>
            </a:r>
            <a:r>
              <a:rPr lang="en-US" sz="1100" b="0" i="1" kern="1200" baseline="0" dirty="0" smtClean="0">
                <a:solidFill>
                  <a:schemeClr val="tx1"/>
                </a:solidFill>
                <a:latin typeface="Arial" charset="0"/>
                <a:ea typeface="+mn-ea"/>
                <a:cs typeface="+mn-cs"/>
              </a:rPr>
              <a:t>secondary-vlan-list</a:t>
            </a:r>
            <a:r>
              <a:rPr lang="en-US" sz="1100" b="1" i="1" kern="1200" baseline="0" dirty="0" smtClean="0">
                <a:solidFill>
                  <a:schemeClr val="tx1"/>
                </a:solidFill>
                <a:latin typeface="Arial" charset="0"/>
                <a:ea typeface="+mn-ea"/>
                <a:cs typeface="+mn-cs"/>
              </a:rPr>
              <a:t> </a:t>
            </a:r>
            <a:r>
              <a:rPr lang="en-US" sz="1100" b="1" i="0" kern="1200" baseline="0" dirty="0" smtClean="0">
                <a:solidFill>
                  <a:schemeClr val="tx1"/>
                </a:solidFill>
                <a:latin typeface="Arial" charset="0"/>
                <a:ea typeface="+mn-ea"/>
                <a:cs typeface="+mn-cs"/>
              </a:rPr>
              <a:t>| remove</a:t>
            </a:r>
            <a:r>
              <a:rPr lang="en-US" sz="1100" b="1" i="1" kern="1200" baseline="0" dirty="0" smtClean="0">
                <a:solidFill>
                  <a:schemeClr val="tx1"/>
                </a:solidFill>
                <a:latin typeface="Arial" charset="0"/>
                <a:ea typeface="+mn-ea"/>
                <a:cs typeface="+mn-cs"/>
              </a:rPr>
              <a:t> </a:t>
            </a:r>
            <a:r>
              <a:rPr lang="en-US" sz="1100" b="0" i="1" kern="1200" baseline="0" dirty="0" smtClean="0">
                <a:solidFill>
                  <a:schemeClr val="tx1"/>
                </a:solidFill>
                <a:latin typeface="Arial" charset="0"/>
                <a:ea typeface="+mn-ea"/>
                <a:cs typeface="+mn-cs"/>
              </a:rPr>
              <a:t>secondary-vlan-list</a:t>
            </a:r>
            <a:r>
              <a:rPr lang="en-US" sz="1100" b="1" i="0" kern="1200" baseline="0" dirty="0" smtClean="0">
                <a:solidFill>
                  <a:schemeClr val="tx1"/>
                </a:solidFill>
                <a:latin typeface="Arial" charset="0"/>
                <a:ea typeface="+mn-ea"/>
                <a:cs typeface="+mn-cs"/>
              </a:rPr>
              <a:t>}</a:t>
            </a:r>
          </a:p>
          <a:p>
            <a:pPr marL="228600" indent="-228600">
              <a:lnSpc>
                <a:spcPct val="100000"/>
              </a:lnSpc>
              <a:spcBef>
                <a:spcPts val="0"/>
              </a:spcBef>
              <a:spcAft>
                <a:spcPts val="600"/>
              </a:spcAft>
              <a:buNone/>
            </a:pPr>
            <a:r>
              <a:rPr lang="en-US" sz="1100" b="1" kern="1200" baseline="0" dirty="0" smtClean="0">
                <a:solidFill>
                  <a:schemeClr val="tx1"/>
                </a:solidFill>
                <a:latin typeface="Arial" charset="0"/>
                <a:ea typeface="+mn-ea"/>
                <a:cs typeface="+mn-cs"/>
              </a:rPr>
              <a:t>Step 13. </a:t>
            </a:r>
            <a:r>
              <a:rPr lang="en-US" sz="1100" b="0" kern="1200" baseline="0" dirty="0" smtClean="0">
                <a:solidFill>
                  <a:schemeClr val="tx1"/>
                </a:solidFill>
                <a:latin typeface="Arial" charset="0"/>
                <a:ea typeface="+mn-ea"/>
                <a:cs typeface="+mn-cs"/>
              </a:rPr>
              <a:t>Exit the configuration mode.</a:t>
            </a:r>
            <a:endParaRPr lang="en-US" sz="1100" b="0" i="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smtClean="0"/>
              <a:t>Network </a:t>
            </a:r>
            <a:r>
              <a:rPr lang="en-US" sz="1100" dirty="0" smtClean="0"/>
              <a:t>designers could solve</a:t>
            </a:r>
            <a:r>
              <a:rPr lang="en-US" sz="1100" baseline="0" dirty="0" smtClean="0"/>
              <a:t> this using ACLs but pVLANs are a simpler solution. The port to the Internet should be set to promiscuous. A community VLAN should be created to host both DNS servers and an isolated VLAN should be created to host the Web and SMTP servers.</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baseline="0" smtClean="0">
                <a:solidFill>
                  <a:schemeClr val="tx1"/>
                </a:solidFill>
                <a:latin typeface="Arial" charset="0"/>
                <a:ea typeface="+mn-ea"/>
                <a:cs typeface="+mn-cs"/>
              </a:rPr>
              <a:t>When </a:t>
            </a:r>
            <a:r>
              <a:rPr lang="en-US" sz="1100" kern="1200" baseline="0" dirty="0" smtClean="0">
                <a:solidFill>
                  <a:schemeClr val="tx1"/>
                </a:solidFill>
                <a:latin typeface="Arial" charset="0"/>
                <a:ea typeface="+mn-ea"/>
                <a:cs typeface="+mn-cs"/>
              </a:rPr>
              <a:t>the pVLANs are defined, configure each port to associate to a pVLAN mode. Interface fastethernet 0/1 and fastethernet 0/2 are DNS ports, so associate pVLAN 100 to 202. Interface fastethernet 0/3 and fastethernet 0/4 are WWW and SMTP servers, so associate pVLAN 100 to 201. pVLANs 201 and 202 are mapped to the promiscuous port as a result of being associated with primary pVLAN 100. Traffic can flow to and from pVLAN 201 and 202 and to and from the promiscuous port that is a router port on interface 0/24. Keep in mind that all devices in pVLAN 201, pVLAN 202, and on the promiscuous port are in the same subnet.</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600" indent="-228600">
              <a:lnSpc>
                <a:spcPct val="110000"/>
              </a:lnSpc>
            </a:pPr>
            <a:r>
              <a:rPr lang="en-US" sz="1200" kern="1200" baseline="0" smtClean="0">
                <a:solidFill>
                  <a:schemeClr val="tx1"/>
                </a:solidFill>
                <a:latin typeface="Arial" charset="0"/>
                <a:ea typeface="+mn-ea"/>
                <a:cs typeface="+mn-cs"/>
              </a:rPr>
              <a:t>Because </a:t>
            </a:r>
            <a:r>
              <a:rPr lang="en-US" sz="1200" kern="1200" baseline="0" dirty="0" smtClean="0">
                <a:solidFill>
                  <a:schemeClr val="tx1"/>
                </a:solidFill>
                <a:latin typeface="Arial" charset="0"/>
                <a:ea typeface="+mn-ea"/>
                <a:cs typeface="+mn-cs"/>
              </a:rPr>
              <a:t>VTP does not support pVLANs, configure the pVLANs manually on all switches in the Layer 2 network. If the primary and secondary VLAN association in some switches but not all in the network, the Layer 2 databases in these switches are not merged. This situation can result in unnecessary flooding of Private VLAN traffic on those switches.</a:t>
            </a:r>
          </a:p>
          <a:p>
            <a:pPr marL="228600" indent="-228600">
              <a:lnSpc>
                <a:spcPct val="110000"/>
              </a:lnSpc>
            </a:pPr>
            <a:r>
              <a:rPr lang="en-US" sz="1200" kern="1200" baseline="0" smtClean="0">
                <a:solidFill>
                  <a:schemeClr val="tx1"/>
                </a:solidFill>
                <a:latin typeface="Arial" charset="0"/>
                <a:ea typeface="+mn-ea"/>
                <a:cs typeface="+mn-cs"/>
              </a:rPr>
              <a:t>To </a:t>
            </a:r>
            <a:r>
              <a:rPr lang="en-US" sz="1200" kern="1200" baseline="0" dirty="0" smtClean="0">
                <a:solidFill>
                  <a:schemeClr val="tx1"/>
                </a:solidFill>
                <a:latin typeface="Arial" charset="0"/>
                <a:ea typeface="+mn-ea"/>
                <a:cs typeface="+mn-cs"/>
              </a:rPr>
              <a:t>trunk pVLANs on a host port or a port that is supposed to carry multiple secondary VLANs, the pVLAN trunk feature is also available. A pVLAN trunk port can carry multiple secondary and non-Private VLANs. Packets are received and transmitted with secondary or regular VLAN tags on the pVLAN trunk ports.</a:t>
            </a:r>
          </a:p>
          <a:p>
            <a:pPr marL="228600" indent="-228600">
              <a:lnSpc>
                <a:spcPct val="110000"/>
              </a:lnSpc>
            </a:pPr>
            <a:r>
              <a:rPr lang="en-US" sz="1200" kern="1200" baseline="0" smtClean="0">
                <a:solidFill>
                  <a:schemeClr val="tx1"/>
                </a:solidFill>
                <a:latin typeface="Arial" charset="0"/>
                <a:ea typeface="+mn-ea"/>
                <a:cs typeface="+mn-cs"/>
              </a:rPr>
              <a:t>Only </a:t>
            </a:r>
            <a:r>
              <a:rPr lang="en-US" sz="1200" kern="1200" baseline="0" dirty="0" smtClean="0">
                <a:solidFill>
                  <a:schemeClr val="tx1"/>
                </a:solidFill>
                <a:latin typeface="Arial" charset="0"/>
                <a:ea typeface="+mn-ea"/>
                <a:cs typeface="+mn-cs"/>
              </a:rPr>
              <a:t>IEEE 802.1q encapsulation is supported. Isolated trunk ports enable you to combine traffic for all secondary ports over a trunk. Promiscuous trunk ports enable you to combine the multiple promiscuous ports required in this topology in a single trunk port </a:t>
            </a:r>
            <a:r>
              <a:rPr lang="en-US" sz="1200" kern="1200" baseline="0" smtClean="0">
                <a:solidFill>
                  <a:schemeClr val="tx1"/>
                </a:solidFill>
                <a:latin typeface="Arial" charset="0"/>
                <a:ea typeface="+mn-ea"/>
                <a:cs typeface="+mn-cs"/>
              </a:rPr>
              <a:t>that carries</a:t>
            </a:r>
            <a:r>
              <a:rPr lang="en-US" sz="1200" kern="1200" smtClean="0">
                <a:solidFill>
                  <a:schemeClr val="tx1"/>
                </a:solidFill>
                <a:latin typeface="Arial" charset="0"/>
                <a:ea typeface="+mn-ea"/>
                <a:cs typeface="+mn-cs"/>
              </a:rPr>
              <a:t> </a:t>
            </a:r>
            <a:r>
              <a:rPr lang="en-US" sz="1200" kern="1200" baseline="0" smtClean="0">
                <a:solidFill>
                  <a:schemeClr val="tx1"/>
                </a:solidFill>
                <a:latin typeface="Arial" charset="0"/>
                <a:ea typeface="+mn-ea"/>
                <a:cs typeface="+mn-cs"/>
              </a:rPr>
              <a:t>multiple </a:t>
            </a:r>
            <a:r>
              <a:rPr lang="en-US" sz="1200" kern="1200" baseline="0" dirty="0" smtClean="0">
                <a:solidFill>
                  <a:schemeClr val="tx1"/>
                </a:solidFill>
                <a:latin typeface="Arial" charset="0"/>
                <a:ea typeface="+mn-ea"/>
                <a:cs typeface="+mn-cs"/>
              </a:rPr>
              <a:t>primary VLANs. The following are some guidelines for using the pVLAN trunk feature:</a:t>
            </a:r>
          </a:p>
          <a:p>
            <a:pPr marL="228600" indent="-228600">
              <a:lnSpc>
                <a:spcPct val="110000"/>
              </a:lnSpc>
            </a:pPr>
            <a:r>
              <a:rPr lang="en-US" sz="1200" kern="1200" baseline="0" smtClean="0">
                <a:solidFill>
                  <a:schemeClr val="tx1"/>
                </a:solidFill>
                <a:latin typeface="Arial" charset="0"/>
                <a:ea typeface="+mn-ea"/>
                <a:cs typeface="+mn-cs"/>
              </a:rPr>
              <a:t>Use </a:t>
            </a:r>
            <a:r>
              <a:rPr lang="en-US" sz="1200" kern="1200" baseline="0" dirty="0" smtClean="0">
                <a:solidFill>
                  <a:schemeClr val="tx1"/>
                </a:solidFill>
                <a:latin typeface="Arial" charset="0"/>
                <a:ea typeface="+mn-ea"/>
                <a:cs typeface="+mn-cs"/>
              </a:rPr>
              <a:t>isolated pVLAN trunk ports when you anticipate the use of pVLAN isolated host ports to carry multiple VLANs, either normal VLANs or for multiple pVLAN domains. This makes it useful for connecting a downstream switch that does not support pVLANs.</a:t>
            </a:r>
          </a:p>
          <a:p>
            <a:pPr marL="228600" indent="-228600">
              <a:lnSpc>
                <a:spcPct val="110000"/>
              </a:lnSpc>
            </a:pPr>
            <a:r>
              <a:rPr lang="en-US" sz="1200" kern="1200" baseline="0" dirty="0" smtClean="0">
                <a:solidFill>
                  <a:schemeClr val="tx1"/>
                </a:solidFill>
                <a:latin typeface="Arial" charset="0"/>
                <a:ea typeface="+mn-ea"/>
                <a:cs typeface="+mn-cs"/>
              </a:rPr>
              <a:t>pVLAN promiscuous trunks are used in situations where a pVLAN promiscuous host port is normally used but where it is necessary to carry multiple VLANs, either normal VLANs or for multiple pVLAN domains. This makes it useful for connecting an upstream router that does not support pVLANs.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r>
              <a:rPr lang="en-US" sz="1100" kern="1200" dirty="0" smtClean="0">
                <a:solidFill>
                  <a:schemeClr val="tx1"/>
                </a:solidFill>
                <a:latin typeface="Arial" charset="0"/>
                <a:ea typeface="+mn-ea"/>
                <a:cs typeface="+mn-cs"/>
              </a:rPr>
              <a:t>The Campus Enterprise Architecture is based on the local VLAN model wherein</a:t>
            </a:r>
            <a:r>
              <a:rPr lang="en-US" sz="1100" kern="1200" baseline="0" dirty="0" smtClean="0">
                <a:solidFill>
                  <a:schemeClr val="tx1"/>
                </a:solidFill>
                <a:latin typeface="Arial" charset="0"/>
                <a:ea typeface="+mn-ea"/>
                <a:cs typeface="+mn-cs"/>
              </a:rPr>
              <a:t> </a:t>
            </a:r>
            <a:r>
              <a:rPr lang="en-US" sz="1100" kern="1200" dirty="0" smtClean="0">
                <a:solidFill>
                  <a:schemeClr val="tx1"/>
                </a:solidFill>
                <a:latin typeface="Arial" charset="0"/>
                <a:ea typeface="+mn-ea"/>
                <a:cs typeface="+mn-cs"/>
              </a:rPr>
              <a:t>users of geographically common switches are grouped into a single VLAN, regardless of the organizational function of the users. </a:t>
            </a:r>
          </a:p>
          <a:p>
            <a:pPr marL="228600" indent="-228600"/>
            <a:r>
              <a:rPr lang="en-US" sz="1100" kern="1200" dirty="0" smtClean="0">
                <a:solidFill>
                  <a:schemeClr val="tx1"/>
                </a:solidFill>
                <a:latin typeface="Arial" charset="0"/>
                <a:ea typeface="+mn-ea"/>
                <a:cs typeface="+mn-cs"/>
              </a:rPr>
              <a:t>Local VLANs are generally confined to a wiring closet, as shown in the figure, and VLANs are local to one access switch which trunks to the distribution switch. </a:t>
            </a:r>
          </a:p>
          <a:p>
            <a:pPr marL="228600" indent="-228600"/>
            <a:r>
              <a:rPr lang="en-US" sz="1100" kern="1200" dirty="0" smtClean="0">
                <a:solidFill>
                  <a:schemeClr val="tx1"/>
                </a:solidFill>
                <a:latin typeface="Arial" charset="0"/>
                <a:ea typeface="+mn-ea"/>
                <a:cs typeface="+mn-cs"/>
              </a:rPr>
              <a:t>If users move from one location to another in the campus, their connection changes to the new VLAN at the new physical location. </a:t>
            </a:r>
          </a:p>
          <a:p>
            <a:pPr marL="228600" indent="-228600"/>
            <a:r>
              <a:rPr lang="en-US" sz="1100" kern="1200" dirty="0" smtClean="0">
                <a:solidFill>
                  <a:schemeClr val="tx1"/>
                </a:solidFill>
                <a:latin typeface="Arial" charset="0"/>
                <a:ea typeface="+mn-ea"/>
                <a:cs typeface="+mn-cs"/>
              </a:rPr>
              <a:t>In the local VLAN model, Layer 2 switching is implemented at the access level and routing is implemented at the distribution and core level, as shown in the figure, to enable users to maintain access to the resources they need.</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dirty="0" smtClean="0"/>
              <a:t>PAgP manages the EtherChannel. PAgP packets are sent every 30 seconds. PAgP checks for configuration consistency and manages link additions and failures between two switches. </a:t>
            </a:r>
          </a:p>
          <a:p>
            <a:pPr marL="228600" indent="-228600">
              <a:lnSpc>
                <a:spcPct val="100000"/>
              </a:lnSpc>
              <a:spcBef>
                <a:spcPts val="0"/>
              </a:spcBef>
              <a:spcAft>
                <a:spcPts val="600"/>
              </a:spcAft>
            </a:pPr>
            <a:r>
              <a:rPr lang="en-US" sz="1100" dirty="0" smtClean="0"/>
              <a:t>PAgP helps create the EtherChannel link by detecting each side’s configuration and making sure they are compatible.</a:t>
            </a:r>
          </a:p>
          <a:p>
            <a:pPr marL="228600" indent="-228600">
              <a:lnSpc>
                <a:spcPct val="100000"/>
              </a:lnSpc>
              <a:spcBef>
                <a:spcPts val="0"/>
              </a:spcBef>
              <a:spcAft>
                <a:spcPts val="600"/>
              </a:spcAft>
            </a:pPr>
            <a:r>
              <a:rPr lang="en-US" sz="1100" b="1" kern="1200" smtClean="0">
                <a:solidFill>
                  <a:schemeClr val="tx1"/>
                </a:solidFill>
                <a:latin typeface="Arial" charset="0"/>
                <a:ea typeface="+mn-ea"/>
                <a:cs typeface="+mn-cs"/>
              </a:rPr>
              <a:t>Caution</a:t>
            </a:r>
            <a:r>
              <a:rPr lang="en-US" sz="1100" kern="1200" dirty="0" smtClean="0">
                <a:solidFill>
                  <a:schemeClr val="tx1"/>
                </a:solidFill>
                <a:latin typeface="Arial" charset="0"/>
                <a:ea typeface="+mn-ea"/>
                <a:cs typeface="+mn-cs"/>
              </a:rPr>
              <a:t>: PAgP modes are similar to the DTP modes, but they have different functions.</a:t>
            </a:r>
          </a:p>
          <a:p>
            <a:pPr marL="228600" indent="-228600">
              <a:lnSpc>
                <a:spcPct val="100000"/>
              </a:lnSpc>
              <a:spcBef>
                <a:spcPts val="0"/>
              </a:spcBef>
              <a:spcAft>
                <a:spcPts val="600"/>
              </a:spcAft>
              <a:buNone/>
            </a:pPr>
            <a:r>
              <a:rPr lang="en-US" sz="1100" kern="1200" baseline="0" smtClean="0">
                <a:solidFill>
                  <a:schemeClr val="tx1"/>
                </a:solidFill>
                <a:latin typeface="Arial" charset="0"/>
                <a:ea typeface="+mn-ea"/>
                <a:cs typeface="+mn-cs"/>
              </a:rPr>
              <a:t>Referencing </a:t>
            </a:r>
            <a:r>
              <a:rPr lang="en-US" sz="1100" kern="1200" baseline="0" dirty="0" smtClean="0">
                <a:solidFill>
                  <a:schemeClr val="tx1"/>
                </a:solidFill>
                <a:latin typeface="Arial" charset="0"/>
                <a:ea typeface="+mn-ea"/>
                <a:cs typeface="+mn-cs"/>
              </a:rPr>
              <a:t>the table,</a:t>
            </a:r>
          </a:p>
          <a:p>
            <a:pPr marL="228600" indent="-228600">
              <a:lnSpc>
                <a:spcPct val="100000"/>
              </a:lnSpc>
              <a:spcBef>
                <a:spcPts val="0"/>
              </a:spcBef>
              <a:spcAft>
                <a:spcPts val="600"/>
              </a:spcAft>
            </a:pPr>
            <a:r>
              <a:rPr lang="en-US" sz="1100" kern="1200" baseline="0" smtClean="0">
                <a:solidFill>
                  <a:schemeClr val="tx1"/>
                </a:solidFill>
                <a:latin typeface="Arial" charset="0"/>
                <a:ea typeface="+mn-ea"/>
                <a:cs typeface="+mn-cs"/>
              </a:rPr>
              <a:t>If </a:t>
            </a:r>
            <a:r>
              <a:rPr lang="en-US" sz="1100" kern="1200" baseline="0" dirty="0" smtClean="0">
                <a:solidFill>
                  <a:schemeClr val="tx1"/>
                </a:solidFill>
                <a:latin typeface="Arial" charset="0"/>
                <a:ea typeface="+mn-ea"/>
                <a:cs typeface="+mn-cs"/>
              </a:rPr>
              <a:t>you configure an interface to be in Auto mode, it will be placed in a passive state, waiting for the other side to initiate the EtherChannel negotiation. If the other side is also set to Auto, the negotiation never starts and the EtherChannel does not form. If you “unconfigure” all modes by using the </a:t>
            </a:r>
            <a:r>
              <a:rPr lang="en-US" sz="1100" b="1" kern="1200" baseline="0" dirty="0" smtClean="0">
                <a:solidFill>
                  <a:schemeClr val="tx1"/>
                </a:solidFill>
                <a:latin typeface="Arial" charset="0"/>
                <a:ea typeface="+mn-ea"/>
                <a:cs typeface="+mn-cs"/>
              </a:rPr>
              <a:t>no </a:t>
            </a:r>
            <a:r>
              <a:rPr lang="en-US" sz="1100" b="0" kern="1200" baseline="0" dirty="0" smtClean="0">
                <a:solidFill>
                  <a:schemeClr val="tx1"/>
                </a:solidFill>
                <a:latin typeface="Arial" charset="0"/>
                <a:ea typeface="+mn-ea"/>
                <a:cs typeface="+mn-cs"/>
              </a:rPr>
              <a:t>command or if no mode is configured, the interface is placed in an </a:t>
            </a:r>
            <a:r>
              <a:rPr lang="en-US" sz="1100" kern="1200" baseline="0" dirty="0" smtClean="0">
                <a:solidFill>
                  <a:schemeClr val="tx1"/>
                </a:solidFill>
                <a:latin typeface="Arial" charset="0"/>
                <a:ea typeface="+mn-ea"/>
                <a:cs typeface="+mn-cs"/>
              </a:rPr>
              <a:t>Off mode and EtherChannel is disabled.</a:t>
            </a:r>
          </a:p>
          <a:p>
            <a:pPr marL="228600" indent="-228600">
              <a:lnSpc>
                <a:spcPct val="100000"/>
              </a:lnSpc>
              <a:spcBef>
                <a:spcPts val="0"/>
              </a:spcBef>
              <a:spcAft>
                <a:spcPts val="600"/>
              </a:spcAft>
            </a:pPr>
            <a:r>
              <a:rPr lang="en-US" sz="1100" kern="1200" baseline="0" smtClean="0">
                <a:solidFill>
                  <a:schemeClr val="tx1"/>
                </a:solidFill>
                <a:latin typeface="Arial" charset="0"/>
                <a:ea typeface="+mn-ea"/>
                <a:cs typeface="+mn-cs"/>
              </a:rPr>
              <a:t>Notice </a:t>
            </a:r>
            <a:r>
              <a:rPr lang="en-US" sz="1100" kern="1200" baseline="0" dirty="0" smtClean="0">
                <a:solidFill>
                  <a:schemeClr val="tx1"/>
                </a:solidFill>
                <a:latin typeface="Arial" charset="0"/>
                <a:ea typeface="+mn-ea"/>
                <a:cs typeface="+mn-cs"/>
              </a:rPr>
              <a:t>the “On” form. This command manually places the interface in EtherChannel without any negotiation. It works only if the other side is also set to On. If the other side is set to negotiate parameters through PAgP, no EtherChannel will form because the On side will not negotiate.</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LACP provides the same negotiation benefits as PAgP. LACP helps create the EtherChannel link by detecting each side’s configuration and making sure they are compatible so that the EtherChannel link can be enabled when needed. Just like with PAgP, modes must be compatible on both sides for the EtherChannel link to form, as shown in the figure; the figure displays the different options setting </a:t>
            </a:r>
            <a:r>
              <a:rPr lang="en-US" sz="1100" kern="1200" baseline="0" smtClean="0">
                <a:solidFill>
                  <a:schemeClr val="tx1"/>
                </a:solidFill>
                <a:latin typeface="Arial" charset="0"/>
                <a:ea typeface="+mn-ea"/>
                <a:cs typeface="+mn-cs"/>
              </a:rPr>
              <a:t>on both sides </a:t>
            </a:r>
            <a:r>
              <a:rPr lang="en-US" sz="1100" kern="1200" baseline="0" dirty="0" smtClean="0">
                <a:solidFill>
                  <a:schemeClr val="tx1"/>
                </a:solidFill>
                <a:latin typeface="Arial" charset="0"/>
                <a:ea typeface="+mn-ea"/>
                <a:cs typeface="+mn-cs"/>
              </a:rPr>
              <a:t>of the links and its results if EtherChannel is created. The On form creates an EtherChannel configuration unconditionally.</a:t>
            </a:r>
          </a:p>
          <a:p>
            <a:pPr marL="228600" indent="-228600">
              <a:lnSpc>
                <a:spcPct val="100000"/>
              </a:lnSpc>
              <a:spcBef>
                <a:spcPts val="0"/>
              </a:spcBef>
              <a:spcAft>
                <a:spcPts val="600"/>
              </a:spcAft>
            </a:pPr>
            <a:r>
              <a:rPr lang="en-US" sz="1100" kern="1200" baseline="0" smtClean="0">
                <a:solidFill>
                  <a:schemeClr val="tx1"/>
                </a:solidFill>
                <a:latin typeface="Arial" charset="0"/>
                <a:ea typeface="+mn-ea"/>
                <a:cs typeface="+mn-cs"/>
              </a:rPr>
              <a:t>The </a:t>
            </a:r>
            <a:r>
              <a:rPr lang="en-US" sz="1100" kern="1200" baseline="0" dirty="0" smtClean="0">
                <a:solidFill>
                  <a:schemeClr val="tx1"/>
                </a:solidFill>
                <a:latin typeface="Arial" charset="0"/>
                <a:ea typeface="+mn-ea"/>
                <a:cs typeface="+mn-cs"/>
              </a:rPr>
              <a:t>following are some additional parameters that you can use when configuring LACP:</a:t>
            </a:r>
          </a:p>
          <a:p>
            <a:pPr marL="454025" lvl="1"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System priority: </a:t>
            </a:r>
            <a:r>
              <a:rPr lang="en-US" sz="1100" b="0" kern="1200" baseline="0" dirty="0" smtClean="0">
                <a:solidFill>
                  <a:schemeClr val="tx1"/>
                </a:solidFill>
                <a:latin typeface="Arial" charset="0"/>
                <a:ea typeface="+mn-ea"/>
                <a:cs typeface="+mn-cs"/>
              </a:rPr>
              <a:t>Each switch running LACP must have a system priority. </a:t>
            </a:r>
            <a:r>
              <a:rPr lang="en-US" sz="1100" b="0" kern="1200" baseline="0" smtClean="0">
                <a:solidFill>
                  <a:schemeClr val="tx1"/>
                </a:solidFill>
                <a:latin typeface="Arial" charset="0"/>
                <a:ea typeface="+mn-ea"/>
                <a:cs typeface="+mn-cs"/>
              </a:rPr>
              <a:t>The system </a:t>
            </a:r>
            <a:r>
              <a:rPr lang="en-US" sz="1100" kern="1200" baseline="0" smtClean="0">
                <a:solidFill>
                  <a:schemeClr val="tx1"/>
                </a:solidFill>
                <a:latin typeface="Arial" charset="0"/>
                <a:ea typeface="+mn-ea"/>
                <a:cs typeface="+mn-cs"/>
              </a:rPr>
              <a:t>priority </a:t>
            </a:r>
            <a:r>
              <a:rPr lang="en-US" sz="1100" kern="1200" baseline="0" dirty="0" smtClean="0">
                <a:solidFill>
                  <a:schemeClr val="tx1"/>
                </a:solidFill>
                <a:latin typeface="Arial" charset="0"/>
                <a:ea typeface="+mn-ea"/>
                <a:cs typeface="+mn-cs"/>
              </a:rPr>
              <a:t>can be specified automatically or through the </a:t>
            </a:r>
            <a:r>
              <a:rPr lang="en-US" sz="1100" kern="1200" baseline="0" smtClean="0">
                <a:solidFill>
                  <a:schemeClr val="tx1"/>
                </a:solidFill>
                <a:latin typeface="Arial" charset="0"/>
                <a:ea typeface="+mn-ea"/>
                <a:cs typeface="+mn-cs"/>
              </a:rPr>
              <a:t>command-line interface (CLI</a:t>
            </a:r>
            <a:r>
              <a:rPr lang="en-US" sz="1100" kern="1200" baseline="0" dirty="0" smtClean="0">
                <a:solidFill>
                  <a:schemeClr val="tx1"/>
                </a:solidFill>
                <a:latin typeface="Arial" charset="0"/>
                <a:ea typeface="+mn-ea"/>
                <a:cs typeface="+mn-cs"/>
              </a:rPr>
              <a:t>). The switch uses the MAC address and the system priority to form </a:t>
            </a:r>
            <a:r>
              <a:rPr lang="en-US" sz="1100" kern="1200" baseline="0" smtClean="0">
                <a:solidFill>
                  <a:schemeClr val="tx1"/>
                </a:solidFill>
                <a:latin typeface="Arial" charset="0"/>
                <a:ea typeface="+mn-ea"/>
                <a:cs typeface="+mn-cs"/>
              </a:rPr>
              <a:t>the system ID</a:t>
            </a:r>
            <a:r>
              <a:rPr lang="en-US" sz="1100" kern="1200" baseline="0" dirty="0" smtClean="0">
                <a:solidFill>
                  <a:schemeClr val="tx1"/>
                </a:solidFill>
                <a:latin typeface="Arial" charset="0"/>
                <a:ea typeface="+mn-ea"/>
                <a:cs typeface="+mn-cs"/>
              </a:rPr>
              <a:t>.</a:t>
            </a:r>
          </a:p>
          <a:p>
            <a:pPr marL="454025" lvl="1"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Port priority: </a:t>
            </a:r>
            <a:r>
              <a:rPr lang="en-US" sz="1100" b="0" kern="1200" baseline="0" dirty="0" smtClean="0">
                <a:solidFill>
                  <a:schemeClr val="tx1"/>
                </a:solidFill>
                <a:latin typeface="Arial" charset="0"/>
                <a:ea typeface="+mn-ea"/>
                <a:cs typeface="+mn-cs"/>
              </a:rPr>
              <a:t>Each port in the switch must have a port priority. The port </a:t>
            </a:r>
            <a:r>
              <a:rPr lang="en-US" sz="1100" b="0" kern="1200" baseline="0" smtClean="0">
                <a:solidFill>
                  <a:schemeClr val="tx1"/>
                </a:solidFill>
                <a:latin typeface="Arial" charset="0"/>
                <a:ea typeface="+mn-ea"/>
                <a:cs typeface="+mn-cs"/>
              </a:rPr>
              <a:t>priority can </a:t>
            </a:r>
            <a:r>
              <a:rPr lang="en-US" sz="1100" kern="1200" baseline="0" smtClean="0">
                <a:solidFill>
                  <a:schemeClr val="tx1"/>
                </a:solidFill>
                <a:latin typeface="Arial" charset="0"/>
                <a:ea typeface="+mn-ea"/>
                <a:cs typeface="+mn-cs"/>
              </a:rPr>
              <a:t>be </a:t>
            </a:r>
            <a:r>
              <a:rPr lang="en-US" sz="1100" kern="1200" baseline="0" dirty="0" smtClean="0">
                <a:solidFill>
                  <a:schemeClr val="tx1"/>
                </a:solidFill>
                <a:latin typeface="Arial" charset="0"/>
                <a:ea typeface="+mn-ea"/>
                <a:cs typeface="+mn-cs"/>
              </a:rPr>
              <a:t>specified automatically or through the </a:t>
            </a:r>
            <a:r>
              <a:rPr lang="en-US" sz="1100" kern="1200" baseline="0" dirty="0" err="1" smtClean="0">
                <a:solidFill>
                  <a:schemeClr val="tx1"/>
                </a:solidFill>
                <a:latin typeface="Arial" charset="0"/>
                <a:ea typeface="+mn-ea"/>
                <a:cs typeface="+mn-cs"/>
              </a:rPr>
              <a:t>CLI</a:t>
            </a:r>
            <a:r>
              <a:rPr lang="en-US" sz="1100" kern="1200" baseline="0" dirty="0" smtClean="0">
                <a:solidFill>
                  <a:schemeClr val="tx1"/>
                </a:solidFill>
                <a:latin typeface="Arial" charset="0"/>
                <a:ea typeface="+mn-ea"/>
                <a:cs typeface="+mn-cs"/>
              </a:rPr>
              <a:t>. The port priority and the </a:t>
            </a:r>
            <a:r>
              <a:rPr lang="en-US" sz="1100" kern="1200" baseline="0" smtClean="0">
                <a:solidFill>
                  <a:schemeClr val="tx1"/>
                </a:solidFill>
                <a:latin typeface="Arial" charset="0"/>
                <a:ea typeface="+mn-ea"/>
                <a:cs typeface="+mn-cs"/>
              </a:rPr>
              <a:t>port number form </a:t>
            </a:r>
            <a:r>
              <a:rPr lang="en-US" sz="1100" kern="1200" baseline="0" dirty="0" smtClean="0">
                <a:solidFill>
                  <a:schemeClr val="tx1"/>
                </a:solidFill>
                <a:latin typeface="Arial" charset="0"/>
                <a:ea typeface="+mn-ea"/>
                <a:cs typeface="+mn-cs"/>
              </a:rPr>
              <a:t>the port identifier. The switch uses the port priority to decide which ports </a:t>
            </a:r>
            <a:r>
              <a:rPr lang="en-US" sz="1100" kern="1200" baseline="0" smtClean="0">
                <a:solidFill>
                  <a:schemeClr val="tx1"/>
                </a:solidFill>
                <a:latin typeface="Arial" charset="0"/>
                <a:ea typeface="+mn-ea"/>
                <a:cs typeface="+mn-cs"/>
              </a:rPr>
              <a:t>to put in </a:t>
            </a:r>
            <a:r>
              <a:rPr lang="en-US" sz="1100" kern="1200" baseline="0" dirty="0" smtClean="0">
                <a:solidFill>
                  <a:schemeClr val="tx1"/>
                </a:solidFill>
                <a:latin typeface="Arial" charset="0"/>
                <a:ea typeface="+mn-ea"/>
                <a:cs typeface="+mn-cs"/>
              </a:rPr>
              <a:t>standby mode when a hardware limitation prevents all compatible ports from aggregating.</a:t>
            </a:r>
          </a:p>
          <a:p>
            <a:pPr marL="454025" lvl="1"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Administrative key: </a:t>
            </a:r>
            <a:r>
              <a:rPr lang="en-US" sz="1100" b="0" kern="1200" baseline="0" dirty="0" smtClean="0">
                <a:solidFill>
                  <a:schemeClr val="tx1"/>
                </a:solidFill>
                <a:latin typeface="Arial" charset="0"/>
                <a:ea typeface="+mn-ea"/>
                <a:cs typeface="+mn-cs"/>
              </a:rPr>
              <a:t>Each port in the switch must have an administrative </a:t>
            </a:r>
            <a:r>
              <a:rPr lang="en-US" sz="1100" b="0" kern="1200" baseline="0" smtClean="0">
                <a:solidFill>
                  <a:schemeClr val="tx1"/>
                </a:solidFill>
                <a:latin typeface="Arial" charset="0"/>
                <a:ea typeface="+mn-ea"/>
                <a:cs typeface="+mn-cs"/>
              </a:rPr>
              <a:t>key value, </a:t>
            </a:r>
            <a:r>
              <a:rPr lang="en-US" sz="1100" kern="1200" baseline="0" smtClean="0">
                <a:solidFill>
                  <a:schemeClr val="tx1"/>
                </a:solidFill>
                <a:latin typeface="Arial" charset="0"/>
                <a:ea typeface="+mn-ea"/>
                <a:cs typeface="+mn-cs"/>
              </a:rPr>
              <a:t>which </a:t>
            </a:r>
            <a:r>
              <a:rPr lang="en-US" sz="1100" kern="1200" baseline="0" dirty="0" smtClean="0">
                <a:solidFill>
                  <a:schemeClr val="tx1"/>
                </a:solidFill>
                <a:latin typeface="Arial" charset="0"/>
                <a:ea typeface="+mn-ea"/>
                <a:cs typeface="+mn-cs"/>
              </a:rPr>
              <a:t>can be specified automatically or through the </a:t>
            </a:r>
            <a:r>
              <a:rPr lang="en-US" sz="1100" kern="1200" baseline="0" dirty="0" err="1" smtClean="0">
                <a:solidFill>
                  <a:schemeClr val="tx1"/>
                </a:solidFill>
                <a:latin typeface="Arial" charset="0"/>
                <a:ea typeface="+mn-ea"/>
                <a:cs typeface="+mn-cs"/>
              </a:rPr>
              <a:t>CLI</a:t>
            </a:r>
            <a:r>
              <a:rPr lang="en-US" sz="1100" kern="1200" baseline="0" dirty="0" smtClean="0">
                <a:solidFill>
                  <a:schemeClr val="tx1"/>
                </a:solidFill>
                <a:latin typeface="Arial" charset="0"/>
                <a:ea typeface="+mn-ea"/>
                <a:cs typeface="+mn-cs"/>
              </a:rPr>
              <a:t>. The administrative </a:t>
            </a:r>
            <a:r>
              <a:rPr lang="en-US" sz="1100" kern="1200" baseline="0" smtClean="0">
                <a:solidFill>
                  <a:schemeClr val="tx1"/>
                </a:solidFill>
                <a:latin typeface="Arial" charset="0"/>
                <a:ea typeface="+mn-ea"/>
                <a:cs typeface="+mn-cs"/>
              </a:rPr>
              <a:t>key defines the </a:t>
            </a:r>
            <a:r>
              <a:rPr lang="en-US" sz="1100" kern="1200" baseline="0" dirty="0" smtClean="0">
                <a:solidFill>
                  <a:schemeClr val="tx1"/>
                </a:solidFill>
                <a:latin typeface="Arial" charset="0"/>
                <a:ea typeface="+mn-ea"/>
                <a:cs typeface="+mn-cs"/>
              </a:rPr>
              <a:t>capability of a port to aggregate with other ports, determined by these factors:</a:t>
            </a:r>
          </a:p>
          <a:p>
            <a:pPr marL="682625" lvl="2"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The port physical characteristics, such as data rate, duplex capability, and point-to-point or shared medium</a:t>
            </a:r>
          </a:p>
          <a:p>
            <a:pPr marL="682625" lvl="2"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The configuration constraints that you establish</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Note: </a:t>
            </a:r>
            <a:r>
              <a:rPr lang="en-US" sz="1100" b="0" kern="1200" baseline="0" dirty="0" smtClean="0">
                <a:solidFill>
                  <a:schemeClr val="tx1"/>
                </a:solidFill>
                <a:latin typeface="Arial" charset="0"/>
                <a:ea typeface="+mn-ea"/>
                <a:cs typeface="+mn-cs"/>
              </a:rPr>
              <a:t>All the preceding options of LACP are optional to configure. Usually, defaults are the </a:t>
            </a:r>
            <a:r>
              <a:rPr lang="en-US" sz="1100" kern="1200" baseline="0" dirty="0" smtClean="0">
                <a:solidFill>
                  <a:schemeClr val="tx1"/>
                </a:solidFill>
                <a:latin typeface="Arial" charset="0"/>
                <a:ea typeface="+mn-ea"/>
                <a:cs typeface="+mn-cs"/>
              </a:rPr>
              <a:t>best to use. To configure any of these options, refer to your configuration guide.</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When enabled, LACP attempts to configure the maximum number of compatible ports in a channel. In some instances, LACP cannot aggregate all the compatible ports. For example, the remote system might have more restrictive hardware limitations. When this occurs</a:t>
            </a:r>
            <a:r>
              <a:rPr lang="en-US" sz="1100" kern="1200" baseline="0" smtClean="0">
                <a:solidFill>
                  <a:schemeClr val="tx1"/>
                </a:solidFill>
                <a:latin typeface="Arial" charset="0"/>
                <a:ea typeface="+mn-ea"/>
                <a:cs typeface="+mn-cs"/>
              </a:rPr>
              <a:t>, all the </a:t>
            </a:r>
            <a:r>
              <a:rPr lang="en-US" sz="1100" kern="1200" baseline="0" dirty="0" smtClean="0">
                <a:solidFill>
                  <a:schemeClr val="tx1"/>
                </a:solidFill>
                <a:latin typeface="Arial" charset="0"/>
                <a:ea typeface="+mn-ea"/>
                <a:cs typeface="+mn-cs"/>
              </a:rPr>
              <a:t>ports that cannot be actively included in the channel are put in a hot standby state and used only if one of the channeled ports fails.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The first step is to identify the ports for the EtherChannel on both switches. This helps identify any issues with previous configurations on the ports and ensures that the proper connections are available.</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The network designer should already have decided whether this is going to be a Layer 3 or a Layer 2 connection. If it is a Layer 2 connection, each interface should have the appropriate protocol identified (PAgP or LACP), have a channel group number to associate all the given interfaces to a port group, and know whether negotiations should occur.</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If this is a Layer 3 connection, a new virtual interface is created. This port-channel interface is then given an IP address. Each of the physical interfaces is then made into an EtherChannel by specifying the same channel group number as the port-channel interface number.</a:t>
            </a:r>
          </a:p>
          <a:p>
            <a:pPr marL="228600" indent="-228600">
              <a:lnSpc>
                <a:spcPct val="100000"/>
              </a:lnSpc>
              <a:spcBef>
                <a:spcPts val="0"/>
              </a:spcBef>
              <a:spcAft>
                <a:spcPts val="600"/>
              </a:spcAft>
            </a:pPr>
            <a:r>
              <a:rPr lang="en-US" sz="1100" kern="1200" baseline="0" dirty="0" smtClean="0">
                <a:solidFill>
                  <a:schemeClr val="tx1"/>
                </a:solidFill>
                <a:latin typeface="Arial" charset="0"/>
                <a:ea typeface="+mn-ea"/>
                <a:cs typeface="+mn-cs"/>
              </a:rPr>
              <a:t>When the connections are established, a couple of commands can ensure that both sides of the EtherChannel have formed and are providing aggregated bandwidth.</a:t>
            </a:r>
          </a:p>
          <a:p>
            <a:pPr marL="228600" indent="-228600">
              <a:lnSpc>
                <a:spcPct val="100000"/>
              </a:lnSpc>
              <a:spcBef>
                <a:spcPts val="0"/>
              </a:spcBef>
              <a:spcAft>
                <a:spcPts val="600"/>
              </a:spcAft>
            </a:pPr>
            <a:r>
              <a:rPr lang="en-US" sz="1100" b="1" kern="1200" baseline="0" smtClean="0">
                <a:solidFill>
                  <a:schemeClr val="tx1"/>
                </a:solidFill>
                <a:latin typeface="Arial" charset="0"/>
                <a:ea typeface="+mn-ea"/>
                <a:cs typeface="+mn-cs"/>
              </a:rPr>
              <a:t>EtherChannel </a:t>
            </a:r>
            <a:r>
              <a:rPr lang="en-US" sz="1100" b="1" kern="1200" baseline="0" dirty="0" smtClean="0">
                <a:solidFill>
                  <a:schemeClr val="tx1"/>
                </a:solidFill>
                <a:latin typeface="Arial" charset="0"/>
                <a:ea typeface="+mn-ea"/>
                <a:cs typeface="+mn-cs"/>
              </a:rPr>
              <a:t>support: </a:t>
            </a:r>
            <a:r>
              <a:rPr lang="en-US" sz="1100" b="0" kern="1200" baseline="0" dirty="0" smtClean="0">
                <a:solidFill>
                  <a:schemeClr val="tx1"/>
                </a:solidFill>
                <a:latin typeface="Arial" charset="0"/>
                <a:ea typeface="+mn-ea"/>
                <a:cs typeface="+mn-cs"/>
              </a:rPr>
              <a:t>All Ethernet interfaces on all modules support EtherChannel </a:t>
            </a:r>
            <a:r>
              <a:rPr lang="en-US" sz="1100" kern="1200" baseline="0" dirty="0" smtClean="0">
                <a:solidFill>
                  <a:schemeClr val="tx1"/>
                </a:solidFill>
                <a:latin typeface="Arial" charset="0"/>
                <a:ea typeface="+mn-ea"/>
                <a:cs typeface="+mn-cs"/>
              </a:rPr>
              <a:t>(maximum of eight interfaces) with no requirement that interfaces be physically contiguous or on the same module.</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Speed and duplex: </a:t>
            </a:r>
            <a:r>
              <a:rPr lang="en-US" sz="1100" b="0" kern="1200" baseline="0" dirty="0" smtClean="0">
                <a:solidFill>
                  <a:schemeClr val="tx1"/>
                </a:solidFill>
                <a:latin typeface="Arial" charset="0"/>
                <a:ea typeface="+mn-ea"/>
                <a:cs typeface="+mn-cs"/>
              </a:rPr>
              <a:t>Configure all interfaces in an EtherChannel to operate at the </a:t>
            </a:r>
            <a:r>
              <a:rPr lang="en-US" sz="1100" kern="1200" baseline="0" dirty="0" smtClean="0">
                <a:solidFill>
                  <a:schemeClr val="tx1"/>
                </a:solidFill>
                <a:latin typeface="Arial" charset="0"/>
                <a:ea typeface="+mn-ea"/>
                <a:cs typeface="+mn-cs"/>
              </a:rPr>
              <a:t>same speed and in the same duplex mode. Also, if one interface in the bundle is shut down, it is treated as a link failure, and traffic traverses other links in the bundle.</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Switched port analyzer (SPAN) and EtherChannel: </a:t>
            </a:r>
            <a:r>
              <a:rPr lang="en-US" sz="1100" b="0" kern="1200" baseline="0" dirty="0" smtClean="0">
                <a:solidFill>
                  <a:schemeClr val="tx1"/>
                </a:solidFill>
                <a:latin typeface="Arial" charset="0"/>
                <a:ea typeface="+mn-ea"/>
                <a:cs typeface="+mn-cs"/>
              </a:rPr>
              <a:t>An EtherChannel does not </a:t>
            </a:r>
            <a:r>
              <a:rPr lang="en-US" sz="1100" kern="1200" baseline="0" dirty="0" smtClean="0">
                <a:solidFill>
                  <a:schemeClr val="tx1"/>
                </a:solidFill>
                <a:latin typeface="Arial" charset="0"/>
                <a:ea typeface="+mn-ea"/>
                <a:cs typeface="+mn-cs"/>
              </a:rPr>
              <a:t>form if one of the interfaces is a SPAN destination port.</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Layer 3 EtherChannels: </a:t>
            </a:r>
            <a:r>
              <a:rPr lang="en-US" sz="1100" b="0" kern="1200" baseline="0" dirty="0" smtClean="0">
                <a:solidFill>
                  <a:schemeClr val="tx1"/>
                </a:solidFill>
                <a:latin typeface="Arial" charset="0"/>
                <a:ea typeface="+mn-ea"/>
                <a:cs typeface="+mn-cs"/>
              </a:rPr>
              <a:t>Assign Layer 3 addresses to the port-channel logical interface, </a:t>
            </a:r>
            <a:r>
              <a:rPr lang="en-US" sz="1100" kern="1200" baseline="0" dirty="0" smtClean="0">
                <a:solidFill>
                  <a:schemeClr val="tx1"/>
                </a:solidFill>
                <a:latin typeface="Arial" charset="0"/>
                <a:ea typeface="+mn-ea"/>
                <a:cs typeface="+mn-cs"/>
              </a:rPr>
              <a:t>not to the physical interfaces in the channel.</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VLAN match: </a:t>
            </a:r>
            <a:r>
              <a:rPr lang="en-US" sz="1100" b="0" kern="1200" baseline="0" dirty="0" smtClean="0">
                <a:solidFill>
                  <a:schemeClr val="tx1"/>
                </a:solidFill>
                <a:latin typeface="Arial" charset="0"/>
                <a:ea typeface="+mn-ea"/>
                <a:cs typeface="+mn-cs"/>
              </a:rPr>
              <a:t>All interfaces in the EtherChannel bundle must be assigned to the </a:t>
            </a:r>
            <a:r>
              <a:rPr lang="en-US" sz="1100" kern="1200" baseline="0" dirty="0" smtClean="0">
                <a:solidFill>
                  <a:schemeClr val="tx1"/>
                </a:solidFill>
                <a:latin typeface="Arial" charset="0"/>
                <a:ea typeface="+mn-ea"/>
                <a:cs typeface="+mn-cs"/>
              </a:rPr>
              <a:t>same VLAN or be configured as a trunk. In addition, Native VLANs should be matched across all the links on both switches.</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Range of VLANs: </a:t>
            </a:r>
            <a:r>
              <a:rPr lang="en-US" sz="1100" b="0" kern="1200" baseline="0" dirty="0" smtClean="0">
                <a:solidFill>
                  <a:schemeClr val="tx1"/>
                </a:solidFill>
                <a:latin typeface="Arial" charset="0"/>
                <a:ea typeface="+mn-ea"/>
                <a:cs typeface="+mn-cs"/>
              </a:rPr>
              <a:t>An EtherChannel supports the same allowed range of VLANs on </a:t>
            </a:r>
            <a:r>
              <a:rPr lang="en-US" sz="1100" kern="1200" baseline="0" dirty="0" smtClean="0">
                <a:solidFill>
                  <a:schemeClr val="tx1"/>
                </a:solidFill>
                <a:latin typeface="Arial" charset="0"/>
                <a:ea typeface="+mn-ea"/>
                <a:cs typeface="+mn-cs"/>
              </a:rPr>
              <a:t>all the interfaces in a trunking Layer 2 EtherChannel. If the allowed range of VLANs is not the same, the interfaces do not form an EtherChannel, even when set to auto or desirable mode. For Layer 2 EtherChannels, either assign all interfaces in the EtherChannel to the same VLAN or configure them as trunks.</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STP path cost</a:t>
            </a:r>
            <a:r>
              <a:rPr lang="en-US" sz="1100" kern="1200" baseline="0" dirty="0" smtClean="0">
                <a:solidFill>
                  <a:schemeClr val="tx1"/>
                </a:solidFill>
                <a:latin typeface="Arial" charset="0"/>
                <a:ea typeface="+mn-ea"/>
                <a:cs typeface="+mn-cs"/>
              </a:rPr>
              <a:t>: Interfaces with different STP port path costs can form an EtherChannel as long as they are otherwise compatibly configured. Setting different STP port path costs does not, by itself, make interfaces incompatible for the formation of an EtherChannel.</a:t>
            </a:r>
          </a:p>
          <a:p>
            <a:pPr marL="228600" indent="-228600">
              <a:lnSpc>
                <a:spcPct val="100000"/>
              </a:lnSpc>
              <a:spcBef>
                <a:spcPts val="0"/>
              </a:spcBef>
              <a:spcAft>
                <a:spcPts val="600"/>
              </a:spcAft>
            </a:pPr>
            <a:r>
              <a:rPr lang="en-US" sz="1100" b="1" kern="1200" baseline="0" dirty="0" smtClean="0">
                <a:solidFill>
                  <a:schemeClr val="tx1"/>
                </a:solidFill>
                <a:latin typeface="Arial" charset="0"/>
                <a:ea typeface="+mn-ea"/>
                <a:cs typeface="+mn-cs"/>
              </a:rPr>
              <a:t>Port channel versus interface configuration: </a:t>
            </a:r>
            <a:r>
              <a:rPr lang="en-US" sz="1100" b="0" kern="1200" baseline="0" dirty="0" smtClean="0">
                <a:solidFill>
                  <a:schemeClr val="tx1"/>
                </a:solidFill>
                <a:latin typeface="Arial" charset="0"/>
                <a:ea typeface="+mn-ea"/>
                <a:cs typeface="+mn-cs"/>
              </a:rPr>
              <a:t>After you configure an Ether</a:t>
            </a:r>
            <a:r>
              <a:rPr lang="en-US" sz="1100" kern="1200" baseline="0" dirty="0" smtClean="0">
                <a:solidFill>
                  <a:schemeClr val="tx1"/>
                </a:solidFill>
                <a:latin typeface="Arial" charset="0"/>
                <a:ea typeface="+mn-ea"/>
                <a:cs typeface="+mn-cs"/>
              </a:rPr>
              <a:t>Channel, any configuration that you apply to the port-channel interface affects the EtherChannel. Any configuration that you apply to the physical interfaces affects only the specific interface you configured.</a:t>
            </a:r>
            <a:endParaRPr lang="en-US" sz="1100" b="0" i="1"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600" indent="-228600">
              <a:lnSpc>
                <a:spcPct val="110000"/>
              </a:lnSpc>
              <a:spcBef>
                <a:spcPts val="0"/>
              </a:spcBef>
              <a:spcAft>
                <a:spcPts val="600"/>
              </a:spcAft>
            </a:pPr>
            <a:r>
              <a:rPr lang="en-US" sz="1200" kern="1200" baseline="0" smtClean="0">
                <a:solidFill>
                  <a:schemeClr val="tx1"/>
                </a:solidFill>
                <a:latin typeface="Arial" charset="0"/>
                <a:ea typeface="+mn-ea"/>
                <a:cs typeface="+mn-cs"/>
              </a:rPr>
              <a:t>This </a:t>
            </a:r>
            <a:r>
              <a:rPr lang="en-US" sz="1200" kern="1200" baseline="0" dirty="0" smtClean="0">
                <a:solidFill>
                  <a:schemeClr val="tx1"/>
                </a:solidFill>
                <a:latin typeface="Arial" charset="0"/>
                <a:ea typeface="+mn-ea"/>
                <a:cs typeface="+mn-cs"/>
              </a:rPr>
              <a:t>example shows a Layer 2 EtherChannel bundle between two switches using LACP. Each switch shows two ports that are left to their default configuration. The switch on the left created EtherChannel 2, and the switch on the right created EtherChannel 5. These numbers are locally significant and do not need to match the neighbor configuration. The actual configuration of the link is then conducted on the EtherChannel interface. The link is configured to be unconditionally in 802.1q trunk mode, and some VLANs are pruned.</a:t>
            </a:r>
          </a:p>
          <a:p>
            <a:pPr marL="228600" indent="-228600">
              <a:lnSpc>
                <a:spcPct val="110000"/>
              </a:lnSpc>
              <a:spcBef>
                <a:spcPts val="0"/>
              </a:spcBef>
              <a:spcAft>
                <a:spcPts val="600"/>
              </a:spcAft>
            </a:pPr>
            <a:r>
              <a:rPr lang="en-US" sz="1200" b="1" kern="1200" baseline="0" smtClean="0">
                <a:solidFill>
                  <a:schemeClr val="tx1"/>
                </a:solidFill>
                <a:latin typeface="Arial" charset="0"/>
                <a:ea typeface="+mn-ea"/>
                <a:cs typeface="+mn-cs"/>
              </a:rPr>
              <a:t>Speed </a:t>
            </a:r>
            <a:r>
              <a:rPr lang="en-US" sz="1200" b="1" kern="1200" baseline="0" dirty="0" smtClean="0">
                <a:solidFill>
                  <a:schemeClr val="tx1"/>
                </a:solidFill>
                <a:latin typeface="Arial" charset="0"/>
                <a:ea typeface="+mn-ea"/>
                <a:cs typeface="+mn-cs"/>
              </a:rPr>
              <a:t>and duplex: </a:t>
            </a:r>
            <a:r>
              <a:rPr lang="en-US" sz="1200" b="0" kern="1200" baseline="0" dirty="0" smtClean="0">
                <a:solidFill>
                  <a:schemeClr val="tx1"/>
                </a:solidFill>
                <a:latin typeface="Arial" charset="0"/>
                <a:ea typeface="+mn-ea"/>
                <a:cs typeface="+mn-cs"/>
              </a:rPr>
              <a:t>Configure all interfaces in an EtherChannel to operate at the </a:t>
            </a:r>
            <a:r>
              <a:rPr lang="en-US" sz="1200" kern="1200" baseline="0" dirty="0" smtClean="0">
                <a:solidFill>
                  <a:schemeClr val="tx1"/>
                </a:solidFill>
                <a:latin typeface="Arial" charset="0"/>
                <a:ea typeface="+mn-ea"/>
                <a:cs typeface="+mn-cs"/>
              </a:rPr>
              <a:t>same speed and in the same duplex mode.</a:t>
            </a:r>
          </a:p>
          <a:p>
            <a:pPr marL="228600" indent="-228600">
              <a:lnSpc>
                <a:spcPct val="110000"/>
              </a:lnSpc>
              <a:spcBef>
                <a:spcPts val="0"/>
              </a:spcBef>
              <a:spcAft>
                <a:spcPts val="600"/>
              </a:spcAft>
            </a:pPr>
            <a:r>
              <a:rPr lang="en-US" sz="1200" b="1" kern="1200" baseline="0" dirty="0" smtClean="0">
                <a:solidFill>
                  <a:schemeClr val="tx1"/>
                </a:solidFill>
                <a:latin typeface="Arial" charset="0"/>
                <a:ea typeface="+mn-ea"/>
                <a:cs typeface="+mn-cs"/>
              </a:rPr>
              <a:t>VLAN match: </a:t>
            </a:r>
            <a:r>
              <a:rPr lang="en-US" sz="1200" b="0" kern="1200" baseline="0" dirty="0" smtClean="0">
                <a:solidFill>
                  <a:schemeClr val="tx1"/>
                </a:solidFill>
                <a:latin typeface="Arial" charset="0"/>
                <a:ea typeface="+mn-ea"/>
                <a:cs typeface="+mn-cs"/>
              </a:rPr>
              <a:t>All interfaces in the EtherChannel bundle must be assigned to the </a:t>
            </a:r>
            <a:r>
              <a:rPr lang="en-US" sz="1200" kern="1200" baseline="0" dirty="0" smtClean="0">
                <a:solidFill>
                  <a:schemeClr val="tx1"/>
                </a:solidFill>
                <a:latin typeface="Arial" charset="0"/>
                <a:ea typeface="+mn-ea"/>
                <a:cs typeface="+mn-cs"/>
              </a:rPr>
              <a:t>same VLAN or be configured as a trunk. Also make sure that all the interfaces are part of the same native VLANs on both switches.</a:t>
            </a:r>
          </a:p>
          <a:p>
            <a:pPr marL="228600" indent="-228600">
              <a:lnSpc>
                <a:spcPct val="110000"/>
              </a:lnSpc>
              <a:spcBef>
                <a:spcPts val="0"/>
              </a:spcBef>
              <a:spcAft>
                <a:spcPts val="600"/>
              </a:spcAft>
            </a:pPr>
            <a:r>
              <a:rPr lang="en-US" sz="1200" b="1" kern="1200" baseline="0" dirty="0" smtClean="0">
                <a:solidFill>
                  <a:schemeClr val="tx1"/>
                </a:solidFill>
                <a:latin typeface="Arial" charset="0"/>
                <a:ea typeface="+mn-ea"/>
                <a:cs typeface="+mn-cs"/>
              </a:rPr>
              <a:t>Range of VLANs: </a:t>
            </a:r>
            <a:r>
              <a:rPr lang="en-US" sz="1200" b="0" kern="1200" baseline="0" dirty="0" smtClean="0">
                <a:solidFill>
                  <a:schemeClr val="tx1"/>
                </a:solidFill>
                <a:latin typeface="Arial" charset="0"/>
                <a:ea typeface="+mn-ea"/>
                <a:cs typeface="+mn-cs"/>
              </a:rPr>
              <a:t>An EtherChannel supports the same allowed range of VLANs on </a:t>
            </a:r>
            <a:r>
              <a:rPr lang="en-US" sz="1200" kern="1200" baseline="0" dirty="0" smtClean="0">
                <a:solidFill>
                  <a:schemeClr val="tx1"/>
                </a:solidFill>
                <a:latin typeface="Arial" charset="0"/>
                <a:ea typeface="+mn-ea"/>
                <a:cs typeface="+mn-cs"/>
              </a:rPr>
              <a:t>all the interfaces in a trunking Layer 2 EtherChannel.</a:t>
            </a:r>
          </a:p>
          <a:p>
            <a:pPr marL="228600" indent="-228600">
              <a:lnSpc>
                <a:spcPct val="110000"/>
              </a:lnSpc>
              <a:spcBef>
                <a:spcPts val="0"/>
              </a:spcBef>
              <a:spcAft>
                <a:spcPts val="600"/>
              </a:spcAft>
            </a:pPr>
            <a:r>
              <a:rPr lang="en-US" sz="1200" kern="1200" baseline="0" smtClean="0">
                <a:solidFill>
                  <a:schemeClr val="tx1"/>
                </a:solidFill>
                <a:latin typeface="Arial" charset="0"/>
                <a:ea typeface="+mn-ea"/>
                <a:cs typeface="+mn-cs"/>
              </a:rPr>
              <a:t>Keep </a:t>
            </a:r>
            <a:r>
              <a:rPr lang="en-US" sz="1200" kern="1200" baseline="0" dirty="0" smtClean="0">
                <a:solidFill>
                  <a:schemeClr val="tx1"/>
                </a:solidFill>
                <a:latin typeface="Arial" charset="0"/>
                <a:ea typeface="+mn-ea"/>
                <a:cs typeface="+mn-cs"/>
              </a:rPr>
              <a:t>in mind that the EtherChannel interface configuration must be compatible with the underlying physical ports configuration. In the example, initially there is no specific configuration on each individual port for trunking, which implies that the default dynamic auto mode is applied. In this mode, ports detect whether the other side is a trunk and dynamically changes to trunk mode if needed. This mode is compatible with the trunk mode configured on the EtherChannel interface. The physical ports inherit the EtherChannel configuration and change to trunk mode.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sz="1100" dirty="0" smtClean="0"/>
              <a:t>Benefits of Local VLANs:</a:t>
            </a:r>
          </a:p>
          <a:p>
            <a:pPr marL="228600" lvl="0" indent="-228600"/>
            <a:r>
              <a:rPr lang="en-US" sz="1100" b="1" kern="1200" dirty="0" smtClean="0">
                <a:solidFill>
                  <a:schemeClr val="tx1"/>
                </a:solidFill>
                <a:latin typeface="Arial" charset="0"/>
                <a:ea typeface="+mn-ea"/>
                <a:cs typeface="+mn-cs"/>
              </a:rPr>
              <a:t>Deterministic traffic flow: </a:t>
            </a:r>
            <a:r>
              <a:rPr lang="en-US" sz="1100" kern="1200" dirty="0" smtClean="0">
                <a:solidFill>
                  <a:schemeClr val="tx1"/>
                </a:solidFill>
                <a:latin typeface="Arial" charset="0"/>
                <a:ea typeface="+mn-ea"/>
                <a:cs typeface="+mn-cs"/>
              </a:rPr>
              <a:t>The simple layout provides a predictable Layer 2 and Layer 3 traffic path. If a failure occurs that was not mitigated by the redundancy features, the simplicity of the model facilitates expedient problem isolation and resolu­tion within the switch block. </a:t>
            </a:r>
          </a:p>
          <a:p>
            <a:pPr marL="228600" lvl="0" indent="-228600"/>
            <a:r>
              <a:rPr lang="en-US" sz="1100" b="1" kern="1200" dirty="0" smtClean="0">
                <a:solidFill>
                  <a:schemeClr val="tx1"/>
                </a:solidFill>
                <a:latin typeface="Arial" charset="0"/>
                <a:ea typeface="+mn-ea"/>
                <a:cs typeface="+mn-cs"/>
              </a:rPr>
              <a:t>Active redundant paths:</a:t>
            </a:r>
            <a:r>
              <a:rPr lang="en-US" sz="1100" kern="1200" dirty="0" smtClean="0">
                <a:solidFill>
                  <a:schemeClr val="tx1"/>
                </a:solidFill>
                <a:latin typeface="Arial" charset="0"/>
                <a:ea typeface="+mn-ea"/>
                <a:cs typeface="+mn-cs"/>
              </a:rPr>
              <a:t> When implementing Per VLAN Spanning Tree (</a:t>
            </a:r>
            <a:r>
              <a:rPr lang="en-US" sz="1100" kern="1200" dirty="0" err="1" smtClean="0">
                <a:solidFill>
                  <a:schemeClr val="tx1"/>
                </a:solidFill>
                <a:latin typeface="Arial" charset="0"/>
                <a:ea typeface="+mn-ea"/>
                <a:cs typeface="+mn-cs"/>
              </a:rPr>
              <a:t>PVST</a:t>
            </a:r>
            <a:r>
              <a:rPr lang="en-US" sz="1100" kern="1200" dirty="0" smtClean="0">
                <a:solidFill>
                  <a:schemeClr val="tx1"/>
                </a:solidFill>
                <a:latin typeface="Arial" charset="0"/>
                <a:ea typeface="+mn-ea"/>
                <a:cs typeface="+mn-cs"/>
              </a:rPr>
              <a:t>) or Multiple Spanning Tree Protocol (</a:t>
            </a:r>
            <a:r>
              <a:rPr lang="en-US" sz="1100" kern="1200" dirty="0" err="1" smtClean="0">
                <a:solidFill>
                  <a:schemeClr val="tx1"/>
                </a:solidFill>
                <a:latin typeface="Arial" charset="0"/>
                <a:ea typeface="+mn-ea"/>
                <a:cs typeface="+mn-cs"/>
              </a:rPr>
              <a:t>MSTP</a:t>
            </a:r>
            <a:r>
              <a:rPr lang="en-US" sz="1100" kern="1200" dirty="0" smtClean="0">
                <a:solidFill>
                  <a:schemeClr val="tx1"/>
                </a:solidFill>
                <a:latin typeface="Arial" charset="0"/>
                <a:ea typeface="+mn-ea"/>
                <a:cs typeface="+mn-cs"/>
              </a:rPr>
              <a:t>) because there is no loop, all links can be used to make use of the redundant paths. </a:t>
            </a:r>
          </a:p>
          <a:p>
            <a:pPr marL="228600" lvl="0" indent="-228600"/>
            <a:r>
              <a:rPr lang="en-US" sz="1100" b="1" kern="1200" dirty="0" smtClean="0">
                <a:solidFill>
                  <a:schemeClr val="tx1"/>
                </a:solidFill>
                <a:latin typeface="Arial" charset="0"/>
                <a:ea typeface="+mn-ea"/>
                <a:cs typeface="+mn-cs"/>
              </a:rPr>
              <a:t>High availability: </a:t>
            </a:r>
            <a:r>
              <a:rPr lang="en-US" sz="1100" kern="1200" dirty="0" smtClean="0">
                <a:solidFill>
                  <a:schemeClr val="tx1"/>
                </a:solidFill>
                <a:latin typeface="Arial" charset="0"/>
                <a:ea typeface="+mn-ea"/>
                <a:cs typeface="+mn-cs"/>
              </a:rPr>
              <a:t>Redundant paths exist at all infrastructure levels. Local VLAN traffic on access switches can be passed to the building distribution switches across an alternative Layer 2 path if a primary path failure occurs. Router redundancy protocols can provide failover if the default gateway for the access VLAN fails. When both the Spanning Tree Protocol (STP) instance and VLAN are confined to a specific access and distribution block, Layer 2 and Layer 3 redundancy measures and protocols can be configured to failover in a coordinated manner. </a:t>
            </a:r>
          </a:p>
          <a:p>
            <a:pPr marL="228600" lvl="0" indent="-228600"/>
            <a:r>
              <a:rPr lang="en-US" sz="1100" b="1" kern="1200" dirty="0" smtClean="0">
                <a:solidFill>
                  <a:schemeClr val="tx1"/>
                </a:solidFill>
                <a:latin typeface="Arial" charset="0"/>
                <a:ea typeface="+mn-ea"/>
                <a:cs typeface="+mn-cs"/>
              </a:rPr>
              <a:t>Finite failure domain:</a:t>
            </a:r>
            <a:r>
              <a:rPr lang="en-US" sz="1100" kern="1200" dirty="0" smtClean="0">
                <a:solidFill>
                  <a:schemeClr val="tx1"/>
                </a:solidFill>
                <a:latin typeface="Arial" charset="0"/>
                <a:ea typeface="+mn-ea"/>
                <a:cs typeface="+mn-cs"/>
              </a:rPr>
              <a:t> If VLANs are local to a switch block, and the number of devices on each VLAN is kept small, failures at Layer 2 are confined to a small subset of users. </a:t>
            </a:r>
          </a:p>
          <a:p>
            <a:pPr marL="228600" lvl="0" indent="-228600"/>
            <a:r>
              <a:rPr lang="en-US" sz="1100" b="1" kern="1200" dirty="0" smtClean="0">
                <a:solidFill>
                  <a:schemeClr val="tx1"/>
                </a:solidFill>
                <a:latin typeface="Arial" charset="0"/>
                <a:ea typeface="+mn-ea"/>
                <a:cs typeface="+mn-cs"/>
              </a:rPr>
              <a:t>Scalable design:</a:t>
            </a:r>
            <a:r>
              <a:rPr lang="en-US" sz="1100" kern="1200" dirty="0" smtClean="0">
                <a:solidFill>
                  <a:schemeClr val="tx1"/>
                </a:solidFill>
                <a:latin typeface="Arial" charset="0"/>
                <a:ea typeface="+mn-ea"/>
                <a:cs typeface="+mn-cs"/>
              </a:rPr>
              <a:t> Following the enterprise campus architecture design, new access switches can be easily incorporated, and new submodules can be added when necessary.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20000"/>
              </a:lnSpc>
              <a:spcBef>
                <a:spcPts val="0"/>
              </a:spcBef>
              <a:spcAft>
                <a:spcPts val="600"/>
              </a:spcAft>
            </a:pPr>
            <a:r>
              <a:rPr lang="en-US" sz="600" kern="1200" baseline="0" smtClean="0">
                <a:solidFill>
                  <a:schemeClr val="tx1"/>
                </a:solidFill>
                <a:latin typeface="Arial" charset="0"/>
                <a:ea typeface="+mn-ea"/>
                <a:cs typeface="+mn-cs"/>
              </a:rPr>
              <a:t>When </a:t>
            </a:r>
            <a:r>
              <a:rPr lang="en-US" sz="600" kern="1200" baseline="0" dirty="0" smtClean="0">
                <a:solidFill>
                  <a:schemeClr val="tx1"/>
                </a:solidFill>
                <a:latin typeface="Arial" charset="0"/>
                <a:ea typeface="+mn-ea"/>
                <a:cs typeface="+mn-cs"/>
              </a:rPr>
              <a:t>the EtherChannel becomes one entity, the traffic is load balanced across multiple links. This subsection describes the configuration of load balancing among the ports included in an EtherChannel. Load balancing traffic across port members of the same EtherChannel is a key element in an EtherChannel configuration. As shown in the figure, two workstations communicate with a router through a switch. The link between the router and the switch is an EtherChannel link relying on two physical ports. Suppose that the majority of the traffic </a:t>
            </a:r>
            <a:r>
              <a:rPr lang="en-US" sz="600" kern="1200" baseline="0" smtClean="0">
                <a:solidFill>
                  <a:schemeClr val="tx1"/>
                </a:solidFill>
                <a:latin typeface="Arial" charset="0"/>
                <a:ea typeface="+mn-ea"/>
                <a:cs typeface="+mn-cs"/>
              </a:rPr>
              <a:t>is going from </a:t>
            </a:r>
            <a:r>
              <a:rPr lang="en-US" sz="600" kern="1200" baseline="0" dirty="0" smtClean="0">
                <a:solidFill>
                  <a:schemeClr val="tx1"/>
                </a:solidFill>
                <a:latin typeface="Arial" charset="0"/>
                <a:ea typeface="+mn-ea"/>
                <a:cs typeface="+mn-cs"/>
              </a:rPr>
              <a:t>the PCs toward the router. How should the traffic be load balanced across the two physical links? If load balancing is based on the destination IP address, most traffic will go through the same physical link. Because the router has only one single IP address </a:t>
            </a:r>
            <a:r>
              <a:rPr lang="en-US" sz="600" kern="1200" baseline="0" smtClean="0">
                <a:solidFill>
                  <a:schemeClr val="tx1"/>
                </a:solidFill>
                <a:latin typeface="Arial" charset="0"/>
                <a:ea typeface="+mn-ea"/>
                <a:cs typeface="+mn-cs"/>
              </a:rPr>
              <a:t>for its bundled </a:t>
            </a:r>
            <a:r>
              <a:rPr lang="en-US" sz="600" kern="1200" baseline="0" dirty="0" smtClean="0">
                <a:solidFill>
                  <a:schemeClr val="tx1"/>
                </a:solidFill>
                <a:latin typeface="Arial" charset="0"/>
                <a:ea typeface="+mn-ea"/>
                <a:cs typeface="+mn-cs"/>
              </a:rPr>
              <a:t>interface, this IP address will be associated to a first physical port, and all traffic destined to it will go through a single physical link. This renders the load-balancing mechanism inefficient. On the other hand, if load balancing is based on the source MAC address, the traffic might be far better balanced across both physical links because each PC has its MAC address seen on the switch.</a:t>
            </a:r>
          </a:p>
          <a:p>
            <a:pPr marL="228600" indent="-228600">
              <a:lnSpc>
                <a:spcPct val="120000"/>
              </a:lnSpc>
              <a:spcBef>
                <a:spcPts val="0"/>
              </a:spcBef>
              <a:spcAft>
                <a:spcPts val="600"/>
              </a:spcAft>
            </a:pPr>
            <a:r>
              <a:rPr lang="en-US" sz="600" kern="1200" baseline="0" smtClean="0">
                <a:solidFill>
                  <a:schemeClr val="tx1"/>
                </a:solidFill>
                <a:latin typeface="Arial" charset="0"/>
                <a:ea typeface="+mn-ea"/>
                <a:cs typeface="+mn-cs"/>
              </a:rPr>
              <a:t>As </a:t>
            </a:r>
            <a:r>
              <a:rPr lang="en-US" sz="600" kern="1200" baseline="0" dirty="0" smtClean="0">
                <a:solidFill>
                  <a:schemeClr val="tx1"/>
                </a:solidFill>
                <a:latin typeface="Arial" charset="0"/>
                <a:ea typeface="+mn-ea"/>
                <a:cs typeface="+mn-cs"/>
              </a:rPr>
              <a:t>a rule, use the load-balancing option that provides the greatest variety in your configuration. For example, if the traffic on a channel is going to only a single MAC address, using the destination-MAC address always chooses the same link in the channel; using source addresses might result in better load balancing.</a:t>
            </a:r>
          </a:p>
          <a:p>
            <a:pPr marL="228600" indent="-228600">
              <a:lnSpc>
                <a:spcPct val="120000"/>
              </a:lnSpc>
              <a:spcBef>
                <a:spcPts val="0"/>
              </a:spcBef>
              <a:spcAft>
                <a:spcPts val="600"/>
              </a:spcAft>
            </a:pPr>
            <a:r>
              <a:rPr lang="en-US" sz="600" b="1" kern="1200" smtClean="0">
                <a:solidFill>
                  <a:schemeClr val="tx1"/>
                </a:solidFill>
                <a:latin typeface="Arial" charset="0"/>
                <a:ea typeface="+mn-ea"/>
                <a:cs typeface="+mn-cs"/>
              </a:rPr>
              <a:t>Note</a:t>
            </a:r>
            <a:r>
              <a:rPr lang="en-US" sz="600" b="1" kern="1200" dirty="0" smtClean="0">
                <a:solidFill>
                  <a:schemeClr val="tx1"/>
                </a:solidFill>
                <a:latin typeface="Arial" charset="0"/>
                <a:ea typeface="+mn-ea"/>
                <a:cs typeface="+mn-cs"/>
              </a:rPr>
              <a:t>: </a:t>
            </a:r>
            <a:r>
              <a:rPr lang="en-US" sz="600" kern="1200" dirty="0" smtClean="0">
                <a:solidFill>
                  <a:schemeClr val="tx1"/>
                </a:solidFill>
                <a:latin typeface="Arial" charset="0"/>
                <a:ea typeface="+mn-ea"/>
                <a:cs typeface="+mn-cs"/>
              </a:rPr>
              <a:t>EtherChannel balances traffic load across the links in a channel. The default and the load balancing methods available can vary among the Cisco switch families. The 2960, 3560, 3750 default to </a:t>
            </a:r>
            <a:r>
              <a:rPr lang="en-US" sz="600" kern="1200" dirty="0" err="1" smtClean="0">
                <a:solidFill>
                  <a:schemeClr val="tx1"/>
                </a:solidFill>
                <a:latin typeface="Arial" charset="0"/>
                <a:ea typeface="+mn-ea"/>
                <a:cs typeface="+mn-cs"/>
              </a:rPr>
              <a:t>src</a:t>
            </a:r>
            <a:r>
              <a:rPr lang="en-US" sz="600" kern="1200" dirty="0" smtClean="0">
                <a:solidFill>
                  <a:schemeClr val="tx1"/>
                </a:solidFill>
                <a:latin typeface="Arial" charset="0"/>
                <a:ea typeface="+mn-ea"/>
                <a:cs typeface="+mn-cs"/>
              </a:rPr>
              <a:t>-mac, whereas the 4550 and 6500 families default to </a:t>
            </a:r>
            <a:r>
              <a:rPr lang="en-US" sz="600" kern="1200" dirty="0" err="1" smtClean="0">
                <a:solidFill>
                  <a:schemeClr val="tx1"/>
                </a:solidFill>
                <a:latin typeface="Arial" charset="0"/>
                <a:ea typeface="+mn-ea"/>
                <a:cs typeface="+mn-cs"/>
              </a:rPr>
              <a:t>src</a:t>
            </a:r>
            <a:r>
              <a:rPr lang="en-US" sz="600" kern="1200" dirty="0" smtClean="0">
                <a:solidFill>
                  <a:schemeClr val="tx1"/>
                </a:solidFill>
                <a:latin typeface="Arial" charset="0"/>
                <a:ea typeface="+mn-ea"/>
                <a:cs typeface="+mn-cs"/>
              </a:rPr>
              <a:t>-</a:t>
            </a:r>
            <a:r>
              <a:rPr lang="en-US" sz="600" kern="1200" dirty="0" err="1" smtClean="0">
                <a:solidFill>
                  <a:schemeClr val="tx1"/>
                </a:solidFill>
                <a:latin typeface="Arial" charset="0"/>
                <a:ea typeface="+mn-ea"/>
                <a:cs typeface="+mn-cs"/>
              </a:rPr>
              <a:t>dst</a:t>
            </a:r>
            <a:r>
              <a:rPr lang="en-US" sz="600" kern="1200" dirty="0" smtClean="0">
                <a:solidFill>
                  <a:schemeClr val="tx1"/>
                </a:solidFill>
                <a:latin typeface="Arial" charset="0"/>
                <a:ea typeface="+mn-ea"/>
                <a:cs typeface="+mn-cs"/>
              </a:rPr>
              <a:t>-ip; this is the recommended option for Layer 3 switches. </a:t>
            </a:r>
          </a:p>
          <a:p>
            <a:pPr marL="228600" indent="-228600">
              <a:lnSpc>
                <a:spcPct val="120000"/>
              </a:lnSpc>
              <a:spcBef>
                <a:spcPts val="0"/>
              </a:spcBef>
              <a:spcAft>
                <a:spcPts val="600"/>
              </a:spcAft>
            </a:pPr>
            <a:r>
              <a:rPr lang="en-US" sz="600" kern="1200" smtClean="0">
                <a:solidFill>
                  <a:schemeClr val="tx1"/>
                </a:solidFill>
                <a:latin typeface="Arial" charset="0"/>
                <a:ea typeface="+mn-ea"/>
                <a:cs typeface="+mn-cs"/>
              </a:rPr>
              <a:t>Load </a:t>
            </a:r>
            <a:r>
              <a:rPr lang="en-US" sz="600" kern="1200" dirty="0" smtClean="0">
                <a:solidFill>
                  <a:schemeClr val="tx1"/>
                </a:solidFill>
                <a:latin typeface="Arial" charset="0"/>
                <a:ea typeface="+mn-ea"/>
                <a:cs typeface="+mn-cs"/>
              </a:rPr>
              <a:t>balancing is applied globally for all EtherChannel bundles in the switch. To config­ure EtherChannel load balancing, use the </a:t>
            </a:r>
            <a:r>
              <a:rPr lang="en-US" sz="600" b="1" kern="1200" dirty="0" smtClean="0">
                <a:solidFill>
                  <a:schemeClr val="tx1"/>
                </a:solidFill>
                <a:latin typeface="Arial" charset="0"/>
                <a:ea typeface="+mn-ea"/>
                <a:cs typeface="+mn-cs"/>
              </a:rPr>
              <a:t>port-channel load-balance</a:t>
            </a:r>
            <a:r>
              <a:rPr lang="en-US" sz="600" kern="1200" dirty="0" smtClean="0">
                <a:solidFill>
                  <a:schemeClr val="tx1"/>
                </a:solidFill>
                <a:latin typeface="Arial" charset="0"/>
                <a:ea typeface="+mn-ea"/>
                <a:cs typeface="+mn-cs"/>
              </a:rPr>
              <a:t> command. Load balancing can be based on these variables. The load-balancing keywords are as follows: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-mac:</a:t>
            </a:r>
            <a:r>
              <a:rPr lang="en-US" sz="600" kern="1200" dirty="0" smtClean="0">
                <a:solidFill>
                  <a:schemeClr val="tx1"/>
                </a:solidFill>
                <a:latin typeface="Arial" charset="0"/>
                <a:ea typeface="+mn-ea"/>
                <a:cs typeface="+mn-cs"/>
              </a:rPr>
              <a:t> Source MAC addresses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-mac:</a:t>
            </a:r>
            <a:r>
              <a:rPr lang="en-US" sz="600" kern="1200" dirty="0" smtClean="0">
                <a:solidFill>
                  <a:schemeClr val="tx1"/>
                </a:solidFill>
                <a:latin typeface="Arial" charset="0"/>
                <a:ea typeface="+mn-ea"/>
                <a:cs typeface="+mn-cs"/>
              </a:rPr>
              <a:t> Destination MAC addresses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a:t>
            </a: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-mac: </a:t>
            </a:r>
            <a:r>
              <a:rPr lang="en-US" sz="600" kern="1200" dirty="0" smtClean="0">
                <a:solidFill>
                  <a:schemeClr val="tx1"/>
                </a:solidFill>
                <a:latin typeface="Arial" charset="0"/>
                <a:ea typeface="+mn-ea"/>
                <a:cs typeface="+mn-cs"/>
              </a:rPr>
              <a:t>Source and destination MAC addresses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-ip:</a:t>
            </a:r>
            <a:r>
              <a:rPr lang="en-US" sz="600" kern="1200" dirty="0" smtClean="0">
                <a:solidFill>
                  <a:schemeClr val="tx1"/>
                </a:solidFill>
                <a:latin typeface="Arial" charset="0"/>
                <a:ea typeface="+mn-ea"/>
                <a:cs typeface="+mn-cs"/>
              </a:rPr>
              <a:t> Source IP addresses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-ip:</a:t>
            </a:r>
            <a:r>
              <a:rPr lang="en-US" sz="600" kern="1200" dirty="0" smtClean="0">
                <a:solidFill>
                  <a:schemeClr val="tx1"/>
                </a:solidFill>
                <a:latin typeface="Arial" charset="0"/>
                <a:ea typeface="+mn-ea"/>
                <a:cs typeface="+mn-cs"/>
              </a:rPr>
              <a:t> Destination IP addresses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a:t>
            </a: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-ip:</a:t>
            </a:r>
            <a:r>
              <a:rPr lang="en-US" sz="600" kern="1200" dirty="0" smtClean="0">
                <a:solidFill>
                  <a:schemeClr val="tx1"/>
                </a:solidFill>
                <a:latin typeface="Arial" charset="0"/>
                <a:ea typeface="+mn-ea"/>
                <a:cs typeface="+mn-cs"/>
              </a:rPr>
              <a:t> Source and destination IP addresses (default)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-port:</a:t>
            </a:r>
            <a:r>
              <a:rPr lang="en-US" sz="600" kern="1200" dirty="0" smtClean="0">
                <a:solidFill>
                  <a:schemeClr val="tx1"/>
                </a:solidFill>
                <a:latin typeface="Arial" charset="0"/>
                <a:ea typeface="+mn-ea"/>
                <a:cs typeface="+mn-cs"/>
              </a:rPr>
              <a:t> Source TCP/User Datagram Protocol (UDP) port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-port:</a:t>
            </a:r>
            <a:r>
              <a:rPr lang="en-US" sz="600" kern="1200" dirty="0" smtClean="0">
                <a:solidFill>
                  <a:schemeClr val="tx1"/>
                </a:solidFill>
                <a:latin typeface="Arial" charset="0"/>
                <a:ea typeface="+mn-ea"/>
                <a:cs typeface="+mn-cs"/>
              </a:rPr>
              <a:t> Destination TCP/UDP port </a:t>
            </a:r>
          </a:p>
          <a:p>
            <a:pPr marL="454025" lvl="1" indent="-228600">
              <a:lnSpc>
                <a:spcPct val="120000"/>
              </a:lnSpc>
              <a:spcBef>
                <a:spcPts val="0"/>
              </a:spcBef>
              <a:spcAft>
                <a:spcPts val="600"/>
              </a:spcAft>
            </a:pPr>
            <a:r>
              <a:rPr lang="en-US" sz="600" b="1" kern="1200" dirty="0" err="1" smtClean="0">
                <a:solidFill>
                  <a:schemeClr val="tx1"/>
                </a:solidFill>
                <a:latin typeface="Arial" charset="0"/>
                <a:ea typeface="+mn-ea"/>
                <a:cs typeface="+mn-cs"/>
              </a:rPr>
              <a:t>src</a:t>
            </a:r>
            <a:r>
              <a:rPr lang="en-US" sz="600" b="1" kern="1200" dirty="0" smtClean="0">
                <a:solidFill>
                  <a:schemeClr val="tx1"/>
                </a:solidFill>
                <a:latin typeface="Arial" charset="0"/>
                <a:ea typeface="+mn-ea"/>
                <a:cs typeface="+mn-cs"/>
              </a:rPr>
              <a:t>-</a:t>
            </a:r>
            <a:r>
              <a:rPr lang="en-US" sz="600" b="1" kern="1200" dirty="0" err="1" smtClean="0">
                <a:solidFill>
                  <a:schemeClr val="tx1"/>
                </a:solidFill>
                <a:latin typeface="Arial" charset="0"/>
                <a:ea typeface="+mn-ea"/>
                <a:cs typeface="+mn-cs"/>
              </a:rPr>
              <a:t>dst</a:t>
            </a:r>
            <a:r>
              <a:rPr lang="en-US" sz="600" b="1" kern="1200" dirty="0" smtClean="0">
                <a:solidFill>
                  <a:schemeClr val="tx1"/>
                </a:solidFill>
                <a:latin typeface="Arial" charset="0"/>
                <a:ea typeface="+mn-ea"/>
                <a:cs typeface="+mn-cs"/>
              </a:rPr>
              <a:t>-port: </a:t>
            </a:r>
            <a:r>
              <a:rPr lang="en-US" sz="600" kern="1200" dirty="0" smtClean="0">
                <a:solidFill>
                  <a:schemeClr val="tx1"/>
                </a:solidFill>
                <a:latin typeface="Arial" charset="0"/>
                <a:ea typeface="+mn-ea"/>
                <a:cs typeface="+mn-cs"/>
              </a:rPr>
              <a:t>Source and destination TCP/UDP port </a:t>
            </a:r>
          </a:p>
          <a:p>
            <a:pPr marL="228600" indent="-228600">
              <a:lnSpc>
                <a:spcPct val="120000"/>
              </a:lnSpc>
              <a:spcBef>
                <a:spcPts val="0"/>
              </a:spcBef>
              <a:spcAft>
                <a:spcPts val="600"/>
              </a:spcAft>
            </a:pPr>
            <a:r>
              <a:rPr lang="en-US" sz="600" kern="1200" smtClean="0">
                <a:solidFill>
                  <a:schemeClr val="tx1"/>
                </a:solidFill>
                <a:latin typeface="Arial" charset="0"/>
                <a:ea typeface="+mn-ea"/>
                <a:cs typeface="+mn-cs"/>
              </a:rPr>
              <a:t>Each </a:t>
            </a:r>
            <a:r>
              <a:rPr lang="en-US" sz="600" kern="1200" dirty="0" smtClean="0">
                <a:solidFill>
                  <a:schemeClr val="tx1"/>
                </a:solidFill>
                <a:latin typeface="Arial" charset="0"/>
                <a:ea typeface="+mn-ea"/>
                <a:cs typeface="+mn-cs"/>
              </a:rPr>
              <a:t>mode is self-explanatory. For example, with source-MAC address forwarding, when packets are forwarded to an EtherChannel, they are distributed across the ports in the channel based on the source -MAC address of the incoming packet. Therefore, to provide load balancing, packets from different hosts use different ports in the channel, but packets from the same host use the same port in the channel. (And the MAC address learned by the switch does not change.) </a:t>
            </a:r>
          </a:p>
          <a:p>
            <a:pPr marL="228600" indent="-228600">
              <a:lnSpc>
                <a:spcPct val="120000"/>
              </a:lnSpc>
              <a:spcBef>
                <a:spcPts val="0"/>
              </a:spcBef>
              <a:spcAft>
                <a:spcPts val="600"/>
              </a:spcAft>
              <a:defRPr/>
            </a:pPr>
            <a:r>
              <a:rPr lang="en-US" sz="600" kern="1200" smtClean="0">
                <a:solidFill>
                  <a:schemeClr val="tx1"/>
                </a:solidFill>
                <a:latin typeface="Arial" charset="0"/>
                <a:ea typeface="+mn-ea"/>
                <a:cs typeface="+mn-cs"/>
              </a:rPr>
              <a:t>With </a:t>
            </a:r>
            <a:r>
              <a:rPr lang="en-US" sz="600" kern="1200" dirty="0" smtClean="0">
                <a:solidFill>
                  <a:schemeClr val="tx1"/>
                </a:solidFill>
                <a:latin typeface="Arial" charset="0"/>
                <a:ea typeface="+mn-ea"/>
                <a:cs typeface="+mn-cs"/>
              </a:rPr>
              <a:t>destination-MAC address forwarding, when packets are forwarded to an EtherChan­nel, they are distributed across the ports in the channel based on the destination-MAC ad­dress of the frame. Therefore, packets to the same destination are forwarded over the same port, and packets to a different destination are sent on a different port in the channel. You configure the load balancing and forwarding method by using the port-channel load-balance global configuration command</a:t>
            </a:r>
            <a:r>
              <a:rPr lang="en-US" sz="600" kern="1200" smtClean="0">
                <a:solidFill>
                  <a:schemeClr val="tx1"/>
                </a:solidFill>
                <a:latin typeface="Arial" charset="0"/>
                <a:ea typeface="+mn-ea"/>
                <a:cs typeface="+mn-cs"/>
              </a:rPr>
              <a:t>. </a:t>
            </a:r>
            <a:endParaRPr lang="en-US" sz="6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75</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77</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78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8</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9</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r>
              <a:rPr lang="en-US" sz="1100" kern="1200" dirty="0" smtClean="0">
                <a:solidFill>
                  <a:schemeClr val="tx1"/>
                </a:solidFill>
                <a:latin typeface="Arial" charset="0"/>
                <a:ea typeface="+mn-ea"/>
                <a:cs typeface="+mn-cs"/>
              </a:rPr>
              <a:t>Each Cisco Catalyst switch supports a different number of VLANs, with high-end Cisco Catalyst switches supporting as many as 4096 VLANs.</a:t>
            </a:r>
            <a:endParaRPr lang="en-US" sz="900"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SWITCH </a:t>
            </a:r>
            <a:r>
              <a:rPr lang="en-US" sz="700" smtClean="0">
                <a:solidFill>
                  <a:schemeClr val="tx1"/>
                </a:solidFill>
              </a:rPr>
              <a:t>v6 Chapter </a:t>
            </a:r>
            <a:r>
              <a:rPr lang="en-US" sz="700" smtClean="0">
                <a:solidFill>
                  <a:schemeClr val="tx1"/>
                </a:solidFill>
              </a:rPr>
              <a:t>2</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nfig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lstStyle>
            <a:lvl1pPr>
              <a:defRPr/>
            </a:lvl1pPr>
          </a:lstStyle>
          <a:p>
            <a:r>
              <a:rPr lang="en-US" smtClean="0"/>
              <a:t>Config Example</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a:ln w="19050">
            <a:solidFill>
              <a:schemeClr val="tx1"/>
            </a:solidFill>
          </a:ln>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Column_Description_Comma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with Command Bottom</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a:ln>
            <a:solidFill>
              <a:schemeClr val="tx1"/>
            </a:solidFill>
          </a:ln>
        </p:spPr>
        <p:txBody>
          <a:bodyPr>
            <a:normAutofit/>
          </a:bodyPr>
          <a:lstStyle>
            <a:lvl1pPr marL="0" indent="0">
              <a:lnSpc>
                <a:spcPct val="100000"/>
              </a:lnSpc>
              <a:spcBef>
                <a:spcPts val="0"/>
              </a:spcBef>
              <a:buNone/>
              <a:defRPr sz="16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endParaRPr lang="en-US" noProof="0" smtClean="0"/>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endParaRPr lang="en-US" noProof="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a:t>
            </a:r>
            <a:r>
              <a:rPr lang="en-US" sz="700" smtClean="0">
                <a:solidFill>
                  <a:schemeClr val="tx1"/>
                </a:solidFill>
              </a:rPr>
              <a:t>2</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0"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 id="2147483972" r:id="rId17"/>
    <p:sldLayoutId id="2147483973" r:id="rId18"/>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1.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www.cisco.com/en/US/docs/switches/lan/catalyst3560/software/release/12.2_52_se/command/reference/3560cr.html" TargetMode="External"/><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pPr eaLnBrk="1" hangingPunct="1"/>
            <a:r>
              <a:rPr lang="en-US" sz="2800" dirty="0" smtClean="0"/>
              <a:t>Chapter 2: </a:t>
            </a:r>
            <a:br>
              <a:rPr lang="en-US" sz="2800" dirty="0" smtClean="0"/>
            </a:br>
            <a:r>
              <a:rPr lang="en-US" sz="2800" dirty="0" smtClean="0"/>
              <a:t>Implementing VLANs in Campus Networks</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VLAN Ranges on Catalyst Switches</a:t>
            </a:r>
          </a:p>
        </p:txBody>
      </p:sp>
      <p:graphicFrame>
        <p:nvGraphicFramePr>
          <p:cNvPr id="6" name="Table 5"/>
          <p:cNvGraphicFramePr>
            <a:graphicFrameLocks noGrp="1"/>
          </p:cNvGraphicFramePr>
          <p:nvPr/>
        </p:nvGraphicFramePr>
        <p:xfrm>
          <a:off x="279399" y="1043353"/>
          <a:ext cx="8548077" cy="5287107"/>
        </p:xfrm>
        <a:graphic>
          <a:graphicData uri="http://schemas.openxmlformats.org/drawingml/2006/table">
            <a:tbl>
              <a:tblPr firstRow="1" bandRow="1">
                <a:tableStyleId>{5C22544A-7EE6-4342-B048-85BDC9FD1C3A}</a:tableStyleId>
              </a:tblPr>
              <a:tblGrid>
                <a:gridCol w="1486207"/>
                <a:gridCol w="1368074"/>
                <a:gridCol w="3556777"/>
                <a:gridCol w="2137019"/>
              </a:tblGrid>
              <a:tr h="639841">
                <a:tc>
                  <a:txBody>
                    <a:bodyPr/>
                    <a:lstStyle/>
                    <a:p>
                      <a:pPr>
                        <a:lnSpc>
                          <a:spcPct val="100000"/>
                        </a:lnSpc>
                        <a:spcAft>
                          <a:spcPts val="0"/>
                        </a:spcAft>
                      </a:pPr>
                      <a:r>
                        <a:rPr lang="en-US" sz="1600" smtClean="0"/>
                        <a:t>VLAN Range</a:t>
                      </a:r>
                      <a:endParaRPr lang="en-US" sz="1600"/>
                    </a:p>
                  </a:txBody>
                  <a:tcPr/>
                </a:tc>
                <a:tc>
                  <a:txBody>
                    <a:bodyPr/>
                    <a:lstStyle/>
                    <a:p>
                      <a:pPr>
                        <a:lnSpc>
                          <a:spcPct val="100000"/>
                        </a:lnSpc>
                        <a:spcAft>
                          <a:spcPts val="0"/>
                        </a:spcAft>
                      </a:pPr>
                      <a:r>
                        <a:rPr lang="en-US" sz="1600" smtClean="0"/>
                        <a:t>Range</a:t>
                      </a:r>
                      <a:endParaRPr lang="en-US" sz="1600"/>
                    </a:p>
                  </a:txBody>
                  <a:tcPr/>
                </a:tc>
                <a:tc>
                  <a:txBody>
                    <a:bodyPr/>
                    <a:lstStyle/>
                    <a:p>
                      <a:pPr>
                        <a:lnSpc>
                          <a:spcPct val="100000"/>
                        </a:lnSpc>
                        <a:spcAft>
                          <a:spcPts val="0"/>
                        </a:spcAft>
                      </a:pPr>
                      <a:r>
                        <a:rPr lang="en-US" sz="1600" smtClean="0"/>
                        <a:t>Usage</a:t>
                      </a:r>
                      <a:endParaRPr lang="en-US" sz="1600"/>
                    </a:p>
                  </a:txBody>
                  <a:tcPr/>
                </a:tc>
                <a:tc>
                  <a:txBody>
                    <a:bodyPr/>
                    <a:lstStyle/>
                    <a:p>
                      <a:pPr>
                        <a:lnSpc>
                          <a:spcPct val="100000"/>
                        </a:lnSpc>
                        <a:spcAft>
                          <a:spcPts val="0"/>
                        </a:spcAft>
                      </a:pPr>
                      <a:r>
                        <a:rPr lang="en-US" sz="1600" smtClean="0"/>
                        <a:t>Popagated via VTP?</a:t>
                      </a:r>
                      <a:endParaRPr lang="en-US" sz="1600"/>
                    </a:p>
                  </a:txBody>
                  <a:tcPr/>
                </a:tc>
              </a:tr>
              <a:tr h="639841">
                <a:tc>
                  <a:txBody>
                    <a:bodyPr/>
                    <a:lstStyle/>
                    <a:p>
                      <a:pPr>
                        <a:lnSpc>
                          <a:spcPct val="100000"/>
                        </a:lnSpc>
                        <a:spcAft>
                          <a:spcPts val="0"/>
                        </a:spcAft>
                      </a:pPr>
                      <a:r>
                        <a:rPr lang="en-US" sz="1600" smtClean="0"/>
                        <a:t>0, 4095</a:t>
                      </a:r>
                      <a:endParaRPr lang="en-US" sz="1600"/>
                    </a:p>
                  </a:txBody>
                  <a:tcPr/>
                </a:tc>
                <a:tc>
                  <a:txBody>
                    <a:bodyPr/>
                    <a:lstStyle/>
                    <a:p>
                      <a:pPr>
                        <a:lnSpc>
                          <a:spcPct val="100000"/>
                        </a:lnSpc>
                        <a:spcAft>
                          <a:spcPts val="0"/>
                        </a:spcAft>
                      </a:pPr>
                      <a:r>
                        <a:rPr lang="en-US" sz="1600" smtClean="0"/>
                        <a:t>Reserved</a:t>
                      </a:r>
                      <a:endParaRPr lang="en-US" sz="1600"/>
                    </a:p>
                  </a:txBody>
                  <a:tcPr/>
                </a:tc>
                <a:tc>
                  <a:txBody>
                    <a:bodyPr/>
                    <a:lstStyle/>
                    <a:p>
                      <a:pPr>
                        <a:lnSpc>
                          <a:spcPct val="100000"/>
                        </a:lnSpc>
                        <a:spcAft>
                          <a:spcPts val="0"/>
                        </a:spcAft>
                      </a:pPr>
                      <a:r>
                        <a:rPr lang="en-US" sz="1600" smtClean="0"/>
                        <a:t>For system use only. You cannot see or use these.</a:t>
                      </a:r>
                      <a:endParaRPr lang="en-US" sz="1600"/>
                    </a:p>
                  </a:txBody>
                  <a:tcPr/>
                </a:tc>
                <a:tc>
                  <a:txBody>
                    <a:bodyPr/>
                    <a:lstStyle/>
                    <a:p>
                      <a:pPr>
                        <a:lnSpc>
                          <a:spcPct val="100000"/>
                        </a:lnSpc>
                        <a:spcAft>
                          <a:spcPts val="0"/>
                        </a:spcAft>
                      </a:pPr>
                      <a:r>
                        <a:rPr lang="en-US" sz="1600" smtClean="0"/>
                        <a:t>n/a</a:t>
                      </a:r>
                      <a:endParaRPr lang="en-US" sz="1600"/>
                    </a:p>
                  </a:txBody>
                  <a:tcPr/>
                </a:tc>
              </a:tr>
              <a:tr h="639841">
                <a:tc>
                  <a:txBody>
                    <a:bodyPr/>
                    <a:lstStyle/>
                    <a:p>
                      <a:pPr>
                        <a:lnSpc>
                          <a:spcPct val="100000"/>
                        </a:lnSpc>
                        <a:spcAft>
                          <a:spcPts val="0"/>
                        </a:spcAft>
                      </a:pPr>
                      <a:r>
                        <a:rPr lang="en-US" sz="1600" smtClean="0"/>
                        <a:t>1</a:t>
                      </a:r>
                      <a:endParaRPr lang="en-US" sz="1600"/>
                    </a:p>
                  </a:txBody>
                  <a:tcPr/>
                </a:tc>
                <a:tc>
                  <a:txBody>
                    <a:bodyPr/>
                    <a:lstStyle/>
                    <a:p>
                      <a:pPr>
                        <a:lnSpc>
                          <a:spcPct val="100000"/>
                        </a:lnSpc>
                        <a:spcAft>
                          <a:spcPts val="0"/>
                        </a:spcAft>
                      </a:pPr>
                      <a:r>
                        <a:rPr lang="en-US" sz="1600" smtClean="0"/>
                        <a:t>Normal</a:t>
                      </a:r>
                      <a:endParaRPr lang="en-US" sz="1600"/>
                    </a:p>
                  </a:txBody>
                  <a:tcPr/>
                </a:tc>
                <a:tc>
                  <a:txBody>
                    <a:bodyPr/>
                    <a:lstStyle/>
                    <a:p>
                      <a:pPr>
                        <a:lnSpc>
                          <a:spcPct val="100000"/>
                        </a:lnSpc>
                        <a:spcAft>
                          <a:spcPts val="0"/>
                        </a:spcAft>
                      </a:pPr>
                      <a:r>
                        <a:rPr lang="en-US" sz="1600" smtClean="0"/>
                        <a:t>Cisco default. You can use this VLAN, but you cannot delete it.</a:t>
                      </a:r>
                      <a:endParaRPr lang="en-US" sz="1600"/>
                    </a:p>
                  </a:txBody>
                  <a:tcPr/>
                </a:tc>
                <a:tc>
                  <a:txBody>
                    <a:bodyPr/>
                    <a:lstStyle/>
                    <a:p>
                      <a:pPr>
                        <a:lnSpc>
                          <a:spcPct val="100000"/>
                        </a:lnSpc>
                        <a:spcAft>
                          <a:spcPts val="0"/>
                        </a:spcAft>
                      </a:pPr>
                      <a:r>
                        <a:rPr lang="en-US" sz="1600" smtClean="0"/>
                        <a:t>Yes</a:t>
                      </a:r>
                      <a:endParaRPr lang="en-US" sz="1600"/>
                    </a:p>
                  </a:txBody>
                  <a:tcPr/>
                </a:tc>
              </a:tr>
              <a:tr h="639841">
                <a:tc>
                  <a:txBody>
                    <a:bodyPr/>
                    <a:lstStyle/>
                    <a:p>
                      <a:pPr>
                        <a:lnSpc>
                          <a:spcPct val="100000"/>
                        </a:lnSpc>
                        <a:spcAft>
                          <a:spcPts val="0"/>
                        </a:spcAft>
                      </a:pPr>
                      <a:r>
                        <a:rPr lang="en-US" sz="1600" smtClean="0"/>
                        <a:t>2 – 1001</a:t>
                      </a:r>
                      <a:endParaRPr lang="en-US" sz="1600"/>
                    </a:p>
                  </a:txBody>
                  <a:tcPr/>
                </a:tc>
                <a:tc>
                  <a:txBody>
                    <a:bodyPr/>
                    <a:lstStyle/>
                    <a:p>
                      <a:pPr>
                        <a:lnSpc>
                          <a:spcPct val="100000"/>
                        </a:lnSpc>
                        <a:spcAft>
                          <a:spcPts val="0"/>
                        </a:spcAft>
                      </a:pPr>
                      <a:r>
                        <a:rPr lang="en-US" sz="1600" smtClean="0"/>
                        <a:t>Normal</a:t>
                      </a:r>
                      <a:endParaRPr lang="en-US" sz="1600"/>
                    </a:p>
                  </a:txBody>
                  <a:tcPr/>
                </a:tc>
                <a:tc>
                  <a:txBody>
                    <a:bodyPr/>
                    <a:lstStyle/>
                    <a:p>
                      <a:pPr>
                        <a:lnSpc>
                          <a:spcPct val="100000"/>
                        </a:lnSpc>
                        <a:spcAft>
                          <a:spcPts val="0"/>
                        </a:spcAft>
                      </a:pPr>
                      <a:r>
                        <a:rPr lang="en-US" sz="1600" smtClean="0"/>
                        <a:t>For Ethernet VLANs. You can create, use, and delete these.</a:t>
                      </a:r>
                      <a:endParaRPr lang="en-US" sz="1600"/>
                    </a:p>
                  </a:txBody>
                  <a:tcPr/>
                </a:tc>
                <a:tc>
                  <a:txBody>
                    <a:bodyPr/>
                    <a:lstStyle/>
                    <a:p>
                      <a:pPr>
                        <a:lnSpc>
                          <a:spcPct val="100000"/>
                        </a:lnSpc>
                        <a:spcAft>
                          <a:spcPts val="0"/>
                        </a:spcAft>
                      </a:pPr>
                      <a:r>
                        <a:rPr lang="en-US" sz="1600" smtClean="0"/>
                        <a:t>Yes</a:t>
                      </a:r>
                      <a:endParaRPr lang="en-US" sz="1600"/>
                    </a:p>
                  </a:txBody>
                  <a:tcPr/>
                </a:tc>
              </a:tr>
              <a:tr h="639841">
                <a:tc>
                  <a:txBody>
                    <a:bodyPr/>
                    <a:lstStyle/>
                    <a:p>
                      <a:pPr>
                        <a:lnSpc>
                          <a:spcPct val="100000"/>
                        </a:lnSpc>
                        <a:spcAft>
                          <a:spcPts val="0"/>
                        </a:spcAft>
                      </a:pPr>
                      <a:r>
                        <a:rPr lang="en-US" sz="1600" smtClean="0"/>
                        <a:t>1002 – 1005</a:t>
                      </a:r>
                      <a:endParaRPr lang="en-US" sz="1600"/>
                    </a:p>
                  </a:txBody>
                  <a:tcPr/>
                </a:tc>
                <a:tc>
                  <a:txBody>
                    <a:bodyPr/>
                    <a:lstStyle/>
                    <a:p>
                      <a:pPr>
                        <a:lnSpc>
                          <a:spcPct val="100000"/>
                        </a:lnSpc>
                        <a:spcAft>
                          <a:spcPts val="0"/>
                        </a:spcAft>
                      </a:pPr>
                      <a:r>
                        <a:rPr lang="en-US" sz="1600" smtClean="0"/>
                        <a:t>Normal</a:t>
                      </a:r>
                      <a:endParaRPr lang="en-US" sz="1600"/>
                    </a:p>
                  </a:txBody>
                  <a:tcPr/>
                </a:tc>
                <a:tc>
                  <a:txBody>
                    <a:bodyPr/>
                    <a:lstStyle/>
                    <a:p>
                      <a:pPr>
                        <a:lnSpc>
                          <a:spcPct val="100000"/>
                        </a:lnSpc>
                        <a:spcAft>
                          <a:spcPts val="0"/>
                        </a:spcAft>
                      </a:pPr>
                      <a:r>
                        <a:rPr lang="en-US" sz="1600" smtClean="0"/>
                        <a:t>Cisco defaults for FDDI and Token Ring. You cannot delete these.</a:t>
                      </a:r>
                      <a:endParaRPr lang="en-US" sz="1600"/>
                    </a:p>
                  </a:txBody>
                  <a:tcPr/>
                </a:tc>
                <a:tc>
                  <a:txBody>
                    <a:bodyPr/>
                    <a:lstStyle/>
                    <a:p>
                      <a:pPr>
                        <a:lnSpc>
                          <a:spcPct val="100000"/>
                        </a:lnSpc>
                        <a:spcAft>
                          <a:spcPts val="0"/>
                        </a:spcAft>
                      </a:pPr>
                      <a:r>
                        <a:rPr lang="en-US" sz="1600" smtClean="0"/>
                        <a:t>Yes</a:t>
                      </a:r>
                      <a:endParaRPr lang="en-US" sz="1600"/>
                    </a:p>
                  </a:txBody>
                  <a:tcPr/>
                </a:tc>
              </a:tr>
              <a:tr h="639841">
                <a:tc>
                  <a:txBody>
                    <a:bodyPr/>
                    <a:lstStyle/>
                    <a:p>
                      <a:pPr>
                        <a:lnSpc>
                          <a:spcPct val="100000"/>
                        </a:lnSpc>
                        <a:spcAft>
                          <a:spcPts val="0"/>
                        </a:spcAft>
                      </a:pPr>
                      <a:r>
                        <a:rPr lang="en-US" sz="1600" smtClean="0"/>
                        <a:t>1006 – 1024</a:t>
                      </a:r>
                      <a:endParaRPr lang="en-US" sz="1600"/>
                    </a:p>
                  </a:txBody>
                  <a:tcPr/>
                </a:tc>
                <a:tc>
                  <a:txBody>
                    <a:bodyPr/>
                    <a:lstStyle/>
                    <a:p>
                      <a:pPr>
                        <a:lnSpc>
                          <a:spcPct val="100000"/>
                        </a:lnSpc>
                        <a:spcAft>
                          <a:spcPts val="0"/>
                        </a:spcAft>
                      </a:pPr>
                      <a:r>
                        <a:rPr lang="en-US" sz="1600" smtClean="0"/>
                        <a:t>Reserved</a:t>
                      </a:r>
                      <a:endParaRPr lang="en-US" sz="1600"/>
                    </a:p>
                  </a:txBody>
                  <a:tcPr/>
                </a:tc>
                <a:tc>
                  <a:txBody>
                    <a:bodyPr/>
                    <a:lstStyle/>
                    <a:p>
                      <a:pPr>
                        <a:lnSpc>
                          <a:spcPct val="100000"/>
                        </a:lnSpc>
                        <a:spcAft>
                          <a:spcPts val="0"/>
                        </a:spcAft>
                      </a:pPr>
                      <a:r>
                        <a:rPr lang="en-US" sz="1600" smtClean="0"/>
                        <a:t>For system use only. You cannot see or use these.</a:t>
                      </a:r>
                      <a:endParaRPr lang="en-US" sz="1600"/>
                    </a:p>
                  </a:txBody>
                  <a:tcPr/>
                </a:tc>
                <a:tc>
                  <a:txBody>
                    <a:bodyPr/>
                    <a:lstStyle/>
                    <a:p>
                      <a:pPr>
                        <a:lnSpc>
                          <a:spcPct val="100000"/>
                        </a:lnSpc>
                        <a:spcAft>
                          <a:spcPts val="0"/>
                        </a:spcAft>
                      </a:pPr>
                      <a:r>
                        <a:rPr lang="en-US" sz="1600" smtClean="0"/>
                        <a:t>n/a</a:t>
                      </a:r>
                      <a:endParaRPr lang="en-US" sz="1600"/>
                    </a:p>
                  </a:txBody>
                  <a:tcPr/>
                </a:tc>
              </a:tr>
              <a:tr h="1448061">
                <a:tc>
                  <a:txBody>
                    <a:bodyPr/>
                    <a:lstStyle/>
                    <a:p>
                      <a:pPr>
                        <a:lnSpc>
                          <a:spcPct val="100000"/>
                        </a:lnSpc>
                        <a:spcAft>
                          <a:spcPts val="0"/>
                        </a:spcAft>
                      </a:pPr>
                      <a:r>
                        <a:rPr lang="en-US" sz="1600" smtClean="0"/>
                        <a:t>1025 - 4094</a:t>
                      </a:r>
                      <a:endParaRPr lang="en-US" sz="1600"/>
                    </a:p>
                  </a:txBody>
                  <a:tcPr/>
                </a:tc>
                <a:tc>
                  <a:txBody>
                    <a:bodyPr/>
                    <a:lstStyle/>
                    <a:p>
                      <a:pPr>
                        <a:lnSpc>
                          <a:spcPct val="100000"/>
                        </a:lnSpc>
                        <a:spcAft>
                          <a:spcPts val="0"/>
                        </a:spcAft>
                      </a:pPr>
                      <a:r>
                        <a:rPr lang="en-US" sz="1600" smtClean="0"/>
                        <a:t>Reserved</a:t>
                      </a:r>
                      <a:endParaRPr lang="en-US" sz="1600"/>
                    </a:p>
                  </a:txBody>
                  <a:tcPr/>
                </a:tc>
                <a:tc>
                  <a:txBody>
                    <a:bodyPr/>
                    <a:lstStyle/>
                    <a:p>
                      <a:pPr>
                        <a:lnSpc>
                          <a:spcPct val="100000"/>
                        </a:lnSpc>
                        <a:spcAft>
                          <a:spcPts val="0"/>
                        </a:spcAft>
                      </a:pPr>
                      <a:r>
                        <a:rPr lang="en-US" sz="1600" smtClean="0"/>
                        <a:t>For Ethernet VLANs only.</a:t>
                      </a:r>
                      <a:endParaRPr lang="en-US" sz="1600"/>
                    </a:p>
                  </a:txBody>
                  <a:tcPr/>
                </a:tc>
                <a:tc>
                  <a:txBody>
                    <a:bodyPr/>
                    <a:lstStyle/>
                    <a:p>
                      <a:pPr>
                        <a:lnSpc>
                          <a:spcPct val="100000"/>
                        </a:lnSpc>
                        <a:spcAft>
                          <a:spcPts val="0"/>
                        </a:spcAft>
                      </a:pPr>
                      <a:r>
                        <a:rPr lang="en-US" sz="1600" smtClean="0"/>
                        <a:t>VTP v 3 only. Not supported in VTP v1 or v2. Requires VTP transparent</a:t>
                      </a:r>
                      <a:r>
                        <a:rPr lang="en-US" sz="1600" baseline="0" smtClean="0"/>
                        <a:t> mode for configuration.</a:t>
                      </a:r>
                      <a:endParaRPr lang="en-US" sz="1600"/>
                    </a:p>
                  </a:txBody>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p:txBody>
          <a:bodyPr/>
          <a:lstStyle/>
          <a:p>
            <a:r>
              <a:rPr lang="en-US" smtClean="0"/>
              <a:t>Configuration: Create a VLAN</a:t>
            </a:r>
            <a:endParaRPr lang="en-US" dirty="0" smtClean="0"/>
          </a:p>
        </p:txBody>
      </p:sp>
      <p:sp>
        <p:nvSpPr>
          <p:cNvPr id="11267" name="Content Placeholder 3"/>
          <p:cNvSpPr>
            <a:spLocks noGrp="1"/>
          </p:cNvSpPr>
          <p:nvPr>
            <p:ph idx="1"/>
          </p:nvPr>
        </p:nvSpPr>
        <p:spPr/>
        <p:txBody>
          <a:bodyPr/>
          <a:lstStyle/>
          <a:p>
            <a:r>
              <a:rPr lang="en-US" smtClean="0"/>
              <a:t>To create a new VLAN in global configuration mode.</a:t>
            </a:r>
          </a:p>
          <a:p>
            <a:pPr lvl="1">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vlan</a:t>
            </a:r>
            <a:r>
              <a:rPr lang="en-US" smtClean="0">
                <a:latin typeface="Courier New" pitchFamily="49" charset="0"/>
                <a:cs typeface="Courier New" pitchFamily="49" charset="0"/>
              </a:rPr>
              <a:t> </a:t>
            </a:r>
            <a:r>
              <a:rPr lang="en-US" i="1" smtClean="0">
                <a:latin typeface="Courier New" pitchFamily="49" charset="0"/>
                <a:cs typeface="Courier New" pitchFamily="49" charset="0"/>
              </a:rPr>
              <a:t>vlan-id </a:t>
            </a:r>
          </a:p>
          <a:p>
            <a:r>
              <a:rPr lang="en-US" i="1" smtClean="0">
                <a:latin typeface="Courier New" pitchFamily="49" charset="0"/>
                <a:cs typeface="Courier New" pitchFamily="49" charset="0"/>
              </a:rPr>
              <a:t>vlan-id </a:t>
            </a:r>
            <a:r>
              <a:rPr lang="en-US" smtClean="0"/>
              <a:t>is 2-1001 or 1025-4094</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p:txBody>
          <a:bodyPr/>
          <a:lstStyle/>
          <a:p>
            <a:r>
              <a:rPr lang="en-US" smtClean="0"/>
              <a:t>Configuration: Name a VLAN</a:t>
            </a:r>
            <a:endParaRPr lang="en-US" dirty="0" smtClean="0"/>
          </a:p>
        </p:txBody>
      </p:sp>
      <p:sp>
        <p:nvSpPr>
          <p:cNvPr id="11267" name="Content Placeholder 3"/>
          <p:cNvSpPr>
            <a:spLocks noGrp="1"/>
          </p:cNvSpPr>
          <p:nvPr>
            <p:ph idx="1"/>
          </p:nvPr>
        </p:nvSpPr>
        <p:spPr/>
        <p:txBody>
          <a:bodyPr/>
          <a:lstStyle/>
          <a:p>
            <a:r>
              <a:rPr lang="en-US" smtClean="0"/>
              <a:t>To name a VLAN in VLAN configuration mode.</a:t>
            </a:r>
          </a:p>
          <a:p>
            <a:pPr lvl="1">
              <a:buNone/>
            </a:pPr>
            <a:r>
              <a:rPr lang="en-US" smtClean="0">
                <a:latin typeface="Courier New" pitchFamily="49" charset="0"/>
                <a:cs typeface="Courier New" pitchFamily="49" charset="0"/>
              </a:rPr>
              <a:t>Switch(config-vlan)# </a:t>
            </a:r>
            <a:r>
              <a:rPr lang="en-US" b="1" smtClean="0">
                <a:latin typeface="Courier New" pitchFamily="49" charset="0"/>
                <a:cs typeface="Courier New" pitchFamily="49" charset="0"/>
              </a:rPr>
              <a:t>name</a:t>
            </a:r>
            <a:r>
              <a:rPr lang="en-US" smtClean="0">
                <a:latin typeface="Courier New" pitchFamily="49" charset="0"/>
                <a:cs typeface="Courier New" pitchFamily="49" charset="0"/>
              </a:rPr>
              <a:t> </a:t>
            </a:r>
            <a:r>
              <a:rPr lang="en-US" i="1" smtClean="0">
                <a:latin typeface="Courier New" pitchFamily="49" charset="0"/>
                <a:cs typeface="Courier New" pitchFamily="49" charset="0"/>
              </a:rPr>
              <a:t>vlan-name </a:t>
            </a:r>
          </a:p>
          <a:p>
            <a:r>
              <a:rPr lang="en-US" i="1" smtClean="0">
                <a:latin typeface="Courier New" pitchFamily="49" charset="0"/>
                <a:cs typeface="Courier New" pitchFamily="49" charset="0"/>
              </a:rPr>
              <a:t>vlan-name</a:t>
            </a:r>
            <a:r>
              <a:rPr lang="en-US" smtClean="0"/>
              <a:t> is a descriptor for the VLAN. </a:t>
            </a:r>
          </a:p>
          <a:p>
            <a:r>
              <a:rPr lang="en-US" smtClean="0"/>
              <a:t>Naming a VLAN is optional.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Example: Creating and Naming a VLAN</a:t>
            </a:r>
          </a:p>
        </p:txBody>
      </p:sp>
      <p:sp>
        <p:nvSpPr>
          <p:cNvPr id="5" name="Content Placeholder 4"/>
          <p:cNvSpPr>
            <a:spLocks noGrp="1"/>
          </p:cNvSpPr>
          <p:nvPr>
            <p:ph idx="10"/>
          </p:nvPr>
        </p:nvSpPr>
        <p:spPr/>
        <p:txBody>
          <a:bodyPr>
            <a:normAutofit/>
          </a:bodyPr>
          <a:lstStyle/>
          <a:p>
            <a:r>
              <a:rPr lang="en-US" dirty="0" smtClean="0"/>
              <a:t>Enter global configuration mode:</a:t>
            </a:r>
          </a:p>
          <a:p>
            <a:pPr lvl="1">
              <a:buNone/>
            </a:pPr>
            <a:r>
              <a:rPr lang="en-US" dirty="0" smtClean="0"/>
              <a:t>Switch# </a:t>
            </a:r>
            <a:r>
              <a:rPr lang="en-US" b="1" dirty="0" smtClean="0"/>
              <a:t>configure terminal</a:t>
            </a:r>
          </a:p>
          <a:p>
            <a:r>
              <a:rPr lang="en-US" dirty="0" smtClean="0"/>
              <a:t>Create a new VLAN with a particular ID number:</a:t>
            </a:r>
          </a:p>
          <a:p>
            <a:pPr lvl="1">
              <a:buNone/>
            </a:pPr>
            <a:r>
              <a:rPr lang="en-US" dirty="0" smtClean="0"/>
              <a:t>Switch(config)# </a:t>
            </a:r>
            <a:r>
              <a:rPr lang="en-US" b="1" dirty="0" smtClean="0"/>
              <a:t>vlan </a:t>
            </a:r>
            <a:r>
              <a:rPr lang="en-US" i="1" dirty="0" smtClean="0"/>
              <a:t>vlan-id</a:t>
            </a:r>
          </a:p>
          <a:p>
            <a:r>
              <a:rPr lang="en-US" dirty="0" smtClean="0"/>
              <a:t>(Optional.) Name the VLAN:</a:t>
            </a:r>
          </a:p>
          <a:p>
            <a:pPr lvl="1">
              <a:buNone/>
            </a:pPr>
            <a:r>
              <a:rPr lang="en-US" dirty="0" smtClean="0"/>
              <a:t>Switch(config-vlan)# </a:t>
            </a:r>
            <a:r>
              <a:rPr lang="en-US" b="1" dirty="0" smtClean="0"/>
              <a:t>name </a:t>
            </a:r>
            <a:r>
              <a:rPr lang="en-US" i="1" dirty="0" smtClean="0"/>
              <a:t>vlan-name</a:t>
            </a:r>
            <a:endParaRPr lang="en-US" dirty="0"/>
          </a:p>
        </p:txBody>
      </p:sp>
      <p:sp>
        <p:nvSpPr>
          <p:cNvPr id="7" name="Content Placeholder 6"/>
          <p:cNvSpPr>
            <a:spLocks noGrp="1"/>
          </p:cNvSpPr>
          <p:nvPr>
            <p:ph sz="quarter" idx="11"/>
          </p:nvPr>
        </p:nvSpPr>
        <p:spPr>
          <a:ln w="12700">
            <a:solidFill>
              <a:schemeClr val="tx1"/>
            </a:solidFill>
          </a:ln>
        </p:spPr>
        <p:txBody>
          <a:bodyPr>
            <a:noAutofit/>
          </a:bodyPr>
          <a:lstStyle/>
          <a:p>
            <a:r>
              <a:rPr lang="en-US" dirty="0" smtClean="0"/>
              <a:t>Switch# </a:t>
            </a:r>
            <a:r>
              <a:rPr lang="en-US" b="1" dirty="0" smtClean="0"/>
              <a:t>configure terminal</a:t>
            </a:r>
          </a:p>
          <a:p>
            <a:r>
              <a:rPr lang="en-US" dirty="0" smtClean="0"/>
              <a:t>Switch(config)# </a:t>
            </a:r>
            <a:r>
              <a:rPr lang="en-US" b="1" dirty="0" smtClean="0"/>
              <a:t>vlan 5</a:t>
            </a:r>
          </a:p>
          <a:p>
            <a:r>
              <a:rPr lang="en-US" dirty="0" smtClean="0"/>
              <a:t>Switch(config-vlan)# </a:t>
            </a:r>
            <a:r>
              <a:rPr lang="en-US" b="1" dirty="0" smtClean="0"/>
              <a:t>name Engineering</a:t>
            </a:r>
          </a:p>
          <a:p>
            <a:r>
              <a:rPr lang="en-US" dirty="0" smtClean="0"/>
              <a:t>Switch(config-vlan)# </a:t>
            </a:r>
            <a:r>
              <a:rPr lang="en-US" b="1" dirty="0" smtClean="0"/>
              <a:t>exit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p:txBody>
          <a:bodyPr>
            <a:normAutofit fontScale="90000"/>
          </a:bodyPr>
          <a:lstStyle/>
          <a:p>
            <a:r>
              <a:rPr lang="en-US" dirty="0" smtClean="0"/>
              <a:t>Configuration: Disable Trunk Negotiation on a Port</a:t>
            </a:r>
          </a:p>
        </p:txBody>
      </p:sp>
      <p:sp>
        <p:nvSpPr>
          <p:cNvPr id="7" name="Content Placeholder 6"/>
          <p:cNvSpPr>
            <a:spLocks noGrp="1"/>
          </p:cNvSpPr>
          <p:nvPr>
            <p:ph idx="1"/>
          </p:nvPr>
        </p:nvSpPr>
        <p:spPr>
          <a:xfrm>
            <a:off x="279401" y="1219200"/>
            <a:ext cx="8520354" cy="5245100"/>
          </a:xfrm>
        </p:spPr>
        <p:txBody>
          <a:bodyPr>
            <a:normAutofit/>
          </a:bodyPr>
          <a:lstStyle/>
          <a:p>
            <a:r>
              <a:rPr lang="en-US" smtClean="0"/>
              <a:t>To disable trunk negotiation on a switch port.</a:t>
            </a:r>
          </a:p>
          <a:p>
            <a:pPr lvl="1">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mode access</a:t>
            </a:r>
            <a:endParaRPr lang="en-US" smtClean="0">
              <a:latin typeface="Courier New" pitchFamily="49" charset="0"/>
              <a:cs typeface="Courier New" pitchFamily="49" charset="0"/>
            </a:endParaRPr>
          </a:p>
          <a:p>
            <a:r>
              <a:rPr lang="en-US" smtClean="0"/>
              <a:t>This command is optional but is recommended for security purposes. An access port does not need to negotiate trunk </a:t>
            </a:r>
            <a:r>
              <a:rPr lang="en-US" smtClean="0"/>
              <a:t>formation.</a:t>
            </a:r>
            <a:endParaRPr lang="en-US" smtClean="0"/>
          </a:p>
          <a:p>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p:txBody>
          <a:bodyPr/>
          <a:lstStyle/>
          <a:p>
            <a:r>
              <a:rPr lang="en-US" dirty="0" smtClean="0"/>
              <a:t>Configuration: Macro for Access Port</a:t>
            </a:r>
          </a:p>
        </p:txBody>
      </p:sp>
      <p:sp>
        <p:nvSpPr>
          <p:cNvPr id="11267" name="Content Placeholder 3"/>
          <p:cNvSpPr>
            <a:spLocks noGrp="1"/>
          </p:cNvSpPr>
          <p:nvPr>
            <p:ph idx="1"/>
          </p:nvPr>
        </p:nvSpPr>
        <p:spPr/>
        <p:txBody>
          <a:bodyPr/>
          <a:lstStyle/>
          <a:p>
            <a:r>
              <a:rPr lang="en-US" dirty="0" smtClean="0"/>
              <a:t>To configure an optional macro for switch access </a:t>
            </a:r>
            <a:r>
              <a:rPr lang="en-US" smtClean="0"/>
              <a:t>ports.</a:t>
            </a:r>
          </a:p>
          <a:p>
            <a:pPr lvl="1">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host</a:t>
            </a:r>
            <a:endParaRPr lang="en-US" smtClean="0">
              <a:latin typeface="Courier New" pitchFamily="49" charset="0"/>
              <a:cs typeface="Courier New" pitchFamily="49" charset="0"/>
            </a:endParaRPr>
          </a:p>
          <a:p>
            <a:r>
              <a:rPr lang="en-US" smtClean="0"/>
              <a:t>This command optimizes a Layer 2 port for a host connection</a:t>
            </a:r>
            <a:r>
              <a:rPr lang="en-US" smtClean="0"/>
              <a:t>.</a:t>
            </a:r>
          </a:p>
          <a:p>
            <a:r>
              <a:rPr lang="en-US" smtClean="0"/>
              <a:t>This macro sets the port mode to access, enables spanning-tree portfast, and disables </a:t>
            </a:r>
            <a:r>
              <a:rPr lang="en-US" smtClean="0"/>
              <a:t>EtherChannel</a:t>
            </a:r>
            <a:r>
              <a:rPr lang="en-US" smtClean="0"/>
              <a:t>.</a:t>
            </a: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p:txBody>
          <a:bodyPr/>
          <a:lstStyle/>
          <a:p>
            <a:r>
              <a:rPr lang="en-US" smtClean="0"/>
              <a:t>Configuration: Assign Port to VLAN</a:t>
            </a:r>
            <a:endParaRPr lang="en-US" dirty="0" smtClean="0"/>
          </a:p>
        </p:txBody>
      </p:sp>
      <p:sp>
        <p:nvSpPr>
          <p:cNvPr id="11267" name="Content Placeholder 3"/>
          <p:cNvSpPr>
            <a:spLocks noGrp="1"/>
          </p:cNvSpPr>
          <p:nvPr>
            <p:ph idx="1"/>
          </p:nvPr>
        </p:nvSpPr>
        <p:spPr/>
        <p:txBody>
          <a:bodyPr/>
          <a:lstStyle/>
          <a:p>
            <a:r>
              <a:rPr lang="en-US" smtClean="0"/>
              <a:t>To assign a port to a VLAN in interface configuration mode.</a:t>
            </a:r>
          </a:p>
          <a:p>
            <a:pPr lvl="1">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access vlan </a:t>
            </a:r>
            <a:r>
              <a:rPr lang="en-US" i="1" smtClean="0">
                <a:latin typeface="Courier New" pitchFamily="49" charset="0"/>
                <a:cs typeface="Courier New" pitchFamily="49" charset="0"/>
              </a:rPr>
              <a:t>vlan-id </a:t>
            </a:r>
          </a:p>
          <a:p>
            <a:r>
              <a:rPr lang="en-US" i="1" smtClean="0">
                <a:latin typeface="Courier New" pitchFamily="49" charset="0"/>
                <a:cs typeface="Courier New" pitchFamily="49" charset="0"/>
              </a:rPr>
              <a:t>vlan-id </a:t>
            </a:r>
            <a:r>
              <a:rPr lang="en-US" smtClean="0">
                <a:latin typeface="Arial" pitchFamily="34" charset="0"/>
                <a:cs typeface="Arial" pitchFamily="34" charset="0"/>
              </a:rPr>
              <a:t>is a previously created VLAN. </a:t>
            </a: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Example: Assigning a Port to a VLAN</a:t>
            </a:r>
            <a:endParaRPr lang="en-US" dirty="0" smtClean="0"/>
          </a:p>
        </p:txBody>
      </p:sp>
      <p:sp>
        <p:nvSpPr>
          <p:cNvPr id="5" name="Content Placeholder 4"/>
          <p:cNvSpPr>
            <a:spLocks noGrp="1"/>
          </p:cNvSpPr>
          <p:nvPr>
            <p:ph sz="half" idx="10"/>
          </p:nvPr>
        </p:nvSpPr>
        <p:spPr>
          <a:xfrm>
            <a:off x="279399" y="1014735"/>
            <a:ext cx="4152751" cy="3957760"/>
          </a:xfrm>
        </p:spPr>
        <p:txBody>
          <a:bodyPr>
            <a:normAutofit/>
          </a:bodyPr>
          <a:lstStyle/>
          <a:p>
            <a:r>
              <a:rPr lang="en-US" sz="2000" smtClean="0"/>
              <a:t>Enter interface configuration mode:</a:t>
            </a:r>
          </a:p>
          <a:p>
            <a:pPr marL="288925" lvl="2" indent="-3175">
              <a:buNone/>
            </a:pPr>
            <a:r>
              <a:rPr lang="en-US" sz="1600" smtClean="0">
                <a:latin typeface="Courier New" pitchFamily="49" charset="0"/>
                <a:cs typeface="Courier New" pitchFamily="49" charset="0"/>
              </a:rPr>
              <a:t>Switch(config)# </a:t>
            </a:r>
            <a:r>
              <a:rPr lang="en-US" sz="1600" b="1" smtClean="0">
                <a:latin typeface="Courier New" pitchFamily="49" charset="0"/>
                <a:cs typeface="Courier New" pitchFamily="49" charset="0"/>
              </a:rPr>
              <a:t>interface </a:t>
            </a:r>
            <a:r>
              <a:rPr lang="en-US" sz="1600" i="1" smtClean="0">
                <a:latin typeface="Courier New" pitchFamily="49" charset="0"/>
                <a:cs typeface="Courier New" pitchFamily="49" charset="0"/>
              </a:rPr>
              <a:t>interface-id</a:t>
            </a:r>
          </a:p>
          <a:p>
            <a:r>
              <a:rPr lang="en-US" sz="2000" smtClean="0"/>
              <a:t>Configure a description for the device(s) connected to the port:</a:t>
            </a:r>
          </a:p>
          <a:p>
            <a:pPr marL="288925" lvl="2" indent="-3175">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description </a:t>
            </a:r>
            <a:r>
              <a:rPr lang="en-US" sz="1600" i="1" smtClean="0">
                <a:latin typeface="Courier New" pitchFamily="49" charset="0"/>
                <a:cs typeface="Courier New" pitchFamily="49" charset="0"/>
              </a:rPr>
              <a:t>string</a:t>
            </a:r>
          </a:p>
          <a:p>
            <a:r>
              <a:rPr lang="en-US" sz="2000" smtClean="0"/>
              <a:t>Configure access port macro:</a:t>
            </a:r>
          </a:p>
          <a:p>
            <a:pPr marL="288925" lvl="2" indent="-3175">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host</a:t>
            </a:r>
            <a:endParaRPr lang="en-US" sz="1600" b="1" dirty="0" smtClean="0">
              <a:latin typeface="Courier New" pitchFamily="49" charset="0"/>
              <a:cs typeface="Courier New" pitchFamily="49" charset="0"/>
            </a:endParaRPr>
          </a:p>
        </p:txBody>
      </p:sp>
      <p:sp>
        <p:nvSpPr>
          <p:cNvPr id="6" name="Content Placeholder 5"/>
          <p:cNvSpPr>
            <a:spLocks noGrp="1"/>
          </p:cNvSpPr>
          <p:nvPr>
            <p:ph sz="half" idx="11"/>
          </p:nvPr>
        </p:nvSpPr>
        <p:spPr>
          <a:xfrm>
            <a:off x="4659554" y="1014735"/>
            <a:ext cx="4152751" cy="3957760"/>
          </a:xfrm>
        </p:spPr>
        <p:txBody>
          <a:bodyPr>
            <a:normAutofit/>
          </a:bodyPr>
          <a:lstStyle/>
          <a:p>
            <a:r>
              <a:rPr lang="en-US" sz="2000" smtClean="0"/>
              <a:t>Assign port to VLAN:</a:t>
            </a:r>
          </a:p>
          <a:p>
            <a:pPr marL="288925" lvl="2" indent="-3175">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access vlan </a:t>
            </a:r>
            <a:r>
              <a:rPr lang="en-US" sz="1600" i="1" smtClean="0">
                <a:latin typeface="Courier New" pitchFamily="49" charset="0"/>
                <a:cs typeface="Courier New" pitchFamily="49" charset="0"/>
              </a:rPr>
              <a:t>vlan-id</a:t>
            </a:r>
          </a:p>
          <a:p>
            <a:r>
              <a:rPr lang="en-US" sz="2000" smtClean="0"/>
              <a:t>Enable the interface:</a:t>
            </a:r>
          </a:p>
          <a:p>
            <a:pPr marL="288925" lvl="2" indent="-3175">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no shutdown</a:t>
            </a:r>
          </a:p>
          <a:p>
            <a:r>
              <a:rPr lang="en-US" sz="2000" smtClean="0"/>
              <a:t>Return to Privileged EXEC mode</a:t>
            </a:r>
          </a:p>
          <a:p>
            <a:pPr marL="288925" lvl="2" indent="-3175">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end</a:t>
            </a:r>
          </a:p>
          <a:p>
            <a:endParaRPr lang="en-US" sz="2000" dirty="0"/>
          </a:p>
        </p:txBody>
      </p:sp>
      <p:sp>
        <p:nvSpPr>
          <p:cNvPr id="7" name="Content Placeholder 6"/>
          <p:cNvSpPr>
            <a:spLocks noGrp="1"/>
          </p:cNvSpPr>
          <p:nvPr>
            <p:ph sz="half" idx="12"/>
          </p:nvPr>
        </p:nvSpPr>
        <p:spPr>
          <a:xfrm>
            <a:off x="279400" y="4443414"/>
            <a:ext cx="8552628" cy="2043112"/>
          </a:xfrm>
          <a:ln w="12700"/>
        </p:spPr>
        <p:txBody>
          <a:bodyPr>
            <a:noAutofit/>
          </a:bodyPr>
          <a:lstStyle/>
          <a:p>
            <a:pPr>
              <a:lnSpc>
                <a:spcPct val="100000"/>
              </a:lnSpc>
              <a:spcAft>
                <a:spcPts val="0"/>
              </a:spcAft>
            </a:pPr>
            <a:r>
              <a:rPr lang="en-US" sz="1200" smtClean="0"/>
              <a:t>Switch(config)# </a:t>
            </a:r>
            <a:r>
              <a:rPr lang="en-US" sz="1200" b="1" smtClean="0"/>
              <a:t>interface FastEthernet 5/6</a:t>
            </a:r>
          </a:p>
          <a:p>
            <a:pPr>
              <a:lnSpc>
                <a:spcPct val="100000"/>
              </a:lnSpc>
              <a:spcAft>
                <a:spcPts val="0"/>
              </a:spcAft>
            </a:pPr>
            <a:r>
              <a:rPr lang="en-US" sz="1200" smtClean="0"/>
              <a:t>Switch(config-if)# </a:t>
            </a:r>
            <a:r>
              <a:rPr lang="en-US" sz="1200" b="1" smtClean="0"/>
              <a:t>description PC A</a:t>
            </a:r>
          </a:p>
          <a:p>
            <a:pPr>
              <a:lnSpc>
                <a:spcPct val="100000"/>
              </a:lnSpc>
              <a:spcAft>
                <a:spcPts val="0"/>
              </a:spcAft>
            </a:pPr>
            <a:r>
              <a:rPr lang="en-US" sz="1200" smtClean="0"/>
              <a:t>Switch(config-if)# </a:t>
            </a:r>
            <a:r>
              <a:rPr lang="en-US" sz="1200" b="1" smtClean="0"/>
              <a:t>switchport host</a:t>
            </a:r>
          </a:p>
          <a:p>
            <a:pPr>
              <a:lnSpc>
                <a:spcPct val="100000"/>
              </a:lnSpc>
              <a:spcAft>
                <a:spcPts val="0"/>
              </a:spcAft>
            </a:pPr>
            <a:r>
              <a:rPr lang="en-US" sz="1200" smtClean="0"/>
              <a:t>switchport mode will be set to access </a:t>
            </a:r>
          </a:p>
          <a:p>
            <a:pPr>
              <a:lnSpc>
                <a:spcPct val="100000"/>
              </a:lnSpc>
              <a:spcAft>
                <a:spcPts val="0"/>
              </a:spcAft>
            </a:pPr>
            <a:r>
              <a:rPr lang="en-US" sz="1200" smtClean="0"/>
              <a:t>spanning-tree portfast will be enabled </a:t>
            </a:r>
          </a:p>
          <a:p>
            <a:pPr>
              <a:lnSpc>
                <a:spcPct val="100000"/>
              </a:lnSpc>
              <a:spcAft>
                <a:spcPts val="0"/>
              </a:spcAft>
            </a:pPr>
            <a:r>
              <a:rPr lang="en-US" sz="1200" smtClean="0"/>
              <a:t>channel group will be disabled </a:t>
            </a:r>
          </a:p>
          <a:p>
            <a:pPr>
              <a:lnSpc>
                <a:spcPct val="100000"/>
              </a:lnSpc>
              <a:spcAft>
                <a:spcPts val="0"/>
              </a:spcAft>
            </a:pPr>
            <a:r>
              <a:rPr lang="en-US" sz="1200" smtClean="0"/>
              <a:t>Switch(config-if)# </a:t>
            </a:r>
            <a:r>
              <a:rPr lang="en-US" sz="1200" b="1" smtClean="0"/>
              <a:t>switchport access vlan 200</a:t>
            </a:r>
          </a:p>
          <a:p>
            <a:pPr>
              <a:lnSpc>
                <a:spcPct val="100000"/>
              </a:lnSpc>
              <a:spcAft>
                <a:spcPts val="0"/>
              </a:spcAft>
            </a:pPr>
            <a:r>
              <a:rPr lang="en-US" sz="1200" smtClean="0"/>
              <a:t>Switch(config-if)# </a:t>
            </a:r>
            <a:r>
              <a:rPr lang="en-US" sz="1200" b="1" smtClean="0"/>
              <a:t>no shutdown</a:t>
            </a:r>
          </a:p>
          <a:p>
            <a:pPr>
              <a:lnSpc>
                <a:spcPct val="100000"/>
              </a:lnSpc>
              <a:spcAft>
                <a:spcPts val="0"/>
              </a:spcAft>
            </a:pPr>
            <a:r>
              <a:rPr lang="en-US" sz="1200" smtClean="0"/>
              <a:t>Switch(config-if)# </a:t>
            </a:r>
            <a:r>
              <a:rPr lang="en-US" sz="1200" b="1" smtClean="0"/>
              <a:t>end</a:t>
            </a:r>
            <a:endParaRPr lang="en-US" sz="12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979974" y="4901530"/>
            <a:ext cx="2519362" cy="233362"/>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1056173" y="2546473"/>
            <a:ext cx="1543050" cy="228600"/>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Verification: VLAN Configuration</a:t>
            </a:r>
            <a:endParaRPr lang="en-US" dirty="0"/>
          </a:p>
        </p:txBody>
      </p:sp>
      <p:sp>
        <p:nvSpPr>
          <p:cNvPr id="4" name="Content Placeholder 3"/>
          <p:cNvSpPr>
            <a:spLocks noGrp="1"/>
          </p:cNvSpPr>
          <p:nvPr>
            <p:ph idx="10"/>
          </p:nvPr>
        </p:nvSpPr>
        <p:spPr/>
        <p:txBody>
          <a:bodyPr/>
          <a:lstStyle/>
          <a:p>
            <a:r>
              <a:rPr lang="en-US" smtClean="0"/>
              <a:t>The </a:t>
            </a:r>
            <a:r>
              <a:rPr lang="en-US" b="1" smtClean="0">
                <a:latin typeface="Courier New" pitchFamily="49" charset="0"/>
                <a:cs typeface="Courier New" pitchFamily="49" charset="0"/>
              </a:rPr>
              <a:t>show vlan </a:t>
            </a:r>
            <a:r>
              <a:rPr lang="en-US" smtClean="0"/>
              <a:t>command and its derivatives are the most useful commands for displaying information related to VLANs. The following two forms have the same output.</a:t>
            </a:r>
            <a:endParaRPr lang="en-US" dirty="0"/>
          </a:p>
        </p:txBody>
      </p:sp>
      <p:sp>
        <p:nvSpPr>
          <p:cNvPr id="3" name="Text Placeholder 2"/>
          <p:cNvSpPr>
            <a:spLocks noGrp="1"/>
          </p:cNvSpPr>
          <p:nvPr>
            <p:ph sz="quarter" idx="11"/>
          </p:nvPr>
        </p:nvSpPr>
        <p:spPr>
          <a:xfrm>
            <a:off x="279400" y="2543176"/>
            <a:ext cx="8520113" cy="3997324"/>
          </a:xfrm>
        </p:spPr>
        <p:txBody>
          <a:bodyPr>
            <a:normAutofit fontScale="77500" lnSpcReduction="20000"/>
          </a:bodyPr>
          <a:lstStyle/>
          <a:p>
            <a:pPr>
              <a:lnSpc>
                <a:spcPct val="120000"/>
              </a:lnSpc>
            </a:pPr>
            <a:r>
              <a:rPr lang="en-US" smtClean="0"/>
              <a:t>Switch# show vlan id 3</a:t>
            </a:r>
          </a:p>
          <a:p>
            <a:pPr>
              <a:lnSpc>
                <a:spcPct val="120000"/>
              </a:lnSpc>
            </a:pPr>
            <a:r>
              <a:rPr lang="en-US" smtClean="0"/>
              <a:t>VLAN Name                             Status    Ports</a:t>
            </a:r>
          </a:p>
          <a:p>
            <a:pPr>
              <a:lnSpc>
                <a:spcPct val="120000"/>
              </a:lnSpc>
            </a:pPr>
            <a:endParaRPr lang="en-US" smtClean="0"/>
          </a:p>
          <a:p>
            <a:pPr>
              <a:lnSpc>
                <a:spcPct val="120000"/>
              </a:lnSpc>
            </a:pPr>
            <a:r>
              <a:rPr lang="en-US" smtClean="0"/>
              <a:t>---- -------------------------------- --------- -------------------------------</a:t>
            </a:r>
          </a:p>
          <a:p>
            <a:pPr>
              <a:lnSpc>
                <a:spcPct val="120000"/>
              </a:lnSpc>
            </a:pPr>
            <a:endParaRPr lang="en-US" smtClean="0"/>
          </a:p>
          <a:p>
            <a:pPr>
              <a:lnSpc>
                <a:spcPct val="120000"/>
              </a:lnSpc>
            </a:pPr>
            <a:r>
              <a:rPr lang="en-US" smtClean="0"/>
              <a:t>3    VLAN0003                         active    </a:t>
            </a:r>
            <a:r>
              <a:rPr lang="en-US" smtClean="0"/>
              <a:t>Fa0/1</a:t>
            </a:r>
            <a:endParaRPr lang="en-US" smtClean="0"/>
          </a:p>
          <a:p>
            <a:pPr>
              <a:lnSpc>
                <a:spcPct val="120000"/>
              </a:lnSpc>
            </a:pPr>
            <a:endParaRPr lang="en-US" smtClean="0"/>
          </a:p>
          <a:p>
            <a:pPr>
              <a:lnSpc>
                <a:spcPct val="120000"/>
              </a:lnSpc>
            </a:pPr>
            <a:r>
              <a:rPr lang="en-US" smtClean="0"/>
              <a:t>VLAN Type  SAID       MTU   Parent RingNo BridgeNo Stp  BrdgMode Trans1 Trans2</a:t>
            </a:r>
          </a:p>
          <a:p>
            <a:pPr>
              <a:lnSpc>
                <a:spcPct val="120000"/>
              </a:lnSpc>
            </a:pPr>
            <a:endParaRPr lang="en-US" smtClean="0"/>
          </a:p>
          <a:p>
            <a:pPr>
              <a:lnSpc>
                <a:spcPct val="120000"/>
              </a:lnSpc>
            </a:pPr>
            <a:r>
              <a:rPr lang="en-US" smtClean="0"/>
              <a:t>---- ----- ---------- ----- ------ ------ -------- ---- -------- ------ ------</a:t>
            </a:r>
          </a:p>
          <a:p>
            <a:pPr>
              <a:lnSpc>
                <a:spcPct val="120000"/>
              </a:lnSpc>
            </a:pPr>
            <a:endParaRPr lang="en-US" smtClean="0"/>
          </a:p>
          <a:p>
            <a:pPr>
              <a:lnSpc>
                <a:spcPct val="120000"/>
              </a:lnSpc>
            </a:pPr>
            <a:r>
              <a:rPr lang="en-US" smtClean="0"/>
              <a:t>3    enet  100003     1500  -      -      -        -    -        0      0</a:t>
            </a:r>
          </a:p>
          <a:p>
            <a:pPr>
              <a:lnSpc>
                <a:spcPct val="120000"/>
              </a:lnSpc>
            </a:pPr>
            <a:endParaRPr lang="en-US" smtClean="0"/>
          </a:p>
          <a:p>
            <a:pPr>
              <a:lnSpc>
                <a:spcPct val="120000"/>
              </a:lnSpc>
            </a:pPr>
            <a:r>
              <a:rPr lang="en-US" smtClean="0"/>
              <a:t>Switch# show vlan name VLAN0003</a:t>
            </a:r>
          </a:p>
          <a:p>
            <a:pPr>
              <a:lnSpc>
                <a:spcPct val="120000"/>
              </a:lnSpc>
            </a:pPr>
            <a:r>
              <a:rPr lang="en-US" smtClean="0"/>
              <a:t>VLAN Name                             Status    Ports</a:t>
            </a:r>
          </a:p>
          <a:p>
            <a:pPr>
              <a:lnSpc>
                <a:spcPct val="120000"/>
              </a:lnSpc>
            </a:pPr>
            <a:r>
              <a:rPr lang="en-US" smtClean="0"/>
              <a:t>---- -------------------------------- --------- ---------------------</a:t>
            </a:r>
          </a:p>
          <a:p>
            <a:pPr>
              <a:lnSpc>
                <a:spcPct val="120000"/>
              </a:lnSpc>
            </a:pPr>
            <a:r>
              <a:rPr lang="en-US" smtClean="0"/>
              <a:t>3    VLAN0003                         </a:t>
            </a:r>
            <a:r>
              <a:rPr lang="en-US" smtClean="0"/>
              <a:t>active    Fa0/1</a:t>
            </a:r>
            <a:endParaRPr lang="en-US" smtClean="0"/>
          </a:p>
          <a:p>
            <a:pPr>
              <a:lnSpc>
                <a:spcPct val="120000"/>
              </a:lnSpc>
            </a:pPr>
            <a:r>
              <a:rPr lang="en-US" smtClean="0"/>
              <a:t> </a:t>
            </a:r>
          </a:p>
          <a:p>
            <a:pPr>
              <a:lnSpc>
                <a:spcPct val="120000"/>
              </a:lnSpc>
            </a:pPr>
            <a:r>
              <a:rPr lang="en-US" smtClean="0"/>
              <a:t>VLAN Type  SAID       MTU   Parent RingNo BridgeNo Stp  BrdgMode Trans1 Trans2</a:t>
            </a:r>
          </a:p>
          <a:p>
            <a:pPr>
              <a:lnSpc>
                <a:spcPct val="120000"/>
              </a:lnSpc>
            </a:pPr>
            <a:r>
              <a:rPr lang="en-US" smtClean="0"/>
              <a:t>---- ----- ---------- ----- ------ ------ -------- ---- -------- ------ ------</a:t>
            </a:r>
          </a:p>
          <a:p>
            <a:pPr>
              <a:lnSpc>
                <a:spcPct val="120000"/>
              </a:lnSpc>
            </a:pPr>
            <a:r>
              <a:rPr lang="en-US" smtClean="0"/>
              <a:t>3    enet  100003     1500  -      -      -        -    -	   0      0</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1129442" y="2677952"/>
            <a:ext cx="5705475" cy="261976"/>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Verification: Interface Configuration</a:t>
            </a:r>
            <a:endParaRPr lang="en-US" dirty="0"/>
          </a:p>
        </p:txBody>
      </p:sp>
      <p:sp>
        <p:nvSpPr>
          <p:cNvPr id="4" name="Content Placeholder 3"/>
          <p:cNvSpPr>
            <a:spLocks noGrp="1"/>
          </p:cNvSpPr>
          <p:nvPr>
            <p:ph idx="10"/>
          </p:nvPr>
        </p:nvSpPr>
        <p:spPr/>
        <p:txBody>
          <a:bodyPr>
            <a:normAutofit/>
          </a:bodyPr>
          <a:lstStyle/>
          <a:p>
            <a:r>
              <a:rPr lang="en-US" smtClean="0"/>
              <a:t>The </a:t>
            </a:r>
            <a:r>
              <a:rPr lang="en-US" b="1" smtClean="0">
                <a:latin typeface="Courier New" pitchFamily="49" charset="0"/>
                <a:cs typeface="Courier New" pitchFamily="49" charset="0"/>
              </a:rPr>
              <a:t>show running-config </a:t>
            </a:r>
            <a:r>
              <a:rPr lang="en-US" smtClean="0"/>
              <a:t>command has an </a:t>
            </a:r>
            <a:r>
              <a:rPr lang="en-US" b="1" smtClean="0">
                <a:latin typeface="Courier New" pitchFamily="49" charset="0"/>
                <a:cs typeface="Courier New" pitchFamily="49" charset="0"/>
              </a:rPr>
              <a:t>interface</a:t>
            </a:r>
            <a:r>
              <a:rPr lang="en-US" smtClean="0"/>
              <a:t> keyword option to allow for interface-specific output.</a:t>
            </a:r>
            <a:endParaRPr lang="en-US" dirty="0"/>
          </a:p>
        </p:txBody>
      </p:sp>
      <p:sp>
        <p:nvSpPr>
          <p:cNvPr id="3" name="Text Placeholder 2"/>
          <p:cNvSpPr>
            <a:spLocks noGrp="1"/>
          </p:cNvSpPr>
          <p:nvPr>
            <p:ph sz="quarter" idx="11"/>
          </p:nvPr>
        </p:nvSpPr>
        <p:spPr>
          <a:xfrm>
            <a:off x="279400" y="2647638"/>
            <a:ext cx="8520113" cy="2778397"/>
          </a:xfrm>
        </p:spPr>
        <p:txBody>
          <a:bodyPr>
            <a:normAutofit/>
          </a:bodyPr>
          <a:lstStyle/>
          <a:p>
            <a:r>
              <a:rPr lang="en-US" sz="1400" smtClean="0"/>
              <a:t>Switch# </a:t>
            </a:r>
            <a:r>
              <a:rPr lang="en-US" sz="1400" b="1" smtClean="0"/>
              <a:t>show running-config interface FastEthernet 5/6</a:t>
            </a:r>
          </a:p>
          <a:p>
            <a:r>
              <a:rPr lang="en-US" sz="1400" smtClean="0"/>
              <a:t>Building configuration...</a:t>
            </a:r>
          </a:p>
          <a:p>
            <a:r>
              <a:rPr lang="en-US" sz="1400" smtClean="0"/>
              <a:t>!</a:t>
            </a:r>
          </a:p>
          <a:p>
            <a:r>
              <a:rPr lang="en-US" sz="1400" smtClean="0"/>
              <a:t>Current configuration :33 bytes</a:t>
            </a:r>
          </a:p>
          <a:p>
            <a:r>
              <a:rPr lang="en-US" sz="1400" smtClean="0"/>
              <a:t>interface FastEthernet 5/6</a:t>
            </a:r>
          </a:p>
          <a:p>
            <a:r>
              <a:rPr lang="en-US" sz="1400" smtClean="0"/>
              <a:t>switchport access vlan 200</a:t>
            </a:r>
          </a:p>
          <a:p>
            <a:r>
              <a:rPr lang="en-US" sz="1400" smtClean="0"/>
              <a:t>switchport mode access</a:t>
            </a:r>
          </a:p>
          <a:p>
            <a:r>
              <a:rPr lang="en-US" sz="1400" smtClean="0"/>
              <a:t>switchport host</a:t>
            </a:r>
          </a:p>
          <a:p>
            <a:r>
              <a:rPr lang="en-US" sz="1400" smtClean="0"/>
              <a:t>end</a:t>
            </a:r>
            <a:endParaRPr lang="en-US" sz="1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Chapter 2 Objectives</a:t>
            </a:r>
          </a:p>
        </p:txBody>
      </p:sp>
      <p:sp>
        <p:nvSpPr>
          <p:cNvPr id="7" name="Content Placeholder 6"/>
          <p:cNvSpPr>
            <a:spLocks noGrp="1"/>
          </p:cNvSpPr>
          <p:nvPr>
            <p:ph idx="1"/>
          </p:nvPr>
        </p:nvSpPr>
        <p:spPr/>
        <p:txBody>
          <a:bodyPr/>
          <a:lstStyle/>
          <a:p>
            <a:r>
              <a:rPr lang="en-US" dirty="0" smtClean="0"/>
              <a:t>Design and plan VLANs, trunks, and addressing to meet business requirements, technical requirements, and constraints.</a:t>
            </a:r>
          </a:p>
          <a:p>
            <a:r>
              <a:rPr lang="en-US" dirty="0" smtClean="0"/>
              <a:t>Configure VLANs and VLAN trunks in the campus network to support business and technical requirements.</a:t>
            </a:r>
          </a:p>
          <a:p>
            <a:r>
              <a:rPr lang="en-US" dirty="0" smtClean="0"/>
              <a:t>Configure VTP in the campus network to support business and technical requirements.</a:t>
            </a:r>
          </a:p>
          <a:p>
            <a:r>
              <a:rPr lang="en-US" dirty="0" smtClean="0"/>
              <a:t>Describe private VLANs and configure private VLANs in the campus network to support business and technical requirements.</a:t>
            </a:r>
          </a:p>
          <a:p>
            <a:r>
              <a:rPr lang="en-US" dirty="0" smtClean="0"/>
              <a:t>Configure and verify an EtherChannel in a Layer 2 topology that contains bridging loops.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1195387" y="2738437"/>
            <a:ext cx="3762376" cy="319088"/>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Verification: Switch Port Configuration</a:t>
            </a:r>
            <a:endParaRPr lang="en-US" dirty="0"/>
          </a:p>
        </p:txBody>
      </p:sp>
      <p:sp>
        <p:nvSpPr>
          <p:cNvPr id="4" name="Content Placeholder 3"/>
          <p:cNvSpPr>
            <a:spLocks noGrp="1"/>
          </p:cNvSpPr>
          <p:nvPr>
            <p:ph idx="10"/>
          </p:nvPr>
        </p:nvSpPr>
        <p:spPr/>
        <p:txBody>
          <a:bodyPr>
            <a:normAutofit/>
          </a:bodyPr>
          <a:lstStyle/>
          <a:p>
            <a:r>
              <a:rPr lang="en-US" smtClean="0"/>
              <a:t>One of the </a:t>
            </a:r>
            <a:r>
              <a:rPr lang="en-US" smtClean="0"/>
              <a:t>most useful </a:t>
            </a:r>
            <a:r>
              <a:rPr lang="en-US" smtClean="0"/>
              <a:t>commands </a:t>
            </a:r>
            <a:r>
              <a:rPr lang="en-US" smtClean="0"/>
              <a:t>for showing VLAN configuration information specific to a switch port is the </a:t>
            </a:r>
            <a:r>
              <a:rPr lang="en-US" b="1" smtClean="0">
                <a:latin typeface="Courier New" pitchFamily="49" charset="0"/>
                <a:cs typeface="Courier New" pitchFamily="49" charset="0"/>
              </a:rPr>
              <a:t>show interfaces </a:t>
            </a:r>
            <a:r>
              <a:rPr lang="en-US" b="0" i="1" smtClean="0">
                <a:latin typeface="Courier New" pitchFamily="49" charset="0"/>
                <a:cs typeface="Courier New" pitchFamily="49" charset="0"/>
              </a:rPr>
              <a:t>interface_id </a:t>
            </a:r>
            <a:r>
              <a:rPr lang="en-US" b="1" smtClean="0">
                <a:latin typeface="Courier New" pitchFamily="49" charset="0"/>
                <a:cs typeface="Courier New" pitchFamily="49" charset="0"/>
              </a:rPr>
              <a:t>switchport</a:t>
            </a:r>
            <a:r>
              <a:rPr lang="en-US" b="0" smtClean="0">
                <a:latin typeface="Courier New" pitchFamily="49" charset="0"/>
                <a:cs typeface="Courier New" pitchFamily="49" charset="0"/>
              </a:rPr>
              <a:t> </a:t>
            </a:r>
            <a:r>
              <a:rPr lang="en-US" smtClean="0"/>
              <a:t>command.</a:t>
            </a:r>
            <a:endParaRPr lang="en-US" dirty="0"/>
          </a:p>
        </p:txBody>
      </p:sp>
      <p:sp>
        <p:nvSpPr>
          <p:cNvPr id="3" name="Text Placeholder 2"/>
          <p:cNvSpPr>
            <a:spLocks noGrp="1"/>
          </p:cNvSpPr>
          <p:nvPr>
            <p:ph sz="quarter" idx="11"/>
          </p:nvPr>
        </p:nvSpPr>
        <p:spPr>
          <a:xfrm>
            <a:off x="279400" y="2757488"/>
            <a:ext cx="8520113" cy="3783011"/>
          </a:xfrm>
        </p:spPr>
        <p:txBody>
          <a:bodyPr>
            <a:normAutofit fontScale="85000" lnSpcReduction="20000"/>
          </a:bodyPr>
          <a:lstStyle/>
          <a:p>
            <a:pPr>
              <a:lnSpc>
                <a:spcPct val="120000"/>
              </a:lnSpc>
              <a:spcAft>
                <a:spcPts val="0"/>
              </a:spcAft>
            </a:pPr>
            <a:r>
              <a:rPr lang="en-US" smtClean="0"/>
              <a:t>Switch# </a:t>
            </a:r>
            <a:r>
              <a:rPr lang="en-US" b="1" smtClean="0"/>
              <a:t>show interfaces f0/18 switchport</a:t>
            </a:r>
          </a:p>
          <a:p>
            <a:pPr>
              <a:lnSpc>
                <a:spcPct val="120000"/>
              </a:lnSpc>
              <a:spcAft>
                <a:spcPts val="0"/>
              </a:spcAft>
            </a:pPr>
            <a:r>
              <a:rPr lang="en-US" smtClean="0"/>
              <a:t>Name: Fa0/18</a:t>
            </a:r>
          </a:p>
          <a:p>
            <a:pPr>
              <a:lnSpc>
                <a:spcPct val="120000"/>
              </a:lnSpc>
              <a:spcAft>
                <a:spcPts val="0"/>
              </a:spcAft>
            </a:pPr>
            <a:r>
              <a:rPr lang="en-US" smtClean="0"/>
              <a:t>Switchport: Enabled</a:t>
            </a:r>
          </a:p>
          <a:p>
            <a:pPr>
              <a:lnSpc>
                <a:spcPct val="120000"/>
              </a:lnSpc>
              <a:spcAft>
                <a:spcPts val="0"/>
              </a:spcAft>
            </a:pPr>
            <a:r>
              <a:rPr lang="en-US" smtClean="0"/>
              <a:t>Administrative Mode: static access</a:t>
            </a:r>
          </a:p>
          <a:p>
            <a:pPr>
              <a:lnSpc>
                <a:spcPct val="120000"/>
              </a:lnSpc>
              <a:spcAft>
                <a:spcPts val="0"/>
              </a:spcAft>
            </a:pPr>
            <a:r>
              <a:rPr lang="en-US" smtClean="0"/>
              <a:t>Operational Mode: down</a:t>
            </a:r>
          </a:p>
          <a:p>
            <a:pPr>
              <a:lnSpc>
                <a:spcPct val="120000"/>
              </a:lnSpc>
              <a:spcAft>
                <a:spcPts val="0"/>
              </a:spcAft>
            </a:pPr>
            <a:r>
              <a:rPr lang="en-US" smtClean="0"/>
              <a:t>Administrative Trunking Encapsulation: dot1q</a:t>
            </a:r>
          </a:p>
          <a:p>
            <a:pPr>
              <a:lnSpc>
                <a:spcPct val="120000"/>
              </a:lnSpc>
              <a:spcAft>
                <a:spcPts val="0"/>
              </a:spcAft>
            </a:pPr>
            <a:r>
              <a:rPr lang="en-US" smtClean="0"/>
              <a:t>Negotiation of Trunking: Off</a:t>
            </a:r>
          </a:p>
          <a:p>
            <a:pPr>
              <a:lnSpc>
                <a:spcPct val="120000"/>
              </a:lnSpc>
              <a:spcAft>
                <a:spcPts val="0"/>
              </a:spcAft>
            </a:pPr>
            <a:r>
              <a:rPr lang="en-US" smtClean="0"/>
              <a:t>Access Mode VLAN: 20 (VLAN0020)</a:t>
            </a:r>
          </a:p>
          <a:p>
            <a:pPr>
              <a:lnSpc>
                <a:spcPct val="120000"/>
              </a:lnSpc>
              <a:spcAft>
                <a:spcPts val="0"/>
              </a:spcAft>
            </a:pPr>
            <a:r>
              <a:rPr lang="en-US" smtClean="0"/>
              <a:t>Trunking Native Mode VLAN: 1 (default)</a:t>
            </a:r>
          </a:p>
          <a:p>
            <a:pPr>
              <a:lnSpc>
                <a:spcPct val="120000"/>
              </a:lnSpc>
              <a:spcAft>
                <a:spcPts val="0"/>
              </a:spcAft>
            </a:pPr>
            <a:r>
              <a:rPr lang="en-US" smtClean="0"/>
              <a:t>Administrative Native VLAN tagging: enabled</a:t>
            </a:r>
          </a:p>
          <a:p>
            <a:pPr>
              <a:lnSpc>
                <a:spcPct val="120000"/>
              </a:lnSpc>
              <a:spcAft>
                <a:spcPts val="0"/>
              </a:spcAft>
            </a:pPr>
            <a:r>
              <a:rPr lang="en-US" smtClean="0"/>
              <a:t>Voice VLAN: 150 (VLAN0150)</a:t>
            </a:r>
          </a:p>
          <a:p>
            <a:pPr>
              <a:lnSpc>
                <a:spcPct val="120000"/>
              </a:lnSpc>
              <a:spcAft>
                <a:spcPts val="0"/>
              </a:spcAft>
            </a:pPr>
            <a:r>
              <a:rPr lang="en-US" smtClean="0"/>
              <a:t>&lt;output omitted&gt;</a:t>
            </a:r>
          </a:p>
          <a:p>
            <a:pPr>
              <a:lnSpc>
                <a:spcPct val="120000"/>
              </a:lnSpc>
              <a:spcAft>
                <a:spcPts val="0"/>
              </a:spcAft>
            </a:pPr>
            <a:r>
              <a:rPr lang="en-US" smtClean="0"/>
              <a:t>Operational private-vlan: none</a:t>
            </a:r>
          </a:p>
          <a:p>
            <a:pPr>
              <a:lnSpc>
                <a:spcPct val="120000"/>
              </a:lnSpc>
              <a:spcAft>
                <a:spcPts val="0"/>
              </a:spcAft>
            </a:pPr>
            <a:r>
              <a:rPr lang="en-US" smtClean="0"/>
              <a:t>Trunking VLANs Enabled: ALL</a:t>
            </a:r>
          </a:p>
          <a:p>
            <a:pPr>
              <a:lnSpc>
                <a:spcPct val="120000"/>
              </a:lnSpc>
              <a:spcAft>
                <a:spcPts val="0"/>
              </a:spcAft>
            </a:pPr>
            <a:r>
              <a:rPr lang="en-US" smtClean="0"/>
              <a:t>Pruning VLANs Enabled: 2-1001</a:t>
            </a:r>
          </a:p>
          <a:p>
            <a:pPr>
              <a:lnSpc>
                <a:spcPct val="120000"/>
              </a:lnSpc>
              <a:spcAft>
                <a:spcPts val="0"/>
              </a:spcAft>
            </a:pPr>
            <a:r>
              <a:rPr lang="en-US" smtClean="0"/>
              <a:t>Capture Mode Disabled</a:t>
            </a:r>
          </a:p>
          <a:p>
            <a:pPr>
              <a:lnSpc>
                <a:spcPct val="120000"/>
              </a:lnSpc>
              <a:spcAft>
                <a:spcPts val="0"/>
              </a:spcAft>
            </a:pPr>
            <a:r>
              <a:rPr lang="en-US" smtClean="0"/>
              <a:t>Capture VLANs Allowed: ALL</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Verification: MAC Address Information</a:t>
            </a:r>
            <a:endParaRPr lang="en-US" dirty="0"/>
          </a:p>
        </p:txBody>
      </p:sp>
      <p:sp>
        <p:nvSpPr>
          <p:cNvPr id="4" name="Content Placeholder 3"/>
          <p:cNvSpPr>
            <a:spLocks noGrp="1"/>
          </p:cNvSpPr>
          <p:nvPr>
            <p:ph idx="10"/>
          </p:nvPr>
        </p:nvSpPr>
        <p:spPr/>
        <p:txBody>
          <a:bodyPr>
            <a:normAutofit/>
          </a:bodyPr>
          <a:lstStyle/>
          <a:p>
            <a:r>
              <a:rPr lang="en-US" smtClean="0"/>
              <a:t>You can view </a:t>
            </a:r>
            <a:r>
              <a:rPr lang="en-US" sz="2400" smtClean="0"/>
              <a:t>MAC</a:t>
            </a:r>
            <a:r>
              <a:rPr lang="en-US" smtClean="0"/>
              <a:t> address information specific to an interface and an associated VLAN.</a:t>
            </a:r>
            <a:endParaRPr lang="en-US" dirty="0"/>
          </a:p>
        </p:txBody>
      </p:sp>
      <p:sp>
        <p:nvSpPr>
          <p:cNvPr id="3" name="Text Placeholder 2"/>
          <p:cNvSpPr>
            <a:spLocks noGrp="1"/>
          </p:cNvSpPr>
          <p:nvPr>
            <p:ph sz="quarter" idx="11"/>
          </p:nvPr>
        </p:nvSpPr>
        <p:spPr>
          <a:xfrm>
            <a:off x="279400" y="2176134"/>
            <a:ext cx="8520113" cy="2778397"/>
          </a:xfrm>
        </p:spPr>
        <p:txBody>
          <a:bodyPr>
            <a:normAutofit/>
          </a:bodyPr>
          <a:lstStyle/>
          <a:p>
            <a:r>
              <a:rPr lang="en-US" sz="1400" smtClean="0"/>
              <a:t>Switch# </a:t>
            </a:r>
            <a:r>
              <a:rPr lang="en-US" sz="1400" b="1" smtClean="0"/>
              <a:t>show mac-address-table interface GigabitEthernet 0/1 vlan 1</a:t>
            </a:r>
          </a:p>
          <a:p>
            <a:endParaRPr lang="en-US" sz="1400" smtClean="0"/>
          </a:p>
          <a:p>
            <a:r>
              <a:rPr lang="en-US" sz="1400" smtClean="0"/>
              <a:t>	 Mac Address Table</a:t>
            </a:r>
          </a:p>
          <a:p>
            <a:r>
              <a:rPr lang="en-US" sz="1400" smtClean="0"/>
              <a:t>------------------------------------------</a:t>
            </a:r>
          </a:p>
          <a:p>
            <a:r>
              <a:rPr lang="en-US" sz="1400" smtClean="0"/>
              <a:t>Vlan 	Mac Address 	Type 	Ports</a:t>
            </a:r>
          </a:p>
          <a:p>
            <a:r>
              <a:rPr lang="en-US" sz="1400" smtClean="0"/>
              <a:t>---- 	----------- 	---- 	-----</a:t>
            </a:r>
          </a:p>
          <a:p>
            <a:r>
              <a:rPr lang="en-US" sz="1400" smtClean="0"/>
              <a:t>1 	0008.2199.2bc1 	DYNAMIC Gi0/1</a:t>
            </a:r>
          </a:p>
          <a:p>
            <a:endParaRPr lang="en-US" sz="1400" smtClean="0"/>
          </a:p>
          <a:p>
            <a:r>
              <a:rPr lang="en-US" sz="1400" smtClean="0"/>
              <a:t>Total Mac Addresses for this criterion: 1</a:t>
            </a:r>
            <a:endParaRPr lang="en-US" sz="1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Implementing Trunking in a Campus Network</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VLAN Trunking</a:t>
            </a:r>
            <a:endParaRPr lang="en-US" dirty="0"/>
          </a:p>
        </p:txBody>
      </p:sp>
      <p:sp>
        <p:nvSpPr>
          <p:cNvPr id="3" name="Content Placeholder 2"/>
          <p:cNvSpPr>
            <a:spLocks noGrp="1"/>
          </p:cNvSpPr>
          <p:nvPr>
            <p:ph idx="10"/>
          </p:nvPr>
        </p:nvSpPr>
        <p:spPr/>
        <p:txBody>
          <a:bodyPr>
            <a:normAutofit fontScale="92500"/>
          </a:bodyPr>
          <a:lstStyle/>
          <a:p>
            <a:pPr>
              <a:lnSpc>
                <a:spcPct val="110000"/>
              </a:lnSpc>
            </a:pPr>
            <a:r>
              <a:rPr lang="en-US" smtClean="0"/>
              <a:t>Trunks carry the traffic for multiple VLANs across a single physical link (multiplexing). Trunking is used to extend Layer 2 operations across an entire network. </a:t>
            </a:r>
          </a:p>
          <a:p>
            <a:pPr>
              <a:lnSpc>
                <a:spcPct val="110000"/>
              </a:lnSpc>
            </a:pPr>
            <a:r>
              <a:rPr lang="en-US" smtClean="0"/>
              <a:t>The host on the left in VLAN 2 can communicate with the host on the right in VLAN 2 via the trunk link; over the same trunk link, the hosts on VLAN 1 can communicate simultaneously.</a:t>
            </a:r>
            <a:endParaRPr lang="en-US" dirty="0"/>
          </a:p>
        </p:txBody>
      </p:sp>
      <p:pic>
        <p:nvPicPr>
          <p:cNvPr id="5" name="Content Placeholder 4" descr="Trunking.jpg"/>
          <p:cNvPicPr>
            <a:picLocks noGrp="1" noChangeAspect="1"/>
          </p:cNvPicPr>
          <p:nvPr>
            <p:ph sz="quarter" idx="11"/>
          </p:nvPr>
        </p:nvPicPr>
        <p:blipFill>
          <a:blip r:embed="rId3" cstate="print"/>
          <a:stretch>
            <a:fillRect/>
          </a:stretch>
        </p:blipFill>
        <p:spPr>
          <a:xfrm>
            <a:off x="1962435" y="3619500"/>
            <a:ext cx="5154042" cy="29210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VLAN Trunking with Inter-Switch Link (</a:t>
            </a:r>
            <a:r>
              <a:rPr lang="en-US" dirty="0" err="1" smtClean="0"/>
              <a:t>ISL</a:t>
            </a:r>
            <a:r>
              <a:rPr lang="en-US" dirty="0" smtClean="0"/>
              <a:t>)</a:t>
            </a:r>
            <a:endParaRPr lang="en-US" dirty="0"/>
          </a:p>
        </p:txBody>
      </p:sp>
      <p:sp>
        <p:nvSpPr>
          <p:cNvPr id="3" name="Content Placeholder 2"/>
          <p:cNvSpPr>
            <a:spLocks noGrp="1"/>
          </p:cNvSpPr>
          <p:nvPr>
            <p:ph idx="11"/>
          </p:nvPr>
        </p:nvSpPr>
        <p:spPr/>
        <p:txBody>
          <a:bodyPr/>
          <a:lstStyle/>
          <a:p>
            <a:r>
              <a:rPr lang="en-US" dirty="0" err="1" smtClean="0"/>
              <a:t>ISL</a:t>
            </a:r>
            <a:r>
              <a:rPr lang="en-US" dirty="0" smtClean="0"/>
              <a:t> is Cisco-proprietary trunking protocol.</a:t>
            </a:r>
          </a:p>
          <a:p>
            <a:r>
              <a:rPr lang="en-US" dirty="0" err="1" smtClean="0"/>
              <a:t>ISL</a:t>
            </a:r>
            <a:r>
              <a:rPr lang="en-US" dirty="0" smtClean="0"/>
              <a:t> is nearly obsolete.</a:t>
            </a:r>
          </a:p>
          <a:p>
            <a:r>
              <a:rPr lang="en-US" dirty="0" err="1" smtClean="0"/>
              <a:t>ISL</a:t>
            </a:r>
            <a:r>
              <a:rPr lang="en-US" dirty="0" smtClean="0"/>
              <a:t> encapsulates Ethernet frames, adding 30 bytes of overhead.</a:t>
            </a:r>
          </a:p>
          <a:p>
            <a:r>
              <a:rPr lang="en-US" dirty="0" err="1" smtClean="0"/>
              <a:t>ISL</a:t>
            </a:r>
            <a:r>
              <a:rPr lang="en-US" dirty="0" smtClean="0"/>
              <a:t> is supported on non-access-layer Cisco switches.</a:t>
            </a:r>
            <a:endParaRPr lang="en-US" dirty="0"/>
          </a:p>
        </p:txBody>
      </p:sp>
      <p:pic>
        <p:nvPicPr>
          <p:cNvPr id="5" name="Content Placeholder 4" descr="ISL Frame.jpg"/>
          <p:cNvPicPr>
            <a:picLocks noGrp="1" noChangeAspect="1"/>
          </p:cNvPicPr>
          <p:nvPr>
            <p:ph sz="quarter" idx="12"/>
          </p:nvPr>
        </p:nvPicPr>
        <p:blipFill>
          <a:blip r:embed="rId3" cstate="print"/>
          <a:stretch>
            <a:fillRect/>
          </a:stretch>
        </p:blipFill>
        <p:spPr>
          <a:xfrm>
            <a:off x="1729959" y="990600"/>
            <a:ext cx="5630107" cy="26543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VLAN Trunking with IEEE 802.1Q</a:t>
            </a:r>
            <a:endParaRPr lang="en-US" dirty="0"/>
          </a:p>
        </p:txBody>
      </p:sp>
      <p:sp>
        <p:nvSpPr>
          <p:cNvPr id="3" name="Content Placeholder 2"/>
          <p:cNvSpPr>
            <a:spLocks noGrp="1"/>
          </p:cNvSpPr>
          <p:nvPr>
            <p:ph idx="11"/>
          </p:nvPr>
        </p:nvSpPr>
        <p:spPr>
          <a:xfrm>
            <a:off x="279400" y="4046706"/>
            <a:ext cx="8520354" cy="2377398"/>
          </a:xfrm>
        </p:spPr>
        <p:txBody>
          <a:bodyPr>
            <a:normAutofit/>
          </a:bodyPr>
          <a:lstStyle/>
          <a:p>
            <a:pPr lvl="0"/>
            <a:r>
              <a:rPr lang="en-US" dirty="0" smtClean="0"/>
              <a:t>802.1Q is a widely supported industry-standard protocol. </a:t>
            </a:r>
          </a:p>
          <a:p>
            <a:r>
              <a:rPr lang="en-US" dirty="0" smtClean="0"/>
              <a:t>IEEE 802.1Q has smaller frame overhead than ISL. 802.1Q overhead is 4 bytes. </a:t>
            </a:r>
          </a:p>
          <a:p>
            <a:pPr lvl="0"/>
            <a:r>
              <a:rPr lang="en-US" dirty="0" smtClean="0"/>
              <a:t>802.1Q has the </a:t>
            </a:r>
            <a:r>
              <a:rPr lang="en-US" dirty="0" err="1" smtClean="0"/>
              <a:t>802.1p</a:t>
            </a:r>
            <a:r>
              <a:rPr lang="en-US" dirty="0" smtClean="0"/>
              <a:t> field for QoS support. </a:t>
            </a:r>
            <a:endParaRPr lang="en-US" dirty="0"/>
          </a:p>
        </p:txBody>
      </p:sp>
      <p:pic>
        <p:nvPicPr>
          <p:cNvPr id="7" name="Content Placeholder 6" descr="IEEE 802.1Q.jpg"/>
          <p:cNvPicPr>
            <a:picLocks noGrp="1" noChangeAspect="1"/>
          </p:cNvPicPr>
          <p:nvPr>
            <p:ph sz="quarter" idx="12"/>
          </p:nvPr>
        </p:nvPicPr>
        <p:blipFill>
          <a:blip r:embed="rId3" cstate="print"/>
          <a:stretch>
            <a:fillRect/>
          </a:stretch>
        </p:blipFill>
        <p:spPr>
          <a:xfrm>
            <a:off x="716108" y="990600"/>
            <a:ext cx="7657808" cy="26543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Native VLAN with IEEE 802.1Q</a:t>
            </a:r>
            <a:endParaRPr lang="en-US" dirty="0"/>
          </a:p>
        </p:txBody>
      </p:sp>
      <p:sp>
        <p:nvSpPr>
          <p:cNvPr id="3" name="Content Placeholder 2"/>
          <p:cNvSpPr>
            <a:spLocks noGrp="1"/>
          </p:cNvSpPr>
          <p:nvPr>
            <p:ph idx="11"/>
          </p:nvPr>
        </p:nvSpPr>
        <p:spPr/>
        <p:txBody>
          <a:bodyPr>
            <a:noAutofit/>
          </a:bodyPr>
          <a:lstStyle/>
          <a:p>
            <a:r>
              <a:rPr lang="en-US" sz="1800" smtClean="0"/>
              <a:t>The 802.1Q standard specifies how the switch should handle untagged frames sent or received on an 802.1Q trunk port.</a:t>
            </a:r>
          </a:p>
          <a:p>
            <a:r>
              <a:rPr lang="en-US" sz="1800" smtClean="0"/>
              <a:t>An 802.1Q trunk port is assigned a default PVID, which is associated with all untagged traffic on the port. All traffic with a null VLAN ID is assumed to belong to the port default PVID. A packet with a VLAN ID equal to the outgoing port default PVID is sent untagged. All other traffic is sent with a VLAN tag.</a:t>
            </a:r>
          </a:p>
          <a:p>
            <a:r>
              <a:rPr lang="en-US" sz="1800" smtClean="0"/>
              <a:t>Proactively configuring both ends of an 802.1Q trunk link with a native VLAN distinct from all other VLANs is recommended.</a:t>
            </a:r>
            <a:endParaRPr lang="en-US" sz="1800" dirty="0"/>
          </a:p>
        </p:txBody>
      </p:sp>
      <p:pic>
        <p:nvPicPr>
          <p:cNvPr id="5" name="Content Placeholder 4" descr="Native VLAN.jpg"/>
          <p:cNvPicPr>
            <a:picLocks noGrp="1" noChangeAspect="1"/>
          </p:cNvPicPr>
          <p:nvPr>
            <p:ph sz="quarter" idx="12"/>
          </p:nvPr>
        </p:nvPicPr>
        <p:blipFill>
          <a:blip r:embed="rId3" cstate="print"/>
          <a:stretch>
            <a:fillRect/>
          </a:stretch>
        </p:blipFill>
        <p:spPr>
          <a:xfrm>
            <a:off x="1132902" y="990600"/>
            <a:ext cx="6824221" cy="26543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Dynamic Trunking Protocol (DTP)</a:t>
            </a:r>
            <a:endParaRPr lang="en-US" dirty="0"/>
          </a:p>
        </p:txBody>
      </p:sp>
      <p:pic>
        <p:nvPicPr>
          <p:cNvPr id="5" name="Content Placeholder 4" descr="DTP.jpg"/>
          <p:cNvPicPr>
            <a:picLocks noGrp="1" noChangeAspect="1"/>
          </p:cNvPicPr>
          <p:nvPr>
            <p:ph idx="10"/>
          </p:nvPr>
        </p:nvPicPr>
        <p:blipFill>
          <a:blip r:embed="rId3" cstate="print"/>
          <a:stretch>
            <a:fillRect/>
          </a:stretch>
        </p:blipFill>
        <p:spPr>
          <a:xfrm>
            <a:off x="1757365" y="1006475"/>
            <a:ext cx="5614827" cy="2263403"/>
          </a:xfrm>
        </p:spPr>
      </p:pic>
      <p:sp>
        <p:nvSpPr>
          <p:cNvPr id="4" name="Content Placeholder 3"/>
          <p:cNvSpPr>
            <a:spLocks noGrp="1"/>
          </p:cNvSpPr>
          <p:nvPr>
            <p:ph idx="11"/>
          </p:nvPr>
        </p:nvSpPr>
        <p:spPr>
          <a:xfrm>
            <a:off x="279400" y="3343275"/>
            <a:ext cx="8520354" cy="3214688"/>
          </a:xfrm>
        </p:spPr>
        <p:txBody>
          <a:bodyPr>
            <a:noAutofit/>
          </a:bodyPr>
          <a:lstStyle/>
          <a:p>
            <a:pPr>
              <a:lnSpc>
                <a:spcPct val="120000"/>
              </a:lnSpc>
            </a:pPr>
            <a:r>
              <a:rPr lang="en-US" sz="1200" b="1" smtClean="0"/>
              <a:t>Access</a:t>
            </a:r>
            <a:r>
              <a:rPr lang="en-US" sz="1200" smtClean="0"/>
              <a:t> - Puts the interface into permanent non-trunking mode and negotiates to convert the link into a non-trunk link. The interface becomes a non-trunk interface even if the neighboring interface does not agree to the change. </a:t>
            </a:r>
          </a:p>
          <a:p>
            <a:pPr>
              <a:lnSpc>
                <a:spcPct val="120000"/>
              </a:lnSpc>
            </a:pPr>
            <a:r>
              <a:rPr lang="en-US" sz="1200" b="1" smtClean="0"/>
              <a:t>Trunk</a:t>
            </a:r>
            <a:r>
              <a:rPr lang="en-US" sz="1200" smtClean="0"/>
              <a:t> - Puts the interface into permanent trunking mode and negotiates to convert the link into a trunk link. The interface becomes a trunk interface even if the neighboring interface does not agree to the change.  </a:t>
            </a:r>
          </a:p>
          <a:p>
            <a:pPr>
              <a:lnSpc>
                <a:spcPct val="120000"/>
              </a:lnSpc>
            </a:pPr>
            <a:r>
              <a:rPr lang="en-US" sz="1200" b="1" smtClean="0"/>
              <a:t>Nonegotiate</a:t>
            </a:r>
            <a:r>
              <a:rPr lang="en-US" sz="1200" smtClean="0"/>
              <a:t> - Puts the interface into permanent trunking mode but prevents the interface from generating DTP frames. You must configure the neighboring interface manually as a trunk interface to establish a trunk link. Use this mode when connecting to a device that does not support DTP. </a:t>
            </a:r>
          </a:p>
          <a:p>
            <a:pPr>
              <a:lnSpc>
                <a:spcPct val="120000"/>
              </a:lnSpc>
            </a:pPr>
            <a:r>
              <a:rPr lang="en-US" sz="1200" b="1" smtClean="0"/>
              <a:t>Dynamic desirable </a:t>
            </a:r>
            <a:r>
              <a:rPr lang="en-US" sz="1200" smtClean="0"/>
              <a:t>- Makes the interface actively attempt to convert the link to a trunk link. The interface becomes a trunk interface if the neighboring interface is set to trunk, desirable, or auto mode. </a:t>
            </a:r>
          </a:p>
          <a:p>
            <a:pPr>
              <a:lnSpc>
                <a:spcPct val="120000"/>
              </a:lnSpc>
            </a:pPr>
            <a:r>
              <a:rPr lang="en-US" sz="1200" b="1" smtClean="0"/>
              <a:t>Dynamic auto </a:t>
            </a:r>
            <a:r>
              <a:rPr lang="en-US" sz="1200" smtClean="0"/>
              <a:t>- Makes the interface willing to convert the link to a trunk link. The interface becomes a trunk interface if the neighboring interface is set to trunk or desirable mode. This is the default mode for all Ethernet interfaces in Cisco IOS.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with VLAN Trunks</a:t>
            </a:r>
            <a:endParaRPr lang="en-US" dirty="0"/>
          </a:p>
        </p:txBody>
      </p:sp>
      <p:pic>
        <p:nvPicPr>
          <p:cNvPr id="7" name="Content Placeholder 6" descr="Trunk Design.jpg"/>
          <p:cNvPicPr>
            <a:picLocks noGrp="1" noChangeAspect="1"/>
          </p:cNvPicPr>
          <p:nvPr>
            <p:ph idx="10"/>
          </p:nvPr>
        </p:nvPicPr>
        <p:blipFill>
          <a:blip r:embed="rId3" cstate="print"/>
          <a:stretch>
            <a:fillRect/>
          </a:stretch>
        </p:blipFill>
        <p:spPr>
          <a:xfrm>
            <a:off x="1513310" y="924560"/>
            <a:ext cx="5752831" cy="3207126"/>
          </a:xfrm>
        </p:spPr>
      </p:pic>
      <p:sp>
        <p:nvSpPr>
          <p:cNvPr id="4" name="Picture Placeholder 3"/>
          <p:cNvSpPr>
            <a:spLocks noGrp="1"/>
          </p:cNvSpPr>
          <p:nvPr>
            <p:ph sz="quarter" idx="11"/>
          </p:nvPr>
        </p:nvSpPr>
        <p:spPr>
          <a:xfrm>
            <a:off x="279400" y="4196080"/>
            <a:ext cx="8520113" cy="2344420"/>
          </a:xfrm>
        </p:spPr>
        <p:txBody>
          <a:bodyPr>
            <a:noAutofit/>
          </a:bodyPr>
          <a:lstStyle/>
          <a:p>
            <a:pPr>
              <a:lnSpc>
                <a:spcPct val="110000"/>
              </a:lnSpc>
              <a:buFont typeface="Wingdings" pitchFamily="2" charset="2"/>
              <a:buChar char="§"/>
            </a:pPr>
            <a:r>
              <a:rPr lang="en-US" sz="1600" dirty="0" smtClean="0"/>
              <a:t>Trunks interconnect access layer switches.</a:t>
            </a:r>
          </a:p>
          <a:p>
            <a:pPr>
              <a:lnSpc>
                <a:spcPct val="110000"/>
              </a:lnSpc>
              <a:buFont typeface="Wingdings" pitchFamily="2" charset="2"/>
              <a:buChar char="§"/>
            </a:pPr>
            <a:r>
              <a:rPr lang="en-US" sz="1600" dirty="0" smtClean="0"/>
              <a:t>Trunks connect access layer switches to distribution layer switches. </a:t>
            </a:r>
          </a:p>
          <a:p>
            <a:pPr>
              <a:lnSpc>
                <a:spcPct val="110000"/>
              </a:lnSpc>
              <a:buFont typeface="Wingdings" pitchFamily="2" charset="2"/>
              <a:buChar char="§"/>
            </a:pPr>
            <a:r>
              <a:rPr lang="en-US" sz="1600" dirty="0" smtClean="0"/>
              <a:t>Layer 3 links interconnect core and distribution layer switches.</a:t>
            </a:r>
          </a:p>
          <a:p>
            <a:pPr>
              <a:lnSpc>
                <a:spcPct val="110000"/>
              </a:lnSpc>
              <a:buFont typeface="Wingdings" pitchFamily="2" charset="2"/>
              <a:buChar char="§"/>
            </a:pPr>
            <a:r>
              <a:rPr lang="en-US" sz="1600" dirty="0" smtClean="0"/>
              <a:t>Access layer switches are configured in a spanning-tree, loop-free, V-shaped topology. If one distribution link fails, HSRP or VRRP provide an alternative default gateway.</a:t>
            </a:r>
          </a:p>
          <a:p>
            <a:pPr>
              <a:lnSpc>
                <a:spcPct val="110000"/>
              </a:lnSpc>
              <a:buFont typeface="Wingdings" pitchFamily="2" charset="2"/>
              <a:buChar char="§"/>
            </a:pPr>
            <a:r>
              <a:rPr lang="en-US" sz="1600" i="1" dirty="0" smtClean="0"/>
              <a:t>Recommended</a:t>
            </a:r>
            <a:r>
              <a:rPr lang="en-US" sz="1600" dirty="0" smtClean="0"/>
              <a:t>: turn off DTP and manually prune VLANs on trunks.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Configuring an Interface for Trunking</a:t>
            </a:r>
          </a:p>
        </p:txBody>
      </p:sp>
      <p:sp>
        <p:nvSpPr>
          <p:cNvPr id="5" name="Content Placeholder 4"/>
          <p:cNvSpPr>
            <a:spLocks noGrp="1"/>
          </p:cNvSpPr>
          <p:nvPr>
            <p:ph idx="10"/>
          </p:nvPr>
        </p:nvSpPr>
        <p:spPr/>
        <p:txBody>
          <a:bodyPr>
            <a:noAutofit/>
          </a:bodyPr>
          <a:lstStyle/>
          <a:p>
            <a:r>
              <a:rPr lang="en-US" sz="1800" dirty="0" smtClean="0"/>
              <a:t>Select the encapsulation type:</a:t>
            </a:r>
          </a:p>
          <a:p>
            <a:pPr lvl="1">
              <a:buNone/>
            </a:pPr>
            <a:r>
              <a:rPr lang="en-US" sz="1600" smtClean="0">
                <a:latin typeface="Courier New" pitchFamily="49" charset="0"/>
                <a:cs typeface="Courier New" pitchFamily="49" charset="0"/>
              </a:rPr>
              <a:t>Switch(config-if</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switchport trunk encapsulation {</a:t>
            </a:r>
            <a:r>
              <a:rPr lang="en-US" sz="1600" b="1" dirty="0" err="1" smtClean="0">
                <a:latin typeface="Courier New" pitchFamily="49" charset="0"/>
                <a:cs typeface="Courier New" pitchFamily="49" charset="0"/>
              </a:rPr>
              <a:t>isl</a:t>
            </a:r>
            <a:r>
              <a:rPr lang="en-US" sz="1600" b="1" dirty="0" smtClean="0">
                <a:latin typeface="Courier New" pitchFamily="49" charset="0"/>
                <a:cs typeface="Courier New" pitchFamily="49" charset="0"/>
              </a:rPr>
              <a:t> | dot1q | negotiate}</a:t>
            </a:r>
          </a:p>
          <a:p>
            <a:r>
              <a:rPr lang="en-US" sz="1800" dirty="0" smtClean="0"/>
              <a:t>Configure the interface as a Layer 2 trunk:</a:t>
            </a:r>
          </a:p>
          <a:p>
            <a:pPr lvl="1">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mode {dynamic {auto | desirable} | trunk}</a:t>
            </a:r>
          </a:p>
          <a:p>
            <a:r>
              <a:rPr lang="en-US" sz="1800" dirty="0" smtClean="0"/>
              <a:t>Specify the native VLAN:</a:t>
            </a:r>
          </a:p>
          <a:p>
            <a:pPr lvl="1">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trunk native vlan </a:t>
            </a:r>
            <a:r>
              <a:rPr lang="en-US" sz="1600" i="1" dirty="0" err="1" smtClean="0">
                <a:latin typeface="Courier New" pitchFamily="49" charset="0"/>
                <a:cs typeface="Courier New" pitchFamily="49" charset="0"/>
              </a:rPr>
              <a:t>vlan</a:t>
            </a:r>
            <a:r>
              <a:rPr lang="en-US" sz="1600" i="1" dirty="0" smtClean="0">
                <a:latin typeface="Courier New" pitchFamily="49" charset="0"/>
                <a:cs typeface="Courier New" pitchFamily="49" charset="0"/>
              </a:rPr>
              <a:t>-id</a:t>
            </a:r>
          </a:p>
          <a:p>
            <a:r>
              <a:rPr lang="en-US" sz="1800" dirty="0" smtClean="0"/>
              <a:t>Configure the allowable VLANs for this trunk:</a:t>
            </a:r>
          </a:p>
          <a:p>
            <a:pPr lvl="1">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trunk allowed vlan {add | except | all | remove} </a:t>
            </a:r>
            <a:r>
              <a:rPr lang="en-US" sz="1600" i="1" dirty="0" smtClean="0">
                <a:latin typeface="Courier New" pitchFamily="49" charset="0"/>
                <a:cs typeface="Courier New" pitchFamily="49" charset="0"/>
              </a:rPr>
              <a:t>vlan-id[,vlan-id[,vlan-id[,...]]]</a:t>
            </a:r>
            <a:endParaRPr lang="en-US" sz="1600" dirty="0" smtClean="0">
              <a:latin typeface="Courier New" pitchFamily="49" charset="0"/>
              <a:cs typeface="Courier New" pitchFamily="49" charset="0"/>
            </a:endParaRPr>
          </a:p>
          <a:p>
            <a:pPr>
              <a:buNone/>
            </a:pPr>
            <a:endParaRPr lang="en-US" sz="1800" b="1" dirty="0" smtClean="0"/>
          </a:p>
        </p:txBody>
      </p:sp>
      <p:sp>
        <p:nvSpPr>
          <p:cNvPr id="7" name="Content Placeholder 6"/>
          <p:cNvSpPr>
            <a:spLocks noGrp="1"/>
          </p:cNvSpPr>
          <p:nvPr>
            <p:ph sz="quarter" idx="11"/>
          </p:nvPr>
        </p:nvSpPr>
        <p:spPr>
          <a:xfrm>
            <a:off x="279400" y="4583723"/>
            <a:ext cx="8520113" cy="1956776"/>
          </a:xfrm>
          <a:ln w="12700">
            <a:solidFill>
              <a:schemeClr val="tx1"/>
            </a:solidFill>
          </a:ln>
        </p:spPr>
        <p:txBody>
          <a:bodyPr>
            <a:noAutofit/>
          </a:bodyPr>
          <a:lstStyle/>
          <a:p>
            <a:pPr marL="0" indent="0">
              <a:lnSpc>
                <a:spcPct val="100000"/>
              </a:lnSpc>
              <a:spcBef>
                <a:spcPts val="0"/>
              </a:spcBef>
              <a:buNone/>
            </a:pPr>
            <a:r>
              <a:rPr lang="en-US" sz="1400" dirty="0" smtClean="0">
                <a:latin typeface="Courier New" pitchFamily="49" charset="0"/>
                <a:cs typeface="Courier New" pitchFamily="49" charset="0"/>
              </a:rPr>
              <a:t>Switch(config)# </a:t>
            </a:r>
            <a:r>
              <a:rPr lang="en-US" sz="1400" b="1" dirty="0" smtClean="0">
                <a:latin typeface="Courier New" pitchFamily="49" charset="0"/>
                <a:cs typeface="Courier New" pitchFamily="49" charset="0"/>
              </a:rPr>
              <a:t>interface FastEthernet 5/8 </a:t>
            </a:r>
          </a:p>
          <a:p>
            <a:pPr marL="0" indent="0">
              <a:lnSpc>
                <a:spcPct val="100000"/>
              </a:lnSpc>
              <a:spcBef>
                <a:spcPts val="0"/>
              </a:spcBef>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switchport trunk encapsulation </a:t>
            </a:r>
            <a:r>
              <a:rPr lang="en-US" sz="1400" b="1" smtClean="0">
                <a:latin typeface="Courier New" pitchFamily="49" charset="0"/>
                <a:cs typeface="Courier New" pitchFamily="49" charset="0"/>
              </a:rPr>
              <a:t>dot1q </a:t>
            </a:r>
          </a:p>
          <a:p>
            <a:pPr marL="0" indent="0">
              <a:lnSpc>
                <a:spcPct val="100000"/>
              </a:lnSpc>
              <a:spcBef>
                <a:spcPts val="0"/>
              </a:spcBef>
              <a:buNone/>
            </a:pPr>
            <a:r>
              <a:rPr lang="en-US" sz="1400" smtClean="0">
                <a:latin typeface="Courier New" pitchFamily="49" charset="0"/>
                <a:cs typeface="Courier New" pitchFamily="49" charset="0"/>
              </a:rPr>
              <a:t>Switch(config-if</a:t>
            </a:r>
            <a:r>
              <a:rPr lang="en-US" sz="1400" dirty="0" smtClean="0">
                <a:latin typeface="Courier New" pitchFamily="49" charset="0"/>
                <a:cs typeface="Courier New" pitchFamily="49" charset="0"/>
              </a:rPr>
              <a:t>)# </a:t>
            </a:r>
            <a:r>
              <a:rPr lang="en-US" sz="1400" b="1" dirty="0" smtClean="0">
                <a:latin typeface="Courier New" pitchFamily="49" charset="0"/>
                <a:cs typeface="Courier New" pitchFamily="49" charset="0"/>
              </a:rPr>
              <a:t>switchport mode trunk </a:t>
            </a:r>
          </a:p>
          <a:p>
            <a:pPr marL="0" indent="0">
              <a:lnSpc>
                <a:spcPct val="100000"/>
              </a:lnSpc>
              <a:spcBef>
                <a:spcPts val="0"/>
              </a:spcBef>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switchport nonegotiate			</a:t>
            </a:r>
            <a:r>
              <a:rPr lang="en-US" sz="1400" dirty="0" smtClean="0">
                <a:solidFill>
                  <a:srgbClr val="FF0000"/>
                </a:solidFill>
                <a:latin typeface="Arial" pitchFamily="34" charset="0"/>
                <a:cs typeface="Arial" pitchFamily="34" charset="0"/>
              </a:rPr>
              <a:t>optional</a:t>
            </a:r>
          </a:p>
          <a:p>
            <a:pPr marL="0" indent="0">
              <a:lnSpc>
                <a:spcPct val="100000"/>
              </a:lnSpc>
              <a:spcBef>
                <a:spcPts val="0"/>
              </a:spcBef>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switchport trunk allowed vlan </a:t>
            </a:r>
            <a:r>
              <a:rPr lang="en-US" sz="1400" b="1" smtClean="0">
                <a:latin typeface="Courier New" pitchFamily="49" charset="0"/>
                <a:cs typeface="Courier New" pitchFamily="49" charset="0"/>
              </a:rPr>
              <a:t>1-100 </a:t>
            </a:r>
          </a:p>
          <a:p>
            <a:pPr marL="0" indent="0">
              <a:lnSpc>
                <a:spcPct val="100000"/>
              </a:lnSpc>
              <a:spcBef>
                <a:spcPts val="0"/>
              </a:spcBef>
              <a:buNone/>
            </a:pPr>
            <a:r>
              <a:rPr lang="en-US" sz="1400" smtClean="0">
                <a:latin typeface="Courier New" pitchFamily="49" charset="0"/>
                <a:cs typeface="Courier New" pitchFamily="49" charset="0"/>
              </a:rPr>
              <a:t>Switch(config-if</a:t>
            </a:r>
            <a:r>
              <a:rPr lang="en-US" sz="1400" dirty="0" smtClean="0">
                <a:latin typeface="Courier New" pitchFamily="49" charset="0"/>
                <a:cs typeface="Courier New" pitchFamily="49" charset="0"/>
              </a:rPr>
              <a:t>)# </a:t>
            </a:r>
            <a:r>
              <a:rPr lang="en-US" sz="1400" b="1" dirty="0" smtClean="0">
                <a:latin typeface="Courier New" pitchFamily="49" charset="0"/>
                <a:cs typeface="Courier New" pitchFamily="49" charset="0"/>
              </a:rPr>
              <a:t>no shutdown </a:t>
            </a:r>
          </a:p>
          <a:p>
            <a:pPr marL="0" indent="0">
              <a:lnSpc>
                <a:spcPct val="100000"/>
              </a:lnSpc>
              <a:spcBef>
                <a:spcPts val="0"/>
              </a:spcBef>
              <a:buNone/>
            </a:pPr>
            <a:r>
              <a:rPr lang="en-US" sz="1400" dirty="0" smtClean="0">
                <a:latin typeface="Courier New" pitchFamily="49" charset="0"/>
                <a:cs typeface="Courier New" pitchFamily="49" charset="0"/>
              </a:rPr>
              <a:t>Switch(config-if)# </a:t>
            </a:r>
            <a:r>
              <a:rPr lang="en-US" sz="1400" b="1" dirty="0" smtClean="0">
                <a:latin typeface="Courier New" pitchFamily="49" charset="0"/>
                <a:cs typeface="Courier New" pitchFamily="49" charset="0"/>
              </a:rPr>
              <a:t>end </a:t>
            </a:r>
            <a:endParaRPr lang="en-US" sz="1400" dirty="0">
              <a:latin typeface="Courier New" pitchFamily="49" charset="0"/>
              <a:cs typeface="Courier New" pitchFamily="49" charset="0"/>
            </a:endParaRPr>
          </a:p>
        </p:txBody>
      </p:sp>
      <p:cxnSp>
        <p:nvCxnSpPr>
          <p:cNvPr id="9" name="Straight Arrow Connector 8"/>
          <p:cNvCxnSpPr/>
          <p:nvPr/>
        </p:nvCxnSpPr>
        <p:spPr bwMode="auto">
          <a:xfrm rot="10800000" flipV="1">
            <a:off x="4794310" y="5396610"/>
            <a:ext cx="1978334" cy="871"/>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399" y="1841500"/>
            <a:ext cx="3061677" cy="2743200"/>
          </a:xfrm>
          <a:prstGeom prst="rect">
            <a:avLst/>
          </a:prstGeom>
          <a:noFill/>
        </p:spPr>
        <p:txBody>
          <a:bodyPr anchor="ctr"/>
          <a:lstStyle/>
          <a:p>
            <a:r>
              <a:rPr lang="en-US" sz="2800" smtClean="0">
                <a:solidFill>
                  <a:schemeClr val="bg1"/>
                </a:solidFill>
              </a:rPr>
              <a:t>Implementing VLAN Technologies in a Campus Network</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1026696" y="5062521"/>
            <a:ext cx="2582778" cy="20052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1078832" y="2660215"/>
            <a:ext cx="2951747" cy="20854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1070811" y="991835"/>
            <a:ext cx="3212431" cy="216569"/>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218" name="Title 1"/>
          <p:cNvSpPr>
            <a:spLocks noGrp="1"/>
          </p:cNvSpPr>
          <p:nvPr>
            <p:ph type="title"/>
          </p:nvPr>
        </p:nvSpPr>
        <p:spPr/>
        <p:txBody>
          <a:bodyPr/>
          <a:lstStyle/>
          <a:p>
            <a:r>
              <a:rPr lang="en-US" dirty="0" smtClean="0"/>
              <a:t>Verifying Trunk Configuration</a:t>
            </a:r>
          </a:p>
        </p:txBody>
      </p:sp>
      <p:sp>
        <p:nvSpPr>
          <p:cNvPr id="5" name="Content Placeholder 4"/>
          <p:cNvSpPr>
            <a:spLocks noGrp="1"/>
          </p:cNvSpPr>
          <p:nvPr>
            <p:ph type="body" sz="quarter" idx="10"/>
          </p:nvPr>
        </p:nvSpPr>
        <p:spPr>
          <a:ln w="12700"/>
        </p:spPr>
        <p:txBody>
          <a:bodyPr>
            <a:normAutofit/>
          </a:bodyPr>
          <a:lstStyle/>
          <a:p>
            <a:pPr>
              <a:buNone/>
            </a:pPr>
            <a:r>
              <a:rPr lang="en-US" sz="1200" smtClean="0">
                <a:latin typeface="Courier New" pitchFamily="49" charset="0"/>
                <a:cs typeface="Courier New" pitchFamily="49" charset="0"/>
              </a:rPr>
              <a:t>Switch</a:t>
            </a:r>
            <a:r>
              <a:rPr lang="en-US" sz="1200" dirty="0" smtClean="0">
                <a:latin typeface="Courier New" pitchFamily="49" charset="0"/>
                <a:cs typeface="Courier New" pitchFamily="49" charset="0"/>
              </a:rPr>
              <a:t># </a:t>
            </a:r>
            <a:r>
              <a:rPr lang="en-US" sz="1200" b="1" dirty="0" smtClean="0">
                <a:latin typeface="Courier New" pitchFamily="49" charset="0"/>
                <a:cs typeface="Courier New" pitchFamily="49" charset="0"/>
              </a:rPr>
              <a:t>show running-config interface </a:t>
            </a:r>
            <a:r>
              <a:rPr lang="en-US" sz="1200" b="1" dirty="0" err="1" smtClean="0">
                <a:latin typeface="Courier New" pitchFamily="49" charset="0"/>
                <a:cs typeface="Courier New" pitchFamily="49" charset="0"/>
              </a:rPr>
              <a:t>f5</a:t>
            </a:r>
            <a:r>
              <a:rPr lang="en-US" sz="1200" b="1" dirty="0" smtClean="0">
                <a:latin typeface="Courier New" pitchFamily="49" charset="0"/>
                <a:cs typeface="Courier New" pitchFamily="49" charset="0"/>
              </a:rPr>
              <a:t>/8</a:t>
            </a:r>
          </a:p>
          <a:p>
            <a:pPr>
              <a:buNone/>
            </a:pPr>
            <a:r>
              <a:rPr lang="en-US" sz="1200" dirty="0" smtClean="0">
                <a:latin typeface="Courier New" pitchFamily="49" charset="0"/>
                <a:cs typeface="Courier New" pitchFamily="49" charset="0"/>
              </a:rPr>
              <a:t>Building configuration...</a:t>
            </a:r>
          </a:p>
          <a:p>
            <a:pPr>
              <a:buNone/>
            </a:pPr>
            <a:r>
              <a:rPr lang="en-US" sz="1200" dirty="0" smtClean="0">
                <a:latin typeface="Courier New" pitchFamily="49" charset="0"/>
                <a:cs typeface="Courier New" pitchFamily="49" charset="0"/>
              </a:rPr>
              <a:t>Current configuration:</a:t>
            </a:r>
          </a:p>
          <a:p>
            <a:pPr>
              <a:buNone/>
            </a:pPr>
            <a:r>
              <a:rPr lang="en-US" sz="1200" dirty="0" smtClean="0">
                <a:latin typeface="Courier New" pitchFamily="49" charset="0"/>
                <a:cs typeface="Courier New" pitchFamily="49" charset="0"/>
              </a:rPr>
              <a:t>!</a:t>
            </a:r>
          </a:p>
          <a:p>
            <a:pPr>
              <a:buNone/>
            </a:pPr>
            <a:r>
              <a:rPr lang="en-US" sz="1200" dirty="0" smtClean="0">
                <a:latin typeface="Courier New" pitchFamily="49" charset="0"/>
                <a:cs typeface="Courier New" pitchFamily="49" charset="0"/>
              </a:rPr>
              <a:t>interface </a:t>
            </a:r>
            <a:r>
              <a:rPr lang="en-US" sz="1200" dirty="0" err="1" smtClean="0">
                <a:latin typeface="Courier New" pitchFamily="49" charset="0"/>
                <a:cs typeface="Courier New" pitchFamily="49" charset="0"/>
              </a:rPr>
              <a:t>FastEthernet5</a:t>
            </a:r>
            <a:r>
              <a:rPr lang="en-US" sz="1200" dirty="0" smtClean="0">
                <a:latin typeface="Courier New" pitchFamily="49" charset="0"/>
                <a:cs typeface="Courier New" pitchFamily="49" charset="0"/>
              </a:rPr>
              <a:t>/8</a:t>
            </a:r>
          </a:p>
          <a:p>
            <a:pPr>
              <a:buNone/>
            </a:pPr>
            <a:r>
              <a:rPr lang="en-US" sz="1200" dirty="0" smtClean="0">
                <a:latin typeface="Courier New" pitchFamily="49" charset="0"/>
                <a:cs typeface="Courier New" pitchFamily="49" charset="0"/>
              </a:rPr>
              <a:t>switchport mode dynamic desirable</a:t>
            </a:r>
          </a:p>
          <a:p>
            <a:pPr>
              <a:buNone/>
            </a:pPr>
            <a:r>
              <a:rPr lang="en-US" sz="1200" dirty="0" smtClean="0">
                <a:latin typeface="Courier New" pitchFamily="49" charset="0"/>
                <a:cs typeface="Courier New" pitchFamily="49" charset="0"/>
              </a:rPr>
              <a:t>switchport trunk encapsulation dot1q</a:t>
            </a:r>
          </a:p>
          <a:p>
            <a:pPr>
              <a:buNone/>
            </a:pPr>
            <a:r>
              <a:rPr lang="en-US" sz="1200" smtClean="0"/>
              <a:t>e</a:t>
            </a:r>
            <a:r>
              <a:rPr lang="en-US" sz="1200" smtClean="0">
                <a:latin typeface="Courier New" pitchFamily="49" charset="0"/>
                <a:cs typeface="Courier New" pitchFamily="49" charset="0"/>
              </a:rPr>
              <a:t>nd</a:t>
            </a:r>
          </a:p>
          <a:p>
            <a:pPr>
              <a:buNone/>
            </a:pPr>
            <a:endParaRPr lang="en-US" sz="1200" smtClean="0">
              <a:latin typeface="Courier New" pitchFamily="49" charset="0"/>
              <a:cs typeface="Courier New" pitchFamily="49" charset="0"/>
            </a:endParaRPr>
          </a:p>
          <a:p>
            <a:pPr>
              <a:buNone/>
            </a:pPr>
            <a:r>
              <a:rPr lang="en-US" sz="1200" smtClean="0">
                <a:latin typeface="Courier New" pitchFamily="49" charset="0"/>
                <a:cs typeface="Courier New" pitchFamily="49" charset="0"/>
              </a:rPr>
              <a:t>Switch# show </a:t>
            </a:r>
            <a:r>
              <a:rPr lang="en-US" sz="1200" b="1" smtClean="0">
                <a:latin typeface="Courier New" pitchFamily="49" charset="0"/>
                <a:cs typeface="Courier New" pitchFamily="49" charset="0"/>
              </a:rPr>
              <a:t>interfaces f5/8 switchport</a:t>
            </a:r>
          </a:p>
          <a:p>
            <a:pPr>
              <a:buNone/>
            </a:pPr>
            <a:r>
              <a:rPr lang="en-US" sz="1200" smtClean="0">
                <a:latin typeface="Courier New" pitchFamily="49" charset="0"/>
                <a:cs typeface="Courier New" pitchFamily="49" charset="0"/>
              </a:rPr>
              <a:t>Name: Fa5/8</a:t>
            </a:r>
          </a:p>
          <a:p>
            <a:pPr>
              <a:buNone/>
            </a:pPr>
            <a:r>
              <a:rPr lang="en-US" sz="1200" smtClean="0">
                <a:latin typeface="Courier New" pitchFamily="49" charset="0"/>
                <a:cs typeface="Courier New" pitchFamily="49" charset="0"/>
              </a:rPr>
              <a:t>Switchport: Enabled</a:t>
            </a:r>
          </a:p>
          <a:p>
            <a:pPr>
              <a:buNone/>
            </a:pPr>
            <a:r>
              <a:rPr lang="en-US" sz="1200" smtClean="0">
                <a:latin typeface="Courier New" pitchFamily="49" charset="0"/>
                <a:cs typeface="Courier New" pitchFamily="49" charset="0"/>
              </a:rPr>
              <a:t>Administrative Mode: dynamic desirable</a:t>
            </a:r>
          </a:p>
          <a:p>
            <a:pPr>
              <a:buNone/>
            </a:pPr>
            <a:r>
              <a:rPr lang="en-US" sz="1200" smtClean="0">
                <a:latin typeface="Courier New" pitchFamily="49" charset="0"/>
                <a:cs typeface="Courier New" pitchFamily="49" charset="0"/>
              </a:rPr>
              <a:t>Operational Mode: trunk</a:t>
            </a:r>
          </a:p>
          <a:p>
            <a:pPr>
              <a:buNone/>
            </a:pPr>
            <a:r>
              <a:rPr lang="en-US" sz="1200" smtClean="0">
                <a:latin typeface="Courier New" pitchFamily="49" charset="0"/>
                <a:cs typeface="Courier New" pitchFamily="49" charset="0"/>
              </a:rPr>
              <a:t>Administrative Trunking Encapsulation: negotiate</a:t>
            </a:r>
          </a:p>
          <a:p>
            <a:pPr>
              <a:buNone/>
            </a:pPr>
            <a:r>
              <a:rPr lang="en-US" sz="1200" smtClean="0">
                <a:latin typeface="Courier New" pitchFamily="49" charset="0"/>
                <a:cs typeface="Courier New" pitchFamily="49" charset="0"/>
              </a:rPr>
              <a:t>Operational Trunking Encapsulation: dot1q</a:t>
            </a:r>
          </a:p>
          <a:p>
            <a:pPr>
              <a:buNone/>
            </a:pPr>
            <a:r>
              <a:rPr lang="en-US" sz="1200" smtClean="0">
                <a:latin typeface="Courier New" pitchFamily="49" charset="0"/>
                <a:cs typeface="Courier New" pitchFamily="49" charset="0"/>
              </a:rPr>
              <a:t>Negotiation of Trunking: Enabled</a:t>
            </a:r>
          </a:p>
          <a:p>
            <a:pPr>
              <a:buNone/>
            </a:pPr>
            <a:r>
              <a:rPr lang="fr-FR" sz="1200" smtClean="0">
                <a:latin typeface="Courier New" pitchFamily="49" charset="0"/>
                <a:cs typeface="Courier New" pitchFamily="49" charset="0"/>
              </a:rPr>
              <a:t>Access Mode VLAN: 1 (default)</a:t>
            </a:r>
          </a:p>
          <a:p>
            <a:pPr>
              <a:buNone/>
            </a:pPr>
            <a:r>
              <a:rPr lang="en-US" sz="1200" smtClean="0">
                <a:latin typeface="Courier New" pitchFamily="49" charset="0"/>
                <a:cs typeface="Courier New" pitchFamily="49" charset="0"/>
              </a:rPr>
              <a:t>Trunking Native Mode VLAN: 1 (default)</a:t>
            </a:r>
          </a:p>
          <a:p>
            <a:pPr>
              <a:buNone/>
            </a:pPr>
            <a:r>
              <a:rPr lang="en-US" sz="1200" smtClean="0">
                <a:latin typeface="Courier New" pitchFamily="49" charset="0"/>
                <a:cs typeface="Courier New" pitchFamily="49" charset="0"/>
              </a:rPr>
              <a:t>Trunking VLANs Enabled: ALL</a:t>
            </a:r>
          </a:p>
          <a:p>
            <a:pPr>
              <a:buNone/>
            </a:pPr>
            <a:r>
              <a:rPr lang="en-US" sz="1200" smtClean="0">
                <a:latin typeface="Courier New" pitchFamily="49" charset="0"/>
                <a:cs typeface="Courier New" pitchFamily="49" charset="0"/>
              </a:rPr>
              <a:t>Pruning VLANs Enabled: 2-1001</a:t>
            </a:r>
          </a:p>
          <a:p>
            <a:pPr>
              <a:buNone/>
            </a:pPr>
            <a:endParaRPr lang="en-US" sz="1200" smtClean="0">
              <a:latin typeface="Courier New" pitchFamily="49" charset="0"/>
              <a:cs typeface="Courier New" pitchFamily="49" charset="0"/>
            </a:endParaRPr>
          </a:p>
          <a:p>
            <a:pPr>
              <a:buNone/>
            </a:pPr>
            <a:r>
              <a:rPr lang="en-US" sz="1200" smtClean="0">
                <a:latin typeface="Courier New" pitchFamily="49" charset="0"/>
                <a:cs typeface="Courier New" pitchFamily="49" charset="0"/>
              </a:rPr>
              <a:t>Switch</a:t>
            </a:r>
            <a:r>
              <a:rPr lang="en-US" sz="1200" dirty="0" smtClean="0">
                <a:latin typeface="Courier New" pitchFamily="49" charset="0"/>
                <a:cs typeface="Courier New" pitchFamily="49" charset="0"/>
              </a:rPr>
              <a:t># </a:t>
            </a:r>
            <a:r>
              <a:rPr lang="en-US" sz="1200" b="1" dirty="0" smtClean="0">
                <a:latin typeface="Courier New" pitchFamily="49" charset="0"/>
                <a:cs typeface="Courier New" pitchFamily="49" charset="0"/>
              </a:rPr>
              <a:t>show interfaces </a:t>
            </a:r>
            <a:r>
              <a:rPr lang="en-US" sz="1200" b="1" dirty="0" err="1" smtClean="0">
                <a:latin typeface="Courier New" pitchFamily="49" charset="0"/>
                <a:cs typeface="Courier New" pitchFamily="49" charset="0"/>
              </a:rPr>
              <a:t>f5</a:t>
            </a:r>
            <a:r>
              <a:rPr lang="en-US" sz="1200" b="1" dirty="0" smtClean="0">
                <a:latin typeface="Courier New" pitchFamily="49" charset="0"/>
                <a:cs typeface="Courier New" pitchFamily="49" charset="0"/>
              </a:rPr>
              <a:t>/8 trunk</a:t>
            </a:r>
          </a:p>
          <a:p>
            <a:pPr>
              <a:buNone/>
            </a:pPr>
            <a:r>
              <a:rPr lang="fr-FR" sz="1200" dirty="0" smtClean="0">
                <a:latin typeface="Courier New" pitchFamily="49" charset="0"/>
                <a:cs typeface="Courier New" pitchFamily="49" charset="0"/>
              </a:rPr>
              <a:t>Port 	Mode 		Encapsulation 	</a:t>
            </a:r>
            <a:r>
              <a:rPr lang="fr-FR" sz="1200" dirty="0" err="1" smtClean="0">
                <a:latin typeface="Courier New" pitchFamily="49" charset="0"/>
                <a:cs typeface="Courier New" pitchFamily="49" charset="0"/>
              </a:rPr>
              <a:t>Status</a:t>
            </a:r>
            <a:r>
              <a:rPr lang="fr-FR" sz="1200" dirty="0" smtClean="0">
                <a:latin typeface="Courier New" pitchFamily="49" charset="0"/>
                <a:cs typeface="Courier New" pitchFamily="49" charset="0"/>
              </a:rPr>
              <a:t> 		Native vlan</a:t>
            </a:r>
          </a:p>
          <a:p>
            <a:pPr>
              <a:buNone/>
            </a:pPr>
            <a:r>
              <a:rPr lang="it-IT" sz="1200" dirty="0" smtClean="0">
                <a:latin typeface="Courier New" pitchFamily="49" charset="0"/>
                <a:cs typeface="Courier New" pitchFamily="49" charset="0"/>
              </a:rPr>
              <a:t>Fa5/8 	desirable 	n-802.1q 	trunking 	1</a:t>
            </a:r>
          </a:p>
          <a:p>
            <a:pPr>
              <a:buNone/>
            </a:pPr>
            <a:endParaRPr lang="it-IT" sz="1200" dirty="0" smtClean="0">
              <a:latin typeface="Courier New" pitchFamily="49" charset="0"/>
              <a:cs typeface="Courier New" pitchFamily="49" charset="0"/>
            </a:endParaRPr>
          </a:p>
          <a:p>
            <a:pPr>
              <a:buNone/>
            </a:pPr>
            <a:r>
              <a:rPr lang="en-US" sz="1200" dirty="0" smtClean="0">
                <a:latin typeface="Courier New" pitchFamily="49" charset="0"/>
                <a:cs typeface="Courier New" pitchFamily="49" charset="0"/>
              </a:rPr>
              <a:t>Port 	Vlans allowed on trunk</a:t>
            </a:r>
          </a:p>
          <a:p>
            <a:pPr>
              <a:buNone/>
            </a:pPr>
            <a:r>
              <a:rPr lang="en-US" sz="1200" dirty="0" err="1" smtClean="0">
                <a:latin typeface="Courier New" pitchFamily="49" charset="0"/>
                <a:cs typeface="Courier New" pitchFamily="49" charset="0"/>
              </a:rPr>
              <a:t>Fa5</a:t>
            </a:r>
            <a:r>
              <a:rPr lang="en-US" sz="1200" dirty="0" smtClean="0">
                <a:latin typeface="Courier New" pitchFamily="49" charset="0"/>
                <a:cs typeface="Courier New" pitchFamily="49" charset="0"/>
              </a:rPr>
              <a:t>/8 	1-1005</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Troubleshooting Trunk Links</a:t>
            </a:r>
            <a:endParaRPr lang="en-US" dirty="0" smtClean="0"/>
          </a:p>
        </p:txBody>
      </p:sp>
      <p:sp>
        <p:nvSpPr>
          <p:cNvPr id="6" name="Content Placeholder 5"/>
          <p:cNvSpPr>
            <a:spLocks noGrp="1"/>
          </p:cNvSpPr>
          <p:nvPr>
            <p:ph idx="1"/>
          </p:nvPr>
        </p:nvSpPr>
        <p:spPr/>
        <p:txBody>
          <a:bodyPr/>
          <a:lstStyle/>
          <a:p>
            <a:r>
              <a:rPr lang="en-US" smtClean="0"/>
              <a:t>Ensure that the Layer 2 interface mode configured on both </a:t>
            </a:r>
            <a:r>
              <a:rPr lang="en-US" smtClean="0"/>
              <a:t>ends </a:t>
            </a:r>
            <a:r>
              <a:rPr lang="en-US" smtClean="0"/>
              <a:t>of the link is valid. The trunk mode should be </a:t>
            </a:r>
            <a:r>
              <a:rPr lang="en-US" b="1" smtClean="0"/>
              <a:t>trunk</a:t>
            </a:r>
            <a:r>
              <a:rPr lang="en-US" smtClean="0"/>
              <a:t> or </a:t>
            </a:r>
            <a:r>
              <a:rPr lang="en-US" b="1" smtClean="0"/>
              <a:t>desirable</a:t>
            </a:r>
            <a:r>
              <a:rPr lang="en-US" smtClean="0"/>
              <a:t> for at least one side of the trunk. </a:t>
            </a:r>
          </a:p>
          <a:p>
            <a:r>
              <a:rPr lang="en-US" smtClean="0"/>
              <a:t>Ensure that the trunk encapsulation type configured on both ends of the link is valid and compatible.</a:t>
            </a:r>
          </a:p>
          <a:p>
            <a:r>
              <a:rPr lang="en-US" smtClean="0"/>
              <a:t>On IEEE 802.1Q trunks, make sure the native VLAN is the same on both ends of the trunk.</a:t>
            </a:r>
          </a:p>
          <a:p>
            <a:r>
              <a:rPr lang="en-US" smtClean="0"/>
              <a:t>When using DTP, ensure that both ends of the link are in the same VTP domain.</a:t>
            </a:r>
            <a:endParaRPr lang="en-US"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VLAN Trunking Protocol</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VLAN Trunking Protocol (VTP)</a:t>
            </a:r>
            <a:endParaRPr lang="en-US" dirty="0"/>
          </a:p>
        </p:txBody>
      </p:sp>
      <p:sp>
        <p:nvSpPr>
          <p:cNvPr id="3" name="Content Placeholder 2"/>
          <p:cNvSpPr>
            <a:spLocks noGrp="1"/>
          </p:cNvSpPr>
          <p:nvPr>
            <p:ph idx="11"/>
          </p:nvPr>
        </p:nvSpPr>
        <p:spPr>
          <a:xfrm>
            <a:off x="279400" y="3897849"/>
            <a:ext cx="8590280" cy="2526255"/>
          </a:xfrm>
        </p:spPr>
        <p:txBody>
          <a:bodyPr>
            <a:noAutofit/>
          </a:bodyPr>
          <a:lstStyle/>
          <a:p>
            <a:r>
              <a:rPr lang="en-US" sz="2000" dirty="0" smtClean="0"/>
              <a:t>VTP is a Cisco-proprietary protocol that automates the propagation of VLAN information between switches via trunk links. This minimizes misconfigurations and configuration inconsistencies.</a:t>
            </a:r>
          </a:p>
          <a:p>
            <a:r>
              <a:rPr lang="en-US" sz="2000" dirty="0" smtClean="0"/>
              <a:t>VTP does not configure switch ports for VLAN membership.</a:t>
            </a:r>
          </a:p>
          <a:p>
            <a:r>
              <a:rPr lang="en-US" sz="2000" dirty="0" smtClean="0"/>
              <a:t>Three types of VTP messages are sent via Layer 2 multicast on VLAN 1.</a:t>
            </a:r>
          </a:p>
          <a:p>
            <a:r>
              <a:rPr lang="en-US" sz="2000" dirty="0" smtClean="0"/>
              <a:t>VTP </a:t>
            </a:r>
            <a:r>
              <a:rPr lang="en-US" sz="2000" i="1" dirty="0" smtClean="0"/>
              <a:t>domains</a:t>
            </a:r>
            <a:r>
              <a:rPr lang="en-US" sz="2000" dirty="0" smtClean="0"/>
              <a:t> define sets of interconnected switches sharing the same VTP configuration.</a:t>
            </a:r>
            <a:endParaRPr lang="en-US" sz="2000" dirty="0"/>
          </a:p>
        </p:txBody>
      </p:sp>
      <p:pic>
        <p:nvPicPr>
          <p:cNvPr id="5" name="Content Placeholder 4" descr="VTP.jpg"/>
          <p:cNvPicPr>
            <a:picLocks noGrp="1" noChangeAspect="1"/>
          </p:cNvPicPr>
          <p:nvPr>
            <p:ph sz="quarter" idx="12"/>
          </p:nvPr>
        </p:nvPicPr>
        <p:blipFill>
          <a:blip r:embed="rId3" cstate="print"/>
          <a:stretch>
            <a:fillRect/>
          </a:stretch>
        </p:blipFill>
        <p:spPr>
          <a:xfrm>
            <a:off x="2703493" y="990600"/>
            <a:ext cx="3683038" cy="265430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VTP Modes</a:t>
            </a:r>
            <a:endParaRPr lang="en-US" dirty="0"/>
          </a:p>
        </p:txBody>
      </p:sp>
      <p:graphicFrame>
        <p:nvGraphicFramePr>
          <p:cNvPr id="8" name="Content Placeholder 7"/>
          <p:cNvGraphicFramePr>
            <a:graphicFrameLocks noGrp="1"/>
          </p:cNvGraphicFramePr>
          <p:nvPr>
            <p:ph idx="1"/>
          </p:nvPr>
        </p:nvGraphicFramePr>
        <p:xfrm>
          <a:off x="351592" y="1022683"/>
          <a:ext cx="8428993" cy="5073404"/>
        </p:xfrm>
        <a:graphic>
          <a:graphicData uri="http://schemas.openxmlformats.org/drawingml/2006/table">
            <a:tbl>
              <a:tblPr firstRow="1" bandRow="1">
                <a:tableStyleId>{5C22544A-7EE6-4342-B048-85BDC9FD1C3A}</a:tableStyleId>
              </a:tblPr>
              <a:tblGrid>
                <a:gridCol w="1544730"/>
                <a:gridCol w="6884263"/>
              </a:tblGrid>
              <a:tr h="342227">
                <a:tc>
                  <a:txBody>
                    <a:bodyPr/>
                    <a:lstStyle/>
                    <a:p>
                      <a:r>
                        <a:rPr lang="en-US" sz="1800" smtClean="0"/>
                        <a:t>Mode</a:t>
                      </a:r>
                      <a:endParaRPr lang="en-US" sz="1800"/>
                    </a:p>
                  </a:txBody>
                  <a:tcPr/>
                </a:tc>
                <a:tc>
                  <a:txBody>
                    <a:bodyPr/>
                    <a:lstStyle/>
                    <a:p>
                      <a:r>
                        <a:rPr lang="en-US" sz="1800" smtClean="0"/>
                        <a:t>Description</a:t>
                      </a:r>
                      <a:endParaRPr lang="en-US" sz="1800"/>
                    </a:p>
                  </a:txBody>
                  <a:tcPr/>
                </a:tc>
              </a:tr>
              <a:tr h="1816985">
                <a:tc>
                  <a:txBody>
                    <a:bodyPr/>
                    <a:lstStyle/>
                    <a:p>
                      <a:r>
                        <a:rPr lang="en-US" sz="1600" b="1" smtClean="0"/>
                        <a:t>Client</a:t>
                      </a:r>
                      <a:endParaRPr lang="en-US" sz="1600" b="1"/>
                    </a:p>
                  </a:txBody>
                  <a:tcPr/>
                </a:tc>
                <a:tc>
                  <a:txBody>
                    <a:bodyPr/>
                    <a:lstStyle/>
                    <a:p>
                      <a:pPr marL="168275" indent="-168275">
                        <a:buFont typeface="Arial" pitchFamily="34" charset="0"/>
                        <a:buChar char="•"/>
                      </a:pPr>
                      <a:r>
                        <a:rPr lang="en-US" sz="1600" b="0" smtClean="0"/>
                        <a:t>Cannot create, change, or delete VLANs on command-line interface (CLI).</a:t>
                      </a:r>
                    </a:p>
                    <a:p>
                      <a:pPr marL="168275" indent="-168275">
                        <a:buFont typeface="Arial" pitchFamily="34" charset="0"/>
                        <a:buChar char="•"/>
                      </a:pPr>
                      <a:r>
                        <a:rPr lang="en-US" sz="1600" b="0" smtClean="0"/>
                        <a:t>Forwards advertisements to other switches.</a:t>
                      </a:r>
                    </a:p>
                    <a:p>
                      <a:pPr marL="168275" indent="-168275">
                        <a:buFont typeface="Arial" pitchFamily="34" charset="0"/>
                        <a:buChar char="•"/>
                      </a:pPr>
                      <a:r>
                        <a:rPr lang="en-US" sz="1600" b="0" smtClean="0"/>
                        <a:t>Synchronizes VLAN configuration with latest information received from other switches in the management domain.</a:t>
                      </a:r>
                    </a:p>
                    <a:p>
                      <a:pPr marL="168275" indent="-168275">
                        <a:buFont typeface="Arial" pitchFamily="34" charset="0"/>
                        <a:buChar char="•"/>
                      </a:pPr>
                      <a:r>
                        <a:rPr lang="en-US" sz="1600" b="0" smtClean="0"/>
                        <a:t>Does not save VLAN configuration in nonvolatile RAM (NVRAM).</a:t>
                      </a:r>
                    </a:p>
                  </a:txBody>
                  <a:tcPr/>
                </a:tc>
              </a:tr>
              <a:tr h="1321444">
                <a:tc>
                  <a:txBody>
                    <a:bodyPr/>
                    <a:lstStyle/>
                    <a:p>
                      <a:r>
                        <a:rPr lang="en-US" sz="1600" b="1" smtClean="0"/>
                        <a:t>Server</a:t>
                      </a:r>
                      <a:endParaRPr lang="en-US" sz="1600" b="1"/>
                    </a:p>
                  </a:txBody>
                  <a:tcPr/>
                </a:tc>
                <a:tc>
                  <a:txBody>
                    <a:bodyPr/>
                    <a:lstStyle/>
                    <a:p>
                      <a:pPr marL="168275" indent="-168275">
                        <a:buFont typeface="Arial" pitchFamily="34" charset="0"/>
                        <a:buChar char="•"/>
                      </a:pPr>
                      <a:r>
                        <a:rPr lang="en-US" sz="1600" b="0" smtClean="0"/>
                        <a:t>Can create, modify, and delete VLANs.</a:t>
                      </a:r>
                    </a:p>
                    <a:p>
                      <a:pPr marL="168275" indent="-168275">
                        <a:buFont typeface="Arial" pitchFamily="34" charset="0"/>
                        <a:buChar char="•"/>
                      </a:pPr>
                      <a:r>
                        <a:rPr lang="en-US" sz="1600" b="0" smtClean="0"/>
                        <a:t>Sends and forwards advertisements to other switches.</a:t>
                      </a:r>
                    </a:p>
                    <a:p>
                      <a:pPr marL="168275" indent="-168275">
                        <a:buFont typeface="Arial" pitchFamily="34" charset="0"/>
                        <a:buChar char="•"/>
                      </a:pPr>
                      <a:r>
                        <a:rPr lang="en-US" sz="1600" b="0" smtClean="0"/>
                        <a:t>Synchronizes VLAN configuration with latest information received from other  switches in the management domain.</a:t>
                      </a:r>
                    </a:p>
                    <a:p>
                      <a:pPr marL="168275" indent="-168275">
                        <a:buFont typeface="Arial" pitchFamily="34" charset="0"/>
                        <a:buChar char="•"/>
                      </a:pPr>
                      <a:r>
                        <a:rPr lang="en-US" sz="1600" b="0" smtClean="0"/>
                        <a:t>Saves VLAN configuration in NVRAM.</a:t>
                      </a:r>
                    </a:p>
                  </a:txBody>
                  <a:tcPr/>
                </a:tc>
              </a:tr>
              <a:tr h="1569215">
                <a:tc>
                  <a:txBody>
                    <a:bodyPr/>
                    <a:lstStyle/>
                    <a:p>
                      <a:r>
                        <a:rPr lang="en-US" sz="1600" b="1" smtClean="0"/>
                        <a:t>Transparent</a:t>
                      </a:r>
                      <a:endParaRPr lang="en-US" sz="1600" b="1"/>
                    </a:p>
                  </a:txBody>
                  <a:tcPr/>
                </a:tc>
                <a:tc>
                  <a:txBody>
                    <a:bodyPr/>
                    <a:lstStyle/>
                    <a:p>
                      <a:pPr marL="168275" indent="-168275">
                        <a:buFont typeface="Arial" pitchFamily="34" charset="0"/>
                        <a:buChar char="•"/>
                      </a:pPr>
                      <a:r>
                        <a:rPr lang="en-US" sz="1600" b="0" kern="1200" smtClean="0">
                          <a:solidFill>
                            <a:schemeClr val="dk1"/>
                          </a:solidFill>
                          <a:latin typeface="+mn-lt"/>
                          <a:ea typeface="+mn-ea"/>
                          <a:cs typeface="+mn-cs"/>
                        </a:rPr>
                        <a:t>Can create, modify, and delete VLANs only on the local switch.</a:t>
                      </a:r>
                    </a:p>
                    <a:p>
                      <a:pPr marL="168275" indent="-168275">
                        <a:buFont typeface="Arial" pitchFamily="34" charset="0"/>
                        <a:buChar char="•"/>
                      </a:pPr>
                      <a:r>
                        <a:rPr lang="en-US" sz="1600" b="0" kern="1200" smtClean="0">
                          <a:solidFill>
                            <a:schemeClr val="dk1"/>
                          </a:solidFill>
                          <a:latin typeface="+mn-lt"/>
                          <a:ea typeface="+mn-ea"/>
                          <a:cs typeface="+mn-cs"/>
                        </a:rPr>
                        <a:t>Forwards VTP advertisements received from other switches in the same management domain.</a:t>
                      </a:r>
                    </a:p>
                    <a:p>
                      <a:pPr marL="168275" indent="-168275">
                        <a:buFont typeface="Arial" pitchFamily="34" charset="0"/>
                        <a:buChar char="•"/>
                      </a:pPr>
                      <a:r>
                        <a:rPr lang="en-US" sz="1600" b="0" kern="1200" smtClean="0">
                          <a:solidFill>
                            <a:schemeClr val="dk1"/>
                          </a:solidFill>
                          <a:latin typeface="+mn-lt"/>
                          <a:ea typeface="+mn-ea"/>
                          <a:cs typeface="+mn-cs"/>
                        </a:rPr>
                        <a:t>Does not synchronize its VLAN configuration with information received from other switches in the management domain.</a:t>
                      </a:r>
                    </a:p>
                    <a:p>
                      <a:pPr marL="168275" indent="-168275">
                        <a:buFont typeface="Arial" pitchFamily="34" charset="0"/>
                        <a:buChar char="•"/>
                      </a:pPr>
                      <a:r>
                        <a:rPr lang="en-US" sz="1600" b="0" kern="1200" smtClean="0">
                          <a:solidFill>
                            <a:schemeClr val="dk1"/>
                          </a:solidFill>
                          <a:latin typeface="+mn-lt"/>
                          <a:ea typeface="+mn-ea"/>
                          <a:cs typeface="+mn-cs"/>
                        </a:rPr>
                        <a:t>Saves VLAN configuration in NVRAM.</a:t>
                      </a:r>
                      <a:endParaRPr lang="en-US" sz="1600" b="0"/>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VTP Operation</a:t>
            </a:r>
            <a:endParaRPr lang="en-US" dirty="0"/>
          </a:p>
        </p:txBody>
      </p:sp>
      <p:pic>
        <p:nvPicPr>
          <p:cNvPr id="7" name="Content Placeholder 6" descr="VTP Advertisements.jpg"/>
          <p:cNvPicPr>
            <a:picLocks noGrp="1" noChangeAspect="1"/>
          </p:cNvPicPr>
          <p:nvPr>
            <p:ph sz="quarter" idx="10"/>
          </p:nvPr>
        </p:nvPicPr>
        <p:blipFill>
          <a:blip r:embed="rId3" cstate="print"/>
          <a:stretch>
            <a:fillRect/>
          </a:stretch>
        </p:blipFill>
        <p:spPr>
          <a:xfrm>
            <a:off x="279400" y="1250132"/>
            <a:ext cx="8509000" cy="5050797"/>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VTP Pruning</a:t>
            </a:r>
            <a:endParaRPr lang="en-US" dirty="0"/>
          </a:p>
        </p:txBody>
      </p:sp>
      <p:pic>
        <p:nvPicPr>
          <p:cNvPr id="5" name="Content Placeholder 4" descr="VTP Pruning.jpg"/>
          <p:cNvPicPr>
            <a:picLocks noGrp="1" noChangeAspect="1"/>
          </p:cNvPicPr>
          <p:nvPr>
            <p:ph idx="10"/>
          </p:nvPr>
        </p:nvPicPr>
        <p:blipFill>
          <a:blip r:embed="rId3" cstate="print"/>
          <a:stretch>
            <a:fillRect/>
          </a:stretch>
        </p:blipFill>
        <p:spPr>
          <a:xfrm>
            <a:off x="1732547" y="874577"/>
            <a:ext cx="4412864" cy="3132736"/>
          </a:xfrm>
        </p:spPr>
      </p:pic>
      <p:sp>
        <p:nvSpPr>
          <p:cNvPr id="4" name="Picture Placeholder 3"/>
          <p:cNvSpPr>
            <a:spLocks noGrp="1"/>
          </p:cNvSpPr>
          <p:nvPr>
            <p:ph sz="quarter" idx="11"/>
          </p:nvPr>
        </p:nvSpPr>
        <p:spPr>
          <a:xfrm>
            <a:off x="279400" y="4019473"/>
            <a:ext cx="8520113" cy="2485858"/>
          </a:xfrm>
        </p:spPr>
        <p:txBody>
          <a:bodyPr>
            <a:noAutofit/>
          </a:bodyPr>
          <a:lstStyle/>
          <a:p>
            <a:pPr>
              <a:lnSpc>
                <a:spcPct val="110000"/>
              </a:lnSpc>
              <a:buFont typeface="Wingdings" pitchFamily="2" charset="2"/>
              <a:buChar char="§"/>
            </a:pPr>
            <a:r>
              <a:rPr lang="en-US" sz="1800" dirty="0" smtClean="0"/>
              <a:t>VTP pruning prevents flooded traffic from propagating to switches that do not have members in specific VLANs.</a:t>
            </a:r>
          </a:p>
          <a:p>
            <a:pPr>
              <a:lnSpc>
                <a:spcPct val="110000"/>
              </a:lnSpc>
              <a:buFont typeface="Wingdings" pitchFamily="2" charset="2"/>
              <a:buChar char="§"/>
            </a:pPr>
            <a:r>
              <a:rPr lang="en-US" sz="1800" dirty="0" smtClean="0"/>
              <a:t>VTP pruning uses VLAN advertisements to determine when a trunk connection is flooding traffic needlessly. Switches 1 and 4 in the figure support ports statically configured in </a:t>
            </a:r>
            <a:r>
              <a:rPr lang="en-US" sz="1800" smtClean="0"/>
              <a:t>the </a:t>
            </a:r>
            <a:r>
              <a:rPr lang="en-US" sz="1800" smtClean="0"/>
              <a:t>Red </a:t>
            </a:r>
            <a:r>
              <a:rPr lang="en-US" sz="1800" dirty="0" smtClean="0"/>
              <a:t>VLAN. </a:t>
            </a:r>
          </a:p>
          <a:p>
            <a:pPr>
              <a:lnSpc>
                <a:spcPct val="110000"/>
              </a:lnSpc>
              <a:buFont typeface="Wingdings" pitchFamily="2" charset="2"/>
              <a:buChar char="§"/>
            </a:pPr>
            <a:r>
              <a:rPr lang="en-US" sz="1800" dirty="0" smtClean="0"/>
              <a:t>The broadcast traffic from Station A is not forwarded to Switches 3, 5, and 6 because traffic for </a:t>
            </a:r>
            <a:r>
              <a:rPr lang="en-US" sz="1800" smtClean="0"/>
              <a:t>the </a:t>
            </a:r>
            <a:r>
              <a:rPr lang="en-US" sz="1800" smtClean="0"/>
              <a:t>Red </a:t>
            </a:r>
            <a:r>
              <a:rPr lang="en-US" sz="1800" dirty="0" smtClean="0"/>
              <a:t>VLAN has been pruned on the links indicated on Switches 2 and 4.</a:t>
            </a:r>
            <a:endParaRPr lang="en-US" sz="1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VTP Versions</a:t>
            </a:r>
            <a:endParaRPr lang="en-US" dirty="0" smtClean="0"/>
          </a:p>
        </p:txBody>
      </p:sp>
      <p:sp>
        <p:nvSpPr>
          <p:cNvPr id="6" name="Content Placeholder 5"/>
          <p:cNvSpPr>
            <a:spLocks noGrp="1"/>
          </p:cNvSpPr>
          <p:nvPr>
            <p:ph idx="1"/>
          </p:nvPr>
        </p:nvSpPr>
        <p:spPr/>
        <p:txBody>
          <a:bodyPr>
            <a:noAutofit/>
          </a:bodyPr>
          <a:lstStyle/>
          <a:p>
            <a:r>
              <a:rPr lang="en-US" sz="2000" smtClean="0"/>
              <a:t>Three</a:t>
            </a:r>
            <a:r>
              <a:rPr lang="en-US" sz="2000" i="1" smtClean="0"/>
              <a:t> </a:t>
            </a:r>
            <a:r>
              <a:rPr lang="en-US" sz="2000" smtClean="0"/>
              <a:t>VTP versions: V1, V2, V3. </a:t>
            </a:r>
          </a:p>
          <a:p>
            <a:r>
              <a:rPr lang="en-US" sz="2000" smtClean="0"/>
              <a:t>Versions are not interoperable (e.g., V2 supports token ring VLANs but V1 does not).</a:t>
            </a:r>
          </a:p>
          <a:p>
            <a:r>
              <a:rPr lang="en-US" sz="2000" smtClean="0"/>
              <a:t>Unrecognized </a:t>
            </a:r>
            <a:r>
              <a:rPr lang="en-US" sz="2000" i="1" smtClean="0"/>
              <a:t>Type-Length-Value (TLV) </a:t>
            </a:r>
            <a:r>
              <a:rPr lang="en-US" sz="2000" smtClean="0"/>
              <a:t>configuration changes are propagated by V2 servers and clients and these unrecognized TLVs can be stored in NVRAM.</a:t>
            </a:r>
          </a:p>
          <a:p>
            <a:r>
              <a:rPr lang="en-US" sz="2000" smtClean="0"/>
              <a:t>V1 transparent switches inspect VTP messages for the domain name and version and forward a message only if the version and domain name match. V2 transparent switches forward VTP messages in transparent mode without checking versions.</a:t>
            </a:r>
          </a:p>
          <a:p>
            <a:r>
              <a:rPr lang="en-US" sz="2000" smtClean="0"/>
              <a:t>V2 performs VLAN consistency checks (VLAN names and values) only when you enter new information through the CLI or via SNMP. V2 does not perform checks when new information is obtained from a VTP message or when information is read from NVRAM. If the MD5 hash on a received VTP message is correct, V2 accepts the VTP message information. </a:t>
            </a:r>
            <a:endParaRPr lang="en-US" sz="2000" dirty="0" smtClean="0"/>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Message Types</a:t>
            </a:r>
            <a:endParaRPr lang="en-US" dirty="0"/>
          </a:p>
        </p:txBody>
      </p:sp>
      <p:sp>
        <p:nvSpPr>
          <p:cNvPr id="3" name="Picture Placeholder 2"/>
          <p:cNvSpPr>
            <a:spLocks noGrp="1"/>
          </p:cNvSpPr>
          <p:nvPr>
            <p:ph idx="1"/>
          </p:nvPr>
        </p:nvSpPr>
        <p:spPr/>
        <p:txBody>
          <a:bodyPr/>
          <a:lstStyle/>
          <a:p>
            <a:r>
              <a:rPr lang="en-US" smtClean="0"/>
              <a:t>Summary Advertisements</a:t>
            </a:r>
          </a:p>
          <a:p>
            <a:r>
              <a:rPr lang="en-US" smtClean="0"/>
              <a:t>Subset Advertisements</a:t>
            </a:r>
          </a:p>
          <a:p>
            <a:r>
              <a:rPr lang="en-US" smtClean="0"/>
              <a:t>Advertisement Requests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Summary </a:t>
            </a:r>
            <a:r>
              <a:rPr lang="en-US" smtClean="0"/>
              <a:t>Advertisements</a:t>
            </a:r>
            <a:endParaRPr lang="en-US" dirty="0"/>
          </a:p>
        </p:txBody>
      </p:sp>
      <p:pic>
        <p:nvPicPr>
          <p:cNvPr id="5" name="Content Placeholder 4" descr="Summary Advertisement.jpg"/>
          <p:cNvPicPr>
            <a:picLocks noGrp="1" noChangeAspect="1"/>
          </p:cNvPicPr>
          <p:nvPr>
            <p:ph idx="10"/>
          </p:nvPr>
        </p:nvPicPr>
        <p:blipFill>
          <a:blip r:embed="rId3" cstate="print"/>
          <a:stretch>
            <a:fillRect/>
          </a:stretch>
        </p:blipFill>
        <p:spPr>
          <a:xfrm>
            <a:off x="580232" y="1050120"/>
            <a:ext cx="7975600" cy="2209800"/>
          </a:xfrm>
        </p:spPr>
      </p:pic>
      <p:sp>
        <p:nvSpPr>
          <p:cNvPr id="4" name="Content Placeholder 3"/>
          <p:cNvSpPr>
            <a:spLocks noGrp="1"/>
          </p:cNvSpPr>
          <p:nvPr>
            <p:ph idx="11"/>
          </p:nvPr>
        </p:nvSpPr>
        <p:spPr>
          <a:xfrm>
            <a:off x="279400" y="3243263"/>
            <a:ext cx="8520354" cy="3223873"/>
          </a:xfrm>
        </p:spPr>
        <p:txBody>
          <a:bodyPr>
            <a:noAutofit/>
          </a:bodyPr>
          <a:lstStyle/>
          <a:p>
            <a:r>
              <a:rPr lang="en-US" sz="2000" smtClean="0"/>
              <a:t>By default, Catalyst switches issue summary advertisements in 5-minute increments. Summary advertisements inform adjacent switches of the current VTP domain name and the configuration revision number. </a:t>
            </a:r>
          </a:p>
          <a:p>
            <a:r>
              <a:rPr lang="en-US" sz="2000" smtClean="0"/>
              <a:t>When the switch receives a summary advertisement packet, the switch compares the VTP domain name to its own VTP domain name. If the name is different, the switch ignores the packet. If the name is the same, the switch then compares the configuration revision to its own revision. If its own configuration revision is higher or equal, the packet is ignored. If it is lower, an advertisement request is sent. </a:t>
            </a:r>
          </a:p>
          <a:p>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Local Area Network (VLAN)</a:t>
            </a:r>
            <a:endParaRPr lang="en-US" dirty="0"/>
          </a:p>
        </p:txBody>
      </p:sp>
      <p:pic>
        <p:nvPicPr>
          <p:cNvPr id="5" name="Content Placeholder 4" descr="VLANs.jpg"/>
          <p:cNvPicPr>
            <a:picLocks noGrp="1" noChangeAspect="1"/>
          </p:cNvPicPr>
          <p:nvPr>
            <p:ph idx="10"/>
          </p:nvPr>
        </p:nvPicPr>
        <p:blipFill>
          <a:blip r:embed="rId3" cstate="print"/>
          <a:stretch>
            <a:fillRect/>
          </a:stretch>
        </p:blipFill>
        <p:spPr>
          <a:xfrm>
            <a:off x="2391868" y="1003300"/>
            <a:ext cx="4295177" cy="2728913"/>
          </a:xfrm>
        </p:spPr>
      </p:pic>
      <p:sp>
        <p:nvSpPr>
          <p:cNvPr id="4" name="Content Placeholder 3"/>
          <p:cNvSpPr>
            <a:spLocks noGrp="1"/>
          </p:cNvSpPr>
          <p:nvPr>
            <p:ph idx="11"/>
          </p:nvPr>
        </p:nvSpPr>
        <p:spPr/>
        <p:txBody>
          <a:bodyPr/>
          <a:lstStyle/>
          <a:p>
            <a:r>
              <a:rPr lang="en-US" dirty="0" smtClean="0"/>
              <a:t>A VLAN is a logical group of end devices.</a:t>
            </a:r>
          </a:p>
          <a:p>
            <a:r>
              <a:rPr lang="en-US" dirty="0" smtClean="0"/>
              <a:t>Broadcasts are contained within VLANs.</a:t>
            </a:r>
          </a:p>
          <a:p>
            <a:r>
              <a:rPr lang="en-US" dirty="0" smtClean="0"/>
              <a:t>Modern design has 1 VLAN = 1 IP subnet.</a:t>
            </a:r>
          </a:p>
          <a:p>
            <a:r>
              <a:rPr lang="en-US" dirty="0" smtClean="0"/>
              <a:t>Trunks connect switches so as to transport multiple VLANs.</a:t>
            </a:r>
          </a:p>
          <a:p>
            <a:r>
              <a:rPr lang="en-US" dirty="0" smtClean="0"/>
              <a:t>Layer 3 devices interconnect VLANs.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Subset </a:t>
            </a:r>
            <a:r>
              <a:rPr lang="en-US" smtClean="0"/>
              <a:t>Advertisements</a:t>
            </a:r>
            <a:endParaRPr lang="en-US" dirty="0"/>
          </a:p>
        </p:txBody>
      </p:sp>
      <p:pic>
        <p:nvPicPr>
          <p:cNvPr id="7" name="Content Placeholder 6" descr="Subset Advertisement.jpg"/>
          <p:cNvPicPr>
            <a:picLocks noGrp="1" noChangeAspect="1"/>
          </p:cNvPicPr>
          <p:nvPr>
            <p:ph idx="10"/>
          </p:nvPr>
        </p:nvPicPr>
        <p:blipFill>
          <a:blip r:embed="rId3" cstate="print"/>
          <a:stretch>
            <a:fillRect/>
          </a:stretch>
        </p:blipFill>
        <p:spPr>
          <a:xfrm>
            <a:off x="526256" y="992968"/>
            <a:ext cx="8026400" cy="2209800"/>
          </a:xfrm>
        </p:spPr>
      </p:pic>
      <p:sp>
        <p:nvSpPr>
          <p:cNvPr id="4" name="Content Placeholder 3"/>
          <p:cNvSpPr>
            <a:spLocks noGrp="1"/>
          </p:cNvSpPr>
          <p:nvPr>
            <p:ph idx="11"/>
          </p:nvPr>
        </p:nvSpPr>
        <p:spPr>
          <a:xfrm>
            <a:off x="279400" y="3414713"/>
            <a:ext cx="8520354" cy="3052423"/>
          </a:xfrm>
        </p:spPr>
        <p:txBody>
          <a:bodyPr>
            <a:noAutofit/>
          </a:bodyPr>
          <a:lstStyle/>
          <a:p>
            <a:r>
              <a:rPr lang="en-US" sz="2000" smtClean="0"/>
              <a:t>When you add, delete, or change a VLAN, the VTP server where the changes are made increments the configuration revision and issues a summary advertisement. One or several subset advertisements follow the summary advertisement. </a:t>
            </a:r>
          </a:p>
          <a:p>
            <a:r>
              <a:rPr lang="en-US" sz="2000" smtClean="0"/>
              <a:t>A subset advertisement contains a list of VLAN information. If there are several VLANs, more than one subset advertisement can be required to advertise all the VLANs.</a:t>
            </a:r>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Subset </a:t>
            </a:r>
            <a:r>
              <a:rPr lang="en-US" smtClean="0"/>
              <a:t>Advertisements</a:t>
            </a:r>
            <a:endParaRPr lang="en-US" dirty="0"/>
          </a:p>
        </p:txBody>
      </p:sp>
      <p:pic>
        <p:nvPicPr>
          <p:cNvPr id="7" name="Content Placeholder 6" descr="Subset Advertisement.jpg"/>
          <p:cNvPicPr>
            <a:picLocks noGrp="1" noChangeAspect="1"/>
          </p:cNvPicPr>
          <p:nvPr>
            <p:ph idx="10"/>
          </p:nvPr>
        </p:nvPicPr>
        <p:blipFill>
          <a:blip r:embed="rId3" cstate="print"/>
          <a:stretch>
            <a:fillRect/>
          </a:stretch>
        </p:blipFill>
        <p:spPr>
          <a:xfrm>
            <a:off x="526256" y="907240"/>
            <a:ext cx="8026400" cy="2209800"/>
          </a:xfrm>
        </p:spPr>
      </p:pic>
      <p:sp>
        <p:nvSpPr>
          <p:cNvPr id="4" name="Content Placeholder 3"/>
          <p:cNvSpPr>
            <a:spLocks noGrp="1"/>
          </p:cNvSpPr>
          <p:nvPr>
            <p:ph idx="11"/>
          </p:nvPr>
        </p:nvSpPr>
        <p:spPr>
          <a:xfrm>
            <a:off x="279400" y="3957638"/>
            <a:ext cx="8520354" cy="2509498"/>
          </a:xfrm>
        </p:spPr>
        <p:txBody>
          <a:bodyPr>
            <a:noAutofit/>
          </a:bodyPr>
          <a:lstStyle/>
          <a:p>
            <a:r>
              <a:rPr lang="en-US" sz="2000" smtClean="0"/>
              <a:t>When you add, delete, or change a VLAN, the VTP server where the changes are made increments the configuration revision and issues a summary advertisement. One or several subset advertisements follow the summary advertisement. </a:t>
            </a:r>
          </a:p>
          <a:p>
            <a:r>
              <a:rPr lang="en-US" sz="2000" smtClean="0"/>
              <a:t>A subset advertisement contains a list of VLAN information. If there are several VLANs, more than one subset advertisement can be required to advertise all the VLANs.</a:t>
            </a:r>
            <a:endParaRPr lang="en-US" sz="2000" dirty="0"/>
          </a:p>
        </p:txBody>
      </p:sp>
      <p:pic>
        <p:nvPicPr>
          <p:cNvPr id="5" name="Picture 4"/>
          <p:cNvPicPr>
            <a:picLocks noChangeAspect="1" noChangeArrowheads="1"/>
          </p:cNvPicPr>
          <p:nvPr/>
        </p:nvPicPr>
        <p:blipFill>
          <a:blip r:embed="rId4" cstate="print"/>
          <a:srcRect/>
          <a:stretch>
            <a:fillRect/>
          </a:stretch>
        </p:blipFill>
        <p:spPr bwMode="auto">
          <a:xfrm>
            <a:off x="526256" y="2485980"/>
            <a:ext cx="7223125" cy="1444625"/>
          </a:xfrm>
          <a:prstGeom prst="rect">
            <a:avLst/>
          </a:prstGeom>
          <a:noFill/>
          <a:ln w="28575" algn="ctr">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Advertisement </a:t>
            </a:r>
            <a:r>
              <a:rPr lang="en-US" smtClean="0"/>
              <a:t>Requests</a:t>
            </a:r>
            <a:endParaRPr lang="en-US" dirty="0"/>
          </a:p>
        </p:txBody>
      </p:sp>
      <p:sp>
        <p:nvSpPr>
          <p:cNvPr id="6" name="Content Placeholder 5"/>
          <p:cNvSpPr>
            <a:spLocks noGrp="1"/>
          </p:cNvSpPr>
          <p:nvPr>
            <p:ph idx="1"/>
          </p:nvPr>
        </p:nvSpPr>
        <p:spPr/>
        <p:txBody>
          <a:bodyPr>
            <a:normAutofit/>
          </a:bodyPr>
          <a:lstStyle/>
          <a:p>
            <a:r>
              <a:rPr lang="en-US" sz="2000" smtClean="0"/>
              <a:t>A switch </a:t>
            </a:r>
            <a:r>
              <a:rPr lang="en-US" sz="2000" smtClean="0"/>
              <a:t>issues a </a:t>
            </a:r>
            <a:r>
              <a:rPr lang="en-US" sz="2000" smtClean="0"/>
              <a:t>VTP advertisement request in these situations:</a:t>
            </a:r>
          </a:p>
          <a:p>
            <a:pPr lvl="1"/>
            <a:r>
              <a:rPr lang="en-US" sz="1800" smtClean="0"/>
              <a:t>The switch has been reset.</a:t>
            </a:r>
          </a:p>
          <a:p>
            <a:pPr lvl="1"/>
            <a:r>
              <a:rPr lang="en-US" sz="1800" smtClean="0"/>
              <a:t>The VTP domain name has been changed.</a:t>
            </a:r>
          </a:p>
          <a:p>
            <a:pPr lvl="1"/>
            <a:r>
              <a:rPr lang="en-US" sz="1800" smtClean="0"/>
              <a:t>The switch has received a VTP summary advertisement with a higher configuration revision than its own.</a:t>
            </a:r>
          </a:p>
          <a:p>
            <a:r>
              <a:rPr lang="en-US" sz="2000" smtClean="0"/>
              <a:t>Upon receipt of an advertisement request, a VTP device sends a summary advertisement.</a:t>
            </a:r>
          </a:p>
          <a:p>
            <a:r>
              <a:rPr lang="en-US" sz="2000" smtClean="0"/>
              <a:t>One or more subset advertisements follow the summary advertisement.</a:t>
            </a:r>
          </a:p>
        </p:txBody>
      </p:sp>
      <p:pic>
        <p:nvPicPr>
          <p:cNvPr id="8" name="Picture 7" descr="Advertisement Request.jpg"/>
          <p:cNvPicPr/>
          <p:nvPr/>
        </p:nvPicPr>
        <p:blipFill>
          <a:blip r:embed="rId3" cstate="print"/>
          <a:stretch>
            <a:fillRect/>
          </a:stretch>
        </p:blipFill>
        <p:spPr bwMode="auto">
          <a:xfrm>
            <a:off x="532061" y="4235117"/>
            <a:ext cx="8046453" cy="1997726"/>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Authentication</a:t>
            </a:r>
            <a:endParaRPr lang="en-US" dirty="0"/>
          </a:p>
        </p:txBody>
      </p:sp>
      <p:sp>
        <p:nvSpPr>
          <p:cNvPr id="3" name="Picture Placeholder 2"/>
          <p:cNvSpPr>
            <a:spLocks noGrp="1"/>
          </p:cNvSpPr>
          <p:nvPr>
            <p:ph idx="1"/>
          </p:nvPr>
        </p:nvSpPr>
        <p:spPr/>
        <p:txBody>
          <a:bodyPr/>
          <a:lstStyle/>
          <a:p>
            <a:r>
              <a:rPr lang="en-US" smtClean="0"/>
              <a:t>VTP domains can be secured by using the VTP password feature. It is important to make sure that all the switches in the VTP domain have the same password and domain name; otherwise, a switch will not become a member of the VTP domain. Cisco switches use MD5 to encode passwords in 16-byte words. These passwords propagate inside VTP summary advertisements. In VTP, passwords are case-sensitive and can be 8 to 64 characters in length. The use of VTP authentication is a recommended practice. </a:t>
            </a:r>
          </a:p>
          <a:p>
            <a:r>
              <a:rPr lang="en-US" smtClean="0"/>
              <a:t>By default, a Catalyst switch does not have a VTP password. The switch does not automatically set the password parameter, unlike other parameters that are set automatically when a VTP advertisement is received</a:t>
            </a:r>
            <a:r>
              <a:rPr lang="en-US" smtClean="0"/>
              <a:t>.</a:t>
            </a:r>
            <a:endParaRPr 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Configuring VTP</a:t>
            </a:r>
          </a:p>
        </p:txBody>
      </p:sp>
      <p:sp>
        <p:nvSpPr>
          <p:cNvPr id="10" name="Content Placeholder 9"/>
          <p:cNvSpPr>
            <a:spLocks noGrp="1"/>
          </p:cNvSpPr>
          <p:nvPr>
            <p:ph idx="1"/>
          </p:nvPr>
        </p:nvSpPr>
        <p:spPr/>
        <p:txBody>
          <a:bodyPr>
            <a:normAutofit fontScale="92500" lnSpcReduction="10000"/>
          </a:bodyPr>
          <a:lstStyle/>
          <a:p>
            <a:pPr>
              <a:lnSpc>
                <a:spcPct val="110000"/>
              </a:lnSpc>
            </a:pPr>
            <a:r>
              <a:rPr lang="en-US" b="1" smtClean="0"/>
              <a:t>Step 1. </a:t>
            </a:r>
            <a:r>
              <a:rPr lang="en-US" smtClean="0"/>
              <a:t>Enter global configuration mode: </a:t>
            </a:r>
          </a:p>
          <a:p>
            <a:pPr lvl="1">
              <a:lnSpc>
                <a:spcPct val="110000"/>
              </a:lnSpc>
              <a:buNone/>
            </a:pPr>
            <a:r>
              <a:rPr lang="en-US" sz="2200" smtClean="0">
                <a:latin typeface="Courier New" pitchFamily="49" charset="0"/>
                <a:cs typeface="Courier New" pitchFamily="49" charset="0"/>
              </a:rPr>
              <a:t>Switch# </a:t>
            </a:r>
            <a:r>
              <a:rPr lang="en-US" sz="2200" b="1" smtClean="0">
                <a:latin typeface="Courier New" pitchFamily="49" charset="0"/>
                <a:cs typeface="Courier New" pitchFamily="49" charset="0"/>
              </a:rPr>
              <a:t>configure terminal </a:t>
            </a:r>
            <a:endParaRPr lang="en-US" sz="2200" smtClean="0">
              <a:latin typeface="Courier New" pitchFamily="49" charset="0"/>
              <a:cs typeface="Courier New" pitchFamily="49" charset="0"/>
            </a:endParaRPr>
          </a:p>
          <a:p>
            <a:pPr>
              <a:lnSpc>
                <a:spcPct val="110000"/>
              </a:lnSpc>
            </a:pPr>
            <a:r>
              <a:rPr lang="en-US" b="1" smtClean="0"/>
              <a:t>Step 2. </a:t>
            </a:r>
            <a:r>
              <a:rPr lang="en-US" smtClean="0"/>
              <a:t>Configure the VTP mode as server: </a:t>
            </a:r>
          </a:p>
          <a:p>
            <a:pPr lvl="1">
              <a:lnSpc>
                <a:spcPct val="110000"/>
              </a:lnSpc>
              <a:buNone/>
            </a:pPr>
            <a:r>
              <a:rPr lang="en-US" sz="2200" smtClean="0">
                <a:latin typeface="Courier New" pitchFamily="49" charset="0"/>
                <a:cs typeface="Courier New" pitchFamily="49" charset="0"/>
              </a:rPr>
              <a:t>Switch(config)# </a:t>
            </a:r>
            <a:r>
              <a:rPr lang="en-US" sz="2200" b="1" smtClean="0">
                <a:latin typeface="Courier New" pitchFamily="49" charset="0"/>
                <a:cs typeface="Courier New" pitchFamily="49" charset="0"/>
              </a:rPr>
              <a:t>vtp mode server </a:t>
            </a:r>
            <a:endParaRPr lang="en-US" sz="2200" smtClean="0">
              <a:latin typeface="Courier New" pitchFamily="49" charset="0"/>
              <a:cs typeface="Courier New" pitchFamily="49" charset="0"/>
            </a:endParaRPr>
          </a:p>
          <a:p>
            <a:pPr>
              <a:lnSpc>
                <a:spcPct val="110000"/>
              </a:lnSpc>
            </a:pPr>
            <a:r>
              <a:rPr lang="en-US" b="1" smtClean="0"/>
              <a:t>Step 3. </a:t>
            </a:r>
            <a:r>
              <a:rPr lang="en-US" smtClean="0"/>
              <a:t>Configure the domain name: </a:t>
            </a:r>
          </a:p>
          <a:p>
            <a:pPr lvl="1">
              <a:lnSpc>
                <a:spcPct val="110000"/>
              </a:lnSpc>
              <a:buNone/>
            </a:pPr>
            <a:r>
              <a:rPr lang="en-US" sz="2200" smtClean="0">
                <a:latin typeface="Courier New" pitchFamily="49" charset="0"/>
                <a:cs typeface="Courier New" pitchFamily="49" charset="0"/>
              </a:rPr>
              <a:t>Switch(config)# </a:t>
            </a:r>
            <a:r>
              <a:rPr lang="en-US" sz="2200" b="1" smtClean="0">
                <a:latin typeface="Courier New" pitchFamily="49" charset="0"/>
                <a:cs typeface="Courier New" pitchFamily="49" charset="0"/>
              </a:rPr>
              <a:t>vtp domain </a:t>
            </a:r>
            <a:r>
              <a:rPr lang="en-US" sz="2200" i="1" smtClean="0">
                <a:latin typeface="Courier New" pitchFamily="49" charset="0"/>
                <a:cs typeface="Courier New" pitchFamily="49" charset="0"/>
              </a:rPr>
              <a:t>domain_name </a:t>
            </a:r>
            <a:endParaRPr lang="en-US" sz="2200" smtClean="0">
              <a:latin typeface="Courier New" pitchFamily="49" charset="0"/>
              <a:cs typeface="Courier New" pitchFamily="49" charset="0"/>
            </a:endParaRPr>
          </a:p>
          <a:p>
            <a:pPr>
              <a:lnSpc>
                <a:spcPct val="110000"/>
              </a:lnSpc>
            </a:pPr>
            <a:r>
              <a:rPr lang="en-US" b="1" smtClean="0"/>
              <a:t>Step 4. </a:t>
            </a:r>
            <a:r>
              <a:rPr lang="en-US" smtClean="0"/>
              <a:t>(Optional.) Enable VTP version 2: </a:t>
            </a:r>
          </a:p>
          <a:p>
            <a:pPr lvl="1">
              <a:lnSpc>
                <a:spcPct val="110000"/>
              </a:lnSpc>
              <a:buNone/>
            </a:pPr>
            <a:r>
              <a:rPr lang="en-US" sz="2200" smtClean="0">
                <a:latin typeface="Courier New" pitchFamily="49" charset="0"/>
                <a:cs typeface="Courier New" pitchFamily="49" charset="0"/>
              </a:rPr>
              <a:t>Switch(config)# </a:t>
            </a:r>
            <a:r>
              <a:rPr lang="en-US" sz="2200" b="1" smtClean="0">
                <a:latin typeface="Courier New" pitchFamily="49" charset="0"/>
                <a:cs typeface="Courier New" pitchFamily="49" charset="0"/>
              </a:rPr>
              <a:t>vtp version 2 </a:t>
            </a:r>
            <a:endParaRPr lang="en-US" sz="2200" smtClean="0">
              <a:latin typeface="Courier New" pitchFamily="49" charset="0"/>
              <a:cs typeface="Courier New" pitchFamily="49" charset="0"/>
            </a:endParaRPr>
          </a:p>
          <a:p>
            <a:pPr>
              <a:lnSpc>
                <a:spcPct val="110000"/>
              </a:lnSpc>
            </a:pPr>
            <a:r>
              <a:rPr lang="en-US" b="1" smtClean="0"/>
              <a:t>Step 5. </a:t>
            </a:r>
            <a:r>
              <a:rPr lang="en-US" smtClean="0"/>
              <a:t>(Optional.) Specify a VTP password: </a:t>
            </a:r>
          </a:p>
          <a:p>
            <a:pPr lvl="1">
              <a:lnSpc>
                <a:spcPct val="110000"/>
              </a:lnSpc>
              <a:buNone/>
            </a:pPr>
            <a:r>
              <a:rPr lang="en-US" sz="2200" smtClean="0">
                <a:latin typeface="Courier New" pitchFamily="49" charset="0"/>
                <a:cs typeface="Courier New" pitchFamily="49" charset="0"/>
              </a:rPr>
              <a:t>Switch(config)# </a:t>
            </a:r>
            <a:r>
              <a:rPr lang="en-US" sz="2200" b="1" smtClean="0">
                <a:latin typeface="Courier New" pitchFamily="49" charset="0"/>
                <a:cs typeface="Courier New" pitchFamily="49" charset="0"/>
              </a:rPr>
              <a:t>vtp password </a:t>
            </a:r>
            <a:r>
              <a:rPr lang="en-US" sz="2200" i="1" smtClean="0">
                <a:latin typeface="Courier New" pitchFamily="49" charset="0"/>
                <a:cs typeface="Courier New" pitchFamily="49" charset="0"/>
              </a:rPr>
              <a:t>password_string </a:t>
            </a:r>
            <a:endParaRPr lang="en-US" sz="2200" smtClean="0">
              <a:latin typeface="Courier New" pitchFamily="49" charset="0"/>
              <a:cs typeface="Courier New" pitchFamily="49" charset="0"/>
            </a:endParaRPr>
          </a:p>
          <a:p>
            <a:pPr>
              <a:lnSpc>
                <a:spcPct val="110000"/>
              </a:lnSpc>
            </a:pPr>
            <a:r>
              <a:rPr lang="en-US" b="1" smtClean="0"/>
              <a:t>Step 6. </a:t>
            </a:r>
            <a:r>
              <a:rPr lang="en-US" smtClean="0"/>
              <a:t>(Optional.) Enable VTP pruning in the management domain: </a:t>
            </a:r>
          </a:p>
          <a:p>
            <a:pPr lvl="1">
              <a:lnSpc>
                <a:spcPct val="110000"/>
              </a:lnSpc>
              <a:buNone/>
            </a:pPr>
            <a:r>
              <a:rPr lang="en-US" sz="2200" smtClean="0">
                <a:latin typeface="Courier New" pitchFamily="49" charset="0"/>
                <a:cs typeface="Courier New" pitchFamily="49" charset="0"/>
              </a:rPr>
              <a:t>Switch(config)# </a:t>
            </a:r>
            <a:r>
              <a:rPr lang="en-US" sz="2200" b="1" smtClean="0">
                <a:latin typeface="Courier New" pitchFamily="49" charset="0"/>
                <a:cs typeface="Courier New" pitchFamily="49" charset="0"/>
              </a:rPr>
              <a:t>vtp pruning</a:t>
            </a:r>
            <a:endParaRPr lang="en-US" sz="2200" smtClean="0">
              <a:latin typeface="Courier New" pitchFamily="49" charset="0"/>
              <a:cs typeface="Courier New" pitchFamily="49" charset="0"/>
            </a:endParaRPr>
          </a:p>
          <a:p>
            <a:pPr>
              <a:lnSpc>
                <a:spcPct val="110000"/>
              </a:lnSpc>
            </a:pP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Configuration Example</a:t>
            </a:r>
            <a:endParaRPr lang="en-US"/>
          </a:p>
        </p:txBody>
      </p:sp>
      <p:sp>
        <p:nvSpPr>
          <p:cNvPr id="4" name="Content Placeholder 3"/>
          <p:cNvSpPr>
            <a:spLocks noGrp="1"/>
          </p:cNvSpPr>
          <p:nvPr>
            <p:ph idx="10"/>
          </p:nvPr>
        </p:nvSpPr>
        <p:spPr/>
        <p:txBody>
          <a:bodyPr>
            <a:normAutofit/>
          </a:bodyPr>
          <a:lstStyle/>
          <a:p>
            <a:r>
              <a:rPr lang="en-US" smtClean="0"/>
              <a:t>This example creates a VTP server with domain name </a:t>
            </a:r>
            <a:r>
              <a:rPr lang="en-US" b="0" smtClean="0">
                <a:latin typeface="Courier New" pitchFamily="49" charset="0"/>
                <a:cs typeface="Courier New" pitchFamily="49" charset="0"/>
              </a:rPr>
              <a:t>Modular_Form</a:t>
            </a:r>
            <a:r>
              <a:rPr lang="en-US" smtClean="0"/>
              <a:t>, password </a:t>
            </a:r>
            <a:r>
              <a:rPr lang="en-US" b="0" smtClean="0">
                <a:latin typeface="Courier New" pitchFamily="49" charset="0"/>
                <a:cs typeface="Courier New" pitchFamily="49" charset="0"/>
              </a:rPr>
              <a:t>genus</a:t>
            </a:r>
            <a:r>
              <a:rPr lang="en-US" smtClean="0"/>
              <a:t>, and pruning enabled.</a:t>
            </a:r>
            <a:endParaRPr lang="en-US"/>
          </a:p>
        </p:txBody>
      </p:sp>
      <p:sp>
        <p:nvSpPr>
          <p:cNvPr id="3" name="Text Placeholder 2"/>
          <p:cNvSpPr>
            <a:spLocks noGrp="1"/>
          </p:cNvSpPr>
          <p:nvPr>
            <p:ph sz="quarter" idx="11"/>
          </p:nvPr>
        </p:nvSpPr>
        <p:spPr/>
        <p:txBody>
          <a:bodyPr>
            <a:normAutofit/>
          </a:bodyPr>
          <a:lstStyle/>
          <a:p>
            <a:r>
              <a:rPr lang="en-US" smtClean="0"/>
              <a:t>Switch# </a:t>
            </a:r>
            <a:r>
              <a:rPr lang="en-US" b="1" smtClean="0"/>
              <a:t>configure terminal</a:t>
            </a:r>
          </a:p>
          <a:p>
            <a:r>
              <a:rPr lang="en-US" smtClean="0"/>
              <a:t>Switch(config)# </a:t>
            </a:r>
            <a:r>
              <a:rPr lang="en-US" b="1" smtClean="0"/>
              <a:t>vtp mode server</a:t>
            </a:r>
          </a:p>
          <a:p>
            <a:r>
              <a:rPr lang="en-US" smtClean="0"/>
              <a:t>Setting device to VTP SERVER mode.</a:t>
            </a:r>
          </a:p>
          <a:p>
            <a:r>
              <a:rPr lang="en-US" smtClean="0"/>
              <a:t>Switch(config)# </a:t>
            </a:r>
            <a:r>
              <a:rPr lang="en-US" b="1" smtClean="0"/>
              <a:t>vtp domain Modular_Form</a:t>
            </a:r>
          </a:p>
          <a:p>
            <a:r>
              <a:rPr lang="en-US" smtClean="0"/>
              <a:t>Switch(config)# </a:t>
            </a:r>
            <a:r>
              <a:rPr lang="en-US" b="1" smtClean="0"/>
              <a:t>vtp password genus</a:t>
            </a:r>
          </a:p>
          <a:p>
            <a:r>
              <a:rPr lang="en-US" smtClean="0"/>
              <a:t>Switch(config)# </a:t>
            </a:r>
            <a:r>
              <a:rPr lang="en-US" b="1" smtClean="0"/>
              <a:t>vtp pruning </a:t>
            </a:r>
          </a:p>
          <a:p>
            <a:r>
              <a:rPr lang="en-US" smtClean="0"/>
              <a:t>Switch(config)# </a:t>
            </a:r>
            <a:r>
              <a:rPr lang="en-US" b="1" smtClean="0"/>
              <a:t>end </a:t>
            </a:r>
          </a:p>
          <a:p>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2497292" y="5258175"/>
            <a:ext cx="906380" cy="20052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2380987" y="5079957"/>
            <a:ext cx="1419728" cy="17821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2757977" y="4843336"/>
            <a:ext cx="693822" cy="1862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4247951" y="4427397"/>
            <a:ext cx="509338" cy="20629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1878492" y="3998272"/>
            <a:ext cx="276727" cy="202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 name="Rectangle 7"/>
          <p:cNvSpPr/>
          <p:nvPr/>
        </p:nvSpPr>
        <p:spPr bwMode="auto">
          <a:xfrm>
            <a:off x="2993419" y="4200553"/>
            <a:ext cx="557463" cy="202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1276914" y="3789222"/>
            <a:ext cx="1648326" cy="204537"/>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290" name="Title 1"/>
          <p:cNvSpPr>
            <a:spLocks noGrp="1"/>
          </p:cNvSpPr>
          <p:nvPr>
            <p:ph type="title"/>
          </p:nvPr>
        </p:nvSpPr>
        <p:spPr/>
        <p:txBody>
          <a:bodyPr/>
          <a:lstStyle/>
          <a:p>
            <a:r>
              <a:rPr lang="en-US" smtClean="0"/>
              <a:t>Verifying VTP Configuration (1)</a:t>
            </a:r>
            <a:endParaRPr lang="en-US" dirty="0" smtClean="0"/>
          </a:p>
        </p:txBody>
      </p:sp>
      <p:sp>
        <p:nvSpPr>
          <p:cNvPr id="5" name="Content Placeholder 4"/>
          <p:cNvSpPr>
            <a:spLocks noGrp="1"/>
          </p:cNvSpPr>
          <p:nvPr>
            <p:ph idx="10"/>
          </p:nvPr>
        </p:nvSpPr>
        <p:spPr/>
        <p:txBody>
          <a:bodyPr/>
          <a:lstStyle/>
          <a:p>
            <a:r>
              <a:rPr lang="en-US" smtClean="0"/>
              <a:t>The most useful command for verifying VTP configuration is the </a:t>
            </a:r>
            <a:r>
              <a:rPr lang="en-US" b="1" smtClean="0">
                <a:latin typeface="Courier New" pitchFamily="49" charset="0"/>
                <a:cs typeface="Courier New" pitchFamily="49" charset="0"/>
              </a:rPr>
              <a:t>show vtp status </a:t>
            </a:r>
            <a:r>
              <a:rPr lang="en-US" smtClean="0"/>
              <a:t>command. The output displayed includes the VTP version, the VTP configuration revision number, the number of VLANs supported locally, the VTP operating mode, the VTP domain name, and the VTP pruning mode.</a:t>
            </a:r>
            <a:endParaRPr lang="en-US" dirty="0" smtClean="0"/>
          </a:p>
        </p:txBody>
      </p:sp>
      <p:sp>
        <p:nvSpPr>
          <p:cNvPr id="7" name="Content Placeholder 6"/>
          <p:cNvSpPr>
            <a:spLocks noGrp="1"/>
          </p:cNvSpPr>
          <p:nvPr>
            <p:ph sz="quarter" idx="11"/>
          </p:nvPr>
        </p:nvSpPr>
        <p:spPr/>
        <p:txBody>
          <a:bodyPr>
            <a:normAutofit fontScale="92500" lnSpcReduction="20000"/>
          </a:bodyPr>
          <a:lstStyle/>
          <a:p>
            <a:pPr>
              <a:lnSpc>
                <a:spcPct val="110000"/>
              </a:lnSpc>
            </a:pPr>
            <a:r>
              <a:rPr lang="en-US" smtClean="0"/>
              <a:t>Switch# </a:t>
            </a:r>
            <a:r>
              <a:rPr lang="en-US" b="1" smtClean="0"/>
              <a:t>show vtp status </a:t>
            </a:r>
          </a:p>
          <a:p>
            <a:pPr>
              <a:lnSpc>
                <a:spcPct val="110000"/>
              </a:lnSpc>
            </a:pPr>
            <a:r>
              <a:rPr lang="en-US" smtClean="0"/>
              <a:t>VTP Version : 2 </a:t>
            </a:r>
          </a:p>
          <a:p>
            <a:pPr>
              <a:lnSpc>
                <a:spcPct val="110000"/>
              </a:lnSpc>
            </a:pPr>
            <a:r>
              <a:rPr lang="en-US" smtClean="0"/>
              <a:t>Configuration Revision : 247 </a:t>
            </a:r>
          </a:p>
          <a:p>
            <a:pPr>
              <a:lnSpc>
                <a:spcPct val="110000"/>
              </a:lnSpc>
            </a:pPr>
            <a:r>
              <a:rPr lang="en-US" smtClean="0"/>
              <a:t>Maximum VLANs supported locally : 1005 </a:t>
            </a:r>
          </a:p>
          <a:p>
            <a:pPr>
              <a:lnSpc>
                <a:spcPct val="110000"/>
              </a:lnSpc>
            </a:pPr>
            <a:r>
              <a:rPr lang="en-US" smtClean="0"/>
              <a:t>Number of existing VLANs : 33 </a:t>
            </a:r>
          </a:p>
          <a:p>
            <a:pPr>
              <a:lnSpc>
                <a:spcPct val="110000"/>
              </a:lnSpc>
            </a:pPr>
            <a:r>
              <a:rPr lang="en-US" smtClean="0"/>
              <a:t>VTP Operating Mode : Server </a:t>
            </a:r>
          </a:p>
          <a:p>
            <a:pPr>
              <a:lnSpc>
                <a:spcPct val="110000"/>
              </a:lnSpc>
            </a:pPr>
            <a:r>
              <a:rPr lang="en-US" smtClean="0"/>
              <a:t>VTP Domain Name : Modular_Form </a:t>
            </a:r>
          </a:p>
          <a:p>
            <a:pPr>
              <a:lnSpc>
                <a:spcPct val="110000"/>
              </a:lnSpc>
            </a:pPr>
            <a:r>
              <a:rPr lang="en-US" smtClean="0"/>
              <a:t>VTP Pruning Mode : Enabled </a:t>
            </a:r>
          </a:p>
          <a:p>
            <a:pPr>
              <a:lnSpc>
                <a:spcPct val="110000"/>
              </a:lnSpc>
            </a:pPr>
            <a:r>
              <a:rPr lang="en-US" smtClean="0"/>
              <a:t>VTP V2 Mode : Disabled </a:t>
            </a:r>
          </a:p>
          <a:p>
            <a:pPr>
              <a:lnSpc>
                <a:spcPct val="110000"/>
              </a:lnSpc>
            </a:pPr>
            <a:r>
              <a:rPr lang="en-US" smtClean="0"/>
              <a:t>VTP Traps Generation : Disabled </a:t>
            </a:r>
          </a:p>
          <a:p>
            <a:pPr>
              <a:lnSpc>
                <a:spcPct val="110000"/>
              </a:lnSpc>
            </a:pPr>
            <a:r>
              <a:rPr lang="en-US" smtClean="0"/>
              <a:t>MD5 digest : 0x45 0x52 0xB6 0xFD 0x63 0xC8 0x49 0x80 </a:t>
            </a:r>
          </a:p>
          <a:p>
            <a:pPr>
              <a:lnSpc>
                <a:spcPct val="110000"/>
              </a:lnSpc>
            </a:pPr>
            <a:r>
              <a:rPr lang="en-US" smtClean="0"/>
              <a:t>Configuration last modified by 0.0.0.0 at 8-12-99 15:04:4 </a:t>
            </a:r>
          </a:p>
          <a:p>
            <a:pPr>
              <a:lnSpc>
                <a:spcPct val="110000"/>
              </a:lnSpc>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050501" y="2849988"/>
            <a:ext cx="1992730" cy="20753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290" name="Title 1"/>
          <p:cNvSpPr>
            <a:spLocks noGrp="1"/>
          </p:cNvSpPr>
          <p:nvPr>
            <p:ph type="title"/>
          </p:nvPr>
        </p:nvSpPr>
        <p:spPr/>
        <p:txBody>
          <a:bodyPr/>
          <a:lstStyle/>
          <a:p>
            <a:r>
              <a:rPr lang="en-US" smtClean="0"/>
              <a:t>Verifying VTP Configuration (2)</a:t>
            </a:r>
            <a:endParaRPr lang="en-US" dirty="0" smtClean="0"/>
          </a:p>
        </p:txBody>
      </p:sp>
      <p:sp>
        <p:nvSpPr>
          <p:cNvPr id="5" name="Content Placeholder 4"/>
          <p:cNvSpPr>
            <a:spLocks noGrp="1"/>
          </p:cNvSpPr>
          <p:nvPr>
            <p:ph idx="10"/>
          </p:nvPr>
        </p:nvSpPr>
        <p:spPr/>
        <p:txBody>
          <a:bodyPr>
            <a:normAutofit/>
          </a:bodyPr>
          <a:lstStyle/>
          <a:p>
            <a:r>
              <a:rPr lang="en-US" smtClean="0"/>
              <a:t>Use the </a:t>
            </a:r>
            <a:r>
              <a:rPr lang="en-US" b="1" smtClean="0">
                <a:latin typeface="Courier New" pitchFamily="49" charset="0"/>
                <a:cs typeface="Courier New" pitchFamily="49" charset="0"/>
              </a:rPr>
              <a:t>show vtp counters </a:t>
            </a:r>
            <a:r>
              <a:rPr lang="en-US" smtClean="0"/>
              <a:t>command to display statistics about VTP operation. If there are any problems regarding the VTP operation, this command helps look for VTP message type updates.</a:t>
            </a:r>
          </a:p>
          <a:p>
            <a:endParaRPr lang="en-US" dirty="0" smtClean="0"/>
          </a:p>
        </p:txBody>
      </p:sp>
      <p:sp>
        <p:nvSpPr>
          <p:cNvPr id="7" name="Content Placeholder 6"/>
          <p:cNvSpPr>
            <a:spLocks noGrp="1"/>
          </p:cNvSpPr>
          <p:nvPr>
            <p:ph sz="quarter" idx="11"/>
          </p:nvPr>
        </p:nvSpPr>
        <p:spPr>
          <a:xfrm>
            <a:off x="279400" y="2828926"/>
            <a:ext cx="8520113" cy="3711574"/>
          </a:xfrm>
        </p:spPr>
        <p:txBody>
          <a:bodyPr>
            <a:noAutofit/>
          </a:bodyPr>
          <a:lstStyle/>
          <a:p>
            <a:r>
              <a:rPr lang="en-US" sz="1200" smtClean="0"/>
              <a:t>Switch# </a:t>
            </a:r>
            <a:r>
              <a:rPr lang="en-US" sz="1200" b="1" smtClean="0"/>
              <a:t>show vtp counters</a:t>
            </a:r>
          </a:p>
          <a:p>
            <a:r>
              <a:rPr lang="en-US" sz="1200" smtClean="0"/>
              <a:t>VTP statistics:</a:t>
            </a:r>
          </a:p>
          <a:p>
            <a:r>
              <a:rPr lang="en-US" sz="1200" smtClean="0"/>
              <a:t>Summary advertisements received : 7</a:t>
            </a:r>
          </a:p>
          <a:p>
            <a:r>
              <a:rPr lang="en-US" sz="1200" smtClean="0"/>
              <a:t>Subset advertisements received : 5</a:t>
            </a:r>
          </a:p>
          <a:p>
            <a:r>
              <a:rPr lang="en-US" sz="1200" smtClean="0"/>
              <a:t>Request advertisements received : 0</a:t>
            </a:r>
          </a:p>
          <a:p>
            <a:r>
              <a:rPr lang="en-US" sz="1200" smtClean="0"/>
              <a:t>Summary advertisements transmitted : 997</a:t>
            </a:r>
          </a:p>
          <a:p>
            <a:r>
              <a:rPr lang="en-US" sz="1200" smtClean="0"/>
              <a:t>Subset advertisements transmitted : 13</a:t>
            </a:r>
          </a:p>
          <a:p>
            <a:r>
              <a:rPr lang="en-US" sz="1200" smtClean="0"/>
              <a:t>Request advertisements transmitted : 3</a:t>
            </a:r>
          </a:p>
          <a:p>
            <a:r>
              <a:rPr lang="en-US" sz="1200" smtClean="0"/>
              <a:t>Number of config revision errors : 0</a:t>
            </a:r>
          </a:p>
          <a:p>
            <a:r>
              <a:rPr lang="en-US" sz="1200" smtClean="0"/>
              <a:t>Number of config digest errors : 0</a:t>
            </a:r>
          </a:p>
          <a:p>
            <a:r>
              <a:rPr lang="en-US" sz="1200" smtClean="0"/>
              <a:t>Number of V1 summary errors : 0</a:t>
            </a:r>
          </a:p>
          <a:p>
            <a:endParaRPr lang="en-US" sz="1200" smtClean="0"/>
          </a:p>
          <a:p>
            <a:r>
              <a:rPr lang="en-US" sz="1200" smtClean="0"/>
              <a:t>VTP pruning statistics:</a:t>
            </a:r>
          </a:p>
          <a:p>
            <a:endParaRPr lang="en-US" sz="1200" smtClean="0"/>
          </a:p>
          <a:p>
            <a:r>
              <a:rPr lang="en-US" sz="1200" smtClean="0"/>
              <a:t>Trunk  Join Transmitted  Join Received  Summary advts received from non-pruning-capable device</a:t>
            </a:r>
          </a:p>
          <a:p>
            <a:r>
              <a:rPr lang="en-US" sz="1200" smtClean="0"/>
              <a:t>------ ----------------  -------------  -----------------</a:t>
            </a:r>
          </a:p>
          <a:p>
            <a:r>
              <a:rPr lang="en-US" sz="1200" smtClean="0"/>
              <a:t>Fa5/8 	43071 		42766		5</a:t>
            </a:r>
          </a:p>
          <a:p>
            <a:endParaRPr lang="en-US" sz="12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VTP Troubleshooting</a:t>
            </a:r>
            <a:endParaRPr lang="en-US" dirty="0"/>
          </a:p>
        </p:txBody>
      </p:sp>
      <p:sp>
        <p:nvSpPr>
          <p:cNvPr id="3" name="Picture Placeholder 2"/>
          <p:cNvSpPr>
            <a:spLocks noGrp="1"/>
          </p:cNvSpPr>
          <p:nvPr>
            <p:ph idx="1"/>
          </p:nvPr>
        </p:nvSpPr>
        <p:spPr/>
        <p:txBody>
          <a:bodyPr/>
          <a:lstStyle/>
          <a:p>
            <a:r>
              <a:rPr lang="en-US" smtClean="0"/>
              <a:t>Check that switches are interconnected by active trunk links.</a:t>
            </a:r>
          </a:p>
          <a:p>
            <a:r>
              <a:rPr lang="en-US" smtClean="0"/>
              <a:t>Check </a:t>
            </a:r>
            <a:r>
              <a:rPr lang="en-US" smtClean="0"/>
              <a:t>that the trunking </a:t>
            </a:r>
            <a:r>
              <a:rPr lang="en-US" smtClean="0"/>
              <a:t>protocol matches on opposite ends of a trunk link.</a:t>
            </a:r>
          </a:p>
          <a:p>
            <a:r>
              <a:rPr lang="en-US" smtClean="0"/>
              <a:t>Check VTP domain name (case-sensitive) and password.</a:t>
            </a:r>
          </a:p>
          <a:p>
            <a:r>
              <a:rPr lang="en-US" smtClean="0"/>
              <a:t>Check the VTP mode of the switches.</a:t>
            </a:r>
          </a:p>
          <a:p>
            <a:r>
              <a:rPr lang="en-US" smtClean="0"/>
              <a:t>Check the VTP versions of the switches.</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smtClean="0">
                <a:solidFill>
                  <a:schemeClr val="bg1"/>
                </a:solidFill>
              </a:rPr>
              <a:t>Private VLANs</a:t>
            </a:r>
            <a:endParaRPr lang="en-US" sz="3000" b="0" smtClean="0">
              <a:solidFill>
                <a:schemeClr val="bg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End-to-End VLANs</a:t>
            </a:r>
            <a:endParaRPr lang="en-US" dirty="0"/>
          </a:p>
        </p:txBody>
      </p:sp>
      <p:pic>
        <p:nvPicPr>
          <p:cNvPr id="5" name="Content Placeholder 4" descr="End-to-End.jpg"/>
          <p:cNvPicPr>
            <a:picLocks noGrp="1" noChangeAspect="1"/>
          </p:cNvPicPr>
          <p:nvPr>
            <p:ph idx="10"/>
          </p:nvPr>
        </p:nvPicPr>
        <p:blipFill>
          <a:blip r:embed="rId3" cstate="print"/>
          <a:stretch>
            <a:fillRect/>
          </a:stretch>
        </p:blipFill>
        <p:spPr>
          <a:xfrm>
            <a:off x="1676985" y="1003300"/>
            <a:ext cx="5724942" cy="2728913"/>
          </a:xfrm>
        </p:spPr>
      </p:pic>
      <p:sp>
        <p:nvSpPr>
          <p:cNvPr id="4" name="Content Placeholder 3"/>
          <p:cNvSpPr>
            <a:spLocks noGrp="1"/>
          </p:cNvSpPr>
          <p:nvPr>
            <p:ph idx="11"/>
          </p:nvPr>
        </p:nvSpPr>
        <p:spPr>
          <a:xfrm>
            <a:off x="279133" y="3792919"/>
            <a:ext cx="8576109" cy="2669685"/>
          </a:xfrm>
        </p:spPr>
        <p:txBody>
          <a:bodyPr/>
          <a:lstStyle/>
          <a:p>
            <a:pPr lvl="0"/>
            <a:r>
              <a:rPr lang="en-US" sz="2000" dirty="0" smtClean="0"/>
              <a:t>Each VLAN is distributed geographically throughout the network. </a:t>
            </a:r>
          </a:p>
          <a:p>
            <a:pPr lvl="0"/>
            <a:r>
              <a:rPr lang="en-US" sz="2000" dirty="0" smtClean="0"/>
              <a:t>Users are grouped into each VLAN regardless of the physical location, theoretically easing network management.</a:t>
            </a:r>
          </a:p>
          <a:p>
            <a:pPr lvl="0"/>
            <a:r>
              <a:rPr lang="en-US" sz="2000" dirty="0" smtClean="0"/>
              <a:t>As a user moves throughout a campus, the VLAN membership for that user remains the same.</a:t>
            </a:r>
          </a:p>
          <a:p>
            <a:pPr lvl="0"/>
            <a:r>
              <a:rPr lang="en-US" sz="2000" dirty="0" smtClean="0"/>
              <a:t>Switches are configured for VTP server or client mode.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Motivation for Private VLANs</a:t>
            </a:r>
            <a:endParaRPr lang="en-US" dirty="0"/>
          </a:p>
        </p:txBody>
      </p:sp>
      <p:sp>
        <p:nvSpPr>
          <p:cNvPr id="6" name="Content Placeholder 5"/>
          <p:cNvSpPr>
            <a:spLocks noGrp="1"/>
          </p:cNvSpPr>
          <p:nvPr>
            <p:ph idx="10"/>
          </p:nvPr>
        </p:nvSpPr>
        <p:spPr/>
        <p:txBody>
          <a:bodyPr>
            <a:noAutofit/>
          </a:bodyPr>
          <a:lstStyle/>
          <a:p>
            <a:r>
              <a:rPr lang="en-US" sz="2000" smtClean="0"/>
              <a:t>Service providers often have devices from multiple clients, in addition to their own servers, in a single Demilitarized Zone (DMZ) segment or VLAN. As security issues abound, it becomes more important to provide traffic isolation between devices, even though they might exist on the same Layer 3 segment and VLAN. </a:t>
            </a:r>
          </a:p>
          <a:p>
            <a:r>
              <a:rPr lang="en-US" sz="2000" smtClean="0"/>
              <a:t>Most Cisco IOS-based switches implement private VLANs to keep some switch ports shared and some switch ports isolated, even though all ports remain in the same VLAN.</a:t>
            </a:r>
            <a:endParaRPr lang="en-US" sz="2000"/>
          </a:p>
        </p:txBody>
      </p:sp>
      <p:pic>
        <p:nvPicPr>
          <p:cNvPr id="7" name="Content Placeholder 6" descr="Private VLAN.jpg"/>
          <p:cNvPicPr>
            <a:picLocks noGrp="1" noChangeAspect="1"/>
          </p:cNvPicPr>
          <p:nvPr>
            <p:ph idx="11"/>
          </p:nvPr>
        </p:nvPicPr>
        <p:blipFill>
          <a:blip r:embed="rId3" cstate="print"/>
          <a:stretch>
            <a:fillRect/>
          </a:stretch>
        </p:blipFill>
        <p:spPr>
          <a:xfrm>
            <a:off x="2121507" y="3797300"/>
            <a:ext cx="4835898" cy="2717800"/>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pVLAN Port Types</a:t>
            </a:r>
          </a:p>
        </p:txBody>
      </p:sp>
      <p:sp>
        <p:nvSpPr>
          <p:cNvPr id="5" name="Content Placeholder 4"/>
          <p:cNvSpPr>
            <a:spLocks noGrp="1"/>
          </p:cNvSpPr>
          <p:nvPr>
            <p:ph idx="1"/>
          </p:nvPr>
        </p:nvSpPr>
        <p:spPr/>
        <p:txBody>
          <a:bodyPr/>
          <a:lstStyle/>
          <a:p>
            <a:r>
              <a:rPr lang="en-US" dirty="0" smtClean="0"/>
              <a:t>Isolated</a:t>
            </a:r>
          </a:p>
          <a:p>
            <a:r>
              <a:rPr lang="en-US" dirty="0" smtClean="0"/>
              <a:t>Promiscuous</a:t>
            </a:r>
          </a:p>
          <a:p>
            <a:r>
              <a:rPr lang="en-US" dirty="0" smtClean="0"/>
              <a:t>Community</a:t>
            </a:r>
            <a:endParaRPr lang="en-US" dirty="0"/>
          </a:p>
        </p:txBody>
      </p:sp>
      <p:pic>
        <p:nvPicPr>
          <p:cNvPr id="6" name="Content Placeholder 5" descr="pVLAN Port Types.jpg"/>
          <p:cNvPicPr>
            <a:picLocks noGrp="1" noChangeAspect="1"/>
          </p:cNvPicPr>
          <p:nvPr>
            <p:ph idx="10"/>
          </p:nvPr>
        </p:nvPicPr>
        <p:blipFill>
          <a:blip r:embed="rId3" cstate="print"/>
          <a:stretch>
            <a:fillRect/>
          </a:stretch>
        </p:blipFill>
        <p:spPr>
          <a:xfrm>
            <a:off x="2941803" y="1151501"/>
            <a:ext cx="5827548" cy="4888352"/>
          </a:xfr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dirty="0" smtClean="0"/>
              <a:t>pVLAN Structure Supporting VLANs</a:t>
            </a:r>
          </a:p>
        </p:txBody>
      </p:sp>
      <p:sp>
        <p:nvSpPr>
          <p:cNvPr id="5" name="Content Placeholder 4"/>
          <p:cNvSpPr>
            <a:spLocks noGrp="1"/>
          </p:cNvSpPr>
          <p:nvPr>
            <p:ph idx="1"/>
          </p:nvPr>
        </p:nvSpPr>
        <p:spPr/>
        <p:txBody>
          <a:bodyPr/>
          <a:lstStyle/>
          <a:p>
            <a:r>
              <a:rPr lang="en-US" dirty="0" smtClean="0"/>
              <a:t>Primary Private VLAN</a:t>
            </a:r>
          </a:p>
          <a:p>
            <a:r>
              <a:rPr lang="en-US" dirty="0" smtClean="0"/>
              <a:t>Secondary Private VLAN</a:t>
            </a:r>
          </a:p>
          <a:p>
            <a:r>
              <a:rPr lang="en-US" dirty="0" smtClean="0"/>
              <a:t>Community Private VLAN</a:t>
            </a:r>
          </a:p>
          <a:p>
            <a:r>
              <a:rPr lang="en-US" dirty="0" smtClean="0"/>
              <a:t>Isolated Private VLAN</a:t>
            </a:r>
            <a:endParaRPr lang="en-US" dirty="0"/>
          </a:p>
        </p:txBody>
      </p:sp>
      <p:pic>
        <p:nvPicPr>
          <p:cNvPr id="6" name="Content Placeholder 5" descr="pVLAN Port Types.jpg"/>
          <p:cNvPicPr>
            <a:picLocks noGrp="1" noChangeAspect="1"/>
          </p:cNvPicPr>
          <p:nvPr>
            <p:ph idx="10"/>
          </p:nvPr>
        </p:nvPicPr>
        <p:blipFill>
          <a:blip r:embed="rId3" cstate="print"/>
          <a:stretch>
            <a:fillRect/>
          </a:stretch>
        </p:blipFill>
        <p:spPr>
          <a:xfrm>
            <a:off x="4702175" y="2072405"/>
            <a:ext cx="4067175" cy="3411689"/>
          </a:xfr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Configuring pVLANs - Steps</a:t>
            </a:r>
            <a:endParaRPr lang="en-US" dirty="0" smtClean="0"/>
          </a:p>
        </p:txBody>
      </p:sp>
      <p:sp>
        <p:nvSpPr>
          <p:cNvPr id="6" name="Content Placeholder 5"/>
          <p:cNvSpPr>
            <a:spLocks noGrp="1"/>
          </p:cNvSpPr>
          <p:nvPr>
            <p:ph idx="1"/>
          </p:nvPr>
        </p:nvSpPr>
        <p:spPr/>
        <p:txBody>
          <a:bodyPr>
            <a:normAutofit fontScale="92500"/>
          </a:bodyPr>
          <a:lstStyle/>
          <a:p>
            <a:r>
              <a:rPr lang="en-US" b="1" smtClean="0"/>
              <a:t>Step 1. </a:t>
            </a:r>
            <a:r>
              <a:rPr lang="en-US" smtClean="0"/>
              <a:t>Set VTP mode to transparent</a:t>
            </a:r>
            <a:r>
              <a:rPr lang="en-US" i="1" smtClean="0"/>
              <a:t>.	</a:t>
            </a:r>
          </a:p>
          <a:p>
            <a:r>
              <a:rPr lang="en-US" b="1" smtClean="0"/>
              <a:t>Step 2. </a:t>
            </a:r>
            <a:r>
              <a:rPr lang="en-US" smtClean="0"/>
              <a:t>Create the secondary pVLANs.</a:t>
            </a:r>
          </a:p>
          <a:p>
            <a:r>
              <a:rPr lang="en-US" b="1" smtClean="0"/>
              <a:t>Step 3. </a:t>
            </a:r>
            <a:r>
              <a:rPr lang="en-US" smtClean="0"/>
              <a:t>Create the primary pVLAN.</a:t>
            </a:r>
          </a:p>
          <a:p>
            <a:r>
              <a:rPr lang="en-US" b="1" smtClean="0"/>
              <a:t>Step 4. </a:t>
            </a:r>
            <a:r>
              <a:rPr lang="en-US" smtClean="0"/>
              <a:t>Associate the secondary pVLAN with the primary pVLAN.</a:t>
            </a:r>
            <a:r>
              <a:rPr lang="en-US" b="1" smtClean="0"/>
              <a:t> </a:t>
            </a:r>
          </a:p>
          <a:p>
            <a:pPr lvl="1"/>
            <a:r>
              <a:rPr lang="en-US" smtClean="0"/>
              <a:t>Only one isolated pVLAN can be mapped to a primary pVLAN, but more than one community pVLAN can be mapped to a primary pVLAN.</a:t>
            </a:r>
          </a:p>
          <a:p>
            <a:r>
              <a:rPr lang="en-US" b="1" smtClean="0"/>
              <a:t>Step 5. </a:t>
            </a:r>
            <a:r>
              <a:rPr lang="en-US" smtClean="0"/>
              <a:t>Configure an interface as an isolated or community port.</a:t>
            </a:r>
          </a:p>
          <a:p>
            <a:r>
              <a:rPr lang="en-US" b="1" smtClean="0"/>
              <a:t>Step 6. </a:t>
            </a:r>
            <a:r>
              <a:rPr lang="en-US" smtClean="0"/>
              <a:t>Associate the isolated port or community port with the primary-secondary pVLAN pair.</a:t>
            </a:r>
          </a:p>
          <a:p>
            <a:r>
              <a:rPr lang="en-US" b="1" smtClean="0"/>
              <a:t>Step 7. </a:t>
            </a:r>
            <a:r>
              <a:rPr lang="en-US" smtClean="0"/>
              <a:t>Configure an interface as a promiscuous port.</a:t>
            </a:r>
          </a:p>
          <a:p>
            <a:r>
              <a:rPr lang="en-US" b="1" smtClean="0"/>
              <a:t>Step 8. </a:t>
            </a:r>
            <a:r>
              <a:rPr lang="en-US" smtClean="0"/>
              <a:t>Map the promiscuous port to the primary-secondary pVLAN pair.</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Configuring pVLANs - Commands</a:t>
            </a:r>
            <a:endParaRPr lang="en-US" dirty="0" smtClean="0"/>
          </a:p>
        </p:txBody>
      </p:sp>
      <p:sp>
        <p:nvSpPr>
          <p:cNvPr id="7" name="Text Placeholder 6"/>
          <p:cNvSpPr>
            <a:spLocks noGrp="1"/>
          </p:cNvSpPr>
          <p:nvPr>
            <p:ph idx="1"/>
          </p:nvPr>
        </p:nvSpPr>
        <p:spPr/>
        <p:txBody>
          <a:bodyPr>
            <a:normAutofit fontScale="62500" lnSpcReduction="20000"/>
          </a:bodyPr>
          <a:lstStyle/>
          <a:p>
            <a:pPr marL="0" indent="0">
              <a:lnSpc>
                <a:spcPct val="120000"/>
              </a:lnSpc>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vlan </a:t>
            </a:r>
            <a:r>
              <a:rPr lang="en-US" i="1" smtClean="0">
                <a:latin typeface="Courier New" pitchFamily="49" charset="0"/>
                <a:cs typeface="Courier New" pitchFamily="49" charset="0"/>
              </a:rPr>
              <a:t>pvlan-id</a:t>
            </a:r>
          </a:p>
          <a:p>
            <a:pPr marL="0" indent="0">
              <a:lnSpc>
                <a:spcPct val="120000"/>
              </a:lnSpc>
              <a:buNone/>
            </a:pPr>
            <a:r>
              <a:rPr lang="en-US" smtClean="0">
                <a:latin typeface="Courier New" pitchFamily="49" charset="0"/>
                <a:cs typeface="Courier New" pitchFamily="49" charset="0"/>
              </a:rPr>
              <a:t>Switch(config-vlan)# </a:t>
            </a:r>
            <a:r>
              <a:rPr lang="en-US" b="1" smtClean="0">
                <a:latin typeface="Courier New" pitchFamily="49" charset="0"/>
                <a:cs typeface="Courier New" pitchFamily="49" charset="0"/>
              </a:rPr>
              <a:t>private-vlan {community | isolated | primary}</a:t>
            </a:r>
          </a:p>
          <a:p>
            <a:pPr marL="0" indent="0">
              <a:lnSpc>
                <a:spcPct val="120000"/>
              </a:lnSpc>
              <a:buNone/>
            </a:pPr>
            <a:r>
              <a:rPr lang="en-US" smtClean="0">
                <a:latin typeface="Courier New" pitchFamily="49" charset="0"/>
                <a:cs typeface="Courier New" pitchFamily="49" charset="0"/>
              </a:rPr>
              <a:t>Switch(config-vlan)# </a:t>
            </a:r>
            <a:r>
              <a:rPr lang="en-US" b="1" smtClean="0">
                <a:latin typeface="Courier New" pitchFamily="49" charset="0"/>
                <a:cs typeface="Courier New" pitchFamily="49" charset="0"/>
              </a:rPr>
              <a:t>exit</a:t>
            </a:r>
          </a:p>
          <a:p>
            <a:pPr marL="0" indent="0">
              <a:lnSpc>
                <a:spcPct val="120000"/>
              </a:lnSpc>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vlan </a:t>
            </a:r>
            <a:r>
              <a:rPr lang="en-US" i="1" smtClean="0">
                <a:latin typeface="Courier New" pitchFamily="49" charset="0"/>
                <a:cs typeface="Courier New" pitchFamily="49" charset="0"/>
              </a:rPr>
              <a:t>primary-vlan-id</a:t>
            </a:r>
          </a:p>
          <a:p>
            <a:pPr marL="0" indent="0">
              <a:lnSpc>
                <a:spcPct val="120000"/>
              </a:lnSpc>
              <a:buNone/>
            </a:pPr>
            <a:r>
              <a:rPr lang="en-US" smtClean="0">
                <a:latin typeface="Courier New" pitchFamily="49" charset="0"/>
                <a:cs typeface="Courier New" pitchFamily="49" charset="0"/>
              </a:rPr>
              <a:t>Switch(config-vlan)# </a:t>
            </a:r>
            <a:r>
              <a:rPr lang="en-US" b="1" smtClean="0">
                <a:latin typeface="Courier New" pitchFamily="49" charset="0"/>
                <a:cs typeface="Courier New" pitchFamily="49" charset="0"/>
              </a:rPr>
              <a:t>private-vlan association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 | add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 | remove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a:t>
            </a:r>
          </a:p>
          <a:p>
            <a:pPr marL="0" indent="0">
              <a:lnSpc>
                <a:spcPct val="120000"/>
              </a:lnSpc>
              <a:buNone/>
            </a:pPr>
            <a:r>
              <a:rPr lang="en-US" smtClean="0">
                <a:latin typeface="Courier New" pitchFamily="49" charset="0"/>
                <a:cs typeface="Courier New" pitchFamily="49" charset="0"/>
              </a:rPr>
              <a:t>Switch(config-vlan)# </a:t>
            </a:r>
            <a:r>
              <a:rPr lang="en-US" b="1" smtClean="0">
                <a:latin typeface="Courier New" pitchFamily="49" charset="0"/>
                <a:cs typeface="Courier New" pitchFamily="49" charset="0"/>
              </a:rPr>
              <a:t>interface vlan </a:t>
            </a:r>
            <a:r>
              <a:rPr lang="en-US" i="1" smtClean="0">
                <a:latin typeface="Courier New" pitchFamily="49" charset="0"/>
                <a:cs typeface="Courier New" pitchFamily="49" charset="0"/>
              </a:rPr>
              <a:t>primary-vlan-id</a:t>
            </a:r>
          </a:p>
          <a:p>
            <a:pPr marL="0" indent="0">
              <a:lnSpc>
                <a:spcPct val="12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private-vlan mapping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 | add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 | remove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a:t>
            </a:r>
          </a:p>
          <a:p>
            <a:pPr marL="0" indent="0">
              <a:lnSpc>
                <a:spcPct val="12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interface </a:t>
            </a:r>
            <a:r>
              <a:rPr lang="en-US" i="1" smtClean="0">
                <a:latin typeface="Courier New" pitchFamily="49" charset="0"/>
                <a:cs typeface="Courier New" pitchFamily="49" charset="0"/>
              </a:rPr>
              <a:t>type slot/port</a:t>
            </a:r>
          </a:p>
          <a:p>
            <a:pPr marL="0" indent="0">
              <a:lnSpc>
                <a:spcPct val="120000"/>
              </a:lnSpc>
              <a:buNone/>
            </a:pPr>
            <a:r>
              <a:rPr lang="en-US" smtClean="0">
                <a:latin typeface="Courier New" pitchFamily="49" charset="0"/>
                <a:cs typeface="Courier New" pitchFamily="49" charset="0"/>
              </a:rPr>
              <a:t>Switch(config-if)# s</a:t>
            </a:r>
            <a:r>
              <a:rPr lang="en-US" b="1" smtClean="0">
                <a:latin typeface="Courier New" pitchFamily="49" charset="0"/>
                <a:cs typeface="Courier New" pitchFamily="49" charset="0"/>
              </a:rPr>
              <a:t>witchport</a:t>
            </a:r>
          </a:p>
          <a:p>
            <a:pPr marL="0" indent="0">
              <a:lnSpc>
                <a:spcPct val="12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mode private-vlan {host | promiscuous}</a:t>
            </a:r>
          </a:p>
          <a:p>
            <a:pPr marL="0" indent="0">
              <a:lnSpc>
                <a:spcPct val="12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host-association </a:t>
            </a:r>
            <a:r>
              <a:rPr lang="en-US" i="1" smtClean="0">
                <a:latin typeface="Courier New" pitchFamily="49" charset="0"/>
                <a:cs typeface="Courier New" pitchFamily="49" charset="0"/>
              </a:rPr>
              <a:t>primary-vlan-id</a:t>
            </a:r>
            <a:r>
              <a:rPr lang="en-US" b="1" smtClean="0">
                <a:latin typeface="Courier New" pitchFamily="49" charset="0"/>
                <a:cs typeface="Courier New" pitchFamily="49" charset="0"/>
              </a:rPr>
              <a:t> </a:t>
            </a:r>
            <a:r>
              <a:rPr lang="en-US" i="1" smtClean="0">
                <a:latin typeface="Courier New" pitchFamily="49" charset="0"/>
                <a:cs typeface="Courier New" pitchFamily="49" charset="0"/>
              </a:rPr>
              <a:t>secondary-vlan-id</a:t>
            </a:r>
          </a:p>
          <a:p>
            <a:pPr marL="0" indent="0">
              <a:lnSpc>
                <a:spcPct val="120000"/>
              </a:lnSpc>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mapping </a:t>
            </a:r>
            <a:r>
              <a:rPr lang="en-US" b="1" i="1" smtClean="0">
                <a:latin typeface="Courier New" pitchFamily="49" charset="0"/>
                <a:cs typeface="Courier New" pitchFamily="49" charset="0"/>
              </a:rPr>
              <a:t>primary-vlan-id</a:t>
            </a:r>
            <a:r>
              <a:rPr lang="en-US" b="1" smtClean="0">
                <a:latin typeface="Courier New" pitchFamily="49" charset="0"/>
                <a:cs typeface="Courier New" pitchFamily="49" charset="0"/>
              </a:rPr>
              <a:t> {</a:t>
            </a:r>
            <a:r>
              <a:rPr lang="en-US" b="1" i="1" smtClean="0">
                <a:latin typeface="Courier New" pitchFamily="49" charset="0"/>
                <a:cs typeface="Courier New" pitchFamily="49" charset="0"/>
              </a:rPr>
              <a:t>secondary-vlan-list</a:t>
            </a:r>
            <a:r>
              <a:rPr lang="en-US" b="1" smtClean="0">
                <a:latin typeface="Courier New" pitchFamily="49" charset="0"/>
                <a:cs typeface="Courier New" pitchFamily="49" charset="0"/>
              </a:rPr>
              <a:t> | add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 | remove </a:t>
            </a:r>
            <a:r>
              <a:rPr lang="en-US" i="1" smtClean="0">
                <a:latin typeface="Courier New" pitchFamily="49" charset="0"/>
                <a:cs typeface="Courier New" pitchFamily="49" charset="0"/>
              </a:rPr>
              <a:t>secondary-vlan-list</a:t>
            </a:r>
            <a:r>
              <a:rPr lang="en-US" b="1" smtClean="0">
                <a:latin typeface="Courier New" pitchFamily="49" charset="0"/>
                <a:cs typeface="Courier New" pitchFamily="49" charset="0"/>
              </a:rPr>
              <a:t>}</a:t>
            </a:r>
          </a:p>
          <a:p>
            <a:pPr marL="0" indent="0">
              <a:lnSpc>
                <a:spcPct val="120000"/>
              </a:lnSpc>
              <a:buNone/>
            </a:pPr>
            <a:endParaRPr lang="en-US">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982973" y="3546579"/>
            <a:ext cx="4098694" cy="18597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981135" y="2459812"/>
            <a:ext cx="2407074" cy="16467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Verifying pVLAN Configuration</a:t>
            </a:r>
            <a:endParaRPr lang="en-US" dirty="0"/>
          </a:p>
        </p:txBody>
      </p:sp>
      <p:sp>
        <p:nvSpPr>
          <p:cNvPr id="3" name="Content Placeholder 2"/>
          <p:cNvSpPr>
            <a:spLocks noGrp="1"/>
          </p:cNvSpPr>
          <p:nvPr>
            <p:ph idx="10"/>
          </p:nvPr>
        </p:nvSpPr>
        <p:spPr/>
        <p:txBody>
          <a:bodyPr>
            <a:normAutofit/>
          </a:bodyPr>
          <a:lstStyle/>
          <a:p>
            <a:r>
              <a:rPr lang="en-US" smtClean="0"/>
              <a:t>The two most useful commands for this purpose are </a:t>
            </a:r>
            <a:r>
              <a:rPr lang="en-US" b="1" smtClean="0">
                <a:latin typeface="Courier New" pitchFamily="49" charset="0"/>
                <a:cs typeface="Courier New" pitchFamily="49" charset="0"/>
              </a:rPr>
              <a:t>show interface switchport</a:t>
            </a:r>
            <a:r>
              <a:rPr lang="en-US" smtClean="0"/>
              <a:t> and </a:t>
            </a:r>
            <a:r>
              <a:rPr lang="en-US" b="1" smtClean="0">
                <a:latin typeface="Courier New" pitchFamily="49" charset="0"/>
                <a:cs typeface="Courier New" pitchFamily="49" charset="0"/>
              </a:rPr>
              <a:t>show vlan private-vlan</a:t>
            </a:r>
            <a:r>
              <a:rPr lang="en-US" smtClean="0"/>
              <a:t>.</a:t>
            </a:r>
            <a:endParaRPr lang="en-US" dirty="0"/>
          </a:p>
        </p:txBody>
      </p:sp>
      <p:sp>
        <p:nvSpPr>
          <p:cNvPr id="4" name="Picture Placeholder 3"/>
          <p:cNvSpPr>
            <a:spLocks noGrp="1"/>
          </p:cNvSpPr>
          <p:nvPr>
            <p:ph sz="quarter" idx="11"/>
          </p:nvPr>
        </p:nvSpPr>
        <p:spPr>
          <a:xfrm>
            <a:off x="279400" y="2398426"/>
            <a:ext cx="8520113" cy="4142073"/>
          </a:xfrm>
        </p:spPr>
        <p:txBody>
          <a:bodyPr>
            <a:normAutofit fontScale="77500" lnSpcReduction="20000"/>
          </a:bodyPr>
          <a:lstStyle/>
          <a:p>
            <a:pPr>
              <a:lnSpc>
                <a:spcPct val="120000"/>
              </a:lnSpc>
            </a:pPr>
            <a:r>
              <a:rPr lang="en-US" smtClean="0"/>
              <a:t>Switch# </a:t>
            </a:r>
            <a:r>
              <a:rPr lang="en-US" b="1" smtClean="0"/>
              <a:t>show vlan private-vlan</a:t>
            </a:r>
          </a:p>
          <a:p>
            <a:pPr>
              <a:lnSpc>
                <a:spcPct val="120000"/>
              </a:lnSpc>
            </a:pPr>
            <a:r>
              <a:rPr lang="en-US" smtClean="0"/>
              <a:t>Primary 	Secondary 	Type 	             Interfaces</a:t>
            </a:r>
          </a:p>
          <a:p>
            <a:pPr>
              <a:lnSpc>
                <a:spcPct val="120000"/>
              </a:lnSpc>
            </a:pPr>
            <a:r>
              <a:rPr lang="en-US" smtClean="0"/>
              <a:t>------- 	--------- 	--------------   	-----------------</a:t>
            </a:r>
          </a:p>
          <a:p>
            <a:pPr>
              <a:lnSpc>
                <a:spcPct val="120000"/>
              </a:lnSpc>
            </a:pPr>
            <a:r>
              <a:rPr lang="en-US" smtClean="0"/>
              <a:t>100 	200 	community</a:t>
            </a:r>
          </a:p>
          <a:p>
            <a:pPr>
              <a:lnSpc>
                <a:spcPct val="120000"/>
              </a:lnSpc>
            </a:pPr>
            <a:r>
              <a:rPr lang="en-US" smtClean="0"/>
              <a:t>100 	300 	isolated</a:t>
            </a:r>
          </a:p>
          <a:p>
            <a:pPr>
              <a:lnSpc>
                <a:spcPct val="120000"/>
              </a:lnSpc>
            </a:pPr>
            <a:endParaRPr lang="en-US" smtClean="0"/>
          </a:p>
          <a:p>
            <a:pPr>
              <a:lnSpc>
                <a:spcPct val="120000"/>
              </a:lnSpc>
            </a:pPr>
            <a:r>
              <a:rPr lang="en-US" smtClean="0"/>
              <a:t>Switch# </a:t>
            </a:r>
            <a:r>
              <a:rPr lang="en-US" b="1" smtClean="0"/>
              <a:t>show interfaces FastEthernet 5/2 switchport</a:t>
            </a:r>
          </a:p>
          <a:p>
            <a:pPr>
              <a:lnSpc>
                <a:spcPct val="120000"/>
              </a:lnSpc>
            </a:pPr>
            <a:r>
              <a:rPr lang="en-US" smtClean="0"/>
              <a:t>Name: Fa5/2</a:t>
            </a:r>
          </a:p>
          <a:p>
            <a:pPr>
              <a:lnSpc>
                <a:spcPct val="120000"/>
              </a:lnSpc>
            </a:pPr>
            <a:r>
              <a:rPr lang="en-US" smtClean="0"/>
              <a:t>Switchport: Enabled</a:t>
            </a:r>
          </a:p>
          <a:p>
            <a:pPr>
              <a:lnSpc>
                <a:spcPct val="120000"/>
              </a:lnSpc>
            </a:pPr>
            <a:r>
              <a:rPr lang="en-US" smtClean="0"/>
              <a:t>Administrative Mode: private-vlan host</a:t>
            </a:r>
          </a:p>
          <a:p>
            <a:pPr>
              <a:lnSpc>
                <a:spcPct val="120000"/>
              </a:lnSpc>
            </a:pPr>
            <a:r>
              <a:rPr lang="en-US" smtClean="0"/>
              <a:t>Operational Mode: down</a:t>
            </a:r>
          </a:p>
          <a:p>
            <a:pPr>
              <a:lnSpc>
                <a:spcPct val="120000"/>
              </a:lnSpc>
            </a:pPr>
            <a:r>
              <a:rPr lang="en-US" smtClean="0"/>
              <a:t>Administrative Trunking Encapsulation: negotiate</a:t>
            </a:r>
          </a:p>
          <a:p>
            <a:pPr>
              <a:lnSpc>
                <a:spcPct val="120000"/>
              </a:lnSpc>
            </a:pPr>
            <a:r>
              <a:rPr lang="en-US" smtClean="0"/>
              <a:t>Negotiation of Trunking: On</a:t>
            </a:r>
          </a:p>
          <a:p>
            <a:pPr>
              <a:lnSpc>
                <a:spcPct val="120000"/>
              </a:lnSpc>
            </a:pPr>
            <a:r>
              <a:rPr lang="fr-FR" smtClean="0"/>
              <a:t>Access Mode VLAN: 1 (default)</a:t>
            </a:r>
          </a:p>
          <a:p>
            <a:pPr>
              <a:lnSpc>
                <a:spcPct val="120000"/>
              </a:lnSpc>
            </a:pPr>
            <a:r>
              <a:rPr lang="en-US" smtClean="0"/>
              <a:t>Trunking Native Mode VLAN: 1 (default)</a:t>
            </a:r>
          </a:p>
          <a:p>
            <a:pPr>
              <a:lnSpc>
                <a:spcPct val="120000"/>
              </a:lnSpc>
            </a:pPr>
            <a:r>
              <a:rPr lang="en-US" smtClean="0"/>
              <a:t>Administrative private-vlan host-association: 100 (VLAN0200) 300 (VLAN0300)</a:t>
            </a:r>
          </a:p>
          <a:p>
            <a:pPr>
              <a:lnSpc>
                <a:spcPct val="120000"/>
              </a:lnSpc>
            </a:pPr>
            <a:r>
              <a:rPr lang="en-US" smtClean="0"/>
              <a:t>Administrative private-vlan mapping: none</a:t>
            </a:r>
          </a:p>
          <a:p>
            <a:pPr>
              <a:lnSpc>
                <a:spcPct val="120000"/>
              </a:lnSpc>
            </a:pPr>
            <a:r>
              <a:rPr lang="en-US" smtClean="0"/>
              <a:t>Operational private-vlan: none</a:t>
            </a:r>
          </a:p>
          <a:p>
            <a:pPr>
              <a:lnSpc>
                <a:spcPct val="120000"/>
              </a:lnSpc>
            </a:pPr>
            <a:r>
              <a:rPr lang="en-US" smtClean="0"/>
              <a:t>Trunking VLANs Enabled: ALL</a:t>
            </a:r>
          </a:p>
          <a:p>
            <a:pPr>
              <a:lnSpc>
                <a:spcPct val="120000"/>
              </a:lnSpc>
            </a:pPr>
            <a:r>
              <a:rPr lang="en-US" smtClean="0"/>
              <a:t>Pruning VLANs Enabled: 2-1001</a:t>
            </a:r>
          </a:p>
          <a:p>
            <a:pPr>
              <a:lnSpc>
                <a:spcPct val="120000"/>
              </a:lnSpc>
            </a:pPr>
            <a:r>
              <a:rPr lang="en-US" smtClean="0"/>
              <a:t>Capture Mode Disabled</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pVLAN Scenario 1: Single Switch</a:t>
            </a:r>
            <a:endParaRPr lang="en-US" dirty="0"/>
          </a:p>
        </p:txBody>
      </p:sp>
      <p:sp>
        <p:nvSpPr>
          <p:cNvPr id="3" name="Content Placeholder 2"/>
          <p:cNvSpPr>
            <a:spLocks noGrp="1"/>
          </p:cNvSpPr>
          <p:nvPr>
            <p:ph idx="11"/>
          </p:nvPr>
        </p:nvSpPr>
        <p:spPr>
          <a:xfrm>
            <a:off x="279400" y="3869273"/>
            <a:ext cx="8520354" cy="2526255"/>
          </a:xfrm>
        </p:spPr>
        <p:txBody>
          <a:bodyPr>
            <a:noAutofit/>
          </a:bodyPr>
          <a:lstStyle/>
          <a:p>
            <a:r>
              <a:rPr lang="en-US" sz="1800" smtClean="0"/>
              <a:t> A corporate DMZ contains two DNS servers, one web server and one SMTP server. All servers and their connecting router are in the same subnet. </a:t>
            </a:r>
          </a:p>
          <a:p>
            <a:r>
              <a:rPr lang="en-US" sz="1800" smtClean="0"/>
              <a:t>DNS servers are redundant copies, so they need to communicate with each other to update their entries and to the Internet. In addition to that, they also need to communicate with the Internet. </a:t>
            </a:r>
          </a:p>
          <a:p>
            <a:r>
              <a:rPr lang="en-US" sz="1800" smtClean="0"/>
              <a:t>The Web Server and the SMTP server need to communicate with the Internet, but for security purposes, the SMTP server should not be reachable from the Web or the DNS servers. The web server needs to be accessible from the Internet but not from the SMTP server.</a:t>
            </a:r>
            <a:endParaRPr lang="en-US" sz="1800" dirty="0"/>
          </a:p>
        </p:txBody>
      </p:sp>
      <p:pic>
        <p:nvPicPr>
          <p:cNvPr id="5" name="Content Placeholder 4" descr="pVLAN Scenario One Switch.jpg"/>
          <p:cNvPicPr>
            <a:picLocks noGrp="1" noChangeAspect="1"/>
          </p:cNvPicPr>
          <p:nvPr>
            <p:ph sz="quarter" idx="12"/>
          </p:nvPr>
        </p:nvPicPr>
        <p:blipFill>
          <a:blip r:embed="rId3" cstate="print"/>
          <a:stretch>
            <a:fillRect/>
          </a:stretch>
        </p:blipFill>
        <p:spPr>
          <a:xfrm>
            <a:off x="1409320" y="1047749"/>
            <a:ext cx="6271384" cy="2732088"/>
          </a:xfr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pVLAN Configuration for Scenario 1</a:t>
            </a:r>
            <a:endParaRPr lang="en-US" dirty="0"/>
          </a:p>
        </p:txBody>
      </p:sp>
      <p:sp>
        <p:nvSpPr>
          <p:cNvPr id="4" name="Picture Placeholder 3"/>
          <p:cNvSpPr>
            <a:spLocks noGrp="1"/>
          </p:cNvSpPr>
          <p:nvPr>
            <p:ph type="body" sz="quarter" idx="10"/>
          </p:nvPr>
        </p:nvSpPr>
        <p:spPr>
          <a:ln w="12700"/>
        </p:spPr>
        <p:txBody>
          <a:bodyPr>
            <a:normAutofit/>
          </a:bodyPr>
          <a:lstStyle/>
          <a:p>
            <a:pPr>
              <a:buNone/>
            </a:pPr>
            <a:r>
              <a:rPr lang="en-US" sz="1600" dirty="0" smtClean="0">
                <a:latin typeface="Courier New" pitchFamily="49" charset="0"/>
                <a:cs typeface="Courier New" pitchFamily="49" charset="0"/>
              </a:rPr>
              <a:t>Switch(config)# </a:t>
            </a:r>
            <a:r>
              <a:rPr lang="en-US" sz="1600" b="1" dirty="0" smtClean="0">
                <a:latin typeface="Courier New" pitchFamily="49" charset="0"/>
                <a:cs typeface="Courier New" pitchFamily="49" charset="0"/>
              </a:rPr>
              <a:t>vtp transparent</a:t>
            </a:r>
          </a:p>
          <a:p>
            <a:pPr>
              <a:buNone/>
            </a:pPr>
            <a:r>
              <a:rPr lang="en-US" sz="1600" dirty="0" smtClean="0">
                <a:latin typeface="Courier New" pitchFamily="49" charset="0"/>
                <a:cs typeface="Courier New" pitchFamily="49" charset="0"/>
              </a:rPr>
              <a:t>Switch(config)# </a:t>
            </a:r>
            <a:r>
              <a:rPr lang="en-US" sz="1600" b="1" dirty="0" smtClean="0">
                <a:latin typeface="Courier New" pitchFamily="49" charset="0"/>
                <a:cs typeface="Courier New" pitchFamily="49" charset="0"/>
              </a:rPr>
              <a:t>vlan 201</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private-vlan isolated</a:t>
            </a:r>
          </a:p>
          <a:p>
            <a:pPr>
              <a:buNone/>
            </a:pPr>
            <a:r>
              <a:rPr lang="en-US" sz="1600" dirty="0" smtClean="0">
                <a:latin typeface="Courier New" pitchFamily="49" charset="0"/>
                <a:cs typeface="Courier New" pitchFamily="49" charset="0"/>
              </a:rPr>
              <a:t>Switch(config)# </a:t>
            </a:r>
            <a:r>
              <a:rPr lang="en-US" sz="1600" b="1" dirty="0" smtClean="0">
                <a:latin typeface="Courier New" pitchFamily="49" charset="0"/>
                <a:cs typeface="Courier New" pitchFamily="49" charset="0"/>
              </a:rPr>
              <a:t>vlan 202</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private-vlan community</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vlan 100</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private-vlan primary</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private-vlan association 201,202</a:t>
            </a:r>
          </a:p>
          <a:p>
            <a:pPr>
              <a:buNone/>
            </a:pPr>
            <a:r>
              <a:rPr lang="en-US" sz="1600" dirty="0" smtClean="0">
                <a:latin typeface="Courier New" pitchFamily="49" charset="0"/>
                <a:cs typeface="Courier New" pitchFamily="49" charset="0"/>
              </a:rPr>
              <a:t>Switch(config-vlan)# </a:t>
            </a:r>
            <a:r>
              <a:rPr lang="en-US" sz="1600" b="1" dirty="0" smtClean="0">
                <a:latin typeface="Courier New" pitchFamily="49" charset="0"/>
                <a:cs typeface="Courier New" pitchFamily="49" charset="0"/>
              </a:rPr>
              <a:t>interface fastethernet 0/24</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mode private-vlan promiscuous</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private-vlan mapping 100 201,202</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interface range fastethernet 0/1 - 2</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mode private-vlan host</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private-vlan host-association 100 202</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interface range fastethernet 0/3 - 4</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mode private-vlan host</a:t>
            </a:r>
          </a:p>
          <a:p>
            <a:pPr>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private-vlan host-association 100 201</a:t>
            </a:r>
            <a:endParaRPr lang="en-US" sz="16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pVLAN Scenario 2: Multiple Switches</a:t>
            </a:r>
            <a:endParaRPr lang="en-US" dirty="0"/>
          </a:p>
        </p:txBody>
      </p:sp>
      <p:sp>
        <p:nvSpPr>
          <p:cNvPr id="3" name="Content Placeholder 2"/>
          <p:cNvSpPr>
            <a:spLocks noGrp="1"/>
          </p:cNvSpPr>
          <p:nvPr>
            <p:ph idx="11"/>
          </p:nvPr>
        </p:nvSpPr>
        <p:spPr/>
        <p:txBody>
          <a:bodyPr>
            <a:normAutofit fontScale="70000" lnSpcReduction="20000"/>
          </a:bodyPr>
          <a:lstStyle/>
          <a:p>
            <a:pPr>
              <a:lnSpc>
                <a:spcPct val="120000"/>
              </a:lnSpc>
            </a:pPr>
            <a:r>
              <a:rPr lang="en-US" smtClean="0"/>
              <a:t>A trunk port carries the primary VLAN and secondary VLANs to a neighboring switch just like any other VLAN. </a:t>
            </a:r>
          </a:p>
          <a:p>
            <a:pPr>
              <a:lnSpc>
                <a:spcPct val="120000"/>
              </a:lnSpc>
            </a:pPr>
            <a:r>
              <a:rPr lang="en-US" smtClean="0"/>
              <a:t>A feature of pVLANs across multiple switches is that traffic from an isolated port in one switch does not reach an isolated port on another switch. </a:t>
            </a:r>
          </a:p>
          <a:p>
            <a:pPr>
              <a:lnSpc>
                <a:spcPct val="120000"/>
              </a:lnSpc>
            </a:pPr>
            <a:r>
              <a:rPr lang="en-US" smtClean="0"/>
              <a:t>Configure pVLANs on all switches on the path, which includes devices that have no pVLAN ports to maintain the security of your pVLAN configuration, and avoid using other VLANs configured as pVLANs. </a:t>
            </a:r>
          </a:p>
          <a:p>
            <a:pPr>
              <a:lnSpc>
                <a:spcPct val="120000"/>
              </a:lnSpc>
            </a:pPr>
            <a:r>
              <a:rPr lang="en-US" smtClean="0"/>
              <a:t>As shown in the figure, the switches SWA and SWB have the same pVLANs on two different switches and are connected through the trunk link. </a:t>
            </a:r>
            <a:endParaRPr lang="en-US" dirty="0"/>
          </a:p>
        </p:txBody>
      </p:sp>
      <p:pic>
        <p:nvPicPr>
          <p:cNvPr id="7" name="Content Placeholder 6" descr="pVLAN Scenario Multiple Switches.jpg"/>
          <p:cNvPicPr>
            <a:picLocks noGrp="1" noChangeAspect="1"/>
          </p:cNvPicPr>
          <p:nvPr>
            <p:ph sz="quarter" idx="12"/>
          </p:nvPr>
        </p:nvPicPr>
        <p:blipFill>
          <a:blip r:embed="rId3" cstate="print"/>
          <a:stretch>
            <a:fillRect/>
          </a:stretch>
        </p:blipFill>
        <p:spPr>
          <a:xfrm>
            <a:off x="2618863" y="990600"/>
            <a:ext cx="3852298" cy="2654300"/>
          </a:xfr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pVLAN Configuration for Scenario 2</a:t>
            </a:r>
            <a:endParaRPr lang="en-US" dirty="0"/>
          </a:p>
        </p:txBody>
      </p:sp>
      <p:sp>
        <p:nvSpPr>
          <p:cNvPr id="3" name="Content Placeholder 2"/>
          <p:cNvSpPr>
            <a:spLocks noGrp="1"/>
          </p:cNvSpPr>
          <p:nvPr>
            <p:ph idx="10"/>
          </p:nvPr>
        </p:nvSpPr>
        <p:spPr/>
        <p:txBody>
          <a:bodyPr>
            <a:noAutofit/>
          </a:bodyPr>
          <a:lstStyle/>
          <a:p>
            <a:r>
              <a:rPr lang="en-US" sz="1800" dirty="0" smtClean="0"/>
              <a:t>To configure a Layer 2 interface as a Private VLAN trunk port, use the interface command:</a:t>
            </a:r>
          </a:p>
          <a:p>
            <a:pPr marL="233363" lvl="1" indent="-4763">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private-vlan association trunk </a:t>
            </a:r>
            <a:r>
              <a:rPr lang="en-US" sz="1600" i="1" dirty="0" smtClean="0">
                <a:latin typeface="Courier New" pitchFamily="49" charset="0"/>
                <a:cs typeface="Courier New" pitchFamily="49" charset="0"/>
              </a:rPr>
              <a:t>primary_vlan_ID secondary_vlan_ID</a:t>
            </a:r>
          </a:p>
          <a:p>
            <a:r>
              <a:rPr lang="en-US" sz="1800" dirty="0" smtClean="0"/>
              <a:t> If the port is set to promiscuous, use the </a:t>
            </a:r>
            <a:r>
              <a:rPr lang="en-US" sz="1800" b="1" dirty="0" smtClean="0">
                <a:latin typeface="Courier New" pitchFamily="49" charset="0"/>
                <a:cs typeface="Courier New" pitchFamily="49" charset="0"/>
              </a:rPr>
              <a:t>mapping</a:t>
            </a:r>
            <a:r>
              <a:rPr lang="en-US" sz="1800" b="1" dirty="0" smtClean="0"/>
              <a:t> </a:t>
            </a:r>
            <a:r>
              <a:rPr lang="en-US" sz="1800" dirty="0" smtClean="0"/>
              <a:t>command</a:t>
            </a:r>
            <a:r>
              <a:rPr lang="en-US" sz="1800" b="1" dirty="0" smtClean="0"/>
              <a:t>:</a:t>
            </a:r>
          </a:p>
          <a:p>
            <a:pPr marL="233363" lvl="1" indent="-4763">
              <a:buNone/>
            </a:pPr>
            <a:r>
              <a:rPr lang="en-US" sz="1600" dirty="0" smtClean="0">
                <a:latin typeface="Courier New" pitchFamily="49" charset="0"/>
                <a:cs typeface="Courier New" pitchFamily="49" charset="0"/>
              </a:rPr>
              <a:t>Switch(config-if)# </a:t>
            </a:r>
            <a:r>
              <a:rPr lang="en-US" sz="1600" b="1" dirty="0" smtClean="0">
                <a:latin typeface="Courier New" pitchFamily="49" charset="0"/>
                <a:cs typeface="Courier New" pitchFamily="49" charset="0"/>
              </a:rPr>
              <a:t>switchport private-vlan mapping </a:t>
            </a:r>
            <a:r>
              <a:rPr lang="en-US" sz="1600" i="1" dirty="0" smtClean="0">
                <a:latin typeface="Courier New" pitchFamily="49" charset="0"/>
                <a:cs typeface="Courier New" pitchFamily="49" charset="0"/>
              </a:rPr>
              <a:t>primary_vlan_ID secondary_vlan_list</a:t>
            </a:r>
          </a:p>
          <a:p>
            <a:r>
              <a:rPr lang="en-US" sz="1800" dirty="0" smtClean="0"/>
              <a:t>Once the trunk is configured, allow VLANs with the command</a:t>
            </a:r>
          </a:p>
          <a:p>
            <a:pPr marL="233363" lvl="1" indent="-4763">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a:t>
            </a:r>
            <a:r>
              <a:rPr lang="en-US" sz="1600" b="1" dirty="0" smtClean="0">
                <a:latin typeface="Courier New" pitchFamily="49" charset="0"/>
                <a:cs typeface="Courier New" pitchFamily="49" charset="0"/>
              </a:rPr>
              <a:t>private-vlan trunk allowed vlan </a:t>
            </a:r>
            <a:r>
              <a:rPr lang="en-US" sz="1600" i="1" dirty="0" smtClean="0">
                <a:latin typeface="Courier New" pitchFamily="49" charset="0"/>
                <a:cs typeface="Courier New" pitchFamily="49" charset="0"/>
              </a:rPr>
              <a:t>vlan_list</a:t>
            </a:r>
          </a:p>
          <a:p>
            <a:r>
              <a:rPr lang="en-US" sz="1800" dirty="0" smtClean="0"/>
              <a:t>Configure the native VLAN with following command</a:t>
            </a:r>
          </a:p>
          <a:p>
            <a:pPr marL="233363" lvl="1" indent="-4763">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a:t>
            </a:r>
            <a:r>
              <a:rPr lang="en-US" sz="1600" b="1" dirty="0" smtClean="0">
                <a:latin typeface="Courier New" pitchFamily="49" charset="0"/>
                <a:cs typeface="Courier New" pitchFamily="49" charset="0"/>
              </a:rPr>
              <a:t>private-vlan trunk native vlan </a:t>
            </a:r>
            <a:r>
              <a:rPr lang="en-US" sz="1600" i="1" dirty="0" smtClean="0">
                <a:latin typeface="Courier New" pitchFamily="49" charset="0"/>
                <a:cs typeface="Courier New" pitchFamily="49" charset="0"/>
              </a:rPr>
              <a:t>vlan_id</a:t>
            </a:r>
            <a:endParaRPr lang="en-US" sz="1600" dirty="0">
              <a:latin typeface="Courier New" pitchFamily="49" charset="0"/>
              <a:cs typeface="Courier New" pitchFamily="49" charset="0"/>
            </a:endParaRPr>
          </a:p>
        </p:txBody>
      </p:sp>
      <p:sp>
        <p:nvSpPr>
          <p:cNvPr id="5" name="Content Placeholder 4"/>
          <p:cNvSpPr>
            <a:spLocks noGrp="1"/>
          </p:cNvSpPr>
          <p:nvPr>
            <p:ph sz="quarter" idx="11"/>
          </p:nvPr>
        </p:nvSpPr>
        <p:spPr>
          <a:xfrm>
            <a:off x="279400" y="4986338"/>
            <a:ext cx="8520113" cy="1554161"/>
          </a:xfrm>
          <a:ln w="12700">
            <a:solidFill>
              <a:schemeClr val="tx1"/>
            </a:solidFill>
          </a:ln>
        </p:spPr>
        <p:txBody>
          <a:bodyPr>
            <a:normAutofit fontScale="92500" lnSpcReduction="10000"/>
          </a:bodyPr>
          <a:lstStyle/>
          <a:p>
            <a:pPr>
              <a:buNone/>
            </a:pPr>
            <a:r>
              <a:rPr lang="en-US" smtClean="0">
                <a:latin typeface="Courier New" pitchFamily="49" charset="0"/>
                <a:cs typeface="Courier New" pitchFamily="49" charset="0"/>
              </a:rPr>
              <a:t>Switch(config)# </a:t>
            </a:r>
            <a:r>
              <a:rPr lang="en-US" b="1" smtClean="0">
                <a:latin typeface="Courier New" pitchFamily="49" charset="0"/>
                <a:cs typeface="Courier New" pitchFamily="49" charset="0"/>
              </a:rPr>
              <a:t>interface fastethernet 5/2</a:t>
            </a:r>
          </a:p>
          <a:p>
            <a:pPr>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mode private-vlan trunk secondary</a:t>
            </a:r>
          </a:p>
          <a:p>
            <a:pPr>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trunk native vlan 10</a:t>
            </a:r>
          </a:p>
          <a:p>
            <a:pPr>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trunk allowed vlan 10, 3,301-302</a:t>
            </a:r>
          </a:p>
          <a:p>
            <a:pPr>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association trunk 3 301</a:t>
            </a:r>
          </a:p>
          <a:p>
            <a:pPr>
              <a:buNone/>
            </a:pPr>
            <a:r>
              <a:rPr lang="en-US" smtClean="0">
                <a:latin typeface="Courier New" pitchFamily="49" charset="0"/>
                <a:cs typeface="Courier New" pitchFamily="49" charset="0"/>
              </a:rPr>
              <a:t>Switch(config-if)# </a:t>
            </a:r>
            <a:r>
              <a:rPr lang="en-US" b="1" smtClean="0">
                <a:latin typeface="Courier New" pitchFamily="49" charset="0"/>
                <a:cs typeface="Courier New" pitchFamily="49" charset="0"/>
              </a:rPr>
              <a:t>switchport private-vlan association trunk 3 302</a:t>
            </a:r>
            <a:endParaRPr lang="en-US"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VLANs</a:t>
            </a:r>
            <a:endParaRPr lang="en-US" dirty="0"/>
          </a:p>
        </p:txBody>
      </p:sp>
      <p:pic>
        <p:nvPicPr>
          <p:cNvPr id="5" name="Content Placeholder 4" descr="Local.jpg"/>
          <p:cNvPicPr>
            <a:picLocks noGrp="1" noChangeAspect="1"/>
          </p:cNvPicPr>
          <p:nvPr>
            <p:ph idx="10"/>
          </p:nvPr>
        </p:nvPicPr>
        <p:blipFill>
          <a:blip r:embed="rId3" cstate="print"/>
          <a:stretch>
            <a:fillRect/>
          </a:stretch>
        </p:blipFill>
        <p:spPr>
          <a:xfrm>
            <a:off x="1697410" y="1003300"/>
            <a:ext cx="5684093" cy="2728913"/>
          </a:xfrm>
        </p:spPr>
      </p:pic>
      <p:sp>
        <p:nvSpPr>
          <p:cNvPr id="4" name="Content Placeholder 3"/>
          <p:cNvSpPr>
            <a:spLocks noGrp="1"/>
          </p:cNvSpPr>
          <p:nvPr>
            <p:ph idx="11"/>
          </p:nvPr>
        </p:nvSpPr>
        <p:spPr/>
        <p:txBody>
          <a:bodyPr/>
          <a:lstStyle/>
          <a:p>
            <a:pPr lvl="0"/>
            <a:r>
              <a:rPr lang="en-US" sz="1800" dirty="0" smtClean="0"/>
              <a:t>Create local VLANs with physical boundaries in mind rather than job functions of the users.  </a:t>
            </a:r>
          </a:p>
          <a:p>
            <a:pPr lvl="0"/>
            <a:r>
              <a:rPr lang="en-US" sz="1800" dirty="0" smtClean="0"/>
              <a:t>Local VLANs exist between the access and distribution layers. </a:t>
            </a:r>
          </a:p>
          <a:p>
            <a:pPr lvl="0"/>
            <a:r>
              <a:rPr lang="en-US" sz="1800" dirty="0" smtClean="0"/>
              <a:t>Traffic from a local VLAN is routed at the distribution and core levels.  </a:t>
            </a:r>
          </a:p>
          <a:p>
            <a:pPr lvl="0"/>
            <a:r>
              <a:rPr lang="en-US" sz="1800" dirty="0" smtClean="0"/>
              <a:t>Switches are configured in VTP transparent mode. </a:t>
            </a:r>
          </a:p>
          <a:p>
            <a:r>
              <a:rPr lang="en-US" sz="1800" dirty="0" smtClean="0"/>
              <a:t>Spanning tree is used only to prevent inadvertent loops in the wiring closet.</a:t>
            </a:r>
          </a:p>
          <a:p>
            <a:r>
              <a:rPr lang="en-US" sz="1800" dirty="0" smtClean="0"/>
              <a:t>One to three VLANs per access layer switch recommended.</a:t>
            </a:r>
            <a:endParaRPr lang="en-US" sz="1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79400" y="4788576"/>
            <a:ext cx="5464175" cy="414337"/>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 name="Rectangle 7"/>
          <p:cNvSpPr/>
          <p:nvPr/>
        </p:nvSpPr>
        <p:spPr bwMode="auto">
          <a:xfrm>
            <a:off x="279400" y="1785938"/>
            <a:ext cx="5464175" cy="414337"/>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pVLAN Verification for Scenario 2</a:t>
            </a:r>
            <a:endParaRPr lang="en-US" dirty="0"/>
          </a:p>
        </p:txBody>
      </p:sp>
      <p:sp>
        <p:nvSpPr>
          <p:cNvPr id="4" name="Content Placeholder 3"/>
          <p:cNvSpPr>
            <a:spLocks noGrp="1"/>
          </p:cNvSpPr>
          <p:nvPr>
            <p:ph type="body" sz="quarter" idx="10"/>
          </p:nvPr>
        </p:nvSpPr>
        <p:spPr>
          <a:ln w="12700"/>
        </p:spPr>
        <p:txBody>
          <a:bodyPr>
            <a:normAutofit fontScale="92500" lnSpcReduction="10000"/>
          </a:bodyPr>
          <a:lstStyle/>
          <a:p>
            <a:pPr>
              <a:lnSpc>
                <a:spcPct val="110000"/>
              </a:lnSpc>
              <a:buNone/>
            </a:pPr>
            <a:r>
              <a:rPr lang="en-US" dirty="0" smtClean="0">
                <a:latin typeface="Courier New" pitchFamily="49" charset="0"/>
                <a:cs typeface="Courier New" pitchFamily="49" charset="0"/>
              </a:rPr>
              <a:t>Switch# </a:t>
            </a:r>
            <a:r>
              <a:rPr lang="en-US" b="1" dirty="0" smtClean="0">
                <a:latin typeface="Courier New" pitchFamily="49" charset="0"/>
                <a:cs typeface="Courier New" pitchFamily="49" charset="0"/>
              </a:rPr>
              <a:t>show interfaces fastethernet 5/2 switchport</a:t>
            </a:r>
          </a:p>
          <a:p>
            <a:pPr>
              <a:lnSpc>
                <a:spcPct val="110000"/>
              </a:lnSpc>
              <a:buNone/>
            </a:pPr>
            <a:r>
              <a:rPr lang="en-US" dirty="0" smtClean="0">
                <a:latin typeface="Courier New" pitchFamily="49" charset="0"/>
                <a:cs typeface="Courier New" pitchFamily="49" charset="0"/>
              </a:rPr>
              <a:t>Name: Fa5/2</a:t>
            </a:r>
          </a:p>
          <a:p>
            <a:pPr>
              <a:lnSpc>
                <a:spcPct val="110000"/>
              </a:lnSpc>
              <a:buNone/>
            </a:pPr>
            <a:r>
              <a:rPr lang="en-US" dirty="0" smtClean="0">
                <a:latin typeface="Courier New" pitchFamily="49" charset="0"/>
                <a:cs typeface="Courier New" pitchFamily="49" charset="0"/>
              </a:rPr>
              <a:t>Switchport: Enabled</a:t>
            </a:r>
          </a:p>
          <a:p>
            <a:pPr>
              <a:lnSpc>
                <a:spcPct val="110000"/>
              </a:lnSpc>
              <a:buNone/>
            </a:pPr>
            <a:r>
              <a:rPr lang="en-US" dirty="0" smtClean="0">
                <a:latin typeface="Courier New" pitchFamily="49" charset="0"/>
                <a:cs typeface="Courier New" pitchFamily="49" charset="0"/>
              </a:rPr>
              <a:t>Administrative Mode: private-vlan trunk secondary</a:t>
            </a:r>
          </a:p>
          <a:p>
            <a:pPr>
              <a:lnSpc>
                <a:spcPct val="110000"/>
              </a:lnSpc>
              <a:buNone/>
            </a:pPr>
            <a:r>
              <a:rPr lang="en-US" dirty="0" smtClean="0">
                <a:latin typeface="Courier New" pitchFamily="49" charset="0"/>
                <a:cs typeface="Courier New" pitchFamily="49" charset="0"/>
              </a:rPr>
              <a:t>Operational Mode: private-vlan trunk secondary</a:t>
            </a:r>
          </a:p>
          <a:p>
            <a:pPr>
              <a:lnSpc>
                <a:spcPct val="110000"/>
              </a:lnSpc>
              <a:buNone/>
            </a:pPr>
            <a:r>
              <a:rPr lang="en-US" dirty="0" smtClean="0">
                <a:latin typeface="Courier New" pitchFamily="49" charset="0"/>
                <a:cs typeface="Courier New" pitchFamily="49" charset="0"/>
              </a:rPr>
              <a:t>Administrative Trunking Encapsulation: negotiate</a:t>
            </a:r>
          </a:p>
          <a:p>
            <a:pPr>
              <a:lnSpc>
                <a:spcPct val="110000"/>
              </a:lnSpc>
              <a:buNone/>
            </a:pPr>
            <a:r>
              <a:rPr lang="en-US" dirty="0" smtClean="0">
                <a:latin typeface="Courier New" pitchFamily="49" charset="0"/>
                <a:cs typeface="Courier New" pitchFamily="49" charset="0"/>
              </a:rPr>
              <a:t>Operational Trunking Encapsulation: dot1q</a:t>
            </a:r>
          </a:p>
          <a:p>
            <a:pPr>
              <a:lnSpc>
                <a:spcPct val="110000"/>
              </a:lnSpc>
              <a:buNone/>
            </a:pPr>
            <a:r>
              <a:rPr lang="en-US" dirty="0" smtClean="0">
                <a:latin typeface="Courier New" pitchFamily="49" charset="0"/>
                <a:cs typeface="Courier New" pitchFamily="49" charset="0"/>
              </a:rPr>
              <a:t>Negotiation of Trunking: On</a:t>
            </a:r>
          </a:p>
          <a:p>
            <a:pPr>
              <a:lnSpc>
                <a:spcPct val="110000"/>
              </a:lnSpc>
              <a:buNone/>
            </a:pPr>
            <a:r>
              <a:rPr lang="fr-FR" dirty="0" smtClean="0">
                <a:latin typeface="Courier New" pitchFamily="49" charset="0"/>
                <a:cs typeface="Courier New" pitchFamily="49" charset="0"/>
              </a:rPr>
              <a:t>Access Mode VLAN: 1 (default)</a:t>
            </a:r>
          </a:p>
          <a:p>
            <a:pPr>
              <a:lnSpc>
                <a:spcPct val="110000"/>
              </a:lnSpc>
              <a:buNone/>
            </a:pPr>
            <a:r>
              <a:rPr lang="en-US" dirty="0" smtClean="0">
                <a:latin typeface="Courier New" pitchFamily="49" charset="0"/>
                <a:cs typeface="Courier New" pitchFamily="49" charset="0"/>
              </a:rPr>
              <a:t>Trunking Native Mode VLAN: 1 (default)</a:t>
            </a:r>
          </a:p>
          <a:p>
            <a:pPr>
              <a:lnSpc>
                <a:spcPct val="110000"/>
              </a:lnSpc>
              <a:buNone/>
            </a:pPr>
            <a:r>
              <a:rPr lang="en-US" dirty="0" smtClean="0">
                <a:latin typeface="Courier New" pitchFamily="49" charset="0"/>
                <a:cs typeface="Courier New" pitchFamily="49" charset="0"/>
              </a:rPr>
              <a:t>Administrative Native VLAN tagging: enabled</a:t>
            </a:r>
          </a:p>
          <a:p>
            <a:pPr>
              <a:lnSpc>
                <a:spcPct val="110000"/>
              </a:lnSpc>
              <a:buNone/>
            </a:pPr>
            <a:r>
              <a:rPr lang="en-US" dirty="0" smtClean="0">
                <a:latin typeface="Courier New" pitchFamily="49" charset="0"/>
                <a:cs typeface="Courier New" pitchFamily="49" charset="0"/>
              </a:rPr>
              <a:t>Voice VLAN: none</a:t>
            </a:r>
          </a:p>
          <a:p>
            <a:pPr>
              <a:lnSpc>
                <a:spcPct val="110000"/>
              </a:lnSpc>
              <a:buNone/>
            </a:pPr>
            <a:r>
              <a:rPr lang="en-US" dirty="0" smtClean="0">
                <a:latin typeface="Courier New" pitchFamily="49" charset="0"/>
                <a:cs typeface="Courier New" pitchFamily="49" charset="0"/>
              </a:rPr>
              <a:t>Administrative private-vlan host-association: none</a:t>
            </a:r>
          </a:p>
          <a:p>
            <a:pPr>
              <a:lnSpc>
                <a:spcPct val="110000"/>
              </a:lnSpc>
              <a:buNone/>
            </a:pPr>
            <a:r>
              <a:rPr lang="en-US" dirty="0" smtClean="0">
                <a:latin typeface="Courier New" pitchFamily="49" charset="0"/>
                <a:cs typeface="Courier New" pitchFamily="49" charset="0"/>
              </a:rPr>
              <a:t>Administrative private-vlan mapping: none</a:t>
            </a:r>
          </a:p>
          <a:p>
            <a:pPr>
              <a:lnSpc>
                <a:spcPct val="110000"/>
              </a:lnSpc>
              <a:buNone/>
            </a:pPr>
            <a:r>
              <a:rPr lang="en-US" dirty="0" smtClean="0">
                <a:latin typeface="Courier New" pitchFamily="49" charset="0"/>
                <a:cs typeface="Courier New" pitchFamily="49" charset="0"/>
              </a:rPr>
              <a:t>Administrative private-vlan trunk native VLAN: 10</a:t>
            </a:r>
          </a:p>
          <a:p>
            <a:pPr>
              <a:lnSpc>
                <a:spcPct val="110000"/>
              </a:lnSpc>
              <a:buNone/>
            </a:pPr>
            <a:r>
              <a:rPr lang="en-US" dirty="0" smtClean="0">
                <a:latin typeface="Courier New" pitchFamily="49" charset="0"/>
                <a:cs typeface="Courier New" pitchFamily="49" charset="0"/>
              </a:rPr>
              <a:t>Administrative private-vlan trunk Native VLAN tagging: enabled</a:t>
            </a:r>
          </a:p>
          <a:p>
            <a:pPr>
              <a:lnSpc>
                <a:spcPct val="110000"/>
              </a:lnSpc>
              <a:buNone/>
            </a:pPr>
            <a:r>
              <a:rPr lang="en-US" dirty="0" smtClean="0">
                <a:latin typeface="Courier New" pitchFamily="49" charset="0"/>
                <a:cs typeface="Courier New" pitchFamily="49" charset="0"/>
              </a:rPr>
              <a:t>Administrative private-vlan trunk encapsulation: dot1q</a:t>
            </a:r>
          </a:p>
          <a:p>
            <a:pPr>
              <a:lnSpc>
                <a:spcPct val="110000"/>
              </a:lnSpc>
              <a:buNone/>
            </a:pPr>
            <a:r>
              <a:rPr lang="nb-NO" dirty="0" smtClean="0">
                <a:latin typeface="Courier New" pitchFamily="49" charset="0"/>
                <a:cs typeface="Courier New" pitchFamily="49" charset="0"/>
              </a:rPr>
              <a:t>Administrative private-vlan trunk normal VLANs: none</a:t>
            </a:r>
          </a:p>
          <a:p>
            <a:pPr>
              <a:lnSpc>
                <a:spcPct val="110000"/>
              </a:lnSpc>
              <a:buNone/>
            </a:pPr>
            <a:r>
              <a:rPr lang="en-US" dirty="0" smtClean="0">
                <a:latin typeface="Courier New" pitchFamily="49" charset="0"/>
                <a:cs typeface="Courier New" pitchFamily="49" charset="0"/>
              </a:rPr>
              <a:t>Administrative private-vlan trunk associations:</a:t>
            </a:r>
          </a:p>
          <a:p>
            <a:pPr>
              <a:lnSpc>
                <a:spcPct val="110000"/>
              </a:lnSpc>
              <a:buNone/>
            </a:pPr>
            <a:r>
              <a:rPr lang="en-US" dirty="0" smtClean="0">
                <a:latin typeface="Courier New" pitchFamily="49" charset="0"/>
                <a:cs typeface="Courier New" pitchFamily="49" charset="0"/>
              </a:rPr>
              <a:t>3 (VLAN0003) 301 (VLAN0301)</a:t>
            </a:r>
          </a:p>
          <a:p>
            <a:pPr>
              <a:lnSpc>
                <a:spcPct val="110000"/>
              </a:lnSpc>
              <a:buNone/>
            </a:pPr>
            <a:r>
              <a:rPr lang="en-US" dirty="0" smtClean="0">
                <a:latin typeface="Courier New" pitchFamily="49" charset="0"/>
                <a:cs typeface="Courier New" pitchFamily="49" charset="0"/>
              </a:rPr>
              <a:t>Administrative private-vlan trunk mappings: none</a:t>
            </a:r>
          </a:p>
          <a:p>
            <a:pPr>
              <a:lnSpc>
                <a:spcPct val="110000"/>
              </a:lnSpc>
              <a:buNone/>
            </a:pPr>
            <a:r>
              <a:rPr lang="en-US" dirty="0" smtClean="0">
                <a:latin typeface="Courier New" pitchFamily="49" charset="0"/>
                <a:cs typeface="Courier New" pitchFamily="49" charset="0"/>
              </a:rPr>
              <a:t>Operational private-vlan: none</a:t>
            </a:r>
          </a:p>
          <a:p>
            <a:pPr>
              <a:lnSpc>
                <a:spcPct val="110000"/>
              </a:lnSpc>
              <a:buNone/>
            </a:pPr>
            <a:r>
              <a:rPr lang="en-US" dirty="0" smtClean="0">
                <a:latin typeface="Courier New" pitchFamily="49" charset="0"/>
                <a:cs typeface="Courier New" pitchFamily="49" charset="0"/>
              </a:rPr>
              <a:t>Operational Normal VLANs: none</a:t>
            </a:r>
          </a:p>
          <a:p>
            <a:pPr>
              <a:lnSpc>
                <a:spcPct val="110000"/>
              </a:lnSpc>
              <a:buNone/>
            </a:pPr>
            <a:r>
              <a:rPr lang="en-US" dirty="0" smtClean="0">
                <a:latin typeface="Courier New" pitchFamily="49" charset="0"/>
                <a:cs typeface="Courier New" pitchFamily="49" charset="0"/>
              </a:rPr>
              <a:t>Trunking VLANs Enabled: ALL</a:t>
            </a:r>
          </a:p>
          <a:p>
            <a:pPr>
              <a:lnSpc>
                <a:spcPct val="110000"/>
              </a:lnSpc>
              <a:buNone/>
            </a:pPr>
            <a:r>
              <a:rPr lang="en-US" dirty="0" smtClean="0">
                <a:latin typeface="Courier New" pitchFamily="49" charset="0"/>
                <a:cs typeface="Courier New" pitchFamily="49" charset="0"/>
              </a:rPr>
              <a:t>Pruning VLANs Enabled: 2-1001</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pVLAN Edge (Protected Port) Feature</a:t>
            </a:r>
            <a:endParaRPr lang="en-US" dirty="0"/>
          </a:p>
        </p:txBody>
      </p:sp>
      <p:sp>
        <p:nvSpPr>
          <p:cNvPr id="14" name="Content Placeholder 13"/>
          <p:cNvSpPr>
            <a:spLocks noGrp="1"/>
          </p:cNvSpPr>
          <p:nvPr>
            <p:ph sz="half" idx="10"/>
          </p:nvPr>
        </p:nvSpPr>
        <p:spPr>
          <a:xfrm>
            <a:off x="279399" y="1186191"/>
            <a:ext cx="4152751" cy="4328784"/>
          </a:xfrm>
        </p:spPr>
        <p:txBody>
          <a:bodyPr>
            <a:normAutofit fontScale="85000" lnSpcReduction="10000"/>
          </a:bodyPr>
          <a:lstStyle/>
          <a:p>
            <a:pPr>
              <a:lnSpc>
                <a:spcPct val="120000"/>
              </a:lnSpc>
            </a:pPr>
            <a:r>
              <a:rPr lang="en-US" sz="2000" smtClean="0"/>
              <a:t>The PVLAN edge (protected port) feature has only local significance to the switch (unlike pVLANs), and there is no isolation provided between two protected ports located on different switches. </a:t>
            </a:r>
          </a:p>
          <a:p>
            <a:pPr>
              <a:lnSpc>
                <a:spcPct val="120000"/>
              </a:lnSpc>
            </a:pPr>
            <a:r>
              <a:rPr lang="en-US" sz="2000" smtClean="0"/>
              <a:t>A protected port does not forward any traffic to any other port that is also a protected port on the same switch.</a:t>
            </a:r>
          </a:p>
          <a:p>
            <a:pPr>
              <a:lnSpc>
                <a:spcPct val="120000"/>
              </a:lnSpc>
            </a:pPr>
            <a:r>
              <a:rPr lang="en-US" sz="2000" smtClean="0"/>
              <a:t>Traffic cannot be forwarded between protected ports at L2, all traffic passing between protected ports must be forwarded through an L3 device.</a:t>
            </a:r>
          </a:p>
        </p:txBody>
      </p:sp>
      <p:sp>
        <p:nvSpPr>
          <p:cNvPr id="13" name="Text Placeholder 12"/>
          <p:cNvSpPr>
            <a:spLocks noGrp="1"/>
          </p:cNvSpPr>
          <p:nvPr>
            <p:ph sz="half" idx="11"/>
          </p:nvPr>
        </p:nvSpPr>
        <p:spPr/>
        <p:txBody>
          <a:bodyPr>
            <a:normAutofit/>
          </a:bodyPr>
          <a:lstStyle/>
          <a:p>
            <a:pPr>
              <a:buNone/>
            </a:pPr>
            <a:endParaRPr lang="en-US" smtClean="0"/>
          </a:p>
        </p:txBody>
      </p:sp>
      <p:sp>
        <p:nvSpPr>
          <p:cNvPr id="16" name="Content Placeholder 15"/>
          <p:cNvSpPr>
            <a:spLocks noGrp="1"/>
          </p:cNvSpPr>
          <p:nvPr>
            <p:ph sz="half" idx="12"/>
          </p:nvPr>
        </p:nvSpPr>
        <p:spPr>
          <a:xfrm>
            <a:off x="279400" y="5772150"/>
            <a:ext cx="8552628" cy="478046"/>
          </a:xfrm>
          <a:ln w="12700"/>
        </p:spPr>
        <p:txBody>
          <a:bodyPr/>
          <a:lstStyle/>
          <a:p>
            <a:r>
              <a:rPr lang="en-US" smtClean="0"/>
              <a:t>Switch(config-if)# </a:t>
            </a:r>
            <a:r>
              <a:rPr lang="en-US" b="1" smtClean="0"/>
              <a:t>switchport protected</a:t>
            </a:r>
            <a:endParaRPr lang="en-US" smtClean="0"/>
          </a:p>
        </p:txBody>
      </p:sp>
      <p:pic>
        <p:nvPicPr>
          <p:cNvPr id="15" name="Picture 14" descr="Protected Port.jpg"/>
          <p:cNvPicPr/>
          <p:nvPr/>
        </p:nvPicPr>
        <p:blipFill>
          <a:blip r:embed="rId3" cstate="print"/>
          <a:stretch>
            <a:fillRect/>
          </a:stretch>
        </p:blipFill>
        <p:spPr bwMode="auto">
          <a:xfrm>
            <a:off x="4672011" y="1600200"/>
            <a:ext cx="4143375" cy="29146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399" y="1841500"/>
            <a:ext cx="3167185" cy="2743200"/>
          </a:xfrm>
          <a:prstGeom prst="rect">
            <a:avLst/>
          </a:prstGeom>
          <a:noFill/>
        </p:spPr>
        <p:txBody>
          <a:bodyPr anchor="ctr"/>
          <a:lstStyle/>
          <a:p>
            <a:r>
              <a:rPr lang="en-US" sz="2800" smtClean="0">
                <a:solidFill>
                  <a:schemeClr val="bg1"/>
                </a:solidFill>
              </a:rPr>
              <a:t>Configuring Link Aggregation with Etherchannel</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EtherChannel Technology</a:t>
            </a:r>
            <a:endParaRPr lang="en-US" dirty="0"/>
          </a:p>
        </p:txBody>
      </p:sp>
      <p:pic>
        <p:nvPicPr>
          <p:cNvPr id="5" name="Content Placeholder 4" descr="EtherChannel.jpg"/>
          <p:cNvPicPr>
            <a:picLocks noGrp="1" noChangeAspect="1"/>
          </p:cNvPicPr>
          <p:nvPr>
            <p:ph idx="10"/>
          </p:nvPr>
        </p:nvPicPr>
        <p:blipFill>
          <a:blip r:embed="rId3" cstate="print"/>
          <a:stretch>
            <a:fillRect/>
          </a:stretch>
        </p:blipFill>
        <p:spPr>
          <a:xfrm>
            <a:off x="316380" y="1027393"/>
            <a:ext cx="3608789" cy="5206123"/>
          </a:xfrm>
        </p:spPr>
      </p:pic>
      <p:sp>
        <p:nvSpPr>
          <p:cNvPr id="4" name="Content Placeholder 3"/>
          <p:cNvSpPr>
            <a:spLocks noGrp="1"/>
          </p:cNvSpPr>
          <p:nvPr>
            <p:ph idx="11"/>
          </p:nvPr>
        </p:nvSpPr>
        <p:spPr>
          <a:xfrm>
            <a:off x="3959303" y="1070516"/>
            <a:ext cx="5006278" cy="5496978"/>
          </a:xfrm>
        </p:spPr>
        <p:txBody>
          <a:bodyPr>
            <a:normAutofit fontScale="92500" lnSpcReduction="10000"/>
          </a:bodyPr>
          <a:lstStyle/>
          <a:p>
            <a:pPr>
              <a:lnSpc>
                <a:spcPct val="110000"/>
              </a:lnSpc>
            </a:pPr>
            <a:r>
              <a:rPr lang="en-US" dirty="0" smtClean="0"/>
              <a:t>Up to 8 </a:t>
            </a:r>
            <a:r>
              <a:rPr lang="en-US" smtClean="0"/>
              <a:t>physical </a:t>
            </a:r>
            <a:r>
              <a:rPr lang="en-US" smtClean="0"/>
              <a:t>links can be bundled into a </a:t>
            </a:r>
            <a:r>
              <a:rPr lang="en-US" dirty="0" smtClean="0"/>
              <a:t>single logical </a:t>
            </a:r>
            <a:r>
              <a:rPr lang="en-US" smtClean="0"/>
              <a:t>EtherChannel </a:t>
            </a:r>
            <a:r>
              <a:rPr lang="en-US" smtClean="0"/>
              <a:t>link.</a:t>
            </a:r>
            <a:endParaRPr lang="en-US" dirty="0" smtClean="0"/>
          </a:p>
          <a:p>
            <a:pPr>
              <a:lnSpc>
                <a:spcPct val="110000"/>
              </a:lnSpc>
            </a:pPr>
            <a:r>
              <a:rPr lang="en-US" dirty="0" smtClean="0"/>
              <a:t>Usually EtherChannel is used for </a:t>
            </a:r>
            <a:r>
              <a:rPr lang="en-US" smtClean="0"/>
              <a:t>trunk </a:t>
            </a:r>
            <a:r>
              <a:rPr lang="en-US" smtClean="0"/>
              <a:t>links.</a:t>
            </a:r>
            <a:endParaRPr lang="en-US" dirty="0" smtClean="0"/>
          </a:p>
          <a:p>
            <a:pPr>
              <a:lnSpc>
                <a:spcPct val="110000"/>
              </a:lnSpc>
            </a:pPr>
            <a:r>
              <a:rPr lang="en-US" smtClean="0"/>
              <a:t>Configuration </a:t>
            </a:r>
            <a:r>
              <a:rPr lang="en-US" smtClean="0"/>
              <a:t>applied </a:t>
            </a:r>
            <a:r>
              <a:rPr lang="en-US" dirty="0" smtClean="0"/>
              <a:t>to port channel interface affects all physical interfaces assigned to the port channel.</a:t>
            </a:r>
          </a:p>
          <a:p>
            <a:pPr>
              <a:lnSpc>
                <a:spcPct val="110000"/>
              </a:lnSpc>
            </a:pPr>
            <a:r>
              <a:rPr lang="en-US" dirty="0" smtClean="0"/>
              <a:t>Load balancing takes place between the physical links in </a:t>
            </a:r>
            <a:r>
              <a:rPr lang="en-US" smtClean="0"/>
              <a:t>an </a:t>
            </a:r>
            <a:r>
              <a:rPr lang="en-US" smtClean="0"/>
              <a:t>EtherChannel.</a:t>
            </a:r>
            <a:endParaRPr lang="en-US" dirty="0" smtClean="0"/>
          </a:p>
          <a:p>
            <a:pPr>
              <a:lnSpc>
                <a:spcPct val="110000"/>
              </a:lnSpc>
            </a:pPr>
            <a:r>
              <a:rPr lang="en-US" dirty="0" smtClean="0"/>
              <a:t>EtherChannels can be L2 or </a:t>
            </a:r>
            <a:r>
              <a:rPr lang="en-US" smtClean="0"/>
              <a:t>L3 </a:t>
            </a:r>
            <a:r>
              <a:rPr lang="en-US" smtClean="0"/>
              <a:t>interfaces.</a:t>
            </a:r>
            <a:endParaRPr lang="en-US" dirty="0" smtClean="0"/>
          </a:p>
          <a:p>
            <a:pPr>
              <a:lnSpc>
                <a:spcPct val="110000"/>
              </a:lnSpc>
            </a:pP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EtherChannel Management Protocols</a:t>
            </a:r>
            <a:endParaRPr lang="en-US" dirty="0"/>
          </a:p>
        </p:txBody>
      </p:sp>
      <p:sp>
        <p:nvSpPr>
          <p:cNvPr id="6" name="Content Placeholder 5"/>
          <p:cNvSpPr>
            <a:spLocks noGrp="1"/>
          </p:cNvSpPr>
          <p:nvPr>
            <p:ph idx="1"/>
          </p:nvPr>
        </p:nvSpPr>
        <p:spPr/>
        <p:txBody>
          <a:bodyPr>
            <a:noAutofit/>
          </a:bodyPr>
          <a:lstStyle/>
          <a:p>
            <a:pPr>
              <a:lnSpc>
                <a:spcPct val="120000"/>
              </a:lnSpc>
            </a:pPr>
            <a:r>
              <a:rPr lang="en-US" sz="1800" b="1" smtClean="0"/>
              <a:t>Port Aggregation Protocol (PAgP)</a:t>
            </a:r>
            <a:r>
              <a:rPr lang="en-US" sz="1800" smtClean="0"/>
              <a:t> is a Cisco-proprietary protocol that aids in the automatic creation of Fast EtherChannel links. </a:t>
            </a:r>
            <a:endParaRPr lang="en-US" sz="1800" smtClean="0"/>
          </a:p>
          <a:p>
            <a:pPr lvl="1">
              <a:lnSpc>
                <a:spcPct val="120000"/>
              </a:lnSpc>
            </a:pPr>
            <a:r>
              <a:rPr lang="en-US" sz="1600" smtClean="0"/>
              <a:t>When </a:t>
            </a:r>
            <a:r>
              <a:rPr lang="en-US" sz="1600" smtClean="0"/>
              <a:t>an EtherChannel link is configured using PAgP, PAgP packets are sent between Fast EtherChannel-capable ports to negotiate the forming of a </a:t>
            </a:r>
            <a:r>
              <a:rPr lang="en-US" sz="1600" smtClean="0"/>
              <a:t>channel.</a:t>
            </a:r>
          </a:p>
          <a:p>
            <a:pPr lvl="1">
              <a:lnSpc>
                <a:spcPct val="120000"/>
              </a:lnSpc>
            </a:pPr>
            <a:r>
              <a:rPr lang="en-US" sz="1400" smtClean="0"/>
              <a:t>When </a:t>
            </a:r>
            <a:r>
              <a:rPr lang="en-US" sz="1400" smtClean="0"/>
              <a:t>PAgP identifies matched Ethernet links, it groups the links into an EtherChannel. Spanning tree adds the EtherChannel as a single bridge port.</a:t>
            </a:r>
          </a:p>
          <a:p>
            <a:pPr>
              <a:lnSpc>
                <a:spcPct val="120000"/>
              </a:lnSpc>
            </a:pPr>
            <a:r>
              <a:rPr lang="en-US" sz="1800" smtClean="0"/>
              <a:t> </a:t>
            </a:r>
            <a:r>
              <a:rPr lang="en-US" sz="1800" b="1" smtClean="0"/>
              <a:t>Link Aggregation Control Protocol (LACP) </a:t>
            </a:r>
            <a:r>
              <a:rPr lang="en-US" sz="1800" smtClean="0"/>
              <a:t>is part of an IEEE specification (802.3ad) that also enables several physical ports to be bundled together to form an EtherChannel. </a:t>
            </a:r>
            <a:endParaRPr lang="en-US" sz="1800" smtClean="0"/>
          </a:p>
          <a:p>
            <a:pPr lvl="1">
              <a:lnSpc>
                <a:spcPct val="120000"/>
              </a:lnSpc>
            </a:pPr>
            <a:r>
              <a:rPr lang="en-US" sz="1600" smtClean="0"/>
              <a:t>LACP </a:t>
            </a:r>
            <a:r>
              <a:rPr lang="en-US" sz="1600" smtClean="0"/>
              <a:t>enables a switch to negotiate an automatic bundle by sending LACP packets to the peer. </a:t>
            </a:r>
            <a:endParaRPr lang="en-US" sz="1600" smtClean="0"/>
          </a:p>
          <a:p>
            <a:pPr lvl="1">
              <a:lnSpc>
                <a:spcPct val="120000"/>
              </a:lnSpc>
            </a:pPr>
            <a:r>
              <a:rPr lang="en-US" sz="1600" smtClean="0"/>
              <a:t>It </a:t>
            </a:r>
            <a:r>
              <a:rPr lang="en-US" sz="1600" smtClean="0"/>
              <a:t>performs a similar function as PAgP with Cisco EtherChannel. </a:t>
            </a:r>
            <a:endParaRPr lang="en-US" sz="1600" smtClean="0"/>
          </a:p>
          <a:p>
            <a:pPr lvl="1">
              <a:lnSpc>
                <a:spcPct val="120000"/>
              </a:lnSpc>
            </a:pPr>
            <a:r>
              <a:rPr lang="en-US" sz="1600" smtClean="0"/>
              <a:t>Because </a:t>
            </a:r>
            <a:r>
              <a:rPr lang="en-US" sz="1600" smtClean="0"/>
              <a:t>LACP is an IEEE standard, you can use it to facilitate EtherChannels in mixed-switch environments. In a Cisco environment, both protocols are supported.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PAgP Modes</a:t>
            </a:r>
            <a:endParaRPr lang="en-US" dirty="0"/>
          </a:p>
        </p:txBody>
      </p:sp>
      <p:pic>
        <p:nvPicPr>
          <p:cNvPr id="7" name="Content Placeholder 6" descr="PAgP Modes.jpg"/>
          <p:cNvPicPr>
            <a:picLocks noGrp="1" noChangeAspect="1"/>
          </p:cNvPicPr>
          <p:nvPr>
            <p:ph idx="10"/>
          </p:nvPr>
        </p:nvPicPr>
        <p:blipFill>
          <a:blip r:embed="rId3" cstate="print"/>
          <a:stretch>
            <a:fillRect/>
          </a:stretch>
        </p:blipFill>
        <p:spPr>
          <a:xfrm>
            <a:off x="3000377" y="849298"/>
            <a:ext cx="3126201" cy="2174313"/>
          </a:xfrm>
        </p:spPr>
      </p:pic>
      <p:graphicFrame>
        <p:nvGraphicFramePr>
          <p:cNvPr id="9" name="Content Placeholder 8"/>
          <p:cNvGraphicFramePr>
            <a:graphicFrameLocks noGrp="1"/>
          </p:cNvGraphicFramePr>
          <p:nvPr>
            <p:ph idx="11"/>
          </p:nvPr>
        </p:nvGraphicFramePr>
        <p:xfrm>
          <a:off x="279400" y="3125787"/>
          <a:ext cx="8520116" cy="3360737"/>
        </p:xfrm>
        <a:graphic>
          <a:graphicData uri="http://schemas.openxmlformats.org/drawingml/2006/table">
            <a:tbl>
              <a:tblPr firstRow="1" bandRow="1">
                <a:tableStyleId>{5C22544A-7EE6-4342-B048-85BDC9FD1C3A}</a:tableStyleId>
              </a:tblPr>
              <a:tblGrid>
                <a:gridCol w="1077913"/>
                <a:gridCol w="7442203"/>
              </a:tblGrid>
              <a:tr h="395700">
                <a:tc>
                  <a:txBody>
                    <a:bodyPr/>
                    <a:lstStyle/>
                    <a:p>
                      <a:r>
                        <a:rPr lang="en-US" sz="1400" smtClean="0"/>
                        <a:t>Mode</a:t>
                      </a:r>
                      <a:endParaRPr lang="en-US" sz="1400"/>
                    </a:p>
                  </a:txBody>
                  <a:tcPr/>
                </a:tc>
                <a:tc>
                  <a:txBody>
                    <a:bodyPr/>
                    <a:lstStyle/>
                    <a:p>
                      <a:r>
                        <a:rPr lang="en-US" sz="1400" smtClean="0"/>
                        <a:t>Purpose</a:t>
                      </a:r>
                      <a:endParaRPr lang="en-US" sz="1400"/>
                    </a:p>
                  </a:txBody>
                  <a:tcPr/>
                </a:tc>
              </a:tr>
              <a:tr h="552895">
                <a:tc>
                  <a:txBody>
                    <a:bodyPr/>
                    <a:lstStyle/>
                    <a:p>
                      <a:r>
                        <a:rPr lang="en-US" sz="1400" b="1" smtClean="0"/>
                        <a:t>Auto</a:t>
                      </a:r>
                      <a:endParaRPr lang="en-US" sz="1400" b="1"/>
                    </a:p>
                  </a:txBody>
                  <a:tcPr/>
                </a:tc>
                <a:tc>
                  <a:txBody>
                    <a:bodyPr/>
                    <a:lstStyle/>
                    <a:p>
                      <a:r>
                        <a:rPr lang="en-US" sz="1400" smtClean="0"/>
                        <a:t>Places an interface in a passive negotiating state in which the interface responds to the PAgP packets that it receives but does not initiate PAgP negotiation (default). </a:t>
                      </a:r>
                      <a:endParaRPr lang="en-US" sz="1400"/>
                    </a:p>
                  </a:txBody>
                  <a:tcPr/>
                </a:tc>
              </a:tr>
              <a:tr h="780558">
                <a:tc>
                  <a:txBody>
                    <a:bodyPr/>
                    <a:lstStyle/>
                    <a:p>
                      <a:r>
                        <a:rPr lang="en-US" sz="1400" b="1" smtClean="0"/>
                        <a:t>Desirable</a:t>
                      </a:r>
                      <a:endParaRPr lang="en-US" sz="1400" b="1"/>
                    </a:p>
                  </a:txBody>
                  <a:tcPr/>
                </a:tc>
                <a:tc>
                  <a:txBody>
                    <a:bodyPr/>
                    <a:lstStyle/>
                    <a:p>
                      <a:r>
                        <a:rPr lang="en-US" sz="1400" smtClean="0"/>
                        <a:t>Places an interface in an active negotiating state in which the interface initiates </a:t>
                      </a:r>
                      <a:r>
                        <a:rPr lang="en-US" sz="1400" smtClean="0"/>
                        <a:t>negotiations </a:t>
                      </a:r>
                      <a:r>
                        <a:rPr lang="en-US" sz="1400" smtClean="0"/>
                        <a:t>with other interfaces by sending PAgP packets. Interfaces configured in the “on” mode do not exchange PAgP packets.</a:t>
                      </a:r>
                      <a:endParaRPr lang="en-US" sz="1400"/>
                    </a:p>
                  </a:txBody>
                  <a:tcPr/>
                </a:tc>
              </a:tr>
              <a:tr h="395700">
                <a:tc>
                  <a:txBody>
                    <a:bodyPr/>
                    <a:lstStyle/>
                    <a:p>
                      <a:r>
                        <a:rPr lang="en-US" sz="1400" b="1" smtClean="0"/>
                        <a:t>On</a:t>
                      </a:r>
                      <a:endParaRPr lang="en-US" sz="1400" b="1"/>
                    </a:p>
                  </a:txBody>
                  <a:tcPr/>
                </a:tc>
                <a:tc>
                  <a:txBody>
                    <a:bodyPr/>
                    <a:lstStyle/>
                    <a:p>
                      <a:r>
                        <a:rPr lang="en-US" sz="1400" kern="1200" smtClean="0">
                          <a:solidFill>
                            <a:schemeClr val="dk1"/>
                          </a:solidFill>
                          <a:latin typeface="+mn-lt"/>
                          <a:ea typeface="+mn-ea"/>
                          <a:cs typeface="+mn-cs"/>
                        </a:rPr>
                        <a:t>Forces the interface to channel without PAgP. </a:t>
                      </a:r>
                      <a:endParaRPr lang="en-US" sz="1400"/>
                    </a:p>
                  </a:txBody>
                  <a:tcPr/>
                </a:tc>
              </a:tr>
              <a:tr h="1235884">
                <a:tc>
                  <a:txBody>
                    <a:bodyPr/>
                    <a:lstStyle/>
                    <a:p>
                      <a:r>
                        <a:rPr lang="en-US" sz="1400" b="1" smtClean="0"/>
                        <a:t>Non-silent</a:t>
                      </a:r>
                      <a:endParaRPr lang="en-US" sz="1400" b="1"/>
                    </a:p>
                  </a:txBody>
                  <a:tcPr/>
                </a:tc>
                <a:tc>
                  <a:txBody>
                    <a:bodyPr/>
                    <a:lstStyle/>
                    <a:p>
                      <a:r>
                        <a:rPr lang="en-US" sz="1400" smtClean="0"/>
                        <a:t>If a switch is connected to a partner that is PAgP-capable, configure the switch interface for non-silent operation. The non-silent keyword is always used with the auto or desirable mode. If you do not specify non-silent with the auto or desirable mode, silent is assumed. The silent setting is for connections to file servers or packet analyzers; this setting enables PAgP to operate, to attach the interface to a channel group, and to use the interface for transmission. </a:t>
                      </a:r>
                      <a:endParaRPr lang="en-US" sz="1400"/>
                    </a:p>
                  </a:txBody>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LACP Modes</a:t>
            </a:r>
            <a:endParaRPr lang="en-US" dirty="0"/>
          </a:p>
        </p:txBody>
      </p:sp>
      <p:graphicFrame>
        <p:nvGraphicFramePr>
          <p:cNvPr id="7" name="Table Placeholder 6"/>
          <p:cNvGraphicFramePr>
            <a:graphicFrameLocks noGrp="1"/>
          </p:cNvGraphicFramePr>
          <p:nvPr>
            <p:ph type="tbl" idx="1"/>
          </p:nvPr>
        </p:nvGraphicFramePr>
        <p:xfrm>
          <a:off x="279400" y="4206876"/>
          <a:ext cx="8316914" cy="2143760"/>
        </p:xfrm>
        <a:graphic>
          <a:graphicData uri="http://schemas.openxmlformats.org/drawingml/2006/table">
            <a:tbl>
              <a:tblPr firstRow="1" bandRow="1">
                <a:tableStyleId>{5C22544A-7EE6-4342-B048-85BDC9FD1C3A}</a:tableStyleId>
              </a:tblPr>
              <a:tblGrid>
                <a:gridCol w="1320800"/>
                <a:gridCol w="6996114"/>
              </a:tblGrid>
              <a:tr h="370840">
                <a:tc>
                  <a:txBody>
                    <a:bodyPr/>
                    <a:lstStyle/>
                    <a:p>
                      <a:r>
                        <a:rPr lang="en-US" sz="1600" smtClean="0"/>
                        <a:t>Mode</a:t>
                      </a:r>
                      <a:endParaRPr lang="en-US" sz="1600"/>
                    </a:p>
                  </a:txBody>
                  <a:tcPr/>
                </a:tc>
                <a:tc>
                  <a:txBody>
                    <a:bodyPr/>
                    <a:lstStyle/>
                    <a:p>
                      <a:r>
                        <a:rPr lang="en-US" sz="1600" smtClean="0"/>
                        <a:t>Purpose</a:t>
                      </a:r>
                      <a:endParaRPr lang="en-US" sz="1600"/>
                    </a:p>
                  </a:txBody>
                  <a:tcPr/>
                </a:tc>
              </a:tr>
              <a:tr h="370840">
                <a:tc>
                  <a:txBody>
                    <a:bodyPr/>
                    <a:lstStyle/>
                    <a:p>
                      <a:r>
                        <a:rPr lang="en-US" sz="1600" b="1" smtClean="0"/>
                        <a:t>Passive</a:t>
                      </a:r>
                      <a:endParaRPr lang="en-US" sz="1600" b="1"/>
                    </a:p>
                  </a:txBody>
                  <a:tcPr/>
                </a:tc>
                <a:tc>
                  <a:txBody>
                    <a:bodyPr/>
                    <a:lstStyle/>
                    <a:p>
                      <a:r>
                        <a:rPr lang="en-US" sz="1600" smtClean="0"/>
                        <a:t>Places a port in a passive negotiating state. In this state, the port responds to the LACP packets that it receives but does not initiate LACP packet negotiation (default). </a:t>
                      </a:r>
                      <a:endParaRPr lang="en-US" sz="1600"/>
                    </a:p>
                  </a:txBody>
                  <a:tcPr/>
                </a:tc>
              </a:tr>
              <a:tr h="370840">
                <a:tc>
                  <a:txBody>
                    <a:bodyPr/>
                    <a:lstStyle/>
                    <a:p>
                      <a:r>
                        <a:rPr lang="en-US" sz="1600" b="1" smtClean="0"/>
                        <a:t>Active</a:t>
                      </a:r>
                      <a:endParaRPr lang="en-US" sz="1600" b="1"/>
                    </a:p>
                  </a:txBody>
                  <a:tcPr/>
                </a:tc>
                <a:tc>
                  <a:txBody>
                    <a:bodyPr/>
                    <a:lstStyle/>
                    <a:p>
                      <a:r>
                        <a:rPr lang="en-US" sz="1600" smtClean="0"/>
                        <a:t>Places a port in an active negotiating state. In this state, the port initiates negotiations with other ports by sending LACP packets. </a:t>
                      </a:r>
                      <a:endParaRPr lang="en-US" sz="1600"/>
                    </a:p>
                  </a:txBody>
                  <a:tcPr/>
                </a:tc>
              </a:tr>
              <a:tr h="370840">
                <a:tc>
                  <a:txBody>
                    <a:bodyPr/>
                    <a:lstStyle/>
                    <a:p>
                      <a:r>
                        <a:rPr lang="en-US" sz="1600" b="1" smtClean="0"/>
                        <a:t>On</a:t>
                      </a:r>
                      <a:endParaRPr lang="en-US" sz="1600" b="1"/>
                    </a:p>
                  </a:txBody>
                  <a:tcPr/>
                </a:tc>
                <a:tc>
                  <a:txBody>
                    <a:bodyPr/>
                    <a:lstStyle/>
                    <a:p>
                      <a:r>
                        <a:rPr lang="en-US" sz="1600" smtClean="0"/>
                        <a:t>Forces the interface to the channel without PAgP or LACP. </a:t>
                      </a:r>
                      <a:endParaRPr lang="en-US" sz="1600"/>
                    </a:p>
                  </a:txBody>
                  <a:tcPr/>
                </a:tc>
              </a:tr>
            </a:tbl>
          </a:graphicData>
        </a:graphic>
      </p:graphicFrame>
      <p:pic>
        <p:nvPicPr>
          <p:cNvPr id="8" name="Content Placeholder 7" descr="LACP Modes.jpg"/>
          <p:cNvPicPr>
            <a:picLocks noGrp="1" noChangeAspect="1"/>
          </p:cNvPicPr>
          <p:nvPr>
            <p:ph idx="4294967295"/>
          </p:nvPr>
        </p:nvPicPr>
        <p:blipFill>
          <a:blip r:embed="rId3" cstate="print"/>
          <a:stretch>
            <a:fillRect/>
          </a:stretch>
        </p:blipFill>
        <p:spPr>
          <a:xfrm>
            <a:off x="2450107" y="994753"/>
            <a:ext cx="4235450" cy="2949575"/>
          </a:xfr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Configuring EtherChannel</a:t>
            </a:r>
            <a:endParaRPr lang="en-US" dirty="0" smtClean="0"/>
          </a:p>
        </p:txBody>
      </p:sp>
      <p:sp>
        <p:nvSpPr>
          <p:cNvPr id="10" name="Content Placeholder 9"/>
          <p:cNvSpPr>
            <a:spLocks noGrp="1"/>
          </p:cNvSpPr>
          <p:nvPr>
            <p:ph idx="1"/>
          </p:nvPr>
        </p:nvSpPr>
        <p:spPr/>
        <p:txBody>
          <a:bodyPr>
            <a:noAutofit/>
          </a:bodyPr>
          <a:lstStyle/>
          <a:p>
            <a:r>
              <a:rPr lang="en-US" sz="1600" b="1" smtClean="0"/>
              <a:t>Step 1. </a:t>
            </a:r>
            <a:r>
              <a:rPr lang="en-US" sz="1600" smtClean="0"/>
              <a:t>Specify the interfaces that will compose the EtherChannel group. Using the range commands enables you to select several interfaces and configure them all together. A good practice is to start by shutting down these interfaces, so that incomplete configuration will not start to create activity on the link:</a:t>
            </a:r>
          </a:p>
          <a:p>
            <a:pPr lvl="1">
              <a:buNone/>
            </a:pPr>
            <a:r>
              <a:rPr lang="en-US" sz="1400" smtClean="0">
                <a:latin typeface="Courier New" pitchFamily="49" charset="0"/>
                <a:cs typeface="Courier New" pitchFamily="49" charset="0"/>
              </a:rPr>
              <a:t>Switch(config)# </a:t>
            </a:r>
            <a:r>
              <a:rPr lang="en-US" sz="1400" b="1" smtClean="0">
                <a:latin typeface="Courier New" pitchFamily="49" charset="0"/>
                <a:cs typeface="Courier New" pitchFamily="49" charset="0"/>
              </a:rPr>
              <a:t>interface range </a:t>
            </a:r>
            <a:r>
              <a:rPr lang="en-US" sz="1400" b="1" i="1" smtClean="0">
                <a:latin typeface="Courier New" pitchFamily="49" charset="0"/>
                <a:cs typeface="Courier New" pitchFamily="49" charset="0"/>
              </a:rPr>
              <a:t>i</a:t>
            </a:r>
            <a:r>
              <a:rPr lang="en-US" sz="1400" i="1" smtClean="0">
                <a:latin typeface="Courier New" pitchFamily="49" charset="0"/>
                <a:cs typeface="Courier New" pitchFamily="49" charset="0"/>
              </a:rPr>
              <a:t>nterface_type [interface_range]</a:t>
            </a:r>
            <a:endParaRPr lang="en-US" sz="1400" smtClean="0">
              <a:latin typeface="Courier New" pitchFamily="49" charset="0"/>
              <a:cs typeface="Courier New" pitchFamily="49" charset="0"/>
            </a:endParaRPr>
          </a:p>
          <a:p>
            <a:r>
              <a:rPr lang="en-US" sz="1600" b="1" smtClean="0"/>
              <a:t>Step 2. </a:t>
            </a:r>
            <a:r>
              <a:rPr lang="en-US" sz="1600" smtClean="0"/>
              <a:t>Specify the channeling protocol to be used. This command is not applicable to all Catalyst platforms. You can also specify the channeling protocol at Step 3:</a:t>
            </a:r>
          </a:p>
          <a:p>
            <a:pPr lvl="1">
              <a:buNone/>
            </a:pPr>
            <a:r>
              <a:rPr lang="en-US" sz="1400" smtClean="0">
                <a:latin typeface="Courier New" pitchFamily="49" charset="0"/>
                <a:cs typeface="Courier New" pitchFamily="49" charset="0"/>
              </a:rPr>
              <a:t>Switch(config-if-range)# </a:t>
            </a:r>
            <a:r>
              <a:rPr lang="en-US" sz="1400" b="1" smtClean="0">
                <a:latin typeface="Courier New" pitchFamily="49" charset="0"/>
                <a:cs typeface="Courier New" pitchFamily="49" charset="0"/>
              </a:rPr>
              <a:t>channel-protocol {pagp | lacp}</a:t>
            </a:r>
            <a:endParaRPr lang="en-US" sz="1400" smtClean="0">
              <a:latin typeface="Courier New" pitchFamily="49" charset="0"/>
              <a:cs typeface="Courier New" pitchFamily="49" charset="0"/>
            </a:endParaRPr>
          </a:p>
          <a:p>
            <a:r>
              <a:rPr lang="en-US" sz="1600" b="1" smtClean="0"/>
              <a:t>Step 3. </a:t>
            </a:r>
            <a:r>
              <a:rPr lang="en-US" sz="1600" smtClean="0"/>
              <a:t>Create the port-channel interface, if necessary, and assign the specified interfaces to it:</a:t>
            </a:r>
          </a:p>
          <a:p>
            <a:pPr lvl="1">
              <a:buNone/>
            </a:pPr>
            <a:r>
              <a:rPr lang="en-US" sz="1400" smtClean="0">
                <a:latin typeface="Courier New" pitchFamily="49" charset="0"/>
                <a:cs typeface="Courier New" pitchFamily="49" charset="0"/>
              </a:rPr>
              <a:t>Switch(config-if-range)# </a:t>
            </a:r>
            <a:r>
              <a:rPr lang="en-US" sz="1400" b="1" smtClean="0">
                <a:latin typeface="Courier New" pitchFamily="49" charset="0"/>
                <a:cs typeface="Courier New" pitchFamily="49" charset="0"/>
              </a:rPr>
              <a:t>channel-group </a:t>
            </a:r>
            <a:r>
              <a:rPr lang="en-US" sz="1400" i="1" smtClean="0">
                <a:latin typeface="Courier New" pitchFamily="49" charset="0"/>
                <a:cs typeface="Courier New" pitchFamily="49" charset="0"/>
              </a:rPr>
              <a:t>number</a:t>
            </a:r>
            <a:r>
              <a:rPr lang="en-US" sz="1400" b="1" i="1" smtClean="0">
                <a:latin typeface="Courier New" pitchFamily="49" charset="0"/>
                <a:cs typeface="Courier New" pitchFamily="49" charset="0"/>
              </a:rPr>
              <a:t> mode {active | on | {auto </a:t>
            </a:r>
            <a:r>
              <a:rPr lang="en-US" sz="1400" smtClean="0">
                <a:latin typeface="Courier New" pitchFamily="49" charset="0"/>
                <a:cs typeface="Courier New" pitchFamily="49" charset="0"/>
              </a:rPr>
              <a:t>[</a:t>
            </a:r>
            <a:r>
              <a:rPr lang="en-US" sz="1400" b="1" smtClean="0">
                <a:latin typeface="Courier New" pitchFamily="49" charset="0"/>
                <a:cs typeface="Courier New" pitchFamily="49" charset="0"/>
              </a:rPr>
              <a:t>non-silent]} | {desirable [non-silent]} | passive</a:t>
            </a:r>
            <a:endParaRPr lang="en-US" sz="1400" smtClean="0">
              <a:latin typeface="Courier New" pitchFamily="49" charset="0"/>
              <a:cs typeface="Courier New" pitchFamily="49" charset="0"/>
            </a:endParaRPr>
          </a:p>
          <a:p>
            <a:r>
              <a:rPr lang="en-US" sz="1600" b="1" smtClean="0"/>
              <a:t>Step 4. </a:t>
            </a:r>
            <a:r>
              <a:rPr lang="en-US" sz="1600" smtClean="0"/>
              <a:t>Specify the port-channel interface. When in the interface configuration mode, you can configure additional parameters. The physical interfaces will inherit these parameters. When this configuration is complete, you can reenable the physical ports in the EtherChannel bundle:</a:t>
            </a:r>
          </a:p>
          <a:p>
            <a:pPr lvl="1">
              <a:buNone/>
            </a:pPr>
            <a:r>
              <a:rPr lang="en-US" sz="1400" smtClean="0">
                <a:latin typeface="Courier New" pitchFamily="49" charset="0"/>
                <a:cs typeface="Courier New" pitchFamily="49" charset="0"/>
              </a:rPr>
              <a:t>Switch(config)# </a:t>
            </a:r>
            <a:r>
              <a:rPr lang="en-US" sz="1400" b="1" smtClean="0">
                <a:latin typeface="Courier New" pitchFamily="49" charset="0"/>
                <a:cs typeface="Courier New" pitchFamily="49" charset="0"/>
              </a:rPr>
              <a:t>interface port-channel </a:t>
            </a:r>
            <a:r>
              <a:rPr lang="en-US" sz="1400" i="1" smtClean="0">
                <a:latin typeface="Courier New" pitchFamily="49" charset="0"/>
                <a:cs typeface="Courier New" pitchFamily="49" charset="0"/>
              </a:rPr>
              <a:t>number</a:t>
            </a:r>
            <a:endParaRPr lang="en-US" sz="1400" smtClean="0">
              <a:latin typeface="Courier New" pitchFamily="49" charset="0"/>
              <a:cs typeface="Courier New" pitchFamily="49" charset="0"/>
            </a:endParaRPr>
          </a:p>
          <a:p>
            <a:pPr lvl="1">
              <a:buNone/>
            </a:pPr>
            <a:r>
              <a:rPr lang="en-US" sz="1400" smtClean="0">
                <a:latin typeface="Courier New" pitchFamily="49" charset="0"/>
                <a:cs typeface="Courier New" pitchFamily="49" charset="0"/>
              </a:rPr>
              <a:t>Switch(config-if)# </a:t>
            </a:r>
            <a:r>
              <a:rPr lang="en-US" sz="1400" i="1" smtClean="0">
                <a:latin typeface="Courier New" pitchFamily="49" charset="0"/>
                <a:cs typeface="Courier New" pitchFamily="49" charset="0"/>
              </a:rPr>
              <a:t>interface parameters</a:t>
            </a:r>
            <a:endParaRPr lang="en-US" sz="140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EtherChannel Configuration</a:t>
            </a:r>
            <a:endParaRPr lang="en-US" dirty="0"/>
          </a:p>
        </p:txBody>
      </p:sp>
      <p:sp>
        <p:nvSpPr>
          <p:cNvPr id="6" name="Content Placeholder 5"/>
          <p:cNvSpPr>
            <a:spLocks noGrp="1"/>
          </p:cNvSpPr>
          <p:nvPr>
            <p:ph idx="10"/>
          </p:nvPr>
        </p:nvSpPr>
        <p:spPr>
          <a:xfrm>
            <a:off x="279400" y="1086733"/>
            <a:ext cx="8520354" cy="2526255"/>
          </a:xfrm>
        </p:spPr>
        <p:txBody>
          <a:bodyPr>
            <a:normAutofit/>
          </a:bodyPr>
          <a:lstStyle/>
          <a:p>
            <a:pPr marL="0" indent="0">
              <a:spcBef>
                <a:spcPts val="0"/>
              </a:spcBef>
              <a:spcAft>
                <a:spcPts val="0"/>
              </a:spcAft>
              <a:buNone/>
            </a:pPr>
            <a:r>
              <a:rPr lang="en-US" sz="1600" smtClean="0">
                <a:latin typeface="Courier New" pitchFamily="49" charset="0"/>
                <a:cs typeface="Courier New" pitchFamily="49" charset="0"/>
              </a:rPr>
              <a:t>Switch(config)# </a:t>
            </a:r>
            <a:r>
              <a:rPr lang="en-US" sz="1600" b="1" smtClean="0">
                <a:latin typeface="Courier New" pitchFamily="49" charset="0"/>
                <a:cs typeface="Courier New" pitchFamily="49" charset="0"/>
              </a:rPr>
              <a:t>interface fastethernet 0/23</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channel-group 2 mode active</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 </a:t>
            </a:r>
            <a:r>
              <a:rPr lang="en-US" sz="1600" b="1" smtClean="0">
                <a:latin typeface="Courier New" pitchFamily="49" charset="0"/>
                <a:cs typeface="Courier New" pitchFamily="49" charset="0"/>
              </a:rPr>
              <a:t>interface fastethernet 0/24</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channel-group 2 mode active</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 </a:t>
            </a:r>
            <a:r>
              <a:rPr lang="en-US" sz="1600" b="1" smtClean="0">
                <a:latin typeface="Courier New" pitchFamily="49" charset="0"/>
                <a:cs typeface="Courier New" pitchFamily="49" charset="0"/>
              </a:rPr>
              <a:t>interface port-channel 2</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mode trunk</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trunk native VLAN 99</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Switch(config-if)# </a:t>
            </a:r>
            <a:r>
              <a:rPr lang="en-US" sz="1600" b="1" smtClean="0">
                <a:latin typeface="Courier New" pitchFamily="49" charset="0"/>
                <a:cs typeface="Courier New" pitchFamily="49" charset="0"/>
              </a:rPr>
              <a:t>switchport trunk allowed VLAN 2,3,99</a:t>
            </a:r>
            <a:endParaRPr lang="en-US" sz="1600" smtClean="0">
              <a:latin typeface="Courier New" pitchFamily="49" charset="0"/>
              <a:cs typeface="Courier New" pitchFamily="49" charset="0"/>
            </a:endParaRPr>
          </a:p>
        </p:txBody>
      </p:sp>
      <p:sp>
        <p:nvSpPr>
          <p:cNvPr id="3" name="Content Placeholder 2"/>
          <p:cNvSpPr>
            <a:spLocks noGrp="1"/>
          </p:cNvSpPr>
          <p:nvPr>
            <p:ph idx="11"/>
          </p:nvPr>
        </p:nvSpPr>
        <p:spPr>
          <a:xfrm>
            <a:off x="279400" y="4188433"/>
            <a:ext cx="8520354" cy="2317875"/>
          </a:xfrm>
        </p:spPr>
        <p:txBody>
          <a:bodyPr>
            <a:noAutofit/>
          </a:bodyPr>
          <a:lstStyle/>
          <a:p>
            <a:pPr marL="0" indent="0">
              <a:spcBef>
                <a:spcPts val="0"/>
              </a:spcBef>
              <a:spcAft>
                <a:spcPts val="0"/>
              </a:spcAft>
              <a:buNone/>
            </a:pPr>
            <a:r>
              <a:rPr lang="en-US" sz="1800" smtClean="0">
                <a:latin typeface="Arial" pitchFamily="34" charset="0"/>
                <a:cs typeface="Arial" pitchFamily="34" charset="0"/>
              </a:rPr>
              <a:t>Remote Switch configuration</a:t>
            </a:r>
          </a:p>
          <a:p>
            <a:pPr marL="0" indent="0">
              <a:spcBef>
                <a:spcPts val="0"/>
              </a:spcBef>
              <a:spcAft>
                <a:spcPts val="0"/>
              </a:spcAft>
              <a:buNone/>
            </a:pPr>
            <a:endParaRPr lang="en-US" sz="1600" smtClean="0">
              <a:latin typeface="Arial" pitchFamily="34" charset="0"/>
              <a:cs typeface="Arial" pitchFamily="34" charset="0"/>
            </a:endParaRPr>
          </a:p>
          <a:p>
            <a:pPr marL="0" indent="0">
              <a:spcBef>
                <a:spcPts val="0"/>
              </a:spcBef>
              <a:spcAft>
                <a:spcPts val="0"/>
              </a:spcAft>
              <a:buNone/>
            </a:pPr>
            <a:r>
              <a:rPr lang="en-US" sz="1600" smtClean="0">
                <a:latin typeface="Courier New" pitchFamily="49" charset="0"/>
                <a:cs typeface="Courier New" pitchFamily="49" charset="0"/>
              </a:rPr>
              <a:t>RSwitch(config)# </a:t>
            </a:r>
            <a:r>
              <a:rPr lang="en-US" sz="1600" b="1" smtClean="0">
                <a:latin typeface="Courier New" pitchFamily="49" charset="0"/>
                <a:cs typeface="Courier New" pitchFamily="49" charset="0"/>
              </a:rPr>
              <a:t>interface fastethernet 0/23</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RSwitch(config-if)# </a:t>
            </a:r>
            <a:r>
              <a:rPr lang="en-US" sz="1600" b="1" smtClean="0">
                <a:latin typeface="Courier New" pitchFamily="49" charset="0"/>
                <a:cs typeface="Courier New" pitchFamily="49" charset="0"/>
              </a:rPr>
              <a:t>channel-group 5 mode on</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 </a:t>
            </a:r>
            <a:r>
              <a:rPr lang="en-US" sz="1600" b="1" smtClean="0">
                <a:latin typeface="Courier New" pitchFamily="49" charset="0"/>
                <a:cs typeface="Courier New" pitchFamily="49" charset="0"/>
              </a:rPr>
              <a:t>interface fastethernet 0/24</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RSwitch(config-if)# </a:t>
            </a:r>
            <a:r>
              <a:rPr lang="en-US" sz="1600" b="1" smtClean="0">
                <a:latin typeface="Courier New" pitchFamily="49" charset="0"/>
                <a:cs typeface="Courier New" pitchFamily="49" charset="0"/>
              </a:rPr>
              <a:t>channel-group 5 mode on</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 </a:t>
            </a:r>
            <a:r>
              <a:rPr lang="en-US" sz="1600" b="1" smtClean="0">
                <a:latin typeface="Courier New" pitchFamily="49" charset="0"/>
                <a:cs typeface="Courier New" pitchFamily="49" charset="0"/>
              </a:rPr>
              <a:t>interface port-channel 5</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RSwitch(config-if)# </a:t>
            </a:r>
            <a:r>
              <a:rPr lang="en-US" sz="1600" b="1" smtClean="0">
                <a:latin typeface="Courier New" pitchFamily="49" charset="0"/>
                <a:cs typeface="Courier New" pitchFamily="49" charset="0"/>
              </a:rPr>
              <a:t>switchport mode trunk</a:t>
            </a:r>
            <a:endParaRPr lang="en-US" sz="1600" smtClean="0">
              <a:latin typeface="Courier New" pitchFamily="49" charset="0"/>
              <a:cs typeface="Courier New" pitchFamily="49" charset="0"/>
            </a:endParaRPr>
          </a:p>
          <a:p>
            <a:pPr marL="0" indent="0">
              <a:spcBef>
                <a:spcPts val="0"/>
              </a:spcBef>
              <a:spcAft>
                <a:spcPts val="0"/>
              </a:spcAft>
              <a:buNone/>
            </a:pPr>
            <a:r>
              <a:rPr lang="en-US" sz="1600" smtClean="0">
                <a:latin typeface="Courier New" pitchFamily="49" charset="0"/>
                <a:cs typeface="Courier New" pitchFamily="49" charset="0"/>
              </a:rPr>
              <a:t>RSwitch(config-if)# </a:t>
            </a:r>
            <a:r>
              <a:rPr lang="en-US" sz="1600" b="1" smtClean="0">
                <a:latin typeface="Courier New" pitchFamily="49" charset="0"/>
                <a:cs typeface="Courier New" pitchFamily="49" charset="0"/>
              </a:rPr>
              <a:t>switchport trunk native VLAN 99</a:t>
            </a:r>
            <a:endParaRPr lang="en-US" sz="1600" smtClean="0">
              <a:latin typeface="Courier New" pitchFamily="49" charset="0"/>
              <a:cs typeface="Courier New" pitchFamily="49" charset="0"/>
            </a:endParaRPr>
          </a:p>
        </p:txBody>
      </p:sp>
      <p:pic>
        <p:nvPicPr>
          <p:cNvPr id="1026" name="Picture 2"/>
          <p:cNvPicPr>
            <a:picLocks noChangeAspect="1" noChangeArrowheads="1"/>
          </p:cNvPicPr>
          <p:nvPr/>
        </p:nvPicPr>
        <p:blipFill>
          <a:blip r:embed="rId3" cstate="print"/>
          <a:srcRect/>
          <a:stretch>
            <a:fillRect/>
          </a:stretch>
        </p:blipFill>
        <p:spPr bwMode="auto">
          <a:xfrm>
            <a:off x="2319337" y="3232680"/>
            <a:ext cx="4448175" cy="104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Verifying EtherChannel </a:t>
            </a:r>
            <a:r>
              <a:rPr lang="en-US" smtClean="0"/>
              <a:t>(1)</a:t>
            </a:r>
            <a:endParaRPr lang="en-US" dirty="0"/>
          </a:p>
        </p:txBody>
      </p:sp>
      <p:sp>
        <p:nvSpPr>
          <p:cNvPr id="5" name="Content Placeholder 4"/>
          <p:cNvSpPr>
            <a:spLocks noGrp="1"/>
          </p:cNvSpPr>
          <p:nvPr>
            <p:ph idx="10"/>
          </p:nvPr>
        </p:nvSpPr>
        <p:spPr/>
        <p:txBody>
          <a:bodyPr>
            <a:noAutofit/>
          </a:bodyPr>
          <a:lstStyle/>
          <a:p>
            <a:r>
              <a:rPr lang="en-US" sz="2000" smtClean="0"/>
              <a:t>You can use several commands to verify an EtherChannel configuration. On any physical interface member of an EtherChannel bundle, the </a:t>
            </a:r>
            <a:r>
              <a:rPr lang="en-US" sz="2000" b="1" smtClean="0">
                <a:latin typeface="Courier New" pitchFamily="49" charset="0"/>
                <a:cs typeface="Courier New" pitchFamily="49" charset="0"/>
              </a:rPr>
              <a:t>show interfaces </a:t>
            </a:r>
            <a:r>
              <a:rPr lang="en-US" sz="2000" i="1" smtClean="0">
                <a:latin typeface="Courier New" pitchFamily="49" charset="0"/>
                <a:cs typeface="Courier New" pitchFamily="49" charset="0"/>
              </a:rPr>
              <a:t>interface_id</a:t>
            </a:r>
            <a:r>
              <a:rPr lang="en-US" sz="2000" b="1" smtClean="0">
                <a:latin typeface="Courier New" pitchFamily="49" charset="0"/>
                <a:cs typeface="Courier New" pitchFamily="49" charset="0"/>
              </a:rPr>
              <a:t> etherchannel</a:t>
            </a:r>
            <a:r>
              <a:rPr lang="en-US" sz="2000" b="1" smtClean="0"/>
              <a:t> </a:t>
            </a:r>
            <a:r>
              <a:rPr lang="en-US" sz="2000" smtClean="0"/>
              <a:t>command provides information on the role of the interface in the EtherChannel. </a:t>
            </a:r>
          </a:p>
          <a:p>
            <a:r>
              <a:rPr lang="en-US" sz="2000" smtClean="0"/>
              <a:t>Interface FastEthernet 0/24 below is part of EtherChannel bundle 1. </a:t>
            </a:r>
          </a:p>
          <a:p>
            <a:r>
              <a:rPr lang="en-US" sz="2000" smtClean="0"/>
              <a:t>The protocol for this EtherChannel is LACP.</a:t>
            </a:r>
          </a:p>
          <a:p>
            <a:endParaRPr lang="en-US" sz="2000"/>
          </a:p>
        </p:txBody>
      </p:sp>
      <p:sp>
        <p:nvSpPr>
          <p:cNvPr id="4" name="Picture Placeholder 3"/>
          <p:cNvSpPr>
            <a:spLocks noGrp="1"/>
          </p:cNvSpPr>
          <p:nvPr>
            <p:ph idx="11"/>
          </p:nvPr>
        </p:nvSpPr>
        <p:spPr>
          <a:ln>
            <a:solidFill>
              <a:schemeClr val="tx1"/>
            </a:solidFill>
          </a:ln>
        </p:spPr>
        <p:txBody>
          <a:bodyPr>
            <a:normAutofit/>
          </a:bodyPr>
          <a:lstStyle/>
          <a:p>
            <a:pPr marL="0" indent="0">
              <a:lnSpc>
                <a:spcPct val="100000"/>
              </a:lnSpc>
              <a:spcBef>
                <a:spcPts val="0"/>
              </a:spcBef>
              <a:spcAft>
                <a:spcPts val="0"/>
              </a:spcAft>
              <a:buNone/>
            </a:pPr>
            <a:r>
              <a:rPr lang="en-US" sz="1400" smtClean="0">
                <a:latin typeface="Courier New" pitchFamily="49" charset="0"/>
                <a:cs typeface="Courier New" pitchFamily="49" charset="0"/>
              </a:rPr>
              <a:t>Switch# </a:t>
            </a:r>
            <a:r>
              <a:rPr lang="en-US" sz="1400" b="1" smtClean="0">
                <a:latin typeface="Courier New" pitchFamily="49" charset="0"/>
                <a:cs typeface="Courier New" pitchFamily="49" charset="0"/>
              </a:rPr>
              <a:t>show interfaces fa0/24 etherchannel</a:t>
            </a:r>
          </a:p>
          <a:p>
            <a:pPr marL="0" indent="0">
              <a:lnSpc>
                <a:spcPct val="100000"/>
              </a:lnSpc>
              <a:spcBef>
                <a:spcPts val="0"/>
              </a:spcBef>
              <a:spcAft>
                <a:spcPts val="0"/>
              </a:spcAft>
              <a:buNone/>
            </a:pPr>
            <a:r>
              <a:rPr lang="en-US" sz="1400" smtClean="0">
                <a:latin typeface="Courier New" pitchFamily="49" charset="0"/>
                <a:cs typeface="Courier New" pitchFamily="49" charset="0"/>
              </a:rPr>
              <a:t>Port state = Up Sngl-port-Bndl Mstr Not-in-Bndl</a:t>
            </a:r>
          </a:p>
          <a:p>
            <a:pPr marL="0" indent="0">
              <a:lnSpc>
                <a:spcPct val="100000"/>
              </a:lnSpc>
              <a:spcBef>
                <a:spcPts val="0"/>
              </a:spcBef>
              <a:spcAft>
                <a:spcPts val="0"/>
              </a:spcAft>
              <a:buNone/>
            </a:pPr>
            <a:r>
              <a:rPr lang="en-US" sz="1400" smtClean="0">
                <a:latin typeface="Courier New" pitchFamily="49" charset="0"/>
                <a:cs typeface="Courier New" pitchFamily="49" charset="0"/>
              </a:rPr>
              <a:t>Channel group = 1 	Mode = Active 	Gcchange = -</a:t>
            </a:r>
          </a:p>
          <a:p>
            <a:pPr marL="0" indent="0">
              <a:lnSpc>
                <a:spcPct val="100000"/>
              </a:lnSpc>
              <a:spcBef>
                <a:spcPts val="0"/>
              </a:spcBef>
              <a:spcAft>
                <a:spcPts val="0"/>
              </a:spcAft>
              <a:buNone/>
            </a:pPr>
            <a:r>
              <a:rPr lang="fr-FR" sz="1400" smtClean="0">
                <a:latin typeface="Courier New" pitchFamily="49" charset="0"/>
                <a:cs typeface="Courier New" pitchFamily="49" charset="0"/>
              </a:rPr>
              <a:t>Port-channel = null 	GC = - 		Pseudo port-channel = Po1</a:t>
            </a:r>
          </a:p>
          <a:p>
            <a:pPr marL="0" indent="0">
              <a:lnSpc>
                <a:spcPct val="100000"/>
              </a:lnSpc>
              <a:spcBef>
                <a:spcPts val="0"/>
              </a:spcBef>
              <a:spcAft>
                <a:spcPts val="0"/>
              </a:spcAft>
              <a:buNone/>
            </a:pPr>
            <a:r>
              <a:rPr lang="en-US" sz="1400" smtClean="0">
                <a:latin typeface="Courier New" pitchFamily="49" charset="0"/>
                <a:cs typeface="Courier New" pitchFamily="49" charset="0"/>
              </a:rPr>
              <a:t>Port index = 0 		Load = 0x00 	Protocol = LACP</a:t>
            </a:r>
            <a:endParaRPr lang="en-US" sz="14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VLANs in Enterprise Campus Design</a:t>
            </a:r>
            <a:endParaRPr lang="en-US" dirty="0"/>
          </a:p>
        </p:txBody>
      </p:sp>
      <p:pic>
        <p:nvPicPr>
          <p:cNvPr id="5" name="Content Placeholder 4" descr="Benefits of Local VLANs.jpg"/>
          <p:cNvPicPr>
            <a:picLocks noGrp="1" noChangeAspect="1"/>
          </p:cNvPicPr>
          <p:nvPr>
            <p:ph idx="10"/>
          </p:nvPr>
        </p:nvPicPr>
        <p:blipFill>
          <a:blip r:embed="rId3" cstate="print"/>
          <a:stretch>
            <a:fillRect/>
          </a:stretch>
        </p:blipFill>
        <p:spPr>
          <a:xfrm>
            <a:off x="2073265" y="1003300"/>
            <a:ext cx="4932383" cy="2728913"/>
          </a:xfrm>
        </p:spPr>
      </p:pic>
      <p:sp>
        <p:nvSpPr>
          <p:cNvPr id="4" name="Content Placeholder 3"/>
          <p:cNvSpPr>
            <a:spLocks noGrp="1"/>
          </p:cNvSpPr>
          <p:nvPr>
            <p:ph idx="11"/>
          </p:nvPr>
        </p:nvSpPr>
        <p:spPr/>
        <p:txBody>
          <a:bodyPr>
            <a:normAutofit/>
          </a:bodyPr>
          <a:lstStyle/>
          <a:p>
            <a:r>
              <a:rPr lang="en-US" sz="2000" dirty="0" smtClean="0"/>
              <a:t>VLANs used at the access layer should extend no further than their associated </a:t>
            </a:r>
            <a:r>
              <a:rPr lang="en-US" sz="2000" smtClean="0"/>
              <a:t>distribution </a:t>
            </a:r>
            <a:r>
              <a:rPr lang="en-US" sz="2000" smtClean="0"/>
              <a:t>switch.</a:t>
            </a:r>
            <a:endParaRPr lang="en-US" sz="2000" dirty="0" smtClean="0"/>
          </a:p>
          <a:p>
            <a:r>
              <a:rPr lang="en-US" sz="2000" dirty="0" smtClean="0"/>
              <a:t>Traffic is routed from the local VLAN as it is passed from the distribution layer into </a:t>
            </a:r>
            <a:r>
              <a:rPr lang="en-US" sz="2000" smtClean="0"/>
              <a:t>the </a:t>
            </a:r>
            <a:r>
              <a:rPr lang="en-US" sz="2000" smtClean="0"/>
              <a:t>core.</a:t>
            </a:r>
            <a:endParaRPr lang="en-US" sz="2000" dirty="0" smtClean="0"/>
          </a:p>
          <a:p>
            <a:r>
              <a:rPr lang="en-US" sz="2000" smtClean="0"/>
              <a:t>Blocks can contain one </a:t>
            </a:r>
            <a:r>
              <a:rPr lang="en-US" sz="2000" dirty="0" smtClean="0"/>
              <a:t>to three </a:t>
            </a:r>
            <a:r>
              <a:rPr lang="en-US" sz="2000" smtClean="0"/>
              <a:t>VLANs </a:t>
            </a:r>
            <a:r>
              <a:rPr lang="en-US" sz="2000" smtClean="0"/>
              <a:t>each.</a:t>
            </a:r>
            <a:endParaRPr lang="en-US" sz="2000" dirty="0" smtClean="0"/>
          </a:p>
          <a:p>
            <a:r>
              <a:rPr lang="en-US" sz="2000" smtClean="0"/>
              <a:t>STP </a:t>
            </a:r>
            <a:r>
              <a:rPr lang="en-US" sz="2000" smtClean="0"/>
              <a:t>is limited </a:t>
            </a:r>
            <a:r>
              <a:rPr lang="en-US" sz="2000" dirty="0" smtClean="0"/>
              <a:t>to access and </a:t>
            </a:r>
            <a:r>
              <a:rPr lang="en-US" sz="2000" smtClean="0"/>
              <a:t>distribution </a:t>
            </a:r>
            <a:r>
              <a:rPr lang="en-US" sz="2000" smtClean="0"/>
              <a:t>switches.</a:t>
            </a:r>
            <a:endParaRPr lang="en-US" sz="2000" dirty="0" smtClean="0"/>
          </a:p>
          <a:p>
            <a:r>
              <a:rPr lang="en-US" sz="2000" smtClean="0"/>
              <a:t>DHCP </a:t>
            </a:r>
            <a:r>
              <a:rPr lang="en-US" sz="2000" smtClean="0"/>
              <a:t>is used </a:t>
            </a:r>
            <a:r>
              <a:rPr lang="en-US" sz="2000" dirty="0" smtClean="0"/>
              <a:t>to assign IP addresses </a:t>
            </a:r>
            <a:r>
              <a:rPr lang="en-US" sz="2000" smtClean="0"/>
              <a:t>to </a:t>
            </a:r>
            <a:r>
              <a:rPr lang="en-US" sz="2000" smtClean="0"/>
              <a:t>users.</a:t>
            </a:r>
            <a:endParaRPr lang="en-US" sz="20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071563" y="3814763"/>
            <a:ext cx="3343275" cy="200025"/>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Verifying </a:t>
            </a:r>
            <a:r>
              <a:rPr lang="en-US" smtClean="0"/>
              <a:t>EtherChannel </a:t>
            </a:r>
            <a:r>
              <a:rPr lang="en-US" smtClean="0"/>
              <a:t>(2)</a:t>
            </a:r>
            <a:endParaRPr lang="en-US" dirty="0"/>
          </a:p>
        </p:txBody>
      </p:sp>
      <p:sp>
        <p:nvSpPr>
          <p:cNvPr id="3" name="Content Placeholder 2"/>
          <p:cNvSpPr>
            <a:spLocks noGrp="1"/>
          </p:cNvSpPr>
          <p:nvPr>
            <p:ph idx="10"/>
          </p:nvPr>
        </p:nvSpPr>
        <p:spPr/>
        <p:txBody>
          <a:bodyPr>
            <a:noAutofit/>
          </a:bodyPr>
          <a:lstStyle/>
          <a:p>
            <a:r>
              <a:rPr lang="en-US" sz="2000" b="0" dirty="0" smtClean="0"/>
              <a:t>The </a:t>
            </a:r>
            <a:r>
              <a:rPr lang="en-US" sz="2000" b="1" dirty="0" smtClean="0">
                <a:latin typeface="Courier New" pitchFamily="49" charset="0"/>
                <a:cs typeface="Courier New" pitchFamily="49" charset="0"/>
              </a:rPr>
              <a:t>show etherchannel </a:t>
            </a:r>
            <a:r>
              <a:rPr lang="en-US" sz="2000" i="1" dirty="0" smtClean="0">
                <a:latin typeface="Courier New" pitchFamily="49" charset="0"/>
                <a:cs typeface="Courier New" pitchFamily="49" charset="0"/>
              </a:rPr>
              <a:t>number</a:t>
            </a:r>
            <a:r>
              <a:rPr lang="en-US" sz="2000" b="1" dirty="0" smtClean="0">
                <a:latin typeface="Courier New" pitchFamily="49" charset="0"/>
                <a:cs typeface="Courier New" pitchFamily="49" charset="0"/>
              </a:rPr>
              <a:t> port-channel </a:t>
            </a:r>
            <a:r>
              <a:rPr lang="en-US" sz="2000" b="0" dirty="0" smtClean="0"/>
              <a:t>command can be used to display information about a specific port-channel</a:t>
            </a:r>
            <a:r>
              <a:rPr lang="en-US" sz="2000" b="0" smtClean="0"/>
              <a:t>. </a:t>
            </a:r>
          </a:p>
          <a:p>
            <a:r>
              <a:rPr lang="en-US" sz="2000" b="0" smtClean="0"/>
              <a:t>Below </a:t>
            </a:r>
            <a:r>
              <a:rPr lang="en-US" sz="2000" b="0" dirty="0" smtClean="0"/>
              <a:t>Port-channel 1 consists of two physical ports</a:t>
            </a:r>
            <a:r>
              <a:rPr lang="en-US" sz="2000" b="0" smtClean="0"/>
              <a:t>, Fa0/23 and Fa0/24. </a:t>
            </a:r>
          </a:p>
          <a:p>
            <a:r>
              <a:rPr lang="en-US" sz="2000" b="0" smtClean="0"/>
              <a:t>It </a:t>
            </a:r>
            <a:r>
              <a:rPr lang="en-US" sz="2000" b="0" dirty="0" smtClean="0"/>
              <a:t>uses LACP in active mode</a:t>
            </a:r>
            <a:r>
              <a:rPr lang="en-US" sz="2000" b="0" smtClean="0"/>
              <a:t>. </a:t>
            </a:r>
          </a:p>
          <a:p>
            <a:r>
              <a:rPr lang="en-US" sz="2000" b="0" smtClean="0"/>
              <a:t>It </a:t>
            </a:r>
            <a:r>
              <a:rPr lang="en-US" sz="2000" b="0" dirty="0" smtClean="0"/>
              <a:t>is properly connected to another switch with a compatible configuration.This is why the port-channel is said to be in use.</a:t>
            </a:r>
          </a:p>
        </p:txBody>
      </p:sp>
      <p:sp>
        <p:nvSpPr>
          <p:cNvPr id="4" name="Picture Placeholder 3"/>
          <p:cNvSpPr>
            <a:spLocks noGrp="1"/>
          </p:cNvSpPr>
          <p:nvPr>
            <p:ph sz="quarter" idx="11"/>
          </p:nvPr>
        </p:nvSpPr>
        <p:spPr>
          <a:noFill/>
          <a:ln w="9525" algn="ctr">
            <a:solidFill>
              <a:schemeClr val="tx1"/>
            </a:solidFill>
            <a:miter lim="800000"/>
            <a:headEnd/>
            <a:tailEnd/>
          </a:ln>
        </p:spPr>
        <p:txBody>
          <a:bodyPr vert="horz" wrap="square" lIns="82124" tIns="41061" rIns="82124" bIns="41061" numCol="1" anchor="t" anchorCtr="0" compatLnSpc="1">
            <a:prstTxWarp prst="textNoShape">
              <a:avLst/>
            </a:prstTxWarp>
            <a:normAutofit fontScale="85000" lnSpcReduction="20000"/>
          </a:bodyPr>
          <a:lstStyle/>
          <a:p>
            <a:pPr marL="0" indent="0">
              <a:lnSpc>
                <a:spcPct val="120000"/>
              </a:lnSpc>
              <a:spcBef>
                <a:spcPts val="0"/>
              </a:spcBef>
              <a:spcAft>
                <a:spcPts val="0"/>
              </a:spcAft>
              <a:buNone/>
            </a:pPr>
            <a:r>
              <a:rPr lang="en-US" sz="1400" dirty="0" smtClean="0">
                <a:latin typeface="Courier New" pitchFamily="49" charset="0"/>
                <a:cs typeface="Courier New" pitchFamily="49" charset="0"/>
              </a:rPr>
              <a:t>Switch# </a:t>
            </a:r>
            <a:r>
              <a:rPr lang="en-US" sz="1400" b="1" dirty="0" smtClean="0">
                <a:latin typeface="Courier New" pitchFamily="49" charset="0"/>
                <a:cs typeface="Courier New" pitchFamily="49" charset="0"/>
              </a:rPr>
              <a:t>show etherchannel 1 port-channel</a:t>
            </a:r>
          </a:p>
          <a:p>
            <a:pPr marL="0" indent="0">
              <a:lnSpc>
                <a:spcPct val="120000"/>
              </a:lnSpc>
              <a:spcBef>
                <a:spcPts val="0"/>
              </a:spcBef>
              <a:spcAft>
                <a:spcPts val="0"/>
              </a:spcAft>
              <a:buNone/>
            </a:pPr>
            <a:r>
              <a:rPr lang="en-US" sz="1400" dirty="0" smtClean="0">
                <a:latin typeface="Courier New" pitchFamily="49" charset="0"/>
                <a:cs typeface="Courier New" pitchFamily="49" charset="0"/>
              </a:rPr>
              <a:t>			Port-channels in the group:</a:t>
            </a:r>
          </a:p>
          <a:p>
            <a:pPr marL="0" indent="0">
              <a:lnSpc>
                <a:spcPct val="120000"/>
              </a:lnSpc>
              <a:spcBef>
                <a:spcPts val="0"/>
              </a:spcBef>
              <a:spcAft>
                <a:spcPts val="0"/>
              </a:spcAft>
              <a:buNone/>
            </a:pPr>
            <a:r>
              <a:rPr lang="en-US" sz="1400" dirty="0" smtClean="0">
                <a:latin typeface="Courier New" pitchFamily="49" charset="0"/>
                <a:cs typeface="Courier New" pitchFamily="49" charset="0"/>
              </a:rPr>
              <a:t>			---------------------------</a:t>
            </a:r>
          </a:p>
          <a:p>
            <a:pPr marL="0" indent="0">
              <a:lnSpc>
                <a:spcPct val="120000"/>
              </a:lnSpc>
              <a:spcBef>
                <a:spcPts val="0"/>
              </a:spcBef>
              <a:spcAft>
                <a:spcPts val="0"/>
              </a:spcAft>
              <a:buNone/>
            </a:pPr>
            <a:r>
              <a:rPr lang="en-US" sz="1400" dirty="0" smtClean="0">
                <a:latin typeface="Courier New" pitchFamily="49" charset="0"/>
                <a:cs typeface="Courier New" pitchFamily="49" charset="0"/>
              </a:rPr>
              <a:t>Port-channel: </a:t>
            </a:r>
            <a:r>
              <a:rPr lang="en-US" sz="1400" dirty="0" err="1" smtClean="0">
                <a:latin typeface="Courier New" pitchFamily="49" charset="0"/>
                <a:cs typeface="Courier New" pitchFamily="49" charset="0"/>
              </a:rPr>
              <a:t>Po7</a:t>
            </a:r>
            <a:r>
              <a:rPr lang="en-US" sz="1400" dirty="0" smtClean="0">
                <a:latin typeface="Courier New" pitchFamily="49" charset="0"/>
                <a:cs typeface="Courier New" pitchFamily="49" charset="0"/>
              </a:rPr>
              <a:t> 	(Primary Aggregator)</a:t>
            </a:r>
          </a:p>
          <a:p>
            <a:pPr marL="0" indent="0">
              <a:lnSpc>
                <a:spcPct val="120000"/>
              </a:lnSpc>
              <a:spcBef>
                <a:spcPts val="0"/>
              </a:spcBef>
              <a:spcAft>
                <a:spcPts val="0"/>
              </a:spcAft>
              <a:buNone/>
            </a:pPr>
            <a:r>
              <a:rPr lang="en-US" sz="1400" dirty="0" smtClean="0">
                <a:latin typeface="Courier New" pitchFamily="49" charset="0"/>
                <a:cs typeface="Courier New" pitchFamily="49" charset="0"/>
              </a:rPr>
              <a:t>Age of the Port-channel = </a:t>
            </a:r>
            <a:r>
              <a:rPr lang="en-US" sz="1400" dirty="0" err="1" smtClean="0">
                <a:latin typeface="Courier New" pitchFamily="49" charset="0"/>
                <a:cs typeface="Courier New" pitchFamily="49" charset="0"/>
              </a:rPr>
              <a:t>195d:03h:10m:44s</a:t>
            </a:r>
            <a:endParaRPr lang="en-US" sz="1400" dirty="0" smtClean="0">
              <a:latin typeface="Courier New" pitchFamily="49" charset="0"/>
              <a:cs typeface="Courier New" pitchFamily="49" charset="0"/>
            </a:endParaRPr>
          </a:p>
          <a:p>
            <a:pPr marL="0" indent="0">
              <a:lnSpc>
                <a:spcPct val="120000"/>
              </a:lnSpc>
              <a:spcBef>
                <a:spcPts val="0"/>
              </a:spcBef>
              <a:spcAft>
                <a:spcPts val="0"/>
              </a:spcAft>
              <a:buNone/>
            </a:pPr>
            <a:r>
              <a:rPr lang="en-US" sz="1400" dirty="0" smtClean="0">
                <a:latin typeface="Courier New" pitchFamily="49" charset="0"/>
                <a:cs typeface="Courier New" pitchFamily="49" charset="0"/>
              </a:rPr>
              <a:t>Logical slot/port = 0/1 </a:t>
            </a:r>
            <a:r>
              <a:rPr lang="en-US" sz="1400" smtClean="0">
                <a:latin typeface="Courier New" pitchFamily="49" charset="0"/>
                <a:cs typeface="Courier New" pitchFamily="49" charset="0"/>
              </a:rPr>
              <a:t>	Number </a:t>
            </a:r>
            <a:r>
              <a:rPr lang="en-US" sz="1400" dirty="0" smtClean="0">
                <a:latin typeface="Courier New" pitchFamily="49" charset="0"/>
                <a:cs typeface="Courier New" pitchFamily="49" charset="0"/>
              </a:rPr>
              <a:t>of ports = 2</a:t>
            </a:r>
          </a:p>
          <a:p>
            <a:pPr marL="0" indent="0">
              <a:lnSpc>
                <a:spcPct val="120000"/>
              </a:lnSpc>
              <a:spcBef>
                <a:spcPts val="0"/>
              </a:spcBef>
              <a:spcAft>
                <a:spcPts val="0"/>
              </a:spcAft>
              <a:buNone/>
            </a:pPr>
            <a:r>
              <a:rPr lang="en-US" sz="1400" smtClean="0">
                <a:latin typeface="Courier New" pitchFamily="49" charset="0"/>
                <a:cs typeface="Courier New" pitchFamily="49" charset="0"/>
              </a:rPr>
              <a:t>Port state </a:t>
            </a:r>
            <a:r>
              <a:rPr lang="en-US" sz="1400" dirty="0" smtClean="0">
                <a:latin typeface="Courier New" pitchFamily="49" charset="0"/>
                <a:cs typeface="Courier New" pitchFamily="49" charset="0"/>
              </a:rPr>
              <a:t>= Port-channel Ag-</a:t>
            </a:r>
            <a:r>
              <a:rPr lang="en-US" sz="1400" dirty="0" err="1" smtClean="0">
                <a:latin typeface="Courier New" pitchFamily="49" charset="0"/>
                <a:cs typeface="Courier New" pitchFamily="49" charset="0"/>
              </a:rPr>
              <a:t>Inuse</a:t>
            </a:r>
            <a:endParaRPr lang="en-US" sz="1400" dirty="0" smtClean="0">
              <a:latin typeface="Courier New" pitchFamily="49" charset="0"/>
              <a:cs typeface="Courier New" pitchFamily="49" charset="0"/>
            </a:endParaRPr>
          </a:p>
          <a:p>
            <a:pPr marL="0" indent="0">
              <a:lnSpc>
                <a:spcPct val="120000"/>
              </a:lnSpc>
              <a:spcBef>
                <a:spcPts val="0"/>
              </a:spcBef>
              <a:spcAft>
                <a:spcPts val="0"/>
              </a:spcAft>
              <a:buNone/>
            </a:pPr>
            <a:r>
              <a:rPr lang="en-US" sz="1400" smtClean="0">
                <a:latin typeface="Courier New" pitchFamily="49" charset="0"/>
                <a:cs typeface="Courier New" pitchFamily="49" charset="0"/>
              </a:rPr>
              <a:t>Protocol = </a:t>
            </a:r>
            <a:r>
              <a:rPr lang="en-US" sz="1400" dirty="0" smtClean="0">
                <a:latin typeface="Courier New" pitchFamily="49" charset="0"/>
                <a:cs typeface="Courier New" pitchFamily="49" charset="0"/>
              </a:rPr>
              <a:t>LACP</a:t>
            </a:r>
          </a:p>
          <a:p>
            <a:pPr marL="0" indent="0">
              <a:lnSpc>
                <a:spcPct val="120000"/>
              </a:lnSpc>
              <a:spcBef>
                <a:spcPts val="0"/>
              </a:spcBef>
              <a:spcAft>
                <a:spcPts val="0"/>
              </a:spcAft>
              <a:buNone/>
            </a:pPr>
            <a:endParaRPr lang="en-US" sz="1400" smtClean="0">
              <a:latin typeface="Courier New" pitchFamily="49" charset="0"/>
              <a:cs typeface="Courier New" pitchFamily="49" charset="0"/>
            </a:endParaRPr>
          </a:p>
          <a:p>
            <a:pPr marL="0" indent="0">
              <a:lnSpc>
                <a:spcPct val="120000"/>
              </a:lnSpc>
              <a:spcBef>
                <a:spcPts val="0"/>
              </a:spcBef>
              <a:spcAft>
                <a:spcPts val="0"/>
              </a:spcAft>
              <a:buNone/>
            </a:pPr>
            <a:r>
              <a:rPr lang="en-US" sz="1400" smtClean="0">
                <a:latin typeface="Courier New" pitchFamily="49" charset="0"/>
                <a:cs typeface="Courier New" pitchFamily="49" charset="0"/>
              </a:rPr>
              <a:t>Ports </a:t>
            </a:r>
            <a:r>
              <a:rPr lang="en-US" sz="1400" dirty="0" smtClean="0">
                <a:latin typeface="Courier New" pitchFamily="49" charset="0"/>
                <a:cs typeface="Courier New" pitchFamily="49" charset="0"/>
              </a:rPr>
              <a:t>in the Port-channel:</a:t>
            </a:r>
          </a:p>
          <a:p>
            <a:pPr marL="0" indent="0">
              <a:lnSpc>
                <a:spcPct val="120000"/>
              </a:lnSpc>
              <a:spcBef>
                <a:spcPts val="0"/>
              </a:spcBef>
              <a:spcAft>
                <a:spcPts val="0"/>
              </a:spcAft>
              <a:buNone/>
            </a:pPr>
            <a:r>
              <a:rPr lang="en-US" sz="1400" smtClean="0">
                <a:latin typeface="Courier New" pitchFamily="49" charset="0"/>
                <a:cs typeface="Courier New" pitchFamily="49" charset="0"/>
              </a:rPr>
              <a:t>Index   Load    Port       EC state      No </a:t>
            </a:r>
            <a:r>
              <a:rPr lang="en-US" sz="1400" dirty="0" smtClean="0">
                <a:latin typeface="Courier New" pitchFamily="49" charset="0"/>
                <a:cs typeface="Courier New" pitchFamily="49" charset="0"/>
              </a:rPr>
              <a:t>of bits</a:t>
            </a:r>
          </a:p>
          <a:p>
            <a:pPr marL="0" indent="0">
              <a:lnSpc>
                <a:spcPct val="120000"/>
              </a:lnSpc>
              <a:spcBef>
                <a:spcPts val="0"/>
              </a:spcBef>
              <a:spcAft>
                <a:spcPts val="0"/>
              </a:spcAft>
              <a:buNone/>
            </a:pPr>
            <a:r>
              <a:rPr lang="en-US" sz="1400" smtClean="0">
                <a:latin typeface="Courier New" pitchFamily="49" charset="0"/>
                <a:cs typeface="Courier New" pitchFamily="49" charset="0"/>
              </a:rPr>
              <a:t>------+------+--------+--------------+-----------</a:t>
            </a:r>
            <a:endParaRPr lang="en-US" sz="1400" dirty="0" smtClean="0">
              <a:latin typeface="Courier New" pitchFamily="49" charset="0"/>
              <a:cs typeface="Courier New" pitchFamily="49" charset="0"/>
            </a:endParaRPr>
          </a:p>
          <a:p>
            <a:pPr marL="0" indent="0">
              <a:lnSpc>
                <a:spcPct val="120000"/>
              </a:lnSpc>
              <a:spcBef>
                <a:spcPts val="0"/>
              </a:spcBef>
              <a:spcAft>
                <a:spcPts val="0"/>
              </a:spcAft>
              <a:buNone/>
            </a:pPr>
            <a:r>
              <a:rPr lang="it-IT" sz="1400" smtClean="0">
                <a:latin typeface="Courier New" pitchFamily="49" charset="0"/>
                <a:cs typeface="Courier New" pitchFamily="49" charset="0"/>
              </a:rPr>
              <a:t>0       55      fa0/23     </a:t>
            </a:r>
            <a:r>
              <a:rPr lang="it-IT" sz="1400" smtClean="0">
                <a:latin typeface="Courier New" pitchFamily="49" charset="0"/>
                <a:cs typeface="Courier New" pitchFamily="49" charset="0"/>
              </a:rPr>
              <a:t>Active		4</a:t>
            </a:r>
            <a:endParaRPr lang="it-IT" sz="1400" dirty="0" smtClean="0">
              <a:latin typeface="Courier New" pitchFamily="49" charset="0"/>
              <a:cs typeface="Courier New" pitchFamily="49" charset="0"/>
            </a:endParaRPr>
          </a:p>
          <a:p>
            <a:pPr marL="0" indent="0">
              <a:lnSpc>
                <a:spcPct val="120000"/>
              </a:lnSpc>
              <a:spcBef>
                <a:spcPts val="0"/>
              </a:spcBef>
              <a:spcAft>
                <a:spcPts val="0"/>
              </a:spcAft>
              <a:buNone/>
            </a:pPr>
            <a:r>
              <a:rPr lang="en-US" sz="1400" smtClean="0">
                <a:latin typeface="Courier New" pitchFamily="49" charset="0"/>
                <a:cs typeface="Courier New" pitchFamily="49" charset="0"/>
              </a:rPr>
              <a:t>1       45      fa0/24     </a:t>
            </a:r>
            <a:r>
              <a:rPr lang="en-US" sz="1400" smtClean="0">
                <a:latin typeface="Courier New" pitchFamily="49" charset="0"/>
                <a:cs typeface="Courier New" pitchFamily="49" charset="0"/>
              </a:rPr>
              <a:t>Active		4</a:t>
            </a:r>
            <a:endParaRPr lang="en-US" sz="14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042990" y="3229551"/>
            <a:ext cx="2471736" cy="185737"/>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Verifying </a:t>
            </a:r>
            <a:r>
              <a:rPr lang="en-US" smtClean="0"/>
              <a:t>EtherChannel </a:t>
            </a:r>
            <a:r>
              <a:rPr lang="en-US" smtClean="0"/>
              <a:t>(3)</a:t>
            </a:r>
            <a:endParaRPr lang="en-US" dirty="0"/>
          </a:p>
        </p:txBody>
      </p:sp>
      <p:sp>
        <p:nvSpPr>
          <p:cNvPr id="3" name="Content Placeholder 2"/>
          <p:cNvSpPr>
            <a:spLocks noGrp="1"/>
          </p:cNvSpPr>
          <p:nvPr>
            <p:ph idx="10"/>
          </p:nvPr>
        </p:nvSpPr>
        <p:spPr/>
        <p:txBody>
          <a:bodyPr>
            <a:noAutofit/>
          </a:bodyPr>
          <a:lstStyle/>
          <a:p>
            <a:r>
              <a:rPr lang="en-US" sz="1800" b="0" dirty="0" smtClean="0"/>
              <a:t>When several port-channel interfaces are configured on the same device, the </a:t>
            </a:r>
            <a:r>
              <a:rPr lang="en-US" sz="1800" b="1" dirty="0" smtClean="0">
                <a:latin typeface="Courier New" pitchFamily="49" charset="0"/>
                <a:cs typeface="Courier New" pitchFamily="49" charset="0"/>
              </a:rPr>
              <a:t>show etherchannel summary</a:t>
            </a:r>
            <a:r>
              <a:rPr lang="en-US" sz="1800" dirty="0" smtClean="0"/>
              <a:t> </a:t>
            </a:r>
            <a:r>
              <a:rPr lang="en-US" sz="1800" b="0" dirty="0" smtClean="0"/>
              <a:t>command is useful for displaying one-line information </a:t>
            </a:r>
            <a:r>
              <a:rPr lang="en-US" sz="1800" b="0" smtClean="0"/>
              <a:t>per port-channel. </a:t>
            </a:r>
          </a:p>
          <a:p>
            <a:r>
              <a:rPr lang="en-US" sz="1800" b="0" smtClean="0"/>
              <a:t>As </a:t>
            </a:r>
            <a:r>
              <a:rPr lang="en-US" sz="1800" b="0" dirty="0" smtClean="0"/>
              <a:t>shown below; the switch has three EtherChannels configured</a:t>
            </a:r>
            <a:r>
              <a:rPr lang="en-US" sz="1800" b="0" smtClean="0"/>
              <a:t>: Groups </a:t>
            </a:r>
            <a:r>
              <a:rPr lang="en-US" sz="1800" b="0" dirty="0" smtClean="0"/>
              <a:t>2 </a:t>
            </a:r>
            <a:r>
              <a:rPr lang="en-US" sz="1800" b="0" smtClean="0"/>
              <a:t>and 7 </a:t>
            </a:r>
            <a:r>
              <a:rPr lang="en-US" sz="1800" b="0" dirty="0" smtClean="0"/>
              <a:t>use LACP </a:t>
            </a:r>
            <a:r>
              <a:rPr lang="en-US" sz="1800" b="0" smtClean="0"/>
              <a:t>and Group </a:t>
            </a:r>
            <a:r>
              <a:rPr lang="en-US" sz="1800" b="0" dirty="0" smtClean="0"/>
              <a:t>9 uses PAgP. Each EtherChannel has the member interfaces listed</a:t>
            </a:r>
            <a:r>
              <a:rPr lang="en-US" sz="1800" b="0" smtClean="0"/>
              <a:t>. All </a:t>
            </a:r>
            <a:r>
              <a:rPr lang="en-US" sz="1800" b="0" dirty="0" smtClean="0"/>
              <a:t>three groups are Layer 2 EtherChannels </a:t>
            </a:r>
            <a:r>
              <a:rPr lang="en-US" sz="1800" b="0" smtClean="0"/>
              <a:t>and are </a:t>
            </a:r>
            <a:r>
              <a:rPr lang="en-US" sz="1800" b="0" dirty="0" smtClean="0"/>
              <a:t>all in </a:t>
            </a:r>
            <a:r>
              <a:rPr lang="en-US" sz="1800" b="0" smtClean="0"/>
              <a:t>use (</a:t>
            </a:r>
            <a:r>
              <a:rPr lang="en-US" sz="1800" b="1" smtClean="0"/>
              <a:t>SU</a:t>
            </a:r>
            <a:r>
              <a:rPr lang="en-US" sz="1800" b="0" smtClean="0"/>
              <a:t> </a:t>
            </a:r>
            <a:r>
              <a:rPr lang="en-US" sz="1800" b="0" dirty="0" smtClean="0"/>
              <a:t>next to the </a:t>
            </a:r>
            <a:r>
              <a:rPr lang="en-US" sz="1800" b="0" smtClean="0"/>
              <a:t>port-channel number).</a:t>
            </a:r>
            <a:endParaRPr lang="en-US" sz="1800" b="0" dirty="0" smtClean="0"/>
          </a:p>
        </p:txBody>
      </p:sp>
      <p:sp>
        <p:nvSpPr>
          <p:cNvPr id="4" name="Picture Placeholder 3"/>
          <p:cNvSpPr>
            <a:spLocks noGrp="1"/>
          </p:cNvSpPr>
          <p:nvPr>
            <p:ph sz="quarter" idx="11"/>
          </p:nvPr>
        </p:nvSpPr>
        <p:spPr>
          <a:xfrm>
            <a:off x="279400" y="3188678"/>
            <a:ext cx="8520113" cy="3351822"/>
          </a:xfrm>
          <a:ln>
            <a:solidFill>
              <a:schemeClr val="tx1"/>
            </a:solidFill>
          </a:ln>
        </p:spPr>
        <p:txBody>
          <a:bodyPr>
            <a:noAutofit/>
          </a:bodyPr>
          <a:lstStyle/>
          <a:p>
            <a:pPr marL="0" indent="0">
              <a:lnSpc>
                <a:spcPct val="100000"/>
              </a:lnSpc>
              <a:spcBef>
                <a:spcPts val="0"/>
              </a:spcBef>
              <a:spcAft>
                <a:spcPts val="0"/>
              </a:spcAft>
              <a:buNone/>
            </a:pPr>
            <a:r>
              <a:rPr lang="en-US" sz="1200" dirty="0" smtClean="0">
                <a:latin typeface="Courier New" pitchFamily="49" charset="0"/>
                <a:cs typeface="Courier New" pitchFamily="49" charset="0"/>
              </a:rPr>
              <a:t>Switch# </a:t>
            </a:r>
            <a:r>
              <a:rPr lang="en-US" sz="1200" b="1" dirty="0" smtClean="0">
                <a:latin typeface="Courier New" pitchFamily="49" charset="0"/>
                <a:cs typeface="Courier New" pitchFamily="49" charset="0"/>
              </a:rPr>
              <a:t>show etherchannel summary</a:t>
            </a:r>
          </a:p>
          <a:p>
            <a:pPr marL="0" indent="0">
              <a:lnSpc>
                <a:spcPct val="100000"/>
              </a:lnSpc>
              <a:spcBef>
                <a:spcPts val="0"/>
              </a:spcBef>
              <a:spcAft>
                <a:spcPts val="0"/>
              </a:spcAft>
              <a:buNone/>
            </a:pPr>
            <a:r>
              <a:rPr lang="en-US" sz="1200" dirty="0" smtClean="0">
                <a:latin typeface="Courier New" pitchFamily="49" charset="0"/>
                <a:cs typeface="Courier New" pitchFamily="49" charset="0"/>
              </a:rPr>
              <a:t>Flags: D - down P - bundled in port-channel</a:t>
            </a:r>
          </a:p>
          <a:p>
            <a:pPr marL="0" indent="0">
              <a:lnSpc>
                <a:spcPct val="100000"/>
              </a:lnSpc>
              <a:spcBef>
                <a:spcPts val="0"/>
              </a:spcBef>
              <a:spcAft>
                <a:spcPts val="0"/>
              </a:spcAft>
              <a:buNone/>
            </a:pPr>
            <a:r>
              <a:rPr lang="en-US" sz="1200" dirty="0" smtClean="0">
                <a:latin typeface="Courier New" pitchFamily="49" charset="0"/>
                <a:cs typeface="Courier New" pitchFamily="49" charset="0"/>
              </a:rPr>
              <a:t>I - stand-alone s - suspended</a:t>
            </a:r>
          </a:p>
          <a:p>
            <a:pPr marL="0" indent="0">
              <a:lnSpc>
                <a:spcPct val="100000"/>
              </a:lnSpc>
              <a:spcBef>
                <a:spcPts val="0"/>
              </a:spcBef>
              <a:spcAft>
                <a:spcPts val="0"/>
              </a:spcAft>
              <a:buNone/>
            </a:pPr>
            <a:r>
              <a:rPr lang="en-US" sz="1200" dirty="0" smtClean="0">
                <a:latin typeface="Courier New" pitchFamily="49" charset="0"/>
                <a:cs typeface="Courier New" pitchFamily="49" charset="0"/>
              </a:rPr>
              <a:t>H - Hot-standby (LACP only)</a:t>
            </a:r>
          </a:p>
          <a:p>
            <a:pPr marL="0" indent="0">
              <a:lnSpc>
                <a:spcPct val="100000"/>
              </a:lnSpc>
              <a:spcBef>
                <a:spcPts val="0"/>
              </a:spcBef>
              <a:spcAft>
                <a:spcPts val="0"/>
              </a:spcAft>
              <a:buNone/>
            </a:pPr>
            <a:r>
              <a:rPr lang="en-US" sz="1200" dirty="0" smtClean="0">
                <a:latin typeface="Courier New" pitchFamily="49" charset="0"/>
                <a:cs typeface="Courier New" pitchFamily="49" charset="0"/>
              </a:rPr>
              <a:t>R - </a:t>
            </a:r>
            <a:r>
              <a:rPr lang="en-US" sz="1200" dirty="0" err="1" smtClean="0">
                <a:latin typeface="Courier New" pitchFamily="49" charset="0"/>
                <a:cs typeface="Courier New" pitchFamily="49" charset="0"/>
              </a:rPr>
              <a:t>Layer3</a:t>
            </a:r>
            <a:r>
              <a:rPr lang="en-US" sz="1200" dirty="0" smtClean="0">
                <a:latin typeface="Courier New" pitchFamily="49" charset="0"/>
                <a:cs typeface="Courier New" pitchFamily="49" charset="0"/>
              </a:rPr>
              <a:t> S - </a:t>
            </a:r>
            <a:r>
              <a:rPr lang="en-US" sz="1200" dirty="0" err="1" smtClean="0">
                <a:latin typeface="Courier New" pitchFamily="49" charset="0"/>
                <a:cs typeface="Courier New" pitchFamily="49" charset="0"/>
              </a:rPr>
              <a:t>Layer2</a:t>
            </a:r>
            <a:endParaRPr lang="en-US" sz="1200" dirty="0" smtClean="0">
              <a:latin typeface="Courier New" pitchFamily="49" charset="0"/>
              <a:cs typeface="Courier New" pitchFamily="49" charset="0"/>
            </a:endParaRPr>
          </a:p>
          <a:p>
            <a:pPr marL="0" indent="0">
              <a:lnSpc>
                <a:spcPct val="100000"/>
              </a:lnSpc>
              <a:spcBef>
                <a:spcPts val="0"/>
              </a:spcBef>
              <a:spcAft>
                <a:spcPts val="0"/>
              </a:spcAft>
              <a:buNone/>
            </a:pPr>
            <a:r>
              <a:rPr lang="en-US" sz="1200" dirty="0" smtClean="0">
                <a:latin typeface="Courier New" pitchFamily="49" charset="0"/>
                <a:cs typeface="Courier New" pitchFamily="49" charset="0"/>
              </a:rPr>
              <a:t>U - in use f - failed to allocate aggregator</a:t>
            </a:r>
          </a:p>
          <a:p>
            <a:pPr marL="0" indent="0">
              <a:lnSpc>
                <a:spcPct val="100000"/>
              </a:lnSpc>
              <a:spcBef>
                <a:spcPts val="0"/>
              </a:spcBef>
              <a:spcAft>
                <a:spcPts val="0"/>
              </a:spcAft>
              <a:buNone/>
            </a:pPr>
            <a:r>
              <a:rPr lang="en-US" sz="1200" dirty="0" smtClean="0">
                <a:latin typeface="Courier New" pitchFamily="49" charset="0"/>
                <a:cs typeface="Courier New" pitchFamily="49" charset="0"/>
              </a:rPr>
              <a:t>M - not in use, minimum links not met</a:t>
            </a:r>
          </a:p>
          <a:p>
            <a:pPr marL="0" indent="0">
              <a:lnSpc>
                <a:spcPct val="100000"/>
              </a:lnSpc>
              <a:spcBef>
                <a:spcPts val="0"/>
              </a:spcBef>
              <a:spcAft>
                <a:spcPts val="0"/>
              </a:spcAft>
              <a:buNone/>
            </a:pPr>
            <a:r>
              <a:rPr lang="en-US" sz="1200" dirty="0" smtClean="0">
                <a:latin typeface="Courier New" pitchFamily="49" charset="0"/>
                <a:cs typeface="Courier New" pitchFamily="49" charset="0"/>
              </a:rPr>
              <a:t>u - unsuitable for bundling</a:t>
            </a:r>
          </a:p>
          <a:p>
            <a:pPr marL="0" indent="0">
              <a:lnSpc>
                <a:spcPct val="100000"/>
              </a:lnSpc>
              <a:spcBef>
                <a:spcPts val="0"/>
              </a:spcBef>
              <a:spcAft>
                <a:spcPts val="0"/>
              </a:spcAft>
              <a:buNone/>
            </a:pPr>
            <a:r>
              <a:rPr lang="en-US" sz="1200" dirty="0" smtClean="0">
                <a:latin typeface="Courier New" pitchFamily="49" charset="0"/>
                <a:cs typeface="Courier New" pitchFamily="49" charset="0"/>
              </a:rPr>
              <a:t>w - waiting to be aggregated</a:t>
            </a:r>
          </a:p>
          <a:p>
            <a:pPr marL="0" indent="0">
              <a:lnSpc>
                <a:spcPct val="100000"/>
              </a:lnSpc>
              <a:spcBef>
                <a:spcPts val="0"/>
              </a:spcBef>
              <a:spcAft>
                <a:spcPts val="0"/>
              </a:spcAft>
              <a:buNone/>
            </a:pPr>
            <a:r>
              <a:rPr lang="en-US" sz="1200" dirty="0" smtClean="0">
                <a:latin typeface="Courier New" pitchFamily="49" charset="0"/>
                <a:cs typeface="Courier New" pitchFamily="49" charset="0"/>
              </a:rPr>
              <a:t>d - default port</a:t>
            </a:r>
          </a:p>
          <a:p>
            <a:pPr marL="0" indent="0">
              <a:lnSpc>
                <a:spcPct val="100000"/>
              </a:lnSpc>
              <a:spcBef>
                <a:spcPts val="0"/>
              </a:spcBef>
              <a:spcAft>
                <a:spcPts val="0"/>
              </a:spcAft>
              <a:buNone/>
            </a:pPr>
            <a:r>
              <a:rPr lang="en-US" sz="1200" dirty="0" smtClean="0">
                <a:latin typeface="Courier New" pitchFamily="49" charset="0"/>
                <a:cs typeface="Courier New" pitchFamily="49" charset="0"/>
              </a:rPr>
              <a:t>Number of channel-groups in use: 2</a:t>
            </a:r>
          </a:p>
          <a:p>
            <a:pPr marL="0" indent="0">
              <a:lnSpc>
                <a:spcPct val="100000"/>
              </a:lnSpc>
              <a:spcBef>
                <a:spcPts val="0"/>
              </a:spcBef>
              <a:spcAft>
                <a:spcPts val="0"/>
              </a:spcAft>
              <a:buNone/>
            </a:pPr>
            <a:r>
              <a:rPr lang="en-US" sz="1200" dirty="0" smtClean="0">
                <a:latin typeface="Courier New" pitchFamily="49" charset="0"/>
                <a:cs typeface="Courier New" pitchFamily="49" charset="0"/>
              </a:rPr>
              <a:t>Number of aggregators: 2</a:t>
            </a:r>
          </a:p>
          <a:p>
            <a:pPr marL="0" indent="0">
              <a:lnSpc>
                <a:spcPct val="100000"/>
              </a:lnSpc>
              <a:spcBef>
                <a:spcPts val="0"/>
              </a:spcBef>
              <a:spcAft>
                <a:spcPts val="0"/>
              </a:spcAft>
              <a:buNone/>
            </a:pPr>
            <a:r>
              <a:rPr lang="en-US" sz="1200" smtClean="0">
                <a:latin typeface="Courier New" pitchFamily="49" charset="0"/>
                <a:cs typeface="Courier New" pitchFamily="49" charset="0"/>
              </a:rPr>
              <a:t>Group    Port-channel  Protocol    </a:t>
            </a:r>
            <a:r>
              <a:rPr lang="en-US" sz="1200" dirty="0" smtClean="0">
                <a:latin typeface="Courier New" pitchFamily="49" charset="0"/>
                <a:cs typeface="Courier New" pitchFamily="49" charset="0"/>
              </a:rPr>
              <a:t>Ports</a:t>
            </a:r>
          </a:p>
          <a:p>
            <a:pPr marL="0" indent="0">
              <a:lnSpc>
                <a:spcPct val="100000"/>
              </a:lnSpc>
              <a:spcBef>
                <a:spcPts val="0"/>
              </a:spcBef>
              <a:spcAft>
                <a:spcPts val="0"/>
              </a:spcAft>
              <a:buNone/>
            </a:pPr>
            <a:r>
              <a:rPr lang="en-US" sz="1200" dirty="0" smtClean="0">
                <a:latin typeface="Courier New" pitchFamily="49" charset="0"/>
                <a:cs typeface="Courier New" pitchFamily="49" charset="0"/>
              </a:rPr>
              <a:t>------+-------------+-----------+--------------------------------------------</a:t>
            </a:r>
          </a:p>
          <a:p>
            <a:pPr marL="0" indent="0">
              <a:lnSpc>
                <a:spcPct val="100000"/>
              </a:lnSpc>
              <a:spcBef>
                <a:spcPts val="0"/>
              </a:spcBef>
              <a:spcAft>
                <a:spcPts val="0"/>
              </a:spcAft>
              <a:buNone/>
            </a:pPr>
            <a:r>
              <a:rPr lang="en-US" sz="1200" dirty="0" smtClean="0">
                <a:latin typeface="Courier New" pitchFamily="49" charset="0"/>
                <a:cs typeface="Courier New" pitchFamily="49" charset="0"/>
              </a:rPr>
              <a:t>2 </a:t>
            </a:r>
            <a:r>
              <a:rPr lang="en-US" sz="1200" smtClean="0">
                <a:latin typeface="Courier New" pitchFamily="49" charset="0"/>
                <a:cs typeface="Courier New" pitchFamily="49" charset="0"/>
              </a:rPr>
              <a:t>	Po2(SU)       LACP </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g0</a:t>
            </a:r>
            <a:r>
              <a:rPr lang="en-US" sz="1200" dirty="0" smtClean="0">
                <a:latin typeface="Courier New" pitchFamily="49" charset="0"/>
                <a:cs typeface="Courier New" pitchFamily="49" charset="0"/>
              </a:rPr>
              <a:t>/49(P) </a:t>
            </a:r>
            <a:r>
              <a:rPr lang="en-US" sz="1200" dirty="0" err="1" smtClean="0">
                <a:latin typeface="Courier New" pitchFamily="49" charset="0"/>
                <a:cs typeface="Courier New" pitchFamily="49" charset="0"/>
              </a:rPr>
              <a:t>g0</a:t>
            </a:r>
            <a:r>
              <a:rPr lang="en-US" sz="1200" dirty="0" smtClean="0">
                <a:latin typeface="Courier New" pitchFamily="49" charset="0"/>
                <a:cs typeface="Courier New" pitchFamily="49" charset="0"/>
              </a:rPr>
              <a:t>/50(P) </a:t>
            </a:r>
            <a:r>
              <a:rPr lang="en-US" sz="1200" dirty="0" err="1" smtClean="0">
                <a:latin typeface="Courier New" pitchFamily="49" charset="0"/>
                <a:cs typeface="Courier New" pitchFamily="49" charset="0"/>
              </a:rPr>
              <a:t>g0</a:t>
            </a:r>
            <a:r>
              <a:rPr lang="en-US" sz="1200" dirty="0" smtClean="0">
                <a:latin typeface="Courier New" pitchFamily="49" charset="0"/>
                <a:cs typeface="Courier New" pitchFamily="49" charset="0"/>
              </a:rPr>
              <a:t>/51(P) </a:t>
            </a:r>
            <a:r>
              <a:rPr lang="en-US" sz="1200" dirty="0" err="1" smtClean="0">
                <a:latin typeface="Courier New" pitchFamily="49" charset="0"/>
                <a:cs typeface="Courier New" pitchFamily="49" charset="0"/>
              </a:rPr>
              <a:t>g0</a:t>
            </a:r>
            <a:r>
              <a:rPr lang="en-US" sz="1200" dirty="0" smtClean="0">
                <a:latin typeface="Courier New" pitchFamily="49" charset="0"/>
                <a:cs typeface="Courier New" pitchFamily="49" charset="0"/>
              </a:rPr>
              <a:t>/52(P)</a:t>
            </a:r>
          </a:p>
          <a:p>
            <a:pPr marL="0" indent="0">
              <a:lnSpc>
                <a:spcPct val="100000"/>
              </a:lnSpc>
              <a:spcBef>
                <a:spcPts val="0"/>
              </a:spcBef>
              <a:spcAft>
                <a:spcPts val="0"/>
              </a:spcAft>
              <a:buNone/>
            </a:pPr>
            <a:r>
              <a:rPr lang="it-IT" sz="1200" dirty="0" smtClean="0">
                <a:latin typeface="Courier New" pitchFamily="49" charset="0"/>
                <a:cs typeface="Courier New" pitchFamily="49" charset="0"/>
              </a:rPr>
              <a:t>7</a:t>
            </a:r>
            <a:r>
              <a:rPr lang="it-IT" sz="1200" smtClean="0">
                <a:latin typeface="Courier New" pitchFamily="49" charset="0"/>
                <a:cs typeface="Courier New" pitchFamily="49" charset="0"/>
              </a:rPr>
              <a:t>	Po7(SU)</a:t>
            </a:r>
            <a:r>
              <a:rPr lang="en-US" sz="1200" smtClean="0">
                <a:latin typeface="Courier New" pitchFamily="49" charset="0"/>
                <a:cs typeface="Courier New" pitchFamily="49" charset="0"/>
              </a:rPr>
              <a:t>       </a:t>
            </a:r>
            <a:r>
              <a:rPr lang="it-IT" sz="1200" smtClean="0">
                <a:latin typeface="Courier New" pitchFamily="49" charset="0"/>
                <a:cs typeface="Courier New" pitchFamily="49" charset="0"/>
              </a:rPr>
              <a:t>LACP </a:t>
            </a:r>
            <a:r>
              <a:rPr lang="it-IT" sz="1200" dirty="0" smtClean="0">
                <a:latin typeface="Courier New" pitchFamily="49" charset="0"/>
                <a:cs typeface="Courier New" pitchFamily="49" charset="0"/>
              </a:rPr>
              <a:t>	g0/47(P) g0/48(P)</a:t>
            </a:r>
          </a:p>
          <a:p>
            <a:pPr marL="0" indent="0">
              <a:lnSpc>
                <a:spcPct val="100000"/>
              </a:lnSpc>
              <a:spcBef>
                <a:spcPts val="0"/>
              </a:spcBef>
              <a:spcAft>
                <a:spcPts val="0"/>
              </a:spcAft>
              <a:buNone/>
            </a:pPr>
            <a:r>
              <a:rPr lang="it-IT" sz="1200" dirty="0" smtClean="0">
                <a:latin typeface="Courier New" pitchFamily="49" charset="0"/>
                <a:cs typeface="Courier New" pitchFamily="49" charset="0"/>
              </a:rPr>
              <a:t>9 </a:t>
            </a:r>
            <a:r>
              <a:rPr lang="it-IT" sz="1200" smtClean="0">
                <a:latin typeface="Courier New" pitchFamily="49" charset="0"/>
                <a:cs typeface="Courier New" pitchFamily="49" charset="0"/>
              </a:rPr>
              <a:t>	Po9(SU)       PAgP </a:t>
            </a:r>
            <a:r>
              <a:rPr lang="it-IT" sz="1200" dirty="0" smtClean="0">
                <a:latin typeface="Courier New" pitchFamily="49" charset="0"/>
                <a:cs typeface="Courier New" pitchFamily="49" charset="0"/>
              </a:rPr>
              <a:t>	g0/8(P) g0/9(P)</a:t>
            </a:r>
            <a:endParaRPr lang="en-US" sz="12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317836" y="5552823"/>
            <a:ext cx="2765333" cy="191486"/>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294390" y="4160978"/>
            <a:ext cx="2592388" cy="228601"/>
          </a:xfrm>
          <a:prstGeom prst="rect">
            <a:avLst/>
          </a:prstGeom>
          <a:solidFill>
            <a:srgbClr val="FFFF00"/>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Verifying EtherChannel </a:t>
            </a:r>
            <a:r>
              <a:rPr lang="en-US" smtClean="0"/>
              <a:t>(4)</a:t>
            </a:r>
            <a:endParaRPr lang="en-US" dirty="0"/>
          </a:p>
        </p:txBody>
      </p:sp>
      <p:sp>
        <p:nvSpPr>
          <p:cNvPr id="3" name="Content Placeholder 2"/>
          <p:cNvSpPr>
            <a:spLocks noGrp="1"/>
          </p:cNvSpPr>
          <p:nvPr>
            <p:ph idx="10"/>
          </p:nvPr>
        </p:nvSpPr>
        <p:spPr/>
        <p:txBody>
          <a:bodyPr/>
          <a:lstStyle/>
          <a:p>
            <a:r>
              <a:rPr lang="en-US" smtClean="0"/>
              <a:t>The </a:t>
            </a:r>
            <a:r>
              <a:rPr lang="en-US" b="1" smtClean="0">
                <a:latin typeface="Courier New" pitchFamily="49" charset="0"/>
                <a:cs typeface="Courier New" pitchFamily="49" charset="0"/>
              </a:rPr>
              <a:t>show running-config interface </a:t>
            </a:r>
            <a:r>
              <a:rPr lang="en-US" i="1" smtClean="0">
                <a:latin typeface="Courier New" pitchFamily="49" charset="0"/>
                <a:cs typeface="Courier New" pitchFamily="49" charset="0"/>
              </a:rPr>
              <a:t>interface_id</a:t>
            </a:r>
            <a:r>
              <a:rPr lang="en-US" b="1" smtClean="0">
                <a:latin typeface="Courier New" pitchFamily="49" charset="0"/>
                <a:cs typeface="Courier New" pitchFamily="49" charset="0"/>
              </a:rPr>
              <a:t> </a:t>
            </a:r>
            <a:r>
              <a:rPr lang="en-US" smtClean="0"/>
              <a:t>command displays sections of your configuration relevant to EtherChannel. The interface argument can be physical or logical.</a:t>
            </a:r>
            <a:endParaRPr lang="en-US" dirty="0" smtClean="0"/>
          </a:p>
        </p:txBody>
      </p:sp>
      <p:sp>
        <p:nvSpPr>
          <p:cNvPr id="4" name="Picture Placeholder 3"/>
          <p:cNvSpPr>
            <a:spLocks noGrp="1"/>
          </p:cNvSpPr>
          <p:nvPr>
            <p:ph sz="quarter" idx="11"/>
          </p:nvPr>
        </p:nvSpPr>
        <p:spPr>
          <a:xfrm>
            <a:off x="279400" y="2743200"/>
            <a:ext cx="8520113" cy="3797299"/>
          </a:xfrm>
        </p:spPr>
        <p:txBody>
          <a:bodyPr>
            <a:normAutofit fontScale="92500" lnSpcReduction="20000"/>
          </a:bodyPr>
          <a:lstStyle/>
          <a:p>
            <a:pPr>
              <a:lnSpc>
                <a:spcPct val="120000"/>
              </a:lnSpc>
              <a:spcAft>
                <a:spcPts val="0"/>
              </a:spcAft>
            </a:pPr>
            <a:r>
              <a:rPr lang="en-US" smtClean="0"/>
              <a:t>Switch# </a:t>
            </a:r>
            <a:r>
              <a:rPr lang="en-US" b="1" smtClean="0"/>
              <a:t>show running-config interface g0/48</a:t>
            </a:r>
          </a:p>
          <a:p>
            <a:pPr>
              <a:lnSpc>
                <a:spcPct val="120000"/>
              </a:lnSpc>
              <a:spcAft>
                <a:spcPts val="0"/>
              </a:spcAft>
            </a:pPr>
            <a:r>
              <a:rPr lang="en-US" smtClean="0"/>
              <a:t>Building configuration...</a:t>
            </a:r>
          </a:p>
          <a:p>
            <a:pPr>
              <a:lnSpc>
                <a:spcPct val="120000"/>
              </a:lnSpc>
              <a:spcAft>
                <a:spcPts val="0"/>
              </a:spcAft>
            </a:pPr>
            <a:r>
              <a:rPr lang="en-US" smtClean="0"/>
              <a:t>Current configuration : 154 bytes</a:t>
            </a:r>
          </a:p>
          <a:p>
            <a:pPr>
              <a:lnSpc>
                <a:spcPct val="120000"/>
              </a:lnSpc>
              <a:spcAft>
                <a:spcPts val="0"/>
              </a:spcAft>
            </a:pPr>
            <a:r>
              <a:rPr lang="en-US" smtClean="0"/>
              <a:t>interface GigabitEthernet0/48</a:t>
            </a:r>
          </a:p>
          <a:p>
            <a:pPr>
              <a:lnSpc>
                <a:spcPct val="120000"/>
              </a:lnSpc>
              <a:spcAft>
                <a:spcPts val="0"/>
              </a:spcAft>
            </a:pPr>
            <a:r>
              <a:rPr lang="en-US" smtClean="0"/>
              <a:t>switchport access vlan 41</a:t>
            </a:r>
          </a:p>
          <a:p>
            <a:pPr>
              <a:lnSpc>
                <a:spcPct val="120000"/>
              </a:lnSpc>
              <a:spcAft>
                <a:spcPts val="0"/>
              </a:spcAft>
            </a:pPr>
            <a:r>
              <a:rPr lang="en-US" smtClean="0"/>
              <a:t>switchport trunk encapsulation dot1q</a:t>
            </a:r>
          </a:p>
          <a:p>
            <a:pPr>
              <a:lnSpc>
                <a:spcPct val="120000"/>
              </a:lnSpc>
              <a:spcAft>
                <a:spcPts val="0"/>
              </a:spcAft>
            </a:pPr>
            <a:r>
              <a:rPr lang="en-US" smtClean="0"/>
              <a:t>switchport mode trunk</a:t>
            </a:r>
          </a:p>
          <a:p>
            <a:pPr>
              <a:lnSpc>
                <a:spcPct val="120000"/>
              </a:lnSpc>
              <a:spcAft>
                <a:spcPts val="0"/>
              </a:spcAft>
            </a:pPr>
            <a:r>
              <a:rPr lang="en-US" smtClean="0"/>
              <a:t>channel-group 7 mode active</a:t>
            </a:r>
          </a:p>
          <a:p>
            <a:pPr>
              <a:lnSpc>
                <a:spcPct val="120000"/>
              </a:lnSpc>
              <a:spcAft>
                <a:spcPts val="0"/>
              </a:spcAft>
            </a:pPr>
            <a:endParaRPr lang="en-US" smtClean="0"/>
          </a:p>
          <a:p>
            <a:pPr>
              <a:lnSpc>
                <a:spcPct val="120000"/>
              </a:lnSpc>
              <a:spcAft>
                <a:spcPts val="0"/>
              </a:spcAft>
            </a:pPr>
            <a:r>
              <a:rPr lang="en-US" smtClean="0"/>
              <a:t>Switch</a:t>
            </a:r>
            <a:r>
              <a:rPr lang="en-US" smtClean="0"/>
              <a:t># </a:t>
            </a:r>
            <a:r>
              <a:rPr lang="en-US" b="1" smtClean="0"/>
              <a:t>show running-config interface port-channel 7</a:t>
            </a:r>
          </a:p>
          <a:p>
            <a:pPr>
              <a:lnSpc>
                <a:spcPct val="120000"/>
              </a:lnSpc>
              <a:spcAft>
                <a:spcPts val="0"/>
              </a:spcAft>
            </a:pPr>
            <a:r>
              <a:rPr lang="en-US" smtClean="0"/>
              <a:t>Building configuration...</a:t>
            </a:r>
          </a:p>
          <a:p>
            <a:pPr>
              <a:lnSpc>
                <a:spcPct val="120000"/>
              </a:lnSpc>
              <a:spcAft>
                <a:spcPts val="0"/>
              </a:spcAft>
            </a:pPr>
            <a:r>
              <a:rPr lang="en-US" smtClean="0"/>
              <a:t>Current configuration : 92 bytes</a:t>
            </a:r>
          </a:p>
          <a:p>
            <a:pPr>
              <a:lnSpc>
                <a:spcPct val="120000"/>
              </a:lnSpc>
              <a:spcAft>
                <a:spcPts val="0"/>
              </a:spcAft>
            </a:pPr>
            <a:r>
              <a:rPr lang="en-US" smtClean="0"/>
              <a:t>interface Port-channel7</a:t>
            </a:r>
          </a:p>
          <a:p>
            <a:pPr>
              <a:lnSpc>
                <a:spcPct val="120000"/>
              </a:lnSpc>
              <a:spcAft>
                <a:spcPts val="0"/>
              </a:spcAft>
            </a:pPr>
            <a:r>
              <a:rPr lang="en-US" smtClean="0"/>
              <a:t>switchport trunk encapsulation dot1q</a:t>
            </a:r>
          </a:p>
          <a:p>
            <a:pPr>
              <a:lnSpc>
                <a:spcPct val="120000"/>
              </a:lnSpc>
              <a:spcAft>
                <a:spcPts val="0"/>
              </a:spcAft>
            </a:pPr>
            <a:r>
              <a:rPr lang="en-US" smtClean="0"/>
              <a:t>switchport mode trunk</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EtherChannel Load Balancing</a:t>
            </a:r>
            <a:endParaRPr lang="en-US" dirty="0"/>
          </a:p>
        </p:txBody>
      </p:sp>
      <p:pic>
        <p:nvPicPr>
          <p:cNvPr id="5" name="Content Placeholder 4" descr="EtherChannel Load Balancing.jpg"/>
          <p:cNvPicPr>
            <a:picLocks noGrp="1" noChangeAspect="1"/>
          </p:cNvPicPr>
          <p:nvPr>
            <p:ph sz="quarter" idx="10"/>
          </p:nvPr>
        </p:nvPicPr>
        <p:blipFill>
          <a:blip r:embed="rId3" cstate="print"/>
          <a:stretch>
            <a:fillRect/>
          </a:stretch>
        </p:blipFill>
        <p:spPr>
          <a:xfrm>
            <a:off x="279400" y="1063879"/>
            <a:ext cx="8509000" cy="5428742"/>
          </a:xfr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EtherChannel Load Balancing Example</a:t>
            </a:r>
            <a:endParaRPr lang="en-US" dirty="0"/>
          </a:p>
        </p:txBody>
      </p:sp>
      <p:sp>
        <p:nvSpPr>
          <p:cNvPr id="3" name="Content Placeholder 2"/>
          <p:cNvSpPr>
            <a:spLocks noGrp="1"/>
          </p:cNvSpPr>
          <p:nvPr>
            <p:ph idx="10"/>
          </p:nvPr>
        </p:nvSpPr>
        <p:spPr/>
        <p:txBody>
          <a:bodyPr>
            <a:noAutofit/>
          </a:bodyPr>
          <a:lstStyle/>
          <a:p>
            <a:pPr>
              <a:lnSpc>
                <a:spcPct val="110000"/>
              </a:lnSpc>
            </a:pPr>
            <a:r>
              <a:rPr lang="en-US" sz="2000" smtClean="0"/>
              <a:t>Here the EtherChannel load-balancing mechanism is configured to use source and destination IP </a:t>
            </a:r>
            <a:r>
              <a:rPr lang="en-US" sz="2000" smtClean="0"/>
              <a:t>address </a:t>
            </a:r>
            <a:r>
              <a:rPr lang="en-US" sz="2000" smtClean="0"/>
              <a:t>pairs. </a:t>
            </a:r>
            <a:endParaRPr lang="en-US" sz="2000" smtClean="0"/>
          </a:p>
          <a:p>
            <a:pPr>
              <a:lnSpc>
                <a:spcPct val="110000"/>
              </a:lnSpc>
            </a:pPr>
            <a:r>
              <a:rPr lang="en-US" sz="2000" smtClean="0"/>
              <a:t>This </a:t>
            </a:r>
            <a:r>
              <a:rPr lang="en-US" sz="2000" smtClean="0"/>
              <a:t>rule is applied to IPv4 and IPv6 traffic, whereas the non-IP load-balancing mechanism uses source and destination MAC address pairs. </a:t>
            </a:r>
            <a:endParaRPr lang="en-US" sz="2000" smtClean="0"/>
          </a:p>
          <a:p>
            <a:pPr>
              <a:lnSpc>
                <a:spcPct val="110000"/>
              </a:lnSpc>
            </a:pPr>
            <a:r>
              <a:rPr lang="en-US" sz="2000" smtClean="0"/>
              <a:t>It </a:t>
            </a:r>
            <a:r>
              <a:rPr lang="en-US" sz="2000" smtClean="0"/>
              <a:t>was observed that with source-destination IP load balancing, the balancing ends up more like 70-30 on the links!</a:t>
            </a:r>
            <a:endParaRPr lang="en-US" sz="2000" dirty="0" smtClean="0"/>
          </a:p>
        </p:txBody>
      </p:sp>
      <p:sp>
        <p:nvSpPr>
          <p:cNvPr id="4" name="Picture Placeholder 3"/>
          <p:cNvSpPr>
            <a:spLocks noGrp="1"/>
          </p:cNvSpPr>
          <p:nvPr>
            <p:ph sz="quarter" idx="11"/>
          </p:nvPr>
        </p:nvSpPr>
        <p:spPr/>
        <p:txBody>
          <a:bodyPr>
            <a:normAutofit/>
          </a:bodyPr>
          <a:lstStyle/>
          <a:p>
            <a:pPr>
              <a:lnSpc>
                <a:spcPct val="110000"/>
              </a:lnSpc>
              <a:spcAft>
                <a:spcPts val="0"/>
              </a:spcAft>
            </a:pPr>
            <a:r>
              <a:rPr lang="en-US" smtClean="0"/>
              <a:t>Switch(config)# </a:t>
            </a:r>
            <a:r>
              <a:rPr lang="en-US" b="1" smtClean="0"/>
              <a:t>port-channel load-balance src-dst-ip</a:t>
            </a:r>
          </a:p>
          <a:p>
            <a:pPr>
              <a:lnSpc>
                <a:spcPct val="110000"/>
              </a:lnSpc>
              <a:spcAft>
                <a:spcPts val="0"/>
              </a:spcAft>
            </a:pPr>
            <a:r>
              <a:rPr lang="en-US" smtClean="0"/>
              <a:t>Switch(config)# </a:t>
            </a:r>
            <a:r>
              <a:rPr lang="en-US" b="1" smtClean="0"/>
              <a:t>exit</a:t>
            </a:r>
          </a:p>
          <a:p>
            <a:pPr>
              <a:lnSpc>
                <a:spcPct val="110000"/>
              </a:lnSpc>
              <a:spcAft>
                <a:spcPts val="0"/>
              </a:spcAft>
            </a:pPr>
            <a:r>
              <a:rPr lang="en-US" smtClean="0"/>
              <a:t>Switch# show etherchannel load-balance</a:t>
            </a:r>
          </a:p>
          <a:p>
            <a:pPr>
              <a:lnSpc>
                <a:spcPct val="110000"/>
              </a:lnSpc>
              <a:spcAft>
                <a:spcPts val="0"/>
              </a:spcAft>
            </a:pPr>
            <a:r>
              <a:rPr lang="en-US" smtClean="0"/>
              <a:t>EtherChannel Load-Balancing Configuration:</a:t>
            </a:r>
          </a:p>
          <a:p>
            <a:pPr>
              <a:lnSpc>
                <a:spcPct val="110000"/>
              </a:lnSpc>
              <a:spcAft>
                <a:spcPts val="0"/>
              </a:spcAft>
            </a:pPr>
            <a:r>
              <a:rPr lang="en-US" smtClean="0"/>
              <a:t>src-dst-ip</a:t>
            </a:r>
          </a:p>
          <a:p>
            <a:pPr>
              <a:lnSpc>
                <a:spcPct val="110000"/>
              </a:lnSpc>
              <a:spcAft>
                <a:spcPts val="0"/>
              </a:spcAft>
            </a:pPr>
            <a:r>
              <a:rPr lang="en-US" smtClean="0"/>
              <a:t>EtherChannel Load-Balancing Addresses Used Per-Protocol:</a:t>
            </a:r>
          </a:p>
          <a:p>
            <a:pPr>
              <a:lnSpc>
                <a:spcPct val="110000"/>
              </a:lnSpc>
              <a:spcAft>
                <a:spcPts val="0"/>
              </a:spcAft>
            </a:pPr>
            <a:r>
              <a:rPr lang="en-US" smtClean="0"/>
              <a:t>Non-IP: Source XOR Destination MAC address</a:t>
            </a:r>
          </a:p>
          <a:p>
            <a:pPr>
              <a:lnSpc>
                <a:spcPct val="110000"/>
              </a:lnSpc>
              <a:spcAft>
                <a:spcPts val="0"/>
              </a:spcAft>
            </a:pPr>
            <a:r>
              <a:rPr lang="en-US" smtClean="0"/>
              <a:t>IPv4: Source XOR Destination IP address</a:t>
            </a:r>
          </a:p>
          <a:p>
            <a:pPr>
              <a:lnSpc>
                <a:spcPct val="110000"/>
              </a:lnSpc>
              <a:spcAft>
                <a:spcPts val="0"/>
              </a:spcAft>
            </a:pPr>
            <a:r>
              <a:rPr lang="en-US" smtClean="0"/>
              <a:t>IPv6: Source XOR Destination IP address</a:t>
            </a:r>
            <a:endParaRPr lang="en-US" dirty="0"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2 Summary</a:t>
            </a:r>
            <a:endParaRPr lang="en-US" dirty="0" smtClean="0"/>
          </a:p>
        </p:txBody>
      </p:sp>
      <p:sp>
        <p:nvSpPr>
          <p:cNvPr id="5" name="Content Placeholder 4"/>
          <p:cNvSpPr>
            <a:spLocks noGrp="1"/>
          </p:cNvSpPr>
          <p:nvPr>
            <p:ph idx="1"/>
          </p:nvPr>
        </p:nvSpPr>
        <p:spPr>
          <a:xfrm>
            <a:off x="279400" y="1121508"/>
            <a:ext cx="8520354" cy="5448300"/>
          </a:xfrm>
        </p:spPr>
        <p:txBody>
          <a:bodyPr>
            <a:noAutofit/>
          </a:bodyPr>
          <a:lstStyle/>
          <a:p>
            <a:pPr>
              <a:lnSpc>
                <a:spcPct val="120000"/>
              </a:lnSpc>
            </a:pPr>
            <a:r>
              <a:rPr lang="en-US" sz="1600" smtClean="0"/>
              <a:t>A VLAN is a logical grouping of switch ports independent of physical location. Local VLANs are now recommended over end-to-end VLAN implementations. </a:t>
            </a:r>
          </a:p>
          <a:p>
            <a:pPr>
              <a:lnSpc>
                <a:spcPct val="120000"/>
              </a:lnSpc>
            </a:pPr>
            <a:r>
              <a:rPr lang="en-US" sz="1600" smtClean="0"/>
              <a:t>A trunk is a Layer 2 point-to-point link between networking devices </a:t>
            </a:r>
            <a:r>
              <a:rPr lang="en-US" sz="1600" smtClean="0"/>
              <a:t>carry </a:t>
            </a:r>
            <a:r>
              <a:rPr lang="en-US" sz="1600" smtClean="0"/>
              <a:t>the traffic of multiple VLANs. </a:t>
            </a:r>
          </a:p>
          <a:p>
            <a:pPr>
              <a:lnSpc>
                <a:spcPct val="120000"/>
              </a:lnSpc>
            </a:pPr>
            <a:r>
              <a:rPr lang="en-US" sz="1600" smtClean="0"/>
              <a:t>ISL and 802.1Q are the two trunking protocols that can connect two switches. </a:t>
            </a:r>
          </a:p>
          <a:p>
            <a:pPr>
              <a:lnSpc>
                <a:spcPct val="120000"/>
              </a:lnSpc>
            </a:pPr>
            <a:r>
              <a:rPr lang="en-US" sz="1600" smtClean="0"/>
              <a:t>VTP is used to distribute and synchronize information about VLANs configured throughout a switched network. </a:t>
            </a:r>
          </a:p>
          <a:p>
            <a:pPr>
              <a:lnSpc>
                <a:spcPct val="120000"/>
              </a:lnSpc>
            </a:pPr>
            <a:r>
              <a:rPr lang="en-US" sz="1600" smtClean="0"/>
              <a:t>VTP pruning helps to stop flooding of unnecessary traffic on trunk links. </a:t>
            </a:r>
          </a:p>
          <a:p>
            <a:pPr>
              <a:lnSpc>
                <a:spcPct val="120000"/>
              </a:lnSpc>
            </a:pPr>
            <a:r>
              <a:rPr lang="en-US" sz="1600" smtClean="0"/>
              <a:t>Device communication within the same VLAN can be fine-tuned using pVLANs. A pVLAN is associated to a primary VLAN, and then mapped to one or several ports. A primary VLAN can map to one isolated and several community VLANs. pVLANs can span across several switches using regular 802.1q trunks or pVLAN trunks. </a:t>
            </a:r>
          </a:p>
          <a:p>
            <a:pPr>
              <a:lnSpc>
                <a:spcPct val="120000"/>
              </a:lnSpc>
            </a:pPr>
            <a:r>
              <a:rPr lang="en-US" sz="1600" smtClean="0"/>
              <a:t>Use EtherChannel by aggregating individual, similar links between switches. EtherChannel can be dynamically configured between switches using either the Cisco-proprietary PAgP or the IEEE 802.3ad LACP. EtherChannel load balances traffic over all the links in the bundle. The method that is chosen directly impacts the efficiency of this load-balancing mechanism.</a:t>
            </a:r>
            <a:endParaRPr lang="en-US" sz="1600" dirty="0"/>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Chapter 2 Labs</a:t>
            </a:r>
            <a:endParaRPr lang="en-US" dirty="0"/>
          </a:p>
        </p:txBody>
      </p:sp>
      <p:sp>
        <p:nvSpPr>
          <p:cNvPr id="9" name="Content Placeholder 8"/>
          <p:cNvSpPr>
            <a:spLocks noGrp="1"/>
          </p:cNvSpPr>
          <p:nvPr>
            <p:ph idx="1"/>
          </p:nvPr>
        </p:nvSpPr>
        <p:spPr/>
        <p:txBody>
          <a:bodyPr>
            <a:normAutofit/>
          </a:bodyPr>
          <a:lstStyle/>
          <a:p>
            <a:r>
              <a:rPr lang="en-US" sz="2000" b="1" dirty="0"/>
              <a:t>Lab </a:t>
            </a:r>
            <a:r>
              <a:rPr lang="en-US" sz="2000" b="1" dirty="0" smtClean="0"/>
              <a:t>2-1	Static VLANS, VLAN Trunking, and VTP Domains  </a:t>
            </a:r>
          </a:p>
          <a:p>
            <a:r>
              <a:rPr lang="en-US" sz="2000" b="1" dirty="0" smtClean="0"/>
              <a:t>Lab 2-2	Configuring EtherChannel </a:t>
            </a:r>
          </a:p>
        </p:txBody>
      </p:sp>
    </p:spTree>
    <p:extLst>
      <p:ext uri="{BB962C8B-B14F-4D97-AF65-F5344CB8AC3E}">
        <p14:creationId xmlns:p14="http://schemas.microsoft.com/office/powerpoint/2010/main" xmlns="" val="179207976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Resources</a:t>
            </a:r>
          </a:p>
        </p:txBody>
      </p:sp>
      <p:sp>
        <p:nvSpPr>
          <p:cNvPr id="4" name="Content Placeholder 3"/>
          <p:cNvSpPr>
            <a:spLocks noGrp="1"/>
          </p:cNvSpPr>
          <p:nvPr>
            <p:ph idx="1"/>
          </p:nvPr>
        </p:nvSpPr>
        <p:spPr/>
        <p:txBody>
          <a:bodyPr/>
          <a:lstStyle/>
          <a:p>
            <a:r>
              <a:rPr lang="en-US" smtClean="0"/>
              <a:t>Catalyst 3560 Switch Command Reference</a:t>
            </a:r>
            <a:endParaRPr lang="en-US" smtClean="0">
              <a:hlinkClick r:id="rId3"/>
            </a:endParaRPr>
          </a:p>
          <a:p>
            <a:pPr indent="-1588">
              <a:buNone/>
            </a:pPr>
            <a:r>
              <a:rPr lang="en-US" smtClean="0">
                <a:hlinkClick r:id="rId3"/>
              </a:rPr>
              <a:t>www.cisco.com/en/US/docs/switches/lan/catalyst3560/software/release/12.2_52_se/command/reference/3560cr.html</a:t>
            </a:r>
            <a:r>
              <a:rPr lang="en-US" smtClean="0"/>
              <a:t> </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Best Practices for VLAN Design</a:t>
            </a:r>
          </a:p>
        </p:txBody>
      </p:sp>
      <p:sp>
        <p:nvSpPr>
          <p:cNvPr id="6" name="Content Placeholder 5"/>
          <p:cNvSpPr>
            <a:spLocks noGrp="1"/>
          </p:cNvSpPr>
          <p:nvPr>
            <p:ph idx="1"/>
          </p:nvPr>
        </p:nvSpPr>
        <p:spPr/>
        <p:txBody>
          <a:bodyPr>
            <a:normAutofit/>
          </a:bodyPr>
          <a:lstStyle/>
          <a:p>
            <a:pPr lvl="0"/>
            <a:r>
              <a:rPr lang="en-US" sz="1800" dirty="0" smtClean="0"/>
              <a:t>One to three VLANs per access module and limit those VLANs to a couple of access switches and the distribution switches. </a:t>
            </a:r>
          </a:p>
          <a:p>
            <a:pPr lvl="0"/>
            <a:r>
              <a:rPr lang="en-US" sz="1800" dirty="0" smtClean="0"/>
              <a:t>Avoid using VLAN 1 as the "blackhole" for all unused ports. Use a dedicated VLAN separate from VLAN 1 to assign all the unused ports. </a:t>
            </a:r>
          </a:p>
          <a:p>
            <a:pPr lvl="0"/>
            <a:r>
              <a:rPr lang="en-US" sz="1800" dirty="0" smtClean="0"/>
              <a:t>Separate the voice VLANs, data VLANs, the management VLAN, the native VLAN, blackhole VLANs, and the default VLAN (VLAN 1). </a:t>
            </a:r>
          </a:p>
          <a:p>
            <a:pPr lvl="0"/>
            <a:r>
              <a:rPr lang="en-US" sz="1800" dirty="0" smtClean="0"/>
              <a:t>Avoid VTP when using local VLANs; use manually allowed VLANs on trunks. </a:t>
            </a:r>
          </a:p>
          <a:p>
            <a:pPr lvl="0"/>
            <a:r>
              <a:rPr lang="en-US" sz="1800" dirty="0" smtClean="0"/>
              <a:t>For trunk ports, turn off Dynamic Trunking Protocol (DTP) and configure trunking. Use IEEE 802.1Q rather than </a:t>
            </a:r>
            <a:r>
              <a:rPr lang="en-US" sz="1800" dirty="0" err="1" smtClean="0"/>
              <a:t>ISL</a:t>
            </a:r>
            <a:r>
              <a:rPr lang="en-US" sz="1800" dirty="0" smtClean="0"/>
              <a:t> because it has better support for QoS and is a standard protocol. </a:t>
            </a:r>
          </a:p>
          <a:p>
            <a:pPr lvl="0"/>
            <a:r>
              <a:rPr lang="en-US" sz="1800" dirty="0" smtClean="0"/>
              <a:t>Manually configure access ports that are not specifically intended for a trunk link. </a:t>
            </a:r>
          </a:p>
          <a:p>
            <a:pPr lvl="0"/>
            <a:r>
              <a:rPr lang="en-US" sz="1800" dirty="0" smtClean="0"/>
              <a:t>Prevent all data traffic from VLAN 1; only permit control protocols to run on VLAN 1 (DTP, VTP, STP BPDUs, PAgP, LACP, CDP, etc.). </a:t>
            </a:r>
          </a:p>
          <a:p>
            <a:r>
              <a:rPr lang="en-US" sz="1800" dirty="0" smtClean="0"/>
              <a:t>Avoid </a:t>
            </a:r>
            <a:r>
              <a:rPr lang="en-US" sz="1800" smtClean="0"/>
              <a:t>using </a:t>
            </a:r>
            <a:r>
              <a:rPr lang="en-US" sz="1800" smtClean="0"/>
              <a:t>Telnet </a:t>
            </a:r>
            <a:r>
              <a:rPr lang="en-US" sz="1800" dirty="0" smtClean="0"/>
              <a:t>because of security risks; enable SSH support on management VLANs.</a:t>
            </a:r>
            <a:endParaRPr lang="en-US" sz="1800"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VLAN Support on Catalyst Switches</a:t>
            </a:r>
          </a:p>
        </p:txBody>
      </p:sp>
      <p:graphicFrame>
        <p:nvGraphicFramePr>
          <p:cNvPr id="5" name="Table 4"/>
          <p:cNvGraphicFramePr>
            <a:graphicFrameLocks noGrp="1"/>
          </p:cNvGraphicFramePr>
          <p:nvPr/>
        </p:nvGraphicFramePr>
        <p:xfrm>
          <a:off x="279401" y="1031632"/>
          <a:ext cx="8548076" cy="4020926"/>
        </p:xfrm>
        <a:graphic>
          <a:graphicData uri="http://schemas.openxmlformats.org/drawingml/2006/table">
            <a:tbl>
              <a:tblPr firstRow="1" bandRow="1">
                <a:tableStyleId>{5C22544A-7EE6-4342-B048-85BDC9FD1C3A}</a:tableStyleId>
              </a:tblPr>
              <a:tblGrid>
                <a:gridCol w="3141088"/>
                <a:gridCol w="2557629"/>
                <a:gridCol w="2849359"/>
              </a:tblGrid>
              <a:tr h="574418">
                <a:tc>
                  <a:txBody>
                    <a:bodyPr/>
                    <a:lstStyle/>
                    <a:p>
                      <a:pPr algn="l"/>
                      <a:r>
                        <a:rPr lang="en-US" smtClean="0"/>
                        <a:t>Catalyst Switch</a:t>
                      </a:r>
                      <a:endParaRPr lang="en-US"/>
                    </a:p>
                  </a:txBody>
                  <a:tcPr anchor="ctr"/>
                </a:tc>
                <a:tc>
                  <a:txBody>
                    <a:bodyPr/>
                    <a:lstStyle/>
                    <a:p>
                      <a:pPr algn="l"/>
                      <a:r>
                        <a:rPr lang="en-US" smtClean="0"/>
                        <a:t>Max VLANs</a:t>
                      </a:r>
                      <a:endParaRPr lang="en-US"/>
                    </a:p>
                  </a:txBody>
                  <a:tcPr anchor="ctr"/>
                </a:tc>
                <a:tc>
                  <a:txBody>
                    <a:bodyPr/>
                    <a:lstStyle/>
                    <a:p>
                      <a:pPr algn="l"/>
                      <a:r>
                        <a:rPr lang="en-US" smtClean="0"/>
                        <a:t>VLAN ID Range</a:t>
                      </a:r>
                      <a:endParaRPr lang="en-US"/>
                    </a:p>
                  </a:txBody>
                  <a:tcPr anchor="ctr"/>
                </a:tc>
              </a:tr>
              <a:tr h="574418">
                <a:tc>
                  <a:txBody>
                    <a:bodyPr/>
                    <a:lstStyle/>
                    <a:p>
                      <a:pPr algn="l"/>
                      <a:r>
                        <a:rPr lang="en-US" smtClean="0"/>
                        <a:t>2940</a:t>
                      </a:r>
                      <a:endParaRPr lang="en-US"/>
                    </a:p>
                  </a:txBody>
                  <a:tcPr anchor="ctr"/>
                </a:tc>
                <a:tc>
                  <a:txBody>
                    <a:bodyPr/>
                    <a:lstStyle/>
                    <a:p>
                      <a:pPr algn="l"/>
                      <a:r>
                        <a:rPr lang="en-US" smtClean="0"/>
                        <a:t>4</a:t>
                      </a:r>
                      <a:endParaRPr lang="en-US"/>
                    </a:p>
                  </a:txBody>
                  <a:tcPr anchor="ctr"/>
                </a:tc>
                <a:tc>
                  <a:txBody>
                    <a:bodyPr/>
                    <a:lstStyle/>
                    <a:p>
                      <a:pPr algn="l"/>
                      <a:r>
                        <a:rPr lang="en-US" smtClean="0"/>
                        <a:t>1 - 1005</a:t>
                      </a:r>
                      <a:endParaRPr lang="en-US"/>
                    </a:p>
                  </a:txBody>
                  <a:tcPr anchor="ctr"/>
                </a:tc>
              </a:tr>
              <a:tr h="574418">
                <a:tc>
                  <a:txBody>
                    <a:bodyPr/>
                    <a:lstStyle/>
                    <a:p>
                      <a:pPr algn="l"/>
                      <a:r>
                        <a:rPr lang="en-US" smtClean="0"/>
                        <a:t>2950/2955</a:t>
                      </a:r>
                      <a:endParaRPr lang="en-US"/>
                    </a:p>
                  </a:txBody>
                  <a:tcPr anchor="ctr"/>
                </a:tc>
                <a:tc>
                  <a:txBody>
                    <a:bodyPr/>
                    <a:lstStyle/>
                    <a:p>
                      <a:pPr algn="l"/>
                      <a:r>
                        <a:rPr lang="en-US" smtClean="0"/>
                        <a:t>250</a:t>
                      </a:r>
                      <a:endParaRPr lang="en-US"/>
                    </a:p>
                  </a:txBody>
                  <a:tcPr anchor="ctr"/>
                </a:tc>
                <a:tc>
                  <a:txBody>
                    <a:bodyPr/>
                    <a:lstStyle/>
                    <a:p>
                      <a:pPr algn="l"/>
                      <a:r>
                        <a:rPr lang="en-US" smtClean="0"/>
                        <a:t>1 - 4094</a:t>
                      </a:r>
                      <a:endParaRPr lang="en-US"/>
                    </a:p>
                  </a:txBody>
                  <a:tcPr anchor="ctr"/>
                </a:tc>
              </a:tr>
              <a:tr h="574418">
                <a:tc>
                  <a:txBody>
                    <a:bodyPr/>
                    <a:lstStyle/>
                    <a:p>
                      <a:pPr algn="l"/>
                      <a:r>
                        <a:rPr lang="en-US" smtClean="0"/>
                        <a:t>2960</a:t>
                      </a:r>
                      <a:endParaRPr lang="en-US"/>
                    </a:p>
                  </a:txBody>
                  <a:tcPr anchor="ctr"/>
                </a:tc>
                <a:tc>
                  <a:txBody>
                    <a:bodyPr/>
                    <a:lstStyle/>
                    <a:p>
                      <a:pPr algn="l"/>
                      <a:r>
                        <a:rPr lang="en-US" smtClean="0"/>
                        <a:t>255</a:t>
                      </a:r>
                      <a:endParaRPr lang="en-US"/>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1 - 4094</a:t>
                      </a:r>
                    </a:p>
                  </a:txBody>
                  <a:tcPr anchor="ctr"/>
                </a:tc>
              </a:tr>
              <a:tr h="574418">
                <a:tc>
                  <a:txBody>
                    <a:bodyPr/>
                    <a:lstStyle/>
                    <a:p>
                      <a:pPr algn="l"/>
                      <a:r>
                        <a:rPr lang="en-US" smtClean="0"/>
                        <a:t>2970/3550/3560/3750</a:t>
                      </a:r>
                      <a:endParaRPr lang="en-US"/>
                    </a:p>
                  </a:txBody>
                  <a:tcPr anchor="ctr"/>
                </a:tc>
                <a:tc>
                  <a:txBody>
                    <a:bodyPr/>
                    <a:lstStyle/>
                    <a:p>
                      <a:pPr algn="l"/>
                      <a:r>
                        <a:rPr lang="en-US" smtClean="0"/>
                        <a:t>1055</a:t>
                      </a:r>
                      <a:endParaRPr lang="en-US"/>
                    </a:p>
                  </a:txBody>
                  <a:tcPr anchor="ctr"/>
                </a:tc>
                <a:tc>
                  <a:txBody>
                    <a:bodyPr/>
                    <a:lstStyle/>
                    <a:p>
                      <a:pPr algn="l"/>
                      <a:r>
                        <a:rPr lang="en-US" smtClean="0"/>
                        <a:t>1 - 4094</a:t>
                      </a:r>
                      <a:endParaRPr lang="en-US"/>
                    </a:p>
                  </a:txBody>
                  <a:tcPr anchor="ctr"/>
                </a:tc>
              </a:tr>
              <a:tr h="574418">
                <a:tc>
                  <a:txBody>
                    <a:bodyPr/>
                    <a:lstStyle/>
                    <a:p>
                      <a:pPr algn="l"/>
                      <a:r>
                        <a:rPr lang="en-US" smtClean="0"/>
                        <a:t>2848G/2980G/4000/4500</a:t>
                      </a:r>
                      <a:endParaRPr lang="en-US"/>
                    </a:p>
                  </a:txBody>
                  <a:tcPr anchor="ctr"/>
                </a:tc>
                <a:tc>
                  <a:txBody>
                    <a:bodyPr/>
                    <a:lstStyle/>
                    <a:p>
                      <a:pPr algn="l"/>
                      <a:r>
                        <a:rPr lang="en-US" smtClean="0"/>
                        <a:t>4094</a:t>
                      </a:r>
                      <a:endParaRPr lang="en-US"/>
                    </a:p>
                  </a:txBody>
                  <a:tcPr anchor="ctr"/>
                </a:tc>
                <a:tc>
                  <a:txBody>
                    <a:bodyPr/>
                    <a:lstStyle/>
                    <a:p>
                      <a:pPr algn="l"/>
                      <a:r>
                        <a:rPr lang="en-US" smtClean="0"/>
                        <a:t>1 - 4094</a:t>
                      </a:r>
                      <a:endParaRPr lang="en-US"/>
                    </a:p>
                  </a:txBody>
                  <a:tcPr anchor="ctr"/>
                </a:tc>
              </a:tr>
              <a:tr h="574418">
                <a:tc>
                  <a:txBody>
                    <a:bodyPr/>
                    <a:lstStyle/>
                    <a:p>
                      <a:pPr algn="l"/>
                      <a:r>
                        <a:rPr lang="en-US" smtClean="0"/>
                        <a:t>6500</a:t>
                      </a:r>
                      <a:endParaRPr lang="en-US"/>
                    </a:p>
                  </a:txBody>
                  <a:tcPr anchor="ctr"/>
                </a:tc>
                <a:tc>
                  <a:txBody>
                    <a:bodyPr/>
                    <a:lstStyle/>
                    <a:p>
                      <a:pPr algn="l"/>
                      <a:r>
                        <a:rPr lang="en-US" smtClean="0"/>
                        <a:t>4094</a:t>
                      </a:r>
                      <a:endParaRPr lang="en-US"/>
                    </a:p>
                  </a:txBody>
                  <a:tcPr anchor="ctr"/>
                </a:tc>
                <a:tc>
                  <a:txBody>
                    <a:bodyPr/>
                    <a:lstStyle/>
                    <a:p>
                      <a:pPr algn="l"/>
                      <a:r>
                        <a:rPr lang="en-US" smtClean="0"/>
                        <a:t>1 - 4094</a:t>
                      </a:r>
                      <a:endParaRPr lang="en-US"/>
                    </a:p>
                  </a:txBody>
                  <a:tcPr anchor="ctr"/>
                </a:tc>
              </a:tr>
            </a:tbl>
          </a:graphicData>
        </a:graphic>
      </p:graphicFrame>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6063</TotalTime>
  <Pages>28</Pages>
  <Words>12037</Words>
  <Application>Microsoft Office PowerPoint</Application>
  <PresentationFormat>On-screen Show (4:3)</PresentationFormat>
  <Paragraphs>946</Paragraphs>
  <Slides>78</Slides>
  <Notes>77</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CCNP Instructor PPT2</vt:lpstr>
      <vt:lpstr>Chapter 2:  Implementing VLANs in Campus Networks</vt:lpstr>
      <vt:lpstr>Chapter 2 Objectives</vt:lpstr>
      <vt:lpstr>Implementing VLAN Technologies in a Campus Network</vt:lpstr>
      <vt:lpstr>Virtual Local Area Network (VLAN)</vt:lpstr>
      <vt:lpstr>End-to-End VLANs</vt:lpstr>
      <vt:lpstr>Local VLANs</vt:lpstr>
      <vt:lpstr>VLANs in Enterprise Campus Design</vt:lpstr>
      <vt:lpstr>Best Practices for VLAN Design</vt:lpstr>
      <vt:lpstr>VLAN Support on Catalyst Switches</vt:lpstr>
      <vt:lpstr>VLAN Ranges on Catalyst Switches</vt:lpstr>
      <vt:lpstr>Configuration: Create a VLAN</vt:lpstr>
      <vt:lpstr>Configuration: Name a VLAN</vt:lpstr>
      <vt:lpstr>Example: Creating and Naming a VLAN</vt:lpstr>
      <vt:lpstr>Configuration: Disable Trunk Negotiation on a Port</vt:lpstr>
      <vt:lpstr>Configuration: Macro for Access Port</vt:lpstr>
      <vt:lpstr>Configuration: Assign Port to VLAN</vt:lpstr>
      <vt:lpstr>Example: Assigning a Port to a VLAN</vt:lpstr>
      <vt:lpstr>Verification: VLAN Configuration</vt:lpstr>
      <vt:lpstr>Verification: Interface Configuration</vt:lpstr>
      <vt:lpstr>Verification: Switch Port Configuration</vt:lpstr>
      <vt:lpstr>Verification: MAC Address Information</vt:lpstr>
      <vt:lpstr>Slide 22</vt:lpstr>
      <vt:lpstr>VLAN Trunking</vt:lpstr>
      <vt:lpstr>VLAN Trunking with Inter-Switch Link (ISL)</vt:lpstr>
      <vt:lpstr>VLAN Trunking with IEEE 802.1Q</vt:lpstr>
      <vt:lpstr>Native VLAN with IEEE 802.1Q</vt:lpstr>
      <vt:lpstr>Dynamic Trunking Protocol (DTP)</vt:lpstr>
      <vt:lpstr>Design with VLAN Trunks</vt:lpstr>
      <vt:lpstr>Configuring an Interface for Trunking</vt:lpstr>
      <vt:lpstr>Verifying Trunk Configuration</vt:lpstr>
      <vt:lpstr>Troubleshooting Trunk Links</vt:lpstr>
      <vt:lpstr>Slide 32</vt:lpstr>
      <vt:lpstr>VLAN Trunking Protocol (VTP)</vt:lpstr>
      <vt:lpstr>VTP Modes</vt:lpstr>
      <vt:lpstr>VTP Operation</vt:lpstr>
      <vt:lpstr>VTP Pruning</vt:lpstr>
      <vt:lpstr>VTP Versions</vt:lpstr>
      <vt:lpstr>VTP Message Types</vt:lpstr>
      <vt:lpstr>VTP Summary Advertisements</vt:lpstr>
      <vt:lpstr>VTP Subset Advertisements</vt:lpstr>
      <vt:lpstr>VTP Subset Advertisements</vt:lpstr>
      <vt:lpstr>VTP Advertisement Requests</vt:lpstr>
      <vt:lpstr>VTP Authentication</vt:lpstr>
      <vt:lpstr>Configuring VTP</vt:lpstr>
      <vt:lpstr>VTP Configuration Example</vt:lpstr>
      <vt:lpstr>Verifying VTP Configuration (1)</vt:lpstr>
      <vt:lpstr>Verifying VTP Configuration (2)</vt:lpstr>
      <vt:lpstr>VTP Troubleshooting</vt:lpstr>
      <vt:lpstr>Private VLANs</vt:lpstr>
      <vt:lpstr>Motivation for Private VLANs</vt:lpstr>
      <vt:lpstr>pVLAN Port Types</vt:lpstr>
      <vt:lpstr>pVLAN Structure Supporting VLANs</vt:lpstr>
      <vt:lpstr>Configuring pVLANs - Steps</vt:lpstr>
      <vt:lpstr>Configuring pVLANs - Commands</vt:lpstr>
      <vt:lpstr>Verifying pVLAN Configuration</vt:lpstr>
      <vt:lpstr>pVLAN Scenario 1: Single Switch</vt:lpstr>
      <vt:lpstr>pVLAN Configuration for Scenario 1</vt:lpstr>
      <vt:lpstr>pVLAN Scenario 2: Multiple Switches</vt:lpstr>
      <vt:lpstr>pVLAN Configuration for Scenario 2</vt:lpstr>
      <vt:lpstr>pVLAN Verification for Scenario 2</vt:lpstr>
      <vt:lpstr>pVLAN Edge (Protected Port) Feature</vt:lpstr>
      <vt:lpstr>Configuring Link Aggregation with Etherchannel</vt:lpstr>
      <vt:lpstr>EtherChannel Technology</vt:lpstr>
      <vt:lpstr>EtherChannel Management Protocols</vt:lpstr>
      <vt:lpstr>PAgP Modes</vt:lpstr>
      <vt:lpstr>LACP Modes</vt:lpstr>
      <vt:lpstr>Configuring EtherChannel</vt:lpstr>
      <vt:lpstr>Example: EtherChannel Configuration</vt:lpstr>
      <vt:lpstr>Verifying EtherChannel (1)</vt:lpstr>
      <vt:lpstr>Verifying EtherChannel (2)</vt:lpstr>
      <vt:lpstr>Verifying EtherChannel (3)</vt:lpstr>
      <vt:lpstr>Verifying EtherChannel (4)</vt:lpstr>
      <vt:lpstr>EtherChannel Load Balancing</vt:lpstr>
      <vt:lpstr>EtherChannel Load Balancing Example</vt:lpstr>
      <vt:lpstr>Chapter 2 Summary</vt:lpstr>
      <vt:lpstr>Chapter 2 Labs</vt:lpstr>
      <vt:lpstr>Resources</vt:lpstr>
      <vt:lpstr>Slide 78</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Chapter 2</dc:title>
  <dc:subject/>
  <dc:creator>Cisco Systems</dc:creator>
  <cp:keywords/>
  <dc:description/>
  <cp:lastModifiedBy>Sonya Coker</cp:lastModifiedBy>
  <cp:revision>699</cp:revision>
  <cp:lastPrinted>1999-01-27T00:54:54Z</cp:lastPrinted>
  <dcterms:created xsi:type="dcterms:W3CDTF">2010-07-14T06:19:54Z</dcterms:created>
  <dcterms:modified xsi:type="dcterms:W3CDTF">2010-10-04T13:55:04Z</dcterms:modified>
</cp:coreProperties>
</file>