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38" r:id="rId1"/>
  </p:sldMasterIdLst>
  <p:notesMasterIdLst>
    <p:notesMasterId r:id="rId35"/>
  </p:notesMasterIdLst>
  <p:handoutMasterIdLst>
    <p:handoutMasterId r:id="rId36"/>
  </p:handoutMasterIdLst>
  <p:sldIdLst>
    <p:sldId id="500" r:id="rId2"/>
    <p:sldId id="541" r:id="rId3"/>
    <p:sldId id="721" r:id="rId4"/>
    <p:sldId id="682" r:id="rId5"/>
    <p:sldId id="692" r:id="rId6"/>
    <p:sldId id="694" r:id="rId7"/>
    <p:sldId id="693" r:id="rId8"/>
    <p:sldId id="695" r:id="rId9"/>
    <p:sldId id="696" r:id="rId10"/>
    <p:sldId id="698" r:id="rId11"/>
    <p:sldId id="699" r:id="rId12"/>
    <p:sldId id="700" r:id="rId13"/>
    <p:sldId id="702" r:id="rId14"/>
    <p:sldId id="701" r:id="rId15"/>
    <p:sldId id="722" r:id="rId16"/>
    <p:sldId id="704" r:id="rId17"/>
    <p:sldId id="705" r:id="rId18"/>
    <p:sldId id="707" r:id="rId19"/>
    <p:sldId id="706" r:id="rId20"/>
    <p:sldId id="709" r:id="rId21"/>
    <p:sldId id="718" r:id="rId22"/>
    <p:sldId id="717" r:id="rId23"/>
    <p:sldId id="712" r:id="rId24"/>
    <p:sldId id="723" r:id="rId25"/>
    <p:sldId id="627" r:id="rId26"/>
    <p:sldId id="697" r:id="rId27"/>
    <p:sldId id="689" r:id="rId28"/>
    <p:sldId id="719" r:id="rId29"/>
    <p:sldId id="720" r:id="rId30"/>
    <p:sldId id="609" r:id="rId31"/>
    <p:sldId id="724" r:id="rId32"/>
    <p:sldId id="683" r:id="rId33"/>
    <p:sldId id="681" r:id="rId34"/>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0C4"/>
    <a:srgbClr val="678DC5"/>
    <a:srgbClr val="3E67A4"/>
    <a:srgbClr val="3E8DC5"/>
    <a:srgbClr val="5F5F65"/>
    <a:srgbClr val="7E7E86"/>
    <a:srgbClr val="FFFFFF"/>
    <a:srgbClr val="8E8E9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05" autoAdjust="0"/>
    <p:restoredTop sz="80375" autoAdjust="0"/>
  </p:normalViewPr>
  <p:slideViewPr>
    <p:cSldViewPr snapToGrid="0" showGuides="1">
      <p:cViewPr varScale="1">
        <p:scale>
          <a:sx n="87" d="100"/>
          <a:sy n="87" d="100"/>
        </p:scale>
        <p:origin x="-540" y="-78"/>
      </p:cViewPr>
      <p:guideLst>
        <p:guide orient="horz" pos="2169"/>
        <p:guide pos="176"/>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howGuides="1">
      <p:cViewPr>
        <p:scale>
          <a:sx n="100" d="100"/>
          <a:sy n="100" d="100"/>
        </p:scale>
        <p:origin x="-1500" y="2508"/>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a:p>
        </p:txBody>
      </p:sp>
      <p:sp>
        <p:nvSpPr>
          <p:cNvPr id="3084" name="Rectangle 12"/>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a:t>© 2006, Cisco Systems, Inc. All rights reserved.</a:t>
            </a:r>
          </a:p>
          <a:p>
            <a:pPr algn="l" defTabSz="611188">
              <a:lnSpc>
                <a:spcPct val="100000"/>
              </a:lnSpc>
              <a:tabLst>
                <a:tab pos="2387600" algn="l"/>
                <a:tab pos="4830763" algn="l"/>
              </a:tabLst>
              <a:defRPr/>
            </a:pPr>
            <a:r>
              <a:rPr lang="en-US" sz="800"/>
              <a:t>Presentation_ID.scr</a:t>
            </a:r>
          </a:p>
        </p:txBody>
      </p:sp>
      <p:sp>
        <p:nvSpPr>
          <p:cNvPr id="3085"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86" name="Rectangle 14"/>
          <p:cNvSpPr>
            <a:spLocks noChangeArrowheads="1"/>
          </p:cNvSpPr>
          <p:nvPr/>
        </p:nvSpPr>
        <p:spPr bwMode="auto">
          <a:xfrm>
            <a:off x="5929313" y="8680450"/>
            <a:ext cx="812800" cy="287338"/>
          </a:xfrm>
          <a:prstGeom prst="rect">
            <a:avLst/>
          </a:prstGeom>
          <a:noFill/>
          <a:ln w="9525">
            <a:noFill/>
            <a:miter lim="800000"/>
            <a:headEnd/>
            <a:tailEnd/>
          </a:ln>
          <a:effectLst/>
        </p:spPr>
        <p:txBody>
          <a:bodyPr lIns="18819" tIns="0" rIns="18819" bIns="0" anchor="b"/>
          <a:lstStyle/>
          <a:p>
            <a:pPr algn="r" defTabSz="903288">
              <a:lnSpc>
                <a:spcPct val="100000"/>
              </a:lnSpc>
              <a:defRPr/>
            </a:pPr>
            <a:fld id="{AEAAA42D-7350-4E1A-927F-F0F0D6BE9213}" type="slidenum">
              <a:rPr lang="en-US" sz="800"/>
              <a:pPr algn="r" defTabSz="903288">
                <a:lnSpc>
                  <a:spcPct val="100000"/>
                </a:lnSpc>
                <a:defRPr/>
              </a:pPr>
              <a:t>‹#›</a:t>
            </a:fld>
            <a:endParaRPr lang="en-US" sz="8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304" name="Rectangle 8"/>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a:p>
        </p:txBody>
      </p:sp>
      <p:sp>
        <p:nvSpPr>
          <p:cNvPr id="183305" name="Rectangle 9"/>
          <p:cNvSpPr>
            <a:spLocks noChangeArrowheads="1"/>
          </p:cNvSpPr>
          <p:nvPr/>
        </p:nvSpPr>
        <p:spPr bwMode="auto">
          <a:xfrm>
            <a:off x="57150" y="8785225"/>
            <a:ext cx="2619375" cy="224461"/>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a:t>© 2006, Cisco Systems, Inc. All rights reserved</a:t>
            </a:r>
            <a:r>
              <a:rPr lang="en-US" sz="800" smtClean="0"/>
              <a:t>.</a:t>
            </a:r>
            <a:endParaRPr lang="en-US" sz="800"/>
          </a:p>
        </p:txBody>
      </p:sp>
      <p:sp>
        <p:nvSpPr>
          <p:cNvPr id="183306"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a:lvl1pPr>
          </a:lstStyle>
          <a:p>
            <a:pPr>
              <a:defRPr/>
            </a:pPr>
            <a:fld id="{48A860EF-3C9C-408F-AA5B-BAB3242BE1D0}" type="slidenum">
              <a:rPr lang="en-US"/>
              <a:pPr>
                <a:defRPr/>
              </a:pPr>
              <a:t>‹#›</a:t>
            </a:fld>
            <a:endParaRPr lang="en-US"/>
          </a:p>
        </p:txBody>
      </p:sp>
      <p:sp>
        <p:nvSpPr>
          <p:cNvPr id="18438"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mn-ea"/>
        <a:cs typeface="+mn-cs"/>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1"/>
          <p:cNvSpPr>
            <a:spLocks noGrp="1" noChangeArrowheads="1"/>
          </p:cNvSpPr>
          <p:nvPr>
            <p:ph type="sldNum" sz="quarter" idx="5"/>
          </p:nvPr>
        </p:nvSpPr>
        <p:spPr>
          <a:noFill/>
        </p:spPr>
        <p:txBody>
          <a:bodyPr/>
          <a:lstStyle/>
          <a:p>
            <a:fld id="{2B30C949-4E15-4DB4-8A39-A23EF57DFAE1}" type="slidenum">
              <a:rPr lang="en-US" smtClean="0"/>
              <a:pPr/>
              <a:t>1</a:t>
            </a:fld>
            <a:endParaRPr lang="en-US"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404813" y="4378325"/>
            <a:ext cx="6121400" cy="4252913"/>
          </a:xfrm>
          <a:noFill/>
          <a:ln/>
        </p:spPr>
        <p:txBody>
          <a:bodyPr/>
          <a:lstStyle/>
          <a:p>
            <a:pPr>
              <a:buFontTx/>
              <a:buNone/>
            </a:pPr>
            <a:r>
              <a:rPr lang="en-US" b="1" smtClean="0"/>
              <a:t>Cisco Networking Academy Program</a:t>
            </a:r>
          </a:p>
          <a:p>
            <a:pPr>
              <a:buFontTx/>
              <a:buNone/>
            </a:pPr>
            <a:r>
              <a:rPr lang="en-US" b="1" smtClean="0"/>
              <a:t>CCNP</a:t>
            </a:r>
            <a:r>
              <a:rPr lang="en-US" b="1" baseline="0" smtClean="0"/>
              <a:t> SWITCH: Implementing IP Switching</a:t>
            </a:r>
            <a:endParaRPr lang="en-US" b="1" smtClean="0"/>
          </a:p>
          <a:p>
            <a:pPr>
              <a:buFontTx/>
              <a:buNone/>
            </a:pPr>
            <a:r>
              <a:rPr lang="en-US" sz="1300" b="1" smtClean="0"/>
              <a:t>Chapter 1: Analyzing The Cisco Enterprise Campus Architecture</a:t>
            </a:r>
            <a:r>
              <a:rPr lang="en-US" b="1" smtClean="0"/>
              <a:t/>
            </a:r>
            <a:br>
              <a:rPr lang="en-US" b="1" smtClean="0"/>
            </a:br>
            <a:endParaRPr lang="en-GB" b="1"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a:spLocks noGrp="1" noChangeArrowheads="1"/>
          </p:cNvSpPr>
          <p:nvPr>
            <p:ph type="sldNum" sz="quarter" idx="5"/>
          </p:nvPr>
        </p:nvSpPr>
        <p:spPr>
          <a:noFill/>
        </p:spPr>
        <p:txBody>
          <a:bodyPr/>
          <a:lstStyle/>
          <a:p>
            <a:fld id="{37549710-DC87-43B2-91FF-5F30F857836B}" type="slidenum">
              <a:rPr lang="en-US" smtClean="0"/>
              <a:pPr/>
              <a:t>10</a:t>
            </a:fld>
            <a:endParaRPr 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marL="228600" indent="-228600"/>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r>
              <a:rPr lang="en-US" sz="1100" kern="1200" dirty="0" smtClean="0">
                <a:solidFill>
                  <a:schemeClr val="tx1"/>
                </a:solidFill>
                <a:latin typeface="Arial" charset="0"/>
                <a:ea typeface="+mn-ea"/>
                <a:cs typeface="+mn-cs"/>
              </a:rPr>
              <a:t>Network bandwidth used to be costly, but today it is cost-effective compared to the application requirements. </a:t>
            </a:r>
          </a:p>
          <a:p>
            <a:r>
              <a:rPr lang="en-US" sz="1100" kern="1200" dirty="0" smtClean="0">
                <a:solidFill>
                  <a:schemeClr val="tx1"/>
                </a:solidFill>
                <a:latin typeface="Arial" charset="0"/>
                <a:ea typeface="+mn-ea"/>
                <a:cs typeface="+mn-cs"/>
              </a:rPr>
              <a:t>Switch delay is insignificant for most client/server applications with high-performance Layer 3 switches, locating the servers centrally rather than in the workgroup is technically feasible and reduces support costs. </a:t>
            </a:r>
          </a:p>
          <a:p>
            <a:r>
              <a:rPr lang="en-US" sz="1100" kern="1200" dirty="0" smtClean="0">
                <a:solidFill>
                  <a:schemeClr val="tx1"/>
                </a:solidFill>
                <a:latin typeface="Arial" charset="0"/>
                <a:ea typeface="+mn-ea"/>
                <a:cs typeface="+mn-cs"/>
              </a:rPr>
              <a:t>Low latency is extremely important to financial and market </a:t>
            </a:r>
            <a:r>
              <a:rPr lang="en-US" sz="1100" kern="1200" smtClean="0">
                <a:solidFill>
                  <a:schemeClr val="tx1"/>
                </a:solidFill>
                <a:latin typeface="Arial" charset="0"/>
                <a:ea typeface="+mn-ea"/>
                <a:cs typeface="+mn-cs"/>
              </a:rPr>
              <a:t>data applications–Nexus </a:t>
            </a:r>
            <a:r>
              <a:rPr lang="en-US" sz="1100" kern="1200" dirty="0" smtClean="0">
                <a:solidFill>
                  <a:schemeClr val="tx1"/>
                </a:solidFill>
                <a:latin typeface="Arial" charset="0"/>
                <a:ea typeface="+mn-ea"/>
                <a:cs typeface="+mn-cs"/>
              </a:rPr>
              <a:t>7000 family switches are</a:t>
            </a:r>
            <a:r>
              <a:rPr lang="en-US" sz="1100" kern="1200" baseline="0" dirty="0" smtClean="0">
                <a:solidFill>
                  <a:schemeClr val="tx1"/>
                </a:solidFill>
                <a:latin typeface="Arial" charset="0"/>
                <a:ea typeface="+mn-ea"/>
                <a:cs typeface="+mn-cs"/>
              </a:rPr>
              <a:t> ideal for this</a:t>
            </a:r>
          </a:p>
          <a:p>
            <a:pPr marL="454025" lvl="1" indent="-225425"/>
            <a:r>
              <a:rPr lang="en-US" sz="1100" kern="1200" baseline="0" dirty="0" smtClean="0">
                <a:solidFill>
                  <a:schemeClr val="tx1"/>
                </a:solidFill>
                <a:latin typeface="Arial" charset="0"/>
                <a:ea typeface="+mn-ea"/>
                <a:cs typeface="+mn-cs"/>
              </a:rPr>
              <a:t>For example, </a:t>
            </a:r>
            <a:r>
              <a:rPr lang="en-US" sz="1100" kern="1200" dirty="0" smtClean="0">
                <a:solidFill>
                  <a:schemeClr val="tx1"/>
                </a:solidFill>
                <a:latin typeface="Arial" charset="0"/>
                <a:ea typeface="+mn-ea"/>
                <a:cs typeface="+mn-cs"/>
              </a:rPr>
              <a:t>traders need access to trading applications anytime with good response times to be competitive with other traders.</a:t>
            </a:r>
          </a:p>
          <a:p>
            <a:pPr lvl="0"/>
            <a:r>
              <a:rPr lang="en-US" sz="1100" kern="1200" dirty="0" smtClean="0">
                <a:solidFill>
                  <a:schemeClr val="tx1"/>
                </a:solidFill>
                <a:latin typeface="Arial" charset="0"/>
                <a:ea typeface="+mn-ea"/>
                <a:cs typeface="+mn-cs"/>
              </a:rPr>
              <a:t>The ideal is to place servers in a common server farm in a data center.</a:t>
            </a:r>
          </a:p>
          <a:p>
            <a:pPr lvl="0"/>
            <a:r>
              <a:rPr lang="en-US" sz="1100" kern="1200" dirty="0" smtClean="0">
                <a:solidFill>
                  <a:schemeClr val="tx1"/>
                </a:solidFill>
                <a:latin typeface="Arial" charset="0"/>
                <a:ea typeface="+mn-ea"/>
                <a:cs typeface="+mn-cs"/>
              </a:rPr>
              <a:t>Use of server farms in data centers requires a network infrastructure that is highly resilient and redundant and that provides adequate throughput. Typically, high-end LAN switches with the fastest LAN technologies, such as 10 Gigabit Ethernet, are deployed. For Cisco switches, the current trend is to deploy Nexus switches while the campus deploys Catalyst switches. The use of the Catalyst switches in the campus and Nexus in the data center is a market transition from earlier models that used Catalyst switches throughout the enterprise.</a:t>
            </a:r>
          </a:p>
          <a:p>
            <a:pPr marL="454025" lvl="1" indent="-225425"/>
            <a:r>
              <a:rPr lang="en-US" sz="1100" kern="1200" dirty="0" smtClean="0">
                <a:solidFill>
                  <a:schemeClr val="tx1"/>
                </a:solidFill>
                <a:latin typeface="Arial" charset="0"/>
                <a:ea typeface="+mn-ea"/>
                <a:cs typeface="+mn-cs"/>
              </a:rPr>
              <a:t>Nexus switches do not run the traditional Cisco IOS found on Cisco routers and switches. Instead they run Nexus OS (</a:t>
            </a:r>
            <a:r>
              <a:rPr lang="en-US" sz="1100" kern="1200" dirty="0" err="1" smtClean="0">
                <a:solidFill>
                  <a:schemeClr val="tx1"/>
                </a:solidFill>
                <a:latin typeface="Arial" charset="0"/>
                <a:ea typeface="+mn-ea"/>
                <a:cs typeface="+mn-cs"/>
              </a:rPr>
              <a:t>NX</a:t>
            </a:r>
            <a:r>
              <a:rPr lang="en-US" sz="1100" kern="1200" dirty="0" smtClean="0">
                <a:solidFill>
                  <a:schemeClr val="tx1"/>
                </a:solidFill>
                <a:latin typeface="Arial" charset="0"/>
                <a:ea typeface="+mn-ea"/>
                <a:cs typeface="+mn-cs"/>
              </a:rPr>
              <a:t>-OS) which was derived from the SAN-OS found on the Cisco MDS SAN platform.</a:t>
            </a:r>
          </a:p>
          <a:p>
            <a:pPr marL="454025" lvl="1" indent="-225425"/>
            <a:r>
              <a:rPr lang="en-US" sz="1100" kern="1200" dirty="0" smtClean="0">
                <a:solidFill>
                  <a:schemeClr val="tx1"/>
                </a:solidFill>
                <a:latin typeface="Arial" charset="0"/>
                <a:ea typeface="+mn-ea"/>
                <a:cs typeface="+mn-cs"/>
              </a:rPr>
              <a:t>Nexus switches have a higher cost than Catalyst switches and do not support telephony, inline power, firewall, or load-balancing services. However, Nexus switches do support higher throughput, lower latency, high-availability, and high-density 10-Gigabit Ethernet suited for data center environments.</a:t>
            </a:r>
          </a:p>
          <a:p>
            <a:pPr lvl="0"/>
            <a:endParaRPr lang="en-US" sz="1100" kern="1200" dirty="0" smtClean="0">
              <a:solidFill>
                <a:schemeClr val="tx1"/>
              </a:solidFill>
              <a:latin typeface="Arial" charset="0"/>
              <a:ea typeface="+mn-ea"/>
              <a:cs typeface="+mn-cs"/>
            </a:endParaRPr>
          </a:p>
          <a:p>
            <a:pPr lvl="0"/>
            <a:endParaRPr lang="en-US" sz="1100" dirty="0" smtClean="0"/>
          </a:p>
        </p:txBody>
      </p:sp>
      <p:sp>
        <p:nvSpPr>
          <p:cNvPr id="22532" name="Slide Number Placeholder 3"/>
          <p:cNvSpPr>
            <a:spLocks noGrp="1"/>
          </p:cNvSpPr>
          <p:nvPr>
            <p:ph type="sldNum" sz="quarter" idx="5"/>
          </p:nvPr>
        </p:nvSpPr>
        <p:spPr>
          <a:noFill/>
        </p:spPr>
        <p:txBody>
          <a:bodyPr/>
          <a:lstStyle/>
          <a:p>
            <a:fld id="{F79FD225-4FE6-4F01-AFE5-7B3AF4B89B23}"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endParaRPr lang="en-US" dirty="0" smtClean="0"/>
          </a:p>
        </p:txBody>
      </p:sp>
      <p:sp>
        <p:nvSpPr>
          <p:cNvPr id="22532" name="Slide Number Placeholder 3"/>
          <p:cNvSpPr>
            <a:spLocks noGrp="1"/>
          </p:cNvSpPr>
          <p:nvPr>
            <p:ph type="sldNum" sz="quarter" idx="5"/>
          </p:nvPr>
        </p:nvSpPr>
        <p:spPr>
          <a:noFill/>
        </p:spPr>
        <p:txBody>
          <a:bodyPr/>
          <a:lstStyle/>
          <a:p>
            <a:fld id="{F79FD225-4FE6-4F01-AFE5-7B3AF4B89B23}"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r>
              <a:rPr lang="en-US" sz="1200" kern="1200" dirty="0" smtClean="0">
                <a:solidFill>
                  <a:schemeClr val="tx1"/>
                </a:solidFill>
                <a:latin typeface="Arial" charset="0"/>
                <a:ea typeface="+mn-ea"/>
                <a:cs typeface="+mn-cs"/>
              </a:rPr>
              <a:t>SONA embeds application-level intelligence into the network infrastructure elements so that the network can recognize and better sup­port applications and services.</a:t>
            </a:r>
          </a:p>
          <a:p>
            <a:r>
              <a:rPr lang="en-US" sz="1200" kern="1200" dirty="0" smtClean="0">
                <a:solidFill>
                  <a:schemeClr val="tx1"/>
                </a:solidFill>
                <a:latin typeface="Arial" charset="0"/>
                <a:ea typeface="+mn-ea"/>
                <a:cs typeface="+mn-cs"/>
              </a:rPr>
              <a:t>Benefits:</a:t>
            </a:r>
            <a:r>
              <a:rPr lang="en-US" sz="1200" kern="1200" baseline="0" dirty="0" smtClean="0">
                <a:solidFill>
                  <a:schemeClr val="tx1"/>
                </a:solidFill>
                <a:latin typeface="Arial" charset="0"/>
                <a:ea typeface="+mn-ea"/>
                <a:cs typeface="+mn-cs"/>
              </a:rPr>
              <a:t> </a:t>
            </a:r>
          </a:p>
          <a:p>
            <a:pPr lvl="1" indent="-139700"/>
            <a:r>
              <a:rPr lang="en-US" sz="1200" b="0" kern="1200" dirty="0" smtClean="0">
                <a:solidFill>
                  <a:schemeClr val="tx1"/>
                </a:solidFill>
                <a:latin typeface="Arial" charset="0"/>
                <a:ea typeface="+mn-ea"/>
                <a:cs typeface="+mn-cs"/>
              </a:rPr>
              <a:t>Convergence, virtualization, intelligence, security, and integration in all areas of the network infrastructure</a:t>
            </a:r>
          </a:p>
          <a:p>
            <a:pPr lvl="1" indent="-139700"/>
            <a:r>
              <a:rPr lang="en-US" sz="1200" b="0" kern="1200" dirty="0" smtClean="0">
                <a:solidFill>
                  <a:schemeClr val="tx1"/>
                </a:solidFill>
                <a:latin typeface="Arial" charset="0"/>
                <a:ea typeface="+mn-ea"/>
                <a:cs typeface="+mn-cs"/>
              </a:rPr>
              <a:t>Cost savings</a:t>
            </a:r>
          </a:p>
          <a:p>
            <a:pPr lvl="1" indent="-139700"/>
            <a:r>
              <a:rPr lang="en-US" sz="1200" b="0" kern="1200" dirty="0" smtClean="0">
                <a:solidFill>
                  <a:schemeClr val="tx1"/>
                </a:solidFill>
                <a:latin typeface="Arial" charset="0"/>
                <a:ea typeface="+mn-ea"/>
                <a:cs typeface="+mn-cs"/>
              </a:rPr>
              <a:t>Increased productivity</a:t>
            </a:r>
          </a:p>
          <a:p>
            <a:pPr lvl="1" indent="-139700"/>
            <a:r>
              <a:rPr lang="en-US" sz="1200" b="0" kern="1200" dirty="0" smtClean="0">
                <a:solidFill>
                  <a:schemeClr val="tx1"/>
                </a:solidFill>
                <a:latin typeface="Arial" charset="0"/>
                <a:ea typeface="+mn-ea"/>
                <a:cs typeface="+mn-cs"/>
              </a:rPr>
              <a:t>Faster deployment of new services and applications</a:t>
            </a:r>
          </a:p>
          <a:p>
            <a:pPr lvl="1" indent="-139700"/>
            <a:r>
              <a:rPr lang="en-US" sz="1200" b="0" kern="1200" dirty="0" smtClean="0">
                <a:solidFill>
                  <a:schemeClr val="tx1"/>
                </a:solidFill>
                <a:latin typeface="Arial" charset="0"/>
                <a:ea typeface="+mn-ea"/>
                <a:cs typeface="+mn-cs"/>
              </a:rPr>
              <a:t>Enhanced business processes</a:t>
            </a:r>
          </a:p>
          <a:p>
            <a:pPr lvl="0"/>
            <a:r>
              <a:rPr lang="en-US" sz="1200" kern="1200" dirty="0" smtClean="0">
                <a:solidFill>
                  <a:schemeClr val="tx1"/>
                </a:solidFill>
                <a:latin typeface="Arial" charset="0"/>
                <a:ea typeface="+mn-ea"/>
                <a:cs typeface="+mn-cs"/>
              </a:rPr>
              <a:t>SONA is strictly a model to guide network designs.</a:t>
            </a:r>
            <a:r>
              <a:rPr lang="en-US" sz="1200" kern="1200" baseline="0" dirty="0" smtClean="0">
                <a:solidFill>
                  <a:schemeClr val="tx1"/>
                </a:solidFill>
                <a:latin typeface="Arial" charset="0"/>
                <a:ea typeface="+mn-ea"/>
                <a:cs typeface="+mn-cs"/>
              </a:rPr>
              <a:t> </a:t>
            </a:r>
            <a:r>
              <a:rPr lang="en-US" sz="1200" kern="1200" dirty="0" smtClean="0">
                <a:solidFill>
                  <a:schemeClr val="tx1"/>
                </a:solidFill>
                <a:latin typeface="Arial" charset="0"/>
                <a:ea typeface="+mn-ea"/>
                <a:cs typeface="+mn-cs"/>
              </a:rPr>
              <a:t>When designing the campus portion of the enterprise network, you need to understand SONA only from a high level as most of the focus of the campus design is centered on features and functions of Cisco switching.</a:t>
            </a:r>
            <a:endParaRPr lang="en-US" sz="1200" b="0" kern="1200" dirty="0" smtClean="0">
              <a:solidFill>
                <a:schemeClr val="tx1"/>
              </a:solidFill>
              <a:latin typeface="Arial" charset="0"/>
              <a:ea typeface="+mn-ea"/>
              <a:cs typeface="+mn-cs"/>
            </a:endParaRPr>
          </a:p>
          <a:p>
            <a:pPr lvl="0"/>
            <a:endParaRPr lang="en-US" b="0" dirty="0" smtClean="0"/>
          </a:p>
        </p:txBody>
      </p:sp>
      <p:sp>
        <p:nvSpPr>
          <p:cNvPr id="22532" name="Slide Number Placeholder 3"/>
          <p:cNvSpPr>
            <a:spLocks noGrp="1"/>
          </p:cNvSpPr>
          <p:nvPr>
            <p:ph type="sldNum" sz="quarter" idx="5"/>
          </p:nvPr>
        </p:nvSpPr>
        <p:spPr>
          <a:noFill/>
        </p:spPr>
        <p:txBody>
          <a:bodyPr/>
          <a:lstStyle/>
          <a:p>
            <a:fld id="{F79FD225-4FE6-4F01-AFE5-7B3AF4B89B23}"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a:spLocks noGrp="1" noChangeArrowheads="1"/>
          </p:cNvSpPr>
          <p:nvPr>
            <p:ph type="sldNum" sz="quarter" idx="5"/>
          </p:nvPr>
        </p:nvSpPr>
        <p:spPr>
          <a:noFill/>
        </p:spPr>
        <p:txBody>
          <a:bodyPr/>
          <a:lstStyle/>
          <a:p>
            <a:fld id="{37549710-DC87-43B2-91FF-5F30F857836B}" type="slidenum">
              <a:rPr lang="en-US" smtClean="0"/>
              <a:pPr/>
              <a:t>14</a:t>
            </a:fld>
            <a:endParaRPr 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marL="228600" indent="-228600"/>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pPr lvl="0">
              <a:buNone/>
            </a:pPr>
            <a:endParaRPr lang="en-US" dirty="0" smtClean="0"/>
          </a:p>
        </p:txBody>
      </p:sp>
      <p:sp>
        <p:nvSpPr>
          <p:cNvPr id="22532" name="Slide Number Placeholder 3"/>
          <p:cNvSpPr>
            <a:spLocks noGrp="1"/>
          </p:cNvSpPr>
          <p:nvPr>
            <p:ph type="sldNum" sz="quarter" idx="5"/>
          </p:nvPr>
        </p:nvSpPr>
        <p:spPr>
          <a:noFill/>
        </p:spPr>
        <p:txBody>
          <a:bodyPr/>
          <a:lstStyle/>
          <a:p>
            <a:fld id="{F79FD225-4FE6-4F01-AFE5-7B3AF4B89B23}"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r>
              <a:rPr lang="en-US" sz="1200" kern="1200" dirty="0" smtClean="0">
                <a:solidFill>
                  <a:schemeClr val="tx1"/>
                </a:solidFill>
                <a:latin typeface="Arial" charset="0"/>
                <a:ea typeface="+mn-ea"/>
                <a:cs typeface="+mn-cs"/>
              </a:rPr>
              <a:t>Without a core layer, the distribution layer switches need to be fully meshed. This design is difficult to scale and increases the cabling requirements because each new building distribution switch needs full-mesh connectivity to all the distribution switches.</a:t>
            </a:r>
          </a:p>
          <a:p>
            <a:r>
              <a:rPr lang="en-US" sz="1200" kern="1200" dirty="0" smtClean="0">
                <a:solidFill>
                  <a:schemeClr val="tx1"/>
                </a:solidFill>
                <a:latin typeface="Arial" charset="0"/>
                <a:ea typeface="+mn-ea"/>
                <a:cs typeface="+mn-cs"/>
              </a:rPr>
              <a:t>As a recommended practice, deploy a dedicated campus core layer to connect three or more physical segments or four or more pairs of building distribution switches in a large campus. </a:t>
            </a:r>
          </a:p>
          <a:p>
            <a:r>
              <a:rPr lang="en-US" sz="1200" kern="1200" dirty="0" smtClean="0">
                <a:solidFill>
                  <a:schemeClr val="tx1"/>
                </a:solidFill>
                <a:latin typeface="Arial" charset="0"/>
                <a:ea typeface="+mn-ea"/>
                <a:cs typeface="+mn-cs"/>
              </a:rPr>
              <a:t>Core layer constituents and functions depend on the size and type of the network. Not all campus implementations require a campus core. Optionally, campus designs can combine the core and distribution layer functions at the distribu­tion layer for a smaller topology.</a:t>
            </a:r>
            <a:endParaRPr lang="en-US" dirty="0" smtClean="0"/>
          </a:p>
        </p:txBody>
      </p:sp>
      <p:sp>
        <p:nvSpPr>
          <p:cNvPr id="22532" name="Slide Number Placeholder 3"/>
          <p:cNvSpPr>
            <a:spLocks noGrp="1"/>
          </p:cNvSpPr>
          <p:nvPr>
            <p:ph type="sldNum" sz="quarter" idx="5"/>
          </p:nvPr>
        </p:nvSpPr>
        <p:spPr>
          <a:noFill/>
        </p:spPr>
        <p:txBody>
          <a:bodyPr/>
          <a:lstStyle/>
          <a:p>
            <a:fld id="{F79FD225-4FE6-4F01-AFE5-7B3AF4B89B23}"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endParaRPr lang="en-US" dirty="0" smtClean="0"/>
          </a:p>
        </p:txBody>
      </p:sp>
      <p:sp>
        <p:nvSpPr>
          <p:cNvPr id="22532" name="Slide Number Placeholder 3"/>
          <p:cNvSpPr>
            <a:spLocks noGrp="1"/>
          </p:cNvSpPr>
          <p:nvPr>
            <p:ph type="sldNum" sz="quarter" idx="5"/>
          </p:nvPr>
        </p:nvSpPr>
        <p:spPr>
          <a:noFill/>
        </p:spPr>
        <p:txBody>
          <a:bodyPr/>
          <a:lstStyle/>
          <a:p>
            <a:fld id="{F79FD225-4FE6-4F01-AFE5-7B3AF4B89B23}" type="slidenum">
              <a:rPr lang="en-US" smtClean="0"/>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endParaRPr lang="en-US" dirty="0" smtClean="0"/>
          </a:p>
        </p:txBody>
      </p:sp>
      <p:sp>
        <p:nvSpPr>
          <p:cNvPr id="22532" name="Slide Number Placeholder 3"/>
          <p:cNvSpPr>
            <a:spLocks noGrp="1"/>
          </p:cNvSpPr>
          <p:nvPr>
            <p:ph type="sldNum" sz="quarter" idx="5"/>
          </p:nvPr>
        </p:nvSpPr>
        <p:spPr>
          <a:noFill/>
        </p:spPr>
        <p:txBody>
          <a:bodyPr/>
          <a:lstStyle/>
          <a:p>
            <a:fld id="{F79FD225-4FE6-4F01-AFE5-7B3AF4B89B23}" type="slidenum">
              <a:rPr lang="en-US" smtClean="0"/>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2</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a:buFontTx/>
              <a:buNone/>
            </a:pPr>
            <a:r>
              <a:rPr lang="en-US" b="1" smtClean="0"/>
              <a:t>Chapter 1 Objectives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endParaRPr lang="en-US" dirty="0" smtClean="0"/>
          </a:p>
        </p:txBody>
      </p:sp>
      <p:sp>
        <p:nvSpPr>
          <p:cNvPr id="22532" name="Slide Number Placeholder 3"/>
          <p:cNvSpPr>
            <a:spLocks noGrp="1"/>
          </p:cNvSpPr>
          <p:nvPr>
            <p:ph type="sldNum" sz="quarter" idx="5"/>
          </p:nvPr>
        </p:nvSpPr>
        <p:spPr>
          <a:noFill/>
        </p:spPr>
        <p:txBody>
          <a:bodyPr/>
          <a:lstStyle/>
          <a:p>
            <a:fld id="{F79FD225-4FE6-4F01-AFE5-7B3AF4B89B23}" type="slidenum">
              <a:rPr lang="en-US" smtClean="0"/>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endParaRPr lang="en-US" dirty="0" smtClean="0"/>
          </a:p>
        </p:txBody>
      </p:sp>
      <p:sp>
        <p:nvSpPr>
          <p:cNvPr id="22532" name="Slide Number Placeholder 3"/>
          <p:cNvSpPr>
            <a:spLocks noGrp="1"/>
          </p:cNvSpPr>
          <p:nvPr>
            <p:ph type="sldNum" sz="quarter" idx="5"/>
          </p:nvPr>
        </p:nvSpPr>
        <p:spPr>
          <a:noFill/>
        </p:spPr>
        <p:txBody>
          <a:bodyPr/>
          <a:lstStyle/>
          <a:p>
            <a:fld id="{F79FD225-4FE6-4F01-AFE5-7B3AF4B89B23}" type="slidenum">
              <a:rPr lang="en-US" smtClean="0"/>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a:spLocks noGrp="1" noChangeArrowheads="1"/>
          </p:cNvSpPr>
          <p:nvPr>
            <p:ph type="sldNum" sz="quarter" idx="5"/>
          </p:nvPr>
        </p:nvSpPr>
        <p:spPr>
          <a:noFill/>
        </p:spPr>
        <p:txBody>
          <a:bodyPr/>
          <a:lstStyle/>
          <a:p>
            <a:fld id="{37549710-DC87-43B2-91FF-5F30F857836B}" type="slidenum">
              <a:rPr lang="en-US" smtClean="0"/>
              <a:pPr/>
              <a:t>22</a:t>
            </a:fld>
            <a:endParaRPr 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marL="228600" indent="-228600"/>
            <a:endParaRPr lang="en-US" sz="100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r>
              <a:rPr lang="en-US" sz="1200" kern="1200" baseline="0" dirty="0" smtClean="0">
                <a:solidFill>
                  <a:schemeClr val="tx1"/>
                </a:solidFill>
                <a:latin typeface="Arial" charset="0"/>
                <a:ea typeface="+mn-ea"/>
                <a:cs typeface="+mn-cs"/>
              </a:rPr>
              <a:t>Data center design as part of the enterprise network is based on a layered approach to improve scalability, performance, flexibility, resiliency, and maintenance.</a:t>
            </a:r>
          </a:p>
          <a:p>
            <a:r>
              <a:rPr lang="en-US" sz="1200" kern="1200" baseline="0" dirty="0" smtClean="0">
                <a:solidFill>
                  <a:schemeClr val="tx1"/>
                </a:solidFill>
                <a:latin typeface="Arial" charset="0"/>
                <a:ea typeface="+mn-ea"/>
                <a:cs typeface="+mn-cs"/>
              </a:rPr>
              <a:t>Multitier HTTP-based applications supporting web, application, and database tiers of servers dominate the multitier data center model. </a:t>
            </a:r>
          </a:p>
          <a:p>
            <a:r>
              <a:rPr lang="en-US" sz="1200" kern="1200" baseline="0" dirty="0" smtClean="0">
                <a:solidFill>
                  <a:schemeClr val="tx1"/>
                </a:solidFill>
                <a:latin typeface="Arial" charset="0"/>
                <a:ea typeface="+mn-ea"/>
                <a:cs typeface="+mn-cs"/>
              </a:rPr>
              <a:t>The access layer network infrastructure can support both Layer 2 and Layer 3 topologies, and Layer 2 adjacency requirements fulfilling the various server broadcast domain or administrative requirements. Layer 2 in the access layer is more prevalent in the data center because some applications support low latency via Layer 2 domains. </a:t>
            </a:r>
          </a:p>
          <a:p>
            <a:r>
              <a:rPr lang="en-US" sz="1200" kern="1200" baseline="0" dirty="0" smtClean="0">
                <a:solidFill>
                  <a:schemeClr val="tx1"/>
                </a:solidFill>
                <a:latin typeface="Arial" charset="0"/>
                <a:ea typeface="+mn-ea"/>
                <a:cs typeface="+mn-cs"/>
              </a:rPr>
              <a:t>Most servers in the data center consist of single and dual attached one rack unit (RU) servers, blade servers with integrated switches, blade servers with pass-through cabling, clustered servers, and mainframes with a mix of oversubscription requirements.</a:t>
            </a:r>
          </a:p>
          <a:p>
            <a:r>
              <a:rPr lang="en-US" sz="1200" kern="1200" dirty="0" smtClean="0">
                <a:solidFill>
                  <a:schemeClr val="tx1"/>
                </a:solidFill>
                <a:latin typeface="Arial" charset="0"/>
                <a:ea typeface="+mn-ea"/>
                <a:cs typeface="+mn-cs"/>
              </a:rPr>
              <a:t>Multiple aggregation modules in the aggregation layer support connectivity scaling from the access layer. The aggregation layer supports integrated service modules providing services such as security, load balancing, content switching, firewall, </a:t>
            </a:r>
            <a:r>
              <a:rPr lang="en-US" sz="1200" kern="1200" dirty="0" err="1" smtClean="0">
                <a:solidFill>
                  <a:schemeClr val="tx1"/>
                </a:solidFill>
                <a:latin typeface="Arial" charset="0"/>
                <a:ea typeface="+mn-ea"/>
                <a:cs typeface="+mn-cs"/>
              </a:rPr>
              <a:t>SSL</a:t>
            </a:r>
            <a:r>
              <a:rPr lang="en-US" sz="1200" kern="1200" dirty="0" smtClean="0">
                <a:solidFill>
                  <a:schemeClr val="tx1"/>
                </a:solidFill>
                <a:latin typeface="Arial" charset="0"/>
                <a:ea typeface="+mn-ea"/>
                <a:cs typeface="+mn-cs"/>
              </a:rPr>
              <a:t> offload, intrusion detection, and network analysis. </a:t>
            </a:r>
            <a:endParaRPr lang="en-US" dirty="0" smtClean="0"/>
          </a:p>
        </p:txBody>
      </p:sp>
      <p:sp>
        <p:nvSpPr>
          <p:cNvPr id="22532" name="Slide Number Placeholder 3"/>
          <p:cNvSpPr>
            <a:spLocks noGrp="1"/>
          </p:cNvSpPr>
          <p:nvPr>
            <p:ph type="sldNum" sz="quarter" idx="5"/>
          </p:nvPr>
        </p:nvSpPr>
        <p:spPr>
          <a:noFill/>
        </p:spPr>
        <p:txBody>
          <a:bodyPr/>
          <a:lstStyle/>
          <a:p>
            <a:fld id="{F79FD225-4FE6-4F01-AFE5-7B3AF4B89B23}" type="slidenum">
              <a:rPr lang="en-US" smtClean="0"/>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a:spLocks noGrp="1" noChangeArrowheads="1"/>
          </p:cNvSpPr>
          <p:nvPr>
            <p:ph type="sldNum" sz="quarter" idx="5"/>
          </p:nvPr>
        </p:nvSpPr>
        <p:spPr>
          <a:noFill/>
        </p:spPr>
        <p:txBody>
          <a:bodyPr/>
          <a:lstStyle/>
          <a:p>
            <a:fld id="{37549710-DC87-43B2-91FF-5F30F857836B}" type="slidenum">
              <a:rPr lang="en-US" smtClean="0"/>
              <a:pPr/>
              <a:t>25</a:t>
            </a:fld>
            <a:endParaRPr 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marL="228600" indent="-228600"/>
            <a:r>
              <a:rPr lang="en-US" sz="1200" b="1" kern="1200" dirty="0" smtClean="0">
                <a:solidFill>
                  <a:schemeClr val="tx1"/>
                </a:solidFill>
                <a:latin typeface="Arial" charset="0"/>
                <a:ea typeface="+mn-ea"/>
                <a:cs typeface="+mn-cs"/>
              </a:rPr>
              <a:t>Prepare: </a:t>
            </a:r>
            <a:r>
              <a:rPr lang="en-US" sz="1200" kern="1200" dirty="0" smtClean="0">
                <a:solidFill>
                  <a:schemeClr val="tx1"/>
                </a:solidFill>
                <a:latin typeface="Arial" charset="0"/>
                <a:ea typeface="+mn-ea"/>
                <a:cs typeface="+mn-cs"/>
              </a:rPr>
              <a:t>Involves establishing the organizational requirements, developing </a:t>
            </a:r>
            <a:r>
              <a:rPr lang="en-US" sz="1200" kern="1200" smtClean="0">
                <a:solidFill>
                  <a:schemeClr val="tx1"/>
                </a:solidFill>
                <a:latin typeface="Arial" charset="0"/>
                <a:ea typeface="+mn-ea"/>
                <a:cs typeface="+mn-cs"/>
              </a:rPr>
              <a:t>a network </a:t>
            </a:r>
            <a:r>
              <a:rPr lang="en-US" sz="1200" kern="1200" dirty="0" smtClean="0">
                <a:solidFill>
                  <a:schemeClr val="tx1"/>
                </a:solidFill>
                <a:latin typeface="Arial" charset="0"/>
                <a:ea typeface="+mn-ea"/>
                <a:cs typeface="+mn-cs"/>
              </a:rPr>
              <a:t>strategy, and proposing a high-level conceptual architecture </a:t>
            </a:r>
            <a:r>
              <a:rPr lang="en-US" sz="1200" kern="1200" smtClean="0">
                <a:solidFill>
                  <a:schemeClr val="tx1"/>
                </a:solidFill>
                <a:latin typeface="Arial" charset="0"/>
                <a:ea typeface="+mn-ea"/>
                <a:cs typeface="+mn-cs"/>
              </a:rPr>
              <a:t>identifying technologies </a:t>
            </a:r>
            <a:r>
              <a:rPr lang="en-US" sz="1200" kern="1200" dirty="0" smtClean="0">
                <a:solidFill>
                  <a:schemeClr val="tx1"/>
                </a:solidFill>
                <a:latin typeface="Arial" charset="0"/>
                <a:ea typeface="+mn-ea"/>
                <a:cs typeface="+mn-cs"/>
              </a:rPr>
              <a:t>that can best support the architecture. The prepare phase can establish a financial justification for network strategy by assessing the business case for </a:t>
            </a:r>
            <a:r>
              <a:rPr lang="en-US" sz="1200" kern="1200" smtClean="0">
                <a:solidFill>
                  <a:schemeClr val="tx1"/>
                </a:solidFill>
                <a:latin typeface="Arial" charset="0"/>
                <a:ea typeface="+mn-ea"/>
                <a:cs typeface="+mn-cs"/>
              </a:rPr>
              <a:t>the proposed </a:t>
            </a:r>
            <a:r>
              <a:rPr lang="en-US" sz="1200" kern="1200" dirty="0" smtClean="0">
                <a:solidFill>
                  <a:schemeClr val="tx1"/>
                </a:solidFill>
                <a:latin typeface="Arial" charset="0"/>
                <a:ea typeface="+mn-ea"/>
                <a:cs typeface="+mn-cs"/>
              </a:rPr>
              <a:t>architecture.</a:t>
            </a:r>
          </a:p>
          <a:p>
            <a:pPr marL="228600" indent="-228600"/>
            <a:r>
              <a:rPr lang="en-US" sz="1200" b="1" kern="1200" dirty="0" smtClean="0">
                <a:solidFill>
                  <a:schemeClr val="tx1"/>
                </a:solidFill>
                <a:latin typeface="Arial" charset="0"/>
                <a:ea typeface="+mn-ea"/>
                <a:cs typeface="+mn-cs"/>
              </a:rPr>
              <a:t>Plan:</a:t>
            </a:r>
            <a:r>
              <a:rPr lang="en-US" sz="1200" kern="1200" dirty="0" smtClean="0">
                <a:solidFill>
                  <a:schemeClr val="tx1"/>
                </a:solidFill>
                <a:latin typeface="Arial" charset="0"/>
                <a:ea typeface="+mn-ea"/>
                <a:cs typeface="+mn-cs"/>
              </a:rPr>
              <a:t> Involves identifying initial network requirements based on goals, facilities, user needs, and so on. The plan phase involves characterizing sites and assessing any existing networks and performing a gap analysis to determine whether the existing system infrastructure, sites, and the operational environment can support the proposed system. A project plan is useful for helping manage the tasks, responsibilities, critical milestones, and resources required to implement changes to the network. The project plan should align with the scope, cost, and resource parameters established in the original business requirements.</a:t>
            </a:r>
          </a:p>
          <a:p>
            <a:pPr marL="227013" lvl="0" indent="-227013"/>
            <a:r>
              <a:rPr lang="en-US" sz="1200" b="1" kern="1200" dirty="0" smtClean="0">
                <a:solidFill>
                  <a:schemeClr val="tx1"/>
                </a:solidFill>
                <a:latin typeface="Arial" charset="0"/>
                <a:ea typeface="+mn-ea"/>
                <a:cs typeface="+mn-cs"/>
              </a:rPr>
              <a:t>Design:</a:t>
            </a:r>
            <a:r>
              <a:rPr lang="en-US" sz="1200" kern="1200" dirty="0" smtClean="0">
                <a:solidFill>
                  <a:schemeClr val="tx1"/>
                </a:solidFill>
                <a:latin typeface="Arial" charset="0"/>
                <a:ea typeface="+mn-ea"/>
                <a:cs typeface="+mn-cs"/>
              </a:rPr>
              <a:t> The initial requirements that were derived in the planning phase drive the activities of the network design specialists. The network design specification is a comprehensive detailed design that meets current business and </a:t>
            </a:r>
            <a:r>
              <a:rPr lang="en-US" sz="1200" kern="1200" smtClean="0">
                <a:solidFill>
                  <a:schemeClr val="tx1"/>
                </a:solidFill>
                <a:latin typeface="Arial" charset="0"/>
                <a:ea typeface="+mn-ea"/>
                <a:cs typeface="+mn-cs"/>
              </a:rPr>
              <a:t>technical requirements</a:t>
            </a:r>
            <a:r>
              <a:rPr lang="en-US" sz="1200" kern="1200" dirty="0" smtClean="0">
                <a:solidFill>
                  <a:schemeClr val="tx1"/>
                </a:solidFill>
                <a:latin typeface="Arial" charset="0"/>
                <a:ea typeface="+mn-ea"/>
                <a:cs typeface="+mn-cs"/>
              </a:rPr>
              <a:t>, and incorporates specifications to support availability, reliability, security, scalability, and performance. The design specification is the basis for </a:t>
            </a:r>
            <a:r>
              <a:rPr lang="en-US" sz="1200" kern="1200" smtClean="0">
                <a:solidFill>
                  <a:schemeClr val="tx1"/>
                </a:solidFill>
                <a:latin typeface="Arial" charset="0"/>
                <a:ea typeface="+mn-ea"/>
                <a:cs typeface="+mn-cs"/>
              </a:rPr>
              <a:t>the implementation </a:t>
            </a:r>
            <a:r>
              <a:rPr lang="en-US" sz="1200" kern="1200" dirty="0" smtClean="0">
                <a:solidFill>
                  <a:schemeClr val="tx1"/>
                </a:solidFill>
                <a:latin typeface="Arial" charset="0"/>
                <a:ea typeface="+mn-ea"/>
                <a:cs typeface="+mn-cs"/>
              </a:rPr>
              <a:t>activities. </a:t>
            </a:r>
          </a:p>
          <a:p>
            <a:pPr marL="227013" lvl="0" indent="-227013"/>
            <a:r>
              <a:rPr lang="en-US" sz="1200" b="1" kern="1200" dirty="0" smtClean="0">
                <a:solidFill>
                  <a:schemeClr val="tx1"/>
                </a:solidFill>
                <a:latin typeface="Arial" charset="0"/>
                <a:ea typeface="+mn-ea"/>
                <a:cs typeface="+mn-cs"/>
              </a:rPr>
              <a:t>Implement: </a:t>
            </a:r>
            <a:r>
              <a:rPr lang="en-US" sz="1200" kern="1200" dirty="0" smtClean="0">
                <a:solidFill>
                  <a:schemeClr val="tx1"/>
                </a:solidFill>
                <a:latin typeface="Arial" charset="0"/>
                <a:ea typeface="+mn-ea"/>
                <a:cs typeface="+mn-cs"/>
              </a:rPr>
              <a:t>The network is built or additional components are </a:t>
            </a:r>
            <a:r>
              <a:rPr lang="en-US" sz="1200" kern="1200" smtClean="0">
                <a:solidFill>
                  <a:schemeClr val="tx1"/>
                </a:solidFill>
                <a:latin typeface="Arial" charset="0"/>
                <a:ea typeface="+mn-ea"/>
                <a:cs typeface="+mn-cs"/>
              </a:rPr>
              <a:t>incorporated according </a:t>
            </a:r>
            <a:r>
              <a:rPr lang="en-US" sz="1200" kern="1200" dirty="0" smtClean="0">
                <a:solidFill>
                  <a:schemeClr val="tx1"/>
                </a:solidFill>
                <a:latin typeface="Arial" charset="0"/>
                <a:ea typeface="+mn-ea"/>
                <a:cs typeface="+mn-cs"/>
              </a:rPr>
              <a:t>to the design specifications, with the goal of integrating devices </a:t>
            </a:r>
            <a:r>
              <a:rPr lang="en-US" sz="1200" kern="1200" smtClean="0">
                <a:solidFill>
                  <a:schemeClr val="tx1"/>
                </a:solidFill>
                <a:latin typeface="Arial" charset="0"/>
                <a:ea typeface="+mn-ea"/>
                <a:cs typeface="+mn-cs"/>
              </a:rPr>
              <a:t>without disrupting </a:t>
            </a:r>
            <a:r>
              <a:rPr lang="en-US" sz="1200" kern="1200" dirty="0" smtClean="0">
                <a:solidFill>
                  <a:schemeClr val="tx1"/>
                </a:solidFill>
                <a:latin typeface="Arial" charset="0"/>
                <a:ea typeface="+mn-ea"/>
                <a:cs typeface="+mn-cs"/>
              </a:rPr>
              <a:t>the existing network or creating points of vulnerability. </a:t>
            </a:r>
          </a:p>
          <a:p>
            <a:pPr marL="227013" lvl="0" indent="-227013"/>
            <a:r>
              <a:rPr lang="en-US" sz="1200" b="1" kern="1200" dirty="0" smtClean="0">
                <a:solidFill>
                  <a:schemeClr val="tx1"/>
                </a:solidFill>
                <a:latin typeface="Arial" charset="0"/>
                <a:ea typeface="+mn-ea"/>
                <a:cs typeface="+mn-cs"/>
              </a:rPr>
              <a:t>Operate:</a:t>
            </a:r>
            <a:r>
              <a:rPr lang="en-US" sz="1200" kern="1200" dirty="0" smtClean="0">
                <a:solidFill>
                  <a:schemeClr val="tx1"/>
                </a:solidFill>
                <a:latin typeface="Arial" charset="0"/>
                <a:ea typeface="+mn-ea"/>
                <a:cs typeface="+mn-cs"/>
              </a:rPr>
              <a:t> Operation is the final test of the appropriateness of the design. </a:t>
            </a:r>
            <a:r>
              <a:rPr lang="en-US" sz="1200" kern="1200" smtClean="0">
                <a:solidFill>
                  <a:schemeClr val="tx1"/>
                </a:solidFill>
                <a:latin typeface="Arial" charset="0"/>
                <a:ea typeface="+mn-ea"/>
                <a:cs typeface="+mn-cs"/>
              </a:rPr>
              <a:t>The operational </a:t>
            </a:r>
            <a:r>
              <a:rPr lang="en-US" sz="1200" kern="1200" dirty="0" smtClean="0">
                <a:solidFill>
                  <a:schemeClr val="tx1"/>
                </a:solidFill>
                <a:latin typeface="Arial" charset="0"/>
                <a:ea typeface="+mn-ea"/>
                <a:cs typeface="+mn-cs"/>
              </a:rPr>
              <a:t>phase involves maintaining network health through day-to-day operations</a:t>
            </a:r>
            <a:r>
              <a:rPr lang="en-US" sz="1200" kern="1200" smtClean="0">
                <a:solidFill>
                  <a:schemeClr val="tx1"/>
                </a:solidFill>
                <a:latin typeface="Arial" charset="0"/>
                <a:ea typeface="+mn-ea"/>
                <a:cs typeface="+mn-cs"/>
              </a:rPr>
              <a:t>, including </a:t>
            </a:r>
            <a:r>
              <a:rPr lang="en-US" sz="1200" kern="1200" dirty="0" smtClean="0">
                <a:solidFill>
                  <a:schemeClr val="tx1"/>
                </a:solidFill>
                <a:latin typeface="Arial" charset="0"/>
                <a:ea typeface="+mn-ea"/>
                <a:cs typeface="+mn-cs"/>
              </a:rPr>
              <a:t>maintaining high availability and reducing expenses. The fault detection, correction, and performance monitoring that occur in daily operations provide the ini­tial data for the optimization phase. </a:t>
            </a:r>
          </a:p>
          <a:p>
            <a:pPr marL="227013" lvl="0" indent="-227013"/>
            <a:r>
              <a:rPr lang="en-US" sz="1200" b="1" kern="1200" dirty="0" smtClean="0">
                <a:solidFill>
                  <a:schemeClr val="tx1"/>
                </a:solidFill>
                <a:latin typeface="Arial" charset="0"/>
                <a:ea typeface="+mn-ea"/>
                <a:cs typeface="+mn-cs"/>
              </a:rPr>
              <a:t>Optimize:</a:t>
            </a:r>
            <a:r>
              <a:rPr lang="en-US" sz="1200" kern="1200" dirty="0" smtClean="0">
                <a:solidFill>
                  <a:schemeClr val="tx1"/>
                </a:solidFill>
                <a:latin typeface="Arial" charset="0"/>
                <a:ea typeface="+mn-ea"/>
                <a:cs typeface="+mn-cs"/>
              </a:rPr>
              <a:t> Involves proactive management of the network. The goal of proactive management is to identify and resolve issues before they affect the organization</a:t>
            </a:r>
            <a:r>
              <a:rPr lang="en-US" sz="1200" kern="1200" smtClean="0">
                <a:solidFill>
                  <a:schemeClr val="tx1"/>
                </a:solidFill>
                <a:latin typeface="Arial" charset="0"/>
                <a:ea typeface="+mn-ea"/>
                <a:cs typeface="+mn-cs"/>
              </a:rPr>
              <a:t>. Reactive </a:t>
            </a:r>
            <a:r>
              <a:rPr lang="en-US" sz="1200" kern="1200" dirty="0" smtClean="0">
                <a:solidFill>
                  <a:schemeClr val="tx1"/>
                </a:solidFill>
                <a:latin typeface="Arial" charset="0"/>
                <a:ea typeface="+mn-ea"/>
                <a:cs typeface="+mn-cs"/>
              </a:rPr>
              <a:t>fault detection and correction (troubleshooting) is needed when </a:t>
            </a:r>
            <a:r>
              <a:rPr lang="en-US" sz="1200" kern="1200" smtClean="0">
                <a:solidFill>
                  <a:schemeClr val="tx1"/>
                </a:solidFill>
                <a:latin typeface="Arial" charset="0"/>
                <a:ea typeface="+mn-ea"/>
                <a:cs typeface="+mn-cs"/>
              </a:rPr>
              <a:t>proactive management </a:t>
            </a:r>
            <a:r>
              <a:rPr lang="en-US" sz="1200" kern="1200" dirty="0" smtClean="0">
                <a:solidFill>
                  <a:schemeClr val="tx1"/>
                </a:solidFill>
                <a:latin typeface="Arial" charset="0"/>
                <a:ea typeface="+mn-ea"/>
                <a:cs typeface="+mn-cs"/>
              </a:rPr>
              <a:t>cannot predict and mitigate failures. In the PPDIOO process, the optimization phase can prompt a network redesign if too many network problems and errors arise, if performance does not meet expectations, or if new applications are identified to support organizational and technical requirements</a:t>
            </a:r>
            <a:r>
              <a:rPr lang="en-US" sz="1200" kern="1200" smtClean="0">
                <a:solidFill>
                  <a:schemeClr val="tx1"/>
                </a:solidFill>
                <a:latin typeface="Arial" charset="0"/>
                <a:ea typeface="+mn-ea"/>
                <a:cs typeface="+mn-cs"/>
              </a:rPr>
              <a:t>. </a:t>
            </a:r>
            <a:endParaRPr lang="en-US" sz="1000"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endParaRPr lang="en-US" dirty="0" smtClean="0"/>
          </a:p>
        </p:txBody>
      </p:sp>
      <p:sp>
        <p:nvSpPr>
          <p:cNvPr id="22532" name="Slide Number Placeholder 3"/>
          <p:cNvSpPr>
            <a:spLocks noGrp="1"/>
          </p:cNvSpPr>
          <p:nvPr>
            <p:ph type="sldNum" sz="quarter" idx="5"/>
          </p:nvPr>
        </p:nvSpPr>
        <p:spPr>
          <a:noFill/>
        </p:spPr>
        <p:txBody>
          <a:bodyPr/>
          <a:lstStyle/>
          <a:p>
            <a:fld id="{F79FD225-4FE6-4F01-AFE5-7B3AF4B89B23}" type="slidenum">
              <a:rPr lang="en-US" smtClean="0"/>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7013" marR="0" lvl="1" indent="-227013" algn="l" defTabSz="1020763" rtl="0" eaLnBrk="0" fontAlgn="base" latinLnBrk="0" hangingPunct="0">
              <a:lnSpc>
                <a:spcPct val="90000"/>
              </a:lnSpc>
              <a:spcBef>
                <a:spcPct val="50000"/>
              </a:spcBef>
              <a:spcAft>
                <a:spcPct val="0"/>
              </a:spcAft>
              <a:buClrTx/>
              <a:buSzPct val="100000"/>
              <a:buFontTx/>
              <a:buChar char="•"/>
              <a:tabLst/>
              <a:defRPr/>
            </a:pPr>
            <a:r>
              <a:rPr lang="en-US" smtClean="0"/>
              <a:t>Also, a rollback plan shall be identified for each step of the implementation phase in case its deployment fails or unforeseen problems arise.</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30</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pPr>
              <a:buFontTx/>
              <a:buNone/>
            </a:pPr>
            <a:endParaRPr lang="en-US" smtClean="0"/>
          </a:p>
        </p:txBody>
      </p:sp>
      <p:sp>
        <p:nvSpPr>
          <p:cNvPr id="24580" name="Slide Number Placeholder 3"/>
          <p:cNvSpPr>
            <a:spLocks noGrp="1"/>
          </p:cNvSpPr>
          <p:nvPr>
            <p:ph type="sldNum" sz="quarter" idx="5"/>
          </p:nvPr>
        </p:nvSpPr>
        <p:spPr>
          <a:noFill/>
        </p:spPr>
        <p:txBody>
          <a:bodyPr/>
          <a:lstStyle/>
          <a:p>
            <a:fld id="{7757FC66-78E3-4B4F-8568-92AC8FAA902C}" type="slidenum">
              <a:rPr lang="en-US" smtClean="0"/>
              <a:pPr/>
              <a:t>33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r>
              <a:rPr lang="en-US" sz="1200" kern="1200" dirty="0" smtClean="0">
                <a:solidFill>
                  <a:schemeClr val="tx1"/>
                </a:solidFill>
                <a:latin typeface="Arial" charset="0"/>
                <a:ea typeface="+mn-ea"/>
                <a:cs typeface="+mn-cs"/>
              </a:rPr>
              <a:t>The core interconnects the campus access, the data center, and WAN portions of the network.</a:t>
            </a:r>
          </a:p>
          <a:p>
            <a:r>
              <a:rPr lang="en-US" sz="1200" kern="1200" dirty="0" smtClean="0">
                <a:solidFill>
                  <a:schemeClr val="tx1"/>
                </a:solidFill>
                <a:latin typeface="Arial" charset="0"/>
                <a:ea typeface="+mn-ea"/>
                <a:cs typeface="+mn-cs"/>
              </a:rPr>
              <a:t>The campus is the portion of the computing infrastructure that provides access to network communication services and resources to end users and devices spread over a single geographic location. </a:t>
            </a:r>
          </a:p>
          <a:p>
            <a:r>
              <a:rPr lang="en-US" sz="1200" kern="1200" dirty="0" smtClean="0">
                <a:solidFill>
                  <a:schemeClr val="tx1"/>
                </a:solidFill>
                <a:latin typeface="Arial" charset="0"/>
                <a:ea typeface="+mn-ea"/>
                <a:cs typeface="+mn-cs"/>
              </a:rPr>
              <a:t>The data center is a facility used to house computing systems and associated components.</a:t>
            </a:r>
          </a:p>
          <a:p>
            <a:r>
              <a:rPr lang="en-US" sz="1200" kern="1200" dirty="0" smtClean="0">
                <a:solidFill>
                  <a:schemeClr val="tx1"/>
                </a:solidFill>
                <a:latin typeface="Arial" charset="0"/>
                <a:ea typeface="+mn-ea"/>
                <a:cs typeface="+mn-cs"/>
              </a:rPr>
              <a:t>The branch/WAN portion of the enterprise network contains the routers, switches, and so on to interconnect a main office to branch offices or other</a:t>
            </a:r>
            <a:r>
              <a:rPr lang="en-US" sz="1200" kern="1200" baseline="0" dirty="0" smtClean="0">
                <a:solidFill>
                  <a:schemeClr val="tx1"/>
                </a:solidFill>
                <a:latin typeface="Arial" charset="0"/>
                <a:ea typeface="+mn-ea"/>
                <a:cs typeface="+mn-cs"/>
              </a:rPr>
              <a:t> main offices</a:t>
            </a:r>
          </a:p>
          <a:p>
            <a:r>
              <a:rPr lang="en-US" sz="1200" kern="1200" dirty="0" smtClean="0">
                <a:solidFill>
                  <a:schemeClr val="tx1"/>
                </a:solidFill>
                <a:latin typeface="Arial" charset="0"/>
                <a:ea typeface="+mn-ea"/>
                <a:cs typeface="+mn-cs"/>
              </a:rPr>
              <a:t>Internet Edge is the portion of the enterprise network that encompasses the routers, switches, firewalls, and network devices that interconnect the enterprise network to the Internet. The</a:t>
            </a:r>
            <a:r>
              <a:rPr lang="en-US" sz="1200" kern="1200" baseline="0" dirty="0" smtClean="0">
                <a:solidFill>
                  <a:schemeClr val="tx1"/>
                </a:solidFill>
                <a:latin typeface="Arial" charset="0"/>
                <a:ea typeface="+mn-ea"/>
                <a:cs typeface="+mn-cs"/>
              </a:rPr>
              <a:t> Internet Edge </a:t>
            </a:r>
            <a:r>
              <a:rPr lang="en-US" sz="1200" kern="1200" dirty="0" smtClean="0">
                <a:solidFill>
                  <a:schemeClr val="tx1"/>
                </a:solidFill>
                <a:latin typeface="Arial" charset="0"/>
                <a:ea typeface="+mn-ea"/>
                <a:cs typeface="+mn-cs"/>
              </a:rPr>
              <a:t>includes technology necessary to connect telecommuters from the Internet to services in the enterprise.</a:t>
            </a:r>
            <a:endParaRPr lang="en-US" dirty="0" smtClean="0"/>
          </a:p>
        </p:txBody>
      </p:sp>
      <p:sp>
        <p:nvSpPr>
          <p:cNvPr id="22532" name="Slide Number Placeholder 3"/>
          <p:cNvSpPr>
            <a:spLocks noGrp="1"/>
          </p:cNvSpPr>
          <p:nvPr>
            <p:ph type="sldNum" sz="quarter" idx="5"/>
          </p:nvPr>
        </p:nvSpPr>
        <p:spPr>
          <a:noFill/>
        </p:spPr>
        <p:txBody>
          <a:bodyPr/>
          <a:lstStyle/>
          <a:p>
            <a:fld id="{F79FD225-4FE6-4F01-AFE5-7B3AF4B89B23}"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a:spLocks noGrp="1" noChangeArrowheads="1"/>
          </p:cNvSpPr>
          <p:nvPr>
            <p:ph type="sldNum" sz="quarter" idx="5"/>
          </p:nvPr>
        </p:nvSpPr>
        <p:spPr>
          <a:noFill/>
        </p:spPr>
        <p:txBody>
          <a:bodyPr/>
          <a:lstStyle/>
          <a:p>
            <a:fld id="{37549710-DC87-43B2-91FF-5F30F857836B}" type="slidenum">
              <a:rPr lang="en-US" smtClean="0"/>
              <a:pPr/>
              <a:t>5</a:t>
            </a:fld>
            <a:endParaRPr 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marL="228600" indent="-228600"/>
            <a:r>
              <a:rPr lang="en-US" sz="1200" kern="1200" dirty="0" err="1" smtClean="0">
                <a:solidFill>
                  <a:schemeClr val="tx1"/>
                </a:solidFill>
                <a:latin typeface="Arial" charset="0"/>
                <a:ea typeface="+mn-ea"/>
                <a:cs typeface="+mn-cs"/>
              </a:rPr>
              <a:t>HIPAA</a:t>
            </a:r>
            <a:r>
              <a:rPr lang="en-US" sz="1200" kern="1200" dirty="0" smtClean="0">
                <a:solidFill>
                  <a:schemeClr val="tx1"/>
                </a:solidFill>
                <a:latin typeface="Arial" charset="0"/>
                <a:ea typeface="+mn-ea"/>
                <a:cs typeface="+mn-cs"/>
              </a:rPr>
              <a:t> ensures that an integrated security infrastructure keeps</a:t>
            </a:r>
            <a:r>
              <a:rPr lang="en-US" sz="1200" kern="1200" baseline="0" dirty="0" smtClean="0">
                <a:solidFill>
                  <a:schemeClr val="tx1"/>
                </a:solidFill>
                <a:latin typeface="Arial" charset="0"/>
                <a:ea typeface="+mn-ea"/>
                <a:cs typeface="+mn-cs"/>
              </a:rPr>
              <a:t> medical information safe: www.hipaa.com.</a:t>
            </a:r>
          </a:p>
          <a:p>
            <a:pPr marL="228600" indent="-228600"/>
            <a:r>
              <a:rPr lang="en-US" sz="1200" kern="1200" dirty="0" smtClean="0">
                <a:solidFill>
                  <a:schemeClr val="tx1"/>
                </a:solidFill>
                <a:latin typeface="Arial" charset="0"/>
                <a:ea typeface="+mn-ea"/>
                <a:cs typeface="+mn-cs"/>
              </a:rPr>
              <a:t>Sarbanes-Oxley Act specifies legal standards for maintaining the integrity of financial data, and requires public companies to have multiple redundant data centers with synchronous, real-time copies of financial data:</a:t>
            </a:r>
            <a:r>
              <a:rPr lang="en-US" sz="1200" kern="1200" baseline="0" dirty="0" smtClean="0">
                <a:solidFill>
                  <a:schemeClr val="tx1"/>
                </a:solidFill>
                <a:latin typeface="Arial" charset="0"/>
                <a:ea typeface="+mn-ea"/>
                <a:cs typeface="+mn-cs"/>
              </a:rPr>
              <a:t> </a:t>
            </a:r>
            <a:r>
              <a:rPr lang="en-US" sz="1200" kern="1200" dirty="0" smtClean="0">
                <a:solidFill>
                  <a:schemeClr val="tx1"/>
                </a:solidFill>
                <a:latin typeface="Arial" charset="0"/>
                <a:ea typeface="+mn-ea"/>
                <a:cs typeface="+mn-cs"/>
              </a:rPr>
              <a:t>www.sarbanes-oxley.com.</a:t>
            </a:r>
          </a:p>
          <a:p>
            <a:pPr marL="227013" indent="-227013"/>
            <a:r>
              <a:rPr lang="en-US" sz="1200" kern="1200" baseline="0" dirty="0" smtClean="0">
                <a:solidFill>
                  <a:schemeClr val="tx1"/>
                </a:solidFill>
                <a:latin typeface="Arial" charset="0"/>
                <a:ea typeface="+mn-ea"/>
                <a:cs typeface="+mn-cs"/>
              </a:rPr>
              <a:t>SEC primary rule 17a-4 allows broker-dealers to store records electronically, including electronic communications and messaging such as email and instant messages</a:t>
            </a:r>
            <a:r>
              <a:rPr lang="en-US" sz="1200" kern="1200" dirty="0" smtClean="0">
                <a:solidFill>
                  <a:schemeClr val="tx1"/>
                </a:solidFill>
                <a:latin typeface="Arial" charset="0"/>
                <a:ea typeface="+mn-ea"/>
                <a:cs typeface="+mn-cs"/>
              </a:rPr>
              <a:t>: www.sec.gov.</a:t>
            </a:r>
          </a:p>
          <a:p>
            <a:pPr marL="228600" indent="-228600"/>
            <a:endParaRPr lang="en-US" sz="1000"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a:spLocks noGrp="1" noChangeArrowheads="1"/>
          </p:cNvSpPr>
          <p:nvPr>
            <p:ph type="sldNum" sz="quarter" idx="5"/>
          </p:nvPr>
        </p:nvSpPr>
        <p:spPr>
          <a:noFill/>
        </p:spPr>
        <p:txBody>
          <a:bodyPr/>
          <a:lstStyle/>
          <a:p>
            <a:fld id="{37549710-DC87-43B2-91FF-5F30F857836B}" type="slidenum">
              <a:rPr lang="en-US" smtClean="0"/>
              <a:pPr/>
              <a:t>6</a:t>
            </a:fld>
            <a:endParaRPr 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marL="228600" indent="-228600"/>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r>
              <a:rPr lang="en-US" dirty="0" smtClean="0"/>
              <a:t>Layer 4 switching enables load balancing</a:t>
            </a:r>
            <a:r>
              <a:rPr lang="en-US" baseline="0" dirty="0" smtClean="0"/>
              <a:t> based </a:t>
            </a:r>
            <a:r>
              <a:rPr lang="en-US" baseline="0" smtClean="0"/>
              <a:t>on Layer 4 port number</a:t>
            </a:r>
            <a:endParaRPr lang="en-US" baseline="0" dirty="0" smtClean="0"/>
          </a:p>
          <a:p>
            <a:r>
              <a:rPr lang="en-US" baseline="0" dirty="0" smtClean="0"/>
              <a:t>Layer 7 switching uses Network-Based Application Recognition (</a:t>
            </a:r>
            <a:r>
              <a:rPr lang="en-US" baseline="0" dirty="0" err="1" smtClean="0"/>
              <a:t>NBAR</a:t>
            </a:r>
            <a:r>
              <a:rPr lang="en-US" baseline="0" dirty="0" smtClean="0"/>
              <a:t>) to permit or deny traffic based on data passed by an application</a:t>
            </a:r>
            <a:endParaRPr lang="en-US" dirty="0" smtClean="0"/>
          </a:p>
        </p:txBody>
      </p:sp>
      <p:sp>
        <p:nvSpPr>
          <p:cNvPr id="22532" name="Slide Number Placeholder 3"/>
          <p:cNvSpPr>
            <a:spLocks noGrp="1"/>
          </p:cNvSpPr>
          <p:nvPr>
            <p:ph type="sldNum" sz="quarter" idx="5"/>
          </p:nvPr>
        </p:nvSpPr>
        <p:spPr>
          <a:noFill/>
        </p:spPr>
        <p:txBody>
          <a:bodyPr/>
          <a:lstStyle/>
          <a:p>
            <a:fld id="{F79FD225-4FE6-4F01-AFE5-7B3AF4B89B23}"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a:spLocks noGrp="1" noChangeArrowheads="1"/>
          </p:cNvSpPr>
          <p:nvPr>
            <p:ph type="sldNum" sz="quarter" idx="5"/>
          </p:nvPr>
        </p:nvSpPr>
        <p:spPr>
          <a:noFill/>
        </p:spPr>
        <p:txBody>
          <a:bodyPr/>
          <a:lstStyle/>
          <a:p>
            <a:fld id="{37549710-DC87-43B2-91FF-5F30F857836B}" type="slidenum">
              <a:rPr lang="en-US" smtClean="0"/>
              <a:pPr/>
              <a:t>8</a:t>
            </a:fld>
            <a:endParaRPr 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lvl="0">
              <a:buNone/>
            </a:pPr>
            <a:r>
              <a:rPr lang="en-US" b="1" kern="1200" dirty="0" smtClean="0">
                <a:solidFill>
                  <a:schemeClr val="tx1"/>
                </a:solidFill>
                <a:latin typeface="Arial" charset="0"/>
                <a:ea typeface="+mn-ea"/>
                <a:cs typeface="+mn-cs"/>
              </a:rPr>
              <a:t>6500</a:t>
            </a:r>
          </a:p>
          <a:p>
            <a:pPr lvl="0"/>
            <a:r>
              <a:rPr lang="en-US" kern="1200" dirty="0" smtClean="0">
                <a:solidFill>
                  <a:schemeClr val="tx1"/>
                </a:solidFill>
                <a:latin typeface="Arial" charset="0"/>
                <a:ea typeface="+mn-ea"/>
                <a:cs typeface="+mn-cs"/>
              </a:rPr>
              <a:t>Scalable modular switch up to 13 slots </a:t>
            </a:r>
          </a:p>
          <a:p>
            <a:pPr lvl="0"/>
            <a:r>
              <a:rPr lang="en-US" kern="1200" dirty="0" smtClean="0">
                <a:solidFill>
                  <a:schemeClr val="tx1"/>
                </a:solidFill>
                <a:latin typeface="Arial" charset="0"/>
                <a:ea typeface="+mn-ea"/>
                <a:cs typeface="+mn-cs"/>
              </a:rPr>
              <a:t>Supports up to 16 10-Gigabit Ethernet interfaces per slot in an over-subscription model </a:t>
            </a:r>
          </a:p>
          <a:p>
            <a:pPr lvl="0"/>
            <a:r>
              <a:rPr lang="en-US" kern="1200" dirty="0" smtClean="0">
                <a:solidFill>
                  <a:schemeClr val="tx1"/>
                </a:solidFill>
                <a:latin typeface="Arial" charset="0"/>
                <a:ea typeface="+mn-ea"/>
                <a:cs typeface="+mn-cs"/>
              </a:rPr>
              <a:t>Up to 80 </a:t>
            </a:r>
            <a:r>
              <a:rPr lang="en-US" kern="1200" dirty="0" err="1" smtClean="0">
                <a:solidFill>
                  <a:schemeClr val="tx1"/>
                </a:solidFill>
                <a:latin typeface="Arial" charset="0"/>
                <a:ea typeface="+mn-ea"/>
                <a:cs typeface="+mn-cs"/>
              </a:rPr>
              <a:t>Gbps</a:t>
            </a:r>
            <a:r>
              <a:rPr lang="en-US" kern="1200" dirty="0" smtClean="0">
                <a:solidFill>
                  <a:schemeClr val="tx1"/>
                </a:solidFill>
                <a:latin typeface="Arial" charset="0"/>
                <a:ea typeface="+mn-ea"/>
                <a:cs typeface="+mn-cs"/>
              </a:rPr>
              <a:t> of bandwidth per slot in current generation hardware </a:t>
            </a:r>
          </a:p>
          <a:p>
            <a:pPr lvl="0"/>
            <a:r>
              <a:rPr lang="en-US" kern="1200" dirty="0" smtClean="0">
                <a:solidFill>
                  <a:schemeClr val="tx1"/>
                </a:solidFill>
                <a:latin typeface="Arial" charset="0"/>
                <a:ea typeface="+mn-ea"/>
                <a:cs typeface="+mn-cs"/>
              </a:rPr>
              <a:t>Supports Cisco IOS with a plethora of Layer 2 and Layer 3 switching features </a:t>
            </a:r>
          </a:p>
          <a:p>
            <a:pPr lvl="0"/>
            <a:r>
              <a:rPr lang="en-US" kern="1200" dirty="0" smtClean="0">
                <a:solidFill>
                  <a:schemeClr val="tx1"/>
                </a:solidFill>
                <a:latin typeface="Arial" charset="0"/>
                <a:ea typeface="+mn-ea"/>
                <a:cs typeface="+mn-cs"/>
              </a:rPr>
              <a:t>Optionally supports up to Layer 7 features with specialized modules </a:t>
            </a:r>
          </a:p>
          <a:p>
            <a:pPr lvl="0"/>
            <a:r>
              <a:rPr lang="en-US" kern="1200" dirty="0" smtClean="0">
                <a:solidFill>
                  <a:schemeClr val="tx1"/>
                </a:solidFill>
                <a:latin typeface="Arial" charset="0"/>
                <a:ea typeface="+mn-ea"/>
                <a:cs typeface="+mn-cs"/>
              </a:rPr>
              <a:t>Integrated redundant and high-available power supplies, fans, and supervisor engi­neers </a:t>
            </a:r>
          </a:p>
          <a:p>
            <a:pPr lvl="0"/>
            <a:r>
              <a:rPr lang="en-US" kern="1200" dirty="0" smtClean="0">
                <a:solidFill>
                  <a:schemeClr val="tx1"/>
                </a:solidFill>
                <a:latin typeface="Arial" charset="0"/>
                <a:ea typeface="+mn-ea"/>
                <a:cs typeface="+mn-cs"/>
              </a:rPr>
              <a:t>Supports Layer 3 Non-Stop Forwarding (NSF) whereby routing peers are maintained during a supervisor switchover. </a:t>
            </a:r>
          </a:p>
          <a:p>
            <a:pPr lvl="0"/>
            <a:r>
              <a:rPr lang="en-US" kern="1200" dirty="0" smtClean="0">
                <a:solidFill>
                  <a:schemeClr val="tx1"/>
                </a:solidFill>
                <a:latin typeface="Arial" charset="0"/>
                <a:ea typeface="+mn-ea"/>
                <a:cs typeface="+mn-cs"/>
              </a:rPr>
              <a:t>Backward capability and investment protection have lead to a long life cycle</a:t>
            </a:r>
          </a:p>
          <a:p>
            <a:pPr lvl="0">
              <a:buNone/>
            </a:pPr>
            <a:r>
              <a:rPr lang="en-US" b="1" kern="1200" dirty="0" smtClean="0">
                <a:solidFill>
                  <a:schemeClr val="tx1"/>
                </a:solidFill>
                <a:latin typeface="Arial" charset="0"/>
                <a:ea typeface="+mn-ea"/>
                <a:cs typeface="+mn-cs"/>
              </a:rPr>
              <a:t>4500</a:t>
            </a:r>
          </a:p>
          <a:p>
            <a:r>
              <a:rPr lang="en-US" kern="1200" dirty="0" smtClean="0">
                <a:solidFill>
                  <a:schemeClr val="tx1"/>
                </a:solidFill>
                <a:latin typeface="Arial" charset="0"/>
                <a:ea typeface="+mn-ea"/>
                <a:cs typeface="+mn-cs"/>
              </a:rPr>
              <a:t>Scalable module switch with up to 10 slots </a:t>
            </a:r>
          </a:p>
          <a:p>
            <a:pPr lvl="0"/>
            <a:r>
              <a:rPr lang="en-US" kern="1200" dirty="0" smtClean="0">
                <a:solidFill>
                  <a:schemeClr val="tx1"/>
                </a:solidFill>
                <a:latin typeface="Arial" charset="0"/>
                <a:ea typeface="+mn-ea"/>
                <a:cs typeface="+mn-cs"/>
              </a:rPr>
              <a:t>Supports multiple 10 Gigabit Ethernet interfaces per slot </a:t>
            </a:r>
          </a:p>
          <a:p>
            <a:pPr lvl="0"/>
            <a:r>
              <a:rPr lang="en-US" kern="1200" dirty="0" smtClean="0">
                <a:solidFill>
                  <a:schemeClr val="tx1"/>
                </a:solidFill>
                <a:latin typeface="Arial" charset="0"/>
                <a:ea typeface="+mn-ea"/>
                <a:cs typeface="+mn-cs"/>
              </a:rPr>
              <a:t>Supports Cisco IOS </a:t>
            </a:r>
          </a:p>
          <a:p>
            <a:pPr lvl="0"/>
            <a:r>
              <a:rPr lang="en-US" kern="1200" dirty="0" smtClean="0">
                <a:solidFill>
                  <a:schemeClr val="tx1"/>
                </a:solidFill>
                <a:latin typeface="Arial" charset="0"/>
                <a:ea typeface="+mn-ea"/>
                <a:cs typeface="+mn-cs"/>
              </a:rPr>
              <a:t>Supports both Layer 2 switching and Layer 3 switching </a:t>
            </a:r>
          </a:p>
          <a:p>
            <a:r>
              <a:rPr lang="en-US" kern="1200" dirty="0" smtClean="0">
                <a:solidFill>
                  <a:schemeClr val="tx1"/>
                </a:solidFill>
                <a:latin typeface="Arial" charset="0"/>
                <a:ea typeface="+mn-ea"/>
                <a:cs typeface="+mn-cs"/>
              </a:rPr>
              <a:t>Optionally supports integrated redundant and high-available power supplies and supervisor engines </a:t>
            </a:r>
          </a:p>
          <a:p>
            <a:pPr lvl="0">
              <a:buNone/>
            </a:pPr>
            <a:r>
              <a:rPr lang="en-US" b="1" kern="1200" dirty="0" err="1" smtClean="0">
                <a:solidFill>
                  <a:schemeClr val="tx1"/>
                </a:solidFill>
                <a:latin typeface="Arial" charset="0"/>
                <a:ea typeface="+mn-ea"/>
                <a:cs typeface="+mn-cs"/>
              </a:rPr>
              <a:t>4948G</a:t>
            </a:r>
            <a:r>
              <a:rPr lang="en-US" b="1" kern="1200" dirty="0" smtClean="0">
                <a:solidFill>
                  <a:schemeClr val="tx1"/>
                </a:solidFill>
                <a:latin typeface="Arial" charset="0"/>
                <a:ea typeface="+mn-ea"/>
                <a:cs typeface="+mn-cs"/>
              </a:rPr>
              <a:t>, 3750, and 3560</a:t>
            </a:r>
          </a:p>
          <a:p>
            <a:r>
              <a:rPr lang="en-US" kern="1200" dirty="0" smtClean="0">
                <a:solidFill>
                  <a:schemeClr val="tx1"/>
                </a:solidFill>
                <a:latin typeface="Arial" charset="0"/>
                <a:ea typeface="+mn-ea"/>
                <a:cs typeface="+mn-cs"/>
              </a:rPr>
              <a:t>Available in a variety of fixed port configurations with up to 48 1-</a:t>
            </a:r>
            <a:r>
              <a:rPr lang="en-US" kern="1200" dirty="0" err="1" smtClean="0">
                <a:solidFill>
                  <a:schemeClr val="tx1"/>
                </a:solidFill>
                <a:latin typeface="Arial" charset="0"/>
                <a:ea typeface="+mn-ea"/>
                <a:cs typeface="+mn-cs"/>
              </a:rPr>
              <a:t>Gbps</a:t>
            </a:r>
            <a:r>
              <a:rPr lang="en-US" kern="1200" dirty="0" smtClean="0">
                <a:solidFill>
                  <a:schemeClr val="tx1"/>
                </a:solidFill>
                <a:latin typeface="Arial" charset="0"/>
                <a:ea typeface="+mn-ea"/>
                <a:cs typeface="+mn-cs"/>
              </a:rPr>
              <a:t> access layer ports and 4 10-Gigabit Ethernet interfaces for uplinks to distribution layer </a:t>
            </a:r>
          </a:p>
          <a:p>
            <a:pPr lvl="0"/>
            <a:r>
              <a:rPr lang="en-US" kern="1200" dirty="0" smtClean="0">
                <a:solidFill>
                  <a:schemeClr val="tx1"/>
                </a:solidFill>
                <a:latin typeface="Arial" charset="0"/>
                <a:ea typeface="+mn-ea"/>
                <a:cs typeface="+mn-cs"/>
              </a:rPr>
              <a:t>Supports Cisco IOS </a:t>
            </a:r>
          </a:p>
          <a:p>
            <a:pPr lvl="0"/>
            <a:r>
              <a:rPr lang="en-US" kern="1200" dirty="0" smtClean="0">
                <a:solidFill>
                  <a:schemeClr val="tx1"/>
                </a:solidFill>
                <a:latin typeface="Arial" charset="0"/>
                <a:ea typeface="+mn-ea"/>
                <a:cs typeface="+mn-cs"/>
              </a:rPr>
              <a:t>Supports both Layer 2 and Layer 3 switching </a:t>
            </a:r>
          </a:p>
          <a:p>
            <a:r>
              <a:rPr lang="en-US" kern="1200" dirty="0" smtClean="0">
                <a:solidFill>
                  <a:schemeClr val="tx1"/>
                </a:solidFill>
                <a:latin typeface="Arial" charset="0"/>
                <a:ea typeface="+mn-ea"/>
                <a:cs typeface="+mn-cs"/>
              </a:rPr>
              <a:t> Not architected with redundant hardware </a:t>
            </a:r>
          </a:p>
          <a:p>
            <a:pPr>
              <a:buNone/>
            </a:pPr>
            <a:r>
              <a:rPr lang="en-US" b="1" kern="1200" dirty="0" smtClean="0">
                <a:solidFill>
                  <a:schemeClr val="tx1"/>
                </a:solidFill>
                <a:latin typeface="Arial" charset="0"/>
                <a:ea typeface="+mn-ea"/>
                <a:cs typeface="+mn-cs"/>
              </a:rPr>
              <a:t>2000</a:t>
            </a:r>
          </a:p>
          <a:p>
            <a:r>
              <a:rPr lang="en-US" kern="1200" dirty="0" smtClean="0">
                <a:solidFill>
                  <a:schemeClr val="tx1"/>
                </a:solidFill>
                <a:latin typeface="Arial" charset="0"/>
                <a:ea typeface="+mn-ea"/>
                <a:cs typeface="+mn-cs"/>
              </a:rPr>
              <a:t>Available in a variety of fixed port configurations with up to 48 1-</a:t>
            </a:r>
            <a:r>
              <a:rPr lang="en-US" kern="1200" dirty="0" err="1" smtClean="0">
                <a:solidFill>
                  <a:schemeClr val="tx1"/>
                </a:solidFill>
                <a:latin typeface="Arial" charset="0"/>
                <a:ea typeface="+mn-ea"/>
                <a:cs typeface="+mn-cs"/>
              </a:rPr>
              <a:t>Gbps</a:t>
            </a:r>
            <a:r>
              <a:rPr lang="en-US" kern="1200" dirty="0" smtClean="0">
                <a:solidFill>
                  <a:schemeClr val="tx1"/>
                </a:solidFill>
                <a:latin typeface="Arial" charset="0"/>
                <a:ea typeface="+mn-ea"/>
                <a:cs typeface="+mn-cs"/>
              </a:rPr>
              <a:t> access layer ports and multiple 10-Gigabit Ethernet uplinks </a:t>
            </a:r>
          </a:p>
          <a:p>
            <a:pPr lvl="0"/>
            <a:r>
              <a:rPr lang="en-US" kern="1200" dirty="0" smtClean="0">
                <a:solidFill>
                  <a:schemeClr val="tx1"/>
                </a:solidFill>
                <a:latin typeface="Arial" charset="0"/>
                <a:ea typeface="+mn-ea"/>
                <a:cs typeface="+mn-cs"/>
              </a:rPr>
              <a:t>Supports Cisco IOS </a:t>
            </a:r>
          </a:p>
          <a:p>
            <a:pPr lvl="0"/>
            <a:r>
              <a:rPr lang="en-US" kern="1200" dirty="0" smtClean="0">
                <a:solidFill>
                  <a:schemeClr val="tx1"/>
                </a:solidFill>
                <a:latin typeface="Arial" charset="0"/>
                <a:ea typeface="+mn-ea"/>
                <a:cs typeface="+mn-cs"/>
              </a:rPr>
              <a:t>Supports only Layer 2 switching </a:t>
            </a:r>
          </a:p>
          <a:p>
            <a:r>
              <a:rPr lang="en-US" kern="1200" dirty="0" smtClean="0">
                <a:solidFill>
                  <a:schemeClr val="tx1"/>
                </a:solidFill>
                <a:latin typeface="Arial" charset="0"/>
                <a:ea typeface="+mn-ea"/>
                <a:cs typeface="+mn-cs"/>
              </a:rPr>
              <a:t> Not architected with redundant hardware </a:t>
            </a:r>
          </a:p>
          <a:p>
            <a:pPr>
              <a:buNone/>
            </a:pPr>
            <a:r>
              <a:rPr lang="en-US" b="1" kern="1200" dirty="0" smtClean="0">
                <a:solidFill>
                  <a:schemeClr val="tx1"/>
                </a:solidFill>
                <a:latin typeface="Arial" charset="0"/>
                <a:ea typeface="+mn-ea"/>
                <a:cs typeface="+mn-cs"/>
              </a:rPr>
              <a:t>Nexus 7000 </a:t>
            </a:r>
          </a:p>
          <a:p>
            <a:r>
              <a:rPr lang="en-US" kern="1200" dirty="0" smtClean="0">
                <a:solidFill>
                  <a:schemeClr val="tx1"/>
                </a:solidFill>
                <a:latin typeface="Arial" charset="0"/>
                <a:ea typeface="+mn-ea"/>
                <a:cs typeface="+mn-cs"/>
              </a:rPr>
              <a:t>Modular switch with up to 18 slots </a:t>
            </a:r>
          </a:p>
          <a:p>
            <a:pPr lvl="0"/>
            <a:r>
              <a:rPr lang="en-US" kern="1200" dirty="0" smtClean="0">
                <a:solidFill>
                  <a:schemeClr val="tx1"/>
                </a:solidFill>
                <a:latin typeface="Arial" charset="0"/>
                <a:ea typeface="+mn-ea"/>
                <a:cs typeface="+mn-cs"/>
              </a:rPr>
              <a:t>Supports up to 230 </a:t>
            </a:r>
            <a:r>
              <a:rPr lang="en-US" kern="1200" dirty="0" err="1" smtClean="0">
                <a:solidFill>
                  <a:schemeClr val="tx1"/>
                </a:solidFill>
                <a:latin typeface="Arial" charset="0"/>
                <a:ea typeface="+mn-ea"/>
                <a:cs typeface="+mn-cs"/>
              </a:rPr>
              <a:t>Gbps</a:t>
            </a:r>
            <a:r>
              <a:rPr lang="en-US" kern="1200" dirty="0" smtClean="0">
                <a:solidFill>
                  <a:schemeClr val="tx1"/>
                </a:solidFill>
                <a:latin typeface="Arial" charset="0"/>
                <a:ea typeface="+mn-ea"/>
                <a:cs typeface="+mn-cs"/>
              </a:rPr>
              <a:t> per slot </a:t>
            </a:r>
          </a:p>
          <a:p>
            <a:pPr lvl="0"/>
            <a:r>
              <a:rPr lang="en-US" kern="1200" dirty="0" smtClean="0">
                <a:solidFill>
                  <a:schemeClr val="tx1"/>
                </a:solidFill>
                <a:latin typeface="Arial" charset="0"/>
                <a:ea typeface="+mn-ea"/>
                <a:cs typeface="+mn-cs"/>
              </a:rPr>
              <a:t>Supports Nexus OS (</a:t>
            </a:r>
            <a:r>
              <a:rPr lang="en-US" kern="1200" dirty="0" err="1" smtClean="0">
                <a:solidFill>
                  <a:schemeClr val="tx1"/>
                </a:solidFill>
                <a:latin typeface="Arial" charset="0"/>
                <a:ea typeface="+mn-ea"/>
                <a:cs typeface="+mn-cs"/>
              </a:rPr>
              <a:t>NX</a:t>
            </a:r>
            <a:r>
              <a:rPr lang="en-US" kern="1200" dirty="0" smtClean="0">
                <a:solidFill>
                  <a:schemeClr val="tx1"/>
                </a:solidFill>
                <a:latin typeface="Arial" charset="0"/>
                <a:ea typeface="+mn-ea"/>
                <a:cs typeface="+mn-cs"/>
              </a:rPr>
              <a:t>-OS) </a:t>
            </a:r>
          </a:p>
          <a:p>
            <a:pPr lvl="0"/>
            <a:r>
              <a:rPr lang="en-US" kern="1200" dirty="0" smtClean="0">
                <a:solidFill>
                  <a:schemeClr val="tx1"/>
                </a:solidFill>
                <a:latin typeface="Arial" charset="0"/>
                <a:ea typeface="+mn-ea"/>
                <a:cs typeface="+mn-cs"/>
              </a:rPr>
              <a:t>10-slot chassis is built on front-to-back airflow </a:t>
            </a:r>
          </a:p>
          <a:p>
            <a:r>
              <a:rPr lang="en-US" kern="1200" dirty="0" smtClean="0">
                <a:solidFill>
                  <a:schemeClr val="tx1"/>
                </a:solidFill>
                <a:latin typeface="Arial" charset="0"/>
                <a:ea typeface="+mn-ea"/>
                <a:cs typeface="+mn-cs"/>
              </a:rPr>
              <a:t> Supports redundant supervisor engines, fans, and power supplies </a:t>
            </a:r>
          </a:p>
          <a:p>
            <a:pPr lvl="0">
              <a:buNone/>
            </a:pPr>
            <a:r>
              <a:rPr lang="en-US" b="1" kern="1200" dirty="0" smtClean="0">
                <a:solidFill>
                  <a:schemeClr val="tx1"/>
                </a:solidFill>
                <a:latin typeface="Arial" charset="0"/>
                <a:ea typeface="+mn-ea"/>
                <a:cs typeface="+mn-cs"/>
              </a:rPr>
              <a:t>Nexus 5000 and 2000</a:t>
            </a:r>
          </a:p>
          <a:p>
            <a:pPr lvl="0"/>
            <a:r>
              <a:rPr lang="en-US" kern="1200" dirty="0" smtClean="0">
                <a:solidFill>
                  <a:schemeClr val="tx1"/>
                </a:solidFill>
                <a:latin typeface="Arial" charset="0"/>
                <a:ea typeface="+mn-ea"/>
                <a:cs typeface="+mn-cs"/>
              </a:rPr>
              <a:t>Low-latency switches designed for deployment in the access layer of the data center. </a:t>
            </a:r>
          </a:p>
          <a:p>
            <a:pPr lvl="0"/>
            <a:r>
              <a:rPr lang="en-US" kern="1200" dirty="0" smtClean="0">
                <a:solidFill>
                  <a:schemeClr val="tx1"/>
                </a:solidFill>
                <a:latin typeface="Arial" charset="0"/>
                <a:ea typeface="+mn-ea"/>
                <a:cs typeface="+mn-cs"/>
              </a:rPr>
              <a:t>Nexus 5000 switches are designed for 10-Gigabit Ethernet applications and also support Fibre Channel over Ethernet (FCOE)</a:t>
            </a:r>
            <a:endParaRPr lang="en-US" sz="1000" b="0"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r>
              <a:rPr lang="en-US" sz="1200" kern="1200" dirty="0" smtClean="0">
                <a:solidFill>
                  <a:schemeClr val="tx1"/>
                </a:solidFill>
                <a:latin typeface="Arial" charset="0"/>
                <a:ea typeface="+mn-ea"/>
                <a:cs typeface="+mn-cs"/>
              </a:rPr>
              <a:t>ASICs do have memory limitations, depending on the platform.</a:t>
            </a:r>
          </a:p>
          <a:p>
            <a:endParaRPr lang="en-US" dirty="0" smtClean="0"/>
          </a:p>
        </p:txBody>
      </p:sp>
      <p:sp>
        <p:nvSpPr>
          <p:cNvPr id="22532" name="Slide Number Placeholder 3"/>
          <p:cNvSpPr>
            <a:spLocks noGrp="1"/>
          </p:cNvSpPr>
          <p:nvPr>
            <p:ph type="sldNum" sz="quarter" idx="5"/>
          </p:nvPr>
        </p:nvSpPr>
        <p:spPr>
          <a:noFill/>
        </p:spPr>
        <p:txBody>
          <a:bodyPr/>
          <a:lstStyle/>
          <a:p>
            <a:fld id="{F79FD225-4FE6-4F01-AFE5-7B3AF4B89B23}"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C0C0C4"/>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C0C0C4"/>
                </a:solidFill>
              </a:rPr>
              <a:t>Cisco Public</a:t>
            </a:r>
          </a:p>
        </p:txBody>
      </p:sp>
      <p:sp>
        <p:nvSpPr>
          <p:cNvPr id="7" name="Rectangle 5"/>
          <p:cNvSpPr>
            <a:spLocks noChangeArrowheads="1"/>
          </p:cNvSpPr>
          <p:nvPr/>
        </p:nvSpPr>
        <p:spPr bwMode="auto">
          <a:xfrm>
            <a:off x="193675" y="6562725"/>
            <a:ext cx="1699671" cy="190646"/>
          </a:xfrm>
          <a:prstGeom prst="rect">
            <a:avLst/>
          </a:prstGeom>
          <a:noFill/>
          <a:ln w="9525">
            <a:noFill/>
            <a:miter lim="800000"/>
            <a:headEnd/>
            <a:tailEnd/>
          </a:ln>
          <a:effectLst/>
        </p:spPr>
        <p:txBody>
          <a:bodyPr wrap="square" lIns="82124" tIns="41061" rIns="82124" bIns="41061" anchor="b">
            <a:spAutoFit/>
          </a:bodyPr>
          <a:lstStyle/>
          <a:p>
            <a:pPr algn="l" defTabSz="814388">
              <a:lnSpc>
                <a:spcPct val="100000"/>
              </a:lnSpc>
              <a:defRPr/>
            </a:pPr>
            <a:r>
              <a:rPr lang="en-US" sz="700" smtClean="0">
                <a:solidFill>
                  <a:schemeClr val="tx1"/>
                </a:solidFill>
              </a:rPr>
              <a:t>Course v6 Chapter </a:t>
            </a:r>
            <a:r>
              <a:rPr lang="en-US" sz="700">
                <a:solidFill>
                  <a:schemeClr val="tx1"/>
                </a:solidFill>
              </a:rPr>
              <a:t>#</a:t>
            </a:r>
            <a:endParaRPr lang="en-US" sz="700" dirty="0">
              <a:solidFill>
                <a:schemeClr val="tx1"/>
              </a:solidFill>
            </a:endParaRP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F03A2297-76DB-42C1-A7DF-76792C553C4F}" type="slidenum">
              <a:rPr lang="en-US" sz="1000">
                <a:solidFill>
                  <a:schemeClr val="tx1"/>
                </a:solidFill>
              </a:rPr>
              <a:pPr algn="r" defTabSz="814388">
                <a:lnSpc>
                  <a:spcPct val="100000"/>
                </a:lnSpc>
                <a:defRPr/>
              </a:pPr>
              <a:t>‹#›</a:t>
            </a:fld>
            <a:endParaRPr lang="en-US" sz="1000">
              <a:solidFill>
                <a:schemeClr val="tx1"/>
              </a:solidFill>
            </a:endParaRPr>
          </a:p>
        </p:txBody>
      </p:sp>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pic>
        <p:nvPicPr>
          <p:cNvPr id="12"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Top</a:t>
            </a:r>
            <a:endParaRPr lang="en-US"/>
          </a:p>
        </p:txBody>
      </p:sp>
      <p:sp>
        <p:nvSpPr>
          <p:cNvPr id="5" name="Content Placeholder 2"/>
          <p:cNvSpPr>
            <a:spLocks noGrp="1"/>
          </p:cNvSpPr>
          <p:nvPr>
            <p:ph idx="11"/>
          </p:nvPr>
        </p:nvSpPr>
        <p:spPr>
          <a:xfrm>
            <a:off x="279400" y="3897849"/>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1076325"/>
            <a:ext cx="8531225" cy="273208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Bottom</a:t>
            </a:r>
            <a:endParaRPr lang="en-US"/>
          </a:p>
        </p:txBody>
      </p:sp>
      <p:sp>
        <p:nvSpPr>
          <p:cNvPr id="4" name="Content Placeholder 2"/>
          <p:cNvSpPr>
            <a:spLocks noGrp="1"/>
          </p:cNvSpPr>
          <p:nvPr>
            <p:ph idx="10"/>
          </p:nvPr>
        </p:nvSpPr>
        <p:spPr>
          <a:xfrm>
            <a:off x="279400" y="1174380"/>
            <a:ext cx="8520354" cy="21604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443288"/>
            <a:ext cx="8520113" cy="3097212"/>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and 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Config Example 2 Rows</a:t>
            </a:r>
            <a:endParaRPr lang="en-US"/>
          </a:p>
        </p:txBody>
      </p:sp>
      <p:sp>
        <p:nvSpPr>
          <p:cNvPr id="4" name="Content Placeholder 2"/>
          <p:cNvSpPr>
            <a:spLocks noGrp="1"/>
          </p:cNvSpPr>
          <p:nvPr>
            <p:ph idx="10"/>
          </p:nvPr>
        </p:nvSpPr>
        <p:spPr>
          <a:xfrm>
            <a:off x="279400" y="1174379"/>
            <a:ext cx="8520354" cy="2496283"/>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hasCustomPrompt="1"/>
          </p:nvPr>
        </p:nvSpPr>
        <p:spPr>
          <a:xfrm>
            <a:off x="279400" y="3762102"/>
            <a:ext cx="8520113" cy="2778397"/>
          </a:xfrm>
          <a:ln>
            <a:solidFill>
              <a:schemeClr val="tx1"/>
            </a:solidFill>
          </a:ln>
        </p:spPr>
        <p:txBody>
          <a:bodyPr>
            <a:normAutofit/>
          </a:bodyPr>
          <a:lstStyle>
            <a:lvl1pPr marL="0" indent="0">
              <a:lnSpc>
                <a:spcPct val="100000"/>
              </a:lnSpc>
              <a:spcBef>
                <a:spcPts val="0"/>
              </a:spcBef>
              <a:spcAft>
                <a:spcPts val="0"/>
              </a:spcAft>
              <a:buNone/>
              <a:defRPr sz="1600">
                <a:latin typeface="Courier New" pitchFamily="49" charset="0"/>
                <a:cs typeface="Courier New" pitchFamily="49" charset="0"/>
              </a:defRPr>
            </a:lvl1pPr>
            <a:lvl2pPr>
              <a:buNone/>
              <a:defRPr/>
            </a:lvl2pPr>
            <a:lvl3pPr>
              <a:buNone/>
              <a:defRPr/>
            </a:lvl3pPr>
          </a:lstStyle>
          <a:p>
            <a:pPr lvl="0"/>
            <a:r>
              <a:rPr lang="en-US" smtClean="0"/>
              <a:t>Config example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fig Example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Config Example 2 column</a:t>
            </a:r>
            <a:endParaRPr lang="en-US"/>
          </a:p>
        </p:txBody>
      </p:sp>
      <p:sp>
        <p:nvSpPr>
          <p:cNvPr id="8" name="Content Placeholder 3"/>
          <p:cNvSpPr>
            <a:spLocks noGrp="1"/>
          </p:cNvSpPr>
          <p:nvPr>
            <p:ph sz="half" idx="10"/>
          </p:nvPr>
        </p:nvSpPr>
        <p:spPr>
          <a:xfrm>
            <a:off x="279399"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1178698"/>
          </a:xfrm>
          <a:ln w="19050">
            <a:solidFill>
              <a:schemeClr val="tx1"/>
            </a:solidFill>
          </a:ln>
        </p:spPr>
        <p:txBody>
          <a:bodyPr>
            <a:noAutofit/>
          </a:bodyPr>
          <a:lstStyle>
            <a:lvl1pPr marL="0" indent="0" algn="l" defTabSz="814388">
              <a:lnSpc>
                <a:spcPct val="100000"/>
              </a:lnSpc>
              <a:spcBef>
                <a:spcPts val="0"/>
              </a:spcBef>
              <a:spcAft>
                <a:spcPts val="0"/>
              </a:spcAft>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a:t>
            </a:r>
            <a:endParaRPr lang="en-US"/>
          </a:p>
        </p:txBody>
      </p:sp>
      <p:sp>
        <p:nvSpPr>
          <p:cNvPr id="5" name="Text Placeholder 4"/>
          <p:cNvSpPr>
            <a:spLocks noGrp="1"/>
          </p:cNvSpPr>
          <p:nvPr>
            <p:ph type="body" sz="quarter" idx="10" hasCustomPrompt="1"/>
          </p:nvPr>
        </p:nvSpPr>
        <p:spPr>
          <a:xfrm>
            <a:off x="279399" y="1183340"/>
            <a:ext cx="8531114" cy="5217459"/>
          </a:xfrm>
          <a:ln w="19050">
            <a:solidFill>
              <a:schemeClr val="tx1"/>
            </a:solidFill>
          </a:ln>
        </p:spPr>
        <p:txBody>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 with Explanation</a:t>
            </a:r>
            <a:endParaRPr lang="en-US"/>
          </a:p>
        </p:txBody>
      </p:sp>
      <p:sp>
        <p:nvSpPr>
          <p:cNvPr id="5" name="Text Placeholder 4"/>
          <p:cNvSpPr>
            <a:spLocks noGrp="1"/>
          </p:cNvSpPr>
          <p:nvPr>
            <p:ph type="body" sz="quarter" idx="10" hasCustomPrompt="1"/>
          </p:nvPr>
        </p:nvSpPr>
        <p:spPr>
          <a:xfrm>
            <a:off x="279399" y="2000922"/>
            <a:ext cx="8531114" cy="4399878"/>
          </a:xfrm>
          <a:ln w="19050">
            <a:solidFill>
              <a:schemeClr val="tx1"/>
            </a:solidFill>
          </a:ln>
        </p:spPr>
        <p:txBody>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
        <p:nvSpPr>
          <p:cNvPr id="6" name="Content Placeholder 5"/>
          <p:cNvSpPr>
            <a:spLocks noGrp="1"/>
          </p:cNvSpPr>
          <p:nvPr>
            <p:ph sz="quarter" idx="11" hasCustomPrompt="1"/>
          </p:nvPr>
        </p:nvSpPr>
        <p:spPr>
          <a:xfrm>
            <a:off x="279400" y="1215615"/>
            <a:ext cx="8520113" cy="687798"/>
          </a:xfrm>
        </p:spPr>
        <p:txBody>
          <a:bodyPr>
            <a:normAutofit/>
          </a:bodyPr>
          <a:lstStyle>
            <a:lvl1pPr marL="11113" indent="-11113">
              <a:buNone/>
              <a:defRPr sz="2400" b="0"/>
            </a:lvl1pPr>
          </a:lstStyle>
          <a:p>
            <a:pPr lvl="0"/>
            <a:r>
              <a:rPr lang="en-US" smtClean="0"/>
              <a:t>Brief explanation of the command.</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p:nvPr>
        </p:nvSpPr>
        <p:spPr>
          <a:xfrm>
            <a:off x="279401" y="1122948"/>
            <a:ext cx="4066688" cy="5191792"/>
          </a:xfrm>
        </p:spPr>
        <p:txBody>
          <a:bodyPr/>
          <a:lstStyle>
            <a:lvl1pPr>
              <a:lnSpc>
                <a:spcPct val="100000"/>
              </a:lnSpc>
              <a:spcBef>
                <a:spcPts val="0"/>
              </a:spcBef>
              <a:defRPr sz="2400"/>
            </a:lvl1pPr>
            <a:lvl2pPr marL="461963" indent="-236538">
              <a:lnSpc>
                <a:spcPct val="100000"/>
              </a:lnSpc>
              <a:spcBef>
                <a:spcPts val="0"/>
              </a:spcBef>
              <a:buFont typeface="Arial" pitchFamily="34" charset="0"/>
              <a:buChar char="•"/>
              <a:defRPr sz="2000"/>
            </a:lvl2pPr>
            <a:lvl3pPr marL="688975" indent="-227013">
              <a:lnSpc>
                <a:spcPct val="100000"/>
              </a:lnSpc>
              <a:spcBef>
                <a:spcPts val="0"/>
              </a:spcBef>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22948"/>
            <a:ext cx="4066688" cy="5191792"/>
          </a:xfrm>
        </p:spPr>
        <p:txBody>
          <a:bodyPr/>
          <a:lstStyle>
            <a:lvl1pPr>
              <a:lnSpc>
                <a:spcPct val="100000"/>
              </a:lnSpc>
              <a:spcBef>
                <a:spcPts val="0"/>
              </a:spcBef>
              <a:defRPr sz="2400"/>
            </a:lvl1pPr>
            <a:lvl2pPr marL="461963" indent="-236538">
              <a:lnSpc>
                <a:spcPct val="100000"/>
              </a:lnSpc>
              <a:spcBef>
                <a:spcPts val="0"/>
              </a:spcBef>
              <a:buFont typeface="Arial" pitchFamily="34" charset="0"/>
              <a:buChar char="•"/>
              <a:defRPr sz="2000"/>
            </a:lvl2pPr>
            <a:lvl3pPr marL="688975" indent="-227013">
              <a:lnSpc>
                <a:spcPct val="100000"/>
              </a:lnSpc>
              <a:spcBef>
                <a:spcPts val="0"/>
              </a:spcBef>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mmand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7" name="Content Placeholder 2"/>
          <p:cNvSpPr>
            <a:spLocks noGrp="1"/>
          </p:cNvSpPr>
          <p:nvPr>
            <p:ph idx="1"/>
          </p:nvPr>
        </p:nvSpPr>
        <p:spPr>
          <a:xfrm>
            <a:off x="279400" y="113956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67760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3749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2 column horizontal">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620712"/>
          </a:xfrm>
          <a:prstGeom prst="rect">
            <a:avLst/>
          </a:prstGeom>
        </p:spPr>
        <p:txBody>
          <a:bodyPr/>
          <a:lstStyle/>
          <a:p>
            <a:r>
              <a:rPr lang="en-US" smtClean="0"/>
              <a:t>Click to edit Master title style</a:t>
            </a:r>
            <a:endParaRPr lang="en-US"/>
          </a:p>
        </p:txBody>
      </p:sp>
      <p:sp>
        <p:nvSpPr>
          <p:cNvPr id="4" name="Content Placeholder 2"/>
          <p:cNvSpPr>
            <a:spLocks noGrp="1"/>
          </p:cNvSpPr>
          <p:nvPr>
            <p:ph idx="10"/>
          </p:nvPr>
        </p:nvSpPr>
        <p:spPr>
          <a:xfrm>
            <a:off x="279400" y="1152863"/>
            <a:ext cx="8520354" cy="2526255"/>
          </a:xfrm>
        </p:spPr>
        <p:txBody>
          <a:bodyPr/>
          <a:lstStyle>
            <a:lvl1pPr>
              <a:lnSpc>
                <a:spcPct val="100000"/>
              </a:lnSpc>
              <a:spcBef>
                <a:spcPts val="0"/>
              </a:spcBef>
              <a:defRPr sz="2400"/>
            </a:lvl1pPr>
            <a:lvl2pPr marL="461963" indent="-236538">
              <a:lnSpc>
                <a:spcPct val="100000"/>
              </a:lnSpc>
              <a:spcBef>
                <a:spcPts val="0"/>
              </a:spcBef>
              <a:buFont typeface="Arial" pitchFamily="34" charset="0"/>
              <a:buChar char="•"/>
              <a:defRPr sz="2000"/>
            </a:lvl2pPr>
            <a:lvl3pPr marL="688975" indent="-227013">
              <a:lnSpc>
                <a:spcPct val="100000"/>
              </a:lnSpc>
              <a:spcBef>
                <a:spcPts val="0"/>
              </a:spcBef>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897849"/>
            <a:ext cx="8520354" cy="2526255"/>
          </a:xfrm>
        </p:spPr>
        <p:txBody>
          <a:bodyPr/>
          <a:lstStyle>
            <a:lvl1pPr>
              <a:lnSpc>
                <a:spcPct val="100000"/>
              </a:lnSpc>
              <a:spcBef>
                <a:spcPts val="0"/>
              </a:spcBef>
              <a:defRPr sz="2400"/>
            </a:lvl1pPr>
            <a:lvl2pPr marL="461963" indent="-236538">
              <a:lnSpc>
                <a:spcPct val="100000"/>
              </a:lnSpc>
              <a:spcBef>
                <a:spcPts val="0"/>
              </a:spcBef>
              <a:buFont typeface="Arial" pitchFamily="34" charset="0"/>
              <a:buChar char="•"/>
              <a:defRPr sz="2000"/>
            </a:lvl2pPr>
            <a:lvl3pPr marL="688975" indent="-227013">
              <a:lnSpc>
                <a:spcPct val="100000"/>
              </a:lnSpc>
              <a:spcBef>
                <a:spcPts val="0"/>
              </a:spcBef>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1"/>
            <a:ext cx="8522208" cy="740664"/>
          </a:xfrm>
          <a:prstGeom prst="rect">
            <a:avLst/>
          </a:prstGeom>
        </p:spPr>
        <p:txBody>
          <a:bodyPr>
            <a:normAutofit/>
          </a:bodyPr>
          <a:lstStyle>
            <a:lvl1pPr>
              <a:defRPr/>
            </a:lvl1pPr>
          </a:lstStyle>
          <a:p>
            <a:r>
              <a:rPr lang="en-US" smtClean="0"/>
              <a:t>Title Only</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onfig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8" name="Content Placeholder 3"/>
          <p:cNvSpPr>
            <a:spLocks noGrp="1"/>
          </p:cNvSpPr>
          <p:nvPr>
            <p:ph sz="half" idx="10"/>
          </p:nvPr>
        </p:nvSpPr>
        <p:spPr>
          <a:xfrm>
            <a:off x="279399" y="1078611"/>
            <a:ext cx="4152751" cy="3957760"/>
          </a:xfrm>
        </p:spPr>
        <p:txBody>
          <a:bodyPr/>
          <a:lstStyle>
            <a:lvl1pPr>
              <a:lnSpc>
                <a:spcPct val="100000"/>
              </a:lnSpc>
              <a:spcBef>
                <a:spcPts val="0"/>
              </a:spcBef>
              <a:defRPr sz="2400" baseline="0"/>
            </a:lvl1pPr>
            <a:lvl2pPr>
              <a:lnSpc>
                <a:spcPct val="100000"/>
              </a:lnSpc>
              <a:spcBef>
                <a:spcPts val="0"/>
              </a:spcBef>
              <a:defRPr sz="2000" baseline="0"/>
            </a:lvl2pPr>
            <a:lvl3pPr>
              <a:lnSpc>
                <a:spcPct val="100000"/>
              </a:lnSpc>
              <a:spcBef>
                <a:spcPts val="0"/>
              </a:spcBef>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78611"/>
            <a:ext cx="4152751" cy="3957760"/>
          </a:xfrm>
        </p:spPr>
        <p:txBody>
          <a:bodyPr/>
          <a:lstStyle>
            <a:lvl1pPr>
              <a:lnSpc>
                <a:spcPct val="100000"/>
              </a:lnSpc>
              <a:spcBef>
                <a:spcPts val="0"/>
              </a:spcBef>
              <a:defRPr sz="2400" baseline="0"/>
            </a:lvl1pPr>
            <a:lvl2pPr>
              <a:lnSpc>
                <a:spcPct val="100000"/>
              </a:lnSpc>
              <a:spcBef>
                <a:spcPts val="0"/>
              </a:spcBef>
              <a:defRPr sz="2000" baseline="0"/>
            </a:lvl2pPr>
            <a:lvl3pPr>
              <a:lnSpc>
                <a:spcPct val="100000"/>
              </a:lnSpc>
              <a:spcBef>
                <a:spcPts val="0"/>
              </a:spcBef>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995821"/>
          </a:xfrm>
        </p:spPr>
        <p:txBody>
          <a:bodyPr/>
          <a:lstStyle>
            <a:lvl1pPr marL="0" indent="0" algn="l" defTabSz="814388">
              <a:lnSpc>
                <a:spcPts val="1800"/>
              </a:lnSpc>
              <a:spcBef>
                <a:spcPts val="0"/>
              </a:spcBef>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Outpu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hasCustomPrompt="1"/>
          </p:nvPr>
        </p:nvSpPr>
        <p:spPr>
          <a:xfrm>
            <a:off x="279401" y="1122948"/>
            <a:ext cx="8520354" cy="5191792"/>
          </a:xfrm>
          <a:ln w="25400">
            <a:solidFill>
              <a:schemeClr val="tx1"/>
            </a:solidFill>
          </a:ln>
        </p:spPr>
        <p:txBody>
          <a:bodyPr/>
          <a:lstStyle>
            <a:lvl1pPr marL="0" indent="0" algn="l">
              <a:lnSpc>
                <a:spcPct val="100000"/>
              </a:lnSpc>
              <a:spcBef>
                <a:spcPts val="0"/>
              </a:spcBef>
              <a:buNone/>
              <a:defRPr sz="1200">
                <a:latin typeface="Courier New" pitchFamily="49" charset="0"/>
                <a:cs typeface="Courier New" pitchFamily="49" charset="0"/>
              </a:defRPr>
            </a:lvl1pPr>
            <a:lvl2pPr marL="461963" indent="-236538">
              <a:buFont typeface="Arial" pitchFamily="34" charset="0"/>
              <a:buNone/>
              <a:defRPr sz="2000">
                <a:latin typeface="Courier New" pitchFamily="49" charset="0"/>
                <a:cs typeface="Courier New" pitchFamily="49" charset="0"/>
              </a:defRPr>
            </a:lvl2pPr>
            <a:lvl3pPr marL="688975" indent="-227013">
              <a:buFont typeface="Arial" pitchFamily="34" charset="0"/>
              <a:buNone/>
              <a:defRPr sz="1800">
                <a:latin typeface="Courier New" pitchFamily="49" charset="0"/>
                <a:cs typeface="Courier New" pitchFamily="49" charset="0"/>
              </a:defRPr>
            </a:lvl3pPr>
            <a:lvl4pPr marL="565150" indent="176213">
              <a:buFont typeface="Arial" pitchFamily="34" charset="0"/>
              <a:buChar char="•"/>
              <a:defRPr/>
            </a:lvl4pPr>
            <a:lvl5pPr marL="744538" indent="169863">
              <a:buFont typeface="Arial" pitchFamily="34" charset="0"/>
              <a:buChar char="•"/>
              <a:defRPr/>
            </a:lvl5pPr>
          </a:lstStyle>
          <a:p>
            <a:pPr algn="l">
              <a:lnSpc>
                <a:spcPct val="100000"/>
              </a:lnSpc>
              <a:defRPr/>
            </a:pPr>
            <a:r>
              <a:rPr lang="en-US" sz="1000" b="0" smtClean="0">
                <a:solidFill>
                  <a:srgbClr val="000000"/>
                </a:solidFill>
                <a:latin typeface="Courier New" pitchFamily="49" charset="0"/>
                <a:cs typeface="Times New Roman" pitchFamily="18" charset="0"/>
              </a:rPr>
              <a:t>RouterA# </a:t>
            </a:r>
            <a:r>
              <a:rPr lang="en-US" sz="1000" b="1" smtClean="0">
                <a:solidFill>
                  <a:schemeClr val="tx1"/>
                </a:solidFill>
                <a:latin typeface="Courier New" pitchFamily="49" charset="0"/>
                <a:cs typeface="Times New Roman" pitchFamily="18" charset="0"/>
              </a:rPr>
              <a:t>show command</a:t>
            </a:r>
          </a:p>
          <a:p>
            <a:pPr algn="l">
              <a:lnSpc>
                <a:spcPct val="100000"/>
              </a:lnSpc>
              <a:defRPr/>
            </a:pPr>
            <a:r>
              <a:rPr lang="en-US" sz="1000" b="1" smtClean="0">
                <a:solidFill>
                  <a:srgbClr val="000000"/>
                </a:solidFill>
                <a:latin typeface="Courier New" pitchFamily="49" charset="0"/>
                <a:cs typeface="Times New Roman" pitchFamily="18" charset="0"/>
              </a:rPr>
              <a:t>    </a:t>
            </a:r>
            <a:r>
              <a:rPr lang="en-US" sz="1000" b="1" smtClean="0">
                <a:solidFill>
                  <a:schemeClr val="accent2"/>
                </a:solidFill>
                <a:latin typeface="Courier New" pitchFamily="49" charset="0"/>
              </a:rPr>
              <a:t> </a:t>
            </a:r>
            <a:r>
              <a:rPr lang="en-US" sz="1000" b="1" smtClean="0">
                <a:solidFill>
                  <a:srgbClr val="000000"/>
                </a:solidFill>
                <a:latin typeface="Courier New" pitchFamily="49" charset="0"/>
                <a:cs typeface="Times New Roman" pitchFamily="18" charset="0"/>
              </a:rPr>
              <a:t>OSPF Router with ID (10.0.0.11) (Process ID 1)</a:t>
            </a:r>
          </a:p>
          <a:p>
            <a:pPr algn="l">
              <a:lnSpc>
                <a:spcPct val="100000"/>
              </a:lnSpc>
              <a:defRPr/>
            </a:pPr>
            <a:r>
              <a:rPr lang="en-US" sz="1000" b="1" smtClean="0">
                <a:solidFill>
                  <a:srgbClr val="000000"/>
                </a:solidFill>
                <a:latin typeface="Courier New" pitchFamily="49" charset="0"/>
                <a:cs typeface="Times New Roman" pitchFamily="18" charset="0"/>
              </a:rPr>
              <a:t>                Router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 Link count</a:t>
            </a:r>
          </a:p>
          <a:p>
            <a:pPr algn="l">
              <a:lnSpc>
                <a:spcPct val="100000"/>
              </a:lnSpc>
              <a:defRPr/>
            </a:pPr>
            <a:r>
              <a:rPr lang="en-US" sz="1000" b="1" smtClean="0">
                <a:solidFill>
                  <a:srgbClr val="000000"/>
                </a:solidFill>
                <a:latin typeface="Courier New" pitchFamily="49" charset="0"/>
                <a:cs typeface="Times New Roman" pitchFamily="18" charset="0"/>
              </a:rPr>
              <a:t>10.0.0.11       10.0.0.11       548         0x80000002 0x00401A 1</a:t>
            </a:r>
          </a:p>
          <a:p>
            <a:pPr algn="l">
              <a:lnSpc>
                <a:spcPct val="100000"/>
              </a:lnSpc>
              <a:defRPr/>
            </a:pPr>
            <a:r>
              <a:rPr lang="en-US" sz="1000" b="1" smtClean="0">
                <a:solidFill>
                  <a:srgbClr val="000000"/>
                </a:solidFill>
                <a:latin typeface="Courier New" pitchFamily="49" charset="0"/>
                <a:cs typeface="Times New Roman" pitchFamily="18" charset="0"/>
              </a:rPr>
              <a:t>10.0.0.12       10.0.0.12       549         0x80000004 0x003A1B 1</a:t>
            </a:r>
          </a:p>
          <a:p>
            <a:pPr algn="l">
              <a:lnSpc>
                <a:spcPct val="100000"/>
              </a:lnSpc>
              <a:defRPr/>
            </a:pPr>
            <a:r>
              <a:rPr lang="en-US" sz="1000" b="1" smtClean="0">
                <a:solidFill>
                  <a:srgbClr val="000000"/>
                </a:solidFill>
                <a:latin typeface="Courier New" pitchFamily="49" charset="0"/>
                <a:cs typeface="Times New Roman" pitchFamily="18" charset="0"/>
              </a:rPr>
              <a:t>100.100.100.100 100.100.100.100 548         0x800002D7 0x00EEA9 2</a:t>
            </a:r>
          </a:p>
          <a:p>
            <a:pPr algn="l">
              <a:lnSpc>
                <a:spcPct val="100000"/>
              </a:lnSpc>
              <a:defRPr/>
            </a:pPr>
            <a:r>
              <a:rPr lang="en-US" sz="1000" b="1" smtClean="0">
                <a:solidFill>
                  <a:srgbClr val="000000"/>
                </a:solidFill>
                <a:latin typeface="Courier New" pitchFamily="49" charset="0"/>
                <a:cs typeface="Times New Roman" pitchFamily="18" charset="0"/>
              </a:rPr>
              <a:t>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172.31.1.3      100.100.100.100 549         0x80000001 0x004EC9</a:t>
            </a:r>
          </a:p>
          <a:p>
            <a:pPr algn="l">
              <a:lnSpc>
                <a:spcPct val="100000"/>
              </a:lnSpc>
              <a:defRPr/>
            </a:pPr>
            <a:r>
              <a:rPr lang="en-US" sz="1000" b="1" smtClean="0">
                <a:solidFill>
                  <a:srgbClr val="000000"/>
                </a:solidFill>
                <a:latin typeface="Courier New" pitchFamily="49" charset="0"/>
                <a:cs typeface="Times New Roman" pitchFamily="18" charset="0"/>
              </a:rPr>
              <a:t>                Summary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10.1.0.0        10.0.0.11       654         0x80000001 0x00FB11</a:t>
            </a:r>
          </a:p>
          <a:p>
            <a:pPr algn="l">
              <a:lnSpc>
                <a:spcPct val="100000"/>
              </a:lnSpc>
              <a:defRPr/>
            </a:pPr>
            <a:r>
              <a:rPr lang="en-US" sz="1000" b="1" smtClean="0">
                <a:solidFill>
                  <a:srgbClr val="000000"/>
                </a:solidFill>
                <a:latin typeface="Courier New" pitchFamily="49" charset="0"/>
                <a:cs typeface="Times New Roman" pitchFamily="18" charset="0"/>
              </a:rPr>
              <a:t>10.1.0.0        10.0.0.12       601         0x80000001 0x00F516</a:t>
            </a:r>
          </a:p>
          <a:p>
            <a:pPr algn="l">
              <a:lnSpc>
                <a:spcPct val="100000"/>
              </a:lnSpc>
              <a:defRPr/>
            </a:pPr>
            <a:r>
              <a:rPr lang="en-US" sz="1000" b="1" smtClean="0">
                <a:solidFill>
                  <a:srgbClr val="000000"/>
                </a:solidFill>
                <a:latin typeface="Courier New" pitchFamily="49" charset="0"/>
                <a:cs typeface="Times New Roman" pitchFamily="18" charset="0"/>
              </a:rPr>
              <a:t>&lt;output omitted&gt;</a:t>
            </a:r>
            <a:endParaRPr lang="en-US" sz="1000" b="1">
              <a:solidFill>
                <a:srgbClr val="000000"/>
              </a:solidFill>
              <a:latin typeface="Courier New" pitchFamily="49" charset="0"/>
              <a:cs typeface="Times New Roman" pitchFamily="18"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8"/>
            <a:ext cx="8521700" cy="742659"/>
          </a:xfrm>
          <a:prstGeom prst="rect">
            <a:avLst/>
          </a:prstGeom>
        </p:spPr>
        <p:txBody>
          <a:bodyPr>
            <a:normAutofit/>
          </a:bodyPr>
          <a:lstStyle>
            <a:lvl1pPr>
              <a:defRPr/>
            </a:lvl1pPr>
          </a:lstStyle>
          <a:p>
            <a:r>
              <a:rPr lang="en-US" smtClean="0"/>
              <a:t>Title and Content</a:t>
            </a:r>
            <a:endParaRPr lang="en-US"/>
          </a:p>
        </p:txBody>
      </p:sp>
      <p:sp>
        <p:nvSpPr>
          <p:cNvPr id="3" name="Content Placeholder 2"/>
          <p:cNvSpPr>
            <a:spLocks noGrp="1"/>
          </p:cNvSpPr>
          <p:nvPr>
            <p:ph idx="1"/>
          </p:nvPr>
        </p:nvSpPr>
        <p:spPr>
          <a:xfrm>
            <a:off x="279401" y="1183340"/>
            <a:ext cx="8520354" cy="513139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a:lvl1pPr>
          </a:lstStyle>
          <a:p>
            <a:r>
              <a:rPr lang="en-US" smtClean="0"/>
              <a:t>Title and Graphic</a:t>
            </a:r>
            <a:endParaRPr lang="en-US"/>
          </a:p>
        </p:txBody>
      </p:sp>
      <p:sp>
        <p:nvSpPr>
          <p:cNvPr id="6" name="Content Placeholder 5"/>
          <p:cNvSpPr>
            <a:spLocks noGrp="1"/>
          </p:cNvSpPr>
          <p:nvPr>
            <p:ph sz="quarter" idx="10"/>
          </p:nvPr>
        </p:nvSpPr>
        <p:spPr>
          <a:xfrm>
            <a:off x="279400" y="1226372"/>
            <a:ext cx="8509000" cy="531412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2 Column Content</a:t>
            </a:r>
            <a:endParaRPr lang="en-US"/>
          </a:p>
        </p:txBody>
      </p:sp>
      <p:sp>
        <p:nvSpPr>
          <p:cNvPr id="6" name="Content Placeholder 2"/>
          <p:cNvSpPr>
            <a:spLocks noGrp="1"/>
          </p:cNvSpPr>
          <p:nvPr>
            <p:ph idx="1"/>
          </p:nvPr>
        </p:nvSpPr>
        <p:spPr>
          <a:xfrm>
            <a:off x="279401"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2592592"/>
            <a:ext cx="8488082" cy="3711389"/>
          </a:xfrm>
        </p:spPr>
        <p:txBody>
          <a:bodyPr/>
          <a:lstStyle/>
          <a:p>
            <a:pPr lvl="0"/>
            <a:r>
              <a:rPr lang="en-US" noProof="0" smtClean="0"/>
              <a:t>Click icon to add table</a:t>
            </a:r>
          </a:p>
        </p:txBody>
      </p:sp>
      <p:sp>
        <p:nvSpPr>
          <p:cNvPr id="7" name="Text Placeholder 6"/>
          <p:cNvSpPr>
            <a:spLocks noGrp="1"/>
          </p:cNvSpPr>
          <p:nvPr>
            <p:ph type="body" sz="quarter" idx="10" hasCustomPrompt="1"/>
          </p:nvPr>
        </p:nvSpPr>
        <p:spPr>
          <a:xfrm>
            <a:off x="279400" y="1516063"/>
            <a:ext cx="8499475" cy="1001712"/>
          </a:xfrm>
          <a:ln w="19050">
            <a:solidFill>
              <a:schemeClr val="tx1"/>
            </a:solidFill>
          </a:ln>
        </p:spPr>
        <p:txBody>
          <a:bodyPr>
            <a:noAutofit/>
          </a:bodyPr>
          <a:lstStyle>
            <a:lvl1pPr marL="0" indent="0">
              <a:lnSpc>
                <a:spcPct val="100000"/>
              </a:lnSpc>
              <a:spcBef>
                <a:spcPts val="0"/>
              </a:spcBef>
              <a:spcAft>
                <a:spcPts val="0"/>
              </a:spcAft>
              <a:buNone/>
              <a:defRPr sz="1600" baseline="0">
                <a:latin typeface="Courier New" pitchFamily="49" charset="0"/>
                <a:cs typeface="Courier New" pitchFamily="49" charset="0"/>
              </a:defRPr>
            </a:lvl1pPr>
            <a:lvl2pPr>
              <a:buNone/>
              <a:defRPr sz="1600">
                <a:latin typeface="Courier New" pitchFamily="49" charset="0"/>
                <a:cs typeface="Courier New" pitchFamily="49" charset="0"/>
              </a:defRPr>
            </a:lvl2pPr>
            <a:lvl3pPr>
              <a:buNone/>
              <a:defRPr sz="1600">
                <a:latin typeface="Courier New" pitchFamily="49" charset="0"/>
                <a:cs typeface="Courier New" pitchFamily="49" charset="0"/>
              </a:defRPr>
            </a:lvl3pPr>
            <a:lvl4pPr>
              <a:buFont typeface="Arial" pitchFamily="34" charset="0"/>
              <a:buNone/>
              <a:defRPr sz="1600">
                <a:latin typeface="Courier New" pitchFamily="49" charset="0"/>
                <a:cs typeface="Courier New" pitchFamily="49" charset="0"/>
              </a:defRPr>
            </a:lvl4pPr>
            <a:lvl5pPr>
              <a:buFont typeface="Arial" pitchFamily="34" charset="0"/>
              <a:buNone/>
              <a:defRPr sz="1600">
                <a:latin typeface="Courier New" pitchFamily="49" charset="0"/>
                <a:cs typeface="Courier New" pitchFamily="49" charset="0"/>
              </a:defRPr>
            </a:lvl5pPr>
          </a:lstStyle>
          <a:p>
            <a:pPr lvl="0"/>
            <a:r>
              <a:rPr lang="en-US" smtClean="0"/>
              <a:t>Command keywords and parameters. Keywords in bold, parameters italic, not bold.</a:t>
            </a:r>
          </a:p>
        </p:txBody>
      </p:sp>
      <p:sp>
        <p:nvSpPr>
          <p:cNvPr id="9" name="Text Placeholder 8"/>
          <p:cNvSpPr>
            <a:spLocks noGrp="1"/>
          </p:cNvSpPr>
          <p:nvPr>
            <p:ph type="body" sz="quarter" idx="11" hasCustomPrompt="1"/>
          </p:nvPr>
        </p:nvSpPr>
        <p:spPr>
          <a:xfrm>
            <a:off x="279400" y="1130300"/>
            <a:ext cx="5024438" cy="365125"/>
          </a:xfrm>
        </p:spPr>
        <p:txBody>
          <a:bodyPr>
            <a:normAutofit/>
          </a:bodyPr>
          <a:lstStyle>
            <a:lvl1pPr marL="0" indent="0">
              <a:lnSpc>
                <a:spcPct val="100000"/>
              </a:lnSpc>
              <a:spcBef>
                <a:spcPts val="0"/>
              </a:spcBef>
              <a:buNone/>
              <a:defRPr sz="1800" baseline="0">
                <a:latin typeface="Courier New" pitchFamily="49" charset="0"/>
                <a:cs typeface="Courier New" pitchFamily="49" charset="0"/>
              </a:defRPr>
            </a:lvl1pPr>
          </a:lstStyle>
          <a:p>
            <a:pPr lvl="0"/>
            <a:r>
              <a:rPr lang="en-US" sz="1800" smtClean="0">
                <a:latin typeface="Courier New" pitchFamily="49" charset="0"/>
                <a:cs typeface="Courier New" pitchFamily="49" charset="0"/>
              </a:rPr>
              <a:t>Router(config)#</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bl" preserve="1">
  <p:cSld name="Table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1204856"/>
            <a:ext cx="8316913" cy="5099125"/>
          </a:xfrm>
        </p:spPr>
        <p:txBody>
          <a:bodyPr/>
          <a:lstStyle/>
          <a:p>
            <a:pPr lvl="0"/>
            <a:r>
              <a:rPr lang="en-US" noProof="0" smtClean="0"/>
              <a:t>Click icon to add table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119335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73139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9128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316913" cy="3320143"/>
          </a:xfrm>
        </p:spPr>
        <p:txBody>
          <a:body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a:t>
            </a:r>
            <a:endParaRPr lang="en-US"/>
          </a:p>
        </p:txBody>
      </p:sp>
      <p:sp>
        <p:nvSpPr>
          <p:cNvPr id="4" name="Content Placeholder 2"/>
          <p:cNvSpPr>
            <a:spLocks noGrp="1"/>
          </p:cNvSpPr>
          <p:nvPr>
            <p:ph idx="10"/>
          </p:nvPr>
        </p:nvSpPr>
        <p:spPr>
          <a:xfrm>
            <a:off x="279400" y="1206653"/>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97451"/>
            <a:ext cx="8520354" cy="266968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646"/>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smtClean="0">
                <a:solidFill>
                  <a:schemeClr val="tx1"/>
                </a:solidFill>
              </a:rPr>
              <a:t>Chapter #</a:t>
            </a:r>
            <a:endParaRPr lang="en-US" sz="700" dirty="0">
              <a:solidFill>
                <a:schemeClr val="tx1"/>
              </a:solidFill>
            </a:endParaRPr>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BD5F09F1-C393-45BD-BF68-67F6E7FD2B5F}" type="slidenum">
              <a:rPr lang="en-US" sz="1000">
                <a:solidFill>
                  <a:schemeClr val="tx1"/>
                </a:solidFill>
              </a:rPr>
              <a:pPr algn="r" defTabSz="814388">
                <a:lnSpc>
                  <a:spcPct val="100000"/>
                </a:lnSpc>
                <a:defRPr/>
              </a:pPr>
              <a:t>‹#›</a:t>
            </a:fld>
            <a:endParaRPr lang="en-US" sz="1000">
              <a:solidFill>
                <a:schemeClr val="tx1"/>
              </a:solidFill>
            </a:endParaRPr>
          </a:p>
        </p:txBody>
      </p:sp>
      <p:sp>
        <p:nvSpPr>
          <p:cNvPr id="1029" name="Rectangle 6"/>
          <p:cNvSpPr>
            <a:spLocks noGrp="1" noChangeArrowheads="1"/>
          </p:cNvSpPr>
          <p:nvPr>
            <p:ph type="body" idx="1"/>
          </p:nvPr>
        </p:nvSpPr>
        <p:spPr bwMode="auto">
          <a:xfrm>
            <a:off x="279400" y="1106906"/>
            <a:ext cx="8316914" cy="5208170"/>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lvl="0"/>
            <a:r>
              <a:rPr lang="en-US" smtClean="0"/>
              <a:t>Body Text</a:t>
            </a:r>
          </a:p>
          <a:p>
            <a:pPr lvl="1"/>
            <a:r>
              <a:rPr lang="en-US" smtClean="0"/>
              <a:t>Second Level</a:t>
            </a:r>
          </a:p>
          <a:p>
            <a:pPr lvl="2"/>
            <a:r>
              <a:rPr lang="en-US" smtClean="0"/>
              <a:t>Third Level</a:t>
            </a:r>
          </a:p>
        </p:txBody>
      </p:sp>
      <p:sp>
        <p:nvSpPr>
          <p:cNvPr id="1289224" name="Rectangle 8"/>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D3D3D3"/>
                </a:solidFill>
              </a:rPr>
              <a:t>© 2007 – 2010, 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D3D3D3"/>
                </a:solidFill>
              </a:rPr>
              <a:t>Cisco Public</a:t>
            </a:r>
          </a:p>
        </p:txBody>
      </p:sp>
      <p:pic>
        <p:nvPicPr>
          <p:cNvPr id="12" name="Picture 8" descr="Rev08_Cisco_BrandBar10_060408.png"/>
          <p:cNvPicPr>
            <a:picLocks noChangeAspect="1"/>
          </p:cNvPicPr>
          <p:nvPr/>
        </p:nvPicPr>
        <p:blipFill>
          <a:blip r:embed="rId23"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39" r:id="rId1"/>
    <p:sldLayoutId id="2147483940" r:id="rId2"/>
    <p:sldLayoutId id="2147483941" r:id="rId3"/>
    <p:sldLayoutId id="2147483942" r:id="rId4"/>
    <p:sldLayoutId id="2147483943" r:id="rId5"/>
    <p:sldLayoutId id="2147483944" r:id="rId6"/>
    <p:sldLayoutId id="2147483945" r:id="rId7"/>
    <p:sldLayoutId id="2147483946" r:id="rId8"/>
    <p:sldLayoutId id="2147483947" r:id="rId9"/>
    <p:sldLayoutId id="2147483948" r:id="rId10"/>
    <p:sldLayoutId id="2147483949" r:id="rId11"/>
    <p:sldLayoutId id="2147483950" r:id="rId12"/>
    <p:sldLayoutId id="2147483951" r:id="rId13"/>
    <p:sldLayoutId id="2147483952" r:id="rId14"/>
    <p:sldLayoutId id="2147483953" r:id="rId15"/>
    <p:sldLayoutId id="2147483954" r:id="rId16"/>
    <p:sldLayoutId id="2147483879" r:id="rId17"/>
    <p:sldLayoutId id="2147483885" r:id="rId18"/>
    <p:sldLayoutId id="2147483889" r:id="rId19"/>
    <p:sldLayoutId id="2147483886" r:id="rId20"/>
    <p:sldLayoutId id="2147483888" r:id="rId21"/>
  </p:sldLayoutIdLst>
  <p:timing>
    <p:tnLst>
      <p:par>
        <p:cTn id="1" dur="indefinite" restart="never" nodeType="tmRoot"/>
      </p:par>
    </p:tnLst>
  </p:timing>
  <p:txStyles>
    <p:titleStyle>
      <a:lvl1pPr algn="l" defTabSz="814388" rtl="0" eaLnBrk="1" fontAlgn="base" hangingPunct="1">
        <a:lnSpc>
          <a:spcPct val="90000"/>
        </a:lnSpc>
        <a:spcBef>
          <a:spcPct val="0"/>
        </a:spcBef>
        <a:spcAft>
          <a:spcPct val="0"/>
        </a:spcAft>
        <a:defRPr sz="3200" b="1">
          <a:solidFill>
            <a:srgbClr val="708CA1"/>
          </a:solidFill>
          <a:latin typeface="+mj-lt"/>
          <a:ea typeface="+mj-ea"/>
          <a:cs typeface="+mj-cs"/>
        </a:defRPr>
      </a:lvl1pPr>
      <a:lvl2pPr algn="l" defTabSz="814388" rtl="0" eaLnBrk="1" fontAlgn="base" hangingPunct="1">
        <a:lnSpc>
          <a:spcPct val="90000"/>
        </a:lnSpc>
        <a:spcBef>
          <a:spcPct val="0"/>
        </a:spcBef>
        <a:spcAft>
          <a:spcPct val="0"/>
        </a:spcAft>
        <a:defRPr sz="3200" b="1">
          <a:solidFill>
            <a:srgbClr val="708CA1"/>
          </a:solidFill>
          <a:latin typeface="Arial" charset="0"/>
        </a:defRPr>
      </a:lvl2pPr>
      <a:lvl3pPr algn="l" defTabSz="814388" rtl="0" eaLnBrk="1" fontAlgn="base" hangingPunct="1">
        <a:lnSpc>
          <a:spcPct val="90000"/>
        </a:lnSpc>
        <a:spcBef>
          <a:spcPct val="0"/>
        </a:spcBef>
        <a:spcAft>
          <a:spcPct val="0"/>
        </a:spcAft>
        <a:defRPr sz="3200" b="1">
          <a:solidFill>
            <a:srgbClr val="708CA1"/>
          </a:solidFill>
          <a:latin typeface="Arial" charset="0"/>
        </a:defRPr>
      </a:lvl3pPr>
      <a:lvl4pPr algn="l" defTabSz="814388" rtl="0" eaLnBrk="1" fontAlgn="base" hangingPunct="1">
        <a:lnSpc>
          <a:spcPct val="90000"/>
        </a:lnSpc>
        <a:spcBef>
          <a:spcPct val="0"/>
        </a:spcBef>
        <a:spcAft>
          <a:spcPct val="0"/>
        </a:spcAft>
        <a:defRPr sz="3200" b="1">
          <a:solidFill>
            <a:srgbClr val="708CA1"/>
          </a:solidFill>
          <a:latin typeface="Arial" charset="0"/>
        </a:defRPr>
      </a:lvl4pPr>
      <a:lvl5pPr algn="l" defTabSz="814388" rtl="0" eaLnBrk="1" fontAlgn="base" hangingPunct="1">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100000"/>
        </a:lnSpc>
        <a:spcBef>
          <a:spcPts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eaLnBrk="1" fontAlgn="base" hangingPunct="1">
        <a:lnSpc>
          <a:spcPct val="100000"/>
        </a:lnSpc>
        <a:spcBef>
          <a:spcPts val="0"/>
        </a:spcBef>
        <a:spcAft>
          <a:spcPts val="600"/>
        </a:spcAft>
        <a:buClr>
          <a:srgbClr val="708CA1"/>
        </a:buClr>
        <a:buFont typeface="Arial" pitchFamily="34" charset="0"/>
        <a:buChar char="•"/>
        <a:defRPr sz="2000">
          <a:solidFill>
            <a:schemeClr val="tx1"/>
          </a:solidFill>
          <a:latin typeface="+mn-lt"/>
        </a:defRPr>
      </a:lvl2pPr>
      <a:lvl3pPr marL="688975" indent="-227013" algn="l" defTabSz="814388" rtl="0" eaLnBrk="1" fontAlgn="base" hangingPunct="1">
        <a:lnSpc>
          <a:spcPct val="100000"/>
        </a:lnSpc>
        <a:spcBef>
          <a:spcPts val="0"/>
        </a:spcBef>
        <a:spcAft>
          <a:spcPts val="600"/>
        </a:spcAft>
        <a:buClr>
          <a:srgbClr val="708CA1"/>
        </a:buClr>
        <a:buFont typeface="Arial" pitchFamily="34" charset="0"/>
        <a:buChar char="•"/>
        <a:defRPr sz="1800">
          <a:solidFill>
            <a:schemeClr val="tx1"/>
          </a:solidFill>
          <a:latin typeface="+mn-lt"/>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http://www.cisco.com/en/US/products" TargetMode="External"/><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2.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normAutofit fontScale="90000"/>
          </a:bodyPr>
          <a:lstStyle/>
          <a:p>
            <a:r>
              <a:rPr lang="en-US" sz="2800" dirty="0" smtClean="0"/>
              <a:t>Chapter 1: </a:t>
            </a:r>
            <a:br>
              <a:rPr lang="en-US" sz="2800" dirty="0" smtClean="0"/>
            </a:br>
            <a:r>
              <a:rPr lang="en-US" sz="2800" dirty="0" smtClean="0"/>
              <a:t>Analyzing The Cisco Enterprise Campus Architecture</a:t>
            </a:r>
            <a:endParaRPr lang="en-US" sz="2800" dirty="0" smtClean="0">
              <a:solidFill>
                <a:schemeClr val="folHlink"/>
              </a:solidFill>
            </a:endParaRPr>
          </a:p>
        </p:txBody>
      </p:sp>
      <p:sp>
        <p:nvSpPr>
          <p:cNvPr id="6147" name="Rectangle 3"/>
          <p:cNvSpPr>
            <a:spLocks noGrp="1" noChangeArrowheads="1"/>
          </p:cNvSpPr>
          <p:nvPr>
            <p:ph type="subTitle" idx="1"/>
          </p:nvPr>
        </p:nvSpPr>
        <p:spPr>
          <a:xfrm>
            <a:off x="311150" y="4672013"/>
            <a:ext cx="6788150" cy="658812"/>
          </a:xfrm>
        </p:spPr>
        <p:txBody>
          <a:bodyPr/>
          <a:lstStyle/>
          <a:p>
            <a:r>
              <a:rPr lang="en-US" sz="2400" dirty="0" smtClean="0"/>
              <a:t>CCNP SWITCH: Implementing IP Switching</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dirty="0" smtClean="0"/>
              <a:t>Traffic Types</a:t>
            </a:r>
          </a:p>
        </p:txBody>
      </p:sp>
      <p:sp>
        <p:nvSpPr>
          <p:cNvPr id="6" name="Content Placeholder 5"/>
          <p:cNvSpPr>
            <a:spLocks noGrp="1"/>
          </p:cNvSpPr>
          <p:nvPr>
            <p:ph idx="1"/>
          </p:nvPr>
        </p:nvSpPr>
        <p:spPr/>
        <p:txBody>
          <a:bodyPr>
            <a:normAutofit fontScale="92500" lnSpcReduction="10000"/>
          </a:bodyPr>
          <a:lstStyle/>
          <a:p>
            <a:pPr>
              <a:lnSpc>
                <a:spcPct val="110000"/>
              </a:lnSpc>
            </a:pPr>
            <a:r>
              <a:rPr lang="en-US" b="1" dirty="0" smtClean="0"/>
              <a:t>Network Management </a:t>
            </a:r>
            <a:r>
              <a:rPr lang="en-US" dirty="0" smtClean="0"/>
              <a:t>– BPDU, CDP, SNMP, RMON, SSH traffic (for example); low bandwidth</a:t>
            </a:r>
          </a:p>
          <a:p>
            <a:pPr>
              <a:lnSpc>
                <a:spcPct val="110000"/>
              </a:lnSpc>
            </a:pPr>
            <a:r>
              <a:rPr lang="en-US" b="1" dirty="0" smtClean="0"/>
              <a:t>IP Telephony </a:t>
            </a:r>
            <a:r>
              <a:rPr lang="en-US" dirty="0" smtClean="0"/>
              <a:t>– Signaling traffic and encapsulated voice traffic; low bandwidth</a:t>
            </a:r>
          </a:p>
          <a:p>
            <a:pPr>
              <a:lnSpc>
                <a:spcPct val="110000"/>
              </a:lnSpc>
            </a:pPr>
            <a:r>
              <a:rPr lang="en-US" b="1" dirty="0" smtClean="0"/>
              <a:t>IP Multicast </a:t>
            </a:r>
            <a:r>
              <a:rPr lang="en-US" dirty="0" smtClean="0"/>
              <a:t>– IP/TV and market data applications; intensive configuration requirements; very high bandwidth</a:t>
            </a:r>
          </a:p>
          <a:p>
            <a:pPr>
              <a:lnSpc>
                <a:spcPct val="110000"/>
              </a:lnSpc>
            </a:pPr>
            <a:r>
              <a:rPr lang="en-US" b="1" dirty="0" smtClean="0"/>
              <a:t>Normal Data</a:t>
            </a:r>
            <a:r>
              <a:rPr lang="en-US" dirty="0" smtClean="0"/>
              <a:t> – File and print services, email, Internet browsing, database access, shared network applications; low to medium bandwidth</a:t>
            </a:r>
          </a:p>
          <a:p>
            <a:pPr>
              <a:lnSpc>
                <a:spcPct val="110000"/>
              </a:lnSpc>
            </a:pPr>
            <a:r>
              <a:rPr lang="en-US" b="1" dirty="0" smtClean="0"/>
              <a:t>Scavenger Class </a:t>
            </a:r>
            <a:r>
              <a:rPr lang="en-US" dirty="0" smtClean="0"/>
              <a:t>– All traffic with protocols or patterns that exceed normal data flows; less than best-effort traffic, such as peer-to-peer traffic (instant messaging, file sharing, IP phone calls, video conferencing); medium to high bandwidth</a:t>
            </a:r>
          </a:p>
          <a:p>
            <a:pPr>
              <a:lnSpc>
                <a:spcPct val="110000"/>
              </a:lnSpc>
            </a:pPr>
            <a:endParaRPr lang="en-US" dirty="0"/>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smtClean="0"/>
              <a:t>Client-Server Applications</a:t>
            </a:r>
          </a:p>
        </p:txBody>
      </p:sp>
      <p:sp>
        <p:nvSpPr>
          <p:cNvPr id="5" name="Content Placeholder 4"/>
          <p:cNvSpPr>
            <a:spLocks noGrp="1"/>
          </p:cNvSpPr>
          <p:nvPr>
            <p:ph idx="1"/>
          </p:nvPr>
        </p:nvSpPr>
        <p:spPr/>
        <p:txBody>
          <a:bodyPr/>
          <a:lstStyle/>
          <a:p>
            <a:r>
              <a:rPr lang="en-US" dirty="0" smtClean="0"/>
              <a:t>Mail servers</a:t>
            </a:r>
          </a:p>
          <a:p>
            <a:r>
              <a:rPr lang="en-US" dirty="0" smtClean="0"/>
              <a:t>File servers</a:t>
            </a:r>
          </a:p>
          <a:p>
            <a:r>
              <a:rPr lang="en-US" dirty="0" smtClean="0"/>
              <a:t>Database servers</a:t>
            </a:r>
          </a:p>
          <a:p>
            <a:r>
              <a:rPr lang="en-US" dirty="0" smtClean="0"/>
              <a:t>Access to applications is fast, reliable, and secure</a:t>
            </a:r>
            <a:endParaRPr lang="en-US" dirty="0"/>
          </a:p>
        </p:txBody>
      </p:sp>
      <p:pic>
        <p:nvPicPr>
          <p:cNvPr id="6" name="Content Placeholder 5" descr="Client-Server.jpg"/>
          <p:cNvPicPr>
            <a:picLocks noGrp="1" noChangeAspect="1"/>
          </p:cNvPicPr>
          <p:nvPr>
            <p:ph idx="10"/>
          </p:nvPr>
        </p:nvPicPr>
        <p:blipFill>
          <a:blip r:embed="rId3" cstate="print"/>
          <a:stretch>
            <a:fillRect/>
          </a:stretch>
        </p:blipFill>
        <p:spPr>
          <a:xfrm>
            <a:off x="4382815" y="1138944"/>
            <a:ext cx="3927748" cy="5226439"/>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smtClean="0"/>
              <a:t>Client-Enterprise Edge Applications</a:t>
            </a:r>
          </a:p>
        </p:txBody>
      </p:sp>
      <p:sp>
        <p:nvSpPr>
          <p:cNvPr id="5" name="Content Placeholder 4"/>
          <p:cNvSpPr>
            <a:spLocks noGrp="1"/>
          </p:cNvSpPr>
          <p:nvPr>
            <p:ph idx="1"/>
          </p:nvPr>
        </p:nvSpPr>
        <p:spPr/>
        <p:txBody>
          <a:bodyPr/>
          <a:lstStyle/>
          <a:p>
            <a:r>
              <a:rPr lang="en-US" dirty="0" smtClean="0"/>
              <a:t>Servers on the enterprise edge, exchanging data between an organization and its public servers</a:t>
            </a:r>
          </a:p>
          <a:p>
            <a:r>
              <a:rPr lang="en-US" dirty="0" smtClean="0"/>
              <a:t>Examples: external mail servers, e-commerce servers, and public web servers</a:t>
            </a:r>
          </a:p>
          <a:p>
            <a:r>
              <a:rPr lang="en-US" dirty="0" smtClean="0"/>
              <a:t>Security and high availability are paramount</a:t>
            </a:r>
          </a:p>
        </p:txBody>
      </p:sp>
      <p:pic>
        <p:nvPicPr>
          <p:cNvPr id="6" name="Content Placeholder 5" descr="Client-Enterprsie Edge.jpg"/>
          <p:cNvPicPr>
            <a:picLocks noGrp="1" noChangeAspect="1"/>
          </p:cNvPicPr>
          <p:nvPr>
            <p:ph idx="10"/>
          </p:nvPr>
        </p:nvPicPr>
        <p:blipFill>
          <a:blip r:embed="rId3" cstate="print"/>
          <a:stretch>
            <a:fillRect/>
          </a:stretch>
        </p:blipFill>
        <p:spPr>
          <a:xfrm>
            <a:off x="4460687" y="1277007"/>
            <a:ext cx="4153585" cy="4168912"/>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z="2800" dirty="0" smtClean="0"/>
              <a:t>Service-Oriented Network Architecture (SONA)</a:t>
            </a:r>
          </a:p>
        </p:txBody>
      </p:sp>
      <p:sp>
        <p:nvSpPr>
          <p:cNvPr id="5" name="Content Placeholder 4"/>
          <p:cNvSpPr>
            <a:spLocks noGrp="1"/>
          </p:cNvSpPr>
          <p:nvPr>
            <p:ph idx="10"/>
          </p:nvPr>
        </p:nvSpPr>
        <p:spPr/>
        <p:txBody>
          <a:bodyPr/>
          <a:lstStyle/>
          <a:p>
            <a:r>
              <a:rPr lang="en-US" sz="1800" b="1" dirty="0" smtClean="0"/>
              <a:t>Application Layer </a:t>
            </a:r>
            <a:r>
              <a:rPr lang="en-US" sz="1800" dirty="0" smtClean="0"/>
              <a:t>– business and collaboration applications; meet business requirements leveraging interactive </a:t>
            </a:r>
            <a:r>
              <a:rPr lang="en-US" sz="1800" smtClean="0"/>
              <a:t>services layer.</a:t>
            </a:r>
            <a:endParaRPr lang="en-US" sz="1800" dirty="0" smtClean="0"/>
          </a:p>
          <a:p>
            <a:r>
              <a:rPr lang="en-US" sz="1800" b="1" dirty="0" smtClean="0"/>
              <a:t>Interactive Services Layer </a:t>
            </a:r>
            <a:r>
              <a:rPr lang="en-US" sz="1800" dirty="0" smtClean="0"/>
              <a:t>– enable efficient allocation of resources to applications and business processes through the </a:t>
            </a:r>
            <a:r>
              <a:rPr lang="en-US" sz="1800" smtClean="0"/>
              <a:t>networked infrastructure.</a:t>
            </a:r>
            <a:endParaRPr lang="en-US" sz="1800" dirty="0" smtClean="0"/>
          </a:p>
          <a:p>
            <a:r>
              <a:rPr lang="en-US" sz="1800" b="1" dirty="0" smtClean="0"/>
              <a:t>Networked Infrastructure Layer </a:t>
            </a:r>
            <a:r>
              <a:rPr lang="en-US" sz="1800" dirty="0" smtClean="0"/>
              <a:t>– where all IT </a:t>
            </a:r>
            <a:r>
              <a:rPr lang="en-US" sz="1800" smtClean="0"/>
              <a:t>resources interconnect.</a:t>
            </a:r>
            <a:endParaRPr lang="en-US" sz="1800" dirty="0"/>
          </a:p>
        </p:txBody>
      </p:sp>
      <p:pic>
        <p:nvPicPr>
          <p:cNvPr id="6" name="Content Placeholder 5" descr="SONA.jpg"/>
          <p:cNvPicPr>
            <a:picLocks noGrp="1" noChangeAspect="1"/>
          </p:cNvPicPr>
          <p:nvPr>
            <p:ph idx="11"/>
          </p:nvPr>
        </p:nvPicPr>
        <p:blipFill>
          <a:blip r:embed="rId3" cstate="print"/>
          <a:stretch>
            <a:fillRect/>
          </a:stretch>
        </p:blipFill>
        <p:spPr>
          <a:xfrm>
            <a:off x="1587005" y="2995448"/>
            <a:ext cx="5959756" cy="3653449"/>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dirty="0" smtClean="0"/>
              <a:t>Borderless Networks</a:t>
            </a:r>
          </a:p>
        </p:txBody>
      </p:sp>
      <p:sp>
        <p:nvSpPr>
          <p:cNvPr id="6" name="Content Placeholder 5"/>
          <p:cNvSpPr>
            <a:spLocks noGrp="1"/>
          </p:cNvSpPr>
          <p:nvPr>
            <p:ph idx="1"/>
          </p:nvPr>
        </p:nvSpPr>
        <p:spPr/>
        <p:txBody>
          <a:bodyPr>
            <a:normAutofit/>
          </a:bodyPr>
          <a:lstStyle/>
          <a:p>
            <a:r>
              <a:rPr lang="en-US" dirty="0" smtClean="0"/>
              <a:t>Enterprise architecture launched by Cisco in </a:t>
            </a:r>
            <a:r>
              <a:rPr lang="en-US" smtClean="0"/>
              <a:t>October 2009.</a:t>
            </a:r>
            <a:endParaRPr lang="en-US" dirty="0" smtClean="0"/>
          </a:p>
          <a:p>
            <a:r>
              <a:rPr lang="en-US" dirty="0" smtClean="0"/>
              <a:t>Model enables businesses to transcend borders, access resources anywhere, embrace business productivity, and lower business and IT costs.</a:t>
            </a:r>
          </a:p>
          <a:p>
            <a:r>
              <a:rPr lang="en-US" dirty="0" smtClean="0"/>
              <a:t>Focuses more on growing enterprises into global companies.</a:t>
            </a:r>
          </a:p>
          <a:p>
            <a:r>
              <a:rPr lang="en-US" dirty="0" smtClean="0"/>
              <a:t>Technical architecture based on three principles:</a:t>
            </a:r>
          </a:p>
          <a:p>
            <a:pPr lvl="1"/>
            <a:r>
              <a:rPr lang="en-US" dirty="0" smtClean="0"/>
              <a:t>Decoupling hardware from software</a:t>
            </a:r>
          </a:p>
          <a:p>
            <a:pPr lvl="1"/>
            <a:r>
              <a:rPr lang="en-US" dirty="0" smtClean="0"/>
              <a:t>Unifying computation, storage, and network</a:t>
            </a:r>
          </a:p>
          <a:p>
            <a:pPr lvl="1"/>
            <a:r>
              <a:rPr lang="en-US" dirty="0" smtClean="0"/>
              <a:t>Policy throughout the unified system</a:t>
            </a:r>
          </a:p>
          <a:p>
            <a:r>
              <a:rPr lang="en-US" smtClean="0"/>
              <a:t>Provides a platform </a:t>
            </a:r>
            <a:r>
              <a:rPr lang="en-US" dirty="0" smtClean="0"/>
              <a:t>for </a:t>
            </a:r>
            <a:r>
              <a:rPr lang="en-US" smtClean="0"/>
              <a:t>business innovation.</a:t>
            </a:r>
            <a:endParaRPr lang="en-US" dirty="0" smtClean="0"/>
          </a:p>
          <a:p>
            <a:r>
              <a:rPr lang="en-US" smtClean="0"/>
              <a:t>Serves as the foundation </a:t>
            </a:r>
            <a:r>
              <a:rPr lang="en-US" dirty="0" smtClean="0"/>
              <a:t>for </a:t>
            </a:r>
            <a:r>
              <a:rPr lang="en-US" smtClean="0"/>
              <a:t>rich-media communications.</a:t>
            </a:r>
            <a:endParaRPr lang="en-US" dirty="0"/>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3"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smtClean="0">
                <a:ln>
                  <a:noFill/>
                </a:ln>
                <a:solidFill>
                  <a:schemeClr val="bg1"/>
                </a:solidFill>
                <a:effectLst/>
                <a:uLnTx/>
                <a:uFillTx/>
                <a:latin typeface="+mj-lt"/>
                <a:ea typeface="+mj-ea"/>
                <a:cs typeface="+mj-cs"/>
              </a:rPr>
              <a:t>Enterprise Campus Design</a:t>
            </a:r>
            <a:endParaRPr kumimoji="0" lang="en-US" sz="3000" b="0" i="0" u="none" strike="noStrike" kern="0" cap="none" spc="0" normalizeH="0" baseline="0" noProof="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fontScale="90000"/>
          </a:bodyPr>
          <a:lstStyle/>
          <a:p>
            <a:r>
              <a:rPr lang="en-US" sz="2800" dirty="0" smtClean="0"/>
              <a:t>Building Access, Building Distribution, and Building Core Layers</a:t>
            </a:r>
          </a:p>
        </p:txBody>
      </p:sp>
      <p:sp>
        <p:nvSpPr>
          <p:cNvPr id="5" name="Content Placeholder 4"/>
          <p:cNvSpPr>
            <a:spLocks noGrp="1"/>
          </p:cNvSpPr>
          <p:nvPr>
            <p:ph idx="1"/>
          </p:nvPr>
        </p:nvSpPr>
        <p:spPr>
          <a:xfrm>
            <a:off x="279401" y="1359438"/>
            <a:ext cx="4066688" cy="5191792"/>
          </a:xfrm>
        </p:spPr>
        <p:txBody>
          <a:bodyPr/>
          <a:lstStyle/>
          <a:p>
            <a:r>
              <a:rPr lang="en-US" sz="2000" b="1" dirty="0" smtClean="0"/>
              <a:t>Building </a:t>
            </a:r>
            <a:r>
              <a:rPr lang="en-US" sz="2000" b="1" smtClean="0"/>
              <a:t>Core Layer: </a:t>
            </a:r>
            <a:r>
              <a:rPr lang="en-US" sz="2000" smtClean="0"/>
              <a:t>high-speed </a:t>
            </a:r>
            <a:r>
              <a:rPr lang="en-US" sz="2000" dirty="0" smtClean="0"/>
              <a:t>campus backbone designed to switch packets as fast as possible; provides high availability and adapts quickly </a:t>
            </a:r>
            <a:r>
              <a:rPr lang="en-US" sz="2000" smtClean="0"/>
              <a:t>to changes.</a:t>
            </a:r>
            <a:endParaRPr lang="en-US" sz="2000" dirty="0" smtClean="0"/>
          </a:p>
          <a:p>
            <a:r>
              <a:rPr lang="en-US" sz="2000" b="1" dirty="0" smtClean="0"/>
              <a:t>Building </a:t>
            </a:r>
            <a:r>
              <a:rPr lang="en-US" sz="2000" b="1" smtClean="0"/>
              <a:t>Distribution Layer: </a:t>
            </a:r>
            <a:r>
              <a:rPr lang="en-US" sz="2000" smtClean="0"/>
              <a:t>aggregate </a:t>
            </a:r>
            <a:r>
              <a:rPr lang="en-US" sz="2000" dirty="0" smtClean="0"/>
              <a:t>wiring closets and use switches to segment workgroups and isolate </a:t>
            </a:r>
            <a:r>
              <a:rPr lang="en-US" sz="2000" smtClean="0"/>
              <a:t>network problems.</a:t>
            </a:r>
            <a:endParaRPr lang="en-US" sz="2000" dirty="0" smtClean="0"/>
          </a:p>
          <a:p>
            <a:r>
              <a:rPr lang="en-US" sz="2000" b="1" dirty="0" smtClean="0"/>
              <a:t>Building </a:t>
            </a:r>
            <a:r>
              <a:rPr lang="en-US" sz="2000" b="1" smtClean="0"/>
              <a:t>Access Layer: </a:t>
            </a:r>
            <a:r>
              <a:rPr lang="en-US" sz="2000" smtClean="0"/>
              <a:t>grant </a:t>
            </a:r>
            <a:r>
              <a:rPr lang="en-US" sz="2000" dirty="0" smtClean="0"/>
              <a:t>user access to </a:t>
            </a:r>
            <a:r>
              <a:rPr lang="en-US" sz="2000" smtClean="0"/>
              <a:t>network devices.</a:t>
            </a:r>
            <a:endParaRPr lang="en-US" sz="2000" dirty="0" smtClean="0"/>
          </a:p>
          <a:p>
            <a:endParaRPr lang="en-US" sz="2000" dirty="0"/>
          </a:p>
        </p:txBody>
      </p:sp>
      <p:pic>
        <p:nvPicPr>
          <p:cNvPr id="6" name="Content Placeholder 5" descr="Core-Distribution-Access.jpg"/>
          <p:cNvPicPr>
            <a:picLocks noGrp="1" noChangeAspect="1"/>
          </p:cNvPicPr>
          <p:nvPr>
            <p:ph idx="10"/>
          </p:nvPr>
        </p:nvPicPr>
        <p:blipFill>
          <a:blip r:embed="rId3" cstate="print"/>
          <a:stretch>
            <a:fillRect/>
          </a:stretch>
        </p:blipFill>
        <p:spPr>
          <a:xfrm>
            <a:off x="4398823" y="1813034"/>
            <a:ext cx="4370528" cy="3563997"/>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smtClean="0"/>
              <a:t>Core Layer</a:t>
            </a:r>
          </a:p>
        </p:txBody>
      </p:sp>
      <p:sp>
        <p:nvSpPr>
          <p:cNvPr id="5" name="Content Placeholder 4"/>
          <p:cNvSpPr>
            <a:spLocks noGrp="1"/>
          </p:cNvSpPr>
          <p:nvPr>
            <p:ph idx="10"/>
          </p:nvPr>
        </p:nvSpPr>
        <p:spPr/>
        <p:txBody>
          <a:bodyPr/>
          <a:lstStyle/>
          <a:p>
            <a:r>
              <a:rPr lang="en-US" dirty="0" smtClean="0"/>
              <a:t>Aggregates distribution </a:t>
            </a:r>
            <a:r>
              <a:rPr lang="en-US" smtClean="0"/>
              <a:t>layer switches.</a:t>
            </a:r>
            <a:endParaRPr lang="en-US" dirty="0" smtClean="0"/>
          </a:p>
          <a:p>
            <a:r>
              <a:rPr lang="en-US" dirty="0" smtClean="0"/>
              <a:t>Implements scalable protocols and technologies and </a:t>
            </a:r>
            <a:r>
              <a:rPr lang="en-US" smtClean="0"/>
              <a:t>load balancing.</a:t>
            </a:r>
            <a:endParaRPr lang="en-US" dirty="0" smtClean="0"/>
          </a:p>
          <a:p>
            <a:r>
              <a:rPr lang="en-US" dirty="0" smtClean="0"/>
              <a:t>High-speed layer 3 switching using </a:t>
            </a:r>
            <a:r>
              <a:rPr lang="en-US" smtClean="0"/>
              <a:t>10-Gigabit Ethernet.</a:t>
            </a:r>
            <a:endParaRPr lang="en-US" dirty="0" smtClean="0"/>
          </a:p>
          <a:p>
            <a:r>
              <a:rPr lang="en-US" dirty="0" smtClean="0"/>
              <a:t>Uses redundant </a:t>
            </a:r>
            <a:r>
              <a:rPr lang="en-US" smtClean="0"/>
              <a:t>L3 links.</a:t>
            </a:r>
            <a:endParaRPr lang="en-US" dirty="0" smtClean="0"/>
          </a:p>
          <a:p>
            <a:endParaRPr lang="en-US" dirty="0"/>
          </a:p>
        </p:txBody>
      </p:sp>
      <p:pic>
        <p:nvPicPr>
          <p:cNvPr id="6" name="Content Placeholder 5" descr="Core Layer.jpg"/>
          <p:cNvPicPr>
            <a:picLocks noGrp="1" noChangeAspect="1"/>
          </p:cNvPicPr>
          <p:nvPr>
            <p:ph idx="11"/>
          </p:nvPr>
        </p:nvPicPr>
        <p:blipFill>
          <a:blip r:embed="rId3" cstate="print"/>
          <a:stretch>
            <a:fillRect/>
          </a:stretch>
        </p:blipFill>
        <p:spPr>
          <a:xfrm>
            <a:off x="1639622" y="3654211"/>
            <a:ext cx="5853592" cy="2770402"/>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smtClean="0"/>
              <a:t>Distribution Layer</a:t>
            </a:r>
          </a:p>
        </p:txBody>
      </p:sp>
      <p:sp>
        <p:nvSpPr>
          <p:cNvPr id="5" name="Content Placeholder 4"/>
          <p:cNvSpPr>
            <a:spLocks noGrp="1"/>
          </p:cNvSpPr>
          <p:nvPr>
            <p:ph idx="10"/>
          </p:nvPr>
        </p:nvSpPr>
        <p:spPr/>
        <p:txBody>
          <a:bodyPr>
            <a:normAutofit/>
          </a:bodyPr>
          <a:lstStyle/>
          <a:p>
            <a:r>
              <a:rPr lang="en-US" sz="1800" dirty="0" smtClean="0"/>
              <a:t>High availability, fast path recovery, load balancing, QoS, and security</a:t>
            </a:r>
          </a:p>
          <a:p>
            <a:r>
              <a:rPr lang="en-US" sz="1800" dirty="0" smtClean="0"/>
              <a:t>Route summarization and packet manipulation</a:t>
            </a:r>
          </a:p>
          <a:p>
            <a:r>
              <a:rPr lang="en-US" sz="1800" dirty="0" smtClean="0"/>
              <a:t>Redistribution point between routing domains</a:t>
            </a:r>
          </a:p>
          <a:p>
            <a:r>
              <a:rPr lang="en-US" sz="1800" dirty="0" smtClean="0"/>
              <a:t>Packet filtering and policy routing to implement policy-based connectivity</a:t>
            </a:r>
          </a:p>
          <a:p>
            <a:r>
              <a:rPr lang="en-US" sz="1800" dirty="0" smtClean="0"/>
              <a:t>Terminate VLANs</a:t>
            </a:r>
          </a:p>
          <a:p>
            <a:r>
              <a:rPr lang="en-US" sz="1800" dirty="0" smtClean="0"/>
              <a:t>First Hop Redundancy Protocol</a:t>
            </a:r>
            <a:endParaRPr lang="en-US" sz="1800" dirty="0"/>
          </a:p>
        </p:txBody>
      </p:sp>
      <p:pic>
        <p:nvPicPr>
          <p:cNvPr id="6" name="Content Placeholder 5" descr="Distribution Layer.jpg"/>
          <p:cNvPicPr>
            <a:picLocks noGrp="1" noChangeAspect="1"/>
          </p:cNvPicPr>
          <p:nvPr>
            <p:ph sz="quarter" idx="11"/>
          </p:nvPr>
        </p:nvPicPr>
        <p:blipFill>
          <a:blip r:embed="rId3" cstate="print"/>
          <a:stretch>
            <a:fillRect/>
          </a:stretch>
        </p:blipFill>
        <p:spPr>
          <a:xfrm>
            <a:off x="721957" y="3537884"/>
            <a:ext cx="7594891" cy="2672556"/>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Access Layer</a:t>
            </a:r>
            <a:endParaRPr lang="en-US" dirty="0" smtClean="0"/>
          </a:p>
        </p:txBody>
      </p:sp>
      <p:sp>
        <p:nvSpPr>
          <p:cNvPr id="5" name="Content Placeholder 4"/>
          <p:cNvSpPr>
            <a:spLocks noGrp="1"/>
          </p:cNvSpPr>
          <p:nvPr>
            <p:ph idx="10"/>
          </p:nvPr>
        </p:nvSpPr>
        <p:spPr/>
        <p:txBody>
          <a:bodyPr>
            <a:noAutofit/>
          </a:bodyPr>
          <a:lstStyle/>
          <a:p>
            <a:pPr>
              <a:lnSpc>
                <a:spcPct val="120000"/>
              </a:lnSpc>
              <a:spcBef>
                <a:spcPts val="0"/>
              </a:spcBef>
            </a:pPr>
            <a:r>
              <a:rPr lang="en-US" sz="1800" b="1" smtClean="0"/>
              <a:t>High availability </a:t>
            </a:r>
            <a:r>
              <a:rPr lang="en-US" sz="1800" smtClean="0"/>
              <a:t>– supported by many hardware and software features, such as redundant power supplies and First Hop Redundancy Protocols (FHRP). </a:t>
            </a:r>
          </a:p>
          <a:p>
            <a:pPr>
              <a:lnSpc>
                <a:spcPct val="120000"/>
              </a:lnSpc>
              <a:spcBef>
                <a:spcPts val="0"/>
              </a:spcBef>
            </a:pPr>
            <a:r>
              <a:rPr lang="en-US" sz="1800" b="1" smtClean="0"/>
              <a:t>Convergence</a:t>
            </a:r>
            <a:r>
              <a:rPr lang="en-US" sz="1800" smtClean="0"/>
              <a:t> – provides inline Power over Ethernet (PoE) to support IP telephony and wireless access points.</a:t>
            </a:r>
          </a:p>
          <a:p>
            <a:pPr>
              <a:lnSpc>
                <a:spcPct val="120000"/>
              </a:lnSpc>
              <a:spcBef>
                <a:spcPts val="0"/>
              </a:spcBef>
            </a:pPr>
            <a:r>
              <a:rPr lang="en-US" sz="1800" b="1" smtClean="0"/>
              <a:t>Security</a:t>
            </a:r>
            <a:r>
              <a:rPr lang="en-US" sz="1800" smtClean="0"/>
              <a:t> – includes port security, DHCP snooping, Dynamic ARP inspection, IP source guard.</a:t>
            </a:r>
            <a:endParaRPr lang="en-US" sz="1800" dirty="0"/>
          </a:p>
        </p:txBody>
      </p:sp>
      <p:pic>
        <p:nvPicPr>
          <p:cNvPr id="6" name="Content Placeholder 5" descr="Access Layer.jpg"/>
          <p:cNvPicPr>
            <a:picLocks noGrp="1" noChangeAspect="1"/>
          </p:cNvPicPr>
          <p:nvPr>
            <p:ph sz="quarter" idx="11"/>
          </p:nvPr>
        </p:nvPicPr>
        <p:blipFill>
          <a:blip r:embed="rId3" cstate="print"/>
          <a:stretch>
            <a:fillRect/>
          </a:stretch>
        </p:blipFill>
        <p:spPr>
          <a:xfrm>
            <a:off x="1336870" y="3443288"/>
            <a:ext cx="6451299" cy="2989626"/>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Chapter 1 Objectives</a:t>
            </a:r>
          </a:p>
        </p:txBody>
      </p:sp>
      <p:sp>
        <p:nvSpPr>
          <p:cNvPr id="7" name="Content Placeholder 6"/>
          <p:cNvSpPr>
            <a:spLocks noGrp="1"/>
          </p:cNvSpPr>
          <p:nvPr>
            <p:ph idx="1"/>
          </p:nvPr>
        </p:nvSpPr>
        <p:spPr/>
        <p:txBody>
          <a:bodyPr/>
          <a:lstStyle/>
          <a:p>
            <a:r>
              <a:rPr lang="en-US" dirty="0" smtClean="0"/>
              <a:t>Describe common campus design options and how design choices affect implementation and support of a </a:t>
            </a:r>
            <a:r>
              <a:rPr lang="en-US" smtClean="0"/>
              <a:t>campus LAN.</a:t>
            </a:r>
            <a:endParaRPr lang="en-US" dirty="0" smtClean="0"/>
          </a:p>
          <a:p>
            <a:r>
              <a:rPr lang="en-US" dirty="0" smtClean="0"/>
              <a:t>Describe the access, distribution, and </a:t>
            </a:r>
            <a:r>
              <a:rPr lang="en-US" smtClean="0"/>
              <a:t>core layers.</a:t>
            </a:r>
            <a:endParaRPr lang="en-US" dirty="0" smtClean="0"/>
          </a:p>
          <a:p>
            <a:r>
              <a:rPr lang="en-US" dirty="0" smtClean="0"/>
              <a:t>Describe small, medium, and large campus </a:t>
            </a:r>
            <a:r>
              <a:rPr lang="en-US" smtClean="0"/>
              <a:t>network designs.</a:t>
            </a:r>
            <a:endParaRPr lang="en-US" dirty="0" smtClean="0"/>
          </a:p>
          <a:p>
            <a:r>
              <a:rPr lang="en-US" dirty="0" smtClean="0"/>
              <a:t>Describe the prepare, plan, design, implement, operate, optimize (PPDIOO</a:t>
            </a:r>
            <a:r>
              <a:rPr lang="en-US" smtClean="0"/>
              <a:t>) methodology.</a:t>
            </a:r>
            <a:endParaRPr lang="en-US" dirty="0" smtClean="0"/>
          </a:p>
          <a:p>
            <a:r>
              <a:rPr lang="en-US" dirty="0" smtClean="0"/>
              <a:t>Describe the network lifecycle approach to </a:t>
            </a:r>
            <a:r>
              <a:rPr lang="en-US" smtClean="0"/>
              <a:t>campus design.</a:t>
            </a: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Small Campus Network</a:t>
            </a:r>
            <a:endParaRPr lang="en-US" dirty="0" smtClean="0"/>
          </a:p>
        </p:txBody>
      </p:sp>
      <p:sp>
        <p:nvSpPr>
          <p:cNvPr id="5" name="Content Placeholder 4"/>
          <p:cNvSpPr>
            <a:spLocks noGrp="1"/>
          </p:cNvSpPr>
          <p:nvPr>
            <p:ph idx="10"/>
          </p:nvPr>
        </p:nvSpPr>
        <p:spPr/>
        <p:txBody>
          <a:bodyPr/>
          <a:lstStyle/>
          <a:p>
            <a:r>
              <a:rPr lang="en-US" smtClean="0"/>
              <a:t>&lt;200 end devices</a:t>
            </a:r>
          </a:p>
          <a:p>
            <a:r>
              <a:rPr lang="en-US" smtClean="0"/>
              <a:t>Collapsed core</a:t>
            </a:r>
          </a:p>
          <a:p>
            <a:pPr>
              <a:spcBef>
                <a:spcPts val="0"/>
              </a:spcBef>
            </a:pPr>
            <a:r>
              <a:rPr lang="en-US" smtClean="0"/>
              <a:t>Catalyst 3560 and 2960G switches for access layer</a:t>
            </a:r>
          </a:p>
          <a:p>
            <a:r>
              <a:rPr lang="en-US" smtClean="0"/>
              <a:t>Cisco 1900 and 2900 routers to interconnect branch/WAN</a:t>
            </a:r>
          </a:p>
          <a:p>
            <a:endParaRPr lang="en-US" smtClean="0"/>
          </a:p>
          <a:p>
            <a:endParaRPr lang="en-US" smtClean="0"/>
          </a:p>
          <a:p>
            <a:endParaRPr lang="en-US" smtClean="0"/>
          </a:p>
          <a:p>
            <a:endParaRPr lang="en-US" dirty="0"/>
          </a:p>
        </p:txBody>
      </p:sp>
      <p:pic>
        <p:nvPicPr>
          <p:cNvPr id="6" name="Content Placeholder 5" descr="Small Campus Network.jpg"/>
          <p:cNvPicPr>
            <a:picLocks noGrp="1" noChangeAspect="1"/>
          </p:cNvPicPr>
          <p:nvPr>
            <p:ph idx="11"/>
          </p:nvPr>
        </p:nvPicPr>
        <p:blipFill>
          <a:blip r:embed="rId3" cstate="print"/>
          <a:stretch>
            <a:fillRect/>
          </a:stretch>
        </p:blipFill>
        <p:spPr>
          <a:xfrm>
            <a:off x="2030959" y="3443288"/>
            <a:ext cx="5066893" cy="3099402"/>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smtClean="0"/>
              <a:t>Medium Campus Network</a:t>
            </a:r>
          </a:p>
        </p:txBody>
      </p:sp>
      <p:sp>
        <p:nvSpPr>
          <p:cNvPr id="5" name="Content Placeholder 4"/>
          <p:cNvSpPr>
            <a:spLocks noGrp="1"/>
          </p:cNvSpPr>
          <p:nvPr>
            <p:ph idx="10"/>
          </p:nvPr>
        </p:nvSpPr>
        <p:spPr/>
        <p:txBody>
          <a:bodyPr/>
          <a:lstStyle/>
          <a:p>
            <a:pPr>
              <a:spcBef>
                <a:spcPts val="0"/>
              </a:spcBef>
            </a:pPr>
            <a:r>
              <a:rPr lang="en-US" dirty="0" smtClean="0"/>
              <a:t>200-1000 end devices</a:t>
            </a:r>
          </a:p>
          <a:p>
            <a:pPr>
              <a:spcBef>
                <a:spcPts val="0"/>
              </a:spcBef>
            </a:pPr>
            <a:r>
              <a:rPr lang="en-US" dirty="0" smtClean="0"/>
              <a:t>Redundant multilayer switches at distribution layer</a:t>
            </a:r>
          </a:p>
          <a:p>
            <a:pPr>
              <a:spcBef>
                <a:spcPts val="0"/>
              </a:spcBef>
            </a:pPr>
            <a:r>
              <a:rPr lang="en-US" dirty="0" smtClean="0"/>
              <a:t>Catalyst 4500 or 6500 switches</a:t>
            </a:r>
          </a:p>
          <a:p>
            <a:pPr>
              <a:spcBef>
                <a:spcPts val="0"/>
              </a:spcBef>
            </a:pPr>
            <a:endParaRPr lang="en-US" dirty="0" smtClean="0"/>
          </a:p>
          <a:p>
            <a:pPr>
              <a:spcBef>
                <a:spcPts val="0"/>
              </a:spcBef>
            </a:pPr>
            <a:endParaRPr lang="en-US" dirty="0"/>
          </a:p>
        </p:txBody>
      </p:sp>
      <p:pic>
        <p:nvPicPr>
          <p:cNvPr id="6" name="Content Placeholder 5" descr="Medium Campus Network.jpg"/>
          <p:cNvPicPr>
            <a:picLocks noGrp="1" noChangeAspect="1"/>
          </p:cNvPicPr>
          <p:nvPr>
            <p:ph idx="11"/>
          </p:nvPr>
        </p:nvPicPr>
        <p:blipFill>
          <a:blip r:embed="rId3" cstate="print"/>
          <a:stretch>
            <a:fillRect/>
          </a:stretch>
        </p:blipFill>
        <p:spPr>
          <a:xfrm>
            <a:off x="1932304" y="2853560"/>
            <a:ext cx="5278471" cy="3602585"/>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mtClean="0"/>
              <a:t>Large Campus Network</a:t>
            </a:r>
            <a:endParaRPr lang="en-US" dirty="0" smtClean="0"/>
          </a:p>
        </p:txBody>
      </p:sp>
      <p:sp>
        <p:nvSpPr>
          <p:cNvPr id="6" name="Content Placeholder 5"/>
          <p:cNvSpPr>
            <a:spLocks noGrp="1"/>
          </p:cNvSpPr>
          <p:nvPr>
            <p:ph idx="1"/>
          </p:nvPr>
        </p:nvSpPr>
        <p:spPr/>
        <p:txBody>
          <a:bodyPr/>
          <a:lstStyle/>
          <a:p>
            <a:pPr>
              <a:spcBef>
                <a:spcPts val="0"/>
              </a:spcBef>
            </a:pPr>
            <a:r>
              <a:rPr lang="en-US" smtClean="0"/>
              <a:t>&gt;2000 end users</a:t>
            </a:r>
          </a:p>
          <a:p>
            <a:pPr>
              <a:spcBef>
                <a:spcPts val="0"/>
              </a:spcBef>
            </a:pPr>
            <a:r>
              <a:rPr lang="en-US" smtClean="0"/>
              <a:t>Stricter adherence to core, distribution, access delineation</a:t>
            </a:r>
          </a:p>
          <a:p>
            <a:pPr>
              <a:spcBef>
                <a:spcPts val="0"/>
              </a:spcBef>
            </a:pPr>
            <a:r>
              <a:rPr lang="en-US" smtClean="0"/>
              <a:t>Catalyst 6500 switches in core and distribution layers</a:t>
            </a:r>
          </a:p>
          <a:p>
            <a:pPr>
              <a:spcBef>
                <a:spcPts val="0"/>
              </a:spcBef>
            </a:pPr>
            <a:r>
              <a:rPr lang="en-US" smtClean="0"/>
              <a:t>Nexus 7000 switches in data centers</a:t>
            </a:r>
          </a:p>
          <a:p>
            <a:pPr>
              <a:spcBef>
                <a:spcPts val="0"/>
              </a:spcBef>
            </a:pPr>
            <a:r>
              <a:rPr lang="en-US" smtClean="0"/>
              <a:t>Division of labor amongst network engineers</a:t>
            </a:r>
            <a:endParaRPr lang="en-US" dirty="0"/>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smtClean="0"/>
              <a:t>Data Center Infrastructure</a:t>
            </a:r>
          </a:p>
        </p:txBody>
      </p:sp>
      <p:sp>
        <p:nvSpPr>
          <p:cNvPr id="5" name="Content Placeholder 4"/>
          <p:cNvSpPr>
            <a:spLocks noGrp="1"/>
          </p:cNvSpPr>
          <p:nvPr>
            <p:ph idx="10"/>
          </p:nvPr>
        </p:nvSpPr>
        <p:spPr/>
        <p:txBody>
          <a:bodyPr/>
          <a:lstStyle/>
          <a:p>
            <a:pPr>
              <a:spcBef>
                <a:spcPts val="0"/>
              </a:spcBef>
            </a:pPr>
            <a:r>
              <a:rPr lang="en-US" sz="2000" b="1" dirty="0" smtClean="0"/>
              <a:t>Core layer </a:t>
            </a:r>
            <a:r>
              <a:rPr lang="en-US" sz="2000" dirty="0" smtClean="0"/>
              <a:t>– high-speed packet switching backplane</a:t>
            </a:r>
          </a:p>
          <a:p>
            <a:pPr>
              <a:spcBef>
                <a:spcPts val="0"/>
              </a:spcBef>
            </a:pPr>
            <a:r>
              <a:rPr lang="en-US" sz="2000" b="1" dirty="0" smtClean="0"/>
              <a:t>Aggregation layer </a:t>
            </a:r>
            <a:r>
              <a:rPr lang="en-US" sz="2000" dirty="0" smtClean="0"/>
              <a:t>– service module integration, default gateway redundancy, security, load balancing, content switching, firewall, </a:t>
            </a:r>
            <a:r>
              <a:rPr lang="en-US" sz="2000" dirty="0" err="1" smtClean="0"/>
              <a:t>SSL</a:t>
            </a:r>
            <a:r>
              <a:rPr lang="en-US" sz="2000" dirty="0" smtClean="0"/>
              <a:t> offload, intrusion detection, network analysis</a:t>
            </a:r>
          </a:p>
          <a:p>
            <a:pPr>
              <a:spcBef>
                <a:spcPts val="0"/>
              </a:spcBef>
            </a:pPr>
            <a:r>
              <a:rPr lang="en-US" sz="2000" b="1" dirty="0" smtClean="0"/>
              <a:t>Access layer </a:t>
            </a:r>
            <a:r>
              <a:rPr lang="en-US" sz="2000" dirty="0" smtClean="0"/>
              <a:t>– connects servers to network</a:t>
            </a:r>
            <a:endParaRPr lang="en-US" sz="2000" dirty="0"/>
          </a:p>
        </p:txBody>
      </p:sp>
      <p:pic>
        <p:nvPicPr>
          <p:cNvPr id="6" name="Content Placeholder 5" descr="Data Center.jpg"/>
          <p:cNvPicPr>
            <a:picLocks noGrp="1" noChangeAspect="1"/>
          </p:cNvPicPr>
          <p:nvPr>
            <p:ph idx="11"/>
          </p:nvPr>
        </p:nvPicPr>
        <p:blipFill>
          <a:blip r:embed="rId3" cstate="print"/>
          <a:stretch>
            <a:fillRect/>
          </a:stretch>
        </p:blipFill>
        <p:spPr>
          <a:xfrm>
            <a:off x="2443667" y="3179838"/>
            <a:ext cx="4240924" cy="3374300"/>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3"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6"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smtClean="0">
                <a:ln>
                  <a:noFill/>
                </a:ln>
                <a:solidFill>
                  <a:schemeClr val="bg1"/>
                </a:solidFill>
                <a:effectLst/>
                <a:uLnTx/>
                <a:uFillTx/>
                <a:latin typeface="+mj-lt"/>
                <a:ea typeface="+mj-ea"/>
                <a:cs typeface="+mj-cs"/>
              </a:rPr>
              <a:t>PPDIOO Lifecycle Approach to Network Design</a:t>
            </a:r>
            <a:r>
              <a:rPr kumimoji="0" lang="en-US" sz="2800" b="1" i="0" u="none" strike="noStrike" kern="0" cap="none" spc="0" normalizeH="0" noProof="0" smtClean="0">
                <a:ln>
                  <a:noFill/>
                </a:ln>
                <a:solidFill>
                  <a:schemeClr val="bg1"/>
                </a:solidFill>
                <a:effectLst/>
                <a:uLnTx/>
                <a:uFillTx/>
                <a:latin typeface="+mj-lt"/>
                <a:ea typeface="+mj-ea"/>
                <a:cs typeface="+mj-cs"/>
              </a:rPr>
              <a:t> and Implementation</a:t>
            </a:r>
            <a:endParaRPr kumimoji="0" lang="en-US" sz="3000" b="0" i="0" u="none" strike="noStrike" kern="0" cap="none" spc="0" normalizeH="0" baseline="0" noProof="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dirty="0" smtClean="0"/>
              <a:t>PPDIOO Phases</a:t>
            </a:r>
          </a:p>
        </p:txBody>
      </p:sp>
      <p:sp>
        <p:nvSpPr>
          <p:cNvPr id="6" name="Content Placeholder 5"/>
          <p:cNvSpPr>
            <a:spLocks noGrp="1"/>
          </p:cNvSpPr>
          <p:nvPr>
            <p:ph idx="1"/>
          </p:nvPr>
        </p:nvSpPr>
        <p:spPr/>
        <p:txBody>
          <a:bodyPr/>
          <a:lstStyle/>
          <a:p>
            <a:pPr>
              <a:spcBef>
                <a:spcPts val="0"/>
              </a:spcBef>
            </a:pPr>
            <a:r>
              <a:rPr lang="en-US" b="1" dirty="0" smtClean="0"/>
              <a:t>Prepare</a:t>
            </a:r>
            <a:r>
              <a:rPr lang="en-US" dirty="0" smtClean="0"/>
              <a:t> – establish </a:t>
            </a:r>
            <a:r>
              <a:rPr lang="en-US" smtClean="0"/>
              <a:t>organizational requirements.</a:t>
            </a:r>
            <a:endParaRPr lang="en-US" dirty="0" smtClean="0"/>
          </a:p>
          <a:p>
            <a:pPr>
              <a:spcBef>
                <a:spcPts val="0"/>
              </a:spcBef>
            </a:pPr>
            <a:r>
              <a:rPr lang="en-US" b="1" dirty="0" smtClean="0"/>
              <a:t>Plan</a:t>
            </a:r>
            <a:r>
              <a:rPr lang="en-US" dirty="0" smtClean="0"/>
              <a:t> – identify initial </a:t>
            </a:r>
            <a:r>
              <a:rPr lang="en-US" smtClean="0"/>
              <a:t>network requirements.</a:t>
            </a:r>
            <a:endParaRPr lang="en-US" dirty="0" smtClean="0"/>
          </a:p>
          <a:p>
            <a:pPr>
              <a:spcBef>
                <a:spcPts val="0"/>
              </a:spcBef>
            </a:pPr>
            <a:r>
              <a:rPr lang="en-US" b="1" dirty="0" smtClean="0"/>
              <a:t>Design</a:t>
            </a:r>
            <a:r>
              <a:rPr lang="en-US" dirty="0" smtClean="0"/>
              <a:t> – comprehensive, based on </a:t>
            </a:r>
            <a:r>
              <a:rPr lang="en-US" smtClean="0"/>
              <a:t>planning outcomes.</a:t>
            </a:r>
            <a:endParaRPr lang="en-US" dirty="0" smtClean="0"/>
          </a:p>
          <a:p>
            <a:pPr>
              <a:spcBef>
                <a:spcPts val="0"/>
              </a:spcBef>
            </a:pPr>
            <a:r>
              <a:rPr lang="en-US" b="1" dirty="0" smtClean="0"/>
              <a:t>Implement</a:t>
            </a:r>
            <a:r>
              <a:rPr lang="en-US" dirty="0" smtClean="0"/>
              <a:t> – build network according </a:t>
            </a:r>
            <a:r>
              <a:rPr lang="en-US" smtClean="0"/>
              <a:t>to design.</a:t>
            </a:r>
            <a:endParaRPr lang="en-US" dirty="0" smtClean="0"/>
          </a:p>
          <a:p>
            <a:pPr>
              <a:spcBef>
                <a:spcPts val="0"/>
              </a:spcBef>
            </a:pPr>
            <a:r>
              <a:rPr lang="en-US" b="1" dirty="0" smtClean="0"/>
              <a:t>Operate</a:t>
            </a:r>
            <a:r>
              <a:rPr lang="en-US" dirty="0" smtClean="0"/>
              <a:t> – maintain </a:t>
            </a:r>
            <a:r>
              <a:rPr lang="en-US" smtClean="0"/>
              <a:t>network health.</a:t>
            </a:r>
            <a:endParaRPr lang="en-US" dirty="0" smtClean="0"/>
          </a:p>
          <a:p>
            <a:pPr>
              <a:spcBef>
                <a:spcPts val="0"/>
              </a:spcBef>
            </a:pPr>
            <a:r>
              <a:rPr lang="en-US" b="1" dirty="0" smtClean="0"/>
              <a:t>Optimize</a:t>
            </a:r>
            <a:r>
              <a:rPr lang="en-US" dirty="0" smtClean="0"/>
              <a:t> – proactive management </a:t>
            </a:r>
            <a:r>
              <a:rPr lang="en-US" smtClean="0"/>
              <a:t>of network.</a:t>
            </a:r>
            <a:endParaRPr lang="en-US" dirty="0"/>
          </a:p>
        </p:txBody>
      </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Lifecycle Approach</a:t>
            </a:r>
            <a:endParaRPr lang="en-US" dirty="0" smtClean="0"/>
          </a:p>
        </p:txBody>
      </p:sp>
      <p:sp>
        <p:nvSpPr>
          <p:cNvPr id="5" name="Content Placeholder 4"/>
          <p:cNvSpPr>
            <a:spLocks noGrp="1"/>
          </p:cNvSpPr>
          <p:nvPr>
            <p:ph idx="1"/>
          </p:nvPr>
        </p:nvSpPr>
        <p:spPr/>
        <p:txBody>
          <a:bodyPr/>
          <a:lstStyle/>
          <a:p>
            <a:r>
              <a:rPr lang="en-US" smtClean="0"/>
              <a:t>Lowering the total cost of network ownership </a:t>
            </a:r>
          </a:p>
          <a:p>
            <a:pPr lvl="0"/>
            <a:r>
              <a:rPr lang="en-US" smtClean="0"/>
              <a:t>Increasing network availability </a:t>
            </a:r>
          </a:p>
          <a:p>
            <a:pPr lvl="0"/>
            <a:r>
              <a:rPr lang="en-US" smtClean="0"/>
              <a:t>Improving business agility </a:t>
            </a:r>
          </a:p>
          <a:p>
            <a:r>
              <a:rPr lang="en-US" smtClean="0"/>
              <a:t>Speeding access to applications and services </a:t>
            </a:r>
          </a:p>
          <a:p>
            <a:pPr lvl="0"/>
            <a:r>
              <a:rPr lang="en-US" smtClean="0"/>
              <a:t>Identifying and validating technology requirements </a:t>
            </a:r>
          </a:p>
          <a:p>
            <a:r>
              <a:rPr lang="en-US" smtClean="0"/>
              <a:t>Planning for infrastructure changes and resource requirements </a:t>
            </a:r>
          </a:p>
          <a:p>
            <a:endParaRPr lang="en-US" dirty="0"/>
          </a:p>
        </p:txBody>
      </p:sp>
      <p:sp>
        <p:nvSpPr>
          <p:cNvPr id="7" name="Content Placeholder 6"/>
          <p:cNvSpPr>
            <a:spLocks noGrp="1"/>
          </p:cNvSpPr>
          <p:nvPr>
            <p:ph idx="10"/>
          </p:nvPr>
        </p:nvSpPr>
        <p:spPr/>
        <p:txBody>
          <a:bodyPr>
            <a:normAutofit lnSpcReduction="10000"/>
          </a:bodyPr>
          <a:lstStyle/>
          <a:p>
            <a:pPr lvl="0"/>
            <a:r>
              <a:rPr lang="en-US" smtClean="0"/>
              <a:t>Developing a sound network design aligned with technical requirements and business goals </a:t>
            </a:r>
          </a:p>
          <a:p>
            <a:pPr lvl="0"/>
            <a:r>
              <a:rPr lang="en-US" smtClean="0"/>
              <a:t>Accelerating successful implementation </a:t>
            </a:r>
          </a:p>
          <a:p>
            <a:pPr lvl="0"/>
            <a:r>
              <a:rPr lang="en-US" smtClean="0"/>
              <a:t>Improving the efficiency of your network and of the staff supporting it </a:t>
            </a:r>
          </a:p>
          <a:p>
            <a:r>
              <a:rPr lang="en-US" smtClean="0"/>
              <a:t>Reducing operating expenses by improving the efficiency of operational processes and tools </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Lifecycle Approach (1)</a:t>
            </a:r>
            <a:endParaRPr lang="en-US" dirty="0"/>
          </a:p>
        </p:txBody>
      </p:sp>
      <p:sp>
        <p:nvSpPr>
          <p:cNvPr id="3" name="Content Placeholder 2"/>
          <p:cNvSpPr>
            <a:spLocks noGrp="1"/>
          </p:cNvSpPr>
          <p:nvPr>
            <p:ph idx="1"/>
          </p:nvPr>
        </p:nvSpPr>
        <p:spPr/>
        <p:txBody>
          <a:bodyPr>
            <a:normAutofit lnSpcReduction="10000"/>
          </a:bodyPr>
          <a:lstStyle/>
          <a:p>
            <a:r>
              <a:rPr lang="en-US" smtClean="0"/>
              <a:t>Benefits:</a:t>
            </a:r>
          </a:p>
          <a:p>
            <a:pPr lvl="1"/>
            <a:r>
              <a:rPr lang="en-US" smtClean="0"/>
              <a:t>Lowering the total cost of network ownership</a:t>
            </a:r>
          </a:p>
          <a:p>
            <a:pPr lvl="1"/>
            <a:r>
              <a:rPr lang="en-US" smtClean="0"/>
              <a:t>Increasing network availability</a:t>
            </a:r>
          </a:p>
          <a:p>
            <a:pPr lvl="1"/>
            <a:r>
              <a:rPr lang="en-US" smtClean="0"/>
              <a:t>Improving business agility</a:t>
            </a:r>
          </a:p>
          <a:p>
            <a:pPr lvl="1"/>
            <a:r>
              <a:rPr lang="en-US" smtClean="0"/>
              <a:t>Speeding access to applications and services</a:t>
            </a:r>
          </a:p>
          <a:p>
            <a:r>
              <a:rPr lang="en-US" smtClean="0"/>
              <a:t>Lower costs:</a:t>
            </a:r>
          </a:p>
          <a:p>
            <a:pPr lvl="1"/>
            <a:r>
              <a:rPr lang="en-US" smtClean="0"/>
              <a:t>Identify and validate technology requirements </a:t>
            </a:r>
          </a:p>
          <a:p>
            <a:pPr lvl="1"/>
            <a:r>
              <a:rPr lang="en-US" smtClean="0"/>
              <a:t>Plan for infrastructure changes and resource requirements </a:t>
            </a:r>
          </a:p>
          <a:p>
            <a:pPr lvl="1"/>
            <a:r>
              <a:rPr lang="en-US" smtClean="0"/>
              <a:t>Develop a sound network design aligned with technical requirements and business goals </a:t>
            </a:r>
          </a:p>
          <a:p>
            <a:pPr lvl="1"/>
            <a:r>
              <a:rPr lang="en-US" smtClean="0"/>
              <a:t>Accelerate successful implementation </a:t>
            </a:r>
          </a:p>
          <a:p>
            <a:pPr lvl="1"/>
            <a:r>
              <a:rPr lang="en-US" smtClean="0"/>
              <a:t>Improve the efficiency of your network and of the staff supporting it </a:t>
            </a:r>
          </a:p>
          <a:p>
            <a:pPr lvl="1"/>
            <a:r>
              <a:rPr lang="en-US" smtClean="0"/>
              <a:t>Reduce operating expenses by improving the efficiency of operational processes and tools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Lifecycle Approach (2)</a:t>
            </a:r>
            <a:endParaRPr lang="en-US" dirty="0"/>
          </a:p>
        </p:txBody>
      </p:sp>
      <p:sp>
        <p:nvSpPr>
          <p:cNvPr id="3" name="Content Placeholder 2"/>
          <p:cNvSpPr>
            <a:spLocks noGrp="1"/>
          </p:cNvSpPr>
          <p:nvPr>
            <p:ph idx="1"/>
          </p:nvPr>
        </p:nvSpPr>
        <p:spPr/>
        <p:txBody>
          <a:bodyPr>
            <a:normAutofit fontScale="62500" lnSpcReduction="20000"/>
          </a:bodyPr>
          <a:lstStyle/>
          <a:p>
            <a:r>
              <a:rPr lang="en-US" b="1" smtClean="0"/>
              <a:t>Improve high availability:</a:t>
            </a:r>
          </a:p>
          <a:p>
            <a:pPr lvl="1"/>
            <a:r>
              <a:rPr lang="en-US" smtClean="0"/>
              <a:t>Assessing the network’s security state and its capability to support the proposed de­sign </a:t>
            </a:r>
          </a:p>
          <a:p>
            <a:pPr lvl="1"/>
            <a:r>
              <a:rPr lang="en-US" smtClean="0"/>
              <a:t>Specifying the correct set of hardware and software releases, and keeping them opera­tional and current </a:t>
            </a:r>
          </a:p>
          <a:p>
            <a:pPr lvl="1"/>
            <a:r>
              <a:rPr lang="en-US" smtClean="0"/>
              <a:t>Producing a sound operations design and validating network operations </a:t>
            </a:r>
          </a:p>
          <a:p>
            <a:pPr lvl="1"/>
            <a:r>
              <a:rPr lang="en-US" smtClean="0"/>
              <a:t>Staging and testing the proposed system before deployment </a:t>
            </a:r>
          </a:p>
          <a:p>
            <a:pPr lvl="1"/>
            <a:r>
              <a:rPr lang="en-US" smtClean="0"/>
              <a:t>Improving staff skills </a:t>
            </a:r>
          </a:p>
          <a:p>
            <a:pPr lvl="1"/>
            <a:r>
              <a:rPr lang="en-US" smtClean="0"/>
              <a:t>Proactively monitoring the system and assessing availability trends and alerts</a:t>
            </a:r>
          </a:p>
          <a:p>
            <a:r>
              <a:rPr lang="en-US" b="1" smtClean="0"/>
              <a:t>Gain business agility:</a:t>
            </a:r>
          </a:p>
          <a:p>
            <a:pPr lvl="1"/>
            <a:r>
              <a:rPr lang="en-US" smtClean="0"/>
              <a:t>Establishing business requirements and technology strategies</a:t>
            </a:r>
          </a:p>
          <a:p>
            <a:pPr lvl="1"/>
            <a:r>
              <a:rPr lang="en-US" smtClean="0"/>
              <a:t> Readying sites to support the system that you want to implement</a:t>
            </a:r>
          </a:p>
          <a:p>
            <a:pPr lvl="1"/>
            <a:r>
              <a:rPr lang="en-US" smtClean="0"/>
              <a:t> Integrating technical requirements and business goals into a detailed design and demonstrating</a:t>
            </a:r>
          </a:p>
          <a:p>
            <a:pPr lvl="1"/>
            <a:r>
              <a:rPr lang="en-US" smtClean="0"/>
              <a:t>that the network is functioning as specified</a:t>
            </a:r>
          </a:p>
          <a:p>
            <a:pPr lvl="1"/>
            <a:r>
              <a:rPr lang="en-US" smtClean="0"/>
              <a:t> Expertly installing, configuring, and integrating system components</a:t>
            </a:r>
          </a:p>
          <a:p>
            <a:pPr lvl="1"/>
            <a:r>
              <a:rPr lang="en-US" smtClean="0"/>
              <a:t> Continually enhancing performance</a:t>
            </a:r>
          </a:p>
          <a:p>
            <a:r>
              <a:rPr lang="en-US" b="1" smtClean="0"/>
              <a:t>Accelerate access to network applications and services:</a:t>
            </a:r>
          </a:p>
          <a:p>
            <a:pPr lvl="1"/>
            <a:r>
              <a:rPr lang="en-US" smtClean="0"/>
              <a:t>Assessing and improving operational preparedness to support current and planned network technologies and services </a:t>
            </a:r>
          </a:p>
          <a:p>
            <a:pPr lvl="1"/>
            <a:r>
              <a:rPr lang="en-US" smtClean="0"/>
              <a:t>Improving service-delivery efficiency and effectiveness by increasing availability, resource capacity, and performance </a:t>
            </a:r>
          </a:p>
          <a:p>
            <a:pPr lvl="1"/>
            <a:r>
              <a:rPr lang="en-US" smtClean="0"/>
              <a:t>Improving the availability, reliability, and stability of the network and the applications running on it </a:t>
            </a:r>
          </a:p>
          <a:p>
            <a:pPr lvl="1"/>
            <a:r>
              <a:rPr lang="en-US" smtClean="0"/>
              <a:t>Managing and resolving problems affecting your system and keeping software applications current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a Network Implementation</a:t>
            </a:r>
            <a:endParaRPr lang="en-US" dirty="0"/>
          </a:p>
        </p:txBody>
      </p:sp>
      <p:sp>
        <p:nvSpPr>
          <p:cNvPr id="3" name="Content Placeholder 2"/>
          <p:cNvSpPr>
            <a:spLocks noGrp="1"/>
          </p:cNvSpPr>
          <p:nvPr>
            <p:ph idx="1"/>
          </p:nvPr>
        </p:nvSpPr>
        <p:spPr/>
        <p:txBody>
          <a:bodyPr>
            <a:normAutofit/>
          </a:bodyPr>
          <a:lstStyle/>
          <a:p>
            <a:r>
              <a:rPr lang="en-US" b="1" dirty="0" smtClean="0"/>
              <a:t>Implementation Components</a:t>
            </a:r>
            <a:r>
              <a:rPr lang="en-US" dirty="0" smtClean="0"/>
              <a:t>:</a:t>
            </a:r>
          </a:p>
          <a:p>
            <a:pPr lvl="1"/>
            <a:r>
              <a:rPr lang="en-US" dirty="0" smtClean="0"/>
              <a:t>Description of the step</a:t>
            </a:r>
          </a:p>
          <a:p>
            <a:pPr lvl="1"/>
            <a:r>
              <a:rPr lang="en-US" dirty="0" smtClean="0"/>
              <a:t>Reference to design documents</a:t>
            </a:r>
          </a:p>
          <a:p>
            <a:pPr lvl="1"/>
            <a:r>
              <a:rPr lang="en-US" dirty="0" smtClean="0"/>
              <a:t>Detailed implementation guidelines</a:t>
            </a:r>
          </a:p>
          <a:p>
            <a:pPr lvl="1"/>
            <a:r>
              <a:rPr lang="en-US" dirty="0" smtClean="0"/>
              <a:t>Detailed roll-back guidelines in case of failure</a:t>
            </a:r>
          </a:p>
          <a:p>
            <a:pPr lvl="1"/>
            <a:r>
              <a:rPr lang="en-US" dirty="0" smtClean="0"/>
              <a:t>Estimated time needed </a:t>
            </a:r>
            <a:r>
              <a:rPr lang="en-US" smtClean="0"/>
              <a:t>for implementation</a:t>
            </a:r>
          </a:p>
          <a:p>
            <a:r>
              <a:rPr lang="en-US" b="1" smtClean="0"/>
              <a:t>Summary Implementation Plan</a:t>
            </a:r>
            <a:r>
              <a:rPr lang="en-US" smtClean="0"/>
              <a:t> – overview of implementation plan</a:t>
            </a:r>
          </a:p>
          <a:p>
            <a:r>
              <a:rPr lang="en-US" b="1" smtClean="0"/>
              <a:t>Detailed Implementation Plan </a:t>
            </a:r>
            <a:r>
              <a:rPr lang="en-US" smtClean="0"/>
              <a:t>– describes exact steps necessary to complete the implementation phase, including steps to verify and check the work of the network engineers implementing the plan</a:t>
            </a:r>
          </a:p>
          <a:p>
            <a:pPr lvl="1"/>
            <a:endParaRPr lang="en-US" sz="12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3"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172" name="Rectangle 32"/>
          <p:cNvSpPr>
            <a:spLocks noGrp="1" noChangeArrowheads="1"/>
          </p:cNvSpPr>
          <p:nvPr>
            <p:ph type="title" idx="4294967295"/>
          </p:nvPr>
        </p:nvSpPr>
        <p:spPr>
          <a:xfrm>
            <a:off x="0" y="1841500"/>
            <a:ext cx="2954338" cy="2743200"/>
          </a:xfrm>
          <a:prstGeom prst="rect">
            <a:avLst/>
          </a:prstGeom>
          <a:noFill/>
        </p:spPr>
        <p:txBody>
          <a:bodyPr anchor="ctr"/>
          <a:lstStyle/>
          <a:p>
            <a:r>
              <a:rPr lang="en-US" sz="2800" smtClean="0">
                <a:solidFill>
                  <a:schemeClr val="bg1"/>
                </a:solidFill>
              </a:rPr>
              <a:t>Introduction to Enterprise Campus Network Design</a:t>
            </a:r>
            <a:endParaRPr lang="en-US" sz="3000" b="0" smtClean="0">
              <a:solidFill>
                <a:schemeClr val="bg1"/>
              </a:solidFill>
            </a:endParaRP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dirty="0" smtClean="0"/>
              <a:t>Chapter 1 Summary</a:t>
            </a:r>
          </a:p>
        </p:txBody>
      </p:sp>
      <p:sp>
        <p:nvSpPr>
          <p:cNvPr id="5" name="Content Placeholder 4"/>
          <p:cNvSpPr>
            <a:spLocks noGrp="1"/>
          </p:cNvSpPr>
          <p:nvPr>
            <p:ph idx="1"/>
          </p:nvPr>
        </p:nvSpPr>
        <p:spPr/>
        <p:txBody>
          <a:bodyPr>
            <a:normAutofit lnSpcReduction="10000"/>
          </a:bodyPr>
          <a:lstStyle/>
          <a:p>
            <a:r>
              <a:rPr lang="en-US" dirty="0" smtClean="0"/>
              <a:t>Evolutionary changes are occurring within the campus network. </a:t>
            </a:r>
          </a:p>
          <a:p>
            <a:r>
              <a:rPr lang="en-US" dirty="0" smtClean="0"/>
              <a:t>Evolution requires careful planning and deployments based on hierarchical designs. </a:t>
            </a:r>
          </a:p>
          <a:p>
            <a:r>
              <a:rPr lang="en-US" dirty="0" smtClean="0"/>
              <a:t>As the network evolves, new capabilities are added, usually driven by application data flows. </a:t>
            </a:r>
          </a:p>
          <a:p>
            <a:r>
              <a:rPr lang="en-US" dirty="0" smtClean="0"/>
              <a:t>Implementing the increasingly complex set of business-driven capabilities and services in the campus </a:t>
            </a:r>
            <a:r>
              <a:rPr lang="en-US" smtClean="0"/>
              <a:t>architecture is challenging </a:t>
            </a:r>
            <a:r>
              <a:rPr lang="en-US" dirty="0" smtClean="0"/>
              <a:t>if done in a piecemeal fashion. </a:t>
            </a:r>
          </a:p>
          <a:p>
            <a:r>
              <a:rPr lang="en-US" dirty="0" smtClean="0"/>
              <a:t>Any successful architecture must be based on a foundation of solid design theory and principles. The adoption of an integrated approach based on solid systems design principles is a key to success. </a:t>
            </a:r>
          </a:p>
          <a:p>
            <a:endParaRPr lang="en-US" dirty="0"/>
          </a:p>
        </p:txBody>
      </p:sp>
    </p:spTree>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sz="2000" b="1" dirty="0"/>
              <a:t>Lab </a:t>
            </a:r>
            <a:r>
              <a:rPr lang="en-US" sz="2000" b="1" dirty="0" smtClean="0"/>
              <a:t>1-1</a:t>
            </a:r>
            <a:r>
              <a:rPr lang="en-US" sz="2000" b="1" dirty="0" smtClean="0"/>
              <a:t>	</a:t>
            </a:r>
            <a:r>
              <a:rPr lang="en-US" sz="2000" b="1" dirty="0" smtClean="0"/>
              <a:t>Clearing </a:t>
            </a:r>
            <a:r>
              <a:rPr lang="en-US" sz="2000" b="1" dirty="0" smtClean="0"/>
              <a:t>a Switch </a:t>
            </a:r>
            <a:endParaRPr lang="en-US" sz="2000" b="1" dirty="0" smtClean="0"/>
          </a:p>
          <a:p>
            <a:r>
              <a:rPr lang="en-US" sz="2000" b="1" dirty="0" smtClean="0"/>
              <a:t>Lab </a:t>
            </a:r>
            <a:r>
              <a:rPr lang="en-US" sz="2000" b="1" dirty="0" smtClean="0"/>
              <a:t>1-2</a:t>
            </a:r>
            <a:r>
              <a:rPr lang="en-US" sz="2000" b="1" dirty="0" smtClean="0"/>
              <a:t>	</a:t>
            </a:r>
            <a:r>
              <a:rPr lang="en-US" sz="2000" b="1" dirty="0" smtClean="0"/>
              <a:t>Clearing </a:t>
            </a:r>
            <a:r>
              <a:rPr lang="en-US" sz="2000" b="1" dirty="0" smtClean="0"/>
              <a:t>a Switch Connected to a Larger Network </a:t>
            </a:r>
            <a:endParaRPr lang="en-US" sz="2000" b="1" dirty="0"/>
          </a:p>
        </p:txBody>
      </p:sp>
      <p:sp>
        <p:nvSpPr>
          <p:cNvPr id="5" name="Title 4"/>
          <p:cNvSpPr>
            <a:spLocks noGrp="1"/>
          </p:cNvSpPr>
          <p:nvPr>
            <p:ph type="title"/>
          </p:nvPr>
        </p:nvSpPr>
        <p:spPr/>
        <p:txBody>
          <a:bodyPr/>
          <a:lstStyle/>
          <a:p>
            <a:r>
              <a:rPr lang="en-US" dirty="0" smtClean="0"/>
              <a:t>Chapter </a:t>
            </a:r>
            <a:r>
              <a:rPr lang="en-US" dirty="0" smtClean="0"/>
              <a:t>1 </a:t>
            </a:r>
            <a:r>
              <a:rPr lang="en-US" dirty="0" smtClean="0"/>
              <a:t>Labs</a:t>
            </a:r>
            <a:endParaRPr lang="en-US" dirty="0"/>
          </a:p>
        </p:txBody>
      </p:sp>
    </p:spTree>
    <p:extLst>
      <p:ext uri="{BB962C8B-B14F-4D97-AF65-F5344CB8AC3E}">
        <p14:creationId xmlns="" xmlns:p14="http://schemas.microsoft.com/office/powerpoint/2010/main" val="17920797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t>Resources</a:t>
            </a:r>
          </a:p>
        </p:txBody>
      </p:sp>
      <p:sp>
        <p:nvSpPr>
          <p:cNvPr id="4" name="Content Placeholder 3"/>
          <p:cNvSpPr>
            <a:spLocks noGrp="1"/>
          </p:cNvSpPr>
          <p:nvPr>
            <p:ph idx="1"/>
          </p:nvPr>
        </p:nvSpPr>
        <p:spPr/>
        <p:txBody>
          <a:bodyPr/>
          <a:lstStyle/>
          <a:p>
            <a:r>
              <a:rPr lang="en-US" smtClean="0">
                <a:hlinkClick r:id="rId3"/>
              </a:rPr>
              <a:t>www.cisco.com/en/US/products</a:t>
            </a:r>
            <a:endParaRPr lang="en-US" dirty="0" smtClean="0"/>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0"/>
            <a:ext cx="9144000" cy="685800"/>
          </a:xfrm>
          <a:prstGeom prst="rect">
            <a:avLst/>
          </a:prstGeom>
          <a:solidFill>
            <a:srgbClr val="FFFFFF"/>
          </a:solidFill>
          <a:ln w="9525" algn="ctr">
            <a:noFill/>
            <a:miter lim="800000"/>
            <a:headEnd/>
            <a:tailEnd/>
          </a:ln>
        </p:spPr>
        <p:txBody>
          <a:bodyPr wrap="none" lIns="82124" tIns="41061" rIns="82124" bIns="41061" anchor="ctr"/>
          <a:lstStyle/>
          <a:p>
            <a:endParaRPr lang="en-US"/>
          </a:p>
        </p:txBody>
      </p:sp>
      <p:pic>
        <p:nvPicPr>
          <p:cNvPr id="17411" name="Picture 3" descr="CNA_largo-onwhite"/>
          <p:cNvPicPr>
            <a:picLocks noChangeAspect="1" noChangeArrowheads="1"/>
          </p:cNvPicPr>
          <p:nvPr/>
        </p:nvPicPr>
        <p:blipFill>
          <a:blip r:embed="rId3" cstate="print"/>
          <a:srcRect/>
          <a:stretch>
            <a:fillRect/>
          </a:stretch>
        </p:blipFill>
        <p:spPr bwMode="auto">
          <a:xfrm>
            <a:off x="1508125" y="2741613"/>
            <a:ext cx="6097588" cy="8921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smtClean="0"/>
              <a:t>Enterprise Network</a:t>
            </a:r>
          </a:p>
        </p:txBody>
      </p:sp>
      <p:sp>
        <p:nvSpPr>
          <p:cNvPr id="5" name="Content Placeholder 4"/>
          <p:cNvSpPr>
            <a:spLocks noGrp="1"/>
          </p:cNvSpPr>
          <p:nvPr>
            <p:ph idx="1"/>
          </p:nvPr>
        </p:nvSpPr>
        <p:spPr/>
        <p:txBody>
          <a:bodyPr/>
          <a:lstStyle/>
          <a:p>
            <a:r>
              <a:rPr lang="en-US" dirty="0" smtClean="0"/>
              <a:t>Core (Backbone)</a:t>
            </a:r>
          </a:p>
          <a:p>
            <a:r>
              <a:rPr lang="en-US" dirty="0" smtClean="0"/>
              <a:t>Campus</a:t>
            </a:r>
          </a:p>
          <a:p>
            <a:r>
              <a:rPr lang="en-US" dirty="0" smtClean="0"/>
              <a:t>Data Center</a:t>
            </a:r>
          </a:p>
          <a:p>
            <a:r>
              <a:rPr lang="en-US" dirty="0" smtClean="0"/>
              <a:t>Branch</a:t>
            </a:r>
          </a:p>
          <a:p>
            <a:r>
              <a:rPr lang="en-US" dirty="0" smtClean="0"/>
              <a:t>WAN</a:t>
            </a:r>
          </a:p>
          <a:p>
            <a:r>
              <a:rPr lang="en-US" dirty="0" smtClean="0"/>
              <a:t>Internet Edge</a:t>
            </a:r>
          </a:p>
          <a:p>
            <a:endParaRPr lang="en-US" dirty="0"/>
          </a:p>
        </p:txBody>
      </p:sp>
      <p:pic>
        <p:nvPicPr>
          <p:cNvPr id="6" name="Content Placeholder 5" descr="Enterprise Network.jpg"/>
          <p:cNvPicPr>
            <a:picLocks noGrp="1" noChangeAspect="1"/>
          </p:cNvPicPr>
          <p:nvPr>
            <p:ph idx="10"/>
          </p:nvPr>
        </p:nvPicPr>
        <p:blipFill>
          <a:blip r:embed="rId3" cstate="print"/>
          <a:stretch>
            <a:fillRect/>
          </a:stretch>
        </p:blipFill>
        <p:spPr>
          <a:xfrm>
            <a:off x="3412218" y="1166649"/>
            <a:ext cx="5309836" cy="321631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dirty="0" smtClean="0"/>
              <a:t>Regulatory Standards (U.S.)</a:t>
            </a:r>
          </a:p>
        </p:txBody>
      </p:sp>
      <p:sp>
        <p:nvSpPr>
          <p:cNvPr id="6" name="Content Placeholder 5"/>
          <p:cNvSpPr>
            <a:spLocks noGrp="1"/>
          </p:cNvSpPr>
          <p:nvPr>
            <p:ph idx="1"/>
          </p:nvPr>
        </p:nvSpPr>
        <p:spPr/>
        <p:txBody>
          <a:bodyPr/>
          <a:lstStyle/>
          <a:p>
            <a:r>
              <a:rPr lang="en-US" smtClean="0"/>
              <a:t>There may be several legal regulations that have an impact on a network’s design.</a:t>
            </a:r>
          </a:p>
          <a:p>
            <a:r>
              <a:rPr lang="en-US" smtClean="0"/>
              <a:t>US regulations on networks include:</a:t>
            </a:r>
          </a:p>
          <a:p>
            <a:pPr lvl="1"/>
            <a:r>
              <a:rPr lang="en-US" smtClean="0"/>
              <a:t>Health </a:t>
            </a:r>
            <a:r>
              <a:rPr lang="en-US" dirty="0" smtClean="0"/>
              <a:t>Insurance Portability and Accountability Act (</a:t>
            </a:r>
            <a:r>
              <a:rPr lang="en-US" dirty="0" err="1" smtClean="0"/>
              <a:t>HIPAA</a:t>
            </a:r>
            <a:r>
              <a:rPr lang="en-US" dirty="0" smtClean="0"/>
              <a:t>)</a:t>
            </a:r>
          </a:p>
          <a:p>
            <a:pPr lvl="1"/>
            <a:r>
              <a:rPr lang="en-US" dirty="0" smtClean="0"/>
              <a:t>Sarbanes-Oxley Act</a:t>
            </a:r>
          </a:p>
          <a:p>
            <a:pPr lvl="1"/>
            <a:r>
              <a:rPr lang="en-US" dirty="0" smtClean="0"/>
              <a:t>“Records to Be Preserved by Certain Exchange Members, Brokers and Dealers”: Securities and Exchange Commission (SEC) Rule 17a-4</a:t>
            </a:r>
          </a:p>
          <a:p>
            <a:endParaRPr lang="en-US" dirty="0"/>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dirty="0" smtClean="0"/>
              <a:t>Campus Designs</a:t>
            </a:r>
          </a:p>
        </p:txBody>
      </p:sp>
      <p:sp>
        <p:nvSpPr>
          <p:cNvPr id="6" name="Content Placeholder 5"/>
          <p:cNvSpPr>
            <a:spLocks noGrp="1"/>
          </p:cNvSpPr>
          <p:nvPr>
            <p:ph idx="1"/>
          </p:nvPr>
        </p:nvSpPr>
        <p:spPr/>
        <p:txBody>
          <a:bodyPr/>
          <a:lstStyle/>
          <a:p>
            <a:r>
              <a:rPr lang="en-US" b="1" dirty="0" smtClean="0"/>
              <a:t>Modular</a:t>
            </a:r>
            <a:r>
              <a:rPr lang="en-US" dirty="0" smtClean="0"/>
              <a:t> - easily supports growth and change. Scaling the network is eased by adding new modules in lieu of complete redesigns. </a:t>
            </a:r>
          </a:p>
          <a:p>
            <a:r>
              <a:rPr lang="en-US" b="1" dirty="0" smtClean="0"/>
              <a:t>Resilient</a:t>
            </a:r>
            <a:r>
              <a:rPr lang="en-US" dirty="0" smtClean="0"/>
              <a:t> - proper high-availability (HA) characteristics result in near-100% uptime. </a:t>
            </a:r>
            <a:endParaRPr lang="en-US" b="1" dirty="0" smtClean="0"/>
          </a:p>
          <a:p>
            <a:r>
              <a:rPr lang="en-US" b="1" dirty="0" smtClean="0"/>
              <a:t>Flexible</a:t>
            </a:r>
            <a:r>
              <a:rPr lang="en-US" dirty="0" smtClean="0"/>
              <a:t> - change in business is a guarantee for any enterprise. These changes drive campus network requirements to adapt quickly.</a:t>
            </a:r>
            <a:endParaRPr lang="en-US" b="1" dirty="0"/>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smtClean="0"/>
              <a:t>Multilayer Switches in Campus Networks</a:t>
            </a:r>
          </a:p>
        </p:txBody>
      </p:sp>
      <p:sp>
        <p:nvSpPr>
          <p:cNvPr id="5" name="Content Placeholder 4"/>
          <p:cNvSpPr>
            <a:spLocks noGrp="1"/>
          </p:cNvSpPr>
          <p:nvPr>
            <p:ph idx="1"/>
          </p:nvPr>
        </p:nvSpPr>
        <p:spPr/>
        <p:txBody>
          <a:bodyPr/>
          <a:lstStyle/>
          <a:p>
            <a:r>
              <a:rPr lang="en-US" sz="2000" dirty="0" smtClean="0"/>
              <a:t>Hardware-based routing using Application-Specific Integrated Circuits (ASICs)</a:t>
            </a:r>
          </a:p>
          <a:p>
            <a:r>
              <a:rPr lang="en-US" sz="2000" dirty="0" smtClean="0"/>
              <a:t>RIP, OSPF, and EIGRP are supported</a:t>
            </a:r>
          </a:p>
          <a:p>
            <a:r>
              <a:rPr lang="en-US" sz="2000" dirty="0" smtClean="0"/>
              <a:t>Layer 3 switching speeds approximate that of Layer 2 switches</a:t>
            </a:r>
          </a:p>
          <a:p>
            <a:r>
              <a:rPr lang="en-US" sz="2000" dirty="0" smtClean="0"/>
              <a:t>Layer 4 and Layer 7 switching supported on some switches</a:t>
            </a:r>
          </a:p>
          <a:p>
            <a:r>
              <a:rPr lang="en-US" sz="2000" dirty="0" smtClean="0"/>
              <a:t>Future: Pure Layer 3 environment leveraging inexpensive L3 access </a:t>
            </a:r>
            <a:r>
              <a:rPr lang="en-US" sz="2000" smtClean="0"/>
              <a:t>layer switches</a:t>
            </a:r>
            <a:endParaRPr lang="en-US" sz="2000" dirty="0" smtClean="0"/>
          </a:p>
        </p:txBody>
      </p:sp>
      <p:pic>
        <p:nvPicPr>
          <p:cNvPr id="8" name="Picture 28"/>
          <p:cNvPicPr>
            <a:picLocks noGrp="1" noChangeArrowheads="1"/>
          </p:cNvPicPr>
          <p:nvPr>
            <p:ph idx="10"/>
          </p:nvPr>
        </p:nvPicPr>
        <p:blipFill>
          <a:blip r:embed="rId3" cstate="print"/>
          <a:stretch>
            <a:fillRect/>
          </a:stretch>
        </p:blipFill>
        <p:spPr bwMode="auto">
          <a:xfrm>
            <a:off x="5942012" y="3013075"/>
            <a:ext cx="1587500" cy="1562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dirty="0" smtClean="0"/>
              <a:t>Cisco Switches</a:t>
            </a:r>
          </a:p>
        </p:txBody>
      </p:sp>
      <p:sp>
        <p:nvSpPr>
          <p:cNvPr id="6" name="Content Placeholder 5"/>
          <p:cNvSpPr>
            <a:spLocks noGrp="1"/>
          </p:cNvSpPr>
          <p:nvPr>
            <p:ph idx="1"/>
          </p:nvPr>
        </p:nvSpPr>
        <p:spPr/>
        <p:txBody>
          <a:bodyPr>
            <a:normAutofit lnSpcReduction="10000"/>
          </a:bodyPr>
          <a:lstStyle/>
          <a:p>
            <a:r>
              <a:rPr lang="en-US" b="1" dirty="0" smtClean="0"/>
              <a:t>Catalyst 6500 Family </a:t>
            </a:r>
            <a:r>
              <a:rPr lang="en-US" dirty="0" smtClean="0"/>
              <a:t>– used in campus, data center, and core as well as WAN </a:t>
            </a:r>
            <a:r>
              <a:rPr lang="en-US" smtClean="0"/>
              <a:t>and branch</a:t>
            </a:r>
            <a:endParaRPr lang="en-US" dirty="0" smtClean="0"/>
          </a:p>
          <a:p>
            <a:pPr lvl="1"/>
            <a:r>
              <a:rPr lang="en-US" dirty="0" smtClean="0"/>
              <a:t>Up to 13 slots and 16 10-Gigabit Ethernet interfaces</a:t>
            </a:r>
          </a:p>
          <a:p>
            <a:pPr lvl="1"/>
            <a:r>
              <a:rPr lang="en-US" dirty="0" smtClean="0"/>
              <a:t>Redundant power supplies, fans, and supervisor engines</a:t>
            </a:r>
          </a:p>
          <a:p>
            <a:pPr lvl="1"/>
            <a:r>
              <a:rPr lang="en-US" dirty="0" smtClean="0"/>
              <a:t>Runs Cisco IOS</a:t>
            </a:r>
          </a:p>
          <a:p>
            <a:r>
              <a:rPr lang="en-US" b="1" dirty="0" smtClean="0"/>
              <a:t>Catalyst 4500 Family </a:t>
            </a:r>
            <a:r>
              <a:rPr lang="en-US" dirty="0" smtClean="0"/>
              <a:t>– used in distribution layer and in collapsed core environments</a:t>
            </a:r>
          </a:p>
          <a:p>
            <a:pPr lvl="1"/>
            <a:r>
              <a:rPr lang="en-US" dirty="0" smtClean="0"/>
              <a:t>Up to 10 slots and several 10-Gigabit Ethernet interfaces</a:t>
            </a:r>
          </a:p>
          <a:p>
            <a:pPr lvl="1"/>
            <a:r>
              <a:rPr lang="en-US" dirty="0" smtClean="0"/>
              <a:t>Runs Cisco IOS</a:t>
            </a:r>
          </a:p>
          <a:p>
            <a:r>
              <a:rPr lang="en-US" b="1" dirty="0" smtClean="0"/>
              <a:t>Catalyst 3560 and 3750 Families </a:t>
            </a:r>
            <a:r>
              <a:rPr lang="en-US" dirty="0" smtClean="0"/>
              <a:t>– used in fixed-port scenarios at the access and distribution layers</a:t>
            </a:r>
          </a:p>
          <a:p>
            <a:r>
              <a:rPr lang="en-US" b="1" dirty="0" smtClean="0"/>
              <a:t>Nexus 2000, 5000, and 7000 Families </a:t>
            </a:r>
            <a:r>
              <a:rPr lang="en-US" smtClean="0"/>
              <a:t>– NX-OS based </a:t>
            </a:r>
            <a:r>
              <a:rPr lang="en-US" dirty="0" smtClean="0"/>
              <a:t>modular data center switches</a:t>
            </a:r>
            <a:endParaRPr lang="en-US" dirty="0"/>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Multilayer Switching Miscellany</a:t>
            </a:r>
            <a:endParaRPr lang="en-US" dirty="0" smtClean="0"/>
          </a:p>
        </p:txBody>
      </p:sp>
      <p:sp>
        <p:nvSpPr>
          <p:cNvPr id="5" name="Content Placeholder 4"/>
          <p:cNvSpPr>
            <a:spLocks noGrp="1"/>
          </p:cNvSpPr>
          <p:nvPr>
            <p:ph idx="1"/>
          </p:nvPr>
        </p:nvSpPr>
        <p:spPr/>
        <p:txBody>
          <a:bodyPr>
            <a:normAutofit fontScale="92500" lnSpcReduction="10000"/>
          </a:bodyPr>
          <a:lstStyle/>
          <a:p>
            <a:pPr>
              <a:lnSpc>
                <a:spcPct val="110000"/>
              </a:lnSpc>
            </a:pPr>
            <a:r>
              <a:rPr lang="en-US" smtClean="0"/>
              <a:t>ASIC-based (hardware) switching is supported even with QoS and ACLs, depending on the platform; 6500 switches support hardware-based switching with much larger ACLs than 3560 switches.</a:t>
            </a:r>
          </a:p>
          <a:p>
            <a:pPr>
              <a:lnSpc>
                <a:spcPct val="110000"/>
              </a:lnSpc>
            </a:pPr>
            <a:r>
              <a:rPr lang="en-US" smtClean="0"/>
              <a:t>ASICs on Catalyst switches work in tandem with ternary content addressable memory (TCAM) and packet-matching algorithms for high-speed switching.</a:t>
            </a:r>
          </a:p>
          <a:p>
            <a:pPr>
              <a:lnSpc>
                <a:spcPct val="110000"/>
              </a:lnSpc>
            </a:pPr>
            <a:endParaRPr lang="en-US" smtClean="0"/>
          </a:p>
          <a:p>
            <a:pPr>
              <a:lnSpc>
                <a:spcPct val="110000"/>
              </a:lnSpc>
            </a:pPr>
            <a:endParaRPr lang="en-US" dirty="0"/>
          </a:p>
        </p:txBody>
      </p:sp>
      <p:sp>
        <p:nvSpPr>
          <p:cNvPr id="7" name="Content Placeholder 6"/>
          <p:cNvSpPr>
            <a:spLocks noGrp="1"/>
          </p:cNvSpPr>
          <p:nvPr>
            <p:ph idx="10"/>
          </p:nvPr>
        </p:nvSpPr>
        <p:spPr/>
        <p:txBody>
          <a:bodyPr>
            <a:normAutofit fontScale="92500" lnSpcReduction="10000"/>
          </a:bodyPr>
          <a:lstStyle/>
          <a:p>
            <a:pPr>
              <a:lnSpc>
                <a:spcPct val="110000"/>
              </a:lnSpc>
            </a:pPr>
            <a:r>
              <a:rPr lang="en-US" smtClean="0"/>
              <a:t>Catalyst 6500 switches with a Supervisor Engine 720 and a Multilayer Switch Feature Card (MSFC3) must software-switch all packets requiring Network Address Translation.</a:t>
            </a:r>
          </a:p>
          <a:p>
            <a:pPr>
              <a:lnSpc>
                <a:spcPct val="110000"/>
              </a:lnSpc>
            </a:pPr>
            <a:r>
              <a:rPr lang="en-US" smtClean="0"/>
              <a:t>Unlike CPUs, ASICs scale in switching architectures. ASICs integrate onto individual line modules of Catalyst switches to hardware-switch packets in a distributed manner.</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CNP Instructor PPT2">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CCNP IPD</Template>
  <TotalTime>1242</TotalTime>
  <Pages>28</Pages>
  <Words>3275</Words>
  <Application>Microsoft Office PowerPoint</Application>
  <PresentationFormat>On-screen Show (4:3)</PresentationFormat>
  <Paragraphs>302</Paragraphs>
  <Slides>33</Slides>
  <Notes>32</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CCNP Instructor PPT2</vt:lpstr>
      <vt:lpstr>Chapter 1:  Analyzing The Cisco Enterprise Campus Architecture</vt:lpstr>
      <vt:lpstr>Chapter 1 Objectives</vt:lpstr>
      <vt:lpstr>Introduction to Enterprise Campus Network Design</vt:lpstr>
      <vt:lpstr>Enterprise Network</vt:lpstr>
      <vt:lpstr>Regulatory Standards (U.S.)</vt:lpstr>
      <vt:lpstr>Campus Designs</vt:lpstr>
      <vt:lpstr>Multilayer Switches in Campus Networks</vt:lpstr>
      <vt:lpstr>Cisco Switches</vt:lpstr>
      <vt:lpstr>Multilayer Switching Miscellany</vt:lpstr>
      <vt:lpstr>Traffic Types</vt:lpstr>
      <vt:lpstr>Client-Server Applications</vt:lpstr>
      <vt:lpstr>Client-Enterprise Edge Applications</vt:lpstr>
      <vt:lpstr>Service-Oriented Network Architecture (SONA)</vt:lpstr>
      <vt:lpstr>Borderless Networks</vt:lpstr>
      <vt:lpstr>Slide 15</vt:lpstr>
      <vt:lpstr>Building Access, Building Distribution, and Building Core Layers</vt:lpstr>
      <vt:lpstr>Core Layer</vt:lpstr>
      <vt:lpstr>Distribution Layer</vt:lpstr>
      <vt:lpstr>Access Layer</vt:lpstr>
      <vt:lpstr>Small Campus Network</vt:lpstr>
      <vt:lpstr>Medium Campus Network</vt:lpstr>
      <vt:lpstr>Large Campus Network</vt:lpstr>
      <vt:lpstr>Data Center Infrastructure</vt:lpstr>
      <vt:lpstr>Slide 24</vt:lpstr>
      <vt:lpstr>PPDIOO Phases</vt:lpstr>
      <vt:lpstr>Lifecycle Approach</vt:lpstr>
      <vt:lpstr>Lifecycle Approach (1)</vt:lpstr>
      <vt:lpstr>Lifecycle Approach (2)</vt:lpstr>
      <vt:lpstr>Planning a Network Implementation</vt:lpstr>
      <vt:lpstr>Chapter 1 Summary</vt:lpstr>
      <vt:lpstr>Chapter 1 Labs</vt:lpstr>
      <vt:lpstr>Resources</vt:lpstr>
      <vt:lpstr>Slide 33</vt:lpstr>
    </vt:vector>
  </TitlesOfParts>
  <Company>Cisco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SWITCH Ch 1</dc:title>
  <dc:creator>Cisco Systems</dc:creator>
  <cp:keywords/>
  <dc:description/>
  <cp:lastModifiedBy>Information Technology</cp:lastModifiedBy>
  <cp:revision>178</cp:revision>
  <cp:lastPrinted>1999-01-27T00:54:54Z</cp:lastPrinted>
  <dcterms:created xsi:type="dcterms:W3CDTF">2010-07-05T20:10:47Z</dcterms:created>
  <dcterms:modified xsi:type="dcterms:W3CDTF">2010-09-22T10:43:22Z</dcterms:modified>
</cp:coreProperties>
</file>