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notesSlides/notesSlide15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notesSlides/notesSlide130.xml" ContentType="application/vnd.openxmlformats-officedocument.presentationml.notesSlide+xml"/>
  <Override PartName="/ppt/notesSlides/notesSlide141.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notesSlides/notesSlide146.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notesSlides/notesSlide13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129.xml" ContentType="application/vnd.openxmlformats-officedocument.presentationml.notesSlide+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32.xml" ContentType="application/vnd.openxmlformats-officedocument.presentationml.notesSlide+xml"/>
  <Override PartName="/ppt/notesSlides/notesSlide143.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48.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notesSlides/notesSlide137.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126.xml" ContentType="application/vnd.openxmlformats-officedocument.presentationml.notesSlide+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notesSlides/notesSlide151.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notesSlides/notesSlide140.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Layouts/slideLayout12.xml" ContentType="application/vnd.openxmlformats-officedocument.presentationml.slideLayout+xml"/>
  <Override PartName="/ppt/notesSlides/notesSlide51.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149.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notesSlides/notesSlide138.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notesSlides/notesSlide145.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notesSlides/notesSlide134.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notesSlides/notesSlide139.xml" ContentType="application/vnd.openxmlformats-officedocument.presentationml.notesSlide+xml"/>
  <Override PartName="/ppt/slides/slide118.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notesSlides/notesSlide153.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notesSlides/notesSlide142.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notesSlides/notesSlide131.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notesSlides/notesSlide147.xml" ContentType="application/vnd.openxmlformats-officedocument.presentationml.notesSlide+xml"/>
  <Override PartName="/ppt/slides/slide78.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125.xml" ContentType="application/vnd.openxmlformats-officedocument.presentationml.notesSlide+xml"/>
  <Override PartName="/ppt/notesSlides/notesSlide136.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notesSlides/notesSlide150.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44.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notesSlides/notesSlide88.xml" ContentType="application/vnd.openxmlformats-officedocument.presentationml.notesSlide+xml"/>
  <Override PartName="/ppt/notesSlides/notesSlide13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122.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notesSlides/notesSlide44.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4023" r:id="rId1"/>
    <p:sldMasterId id="2147484040" r:id="rId2"/>
  </p:sldMasterIdLst>
  <p:notesMasterIdLst>
    <p:notesMasterId r:id="rId158"/>
  </p:notesMasterIdLst>
  <p:handoutMasterIdLst>
    <p:handoutMasterId r:id="rId159"/>
  </p:handoutMasterIdLst>
  <p:sldIdLst>
    <p:sldId id="500" r:id="rId3"/>
    <p:sldId id="541" r:id="rId4"/>
    <p:sldId id="1197" r:id="rId5"/>
    <p:sldId id="1408" r:id="rId6"/>
    <p:sldId id="1220" r:id="rId7"/>
    <p:sldId id="1410" r:id="rId8"/>
    <p:sldId id="1411" r:id="rId9"/>
    <p:sldId id="1412" r:id="rId10"/>
    <p:sldId id="1431" r:id="rId11"/>
    <p:sldId id="1409" r:id="rId12"/>
    <p:sldId id="1543" r:id="rId13"/>
    <p:sldId id="1413" r:id="rId14"/>
    <p:sldId id="1221" r:id="rId15"/>
    <p:sldId id="1414" r:id="rId16"/>
    <p:sldId id="1415" r:id="rId17"/>
    <p:sldId id="1416" r:id="rId18"/>
    <p:sldId id="1417" r:id="rId19"/>
    <p:sldId id="1418" r:id="rId20"/>
    <p:sldId id="1419" r:id="rId21"/>
    <p:sldId id="1420" r:id="rId22"/>
    <p:sldId id="1421" r:id="rId23"/>
    <p:sldId id="1422" r:id="rId24"/>
    <p:sldId id="1423" r:id="rId25"/>
    <p:sldId id="1304" r:id="rId26"/>
    <p:sldId id="1296" r:id="rId27"/>
    <p:sldId id="1424" r:id="rId28"/>
    <p:sldId id="1425" r:id="rId29"/>
    <p:sldId id="1426" r:id="rId30"/>
    <p:sldId id="1297" r:id="rId31"/>
    <p:sldId id="1427" r:id="rId32"/>
    <p:sldId id="1544" r:id="rId33"/>
    <p:sldId id="1429" r:id="rId34"/>
    <p:sldId id="1428" r:id="rId35"/>
    <p:sldId id="1430" r:id="rId36"/>
    <p:sldId id="1331" r:id="rId37"/>
    <p:sldId id="1332" r:id="rId38"/>
    <p:sldId id="1432" r:id="rId39"/>
    <p:sldId id="1433" r:id="rId40"/>
    <p:sldId id="1434" r:id="rId41"/>
    <p:sldId id="1435" r:id="rId42"/>
    <p:sldId id="1436" r:id="rId43"/>
    <p:sldId id="1437" r:id="rId44"/>
    <p:sldId id="1438" r:id="rId45"/>
    <p:sldId id="1439" r:id="rId46"/>
    <p:sldId id="1440" r:id="rId47"/>
    <p:sldId id="1441" r:id="rId48"/>
    <p:sldId id="1451" r:id="rId49"/>
    <p:sldId id="1442" r:id="rId50"/>
    <p:sldId id="1443" r:id="rId51"/>
    <p:sldId id="1444" r:id="rId52"/>
    <p:sldId id="1445" r:id="rId53"/>
    <p:sldId id="1446" r:id="rId54"/>
    <p:sldId id="1447" r:id="rId55"/>
    <p:sldId id="1448" r:id="rId56"/>
    <p:sldId id="1449" r:id="rId57"/>
    <p:sldId id="1450" r:id="rId58"/>
    <p:sldId id="1452" r:id="rId59"/>
    <p:sldId id="1453" r:id="rId60"/>
    <p:sldId id="1454" r:id="rId61"/>
    <p:sldId id="1455" r:id="rId62"/>
    <p:sldId id="1456" r:id="rId63"/>
    <p:sldId id="1457" r:id="rId64"/>
    <p:sldId id="1459" r:id="rId65"/>
    <p:sldId id="1343" r:id="rId66"/>
    <p:sldId id="1344" r:id="rId67"/>
    <p:sldId id="1460" r:id="rId68"/>
    <p:sldId id="1461" r:id="rId69"/>
    <p:sldId id="1462" r:id="rId70"/>
    <p:sldId id="1463" r:id="rId71"/>
    <p:sldId id="1464" r:id="rId72"/>
    <p:sldId id="1465" r:id="rId73"/>
    <p:sldId id="1466" r:id="rId74"/>
    <p:sldId id="1467" r:id="rId75"/>
    <p:sldId id="1468" r:id="rId76"/>
    <p:sldId id="1469" r:id="rId77"/>
    <p:sldId id="1470" r:id="rId78"/>
    <p:sldId id="1471" r:id="rId79"/>
    <p:sldId id="1472" r:id="rId80"/>
    <p:sldId id="1473" r:id="rId81"/>
    <p:sldId id="1474" r:id="rId82"/>
    <p:sldId id="1475" r:id="rId83"/>
    <p:sldId id="1476" r:id="rId84"/>
    <p:sldId id="1477" r:id="rId85"/>
    <p:sldId id="1478" r:id="rId86"/>
    <p:sldId id="1479" r:id="rId87"/>
    <p:sldId id="1480" r:id="rId88"/>
    <p:sldId id="1481" r:id="rId89"/>
    <p:sldId id="1482" r:id="rId90"/>
    <p:sldId id="1483" r:id="rId91"/>
    <p:sldId id="1485" r:id="rId92"/>
    <p:sldId id="1484" r:id="rId93"/>
    <p:sldId id="1486" r:id="rId94"/>
    <p:sldId id="1487" r:id="rId95"/>
    <p:sldId id="1494" r:id="rId96"/>
    <p:sldId id="1488" r:id="rId97"/>
    <p:sldId id="1490" r:id="rId98"/>
    <p:sldId id="1491" r:id="rId99"/>
    <p:sldId id="1492" r:id="rId100"/>
    <p:sldId id="1493" r:id="rId101"/>
    <p:sldId id="1395" r:id="rId102"/>
    <p:sldId id="1495" r:id="rId103"/>
    <p:sldId id="1496" r:id="rId104"/>
    <p:sldId id="1497" r:id="rId105"/>
    <p:sldId id="1498" r:id="rId106"/>
    <p:sldId id="1499" r:id="rId107"/>
    <p:sldId id="1500" r:id="rId108"/>
    <p:sldId id="1501" r:id="rId109"/>
    <p:sldId id="1502" r:id="rId110"/>
    <p:sldId id="1503" r:id="rId111"/>
    <p:sldId id="1504" r:id="rId112"/>
    <p:sldId id="1505" r:id="rId113"/>
    <p:sldId id="1506" r:id="rId114"/>
    <p:sldId id="1507" r:id="rId115"/>
    <p:sldId id="1508" r:id="rId116"/>
    <p:sldId id="1509" r:id="rId117"/>
    <p:sldId id="1407" r:id="rId118"/>
    <p:sldId id="1396" r:id="rId119"/>
    <p:sldId id="1510" r:id="rId120"/>
    <p:sldId id="1511" r:id="rId121"/>
    <p:sldId id="1512" r:id="rId122"/>
    <p:sldId id="1513" r:id="rId123"/>
    <p:sldId id="1514" r:id="rId124"/>
    <p:sldId id="1515" r:id="rId125"/>
    <p:sldId id="1516" r:id="rId126"/>
    <p:sldId id="1517" r:id="rId127"/>
    <p:sldId id="1518" r:id="rId128"/>
    <p:sldId id="1519" r:id="rId129"/>
    <p:sldId id="1520" r:id="rId130"/>
    <p:sldId id="1521" r:id="rId131"/>
    <p:sldId id="1522" r:id="rId132"/>
    <p:sldId id="1523" r:id="rId133"/>
    <p:sldId id="1524" r:id="rId134"/>
    <p:sldId id="1525" r:id="rId135"/>
    <p:sldId id="1526" r:id="rId136"/>
    <p:sldId id="1527" r:id="rId137"/>
    <p:sldId id="1528" r:id="rId138"/>
    <p:sldId id="1529" r:id="rId139"/>
    <p:sldId id="1530" r:id="rId140"/>
    <p:sldId id="1531" r:id="rId141"/>
    <p:sldId id="1532" r:id="rId142"/>
    <p:sldId id="1533" r:id="rId143"/>
    <p:sldId id="1534" r:id="rId144"/>
    <p:sldId id="1535" r:id="rId145"/>
    <p:sldId id="1536" r:id="rId146"/>
    <p:sldId id="1537" r:id="rId147"/>
    <p:sldId id="1538" r:id="rId148"/>
    <p:sldId id="1539" r:id="rId149"/>
    <p:sldId id="1540" r:id="rId150"/>
    <p:sldId id="1541" r:id="rId151"/>
    <p:sldId id="1542" r:id="rId152"/>
    <p:sldId id="1189" r:id="rId153"/>
    <p:sldId id="1281" r:id="rId154"/>
    <p:sldId id="1545" r:id="rId155"/>
    <p:sldId id="1009" r:id="rId156"/>
    <p:sldId id="1192" r:id="rId15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3B7"/>
    <a:srgbClr val="FFFF99"/>
    <a:srgbClr val="FFFF00"/>
    <a:srgbClr val="3E8DC5"/>
    <a:srgbClr val="C0C0C4"/>
    <a:srgbClr val="3E67A4"/>
    <a:srgbClr val="006600"/>
    <a:srgbClr val="678DC5"/>
    <a:srgbClr val="5F5F65"/>
    <a:srgbClr val="7E7E8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3" autoAdjust="0"/>
    <p:restoredTop sz="67488" autoAdjust="0"/>
  </p:normalViewPr>
  <p:slideViewPr>
    <p:cSldViewPr snapToGrid="0" showGuides="1">
      <p:cViewPr varScale="1">
        <p:scale>
          <a:sx n="72" d="100"/>
          <a:sy n="72" d="100"/>
        </p:scale>
        <p:origin x="-1248" y="-84"/>
      </p:cViewPr>
      <p:guideLst>
        <p:guide orient="horz" pos="2175"/>
        <p:guide pos="18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5" d="100"/>
          <a:sy n="55" d="100"/>
        </p:scale>
        <p:origin x="-2538"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presProps" Target="pres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tableStyles" Target="tableStyle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 Program</a:t>
            </a:r>
          </a:p>
          <a:p>
            <a:pPr>
              <a:buFontTx/>
              <a:buNone/>
            </a:pPr>
            <a:r>
              <a:rPr lang="en-US" b="1" dirty="0" smtClean="0"/>
              <a:t>CCNP</a:t>
            </a:r>
            <a:r>
              <a:rPr lang="en-US" b="1" baseline="0" dirty="0" smtClean="0"/>
              <a:t> SWITCH: Implementing IP Switching</a:t>
            </a:r>
            <a:endParaRPr lang="en-US" b="1" dirty="0" smtClean="0"/>
          </a:p>
          <a:p>
            <a:pPr>
              <a:buFontTx/>
              <a:buNone/>
            </a:pPr>
            <a:r>
              <a:rPr lang="en-US" sz="1300" b="1" dirty="0" smtClean="0"/>
              <a:t>Chapter 6: Securing the Campus Infrastructure</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As the figure illustrates, MAC flooding occurs in a certain progression.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Network security vulnerabilities include loss of privacy, data theft, impersonation, and loss of integrity. Basic security measures should be taken on every network to mitigate adverse effects of user negligence or acts of malicious intent. Best practices following these general steps are required whenever placing new equipment in service.</a:t>
            </a:r>
          </a:p>
          <a:p>
            <a:r>
              <a:rPr lang="en-US" sz="1200" b="1" kern="1200" baseline="0" smtClean="0">
                <a:solidFill>
                  <a:schemeClr val="tx1"/>
                </a:solidFill>
                <a:latin typeface="Arial" charset="0"/>
                <a:ea typeface="+mn-ea"/>
                <a:cs typeface="+mn-cs"/>
              </a:rPr>
              <a:t>Step </a:t>
            </a:r>
            <a:r>
              <a:rPr lang="en-US" sz="1200" b="1" kern="1200" baseline="0" dirty="0" smtClean="0">
                <a:solidFill>
                  <a:schemeClr val="tx1"/>
                </a:solidFill>
                <a:latin typeface="Arial" charset="0"/>
                <a:ea typeface="+mn-ea"/>
                <a:cs typeface="+mn-cs"/>
              </a:rPr>
              <a:t>1. </a:t>
            </a:r>
            <a:r>
              <a:rPr lang="en-US" sz="1200" b="0" kern="1200" baseline="0" dirty="0" smtClean="0">
                <a:solidFill>
                  <a:schemeClr val="tx1"/>
                </a:solidFill>
                <a:latin typeface="Arial" charset="0"/>
                <a:ea typeface="+mn-ea"/>
                <a:cs typeface="+mn-cs"/>
              </a:rPr>
              <a:t>Consider or establish organizational security policies.</a:t>
            </a:r>
          </a:p>
          <a:p>
            <a:r>
              <a:rPr lang="en-US" sz="1200" b="1" kern="1200" baseline="0" dirty="0" smtClean="0">
                <a:solidFill>
                  <a:schemeClr val="tx1"/>
                </a:solidFill>
                <a:latin typeface="Arial" charset="0"/>
                <a:ea typeface="+mn-ea"/>
                <a:cs typeface="+mn-cs"/>
              </a:rPr>
              <a:t>Step 2. </a:t>
            </a:r>
            <a:r>
              <a:rPr lang="en-US" sz="1200" b="0" kern="1200" baseline="0" dirty="0" smtClean="0">
                <a:solidFill>
                  <a:schemeClr val="tx1"/>
                </a:solidFill>
                <a:latin typeface="Arial" charset="0"/>
                <a:ea typeface="+mn-ea"/>
                <a:cs typeface="+mn-cs"/>
              </a:rPr>
              <a:t>Secure switch device and protocols.</a:t>
            </a:r>
          </a:p>
          <a:p>
            <a:r>
              <a:rPr lang="en-US" sz="1200" b="1" kern="1200" baseline="0" dirty="0" smtClean="0">
                <a:solidFill>
                  <a:schemeClr val="tx1"/>
                </a:solidFill>
                <a:latin typeface="Arial" charset="0"/>
                <a:ea typeface="+mn-ea"/>
                <a:cs typeface="+mn-cs"/>
              </a:rPr>
              <a:t>Step 3. </a:t>
            </a:r>
            <a:r>
              <a:rPr lang="en-US" sz="1200" b="0" kern="1200" baseline="0" dirty="0" smtClean="0">
                <a:solidFill>
                  <a:schemeClr val="tx1"/>
                </a:solidFill>
                <a:latin typeface="Arial" charset="0"/>
                <a:ea typeface="+mn-ea"/>
                <a:cs typeface="+mn-cs"/>
              </a:rPr>
              <a:t>Mitigate compromises launched through a switch.</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100</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You should consider the policies of an organization when determining what level of security and what type of security should be implemented. You must balance the goal of reasonable network security against the administrative overhead that is clearly associated with extremely restrictive security measures.</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well-established security policy has the characteristics listed above.</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101</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Implementation of a basic security configuration on every installed Cisco device is a requirement for preventing network vulnerabilities. </a:t>
            </a:r>
          </a:p>
          <a:p>
            <a:r>
              <a:rPr lang="en-US" sz="1200" kern="1200" baseline="0" smtClean="0">
                <a:solidFill>
                  <a:schemeClr val="tx1"/>
                </a:solidFill>
                <a:latin typeface="Arial" charset="0"/>
                <a:ea typeface="+mn-ea"/>
                <a:cs typeface="+mn-cs"/>
              </a:rPr>
              <a:t>Cisco </a:t>
            </a:r>
            <a:r>
              <a:rPr lang="en-US" sz="1200" kern="1200" baseline="0" dirty="0" smtClean="0">
                <a:solidFill>
                  <a:schemeClr val="tx1"/>
                </a:solidFill>
                <a:latin typeface="Arial" charset="0"/>
                <a:ea typeface="+mn-ea"/>
                <a:cs typeface="+mn-cs"/>
              </a:rPr>
              <a:t>recommends the security measures above on every Cisco device in your network to aid in network-security protection.</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techniques listed here are simple and easy to understand for those interested in implementing a minimum level of security on Cisco switches. This list is not a complete list, and you should review additional product security configurations per platform. Furthermore, these security principles are applicable to other Cisco products, including routers, SAN switches, and network appliances. </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102</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103</a:t>
            </a:fld>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Creating ACLs to limit management and remote access traffic aids in prevention of unauthorized access and DoS attacks against management interfaces. The example illustrates a sample ACL configuration that limits traffic to the management VLAN (in this case, VLAN 601) to only system administrators in the 10.1.3.0/24 subnet. </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the example, subnet 10.1.2.0/24 is used for accessing all network devices for management purposes. This subnet does not pass user data traffic. Limiting access to this subnet for system administrators in another specific subnet, 10.1.3.0/24, prevents typical enterprise users from accessing the management subnet. As a result, ACLs that limit management traffic reduce vulnerability of the network devices and limit unauthorized access to the management subnet.</a:t>
            </a:r>
          </a:p>
          <a:p>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104</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105</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106</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For more information about configuring banners, refer to the following URL:</a:t>
            </a:r>
          </a:p>
          <a:p>
            <a:pPr>
              <a:buNone/>
            </a:pPr>
            <a:r>
              <a:rPr lang="en-US" sz="1200" kern="1200" baseline="0" dirty="0" smtClean="0">
                <a:solidFill>
                  <a:schemeClr val="tx1"/>
                </a:solidFill>
                <a:latin typeface="Arial" charset="0"/>
                <a:ea typeface="+mn-ea"/>
                <a:cs typeface="+mn-cs"/>
              </a:rPr>
              <a:t>www.cisco.com/en/US/docs/ios/fundamentals/configuration/guide/cf_connections_ps6350_TSD_Products_Configuration_Guide_Chapter.html.</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107</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By default, in Cisco IOS versions 11.2 and earlier, Cisco routers implement multiple TCP and UDP servers to facilitate management and integration into existing environments. However, in Cisco IOS versions 11.3 and later, most TCP and UDP servers are disabled by default. In addition, most installations do not require these services, and disabling them reduces overall security exposure. Multilayer switched networks typically do not use the services listed above.</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a description and the associated commands to disable these services, consult cisco.com.</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a secure network, you should carefully evaluate every device configuration before applying it. For example, only appropriate VLANs should be allowed on the trunk to other devices, instead of allowing all VLANs. Another example is disabling Dynamic Trunk Protocol (DTP) and Port Aggregation Protocol (PAgP) protocols on end user ports where those features are not needed. Some of these features are enabled by default on Catalyst switches, so you need to make careful considerations for the default configuration and for additional configuration by the user. Avoiding unneeded services and making the configuration deterministic makes the network less susceptible to attack. The premise of plug-n-play might bode well for ease of installation, but it tremendously increases vulnerability of your network. Cisco customers generally want plug-n-play for ease of use, and as the products evolve, more and more security features become plug-n-play. Nevertheless, using a default security configuration on any device, Cisco or not, is a security risk.</a:t>
            </a:r>
          </a:p>
          <a:p>
            <a:r>
              <a:rPr lang="en-US" sz="1200" kern="1200" baseline="0" smtClean="0">
                <a:solidFill>
                  <a:schemeClr val="tx1"/>
                </a:solidFill>
                <a:latin typeface="Arial" charset="0"/>
                <a:ea typeface="+mn-ea"/>
                <a:cs typeface="+mn-cs"/>
              </a:rPr>
              <a:t>Keep </a:t>
            </a:r>
            <a:r>
              <a:rPr lang="en-US" sz="1200" kern="1200" baseline="0" dirty="0" smtClean="0">
                <a:solidFill>
                  <a:schemeClr val="tx1"/>
                </a:solidFill>
                <a:latin typeface="Arial" charset="0"/>
                <a:ea typeface="+mn-ea"/>
                <a:cs typeface="+mn-cs"/>
              </a:rPr>
              <a:t>in mind that this chapter focuses on the discussion of Cisco devices. Securing your network includes securing not only your Cisco devices but also your hosts, servers, and any other network device.</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108</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Security with CDP/LLDP remains fairly controversial. Although CDP/LLDP propagates detailed information about respective network devices, correct planning and configuration of CDP/LLDP enables it to be a fairly safe protocol. This is a great advantage because auxiliary VLANs and specific solutions in many multilayer switched networks require CDP/LLDP. </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a practical and secure deployment of CDP/LLDP, adhere to the CDP/LLDP configuration guidelines listed above.</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As the figure illustrates, MAC flooding occurs in a certain progression.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smtClean="0">
                <a:solidFill>
                  <a:schemeClr val="tx1"/>
                </a:solidFill>
                <a:latin typeface="Arial" charset="0"/>
                <a:ea typeface="+mn-ea"/>
                <a:cs typeface="+mn-cs"/>
              </a:rPr>
              <a:t>Although Cisco IOS provides an integrated HTTP server for ease of management, the recommendation is to disable this feature, especially in multilayer switched networks that do not use this method for management. Otherwise</a:t>
            </a:r>
            <a:r>
              <a:rPr lang="en-US" sz="1200" kern="1200" baseline="0" dirty="0" smtClean="0">
                <a:solidFill>
                  <a:schemeClr val="tx1"/>
                </a:solidFill>
                <a:latin typeface="Arial" charset="0"/>
                <a:ea typeface="+mn-ea"/>
                <a:cs typeface="+mn-cs"/>
              </a:rPr>
              <a:t>, any unauthorized user might gain access via the web interface and make configuration changes. A user might also send numerous HTTP requests to the switch or router, which might cause high CPU utilization, resulting in a DoS-type attack on the system. In Cisco IOS, the integrated HTTP server is disabled by default. If HTTP access is necessary, use a different HTTP port, and use ACLs to isolate access from only trusted subnets or </a:t>
            </a:r>
            <a:r>
              <a:rPr lang="en-US" sz="1200" kern="1200" baseline="0" smtClean="0">
                <a:solidFill>
                  <a:schemeClr val="tx1"/>
                </a:solidFill>
                <a:latin typeface="Arial" charset="0"/>
                <a:ea typeface="+mn-ea"/>
                <a:cs typeface="+mn-cs"/>
              </a:rPr>
              <a:t>workstations.</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110</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For more information about system logging, refer to the “System Logging” section in Chapter 5, “Implementing High Availability and Redundancy in a Campus Network.”</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111</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SNMP is covered in more detail in Chapter 5.</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additional information on how to secure SNMP, refer to the following document on Cisco.com: “Securing Simple Network Management Protocol,” Document ID: 20370, www.cisco.com/en/US/tech/tk648/tk362/technologies_tech_note09186a0080094489.shtml.</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112</a:t>
            </a:fld>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Chapter 2 for more information on how to disable automatic negotiation of trunking and other VLAN configurations such as VTP.</a:t>
            </a:r>
            <a:endParaRPr lang="en-US"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113</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114</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Follow the best practices listed above to mitigate compromises sourced from a switch.</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ports enabled for end-device access, there is a macro called </a:t>
            </a:r>
            <a:r>
              <a:rPr lang="en-US" sz="1200" b="1" kern="1200" baseline="0" dirty="0" smtClean="0">
                <a:solidFill>
                  <a:schemeClr val="tx1"/>
                </a:solidFill>
                <a:latin typeface="Arial" charset="0"/>
                <a:ea typeface="+mn-ea"/>
                <a:cs typeface="+mn-cs"/>
              </a:rPr>
              <a:t>switchport host</a:t>
            </a:r>
            <a:r>
              <a:rPr lang="en-US" sz="1200" b="0" kern="1200" baseline="0" dirty="0" smtClean="0">
                <a:solidFill>
                  <a:schemeClr val="tx1"/>
                </a:solidFill>
                <a:latin typeface="Arial" charset="0"/>
                <a:ea typeface="+mn-ea"/>
                <a:cs typeface="+mn-cs"/>
              </a:rPr>
              <a: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which when </a:t>
            </a:r>
            <a:r>
              <a:rPr lang="en-US" sz="1200" kern="1200" baseline="0" dirty="0" smtClean="0">
                <a:solidFill>
                  <a:schemeClr val="tx1"/>
                </a:solidFill>
                <a:latin typeface="Arial" charset="0"/>
                <a:ea typeface="+mn-ea"/>
                <a:cs typeface="+mn-cs"/>
              </a:rPr>
              <a:t>executed on a specific switch port, takes these actions: sets the switch port mode to access, enables spanning tree PortFast, and disables channel grouping.</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switchport host </a:t>
            </a:r>
            <a:r>
              <a:rPr lang="en-US" sz="1200" b="0" kern="1200" baseline="0" dirty="0" smtClean="0">
                <a:solidFill>
                  <a:schemeClr val="tx1"/>
                </a:solidFill>
                <a:latin typeface="Arial" charset="0"/>
                <a:ea typeface="+mn-ea"/>
                <a:cs typeface="+mn-cs"/>
              </a:rPr>
              <a:t>macro disables EtherChannel, disables trunking, and enables </a:t>
            </a:r>
            <a:r>
              <a:rPr lang="en-US" sz="1200" kern="1200" baseline="0" dirty="0" smtClean="0">
                <a:solidFill>
                  <a:schemeClr val="tx1"/>
                </a:solidFill>
                <a:latin typeface="Arial" charset="0"/>
                <a:ea typeface="+mn-ea"/>
                <a:cs typeface="+mn-cs"/>
              </a:rPr>
              <a:t>STP PortFast. This command is a macro that executes several configuration commands. There is no command such as </a:t>
            </a:r>
            <a:r>
              <a:rPr lang="en-US" sz="1200" b="1" kern="1200" baseline="0" dirty="0" smtClean="0">
                <a:solidFill>
                  <a:schemeClr val="tx1"/>
                </a:solidFill>
                <a:latin typeface="Arial" charset="0"/>
                <a:ea typeface="+mn-ea"/>
                <a:cs typeface="+mn-cs"/>
              </a:rPr>
              <a:t>no switchport host </a:t>
            </a:r>
            <a:r>
              <a:rPr lang="en-US" sz="1200" b="0" kern="1200" baseline="0" dirty="0" smtClean="0">
                <a:solidFill>
                  <a:schemeClr val="tx1"/>
                </a:solidFill>
                <a:latin typeface="Arial" charset="0"/>
                <a:ea typeface="+mn-ea"/>
                <a:cs typeface="+mn-cs"/>
              </a:rPr>
              <a:t>to revoke the effect of the switchport host command. </a:t>
            </a:r>
            <a:r>
              <a:rPr lang="en-US" sz="1200" kern="1200" baseline="0" dirty="0" smtClean="0">
                <a:solidFill>
                  <a:schemeClr val="tx1"/>
                </a:solidFill>
                <a:latin typeface="Arial" charset="0"/>
                <a:ea typeface="+mn-ea"/>
                <a:cs typeface="+mn-cs"/>
              </a:rPr>
              <a:t>To return an interface to its default configuration, use the </a:t>
            </a:r>
            <a:r>
              <a:rPr lang="en-US" sz="1200" b="1" kern="1200" baseline="0" dirty="0" smtClean="0">
                <a:solidFill>
                  <a:schemeClr val="tx1"/>
                </a:solidFill>
                <a:latin typeface="Arial" charset="0"/>
                <a:ea typeface="+mn-ea"/>
                <a:cs typeface="+mn-cs"/>
              </a:rPr>
              <a:t>default interface </a:t>
            </a:r>
            <a:r>
              <a:rPr lang="en-US" sz="1200" b="0" i="1" kern="1200" baseline="0" dirty="0" smtClean="0">
                <a:solidFill>
                  <a:schemeClr val="tx1"/>
                </a:solidFill>
                <a:latin typeface="Arial" charset="0"/>
                <a:ea typeface="+mn-ea"/>
                <a:cs typeface="+mn-cs"/>
              </a:rPr>
              <a:t>interface-id </a:t>
            </a:r>
            <a:r>
              <a:rPr lang="en-US" sz="1200" kern="1200" baseline="0" dirty="0" smtClean="0">
                <a:solidFill>
                  <a:schemeClr val="tx1"/>
                </a:solidFill>
                <a:latin typeface="Arial" charset="0"/>
                <a:ea typeface="+mn-ea"/>
                <a:cs typeface="+mn-cs"/>
              </a:rPr>
              <a:t>global configuration command. This command returns all interface configurations to the default configuration.</a:t>
            </a:r>
            <a:endParaRPr lang="en-US"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115</a:t>
            </a:fld>
            <a:endParaRPr lang="en-US"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provides software and hardware tools to help perform complex troubleshooting and performance analyses. The ability to monitor and analyze the traffic on your network is the first step to optimizing performance. Traffic monitoring enables you to identify bottlenecks, underused resources, and places where you might implement improvements such as port aggregation (increasing link bandwidth by combining several physical ports into a single virtual link). Optimizing the performance of your Cisco multilayer switched network helps to maximize use of existing resources and reduces unnecessary  duplication of network components. This ensures that the network runs efficiently and supports multiple solutions. The troubleshooting and monitoring tools also play a critical part in preventing or thwarting any security attacks. This section explains some of the most commonly used features to monitor and understand performance and aid in troubleshooting Cisco multilayer switched networks.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116</a:t>
            </a:fld>
            <a:endParaRPr lang="en-US" dirty="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baseline="0" dirty="0" smtClean="0">
                <a:solidFill>
                  <a:schemeClr val="tx1"/>
                </a:solidFill>
                <a:latin typeface="Arial" charset="0"/>
                <a:ea typeface="+mn-ea"/>
                <a:cs typeface="+mn-cs"/>
              </a:rPr>
              <a:t>Performance management includes maintaining internetwork performance at acceptable levels by measuring and managing various network performance variables.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117</a:t>
            </a:fld>
            <a:endParaRPr lang="en-US" dirty="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None/>
            </a:pPr>
            <a:r>
              <a:rPr lang="en-US" sz="1200" kern="1200" baseline="0" dirty="0" smtClean="0">
                <a:solidFill>
                  <a:schemeClr val="tx1"/>
                </a:solidFill>
                <a:latin typeface="Arial" charset="0"/>
                <a:ea typeface="+mn-ea"/>
                <a:cs typeface="+mn-cs"/>
              </a:rPr>
              <a:t>The critical success tasks that need to be performed for performance management are</a:t>
            </a:r>
          </a:p>
          <a:p>
            <a:pPr lvl="0"/>
            <a:r>
              <a:rPr lang="en-US" sz="1200" b="1" kern="1200" baseline="0" smtClean="0">
                <a:solidFill>
                  <a:schemeClr val="tx1"/>
                </a:solidFill>
                <a:latin typeface="Arial" charset="0"/>
                <a:ea typeface="+mn-ea"/>
                <a:cs typeface="+mn-cs"/>
              </a:rPr>
              <a:t>Gather </a:t>
            </a:r>
            <a:r>
              <a:rPr lang="en-US" sz="1200" b="1" kern="1200" baseline="0" dirty="0" smtClean="0">
                <a:solidFill>
                  <a:schemeClr val="tx1"/>
                </a:solidFill>
                <a:latin typeface="Arial" charset="0"/>
                <a:ea typeface="+mn-ea"/>
                <a:cs typeface="+mn-cs"/>
              </a:rPr>
              <a:t>a baseline for both network and application data.</a:t>
            </a:r>
          </a:p>
          <a:p>
            <a:pPr lvl="1"/>
            <a:r>
              <a:rPr lang="en-US" sz="1200" kern="1200" baseline="0" dirty="0" smtClean="0">
                <a:solidFill>
                  <a:schemeClr val="tx1"/>
                </a:solidFill>
                <a:latin typeface="Arial" charset="0"/>
                <a:ea typeface="+mn-ea"/>
                <a:cs typeface="+mn-cs"/>
              </a:rPr>
              <a:t>This step aids in troubleshooting performance issues during network operations. A typical router or switch baseline report would include capacity issues related to CPU, memory, buffer management, link utilization, and throughput. In addition, other types of baseline data need to be included depending on your defined objectives. For instance, an availability baseline would demonstrate increased stability and availability of the network environment. Perform a baseline comparison between old and new environments to verify solution requirements. Develop a good network topology diagram as part of this step.</a:t>
            </a:r>
          </a:p>
          <a:p>
            <a:pPr lvl="0"/>
            <a:r>
              <a:rPr lang="en-US" sz="1200" b="1" kern="1200" baseline="0" smtClean="0">
                <a:solidFill>
                  <a:schemeClr val="tx1"/>
                </a:solidFill>
                <a:latin typeface="Arial" charset="0"/>
                <a:ea typeface="+mn-ea"/>
                <a:cs typeface="+mn-cs"/>
              </a:rPr>
              <a:t>Perform </a:t>
            </a:r>
            <a:r>
              <a:rPr lang="en-US" sz="1200" b="1" kern="1200" baseline="0" dirty="0" smtClean="0">
                <a:solidFill>
                  <a:schemeClr val="tx1"/>
                </a:solidFill>
                <a:latin typeface="Arial" charset="0"/>
                <a:ea typeface="+mn-ea"/>
                <a:cs typeface="+mn-cs"/>
              </a:rPr>
              <a:t>a what-if analysis on your network and applications.</a:t>
            </a:r>
          </a:p>
          <a:p>
            <a:pPr lvl="1"/>
            <a:r>
              <a:rPr lang="en-US" sz="1200" kern="1200" baseline="0" dirty="0" smtClean="0">
                <a:solidFill>
                  <a:schemeClr val="tx1"/>
                </a:solidFill>
                <a:latin typeface="Arial" charset="0"/>
                <a:ea typeface="+mn-ea"/>
                <a:cs typeface="+mn-cs"/>
              </a:rPr>
              <a:t>A what-if analysis involves modeling and verifying solutions. Before adding a new solution to the network, document some of the alternatives. The documentation for this analysis includes major questions, methodology, data sets, and configuration files. The essential what-if analysis should contain enough information for someone other than the author to re-create the solution.</a:t>
            </a:r>
          </a:p>
          <a:p>
            <a:pPr lvl="0"/>
            <a:r>
              <a:rPr lang="en-US" sz="1200" b="1" kern="1200" baseline="0" smtClean="0">
                <a:solidFill>
                  <a:schemeClr val="tx1"/>
                </a:solidFill>
                <a:latin typeface="Arial" charset="0"/>
                <a:ea typeface="+mn-ea"/>
                <a:cs typeface="+mn-cs"/>
              </a:rPr>
              <a:t>Perform </a:t>
            </a:r>
            <a:r>
              <a:rPr lang="en-US" sz="1200" b="1" kern="1200" baseline="0" dirty="0" smtClean="0">
                <a:solidFill>
                  <a:schemeClr val="tx1"/>
                </a:solidFill>
                <a:latin typeface="Arial" charset="0"/>
                <a:ea typeface="+mn-ea"/>
                <a:cs typeface="+mn-cs"/>
              </a:rPr>
              <a:t>exception reporting for capacity issues.</a:t>
            </a:r>
          </a:p>
          <a:p>
            <a:pPr lvl="1"/>
            <a:r>
              <a:rPr lang="en-US" sz="1200" kern="1200" baseline="0" dirty="0" smtClean="0">
                <a:solidFill>
                  <a:schemeClr val="tx1"/>
                </a:solidFill>
                <a:latin typeface="Arial" charset="0"/>
                <a:ea typeface="+mn-ea"/>
                <a:cs typeface="+mn-cs"/>
              </a:rPr>
              <a:t>If capacity requirements outstrip available resources, a mechanism should be in place to notify network administrators of that fact. This could include setting up periodical SNMP polling on some key parameters of the network devices, such as CPU and memory, and having the network management station alert the administrator if anomalous behavior occurs.</a:t>
            </a:r>
          </a:p>
          <a:p>
            <a:pPr lvl="0"/>
            <a:r>
              <a:rPr lang="en-US" sz="1200" b="1" kern="1200" baseline="0" smtClean="0">
                <a:solidFill>
                  <a:schemeClr val="tx1"/>
                </a:solidFill>
                <a:latin typeface="Arial" charset="0"/>
                <a:ea typeface="+mn-ea"/>
                <a:cs typeface="+mn-cs"/>
              </a:rPr>
              <a:t>Determine </a:t>
            </a:r>
            <a:r>
              <a:rPr lang="en-US" sz="1200" b="1" kern="1200" baseline="0" dirty="0" smtClean="0">
                <a:solidFill>
                  <a:schemeClr val="tx1"/>
                </a:solidFill>
                <a:latin typeface="Arial" charset="0"/>
                <a:ea typeface="+mn-ea"/>
                <a:cs typeface="+mn-cs"/>
              </a:rPr>
              <a:t>the network management overhead for all proposed or potential network management services.</a:t>
            </a:r>
          </a:p>
          <a:p>
            <a:pPr lvl="1"/>
            <a:r>
              <a:rPr lang="en-US" sz="1200" kern="1200" baseline="0" dirty="0" smtClean="0">
                <a:solidFill>
                  <a:schemeClr val="tx1"/>
                </a:solidFill>
                <a:latin typeface="Arial" charset="0"/>
                <a:ea typeface="+mn-ea"/>
                <a:cs typeface="+mn-cs"/>
              </a:rPr>
              <a:t>Network management services affect network and application performance. Make sure that the network measurement planning takes into account the additional resources required to perform measurement and management. For instance, SNMP polling of devices needs CPU cycles from the switch or router. If the device is already running at an above-average CPU utilization, the management services might further strain the device. In addition, the bandwidth required for these management functions should be considered if the links are heavily utilized to avoid oversubscription.</a:t>
            </a:r>
          </a:p>
          <a:p>
            <a:pPr lvl="0"/>
            <a:r>
              <a:rPr lang="en-US" sz="1200" b="1" kern="1200" baseline="0" smtClean="0">
                <a:solidFill>
                  <a:schemeClr val="tx1"/>
                </a:solidFill>
                <a:latin typeface="Arial" charset="0"/>
                <a:ea typeface="+mn-ea"/>
                <a:cs typeface="+mn-cs"/>
              </a:rPr>
              <a:t>Analyze </a:t>
            </a:r>
            <a:r>
              <a:rPr lang="en-US" sz="1200" b="1" kern="1200" baseline="0" dirty="0" smtClean="0">
                <a:solidFill>
                  <a:schemeClr val="tx1"/>
                </a:solidFill>
                <a:latin typeface="Arial" charset="0"/>
                <a:ea typeface="+mn-ea"/>
                <a:cs typeface="+mn-cs"/>
              </a:rPr>
              <a:t>the capacity information.</a:t>
            </a:r>
          </a:p>
          <a:p>
            <a:pPr lvl="1"/>
            <a:r>
              <a:rPr lang="en-US" sz="1200" kern="1200" baseline="0" dirty="0" smtClean="0">
                <a:solidFill>
                  <a:schemeClr val="tx1"/>
                </a:solidFill>
                <a:latin typeface="Arial" charset="0"/>
                <a:ea typeface="+mn-ea"/>
                <a:cs typeface="+mn-cs"/>
              </a:rPr>
              <a:t>Examine all the data you have gathered to determine capacity and management requirements. This is the most important task, forming the basis for the next step.</a:t>
            </a:r>
          </a:p>
          <a:p>
            <a:pPr lvl="0"/>
            <a:r>
              <a:rPr lang="en-US" sz="1200" b="1" kern="1200" baseline="0" smtClean="0">
                <a:solidFill>
                  <a:schemeClr val="tx1"/>
                </a:solidFill>
                <a:latin typeface="Arial" charset="0"/>
                <a:ea typeface="+mn-ea"/>
                <a:cs typeface="+mn-cs"/>
              </a:rPr>
              <a:t>Periodically </a:t>
            </a:r>
            <a:r>
              <a:rPr lang="en-US" sz="1200" b="1" kern="1200" baseline="0" dirty="0" smtClean="0">
                <a:solidFill>
                  <a:schemeClr val="tx1"/>
                </a:solidFill>
                <a:latin typeface="Arial" charset="0"/>
                <a:ea typeface="+mn-ea"/>
                <a:cs typeface="+mn-cs"/>
              </a:rPr>
              <a:t>review capacity information, baseline, and exceptions for the network and applications.</a:t>
            </a:r>
          </a:p>
          <a:p>
            <a:pPr lvl="1"/>
            <a:r>
              <a:rPr lang="en-US" sz="1200" kern="1200" baseline="0" dirty="0" smtClean="0">
                <a:solidFill>
                  <a:schemeClr val="tx1"/>
                </a:solidFill>
                <a:latin typeface="Arial" charset="0"/>
                <a:ea typeface="+mn-ea"/>
                <a:cs typeface="+mn-cs"/>
              </a:rPr>
              <a:t>Periodically repeat your analysis to identify changes in network use and growth patterns. The time interval chosen for measurement depends on the nature of the network measured and can vary over weekdays versus weekends and also on a monthly or yearly basis. Reviewing the capacity periodically is critical to avoid unexpected network or application downtime and to plan for future growth.</a:t>
            </a:r>
          </a:p>
          <a:p>
            <a:pPr lvl="0"/>
            <a:r>
              <a:rPr lang="en-US" sz="1200" b="1" kern="1200" baseline="0" smtClean="0">
                <a:solidFill>
                  <a:schemeClr val="tx1"/>
                </a:solidFill>
                <a:latin typeface="Arial" charset="0"/>
                <a:ea typeface="+mn-ea"/>
                <a:cs typeface="+mn-cs"/>
              </a:rPr>
              <a:t>Maintain </a:t>
            </a:r>
            <a:r>
              <a:rPr lang="en-US" sz="1200" b="1" kern="1200" baseline="0" dirty="0" smtClean="0">
                <a:solidFill>
                  <a:schemeClr val="tx1"/>
                </a:solidFill>
                <a:latin typeface="Arial" charset="0"/>
                <a:ea typeface="+mn-ea"/>
                <a:cs typeface="+mn-cs"/>
              </a:rPr>
              <a:t>upgrade or tuning procedures set up to handle capacity issues on both a reactive and longer-term basis.</a:t>
            </a:r>
          </a:p>
          <a:p>
            <a:pPr lvl="1"/>
            <a:r>
              <a:rPr lang="en-US" sz="1200" kern="1200" baseline="0" smtClean="0">
                <a:solidFill>
                  <a:schemeClr val="tx1"/>
                </a:solidFill>
                <a:latin typeface="Arial" charset="0"/>
                <a:ea typeface="+mn-ea"/>
                <a:cs typeface="+mn-cs"/>
              </a:rPr>
              <a:t>Set </a:t>
            </a:r>
            <a:r>
              <a:rPr lang="en-US" sz="1200" kern="1200" baseline="0" dirty="0" smtClean="0">
                <a:solidFill>
                  <a:schemeClr val="tx1"/>
                </a:solidFill>
                <a:latin typeface="Arial" charset="0"/>
                <a:ea typeface="+mn-ea"/>
                <a:cs typeface="+mn-cs"/>
              </a:rPr>
              <a:t>up procedures to handle future capacity requirements. For instance, if you think that your network might need another link addition to a port channel based on certain thresholds, make sure that you plan for this change. Having the cabling and configuration procedure in place in advance minimizes the time required to make the change and ensures that the network runs smoothly without major downtime. </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The remainder of this section focuses on the various Cisco Catalyst switches and modules that assist in performance management and troubleshooting network exceptions to ensure optimal performance through monitoring and preventing any security attacks.</a:t>
            </a:r>
            <a:endParaRPr lang="en-US" sz="1200" b="1" kern="1200" baseline="0" dirty="0" smtClean="0">
              <a:solidFill>
                <a:schemeClr val="tx1"/>
              </a:solidFill>
              <a:latin typeface="Arial" charset="0"/>
              <a:ea typeface="+mn-ea"/>
              <a:cs typeface="+mn-cs"/>
            </a:endParaRP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118</a:t>
            </a:fld>
            <a:endParaRPr lang="en-US"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Switched Port Analyzer (SPAN) feature is an important aid in performance management and troubleshooting. SPAN copies network traffic from a VLAN or group of ports to a selected port. This port is usually connected to a network analyzer, such as a SwitchProbe device, a workstation running a packet-capturing application, or a remote monitoring (RMON) probe. SPAN does not affect the switching of network traffic on source ports or VLANs.</a:t>
            </a:r>
          </a:p>
          <a:p>
            <a:r>
              <a:rPr lang="en-US" sz="1200" kern="1200" baseline="0" smtClean="0">
                <a:solidFill>
                  <a:schemeClr val="tx1"/>
                </a:solidFill>
                <a:latin typeface="Arial" charset="0"/>
                <a:ea typeface="+mn-ea"/>
                <a:cs typeface="+mn-cs"/>
              </a:rPr>
              <a:t>Local </a:t>
            </a:r>
            <a:r>
              <a:rPr lang="en-US" sz="1200" kern="1200" baseline="0" dirty="0" smtClean="0">
                <a:solidFill>
                  <a:schemeClr val="tx1"/>
                </a:solidFill>
                <a:latin typeface="Arial" charset="0"/>
                <a:ea typeface="+mn-ea"/>
                <a:cs typeface="+mn-cs"/>
              </a:rPr>
              <a:t>SPAN involves configuring source ports, source VLANs, and destination ports on the same Catalyst switch. Local SPAN, which involves configuring one or more VLANs as the source of the SPAN session, is also called VSPAN. All ports in the source VLANs become source ports in a VSPAN. Local SPAN copies traffic from one or more source ports in any VLAN or from one or more VLANs to a destination port for analysis. </a:t>
            </a:r>
          </a:p>
          <a:p>
            <a:r>
              <a:rPr lang="en-US" sz="1200" kern="1200" baseline="0" smtClean="0">
                <a:solidFill>
                  <a:schemeClr val="tx1"/>
                </a:solidFill>
                <a:latin typeface="Arial" charset="0"/>
                <a:ea typeface="+mn-ea"/>
                <a:cs typeface="+mn-cs"/>
              </a:rPr>
              <a:t>SPAN </a:t>
            </a:r>
            <a:r>
              <a:rPr lang="en-US" sz="1200" kern="1200" baseline="0" dirty="0" smtClean="0">
                <a:solidFill>
                  <a:schemeClr val="tx1"/>
                </a:solidFill>
                <a:latin typeface="Arial" charset="0"/>
                <a:ea typeface="+mn-ea"/>
                <a:cs typeface="+mn-cs"/>
              </a:rPr>
              <a:t>sessions support the monitoring of only ingress network traffic (ingress SPAN), only egress network traffic (egress SPAN), or traffic flowing in both directions. Ingress SPAN copies network traffic received by the source ports and VLANs for analysis to the destination port. Egress SPAN copies network traffic transmitted from the source ports and VLANs to the destination port. When the </a:t>
            </a:r>
            <a:r>
              <a:rPr lang="en-US" sz="1200" i="1" kern="1200" baseline="0" dirty="0" smtClean="0">
                <a:solidFill>
                  <a:schemeClr val="tx1"/>
                </a:solidFill>
                <a:latin typeface="Arial" charset="0"/>
                <a:ea typeface="+mn-ea"/>
                <a:cs typeface="+mn-cs"/>
              </a:rPr>
              <a:t>both </a:t>
            </a:r>
            <a:r>
              <a:rPr lang="en-US" sz="1200" i="0" kern="1200" baseline="0" dirty="0" smtClean="0">
                <a:solidFill>
                  <a:schemeClr val="tx1"/>
                </a:solidFill>
                <a:latin typeface="Arial" charset="0"/>
                <a:ea typeface="+mn-ea"/>
                <a:cs typeface="+mn-cs"/>
              </a:rPr>
              <a:t>keyword is used, SPAN copies the network </a:t>
            </a:r>
            <a:r>
              <a:rPr lang="en-US" sz="1200" kern="1200" baseline="0" dirty="0" smtClean="0">
                <a:solidFill>
                  <a:schemeClr val="tx1"/>
                </a:solidFill>
                <a:latin typeface="Arial" charset="0"/>
                <a:ea typeface="+mn-ea"/>
                <a:cs typeface="+mn-cs"/>
              </a:rPr>
              <a:t>traffic received and transmitted by the source ports and VLANs to the destination port.</a:t>
            </a:r>
          </a:p>
          <a:p>
            <a:r>
              <a:rPr lang="en-US" sz="1200" kern="1200" baseline="0" smtClean="0">
                <a:solidFill>
                  <a:schemeClr val="tx1"/>
                </a:solidFill>
                <a:latin typeface="Arial" charset="0"/>
                <a:ea typeface="+mn-ea"/>
                <a:cs typeface="+mn-cs"/>
              </a:rPr>
              <a:t>By </a:t>
            </a:r>
            <a:r>
              <a:rPr lang="en-US" sz="1200" kern="1200" baseline="0" dirty="0" smtClean="0">
                <a:solidFill>
                  <a:schemeClr val="tx1"/>
                </a:solidFill>
                <a:latin typeface="Arial" charset="0"/>
                <a:ea typeface="+mn-ea"/>
                <a:cs typeface="+mn-cs"/>
              </a:rPr>
              <a:t>default, local SPAN monitors all network traffic, including multicast and bridge protocol data unit (BPDU) frames.</a:t>
            </a:r>
          </a:p>
          <a:p>
            <a:r>
              <a:rPr lang="en-US" sz="1200" kern="1200" baseline="0" smtClean="0">
                <a:solidFill>
                  <a:schemeClr val="tx1"/>
                </a:solidFill>
                <a:latin typeface="Arial" charset="0"/>
                <a:ea typeface="+mn-ea"/>
                <a:cs typeface="+mn-cs"/>
              </a:rPr>
              <a:t>SPAN </a:t>
            </a:r>
            <a:r>
              <a:rPr lang="en-US" sz="1200" kern="1200" baseline="0" dirty="0" smtClean="0">
                <a:solidFill>
                  <a:schemeClr val="tx1"/>
                </a:solidFill>
                <a:latin typeface="Arial" charset="0"/>
                <a:ea typeface="+mn-ea"/>
                <a:cs typeface="+mn-cs"/>
              </a:rPr>
              <a:t>supports the configuration of both switched and routed ports as SPAN source ports. SPAN can monitor one or more source ports in a single SPAN session. Configuring source ports in any VLAN is allowed. Trunk ports are valid source ports mixed with non-trunk source ports. However, trunk encapsulation (dot1q or ISL) configuration of the destination port determines the encapsulation of the packets forwarded to the destination port. If the destination port is not configured for trunk encapsulation, the ISL or dot1q is removed from the frame before egress transmission.</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An intrusion prevention system (</a:t>
            </a:r>
            <a:r>
              <a:rPr lang="en-US" sz="1200" b="0" kern="1200" baseline="0" dirty="0" err="1" smtClean="0">
                <a:solidFill>
                  <a:schemeClr val="tx1"/>
                </a:solidFill>
                <a:latin typeface="Arial" charset="0"/>
                <a:ea typeface="+mn-ea"/>
                <a:cs typeface="+mn-cs"/>
              </a:rPr>
              <a:t>IPS</a:t>
            </a:r>
            <a:r>
              <a:rPr lang="en-US" sz="1200" b="0" kern="1200" baseline="0" dirty="0" smtClean="0">
                <a:solidFill>
                  <a:schemeClr val="tx1"/>
                </a:solidFill>
                <a:latin typeface="Arial" charset="0"/>
                <a:ea typeface="+mn-ea"/>
                <a:cs typeface="+mn-cs"/>
              </a:rPr>
              <a:t>) typically uses the ingress feature on the destination </a:t>
            </a:r>
            <a:r>
              <a:rPr lang="en-US" sz="1200" kern="1200" baseline="0" dirty="0" smtClean="0">
                <a:solidFill>
                  <a:schemeClr val="tx1"/>
                </a:solidFill>
                <a:latin typeface="Arial" charset="0"/>
                <a:ea typeface="+mn-ea"/>
                <a:cs typeface="+mn-cs"/>
              </a:rPr>
              <a:t>port to thwart attacks in the network by sending TCP resets to the attacker TCP session or sending alarms to network management stations. Catalyst switches can be configured to dynamically learn MAC addresses on the destination SPAN port using the </a:t>
            </a:r>
            <a:r>
              <a:rPr lang="en-US" sz="1200" b="1" kern="1200" baseline="0" dirty="0" smtClean="0">
                <a:solidFill>
                  <a:schemeClr val="tx1"/>
                </a:solidFill>
                <a:latin typeface="Arial" charset="0"/>
                <a:ea typeface="+mn-ea"/>
                <a:cs typeface="+mn-cs"/>
              </a:rPr>
              <a:t>learning </a:t>
            </a:r>
            <a:r>
              <a:rPr lang="en-US" sz="1200" b="0" kern="1200" baseline="0" dirty="0" smtClean="0">
                <a:solidFill>
                  <a:schemeClr val="tx1"/>
                </a:solidFill>
                <a:latin typeface="Arial" charset="0"/>
                <a:ea typeface="+mn-ea"/>
                <a:cs typeface="+mn-cs"/>
              </a:rPr>
              <a:t>keyword.</a:t>
            </a: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120</a:t>
            </a:fld>
            <a:endParaRPr lang="en-US"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121</a:t>
            </a:fld>
            <a:endParaRPr lang="en-US" dirty="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4763">
              <a:buNone/>
            </a:pPr>
            <a:r>
              <a:rPr lang="en-US" smtClean="0"/>
              <a:t>Use the commands:</a:t>
            </a:r>
          </a:p>
          <a:p>
            <a:r>
              <a:rPr lang="en-US" sz="1200" b="1" smtClean="0">
                <a:latin typeface="Courier New" pitchFamily="49" charset="0"/>
                <a:cs typeface="Courier New" pitchFamily="49" charset="0"/>
              </a:rPr>
              <a:t>monitor session </a:t>
            </a:r>
            <a:r>
              <a:rPr lang="en-US" sz="1200" i="1" smtClean="0">
                <a:latin typeface="Courier New" pitchFamily="49" charset="0"/>
                <a:cs typeface="Courier New" pitchFamily="49" charset="0"/>
              </a:rPr>
              <a:t>session-id</a:t>
            </a:r>
            <a:r>
              <a:rPr lang="en-US" sz="1200" b="1" i="1" smtClean="0">
                <a:latin typeface="Courier New" pitchFamily="49" charset="0"/>
                <a:cs typeface="Courier New" pitchFamily="49" charset="0"/>
              </a:rPr>
              <a:t> </a:t>
            </a:r>
            <a:r>
              <a:rPr lang="en-US" sz="1200" b="1" smtClean="0">
                <a:latin typeface="Courier New" pitchFamily="49" charset="0"/>
                <a:cs typeface="Courier New" pitchFamily="49" charset="0"/>
              </a:rPr>
              <a:t>source</a:t>
            </a:r>
            <a:r>
              <a:rPr lang="en-US" sz="1200" b="1" i="1" smtClean="0">
                <a:latin typeface="Courier New" pitchFamily="49" charset="0"/>
                <a:cs typeface="Courier New" pitchFamily="49" charset="0"/>
              </a:rPr>
              <a:t> </a:t>
            </a:r>
            <a:r>
              <a:rPr lang="en-US" sz="1200" b="1" smtClean="0">
                <a:latin typeface="Courier New" pitchFamily="49" charset="0"/>
                <a:cs typeface="Courier New" pitchFamily="49" charset="0"/>
              </a:rPr>
              <a:t>{interface </a:t>
            </a:r>
            <a:r>
              <a:rPr lang="en-US" sz="1200" i="1" smtClean="0">
                <a:latin typeface="Courier New" pitchFamily="49" charset="0"/>
                <a:cs typeface="Courier New" pitchFamily="49" charset="0"/>
              </a:rPr>
              <a:t>interface-id</a:t>
            </a:r>
            <a:r>
              <a:rPr lang="en-US" sz="1200" b="1" i="1" smtClean="0">
                <a:latin typeface="Courier New" pitchFamily="49" charset="0"/>
                <a:cs typeface="Courier New" pitchFamily="49" charset="0"/>
              </a:rPr>
              <a:t> | </a:t>
            </a:r>
            <a:r>
              <a:rPr lang="en-US" sz="1200" b="1" smtClean="0">
                <a:latin typeface="Courier New" pitchFamily="49" charset="0"/>
                <a:cs typeface="Courier New" pitchFamily="49" charset="0"/>
              </a:rPr>
              <a:t>vlan</a:t>
            </a:r>
            <a:r>
              <a:rPr lang="en-US" sz="1200" b="1" i="1" smtClean="0">
                <a:latin typeface="Courier New" pitchFamily="49" charset="0"/>
                <a:cs typeface="Courier New" pitchFamily="49" charset="0"/>
              </a:rPr>
              <a:t> </a:t>
            </a:r>
            <a:r>
              <a:rPr lang="en-US" sz="1200" i="1" smtClean="0">
                <a:latin typeface="Courier New" pitchFamily="49" charset="0"/>
                <a:cs typeface="Courier New" pitchFamily="49" charset="0"/>
              </a:rPr>
              <a:t>vlan-id</a:t>
            </a:r>
            <a:r>
              <a:rPr lang="en-US" sz="1200" b="1" i="1" smtClean="0">
                <a:latin typeface="Courier New" pitchFamily="49" charset="0"/>
                <a:cs typeface="Courier New" pitchFamily="49" charset="0"/>
              </a:rPr>
              <a:t> </a:t>
            </a:r>
            <a:r>
              <a:rPr lang="en-US" sz="1200" b="1" smtClean="0">
                <a:latin typeface="Courier New" pitchFamily="49" charset="0"/>
                <a:cs typeface="Courier New" pitchFamily="49" charset="0"/>
              </a:rPr>
              <a:t>[,][-] </a:t>
            </a:r>
            <a:r>
              <a:rPr lang="en-US" sz="1200" smtClean="0">
                <a:latin typeface="Courier New" pitchFamily="49" charset="0"/>
                <a:cs typeface="Courier New" pitchFamily="49" charset="0"/>
              </a:rPr>
              <a:t>{</a:t>
            </a:r>
            <a:r>
              <a:rPr lang="en-US" sz="1200" b="1" smtClean="0">
                <a:latin typeface="Courier New" pitchFamily="49" charset="0"/>
                <a:cs typeface="Courier New" pitchFamily="49" charset="0"/>
              </a:rPr>
              <a:t>rx | tx | both}</a:t>
            </a:r>
          </a:p>
          <a:p>
            <a:r>
              <a:rPr lang="fr-FR" sz="1200" b="1" smtClean="0">
                <a:latin typeface="Courier New" pitchFamily="49" charset="0"/>
                <a:cs typeface="Courier New" pitchFamily="49" charset="0"/>
              </a:rPr>
              <a:t>monitor session </a:t>
            </a:r>
            <a:r>
              <a:rPr lang="fr-FR" sz="1200" i="1" smtClean="0">
                <a:latin typeface="Courier New" pitchFamily="49" charset="0"/>
                <a:cs typeface="Courier New" pitchFamily="49" charset="0"/>
              </a:rPr>
              <a:t>session-id </a:t>
            </a:r>
            <a:r>
              <a:rPr lang="fr-FR" sz="1200" b="1" smtClean="0">
                <a:latin typeface="Courier New" pitchFamily="49" charset="0"/>
                <a:cs typeface="Courier New" pitchFamily="49" charset="0"/>
              </a:rPr>
              <a:t>destination interface </a:t>
            </a:r>
            <a:r>
              <a:rPr lang="fr-FR" sz="1200" i="1" smtClean="0">
                <a:latin typeface="Courier New" pitchFamily="49" charset="0"/>
                <a:cs typeface="Courier New" pitchFamily="49" charset="0"/>
              </a:rPr>
              <a:t>interface-id</a:t>
            </a:r>
            <a:r>
              <a:rPr lang="fr-FR" sz="1200" b="1" smtClean="0">
                <a:latin typeface="Courier New" pitchFamily="49" charset="0"/>
                <a:cs typeface="Courier New" pitchFamily="49" charset="0"/>
              </a:rPr>
              <a:t> [encapsulation </a:t>
            </a:r>
            <a:r>
              <a:rPr lang="en-US" sz="1200" b="1" smtClean="0">
                <a:latin typeface="Courier New" pitchFamily="49" charset="0"/>
                <a:cs typeface="Courier New" pitchFamily="49" charset="0"/>
              </a:rPr>
              <a:t>{dot1q | isl}] [ingress vlan </a:t>
            </a:r>
            <a:r>
              <a:rPr lang="en-US" sz="1200" i="1" smtClean="0">
                <a:latin typeface="Courier New" pitchFamily="49" charset="0"/>
                <a:cs typeface="Courier New" pitchFamily="49" charset="0"/>
              </a:rPr>
              <a:t>vlan-id</a:t>
            </a:r>
            <a:r>
              <a:rPr lang="en-US" sz="1200" b="1" smtClean="0">
                <a:latin typeface="Courier New" pitchFamily="49" charset="0"/>
                <a:cs typeface="Courier New" pitchFamily="49" charset="0"/>
              </a:rPr>
              <a:t>]</a:t>
            </a:r>
            <a:endParaRPr lang="en-US" sz="120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122</a:t>
            </a:fld>
            <a:endParaRPr lang="en-US" dirty="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123</a:t>
            </a:fld>
            <a:endParaRPr lang="en-US" dirty="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The administrator needs to troubleshoot the traffic flow between a client in VLAN 10 and server in VLAN 20. The VSPAN configuration is for </a:t>
            </a:r>
            <a:r>
              <a:rPr lang="en-US" sz="1200" kern="1200" baseline="0" dirty="0" err="1" smtClean="0">
                <a:solidFill>
                  <a:schemeClr val="tx1"/>
                </a:solidFill>
                <a:latin typeface="Arial" charset="0"/>
                <a:ea typeface="+mn-ea"/>
                <a:cs typeface="+mn-cs"/>
              </a:rPr>
              <a:t>rx</a:t>
            </a:r>
            <a:r>
              <a:rPr lang="en-US" sz="1200" kern="1200" baseline="0" dirty="0" smtClean="0">
                <a:solidFill>
                  <a:schemeClr val="tx1"/>
                </a:solidFill>
                <a:latin typeface="Arial" charset="0"/>
                <a:ea typeface="+mn-ea"/>
                <a:cs typeface="+mn-cs"/>
              </a:rPr>
              <a:t>-only traffic</a:t>
            </a:r>
          </a:p>
          <a:p>
            <a:r>
              <a:rPr lang="en-US" sz="1200" kern="1200" baseline="0" dirty="0" smtClean="0">
                <a:solidFill>
                  <a:schemeClr val="tx1"/>
                </a:solidFill>
                <a:latin typeface="Arial" charset="0"/>
                <a:ea typeface="+mn-ea"/>
                <a:cs typeface="+mn-cs"/>
              </a:rPr>
              <a:t>for VLAN 10 and </a:t>
            </a:r>
            <a:r>
              <a:rPr lang="en-US" sz="1200" kern="1200" baseline="0" dirty="0" err="1" smtClean="0">
                <a:solidFill>
                  <a:schemeClr val="tx1"/>
                </a:solidFill>
                <a:latin typeface="Arial" charset="0"/>
                <a:ea typeface="+mn-ea"/>
                <a:cs typeface="+mn-cs"/>
              </a:rPr>
              <a:t>tx</a:t>
            </a:r>
            <a:r>
              <a:rPr lang="en-US" sz="1200" kern="1200" baseline="0" dirty="0" smtClean="0">
                <a:solidFill>
                  <a:schemeClr val="tx1"/>
                </a:solidFill>
                <a:latin typeface="Arial" charset="0"/>
                <a:ea typeface="+mn-ea"/>
                <a:cs typeface="+mn-cs"/>
              </a:rPr>
              <a:t>-only traffic for VLAN 20 and destination port interface FastEthernet 3/4.</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124</a:t>
            </a:fld>
            <a:endParaRPr lang="en-US" dirty="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ability to span the CPU comes in handy when you are trying to troubleshoot traffic destined to the CPU of the Supervisor Engine. Traffic destined to the Supervisor Engine includes the control traffic, such as BPDUs, SNMP traffic, and so on. Normal switch traffic is not forwarded to the CPU and is handled via hardware switching. Captured traffic also includes Telnet traffic and broadcast traffic seen in the same subnet as the Supervisor Engine. It could help to identify any DoS attack on the Switch CPU.</a:t>
            </a:r>
          </a:p>
          <a:p>
            <a:endParaRPr lang="en-US" sz="1200" b="0" kern="1200" baseline="0" dirty="0" smtClean="0">
              <a:solidFill>
                <a:schemeClr val="tx1"/>
              </a:solidFill>
              <a:latin typeface="Arial" charset="0"/>
              <a:ea typeface="+mn-ea"/>
              <a:cs typeface="+mn-cs"/>
            </a:endParaRPr>
          </a:p>
          <a:p>
            <a:r>
              <a:rPr lang="en-US" sz="1200" b="1" kern="1200" baseline="0" dirty="0" smtClean="0">
                <a:solidFill>
                  <a:schemeClr val="tx1"/>
                </a:solidFill>
                <a:latin typeface="Arial" charset="0"/>
                <a:ea typeface="+mn-ea"/>
                <a:cs typeface="+mn-cs"/>
              </a:rPr>
              <a:t>Tip: </a:t>
            </a:r>
            <a:r>
              <a:rPr lang="en-US" sz="1200" b="0" kern="1200" baseline="0" dirty="0" smtClean="0">
                <a:solidFill>
                  <a:schemeClr val="tx1"/>
                </a:solidFill>
                <a:latin typeface="Arial" charset="0"/>
                <a:ea typeface="+mn-ea"/>
                <a:cs typeface="+mn-cs"/>
              </a:rPr>
              <a:t>It is recommended to configure the capture filter in the network analyzer to narrow the capture only to traffic destined to a particular source or destination or a type of traffic. </a:t>
            </a:r>
            <a:r>
              <a:rPr lang="en-US" sz="1200" kern="1200" baseline="0" dirty="0" smtClean="0">
                <a:solidFill>
                  <a:schemeClr val="tx1"/>
                </a:solidFill>
                <a:latin typeface="Arial" charset="0"/>
                <a:ea typeface="+mn-ea"/>
                <a:cs typeface="+mn-cs"/>
              </a:rPr>
              <a:t>This greatly reduces the time required to analyze the captured data for interesting traffic and reduces the amount of buffer space required to capture the frames. In addition, using display filters in the analyzer helps to better analyze the captured frames.</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125</a:t>
            </a:fld>
            <a:endParaRPr lang="en-US" dirty="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Remote SPAN (RSPAN) is similar to SPAN, but it supports source ports, source VLANs, and destination ports on different switches, which provide remote monitoring of multiple switches across a switched network. Each RSPAN session carries the SPAN traffic over a user-specified RSPAN VLAN. This VLAN is dedicated for that RSPAN session in all participating switches.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RSPAN source ports can be trunks carrying the RSPAN VLAN. Local SPAN and RSPAN do not monitor the RSPAN traffic in the RSPAN VLAN seen on a source trunk. For example, if the source port carries VLAN 1 through 10, with 10 being the RSPAN VLAN, the local span of that port does not mirror the RSPAN traffic to the destination port. However, the local SPAN correctly monitors traffic for the other VLANs 1 through 9. To receive the RSPAN traffic on a destination port, the port must be configured as the RSPAN destination port for that RSPAN VLAN.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destination ports in the RSPAN VLAN receive RSPAN traffic from the source ports or source VLANs. The source ports or VLANs in an RSPAN session may be different on different source switches, but they must be the same for all sources on each RSPAN source switch. Each RSPAN source switch must have either ports or VLANs as RSPAN sources.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figure shows an RSPAN configuration across multiple switches. Access Switches A and B act as the RSPAN source, distribution Switch C acts as the intermediate switch, and data center Switch D acts as the RSPAN destination switch where the probe is connected. Without RSPAN, the user must go to each of the closet switches and manually configure local SPAN to monitor the traffic. For example, the administrator charged with monitoring Ports </a:t>
            </a:r>
            <a:r>
              <a:rPr lang="en-US" sz="1200" kern="1200" baseline="0" dirty="0" err="1" smtClean="0">
                <a:solidFill>
                  <a:schemeClr val="tx1"/>
                </a:solidFill>
                <a:latin typeface="Arial" charset="0"/>
                <a:ea typeface="+mn-ea"/>
                <a:cs typeface="+mn-cs"/>
              </a:rPr>
              <a:t>A1</a:t>
            </a:r>
            <a:r>
              <a:rPr lang="en-US" sz="1200" kern="1200" baseline="0" dirty="0" smtClean="0">
                <a:solidFill>
                  <a:schemeClr val="tx1"/>
                </a:solidFill>
                <a:latin typeface="Arial" charset="0"/>
                <a:ea typeface="+mn-ea"/>
                <a:cs typeface="+mn-cs"/>
              </a:rPr>
              <a:t> and </a:t>
            </a:r>
            <a:r>
              <a:rPr lang="en-US" sz="1200" kern="1200" baseline="0" dirty="0" err="1" smtClean="0">
                <a:solidFill>
                  <a:schemeClr val="tx1"/>
                </a:solidFill>
                <a:latin typeface="Arial" charset="0"/>
                <a:ea typeface="+mn-ea"/>
                <a:cs typeface="+mn-cs"/>
              </a:rPr>
              <a:t>A2</a:t>
            </a:r>
            <a:r>
              <a:rPr lang="en-US" sz="1200" kern="1200" baseline="0" dirty="0" smtClean="0">
                <a:solidFill>
                  <a:schemeClr val="tx1"/>
                </a:solidFill>
                <a:latin typeface="Arial" charset="0"/>
                <a:ea typeface="+mn-ea"/>
                <a:cs typeface="+mn-cs"/>
              </a:rPr>
              <a:t> needs to configure a local SPAN session on Switch A and then configure a separate local SPAN session to monitor /ports </a:t>
            </a:r>
            <a:r>
              <a:rPr lang="en-US" sz="1200" kern="1200" baseline="0" dirty="0" err="1" smtClean="0">
                <a:solidFill>
                  <a:schemeClr val="tx1"/>
                </a:solidFill>
                <a:latin typeface="Arial" charset="0"/>
                <a:ea typeface="+mn-ea"/>
                <a:cs typeface="+mn-cs"/>
              </a:rPr>
              <a:t>B1</a:t>
            </a:r>
            <a:r>
              <a:rPr lang="en-US" sz="1200" kern="1200" baseline="0" dirty="0" smtClean="0">
                <a:solidFill>
                  <a:schemeClr val="tx1"/>
                </a:solidFill>
                <a:latin typeface="Arial" charset="0"/>
                <a:ea typeface="+mn-ea"/>
                <a:cs typeface="+mn-cs"/>
              </a:rPr>
              <a:t>, </a:t>
            </a:r>
            <a:r>
              <a:rPr lang="en-US" sz="1200" kern="1200" baseline="0" dirty="0" err="1" smtClean="0">
                <a:solidFill>
                  <a:schemeClr val="tx1"/>
                </a:solidFill>
                <a:latin typeface="Arial" charset="0"/>
                <a:ea typeface="+mn-ea"/>
                <a:cs typeface="+mn-cs"/>
              </a:rPr>
              <a:t>B2</a:t>
            </a:r>
            <a:r>
              <a:rPr lang="en-US" sz="1200" kern="1200" baseline="0" dirty="0" smtClean="0">
                <a:solidFill>
                  <a:schemeClr val="tx1"/>
                </a:solidFill>
                <a:latin typeface="Arial" charset="0"/>
                <a:ea typeface="+mn-ea"/>
                <a:cs typeface="+mn-cs"/>
              </a:rPr>
              <a:t>, and </a:t>
            </a:r>
            <a:r>
              <a:rPr lang="en-US" sz="1200" kern="1200" baseline="0" dirty="0" err="1" smtClean="0">
                <a:solidFill>
                  <a:schemeClr val="tx1"/>
                </a:solidFill>
                <a:latin typeface="Arial" charset="0"/>
                <a:ea typeface="+mn-ea"/>
                <a:cs typeface="+mn-cs"/>
              </a:rPr>
              <a:t>B3</a:t>
            </a:r>
            <a:r>
              <a:rPr lang="en-US" sz="1200" kern="1200" baseline="0" dirty="0" smtClean="0">
                <a:solidFill>
                  <a:schemeClr val="tx1"/>
                </a:solidFill>
                <a:latin typeface="Arial" charset="0"/>
                <a:ea typeface="+mn-ea"/>
                <a:cs typeface="+mn-cs"/>
              </a:rPr>
              <a:t>. This type of configuration is obviously not scalable for geographically separated switch closets; RSPAN enables the administrator to monitor these remote ports from the data center switch. In this case, the trunks between the switches carry RSPAN VLAN traffic for the RSPAN to work correctly. </a:t>
            </a:r>
          </a:p>
          <a:p>
            <a:r>
              <a:rPr lang="en-US" sz="1200" kern="1200" baseline="0" smtClean="0">
                <a:solidFill>
                  <a:schemeClr val="tx1"/>
                </a:solidFill>
                <a:latin typeface="Arial" charset="0"/>
                <a:ea typeface="+mn-ea"/>
                <a:cs typeface="+mn-cs"/>
              </a:rPr>
              <a:t>RSPAN </a:t>
            </a:r>
            <a:r>
              <a:rPr lang="en-US" sz="1200" kern="1200" baseline="0" dirty="0" smtClean="0">
                <a:solidFill>
                  <a:schemeClr val="tx1"/>
                </a:solidFill>
                <a:latin typeface="Arial" charset="0"/>
                <a:ea typeface="+mn-ea"/>
                <a:cs typeface="+mn-cs"/>
              </a:rPr>
              <a:t>consists of an RSPAN source session, an RSPAN VLAN, and an RSPAN destination session. It is advisable to configure separate RSPAN source sessions and destination sessions on different network devices. To configure an RSPAN source session on one network device, associate a set of source ports and VLANs with an RSPAN VLAN. To configure an RSPAN destination session on another device, associate the destination port with the RSPAN VLAN.</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126</a:t>
            </a:fld>
            <a:endParaRPr lang="en-US" dirty="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127</a:t>
            </a:fld>
            <a:endParaRPr lang="en-US" dirty="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128</a:t>
            </a:fld>
            <a:endParaRPr lang="en-US" dirty="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129</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baseline="0" dirty="0" smtClean="0">
                <a:solidFill>
                  <a:schemeClr val="tx1"/>
                </a:solidFill>
                <a:latin typeface="Arial" charset="0"/>
                <a:ea typeface="+mn-ea"/>
                <a:cs typeface="+mn-cs"/>
              </a:rPr>
              <a:t>Port security is a feature supported on Cisco Catalyst switches that restricts a switch port to a specific set or number of MAC addresses. Those addresses can be learned dynamically or configured statically. The port then provides access to frames from only those addresses. If, however, the number of addresses is limited to four but no specific MAC addresses are configured, the port enables any four MAC addresses to be learned dynamically, and port access is limited to those four dynamically learned addresses.</a:t>
            </a:r>
          </a:p>
          <a:p>
            <a:r>
              <a:rPr lang="en-US" sz="1200" i="0" kern="1200" baseline="0" dirty="0" smtClean="0">
                <a:solidFill>
                  <a:schemeClr val="tx1"/>
                </a:solidFill>
                <a:latin typeface="Arial" charset="0"/>
                <a:ea typeface="+mn-ea"/>
                <a:cs typeface="+mn-cs"/>
              </a:rPr>
              <a:t>A port security feature called sticky learning, available on some switch platforms, combines the features of dynamically learned and statically configured addresses. When this feature is configured on an interface, the interface converts dynamically learned addresses to sticky secure addresses. This adds them to the running configuration as if they were configured using the </a:t>
            </a:r>
            <a:r>
              <a:rPr lang="en-US" sz="1200" b="1" i="0" kern="1200" baseline="0" dirty="0" smtClean="0">
                <a:solidFill>
                  <a:schemeClr val="tx1"/>
                </a:solidFill>
                <a:latin typeface="Arial" charset="0"/>
                <a:ea typeface="+mn-ea"/>
                <a:cs typeface="+mn-cs"/>
              </a:rPr>
              <a:t>switchport port-security </a:t>
            </a:r>
            <a:r>
              <a:rPr lang="en-US" sz="1200" b="0" i="1" kern="1200" baseline="0" dirty="0" smtClean="0">
                <a:solidFill>
                  <a:schemeClr val="tx1"/>
                </a:solidFill>
                <a:latin typeface="Arial" charset="0"/>
                <a:ea typeface="+mn-ea"/>
                <a:cs typeface="+mn-cs"/>
              </a:rPr>
              <a:t>mac-address</a:t>
            </a:r>
            <a:r>
              <a:rPr lang="en-US" sz="1200" b="1" i="0" kern="1200" baseline="0" dirty="0" smtClean="0">
                <a:solidFill>
                  <a:schemeClr val="tx1"/>
                </a:solidFill>
                <a:latin typeface="Arial" charset="0"/>
                <a:ea typeface="+mn-ea"/>
                <a:cs typeface="+mn-cs"/>
              </a:rPr>
              <a:t> </a:t>
            </a:r>
            <a:r>
              <a:rPr lang="en-US" sz="1200" b="0" i="0" kern="1200" baseline="0" dirty="0" smtClean="0">
                <a:solidFill>
                  <a:schemeClr val="tx1"/>
                </a:solidFill>
                <a:latin typeface="Arial" charset="0"/>
                <a:ea typeface="+mn-ea"/>
                <a:cs typeface="+mn-cs"/>
              </a:rPr>
              <a:t>interface command.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dirty="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130</a:t>
            </a:fld>
            <a:endParaRPr lang="en-US" dirty="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131</a:t>
            </a:fld>
            <a:endParaRPr lang="en-US" dirty="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132</a:t>
            </a:fld>
            <a:endParaRPr lang="en-US" dirty="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133</a:t>
            </a:fld>
            <a:endParaRPr lang="en-US" dirty="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Enhanced Remote SPAN (ERSPAN) is similar to RSPAN, but it supports source ports, source VLANs, and destination ports on different switches, even across the Layer 3 boundary, which provides remote monitoring of multiple switches across a switched or routed network. Each ERSPAN session carries the SPAN traffic over a GRE tunnel. The source and destination switches must support GRE in hardware. Currently, the ERSPAN feature is supported only on the Catalyst 6500 family of switches.</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configure an ERSPAN source session on one switch, you associate a set of source ports or VLANs with a destination IP address, ERSPAN ID number, and, optionally, a </a:t>
            </a:r>
            <a:r>
              <a:rPr lang="en-US" sz="1200" kern="1200" baseline="0" dirty="0" err="1" smtClean="0">
                <a:solidFill>
                  <a:schemeClr val="tx1"/>
                </a:solidFill>
                <a:latin typeface="Arial" charset="0"/>
                <a:ea typeface="+mn-ea"/>
                <a:cs typeface="+mn-cs"/>
              </a:rPr>
              <a:t>VRF</a:t>
            </a:r>
            <a:r>
              <a:rPr lang="en-US" sz="1200" kern="1200" baseline="0" dirty="0" smtClean="0">
                <a:solidFill>
                  <a:schemeClr val="tx1"/>
                </a:solidFill>
                <a:latin typeface="Arial" charset="0"/>
                <a:ea typeface="+mn-ea"/>
                <a:cs typeface="+mn-cs"/>
              </a:rPr>
              <a:t> name. To configure an ERSPAN destination session on another switch, you associate the destination ports with the source IP address, ERSPAN ID number, and, optionally, a </a:t>
            </a:r>
            <a:r>
              <a:rPr lang="en-US" sz="1200" kern="1200" baseline="0" dirty="0" err="1" smtClean="0">
                <a:solidFill>
                  <a:schemeClr val="tx1"/>
                </a:solidFill>
                <a:latin typeface="Arial" charset="0"/>
                <a:ea typeface="+mn-ea"/>
                <a:cs typeface="+mn-cs"/>
              </a:rPr>
              <a:t>VRF</a:t>
            </a:r>
            <a:r>
              <a:rPr lang="en-US" sz="1200" kern="1200" baseline="0" dirty="0" smtClean="0">
                <a:solidFill>
                  <a:schemeClr val="tx1"/>
                </a:solidFill>
                <a:latin typeface="Arial" charset="0"/>
                <a:ea typeface="+mn-ea"/>
                <a:cs typeface="+mn-cs"/>
              </a:rPr>
              <a:t> name. </a:t>
            </a:r>
          </a:p>
          <a:p>
            <a:r>
              <a:rPr lang="en-US" sz="1200" kern="1200" baseline="0" smtClean="0">
                <a:solidFill>
                  <a:schemeClr val="tx1"/>
                </a:solidFill>
                <a:latin typeface="Arial" charset="0"/>
                <a:ea typeface="+mn-ea"/>
                <a:cs typeface="+mn-cs"/>
              </a:rPr>
              <a:t>ERSPAN </a:t>
            </a:r>
            <a:r>
              <a:rPr lang="en-US" sz="1200" kern="1200" baseline="0" dirty="0" smtClean="0">
                <a:solidFill>
                  <a:schemeClr val="tx1"/>
                </a:solidFill>
                <a:latin typeface="Arial" charset="0"/>
                <a:ea typeface="+mn-ea"/>
                <a:cs typeface="+mn-cs"/>
              </a:rPr>
              <a:t>source sessions do not copy locally sourced RSPAN VLAN traffic from source trunk ports that carry RSPAN VLANs. ERSPAN source sessions do not copy locally sourced ERSPAN GRE-encapsulated traffic from source ports. </a:t>
            </a:r>
          </a:p>
          <a:p>
            <a:r>
              <a:rPr lang="en-US" sz="1200" kern="1200" baseline="0" smtClean="0">
                <a:solidFill>
                  <a:schemeClr val="tx1"/>
                </a:solidFill>
                <a:latin typeface="Arial" charset="0"/>
                <a:ea typeface="+mn-ea"/>
                <a:cs typeface="+mn-cs"/>
              </a:rPr>
              <a:t>Each </a:t>
            </a:r>
            <a:r>
              <a:rPr lang="en-US" sz="1200" kern="1200" baseline="0" dirty="0" smtClean="0">
                <a:solidFill>
                  <a:schemeClr val="tx1"/>
                </a:solidFill>
                <a:latin typeface="Arial" charset="0"/>
                <a:ea typeface="+mn-ea"/>
                <a:cs typeface="+mn-cs"/>
              </a:rPr>
              <a:t>ERSPAN source session can have either ports or VLANs as sources, but not both.</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ERSPAN source session copies traffic from the source ports or source VLANs and forwards the traffic using routable GRE-encapsulated packets to the ERSPAN destination session. The ERSPAN destination session switches the traffic to the destination ports, as shown in the figure.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134</a:t>
            </a:fld>
            <a:endParaRPr lang="en-US" dirty="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135</a:t>
            </a:fld>
            <a:endParaRPr lang="en-US" dirty="0"/>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136</a:t>
            </a:fld>
            <a:endParaRPr lang="en-US" dirty="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This example shows the configuration of ERSPAN on the source and destination switches for the scenario shown in the figure, where the IDS/NAM is connected to a switch that is separated from the source switch through a Layer 3 network.</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137</a:t>
            </a:fld>
            <a:endParaRPr lang="en-US" dirty="0"/>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tabLst/>
              <a:defRPr/>
            </a:pPr>
            <a:r>
              <a:rPr lang="en-US" sz="1200" kern="1200" baseline="0" dirty="0" smtClean="0">
                <a:solidFill>
                  <a:schemeClr val="tx1"/>
                </a:solidFill>
                <a:latin typeface="Arial" charset="0"/>
                <a:ea typeface="+mn-ea"/>
                <a:cs typeface="+mn-cs"/>
              </a:rPr>
              <a:t>This example shows the verification of ERSPAN on the source and destination switches for the scenario shown in the figure, where the IDS/NAM is connected to a switch that is separated from the source switch through a Layer 3 network.</a:t>
            </a:r>
            <a:endParaRPr lang="en-US" sz="1200" b="1" i="1" kern="1200" baseline="0" dirty="0" smtClean="0">
              <a:solidFill>
                <a:schemeClr val="tx1"/>
              </a:solidFill>
              <a:latin typeface="Arial" charset="0"/>
              <a:ea typeface="+mn-ea"/>
              <a:cs typeface="+mn-cs"/>
            </a:endParaRPr>
          </a:p>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138</a:t>
            </a:fld>
            <a:endParaRPr lang="en-US" dirty="0"/>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Catalyst 6500 family of switches offers an additional feature to monitor traffic flows through the switch. SPAN, VSPAN, and RSPAN configuration applies to all traffic on the source port or source VLAN in one or both directions. Using VACLs with the capture option, the network analyzer receives only a copy of traffic matching the configured ACL. Because the ACL might match Layers 2, 3, or 4 information, the VACL with the capture option offers a useful and powerful complementary value to the SPAN and RSPAN features.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VACL with the capture option on the Catalyst 6500 family of switches also overcomes the session number limit. The VACL with the capture option works by a user setting up a VACL to match the interesting traffic and then configuring the capture port, which receives the copy of the matched traffic.</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139</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The table in the next slide describes the process that can achieve the desired results for this scenario.</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dirty="0"/>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140</a:t>
            </a:fld>
            <a:endParaRPr lang="en-US" dirty="0"/>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example shows the VACL with the capture option configuration for the troubleshooting scenario presented in the figure for the Cisco IOS–based Catalyst 6500 switch. In the example, the </a:t>
            </a:r>
            <a:r>
              <a:rPr lang="en-US" sz="1200" i="1" kern="1200" baseline="0" dirty="0" err="1" smtClean="0">
                <a:solidFill>
                  <a:schemeClr val="tx1"/>
                </a:solidFill>
                <a:latin typeface="Arial" charset="0"/>
                <a:ea typeface="+mn-ea"/>
                <a:cs typeface="+mn-cs"/>
              </a:rPr>
              <a:t>SWITCHvacl</a:t>
            </a:r>
            <a:r>
              <a:rPr lang="en-US" sz="1200" i="1" kern="1200" baseline="0" dirty="0" smtClean="0">
                <a:solidFill>
                  <a:schemeClr val="tx1"/>
                </a:solidFill>
                <a:latin typeface="Arial" charset="0"/>
                <a:ea typeface="+mn-ea"/>
                <a:cs typeface="+mn-cs"/>
              </a:rPr>
              <a:t> defined by the </a:t>
            </a:r>
            <a:r>
              <a:rPr lang="en-US" sz="1200" b="1" i="1" kern="1200" baseline="0" dirty="0" smtClean="0">
                <a:solidFill>
                  <a:schemeClr val="tx1"/>
                </a:solidFill>
                <a:latin typeface="Arial" charset="0"/>
                <a:ea typeface="+mn-ea"/>
                <a:cs typeface="+mn-cs"/>
              </a:rPr>
              <a:t>access-map </a:t>
            </a:r>
            <a:r>
              <a:rPr lang="en-US" sz="1200" kern="1200" baseline="0" dirty="0" smtClean="0">
                <a:solidFill>
                  <a:schemeClr val="tx1"/>
                </a:solidFill>
                <a:latin typeface="Arial" charset="0"/>
                <a:ea typeface="+mn-ea"/>
                <a:cs typeface="+mn-cs"/>
              </a:rPr>
              <a:t>command is applied on VLAN 1. The example also shows configuring the network analyzer port, GigabitEthernet 3/26, to receive the captured frames on VLAN 1 using the </a:t>
            </a:r>
            <a:r>
              <a:rPr lang="en-US" sz="1200" b="1" kern="1200" baseline="0" dirty="0" smtClean="0">
                <a:solidFill>
                  <a:schemeClr val="tx1"/>
                </a:solidFill>
                <a:latin typeface="Arial" charset="0"/>
                <a:ea typeface="+mn-ea"/>
                <a:cs typeface="+mn-cs"/>
              </a:rPr>
              <a:t>switchport capture </a:t>
            </a:r>
            <a:r>
              <a:rPr lang="en-US" sz="1200" b="0" kern="1200" baseline="0" dirty="0" smtClean="0">
                <a:solidFill>
                  <a:schemeClr val="tx1"/>
                </a:solidFill>
                <a:latin typeface="Arial" charset="0"/>
                <a:ea typeface="+mn-ea"/>
                <a:cs typeface="+mn-cs"/>
              </a:rPr>
              <a:t>command.</a:t>
            </a:r>
            <a:endParaRPr lang="en-US" sz="1200" b="0"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141</a:t>
            </a:fld>
            <a:endParaRPr lang="en-US" dirty="0"/>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example shows the VACL with the capture option verification for the troubleshooting scenario presented in the figure for the Cisco IOS–based Catalyst 6500 switch. In the example, the </a:t>
            </a:r>
            <a:r>
              <a:rPr lang="en-US" sz="1200" i="1" kern="1200" baseline="0" dirty="0" err="1" smtClean="0">
                <a:solidFill>
                  <a:schemeClr val="tx1"/>
                </a:solidFill>
                <a:latin typeface="Arial" charset="0"/>
                <a:ea typeface="+mn-ea"/>
                <a:cs typeface="+mn-cs"/>
              </a:rPr>
              <a:t>SWITCHvacl</a:t>
            </a:r>
            <a:r>
              <a:rPr lang="en-US" sz="1200" i="1" kern="1200" baseline="0" dirty="0" smtClean="0">
                <a:solidFill>
                  <a:schemeClr val="tx1"/>
                </a:solidFill>
                <a:latin typeface="Arial" charset="0"/>
                <a:ea typeface="+mn-ea"/>
                <a:cs typeface="+mn-cs"/>
              </a:rPr>
              <a:t> defined by the </a:t>
            </a:r>
            <a:r>
              <a:rPr lang="en-US" sz="1200" b="1" i="1" kern="1200" baseline="0" dirty="0" smtClean="0">
                <a:solidFill>
                  <a:schemeClr val="tx1"/>
                </a:solidFill>
                <a:latin typeface="Arial" charset="0"/>
                <a:ea typeface="+mn-ea"/>
                <a:cs typeface="+mn-cs"/>
              </a:rPr>
              <a:t>access-map </a:t>
            </a:r>
            <a:r>
              <a:rPr lang="en-US" sz="1200" kern="1200" baseline="0" dirty="0" smtClean="0">
                <a:solidFill>
                  <a:schemeClr val="tx1"/>
                </a:solidFill>
                <a:latin typeface="Arial" charset="0"/>
                <a:ea typeface="+mn-ea"/>
                <a:cs typeface="+mn-cs"/>
              </a:rPr>
              <a:t>command is applied on VLAN 1. The example also shows configuring the network analyzer port, GigabitEthernet 3/26, to receive the captured frames on VLAN 1 using the </a:t>
            </a:r>
            <a:r>
              <a:rPr lang="en-US" sz="1200" b="1" kern="1200" baseline="0" dirty="0" smtClean="0">
                <a:solidFill>
                  <a:schemeClr val="tx1"/>
                </a:solidFill>
                <a:latin typeface="Arial" charset="0"/>
                <a:ea typeface="+mn-ea"/>
                <a:cs typeface="+mn-cs"/>
              </a:rPr>
              <a:t>switchport capture </a:t>
            </a:r>
            <a:r>
              <a:rPr lang="en-US" sz="1200" b="0" kern="1200" baseline="0" dirty="0" smtClean="0">
                <a:solidFill>
                  <a:schemeClr val="tx1"/>
                </a:solidFill>
                <a:latin typeface="Arial" charset="0"/>
                <a:ea typeface="+mn-ea"/>
                <a:cs typeface="+mn-cs"/>
              </a:rPr>
              <a:t>command.</a:t>
            </a:r>
            <a:endParaRPr lang="en-US" sz="1200" b="0"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142</a:t>
            </a:fld>
            <a:endParaRPr lang="en-US" dirty="0"/>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Layer 2 (L2) traceroute is equivalent to the IP traceroute command except that this trace is for Layer 2 connectivity troubleshooting based on MAC addresses. L2 traceroute is a powerful tool for determining the path of a frame through the Layer 2 topology. The administrator needs to know only the source and destination MAC addresses of the devices in question. L2 traceroute also identifies the physical connection of any device in the network, freeing the administrator from having to manually check each switch.</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illustrate a typical troubleshooting scenario, consider a situation in which the connection between a server and client is slow. To troubleshoot this problem, identify the source and destination IP addresses of this session. When the IP addresses are determined, you can easily find the MAC address of these devices by consulting the ARP tables of the workstation, client, and adjacent routers. Next, you need to locate the ports where the actual client and server are connected in the Layer 2 infrastructure. If, however, the L2 topology is large, it might be difficult to find out where these two devices connect with just their IP addresses and MAC addresses unless the ports are clearly labeled and the network is clearly organized.</a:t>
            </a:r>
          </a:p>
          <a:p>
            <a:r>
              <a:rPr lang="en-US" sz="1200" kern="1200" baseline="0" smtClean="0">
                <a:solidFill>
                  <a:schemeClr val="tx1"/>
                </a:solidFill>
                <a:latin typeface="Arial" charset="0"/>
                <a:ea typeface="+mn-ea"/>
                <a:cs typeface="+mn-cs"/>
              </a:rPr>
              <a:t>L2 </a:t>
            </a:r>
            <a:r>
              <a:rPr lang="en-US" sz="1200" kern="1200" baseline="0" dirty="0" smtClean="0">
                <a:solidFill>
                  <a:schemeClr val="tx1"/>
                </a:solidFill>
                <a:latin typeface="Arial" charset="0"/>
                <a:ea typeface="+mn-ea"/>
                <a:cs typeface="+mn-cs"/>
              </a:rPr>
              <a:t>traceroute is useful in these situations to trace the device connection into the network using just the MAC addresses. The L2 traceroute command also works with IP addresses specified as part of the command for directly connected subnet devices</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143</a:t>
            </a:fld>
            <a:endParaRPr lang="en-US" dirty="0"/>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144</a:t>
            </a:fld>
            <a:endParaRPr lang="en-US" dirty="0"/>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145</a:t>
            </a:fld>
            <a:endParaRPr lang="en-US" dirty="0"/>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Embedded Event Manager (</a:t>
            </a:r>
            <a:r>
              <a:rPr lang="en-US" sz="1200" kern="1200" baseline="0" dirty="0" err="1" smtClean="0">
                <a:solidFill>
                  <a:schemeClr val="tx1"/>
                </a:solidFill>
                <a:latin typeface="Arial" charset="0"/>
                <a:ea typeface="+mn-ea"/>
                <a:cs typeface="+mn-cs"/>
              </a:rPr>
              <a:t>EEM</a:t>
            </a:r>
            <a:r>
              <a:rPr lang="en-US" sz="1200" kern="1200" baseline="0" dirty="0" smtClean="0">
                <a:solidFill>
                  <a:schemeClr val="tx1"/>
                </a:solidFill>
                <a:latin typeface="Arial" charset="0"/>
                <a:ea typeface="+mn-ea"/>
                <a:cs typeface="+mn-cs"/>
              </a:rPr>
              <a:t>) feature has the capability to monitor events happening in the switch using embedded event collectors. The events tracked could be a generation of a syslog message, incrementing of a certain counter, or the result of a Generic Online Diagnostic (GOLD) test. Based on the detection of these events, custom actions could be performed, including configuration changes, email notification, or paging the system administrator. </a:t>
            </a:r>
            <a:r>
              <a:rPr lang="en-US" sz="1200" kern="1200" baseline="0" dirty="0" err="1" smtClean="0">
                <a:solidFill>
                  <a:schemeClr val="tx1"/>
                </a:solidFill>
                <a:latin typeface="Arial" charset="0"/>
                <a:ea typeface="+mn-ea"/>
                <a:cs typeface="+mn-cs"/>
              </a:rPr>
              <a:t>EEM</a:t>
            </a:r>
            <a:r>
              <a:rPr lang="en-US" sz="1200" kern="1200" baseline="0" dirty="0" smtClean="0">
                <a:solidFill>
                  <a:schemeClr val="tx1"/>
                </a:solidFill>
                <a:latin typeface="Arial" charset="0"/>
                <a:ea typeface="+mn-ea"/>
                <a:cs typeface="+mn-cs"/>
              </a:rPr>
              <a:t> greatly improves troubleshooting and recovery of network failures by providing the capability not only to detect a great variety of events in the switch but also to take immediate actions without user invention.</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146</a:t>
            </a:fld>
            <a:endParaRPr lang="en-US" dirty="0"/>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table shows a sample set of events and typical actions that can be automated with </a:t>
            </a:r>
            <a:r>
              <a:rPr lang="en-US" sz="1200" kern="1200" baseline="0" dirty="0" err="1" smtClean="0">
                <a:solidFill>
                  <a:schemeClr val="tx1"/>
                </a:solidFill>
                <a:latin typeface="Arial" charset="0"/>
                <a:ea typeface="+mn-ea"/>
                <a:cs typeface="+mn-cs"/>
              </a:rPr>
              <a:t>EEM</a:t>
            </a:r>
            <a:r>
              <a:rPr lang="en-US" sz="1200" kern="1200" baseline="0" dirty="0" smtClean="0">
                <a:solidFill>
                  <a:schemeClr val="tx1"/>
                </a:solidFill>
                <a:latin typeface="Arial" charset="0"/>
                <a:ea typeface="+mn-ea"/>
                <a:cs typeface="+mn-cs"/>
              </a:rPr>
              <a:t>. It is important to remember that actions based on an event are fully user configurable.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147</a:t>
            </a:fld>
            <a:endParaRPr lang="en-US" dirty="0"/>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err="1" smtClean="0">
                <a:solidFill>
                  <a:schemeClr val="tx1"/>
                </a:solidFill>
                <a:latin typeface="Arial" charset="0"/>
                <a:ea typeface="+mn-ea"/>
                <a:cs typeface="+mn-cs"/>
              </a:rPr>
              <a:t>EEM</a:t>
            </a:r>
            <a:r>
              <a:rPr lang="en-US" sz="1200" kern="1200" baseline="0" dirty="0" smtClean="0">
                <a:solidFill>
                  <a:schemeClr val="tx1"/>
                </a:solidFill>
                <a:latin typeface="Arial" charset="0"/>
                <a:ea typeface="+mn-ea"/>
                <a:cs typeface="+mn-cs"/>
              </a:rPr>
              <a:t> enables customers to define their own custom TCL script that can be executed on the Catalyst switch. </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more information about </a:t>
            </a:r>
            <a:r>
              <a:rPr lang="en-US" sz="1200" kern="1200" baseline="0" dirty="0" err="1" smtClean="0">
                <a:solidFill>
                  <a:schemeClr val="tx1"/>
                </a:solidFill>
                <a:latin typeface="Arial" charset="0"/>
                <a:ea typeface="+mn-ea"/>
                <a:cs typeface="+mn-cs"/>
              </a:rPr>
              <a:t>EEM</a:t>
            </a:r>
            <a:r>
              <a:rPr lang="en-US" sz="1200" kern="1200" baseline="0" dirty="0" smtClean="0">
                <a:solidFill>
                  <a:schemeClr val="tx1"/>
                </a:solidFill>
                <a:latin typeface="Arial" charset="0"/>
                <a:ea typeface="+mn-ea"/>
                <a:cs typeface="+mn-cs"/>
              </a:rPr>
              <a:t>, refer to the following documentation on cisco.com (requires a cisco.com username and password): “Embedded Event Manager 2.0,” www.cisco.com/en/US/partner/products/sw/iosswrel/ps1838/products_feature_guide09186a008025951e.html.</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148</a:t>
            </a:fld>
            <a:endParaRPr lang="en-US" dirty="0"/>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Network Analysis Module (NAM) for the Cisco Catalyst 6500 family of switches is part of the end-to-end network management and monitoring solution. Network administrators need to collect statistics about voice, video, and data applications. The NAM gathers multilayer information about voice, video, and data flows up through the application layer, helping to simplify the task of managing multiservice switched LANs that support a variety of data, voice, and video applications.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NAM monitors and analyzes network traffic using Remote Network </a:t>
            </a:r>
            <a:r>
              <a:rPr lang="en-US" sz="1200" kern="1200" baseline="0" dirty="0" err="1" smtClean="0">
                <a:solidFill>
                  <a:schemeClr val="tx1"/>
                </a:solidFill>
                <a:latin typeface="Arial" charset="0"/>
                <a:ea typeface="+mn-ea"/>
                <a:cs typeface="+mn-cs"/>
              </a:rPr>
              <a:t>MONitoring</a:t>
            </a:r>
            <a:r>
              <a:rPr lang="en-US" sz="1200" kern="1200" baseline="0" dirty="0" smtClean="0">
                <a:solidFill>
                  <a:schemeClr val="tx1"/>
                </a:solidFill>
                <a:latin typeface="Arial" charset="0"/>
                <a:ea typeface="+mn-ea"/>
                <a:cs typeface="+mn-cs"/>
              </a:rPr>
              <a:t> (RMON) Management Information Base (MIB). RMON MIB was developed by </a:t>
            </a:r>
            <a:r>
              <a:rPr lang="en-US" sz="1200" kern="1200" baseline="0" dirty="0" err="1" smtClean="0">
                <a:solidFill>
                  <a:schemeClr val="tx1"/>
                </a:solidFill>
                <a:latin typeface="Arial" charset="0"/>
                <a:ea typeface="+mn-ea"/>
                <a:cs typeface="+mn-cs"/>
              </a:rPr>
              <a:t>IETF</a:t>
            </a:r>
            <a:r>
              <a:rPr lang="en-US" sz="1200" kern="1200" baseline="0" dirty="0" smtClean="0">
                <a:solidFill>
                  <a:schemeClr val="tx1"/>
                </a:solidFill>
                <a:latin typeface="Arial" charset="0"/>
                <a:ea typeface="+mn-ea"/>
                <a:cs typeface="+mn-cs"/>
              </a:rPr>
              <a:t> to support monitoring and protocol analysis of LANs. The original version (sometimes referred to as </a:t>
            </a:r>
            <a:r>
              <a:rPr lang="en-US" sz="1200" kern="1200" baseline="0" dirty="0" err="1" smtClean="0">
                <a:solidFill>
                  <a:schemeClr val="tx1"/>
                </a:solidFill>
                <a:latin typeface="Arial" charset="0"/>
                <a:ea typeface="+mn-ea"/>
                <a:cs typeface="+mn-cs"/>
              </a:rPr>
              <a:t>RMON1</a:t>
            </a:r>
            <a:r>
              <a:rPr lang="en-US" sz="1200" kern="1200" baseline="0" dirty="0" smtClean="0">
                <a:solidFill>
                  <a:schemeClr val="tx1"/>
                </a:solidFill>
                <a:latin typeface="Arial" charset="0"/>
                <a:ea typeface="+mn-ea"/>
                <a:cs typeface="+mn-cs"/>
              </a:rPr>
              <a:t>) focused on </a:t>
            </a:r>
            <a:r>
              <a:rPr lang="en-US" sz="1200" kern="1200" baseline="0" dirty="0" err="1" smtClean="0">
                <a:solidFill>
                  <a:schemeClr val="tx1"/>
                </a:solidFill>
                <a:latin typeface="Arial" charset="0"/>
                <a:ea typeface="+mn-ea"/>
                <a:cs typeface="+mn-cs"/>
              </a:rPr>
              <a:t>OSI</a:t>
            </a:r>
            <a:r>
              <a:rPr lang="en-US" sz="1200" kern="1200" baseline="0" dirty="0" smtClean="0">
                <a:solidFill>
                  <a:schemeClr val="tx1"/>
                </a:solidFill>
                <a:latin typeface="Arial" charset="0"/>
                <a:ea typeface="+mn-ea"/>
                <a:cs typeface="+mn-cs"/>
              </a:rPr>
              <a:t> Layer 1 and Layer 2 information in Ethernet and Token Ring networks. It has been extended by </a:t>
            </a:r>
            <a:r>
              <a:rPr lang="en-US" sz="1200" kern="1200" baseline="0" dirty="0" err="1" smtClean="0">
                <a:solidFill>
                  <a:schemeClr val="tx1"/>
                </a:solidFill>
                <a:latin typeface="Arial" charset="0"/>
                <a:ea typeface="+mn-ea"/>
                <a:cs typeface="+mn-cs"/>
              </a:rPr>
              <a:t>RMON2</a:t>
            </a:r>
            <a:r>
              <a:rPr lang="en-US" sz="1200" kern="1200" baseline="0" dirty="0" smtClean="0">
                <a:solidFill>
                  <a:schemeClr val="tx1"/>
                </a:solidFill>
                <a:latin typeface="Arial" charset="0"/>
                <a:ea typeface="+mn-ea"/>
                <a:cs typeface="+mn-cs"/>
              </a:rPr>
              <a:t>, which adds support for network- and application layer monitoring and by </a:t>
            </a:r>
            <a:r>
              <a:rPr lang="en-US" sz="1200" kern="1200" baseline="0" dirty="0" err="1" smtClean="0">
                <a:solidFill>
                  <a:schemeClr val="tx1"/>
                </a:solidFill>
                <a:latin typeface="Arial" charset="0"/>
                <a:ea typeface="+mn-ea"/>
                <a:cs typeface="+mn-cs"/>
              </a:rPr>
              <a:t>SMON</a:t>
            </a:r>
            <a:r>
              <a:rPr lang="en-US" sz="1200" kern="1200" baseline="0" dirty="0" smtClean="0">
                <a:solidFill>
                  <a:schemeClr val="tx1"/>
                </a:solidFill>
                <a:latin typeface="Arial" charset="0"/>
                <a:ea typeface="+mn-ea"/>
                <a:cs typeface="+mn-cs"/>
              </a:rPr>
              <a:t>, which adds support for switched networks.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embedded NAM Traffic Analyzer Software in the NAM gives any web browser access to the </a:t>
            </a:r>
            <a:r>
              <a:rPr lang="en-US" sz="1200" kern="1200" baseline="0" dirty="0" err="1" smtClean="0">
                <a:solidFill>
                  <a:schemeClr val="tx1"/>
                </a:solidFill>
                <a:latin typeface="Arial" charset="0"/>
                <a:ea typeface="+mn-ea"/>
                <a:cs typeface="+mn-cs"/>
              </a:rPr>
              <a:t>RMON1</a:t>
            </a:r>
            <a:r>
              <a:rPr lang="en-US" sz="1200" kern="1200" baseline="0" dirty="0" smtClean="0">
                <a:solidFill>
                  <a:schemeClr val="tx1"/>
                </a:solidFill>
                <a:latin typeface="Arial" charset="0"/>
                <a:ea typeface="+mn-ea"/>
                <a:cs typeface="+mn-cs"/>
              </a:rPr>
              <a:t> (RFC 1757), </a:t>
            </a:r>
            <a:r>
              <a:rPr lang="en-US" sz="1200" kern="1200" baseline="0" dirty="0" err="1" smtClean="0">
                <a:solidFill>
                  <a:schemeClr val="tx1"/>
                </a:solidFill>
                <a:latin typeface="Arial" charset="0"/>
                <a:ea typeface="+mn-ea"/>
                <a:cs typeface="+mn-cs"/>
              </a:rPr>
              <a:t>RMON2</a:t>
            </a:r>
            <a:r>
              <a:rPr lang="en-US" sz="1200" kern="1200" baseline="0" dirty="0" smtClean="0">
                <a:solidFill>
                  <a:schemeClr val="tx1"/>
                </a:solidFill>
                <a:latin typeface="Arial" charset="0"/>
                <a:ea typeface="+mn-ea"/>
                <a:cs typeface="+mn-cs"/>
              </a:rPr>
              <a:t> (RFC 2021), </a:t>
            </a:r>
            <a:r>
              <a:rPr lang="en-US" sz="1200" kern="1200" baseline="0" dirty="0" err="1" smtClean="0">
                <a:solidFill>
                  <a:schemeClr val="tx1"/>
                </a:solidFill>
                <a:latin typeface="Arial" charset="0"/>
                <a:ea typeface="+mn-ea"/>
                <a:cs typeface="+mn-cs"/>
              </a:rPr>
              <a:t>SMON</a:t>
            </a:r>
            <a:r>
              <a:rPr lang="en-US" sz="1200" kern="1200" baseline="0" dirty="0" smtClean="0">
                <a:solidFill>
                  <a:schemeClr val="tx1"/>
                </a:solidFill>
                <a:latin typeface="Arial" charset="0"/>
                <a:ea typeface="+mn-ea"/>
                <a:cs typeface="+mn-cs"/>
              </a:rPr>
              <a:t> (RFC 2613), </a:t>
            </a:r>
            <a:r>
              <a:rPr lang="en-US" sz="1200" kern="1200" baseline="0" dirty="0" err="1" smtClean="0">
                <a:solidFill>
                  <a:schemeClr val="tx1"/>
                </a:solidFill>
                <a:latin typeface="Arial" charset="0"/>
                <a:ea typeface="+mn-ea"/>
                <a:cs typeface="+mn-cs"/>
              </a:rPr>
              <a:t>DSMON</a:t>
            </a:r>
            <a:r>
              <a:rPr lang="en-US" sz="1200" kern="1200" baseline="0" dirty="0" smtClean="0">
                <a:solidFill>
                  <a:schemeClr val="tx1"/>
                </a:solidFill>
                <a:latin typeface="Arial" charset="0"/>
                <a:ea typeface="+mn-ea"/>
                <a:cs typeface="+mn-cs"/>
              </a:rPr>
              <a:t> (RFC 3287), and voice-monitoring features of the NAM. Furthermore, the NAM Software provides the ability to troubleshoot and monitor network availability and health.</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addition to extensive MIB support, the NAM can also monitor individual Ethernet VLANs, which enables the NAM to serve as an extension to the basic RMON support provided by the Catalyst Supervisor Engine. </a:t>
            </a:r>
          </a:p>
          <a:p>
            <a:r>
              <a:rPr lang="en-US" sz="1200" kern="1200" baseline="0" smtClean="0">
                <a:solidFill>
                  <a:schemeClr val="tx1"/>
                </a:solidFill>
                <a:latin typeface="Arial" charset="0"/>
                <a:ea typeface="+mn-ea"/>
                <a:cs typeface="+mn-cs"/>
              </a:rPr>
              <a:t>The </a:t>
            </a:r>
            <a:r>
              <a:rPr lang="en-US" sz="1200" kern="1200" baseline="0" dirty="0" err="1" smtClean="0">
                <a:solidFill>
                  <a:schemeClr val="tx1"/>
                </a:solidFill>
                <a:latin typeface="Arial" charset="0"/>
                <a:ea typeface="+mn-ea"/>
                <a:cs typeface="+mn-cs"/>
              </a:rPr>
              <a:t>TrafficDirector</a:t>
            </a:r>
            <a:r>
              <a:rPr lang="en-US" sz="1200" kern="1200" baseline="0" dirty="0" smtClean="0">
                <a:solidFill>
                  <a:schemeClr val="tx1"/>
                </a:solidFill>
                <a:latin typeface="Arial" charset="0"/>
                <a:ea typeface="+mn-ea"/>
                <a:cs typeface="+mn-cs"/>
              </a:rPr>
              <a:t> application, or any other </a:t>
            </a:r>
            <a:r>
              <a:rPr lang="en-US" sz="1200" kern="1200" baseline="0" dirty="0" err="1" smtClean="0">
                <a:solidFill>
                  <a:schemeClr val="tx1"/>
                </a:solidFill>
                <a:latin typeface="Arial" charset="0"/>
                <a:ea typeface="+mn-ea"/>
                <a:cs typeface="+mn-cs"/>
              </a:rPr>
              <a:t>IETF</a:t>
            </a:r>
            <a:r>
              <a:rPr lang="en-US" sz="1200" kern="1200" baseline="0" dirty="0" smtClean="0">
                <a:solidFill>
                  <a:schemeClr val="tx1"/>
                </a:solidFill>
                <a:latin typeface="Arial" charset="0"/>
                <a:ea typeface="+mn-ea"/>
                <a:cs typeface="+mn-cs"/>
              </a:rPr>
              <a:t>-compliant RMON application, can access link, host, protocol, and response-time statistics for capacity planning and </a:t>
            </a:r>
            <a:r>
              <a:rPr lang="en-US" sz="1200" kern="1200" baseline="0" dirty="0" err="1" smtClean="0">
                <a:solidFill>
                  <a:schemeClr val="tx1"/>
                </a:solidFill>
                <a:latin typeface="Arial" charset="0"/>
                <a:ea typeface="+mn-ea"/>
                <a:cs typeface="+mn-cs"/>
              </a:rPr>
              <a:t>realtime</a:t>
            </a:r>
            <a:r>
              <a:rPr lang="en-US" sz="1200" kern="1200" baseline="0" dirty="0" smtClean="0">
                <a:solidFill>
                  <a:schemeClr val="tx1"/>
                </a:solidFill>
                <a:latin typeface="Arial" charset="0"/>
                <a:ea typeface="+mn-ea"/>
                <a:cs typeface="+mn-cs"/>
              </a:rPr>
              <a:t> application protocol monitoring. Filters and capture buffers are also available for troubleshooting the network.</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dirty="0"/>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150</a:t>
            </a:fld>
            <a:endParaRPr lang="en-US" dirty="0"/>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151</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152</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xfrm>
            <a:off x="768350" y="4378325"/>
            <a:ext cx="5468938" cy="4252913"/>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buFontTx/>
              <a:buNone/>
            </a:pPr>
            <a:endParaRPr lang="en-US" dirty="0"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lgn="ctr" defTabSz="903288" eaLnBrk="0" hangingPunct="0">
              <a:lnSpc>
                <a:spcPct val="90000"/>
              </a:lnSpc>
              <a:defRPr sz="2400">
                <a:solidFill>
                  <a:schemeClr val="tx1"/>
                </a:solidFill>
                <a:latin typeface="Arial" charset="0"/>
              </a:defRPr>
            </a:lvl1pPr>
            <a:lvl2pPr marL="742950" indent="-285750" algn="ctr" defTabSz="903288" eaLnBrk="0" hangingPunct="0">
              <a:lnSpc>
                <a:spcPct val="90000"/>
              </a:lnSpc>
              <a:defRPr sz="2400">
                <a:solidFill>
                  <a:schemeClr val="tx1"/>
                </a:solidFill>
                <a:latin typeface="Arial" charset="0"/>
              </a:defRPr>
            </a:lvl2pPr>
            <a:lvl3pPr marL="1143000" indent="-228600" algn="ctr" defTabSz="903288" eaLnBrk="0" hangingPunct="0">
              <a:lnSpc>
                <a:spcPct val="90000"/>
              </a:lnSpc>
              <a:defRPr sz="2400">
                <a:solidFill>
                  <a:schemeClr val="tx1"/>
                </a:solidFill>
                <a:latin typeface="Arial" charset="0"/>
              </a:defRPr>
            </a:lvl3pPr>
            <a:lvl4pPr marL="1600200" indent="-228600" algn="ctr" defTabSz="903288" eaLnBrk="0" hangingPunct="0">
              <a:lnSpc>
                <a:spcPct val="90000"/>
              </a:lnSpc>
              <a:defRPr sz="2400">
                <a:solidFill>
                  <a:schemeClr val="tx1"/>
                </a:solidFill>
                <a:latin typeface="Arial" charset="0"/>
              </a:defRPr>
            </a:lvl4pPr>
            <a:lvl5pPr marL="2057400" indent="-228600" algn="ctr" defTabSz="903288" eaLnBrk="0" hangingPunct="0">
              <a:lnSpc>
                <a:spcPct val="90000"/>
              </a:lnSpc>
              <a:defRPr sz="2400">
                <a:solidFill>
                  <a:schemeClr val="tx1"/>
                </a:solidFill>
                <a:latin typeface="Arial"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defRPr>
            </a:lvl9pPr>
          </a:lstStyle>
          <a:p>
            <a:pPr algn="r">
              <a:lnSpc>
                <a:spcPct val="100000"/>
              </a:lnSpc>
            </a:pPr>
            <a:fld id="{83D1C57B-CC36-473B-A351-2AAC96C0CE96}" type="slidenum">
              <a:rPr lang="en-US" sz="800" smtClean="0"/>
              <a:pPr algn="r">
                <a:lnSpc>
                  <a:spcPct val="100000"/>
                </a:lnSpc>
              </a:pPr>
              <a:t>155</a:t>
            </a:fld>
            <a:endParaRPr lang="en-US" sz="8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To prevent this attack, the figure port security is configured on the untrusted user ports. Enabling port security limits MAC flooding attacks and locks down the port. Port security also sets an SNMP trap for alerting to any violation. Port security allows the frames from already secured MAC address below the maximum number of MAC addresses enabled on that port, and any frame with new MAC address over the limit are dropped.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None/>
            </a:pPr>
            <a:r>
              <a:rPr lang="en-US" sz="1200" kern="1200" baseline="0" dirty="0" smtClean="0">
                <a:solidFill>
                  <a:schemeClr val="tx1"/>
                </a:solidFill>
                <a:latin typeface="Arial" charset="0"/>
                <a:ea typeface="+mn-ea"/>
                <a:cs typeface="+mn-cs"/>
              </a:rPr>
              <a:t>Here are the steps to set up port security to limit switch port access to a finite number and a specific set of end-station MAC addresses.</a:t>
            </a:r>
          </a:p>
          <a:p>
            <a:pPr>
              <a:buNone/>
            </a:pPr>
            <a:endParaRPr lang="en-US" sz="1200" kern="1200" baseline="0" smtClean="0">
              <a:solidFill>
                <a:schemeClr val="tx1"/>
              </a:solidFill>
              <a:latin typeface="Arial" charset="0"/>
              <a:ea typeface="+mn-ea"/>
              <a:cs typeface="+mn-cs"/>
            </a:endParaRPr>
          </a:p>
          <a:p>
            <a:pPr>
              <a:buNone/>
            </a:pPr>
            <a:r>
              <a:rPr lang="en-US" sz="1200" b="1" kern="1200" baseline="0" smtClean="0">
                <a:solidFill>
                  <a:schemeClr val="tx1"/>
                </a:solidFill>
                <a:latin typeface="Arial" charset="0"/>
                <a:ea typeface="+mn-ea"/>
                <a:cs typeface="+mn-cs"/>
              </a:rPr>
              <a:t>Step </a:t>
            </a:r>
            <a:r>
              <a:rPr lang="en-US" sz="1200" b="1" kern="1200" baseline="0" dirty="0" smtClean="0">
                <a:solidFill>
                  <a:schemeClr val="tx1"/>
                </a:solidFill>
                <a:latin typeface="Arial" charset="0"/>
                <a:ea typeface="+mn-ea"/>
                <a:cs typeface="+mn-cs"/>
              </a:rPr>
              <a:t>1. </a:t>
            </a:r>
            <a:r>
              <a:rPr lang="en-US" sz="1200" b="0" kern="1200" baseline="0" dirty="0" smtClean="0">
                <a:solidFill>
                  <a:schemeClr val="tx1"/>
                </a:solidFill>
                <a:latin typeface="Arial" charset="0"/>
                <a:ea typeface="+mn-ea"/>
                <a:cs typeface="+mn-cs"/>
              </a:rPr>
              <a:t>Port security is enabled on a port-by-port basis using the switchport port security </a:t>
            </a:r>
            <a:r>
              <a:rPr lang="en-US" sz="1200" kern="1200" baseline="0" dirty="0" smtClean="0">
                <a:solidFill>
                  <a:schemeClr val="tx1"/>
                </a:solidFill>
                <a:latin typeface="Arial" charset="0"/>
                <a:ea typeface="+mn-ea"/>
                <a:cs typeface="+mn-cs"/>
              </a:rPr>
              <a:t>command.</a:t>
            </a:r>
          </a:p>
          <a:p>
            <a:pPr>
              <a:buNone/>
            </a:pPr>
            <a:r>
              <a:rPr lang="en-US" sz="1200" b="1" kern="1200" baseline="0" smtClean="0">
                <a:solidFill>
                  <a:schemeClr val="tx1"/>
                </a:solidFill>
                <a:latin typeface="Arial" charset="0"/>
                <a:ea typeface="+mn-ea"/>
                <a:cs typeface="+mn-cs"/>
              </a:rPr>
              <a:t>Step </a:t>
            </a:r>
            <a:r>
              <a:rPr lang="en-US" sz="1200" b="1" kern="1200" baseline="0" dirty="0" smtClean="0">
                <a:solidFill>
                  <a:schemeClr val="tx1"/>
                </a:solidFill>
                <a:latin typeface="Arial" charset="0"/>
                <a:ea typeface="+mn-ea"/>
                <a:cs typeface="+mn-cs"/>
              </a:rPr>
              <a:t>2. </a:t>
            </a:r>
            <a:r>
              <a:rPr lang="en-US" sz="1200" b="0" kern="1200" baseline="0" dirty="0" smtClean="0">
                <a:solidFill>
                  <a:schemeClr val="tx1"/>
                </a:solidFill>
                <a:latin typeface="Arial" charset="0"/>
                <a:ea typeface="+mn-ea"/>
                <a:cs typeface="+mn-cs"/>
              </a:rPr>
              <a:t>By default, only one MAC address is allowed access through a given switch </a:t>
            </a:r>
            <a:r>
              <a:rPr lang="en-US" sz="1200" kern="1200" baseline="0" dirty="0" smtClean="0">
                <a:solidFill>
                  <a:schemeClr val="tx1"/>
                </a:solidFill>
                <a:latin typeface="Arial" charset="0"/>
                <a:ea typeface="+mn-ea"/>
                <a:cs typeface="+mn-cs"/>
              </a:rPr>
              <a:t>port when port security is enabled. This parameter increases that number. It implies no restriction on specific MAC addresses, just on the total number of addresses that can be learned by the port. Learned addresses are not aged out by default but can be configured to do so after a specified time using the </a:t>
            </a:r>
            <a:r>
              <a:rPr lang="en-US" sz="1200" b="0" kern="1200" baseline="0" dirty="0" smtClean="0">
                <a:solidFill>
                  <a:schemeClr val="tx1"/>
                </a:solidFill>
                <a:latin typeface="Arial" charset="0"/>
                <a:ea typeface="+mn-ea"/>
                <a:cs typeface="+mn-cs"/>
              </a:rPr>
              <a:t>switchport port-security aging command. The value parameter can be any </a:t>
            </a:r>
            <a:r>
              <a:rPr lang="en-US" sz="1200" kern="1200" baseline="0" dirty="0" smtClean="0">
                <a:solidFill>
                  <a:schemeClr val="tx1"/>
                </a:solidFill>
                <a:latin typeface="Arial" charset="0"/>
                <a:ea typeface="+mn-ea"/>
                <a:cs typeface="+mn-cs"/>
              </a:rPr>
              <a:t>number from 1 to 1024, with some restrictions having to do with the number of ports on a given switch with port security enabled. The </a:t>
            </a:r>
            <a:r>
              <a:rPr lang="en-US" sz="1200" b="1" kern="1200" baseline="0" dirty="0" smtClean="0">
                <a:solidFill>
                  <a:schemeClr val="tx1"/>
                </a:solidFill>
                <a:latin typeface="Arial" charset="0"/>
                <a:ea typeface="+mn-ea"/>
                <a:cs typeface="+mn-cs"/>
              </a:rPr>
              <a:t>switchport port security aging static </a:t>
            </a:r>
            <a:r>
              <a:rPr lang="en-US" sz="1200" b="0" kern="1200" baseline="0" dirty="0" smtClean="0">
                <a:solidFill>
                  <a:schemeClr val="tx1"/>
                </a:solidFill>
                <a:latin typeface="Arial" charset="0"/>
                <a:ea typeface="+mn-ea"/>
                <a:cs typeface="+mn-cs"/>
              </a:rPr>
              <a:t>command enables aging for statically configured secure ad</a:t>
            </a:r>
            <a:r>
              <a:rPr lang="en-US" sz="1200" kern="1200" baseline="0" dirty="0" smtClean="0">
                <a:solidFill>
                  <a:schemeClr val="tx1"/>
                </a:solidFill>
                <a:latin typeface="Arial" charset="0"/>
                <a:ea typeface="+mn-ea"/>
                <a:cs typeface="+mn-cs"/>
              </a:rPr>
              <a:t>dresses on the port.</a:t>
            </a:r>
          </a:p>
          <a:p>
            <a:pPr>
              <a:buNone/>
            </a:pPr>
            <a:r>
              <a:rPr lang="en-US" sz="1200" b="1" kern="1200" baseline="0" smtClean="0">
                <a:solidFill>
                  <a:schemeClr val="tx1"/>
                </a:solidFill>
                <a:latin typeface="Arial" charset="0"/>
                <a:ea typeface="+mn-ea"/>
                <a:cs typeface="+mn-cs"/>
              </a:rPr>
              <a:t>Step </a:t>
            </a:r>
            <a:r>
              <a:rPr lang="en-US" sz="1200" b="1" kern="1200" baseline="0" dirty="0" smtClean="0">
                <a:solidFill>
                  <a:schemeClr val="tx1"/>
                </a:solidFill>
                <a:latin typeface="Arial" charset="0"/>
                <a:ea typeface="+mn-ea"/>
                <a:cs typeface="+mn-cs"/>
              </a:rPr>
              <a:t>3. </a:t>
            </a:r>
            <a:r>
              <a:rPr lang="en-US" sz="1200" b="0" kern="1200" baseline="0" dirty="0" smtClean="0">
                <a:solidFill>
                  <a:schemeClr val="tx1"/>
                </a:solidFill>
                <a:latin typeface="Arial" charset="0"/>
                <a:ea typeface="+mn-ea"/>
                <a:cs typeface="+mn-cs"/>
              </a:rPr>
              <a:t>Access to the switch port can be restricted to one or more specific MAC </a:t>
            </a:r>
            <a:r>
              <a:rPr lang="en-US" sz="1200" kern="1200" baseline="0" dirty="0" smtClean="0">
                <a:solidFill>
                  <a:schemeClr val="tx1"/>
                </a:solidFill>
                <a:latin typeface="Arial" charset="0"/>
                <a:ea typeface="+mn-ea"/>
                <a:cs typeface="+mn-cs"/>
              </a:rPr>
              <a:t>addresses. If the number of specific MAC addresses assigned using this command is lower than the value parameter set in Step 2, the remaining allowed addresses can be learned dynamically. If you specify a set of MAC addresses that is equal to the maximum number allowed, access is limited to that set of MAC addresses.</a:t>
            </a:r>
          </a:p>
          <a:p>
            <a:pPr>
              <a:buNone/>
            </a:pPr>
            <a:r>
              <a:rPr lang="en-US" sz="1200" b="1" kern="1200" baseline="0" smtClean="0">
                <a:solidFill>
                  <a:schemeClr val="tx1"/>
                </a:solidFill>
                <a:latin typeface="Arial" charset="0"/>
                <a:ea typeface="+mn-ea"/>
                <a:cs typeface="+mn-cs"/>
              </a:rPr>
              <a:t>Step </a:t>
            </a:r>
            <a:r>
              <a:rPr lang="en-US" sz="1200" b="1" kern="1200" baseline="0" dirty="0" smtClean="0">
                <a:solidFill>
                  <a:schemeClr val="tx1"/>
                </a:solidFill>
                <a:latin typeface="Arial" charset="0"/>
                <a:ea typeface="+mn-ea"/>
                <a:cs typeface="+mn-cs"/>
              </a:rPr>
              <a:t>4. </a:t>
            </a:r>
            <a:r>
              <a:rPr lang="en-US" sz="1200" b="0" kern="1200" baseline="0" dirty="0" smtClean="0">
                <a:solidFill>
                  <a:schemeClr val="tx1"/>
                </a:solidFill>
                <a:latin typeface="Arial" charset="0"/>
                <a:ea typeface="+mn-ea"/>
                <a:cs typeface="+mn-cs"/>
              </a:rPr>
              <a:t>By default, if the maximum number of connections is achieved and a new MAC </a:t>
            </a:r>
            <a:r>
              <a:rPr lang="en-US" sz="1200" kern="1200" baseline="0" dirty="0" smtClean="0">
                <a:solidFill>
                  <a:schemeClr val="tx1"/>
                </a:solidFill>
                <a:latin typeface="Arial" charset="0"/>
                <a:ea typeface="+mn-ea"/>
                <a:cs typeface="+mn-cs"/>
              </a:rPr>
              <a:t>address attempts to access the port, the switch must take one of these actions:</a:t>
            </a:r>
          </a:p>
          <a:p>
            <a:pPr lvl="1"/>
            <a:r>
              <a:rPr lang="en-US" sz="1200" b="1" kern="1200" baseline="0" smtClean="0">
                <a:solidFill>
                  <a:schemeClr val="tx1"/>
                </a:solidFill>
                <a:latin typeface="Arial" charset="0"/>
                <a:ea typeface="+mn-ea"/>
                <a:cs typeface="+mn-cs"/>
              </a:rPr>
              <a:t>Protect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Frames from the non-allowed address are dropped, but there is no </a:t>
            </a:r>
            <a:r>
              <a:rPr lang="en-US" sz="1200" kern="1200" baseline="0" dirty="0" smtClean="0">
                <a:solidFill>
                  <a:schemeClr val="tx1"/>
                </a:solidFill>
                <a:latin typeface="Arial" charset="0"/>
                <a:ea typeface="+mn-ea"/>
                <a:cs typeface="+mn-cs"/>
              </a:rPr>
              <a:t>log of the violation.</a:t>
            </a:r>
          </a:p>
          <a:p>
            <a:pPr lvl="1"/>
            <a:r>
              <a:rPr lang="en-US" sz="1200" b="1" kern="1200" baseline="0" smtClean="0">
                <a:solidFill>
                  <a:schemeClr val="tx1"/>
                </a:solidFill>
                <a:latin typeface="Arial" charset="0"/>
                <a:ea typeface="+mn-ea"/>
                <a:cs typeface="+mn-cs"/>
              </a:rPr>
              <a:t>Restrict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Frames from the non-allowed address are dropped, a log message is </a:t>
            </a:r>
            <a:r>
              <a:rPr lang="en-US" sz="1200" kern="1200" baseline="0" dirty="0" smtClean="0">
                <a:solidFill>
                  <a:schemeClr val="tx1"/>
                </a:solidFill>
                <a:latin typeface="Arial" charset="0"/>
                <a:ea typeface="+mn-ea"/>
                <a:cs typeface="+mn-cs"/>
              </a:rPr>
              <a:t>created, and a Simple Network Management Protocol (SNMP) trap is sent.</a:t>
            </a:r>
          </a:p>
          <a:p>
            <a:pPr lvl="1"/>
            <a:r>
              <a:rPr lang="en-US" sz="1200" b="1" kern="1200" baseline="0" smtClean="0">
                <a:solidFill>
                  <a:schemeClr val="tx1"/>
                </a:solidFill>
                <a:latin typeface="Arial" charset="0"/>
                <a:ea typeface="+mn-ea"/>
                <a:cs typeface="+mn-cs"/>
              </a:rPr>
              <a:t>Shutdown</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If any frames are seen from a non-allowed address, the interface </a:t>
            </a:r>
            <a:r>
              <a:rPr lang="en-US" sz="1200" kern="1200" baseline="0" dirty="0" smtClean="0">
                <a:solidFill>
                  <a:schemeClr val="tx1"/>
                </a:solidFill>
                <a:latin typeface="Arial" charset="0"/>
                <a:ea typeface="+mn-ea"/>
                <a:cs typeface="+mn-cs"/>
              </a:rPr>
              <a:t>is </a:t>
            </a:r>
            <a:r>
              <a:rPr lang="en-US" sz="1200" kern="1200" baseline="0" dirty="0" err="1" smtClean="0">
                <a:solidFill>
                  <a:schemeClr val="tx1"/>
                </a:solidFill>
                <a:latin typeface="Arial" charset="0"/>
                <a:ea typeface="+mn-ea"/>
                <a:cs typeface="+mn-cs"/>
              </a:rPr>
              <a:t>errdisabled</a:t>
            </a:r>
            <a:r>
              <a:rPr lang="en-US" sz="1200" kern="1200" baseline="0" dirty="0" smtClean="0">
                <a:solidFill>
                  <a:schemeClr val="tx1"/>
                </a:solidFill>
                <a:latin typeface="Arial" charset="0"/>
                <a:ea typeface="+mn-ea"/>
                <a:cs typeface="+mn-cs"/>
              </a:rPr>
              <a:t>, a log entry is made, an SNMP trap is sent, </a:t>
            </a:r>
            <a:r>
              <a:rPr lang="en-US" sz="1200" kern="1200" baseline="0" smtClean="0">
                <a:solidFill>
                  <a:schemeClr val="tx1"/>
                </a:solidFill>
                <a:latin typeface="Arial" charset="0"/>
                <a:ea typeface="+mn-ea"/>
                <a:cs typeface="+mn-cs"/>
              </a:rPr>
              <a:t>and manual intervention </a:t>
            </a:r>
            <a:r>
              <a:rPr lang="en-US" sz="1200" kern="1200" baseline="0" dirty="0" smtClean="0">
                <a:solidFill>
                  <a:schemeClr val="tx1"/>
                </a:solidFill>
                <a:latin typeface="Arial" charset="0"/>
                <a:ea typeface="+mn-ea"/>
                <a:cs typeface="+mn-cs"/>
              </a:rPr>
              <a:t>or errdisable recovery must be used to make the interface usable. Shutdown mode is the default mode for violation.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baseline="0" dirty="0" smtClean="0">
                <a:solidFill>
                  <a:schemeClr val="tx1"/>
                </a:solidFill>
                <a:latin typeface="Arial" charset="0"/>
                <a:ea typeface="+mn-ea"/>
                <a:cs typeface="+mn-cs"/>
              </a:rPr>
              <a:t>The figure depicts an access layer Catalyst 4500 switch scenario. A real-time media server plugs in to switch port 3/47. The switch port needs port security to prevent any unauthorized devices from plugging into the same port. The administrator has configured preferential QoS policies based on all traffic received on the port and other security ACLs. The network administrator requirement is not to shut down the port of the server but rather to restrict the port to only the authorized MAC address. In addition, the network administrator configures the switch to shut down port 2/2 in the guest lobby if any unauthorized workstation plugs into that port.</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command </a:t>
            </a:r>
            <a:r>
              <a:rPr lang="en-US" sz="1200" b="1" kern="1200" baseline="0" dirty="0" smtClean="0">
                <a:solidFill>
                  <a:schemeClr val="tx1"/>
                </a:solidFill>
                <a:latin typeface="Arial" charset="0"/>
                <a:ea typeface="+mn-ea"/>
                <a:cs typeface="+mn-cs"/>
              </a:rPr>
              <a:t>switchport port-security aging static</a:t>
            </a:r>
            <a:r>
              <a:rPr lang="en-US" sz="1200" b="1" i="1" kern="1200" baseline="0" dirty="0" smtClean="0">
                <a:solidFill>
                  <a:schemeClr val="tx1"/>
                </a:solidFill>
                <a:latin typeface="Arial" charset="0"/>
                <a:ea typeface="+mn-ea"/>
                <a:cs typeface="+mn-cs"/>
              </a:rPr>
              <a:t> </a:t>
            </a:r>
            <a:r>
              <a:rPr lang="en-US" sz="1200" b="0" i="0" kern="1200" baseline="0" dirty="0" smtClean="0">
                <a:solidFill>
                  <a:schemeClr val="tx1"/>
                </a:solidFill>
                <a:latin typeface="Arial" charset="0"/>
                <a:ea typeface="+mn-ea"/>
                <a:cs typeface="+mn-cs"/>
              </a:rPr>
              <a:t>enables aging f</a:t>
            </a:r>
            <a:r>
              <a:rPr lang="en-US" dirty="0" smtClean="0"/>
              <a:t>or the statically configured secure address</a:t>
            </a:r>
            <a:r>
              <a:rPr lang="en-US" baseline="0" dirty="0" smtClean="0"/>
              <a:t> </a:t>
            </a:r>
            <a:r>
              <a:rPr lang="en-US" dirty="0" smtClean="0"/>
              <a:t>on the port. This configuration sets the absolute aging time as 2 minutes for the</a:t>
            </a:r>
            <a:r>
              <a:rPr lang="en-US" baseline="0" dirty="0" smtClean="0"/>
              <a:t> static secure address.</a:t>
            </a:r>
            <a:endParaRPr lang="en-US" dirty="0" smtClean="0"/>
          </a:p>
          <a:p>
            <a:r>
              <a:rPr lang="en-US" dirty="0" smtClean="0"/>
              <a:t>The port security aging feature is disabled by default. The default aging time is 0 minutes. All the secure addresses on this port age out exactly after the time specified and are removed from the secure address list</a:t>
            </a:r>
            <a:r>
              <a:rPr lang="en-US" smtClean="0"/>
              <a:t>. </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lnSpc>
                <a:spcPct val="100000"/>
              </a:lnSpc>
              <a:buNone/>
            </a:pPr>
            <a:r>
              <a:rPr lang="en-US" b="1" dirty="0" smtClean="0"/>
              <a:t>Chapter 6 Objectives</a:t>
            </a:r>
          </a:p>
          <a:p>
            <a:pPr>
              <a:lnSpc>
                <a:spcPct val="100000"/>
              </a:lnSpc>
            </a:pPr>
            <a:endParaRPr lang="en-US" b="1" dirty="0" smtClean="0"/>
          </a:p>
          <a:p>
            <a:pPr>
              <a:lnSpc>
                <a:spcPct val="100000"/>
              </a:lnSpc>
            </a:pPr>
            <a:r>
              <a:rPr lang="en-US" sz="1200" kern="1200" baseline="0" dirty="0" smtClean="0">
                <a:solidFill>
                  <a:schemeClr val="tx1"/>
                </a:solidFill>
                <a:latin typeface="Arial" charset="0"/>
                <a:ea typeface="+mn-ea"/>
                <a:cs typeface="+mn-cs"/>
              </a:rPr>
              <a:t>Securing the campus infrastructure is as important as designing a highly available network. If security is compromised, serious impact to business can occur.</a:t>
            </a:r>
          </a:p>
          <a:p>
            <a:pPr>
              <a:lnSpc>
                <a:spcPct val="100000"/>
              </a:lnSpc>
            </a:pPr>
            <a:r>
              <a:rPr lang="en-US" sz="1200" kern="1200" baseline="0" dirty="0" smtClean="0">
                <a:solidFill>
                  <a:schemeClr val="tx1"/>
                </a:solidFill>
                <a:latin typeface="Arial" charset="0"/>
                <a:ea typeface="+mn-ea"/>
                <a:cs typeface="+mn-cs"/>
              </a:rPr>
              <a:t>This chapter defines the potential vulnerabilities related to VLANs that can occur within a network. After the vulnerabilities are identified, solutions for each vulnerability are discussed, and configuration commands are defined. </a:t>
            </a:r>
          </a:p>
          <a:p>
            <a:pPr>
              <a:lnSpc>
                <a:spcPct val="100000"/>
              </a:lnSpc>
            </a:pPr>
            <a:r>
              <a:rPr lang="en-US" sz="1200" kern="1200" baseline="0" dirty="0" smtClean="0">
                <a:solidFill>
                  <a:schemeClr val="tx1"/>
                </a:solidFill>
                <a:latin typeface="Arial" charset="0"/>
                <a:ea typeface="+mn-ea"/>
                <a:cs typeface="+mn-cs"/>
              </a:rPr>
              <a:t>This chapter also discusses port security for denial of MAC spoofing and MAC flooding, and using private VLANs (PVLAN) and VLAN access control lists (VACL) to control VLAN traffic. VLAN hopping, Dynamic Host Control Protocol (DHCP) spoofing, Address Resolution Protocol (ARP) spoofing, and Spanning Tree Protocol (STP) attacks are also explained. This chapter also discusses potential problems, resulting solutions, and the method to secure the switch access with use of vty access control lists (ACL), and implementing Secure Shell Protocol (SSH) for secure Telnet access. </a:t>
            </a:r>
          </a:p>
          <a:p>
            <a:pPr>
              <a:lnSpc>
                <a:spcPct val="100000"/>
              </a:lnSpc>
            </a:pPr>
            <a:r>
              <a:rPr lang="en-US" sz="1200" kern="1200" baseline="0" dirty="0" smtClean="0">
                <a:solidFill>
                  <a:schemeClr val="tx1"/>
                </a:solidFill>
                <a:latin typeface="Arial" charset="0"/>
                <a:ea typeface="+mn-ea"/>
                <a:cs typeface="+mn-cs"/>
              </a:rPr>
              <a:t>This chapter concludes with a description of tools used to monitor, analyze, and troubleshoot switch performance, connectivity, and security issues.</a:t>
            </a:r>
            <a:endParaRPr lang="en-US" b="1"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baseline="0" dirty="0" smtClean="0">
                <a:solidFill>
                  <a:schemeClr val="tx1"/>
                </a:solidFill>
                <a:latin typeface="Arial" charset="0"/>
                <a:ea typeface="+mn-ea"/>
                <a:cs typeface="+mn-cs"/>
              </a:rPr>
              <a:t>Arguments are provided to view port security status by interface or view the addresses associated with port security on all interfaces.</a:t>
            </a:r>
          </a:p>
          <a:p>
            <a:r>
              <a:rPr lang="en-US" sz="1200" kern="1200" baseline="0" smtClean="0">
                <a:solidFill>
                  <a:schemeClr val="tx1"/>
                </a:solidFill>
                <a:latin typeface="Arial" charset="0"/>
                <a:ea typeface="+mn-ea"/>
                <a:cs typeface="+mn-cs"/>
              </a:rPr>
              <a:t>Use </a:t>
            </a:r>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interface </a:t>
            </a:r>
            <a:r>
              <a:rPr lang="en-US" sz="1200" b="0" kern="1200" baseline="0" dirty="0" smtClean="0">
                <a:solidFill>
                  <a:schemeClr val="tx1"/>
                </a:solidFill>
                <a:latin typeface="Arial" charset="0"/>
                <a:ea typeface="+mn-ea"/>
                <a:cs typeface="+mn-cs"/>
              </a:rPr>
              <a:t>argument to provide output for a specific interface.</a:t>
            </a:r>
          </a:p>
          <a:p>
            <a:r>
              <a:rPr lang="en-US" sz="1200" kern="1200" baseline="0" smtClean="0">
                <a:solidFill>
                  <a:schemeClr val="tx1"/>
                </a:solidFill>
                <a:latin typeface="Arial" charset="0"/>
                <a:ea typeface="+mn-ea"/>
                <a:cs typeface="+mn-cs"/>
              </a:rPr>
              <a:t>Use </a:t>
            </a:r>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address </a:t>
            </a:r>
            <a:r>
              <a:rPr lang="en-US" sz="1200" b="0" kern="1200" baseline="0" dirty="0" smtClean="0">
                <a:solidFill>
                  <a:schemeClr val="tx1"/>
                </a:solidFill>
                <a:latin typeface="Arial" charset="0"/>
                <a:ea typeface="+mn-ea"/>
                <a:cs typeface="+mn-cs"/>
              </a:rPr>
              <a:t>argument to display MAC address table security information</a:t>
            </a:r>
            <a:r>
              <a:rPr lang="en-US" sz="1200" kern="1200" baseline="0" dirty="0" smtClean="0">
                <a:solidFill>
                  <a:schemeClr val="tx1"/>
                </a:solidFill>
                <a:latin typeface="Arial" charset="0"/>
                <a:ea typeface="+mn-ea"/>
                <a:cs typeface="+mn-cs"/>
              </a:rPr>
              <a:t>. The remaining age column is populated only when </a:t>
            </a:r>
            <a:r>
              <a:rPr lang="en-US" sz="1200" kern="1200" baseline="0" smtClean="0">
                <a:solidFill>
                  <a:schemeClr val="tx1"/>
                </a:solidFill>
                <a:latin typeface="Arial" charset="0"/>
                <a:ea typeface="+mn-ea"/>
                <a:cs typeface="+mn-cs"/>
              </a:rPr>
              <a:t>specifically configured for </a:t>
            </a:r>
            <a:r>
              <a:rPr lang="en-US" sz="1200" kern="1200" baseline="0" dirty="0" smtClean="0">
                <a:solidFill>
                  <a:schemeClr val="tx1"/>
                </a:solidFill>
                <a:latin typeface="Arial" charset="0"/>
                <a:ea typeface="+mn-ea"/>
                <a:cs typeface="+mn-cs"/>
              </a:rPr>
              <a:t>a given interface.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baseline="0" dirty="0" smtClean="0">
                <a:solidFill>
                  <a:schemeClr val="tx1"/>
                </a:solidFill>
                <a:latin typeface="Arial" charset="0"/>
                <a:ea typeface="+mn-ea"/>
                <a:cs typeface="+mn-cs"/>
              </a:rPr>
              <a:t>Port security can mitigate spoofing attacks by limiting access through each switch port to a single MAC address. This prevents intruders from using multiple MAC addresses over a short time period but does not limit port access to a specific MAC address. The most restrictive port security implementation would specify the exact MAC address of the single device that is to gain access through each port. Implementing this level of security, however, requires considerable administrative overhead.</a:t>
            </a:r>
          </a:p>
          <a:p>
            <a:r>
              <a:rPr lang="en-US" sz="1200" kern="1200" baseline="0" dirty="0" smtClean="0">
                <a:solidFill>
                  <a:schemeClr val="tx1"/>
                </a:solidFill>
                <a:latin typeface="Arial" charset="0"/>
                <a:ea typeface="+mn-ea"/>
                <a:cs typeface="+mn-cs"/>
              </a:rPr>
              <a:t>Port security has a </a:t>
            </a:r>
            <a:r>
              <a:rPr lang="en-US" sz="1200" i="0" kern="1200" baseline="0" dirty="0" smtClean="0">
                <a:solidFill>
                  <a:schemeClr val="tx1"/>
                </a:solidFill>
                <a:latin typeface="Arial" charset="0"/>
                <a:ea typeface="+mn-ea"/>
                <a:cs typeface="+mn-cs"/>
              </a:rPr>
              <a:t>sticky MAC addresses feature that can limit switch port access to a </a:t>
            </a:r>
            <a:r>
              <a:rPr lang="en-US" sz="1200" kern="1200" baseline="0" dirty="0" smtClean="0">
                <a:solidFill>
                  <a:schemeClr val="tx1"/>
                </a:solidFill>
                <a:latin typeface="Arial" charset="0"/>
                <a:ea typeface="+mn-ea"/>
                <a:cs typeface="+mn-cs"/>
              </a:rPr>
              <a:t>single, specific MAC address without the network administrator having to gather the MAC address of every legitimate device and manually associate it with a particular switch port.</a:t>
            </a:r>
          </a:p>
          <a:p>
            <a:r>
              <a:rPr lang="en-US" sz="1200" kern="1200" baseline="0" dirty="0" smtClean="0">
                <a:solidFill>
                  <a:schemeClr val="tx1"/>
                </a:solidFill>
                <a:latin typeface="Arial" charset="0"/>
                <a:ea typeface="+mn-ea"/>
                <a:cs typeface="+mn-cs"/>
              </a:rPr>
              <a:t>When sticky MAC addresses are used, the switch port converts dynamically learned MAC addresses to sticky MAC addresses and subsequently adds them to the running configuration as if they were static entries for a single MAC address to be allowed by port security. Sticky secure MAC addresses will be added to the running configuration but will not become part of the startup configuration file unless the running configuration is copied to the startup configuration after addresses have been learned. If they are saved in the startup configuration, they will not have to be relearned upon switch reboot, and this provides a higher level of network security.</a:t>
            </a:r>
          </a:p>
          <a:p>
            <a:r>
              <a:rPr lang="en-US" sz="1200" b="1" kern="1200" baseline="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The interface converts all the dynamic secure MAC addresses, including those that </a:t>
            </a:r>
            <a:r>
              <a:rPr lang="en-US" sz="1200" kern="1200" baseline="0" dirty="0" smtClean="0">
                <a:solidFill>
                  <a:schemeClr val="tx1"/>
                </a:solidFill>
                <a:latin typeface="Arial" charset="0"/>
                <a:ea typeface="+mn-ea"/>
                <a:cs typeface="+mn-cs"/>
              </a:rPr>
              <a:t>were dynamically learned before sticky learning was enabled, to sticky secure MAC addresses.</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interface level configuration command that follows converts all dynamic port security learned MAC addresses to sticky secure MAC </a:t>
            </a:r>
            <a:r>
              <a:rPr lang="en-US" sz="1200" kern="1200" baseline="0" smtClean="0">
                <a:solidFill>
                  <a:schemeClr val="tx1"/>
                </a:solidFill>
                <a:latin typeface="Arial" charset="0"/>
                <a:ea typeface="+mn-ea"/>
                <a:cs typeface="+mn-cs"/>
              </a:rPr>
              <a:t>addresses: </a:t>
            </a:r>
            <a:r>
              <a:rPr lang="en-US" sz="1200" b="1" kern="1200" baseline="0" smtClean="0">
                <a:solidFill>
                  <a:schemeClr val="tx1"/>
                </a:solidFill>
                <a:latin typeface="Arial" charset="0"/>
                <a:ea typeface="+mn-ea"/>
                <a:cs typeface="+mn-cs"/>
              </a:rPr>
              <a:t>  </a:t>
            </a:r>
            <a:r>
              <a:rPr lang="en-US" sz="1200" b="1" kern="1200" baseline="0" dirty="0" smtClean="0">
                <a:solidFill>
                  <a:schemeClr val="tx1"/>
                </a:solidFill>
                <a:latin typeface="Arial" charset="0"/>
                <a:ea typeface="+mn-ea"/>
                <a:cs typeface="+mn-cs"/>
              </a:rPr>
              <a:t>switchport port-security mac-address sticky</a:t>
            </a:r>
          </a:p>
          <a:p>
            <a:r>
              <a:rPr lang="en-US" sz="1200" kern="1200" baseline="0" dirty="0" smtClean="0">
                <a:solidFill>
                  <a:schemeClr val="tx1"/>
                </a:solidFill>
                <a:latin typeface="Arial" charset="0"/>
                <a:ea typeface="+mn-ea"/>
                <a:cs typeface="+mn-cs"/>
              </a:rPr>
              <a:t>This command cannot be used on ports where voice VLANs are configured.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example above shows the configuration and verification of the sticky MAC address feature of port security.</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The number of combinations and permutations related to port security are fairly mind boggling. It is one of those technologies that you just need to know what it basically is and how it basically works; but for non-trivial applications, just rely on cisco.com for details in each case:</a:t>
            </a:r>
          </a:p>
          <a:p>
            <a:pPr lvl="1"/>
            <a:r>
              <a:rPr lang="en-US" sz="1200" kern="1200" baseline="0" dirty="0" smtClean="0">
                <a:solidFill>
                  <a:schemeClr val="tx1"/>
                </a:solidFill>
                <a:latin typeface="Arial" charset="0"/>
                <a:ea typeface="+mn-ea"/>
                <a:cs typeface="+mn-cs"/>
              </a:rPr>
              <a:t>http://www.cisco.com/en/US/docs/switches/lan/catalyst3560/software/release/12.2_55_se/configuration/guide/swtrafc.html#wp1038501 and</a:t>
            </a:r>
          </a:p>
          <a:p>
            <a:pPr lvl="1"/>
            <a:r>
              <a:rPr lang="en-US" sz="1200" kern="1200" baseline="0" dirty="0" smtClean="0">
                <a:solidFill>
                  <a:schemeClr val="tx1"/>
                </a:solidFill>
                <a:latin typeface="Arial" charset="0"/>
                <a:ea typeface="+mn-ea"/>
                <a:cs typeface="+mn-cs"/>
              </a:rPr>
              <a:t>http://www.cisco.com/en/US/docs/switches/lan/catalyst3560/software/release/12.2_55_se/command/reference/cli3.html#wp1948361</a:t>
            </a:r>
          </a:p>
          <a:p>
            <a:pPr marL="112713" marR="0" indent="-112713" algn="l" defTabSz="1020763" rtl="0" eaLnBrk="0" fontAlgn="base" latinLnBrk="0" hangingPunct="0">
              <a:lnSpc>
                <a:spcPct val="90000"/>
              </a:lnSpc>
              <a:spcBef>
                <a:spcPct val="50000"/>
              </a:spcBef>
              <a:spcAft>
                <a:spcPct val="0"/>
              </a:spcAft>
              <a:buClrTx/>
              <a:buSzPct val="100000"/>
              <a:tabLst/>
              <a:defRPr/>
            </a:pPr>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the example above, the obvious question you should ask yourself is “Was the line ‘</a:t>
            </a:r>
            <a:r>
              <a:rPr lang="en-US" sz="1200" b="1" dirty="0" smtClean="0">
                <a:latin typeface="Courier New" pitchFamily="49" charset="0"/>
                <a:cs typeface="Courier New" pitchFamily="49" charset="0"/>
              </a:rPr>
              <a:t>switchport port-security mac-address sticky 001b.d513.2ad2</a:t>
            </a:r>
            <a:r>
              <a:rPr lang="en-US" sz="1200" kern="1200" baseline="0" dirty="0" smtClean="0">
                <a:solidFill>
                  <a:schemeClr val="tx1"/>
                </a:solidFill>
                <a:latin typeface="Arial" charset="0"/>
                <a:ea typeface="+mn-ea"/>
                <a:cs typeface="+mn-cs"/>
              </a:rPr>
              <a:t>’ typed in or did it appear automatically as a result of the switch discovering the device off F0/1 with the MAC address displayed and after entering the command ‘</a:t>
            </a:r>
            <a:r>
              <a:rPr lang="en-US" sz="1200" b="1" dirty="0" smtClean="0">
                <a:latin typeface="Courier New" pitchFamily="49" charset="0"/>
                <a:cs typeface="Courier New" pitchFamily="49" charset="0"/>
              </a:rPr>
              <a:t>switchport port-security mac-address sticky</a:t>
            </a:r>
            <a:r>
              <a:rPr lang="en-US" sz="1200" dirty="0" smtClean="0">
                <a:latin typeface="Courier New" pitchFamily="49" charset="0"/>
                <a:cs typeface="Courier New" pitchFamily="49" charset="0"/>
              </a:rPr>
              <a: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baseline="0" dirty="0" smtClean="0">
                <a:solidFill>
                  <a:schemeClr val="tx1"/>
                </a:solidFill>
                <a:latin typeface="Arial" charset="0"/>
                <a:ea typeface="+mn-ea"/>
                <a:cs typeface="+mn-cs"/>
              </a:rPr>
              <a:t>By default, switches flood packets with unknown destination MAC addresses to all ports in the same VLAN as the received port’s VLAN. Some ports do not require flooding. For example, a port that has only manually assigned MAC addresses and that does not have a network device connected to that port other than the configured MAC address does not need to receive flooded packets. In addition, a port security–enabled port with a configured secure MAC address or port does not need to receive unknown unicast flooding if the port has already learned the maximum number of MAC addresses. If the network exhibits asymmetrical routing, excessive unicast flooding can occur and might cause all the devices in that VLAN to suffer as they receive the unneeded traffic. With asymmetrical routing, transmit and receive packets follow different paths between a host and the destination device. For more information about asymmetrical routing, see the following technical document at cisco.com: “Unicast Flooding in Switched Campus Networks,” Document ID: 23563: www.cisco.com/en/US/products/hw/switches/ps700/products_tech_note09186a00801d0808.shtml.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unicast flood-blocking feature prevents the forwarding of unicast flood traffic on unnecessary ports. Restricting the amount of traffic on a per-port basis adds a level of security to the network and prevents network devices from unnecessarily processing non-directed packets.</a:t>
            </a:r>
          </a:p>
          <a:p>
            <a:r>
              <a:rPr lang="en-US" sz="1200" kern="1200" baseline="0" smtClean="0">
                <a:solidFill>
                  <a:schemeClr val="tx1"/>
                </a:solidFill>
                <a:latin typeface="Arial" charset="0"/>
                <a:ea typeface="+mn-ea"/>
                <a:cs typeface="+mn-cs"/>
              </a:rPr>
              <a:t>Cisco </a:t>
            </a:r>
            <a:r>
              <a:rPr lang="en-US" sz="1200" kern="1200" baseline="0" dirty="0" smtClean="0">
                <a:solidFill>
                  <a:schemeClr val="tx1"/>
                </a:solidFill>
                <a:latin typeface="Arial" charset="0"/>
                <a:ea typeface="+mn-ea"/>
                <a:cs typeface="+mn-cs"/>
              </a:rPr>
              <a:t>Catalyst switches can restrict flooding of unknown multicast MAC-addressed traffic on a per-port basis, in addition to restricting flooding of unknown unicast destination MAC addresses. Use the following interface-level </a:t>
            </a:r>
            <a:r>
              <a:rPr lang="en-US" sz="1200" kern="1200" baseline="0" smtClean="0">
                <a:solidFill>
                  <a:schemeClr val="tx1"/>
                </a:solidFill>
                <a:latin typeface="Arial" charset="0"/>
                <a:ea typeface="+mn-ea"/>
                <a:cs typeface="+mn-cs"/>
              </a:rPr>
              <a:t>command: </a:t>
            </a:r>
            <a:r>
              <a:rPr lang="en-US" sz="1200" b="1" kern="1200" baseline="0" smtClean="0">
                <a:solidFill>
                  <a:schemeClr val="tx1"/>
                </a:solidFill>
                <a:latin typeface="Arial" charset="0"/>
                <a:ea typeface="+mn-ea"/>
                <a:cs typeface="+mn-cs"/>
              </a:rPr>
              <a:t>switchport </a:t>
            </a:r>
            <a:r>
              <a:rPr lang="en-US" sz="1200" b="1" kern="1200" baseline="0" dirty="0" smtClean="0">
                <a:solidFill>
                  <a:schemeClr val="tx1"/>
                </a:solidFill>
                <a:latin typeface="Arial" charset="0"/>
                <a:ea typeface="+mn-ea"/>
                <a:cs typeface="+mn-cs"/>
              </a:rPr>
              <a:t>block {unicast | multicast}</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example shows a user configuring unicast and multicast flood blocking on an access layer switch.</a:t>
            </a:r>
            <a:endParaRPr lang="en-US" sz="1200"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On networks using trunking protocols, there is a possibility of rogue traffic “hopping” from one VLAN to another, thereby creating security vulnerabilities.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VLAN hopping is a network attack whereby an end system sends packets to, or collects packets from, a VLAN that should not be accessible to that end system. This is accomplished by tagging the invasive traffic with a specific VLAN ID (VID) or by negotiating a trunk link to send or receive traffic on penetrated VLANs. VLAN hopping can be accomplished by switch spoofing or double tagging. </a:t>
            </a:r>
          </a:p>
          <a:p>
            <a:r>
              <a:rPr lang="en-US" sz="1200" kern="1200" baseline="0" smtClean="0">
                <a:solidFill>
                  <a:schemeClr val="tx1"/>
                </a:solidFill>
                <a:latin typeface="Arial" charset="0"/>
                <a:ea typeface="+mn-ea"/>
                <a:cs typeface="+mn-cs"/>
              </a:rPr>
              <a:t>VLAN </a:t>
            </a:r>
            <a:r>
              <a:rPr lang="en-US" sz="1200" kern="1200" baseline="0" dirty="0" smtClean="0">
                <a:solidFill>
                  <a:schemeClr val="tx1"/>
                </a:solidFill>
                <a:latin typeface="Arial" charset="0"/>
                <a:ea typeface="+mn-ea"/>
                <a:cs typeface="+mn-cs"/>
              </a:rPr>
              <a:t>hopping attacks refer to a malicious device attempting to access VLANs for which it is not configured. There are two forms of VLAN hopping attacks.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first form of VLAN hopping leverages the default configuration of the Catalyst switch port. Cisco Catalyst switches enable trunking in auto mode by default. As a result, the interface becomes a trunk upon receiving a DTP frame. An attacker can use this default behavior to access VLANs configured on the switch through one of two methods (first one shown above).</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following list describes the switch spoofing sequence of events:</a:t>
            </a:r>
          </a:p>
          <a:p>
            <a:pPr marL="598487" lvl="1" indent="-228600">
              <a:buFont typeface="+mj-lt"/>
              <a:buAutoNum type="arabicPeriod"/>
            </a:pPr>
            <a:r>
              <a:rPr lang="en-US" sz="1200" b="0" kern="1200" baseline="0" smtClean="0">
                <a:solidFill>
                  <a:schemeClr val="tx1"/>
                </a:solidFill>
                <a:latin typeface="Arial" charset="0"/>
                <a:ea typeface="+mn-ea"/>
                <a:cs typeface="+mn-cs"/>
              </a:rPr>
              <a:t>Attacker </a:t>
            </a:r>
            <a:r>
              <a:rPr lang="en-US" sz="1200" b="0" kern="1200" baseline="0" dirty="0" smtClean="0">
                <a:solidFill>
                  <a:schemeClr val="tx1"/>
                </a:solidFill>
                <a:latin typeface="Arial" charset="0"/>
                <a:ea typeface="+mn-ea"/>
                <a:cs typeface="+mn-cs"/>
              </a:rPr>
              <a:t>gains access to a switch port and sends DTP negotiation frames toward a </a:t>
            </a:r>
            <a:r>
              <a:rPr lang="en-US" sz="1200" kern="1200" baseline="0" dirty="0" smtClean="0">
                <a:solidFill>
                  <a:schemeClr val="tx1"/>
                </a:solidFill>
                <a:latin typeface="Arial" charset="0"/>
                <a:ea typeface="+mn-ea"/>
                <a:cs typeface="+mn-cs"/>
              </a:rPr>
              <a:t>switch with DTP running and auto negotiation turned on (often, the default settings).</a:t>
            </a:r>
          </a:p>
          <a:p>
            <a:pPr marL="598487" lvl="1" indent="-228600">
              <a:buFont typeface="+mj-lt"/>
              <a:buAutoNum type="arabicPeriod"/>
            </a:pPr>
            <a:r>
              <a:rPr lang="en-US" sz="1200" b="0" kern="1200" baseline="0" smtClean="0">
                <a:solidFill>
                  <a:schemeClr val="tx1"/>
                </a:solidFill>
                <a:latin typeface="Arial" charset="0"/>
                <a:ea typeface="+mn-ea"/>
                <a:cs typeface="+mn-cs"/>
              </a:rPr>
              <a:t>Attacker </a:t>
            </a:r>
            <a:r>
              <a:rPr lang="en-US" sz="1200" b="0" kern="1200" baseline="0" dirty="0" smtClean="0">
                <a:solidFill>
                  <a:schemeClr val="tx1"/>
                </a:solidFill>
                <a:latin typeface="Arial" charset="0"/>
                <a:ea typeface="+mn-ea"/>
                <a:cs typeface="+mn-cs"/>
              </a:rPr>
              <a:t>and switch negotiate trunking over the port.</a:t>
            </a:r>
          </a:p>
          <a:p>
            <a:pPr marL="598487" lvl="1" indent="-228600">
              <a:buFont typeface="+mj-lt"/>
              <a:buAutoNum type="arabicPeriod"/>
            </a:pPr>
            <a:r>
              <a:rPr lang="en-US" sz="1200" b="0" kern="1200" baseline="0" smtClean="0">
                <a:solidFill>
                  <a:schemeClr val="tx1"/>
                </a:solidFill>
                <a:latin typeface="Arial" charset="0"/>
                <a:ea typeface="+mn-ea"/>
                <a:cs typeface="+mn-cs"/>
              </a:rPr>
              <a:t>Switch </a:t>
            </a:r>
            <a:r>
              <a:rPr lang="en-US" sz="1200" b="0" kern="1200" baseline="0" dirty="0" smtClean="0">
                <a:solidFill>
                  <a:schemeClr val="tx1"/>
                </a:solidFill>
                <a:latin typeface="Arial" charset="0"/>
                <a:ea typeface="+mn-ea"/>
                <a:cs typeface="+mn-cs"/>
              </a:rPr>
              <a:t>enables all VLANs (default) to traverse the trunk link.</a:t>
            </a:r>
          </a:p>
          <a:p>
            <a:pPr marL="598487" lvl="1" indent="-228600">
              <a:buFont typeface="+mj-lt"/>
              <a:buAutoNum type="arabicPeriod"/>
            </a:pPr>
            <a:r>
              <a:rPr lang="en-US" sz="1200" b="0" kern="1200" baseline="0" smtClean="0">
                <a:solidFill>
                  <a:schemeClr val="tx1"/>
                </a:solidFill>
                <a:latin typeface="Arial" charset="0"/>
                <a:ea typeface="+mn-ea"/>
                <a:cs typeface="+mn-cs"/>
              </a:rPr>
              <a:t>Attacker </a:t>
            </a:r>
            <a:r>
              <a:rPr lang="en-US" sz="1200" b="0" kern="1200" baseline="0" dirty="0" smtClean="0">
                <a:solidFill>
                  <a:schemeClr val="tx1"/>
                </a:solidFill>
                <a:latin typeface="Arial" charset="0"/>
                <a:ea typeface="+mn-ea"/>
                <a:cs typeface="+mn-cs"/>
              </a:rPr>
              <a:t>sends data to, or collects it from, all VLANs carried on that trunk.</a:t>
            </a: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first form of VLAN hopping leverages the default configuration of the Catalyst switch port. Cisco Catalyst switches enable trunking in auto mode by default. As a result, the interface becomes a trunk upon receiving a DTP frame. An attacker can use this default behavior to access VLANs configured on the switch through one of two methods (second one shown above).</a:t>
            </a: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second form of VLAN hopping attack is possible even if the trunking feature is turned off on the switch port. The attack involves sending frames with a double 802.1Q tag. This attack requires the client to be on a switch other than the attacking switch. Another requirement is that these two switches must be connected in the same VLAN as the attacking switch port or native VLAN of the trunk between the switch and the attacked VLAN. </a:t>
            </a:r>
          </a:p>
          <a:p>
            <a:r>
              <a:rPr lang="en-US" sz="1200" kern="1200" baseline="0" dirty="0" smtClean="0">
                <a:solidFill>
                  <a:schemeClr val="tx1"/>
                </a:solidFill>
                <a:latin typeface="Arial" charset="0"/>
                <a:ea typeface="+mn-ea"/>
                <a:cs typeface="+mn-cs"/>
              </a:rPr>
              <a:t>In this method of VLAN hopping, any workstation can generate frames with two 802.1Q headers to cause the switch to forward the frames onto a VLAN that would be inaccessible to the attacker through legitimate means. </a:t>
            </a:r>
          </a:p>
          <a:p>
            <a:r>
              <a:rPr lang="en-US" sz="1200" kern="1200" baseline="0" dirty="0" smtClean="0">
                <a:solidFill>
                  <a:schemeClr val="tx1"/>
                </a:solidFill>
                <a:latin typeface="Arial" charset="0"/>
                <a:ea typeface="+mn-ea"/>
                <a:cs typeface="+mn-cs"/>
              </a:rPr>
              <a:t>The first switch to encounter the double-tagged frame strips the first tag off the frame, because the first tag (VLAN 10) matches the trunk port native VLAN, and then forwards the frame out. </a:t>
            </a:r>
          </a:p>
          <a:p>
            <a:r>
              <a:rPr lang="en-US" sz="1200" kern="1200" baseline="0" dirty="0" smtClean="0">
                <a:solidFill>
                  <a:schemeClr val="tx1"/>
                </a:solidFill>
                <a:latin typeface="Arial" charset="0"/>
                <a:ea typeface="+mn-ea"/>
                <a:cs typeface="+mn-cs"/>
              </a:rPr>
              <a:t>The result is that the frame is forwarded, with the inner 802.1Q tag, out all the switch ports as the switch does not have the MAC address in the table because the switch does not recognize that there is a second tag., including trunk ports configured with the native VLAN of the network attacker. The second switch then forwards the packet to the destination based on the VLAN ID in the second 802.1Q header. If the trunk does not match the native VLAN of the attacker, the frame would be untagged and flooded to only the original VLAN.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measures to defend the network from VLAN hopping are a series of best practices for all switch ports and parameters to follow when establishing a trunk port.</a:t>
            </a:r>
          </a:p>
          <a:p>
            <a:r>
              <a:rPr lang="en-US" sz="1200" kern="1200" baseline="0" smtClean="0">
                <a:solidFill>
                  <a:schemeClr val="tx1"/>
                </a:solidFill>
                <a:latin typeface="Arial" charset="0"/>
                <a:ea typeface="+mn-ea"/>
                <a:cs typeface="+mn-cs"/>
              </a:rPr>
              <a:t>Other </a:t>
            </a:r>
            <a:r>
              <a:rPr lang="en-US" sz="1200" kern="1200" baseline="0" dirty="0" smtClean="0">
                <a:solidFill>
                  <a:schemeClr val="tx1"/>
                </a:solidFill>
                <a:latin typeface="Arial" charset="0"/>
                <a:ea typeface="+mn-ea"/>
                <a:cs typeface="+mn-cs"/>
              </a:rPr>
              <a:t>methods to ensure VLAN security is using private VLAN’s to segregate users and using VLAN ACL’s to filter traffic within the same VLAN. Private VLAN’s are explained in more detail in Chapter 2, “Implementing VLAN’s in Campus Networks.” For more information about best practices for configuring Catalyst switches, refer to the following URL on Cisco.com: www.cisco.com/en/US/products/hw/switches/ps700/products_white_paper09186a00801b49a4.shtml</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Much industry attention surrounds security attacks from outside the walls of an organization and at the upper Open Systems Interconnection (</a:t>
            </a:r>
            <a:r>
              <a:rPr lang="en-US" sz="1200" kern="1200" baseline="0" dirty="0" err="1" smtClean="0">
                <a:solidFill>
                  <a:schemeClr val="tx1"/>
                </a:solidFill>
                <a:latin typeface="Arial" charset="0"/>
                <a:ea typeface="+mn-ea"/>
                <a:cs typeface="+mn-cs"/>
              </a:rPr>
              <a:t>OSI</a:t>
            </a:r>
            <a:r>
              <a:rPr lang="en-US" sz="1200" kern="1200" baseline="0" dirty="0" smtClean="0">
                <a:solidFill>
                  <a:schemeClr val="tx1"/>
                </a:solidFill>
                <a:latin typeface="Arial" charset="0"/>
                <a:ea typeface="+mn-ea"/>
                <a:cs typeface="+mn-cs"/>
              </a:rPr>
              <a:t>) layers. Network security often focuses on edge routing devices and the filtering of packets based on Layer 3 and Layer 4 headers, ports, stateful packet inspection, and so forth. This includes all issues surrounding Layer 3 and above, as traffic makes its way into the campus network from the Internet. Campus access devices and Layer 2 communication are left largely unconsidered in most security discussions, and there is lack of security at this layer.</a:t>
            </a:r>
          </a:p>
          <a:p>
            <a:r>
              <a:rPr lang="en-US" sz="1200" kern="1200" baseline="0" dirty="0" smtClean="0">
                <a:solidFill>
                  <a:schemeClr val="tx1"/>
                </a:solidFill>
                <a:latin typeface="Arial" charset="0"/>
                <a:ea typeface="+mn-ea"/>
                <a:cs typeface="+mn-cs"/>
              </a:rPr>
              <a:t>The default state of networking equipment highlights this focus on external protection and internal open communication. Firewalls, placed at the organizational borders, arrive in a secure operational mode and do not enable communication until configured to do so. Routers and switches that are internal to an organization and designed to accommodate communication, delivering needful campus traffic, have a default operational mode that forwards all traffic unless configured otherwise. Their function as devices that facilitate communication often results in minimal security configuration and renders them targets for malicious attacks. If an attack is launched at Layer 2 on an internal campus device, the rest of the network can be quickly compromised, often without detection. Also, non-malicious user intentions can also result in network disruption. Although activities such as a user plugging in a switch or a hub to a data port or configuring his or her laptop as a DHCP server are not intended to be malicious, nevertheless they can still result in network disruptions.</a:t>
            </a:r>
          </a:p>
          <a:p>
            <a:r>
              <a:rPr lang="en-US" sz="1200" kern="1200" baseline="0" dirty="0" smtClean="0">
                <a:solidFill>
                  <a:schemeClr val="tx1"/>
                </a:solidFill>
                <a:latin typeface="Arial" charset="0"/>
                <a:ea typeface="+mn-ea"/>
                <a:cs typeface="+mn-cs"/>
              </a:rPr>
              <a:t>Many security features are available for switches and routers, but they must be enabled to be effective. As with Layer 3, where security had to be tightened on devices within the campus as malicious activity that compromised this layer increased; now security measures must be taken to guard against malicious activity at Layer 2. A new security focus centers on attacks launched by maliciously leveraging normal Layer 2 switch operations. Security features exist to protect switches and Layer 2 operations. However, as with access control lists (ACL) for upper-layer security, a policy must be established and appropriate features configured to protect against potential malicious acts while maintaining daily network operations.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baseline="0" smtClean="0">
                <a:solidFill>
                  <a:schemeClr val="tx1"/>
                </a:solidFill>
                <a:latin typeface="Arial" charset="0"/>
                <a:ea typeface="+mn-ea"/>
                <a:cs typeface="+mn-cs"/>
              </a:rPr>
              <a:t>Access This </a:t>
            </a:r>
            <a:r>
              <a:rPr lang="en-US" sz="1200" i="0" kern="1200" baseline="0" dirty="0" smtClean="0">
                <a:solidFill>
                  <a:schemeClr val="tx1"/>
                </a:solidFill>
                <a:latin typeface="Arial" charset="0"/>
                <a:ea typeface="+mn-ea"/>
                <a:cs typeface="+mn-cs"/>
              </a:rPr>
              <a:t>topic describes VACL’s and their purpose as part of VLAN security. Cisco multilayer switches support three types of ACLs, as shown in the figure.</a:t>
            </a:r>
          </a:p>
          <a:p>
            <a:r>
              <a:rPr lang="en-US" sz="1200" i="0" kern="1200" baseline="0" smtClean="0">
                <a:solidFill>
                  <a:schemeClr val="tx1"/>
                </a:solidFill>
                <a:latin typeface="Arial" charset="0"/>
                <a:ea typeface="+mn-ea"/>
                <a:cs typeface="+mn-cs"/>
              </a:rPr>
              <a:t>Catalyst </a:t>
            </a:r>
            <a:r>
              <a:rPr lang="en-US" sz="1200" i="0" kern="1200" baseline="0" dirty="0" smtClean="0">
                <a:solidFill>
                  <a:schemeClr val="tx1"/>
                </a:solidFill>
                <a:latin typeface="Arial" charset="0"/>
                <a:ea typeface="+mn-ea"/>
                <a:cs typeface="+mn-cs"/>
              </a:rPr>
              <a:t>switches support four ACL lookups per packet: input and output security ACL and input and output quality of service (QoS) ACL. </a:t>
            </a:r>
          </a:p>
          <a:p>
            <a:r>
              <a:rPr lang="en-US" sz="1200" i="0" kern="1200" baseline="0" smtClean="0">
                <a:solidFill>
                  <a:schemeClr val="tx1"/>
                </a:solidFill>
                <a:latin typeface="Arial" charset="0"/>
                <a:ea typeface="+mn-ea"/>
                <a:cs typeface="+mn-cs"/>
              </a:rPr>
              <a:t>The </a:t>
            </a:r>
            <a:r>
              <a:rPr lang="en-US" sz="1200" i="0" kern="1200" baseline="0" dirty="0" smtClean="0">
                <a:solidFill>
                  <a:schemeClr val="tx1"/>
                </a:solidFill>
                <a:latin typeface="Arial" charset="0"/>
                <a:ea typeface="+mn-ea"/>
                <a:cs typeface="+mn-cs"/>
              </a:rPr>
              <a:t>process of combining the </a:t>
            </a:r>
            <a:r>
              <a:rPr lang="en-US" sz="1200" i="0" kern="1200" baseline="0" dirty="0" err="1" smtClean="0">
                <a:solidFill>
                  <a:schemeClr val="tx1"/>
                </a:solidFill>
                <a:latin typeface="Arial" charset="0"/>
                <a:ea typeface="+mn-ea"/>
                <a:cs typeface="+mn-cs"/>
              </a:rPr>
              <a:t>ACEs</a:t>
            </a:r>
            <a:r>
              <a:rPr lang="en-US" sz="1200" i="0" kern="1200" baseline="0" dirty="0" smtClean="0">
                <a:solidFill>
                  <a:schemeClr val="tx1"/>
                </a:solidFill>
                <a:latin typeface="Arial" charset="0"/>
                <a:ea typeface="+mn-ea"/>
                <a:cs typeface="+mn-cs"/>
              </a:rPr>
              <a:t> from multiple feature ACLs is known as the ACL merge. Catalyst switches use two methods of performing a merge: order independent and order dependent. With order-independent merge, ACLs are transformed from a series of order-dependent actions to a set of order-independent masks and patterns. The resulting access control entry (ACE) can be large. The merge is processor- and memory-intensive. </a:t>
            </a:r>
          </a:p>
          <a:p>
            <a:r>
              <a:rPr lang="en-US" sz="1200" i="0" kern="1200" baseline="0" smtClean="0">
                <a:solidFill>
                  <a:schemeClr val="tx1"/>
                </a:solidFill>
                <a:latin typeface="Arial" charset="0"/>
                <a:ea typeface="+mn-ea"/>
                <a:cs typeface="+mn-cs"/>
              </a:rPr>
              <a:t>Order-dependent </a:t>
            </a:r>
            <a:r>
              <a:rPr lang="en-US" sz="1200" i="0" kern="1200" baseline="0" dirty="0" smtClean="0">
                <a:solidFill>
                  <a:schemeClr val="tx1"/>
                </a:solidFill>
                <a:latin typeface="Arial" charset="0"/>
                <a:ea typeface="+mn-ea"/>
                <a:cs typeface="+mn-cs"/>
              </a:rPr>
              <a:t>merge is a recent improvement on some Catalyst switches in which ACLs retain their order-dependent aspect. The computation is much faster and is less processor-intensive. </a:t>
            </a:r>
          </a:p>
          <a:p>
            <a:r>
              <a:rPr lang="en-US" sz="1200" i="0" kern="1200" baseline="0" smtClean="0">
                <a:solidFill>
                  <a:schemeClr val="tx1"/>
                </a:solidFill>
                <a:latin typeface="Arial" charset="0"/>
                <a:ea typeface="+mn-ea"/>
                <a:cs typeface="+mn-cs"/>
              </a:rPr>
              <a:t>For </a:t>
            </a:r>
            <a:r>
              <a:rPr lang="en-US" sz="1200" i="0" kern="1200" baseline="0" dirty="0" smtClean="0">
                <a:solidFill>
                  <a:schemeClr val="tx1"/>
                </a:solidFill>
                <a:latin typeface="Arial" charset="0"/>
                <a:ea typeface="+mn-ea"/>
                <a:cs typeface="+mn-cs"/>
              </a:rPr>
              <a:t>more information on order-dependent merge, refer to the following URL </a:t>
            </a:r>
            <a:r>
              <a:rPr lang="en-US" sz="1200" i="0" kern="1200" baseline="0" smtClean="0">
                <a:solidFill>
                  <a:schemeClr val="tx1"/>
                </a:solidFill>
                <a:latin typeface="Arial" charset="0"/>
                <a:ea typeface="+mn-ea"/>
                <a:cs typeface="+mn-cs"/>
              </a:rPr>
              <a:t>on Cisco.com: www.cisco.com/warp/public/cc/pd/si/casi/ca6000/tech/65acl_wp.pdf </a:t>
            </a:r>
            <a:endParaRPr lang="en-US" sz="1200" i="0" kern="1200" baseline="0" dirty="0" smtClean="0">
              <a:solidFill>
                <a:schemeClr val="tx1"/>
              </a:solidFill>
              <a:latin typeface="Arial" charset="0"/>
              <a:ea typeface="+mn-ea"/>
              <a:cs typeface="+mn-cs"/>
            </a:endParaRPr>
          </a:p>
          <a:p>
            <a:r>
              <a:rPr lang="en-US" sz="1200" i="0" kern="1200" baseline="0" smtClean="0">
                <a:solidFill>
                  <a:schemeClr val="tx1"/>
                </a:solidFill>
                <a:latin typeface="Arial" charset="0"/>
                <a:ea typeface="+mn-ea"/>
                <a:cs typeface="+mn-cs"/>
              </a:rPr>
              <a:t>ACLs </a:t>
            </a:r>
            <a:r>
              <a:rPr lang="en-US" sz="1200" i="0" kern="1200" baseline="0" dirty="0" smtClean="0">
                <a:solidFill>
                  <a:schemeClr val="tx1"/>
                </a:solidFill>
                <a:latin typeface="Arial" charset="0"/>
                <a:ea typeface="+mn-ea"/>
                <a:cs typeface="+mn-cs"/>
              </a:rPr>
              <a:t>are supported in hardware through IP standard ACLs and IP extended ACLs, with permit and deny actions. ACL processing is an intrinsic part of the packet forwarding process. ACL entries are programmed in hardware. Lookups occur in the pipeline, whether ACLs are configured. This enables ACLs to effectively provide filtering at </a:t>
            </a:r>
            <a:r>
              <a:rPr lang="en-US" sz="1200" i="0" kern="1200" baseline="0" dirty="0" err="1" smtClean="0">
                <a:solidFill>
                  <a:schemeClr val="tx1"/>
                </a:solidFill>
                <a:latin typeface="Arial" charset="0"/>
                <a:ea typeface="+mn-ea"/>
                <a:cs typeface="+mn-cs"/>
              </a:rPr>
              <a:t>linerate</a:t>
            </a:r>
            <a:r>
              <a:rPr lang="en-US" sz="1200" i="0" kern="1200" baseline="0" dirty="0" smtClean="0">
                <a:solidFill>
                  <a:schemeClr val="tx1"/>
                </a:solidFill>
                <a:latin typeface="Arial" charset="0"/>
                <a:ea typeface="+mn-ea"/>
                <a:cs typeface="+mn-cs"/>
              </a:rPr>
              <a:t> on a Catalyst switch and therefore can be used for security.</a:t>
            </a:r>
          </a:p>
          <a:p>
            <a:r>
              <a:rPr lang="en-US" sz="1200" b="1" i="0" kern="1200" baseline="0" smtClean="0">
                <a:solidFill>
                  <a:schemeClr val="tx1"/>
                </a:solidFill>
                <a:latin typeface="Arial" charset="0"/>
                <a:ea typeface="+mn-ea"/>
                <a:cs typeface="+mn-cs"/>
              </a:rPr>
              <a:t>Note</a:t>
            </a:r>
            <a:r>
              <a:rPr lang="en-US" sz="1200" b="1" i="0" kern="1200" baseline="0" dirty="0" smtClean="0">
                <a:solidFill>
                  <a:schemeClr val="tx1"/>
                </a:solidFill>
                <a:latin typeface="Arial" charset="0"/>
                <a:ea typeface="+mn-ea"/>
                <a:cs typeface="+mn-cs"/>
              </a:rPr>
              <a:t>: </a:t>
            </a:r>
            <a:r>
              <a:rPr lang="en-US" sz="1200" b="0" i="0" kern="1200" baseline="0" dirty="0" smtClean="0">
                <a:solidFill>
                  <a:schemeClr val="tx1"/>
                </a:solidFill>
                <a:latin typeface="Arial" charset="0"/>
                <a:ea typeface="+mn-ea"/>
                <a:cs typeface="+mn-cs"/>
              </a:rPr>
              <a:t>RACL’s and PACL’s </a:t>
            </a:r>
            <a:r>
              <a:rPr lang="en-US" sz="1200" b="0" i="0" kern="1200" baseline="0" smtClean="0">
                <a:solidFill>
                  <a:schemeClr val="tx1"/>
                </a:solidFill>
                <a:latin typeface="Arial" charset="0"/>
                <a:ea typeface="+mn-ea"/>
                <a:cs typeface="+mn-cs"/>
              </a:rPr>
              <a:t>are covered in </a:t>
            </a:r>
            <a:r>
              <a:rPr lang="en-US" sz="1200" b="0" i="0" kern="1200" baseline="0" dirty="0" smtClean="0">
                <a:solidFill>
                  <a:schemeClr val="tx1"/>
                </a:solidFill>
                <a:latin typeface="Arial" charset="0"/>
                <a:ea typeface="+mn-ea"/>
                <a:cs typeface="+mn-cs"/>
              </a:rPr>
              <a:t>CCNA courses.</a:t>
            </a:r>
            <a:endParaRPr lang="en-US" sz="1200" b="1"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VACLs (also called VLAN access maps in Cisco IOS Software) apply to all traffic on the VLAN. You can configure VACLs for IP- and MAC-layer traffic.</a:t>
            </a:r>
          </a:p>
          <a:p>
            <a:r>
              <a:rPr lang="en-US" sz="1200" kern="1200" baseline="0" dirty="0" smtClean="0">
                <a:solidFill>
                  <a:schemeClr val="tx1"/>
                </a:solidFill>
                <a:latin typeface="Arial" charset="0"/>
                <a:ea typeface="+mn-ea"/>
                <a:cs typeface="+mn-cs"/>
              </a:rPr>
              <a:t>VACLs follow </a:t>
            </a:r>
            <a:r>
              <a:rPr lang="en-US" sz="1200" b="1" kern="1200" baseline="0" dirty="0" smtClean="0">
                <a:solidFill>
                  <a:schemeClr val="tx1"/>
                </a:solidFill>
                <a:latin typeface="Arial" charset="0"/>
                <a:ea typeface="+mn-ea"/>
                <a:cs typeface="+mn-cs"/>
              </a:rPr>
              <a:t>route-map </a:t>
            </a:r>
            <a:r>
              <a:rPr lang="en-US" sz="1200" b="0" kern="1200" baseline="0" dirty="0" smtClean="0">
                <a:solidFill>
                  <a:schemeClr val="tx1"/>
                </a:solidFill>
                <a:latin typeface="Arial" charset="0"/>
                <a:ea typeface="+mn-ea"/>
                <a:cs typeface="+mn-cs"/>
              </a:rPr>
              <a:t>conventions, in which map sequences are checked in order. </a:t>
            </a:r>
            <a:r>
              <a:rPr lang="en-US" sz="1200" kern="1200" baseline="0" dirty="0" smtClean="0">
                <a:solidFill>
                  <a:schemeClr val="tx1"/>
                </a:solidFill>
                <a:latin typeface="Arial" charset="0"/>
                <a:ea typeface="+mn-ea"/>
                <a:cs typeface="+mn-cs"/>
              </a:rPr>
              <a:t>When a matching permit ACE is encountered, the switch takes the action. When a matching deny ACE is encountered, the switch checks the next ACL in the sequence or checks the next sequence.</a:t>
            </a:r>
          </a:p>
          <a:p>
            <a:r>
              <a:rPr lang="en-US" sz="1200" kern="1200" baseline="0" dirty="0" smtClean="0">
                <a:solidFill>
                  <a:schemeClr val="tx1"/>
                </a:solidFill>
                <a:latin typeface="Arial" charset="0"/>
                <a:ea typeface="+mn-ea"/>
                <a:cs typeface="+mn-cs"/>
              </a:rPr>
              <a:t>The VACL capture option copies traffic to specified capture ports. VACL </a:t>
            </a:r>
            <a:r>
              <a:rPr lang="en-US" sz="1200" kern="1200" baseline="0" dirty="0" err="1" smtClean="0">
                <a:solidFill>
                  <a:schemeClr val="tx1"/>
                </a:solidFill>
                <a:latin typeface="Arial" charset="0"/>
                <a:ea typeface="+mn-ea"/>
                <a:cs typeface="+mn-cs"/>
              </a:rPr>
              <a:t>ACEs</a:t>
            </a:r>
            <a:r>
              <a:rPr lang="en-US" sz="1200" kern="1200" baseline="0" dirty="0" smtClean="0">
                <a:solidFill>
                  <a:schemeClr val="tx1"/>
                </a:solidFill>
                <a:latin typeface="Arial" charset="0"/>
                <a:ea typeface="+mn-ea"/>
                <a:cs typeface="+mn-cs"/>
              </a:rPr>
              <a:t> installed in hardware are merged with RACLs and other features. </a:t>
            </a:r>
          </a:p>
          <a:p>
            <a:r>
              <a:rPr lang="en-US" sz="1200" kern="1200" baseline="0" dirty="0" smtClean="0">
                <a:solidFill>
                  <a:schemeClr val="tx1"/>
                </a:solidFill>
                <a:latin typeface="Arial" charset="0"/>
                <a:ea typeface="+mn-ea"/>
                <a:cs typeface="+mn-cs"/>
              </a:rPr>
              <a:t>Two features are supported on only the Cisco Catalyst 6500:</a:t>
            </a:r>
          </a:p>
          <a:p>
            <a:pPr lvl="1"/>
            <a:r>
              <a:rPr lang="en-US" sz="1200" kern="1200" baseline="0" dirty="0" smtClean="0">
                <a:solidFill>
                  <a:schemeClr val="tx1"/>
                </a:solidFill>
                <a:latin typeface="Arial" charset="0"/>
                <a:ea typeface="+mn-ea"/>
                <a:cs typeface="+mn-cs"/>
              </a:rPr>
              <a:t> </a:t>
            </a:r>
            <a:r>
              <a:rPr lang="en-US" sz="1200" b="1" kern="1200" baseline="0" dirty="0" smtClean="0">
                <a:solidFill>
                  <a:schemeClr val="tx1"/>
                </a:solidFill>
                <a:latin typeface="Arial" charset="0"/>
                <a:ea typeface="+mn-ea"/>
                <a:cs typeface="+mn-cs"/>
              </a:rPr>
              <a:t>VACL capture: </a:t>
            </a:r>
            <a:r>
              <a:rPr lang="en-US" sz="1200" b="0" kern="1200" baseline="0" dirty="0" smtClean="0">
                <a:solidFill>
                  <a:schemeClr val="tx1"/>
                </a:solidFill>
                <a:latin typeface="Arial" charset="0"/>
                <a:ea typeface="+mn-ea"/>
                <a:cs typeface="+mn-cs"/>
              </a:rPr>
              <a:t>Forwarded packets are captured on capture ports. The capture option is </a:t>
            </a:r>
            <a:r>
              <a:rPr lang="en-US" sz="1200" kern="1200" baseline="0" dirty="0" smtClean="0">
                <a:solidFill>
                  <a:schemeClr val="tx1"/>
                </a:solidFill>
                <a:latin typeface="Arial" charset="0"/>
                <a:ea typeface="+mn-ea"/>
                <a:cs typeface="+mn-cs"/>
              </a:rPr>
              <a:t>only on permit </a:t>
            </a:r>
            <a:r>
              <a:rPr lang="en-US" sz="1200" kern="1200" baseline="0" dirty="0" err="1" smtClean="0">
                <a:solidFill>
                  <a:schemeClr val="tx1"/>
                </a:solidFill>
                <a:latin typeface="Arial" charset="0"/>
                <a:ea typeface="+mn-ea"/>
                <a:cs typeface="+mn-cs"/>
              </a:rPr>
              <a:t>ACEs</a:t>
            </a:r>
            <a:r>
              <a:rPr lang="en-US" sz="1200" kern="1200" baseline="0" dirty="0" smtClean="0">
                <a:solidFill>
                  <a:schemeClr val="tx1"/>
                </a:solidFill>
                <a:latin typeface="Arial" charset="0"/>
                <a:ea typeface="+mn-ea"/>
                <a:cs typeface="+mn-cs"/>
              </a:rPr>
              <a:t>. The capture port can be an IDS monitor port or any Ethernet port. The capture port must be in an output VLAN for Layer 3 switched traffic.</a:t>
            </a:r>
          </a:p>
          <a:p>
            <a:pPr lvl="1"/>
            <a:r>
              <a:rPr lang="en-US" sz="1200" b="1" kern="1200" baseline="0" dirty="0" smtClean="0">
                <a:solidFill>
                  <a:schemeClr val="tx1"/>
                </a:solidFill>
                <a:latin typeface="Arial" charset="0"/>
                <a:ea typeface="+mn-ea"/>
                <a:cs typeface="+mn-cs"/>
              </a:rPr>
              <a:t>VACL redirect: </a:t>
            </a:r>
            <a:r>
              <a:rPr lang="en-US" sz="1200" b="0" kern="1200" baseline="0" dirty="0" smtClean="0">
                <a:solidFill>
                  <a:schemeClr val="tx1"/>
                </a:solidFill>
                <a:latin typeface="Arial" charset="0"/>
                <a:ea typeface="+mn-ea"/>
                <a:cs typeface="+mn-cs"/>
              </a:rPr>
              <a:t>Matching packets are redirected to specified ports. You can configure </a:t>
            </a:r>
            <a:r>
              <a:rPr lang="en-US" sz="1200" kern="1200" baseline="0" dirty="0" smtClean="0">
                <a:solidFill>
                  <a:schemeClr val="tx1"/>
                </a:solidFill>
                <a:latin typeface="Arial" charset="0"/>
                <a:ea typeface="+mn-ea"/>
                <a:cs typeface="+mn-cs"/>
              </a:rPr>
              <a:t>up to five redirect ports. Redirect ports must be in a VLAN where a VACL is applied.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VACLs (also called VLAN access maps) apply to all traffic on the VLAN. You can configure VACLs for IP- and MAC-layer traffic. VACLs follow </a:t>
            </a:r>
            <a:r>
              <a:rPr lang="en-US" sz="1200" b="1" kern="1200" baseline="0" dirty="0" smtClean="0">
                <a:solidFill>
                  <a:schemeClr val="tx1"/>
                </a:solidFill>
                <a:latin typeface="Arial" charset="0"/>
                <a:ea typeface="+mn-ea"/>
                <a:cs typeface="+mn-cs"/>
              </a:rPr>
              <a:t>route-map </a:t>
            </a:r>
            <a:r>
              <a:rPr lang="en-US" sz="1200" b="0" kern="1200" baseline="0" dirty="0" smtClean="0">
                <a:solidFill>
                  <a:schemeClr val="tx1"/>
                </a:solidFill>
                <a:latin typeface="Arial" charset="0"/>
                <a:ea typeface="+mn-ea"/>
                <a:cs typeface="+mn-cs"/>
              </a:rPr>
              <a:t>conventions, in which map sequences are checked in order. </a:t>
            </a:r>
            <a:r>
              <a:rPr lang="en-US" sz="1200" kern="1200" baseline="0" dirty="0" smtClean="0">
                <a:solidFill>
                  <a:schemeClr val="tx1"/>
                </a:solidFill>
                <a:latin typeface="Arial" charset="0"/>
                <a:ea typeface="+mn-ea"/>
                <a:cs typeface="+mn-cs"/>
              </a:rPr>
              <a:t>When a matching permit ACE is encountered, the switch takes the action. When a matching deny ACE is encountered, the switch checks the next ACL in the sequence or checks the next sequence.</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configure VACLs, complete the 5 steps above.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None/>
            </a:pPr>
            <a:endParaRPr lang="en-US" sz="1200"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baseline="0" dirty="0" smtClean="0">
                <a:solidFill>
                  <a:schemeClr val="tx1"/>
                </a:solidFill>
                <a:latin typeface="Arial" charset="0"/>
                <a:ea typeface="+mn-ea"/>
                <a:cs typeface="+mn-cs"/>
              </a:rPr>
              <a:t>Spoofing attacks can occur because several protocols allow a reply from a host even if a request was not received. By spoofing, or pretending to be another machine, the attacker can redirect part or all the traffic coming from, or going to, a predefined target. After the attack, all traffic from the device under attack flows through the attacker’s computer and then to the router, switch, or host. </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spoofing attack can affect hosts, switches, and routers connected to your Layer 2 network by sending false information to the devices connected to the subnet. Spoofing attacks can also intercept traffic intended for other hosts on the subnet. This section describes how to mitigate these attacks and how to configure switches to guard against Dynamic Host Control Protocol (DHCP), MAC, and Address Resolution Protocol (ARP) threats.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Cisco Catalyst Integrated Security capabilities provide campus security on the Cisco Catalyst switches using integrated tools.</a:t>
            </a:r>
          </a:p>
          <a:p>
            <a:r>
              <a:rPr lang="en-US" sz="1200" kern="1200" baseline="0" smtClean="0">
                <a:solidFill>
                  <a:schemeClr val="tx1"/>
                </a:solidFill>
                <a:latin typeface="Arial" charset="0"/>
                <a:ea typeface="+mn-ea"/>
                <a:cs typeface="+mn-cs"/>
              </a:rPr>
              <a:t>Port </a:t>
            </a:r>
            <a:r>
              <a:rPr lang="en-US" sz="1200" kern="1200" baseline="0" dirty="0" smtClean="0">
                <a:solidFill>
                  <a:schemeClr val="tx1"/>
                </a:solidFill>
                <a:latin typeface="Arial" charset="0"/>
                <a:ea typeface="+mn-ea"/>
                <a:cs typeface="+mn-cs"/>
              </a:rPr>
              <a:t>Security is covered in the MAC-based attack section of this chapter. DHCP snooping, DAI, and IP source guard can be used to prevent spoof attacks and are covered in depth in this section.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DHCP is a protocol used to dynamically assign an IP address and default gateway among other configurations to a client in a network. DHCP is achieved through an exchange of protocol packets between the client and the DHCP server.</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DHCP uses four messages to provide an IP address to a client:</a:t>
            </a:r>
          </a:p>
          <a:p>
            <a:pPr lvl="1"/>
            <a:r>
              <a:rPr lang="en-US" sz="1200" kern="1200" baseline="0" smtClean="0">
                <a:solidFill>
                  <a:schemeClr val="tx1"/>
                </a:solidFill>
                <a:latin typeface="Arial" charset="0"/>
                <a:ea typeface="+mn-ea"/>
                <a:cs typeface="+mn-cs"/>
              </a:rPr>
              <a:t>DHCP </a:t>
            </a:r>
            <a:r>
              <a:rPr lang="en-US" sz="1200" kern="1200" baseline="0" dirty="0" smtClean="0">
                <a:solidFill>
                  <a:schemeClr val="tx1"/>
                </a:solidFill>
                <a:latin typeface="Arial" charset="0"/>
                <a:ea typeface="+mn-ea"/>
                <a:cs typeface="+mn-cs"/>
              </a:rPr>
              <a:t>discover broadcast from client</a:t>
            </a:r>
          </a:p>
          <a:p>
            <a:pPr lvl="1"/>
            <a:r>
              <a:rPr lang="en-US" sz="1200" kern="1200" baseline="0" smtClean="0">
                <a:solidFill>
                  <a:schemeClr val="tx1"/>
                </a:solidFill>
                <a:latin typeface="Arial" charset="0"/>
                <a:ea typeface="+mn-ea"/>
                <a:cs typeface="+mn-cs"/>
              </a:rPr>
              <a:t>DHCP </a:t>
            </a:r>
            <a:r>
              <a:rPr lang="en-US" sz="1200" kern="1200" baseline="0" dirty="0" smtClean="0">
                <a:solidFill>
                  <a:schemeClr val="tx1"/>
                </a:solidFill>
                <a:latin typeface="Arial" charset="0"/>
                <a:ea typeface="+mn-ea"/>
                <a:cs typeface="+mn-cs"/>
              </a:rPr>
              <a:t>offer broadcast to client</a:t>
            </a:r>
          </a:p>
          <a:p>
            <a:pPr lvl="1"/>
            <a:r>
              <a:rPr lang="en-US" sz="1200" kern="1200" baseline="0" smtClean="0">
                <a:solidFill>
                  <a:schemeClr val="tx1"/>
                </a:solidFill>
                <a:latin typeface="Arial" charset="0"/>
                <a:ea typeface="+mn-ea"/>
                <a:cs typeface="+mn-cs"/>
              </a:rPr>
              <a:t>DHCP </a:t>
            </a:r>
            <a:r>
              <a:rPr lang="en-US" sz="1200" kern="1200" baseline="0" dirty="0" smtClean="0">
                <a:solidFill>
                  <a:schemeClr val="tx1"/>
                </a:solidFill>
                <a:latin typeface="Arial" charset="0"/>
                <a:ea typeface="+mn-ea"/>
                <a:cs typeface="+mn-cs"/>
              </a:rPr>
              <a:t>unicast request from client</a:t>
            </a:r>
          </a:p>
          <a:p>
            <a:pPr lvl="1"/>
            <a:r>
              <a:rPr lang="en-US" sz="1200" kern="1200" baseline="0" smtClean="0">
                <a:solidFill>
                  <a:schemeClr val="tx1"/>
                </a:solidFill>
                <a:latin typeface="Arial" charset="0"/>
                <a:ea typeface="+mn-ea"/>
                <a:cs typeface="+mn-cs"/>
              </a:rPr>
              <a:t>DHCP </a:t>
            </a:r>
            <a:r>
              <a:rPr lang="en-US" sz="1200" kern="1200" baseline="0" dirty="0" smtClean="0">
                <a:solidFill>
                  <a:schemeClr val="tx1"/>
                </a:solidFill>
                <a:latin typeface="Arial" charset="0"/>
                <a:ea typeface="+mn-ea"/>
                <a:cs typeface="+mn-cs"/>
              </a:rPr>
              <a:t>unicast acknowledgement to client</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The following describes the DHCP spoof attack sequence:</a:t>
            </a:r>
          </a:p>
          <a:p>
            <a:pPr marL="598487" lvl="1" indent="-228600">
              <a:buFont typeface="+mj-lt"/>
              <a:buAutoNum type="arabicPeriod"/>
            </a:pPr>
            <a:r>
              <a:rPr lang="en-US" sz="1200" b="0" kern="1200" baseline="0" smtClean="0">
                <a:solidFill>
                  <a:schemeClr val="tx1"/>
                </a:solidFill>
                <a:latin typeface="Arial" charset="0"/>
                <a:ea typeface="+mn-ea"/>
                <a:cs typeface="+mn-cs"/>
              </a:rPr>
              <a:t>Attacker </a:t>
            </a:r>
            <a:r>
              <a:rPr lang="en-US" sz="1200" b="0" kern="1200" baseline="0" dirty="0" smtClean="0">
                <a:solidFill>
                  <a:schemeClr val="tx1"/>
                </a:solidFill>
                <a:latin typeface="Arial" charset="0"/>
                <a:ea typeface="+mn-ea"/>
                <a:cs typeface="+mn-cs"/>
              </a:rPr>
              <a:t>hosts a rogue DHCP server off a switch port.</a:t>
            </a:r>
          </a:p>
          <a:p>
            <a:pPr marL="598487" lvl="1" indent="-228600">
              <a:buFont typeface="+mj-lt"/>
              <a:buAutoNum type="arabicPeriod"/>
            </a:pPr>
            <a:r>
              <a:rPr lang="en-US" sz="1200" b="0" kern="1200" baseline="0" smtClean="0">
                <a:solidFill>
                  <a:schemeClr val="tx1"/>
                </a:solidFill>
                <a:latin typeface="Arial" charset="0"/>
                <a:ea typeface="+mn-ea"/>
                <a:cs typeface="+mn-cs"/>
              </a:rPr>
              <a:t>Client </a:t>
            </a:r>
            <a:r>
              <a:rPr lang="en-US" sz="1200" b="0" kern="1200" baseline="0" dirty="0" smtClean="0">
                <a:solidFill>
                  <a:schemeClr val="tx1"/>
                </a:solidFill>
                <a:latin typeface="Arial" charset="0"/>
                <a:ea typeface="+mn-ea"/>
                <a:cs typeface="+mn-cs"/>
              </a:rPr>
              <a:t>broadcasts a request for DHCP configuration information.</a:t>
            </a:r>
          </a:p>
          <a:p>
            <a:pPr marL="598487" lvl="1" indent="-228600">
              <a:buFont typeface="+mj-lt"/>
              <a:buAutoNum type="arabicPeriod"/>
            </a:pPr>
            <a:r>
              <a:rPr lang="en-US" sz="1200" b="0" kern="1200" baseline="0" smtClean="0">
                <a:solidFill>
                  <a:schemeClr val="tx1"/>
                </a:solidFill>
                <a:latin typeface="Arial" charset="0"/>
                <a:ea typeface="+mn-ea"/>
                <a:cs typeface="+mn-cs"/>
              </a:rPr>
              <a:t>The </a:t>
            </a:r>
            <a:r>
              <a:rPr lang="en-US" sz="1200" b="0" kern="1200" baseline="0" dirty="0" smtClean="0">
                <a:solidFill>
                  <a:schemeClr val="tx1"/>
                </a:solidFill>
                <a:latin typeface="Arial" charset="0"/>
                <a:ea typeface="+mn-ea"/>
                <a:cs typeface="+mn-cs"/>
              </a:rPr>
              <a:t>rogue DHCP server responds before the legitimate DHCP server, assigning </a:t>
            </a:r>
            <a:r>
              <a:rPr lang="en-US" sz="1200" kern="1200" baseline="0" dirty="0" smtClean="0">
                <a:solidFill>
                  <a:schemeClr val="tx1"/>
                </a:solidFill>
                <a:latin typeface="Arial" charset="0"/>
                <a:ea typeface="+mn-ea"/>
                <a:cs typeface="+mn-cs"/>
              </a:rPr>
              <a:t>attacker-defined IP configuration information.</a:t>
            </a:r>
          </a:p>
          <a:p>
            <a:pPr marL="598487" lvl="1" indent="-228600">
              <a:buFont typeface="+mj-lt"/>
              <a:buAutoNum type="arabicPeriod"/>
            </a:pPr>
            <a:r>
              <a:rPr lang="en-US" sz="1200" b="0" kern="1200" baseline="0" smtClean="0">
                <a:solidFill>
                  <a:schemeClr val="tx1"/>
                </a:solidFill>
                <a:latin typeface="Arial" charset="0"/>
                <a:ea typeface="+mn-ea"/>
                <a:cs typeface="+mn-cs"/>
              </a:rPr>
              <a:t>Host </a:t>
            </a:r>
            <a:r>
              <a:rPr lang="en-US" sz="1200" b="0" kern="1200" baseline="0" dirty="0" smtClean="0">
                <a:solidFill>
                  <a:schemeClr val="tx1"/>
                </a:solidFill>
                <a:latin typeface="Arial" charset="0"/>
                <a:ea typeface="+mn-ea"/>
                <a:cs typeface="+mn-cs"/>
              </a:rPr>
              <a:t>packets are redirected to the attacker’s address as it emulates a default gateway </a:t>
            </a:r>
            <a:r>
              <a:rPr lang="en-US" sz="1200" kern="1200" baseline="0" dirty="0" smtClean="0">
                <a:solidFill>
                  <a:schemeClr val="tx1"/>
                </a:solidFill>
                <a:latin typeface="Arial" charset="0"/>
                <a:ea typeface="+mn-ea"/>
                <a:cs typeface="+mn-cs"/>
              </a:rPr>
              <a:t>for the erroneous DHCP address provided to the client.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following describes the DHCP spoof attack sequence:</a:t>
            </a:r>
          </a:p>
          <a:p>
            <a:pPr marL="598487" lvl="1" indent="-228600">
              <a:buFont typeface="+mj-lt"/>
              <a:buAutoNum type="arabicPeriod"/>
            </a:pPr>
            <a:r>
              <a:rPr lang="en-US" sz="1200" b="0" kern="1200" baseline="0" smtClean="0">
                <a:solidFill>
                  <a:schemeClr val="tx1"/>
                </a:solidFill>
                <a:latin typeface="Arial" charset="0"/>
                <a:ea typeface="+mn-ea"/>
                <a:cs typeface="+mn-cs"/>
              </a:rPr>
              <a:t>Attacker </a:t>
            </a:r>
            <a:r>
              <a:rPr lang="en-US" sz="1200" b="0" kern="1200" baseline="0" dirty="0" smtClean="0">
                <a:solidFill>
                  <a:schemeClr val="tx1"/>
                </a:solidFill>
                <a:latin typeface="Arial" charset="0"/>
                <a:ea typeface="+mn-ea"/>
                <a:cs typeface="+mn-cs"/>
              </a:rPr>
              <a:t>hosts a rogue DHCP server off a switch port.</a:t>
            </a:r>
          </a:p>
          <a:p>
            <a:pPr marL="598487" lvl="1" indent="-228600">
              <a:buFont typeface="+mj-lt"/>
              <a:buAutoNum type="arabicPeriod"/>
            </a:pPr>
            <a:r>
              <a:rPr lang="en-US" sz="1200" b="0" kern="1200" baseline="0" smtClean="0">
                <a:solidFill>
                  <a:schemeClr val="tx1"/>
                </a:solidFill>
                <a:latin typeface="Arial" charset="0"/>
                <a:ea typeface="+mn-ea"/>
                <a:cs typeface="+mn-cs"/>
              </a:rPr>
              <a:t>Client </a:t>
            </a:r>
            <a:r>
              <a:rPr lang="en-US" sz="1200" b="0" kern="1200" baseline="0" dirty="0" smtClean="0">
                <a:solidFill>
                  <a:schemeClr val="tx1"/>
                </a:solidFill>
                <a:latin typeface="Arial" charset="0"/>
                <a:ea typeface="+mn-ea"/>
                <a:cs typeface="+mn-cs"/>
              </a:rPr>
              <a:t>broadcasts a request for DHCP configuration information.</a:t>
            </a:r>
          </a:p>
          <a:p>
            <a:pPr marL="598487" lvl="1" indent="-228600">
              <a:buFont typeface="+mj-lt"/>
              <a:buAutoNum type="arabicPeriod"/>
            </a:pPr>
            <a:r>
              <a:rPr lang="en-US" sz="1200" b="0" kern="1200" baseline="0" smtClean="0">
                <a:solidFill>
                  <a:schemeClr val="tx1"/>
                </a:solidFill>
                <a:latin typeface="Arial" charset="0"/>
                <a:ea typeface="+mn-ea"/>
                <a:cs typeface="+mn-cs"/>
              </a:rPr>
              <a:t>The </a:t>
            </a:r>
            <a:r>
              <a:rPr lang="en-US" sz="1200" b="0" kern="1200" baseline="0" dirty="0" smtClean="0">
                <a:solidFill>
                  <a:schemeClr val="tx1"/>
                </a:solidFill>
                <a:latin typeface="Arial" charset="0"/>
                <a:ea typeface="+mn-ea"/>
                <a:cs typeface="+mn-cs"/>
              </a:rPr>
              <a:t>rogue DHCP server responds before the legitimate DHCP server, assigning </a:t>
            </a:r>
            <a:r>
              <a:rPr lang="en-US" sz="1200" kern="1200" baseline="0" dirty="0" smtClean="0">
                <a:solidFill>
                  <a:schemeClr val="tx1"/>
                </a:solidFill>
                <a:latin typeface="Arial" charset="0"/>
                <a:ea typeface="+mn-ea"/>
                <a:cs typeface="+mn-cs"/>
              </a:rPr>
              <a:t>attacker-defined IP configuration information.</a:t>
            </a:r>
          </a:p>
          <a:p>
            <a:pPr marL="598487" lvl="1" indent="-228600">
              <a:buFont typeface="+mj-lt"/>
              <a:buAutoNum type="arabicPeriod"/>
            </a:pPr>
            <a:r>
              <a:rPr lang="en-US" sz="1200" b="0" kern="1200" baseline="0" smtClean="0">
                <a:solidFill>
                  <a:schemeClr val="tx1"/>
                </a:solidFill>
                <a:latin typeface="Arial" charset="0"/>
                <a:ea typeface="+mn-ea"/>
                <a:cs typeface="+mn-cs"/>
              </a:rPr>
              <a:t>Host </a:t>
            </a:r>
            <a:r>
              <a:rPr lang="en-US" sz="1200" b="0" kern="1200" baseline="0" dirty="0" smtClean="0">
                <a:solidFill>
                  <a:schemeClr val="tx1"/>
                </a:solidFill>
                <a:latin typeface="Arial" charset="0"/>
                <a:ea typeface="+mn-ea"/>
                <a:cs typeface="+mn-cs"/>
              </a:rPr>
              <a:t>packets are redirected to the attacker’s address as it emulates a default gateway </a:t>
            </a:r>
            <a:r>
              <a:rPr lang="en-US" sz="1200" kern="1200" baseline="0" dirty="0" smtClean="0">
                <a:solidFill>
                  <a:schemeClr val="tx1"/>
                </a:solidFill>
                <a:latin typeface="Arial" charset="0"/>
                <a:ea typeface="+mn-ea"/>
                <a:cs typeface="+mn-cs"/>
              </a:rPr>
              <a:t>for the erroneous DHCP address provided to the client.</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DHCP snooping can prevent these two types of attacks. DHCP snooping is a per-port security mechanism used to differentiate an untrusted switch port connected to an end user from a trusted switch port connected to a DHCP server or another switch. It can be enabled on a per-VLAN basis. DHCP snooping enables only authorized DHCP servers to respond to DHCP requests and to distribute network information to clients.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Security is an infrastructure service that increases the integrity of the network by protecting network resources and users from internal and external threats. Without a full understanding of the threats involved, network security deployments tend to be incorrectly configured, too focused on security devices, or lacking appropriate threat response options. You can evaluate and apply security on a module-by-module basis within the Cisco Enterprise Architecture, as shown in the figure.</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The following are some recommended-practice security considerations for each module:</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campus core layer in the campus infrastructure module switches packets as quickly as possible. It should not perform any security functions because these would slow down packet switching.</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building distribution layer performs packet filtering to keep unnecessary traffic from the campus core layer. Packet filtering at the building distribution layer is a security function because it prevents some unwanted access to other modules. Given that switches in this layer are usually Layer 3-aware multilayer switches, the building distribution layer is often the first location that can filter based on network layer information.</a:t>
            </a:r>
          </a:p>
          <a:p>
            <a:pPr lvl="1"/>
            <a:r>
              <a:rPr lang="en-US" sz="1200" kern="1200" baseline="0" smtClean="0">
                <a:solidFill>
                  <a:schemeClr val="tx1"/>
                </a:solidFill>
                <a:latin typeface="Arial" charset="0"/>
                <a:ea typeface="+mn-ea"/>
                <a:cs typeface="+mn-cs"/>
              </a:rPr>
              <a:t>At </a:t>
            </a:r>
            <a:r>
              <a:rPr lang="en-US" sz="1200" kern="1200" baseline="0" dirty="0" smtClean="0">
                <a:solidFill>
                  <a:schemeClr val="tx1"/>
                </a:solidFill>
                <a:latin typeface="Arial" charset="0"/>
                <a:ea typeface="+mn-ea"/>
                <a:cs typeface="+mn-cs"/>
              </a:rPr>
              <a:t>the building access layer, access can be controlled at the port level with respect to the data link layer information (for example, MAC addresses).</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server farm module provides application services to end users and devices. Given the high degree of access that most employees have to these servers, they often become the primary target of internally originated attacks. Use host- and network-based intrusion prevention systems (</a:t>
            </a:r>
            <a:r>
              <a:rPr lang="en-US" sz="1200" kern="1200" baseline="0" dirty="0" err="1" smtClean="0">
                <a:solidFill>
                  <a:schemeClr val="tx1"/>
                </a:solidFill>
                <a:latin typeface="Arial" charset="0"/>
                <a:ea typeface="+mn-ea"/>
                <a:cs typeface="+mn-cs"/>
              </a:rPr>
              <a:t>IPS</a:t>
            </a:r>
            <a:r>
              <a:rPr lang="en-US" sz="1200" kern="1200" baseline="0" dirty="0" smtClean="0">
                <a:solidFill>
                  <a:schemeClr val="tx1"/>
                </a:solidFill>
                <a:latin typeface="Arial" charset="0"/>
                <a:ea typeface="+mn-ea"/>
                <a:cs typeface="+mn-cs"/>
              </a:rPr>
              <a:t>), private VLANs, and access control to provide a more comprehensive response to attacks. Onboard IDS within multilayer switches can inspect traffic flows on the server farm module.</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server farm module typically includes a network management system that securely manages all devices and hosts within the enterprise architecture. Syslog provides important information regarding security violations and configuration changes by logging security-related events (authentication and so on). Other servers, including an authentication, authorization, and accounting (AAA) security server, can work in combination with the one-time password (</a:t>
            </a:r>
            <a:r>
              <a:rPr lang="en-US" sz="1200" kern="1200" baseline="0" dirty="0" err="1" smtClean="0">
                <a:solidFill>
                  <a:schemeClr val="tx1"/>
                </a:solidFill>
                <a:latin typeface="Arial" charset="0"/>
                <a:ea typeface="+mn-ea"/>
                <a:cs typeface="+mn-cs"/>
              </a:rPr>
              <a:t>OTP</a:t>
            </a:r>
            <a:r>
              <a:rPr lang="en-US" sz="1200" kern="1200" baseline="0" dirty="0" smtClean="0">
                <a:solidFill>
                  <a:schemeClr val="tx1"/>
                </a:solidFill>
                <a:latin typeface="Arial" charset="0"/>
                <a:ea typeface="+mn-ea"/>
                <a:cs typeface="+mn-cs"/>
              </a:rPr>
              <a:t>) server to provide a high level of security to all local and remote users. AAA and </a:t>
            </a:r>
            <a:r>
              <a:rPr lang="en-US" sz="1200" kern="1200" baseline="0" dirty="0" err="1" smtClean="0">
                <a:solidFill>
                  <a:schemeClr val="tx1"/>
                </a:solidFill>
                <a:latin typeface="Arial" charset="0"/>
                <a:ea typeface="+mn-ea"/>
                <a:cs typeface="+mn-cs"/>
              </a:rPr>
              <a:t>OTP</a:t>
            </a:r>
            <a:r>
              <a:rPr lang="en-US" sz="1200" kern="1200" baseline="0" dirty="0" smtClean="0">
                <a:solidFill>
                  <a:schemeClr val="tx1"/>
                </a:solidFill>
                <a:latin typeface="Arial" charset="0"/>
                <a:ea typeface="+mn-ea"/>
                <a:cs typeface="+mn-cs"/>
              </a:rPr>
              <a:t> authentication reduce the likelihood of a successful password attack. </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Several reasons exist for strong protection of the campus infrastructure, including security functions in each individual element of the enterprise campus:</a:t>
            </a:r>
          </a:p>
          <a:p>
            <a:pPr lvl="1"/>
            <a:r>
              <a:rPr lang="en-US" sz="1200" kern="1200" baseline="0" smtClean="0">
                <a:solidFill>
                  <a:schemeClr val="tx1"/>
                </a:solidFill>
                <a:latin typeface="Arial" charset="0"/>
                <a:ea typeface="+mn-ea"/>
                <a:cs typeface="+mn-cs"/>
              </a:rPr>
              <a:t>Relying </a:t>
            </a:r>
            <a:r>
              <a:rPr lang="en-US" sz="1200" kern="1200" baseline="0" dirty="0" smtClean="0">
                <a:solidFill>
                  <a:schemeClr val="tx1"/>
                </a:solidFill>
                <a:latin typeface="Arial" charset="0"/>
                <a:ea typeface="+mn-ea"/>
                <a:cs typeface="+mn-cs"/>
              </a:rPr>
              <a:t>on the security that has been established at the enterprise edge fails as soon as security there is compromised. Several layers of security increase the protection of the enterprise campus, where usually the most strategic assets reside.</a:t>
            </a:r>
          </a:p>
          <a:p>
            <a:pPr lvl="1"/>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the enterprise allows visitors into its buildings, potentially an attacker can gain physical access to devices in the enterprise campus. Relying on physical security is not enough.</a:t>
            </a:r>
          </a:p>
          <a:p>
            <a:pPr lvl="1"/>
            <a:r>
              <a:rPr lang="en-US" sz="1200" kern="1200" baseline="0" smtClean="0">
                <a:solidFill>
                  <a:schemeClr val="tx1"/>
                </a:solidFill>
                <a:latin typeface="Arial" charset="0"/>
                <a:ea typeface="+mn-ea"/>
                <a:cs typeface="+mn-cs"/>
              </a:rPr>
              <a:t>Often</a:t>
            </a:r>
            <a:r>
              <a:rPr lang="en-US" sz="1200" kern="1200" baseline="0" dirty="0" smtClean="0">
                <a:solidFill>
                  <a:schemeClr val="tx1"/>
                </a:solidFill>
                <a:latin typeface="Arial" charset="0"/>
                <a:ea typeface="+mn-ea"/>
                <a:cs typeface="+mn-cs"/>
              </a:rPr>
              <a:t>, external access does not stop at the enterprise edge. Applications require at least an indirect access to the enterprise campus resources, requiring strong security.</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DHCP snooping is a Cisco Catalyst feature that determines which switch ports can respond to DHCP requests. Ports are identified as trusted and untrusted. Trusted ports can source all DHCP messages, whereas untrusted ports can source requests only. Trusted ports host a DHCP server or can be an uplink toward the DHCP server. If a rogue device on an untrusted port attempts to send a DHCP response packet into the network, the port is shut down. This feature can be coupled with DHCP Option 82, in which switch information, such as the port ID of the DHCP request, can be inserted into the DHCP request packet.</a:t>
            </a:r>
          </a:p>
          <a:p>
            <a:r>
              <a:rPr lang="en-US" sz="1200" kern="1200" baseline="0" smtClean="0">
                <a:solidFill>
                  <a:schemeClr val="tx1"/>
                </a:solidFill>
                <a:latin typeface="Arial" charset="0"/>
                <a:ea typeface="+mn-ea"/>
                <a:cs typeface="+mn-cs"/>
              </a:rPr>
              <a:t>Untrusted </a:t>
            </a:r>
            <a:r>
              <a:rPr lang="en-US" sz="1200" kern="1200" baseline="0" dirty="0" smtClean="0">
                <a:solidFill>
                  <a:schemeClr val="tx1"/>
                </a:solidFill>
                <a:latin typeface="Arial" charset="0"/>
                <a:ea typeface="+mn-ea"/>
                <a:cs typeface="+mn-cs"/>
              </a:rPr>
              <a:t>ports are those not explicitly configured as trusted. A </a:t>
            </a:r>
            <a:r>
              <a:rPr lang="en-US" sz="1200" i="1" kern="1200" baseline="0" dirty="0" smtClean="0">
                <a:solidFill>
                  <a:schemeClr val="tx1"/>
                </a:solidFill>
                <a:latin typeface="Arial" charset="0"/>
                <a:ea typeface="+mn-ea"/>
                <a:cs typeface="+mn-cs"/>
              </a:rPr>
              <a:t>DHCP binding table </a:t>
            </a:r>
            <a:r>
              <a:rPr lang="en-US" sz="1200" kern="1200" baseline="0" dirty="0" smtClean="0">
                <a:solidFill>
                  <a:schemeClr val="tx1"/>
                </a:solidFill>
                <a:latin typeface="Arial" charset="0"/>
                <a:ea typeface="+mn-ea"/>
                <a:cs typeface="+mn-cs"/>
              </a:rPr>
              <a:t>is built for untrusted ports. Each entry contains the client MAC address, IP address, lease time, binding type, VLAN number, and port ID recorded as clients make DHCP requests. The table is then used to filter subsequent DHCP traffic. From a DHCP snooping perspective, untrusted access ports should not send any DHCP server responses, such as DHCPOFFER, DHCPACK, or DHCPNAK.</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To enable DHCP snooping, use the commands listed in the </a:t>
            </a:r>
            <a:r>
              <a:rPr lang="en-US" sz="1200" kern="1200" baseline="0" smtClean="0">
                <a:solidFill>
                  <a:schemeClr val="tx1"/>
                </a:solidFill>
                <a:latin typeface="Arial" charset="0"/>
                <a:ea typeface="+mn-ea"/>
                <a:cs typeface="+mn-cs"/>
              </a:rPr>
              <a:t>table.</a:t>
            </a: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By default, the feature is not enabled.</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This is optional for the forwarded DHCP request packet to contain information on the switch port where it originated.</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At least one trusted port must be configured. Use the </a:t>
            </a:r>
            <a:r>
              <a:rPr lang="en-US" sz="1200" b="1" i="0" u="none" strike="noStrike" kern="1200" baseline="0" smtClean="0">
                <a:solidFill>
                  <a:schemeClr val="tx1"/>
                </a:solidFill>
                <a:latin typeface="Arial" charset="0"/>
                <a:ea typeface="+mn-ea"/>
                <a:cs typeface="+mn-cs"/>
              </a:rPr>
              <a:t>no</a:t>
            </a:r>
            <a:r>
              <a:rPr lang="en-US" sz="1200" b="0" i="0" u="none" strike="noStrike" kern="1200" baseline="0" smtClean="0">
                <a:solidFill>
                  <a:schemeClr val="tx1"/>
                </a:solidFill>
                <a:latin typeface="Arial" charset="0"/>
                <a:ea typeface="+mn-ea"/>
                <a:cs typeface="+mn-cs"/>
              </a:rPr>
              <a:t> keyword to revert to untrusted. By default, all ports are untrusted.</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Configure the number of DHCP pps that an interface can receive. Normally, the rate limit applies to untrusted interfaces. This is used to prevent DHCP starvation attacks by limiting the rate of the DHCP requests on untrusted ports.</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This is required to identify those VLANs that will be subject to DHCP snooping. Default is no VLANs are enabled for DHCP snooping.</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Verify the configuration.</a:t>
            </a:r>
            <a:endParaRPr lang="en-US" sz="1200" b="0" i="0" u="none" strike="noStrike" kern="1200" smtClean="0">
              <a:solidFill>
                <a:schemeClr val="tx1"/>
              </a:solidFill>
              <a:latin typeface="Arial" charset="0"/>
              <a:ea typeface="+mn-ea"/>
              <a:cs typeface="+mn-cs"/>
            </a:endParaRP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dirty="0" smtClean="0"/>
              <a:t>You must globally enable DHCP snooping by using the </a:t>
            </a:r>
            <a:r>
              <a:rPr lang="en-US" b="1" dirty="0" smtClean="0"/>
              <a:t>ip dhcp snooping</a:t>
            </a:r>
            <a:r>
              <a:rPr lang="en-US" dirty="0" smtClean="0"/>
              <a:t> global configuration command for any DHCP snooping configuration to take effect. You must first globally enable DHCP snooping before enabling DHCP snooping on a VLAN. </a:t>
            </a:r>
          </a:p>
          <a:p>
            <a:r>
              <a:rPr lang="en-US" smtClean="0"/>
              <a:t>When </a:t>
            </a:r>
            <a:r>
              <a:rPr lang="en-US" dirty="0" smtClean="0"/>
              <a:t>the option-82 feature is enabled and a switch receives a DHCP request from a host, it adds the option-82 information in the packet. The option-82 information contains the switch MAC address (the remote ID suboption) and the port identifier, </a:t>
            </a:r>
            <a:r>
              <a:rPr lang="en-US" b="1" dirty="0" smtClean="0"/>
              <a:t>vlan-mod-port</a:t>
            </a:r>
            <a:r>
              <a:rPr lang="en-US" dirty="0" smtClean="0"/>
              <a:t>, from which the packet is received (circuit ID suboption). The switch forwards the DHCP request that includes the option-82 field to the DHCP server. </a:t>
            </a:r>
          </a:p>
          <a:p>
            <a:r>
              <a:rPr lang="en-US" smtClean="0"/>
              <a:t>When </a:t>
            </a:r>
            <a:r>
              <a:rPr lang="en-US" dirty="0" smtClean="0"/>
              <a:t>the DHCP server receives the packet, it can use the remote ID, the circuit ID, or both to assign IP addresses and implement policies, such as restricting the number of IP addresses that can be assigned to a single remote ID or a circuit ID. Then the DHCP server echoes the option-82 field in the DHCP reply. </a:t>
            </a:r>
          </a:p>
          <a:p>
            <a:r>
              <a:rPr lang="en-US" smtClean="0"/>
              <a:t>The </a:t>
            </a:r>
            <a:r>
              <a:rPr lang="en-US" dirty="0" smtClean="0"/>
              <a:t>DHCP server unicasts the reply to the switch if the request was relayed to the server by the switch. When the client and server are on the same subnet, the server broadcasts the reply. The switch inspects the remote ID and possibly the circuit ID fields to verify that it originally inserted the option-82 data. The switch removes the option-82 field and forwards the packet to the switch port that connects to the DHCP host that sent the DHCP request. </a:t>
            </a:r>
          </a:p>
          <a:p>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None/>
            </a:pPr>
            <a:r>
              <a:rPr lang="en-US" sz="1200" kern="1200" baseline="0" dirty="0" smtClean="0">
                <a:solidFill>
                  <a:schemeClr val="tx1"/>
                </a:solidFill>
                <a:latin typeface="Arial" charset="0"/>
                <a:ea typeface="+mn-ea"/>
                <a:cs typeface="+mn-cs"/>
              </a:rPr>
              <a:t>This example illustrates a sample DHCP snooping configuration for a simple topology with an access layer switch.</a:t>
            </a:r>
            <a:endParaRPr lang="en-US" sz="1200"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show ip dhcp snooping </a:t>
            </a:r>
            <a:r>
              <a:rPr lang="en-US" sz="1200" b="0" kern="1200" baseline="0" dirty="0" smtClean="0">
                <a:solidFill>
                  <a:schemeClr val="tx1"/>
                </a:solidFill>
                <a:latin typeface="Arial" charset="0"/>
                <a:ea typeface="+mn-ea"/>
                <a:cs typeface="+mn-cs"/>
              </a:rPr>
              <a:t>family of commands is used to display information about </a:t>
            </a:r>
            <a:r>
              <a:rPr lang="en-US" sz="1200" kern="1200" baseline="0" dirty="0" smtClean="0">
                <a:solidFill>
                  <a:schemeClr val="tx1"/>
                </a:solidFill>
                <a:latin typeface="Arial" charset="0"/>
                <a:ea typeface="+mn-ea"/>
                <a:cs typeface="+mn-cs"/>
              </a:rPr>
              <a:t>the DHCP snooping configuration. DHCP snooping is configured for VLANs 10 and 20 and operational on both of them. Only ports that are trusted or that have a rate limit applied will be shown in the output. Interface f0/1 has its rate limited and is not trusted, whereas interface f0/24 does not have any rate limitation and is trusted. All the other ports are untrusted and do not have a rate limit. They are not displayed.</a:t>
            </a:r>
            <a:endParaRPr lang="en-US" sz="1200" dirty="0" smtClean="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In a normal ARP operation, a host sends a broadcast to determine the MAC address of a host with a particular IP address. The device at that IP address replies with its MAC address. The originating host caches the ARP response, using it to populate the destination Layer 2 header of packets sent to that IP address. </a:t>
            </a:r>
          </a:p>
          <a:p>
            <a:r>
              <a:rPr lang="en-US" sz="1200" kern="1200" baseline="0" dirty="0" smtClean="0">
                <a:solidFill>
                  <a:schemeClr val="tx1"/>
                </a:solidFill>
                <a:latin typeface="Arial" charset="0"/>
                <a:ea typeface="+mn-ea"/>
                <a:cs typeface="+mn-cs"/>
              </a:rPr>
              <a:t>By spoofing an ARP reply from a legitimate device with a gratuitous ARP, an attacking device appears to be the destination host sought by the senders. The ARP reply from the attacker causes the sender to store the MAC address of the attacking system in its ARP cache. All packets destined for those IP addresses are forwarded through the attacker system.</a:t>
            </a:r>
          </a:p>
          <a:p>
            <a:r>
              <a:rPr lang="en-US" sz="1200" kern="1200" baseline="0" smtClean="0">
                <a:solidFill>
                  <a:schemeClr val="tx1"/>
                </a:solidFill>
                <a:latin typeface="Arial" charset="0"/>
                <a:ea typeface="+mn-ea"/>
                <a:cs typeface="+mn-cs"/>
              </a:rPr>
              <a:t>An </a:t>
            </a:r>
            <a:r>
              <a:rPr lang="en-US" sz="1200" kern="1200" baseline="0" dirty="0" smtClean="0">
                <a:solidFill>
                  <a:schemeClr val="tx1"/>
                </a:solidFill>
                <a:latin typeface="Arial" charset="0"/>
                <a:ea typeface="+mn-ea"/>
                <a:cs typeface="+mn-cs"/>
              </a:rPr>
              <a:t>ARP spoofing attack follows the sequence shown above, referencing the figure.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baseline="0" dirty="0" smtClean="0">
                <a:solidFill>
                  <a:schemeClr val="tx1"/>
                </a:solidFill>
                <a:latin typeface="Arial" charset="0"/>
                <a:ea typeface="+mn-ea"/>
                <a:cs typeface="+mn-cs"/>
              </a:rPr>
              <a:t>ARP does not have any authentication. It is quite simple for a malicious user to spoof addresses by using tools such as ettercap, dsniff, and arpspoof to poison the ARP tables of other hosts on the same VLAN. In a typical attack, a malicious user can send unsolicited ARP replies (gratuitous ARP packets) to other hosts on the subnet with the attacker’s MAC address and the default gateway’s IP address. Frames intended for default gateways sent from hosts with poisoned ARP tables are sent to the hacker’s machine (enabling the packets to be sniffed) or an unreachable host as a DoS attack. ARP poisoning leads to various man-in-the-middle attacks, posing a security threat in the network. </a:t>
            </a:r>
          </a:p>
          <a:p>
            <a:r>
              <a:rPr lang="en-US" sz="1200" i="0" kern="1200" baseline="0" smtClean="0">
                <a:solidFill>
                  <a:schemeClr val="tx1"/>
                </a:solidFill>
                <a:latin typeface="Arial" charset="0"/>
                <a:ea typeface="+mn-ea"/>
                <a:cs typeface="+mn-cs"/>
              </a:rPr>
              <a:t>Dynamic </a:t>
            </a:r>
            <a:r>
              <a:rPr lang="en-US" sz="1200" i="0" kern="1200" baseline="0" dirty="0" smtClean="0">
                <a:solidFill>
                  <a:schemeClr val="tx1"/>
                </a:solidFill>
                <a:latin typeface="Arial" charset="0"/>
                <a:ea typeface="+mn-ea"/>
                <a:cs typeface="+mn-cs"/>
              </a:rPr>
              <a:t>ARP inspection (DAI) helps prevent the man-in-the-middle attacks by not relaying invalid or gratuitous ARP replies out to other ports in the same VLAN, as shown in the figure. Dynamic ARP inspection intercepts all ARP requests and all replies on the untrusted ports. Each intercepted packet is verified for valid IP-to-MAC bindings that are gathered via DHCP snooping. Denied ARP packets are either dropped or logged by the switch for auditing, so ARP poisoning attacks are stopped. Incoming ARP packets on the trusted ports are not inspected. Dynamic ARP inspection can also rate-limit ARP requests from client ports to minimize port scanning mechanisms.</a:t>
            </a:r>
          </a:p>
          <a:p>
            <a:r>
              <a:rPr lang="en-US" sz="1200" i="0" kern="1200" baseline="0" smtClean="0">
                <a:solidFill>
                  <a:schemeClr val="tx1"/>
                </a:solidFill>
                <a:latin typeface="Arial" charset="0"/>
                <a:ea typeface="+mn-ea"/>
                <a:cs typeface="+mn-cs"/>
              </a:rPr>
              <a:t>To </a:t>
            </a:r>
            <a:r>
              <a:rPr lang="en-US" sz="1200" i="0" kern="1200" baseline="0" dirty="0" smtClean="0">
                <a:solidFill>
                  <a:schemeClr val="tx1"/>
                </a:solidFill>
                <a:latin typeface="Arial" charset="0"/>
                <a:ea typeface="+mn-ea"/>
                <a:cs typeface="+mn-cs"/>
              </a:rPr>
              <a:t>prevent ARP spoofing or ARP poisoning, a switch must ensure that only valid ARP requests and responses are relayed. DAI prevents these attacks by intercepting and validating all ARP requests and responses. Each intercepted ARP reply is verified for valid MAC-address-to-IP-address bindings before it is forwarded to a PC to update the ARP cache. ARP replies coming from invalid devices are dropped. </a:t>
            </a:r>
          </a:p>
          <a:p>
            <a:r>
              <a:rPr lang="en-US" sz="1200" b="1" i="0" kern="1200" baseline="0" smtClean="0">
                <a:solidFill>
                  <a:schemeClr val="tx1"/>
                </a:solidFill>
                <a:latin typeface="Arial" charset="0"/>
                <a:ea typeface="+mn-ea"/>
                <a:cs typeface="+mn-cs"/>
              </a:rPr>
              <a:t>DAI </a:t>
            </a:r>
            <a:r>
              <a:rPr lang="en-US" sz="1200" b="1" i="0" kern="1200" baseline="0" dirty="0" smtClean="0">
                <a:solidFill>
                  <a:schemeClr val="tx1"/>
                </a:solidFill>
                <a:latin typeface="Arial" charset="0"/>
                <a:ea typeface="+mn-ea"/>
                <a:cs typeface="+mn-cs"/>
              </a:rPr>
              <a:t>determines the validity of an ARP packet based on a valid MAC-address-to-IP-address bindings database built by DHCP snooping. </a:t>
            </a:r>
            <a:r>
              <a:rPr lang="en-US" sz="1200" i="0" kern="1200" baseline="0" dirty="0" smtClean="0">
                <a:solidFill>
                  <a:schemeClr val="tx1"/>
                </a:solidFill>
                <a:latin typeface="Arial" charset="0"/>
                <a:ea typeface="+mn-ea"/>
                <a:cs typeface="+mn-cs"/>
              </a:rPr>
              <a:t>In addition, to handle hosts that use statically configured IP addresses, DAI can also validate ARP packets against user-configured ARP ACLs.</a:t>
            </a:r>
          </a:p>
          <a:p>
            <a:r>
              <a:rPr lang="en-US" sz="1200" i="0" kern="1200" baseline="0" smtClean="0">
                <a:solidFill>
                  <a:schemeClr val="tx1"/>
                </a:solidFill>
                <a:latin typeface="Arial" charset="0"/>
                <a:ea typeface="+mn-ea"/>
                <a:cs typeface="+mn-cs"/>
              </a:rPr>
              <a:t>Configure </a:t>
            </a:r>
            <a:r>
              <a:rPr lang="en-US" sz="1200" i="0" kern="1200" baseline="0" dirty="0" smtClean="0">
                <a:solidFill>
                  <a:schemeClr val="tx1"/>
                </a:solidFill>
                <a:latin typeface="Arial" charset="0"/>
                <a:ea typeface="+mn-ea"/>
                <a:cs typeface="+mn-cs"/>
              </a:rPr>
              <a:t>all access switch ports as untrusted and all switch ports connected to other switches as trusted. In this case, all ARP packets entering the network would be from an upstream distribution or core switch, bypassing the security check and requiring no further validation.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table describes the commands used to configure DAI on Cisco Catalyst switch.</a:t>
            </a:r>
          </a:p>
          <a:p>
            <a:r>
              <a:rPr lang="en-US" sz="1200" kern="1200" baseline="0" smtClean="0">
                <a:solidFill>
                  <a:schemeClr val="tx1"/>
                </a:solidFill>
                <a:latin typeface="Arial" charset="0"/>
                <a:ea typeface="+mn-ea"/>
                <a:cs typeface="+mn-cs"/>
              </a:rPr>
              <a:t>It </a:t>
            </a:r>
            <a:r>
              <a:rPr lang="en-US" sz="1200" kern="1200" baseline="0" dirty="0" smtClean="0">
                <a:solidFill>
                  <a:schemeClr val="tx1"/>
                </a:solidFill>
                <a:latin typeface="Arial" charset="0"/>
                <a:ea typeface="+mn-ea"/>
                <a:cs typeface="+mn-cs"/>
              </a:rPr>
              <a:t>is generally advisable to configure all access switch ports as untrusted and to configure all uplink ports connected to other switches as trusted.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configuration of the switches for DAI for the scenario in the figure. Assume that all the devices are in VLAN 10 in this scenario. (The switches connect to each other via uplink ports GigabitEthernet 1/1.)</a:t>
            </a: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Rogue access comes in several forms, as shown in the figure. For example, because unauthorized rogue access points are inexpensive and readily available, employees sometimes plug them into existing LANs and build ad hoc wireless networks without IT department knowledge or consent. These rogue access points can be a serious breach of network security because they can be plugged into a network port behind the corporate firewall. Because employees generally do not enable any security settings on the rogue access point, it is easy for unauthorized users to use the access point to intercept network traffic and hijack client sessions.</a:t>
            </a:r>
          </a:p>
          <a:p>
            <a:r>
              <a:rPr lang="en-US" sz="1200" kern="1200" baseline="0" dirty="0" smtClean="0">
                <a:solidFill>
                  <a:schemeClr val="tx1"/>
                </a:solidFill>
                <a:latin typeface="Arial" charset="0"/>
                <a:ea typeface="+mn-ea"/>
                <a:cs typeface="+mn-cs"/>
              </a:rPr>
              <a:t>Malicious rogue access points, although much less common than employee-installed rogue access points, are also a security concern. These rogue access points create an unsecured wireless LAN connection that puts the entire wired network at risk. Malicious rogues present an even greater risk and challenge because they are intentionally hidden from physical and network view by not broadcasting the </a:t>
            </a:r>
            <a:r>
              <a:rPr lang="en-US" sz="1200" kern="1200" baseline="0" dirty="0" err="1" smtClean="0">
                <a:solidFill>
                  <a:schemeClr val="tx1"/>
                </a:solidFill>
                <a:latin typeface="Arial" charset="0"/>
                <a:ea typeface="+mn-ea"/>
                <a:cs typeface="+mn-cs"/>
              </a:rPr>
              <a:t>SSID</a:t>
            </a:r>
            <a:r>
              <a:rPr lang="en-US" sz="1200" kern="1200" baseline="0" dirty="0" smtClean="0">
                <a:solidFill>
                  <a:schemeClr val="tx1"/>
                </a:solidFill>
                <a:latin typeface="Arial" charset="0"/>
                <a:ea typeface="+mn-ea"/>
                <a:cs typeface="+mn-cs"/>
              </a:rPr>
              <a:t>.</a:t>
            </a:r>
          </a:p>
          <a:p>
            <a:r>
              <a:rPr lang="en-US" sz="1200" kern="1200" baseline="0" dirty="0" smtClean="0">
                <a:solidFill>
                  <a:schemeClr val="tx1"/>
                </a:solidFill>
                <a:latin typeface="Arial" charset="0"/>
                <a:ea typeface="+mn-ea"/>
                <a:cs typeface="+mn-cs"/>
              </a:rPr>
              <a:t>To mitigate Spanning Tree Protocol (STP) manipulation, use the root guard and the BPDU guard enhancement commands to enforce the placement of the root bridge in the network and to enforce the STP domain borders. The root guard feature is designed to provide a way to enforce the root bridge placement in the network. The STP bridge protocol data unit (BPDU) guard is designed to enable network designers to keep the active network topology predictable. Although the BPDU guard might seem unnecessary, given that the administrator can set the bridge priority to zero, there is still no guarantee that it will be elected as the root bridge because there might be a bridge with priority zero and a lower bridge ID. A BPDU guard is best deployed toward user-facing ports to prevent unauthorized switches from being attached to the network by an attacker.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Above you see the verification of the switches for DAI for the scenario in the figure. Assume that all the devices are in VLAN 10 in this scenario.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IP spoofing occurs when the attacker is impersonating a legitimate host on the network. IP spoofing can result in unauthorized access or DoS attacks initiated by the attacker.</a:t>
            </a:r>
          </a:p>
          <a:p>
            <a:r>
              <a:rPr lang="en-US" sz="1200" kern="1200" baseline="0" smtClean="0">
                <a:solidFill>
                  <a:schemeClr val="tx1"/>
                </a:solidFill>
                <a:latin typeface="Arial" charset="0"/>
                <a:ea typeface="+mn-ea"/>
                <a:cs typeface="+mn-cs"/>
              </a:rPr>
              <a:t>IP </a:t>
            </a:r>
            <a:r>
              <a:rPr lang="en-US" sz="1200" kern="1200" baseline="0" dirty="0" smtClean="0">
                <a:solidFill>
                  <a:schemeClr val="tx1"/>
                </a:solidFill>
                <a:latin typeface="Arial" charset="0"/>
                <a:ea typeface="+mn-ea"/>
                <a:cs typeface="+mn-cs"/>
              </a:rPr>
              <a:t>Source Guard prevents a malicious host from attacking the network by hijacking its neighbor’s IP address. IP Source Guard provides per-port IP traffic filtering of the assigned source IP addresses at wire speed. It dynamically maintains per-port VLAN ACLs based on IP-to-MAC-to-switch port bindings. The binding table is populated either by the DHCP snooping feature or through static configuration of entries. IP Source Guard is typically deployed for untrusted switch ports in the access layer.</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On cisco.com, “source guard” is not capitalized – they write “IP source guard”.</a:t>
            </a:r>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IP Source Guard works closely with DHCP snooping. This feature can be enabled on a DHCP snooping untrusted Layer 2 port to prevent IP address spoofing, as shown in the figure. To start, all IP traffic on the port is blocked except for DHCP packets captured by the DHCP snooping process.</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a client receives a valid IP address from the DHCP server, or when a static IP source binding is configured by the user, a per-port and VLAN Access Control List (PVACL) is installed on the port.</a:t>
            </a:r>
          </a:p>
          <a:p>
            <a:r>
              <a:rPr lang="en-US" sz="1200" kern="1200" baseline="0" smtClean="0">
                <a:solidFill>
                  <a:schemeClr val="tx1"/>
                </a:solidFill>
                <a:latin typeface="Arial" charset="0"/>
                <a:ea typeface="+mn-ea"/>
                <a:cs typeface="+mn-cs"/>
              </a:rPr>
              <a:t>This </a:t>
            </a:r>
            <a:r>
              <a:rPr lang="en-US" sz="1200" kern="1200" baseline="0" dirty="0" smtClean="0">
                <a:solidFill>
                  <a:schemeClr val="tx1"/>
                </a:solidFill>
                <a:latin typeface="Arial" charset="0"/>
                <a:ea typeface="+mn-ea"/>
                <a:cs typeface="+mn-cs"/>
              </a:rPr>
              <a:t>process restricts the client IP traffic to those source IP addresses configured in the binding; any IP traffic with a source IP address other than that in the IP source binding is filtered out. This filtering limits a host’s capability to attack the network by claiming a neighbor host’s IP address. IP Source Guard supports only the Layer 2 port, including both access and trunk. For each untrusted Layer 2 port, two levels of IP traffic security filtering </a:t>
            </a:r>
            <a:r>
              <a:rPr lang="en-US" sz="1200" kern="1200" baseline="0" smtClean="0">
                <a:solidFill>
                  <a:schemeClr val="tx1"/>
                </a:solidFill>
                <a:latin typeface="Arial" charset="0"/>
                <a:ea typeface="+mn-ea"/>
                <a:cs typeface="+mn-cs"/>
              </a:rPr>
              <a:t>exist:</a:t>
            </a:r>
          </a:p>
          <a:p>
            <a:pPr lvl="1"/>
            <a:r>
              <a:rPr lang="en-US" sz="1200" b="1" kern="1200" baseline="0" smtClean="0">
                <a:solidFill>
                  <a:schemeClr val="tx1"/>
                </a:solidFill>
                <a:latin typeface="Arial" charset="0"/>
                <a:ea typeface="+mn-ea"/>
                <a:cs typeface="+mn-cs"/>
              </a:rPr>
              <a:t>Source </a:t>
            </a:r>
            <a:r>
              <a:rPr lang="en-US" sz="1200" b="1" kern="1200" baseline="0" dirty="0" smtClean="0">
                <a:solidFill>
                  <a:schemeClr val="tx1"/>
                </a:solidFill>
                <a:latin typeface="Arial" charset="0"/>
                <a:ea typeface="+mn-ea"/>
                <a:cs typeface="+mn-cs"/>
              </a:rPr>
              <a:t>IP address filter: </a:t>
            </a:r>
            <a:r>
              <a:rPr lang="en-US" sz="1200" b="0" kern="1200" baseline="0" dirty="0" smtClean="0">
                <a:solidFill>
                  <a:schemeClr val="tx1"/>
                </a:solidFill>
                <a:latin typeface="Arial" charset="0"/>
                <a:ea typeface="+mn-ea"/>
                <a:cs typeface="+mn-cs"/>
              </a:rPr>
              <a:t>IP traffic is filtered based on its source IP address. Only IP </a:t>
            </a:r>
            <a:r>
              <a:rPr lang="en-US" sz="1200" kern="1200" baseline="0" dirty="0" smtClean="0">
                <a:solidFill>
                  <a:schemeClr val="tx1"/>
                </a:solidFill>
                <a:latin typeface="Arial" charset="0"/>
                <a:ea typeface="+mn-ea"/>
                <a:cs typeface="+mn-cs"/>
              </a:rPr>
              <a:t>traffic with a source IP address that matches the IP source binding entry is permitted. An IP source address filter is changed when a new IP source entry binding is created or deleted on the port. The PVACL will be recalculated and reapplied in the hardware to reflect the IP source binding change. By default, if the IP filter is enabled without any IP source binding on the port, a default PVACL that denies all IP traffic is installed on the port. Similarly, when the IP filter is disabled, any IP source filter PVACL is removed from the interface.</a:t>
            </a:r>
          </a:p>
          <a:p>
            <a:pPr lvl="1"/>
            <a:r>
              <a:rPr lang="en-US" sz="1200" b="1" kern="1200" baseline="0" smtClean="0">
                <a:solidFill>
                  <a:schemeClr val="tx1"/>
                </a:solidFill>
                <a:latin typeface="Arial" charset="0"/>
                <a:ea typeface="+mn-ea"/>
                <a:cs typeface="+mn-cs"/>
              </a:rPr>
              <a:t>Source </a:t>
            </a:r>
            <a:r>
              <a:rPr lang="en-US" sz="1200" b="1" kern="1200" baseline="0" dirty="0" smtClean="0">
                <a:solidFill>
                  <a:schemeClr val="tx1"/>
                </a:solidFill>
                <a:latin typeface="Arial" charset="0"/>
                <a:ea typeface="+mn-ea"/>
                <a:cs typeface="+mn-cs"/>
              </a:rPr>
              <a:t>IP and MAC address filter: </a:t>
            </a:r>
            <a:r>
              <a:rPr lang="en-US" sz="1200" b="0" kern="1200" baseline="0" dirty="0" smtClean="0">
                <a:solidFill>
                  <a:schemeClr val="tx1"/>
                </a:solidFill>
                <a:latin typeface="Arial" charset="0"/>
                <a:ea typeface="+mn-ea"/>
                <a:cs typeface="+mn-cs"/>
              </a:rPr>
              <a:t>IP traffic is filtered based on its source IP address </a:t>
            </a:r>
            <a:r>
              <a:rPr lang="en-US" sz="1200" kern="1200" baseline="0" dirty="0" smtClean="0">
                <a:solidFill>
                  <a:schemeClr val="tx1"/>
                </a:solidFill>
                <a:latin typeface="Arial" charset="0"/>
                <a:ea typeface="+mn-ea"/>
                <a:cs typeface="+mn-cs"/>
              </a:rPr>
              <a:t>in addition to its MAC address; only IP traffic with source IP and MAC addresses that match the IP source binding entry are permitted.</a:t>
            </a:r>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IPSG requires that DHCP snooping be enabled on the required VLAN to enable automated IP source bindings.</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The table describes the procedure for enabling IP Source </a:t>
            </a:r>
            <a:r>
              <a:rPr lang="en-US" sz="1200" kern="1200" baseline="0" smtClean="0">
                <a:solidFill>
                  <a:schemeClr val="tx1"/>
                </a:solidFill>
                <a:latin typeface="Arial" charset="0"/>
                <a:ea typeface="+mn-ea"/>
                <a:cs typeface="+mn-cs"/>
              </a:rPr>
              <a:t>Guard.</a:t>
            </a: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Enables DHCP snooping, globally. You can use the </a:t>
            </a:r>
            <a:r>
              <a:rPr lang="en-US" sz="1200" b="1" i="0" u="none" strike="noStrike" kern="1200" baseline="0" smtClean="0">
                <a:solidFill>
                  <a:schemeClr val="tx1"/>
                </a:solidFill>
                <a:latin typeface="Arial" charset="0"/>
                <a:ea typeface="+mn-ea"/>
                <a:cs typeface="+mn-cs"/>
              </a:rPr>
              <a:t>no</a:t>
            </a:r>
            <a:r>
              <a:rPr lang="en-US" sz="1200" b="0" i="0" u="none" strike="noStrike" kern="1200" baseline="0" smtClean="0">
                <a:solidFill>
                  <a:schemeClr val="tx1"/>
                </a:solidFill>
                <a:latin typeface="Arial" charset="0"/>
                <a:ea typeface="+mn-ea"/>
                <a:cs typeface="+mn-cs"/>
              </a:rPr>
              <a:t> keyword to disable DHCP snooping.</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Enables DHCP snooping on your VLANs.</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Enables IP Source Guard with source IP filtering. Enables IP Source Guard with source IP and source MAC address filtering.</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(Optional) Sets the rate limit for bad packets. This rate limit also applies to the port where DHCP snooping security mode is enabled as filtering the IP and MAC address.</a:t>
            </a:r>
            <a:endParaRPr lang="en-US" sz="1200" b="0" i="0" u="none" strike="noStrike" kern="1200" smtClean="0">
              <a:solidFill>
                <a:schemeClr val="tx1"/>
              </a:solidFill>
              <a:latin typeface="Arial" charset="0"/>
              <a:ea typeface="+mn-ea"/>
              <a:cs typeface="+mn-cs"/>
            </a:endParaRPr>
          </a:p>
          <a:p>
            <a:pPr marL="598487" lvl="1" indent="-228600" rtl="0" eaLnBrk="1" fontAlgn="t" latinLnBrk="0" hangingPunct="1">
              <a:buFont typeface="+mj-lt"/>
              <a:buAutoNum type="arabicPeriod"/>
            </a:pPr>
            <a:r>
              <a:rPr lang="en-US" sz="1200" b="0" i="0" u="none" strike="noStrike" kern="1200" baseline="0" smtClean="0">
                <a:solidFill>
                  <a:schemeClr val="tx1"/>
                </a:solidFill>
                <a:latin typeface="Arial" charset="0"/>
                <a:ea typeface="+mn-ea"/>
                <a:cs typeface="+mn-cs"/>
              </a:rPr>
              <a:t>Configures a static IP binding on the port.</a:t>
            </a:r>
            <a:endParaRPr lang="en-US" sz="1200" b="0" i="0" u="none" strike="noStrike" kern="1200" smtClean="0">
              <a:solidFill>
                <a:schemeClr val="tx1"/>
              </a:solidFill>
              <a:latin typeface="Arial" charset="0"/>
              <a:ea typeface="+mn-ea"/>
              <a:cs typeface="+mn-cs"/>
            </a:endParaRPr>
          </a:p>
          <a:p>
            <a:endParaRPr lang="en-US" sz="1200" kern="1200" baseline="0" dirty="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more information on how to configure IPSG on CatOS-based Catalyst 6500 switches, refer to the “Configuring DHCP Snooping and IP Source Guard” section in the software configuration guide on cisco.com.</a:t>
            </a:r>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Layer 2 malicious attacks are typically initiated by devices directly connected to the campus network infrastructure. The attacks can originate from a physical rogue device placed on the network for malicious purposes. The attack also can come from an external intrusion that takes control of and launches attacks from a trusted device. In either case, the network sees all traffic as originating from a legitimate connected device</a:t>
            </a:r>
            <a:r>
              <a:rPr lang="en-US" sz="1200" kern="1200" baseline="0" smtClean="0">
                <a:solidFill>
                  <a:schemeClr val="tx1"/>
                </a:solidFill>
                <a:latin typeface="Arial" charset="0"/>
                <a:ea typeface="+mn-ea"/>
                <a:cs typeface="+mn-cs"/>
              </a:rPr>
              <a:t>. </a:t>
            </a:r>
          </a:p>
          <a:p>
            <a:r>
              <a:rPr lang="en-US" sz="1200" kern="1200" baseline="0" smtClean="0">
                <a:solidFill>
                  <a:schemeClr val="tx1"/>
                </a:solidFill>
                <a:latin typeface="Arial" charset="0"/>
                <a:ea typeface="+mn-ea"/>
                <a:cs typeface="+mn-cs"/>
              </a:rPr>
              <a:t>Attacks </a:t>
            </a:r>
            <a:r>
              <a:rPr lang="en-US" sz="1200" kern="1200" baseline="0" dirty="0" smtClean="0">
                <a:solidFill>
                  <a:schemeClr val="tx1"/>
                </a:solidFill>
                <a:latin typeface="Arial" charset="0"/>
                <a:ea typeface="+mn-ea"/>
                <a:cs typeface="+mn-cs"/>
              </a:rPr>
              <a:t>launched against switches and at Layer 2 can be grouped as follows:</a:t>
            </a:r>
          </a:p>
          <a:p>
            <a:pPr lvl="1"/>
            <a:r>
              <a:rPr lang="en-US" sz="1200" kern="1200" baseline="0" smtClean="0">
                <a:solidFill>
                  <a:schemeClr val="tx1"/>
                </a:solidFill>
                <a:latin typeface="Arial" charset="0"/>
                <a:ea typeface="+mn-ea"/>
                <a:cs typeface="+mn-cs"/>
              </a:rPr>
              <a:t>MAC </a:t>
            </a:r>
            <a:r>
              <a:rPr lang="en-US" sz="1200" kern="1200" baseline="0" dirty="0" smtClean="0">
                <a:solidFill>
                  <a:schemeClr val="tx1"/>
                </a:solidFill>
                <a:latin typeface="Arial" charset="0"/>
                <a:ea typeface="+mn-ea"/>
                <a:cs typeface="+mn-cs"/>
              </a:rPr>
              <a:t>layer attacks</a:t>
            </a:r>
          </a:p>
          <a:p>
            <a:pPr lvl="1"/>
            <a:r>
              <a:rPr lang="en-US" sz="1200" kern="1200" baseline="0" smtClean="0">
                <a:solidFill>
                  <a:schemeClr val="tx1"/>
                </a:solidFill>
                <a:latin typeface="Arial" charset="0"/>
                <a:ea typeface="+mn-ea"/>
                <a:cs typeface="+mn-cs"/>
              </a:rPr>
              <a:t>VLAN </a:t>
            </a:r>
            <a:r>
              <a:rPr lang="en-US" sz="1200" kern="1200" baseline="0" dirty="0" smtClean="0">
                <a:solidFill>
                  <a:schemeClr val="tx1"/>
                </a:solidFill>
                <a:latin typeface="Arial" charset="0"/>
                <a:ea typeface="+mn-ea"/>
                <a:cs typeface="+mn-cs"/>
              </a:rPr>
              <a:t>attacks</a:t>
            </a:r>
          </a:p>
          <a:p>
            <a:pPr lvl="1"/>
            <a:r>
              <a:rPr lang="en-US" sz="1200" kern="1200" baseline="0" smtClean="0">
                <a:solidFill>
                  <a:schemeClr val="tx1"/>
                </a:solidFill>
                <a:latin typeface="Arial" charset="0"/>
                <a:ea typeface="+mn-ea"/>
                <a:cs typeface="+mn-cs"/>
              </a:rPr>
              <a:t>Spoofing </a:t>
            </a:r>
            <a:r>
              <a:rPr lang="en-US" sz="1200" kern="1200" baseline="0" dirty="0" smtClean="0">
                <a:solidFill>
                  <a:schemeClr val="tx1"/>
                </a:solidFill>
                <a:latin typeface="Arial" charset="0"/>
                <a:ea typeface="+mn-ea"/>
                <a:cs typeface="+mn-cs"/>
              </a:rPr>
              <a:t>attacks</a:t>
            </a:r>
          </a:p>
          <a:p>
            <a:pPr lvl="1"/>
            <a:r>
              <a:rPr lang="en-US" sz="1200" kern="1200" baseline="0" smtClean="0">
                <a:solidFill>
                  <a:schemeClr val="tx1"/>
                </a:solidFill>
                <a:latin typeface="Arial" charset="0"/>
                <a:ea typeface="+mn-ea"/>
                <a:cs typeface="+mn-cs"/>
              </a:rPr>
              <a:t>Attacks </a:t>
            </a:r>
            <a:r>
              <a:rPr lang="en-US" sz="1200" kern="1200" baseline="0" dirty="0" smtClean="0">
                <a:solidFill>
                  <a:schemeClr val="tx1"/>
                </a:solidFill>
                <a:latin typeface="Arial" charset="0"/>
                <a:ea typeface="+mn-ea"/>
                <a:cs typeface="+mn-cs"/>
              </a:rPr>
              <a:t>on switch devices</a:t>
            </a:r>
          </a:p>
          <a:p>
            <a:r>
              <a:rPr lang="en-US" sz="1200" kern="1200" baseline="0" smtClean="0">
                <a:solidFill>
                  <a:schemeClr val="tx1"/>
                </a:solidFill>
                <a:latin typeface="Arial" charset="0"/>
                <a:ea typeface="+mn-ea"/>
                <a:cs typeface="+mn-cs"/>
              </a:rPr>
              <a:t>These </a:t>
            </a:r>
            <a:r>
              <a:rPr lang="en-US" sz="1200" kern="1200" baseline="0" dirty="0" smtClean="0">
                <a:solidFill>
                  <a:schemeClr val="tx1"/>
                </a:solidFill>
                <a:latin typeface="Arial" charset="0"/>
                <a:ea typeface="+mn-ea"/>
                <a:cs typeface="+mn-cs"/>
              </a:rPr>
              <a:t>attack methods and steps to mitigate these threats are discussed in more detail in this chapter. </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table spanning this slide and the next two slides describes attack methods and the steps to mitigation.</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Configuration of IPSG for the scenario.</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Verification of IPSG for the scenario.</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IPSG is an essential security feature to prevent IP address spoof attacks at the Layer 2 level. Recommended practice is to enable IPSG on access layer switches in a multilayer switched network.</a:t>
            </a:r>
          </a:p>
          <a:p>
            <a:r>
              <a:rPr lang="en-US" sz="1200" b="1" kern="1200" baseline="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The static IP source binding can be configured on a switch port only. If you issue </a:t>
            </a:r>
            <a:r>
              <a:rPr lang="en-US" sz="1200" kern="1200" baseline="0" dirty="0" smtClean="0">
                <a:solidFill>
                  <a:schemeClr val="tx1"/>
                </a:solidFill>
                <a:latin typeface="Arial" charset="0"/>
                <a:ea typeface="+mn-ea"/>
                <a:cs typeface="+mn-cs"/>
              </a:rPr>
              <a:t>the </a:t>
            </a:r>
            <a:r>
              <a:rPr lang="en-US" sz="1200" b="0" kern="1200" baseline="0" dirty="0" smtClean="0">
                <a:solidFill>
                  <a:schemeClr val="tx1"/>
                </a:solidFill>
                <a:latin typeface="Arial" charset="0"/>
                <a:ea typeface="+mn-ea"/>
                <a:cs typeface="+mn-cs"/>
              </a:rPr>
              <a:t>IP source binding VLAN interface command on a Layer 3 port, you will receive this </a:t>
            </a:r>
            <a:r>
              <a:rPr lang="en-US" sz="1200" kern="1200" baseline="0" dirty="0" smtClean="0">
                <a:solidFill>
                  <a:schemeClr val="tx1"/>
                </a:solidFill>
                <a:latin typeface="Arial" charset="0"/>
                <a:ea typeface="+mn-ea"/>
                <a:cs typeface="+mn-cs"/>
              </a:rPr>
              <a:t>error message:</a:t>
            </a:r>
          </a:p>
          <a:p>
            <a:pPr lvl="1"/>
            <a:r>
              <a:rPr lang="en-US" sz="1200" kern="1200" baseline="0" smtClean="0">
                <a:solidFill>
                  <a:schemeClr val="tx1"/>
                </a:solidFill>
                <a:latin typeface="Arial" charset="0"/>
                <a:ea typeface="+mn-ea"/>
                <a:cs typeface="+mn-cs"/>
              </a:rPr>
              <a:t>Static </a:t>
            </a:r>
            <a:r>
              <a:rPr lang="en-US" sz="1200" kern="1200" baseline="0" dirty="0" smtClean="0">
                <a:solidFill>
                  <a:schemeClr val="tx1"/>
                </a:solidFill>
                <a:latin typeface="Arial" charset="0"/>
                <a:ea typeface="+mn-ea"/>
                <a:cs typeface="+mn-cs"/>
              </a:rPr>
              <a:t>IP </a:t>
            </a:r>
            <a:r>
              <a:rPr lang="en-US" sz="1200" kern="1200" baseline="0" smtClean="0">
                <a:solidFill>
                  <a:schemeClr val="tx1"/>
                </a:solidFill>
                <a:latin typeface="Arial" charset="0"/>
                <a:ea typeface="+mn-ea"/>
                <a:cs typeface="+mn-cs"/>
              </a:rPr>
              <a:t>source binding </a:t>
            </a:r>
            <a:r>
              <a:rPr lang="en-US" sz="1200" kern="1200" baseline="0" dirty="0" smtClean="0">
                <a:solidFill>
                  <a:schemeClr val="tx1"/>
                </a:solidFill>
                <a:latin typeface="Arial" charset="0"/>
                <a:ea typeface="+mn-ea"/>
                <a:cs typeface="+mn-cs"/>
              </a:rPr>
              <a:t>can be configured on the switch port only.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Each switch in the network provides a variety of services that span beyond frame switching. These services range from management web interface, Cisco Discovery Protocol (CDP) neighbor discovery, to Telnet and preconfigured ports. Several of these services can be enabled by default to facilitate the switch initial integration into the network infrastructure. Some services might need to stay enabled, whereas others should be disabled when the integration is complete and if they are not needed. This section describes how to secure Layer 2 devices by protecting physical and virtual ports, disabling unneeded services, forcing the encryption of sessions, and enabling logging at the device level.</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Neighbor Discovery Protocols (NDP) provide a summary of directly connected switches, routers, and other Cisco devices, as shown in the figure. CDP is the more commonly deployed NDP Layer 2 protocol enabled by default. The Link Layer Discovery Protocol (LLDP) is a vendor-neutral Layer 2 protocol equivalent to Cisco Discovery Protocol  (CDP) that enables a network device to advertise its identity and capabilities on the local network. The protocol has been formally ratified as IEEE standard </a:t>
            </a:r>
            <a:r>
              <a:rPr lang="en-US" sz="1200" kern="1200" baseline="0" dirty="0" err="1" smtClean="0">
                <a:solidFill>
                  <a:schemeClr val="tx1"/>
                </a:solidFill>
                <a:latin typeface="Arial" charset="0"/>
                <a:ea typeface="+mn-ea"/>
                <a:cs typeface="+mn-cs"/>
              </a:rPr>
              <a:t>802.1AB</a:t>
            </a:r>
            <a:r>
              <a:rPr lang="en-US" sz="1200" kern="1200" baseline="0" dirty="0" smtClean="0">
                <a:solidFill>
                  <a:schemeClr val="tx1"/>
                </a:solidFill>
                <a:latin typeface="Arial" charset="0"/>
                <a:ea typeface="+mn-ea"/>
                <a:cs typeface="+mn-cs"/>
              </a:rPr>
              <a:t> in 2005 and is also supported on Cisco devices. LLDP is disabled by default on Cisco devices.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Discovery Protocol (CDP) is a hello-based protocol, and all Cisco devices that run CDP periodically advertise their attributes to their neighbors by using a multicast address. CDP packets advertise a Time-To-Live (TTL) value in seconds, which indicates the length of time to retain the packet before discarding it. Cisco devices send CDP packets with a TTL value that is not 0 after an interface is enabled. A TTL value of 0 is sent immediately before an interface is idled. Sending a CDP packet with a TTL value of 0 enables a network device to quickly discover a lost neighbor. </a:t>
            </a:r>
          </a:p>
          <a:p>
            <a:r>
              <a:rPr lang="en-US" sz="1200" kern="1200" baseline="0" smtClean="0">
                <a:solidFill>
                  <a:schemeClr val="tx1"/>
                </a:solidFill>
                <a:latin typeface="Arial" charset="0"/>
                <a:ea typeface="+mn-ea"/>
                <a:cs typeface="+mn-cs"/>
              </a:rPr>
              <a:t>By </a:t>
            </a:r>
            <a:r>
              <a:rPr lang="en-US" sz="1200" kern="1200" baseline="0" dirty="0" smtClean="0">
                <a:solidFill>
                  <a:schemeClr val="tx1"/>
                </a:solidFill>
                <a:latin typeface="Arial" charset="0"/>
                <a:ea typeface="+mn-ea"/>
                <a:cs typeface="+mn-cs"/>
              </a:rPr>
              <a:t>default, all Cisco devices receive CDP packets and cache the information in the packet. The cached information is then available to an NMS using SNMP. </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any information changes from the last received packet, the device caches the new information and discards the previous information even if its TTL value has not yet expired. </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security reasons, you should block SNMP access to CDP data (or any other data) from outside your network and from subnets other than your management station subnet.</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You can get more detailed information about all neighbors with the command </a:t>
            </a:r>
            <a:r>
              <a:rPr lang="en-US" sz="1200" b="1" kern="1200" baseline="0" dirty="0" smtClean="0">
                <a:solidFill>
                  <a:schemeClr val="tx1"/>
                </a:solidFill>
                <a:latin typeface="Arial" charset="0"/>
                <a:ea typeface="+mn-ea"/>
                <a:cs typeface="+mn-cs"/>
              </a:rPr>
              <a:t>show cdp neighbor detail</a:t>
            </a:r>
            <a:r>
              <a:rPr lang="en-US" sz="1200" b="0" kern="1200" baseline="0" dirty="0" smtClean="0">
                <a:solidFill>
                  <a:schemeClr val="tx1"/>
                </a:solidFill>
                <a:latin typeface="Arial" charset="0"/>
                <a:ea typeface="+mn-ea"/>
                <a:cs typeface="+mn-cs"/>
              </a:rPr>
              <a:t>.</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Just like CDP, when LLDP is enabled the command </a:t>
            </a:r>
            <a:r>
              <a:rPr lang="en-US" sz="1200" b="1" kern="1200" baseline="0" dirty="0" smtClean="0">
                <a:solidFill>
                  <a:schemeClr val="tx1"/>
                </a:solidFill>
                <a:latin typeface="Arial" charset="0"/>
                <a:ea typeface="+mn-ea"/>
                <a:cs typeface="+mn-cs"/>
              </a:rPr>
              <a:t>show </a:t>
            </a:r>
            <a:r>
              <a:rPr lang="en-US" sz="1200" b="1" kern="1200" baseline="0" dirty="0" err="1" smtClean="0">
                <a:solidFill>
                  <a:schemeClr val="tx1"/>
                </a:solidFill>
                <a:latin typeface="Arial" charset="0"/>
                <a:ea typeface="+mn-ea"/>
                <a:cs typeface="+mn-cs"/>
              </a:rPr>
              <a:t>lldp</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neighbor displays a summary </a:t>
            </a:r>
            <a:r>
              <a:rPr lang="en-US" sz="1200" kern="1200" baseline="0" dirty="0" smtClean="0">
                <a:solidFill>
                  <a:schemeClr val="tx1"/>
                </a:solidFill>
                <a:latin typeface="Arial" charset="0"/>
                <a:ea typeface="+mn-ea"/>
                <a:cs typeface="+mn-cs"/>
              </a:rPr>
              <a:t>of which devices are seen on which ports.</a:t>
            </a:r>
          </a:p>
          <a:p>
            <a:r>
              <a:rPr lang="en-US" sz="1200" kern="1200" baseline="0" smtClean="0">
                <a:solidFill>
                  <a:schemeClr val="tx1"/>
                </a:solidFill>
                <a:latin typeface="Arial" charset="0"/>
                <a:ea typeface="+mn-ea"/>
                <a:cs typeface="+mn-cs"/>
              </a:rPr>
              <a:t>You </a:t>
            </a:r>
            <a:r>
              <a:rPr lang="en-US" sz="1200" kern="1200" baseline="0" dirty="0" smtClean="0">
                <a:solidFill>
                  <a:schemeClr val="tx1"/>
                </a:solidFill>
                <a:latin typeface="Arial" charset="0"/>
                <a:ea typeface="+mn-ea"/>
                <a:cs typeface="+mn-cs"/>
              </a:rPr>
              <a:t>can get more detailed information about all neighbors with the command </a:t>
            </a:r>
            <a:r>
              <a:rPr lang="en-US" sz="1200" b="1" kern="1200" baseline="0" dirty="0" smtClean="0">
                <a:solidFill>
                  <a:schemeClr val="tx1"/>
                </a:solidFill>
                <a:latin typeface="Arial" charset="0"/>
                <a:ea typeface="+mn-ea"/>
                <a:cs typeface="+mn-cs"/>
              </a:rPr>
              <a:t>show </a:t>
            </a:r>
            <a:r>
              <a:rPr lang="en-US" sz="1200" b="1" kern="1200" baseline="0" dirty="0" err="1" smtClean="0">
                <a:solidFill>
                  <a:schemeClr val="tx1"/>
                </a:solidFill>
                <a:latin typeface="Arial" charset="0"/>
                <a:ea typeface="+mn-ea"/>
                <a:cs typeface="+mn-cs"/>
              </a:rPr>
              <a:t>lldp</a:t>
            </a:r>
            <a:r>
              <a:rPr lang="en-US" sz="1200" b="1" kern="1200" baseline="0" dirty="0" smtClean="0">
                <a:solidFill>
                  <a:schemeClr val="tx1"/>
                </a:solidFill>
                <a:latin typeface="Arial" charset="0"/>
                <a:ea typeface="+mn-ea"/>
                <a:cs typeface="+mn-cs"/>
              </a:rPr>
              <a:t> neighbor detail</a:t>
            </a:r>
            <a:r>
              <a:rPr lang="en-US" sz="1200" b="0" kern="1200" baseline="0" dirty="0" smtClean="0">
                <a:solidFill>
                  <a:schemeClr val="tx1"/>
                </a:solidFill>
                <a:latin typeface="Arial" charset="0"/>
                <a:ea typeface="+mn-ea"/>
                <a:cs typeface="+mn-cs"/>
              </a:rPr>
              <a:t>. If you need detailed information about only one neighbor on one link, you can also use, for example, </a:t>
            </a:r>
            <a:r>
              <a:rPr lang="en-US" sz="1200" b="1" kern="1200" baseline="0" dirty="0" smtClean="0">
                <a:solidFill>
                  <a:schemeClr val="tx1"/>
                </a:solidFill>
                <a:latin typeface="Arial" charset="0"/>
                <a:ea typeface="+mn-ea"/>
                <a:cs typeface="+mn-cs"/>
              </a:rPr>
              <a:t>show </a:t>
            </a:r>
            <a:r>
              <a:rPr lang="en-US" sz="1200" b="1" kern="1200" baseline="0" dirty="0" err="1" smtClean="0">
                <a:solidFill>
                  <a:schemeClr val="tx1"/>
                </a:solidFill>
                <a:latin typeface="Arial" charset="0"/>
                <a:ea typeface="+mn-ea"/>
                <a:cs typeface="+mn-cs"/>
              </a:rPr>
              <a:t>lldp</a:t>
            </a:r>
            <a:r>
              <a:rPr lang="en-US" sz="1200" b="1" kern="1200" baseline="0" dirty="0" smtClean="0">
                <a:solidFill>
                  <a:schemeClr val="tx1"/>
                </a:solidFill>
                <a:latin typeface="Arial" charset="0"/>
                <a:ea typeface="+mn-ea"/>
                <a:cs typeface="+mn-cs"/>
              </a:rPr>
              <a:t> neighbor interface f0/8 detail</a:t>
            </a:r>
            <a:r>
              <a:rPr lang="en-US" sz="1200" b="0" kern="1200" baseline="0" dirty="0" smtClean="0">
                <a:solidFill>
                  <a:schemeClr val="tx1"/>
                </a:solidFill>
                <a:latin typeface="Arial" charset="0"/>
                <a:ea typeface="+mn-ea"/>
                <a:cs typeface="+mn-cs"/>
              </a:rPr>
              <a: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Attackers with knowledge of how CDP works could find ways to take advantage of the clear-text CDP packets to gain knowledge of the network, as shown in the figure. The CDP runs at Layer 2 and enables Cisco devices to identify themselves to other Cisco devices. However, the information sent through CDP is transmitted in clear text and is unauthenticated. Utilizing a packet analyzer, attackers could glean information about the network device from CDP advertisements. </a:t>
            </a:r>
          </a:p>
          <a:p>
            <a:r>
              <a:rPr lang="en-US" sz="1200" kern="1200" baseline="0" smtClean="0">
                <a:solidFill>
                  <a:schemeClr val="tx1"/>
                </a:solidFill>
                <a:latin typeface="Arial" charset="0"/>
                <a:ea typeface="+mn-ea"/>
                <a:cs typeface="+mn-cs"/>
              </a:rPr>
              <a:t>CDP </a:t>
            </a:r>
            <a:r>
              <a:rPr lang="en-US" sz="1200" kern="1200" baseline="0" dirty="0" smtClean="0">
                <a:solidFill>
                  <a:schemeClr val="tx1"/>
                </a:solidFill>
                <a:latin typeface="Arial" charset="0"/>
                <a:ea typeface="+mn-ea"/>
                <a:cs typeface="+mn-cs"/>
              </a:rPr>
              <a:t>is necessary for management applications such as the Cisco Works-LAN Management Suite (LMS) and cannot be disabled without impairing some network-management applications. However, CDP can be selectively disabled on interfaces where management is not being performed.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Network administrators typically use telnet to access switches. But nowadays, SSH is becoming standard in enterprises due to stricter requirements for security. Similarly, accessing devices via HTTP is being replaced with secure HTTPS.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Telnet is being replaced by SSH, which is more secure, and ACL should be configured to restrict access only to authorized users accessing the device through VTY line ACL.</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SSH is a client and server protocol used to log in to another computer over a network to execute commands in a remote machine and to move files from one machine to another. It provides strong authentication and secure communications over insecure channels. It is a replacement for rlogin, </a:t>
            </a:r>
            <a:r>
              <a:rPr lang="en-US" sz="1200" kern="1200" baseline="0" dirty="0" err="1" smtClean="0">
                <a:solidFill>
                  <a:schemeClr val="tx1"/>
                </a:solidFill>
                <a:latin typeface="Arial" charset="0"/>
                <a:ea typeface="+mn-ea"/>
                <a:cs typeface="+mn-cs"/>
              </a:rPr>
              <a:t>rsh</a:t>
            </a:r>
            <a:r>
              <a:rPr lang="en-US" sz="1200" kern="1200" baseline="0" dirty="0" smtClean="0">
                <a:solidFill>
                  <a:schemeClr val="tx1"/>
                </a:solidFill>
                <a:latin typeface="Arial" charset="0"/>
                <a:ea typeface="+mn-ea"/>
                <a:cs typeface="+mn-cs"/>
              </a:rPr>
              <a:t>, </a:t>
            </a:r>
            <a:r>
              <a:rPr lang="en-US" sz="1200" kern="1200" baseline="0" dirty="0" err="1" smtClean="0">
                <a:solidFill>
                  <a:schemeClr val="tx1"/>
                </a:solidFill>
                <a:latin typeface="Arial" charset="0"/>
                <a:ea typeface="+mn-ea"/>
                <a:cs typeface="+mn-cs"/>
              </a:rPr>
              <a:t>rcp</a:t>
            </a:r>
            <a:r>
              <a:rPr lang="en-US" sz="1200" kern="1200" baseline="0" dirty="0" smtClean="0">
                <a:solidFill>
                  <a:schemeClr val="tx1"/>
                </a:solidFill>
                <a:latin typeface="Arial" charset="0"/>
                <a:ea typeface="+mn-ea"/>
                <a:cs typeface="+mn-cs"/>
              </a:rPr>
              <a:t>, and </a:t>
            </a:r>
            <a:r>
              <a:rPr lang="en-US" sz="1200" kern="1200" baseline="0" dirty="0" err="1" smtClean="0">
                <a:solidFill>
                  <a:schemeClr val="tx1"/>
                </a:solidFill>
                <a:latin typeface="Arial" charset="0"/>
                <a:ea typeface="+mn-ea"/>
                <a:cs typeface="+mn-cs"/>
              </a:rPr>
              <a:t>rdist</a:t>
            </a:r>
            <a:r>
              <a:rPr lang="en-US" sz="1200" kern="1200" baseline="0" dirty="0" smtClean="0">
                <a:solidFill>
                  <a:schemeClr val="tx1"/>
                </a:solidFill>
                <a:latin typeface="Arial" charset="0"/>
                <a:ea typeface="+mn-ea"/>
                <a:cs typeface="+mn-cs"/>
              </a:rPr>
              <a:t> in addition to Telnet. </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using the SSH login (instead of Telnet), the entire login session, including transmission of password, is encrypted; therefore, it is almost impossible for an outsider to collect passwords.</a:t>
            </a:r>
          </a:p>
          <a:p>
            <a:r>
              <a:rPr lang="en-US" sz="1200" kern="1200" baseline="0" smtClean="0">
                <a:solidFill>
                  <a:schemeClr val="tx1"/>
                </a:solidFill>
                <a:latin typeface="Arial" charset="0"/>
                <a:ea typeface="+mn-ea"/>
                <a:cs typeface="+mn-cs"/>
              </a:rPr>
              <a:t>Although </a:t>
            </a:r>
            <a:r>
              <a:rPr lang="en-US" sz="1200" kern="1200" baseline="0" dirty="0" smtClean="0">
                <a:solidFill>
                  <a:schemeClr val="tx1"/>
                </a:solidFill>
                <a:latin typeface="Arial" charset="0"/>
                <a:ea typeface="+mn-ea"/>
                <a:cs typeface="+mn-cs"/>
              </a:rPr>
              <a:t>SSH is secure, vendors’ implementations of SSH might contain vulnerabilities that could enable a remote attacker to execute arbitrary code with the privileges of the SSH process or to cause a DoS. Most of the SSH vulnerabilities have been addressed in the latest Cisco IOS Software.</a:t>
            </a:r>
          </a:p>
          <a:p>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err="1" smtClean="0">
                <a:solidFill>
                  <a:schemeClr val="tx1"/>
                </a:solidFill>
                <a:latin typeface="Arial" charset="0"/>
                <a:ea typeface="+mn-ea"/>
                <a:cs typeface="+mn-cs"/>
              </a:rPr>
              <a:t>SHS</a:t>
            </a:r>
            <a:r>
              <a:rPr lang="en-US" sz="1200" b="0" kern="1200" baseline="0" dirty="0" smtClean="0">
                <a:solidFill>
                  <a:schemeClr val="tx1"/>
                </a:solidFill>
                <a:latin typeface="Arial" charset="0"/>
                <a:ea typeface="+mn-ea"/>
                <a:cs typeface="+mn-cs"/>
              </a:rPr>
              <a:t> version 1 implementations are vulnerable to various security compromises. </a:t>
            </a:r>
            <a:r>
              <a:rPr lang="en-US" sz="1200" kern="1200" baseline="0" dirty="0" smtClean="0">
                <a:solidFill>
                  <a:schemeClr val="tx1"/>
                </a:solidFill>
                <a:latin typeface="Arial" charset="0"/>
                <a:ea typeface="+mn-ea"/>
                <a:cs typeface="+mn-cs"/>
              </a:rPr>
              <a:t>Whenever possible, use SSH version 2 instead of SSH version 1.</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To activate SSH on a vty line, use the </a:t>
            </a:r>
            <a:r>
              <a:rPr lang="en-US" sz="1200" b="1" kern="1200" baseline="0" dirty="0" smtClean="0">
                <a:solidFill>
                  <a:schemeClr val="tx1"/>
                </a:solidFill>
                <a:latin typeface="Arial" charset="0"/>
                <a:ea typeface="+mn-ea"/>
                <a:cs typeface="+mn-cs"/>
              </a:rPr>
              <a:t>transport input ssh </a:t>
            </a:r>
            <a:r>
              <a:rPr lang="en-US" sz="1200" b="0" kern="1200" baseline="0" dirty="0" smtClean="0">
                <a:solidFill>
                  <a:schemeClr val="tx1"/>
                </a:solidFill>
                <a:latin typeface="Arial" charset="0"/>
                <a:ea typeface="+mn-ea"/>
                <a:cs typeface="+mn-cs"/>
              </a:rPr>
              <a:t>command. It is enabled on vty lines by default.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Cisco provides ACLs to permit or deny Telnet/SSH access to the vty ports of a switch. Cisco devices vary in the number of vty ports available by default. When configuring vty ACLs, ensure that all default ports are removed or have a specific vty ACL applied. </a:t>
            </a:r>
          </a:p>
          <a:p>
            <a:r>
              <a:rPr lang="en-US" sz="1200" kern="1200" baseline="0" smtClean="0">
                <a:solidFill>
                  <a:schemeClr val="tx1"/>
                </a:solidFill>
                <a:latin typeface="Arial" charset="0"/>
                <a:ea typeface="+mn-ea"/>
                <a:cs typeface="+mn-cs"/>
              </a:rPr>
              <a:t>Telnet/SSH </a:t>
            </a:r>
            <a:r>
              <a:rPr lang="en-US" sz="1200" kern="1200" baseline="0" dirty="0" smtClean="0">
                <a:solidFill>
                  <a:schemeClr val="tx1"/>
                </a:solidFill>
                <a:latin typeface="Arial" charset="0"/>
                <a:ea typeface="+mn-ea"/>
                <a:cs typeface="+mn-cs"/>
              </a:rPr>
              <a:t>filtering is normally considered an extended IP ACL function because it is filtering a higher-level protocol. However, because the </a:t>
            </a:r>
            <a:r>
              <a:rPr lang="en-US" sz="1200" b="1" kern="1200" baseline="0" dirty="0" smtClean="0">
                <a:solidFill>
                  <a:schemeClr val="tx1"/>
                </a:solidFill>
                <a:latin typeface="Arial" charset="0"/>
                <a:ea typeface="+mn-ea"/>
                <a:cs typeface="+mn-cs"/>
              </a:rPr>
              <a:t>access-class </a:t>
            </a:r>
            <a:r>
              <a:rPr lang="en-US" sz="1200" b="0" kern="1200" baseline="0" dirty="0" smtClean="0">
                <a:solidFill>
                  <a:schemeClr val="tx1"/>
                </a:solidFill>
                <a:latin typeface="Arial" charset="0"/>
                <a:ea typeface="+mn-ea"/>
                <a:cs typeface="+mn-cs"/>
              </a:rPr>
              <a:t>command is used to filter </a:t>
            </a:r>
            <a:r>
              <a:rPr lang="en-US" sz="1200" kern="1200" baseline="0" dirty="0" smtClean="0">
                <a:solidFill>
                  <a:schemeClr val="tx1"/>
                </a:solidFill>
                <a:latin typeface="Arial" charset="0"/>
                <a:ea typeface="+mn-ea"/>
                <a:cs typeface="+mn-cs"/>
              </a:rPr>
              <a:t>incoming Telnet/SSH sessions by source address and to apply filtering to vty lines, standard IP ACL statements can be used to control vty access. The </a:t>
            </a:r>
            <a:r>
              <a:rPr lang="en-US" sz="1200" b="1" kern="1200" baseline="0" dirty="0" smtClean="0">
                <a:solidFill>
                  <a:schemeClr val="tx1"/>
                </a:solidFill>
                <a:latin typeface="Arial" charset="0"/>
                <a:ea typeface="+mn-ea"/>
                <a:cs typeface="+mn-cs"/>
              </a:rPr>
              <a:t>access-class </a:t>
            </a:r>
            <a:r>
              <a:rPr lang="en-US" sz="1200" b="0" kern="1200" baseline="0" dirty="0" smtClean="0">
                <a:solidFill>
                  <a:schemeClr val="tx1"/>
                </a:solidFill>
                <a:latin typeface="Arial" charset="0"/>
                <a:ea typeface="+mn-ea"/>
                <a:cs typeface="+mn-cs"/>
              </a:rPr>
              <a:t>command</a:t>
            </a:r>
            <a:r>
              <a:rPr lang="en-US" sz="1200" b="1"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also applies standard IP ACL filtering to vty lines for outgoing Telnet/SSH sessions that originate from the switch.</a:t>
            </a:r>
          </a:p>
          <a:p>
            <a:r>
              <a:rPr lang="en-US" sz="1200" kern="1200" baseline="0" smtClean="0">
                <a:solidFill>
                  <a:schemeClr val="tx1"/>
                </a:solidFill>
                <a:latin typeface="Arial" charset="0"/>
                <a:ea typeface="+mn-ea"/>
                <a:cs typeface="+mn-cs"/>
              </a:rPr>
              <a:t>You </a:t>
            </a:r>
            <a:r>
              <a:rPr lang="en-US" sz="1200" kern="1200" baseline="0" dirty="0" smtClean="0">
                <a:solidFill>
                  <a:schemeClr val="tx1"/>
                </a:solidFill>
                <a:latin typeface="Arial" charset="0"/>
                <a:ea typeface="+mn-ea"/>
                <a:cs typeface="+mn-cs"/>
              </a:rPr>
              <a:t>can apply vty ACLs to any combination of vty lines. The same ACL can be applied globally to all vty lines or separately to each vty line. The most common practice is to apply the same ACL to all vty lines.</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configure vty ACLs on a Cisco switch, create a standard IP ACL and apply the ACL on the vty interfaces. Rather than applying the ACL to a data interface, apply it to a vty line or range of lines with the </a:t>
            </a:r>
            <a:r>
              <a:rPr lang="en-US" sz="1200" b="1" kern="1200" baseline="0" dirty="0" smtClean="0">
                <a:solidFill>
                  <a:schemeClr val="tx1"/>
                </a:solidFill>
                <a:latin typeface="Arial" charset="0"/>
                <a:ea typeface="+mn-ea"/>
                <a:cs typeface="+mn-cs"/>
              </a:rPr>
              <a:t>access-class </a:t>
            </a:r>
            <a:r>
              <a:rPr lang="en-US" sz="1200" b="0" kern="1200" baseline="0" dirty="0" smtClean="0">
                <a:solidFill>
                  <a:schemeClr val="tx1"/>
                </a:solidFill>
                <a:latin typeface="Arial" charset="0"/>
                <a:ea typeface="+mn-ea"/>
                <a:cs typeface="+mn-cs"/>
              </a:rPr>
              <a:t>command.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77</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 web interface is available to configure most switches. The main weakness of the web interface is that it is not encrypted, and part of it does not offer any filtering. By default, it can be viewed by any user entering the switch IP address in a web browser address bar.</a:t>
            </a:r>
          </a:p>
          <a:p>
            <a:endParaRPr lang="en-US" sz="1200" kern="1200" baseline="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protect the web service, you can take several steps: </a:t>
            </a:r>
          </a:p>
          <a:p>
            <a:pPr lvl="1"/>
            <a:r>
              <a:rPr lang="en-US" sz="1200" kern="1200" baseline="0" smtClean="0">
                <a:solidFill>
                  <a:schemeClr val="tx1"/>
                </a:solidFill>
                <a:latin typeface="Arial" charset="0"/>
                <a:ea typeface="+mn-ea"/>
                <a:cs typeface="+mn-cs"/>
              </a:rPr>
              <a:t>Use </a:t>
            </a:r>
            <a:r>
              <a:rPr lang="en-US" sz="1200" kern="1200" baseline="0" dirty="0" smtClean="0">
                <a:solidFill>
                  <a:schemeClr val="tx1"/>
                </a:solidFill>
                <a:latin typeface="Arial" charset="0"/>
                <a:ea typeface="+mn-ea"/>
                <a:cs typeface="+mn-cs"/>
              </a:rPr>
              <a:t>HTTPS instead of unprotected HTTP by using the command </a:t>
            </a:r>
            <a:r>
              <a:rPr lang="en-US" sz="1200" b="1" kern="1200" baseline="0" dirty="0" smtClean="0">
                <a:solidFill>
                  <a:schemeClr val="tx1"/>
                </a:solidFill>
                <a:latin typeface="Arial" charset="0"/>
                <a:ea typeface="+mn-ea"/>
                <a:cs typeface="+mn-cs"/>
              </a:rPr>
              <a:t>ip </a:t>
            </a:r>
            <a:r>
              <a:rPr lang="en-US" sz="1200" b="1" kern="1200" baseline="0" smtClean="0">
                <a:solidFill>
                  <a:schemeClr val="tx1"/>
                </a:solidFill>
                <a:latin typeface="Arial" charset="0"/>
                <a:ea typeface="+mn-ea"/>
                <a:cs typeface="+mn-cs"/>
              </a:rPr>
              <a:t>http secure-server </a:t>
            </a:r>
            <a:r>
              <a:rPr lang="en-US" sz="1200" kern="1200" baseline="0" smtClean="0">
                <a:solidFill>
                  <a:schemeClr val="tx1"/>
                </a:solidFill>
                <a:latin typeface="Arial" charset="0"/>
                <a:ea typeface="+mn-ea"/>
                <a:cs typeface="+mn-cs"/>
              </a:rPr>
              <a:t>instead </a:t>
            </a:r>
            <a:r>
              <a:rPr lang="en-US" sz="1200" kern="1200" baseline="0" dirty="0" smtClean="0">
                <a:solidFill>
                  <a:schemeClr val="tx1"/>
                </a:solidFill>
                <a:latin typeface="Arial" charset="0"/>
                <a:ea typeface="+mn-ea"/>
                <a:cs typeface="+mn-cs"/>
              </a:rPr>
              <a:t>of the </a:t>
            </a:r>
            <a:r>
              <a:rPr lang="en-US" sz="1200" b="1" kern="1200" baseline="0" dirty="0" smtClean="0">
                <a:solidFill>
                  <a:schemeClr val="tx1"/>
                </a:solidFill>
                <a:latin typeface="Arial" charset="0"/>
                <a:ea typeface="+mn-ea"/>
                <a:cs typeface="+mn-cs"/>
              </a:rPr>
              <a:t>ip http server command.</a:t>
            </a:r>
          </a:p>
          <a:p>
            <a:pPr lvl="1"/>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use HTTPS, the web server residing on the switch needs to send a certificate. This certificate can be downloaded to the switch if the network uses a Public Key Infrastructure (PKI), a key management infrastructure, or is generated on the switch locally with the command </a:t>
            </a:r>
            <a:r>
              <a:rPr lang="en-US" sz="1200" b="1" kern="1200" baseline="0" dirty="0" smtClean="0">
                <a:solidFill>
                  <a:schemeClr val="tx1"/>
                </a:solidFill>
                <a:latin typeface="Arial" charset="0"/>
                <a:ea typeface="+mn-ea"/>
                <a:cs typeface="+mn-cs"/>
              </a:rPr>
              <a:t>crypto key generate rsa</a:t>
            </a:r>
            <a:r>
              <a:rPr lang="en-US" sz="1200" b="0" kern="1200" baseline="0" dirty="0" smtClean="0">
                <a:solidFill>
                  <a:schemeClr val="tx1"/>
                </a:solidFill>
                <a:latin typeface="Arial" charset="0"/>
                <a:ea typeface="+mn-ea"/>
                <a:cs typeface="+mn-cs"/>
              </a:rPr>
              <a:t>. A domain name must be </a:t>
            </a:r>
            <a:r>
              <a:rPr lang="en-US" sz="1200" kern="1200" baseline="0" dirty="0" smtClean="0">
                <a:solidFill>
                  <a:schemeClr val="tx1"/>
                </a:solidFill>
                <a:latin typeface="Arial" charset="0"/>
                <a:ea typeface="+mn-ea"/>
                <a:cs typeface="+mn-cs"/>
              </a:rPr>
              <a:t>defined to generate a certificate.</a:t>
            </a:r>
          </a:p>
          <a:p>
            <a:pPr lvl="1"/>
            <a:r>
              <a:rPr lang="en-US" sz="1200" kern="1200" baseline="0" smtClean="0">
                <a:solidFill>
                  <a:schemeClr val="tx1"/>
                </a:solidFill>
                <a:latin typeface="Arial" charset="0"/>
                <a:ea typeface="+mn-ea"/>
                <a:cs typeface="+mn-cs"/>
              </a:rPr>
              <a:t>Access </a:t>
            </a:r>
            <a:r>
              <a:rPr lang="en-US" sz="1200" kern="1200" baseline="0" dirty="0" smtClean="0">
                <a:solidFill>
                  <a:schemeClr val="tx1"/>
                </a:solidFill>
                <a:latin typeface="Arial" charset="0"/>
                <a:ea typeface="+mn-ea"/>
                <a:cs typeface="+mn-cs"/>
              </a:rPr>
              <a:t>to the web service should be filtered so that only the administrator machine or subnet can gain access to the web interface. This is done by creating an access list. In this example, machines on subnet 10.1.9.0/24 have the right to access any IP address of the Layer 3 switch. The access list filter is then applied to the web service with the command </a:t>
            </a:r>
            <a:r>
              <a:rPr lang="en-US" sz="1200" b="1" kern="1200" baseline="0" dirty="0" smtClean="0">
                <a:solidFill>
                  <a:schemeClr val="tx1"/>
                </a:solidFill>
                <a:latin typeface="Arial" charset="0"/>
                <a:ea typeface="+mn-ea"/>
                <a:cs typeface="+mn-cs"/>
              </a:rPr>
              <a:t>http access-class.</a:t>
            </a:r>
          </a:p>
          <a:p>
            <a:pPr lvl="1"/>
            <a:r>
              <a:rPr lang="en-US" sz="1200" kern="1200" baseline="0" smtClean="0">
                <a:solidFill>
                  <a:schemeClr val="tx1"/>
                </a:solidFill>
                <a:latin typeface="Arial" charset="0"/>
                <a:ea typeface="+mn-ea"/>
                <a:cs typeface="+mn-cs"/>
              </a:rPr>
              <a:t>Users </a:t>
            </a:r>
            <a:r>
              <a:rPr lang="en-US" sz="1200" kern="1200" baseline="0" dirty="0" smtClean="0">
                <a:solidFill>
                  <a:schemeClr val="tx1"/>
                </a:solidFill>
                <a:latin typeface="Arial" charset="0"/>
                <a:ea typeface="+mn-ea"/>
                <a:cs typeface="+mn-cs"/>
              </a:rPr>
              <a:t>accessing the web service might use it to configure the switch. These users should be authenticated. The </a:t>
            </a:r>
            <a:r>
              <a:rPr lang="en-US" sz="1200" b="1" kern="1200" baseline="0" dirty="0" smtClean="0">
                <a:solidFill>
                  <a:schemeClr val="tx1"/>
                </a:solidFill>
                <a:latin typeface="Arial" charset="0"/>
                <a:ea typeface="+mn-ea"/>
                <a:cs typeface="+mn-cs"/>
              </a:rPr>
              <a:t>http authentication local </a:t>
            </a:r>
            <a:r>
              <a:rPr lang="en-US" sz="1200" b="0" kern="1200" baseline="0" dirty="0" smtClean="0">
                <a:solidFill>
                  <a:schemeClr val="tx1"/>
                </a:solidFill>
                <a:latin typeface="Arial" charset="0"/>
                <a:ea typeface="+mn-ea"/>
                <a:cs typeface="+mn-cs"/>
              </a:rPr>
              <a:t>command decides that the </a:t>
            </a:r>
            <a:r>
              <a:rPr lang="en-US" sz="1200" kern="1200" baseline="0" dirty="0" smtClean="0">
                <a:solidFill>
                  <a:schemeClr val="tx1"/>
                </a:solidFill>
                <a:latin typeface="Arial" charset="0"/>
                <a:ea typeface="+mn-ea"/>
                <a:cs typeface="+mn-cs"/>
              </a:rPr>
              <a:t>switch contains a local list of user credentials. The </a:t>
            </a:r>
            <a:r>
              <a:rPr lang="en-US" sz="1200" b="1" kern="1200" baseline="0" dirty="0" smtClean="0">
                <a:solidFill>
                  <a:schemeClr val="tx1"/>
                </a:solidFill>
                <a:latin typeface="Arial" charset="0"/>
                <a:ea typeface="+mn-ea"/>
                <a:cs typeface="+mn-cs"/>
              </a:rPr>
              <a:t>username </a:t>
            </a:r>
            <a:r>
              <a:rPr lang="en-US" sz="1200" b="0" i="1" kern="1200" baseline="0" dirty="0" smtClean="0">
                <a:solidFill>
                  <a:schemeClr val="tx1"/>
                </a:solidFill>
                <a:latin typeface="Arial" charset="0"/>
                <a:ea typeface="+mn-ea"/>
                <a:cs typeface="+mn-cs"/>
              </a:rPr>
              <a:t>xyz</a:t>
            </a:r>
            <a:r>
              <a:rPr lang="en-US" sz="1200" b="1" i="1" kern="1200" baseline="0" dirty="0" smtClean="0">
                <a:solidFill>
                  <a:schemeClr val="tx1"/>
                </a:solidFill>
                <a:latin typeface="Arial" charset="0"/>
                <a:ea typeface="+mn-ea"/>
                <a:cs typeface="+mn-cs"/>
              </a:rPr>
              <a:t> </a:t>
            </a:r>
            <a:r>
              <a:rPr lang="en-US" sz="1200" b="1" i="0" kern="1200" baseline="0" dirty="0" smtClean="0">
                <a:solidFill>
                  <a:schemeClr val="tx1"/>
                </a:solidFill>
                <a:latin typeface="Arial" charset="0"/>
                <a:ea typeface="+mn-ea"/>
                <a:cs typeface="+mn-cs"/>
              </a:rPr>
              <a:t>password</a:t>
            </a:r>
            <a:r>
              <a:rPr lang="en-US" sz="1200" b="1" i="1" kern="1200" baseline="0" dirty="0" smtClean="0">
                <a:solidFill>
                  <a:schemeClr val="tx1"/>
                </a:solidFill>
                <a:latin typeface="Arial" charset="0"/>
                <a:ea typeface="+mn-ea"/>
                <a:cs typeface="+mn-cs"/>
              </a:rPr>
              <a:t> </a:t>
            </a:r>
            <a:r>
              <a:rPr lang="en-US" sz="1200" b="0" i="1" kern="1200" baseline="0" dirty="0" smtClean="0">
                <a:solidFill>
                  <a:schemeClr val="tx1"/>
                </a:solidFill>
                <a:latin typeface="Arial" charset="0"/>
                <a:ea typeface="+mn-ea"/>
                <a:cs typeface="+mn-cs"/>
              </a:rPr>
              <a:t>abc123</a:t>
            </a:r>
            <a:r>
              <a:rPr lang="en-US" sz="1200" b="1" i="1"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creates a local user.</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78</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Be extremely careful when configuring AAA because you might accidentally lock yourself out of the router or switch, in which case you might need to initiate password </a:t>
            </a:r>
            <a:r>
              <a:rPr lang="en-US" sz="1200" kern="1200" baseline="0" dirty="0" smtClean="0">
                <a:solidFill>
                  <a:schemeClr val="tx1"/>
                </a:solidFill>
                <a:latin typeface="Arial" charset="0"/>
                <a:ea typeface="+mn-ea"/>
                <a:cs typeface="+mn-cs"/>
              </a:rPr>
              <a:t>recovery to return to the original state.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Authentication identifies users prior to accessing the network and network services. AAA configures authentication by defining a named list of authentication methods and then applying that list to various interfaces. The method list defines the types of authentication performed and their sequence. These methods are applicable on a per-interface basis. However, all interfaces on Cisco routers and switches adhere to a default method list named Default when no other authentication methods are defined. A defined method list always overrides the default method list.</a:t>
            </a:r>
          </a:p>
          <a:p>
            <a:r>
              <a:rPr lang="en-US" sz="1200" kern="1200" baseline="0" smtClean="0">
                <a:solidFill>
                  <a:schemeClr val="tx1"/>
                </a:solidFill>
                <a:latin typeface="Arial" charset="0"/>
                <a:ea typeface="+mn-ea"/>
                <a:cs typeface="+mn-cs"/>
              </a:rPr>
              <a:t>All </a:t>
            </a:r>
            <a:r>
              <a:rPr lang="en-US" sz="1200" kern="1200" baseline="0" dirty="0" smtClean="0">
                <a:solidFill>
                  <a:schemeClr val="tx1"/>
                </a:solidFill>
                <a:latin typeface="Arial" charset="0"/>
                <a:ea typeface="+mn-ea"/>
                <a:cs typeface="+mn-cs"/>
              </a:rPr>
              <a:t>authentication methods, except for local, line password, and enable authentication, require the use of AAA.</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80</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AAA authorization process on switches or routers works by contacting a common, centralized database of a set of attributes that describe the network user’s authorized services, such as access to different parts of the network. The centralized server returns a result of allowed services to the switch or router in question to execute the user’s actual capabilities and restrictions. This database is generally a centrally located server, such as a RADIUS or TACACS+ security server. However, using a local database is possible. The remote security servers, such as RADIUS and TACACS+, authorize users for specific rights by associating their attribute-value pairs (AVP). TACACS+ and RADIUS use these AVPs for configurations that are applied to users or a group of users. Each AVP consists of a type identifier associated with one or more assignable values. AVPs specified in user and group profiles define the authentication and authorization characteristics for their respective users and groups.</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example, with TACACS+ authorization, an AVP of Outacl=10 applies the out ACL 10 to a user; the AVP of Idletime=30 sets an idle timeout value for a user to 30 minutes. AVPs are usually in the form a=b or a*b, in which a is the attribute and b is the value. The = separator indicates that the AVP is mandatory. The * separator indicates that the AV pair is optional.</a:t>
            </a:r>
          </a:p>
          <a:p>
            <a:r>
              <a:rPr lang="en-US" sz="1200" kern="1200" baseline="0" smtClean="0">
                <a:solidFill>
                  <a:schemeClr val="tx1"/>
                </a:solidFill>
                <a:latin typeface="Arial" charset="0"/>
                <a:ea typeface="+mn-ea"/>
                <a:cs typeface="+mn-cs"/>
              </a:rPr>
              <a:t>All </a:t>
            </a:r>
            <a:r>
              <a:rPr lang="en-US" sz="1200" kern="1200" baseline="0" dirty="0" smtClean="0">
                <a:solidFill>
                  <a:schemeClr val="tx1"/>
                </a:solidFill>
                <a:latin typeface="Arial" charset="0"/>
                <a:ea typeface="+mn-ea"/>
                <a:cs typeface="+mn-cs"/>
              </a:rPr>
              <a:t>authorization methods require the use of AAA. As with authentication, AAA authorization is applicable on a per-interface basis.</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81</a:t>
            </a:fld>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b="0" kern="1200" baseline="0" dirty="0" smtClean="0">
                <a:solidFill>
                  <a:schemeClr val="tx1"/>
                </a:solidFill>
                <a:latin typeface="Arial" charset="0"/>
                <a:ea typeface="+mn-ea"/>
                <a:cs typeface="+mn-cs"/>
              </a:rPr>
              <a:t>This list is not exhaustive.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b="0" kern="1200" baseline="0" dirty="0" smtClean="0">
                <a:solidFill>
                  <a:schemeClr val="tx1"/>
                </a:solidFill>
                <a:latin typeface="Arial" charset="0"/>
                <a:ea typeface="+mn-ea"/>
                <a:cs typeface="+mn-cs"/>
              </a:rPr>
              <a:t>This list is </a:t>
            </a:r>
            <a:r>
              <a:rPr lang="en-US" sz="1200" b="0" kern="1200" baseline="0" smtClean="0">
                <a:solidFill>
                  <a:schemeClr val="tx1"/>
                </a:solidFill>
                <a:latin typeface="Arial" charset="0"/>
                <a:ea typeface="+mn-ea"/>
                <a:cs typeface="+mn-cs"/>
              </a:rPr>
              <a:t>not exhaustive.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Accounting provides the method for collecting and sending security server information used for billing, auditing, and reporting. This type of information includes user identities, network access start and stop times, executed commands (such as PPP), number of packets, and number of bytes. This information is useful for auditing and improving security as each switch or router monitors each user.</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many circumstances, AAA uses protocols such as RADIUS, TACACS+, or 802.1X to administer its security functions. If your switch is acting as a network access server, AAA is the means through which a switch establishes communication between your network access server and your RADIUS, TACACS+, or 802.1X security server. </a:t>
            </a:r>
          </a:p>
          <a:p>
            <a:r>
              <a:rPr lang="en-US" sz="1200" kern="1200" baseline="0" smtClean="0">
                <a:solidFill>
                  <a:schemeClr val="tx1"/>
                </a:solidFill>
                <a:latin typeface="Arial" charset="0"/>
                <a:ea typeface="+mn-ea"/>
                <a:cs typeface="+mn-cs"/>
              </a:rPr>
              <a:t>AAA </a:t>
            </a:r>
            <a:r>
              <a:rPr lang="en-US" sz="1200" kern="1200" baseline="0" dirty="0" smtClean="0">
                <a:solidFill>
                  <a:schemeClr val="tx1"/>
                </a:solidFill>
                <a:latin typeface="Arial" charset="0"/>
                <a:ea typeface="+mn-ea"/>
                <a:cs typeface="+mn-cs"/>
              </a:rPr>
              <a:t>is dynamic in that it enables configuration of authentication and authorization on a per-line (per-user) or per-service (for example, IP, IPX, or virtual private dial-up network [VPDN]) basis. Creating method lists and then applying those method lists to specific services or interfaces achieves the per-line or per-user application.</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84</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AAA security services facilitate a variety of login authentication methods. Before configuring any AAA security, use the </a:t>
            </a:r>
            <a:r>
              <a:rPr lang="en-US" sz="1200" b="1" kern="1200" baseline="0" dirty="0" smtClean="0">
                <a:solidFill>
                  <a:schemeClr val="tx1"/>
                </a:solidFill>
                <a:latin typeface="Arial" charset="0"/>
                <a:ea typeface="+mn-ea"/>
                <a:cs typeface="+mn-cs"/>
              </a:rPr>
              <a:t>aaa new-model </a:t>
            </a:r>
            <a:r>
              <a:rPr lang="en-US" sz="1200" b="0" kern="1200" baseline="0" dirty="0" smtClean="0">
                <a:solidFill>
                  <a:schemeClr val="tx1"/>
                </a:solidFill>
                <a:latin typeface="Arial" charset="0"/>
                <a:ea typeface="+mn-ea"/>
                <a:cs typeface="+mn-cs"/>
              </a:rPr>
              <a:t>command to initialize a AAA </a:t>
            </a:r>
            <a:r>
              <a:rPr lang="en-US" sz="1200" kern="1200" baseline="0" dirty="0" smtClean="0">
                <a:solidFill>
                  <a:schemeClr val="tx1"/>
                </a:solidFill>
                <a:latin typeface="Arial" charset="0"/>
                <a:ea typeface="+mn-ea"/>
                <a:cs typeface="+mn-cs"/>
              </a:rPr>
              <a:t>access control model on Cisco IOS switches or routers. Furthermore, use the </a:t>
            </a:r>
            <a:r>
              <a:rPr lang="en-US" sz="1200" b="1" kern="1200" baseline="0" dirty="0" smtClean="0">
                <a:solidFill>
                  <a:schemeClr val="tx1"/>
                </a:solidFill>
                <a:latin typeface="Arial" charset="0"/>
                <a:ea typeface="+mn-ea"/>
                <a:cs typeface="+mn-cs"/>
              </a:rPr>
              <a:t>aaa authentication login </a:t>
            </a:r>
            <a:r>
              <a:rPr lang="en-US" sz="1200" b="0" kern="1200" baseline="0" dirty="0" smtClean="0">
                <a:solidFill>
                  <a:schemeClr val="tx1"/>
                </a:solidFill>
                <a:latin typeface="Arial" charset="0"/>
                <a:ea typeface="+mn-ea"/>
                <a:cs typeface="+mn-cs"/>
              </a:rPr>
              <a:t>command to enable AAA login authentication in Cisco IOS. With the </a:t>
            </a:r>
            <a:r>
              <a:rPr lang="en-US" sz="1200" b="1" kern="1200" baseline="0" dirty="0" smtClean="0">
                <a:solidFill>
                  <a:schemeClr val="tx1"/>
                </a:solidFill>
                <a:latin typeface="Arial" charset="0"/>
                <a:ea typeface="+mn-ea"/>
                <a:cs typeface="+mn-cs"/>
              </a:rPr>
              <a:t>aaa authentication login </a:t>
            </a:r>
            <a:r>
              <a:rPr lang="en-US" sz="1200" b="0" kern="1200" baseline="0" dirty="0" smtClean="0">
                <a:solidFill>
                  <a:schemeClr val="tx1"/>
                </a:solidFill>
                <a:latin typeface="Arial" charset="0"/>
                <a:ea typeface="+mn-ea"/>
                <a:cs typeface="+mn-cs"/>
              </a:rPr>
              <a:t>command, configure one or more lists of authentication methods that </a:t>
            </a:r>
            <a:r>
              <a:rPr lang="en-US" sz="1200" kern="1200" baseline="0" dirty="0" smtClean="0">
                <a:solidFill>
                  <a:schemeClr val="tx1"/>
                </a:solidFill>
                <a:latin typeface="Arial" charset="0"/>
                <a:ea typeface="+mn-ea"/>
                <a:cs typeface="+mn-cs"/>
              </a:rPr>
              <a:t>each switch or router tries per user during login. </a:t>
            </a:r>
          </a:p>
          <a:p>
            <a:r>
              <a:rPr lang="en-US" sz="1200" kern="1200" baseline="0" smtClean="0">
                <a:solidFill>
                  <a:schemeClr val="tx1"/>
                </a:solidFill>
                <a:latin typeface="Arial" charset="0"/>
                <a:ea typeface="+mn-ea"/>
                <a:cs typeface="+mn-cs"/>
              </a:rPr>
              <a:t>These </a:t>
            </a:r>
            <a:r>
              <a:rPr lang="en-US" sz="1200" kern="1200" baseline="0" dirty="0" smtClean="0">
                <a:solidFill>
                  <a:schemeClr val="tx1"/>
                </a:solidFill>
                <a:latin typeface="Arial" charset="0"/>
                <a:ea typeface="+mn-ea"/>
                <a:cs typeface="+mn-cs"/>
              </a:rPr>
              <a:t>lists are configurable using the following Cisco IOS configuration command</a:t>
            </a:r>
            <a:r>
              <a:rPr lang="en-US" sz="1200" kern="1200" baseline="0" smtClean="0">
                <a:solidFill>
                  <a:schemeClr val="tx1"/>
                </a:solidFill>
                <a:latin typeface="Arial" charset="0"/>
                <a:ea typeface="+mn-ea"/>
                <a:cs typeface="+mn-cs"/>
              </a:rPr>
              <a:t>: </a:t>
            </a:r>
            <a:r>
              <a:rPr lang="en-US" sz="1200" b="1" kern="1200" baseline="0" smtClean="0">
                <a:solidFill>
                  <a:schemeClr val="tx1"/>
                </a:solidFill>
                <a:latin typeface="Arial" charset="0"/>
                <a:ea typeface="+mn-ea"/>
                <a:cs typeface="+mn-cs"/>
              </a:rPr>
              <a:t>login </a:t>
            </a:r>
            <a:r>
              <a:rPr lang="en-US" sz="1200" b="1" kern="1200" baseline="0" dirty="0" smtClean="0">
                <a:solidFill>
                  <a:schemeClr val="tx1"/>
                </a:solidFill>
                <a:latin typeface="Arial" charset="0"/>
                <a:ea typeface="+mn-ea"/>
                <a:cs typeface="+mn-cs"/>
              </a:rPr>
              <a:t>authentication line {default | </a:t>
            </a:r>
            <a:r>
              <a:rPr lang="en-US" sz="1200" b="1" i="1" kern="1200" baseline="0" dirty="0" smtClean="0">
                <a:solidFill>
                  <a:schemeClr val="tx1"/>
                </a:solidFill>
                <a:latin typeface="Arial" charset="0"/>
                <a:ea typeface="+mn-ea"/>
                <a:cs typeface="+mn-cs"/>
              </a:rPr>
              <a:t>list-name} method1 [method2...] </a:t>
            </a:r>
            <a:r>
              <a:rPr lang="en-US" sz="1200" i="1" kern="1200" baseline="0" dirty="0" smtClean="0">
                <a:solidFill>
                  <a:schemeClr val="tx1"/>
                </a:solidFill>
                <a:latin typeface="Arial" charset="0"/>
                <a:ea typeface="+mn-ea"/>
                <a:cs typeface="+mn-cs"/>
              </a:rPr>
              <a:t>list-name </a:t>
            </a:r>
            <a:r>
              <a:rPr lang="en-US" sz="1200" i="0" kern="1200" baseline="0" dirty="0" smtClean="0">
                <a:solidFill>
                  <a:schemeClr val="tx1"/>
                </a:solidFill>
                <a:latin typeface="Arial" charset="0"/>
                <a:ea typeface="+mn-ea"/>
                <a:cs typeface="+mn-cs"/>
              </a:rPr>
              <a:t>defines the list name, whereas</a:t>
            </a:r>
            <a:r>
              <a:rPr lang="en-US" sz="1200" i="1" kern="1200" baseline="0" dirty="0" smtClean="0">
                <a:solidFill>
                  <a:schemeClr val="tx1"/>
                </a:solidFill>
                <a:latin typeface="Arial" charset="0"/>
                <a:ea typeface="+mn-ea"/>
                <a:cs typeface="+mn-cs"/>
              </a:rPr>
              <a:t> method1 [method2...] </a:t>
            </a:r>
            <a:r>
              <a:rPr lang="en-US" sz="1200" i="0" kern="1200" baseline="0" dirty="0" smtClean="0">
                <a:solidFill>
                  <a:schemeClr val="tx1"/>
                </a:solidFill>
                <a:latin typeface="Arial" charset="0"/>
                <a:ea typeface="+mn-ea"/>
                <a:cs typeface="+mn-cs"/>
              </a:rPr>
              <a:t>defines the authentication</a:t>
            </a:r>
            <a:r>
              <a:rPr lang="en-US" sz="1200" i="1"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methods in order, such as TACACS+ or RADIUS. list-name is case-sensitive, as with any other Cisco named lists. </a:t>
            </a:r>
          </a:p>
          <a:p>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apply the authentication list to an input line, use the following line command: </a:t>
            </a:r>
            <a:r>
              <a:rPr lang="en-US" sz="1200" b="1" kern="1200" baseline="0" dirty="0" smtClean="0">
                <a:solidFill>
                  <a:schemeClr val="tx1"/>
                </a:solidFill>
                <a:latin typeface="Arial" charset="0"/>
                <a:ea typeface="+mn-ea"/>
                <a:cs typeface="+mn-cs"/>
              </a:rPr>
              <a:t>login authentication {default | </a:t>
            </a:r>
            <a:r>
              <a:rPr lang="en-US" sz="1200" b="1" i="1" kern="1200" baseline="0" dirty="0" smtClean="0">
                <a:solidFill>
                  <a:schemeClr val="tx1"/>
                </a:solidFill>
                <a:latin typeface="Arial" charset="0"/>
                <a:ea typeface="+mn-ea"/>
                <a:cs typeface="+mn-cs"/>
              </a:rPr>
              <a:t>list-name}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First-time users of AAA might find the configuration daunting. With some practice, though, configuring AAA becomes fairly simple. When configuring AAA, always use a console connection to avoid locking yourself out of the router or switch through misconfiguration.</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86</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Step-by-step approach to configuring AAA for authentication using TACACS+ on a Catalyst 3750 running Cisco IOS.</a:t>
            </a: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more information on Authentication, Authorization and Accounting, refer to the following URL on </a:t>
            </a:r>
            <a:r>
              <a:rPr lang="en-US" sz="1200" kern="1200" baseline="0" smtClean="0">
                <a:solidFill>
                  <a:schemeClr val="tx1"/>
                </a:solidFill>
                <a:latin typeface="Arial" charset="0"/>
                <a:ea typeface="+mn-ea"/>
                <a:cs typeface="+mn-cs"/>
              </a:rPr>
              <a:t>Cisco.com: www.cisco.com/en/US/docs/ios/12_2/security/configuration/guide/scfaaa.html</a:t>
            </a:r>
            <a:endParaRPr lang="en-US" sz="1200" kern="1200" baseline="0" dirty="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more information about RADIUS, TACACS+, refer to the following URL</a:t>
            </a:r>
            <a:r>
              <a:rPr lang="en-US" sz="1200" kern="1200" baseline="0" smtClean="0">
                <a:solidFill>
                  <a:schemeClr val="tx1"/>
                </a:solidFill>
                <a:latin typeface="Arial" charset="0"/>
                <a:ea typeface="+mn-ea"/>
                <a:cs typeface="+mn-cs"/>
              </a:rPr>
              <a:t>: www.cisco.com/en/US/tech/tk59/technologies_tech_note09186a0080094e99.shtml</a:t>
            </a:r>
            <a:endParaRPr lang="en-US" sz="1200" kern="1200" baseline="0" dirty="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more information about </a:t>
            </a:r>
            <a:r>
              <a:rPr lang="en-US" sz="1200" kern="1200" baseline="0" dirty="0" err="1" smtClean="0">
                <a:solidFill>
                  <a:schemeClr val="tx1"/>
                </a:solidFill>
                <a:latin typeface="Arial" charset="0"/>
                <a:ea typeface="+mn-ea"/>
                <a:cs typeface="+mn-cs"/>
              </a:rPr>
              <a:t>802.1x</a:t>
            </a:r>
            <a:r>
              <a:rPr lang="en-US" sz="1200" kern="1200" baseline="0" dirty="0" smtClean="0">
                <a:solidFill>
                  <a:schemeClr val="tx1"/>
                </a:solidFill>
                <a:latin typeface="Arial" charset="0"/>
                <a:ea typeface="+mn-ea"/>
                <a:cs typeface="+mn-cs"/>
              </a:rPr>
              <a:t>, refer to the following </a:t>
            </a:r>
            <a:r>
              <a:rPr lang="en-US" sz="1200" kern="1200" baseline="0" smtClean="0">
                <a:solidFill>
                  <a:schemeClr val="tx1"/>
                </a:solidFill>
                <a:latin typeface="Arial" charset="0"/>
                <a:ea typeface="+mn-ea"/>
                <a:cs typeface="+mn-cs"/>
              </a:rPr>
              <a:t>URL: www.cisco.com/en/US/products/ps6662/products_ios_protocol_option_home.html</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Switches and routers use AAA authorization to limit the services that are available to specific users. AAA authorization uses information retrieved from the user’s profile, which is located either in the local user database on the switch or on the security server, to configure the user’s session. Afterward, the switch or router grants access to services requested by the user only if the information in the user profile allows for it. These services include the ability to execute commands, use network access such as PPP, or enter configuration options.</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In addition, you should create method lists, which are similar to the AAA authentication configuration, to define authorizations. Method lists are specific to the authorization type requested. The following options are available for AAA authorization:</a:t>
            </a:r>
          </a:p>
          <a:p>
            <a:pPr lvl="1"/>
            <a:r>
              <a:rPr lang="en-US" sz="1200" b="1" kern="1200" baseline="0" smtClean="0">
                <a:solidFill>
                  <a:schemeClr val="tx1"/>
                </a:solidFill>
                <a:latin typeface="Arial" charset="0"/>
                <a:ea typeface="+mn-ea"/>
                <a:cs typeface="+mn-cs"/>
              </a:rPr>
              <a:t>Auth-proxy</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Applies security policies on a per-user basis. With the use of authproxy, </a:t>
            </a:r>
            <a:r>
              <a:rPr lang="en-US" sz="1200" kern="1200" baseline="0" dirty="0" smtClean="0">
                <a:solidFill>
                  <a:schemeClr val="tx1"/>
                </a:solidFill>
                <a:latin typeface="Arial" charset="0"/>
                <a:ea typeface="+mn-ea"/>
                <a:cs typeface="+mn-cs"/>
              </a:rPr>
              <a:t>each user brings up a web browser to authenticate to a TACACS+ or RADIUS server before accessing the network. Upon successful authentication, the authentication server passes additional ACL entries and profile information to the router or switch to enable the users into the network.</a:t>
            </a:r>
          </a:p>
          <a:p>
            <a:pPr lvl="1"/>
            <a:r>
              <a:rPr lang="en-US" sz="1200" b="1" kern="1200" baseline="0" smtClean="0">
                <a:solidFill>
                  <a:schemeClr val="tx1"/>
                </a:solidFill>
                <a:latin typeface="Arial" charset="0"/>
                <a:ea typeface="+mn-ea"/>
                <a:cs typeface="+mn-cs"/>
              </a:rPr>
              <a:t>Commands</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Applies authorization to all EXEC commands, including configuration </a:t>
            </a:r>
            <a:r>
              <a:rPr lang="en-US" sz="1200" kern="1200" baseline="0" dirty="0" smtClean="0">
                <a:solidFill>
                  <a:schemeClr val="tx1"/>
                </a:solidFill>
                <a:latin typeface="Arial" charset="0"/>
                <a:ea typeface="+mn-ea"/>
                <a:cs typeface="+mn-cs"/>
              </a:rPr>
              <a:t>commands associated with a specific privilege level. An example is limiting network operation users to only show commands when accessing switches and routers in the enterprise network for normal operations.</a:t>
            </a:r>
          </a:p>
          <a:p>
            <a:pPr lvl="1"/>
            <a:r>
              <a:rPr lang="en-US" sz="1200" b="1" kern="1200" baseline="0" smtClean="0">
                <a:solidFill>
                  <a:schemeClr val="tx1"/>
                </a:solidFill>
                <a:latin typeface="Arial" charset="0"/>
                <a:ea typeface="+mn-ea"/>
                <a:cs typeface="+mn-cs"/>
              </a:rPr>
              <a:t>EXEC</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Refers to the attributes associated with a user EXEC terminal session.</a:t>
            </a:r>
          </a:p>
          <a:p>
            <a:pPr lvl="1"/>
            <a:r>
              <a:rPr lang="en-US" sz="1200" b="1" kern="1200" baseline="0" smtClean="0">
                <a:solidFill>
                  <a:schemeClr val="tx1"/>
                </a:solidFill>
                <a:latin typeface="Arial" charset="0"/>
                <a:ea typeface="+mn-ea"/>
                <a:cs typeface="+mn-cs"/>
              </a:rPr>
              <a:t>Network</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Applies to the types of network connections. An example of using network </a:t>
            </a:r>
            <a:r>
              <a:rPr lang="en-US" sz="1200" kern="1200" baseline="0" dirty="0" smtClean="0">
                <a:solidFill>
                  <a:schemeClr val="tx1"/>
                </a:solidFill>
                <a:latin typeface="Arial" charset="0"/>
                <a:ea typeface="+mn-ea"/>
                <a:cs typeface="+mn-cs"/>
              </a:rPr>
              <a:t>authorization is authorization granting remote users access to network protocols such as PPP, SLIP, or ARAP during login for remote access.</a:t>
            </a:r>
          </a:p>
          <a:p>
            <a:pPr lvl="1"/>
            <a:r>
              <a:rPr lang="en-US" sz="1200" b="1" kern="1200" baseline="0" smtClean="0">
                <a:solidFill>
                  <a:schemeClr val="tx1"/>
                </a:solidFill>
                <a:latin typeface="Arial" charset="0"/>
                <a:ea typeface="+mn-ea"/>
                <a:cs typeface="+mn-cs"/>
              </a:rPr>
              <a:t>Reverse </a:t>
            </a:r>
            <a:r>
              <a:rPr lang="en-US" sz="1200" b="1" kern="1200" baseline="0" dirty="0" smtClean="0">
                <a:solidFill>
                  <a:schemeClr val="tx1"/>
                </a:solidFill>
                <a:latin typeface="Arial" charset="0"/>
                <a:ea typeface="+mn-ea"/>
                <a:cs typeface="+mn-cs"/>
              </a:rPr>
              <a:t>access: </a:t>
            </a:r>
            <a:r>
              <a:rPr lang="en-US" sz="1200" b="0" kern="1200" baseline="0" dirty="0" smtClean="0">
                <a:solidFill>
                  <a:schemeClr val="tx1"/>
                </a:solidFill>
                <a:latin typeface="Arial" charset="0"/>
                <a:ea typeface="+mn-ea"/>
                <a:cs typeface="+mn-cs"/>
              </a:rPr>
              <a:t>Refers to reverse Telnet sessions commonly used on console servers </a:t>
            </a:r>
            <a:r>
              <a:rPr lang="en-US" sz="1200" kern="1200" baseline="0" dirty="0" smtClean="0">
                <a:solidFill>
                  <a:schemeClr val="tx1"/>
                </a:solidFill>
                <a:latin typeface="Arial" charset="0"/>
                <a:ea typeface="+mn-ea"/>
                <a:cs typeface="+mn-cs"/>
              </a:rPr>
              <a:t>for access to different lines.</a:t>
            </a: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Similar to the configuration of AAA authentication, AAA authorization uses named method lists in its configuration. AAA supports the following five different methods of authorization:</a:t>
            </a:r>
          </a:p>
          <a:p>
            <a:pPr lvl="1"/>
            <a:r>
              <a:rPr lang="en-US" sz="1200" b="1" kern="1200" baseline="0" smtClean="0">
                <a:solidFill>
                  <a:schemeClr val="tx1"/>
                </a:solidFill>
                <a:latin typeface="Arial" charset="0"/>
                <a:ea typeface="+mn-ea"/>
                <a:cs typeface="+mn-cs"/>
              </a:rPr>
              <a:t>TACACS</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A client/server method that stores specific rights for users by associating </a:t>
            </a:r>
            <a:r>
              <a:rPr lang="en-US" sz="1200" kern="1200" baseline="0" dirty="0" smtClean="0">
                <a:solidFill>
                  <a:schemeClr val="tx1"/>
                </a:solidFill>
                <a:latin typeface="Arial" charset="0"/>
                <a:ea typeface="+mn-ea"/>
                <a:cs typeface="+mn-cs"/>
              </a:rPr>
              <a:t>AVPs for each user. The AAA authorization daemon on the Cisco switch or router communicates with the TACACS+ server to determine correct authorization for different options, such as EXEC and network access.</a:t>
            </a:r>
          </a:p>
          <a:p>
            <a:pPr lvl="1"/>
            <a:r>
              <a:rPr lang="en-US" sz="1200" b="1" kern="1200" baseline="0" smtClean="0">
                <a:solidFill>
                  <a:schemeClr val="tx1"/>
                </a:solidFill>
                <a:latin typeface="Arial" charset="0"/>
                <a:ea typeface="+mn-ea"/>
                <a:cs typeface="+mn-cs"/>
              </a:rPr>
              <a:t>RADIUS</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Similar to TACACS+ in that RADIUS is also a server/client model for a </a:t>
            </a:r>
            <a:r>
              <a:rPr lang="en-US" sz="1200" kern="1200" baseline="0" dirty="0" smtClean="0">
                <a:solidFill>
                  <a:schemeClr val="tx1"/>
                </a:solidFill>
                <a:latin typeface="Arial" charset="0"/>
                <a:ea typeface="+mn-ea"/>
                <a:cs typeface="+mn-cs"/>
              </a:rPr>
              <a:t>Cisco router or switch to request authorization about a specific user. RADIUS servers store specific rights about users by associating specific attributes.</a:t>
            </a:r>
          </a:p>
          <a:p>
            <a:pPr lvl="1"/>
            <a:r>
              <a:rPr lang="en-US" sz="1200" b="1" kern="1200" baseline="0" smtClean="0">
                <a:solidFill>
                  <a:schemeClr val="tx1"/>
                </a:solidFill>
                <a:latin typeface="Arial" charset="0"/>
                <a:ea typeface="+mn-ea"/>
                <a:cs typeface="+mn-cs"/>
              </a:rPr>
              <a:t>If-authenticated</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Enables a user to access any requested function as long as the AAA </a:t>
            </a:r>
            <a:r>
              <a:rPr lang="en-US" sz="1200" kern="1200" baseline="0" dirty="0" smtClean="0">
                <a:solidFill>
                  <a:schemeClr val="tx1"/>
                </a:solidFill>
                <a:latin typeface="Arial" charset="0"/>
                <a:ea typeface="+mn-ea"/>
                <a:cs typeface="+mn-cs"/>
              </a:rPr>
              <a:t>daemon previously and successfully authenticated the user.</a:t>
            </a:r>
          </a:p>
          <a:p>
            <a:pPr lvl="1"/>
            <a:r>
              <a:rPr lang="en-US" sz="1200" b="1" kern="1200" baseline="0" smtClean="0">
                <a:solidFill>
                  <a:schemeClr val="tx1"/>
                </a:solidFill>
                <a:latin typeface="Arial" charset="0"/>
                <a:ea typeface="+mn-ea"/>
                <a:cs typeface="+mn-cs"/>
              </a:rPr>
              <a:t>None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Effectively disables authorization for the respective interface.</a:t>
            </a:r>
          </a:p>
          <a:p>
            <a:pPr lvl="1"/>
            <a:r>
              <a:rPr lang="en-US" sz="1200" b="1" kern="1200" baseline="0" smtClean="0">
                <a:solidFill>
                  <a:schemeClr val="tx1"/>
                </a:solidFill>
                <a:latin typeface="Arial" charset="0"/>
                <a:ea typeface="+mn-ea"/>
                <a:cs typeface="+mn-cs"/>
              </a:rPr>
              <a:t>Local</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Uses a database of usernames and passwords configured on the respective </a:t>
            </a:r>
            <a:r>
              <a:rPr lang="en-US" sz="1200" kern="1200" baseline="0" dirty="0" smtClean="0">
                <a:solidFill>
                  <a:schemeClr val="tx1"/>
                </a:solidFill>
                <a:latin typeface="Arial" charset="0"/>
                <a:ea typeface="+mn-ea"/>
                <a:cs typeface="+mn-cs"/>
              </a:rPr>
              <a:t>switch or router. Local databases on Cisco IOS routers and switches configure using the </a:t>
            </a:r>
            <a:r>
              <a:rPr lang="en-US" sz="1200" b="1" kern="1200" baseline="0" dirty="0" smtClean="0">
                <a:solidFill>
                  <a:schemeClr val="tx1"/>
                </a:solidFill>
                <a:latin typeface="Arial" charset="0"/>
                <a:ea typeface="+mn-ea"/>
                <a:cs typeface="+mn-cs"/>
              </a:rPr>
              <a:t>username </a:t>
            </a:r>
            <a:r>
              <a:rPr lang="en-US" sz="1200" b="0" kern="1200" baseline="0" dirty="0" smtClean="0">
                <a:solidFill>
                  <a:schemeClr val="tx1"/>
                </a:solidFill>
                <a:latin typeface="Arial" charset="0"/>
                <a:ea typeface="+mn-ea"/>
                <a:cs typeface="+mn-cs"/>
              </a:rPr>
              <a:t>command and enable only a subset of feature-controlled functions.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88</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 common Layer 2 or switch attack is MAC flooding, resulting in a switch’s CAM table overflow, which causes flooding of regular data frames out all switch ports. This attack can be launched for the malicious purpose of collecting a broad sample of traffic or as a denial of service (DoS) attack.</a:t>
            </a:r>
          </a:p>
          <a:p>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switch’s CAM tables are limited in size and therefore can contain only a limited number of entries at any one time. A network intruder can maliciously flood a switch with a large number of frames from a range of invalid source MAC addresses. If enough new entries are made before old ones expire, new valid entries will not be accepted. Then, when traffic arrives at the switch for a legitimate device located on one of the switch ports that could not create a CAM table entry, the switch must flood frames to that address out all ports. This has two adverse effects:</a:t>
            </a:r>
          </a:p>
          <a:p>
            <a:pPr lvl="1"/>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switch traffic forwarding is inefficient and voluminous and could potentially slow down the network for all users.</a:t>
            </a:r>
          </a:p>
          <a:p>
            <a:pPr lvl="1"/>
            <a:r>
              <a:rPr lang="en-US" sz="1200" kern="1200" baseline="0" smtClean="0">
                <a:solidFill>
                  <a:schemeClr val="tx1"/>
                </a:solidFill>
                <a:latin typeface="Arial" charset="0"/>
                <a:ea typeface="+mn-ea"/>
                <a:cs typeface="+mn-cs"/>
              </a:rPr>
              <a:t>An </a:t>
            </a:r>
            <a:r>
              <a:rPr lang="en-US" sz="1200" kern="1200" baseline="0" dirty="0" smtClean="0">
                <a:solidFill>
                  <a:schemeClr val="tx1"/>
                </a:solidFill>
                <a:latin typeface="Arial" charset="0"/>
                <a:ea typeface="+mn-ea"/>
                <a:cs typeface="+mn-cs"/>
              </a:rPr>
              <a:t>intruding device can be connected to any switch port and capture traffic not normally seen on that port.</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the attack is launched before the beginning of the day, the MAC address table (also referred to as Content Addressable Memory [CAM] table) would be full when the majority of devices are powered on. Then frames from those legitimate devices cannot create MAC address table entries as they power on. If this represents a large number of network devices, the number of MAC addresses flooded with traffic will be high, and any switch port will carry flooded frames from a large number of devices.</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the initial flood of invalid MAC address table entries is a one-time event, the switch eventually ages out older, invalid MAC address table entries, allowing new, legitimate devices to create entries. Traffic flooding ceases and might never be detected, even though the intruder might have captured a significant amount of data from the network.</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90</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AAA supports the following six different accounting types:</a:t>
            </a:r>
          </a:p>
          <a:p>
            <a:r>
              <a:rPr lang="en-US" sz="1200" b="1" kern="1200" baseline="0" smtClean="0">
                <a:solidFill>
                  <a:schemeClr val="tx1"/>
                </a:solidFill>
                <a:latin typeface="Arial" charset="0"/>
                <a:ea typeface="+mn-ea"/>
                <a:cs typeface="+mn-cs"/>
              </a:rPr>
              <a:t>Network </a:t>
            </a:r>
            <a:r>
              <a:rPr lang="en-US" sz="1200" b="1" kern="1200" baseline="0" dirty="0" smtClean="0">
                <a:solidFill>
                  <a:schemeClr val="tx1"/>
                </a:solidFill>
                <a:latin typeface="Arial" charset="0"/>
                <a:ea typeface="+mn-ea"/>
                <a:cs typeface="+mn-cs"/>
              </a:rPr>
              <a:t>accounting: </a:t>
            </a:r>
            <a:r>
              <a:rPr lang="en-US" sz="1200" b="0" kern="1200" baseline="0" dirty="0" smtClean="0">
                <a:solidFill>
                  <a:schemeClr val="tx1"/>
                </a:solidFill>
                <a:latin typeface="Arial" charset="0"/>
                <a:ea typeface="+mn-ea"/>
                <a:cs typeface="+mn-cs"/>
              </a:rPr>
              <a:t>Provides information for all PPP, SLIP, or ARAP sessions, including </a:t>
            </a:r>
            <a:r>
              <a:rPr lang="en-US" sz="1200" kern="1200" baseline="0" dirty="0" smtClean="0">
                <a:solidFill>
                  <a:schemeClr val="tx1"/>
                </a:solidFill>
                <a:latin typeface="Arial" charset="0"/>
                <a:ea typeface="+mn-ea"/>
                <a:cs typeface="+mn-cs"/>
              </a:rPr>
              <a:t>packet and byte counts.</a:t>
            </a:r>
          </a:p>
          <a:p>
            <a:r>
              <a:rPr lang="en-US" sz="1200" b="1" kern="1200" baseline="0" smtClean="0">
                <a:solidFill>
                  <a:schemeClr val="tx1"/>
                </a:solidFill>
                <a:latin typeface="Arial" charset="0"/>
                <a:ea typeface="+mn-ea"/>
                <a:cs typeface="+mn-cs"/>
              </a:rPr>
              <a:t>Connection </a:t>
            </a:r>
            <a:r>
              <a:rPr lang="en-US" sz="1200" b="1" kern="1200" baseline="0" dirty="0" smtClean="0">
                <a:solidFill>
                  <a:schemeClr val="tx1"/>
                </a:solidFill>
                <a:latin typeface="Arial" charset="0"/>
                <a:ea typeface="+mn-ea"/>
                <a:cs typeface="+mn-cs"/>
              </a:rPr>
              <a:t>accounting: </a:t>
            </a:r>
            <a:r>
              <a:rPr lang="en-US" sz="1200" b="0" kern="1200" baseline="0" dirty="0" smtClean="0">
                <a:solidFill>
                  <a:schemeClr val="tx1"/>
                </a:solidFill>
                <a:latin typeface="Arial" charset="0"/>
                <a:ea typeface="+mn-ea"/>
                <a:cs typeface="+mn-cs"/>
              </a:rPr>
              <a:t>Provides information about all outbound connections made </a:t>
            </a:r>
            <a:r>
              <a:rPr lang="en-US" sz="1200" kern="1200" baseline="0" dirty="0" smtClean="0">
                <a:solidFill>
                  <a:schemeClr val="tx1"/>
                </a:solidFill>
                <a:latin typeface="Arial" charset="0"/>
                <a:ea typeface="+mn-ea"/>
                <a:cs typeface="+mn-cs"/>
              </a:rPr>
              <a:t>from the network, such as Telnet and rlogin.</a:t>
            </a:r>
          </a:p>
          <a:p>
            <a:r>
              <a:rPr lang="en-US" sz="1200" b="1" kern="1200" baseline="0" smtClean="0">
                <a:solidFill>
                  <a:schemeClr val="tx1"/>
                </a:solidFill>
                <a:latin typeface="Arial" charset="0"/>
                <a:ea typeface="+mn-ea"/>
                <a:cs typeface="+mn-cs"/>
              </a:rPr>
              <a:t>EXEC </a:t>
            </a:r>
            <a:r>
              <a:rPr lang="en-US" sz="1200" b="1" kern="1200" baseline="0" dirty="0" smtClean="0">
                <a:solidFill>
                  <a:schemeClr val="tx1"/>
                </a:solidFill>
                <a:latin typeface="Arial" charset="0"/>
                <a:ea typeface="+mn-ea"/>
                <a:cs typeface="+mn-cs"/>
              </a:rPr>
              <a:t>accounting: </a:t>
            </a:r>
            <a:r>
              <a:rPr lang="en-US" sz="1200" b="0" kern="1200" baseline="0" dirty="0" smtClean="0">
                <a:solidFill>
                  <a:schemeClr val="tx1"/>
                </a:solidFill>
                <a:latin typeface="Arial" charset="0"/>
                <a:ea typeface="+mn-ea"/>
                <a:cs typeface="+mn-cs"/>
              </a:rPr>
              <a:t>Provides information about user EXEC terminal sessions (user </a:t>
            </a:r>
            <a:r>
              <a:rPr lang="en-US" sz="1200" kern="1200" baseline="0" dirty="0" smtClean="0">
                <a:solidFill>
                  <a:schemeClr val="tx1"/>
                </a:solidFill>
                <a:latin typeface="Arial" charset="0"/>
                <a:ea typeface="+mn-ea"/>
                <a:cs typeface="+mn-cs"/>
              </a:rPr>
              <a:t>shells) on the network access server, including username, date, start and stop times, the access server IP address, and (for dial-in users) the telephone number from which the call originated.</a:t>
            </a:r>
          </a:p>
          <a:p>
            <a:r>
              <a:rPr lang="en-US" sz="1200" b="1" kern="1200" baseline="0" smtClean="0">
                <a:solidFill>
                  <a:schemeClr val="tx1"/>
                </a:solidFill>
                <a:latin typeface="Arial" charset="0"/>
                <a:ea typeface="+mn-ea"/>
                <a:cs typeface="+mn-cs"/>
              </a:rPr>
              <a:t>System </a:t>
            </a:r>
            <a:r>
              <a:rPr lang="en-US" sz="1200" b="1" kern="1200" baseline="0" dirty="0" smtClean="0">
                <a:solidFill>
                  <a:schemeClr val="tx1"/>
                </a:solidFill>
                <a:latin typeface="Arial" charset="0"/>
                <a:ea typeface="+mn-ea"/>
                <a:cs typeface="+mn-cs"/>
              </a:rPr>
              <a:t>accounting: </a:t>
            </a:r>
            <a:r>
              <a:rPr lang="en-US" sz="1200" b="0" kern="1200" baseline="0" dirty="0" smtClean="0">
                <a:solidFill>
                  <a:schemeClr val="tx1"/>
                </a:solidFill>
                <a:latin typeface="Arial" charset="0"/>
                <a:ea typeface="+mn-ea"/>
                <a:cs typeface="+mn-cs"/>
              </a:rPr>
              <a:t>Provides information about all system-level events (for example, </a:t>
            </a:r>
            <a:r>
              <a:rPr lang="en-US" sz="1200" kern="1200" baseline="0" dirty="0" smtClean="0">
                <a:solidFill>
                  <a:schemeClr val="tx1"/>
                </a:solidFill>
                <a:latin typeface="Arial" charset="0"/>
                <a:ea typeface="+mn-ea"/>
                <a:cs typeface="+mn-cs"/>
              </a:rPr>
              <a:t>when the system reboots and when accounting is turned on or off).</a:t>
            </a:r>
          </a:p>
          <a:p>
            <a:r>
              <a:rPr lang="en-US" sz="1200" b="1" kern="1200" baseline="0" smtClean="0">
                <a:solidFill>
                  <a:schemeClr val="tx1"/>
                </a:solidFill>
                <a:latin typeface="Arial" charset="0"/>
                <a:ea typeface="+mn-ea"/>
                <a:cs typeface="+mn-cs"/>
              </a:rPr>
              <a:t>Command </a:t>
            </a:r>
            <a:r>
              <a:rPr lang="en-US" sz="1200" b="1" kern="1200" baseline="0" dirty="0" smtClean="0">
                <a:solidFill>
                  <a:schemeClr val="tx1"/>
                </a:solidFill>
                <a:latin typeface="Arial" charset="0"/>
                <a:ea typeface="+mn-ea"/>
                <a:cs typeface="+mn-cs"/>
              </a:rPr>
              <a:t>accounting: </a:t>
            </a:r>
            <a:r>
              <a:rPr lang="en-US" sz="1200" b="0" kern="1200" baseline="0" dirty="0" smtClean="0">
                <a:solidFill>
                  <a:schemeClr val="tx1"/>
                </a:solidFill>
                <a:latin typeface="Arial" charset="0"/>
                <a:ea typeface="+mn-ea"/>
                <a:cs typeface="+mn-cs"/>
              </a:rPr>
              <a:t>Provides information about the EXEC shell commands for a </a:t>
            </a:r>
            <a:r>
              <a:rPr lang="en-US" sz="1200" kern="1200" baseline="0" dirty="0" smtClean="0">
                <a:solidFill>
                  <a:schemeClr val="tx1"/>
                </a:solidFill>
                <a:latin typeface="Arial" charset="0"/>
                <a:ea typeface="+mn-ea"/>
                <a:cs typeface="+mn-cs"/>
              </a:rPr>
              <a:t>specified privilege level executed on a network access server.</a:t>
            </a:r>
          </a:p>
          <a:p>
            <a:r>
              <a:rPr lang="en-US" sz="1200" b="1" kern="1200" baseline="0" smtClean="0">
                <a:solidFill>
                  <a:schemeClr val="tx1"/>
                </a:solidFill>
                <a:latin typeface="Arial" charset="0"/>
                <a:ea typeface="+mn-ea"/>
                <a:cs typeface="+mn-cs"/>
              </a:rPr>
              <a:t>Resource </a:t>
            </a:r>
            <a:r>
              <a:rPr lang="en-US" sz="1200" b="1" kern="1200" baseline="0" dirty="0" smtClean="0">
                <a:solidFill>
                  <a:schemeClr val="tx1"/>
                </a:solidFill>
                <a:latin typeface="Arial" charset="0"/>
                <a:ea typeface="+mn-ea"/>
                <a:cs typeface="+mn-cs"/>
              </a:rPr>
              <a:t>accounting: </a:t>
            </a:r>
            <a:r>
              <a:rPr lang="en-US" sz="1200" b="0" kern="1200" baseline="0" dirty="0" smtClean="0">
                <a:solidFill>
                  <a:schemeClr val="tx1"/>
                </a:solidFill>
                <a:latin typeface="Arial" charset="0"/>
                <a:ea typeface="+mn-ea"/>
                <a:cs typeface="+mn-cs"/>
              </a:rPr>
              <a:t>Provides start and stop record support for calls that have </a:t>
            </a:r>
            <a:r>
              <a:rPr lang="en-US" sz="1200" kern="1200" baseline="0" dirty="0" smtClean="0">
                <a:solidFill>
                  <a:schemeClr val="tx1"/>
                </a:solidFill>
                <a:latin typeface="Arial" charset="0"/>
                <a:ea typeface="+mn-ea"/>
                <a:cs typeface="+mn-cs"/>
              </a:rPr>
              <a:t>passed user authentication.</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91</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92</a:t>
            </a:fld>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IEEE 802.1X standard defines a port-based access control and authentication protocol that restricts unauthorized workstations from connecting to a LAN through publicly accessible switch ports. The authentication server authenticates each workstation that is connected to a switch port before making available any services offered by the switch or the LAN.</a:t>
            </a:r>
          </a:p>
          <a:p>
            <a:r>
              <a:rPr lang="en-US" sz="1200" kern="1200" baseline="0" smtClean="0">
                <a:solidFill>
                  <a:schemeClr val="tx1"/>
                </a:solidFill>
                <a:latin typeface="Arial" charset="0"/>
                <a:ea typeface="+mn-ea"/>
                <a:cs typeface="+mn-cs"/>
              </a:rPr>
              <a:t>Until </a:t>
            </a:r>
            <a:r>
              <a:rPr lang="en-US" sz="1200" kern="1200" baseline="0" dirty="0" smtClean="0">
                <a:solidFill>
                  <a:schemeClr val="tx1"/>
                </a:solidFill>
                <a:latin typeface="Arial" charset="0"/>
                <a:ea typeface="+mn-ea"/>
                <a:cs typeface="+mn-cs"/>
              </a:rPr>
              <a:t>the workstation is authenticated, 802.1X access control enable only Extensible Authentication Protocol over LAN (EAPOL) traffic through the port to which the workstation is connected. After authentication succeeds, normal traffic can pass through the port.</a:t>
            </a: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switch port state determines whether the client is granted access to the network. When configured for 802.1X port-based authentication, the port starts in the unauthorized state. While in this state, the port disallows all ingress and egress traffic except for 802.1X protocol packets. When a client is successfully authenticated, the port transitions to the authorized state, allowing all traffic for the client to flow normally. If the switch requests the client identity (authenticator initiation) and the client does not support 802.1X, the port remains in the unauthorized state, and the client is not granted access to the network.</a:t>
            </a:r>
          </a:p>
          <a:p>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contrast, when an 802.1X-enabled client connects to a port and the client initiates the authentication process (supplicant initiation) by sending the EAPOL-start frame to a switch that is not running the 802.1X protocol, no response is received, and the client begins sending frames as if the port is in the authorized state.</a:t>
            </a:r>
            <a:endParaRPr lang="en-US" sz="12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93</a:t>
            </a:fld>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buNone/>
            </a:pPr>
            <a:r>
              <a:rPr lang="en-US" sz="1200" kern="1200" baseline="0" dirty="0" smtClean="0">
                <a:solidFill>
                  <a:schemeClr val="tx1"/>
                </a:solidFill>
                <a:latin typeface="Arial" charset="0"/>
                <a:ea typeface="+mn-ea"/>
                <a:cs typeface="+mn-cs"/>
              </a:rPr>
              <a:t>With 802.1X port-based authentication, the devices in the network have specific roles, as follows:</a:t>
            </a:r>
          </a:p>
          <a:p>
            <a:pPr lvl="0" algn="l"/>
            <a:r>
              <a:rPr lang="en-US" sz="1200" b="1" kern="1200" baseline="0" smtClean="0">
                <a:solidFill>
                  <a:schemeClr val="tx1"/>
                </a:solidFill>
                <a:latin typeface="Arial" charset="0"/>
                <a:ea typeface="+mn-ea"/>
                <a:cs typeface="+mn-cs"/>
              </a:rPr>
              <a:t>Client</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The device (workstation) that requests access to LAN and switch services and </a:t>
            </a:r>
            <a:r>
              <a:rPr lang="en-US" sz="1200" kern="1200" baseline="0" dirty="0" smtClean="0">
                <a:solidFill>
                  <a:schemeClr val="tx1"/>
                </a:solidFill>
                <a:latin typeface="Arial" charset="0"/>
                <a:ea typeface="+mn-ea"/>
                <a:cs typeface="+mn-cs"/>
              </a:rPr>
              <a:t>then responds to requests from the switch. The workstation must be running 802.1X-compliant client software, such as what is offered in the Microsoft Windows XP operating system. (The port that the client is attached to is the supplicant [client] in the IEEE 802.1X specification.)</a:t>
            </a:r>
          </a:p>
          <a:p>
            <a:pPr lvl="0" algn="l"/>
            <a:r>
              <a:rPr lang="en-US" sz="1200" b="1" kern="1200" baseline="0" smtClean="0">
                <a:solidFill>
                  <a:schemeClr val="tx1"/>
                </a:solidFill>
                <a:latin typeface="Arial" charset="0"/>
                <a:ea typeface="+mn-ea"/>
                <a:cs typeface="+mn-cs"/>
              </a:rPr>
              <a:t>Authentication </a:t>
            </a:r>
            <a:r>
              <a:rPr lang="en-US" sz="1200" b="1" kern="1200" baseline="0" dirty="0" smtClean="0">
                <a:solidFill>
                  <a:schemeClr val="tx1"/>
                </a:solidFill>
                <a:latin typeface="Arial" charset="0"/>
                <a:ea typeface="+mn-ea"/>
                <a:cs typeface="+mn-cs"/>
              </a:rPr>
              <a:t>server: </a:t>
            </a:r>
            <a:r>
              <a:rPr lang="en-US" sz="1200" b="0" kern="1200" baseline="0" dirty="0" smtClean="0">
                <a:solidFill>
                  <a:schemeClr val="tx1"/>
                </a:solidFill>
                <a:latin typeface="Arial" charset="0"/>
                <a:ea typeface="+mn-ea"/>
                <a:cs typeface="+mn-cs"/>
              </a:rPr>
              <a:t>Performs the actual authentication of the client. The authentication server validates the identity of the client and notifies the switch whether the </a:t>
            </a:r>
            <a:r>
              <a:rPr lang="en-US" sz="1200" kern="1200" baseline="0" dirty="0" smtClean="0">
                <a:solidFill>
                  <a:schemeClr val="tx1"/>
                </a:solidFill>
                <a:latin typeface="Arial" charset="0"/>
                <a:ea typeface="+mn-ea"/>
                <a:cs typeface="+mn-cs"/>
              </a:rPr>
              <a:t>client is authorized to access the LAN and switch services. Because the switch acts as the proxy, the authentication service is transparent to the client. The RADIUS security system with Extensible Authentication Protocol (EAP) extensions is the only supported authentication server.</a:t>
            </a:r>
          </a:p>
          <a:p>
            <a:pPr lvl="0" algn="l"/>
            <a:r>
              <a:rPr lang="en-US" sz="1200" b="1" kern="1200" baseline="0" smtClean="0">
                <a:solidFill>
                  <a:schemeClr val="tx1"/>
                </a:solidFill>
                <a:latin typeface="Arial" charset="0"/>
                <a:ea typeface="+mn-ea"/>
                <a:cs typeface="+mn-cs"/>
              </a:rPr>
              <a:t>Switch </a:t>
            </a:r>
            <a:r>
              <a:rPr lang="en-US" sz="1200" b="1" kern="1200" baseline="0" dirty="0" smtClean="0">
                <a:solidFill>
                  <a:schemeClr val="tx1"/>
                </a:solidFill>
                <a:latin typeface="Arial" charset="0"/>
                <a:ea typeface="+mn-ea"/>
                <a:cs typeface="+mn-cs"/>
              </a:rPr>
              <a:t>(also called the authenticator): </a:t>
            </a:r>
            <a:r>
              <a:rPr lang="en-US" sz="1200" b="0" kern="1200" baseline="0" dirty="0" smtClean="0">
                <a:solidFill>
                  <a:schemeClr val="tx1"/>
                </a:solidFill>
                <a:latin typeface="Arial" charset="0"/>
                <a:ea typeface="+mn-ea"/>
                <a:cs typeface="+mn-cs"/>
              </a:rPr>
              <a:t>Controls physical access to the network based </a:t>
            </a:r>
            <a:r>
              <a:rPr lang="en-US" sz="1200" kern="1200" baseline="0" dirty="0" smtClean="0">
                <a:solidFill>
                  <a:schemeClr val="tx1"/>
                </a:solidFill>
                <a:latin typeface="Arial" charset="0"/>
                <a:ea typeface="+mn-ea"/>
                <a:cs typeface="+mn-cs"/>
              </a:rPr>
              <a:t>on the authentication status of the client. The switch acts as an intermediary (proxy) between the client (supplicant) and the authentication server, requesting identifying information from the client, verifying that information with the authentication server, and relaying a response to the client. The switch uses a RADIUS software agent, which is responsible for encapsulating and decapsulating the EAP frames and interacting with the authentication server.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94</a:t>
            </a:fld>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If the client is successfully authenticated (receives an “accept” frame from the authentication server), the port state changes to authorized, and all frames from the authenticated client are enabled through the port. </a:t>
            </a:r>
          </a:p>
          <a:p>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the authentication fails, the port remains in the unauthorized state, but authentication can be retried. If the authentication server cannot be reached, the switch can retransmit the request. If no response is received from the server after the specified number of attempts, authentication fails, and network access is not granted.</a:t>
            </a:r>
          </a:p>
          <a:p>
            <a:r>
              <a:rPr lang="en-US" sz="1200" kern="1200" baseline="0" smtClean="0">
                <a:solidFill>
                  <a:schemeClr val="tx1"/>
                </a:solidFill>
                <a:latin typeface="Arial" charset="0"/>
                <a:ea typeface="+mn-ea"/>
                <a:cs typeface="+mn-cs"/>
              </a:rPr>
              <a:t>When </a:t>
            </a:r>
            <a:r>
              <a:rPr lang="en-US" sz="1200" kern="1200" baseline="0" dirty="0" smtClean="0">
                <a:solidFill>
                  <a:schemeClr val="tx1"/>
                </a:solidFill>
                <a:latin typeface="Arial" charset="0"/>
                <a:ea typeface="+mn-ea"/>
                <a:cs typeface="+mn-cs"/>
              </a:rPr>
              <a:t>a client logs out, it sends an EAPOL-logout message, causing the switch port to transition to the unauthorized state.</a:t>
            </a: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95</a:t>
            </a:fld>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96</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97</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b="1"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98</a:t>
            </a:fld>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figure shows a scenario where a PC is attached to FA0/1 on the switch and the device is getting authenticated via 802.1X with a Radius server. The configuration is also shown for the scenario.</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Course v6 Chapter </a:t>
            </a:r>
            <a:r>
              <a:rPr lang="en-US" sz="700">
                <a:solidFill>
                  <a:schemeClr val="tx1"/>
                </a:solidFill>
              </a:rPr>
              <a:t>#</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SWITCH v6 Chapter 6</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theme" Target="../theme/theme2.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6</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18" cstate="print"/>
          <a:srcRect/>
          <a:stretch>
            <a:fillRect/>
          </a:stretch>
        </p:blipFill>
        <p:spPr bwMode="auto">
          <a:xfrm>
            <a:off x="0" y="0"/>
            <a:ext cx="9144000" cy="341313"/>
          </a:xfrm>
          <a:prstGeom prst="rect">
            <a:avLst/>
          </a:prstGeom>
          <a:noFill/>
          <a:ln w="9525">
            <a:noFill/>
            <a:miter lim="800000"/>
            <a:headEnd/>
            <a:tailEnd/>
          </a:ln>
        </p:spPr>
      </p:pic>
      <p:pic>
        <p:nvPicPr>
          <p:cNvPr id="8" name="Picture 8" descr="Rev08_Cisco_BrandBar10_060408.png"/>
          <p:cNvPicPr>
            <a:picLocks noChangeAspect="1"/>
          </p:cNvPicPr>
          <p:nvPr userDrawn="1"/>
        </p:nvPicPr>
        <p:blipFill>
          <a:blip r:embed="rId18"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 id="2147484035" r:id="rId12"/>
    <p:sldLayoutId id="2147484036" r:id="rId13"/>
    <p:sldLayoutId id="2147484037" r:id="rId14"/>
    <p:sldLayoutId id="2147484038" r:id="rId15"/>
    <p:sldLayoutId id="2147484039" r:id="rId16"/>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6</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2" cstate="print"/>
          <a:srcRect/>
          <a:stretch>
            <a:fillRect/>
          </a:stretch>
        </p:blipFill>
        <p:spPr bwMode="auto">
          <a:xfrm>
            <a:off x="0" y="0"/>
            <a:ext cx="9144000" cy="341313"/>
          </a:xfrm>
          <a:prstGeom prst="rect">
            <a:avLst/>
          </a:prstGeom>
          <a:noFill/>
          <a:ln w="9525">
            <a:noFill/>
            <a:miter lim="800000"/>
            <a:headEnd/>
            <a:tailEnd/>
          </a:ln>
        </p:spPr>
      </p:pic>
      <p:pic>
        <p:nvPicPr>
          <p:cNvPr id="8" name="Picture 8" descr="Rev08_Cisco_BrandBar10_060408.png"/>
          <p:cNvPicPr>
            <a:picLocks noChangeAspect="1"/>
          </p:cNvPicPr>
          <p:nvPr userDrawn="1"/>
        </p:nvPicPr>
        <p:blipFill>
          <a:blip r:embed="rId22"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 id="2147484052" r:id="rId12"/>
    <p:sldLayoutId id="2147484053" r:id="rId13"/>
    <p:sldLayoutId id="2147484054" r:id="rId14"/>
    <p:sldLayoutId id="2147484055" r:id="rId15"/>
    <p:sldLayoutId id="2147484056" r:id="rId16"/>
    <p:sldLayoutId id="2147483958" r:id="rId17"/>
    <p:sldLayoutId id="2147483879" r:id="rId18"/>
    <p:sldLayoutId id="2147483886" r:id="rId19"/>
    <p:sldLayoutId id="2147483888" r:id="rId20"/>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0.xml"/><Relationship Id="rId1" Type="http://schemas.openxmlformats.org/officeDocument/2006/relationships/slideLayout" Target="../slideLayouts/slideLayout1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6.xml"/><Relationship Id="rId1" Type="http://schemas.openxmlformats.org/officeDocument/2006/relationships/slideLayout" Target="../slideLayouts/slideLayout1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1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23.xml"/><Relationship Id="rId1" Type="http://schemas.openxmlformats.org/officeDocument/2006/relationships/slideLayout" Target="../slideLayouts/slideLayout9.xml"/></Relationships>
</file>

<file path=ppt/slides/_rels/slide1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24.xml"/><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26.xml"/><Relationship Id="rId1" Type="http://schemas.openxmlformats.org/officeDocument/2006/relationships/slideLayout" Target="../slideLayouts/slideLayout9.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0.xml"/><Relationship Id="rId1" Type="http://schemas.openxmlformats.org/officeDocument/2006/relationships/slideLayout" Target="../slideLayouts/slideLayout9.xml"/></Relationships>
</file>

<file path=ppt/slides/_rels/slide1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1.xml"/><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2.xml"/><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3.xml"/><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34.xml"/><Relationship Id="rId1" Type="http://schemas.openxmlformats.org/officeDocument/2006/relationships/slideLayout" Target="../slideLayouts/slideLayout9.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7.xml"/><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8.xml"/><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0.xml"/><Relationship Id="rId1" Type="http://schemas.openxmlformats.org/officeDocument/2006/relationships/slideLayout" Target="../slideLayouts/slideLayout9.xml"/></Relationships>
</file>

<file path=ppt/slides/_rels/slide14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1.xml"/><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2.xml"/><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44.xml"/><Relationship Id="rId1" Type="http://schemas.openxmlformats.org/officeDocument/2006/relationships/slideLayout" Target="../slideLayouts/slideLayout5.xml"/></Relationships>
</file>

<file path=ppt/slides/_rels/slide14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45.xml"/><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10.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3.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19.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19.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4.xml.rels><?xml version="1.0" encoding="UTF-8" standalone="yes"?>
<Relationships xmlns="http://schemas.openxmlformats.org/package/2006/relationships"><Relationship Id="rId3" Type="http://schemas.openxmlformats.org/officeDocument/2006/relationships/hyperlink" Target="http://www.cisco.com/en/US/docs/switches/lan/catalyst3560/software/release/12.2_52_se/configuration/guide/swtrafc.html#wp1038501" TargetMode="External"/><Relationship Id="rId7" Type="http://schemas.openxmlformats.org/officeDocument/2006/relationships/hyperlink" Target="http://www.cisco.com/en/US/docs/switches/lan/catalyst3560/software/release/12.2_52_se/configuration/guide/sweem.html" TargetMode="External"/><Relationship Id="rId2" Type="http://schemas.openxmlformats.org/officeDocument/2006/relationships/hyperlink" Target="http://www.cisco.com/en/US/partner/docs/switches/lan/catalyst3560/software/release/12.2_55_se/command/reference/3560_cr.html" TargetMode="External"/><Relationship Id="rId1" Type="http://schemas.openxmlformats.org/officeDocument/2006/relationships/slideLayout" Target="../slideLayouts/slideLayout19.xml"/><Relationship Id="rId6" Type="http://schemas.openxmlformats.org/officeDocument/2006/relationships/hyperlink" Target="http://www.cisco.com/en/US/docs/switches/lan/catalyst3560/software/release/12.2_55_se/configuration/guide/swdhcp82.html" TargetMode="External"/><Relationship Id="rId5" Type="http://schemas.openxmlformats.org/officeDocument/2006/relationships/hyperlink" Target="http://www.cisco.com/en/US/docs/switches/lan/catalyst3560/software/release/12.2_55_se/configuration/guide/swdynarp.html" TargetMode="External"/><Relationship Id="rId4" Type="http://schemas.openxmlformats.org/officeDocument/2006/relationships/hyperlink" Target="http://www.cisco.com/en/US/docs/switches/lan/catalyst3560/software/release/12.2_55_se/configuration/guide/sw8021x.html" TargetMode="External"/></Relationships>
</file>

<file path=ppt/slides/_rels/slide1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3.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9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dirty="0" smtClean="0"/>
              <a:t>Chapter 6: </a:t>
            </a:r>
            <a:br>
              <a:rPr lang="en-US" dirty="0" smtClean="0"/>
            </a:br>
            <a:r>
              <a:rPr lang="en-US" dirty="0" smtClean="0"/>
              <a:t>Securing the Campus Infrastructure</a:t>
            </a:r>
          </a:p>
        </p:txBody>
      </p:sp>
      <p:sp>
        <p:nvSpPr>
          <p:cNvPr id="6147" name="Rectangle 3"/>
          <p:cNvSpPr>
            <a:spLocks noGrp="1" noChangeArrowheads="1"/>
          </p:cNvSpPr>
          <p:nvPr>
            <p:ph type="subTitle" idx="1"/>
          </p:nvPr>
        </p:nvSpPr>
        <p:spPr/>
        <p:txBody>
          <a:bodyPr/>
          <a:lstStyle/>
          <a:p>
            <a:r>
              <a:rPr lang="en-US"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Understanding MAC Layer Attacks</a:t>
            </a:r>
          </a:p>
        </p:txBody>
      </p:sp>
      <p:sp>
        <p:nvSpPr>
          <p:cNvPr id="8" name="Content Placeholder 7"/>
          <p:cNvSpPr>
            <a:spLocks noGrp="1"/>
          </p:cNvSpPr>
          <p:nvPr>
            <p:ph idx="11"/>
          </p:nvPr>
        </p:nvSpPr>
        <p:spPr>
          <a:xfrm>
            <a:off x="279400" y="4695985"/>
            <a:ext cx="8520354" cy="1728119"/>
          </a:xfrm>
        </p:spPr>
        <p:txBody>
          <a:bodyPr>
            <a:noAutofit/>
          </a:bodyPr>
          <a:lstStyle/>
          <a:p>
            <a:pPr>
              <a:buNone/>
            </a:pPr>
            <a:r>
              <a:rPr lang="en-US" sz="2200" b="1" dirty="0" smtClean="0"/>
              <a:t>Step 1. </a:t>
            </a:r>
            <a:r>
              <a:rPr lang="en-US" sz="2200" dirty="0" smtClean="0"/>
              <a:t>Switch forwards traffic based on valid MAC address table entries.</a:t>
            </a:r>
          </a:p>
          <a:p>
            <a:pPr>
              <a:buNone/>
            </a:pPr>
            <a:r>
              <a:rPr lang="en-US" sz="2200" b="1" dirty="0" smtClean="0"/>
              <a:t>Step 2. </a:t>
            </a:r>
            <a:r>
              <a:rPr lang="en-US" sz="2200" dirty="0" smtClean="0"/>
              <a:t>Attacker (MAC address C) sends out multiple packets with various source MAC addresses.</a:t>
            </a:r>
          </a:p>
        </p:txBody>
      </p:sp>
      <p:pic>
        <p:nvPicPr>
          <p:cNvPr id="10" name="Picture 2"/>
          <p:cNvPicPr>
            <a:picLocks noGrp="1" noChangeAspect="1" noChangeArrowheads="1"/>
          </p:cNvPicPr>
          <p:nvPr>
            <p:ph sz="quarter" idx="12"/>
          </p:nvPr>
        </p:nvPicPr>
        <p:blipFill>
          <a:blip r:embed="rId3" cstate="print"/>
          <a:stretch>
            <a:fillRect/>
          </a:stretch>
        </p:blipFill>
        <p:spPr bwMode="auto">
          <a:xfrm>
            <a:off x="1805230" y="990600"/>
            <a:ext cx="5522733" cy="33644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Switch Security Considerations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Organizational Security Policies</a:t>
            </a:r>
            <a:endParaRPr lang="en-US" dirty="0" smtClean="0"/>
          </a:p>
        </p:txBody>
      </p:sp>
      <p:sp>
        <p:nvSpPr>
          <p:cNvPr id="6" name="Content Placeholder 7"/>
          <p:cNvSpPr>
            <a:spLocks noGrp="1"/>
          </p:cNvSpPr>
          <p:nvPr>
            <p:ph idx="1"/>
          </p:nvPr>
        </p:nvSpPr>
        <p:spPr/>
        <p:txBody>
          <a:bodyPr/>
          <a:lstStyle/>
          <a:p>
            <a:r>
              <a:rPr lang="en-US" smtClean="0"/>
              <a:t>Provides a process for auditing existing network security.</a:t>
            </a:r>
          </a:p>
          <a:p>
            <a:r>
              <a:rPr lang="en-US" smtClean="0"/>
              <a:t>Provides a general security framework for implementing network security.</a:t>
            </a:r>
          </a:p>
          <a:p>
            <a:r>
              <a:rPr lang="en-US" smtClean="0"/>
              <a:t>Defines disallowed behaviors toward electronic data.</a:t>
            </a:r>
          </a:p>
          <a:p>
            <a:r>
              <a:rPr lang="en-US" smtClean="0"/>
              <a:t>Determines which tools and procedures are needed for the organization.</a:t>
            </a:r>
          </a:p>
          <a:p>
            <a:r>
              <a:rPr lang="en-US" smtClean="0"/>
              <a:t>Communicates consensus among a group of key decision makers and defines responsibilities of users and administrators.</a:t>
            </a:r>
          </a:p>
          <a:p>
            <a:r>
              <a:rPr lang="en-US" smtClean="0"/>
              <a:t>Defines a process for handling network security incidents.</a:t>
            </a:r>
          </a:p>
          <a:p>
            <a:r>
              <a:rPr lang="en-US" smtClean="0"/>
              <a:t>Enables an enterprise-wide, all-site security implementation and enforcement plan.</a:t>
            </a:r>
            <a:endParaRPr lang="en-US" dirty="0" smtClean="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Securing Switch Devices and Protocols</a:t>
            </a:r>
            <a:endParaRPr lang="en-US" dirty="0" smtClean="0"/>
          </a:p>
        </p:txBody>
      </p:sp>
      <p:sp>
        <p:nvSpPr>
          <p:cNvPr id="6" name="Content Placeholder 7"/>
          <p:cNvSpPr>
            <a:spLocks noGrp="1"/>
          </p:cNvSpPr>
          <p:nvPr>
            <p:ph idx="1"/>
          </p:nvPr>
        </p:nvSpPr>
        <p:spPr/>
        <p:txBody>
          <a:bodyPr/>
          <a:lstStyle/>
          <a:p>
            <a:r>
              <a:rPr lang="en-US" smtClean="0"/>
              <a:t>Configure strong system passwords.</a:t>
            </a:r>
          </a:p>
          <a:p>
            <a:r>
              <a:rPr lang="en-US" smtClean="0"/>
              <a:t>Restrict management access using ACLs.</a:t>
            </a:r>
          </a:p>
          <a:p>
            <a:r>
              <a:rPr lang="en-US" smtClean="0"/>
              <a:t>Secure physical access to the console.</a:t>
            </a:r>
          </a:p>
          <a:p>
            <a:r>
              <a:rPr lang="en-US" smtClean="0"/>
              <a:t>Secure access to vty lines.</a:t>
            </a:r>
          </a:p>
          <a:p>
            <a:r>
              <a:rPr lang="en-US" smtClean="0"/>
              <a:t>Configure system warning banners.</a:t>
            </a:r>
          </a:p>
          <a:p>
            <a:r>
              <a:rPr lang="en-US" smtClean="0"/>
              <a:t>Disable unneeded or unused services.</a:t>
            </a:r>
          </a:p>
          <a:p>
            <a:r>
              <a:rPr lang="en-US" smtClean="0"/>
              <a:t>Trim and minimize the use of CDP/LLDP.</a:t>
            </a:r>
          </a:p>
          <a:p>
            <a:r>
              <a:rPr lang="en-US" smtClean="0"/>
              <a:t>Disable the integrated HTTP daemon (where appropriate).</a:t>
            </a:r>
          </a:p>
          <a:p>
            <a:r>
              <a:rPr lang="en-US" smtClean="0"/>
              <a:t>Configure basic system logging (syslog).</a:t>
            </a:r>
          </a:p>
          <a:p>
            <a:r>
              <a:rPr lang="en-US" smtClean="0"/>
              <a:t>Secure SNMP.</a:t>
            </a:r>
          </a:p>
          <a:p>
            <a:r>
              <a:rPr lang="en-US" smtClean="0"/>
              <a:t>Limit trunking connections and propagated VLANs.</a:t>
            </a:r>
          </a:p>
          <a:p>
            <a:r>
              <a:rPr lang="en-US" smtClean="0"/>
              <a:t>Secure the spanning-tree topology.</a:t>
            </a:r>
            <a:endParaRPr lang="en-US" dirty="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Configuring Strong System Passwords</a:t>
            </a:r>
            <a:endParaRPr lang="en-US" dirty="0" smtClean="0"/>
          </a:p>
        </p:txBody>
      </p:sp>
      <p:sp>
        <p:nvSpPr>
          <p:cNvPr id="6" name="Content Placeholder 7"/>
          <p:cNvSpPr>
            <a:spLocks noGrp="1"/>
          </p:cNvSpPr>
          <p:nvPr>
            <p:ph idx="1"/>
          </p:nvPr>
        </p:nvSpPr>
        <p:spPr/>
        <p:txBody>
          <a:bodyPr>
            <a:noAutofit/>
          </a:bodyPr>
          <a:lstStyle/>
          <a:p>
            <a:r>
              <a:rPr lang="en-US" dirty="0" smtClean="0"/>
              <a:t>Use the </a:t>
            </a:r>
            <a:r>
              <a:rPr lang="en-US" b="1" dirty="0" smtClean="0">
                <a:latin typeface="Courier New" pitchFamily="49" charset="0"/>
                <a:cs typeface="Courier New" pitchFamily="49" charset="0"/>
              </a:rPr>
              <a:t>enable secret </a:t>
            </a:r>
            <a:r>
              <a:rPr lang="en-US" dirty="0" smtClean="0"/>
              <a:t>command instead of using the </a:t>
            </a:r>
            <a:r>
              <a:rPr lang="en-US" b="1" dirty="0" smtClean="0">
                <a:latin typeface="Courier New" pitchFamily="49" charset="0"/>
                <a:cs typeface="Courier New" pitchFamily="49" charset="0"/>
              </a:rPr>
              <a:t>enable password </a:t>
            </a:r>
            <a:r>
              <a:rPr lang="en-US" dirty="0" smtClean="0"/>
              <a:t>command</a:t>
            </a:r>
            <a:r>
              <a:rPr lang="en-US" b="1" dirty="0" smtClean="0"/>
              <a:t>. </a:t>
            </a:r>
          </a:p>
          <a:p>
            <a:r>
              <a:rPr lang="en-US" dirty="0" smtClean="0"/>
              <a:t>Because the </a:t>
            </a:r>
            <a:r>
              <a:rPr lang="en-US" b="1" dirty="0" smtClean="0">
                <a:latin typeface="Courier New" pitchFamily="49" charset="0"/>
                <a:cs typeface="Courier New" pitchFamily="49" charset="0"/>
              </a:rPr>
              <a:t>enable secret </a:t>
            </a:r>
            <a:r>
              <a:rPr lang="en-US" dirty="0" smtClean="0"/>
              <a:t>command simply implements an MD5 hash on the configured password, that password remains vulnerable to dictionary attacks. Therefore, standard practice in selecting a feasible password applies. Try to pick passwords that contain letters, numbers, and special characters.</a:t>
            </a:r>
          </a:p>
          <a:p>
            <a:r>
              <a:rPr lang="en-US" dirty="0" smtClean="0"/>
              <a:t>An example of a feasible password is “$</a:t>
            </a:r>
            <a:r>
              <a:rPr lang="en-US" dirty="0" err="1" smtClean="0"/>
              <a:t>pecia1</a:t>
            </a:r>
            <a:r>
              <a:rPr lang="en-US" dirty="0" smtClean="0"/>
              <a:t>$” – that is, the word “specials” where each “s” has been replaced by “$” and the letter “l” has been replaced with the numeral “1”.</a:t>
            </a:r>
            <a:endParaRPr lang="en-US"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Restricting Management Access Using ACL’s</a:t>
            </a:r>
          </a:p>
        </p:txBody>
      </p:sp>
      <p:sp>
        <p:nvSpPr>
          <p:cNvPr id="6" name="Content Placeholder 5"/>
          <p:cNvSpPr>
            <a:spLocks noGrp="1"/>
          </p:cNvSpPr>
          <p:nvPr>
            <p:ph idx="10"/>
          </p:nvPr>
        </p:nvSpPr>
        <p:spPr/>
        <p:txBody>
          <a:bodyPr/>
          <a:lstStyle/>
          <a:p>
            <a:r>
              <a:rPr lang="en-US" smtClean="0"/>
              <a:t>Subnet 10.1.2.0/24 is used for accessing all network devices for management purposes. This subnet does not pass user data traffic. Access to this subnet is limited to system administrators in the 10.1.3.0/24 subnet.</a:t>
            </a:r>
          </a:p>
        </p:txBody>
      </p:sp>
      <p:sp>
        <p:nvSpPr>
          <p:cNvPr id="8" name="Content Placeholder 7"/>
          <p:cNvSpPr>
            <a:spLocks noGrp="1"/>
          </p:cNvSpPr>
          <p:nvPr>
            <p:ph sz="quarter" idx="11"/>
          </p:nvPr>
        </p:nvSpPr>
        <p:spPr>
          <a:xfrm>
            <a:off x="279400" y="2609850"/>
            <a:ext cx="8520113" cy="3930649"/>
          </a:xfrm>
        </p:spPr>
        <p:txBody>
          <a:bodyPr/>
          <a:lstStyle/>
          <a:p>
            <a:r>
              <a:rPr lang="en-US" sz="1400" smtClean="0"/>
              <a:t>&lt;output omitted&gt;</a:t>
            </a:r>
          </a:p>
          <a:p>
            <a:r>
              <a:rPr lang="en-US" sz="1400" smtClean="0"/>
              <a:t>interface Vlan600</a:t>
            </a:r>
          </a:p>
          <a:p>
            <a:r>
              <a:rPr lang="en-US" sz="1400" smtClean="0"/>
              <a:t>description User LAN</a:t>
            </a:r>
          </a:p>
          <a:p>
            <a:r>
              <a:rPr lang="en-US" sz="1400" smtClean="0"/>
              <a:t>ip address 10.1.1.1 255.255.255.0</a:t>
            </a:r>
          </a:p>
          <a:p>
            <a:r>
              <a:rPr lang="en-US" sz="1400" smtClean="0"/>
              <a:t>!</a:t>
            </a:r>
          </a:p>
          <a:p>
            <a:r>
              <a:rPr lang="en-US" sz="1400" smtClean="0"/>
              <a:t>interface Vlan601</a:t>
            </a:r>
          </a:p>
          <a:p>
            <a:r>
              <a:rPr lang="en-US" sz="1400" smtClean="0"/>
              <a:t>description Management VLAN</a:t>
            </a:r>
          </a:p>
          <a:p>
            <a:r>
              <a:rPr lang="en-US" sz="1400" smtClean="0"/>
              <a:t>ip address 10.1.2.1 255.255.255.0</a:t>
            </a:r>
          </a:p>
          <a:p>
            <a:r>
              <a:rPr lang="en-US" sz="1400" smtClean="0"/>
              <a:t>ip access-group 100 in</a:t>
            </a:r>
          </a:p>
          <a:p>
            <a:r>
              <a:rPr lang="en-US" sz="1400" smtClean="0"/>
              <a:t>!</a:t>
            </a:r>
          </a:p>
          <a:p>
            <a:r>
              <a:rPr lang="en-US" sz="1400" smtClean="0"/>
              <a:t>interface Vlan602</a:t>
            </a:r>
          </a:p>
          <a:p>
            <a:r>
              <a:rPr lang="en-US" sz="1400" smtClean="0"/>
              <a:t>description IT LAN</a:t>
            </a:r>
          </a:p>
          <a:p>
            <a:r>
              <a:rPr lang="en-US" sz="1400" smtClean="0"/>
              <a:t>ip address 10.1.3.1 255.255.255.0</a:t>
            </a:r>
          </a:p>
          <a:p>
            <a:r>
              <a:rPr lang="en-US" sz="1400" smtClean="0"/>
              <a:t>!</a:t>
            </a:r>
          </a:p>
          <a:p>
            <a:r>
              <a:rPr lang="en-US" sz="1400" smtClean="0"/>
              <a:t>access-list 100 permit ip 10.1.3.0 0.0.0.255 10.1.2.0 0.0.0.255</a:t>
            </a:r>
          </a:p>
          <a:p>
            <a:r>
              <a:rPr lang="en-US" sz="1400" smtClean="0"/>
              <a:t>access-list 100 deny ip any any log</a:t>
            </a:r>
          </a:p>
          <a:p>
            <a:r>
              <a:rPr lang="en-US" sz="1400" smtClean="0"/>
              <a:t>!</a:t>
            </a:r>
          </a:p>
          <a:p>
            <a:r>
              <a:rPr lang="en-US" sz="1400" smtClean="0"/>
              <a:t>&lt;output omitted&gt;</a:t>
            </a:r>
          </a:p>
          <a:p>
            <a:endParaRPr lang="en-US" sz="140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smtClean="0"/>
              <a:t>Securing Physical Access to the Console</a:t>
            </a:r>
            <a:endParaRPr lang="en-US" dirty="0" smtClean="0"/>
          </a:p>
        </p:txBody>
      </p:sp>
      <p:sp>
        <p:nvSpPr>
          <p:cNvPr id="6" name="Content Placeholder 7"/>
          <p:cNvSpPr>
            <a:spLocks noGrp="1"/>
          </p:cNvSpPr>
          <p:nvPr>
            <p:ph idx="1"/>
          </p:nvPr>
        </p:nvSpPr>
        <p:spPr/>
        <p:txBody>
          <a:bodyPr>
            <a:noAutofit/>
          </a:bodyPr>
          <a:lstStyle/>
          <a:p>
            <a:r>
              <a:rPr lang="en-US" smtClean="0"/>
              <a:t>Physical security of switches or routers is often overlooked but is a valuable security precaution.</a:t>
            </a:r>
          </a:p>
          <a:p>
            <a:r>
              <a:rPr lang="en-US" smtClean="0"/>
              <a:t>Console access requires a minimum level of security both physically and logically.</a:t>
            </a:r>
          </a:p>
          <a:p>
            <a:r>
              <a:rPr lang="en-US" smtClean="0"/>
              <a:t>An individual who gains console access to a system gains the ability to recover or reset the passwords or to reload the system, thereby enabling that individual to bypass all other security measures implemented on that system. </a:t>
            </a:r>
          </a:p>
          <a:p>
            <a:r>
              <a:rPr lang="en-US" smtClean="0"/>
              <a:t>It is imperative to physically secure access to the console by using security personnel, closed circuit television, card-key entry systems, locking cabinets, access logging, or other means to control physical access as standard practice.</a:t>
            </a:r>
            <a:endParaRPr lang="en-US"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Securing Access to vty Lines</a:t>
            </a:r>
            <a:endParaRPr lang="en-US" dirty="0" smtClean="0"/>
          </a:p>
        </p:txBody>
      </p:sp>
      <p:sp>
        <p:nvSpPr>
          <p:cNvPr id="6" name="Content Placeholder 7"/>
          <p:cNvSpPr>
            <a:spLocks noGrp="1"/>
          </p:cNvSpPr>
          <p:nvPr>
            <p:ph idx="1"/>
          </p:nvPr>
        </p:nvSpPr>
        <p:spPr/>
        <p:txBody>
          <a:bodyPr/>
          <a:lstStyle/>
          <a:p>
            <a:r>
              <a:rPr lang="en-US" smtClean="0"/>
              <a:t>Apply ACLs on all vty lines to limit in-band access only to management stations from specific subnets.</a:t>
            </a:r>
          </a:p>
          <a:p>
            <a:r>
              <a:rPr lang="en-US" smtClean="0"/>
              <a:t>Configure strong passwords for all configured vty lines.</a:t>
            </a:r>
          </a:p>
          <a:p>
            <a:r>
              <a:rPr lang="en-US" smtClean="0"/>
              <a:t>Use Secure Shell (SSH) instead of Telnet to access the device remotely.</a:t>
            </a:r>
            <a:endParaRPr lang="en-US" dirty="0" smtClean="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System Warning Banners</a:t>
            </a:r>
            <a:endParaRPr lang="en-US" dirty="0" smtClean="0"/>
          </a:p>
        </p:txBody>
      </p:sp>
      <p:sp>
        <p:nvSpPr>
          <p:cNvPr id="6" name="Content Placeholder 7"/>
          <p:cNvSpPr>
            <a:spLocks noGrp="1"/>
          </p:cNvSpPr>
          <p:nvPr>
            <p:ph idx="1"/>
          </p:nvPr>
        </p:nvSpPr>
        <p:spPr/>
        <p:txBody>
          <a:bodyPr/>
          <a:lstStyle/>
          <a:p>
            <a:r>
              <a:rPr lang="en-US" smtClean="0"/>
              <a:t>For both legal and administrative purposes, configuring a system warning banner to display prior to login is a convenient and effective way of reinforcing security and general usage policies.</a:t>
            </a:r>
          </a:p>
          <a:p>
            <a:r>
              <a:rPr lang="en-US" smtClean="0"/>
              <a:t>Clearly stating the ownership, usage, access, and protection policies prior to a login aids in stronger prosecution if unauthorized access occurs. Use the global configuration banner command to configure system banner messages.</a:t>
            </a:r>
            <a:endParaRPr lang="en-US" dirty="0"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Disabling Unneeded or Unused Services</a:t>
            </a:r>
            <a:endParaRPr lang="en-US" dirty="0" smtClean="0"/>
          </a:p>
        </p:txBody>
      </p:sp>
      <p:sp>
        <p:nvSpPr>
          <p:cNvPr id="6" name="Content Placeholder 7"/>
          <p:cNvSpPr>
            <a:spLocks noGrp="1"/>
          </p:cNvSpPr>
          <p:nvPr>
            <p:ph idx="1"/>
          </p:nvPr>
        </p:nvSpPr>
        <p:spPr/>
        <p:txBody>
          <a:bodyPr>
            <a:normAutofit fontScale="92500" lnSpcReduction="10000"/>
          </a:bodyPr>
          <a:lstStyle/>
          <a:p>
            <a:r>
              <a:rPr lang="en-US" smtClean="0"/>
              <a:t>TCP Small Servers (Echo, Chargen, Discard, Daytime)</a:t>
            </a:r>
          </a:p>
          <a:p>
            <a:r>
              <a:rPr lang="en-US" smtClean="0"/>
              <a:t>UDP Small Servers (Echo, Discard, Chargen)</a:t>
            </a:r>
          </a:p>
          <a:p>
            <a:r>
              <a:rPr lang="en-US" smtClean="0"/>
              <a:t>Finger</a:t>
            </a:r>
          </a:p>
          <a:p>
            <a:r>
              <a:rPr lang="en-US" smtClean="0"/>
              <a:t>Auto config</a:t>
            </a:r>
          </a:p>
          <a:p>
            <a:r>
              <a:rPr lang="en-US" smtClean="0"/>
              <a:t>Packet Assembler and Disassembler (PAD)</a:t>
            </a:r>
          </a:p>
          <a:p>
            <a:r>
              <a:rPr lang="en-US" smtClean="0"/>
              <a:t>BOOTP server</a:t>
            </a:r>
          </a:p>
          <a:p>
            <a:r>
              <a:rPr lang="en-US" smtClean="0"/>
              <a:t>Identification service</a:t>
            </a:r>
          </a:p>
          <a:p>
            <a:r>
              <a:rPr lang="en-US" smtClean="0"/>
              <a:t>NTP without authentication</a:t>
            </a:r>
          </a:p>
          <a:p>
            <a:r>
              <a:rPr lang="en-US" smtClean="0"/>
              <a:t>Source routing</a:t>
            </a:r>
          </a:p>
          <a:p>
            <a:r>
              <a:rPr lang="en-US" smtClean="0"/>
              <a:t>IP Proxy-ARP</a:t>
            </a:r>
          </a:p>
          <a:p>
            <a:r>
              <a:rPr lang="en-US" smtClean="0"/>
              <a:t>ICMP unreachables</a:t>
            </a:r>
          </a:p>
          <a:p>
            <a:r>
              <a:rPr lang="en-US" smtClean="0"/>
              <a:t>ICMP redirects</a:t>
            </a:r>
          </a:p>
          <a:p>
            <a:r>
              <a:rPr lang="en-US" smtClean="0"/>
              <a:t>Directed broadcast forwarding</a:t>
            </a:r>
          </a:p>
          <a:p>
            <a:r>
              <a:rPr lang="en-US" smtClean="0"/>
              <a:t>Maintenance Operation Protocol (MOP)</a:t>
            </a:r>
            <a:endParaRPr lang="en-US" dirty="0"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Trimming and Minimizing Use of CDP/LLDP</a:t>
            </a:r>
            <a:endParaRPr lang="en-US" dirty="0" smtClean="0"/>
          </a:p>
        </p:txBody>
      </p:sp>
      <p:sp>
        <p:nvSpPr>
          <p:cNvPr id="6" name="Content Placeholder 7"/>
          <p:cNvSpPr>
            <a:spLocks noGrp="1"/>
          </p:cNvSpPr>
          <p:nvPr>
            <p:ph idx="1"/>
          </p:nvPr>
        </p:nvSpPr>
        <p:spPr/>
        <p:txBody>
          <a:bodyPr/>
          <a:lstStyle/>
          <a:p>
            <a:r>
              <a:rPr lang="en-US" smtClean="0"/>
              <a:t>Disable CDP/LLDP on a per-interface basis. Run CDP/LLDP only for administrative purposes, such as on inter-switch connections and interfaces where IP phones reside.</a:t>
            </a:r>
          </a:p>
          <a:p>
            <a:r>
              <a:rPr lang="en-US" smtClean="0"/>
              <a:t>Confine CDP/LLDP deployment to run between devices under your control. Because CDP/LLDP is a link-level (Layer 2) protocol, it does not propagate end-to-end over a MAN or WAN unless a Layer 2 tunneling mechanism is in place. As a result, for MAN and WAN connections, CDP tables might include the service provider’s next-hop router or switch and not the far-end router under your control.</a:t>
            </a:r>
          </a:p>
          <a:p>
            <a:r>
              <a:rPr lang="en-US" smtClean="0"/>
              <a:t>Do not run CDP/LLDP to any unsecured connection, such as Internet connections.</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Understanding MAC Layer Attacks</a:t>
            </a:r>
          </a:p>
        </p:txBody>
      </p:sp>
      <p:sp>
        <p:nvSpPr>
          <p:cNvPr id="8" name="Content Placeholder 7"/>
          <p:cNvSpPr>
            <a:spLocks noGrp="1"/>
          </p:cNvSpPr>
          <p:nvPr>
            <p:ph idx="11"/>
          </p:nvPr>
        </p:nvSpPr>
        <p:spPr>
          <a:xfrm>
            <a:off x="279400" y="4246535"/>
            <a:ext cx="8520354" cy="2177569"/>
          </a:xfrm>
        </p:spPr>
        <p:txBody>
          <a:bodyPr>
            <a:noAutofit/>
          </a:bodyPr>
          <a:lstStyle/>
          <a:p>
            <a:pPr marL="228600" indent="-228600"/>
            <a:r>
              <a:rPr lang="en-US" sz="2200" b="1" smtClean="0"/>
              <a:t>Step 3. </a:t>
            </a:r>
            <a:r>
              <a:rPr lang="en-US" sz="2200" smtClean="0"/>
              <a:t>Over a short time period, the CAM table in the switch fills up until it cannot accept new entries. As long as the attack is running, the MAC address table on the switch remains full.</a:t>
            </a:r>
          </a:p>
          <a:p>
            <a:pPr marL="228600" indent="-228600"/>
            <a:r>
              <a:rPr lang="en-US" sz="2200" b="1" smtClean="0"/>
              <a:t>Step 4. </a:t>
            </a:r>
            <a:r>
              <a:rPr lang="en-US" sz="2200" smtClean="0"/>
              <a:t>Switch begins to flood all packets that it receives out of every port so that frames sent from Host A to Host B are also flooded out of Port 3 on the switch.</a:t>
            </a:r>
          </a:p>
          <a:p>
            <a:endParaRPr lang="en-US" sz="2000" smtClean="0"/>
          </a:p>
          <a:p>
            <a:pPr>
              <a:buNone/>
            </a:pPr>
            <a:endParaRPr lang="en-US" sz="2200" dirty="0" smtClean="0"/>
          </a:p>
        </p:txBody>
      </p:sp>
      <p:pic>
        <p:nvPicPr>
          <p:cNvPr id="9" name="Picture 2"/>
          <p:cNvPicPr>
            <a:picLocks noGrp="1" noChangeAspect="1" noChangeArrowheads="1"/>
          </p:cNvPicPr>
          <p:nvPr>
            <p:ph sz="quarter" idx="12"/>
          </p:nvPr>
        </p:nvPicPr>
        <p:blipFill>
          <a:blip r:embed="rId3" cstate="print"/>
          <a:stretch>
            <a:fillRect/>
          </a:stretch>
        </p:blipFill>
        <p:spPr bwMode="auto">
          <a:xfrm>
            <a:off x="1923481" y="990600"/>
            <a:ext cx="5243063" cy="319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Disabling Integrated HTTP Daemon</a:t>
            </a:r>
            <a:endParaRPr lang="en-US" dirty="0" smtClean="0"/>
          </a:p>
        </p:txBody>
      </p:sp>
      <p:sp>
        <p:nvSpPr>
          <p:cNvPr id="4" name="Content Placeholder 3"/>
          <p:cNvSpPr>
            <a:spLocks noGrp="1"/>
          </p:cNvSpPr>
          <p:nvPr>
            <p:ph idx="10"/>
          </p:nvPr>
        </p:nvSpPr>
        <p:spPr>
          <a:xfrm>
            <a:off x="279400" y="1003300"/>
            <a:ext cx="8520354" cy="3198585"/>
          </a:xfrm>
        </p:spPr>
        <p:txBody>
          <a:bodyPr>
            <a:normAutofit/>
          </a:bodyPr>
          <a:lstStyle/>
          <a:p>
            <a:r>
              <a:rPr lang="en-US" smtClean="0"/>
              <a:t>Use the </a:t>
            </a:r>
            <a:r>
              <a:rPr lang="en-US" b="1" smtClean="0">
                <a:latin typeface="Courier New" pitchFamily="49" charset="0"/>
                <a:cs typeface="Courier New" pitchFamily="49" charset="0"/>
              </a:rPr>
              <a:t>no ip http server </a:t>
            </a:r>
            <a:r>
              <a:rPr lang="en-US" smtClean="0"/>
              <a:t>command in Cisco IOS to disable HTTP server access on a switch.</a:t>
            </a:r>
          </a:p>
          <a:p>
            <a:r>
              <a:rPr lang="en-US" smtClean="0"/>
              <a:t>If HTTP access is needed, it is recommended to change the default TCP port number (80) using the </a:t>
            </a:r>
            <a:r>
              <a:rPr lang="en-US" b="1" smtClean="0">
                <a:latin typeface="Courier New" pitchFamily="49" charset="0"/>
                <a:cs typeface="Courier New" pitchFamily="49" charset="0"/>
              </a:rPr>
              <a:t>ip http port port-no </a:t>
            </a:r>
            <a:r>
              <a:rPr lang="en-US" smtClean="0"/>
              <a:t>command. Secure HTTP is recommended over HTTP access. </a:t>
            </a:r>
          </a:p>
          <a:p>
            <a:r>
              <a:rPr lang="en-US" smtClean="0"/>
              <a:t>Secure HTTP can be enabled via the </a:t>
            </a:r>
            <a:r>
              <a:rPr lang="en-US" b="1" smtClean="0">
                <a:latin typeface="Courier New" pitchFamily="49" charset="0"/>
                <a:cs typeface="Courier New" pitchFamily="49" charset="0"/>
              </a:rPr>
              <a:t>ip http secure-server </a:t>
            </a:r>
            <a:r>
              <a:rPr lang="en-US" smtClean="0"/>
              <a:t>command.</a:t>
            </a:r>
          </a:p>
        </p:txBody>
      </p:sp>
      <p:sp>
        <p:nvSpPr>
          <p:cNvPr id="6" name="Content Placeholder 5"/>
          <p:cNvSpPr>
            <a:spLocks noGrp="1"/>
          </p:cNvSpPr>
          <p:nvPr>
            <p:ph sz="quarter" idx="11"/>
          </p:nvPr>
        </p:nvSpPr>
        <p:spPr>
          <a:xfrm>
            <a:off x="279400" y="4550229"/>
            <a:ext cx="8520113" cy="1990270"/>
          </a:xfrm>
        </p:spPr>
        <p:txBody>
          <a:bodyPr/>
          <a:lstStyle/>
          <a:p>
            <a:r>
              <a:rPr lang="en-US" smtClean="0"/>
              <a:t>svs-san-msfc# configure terminal</a:t>
            </a:r>
          </a:p>
          <a:p>
            <a:r>
              <a:rPr lang="en-US" smtClean="0"/>
              <a:t>Enter configuration commands, one per line. End with CNTL/Z.</a:t>
            </a:r>
          </a:p>
          <a:p>
            <a:r>
              <a:rPr lang="en-US" smtClean="0"/>
              <a:t>svs-san-msfc(config)# no ip http server</a:t>
            </a:r>
          </a:p>
          <a:p>
            <a:r>
              <a:rPr lang="en-US" smtClean="0"/>
              <a:t>svs-san-msfc(config)# end</a:t>
            </a:r>
          </a:p>
          <a:p>
            <a:endParaRPr lang="en-US"/>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Basic System Logging</a:t>
            </a:r>
            <a:endParaRPr lang="en-US" dirty="0" smtClean="0"/>
          </a:p>
        </p:txBody>
      </p:sp>
      <p:sp>
        <p:nvSpPr>
          <p:cNvPr id="6" name="Content Placeholder 7"/>
          <p:cNvSpPr>
            <a:spLocks noGrp="1"/>
          </p:cNvSpPr>
          <p:nvPr>
            <p:ph idx="1"/>
          </p:nvPr>
        </p:nvSpPr>
        <p:spPr/>
        <p:txBody>
          <a:bodyPr/>
          <a:lstStyle/>
          <a:p>
            <a:r>
              <a:rPr lang="en-US" smtClean="0"/>
              <a:t>To assist and simplify both problem troubleshooting and security investigations, monitor switch subsystem information received from the logging facility. </a:t>
            </a:r>
          </a:p>
          <a:p>
            <a:r>
              <a:rPr lang="en-US" smtClean="0"/>
              <a:t>To render the on-system logging useful, increase the default buffer size; generally, the default buffer size is not adequate for logging most events.</a:t>
            </a:r>
            <a:endParaRPr lang="en-US" dirty="0" smtClean="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Securing SNMP</a:t>
            </a:r>
            <a:endParaRPr lang="en-US" dirty="0" smtClean="0"/>
          </a:p>
        </p:txBody>
      </p:sp>
      <p:sp>
        <p:nvSpPr>
          <p:cNvPr id="6" name="Content Placeholder 7"/>
          <p:cNvSpPr>
            <a:spLocks noGrp="1"/>
          </p:cNvSpPr>
          <p:nvPr>
            <p:ph idx="1"/>
          </p:nvPr>
        </p:nvSpPr>
        <p:spPr/>
        <p:txBody>
          <a:bodyPr>
            <a:noAutofit/>
          </a:bodyPr>
          <a:lstStyle/>
          <a:p>
            <a:r>
              <a:rPr lang="en-US" dirty="0" smtClean="0"/>
              <a:t>Whenever possible, avoid using SNMP read-write features. SNMPv2c authentication consists of simple text strings that are communicated between devices in clear, unencrypted text. In most cases, a read-only community string is sufficient. </a:t>
            </a:r>
          </a:p>
          <a:p>
            <a:r>
              <a:rPr lang="en-US" dirty="0" smtClean="0"/>
              <a:t>To use SNMP in a secure method, use SNMPv3 with an encrypted password and use ACL to limit SNMP from only trusted workstations and subnets.</a:t>
            </a:r>
            <a:endParaRPr lang="en-US"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Limiting Trunking Connections and Propagated VLAN’s</a:t>
            </a:r>
            <a:endParaRPr lang="en-US" dirty="0" smtClean="0"/>
          </a:p>
        </p:txBody>
      </p:sp>
      <p:sp>
        <p:nvSpPr>
          <p:cNvPr id="6" name="Content Placeholder 7"/>
          <p:cNvSpPr>
            <a:spLocks noGrp="1"/>
          </p:cNvSpPr>
          <p:nvPr>
            <p:ph idx="1"/>
          </p:nvPr>
        </p:nvSpPr>
        <p:spPr>
          <a:xfrm>
            <a:off x="279401" y="1349828"/>
            <a:ext cx="8520354" cy="5114471"/>
          </a:xfrm>
        </p:spPr>
        <p:txBody>
          <a:bodyPr>
            <a:noAutofit/>
          </a:bodyPr>
          <a:lstStyle/>
          <a:p>
            <a:r>
              <a:rPr lang="en-US" sz="2200" smtClean="0"/>
              <a:t>By default, specific models of Catalyst switches that are running Cisco IOS automatically negotiate trunking capabilities. This poses a security risk because the negotiation enables the introduction of an unauthorized trunk port into the network. </a:t>
            </a:r>
          </a:p>
          <a:p>
            <a:r>
              <a:rPr lang="en-US" sz="2200" smtClean="0"/>
              <a:t>If an unauthorized trunk port is used for traffic interception and to generate DoS attacks, the consequences can be far more serious than if only an access port is used. (A DoS attack on a trunk port might affect multiple VLANs, whereas a DoS attack on an access port affects only a single VLAN.) </a:t>
            </a:r>
          </a:p>
          <a:p>
            <a:r>
              <a:rPr lang="en-US" sz="2200" smtClean="0"/>
              <a:t>To prevent unauthorized trunks, disable automatic negotiation of trunking on host and access ports. In addition, remove unused VLANs from trunks manually or by using VTP. </a:t>
            </a:r>
            <a:endParaRPr lang="en-US" sz="2200" dirty="0" smtClean="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Securing the Spanning-Tree Topology</a:t>
            </a:r>
            <a:endParaRPr lang="en-US" dirty="0" smtClean="0"/>
          </a:p>
        </p:txBody>
      </p:sp>
      <p:sp>
        <p:nvSpPr>
          <p:cNvPr id="6" name="Content Placeholder 7"/>
          <p:cNvSpPr>
            <a:spLocks noGrp="1"/>
          </p:cNvSpPr>
          <p:nvPr>
            <p:ph idx="1"/>
          </p:nvPr>
        </p:nvSpPr>
        <p:spPr/>
        <p:txBody>
          <a:bodyPr>
            <a:noAutofit/>
          </a:bodyPr>
          <a:lstStyle/>
          <a:p>
            <a:r>
              <a:rPr lang="en-US" dirty="0" smtClean="0"/>
              <a:t>Inadvertent or malicious introduction of STP BPDUs potentially overwhelms a device or creates a DoS. The first step in stabilizing a spanning-tree installation is to positively identify the intended root and designated bridge in the design and to hard-code that bridge’s STP bridge priority to an acceptable root value. </a:t>
            </a:r>
          </a:p>
          <a:p>
            <a:r>
              <a:rPr lang="en-US" dirty="0" smtClean="0"/>
              <a:t>Enable the root-guard feature to prevent authorized bridges with lower priorities from taking over the legitimate one.</a:t>
            </a:r>
          </a:p>
          <a:p>
            <a:r>
              <a:rPr lang="en-US" dirty="0" smtClean="0"/>
              <a:t>Use BPDU Guard feature to prevent host devices from maliciously sending BPDUs to a port. Upon receipt of an unauthorized STP BPDU, the feature automatically disables the port until user intervention occurs or a time-out value is reached.</a:t>
            </a:r>
            <a:endParaRPr lang="en-US"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Mitigating Issues Sourced from a Switch</a:t>
            </a:r>
            <a:endParaRPr lang="en-US" dirty="0" smtClean="0"/>
          </a:p>
        </p:txBody>
      </p:sp>
      <p:sp>
        <p:nvSpPr>
          <p:cNvPr id="6" name="Content Placeholder 7"/>
          <p:cNvSpPr>
            <a:spLocks noGrp="1"/>
          </p:cNvSpPr>
          <p:nvPr>
            <p:ph idx="1"/>
          </p:nvPr>
        </p:nvSpPr>
        <p:spPr/>
        <p:txBody>
          <a:bodyPr>
            <a:noAutofit/>
          </a:bodyPr>
          <a:lstStyle/>
          <a:p>
            <a:r>
              <a:rPr lang="en-US" dirty="0" smtClean="0"/>
              <a:t>Enter the </a:t>
            </a:r>
            <a:r>
              <a:rPr lang="en-US" b="1" dirty="0" smtClean="0"/>
              <a:t>shutdown </a:t>
            </a:r>
            <a:r>
              <a:rPr lang="en-US" dirty="0" smtClean="0"/>
              <a:t>command on all unused ports and interfaces.</a:t>
            </a:r>
          </a:p>
          <a:p>
            <a:r>
              <a:rPr lang="en-US" dirty="0" smtClean="0"/>
              <a:t>Place all unused ports in a “parking-lot” VLAN used specifically to group unused ports until they are proactively placed into service.</a:t>
            </a:r>
          </a:p>
          <a:p>
            <a:r>
              <a:rPr lang="en-US" dirty="0" smtClean="0"/>
              <a:t>Configure all unused ports as access ports, disallowing automatic trunk negotiation.</a:t>
            </a:r>
          </a:p>
          <a:p>
            <a:pPr lvl="1"/>
            <a:r>
              <a:rPr lang="en-US" b="1" dirty="0" smtClean="0"/>
              <a:t>Physical device access: </a:t>
            </a:r>
            <a:r>
              <a:rPr lang="en-US" dirty="0" smtClean="0"/>
              <a:t>Physical access to the switch should be closely monitored to avoid rogue device placement in wiring closets with direct access to switch ports.</a:t>
            </a:r>
          </a:p>
          <a:p>
            <a:pPr lvl="1"/>
            <a:r>
              <a:rPr lang="en-US" b="1" dirty="0" smtClean="0"/>
              <a:t>Access port–based security: </a:t>
            </a:r>
            <a:r>
              <a:rPr lang="en-US" dirty="0" smtClean="0"/>
              <a:t>Specific measures should be taken on every access</a:t>
            </a:r>
            <a:r>
              <a:rPr lang="en-US" b="1" dirty="0" smtClean="0"/>
              <a:t> </a:t>
            </a:r>
            <a:r>
              <a:rPr lang="en-US" dirty="0" smtClean="0"/>
              <a:t>port of any switch placed into service. Ensure that a policy is in place outlining the configuration of unused switch ports in addition to those that are in use.</a:t>
            </a:r>
            <a:endParaRPr lang="en-US"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Troubleshooting Performance and Connectivity</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Techniques to Enhance Performance (1)</a:t>
            </a:r>
            <a:endParaRPr lang="en-US" dirty="0"/>
          </a:p>
        </p:txBody>
      </p:sp>
      <p:sp>
        <p:nvSpPr>
          <p:cNvPr id="6" name="Content Placeholder 12"/>
          <p:cNvSpPr>
            <a:spLocks noGrp="1"/>
          </p:cNvSpPr>
          <p:nvPr>
            <p:ph idx="1"/>
          </p:nvPr>
        </p:nvSpPr>
        <p:spPr/>
        <p:txBody>
          <a:bodyPr/>
          <a:lstStyle/>
          <a:p>
            <a:pPr>
              <a:buNone/>
            </a:pPr>
            <a:r>
              <a:rPr lang="en-US" smtClean="0"/>
              <a:t>Critical performance-management issues are:</a:t>
            </a:r>
          </a:p>
          <a:p>
            <a:r>
              <a:rPr lang="en-US" b="1" smtClean="0"/>
              <a:t>User/application performance</a:t>
            </a:r>
            <a:r>
              <a:rPr lang="en-US" smtClean="0"/>
              <a:t>: For most users, response time is the critical performance success factor. This variable might shape the perception of network success by both your users and application administrators.</a:t>
            </a:r>
          </a:p>
          <a:p>
            <a:r>
              <a:rPr lang="en-US" b="1" smtClean="0"/>
              <a:t>Capacity planning</a:t>
            </a:r>
            <a:r>
              <a:rPr lang="en-US" smtClean="0"/>
              <a:t>: The process of determining future network resource requirements to prevent a performance or availability impact on business-critical applications.</a:t>
            </a:r>
          </a:p>
          <a:p>
            <a:r>
              <a:rPr lang="en-US" b="1" smtClean="0"/>
              <a:t>Proactive fault management</a:t>
            </a:r>
            <a:r>
              <a:rPr lang="en-US" smtClean="0"/>
              <a:t>: Involves both responding to faults as they occur and implementing solutions that prevent faults from affecting performance.</a:t>
            </a:r>
            <a:endParaRPr lang="en-US" dirty="0" smtClean="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Techniques to Enhance Performance (2)</a:t>
            </a:r>
            <a:endParaRPr lang="en-US" dirty="0"/>
          </a:p>
        </p:txBody>
      </p:sp>
      <p:sp>
        <p:nvSpPr>
          <p:cNvPr id="6" name="Content Placeholder 12"/>
          <p:cNvSpPr>
            <a:spLocks noGrp="1"/>
          </p:cNvSpPr>
          <p:nvPr>
            <p:ph idx="1"/>
          </p:nvPr>
        </p:nvSpPr>
        <p:spPr/>
        <p:txBody>
          <a:bodyPr/>
          <a:lstStyle/>
          <a:p>
            <a:pPr>
              <a:buNone/>
            </a:pPr>
            <a:r>
              <a:rPr lang="en-US" smtClean="0"/>
              <a:t>Critical success tasks for performance management are:</a:t>
            </a:r>
          </a:p>
          <a:p>
            <a:r>
              <a:rPr lang="en-US" smtClean="0"/>
              <a:t>Gather a baseline for both network and application data.</a:t>
            </a:r>
          </a:p>
          <a:p>
            <a:r>
              <a:rPr lang="en-US" smtClean="0"/>
              <a:t>Perform a what-if analysis on your network and applications.</a:t>
            </a:r>
          </a:p>
          <a:p>
            <a:r>
              <a:rPr lang="en-US" smtClean="0"/>
              <a:t>Perform exception reporting for capacity issues.</a:t>
            </a:r>
          </a:p>
          <a:p>
            <a:r>
              <a:rPr lang="en-US" smtClean="0"/>
              <a:t>Determine the network management overhead for all proposed or potential network management services.</a:t>
            </a:r>
          </a:p>
          <a:p>
            <a:r>
              <a:rPr lang="en-US" smtClean="0"/>
              <a:t>Analyze the capacity information.</a:t>
            </a:r>
          </a:p>
          <a:p>
            <a:r>
              <a:rPr lang="en-US" smtClean="0"/>
              <a:t>Periodically review capacity information, baseline, and exceptions for the network and applications.</a:t>
            </a:r>
          </a:p>
          <a:p>
            <a:r>
              <a:rPr lang="en-US" smtClean="0"/>
              <a:t>Maintain upgrade or tuning procedures set up to handle capacity issues on both a reactive and longer-term basis.</a:t>
            </a:r>
          </a:p>
          <a:p>
            <a:endParaRPr lang="en-US" dirty="0" smtClean="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Monitoring Performance with SPAN and VSPAN</a:t>
            </a:r>
            <a:endParaRPr lang="en-US" dirty="0" smtClean="0"/>
          </a:p>
        </p:txBody>
      </p:sp>
      <p:sp>
        <p:nvSpPr>
          <p:cNvPr id="6" name="Content Placeholder 5"/>
          <p:cNvSpPr>
            <a:spLocks noGrp="1"/>
          </p:cNvSpPr>
          <p:nvPr>
            <p:ph idx="11"/>
          </p:nvPr>
        </p:nvSpPr>
        <p:spPr>
          <a:xfrm>
            <a:off x="279400" y="4441371"/>
            <a:ext cx="8520354" cy="1982734"/>
          </a:xfrm>
        </p:spPr>
        <p:txBody>
          <a:bodyPr>
            <a:normAutofit lnSpcReduction="10000"/>
          </a:bodyPr>
          <a:lstStyle/>
          <a:p>
            <a:r>
              <a:rPr lang="en-US" smtClean="0"/>
              <a:t>The switch copies all traffic transmitted to and from Port 3/1 (the source port) to Port 3/5 (the destination port). A workstation running a packet-capturing application on Port 3/5 thus receives all network traffic received and transmitted on port 3/1.</a:t>
            </a:r>
          </a:p>
          <a:p>
            <a:endParaRPr lang="en-US"/>
          </a:p>
        </p:txBody>
      </p:sp>
      <p:pic>
        <p:nvPicPr>
          <p:cNvPr id="11" name="Content Placeholder 10" descr="AAA.jpg"/>
          <p:cNvPicPr>
            <a:picLocks noGrp="1" noChangeAspect="1"/>
          </p:cNvPicPr>
          <p:nvPr>
            <p:ph sz="quarter" idx="12"/>
          </p:nvPr>
        </p:nvPicPr>
        <p:blipFill>
          <a:blip r:embed="rId3" cstate="print"/>
          <a:stretch>
            <a:fillRect/>
          </a:stretch>
        </p:blipFill>
        <p:spPr>
          <a:xfrm>
            <a:off x="2449512" y="1382713"/>
            <a:ext cx="4191000" cy="26543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Protecting against MAC Layer Attacks</a:t>
            </a:r>
          </a:p>
        </p:txBody>
      </p:sp>
      <p:sp>
        <p:nvSpPr>
          <p:cNvPr id="8" name="Content Placeholder 7"/>
          <p:cNvSpPr>
            <a:spLocks noGrp="1"/>
          </p:cNvSpPr>
          <p:nvPr>
            <p:ph idx="11"/>
          </p:nvPr>
        </p:nvSpPr>
        <p:spPr>
          <a:xfrm>
            <a:off x="279400" y="4525505"/>
            <a:ext cx="8520354" cy="1898600"/>
          </a:xfrm>
        </p:spPr>
        <p:txBody>
          <a:bodyPr>
            <a:noAutofit/>
          </a:bodyPr>
          <a:lstStyle/>
          <a:p>
            <a:r>
              <a:rPr lang="en-US" dirty="0" smtClean="0"/>
              <a:t>To prevent MAC Address flooding, port security can be used. Configure port security to define the number of MAC addresses allowed on a given port. </a:t>
            </a:r>
          </a:p>
          <a:p>
            <a:r>
              <a:rPr lang="en-US" dirty="0" smtClean="0"/>
              <a:t>Port security can also specify what MAC address is allowed on a given port. </a:t>
            </a:r>
          </a:p>
        </p:txBody>
      </p:sp>
      <p:pic>
        <p:nvPicPr>
          <p:cNvPr id="6" name="Picture 2"/>
          <p:cNvPicPr>
            <a:picLocks noGrp="1" noChangeAspect="1" noChangeArrowheads="1"/>
          </p:cNvPicPr>
          <p:nvPr>
            <p:ph sz="quarter" idx="12"/>
          </p:nvPr>
        </p:nvPicPr>
        <p:blipFill>
          <a:blip r:embed="rId3" cstate="print"/>
          <a:stretch>
            <a:fillRect/>
          </a:stretch>
        </p:blipFill>
        <p:spPr bwMode="auto">
          <a:xfrm>
            <a:off x="1808821" y="990600"/>
            <a:ext cx="5472382" cy="333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 SPAN Guidelines</a:t>
            </a:r>
            <a:endParaRPr lang="en-US" dirty="0" smtClean="0"/>
          </a:p>
        </p:txBody>
      </p:sp>
      <p:sp>
        <p:nvSpPr>
          <p:cNvPr id="6" name="Content Placeholder 7"/>
          <p:cNvSpPr>
            <a:spLocks noGrp="1"/>
          </p:cNvSpPr>
          <p:nvPr>
            <p:ph idx="1"/>
          </p:nvPr>
        </p:nvSpPr>
        <p:spPr/>
        <p:txBody>
          <a:bodyPr>
            <a:noAutofit/>
          </a:bodyPr>
          <a:lstStyle/>
          <a:p>
            <a:r>
              <a:rPr lang="en-US" sz="1800" smtClean="0"/>
              <a:t>Both Layer 2 switched ports (LAN ports configured with the </a:t>
            </a:r>
            <a:r>
              <a:rPr lang="en-US" sz="1800" b="1" smtClean="0">
                <a:latin typeface="Courier New" pitchFamily="49" charset="0"/>
                <a:cs typeface="Courier New" pitchFamily="49" charset="0"/>
              </a:rPr>
              <a:t>switchport</a:t>
            </a:r>
            <a:r>
              <a:rPr lang="en-US" sz="1800" smtClean="0"/>
              <a:t> command) and Layer 3 ports (LAN ports configured with the </a:t>
            </a:r>
            <a:r>
              <a:rPr lang="en-US" sz="1800" b="1" smtClean="0">
                <a:latin typeface="Courier New" pitchFamily="49" charset="0"/>
                <a:cs typeface="Courier New" pitchFamily="49" charset="0"/>
              </a:rPr>
              <a:t>no switchport </a:t>
            </a:r>
            <a:r>
              <a:rPr lang="en-US" sz="1800" smtClean="0"/>
              <a:t>command) can be configured as source or destination ports in Cisco IOS–based switches.</a:t>
            </a:r>
          </a:p>
          <a:p>
            <a:r>
              <a:rPr lang="en-US" sz="1800" smtClean="0"/>
              <a:t>A port can act as the destination port for only one SPAN session.</a:t>
            </a:r>
          </a:p>
          <a:p>
            <a:r>
              <a:rPr lang="en-US" sz="1800" smtClean="0"/>
              <a:t>A port cannot be configured as a destination port if it is a source port of a span session.</a:t>
            </a:r>
          </a:p>
          <a:p>
            <a:r>
              <a:rPr lang="en-US" sz="1800" smtClean="0"/>
              <a:t>Port channel interfaces (EtherChannel) can be configured as source ports but not a destination port for SPAN.</a:t>
            </a:r>
          </a:p>
          <a:p>
            <a:r>
              <a:rPr lang="en-US" sz="1800" smtClean="0"/>
              <a:t>SPAN supports configuration of source ports belonging to different VLANs.</a:t>
            </a:r>
          </a:p>
          <a:p>
            <a:r>
              <a:rPr lang="en-US" sz="1800" smtClean="0"/>
              <a:t>Traffic direction is “both” by default for SPAN sources.</a:t>
            </a:r>
          </a:p>
          <a:p>
            <a:r>
              <a:rPr lang="en-US" sz="1800" smtClean="0"/>
              <a:t>Destination ports never participate in a spanning-tree instance. Local SPAN includes BPDUs in the monitored traffic, so any BPDUs seen on the destination port are from the source port. As a result, SPAN destination ports should not be connected to another switch because this might cause a network loop.</a:t>
            </a:r>
          </a:p>
          <a:p>
            <a:r>
              <a:rPr lang="en-US" sz="1800" smtClean="0"/>
              <a:t>Destination ports get a copy of all packets switched through the switch regardless of whether the packets actually leave the switch due to STP blocking state on an egress port.</a:t>
            </a:r>
            <a:endParaRPr lang="en-US" sz="1800" dirty="0" smtClean="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VSPAN Guidelines</a:t>
            </a:r>
            <a:endParaRPr lang="en-US" dirty="0" smtClean="0"/>
          </a:p>
        </p:txBody>
      </p:sp>
      <p:sp>
        <p:nvSpPr>
          <p:cNvPr id="6" name="Content Placeholder 7"/>
          <p:cNvSpPr>
            <a:spLocks noGrp="1"/>
          </p:cNvSpPr>
          <p:nvPr>
            <p:ph idx="1"/>
          </p:nvPr>
        </p:nvSpPr>
        <p:spPr/>
        <p:txBody>
          <a:bodyPr>
            <a:noAutofit/>
          </a:bodyPr>
          <a:lstStyle/>
          <a:p>
            <a:r>
              <a:rPr lang="en-US" sz="2200" dirty="0" smtClean="0"/>
              <a:t>VSPAN sessions, with both ingress and egress options configured, forward duplicate packets from the source port only if the packets get switched in the same VLAN.</a:t>
            </a:r>
          </a:p>
          <a:p>
            <a:r>
              <a:rPr lang="en-US" sz="2200" dirty="0" smtClean="0"/>
              <a:t>One copy of the packet is from the ingress traffic on the ingress port, and the other copy of the packet is from the egress traffic on the egress port.</a:t>
            </a:r>
          </a:p>
          <a:p>
            <a:r>
              <a:rPr lang="en-US" sz="2200" dirty="0" smtClean="0"/>
              <a:t>VSPAN monitors only traffic that leaves or enters Layer 2 ports in the VLAN:</a:t>
            </a:r>
          </a:p>
          <a:p>
            <a:pPr lvl="1"/>
            <a:r>
              <a:rPr lang="en-US" dirty="0" smtClean="0"/>
              <a:t>Routed traffic that enters a monitored VLAN is not captured if the SPAN session is configured with that VLAN as an ingress source because traffic never appears as ingress traffic entering a Layer 2 port in the VLAN.</a:t>
            </a:r>
          </a:p>
          <a:p>
            <a:pPr lvl="1"/>
            <a:r>
              <a:rPr lang="en-US" dirty="0" smtClean="0"/>
              <a:t>Traffic that is routed out of a monitored VLAN, which is configured as an egress source in a SPAN session, is not captured because the traffic never appears as egress traffic leaving a Layer 2 port in that VLAN.</a:t>
            </a:r>
            <a:endParaRPr lang="en-US" dirty="0" smtClean="0">
              <a:latin typeface="Courier New" pitchFamily="49" charset="0"/>
              <a:cs typeface="Courier New" pitchFamily="49" charset="0"/>
            </a:endParaRPr>
          </a:p>
        </p:txBody>
      </p:sp>
      <p:sp>
        <p:nvSpPr>
          <p:cNvPr id="5" name="TextBox 4"/>
          <p:cNvSpPr txBox="1"/>
          <p:nvPr/>
        </p:nvSpPr>
        <p:spPr>
          <a:xfrm>
            <a:off x="762000" y="1209368"/>
            <a:ext cx="7943850" cy="424732"/>
          </a:xfrm>
          <a:prstGeom prst="rect">
            <a:avLst/>
          </a:prstGeom>
          <a:noFill/>
        </p:spPr>
        <p:txBody>
          <a:bodyPr wrap="square" rtlCol="0">
            <a:spAutoFit/>
          </a:bodyPr>
          <a:lstStyle/>
          <a:p>
            <a:pPr algn="l"/>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Configuring Local SPAN</a:t>
            </a:r>
          </a:p>
        </p:txBody>
      </p:sp>
      <p:sp>
        <p:nvSpPr>
          <p:cNvPr id="6" name="Content Placeholder 5"/>
          <p:cNvSpPr>
            <a:spLocks noGrp="1"/>
          </p:cNvSpPr>
          <p:nvPr>
            <p:ph idx="10"/>
          </p:nvPr>
        </p:nvSpPr>
        <p:spPr>
          <a:xfrm>
            <a:off x="279400" y="1003301"/>
            <a:ext cx="8520354" cy="1761670"/>
          </a:xfrm>
        </p:spPr>
        <p:txBody>
          <a:bodyPr/>
          <a:lstStyle/>
          <a:p>
            <a:r>
              <a:rPr lang="en-US" kern="1200" smtClean="0">
                <a:latin typeface="Arial" charset="0"/>
              </a:rPr>
              <a:t>The example shows the configuration and verification of a local SPAN session on a Cisco IOS–based switch for the topology in the figure. The source interface is FastEthernet 3/1, and the destination interface is FastEthernet 3/5.</a:t>
            </a:r>
          </a:p>
        </p:txBody>
      </p:sp>
      <p:sp>
        <p:nvSpPr>
          <p:cNvPr id="8" name="Content Placeholder 7"/>
          <p:cNvSpPr>
            <a:spLocks noGrp="1"/>
          </p:cNvSpPr>
          <p:nvPr>
            <p:ph sz="quarter" idx="11"/>
          </p:nvPr>
        </p:nvSpPr>
        <p:spPr>
          <a:xfrm>
            <a:off x="279400" y="3135086"/>
            <a:ext cx="8520113" cy="3405414"/>
          </a:xfrm>
        </p:spPr>
        <p:txBody>
          <a:bodyPr/>
          <a:lstStyle/>
          <a:p>
            <a:r>
              <a:rPr lang="en-US" smtClean="0"/>
              <a:t>4506(config)# </a:t>
            </a:r>
            <a:r>
              <a:rPr lang="en-US" b="1" smtClean="0"/>
              <a:t>monitor session 1 source interface FastEthernet 3/1</a:t>
            </a:r>
          </a:p>
          <a:p>
            <a:r>
              <a:rPr lang="en-US" smtClean="0"/>
              <a:t>4506(config)# </a:t>
            </a:r>
            <a:r>
              <a:rPr lang="en-US" b="1" smtClean="0"/>
              <a:t>monitor session 1 destination interface FastEthernet 3/5</a:t>
            </a:r>
          </a:p>
          <a:p>
            <a:r>
              <a:rPr lang="en-US" smtClean="0"/>
              <a:t>4506(config)# </a:t>
            </a:r>
            <a:r>
              <a:rPr lang="en-US" b="1" smtClean="0"/>
              <a:t>end</a:t>
            </a:r>
          </a:p>
          <a:p>
            <a:r>
              <a:rPr lang="en-US" smtClean="0"/>
              <a:t>4506# </a:t>
            </a:r>
            <a:r>
              <a:rPr lang="en-US" b="1" smtClean="0"/>
              <a:t>show monitor session 1</a:t>
            </a:r>
          </a:p>
          <a:p>
            <a:r>
              <a:rPr lang="en-US" smtClean="0"/>
              <a:t>Session 1</a:t>
            </a:r>
          </a:p>
          <a:p>
            <a:r>
              <a:rPr lang="en-US" smtClean="0"/>
              <a:t>-----</a:t>
            </a:r>
          </a:p>
          <a:p>
            <a:r>
              <a:rPr lang="en-US" smtClean="0"/>
              <a:t>Type 			: Local Session</a:t>
            </a:r>
          </a:p>
          <a:p>
            <a:r>
              <a:rPr lang="en-US" smtClean="0"/>
              <a:t>Source Ports 		:</a:t>
            </a:r>
          </a:p>
          <a:p>
            <a:r>
              <a:rPr lang="en-US" smtClean="0"/>
              <a:t>Both 			: Fa3/1</a:t>
            </a:r>
          </a:p>
          <a:p>
            <a:r>
              <a:rPr lang="en-US" smtClean="0"/>
              <a:t>Destination Ports 	: Fa3/5</a:t>
            </a:r>
          </a:p>
          <a:p>
            <a:r>
              <a:rPr lang="en-US" smtClean="0"/>
              <a:t>Encapsulation 	: Native</a:t>
            </a:r>
          </a:p>
          <a:p>
            <a:r>
              <a:rPr lang="en-US" smtClean="0"/>
              <a:t>Ingress 		: Disable</a:t>
            </a:r>
            <a:endParaRPr lang="en-US" b="1" smtClean="0"/>
          </a:p>
          <a:p>
            <a:endParaRPr lang="en-US"/>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VSPAN Scenario (1)</a:t>
            </a:r>
            <a:endParaRPr lang="en-US" dirty="0" smtClean="0"/>
          </a:p>
        </p:txBody>
      </p:sp>
      <p:pic>
        <p:nvPicPr>
          <p:cNvPr id="10" name="Content Placeholder 7" descr="VSPAN Scenario.jpg"/>
          <p:cNvPicPr>
            <a:picLocks noGrp="1" noChangeAspect="1"/>
          </p:cNvPicPr>
          <p:nvPr>
            <p:ph idx="10"/>
          </p:nvPr>
        </p:nvPicPr>
        <p:blipFill>
          <a:blip r:embed="rId3" cstate="print"/>
          <a:stretch>
            <a:fillRect/>
          </a:stretch>
        </p:blipFill>
        <p:spPr>
          <a:xfrm>
            <a:off x="1737037" y="1003300"/>
            <a:ext cx="5604838" cy="2728913"/>
          </a:xfrm>
        </p:spPr>
      </p:pic>
      <p:sp>
        <p:nvSpPr>
          <p:cNvPr id="18" name="Content Placeholder 17"/>
          <p:cNvSpPr>
            <a:spLocks noGrp="1"/>
          </p:cNvSpPr>
          <p:nvPr>
            <p:ph idx="11"/>
          </p:nvPr>
        </p:nvSpPr>
        <p:spPr/>
        <p:txBody>
          <a:bodyPr/>
          <a:lstStyle/>
          <a:p>
            <a:r>
              <a:rPr lang="en-US" smtClean="0"/>
              <a:t>The administrator needs to troubleshoot the traffic flow between a client in VLAN 10 and server in VLAN 20. </a:t>
            </a:r>
          </a:p>
          <a:p>
            <a:r>
              <a:rPr lang="en-US" smtClean="0"/>
              <a:t>She configures a VSPAN session on a Cisco IOS–based Catalyst switch with rx-only traffic for VLAN 10 and tx-only traffic for VLAN 20 and destination port interface FastEthernet 3/4.</a:t>
            </a:r>
          </a:p>
          <a:p>
            <a:endParaRPr lang="en-US" smtClean="0"/>
          </a:p>
          <a:p>
            <a:endParaRPr lang="en-US"/>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VSPAN Scenario (2)</a:t>
            </a:r>
          </a:p>
        </p:txBody>
      </p:sp>
      <p:pic>
        <p:nvPicPr>
          <p:cNvPr id="8" name="Content Placeholder 7" descr="VSPAN Scenario.jpg"/>
          <p:cNvPicPr>
            <a:picLocks noGrp="1" noChangeAspect="1"/>
          </p:cNvPicPr>
          <p:nvPr>
            <p:ph idx="10"/>
          </p:nvPr>
        </p:nvPicPr>
        <p:blipFill>
          <a:blip r:embed="rId3" cstate="print"/>
          <a:stretch>
            <a:fillRect/>
          </a:stretch>
        </p:blipFill>
        <p:spPr>
          <a:xfrm>
            <a:off x="2051369" y="1003300"/>
            <a:ext cx="5030987" cy="2449513"/>
          </a:xfrm>
        </p:spPr>
      </p:pic>
      <p:sp>
        <p:nvSpPr>
          <p:cNvPr id="5" name="Content Placeholder 4"/>
          <p:cNvSpPr>
            <a:spLocks noGrp="1"/>
          </p:cNvSpPr>
          <p:nvPr>
            <p:ph sz="quarter" idx="11"/>
          </p:nvPr>
        </p:nvSpPr>
        <p:spPr>
          <a:xfrm>
            <a:off x="279400" y="3452813"/>
            <a:ext cx="8520113" cy="3087686"/>
          </a:xfrm>
        </p:spPr>
        <p:txBody>
          <a:bodyPr/>
          <a:lstStyle/>
          <a:p>
            <a:r>
              <a:rPr lang="en-US" sz="1400" smtClean="0"/>
              <a:t>cat4k(config)# </a:t>
            </a:r>
            <a:r>
              <a:rPr lang="en-US" sz="1400" b="1" smtClean="0"/>
              <a:t>monitor session 1 source vlan 10 rx</a:t>
            </a:r>
          </a:p>
          <a:p>
            <a:r>
              <a:rPr lang="en-US" sz="1400" smtClean="0"/>
              <a:t>cat4k(config)# </a:t>
            </a:r>
            <a:r>
              <a:rPr lang="en-US" sz="1400" b="1" smtClean="0"/>
              <a:t>monitor session 1 source vlan 20 tx</a:t>
            </a:r>
          </a:p>
          <a:p>
            <a:r>
              <a:rPr lang="en-US" sz="1400" smtClean="0"/>
              <a:t>cat4k(config)# </a:t>
            </a:r>
            <a:r>
              <a:rPr lang="en-US" sz="1400" b="1" smtClean="0"/>
              <a:t>monitor session 1 destination interface FastEthernet 3 /4</a:t>
            </a:r>
          </a:p>
          <a:p>
            <a:r>
              <a:rPr lang="en-US" sz="1400" smtClean="0"/>
              <a:t>cat4k# </a:t>
            </a:r>
            <a:r>
              <a:rPr lang="en-US" sz="1400" b="1" smtClean="0"/>
              <a:t>show monitor session 1</a:t>
            </a:r>
          </a:p>
          <a:p>
            <a:r>
              <a:rPr lang="en-US" sz="1400" smtClean="0"/>
              <a:t>Session 1</a:t>
            </a:r>
          </a:p>
          <a:p>
            <a:r>
              <a:rPr lang="en-US" sz="1400" smtClean="0"/>
              <a:t>-----</a:t>
            </a:r>
          </a:p>
          <a:p>
            <a:r>
              <a:rPr lang="en-US" sz="1400" smtClean="0"/>
              <a:t>Type 			: Local Session</a:t>
            </a:r>
          </a:p>
          <a:p>
            <a:r>
              <a:rPr lang="en-US" sz="1400" smtClean="0"/>
              <a:t>Source VLANs 	:</a:t>
            </a:r>
          </a:p>
          <a:p>
            <a:pPr indent="633413"/>
            <a:r>
              <a:rPr lang="en-US" sz="1400" smtClean="0"/>
              <a:t>RX Only 	: 10</a:t>
            </a:r>
          </a:p>
          <a:p>
            <a:pPr indent="633413"/>
            <a:r>
              <a:rPr lang="en-US" sz="1400" smtClean="0"/>
              <a:t>TX Only 	: 20</a:t>
            </a:r>
          </a:p>
          <a:p>
            <a:r>
              <a:rPr lang="en-US" sz="1400" smtClean="0"/>
              <a:t>Destination Ports : Fa3/4</a:t>
            </a:r>
          </a:p>
          <a:p>
            <a:pPr indent="633413"/>
            <a:r>
              <a:rPr lang="en-US" sz="1400" smtClean="0"/>
              <a:t>Encapsulation : Native</a:t>
            </a:r>
          </a:p>
          <a:p>
            <a:pPr indent="1652588"/>
            <a:r>
              <a:rPr lang="en-US" sz="1400" smtClean="0"/>
              <a:t>Ingress		: Disabled</a:t>
            </a:r>
            <a:endParaRPr lang="en-US" sz="1400" b="1" smtClean="0"/>
          </a:p>
          <a:p>
            <a:endParaRPr lang="en-US" sz="140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Using SPAN to Monitor the CPU Interface</a:t>
            </a:r>
            <a:endParaRPr lang="en-US" dirty="0" smtClean="0"/>
          </a:p>
        </p:txBody>
      </p:sp>
      <p:sp>
        <p:nvSpPr>
          <p:cNvPr id="6" name="Content Placeholder 7"/>
          <p:cNvSpPr>
            <a:spLocks noGrp="1"/>
          </p:cNvSpPr>
          <p:nvPr>
            <p:ph idx="10"/>
          </p:nvPr>
        </p:nvSpPr>
        <p:spPr/>
        <p:txBody>
          <a:bodyPr/>
          <a:lstStyle/>
          <a:p>
            <a:r>
              <a:rPr lang="en-US" smtClean="0"/>
              <a:t>To configure a SPAN to monitor the CPU traffic on Catalyst 4500 switches, use the keyword </a:t>
            </a:r>
            <a:r>
              <a:rPr lang="en-US" b="1" smtClean="0">
                <a:latin typeface="Courier New" pitchFamily="49" charset="0"/>
                <a:cs typeface="Courier New" pitchFamily="49" charset="0"/>
              </a:rPr>
              <a:t>cpu</a:t>
            </a:r>
            <a:r>
              <a:rPr lang="en-US" smtClean="0"/>
              <a:t> in the </a:t>
            </a:r>
            <a:r>
              <a:rPr lang="en-US" b="1" smtClean="0">
                <a:latin typeface="Courier New" pitchFamily="49" charset="0"/>
                <a:cs typeface="Courier New" pitchFamily="49" charset="0"/>
              </a:rPr>
              <a:t>monitor session </a:t>
            </a:r>
            <a:r>
              <a:rPr lang="en-US" smtClean="0"/>
              <a:t>source configuration.</a:t>
            </a:r>
            <a:endParaRPr lang="en-US" dirty="0" smtClean="0"/>
          </a:p>
        </p:txBody>
      </p:sp>
      <p:sp>
        <p:nvSpPr>
          <p:cNvPr id="5" name="Content Placeholder 4"/>
          <p:cNvSpPr>
            <a:spLocks noGrp="1"/>
          </p:cNvSpPr>
          <p:nvPr>
            <p:ph sz="quarter" idx="11"/>
          </p:nvPr>
        </p:nvSpPr>
        <p:spPr>
          <a:xfrm>
            <a:off x="279400" y="2351314"/>
            <a:ext cx="8520113" cy="4189185"/>
          </a:xfrm>
        </p:spPr>
        <p:txBody>
          <a:bodyPr/>
          <a:lstStyle/>
          <a:p>
            <a:r>
              <a:rPr lang="fr-FR" smtClean="0"/>
              <a:t>4506(config)# monitor session 1 source cpu ?</a:t>
            </a:r>
          </a:p>
          <a:p>
            <a:r>
              <a:rPr lang="en-US" smtClean="0"/>
              <a:t>both Monitor received and transmitted traffic</a:t>
            </a:r>
          </a:p>
          <a:p>
            <a:r>
              <a:rPr lang="fr-FR" smtClean="0"/>
              <a:t>queue SPAN source CPU queue</a:t>
            </a:r>
          </a:p>
          <a:p>
            <a:r>
              <a:rPr lang="en-US" smtClean="0"/>
              <a:t>rx Monitor received traffic only</a:t>
            </a:r>
          </a:p>
          <a:p>
            <a:r>
              <a:rPr lang="en-US" smtClean="0"/>
              <a:t>tx Monitor transmitted traffic only</a:t>
            </a:r>
          </a:p>
          <a:p>
            <a:r>
              <a:rPr lang="en-US" smtClean="0"/>
              <a:t>&lt;cr&gt;</a:t>
            </a:r>
          </a:p>
          <a:p>
            <a:r>
              <a:rPr lang="en-US" smtClean="0"/>
              <a:t>4506(config)# monitor session 1 destination interface fastEthernet 3/21</a:t>
            </a:r>
          </a:p>
          <a:p>
            <a:r>
              <a:rPr lang="en-US" smtClean="0"/>
              <a:t>4506(config)# end</a:t>
            </a:r>
          </a:p>
          <a:p>
            <a:r>
              <a:rPr lang="en-US" smtClean="0"/>
              <a:t>4506# show monitor session 1</a:t>
            </a:r>
          </a:p>
          <a:p>
            <a:r>
              <a:rPr lang="en-US" smtClean="0"/>
              <a:t>Session 1</a:t>
            </a:r>
          </a:p>
          <a:p>
            <a:r>
              <a:rPr lang="en-US" smtClean="0"/>
              <a:t>-----</a:t>
            </a:r>
          </a:p>
          <a:p>
            <a:r>
              <a:rPr lang="en-US" smtClean="0"/>
              <a:t>Type 			: - Source Ports :</a:t>
            </a:r>
          </a:p>
          <a:p>
            <a:r>
              <a:rPr lang="en-US" smtClean="0"/>
              <a:t>Both 		: CPU Destination Ports : Fa3/21</a:t>
            </a:r>
          </a:p>
          <a:p>
            <a:r>
              <a:rPr lang="en-US" smtClean="0"/>
              <a:t>Encapsulation 	: Native</a:t>
            </a:r>
          </a:p>
          <a:p>
            <a:r>
              <a:rPr lang="en-US" smtClean="0"/>
              <a:t>Ingress 	: Disabled</a:t>
            </a:r>
          </a:p>
          <a:p>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Monitoring Performance with RSPAN</a:t>
            </a:r>
            <a:endParaRPr lang="en-US" dirty="0" smtClean="0"/>
          </a:p>
        </p:txBody>
      </p:sp>
      <p:sp>
        <p:nvSpPr>
          <p:cNvPr id="6" name="Content Placeholder 7"/>
          <p:cNvSpPr>
            <a:spLocks noGrp="1"/>
          </p:cNvSpPr>
          <p:nvPr>
            <p:ph idx="10"/>
          </p:nvPr>
        </p:nvSpPr>
        <p:spPr/>
        <p:txBody>
          <a:bodyPr/>
          <a:lstStyle/>
          <a:p>
            <a:r>
              <a:rPr lang="en-US" smtClean="0"/>
              <a:t>Remote SPAN (RSPAN) is similar to SPAN, but it supports source ports, source VLANs, and destination ports on different switches.</a:t>
            </a:r>
            <a:endParaRPr lang="en-US" dirty="0" smtClean="0"/>
          </a:p>
        </p:txBody>
      </p:sp>
      <p:pic>
        <p:nvPicPr>
          <p:cNvPr id="11" name="Content Placeholder 10" descr="RSPAN Example.jpg"/>
          <p:cNvPicPr>
            <a:picLocks noGrp="1" noChangeAspect="1"/>
          </p:cNvPicPr>
          <p:nvPr>
            <p:ph idx="11"/>
          </p:nvPr>
        </p:nvPicPr>
        <p:blipFill>
          <a:blip r:embed="rId3" cstate="print"/>
          <a:stretch>
            <a:fillRect/>
          </a:stretch>
        </p:blipFill>
        <p:spPr>
          <a:xfrm>
            <a:off x="1574103" y="2243138"/>
            <a:ext cx="5930706" cy="4271962"/>
          </a:xfrm>
          <a:prstGeom prst="rect">
            <a:avLst/>
          </a:prstGeom>
        </p:spPr>
      </p:pic>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RSPAN Guidelines</a:t>
            </a:r>
            <a:endParaRPr lang="en-US" dirty="0" smtClean="0"/>
          </a:p>
        </p:txBody>
      </p:sp>
      <p:sp>
        <p:nvSpPr>
          <p:cNvPr id="6" name="Content Placeholder 7"/>
          <p:cNvSpPr>
            <a:spLocks noGrp="1"/>
          </p:cNvSpPr>
          <p:nvPr>
            <p:ph idx="1"/>
          </p:nvPr>
        </p:nvSpPr>
        <p:spPr/>
        <p:txBody>
          <a:bodyPr>
            <a:noAutofit/>
          </a:bodyPr>
          <a:lstStyle/>
          <a:p>
            <a:r>
              <a:rPr lang="en-US" dirty="0" smtClean="0"/>
              <a:t>Configure the RSPAN VLANs in all source, intermediate, and destination network devices. If enabled, VTP can propagate configurations of VLANs numbered 1 through 1024 as RSPAN VLANs. Manually configure VLANs numbered higher than 1024 as RSPAN VLANs on all source, intermediate, and destination network devices.</a:t>
            </a:r>
          </a:p>
          <a:p>
            <a:r>
              <a:rPr lang="en-US" dirty="0" smtClean="0"/>
              <a:t>Switches impose no limit on the number of RSPAN VLANs configured.</a:t>
            </a:r>
          </a:p>
          <a:p>
            <a:r>
              <a:rPr lang="en-US" dirty="0" smtClean="0"/>
              <a:t>Configure any VLAN as an RSPAN VLAN as long as all participating network devices support configuration of RSPAN VLANs, and use the same RSPAN VLAN for each RSPAN session.</a:t>
            </a:r>
            <a:endParaRPr lang="en-US" dirty="0" smtClean="0">
              <a:latin typeface="Courier New" pitchFamily="49" charset="0"/>
              <a:cs typeface="Courier New" pitchFamily="49" charset="0"/>
            </a:endParaRPr>
          </a:p>
        </p:txBody>
      </p:sp>
      <p:sp>
        <p:nvSpPr>
          <p:cNvPr id="5" name="TextBox 4"/>
          <p:cNvSpPr txBox="1"/>
          <p:nvPr/>
        </p:nvSpPr>
        <p:spPr>
          <a:xfrm>
            <a:off x="762000" y="1209368"/>
            <a:ext cx="7943850" cy="424732"/>
          </a:xfrm>
          <a:prstGeom prst="rect">
            <a:avLst/>
          </a:prstGeom>
          <a:noFill/>
        </p:spPr>
        <p:txBody>
          <a:bodyPr wrap="square" rtlCol="0">
            <a:spAutoFit/>
          </a:bodyPr>
          <a:lstStyle/>
          <a:p>
            <a:pPr algn="l"/>
            <a:endParaRPr lang="en-US"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RSPAN (1)</a:t>
            </a:r>
            <a:endParaRPr lang="en-US" dirty="0" smtClean="0"/>
          </a:p>
        </p:txBody>
      </p:sp>
      <p:sp>
        <p:nvSpPr>
          <p:cNvPr id="6" name="Content Placeholder 7"/>
          <p:cNvSpPr>
            <a:spLocks noGrp="1"/>
          </p:cNvSpPr>
          <p:nvPr>
            <p:ph idx="1"/>
          </p:nvPr>
        </p:nvSpPr>
        <p:spPr/>
        <p:txBody>
          <a:bodyPr/>
          <a:lstStyle/>
          <a:p>
            <a:r>
              <a:rPr lang="en-US" b="1" smtClean="0"/>
              <a:t>Step 1. </a:t>
            </a:r>
            <a:r>
              <a:rPr lang="en-US" smtClean="0"/>
              <a:t>Configure the RSPAN VLAN in the VTP server. This VLAN is then dedicated for RSPAN. If VTP transparent mode is used, configure RSPAN in all the devices in the domain consistently. </a:t>
            </a:r>
          </a:p>
          <a:p>
            <a:r>
              <a:rPr lang="en-US" b="1" smtClean="0"/>
              <a:t>Step 2. </a:t>
            </a:r>
            <a:r>
              <a:rPr lang="en-US" smtClean="0"/>
              <a:t>Configure the RSPAN session in the source and destination switches and ensure that the intermediate switches carry the RSPAN VLAN across respective VLAN trunks. </a:t>
            </a:r>
            <a:endParaRPr lang="en-US" dirty="0" smtClean="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Configuring RSPAN (2)</a:t>
            </a:r>
          </a:p>
        </p:txBody>
      </p:sp>
      <p:sp>
        <p:nvSpPr>
          <p:cNvPr id="5" name="Content Placeholder 7"/>
          <p:cNvSpPr>
            <a:spLocks noGrp="1"/>
          </p:cNvSpPr>
          <p:nvPr>
            <p:ph idx="10"/>
          </p:nvPr>
        </p:nvSpPr>
        <p:spPr>
          <a:xfrm>
            <a:off x="279400" y="1003300"/>
            <a:ext cx="8520354" cy="2729609"/>
          </a:xfrm>
        </p:spPr>
        <p:txBody>
          <a:bodyPr>
            <a:noAutofit/>
          </a:bodyPr>
          <a:lstStyle/>
          <a:p>
            <a:pPr>
              <a:buNone/>
            </a:pPr>
            <a:r>
              <a:rPr lang="en-US" b="1" dirty="0" smtClean="0"/>
              <a:t>On the source switch:</a:t>
            </a:r>
          </a:p>
          <a:p>
            <a:r>
              <a:rPr lang="en-US" b="1" dirty="0" smtClean="0">
                <a:latin typeface="Courier New" pitchFamily="49" charset="0"/>
                <a:cs typeface="Courier New" pitchFamily="49" charset="0"/>
              </a:rPr>
              <a:t>monitor session </a:t>
            </a:r>
            <a:r>
              <a:rPr lang="en-US" b="1" dirty="0" err="1" smtClean="0">
                <a:latin typeface="Courier New" pitchFamily="49" charset="0"/>
                <a:cs typeface="Courier New" pitchFamily="49" charset="0"/>
              </a:rPr>
              <a:t>session</a:t>
            </a:r>
            <a:r>
              <a:rPr lang="en-US" b="1" dirty="0" smtClean="0">
                <a:latin typeface="Courier New" pitchFamily="49" charset="0"/>
                <a:cs typeface="Courier New" pitchFamily="49" charset="0"/>
              </a:rPr>
              <a:t> source {interface </a:t>
            </a:r>
            <a:r>
              <a:rPr lang="en-US" i="1" dirty="0" err="1" smtClean="0">
                <a:latin typeface="Courier New" pitchFamily="49" charset="0"/>
                <a:cs typeface="Courier New" pitchFamily="49" charset="0"/>
              </a:rPr>
              <a:t>interface</a:t>
            </a:r>
            <a:r>
              <a:rPr lang="en-US" i="1" dirty="0" smtClean="0">
                <a:latin typeface="Courier New" pitchFamily="49" charset="0"/>
                <a:cs typeface="Courier New" pitchFamily="49" charset="0"/>
              </a:rPr>
              <a:t>-id</a:t>
            </a:r>
            <a:r>
              <a:rPr lang="en-US" b="1" i="1" dirty="0" smtClean="0">
                <a:latin typeface="Courier New" pitchFamily="49" charset="0"/>
                <a:cs typeface="Courier New" pitchFamily="49" charset="0"/>
              </a:rPr>
              <a:t> | </a:t>
            </a:r>
            <a:r>
              <a:rPr lang="en-US" b="1" dirty="0" smtClean="0">
                <a:latin typeface="Courier New" pitchFamily="49" charset="0"/>
                <a:cs typeface="Courier New" pitchFamily="49" charset="0"/>
              </a:rPr>
              <a:t>vlan</a:t>
            </a:r>
            <a:r>
              <a:rPr lang="en-US" b="1" i="1" dirty="0" smtClean="0">
                <a:latin typeface="Courier New" pitchFamily="49" charset="0"/>
                <a:cs typeface="Courier New" pitchFamily="49" charset="0"/>
              </a:rPr>
              <a:t> </a:t>
            </a:r>
            <a:r>
              <a:rPr lang="en-US" i="1" dirty="0" err="1" smtClean="0">
                <a:latin typeface="Courier New" pitchFamily="49" charset="0"/>
                <a:cs typeface="Courier New" pitchFamily="49" charset="0"/>
              </a:rPr>
              <a:t>vlan</a:t>
            </a:r>
            <a:r>
              <a:rPr lang="en-US" i="1" dirty="0" smtClean="0">
                <a:latin typeface="Courier New" pitchFamily="49" charset="0"/>
                <a:cs typeface="Courier New" pitchFamily="49" charset="0"/>
              </a:rPr>
              <a:t>-id</a:t>
            </a:r>
            <a:r>
              <a:rPr lang="en-US" b="1" dirty="0" smtClean="0">
                <a:latin typeface="Courier New" pitchFamily="49" charset="0"/>
                <a:cs typeface="Courier New" pitchFamily="49" charset="0"/>
              </a:rPr>
              <a:t>}</a:t>
            </a:r>
            <a:r>
              <a:rPr lang="en-US" b="1" i="1" dirty="0" smtClean="0">
                <a:latin typeface="Courier New" pitchFamily="49" charset="0"/>
                <a:cs typeface="Courier New" pitchFamily="49" charset="0"/>
              </a:rPr>
              <a:t> [,][-] {</a:t>
            </a:r>
            <a:r>
              <a:rPr lang="en-US" b="1" i="1" dirty="0" err="1" smtClean="0">
                <a:latin typeface="Courier New" pitchFamily="49" charset="0"/>
                <a:cs typeface="Courier New" pitchFamily="49" charset="0"/>
              </a:rPr>
              <a:t>rx</a:t>
            </a:r>
            <a:r>
              <a:rPr lang="en-US" b="1" i="1" dirty="0" smtClean="0">
                <a:latin typeface="Courier New" pitchFamily="49" charset="0"/>
                <a:cs typeface="Courier New" pitchFamily="49" charset="0"/>
              </a:rPr>
              <a:t> | </a:t>
            </a:r>
            <a:r>
              <a:rPr lang="en-US" b="1" dirty="0" err="1" smtClean="0">
                <a:latin typeface="Courier New" pitchFamily="49" charset="0"/>
                <a:cs typeface="Courier New" pitchFamily="49" charset="0"/>
              </a:rPr>
              <a:t>tx</a:t>
            </a:r>
            <a:r>
              <a:rPr lang="en-US" b="1" dirty="0" smtClean="0">
                <a:latin typeface="Courier New" pitchFamily="49" charset="0"/>
                <a:cs typeface="Courier New" pitchFamily="49" charset="0"/>
              </a:rPr>
              <a:t> | both}</a:t>
            </a:r>
          </a:p>
          <a:p>
            <a:r>
              <a:rPr lang="fr-FR" b="1" dirty="0" smtClean="0">
                <a:latin typeface="Courier New" pitchFamily="49" charset="0"/>
                <a:cs typeface="Courier New" pitchFamily="49" charset="0"/>
              </a:rPr>
              <a:t>monitor session </a:t>
            </a:r>
            <a:r>
              <a:rPr lang="fr-FR" b="1" dirty="0" err="1" smtClean="0">
                <a:latin typeface="Courier New" pitchFamily="49" charset="0"/>
                <a:cs typeface="Courier New" pitchFamily="49" charset="0"/>
              </a:rPr>
              <a:t>session</a:t>
            </a:r>
            <a:r>
              <a:rPr lang="fr-FR" b="1" dirty="0" smtClean="0">
                <a:latin typeface="Courier New" pitchFamily="49" charset="0"/>
                <a:cs typeface="Courier New" pitchFamily="49" charset="0"/>
              </a:rPr>
              <a:t> destination </a:t>
            </a:r>
            <a:r>
              <a:rPr lang="fr-FR" b="1" dirty="0" err="1" smtClean="0">
                <a:latin typeface="Courier New" pitchFamily="49" charset="0"/>
                <a:cs typeface="Courier New" pitchFamily="49" charset="0"/>
              </a:rPr>
              <a:t>remote</a:t>
            </a:r>
            <a:r>
              <a:rPr lang="fr-FR" b="1" dirty="0" smtClean="0">
                <a:latin typeface="Courier New" pitchFamily="49" charset="0"/>
                <a:cs typeface="Courier New" pitchFamily="49" charset="0"/>
              </a:rPr>
              <a:t> </a:t>
            </a:r>
            <a:r>
              <a:rPr lang="fr-FR" b="1" smtClean="0">
                <a:latin typeface="Courier New" pitchFamily="49" charset="0"/>
                <a:cs typeface="Courier New" pitchFamily="49" charset="0"/>
              </a:rPr>
              <a:t>vlan </a:t>
            </a:r>
            <a:r>
              <a:rPr lang="fr-FR" i="1" smtClean="0">
                <a:latin typeface="Courier New" pitchFamily="49" charset="0"/>
                <a:cs typeface="Courier New" pitchFamily="49" charset="0"/>
              </a:rPr>
              <a:t>vlan-id</a:t>
            </a:r>
            <a:endParaRPr lang="fr-FR" b="1" i="1" dirty="0" smtClean="0"/>
          </a:p>
        </p:txBody>
      </p:sp>
      <p:sp>
        <p:nvSpPr>
          <p:cNvPr id="4" name="Content Placeholder 3"/>
          <p:cNvSpPr>
            <a:spLocks noGrp="1"/>
          </p:cNvSpPr>
          <p:nvPr>
            <p:ph idx="11"/>
          </p:nvPr>
        </p:nvSpPr>
        <p:spPr>
          <a:xfrm>
            <a:off x="279400" y="3840993"/>
            <a:ext cx="8520354" cy="2717649"/>
          </a:xfrm>
        </p:spPr>
        <p:txBody>
          <a:bodyPr/>
          <a:lstStyle/>
          <a:p>
            <a:pPr>
              <a:buNone/>
            </a:pPr>
            <a:r>
              <a:rPr lang="en-US" b="1" smtClean="0"/>
              <a:t>On the destination switch:</a:t>
            </a:r>
          </a:p>
          <a:p>
            <a:r>
              <a:rPr lang="en-US" b="1" smtClean="0">
                <a:latin typeface="Courier New" pitchFamily="49" charset="0"/>
                <a:cs typeface="Courier New" pitchFamily="49" charset="0"/>
              </a:rPr>
              <a:t>monitor session session source remote vlan </a:t>
            </a:r>
            <a:r>
              <a:rPr lang="en-US" i="1" smtClean="0">
                <a:latin typeface="Courier New" pitchFamily="49" charset="0"/>
                <a:cs typeface="Courier New" pitchFamily="49" charset="0"/>
              </a:rPr>
              <a:t>vlan-id</a:t>
            </a:r>
          </a:p>
          <a:p>
            <a:r>
              <a:rPr lang="fr-FR" b="1" smtClean="0">
                <a:latin typeface="Courier New" pitchFamily="49" charset="0"/>
                <a:cs typeface="Courier New" pitchFamily="49" charset="0"/>
              </a:rPr>
              <a:t>monitor session session destination interface </a:t>
            </a:r>
            <a:r>
              <a:rPr lang="fr-FR" i="1" smtClean="0">
                <a:latin typeface="Courier New" pitchFamily="49" charset="0"/>
                <a:cs typeface="Courier New" pitchFamily="49" charset="0"/>
              </a:rPr>
              <a:t>interface-id </a:t>
            </a:r>
            <a:r>
              <a:rPr lang="fr-FR" b="1" smtClean="0">
                <a:latin typeface="Courier New" pitchFamily="49" charset="0"/>
                <a:cs typeface="Courier New" pitchFamily="49" charset="0"/>
              </a:rPr>
              <a:t>[encapsulation {dot1q </a:t>
            </a:r>
            <a:r>
              <a:rPr lang="en-US" smtClean="0">
                <a:latin typeface="Courier New" pitchFamily="49" charset="0"/>
                <a:cs typeface="Courier New" pitchFamily="49" charset="0"/>
              </a:rPr>
              <a:t>| </a:t>
            </a:r>
            <a:r>
              <a:rPr lang="en-US" b="1" smtClean="0">
                <a:latin typeface="Courier New" pitchFamily="49" charset="0"/>
                <a:cs typeface="Courier New" pitchFamily="49" charset="0"/>
              </a:rPr>
              <a:t>isl}] [ingress vlan </a:t>
            </a:r>
            <a:r>
              <a:rPr lang="en-US" i="1" smtClean="0">
                <a:latin typeface="Courier New" pitchFamily="49" charset="0"/>
                <a:cs typeface="Courier New" pitchFamily="49" charset="0"/>
              </a:rPr>
              <a:t>vlan-id</a:t>
            </a:r>
            <a:r>
              <a:rPr lang="en-US" b="1" smtClean="0">
                <a:latin typeface="Courier New" pitchFamily="49" charset="0"/>
                <a:cs typeface="Courier New" pitchFamily="49" charset="0"/>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Port Security</a:t>
            </a:r>
          </a:p>
        </p:txBody>
      </p:sp>
      <p:sp>
        <p:nvSpPr>
          <p:cNvPr id="8" name="Content Placeholder 7"/>
          <p:cNvSpPr>
            <a:spLocks noGrp="1"/>
          </p:cNvSpPr>
          <p:nvPr>
            <p:ph idx="11"/>
          </p:nvPr>
        </p:nvSpPr>
        <p:spPr>
          <a:xfrm>
            <a:off x="279400" y="1109472"/>
            <a:ext cx="8520354" cy="5314633"/>
          </a:xfrm>
        </p:spPr>
        <p:txBody>
          <a:bodyPr>
            <a:noAutofit/>
          </a:bodyPr>
          <a:lstStyle/>
          <a:p>
            <a:r>
              <a:rPr lang="en-US" sz="2800" dirty="0" smtClean="0"/>
              <a:t>Cisco-proprietary feature on Catalyst switches.</a:t>
            </a:r>
          </a:p>
          <a:p>
            <a:r>
              <a:rPr lang="en-US" sz="2800" dirty="0" smtClean="0"/>
              <a:t>Restricts switch port to specific set or number of MAC addresses, which can be learned dynamically or configured statically.</a:t>
            </a:r>
          </a:p>
          <a:p>
            <a:r>
              <a:rPr lang="en-US" sz="2800" dirty="0" smtClean="0"/>
              <a:t>“Sticky learning” combines dynamically learned and statically configured addresses</a:t>
            </a:r>
            <a:r>
              <a:rPr lang="en-US" sz="2800" smtClean="0"/>
              <a:t>. </a:t>
            </a:r>
          </a:p>
          <a:p>
            <a:r>
              <a:rPr lang="en-US" sz="2800" smtClean="0"/>
              <a:t>Dynamically </a:t>
            </a:r>
            <a:r>
              <a:rPr lang="en-US" sz="2800" dirty="0" smtClean="0"/>
              <a:t>learned addresses are converted to </a:t>
            </a:r>
            <a:r>
              <a:rPr lang="en-US" sz="2800" i="1" dirty="0" smtClean="0"/>
              <a:t>sticky secure addresses</a:t>
            </a:r>
            <a:r>
              <a:rPr lang="en-US" sz="2800" dirty="0" smtClean="0"/>
              <a:t>, as if they were configured using </a:t>
            </a:r>
            <a:r>
              <a:rPr lang="en-US" sz="2800" smtClean="0"/>
              <a:t>the </a:t>
            </a:r>
            <a:r>
              <a:rPr lang="en-US" sz="2800" b="1" smtClean="0">
                <a:latin typeface="Courier New" pitchFamily="49" charset="0"/>
                <a:cs typeface="Courier New" pitchFamily="49" charset="0"/>
              </a:rPr>
              <a:t>switchport port-security </a:t>
            </a:r>
            <a:r>
              <a:rPr lang="en-US" sz="2800" b="1" smtClean="0">
                <a:latin typeface="Courier New" pitchFamily="49" charset="0"/>
                <a:cs typeface="Courier New" pitchFamily="49" charset="0"/>
              </a:rPr>
              <a:t>mac-address</a:t>
            </a:r>
            <a:r>
              <a:rPr lang="en-US" sz="2800" i="1" smtClean="0">
                <a:latin typeface="Courier New" pitchFamily="49" charset="0"/>
                <a:cs typeface="Courier New" pitchFamily="49" charset="0"/>
              </a:rPr>
              <a:t> </a:t>
            </a:r>
            <a:r>
              <a:rPr lang="en-US" sz="2800" b="1" smtClean="0">
                <a:latin typeface="Courier New" pitchFamily="49" charset="0"/>
                <a:cs typeface="Courier New" pitchFamily="49" charset="0"/>
              </a:rPr>
              <a:t>sticky</a:t>
            </a:r>
            <a:r>
              <a:rPr lang="en-US" sz="2800" smtClean="0">
                <a:latin typeface="Courier New" pitchFamily="49" charset="0"/>
                <a:cs typeface="Courier New" pitchFamily="49" charset="0"/>
              </a:rPr>
              <a:t> </a:t>
            </a:r>
            <a:r>
              <a:rPr lang="en-US" sz="2800" smtClean="0">
                <a:cs typeface="Courier New" pitchFamily="49" charset="0"/>
              </a:rPr>
              <a:t>interface command</a:t>
            </a:r>
            <a:r>
              <a:rPr lang="en-US" sz="2800" smtClean="0">
                <a:cs typeface="Courier New" pitchFamily="49" charset="0"/>
              </a:rPr>
              <a:t>.</a:t>
            </a:r>
            <a:endParaRPr lang="en-US" dirty="0" smtClean="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RSPAN Configuration Example (1)</a:t>
            </a:r>
            <a:endParaRPr lang="en-US" dirty="0" smtClean="0"/>
          </a:p>
        </p:txBody>
      </p:sp>
      <p:sp>
        <p:nvSpPr>
          <p:cNvPr id="6" name="Content Placeholder 7"/>
          <p:cNvSpPr>
            <a:spLocks noGrp="1"/>
          </p:cNvSpPr>
          <p:nvPr>
            <p:ph idx="10"/>
          </p:nvPr>
        </p:nvSpPr>
        <p:spPr>
          <a:xfrm>
            <a:off x="279400" y="1003300"/>
            <a:ext cx="8520354" cy="3982357"/>
          </a:xfrm>
        </p:spPr>
        <p:txBody>
          <a:bodyPr>
            <a:noAutofit/>
          </a:bodyPr>
          <a:lstStyle/>
          <a:p>
            <a:r>
              <a:rPr lang="en-US" sz="2200" smtClean="0"/>
              <a:t>Switch 2950-1 is the source switch for the RSPAN session and 2950-2 is the destination switch with the network analyzer. </a:t>
            </a:r>
          </a:p>
          <a:p>
            <a:r>
              <a:rPr lang="en-US" sz="2200" smtClean="0"/>
              <a:t>The Catalyst 2950 and Catalyst 2955 series switches require an additional port to be designated as the reflector port. The reflector port is used on the Catalyst 2950 switches as a way to overcome the limitation of that switch architecture for SPAN. The reflector should be left unconnected and is used internally by the Catalyst 2950 for implementing RSPAN. </a:t>
            </a:r>
          </a:p>
          <a:p>
            <a:r>
              <a:rPr lang="en-US" sz="2200" smtClean="0"/>
              <a:t>The reflector port in this example is interface FastEthernet 0/24. </a:t>
            </a:r>
            <a:endParaRPr lang="en-US" sz="2200" dirty="0" smtClean="0"/>
          </a:p>
        </p:txBody>
      </p:sp>
      <p:pic>
        <p:nvPicPr>
          <p:cNvPr id="11" name="Content Placeholder 10" descr="RSPAN Scenario.jpg"/>
          <p:cNvPicPr>
            <a:picLocks noGrp="1" noChangeAspect="1"/>
          </p:cNvPicPr>
          <p:nvPr>
            <p:ph idx="11"/>
          </p:nvPr>
        </p:nvPicPr>
        <p:blipFill>
          <a:blip r:embed="rId3" cstate="print"/>
          <a:stretch>
            <a:fillRect/>
          </a:stretch>
        </p:blipFill>
        <p:spPr>
          <a:xfrm>
            <a:off x="697706" y="5103812"/>
            <a:ext cx="7683500" cy="1358900"/>
          </a:xfrm>
          <a:prstGeom prst="rect">
            <a:avLst/>
          </a:prstGeom>
        </p:spPr>
      </p:pic>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RSPAN Configuration Example (2)</a:t>
            </a:r>
            <a:endParaRPr lang="en-US" dirty="0" smtClean="0"/>
          </a:p>
        </p:txBody>
      </p:sp>
      <p:sp>
        <p:nvSpPr>
          <p:cNvPr id="11" name="Content Placeholder 10"/>
          <p:cNvSpPr>
            <a:spLocks noGrp="1"/>
          </p:cNvSpPr>
          <p:nvPr>
            <p:ph sz="quarter" idx="11"/>
          </p:nvPr>
        </p:nvSpPr>
        <p:spPr>
          <a:xfrm>
            <a:off x="279400" y="2503714"/>
            <a:ext cx="8520113" cy="4036786"/>
          </a:xfrm>
        </p:spPr>
        <p:txBody>
          <a:bodyPr/>
          <a:lstStyle/>
          <a:p>
            <a:r>
              <a:rPr lang="en-US" smtClean="0"/>
              <a:t>2950-1(config)# </a:t>
            </a:r>
            <a:r>
              <a:rPr lang="en-US" b="1" smtClean="0"/>
              <a:t>vlan 100</a:t>
            </a:r>
          </a:p>
          <a:p>
            <a:r>
              <a:rPr lang="en-US" smtClean="0"/>
              <a:t>2950-1(config-vlan)# </a:t>
            </a:r>
            <a:r>
              <a:rPr lang="en-US" b="1" smtClean="0"/>
              <a:t>remote-span</a:t>
            </a:r>
          </a:p>
          <a:p>
            <a:r>
              <a:rPr lang="en-US" smtClean="0"/>
              <a:t>2950-1(config-vlan)# </a:t>
            </a:r>
            <a:r>
              <a:rPr lang="en-US" b="1" smtClean="0"/>
              <a:t>exit</a:t>
            </a:r>
          </a:p>
          <a:p>
            <a:r>
              <a:rPr lang="en-US" smtClean="0"/>
              <a:t>2950-1(config)# </a:t>
            </a:r>
            <a:r>
              <a:rPr lang="en-US" b="1" smtClean="0"/>
              <a:t>monitor session 1 source interface FastEthernet 0/1</a:t>
            </a:r>
          </a:p>
          <a:p>
            <a:r>
              <a:rPr lang="fr-FR" smtClean="0"/>
              <a:t>2950-1(config)# </a:t>
            </a:r>
            <a:r>
              <a:rPr lang="fr-FR" b="1" smtClean="0"/>
              <a:t>monitor session 1 destination remote vlan 100 reflector-port </a:t>
            </a:r>
            <a:r>
              <a:rPr lang="en-US" b="1" smtClean="0"/>
              <a:t>FastEthernet 0/24</a:t>
            </a:r>
          </a:p>
          <a:p>
            <a:r>
              <a:rPr lang="en-US" smtClean="0"/>
              <a:t>2950-1(config)# </a:t>
            </a:r>
            <a:r>
              <a:rPr lang="en-US" b="1" smtClean="0"/>
              <a:t>interface FastEthernet 0/2</a:t>
            </a:r>
          </a:p>
          <a:p>
            <a:r>
              <a:rPr lang="en-US" smtClean="0"/>
              <a:t>2950-1(config-if)# </a:t>
            </a:r>
            <a:r>
              <a:rPr lang="en-US" b="1" smtClean="0"/>
              <a:t>switchport mode trunk</a:t>
            </a:r>
          </a:p>
          <a:p>
            <a:r>
              <a:rPr lang="en-US" smtClean="0"/>
              <a:t>2950-1(config-vlan)# </a:t>
            </a:r>
            <a:r>
              <a:rPr lang="en-US" b="1" smtClean="0"/>
              <a:t>end</a:t>
            </a:r>
          </a:p>
          <a:p>
            <a:endParaRPr lang="en-US" smtClean="0"/>
          </a:p>
          <a:p>
            <a:endParaRPr lang="en-US" smtClean="0"/>
          </a:p>
          <a:p>
            <a:r>
              <a:rPr lang="en-US" smtClean="0"/>
              <a:t>2950-2(config)# </a:t>
            </a:r>
            <a:r>
              <a:rPr lang="en-US" b="1" smtClean="0"/>
              <a:t>monitor session 2 source remote vlan 100</a:t>
            </a:r>
          </a:p>
          <a:p>
            <a:r>
              <a:rPr lang="en-US" smtClean="0"/>
              <a:t>2950-2(config)# </a:t>
            </a:r>
            <a:r>
              <a:rPr lang="en-US" b="1" smtClean="0"/>
              <a:t>monitor session 2 destination interface FastEthernet 0/3</a:t>
            </a:r>
          </a:p>
          <a:p>
            <a:r>
              <a:rPr lang="en-US" smtClean="0"/>
              <a:t>2950-2(config)# </a:t>
            </a:r>
            <a:r>
              <a:rPr lang="en-US" b="1" smtClean="0"/>
              <a:t>interface FastEthernet 0/2</a:t>
            </a:r>
          </a:p>
          <a:p>
            <a:r>
              <a:rPr lang="en-US" smtClean="0"/>
              <a:t>2950-2(config-if)# </a:t>
            </a:r>
            <a:r>
              <a:rPr lang="en-US" b="1" smtClean="0"/>
              <a:t>switchport mode trunk</a:t>
            </a:r>
          </a:p>
          <a:p>
            <a:endParaRPr lang="en-US"/>
          </a:p>
        </p:txBody>
      </p:sp>
      <p:pic>
        <p:nvPicPr>
          <p:cNvPr id="12" name="Content Placeholder 11" descr="RSPAN Scenario.jpg"/>
          <p:cNvPicPr>
            <a:picLocks noGrp="1" noChangeAspect="1"/>
          </p:cNvPicPr>
          <p:nvPr>
            <p:ph idx="10"/>
          </p:nvPr>
        </p:nvPicPr>
        <p:blipFill>
          <a:blip r:embed="rId3" cstate="print"/>
          <a:stretch>
            <a:fillRect/>
          </a:stretch>
        </p:blipFill>
        <p:spPr>
          <a:xfrm>
            <a:off x="1406814" y="1003300"/>
            <a:ext cx="6265284" cy="1108075"/>
          </a:xfrm>
          <a:prstGeom prst="rect">
            <a:avLst/>
          </a:prstGeom>
        </p:spPr>
      </p:pic>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RSPAN Configuration Example (3)</a:t>
            </a:r>
          </a:p>
        </p:txBody>
      </p:sp>
      <p:sp>
        <p:nvSpPr>
          <p:cNvPr id="7" name="Content Placeholder 6"/>
          <p:cNvSpPr>
            <a:spLocks noGrp="1"/>
          </p:cNvSpPr>
          <p:nvPr>
            <p:ph sz="quarter" idx="11"/>
          </p:nvPr>
        </p:nvSpPr>
        <p:spPr>
          <a:xfrm>
            <a:off x="279400" y="2242458"/>
            <a:ext cx="8520113" cy="4298042"/>
          </a:xfrm>
        </p:spPr>
        <p:txBody>
          <a:bodyPr/>
          <a:lstStyle/>
          <a:p>
            <a:r>
              <a:rPr lang="en-US" smtClean="0"/>
              <a:t>2950-1# </a:t>
            </a:r>
            <a:r>
              <a:rPr lang="en-US" b="1" smtClean="0"/>
              <a:t>show monitor</a:t>
            </a:r>
          </a:p>
          <a:p>
            <a:r>
              <a:rPr lang="en-US" smtClean="0"/>
              <a:t>Session 1</a:t>
            </a:r>
          </a:p>
          <a:p>
            <a:r>
              <a:rPr lang="en-US" smtClean="0"/>
              <a:t>-----</a:t>
            </a:r>
          </a:p>
          <a:p>
            <a:r>
              <a:rPr lang="en-US" smtClean="0"/>
              <a:t>Type 			: Remote Source Session</a:t>
            </a:r>
          </a:p>
          <a:p>
            <a:r>
              <a:rPr lang="en-US" smtClean="0"/>
              <a:t>Source Ports 		:</a:t>
            </a:r>
          </a:p>
          <a:p>
            <a:r>
              <a:rPr lang="en-US" smtClean="0"/>
              <a:t>	Both 		: Fa0/1</a:t>
            </a:r>
          </a:p>
          <a:p>
            <a:r>
              <a:rPr lang="en-US" smtClean="0"/>
              <a:t>Reflector Port 	: fa0/24</a:t>
            </a:r>
          </a:p>
          <a:p>
            <a:r>
              <a:rPr lang="en-US" smtClean="0"/>
              <a:t>Dest RSPAN VLAN 	: 100</a:t>
            </a:r>
          </a:p>
          <a:p>
            <a:r>
              <a:rPr lang="en-US" smtClean="0"/>
              <a:t>2950-1# </a:t>
            </a:r>
            <a:r>
              <a:rPr lang="en-US" b="1" smtClean="0"/>
              <a:t>show interfaces trunk</a:t>
            </a:r>
          </a:p>
          <a:p>
            <a:r>
              <a:rPr lang="fr-FR" smtClean="0"/>
              <a:t>Port 	Mode 	Encapsulation 	Status 	Native vlan</a:t>
            </a:r>
          </a:p>
          <a:p>
            <a:r>
              <a:rPr lang="fi-FI" smtClean="0"/>
              <a:t>Fa0/2 	on 	802.1q 		trunking 	1</a:t>
            </a:r>
          </a:p>
          <a:p>
            <a:r>
              <a:rPr lang="en-US" smtClean="0"/>
              <a:t>Port 	Vlans allowed on trunk</a:t>
            </a:r>
          </a:p>
          <a:p>
            <a:r>
              <a:rPr lang="en-US" smtClean="0"/>
              <a:t>Fa0/2 	1-4094</a:t>
            </a:r>
          </a:p>
          <a:p>
            <a:r>
              <a:rPr lang="en-US" smtClean="0"/>
              <a:t>Port 	Vlans allowed and active in management domain</a:t>
            </a:r>
          </a:p>
          <a:p>
            <a:r>
              <a:rPr lang="en-US" smtClean="0"/>
              <a:t>Fa0/2 	1-30,100</a:t>
            </a:r>
          </a:p>
          <a:p>
            <a:r>
              <a:rPr lang="en-US" smtClean="0"/>
              <a:t>Port 	Vlans in spanning tree forwarding state and not pruned</a:t>
            </a:r>
          </a:p>
          <a:p>
            <a:r>
              <a:rPr lang="en-US" smtClean="0"/>
              <a:t>Fa0/2 	1-30,100</a:t>
            </a:r>
            <a:endParaRPr lang="en-US" b="1" smtClean="0"/>
          </a:p>
          <a:p>
            <a:endParaRPr lang="en-US"/>
          </a:p>
        </p:txBody>
      </p:sp>
      <p:pic>
        <p:nvPicPr>
          <p:cNvPr id="9" name="Content Placeholder 8" descr="RSPAN Scenario.jpg"/>
          <p:cNvPicPr>
            <a:picLocks noGrp="1" noChangeAspect="1"/>
          </p:cNvPicPr>
          <p:nvPr>
            <p:ph idx="10"/>
          </p:nvPr>
        </p:nvPicPr>
        <p:blipFill>
          <a:blip r:embed="rId3" cstate="print"/>
          <a:stretch>
            <a:fillRect/>
          </a:stretch>
        </p:blipFill>
        <p:spPr>
          <a:xfrm>
            <a:off x="1527990" y="1003300"/>
            <a:ext cx="6022933" cy="1065213"/>
          </a:xfrm>
          <a:prstGeom prst="rect">
            <a:avLst/>
          </a:prstGeom>
        </p:spPr>
      </p:pic>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RSPAN Configuration Example (4)</a:t>
            </a:r>
          </a:p>
        </p:txBody>
      </p:sp>
      <p:sp>
        <p:nvSpPr>
          <p:cNvPr id="7" name="Content Placeholder 6"/>
          <p:cNvSpPr>
            <a:spLocks noGrp="1"/>
          </p:cNvSpPr>
          <p:nvPr>
            <p:ph sz="quarter" idx="11"/>
          </p:nvPr>
        </p:nvSpPr>
        <p:spPr>
          <a:xfrm>
            <a:off x="279400" y="2351314"/>
            <a:ext cx="8520113" cy="4189185"/>
          </a:xfrm>
        </p:spPr>
        <p:txBody>
          <a:bodyPr/>
          <a:lstStyle/>
          <a:p>
            <a:r>
              <a:rPr lang="en-US" smtClean="0"/>
              <a:t>2950-2# </a:t>
            </a:r>
            <a:r>
              <a:rPr lang="en-US" b="1" smtClean="0"/>
              <a:t>show interfaces trunk</a:t>
            </a:r>
          </a:p>
          <a:p>
            <a:r>
              <a:rPr lang="fr-FR" smtClean="0"/>
              <a:t>Port 	Mode 	Encapsulation 	Status 	Native vlan</a:t>
            </a:r>
          </a:p>
          <a:p>
            <a:r>
              <a:rPr lang="fi-FI" smtClean="0"/>
              <a:t>Fa0/2 	on 	802.1q 		trunking 	1</a:t>
            </a:r>
          </a:p>
          <a:p>
            <a:r>
              <a:rPr lang="en-US" smtClean="0"/>
              <a:t>Port 	Vlans allowed on trunk</a:t>
            </a:r>
          </a:p>
          <a:p>
            <a:r>
              <a:rPr lang="en-US" smtClean="0"/>
              <a:t>Fa0/2 	1-4094</a:t>
            </a:r>
          </a:p>
          <a:p>
            <a:r>
              <a:rPr lang="en-US" smtClean="0"/>
              <a:t>Port 	Vlans allowed and active in management domain</a:t>
            </a:r>
          </a:p>
          <a:p>
            <a:r>
              <a:rPr lang="en-US" smtClean="0"/>
              <a:t>Fa0/2 	1-30,100</a:t>
            </a:r>
          </a:p>
          <a:p>
            <a:r>
              <a:rPr lang="en-US" smtClean="0"/>
              <a:t>Port 	Vlans in spanning tree forwarding state and not pruned</a:t>
            </a:r>
          </a:p>
          <a:p>
            <a:r>
              <a:rPr lang="en-US" smtClean="0"/>
              <a:t>Fa0/2 	1-30,100</a:t>
            </a:r>
          </a:p>
          <a:p>
            <a:r>
              <a:rPr lang="en-US" smtClean="0"/>
              <a:t>2950-2# </a:t>
            </a:r>
            <a:r>
              <a:rPr lang="en-US" b="1" smtClean="0"/>
              <a:t>show monitor session 2</a:t>
            </a:r>
          </a:p>
          <a:p>
            <a:r>
              <a:rPr lang="en-US" smtClean="0"/>
              <a:t>Session 2</a:t>
            </a:r>
          </a:p>
          <a:p>
            <a:r>
              <a:rPr lang="en-US" smtClean="0"/>
              <a:t>-----</a:t>
            </a:r>
          </a:p>
          <a:p>
            <a:r>
              <a:rPr lang="en-US" smtClean="0"/>
              <a:t>Type 			: Remote Destination Session</a:t>
            </a:r>
          </a:p>
          <a:p>
            <a:r>
              <a:rPr lang="en-US" smtClean="0"/>
              <a:t>Source RSPAN VLAN 	: 100</a:t>
            </a:r>
          </a:p>
          <a:p>
            <a:r>
              <a:rPr lang="en-US" smtClean="0"/>
              <a:t>Destination Ports 	: Fa0/3</a:t>
            </a:r>
          </a:p>
          <a:p>
            <a:pPr indent="623888"/>
            <a:r>
              <a:rPr lang="en-US" smtClean="0"/>
              <a:t>Encapsulation	: Native</a:t>
            </a:r>
          </a:p>
          <a:p>
            <a:pPr indent="1538288"/>
            <a:r>
              <a:rPr lang="en-US" smtClean="0"/>
              <a:t>Ingress	: Disabled</a:t>
            </a:r>
            <a:endParaRPr lang="en-US" b="1" smtClean="0"/>
          </a:p>
          <a:p>
            <a:endParaRPr lang="en-US"/>
          </a:p>
        </p:txBody>
      </p:sp>
      <p:pic>
        <p:nvPicPr>
          <p:cNvPr id="9" name="Content Placeholder 8" descr="RSPAN Scenario.jpg"/>
          <p:cNvPicPr>
            <a:picLocks noGrp="1" noChangeAspect="1"/>
          </p:cNvPicPr>
          <p:nvPr>
            <p:ph idx="10"/>
          </p:nvPr>
        </p:nvPicPr>
        <p:blipFill>
          <a:blip r:embed="rId3" cstate="print"/>
          <a:stretch>
            <a:fillRect/>
          </a:stretch>
        </p:blipFill>
        <p:spPr>
          <a:xfrm>
            <a:off x="1527990" y="1003300"/>
            <a:ext cx="6022933" cy="1065213"/>
          </a:xfrm>
          <a:prstGeom prst="rect">
            <a:avLst/>
          </a:prstGeom>
        </p:spPr>
      </p:pic>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Monitoring Performance with ERSPAN</a:t>
            </a:r>
            <a:endParaRPr lang="en-US" dirty="0" smtClean="0"/>
          </a:p>
        </p:txBody>
      </p:sp>
      <p:sp>
        <p:nvSpPr>
          <p:cNvPr id="6" name="Content Placeholder 7"/>
          <p:cNvSpPr>
            <a:spLocks noGrp="1"/>
          </p:cNvSpPr>
          <p:nvPr>
            <p:ph idx="10"/>
          </p:nvPr>
        </p:nvSpPr>
        <p:spPr/>
        <p:txBody>
          <a:bodyPr/>
          <a:lstStyle/>
          <a:p>
            <a:r>
              <a:rPr lang="en-US" smtClean="0"/>
              <a:t>Enhanced Remote SPAN (ERSPAN) is similar to RSPAN, but it supports source ports, source VLANs, and destination ports on different switches, even across the Layer 3 boundary.</a:t>
            </a:r>
            <a:endParaRPr lang="en-US" dirty="0" smtClean="0"/>
          </a:p>
        </p:txBody>
      </p:sp>
      <p:pic>
        <p:nvPicPr>
          <p:cNvPr id="11" name="Content Placeholder 10" descr="RSPAN Example.jpg"/>
          <p:cNvPicPr>
            <a:picLocks noGrp="1" noChangeAspect="1"/>
          </p:cNvPicPr>
          <p:nvPr>
            <p:ph idx="11"/>
          </p:nvPr>
        </p:nvPicPr>
        <p:blipFill>
          <a:blip r:embed="rId3" cstate="print"/>
          <a:stretch>
            <a:fillRect/>
          </a:stretch>
        </p:blipFill>
        <p:spPr>
          <a:xfrm>
            <a:off x="2164556" y="2568575"/>
            <a:ext cx="4749800" cy="3946525"/>
          </a:xfrm>
          <a:prstGeom prst="rect">
            <a:avLst/>
          </a:prstGeom>
        </p:spPr>
      </p:pic>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ERSPAN Guidelines</a:t>
            </a:r>
            <a:endParaRPr lang="en-US" dirty="0" smtClean="0"/>
          </a:p>
        </p:txBody>
      </p:sp>
      <p:sp>
        <p:nvSpPr>
          <p:cNvPr id="6" name="Content Placeholder 7"/>
          <p:cNvSpPr>
            <a:spLocks noGrp="1"/>
          </p:cNvSpPr>
          <p:nvPr>
            <p:ph idx="1"/>
          </p:nvPr>
        </p:nvSpPr>
        <p:spPr/>
        <p:txBody>
          <a:bodyPr>
            <a:noAutofit/>
          </a:bodyPr>
          <a:lstStyle/>
          <a:p>
            <a:r>
              <a:rPr lang="en-US" sz="2800" dirty="0" smtClean="0"/>
              <a:t>The payload of a Layer 3 ERSPAN packet is a copied Layer 2 Ethernet frame, excluding any ISL or 802.1Q tags.</a:t>
            </a:r>
          </a:p>
          <a:p>
            <a:r>
              <a:rPr lang="en-US" sz="2800" dirty="0" smtClean="0"/>
              <a:t>ERSPAN adds a 50-byte header to each copied Layer 2 Ethernet frame and replaces the 4-byte cyclic redundancy check (</a:t>
            </a:r>
            <a:r>
              <a:rPr lang="en-US" sz="2800" dirty="0" err="1" smtClean="0"/>
              <a:t>CRC</a:t>
            </a:r>
            <a:r>
              <a:rPr lang="en-US" sz="2800" dirty="0" smtClean="0"/>
              <a:t>) trailer.</a:t>
            </a:r>
          </a:p>
          <a:p>
            <a:r>
              <a:rPr lang="en-US" sz="2800" dirty="0" smtClean="0"/>
              <a:t>ERSPAN supports jumbo frames that contain Layer 3 packets of up to 9202 bytes. If the length of the copied Layer 2 Ethernet frame is greater than 9170 bytes (9152-byte Layer 3 packet), ERSPAN truncates the copied Layer 2 Ethernet frame to create a 9202-byte ERSPAN Layer 3 packet.</a:t>
            </a:r>
            <a:endParaRPr lang="en-US" sz="2800" dirty="0" smtClean="0">
              <a:latin typeface="Courier New" pitchFamily="49" charset="0"/>
              <a:cs typeface="Courier New" pitchFamily="49" charset="0"/>
            </a:endParaRPr>
          </a:p>
        </p:txBody>
      </p:sp>
      <p:sp>
        <p:nvSpPr>
          <p:cNvPr id="5" name="TextBox 4"/>
          <p:cNvSpPr txBox="1"/>
          <p:nvPr/>
        </p:nvSpPr>
        <p:spPr>
          <a:xfrm>
            <a:off x="762000" y="1209368"/>
            <a:ext cx="7943850" cy="424732"/>
          </a:xfrm>
          <a:prstGeom prst="rect">
            <a:avLst/>
          </a:prstGeom>
          <a:noFill/>
        </p:spPr>
        <p:txBody>
          <a:bodyPr wrap="square" rtlCol="0">
            <a:spAutoFit/>
          </a:bodyPr>
          <a:lstStyle/>
          <a:p>
            <a:pPr algn="l"/>
            <a:endParaRPr lang="en-US"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ERSPAN</a:t>
            </a:r>
            <a:endParaRPr lang="en-US" dirty="0" smtClean="0"/>
          </a:p>
        </p:txBody>
      </p:sp>
      <p:sp>
        <p:nvSpPr>
          <p:cNvPr id="6" name="Content Placeholder 7"/>
          <p:cNvSpPr>
            <a:spLocks noGrp="1"/>
          </p:cNvSpPr>
          <p:nvPr>
            <p:ph idx="1"/>
          </p:nvPr>
        </p:nvSpPr>
        <p:spPr/>
        <p:txBody>
          <a:bodyPr/>
          <a:lstStyle/>
          <a:p>
            <a:r>
              <a:rPr lang="en-US" b="1" smtClean="0"/>
              <a:t>Step 1. </a:t>
            </a:r>
            <a:r>
              <a:rPr lang="en-US" smtClean="0"/>
              <a:t>Configure the source ERSPAN session. </a:t>
            </a:r>
          </a:p>
          <a:p>
            <a:r>
              <a:rPr lang="en-US" b="1" smtClean="0"/>
              <a:t>Step 2. </a:t>
            </a:r>
            <a:r>
              <a:rPr lang="en-US" smtClean="0"/>
              <a:t>Configure the destination ERSPAN session on a different switch. </a:t>
            </a:r>
            <a:endParaRPr lang="en-US" dirty="0" smtClean="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ERSPAN Configuration Example</a:t>
            </a:r>
          </a:p>
        </p:txBody>
      </p:sp>
      <p:sp>
        <p:nvSpPr>
          <p:cNvPr id="6" name="Content Placeholder 5"/>
          <p:cNvSpPr>
            <a:spLocks noGrp="1"/>
          </p:cNvSpPr>
          <p:nvPr>
            <p:ph sz="quarter" idx="11"/>
          </p:nvPr>
        </p:nvSpPr>
        <p:spPr>
          <a:xfrm>
            <a:off x="279400" y="2481944"/>
            <a:ext cx="8520113" cy="4058556"/>
          </a:xfrm>
        </p:spPr>
        <p:txBody>
          <a:bodyPr/>
          <a:lstStyle/>
          <a:p>
            <a:r>
              <a:rPr lang="en-US" smtClean="0"/>
              <a:t>Switch1(config)# </a:t>
            </a:r>
            <a:r>
              <a:rPr lang="en-US" b="1" smtClean="0"/>
              <a:t>monitor session 66 type erspan-source</a:t>
            </a:r>
          </a:p>
          <a:p>
            <a:r>
              <a:rPr lang="en-US" smtClean="0"/>
              <a:t>Switch1(config-mon-erspan-src)# </a:t>
            </a:r>
            <a:r>
              <a:rPr lang="en-US" b="1" smtClean="0"/>
              <a:t>source interface gigabitethernet 6/1</a:t>
            </a:r>
          </a:p>
          <a:p>
            <a:r>
              <a:rPr lang="en-US" smtClean="0"/>
              <a:t>Switch1(config-mon-erspan-src)# </a:t>
            </a:r>
            <a:r>
              <a:rPr lang="en-US" b="1" smtClean="0"/>
              <a:t>destination</a:t>
            </a:r>
          </a:p>
          <a:p>
            <a:r>
              <a:rPr lang="en-US" smtClean="0"/>
              <a:t>Switch1(config-mon-erspan-src-dst)# </a:t>
            </a:r>
            <a:r>
              <a:rPr lang="en-US" b="1" smtClean="0"/>
              <a:t>ip address 10.10.10.10</a:t>
            </a:r>
          </a:p>
          <a:p>
            <a:r>
              <a:rPr lang="en-US" smtClean="0"/>
              <a:t>Switch1(config-mon-erspan-src-dst)# </a:t>
            </a:r>
            <a:r>
              <a:rPr lang="en-US" b="1" smtClean="0"/>
              <a:t>origin ip address 20.20.20.200</a:t>
            </a:r>
          </a:p>
          <a:p>
            <a:r>
              <a:rPr lang="en-US" smtClean="0"/>
              <a:t>Switch1(config-mon-erspan-src-dst)# </a:t>
            </a:r>
            <a:r>
              <a:rPr lang="en-US" b="1" smtClean="0"/>
              <a:t>erspan-id 111</a:t>
            </a:r>
          </a:p>
          <a:p>
            <a:endParaRPr lang="en-US" smtClean="0"/>
          </a:p>
          <a:p>
            <a:endParaRPr lang="en-US" smtClean="0"/>
          </a:p>
          <a:p>
            <a:r>
              <a:rPr lang="en-US" smtClean="0"/>
              <a:t>Switch2(config)# </a:t>
            </a:r>
            <a:r>
              <a:rPr lang="en-US" b="1" smtClean="0"/>
              <a:t>monitor session 60 type erspan-destination</a:t>
            </a:r>
          </a:p>
          <a:p>
            <a:r>
              <a:rPr lang="en-US" smtClean="0"/>
              <a:t>Switch2(config-erspan-dst)# </a:t>
            </a:r>
            <a:r>
              <a:rPr lang="en-US" b="1" smtClean="0"/>
              <a:t>destination interface gigabitethernet 8/2</a:t>
            </a:r>
          </a:p>
          <a:p>
            <a:r>
              <a:rPr lang="en-US" smtClean="0"/>
              <a:t>Switch2(config-erspan-dst)# </a:t>
            </a:r>
            <a:r>
              <a:rPr lang="en-US" b="1" smtClean="0"/>
              <a:t>source</a:t>
            </a:r>
          </a:p>
          <a:p>
            <a:r>
              <a:rPr lang="en-US" smtClean="0"/>
              <a:t>Switch2(config-erspan-dst-src)# </a:t>
            </a:r>
            <a:r>
              <a:rPr lang="en-US" b="1" smtClean="0"/>
              <a:t>ip address 10.10.10.10</a:t>
            </a:r>
          </a:p>
          <a:p>
            <a:r>
              <a:rPr lang="en-US" smtClean="0"/>
              <a:t>Switch2(config-erspan-dst-src)# </a:t>
            </a:r>
            <a:r>
              <a:rPr lang="en-US" b="1" smtClean="0"/>
              <a:t>erspan-id 111</a:t>
            </a:r>
          </a:p>
          <a:p>
            <a:endParaRPr lang="en-US"/>
          </a:p>
        </p:txBody>
      </p:sp>
      <p:pic>
        <p:nvPicPr>
          <p:cNvPr id="9" name="Content Placeholder 4" descr="ERSPAN Configuration Example.jpg"/>
          <p:cNvPicPr>
            <a:picLocks noGrp="1" noChangeAspect="1"/>
          </p:cNvPicPr>
          <p:nvPr>
            <p:ph idx="10"/>
          </p:nvPr>
        </p:nvPicPr>
        <p:blipFill>
          <a:blip r:embed="rId3" cstate="print"/>
          <a:stretch>
            <a:fillRect/>
          </a:stretch>
        </p:blipFill>
        <p:spPr>
          <a:xfrm>
            <a:off x="1179238" y="1003300"/>
            <a:ext cx="6720437" cy="1173163"/>
          </a:xfrm>
        </p:spPr>
      </p:pic>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ERSPAN Verification Example (2)</a:t>
            </a:r>
          </a:p>
        </p:txBody>
      </p:sp>
      <p:sp>
        <p:nvSpPr>
          <p:cNvPr id="6" name="Content Placeholder 5"/>
          <p:cNvSpPr>
            <a:spLocks noGrp="1"/>
          </p:cNvSpPr>
          <p:nvPr>
            <p:ph sz="quarter" idx="11"/>
          </p:nvPr>
        </p:nvSpPr>
        <p:spPr>
          <a:xfrm>
            <a:off x="279400" y="1828800"/>
            <a:ext cx="8520113" cy="4711701"/>
          </a:xfrm>
        </p:spPr>
        <p:txBody>
          <a:bodyPr/>
          <a:lstStyle/>
          <a:p>
            <a:r>
              <a:rPr lang="en-US" smtClean="0"/>
              <a:t>Switch1# </a:t>
            </a:r>
            <a:r>
              <a:rPr lang="en-US" b="1" smtClean="0"/>
              <a:t>show monitor session 66</a:t>
            </a:r>
          </a:p>
          <a:p>
            <a:r>
              <a:rPr lang="en-US" smtClean="0"/>
              <a:t>Session 66</a:t>
            </a:r>
          </a:p>
          <a:p>
            <a:r>
              <a:rPr lang="en-US" smtClean="0"/>
              <a:t>-----</a:t>
            </a:r>
          </a:p>
          <a:p>
            <a:r>
              <a:rPr lang="en-US" smtClean="0"/>
              <a:t>Type 				: ERSPAN Source Session</a:t>
            </a:r>
          </a:p>
          <a:p>
            <a:r>
              <a:rPr lang="en-US" smtClean="0"/>
              <a:t>Status 				: Admin Enabled</a:t>
            </a:r>
          </a:p>
          <a:p>
            <a:r>
              <a:rPr lang="en-US" smtClean="0"/>
              <a:t>Source Ports 			:</a:t>
            </a:r>
          </a:p>
          <a:p>
            <a:pPr indent="512763"/>
            <a:r>
              <a:rPr lang="en-US" smtClean="0"/>
              <a:t>Both 			: Gi6/1</a:t>
            </a:r>
          </a:p>
          <a:p>
            <a:r>
              <a:rPr lang="en-US" smtClean="0"/>
              <a:t>Destination IP Address 	: 10.10.10.10</a:t>
            </a:r>
          </a:p>
          <a:p>
            <a:r>
              <a:rPr lang="en-US" smtClean="0"/>
              <a:t>Destination ERSPAN ID 		: 111</a:t>
            </a:r>
          </a:p>
          <a:p>
            <a:r>
              <a:rPr lang="en-US" smtClean="0"/>
              <a:t>Origin IP Address 		: 20.20.20.200</a:t>
            </a:r>
          </a:p>
          <a:p>
            <a:endParaRPr lang="en-US" b="1" smtClean="0"/>
          </a:p>
          <a:p>
            <a:r>
              <a:rPr lang="en-US" smtClean="0"/>
              <a:t>Switch2# </a:t>
            </a:r>
            <a:r>
              <a:rPr lang="en-US" b="1" smtClean="0"/>
              <a:t>show monitor session 60</a:t>
            </a:r>
          </a:p>
          <a:p>
            <a:r>
              <a:rPr lang="en-US" smtClean="0"/>
              <a:t>Session 60</a:t>
            </a:r>
          </a:p>
          <a:p>
            <a:r>
              <a:rPr lang="en-US" smtClean="0"/>
              <a:t>----------</a:t>
            </a:r>
          </a:p>
          <a:p>
            <a:r>
              <a:rPr lang="en-US" smtClean="0"/>
              <a:t>Type 				: ERSPAN Destination Session</a:t>
            </a:r>
          </a:p>
          <a:p>
            <a:r>
              <a:rPr lang="en-US" smtClean="0"/>
              <a:t>Status 				: Admin Enabled</a:t>
            </a:r>
          </a:p>
          <a:p>
            <a:r>
              <a:rPr lang="en-US" smtClean="0"/>
              <a:t>Destination Ports 		: Gi8/2</a:t>
            </a:r>
          </a:p>
          <a:p>
            <a:r>
              <a:rPr lang="en-US" smtClean="0"/>
              <a:t>Source IP Address 		: 10.10.10.10</a:t>
            </a:r>
          </a:p>
          <a:p>
            <a:r>
              <a:rPr lang="en-US" smtClean="0"/>
              <a:t>Source ERSPAN ID 		: 111</a:t>
            </a:r>
            <a:endParaRPr lang="en-US" b="1" smtClean="0"/>
          </a:p>
          <a:p>
            <a:endParaRPr lang="en-US"/>
          </a:p>
        </p:txBody>
      </p:sp>
      <p:pic>
        <p:nvPicPr>
          <p:cNvPr id="9" name="Content Placeholder 4" descr="ERSPAN Configuration Example.jpg"/>
          <p:cNvPicPr>
            <a:picLocks noGrp="1" noChangeAspect="1"/>
          </p:cNvPicPr>
          <p:nvPr>
            <p:ph idx="10"/>
          </p:nvPr>
        </p:nvPicPr>
        <p:blipFill>
          <a:blip r:embed="rId3" cstate="print"/>
          <a:srcRect b="10073"/>
          <a:stretch>
            <a:fillRect/>
          </a:stretch>
        </p:blipFill>
        <p:spPr>
          <a:xfrm>
            <a:off x="1424775" y="829132"/>
            <a:ext cx="6229363" cy="977898"/>
          </a:xfrm>
        </p:spPr>
      </p:pic>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Monitoring Performance Using VACL’s with the Capture Option</a:t>
            </a:r>
            <a:endParaRPr lang="en-US" dirty="0" smtClean="0"/>
          </a:p>
        </p:txBody>
      </p:sp>
      <p:sp>
        <p:nvSpPr>
          <p:cNvPr id="6" name="Content Placeholder 7"/>
          <p:cNvSpPr>
            <a:spLocks noGrp="1"/>
          </p:cNvSpPr>
          <p:nvPr>
            <p:ph idx="1"/>
          </p:nvPr>
        </p:nvSpPr>
        <p:spPr>
          <a:xfrm>
            <a:off x="279401" y="1240970"/>
            <a:ext cx="8520354" cy="5223329"/>
          </a:xfrm>
        </p:spPr>
        <p:txBody>
          <a:bodyPr>
            <a:normAutofit/>
          </a:bodyPr>
          <a:lstStyle/>
          <a:p>
            <a:r>
              <a:rPr lang="en-US" smtClean="0"/>
              <a:t>Using VACLs with the </a:t>
            </a:r>
            <a:r>
              <a:rPr lang="en-US" b="1" smtClean="0">
                <a:cs typeface="Courier New" pitchFamily="49" charset="0"/>
              </a:rPr>
              <a:t>capture</a:t>
            </a:r>
            <a:r>
              <a:rPr lang="en-US" smtClean="0"/>
              <a:t> option on a Catalyst 6500, the network analyzer receives only a copy of traffic matching the configured ACL.</a:t>
            </a:r>
          </a:p>
          <a:p>
            <a:r>
              <a:rPr lang="en-US" smtClean="0"/>
              <a:t>Guidelines for using the capture option in a VACL:</a:t>
            </a:r>
          </a:p>
          <a:p>
            <a:pPr lvl="1"/>
            <a:r>
              <a:rPr lang="en-US" smtClean="0"/>
              <a:t>The capture port needs to be in the spanning-tree forwarding state for the VLAN.</a:t>
            </a:r>
          </a:p>
          <a:p>
            <a:pPr lvl="1"/>
            <a:r>
              <a:rPr lang="en-US" smtClean="0"/>
              <a:t>The switch has no restriction on the number of capture ports.</a:t>
            </a:r>
          </a:p>
          <a:p>
            <a:pPr lvl="1"/>
            <a:r>
              <a:rPr lang="en-US" smtClean="0"/>
              <a:t>The capture port captures only packets permitted by the configured ACL.</a:t>
            </a:r>
          </a:p>
          <a:p>
            <a:pPr lvl="1"/>
            <a:r>
              <a:rPr lang="en-US" smtClean="0"/>
              <a:t>Capture ports transmit only traffic belonging to the capture port VLAN. To capture traffic going to many VLANs, configure the capture port as a trunk carrying the required VLANs.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Port Security Scenario 1 (Slide 1)</a:t>
            </a:r>
            <a:endParaRPr lang="en-US" dirty="0" smtClean="0"/>
          </a:p>
        </p:txBody>
      </p:sp>
      <p:sp>
        <p:nvSpPr>
          <p:cNvPr id="8" name="Content Placeholder 7"/>
          <p:cNvSpPr>
            <a:spLocks noGrp="1"/>
          </p:cNvSpPr>
          <p:nvPr>
            <p:ph idx="1"/>
          </p:nvPr>
        </p:nvSpPr>
        <p:spPr/>
        <p:txBody>
          <a:bodyPr/>
          <a:lstStyle/>
          <a:p>
            <a:r>
              <a:rPr lang="en-US" smtClean="0"/>
              <a:t>Imagine five individuals whose laptops are allowed to connect to a specific switch port when they visit an area of the building. You want to restrict switch port access to the MAC addresses of those five laptops and allow no addresses to be learned dynamically on that port.</a:t>
            </a:r>
            <a:endParaRPr lang="en-US" dirty="0"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Capture Option with VACL’s Example (1)</a:t>
            </a:r>
            <a:endParaRPr lang="en-US" dirty="0" smtClean="0"/>
          </a:p>
        </p:txBody>
      </p:sp>
      <p:sp>
        <p:nvSpPr>
          <p:cNvPr id="6" name="Content Placeholder 7"/>
          <p:cNvSpPr>
            <a:spLocks noGrp="1"/>
          </p:cNvSpPr>
          <p:nvPr>
            <p:ph idx="11"/>
          </p:nvPr>
        </p:nvSpPr>
        <p:spPr>
          <a:xfrm>
            <a:off x="279400" y="5377543"/>
            <a:ext cx="8520354" cy="1137557"/>
          </a:xfrm>
        </p:spPr>
        <p:txBody>
          <a:bodyPr>
            <a:normAutofit lnSpcReduction="10000"/>
          </a:bodyPr>
          <a:lstStyle/>
          <a:p>
            <a:r>
              <a:rPr lang="en-US" smtClean="0"/>
              <a:t>A user is troubleshooting a session timeout between a server with IP address 10.1.1.1 and client with IP address 10.1.1.2.</a:t>
            </a:r>
            <a:endParaRPr lang="en-US" dirty="0" smtClean="0"/>
          </a:p>
        </p:txBody>
      </p:sp>
      <p:pic>
        <p:nvPicPr>
          <p:cNvPr id="11" name="Content Placeholder 4" descr="ERSPAN Configuration Example.jpg"/>
          <p:cNvPicPr>
            <a:picLocks noGrp="1" noChangeAspect="1"/>
          </p:cNvPicPr>
          <p:nvPr>
            <p:ph idx="10"/>
          </p:nvPr>
        </p:nvPicPr>
        <p:blipFill>
          <a:blip r:embed="rId3" cstate="print"/>
          <a:stretch>
            <a:fillRect/>
          </a:stretch>
        </p:blipFill>
        <p:spPr>
          <a:xfrm>
            <a:off x="2351532" y="1003300"/>
            <a:ext cx="4375848" cy="4003675"/>
          </a:xfrm>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Capture Option with VACL’s Example (2)</a:t>
            </a:r>
          </a:p>
        </p:txBody>
      </p:sp>
      <p:pic>
        <p:nvPicPr>
          <p:cNvPr id="5" name="Content Placeholder 4" descr="ERSPAN Configuration Example.jpg"/>
          <p:cNvPicPr>
            <a:picLocks noGrp="1" noChangeAspect="1"/>
          </p:cNvPicPr>
          <p:nvPr>
            <p:ph idx="10"/>
          </p:nvPr>
        </p:nvPicPr>
        <p:blipFill>
          <a:blip r:embed="rId3" cstate="print"/>
          <a:stretch>
            <a:fillRect/>
          </a:stretch>
        </p:blipFill>
        <p:spPr>
          <a:xfrm>
            <a:off x="3081997" y="1003300"/>
            <a:ext cx="2914918" cy="2667000"/>
          </a:xfrm>
        </p:spPr>
      </p:pic>
      <p:sp>
        <p:nvSpPr>
          <p:cNvPr id="6" name="Content Placeholder 5"/>
          <p:cNvSpPr>
            <a:spLocks noGrp="1"/>
          </p:cNvSpPr>
          <p:nvPr>
            <p:ph sz="quarter" idx="11"/>
          </p:nvPr>
        </p:nvSpPr>
        <p:spPr/>
        <p:txBody>
          <a:bodyPr/>
          <a:lstStyle/>
          <a:p>
            <a:r>
              <a:rPr lang="en-US" smtClean="0"/>
              <a:t>cat6k(config)# </a:t>
            </a:r>
            <a:r>
              <a:rPr lang="en-US" b="1" smtClean="0"/>
              <a:t>access-list 101 permit ip host 10.1.1.1 host 10.1.1.2</a:t>
            </a:r>
          </a:p>
          <a:p>
            <a:r>
              <a:rPr lang="en-US" smtClean="0"/>
              <a:t>cat6k(config)# </a:t>
            </a:r>
            <a:r>
              <a:rPr lang="en-US" b="1" smtClean="0"/>
              <a:t>access-list 101 permit ip host 10.1.1.2 host 10.1.1.1</a:t>
            </a:r>
          </a:p>
          <a:p>
            <a:r>
              <a:rPr lang="en-US" smtClean="0"/>
              <a:t>cat6k(config)# </a:t>
            </a:r>
            <a:r>
              <a:rPr lang="en-US" b="1" smtClean="0"/>
              <a:t>vlan access-map SWITCHvacl</a:t>
            </a:r>
          </a:p>
          <a:p>
            <a:r>
              <a:rPr lang="en-US" smtClean="0"/>
              <a:t>cat6k(config-access-map)# </a:t>
            </a:r>
            <a:r>
              <a:rPr lang="en-US" b="1" smtClean="0"/>
              <a:t>match ip address 101</a:t>
            </a:r>
          </a:p>
          <a:p>
            <a:r>
              <a:rPr lang="en-US" smtClean="0"/>
              <a:t>cat6k(config-access-map)# </a:t>
            </a:r>
            <a:r>
              <a:rPr lang="en-US" b="1" smtClean="0"/>
              <a:t>action forward capture</a:t>
            </a:r>
          </a:p>
          <a:p>
            <a:r>
              <a:rPr lang="en-US" smtClean="0"/>
              <a:t>cat6k(config-access-map)# </a:t>
            </a:r>
            <a:r>
              <a:rPr lang="en-US" b="1" smtClean="0"/>
              <a:t>exit</a:t>
            </a:r>
          </a:p>
          <a:p>
            <a:r>
              <a:rPr lang="en-US" smtClean="0"/>
              <a:t>cat6k(config)# </a:t>
            </a:r>
            <a:r>
              <a:rPr lang="en-US" b="1" smtClean="0"/>
              <a:t>vlan filter SWITCHvacl vlan-list 1</a:t>
            </a:r>
          </a:p>
          <a:p>
            <a:r>
              <a:rPr lang="en-US" smtClean="0"/>
              <a:t>cat6k(config)# </a:t>
            </a:r>
            <a:r>
              <a:rPr lang="en-US" b="1" smtClean="0"/>
              <a:t>in GigabitEthernet 3/26</a:t>
            </a:r>
          </a:p>
          <a:p>
            <a:r>
              <a:rPr lang="en-US" smtClean="0"/>
              <a:t>cat6k(config-if)# </a:t>
            </a:r>
            <a:r>
              <a:rPr lang="en-US" b="1" smtClean="0"/>
              <a:t>switchport</a:t>
            </a:r>
          </a:p>
          <a:p>
            <a:r>
              <a:rPr lang="en-US" smtClean="0"/>
              <a:t>cat6k(config-if)# </a:t>
            </a:r>
            <a:r>
              <a:rPr lang="en-US" b="1" smtClean="0"/>
              <a:t>switchport capture allowed vlan 1</a:t>
            </a:r>
          </a:p>
          <a:p>
            <a:r>
              <a:rPr lang="en-US" smtClean="0"/>
              <a:t>cat6k(config-if)# </a:t>
            </a:r>
            <a:r>
              <a:rPr lang="en-US" b="1" smtClean="0"/>
              <a:t>switchport capture</a:t>
            </a:r>
            <a:endParaRPr lang="en-US"/>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Capture Option with VACL’s Example (3)</a:t>
            </a:r>
          </a:p>
        </p:txBody>
      </p:sp>
      <p:sp>
        <p:nvSpPr>
          <p:cNvPr id="6" name="Content Placeholder 5"/>
          <p:cNvSpPr>
            <a:spLocks noGrp="1"/>
          </p:cNvSpPr>
          <p:nvPr>
            <p:ph sz="quarter" idx="11"/>
          </p:nvPr>
        </p:nvSpPr>
        <p:spPr>
          <a:xfrm>
            <a:off x="279400" y="4985658"/>
            <a:ext cx="8520113" cy="1554842"/>
          </a:xfrm>
        </p:spPr>
        <p:txBody>
          <a:bodyPr/>
          <a:lstStyle/>
          <a:p>
            <a:r>
              <a:rPr lang="en-US" smtClean="0"/>
              <a:t>cat6k# </a:t>
            </a:r>
            <a:r>
              <a:rPr lang="en-US" b="1" smtClean="0"/>
              <a:t>show vlan access-map</a:t>
            </a:r>
          </a:p>
          <a:p>
            <a:r>
              <a:rPr lang="en-US" smtClean="0"/>
              <a:t>Vlan access-map “SWITCHvacl” 10</a:t>
            </a:r>
          </a:p>
          <a:p>
            <a:r>
              <a:rPr lang="en-US" smtClean="0"/>
              <a:t>	match: ip address 101</a:t>
            </a:r>
          </a:p>
          <a:p>
            <a:r>
              <a:rPr lang="en-US" smtClean="0"/>
              <a:t>	action: forward capture</a:t>
            </a:r>
          </a:p>
          <a:p>
            <a:r>
              <a:rPr lang="en-US" smtClean="0"/>
              <a:t>cat6k# </a:t>
            </a:r>
            <a:r>
              <a:rPr lang="en-US" b="1" smtClean="0"/>
              <a:t>show vlan filter</a:t>
            </a:r>
          </a:p>
          <a:p>
            <a:r>
              <a:rPr lang="en-US" smtClean="0"/>
              <a:t>VLAN Map SWITCHvacl:</a:t>
            </a:r>
            <a:endParaRPr lang="en-US" b="1" smtClean="0"/>
          </a:p>
        </p:txBody>
      </p:sp>
      <p:pic>
        <p:nvPicPr>
          <p:cNvPr id="9" name="Content Placeholder 4" descr="ERSPAN Configuration Example.jpg"/>
          <p:cNvPicPr>
            <a:picLocks noGrp="1" noChangeAspect="1"/>
          </p:cNvPicPr>
          <p:nvPr>
            <p:ph idx="10"/>
          </p:nvPr>
        </p:nvPicPr>
        <p:blipFill>
          <a:blip r:embed="rId3" cstate="print"/>
          <a:stretch>
            <a:fillRect/>
          </a:stretch>
        </p:blipFill>
        <p:spPr>
          <a:xfrm>
            <a:off x="2518099" y="1003300"/>
            <a:ext cx="4042714" cy="3698875"/>
          </a:xfrm>
        </p:spPr>
      </p:pic>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Troubleshooting Using L2 Traceroute</a:t>
            </a:r>
            <a:endParaRPr lang="en-US" dirty="0" smtClean="0"/>
          </a:p>
        </p:txBody>
      </p:sp>
      <p:sp>
        <p:nvSpPr>
          <p:cNvPr id="7" name="Content Placeholder 6"/>
          <p:cNvSpPr>
            <a:spLocks noGrp="1"/>
          </p:cNvSpPr>
          <p:nvPr>
            <p:ph idx="1"/>
          </p:nvPr>
        </p:nvSpPr>
        <p:spPr/>
        <p:txBody>
          <a:bodyPr/>
          <a:lstStyle/>
          <a:p>
            <a:r>
              <a:rPr lang="en-US" smtClean="0"/>
              <a:t>All switches and interfaces in the network require CDP to be running and functioning properly.</a:t>
            </a:r>
          </a:p>
          <a:p>
            <a:r>
              <a:rPr lang="en-US" smtClean="0"/>
              <a:t>All intermediate switches between the source and device in question must support the L2 traceroute feature.</a:t>
            </a: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L2 Traceroute Example (1)</a:t>
            </a:r>
            <a:endParaRPr lang="en-US" dirty="0" smtClean="0"/>
          </a:p>
        </p:txBody>
      </p:sp>
      <p:sp>
        <p:nvSpPr>
          <p:cNvPr id="7" name="Content Placeholder 6"/>
          <p:cNvSpPr>
            <a:spLocks noGrp="1"/>
          </p:cNvSpPr>
          <p:nvPr>
            <p:ph idx="1"/>
          </p:nvPr>
        </p:nvSpPr>
        <p:spPr/>
        <p:txBody>
          <a:bodyPr>
            <a:normAutofit fontScale="85000" lnSpcReduction="10000"/>
          </a:bodyPr>
          <a:lstStyle/>
          <a:p>
            <a:r>
              <a:rPr lang="en-US" smtClean="0"/>
              <a:t>A user needs to identify the performance and path on a hop-by-hop basis for a specific server and client exhibiting slow file-transfer performance, so she uses the L2 traceroute feature with the source MAC address of the server, 0000.0000.0007, to the destination MAC address of the client, 0000.0000.0011. </a:t>
            </a:r>
          </a:p>
          <a:p>
            <a:r>
              <a:rPr lang="en-US" smtClean="0"/>
              <a:t>To perform an L2 traceroute, she can choose any switch in the network as long as that switch has both the source and destination MAC addresses in the MAC address table. Here, she performed the L2 traceroute command on the Catalyst 2950 in the figure.</a:t>
            </a:r>
            <a:endParaRPr lang="en-US" dirty="0"/>
          </a:p>
        </p:txBody>
      </p:sp>
      <p:pic>
        <p:nvPicPr>
          <p:cNvPr id="10" name="Content Placeholder 9" descr="L2 Traceroute.jpg"/>
          <p:cNvPicPr>
            <a:picLocks noGrp="1" noChangeAspect="1"/>
          </p:cNvPicPr>
          <p:nvPr>
            <p:ph idx="10"/>
          </p:nvPr>
        </p:nvPicPr>
        <p:blipFill>
          <a:blip r:embed="rId3" cstate="print"/>
          <a:stretch>
            <a:fillRect/>
          </a:stretch>
        </p:blipFill>
        <p:spPr>
          <a:xfrm>
            <a:off x="4702175" y="1613632"/>
            <a:ext cx="4067175" cy="4329235"/>
          </a:xfrm>
          <a:prstGeom prst="rect">
            <a:avLst/>
          </a:prstGeom>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mtClean="0"/>
              <a:t>L2 Traceroute Example </a:t>
            </a:r>
            <a:r>
              <a:rPr lang="en-US" dirty="0" smtClean="0"/>
              <a:t>(2)</a:t>
            </a:r>
          </a:p>
        </p:txBody>
      </p:sp>
      <p:sp>
        <p:nvSpPr>
          <p:cNvPr id="7" name="Content Placeholder 6"/>
          <p:cNvSpPr>
            <a:spLocks noGrp="1"/>
          </p:cNvSpPr>
          <p:nvPr>
            <p:ph sz="quarter" idx="11"/>
          </p:nvPr>
        </p:nvSpPr>
        <p:spPr>
          <a:xfrm>
            <a:off x="279400" y="4680857"/>
            <a:ext cx="8520113" cy="1859642"/>
          </a:xfrm>
        </p:spPr>
        <p:txBody>
          <a:bodyPr/>
          <a:lstStyle/>
          <a:p>
            <a:r>
              <a:rPr lang="fr-FR" smtClean="0"/>
              <a:t>2950G# </a:t>
            </a:r>
            <a:r>
              <a:rPr lang="fr-FR" b="1" smtClean="0"/>
              <a:t>traceroute mac 0000.0000.0007 0000.0000.0011</a:t>
            </a:r>
          </a:p>
          <a:p>
            <a:r>
              <a:rPr lang="en-US" smtClean="0"/>
              <a:t>Source 0000.0000.0007 found on 4503</a:t>
            </a:r>
          </a:p>
          <a:p>
            <a:r>
              <a:rPr lang="en-US" smtClean="0"/>
              <a:t>4503 (14.18.2.132) : Fa3/48 =&gt; Fa3/2</a:t>
            </a:r>
          </a:p>
          <a:p>
            <a:r>
              <a:rPr lang="en-US" smtClean="0"/>
              <a:t>6500 (14.18.2.145) : 3/40 =&gt; 3/24</a:t>
            </a:r>
          </a:p>
          <a:p>
            <a:r>
              <a:rPr lang="en-US" smtClean="0"/>
              <a:t>2950G (14.18.2.176) : Fa0/24 =&gt; Fa0/23</a:t>
            </a:r>
          </a:p>
          <a:p>
            <a:r>
              <a:rPr lang="en-US" smtClean="0"/>
              <a:t>2948G (14.18.2.91) : 2/2 =&gt; 2/24</a:t>
            </a:r>
          </a:p>
          <a:p>
            <a:r>
              <a:rPr lang="en-US" smtClean="0"/>
              <a:t>Destination 0000.0000.0011 found on 2948G Layer 2 trace completed</a:t>
            </a:r>
            <a:endParaRPr lang="en-US" b="1" smtClean="0"/>
          </a:p>
        </p:txBody>
      </p:sp>
      <p:pic>
        <p:nvPicPr>
          <p:cNvPr id="8" name="Content Placeholder 7" descr="L2 Traceroute.jpg"/>
          <p:cNvPicPr>
            <a:picLocks noGrp="1" noChangeAspect="1"/>
          </p:cNvPicPr>
          <p:nvPr>
            <p:ph idx="10"/>
          </p:nvPr>
        </p:nvPicPr>
        <p:blipFill>
          <a:blip r:embed="rId3" cstate="print"/>
          <a:stretch>
            <a:fillRect/>
          </a:stretch>
        </p:blipFill>
        <p:spPr>
          <a:xfrm>
            <a:off x="2873558" y="1003300"/>
            <a:ext cx="3331797" cy="3546475"/>
          </a:xfrm>
          <a:prstGeom prst="rect">
            <a:avLst/>
          </a:prstGeom>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Enhancing Troubleshooting and Recovery Using Cisco IOS Embedded Event Manager (EEM)</a:t>
            </a:r>
            <a:endParaRPr lang="en-US" dirty="0" smtClean="0"/>
          </a:p>
        </p:txBody>
      </p:sp>
      <p:sp>
        <p:nvSpPr>
          <p:cNvPr id="7" name="Content Placeholder 6"/>
          <p:cNvSpPr>
            <a:spLocks noGrp="1"/>
          </p:cNvSpPr>
          <p:nvPr>
            <p:ph idx="1"/>
          </p:nvPr>
        </p:nvSpPr>
        <p:spPr>
          <a:xfrm>
            <a:off x="279401" y="1676400"/>
            <a:ext cx="8520354" cy="4787900"/>
          </a:xfrm>
        </p:spPr>
        <p:txBody>
          <a:bodyPr/>
          <a:lstStyle/>
          <a:p>
            <a:r>
              <a:rPr lang="en-US" smtClean="0"/>
              <a:t>Monitor events happening in a switch using embedded event collectors.</a:t>
            </a:r>
          </a:p>
          <a:p>
            <a:r>
              <a:rPr lang="en-US" smtClean="0"/>
              <a:t>Generic Online Diagnostic (GOLD) test can be tracked as an event.</a:t>
            </a:r>
          </a:p>
          <a:p>
            <a:r>
              <a:rPr lang="en-US" smtClean="0"/>
              <a:t>Enhances troubleshooting and recovery from network failures.</a:t>
            </a:r>
            <a:endParaRPr lang="en-US" dirty="0" smtClean="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Sample Embedded Event Manager Scenarios</a:t>
            </a:r>
          </a:p>
        </p:txBody>
      </p:sp>
      <p:graphicFrame>
        <p:nvGraphicFramePr>
          <p:cNvPr id="5" name="Content Placeholder 9"/>
          <p:cNvGraphicFramePr>
            <a:graphicFrameLocks/>
          </p:cNvGraphicFramePr>
          <p:nvPr/>
        </p:nvGraphicFramePr>
        <p:xfrm>
          <a:off x="253218" y="1055078"/>
          <a:ext cx="8651631" cy="5366711"/>
        </p:xfrm>
        <a:graphic>
          <a:graphicData uri="http://schemas.openxmlformats.org/drawingml/2006/table">
            <a:tbl>
              <a:tblPr firstRow="1" bandRow="1">
                <a:tableStyleId>{5C22544A-7EE6-4342-B048-85BDC9FD1C3A}</a:tableStyleId>
              </a:tblPr>
              <a:tblGrid>
                <a:gridCol w="3538132"/>
                <a:gridCol w="5113499"/>
              </a:tblGrid>
              <a:tr h="452802">
                <a:tc>
                  <a:txBody>
                    <a:bodyPr/>
                    <a:lstStyle/>
                    <a:p>
                      <a:r>
                        <a:rPr lang="en-US" b="1" dirty="0" smtClean="0"/>
                        <a:t>Event (User  Configurable)</a:t>
                      </a:r>
                      <a:endParaRPr lang="en-US" b="1" dirty="0"/>
                    </a:p>
                  </a:txBody>
                  <a:tcPr/>
                </a:tc>
                <a:tc>
                  <a:txBody>
                    <a:bodyPr/>
                    <a:lstStyle/>
                    <a:p>
                      <a:r>
                        <a:rPr lang="en-US" dirty="0" smtClean="0"/>
                        <a:t>Action (User Defined)</a:t>
                      </a:r>
                      <a:endParaRPr lang="en-US" dirty="0"/>
                    </a:p>
                  </a:txBody>
                  <a:tcPr/>
                </a:tc>
              </a:tr>
              <a:tr h="827360">
                <a:tc>
                  <a:txBody>
                    <a:bodyPr/>
                    <a:lstStyle/>
                    <a:p>
                      <a:r>
                        <a:rPr lang="en-US" sz="1800" kern="1200" baseline="0" dirty="0" smtClean="0">
                          <a:solidFill>
                            <a:schemeClr val="dk1"/>
                          </a:solidFill>
                          <a:latin typeface="+mn-lt"/>
                          <a:ea typeface="+mn-ea"/>
                          <a:cs typeface="+mn-cs"/>
                        </a:rPr>
                        <a:t>A specific interface error crosses a user-defined threshold.</a:t>
                      </a:r>
                      <a:endParaRPr lang="en-US" sz="1600" dirty="0"/>
                    </a:p>
                  </a:txBody>
                  <a:tcPr/>
                </a:tc>
                <a:tc>
                  <a:txBody>
                    <a:bodyPr/>
                    <a:lstStyle/>
                    <a:p>
                      <a:r>
                        <a:rPr lang="en-US" sz="1800" kern="1200" baseline="0" dirty="0" smtClean="0">
                          <a:solidFill>
                            <a:schemeClr val="dk1"/>
                          </a:solidFill>
                          <a:latin typeface="+mn-lt"/>
                          <a:ea typeface="+mn-ea"/>
                          <a:cs typeface="+mn-cs"/>
                        </a:rPr>
                        <a:t>Disable the interface and bring up a backup</a:t>
                      </a:r>
                    </a:p>
                    <a:p>
                      <a:r>
                        <a:rPr lang="en-US" sz="1800" kern="1200" baseline="0" dirty="0" smtClean="0">
                          <a:solidFill>
                            <a:schemeClr val="dk1"/>
                          </a:solidFill>
                          <a:latin typeface="+mn-lt"/>
                          <a:ea typeface="+mn-ea"/>
                          <a:cs typeface="+mn-cs"/>
                        </a:rPr>
                        <a:t>interface.</a:t>
                      </a:r>
                      <a:endParaRPr lang="en-US" sz="1600" dirty="0"/>
                    </a:p>
                  </a:txBody>
                  <a:tcPr/>
                </a:tc>
              </a:tr>
              <a:tr h="773723">
                <a:tc>
                  <a:txBody>
                    <a:bodyPr/>
                    <a:lstStyle/>
                    <a:p>
                      <a:r>
                        <a:rPr lang="en-US" sz="1800" kern="1200" baseline="0" dirty="0" smtClean="0">
                          <a:solidFill>
                            <a:schemeClr val="dk1"/>
                          </a:solidFill>
                          <a:latin typeface="+mn-lt"/>
                          <a:ea typeface="+mn-ea"/>
                          <a:cs typeface="+mn-cs"/>
                        </a:rPr>
                        <a:t>Configuration changes are made during production hours.</a:t>
                      </a:r>
                      <a:endParaRPr lang="en-US" sz="1600" dirty="0"/>
                    </a:p>
                  </a:txBody>
                  <a:tcPr/>
                </a:tc>
                <a:tc>
                  <a:txBody>
                    <a:bodyPr/>
                    <a:lstStyle/>
                    <a:p>
                      <a:r>
                        <a:rPr lang="en-US" sz="1800" kern="1200" baseline="0" dirty="0" smtClean="0">
                          <a:solidFill>
                            <a:schemeClr val="dk1"/>
                          </a:solidFill>
                          <a:latin typeface="+mn-lt"/>
                          <a:ea typeface="+mn-ea"/>
                          <a:cs typeface="+mn-cs"/>
                        </a:rPr>
                        <a:t>Deny the configuration changes and send an</a:t>
                      </a:r>
                    </a:p>
                    <a:p>
                      <a:r>
                        <a:rPr lang="en-US" sz="1800" kern="1200" baseline="0" dirty="0" smtClean="0">
                          <a:solidFill>
                            <a:schemeClr val="dk1"/>
                          </a:solidFill>
                          <a:latin typeface="+mn-lt"/>
                          <a:ea typeface="+mn-ea"/>
                          <a:cs typeface="+mn-cs"/>
                        </a:rPr>
                        <a:t>email alert.</a:t>
                      </a:r>
                      <a:endParaRPr lang="en-US" sz="1600" dirty="0"/>
                    </a:p>
                  </a:txBody>
                  <a:tcPr/>
                </a:tc>
              </a:tr>
              <a:tr h="671202">
                <a:tc>
                  <a:txBody>
                    <a:bodyPr/>
                    <a:lstStyle/>
                    <a:p>
                      <a:r>
                        <a:rPr lang="en-US" sz="1800" kern="1200" baseline="0" dirty="0" smtClean="0">
                          <a:solidFill>
                            <a:schemeClr val="dk1"/>
                          </a:solidFill>
                          <a:latin typeface="+mn-lt"/>
                          <a:ea typeface="+mn-ea"/>
                          <a:cs typeface="+mn-cs"/>
                        </a:rPr>
                        <a:t>A GOLD diagnostic test fails.</a:t>
                      </a:r>
                      <a:endParaRPr lang="en-US" sz="1600" dirty="0"/>
                    </a:p>
                  </a:txBody>
                  <a:tcPr/>
                </a:tc>
                <a:tc>
                  <a:txBody>
                    <a:bodyPr/>
                    <a:lstStyle/>
                    <a:p>
                      <a:r>
                        <a:rPr lang="en-US" sz="1800" kern="1200" baseline="0" dirty="0" smtClean="0">
                          <a:solidFill>
                            <a:schemeClr val="dk1"/>
                          </a:solidFill>
                          <a:latin typeface="+mn-lt"/>
                          <a:ea typeface="+mn-ea"/>
                          <a:cs typeface="+mn-cs"/>
                        </a:rPr>
                        <a:t>Generate a custom syslog message indicating</a:t>
                      </a:r>
                    </a:p>
                    <a:p>
                      <a:r>
                        <a:rPr lang="en-US" sz="1800" kern="1200" baseline="0" dirty="0" smtClean="0">
                          <a:solidFill>
                            <a:schemeClr val="dk1"/>
                          </a:solidFill>
                          <a:latin typeface="+mn-lt"/>
                          <a:ea typeface="+mn-ea"/>
                          <a:cs typeface="+mn-cs"/>
                        </a:rPr>
                        <a:t>the action to take for Level 1 network operators.</a:t>
                      </a:r>
                      <a:endParaRPr lang="en-US" sz="1600" dirty="0"/>
                    </a:p>
                  </a:txBody>
                  <a:tcPr/>
                </a:tc>
              </a:tr>
              <a:tr h="671202">
                <a:tc>
                  <a:txBody>
                    <a:bodyPr/>
                    <a:lstStyle/>
                    <a:p>
                      <a:r>
                        <a:rPr lang="en-US" sz="1800" kern="1200" baseline="0" dirty="0" smtClean="0">
                          <a:solidFill>
                            <a:schemeClr val="dk1"/>
                          </a:solidFill>
                          <a:latin typeface="+mn-lt"/>
                          <a:ea typeface="+mn-ea"/>
                          <a:cs typeface="+mn-cs"/>
                        </a:rPr>
                        <a:t>A user logs into the system.</a:t>
                      </a:r>
                      <a:endParaRPr lang="en-US" sz="1600" dirty="0"/>
                    </a:p>
                  </a:txBody>
                  <a:tcPr/>
                </a:tc>
                <a:tc>
                  <a:txBody>
                    <a:bodyPr/>
                    <a:lstStyle/>
                    <a:p>
                      <a:r>
                        <a:rPr lang="en-US" sz="1800" kern="1200" baseline="0" dirty="0" smtClean="0">
                          <a:solidFill>
                            <a:schemeClr val="dk1"/>
                          </a:solidFill>
                          <a:latin typeface="+mn-lt"/>
                          <a:ea typeface="+mn-ea"/>
                          <a:cs typeface="+mn-cs"/>
                        </a:rPr>
                        <a:t>Generate a custom login message based on the</a:t>
                      </a:r>
                    </a:p>
                    <a:p>
                      <a:r>
                        <a:rPr lang="en-US" sz="1800" kern="1200" baseline="0" dirty="0" smtClean="0">
                          <a:solidFill>
                            <a:schemeClr val="dk1"/>
                          </a:solidFill>
                          <a:latin typeface="+mn-lt"/>
                          <a:ea typeface="+mn-ea"/>
                          <a:cs typeface="+mn-cs"/>
                        </a:rPr>
                        <a:t>user ID.</a:t>
                      </a:r>
                      <a:endParaRPr lang="en-US" sz="1600" dirty="0"/>
                    </a:p>
                  </a:txBody>
                  <a:tcPr/>
                </a:tc>
              </a:tr>
              <a:tr h="958860">
                <a:tc>
                  <a:txBody>
                    <a:bodyPr/>
                    <a:lstStyle/>
                    <a:p>
                      <a:r>
                        <a:rPr lang="en-US" sz="1800" kern="1200" baseline="0" dirty="0" smtClean="0">
                          <a:solidFill>
                            <a:schemeClr val="dk1"/>
                          </a:solidFill>
                          <a:latin typeface="+mn-lt"/>
                          <a:ea typeface="+mn-ea"/>
                          <a:cs typeface="+mn-cs"/>
                        </a:rPr>
                        <a:t>Unauthorized hardware is removed or added from the switch.</a:t>
                      </a:r>
                      <a:endParaRPr lang="en-US" sz="1600" dirty="0"/>
                    </a:p>
                  </a:txBody>
                  <a:tcPr/>
                </a:tc>
                <a:tc>
                  <a:txBody>
                    <a:bodyPr/>
                    <a:lstStyle/>
                    <a:p>
                      <a:r>
                        <a:rPr lang="en-US" sz="1800" kern="1200" baseline="0" dirty="0" smtClean="0">
                          <a:solidFill>
                            <a:schemeClr val="dk1"/>
                          </a:solidFill>
                          <a:latin typeface="+mn-lt"/>
                          <a:ea typeface="+mn-ea"/>
                          <a:cs typeface="+mn-cs"/>
                        </a:rPr>
                        <a:t>Send a page to the administrator.</a:t>
                      </a:r>
                      <a:endParaRPr lang="en-US" sz="1600" dirty="0"/>
                    </a:p>
                  </a:txBody>
                  <a:tcPr/>
                </a:tc>
              </a:tr>
              <a:tr h="1011562">
                <a:tc>
                  <a:txBody>
                    <a:bodyPr/>
                    <a:lstStyle/>
                    <a:p>
                      <a:r>
                        <a:rPr lang="en-US" sz="1800" kern="1200" baseline="0" dirty="0" smtClean="0">
                          <a:solidFill>
                            <a:schemeClr val="dk1"/>
                          </a:solidFill>
                          <a:latin typeface="+mn-lt"/>
                          <a:ea typeface="+mn-ea"/>
                          <a:cs typeface="+mn-cs"/>
                        </a:rPr>
                        <a:t>It is necessary to collect data for capacity planning.</a:t>
                      </a:r>
                      <a:endParaRPr lang="en-US" sz="1600" dirty="0"/>
                    </a:p>
                  </a:txBody>
                  <a:tcPr/>
                </a:tc>
                <a:tc>
                  <a:txBody>
                    <a:bodyPr/>
                    <a:lstStyle/>
                    <a:p>
                      <a:r>
                        <a:rPr lang="en-US" sz="1800" kern="1200" baseline="0" dirty="0" smtClean="0">
                          <a:solidFill>
                            <a:schemeClr val="dk1"/>
                          </a:solidFill>
                          <a:latin typeface="+mn-lt"/>
                          <a:ea typeface="+mn-ea"/>
                          <a:cs typeface="+mn-cs"/>
                        </a:rPr>
                        <a:t>Run a user-defined set of commands to collect</a:t>
                      </a:r>
                    </a:p>
                    <a:p>
                      <a:r>
                        <a:rPr lang="en-US" sz="1800" kern="1200" baseline="0" dirty="0" smtClean="0">
                          <a:solidFill>
                            <a:schemeClr val="dk1"/>
                          </a:solidFill>
                          <a:latin typeface="+mn-lt"/>
                          <a:ea typeface="+mn-ea"/>
                          <a:cs typeface="+mn-cs"/>
                        </a:rPr>
                        <a:t>the capacity information at regular intervals.</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Embedded Event Manager Configuration Options</a:t>
            </a:r>
            <a:endParaRPr lang="en-US" dirty="0" smtClean="0"/>
          </a:p>
        </p:txBody>
      </p:sp>
      <p:sp>
        <p:nvSpPr>
          <p:cNvPr id="7" name="Content Placeholder 6"/>
          <p:cNvSpPr>
            <a:spLocks noGrp="1"/>
          </p:cNvSpPr>
          <p:nvPr>
            <p:ph idx="1"/>
          </p:nvPr>
        </p:nvSpPr>
        <p:spPr>
          <a:xfrm>
            <a:off x="279401" y="1415142"/>
            <a:ext cx="8520354" cy="5049157"/>
          </a:xfrm>
        </p:spPr>
        <p:txBody>
          <a:bodyPr/>
          <a:lstStyle/>
          <a:p>
            <a:r>
              <a:rPr lang="en-US" b="1" smtClean="0"/>
              <a:t>EEM using applet </a:t>
            </a:r>
            <a:r>
              <a:rPr lang="en-US" smtClean="0"/>
              <a:t>CLI: Cisco IOS CLI–based configuration that provides a limited set of actions and detection</a:t>
            </a:r>
          </a:p>
          <a:p>
            <a:r>
              <a:rPr lang="en-US" b="1" smtClean="0"/>
              <a:t>EEM using Tool Command Language (TCL) script: </a:t>
            </a:r>
            <a:r>
              <a:rPr lang="en-US" smtClean="0"/>
              <a:t>Provides full flexibility in defining the events and the subsequent actions</a:t>
            </a:r>
            <a:endParaRPr lang="en-US" dirty="0" smtClean="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Performance Monitoring Using the Network Analysis Module (NAM) in the Catalyst 6500 Family of Switches</a:t>
            </a:r>
            <a:endParaRPr lang="en-US" dirty="0" smtClean="0"/>
          </a:p>
        </p:txBody>
      </p:sp>
      <p:sp>
        <p:nvSpPr>
          <p:cNvPr id="7" name="Content Placeholder 6"/>
          <p:cNvSpPr>
            <a:spLocks noGrp="1"/>
          </p:cNvSpPr>
          <p:nvPr>
            <p:ph idx="1"/>
          </p:nvPr>
        </p:nvSpPr>
        <p:spPr>
          <a:xfrm>
            <a:off x="279401" y="1807028"/>
            <a:ext cx="8520354" cy="4657271"/>
          </a:xfrm>
        </p:spPr>
        <p:txBody>
          <a:bodyPr/>
          <a:lstStyle/>
          <a:p>
            <a:r>
              <a:rPr lang="en-US" smtClean="0"/>
              <a:t>Monitors and analyzes network traffic using remote network monitoring (RMON).</a:t>
            </a:r>
          </a:p>
          <a:p>
            <a:r>
              <a:rPr lang="en-US" smtClean="0"/>
              <a:t>Gives any web browser access to the RMON features of the NAM.</a:t>
            </a:r>
          </a:p>
          <a:p>
            <a:r>
              <a:rPr lang="en-US" smtClean="0"/>
              <a:t>Can monitor individual VLAN’s.</a:t>
            </a:r>
          </a:p>
          <a:p>
            <a:r>
              <a:rPr lang="en-US" smtClean="0"/>
              <a:t>Can access link, host, protocol, and response-time statistics for capacity planning and real-time protocol monitoring.</a:t>
            </a:r>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Port Security Scenario 1 (Slide 2)</a:t>
            </a:r>
          </a:p>
        </p:txBody>
      </p:sp>
      <p:graphicFrame>
        <p:nvGraphicFramePr>
          <p:cNvPr id="5" name="Content Placeholder 9"/>
          <p:cNvGraphicFramePr>
            <a:graphicFrameLocks/>
          </p:cNvGraphicFramePr>
          <p:nvPr/>
        </p:nvGraphicFramePr>
        <p:xfrm>
          <a:off x="228603" y="890545"/>
          <a:ext cx="8722214" cy="5608320"/>
        </p:xfrm>
        <a:graphic>
          <a:graphicData uri="http://schemas.openxmlformats.org/drawingml/2006/table">
            <a:tbl>
              <a:tblPr firstRow="1" bandRow="1">
                <a:tableStyleId>{5C22544A-7EE6-4342-B048-85BDC9FD1C3A}</a:tableStyleId>
              </a:tblPr>
              <a:tblGrid>
                <a:gridCol w="722373"/>
                <a:gridCol w="1853184"/>
                <a:gridCol w="6146657"/>
              </a:tblGrid>
              <a:tr h="295826">
                <a:tc>
                  <a:txBody>
                    <a:bodyPr/>
                    <a:lstStyle/>
                    <a:p>
                      <a:r>
                        <a:rPr lang="en-US" b="1" dirty="0" smtClean="0"/>
                        <a:t>Step</a:t>
                      </a:r>
                      <a:endParaRPr lang="en-US" b="1" dirty="0"/>
                    </a:p>
                  </a:txBody>
                  <a:tcPr/>
                </a:tc>
                <a:tc>
                  <a:txBody>
                    <a:bodyPr/>
                    <a:lstStyle/>
                    <a:p>
                      <a:r>
                        <a:rPr lang="en-US" b="1" dirty="0" smtClean="0"/>
                        <a:t>Action</a:t>
                      </a:r>
                      <a:endParaRPr lang="en-US" b="1" dirty="0"/>
                    </a:p>
                  </a:txBody>
                  <a:tcPr/>
                </a:tc>
                <a:tc>
                  <a:txBody>
                    <a:bodyPr/>
                    <a:lstStyle/>
                    <a:p>
                      <a:r>
                        <a:rPr lang="en-US" dirty="0" smtClean="0"/>
                        <a:t>Notes</a:t>
                      </a:r>
                      <a:endParaRPr lang="en-US" dirty="0"/>
                    </a:p>
                  </a:txBody>
                  <a:tcPr/>
                </a:tc>
              </a:tr>
              <a:tr h="739565">
                <a:tc>
                  <a:txBody>
                    <a:bodyPr/>
                    <a:lstStyle/>
                    <a:p>
                      <a:r>
                        <a:rPr lang="en-US" sz="1600" dirty="0" smtClean="0"/>
                        <a:t>1</a:t>
                      </a:r>
                      <a:endParaRPr lang="en-US" sz="1600" dirty="0"/>
                    </a:p>
                  </a:txBody>
                  <a:tcPr/>
                </a:tc>
                <a:tc>
                  <a:txBody>
                    <a:bodyPr/>
                    <a:lstStyle/>
                    <a:p>
                      <a:r>
                        <a:rPr lang="en-US" sz="1600" kern="1200" baseline="0" dirty="0" smtClean="0">
                          <a:solidFill>
                            <a:schemeClr val="dk1"/>
                          </a:solidFill>
                          <a:latin typeface="+mn-lt"/>
                          <a:ea typeface="+mn-ea"/>
                          <a:cs typeface="+mn-cs"/>
                        </a:rPr>
                        <a:t>Configure port security.</a:t>
                      </a:r>
                      <a:endParaRPr lang="en-US" sz="1600" dirty="0"/>
                    </a:p>
                  </a:txBody>
                  <a:tcPr/>
                </a:tc>
                <a:tc>
                  <a:txBody>
                    <a:bodyPr/>
                    <a:lstStyle/>
                    <a:p>
                      <a:r>
                        <a:rPr lang="en-US" sz="1600" kern="1200" baseline="0" dirty="0" smtClean="0">
                          <a:solidFill>
                            <a:schemeClr val="dk1"/>
                          </a:solidFill>
                          <a:latin typeface="+mn-lt"/>
                          <a:ea typeface="+mn-ea"/>
                          <a:cs typeface="+mn-cs"/>
                        </a:rPr>
                        <a:t>Configure port security to allow only five connections on that port. Configure an entry for each of the five allowed MAC addresses. This, in effect, populates the MAC address table with five entries for that port and allows no additional entries to be learned dynamically.</a:t>
                      </a:r>
                      <a:endParaRPr lang="en-US" sz="1200" dirty="0"/>
                    </a:p>
                  </a:txBody>
                  <a:tcPr/>
                </a:tc>
              </a:tr>
              <a:tr h="597978">
                <a:tc>
                  <a:txBody>
                    <a:bodyPr/>
                    <a:lstStyle/>
                    <a:p>
                      <a:r>
                        <a:rPr lang="en-US" sz="1600" dirty="0" smtClean="0"/>
                        <a:t>2</a:t>
                      </a:r>
                      <a:endParaRPr lang="en-US" sz="1600" dirty="0"/>
                    </a:p>
                  </a:txBody>
                  <a:tcPr/>
                </a:tc>
                <a:tc>
                  <a:txBody>
                    <a:bodyPr/>
                    <a:lstStyle/>
                    <a:p>
                      <a:r>
                        <a:rPr lang="en-US" sz="1600" kern="1200" baseline="0" dirty="0" smtClean="0">
                          <a:solidFill>
                            <a:schemeClr val="dk1"/>
                          </a:solidFill>
                          <a:latin typeface="+mn-lt"/>
                          <a:ea typeface="+mn-ea"/>
                          <a:cs typeface="+mn-cs"/>
                        </a:rPr>
                        <a:t>Allowed frames are processed.</a:t>
                      </a:r>
                      <a:endParaRPr lang="en-US" sz="1600" dirty="0"/>
                    </a:p>
                  </a:txBody>
                  <a:tcPr/>
                </a:tc>
                <a:tc>
                  <a:txBody>
                    <a:bodyPr/>
                    <a:lstStyle/>
                    <a:p>
                      <a:r>
                        <a:rPr lang="en-US" sz="1600" kern="1200" baseline="0" dirty="0" smtClean="0">
                          <a:solidFill>
                            <a:schemeClr val="dk1"/>
                          </a:solidFill>
                          <a:latin typeface="+mn-lt"/>
                          <a:ea typeface="+mn-ea"/>
                          <a:cs typeface="+mn-cs"/>
                        </a:rPr>
                        <a:t>When frames arrive on the switch port, their source MAC address is checked against the MAC address table. If the frame source MAC address matches an entry in the table for that port, the frames are forwarded to the switch to be processed like any other frames on the switch.</a:t>
                      </a:r>
                      <a:endParaRPr lang="en-US" sz="1200" dirty="0"/>
                    </a:p>
                  </a:txBody>
                  <a:tcPr/>
                </a:tc>
              </a:tr>
              <a:tr h="494989">
                <a:tc>
                  <a:txBody>
                    <a:bodyPr/>
                    <a:lstStyle/>
                    <a:p>
                      <a:r>
                        <a:rPr lang="en-US" sz="1600" dirty="0" smtClean="0"/>
                        <a:t>3</a:t>
                      </a:r>
                      <a:endParaRPr lang="en-US" sz="1600" dirty="0"/>
                    </a:p>
                  </a:txBody>
                  <a:tcPr/>
                </a:tc>
                <a:tc>
                  <a:txBody>
                    <a:bodyPr/>
                    <a:lstStyle/>
                    <a:p>
                      <a:r>
                        <a:rPr lang="en-US" sz="1600" kern="1200" baseline="0" dirty="0" smtClean="0">
                          <a:solidFill>
                            <a:schemeClr val="dk1"/>
                          </a:solidFill>
                          <a:latin typeface="+mn-lt"/>
                          <a:ea typeface="+mn-ea"/>
                          <a:cs typeface="+mn-cs"/>
                        </a:rPr>
                        <a:t>New addresses are not allowed to create new MAC address table entries.</a:t>
                      </a:r>
                      <a:endParaRPr lang="en-US" sz="1600" dirty="0"/>
                    </a:p>
                  </a:txBody>
                  <a:tcPr/>
                </a:tc>
                <a:tc>
                  <a:txBody>
                    <a:bodyPr/>
                    <a:lstStyle/>
                    <a:p>
                      <a:r>
                        <a:rPr lang="en-US" sz="1600" kern="1200" baseline="0" dirty="0" smtClean="0">
                          <a:solidFill>
                            <a:schemeClr val="dk1"/>
                          </a:solidFill>
                          <a:latin typeface="+mn-lt"/>
                          <a:ea typeface="+mn-ea"/>
                          <a:cs typeface="+mn-cs"/>
                        </a:rPr>
                        <a:t>When frames with a non-allowed MAC address arrive on the port, the switch determines that the address is not in the current MAC address table and does not create a dynamic entry for that new MAC address because the number of allowed addresses has been limited.</a:t>
                      </a:r>
                      <a:endParaRPr lang="en-US" sz="1200" dirty="0"/>
                    </a:p>
                  </a:txBody>
                  <a:tcPr/>
                </a:tc>
              </a:tr>
              <a:tr h="1203205">
                <a:tc>
                  <a:txBody>
                    <a:bodyPr/>
                    <a:lstStyle/>
                    <a:p>
                      <a:r>
                        <a:rPr lang="en-US" sz="1600" dirty="0" smtClean="0"/>
                        <a:t>4</a:t>
                      </a:r>
                      <a:endParaRPr lang="en-US" sz="1600" dirty="0"/>
                    </a:p>
                  </a:txBody>
                  <a:tcPr/>
                </a:tc>
                <a:tc>
                  <a:txBody>
                    <a:bodyPr/>
                    <a:lstStyle/>
                    <a:p>
                      <a:r>
                        <a:rPr lang="en-US" sz="1600" kern="1200" baseline="0" dirty="0" smtClean="0">
                          <a:solidFill>
                            <a:schemeClr val="dk1"/>
                          </a:solidFill>
                          <a:latin typeface="+mn-lt"/>
                          <a:ea typeface="+mn-ea"/>
                          <a:cs typeface="+mn-cs"/>
                        </a:rPr>
                        <a:t>Switch takes action in response to non-allowed frames.</a:t>
                      </a:r>
                      <a:endParaRPr lang="en-US" sz="1600" dirty="0"/>
                    </a:p>
                  </a:txBody>
                  <a:tcPr/>
                </a:tc>
                <a:tc>
                  <a:txBody>
                    <a:bodyPr/>
                    <a:lstStyle/>
                    <a:p>
                      <a:r>
                        <a:rPr lang="en-US" sz="1600" kern="1200" baseline="0" dirty="0" smtClean="0">
                          <a:solidFill>
                            <a:schemeClr val="dk1"/>
                          </a:solidFill>
                          <a:latin typeface="+mn-lt"/>
                          <a:ea typeface="+mn-ea"/>
                          <a:cs typeface="+mn-cs"/>
                        </a:rPr>
                        <a:t>The switch disallows access to the port and takes one of these configuration-dependent actions: </a:t>
                      </a:r>
                      <a:r>
                        <a:rPr lang="en-US" sz="1600" i="0" kern="1200" baseline="0" dirty="0" smtClean="0">
                          <a:solidFill>
                            <a:schemeClr val="dk1"/>
                          </a:solidFill>
                          <a:latin typeface="+mn-lt"/>
                          <a:ea typeface="+mn-ea"/>
                          <a:cs typeface="+mn-cs"/>
                        </a:rPr>
                        <a:t>(a) the entire switch port can be shut down; (b) access can be denied for that MAC address only and a log error can be generated; (c) access can be denied for that MAC address but without generating a log message.</a:t>
                      </a:r>
                      <a:endParaRPr lang="en-US" sz="1200" i="0" dirty="0"/>
                    </a:p>
                  </a:txBody>
                  <a:tcPr/>
                </a:tc>
              </a:tr>
            </a:tbl>
          </a:graphicData>
        </a:graphic>
      </p:graphicFrame>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Network Analysis Module Source Support</a:t>
            </a:r>
            <a:endParaRPr lang="en-US" dirty="0" smtClean="0"/>
          </a:p>
        </p:txBody>
      </p:sp>
      <p:sp>
        <p:nvSpPr>
          <p:cNvPr id="7" name="Content Placeholder 6"/>
          <p:cNvSpPr>
            <a:spLocks noGrp="1"/>
          </p:cNvSpPr>
          <p:nvPr>
            <p:ph idx="1"/>
          </p:nvPr>
        </p:nvSpPr>
        <p:spPr/>
        <p:txBody>
          <a:bodyPr/>
          <a:lstStyle/>
          <a:p>
            <a:pPr>
              <a:buNone/>
            </a:pPr>
            <a:r>
              <a:rPr lang="en-US" smtClean="0"/>
              <a:t>Supports multiple simultaneous sources:</a:t>
            </a:r>
          </a:p>
          <a:p>
            <a:r>
              <a:rPr lang="en-US" smtClean="0"/>
              <a:t>Ethernet, Fast Ethernet, Gigabit Ethernet, trunk port, or Fast EtherChannel; SPAN or RSPAN source port; and VSPAN and VACL with the capture option.</a:t>
            </a:r>
          </a:p>
          <a:p>
            <a:r>
              <a:rPr lang="en-US" smtClean="0"/>
              <a:t>Locally generated NetFlow Data Export (NDE) records. The NDE feature collects individual flow statistics of the traffic switched through the switch. NDE can also export the collected information to external flow collectors such as the NetFlow FlowCollector application. The NAM is another example of such a flow collector.</a:t>
            </a:r>
            <a:endParaRPr lang="en-US" dirty="0" smtClean="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6 Summary (1)</a:t>
            </a:r>
          </a:p>
        </p:txBody>
      </p:sp>
      <p:sp>
        <p:nvSpPr>
          <p:cNvPr id="5" name="Content Placeholder 4"/>
          <p:cNvSpPr>
            <a:spLocks noGrp="1"/>
          </p:cNvSpPr>
          <p:nvPr>
            <p:ph idx="1"/>
          </p:nvPr>
        </p:nvSpPr>
        <p:spPr/>
        <p:txBody>
          <a:bodyPr/>
          <a:lstStyle/>
          <a:p>
            <a:r>
              <a:rPr lang="en-US" smtClean="0"/>
              <a:t>Security is a primary concern in maintaining a secure, stable, and uninterrupted network. </a:t>
            </a:r>
          </a:p>
          <a:p>
            <a:r>
              <a:rPr lang="en-US" smtClean="0"/>
              <a:t>Network security goes far beyond the information in this chapter and includes topics such as intrusion detection, firewalls, virus protection, and operating system patching. </a:t>
            </a:r>
          </a:p>
          <a:p>
            <a:r>
              <a:rPr lang="en-US" smtClean="0"/>
              <a:t>Unless you recognize and understand the importance of network security, your network is at risk. </a:t>
            </a:r>
          </a:p>
          <a:p>
            <a:r>
              <a:rPr lang="en-US" smtClean="0"/>
              <a:t>The following list summarizes the aspects and recommended practices for avoiding, limiting, and minimizing network vulnerabilities strictly related to Catalyst switches as a single network entity:</a:t>
            </a:r>
            <a:endParaRPr lang="en-US" dirty="0" smtClean="0"/>
          </a:p>
        </p:txBody>
      </p:sp>
    </p:spTree>
  </p:cSld>
  <p:clrMapOvr>
    <a:masterClrMapping/>
  </p:clrMapOvr>
  <p:transition spd="med"/>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6 Summary (2)</a:t>
            </a:r>
          </a:p>
        </p:txBody>
      </p:sp>
      <p:sp>
        <p:nvSpPr>
          <p:cNvPr id="5" name="Content Placeholder 4"/>
          <p:cNvSpPr>
            <a:spLocks noGrp="1"/>
          </p:cNvSpPr>
          <p:nvPr>
            <p:ph idx="1"/>
          </p:nvPr>
        </p:nvSpPr>
        <p:spPr/>
        <p:txBody>
          <a:bodyPr>
            <a:normAutofit fontScale="62500" lnSpcReduction="20000"/>
          </a:bodyPr>
          <a:lstStyle/>
          <a:p>
            <a:pPr>
              <a:lnSpc>
                <a:spcPct val="120000"/>
              </a:lnSpc>
            </a:pPr>
            <a:r>
              <a:rPr lang="en-US" smtClean="0"/>
              <a:t>Layer 2 attacks vary in nature and include spoofing attacks, VLAN attacks, MAC flood attacks, and switch device attacks, among others.</a:t>
            </a:r>
          </a:p>
          <a:p>
            <a:pPr>
              <a:lnSpc>
                <a:spcPct val="120000"/>
              </a:lnSpc>
            </a:pPr>
            <a:r>
              <a:rPr lang="en-US" smtClean="0"/>
              <a:t>Use strong passwords with SSH access instead of Telnet exclusively to Cisco network devices.</a:t>
            </a:r>
          </a:p>
          <a:p>
            <a:pPr>
              <a:lnSpc>
                <a:spcPct val="120000"/>
              </a:lnSpc>
            </a:pPr>
            <a:r>
              <a:rPr lang="en-US" smtClean="0"/>
              <a:t>Disable unused services such as TCP and UDP small services where appropriate.</a:t>
            </a:r>
          </a:p>
          <a:p>
            <a:pPr>
              <a:lnSpc>
                <a:spcPct val="120000"/>
              </a:lnSpc>
            </a:pPr>
            <a:r>
              <a:rPr lang="en-US" smtClean="0"/>
              <a:t>Use AAA for centralized authentication, authorization, and accounting of network devices and remote access.</a:t>
            </a:r>
          </a:p>
          <a:p>
            <a:pPr>
              <a:lnSpc>
                <a:spcPct val="120000"/>
              </a:lnSpc>
            </a:pPr>
            <a:r>
              <a:rPr lang="en-US" smtClean="0"/>
              <a:t>Use an access control feature such as 802.1X or port security to restrict workstation access to Catalyst switches.</a:t>
            </a:r>
          </a:p>
          <a:p>
            <a:pPr>
              <a:lnSpc>
                <a:spcPct val="120000"/>
              </a:lnSpc>
            </a:pPr>
            <a:r>
              <a:rPr lang="en-US" smtClean="0"/>
              <a:t>Use DHCP snooping to prevent rogue DHCP servers on the network.</a:t>
            </a:r>
          </a:p>
          <a:p>
            <a:pPr>
              <a:lnSpc>
                <a:spcPct val="120000"/>
              </a:lnSpc>
            </a:pPr>
            <a:r>
              <a:rPr lang="en-US" smtClean="0"/>
              <a:t>Use IPSG and DAI with DHCP snooping to prevent IP address and ARP spoofing attacks.</a:t>
            </a:r>
          </a:p>
          <a:p>
            <a:pPr>
              <a:lnSpc>
                <a:spcPct val="120000"/>
              </a:lnSpc>
            </a:pPr>
            <a:r>
              <a:rPr lang="en-US" smtClean="0"/>
              <a:t>Apply management ACLs to limit remote access to Cisco network devices.</a:t>
            </a:r>
          </a:p>
          <a:p>
            <a:pPr>
              <a:lnSpc>
                <a:spcPct val="120000"/>
              </a:lnSpc>
            </a:pPr>
            <a:r>
              <a:rPr lang="en-US" smtClean="0"/>
              <a:t>Apply data plane security ACLs to filter unwarranted traffic in the network.</a:t>
            </a:r>
          </a:p>
          <a:p>
            <a:pPr>
              <a:lnSpc>
                <a:spcPct val="120000"/>
              </a:lnSpc>
            </a:pPr>
            <a:r>
              <a:rPr lang="en-US" smtClean="0"/>
              <a:t>Use private VLANs where appropriate to limit communication in specific VLANs.</a:t>
            </a:r>
          </a:p>
          <a:p>
            <a:pPr>
              <a:lnSpc>
                <a:spcPct val="120000"/>
              </a:lnSpc>
            </a:pPr>
            <a:r>
              <a:rPr lang="en-US" smtClean="0"/>
              <a:t>Use troubleshooting and monitoring tools such as SPAN, VSPAN, RSPAN, ERSPAN,</a:t>
            </a:r>
          </a:p>
          <a:p>
            <a:pPr>
              <a:lnSpc>
                <a:spcPct val="120000"/>
              </a:lnSpc>
            </a:pPr>
            <a:r>
              <a:rPr lang="en-US" smtClean="0"/>
              <a:t>L2 Traceroute, EEM, and NAM to ensure proper network performance.</a:t>
            </a:r>
          </a:p>
        </p:txBody>
      </p:sp>
    </p:spTree>
  </p:cSld>
  <p:clrMapOvr>
    <a:masterClrMapping/>
  </p:clrMapOvr>
  <p:transition spd="med"/>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000" b="1" dirty="0"/>
              <a:t>Lab </a:t>
            </a:r>
            <a:r>
              <a:rPr lang="en-US" sz="2000" b="1" dirty="0" smtClean="0"/>
              <a:t>6-1	Securing Layer 2 Switches </a:t>
            </a:r>
          </a:p>
          <a:p>
            <a:r>
              <a:rPr lang="en-US" sz="2000" b="1" dirty="0" smtClean="0"/>
              <a:t>Lab 6-2	Securing Spanning Tree Protocol </a:t>
            </a:r>
          </a:p>
          <a:p>
            <a:r>
              <a:rPr lang="en-US" sz="2000" b="1" dirty="0" smtClean="0"/>
              <a:t>Lab 6-3	Securing VLANs with </a:t>
            </a:r>
            <a:r>
              <a:rPr lang="en-US" sz="2000" b="1" smtClean="0"/>
              <a:t>Private VLAN’s, RACL’s</a:t>
            </a:r>
            <a:r>
              <a:rPr lang="en-US" sz="2000" b="1" dirty="0" smtClean="0"/>
              <a:t>, </a:t>
            </a:r>
            <a:r>
              <a:rPr lang="en-US" sz="2000" b="1" smtClean="0"/>
              <a:t>and 			VACL’s </a:t>
            </a:r>
            <a:endParaRPr lang="en-US" sz="2000" b="1" dirty="0"/>
          </a:p>
        </p:txBody>
      </p:sp>
      <p:sp>
        <p:nvSpPr>
          <p:cNvPr id="5" name="Title 4"/>
          <p:cNvSpPr>
            <a:spLocks noGrp="1"/>
          </p:cNvSpPr>
          <p:nvPr>
            <p:ph type="title"/>
          </p:nvPr>
        </p:nvSpPr>
        <p:spPr/>
        <p:txBody>
          <a:bodyPr/>
          <a:lstStyle/>
          <a:p>
            <a:r>
              <a:rPr lang="en-US" dirty="0" smtClean="0"/>
              <a:t>Chapter 6 Labs</a:t>
            </a:r>
            <a:endParaRPr lang="en-US"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Resources</a:t>
            </a:r>
            <a:endParaRPr lang="en-US" dirty="0" smtClean="0"/>
          </a:p>
        </p:txBody>
      </p:sp>
      <p:sp>
        <p:nvSpPr>
          <p:cNvPr id="4" name="Content Placeholder 3"/>
          <p:cNvSpPr>
            <a:spLocks noGrp="1"/>
          </p:cNvSpPr>
          <p:nvPr>
            <p:ph idx="1"/>
          </p:nvPr>
        </p:nvSpPr>
        <p:spPr/>
        <p:txBody>
          <a:bodyPr>
            <a:normAutofit fontScale="92500" lnSpcReduction="20000"/>
          </a:bodyPr>
          <a:lstStyle/>
          <a:p>
            <a:r>
              <a:rPr lang="en-US" smtClean="0"/>
              <a:t>Catalyst 3560 Command Reference</a:t>
            </a:r>
          </a:p>
          <a:p>
            <a:pPr marL="239713" lvl="1" indent="-14288">
              <a:buNone/>
            </a:pPr>
            <a:r>
              <a:rPr lang="en-US" smtClean="0">
                <a:hlinkClick r:id="rId2"/>
              </a:rPr>
              <a:t>www.cisco.com/en/US/partner/docs/switches/lan/catalyst3560/software/release/12.2_55_se/command/reference/3560_cr.html</a:t>
            </a:r>
            <a:r>
              <a:rPr lang="en-US" smtClean="0"/>
              <a:t> </a:t>
            </a:r>
          </a:p>
          <a:p>
            <a:r>
              <a:rPr lang="en-US" smtClean="0"/>
              <a:t>Configuring Port Security:</a:t>
            </a:r>
          </a:p>
          <a:p>
            <a:pPr marL="239713" lvl="1" indent="-14288">
              <a:buNone/>
            </a:pPr>
            <a:r>
              <a:rPr lang="en-US" smtClean="0">
                <a:hlinkClick r:id="rId3"/>
              </a:rPr>
              <a:t>www.cisco.com/en/US/docs/switches/lan/catalyst3560/software/release/12.2_55_se/configuration/guide/swtrafc.html#wp1038501</a:t>
            </a:r>
            <a:r>
              <a:rPr lang="en-US" smtClean="0"/>
              <a:t> </a:t>
            </a:r>
          </a:p>
          <a:p>
            <a:r>
              <a:rPr lang="en-US" smtClean="0"/>
              <a:t>Configuring IEEE 802.1X:</a:t>
            </a:r>
          </a:p>
          <a:p>
            <a:pPr marL="239713" lvl="1" indent="-14288">
              <a:buNone/>
            </a:pPr>
            <a:r>
              <a:rPr lang="en-US" smtClean="0">
                <a:hlinkClick r:id="rId4"/>
              </a:rPr>
              <a:t>www.cisco.com/en/US/docs/switches/lan/catalyst3560/software/release/12.2_55_se/configuration/guide/sw8021x.html</a:t>
            </a:r>
            <a:r>
              <a:rPr lang="en-US" smtClean="0"/>
              <a:t> </a:t>
            </a:r>
          </a:p>
          <a:p>
            <a:r>
              <a:rPr lang="en-US" smtClean="0"/>
              <a:t>Configuring DAI:</a:t>
            </a:r>
          </a:p>
          <a:p>
            <a:pPr marL="239713" lvl="1" indent="-14288">
              <a:buNone/>
            </a:pPr>
            <a:r>
              <a:rPr lang="en-US" smtClean="0">
                <a:hlinkClick r:id="rId5"/>
              </a:rPr>
              <a:t>www.cisco.com/en/US/docs/switches/lan/catalyst3560/software/release/12.2_55_se/configuration/guide/swdynarp.html</a:t>
            </a:r>
            <a:r>
              <a:rPr lang="en-US" smtClean="0"/>
              <a:t> </a:t>
            </a:r>
          </a:p>
          <a:p>
            <a:r>
              <a:rPr lang="en-US" smtClean="0"/>
              <a:t>Configuring IP Source Guard:</a:t>
            </a:r>
          </a:p>
          <a:p>
            <a:pPr marL="239713" lvl="1" indent="-14288">
              <a:buNone/>
            </a:pPr>
            <a:r>
              <a:rPr lang="en-US" smtClean="0">
                <a:hlinkClick r:id="rId6"/>
              </a:rPr>
              <a:t>www.cisco.com/en/US/docs/switches/lan/catalyst3560/software/release/12.2_55_se/configuration/guide/swdhcp82.html</a:t>
            </a:r>
            <a:r>
              <a:rPr lang="en-US" smtClean="0"/>
              <a:t> </a:t>
            </a:r>
          </a:p>
          <a:p>
            <a:r>
              <a:rPr lang="en-US" smtClean="0"/>
              <a:t>Configuring EEM:</a:t>
            </a:r>
          </a:p>
          <a:p>
            <a:pPr marL="239713" lvl="1" indent="-14288">
              <a:buNone/>
            </a:pPr>
            <a:r>
              <a:rPr lang="en-US" smtClean="0">
                <a:hlinkClick r:id="rId7"/>
              </a:rPr>
              <a:t>www.cisco.com/en/US/docs/switches/lan/catalyst3560/software/release/12.2_52_se/configuration/guide/sweem.html</a:t>
            </a:r>
            <a:r>
              <a:rPr lang="en-US" smtClean="0"/>
              <a:t> </a:t>
            </a:r>
            <a:endParaRPr lang="en-US" dirty="0" smtClean="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a:p>
        </p:txBody>
      </p:sp>
      <p:pic>
        <p:nvPicPr>
          <p:cNvPr id="16387" name="Picture 3" descr="CNA_largo-onwhi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Port Security Scenario 2 (Slide 1)</a:t>
            </a:r>
            <a:endParaRPr lang="en-US" dirty="0" smtClean="0"/>
          </a:p>
        </p:txBody>
      </p:sp>
      <p:sp>
        <p:nvSpPr>
          <p:cNvPr id="8" name="Content Placeholder 7"/>
          <p:cNvSpPr>
            <a:spLocks noGrp="1"/>
          </p:cNvSpPr>
          <p:nvPr>
            <p:ph idx="11"/>
          </p:nvPr>
        </p:nvSpPr>
        <p:spPr>
          <a:xfrm>
            <a:off x="279400" y="4293031"/>
            <a:ext cx="8520354" cy="2131074"/>
          </a:xfrm>
        </p:spPr>
        <p:txBody>
          <a:bodyPr/>
          <a:lstStyle/>
          <a:p>
            <a:r>
              <a:rPr lang="en-US" smtClean="0"/>
              <a:t>An attacker enables a hacking tool on the attacker’s rogue device to flood switch CAM tables with bogus MAC addresses, causing the MAC address table to fill up. When the MAC address table is full, it turns the </a:t>
            </a:r>
            <a:r>
              <a:rPr lang="en-US" smtClean="0"/>
              <a:t>switch into </a:t>
            </a:r>
            <a:r>
              <a:rPr lang="en-US" smtClean="0"/>
              <a:t>a hub and floods all unicast frames.</a:t>
            </a:r>
            <a:endParaRPr lang="en-US" dirty="0" smtClean="0"/>
          </a:p>
        </p:txBody>
      </p:sp>
      <p:pic>
        <p:nvPicPr>
          <p:cNvPr id="15" name="Content Placeholder 9" descr="MAC Flood Attack.jpg"/>
          <p:cNvPicPr>
            <a:picLocks noGrp="1" noChangeAspect="1"/>
          </p:cNvPicPr>
          <p:nvPr>
            <p:ph sz="quarter" idx="12"/>
          </p:nvPr>
        </p:nvPicPr>
        <p:blipFill>
          <a:blip r:embed="rId3" cstate="print"/>
          <a:stretch>
            <a:fillRect/>
          </a:stretch>
        </p:blipFill>
        <p:spPr>
          <a:xfrm>
            <a:off x="2250277" y="990600"/>
            <a:ext cx="4589471" cy="3240088"/>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Port Security Scenario 2 (Slide 2)</a:t>
            </a:r>
            <a:endParaRPr lang="en-US" dirty="0" smtClean="0"/>
          </a:p>
        </p:txBody>
      </p:sp>
      <p:sp>
        <p:nvSpPr>
          <p:cNvPr id="8" name="Content Placeholder 7"/>
          <p:cNvSpPr>
            <a:spLocks noGrp="1"/>
          </p:cNvSpPr>
          <p:nvPr>
            <p:ph idx="11"/>
          </p:nvPr>
        </p:nvSpPr>
        <p:spPr/>
        <p:txBody>
          <a:bodyPr>
            <a:normAutofit fontScale="92500"/>
          </a:bodyPr>
          <a:lstStyle/>
          <a:p>
            <a:r>
              <a:rPr lang="en-US" smtClean="0"/>
              <a:t>Port security is configured on untrusted user ports. Enabling port security limits MAC flooding attacks and locks down the port.</a:t>
            </a:r>
          </a:p>
          <a:p>
            <a:r>
              <a:rPr lang="en-US" smtClean="0"/>
              <a:t>Port security also sets an SNMP trap alerting of any violation. Port security allows the frames from already secured MAC address below the maximum number of MAC addresses enabled on that port, and any frame with a new MAC address over the limit is dropped.</a:t>
            </a:r>
            <a:endParaRPr lang="en-US" dirty="0" smtClean="0"/>
          </a:p>
        </p:txBody>
      </p:sp>
      <p:pic>
        <p:nvPicPr>
          <p:cNvPr id="9" name="Content Placeholder 8" descr="MAC Flood Attack.jpg"/>
          <p:cNvPicPr>
            <a:picLocks noGrp="1" noChangeAspect="1"/>
          </p:cNvPicPr>
          <p:nvPr>
            <p:ph sz="quarter" idx="12"/>
          </p:nvPr>
        </p:nvPicPr>
        <p:blipFill>
          <a:blip r:embed="rId3" cstate="print"/>
          <a:stretch>
            <a:fillRect/>
          </a:stretch>
        </p:blipFill>
        <p:spPr>
          <a:xfrm>
            <a:off x="1579195" y="990600"/>
            <a:ext cx="5931635" cy="26543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Configuring Port Security</a:t>
            </a:r>
            <a:endParaRPr lang="en-US" dirty="0"/>
          </a:p>
        </p:txBody>
      </p:sp>
      <p:sp>
        <p:nvSpPr>
          <p:cNvPr id="4" name="Content Placeholder 12"/>
          <p:cNvSpPr>
            <a:spLocks noGrp="1"/>
          </p:cNvSpPr>
          <p:nvPr>
            <p:ph idx="1"/>
          </p:nvPr>
        </p:nvSpPr>
        <p:spPr/>
        <p:txBody>
          <a:bodyPr>
            <a:normAutofit/>
          </a:bodyPr>
          <a:lstStyle/>
          <a:p>
            <a:r>
              <a:rPr lang="en-US" smtClean="0"/>
              <a:t>Step 1. Enable port security:</a:t>
            </a:r>
          </a:p>
          <a:p>
            <a:pPr marL="231775" lvl="1" indent="-6350">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port-security</a:t>
            </a:r>
          </a:p>
          <a:p>
            <a:r>
              <a:rPr lang="en-US" smtClean="0"/>
              <a:t>Step 2. Set a maximum number of MAC addresses that will be allowed on this port. The default is one:</a:t>
            </a:r>
          </a:p>
          <a:p>
            <a:pPr marL="231775" lvl="1" indent="-6350">
              <a:buNone/>
            </a:pPr>
            <a:r>
              <a:rPr lang="en-US" smtClean="0">
                <a:latin typeface="Courier New" pitchFamily="49" charset="0"/>
                <a:cs typeface="Courier New" pitchFamily="49" charset="0"/>
              </a:rPr>
              <a:t>Switch(config-if)#</a:t>
            </a:r>
            <a:r>
              <a:rPr lang="en-US" b="1" smtClean="0">
                <a:latin typeface="Courier New" pitchFamily="49" charset="0"/>
                <a:cs typeface="Courier New" pitchFamily="49" charset="0"/>
              </a:rPr>
              <a:t>switchport port-security </a:t>
            </a:r>
            <a:r>
              <a:rPr lang="en-US" i="1" smtClean="0">
                <a:latin typeface="Courier New" pitchFamily="49" charset="0"/>
                <a:cs typeface="Courier New" pitchFamily="49" charset="0"/>
              </a:rPr>
              <a:t>maximum value</a:t>
            </a:r>
          </a:p>
          <a:p>
            <a:r>
              <a:rPr lang="en-US" smtClean="0"/>
              <a:t>Step 3. Specify which MAC addresses will be allowed on this port (optional):</a:t>
            </a:r>
          </a:p>
          <a:p>
            <a:pPr marL="231775" lvl="1" indent="-6350">
              <a:buNone/>
            </a:pPr>
            <a:r>
              <a:rPr lang="en-US" smtClean="0">
                <a:latin typeface="Courier New" pitchFamily="49" charset="0"/>
                <a:cs typeface="Courier New" pitchFamily="49" charset="0"/>
              </a:rPr>
              <a:t>Switch(config-if)#</a:t>
            </a:r>
            <a:r>
              <a:rPr lang="en-US" b="1" smtClean="0">
                <a:latin typeface="Courier New" pitchFamily="49" charset="0"/>
                <a:cs typeface="Courier New" pitchFamily="49" charset="0"/>
              </a:rPr>
              <a:t>switchport port-security mac-address</a:t>
            </a:r>
            <a:r>
              <a:rPr lang="en-US" smtClean="0">
                <a:latin typeface="Courier New" pitchFamily="49" charset="0"/>
                <a:cs typeface="Courier New" pitchFamily="49" charset="0"/>
              </a:rPr>
              <a:t> </a:t>
            </a:r>
            <a:r>
              <a:rPr lang="en-US" i="1" smtClean="0">
                <a:latin typeface="Courier New" pitchFamily="49" charset="0"/>
                <a:cs typeface="Courier New" pitchFamily="49" charset="0"/>
              </a:rPr>
              <a:t>mac-address</a:t>
            </a:r>
          </a:p>
          <a:p>
            <a:r>
              <a:rPr lang="en-US" smtClean="0"/>
              <a:t>Step 4. Define what action an interface will take if a non-allowed MAC address attempts access:</a:t>
            </a:r>
          </a:p>
          <a:p>
            <a:pPr marL="231775" lvl="1" indent="-6350">
              <a:buNone/>
            </a:pPr>
            <a:r>
              <a:rPr lang="en-US" smtClean="0">
                <a:latin typeface="Courier New" pitchFamily="49" charset="0"/>
                <a:cs typeface="Courier New" pitchFamily="49" charset="0"/>
              </a:rPr>
              <a:t>Switch(config-if)#</a:t>
            </a:r>
            <a:r>
              <a:rPr lang="en-US" b="1" smtClean="0">
                <a:latin typeface="Courier New" pitchFamily="49" charset="0"/>
                <a:cs typeface="Courier New" pitchFamily="49" charset="0"/>
              </a:rPr>
              <a:t>switchport port-security violation {shutdown | restrict | protect}</a:t>
            </a:r>
            <a:endParaRPr lang="en-US"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Port Security Example</a:t>
            </a:r>
            <a:endParaRPr lang="en-US" dirty="0"/>
          </a:p>
        </p:txBody>
      </p:sp>
      <p:sp>
        <p:nvSpPr>
          <p:cNvPr id="8" name="Content Placeholder 7"/>
          <p:cNvSpPr>
            <a:spLocks noGrp="1"/>
          </p:cNvSpPr>
          <p:nvPr>
            <p:ph sz="quarter" idx="11"/>
          </p:nvPr>
        </p:nvSpPr>
        <p:spPr>
          <a:xfrm>
            <a:off x="279400" y="2526224"/>
            <a:ext cx="8520113" cy="4014275"/>
          </a:xfrm>
        </p:spPr>
        <p:txBody>
          <a:bodyPr/>
          <a:lstStyle/>
          <a:p>
            <a:r>
              <a:rPr lang="en-US" sz="1400" smtClean="0"/>
              <a:t>4503(config)# </a:t>
            </a:r>
            <a:r>
              <a:rPr lang="en-US" sz="1400" b="1" smtClean="0"/>
              <a:t>interface FastEthernet 3/47</a:t>
            </a:r>
          </a:p>
          <a:p>
            <a:r>
              <a:rPr lang="en-US" sz="1400" smtClean="0"/>
              <a:t>4503(config-if)# </a:t>
            </a:r>
            <a:r>
              <a:rPr lang="en-US" sz="1400" b="1" smtClean="0"/>
              <a:t>switchport</a:t>
            </a:r>
          </a:p>
          <a:p>
            <a:r>
              <a:rPr lang="en-US" sz="1400" smtClean="0"/>
              <a:t>4503(config-if)# </a:t>
            </a:r>
            <a:r>
              <a:rPr lang="en-US" sz="1400" b="1" smtClean="0"/>
              <a:t>switchport mode access</a:t>
            </a:r>
          </a:p>
          <a:p>
            <a:r>
              <a:rPr lang="en-US" sz="1400" smtClean="0"/>
              <a:t>4503(config-if)# </a:t>
            </a:r>
            <a:r>
              <a:rPr lang="en-US" sz="1400" b="1" smtClean="0"/>
              <a:t>switchport port-security</a:t>
            </a:r>
          </a:p>
          <a:p>
            <a:r>
              <a:rPr lang="en-US" sz="1400" smtClean="0"/>
              <a:t>4503(config-if)# </a:t>
            </a:r>
            <a:r>
              <a:rPr lang="en-US" sz="1400" b="1" smtClean="0"/>
              <a:t>switchport port-security mac-address 0000.0000.0008</a:t>
            </a:r>
          </a:p>
          <a:p>
            <a:r>
              <a:rPr lang="en-US" sz="1400" smtClean="0"/>
              <a:t>4503(config-if)# </a:t>
            </a:r>
            <a:r>
              <a:rPr lang="en-US" sz="1400" b="1" smtClean="0"/>
              <a:t>switchport port-security maximum 1</a:t>
            </a:r>
          </a:p>
          <a:p>
            <a:r>
              <a:rPr lang="en-US" sz="1400" smtClean="0"/>
              <a:t>4503(config-if)# </a:t>
            </a:r>
            <a:r>
              <a:rPr lang="en-US" sz="1400" b="1" smtClean="0"/>
              <a:t>switchport port-security aging time 2</a:t>
            </a:r>
          </a:p>
          <a:p>
            <a:r>
              <a:rPr lang="en-US" sz="1400" smtClean="0"/>
              <a:t>4503(config-if)# </a:t>
            </a:r>
            <a:r>
              <a:rPr lang="en-US" sz="1400" b="1" smtClean="0"/>
              <a:t>switchport port-security aging static</a:t>
            </a:r>
          </a:p>
          <a:p>
            <a:r>
              <a:rPr lang="en-US" sz="1400" smtClean="0"/>
              <a:t>4503(config-if)# </a:t>
            </a:r>
            <a:r>
              <a:rPr lang="en-US" sz="1400" b="1" smtClean="0"/>
              <a:t>switchport port-security violation restrict</a:t>
            </a:r>
          </a:p>
          <a:p>
            <a:r>
              <a:rPr lang="en-US" sz="1400" smtClean="0"/>
              <a:t>4503(config)# </a:t>
            </a:r>
            <a:r>
              <a:rPr lang="en-US" sz="1400" b="1" smtClean="0"/>
              <a:t>interface FastEthernet 2/2</a:t>
            </a:r>
          </a:p>
          <a:p>
            <a:r>
              <a:rPr lang="en-US" sz="1400" smtClean="0"/>
              <a:t>4503(config-if)# </a:t>
            </a:r>
            <a:r>
              <a:rPr lang="en-US" sz="1400" b="1" smtClean="0"/>
              <a:t>switchport</a:t>
            </a:r>
          </a:p>
          <a:p>
            <a:r>
              <a:rPr lang="en-US" sz="1400" smtClean="0"/>
              <a:t>4503(config-if)# </a:t>
            </a:r>
            <a:r>
              <a:rPr lang="en-US" sz="1400" b="1" smtClean="0"/>
              <a:t>switchport mode access</a:t>
            </a:r>
          </a:p>
          <a:p>
            <a:r>
              <a:rPr lang="en-US" sz="1400" smtClean="0"/>
              <a:t>4503(config-if)# </a:t>
            </a:r>
            <a:r>
              <a:rPr lang="en-US" sz="1400" b="1" smtClean="0"/>
              <a:t>switchport port-security</a:t>
            </a:r>
          </a:p>
          <a:p>
            <a:r>
              <a:rPr lang="en-US" sz="1400" smtClean="0"/>
              <a:t>4503(config-if)# </a:t>
            </a:r>
            <a:r>
              <a:rPr lang="en-US" sz="1400" b="1" smtClean="0"/>
              <a:t>switchport port-security mac-address 0000.0000.1118</a:t>
            </a:r>
          </a:p>
          <a:p>
            <a:r>
              <a:rPr lang="en-US" sz="1400" smtClean="0"/>
              <a:t>4503(config-if)# </a:t>
            </a:r>
            <a:r>
              <a:rPr lang="en-US" sz="1400" b="1" smtClean="0"/>
              <a:t>switchport port-security maximum 1</a:t>
            </a:r>
          </a:p>
          <a:p>
            <a:r>
              <a:rPr lang="en-US" sz="1400" smtClean="0"/>
              <a:t>4503(config-if)# </a:t>
            </a:r>
            <a:r>
              <a:rPr lang="en-US" sz="1400" b="1" smtClean="0"/>
              <a:t>switchport port-security aging time 2</a:t>
            </a:r>
          </a:p>
          <a:p>
            <a:r>
              <a:rPr lang="en-US" sz="1400" smtClean="0"/>
              <a:t>4503(config-if)# </a:t>
            </a:r>
            <a:r>
              <a:rPr lang="en-US" sz="1400" b="1" smtClean="0"/>
              <a:t>switchport port-security aging static</a:t>
            </a:r>
          </a:p>
          <a:p>
            <a:r>
              <a:rPr lang="en-US" sz="1400" smtClean="0"/>
              <a:t>4503(config-if)# </a:t>
            </a:r>
            <a:r>
              <a:rPr lang="en-US" sz="1400" b="1" smtClean="0"/>
              <a:t>switchport port-security violation shutdown</a:t>
            </a:r>
          </a:p>
        </p:txBody>
      </p:sp>
      <p:pic>
        <p:nvPicPr>
          <p:cNvPr id="9" name="Content Placeholder 8" descr="Routing Protocol.jpg"/>
          <p:cNvPicPr>
            <a:picLocks noGrp="1" noChangeAspect="1"/>
          </p:cNvPicPr>
          <p:nvPr>
            <p:ph idx="10"/>
          </p:nvPr>
        </p:nvPicPr>
        <p:blipFill>
          <a:blip r:embed="rId3" cstate="print"/>
          <a:stretch>
            <a:fillRect/>
          </a:stretch>
        </p:blipFill>
        <p:spPr>
          <a:xfrm>
            <a:off x="2609415" y="1003300"/>
            <a:ext cx="3919498" cy="135244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Chapter 6 Objectives</a:t>
            </a:r>
            <a:endParaRPr lang="en-US" dirty="0" smtClean="0"/>
          </a:p>
        </p:txBody>
      </p:sp>
      <p:sp>
        <p:nvSpPr>
          <p:cNvPr id="7" name="Content Placeholder 6"/>
          <p:cNvSpPr>
            <a:spLocks noGrp="1"/>
          </p:cNvSpPr>
          <p:nvPr>
            <p:ph idx="1"/>
          </p:nvPr>
        </p:nvSpPr>
        <p:spPr/>
        <p:txBody>
          <a:bodyPr/>
          <a:lstStyle/>
          <a:p>
            <a:r>
              <a:rPr lang="en-US" smtClean="0"/>
              <a:t>Identify attacks and threats to switches and methods to mitigate attacks.</a:t>
            </a:r>
          </a:p>
          <a:p>
            <a:r>
              <a:rPr lang="en-US" smtClean="0"/>
              <a:t>Configure switches to guard against MAC-based attacks.</a:t>
            </a:r>
          </a:p>
          <a:p>
            <a:r>
              <a:rPr lang="en-US" smtClean="0"/>
              <a:t>Configure tight control of trunk links to mitigate VLAN hopping attacks.</a:t>
            </a:r>
          </a:p>
          <a:p>
            <a:r>
              <a:rPr lang="en-US" smtClean="0"/>
              <a:t>Configure switches to guard against DHCP, MAC, and address resolution protocol (ARP) threats.</a:t>
            </a:r>
          </a:p>
          <a:p>
            <a:r>
              <a:rPr lang="en-US" smtClean="0"/>
              <a:t>Secure Layer 2 devices and protocols.</a:t>
            </a:r>
          </a:p>
          <a:p>
            <a:r>
              <a:rPr lang="en-US" smtClean="0"/>
              <a:t> Develop and implement organizational security policies.</a:t>
            </a:r>
          </a:p>
          <a:p>
            <a:r>
              <a:rPr lang="en-US" smtClean="0"/>
              <a:t>Describe tools used to monitor and analyze network traffic.</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Verifying Port Security (1)</a:t>
            </a:r>
            <a:endParaRPr lang="en-US" dirty="0"/>
          </a:p>
        </p:txBody>
      </p:sp>
      <p:sp>
        <p:nvSpPr>
          <p:cNvPr id="4" name="Content Placeholder 3"/>
          <p:cNvSpPr>
            <a:spLocks noGrp="1"/>
          </p:cNvSpPr>
          <p:nvPr>
            <p:ph idx="10"/>
          </p:nvPr>
        </p:nvSpPr>
        <p:spPr/>
        <p:txBody>
          <a:bodyPr/>
          <a:lstStyle/>
          <a:p>
            <a:r>
              <a:rPr lang="en-US" smtClean="0"/>
              <a:t>The </a:t>
            </a:r>
            <a:r>
              <a:rPr lang="en-US" b="1" smtClean="0">
                <a:latin typeface="Courier New" pitchFamily="49" charset="0"/>
                <a:cs typeface="Courier New" pitchFamily="49" charset="0"/>
              </a:rPr>
              <a:t>show port-security </a:t>
            </a:r>
            <a:r>
              <a:rPr lang="en-US" smtClean="0"/>
              <a:t>command can be used to verify the ports on which port security has been enabled. It also displays count information and security actions to be taken per interface.</a:t>
            </a:r>
          </a:p>
        </p:txBody>
      </p:sp>
      <p:sp>
        <p:nvSpPr>
          <p:cNvPr id="5" name="Content Placeholder 4"/>
          <p:cNvSpPr>
            <a:spLocks noGrp="1"/>
          </p:cNvSpPr>
          <p:nvPr>
            <p:ph sz="quarter" idx="11"/>
          </p:nvPr>
        </p:nvSpPr>
        <p:spPr/>
        <p:txBody>
          <a:bodyPr/>
          <a:lstStyle/>
          <a:p>
            <a:r>
              <a:rPr lang="en-US" sz="1400" smtClean="0"/>
              <a:t>switch# </a:t>
            </a:r>
            <a:r>
              <a:rPr lang="en-US" sz="1400" b="1" smtClean="0"/>
              <a:t>show port-security</a:t>
            </a:r>
          </a:p>
          <a:p>
            <a:r>
              <a:rPr lang="en-US" sz="1400" smtClean="0"/>
              <a:t>Secure Port MaxSecureAddr CurrentAddr SecurityViolation Security Action</a:t>
            </a:r>
          </a:p>
          <a:p>
            <a:r>
              <a:rPr lang="en-US" sz="1400" smtClean="0"/>
              <a:t>		(Count) 	    (Count) 	(Count)</a:t>
            </a:r>
          </a:p>
          <a:p>
            <a:r>
              <a:rPr lang="en-US" sz="1400" smtClean="0"/>
              <a:t>------------------------------------------------------------------------</a:t>
            </a:r>
          </a:p>
          <a:p>
            <a:r>
              <a:rPr lang="it-IT" sz="1400" smtClean="0"/>
              <a:t>  Fa0/1 		   2 	       1 	   0 		Restrict</a:t>
            </a:r>
          </a:p>
          <a:p>
            <a:r>
              <a:rPr lang="en-US" sz="1400" smtClean="0"/>
              <a:t>------------------------------------------------------------------------</a:t>
            </a:r>
          </a:p>
          <a:p>
            <a:r>
              <a:rPr lang="en-US" sz="1400" smtClean="0"/>
              <a:t>Total Addresses in System (excluding one mac per port) : 0</a:t>
            </a:r>
          </a:p>
          <a:p>
            <a:r>
              <a:rPr lang="en-US" sz="1400" smtClean="0"/>
              <a:t>Max Addresses limit in System (excluding one mac per port) : 6144</a:t>
            </a:r>
          </a:p>
          <a:p>
            <a:endParaRPr lang="en-US" sz="1400" smtClean="0"/>
          </a:p>
          <a:p>
            <a:endParaRPr lang="en-US" sz="1400" smtClean="0"/>
          </a:p>
          <a:p>
            <a:endParaRPr lang="en-US" sz="1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Verifying Port Security (2)</a:t>
            </a:r>
            <a:endParaRPr lang="en-US" dirty="0"/>
          </a:p>
        </p:txBody>
      </p:sp>
      <p:sp>
        <p:nvSpPr>
          <p:cNvPr id="4" name="Text Placeholder 3"/>
          <p:cNvSpPr>
            <a:spLocks noGrp="1"/>
          </p:cNvSpPr>
          <p:nvPr>
            <p:ph type="body" sz="quarter" idx="10"/>
          </p:nvPr>
        </p:nvSpPr>
        <p:spPr/>
        <p:txBody>
          <a:bodyPr/>
          <a:lstStyle/>
          <a:p>
            <a:r>
              <a:rPr lang="en-US" smtClean="0"/>
              <a:t>switch# </a:t>
            </a:r>
            <a:r>
              <a:rPr lang="en-US" b="1" smtClean="0"/>
              <a:t>show port-security interface fastethernet0/1</a:t>
            </a:r>
          </a:p>
          <a:p>
            <a:r>
              <a:rPr lang="en-US" smtClean="0"/>
              <a:t>Port Security : Enabled</a:t>
            </a:r>
          </a:p>
          <a:p>
            <a:r>
              <a:rPr lang="en-US" smtClean="0"/>
              <a:t>Port Status : Secure-up</a:t>
            </a:r>
          </a:p>
          <a:p>
            <a:r>
              <a:rPr lang="en-US" smtClean="0"/>
              <a:t>Violation Mode : Restrict</a:t>
            </a:r>
          </a:p>
          <a:p>
            <a:r>
              <a:rPr lang="en-US" smtClean="0"/>
              <a:t>Aging Time : 60 mins</a:t>
            </a:r>
          </a:p>
          <a:p>
            <a:r>
              <a:rPr lang="en-US" smtClean="0"/>
              <a:t>Aging Type : Inactivity</a:t>
            </a:r>
          </a:p>
          <a:p>
            <a:r>
              <a:rPr lang="en-US" smtClean="0"/>
              <a:t>SecureStatic Address Aging : Enabled</a:t>
            </a:r>
          </a:p>
          <a:p>
            <a:r>
              <a:rPr lang="en-US" smtClean="0"/>
              <a:t>Maximum MAC Addresses : 2</a:t>
            </a:r>
          </a:p>
          <a:p>
            <a:r>
              <a:rPr lang="en-US" smtClean="0"/>
              <a:t>Total MAC Addresses : 1</a:t>
            </a:r>
          </a:p>
          <a:p>
            <a:r>
              <a:rPr lang="en-US" smtClean="0"/>
              <a:t>Configured MAC Addresses : 0</a:t>
            </a:r>
          </a:p>
          <a:p>
            <a:r>
              <a:rPr lang="en-US" smtClean="0"/>
              <a:t>Sticky MAC Addresses : 0</a:t>
            </a:r>
          </a:p>
          <a:p>
            <a:r>
              <a:rPr lang="en-US" smtClean="0"/>
              <a:t>Last Source Address:Vlan : 001b.d513.2ad2:5</a:t>
            </a:r>
          </a:p>
          <a:p>
            <a:r>
              <a:rPr lang="en-US" smtClean="0"/>
              <a:t>Security Violation Count : 0</a:t>
            </a:r>
          </a:p>
          <a:p>
            <a:endParaRPr lang="en-US" b="1" smtClean="0"/>
          </a:p>
          <a:p>
            <a:r>
              <a:rPr lang="en-US" smtClean="0"/>
              <a:t>switch# </a:t>
            </a:r>
            <a:r>
              <a:rPr lang="en-US" b="1" smtClean="0"/>
              <a:t>show port-security address</a:t>
            </a:r>
          </a:p>
          <a:p>
            <a:r>
              <a:rPr lang="en-US" smtClean="0"/>
              <a:t>	Secure Mac Address Table</a:t>
            </a:r>
          </a:p>
          <a:p>
            <a:r>
              <a:rPr lang="en-US" smtClean="0"/>
              <a:t>------------------------------------------------------------------------</a:t>
            </a:r>
          </a:p>
          <a:p>
            <a:r>
              <a:rPr lang="en-US" smtClean="0"/>
              <a:t>Vlan 	Mac Address 	Type 		Ports 	Remaining Age</a:t>
            </a:r>
          </a:p>
          <a:p>
            <a:r>
              <a:rPr lang="en-US" smtClean="0"/>
              <a:t>					      	     (mins)</a:t>
            </a:r>
          </a:p>
          <a:p>
            <a:r>
              <a:rPr lang="en-US" smtClean="0"/>
              <a:t>---- 	----------- 	---- 		----- 	-------------</a:t>
            </a:r>
          </a:p>
          <a:p>
            <a:r>
              <a:rPr lang="en-US" smtClean="0"/>
              <a:t>2 	001b.d513.2ad2 	SecureDynamic 	Fa0/1 	60 (I)</a:t>
            </a:r>
          </a:p>
          <a:p>
            <a:r>
              <a:rPr lang="en-US" smtClean="0"/>
              <a:t>------------------------------------------------------------------------</a:t>
            </a:r>
          </a:p>
          <a:p>
            <a:r>
              <a:rPr lang="en-US" smtClean="0"/>
              <a:t>Total Addresses in System (excluding one mac per port) : 0</a:t>
            </a:r>
          </a:p>
          <a:p>
            <a:r>
              <a:rPr lang="en-US" smtClean="0"/>
              <a:t>Max Addresses limit in System (excluding one mac per port) : 6144</a:t>
            </a:r>
            <a:endParaRPr lang="en-US"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fontScale="90000"/>
          </a:bodyPr>
          <a:lstStyle/>
          <a:p>
            <a:r>
              <a:rPr lang="en-US" dirty="0" smtClean="0"/>
              <a:t>Configuring Port </a:t>
            </a:r>
            <a:r>
              <a:rPr lang="en-US" smtClean="0"/>
              <a:t>Security with Sticky </a:t>
            </a:r>
            <a:r>
              <a:rPr lang="en-US" dirty="0" smtClean="0"/>
              <a:t>MAC Addresses</a:t>
            </a:r>
            <a:endParaRPr lang="en-US" dirty="0"/>
          </a:p>
        </p:txBody>
      </p:sp>
      <p:sp>
        <p:nvSpPr>
          <p:cNvPr id="4" name="Text Placeholder 3"/>
          <p:cNvSpPr>
            <a:spLocks noGrp="1"/>
          </p:cNvSpPr>
          <p:nvPr>
            <p:ph type="body" sz="quarter" idx="10"/>
          </p:nvPr>
        </p:nvSpPr>
        <p:spPr>
          <a:xfrm>
            <a:off x="279399" y="1301858"/>
            <a:ext cx="8531114" cy="5187841"/>
          </a:xfrm>
        </p:spPr>
        <p:txBody>
          <a:bodyPr/>
          <a:lstStyle/>
          <a:p>
            <a:r>
              <a:rPr lang="en-US" smtClean="0"/>
              <a:t>switch# </a:t>
            </a:r>
            <a:r>
              <a:rPr lang="en-US" b="1" smtClean="0"/>
              <a:t>show running-config fastethernet 0/1</a:t>
            </a:r>
          </a:p>
          <a:p>
            <a:r>
              <a:rPr lang="en-US" smtClean="0"/>
              <a:t>interface FastEthernet0/1</a:t>
            </a:r>
          </a:p>
          <a:p>
            <a:r>
              <a:rPr lang="en-US" smtClean="0"/>
              <a:t>switchport access vlan 2</a:t>
            </a:r>
          </a:p>
          <a:p>
            <a:r>
              <a:rPr lang="en-US" smtClean="0"/>
              <a:t>switchport mode access</a:t>
            </a:r>
          </a:p>
          <a:p>
            <a:r>
              <a:rPr lang="en-US" smtClean="0"/>
              <a:t>switchport port-security maximum 2</a:t>
            </a:r>
          </a:p>
          <a:p>
            <a:r>
              <a:rPr lang="en-US" smtClean="0"/>
              <a:t>switchport port-security</a:t>
            </a:r>
          </a:p>
          <a:p>
            <a:r>
              <a:rPr lang="en-US" smtClean="0"/>
              <a:t>switchport port-security violation restrict</a:t>
            </a:r>
          </a:p>
          <a:p>
            <a:r>
              <a:rPr lang="en-US" smtClean="0"/>
              <a:t>switchport port-security mac-address sticky</a:t>
            </a:r>
          </a:p>
          <a:p>
            <a:r>
              <a:rPr lang="en-US" smtClean="0"/>
              <a:t>switchport port-security mac-address sticky 001b.d513.2ad2</a:t>
            </a:r>
          </a:p>
          <a:p>
            <a:endParaRPr lang="en-US" smtClean="0"/>
          </a:p>
          <a:p>
            <a:r>
              <a:rPr lang="en-US" smtClean="0"/>
              <a:t>switch# </a:t>
            </a:r>
            <a:r>
              <a:rPr lang="en-US" b="1" smtClean="0"/>
              <a:t>show port-security address</a:t>
            </a:r>
          </a:p>
          <a:p>
            <a:r>
              <a:rPr lang="en-US" smtClean="0"/>
              <a:t>Secure Mac Address Table</a:t>
            </a:r>
          </a:p>
          <a:p>
            <a:r>
              <a:rPr lang="en-US" smtClean="0"/>
              <a:t>------------------------------------------------------------------------</a:t>
            </a:r>
          </a:p>
          <a:p>
            <a:r>
              <a:rPr lang="en-US" smtClean="0"/>
              <a:t>Vlan 	Mac Address 		Type 		Ports 	Remaining Age</a:t>
            </a:r>
          </a:p>
          <a:p>
            <a:r>
              <a:rPr lang="en-US" smtClean="0"/>
              <a:t>						     	     (mins)</a:t>
            </a:r>
          </a:p>
          <a:p>
            <a:r>
              <a:rPr lang="en-US" smtClean="0"/>
              <a:t>---- 	----------- 	        ---- 		----- 	-------------</a:t>
            </a:r>
          </a:p>
          <a:p>
            <a:r>
              <a:rPr lang="en-US" smtClean="0"/>
              <a:t>2 	001b.d513.2ad2 	       SecureSticky 	Fa0/1 		-</a:t>
            </a:r>
            <a:endParaRPr lang="en-US" b="1" smtClean="0"/>
          </a:p>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Blocking Unicast Flooding</a:t>
            </a:r>
            <a:endParaRPr lang="en-US" dirty="0"/>
          </a:p>
        </p:txBody>
      </p:sp>
      <p:sp>
        <p:nvSpPr>
          <p:cNvPr id="8" name="Content Placeholder 7"/>
          <p:cNvSpPr>
            <a:spLocks noGrp="1"/>
          </p:cNvSpPr>
          <p:nvPr>
            <p:ph idx="10"/>
          </p:nvPr>
        </p:nvSpPr>
        <p:spPr/>
        <p:txBody>
          <a:bodyPr/>
          <a:lstStyle/>
          <a:p>
            <a:r>
              <a:rPr lang="en-US" smtClean="0"/>
              <a:t>Cisco Catalyst switches can restrict flooding of unknown multicast MAC-addressed traffic on a per-port basis, in addition to restricting flooding of unknown unicast destination MAC addresses.</a:t>
            </a:r>
          </a:p>
        </p:txBody>
      </p:sp>
      <p:sp>
        <p:nvSpPr>
          <p:cNvPr id="9" name="Content Placeholder 8"/>
          <p:cNvSpPr>
            <a:spLocks noGrp="1"/>
          </p:cNvSpPr>
          <p:nvPr>
            <p:ph sz="quarter" idx="11"/>
          </p:nvPr>
        </p:nvSpPr>
        <p:spPr/>
        <p:txBody>
          <a:bodyPr/>
          <a:lstStyle/>
          <a:p>
            <a:r>
              <a:rPr lang="en-US" smtClean="0"/>
              <a:t>4503# </a:t>
            </a:r>
            <a:r>
              <a:rPr lang="en-US" b="1" smtClean="0"/>
              <a:t>configure terminal</a:t>
            </a:r>
          </a:p>
          <a:p>
            <a:r>
              <a:rPr lang="en-US" smtClean="0"/>
              <a:t>Enter configuration commands, one per line. End with CNTL/Z.</a:t>
            </a:r>
          </a:p>
          <a:p>
            <a:r>
              <a:rPr lang="en-US" smtClean="0"/>
              <a:t>4503(config)# </a:t>
            </a:r>
            <a:r>
              <a:rPr lang="en-US" b="1" smtClean="0"/>
              <a:t>interface FastEthernet 3/22</a:t>
            </a:r>
          </a:p>
          <a:p>
            <a:r>
              <a:rPr lang="en-US" smtClean="0"/>
              <a:t>4503(config-if)# </a:t>
            </a:r>
            <a:r>
              <a:rPr lang="en-US" b="1" smtClean="0"/>
              <a:t>switchport block unicast</a:t>
            </a:r>
          </a:p>
          <a:p>
            <a:r>
              <a:rPr lang="en-US" smtClean="0"/>
              <a:t>4503(config-if)# </a:t>
            </a:r>
            <a:r>
              <a:rPr lang="en-US" b="1" smtClean="0"/>
              <a:t>switchport block multicast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Understanding and Protecting </a:t>
            </a:r>
            <a:r>
              <a:rPr lang="en-US" sz="2800" b="1" kern="0" noProof="0" dirty="0" smtClean="0">
                <a:solidFill>
                  <a:schemeClr val="bg1"/>
                </a:solidFill>
                <a:latin typeface="+mj-lt"/>
                <a:ea typeface="+mj-ea"/>
                <a:cs typeface="+mj-cs"/>
              </a:rPr>
              <a:t>against </a:t>
            </a:r>
            <a:r>
              <a:rPr lang="en-US" sz="2800" b="1" kern="0" dirty="0" smtClean="0">
                <a:solidFill>
                  <a:schemeClr val="bg1"/>
                </a:solidFill>
                <a:latin typeface="+mj-lt"/>
                <a:ea typeface="+mj-ea"/>
                <a:cs typeface="+mj-cs"/>
              </a:rPr>
              <a:t>VLAN Attacks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VLAN Hopping</a:t>
            </a:r>
          </a:p>
        </p:txBody>
      </p:sp>
      <p:sp>
        <p:nvSpPr>
          <p:cNvPr id="8" name="Content Placeholder 7"/>
          <p:cNvSpPr>
            <a:spLocks noGrp="1"/>
          </p:cNvSpPr>
          <p:nvPr>
            <p:ph idx="1"/>
          </p:nvPr>
        </p:nvSpPr>
        <p:spPr/>
        <p:txBody>
          <a:bodyPr>
            <a:noAutofit/>
          </a:bodyPr>
          <a:lstStyle/>
          <a:p>
            <a:r>
              <a:rPr lang="en-US" sz="3200" dirty="0" smtClean="0"/>
              <a:t>Switch Spoofing</a:t>
            </a:r>
          </a:p>
          <a:p>
            <a:r>
              <a:rPr lang="en-US" sz="3200" dirty="0" smtClean="0"/>
              <a:t>Double Tagging</a:t>
            </a:r>
          </a:p>
        </p:txBody>
      </p:sp>
      <p:pic>
        <p:nvPicPr>
          <p:cNvPr id="6" name="Picture 2"/>
          <p:cNvPicPr>
            <a:picLocks noGrp="1" noChangeAspect="1" noChangeArrowheads="1"/>
          </p:cNvPicPr>
          <p:nvPr>
            <p:ph idx="10"/>
          </p:nvPr>
        </p:nvPicPr>
        <p:blipFill>
          <a:blip r:embed="rId3" cstate="print"/>
          <a:stretch>
            <a:fillRect/>
          </a:stretch>
        </p:blipFill>
        <p:spPr bwMode="auto">
          <a:xfrm>
            <a:off x="4578191" y="1156205"/>
            <a:ext cx="4067175" cy="31673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r="8794"/>
          <a:stretch>
            <a:fillRect/>
          </a:stretch>
        </p:blipFill>
        <p:spPr bwMode="auto">
          <a:xfrm>
            <a:off x="4668430" y="1035375"/>
            <a:ext cx="4119108" cy="3517097"/>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VLAN Hopping – Switch Spoofing (1)</a:t>
            </a:r>
            <a:endParaRPr lang="en-US" dirty="0" smtClean="0"/>
          </a:p>
        </p:txBody>
      </p:sp>
      <p:sp>
        <p:nvSpPr>
          <p:cNvPr id="8" name="Content Placeholder 7"/>
          <p:cNvSpPr>
            <a:spLocks noGrp="1"/>
          </p:cNvSpPr>
          <p:nvPr>
            <p:ph idx="1"/>
          </p:nvPr>
        </p:nvSpPr>
        <p:spPr/>
        <p:txBody>
          <a:bodyPr/>
          <a:lstStyle/>
          <a:p>
            <a:r>
              <a:rPr lang="en-US" smtClean="0"/>
              <a:t>An attacker can send a malicious DTP frame. Upon receiving the frame, the switch would form a trunk port, which would then give the attacker access to all the VLANs on the trunk. The attacker port becomes a trunk port, and the attacker can attack a victim in any VLAN carried on the trunk.</a:t>
            </a: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VLAN Hopping – Switch Spoofing (2)</a:t>
            </a:r>
            <a:endParaRPr lang="en-US" dirty="0" smtClean="0"/>
          </a:p>
        </p:txBody>
      </p:sp>
      <p:sp>
        <p:nvSpPr>
          <p:cNvPr id="8" name="Content Placeholder 7"/>
          <p:cNvSpPr>
            <a:spLocks noGrp="1"/>
          </p:cNvSpPr>
          <p:nvPr>
            <p:ph idx="11"/>
          </p:nvPr>
        </p:nvSpPr>
        <p:spPr/>
        <p:txBody>
          <a:bodyPr/>
          <a:lstStyle/>
          <a:p>
            <a:r>
              <a:rPr lang="en-US" smtClean="0"/>
              <a:t>In another type of switch spoofing attack, the network attacker connects an unauthorized Cisco switch to the switch port. The unauthorized switch can send DTP frames and form a trunk. The attacker has access to all the VLANs through the trunk. The attacker can attack a victim in any VLAN.</a:t>
            </a:r>
            <a:endParaRPr lang="en-US" dirty="0" smtClean="0"/>
          </a:p>
        </p:txBody>
      </p:sp>
      <p:pic>
        <p:nvPicPr>
          <p:cNvPr id="1026" name="Picture 2"/>
          <p:cNvPicPr>
            <a:picLocks noGrp="1" noChangeAspect="1" noChangeArrowheads="1"/>
          </p:cNvPicPr>
          <p:nvPr>
            <p:ph sz="quarter" idx="12"/>
          </p:nvPr>
        </p:nvPicPr>
        <p:blipFill>
          <a:blip r:embed="rId3" cstate="print"/>
          <a:srcRect/>
          <a:stretch>
            <a:fillRect/>
          </a:stretch>
        </p:blipFill>
        <p:spPr bwMode="auto">
          <a:xfrm>
            <a:off x="1049774" y="1365369"/>
            <a:ext cx="6990477" cy="1904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VLAN </a:t>
            </a:r>
            <a:r>
              <a:rPr lang="en-US" smtClean="0"/>
              <a:t>Hopping – Double </a:t>
            </a:r>
            <a:r>
              <a:rPr lang="en-US" dirty="0" smtClean="0"/>
              <a:t>Tagging</a:t>
            </a:r>
          </a:p>
        </p:txBody>
      </p:sp>
      <p:sp>
        <p:nvSpPr>
          <p:cNvPr id="8" name="Content Placeholder 7"/>
          <p:cNvSpPr>
            <a:spLocks noGrp="1"/>
          </p:cNvSpPr>
          <p:nvPr>
            <p:ph idx="11"/>
          </p:nvPr>
        </p:nvSpPr>
        <p:spPr/>
        <p:txBody>
          <a:bodyPr>
            <a:noAutofit/>
          </a:bodyPr>
          <a:lstStyle/>
          <a:p>
            <a:r>
              <a:rPr lang="en-US" sz="2000" b="1" dirty="0" smtClean="0"/>
              <a:t>Step 1. </a:t>
            </a:r>
            <a:r>
              <a:rPr lang="en-US" sz="2000" dirty="0" smtClean="0"/>
              <a:t>Attacker (native VLAN 10) sends a frame with two 802.1Q headers to Switch 1.</a:t>
            </a:r>
          </a:p>
          <a:p>
            <a:r>
              <a:rPr lang="en-US" sz="2000" b="1" dirty="0" smtClean="0"/>
              <a:t>Step 2. </a:t>
            </a:r>
            <a:r>
              <a:rPr lang="en-US" sz="2000" dirty="0" smtClean="0"/>
              <a:t>Switch 1 strips the outer tag and forwards the frame to all ports within same native VLAN.</a:t>
            </a:r>
          </a:p>
          <a:p>
            <a:r>
              <a:rPr lang="en-US" sz="2000" b="1" dirty="0" smtClean="0"/>
              <a:t>Step 3. </a:t>
            </a:r>
            <a:r>
              <a:rPr lang="en-US" sz="2000" dirty="0" smtClean="0"/>
              <a:t>Switch 2 interprets frame according to information in the inner tag marked with VLAN ID 20.</a:t>
            </a:r>
          </a:p>
          <a:p>
            <a:r>
              <a:rPr lang="en-US" sz="2000" b="1" dirty="0" smtClean="0"/>
              <a:t>Step 4. </a:t>
            </a:r>
            <a:r>
              <a:rPr lang="en-US" sz="2000" dirty="0" smtClean="0"/>
              <a:t>Switch 2 forwards the frame out all ports associated with VLAN 20, including trunk ports.</a:t>
            </a:r>
          </a:p>
        </p:txBody>
      </p:sp>
      <p:pic>
        <p:nvPicPr>
          <p:cNvPr id="6" name="Picture 2"/>
          <p:cNvPicPr>
            <a:picLocks noGrp="1" noChangeAspect="1" noChangeArrowheads="1"/>
          </p:cNvPicPr>
          <p:nvPr>
            <p:ph sz="quarter" idx="12"/>
          </p:nvPr>
        </p:nvPicPr>
        <p:blipFill>
          <a:blip r:embed="rId3" cstate="print"/>
          <a:stretch>
            <a:fillRect/>
          </a:stretch>
        </p:blipFill>
        <p:spPr bwMode="auto">
          <a:xfrm>
            <a:off x="1923481" y="990600"/>
            <a:ext cx="5243062"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Mitigating VLAN Hopping Attacks</a:t>
            </a:r>
            <a:endParaRPr lang="en-US" dirty="0" smtClean="0"/>
          </a:p>
        </p:txBody>
      </p:sp>
      <p:sp>
        <p:nvSpPr>
          <p:cNvPr id="8" name="Content Placeholder 7"/>
          <p:cNvSpPr>
            <a:spLocks noGrp="1"/>
          </p:cNvSpPr>
          <p:nvPr>
            <p:ph idx="1"/>
          </p:nvPr>
        </p:nvSpPr>
        <p:spPr/>
        <p:txBody>
          <a:bodyPr/>
          <a:lstStyle/>
          <a:p>
            <a:r>
              <a:rPr lang="en-US" smtClean="0"/>
              <a:t>Configure all unused ports as access ports so that trunking cannot be negotiated across those links.</a:t>
            </a:r>
          </a:p>
          <a:p>
            <a:r>
              <a:rPr lang="en-US" smtClean="0"/>
              <a:t>Place all unused ports in the shutdown state and associate them with a VLAN designed for only unused ports, carrying no user data traffic.</a:t>
            </a:r>
          </a:p>
          <a:p>
            <a:r>
              <a:rPr lang="en-US" smtClean="0"/>
              <a:t>When establishing a trunk link, purposefully configure arguments to achieve the following results:</a:t>
            </a:r>
          </a:p>
          <a:p>
            <a:pPr lvl="1"/>
            <a:r>
              <a:rPr lang="en-US" smtClean="0"/>
              <a:t>The native VLAN is different from any data VLANs.</a:t>
            </a:r>
          </a:p>
          <a:p>
            <a:pPr lvl="1"/>
            <a:r>
              <a:rPr lang="en-US" smtClean="0"/>
              <a:t>Trunking is set up as On or Nonegotiate rather than negotiated.</a:t>
            </a:r>
          </a:p>
          <a:p>
            <a:pPr lvl="1"/>
            <a:r>
              <a:rPr lang="en-US" smtClean="0"/>
              <a:t>The specific VLAN range is carried on the trunk. This ensures that the native VLAN will be pruned along with any other VLANs not explicitly allowed on the trunk.</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94462" y="1841500"/>
            <a:ext cx="2940050" cy="2743200"/>
          </a:xfrm>
          <a:prstGeom prst="rect">
            <a:avLst/>
          </a:prstGeom>
          <a:noFill/>
        </p:spPr>
        <p:txBody>
          <a:bodyPr anchor="ctr"/>
          <a:lstStyle/>
          <a:p>
            <a:r>
              <a:rPr lang="en-US" sz="2800" dirty="0" smtClean="0">
                <a:solidFill>
                  <a:schemeClr val="bg1"/>
                </a:solidFill>
              </a:rPr>
              <a:t>Switch Security Fundamentals</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r="4003"/>
          <a:stretch>
            <a:fillRect/>
          </a:stretch>
        </p:blipFill>
        <p:spPr bwMode="auto">
          <a:xfrm>
            <a:off x="4414311" y="1035292"/>
            <a:ext cx="4528211" cy="3889092"/>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Catalyst Multilayer Switch ACL Types</a:t>
            </a:r>
          </a:p>
        </p:txBody>
      </p:sp>
      <p:sp>
        <p:nvSpPr>
          <p:cNvPr id="8" name="Content Placeholder 7"/>
          <p:cNvSpPr>
            <a:spLocks noGrp="1"/>
          </p:cNvSpPr>
          <p:nvPr>
            <p:ph idx="1"/>
          </p:nvPr>
        </p:nvSpPr>
        <p:spPr/>
        <p:txBody>
          <a:bodyPr>
            <a:noAutofit/>
          </a:bodyPr>
          <a:lstStyle/>
          <a:p>
            <a:r>
              <a:rPr lang="en-US" sz="1800" b="1" dirty="0" smtClean="0"/>
              <a:t>Router access control lists (RACL): </a:t>
            </a:r>
            <a:r>
              <a:rPr lang="en-US" sz="1800" dirty="0" smtClean="0"/>
              <a:t>Supported in the TCAM hardware on Cisco multilayer switches. In Catalyst switches, RACL can be applied to any routed interface, such as an SVI or routed port.</a:t>
            </a:r>
          </a:p>
          <a:p>
            <a:r>
              <a:rPr lang="en-US" sz="1800" b="1" dirty="0" smtClean="0"/>
              <a:t>Port access control list (PACL): </a:t>
            </a:r>
            <a:r>
              <a:rPr lang="en-US" sz="1800" dirty="0" smtClean="0"/>
              <a:t>Filters traffic at the port level. PACL’s can be applied</a:t>
            </a:r>
            <a:r>
              <a:rPr lang="en-US" sz="1800" b="1" dirty="0" smtClean="0"/>
              <a:t> </a:t>
            </a:r>
            <a:r>
              <a:rPr lang="en-US" sz="1800" dirty="0" smtClean="0"/>
              <a:t>on a Layer 2 switch port, trunk port, or EtherChannel port. PACL’s act at the Layer 2 port level but can filter based on Layer 3/Layer 4 information.</a:t>
            </a:r>
          </a:p>
          <a:p>
            <a:endParaRPr lang="en-US" sz="20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Catalyst Multilayer Switch ACL Types</a:t>
            </a:r>
          </a:p>
        </p:txBody>
      </p:sp>
      <p:sp>
        <p:nvSpPr>
          <p:cNvPr id="5" name="Content Placeholder 7"/>
          <p:cNvSpPr>
            <a:spLocks noGrp="1"/>
          </p:cNvSpPr>
          <p:nvPr>
            <p:ph idx="11"/>
          </p:nvPr>
        </p:nvSpPr>
        <p:spPr>
          <a:xfrm>
            <a:off x="279400" y="4990453"/>
            <a:ext cx="8520354" cy="1433651"/>
          </a:xfrm>
        </p:spPr>
        <p:txBody>
          <a:bodyPr>
            <a:noAutofit/>
          </a:bodyPr>
          <a:lstStyle/>
          <a:p>
            <a:r>
              <a:rPr lang="en-US" sz="1800" b="1" dirty="0" smtClean="0"/>
              <a:t>VACL’s: </a:t>
            </a:r>
            <a:r>
              <a:rPr lang="en-US" sz="1800" dirty="0" smtClean="0"/>
              <a:t>Also known as VLAN access-maps, apply to all traffic in a VLAN. VACL’s support filtering based on Ethertype and MAC addresses. VACL’s are  order-sensitive, analogous to route maps. VACL’s can control traffic flowing within the VLAN or control switched traffic, whereas RACL’s control only routed traffic.</a:t>
            </a:r>
          </a:p>
        </p:txBody>
      </p:sp>
      <p:pic>
        <p:nvPicPr>
          <p:cNvPr id="7" name="Picture 2"/>
          <p:cNvPicPr>
            <a:picLocks noGrp="1" noChangeAspect="1" noChangeArrowheads="1"/>
          </p:cNvPicPr>
          <p:nvPr>
            <p:ph sz="quarter" idx="12"/>
          </p:nvPr>
        </p:nvPicPr>
        <p:blipFill>
          <a:blip r:embed="rId3" cstate="print"/>
          <a:stretch>
            <a:fillRect/>
          </a:stretch>
        </p:blipFill>
        <p:spPr bwMode="auto">
          <a:xfrm>
            <a:off x="2128566" y="990600"/>
            <a:ext cx="4832893" cy="398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Configuring VACL’s (1)</a:t>
            </a:r>
          </a:p>
        </p:txBody>
      </p:sp>
      <p:sp>
        <p:nvSpPr>
          <p:cNvPr id="8" name="Content Placeholder 7"/>
          <p:cNvSpPr>
            <a:spLocks noGrp="1"/>
          </p:cNvSpPr>
          <p:nvPr>
            <p:ph idx="1"/>
          </p:nvPr>
        </p:nvSpPr>
        <p:spPr/>
        <p:txBody>
          <a:bodyPr>
            <a:noAutofit/>
          </a:bodyPr>
          <a:lstStyle/>
          <a:p>
            <a:pPr>
              <a:buNone/>
            </a:pPr>
            <a:r>
              <a:rPr lang="en-US" dirty="0" smtClean="0"/>
              <a:t>Three ACL actions are permitted with VACL’s:</a:t>
            </a:r>
          </a:p>
          <a:p>
            <a:r>
              <a:rPr lang="en-US" b="1" dirty="0" smtClean="0"/>
              <a:t>Permit </a:t>
            </a:r>
            <a:r>
              <a:rPr lang="en-US" dirty="0" smtClean="0"/>
              <a:t>(with capture, Catalyst 6500 only)</a:t>
            </a:r>
          </a:p>
          <a:p>
            <a:r>
              <a:rPr lang="en-US" b="1" dirty="0" smtClean="0"/>
              <a:t>Redirect </a:t>
            </a:r>
            <a:r>
              <a:rPr lang="en-US" dirty="0" smtClean="0"/>
              <a:t>(Catalyst 6500 only)</a:t>
            </a:r>
          </a:p>
          <a:p>
            <a:r>
              <a:rPr lang="en-US" b="1" dirty="0" smtClean="0"/>
              <a:t>Deny </a:t>
            </a:r>
            <a:r>
              <a:rPr lang="en-US" dirty="0" smtClean="0"/>
              <a:t>(with logging, Catalyst 6500 only)</a:t>
            </a:r>
          </a:p>
        </p:txBody>
      </p:sp>
      <p:sp>
        <p:nvSpPr>
          <p:cNvPr id="5" name="Content Placeholder 4"/>
          <p:cNvSpPr>
            <a:spLocks noGrp="1"/>
          </p:cNvSpPr>
          <p:nvPr>
            <p:ph idx="10"/>
          </p:nvPr>
        </p:nvSpPr>
        <p:spPr/>
        <p:txBody>
          <a:bodyPr/>
          <a:lstStyle/>
          <a:p>
            <a:endParaRPr lang="en-US"/>
          </a:p>
        </p:txBody>
      </p:sp>
      <p:pic>
        <p:nvPicPr>
          <p:cNvPr id="7" name="Picture 2"/>
          <p:cNvPicPr>
            <a:picLocks noChangeAspect="1" noChangeArrowheads="1"/>
          </p:cNvPicPr>
          <p:nvPr/>
        </p:nvPicPr>
        <p:blipFill>
          <a:blip r:embed="rId3" cstate="print"/>
          <a:srcRect r="3852"/>
          <a:stretch>
            <a:fillRect/>
          </a:stretch>
        </p:blipFill>
        <p:spPr bwMode="auto">
          <a:xfrm>
            <a:off x="4569714" y="1030561"/>
            <a:ext cx="4326314" cy="37098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VACL’s (2)</a:t>
            </a:r>
            <a:endParaRPr lang="en-US" dirty="0" smtClean="0"/>
          </a:p>
        </p:txBody>
      </p:sp>
      <p:sp>
        <p:nvSpPr>
          <p:cNvPr id="5" name="Content Placeholder 7"/>
          <p:cNvSpPr>
            <a:spLocks noGrp="1"/>
          </p:cNvSpPr>
          <p:nvPr>
            <p:ph idx="1"/>
          </p:nvPr>
        </p:nvSpPr>
        <p:spPr/>
        <p:txBody>
          <a:bodyPr>
            <a:normAutofit fontScale="85000" lnSpcReduction="20000"/>
          </a:bodyPr>
          <a:lstStyle/>
          <a:p>
            <a:pPr>
              <a:lnSpc>
                <a:spcPct val="120000"/>
              </a:lnSpc>
            </a:pPr>
            <a:r>
              <a:rPr lang="en-US" smtClean="0"/>
              <a:t>Step 1. Define a VLAN access map:</a:t>
            </a:r>
          </a:p>
          <a:p>
            <a:pPr marL="231775" lvl="1" indent="-6350">
              <a:lnSpc>
                <a:spcPct val="120000"/>
              </a:lnSpc>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vlan access-map</a:t>
            </a:r>
            <a:r>
              <a:rPr lang="en-US" smtClean="0">
                <a:latin typeface="Courier New" pitchFamily="49" charset="0"/>
                <a:cs typeface="Courier New" pitchFamily="49" charset="0"/>
              </a:rPr>
              <a:t> </a:t>
            </a:r>
            <a:r>
              <a:rPr lang="en-US" i="1" smtClean="0">
                <a:latin typeface="Courier New" pitchFamily="49" charset="0"/>
                <a:cs typeface="Courier New" pitchFamily="49" charset="0"/>
              </a:rPr>
              <a:t>map_name</a:t>
            </a:r>
            <a:r>
              <a:rPr lang="en-US" smtClean="0">
                <a:latin typeface="Courier New" pitchFamily="49" charset="0"/>
                <a:cs typeface="Courier New" pitchFamily="49" charset="0"/>
              </a:rPr>
              <a:t> [</a:t>
            </a:r>
            <a:r>
              <a:rPr lang="en-US" i="1" smtClean="0">
                <a:latin typeface="Courier New" pitchFamily="49" charset="0"/>
                <a:cs typeface="Courier New" pitchFamily="49" charset="0"/>
              </a:rPr>
              <a:t>seq</a:t>
            </a:r>
            <a:r>
              <a:rPr lang="en-US" smtClean="0">
                <a:latin typeface="Courier New" pitchFamily="49" charset="0"/>
                <a:cs typeface="Courier New" pitchFamily="49" charset="0"/>
              </a:rPr>
              <a:t>#]</a:t>
            </a:r>
          </a:p>
          <a:p>
            <a:pPr>
              <a:lnSpc>
                <a:spcPct val="120000"/>
              </a:lnSpc>
            </a:pPr>
            <a:r>
              <a:rPr lang="en-US" smtClean="0"/>
              <a:t>Step 2. Configure a match clause:</a:t>
            </a:r>
          </a:p>
          <a:p>
            <a:pPr marL="231775" lvl="1" indent="-6350">
              <a:lnSpc>
                <a:spcPct val="120000"/>
              </a:lnSpc>
              <a:buNone/>
            </a:pPr>
            <a:r>
              <a:rPr lang="en-US" smtClean="0">
                <a:latin typeface="Courier New" pitchFamily="49" charset="0"/>
                <a:cs typeface="Courier New" pitchFamily="49" charset="0"/>
              </a:rPr>
              <a:t>Switch(config-access-map)# </a:t>
            </a:r>
            <a:r>
              <a:rPr lang="en-US" b="1" smtClean="0">
                <a:latin typeface="Courier New" pitchFamily="49" charset="0"/>
                <a:cs typeface="Courier New" pitchFamily="49" charset="0"/>
              </a:rPr>
              <a:t>match {drop [log]} | {forward [capture]} | {redirect {{</a:t>
            </a:r>
            <a:r>
              <a:rPr lang="en-US" i="1" smtClean="0">
                <a:latin typeface="Courier New" pitchFamily="49" charset="0"/>
                <a:cs typeface="Courier New" pitchFamily="49" charset="0"/>
              </a:rPr>
              <a:t>fastethernet</a:t>
            </a:r>
            <a:r>
              <a:rPr lang="en-US" b="1" smtClean="0">
                <a:latin typeface="Courier New" pitchFamily="49" charset="0"/>
                <a:cs typeface="Courier New" pitchFamily="49" charset="0"/>
              </a:rPr>
              <a:t> | </a:t>
            </a:r>
            <a:r>
              <a:rPr lang="en-US" i="1" smtClean="0">
                <a:latin typeface="Courier New" pitchFamily="49" charset="0"/>
                <a:cs typeface="Courier New" pitchFamily="49" charset="0"/>
              </a:rPr>
              <a:t>gigabitethernet</a:t>
            </a:r>
            <a:r>
              <a:rPr lang="en-US" b="1" smtClean="0">
                <a:latin typeface="Courier New" pitchFamily="49" charset="0"/>
                <a:cs typeface="Courier New" pitchFamily="49" charset="0"/>
              </a:rPr>
              <a:t> | </a:t>
            </a:r>
            <a:r>
              <a:rPr lang="en-US" i="1" smtClean="0">
                <a:latin typeface="Courier New" pitchFamily="49" charset="0"/>
                <a:cs typeface="Courier New" pitchFamily="49" charset="0"/>
              </a:rPr>
              <a:t>tengigabitethernet</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slot/port</a:t>
            </a:r>
            <a:r>
              <a:rPr lang="en-US" b="1" smtClean="0">
                <a:latin typeface="Courier New" pitchFamily="49" charset="0"/>
                <a:cs typeface="Courier New" pitchFamily="49" charset="0"/>
              </a:rPr>
              <a:t>} | {port-channel </a:t>
            </a:r>
            <a:r>
              <a:rPr lang="en-US" i="1" smtClean="0">
                <a:latin typeface="Courier New" pitchFamily="49" charset="0"/>
                <a:cs typeface="Courier New" pitchFamily="49" charset="0"/>
              </a:rPr>
              <a:t>channel_id</a:t>
            </a:r>
            <a:r>
              <a:rPr lang="en-US" smtClean="0">
                <a:latin typeface="Courier New" pitchFamily="49" charset="0"/>
                <a:cs typeface="Courier New" pitchFamily="49" charset="0"/>
              </a:rPr>
              <a:t>}}</a:t>
            </a:r>
          </a:p>
          <a:p>
            <a:pPr>
              <a:lnSpc>
                <a:spcPct val="120000"/>
              </a:lnSpc>
            </a:pPr>
            <a:r>
              <a:rPr lang="en-US" smtClean="0"/>
              <a:t>Step 3. Configure an action clause:</a:t>
            </a:r>
          </a:p>
          <a:p>
            <a:pPr marL="231775" lvl="1" indent="-6350">
              <a:lnSpc>
                <a:spcPct val="120000"/>
              </a:lnSpc>
              <a:buNone/>
            </a:pPr>
            <a:r>
              <a:rPr lang="en-US" smtClean="0">
                <a:latin typeface="Courier New" pitchFamily="49" charset="0"/>
                <a:cs typeface="Courier New" pitchFamily="49" charset="0"/>
              </a:rPr>
              <a:t>Switch(config-access-map)# </a:t>
            </a:r>
            <a:r>
              <a:rPr lang="en-US" b="1" smtClean="0">
                <a:latin typeface="Courier New" pitchFamily="49" charset="0"/>
                <a:cs typeface="Courier New" pitchFamily="49" charset="0"/>
              </a:rPr>
              <a:t>action {drop [log]} | {forward [capture]} | {redirect {{</a:t>
            </a:r>
            <a:r>
              <a:rPr lang="en-US" i="1" smtClean="0">
                <a:latin typeface="Courier New" pitchFamily="49" charset="0"/>
                <a:cs typeface="Courier New" pitchFamily="49" charset="0"/>
              </a:rPr>
              <a:t>fastethernet</a:t>
            </a:r>
            <a:r>
              <a:rPr lang="en-US" b="1" smtClean="0">
                <a:latin typeface="Courier New" pitchFamily="49" charset="0"/>
                <a:cs typeface="Courier New" pitchFamily="49" charset="0"/>
              </a:rPr>
              <a:t> | </a:t>
            </a:r>
            <a:r>
              <a:rPr lang="en-US" i="1" smtClean="0">
                <a:latin typeface="Courier New" pitchFamily="49" charset="0"/>
                <a:cs typeface="Courier New" pitchFamily="49" charset="0"/>
              </a:rPr>
              <a:t>gigabitethernet</a:t>
            </a:r>
            <a:r>
              <a:rPr lang="en-US" b="1" smtClean="0">
                <a:latin typeface="Courier New" pitchFamily="49" charset="0"/>
                <a:cs typeface="Courier New" pitchFamily="49" charset="0"/>
              </a:rPr>
              <a:t> | </a:t>
            </a:r>
            <a:r>
              <a:rPr lang="en-US" i="1" smtClean="0">
                <a:latin typeface="Courier New" pitchFamily="49" charset="0"/>
                <a:cs typeface="Courier New" pitchFamily="49" charset="0"/>
              </a:rPr>
              <a:t>tengigabitethernet</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slot/port</a:t>
            </a:r>
            <a:r>
              <a:rPr lang="en-US" b="1" smtClean="0">
                <a:latin typeface="Courier New" pitchFamily="49" charset="0"/>
                <a:cs typeface="Courier New" pitchFamily="49" charset="0"/>
              </a:rPr>
              <a:t>} | {port-channel </a:t>
            </a:r>
            <a:r>
              <a:rPr lang="en-US" i="1" smtClean="0">
                <a:latin typeface="Courier New" pitchFamily="49" charset="0"/>
                <a:cs typeface="Courier New" pitchFamily="49" charset="0"/>
              </a:rPr>
              <a:t>channel_id</a:t>
            </a:r>
            <a:r>
              <a:rPr lang="en-US" b="1" smtClean="0">
                <a:latin typeface="Courier New" pitchFamily="49" charset="0"/>
                <a:cs typeface="Courier New" pitchFamily="49" charset="0"/>
              </a:rPr>
              <a:t>}}</a:t>
            </a:r>
          </a:p>
          <a:p>
            <a:pPr>
              <a:lnSpc>
                <a:spcPct val="120000"/>
              </a:lnSpc>
            </a:pPr>
            <a:r>
              <a:rPr lang="en-US" smtClean="0"/>
              <a:t>Step 4. Apply a map to VLANs:</a:t>
            </a:r>
          </a:p>
          <a:p>
            <a:pPr marL="231775" lvl="1" indent="-6350">
              <a:lnSpc>
                <a:spcPct val="120000"/>
              </a:lnSpc>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vlan filter </a:t>
            </a:r>
            <a:r>
              <a:rPr lang="en-US" i="1" smtClean="0">
                <a:latin typeface="Courier New" pitchFamily="49" charset="0"/>
                <a:cs typeface="Courier New" pitchFamily="49" charset="0"/>
              </a:rPr>
              <a:t>map_name</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vlan_list list</a:t>
            </a:r>
          </a:p>
          <a:p>
            <a:pPr>
              <a:lnSpc>
                <a:spcPct val="120000"/>
              </a:lnSpc>
            </a:pPr>
            <a:r>
              <a:rPr lang="en-US" smtClean="0"/>
              <a:t>Step 5. Verify the VACL configuration:</a:t>
            </a:r>
          </a:p>
          <a:p>
            <a:pPr marL="231775" lvl="1" indent="-6350">
              <a:lnSpc>
                <a:spcPct val="120000"/>
              </a:lnSpc>
              <a:buNone/>
            </a:pPr>
            <a:r>
              <a:rPr lang="en-US" smtClean="0">
                <a:latin typeface="Courier New" pitchFamily="49" charset="0"/>
                <a:cs typeface="Courier New" pitchFamily="49" charset="0"/>
              </a:rPr>
              <a:t>Switch# </a:t>
            </a:r>
            <a:r>
              <a:rPr lang="en-US" b="1" smtClean="0">
                <a:latin typeface="Courier New" pitchFamily="49" charset="0"/>
                <a:cs typeface="Courier New" pitchFamily="49" charset="0"/>
              </a:rPr>
              <a:t>show vlan access-map </a:t>
            </a:r>
            <a:r>
              <a:rPr lang="en-US" i="1" smtClean="0">
                <a:latin typeface="Courier New" pitchFamily="49" charset="0"/>
                <a:cs typeface="Courier New" pitchFamily="49" charset="0"/>
              </a:rPr>
              <a:t>map_name</a:t>
            </a:r>
          </a:p>
          <a:p>
            <a:pPr marL="231775" lvl="1" indent="-6350">
              <a:lnSpc>
                <a:spcPct val="120000"/>
              </a:lnSpc>
              <a:buNone/>
            </a:pPr>
            <a:r>
              <a:rPr lang="en-US" smtClean="0">
                <a:latin typeface="Courier New" pitchFamily="49" charset="0"/>
                <a:cs typeface="Courier New" pitchFamily="49" charset="0"/>
              </a:rPr>
              <a:t>Switch# </a:t>
            </a:r>
            <a:r>
              <a:rPr lang="en-US" b="1" smtClean="0">
                <a:latin typeface="Courier New" pitchFamily="49" charset="0"/>
                <a:cs typeface="Courier New" pitchFamily="49" charset="0"/>
              </a:rPr>
              <a:t>show vlan filter [ access-map </a:t>
            </a:r>
            <a:r>
              <a:rPr lang="en-US" i="1" smtClean="0">
                <a:latin typeface="Courier New" pitchFamily="49" charset="0"/>
                <a:cs typeface="Courier New" pitchFamily="49" charset="0"/>
              </a:rPr>
              <a:t>map_name</a:t>
            </a:r>
            <a:r>
              <a:rPr lang="en-US" b="1" smtClean="0">
                <a:latin typeface="Courier New" pitchFamily="49" charset="0"/>
                <a:cs typeface="Courier New" pitchFamily="49" charset="0"/>
              </a:rPr>
              <a:t> | vlan </a:t>
            </a:r>
            <a:r>
              <a:rPr lang="en-US" i="1" smtClean="0">
                <a:latin typeface="Courier New" pitchFamily="49" charset="0"/>
                <a:cs typeface="Courier New" pitchFamily="49" charset="0"/>
              </a:rPr>
              <a:t>vlan_id</a:t>
            </a:r>
            <a:r>
              <a:rPr lang="en-US" b="1" smtClean="0">
                <a:latin typeface="Courier New" pitchFamily="49" charset="0"/>
                <a:cs typeface="Courier New" pitchFamily="49" charset="0"/>
              </a:rPr>
              <a:t> ]</a:t>
            </a:r>
            <a:endParaRPr lang="en-US"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a:bodyPr>
          <a:lstStyle/>
          <a:p>
            <a:r>
              <a:rPr lang="en-US" dirty="0" smtClean="0"/>
              <a:t>Configuring VACL’s (3)</a:t>
            </a:r>
            <a:endParaRPr lang="en-US" dirty="0"/>
          </a:p>
        </p:txBody>
      </p:sp>
      <p:sp>
        <p:nvSpPr>
          <p:cNvPr id="5" name="Content Placeholder 4"/>
          <p:cNvSpPr>
            <a:spLocks noGrp="1"/>
          </p:cNvSpPr>
          <p:nvPr>
            <p:ph idx="10"/>
          </p:nvPr>
        </p:nvSpPr>
        <p:spPr>
          <a:xfrm>
            <a:off x="279400" y="1003301"/>
            <a:ext cx="8520354" cy="1379681"/>
          </a:xfrm>
        </p:spPr>
        <p:txBody>
          <a:bodyPr/>
          <a:lstStyle/>
          <a:p>
            <a:r>
              <a:rPr lang="en-US" smtClean="0"/>
              <a:t>Here a VACL is configured to drop all traffic from network 10.1.9.0/24 on VLAN 10 and 20 and drop all traffic to Backup Server 0000.1111.4444.</a:t>
            </a:r>
          </a:p>
        </p:txBody>
      </p:sp>
      <p:sp>
        <p:nvSpPr>
          <p:cNvPr id="6" name="Content Placeholder 5"/>
          <p:cNvSpPr>
            <a:spLocks noGrp="1"/>
          </p:cNvSpPr>
          <p:nvPr>
            <p:ph sz="quarter" idx="11"/>
          </p:nvPr>
        </p:nvSpPr>
        <p:spPr>
          <a:xfrm>
            <a:off x="279400" y="2507674"/>
            <a:ext cx="8520113" cy="4032826"/>
          </a:xfrm>
        </p:spPr>
        <p:txBody>
          <a:bodyPr/>
          <a:lstStyle/>
          <a:p>
            <a:r>
              <a:rPr lang="en-US" smtClean="0"/>
              <a:t>switch(config)# </a:t>
            </a:r>
            <a:r>
              <a:rPr lang="en-US" b="1" smtClean="0"/>
              <a:t>access-list 100 permit ip 10.1.9.0 0.0.0.255 any</a:t>
            </a:r>
          </a:p>
          <a:p>
            <a:r>
              <a:rPr lang="en-US" smtClean="0"/>
              <a:t>switch(config)# </a:t>
            </a:r>
            <a:r>
              <a:rPr lang="en-US" b="1" smtClean="0"/>
              <a:t>mac access-list extended BACKUP_SERVER</a:t>
            </a:r>
          </a:p>
          <a:p>
            <a:r>
              <a:rPr lang="en-US" smtClean="0"/>
              <a:t>switch(config-ext-mac)# </a:t>
            </a:r>
            <a:r>
              <a:rPr lang="en-US" b="1" smtClean="0"/>
              <a:t>permit any host 0000.1111.4444</a:t>
            </a:r>
          </a:p>
          <a:p>
            <a:r>
              <a:rPr lang="en-US" smtClean="0"/>
              <a:t>switch(config)# </a:t>
            </a:r>
            <a:r>
              <a:rPr lang="en-US" b="1" smtClean="0"/>
              <a:t>vlan access-map XYZ 10</a:t>
            </a:r>
          </a:p>
          <a:p>
            <a:r>
              <a:rPr lang="en-US" smtClean="0"/>
              <a:t>switch(config-map)# </a:t>
            </a:r>
            <a:r>
              <a:rPr lang="en-US" b="1" smtClean="0"/>
              <a:t>match ip address 100</a:t>
            </a:r>
          </a:p>
          <a:p>
            <a:r>
              <a:rPr lang="en-US" smtClean="0"/>
              <a:t>switch(config-map)# </a:t>
            </a:r>
            <a:r>
              <a:rPr lang="en-US" b="1" smtClean="0"/>
              <a:t>action drop</a:t>
            </a:r>
          </a:p>
          <a:p>
            <a:r>
              <a:rPr lang="en-US" smtClean="0"/>
              <a:t>switch(config-map)# </a:t>
            </a:r>
            <a:r>
              <a:rPr lang="en-US" b="1" smtClean="0"/>
              <a:t>vlan access-map XYZ 20</a:t>
            </a:r>
          </a:p>
          <a:p>
            <a:r>
              <a:rPr lang="en-US" smtClean="0"/>
              <a:t>switch(config-map)# </a:t>
            </a:r>
            <a:r>
              <a:rPr lang="en-US" b="1" smtClean="0"/>
              <a:t>match mac address BACKUP_SERVER</a:t>
            </a:r>
          </a:p>
          <a:p>
            <a:r>
              <a:rPr lang="en-US" smtClean="0"/>
              <a:t>switch(config-map)# </a:t>
            </a:r>
            <a:r>
              <a:rPr lang="en-US" b="1" smtClean="0"/>
              <a:t>action drop</a:t>
            </a:r>
          </a:p>
          <a:p>
            <a:r>
              <a:rPr lang="en-US" smtClean="0"/>
              <a:t>switch(config-map)# </a:t>
            </a:r>
            <a:r>
              <a:rPr lang="en-US" b="1" smtClean="0"/>
              <a:t>vlan access-map XYZ 30</a:t>
            </a:r>
          </a:p>
          <a:p>
            <a:r>
              <a:rPr lang="en-US" smtClean="0"/>
              <a:t>switch(config-map)# </a:t>
            </a:r>
            <a:r>
              <a:rPr lang="en-US" b="1" smtClean="0"/>
              <a:t>action forward</a:t>
            </a:r>
          </a:p>
          <a:p>
            <a:r>
              <a:rPr lang="en-US" smtClean="0"/>
              <a:t>switch(config)# </a:t>
            </a:r>
            <a:r>
              <a:rPr lang="en-US" b="1" smtClean="0"/>
              <a:t>vlan filter XYZ vlan-list 10,20</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normAutofit/>
          </a:bodyPr>
          <a:lstStyle/>
          <a:p>
            <a:r>
              <a:rPr lang="en-US" sz="2800" dirty="0" smtClean="0">
                <a:solidFill>
                  <a:schemeClr val="bg1"/>
                </a:solidFill>
              </a:rPr>
              <a:t>Understanding and Protecting against Spoofing Attacks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Catalyst Integrated Security Features</a:t>
            </a:r>
            <a:endParaRPr lang="en-US" dirty="0" smtClean="0"/>
          </a:p>
        </p:txBody>
      </p:sp>
      <p:sp>
        <p:nvSpPr>
          <p:cNvPr id="8" name="Content Placeholder 7"/>
          <p:cNvSpPr>
            <a:spLocks noGrp="1"/>
          </p:cNvSpPr>
          <p:nvPr>
            <p:ph idx="1"/>
          </p:nvPr>
        </p:nvSpPr>
        <p:spPr/>
        <p:txBody>
          <a:bodyPr>
            <a:normAutofit fontScale="92500" lnSpcReduction="10000"/>
          </a:bodyPr>
          <a:lstStyle/>
          <a:p>
            <a:r>
              <a:rPr lang="en-US" smtClean="0"/>
              <a:t>Dynamic Address Resolution Protocol inspection (DAI) adds security to ARP using the DHCP snooping table to minimize the impact of ARP poisoning and spoofing attacks.</a:t>
            </a:r>
          </a:p>
          <a:p>
            <a:r>
              <a:rPr lang="en-US" smtClean="0"/>
              <a:t>IP Source Guard (IPSG) prevents IP spoofing addresses using the DHCP snooping table.</a:t>
            </a:r>
          </a:p>
          <a:p>
            <a:r>
              <a:rPr lang="en-US" smtClean="0"/>
              <a:t>Port security prevents MAC flooding attacks.</a:t>
            </a:r>
          </a:p>
          <a:p>
            <a:r>
              <a:rPr lang="en-US" smtClean="0"/>
              <a:t>DHCP snooping prevents client attacks on the DHCP server and switch.</a:t>
            </a:r>
          </a:p>
          <a:p>
            <a:endParaRPr lang="en-US" dirty="0" smtClean="0"/>
          </a:p>
        </p:txBody>
      </p:sp>
      <p:pic>
        <p:nvPicPr>
          <p:cNvPr id="11" name="Picture 2"/>
          <p:cNvPicPr>
            <a:picLocks noGrp="1" noChangeAspect="1" noChangeArrowheads="1"/>
          </p:cNvPicPr>
          <p:nvPr>
            <p:ph idx="10"/>
          </p:nvPr>
        </p:nvPicPr>
        <p:blipFill>
          <a:blip r:embed="rId3" cstate="print"/>
          <a:stretch>
            <a:fillRect/>
          </a:stretch>
        </p:blipFill>
        <p:spPr bwMode="auto">
          <a:xfrm>
            <a:off x="4702175" y="1183648"/>
            <a:ext cx="4067175" cy="25290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5053316" y="1182689"/>
            <a:ext cx="3158836" cy="231977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DHCP Spoofing Attack</a:t>
            </a:r>
            <a:endParaRPr lang="en-US" dirty="0" smtClean="0"/>
          </a:p>
        </p:txBody>
      </p:sp>
      <p:sp>
        <p:nvSpPr>
          <p:cNvPr id="8" name="Content Placeholder 7"/>
          <p:cNvSpPr>
            <a:spLocks noGrp="1"/>
          </p:cNvSpPr>
          <p:nvPr>
            <p:ph idx="1"/>
          </p:nvPr>
        </p:nvSpPr>
        <p:spPr/>
        <p:txBody>
          <a:bodyPr>
            <a:noAutofit/>
          </a:bodyPr>
          <a:lstStyle/>
          <a:p>
            <a:r>
              <a:rPr lang="en-US" sz="2000" smtClean="0"/>
              <a:t>One of the ways that an attacker can gain access to network traffic is to spoof responses that would be sent by a valid DHCP server. </a:t>
            </a:r>
          </a:p>
          <a:p>
            <a:r>
              <a:rPr lang="en-US" sz="2000" smtClean="0"/>
              <a:t>The DHCP spoofing device replies to client DHCP requests. The legitimate server can reply also, but if the spoofing device is on the same segment as the client, its reply to the client might arrive first.</a:t>
            </a:r>
          </a:p>
          <a:p>
            <a:r>
              <a:rPr lang="en-US" sz="2000" smtClean="0"/>
              <a:t>The intruder’s DHCP reply offers an IP address and supporting information that designates the intruder as the default gateway or DNS server.</a:t>
            </a:r>
            <a:endParaRPr lang="en-US" sz="2000" dirty="0" smtClean="0"/>
          </a:p>
        </p:txBody>
      </p:sp>
      <p:sp>
        <p:nvSpPr>
          <p:cNvPr id="9" name="Content Placeholder 7"/>
          <p:cNvSpPr>
            <a:spLocks noGrp="1"/>
          </p:cNvSpPr>
          <p:nvPr>
            <p:ph idx="10"/>
          </p:nvPr>
        </p:nvSpPr>
        <p:spPr>
          <a:xfrm>
            <a:off x="4702589" y="3671455"/>
            <a:ext cx="4066688" cy="2856344"/>
          </a:xfrm>
        </p:spPr>
        <p:txBody>
          <a:bodyPr>
            <a:normAutofit/>
          </a:bodyPr>
          <a:lstStyle/>
          <a:p>
            <a:r>
              <a:rPr lang="en-US" sz="2000" smtClean="0"/>
              <a:t>For a gateway, the clients then forward packets to the attacking device, which in turn sends them to the desired destination. This is referred to as a man-in-the-middle attack and it can go entirely undetected as the intruder intercepts the data flow through the network.</a:t>
            </a:r>
            <a:endParaRPr lang="en-US" sz="20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DHCP Spoofing Attack – Scenario 1</a:t>
            </a:r>
            <a:endParaRPr lang="en-US" dirty="0" smtClean="0"/>
          </a:p>
        </p:txBody>
      </p:sp>
      <p:sp>
        <p:nvSpPr>
          <p:cNvPr id="8" name="Content Placeholder 7"/>
          <p:cNvSpPr>
            <a:spLocks noGrp="1"/>
          </p:cNvSpPr>
          <p:nvPr>
            <p:ph idx="11"/>
          </p:nvPr>
        </p:nvSpPr>
        <p:spPr/>
        <p:txBody>
          <a:bodyPr/>
          <a:lstStyle/>
          <a:p>
            <a:r>
              <a:rPr lang="en-US" smtClean="0"/>
              <a:t>In the first scenario, an attacker launches a DoS attack by sending thousands of DHCP requests. The DHCP server does not have the capability to determine whether the request is genuine and therefore might end up exhausting all the available IP addresses. This results in a legitimate client not getting a IP address via DHCP.</a:t>
            </a:r>
            <a:endParaRPr lang="en-US" dirty="0" smtClean="0"/>
          </a:p>
        </p:txBody>
      </p:sp>
      <p:pic>
        <p:nvPicPr>
          <p:cNvPr id="13" name="Picture 2"/>
          <p:cNvPicPr>
            <a:picLocks noGrp="1" noChangeAspect="1" noChangeArrowheads="1"/>
          </p:cNvPicPr>
          <p:nvPr>
            <p:ph sz="quarter" idx="12"/>
          </p:nvPr>
        </p:nvPicPr>
        <p:blipFill>
          <a:blip r:embed="rId3" cstate="print"/>
          <a:stretch>
            <a:fillRect/>
          </a:stretch>
        </p:blipFill>
        <p:spPr bwMode="auto">
          <a:xfrm>
            <a:off x="279400" y="1069147"/>
            <a:ext cx="8531225" cy="24972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DHCP Spoofing Attack – Scenario 2</a:t>
            </a:r>
            <a:endParaRPr lang="en-US" dirty="0" smtClean="0"/>
          </a:p>
        </p:txBody>
      </p:sp>
      <p:sp>
        <p:nvSpPr>
          <p:cNvPr id="8" name="Content Placeholder 7"/>
          <p:cNvSpPr>
            <a:spLocks noGrp="1"/>
          </p:cNvSpPr>
          <p:nvPr>
            <p:ph idx="11"/>
          </p:nvPr>
        </p:nvSpPr>
        <p:spPr/>
        <p:txBody>
          <a:bodyPr>
            <a:normAutofit fontScale="92500" lnSpcReduction="10000"/>
          </a:bodyPr>
          <a:lstStyle/>
          <a:p>
            <a:r>
              <a:rPr lang="en-US" smtClean="0"/>
              <a:t>A second scenario happens when the attacker attaches a DHCP server to the network and has it assume the role of the DHCP server for that segment. This enables the intruder to give out false DHCP information for the default gateway and domain name servers, which points clients to the hacker’s machine. This misdirection enables the hacker to. become a man-in-the-middle and to gain access to confidential information, such as username and password pairs, while the end user is unaware of the attack.</a:t>
            </a:r>
            <a:endParaRPr lang="en-US" dirty="0" smtClean="0"/>
          </a:p>
        </p:txBody>
      </p:sp>
      <p:pic>
        <p:nvPicPr>
          <p:cNvPr id="10" name="Picture 2"/>
          <p:cNvPicPr>
            <a:picLocks noGrp="1" noChangeAspect="1" noChangeArrowheads="1"/>
          </p:cNvPicPr>
          <p:nvPr>
            <p:ph sz="quarter" idx="12"/>
          </p:nvPr>
        </p:nvPicPr>
        <p:blipFill>
          <a:blip r:embed="rId3" cstate="print"/>
          <a:stretch>
            <a:fillRect/>
          </a:stretch>
        </p:blipFill>
        <p:spPr bwMode="auto">
          <a:xfrm>
            <a:off x="279400" y="1069147"/>
            <a:ext cx="8531225" cy="24972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Security </a:t>
            </a:r>
            <a:r>
              <a:rPr lang="en-US" smtClean="0"/>
              <a:t>Infrastructure Services</a:t>
            </a:r>
            <a:endParaRPr lang="en-US" dirty="0" smtClean="0"/>
          </a:p>
        </p:txBody>
      </p:sp>
      <p:sp>
        <p:nvSpPr>
          <p:cNvPr id="8" name="Content Placeholder 7"/>
          <p:cNvSpPr>
            <a:spLocks noGrp="1"/>
          </p:cNvSpPr>
          <p:nvPr>
            <p:ph idx="1"/>
          </p:nvPr>
        </p:nvSpPr>
        <p:spPr/>
        <p:txBody>
          <a:bodyPr>
            <a:normAutofit/>
          </a:bodyPr>
          <a:lstStyle/>
          <a:p>
            <a:r>
              <a:rPr lang="en-US" dirty="0" smtClean="0"/>
              <a:t>Core – switch packets quickly.</a:t>
            </a:r>
          </a:p>
          <a:p>
            <a:r>
              <a:rPr lang="en-US" dirty="0" smtClean="0"/>
              <a:t>Distribution – packet filtering.</a:t>
            </a:r>
          </a:p>
          <a:p>
            <a:r>
              <a:rPr lang="en-US" dirty="0" smtClean="0"/>
              <a:t>Access – Control at port level.</a:t>
            </a:r>
          </a:p>
          <a:p>
            <a:r>
              <a:rPr lang="en-US" dirty="0" smtClean="0"/>
              <a:t>Server farm – provide application services; include                           network           management system.</a:t>
            </a:r>
          </a:p>
        </p:txBody>
      </p:sp>
      <p:pic>
        <p:nvPicPr>
          <p:cNvPr id="6" name="Picture 2"/>
          <p:cNvPicPr>
            <a:picLocks noGrp="1" noChangeAspect="1" noChangeArrowheads="1"/>
          </p:cNvPicPr>
          <p:nvPr>
            <p:ph idx="10"/>
          </p:nvPr>
        </p:nvPicPr>
        <p:blipFill>
          <a:blip r:embed="rId3" cstate="print"/>
          <a:stretch>
            <a:fillRect/>
          </a:stretch>
        </p:blipFill>
        <p:spPr bwMode="auto">
          <a:xfrm>
            <a:off x="4702175" y="1164480"/>
            <a:ext cx="4067175" cy="30268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DHCP Snooping</a:t>
            </a:r>
            <a:endParaRPr lang="en-US" dirty="0" smtClean="0"/>
          </a:p>
        </p:txBody>
      </p:sp>
      <p:sp>
        <p:nvSpPr>
          <p:cNvPr id="6" name="Content Placeholder 7"/>
          <p:cNvSpPr>
            <a:spLocks noGrp="1"/>
          </p:cNvSpPr>
          <p:nvPr>
            <p:ph idx="11"/>
          </p:nvPr>
        </p:nvSpPr>
        <p:spPr>
          <a:xfrm>
            <a:off x="279400" y="5347855"/>
            <a:ext cx="8520354" cy="1076250"/>
          </a:xfrm>
        </p:spPr>
        <p:txBody>
          <a:bodyPr>
            <a:normAutofit lnSpcReduction="10000"/>
          </a:bodyPr>
          <a:lstStyle/>
          <a:p>
            <a:r>
              <a:rPr lang="en-US" smtClean="0"/>
              <a:t>DHCP snooping is a Cisco Catalyst feature that determines which switch ports can respond to DHCP requests. Ports are identified as trusted and untrusted. </a:t>
            </a:r>
            <a:endParaRPr lang="en-US" dirty="0" smtClean="0"/>
          </a:p>
        </p:txBody>
      </p:sp>
      <p:pic>
        <p:nvPicPr>
          <p:cNvPr id="10" name="Picture 2"/>
          <p:cNvPicPr>
            <a:picLocks noGrp="1" noChangeAspect="1" noChangeArrowheads="1"/>
          </p:cNvPicPr>
          <p:nvPr>
            <p:ph sz="quarter" idx="12"/>
          </p:nvPr>
        </p:nvPicPr>
        <p:blipFill>
          <a:blip r:embed="rId3" cstate="print"/>
          <a:stretch>
            <a:fillRect/>
          </a:stretch>
        </p:blipFill>
        <p:spPr bwMode="auto">
          <a:xfrm>
            <a:off x="1719713" y="990600"/>
            <a:ext cx="5650599" cy="4246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57878"/>
          </a:xfrm>
        </p:spPr>
        <p:txBody>
          <a:bodyPr>
            <a:normAutofit/>
          </a:bodyPr>
          <a:lstStyle/>
          <a:p>
            <a:pPr>
              <a:defRPr/>
            </a:pPr>
            <a:r>
              <a:rPr lang="en-US" dirty="0" smtClean="0"/>
              <a:t>Configuring DHCP Snooping</a:t>
            </a:r>
          </a:p>
        </p:txBody>
      </p:sp>
      <p:graphicFrame>
        <p:nvGraphicFramePr>
          <p:cNvPr id="6" name="Content Placeholder 9"/>
          <p:cNvGraphicFramePr>
            <a:graphicFrameLocks/>
          </p:cNvGraphicFramePr>
          <p:nvPr/>
        </p:nvGraphicFramePr>
        <p:xfrm>
          <a:off x="293688" y="1048215"/>
          <a:ext cx="8286431" cy="5334000"/>
        </p:xfrm>
        <a:graphic>
          <a:graphicData uri="http://schemas.openxmlformats.org/drawingml/2006/table">
            <a:tbl>
              <a:tblPr firstRow="1" bandRow="1">
                <a:tableStyleId>{5C22544A-7EE6-4342-B048-85BDC9FD1C3A}</a:tableStyleId>
              </a:tblPr>
              <a:tblGrid>
                <a:gridCol w="1143533"/>
                <a:gridCol w="7142898"/>
              </a:tblGrid>
              <a:tr h="359482">
                <a:tc>
                  <a:txBody>
                    <a:bodyPr/>
                    <a:lstStyle/>
                    <a:p>
                      <a:r>
                        <a:rPr lang="en-US" sz="2000" b="1" dirty="0" smtClean="0"/>
                        <a:t>Step</a:t>
                      </a:r>
                      <a:endParaRPr lang="en-US" sz="2000" b="1" dirty="0"/>
                    </a:p>
                  </a:txBody>
                  <a:tcPr/>
                </a:tc>
                <a:tc>
                  <a:txBody>
                    <a:bodyPr/>
                    <a:lstStyle/>
                    <a:p>
                      <a:r>
                        <a:rPr lang="en-US" sz="2000" b="1" dirty="0" smtClean="0"/>
                        <a:t>Commands</a:t>
                      </a:r>
                      <a:endParaRPr lang="en-US" sz="2000" b="1" dirty="0"/>
                    </a:p>
                  </a:txBody>
                  <a:tcPr/>
                </a:tc>
              </a:tr>
              <a:tr h="569180">
                <a:tc>
                  <a:txBody>
                    <a:bodyPr/>
                    <a:lstStyle/>
                    <a:p>
                      <a:r>
                        <a:rPr lang="en-US" sz="1800" dirty="0" smtClean="0"/>
                        <a:t>1.</a:t>
                      </a:r>
                      <a:endParaRPr lang="en-US" sz="1800" dirty="0"/>
                    </a:p>
                  </a:txBody>
                  <a:tcPr/>
                </a:tc>
                <a:tc>
                  <a:txBody>
                    <a:bodyPr/>
                    <a:lstStyle/>
                    <a:p>
                      <a:r>
                        <a:rPr lang="en-US" sz="1800" kern="1200" baseline="0" dirty="0" smtClean="0">
                          <a:solidFill>
                            <a:schemeClr val="dk1"/>
                          </a:solidFill>
                          <a:latin typeface="+mn-lt"/>
                          <a:ea typeface="+mn-ea"/>
                          <a:cs typeface="+mn-cs"/>
                        </a:rPr>
                        <a:t>Enable DHCP snooping globally:</a:t>
                      </a:r>
                    </a:p>
                    <a:p>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dhcp snooping</a:t>
                      </a:r>
                      <a:endParaRPr lang="en-US" sz="1800" dirty="0">
                        <a:latin typeface="Courier New" pitchFamily="49" charset="0"/>
                        <a:cs typeface="Courier New" pitchFamily="49" charset="0"/>
                      </a:endParaRPr>
                    </a:p>
                  </a:txBody>
                  <a:tcPr/>
                </a:tc>
              </a:tr>
              <a:tr h="569180">
                <a:tc>
                  <a:txBody>
                    <a:bodyPr/>
                    <a:lstStyle/>
                    <a:p>
                      <a:r>
                        <a:rPr lang="en-US" sz="1800" dirty="0" smtClean="0"/>
                        <a:t>2.</a:t>
                      </a:r>
                      <a:endParaRPr lang="en-US" sz="1800" dirty="0"/>
                    </a:p>
                  </a:txBody>
                  <a:tcPr/>
                </a:tc>
                <a:tc>
                  <a:txBody>
                    <a:bodyPr/>
                    <a:lstStyle/>
                    <a:p>
                      <a:r>
                        <a:rPr lang="en-US" sz="1800" kern="1200" baseline="0" dirty="0" smtClean="0">
                          <a:solidFill>
                            <a:schemeClr val="dk1"/>
                          </a:solidFill>
                          <a:latin typeface="+mn-lt"/>
                          <a:ea typeface="+mn-ea"/>
                          <a:cs typeface="+mn-cs"/>
                        </a:rPr>
                        <a:t>Enable DHCP Option 82:</a:t>
                      </a:r>
                    </a:p>
                    <a:p>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dhcp snooping information option</a:t>
                      </a:r>
                      <a:endParaRPr lang="en-US" sz="1800" dirty="0">
                        <a:latin typeface="Courier New" pitchFamily="49" charset="0"/>
                        <a:cs typeface="Courier New" pitchFamily="49" charset="0"/>
                      </a:endParaRPr>
                    </a:p>
                  </a:txBody>
                  <a:tcPr/>
                </a:tc>
              </a:tr>
              <a:tr h="569180">
                <a:tc>
                  <a:txBody>
                    <a:bodyPr/>
                    <a:lstStyle/>
                    <a:p>
                      <a:r>
                        <a:rPr lang="en-US" sz="1800" dirty="0" smtClean="0"/>
                        <a:t>3.</a:t>
                      </a:r>
                      <a:endParaRPr lang="en-US" sz="1800" dirty="0"/>
                    </a:p>
                  </a:txBody>
                  <a:tcPr/>
                </a:tc>
                <a:tc>
                  <a:txBody>
                    <a:bodyPr/>
                    <a:lstStyle/>
                    <a:p>
                      <a:r>
                        <a:rPr lang="en-US" sz="1800" kern="1200" baseline="0" dirty="0" smtClean="0">
                          <a:solidFill>
                            <a:schemeClr val="dk1"/>
                          </a:solidFill>
                          <a:latin typeface="+mn-lt"/>
                          <a:ea typeface="+mn-ea"/>
                          <a:cs typeface="+mn-cs"/>
                        </a:rPr>
                        <a:t>Configure DHCP server </a:t>
                      </a:r>
                      <a:r>
                        <a:rPr lang="en-US" sz="1800" kern="1200" baseline="0" smtClean="0">
                          <a:solidFill>
                            <a:schemeClr val="dk1"/>
                          </a:solidFill>
                          <a:latin typeface="+mn-lt"/>
                          <a:ea typeface="+mn-ea"/>
                          <a:cs typeface="+mn-cs"/>
                        </a:rPr>
                        <a:t>interfaces or uplink </a:t>
                      </a:r>
                      <a:r>
                        <a:rPr lang="en-US" sz="1800" kern="1200" baseline="0" dirty="0" smtClean="0">
                          <a:solidFill>
                            <a:schemeClr val="dk1"/>
                          </a:solidFill>
                          <a:latin typeface="+mn-lt"/>
                          <a:ea typeface="+mn-ea"/>
                          <a:cs typeface="+mn-cs"/>
                        </a:rPr>
                        <a:t>ports as trusted:</a:t>
                      </a:r>
                    </a:p>
                    <a:p>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ip dhcp snooping trust</a:t>
                      </a:r>
                      <a:endParaRPr lang="en-US" sz="1800" dirty="0">
                        <a:latin typeface="Courier New" pitchFamily="49" charset="0"/>
                        <a:cs typeface="Courier New" pitchFamily="49" charset="0"/>
                      </a:endParaRPr>
                    </a:p>
                  </a:txBody>
                  <a:tcPr/>
                </a:tc>
              </a:tr>
              <a:tr h="817977">
                <a:tc>
                  <a:txBody>
                    <a:bodyPr/>
                    <a:lstStyle/>
                    <a:p>
                      <a:r>
                        <a:rPr lang="en-US" sz="1800" dirty="0" smtClean="0"/>
                        <a:t>4.</a:t>
                      </a:r>
                      <a:endParaRPr lang="en-US" sz="1800" dirty="0"/>
                    </a:p>
                  </a:txBody>
                  <a:tcPr/>
                </a:tc>
                <a:tc>
                  <a:txBody>
                    <a:bodyPr/>
                    <a:lstStyle/>
                    <a:p>
                      <a:r>
                        <a:rPr lang="en-US" sz="1800" kern="1200" baseline="0" dirty="0" smtClean="0">
                          <a:solidFill>
                            <a:schemeClr val="dk1"/>
                          </a:solidFill>
                          <a:latin typeface="+mn-lt"/>
                          <a:ea typeface="+mn-ea"/>
                          <a:cs typeface="+mn-cs"/>
                        </a:rPr>
                        <a:t>Configure the number of </a:t>
                      </a:r>
                      <a:r>
                        <a:rPr lang="en-US" sz="1800" kern="1200" baseline="0" smtClean="0">
                          <a:solidFill>
                            <a:schemeClr val="dk1"/>
                          </a:solidFill>
                          <a:latin typeface="+mn-lt"/>
                          <a:ea typeface="+mn-ea"/>
                          <a:cs typeface="+mn-cs"/>
                        </a:rPr>
                        <a:t>DHCP packets per </a:t>
                      </a:r>
                      <a:r>
                        <a:rPr lang="en-US" sz="1800" kern="1200" baseline="0" dirty="0" smtClean="0">
                          <a:solidFill>
                            <a:schemeClr val="dk1"/>
                          </a:solidFill>
                          <a:latin typeface="+mn-lt"/>
                          <a:ea typeface="+mn-ea"/>
                          <a:cs typeface="+mn-cs"/>
                        </a:rPr>
                        <a:t>second (pps) that are acceptable </a:t>
                      </a:r>
                      <a:r>
                        <a:rPr lang="en-US" sz="1800" kern="1200" baseline="0" smtClean="0">
                          <a:solidFill>
                            <a:schemeClr val="dk1"/>
                          </a:solidFill>
                          <a:latin typeface="+mn-lt"/>
                          <a:ea typeface="+mn-ea"/>
                          <a:cs typeface="+mn-cs"/>
                        </a:rPr>
                        <a:t>on the port</a:t>
                      </a:r>
                      <a:r>
                        <a:rPr lang="en-US" sz="1800" kern="1200" baseline="0" dirty="0" smtClean="0">
                          <a:solidFill>
                            <a:schemeClr val="dk1"/>
                          </a:solidFill>
                          <a:latin typeface="+mn-lt"/>
                          <a:ea typeface="+mn-ea"/>
                          <a:cs typeface="+mn-cs"/>
                        </a:rPr>
                        <a:t>:</a:t>
                      </a:r>
                    </a:p>
                    <a:p>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ip dhcp snooping limit rate </a:t>
                      </a:r>
                      <a:r>
                        <a:rPr lang="en-US" sz="1800" b="0" i="1" kern="1200" baseline="0" dirty="0" smtClean="0">
                          <a:solidFill>
                            <a:schemeClr val="dk1"/>
                          </a:solidFill>
                          <a:latin typeface="Courier New" pitchFamily="49" charset="0"/>
                          <a:ea typeface="+mn-ea"/>
                          <a:cs typeface="Courier New" pitchFamily="49" charset="0"/>
                        </a:rPr>
                        <a:t>rate</a:t>
                      </a:r>
                      <a:endParaRPr lang="en-US" sz="1800" b="0" dirty="0">
                        <a:latin typeface="Courier New" pitchFamily="49" charset="0"/>
                        <a:cs typeface="Courier New" pitchFamily="49" charset="0"/>
                      </a:endParaRPr>
                    </a:p>
                  </a:txBody>
                  <a:tcPr/>
                </a:tc>
              </a:tr>
              <a:tr h="569180">
                <a:tc>
                  <a:txBody>
                    <a:bodyPr/>
                    <a:lstStyle/>
                    <a:p>
                      <a:r>
                        <a:rPr lang="en-US" sz="1800" dirty="0" smtClean="0"/>
                        <a:t>5.</a:t>
                      </a:r>
                      <a:endParaRPr lang="en-US" sz="1800" dirty="0"/>
                    </a:p>
                  </a:txBody>
                  <a:tcPr/>
                </a:tc>
                <a:tc>
                  <a:txBody>
                    <a:bodyPr/>
                    <a:lstStyle/>
                    <a:p>
                      <a:r>
                        <a:rPr lang="en-US" sz="1800" kern="1200" baseline="0" dirty="0" smtClean="0">
                          <a:solidFill>
                            <a:schemeClr val="dk1"/>
                          </a:solidFill>
                          <a:latin typeface="+mn-lt"/>
                          <a:ea typeface="+mn-ea"/>
                          <a:cs typeface="+mn-cs"/>
                        </a:rPr>
                        <a:t>Enable DHCP snooping </a:t>
                      </a:r>
                      <a:r>
                        <a:rPr lang="en-US" sz="1800" kern="1200" baseline="0" smtClean="0">
                          <a:solidFill>
                            <a:schemeClr val="dk1"/>
                          </a:solidFill>
                          <a:latin typeface="+mn-lt"/>
                          <a:ea typeface="+mn-ea"/>
                          <a:cs typeface="+mn-cs"/>
                        </a:rPr>
                        <a:t>on specific VLANs</a:t>
                      </a:r>
                      <a:r>
                        <a:rPr lang="en-US" sz="1800" kern="1200" baseline="0" dirty="0" smtClean="0">
                          <a:solidFill>
                            <a:schemeClr val="dk1"/>
                          </a:solidFill>
                          <a:latin typeface="+mn-lt"/>
                          <a:ea typeface="+mn-ea"/>
                          <a:cs typeface="+mn-cs"/>
                        </a:rPr>
                        <a:t>:</a:t>
                      </a:r>
                    </a:p>
                    <a:p>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dhcp snooping vlan </a:t>
                      </a:r>
                      <a:r>
                        <a:rPr lang="en-US" sz="1800" b="0" i="1" kern="1200" baseline="0" dirty="0" smtClean="0">
                          <a:solidFill>
                            <a:schemeClr val="dk1"/>
                          </a:solidFill>
                          <a:latin typeface="Courier New" pitchFamily="49" charset="0"/>
                          <a:ea typeface="+mn-ea"/>
                          <a:cs typeface="Courier New" pitchFamily="49" charset="0"/>
                        </a:rPr>
                        <a:t>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a:t>
                      </a:r>
                      <a:r>
                        <a:rPr lang="en-US" sz="1800" b="0" i="1" kern="1200" baseline="0" dirty="0" smtClean="0">
                          <a:solidFill>
                            <a:schemeClr val="dk1"/>
                          </a:solidFill>
                          <a:latin typeface="Courier New" pitchFamily="49" charset="0"/>
                          <a:ea typeface="+mn-ea"/>
                          <a:cs typeface="Courier New" pitchFamily="49" charset="0"/>
                        </a:rPr>
                        <a:t>number</a:t>
                      </a:r>
                      <a:r>
                        <a:rPr lang="en-US" sz="1800" b="1" i="0" kern="1200" baseline="0" dirty="0" smtClean="0">
                          <a:solidFill>
                            <a:schemeClr val="dk1"/>
                          </a:solidFill>
                          <a:latin typeface="Courier New" pitchFamily="49" charset="0"/>
                          <a:ea typeface="+mn-ea"/>
                          <a:cs typeface="Courier New" pitchFamily="49" charset="0"/>
                        </a:rPr>
                        <a:t>]</a:t>
                      </a:r>
                      <a:endParaRPr lang="en-US" sz="1800" i="0" dirty="0">
                        <a:latin typeface="Courier New" pitchFamily="49" charset="0"/>
                        <a:cs typeface="Courier New" pitchFamily="49" charset="0"/>
                      </a:endParaRPr>
                    </a:p>
                  </a:txBody>
                  <a:tcPr/>
                </a:tc>
              </a:tr>
              <a:tr h="569180">
                <a:tc>
                  <a:txBody>
                    <a:bodyPr/>
                    <a:lstStyle/>
                    <a:p>
                      <a:r>
                        <a:rPr lang="en-US" sz="1800" dirty="0" smtClean="0"/>
                        <a:t>6.</a:t>
                      </a:r>
                      <a:endParaRPr lang="en-US" sz="1800" dirty="0"/>
                    </a:p>
                  </a:txBody>
                  <a:tcPr/>
                </a:tc>
                <a:tc>
                  <a:txBody>
                    <a:bodyPr/>
                    <a:lstStyle/>
                    <a:p>
                      <a:r>
                        <a:rPr lang="en-US" sz="1800" kern="1200" baseline="0" dirty="0" smtClean="0">
                          <a:solidFill>
                            <a:schemeClr val="dk1"/>
                          </a:solidFill>
                          <a:latin typeface="+mn-lt"/>
                          <a:ea typeface="+mn-ea"/>
                          <a:cs typeface="+mn-cs"/>
                        </a:rPr>
                        <a:t>Verify the configuration:</a:t>
                      </a:r>
                    </a:p>
                    <a:p>
                      <a:r>
                        <a:rPr lang="en-US" sz="1800" kern="1200" baseline="0" dirty="0" smtClean="0">
                          <a:solidFill>
                            <a:schemeClr val="dk1"/>
                          </a:solidFill>
                          <a:latin typeface="Courier New" pitchFamily="49" charset="0"/>
                          <a:ea typeface="+mn-ea"/>
                          <a:cs typeface="Courier New" pitchFamily="49" charset="0"/>
                        </a:rPr>
                        <a:t>Switch# </a:t>
                      </a:r>
                      <a:r>
                        <a:rPr lang="en-US" sz="1800" b="1" kern="1200" baseline="0" dirty="0" smtClean="0">
                          <a:solidFill>
                            <a:schemeClr val="dk1"/>
                          </a:solidFill>
                          <a:latin typeface="Courier New" pitchFamily="49" charset="0"/>
                          <a:ea typeface="+mn-ea"/>
                          <a:cs typeface="Courier New" pitchFamily="49" charset="0"/>
                        </a:rPr>
                        <a:t>show ip dhcp snooping</a:t>
                      </a:r>
                      <a:endParaRPr lang="en-US" sz="1800" dirty="0">
                        <a:latin typeface="Courier New" pitchFamily="49" charset="0"/>
                        <a:cs typeface="Courier New" pitchFamily="49" charset="0"/>
                      </a:endParaRPr>
                    </a:p>
                  </a:txBody>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Autofit/>
          </a:bodyPr>
          <a:lstStyle/>
          <a:p>
            <a:r>
              <a:rPr lang="en-US" dirty="0" smtClean="0"/>
              <a:t>DHCP Snooping Configuration Example</a:t>
            </a:r>
            <a:endParaRPr lang="en-US" dirty="0"/>
          </a:p>
        </p:txBody>
      </p:sp>
      <p:sp>
        <p:nvSpPr>
          <p:cNvPr id="8" name="Content Placeholder 7"/>
          <p:cNvSpPr>
            <a:spLocks noGrp="1"/>
          </p:cNvSpPr>
          <p:nvPr>
            <p:ph sz="quarter" idx="11"/>
          </p:nvPr>
        </p:nvSpPr>
        <p:spPr>
          <a:xfrm>
            <a:off x="279400" y="3642102"/>
            <a:ext cx="8520113" cy="2898398"/>
          </a:xfrm>
        </p:spPr>
        <p:txBody>
          <a:bodyPr/>
          <a:lstStyle/>
          <a:p>
            <a:r>
              <a:rPr lang="en-US" smtClean="0"/>
              <a:t>switch(config)# </a:t>
            </a:r>
            <a:r>
              <a:rPr lang="en-US" b="1" smtClean="0"/>
              <a:t>ip dhcp snooping</a:t>
            </a:r>
          </a:p>
          <a:p>
            <a:r>
              <a:rPr lang="en-US" smtClean="0"/>
              <a:t>switch(config)# </a:t>
            </a:r>
            <a:r>
              <a:rPr lang="en-US" b="1" smtClean="0"/>
              <a:t>ip dhcp snooping information option</a:t>
            </a:r>
          </a:p>
          <a:p>
            <a:r>
              <a:rPr lang="en-US" smtClean="0"/>
              <a:t>switch(config)# </a:t>
            </a:r>
            <a:r>
              <a:rPr lang="en-US" b="1" smtClean="0"/>
              <a:t>ip dhcp snooping vlan 10,20</a:t>
            </a:r>
          </a:p>
          <a:p>
            <a:r>
              <a:rPr lang="en-US" smtClean="0"/>
              <a:t>switch(config)# </a:t>
            </a:r>
            <a:r>
              <a:rPr lang="en-US" b="1" smtClean="0"/>
              <a:t>interface fastethernet 0/1</a:t>
            </a:r>
          </a:p>
          <a:p>
            <a:r>
              <a:rPr lang="en-US" smtClean="0"/>
              <a:t>switch(config-if)# </a:t>
            </a:r>
            <a:r>
              <a:rPr lang="en-US" b="1" smtClean="0"/>
              <a:t>description Access Port</a:t>
            </a:r>
          </a:p>
          <a:p>
            <a:r>
              <a:rPr lang="en-US" smtClean="0"/>
              <a:t>switch(config-if)# </a:t>
            </a:r>
            <a:r>
              <a:rPr lang="en-US" b="1" smtClean="0"/>
              <a:t>ip dhcp limit rate 5</a:t>
            </a:r>
          </a:p>
          <a:p>
            <a:r>
              <a:rPr lang="en-US" smtClean="0"/>
              <a:t>switch(config)# </a:t>
            </a:r>
            <a:r>
              <a:rPr lang="en-US" b="1" smtClean="0"/>
              <a:t>interface fastethernet 0/24</a:t>
            </a:r>
          </a:p>
          <a:p>
            <a:r>
              <a:rPr lang="en-US" smtClean="0"/>
              <a:t>switch(config-if)# </a:t>
            </a:r>
            <a:r>
              <a:rPr lang="en-US" b="1" smtClean="0"/>
              <a:t>description Uplink</a:t>
            </a:r>
          </a:p>
          <a:p>
            <a:r>
              <a:rPr lang="en-US" smtClean="0"/>
              <a:t>switch(config-if)# </a:t>
            </a:r>
            <a:r>
              <a:rPr lang="en-US" b="1" smtClean="0"/>
              <a:t>switchport mode trunk</a:t>
            </a:r>
          </a:p>
          <a:p>
            <a:r>
              <a:rPr lang="en-US" smtClean="0"/>
              <a:t>switch(config-if)# </a:t>
            </a:r>
            <a:r>
              <a:rPr lang="en-US" b="1" smtClean="0"/>
              <a:t>switchport trunk allowed vlan 10,20</a:t>
            </a:r>
          </a:p>
          <a:p>
            <a:r>
              <a:rPr lang="en-US" smtClean="0"/>
              <a:t>switch(config-if)# </a:t>
            </a:r>
            <a:r>
              <a:rPr lang="en-US" b="1" smtClean="0"/>
              <a:t>ip dhcp snooping trust</a:t>
            </a:r>
          </a:p>
        </p:txBody>
      </p:sp>
      <p:pic>
        <p:nvPicPr>
          <p:cNvPr id="9" name="Content Placeholder 8" descr="DHCP Snooping Configuration Example.jpg"/>
          <p:cNvPicPr>
            <a:picLocks noGrp="1" noChangeAspect="1"/>
          </p:cNvPicPr>
          <p:nvPr>
            <p:ph idx="10"/>
          </p:nvPr>
        </p:nvPicPr>
        <p:blipFill>
          <a:blip r:embed="rId3" cstate="print"/>
          <a:stretch>
            <a:fillRect/>
          </a:stretch>
        </p:blipFill>
        <p:spPr>
          <a:xfrm>
            <a:off x="3435016" y="1003300"/>
            <a:ext cx="2208881" cy="2449513"/>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Autofit/>
          </a:bodyPr>
          <a:lstStyle/>
          <a:p>
            <a:r>
              <a:rPr lang="en-US" dirty="0" smtClean="0"/>
              <a:t>Verifying the </a:t>
            </a:r>
            <a:r>
              <a:rPr lang="en-US" smtClean="0"/>
              <a:t>DHCP Snooping </a:t>
            </a:r>
            <a:r>
              <a:rPr lang="en-US" dirty="0" smtClean="0"/>
              <a:t>Configuration</a:t>
            </a:r>
            <a:endParaRPr lang="en-US" dirty="0"/>
          </a:p>
        </p:txBody>
      </p:sp>
      <p:sp>
        <p:nvSpPr>
          <p:cNvPr id="8" name="Content Placeholder 7"/>
          <p:cNvSpPr>
            <a:spLocks noGrp="1"/>
          </p:cNvSpPr>
          <p:nvPr>
            <p:ph type="body" sz="quarter" idx="10"/>
          </p:nvPr>
        </p:nvSpPr>
        <p:spPr>
          <a:xfrm>
            <a:off x="279399" y="1394846"/>
            <a:ext cx="8531114" cy="5094853"/>
          </a:xfrm>
        </p:spPr>
        <p:txBody>
          <a:bodyPr/>
          <a:lstStyle/>
          <a:p>
            <a:r>
              <a:rPr lang="en-US" smtClean="0"/>
              <a:t>switch# </a:t>
            </a:r>
            <a:r>
              <a:rPr lang="en-US" b="1" smtClean="0"/>
              <a:t>show ip dhcp snooping</a:t>
            </a:r>
          </a:p>
          <a:p>
            <a:r>
              <a:rPr lang="en-US" smtClean="0"/>
              <a:t>Switch DHCP snooping is enabled</a:t>
            </a:r>
          </a:p>
          <a:p>
            <a:r>
              <a:rPr lang="en-US" smtClean="0"/>
              <a:t>DHCP snooping is configured on following VLANs:</a:t>
            </a:r>
          </a:p>
          <a:p>
            <a:r>
              <a:rPr lang="en-US" smtClean="0"/>
              <a:t>10,20</a:t>
            </a:r>
          </a:p>
          <a:p>
            <a:r>
              <a:rPr lang="en-US" smtClean="0"/>
              <a:t>DHCP snooping is operational on following VLANs:</a:t>
            </a:r>
          </a:p>
          <a:p>
            <a:r>
              <a:rPr lang="en-US" smtClean="0"/>
              <a:t>10,20</a:t>
            </a:r>
          </a:p>
          <a:p>
            <a:r>
              <a:rPr lang="en-US" smtClean="0"/>
              <a:t>DHCP snooping is configured on the following L3 Interfaces:</a:t>
            </a:r>
          </a:p>
          <a:p>
            <a:r>
              <a:rPr lang="en-US" smtClean="0"/>
              <a:t>Insertion of option 82 is enabled</a:t>
            </a:r>
          </a:p>
          <a:p>
            <a:r>
              <a:rPr lang="en-US" smtClean="0"/>
              <a:t>circuit-id default format: vlan-mod-port</a:t>
            </a:r>
          </a:p>
          <a:p>
            <a:r>
              <a:rPr lang="en-US" smtClean="0"/>
              <a:t>remote-id: 001a.e372.ab00 (MAC)</a:t>
            </a:r>
          </a:p>
          <a:p>
            <a:r>
              <a:rPr lang="en-US" smtClean="0"/>
              <a:t>Option 82 on untrusted port is not allowed</a:t>
            </a:r>
          </a:p>
          <a:p>
            <a:r>
              <a:rPr lang="en-US" smtClean="0"/>
              <a:t>Verification of hwaddr field is enabled</a:t>
            </a:r>
          </a:p>
          <a:p>
            <a:r>
              <a:rPr lang="en-US" smtClean="0"/>
              <a:t>Verification of giaddr field is enabled</a:t>
            </a:r>
          </a:p>
          <a:p>
            <a:r>
              <a:rPr lang="en-US" smtClean="0"/>
              <a:t>DHCP snooping trust/rate is configured on the following Interfaces:</a:t>
            </a:r>
          </a:p>
          <a:p>
            <a:endParaRPr lang="en-US" smtClean="0"/>
          </a:p>
          <a:p>
            <a:r>
              <a:rPr lang="en-US" smtClean="0"/>
              <a:t>Interface 	   Trusted  Allow option     Rate limit (pps)</a:t>
            </a:r>
          </a:p>
          <a:p>
            <a:r>
              <a:rPr lang="en-US" smtClean="0"/>
              <a:t>----------------  -------  -------------    ---------------</a:t>
            </a:r>
          </a:p>
          <a:p>
            <a:r>
              <a:rPr lang="en-US" smtClean="0"/>
              <a:t>FastEthernet0/1   no 	    no 		      5</a:t>
            </a:r>
          </a:p>
          <a:p>
            <a:r>
              <a:rPr lang="en-US" smtClean="0"/>
              <a:t>FastEthernet0/24  yes 	    yes 	      unlimited</a:t>
            </a:r>
            <a:endParaRPr lang="en-US" b="1"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ARP Spoofing Attack</a:t>
            </a:r>
          </a:p>
        </p:txBody>
      </p:sp>
      <p:sp>
        <p:nvSpPr>
          <p:cNvPr id="6" name="Content Placeholder 7"/>
          <p:cNvSpPr>
            <a:spLocks noGrp="1"/>
          </p:cNvSpPr>
          <p:nvPr>
            <p:ph idx="11"/>
          </p:nvPr>
        </p:nvSpPr>
        <p:spPr/>
        <p:txBody>
          <a:bodyPr>
            <a:noAutofit/>
          </a:bodyPr>
          <a:lstStyle/>
          <a:p>
            <a:pPr>
              <a:buNone/>
            </a:pPr>
            <a:r>
              <a:rPr lang="en-US" sz="1600" b="1" dirty="0" smtClean="0"/>
              <a:t>Step 1. </a:t>
            </a:r>
            <a:r>
              <a:rPr lang="en-US" sz="1600" dirty="0" smtClean="0"/>
              <a:t>Host A sends an ARP request for C’s MAC address.</a:t>
            </a:r>
          </a:p>
          <a:p>
            <a:pPr>
              <a:buNone/>
            </a:pPr>
            <a:r>
              <a:rPr lang="en-US" sz="1600" b="1" dirty="0" smtClean="0"/>
              <a:t>Step 2. </a:t>
            </a:r>
            <a:r>
              <a:rPr lang="en-US" sz="1600" dirty="0" smtClean="0"/>
              <a:t>Router C replies with its MAC and IP addresses. C also updates its ARP cache.</a:t>
            </a:r>
          </a:p>
          <a:p>
            <a:pPr>
              <a:buNone/>
            </a:pPr>
            <a:r>
              <a:rPr lang="en-US" sz="1600" b="1" dirty="0" smtClean="0"/>
              <a:t>Step 3. </a:t>
            </a:r>
            <a:r>
              <a:rPr lang="en-US" sz="1600" dirty="0" smtClean="0"/>
              <a:t>Host A binds C’s MAC address to its IP address in its ARP cache.</a:t>
            </a:r>
          </a:p>
          <a:p>
            <a:pPr>
              <a:buNone/>
            </a:pPr>
            <a:r>
              <a:rPr lang="en-US" sz="1600" b="1" dirty="0" smtClean="0"/>
              <a:t>Step 4. </a:t>
            </a:r>
            <a:r>
              <a:rPr lang="en-US" sz="1600" dirty="0" smtClean="0"/>
              <a:t>Host B (attacker) sends ARP binding B’s MAC address to C’s IP address.</a:t>
            </a:r>
          </a:p>
          <a:p>
            <a:pPr>
              <a:buNone/>
            </a:pPr>
            <a:r>
              <a:rPr lang="en-US" sz="1600" b="1" dirty="0" smtClean="0"/>
              <a:t>Step 5. </a:t>
            </a:r>
            <a:r>
              <a:rPr lang="en-US" sz="1600" dirty="0" smtClean="0"/>
              <a:t>Host A updates ARP cache with B’s MAC address bound to C’s IP address.</a:t>
            </a:r>
          </a:p>
          <a:p>
            <a:pPr>
              <a:buNone/>
            </a:pPr>
            <a:r>
              <a:rPr lang="en-US" sz="1600" b="1" dirty="0" smtClean="0"/>
              <a:t>Step 6. </a:t>
            </a:r>
            <a:r>
              <a:rPr lang="en-US" sz="1600" dirty="0" smtClean="0"/>
              <a:t>Host B sends ARP binding B’s MAC address to A’s IP address.</a:t>
            </a:r>
          </a:p>
          <a:p>
            <a:pPr>
              <a:buNone/>
            </a:pPr>
            <a:r>
              <a:rPr lang="en-US" sz="1600" b="1" dirty="0" smtClean="0"/>
              <a:t>Step 7. </a:t>
            </a:r>
            <a:r>
              <a:rPr lang="en-US" sz="1600" dirty="0" smtClean="0"/>
              <a:t>Router C updates ARP cache with B’s MAC address bound to A’s IP address.</a:t>
            </a:r>
          </a:p>
          <a:p>
            <a:pPr>
              <a:buNone/>
            </a:pPr>
            <a:r>
              <a:rPr lang="en-US" sz="1600" b="1" dirty="0" smtClean="0"/>
              <a:t>Step 8. </a:t>
            </a:r>
            <a:r>
              <a:rPr lang="en-US" sz="1600" dirty="0" smtClean="0"/>
              <a:t>Packets are diverted through attacker (B).</a:t>
            </a:r>
            <a:endParaRPr lang="en-US" sz="1600" b="1" dirty="0" smtClean="0"/>
          </a:p>
        </p:txBody>
      </p:sp>
      <p:pic>
        <p:nvPicPr>
          <p:cNvPr id="8" name="Picture 2"/>
          <p:cNvPicPr>
            <a:picLocks noGrp="1" noChangeAspect="1" noChangeArrowheads="1"/>
          </p:cNvPicPr>
          <p:nvPr>
            <p:ph sz="quarter" idx="12"/>
          </p:nvPr>
        </p:nvPicPr>
        <p:blipFill>
          <a:blip r:embed="rId3" cstate="print"/>
          <a:stretch>
            <a:fillRect/>
          </a:stretch>
        </p:blipFill>
        <p:spPr bwMode="auto">
          <a:xfrm>
            <a:off x="831673" y="990600"/>
            <a:ext cx="7426678"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4856213" y="1069075"/>
            <a:ext cx="3776354" cy="4415002"/>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pPr>
              <a:defRPr/>
            </a:pPr>
            <a:r>
              <a:rPr lang="en-US" dirty="0" smtClean="0"/>
              <a:t>Preventing ARP Spoofing through Dynamic ARP Inspection (DAI)</a:t>
            </a:r>
          </a:p>
        </p:txBody>
      </p:sp>
      <p:sp>
        <p:nvSpPr>
          <p:cNvPr id="6" name="Content Placeholder 7"/>
          <p:cNvSpPr>
            <a:spLocks noGrp="1"/>
          </p:cNvSpPr>
          <p:nvPr>
            <p:ph idx="1"/>
          </p:nvPr>
        </p:nvSpPr>
        <p:spPr>
          <a:xfrm>
            <a:off x="279401" y="1301858"/>
            <a:ext cx="4066688" cy="5225942"/>
          </a:xfrm>
        </p:spPr>
        <p:txBody>
          <a:bodyPr>
            <a:noAutofit/>
          </a:bodyPr>
          <a:lstStyle/>
          <a:p>
            <a:pPr marL="11113" indent="-11113">
              <a:buNone/>
            </a:pPr>
            <a:r>
              <a:rPr lang="en-US" sz="2000" kern="1200" dirty="0" smtClean="0">
                <a:latin typeface="Arial" charset="0"/>
              </a:rPr>
              <a:t>DAI takes these actions:</a:t>
            </a:r>
          </a:p>
          <a:p>
            <a:r>
              <a:rPr lang="en-US" sz="2000" dirty="0" smtClean="0"/>
              <a:t>Forwards ARP packets received on a trusted interface without any checks.</a:t>
            </a:r>
          </a:p>
          <a:p>
            <a:r>
              <a:rPr lang="en-US" sz="2000" dirty="0" smtClean="0"/>
              <a:t>Intercepts all ARP packets on untrusted ports.</a:t>
            </a:r>
          </a:p>
          <a:p>
            <a:r>
              <a:rPr lang="en-US" sz="2000" dirty="0" smtClean="0"/>
              <a:t>Verifies that each intercepted packet has a valid IP-to-MAC address binding before forwarding packets that can update the local ARP cache.</a:t>
            </a:r>
          </a:p>
          <a:p>
            <a:r>
              <a:rPr lang="en-US" sz="2000" dirty="0" smtClean="0"/>
              <a:t>Drops and logs ARP packets with invalid IP-to-MAC address bindings.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DAI Recommended Configuration</a:t>
            </a:r>
          </a:p>
        </p:txBody>
      </p:sp>
      <p:sp>
        <p:nvSpPr>
          <p:cNvPr id="6" name="Content Placeholder 7"/>
          <p:cNvSpPr>
            <a:spLocks noGrp="1"/>
          </p:cNvSpPr>
          <p:nvPr>
            <p:ph idx="1"/>
          </p:nvPr>
        </p:nvSpPr>
        <p:spPr/>
        <p:txBody>
          <a:bodyPr>
            <a:noAutofit/>
          </a:bodyPr>
          <a:lstStyle/>
          <a:p>
            <a:r>
              <a:rPr lang="en-US" dirty="0" smtClean="0"/>
              <a:t>DAI can also be used to rate limit the ARP packets and then errdisable the interface if the rate is exceeded.</a:t>
            </a:r>
          </a:p>
          <a:p>
            <a:r>
              <a:rPr lang="en-US" dirty="0" smtClean="0"/>
              <a:t>The figure here shows the recommended DAI configuration.</a:t>
            </a:r>
          </a:p>
        </p:txBody>
      </p:sp>
      <p:pic>
        <p:nvPicPr>
          <p:cNvPr id="7" name="Picture 2"/>
          <p:cNvPicPr>
            <a:picLocks noGrp="1" noChangeAspect="1" noChangeArrowheads="1"/>
          </p:cNvPicPr>
          <p:nvPr>
            <p:ph idx="10"/>
          </p:nvPr>
        </p:nvPicPr>
        <p:blipFill>
          <a:blip r:embed="rId3" cstate="print"/>
          <a:stretch>
            <a:fillRect/>
          </a:stretch>
        </p:blipFill>
        <p:spPr bwMode="auto">
          <a:xfrm>
            <a:off x="5043454" y="1028700"/>
            <a:ext cx="3384617" cy="5499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584648"/>
          </a:xfrm>
        </p:spPr>
        <p:txBody>
          <a:bodyPr>
            <a:normAutofit/>
          </a:bodyPr>
          <a:lstStyle/>
          <a:p>
            <a:pPr>
              <a:defRPr/>
            </a:pPr>
            <a:r>
              <a:rPr lang="en-US" sz="2800" dirty="0" smtClean="0"/>
              <a:t>DAI Commands</a:t>
            </a:r>
          </a:p>
        </p:txBody>
      </p:sp>
      <p:graphicFrame>
        <p:nvGraphicFramePr>
          <p:cNvPr id="8" name="Table 7"/>
          <p:cNvGraphicFramePr>
            <a:graphicFrameLocks noGrp="1"/>
          </p:cNvGraphicFramePr>
          <p:nvPr/>
        </p:nvGraphicFramePr>
        <p:xfrm>
          <a:off x="306567" y="938151"/>
          <a:ext cx="8502582" cy="5415148"/>
        </p:xfrm>
        <a:graphic>
          <a:graphicData uri="http://schemas.openxmlformats.org/drawingml/2006/table">
            <a:tbl>
              <a:tblPr firstRow="1" bandRow="1">
                <a:tableStyleId>{5C22544A-7EE6-4342-B048-85BDC9FD1C3A}</a:tableStyleId>
              </a:tblPr>
              <a:tblGrid>
                <a:gridCol w="3986464"/>
                <a:gridCol w="4516118"/>
              </a:tblGrid>
              <a:tr h="928231">
                <a:tc>
                  <a:txBody>
                    <a:bodyPr/>
                    <a:lstStyle/>
                    <a:p>
                      <a:pPr marL="0" marR="0" algn="l">
                        <a:lnSpc>
                          <a:spcPct val="100000"/>
                        </a:lnSpc>
                        <a:spcBef>
                          <a:spcPts val="0"/>
                        </a:spcBef>
                        <a:spcAft>
                          <a:spcPts val="600"/>
                        </a:spcAft>
                      </a:pPr>
                      <a:r>
                        <a:rPr lang="en-US" sz="2000" b="1" dirty="0" smtClean="0"/>
                        <a:t>Command</a:t>
                      </a:r>
                      <a:endParaRPr lang="en-US" sz="2000" b="1" dirty="0">
                        <a:solidFill>
                          <a:srgbClr val="000000"/>
                        </a:solidFill>
                        <a:latin typeface="Arial"/>
                        <a:ea typeface="SimSun"/>
                      </a:endParaRPr>
                    </a:p>
                  </a:txBody>
                  <a:tcPr marL="68580" marR="68580" marT="0" marB="0" anchor="ctr"/>
                </a:tc>
                <a:tc>
                  <a:txBody>
                    <a:bodyPr/>
                    <a:lstStyle/>
                    <a:p>
                      <a:pPr marL="0" marR="0">
                        <a:lnSpc>
                          <a:spcPct val="100000"/>
                        </a:lnSpc>
                        <a:spcBef>
                          <a:spcPts val="0"/>
                        </a:spcBef>
                        <a:spcAft>
                          <a:spcPts val="600"/>
                        </a:spcAft>
                      </a:pPr>
                      <a:r>
                        <a:rPr lang="en-US" sz="2000" b="1" dirty="0"/>
                        <a:t>Description</a:t>
                      </a:r>
                      <a:endParaRPr lang="en-US" sz="2000" b="1" dirty="0">
                        <a:solidFill>
                          <a:srgbClr val="000000"/>
                        </a:solidFill>
                        <a:latin typeface="Arial"/>
                        <a:ea typeface="SimSun"/>
                      </a:endParaRPr>
                    </a:p>
                  </a:txBody>
                  <a:tcPr marL="68580" marR="68580" marT="0" marB="0" anchor="ctr"/>
                </a:tc>
              </a:tr>
              <a:tr h="1083509">
                <a:tc>
                  <a:txBody>
                    <a:bodyPr/>
                    <a:lstStyle/>
                    <a:p>
                      <a:pPr>
                        <a:lnSpc>
                          <a:spcPct val="100000"/>
                        </a:lnSpc>
                        <a:spcAft>
                          <a:spcPts val="600"/>
                        </a:spcAft>
                      </a:pPr>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arp inspection vlan </a:t>
                      </a:r>
                      <a:r>
                        <a:rPr lang="en-US" sz="1800" i="1" kern="1200" baseline="0" smtClean="0">
                          <a:solidFill>
                            <a:schemeClr val="dk1"/>
                          </a:solidFill>
                          <a:latin typeface="Courier New" pitchFamily="49" charset="0"/>
                          <a:ea typeface="+mn-ea"/>
                          <a:cs typeface="Courier New" pitchFamily="49" charset="0"/>
                        </a:rPr>
                        <a:t>vlan_id </a:t>
                      </a:r>
                      <a:r>
                        <a:rPr lang="en-US" sz="1800" b="1" i="0" kern="1200" baseline="0" smtClean="0">
                          <a:solidFill>
                            <a:schemeClr val="dk1"/>
                          </a:solidFill>
                          <a:latin typeface="Courier New" pitchFamily="49" charset="0"/>
                          <a:ea typeface="+mn-ea"/>
                          <a:cs typeface="Courier New" pitchFamily="49" charset="0"/>
                        </a:rPr>
                        <a:t>[</a:t>
                      </a:r>
                      <a:r>
                        <a:rPr lang="en-US" sz="1800" i="1" kern="1200" baseline="0" smtClean="0">
                          <a:solidFill>
                            <a:schemeClr val="dk1"/>
                          </a:solidFill>
                          <a:latin typeface="Courier New" pitchFamily="49" charset="0"/>
                          <a:ea typeface="+mn-ea"/>
                          <a:cs typeface="Courier New" pitchFamily="49" charset="0"/>
                        </a:rPr>
                        <a:t>vlan_id</a:t>
                      </a:r>
                      <a:r>
                        <a:rPr lang="en-US" sz="1800" b="1" i="0" kern="1200" baseline="0" dirty="0" smtClean="0">
                          <a:solidFill>
                            <a:schemeClr val="dk1"/>
                          </a:solidFill>
                          <a:latin typeface="Courier New" pitchFamily="49" charset="0"/>
                          <a:ea typeface="+mn-ea"/>
                          <a:cs typeface="Courier New" pitchFamily="49" charset="0"/>
                        </a:rPr>
                        <a:t>]</a:t>
                      </a:r>
                      <a:endParaRPr lang="en-US" sz="1800" b="1" i="0" kern="1200" dirty="0">
                        <a:solidFill>
                          <a:schemeClr val="dk1"/>
                        </a:solidFill>
                        <a:latin typeface="Courier New" pitchFamily="49" charset="0"/>
                        <a:ea typeface="+mn-ea"/>
                        <a:cs typeface="Courier New" pitchFamily="49" charset="0"/>
                      </a:endParaRPr>
                    </a:p>
                  </a:txBody>
                  <a:tcPr marL="38100" marR="38100" marT="0" marB="0" anchor="ctr"/>
                </a:tc>
                <a:tc>
                  <a:txBody>
                    <a:bodyPr/>
                    <a:lstStyle/>
                    <a:p>
                      <a:pPr marL="0" marR="0" algn="l" defTabSz="914400" rtl="0" eaLnBrk="1" latinLnBrk="0" hangingPunct="1">
                        <a:lnSpc>
                          <a:spcPct val="100000"/>
                        </a:lnSpc>
                        <a:spcBef>
                          <a:spcPts val="0"/>
                        </a:spcBef>
                        <a:spcAft>
                          <a:spcPts val="600"/>
                        </a:spcAft>
                      </a:pPr>
                      <a:r>
                        <a:rPr lang="en-US" sz="1800" kern="1200" baseline="0" dirty="0" smtClean="0">
                          <a:solidFill>
                            <a:schemeClr val="dk1"/>
                          </a:solidFill>
                          <a:latin typeface="+mn-lt"/>
                          <a:ea typeface="+mn-ea"/>
                          <a:cs typeface="+mn-cs"/>
                        </a:rPr>
                        <a:t>Enables DAI on a VLAN or range of VLAN’s.</a:t>
                      </a:r>
                      <a:endParaRPr lang="en-US" sz="1800" kern="1200" dirty="0">
                        <a:solidFill>
                          <a:schemeClr val="dk1"/>
                        </a:solidFill>
                        <a:latin typeface="+mn-lt"/>
                        <a:ea typeface="+mn-ea"/>
                        <a:cs typeface="+mn-cs"/>
                      </a:endParaRPr>
                    </a:p>
                  </a:txBody>
                  <a:tcPr marL="38100" marR="38100" marT="0" marB="0" anchor="ctr"/>
                </a:tc>
              </a:tr>
              <a:tr h="1349797">
                <a:tc>
                  <a:txBody>
                    <a:bodyPr/>
                    <a:lstStyle/>
                    <a:p>
                      <a:pPr marL="0" marR="0" algn="l">
                        <a:lnSpc>
                          <a:spcPct val="100000"/>
                        </a:lnSpc>
                        <a:spcBef>
                          <a:spcPts val="0"/>
                        </a:spcBef>
                        <a:spcAft>
                          <a:spcPts val="600"/>
                        </a:spcAft>
                      </a:pPr>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ip arp inspection trust</a:t>
                      </a:r>
                      <a:endParaRPr lang="en-US" sz="1800" i="1" kern="1200" dirty="0">
                        <a:solidFill>
                          <a:schemeClr val="dk1"/>
                        </a:solidFill>
                        <a:latin typeface="Courier New" pitchFamily="49" charset="0"/>
                        <a:ea typeface="+mn-ea"/>
                        <a:cs typeface="Courier New" pitchFamily="49" charset="0"/>
                      </a:endParaRPr>
                    </a:p>
                  </a:txBody>
                  <a:tcPr marL="38100" marR="38100" marT="0" marB="0" anchor="ctr"/>
                </a:tc>
                <a:tc>
                  <a:txBody>
                    <a:bodyPr/>
                    <a:lstStyle/>
                    <a:p>
                      <a:pPr>
                        <a:lnSpc>
                          <a:spcPct val="100000"/>
                        </a:lnSpc>
                        <a:spcAft>
                          <a:spcPts val="600"/>
                        </a:spcAft>
                      </a:pPr>
                      <a:r>
                        <a:rPr lang="en-US" sz="1800" kern="1200" baseline="0" dirty="0" smtClean="0">
                          <a:solidFill>
                            <a:schemeClr val="dk1"/>
                          </a:solidFill>
                          <a:latin typeface="+mn-lt"/>
                          <a:ea typeface="+mn-ea"/>
                          <a:cs typeface="+mn-cs"/>
                        </a:rPr>
                        <a:t>Enables DAI on an interface and sets the interface as a trusted interface.</a:t>
                      </a:r>
                      <a:endParaRPr lang="en-US" sz="1800" kern="1200" dirty="0">
                        <a:solidFill>
                          <a:schemeClr val="dk1"/>
                        </a:solidFill>
                        <a:latin typeface="+mn-lt"/>
                        <a:ea typeface="+mn-ea"/>
                        <a:cs typeface="+mn-cs"/>
                      </a:endParaRPr>
                    </a:p>
                  </a:txBody>
                  <a:tcPr marL="38100" marR="38100" marT="0" marB="0" anchor="ctr"/>
                </a:tc>
              </a:tr>
              <a:tr h="2053611">
                <a:tc>
                  <a:txBody>
                    <a:bodyPr/>
                    <a:lstStyle/>
                    <a:p>
                      <a:pPr>
                        <a:lnSpc>
                          <a:spcPct val="100000"/>
                        </a:lnSpc>
                        <a:spcAft>
                          <a:spcPts val="600"/>
                        </a:spcAft>
                      </a:pPr>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arp inspection validate {[</a:t>
                      </a:r>
                      <a:r>
                        <a:rPr lang="en-US" sz="1800" b="0" i="1" kern="1200" baseline="0" dirty="0" err="1" smtClean="0">
                          <a:solidFill>
                            <a:schemeClr val="dk1"/>
                          </a:solidFill>
                          <a:latin typeface="Courier New" pitchFamily="49" charset="0"/>
                          <a:ea typeface="+mn-ea"/>
                          <a:cs typeface="Courier New" pitchFamily="49" charset="0"/>
                        </a:rPr>
                        <a:t>src</a:t>
                      </a:r>
                      <a:r>
                        <a:rPr lang="en-US" sz="1800" b="0" i="1" kern="1200" baseline="0" dirty="0" smtClean="0">
                          <a:solidFill>
                            <a:schemeClr val="dk1"/>
                          </a:solidFill>
                          <a:latin typeface="Courier New" pitchFamily="49" charset="0"/>
                          <a:ea typeface="+mn-ea"/>
                          <a:cs typeface="Courier New" pitchFamily="49" charset="0"/>
                        </a:rPr>
                        <a:t>-mac</a:t>
                      </a:r>
                      <a:r>
                        <a:rPr lang="en-US" sz="1800" b="1" kern="1200" baseline="0" dirty="0" smtClean="0">
                          <a:solidFill>
                            <a:schemeClr val="dk1"/>
                          </a:solidFill>
                          <a:latin typeface="Courier New" pitchFamily="49" charset="0"/>
                          <a:ea typeface="+mn-ea"/>
                          <a:cs typeface="Courier New" pitchFamily="49" charset="0"/>
                        </a:rPr>
                        <a:t>] [</a:t>
                      </a:r>
                      <a:r>
                        <a:rPr lang="en-US" sz="1800" b="0" i="1" kern="1200" baseline="0" dirty="0" err="1" smtClean="0">
                          <a:solidFill>
                            <a:schemeClr val="dk1"/>
                          </a:solidFill>
                          <a:latin typeface="Courier New" pitchFamily="49" charset="0"/>
                          <a:ea typeface="+mn-ea"/>
                          <a:cs typeface="Courier New" pitchFamily="49" charset="0"/>
                        </a:rPr>
                        <a:t>dst</a:t>
                      </a:r>
                      <a:r>
                        <a:rPr lang="en-US" sz="1800" b="0" i="1" kern="1200" baseline="0" dirty="0" smtClean="0">
                          <a:solidFill>
                            <a:schemeClr val="dk1"/>
                          </a:solidFill>
                          <a:latin typeface="Courier New" pitchFamily="49" charset="0"/>
                          <a:ea typeface="+mn-ea"/>
                          <a:cs typeface="Courier New" pitchFamily="49" charset="0"/>
                        </a:rPr>
                        <a:t>-mac</a:t>
                      </a:r>
                      <a:r>
                        <a:rPr lang="en-US" sz="1800" b="1" kern="1200" baseline="0" dirty="0" smtClean="0">
                          <a:solidFill>
                            <a:schemeClr val="dk1"/>
                          </a:solidFill>
                          <a:latin typeface="Courier New" pitchFamily="49" charset="0"/>
                          <a:ea typeface="+mn-ea"/>
                          <a:cs typeface="Courier New" pitchFamily="49" charset="0"/>
                        </a:rPr>
                        <a:t>] [</a:t>
                      </a:r>
                      <a:r>
                        <a:rPr lang="en-US" sz="1800" b="0" i="1" kern="1200" baseline="0" dirty="0" smtClean="0">
                          <a:solidFill>
                            <a:schemeClr val="dk1"/>
                          </a:solidFill>
                          <a:latin typeface="Courier New" pitchFamily="49" charset="0"/>
                          <a:ea typeface="+mn-ea"/>
                          <a:cs typeface="Courier New" pitchFamily="49" charset="0"/>
                        </a:rPr>
                        <a:t>ip</a:t>
                      </a:r>
                      <a:r>
                        <a:rPr lang="en-US" sz="1800" b="1" kern="1200" baseline="0" dirty="0" smtClean="0">
                          <a:solidFill>
                            <a:schemeClr val="dk1"/>
                          </a:solidFill>
                          <a:latin typeface="Courier New" pitchFamily="49" charset="0"/>
                          <a:ea typeface="+mn-ea"/>
                          <a:cs typeface="Courier New" pitchFamily="49" charset="0"/>
                        </a:rPr>
                        <a:t>]}</a:t>
                      </a:r>
                      <a:endParaRPr lang="en-US" sz="1800" i="1" kern="1200" dirty="0">
                        <a:solidFill>
                          <a:schemeClr val="dk1"/>
                        </a:solidFill>
                        <a:latin typeface="Courier New" pitchFamily="49" charset="0"/>
                        <a:ea typeface="+mn-ea"/>
                        <a:cs typeface="Courier New" pitchFamily="49" charset="0"/>
                      </a:endParaRPr>
                    </a:p>
                  </a:txBody>
                  <a:tcPr marL="38100" marR="38100" marT="0" marB="0" anchor="ctr"/>
                </a:tc>
                <a:tc>
                  <a:txBody>
                    <a:bodyPr/>
                    <a:lstStyle/>
                    <a:p>
                      <a:pPr>
                        <a:lnSpc>
                          <a:spcPct val="100000"/>
                        </a:lnSpc>
                        <a:spcAft>
                          <a:spcPts val="600"/>
                        </a:spcAft>
                      </a:pPr>
                      <a:r>
                        <a:rPr lang="en-US" sz="1800" kern="1200" baseline="0" dirty="0" smtClean="0">
                          <a:solidFill>
                            <a:schemeClr val="dk1"/>
                          </a:solidFill>
                          <a:latin typeface="+mn-lt"/>
                          <a:ea typeface="+mn-ea"/>
                          <a:cs typeface="+mn-cs"/>
                        </a:rPr>
                        <a:t>Configures DAI to drop ARP packets when the IP addresses are invalid, or when the MAC addresses in the body of the ARP packets do not match the addresses specified in the Ethernet header.</a:t>
                      </a:r>
                      <a:endParaRPr lang="en-US" sz="1800" kern="1200" dirty="0">
                        <a:solidFill>
                          <a:schemeClr val="dk1"/>
                        </a:solidFill>
                        <a:latin typeface="+mn-lt"/>
                        <a:ea typeface="+mn-ea"/>
                        <a:cs typeface="+mn-cs"/>
                      </a:endParaRPr>
                    </a:p>
                  </a:txBody>
                  <a:tcPr marL="38100" marR="38100" marT="0" marB="0" anchor="ct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DAI Scenario with Catalyst Switches (1)</a:t>
            </a:r>
            <a:endParaRPr lang="en-US" dirty="0" smtClean="0"/>
          </a:p>
        </p:txBody>
      </p:sp>
      <p:sp>
        <p:nvSpPr>
          <p:cNvPr id="6" name="Content Placeholder 7"/>
          <p:cNvSpPr>
            <a:spLocks noGrp="1"/>
          </p:cNvSpPr>
          <p:nvPr>
            <p:ph idx="11"/>
          </p:nvPr>
        </p:nvSpPr>
        <p:spPr/>
        <p:txBody>
          <a:bodyPr>
            <a:normAutofit lnSpcReduction="10000"/>
          </a:bodyPr>
          <a:lstStyle/>
          <a:p>
            <a:r>
              <a:rPr lang="en-US" smtClean="0"/>
              <a:t>Host 1 is connected to Switch A and Host 2 is connected to Switch B, both in VLAN 10. </a:t>
            </a:r>
          </a:p>
          <a:p>
            <a:r>
              <a:rPr lang="en-US" smtClean="0"/>
              <a:t>The DHCP server is connected to Switch A. DHCP snooping is enabled on both Switch A and Switch B as a prerequisite for DAI. </a:t>
            </a:r>
          </a:p>
          <a:p>
            <a:r>
              <a:rPr lang="en-US" smtClean="0"/>
              <a:t>The inter-switch links are configured as DAI trusted ports, and the user ports are left in the default untrusted state.</a:t>
            </a:r>
            <a:endParaRPr lang="en-US" dirty="0" smtClean="0"/>
          </a:p>
        </p:txBody>
      </p:sp>
      <p:pic>
        <p:nvPicPr>
          <p:cNvPr id="10" name="Picture 2"/>
          <p:cNvPicPr>
            <a:picLocks noGrp="1" noChangeAspect="1" noChangeArrowheads="1"/>
          </p:cNvPicPr>
          <p:nvPr>
            <p:ph sz="quarter" idx="12"/>
          </p:nvPr>
        </p:nvPicPr>
        <p:blipFill>
          <a:blip r:embed="rId3" cstate="print"/>
          <a:stretch>
            <a:fillRect/>
          </a:stretch>
        </p:blipFill>
        <p:spPr bwMode="auto">
          <a:xfrm>
            <a:off x="1660108" y="990600"/>
            <a:ext cx="5769808"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DAI Scenario with Catalyst Switches (2)</a:t>
            </a:r>
          </a:p>
        </p:txBody>
      </p:sp>
      <p:sp>
        <p:nvSpPr>
          <p:cNvPr id="9" name="Content Placeholder 8"/>
          <p:cNvSpPr>
            <a:spLocks noGrp="1"/>
          </p:cNvSpPr>
          <p:nvPr>
            <p:ph sz="quarter" idx="11"/>
          </p:nvPr>
        </p:nvSpPr>
        <p:spPr>
          <a:xfrm>
            <a:off x="279400" y="3254644"/>
            <a:ext cx="8520113" cy="3285855"/>
          </a:xfrm>
        </p:spPr>
        <p:txBody>
          <a:bodyPr/>
          <a:lstStyle/>
          <a:p>
            <a:r>
              <a:rPr lang="en-US" smtClean="0"/>
              <a:t>SwitchA# </a:t>
            </a:r>
            <a:r>
              <a:rPr lang="en-US" b="1" smtClean="0"/>
              <a:t>configure terminal</a:t>
            </a:r>
          </a:p>
          <a:p>
            <a:r>
              <a:rPr lang="en-US" smtClean="0"/>
              <a:t>Enter configuration commands, one per line. End with CNTL/Z.</a:t>
            </a:r>
          </a:p>
          <a:p>
            <a:r>
              <a:rPr lang="en-US" smtClean="0"/>
              <a:t>SwitchA(config)# </a:t>
            </a:r>
            <a:r>
              <a:rPr lang="en-US" b="1" smtClean="0"/>
              <a:t>ip arp inspection vlan 10</a:t>
            </a:r>
          </a:p>
          <a:p>
            <a:r>
              <a:rPr lang="en-US" smtClean="0"/>
              <a:t>SwitchA(config)# </a:t>
            </a:r>
            <a:r>
              <a:rPr lang="en-US" b="1" smtClean="0"/>
              <a:t>interface gigabitEthernet 1/1</a:t>
            </a:r>
          </a:p>
          <a:p>
            <a:r>
              <a:rPr lang="en-US" smtClean="0"/>
              <a:t>SwitchA(config-if)# </a:t>
            </a:r>
            <a:r>
              <a:rPr lang="en-US" b="1" smtClean="0"/>
              <a:t>ip arp inspection trust</a:t>
            </a:r>
          </a:p>
          <a:p>
            <a:r>
              <a:rPr lang="en-US" smtClean="0"/>
              <a:t>SwitchA(config-if)# </a:t>
            </a:r>
            <a:r>
              <a:rPr lang="en-US" b="1" smtClean="0"/>
              <a:t>end</a:t>
            </a:r>
          </a:p>
          <a:p>
            <a:endParaRPr lang="en-US" smtClean="0"/>
          </a:p>
          <a:p>
            <a:r>
              <a:rPr lang="en-US" smtClean="0"/>
              <a:t>SwitchB# </a:t>
            </a:r>
            <a:r>
              <a:rPr lang="en-US" b="1" smtClean="0"/>
              <a:t>configure terminal</a:t>
            </a:r>
          </a:p>
          <a:p>
            <a:r>
              <a:rPr lang="en-US" smtClean="0"/>
              <a:t>Enter configuration commands, one per line. End with CNTL/Z.</a:t>
            </a:r>
          </a:p>
          <a:p>
            <a:r>
              <a:rPr lang="en-US" smtClean="0"/>
              <a:t>SwitchB(config)# </a:t>
            </a:r>
            <a:r>
              <a:rPr lang="en-US" b="1" smtClean="0"/>
              <a:t>ip arp inspection vlan 10</a:t>
            </a:r>
          </a:p>
          <a:p>
            <a:r>
              <a:rPr lang="en-US" smtClean="0"/>
              <a:t>SwitchB(config)# </a:t>
            </a:r>
            <a:r>
              <a:rPr lang="en-US" b="1" smtClean="0"/>
              <a:t>interface gigabitEthernet 1/1</a:t>
            </a:r>
          </a:p>
          <a:p>
            <a:r>
              <a:rPr lang="en-US" smtClean="0"/>
              <a:t>SwitchB(config-if)# </a:t>
            </a:r>
            <a:r>
              <a:rPr lang="en-US" b="1" smtClean="0"/>
              <a:t>ip arp inspection trust</a:t>
            </a:r>
          </a:p>
          <a:p>
            <a:r>
              <a:rPr lang="en-US" smtClean="0"/>
              <a:t>SwitchB(config-if)# </a:t>
            </a:r>
            <a:r>
              <a:rPr lang="en-US" b="1" smtClean="0"/>
              <a:t>end</a:t>
            </a:r>
          </a:p>
        </p:txBody>
      </p:sp>
      <p:pic>
        <p:nvPicPr>
          <p:cNvPr id="11" name="Picture 2"/>
          <p:cNvPicPr>
            <a:picLocks noChangeAspect="1" noChangeArrowheads="1"/>
          </p:cNvPicPr>
          <p:nvPr/>
        </p:nvPicPr>
        <p:blipFill>
          <a:blip r:embed="rId3" cstate="print"/>
          <a:stretch>
            <a:fillRect/>
          </a:stretch>
        </p:blipFill>
        <p:spPr bwMode="auto">
          <a:xfrm>
            <a:off x="2149439" y="967083"/>
            <a:ext cx="4886843" cy="22481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Unauthorized Access by Rogue Devices</a:t>
            </a:r>
          </a:p>
        </p:txBody>
      </p:sp>
      <p:sp>
        <p:nvSpPr>
          <p:cNvPr id="8" name="Content Placeholder 7"/>
          <p:cNvSpPr>
            <a:spLocks noGrp="1"/>
          </p:cNvSpPr>
          <p:nvPr>
            <p:ph idx="1"/>
          </p:nvPr>
        </p:nvSpPr>
        <p:spPr/>
        <p:txBody>
          <a:bodyPr>
            <a:normAutofit/>
          </a:bodyPr>
          <a:lstStyle/>
          <a:p>
            <a:r>
              <a:rPr lang="en-US" sz="3200" dirty="0" smtClean="0"/>
              <a:t>Access Points</a:t>
            </a:r>
          </a:p>
          <a:p>
            <a:r>
              <a:rPr lang="en-US" sz="3200" dirty="0" smtClean="0"/>
              <a:t>Switches</a:t>
            </a:r>
          </a:p>
          <a:p>
            <a:r>
              <a:rPr lang="en-US" sz="3200" dirty="0" smtClean="0"/>
              <a:t>Servers</a:t>
            </a:r>
          </a:p>
        </p:txBody>
      </p:sp>
      <p:pic>
        <p:nvPicPr>
          <p:cNvPr id="6" name="Picture 2"/>
          <p:cNvPicPr>
            <a:picLocks noGrp="1" noChangeAspect="1" noChangeArrowheads="1"/>
          </p:cNvPicPr>
          <p:nvPr>
            <p:ph idx="10"/>
          </p:nvPr>
        </p:nvPicPr>
        <p:blipFill>
          <a:blip r:embed="rId3" cstate="print"/>
          <a:stretch>
            <a:fillRect/>
          </a:stretch>
        </p:blipFill>
        <p:spPr bwMode="auto">
          <a:xfrm>
            <a:off x="4702175" y="1216531"/>
            <a:ext cx="4067175" cy="36356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2149439" y="1166341"/>
            <a:ext cx="4886843" cy="224810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DAI Scenario with Catalyst Switches (3)</a:t>
            </a:r>
          </a:p>
        </p:txBody>
      </p:sp>
      <p:sp>
        <p:nvSpPr>
          <p:cNvPr id="6" name="Content Placeholder 5"/>
          <p:cNvSpPr>
            <a:spLocks noGrp="1"/>
          </p:cNvSpPr>
          <p:nvPr>
            <p:ph sz="quarter" idx="11"/>
          </p:nvPr>
        </p:nvSpPr>
        <p:spPr/>
        <p:txBody>
          <a:bodyPr/>
          <a:lstStyle/>
          <a:p>
            <a:r>
              <a:rPr lang="en-US" smtClean="0"/>
              <a:t>SwitchA# </a:t>
            </a:r>
            <a:r>
              <a:rPr lang="en-US" b="1" smtClean="0"/>
              <a:t>show ip arp inspection interfaces</a:t>
            </a:r>
          </a:p>
          <a:p>
            <a:r>
              <a:rPr lang="en-US" smtClean="0"/>
              <a:t>Interface 		Trust State 	Rate (pps) 	Burst Interval</a:t>
            </a:r>
          </a:p>
          <a:p>
            <a:r>
              <a:rPr lang="en-US" smtClean="0"/>
              <a:t>--------------- 	----------- 	---------- 	--------------</a:t>
            </a:r>
          </a:p>
          <a:p>
            <a:r>
              <a:rPr lang="en-US" smtClean="0"/>
              <a:t>Gi1/1 			Trusted 	None 		N/A</a:t>
            </a:r>
          </a:p>
          <a:p>
            <a:r>
              <a:rPr lang="en-US" smtClean="0"/>
              <a:t>Gi1/2 			Untrusted 	15 		1</a:t>
            </a:r>
          </a:p>
          <a:p>
            <a:r>
              <a:rPr lang="en-US" smtClean="0"/>
              <a:t>Fa2/1 			Untrusted 	15 		1</a:t>
            </a:r>
          </a:p>
          <a:p>
            <a:r>
              <a:rPr lang="en-US" smtClean="0"/>
              <a:t>Fa2/2 			Untrusted 	15 		1</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2133941" y="1166341"/>
            <a:ext cx="4886843" cy="224810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DAI Scenario with Catalyst Switches (4)</a:t>
            </a:r>
          </a:p>
        </p:txBody>
      </p:sp>
      <p:sp>
        <p:nvSpPr>
          <p:cNvPr id="6" name="Content Placeholder 5"/>
          <p:cNvSpPr>
            <a:spLocks noGrp="1"/>
          </p:cNvSpPr>
          <p:nvPr>
            <p:ph sz="quarter" idx="11"/>
          </p:nvPr>
        </p:nvSpPr>
        <p:spPr/>
        <p:txBody>
          <a:bodyPr/>
          <a:lstStyle/>
          <a:p>
            <a:r>
              <a:rPr lang="en-US" smtClean="0"/>
              <a:t>SwitchA# </a:t>
            </a:r>
            <a:r>
              <a:rPr lang="en-US" b="1" smtClean="0"/>
              <a:t>show ip arp inspection vlan 10</a:t>
            </a:r>
          </a:p>
          <a:p>
            <a:r>
              <a:rPr lang="en-US" smtClean="0"/>
              <a:t>Source Mac Validation 		: Disabled</a:t>
            </a:r>
          </a:p>
          <a:p>
            <a:r>
              <a:rPr lang="en-US" smtClean="0"/>
              <a:t>Destination Mac Validation 	: Disabled</a:t>
            </a:r>
          </a:p>
          <a:p>
            <a:r>
              <a:rPr lang="en-US" smtClean="0"/>
              <a:t>IP Address Validation 		: Disabled</a:t>
            </a:r>
          </a:p>
          <a:p>
            <a:r>
              <a:rPr lang="en-US" smtClean="0"/>
              <a:t>Vlan 	Configuration 	Operation ACL Match 	Static ACL</a:t>
            </a:r>
          </a:p>
          <a:p>
            <a:r>
              <a:rPr lang="en-US" smtClean="0"/>
              <a:t>---- 	------------- 	--------- --------- 	----------</a:t>
            </a:r>
          </a:p>
          <a:p>
            <a:r>
              <a:rPr lang="en-US" smtClean="0"/>
              <a:t>10 	Enabled 	Active</a:t>
            </a:r>
          </a:p>
          <a:p>
            <a:r>
              <a:rPr lang="en-US" smtClean="0"/>
              <a:t>Vlan 	ACL Logging 	DHCP Logging</a:t>
            </a:r>
          </a:p>
          <a:p>
            <a:r>
              <a:rPr lang="en-US" smtClean="0"/>
              <a:t>---- 	----------- 	------------</a:t>
            </a:r>
          </a:p>
          <a:p>
            <a:r>
              <a:rPr lang="en-US" smtClean="0"/>
              <a:t>10 	Deny 		Deny</a:t>
            </a:r>
            <a:endParaRPr lang="en-US" sz="2000" b="1"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2149439" y="1181839"/>
            <a:ext cx="4886843" cy="224810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DAI Scenario with Catalyst Switches (5)</a:t>
            </a:r>
          </a:p>
        </p:txBody>
      </p:sp>
      <p:sp>
        <p:nvSpPr>
          <p:cNvPr id="6" name="Content Placeholder 5"/>
          <p:cNvSpPr>
            <a:spLocks noGrp="1"/>
          </p:cNvSpPr>
          <p:nvPr>
            <p:ph sz="quarter" idx="11"/>
          </p:nvPr>
        </p:nvSpPr>
        <p:spPr/>
        <p:txBody>
          <a:bodyPr/>
          <a:lstStyle/>
          <a:p>
            <a:r>
              <a:rPr lang="en-US" sz="1400" smtClean="0"/>
              <a:t>SwitchA# </a:t>
            </a:r>
            <a:r>
              <a:rPr lang="en-US" sz="1400" b="1" smtClean="0"/>
              <a:t>show ip dhcp snooping binding</a:t>
            </a:r>
          </a:p>
          <a:p>
            <a:r>
              <a:rPr lang="en-US" sz="1400" smtClean="0"/>
              <a:t>MacAddress 	    IpAddress 	 Lease(sec)  Type 	     VLAN Interface</a:t>
            </a:r>
          </a:p>
          <a:p>
            <a:r>
              <a:rPr lang="en-US" sz="1400" smtClean="0"/>
              <a:t>-----------------   ----------  ----------  -----------   ----  --------------</a:t>
            </a:r>
          </a:p>
          <a:p>
            <a:r>
              <a:rPr lang="en-US" sz="1400" smtClean="0"/>
              <a:t>00:01:00:01:00:01  10.10.10.1 	 4995        dhcp-snooping  10  FastEthernet2/1</a:t>
            </a:r>
            <a:endParaRPr lang="en-US" sz="1400" b="1"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2149439" y="1166341"/>
            <a:ext cx="4886843" cy="224810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DAI Scenario with Catalyst Switches (6)</a:t>
            </a:r>
          </a:p>
        </p:txBody>
      </p:sp>
      <p:sp>
        <p:nvSpPr>
          <p:cNvPr id="9" name="Content Placeholder 8"/>
          <p:cNvSpPr>
            <a:spLocks noGrp="1"/>
          </p:cNvSpPr>
          <p:nvPr>
            <p:ph sz="quarter" idx="11"/>
          </p:nvPr>
        </p:nvSpPr>
        <p:spPr/>
        <p:txBody>
          <a:bodyPr/>
          <a:lstStyle/>
          <a:p>
            <a:r>
              <a:rPr lang="en-US" smtClean="0"/>
              <a:t>SwitchB# </a:t>
            </a:r>
            <a:r>
              <a:rPr lang="en-US" b="1" smtClean="0"/>
              <a:t>show ip arp inspection interfaces</a:t>
            </a:r>
          </a:p>
          <a:p>
            <a:r>
              <a:rPr lang="en-US" smtClean="0"/>
              <a:t>Interface 	   Trust State 	Rate (pps) 	Burst Interval</a:t>
            </a:r>
          </a:p>
          <a:p>
            <a:r>
              <a:rPr lang="en-US" smtClean="0"/>
              <a:t>--------------- ----------- 	---------- 	--------------</a:t>
            </a:r>
          </a:p>
          <a:p>
            <a:r>
              <a:rPr lang="en-US" smtClean="0"/>
              <a:t>Gi1/1 		   Trusted 	       None 		N/A</a:t>
            </a:r>
          </a:p>
          <a:p>
            <a:r>
              <a:rPr lang="en-US" smtClean="0"/>
              <a:t>Gi1/2 		   Untrusted 	       15 		1</a:t>
            </a:r>
          </a:p>
          <a:p>
            <a:r>
              <a:rPr lang="en-US" smtClean="0"/>
              <a:t>Fa2/1 		   Untrusted 	       15 		1</a:t>
            </a:r>
          </a:p>
          <a:p>
            <a:r>
              <a:rPr lang="en-US" smtClean="0"/>
              <a:t>Fa2/2 		   Untrusted 	       15 		1</a:t>
            </a:r>
          </a:p>
          <a:p>
            <a:r>
              <a:rPr lang="en-US" smtClean="0"/>
              <a:t>Fa2/3 		   Untrusted 	       15 		1</a:t>
            </a:r>
          </a:p>
          <a:p>
            <a:r>
              <a:rPr lang="en-US" smtClean="0"/>
              <a:t>Fa2/4 		   Untrusted  	15 		1</a:t>
            </a:r>
          </a:p>
          <a:p>
            <a:r>
              <a:rPr lang="en-US" smtClean="0"/>
              <a:t>&lt;output omitted&gt;</a:t>
            </a:r>
            <a:endParaRPr lang="en-US" sz="2000" b="1"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2149439" y="1166341"/>
            <a:ext cx="4886843" cy="224810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DAI Scenario with Catalyst Switches (7)</a:t>
            </a:r>
          </a:p>
        </p:txBody>
      </p:sp>
      <p:sp>
        <p:nvSpPr>
          <p:cNvPr id="6" name="Content Placeholder 5"/>
          <p:cNvSpPr>
            <a:spLocks noGrp="1"/>
          </p:cNvSpPr>
          <p:nvPr>
            <p:ph sz="quarter" idx="11"/>
          </p:nvPr>
        </p:nvSpPr>
        <p:spPr/>
        <p:txBody>
          <a:bodyPr/>
          <a:lstStyle/>
          <a:p>
            <a:r>
              <a:rPr lang="en-US" smtClean="0"/>
              <a:t>SwitchB# </a:t>
            </a:r>
            <a:r>
              <a:rPr lang="en-US" b="1" smtClean="0"/>
              <a:t>show ip arp inspection vlan 10</a:t>
            </a:r>
          </a:p>
          <a:p>
            <a:r>
              <a:rPr lang="en-US" smtClean="0"/>
              <a:t>Source Mac Validation 		: Disabled</a:t>
            </a:r>
          </a:p>
          <a:p>
            <a:r>
              <a:rPr lang="en-US" smtClean="0"/>
              <a:t>Destination Mac Validation 	: Disabled</a:t>
            </a:r>
          </a:p>
          <a:p>
            <a:r>
              <a:rPr lang="en-US" smtClean="0"/>
              <a:t>IP Address Validation 		: Disabled</a:t>
            </a:r>
          </a:p>
          <a:p>
            <a:r>
              <a:rPr lang="en-US" smtClean="0"/>
              <a:t>Vlan 	Configuration   Operation 	ACL Match 	Static ACL</a:t>
            </a:r>
          </a:p>
          <a:p>
            <a:r>
              <a:rPr lang="en-US" smtClean="0"/>
              <a:t>---- 	-------------   --------- 	--------- 	----------</a:t>
            </a:r>
          </a:p>
          <a:p>
            <a:r>
              <a:rPr lang="en-US" smtClean="0"/>
              <a:t>10 	Enabled 	   Active</a:t>
            </a:r>
          </a:p>
          <a:p>
            <a:endParaRPr lang="en-US" smtClean="0"/>
          </a:p>
          <a:p>
            <a:r>
              <a:rPr lang="en-US" smtClean="0"/>
              <a:t>Vlan 	ACL Logging 	   DHCP Logging</a:t>
            </a:r>
          </a:p>
          <a:p>
            <a:r>
              <a:rPr lang="en-US" smtClean="0"/>
              <a:t>---- 	----------- 	   ------------</a:t>
            </a:r>
          </a:p>
          <a:p>
            <a:r>
              <a:rPr lang="en-US" smtClean="0"/>
              <a:t>10 	Deny 		   Deny</a:t>
            </a:r>
            <a:endParaRPr lang="en-US" sz="2000" b="1"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2149439" y="1166341"/>
            <a:ext cx="4886843" cy="224810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sz="2800" dirty="0" smtClean="0"/>
              <a:t>DAI Scenario with Catalyst Switches (8)</a:t>
            </a:r>
          </a:p>
        </p:txBody>
      </p:sp>
      <p:sp>
        <p:nvSpPr>
          <p:cNvPr id="6" name="Content Placeholder 5"/>
          <p:cNvSpPr>
            <a:spLocks noGrp="1"/>
          </p:cNvSpPr>
          <p:nvPr>
            <p:ph sz="quarter" idx="11"/>
          </p:nvPr>
        </p:nvSpPr>
        <p:spPr/>
        <p:txBody>
          <a:bodyPr/>
          <a:lstStyle/>
          <a:p>
            <a:r>
              <a:rPr lang="en-US" sz="1300" smtClean="0"/>
              <a:t>SwitchB# </a:t>
            </a:r>
            <a:r>
              <a:rPr lang="en-US" sz="1300" b="1" smtClean="0"/>
              <a:t>show ip dhcp snooping binding</a:t>
            </a:r>
          </a:p>
          <a:p>
            <a:r>
              <a:rPr lang="en-US" sz="1300" smtClean="0"/>
              <a:t>MacAddress 	    IpAddress 	  Lease(sec)  Type 	    VLAN   Interface</a:t>
            </a:r>
          </a:p>
          <a:p>
            <a:r>
              <a:rPr lang="en-US" sz="1300" smtClean="0"/>
              <a:t>-----------------   ------------ 	  ---------- -------------  ---- -  -----------</a:t>
            </a:r>
          </a:p>
          <a:p>
            <a:r>
              <a:rPr lang="en-US" sz="1300" smtClean="0"/>
              <a:t>00:02:00:02:00:02   10.10.10.2 	  4995 	     dhcp-snooping  10     FastEthernet2/2</a:t>
            </a:r>
            <a:endParaRPr lang="en-US" sz="1300" b="1" smtClean="0"/>
          </a:p>
          <a:p>
            <a:endParaRPr lang="en-US" sz="13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4494513" y="1562043"/>
            <a:ext cx="4215965" cy="285983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DAI Scenario with Catalyst Switches (9)</a:t>
            </a:r>
            <a:endParaRPr lang="en-US" dirty="0" smtClean="0"/>
          </a:p>
        </p:txBody>
      </p:sp>
      <p:sp>
        <p:nvSpPr>
          <p:cNvPr id="5" name="Content Placeholder 7"/>
          <p:cNvSpPr>
            <a:spLocks noGrp="1"/>
          </p:cNvSpPr>
          <p:nvPr>
            <p:ph sz="half" idx="10"/>
          </p:nvPr>
        </p:nvSpPr>
        <p:spPr/>
        <p:txBody>
          <a:bodyPr>
            <a:noAutofit/>
          </a:bodyPr>
          <a:lstStyle/>
          <a:p>
            <a:r>
              <a:rPr lang="en-US" sz="2000" smtClean="0"/>
              <a:t>If an attacker connects to Switch B and tries to send a bogus ARP request, Switch B will detect it and drop the ARP request packet. Switch B can also errdisable the port and send a log message to alert the administrator. </a:t>
            </a:r>
          </a:p>
          <a:p>
            <a:r>
              <a:rPr lang="en-US" sz="2000" smtClean="0"/>
              <a:t>DAI discards any ARP packets with invalid MAC-address-to-IP-address bindings. An error message is displayed on the switch when a security violation occurs:</a:t>
            </a:r>
            <a:endParaRPr lang="en-US" sz="2000" dirty="0" smtClean="0"/>
          </a:p>
        </p:txBody>
      </p:sp>
      <p:sp>
        <p:nvSpPr>
          <p:cNvPr id="10" name="Content Placeholder 9"/>
          <p:cNvSpPr>
            <a:spLocks noGrp="1"/>
          </p:cNvSpPr>
          <p:nvPr>
            <p:ph sz="half" idx="12"/>
          </p:nvPr>
        </p:nvSpPr>
        <p:spPr>
          <a:xfrm>
            <a:off x="279400" y="5501897"/>
            <a:ext cx="8552628" cy="931175"/>
          </a:xfrm>
        </p:spPr>
        <p:txBody>
          <a:bodyPr/>
          <a:lstStyle/>
          <a:p>
            <a:r>
              <a:rPr lang="en-US" sz="1400" smtClean="0"/>
              <a:t>02:46:49: %SW_DAI-4-DHCP_SNOOPING_DENY: 1 Invalid ARPs (Req) on Fa3/3, vlan</a:t>
            </a:r>
          </a:p>
          <a:p>
            <a:r>
              <a:rPr lang="en-US" sz="1400" smtClean="0"/>
              <a:t>10.([0001.0001.0001/10.10.10.1/0000.0000.0000/0.0.0.0/09:23:24 UTC Thu Nov 27</a:t>
            </a:r>
          </a:p>
          <a:p>
            <a:r>
              <a:rPr lang="en-US" sz="1400" smtClean="0"/>
              <a:t>  2003])</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IP Spoofing and IP Source Guard</a:t>
            </a:r>
          </a:p>
        </p:txBody>
      </p:sp>
      <p:sp>
        <p:nvSpPr>
          <p:cNvPr id="6" name="Content Placeholder 7"/>
          <p:cNvSpPr>
            <a:spLocks noGrp="1"/>
          </p:cNvSpPr>
          <p:nvPr>
            <p:ph idx="1"/>
          </p:nvPr>
        </p:nvSpPr>
        <p:spPr/>
        <p:txBody>
          <a:bodyPr>
            <a:noAutofit/>
          </a:bodyPr>
          <a:lstStyle/>
          <a:p>
            <a:r>
              <a:rPr lang="en-US" sz="1900" kern="1200" dirty="0" smtClean="0">
                <a:latin typeface="Arial" charset="0"/>
              </a:rPr>
              <a:t>Attacker impersonates a legitimate host on the network by spoofing the IP address of the victim.</a:t>
            </a:r>
          </a:p>
          <a:p>
            <a:r>
              <a:rPr lang="en-US" sz="1900" kern="1200" dirty="0" smtClean="0">
                <a:latin typeface="Arial" charset="0"/>
              </a:rPr>
              <a:t>IP source guard (IPSG) prevents a malicious host from attacking the network with a hijacked IP address.</a:t>
            </a:r>
          </a:p>
          <a:p>
            <a:r>
              <a:rPr lang="en-US" sz="1900" kern="1200" dirty="0" smtClean="0">
                <a:latin typeface="Arial" charset="0"/>
              </a:rPr>
              <a:t>IPSG provides per-port traffic filtering of assigned source IP.</a:t>
            </a:r>
          </a:p>
          <a:p>
            <a:r>
              <a:rPr lang="en-US" sz="1900" kern="1200" dirty="0" smtClean="0">
                <a:latin typeface="Arial" charset="0"/>
              </a:rPr>
              <a:t>IPSG dynamically maintains per-port ACL’s based on IP-to-MAC-to-switch port bindings.</a:t>
            </a:r>
          </a:p>
          <a:p>
            <a:r>
              <a:rPr lang="en-US" sz="1900" kern="1200" dirty="0" smtClean="0">
                <a:latin typeface="Arial" charset="0"/>
              </a:rPr>
              <a:t>IPSG typically deployed for untrusted ports at access layer.</a:t>
            </a:r>
          </a:p>
          <a:p>
            <a:r>
              <a:rPr lang="en-US" sz="1900" kern="1200" dirty="0" smtClean="0">
                <a:latin typeface="Arial" charset="0"/>
              </a:rPr>
              <a:t>IPSG works closely with DHCP snooping. </a:t>
            </a:r>
          </a:p>
          <a:p>
            <a:pPr>
              <a:buNone/>
            </a:pPr>
            <a:endParaRPr lang="en-US" sz="1900" b="1" dirty="0" smtClean="0"/>
          </a:p>
        </p:txBody>
      </p:sp>
      <p:pic>
        <p:nvPicPr>
          <p:cNvPr id="7" name="Picture 2"/>
          <p:cNvPicPr>
            <a:picLocks noGrp="1" noChangeAspect="1" noChangeArrowheads="1"/>
          </p:cNvPicPr>
          <p:nvPr>
            <p:ph idx="10"/>
          </p:nvPr>
        </p:nvPicPr>
        <p:blipFill>
          <a:blip r:embed="rId3" cstate="print"/>
          <a:srcRect r="7891"/>
          <a:stretch>
            <a:fillRect/>
          </a:stretch>
        </p:blipFill>
        <p:spPr bwMode="auto">
          <a:xfrm>
            <a:off x="4525963" y="1136997"/>
            <a:ext cx="4243387" cy="52825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r="9357"/>
          <a:stretch>
            <a:fillRect/>
          </a:stretch>
        </p:blipFill>
        <p:spPr bwMode="auto">
          <a:xfrm>
            <a:off x="4373017" y="1031094"/>
            <a:ext cx="4313783" cy="400709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IP Source Guard Operations</a:t>
            </a:r>
            <a:endParaRPr lang="en-US" dirty="0" smtClean="0"/>
          </a:p>
        </p:txBody>
      </p:sp>
      <p:sp>
        <p:nvSpPr>
          <p:cNvPr id="6" name="Content Placeholder 7"/>
          <p:cNvSpPr>
            <a:spLocks noGrp="1"/>
          </p:cNvSpPr>
          <p:nvPr>
            <p:ph idx="1"/>
          </p:nvPr>
        </p:nvSpPr>
        <p:spPr/>
        <p:txBody>
          <a:bodyPr>
            <a:noAutofit/>
          </a:bodyPr>
          <a:lstStyle/>
          <a:p>
            <a:r>
              <a:rPr lang="en-US" sz="2000" smtClean="0"/>
              <a:t>IPSG can be enabled on a DHCP snooping untrusted Layer 2 port to prevent IP spoofing.</a:t>
            </a:r>
          </a:p>
          <a:p>
            <a:r>
              <a:rPr lang="en-US" sz="2000" smtClean="0"/>
              <a:t>At first, all IP traffic on the port is blocked except for DHCP packets captured by the DHCP snooping process.</a:t>
            </a:r>
          </a:p>
          <a:p>
            <a:r>
              <a:rPr lang="en-US" sz="2000" smtClean="0"/>
              <a:t>This process restricts the client IP traffic to those source IP addresses configured in the binding; any IP traffic with a source IP address other than that in the IP source binding is filtered out. This filtering limits a host’s capability to attack the network by claiming a neighbor host’s IP address.</a:t>
            </a:r>
          </a:p>
          <a:p>
            <a:endParaRPr lang="en-US" sz="2000"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57878"/>
          </a:xfrm>
        </p:spPr>
        <p:txBody>
          <a:bodyPr>
            <a:normAutofit/>
          </a:bodyPr>
          <a:lstStyle/>
          <a:p>
            <a:pPr>
              <a:defRPr/>
            </a:pPr>
            <a:r>
              <a:rPr lang="en-US" dirty="0" smtClean="0"/>
              <a:t>Configuring IP Source Guard</a:t>
            </a:r>
          </a:p>
        </p:txBody>
      </p:sp>
      <p:graphicFrame>
        <p:nvGraphicFramePr>
          <p:cNvPr id="6" name="Content Placeholder 9"/>
          <p:cNvGraphicFramePr>
            <a:graphicFrameLocks/>
          </p:cNvGraphicFramePr>
          <p:nvPr/>
        </p:nvGraphicFramePr>
        <p:xfrm>
          <a:off x="385128" y="1111430"/>
          <a:ext cx="8286432" cy="4813837"/>
        </p:xfrm>
        <a:graphic>
          <a:graphicData uri="http://schemas.openxmlformats.org/drawingml/2006/table">
            <a:tbl>
              <a:tblPr firstRow="1" bandRow="1">
                <a:tableStyleId>{5C22544A-7EE6-4342-B048-85BDC9FD1C3A}</a:tableStyleId>
              </a:tblPr>
              <a:tblGrid>
                <a:gridCol w="1143533"/>
                <a:gridCol w="7142899"/>
              </a:tblGrid>
              <a:tr h="365779">
                <a:tc>
                  <a:txBody>
                    <a:bodyPr/>
                    <a:lstStyle/>
                    <a:p>
                      <a:r>
                        <a:rPr lang="en-US" sz="2000" b="1" dirty="0" smtClean="0"/>
                        <a:t>Step</a:t>
                      </a:r>
                      <a:endParaRPr lang="en-US" sz="2000" b="1" dirty="0"/>
                    </a:p>
                  </a:txBody>
                  <a:tcPr/>
                </a:tc>
                <a:tc>
                  <a:txBody>
                    <a:bodyPr/>
                    <a:lstStyle/>
                    <a:p>
                      <a:r>
                        <a:rPr lang="en-US" b="1" dirty="0" smtClean="0"/>
                        <a:t>Commands</a:t>
                      </a:r>
                      <a:endParaRPr lang="en-US" b="1" dirty="0"/>
                    </a:p>
                  </a:txBody>
                  <a:tcPr/>
                </a:tc>
              </a:tr>
              <a:tr h="757068">
                <a:tc>
                  <a:txBody>
                    <a:bodyPr/>
                    <a:lstStyle/>
                    <a:p>
                      <a:r>
                        <a:rPr lang="en-US" sz="1800" dirty="0" smtClean="0"/>
                        <a:t>1.</a:t>
                      </a:r>
                      <a:endParaRPr lang="en-US" sz="1800" dirty="0"/>
                    </a:p>
                  </a:txBody>
                  <a:tcPr/>
                </a:tc>
                <a:tc>
                  <a:txBody>
                    <a:bodyPr/>
                    <a:lstStyle/>
                    <a:p>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dhcp snooping</a:t>
                      </a:r>
                      <a:endParaRPr lang="en-US" sz="1800" dirty="0">
                        <a:latin typeface="Courier New" pitchFamily="49" charset="0"/>
                        <a:cs typeface="Courier New" pitchFamily="49" charset="0"/>
                      </a:endParaRPr>
                    </a:p>
                  </a:txBody>
                  <a:tcPr/>
                </a:tc>
              </a:tr>
              <a:tr h="634736">
                <a:tc>
                  <a:txBody>
                    <a:bodyPr/>
                    <a:lstStyle/>
                    <a:p>
                      <a:r>
                        <a:rPr lang="en-US" sz="1800" dirty="0" smtClean="0"/>
                        <a:t>2.</a:t>
                      </a:r>
                      <a:endParaRPr lang="en-US" sz="1800" dirty="0"/>
                    </a:p>
                  </a:txBody>
                  <a:tcPr/>
                </a:tc>
                <a:tc>
                  <a:txBody>
                    <a:bodyPr/>
                    <a:lstStyle/>
                    <a:p>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dhcp snooping vlan</a:t>
                      </a:r>
                    </a:p>
                    <a:p>
                      <a:r>
                        <a:rPr lang="en-US" sz="1800" i="1" kern="1200" baseline="0" dirty="0" smtClean="0">
                          <a:solidFill>
                            <a:schemeClr val="dk1"/>
                          </a:solidFill>
                          <a:latin typeface="Courier New" pitchFamily="49" charset="0"/>
                          <a:ea typeface="+mn-ea"/>
                          <a:cs typeface="Courier New" pitchFamily="49" charset="0"/>
                        </a:rPr>
                        <a:t>number [number]</a:t>
                      </a:r>
                      <a:endParaRPr lang="en-US" sz="1800" dirty="0">
                        <a:latin typeface="Courier New" pitchFamily="49" charset="0"/>
                        <a:cs typeface="Courier New" pitchFamily="49" charset="0"/>
                      </a:endParaRPr>
                    </a:p>
                  </a:txBody>
                  <a:tcPr/>
                </a:tc>
              </a:tr>
              <a:tr h="1205701">
                <a:tc>
                  <a:txBody>
                    <a:bodyPr/>
                    <a:lstStyle/>
                    <a:p>
                      <a:r>
                        <a:rPr lang="en-US" sz="1800" dirty="0" smtClean="0"/>
                        <a:t>3.</a:t>
                      </a:r>
                      <a:endParaRPr lang="en-US" sz="1800" dirty="0"/>
                    </a:p>
                  </a:txBody>
                  <a:tcPr/>
                </a:tc>
                <a:tc>
                  <a:txBody>
                    <a:bodyPr/>
                    <a:lstStyle/>
                    <a:p>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ip verify source vlan</a:t>
                      </a:r>
                    </a:p>
                    <a:p>
                      <a:r>
                        <a:rPr lang="en-US" sz="1800" b="1" kern="1200" baseline="0" dirty="0" smtClean="0">
                          <a:solidFill>
                            <a:schemeClr val="dk1"/>
                          </a:solidFill>
                          <a:latin typeface="Courier New" pitchFamily="49" charset="0"/>
                          <a:ea typeface="+mn-ea"/>
                          <a:cs typeface="Courier New" pitchFamily="49" charset="0"/>
                        </a:rPr>
                        <a:t>dhcp-snooping</a:t>
                      </a:r>
                    </a:p>
                    <a:p>
                      <a:r>
                        <a:rPr lang="en-US" sz="1800" kern="1200" baseline="0" smtClean="0">
                          <a:solidFill>
                            <a:schemeClr val="dk1"/>
                          </a:solidFill>
                          <a:latin typeface="Courier New" pitchFamily="49" charset="0"/>
                          <a:ea typeface="+mn-ea"/>
                          <a:cs typeface="Courier New" pitchFamily="49" charset="0"/>
                        </a:rPr>
                        <a:t>    </a:t>
                      </a:r>
                      <a:r>
                        <a:rPr lang="en-US" sz="1800" kern="1200" baseline="0" smtClean="0">
                          <a:solidFill>
                            <a:schemeClr val="dk1"/>
                          </a:solidFill>
                          <a:latin typeface="+mn-lt"/>
                          <a:ea typeface="+mn-ea"/>
                          <a:cs typeface="Courier New" pitchFamily="49" charset="0"/>
                        </a:rPr>
                        <a:t>or</a:t>
                      </a:r>
                      <a:endParaRPr lang="en-US" sz="1800" kern="1200" baseline="0" dirty="0" smtClean="0">
                        <a:solidFill>
                          <a:schemeClr val="dk1"/>
                        </a:solidFill>
                        <a:latin typeface="+mn-lt"/>
                        <a:ea typeface="+mn-ea"/>
                        <a:cs typeface="Courier New" pitchFamily="49" charset="0"/>
                      </a:endParaRPr>
                    </a:p>
                    <a:p>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ip verify source vlan</a:t>
                      </a:r>
                    </a:p>
                    <a:p>
                      <a:r>
                        <a:rPr lang="en-US" sz="1800" b="1" kern="1200" baseline="0" dirty="0" smtClean="0">
                          <a:solidFill>
                            <a:schemeClr val="dk1"/>
                          </a:solidFill>
                          <a:latin typeface="Courier New" pitchFamily="49" charset="0"/>
                          <a:ea typeface="+mn-ea"/>
                          <a:cs typeface="Courier New" pitchFamily="49" charset="0"/>
                        </a:rPr>
                        <a:t>dhcp-snooping port-security</a:t>
                      </a:r>
                      <a:endParaRPr lang="en-US" sz="1800" dirty="0">
                        <a:latin typeface="Courier New" pitchFamily="49" charset="0"/>
                        <a:cs typeface="Courier New" pitchFamily="49" charset="0"/>
                      </a:endParaRPr>
                    </a:p>
                  </a:txBody>
                  <a:tcPr/>
                </a:tc>
              </a:tr>
              <a:tr h="737542">
                <a:tc>
                  <a:txBody>
                    <a:bodyPr/>
                    <a:lstStyle/>
                    <a:p>
                      <a:r>
                        <a:rPr lang="en-US" sz="1800" dirty="0" smtClean="0"/>
                        <a:t>4.</a:t>
                      </a:r>
                      <a:endParaRPr lang="en-US" sz="1800" dirty="0"/>
                    </a:p>
                  </a:txBody>
                  <a:tcPr/>
                </a:tc>
                <a:tc>
                  <a:txBody>
                    <a:bodyPr/>
                    <a:lstStyle/>
                    <a:p>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switchport portsecurity</a:t>
                      </a:r>
                    </a:p>
                    <a:p>
                      <a:r>
                        <a:rPr lang="en-US" sz="1800" b="1" kern="1200" baseline="0" dirty="0" smtClean="0">
                          <a:solidFill>
                            <a:schemeClr val="dk1"/>
                          </a:solidFill>
                          <a:latin typeface="Courier New" pitchFamily="49" charset="0"/>
                          <a:ea typeface="+mn-ea"/>
                          <a:cs typeface="Courier New" pitchFamily="49" charset="0"/>
                        </a:rPr>
                        <a:t>limit rate </a:t>
                      </a:r>
                      <a:r>
                        <a:rPr lang="en-US" sz="1800" b="0" i="1" kern="1200" baseline="0" dirty="0" smtClean="0">
                          <a:solidFill>
                            <a:schemeClr val="dk1"/>
                          </a:solidFill>
                          <a:latin typeface="Courier New" pitchFamily="49" charset="0"/>
                          <a:ea typeface="+mn-ea"/>
                          <a:cs typeface="Courier New" pitchFamily="49" charset="0"/>
                        </a:rPr>
                        <a:t>invalid-source-mac </a:t>
                      </a:r>
                      <a:r>
                        <a:rPr lang="en-US" sz="1800" i="1" kern="1200" baseline="0" dirty="0" smtClean="0">
                          <a:solidFill>
                            <a:schemeClr val="dk1"/>
                          </a:solidFill>
                          <a:latin typeface="Courier New" pitchFamily="49" charset="0"/>
                          <a:ea typeface="+mn-ea"/>
                          <a:cs typeface="Courier New" pitchFamily="49" charset="0"/>
                        </a:rPr>
                        <a:t>N</a:t>
                      </a:r>
                      <a:endParaRPr lang="en-US" sz="1800" b="0" dirty="0">
                        <a:latin typeface="Courier New" pitchFamily="49" charset="0"/>
                        <a:cs typeface="Courier New" pitchFamily="49" charset="0"/>
                      </a:endParaRPr>
                    </a:p>
                  </a:txBody>
                  <a:tcPr/>
                </a:tc>
              </a:tr>
              <a:tr h="819867">
                <a:tc>
                  <a:txBody>
                    <a:bodyPr/>
                    <a:lstStyle/>
                    <a:p>
                      <a:r>
                        <a:rPr lang="en-US" sz="1800" dirty="0" smtClean="0"/>
                        <a:t>5.</a:t>
                      </a:r>
                      <a:endParaRPr lang="en-US" sz="1800" dirty="0"/>
                    </a:p>
                  </a:txBody>
                  <a:tcPr/>
                </a:tc>
                <a:tc>
                  <a:txBody>
                    <a:bodyPr/>
                    <a:lstStyle/>
                    <a:p>
                      <a:r>
                        <a:rPr lang="en-US" sz="1800" kern="1200" baseline="0" dirty="0" smtClean="0">
                          <a:solidFill>
                            <a:schemeClr val="dk1"/>
                          </a:solidFill>
                          <a:latin typeface="Courier New" pitchFamily="49" charset="0"/>
                          <a:ea typeface="+mn-ea"/>
                          <a:cs typeface="Courier New" pitchFamily="49" charset="0"/>
                        </a:rPr>
                        <a:t>Switch(config)# </a:t>
                      </a:r>
                      <a:r>
                        <a:rPr lang="en-US" sz="1800" b="1" kern="1200" baseline="0" dirty="0" smtClean="0">
                          <a:solidFill>
                            <a:schemeClr val="dk1"/>
                          </a:solidFill>
                          <a:latin typeface="Courier New" pitchFamily="49" charset="0"/>
                          <a:ea typeface="+mn-ea"/>
                          <a:cs typeface="Courier New" pitchFamily="49" charset="0"/>
                        </a:rPr>
                        <a:t>ip source binding </a:t>
                      </a:r>
                      <a:r>
                        <a:rPr lang="en-US" sz="1800" b="1" i="1" kern="1200" baseline="0" dirty="0" smtClean="0">
                          <a:solidFill>
                            <a:schemeClr val="dk1"/>
                          </a:solidFill>
                          <a:latin typeface="Courier New" pitchFamily="49" charset="0"/>
                          <a:ea typeface="+mn-ea"/>
                          <a:cs typeface="Courier New" pitchFamily="49" charset="0"/>
                        </a:rPr>
                        <a:t>ipaddr</a:t>
                      </a:r>
                    </a:p>
                    <a:p>
                      <a:r>
                        <a:rPr lang="en-US" sz="1800" b="1" kern="1200" baseline="0" dirty="0" smtClean="0">
                          <a:solidFill>
                            <a:schemeClr val="dk1"/>
                          </a:solidFill>
                          <a:latin typeface="Courier New" pitchFamily="49" charset="0"/>
                          <a:ea typeface="+mn-ea"/>
                          <a:cs typeface="Courier New" pitchFamily="49" charset="0"/>
                        </a:rPr>
                        <a:t>ip vlan </a:t>
                      </a:r>
                      <a:r>
                        <a:rPr lang="en-US" sz="1800" b="0" i="1" kern="1200" baseline="0" dirty="0" smtClean="0">
                          <a:solidFill>
                            <a:schemeClr val="dk1"/>
                          </a:solidFill>
                          <a:latin typeface="Courier New" pitchFamily="49" charset="0"/>
                          <a:ea typeface="+mn-ea"/>
                          <a:cs typeface="Courier New" pitchFamily="49" charset="0"/>
                        </a:rPr>
                        <a:t>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interface</a:t>
                      </a:r>
                      <a:r>
                        <a:rPr lang="en-US" sz="1800" b="1" i="1" kern="1200" baseline="0" dirty="0" smtClean="0">
                          <a:solidFill>
                            <a:schemeClr val="dk1"/>
                          </a:solidFill>
                          <a:latin typeface="Courier New" pitchFamily="49" charset="0"/>
                          <a:ea typeface="+mn-ea"/>
                          <a:cs typeface="Courier New" pitchFamily="49" charset="0"/>
                        </a:rPr>
                        <a:t> </a:t>
                      </a:r>
                      <a:r>
                        <a:rPr lang="en-US" sz="1800" i="1" kern="1200" baseline="0" dirty="0" smtClean="0">
                          <a:solidFill>
                            <a:schemeClr val="dk1"/>
                          </a:solidFill>
                          <a:latin typeface="Courier New" pitchFamily="49" charset="0"/>
                          <a:ea typeface="+mn-ea"/>
                          <a:cs typeface="Courier New" pitchFamily="49" charset="0"/>
                        </a:rPr>
                        <a:t>interface-id</a:t>
                      </a:r>
                      <a:endParaRPr lang="en-US" sz="1800" dirty="0">
                        <a:latin typeface="Courier New" pitchFamily="49" charset="0"/>
                        <a:cs typeface="Courier New" pitchFamily="49" charset="0"/>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 2 Attack Categories (1)</a:t>
            </a:r>
            <a:endParaRPr lang="en-US" dirty="0"/>
          </a:p>
        </p:txBody>
      </p:sp>
      <p:sp>
        <p:nvSpPr>
          <p:cNvPr id="5" name="Table Placeholder 4"/>
          <p:cNvSpPr>
            <a:spLocks noGrp="1"/>
          </p:cNvSpPr>
          <p:nvPr>
            <p:ph type="tbl" idx="1"/>
          </p:nvPr>
        </p:nvSpPr>
        <p:spPr/>
      </p:sp>
      <p:graphicFrame>
        <p:nvGraphicFramePr>
          <p:cNvPr id="4" name="Content Placeholder 9"/>
          <p:cNvGraphicFramePr>
            <a:graphicFrameLocks/>
          </p:cNvGraphicFramePr>
          <p:nvPr/>
        </p:nvGraphicFramePr>
        <p:xfrm>
          <a:off x="293688" y="977131"/>
          <a:ext cx="8493852" cy="5546256"/>
        </p:xfrm>
        <a:graphic>
          <a:graphicData uri="http://schemas.openxmlformats.org/drawingml/2006/table">
            <a:tbl>
              <a:tblPr firstRow="1" bandRow="1">
                <a:tableStyleId>{5C22544A-7EE6-4342-B048-85BDC9FD1C3A}</a:tableStyleId>
              </a:tblPr>
              <a:tblGrid>
                <a:gridCol w="2046556"/>
                <a:gridCol w="3699025"/>
                <a:gridCol w="2748271"/>
              </a:tblGrid>
              <a:tr h="404215">
                <a:tc>
                  <a:txBody>
                    <a:bodyPr/>
                    <a:lstStyle/>
                    <a:p>
                      <a:r>
                        <a:rPr lang="en-US" b="1" dirty="0" smtClean="0"/>
                        <a:t>Attack Method</a:t>
                      </a:r>
                      <a:endParaRPr lang="en-US" b="1" dirty="0"/>
                    </a:p>
                  </a:txBody>
                  <a:tcPr/>
                </a:tc>
                <a:tc>
                  <a:txBody>
                    <a:bodyPr/>
                    <a:lstStyle/>
                    <a:p>
                      <a:r>
                        <a:rPr lang="en-US" b="1" dirty="0" smtClean="0"/>
                        <a:t>Description</a:t>
                      </a:r>
                      <a:endParaRPr lang="en-US" b="1" dirty="0"/>
                    </a:p>
                  </a:txBody>
                  <a:tcPr/>
                </a:tc>
                <a:tc>
                  <a:txBody>
                    <a:bodyPr/>
                    <a:lstStyle/>
                    <a:p>
                      <a:r>
                        <a:rPr lang="en-US" dirty="0" smtClean="0"/>
                        <a:t>Steps to Mitigation</a:t>
                      </a:r>
                      <a:endParaRPr lang="en-US" dirty="0"/>
                    </a:p>
                  </a:txBody>
                  <a:tcPr/>
                </a:tc>
              </a:tr>
              <a:tr h="437900">
                <a:tc gridSpan="3">
                  <a:txBody>
                    <a:bodyPr/>
                    <a:lstStyle/>
                    <a:p>
                      <a:r>
                        <a:rPr lang="en-US" sz="2000" b="1" dirty="0" smtClean="0"/>
                        <a:t>MAC</a:t>
                      </a:r>
                      <a:r>
                        <a:rPr lang="en-US" sz="2000" b="1" baseline="0" dirty="0" smtClean="0"/>
                        <a:t> Layer Attacks</a:t>
                      </a:r>
                      <a:endParaRPr lang="en-US" sz="2000" b="1" dirty="0"/>
                    </a:p>
                  </a:txBody>
                  <a:tcPr/>
                </a:tc>
                <a:tc hMerge="1">
                  <a:txBody>
                    <a:bodyPr/>
                    <a:lstStyle/>
                    <a:p>
                      <a:endParaRPr lang="en-US"/>
                    </a:p>
                  </a:txBody>
                  <a:tcPr/>
                </a:tc>
                <a:tc hMerge="1">
                  <a:txBody>
                    <a:bodyPr/>
                    <a:lstStyle/>
                    <a:p>
                      <a:endParaRPr lang="en-US"/>
                    </a:p>
                  </a:txBody>
                  <a:tcPr/>
                </a:tc>
              </a:tr>
              <a:tr h="1515806">
                <a:tc>
                  <a:txBody>
                    <a:bodyPr/>
                    <a:lstStyle/>
                    <a:p>
                      <a:r>
                        <a:rPr lang="en-US" dirty="0" smtClean="0"/>
                        <a:t>MAC</a:t>
                      </a:r>
                      <a:r>
                        <a:rPr lang="en-US" baseline="0" dirty="0" smtClean="0"/>
                        <a:t> Address Flooding</a:t>
                      </a:r>
                      <a:endParaRPr lang="en-US" dirty="0"/>
                    </a:p>
                  </a:txBody>
                  <a:tcPr/>
                </a:tc>
                <a:tc>
                  <a:txBody>
                    <a:bodyPr/>
                    <a:lstStyle/>
                    <a:p>
                      <a:r>
                        <a:rPr lang="en-US" sz="1400" kern="1200" baseline="0" dirty="0" smtClean="0">
                          <a:solidFill>
                            <a:schemeClr val="dk1"/>
                          </a:solidFill>
                          <a:latin typeface="+mn-lt"/>
                          <a:ea typeface="+mn-ea"/>
                          <a:cs typeface="+mn-cs"/>
                        </a:rPr>
                        <a:t>Frames with unique, invalid source MAC addresses flood the switch, exhausting content addressable memory (CAM) table space, disallowing new entries from valid hosts. Traffic to valid hosts is subsequently  flooded out all ports.</a:t>
                      </a:r>
                      <a:endParaRPr lang="en-US" dirty="0"/>
                    </a:p>
                  </a:txBody>
                  <a:tcPr/>
                </a:tc>
                <a:tc>
                  <a:txBody>
                    <a:bodyPr/>
                    <a:lstStyle/>
                    <a:p>
                      <a:r>
                        <a:rPr lang="en-US" sz="1400" kern="1200" baseline="0" dirty="0" smtClean="0">
                          <a:solidFill>
                            <a:schemeClr val="dk1"/>
                          </a:solidFill>
                          <a:latin typeface="+mn-lt"/>
                          <a:ea typeface="+mn-ea"/>
                          <a:cs typeface="+mn-cs"/>
                        </a:rPr>
                        <a:t>Port security. MAC address</a:t>
                      </a:r>
                    </a:p>
                    <a:p>
                      <a:r>
                        <a:rPr lang="en-US" sz="1400" kern="1200" baseline="0" dirty="0" smtClean="0">
                          <a:solidFill>
                            <a:schemeClr val="dk1"/>
                          </a:solidFill>
                          <a:latin typeface="+mn-lt"/>
                          <a:ea typeface="+mn-ea"/>
                          <a:cs typeface="+mn-cs"/>
                        </a:rPr>
                        <a:t>VLAN access maps.</a:t>
                      </a:r>
                      <a:endParaRPr lang="en-US" sz="1400" dirty="0"/>
                    </a:p>
                  </a:txBody>
                  <a:tcPr/>
                </a:tc>
              </a:tr>
              <a:tr h="437900">
                <a:tc gridSpan="3">
                  <a:txBody>
                    <a:bodyPr/>
                    <a:lstStyle/>
                    <a:p>
                      <a:r>
                        <a:rPr lang="en-US" sz="2000" b="1" dirty="0" smtClean="0"/>
                        <a:t>VLAN Attacks</a:t>
                      </a:r>
                      <a:endParaRPr lang="en-US" sz="2000" b="1" dirty="0"/>
                    </a:p>
                  </a:txBody>
                  <a:tcPr/>
                </a:tc>
                <a:tc hMerge="1">
                  <a:txBody>
                    <a:bodyPr/>
                    <a:lstStyle/>
                    <a:p>
                      <a:endParaRPr lang="en-US"/>
                    </a:p>
                  </a:txBody>
                  <a:tcPr/>
                </a:tc>
                <a:tc hMerge="1">
                  <a:txBody>
                    <a:bodyPr/>
                    <a:lstStyle/>
                    <a:p>
                      <a:endParaRPr lang="en-US"/>
                    </a:p>
                  </a:txBody>
                  <a:tcPr/>
                </a:tc>
              </a:tr>
              <a:tr h="1280013">
                <a:tc>
                  <a:txBody>
                    <a:bodyPr/>
                    <a:lstStyle/>
                    <a:p>
                      <a:r>
                        <a:rPr lang="en-US" dirty="0" smtClean="0"/>
                        <a:t>VLAN</a:t>
                      </a:r>
                      <a:r>
                        <a:rPr lang="en-US" baseline="0" dirty="0" smtClean="0"/>
                        <a:t> Hopping</a:t>
                      </a:r>
                      <a:endParaRPr lang="en-US" dirty="0"/>
                    </a:p>
                  </a:txBody>
                  <a:tcPr/>
                </a:tc>
                <a:tc>
                  <a:txBody>
                    <a:bodyPr/>
                    <a:lstStyle/>
                    <a:p>
                      <a:r>
                        <a:rPr lang="en-US" sz="1400" kern="1200" baseline="0" dirty="0" smtClean="0">
                          <a:solidFill>
                            <a:schemeClr val="dk1"/>
                          </a:solidFill>
                          <a:latin typeface="+mn-lt"/>
                          <a:ea typeface="+mn-ea"/>
                          <a:cs typeface="+mn-cs"/>
                        </a:rPr>
                        <a:t>By altering the VLAN ID on packets</a:t>
                      </a:r>
                    </a:p>
                    <a:p>
                      <a:r>
                        <a:rPr lang="en-US" sz="1400" kern="1200" baseline="0" dirty="0" smtClean="0">
                          <a:solidFill>
                            <a:schemeClr val="dk1"/>
                          </a:solidFill>
                          <a:latin typeface="+mn-lt"/>
                          <a:ea typeface="+mn-ea"/>
                          <a:cs typeface="+mn-cs"/>
                        </a:rPr>
                        <a:t>encapsulated for trunking, an attacking</a:t>
                      </a:r>
                    </a:p>
                    <a:p>
                      <a:r>
                        <a:rPr lang="en-US" sz="1400" kern="1200" baseline="0" dirty="0" smtClean="0">
                          <a:solidFill>
                            <a:schemeClr val="dk1"/>
                          </a:solidFill>
                          <a:latin typeface="+mn-lt"/>
                          <a:ea typeface="+mn-ea"/>
                          <a:cs typeface="+mn-cs"/>
                        </a:rPr>
                        <a:t>device can send or receive packets</a:t>
                      </a:r>
                    </a:p>
                    <a:p>
                      <a:r>
                        <a:rPr lang="en-US" sz="1400" kern="1200" baseline="0" dirty="0" smtClean="0">
                          <a:solidFill>
                            <a:schemeClr val="dk1"/>
                          </a:solidFill>
                          <a:latin typeface="+mn-lt"/>
                          <a:ea typeface="+mn-ea"/>
                          <a:cs typeface="+mn-cs"/>
                        </a:rPr>
                        <a:t>on various VLANs, bypassing Layer 3</a:t>
                      </a:r>
                    </a:p>
                    <a:p>
                      <a:r>
                        <a:rPr lang="en-US" sz="1400" kern="1200" baseline="0" dirty="0" smtClean="0">
                          <a:solidFill>
                            <a:schemeClr val="dk1"/>
                          </a:solidFill>
                          <a:latin typeface="+mn-lt"/>
                          <a:ea typeface="+mn-ea"/>
                          <a:cs typeface="+mn-cs"/>
                        </a:rPr>
                        <a:t>security measures.</a:t>
                      </a:r>
                      <a:endParaRPr lang="en-US" sz="1400" dirty="0"/>
                    </a:p>
                  </a:txBody>
                  <a:tcPr/>
                </a:tc>
                <a:tc>
                  <a:txBody>
                    <a:bodyPr/>
                    <a:lstStyle/>
                    <a:p>
                      <a:r>
                        <a:rPr lang="en-US" sz="1400" kern="1200" baseline="0" dirty="0" smtClean="0">
                          <a:solidFill>
                            <a:schemeClr val="dk1"/>
                          </a:solidFill>
                          <a:latin typeface="+mn-lt"/>
                          <a:ea typeface="+mn-ea"/>
                          <a:cs typeface="+mn-cs"/>
                        </a:rPr>
                        <a:t>Tighten up trunk configurations</a:t>
                      </a:r>
                    </a:p>
                    <a:p>
                      <a:r>
                        <a:rPr lang="en-US" sz="1400" kern="1200" baseline="0" dirty="0" smtClean="0">
                          <a:solidFill>
                            <a:schemeClr val="dk1"/>
                          </a:solidFill>
                          <a:latin typeface="+mn-lt"/>
                          <a:ea typeface="+mn-ea"/>
                          <a:cs typeface="+mn-cs"/>
                        </a:rPr>
                        <a:t>and the negotiation state</a:t>
                      </a:r>
                    </a:p>
                    <a:p>
                      <a:r>
                        <a:rPr lang="en-US" sz="1400" kern="1200" baseline="0" dirty="0" smtClean="0">
                          <a:solidFill>
                            <a:schemeClr val="dk1"/>
                          </a:solidFill>
                          <a:latin typeface="+mn-lt"/>
                          <a:ea typeface="+mn-ea"/>
                          <a:cs typeface="+mn-cs"/>
                        </a:rPr>
                        <a:t>of unused ports.</a:t>
                      </a:r>
                    </a:p>
                    <a:p>
                      <a:r>
                        <a:rPr lang="en-US" sz="1400" kern="1200" baseline="0" dirty="0" smtClean="0">
                          <a:solidFill>
                            <a:schemeClr val="dk1"/>
                          </a:solidFill>
                          <a:latin typeface="+mn-lt"/>
                          <a:ea typeface="+mn-ea"/>
                          <a:cs typeface="+mn-cs"/>
                        </a:rPr>
                        <a:t>Place unused ports in a common</a:t>
                      </a:r>
                    </a:p>
                    <a:p>
                      <a:r>
                        <a:rPr lang="en-US" sz="1400" kern="1200" baseline="0" dirty="0" smtClean="0">
                          <a:solidFill>
                            <a:schemeClr val="dk1"/>
                          </a:solidFill>
                          <a:latin typeface="+mn-lt"/>
                          <a:ea typeface="+mn-ea"/>
                          <a:cs typeface="+mn-cs"/>
                        </a:rPr>
                        <a:t>VLAN.</a:t>
                      </a:r>
                      <a:endParaRPr lang="en-US" sz="1400" dirty="0"/>
                    </a:p>
                  </a:txBody>
                  <a:tcPr/>
                </a:tc>
              </a:tr>
              <a:tr h="1378835">
                <a:tc>
                  <a:txBody>
                    <a:bodyPr/>
                    <a:lstStyle/>
                    <a:p>
                      <a:r>
                        <a:rPr lang="en-US" dirty="0" smtClean="0"/>
                        <a:t>Attacks between</a:t>
                      </a:r>
                      <a:r>
                        <a:rPr lang="en-US" baseline="0" dirty="0" smtClean="0"/>
                        <a:t> Devices on a Common VLAN</a:t>
                      </a:r>
                      <a:endParaRPr lang="en-US" dirty="0"/>
                    </a:p>
                  </a:txBody>
                  <a:tcPr/>
                </a:tc>
                <a:tc>
                  <a:txBody>
                    <a:bodyPr/>
                    <a:lstStyle/>
                    <a:p>
                      <a:r>
                        <a:rPr lang="en-US" sz="1400" kern="1200" baseline="0" dirty="0" smtClean="0">
                          <a:solidFill>
                            <a:schemeClr val="dk1"/>
                          </a:solidFill>
                          <a:latin typeface="+mn-lt"/>
                          <a:ea typeface="+mn-ea"/>
                          <a:cs typeface="+mn-cs"/>
                        </a:rPr>
                        <a:t>Devices might need protection from</a:t>
                      </a:r>
                    </a:p>
                    <a:p>
                      <a:r>
                        <a:rPr lang="en-US" sz="1400" kern="1200" baseline="0" dirty="0" smtClean="0">
                          <a:solidFill>
                            <a:schemeClr val="dk1"/>
                          </a:solidFill>
                          <a:latin typeface="+mn-lt"/>
                          <a:ea typeface="+mn-ea"/>
                          <a:cs typeface="+mn-cs"/>
                        </a:rPr>
                        <a:t>one another, even though they are on</a:t>
                      </a:r>
                    </a:p>
                    <a:p>
                      <a:r>
                        <a:rPr lang="en-US" sz="1400" kern="1200" baseline="0" dirty="0" smtClean="0">
                          <a:solidFill>
                            <a:schemeClr val="dk1"/>
                          </a:solidFill>
                          <a:latin typeface="+mn-lt"/>
                          <a:ea typeface="+mn-ea"/>
                          <a:cs typeface="+mn-cs"/>
                        </a:rPr>
                        <a:t>a common VLAN. This is especially</a:t>
                      </a:r>
                    </a:p>
                    <a:p>
                      <a:r>
                        <a:rPr lang="en-US" sz="1400" kern="1200" baseline="0" dirty="0" smtClean="0">
                          <a:solidFill>
                            <a:schemeClr val="dk1"/>
                          </a:solidFill>
                          <a:latin typeface="+mn-lt"/>
                          <a:ea typeface="+mn-ea"/>
                          <a:cs typeface="+mn-cs"/>
                        </a:rPr>
                        <a:t>true on service-provider segments that</a:t>
                      </a:r>
                    </a:p>
                    <a:p>
                      <a:r>
                        <a:rPr lang="en-US" sz="1400" kern="1200" baseline="0" dirty="0" smtClean="0">
                          <a:solidFill>
                            <a:schemeClr val="dk1"/>
                          </a:solidFill>
                          <a:latin typeface="+mn-lt"/>
                          <a:ea typeface="+mn-ea"/>
                          <a:cs typeface="+mn-cs"/>
                        </a:rPr>
                        <a:t>support devices from multiple customers.</a:t>
                      </a:r>
                      <a:endParaRPr lang="en-US" sz="1400" dirty="0"/>
                    </a:p>
                  </a:txBody>
                  <a:tcPr/>
                </a:tc>
                <a:tc>
                  <a:txBody>
                    <a:bodyPr/>
                    <a:lstStyle/>
                    <a:p>
                      <a:r>
                        <a:rPr lang="en-US" sz="1400" kern="1200" baseline="0" dirty="0" smtClean="0">
                          <a:solidFill>
                            <a:schemeClr val="dk1"/>
                          </a:solidFill>
                          <a:latin typeface="+mn-lt"/>
                          <a:ea typeface="+mn-ea"/>
                          <a:cs typeface="+mn-cs"/>
                        </a:rPr>
                        <a:t>Implement private VLANs</a:t>
                      </a:r>
                    </a:p>
                    <a:p>
                      <a:r>
                        <a:rPr lang="en-US" sz="1400" kern="1200" baseline="0" dirty="0" smtClean="0">
                          <a:solidFill>
                            <a:schemeClr val="dk1"/>
                          </a:solidFill>
                          <a:latin typeface="+mn-lt"/>
                          <a:ea typeface="+mn-ea"/>
                          <a:cs typeface="+mn-cs"/>
                        </a:rPr>
                        <a:t>(PVLAN).</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1341173" y="1471149"/>
            <a:ext cx="6124091" cy="1204318"/>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IPSG Scenario (1)</a:t>
            </a:r>
            <a:endParaRPr lang="en-US" dirty="0" smtClean="0"/>
          </a:p>
        </p:txBody>
      </p:sp>
      <p:sp>
        <p:nvSpPr>
          <p:cNvPr id="6" name="Content Placeholder 7"/>
          <p:cNvSpPr>
            <a:spLocks noGrp="1"/>
          </p:cNvSpPr>
          <p:nvPr>
            <p:ph idx="11"/>
          </p:nvPr>
        </p:nvSpPr>
        <p:spPr/>
        <p:txBody>
          <a:bodyPr/>
          <a:lstStyle/>
          <a:p>
            <a:r>
              <a:rPr lang="en-US" smtClean="0"/>
              <a:t>A workstation using DHCP for acquiring IP addresses connects to the same Catalyst switch as a server with a static IP address.</a:t>
            </a:r>
            <a:endParaRPr lang="en-US"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1376001" y="1109900"/>
            <a:ext cx="6066685" cy="1193029"/>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IPSG Scenario (2)</a:t>
            </a:r>
          </a:p>
        </p:txBody>
      </p:sp>
      <p:sp>
        <p:nvSpPr>
          <p:cNvPr id="6" name="Content Placeholder 5"/>
          <p:cNvSpPr>
            <a:spLocks noGrp="1"/>
          </p:cNvSpPr>
          <p:nvPr>
            <p:ph sz="quarter" idx="11"/>
          </p:nvPr>
        </p:nvSpPr>
        <p:spPr>
          <a:xfrm>
            <a:off x="279400" y="2727960"/>
            <a:ext cx="8520113" cy="3812539"/>
          </a:xfrm>
        </p:spPr>
        <p:txBody>
          <a:bodyPr/>
          <a:lstStyle/>
          <a:p>
            <a:r>
              <a:rPr lang="en-US" sz="1400" smtClean="0"/>
              <a:t>Switch# </a:t>
            </a:r>
            <a:r>
              <a:rPr lang="en-US" sz="1400" b="1" smtClean="0"/>
              <a:t>configure terminal</a:t>
            </a:r>
          </a:p>
          <a:p>
            <a:r>
              <a:rPr lang="en-US" sz="1400" smtClean="0"/>
              <a:t>Enter configuration commands, one per line. End with CNTL/Z.</a:t>
            </a:r>
          </a:p>
          <a:p>
            <a:r>
              <a:rPr lang="en-US" sz="1400" smtClean="0"/>
              <a:t>Switch(config)# </a:t>
            </a:r>
            <a:r>
              <a:rPr lang="en-US" sz="1400" b="1" smtClean="0"/>
              <a:t>ip dhcp snooping</a:t>
            </a:r>
          </a:p>
          <a:p>
            <a:r>
              <a:rPr lang="en-US" sz="1400" smtClean="0"/>
              <a:t>Switch(config)# </a:t>
            </a:r>
            <a:r>
              <a:rPr lang="en-US" sz="1400" b="1" smtClean="0"/>
              <a:t>ip dhcp snooping vlan 1,10</a:t>
            </a:r>
          </a:p>
          <a:p>
            <a:r>
              <a:rPr lang="en-US" sz="1400" smtClean="0"/>
              <a:t>Switch(config)# </a:t>
            </a:r>
            <a:r>
              <a:rPr lang="en-US" sz="1400" b="1" smtClean="0"/>
              <a:t>ip dhcp snooping verify mac-address</a:t>
            </a:r>
          </a:p>
          <a:p>
            <a:r>
              <a:rPr lang="en-US" sz="1400" smtClean="0"/>
              <a:t>Switch(config)# </a:t>
            </a:r>
            <a:r>
              <a:rPr lang="en-US" sz="1400" b="1" smtClean="0"/>
              <a:t>ip source binding 0000.000a.000b vlan 10 10.1.10.11 interface Fa2/18</a:t>
            </a:r>
          </a:p>
          <a:p>
            <a:r>
              <a:rPr lang="en-US" sz="1400" smtClean="0"/>
              <a:t>Switch(config)# </a:t>
            </a:r>
            <a:r>
              <a:rPr lang="en-US" sz="1400" b="1" smtClean="0"/>
              <a:t>interface fastethernet 2/1</a:t>
            </a:r>
          </a:p>
          <a:p>
            <a:r>
              <a:rPr lang="en-US" sz="1400" smtClean="0"/>
              <a:t>Switch(config-if)# </a:t>
            </a:r>
            <a:r>
              <a:rPr lang="en-US" sz="1400" b="1" smtClean="0"/>
              <a:t>switchport</a:t>
            </a:r>
          </a:p>
          <a:p>
            <a:r>
              <a:rPr lang="en-US" sz="1400" smtClean="0"/>
              <a:t>Switch(config-if)# </a:t>
            </a:r>
            <a:r>
              <a:rPr lang="en-US" sz="1400" b="1" smtClean="0"/>
              <a:t>switchport mode access</a:t>
            </a:r>
          </a:p>
          <a:p>
            <a:r>
              <a:rPr lang="en-US" sz="1400" smtClean="0"/>
              <a:t>Switch(config-if)# </a:t>
            </a:r>
            <a:r>
              <a:rPr lang="en-US" sz="1400" b="1" smtClean="0"/>
              <a:t>switchport port-security</a:t>
            </a:r>
          </a:p>
          <a:p>
            <a:r>
              <a:rPr lang="en-US" sz="1400" smtClean="0"/>
              <a:t>Switch(config-if)# </a:t>
            </a:r>
            <a:r>
              <a:rPr lang="en-US" sz="1400" b="1" smtClean="0"/>
              <a:t>ip verify source vlan dhcp-snooping port-security</a:t>
            </a:r>
          </a:p>
          <a:p>
            <a:r>
              <a:rPr lang="en-US" sz="1400" smtClean="0"/>
              <a:t>Switch(config)# </a:t>
            </a:r>
            <a:r>
              <a:rPr lang="en-US" sz="1400" b="1" smtClean="0"/>
              <a:t>interface fastethernet 2/18</a:t>
            </a:r>
          </a:p>
          <a:p>
            <a:r>
              <a:rPr lang="en-US" sz="1400" smtClean="0"/>
              <a:t>Switch(config-if)# </a:t>
            </a:r>
            <a:r>
              <a:rPr lang="en-US" sz="1400" b="1" smtClean="0"/>
              <a:t>switchport</a:t>
            </a:r>
          </a:p>
          <a:p>
            <a:r>
              <a:rPr lang="en-US" sz="1400" smtClean="0"/>
              <a:t>Switch(config-if)# </a:t>
            </a:r>
            <a:r>
              <a:rPr lang="en-US" sz="1400" b="1" smtClean="0"/>
              <a:t>switchport mode access</a:t>
            </a:r>
          </a:p>
          <a:p>
            <a:r>
              <a:rPr lang="en-US" sz="1400" smtClean="0"/>
              <a:t>Switch(config-if)# </a:t>
            </a:r>
            <a:r>
              <a:rPr lang="en-US" sz="1400" b="1" smtClean="0"/>
              <a:t>switchport port-security</a:t>
            </a:r>
          </a:p>
          <a:p>
            <a:r>
              <a:rPr lang="en-US" sz="1400" smtClean="0"/>
              <a:t>Switch(config-if)# </a:t>
            </a:r>
            <a:r>
              <a:rPr lang="en-US" sz="1400" b="1" smtClean="0"/>
              <a:t>ip verify source vlan dhcp-snooping port-security</a:t>
            </a:r>
            <a:endParaRPr lang="en-US" sz="1400" smtClean="0"/>
          </a:p>
          <a:p>
            <a:endParaRPr lang="en-US" sz="14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1376001" y="1109900"/>
            <a:ext cx="6066685" cy="1193029"/>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IPSG Scenario (3)</a:t>
            </a:r>
          </a:p>
        </p:txBody>
      </p:sp>
      <p:sp>
        <p:nvSpPr>
          <p:cNvPr id="6" name="Content Placeholder 5"/>
          <p:cNvSpPr>
            <a:spLocks noGrp="1"/>
          </p:cNvSpPr>
          <p:nvPr>
            <p:ph sz="quarter" idx="11"/>
          </p:nvPr>
        </p:nvSpPr>
        <p:spPr>
          <a:xfrm>
            <a:off x="279400" y="2499360"/>
            <a:ext cx="8520113" cy="4041139"/>
          </a:xfrm>
        </p:spPr>
        <p:txBody>
          <a:bodyPr/>
          <a:lstStyle/>
          <a:p>
            <a:r>
              <a:rPr lang="en-US" sz="1200" smtClean="0"/>
              <a:t>Switch# </a:t>
            </a:r>
            <a:r>
              <a:rPr lang="en-US" sz="1200" b="1" smtClean="0"/>
              <a:t>show ip source binding</a:t>
            </a:r>
          </a:p>
          <a:p>
            <a:r>
              <a:rPr lang="en-US" sz="1200" smtClean="0"/>
              <a:t>MacAddress 	  IpAddress    Lease(sec)   Type 		VLAN   Interface</a:t>
            </a:r>
          </a:p>
          <a:p>
            <a:r>
              <a:rPr lang="en-US" sz="1200" smtClean="0"/>
              <a:t>------------------ ------------ ---------- ------------- 	----   ----------</a:t>
            </a:r>
          </a:p>
          <a:p>
            <a:r>
              <a:rPr lang="en-US" sz="1200" smtClean="0"/>
              <a:t>00:02:B3:3F:3B:99  10.1.1.11    6522 	 dhcp-snooping 	1      FastEthernet2/1</a:t>
            </a:r>
          </a:p>
          <a:p>
            <a:r>
              <a:rPr lang="en-US" sz="1200" smtClean="0"/>
              <a:t>00:00:00:0A:00:0B  10.1.10.11   infinite    static 	      	10     FastEthernet2/18</a:t>
            </a:r>
          </a:p>
          <a:p>
            <a:endParaRPr lang="en-US" sz="1200" smtClean="0"/>
          </a:p>
          <a:p>
            <a:endParaRPr lang="en-US" sz="1200" smtClean="0"/>
          </a:p>
          <a:p>
            <a:r>
              <a:rPr lang="en-US" sz="1200" smtClean="0"/>
              <a:t>Switch# </a:t>
            </a:r>
            <a:r>
              <a:rPr lang="en-US" sz="1200" b="1" smtClean="0"/>
              <a:t>show ip verify source</a:t>
            </a:r>
          </a:p>
          <a:p>
            <a:r>
              <a:rPr lang="en-US" sz="1200" smtClean="0"/>
              <a:t>Interface Filter-type Filter-mode 	IP-address 	Mac-address 	 Vlan</a:t>
            </a:r>
          </a:p>
          <a:p>
            <a:r>
              <a:rPr lang="en-US" sz="1200" smtClean="0"/>
              <a:t>--------- ----------- ----------- 	--------------- -----------------  ----------</a:t>
            </a:r>
          </a:p>
          <a:p>
            <a:r>
              <a:rPr lang="en-US" sz="1200" smtClean="0"/>
              <a:t>Fa2/1 	  ip-mac      active 	10.1.1.11 	00:02:B3:3F:3B:99  1</a:t>
            </a:r>
          </a:p>
          <a:p>
            <a:r>
              <a:rPr lang="en-US" sz="1200" smtClean="0"/>
              <a:t>Fa2/18 	  ip-mac      active 	10.1.10.11 	00:00:00:0a:00:0b  10</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4671478" y="1141959"/>
            <a:ext cx="4127032" cy="30795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IPSG Scenario (4)</a:t>
            </a:r>
            <a:endParaRPr lang="en-US" dirty="0" smtClean="0"/>
          </a:p>
        </p:txBody>
      </p:sp>
      <p:sp>
        <p:nvSpPr>
          <p:cNvPr id="5" name="Content Placeholder 7"/>
          <p:cNvSpPr>
            <a:spLocks noGrp="1"/>
          </p:cNvSpPr>
          <p:nvPr>
            <p:ph idx="1"/>
          </p:nvPr>
        </p:nvSpPr>
        <p:spPr/>
        <p:txBody>
          <a:bodyPr/>
          <a:lstStyle/>
          <a:p>
            <a:r>
              <a:rPr lang="en-US" smtClean="0"/>
              <a:t>An attacker is connected to interface 2/10 and is trying to spoof the IP address of the server. </a:t>
            </a:r>
          </a:p>
          <a:p>
            <a:r>
              <a:rPr lang="en-US" smtClean="0"/>
              <a:t>The Catalyst switch detects and drops the packets in the hardware path. The Catalyst switch also provides an error message to indicate the violation.</a:t>
            </a:r>
            <a:endParaRPr 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93688" y="1841500"/>
            <a:ext cx="2646362" cy="2743200"/>
          </a:xfrm>
          <a:prstGeom prst="rect">
            <a:avLst/>
          </a:prstGeom>
          <a:noFill/>
        </p:spPr>
        <p:txBody>
          <a:bodyPr anchor="ctr"/>
          <a:lstStyle/>
          <a:p>
            <a:r>
              <a:rPr lang="en-US" sz="2800" dirty="0" smtClean="0">
                <a:solidFill>
                  <a:schemeClr val="bg1"/>
                </a:solidFill>
              </a:rPr>
              <a:t>Securing Network Switches</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Neighbor Discovery Protocols (NDP)</a:t>
            </a:r>
            <a:endParaRPr lang="en-US" dirty="0" smtClean="0"/>
          </a:p>
        </p:txBody>
      </p:sp>
      <p:sp>
        <p:nvSpPr>
          <p:cNvPr id="8" name="Content Placeholder 7"/>
          <p:cNvSpPr>
            <a:spLocks noGrp="1"/>
          </p:cNvSpPr>
          <p:nvPr>
            <p:ph idx="11"/>
          </p:nvPr>
        </p:nvSpPr>
        <p:spPr>
          <a:xfrm>
            <a:off x="279400" y="5349240"/>
            <a:ext cx="8520354" cy="1074864"/>
          </a:xfrm>
        </p:spPr>
        <p:txBody>
          <a:bodyPr/>
          <a:lstStyle/>
          <a:p>
            <a:r>
              <a:rPr lang="en-US" smtClean="0"/>
              <a:t>Cisco Discovery Protocol (CDP)</a:t>
            </a:r>
          </a:p>
          <a:p>
            <a:r>
              <a:rPr lang="en-US" smtClean="0"/>
              <a:t>Link Layer Discovery Protocol (LLDP)</a:t>
            </a:r>
            <a:endParaRPr lang="en-US" dirty="0" smtClean="0"/>
          </a:p>
        </p:txBody>
      </p:sp>
      <p:pic>
        <p:nvPicPr>
          <p:cNvPr id="11" name="Content Placeholder 10" descr="Neighbor Discovery Protocols.jpg"/>
          <p:cNvPicPr>
            <a:picLocks noGrp="1" noChangeAspect="1"/>
          </p:cNvPicPr>
          <p:nvPr>
            <p:ph sz="quarter" idx="12"/>
          </p:nvPr>
        </p:nvPicPr>
        <p:blipFill>
          <a:blip r:embed="rId3" cstate="print"/>
          <a:stretch>
            <a:fillRect/>
          </a:stretch>
        </p:blipFill>
        <p:spPr>
          <a:xfrm>
            <a:off x="2046336" y="990600"/>
            <a:ext cx="4997352" cy="4267200"/>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Discovery Protocol</a:t>
            </a:r>
            <a:endParaRPr lang="en-US" dirty="0" smtClean="0"/>
          </a:p>
        </p:txBody>
      </p:sp>
      <p:sp>
        <p:nvSpPr>
          <p:cNvPr id="8" name="Content Placeholder 7"/>
          <p:cNvSpPr>
            <a:spLocks noGrp="1"/>
          </p:cNvSpPr>
          <p:nvPr>
            <p:ph idx="1"/>
          </p:nvPr>
        </p:nvSpPr>
        <p:spPr/>
        <p:txBody>
          <a:bodyPr/>
          <a:lstStyle/>
          <a:p>
            <a:r>
              <a:rPr lang="en-US" smtClean="0"/>
              <a:t>Uses multicast hello messages</a:t>
            </a:r>
          </a:p>
          <a:p>
            <a:r>
              <a:rPr lang="en-US" smtClean="0"/>
              <a:t>Uses a TTL in seconds</a:t>
            </a:r>
          </a:p>
          <a:p>
            <a:r>
              <a:rPr lang="en-US" smtClean="0"/>
              <a:t>Cached CDP information available to network management system via SNMP – recommended to block SNMP access to CDP</a:t>
            </a:r>
            <a:endParaRPr lang="en-US"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smtClean="0"/>
              <a:t>Configuring CDP</a:t>
            </a:r>
            <a:r>
              <a:rPr lang="en-US" smtClean="0"/>
              <a:t/>
            </a:r>
            <a:br>
              <a:rPr lang="en-US" smtClean="0"/>
            </a:br>
            <a:endParaRPr lang="en-US" dirty="0" smtClean="0"/>
          </a:p>
        </p:txBody>
      </p:sp>
      <p:sp>
        <p:nvSpPr>
          <p:cNvPr id="8" name="Content Placeholder 7"/>
          <p:cNvSpPr>
            <a:spLocks noGrp="1"/>
          </p:cNvSpPr>
          <p:nvPr>
            <p:ph idx="1"/>
          </p:nvPr>
        </p:nvSpPr>
        <p:spPr/>
        <p:txBody>
          <a:bodyPr>
            <a:noAutofit/>
          </a:bodyPr>
          <a:lstStyle/>
          <a:p>
            <a:r>
              <a:rPr lang="en-US" smtClean="0"/>
              <a:t>CDP is enabled by default.</a:t>
            </a:r>
          </a:p>
          <a:p>
            <a:r>
              <a:rPr lang="en-US" smtClean="0">
                <a:cs typeface="Courier New" pitchFamily="49" charset="0"/>
              </a:rPr>
              <a:t>The </a:t>
            </a:r>
            <a:r>
              <a:rPr lang="en-US" b="1" smtClean="0">
                <a:latin typeface="Courier New" pitchFamily="49" charset="0"/>
                <a:cs typeface="Courier New" pitchFamily="49" charset="0"/>
              </a:rPr>
              <a:t>no cdp run </a:t>
            </a:r>
            <a:r>
              <a:rPr lang="en-US" smtClean="0">
                <a:cs typeface="Courier New" pitchFamily="49" charset="0"/>
              </a:rPr>
              <a:t>command disables CDP globally.</a:t>
            </a:r>
          </a:p>
          <a:p>
            <a:r>
              <a:rPr lang="en-US" smtClean="0">
                <a:cs typeface="Courier New" pitchFamily="49" charset="0"/>
              </a:rPr>
              <a:t>The </a:t>
            </a:r>
            <a:r>
              <a:rPr lang="en-US" b="1" smtClean="0">
                <a:latin typeface="Courier New" pitchFamily="49" charset="0"/>
                <a:cs typeface="Courier New" pitchFamily="49" charset="0"/>
              </a:rPr>
              <a:t>no cdp enable </a:t>
            </a:r>
            <a:r>
              <a:rPr lang="en-US" smtClean="0">
                <a:cs typeface="Courier New" pitchFamily="49" charset="0"/>
              </a:rPr>
              <a:t>command disables CDP on an interface.</a:t>
            </a:r>
            <a:endParaRPr lang="en-US" sz="2800" dirty="0" smtClean="0">
              <a:cs typeface="Courier New" pitchFamily="49"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Displaying CDP Information (1)</a:t>
            </a:r>
            <a:endParaRPr lang="en-US" dirty="0" smtClean="0"/>
          </a:p>
        </p:txBody>
      </p:sp>
      <p:sp>
        <p:nvSpPr>
          <p:cNvPr id="5" name="Content Placeholder 7"/>
          <p:cNvSpPr>
            <a:spLocks noGrp="1"/>
          </p:cNvSpPr>
          <p:nvPr>
            <p:ph idx="10"/>
          </p:nvPr>
        </p:nvSpPr>
        <p:spPr/>
        <p:txBody>
          <a:bodyPr/>
          <a:lstStyle/>
          <a:p>
            <a:r>
              <a:rPr lang="en-US" smtClean="0"/>
              <a:t>When CDP is enabled the command </a:t>
            </a:r>
            <a:r>
              <a:rPr lang="en-US" b="1" smtClean="0">
                <a:latin typeface="Courier New" pitchFamily="49" charset="0"/>
                <a:cs typeface="Courier New" pitchFamily="49" charset="0"/>
              </a:rPr>
              <a:t>show cdp neighbor </a:t>
            </a:r>
            <a:r>
              <a:rPr lang="en-US" smtClean="0"/>
              <a:t>displays a summary of which devices are seen on which ports.</a:t>
            </a:r>
            <a:endParaRPr lang="en-US" dirty="0" smtClean="0"/>
          </a:p>
        </p:txBody>
      </p:sp>
      <p:sp>
        <p:nvSpPr>
          <p:cNvPr id="6" name="Content Placeholder 5"/>
          <p:cNvSpPr>
            <a:spLocks noGrp="1"/>
          </p:cNvSpPr>
          <p:nvPr>
            <p:ph sz="quarter" idx="11"/>
          </p:nvPr>
        </p:nvSpPr>
        <p:spPr/>
        <p:txBody>
          <a:bodyPr/>
          <a:lstStyle/>
          <a:p>
            <a:r>
              <a:rPr lang="en-US" sz="1300" smtClean="0"/>
              <a:t>switch# </a:t>
            </a:r>
            <a:r>
              <a:rPr lang="en-US" sz="1300" b="1" smtClean="0"/>
              <a:t>show cdp neighbor</a:t>
            </a:r>
          </a:p>
          <a:p>
            <a:r>
              <a:rPr lang="fr-FR" sz="1300" smtClean="0"/>
              <a:t>Capability Codes: R - Router, T - Trans Bridge, B - Source Route Bridge</a:t>
            </a:r>
          </a:p>
          <a:p>
            <a:r>
              <a:rPr lang="en-US" sz="1300" smtClean="0"/>
              <a:t>		 S - Switch, H - Host, I - IGMP, r - Repeater, P - Phone,</a:t>
            </a:r>
          </a:p>
          <a:p>
            <a:r>
              <a:rPr lang="en-US" sz="1300" smtClean="0"/>
              <a:t>		 D - Remote, C - CVTA, M - Two-port Mac Relay</a:t>
            </a:r>
          </a:p>
          <a:p>
            <a:r>
              <a:rPr lang="en-US" sz="1300" smtClean="0"/>
              <a:t>Device ID 	Local Intrfce 	Holdtme 	Capability  Platform Port ID</a:t>
            </a:r>
          </a:p>
          <a:p>
            <a:r>
              <a:rPr lang="pt-BR" sz="1300" smtClean="0"/>
              <a:t>c2960-8 		Fas 0/8 		168 	S I 	    WS-C2960-Fas 0/8</a:t>
            </a:r>
            <a:endParaRPr lang="en-US" sz="1300" smtClean="0"/>
          </a:p>
          <a:p>
            <a:endParaRPr lang="en-US" sz="130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Displaying CDP Information (2)</a:t>
            </a:r>
          </a:p>
        </p:txBody>
      </p:sp>
      <p:sp>
        <p:nvSpPr>
          <p:cNvPr id="4" name="Text Placeholder 3"/>
          <p:cNvSpPr>
            <a:spLocks noGrp="1"/>
          </p:cNvSpPr>
          <p:nvPr>
            <p:ph type="body" sz="quarter" idx="10"/>
          </p:nvPr>
        </p:nvSpPr>
        <p:spPr/>
        <p:txBody>
          <a:bodyPr/>
          <a:lstStyle/>
          <a:p>
            <a:r>
              <a:rPr lang="en-US" sz="1200" smtClean="0"/>
              <a:t>4506# </a:t>
            </a:r>
            <a:r>
              <a:rPr lang="en-US" sz="1200" b="1" smtClean="0"/>
              <a:t>show cdp neighbor detail</a:t>
            </a:r>
          </a:p>
          <a:p>
            <a:r>
              <a:rPr lang="en-US" sz="1200" smtClean="0"/>
              <a:t>-----------------------</a:t>
            </a:r>
          </a:p>
          <a:p>
            <a:r>
              <a:rPr lang="en-US" sz="1200" smtClean="0"/>
              <a:t>Device ID: TBA03501074(SwitchA-6500)</a:t>
            </a:r>
          </a:p>
          <a:p>
            <a:r>
              <a:rPr lang="en-US" sz="1200" smtClean="0"/>
              <a:t>Entry address(es):</a:t>
            </a:r>
          </a:p>
          <a:p>
            <a:r>
              <a:rPr lang="en-US" sz="1200" smtClean="0"/>
              <a:t>IP address: 10.18.2.137</a:t>
            </a:r>
          </a:p>
          <a:p>
            <a:r>
              <a:rPr lang="en-US" sz="1200" smtClean="0"/>
              <a:t>Platform: WS-C6506, Capabilities: Trans-Bridge Switch IGMP</a:t>
            </a:r>
          </a:p>
          <a:p>
            <a:r>
              <a:rPr lang="en-US" sz="1200" smtClean="0"/>
              <a:t>Interface: FastEthernet3/21, Port ID (outgoing port): 3/36</a:t>
            </a:r>
          </a:p>
          <a:p>
            <a:r>
              <a:rPr lang="en-US" sz="1200" smtClean="0"/>
              <a:t>Holdtime : 170 sec</a:t>
            </a:r>
          </a:p>
          <a:p>
            <a:r>
              <a:rPr lang="en-US" sz="1200" smtClean="0"/>
              <a:t>Version :</a:t>
            </a:r>
          </a:p>
          <a:p>
            <a:r>
              <a:rPr lang="en-US" sz="1200" smtClean="0"/>
              <a:t>WS-C6506 Software, Version McpSW: 7.6(1) NmpSW: 7.6(1)</a:t>
            </a:r>
          </a:p>
          <a:p>
            <a:r>
              <a:rPr lang="en-US" sz="1200" smtClean="0"/>
              <a:t>Copyright © 1995-2003 by Cisco Systems</a:t>
            </a:r>
          </a:p>
          <a:p>
            <a:r>
              <a:rPr lang="en-US" sz="1200" smtClean="0"/>
              <a:t>advertisement version: 2</a:t>
            </a:r>
          </a:p>
          <a:p>
            <a:r>
              <a:rPr lang="en-US" sz="1200" smtClean="0"/>
              <a:t>VTP Management Domain: ‘0’</a:t>
            </a:r>
          </a:p>
          <a:p>
            <a:r>
              <a:rPr lang="en-US" sz="1200" smtClean="0"/>
              <a:t>Native VLAN: 1</a:t>
            </a:r>
          </a:p>
          <a:p>
            <a:r>
              <a:rPr lang="en-US" sz="1200" smtClean="0"/>
              <a:t>Duplex: full</a:t>
            </a:r>
          </a:p>
          <a:p>
            <a:r>
              <a:rPr lang="en-US" sz="1200" smtClean="0"/>
              <a:t>-----------------------</a:t>
            </a:r>
          </a:p>
          <a:p>
            <a:r>
              <a:rPr lang="en-US" sz="1200" smtClean="0"/>
              <a:t>Device ID: SwitchC-4503</a:t>
            </a:r>
          </a:p>
          <a:p>
            <a:r>
              <a:rPr lang="en-US" sz="1200" smtClean="0"/>
              <a:t>Entry address(es):</a:t>
            </a:r>
          </a:p>
          <a:p>
            <a:r>
              <a:rPr lang="en-US" sz="1200" smtClean="0"/>
              <a:t>IP address: 10.18.2.132</a:t>
            </a:r>
          </a:p>
          <a:p>
            <a:r>
              <a:rPr lang="en-US" sz="1200" smtClean="0"/>
              <a:t>Platform: cisco WS-C4503, Capabilities: Router Switch IGMP</a:t>
            </a:r>
          </a:p>
          <a:p>
            <a:r>
              <a:rPr lang="en-US" sz="1200" smtClean="0"/>
              <a:t>Interface: FastEthernet3/27, Port ID (outgoing port): FastEthernet3/14</a:t>
            </a:r>
          </a:p>
          <a:p>
            <a:r>
              <a:rPr lang="en-US" sz="1200" smtClean="0"/>
              <a:t>Holdtime : 130 sec</a:t>
            </a:r>
          </a:p>
          <a:p>
            <a:r>
              <a:rPr lang="en-US" sz="1200" smtClean="0"/>
              <a:t>Version :</a:t>
            </a:r>
          </a:p>
          <a:p>
            <a:r>
              <a:rPr lang="en-US" sz="1200" smtClean="0"/>
              <a:t>Cisco Internetwork Operating System Software</a:t>
            </a:r>
          </a:p>
          <a:p>
            <a:r>
              <a:rPr lang="en-US" sz="1200" smtClean="0"/>
              <a:t>IOS (tm) Catalyst 4000 L3 Switch Software (cat4000-I5S-M), Version 12.1(19)EW,</a:t>
            </a:r>
          </a:p>
          <a:p>
            <a:r>
              <a:rPr lang="en-US" sz="1200" smtClean="0"/>
              <a:t>CISCO ENHANCED PRODUCTION VERSION</a:t>
            </a:r>
          </a:p>
          <a:p>
            <a:r>
              <a:rPr lang="en-US" sz="1200" smtClean="0"/>
              <a:t>Copyright © 1986-2003 by cisco Systems, Inc.</a:t>
            </a:r>
          </a:p>
          <a:p>
            <a:r>
              <a:rPr lang="en-US" sz="1200" smtClean="0"/>
              <a:t>Compiled Tue 27-May-03 04:31 by prothero</a:t>
            </a:r>
          </a:p>
          <a:p>
            <a:r>
              <a:rPr lang="en-US" sz="1200" smtClean="0"/>
              <a:t>&lt;output omitted&gt; </a:t>
            </a:r>
            <a:endParaRPr lang="en-US" sz="1200" b="1" smtClean="0"/>
          </a:p>
          <a:p>
            <a:endParaRPr lang="en-US" sz="12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 2 Attack Categories (2)</a:t>
            </a:r>
            <a:endParaRPr lang="en-US" dirty="0"/>
          </a:p>
        </p:txBody>
      </p:sp>
      <p:sp>
        <p:nvSpPr>
          <p:cNvPr id="5" name="Table Placeholder 4"/>
          <p:cNvSpPr>
            <a:spLocks noGrp="1"/>
          </p:cNvSpPr>
          <p:nvPr>
            <p:ph type="tbl" idx="1"/>
          </p:nvPr>
        </p:nvSpPr>
        <p:spPr/>
      </p:sp>
      <p:graphicFrame>
        <p:nvGraphicFramePr>
          <p:cNvPr id="4" name="Content Placeholder 9"/>
          <p:cNvGraphicFramePr>
            <a:graphicFrameLocks/>
          </p:cNvGraphicFramePr>
          <p:nvPr/>
        </p:nvGraphicFramePr>
        <p:xfrm>
          <a:off x="228603" y="1084882"/>
          <a:ext cx="8558936" cy="5456953"/>
        </p:xfrm>
        <a:graphic>
          <a:graphicData uri="http://schemas.openxmlformats.org/drawingml/2006/table">
            <a:tbl>
              <a:tblPr firstRow="1" bandRow="1">
                <a:tableStyleId>{5C22544A-7EE6-4342-B048-85BDC9FD1C3A}</a:tableStyleId>
              </a:tblPr>
              <a:tblGrid>
                <a:gridCol w="2179112"/>
                <a:gridCol w="3749359"/>
                <a:gridCol w="2630465"/>
              </a:tblGrid>
              <a:tr h="369963">
                <a:tc>
                  <a:txBody>
                    <a:bodyPr/>
                    <a:lstStyle/>
                    <a:p>
                      <a:r>
                        <a:rPr lang="en-US" b="1" dirty="0" smtClean="0"/>
                        <a:t>Attack Method</a:t>
                      </a:r>
                      <a:endParaRPr lang="en-US" b="1" dirty="0"/>
                    </a:p>
                  </a:txBody>
                  <a:tcPr/>
                </a:tc>
                <a:tc>
                  <a:txBody>
                    <a:bodyPr/>
                    <a:lstStyle/>
                    <a:p>
                      <a:r>
                        <a:rPr lang="en-US" b="1" dirty="0" smtClean="0"/>
                        <a:t>Description</a:t>
                      </a:r>
                      <a:endParaRPr lang="en-US" b="1" dirty="0"/>
                    </a:p>
                  </a:txBody>
                  <a:tcPr/>
                </a:tc>
                <a:tc>
                  <a:txBody>
                    <a:bodyPr/>
                    <a:lstStyle/>
                    <a:p>
                      <a:r>
                        <a:rPr lang="en-US" dirty="0" smtClean="0"/>
                        <a:t>Steps to Mitigation</a:t>
                      </a:r>
                      <a:endParaRPr lang="en-US" dirty="0"/>
                    </a:p>
                  </a:txBody>
                  <a:tcPr/>
                </a:tc>
              </a:tr>
              <a:tr h="400793">
                <a:tc gridSpan="3">
                  <a:txBody>
                    <a:bodyPr/>
                    <a:lstStyle/>
                    <a:p>
                      <a:r>
                        <a:rPr lang="en-US" sz="2000" b="1" dirty="0" smtClean="0"/>
                        <a:t>Spoofing</a:t>
                      </a:r>
                      <a:r>
                        <a:rPr lang="en-US" sz="2000" b="1" baseline="0" dirty="0" smtClean="0"/>
                        <a:t> Attacks</a:t>
                      </a:r>
                      <a:endParaRPr lang="en-US" sz="2000" b="1" dirty="0"/>
                    </a:p>
                  </a:txBody>
                  <a:tcPr/>
                </a:tc>
                <a:tc hMerge="1">
                  <a:txBody>
                    <a:bodyPr/>
                    <a:lstStyle/>
                    <a:p>
                      <a:endParaRPr lang="en-US"/>
                    </a:p>
                  </a:txBody>
                  <a:tcPr/>
                </a:tc>
                <a:tc hMerge="1">
                  <a:txBody>
                    <a:bodyPr/>
                    <a:lstStyle/>
                    <a:p>
                      <a:endParaRPr lang="en-US"/>
                    </a:p>
                  </a:txBody>
                  <a:tcPr/>
                </a:tc>
              </a:tr>
              <a:tr h="1171549">
                <a:tc>
                  <a:txBody>
                    <a:bodyPr/>
                    <a:lstStyle/>
                    <a:p>
                      <a:r>
                        <a:rPr lang="en-US" dirty="0" smtClean="0"/>
                        <a:t>DHCP Starvation</a:t>
                      </a:r>
                      <a:r>
                        <a:rPr lang="en-US" baseline="0" dirty="0" smtClean="0"/>
                        <a:t> and DHCP Spoofing</a:t>
                      </a:r>
                      <a:endParaRPr lang="en-US" dirty="0"/>
                    </a:p>
                  </a:txBody>
                  <a:tcPr/>
                </a:tc>
                <a:tc>
                  <a:txBody>
                    <a:bodyPr/>
                    <a:lstStyle/>
                    <a:p>
                      <a:r>
                        <a:rPr lang="en-US" sz="1400" kern="1200" baseline="0" dirty="0" smtClean="0">
                          <a:solidFill>
                            <a:schemeClr val="dk1"/>
                          </a:solidFill>
                          <a:latin typeface="+mn-lt"/>
                          <a:ea typeface="+mn-ea"/>
                          <a:cs typeface="+mn-cs"/>
                        </a:rPr>
                        <a:t>An attacking device can exhaust the</a:t>
                      </a:r>
                    </a:p>
                    <a:p>
                      <a:r>
                        <a:rPr lang="en-US" sz="1400" kern="1200" baseline="0" dirty="0" smtClean="0">
                          <a:solidFill>
                            <a:schemeClr val="dk1"/>
                          </a:solidFill>
                          <a:latin typeface="+mn-lt"/>
                          <a:ea typeface="+mn-ea"/>
                          <a:cs typeface="+mn-cs"/>
                        </a:rPr>
                        <a:t>address space available to the DHCP</a:t>
                      </a:r>
                    </a:p>
                    <a:p>
                      <a:r>
                        <a:rPr lang="en-US" sz="1400" kern="1200" baseline="0" dirty="0" smtClean="0">
                          <a:solidFill>
                            <a:schemeClr val="dk1"/>
                          </a:solidFill>
                          <a:latin typeface="+mn-lt"/>
                          <a:ea typeface="+mn-ea"/>
                          <a:cs typeface="+mn-cs"/>
                        </a:rPr>
                        <a:t>servers for a period of time or establish</a:t>
                      </a:r>
                    </a:p>
                    <a:p>
                      <a:r>
                        <a:rPr lang="en-US" sz="1400" kern="1200" baseline="0" dirty="0" smtClean="0">
                          <a:solidFill>
                            <a:schemeClr val="dk1"/>
                          </a:solidFill>
                          <a:latin typeface="+mn-lt"/>
                          <a:ea typeface="+mn-ea"/>
                          <a:cs typeface="+mn-cs"/>
                        </a:rPr>
                        <a:t>itself as a DHCP server in man-in-the-</a:t>
                      </a:r>
                    </a:p>
                    <a:p>
                      <a:r>
                        <a:rPr lang="en-US" sz="1400" kern="1200" baseline="0" dirty="0" smtClean="0">
                          <a:solidFill>
                            <a:schemeClr val="dk1"/>
                          </a:solidFill>
                          <a:latin typeface="+mn-lt"/>
                          <a:ea typeface="+mn-ea"/>
                          <a:cs typeface="+mn-cs"/>
                        </a:rPr>
                        <a:t>middle attacks.</a:t>
                      </a:r>
                      <a:endParaRPr lang="en-US" sz="1400" dirty="0"/>
                    </a:p>
                  </a:txBody>
                  <a:tcPr/>
                </a:tc>
                <a:tc>
                  <a:txBody>
                    <a:bodyPr/>
                    <a:lstStyle/>
                    <a:p>
                      <a:r>
                        <a:rPr lang="en-US" sz="1400" kern="1200" baseline="0" dirty="0" smtClean="0">
                          <a:solidFill>
                            <a:schemeClr val="dk1"/>
                          </a:solidFill>
                          <a:latin typeface="+mn-lt"/>
                          <a:ea typeface="+mn-ea"/>
                          <a:cs typeface="+mn-cs"/>
                        </a:rPr>
                        <a:t>Use DHCP snooping.</a:t>
                      </a:r>
                      <a:endParaRPr lang="en-US" sz="1400" dirty="0"/>
                    </a:p>
                  </a:txBody>
                  <a:tcPr/>
                </a:tc>
              </a:tr>
              <a:tr h="955738">
                <a:tc>
                  <a:txBody>
                    <a:bodyPr/>
                    <a:lstStyle/>
                    <a:p>
                      <a:r>
                        <a:rPr lang="en-US" dirty="0" smtClean="0"/>
                        <a:t>Spanning-tree Compromises</a:t>
                      </a:r>
                      <a:endParaRPr lang="en-US" dirty="0"/>
                    </a:p>
                  </a:txBody>
                  <a:tcPr/>
                </a:tc>
                <a:tc>
                  <a:txBody>
                    <a:bodyPr/>
                    <a:lstStyle/>
                    <a:p>
                      <a:r>
                        <a:rPr lang="en-US" sz="1400" kern="1200" baseline="0" dirty="0" smtClean="0">
                          <a:solidFill>
                            <a:schemeClr val="dk1"/>
                          </a:solidFill>
                          <a:latin typeface="+mn-lt"/>
                          <a:ea typeface="+mn-ea"/>
                          <a:cs typeface="+mn-cs"/>
                        </a:rPr>
                        <a:t>Attacking device spoofs the root</a:t>
                      </a:r>
                    </a:p>
                    <a:p>
                      <a:r>
                        <a:rPr lang="en-US" sz="1400" kern="1200" baseline="0" dirty="0" smtClean="0">
                          <a:solidFill>
                            <a:schemeClr val="dk1"/>
                          </a:solidFill>
                          <a:latin typeface="+mn-lt"/>
                          <a:ea typeface="+mn-ea"/>
                          <a:cs typeface="+mn-cs"/>
                        </a:rPr>
                        <a:t>bridge in the STP topology. If</a:t>
                      </a:r>
                    </a:p>
                    <a:p>
                      <a:r>
                        <a:rPr lang="en-US" sz="1400" kern="1200" baseline="0" dirty="0" smtClean="0">
                          <a:solidFill>
                            <a:schemeClr val="dk1"/>
                          </a:solidFill>
                          <a:latin typeface="+mn-lt"/>
                          <a:ea typeface="+mn-ea"/>
                          <a:cs typeface="+mn-cs"/>
                        </a:rPr>
                        <a:t>successful, the network attacker</a:t>
                      </a:r>
                    </a:p>
                    <a:p>
                      <a:r>
                        <a:rPr lang="en-US" sz="1400" kern="1200" baseline="0" dirty="0" smtClean="0">
                          <a:solidFill>
                            <a:schemeClr val="dk1"/>
                          </a:solidFill>
                          <a:latin typeface="+mn-lt"/>
                          <a:ea typeface="+mn-ea"/>
                          <a:cs typeface="+mn-cs"/>
                        </a:rPr>
                        <a:t>can see a variety of frames.</a:t>
                      </a:r>
                      <a:endParaRPr lang="en-US" sz="1400" dirty="0"/>
                    </a:p>
                  </a:txBody>
                  <a:tcPr/>
                </a:tc>
                <a:tc>
                  <a:txBody>
                    <a:bodyPr/>
                    <a:lstStyle/>
                    <a:p>
                      <a:r>
                        <a:rPr lang="en-US" sz="1400" kern="1200" baseline="0" dirty="0" smtClean="0">
                          <a:solidFill>
                            <a:schemeClr val="dk1"/>
                          </a:solidFill>
                          <a:latin typeface="+mn-lt"/>
                          <a:ea typeface="+mn-ea"/>
                          <a:cs typeface="+mn-cs"/>
                        </a:rPr>
                        <a:t>Proactively configure the primary and backup root devices. Enable root guard.</a:t>
                      </a:r>
                      <a:endParaRPr lang="en-US" sz="1400" dirty="0"/>
                    </a:p>
                  </a:txBody>
                  <a:tcPr/>
                </a:tc>
              </a:tr>
              <a:tr h="1171549">
                <a:tc>
                  <a:txBody>
                    <a:bodyPr/>
                    <a:lstStyle/>
                    <a:p>
                      <a:r>
                        <a:rPr lang="en-US" dirty="0" smtClean="0"/>
                        <a:t>MAC Spoofing</a:t>
                      </a:r>
                      <a:endParaRPr lang="en-US" dirty="0"/>
                    </a:p>
                  </a:txBody>
                  <a:tcPr/>
                </a:tc>
                <a:tc>
                  <a:txBody>
                    <a:bodyPr/>
                    <a:lstStyle/>
                    <a:p>
                      <a:r>
                        <a:rPr lang="en-US" sz="1400" kern="1200" baseline="0" dirty="0" smtClean="0">
                          <a:solidFill>
                            <a:schemeClr val="dk1"/>
                          </a:solidFill>
                          <a:latin typeface="+mn-lt"/>
                          <a:ea typeface="+mn-ea"/>
                          <a:cs typeface="+mn-cs"/>
                        </a:rPr>
                        <a:t>Attacking device spoofs the MAC</a:t>
                      </a:r>
                    </a:p>
                    <a:p>
                      <a:r>
                        <a:rPr lang="en-US" sz="1400" kern="1200" baseline="0" dirty="0" smtClean="0">
                          <a:solidFill>
                            <a:schemeClr val="dk1"/>
                          </a:solidFill>
                          <a:latin typeface="+mn-lt"/>
                          <a:ea typeface="+mn-ea"/>
                          <a:cs typeface="+mn-cs"/>
                        </a:rPr>
                        <a:t>address of a valid host currently</a:t>
                      </a:r>
                    </a:p>
                    <a:p>
                      <a:r>
                        <a:rPr lang="en-US" sz="1400" kern="1200" baseline="0" dirty="0" smtClean="0">
                          <a:solidFill>
                            <a:schemeClr val="dk1"/>
                          </a:solidFill>
                          <a:latin typeface="+mn-lt"/>
                          <a:ea typeface="+mn-ea"/>
                          <a:cs typeface="+mn-cs"/>
                        </a:rPr>
                        <a:t>in the CAM table. The switch then</a:t>
                      </a:r>
                    </a:p>
                    <a:p>
                      <a:r>
                        <a:rPr lang="en-US" sz="1400" kern="1200" baseline="0" dirty="0" smtClean="0">
                          <a:solidFill>
                            <a:schemeClr val="dk1"/>
                          </a:solidFill>
                          <a:latin typeface="+mn-lt"/>
                          <a:ea typeface="+mn-ea"/>
                          <a:cs typeface="+mn-cs"/>
                        </a:rPr>
                        <a:t>forwards frames destined for the</a:t>
                      </a:r>
                    </a:p>
                    <a:p>
                      <a:r>
                        <a:rPr lang="en-US" sz="1400" kern="1200" baseline="0" dirty="0" smtClean="0">
                          <a:solidFill>
                            <a:schemeClr val="dk1"/>
                          </a:solidFill>
                          <a:latin typeface="+mn-lt"/>
                          <a:ea typeface="+mn-ea"/>
                          <a:cs typeface="+mn-cs"/>
                        </a:rPr>
                        <a:t>valid host to the attacking device.</a:t>
                      </a:r>
                      <a:endParaRPr lang="en-US" sz="1400" dirty="0"/>
                    </a:p>
                  </a:txBody>
                  <a:tcPr/>
                </a:tc>
                <a:tc>
                  <a:txBody>
                    <a:bodyPr/>
                    <a:lstStyle/>
                    <a:p>
                      <a:r>
                        <a:rPr lang="en-US" sz="1400" kern="1200" baseline="0" dirty="0" smtClean="0">
                          <a:solidFill>
                            <a:schemeClr val="dk1"/>
                          </a:solidFill>
                          <a:latin typeface="+mn-lt"/>
                          <a:ea typeface="+mn-ea"/>
                          <a:cs typeface="+mn-cs"/>
                        </a:rPr>
                        <a:t>Use DHCP snooping, port</a:t>
                      </a:r>
                    </a:p>
                    <a:p>
                      <a:r>
                        <a:rPr lang="en-US" sz="1400" kern="1200" baseline="0" dirty="0" smtClean="0">
                          <a:solidFill>
                            <a:schemeClr val="dk1"/>
                          </a:solidFill>
                          <a:latin typeface="+mn-lt"/>
                          <a:ea typeface="+mn-ea"/>
                          <a:cs typeface="+mn-cs"/>
                        </a:rPr>
                        <a:t>security.</a:t>
                      </a:r>
                      <a:endParaRPr lang="en-US" sz="1400" dirty="0"/>
                    </a:p>
                  </a:txBody>
                  <a:tcPr/>
                </a:tc>
              </a:tr>
              <a:tr h="1387361">
                <a:tc>
                  <a:txBody>
                    <a:bodyPr/>
                    <a:lstStyle/>
                    <a:p>
                      <a:r>
                        <a:rPr lang="en-US" dirty="0" smtClean="0"/>
                        <a:t>Address Resolution Protocol (ARP)</a:t>
                      </a:r>
                      <a:r>
                        <a:rPr lang="en-US" baseline="0" dirty="0" smtClean="0"/>
                        <a:t> Spoofing</a:t>
                      </a:r>
                      <a:endParaRPr lang="en-US" dirty="0"/>
                    </a:p>
                  </a:txBody>
                  <a:tcPr/>
                </a:tc>
                <a:tc>
                  <a:txBody>
                    <a:bodyPr/>
                    <a:lstStyle/>
                    <a:p>
                      <a:r>
                        <a:rPr lang="en-US" sz="1400" kern="1200" baseline="0" dirty="0" smtClean="0">
                          <a:solidFill>
                            <a:schemeClr val="dk1"/>
                          </a:solidFill>
                          <a:latin typeface="+mn-lt"/>
                          <a:ea typeface="+mn-ea"/>
                          <a:cs typeface="+mn-cs"/>
                        </a:rPr>
                        <a:t>Attacking device crafts ARP replies</a:t>
                      </a:r>
                    </a:p>
                    <a:p>
                      <a:r>
                        <a:rPr lang="en-US" sz="1400" kern="1200" baseline="0" dirty="0" smtClean="0">
                          <a:solidFill>
                            <a:schemeClr val="dk1"/>
                          </a:solidFill>
                          <a:latin typeface="+mn-lt"/>
                          <a:ea typeface="+mn-ea"/>
                          <a:cs typeface="+mn-cs"/>
                        </a:rPr>
                        <a:t>intended for valid hosts. The</a:t>
                      </a:r>
                    </a:p>
                    <a:p>
                      <a:r>
                        <a:rPr lang="en-US" sz="1400" kern="1200" baseline="0" dirty="0" smtClean="0">
                          <a:solidFill>
                            <a:schemeClr val="dk1"/>
                          </a:solidFill>
                          <a:latin typeface="+mn-lt"/>
                          <a:ea typeface="+mn-ea"/>
                          <a:cs typeface="+mn-cs"/>
                        </a:rPr>
                        <a:t>attacking device’s MAC address</a:t>
                      </a:r>
                    </a:p>
                    <a:p>
                      <a:r>
                        <a:rPr lang="en-US" sz="1400" kern="1200" baseline="0" dirty="0" smtClean="0">
                          <a:solidFill>
                            <a:schemeClr val="dk1"/>
                          </a:solidFill>
                          <a:latin typeface="+mn-lt"/>
                          <a:ea typeface="+mn-ea"/>
                          <a:cs typeface="+mn-cs"/>
                        </a:rPr>
                        <a:t>then becomes the destination</a:t>
                      </a:r>
                    </a:p>
                    <a:p>
                      <a:r>
                        <a:rPr lang="en-US" sz="1400" kern="1200" baseline="0" dirty="0" smtClean="0">
                          <a:solidFill>
                            <a:schemeClr val="dk1"/>
                          </a:solidFill>
                          <a:latin typeface="+mn-lt"/>
                          <a:ea typeface="+mn-ea"/>
                          <a:cs typeface="+mn-cs"/>
                        </a:rPr>
                        <a:t>address found in the Layer 2 frames</a:t>
                      </a:r>
                    </a:p>
                    <a:p>
                      <a:r>
                        <a:rPr lang="en-US" sz="1400" kern="1200" baseline="0" dirty="0" smtClean="0">
                          <a:solidFill>
                            <a:schemeClr val="dk1"/>
                          </a:solidFill>
                          <a:latin typeface="+mn-lt"/>
                          <a:ea typeface="+mn-ea"/>
                          <a:cs typeface="+mn-cs"/>
                        </a:rPr>
                        <a:t>sent by the valid network device.</a:t>
                      </a:r>
                      <a:endParaRPr lang="en-US" sz="1400" dirty="0"/>
                    </a:p>
                  </a:txBody>
                  <a:tcPr/>
                </a:tc>
                <a:tc>
                  <a:txBody>
                    <a:bodyPr/>
                    <a:lstStyle/>
                    <a:p>
                      <a:r>
                        <a:rPr lang="en-US" sz="1400" kern="1200" baseline="0" dirty="0" smtClean="0">
                          <a:solidFill>
                            <a:schemeClr val="dk1"/>
                          </a:solidFill>
                          <a:latin typeface="+mn-lt"/>
                          <a:ea typeface="+mn-ea"/>
                          <a:cs typeface="+mn-cs"/>
                        </a:rPr>
                        <a:t>Use Dynamic ARP Inspection (DAI), DHCP snooping, port security.</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Configuring LLDP</a:t>
            </a:r>
            <a:r>
              <a:rPr lang="en-US" dirty="0" smtClean="0"/>
              <a:t/>
            </a:r>
            <a:br>
              <a:rPr lang="en-US" dirty="0" smtClean="0"/>
            </a:br>
            <a:endParaRPr lang="en-US" dirty="0" smtClean="0"/>
          </a:p>
        </p:txBody>
      </p:sp>
      <p:sp>
        <p:nvSpPr>
          <p:cNvPr id="8" name="Content Placeholder 7"/>
          <p:cNvSpPr>
            <a:spLocks noGrp="1"/>
          </p:cNvSpPr>
          <p:nvPr>
            <p:ph idx="1"/>
          </p:nvPr>
        </p:nvSpPr>
        <p:spPr/>
        <p:txBody>
          <a:bodyPr>
            <a:noAutofit/>
          </a:bodyPr>
          <a:lstStyle/>
          <a:p>
            <a:r>
              <a:rPr lang="en-US" dirty="0" smtClean="0"/>
              <a:t>LLDP is disabled by default.</a:t>
            </a:r>
          </a:p>
          <a:p>
            <a:r>
              <a:rPr lang="en-US" smtClean="0"/>
              <a:t>The command </a:t>
            </a:r>
            <a:r>
              <a:rPr lang="en-US" b="1" smtClean="0">
                <a:latin typeface="Courier New" pitchFamily="49" charset="0"/>
                <a:cs typeface="Courier New" pitchFamily="49" charset="0"/>
              </a:rPr>
              <a:t>lldp </a:t>
            </a:r>
            <a:r>
              <a:rPr lang="en-US" b="1" dirty="0" smtClean="0">
                <a:latin typeface="Courier New" pitchFamily="49" charset="0"/>
                <a:cs typeface="Courier New" pitchFamily="49" charset="0"/>
              </a:rPr>
              <a:t>run </a:t>
            </a:r>
            <a:r>
              <a:rPr lang="en-US" dirty="0" smtClean="0">
                <a:cs typeface="Courier New" pitchFamily="49" charset="0"/>
              </a:rPr>
              <a:t>enables LLDP globally.</a:t>
            </a:r>
          </a:p>
          <a:p>
            <a:r>
              <a:rPr lang="en-US" smtClean="0"/>
              <a:t>The command </a:t>
            </a:r>
            <a:r>
              <a:rPr lang="en-US" b="1" smtClean="0">
                <a:latin typeface="Courier New" pitchFamily="49" charset="0"/>
                <a:cs typeface="Courier New" pitchFamily="49" charset="0"/>
              </a:rPr>
              <a:t>lldp </a:t>
            </a:r>
            <a:r>
              <a:rPr lang="en-US" b="1" dirty="0" smtClean="0">
                <a:latin typeface="Courier New" pitchFamily="49" charset="0"/>
                <a:cs typeface="Courier New" pitchFamily="49" charset="0"/>
              </a:rPr>
              <a:t>enable </a:t>
            </a:r>
            <a:r>
              <a:rPr lang="en-US" dirty="0" smtClean="0">
                <a:cs typeface="Courier New" pitchFamily="49" charset="0"/>
              </a:rPr>
              <a:t>enables LLDP on an interface.</a:t>
            </a:r>
            <a:endParaRPr lang="en-US" sz="2800" dirty="0" smtClean="0">
              <a:cs typeface="Courier New" pitchFamily="49"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Displaying LLDP Information</a:t>
            </a:r>
            <a:endParaRPr lang="en-US" dirty="0" smtClean="0"/>
          </a:p>
        </p:txBody>
      </p:sp>
      <p:sp>
        <p:nvSpPr>
          <p:cNvPr id="5" name="Content Placeholder 7"/>
          <p:cNvSpPr>
            <a:spLocks noGrp="1"/>
          </p:cNvSpPr>
          <p:nvPr>
            <p:ph idx="10"/>
          </p:nvPr>
        </p:nvSpPr>
        <p:spPr/>
        <p:txBody>
          <a:bodyPr/>
          <a:lstStyle/>
          <a:p>
            <a:r>
              <a:rPr lang="en-US" smtClean="0"/>
              <a:t>When LLDP is enabled the command </a:t>
            </a:r>
            <a:r>
              <a:rPr lang="en-US" b="1" smtClean="0">
                <a:latin typeface="Courier New" pitchFamily="49" charset="0"/>
                <a:cs typeface="Courier New" pitchFamily="49" charset="0"/>
              </a:rPr>
              <a:t>show lldp neighbor </a:t>
            </a:r>
            <a:r>
              <a:rPr lang="en-US" smtClean="0"/>
              <a:t>displays a summary of which devices are seen on which ports.</a:t>
            </a:r>
            <a:endParaRPr lang="en-US" dirty="0" smtClean="0"/>
          </a:p>
        </p:txBody>
      </p:sp>
      <p:sp>
        <p:nvSpPr>
          <p:cNvPr id="6" name="Content Placeholder 5"/>
          <p:cNvSpPr>
            <a:spLocks noGrp="1"/>
          </p:cNvSpPr>
          <p:nvPr>
            <p:ph sz="quarter" idx="11"/>
          </p:nvPr>
        </p:nvSpPr>
        <p:spPr/>
        <p:txBody>
          <a:bodyPr/>
          <a:lstStyle/>
          <a:p>
            <a:r>
              <a:rPr lang="en-US" sz="1400" smtClean="0"/>
              <a:t>switch(config)# </a:t>
            </a:r>
            <a:r>
              <a:rPr lang="en-US" sz="1400" b="1" smtClean="0"/>
              <a:t>lldp run</a:t>
            </a:r>
          </a:p>
          <a:p>
            <a:r>
              <a:rPr lang="en-US" sz="1400" smtClean="0"/>
              <a:t>switch(config)# </a:t>
            </a:r>
            <a:r>
              <a:rPr lang="en-US" sz="1400" b="1" smtClean="0"/>
              <a:t>end</a:t>
            </a:r>
          </a:p>
          <a:p>
            <a:r>
              <a:rPr lang="en-US" sz="1400" smtClean="0"/>
              <a:t>switch# </a:t>
            </a:r>
            <a:r>
              <a:rPr lang="en-US" sz="1400" b="1" smtClean="0"/>
              <a:t>show lldp neighbor</a:t>
            </a:r>
          </a:p>
          <a:p>
            <a:r>
              <a:rPr lang="en-US" sz="1400" smtClean="0"/>
              <a:t>Capability codes:</a:t>
            </a:r>
          </a:p>
          <a:p>
            <a:r>
              <a:rPr lang="fr-FR" sz="1400" smtClean="0"/>
              <a:t>	(R) Router, (B) Bridge, (T) Telephone, (C) DOCSIS Cable Device</a:t>
            </a:r>
          </a:p>
          <a:p>
            <a:r>
              <a:rPr lang="en-US" sz="1400" smtClean="0"/>
              <a:t>	(W) WLAN Access Point, (P) Repeater, (S) Station, (O) Other</a:t>
            </a:r>
          </a:p>
          <a:p>
            <a:r>
              <a:rPr lang="en-US" sz="1400" smtClean="0"/>
              <a:t>Device ID 	Local Intf 	Hold-time 	Capability 	Port ID</a:t>
            </a:r>
          </a:p>
          <a:p>
            <a:r>
              <a:rPr lang="it-IT" sz="1400" smtClean="0"/>
              <a:t>c2960-8 	Fa0/8 		120 		B 		Fa0/8</a:t>
            </a:r>
          </a:p>
          <a:p>
            <a:r>
              <a:rPr lang="en-US" sz="1400" smtClean="0"/>
              <a:t>Total entries displayed: 1</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CDP Vulnerabilities</a:t>
            </a:r>
          </a:p>
        </p:txBody>
      </p:sp>
      <p:pic>
        <p:nvPicPr>
          <p:cNvPr id="5" name="Picture 4" descr="Neighbor Discovery Protocols.jpg"/>
          <p:cNvPicPr>
            <a:picLocks noChangeAspect="1"/>
          </p:cNvPicPr>
          <p:nvPr/>
        </p:nvPicPr>
        <p:blipFill>
          <a:blip r:embed="rId3" cstate="print"/>
          <a:stretch>
            <a:fillRect/>
          </a:stretch>
        </p:blipFill>
        <p:spPr>
          <a:xfrm>
            <a:off x="198304" y="1173980"/>
            <a:ext cx="4185651" cy="3363708"/>
          </a:xfrm>
          <a:prstGeom prst="rect">
            <a:avLst/>
          </a:prstGeom>
        </p:spPr>
      </p:pic>
      <p:graphicFrame>
        <p:nvGraphicFramePr>
          <p:cNvPr id="7" name="Content Placeholder 9"/>
          <p:cNvGraphicFramePr>
            <a:graphicFrameLocks/>
          </p:cNvGraphicFramePr>
          <p:nvPr/>
        </p:nvGraphicFramePr>
        <p:xfrm>
          <a:off x="4462368" y="1113269"/>
          <a:ext cx="4483329" cy="5312660"/>
        </p:xfrm>
        <a:graphic>
          <a:graphicData uri="http://schemas.openxmlformats.org/drawingml/2006/table">
            <a:tbl>
              <a:tblPr firstRow="1" bandRow="1">
                <a:tableStyleId>{5C22544A-7EE6-4342-B048-85BDC9FD1C3A}</a:tableStyleId>
              </a:tblPr>
              <a:tblGrid>
                <a:gridCol w="1299455"/>
                <a:gridCol w="3183874"/>
              </a:tblGrid>
              <a:tr h="618055">
                <a:tc>
                  <a:txBody>
                    <a:bodyPr/>
                    <a:lstStyle/>
                    <a:p>
                      <a:r>
                        <a:rPr lang="en-US" b="1" dirty="0" smtClean="0"/>
                        <a:t>Sequence of Events</a:t>
                      </a:r>
                      <a:endParaRPr lang="en-US" b="1" dirty="0"/>
                    </a:p>
                  </a:txBody>
                  <a:tcPr/>
                </a:tc>
                <a:tc>
                  <a:txBody>
                    <a:bodyPr/>
                    <a:lstStyle/>
                    <a:p>
                      <a:r>
                        <a:rPr lang="en-US" dirty="0" smtClean="0"/>
                        <a:t>Description</a:t>
                      </a:r>
                      <a:endParaRPr lang="en-US" dirty="0"/>
                    </a:p>
                  </a:txBody>
                  <a:tcPr/>
                </a:tc>
              </a:tr>
              <a:tr h="882936">
                <a:tc>
                  <a:txBody>
                    <a:bodyPr/>
                    <a:lstStyle/>
                    <a:p>
                      <a:r>
                        <a:rPr lang="en-US" sz="1600" dirty="0" smtClean="0"/>
                        <a:t>1.</a:t>
                      </a:r>
                      <a:endParaRPr lang="en-US" sz="1600" dirty="0"/>
                    </a:p>
                  </a:txBody>
                  <a:tcPr/>
                </a:tc>
                <a:tc>
                  <a:txBody>
                    <a:bodyPr/>
                    <a:lstStyle/>
                    <a:p>
                      <a:r>
                        <a:rPr lang="en-US" sz="1800" kern="1200" baseline="0" dirty="0" smtClean="0">
                          <a:solidFill>
                            <a:schemeClr val="dk1"/>
                          </a:solidFill>
                          <a:latin typeface="+mn-lt"/>
                          <a:ea typeface="+mn-ea"/>
                          <a:cs typeface="+mn-cs"/>
                        </a:rPr>
                        <a:t>System administrator uses CDP to view neighbor information.</a:t>
                      </a:r>
                      <a:endParaRPr lang="en-US" sz="1050" dirty="0"/>
                    </a:p>
                  </a:txBody>
                  <a:tcPr/>
                </a:tc>
              </a:tr>
              <a:tr h="882936">
                <a:tc>
                  <a:txBody>
                    <a:bodyPr/>
                    <a:lstStyle/>
                    <a:p>
                      <a:r>
                        <a:rPr lang="en-US" sz="1600" dirty="0" smtClean="0"/>
                        <a:t>2.</a:t>
                      </a:r>
                      <a:endParaRPr lang="en-US" sz="1600" dirty="0"/>
                    </a:p>
                  </a:txBody>
                  <a:tcPr/>
                </a:tc>
                <a:tc>
                  <a:txBody>
                    <a:bodyPr/>
                    <a:lstStyle/>
                    <a:p>
                      <a:r>
                        <a:rPr lang="en-US" sz="1800" kern="1200" baseline="0" dirty="0" smtClean="0">
                          <a:solidFill>
                            <a:schemeClr val="dk1"/>
                          </a:solidFill>
                          <a:latin typeface="+mn-lt"/>
                          <a:ea typeface="+mn-ea"/>
                          <a:cs typeface="+mn-cs"/>
                        </a:rPr>
                        <a:t>Attacker uses a packet analyzer to intercept CDP traffic.</a:t>
                      </a:r>
                      <a:endParaRPr lang="en-US" sz="1050" dirty="0"/>
                    </a:p>
                  </a:txBody>
                  <a:tcPr/>
                </a:tc>
              </a:tr>
              <a:tr h="1412698">
                <a:tc>
                  <a:txBody>
                    <a:bodyPr/>
                    <a:lstStyle/>
                    <a:p>
                      <a:r>
                        <a:rPr lang="en-US" sz="1600" dirty="0" smtClean="0"/>
                        <a:t>3.</a:t>
                      </a:r>
                      <a:endParaRPr lang="en-US" sz="1600" dirty="0"/>
                    </a:p>
                  </a:txBody>
                  <a:tcPr/>
                </a:tc>
                <a:tc>
                  <a:txBody>
                    <a:bodyPr/>
                    <a:lstStyle/>
                    <a:p>
                      <a:r>
                        <a:rPr lang="en-US" sz="1800" kern="1200" baseline="0" dirty="0" smtClean="0">
                          <a:solidFill>
                            <a:schemeClr val="dk1"/>
                          </a:solidFill>
                          <a:latin typeface="+mn-lt"/>
                          <a:ea typeface="+mn-ea"/>
                          <a:cs typeface="+mn-cs"/>
                        </a:rPr>
                        <a:t>Attacker analyzes information in CDP packets to gain knowledge of network address and device information.</a:t>
                      </a:r>
                      <a:endParaRPr lang="en-US" sz="1050" dirty="0"/>
                    </a:p>
                  </a:txBody>
                  <a:tcPr/>
                </a:tc>
              </a:tr>
              <a:tr h="1380740">
                <a:tc>
                  <a:txBody>
                    <a:bodyPr/>
                    <a:lstStyle/>
                    <a:p>
                      <a:r>
                        <a:rPr lang="en-US" sz="1600" dirty="0" smtClean="0"/>
                        <a:t>4.</a:t>
                      </a:r>
                      <a:endParaRPr lang="en-US" sz="1600" dirty="0"/>
                    </a:p>
                  </a:txBody>
                  <a:tcPr/>
                </a:tc>
                <a:tc>
                  <a:txBody>
                    <a:bodyPr/>
                    <a:lstStyle/>
                    <a:p>
                      <a:r>
                        <a:rPr lang="en-US" sz="1800" kern="1200" baseline="0" dirty="0" smtClean="0">
                          <a:solidFill>
                            <a:schemeClr val="dk1"/>
                          </a:solidFill>
                          <a:latin typeface="+mn-lt"/>
                          <a:ea typeface="+mn-ea"/>
                          <a:cs typeface="+mn-cs"/>
                        </a:rPr>
                        <a:t>Attacker formulates attacks based on known vulnerabilities of network</a:t>
                      </a:r>
                    </a:p>
                    <a:p>
                      <a:r>
                        <a:rPr lang="en-US" sz="1800" kern="1200" baseline="0" dirty="0" smtClean="0">
                          <a:solidFill>
                            <a:schemeClr val="dk1"/>
                          </a:solidFill>
                          <a:latin typeface="+mn-lt"/>
                          <a:ea typeface="+mn-ea"/>
                          <a:cs typeface="+mn-cs"/>
                        </a:rPr>
                        <a:t>platforms.</a:t>
                      </a:r>
                      <a:endParaRPr lang="en-US" sz="1050" dirty="0"/>
                    </a:p>
                  </a:txBody>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Securing Switch Access</a:t>
            </a:r>
            <a:endParaRPr lang="en-US" dirty="0" smtClean="0"/>
          </a:p>
        </p:txBody>
      </p:sp>
      <p:sp>
        <p:nvSpPr>
          <p:cNvPr id="8" name="Content Placeholder 7"/>
          <p:cNvSpPr>
            <a:spLocks noGrp="1"/>
          </p:cNvSpPr>
          <p:nvPr>
            <p:ph idx="1"/>
          </p:nvPr>
        </p:nvSpPr>
        <p:spPr/>
        <p:txBody>
          <a:bodyPr/>
          <a:lstStyle/>
          <a:p>
            <a:r>
              <a:rPr lang="en-US" smtClean="0"/>
              <a:t>Telnet Vulnerabilities</a:t>
            </a:r>
          </a:p>
          <a:p>
            <a:r>
              <a:rPr lang="en-US" smtClean="0"/>
              <a:t>Secure Shell (SSH) Vulnerabilities</a:t>
            </a:r>
            <a:endParaRPr lang="en-US"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Telnet Vulnerabilities</a:t>
            </a:r>
          </a:p>
        </p:txBody>
      </p:sp>
      <p:sp>
        <p:nvSpPr>
          <p:cNvPr id="8" name="Content Placeholder 7"/>
          <p:cNvSpPr>
            <a:spLocks noGrp="1"/>
          </p:cNvSpPr>
          <p:nvPr>
            <p:ph idx="10"/>
          </p:nvPr>
        </p:nvSpPr>
        <p:spPr>
          <a:xfrm>
            <a:off x="279400" y="990600"/>
            <a:ext cx="8520354" cy="2819400"/>
          </a:xfrm>
        </p:spPr>
        <p:txBody>
          <a:bodyPr>
            <a:noAutofit/>
          </a:bodyPr>
          <a:lstStyle/>
          <a:p>
            <a:r>
              <a:rPr lang="en-US" sz="2000" dirty="0" smtClean="0"/>
              <a:t>All usernames, passwords, and data sent over the public network in clear text are vulnerable.</a:t>
            </a:r>
          </a:p>
          <a:p>
            <a:r>
              <a:rPr lang="en-US" sz="2000" dirty="0" smtClean="0"/>
              <a:t>A user with an account on the system could gain elevated privileges.</a:t>
            </a:r>
          </a:p>
          <a:p>
            <a:r>
              <a:rPr lang="en-US" sz="2000" dirty="0" smtClean="0"/>
              <a:t>A remote attacker could crash the Telnet service, preventing legitimate use of that service by performing a DoS attack such as opening too many bogus Telnet sessions.</a:t>
            </a:r>
          </a:p>
          <a:p>
            <a:r>
              <a:rPr lang="en-US" sz="2000" dirty="0" smtClean="0"/>
              <a:t>A remote attacker could find an enabled guest account that might be present anywhere within the trusted domains of the server.</a:t>
            </a:r>
          </a:p>
          <a:p>
            <a:endParaRPr lang="en-US" sz="1600" dirty="0" smtClean="0"/>
          </a:p>
        </p:txBody>
      </p:sp>
      <p:pic>
        <p:nvPicPr>
          <p:cNvPr id="6" name="Content Placeholder 5" descr="Telnet.jpg"/>
          <p:cNvPicPr>
            <a:picLocks noGrp="1" noChangeAspect="1"/>
          </p:cNvPicPr>
          <p:nvPr>
            <p:ph sz="quarter" idx="11"/>
          </p:nvPr>
        </p:nvPicPr>
        <p:blipFill>
          <a:blip r:embed="rId3" cstate="print"/>
          <a:stretch>
            <a:fillRect/>
          </a:stretch>
        </p:blipFill>
        <p:spPr>
          <a:xfrm>
            <a:off x="279400" y="4049145"/>
            <a:ext cx="8520113" cy="2358572"/>
          </a:xfrm>
          <a:prstGeom prst="rect">
            <a:avLst/>
          </a:prstGeom>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Secure Shell (SSH)</a:t>
            </a:r>
          </a:p>
        </p:txBody>
      </p:sp>
      <p:sp>
        <p:nvSpPr>
          <p:cNvPr id="8" name="Content Placeholder 7"/>
          <p:cNvSpPr>
            <a:spLocks noGrp="1"/>
          </p:cNvSpPr>
          <p:nvPr>
            <p:ph idx="10"/>
          </p:nvPr>
        </p:nvSpPr>
        <p:spPr/>
        <p:txBody>
          <a:bodyPr>
            <a:noAutofit/>
          </a:bodyPr>
          <a:lstStyle/>
          <a:p>
            <a:r>
              <a:rPr lang="en-US" sz="2000" dirty="0" smtClean="0"/>
              <a:t>All usernames, passwords, and data sent over the public network in clear text are vulnerable.</a:t>
            </a:r>
          </a:p>
          <a:p>
            <a:r>
              <a:rPr lang="en-US" sz="2000" dirty="0" smtClean="0"/>
              <a:t>A user with an account on the system could gain elevated privileges.</a:t>
            </a:r>
          </a:p>
          <a:p>
            <a:r>
              <a:rPr lang="en-US" sz="2000" dirty="0" smtClean="0"/>
              <a:t>A remote attacker could crash the Telnet service, preventing legitimate use of that service by performing a DoS attack such as opening too many bogus Telnet sessions.</a:t>
            </a:r>
          </a:p>
          <a:p>
            <a:r>
              <a:rPr lang="en-US" sz="2000" dirty="0" smtClean="0"/>
              <a:t>A remote attacker could find an enabled guest account that might be present anywhere within the trusted domains of the server.</a:t>
            </a:r>
          </a:p>
          <a:p>
            <a:endParaRPr lang="en-US" sz="1600" dirty="0" smtClean="0"/>
          </a:p>
        </p:txBody>
      </p:sp>
      <p:pic>
        <p:nvPicPr>
          <p:cNvPr id="6" name="Content Placeholder 5" descr="Telnet.jpg"/>
          <p:cNvPicPr>
            <a:picLocks noGrp="1" noChangeAspect="1"/>
          </p:cNvPicPr>
          <p:nvPr>
            <p:ph sz="quarter" idx="11"/>
          </p:nvPr>
        </p:nvPicPr>
        <p:blipFill>
          <a:blip r:embed="rId3" cstate="print"/>
          <a:stretch>
            <a:fillRect/>
          </a:stretch>
        </p:blipFill>
        <p:spPr>
          <a:xfrm>
            <a:off x="279400" y="4034064"/>
            <a:ext cx="8520113" cy="2358572"/>
          </a:xfrm>
          <a:prstGeom prst="rect">
            <a:avLst/>
          </a:prstGeom>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Configuring SSH</a:t>
            </a:r>
            <a:br>
              <a:rPr lang="en-US" smtClean="0"/>
            </a:br>
            <a:endParaRPr lang="en-US" dirty="0" smtClean="0"/>
          </a:p>
        </p:txBody>
      </p:sp>
      <p:sp>
        <p:nvSpPr>
          <p:cNvPr id="8" name="Content Placeholder 7"/>
          <p:cNvSpPr>
            <a:spLocks noGrp="1"/>
          </p:cNvSpPr>
          <p:nvPr>
            <p:ph idx="10"/>
          </p:nvPr>
        </p:nvSpPr>
        <p:spPr/>
        <p:txBody>
          <a:bodyPr/>
          <a:lstStyle/>
          <a:p>
            <a:r>
              <a:rPr lang="en-US" smtClean="0"/>
              <a:t>Step 1. Configure a user with a password.</a:t>
            </a:r>
          </a:p>
          <a:p>
            <a:r>
              <a:rPr lang="en-US" smtClean="0"/>
              <a:t>Step 2. Configure the hostname and domain name.</a:t>
            </a:r>
          </a:p>
          <a:p>
            <a:r>
              <a:rPr lang="en-US" smtClean="0"/>
              <a:t>Step 3. Generate RSA keys.</a:t>
            </a:r>
          </a:p>
          <a:p>
            <a:r>
              <a:rPr lang="en-US" smtClean="0"/>
              <a:t>Step 4. Allow SSH transport on the vty lines.</a:t>
            </a:r>
            <a:endParaRPr lang="en-US" dirty="0" smtClean="0"/>
          </a:p>
        </p:txBody>
      </p:sp>
      <p:sp>
        <p:nvSpPr>
          <p:cNvPr id="9" name="Content Placeholder 8"/>
          <p:cNvSpPr>
            <a:spLocks noGrp="1"/>
          </p:cNvSpPr>
          <p:nvPr>
            <p:ph sz="quarter" idx="11"/>
          </p:nvPr>
        </p:nvSpPr>
        <p:spPr/>
        <p:txBody>
          <a:bodyPr/>
          <a:lstStyle/>
          <a:p>
            <a:r>
              <a:rPr lang="en-US" smtClean="0"/>
              <a:t>switch(config)# </a:t>
            </a:r>
            <a:r>
              <a:rPr lang="en-US" b="1" smtClean="0"/>
              <a:t>username xyz password abc123</a:t>
            </a:r>
          </a:p>
          <a:p>
            <a:r>
              <a:rPr lang="en-US" smtClean="0"/>
              <a:t>switch(config)# </a:t>
            </a:r>
            <a:r>
              <a:rPr lang="en-US" b="1" smtClean="0"/>
              <a:t>ip domain-name xyz.com</a:t>
            </a:r>
          </a:p>
          <a:p>
            <a:r>
              <a:rPr lang="en-US" smtClean="0"/>
              <a:t>switch(config)# </a:t>
            </a:r>
            <a:r>
              <a:rPr lang="en-US" b="1" smtClean="0"/>
              <a:t>crypto key generate rsa</a:t>
            </a:r>
          </a:p>
          <a:p>
            <a:r>
              <a:rPr lang="en-US" smtClean="0"/>
              <a:t>switch(config)# </a:t>
            </a:r>
            <a:r>
              <a:rPr lang="en-US" b="1" smtClean="0"/>
              <a:t>ip ssh version 2</a:t>
            </a:r>
          </a:p>
          <a:p>
            <a:r>
              <a:rPr lang="en-US" smtClean="0"/>
              <a:t>switch(config)# </a:t>
            </a:r>
            <a:r>
              <a:rPr lang="en-US" b="1" smtClean="0"/>
              <a:t>line vty 0 15</a:t>
            </a:r>
          </a:p>
          <a:p>
            <a:r>
              <a:rPr lang="en-US" smtClean="0"/>
              <a:t>switch(config-line)# </a:t>
            </a:r>
            <a:r>
              <a:rPr lang="en-US" b="1" smtClean="0"/>
              <a:t>login local</a:t>
            </a:r>
          </a:p>
          <a:p>
            <a:r>
              <a:rPr lang="en-US" smtClean="0"/>
              <a:t>switch(config-line)# </a:t>
            </a:r>
            <a:r>
              <a:rPr lang="en-US" b="1" smtClean="0"/>
              <a:t>transport input ssh</a:t>
            </a:r>
            <a:endParaRPr lang="en-US" sz="2000" b="1"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57878"/>
          </a:xfrm>
        </p:spPr>
        <p:txBody>
          <a:bodyPr>
            <a:normAutofit/>
          </a:bodyPr>
          <a:lstStyle/>
          <a:p>
            <a:pPr>
              <a:defRPr/>
            </a:pPr>
            <a:r>
              <a:rPr lang="en-US" sz="3600" dirty="0" smtClean="0"/>
              <a:t>VTY Access Control Lists</a:t>
            </a:r>
            <a:endParaRPr lang="en-US" dirty="0" smtClean="0"/>
          </a:p>
        </p:txBody>
      </p:sp>
      <p:pic>
        <p:nvPicPr>
          <p:cNvPr id="6" name="Picture 5" descr="VTY ACL Configuration.jpg"/>
          <p:cNvPicPr>
            <a:picLocks noChangeAspect="1"/>
          </p:cNvPicPr>
          <p:nvPr/>
        </p:nvPicPr>
        <p:blipFill>
          <a:blip r:embed="rId3" cstate="print"/>
          <a:stretch>
            <a:fillRect/>
          </a:stretch>
        </p:blipFill>
        <p:spPr>
          <a:xfrm>
            <a:off x="289080" y="1432703"/>
            <a:ext cx="8489161" cy="4799293"/>
          </a:xfrm>
          <a:prstGeom prst="rect">
            <a:avLst/>
          </a:prstGeo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HTTP Secure Server</a:t>
            </a:r>
            <a:endParaRPr lang="en-US" dirty="0" smtClean="0"/>
          </a:p>
        </p:txBody>
      </p:sp>
      <p:sp>
        <p:nvSpPr>
          <p:cNvPr id="4" name="Content Placeholder 7"/>
          <p:cNvSpPr>
            <a:spLocks noGrp="1"/>
          </p:cNvSpPr>
          <p:nvPr>
            <p:ph idx="10"/>
          </p:nvPr>
        </p:nvSpPr>
        <p:spPr/>
        <p:txBody>
          <a:bodyPr/>
          <a:lstStyle/>
          <a:p>
            <a:r>
              <a:rPr lang="en-US" smtClean="0"/>
              <a:t>Step 1. Configure username and password.</a:t>
            </a:r>
          </a:p>
          <a:p>
            <a:r>
              <a:rPr lang="en-US" smtClean="0"/>
              <a:t>Step 2. Configure domain name.</a:t>
            </a:r>
          </a:p>
          <a:p>
            <a:r>
              <a:rPr lang="en-US" smtClean="0"/>
              <a:t>Step 3. Generate RSA keys.</a:t>
            </a:r>
          </a:p>
          <a:p>
            <a:r>
              <a:rPr lang="en-US" smtClean="0"/>
              <a:t>Step 4. Enable HTTPS (SSL) server.</a:t>
            </a:r>
          </a:p>
          <a:p>
            <a:r>
              <a:rPr lang="en-US" smtClean="0"/>
              <a:t>Step 5. Configure HTTP authentication.</a:t>
            </a:r>
          </a:p>
          <a:p>
            <a:r>
              <a:rPr lang="en-US" smtClean="0"/>
              <a:t>Step 6. Configure an access list to limit access.</a:t>
            </a:r>
            <a:endParaRPr lang="en-US" dirty="0" smtClean="0"/>
          </a:p>
        </p:txBody>
      </p:sp>
      <p:sp>
        <p:nvSpPr>
          <p:cNvPr id="9" name="Content Placeholder 8"/>
          <p:cNvSpPr>
            <a:spLocks noGrp="1"/>
          </p:cNvSpPr>
          <p:nvPr>
            <p:ph sz="quarter" idx="11"/>
          </p:nvPr>
        </p:nvSpPr>
        <p:spPr/>
        <p:txBody>
          <a:bodyPr/>
          <a:lstStyle/>
          <a:p>
            <a:r>
              <a:rPr lang="en-US" smtClean="0"/>
              <a:t>sw(config)# </a:t>
            </a:r>
            <a:r>
              <a:rPr lang="en-US" b="1" smtClean="0"/>
              <a:t>access-list 100 permit ip 10.1.9.0 0.0.0.255 any</a:t>
            </a:r>
          </a:p>
          <a:p>
            <a:r>
              <a:rPr lang="en-US" smtClean="0"/>
              <a:t>sw(config)# </a:t>
            </a:r>
            <a:r>
              <a:rPr lang="en-US" b="1" smtClean="0"/>
              <a:t>username xyz password abc123</a:t>
            </a:r>
          </a:p>
          <a:p>
            <a:r>
              <a:rPr lang="en-US" smtClean="0"/>
              <a:t>sw(config)# </a:t>
            </a:r>
            <a:r>
              <a:rPr lang="en-US" b="1" smtClean="0"/>
              <a:t>ip domain-name xyz.com</a:t>
            </a:r>
          </a:p>
          <a:p>
            <a:r>
              <a:rPr lang="en-US" smtClean="0"/>
              <a:t>sw(config)# </a:t>
            </a:r>
            <a:r>
              <a:rPr lang="en-US" b="1" smtClean="0"/>
              <a:t>crypto key generate rsa</a:t>
            </a:r>
          </a:p>
          <a:p>
            <a:r>
              <a:rPr lang="en-US" smtClean="0"/>
              <a:t>sw(config)# </a:t>
            </a:r>
            <a:r>
              <a:rPr lang="en-US" b="1" smtClean="0"/>
              <a:t>no ip http server</a:t>
            </a:r>
          </a:p>
          <a:p>
            <a:r>
              <a:rPr lang="en-US" smtClean="0"/>
              <a:t>sw(config)# </a:t>
            </a:r>
            <a:r>
              <a:rPr lang="en-US" b="1" smtClean="0"/>
              <a:t>ip http secure-server</a:t>
            </a:r>
          </a:p>
          <a:p>
            <a:r>
              <a:rPr lang="en-US" smtClean="0"/>
              <a:t>sw(config)# </a:t>
            </a:r>
            <a:r>
              <a:rPr lang="en-US" b="1" smtClean="0"/>
              <a:t>http access-class 100 in</a:t>
            </a:r>
          </a:p>
          <a:p>
            <a:r>
              <a:rPr lang="en-US" smtClean="0"/>
              <a:t>sw(config)# </a:t>
            </a:r>
            <a:r>
              <a:rPr lang="en-US" b="1" smtClean="0"/>
              <a:t>http authentication local</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Authentication, Authorization, and Accounting (AAA)</a:t>
            </a:r>
            <a:endParaRPr lang="en-US" dirty="0" smtClean="0"/>
          </a:p>
        </p:txBody>
      </p:sp>
      <p:sp>
        <p:nvSpPr>
          <p:cNvPr id="9" name="Content Placeholder 8"/>
          <p:cNvSpPr>
            <a:spLocks noGrp="1"/>
          </p:cNvSpPr>
          <p:nvPr>
            <p:ph idx="11"/>
          </p:nvPr>
        </p:nvSpPr>
        <p:spPr/>
        <p:txBody>
          <a:bodyPr/>
          <a:lstStyle/>
          <a:p>
            <a:r>
              <a:rPr lang="en-US" smtClean="0"/>
              <a:t>The AAA network-security services provide the primary framework through which you set up access control on a Cisco IOS switch. AAA is an architectural framework for configuring a set of three independent security functions in a consistent manner.</a:t>
            </a:r>
          </a:p>
          <a:p>
            <a:endParaRPr lang="en-US"/>
          </a:p>
        </p:txBody>
      </p:sp>
      <p:pic>
        <p:nvPicPr>
          <p:cNvPr id="11" name="Content Placeholder 10" descr="AAA.jpg"/>
          <p:cNvPicPr>
            <a:picLocks noGrp="1" noChangeAspect="1"/>
          </p:cNvPicPr>
          <p:nvPr>
            <p:ph sz="quarter" idx="12"/>
          </p:nvPr>
        </p:nvPicPr>
        <p:blipFill>
          <a:blip r:embed="rId3" cstate="print"/>
          <a:stretch>
            <a:fillRect/>
          </a:stretch>
        </p:blipFill>
        <p:spPr>
          <a:xfrm>
            <a:off x="279400" y="1356485"/>
            <a:ext cx="8531225" cy="192253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 2 Attack Categories (3)</a:t>
            </a:r>
            <a:endParaRPr lang="en-US" dirty="0"/>
          </a:p>
        </p:txBody>
      </p:sp>
      <p:graphicFrame>
        <p:nvGraphicFramePr>
          <p:cNvPr id="4" name="Content Placeholder 9"/>
          <p:cNvGraphicFramePr>
            <a:graphicFrameLocks/>
          </p:cNvGraphicFramePr>
          <p:nvPr/>
        </p:nvGraphicFramePr>
        <p:xfrm>
          <a:off x="228603" y="1085617"/>
          <a:ext cx="8543438" cy="2865120"/>
        </p:xfrm>
        <a:graphic>
          <a:graphicData uri="http://schemas.openxmlformats.org/drawingml/2006/table">
            <a:tbl>
              <a:tblPr firstRow="1" bandRow="1">
                <a:tableStyleId>{5C22544A-7EE6-4342-B048-85BDC9FD1C3A}</a:tableStyleId>
              </a:tblPr>
              <a:tblGrid>
                <a:gridCol w="2772272"/>
                <a:gridCol w="2804262"/>
                <a:gridCol w="2966904"/>
              </a:tblGrid>
              <a:tr h="295826">
                <a:tc>
                  <a:txBody>
                    <a:bodyPr/>
                    <a:lstStyle/>
                    <a:p>
                      <a:r>
                        <a:rPr lang="en-US" b="1" dirty="0" smtClean="0"/>
                        <a:t>Attack Method</a:t>
                      </a:r>
                      <a:endParaRPr lang="en-US" b="1" dirty="0"/>
                    </a:p>
                  </a:txBody>
                  <a:tcPr/>
                </a:tc>
                <a:tc>
                  <a:txBody>
                    <a:bodyPr/>
                    <a:lstStyle/>
                    <a:p>
                      <a:r>
                        <a:rPr lang="en-US" b="1" dirty="0" smtClean="0"/>
                        <a:t>Description</a:t>
                      </a:r>
                      <a:endParaRPr lang="en-US" b="1" dirty="0"/>
                    </a:p>
                  </a:txBody>
                  <a:tcPr/>
                </a:tc>
                <a:tc>
                  <a:txBody>
                    <a:bodyPr/>
                    <a:lstStyle/>
                    <a:p>
                      <a:r>
                        <a:rPr lang="en-US" dirty="0" smtClean="0"/>
                        <a:t>Steps to Mitigation</a:t>
                      </a:r>
                      <a:endParaRPr lang="en-US" dirty="0"/>
                    </a:p>
                  </a:txBody>
                  <a:tcPr/>
                </a:tc>
              </a:tr>
              <a:tr h="366537">
                <a:tc gridSpan="3">
                  <a:txBody>
                    <a:bodyPr/>
                    <a:lstStyle/>
                    <a:p>
                      <a:r>
                        <a:rPr lang="en-US" sz="2000" b="1" dirty="0" smtClean="0"/>
                        <a:t>Switch Device Attacks</a:t>
                      </a:r>
                      <a:endParaRPr lang="en-US" sz="2000" b="1" dirty="0"/>
                    </a:p>
                  </a:txBody>
                  <a:tcPr/>
                </a:tc>
                <a:tc hMerge="1">
                  <a:txBody>
                    <a:bodyPr/>
                    <a:lstStyle/>
                    <a:p>
                      <a:endParaRPr lang="en-US"/>
                    </a:p>
                  </a:txBody>
                  <a:tcPr/>
                </a:tc>
                <a:tc hMerge="1">
                  <a:txBody>
                    <a:bodyPr/>
                    <a:lstStyle/>
                    <a:p>
                      <a:endParaRPr lang="en-US"/>
                    </a:p>
                  </a:txBody>
                  <a:tcPr/>
                </a:tc>
              </a:tr>
              <a:tr h="739565">
                <a:tc>
                  <a:txBody>
                    <a:bodyPr/>
                    <a:lstStyle/>
                    <a:p>
                      <a:r>
                        <a:rPr lang="en-US" dirty="0" smtClean="0"/>
                        <a:t>Cisco</a:t>
                      </a:r>
                      <a:r>
                        <a:rPr lang="en-US" baseline="0" dirty="0" smtClean="0"/>
                        <a:t> Discovery Protocol (CDP) Manipulation</a:t>
                      </a:r>
                      <a:endParaRPr lang="en-US" dirty="0"/>
                    </a:p>
                  </a:txBody>
                  <a:tcPr/>
                </a:tc>
                <a:tc>
                  <a:txBody>
                    <a:bodyPr/>
                    <a:lstStyle/>
                    <a:p>
                      <a:r>
                        <a:rPr lang="en-US" sz="1400" kern="1200" baseline="0" dirty="0" smtClean="0">
                          <a:solidFill>
                            <a:schemeClr val="dk1"/>
                          </a:solidFill>
                          <a:latin typeface="+mn-lt"/>
                          <a:ea typeface="+mn-ea"/>
                          <a:cs typeface="+mn-cs"/>
                        </a:rPr>
                        <a:t>Information sent through CDP is</a:t>
                      </a:r>
                    </a:p>
                    <a:p>
                      <a:r>
                        <a:rPr lang="en-US" sz="1400" kern="1200" baseline="0" dirty="0" smtClean="0">
                          <a:solidFill>
                            <a:schemeClr val="dk1"/>
                          </a:solidFill>
                          <a:latin typeface="+mn-lt"/>
                          <a:ea typeface="+mn-ea"/>
                          <a:cs typeface="+mn-cs"/>
                        </a:rPr>
                        <a:t>transmitted in clear text and</a:t>
                      </a:r>
                    </a:p>
                    <a:p>
                      <a:r>
                        <a:rPr lang="en-US" sz="1400" kern="1200" baseline="0" dirty="0" smtClean="0">
                          <a:solidFill>
                            <a:schemeClr val="dk1"/>
                          </a:solidFill>
                          <a:latin typeface="+mn-lt"/>
                          <a:ea typeface="+mn-ea"/>
                          <a:cs typeface="+mn-cs"/>
                        </a:rPr>
                        <a:t>unauthenticated, allowing it to be</a:t>
                      </a:r>
                    </a:p>
                    <a:p>
                      <a:r>
                        <a:rPr lang="en-US" sz="1400" kern="1200" baseline="0" dirty="0" smtClean="0">
                          <a:solidFill>
                            <a:schemeClr val="dk1"/>
                          </a:solidFill>
                          <a:latin typeface="+mn-lt"/>
                          <a:ea typeface="+mn-ea"/>
                          <a:cs typeface="+mn-cs"/>
                        </a:rPr>
                        <a:t>captured and divulge network</a:t>
                      </a:r>
                    </a:p>
                    <a:p>
                      <a:r>
                        <a:rPr lang="en-US" sz="1400" kern="1200" baseline="0" dirty="0" smtClean="0">
                          <a:solidFill>
                            <a:schemeClr val="dk1"/>
                          </a:solidFill>
                          <a:latin typeface="+mn-lt"/>
                          <a:ea typeface="+mn-ea"/>
                          <a:cs typeface="+mn-cs"/>
                        </a:rPr>
                        <a:t>topology information.</a:t>
                      </a:r>
                      <a:endParaRPr lang="en-US" sz="1400" dirty="0"/>
                    </a:p>
                  </a:txBody>
                  <a:tcPr/>
                </a:tc>
                <a:tc>
                  <a:txBody>
                    <a:bodyPr/>
                    <a:lstStyle/>
                    <a:p>
                      <a:r>
                        <a:rPr lang="en-US" sz="1400" kern="1200" baseline="0" dirty="0" smtClean="0">
                          <a:solidFill>
                            <a:schemeClr val="dk1"/>
                          </a:solidFill>
                          <a:latin typeface="+mn-lt"/>
                          <a:ea typeface="+mn-ea"/>
                          <a:cs typeface="+mn-cs"/>
                        </a:rPr>
                        <a:t>Disable CDP on all ports where</a:t>
                      </a:r>
                    </a:p>
                    <a:p>
                      <a:r>
                        <a:rPr lang="en-US" sz="1400" kern="1200" baseline="0" dirty="0" smtClean="0">
                          <a:solidFill>
                            <a:schemeClr val="dk1"/>
                          </a:solidFill>
                          <a:latin typeface="+mn-lt"/>
                          <a:ea typeface="+mn-ea"/>
                          <a:cs typeface="+mn-cs"/>
                        </a:rPr>
                        <a:t>it is not intentionally used.</a:t>
                      </a:r>
                      <a:endParaRPr lang="en-US" sz="1400" dirty="0"/>
                    </a:p>
                  </a:txBody>
                  <a:tcPr/>
                </a:tc>
              </a:tr>
              <a:tr h="597978">
                <a:tc>
                  <a:txBody>
                    <a:bodyPr/>
                    <a:lstStyle/>
                    <a:p>
                      <a:r>
                        <a:rPr lang="en-US" dirty="0" smtClean="0"/>
                        <a:t>Secure Shell Protocol (SSH)</a:t>
                      </a:r>
                      <a:r>
                        <a:rPr lang="en-US" baseline="0" dirty="0" smtClean="0"/>
                        <a:t> and Telnet Attacks</a:t>
                      </a:r>
                      <a:endParaRPr lang="en-US" dirty="0"/>
                    </a:p>
                  </a:txBody>
                  <a:tcPr/>
                </a:tc>
                <a:tc>
                  <a:txBody>
                    <a:bodyPr/>
                    <a:lstStyle/>
                    <a:p>
                      <a:r>
                        <a:rPr lang="en-US" sz="1400" kern="1200" baseline="0" dirty="0" smtClean="0">
                          <a:solidFill>
                            <a:schemeClr val="dk1"/>
                          </a:solidFill>
                          <a:latin typeface="+mn-lt"/>
                          <a:ea typeface="+mn-ea"/>
                          <a:cs typeface="+mn-cs"/>
                        </a:rPr>
                        <a:t>Telnet packets can be read in clear</a:t>
                      </a:r>
                    </a:p>
                    <a:p>
                      <a:r>
                        <a:rPr lang="en-US" sz="1400" kern="1200" baseline="0" dirty="0" smtClean="0">
                          <a:solidFill>
                            <a:schemeClr val="dk1"/>
                          </a:solidFill>
                          <a:latin typeface="+mn-lt"/>
                          <a:ea typeface="+mn-ea"/>
                          <a:cs typeface="+mn-cs"/>
                        </a:rPr>
                        <a:t>text. SSH is an option but has</a:t>
                      </a:r>
                    </a:p>
                    <a:p>
                      <a:r>
                        <a:rPr lang="en-US" sz="1400" kern="1200" baseline="0" dirty="0" smtClean="0">
                          <a:solidFill>
                            <a:schemeClr val="dk1"/>
                          </a:solidFill>
                          <a:latin typeface="+mn-lt"/>
                          <a:ea typeface="+mn-ea"/>
                          <a:cs typeface="+mn-cs"/>
                        </a:rPr>
                        <a:t>security issues in version 1.</a:t>
                      </a:r>
                      <a:endParaRPr lang="en-US" sz="1400" dirty="0"/>
                    </a:p>
                  </a:txBody>
                  <a:tcPr/>
                </a:tc>
                <a:tc>
                  <a:txBody>
                    <a:bodyPr/>
                    <a:lstStyle/>
                    <a:p>
                      <a:r>
                        <a:rPr lang="en-US" sz="1400" kern="1200" baseline="0" dirty="0" smtClean="0">
                          <a:solidFill>
                            <a:schemeClr val="dk1"/>
                          </a:solidFill>
                          <a:latin typeface="+mn-lt"/>
                          <a:ea typeface="+mn-ea"/>
                          <a:cs typeface="+mn-cs"/>
                        </a:rPr>
                        <a:t>Use SSH version 2.</a:t>
                      </a:r>
                    </a:p>
                    <a:p>
                      <a:r>
                        <a:rPr lang="en-US" sz="1400" kern="1200" baseline="0" dirty="0" smtClean="0">
                          <a:solidFill>
                            <a:schemeClr val="dk1"/>
                          </a:solidFill>
                          <a:latin typeface="+mn-lt"/>
                          <a:ea typeface="+mn-ea"/>
                          <a:cs typeface="+mn-cs"/>
                        </a:rPr>
                        <a:t>Use Telnet with vty ACLs.</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Authentication</a:t>
            </a:r>
            <a:endParaRPr lang="en-US" dirty="0" smtClean="0"/>
          </a:p>
        </p:txBody>
      </p:sp>
      <p:sp>
        <p:nvSpPr>
          <p:cNvPr id="6" name="Content Placeholder 7"/>
          <p:cNvSpPr>
            <a:spLocks noGrp="1"/>
          </p:cNvSpPr>
          <p:nvPr>
            <p:ph idx="1"/>
          </p:nvPr>
        </p:nvSpPr>
        <p:spPr/>
        <p:txBody>
          <a:bodyPr/>
          <a:lstStyle/>
          <a:p>
            <a:pPr>
              <a:buNone/>
            </a:pPr>
            <a:r>
              <a:rPr lang="en-US" smtClean="0"/>
              <a:t>Authentication provides a method to handle:</a:t>
            </a:r>
          </a:p>
          <a:p>
            <a:r>
              <a:rPr lang="en-US" smtClean="0"/>
              <a:t>User identification</a:t>
            </a:r>
          </a:p>
          <a:p>
            <a:r>
              <a:rPr lang="en-US" smtClean="0"/>
              <a:t>Login and password dialog</a:t>
            </a:r>
          </a:p>
          <a:p>
            <a:r>
              <a:rPr lang="en-US" smtClean="0"/>
              <a:t>Challenge and response</a:t>
            </a:r>
          </a:p>
          <a:p>
            <a:r>
              <a:rPr lang="en-US" smtClean="0"/>
              <a:t>Messaging</a:t>
            </a:r>
          </a:p>
          <a:p>
            <a:r>
              <a:rPr lang="en-US" smtClean="0"/>
              <a:t>Encryption</a:t>
            </a:r>
            <a:endParaRPr lang="en-US"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Authorization</a:t>
            </a:r>
            <a:endParaRPr lang="en-US" dirty="0" smtClean="0"/>
          </a:p>
        </p:txBody>
      </p:sp>
      <p:sp>
        <p:nvSpPr>
          <p:cNvPr id="6" name="Content Placeholder 7"/>
          <p:cNvSpPr>
            <a:spLocks noGrp="1"/>
          </p:cNvSpPr>
          <p:nvPr>
            <p:ph idx="1"/>
          </p:nvPr>
        </p:nvSpPr>
        <p:spPr/>
        <p:txBody>
          <a:bodyPr/>
          <a:lstStyle/>
          <a:p>
            <a:pPr>
              <a:buNone/>
            </a:pPr>
            <a:r>
              <a:rPr lang="en-US" smtClean="0"/>
              <a:t>Authorization provides the method for remote access control. </a:t>
            </a:r>
          </a:p>
          <a:p>
            <a:r>
              <a:rPr lang="en-US" smtClean="0"/>
              <a:t>Remote access control includes:</a:t>
            </a:r>
          </a:p>
          <a:p>
            <a:pPr lvl="1"/>
            <a:r>
              <a:rPr lang="en-US" smtClean="0"/>
              <a:t>One-time authorization or </a:t>
            </a:r>
          </a:p>
          <a:p>
            <a:pPr lvl="1"/>
            <a:r>
              <a:rPr lang="en-US" smtClean="0"/>
              <a:t>Authorization for each service on a per-user account list or a user group basis.</a:t>
            </a:r>
          </a:p>
          <a:p>
            <a:r>
              <a:rPr lang="en-US" smtClean="0"/>
              <a:t>Uses RADIUS or TACACS+ security servers.</a:t>
            </a:r>
            <a:endParaRPr lang="en-US"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RADIUS Attribute-Value Pairs (AVP’s)</a:t>
            </a:r>
            <a:endParaRPr lang="en-US" dirty="0" smtClean="0"/>
          </a:p>
        </p:txBody>
      </p:sp>
      <p:sp>
        <p:nvSpPr>
          <p:cNvPr id="4" name="Content Placeholder 3"/>
          <p:cNvSpPr>
            <a:spLocks noGrp="1"/>
          </p:cNvSpPr>
          <p:nvPr>
            <p:ph idx="1"/>
          </p:nvPr>
        </p:nvSpPr>
        <p:spPr/>
        <p:txBody>
          <a:bodyPr/>
          <a:lstStyle/>
          <a:p>
            <a:endParaRPr lang="en-US"/>
          </a:p>
        </p:txBody>
      </p:sp>
      <p:graphicFrame>
        <p:nvGraphicFramePr>
          <p:cNvPr id="5" name="Content Placeholder 9"/>
          <p:cNvGraphicFramePr>
            <a:graphicFrameLocks/>
          </p:cNvGraphicFramePr>
          <p:nvPr/>
        </p:nvGraphicFramePr>
        <p:xfrm>
          <a:off x="633846" y="1127129"/>
          <a:ext cx="7875433" cy="4640788"/>
        </p:xfrm>
        <a:graphic>
          <a:graphicData uri="http://schemas.openxmlformats.org/drawingml/2006/table">
            <a:tbl>
              <a:tblPr firstRow="1" bandRow="1">
                <a:tableStyleId>{5C22544A-7EE6-4342-B048-85BDC9FD1C3A}</a:tableStyleId>
              </a:tblPr>
              <a:tblGrid>
                <a:gridCol w="2505594"/>
                <a:gridCol w="5369839"/>
              </a:tblGrid>
              <a:tr h="431806">
                <a:tc>
                  <a:txBody>
                    <a:bodyPr/>
                    <a:lstStyle/>
                    <a:p>
                      <a:r>
                        <a:rPr lang="en-US" sz="2400" b="1" dirty="0" smtClean="0"/>
                        <a:t>Attribute</a:t>
                      </a:r>
                      <a:endParaRPr lang="en-US" sz="2400" b="1" dirty="0"/>
                    </a:p>
                  </a:txBody>
                  <a:tcPr/>
                </a:tc>
                <a:tc>
                  <a:txBody>
                    <a:bodyPr/>
                    <a:lstStyle/>
                    <a:p>
                      <a:r>
                        <a:rPr lang="en-US" sz="2400" dirty="0" smtClean="0"/>
                        <a:t>Type</a:t>
                      </a:r>
                      <a:r>
                        <a:rPr lang="en-US" sz="2400" baseline="0" dirty="0" smtClean="0"/>
                        <a:t> of Value</a:t>
                      </a:r>
                      <a:endParaRPr lang="en-US" sz="2400" dirty="0"/>
                    </a:p>
                  </a:txBody>
                  <a:tcPr/>
                </a:tc>
              </a:tr>
              <a:tr h="506071">
                <a:tc>
                  <a:txBody>
                    <a:bodyPr/>
                    <a:lstStyle/>
                    <a:p>
                      <a:r>
                        <a:rPr lang="en-US" sz="2000" dirty="0" smtClean="0"/>
                        <a:t>User-Name</a:t>
                      </a:r>
                      <a:endParaRPr lang="en-US" sz="2000" dirty="0"/>
                    </a:p>
                  </a:txBody>
                  <a:tcPr/>
                </a:tc>
                <a:tc>
                  <a:txBody>
                    <a:bodyPr/>
                    <a:lstStyle/>
                    <a:p>
                      <a:r>
                        <a:rPr lang="en-US" sz="2000" kern="1200" baseline="0" dirty="0" smtClean="0">
                          <a:solidFill>
                            <a:schemeClr val="dk1"/>
                          </a:solidFill>
                          <a:latin typeface="+mn-lt"/>
                          <a:ea typeface="+mn-ea"/>
                          <a:cs typeface="+mn-cs"/>
                        </a:rPr>
                        <a:t>String</a:t>
                      </a:r>
                      <a:endParaRPr lang="en-US" sz="2000" dirty="0"/>
                    </a:p>
                  </a:txBody>
                  <a:tcPr/>
                </a:tc>
              </a:tr>
              <a:tr h="546579">
                <a:tc>
                  <a:txBody>
                    <a:bodyPr/>
                    <a:lstStyle/>
                    <a:p>
                      <a:r>
                        <a:rPr lang="en-US" sz="2000" dirty="0" smtClean="0"/>
                        <a:t>Password</a:t>
                      </a:r>
                      <a:endParaRPr lang="en-US" sz="2000" dirty="0"/>
                    </a:p>
                  </a:txBody>
                  <a:tcPr/>
                </a:tc>
                <a:tc>
                  <a:txBody>
                    <a:bodyPr/>
                    <a:lstStyle/>
                    <a:p>
                      <a:r>
                        <a:rPr lang="en-US" sz="2000" kern="1200" baseline="0" dirty="0" smtClean="0">
                          <a:solidFill>
                            <a:schemeClr val="dk1"/>
                          </a:solidFill>
                          <a:latin typeface="+mn-lt"/>
                          <a:ea typeface="+mn-ea"/>
                          <a:cs typeface="+mn-cs"/>
                        </a:rPr>
                        <a:t>String</a:t>
                      </a:r>
                      <a:endParaRPr lang="en-US" sz="2000" dirty="0"/>
                    </a:p>
                  </a:txBody>
                  <a:tcPr/>
                </a:tc>
              </a:tr>
              <a:tr h="504831">
                <a:tc>
                  <a:txBody>
                    <a:bodyPr/>
                    <a:lstStyle/>
                    <a:p>
                      <a:r>
                        <a:rPr lang="en-US" sz="2000" dirty="0" smtClean="0"/>
                        <a:t>CHAP-Password</a:t>
                      </a:r>
                      <a:endParaRPr lang="en-US" sz="2000" dirty="0"/>
                    </a:p>
                  </a:txBody>
                  <a:tcPr/>
                </a:tc>
                <a:tc>
                  <a:txBody>
                    <a:bodyPr/>
                    <a:lstStyle/>
                    <a:p>
                      <a:r>
                        <a:rPr lang="en-US" sz="2000" dirty="0" smtClean="0"/>
                        <a:t>String</a:t>
                      </a:r>
                      <a:endParaRPr lang="en-US" sz="2000" dirty="0"/>
                    </a:p>
                  </a:txBody>
                  <a:tcPr/>
                </a:tc>
              </a:tr>
              <a:tr h="494739">
                <a:tc>
                  <a:txBody>
                    <a:bodyPr/>
                    <a:lstStyle/>
                    <a:p>
                      <a:r>
                        <a:rPr lang="en-US" sz="2000" dirty="0" smtClean="0"/>
                        <a:t>Client-Id</a:t>
                      </a:r>
                      <a:endParaRPr lang="en-US" sz="2000" dirty="0"/>
                    </a:p>
                  </a:txBody>
                  <a:tcPr/>
                </a:tc>
                <a:tc>
                  <a:txBody>
                    <a:bodyPr/>
                    <a:lstStyle/>
                    <a:p>
                      <a:r>
                        <a:rPr lang="en-US" sz="2000" kern="1200" baseline="0" dirty="0" smtClean="0">
                          <a:solidFill>
                            <a:schemeClr val="dk1"/>
                          </a:solidFill>
                          <a:latin typeface="+mn-lt"/>
                          <a:ea typeface="+mn-ea"/>
                          <a:cs typeface="+mn-cs"/>
                        </a:rPr>
                        <a:t>IP address</a:t>
                      </a:r>
                      <a:endParaRPr lang="en-US" sz="2000" dirty="0"/>
                    </a:p>
                  </a:txBody>
                  <a:tcPr/>
                </a:tc>
              </a:tr>
              <a:tr h="553766">
                <a:tc>
                  <a:txBody>
                    <a:bodyPr/>
                    <a:lstStyle/>
                    <a:p>
                      <a:r>
                        <a:rPr lang="en-US" sz="2000" dirty="0" smtClean="0"/>
                        <a:t>Login-Host</a:t>
                      </a:r>
                      <a:endParaRPr lang="en-US" sz="2000" dirty="0"/>
                    </a:p>
                  </a:txBody>
                  <a:tcPr/>
                </a:tc>
                <a:tc>
                  <a:txBody>
                    <a:bodyPr/>
                    <a:lstStyle/>
                    <a:p>
                      <a:r>
                        <a:rPr lang="en-US" sz="2000" dirty="0" smtClean="0"/>
                        <a:t>IP address</a:t>
                      </a:r>
                      <a:endParaRPr lang="en-US" sz="2000" dirty="0"/>
                    </a:p>
                  </a:txBody>
                  <a:tcPr/>
                </a:tc>
              </a:tr>
              <a:tr h="612944">
                <a:tc>
                  <a:txBody>
                    <a:bodyPr/>
                    <a:lstStyle/>
                    <a:p>
                      <a:r>
                        <a:rPr lang="en-US" sz="2000" dirty="0" smtClean="0"/>
                        <a:t>Login-Service</a:t>
                      </a:r>
                      <a:endParaRPr lang="en-US" sz="2000" dirty="0"/>
                    </a:p>
                  </a:txBody>
                  <a:tcPr/>
                </a:tc>
                <a:tc>
                  <a:txBody>
                    <a:bodyPr/>
                    <a:lstStyle/>
                    <a:p>
                      <a:r>
                        <a:rPr lang="en-US" sz="2000" dirty="0" smtClean="0"/>
                        <a:t>Integer</a:t>
                      </a:r>
                      <a:endParaRPr lang="en-US" sz="2000" dirty="0"/>
                    </a:p>
                  </a:txBody>
                  <a:tcPr/>
                </a:tc>
              </a:tr>
              <a:tr h="964658">
                <a:tc>
                  <a:txBody>
                    <a:bodyPr/>
                    <a:lstStyle/>
                    <a:p>
                      <a:r>
                        <a:rPr lang="en-US" sz="2000" dirty="0" smtClean="0"/>
                        <a:t>Login-TCP-Port</a:t>
                      </a:r>
                      <a:endParaRPr lang="en-US" sz="2000" dirty="0"/>
                    </a:p>
                  </a:txBody>
                  <a:tcPr/>
                </a:tc>
                <a:tc>
                  <a:txBody>
                    <a:bodyPr/>
                    <a:lstStyle/>
                    <a:p>
                      <a:r>
                        <a:rPr lang="en-US" sz="2000" dirty="0" smtClean="0"/>
                        <a:t>Integer</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864600" cy="657878"/>
          </a:xfrm>
        </p:spPr>
        <p:txBody>
          <a:bodyPr>
            <a:normAutofit/>
          </a:bodyPr>
          <a:lstStyle/>
          <a:p>
            <a:pPr>
              <a:defRPr/>
            </a:pPr>
            <a:r>
              <a:rPr lang="en-US" sz="3600" dirty="0" smtClean="0"/>
              <a:t>TACACS+ Attribute-Value Pairs (AVP’s)</a:t>
            </a:r>
            <a:endParaRPr lang="en-US" dirty="0" smtClean="0"/>
          </a:p>
        </p:txBody>
      </p:sp>
      <p:graphicFrame>
        <p:nvGraphicFramePr>
          <p:cNvPr id="5" name="Content Placeholder 9"/>
          <p:cNvGraphicFramePr>
            <a:graphicFrameLocks/>
          </p:cNvGraphicFramePr>
          <p:nvPr/>
        </p:nvGraphicFramePr>
        <p:xfrm>
          <a:off x="563880" y="1054913"/>
          <a:ext cx="7665720" cy="4846320"/>
        </p:xfrm>
        <a:graphic>
          <a:graphicData uri="http://schemas.openxmlformats.org/drawingml/2006/table">
            <a:tbl>
              <a:tblPr firstRow="1" bandRow="1">
                <a:tableStyleId>{5C22544A-7EE6-4342-B048-85BDC9FD1C3A}</a:tableStyleId>
              </a:tblPr>
              <a:tblGrid>
                <a:gridCol w="2099970"/>
                <a:gridCol w="5565750"/>
              </a:tblGrid>
              <a:tr h="685800">
                <a:tc>
                  <a:txBody>
                    <a:bodyPr/>
                    <a:lstStyle/>
                    <a:p>
                      <a:r>
                        <a:rPr lang="en-US" sz="2400" b="1" dirty="0" smtClean="0"/>
                        <a:t>Attribute</a:t>
                      </a:r>
                      <a:endParaRPr lang="en-US" sz="2400" b="1" dirty="0"/>
                    </a:p>
                  </a:txBody>
                  <a:tcPr/>
                </a:tc>
                <a:tc>
                  <a:txBody>
                    <a:bodyPr/>
                    <a:lstStyle/>
                    <a:p>
                      <a:r>
                        <a:rPr lang="en-US" sz="2400" dirty="0" smtClean="0"/>
                        <a:t>Type</a:t>
                      </a:r>
                      <a:r>
                        <a:rPr lang="en-US" sz="2400" baseline="0" dirty="0" smtClean="0"/>
                        <a:t> of Value</a:t>
                      </a:r>
                      <a:endParaRPr lang="en-US" sz="2400" dirty="0"/>
                    </a:p>
                  </a:txBody>
                  <a:tcPr/>
                </a:tc>
              </a:tr>
              <a:tr h="594360">
                <a:tc>
                  <a:txBody>
                    <a:bodyPr/>
                    <a:lstStyle/>
                    <a:p>
                      <a:r>
                        <a:rPr lang="en-US" sz="2000" dirty="0" smtClean="0"/>
                        <a:t>Inacl</a:t>
                      </a:r>
                      <a:endParaRPr lang="en-US" sz="2000" dirty="0"/>
                    </a:p>
                  </a:txBody>
                  <a:tcPr/>
                </a:tc>
                <a:tc>
                  <a:txBody>
                    <a:bodyPr/>
                    <a:lstStyle/>
                    <a:p>
                      <a:r>
                        <a:rPr lang="en-US" sz="2000" kern="1200" baseline="0" dirty="0" smtClean="0">
                          <a:solidFill>
                            <a:schemeClr val="dk1"/>
                          </a:solidFill>
                          <a:latin typeface="+mn-lt"/>
                          <a:ea typeface="+mn-ea"/>
                          <a:cs typeface="+mn-cs"/>
                        </a:rPr>
                        <a:t>Integer</a:t>
                      </a:r>
                      <a:endParaRPr lang="en-US" sz="2000" dirty="0"/>
                    </a:p>
                  </a:txBody>
                  <a:tcPr/>
                </a:tc>
              </a:tr>
              <a:tr h="594360">
                <a:tc>
                  <a:txBody>
                    <a:bodyPr/>
                    <a:lstStyle/>
                    <a:p>
                      <a:r>
                        <a:rPr lang="en-US" sz="2000" dirty="0" smtClean="0"/>
                        <a:t>Addr-pool</a:t>
                      </a:r>
                      <a:endParaRPr lang="en-US" sz="2000" dirty="0"/>
                    </a:p>
                  </a:txBody>
                  <a:tcPr/>
                </a:tc>
                <a:tc>
                  <a:txBody>
                    <a:bodyPr/>
                    <a:lstStyle/>
                    <a:p>
                      <a:r>
                        <a:rPr lang="en-US" sz="2000" kern="1200" baseline="0" dirty="0" smtClean="0">
                          <a:solidFill>
                            <a:schemeClr val="dk1"/>
                          </a:solidFill>
                          <a:latin typeface="+mn-lt"/>
                          <a:ea typeface="+mn-ea"/>
                          <a:cs typeface="+mn-cs"/>
                        </a:rPr>
                        <a:t>String</a:t>
                      </a:r>
                      <a:endParaRPr lang="en-US" sz="2000" dirty="0"/>
                    </a:p>
                  </a:txBody>
                  <a:tcPr/>
                </a:tc>
              </a:tr>
              <a:tr h="594360">
                <a:tc>
                  <a:txBody>
                    <a:bodyPr/>
                    <a:lstStyle/>
                    <a:p>
                      <a:r>
                        <a:rPr lang="en-US" sz="2000" dirty="0" smtClean="0"/>
                        <a:t>Addr</a:t>
                      </a:r>
                      <a:endParaRPr lang="en-US" sz="2000" dirty="0"/>
                    </a:p>
                  </a:txBody>
                  <a:tcPr/>
                </a:tc>
                <a:tc>
                  <a:txBody>
                    <a:bodyPr/>
                    <a:lstStyle/>
                    <a:p>
                      <a:r>
                        <a:rPr lang="en-US" sz="2000" dirty="0" smtClean="0"/>
                        <a:t>IP</a:t>
                      </a:r>
                      <a:r>
                        <a:rPr lang="en-US" sz="2000" baseline="0" dirty="0" smtClean="0"/>
                        <a:t> address</a:t>
                      </a:r>
                      <a:endParaRPr lang="en-US" sz="2000" dirty="0"/>
                    </a:p>
                  </a:txBody>
                  <a:tcPr/>
                </a:tc>
              </a:tr>
              <a:tr h="594360">
                <a:tc>
                  <a:txBody>
                    <a:bodyPr/>
                    <a:lstStyle/>
                    <a:p>
                      <a:r>
                        <a:rPr lang="en-US" sz="2000" dirty="0" smtClean="0"/>
                        <a:t>Idletime</a:t>
                      </a:r>
                      <a:endParaRPr lang="en-US" sz="2000" dirty="0"/>
                    </a:p>
                  </a:txBody>
                  <a:tcPr/>
                </a:tc>
                <a:tc>
                  <a:txBody>
                    <a:bodyPr/>
                    <a:lstStyle/>
                    <a:p>
                      <a:r>
                        <a:rPr lang="en-US" sz="2000" kern="1200" baseline="0" dirty="0" smtClean="0">
                          <a:solidFill>
                            <a:schemeClr val="dk1"/>
                          </a:solidFill>
                          <a:latin typeface="+mn-lt"/>
                          <a:ea typeface="+mn-ea"/>
                          <a:cs typeface="+mn-cs"/>
                        </a:rPr>
                        <a:t>Integer</a:t>
                      </a:r>
                      <a:endParaRPr lang="en-US" sz="2000" dirty="0"/>
                    </a:p>
                  </a:txBody>
                  <a:tcPr/>
                </a:tc>
              </a:tr>
              <a:tr h="594360">
                <a:tc>
                  <a:txBody>
                    <a:bodyPr/>
                    <a:lstStyle/>
                    <a:p>
                      <a:r>
                        <a:rPr lang="en-US" sz="2000" dirty="0" smtClean="0"/>
                        <a:t>Protocol</a:t>
                      </a:r>
                      <a:endParaRPr lang="en-US" sz="2000" dirty="0"/>
                    </a:p>
                  </a:txBody>
                  <a:tcPr/>
                </a:tc>
                <a:tc>
                  <a:txBody>
                    <a:bodyPr/>
                    <a:lstStyle/>
                    <a:p>
                      <a:r>
                        <a:rPr lang="en-US" sz="2000" dirty="0" smtClean="0"/>
                        <a:t>Keyword</a:t>
                      </a:r>
                      <a:endParaRPr lang="en-US" sz="2000" dirty="0"/>
                    </a:p>
                  </a:txBody>
                  <a:tcPr/>
                </a:tc>
              </a:tr>
              <a:tr h="594360">
                <a:tc>
                  <a:txBody>
                    <a:bodyPr/>
                    <a:lstStyle/>
                    <a:p>
                      <a:r>
                        <a:rPr lang="en-US" sz="2000" dirty="0" smtClean="0"/>
                        <a:t>Timeout</a:t>
                      </a:r>
                      <a:endParaRPr lang="en-US" sz="2000" dirty="0"/>
                    </a:p>
                  </a:txBody>
                  <a:tcPr/>
                </a:tc>
                <a:tc>
                  <a:txBody>
                    <a:bodyPr/>
                    <a:lstStyle/>
                    <a:p>
                      <a:r>
                        <a:rPr lang="en-US" sz="2000" dirty="0" smtClean="0"/>
                        <a:t>Integer</a:t>
                      </a:r>
                      <a:endParaRPr lang="en-US" sz="2000" dirty="0"/>
                    </a:p>
                  </a:txBody>
                  <a:tcPr/>
                </a:tc>
              </a:tr>
              <a:tr h="594360">
                <a:tc>
                  <a:txBody>
                    <a:bodyPr/>
                    <a:lstStyle/>
                    <a:p>
                      <a:r>
                        <a:rPr lang="en-US" sz="2000" dirty="0" smtClean="0"/>
                        <a:t>Outacl</a:t>
                      </a:r>
                      <a:endParaRPr lang="en-US" sz="2000" dirty="0"/>
                    </a:p>
                  </a:txBody>
                  <a:tcPr/>
                </a:tc>
                <a:tc>
                  <a:txBody>
                    <a:bodyPr/>
                    <a:lstStyle/>
                    <a:p>
                      <a:r>
                        <a:rPr lang="en-US" sz="2000" dirty="0" smtClean="0"/>
                        <a:t>Integer</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Accounting</a:t>
            </a:r>
            <a:endParaRPr lang="en-US" dirty="0" smtClean="0"/>
          </a:p>
        </p:txBody>
      </p:sp>
      <p:sp>
        <p:nvSpPr>
          <p:cNvPr id="6" name="Content Placeholder 7"/>
          <p:cNvSpPr>
            <a:spLocks noGrp="1"/>
          </p:cNvSpPr>
          <p:nvPr>
            <p:ph idx="1"/>
          </p:nvPr>
        </p:nvSpPr>
        <p:spPr/>
        <p:txBody>
          <a:bodyPr/>
          <a:lstStyle/>
          <a:p>
            <a:r>
              <a:rPr lang="en-US" smtClean="0"/>
              <a:t>Authorization provides the method for collecting and sending security server information used for billing, auditing, and reporting. Includes:</a:t>
            </a:r>
          </a:p>
          <a:p>
            <a:pPr lvl="1"/>
            <a:r>
              <a:rPr lang="en-US" smtClean="0"/>
              <a:t>User identities</a:t>
            </a:r>
          </a:p>
          <a:p>
            <a:pPr lvl="1"/>
            <a:r>
              <a:rPr lang="en-US" smtClean="0"/>
              <a:t>Start and stop times</a:t>
            </a:r>
          </a:p>
          <a:p>
            <a:pPr lvl="1"/>
            <a:r>
              <a:rPr lang="en-US" smtClean="0"/>
              <a:t>Executed commands</a:t>
            </a:r>
          </a:p>
          <a:p>
            <a:pPr lvl="1"/>
            <a:r>
              <a:rPr lang="en-US" smtClean="0"/>
              <a:t>Number of packets</a:t>
            </a:r>
          </a:p>
          <a:p>
            <a:pPr lvl="1"/>
            <a:r>
              <a:rPr lang="en-US" smtClean="0"/>
              <a:t>Number of bytes</a:t>
            </a:r>
            <a:endParaRPr lang="en-US" dirty="0"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Authentication</a:t>
            </a:r>
            <a:endParaRPr lang="en-US" dirty="0" smtClean="0"/>
          </a:p>
        </p:txBody>
      </p:sp>
      <p:sp>
        <p:nvSpPr>
          <p:cNvPr id="4" name="Content Placeholder 7"/>
          <p:cNvSpPr>
            <a:spLocks noGrp="1"/>
          </p:cNvSpPr>
          <p:nvPr>
            <p:ph idx="1"/>
          </p:nvPr>
        </p:nvSpPr>
        <p:spPr/>
        <p:txBody>
          <a:bodyPr/>
          <a:lstStyle/>
          <a:p>
            <a:r>
              <a:rPr lang="en-US" smtClean="0"/>
              <a:t>Variety of login authentication methods.</a:t>
            </a:r>
          </a:p>
          <a:p>
            <a:r>
              <a:rPr lang="en-US" smtClean="0"/>
              <a:t>First use </a:t>
            </a:r>
            <a:r>
              <a:rPr lang="en-US" b="1" smtClean="0">
                <a:latin typeface="Courier New" pitchFamily="49" charset="0"/>
                <a:cs typeface="Courier New" pitchFamily="49" charset="0"/>
              </a:rPr>
              <a:t>aaa new-model </a:t>
            </a:r>
            <a:r>
              <a:rPr lang="en-US" smtClean="0"/>
              <a:t>command to initialize AAA.</a:t>
            </a:r>
          </a:p>
          <a:p>
            <a:r>
              <a:rPr lang="en-US" smtClean="0"/>
              <a:t>Use </a:t>
            </a:r>
            <a:r>
              <a:rPr lang="en-US" b="1" smtClean="0">
                <a:latin typeface="Courier New" pitchFamily="49" charset="0"/>
                <a:cs typeface="Courier New" pitchFamily="49" charset="0"/>
              </a:rPr>
              <a:t>aaa authentication login </a:t>
            </a:r>
            <a:r>
              <a:rPr lang="en-US" smtClean="0"/>
              <a:t>command to enable AAA login authentication.</a:t>
            </a:r>
          </a:p>
          <a:p>
            <a:r>
              <a:rPr lang="en-US" smtClean="0"/>
              <a:t>With </a:t>
            </a:r>
            <a:r>
              <a:rPr lang="en-US" b="1" smtClean="0">
                <a:latin typeface="Courier New" pitchFamily="49" charset="0"/>
                <a:cs typeface="Courier New" pitchFamily="49" charset="0"/>
              </a:rPr>
              <a:t>aaa authentication login </a:t>
            </a:r>
            <a:r>
              <a:rPr lang="en-US" smtClean="0"/>
              <a:t>command, configure one or more lists of authentication methods.</a:t>
            </a:r>
          </a:p>
          <a:p>
            <a:r>
              <a:rPr lang="en-US" smtClean="0"/>
              <a:t>The </a:t>
            </a:r>
            <a:r>
              <a:rPr lang="en-US" b="1" smtClean="0">
                <a:latin typeface="Courier New" pitchFamily="49" charset="0"/>
                <a:cs typeface="Courier New" pitchFamily="49" charset="0"/>
              </a:rPr>
              <a:t>login authentication line {default | </a:t>
            </a:r>
            <a:r>
              <a:rPr lang="en-US" i="1" smtClean="0">
                <a:latin typeface="Courier New" pitchFamily="49" charset="0"/>
                <a:cs typeface="Courier New" pitchFamily="49" charset="0"/>
              </a:rPr>
              <a:t>list-name</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method1</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method2</a:t>
            </a:r>
            <a:r>
              <a:rPr lang="en-US" b="1" smtClean="0">
                <a:latin typeface="Courier New" pitchFamily="49" charset="0"/>
                <a:cs typeface="Courier New" pitchFamily="49" charset="0"/>
              </a:rPr>
              <a:t>...] </a:t>
            </a:r>
            <a:r>
              <a:rPr lang="en-US" smtClean="0"/>
              <a:t>command defines the list name and the authentication methods in order, such as TACACS+ or RADIUS.</a:t>
            </a:r>
          </a:p>
          <a:p>
            <a:r>
              <a:rPr lang="en-US" smtClean="0"/>
              <a:t>The </a:t>
            </a:r>
            <a:r>
              <a:rPr lang="en-US" b="1" smtClean="0">
                <a:latin typeface="Courier New" pitchFamily="49" charset="0"/>
                <a:cs typeface="Courier New" pitchFamily="49" charset="0"/>
              </a:rPr>
              <a:t>login authentication {default | </a:t>
            </a:r>
            <a:r>
              <a:rPr lang="en-US" i="1" smtClean="0">
                <a:latin typeface="Courier New" pitchFamily="49" charset="0"/>
                <a:cs typeface="Courier New" pitchFamily="49" charset="0"/>
              </a:rPr>
              <a:t>list-name</a:t>
            </a:r>
            <a:r>
              <a:rPr lang="en-US" b="1" smtClean="0">
                <a:latin typeface="Courier New" pitchFamily="49" charset="0"/>
                <a:cs typeface="Courier New" pitchFamily="49" charset="0"/>
              </a:rPr>
              <a:t>} </a:t>
            </a:r>
            <a:r>
              <a:rPr lang="en-US" smtClean="0"/>
              <a:t>command applies the authentication list to an input line. </a:t>
            </a:r>
            <a:endParaRPr lang="en-US" dirty="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AAA Authentication Example</a:t>
            </a:r>
            <a:endParaRPr lang="en-US" dirty="0" smtClean="0"/>
          </a:p>
        </p:txBody>
      </p:sp>
      <p:sp>
        <p:nvSpPr>
          <p:cNvPr id="4" name="Text Placeholder 3"/>
          <p:cNvSpPr>
            <a:spLocks noGrp="1"/>
          </p:cNvSpPr>
          <p:nvPr>
            <p:ph type="body" sz="quarter" idx="10"/>
          </p:nvPr>
        </p:nvSpPr>
        <p:spPr/>
        <p:txBody>
          <a:bodyPr/>
          <a:lstStyle/>
          <a:p>
            <a:r>
              <a:rPr lang="en-US" smtClean="0"/>
              <a:t>Switch(config)# </a:t>
            </a:r>
            <a:r>
              <a:rPr lang="en-US" b="1" smtClean="0"/>
              <a:t>aaa new-model</a:t>
            </a:r>
          </a:p>
          <a:p>
            <a:r>
              <a:rPr lang="en-US" smtClean="0"/>
              <a:t>Switch(config)# </a:t>
            </a:r>
            <a:r>
              <a:rPr lang="en-US" b="1" smtClean="0"/>
              <a:t>aaa authentication login TEST tacacs+</a:t>
            </a:r>
          </a:p>
          <a:p>
            <a:r>
              <a:rPr lang="en-US" smtClean="0"/>
              <a:t>Switch(config)# </a:t>
            </a:r>
            <a:r>
              <a:rPr lang="en-US" b="1" smtClean="0"/>
              <a:t>tacacs-server host 192.168.100.100</a:t>
            </a:r>
          </a:p>
          <a:p>
            <a:r>
              <a:rPr lang="en-US" smtClean="0"/>
              <a:t>Switch(config)# </a:t>
            </a:r>
            <a:r>
              <a:rPr lang="en-US" b="1" smtClean="0"/>
              <a:t>line vty 0 4</a:t>
            </a:r>
          </a:p>
          <a:p>
            <a:r>
              <a:rPr lang="en-US" smtClean="0"/>
              <a:t>Switch(config-line)# </a:t>
            </a:r>
            <a:r>
              <a:rPr lang="en-US" b="1" smtClean="0"/>
              <a:t>login authentication TEST</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AAA Authentication Configuration Detail</a:t>
            </a:r>
            <a:endParaRPr lang="en-US" dirty="0" smtClean="0"/>
          </a:p>
        </p:txBody>
      </p:sp>
      <p:sp>
        <p:nvSpPr>
          <p:cNvPr id="6" name="Content Placeholder 7"/>
          <p:cNvSpPr>
            <a:spLocks noGrp="1"/>
          </p:cNvSpPr>
          <p:nvPr>
            <p:ph idx="1"/>
          </p:nvPr>
        </p:nvSpPr>
        <p:spPr/>
        <p:txBody>
          <a:bodyPr>
            <a:noAutofit/>
          </a:bodyPr>
          <a:lstStyle/>
          <a:p>
            <a:r>
              <a:rPr lang="en-US" sz="1800" smtClean="0"/>
              <a:t>Step 1. Configure the TACACS+ server for a test user:</a:t>
            </a:r>
          </a:p>
          <a:p>
            <a:pPr lvl="1"/>
            <a:r>
              <a:rPr lang="en-US" sz="1400" smtClean="0"/>
              <a:t>When using Cisco Access Control Server (ACS) for Microsoft Windows, create a new test user without specific options.</a:t>
            </a:r>
          </a:p>
          <a:p>
            <a:r>
              <a:rPr lang="en-US" sz="1800" smtClean="0"/>
              <a:t>Step 2. Configure a new network device on the TACACS+ server:</a:t>
            </a:r>
          </a:p>
          <a:p>
            <a:pPr lvl="1"/>
            <a:r>
              <a:rPr lang="en-US" sz="1400" smtClean="0"/>
              <a:t>When using Cisco ACS for Microsoft Windows, create a new network device by specifying the DNS name and IP address, and specify a key to be used for TACACS+.</a:t>
            </a:r>
          </a:p>
          <a:p>
            <a:r>
              <a:rPr lang="en-US" sz="1800" smtClean="0"/>
              <a:t>Step 3. Access the switch using the Console (out-of-band) connection.</a:t>
            </a:r>
          </a:p>
          <a:p>
            <a:r>
              <a:rPr lang="en-US" sz="1800" smtClean="0"/>
              <a:t>Step 4. Enable AAA globally:</a:t>
            </a:r>
          </a:p>
          <a:p>
            <a:pPr lvl="1">
              <a:buNone/>
            </a:pPr>
            <a:r>
              <a:rPr lang="en-US" sz="1400" smtClean="0">
                <a:latin typeface="Courier New" pitchFamily="49" charset="0"/>
                <a:cs typeface="Courier New" pitchFamily="49" charset="0"/>
              </a:rPr>
              <a:t>svs-san-3550-1(config)# </a:t>
            </a:r>
            <a:r>
              <a:rPr lang="en-US" sz="1400" b="1" smtClean="0">
                <a:latin typeface="Courier New" pitchFamily="49" charset="0"/>
                <a:cs typeface="Courier New" pitchFamily="49" charset="0"/>
              </a:rPr>
              <a:t>aaa new-model</a:t>
            </a:r>
          </a:p>
          <a:p>
            <a:r>
              <a:rPr lang="en-US" sz="1800" smtClean="0"/>
              <a:t>Step 5. Configure the TACACS+ server and key:</a:t>
            </a:r>
          </a:p>
          <a:p>
            <a:pPr lvl="1">
              <a:buNone/>
            </a:pPr>
            <a:r>
              <a:rPr lang="en-US" sz="1400" smtClean="0">
                <a:latin typeface="Courier New" pitchFamily="49" charset="0"/>
                <a:cs typeface="Courier New" pitchFamily="49" charset="0"/>
              </a:rPr>
              <a:t>svs-san-3550-1(config)# </a:t>
            </a:r>
            <a:r>
              <a:rPr lang="en-US" sz="1400" b="1" smtClean="0">
                <a:latin typeface="Courier New" pitchFamily="49" charset="0"/>
                <a:cs typeface="Courier New" pitchFamily="49" charset="0"/>
              </a:rPr>
              <a:t>tacacs-server host 172.18.114.33</a:t>
            </a:r>
          </a:p>
          <a:p>
            <a:pPr lvl="1">
              <a:buNone/>
            </a:pPr>
            <a:r>
              <a:rPr lang="en-US" sz="1400" smtClean="0">
                <a:latin typeface="Courier New" pitchFamily="49" charset="0"/>
                <a:cs typeface="Courier New" pitchFamily="49" charset="0"/>
              </a:rPr>
              <a:t>svs-san-3550-1(config)# </a:t>
            </a:r>
            <a:r>
              <a:rPr lang="en-US" sz="1400" b="1" smtClean="0">
                <a:latin typeface="Courier New" pitchFamily="49" charset="0"/>
                <a:cs typeface="Courier New" pitchFamily="49" charset="0"/>
              </a:rPr>
              <a:t>tacacs-server key SWITCH</a:t>
            </a:r>
          </a:p>
          <a:p>
            <a:r>
              <a:rPr lang="en-US" sz="1800" smtClean="0"/>
              <a:t>Step 6. Configure the default login access:</a:t>
            </a:r>
          </a:p>
          <a:p>
            <a:pPr lvl="1">
              <a:buNone/>
            </a:pPr>
            <a:r>
              <a:rPr lang="en-US" sz="1400" smtClean="0">
                <a:latin typeface="Courier New" pitchFamily="49" charset="0"/>
                <a:cs typeface="Courier New" pitchFamily="49" charset="0"/>
              </a:rPr>
              <a:t>svs-san-3550-1(config)# </a:t>
            </a:r>
            <a:r>
              <a:rPr lang="en-US" sz="1400" b="1" smtClean="0">
                <a:latin typeface="Courier New" pitchFamily="49" charset="0"/>
                <a:cs typeface="Courier New" pitchFamily="49" charset="0"/>
              </a:rPr>
              <a:t>aaa authentication login default group tacacs+ enable</a:t>
            </a:r>
          </a:p>
          <a:p>
            <a:r>
              <a:rPr lang="en-US" sz="1800" smtClean="0"/>
              <a:t>Step 7. Test the login using a separate connection:</a:t>
            </a:r>
          </a:p>
          <a:p>
            <a:pPr lvl="1"/>
            <a:r>
              <a:rPr lang="en-US" sz="1400" smtClean="0"/>
              <a:t>This enables you to troubleshoot and make changes in real time while testing the configuration.</a:t>
            </a:r>
            <a:endParaRPr lang="en-US" sz="1400" dirty="0" smtClean="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8"/>
            <a:ext cx="8521700" cy="615123"/>
          </a:xfrm>
        </p:spPr>
        <p:txBody>
          <a:bodyPr>
            <a:normAutofit/>
          </a:bodyPr>
          <a:lstStyle/>
          <a:p>
            <a:pPr>
              <a:defRPr/>
            </a:pPr>
            <a:r>
              <a:rPr lang="en-US" dirty="0" smtClean="0"/>
              <a:t>AAA Authorization Configuration</a:t>
            </a:r>
          </a:p>
        </p:txBody>
      </p:sp>
      <p:sp>
        <p:nvSpPr>
          <p:cNvPr id="5" name="Content Placeholder 7"/>
          <p:cNvSpPr>
            <a:spLocks noGrp="1"/>
          </p:cNvSpPr>
          <p:nvPr>
            <p:ph idx="11"/>
          </p:nvPr>
        </p:nvSpPr>
        <p:spPr>
          <a:xfrm>
            <a:off x="665019" y="1116282"/>
            <a:ext cx="7849589" cy="5070764"/>
          </a:xfrm>
        </p:spPr>
        <p:txBody>
          <a:bodyPr>
            <a:noAutofit/>
          </a:bodyPr>
          <a:lstStyle/>
          <a:p>
            <a:r>
              <a:rPr lang="en-US" sz="1800" dirty="0" smtClean="0">
                <a:cs typeface="Courier New" pitchFamily="49" charset="0"/>
              </a:rPr>
              <a:t>Use the command:</a:t>
            </a:r>
          </a:p>
          <a:p>
            <a:pPr>
              <a:buNone/>
            </a:pPr>
            <a:r>
              <a:rPr lang="en-US" sz="1800" b="1" dirty="0" smtClean="0">
                <a:latin typeface="Courier New" pitchFamily="49" charset="0"/>
                <a:cs typeface="Courier New" pitchFamily="49" charset="0"/>
              </a:rPr>
              <a:t>  aaa authorization {auth-proxy | network | exec | commands level | reverse-access |</a:t>
            </a:r>
            <a:r>
              <a:rPr lang="en-US" sz="1800" dirty="0" smtClean="0">
                <a:latin typeface="Courier New" pitchFamily="49" charset="0"/>
                <a:cs typeface="Courier New" pitchFamily="49" charset="0"/>
              </a:rPr>
              <a:t> </a:t>
            </a:r>
            <a:r>
              <a:rPr lang="en-US" sz="1800" b="1" dirty="0" smtClean="0">
                <a:latin typeface="Courier New" pitchFamily="49" charset="0"/>
                <a:cs typeface="Courier New" pitchFamily="49" charset="0"/>
              </a:rPr>
              <a:t>configuration | ipmobile} {default | </a:t>
            </a:r>
            <a:r>
              <a:rPr lang="en-US" sz="1800" i="1" dirty="0" smtClean="0">
                <a:latin typeface="Courier New" pitchFamily="49" charset="0"/>
                <a:cs typeface="Courier New" pitchFamily="49" charset="0"/>
              </a:rPr>
              <a:t>list-name</a:t>
            </a:r>
            <a:r>
              <a:rPr lang="en-US" sz="1800" b="1" dirty="0" smtClean="0">
                <a:latin typeface="Courier New" pitchFamily="49" charset="0"/>
                <a:cs typeface="Courier New" pitchFamily="49" charset="0"/>
              </a:rPr>
              <a:t>}</a:t>
            </a:r>
            <a:r>
              <a:rPr lang="en-US" sz="1800" b="1" i="1" dirty="0" smtClean="0">
                <a:latin typeface="Courier New" pitchFamily="49" charset="0"/>
                <a:cs typeface="Courier New" pitchFamily="49" charset="0"/>
              </a:rPr>
              <a:t> </a:t>
            </a:r>
            <a:r>
              <a:rPr lang="en-US" sz="1800" b="1" dirty="0" smtClean="0">
                <a:latin typeface="Courier New" pitchFamily="49" charset="0"/>
                <a:cs typeface="Courier New" pitchFamily="49" charset="0"/>
              </a:rPr>
              <a:t>[</a:t>
            </a:r>
            <a:r>
              <a:rPr lang="en-US" sz="1800" i="1" dirty="0" smtClean="0">
                <a:latin typeface="Courier New" pitchFamily="49" charset="0"/>
                <a:cs typeface="Courier New" pitchFamily="49" charset="0"/>
              </a:rPr>
              <a:t>method1</a:t>
            </a:r>
            <a:r>
              <a:rPr lang="en-US" sz="1800" b="1" i="1" dirty="0" smtClean="0">
                <a:latin typeface="Courier New" pitchFamily="49" charset="0"/>
                <a:cs typeface="Courier New" pitchFamily="49" charset="0"/>
              </a:rPr>
              <a:t> </a:t>
            </a:r>
            <a:r>
              <a:rPr lang="en-US" sz="1800" b="1" dirty="0" smtClean="0">
                <a:latin typeface="Courier New" pitchFamily="49" charset="0"/>
                <a:cs typeface="Courier New" pitchFamily="49" charset="0"/>
              </a:rPr>
              <a:t>[</a:t>
            </a:r>
            <a:r>
              <a:rPr lang="en-US" sz="1800" i="1" dirty="0" smtClean="0">
                <a:latin typeface="Courier New" pitchFamily="49" charset="0"/>
                <a:cs typeface="Courier New" pitchFamily="49" charset="0"/>
              </a:rPr>
              <a:t>method2</a:t>
            </a:r>
            <a:r>
              <a:rPr lang="en-US" sz="1800" b="1" i="1" dirty="0" smtClean="0">
                <a:latin typeface="Courier New" pitchFamily="49" charset="0"/>
                <a:cs typeface="Courier New" pitchFamily="49" charset="0"/>
              </a:rPr>
              <a:t>...</a:t>
            </a:r>
            <a:r>
              <a:rPr lang="en-US" sz="1800" b="1" dirty="0" smtClean="0">
                <a:latin typeface="Courier New" pitchFamily="49" charset="0"/>
                <a:cs typeface="Courier New" pitchFamily="49" charset="0"/>
              </a:rPr>
              <a:t>]]</a:t>
            </a:r>
            <a:r>
              <a:rPr lang="en-US" sz="1800" b="1" i="1" dirty="0" smtClean="0">
                <a:latin typeface="Courier New" pitchFamily="49" charset="0"/>
                <a:cs typeface="Courier New" pitchFamily="49" charset="0"/>
              </a:rPr>
              <a:t> authorization </a:t>
            </a:r>
            <a:r>
              <a:rPr lang="en-US" sz="1800" b="1" dirty="0" smtClean="0">
                <a:latin typeface="Courier New" pitchFamily="49" charset="0"/>
                <a:cs typeface="Courier New" pitchFamily="49" charset="0"/>
              </a:rPr>
              <a:t>{arap</a:t>
            </a:r>
            <a:r>
              <a:rPr lang="en-US" sz="1800" b="1" i="1" dirty="0" smtClean="0">
                <a:latin typeface="Courier New" pitchFamily="49" charset="0"/>
                <a:cs typeface="Courier New" pitchFamily="49" charset="0"/>
              </a:rPr>
              <a:t> | </a:t>
            </a:r>
            <a:r>
              <a:rPr lang="en-US" sz="1800" b="1" dirty="0" smtClean="0">
                <a:latin typeface="Courier New" pitchFamily="49" charset="0"/>
                <a:cs typeface="Courier New" pitchFamily="49" charset="0"/>
              </a:rPr>
              <a:t>commands</a:t>
            </a:r>
            <a:r>
              <a:rPr lang="en-US" sz="1800" b="1" i="1" dirty="0" smtClean="0">
                <a:latin typeface="Courier New" pitchFamily="49" charset="0"/>
                <a:cs typeface="Courier New" pitchFamily="49" charset="0"/>
              </a:rPr>
              <a:t> </a:t>
            </a:r>
            <a:r>
              <a:rPr lang="en-US" sz="1800" i="1" dirty="0" smtClean="0">
                <a:latin typeface="Courier New" pitchFamily="49" charset="0"/>
                <a:cs typeface="Courier New" pitchFamily="49" charset="0"/>
              </a:rPr>
              <a:t>level</a:t>
            </a:r>
            <a:r>
              <a:rPr lang="en-US" sz="1800" b="1" i="1" dirty="0" smtClean="0">
                <a:latin typeface="Courier New" pitchFamily="49" charset="0"/>
                <a:cs typeface="Courier New" pitchFamily="49" charset="0"/>
              </a:rPr>
              <a:t> | </a:t>
            </a:r>
            <a:r>
              <a:rPr lang="en-US" sz="1800" b="1" dirty="0" smtClean="0">
                <a:latin typeface="Courier New" pitchFamily="49" charset="0"/>
                <a:cs typeface="Courier New" pitchFamily="49" charset="0"/>
              </a:rPr>
              <a:t>exec</a:t>
            </a:r>
            <a:r>
              <a:rPr lang="en-US" sz="1800" b="1" i="1" dirty="0" smtClean="0">
                <a:latin typeface="Courier New" pitchFamily="49" charset="0"/>
                <a:cs typeface="Courier New" pitchFamily="49" charset="0"/>
              </a:rPr>
              <a:t> | </a:t>
            </a:r>
            <a:r>
              <a:rPr lang="en-US" sz="1800" b="1" dirty="0" smtClean="0">
                <a:latin typeface="Courier New" pitchFamily="49" charset="0"/>
                <a:cs typeface="Courier New" pitchFamily="49" charset="0"/>
              </a:rPr>
              <a:t>reverse-access} {default | </a:t>
            </a:r>
            <a:r>
              <a:rPr lang="en-US" sz="1800" i="1" dirty="0" smtClean="0">
                <a:latin typeface="Courier New" pitchFamily="49" charset="0"/>
                <a:cs typeface="Courier New" pitchFamily="49" charset="0"/>
              </a:rPr>
              <a:t>list-name</a:t>
            </a:r>
            <a:r>
              <a:rPr lang="en-US" sz="1800" b="1" dirty="0" smtClean="0">
                <a:latin typeface="Courier New" pitchFamily="49" charset="0"/>
                <a:cs typeface="Courier New" pitchFamily="49" charset="0"/>
              </a:rPr>
              <a:t>}</a:t>
            </a:r>
          </a:p>
          <a:p>
            <a:r>
              <a:rPr lang="en-US" sz="1800" smtClean="0"/>
              <a:t>Use </a:t>
            </a:r>
            <a:r>
              <a:rPr lang="en-US" sz="1800" dirty="0" smtClean="0"/>
              <a:t>the </a:t>
            </a:r>
            <a:r>
              <a:rPr lang="en-US" sz="1800" b="1" dirty="0" smtClean="0">
                <a:latin typeface="Courier New" pitchFamily="49" charset="0"/>
                <a:cs typeface="Courier New" pitchFamily="49" charset="0"/>
              </a:rPr>
              <a:t>aaa authorization </a:t>
            </a:r>
            <a:r>
              <a:rPr lang="en-US" sz="1800" dirty="0" smtClean="0"/>
              <a:t>command with the </a:t>
            </a:r>
            <a:r>
              <a:rPr lang="en-US" sz="1800" b="1" dirty="0" smtClean="0">
                <a:latin typeface="Courier New" pitchFamily="49" charset="0"/>
                <a:cs typeface="Courier New" pitchFamily="49" charset="0"/>
              </a:rPr>
              <a:t>group tacacs+ </a:t>
            </a:r>
            <a:r>
              <a:rPr lang="en-US" sz="1800" dirty="0" smtClean="0"/>
              <a:t>method keywords  to request authorization via a TACACS+ server. The </a:t>
            </a:r>
            <a:r>
              <a:rPr lang="en-US" sz="1800" b="1" dirty="0" smtClean="0">
                <a:latin typeface="Courier New" pitchFamily="49" charset="0"/>
                <a:cs typeface="Courier New" pitchFamily="49" charset="0"/>
              </a:rPr>
              <a:t>group tacacs+ </a:t>
            </a:r>
            <a:r>
              <a:rPr lang="en-US" sz="1800" dirty="0" smtClean="0"/>
              <a:t>method instructs the switch to use a list of all TACACS+ servers for authentication.</a:t>
            </a:r>
          </a:p>
          <a:p>
            <a:r>
              <a:rPr lang="en-US" sz="1800" smtClean="0"/>
              <a:t>Use </a:t>
            </a:r>
            <a:r>
              <a:rPr lang="en-US" sz="1800" dirty="0" smtClean="0"/>
              <a:t>the </a:t>
            </a:r>
            <a:r>
              <a:rPr lang="en-US" sz="1800" b="1" dirty="0" smtClean="0">
                <a:latin typeface="Courier New" pitchFamily="49" charset="0"/>
                <a:cs typeface="Courier New" pitchFamily="49" charset="0"/>
              </a:rPr>
              <a:t>aaa authorization </a:t>
            </a:r>
            <a:r>
              <a:rPr lang="en-US" sz="1800" dirty="0" smtClean="0"/>
              <a:t>command with the </a:t>
            </a:r>
            <a:r>
              <a:rPr lang="en-US" sz="1800" b="1" dirty="0" smtClean="0">
                <a:latin typeface="Courier New" pitchFamily="49" charset="0"/>
                <a:cs typeface="Courier New" pitchFamily="49" charset="0"/>
              </a:rPr>
              <a:t>local </a:t>
            </a:r>
            <a:r>
              <a:rPr lang="en-US" sz="1800" dirty="0" smtClean="0"/>
              <a:t>method keyword  to request authorization via the local user database.</a:t>
            </a:r>
          </a:p>
          <a:p>
            <a:r>
              <a:rPr lang="en-US" sz="1800" smtClean="0"/>
              <a:t>Use </a:t>
            </a:r>
            <a:r>
              <a:rPr lang="en-US" sz="1800" dirty="0" smtClean="0"/>
              <a:t>the </a:t>
            </a:r>
            <a:r>
              <a:rPr lang="en-US" sz="1800" b="1" dirty="0" smtClean="0">
                <a:latin typeface="Courier New" pitchFamily="49" charset="0"/>
                <a:cs typeface="Courier New" pitchFamily="49" charset="0"/>
              </a:rPr>
              <a:t>aaa authorization </a:t>
            </a:r>
            <a:r>
              <a:rPr lang="en-US" sz="1800" dirty="0" smtClean="0"/>
              <a:t>command with the </a:t>
            </a:r>
            <a:r>
              <a:rPr lang="en-US" sz="1800" b="1" dirty="0" smtClean="0">
                <a:latin typeface="Courier New" pitchFamily="49" charset="0"/>
                <a:cs typeface="Courier New" pitchFamily="49" charset="0"/>
              </a:rPr>
              <a:t>group radius </a:t>
            </a:r>
            <a:r>
              <a:rPr lang="en-US" sz="1800" dirty="0" smtClean="0"/>
              <a:t>method keywords  to request authorization via a RADIUS </a:t>
            </a:r>
            <a:r>
              <a:rPr lang="en-US" sz="1800" smtClean="0"/>
              <a:t>server.</a:t>
            </a:r>
            <a:endParaRPr lang="en-US" sz="1800" dirty="0" smtClean="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AAA Authorization Example</a:t>
            </a:r>
            <a:endParaRPr lang="en-US" dirty="0" smtClean="0"/>
          </a:p>
        </p:txBody>
      </p:sp>
      <p:sp>
        <p:nvSpPr>
          <p:cNvPr id="7" name="Content Placeholder 6"/>
          <p:cNvSpPr>
            <a:spLocks noGrp="1"/>
          </p:cNvSpPr>
          <p:nvPr>
            <p:ph idx="10"/>
          </p:nvPr>
        </p:nvSpPr>
        <p:spPr/>
        <p:txBody>
          <a:bodyPr/>
          <a:lstStyle/>
          <a:p>
            <a:r>
              <a:rPr lang="en-US" smtClean="0"/>
              <a:t>This configuration example illustrates configuring AAA authorization for users via VTY access for shell commands.</a:t>
            </a:r>
          </a:p>
          <a:p>
            <a:r>
              <a:rPr lang="en-US" smtClean="0"/>
              <a:t>To allow users to access the functions they request as long as they have been authenticated, use the a</a:t>
            </a:r>
            <a:r>
              <a:rPr lang="en-US" b="1" smtClean="0">
                <a:latin typeface="Courier New" pitchFamily="49" charset="0"/>
                <a:cs typeface="Courier New" pitchFamily="49" charset="0"/>
              </a:rPr>
              <a:t>aa authorization </a:t>
            </a:r>
            <a:r>
              <a:rPr lang="en-US" smtClean="0"/>
              <a:t>command with the </a:t>
            </a:r>
            <a:r>
              <a:rPr lang="en-US" b="1" smtClean="0">
                <a:latin typeface="Courier New" pitchFamily="49" charset="0"/>
                <a:cs typeface="Courier New" pitchFamily="49" charset="0"/>
              </a:rPr>
              <a:t>if-authenticated</a:t>
            </a:r>
            <a:r>
              <a:rPr lang="en-US" smtClean="0"/>
              <a:t> method keyword, as shown.</a:t>
            </a:r>
          </a:p>
        </p:txBody>
      </p:sp>
      <p:sp>
        <p:nvSpPr>
          <p:cNvPr id="8" name="Content Placeholder 7"/>
          <p:cNvSpPr>
            <a:spLocks noGrp="1"/>
          </p:cNvSpPr>
          <p:nvPr>
            <p:ph sz="quarter" idx="11"/>
          </p:nvPr>
        </p:nvSpPr>
        <p:spPr/>
        <p:txBody>
          <a:bodyPr/>
          <a:lstStyle/>
          <a:p>
            <a:r>
              <a:rPr lang="en-US" smtClean="0"/>
              <a:t>Switch(config)# </a:t>
            </a:r>
            <a:r>
              <a:rPr lang="en-US" b="1" smtClean="0"/>
              <a:t>aaa new-model</a:t>
            </a:r>
          </a:p>
          <a:p>
            <a:r>
              <a:rPr lang="en-US" smtClean="0"/>
              <a:t>Switch(config)# </a:t>
            </a:r>
            <a:r>
              <a:rPr lang="en-US" b="1" smtClean="0"/>
              <a:t>aaa authorization commands 0 default if-authenticated group tacacs+</a:t>
            </a:r>
          </a:p>
          <a:p>
            <a:r>
              <a:rPr lang="en-US" smtClean="0"/>
              <a:t>Switch(config)# </a:t>
            </a:r>
            <a:r>
              <a:rPr lang="en-US" b="1" smtClean="0"/>
              <a:t>line vty 0 4</a:t>
            </a:r>
          </a:p>
          <a:p>
            <a:r>
              <a:rPr lang="en-US" smtClean="0"/>
              <a:t>Switch(config-line)# </a:t>
            </a:r>
            <a:r>
              <a:rPr lang="en-US" b="1" smtClean="0"/>
              <a:t>authorization commands 0 default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Understanding</a:t>
            </a:r>
            <a:r>
              <a:rPr kumimoji="0" lang="en-US" sz="2800" b="1" i="0" u="none" strike="noStrike" kern="0" cap="none" spc="0" normalizeH="0" noProof="0" dirty="0" smtClean="0">
                <a:ln>
                  <a:noFill/>
                </a:ln>
                <a:solidFill>
                  <a:schemeClr val="bg1"/>
                </a:solidFill>
                <a:effectLst/>
                <a:uLnTx/>
                <a:uFillTx/>
                <a:latin typeface="+mj-lt"/>
                <a:ea typeface="+mj-ea"/>
                <a:cs typeface="+mj-cs"/>
              </a:rPr>
              <a:t> and Protecting against MAC </a:t>
            </a:r>
            <a:r>
              <a:rPr lang="en-US" sz="2800" b="1" kern="0" dirty="0" smtClean="0">
                <a:solidFill>
                  <a:schemeClr val="bg1"/>
                </a:solidFill>
                <a:latin typeface="+mj-lt"/>
                <a:ea typeface="+mj-ea"/>
                <a:cs typeface="+mj-cs"/>
              </a:rPr>
              <a:t>Layer Attacks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AAA Accounting Types Supported</a:t>
            </a:r>
          </a:p>
        </p:txBody>
      </p:sp>
      <p:sp>
        <p:nvSpPr>
          <p:cNvPr id="5" name="Content Placeholder 7"/>
          <p:cNvSpPr>
            <a:spLocks noGrp="1"/>
          </p:cNvSpPr>
          <p:nvPr>
            <p:ph idx="1"/>
          </p:nvPr>
        </p:nvSpPr>
        <p:spPr/>
        <p:txBody>
          <a:bodyPr>
            <a:noAutofit/>
          </a:bodyPr>
          <a:lstStyle/>
          <a:p>
            <a:r>
              <a:rPr lang="en-US" sz="2000" b="1" kern="1200" dirty="0" smtClean="0">
                <a:latin typeface="Arial" charset="0"/>
              </a:rPr>
              <a:t>Network accounting: </a:t>
            </a:r>
            <a:r>
              <a:rPr lang="en-US" sz="2000" kern="1200" dirty="0" smtClean="0">
                <a:latin typeface="Arial" charset="0"/>
              </a:rPr>
              <a:t>Provides information for all PPP, SLIP, or ARAP sessions, including packet and byte counts.</a:t>
            </a:r>
          </a:p>
          <a:p>
            <a:r>
              <a:rPr lang="en-US" sz="2000" b="1" kern="1200" dirty="0" smtClean="0">
                <a:latin typeface="Arial" charset="0"/>
              </a:rPr>
              <a:t>Connection accounting: </a:t>
            </a:r>
            <a:r>
              <a:rPr lang="en-US" sz="2000" kern="1200" dirty="0" smtClean="0">
                <a:latin typeface="Arial" charset="0"/>
              </a:rPr>
              <a:t>Provides information about all outbound connections made from the network, such as Telnet and rlogin.</a:t>
            </a:r>
          </a:p>
          <a:p>
            <a:r>
              <a:rPr lang="en-US" sz="2000" b="1" kern="1200" dirty="0" smtClean="0">
                <a:latin typeface="Arial" charset="0"/>
              </a:rPr>
              <a:t>EXEC accounting: </a:t>
            </a:r>
            <a:r>
              <a:rPr lang="en-US" sz="2000" kern="1200" dirty="0" smtClean="0">
                <a:latin typeface="Arial" charset="0"/>
              </a:rPr>
              <a:t>Provides information about user EXEC terminal sessions (user shells) on the network access server, including username, date, start and stop times, the access server IP address, and (for dial-in users) the telephone number from which the call originated.</a:t>
            </a:r>
          </a:p>
          <a:p>
            <a:r>
              <a:rPr lang="en-US" sz="2000" b="1" kern="1200" dirty="0" smtClean="0">
                <a:latin typeface="Arial" charset="0"/>
              </a:rPr>
              <a:t>System accounting: </a:t>
            </a:r>
            <a:r>
              <a:rPr lang="en-US" sz="2000" kern="1200" dirty="0" smtClean="0">
                <a:latin typeface="Arial" charset="0"/>
              </a:rPr>
              <a:t>Provides information about all system-level events (for example, when the system reboots and when accounting is turned on or off).</a:t>
            </a:r>
          </a:p>
          <a:p>
            <a:r>
              <a:rPr lang="en-US" sz="2000" b="1" kern="1200" dirty="0" smtClean="0">
                <a:latin typeface="Arial" charset="0"/>
              </a:rPr>
              <a:t>Command accounting: </a:t>
            </a:r>
            <a:r>
              <a:rPr lang="en-US" sz="2000" kern="1200" dirty="0" smtClean="0">
                <a:latin typeface="Arial" charset="0"/>
              </a:rPr>
              <a:t>Provides information about the EXEC shell commands for a specified privilege level executed on a network access server.</a:t>
            </a:r>
          </a:p>
          <a:p>
            <a:r>
              <a:rPr lang="en-US" sz="2000" b="1" kern="1200" dirty="0" smtClean="0">
                <a:latin typeface="Arial" charset="0"/>
              </a:rPr>
              <a:t>Resource accounting: </a:t>
            </a:r>
            <a:r>
              <a:rPr lang="en-US" sz="2000" kern="1200" dirty="0" smtClean="0">
                <a:latin typeface="Arial" charset="0"/>
              </a:rPr>
              <a:t>Provides start and stop record support for calls that have passed user authentication.</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AAA Accounting Configuration</a:t>
            </a:r>
          </a:p>
        </p:txBody>
      </p:sp>
      <p:sp>
        <p:nvSpPr>
          <p:cNvPr id="5" name="Content Placeholder 7"/>
          <p:cNvSpPr>
            <a:spLocks noGrp="1"/>
          </p:cNvSpPr>
          <p:nvPr>
            <p:ph idx="1"/>
          </p:nvPr>
        </p:nvSpPr>
        <p:spPr/>
        <p:txBody>
          <a:bodyPr>
            <a:noAutofit/>
          </a:bodyPr>
          <a:lstStyle/>
          <a:p>
            <a:r>
              <a:rPr lang="en-US" dirty="0" smtClean="0">
                <a:cs typeface="Courier New" pitchFamily="49" charset="0"/>
              </a:rPr>
              <a:t>Use the command:</a:t>
            </a:r>
          </a:p>
          <a:p>
            <a:pPr marL="236538" lvl="1" indent="-11113">
              <a:buNone/>
            </a:pPr>
            <a:r>
              <a:rPr lang="en-US" b="1" smtClean="0">
                <a:latin typeface="Courier New" pitchFamily="49" charset="0"/>
                <a:cs typeface="Courier New" pitchFamily="49" charset="0"/>
              </a:rPr>
              <a:t>aaa </a:t>
            </a:r>
            <a:r>
              <a:rPr lang="en-US" b="1" dirty="0" smtClean="0">
                <a:latin typeface="Courier New" pitchFamily="49" charset="0"/>
                <a:cs typeface="Courier New" pitchFamily="49" charset="0"/>
              </a:rPr>
              <a:t>accounting {system | network | exec | connection | commands </a:t>
            </a:r>
            <a:r>
              <a:rPr lang="en-US" i="1" dirty="0" smtClean="0">
                <a:latin typeface="Courier New" pitchFamily="49" charset="0"/>
                <a:cs typeface="Courier New" pitchFamily="49" charset="0"/>
              </a:rPr>
              <a:t>level</a:t>
            </a:r>
            <a:r>
              <a:rPr lang="en-US" b="1" dirty="0" smtClean="0">
                <a:latin typeface="Courier New" pitchFamily="49" charset="0"/>
                <a:cs typeface="Courier New" pitchFamily="49" charset="0"/>
              </a:rPr>
              <a:t>}</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{default | </a:t>
            </a:r>
            <a:r>
              <a:rPr lang="en-US" i="1" dirty="0" smtClean="0">
                <a:latin typeface="Courier New" pitchFamily="49" charset="0"/>
                <a:cs typeface="Courier New" pitchFamily="49" charset="0"/>
              </a:rPr>
              <a:t>list-name</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{start-stop | stop-only | none} [</a:t>
            </a:r>
            <a:r>
              <a:rPr lang="en-US" i="1" dirty="0" smtClean="0">
                <a:latin typeface="Courier New" pitchFamily="49" charset="0"/>
                <a:cs typeface="Courier New" pitchFamily="49" charset="0"/>
              </a:rPr>
              <a:t>method1</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a:t>
            </a:r>
            <a:r>
              <a:rPr lang="en-US" i="1" dirty="0" smtClean="0">
                <a:latin typeface="Courier New" pitchFamily="49" charset="0"/>
                <a:cs typeface="Courier New" pitchFamily="49" charset="0"/>
              </a:rPr>
              <a:t>method2</a:t>
            </a:r>
            <a:r>
              <a:rPr lang="en-US" b="1" i="1" dirty="0" smtClean="0">
                <a:latin typeface="Courier New" pitchFamily="49" charset="0"/>
                <a:cs typeface="Courier New" pitchFamily="49" charset="0"/>
              </a:rPr>
              <a:t>...</a:t>
            </a:r>
            <a:r>
              <a:rPr lang="en-US" b="1" dirty="0" smtClean="0">
                <a:latin typeface="Courier New" pitchFamily="49" charset="0"/>
                <a:cs typeface="Courier New" pitchFamily="49" charset="0"/>
              </a:rPr>
              <a:t>]]</a:t>
            </a:r>
          </a:p>
          <a:p>
            <a:r>
              <a:rPr lang="en-US" smtClean="0"/>
              <a:t>Apply </a:t>
            </a:r>
            <a:r>
              <a:rPr lang="en-US" dirty="0" smtClean="0"/>
              <a:t>the accounting method to an interface or lines using the command: </a:t>
            </a:r>
          </a:p>
          <a:p>
            <a:pPr marL="236538" lvl="1" indent="-11113">
              <a:buNone/>
            </a:pPr>
            <a:r>
              <a:rPr lang="en-US" b="1" smtClean="0">
                <a:latin typeface="Courier New" pitchFamily="49" charset="0"/>
                <a:cs typeface="Courier New" pitchFamily="49" charset="0"/>
              </a:rPr>
              <a:t>accounting </a:t>
            </a:r>
            <a:r>
              <a:rPr lang="en-US" b="1" dirty="0" smtClean="0">
                <a:latin typeface="Courier New" pitchFamily="49" charset="0"/>
                <a:cs typeface="Courier New" pitchFamily="49" charset="0"/>
              </a:rPr>
              <a:t>{arap | commands </a:t>
            </a:r>
            <a:r>
              <a:rPr lang="en-US" i="1" dirty="0" smtClean="0">
                <a:latin typeface="Courier New" pitchFamily="49" charset="0"/>
                <a:cs typeface="Courier New" pitchFamily="49" charset="0"/>
              </a:rPr>
              <a:t>level</a:t>
            </a:r>
            <a:r>
              <a:rPr lang="en-US" b="1" i="1" dirty="0" smtClean="0">
                <a:latin typeface="Courier New" pitchFamily="49" charset="0"/>
                <a:cs typeface="Courier New" pitchFamily="49" charset="0"/>
              </a:rPr>
              <a:t> | </a:t>
            </a:r>
            <a:r>
              <a:rPr lang="en-US" b="1" dirty="0" smtClean="0">
                <a:latin typeface="Courier New" pitchFamily="49" charset="0"/>
                <a:cs typeface="Courier New" pitchFamily="49" charset="0"/>
              </a:rPr>
              <a:t>connection</a:t>
            </a:r>
            <a:r>
              <a:rPr lang="en-US" b="1" i="1" dirty="0" smtClean="0">
                <a:latin typeface="Courier New" pitchFamily="49" charset="0"/>
                <a:cs typeface="Courier New" pitchFamily="49" charset="0"/>
              </a:rPr>
              <a:t> | </a:t>
            </a:r>
            <a:r>
              <a:rPr lang="en-US" b="1" dirty="0" smtClean="0">
                <a:latin typeface="Courier New" pitchFamily="49" charset="0"/>
                <a:cs typeface="Courier New" pitchFamily="49" charset="0"/>
              </a:rPr>
              <a:t>exec} {default </a:t>
            </a:r>
            <a:r>
              <a:rPr lang="en-US" b="1" i="1" dirty="0" smtClean="0">
                <a:latin typeface="Courier New" pitchFamily="49" charset="0"/>
                <a:cs typeface="Courier New" pitchFamily="49" charset="0"/>
              </a:rPr>
              <a:t>| </a:t>
            </a:r>
            <a:r>
              <a:rPr lang="en-US" i="1" dirty="0" smtClean="0">
                <a:latin typeface="Courier New" pitchFamily="49" charset="0"/>
                <a:cs typeface="Courier New" pitchFamily="49" charset="0"/>
              </a:rPr>
              <a:t>list-name</a:t>
            </a:r>
            <a:r>
              <a:rPr lang="en-US" b="1" i="1" dirty="0" smtClean="0">
                <a:latin typeface="Courier New" pitchFamily="49" charset="0"/>
                <a:cs typeface="Courier New" pitchFamily="49" charset="0"/>
              </a:rPr>
              <a:t>}</a:t>
            </a:r>
            <a:endParaRPr lang="en-US"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AAA Accounting Example</a:t>
            </a:r>
            <a:endParaRPr lang="en-US" dirty="0" smtClean="0"/>
          </a:p>
        </p:txBody>
      </p:sp>
      <p:sp>
        <p:nvSpPr>
          <p:cNvPr id="4" name="Content Placeholder 3"/>
          <p:cNvSpPr>
            <a:spLocks noGrp="1"/>
          </p:cNvSpPr>
          <p:nvPr>
            <p:ph idx="10"/>
          </p:nvPr>
        </p:nvSpPr>
        <p:spPr/>
        <p:txBody>
          <a:bodyPr>
            <a:normAutofit/>
          </a:bodyPr>
          <a:lstStyle/>
          <a:p>
            <a:r>
              <a:rPr lang="en-US" smtClean="0"/>
              <a:t>This configuration example illustrates configuring AAA authorization for users via VTY access for shell commands.</a:t>
            </a:r>
          </a:p>
          <a:p>
            <a:r>
              <a:rPr lang="en-US" smtClean="0"/>
              <a:t>To allow users to access the functions they request as long as they have been authenticated, use the </a:t>
            </a:r>
            <a:r>
              <a:rPr lang="en-US" b="1" smtClean="0">
                <a:latin typeface="Courier New" pitchFamily="49" charset="0"/>
                <a:cs typeface="Courier New" pitchFamily="49" charset="0"/>
              </a:rPr>
              <a:t>aaa authorization </a:t>
            </a:r>
            <a:r>
              <a:rPr lang="en-US" smtClean="0"/>
              <a:t>command with the </a:t>
            </a:r>
            <a:r>
              <a:rPr lang="en-US" b="1" smtClean="0">
                <a:latin typeface="Courier New" pitchFamily="49" charset="0"/>
                <a:cs typeface="Courier New" pitchFamily="49" charset="0"/>
              </a:rPr>
              <a:t>if-authenticated</a:t>
            </a:r>
            <a:r>
              <a:rPr lang="en-US" smtClean="0"/>
              <a:t> method keyword, as shown.</a:t>
            </a:r>
          </a:p>
          <a:p>
            <a:endParaRPr lang="en-US"/>
          </a:p>
        </p:txBody>
      </p:sp>
      <p:sp>
        <p:nvSpPr>
          <p:cNvPr id="6" name="Content Placeholder 5"/>
          <p:cNvSpPr>
            <a:spLocks noGrp="1"/>
          </p:cNvSpPr>
          <p:nvPr>
            <p:ph sz="quarter" idx="11"/>
          </p:nvPr>
        </p:nvSpPr>
        <p:spPr/>
        <p:txBody>
          <a:bodyPr/>
          <a:lstStyle/>
          <a:p>
            <a:r>
              <a:rPr lang="en-US" smtClean="0"/>
              <a:t>Switch(config)# </a:t>
            </a:r>
            <a:r>
              <a:rPr lang="en-US" b="1" smtClean="0"/>
              <a:t>aaa new-model</a:t>
            </a:r>
          </a:p>
          <a:p>
            <a:r>
              <a:rPr lang="en-US" smtClean="0"/>
              <a:t>Switch(config)# </a:t>
            </a:r>
            <a:r>
              <a:rPr lang="en-US" b="1" smtClean="0"/>
              <a:t>aaa accounting exec default start-stop group tacacs+</a:t>
            </a:r>
          </a:p>
          <a:p>
            <a:r>
              <a:rPr lang="en-US" smtClean="0"/>
              <a:t>Switch(config)# </a:t>
            </a:r>
            <a:r>
              <a:rPr lang="en-US" b="1" smtClean="0"/>
              <a:t>line vty 0 4</a:t>
            </a:r>
          </a:p>
          <a:p>
            <a:r>
              <a:rPr lang="en-US" smtClean="0"/>
              <a:t>Switch(config-line)# </a:t>
            </a:r>
            <a:r>
              <a:rPr lang="en-US" b="1" smtClean="0"/>
              <a:t>accounting exec default</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Security Using IEEE 802.1X </a:t>
            </a:r>
            <a:br>
              <a:rPr lang="en-US" smtClean="0"/>
            </a:br>
            <a:r>
              <a:rPr lang="en-US" smtClean="0"/>
              <a:t>Port-Based Authentication</a:t>
            </a:r>
            <a:endParaRPr lang="en-US" dirty="0" smtClean="0"/>
          </a:p>
        </p:txBody>
      </p:sp>
      <p:pic>
        <p:nvPicPr>
          <p:cNvPr id="8" name="Content Placeholder 7" descr="AAA.jpg"/>
          <p:cNvPicPr>
            <a:picLocks noGrp="1" noChangeAspect="1"/>
          </p:cNvPicPr>
          <p:nvPr>
            <p:ph idx="1"/>
          </p:nvPr>
        </p:nvPicPr>
        <p:blipFill>
          <a:blip r:embed="rId3" cstate="print"/>
          <a:stretch>
            <a:fillRect/>
          </a:stretch>
        </p:blipFill>
        <p:spPr>
          <a:xfrm>
            <a:off x="279400" y="1351677"/>
            <a:ext cx="8520113" cy="5037295"/>
          </a:xfrm>
          <a:prstGeom prst="rect">
            <a:avLst/>
          </a:prstGeom>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802.1X Roles</a:t>
            </a:r>
            <a:endParaRPr lang="en-US" dirty="0" smtClean="0"/>
          </a:p>
        </p:txBody>
      </p:sp>
      <p:sp>
        <p:nvSpPr>
          <p:cNvPr id="6" name="Content Placeholder 5"/>
          <p:cNvSpPr>
            <a:spLocks noGrp="1"/>
          </p:cNvSpPr>
          <p:nvPr>
            <p:ph idx="1"/>
          </p:nvPr>
        </p:nvSpPr>
        <p:spPr/>
        <p:txBody>
          <a:bodyPr>
            <a:normAutofit fontScale="92500"/>
          </a:bodyPr>
          <a:lstStyle/>
          <a:p>
            <a:pPr>
              <a:buNone/>
            </a:pPr>
            <a:r>
              <a:rPr lang="en-US" smtClean="0"/>
              <a:t>■ </a:t>
            </a:r>
            <a:r>
              <a:rPr lang="en-US" b="1" smtClean="0"/>
              <a:t>Client (or supplicant): </a:t>
            </a:r>
            <a:r>
              <a:rPr lang="en-US" smtClean="0"/>
              <a:t>The device that requests access to LAN and switch services and then responds to requests from the switch. The workstation must be running 802.1X-compliant client software. </a:t>
            </a:r>
          </a:p>
          <a:p>
            <a:pPr>
              <a:buNone/>
            </a:pPr>
            <a:r>
              <a:rPr lang="en-US" smtClean="0"/>
              <a:t>■ </a:t>
            </a:r>
            <a:r>
              <a:rPr lang="en-US" b="1" smtClean="0"/>
              <a:t>Authentication server: </a:t>
            </a:r>
            <a:r>
              <a:rPr lang="en-US" smtClean="0"/>
              <a:t>Performs the actual authentication of the client. The authentication server validates the identity of the client and notifies the switch whether the client is authorized to access the LAN and switch services. The RADIUS security system with EAP extensions is the only supported authentication server.</a:t>
            </a:r>
          </a:p>
          <a:p>
            <a:pPr>
              <a:buNone/>
            </a:pPr>
            <a:r>
              <a:rPr lang="en-US" smtClean="0"/>
              <a:t>■ </a:t>
            </a:r>
            <a:r>
              <a:rPr lang="en-US" b="1" smtClean="0"/>
              <a:t>Switch (or authenticator): </a:t>
            </a:r>
            <a:r>
              <a:rPr lang="en-US" smtClean="0"/>
              <a:t>Controls physical access to the network based on the authentication status of the client. The switch acts as an intermediary (proxy) between the client and the authentication server, requesting identifying information from the client, verifying that information with the authentication server, and relaying a response to the client. </a:t>
            </a:r>
            <a:endParaRPr lang="en-US" sz="200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802.1X Port Authorization State (1)</a:t>
            </a:r>
            <a:endParaRPr lang="en-US" dirty="0" smtClean="0"/>
          </a:p>
        </p:txBody>
      </p:sp>
      <p:sp>
        <p:nvSpPr>
          <p:cNvPr id="4" name="Content Placeholder 7"/>
          <p:cNvSpPr>
            <a:spLocks noGrp="1"/>
          </p:cNvSpPr>
          <p:nvPr>
            <p:ph idx="1"/>
          </p:nvPr>
        </p:nvSpPr>
        <p:spPr/>
        <p:txBody>
          <a:bodyPr/>
          <a:lstStyle/>
          <a:p>
            <a:r>
              <a:rPr lang="en-US" smtClean="0"/>
              <a:t>You control the port authorization state by using the interface configuration command :</a:t>
            </a:r>
          </a:p>
          <a:p>
            <a:pPr indent="-7938">
              <a:buNone/>
            </a:pPr>
            <a:r>
              <a:rPr lang="en-US" b="1" smtClean="0">
                <a:latin typeface="Courier New" pitchFamily="49" charset="0"/>
                <a:cs typeface="Courier New" pitchFamily="49" charset="0"/>
              </a:rPr>
              <a:t>dot1x port-control {auto | force-authorized | force-unauthorized}</a:t>
            </a:r>
          </a:p>
          <a:p>
            <a:r>
              <a:rPr lang="en-US" smtClean="0"/>
              <a:t>The </a:t>
            </a:r>
            <a:r>
              <a:rPr lang="en-US" b="1" smtClean="0">
                <a:latin typeface="Courier New" pitchFamily="49" charset="0"/>
                <a:cs typeface="Courier New" pitchFamily="49" charset="0"/>
              </a:rPr>
              <a:t>force-authorized</a:t>
            </a:r>
            <a:r>
              <a:rPr lang="en-US" smtClean="0"/>
              <a:t> keyword disables 802.1X port-based authentication and causes the port to transition to the authorized state without any authentication exchange required. The port transmits and receives normal traffic without 802.1X-based authentication of the client. This is the default setting. This configuration mode supports any non-dot1x-enabled client.</a:t>
            </a:r>
            <a:endParaRPr lang="en-US" dirty="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802.1X Port Authorization State (2)</a:t>
            </a:r>
            <a:endParaRPr lang="en-US" dirty="0" smtClean="0"/>
          </a:p>
        </p:txBody>
      </p:sp>
      <p:sp>
        <p:nvSpPr>
          <p:cNvPr id="4" name="Content Placeholder 7"/>
          <p:cNvSpPr>
            <a:spLocks noGrp="1"/>
          </p:cNvSpPr>
          <p:nvPr>
            <p:ph idx="1"/>
          </p:nvPr>
        </p:nvSpPr>
        <p:spPr/>
        <p:txBody>
          <a:bodyPr/>
          <a:lstStyle/>
          <a:p>
            <a:r>
              <a:rPr lang="en-US" smtClean="0"/>
              <a:t>You control the port authorization state by using the interface configuration command :</a:t>
            </a:r>
          </a:p>
          <a:p>
            <a:pPr marL="228600" lvl="1" indent="-3175">
              <a:buNone/>
            </a:pPr>
            <a:r>
              <a:rPr lang="en-US" b="1" smtClean="0">
                <a:latin typeface="Courier New" pitchFamily="49" charset="0"/>
                <a:cs typeface="Courier New" pitchFamily="49" charset="0"/>
              </a:rPr>
              <a:t>dot1x port-control {auto | force-authorized |   force-unauthorized}</a:t>
            </a:r>
          </a:p>
          <a:p>
            <a:r>
              <a:rPr lang="en-US" smtClean="0"/>
              <a:t>The </a:t>
            </a:r>
            <a:r>
              <a:rPr lang="en-US" b="1" smtClean="0">
                <a:latin typeface="Courier New" pitchFamily="49" charset="0"/>
                <a:cs typeface="Courier New" pitchFamily="49" charset="0"/>
              </a:rPr>
              <a:t>force-unauthorized</a:t>
            </a:r>
            <a:r>
              <a:rPr lang="en-US" smtClean="0"/>
              <a:t> keyword causes the port to remain in the unauthorized state, ignoring all attempts by the client to authenticate. The switch cannot provide authentication services to the client through the interface. This configuration mode can be enabled to prevent connections from any users from unauthorized ports.</a:t>
            </a:r>
            <a:endParaRPr lang="en-US" dirty="0" smtClean="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802.1X Port Authorization State (3)</a:t>
            </a:r>
            <a:endParaRPr lang="en-US" dirty="0" smtClean="0"/>
          </a:p>
        </p:txBody>
      </p:sp>
      <p:sp>
        <p:nvSpPr>
          <p:cNvPr id="4" name="Content Placeholder 7"/>
          <p:cNvSpPr>
            <a:spLocks noGrp="1"/>
          </p:cNvSpPr>
          <p:nvPr>
            <p:ph idx="1"/>
          </p:nvPr>
        </p:nvSpPr>
        <p:spPr/>
        <p:txBody>
          <a:bodyPr>
            <a:normAutofit fontScale="92500" lnSpcReduction="10000"/>
          </a:bodyPr>
          <a:lstStyle/>
          <a:p>
            <a:r>
              <a:rPr lang="en-US" smtClean="0"/>
              <a:t>You control the port authorization state by using the interface configuration command :</a:t>
            </a:r>
          </a:p>
          <a:p>
            <a:pPr marL="228600" lvl="1" indent="-3175">
              <a:buNone/>
            </a:pPr>
            <a:r>
              <a:rPr lang="en-US" b="1" smtClean="0">
                <a:latin typeface="Courier New" pitchFamily="49" charset="0"/>
                <a:cs typeface="Courier New" pitchFamily="49" charset="0"/>
              </a:rPr>
              <a:t>dot1x port-control {auto | force-authorized |   force-unauthorized}</a:t>
            </a:r>
          </a:p>
          <a:p>
            <a:r>
              <a:rPr lang="en-US" smtClean="0"/>
              <a:t>The </a:t>
            </a:r>
            <a:r>
              <a:rPr lang="en-US" b="1" smtClean="0">
                <a:latin typeface="Courier New" pitchFamily="49" charset="0"/>
                <a:cs typeface="Courier New" pitchFamily="49" charset="0"/>
              </a:rPr>
              <a:t>auto</a:t>
            </a:r>
            <a:r>
              <a:rPr lang="en-US" smtClean="0"/>
              <a:t> keyword enables 802.1X port-based authentication and causes the port to begin in the unauthorized state, enabling only EAPOL frames to be sent and received through the port. The authentication process begins when the link state of the port transitions from down to up (authenticator initiation) or when an EAPOL-start frame is received (supplicant initiation). The switch requests the identity of the client and begins relaying authentication messages between the client and the authentication server. The switch uniquely identifies each client attempting to access the network by using the client MAC address. This configuration mode can be used on ports that connect to a 802.1X client.</a:t>
            </a:r>
            <a:endParaRPr lang="en-US" dirty="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IEEE 802.1X</a:t>
            </a:r>
            <a:endParaRPr lang="en-US" dirty="0" smtClean="0"/>
          </a:p>
        </p:txBody>
      </p:sp>
      <p:sp>
        <p:nvSpPr>
          <p:cNvPr id="6" name="Content Placeholder 7"/>
          <p:cNvSpPr>
            <a:spLocks noGrp="1"/>
          </p:cNvSpPr>
          <p:nvPr>
            <p:ph idx="1"/>
          </p:nvPr>
        </p:nvSpPr>
        <p:spPr/>
        <p:txBody>
          <a:bodyPr>
            <a:normAutofit lnSpcReduction="10000"/>
          </a:bodyPr>
          <a:lstStyle/>
          <a:p>
            <a:r>
              <a:rPr lang="en-US" smtClean="0"/>
              <a:t>Step 1. Enable AAA:</a:t>
            </a:r>
          </a:p>
          <a:p>
            <a:pPr marL="228600" lvl="1" indent="-317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aaa new-model</a:t>
            </a:r>
          </a:p>
          <a:p>
            <a:r>
              <a:rPr lang="en-US" smtClean="0"/>
              <a:t>Step 2. Create an 802.1X port-based authentication method list:</a:t>
            </a:r>
          </a:p>
          <a:p>
            <a:pPr marL="228600" lvl="1" indent="-317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aaa authentication dot1x {default} </a:t>
            </a:r>
            <a:r>
              <a:rPr lang="en-US" i="1" smtClean="0">
                <a:latin typeface="Courier New" pitchFamily="49" charset="0"/>
                <a:cs typeface="Courier New" pitchFamily="49" charset="0"/>
              </a:rPr>
              <a:t>method1</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method2...</a:t>
            </a:r>
            <a:r>
              <a:rPr lang="en-US" b="1" smtClean="0">
                <a:latin typeface="Courier New" pitchFamily="49" charset="0"/>
                <a:cs typeface="Courier New" pitchFamily="49" charset="0"/>
              </a:rPr>
              <a:t>]</a:t>
            </a:r>
          </a:p>
          <a:p>
            <a:r>
              <a:rPr lang="en-US" smtClean="0"/>
              <a:t>Step 3. Globally enable 802.1X port-based authentication:</a:t>
            </a:r>
          </a:p>
          <a:p>
            <a:pPr marL="228600" lvl="1" indent="-317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dot1x system-auth-control</a:t>
            </a:r>
          </a:p>
          <a:p>
            <a:r>
              <a:rPr lang="en-US" smtClean="0"/>
              <a:t>Step 4. Enter interface configuration mode and specify the interface to be enabled for 802.1X port-based authentication:</a:t>
            </a:r>
          </a:p>
          <a:p>
            <a:pPr marL="228600" lvl="1" indent="-3175">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interface</a:t>
            </a:r>
            <a:r>
              <a:rPr lang="en-US" smtClean="0">
                <a:latin typeface="Courier New" pitchFamily="49" charset="0"/>
                <a:cs typeface="Courier New" pitchFamily="49" charset="0"/>
              </a:rPr>
              <a:t> </a:t>
            </a:r>
            <a:r>
              <a:rPr lang="en-US" i="1" smtClean="0">
                <a:latin typeface="Courier New" pitchFamily="49" charset="0"/>
                <a:cs typeface="Courier New" pitchFamily="49" charset="0"/>
              </a:rPr>
              <a:t>type slot/port</a:t>
            </a:r>
          </a:p>
          <a:p>
            <a:r>
              <a:rPr lang="en-US" smtClean="0"/>
              <a:t>Step 5. Enable 802.1X port-based authentication on the interface:</a:t>
            </a:r>
          </a:p>
          <a:p>
            <a:pPr marL="228600" lvl="1" indent="-3175">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dot1x port-control auto</a:t>
            </a:r>
            <a:endParaRPr lang="en-US"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823413" y="1230993"/>
            <a:ext cx="7458355" cy="1715312"/>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IEEE 802.1X Configuration Example</a:t>
            </a:r>
          </a:p>
        </p:txBody>
      </p:sp>
      <p:sp>
        <p:nvSpPr>
          <p:cNvPr id="6" name="Content Placeholder 5"/>
          <p:cNvSpPr>
            <a:spLocks noGrp="1"/>
          </p:cNvSpPr>
          <p:nvPr>
            <p:ph sz="quarter" idx="11"/>
          </p:nvPr>
        </p:nvSpPr>
        <p:spPr/>
        <p:txBody>
          <a:bodyPr/>
          <a:lstStyle/>
          <a:p>
            <a:r>
              <a:rPr lang="en-US" smtClean="0"/>
              <a:t>sw(config)# </a:t>
            </a:r>
            <a:r>
              <a:rPr lang="en-US" b="1" smtClean="0"/>
              <a:t>aaa new-model</a:t>
            </a:r>
          </a:p>
          <a:p>
            <a:r>
              <a:rPr lang="en-US" smtClean="0"/>
              <a:t>sw(config)# </a:t>
            </a:r>
            <a:r>
              <a:rPr lang="en-US" b="1" smtClean="0"/>
              <a:t>radius-server host 10.1.1.50 auth-port 1812 key xyz123</a:t>
            </a:r>
          </a:p>
          <a:p>
            <a:r>
              <a:rPr lang="en-US" smtClean="0"/>
              <a:t>sw(config)# </a:t>
            </a:r>
            <a:r>
              <a:rPr lang="en-US" b="1" smtClean="0"/>
              <a:t>aaa authentication dot1x default group radius</a:t>
            </a:r>
          </a:p>
          <a:p>
            <a:r>
              <a:rPr lang="en-US" smtClean="0"/>
              <a:t>sw(config)# </a:t>
            </a:r>
            <a:r>
              <a:rPr lang="en-US" b="1" smtClean="0"/>
              <a:t>dot1x system-auth-control</a:t>
            </a:r>
          </a:p>
          <a:p>
            <a:r>
              <a:rPr lang="en-US" smtClean="0"/>
              <a:t>sw(config)# </a:t>
            </a:r>
            <a:r>
              <a:rPr lang="en-US" b="1" smtClean="0"/>
              <a:t>interface fa0/1</a:t>
            </a:r>
          </a:p>
          <a:p>
            <a:r>
              <a:rPr lang="en-US" smtClean="0"/>
              <a:t>sw(config-if)# </a:t>
            </a:r>
            <a:r>
              <a:rPr lang="en-US" b="1" smtClean="0"/>
              <a:t>description Access Port</a:t>
            </a:r>
          </a:p>
          <a:p>
            <a:r>
              <a:rPr lang="en-US" smtClean="0"/>
              <a:t>sw(config-if)# </a:t>
            </a:r>
            <a:r>
              <a:rPr lang="en-US" b="1" smtClean="0"/>
              <a:t>switchport mode access</a:t>
            </a:r>
          </a:p>
          <a:p>
            <a:r>
              <a:rPr lang="en-US" smtClean="0"/>
              <a:t>sw(config-if)# </a:t>
            </a:r>
            <a:r>
              <a:rPr lang="en-US" b="1" smtClean="0"/>
              <a:t>dot1x port-control auto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38628</TotalTime>
  <Pages>28</Pages>
  <Words>26587</Words>
  <Application>Microsoft Office PowerPoint</Application>
  <PresentationFormat>On-screen Show (4:3)</PresentationFormat>
  <Paragraphs>1719</Paragraphs>
  <Slides>155</Slides>
  <Notes>153</Notes>
  <HiddenSlides>0</HiddenSlides>
  <MMClips>0</MMClips>
  <ScaleCrop>false</ScaleCrop>
  <HeadingPairs>
    <vt:vector size="4" baseType="variant">
      <vt:variant>
        <vt:lpstr>Theme</vt:lpstr>
      </vt:variant>
      <vt:variant>
        <vt:i4>2</vt:i4>
      </vt:variant>
      <vt:variant>
        <vt:lpstr>Slide Titles</vt:lpstr>
      </vt:variant>
      <vt:variant>
        <vt:i4>155</vt:i4>
      </vt:variant>
    </vt:vector>
  </HeadingPairs>
  <TitlesOfParts>
    <vt:vector size="157" baseType="lpstr">
      <vt:lpstr>CCNP Instructor PPT2</vt:lpstr>
      <vt:lpstr>1_CCNP Instructor PPT2</vt:lpstr>
      <vt:lpstr>Chapter 6:  Securing the Campus Infrastructure</vt:lpstr>
      <vt:lpstr>Chapter 6 Objectives</vt:lpstr>
      <vt:lpstr>Switch Security Fundamentals</vt:lpstr>
      <vt:lpstr>Security Infrastructure Services</vt:lpstr>
      <vt:lpstr>Unauthorized Access by Rogue Devices</vt:lpstr>
      <vt:lpstr>Layer 2 Attack Categories (1)</vt:lpstr>
      <vt:lpstr>Layer 2 Attack Categories (2)</vt:lpstr>
      <vt:lpstr>Layer 2 Attack Categories (3)</vt:lpstr>
      <vt:lpstr>Slide 9</vt:lpstr>
      <vt:lpstr>Understanding MAC Layer Attacks</vt:lpstr>
      <vt:lpstr>Understanding MAC Layer Attacks</vt:lpstr>
      <vt:lpstr>Protecting against MAC Layer Attacks</vt:lpstr>
      <vt:lpstr>Port Security</vt:lpstr>
      <vt:lpstr>Port Security Scenario 1 (Slide 1)</vt:lpstr>
      <vt:lpstr>Port Security Scenario 1 (Slide 2)</vt:lpstr>
      <vt:lpstr>Port Security Scenario 2 (Slide 1)</vt:lpstr>
      <vt:lpstr>Port Security Scenario 2 (Slide 2)</vt:lpstr>
      <vt:lpstr>Configuring Port Security</vt:lpstr>
      <vt:lpstr>Port Security Example</vt:lpstr>
      <vt:lpstr>Verifying Port Security (1)</vt:lpstr>
      <vt:lpstr>Verifying Port Security (2)</vt:lpstr>
      <vt:lpstr>Configuring Port Security with Sticky MAC Addresses</vt:lpstr>
      <vt:lpstr>Blocking Unicast Flooding</vt:lpstr>
      <vt:lpstr>Slide 24</vt:lpstr>
      <vt:lpstr>VLAN Hopping</vt:lpstr>
      <vt:lpstr>VLAN Hopping – Switch Spoofing (1)</vt:lpstr>
      <vt:lpstr>VLAN Hopping – Switch Spoofing (2)</vt:lpstr>
      <vt:lpstr>VLAN Hopping – Double Tagging</vt:lpstr>
      <vt:lpstr>Mitigating VLAN Hopping Attacks</vt:lpstr>
      <vt:lpstr>Catalyst Multilayer Switch ACL Types</vt:lpstr>
      <vt:lpstr>Catalyst Multilayer Switch ACL Types</vt:lpstr>
      <vt:lpstr>Configuring VACL’s (1)</vt:lpstr>
      <vt:lpstr>Configuring VACL’s (2)</vt:lpstr>
      <vt:lpstr>Configuring VACL’s (3)</vt:lpstr>
      <vt:lpstr>Understanding and Protecting against Spoofing Attacks</vt:lpstr>
      <vt:lpstr>Catalyst Integrated Security Features</vt:lpstr>
      <vt:lpstr>DHCP Spoofing Attack</vt:lpstr>
      <vt:lpstr>DHCP Spoofing Attack – Scenario 1</vt:lpstr>
      <vt:lpstr>DHCP Spoofing Attack – Scenario 2</vt:lpstr>
      <vt:lpstr>DHCP Snooping</vt:lpstr>
      <vt:lpstr>Configuring DHCP Snooping</vt:lpstr>
      <vt:lpstr>DHCP Snooping Configuration Example</vt:lpstr>
      <vt:lpstr>Verifying the DHCP Snooping Configuration</vt:lpstr>
      <vt:lpstr>ARP Spoofing Attack</vt:lpstr>
      <vt:lpstr>Preventing ARP Spoofing through Dynamic ARP Inspection (DAI)</vt:lpstr>
      <vt:lpstr>DAI Recommended Configuration</vt:lpstr>
      <vt:lpstr>DAI Commands</vt:lpstr>
      <vt:lpstr>DAI Scenario with Catalyst Switches (1)</vt:lpstr>
      <vt:lpstr>DAI Scenario with Catalyst Switches (2)</vt:lpstr>
      <vt:lpstr>DAI Scenario with Catalyst Switches (3)</vt:lpstr>
      <vt:lpstr>DAI Scenario with Catalyst Switches (4)</vt:lpstr>
      <vt:lpstr>DAI Scenario with Catalyst Switches (5)</vt:lpstr>
      <vt:lpstr>DAI Scenario with Catalyst Switches (6)</vt:lpstr>
      <vt:lpstr>DAI Scenario with Catalyst Switches (7)</vt:lpstr>
      <vt:lpstr>DAI Scenario with Catalyst Switches (8)</vt:lpstr>
      <vt:lpstr>DAI Scenario with Catalyst Switches (9)</vt:lpstr>
      <vt:lpstr>IP Spoofing and IP Source Guard</vt:lpstr>
      <vt:lpstr>IP Source Guard Operations</vt:lpstr>
      <vt:lpstr>Configuring IP Source Guard</vt:lpstr>
      <vt:lpstr>IPSG Scenario (1)</vt:lpstr>
      <vt:lpstr>IPSG Scenario (2)</vt:lpstr>
      <vt:lpstr>IPSG Scenario (3)</vt:lpstr>
      <vt:lpstr>IPSG Scenario (4)</vt:lpstr>
      <vt:lpstr>Securing Network Switches</vt:lpstr>
      <vt:lpstr>Neighbor Discovery Protocols (NDP)</vt:lpstr>
      <vt:lpstr>Cisco Discovery Protocol</vt:lpstr>
      <vt:lpstr>Configuring CDP </vt:lpstr>
      <vt:lpstr>Displaying CDP Information (1)</vt:lpstr>
      <vt:lpstr>Displaying CDP Information (2)</vt:lpstr>
      <vt:lpstr>Configuring LLDP </vt:lpstr>
      <vt:lpstr>Displaying LLDP Information</vt:lpstr>
      <vt:lpstr>CDP Vulnerabilities</vt:lpstr>
      <vt:lpstr>Securing Switch Access</vt:lpstr>
      <vt:lpstr>Telnet Vulnerabilities</vt:lpstr>
      <vt:lpstr>Secure Shell (SSH)</vt:lpstr>
      <vt:lpstr>Configuring SSH </vt:lpstr>
      <vt:lpstr>VTY Access Control Lists</vt:lpstr>
      <vt:lpstr>HTTP Secure Server</vt:lpstr>
      <vt:lpstr>Authentication, Authorization, and Accounting (AAA)</vt:lpstr>
      <vt:lpstr>Authentication</vt:lpstr>
      <vt:lpstr>Authorization</vt:lpstr>
      <vt:lpstr>RADIUS Attribute-Value Pairs (AVP’s)</vt:lpstr>
      <vt:lpstr>TACACS+ Attribute-Value Pairs (AVP’s)</vt:lpstr>
      <vt:lpstr>Accounting</vt:lpstr>
      <vt:lpstr>Configuring Authentication</vt:lpstr>
      <vt:lpstr>AAA Authentication Example</vt:lpstr>
      <vt:lpstr>AAA Authentication Configuration Detail</vt:lpstr>
      <vt:lpstr>AAA Authorization Configuration</vt:lpstr>
      <vt:lpstr>AAA Authorization Example</vt:lpstr>
      <vt:lpstr>AAA Accounting Types Supported</vt:lpstr>
      <vt:lpstr>AAA Accounting Configuration</vt:lpstr>
      <vt:lpstr>AAA Accounting Example</vt:lpstr>
      <vt:lpstr>Security Using IEEE 802.1X  Port-Based Authentication</vt:lpstr>
      <vt:lpstr>802.1X Roles</vt:lpstr>
      <vt:lpstr>802.1X Port Authorization State (1)</vt:lpstr>
      <vt:lpstr>802.1X Port Authorization State (2)</vt:lpstr>
      <vt:lpstr>802.1X Port Authorization State (3)</vt:lpstr>
      <vt:lpstr>Configuring IEEE 802.1X</vt:lpstr>
      <vt:lpstr>IEEE 802.1X Configuration Example</vt:lpstr>
      <vt:lpstr>Slide 100</vt:lpstr>
      <vt:lpstr>Organizational Security Policies</vt:lpstr>
      <vt:lpstr>Securing Switch Devices and Protocols</vt:lpstr>
      <vt:lpstr>Configuring Strong System Passwords</vt:lpstr>
      <vt:lpstr>Restricting Management Access Using ACL’s</vt:lpstr>
      <vt:lpstr>Securing Physical Access to the Console</vt:lpstr>
      <vt:lpstr>Securing Access to vty Lines</vt:lpstr>
      <vt:lpstr>Configuring System Warning Banners</vt:lpstr>
      <vt:lpstr>Disabling Unneeded or Unused Services</vt:lpstr>
      <vt:lpstr>Trimming and Minimizing Use of CDP/LLDP</vt:lpstr>
      <vt:lpstr>Disabling Integrated HTTP Daemon</vt:lpstr>
      <vt:lpstr>Configuring Basic System Logging</vt:lpstr>
      <vt:lpstr>Securing SNMP</vt:lpstr>
      <vt:lpstr>Limiting Trunking Connections and Propagated VLAN’s</vt:lpstr>
      <vt:lpstr>Securing the Spanning-Tree Topology</vt:lpstr>
      <vt:lpstr>Mitigating Issues Sourced from a Switch</vt:lpstr>
      <vt:lpstr>Slide 116</vt:lpstr>
      <vt:lpstr>Techniques to Enhance Performance (1)</vt:lpstr>
      <vt:lpstr>Techniques to Enhance Performance (2)</vt:lpstr>
      <vt:lpstr>Monitoring Performance with SPAN and VSPAN</vt:lpstr>
      <vt:lpstr>Local SPAN Guidelines</vt:lpstr>
      <vt:lpstr>VSPAN Guidelines</vt:lpstr>
      <vt:lpstr>Configuring Local SPAN</vt:lpstr>
      <vt:lpstr>VSPAN Scenario (1)</vt:lpstr>
      <vt:lpstr>VSPAN Scenario (2)</vt:lpstr>
      <vt:lpstr>Using SPAN to Monitor the CPU Interface</vt:lpstr>
      <vt:lpstr>Monitoring Performance with RSPAN</vt:lpstr>
      <vt:lpstr>RSPAN Guidelines</vt:lpstr>
      <vt:lpstr>Configuring RSPAN (1)</vt:lpstr>
      <vt:lpstr>Configuring RSPAN (2)</vt:lpstr>
      <vt:lpstr>RSPAN Configuration Example (1)</vt:lpstr>
      <vt:lpstr>RSPAN Configuration Example (2)</vt:lpstr>
      <vt:lpstr>RSPAN Configuration Example (3)</vt:lpstr>
      <vt:lpstr>RSPAN Configuration Example (4)</vt:lpstr>
      <vt:lpstr>Monitoring Performance with ERSPAN</vt:lpstr>
      <vt:lpstr>ERSPAN Guidelines</vt:lpstr>
      <vt:lpstr>Configuring ERSPAN</vt:lpstr>
      <vt:lpstr>ERSPAN Configuration Example</vt:lpstr>
      <vt:lpstr>ERSPAN Verification Example (2)</vt:lpstr>
      <vt:lpstr>Monitoring Performance Using VACL’s with the Capture Option</vt:lpstr>
      <vt:lpstr>Capture Option with VACL’s Example (1)</vt:lpstr>
      <vt:lpstr>Capture Option with VACL’s Example (2)</vt:lpstr>
      <vt:lpstr>Capture Option with VACL’s Example (3)</vt:lpstr>
      <vt:lpstr>Troubleshooting Using L2 Traceroute</vt:lpstr>
      <vt:lpstr>L2 Traceroute Example (1)</vt:lpstr>
      <vt:lpstr>L2 Traceroute Example (2)</vt:lpstr>
      <vt:lpstr>Enhancing Troubleshooting and Recovery Using Cisco IOS Embedded Event Manager (EEM)</vt:lpstr>
      <vt:lpstr>Sample Embedded Event Manager Scenarios</vt:lpstr>
      <vt:lpstr>Embedded Event Manager Configuration Options</vt:lpstr>
      <vt:lpstr>Performance Monitoring Using the Network Analysis Module (NAM) in the Catalyst 6500 Family of Switches</vt:lpstr>
      <vt:lpstr>Network Analysis Module Source Support</vt:lpstr>
      <vt:lpstr>Chapter 6 Summary (1)</vt:lpstr>
      <vt:lpstr>Chapter 6 Summary (2)</vt:lpstr>
      <vt:lpstr>Chapter 6 Labs</vt:lpstr>
      <vt:lpstr>Resources</vt:lpstr>
      <vt:lpstr>Slide 155</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Chapter 6</dc:title>
  <dc:subject/>
  <dc:creator>Cisco Systems</dc:creator>
  <cp:keywords/>
  <dc:description/>
  <cp:lastModifiedBy>Sonya Coker</cp:lastModifiedBy>
  <cp:revision>2702</cp:revision>
  <cp:lastPrinted>1999-01-27T00:54:54Z</cp:lastPrinted>
  <dcterms:created xsi:type="dcterms:W3CDTF">2010-07-05T20:10:47Z</dcterms:created>
  <dcterms:modified xsi:type="dcterms:W3CDTF">2010-09-27T18:16:42Z</dcterms:modified>
</cp:coreProperties>
</file>