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notesSlides/notesSlide105.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68.xml" ContentType="application/vnd.openxmlformats-officedocument.presentationml.notesSlide+xml"/>
  <Override PartName="/ppt/notesSlides/notesSlide79.xml" ContentType="application/vnd.openxmlformats-officedocument.presentationml.notesSlide+xml"/>
  <Override PartName="/ppt/notesSlides/notesSlide124.xml" ContentType="application/vnd.openxmlformats-officedocument.presentationml.notesSlide+xml"/>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notesSlides/notesSlide57.xml" ContentType="application/vnd.openxmlformats-officedocument.presentationml.notesSlide+xml"/>
  <Override PartName="/ppt/notesSlides/notesSlide102.xml" ContentType="application/vnd.openxmlformats-officedocument.presentationml.notesSlide+xml"/>
  <Override PartName="/ppt/notesSlides/notesSlide113.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notesSlides/notesSlide46.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s/slide119.xml" ContentType="application/vnd.openxmlformats-officedocument.presentationml.slide+xml"/>
  <Override PartName="/ppt/slideLayouts/slideLayout10.xml" ContentType="application/vnd.openxmlformats-officedocument.presentationml.slideLayout+xml"/>
  <Override PartName="/ppt/slides/slide108.xml" ContentType="application/vnd.openxmlformats-officedocument.presentationml.slide+xml"/>
  <Override PartName="/ppt/notesSlides/notesSlide118.xml" ContentType="application/vnd.openxmlformats-officedocument.presentationml.notesSlide+xml"/>
  <Override PartName="/ppt/slides/slide49.xml" ContentType="application/vnd.openxmlformats-officedocument.presentationml.slide+xml"/>
  <Override PartName="/ppt/slides/slide96.xml" ContentType="application/vnd.openxmlformats-officedocument.presentationml.slide+xml"/>
  <Override PartName="/ppt/notesSlides/notesSlide4.xml" ContentType="application/vnd.openxmlformats-officedocument.presentationml.notesSlide+xml"/>
  <Override PartName="/ppt/notesSlides/notesSlide107.xml" ContentType="application/vnd.openxmlformats-officedocument.presentationml.notesSlide+xml"/>
  <Override PartName="/ppt/slides/slide38.xml" ContentType="application/vnd.openxmlformats-officedocument.presentationml.slide+xml"/>
  <Override PartName="/ppt/slides/slide85.xml" ContentType="application/vnd.openxmlformats-officedocument.presentationml.slide+xml"/>
  <Override PartName="/ppt/slides/slide122.xml" ContentType="application/vnd.openxmlformats-officedocument.presentationml.slide+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notesSlides/notesSlide94.xml" ContentType="application/vnd.openxmlformats-officedocument.presentationml.notesSlide+xml"/>
  <Override PartName="/ppt/notesSlides/notesSlide103.xml" ContentType="application/vnd.openxmlformats-officedocument.presentationml.notesSlide+xml"/>
  <Override PartName="/ppt/notesSlides/notesSlide121.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Override PartName="/ppt/notesSlides/notesSlide83.xml" ContentType="application/vnd.openxmlformats-officedocument.presentationml.notesSlide+xml"/>
  <Override PartName="/ppt/notesSlides/notesSlide110.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notesSlides/notesSlide90.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notesSlides/notesSlide10.xml" ContentType="application/vnd.openxmlformats-officedocument.presentationml.notesSlide+xml"/>
  <Override PartName="/ppt/notesSlides/notesSlide108.xml" ContentType="application/vnd.openxmlformats-officedocument.presentationml.notesSlide+xml"/>
  <Override PartName="/ppt/notesSlides/notesSlide119.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notesSlides/notesSlide99.xml" ContentType="application/vnd.openxmlformats-officedocument.presentationml.notesSlide+xml"/>
  <Override PartName="/ppt/notesSlides/notesSlide126.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notesSlides/notesSlide104.xml" ContentType="application/vnd.openxmlformats-officedocument.presentationml.notesSlide+xml"/>
  <Override PartName="/ppt/notesSlides/notesSlide115.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95.xml" ContentType="application/vnd.openxmlformats-officedocument.presentationml.notesSlide+xml"/>
  <Override PartName="/ppt/notesSlides/notesSlide122.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notesSlides/notesSlide100.xml" ContentType="application/vnd.openxmlformats-officedocument.presentationml.notesSlide+xml"/>
  <Override PartName="/ppt/notesSlides/notesSlide111.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notesSlides/notesSlide6.xml" ContentType="application/vnd.openxmlformats-officedocument.presentationml.notesSlide+xml"/>
  <Override PartName="/ppt/notesSlides/notesSlide109.xml" ContentType="application/vnd.openxmlformats-officedocument.presentationml.notesSlide+xml"/>
  <Override PartName="/ppt/notesSlides/notesSlide127.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notesSlides/notesSlide89.xml" ContentType="application/vnd.openxmlformats-officedocument.presentationml.notesSlide+xml"/>
  <Override PartName="/ppt/notesSlides/notesSlide116.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notesSlides/notesSlide78.xml" ContentType="application/vnd.openxmlformats-officedocument.presentationml.notesSlide+xml"/>
  <Override PartName="/ppt/notesSlides/notesSlide123.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67.xml" ContentType="application/vnd.openxmlformats-officedocument.presentationml.notesSlide+xml"/>
  <Override PartName="/ppt/notesSlides/notesSlide112.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slides/slide129.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Override PartName="/ppt/notesSlides/notesSlide128.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notesSlides/notesSlide106.xml" ContentType="application/vnd.openxmlformats-officedocument.presentationml.notesSlide+xml"/>
  <Override PartName="/ppt/notesSlides/notesSlide117.xml" ContentType="application/vnd.openxmlformats-officedocument.presentationml.notesSlide+xml"/>
  <Override PartName="/ppt/slides/slide48.xml" ContentType="application/vnd.openxmlformats-officedocument.presentationml.slide+xml"/>
  <Override PartName="/ppt/slides/slide95.xml" ContentType="application/vnd.openxmlformats-officedocument.presentationml.slide+xml"/>
  <Override PartName="/ppt/notesSlides/notesSlide3.xml" ContentType="application/vnd.openxmlformats-officedocument.presentationml.notesSlide+xml"/>
  <Override PartName="/ppt/notesSlides/notesSlide97.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notesSlides/notesSlide120.xml" ContentType="application/vnd.openxmlformats-officedocument.presentationml.notes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53.xml" ContentType="application/vnd.openxmlformats-officedocument.presentationml.notesSlide+xml"/>
  <Override PartName="/ppt/slides/slide40.xml" ContentType="application/vnd.openxmlformats-officedocument.presentationml.slide+xml"/>
  <Override PartName="/ppt/notesSlides/notesSlide42.xml" ContentType="application/vnd.openxmlformats-officedocument.presentationml.notesSlide+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26.xml" ContentType="application/vnd.openxmlformats-officedocument.presentationml.slide+xml"/>
  <Override PartName="/ppt/slides/slide78.xml" ContentType="application/vnd.openxmlformats-officedocument.presentationml.slide+xml"/>
  <Override PartName="/ppt/slides/slide115.xml" ContentType="application/vnd.openxmlformats-officedocument.presentationml.slide+xml"/>
  <Override PartName="/ppt/handoutMasters/handoutMaster1.xml" ContentType="application/vnd.openxmlformats-officedocument.presentationml.handoutMaster+xml"/>
  <Override PartName="/ppt/notesSlides/notesSlide125.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69.xml" ContentType="application/vnd.openxmlformats-officedocument.presentationml.notesSlide+xml"/>
  <Override PartName="/ppt/notesSlides/notesSlide11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4023" r:id="rId1"/>
  </p:sldMasterIdLst>
  <p:notesMasterIdLst>
    <p:notesMasterId r:id="rId132"/>
  </p:notesMasterIdLst>
  <p:handoutMasterIdLst>
    <p:handoutMasterId r:id="rId133"/>
  </p:handoutMasterIdLst>
  <p:sldIdLst>
    <p:sldId id="500" r:id="rId2"/>
    <p:sldId id="541" r:id="rId3"/>
    <p:sldId id="1197" r:id="rId4"/>
    <p:sldId id="1408" r:id="rId5"/>
    <p:sldId id="1543" r:id="rId6"/>
    <p:sldId id="1544" r:id="rId7"/>
    <p:sldId id="1220" r:id="rId8"/>
    <p:sldId id="1545" r:id="rId9"/>
    <p:sldId id="1546" r:id="rId10"/>
    <p:sldId id="1547" r:id="rId11"/>
    <p:sldId id="1548" r:id="rId12"/>
    <p:sldId id="1549" r:id="rId13"/>
    <p:sldId id="1550" r:id="rId14"/>
    <p:sldId id="1551" r:id="rId15"/>
    <p:sldId id="1552" r:id="rId16"/>
    <p:sldId id="1553" r:id="rId17"/>
    <p:sldId id="1554" r:id="rId18"/>
    <p:sldId id="1555" r:id="rId19"/>
    <p:sldId id="1556" r:id="rId20"/>
    <p:sldId id="1557" r:id="rId21"/>
    <p:sldId id="1558" r:id="rId22"/>
    <p:sldId id="1559" r:id="rId23"/>
    <p:sldId id="1560" r:id="rId24"/>
    <p:sldId id="1561" r:id="rId25"/>
    <p:sldId id="1410" r:id="rId26"/>
    <p:sldId id="1562" r:id="rId27"/>
    <p:sldId id="1563" r:id="rId28"/>
    <p:sldId id="1564" r:id="rId29"/>
    <p:sldId id="1565" r:id="rId30"/>
    <p:sldId id="1566" r:id="rId31"/>
    <p:sldId id="1567" r:id="rId32"/>
    <p:sldId id="1568" r:id="rId33"/>
    <p:sldId id="1569" r:id="rId34"/>
    <p:sldId id="1570" r:id="rId35"/>
    <p:sldId id="1571" r:id="rId36"/>
    <p:sldId id="1572" r:id="rId37"/>
    <p:sldId id="1573" r:id="rId38"/>
    <p:sldId id="1574" r:id="rId39"/>
    <p:sldId id="1575" r:id="rId40"/>
    <p:sldId id="1576" r:id="rId41"/>
    <p:sldId id="1431" r:id="rId42"/>
    <p:sldId id="1409" r:id="rId43"/>
    <p:sldId id="1577" r:id="rId44"/>
    <p:sldId id="1578" r:id="rId45"/>
    <p:sldId id="1579" r:id="rId46"/>
    <p:sldId id="1580" r:id="rId47"/>
    <p:sldId id="1581" r:id="rId48"/>
    <p:sldId id="1582" r:id="rId49"/>
    <p:sldId id="1583" r:id="rId50"/>
    <p:sldId id="1584" r:id="rId51"/>
    <p:sldId id="1585" r:id="rId52"/>
    <p:sldId id="1586" r:id="rId53"/>
    <p:sldId id="1587" r:id="rId54"/>
    <p:sldId id="1588" r:id="rId55"/>
    <p:sldId id="1589" r:id="rId56"/>
    <p:sldId id="1590" r:id="rId57"/>
    <p:sldId id="1591" r:id="rId58"/>
    <p:sldId id="1592" r:id="rId59"/>
    <p:sldId id="1593" r:id="rId60"/>
    <p:sldId id="1594" r:id="rId61"/>
    <p:sldId id="1595" r:id="rId62"/>
    <p:sldId id="1596" r:id="rId63"/>
    <p:sldId id="1597" r:id="rId64"/>
    <p:sldId id="1304" r:id="rId65"/>
    <p:sldId id="1296" r:id="rId66"/>
    <p:sldId id="1598" r:id="rId67"/>
    <p:sldId id="1599" r:id="rId68"/>
    <p:sldId id="1600" r:id="rId69"/>
    <p:sldId id="1601" r:id="rId70"/>
    <p:sldId id="1602" r:id="rId71"/>
    <p:sldId id="1603" r:id="rId72"/>
    <p:sldId id="1604" r:id="rId73"/>
    <p:sldId id="1605" r:id="rId74"/>
    <p:sldId id="1606" r:id="rId75"/>
    <p:sldId id="1607" r:id="rId76"/>
    <p:sldId id="1608" r:id="rId77"/>
    <p:sldId id="1609" r:id="rId78"/>
    <p:sldId id="1610" r:id="rId79"/>
    <p:sldId id="1611" r:id="rId80"/>
    <p:sldId id="1612" r:id="rId81"/>
    <p:sldId id="1613" r:id="rId82"/>
    <p:sldId id="1614" r:id="rId83"/>
    <p:sldId id="1615" r:id="rId84"/>
    <p:sldId id="1616" r:id="rId85"/>
    <p:sldId id="1617" r:id="rId86"/>
    <p:sldId id="1618" r:id="rId87"/>
    <p:sldId id="1619" r:id="rId88"/>
    <p:sldId id="1620" r:id="rId89"/>
    <p:sldId id="1621" r:id="rId90"/>
    <p:sldId id="1622" r:id="rId91"/>
    <p:sldId id="1623" r:id="rId92"/>
    <p:sldId id="1624" r:id="rId93"/>
    <p:sldId id="1625" r:id="rId94"/>
    <p:sldId id="1626" r:id="rId95"/>
    <p:sldId id="1627" r:id="rId96"/>
    <p:sldId id="1628" r:id="rId97"/>
    <p:sldId id="1629" r:id="rId98"/>
    <p:sldId id="1630" r:id="rId99"/>
    <p:sldId id="1651" r:id="rId100"/>
    <p:sldId id="1631" r:id="rId101"/>
    <p:sldId id="1652" r:id="rId102"/>
    <p:sldId id="1632" r:id="rId103"/>
    <p:sldId id="1653" r:id="rId104"/>
    <p:sldId id="1633" r:id="rId105"/>
    <p:sldId id="1634" r:id="rId106"/>
    <p:sldId id="1635" r:id="rId107"/>
    <p:sldId id="1331" r:id="rId108"/>
    <p:sldId id="1332" r:id="rId109"/>
    <p:sldId id="1636" r:id="rId110"/>
    <p:sldId id="1637" r:id="rId111"/>
    <p:sldId id="1343" r:id="rId112"/>
    <p:sldId id="1344" r:id="rId113"/>
    <p:sldId id="1638" r:id="rId114"/>
    <p:sldId id="1639" r:id="rId115"/>
    <p:sldId id="1640" r:id="rId116"/>
    <p:sldId id="1641" r:id="rId117"/>
    <p:sldId id="1642" r:id="rId118"/>
    <p:sldId id="1643" r:id="rId119"/>
    <p:sldId id="1644" r:id="rId120"/>
    <p:sldId id="1645" r:id="rId121"/>
    <p:sldId id="1395" r:id="rId122"/>
    <p:sldId id="1495" r:id="rId123"/>
    <p:sldId id="1646" r:id="rId124"/>
    <p:sldId id="1647" r:id="rId125"/>
    <p:sldId id="1189" r:id="rId126"/>
    <p:sldId id="1648" r:id="rId127"/>
    <p:sldId id="1649" r:id="rId128"/>
    <p:sldId id="1650" r:id="rId129"/>
    <p:sldId id="1009" r:id="rId130"/>
    <p:sldId id="1192" r:id="rId131"/>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mn-ea"/>
        <a:cs typeface="+mn-cs"/>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83B7"/>
    <a:srgbClr val="FFFF99"/>
    <a:srgbClr val="FFFF00"/>
    <a:srgbClr val="3E8DC5"/>
    <a:srgbClr val="C0C0C4"/>
    <a:srgbClr val="3E67A4"/>
    <a:srgbClr val="006600"/>
    <a:srgbClr val="678DC5"/>
    <a:srgbClr val="5F5F65"/>
    <a:srgbClr val="7E7E8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33" autoAdjust="0"/>
    <p:restoredTop sz="60211" autoAdjust="0"/>
  </p:normalViewPr>
  <p:slideViewPr>
    <p:cSldViewPr snapToGrid="0" showGuides="1">
      <p:cViewPr varScale="1">
        <p:scale>
          <a:sx n="63" d="100"/>
          <a:sy n="63" d="100"/>
        </p:scale>
        <p:origin x="-1518" y="-102"/>
      </p:cViewPr>
      <p:guideLst>
        <p:guide orient="horz" pos="3483"/>
        <p:guide pos="185"/>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55" d="100"/>
          <a:sy n="55" d="100"/>
        </p:scale>
        <p:origin x="-2538" y="-102"/>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handoutMaster" Target="handoutMasters/handout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13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3" name="Rectangle 11"/>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3084" name="Rectangle 12"/>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a:t>
            </a:r>
            <a:r>
              <a:rPr lang="en-US" sz="800" dirty="0" smtClean="0"/>
              <a:t>2010, </a:t>
            </a:r>
            <a:r>
              <a:rPr lang="en-US" sz="800" dirty="0"/>
              <a:t>Cisco Systems, Inc. All rights reserved.</a:t>
            </a:r>
          </a:p>
          <a:p>
            <a:pPr algn="l" defTabSz="611188">
              <a:lnSpc>
                <a:spcPct val="100000"/>
              </a:lnSpc>
              <a:tabLst>
                <a:tab pos="2387600" algn="l"/>
                <a:tab pos="4830763" algn="l"/>
              </a:tabLst>
              <a:defRPr/>
            </a:pPr>
            <a:r>
              <a:rPr lang="en-US" sz="800" dirty="0"/>
              <a:t>Presentation_ID.scr</a:t>
            </a:r>
          </a:p>
        </p:txBody>
      </p:sp>
      <p:sp>
        <p:nvSpPr>
          <p:cNvPr id="3085"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3086" name="Rectangle 14"/>
          <p:cNvSpPr>
            <a:spLocks noChangeArrowheads="1"/>
          </p:cNvSpPr>
          <p:nvPr/>
        </p:nvSpPr>
        <p:spPr bwMode="auto">
          <a:xfrm>
            <a:off x="5929313" y="8680450"/>
            <a:ext cx="812800" cy="287338"/>
          </a:xfrm>
          <a:prstGeom prst="rect">
            <a:avLst/>
          </a:prstGeom>
          <a:noFill/>
          <a:ln w="9525">
            <a:noFill/>
            <a:miter lim="800000"/>
            <a:headEnd/>
            <a:tailEnd/>
          </a:ln>
          <a:effectLst/>
        </p:spPr>
        <p:txBody>
          <a:bodyPr lIns="18819" tIns="0" rIns="18819" bIns="0" anchor="b"/>
          <a:lstStyle/>
          <a:p>
            <a:pPr algn="r" defTabSz="903288">
              <a:lnSpc>
                <a:spcPct val="100000"/>
              </a:lnSpc>
              <a:defRPr/>
            </a:pPr>
            <a:fld id="{AEAAA42D-7350-4E1A-927F-F0F0D6BE9213}" type="slidenum">
              <a:rPr lang="en-US" sz="800"/>
              <a:pPr algn="r" defTabSz="903288">
                <a:lnSpc>
                  <a:spcPct val="100000"/>
                </a:lnSpc>
                <a:defRPr/>
              </a:pPr>
              <a:t>‹#›</a:t>
            </a:fld>
            <a:endParaRPr lang="en-US" sz="8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304" name="Rectangle 8"/>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183305" name="Rectangle 9"/>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2006, Cisco Systems, Inc. All rights reserved.</a:t>
            </a:r>
          </a:p>
          <a:p>
            <a:pPr algn="l" defTabSz="611188">
              <a:lnSpc>
                <a:spcPct val="100000"/>
              </a:lnSpc>
              <a:tabLst>
                <a:tab pos="2387600" algn="l"/>
                <a:tab pos="4830763" algn="l"/>
              </a:tabLst>
              <a:defRPr/>
            </a:pPr>
            <a:r>
              <a:rPr lang="en-US" sz="800" dirty="0"/>
              <a:t>Presentation_ID.scr</a:t>
            </a:r>
          </a:p>
        </p:txBody>
      </p:sp>
      <p:sp>
        <p:nvSpPr>
          <p:cNvPr id="183306"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a:lvl1pPr>
          </a:lstStyle>
          <a:p>
            <a:pPr>
              <a:defRPr/>
            </a:pPr>
            <a:fld id="{48A860EF-3C9C-408F-AA5B-BAB3242BE1D0}" type="slidenum">
              <a:rPr lang="en-US"/>
              <a:pPr>
                <a:defRPr/>
              </a:pPr>
              <a:t>‹#›</a:t>
            </a:fld>
            <a:endParaRPr lang="en-US" dirty="0"/>
          </a:p>
        </p:txBody>
      </p:sp>
      <p:sp>
        <p:nvSpPr>
          <p:cNvPr id="18438"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mn-ea"/>
        <a:cs typeface="+mn-cs"/>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1"/>
          <p:cNvSpPr>
            <a:spLocks noGrp="1" noChangeArrowheads="1"/>
          </p:cNvSpPr>
          <p:nvPr>
            <p:ph type="sldNum" sz="quarter" idx="5"/>
          </p:nvPr>
        </p:nvSpPr>
        <p:spPr>
          <a:noFill/>
        </p:spPr>
        <p:txBody>
          <a:bodyPr/>
          <a:lstStyle/>
          <a:p>
            <a:fld id="{2B30C949-4E15-4DB4-8A39-A23EF57DFAE1}" type="slidenum">
              <a:rPr lang="en-US" smtClean="0"/>
              <a:pPr/>
              <a:t>1</a:t>
            </a:fld>
            <a:endParaRPr lang="en-US" dirty="0"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xfrm>
            <a:off x="404813" y="4378325"/>
            <a:ext cx="6121400" cy="4252913"/>
          </a:xfrm>
          <a:noFill/>
          <a:ln/>
        </p:spPr>
        <p:txBody>
          <a:bodyPr/>
          <a:lstStyle/>
          <a:p>
            <a:pPr>
              <a:buFontTx/>
              <a:buNone/>
            </a:pPr>
            <a:r>
              <a:rPr lang="en-US" b="1" dirty="0" smtClean="0"/>
              <a:t>Cisco Networking Academy Program</a:t>
            </a:r>
          </a:p>
          <a:p>
            <a:pPr>
              <a:buFontTx/>
              <a:buNone/>
            </a:pPr>
            <a:r>
              <a:rPr lang="en-US" b="1" dirty="0" smtClean="0"/>
              <a:t>CCNP</a:t>
            </a:r>
            <a:r>
              <a:rPr lang="en-US" b="1" baseline="0" dirty="0" smtClean="0"/>
              <a:t> SWITCH: Implementing IP Switching</a:t>
            </a:r>
            <a:endParaRPr lang="en-US" b="1" dirty="0" smtClean="0"/>
          </a:p>
          <a:p>
            <a:pPr>
              <a:buFontTx/>
              <a:buNone/>
            </a:pPr>
            <a:r>
              <a:rPr lang="en-US" sz="1300" b="1" dirty="0" smtClean="0"/>
              <a:t>Chapter 7: Preparing the Campus for Advanced Services</a:t>
            </a:r>
            <a:endParaRPr lang="en-GB" b="1"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There are many different types </a:t>
            </a:r>
            <a:r>
              <a:rPr lang="en-US" sz="1200" kern="1200" baseline="0" smtClean="0">
                <a:solidFill>
                  <a:schemeClr val="tx1"/>
                </a:solidFill>
                <a:latin typeface="Arial" charset="0"/>
                <a:ea typeface="+mn-ea"/>
                <a:cs typeface="+mn-cs"/>
              </a:rPr>
              <a:t>of </a:t>
            </a:r>
            <a:r>
              <a:rPr lang="en-US" sz="1200" kern="1200" baseline="0" smtClean="0">
                <a:solidFill>
                  <a:schemeClr val="tx1"/>
                </a:solidFill>
                <a:latin typeface="Arial" charset="0"/>
                <a:ea typeface="+mn-ea"/>
                <a:cs typeface="+mn-cs"/>
              </a:rPr>
              <a:t>wireless networks. </a:t>
            </a:r>
            <a:r>
              <a:rPr lang="en-US" sz="1200" kern="1200" baseline="0" dirty="0" smtClean="0">
                <a:solidFill>
                  <a:schemeClr val="tx1"/>
                </a:solidFill>
                <a:latin typeface="Arial" charset="0"/>
                <a:ea typeface="+mn-ea"/>
                <a:cs typeface="+mn-cs"/>
              </a:rPr>
              <a:t>Each unique network provides some defined coverage area. The figure lists each wireless technology and illustrates the corresponding coverage areas.</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following is a brief list of the different applications of wireless networks, starting with the smallest area:</a:t>
            </a:r>
          </a:p>
          <a:p>
            <a:pPr lvl="1"/>
            <a:r>
              <a:rPr lang="en-US" sz="1200" b="1" kern="1200" baseline="0" smtClean="0">
                <a:solidFill>
                  <a:schemeClr val="tx1"/>
                </a:solidFill>
                <a:latin typeface="Arial" charset="0"/>
                <a:ea typeface="+mn-ea"/>
                <a:cs typeface="+mn-cs"/>
              </a:rPr>
              <a:t>Personal-area </a:t>
            </a:r>
            <a:r>
              <a:rPr lang="en-US" sz="1200" b="1" kern="1200" baseline="0" dirty="0" smtClean="0">
                <a:solidFill>
                  <a:schemeClr val="tx1"/>
                </a:solidFill>
                <a:latin typeface="Arial" charset="0"/>
                <a:ea typeface="+mn-ea"/>
                <a:cs typeface="+mn-cs"/>
              </a:rPr>
              <a:t>network (PAN): </a:t>
            </a:r>
            <a:r>
              <a:rPr lang="en-US" sz="1200" b="0" kern="1200" baseline="0" dirty="0" smtClean="0">
                <a:solidFill>
                  <a:schemeClr val="tx1"/>
                </a:solidFill>
                <a:latin typeface="Arial" charset="0"/>
                <a:ea typeface="+mn-ea"/>
                <a:cs typeface="+mn-cs"/>
              </a:rPr>
              <a:t>Typically designed to cover your personal workspace. </a:t>
            </a:r>
            <a:r>
              <a:rPr lang="en-US" sz="1200" kern="1200" baseline="0" dirty="0" smtClean="0">
                <a:solidFill>
                  <a:schemeClr val="tx1"/>
                </a:solidFill>
                <a:latin typeface="Arial" charset="0"/>
                <a:ea typeface="+mn-ea"/>
                <a:cs typeface="+mn-cs"/>
              </a:rPr>
              <a:t>Radios are typically low-powered, do not offer options in antenna selection, and limit the size of the coverage area to approximately 15 to 20 feet radially. One such PAN network is Bluetooth. Good examples of this technology are communications between PCs and peripherals or between wireless phones and headsets. In the PAN wireless network, the customer owns 100 percent of the network; therefore, no airtime charges are incurred.</a:t>
            </a:r>
          </a:p>
          <a:p>
            <a:pPr lvl="1"/>
            <a:r>
              <a:rPr lang="en-US" sz="1200" b="1" kern="1200" baseline="0" dirty="0" smtClean="0">
                <a:solidFill>
                  <a:schemeClr val="tx1"/>
                </a:solidFill>
                <a:latin typeface="Arial" charset="0"/>
                <a:ea typeface="+mn-ea"/>
                <a:cs typeface="+mn-cs"/>
              </a:rPr>
              <a:t>LAN: </a:t>
            </a:r>
            <a:r>
              <a:rPr lang="en-US" sz="1200" b="0" kern="1200" baseline="0" dirty="0" smtClean="0">
                <a:solidFill>
                  <a:schemeClr val="tx1"/>
                </a:solidFill>
                <a:latin typeface="Arial" charset="0"/>
                <a:ea typeface="+mn-ea"/>
                <a:cs typeface="+mn-cs"/>
              </a:rPr>
              <a:t>Designed to be an enterprise-based network that enables for complete suites </a:t>
            </a:r>
            <a:r>
              <a:rPr lang="en-US" sz="1200" kern="1200" baseline="0" dirty="0" smtClean="0">
                <a:solidFill>
                  <a:schemeClr val="tx1"/>
                </a:solidFill>
                <a:latin typeface="Arial" charset="0"/>
                <a:ea typeface="+mn-ea"/>
                <a:cs typeface="+mn-cs"/>
              </a:rPr>
              <a:t>of enterprise applications to be used without wires. A LAN typically delivers Ethernet-capable speeds (up to 10 Gbps). In the LAN wireless network, the customer owns 100 percent of the network; therefore, no airtime charges are incurred.</a:t>
            </a:r>
          </a:p>
          <a:p>
            <a:pPr lvl="1"/>
            <a:r>
              <a:rPr lang="en-US" sz="1200" b="1" kern="1200" baseline="0" dirty="0" smtClean="0">
                <a:solidFill>
                  <a:schemeClr val="tx1"/>
                </a:solidFill>
                <a:latin typeface="Arial" charset="0"/>
                <a:ea typeface="+mn-ea"/>
                <a:cs typeface="+mn-cs"/>
              </a:rPr>
              <a:t>Metropolitan-area network (MAN): </a:t>
            </a:r>
            <a:r>
              <a:rPr lang="en-US" sz="1200" b="0" kern="1200" baseline="0" dirty="0" smtClean="0">
                <a:solidFill>
                  <a:schemeClr val="tx1"/>
                </a:solidFill>
                <a:latin typeface="Arial" charset="0"/>
                <a:ea typeface="+mn-ea"/>
                <a:cs typeface="+mn-cs"/>
              </a:rPr>
              <a:t>Deployed inside a metropolitan area, allowing </a:t>
            </a:r>
            <a:r>
              <a:rPr lang="en-US" sz="1200" kern="1200" baseline="0" dirty="0" smtClean="0">
                <a:solidFill>
                  <a:schemeClr val="tx1"/>
                </a:solidFill>
                <a:latin typeface="Arial" charset="0"/>
                <a:ea typeface="+mn-ea"/>
                <a:cs typeface="+mn-cs"/>
              </a:rPr>
              <a:t>wireless connectivity throughout an urban area. A MAN typically delivers up to broadband speeds (similar to digital subscriber line [DSL]) but is not capable of Ethernet speeds. In the wireless MAN, the wireless network might be from a licensed carrier, requiring the customer to purchase airtime, or it might be built out and supported by one entity, such as a police department. A new standard coming of age in the MAN is WiMAX. Information is available on the Internet with regard to WiMAX.</a:t>
            </a:r>
          </a:p>
          <a:p>
            <a:pPr lvl="1"/>
            <a:r>
              <a:rPr lang="en-US" sz="1200" b="1" kern="1200" baseline="0" dirty="0" smtClean="0">
                <a:solidFill>
                  <a:schemeClr val="tx1"/>
                </a:solidFill>
                <a:latin typeface="Arial" charset="0"/>
                <a:ea typeface="+mn-ea"/>
                <a:cs typeface="+mn-cs"/>
              </a:rPr>
              <a:t>WAN: </a:t>
            </a:r>
            <a:r>
              <a:rPr lang="en-US" sz="1200" b="0" kern="1200" baseline="0" dirty="0" smtClean="0">
                <a:solidFill>
                  <a:schemeClr val="tx1"/>
                </a:solidFill>
                <a:latin typeface="Arial" charset="0"/>
                <a:ea typeface="+mn-ea"/>
                <a:cs typeface="+mn-cs"/>
              </a:rPr>
              <a:t>Typically slower in speed but offers more coverage, sometimes including rural </a:t>
            </a:r>
            <a:r>
              <a:rPr lang="en-US" sz="1200" kern="1200" baseline="0" dirty="0" smtClean="0">
                <a:solidFill>
                  <a:schemeClr val="tx1"/>
                </a:solidFill>
                <a:latin typeface="Arial" charset="0"/>
                <a:ea typeface="+mn-ea"/>
                <a:cs typeface="+mn-cs"/>
              </a:rPr>
              <a:t>areas. Because of their vast deployment, all wireless WANs require that a customer purchase airtime for data transmission.</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a:t>
            </a:fld>
            <a:endParaRPr lang="en-US" dirty="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100</a:t>
            </a:fld>
            <a:endParaRPr lang="en-US" dirty="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101</a:t>
            </a:fld>
            <a:endParaRPr lang="en-US" dirty="0"/>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102</a:t>
            </a:fld>
            <a:endParaRPr lang="en-US" dirty="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103</a:t>
            </a:fld>
            <a:endParaRPr lang="en-US" dirty="0"/>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104</a:t>
            </a:fld>
            <a:endParaRPr lang="en-US" dirty="0"/>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105</a:t>
            </a:fld>
            <a:endParaRPr lang="en-US" dirty="0"/>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In addition to the preceding commands, every Cisco switch supports additional multicast tuning features such as rate limiting and altering the protocol timers.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106</a:t>
            </a:fld>
            <a:endParaRPr lang="en-US" dirty="0"/>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kern="1200" baseline="0" dirty="0" smtClean="0">
                <a:solidFill>
                  <a:schemeClr val="tx1"/>
                </a:solidFill>
                <a:latin typeface="Arial" charset="0"/>
                <a:ea typeface="+mn-ea"/>
                <a:cs typeface="+mn-cs"/>
              </a:rPr>
              <a:t>WLANs replace the Layer 1 transmission medium of a traditional wired network radio transmission over the air. This section focuses on the specific scenario’s</a:t>
            </a:r>
          </a:p>
          <a:p>
            <a:pPr>
              <a:buNone/>
            </a:pPr>
            <a:r>
              <a:rPr lang="en-US" sz="1200" kern="1200" baseline="0" dirty="0" smtClean="0">
                <a:solidFill>
                  <a:schemeClr val="tx1"/>
                </a:solidFill>
                <a:latin typeface="Arial" charset="0"/>
                <a:ea typeface="+mn-ea"/>
                <a:cs typeface="+mn-cs"/>
              </a:rPr>
              <a:t>around a campus network deployment.</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107</a:t>
            </a:fld>
            <a:endParaRPr lang="en-US" dirty="0"/>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Supporting wireless requires additional WLAN preparation beyond the campus network implementation. Foremost, range, interference, performance, and security must be properly planned and prepared before campus network integration of the solution. This section focuses on deploying wireless in terms of its network connectivity to the Cisco switches. Planning for wireless range, interference, performance, and security are outside the scope of this course. </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108</a:t>
            </a:fld>
            <a:endParaRPr lang="en-US" dirty="0"/>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access layer switch port configuration for standalone access points is straightforward. As a best practice, the switch and the access port interface are configured as a trunk port and carry at least a data and management VLAN. The management VLAN is used for administrative purposes and might or might not be the native VLAN. There can be one or more data VLANs. If there is more than one VLAN, each VLAN will be associated to different </a:t>
            </a:r>
            <a:r>
              <a:rPr lang="en-US" sz="1200" kern="1200" baseline="0" dirty="0" err="1" smtClean="0">
                <a:solidFill>
                  <a:schemeClr val="tx1"/>
                </a:solidFill>
                <a:latin typeface="Arial" charset="0"/>
                <a:ea typeface="+mn-ea"/>
                <a:cs typeface="+mn-cs"/>
              </a:rPr>
              <a:t>SSIDs</a:t>
            </a:r>
            <a:r>
              <a:rPr lang="en-US" sz="1200" kern="1200" baseline="0" dirty="0" smtClean="0">
                <a:solidFill>
                  <a:schemeClr val="tx1"/>
                </a:solidFill>
                <a:latin typeface="Arial" charset="0"/>
                <a:ea typeface="+mn-ea"/>
                <a:cs typeface="+mn-cs"/>
              </a:rPr>
              <a:t>. Upon associating to one of the available </a:t>
            </a:r>
            <a:r>
              <a:rPr lang="en-US" sz="1200" kern="1200" baseline="0" dirty="0" err="1" smtClean="0">
                <a:solidFill>
                  <a:schemeClr val="tx1"/>
                </a:solidFill>
                <a:latin typeface="Arial" charset="0"/>
                <a:ea typeface="+mn-ea"/>
                <a:cs typeface="+mn-cs"/>
              </a:rPr>
              <a:t>SSIDs</a:t>
            </a:r>
            <a:r>
              <a:rPr lang="en-US" sz="1200" kern="1200" baseline="0" dirty="0" smtClean="0">
                <a:solidFill>
                  <a:schemeClr val="tx1"/>
                </a:solidFill>
                <a:latin typeface="Arial" charset="0"/>
                <a:ea typeface="+mn-ea"/>
                <a:cs typeface="+mn-cs"/>
              </a:rPr>
              <a:t>, the wireless client becomes a station within the VLAN and associated IP subnet.</a:t>
            </a:r>
          </a:p>
          <a:p>
            <a:r>
              <a:rPr lang="en-US" sz="1200" kern="1200" baseline="0" smtClean="0">
                <a:solidFill>
                  <a:schemeClr val="tx1"/>
                </a:solidFill>
                <a:latin typeface="Arial" charset="0"/>
                <a:ea typeface="+mn-ea"/>
                <a:cs typeface="+mn-cs"/>
              </a:rPr>
              <a:t>Moreover</a:t>
            </a:r>
            <a:r>
              <a:rPr lang="en-US" sz="1200" kern="1200" baseline="0" dirty="0" smtClean="0">
                <a:solidFill>
                  <a:schemeClr val="tx1"/>
                </a:solidFill>
                <a:latin typeface="Arial" charset="0"/>
                <a:ea typeface="+mn-ea"/>
                <a:cs typeface="+mn-cs"/>
              </a:rPr>
              <a:t>, the switch might be configured to support Power over Ethernet (PoE); however, PoE is not a requirement, rather a feature to ease installations. PoE is covered more in the next section on voice in campus network as PoE is more commonly associated with voice installations. Lastly, as with any WLAN deployment, a DHCP server provides IP addresses, DNS, and so on for the access points and the wireless clients.</a:t>
            </a:r>
          </a:p>
          <a:p>
            <a:r>
              <a:rPr lang="en-US" sz="1200" kern="1200" baseline="0" smtClean="0">
                <a:solidFill>
                  <a:schemeClr val="tx1"/>
                </a:solidFill>
                <a:latin typeface="Arial" charset="0"/>
                <a:ea typeface="+mn-ea"/>
                <a:cs typeface="+mn-cs"/>
              </a:rPr>
              <a:t>A </a:t>
            </a:r>
            <a:r>
              <a:rPr lang="en-US" sz="1200" kern="1200" baseline="0" dirty="0" smtClean="0">
                <a:solidFill>
                  <a:schemeClr val="tx1"/>
                </a:solidFill>
                <a:latin typeface="Arial" charset="0"/>
                <a:ea typeface="+mn-ea"/>
                <a:cs typeface="+mn-cs"/>
              </a:rPr>
              <a:t>model of this integration is illustrated in the figure.</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109</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Campus networks, of course, apply LAN-based wireless networks (WLAN). Cisco offers a wide range of wireless products for the LAN and other applications such the MAN and WAN. WLAN products have limited range but relatively high-speeds in excess of 108 Mbps. The figure illustrates the coverage areas and data rates of various wireless data networks in use today for WLANs. </a:t>
            </a:r>
          </a:p>
          <a:p>
            <a:r>
              <a:rPr lang="en-US" sz="1200" kern="1200" baseline="0" smtClean="0">
                <a:solidFill>
                  <a:schemeClr val="tx1"/>
                </a:solidFill>
                <a:latin typeface="Arial" charset="0"/>
                <a:ea typeface="+mn-ea"/>
                <a:cs typeface="+mn-cs"/>
              </a:rPr>
              <a:t>For </a:t>
            </a:r>
            <a:r>
              <a:rPr lang="en-US" sz="1200" kern="1200" baseline="0" dirty="0" smtClean="0">
                <a:solidFill>
                  <a:schemeClr val="tx1"/>
                </a:solidFill>
                <a:latin typeface="Arial" charset="0"/>
                <a:ea typeface="+mn-ea"/>
                <a:cs typeface="+mn-cs"/>
              </a:rPr>
              <a:t>the purpose of applying WLANs to the campus network, note the speeds and range of WLAN products discussed at a high-level in this section. Because there are entire books dedicated to WLANs, it would be too much material to cover the technology in detail from a switching perspective. As such, the remainder of information on WLANs in this chapter focuses on planning and preparation in the campus network. </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a:t>
            </a:fld>
            <a:endParaRPr lang="en-US" dirty="0"/>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As with the standalone WLAN solution, the switch and the access port interface are configured as trunk port and carry at least a data and management VLAN. The management VLAN is used for administrative purposes and might or might not be the native VLAN. There can be one or more data VLANs.</a:t>
            </a:r>
          </a:p>
          <a:p>
            <a:r>
              <a:rPr lang="en-US" sz="1200" kern="1200" baseline="0" smtClean="0">
                <a:solidFill>
                  <a:schemeClr val="tx1"/>
                </a:solidFill>
                <a:latin typeface="Arial" charset="0"/>
                <a:ea typeface="+mn-ea"/>
                <a:cs typeface="+mn-cs"/>
              </a:rPr>
              <a:t>Of </a:t>
            </a:r>
            <a:r>
              <a:rPr lang="en-US" sz="1200" kern="1200" baseline="0" dirty="0" smtClean="0">
                <a:solidFill>
                  <a:schemeClr val="tx1"/>
                </a:solidFill>
                <a:latin typeface="Arial" charset="0"/>
                <a:ea typeface="+mn-ea"/>
                <a:cs typeface="+mn-cs"/>
              </a:rPr>
              <a:t>note, the VLAN configured on the access points are not required to be the same VLANs configure on the controller. This is because the controller and the access points can be in different IP subnets.</a:t>
            </a:r>
          </a:p>
          <a:p>
            <a:r>
              <a:rPr lang="en-US" sz="1200" kern="1200" baseline="0" smtClean="0">
                <a:solidFill>
                  <a:schemeClr val="tx1"/>
                </a:solidFill>
                <a:latin typeface="Arial" charset="0"/>
                <a:ea typeface="+mn-ea"/>
                <a:cs typeface="+mn-cs"/>
              </a:rPr>
              <a:t>Different </a:t>
            </a:r>
            <a:r>
              <a:rPr lang="en-US" sz="1200" kern="1200" baseline="0" dirty="0" smtClean="0">
                <a:solidFill>
                  <a:schemeClr val="tx1"/>
                </a:solidFill>
                <a:latin typeface="Arial" charset="0"/>
                <a:ea typeface="+mn-ea"/>
                <a:cs typeface="+mn-cs"/>
              </a:rPr>
              <a:t>than the standalone WLAN solution, the mapping of the </a:t>
            </a:r>
            <a:r>
              <a:rPr lang="en-US" sz="1200" kern="1200" baseline="0" dirty="0" err="1" smtClean="0">
                <a:solidFill>
                  <a:schemeClr val="tx1"/>
                </a:solidFill>
                <a:latin typeface="Arial" charset="0"/>
                <a:ea typeface="+mn-ea"/>
                <a:cs typeface="+mn-cs"/>
              </a:rPr>
              <a:t>SSID</a:t>
            </a:r>
            <a:r>
              <a:rPr lang="en-US" sz="1200" kern="1200" baseline="0" dirty="0" smtClean="0">
                <a:solidFill>
                  <a:schemeClr val="tx1"/>
                </a:solidFill>
                <a:latin typeface="Arial" charset="0"/>
                <a:ea typeface="+mn-ea"/>
                <a:cs typeface="+mn-cs"/>
              </a:rPr>
              <a:t>, VLAN, QoS, and IP subnet is done by the WLAN controller. When a client associates to an </a:t>
            </a:r>
            <a:r>
              <a:rPr lang="en-US" sz="1200" kern="1200" baseline="0" dirty="0" err="1" smtClean="0">
                <a:solidFill>
                  <a:schemeClr val="tx1"/>
                </a:solidFill>
                <a:latin typeface="Arial" charset="0"/>
                <a:ea typeface="+mn-ea"/>
                <a:cs typeface="+mn-cs"/>
              </a:rPr>
              <a:t>SSID</a:t>
            </a:r>
            <a:r>
              <a:rPr lang="en-US" sz="1200" kern="1200" baseline="0" dirty="0" smtClean="0">
                <a:solidFill>
                  <a:schemeClr val="tx1"/>
                </a:solidFill>
                <a:latin typeface="Arial" charset="0"/>
                <a:ea typeface="+mn-ea"/>
                <a:cs typeface="+mn-cs"/>
              </a:rPr>
              <a:t> on an access point, the client becomes a station within that VLAN and associated subnet connected to the WLAN controller. The wireless client then gets an IP address from the VLAN connected to the WLAN controller that is mapped to the </a:t>
            </a:r>
            <a:r>
              <a:rPr lang="en-US" sz="1200" kern="1200" baseline="0" dirty="0" err="1" smtClean="0">
                <a:solidFill>
                  <a:schemeClr val="tx1"/>
                </a:solidFill>
                <a:latin typeface="Arial" charset="0"/>
                <a:ea typeface="+mn-ea"/>
                <a:cs typeface="+mn-cs"/>
              </a:rPr>
              <a:t>SSID</a:t>
            </a:r>
            <a:r>
              <a:rPr lang="en-US" sz="1200" kern="1200" baseline="0" dirty="0" smtClean="0">
                <a:solidFill>
                  <a:schemeClr val="tx1"/>
                </a:solidFill>
                <a:latin typeface="Arial" charset="0"/>
                <a:ea typeface="+mn-ea"/>
                <a:cs typeface="+mn-cs"/>
              </a:rPr>
              <a:t> used by the client.</a:t>
            </a:r>
          </a:p>
          <a:p>
            <a:r>
              <a:rPr lang="en-US" sz="1200" kern="1200" baseline="0" smtClean="0">
                <a:solidFill>
                  <a:schemeClr val="tx1"/>
                </a:solidFill>
                <a:latin typeface="Arial" charset="0"/>
                <a:ea typeface="+mn-ea"/>
                <a:cs typeface="+mn-cs"/>
              </a:rPr>
              <a:t>Any </a:t>
            </a:r>
            <a:r>
              <a:rPr lang="en-US" sz="1200" kern="1200" baseline="0" dirty="0" smtClean="0">
                <a:solidFill>
                  <a:schemeClr val="tx1"/>
                </a:solidFill>
                <a:latin typeface="Arial" charset="0"/>
                <a:ea typeface="+mn-ea"/>
                <a:cs typeface="+mn-cs"/>
              </a:rPr>
              <a:t>VLAN can be connected to the access point. All traffic arriving at the access point is encapsulated and sent to the controller. Therefore, a clear differentiation is made between the client VLAN and the access point VLAN. Therefore, the access point and the WLAN controller can be on same or different IP subnets, and there can be a Layer 3 IP router between access point and WLAN controller.</a:t>
            </a:r>
          </a:p>
          <a:p>
            <a:r>
              <a:rPr lang="en-US" sz="1200" kern="1200" baseline="0" smtClean="0">
                <a:solidFill>
                  <a:schemeClr val="tx1"/>
                </a:solidFill>
                <a:latin typeface="Arial" charset="0"/>
                <a:ea typeface="+mn-ea"/>
                <a:cs typeface="+mn-cs"/>
              </a:rPr>
              <a:t>In </a:t>
            </a:r>
            <a:r>
              <a:rPr lang="en-US" sz="1200" kern="1200" baseline="0" dirty="0" smtClean="0">
                <a:solidFill>
                  <a:schemeClr val="tx1"/>
                </a:solidFill>
                <a:latin typeface="Arial" charset="0"/>
                <a:ea typeface="+mn-ea"/>
                <a:cs typeface="+mn-cs"/>
              </a:rPr>
              <a:t>this configuration, Layer 2 and Layer 3 roaming are supported by the WLAN controller, whether the access points connect to the same or to different controllers that are part of the same group. The figure illustrates the behavior of the controller-based solution described.</a:t>
            </a:r>
          </a:p>
          <a:p>
            <a:r>
              <a:rPr lang="en-US" sz="1200" kern="1200" baseline="0" smtClean="0">
                <a:solidFill>
                  <a:schemeClr val="tx1"/>
                </a:solidFill>
                <a:latin typeface="Arial" charset="0"/>
                <a:ea typeface="+mn-ea"/>
                <a:cs typeface="+mn-cs"/>
              </a:rPr>
              <a:t>In </a:t>
            </a:r>
            <a:r>
              <a:rPr lang="en-US" sz="1200" kern="1200" baseline="0" dirty="0" smtClean="0">
                <a:solidFill>
                  <a:schemeClr val="tx1"/>
                </a:solidFill>
                <a:latin typeface="Arial" charset="0"/>
                <a:ea typeface="+mn-ea"/>
                <a:cs typeface="+mn-cs"/>
              </a:rPr>
              <a:t>the case of an HREAP, some WLANs are centrally switched, which means that data for these WLANs is encapsulated and sent to the controller, just like a standard controller-based access point. Some other WLANs are locally switched, which means that traffic is sent to the switch local to the HREAP and not sent to the controller.</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consequence of this behavior is that the port to an HREAP must be a 802.1Q trunk. The native VLAN is the HREAP VLAN that communicates with the controller.</a:t>
            </a: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Access lists and firewalls on the network are required to enable the traffic between controllers, access points, and management stations for the successful operation of a wireless </a:t>
            </a:r>
            <a:r>
              <a:rPr lang="en-US" sz="1200" kern="1200" baseline="0" dirty="0" smtClean="0">
                <a:solidFill>
                  <a:schemeClr val="tx1"/>
                </a:solidFill>
                <a:latin typeface="Arial" charset="0"/>
                <a:ea typeface="+mn-ea"/>
                <a:cs typeface="+mn-cs"/>
              </a:rPr>
              <a:t>network. Consult cisco.com for additional information on which TCP and UDP ports should be allowed through access-lists and firewalls for any WLAN solution.</a:t>
            </a:r>
          </a:p>
          <a:p>
            <a:r>
              <a:rPr lang="en-US" sz="1200" kern="1200" baseline="0" smtClean="0">
                <a:solidFill>
                  <a:schemeClr val="tx1"/>
                </a:solidFill>
                <a:latin typeface="Arial" charset="0"/>
                <a:ea typeface="+mn-ea"/>
                <a:cs typeface="+mn-cs"/>
              </a:rPr>
              <a:t>Summarizing</a:t>
            </a:r>
            <a:r>
              <a:rPr lang="en-US" sz="1200" kern="1200" baseline="0" dirty="0" smtClean="0">
                <a:solidFill>
                  <a:schemeClr val="tx1"/>
                </a:solidFill>
                <a:latin typeface="Arial" charset="0"/>
                <a:ea typeface="+mn-ea"/>
                <a:cs typeface="+mn-cs"/>
              </a:rPr>
              <a:t>, the configuration of Cisco switches connected to access points are simply trunk ports. Earlier chapters covered specific configuration of trunk ports; review the configuration details in those chapters for specific configuration outside. </a:t>
            </a:r>
          </a:p>
          <a:p>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110</a:t>
            </a:fld>
            <a:endParaRPr lang="en-US" dirty="0"/>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Implementing voice in a campus network requires close cooperation between network engineers and enterprise voice specialist. Voice integration needs to be planned thoroughly to integrate seamlessly into an existing campus network. When you reach the implementation phase, you need to configure the access switches for VoIP support. This section describes the step involved in the configuration required to support VoIP on campus switches. It also describes a simple test plan that can be used so that a phone properly communicates and integrates to the network infrastructure.</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111</a:t>
            </a:fld>
            <a:endParaRPr lang="en-US" dirty="0"/>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List of IP telephony components reviews devices commonly found deployed in the campus networks (above).</a:t>
            </a:r>
          </a:p>
          <a:p>
            <a:pPr lvl="1"/>
            <a:r>
              <a:rPr lang="en-US" sz="1200" b="1" kern="1200" baseline="0" smtClean="0">
                <a:solidFill>
                  <a:schemeClr val="tx1"/>
                </a:solidFill>
                <a:latin typeface="Arial" charset="0"/>
                <a:ea typeface="+mn-ea"/>
                <a:cs typeface="+mn-cs"/>
              </a:rPr>
              <a:t>IP </a:t>
            </a:r>
            <a:r>
              <a:rPr lang="en-US" sz="1200" b="1" kern="1200" baseline="0" dirty="0" smtClean="0">
                <a:solidFill>
                  <a:schemeClr val="tx1"/>
                </a:solidFill>
                <a:latin typeface="Arial" charset="0"/>
                <a:ea typeface="+mn-ea"/>
                <a:cs typeface="+mn-cs"/>
              </a:rPr>
              <a:t>Phones: </a:t>
            </a:r>
            <a:r>
              <a:rPr lang="en-US" sz="1200" b="0" kern="1200" baseline="0" dirty="0" smtClean="0">
                <a:solidFill>
                  <a:schemeClr val="tx1"/>
                </a:solidFill>
                <a:latin typeface="Arial" charset="0"/>
                <a:ea typeface="+mn-ea"/>
                <a:cs typeface="+mn-cs"/>
              </a:rPr>
              <a:t>Support calls in an IP telephony network. They perform voice-to-IP (and vice versa) coding and compression using special hardware. IP Phones offer services </a:t>
            </a:r>
            <a:r>
              <a:rPr lang="en-US" sz="1200" kern="1200" baseline="0" dirty="0" smtClean="0">
                <a:solidFill>
                  <a:schemeClr val="tx1"/>
                </a:solidFill>
                <a:latin typeface="Arial" charset="0"/>
                <a:ea typeface="+mn-ea"/>
                <a:cs typeface="+mn-cs"/>
              </a:rPr>
              <a:t>such as user directory lookups and Internet access for stock quotes. The telephones are active network devices and require power for their operation. Typically, a network connection or an external power supply provides the power.</a:t>
            </a:r>
          </a:p>
          <a:p>
            <a:pPr lvl="1"/>
            <a:r>
              <a:rPr lang="en-US" sz="1200" b="1" kern="1200" baseline="0" smtClean="0">
                <a:solidFill>
                  <a:schemeClr val="tx1"/>
                </a:solidFill>
                <a:latin typeface="Arial" charset="0"/>
                <a:ea typeface="+mn-ea"/>
                <a:cs typeface="+mn-cs"/>
              </a:rPr>
              <a:t>Switches </a:t>
            </a:r>
            <a:r>
              <a:rPr lang="en-US" sz="1200" b="1" kern="1200" baseline="0" dirty="0" smtClean="0">
                <a:solidFill>
                  <a:schemeClr val="tx1"/>
                </a:solidFill>
                <a:latin typeface="Arial" charset="0"/>
                <a:ea typeface="+mn-ea"/>
                <a:cs typeface="+mn-cs"/>
              </a:rPr>
              <a:t>with inline power: </a:t>
            </a:r>
            <a:r>
              <a:rPr lang="en-US" sz="1200" b="0" kern="1200" baseline="0" dirty="0" smtClean="0">
                <a:solidFill>
                  <a:schemeClr val="tx1"/>
                </a:solidFill>
                <a:latin typeface="Arial" charset="0"/>
                <a:ea typeface="+mn-ea"/>
                <a:cs typeface="+mn-cs"/>
              </a:rPr>
              <a:t>Enable a modular wiring-closet infrastructure to provide centralized power for Cisco IP telephony networks. These switches are similar to traditional switches, with an option to provide power to the LAN ports where IP </a:t>
            </a:r>
            <a:r>
              <a:rPr lang="en-US" sz="1200" kern="1200" baseline="0" dirty="0" smtClean="0">
                <a:solidFill>
                  <a:schemeClr val="tx1"/>
                </a:solidFill>
                <a:latin typeface="Arial" charset="0"/>
                <a:ea typeface="+mn-ea"/>
                <a:cs typeface="+mn-cs"/>
              </a:rPr>
              <a:t>phones are connected. In addition, they perform some basic QoS mechanisms, such as packet classification, which is a baseline for prioritizing voice through the network.</a:t>
            </a:r>
          </a:p>
          <a:p>
            <a:pPr lvl="1"/>
            <a:r>
              <a:rPr lang="en-US" sz="1200" b="1" kern="1200" baseline="0" smtClean="0">
                <a:solidFill>
                  <a:schemeClr val="tx1"/>
                </a:solidFill>
                <a:latin typeface="Arial" charset="0"/>
                <a:ea typeface="+mn-ea"/>
                <a:cs typeface="+mn-cs"/>
              </a:rPr>
              <a:t>Call-processing </a:t>
            </a:r>
            <a:r>
              <a:rPr lang="en-US" sz="1200" b="1" kern="1200" baseline="0" dirty="0" smtClean="0">
                <a:solidFill>
                  <a:schemeClr val="tx1"/>
                </a:solidFill>
                <a:latin typeface="Arial" charset="0"/>
                <a:ea typeface="+mn-ea"/>
                <a:cs typeface="+mn-cs"/>
              </a:rPr>
              <a:t>manager: </a:t>
            </a:r>
            <a:r>
              <a:rPr lang="en-US" sz="1200" b="0" kern="1200" baseline="0" dirty="0" smtClean="0">
                <a:solidFill>
                  <a:schemeClr val="tx1"/>
                </a:solidFill>
                <a:latin typeface="Arial" charset="0"/>
                <a:ea typeface="+mn-ea"/>
                <a:cs typeface="+mn-cs"/>
              </a:rPr>
              <a:t>Cisco Unified Communications Manager provides central call control and configuration management for IP Phones. Cisco Unified Communications Manager provides the core functionality to initialize IP telephony devices and perform call setup and routing of calls throughout the network. Cisco </a:t>
            </a:r>
            <a:r>
              <a:rPr lang="en-US" sz="1200" kern="1200" baseline="0" dirty="0" smtClean="0">
                <a:solidFill>
                  <a:schemeClr val="tx1"/>
                </a:solidFill>
                <a:latin typeface="Arial" charset="0"/>
                <a:ea typeface="+mn-ea"/>
                <a:cs typeface="+mn-cs"/>
              </a:rPr>
              <a:t>Unified Communications Manager supports clustering, which provides a distributed scalable and highly available IP telephony model. In small or remote networks, Cisco offers a router-based solution for call-processing. This solution is referred to as Cisco Unified Communications Manager Express (CUCME).</a:t>
            </a:r>
          </a:p>
          <a:p>
            <a:pPr lvl="1"/>
            <a:r>
              <a:rPr lang="en-US" sz="1200" b="1" kern="1200" baseline="0" smtClean="0">
                <a:solidFill>
                  <a:schemeClr val="tx1"/>
                </a:solidFill>
                <a:latin typeface="Arial" charset="0"/>
                <a:ea typeface="+mn-ea"/>
                <a:cs typeface="+mn-cs"/>
              </a:rPr>
              <a:t>Voice </a:t>
            </a:r>
            <a:r>
              <a:rPr lang="en-US" sz="1200" b="1" kern="1200" baseline="0" dirty="0" smtClean="0">
                <a:solidFill>
                  <a:schemeClr val="tx1"/>
                </a:solidFill>
                <a:latin typeface="Arial" charset="0"/>
                <a:ea typeface="+mn-ea"/>
                <a:cs typeface="+mn-cs"/>
              </a:rPr>
              <a:t>gateway: </a:t>
            </a:r>
            <a:r>
              <a:rPr lang="en-US" sz="1200" b="0" kern="1200" baseline="0" dirty="0" smtClean="0">
                <a:solidFill>
                  <a:schemeClr val="tx1"/>
                </a:solidFill>
                <a:latin typeface="Arial" charset="0"/>
                <a:ea typeface="+mn-ea"/>
                <a:cs typeface="+mn-cs"/>
              </a:rPr>
              <a:t>Also called voice-enabled routers or switches, voice gateways provide voice services such as voice-to-IP coding and compression, PSTN access, IP packet routing, backup call processing, and voice services. Backup call processing enables voice gateways to take over call processing if the primary call-processing manager fails. Typically, voice gateways support a subset of the call-processing functionality </a:t>
            </a:r>
            <a:r>
              <a:rPr lang="en-US" sz="1200" kern="1200" baseline="0" dirty="0" smtClean="0">
                <a:solidFill>
                  <a:schemeClr val="tx1"/>
                </a:solidFill>
                <a:latin typeface="Arial" charset="0"/>
                <a:ea typeface="+mn-ea"/>
                <a:cs typeface="+mn-cs"/>
              </a:rPr>
              <a:t>supported by CUCM. </a:t>
            </a:r>
          </a:p>
          <a:p>
            <a:r>
              <a:rPr lang="en-US" sz="1200" kern="1200" baseline="0" smtClean="0">
                <a:solidFill>
                  <a:schemeClr val="tx1"/>
                </a:solidFill>
                <a:latin typeface="Arial" charset="0"/>
                <a:ea typeface="+mn-ea"/>
                <a:cs typeface="+mn-cs"/>
              </a:rPr>
              <a:t>Recall </a:t>
            </a:r>
            <a:r>
              <a:rPr lang="en-US" sz="1200" kern="1200" baseline="0" dirty="0" smtClean="0">
                <a:solidFill>
                  <a:schemeClr val="tx1"/>
                </a:solidFill>
                <a:latin typeface="Arial" charset="0"/>
                <a:ea typeface="+mn-ea"/>
                <a:cs typeface="+mn-cs"/>
              </a:rPr>
              <a:t>from the voice planning discussion of this chapter that voice traffic has specific requirements. The voice flow needs steady pace and constant bandwidth to operate free of delay and jitter issues. Therefore, the first requirement for voice traffic integration is to implement QoS, which addresses bandwidth, delay, jitter, and packet loss requirements. </a:t>
            </a:r>
          </a:p>
          <a:p>
            <a:r>
              <a:rPr lang="en-US" sz="1200" kern="1200" baseline="0" smtClean="0">
                <a:solidFill>
                  <a:schemeClr val="tx1"/>
                </a:solidFill>
                <a:latin typeface="Arial" charset="0"/>
                <a:ea typeface="+mn-ea"/>
                <a:cs typeface="+mn-cs"/>
              </a:rPr>
              <a:t>QoS </a:t>
            </a:r>
            <a:r>
              <a:rPr lang="en-US" sz="1200" kern="1200" baseline="0" dirty="0" smtClean="0">
                <a:solidFill>
                  <a:schemeClr val="tx1"/>
                </a:solidFill>
                <a:latin typeface="Arial" charset="0"/>
                <a:ea typeface="+mn-ea"/>
                <a:cs typeface="+mn-cs"/>
              </a:rPr>
              <a:t>does not solve bandwidth issues per se. QoS can prioritize only packets. When congestion is severe, QoS might not be sufficient anymore to guarantee voice traffic quality.</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112</a:t>
            </a:fld>
            <a:endParaRPr lang="en-US" dirty="0"/>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When this framework is implemented, voice-specific configuration can be added. At the access layer, PoE is configured if needed. Then, from the access ports and throughout the network, QoS is configured to encompass for the voice flow. AutoQoS can be used to configure QoS policies for VoIP on the access ports and the trunk links. As delay is a permanent concern, ensure that high availability is configured throughout the network, and that the failover timers are set to a short value, to minimize the impact of a lost device on the ongoing voice conversations.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113</a:t>
            </a:fld>
            <a:endParaRPr lang="en-US" dirty="0"/>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Cisco switches offer a unique feature called Voice VLANs, alternately named auxiliary VLAN. The voice VLAN feature enables you to overlay a voice topology onto a data network seamlessly. Voice VLANs provide for logical networks, even though the data and voice infrastructure are physically the same.</a:t>
            </a: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Voice VLANs allow for logical separation of voice traffic from IP Phones or voice network devices on the same physical network as data traffic. Voice VLANs are optional </a:t>
            </a:r>
            <a:r>
              <a:rPr lang="en-US" sz="1200" kern="1200" baseline="0" dirty="0" smtClean="0">
                <a:solidFill>
                  <a:schemeClr val="tx1"/>
                </a:solidFill>
                <a:latin typeface="Arial" charset="0"/>
                <a:ea typeface="+mn-ea"/>
                <a:cs typeface="+mn-cs"/>
              </a:rPr>
              <a:t>but strongly recommended for any campus network deployment.</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voice VLAN feature places the phones into their own VLANs without any end-user intervention on the IP Phone. These VLAN assignments can be seamlessly maintained, even if the phone is moved to a new location. The user simply plugs the phone into the switch, and the switch provides the phone with the necessary VLAN information via the Cisco Discovery Protocol (CDP). By placing phones into their own VLANs, network administrators gain the advantages of network segmentation and control. Furthermore, network administrators can preserve their existing IP topology for the data end stations. IP Phones can be easily assigned to different IP subnets using standards-based DHCP operation.</a:t>
            </a:r>
          </a:p>
          <a:p>
            <a:r>
              <a:rPr lang="en-US" sz="1200" kern="1200" baseline="0" smtClean="0">
                <a:solidFill>
                  <a:schemeClr val="tx1"/>
                </a:solidFill>
                <a:latin typeface="Arial" charset="0"/>
                <a:ea typeface="+mn-ea"/>
                <a:cs typeface="+mn-cs"/>
              </a:rPr>
              <a:t>With </a:t>
            </a:r>
            <a:r>
              <a:rPr lang="en-US" sz="1200" kern="1200" baseline="0" dirty="0" smtClean="0">
                <a:solidFill>
                  <a:schemeClr val="tx1"/>
                </a:solidFill>
                <a:latin typeface="Arial" charset="0"/>
                <a:ea typeface="+mn-ea"/>
                <a:cs typeface="+mn-cs"/>
              </a:rPr>
              <a:t>the phones in their own IP subnets and VLANs, network administrators can more easily identify and troubleshoot network problems. In addition, network administrators can create and enforce QoS or security policies. </a:t>
            </a:r>
          </a:p>
          <a:p>
            <a:r>
              <a:rPr lang="en-US" sz="1200" kern="1200" baseline="0" smtClean="0">
                <a:solidFill>
                  <a:schemeClr val="tx1"/>
                </a:solidFill>
                <a:latin typeface="Arial" charset="0"/>
                <a:ea typeface="+mn-ea"/>
                <a:cs typeface="+mn-cs"/>
              </a:rPr>
              <a:t>With </a:t>
            </a:r>
            <a:r>
              <a:rPr lang="en-US" sz="1200" kern="1200" baseline="0" dirty="0" smtClean="0">
                <a:solidFill>
                  <a:schemeClr val="tx1"/>
                </a:solidFill>
                <a:latin typeface="Arial" charset="0"/>
                <a:ea typeface="+mn-ea"/>
                <a:cs typeface="+mn-cs"/>
              </a:rPr>
              <a:t>the Voice VLAN feature, Cisco enables network administrators to gain all the advantages of physical infrastructure convergence while maintaining separate logical topologies for voice and data terminals. This creates the most effective way to manage a multiservice network. </a:t>
            </a:r>
          </a:p>
          <a:p>
            <a:r>
              <a:rPr lang="en-US" sz="1200" kern="1200" baseline="0" smtClean="0">
                <a:solidFill>
                  <a:schemeClr val="tx1"/>
                </a:solidFill>
                <a:latin typeface="Arial" charset="0"/>
                <a:ea typeface="+mn-ea"/>
                <a:cs typeface="+mn-cs"/>
              </a:rPr>
              <a:t>If </a:t>
            </a:r>
            <a:r>
              <a:rPr lang="en-US" sz="1200" kern="1200" baseline="0" dirty="0" smtClean="0">
                <a:solidFill>
                  <a:schemeClr val="tx1"/>
                </a:solidFill>
                <a:latin typeface="Arial" charset="0"/>
                <a:ea typeface="+mn-ea"/>
                <a:cs typeface="+mn-cs"/>
              </a:rPr>
              <a:t>an end-user workstation is attached to the Cisco IP Phone that connects to a Cisco switch with a Voice VLAN configuration, traffic from the user workstation is switched through the phone on the native VLAN, by default. The native VLAN is not tagged and is the actual switch port VLAN configuration . The Cisco IP Phone sends traffic with an 802.1q tag if a Voice VLAN is configured for a VLAN besides the native VLAN. The figure illustrates this behavior. </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Voice VLAN feature on Cisco switches uses special nomenclature. The switch refers to the native VLAN for data traffic as the port VLAN ID (PVID) and the Voice VLAN for voice service as the voice VLAN ID (VVID). Moreover, the term Voice VLAN can be represented by the acronym VVLAN, and older Catalyst switches can refer to the Voice VLAN as the auxiliary especially those switches running Cisco CatOS.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114</a:t>
            </a:fld>
            <a:endParaRPr lang="en-US" dirty="0"/>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115</a:t>
            </a:fld>
            <a:endParaRPr lang="en-US" dirty="0"/>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116</a:t>
            </a:fld>
            <a:endParaRPr lang="en-US" dirty="0"/>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In a campus QoS implementation, boundaries are defined where the existing QoS values of frames can be accepted (trusted) or altered. Cisco switches apply configurations at these “trust boundaries” to enforce QoS classification and marking as traffic makes its way into the network. At these boundaries, traffic will be optionally allowed to retain its original QoS marking or will optionally have new marking ascribed because of policies associated with its entry point into the network.</a:t>
            </a: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When a switch that is configured for QoS receives a frame, the switch is either configured to accept the frames DSCP and CoS marking or alter the frames’ DSCP or CoS </a:t>
            </a:r>
            <a:r>
              <a:rPr lang="en-US" sz="1200" kern="1200" baseline="0" dirty="0" smtClean="0">
                <a:solidFill>
                  <a:schemeClr val="tx1"/>
                </a:solidFill>
                <a:latin typeface="Arial" charset="0"/>
                <a:ea typeface="+mn-ea"/>
                <a:cs typeface="+mn-cs"/>
              </a:rPr>
              <a:t>marking.</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term trust from a switch port QoS configuration point-of-view, implies that the switch accepts any DSCP or CoS value received on its port.</a:t>
            </a:r>
          </a:p>
          <a:p>
            <a:r>
              <a:rPr lang="en-US" sz="1200" kern="1200" baseline="0" smtClean="0">
                <a:solidFill>
                  <a:schemeClr val="tx1"/>
                </a:solidFill>
                <a:latin typeface="Arial" charset="0"/>
                <a:ea typeface="+mn-ea"/>
                <a:cs typeface="+mn-cs"/>
              </a:rPr>
              <a:t>Trust </a:t>
            </a:r>
            <a:r>
              <a:rPr lang="en-US" sz="1200" kern="1200" baseline="0" dirty="0" smtClean="0">
                <a:solidFill>
                  <a:schemeClr val="tx1"/>
                </a:solidFill>
                <a:latin typeface="Arial" charset="0"/>
                <a:ea typeface="+mn-ea"/>
                <a:cs typeface="+mn-cs"/>
              </a:rPr>
              <a:t>boundaries establish a border for traffic entering the campus network. As traffic traverses the switches of the campus network, it is handled and prioritized according to the marks received or trusted when the traffic originally entered the network at the trust boundary.</a:t>
            </a:r>
          </a:p>
          <a:p>
            <a:r>
              <a:rPr lang="en-US" sz="1200" kern="1200" baseline="0" smtClean="0">
                <a:solidFill>
                  <a:schemeClr val="tx1"/>
                </a:solidFill>
                <a:latin typeface="Arial" charset="0"/>
                <a:ea typeface="+mn-ea"/>
                <a:cs typeface="+mn-cs"/>
              </a:rPr>
              <a:t>At </a:t>
            </a:r>
            <a:r>
              <a:rPr lang="en-US" sz="1200" kern="1200" baseline="0" dirty="0" smtClean="0">
                <a:solidFill>
                  <a:schemeClr val="tx1"/>
                </a:solidFill>
                <a:latin typeface="Arial" charset="0"/>
                <a:ea typeface="+mn-ea"/>
                <a:cs typeface="+mn-cs"/>
              </a:rPr>
              <a:t>the trust boundary device, QoS values are trusted if they are considered to accurately represent the type of traffic and precedence processing that the traffic should receive as it enters the campus network.</a:t>
            </a:r>
          </a:p>
          <a:p>
            <a:r>
              <a:rPr lang="en-US" sz="1200" kern="1200" baseline="0" smtClean="0">
                <a:solidFill>
                  <a:schemeClr val="tx1"/>
                </a:solidFill>
                <a:latin typeface="Arial" charset="0"/>
                <a:ea typeface="+mn-ea"/>
                <a:cs typeface="+mn-cs"/>
              </a:rPr>
              <a:t>If </a:t>
            </a:r>
            <a:r>
              <a:rPr lang="en-US" sz="1200" kern="1200" baseline="0" dirty="0" smtClean="0">
                <a:solidFill>
                  <a:schemeClr val="tx1"/>
                </a:solidFill>
                <a:latin typeface="Arial" charset="0"/>
                <a:ea typeface="+mn-ea"/>
                <a:cs typeface="+mn-cs"/>
              </a:rPr>
              <a:t>untrusted, the traffic is marked with a new QoS value that is appropriate for the policy that is in place at the point where the traffic enters the campus network. Ideally, the trust boundary exists at the first switch that receives traffic from a device or IP Phone. It is also acceptable to establish the trust boundary as all the traffic from an access switch that enters a distribution layer switch port. </a:t>
            </a:r>
          </a:p>
          <a:p>
            <a:r>
              <a:rPr lang="en-US" sz="1200" kern="1200" baseline="0" smtClean="0">
                <a:solidFill>
                  <a:schemeClr val="tx1"/>
                </a:solidFill>
                <a:latin typeface="Arial" charset="0"/>
                <a:ea typeface="+mn-ea"/>
                <a:cs typeface="+mn-cs"/>
              </a:rPr>
              <a:t>In </a:t>
            </a:r>
            <a:r>
              <a:rPr lang="en-US" sz="1200" kern="1200" baseline="0" dirty="0" smtClean="0">
                <a:solidFill>
                  <a:schemeClr val="tx1"/>
                </a:solidFill>
                <a:latin typeface="Arial" charset="0"/>
                <a:ea typeface="+mn-ea"/>
                <a:cs typeface="+mn-cs"/>
              </a:rPr>
              <a:t>the example on the previous slide, QoS support is first enabled globally. The CoS values received from the phone are trusted and not altered.</a:t>
            </a:r>
          </a:p>
          <a:p>
            <a:r>
              <a:rPr lang="en-US" sz="1200" kern="1200" baseline="0" smtClean="0">
                <a:solidFill>
                  <a:schemeClr val="tx1"/>
                </a:solidFill>
                <a:latin typeface="Arial" charset="0"/>
                <a:ea typeface="+mn-ea"/>
                <a:cs typeface="+mn-cs"/>
              </a:rPr>
              <a:t>To </a:t>
            </a:r>
            <a:r>
              <a:rPr lang="en-US" sz="1200" kern="1200" baseline="0" dirty="0" smtClean="0">
                <a:solidFill>
                  <a:schemeClr val="tx1"/>
                </a:solidFill>
                <a:latin typeface="Arial" charset="0"/>
                <a:ea typeface="+mn-ea"/>
                <a:cs typeface="+mn-cs"/>
              </a:rPr>
              <a:t>enable QoS on a switch, some models of Cisco switches just require you to enter any QoS command; some others need to have QoS support globally enabled through the command </a:t>
            </a:r>
            <a:r>
              <a:rPr lang="en-US" sz="1200" b="1" kern="1200" baseline="0" dirty="0" smtClean="0">
                <a:solidFill>
                  <a:schemeClr val="tx1"/>
                </a:solidFill>
                <a:latin typeface="Arial" charset="0"/>
                <a:ea typeface="+mn-ea"/>
                <a:cs typeface="+mn-cs"/>
              </a:rPr>
              <a:t>mls qos.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117</a:t>
            </a:fld>
            <a:endParaRPr lang="en-US" dirty="0"/>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All VoIP-enabled devices need a source of power. When these devices are handheld or mobile devices, the source of energy is usually a battery. Desktop or wall-mount VoIP phones can be connected to an A/C adapter for power.</a:t>
            </a:r>
          </a:p>
          <a:p>
            <a:r>
              <a:rPr lang="en-US" sz="1200" kern="1200" baseline="0" smtClean="0">
                <a:solidFill>
                  <a:schemeClr val="tx1"/>
                </a:solidFill>
                <a:latin typeface="Arial" charset="0"/>
                <a:ea typeface="+mn-ea"/>
                <a:cs typeface="+mn-cs"/>
              </a:rPr>
              <a:t>Although </a:t>
            </a:r>
            <a:r>
              <a:rPr lang="en-US" sz="1200" kern="1200" baseline="0" dirty="0" smtClean="0">
                <a:solidFill>
                  <a:schemeClr val="tx1"/>
                </a:solidFill>
                <a:latin typeface="Arial" charset="0"/>
                <a:ea typeface="+mn-ea"/>
                <a:cs typeface="+mn-cs"/>
              </a:rPr>
              <a:t>power is easily available in an office environment, using one AC/DC socket per VoIP device might be considered as a waste of physical resources. Because the phone has a cable connection to the Ethernet switch, a logical solution is to use this cable to provide power and connectivity.</a:t>
            </a:r>
          </a:p>
          <a:p>
            <a:r>
              <a:rPr lang="en-US" sz="1200" kern="1200" baseline="0" smtClean="0">
                <a:solidFill>
                  <a:schemeClr val="tx1"/>
                </a:solidFill>
                <a:latin typeface="Arial" charset="0"/>
                <a:ea typeface="+mn-ea"/>
                <a:cs typeface="+mn-cs"/>
              </a:rPr>
              <a:t>This </a:t>
            </a:r>
            <a:r>
              <a:rPr lang="en-US" sz="1200" kern="1200" baseline="0" dirty="0" smtClean="0">
                <a:solidFill>
                  <a:schemeClr val="tx1"/>
                </a:solidFill>
                <a:latin typeface="Arial" charset="0"/>
                <a:ea typeface="+mn-ea"/>
                <a:cs typeface="+mn-cs"/>
              </a:rPr>
              <a:t>setting, called Power over Ethernet (PoE), implies that the power comes through the Ethernet cable. The source of this power can be the switch itself, if the switch supports the PoE feature.</a:t>
            </a:r>
          </a:p>
          <a:p>
            <a:r>
              <a:rPr lang="en-US" sz="1200" kern="1200" baseline="0" smtClean="0">
                <a:solidFill>
                  <a:schemeClr val="tx1"/>
                </a:solidFill>
                <a:latin typeface="Arial" charset="0"/>
                <a:ea typeface="+mn-ea"/>
                <a:cs typeface="+mn-cs"/>
              </a:rPr>
              <a:t>If </a:t>
            </a:r>
            <a:r>
              <a:rPr lang="en-US" sz="1200" kern="1200" baseline="0" dirty="0" smtClean="0">
                <a:solidFill>
                  <a:schemeClr val="tx1"/>
                </a:solidFill>
                <a:latin typeface="Arial" charset="0"/>
                <a:ea typeface="+mn-ea"/>
                <a:cs typeface="+mn-cs"/>
              </a:rPr>
              <a:t>the switch cannot provide power, it is often possible to install an intermediate device between the switch and the VoIP phone. This device will receive power from a power outlet and will connect to the switch with another cable. It connects to the port to which the phone is supposed to connect. A third cable runs from this intermediate device to the phone, providing power along with data transmission to and from the switch. This device is called a power injector.</a:t>
            </a:r>
          </a:p>
          <a:p>
            <a:r>
              <a:rPr lang="en-US" sz="1200" kern="1200" baseline="0" smtClean="0">
                <a:solidFill>
                  <a:schemeClr val="tx1"/>
                </a:solidFill>
                <a:latin typeface="Arial" charset="0"/>
                <a:ea typeface="+mn-ea"/>
                <a:cs typeface="+mn-cs"/>
              </a:rPr>
              <a:t>To </a:t>
            </a:r>
            <a:r>
              <a:rPr lang="en-US" sz="1200" kern="1200" baseline="0" dirty="0" smtClean="0">
                <a:solidFill>
                  <a:schemeClr val="tx1"/>
                </a:solidFill>
                <a:latin typeface="Arial" charset="0"/>
                <a:ea typeface="+mn-ea"/>
                <a:cs typeface="+mn-cs"/>
              </a:rPr>
              <a:t>decrease the cost and complexity of the installation, powering the devices directly from the switch is often seen as the best solution. </a:t>
            </a:r>
          </a:p>
          <a:p>
            <a:r>
              <a:rPr lang="en-US" sz="1200" kern="1200" baseline="0" smtClean="0">
                <a:solidFill>
                  <a:schemeClr val="tx1"/>
                </a:solidFill>
                <a:latin typeface="Arial" charset="0"/>
                <a:ea typeface="+mn-ea"/>
                <a:cs typeface="+mn-cs"/>
              </a:rPr>
              <a:t>A </a:t>
            </a:r>
            <a:r>
              <a:rPr lang="en-US" sz="1200" kern="1200" baseline="0" dirty="0" smtClean="0">
                <a:solidFill>
                  <a:schemeClr val="tx1"/>
                </a:solidFill>
                <a:latin typeface="Arial" charset="0"/>
                <a:ea typeface="+mn-ea"/>
                <a:cs typeface="+mn-cs"/>
              </a:rPr>
              <a:t>great advantage of PoE is that no electrician is required. Anyone qualified to run Category </a:t>
            </a:r>
            <a:r>
              <a:rPr lang="en-US" sz="1200" kern="1200" baseline="0" dirty="0" err="1" smtClean="0">
                <a:solidFill>
                  <a:schemeClr val="tx1"/>
                </a:solidFill>
                <a:latin typeface="Arial" charset="0"/>
                <a:ea typeface="+mn-ea"/>
                <a:cs typeface="+mn-cs"/>
              </a:rPr>
              <a:t>5e</a:t>
            </a:r>
            <a:r>
              <a:rPr lang="en-US" sz="1200" kern="1200" baseline="0" dirty="0" smtClean="0">
                <a:solidFill>
                  <a:schemeClr val="tx1"/>
                </a:solidFill>
                <a:latin typeface="Arial" charset="0"/>
                <a:ea typeface="+mn-ea"/>
                <a:cs typeface="+mn-cs"/>
              </a:rPr>
              <a:t> cable can install the cabling required to power PoE enabled devices. The standard Category </a:t>
            </a:r>
            <a:r>
              <a:rPr lang="en-US" sz="1200" kern="1200" baseline="0" dirty="0" err="1" smtClean="0">
                <a:solidFill>
                  <a:schemeClr val="tx1"/>
                </a:solidFill>
                <a:latin typeface="Arial" charset="0"/>
                <a:ea typeface="+mn-ea"/>
                <a:cs typeface="+mn-cs"/>
              </a:rPr>
              <a:t>5e</a:t>
            </a:r>
            <a:r>
              <a:rPr lang="en-US" sz="1200" kern="1200" baseline="0" dirty="0" smtClean="0">
                <a:solidFill>
                  <a:schemeClr val="tx1"/>
                </a:solidFill>
                <a:latin typeface="Arial" charset="0"/>
                <a:ea typeface="+mn-ea"/>
                <a:cs typeface="+mn-cs"/>
              </a:rPr>
              <a:t> cable requirements still apply (maximum 328 feet or 100 meters). </a:t>
            </a:r>
          </a:p>
          <a:p>
            <a:r>
              <a:rPr lang="en-US" sz="1200" kern="1200" baseline="0" smtClean="0">
                <a:solidFill>
                  <a:schemeClr val="tx1"/>
                </a:solidFill>
                <a:latin typeface="Arial" charset="0"/>
                <a:ea typeface="+mn-ea"/>
                <a:cs typeface="+mn-cs"/>
              </a:rPr>
              <a:t>Two </a:t>
            </a:r>
            <a:r>
              <a:rPr lang="en-US" sz="1200" kern="1200" baseline="0" dirty="0" smtClean="0">
                <a:solidFill>
                  <a:schemeClr val="tx1"/>
                </a:solidFill>
                <a:latin typeface="Arial" charset="0"/>
                <a:ea typeface="+mn-ea"/>
                <a:cs typeface="+mn-cs"/>
              </a:rPr>
              <a:t>common PoE methods exist: the Cisco inline power and the IEEE 802.3af standard. Cisco inline power is pre-standard because the IEEE 802.3 standard did not include specifications for PoE. The 802.3af task force amended this omission and a standard was realized in 2003. Cisco was actively involved in the 802.3af taskforce and support of the IEEE inline power standard. One of the main differences is that 802.3af uses a power detection mechanism that detects if the connected device needs power. Standard ratification of 802.3af occurred on September 11, 2009.</a:t>
            </a:r>
          </a:p>
          <a:p>
            <a:r>
              <a:rPr lang="en-US" sz="1200" kern="1200" baseline="0" smtClean="0">
                <a:solidFill>
                  <a:schemeClr val="tx1"/>
                </a:solidFill>
                <a:latin typeface="Arial" charset="0"/>
                <a:ea typeface="+mn-ea"/>
                <a:cs typeface="+mn-cs"/>
              </a:rPr>
              <a:t>New </a:t>
            </a:r>
            <a:r>
              <a:rPr lang="en-US" sz="1200" kern="1200" baseline="0" dirty="0" smtClean="0">
                <a:solidFill>
                  <a:schemeClr val="tx1"/>
                </a:solidFill>
                <a:latin typeface="Arial" charset="0"/>
                <a:ea typeface="+mn-ea"/>
                <a:cs typeface="+mn-cs"/>
              </a:rPr>
              <a:t>Cisco devices (switches, access points) support both methods for backward compatibility. No specific configuration is required to choose the Cisco pre-standard or the 802.3af standard. The IEEE 803.2af standard will be enhanced with a new standard 802.3at, which will provide more power in future.</a:t>
            </a: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Link Layer Discovery Protocol-Media Endpoint Discovery (LLDP) protocol is a </a:t>
            </a:r>
            <a:r>
              <a:rPr lang="en-US" sz="1200" kern="1200" baseline="0" dirty="0" smtClean="0">
                <a:solidFill>
                  <a:schemeClr val="tx1"/>
                </a:solidFill>
                <a:latin typeface="Arial" charset="0"/>
                <a:ea typeface="+mn-ea"/>
                <a:cs typeface="+mn-cs"/>
              </a:rPr>
              <a:t>new standards-based protocol currently implemented in the Cisco phone and switching products. This protocol provides capability for the switches to recognize and provide power to any vendor phone attached to the network.</a:t>
            </a:r>
          </a:p>
          <a:p>
            <a:r>
              <a:rPr lang="en-US" sz="1200" kern="1200" baseline="0" smtClean="0">
                <a:solidFill>
                  <a:schemeClr val="tx1"/>
                </a:solidFill>
                <a:latin typeface="Arial" charset="0"/>
                <a:ea typeface="+mn-ea"/>
                <a:cs typeface="+mn-cs"/>
              </a:rPr>
              <a:t>An </a:t>
            </a:r>
            <a:r>
              <a:rPr lang="en-US" sz="1200" kern="1200" baseline="0" dirty="0" smtClean="0">
                <a:solidFill>
                  <a:schemeClr val="tx1"/>
                </a:solidFill>
                <a:latin typeface="Arial" charset="0"/>
                <a:ea typeface="+mn-ea"/>
                <a:cs typeface="+mn-cs"/>
              </a:rPr>
              <a:t>interim solution from Cisco called enhanced PoE provides up to </a:t>
            </a:r>
            <a:r>
              <a:rPr lang="en-US" sz="1200" kern="1200" baseline="0" dirty="0" err="1" smtClean="0">
                <a:solidFill>
                  <a:schemeClr val="tx1"/>
                </a:solidFill>
                <a:latin typeface="Arial" charset="0"/>
                <a:ea typeface="+mn-ea"/>
                <a:cs typeface="+mn-cs"/>
              </a:rPr>
              <a:t>20W</a:t>
            </a:r>
            <a:r>
              <a:rPr lang="en-US" sz="1200" kern="1200" baseline="0" dirty="0" smtClean="0">
                <a:solidFill>
                  <a:schemeClr val="tx1"/>
                </a:solidFill>
                <a:latin typeface="Arial" charset="0"/>
                <a:ea typeface="+mn-ea"/>
                <a:cs typeface="+mn-cs"/>
              </a:rPr>
              <a:t> of power with the E-series switches. Although most devices can use power supplied by a standard 802.3af source, some new devices require more power. </a:t>
            </a:r>
          </a:p>
          <a:p>
            <a:r>
              <a:rPr lang="en-US" sz="1200" kern="1200" baseline="0" smtClean="0">
                <a:solidFill>
                  <a:schemeClr val="tx1"/>
                </a:solidFill>
                <a:latin typeface="Arial" charset="0"/>
                <a:ea typeface="+mn-ea"/>
                <a:cs typeface="+mn-cs"/>
              </a:rPr>
              <a:t>Power </a:t>
            </a:r>
            <a:r>
              <a:rPr lang="en-US" sz="1200" kern="1200" baseline="0" dirty="0" smtClean="0">
                <a:solidFill>
                  <a:schemeClr val="tx1"/>
                </a:solidFill>
                <a:latin typeface="Arial" charset="0"/>
                <a:ea typeface="+mn-ea"/>
                <a:cs typeface="+mn-cs"/>
              </a:rPr>
              <a:t>requirements for access-points are specific. Cisco IP Phones use less than 15 Watts and can be powered from a standard 802.3af switch.</a:t>
            </a:r>
          </a:p>
          <a:p>
            <a:r>
              <a:rPr lang="en-US" sz="1200" kern="1200" baseline="0" smtClean="0">
                <a:solidFill>
                  <a:schemeClr val="tx1"/>
                </a:solidFill>
                <a:latin typeface="Arial" charset="0"/>
                <a:ea typeface="+mn-ea"/>
                <a:cs typeface="+mn-cs"/>
              </a:rPr>
              <a:t>PoE </a:t>
            </a:r>
            <a:r>
              <a:rPr lang="en-US" sz="1200" kern="1200" baseline="0" dirty="0" smtClean="0">
                <a:solidFill>
                  <a:schemeClr val="tx1"/>
                </a:solidFill>
                <a:latin typeface="Arial" charset="0"/>
                <a:ea typeface="+mn-ea"/>
                <a:cs typeface="+mn-cs"/>
              </a:rPr>
              <a:t>support is done at the port level. The command </a:t>
            </a:r>
            <a:r>
              <a:rPr lang="en-US" sz="1200" b="1" kern="1200" baseline="0" dirty="0" smtClean="0">
                <a:solidFill>
                  <a:schemeClr val="tx1"/>
                </a:solidFill>
                <a:latin typeface="Arial" charset="0"/>
                <a:ea typeface="+mn-ea"/>
                <a:cs typeface="+mn-cs"/>
              </a:rPr>
              <a:t>power inline auto </a:t>
            </a:r>
            <a:r>
              <a:rPr lang="en-US" sz="1200" b="0" kern="1200" baseline="0" dirty="0" smtClean="0">
                <a:solidFill>
                  <a:schemeClr val="tx1"/>
                </a:solidFill>
                <a:latin typeface="Arial" charset="0"/>
                <a:ea typeface="+mn-ea"/>
                <a:cs typeface="+mn-cs"/>
              </a:rPr>
              <a:t>is sufficient to </a:t>
            </a:r>
            <a:r>
              <a:rPr lang="en-US" sz="1200" kern="1200" baseline="0" dirty="0" smtClean="0">
                <a:solidFill>
                  <a:schemeClr val="tx1"/>
                </a:solidFill>
                <a:latin typeface="Arial" charset="0"/>
                <a:ea typeface="+mn-ea"/>
                <a:cs typeface="+mn-cs"/>
              </a:rPr>
              <a:t>enable PoE and auto-detection of power requirements. A device not needing any PoE can still be connected to that port: Power is supplied only if the device requires it. The amount of power supplied will be automatically detected. You still have to plan for the overall power consumed by all the devices connected to the PoE switch.</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118</a:t>
            </a:fld>
            <a:endParaRPr lang="en-US" dirty="0"/>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Every switch has a dedicated maximum amount of power available for PoE. The power used by each PoE port is deducted from the total available power. The power used by each device is dynamically learned from via CDP. This feature allows for optimization of the actual power consumption, as a PoE device does not always consume the maximum amount of power it needs. For example, an IP Phone classified as 15 Watts might use up to 15 Watts when fully utilized, but use only 6 or 7 Watts while it is on hook.</a:t>
            </a: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Pay close attention to power budgeting and associated power supply requirements </a:t>
            </a:r>
            <a:r>
              <a:rPr lang="en-US" sz="1200" kern="1200" baseline="0" dirty="0" smtClean="0">
                <a:solidFill>
                  <a:schemeClr val="tx1"/>
                </a:solidFill>
                <a:latin typeface="Arial" charset="0"/>
                <a:ea typeface="+mn-ea"/>
                <a:cs typeface="+mn-cs"/>
              </a:rPr>
              <a:t>because many designers overlook PoE power requirements.</a:t>
            </a:r>
          </a:p>
          <a:p>
            <a:r>
              <a:rPr lang="en-US" sz="1200" kern="1200" baseline="0" smtClean="0">
                <a:solidFill>
                  <a:schemeClr val="tx1"/>
                </a:solidFill>
                <a:latin typeface="Arial" charset="0"/>
                <a:ea typeface="+mn-ea"/>
                <a:cs typeface="+mn-cs"/>
              </a:rPr>
              <a:t>Nevertheless</a:t>
            </a:r>
            <a:r>
              <a:rPr lang="en-US" sz="1200" kern="1200" baseline="0" dirty="0" smtClean="0">
                <a:solidFill>
                  <a:schemeClr val="tx1"/>
                </a:solidFill>
                <a:latin typeface="Arial" charset="0"/>
                <a:ea typeface="+mn-ea"/>
                <a:cs typeface="+mn-cs"/>
              </a:rPr>
              <a:t>, if a phone is said to require up to 15 Watts, if the remaining power at the switch level is less than 15 Watts, the phone will not get power at all. Notice that not all switches have 15 Watts of power available for all ports. Some switches have all ports being PoE with 15 Watts each (which is the maximum possible power under the 802.3af protocol); some others have only a few ports supporting PoE, and not all of them offer 15 Watts. </a:t>
            </a:r>
          </a:p>
          <a:p>
            <a:r>
              <a:rPr lang="en-US" sz="1200" kern="1200" baseline="0" smtClean="0">
                <a:solidFill>
                  <a:schemeClr val="tx1"/>
                </a:solidFill>
                <a:latin typeface="Arial" charset="0"/>
                <a:ea typeface="+mn-ea"/>
                <a:cs typeface="+mn-cs"/>
              </a:rPr>
              <a:t>When </a:t>
            </a:r>
            <a:r>
              <a:rPr lang="en-US" sz="1200" kern="1200" baseline="0" dirty="0" smtClean="0">
                <a:solidFill>
                  <a:schemeClr val="tx1"/>
                </a:solidFill>
                <a:latin typeface="Arial" charset="0"/>
                <a:ea typeface="+mn-ea"/>
                <a:cs typeface="+mn-cs"/>
              </a:rPr>
              <a:t>a VoIP device obtains power and accesses the network at Layer 2, it needs to obtain an IP address. Just like any other client device, it can obtain this IP address through a DHCP server.</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119</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Cisco classifies its campus network WLAN solutions and products into </a:t>
            </a:r>
            <a:r>
              <a:rPr lang="en-US" sz="1200" kern="1200" baseline="0" smtClean="0">
                <a:solidFill>
                  <a:schemeClr val="tx1"/>
                </a:solidFill>
                <a:latin typeface="Arial" charset="0"/>
                <a:ea typeface="+mn-ea"/>
                <a:cs typeface="+mn-cs"/>
              </a:rPr>
              <a:t>a framework denoted </a:t>
            </a:r>
            <a:r>
              <a:rPr lang="en-US" sz="1200" kern="1200" baseline="0" dirty="0" smtClean="0">
                <a:solidFill>
                  <a:schemeClr val="tx1"/>
                </a:solidFill>
                <a:latin typeface="Arial" charset="0"/>
                <a:ea typeface="+mn-ea"/>
                <a:cs typeface="+mn-cs"/>
              </a:rPr>
              <a:t>as the Cisco Unified Wireless Network, which is broken down into </a:t>
            </a:r>
            <a:r>
              <a:rPr lang="en-US" sz="1200" kern="1200" baseline="0" smtClean="0">
                <a:solidFill>
                  <a:schemeClr val="tx1"/>
                </a:solidFill>
                <a:latin typeface="Arial" charset="0"/>
                <a:ea typeface="+mn-ea"/>
                <a:cs typeface="+mn-cs"/>
              </a:rPr>
              <a:t>the following subelements</a:t>
            </a:r>
            <a:r>
              <a:rPr lang="en-US" sz="1200" kern="1200" baseline="0" dirty="0" smtClean="0">
                <a:solidFill>
                  <a:schemeClr val="tx1"/>
                </a:solidFill>
                <a:latin typeface="Arial" charset="0"/>
                <a:ea typeface="+mn-ea"/>
                <a:cs typeface="+mn-cs"/>
              </a:rPr>
              <a:t>:</a:t>
            </a:r>
          </a:p>
          <a:p>
            <a:pPr lvl="1"/>
            <a:r>
              <a:rPr lang="en-US" sz="1200" b="1" kern="1200" baseline="0" smtClean="0">
                <a:solidFill>
                  <a:schemeClr val="tx1"/>
                </a:solidFill>
                <a:latin typeface="Arial" charset="0"/>
                <a:ea typeface="+mn-ea"/>
                <a:cs typeface="+mn-cs"/>
              </a:rPr>
              <a:t>Client </a:t>
            </a:r>
            <a:r>
              <a:rPr lang="en-US" sz="1200" b="1" kern="1200" baseline="0" dirty="0" smtClean="0">
                <a:solidFill>
                  <a:schemeClr val="tx1"/>
                </a:solidFill>
                <a:latin typeface="Arial" charset="0"/>
                <a:ea typeface="+mn-ea"/>
                <a:cs typeface="+mn-cs"/>
              </a:rPr>
              <a:t>devices: </a:t>
            </a:r>
            <a:r>
              <a:rPr lang="en-US" sz="1200" b="0" kern="1200" baseline="0" dirty="0" smtClean="0">
                <a:solidFill>
                  <a:schemeClr val="tx1"/>
                </a:solidFill>
                <a:latin typeface="Arial" charset="0"/>
                <a:ea typeface="+mn-ea"/>
                <a:cs typeface="+mn-cs"/>
              </a:rPr>
              <a:t>Cisco Compatible or Cisco Aironet 802.11a/b/g/ client adapters are </a:t>
            </a:r>
            <a:r>
              <a:rPr lang="en-US" sz="1200" kern="1200" baseline="0" dirty="0" smtClean="0">
                <a:solidFill>
                  <a:schemeClr val="tx1"/>
                </a:solidFill>
                <a:latin typeface="Arial" charset="0"/>
                <a:ea typeface="+mn-ea"/>
                <a:cs typeface="+mn-cs"/>
              </a:rPr>
              <a:t>strongly recommended for the Cisco Unified Wireless Network. However, with more than 90 percent of shipping client devices certified as Cisco-compatible, almost any client device that you select should be Cisco-compatible certified. In addition, Cisco-compatible client devices interoperate with and support innovative and unique Cisco Unified Wireless Network features, such as fast secure roaming, integrated IPS, location services, and a variety of extensible authentication types.</a:t>
            </a:r>
          </a:p>
          <a:p>
            <a:pPr lvl="1"/>
            <a:r>
              <a:rPr lang="en-US" sz="1200" b="1" kern="1200" baseline="0" dirty="0" smtClean="0">
                <a:solidFill>
                  <a:schemeClr val="tx1"/>
                </a:solidFill>
                <a:latin typeface="Arial" charset="0"/>
                <a:ea typeface="+mn-ea"/>
                <a:cs typeface="+mn-cs"/>
              </a:rPr>
              <a:t>Mobility platform: </a:t>
            </a:r>
            <a:r>
              <a:rPr lang="en-US" sz="1200" b="0" kern="1200" baseline="0" dirty="0" smtClean="0">
                <a:solidFill>
                  <a:schemeClr val="tx1"/>
                </a:solidFill>
                <a:latin typeface="Arial" charset="0"/>
                <a:ea typeface="+mn-ea"/>
                <a:cs typeface="+mn-cs"/>
              </a:rPr>
              <a:t>Cisco offers access points and bridges for the carpeted enterprise, </a:t>
            </a:r>
            <a:r>
              <a:rPr lang="en-US" sz="1200" kern="1200" baseline="0" dirty="0" smtClean="0">
                <a:solidFill>
                  <a:schemeClr val="tx1"/>
                </a:solidFill>
                <a:latin typeface="Arial" charset="0"/>
                <a:ea typeface="+mn-ea"/>
                <a:cs typeface="+mn-cs"/>
              </a:rPr>
              <a:t>ruggedized environments, and challenging environments, such as the outdoors. Cisco Aironet lightweight access points are dynamically configured and managed through Lightweight Access Point Protocol (LWAPP), which is discussed later in this section. In addition, Cisco Aironet autonomous access points have the option to be converted to operate as lightweight access points running the LWAPP are supported. Note that not all Cisco Aironet autonomous AP models can be converted to LWAPP </a:t>
            </a:r>
            <a:r>
              <a:rPr lang="en-US" sz="1200" kern="1200" baseline="0" dirty="0" err="1" smtClean="0">
                <a:solidFill>
                  <a:schemeClr val="tx1"/>
                </a:solidFill>
                <a:latin typeface="Arial" charset="0"/>
                <a:ea typeface="+mn-ea"/>
                <a:cs typeface="+mn-cs"/>
              </a:rPr>
              <a:t>APs</a:t>
            </a:r>
            <a:r>
              <a:rPr lang="en-US" sz="1200" kern="1200" baseline="0" dirty="0" smtClean="0">
                <a:solidFill>
                  <a:schemeClr val="tx1"/>
                </a:solidFill>
                <a:latin typeface="Arial" charset="0"/>
                <a:ea typeface="+mn-ea"/>
                <a:cs typeface="+mn-cs"/>
              </a:rPr>
              <a:t>; see Cisco.com for more information.</a:t>
            </a:r>
          </a:p>
          <a:p>
            <a:pPr lvl="1"/>
            <a:r>
              <a:rPr lang="en-US" sz="1200" b="1" kern="1200" baseline="0" dirty="0" smtClean="0">
                <a:solidFill>
                  <a:schemeClr val="tx1"/>
                </a:solidFill>
                <a:latin typeface="Arial" charset="0"/>
                <a:ea typeface="+mn-ea"/>
                <a:cs typeface="+mn-cs"/>
              </a:rPr>
              <a:t>Network unification: </a:t>
            </a:r>
            <a:r>
              <a:rPr lang="en-US" sz="1200" b="0" kern="1200" baseline="0" dirty="0" smtClean="0">
                <a:solidFill>
                  <a:schemeClr val="tx1"/>
                </a:solidFill>
                <a:latin typeface="Arial" charset="0"/>
                <a:ea typeface="+mn-ea"/>
                <a:cs typeface="+mn-cs"/>
              </a:rPr>
              <a:t>The Cisco Unified Wireless Network leverages the customer’s </a:t>
            </a:r>
            <a:r>
              <a:rPr lang="en-US" sz="1200" kern="1200" baseline="0" dirty="0" smtClean="0">
                <a:solidFill>
                  <a:schemeClr val="tx1"/>
                </a:solidFill>
                <a:latin typeface="Arial" charset="0"/>
                <a:ea typeface="+mn-ea"/>
                <a:cs typeface="+mn-cs"/>
              </a:rPr>
              <a:t>existing wired network and investment in Cisco products. It supports a seamless network infrastructure across a range of platforms by unification with Cisco WLAN controllers.</a:t>
            </a:r>
          </a:p>
          <a:p>
            <a:pPr lvl="1"/>
            <a:r>
              <a:rPr lang="en-US" sz="1200" b="1" kern="1200" baseline="0" dirty="0" smtClean="0">
                <a:solidFill>
                  <a:schemeClr val="tx1"/>
                </a:solidFill>
                <a:latin typeface="Arial" charset="0"/>
                <a:ea typeface="+mn-ea"/>
                <a:cs typeface="+mn-cs"/>
              </a:rPr>
              <a:t>World-class network management: </a:t>
            </a:r>
            <a:r>
              <a:rPr lang="en-US" sz="1200" b="0" kern="1200" baseline="0" dirty="0" smtClean="0">
                <a:solidFill>
                  <a:schemeClr val="tx1"/>
                </a:solidFill>
                <a:latin typeface="Arial" charset="0"/>
                <a:ea typeface="+mn-ea"/>
                <a:cs typeface="+mn-cs"/>
              </a:rPr>
              <a:t>Cisco delivers a world-class network management </a:t>
            </a:r>
            <a:r>
              <a:rPr lang="en-US" sz="1200" kern="1200" baseline="0" dirty="0" smtClean="0">
                <a:solidFill>
                  <a:schemeClr val="tx1"/>
                </a:solidFill>
                <a:latin typeface="Arial" charset="0"/>
                <a:ea typeface="+mn-ea"/>
                <a:cs typeface="+mn-cs"/>
              </a:rPr>
              <a:t>system (NMS) that visualizes and helps secure your air space. The Cisco Wireless Control Systems (WCS) supports WLAN planning and design, radio frequency management, location tracking, and IPS, in addition to WLAN systems configuration, monitoring, and management. This platform easily manages multiple controllers and their associated lightweight access points.</a:t>
            </a:r>
          </a:p>
          <a:p>
            <a:pPr lvl="1"/>
            <a:r>
              <a:rPr lang="en-US" sz="1200" b="1" kern="1200" baseline="0" dirty="0" smtClean="0">
                <a:solidFill>
                  <a:schemeClr val="tx1"/>
                </a:solidFill>
                <a:latin typeface="Arial" charset="0"/>
                <a:ea typeface="+mn-ea"/>
                <a:cs typeface="+mn-cs"/>
              </a:rPr>
              <a:t>Unified advanced services: </a:t>
            </a:r>
            <a:r>
              <a:rPr lang="en-US" sz="1200" b="0" kern="1200" baseline="0" dirty="0" smtClean="0">
                <a:solidFill>
                  <a:schemeClr val="tx1"/>
                </a:solidFill>
                <a:latin typeface="Arial" charset="0"/>
                <a:ea typeface="+mn-ea"/>
                <a:cs typeface="+mn-cs"/>
              </a:rPr>
              <a:t>Cisco provides unified support of leading-edge applications. Cisco </a:t>
            </a:r>
            <a:r>
              <a:rPr lang="en-US" sz="1200" kern="1200" baseline="0" dirty="0" smtClean="0">
                <a:solidFill>
                  <a:schemeClr val="tx1"/>
                </a:solidFill>
                <a:latin typeface="Arial" charset="0"/>
                <a:ea typeface="+mn-ea"/>
                <a:cs typeface="+mn-cs"/>
              </a:rPr>
              <a:t>offers advanced services that are industry leading, innovative, and comprehensive. Wireless lightweight access points, location appliances, and wireless IP phones deliver the Cisco Unified Wireless Network advanced services. Although detailed information and configuration of these elements is not necessary for switching, they can be referenced in voice deployments. The next section discusses similarities and differences of LANs and WLANs.</a:t>
            </a:r>
          </a:p>
          <a:p>
            <a:r>
              <a:rPr lang="en-US" sz="1200" kern="1200" baseline="0" smtClean="0">
                <a:solidFill>
                  <a:schemeClr val="tx1"/>
                </a:solidFill>
                <a:latin typeface="Arial" charset="0"/>
                <a:ea typeface="+mn-ea"/>
                <a:cs typeface="+mn-cs"/>
              </a:rPr>
              <a:t>Although </a:t>
            </a:r>
            <a:r>
              <a:rPr lang="en-US" sz="1200" kern="1200" baseline="0" dirty="0" smtClean="0">
                <a:solidFill>
                  <a:schemeClr val="tx1"/>
                </a:solidFill>
                <a:latin typeface="Arial" charset="0"/>
                <a:ea typeface="+mn-ea"/>
                <a:cs typeface="+mn-cs"/>
              </a:rPr>
              <a:t>detailed information and configuration of these elements is not necessary for switching, they can be referenced in voice deployments. </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a:t>
            </a:fld>
            <a:endParaRPr lang="en-US" dirty="0"/>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One additional requirement of Cisco IP phones is that they also need to download a specific configuration file that can provide them with specific voice information, such as Codec to use, location of the CUCM or CUCME. This configuration file is downloaded using TFTP. The TFTP server IP address can be configured manually into each Cisco IP Phone, or provided as a DHCP option 150 (TFTP server address).</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VoIP device then downloads its configuration file from the TFTP server and also verifies whether a newer firmware is available. It then tries to reach a CUCM or CUCME server. This server’s IP address can be provided within the configuration file or can be provisioned through DNS. Many deployments tend to use the CUCM or CUCME as the TFTP server to simplify the overall procedure, thus removing the need for an external TFTP server and DNS resolution.</a:t>
            </a:r>
          </a:p>
          <a:p>
            <a:r>
              <a:rPr lang="en-US" sz="1200" kern="1200" baseline="0" smtClean="0">
                <a:solidFill>
                  <a:schemeClr val="tx1"/>
                </a:solidFill>
                <a:latin typeface="Arial" charset="0"/>
                <a:ea typeface="+mn-ea"/>
                <a:cs typeface="+mn-cs"/>
              </a:rPr>
              <a:t>When </a:t>
            </a:r>
            <a:r>
              <a:rPr lang="en-US" sz="1200" kern="1200" baseline="0" dirty="0" smtClean="0">
                <a:solidFill>
                  <a:schemeClr val="tx1"/>
                </a:solidFill>
                <a:latin typeface="Arial" charset="0"/>
                <a:ea typeface="+mn-ea"/>
                <a:cs typeface="+mn-cs"/>
              </a:rPr>
              <a:t>the phone contacts the CUCM or CUCME, it registers to it, obtains its line extension number, and is ready to place or receive calls. </a:t>
            </a:r>
          </a:p>
          <a:p>
            <a:r>
              <a:rPr lang="en-US" sz="1200" kern="1200" baseline="0" smtClean="0">
                <a:solidFill>
                  <a:schemeClr val="tx1"/>
                </a:solidFill>
                <a:latin typeface="Arial" charset="0"/>
                <a:ea typeface="+mn-ea"/>
                <a:cs typeface="+mn-cs"/>
              </a:rPr>
              <a:t>To </a:t>
            </a:r>
            <a:r>
              <a:rPr lang="en-US" sz="1200" kern="1200" baseline="0" dirty="0" smtClean="0">
                <a:solidFill>
                  <a:schemeClr val="tx1"/>
                </a:solidFill>
                <a:latin typeface="Arial" charset="0"/>
                <a:ea typeface="+mn-ea"/>
                <a:cs typeface="+mn-cs"/>
              </a:rPr>
              <a:t>test voice implementation, it is recommended to work through the logical boot process of the phone. </a:t>
            </a:r>
          </a:p>
          <a:p>
            <a:r>
              <a:rPr lang="en-US" sz="1200" kern="1200" baseline="0" smtClean="0">
                <a:solidFill>
                  <a:schemeClr val="tx1"/>
                </a:solidFill>
                <a:latin typeface="Arial" charset="0"/>
                <a:ea typeface="+mn-ea"/>
                <a:cs typeface="+mn-cs"/>
              </a:rPr>
              <a:t>Like </a:t>
            </a:r>
            <a:r>
              <a:rPr lang="en-US" sz="1200" kern="1200" baseline="0" dirty="0" smtClean="0">
                <a:solidFill>
                  <a:schemeClr val="tx1"/>
                </a:solidFill>
                <a:latin typeface="Arial" charset="0"/>
                <a:ea typeface="+mn-ea"/>
                <a:cs typeface="+mn-cs"/>
              </a:rPr>
              <a:t>any other networking device, a phone upon boot up needs to receive power. It will then receive an IP address. If the IP address is received via DHCP, the DHCP option should also provide the CUCM or CUCME IP address. The phone downloads its configuration and firmware from the voice server, before registering, obtaining a phone extension and is ready to place a call.</a:t>
            </a:r>
          </a:p>
          <a:p>
            <a:r>
              <a:rPr lang="en-US" sz="1200" kern="1200" baseline="0" smtClean="0">
                <a:solidFill>
                  <a:schemeClr val="tx1"/>
                </a:solidFill>
                <a:latin typeface="Arial" charset="0"/>
                <a:ea typeface="+mn-ea"/>
                <a:cs typeface="+mn-cs"/>
              </a:rPr>
              <a:t>When </a:t>
            </a:r>
            <a:r>
              <a:rPr lang="en-US" sz="1200" kern="1200" baseline="0" dirty="0" smtClean="0">
                <a:solidFill>
                  <a:schemeClr val="tx1"/>
                </a:solidFill>
                <a:latin typeface="Arial" charset="0"/>
                <a:ea typeface="+mn-ea"/>
                <a:cs typeface="+mn-cs"/>
              </a:rPr>
              <a:t>testing a new VoIP implementation, a logical testing scheme is to check that the phone receives power; then an IP address actually tries to get to the CUCM or CUCME, and registers there. When all these steps are completed, the phone can place and receive calls.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120</a:t>
            </a:fld>
            <a:endParaRPr lang="en-US" dirty="0"/>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Video is no longer in its infancy, but it’s still a growing and evolving technology yielding tremendous benefits to the enterprise in forms of collaboration.</a:t>
            </a:r>
          </a:p>
          <a:p>
            <a:r>
              <a:rPr lang="en-US" sz="1200" kern="1200" baseline="0" dirty="0" smtClean="0">
                <a:solidFill>
                  <a:schemeClr val="tx1"/>
                </a:solidFill>
                <a:latin typeface="Arial" charset="0"/>
                <a:ea typeface="+mn-ea"/>
                <a:cs typeface="+mn-cs"/>
              </a:rPr>
              <a:t>When deploying this technology in the campus, several switch configurations need to be considered. This section reviews video components and applications and discusses a few best practices for storage.</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121</a:t>
            </a:fld>
            <a:endParaRPr lang="en-US" dirty="0"/>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Video components were covered in the planning section on video in this chapter.</a:t>
            </a:r>
          </a:p>
          <a:p>
            <a:r>
              <a:rPr lang="en-US" sz="1200" kern="1200" baseline="0" smtClean="0">
                <a:solidFill>
                  <a:schemeClr val="tx1"/>
                </a:solidFill>
                <a:latin typeface="Arial" charset="0"/>
                <a:ea typeface="+mn-ea"/>
                <a:cs typeface="+mn-cs"/>
              </a:rPr>
              <a:t>IP </a:t>
            </a:r>
            <a:r>
              <a:rPr lang="en-US" sz="1200" kern="1200" baseline="0" dirty="0" smtClean="0">
                <a:solidFill>
                  <a:schemeClr val="tx1"/>
                </a:solidFill>
                <a:latin typeface="Arial" charset="0"/>
                <a:ea typeface="+mn-ea"/>
                <a:cs typeface="+mn-cs"/>
              </a:rPr>
              <a:t>surveillance and digital media systems were not covered as video applications in the planning section. IP surveillance systems record video for security purposes. Traditional surveillance security companies now offer IP solutions, and Cisco offers its own solution as well. IP surveillance solutions enable for features not typical with traditional video surveillance. These features include digital video archiving, on-demand viewing, and e-mail and web video updates.</a:t>
            </a:r>
          </a:p>
          <a:p>
            <a:r>
              <a:rPr lang="en-US" sz="1200" kern="1200" baseline="0" smtClean="0">
                <a:solidFill>
                  <a:schemeClr val="tx1"/>
                </a:solidFill>
                <a:latin typeface="Arial" charset="0"/>
                <a:ea typeface="+mn-ea"/>
                <a:cs typeface="+mn-cs"/>
              </a:rPr>
              <a:t>Moreover</a:t>
            </a:r>
            <a:r>
              <a:rPr lang="en-US" sz="1200" kern="1200" baseline="0" dirty="0" smtClean="0">
                <a:solidFill>
                  <a:schemeClr val="tx1"/>
                </a:solidFill>
                <a:latin typeface="Arial" charset="0"/>
                <a:ea typeface="+mn-ea"/>
                <a:cs typeface="+mn-cs"/>
              </a:rPr>
              <a:t>, digital media systems offer video as a means of communication. Cisco currently offers a digital media system that offers a full set of features to include social video, digital signage, and IPTV systems. The Cisco digital media system is geared for learning, communication, and collaboration.</a:t>
            </a:r>
          </a:p>
          <a:p>
            <a:r>
              <a:rPr lang="en-US" sz="1200" kern="1200" baseline="0" smtClean="0">
                <a:solidFill>
                  <a:schemeClr val="tx1"/>
                </a:solidFill>
                <a:latin typeface="Arial" charset="0"/>
                <a:ea typeface="+mn-ea"/>
                <a:cs typeface="+mn-cs"/>
              </a:rPr>
              <a:t>As </a:t>
            </a:r>
            <a:r>
              <a:rPr lang="en-US" sz="1200" kern="1200" baseline="0" dirty="0" smtClean="0">
                <a:solidFill>
                  <a:schemeClr val="tx1"/>
                </a:solidFill>
                <a:latin typeface="Arial" charset="0"/>
                <a:ea typeface="+mn-ea"/>
                <a:cs typeface="+mn-cs"/>
              </a:rPr>
              <a:t>with peer-to-peer video and TelePresence, IP surveillance and digital media systems bandwidth and availability requirements must be taken into account when designing a campus network.</a:t>
            </a:r>
            <a:endParaRPr lang="en-US" sz="1200" b="1" i="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122</a:t>
            </a:fld>
            <a:endParaRPr lang="en-US" dirty="0"/>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Cisco switches do not require any specific or standard configuration to support video. However, PoE is optional for some models of IP surveillance cameras, and QoS features might be necessary to guarantee bandwidth or solve traffic congestion issues caused by high-bandwidth applications such as TelePresence. The recommend best practice goals for jitter, latency, and packet loss of TelePresence or any real-time (interactive) video applications is as follows:</a:t>
            </a:r>
          </a:p>
          <a:p>
            <a:pPr lvl="1"/>
            <a:r>
              <a:rPr lang="en-US" sz="1200" kern="1200" baseline="0" smtClean="0">
                <a:solidFill>
                  <a:schemeClr val="tx1"/>
                </a:solidFill>
                <a:latin typeface="Arial" charset="0"/>
                <a:ea typeface="+mn-ea"/>
                <a:cs typeface="+mn-cs"/>
              </a:rPr>
              <a:t>Packet </a:t>
            </a:r>
            <a:r>
              <a:rPr lang="en-US" sz="1200" kern="1200" baseline="0" dirty="0" smtClean="0">
                <a:solidFill>
                  <a:schemeClr val="tx1"/>
                </a:solidFill>
                <a:latin typeface="Arial" charset="0"/>
                <a:ea typeface="+mn-ea"/>
                <a:cs typeface="+mn-cs"/>
              </a:rPr>
              <a:t>loss of less than 0.5 percent</a:t>
            </a:r>
          </a:p>
          <a:p>
            <a:pPr lvl="1"/>
            <a:r>
              <a:rPr lang="en-US" sz="1200" kern="1200" baseline="0" smtClean="0">
                <a:solidFill>
                  <a:schemeClr val="tx1"/>
                </a:solidFill>
                <a:latin typeface="Arial" charset="0"/>
                <a:ea typeface="+mn-ea"/>
                <a:cs typeface="+mn-cs"/>
              </a:rPr>
              <a:t>Jitter </a:t>
            </a:r>
            <a:r>
              <a:rPr lang="en-US" sz="1200" kern="1200" baseline="0" dirty="0" smtClean="0">
                <a:solidFill>
                  <a:schemeClr val="tx1"/>
                </a:solidFill>
                <a:latin typeface="Arial" charset="0"/>
                <a:ea typeface="+mn-ea"/>
                <a:cs typeface="+mn-cs"/>
              </a:rPr>
              <a:t>of less than 10 ms one-way</a:t>
            </a:r>
          </a:p>
          <a:p>
            <a:pPr lvl="1"/>
            <a:r>
              <a:rPr lang="en-US" sz="1200" kern="1200" baseline="0" smtClean="0">
                <a:solidFill>
                  <a:schemeClr val="tx1"/>
                </a:solidFill>
                <a:latin typeface="Arial" charset="0"/>
                <a:ea typeface="+mn-ea"/>
                <a:cs typeface="+mn-cs"/>
              </a:rPr>
              <a:t>Latency </a:t>
            </a:r>
            <a:r>
              <a:rPr lang="en-US" sz="1200" kern="1200" baseline="0" dirty="0" smtClean="0">
                <a:solidFill>
                  <a:schemeClr val="tx1"/>
                </a:solidFill>
                <a:latin typeface="Arial" charset="0"/>
                <a:ea typeface="+mn-ea"/>
                <a:cs typeface="+mn-cs"/>
              </a:rPr>
              <a:t>of less than 150 ms one-way</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123</a:t>
            </a:fld>
            <a:endParaRPr lang="en-US" dirty="0"/>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As a best practice for achieving these goals for TelePresence or other high-bandwidth video applications, consider implementing the QoS configurations:</a:t>
            </a:r>
          </a:p>
          <a:p>
            <a:pPr lvl="1"/>
            <a:r>
              <a:rPr lang="en-US" sz="1200" kern="1200" baseline="0" smtClean="0">
                <a:solidFill>
                  <a:schemeClr val="tx1"/>
                </a:solidFill>
                <a:latin typeface="Arial" charset="0"/>
                <a:ea typeface="+mn-ea"/>
                <a:cs typeface="+mn-cs"/>
              </a:rPr>
              <a:t>Classify </a:t>
            </a:r>
            <a:r>
              <a:rPr lang="en-US" sz="1200" kern="1200" baseline="0" dirty="0" smtClean="0">
                <a:solidFill>
                  <a:schemeClr val="tx1"/>
                </a:solidFill>
                <a:latin typeface="Arial" charset="0"/>
                <a:ea typeface="+mn-ea"/>
                <a:cs typeface="+mn-cs"/>
              </a:rPr>
              <a:t>and mark traffic by using DSCP as close to its edge as possible, preferably on the first-hop access layer switch. If a host is trusted, allow the trusted hosts to mark their own traffic.</a:t>
            </a:r>
          </a:p>
          <a:p>
            <a:pPr lvl="1"/>
            <a:r>
              <a:rPr lang="en-US" sz="1200" kern="1200" baseline="0" smtClean="0">
                <a:solidFill>
                  <a:schemeClr val="tx1"/>
                </a:solidFill>
                <a:latin typeface="Arial" charset="0"/>
                <a:ea typeface="+mn-ea"/>
                <a:cs typeface="+mn-cs"/>
              </a:rPr>
              <a:t>Trust </a:t>
            </a:r>
            <a:r>
              <a:rPr lang="en-US" sz="1200" kern="1200" baseline="0" dirty="0" smtClean="0">
                <a:solidFill>
                  <a:schemeClr val="tx1"/>
                </a:solidFill>
                <a:latin typeface="Arial" charset="0"/>
                <a:ea typeface="+mn-ea"/>
                <a:cs typeface="+mn-cs"/>
              </a:rPr>
              <a:t>QoS on each inter-switch and switch to router links to preserve marking as frames travel through the network. See </a:t>
            </a:r>
            <a:r>
              <a:rPr lang="en-US" sz="1200" kern="1200" baseline="0" dirty="0" err="1" smtClean="0">
                <a:solidFill>
                  <a:schemeClr val="tx1"/>
                </a:solidFill>
                <a:latin typeface="Arial" charset="0"/>
                <a:ea typeface="+mn-ea"/>
                <a:cs typeface="+mn-cs"/>
              </a:rPr>
              <a:t>RFC4594</a:t>
            </a:r>
            <a:r>
              <a:rPr lang="en-US" sz="1200" kern="1200" baseline="0" dirty="0" smtClean="0">
                <a:solidFill>
                  <a:schemeClr val="tx1"/>
                </a:solidFill>
                <a:latin typeface="Arial" charset="0"/>
                <a:ea typeface="+mn-ea"/>
                <a:cs typeface="+mn-cs"/>
              </a:rPr>
              <a:t> for more information.</a:t>
            </a:r>
          </a:p>
          <a:p>
            <a:pPr lvl="1"/>
            <a:r>
              <a:rPr lang="en-US" sz="1200" kern="1200" baseline="0" smtClean="0">
                <a:solidFill>
                  <a:schemeClr val="tx1"/>
                </a:solidFill>
                <a:latin typeface="Arial" charset="0"/>
                <a:ea typeface="+mn-ea"/>
                <a:cs typeface="+mn-cs"/>
              </a:rPr>
              <a:t>Limit </a:t>
            </a:r>
            <a:r>
              <a:rPr lang="en-US" sz="1200" kern="1200" baseline="0" dirty="0" smtClean="0">
                <a:solidFill>
                  <a:schemeClr val="tx1"/>
                </a:solidFill>
                <a:latin typeface="Arial" charset="0"/>
                <a:ea typeface="+mn-ea"/>
                <a:cs typeface="+mn-cs"/>
              </a:rPr>
              <a:t>the amount of real-time voice and video traffic to 33 percent of link capacity; if higher than this, TelePresence data might starve out other applications resulting in slow or erratic performance of data applications.</a:t>
            </a:r>
          </a:p>
          <a:p>
            <a:pPr lvl="1"/>
            <a:r>
              <a:rPr lang="en-US" sz="1200" kern="1200" baseline="0" smtClean="0">
                <a:solidFill>
                  <a:schemeClr val="tx1"/>
                </a:solidFill>
                <a:latin typeface="Arial" charset="0"/>
                <a:ea typeface="+mn-ea"/>
                <a:cs typeface="+mn-cs"/>
              </a:rPr>
              <a:t>Reserve </a:t>
            </a:r>
            <a:r>
              <a:rPr lang="en-US" sz="1200" kern="1200" baseline="0" dirty="0" smtClean="0">
                <a:solidFill>
                  <a:schemeClr val="tx1"/>
                </a:solidFill>
                <a:latin typeface="Arial" charset="0"/>
                <a:ea typeface="+mn-ea"/>
                <a:cs typeface="+mn-cs"/>
              </a:rPr>
              <a:t>at least 25 percent of link bandwidth for the best-effort data traffic.</a:t>
            </a:r>
          </a:p>
          <a:p>
            <a:pPr lvl="1"/>
            <a:r>
              <a:rPr lang="en-US" sz="1200" kern="1200" baseline="0" smtClean="0">
                <a:solidFill>
                  <a:schemeClr val="tx1"/>
                </a:solidFill>
                <a:latin typeface="Arial" charset="0"/>
                <a:ea typeface="+mn-ea"/>
                <a:cs typeface="+mn-cs"/>
              </a:rPr>
              <a:t>Deploy </a:t>
            </a:r>
            <a:r>
              <a:rPr lang="en-US" sz="1200" kern="1200" baseline="0" dirty="0" smtClean="0">
                <a:solidFill>
                  <a:schemeClr val="tx1"/>
                </a:solidFill>
                <a:latin typeface="Arial" charset="0"/>
                <a:ea typeface="+mn-ea"/>
                <a:cs typeface="+mn-cs"/>
              </a:rPr>
              <a:t>a 1 percent Scavenger class to help ensure that unruly applications do not dominate the best-effort data class.</a:t>
            </a:r>
          </a:p>
          <a:p>
            <a:pPr lvl="1"/>
            <a:r>
              <a:rPr lang="en-US" sz="1200" kern="1200" baseline="0" smtClean="0">
                <a:solidFill>
                  <a:schemeClr val="tx1"/>
                </a:solidFill>
                <a:latin typeface="Arial" charset="0"/>
                <a:ea typeface="+mn-ea"/>
                <a:cs typeface="+mn-cs"/>
              </a:rPr>
              <a:t>Use </a:t>
            </a:r>
            <a:r>
              <a:rPr lang="en-US" sz="1200" kern="1200" baseline="0" dirty="0" smtClean="0">
                <a:solidFill>
                  <a:schemeClr val="tx1"/>
                </a:solidFill>
                <a:latin typeface="Arial" charset="0"/>
                <a:ea typeface="+mn-ea"/>
                <a:cs typeface="+mn-cs"/>
              </a:rPr>
              <a:t>DSCP-based Weighted Random Early Detection (WRED) queuing on all TCP flows, wherever possible.</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preceding list is only a high-level synopsis of a few best-practice guidelines for TelePresence and other high-bandwidth applications. However, these applications require a detailed analysis end-to-end of the entire enterprise network for preparing any QoS implementation. As such, the context of QoS needed for TelePresence is outside the scope of this book. Review additional documentation on cisco.com or consult with specialist prior to implementing TelePresence in a campus network.</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124</a:t>
            </a:fld>
            <a:endParaRPr lang="en-US" dirty="0"/>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125</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126</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127</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xfrm>
            <a:off x="768350" y="4378325"/>
            <a:ext cx="5468938" cy="4252913"/>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buFontTx/>
              <a:buNone/>
            </a:pPr>
            <a:endParaRPr lang="en-US" dirty="0" smtClean="0"/>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lgn="ctr" defTabSz="903288" eaLnBrk="0" hangingPunct="0">
              <a:lnSpc>
                <a:spcPct val="90000"/>
              </a:lnSpc>
              <a:defRPr sz="2400">
                <a:solidFill>
                  <a:schemeClr val="tx1"/>
                </a:solidFill>
                <a:latin typeface="Arial" charset="0"/>
              </a:defRPr>
            </a:lvl1pPr>
            <a:lvl2pPr marL="742950" indent="-285750" algn="ctr" defTabSz="903288" eaLnBrk="0" hangingPunct="0">
              <a:lnSpc>
                <a:spcPct val="90000"/>
              </a:lnSpc>
              <a:defRPr sz="2400">
                <a:solidFill>
                  <a:schemeClr val="tx1"/>
                </a:solidFill>
                <a:latin typeface="Arial" charset="0"/>
              </a:defRPr>
            </a:lvl2pPr>
            <a:lvl3pPr marL="1143000" indent="-228600" algn="ctr" defTabSz="903288" eaLnBrk="0" hangingPunct="0">
              <a:lnSpc>
                <a:spcPct val="90000"/>
              </a:lnSpc>
              <a:defRPr sz="2400">
                <a:solidFill>
                  <a:schemeClr val="tx1"/>
                </a:solidFill>
                <a:latin typeface="Arial" charset="0"/>
              </a:defRPr>
            </a:lvl3pPr>
            <a:lvl4pPr marL="1600200" indent="-228600" algn="ctr" defTabSz="903288" eaLnBrk="0" hangingPunct="0">
              <a:lnSpc>
                <a:spcPct val="90000"/>
              </a:lnSpc>
              <a:defRPr sz="2400">
                <a:solidFill>
                  <a:schemeClr val="tx1"/>
                </a:solidFill>
                <a:latin typeface="Arial" charset="0"/>
              </a:defRPr>
            </a:lvl4pPr>
            <a:lvl5pPr marL="2057400" indent="-228600" algn="ctr" defTabSz="903288" eaLnBrk="0" hangingPunct="0">
              <a:lnSpc>
                <a:spcPct val="90000"/>
              </a:lnSpc>
              <a:defRPr sz="2400">
                <a:solidFill>
                  <a:schemeClr val="tx1"/>
                </a:solidFill>
                <a:latin typeface="Arial"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defRPr>
            </a:lvl9pPr>
          </a:lstStyle>
          <a:p>
            <a:pPr algn="r">
              <a:lnSpc>
                <a:spcPct val="100000"/>
              </a:lnSpc>
            </a:pPr>
            <a:fld id="{83D1C57B-CC36-473B-A351-2AAC96C0CE96}" type="slidenum">
              <a:rPr lang="en-US" sz="800" smtClean="0"/>
              <a:pPr algn="r">
                <a:lnSpc>
                  <a:spcPct val="100000"/>
                </a:lnSpc>
              </a:pPr>
              <a:t>130</a:t>
            </a:fld>
            <a:endParaRPr lang="en-US" sz="80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As previously noted, wired LANs require that users locate in one place and stay there. Because WLANs are an extension to the wired LAN network, they enable users to be mobile while using the mobile devices in different places without a wired network connection. A WLAN can be an overlay to, or substitute for, a traditional wired LAN network.</a:t>
            </a:r>
          </a:p>
          <a:p>
            <a:r>
              <a:rPr lang="en-US" sz="1200" kern="1200" baseline="0" smtClean="0">
                <a:solidFill>
                  <a:schemeClr val="tx1"/>
                </a:solidFill>
                <a:latin typeface="Arial" charset="0"/>
                <a:ea typeface="+mn-ea"/>
                <a:cs typeface="+mn-cs"/>
              </a:rPr>
              <a:t>WLANs </a:t>
            </a:r>
            <a:r>
              <a:rPr lang="en-US" sz="1200" kern="1200" baseline="0" dirty="0" smtClean="0">
                <a:solidFill>
                  <a:schemeClr val="tx1"/>
                </a:solidFill>
                <a:latin typeface="Arial" charset="0"/>
                <a:ea typeface="+mn-ea"/>
                <a:cs typeface="+mn-cs"/>
              </a:rPr>
              <a:t>are essentially 802.11 LANs; recall the 802 nomenclature of 802 from CCNA switching. Fundamentally, the data in WLANs is sent over radio waves. In wired LANs, the data is sent over wires. However, the network interface of WLANs looks similar to wired LANs for the user.</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Both WLANs and wired LANs define the physical and data link layers and use MAC addresses. The same protocols and applications can be used over LANs and WLANs. Examples of such protocols are the IP and IP Security (IPsec) protocol for virtual private networks (VPN). Examples of applications are web, FTP, and Simple Network Management Protocol (SNMP) management.</a:t>
            </a:r>
          </a:p>
          <a:p>
            <a:r>
              <a:rPr lang="en-US" sz="1200" kern="1200" baseline="0" smtClean="0">
                <a:solidFill>
                  <a:schemeClr val="tx1"/>
                </a:solidFill>
                <a:latin typeface="Arial" charset="0"/>
                <a:ea typeface="+mn-ea"/>
                <a:cs typeface="+mn-cs"/>
              </a:rPr>
              <a:t>In </a:t>
            </a:r>
            <a:r>
              <a:rPr lang="en-US" sz="1200" kern="1200" baseline="0" dirty="0" smtClean="0">
                <a:solidFill>
                  <a:schemeClr val="tx1"/>
                </a:solidFill>
                <a:latin typeface="Arial" charset="0"/>
                <a:ea typeface="+mn-ea"/>
                <a:cs typeface="+mn-cs"/>
              </a:rPr>
              <a:t>WLANs, radio frequencies are used as the physical layer of the network. </a:t>
            </a:r>
          </a:p>
          <a:p>
            <a:r>
              <a:rPr lang="en-US" sz="1200" kern="1200" baseline="0" smtClean="0">
                <a:solidFill>
                  <a:schemeClr val="tx1"/>
                </a:solidFill>
                <a:latin typeface="Arial" charset="0"/>
                <a:ea typeface="+mn-ea"/>
                <a:cs typeface="+mn-cs"/>
              </a:rPr>
              <a:t>WLANs </a:t>
            </a:r>
            <a:r>
              <a:rPr lang="en-US" sz="1200" kern="1200" baseline="0" dirty="0" smtClean="0">
                <a:solidFill>
                  <a:schemeClr val="tx1"/>
                </a:solidFill>
                <a:latin typeface="Arial" charset="0"/>
                <a:ea typeface="+mn-ea"/>
                <a:cs typeface="+mn-cs"/>
              </a:rPr>
              <a:t>use carrier sense multiple access collision avoidance (CSMA/CA) instead of carrier sense multiple access collision detection (CSMA/CD), which is used by Ethernet LANs. Collision detection is not possible because a sending station cannot receive at the same time that it is transmitting and, therefore, cannot detect a collision. Instead, the Request To Send (RTS) and Clear To Send (CTS) protocols are used to avoid collisions.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smtClean="0">
                <a:solidFill>
                  <a:schemeClr val="tx1"/>
                </a:solidFill>
                <a:latin typeface="Arial" charset="0"/>
                <a:ea typeface="+mn-ea"/>
                <a:cs typeface="+mn-cs"/>
              </a:rPr>
              <a:t>WLANs </a:t>
            </a:r>
            <a:r>
              <a:rPr lang="en-US" sz="1200" kern="1200" baseline="0" dirty="0" smtClean="0">
                <a:solidFill>
                  <a:schemeClr val="tx1"/>
                </a:solidFill>
                <a:latin typeface="Arial" charset="0"/>
                <a:ea typeface="+mn-ea"/>
                <a:cs typeface="+mn-cs"/>
              </a:rPr>
              <a:t>are available worldwide; however, because WLANs use radio frequencies, they must follow country-specific regulations for RF power and frequencies. This requirement does not apply to wired LANs.</a:t>
            </a:r>
          </a:p>
          <a:p>
            <a:r>
              <a:rPr lang="en-US" sz="1200" kern="1200" baseline="0" smtClean="0">
                <a:solidFill>
                  <a:schemeClr val="tx1"/>
                </a:solidFill>
                <a:latin typeface="Arial" charset="0"/>
                <a:ea typeface="+mn-ea"/>
                <a:cs typeface="+mn-cs"/>
              </a:rPr>
              <a:t>WLANs </a:t>
            </a:r>
            <a:r>
              <a:rPr lang="en-US" sz="1200" kern="1200" baseline="0" dirty="0" smtClean="0">
                <a:solidFill>
                  <a:schemeClr val="tx1"/>
                </a:solidFill>
                <a:latin typeface="Arial" charset="0"/>
                <a:ea typeface="+mn-ea"/>
                <a:cs typeface="+mn-cs"/>
              </a:rPr>
              <a:t>obviously present challenges beyond wire LANs. Discussion of the problems, possible solutions, and further technical information about WLAN operations is outside the scope of this course. </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figure highlights a typical model for deploying the standalone WLAN solution in a campus network.</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standalone WLAN solution uses an independent (standalone) access point with centralized management and monitoring through a WLSE. </a:t>
            </a:r>
            <a:r>
              <a:rPr lang="en-US" sz="1200" kern="1200" baseline="0" smtClean="0">
                <a:solidFill>
                  <a:schemeClr val="tx1"/>
                </a:solidFill>
                <a:latin typeface="Arial" charset="0"/>
                <a:ea typeface="+mn-ea"/>
                <a:cs typeface="+mn-cs"/>
              </a:rPr>
              <a:t>Moreover, this </a:t>
            </a:r>
            <a:r>
              <a:rPr lang="en-US" sz="1200" kern="1200" baseline="0" dirty="0" smtClean="0">
                <a:solidFill>
                  <a:schemeClr val="tx1"/>
                </a:solidFill>
                <a:latin typeface="Arial" charset="0"/>
                <a:ea typeface="+mn-ea"/>
                <a:cs typeface="+mn-cs"/>
              </a:rPr>
              <a:t>solution also uses access control servers (ACS) in either a RADIUS or TACACS+ configuration for access control. Wireless domain services might be provided for radio frequency management and secure roaming. The Cisco switches deployed in the campus might support power of Ethernet (POE) to power the access points. PoE is discussed in more detail later.</a:t>
            </a:r>
          </a:p>
          <a:p>
            <a:r>
              <a:rPr lang="en-US" sz="1200" kern="1200" baseline="0" smtClean="0">
                <a:solidFill>
                  <a:schemeClr val="tx1"/>
                </a:solidFill>
                <a:latin typeface="Arial" charset="0"/>
                <a:ea typeface="+mn-ea"/>
                <a:cs typeface="+mn-cs"/>
              </a:rPr>
              <a:t>Because </a:t>
            </a:r>
            <a:r>
              <a:rPr lang="en-US" sz="1200" kern="1200" baseline="0" dirty="0" smtClean="0">
                <a:solidFill>
                  <a:schemeClr val="tx1"/>
                </a:solidFill>
                <a:latin typeface="Arial" charset="0"/>
                <a:ea typeface="+mn-ea"/>
                <a:cs typeface="+mn-cs"/>
              </a:rPr>
              <a:t>each access point operates independently of each other in a standalone solution, the access points simply translate the wireless media (denoted 802.11) to Ethernet media (802.3.) and send the frames to the Cisco switch. The Cisco switch interprets the frames from the access point as any other Ethernet and switches the frames accordingly. In other words, the access point is relatively transparent to the switch from a traffic perspective.</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controller-based solution provides for centralized operation compared to a standalone solution. The figure illustrates the components of a controller-based WLAN solution. The definition of the devices shown as part of a controller-based solution are described above.</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controller-based solution divides the processing of the 802.11 wireless protocols between the access points and a centralized Cisco Wireless LAN Controller (WLC). The processing of the 802.11 data and management protocols and the access point functionality is also split between the access points and the WLC. Even though this process sounds confusing, the designation between what the access points manages and what the WLC manages is simple. Most of the time, the access point manages critical functions, whereas the controller manages all the other functions.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baseline="0" dirty="0" smtClean="0">
                <a:solidFill>
                  <a:schemeClr val="tx1"/>
                </a:solidFill>
                <a:latin typeface="Arial" charset="0"/>
                <a:ea typeface="+mn-ea"/>
                <a:cs typeface="+mn-cs"/>
              </a:rPr>
              <a:t>Note: </a:t>
            </a:r>
            <a:r>
              <a:rPr lang="en-US" sz="1200" b="0" kern="1200" baseline="0" dirty="0" smtClean="0">
                <a:solidFill>
                  <a:schemeClr val="tx1"/>
                </a:solidFill>
                <a:latin typeface="Arial" charset="0"/>
                <a:ea typeface="+mn-ea"/>
                <a:cs typeface="+mn-cs"/>
              </a:rPr>
              <a:t>In the controller-based WLAN solution, the process of the 802.11 wireless protocols </a:t>
            </a:r>
            <a:r>
              <a:rPr lang="en-US" sz="1200" kern="1200" baseline="0" dirty="0" smtClean="0">
                <a:solidFill>
                  <a:schemeClr val="tx1"/>
                </a:solidFill>
                <a:latin typeface="Arial" charset="0"/>
                <a:ea typeface="+mn-ea"/>
                <a:cs typeface="+mn-cs"/>
              </a:rPr>
              <a:t>is split between the access points and a centralized Cisco Wireless LAN controller. The access point manages the time-critical functions, whereas the controller manages all the other functions.</a:t>
            </a: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Within the wireless architecture design guides, the concept of dividing the frame </a:t>
            </a:r>
            <a:r>
              <a:rPr lang="en-US" sz="1200" kern="1200" baseline="0" dirty="0" smtClean="0">
                <a:solidFill>
                  <a:schemeClr val="tx1"/>
                </a:solidFill>
                <a:latin typeface="Arial" charset="0"/>
                <a:ea typeface="+mn-ea"/>
                <a:cs typeface="+mn-cs"/>
              </a:rPr>
              <a:t>and management processing functions between the access point and the WLC is referred to as a split MAC. </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figure illustrates the behavior of the split processing between the access point and the WLC.</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2</a:t>
            </a:fld>
            <a:endParaRPr lang="en-US" dirty="0"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r>
              <a:rPr lang="en-US" sz="1200" kern="1200" baseline="0" smtClean="0">
                <a:solidFill>
                  <a:schemeClr val="tx1"/>
                </a:solidFill>
                <a:latin typeface="Arial" charset="0"/>
                <a:ea typeface="+mn-ea"/>
                <a:cs typeface="+mn-cs"/>
              </a:rPr>
              <a:t>Advanced </a:t>
            </a:r>
            <a:r>
              <a:rPr lang="en-US" sz="1200" kern="1200" baseline="0" dirty="0" smtClean="0">
                <a:solidFill>
                  <a:schemeClr val="tx1"/>
                </a:solidFill>
                <a:latin typeface="Arial" charset="0"/>
                <a:ea typeface="+mn-ea"/>
                <a:cs typeface="+mn-cs"/>
              </a:rPr>
              <a:t>services in the campus network are driving a new era of mobility, collaboration, and virtual business. Consider a campus network that supports connectivity for any mobile device. Consider the cost-savings associated with high-definition video conferencing. Consider the business advantage of reducing travel costs associated with training and participating in virtual training. Consider attending a meeting in Asia from your desk? Consider using a single converged network for voice communications? Advanced services such as wireless, voice, and video in the campus network are delivering the mentioned applications to the campus network today. </a:t>
            </a:r>
          </a:p>
          <a:p>
            <a:r>
              <a:rPr lang="en-US" sz="1200" kern="1200" baseline="0" smtClean="0">
                <a:solidFill>
                  <a:schemeClr val="tx1"/>
                </a:solidFill>
                <a:latin typeface="Arial" charset="0"/>
                <a:ea typeface="+mn-ea"/>
                <a:cs typeface="+mn-cs"/>
              </a:rPr>
              <a:t>This </a:t>
            </a:r>
            <a:r>
              <a:rPr lang="en-US" sz="1200" kern="1200" baseline="0" dirty="0" smtClean="0">
                <a:solidFill>
                  <a:schemeClr val="tx1"/>
                </a:solidFill>
                <a:latin typeface="Arial" charset="0"/>
                <a:ea typeface="+mn-ea"/>
                <a:cs typeface="+mn-cs"/>
              </a:rPr>
              <a:t>chapter focuses on advanced services in the network to include wireless, voice, and video. The chapter is organized into sections where planning information is presented for wireless, voice, and video, followed by introductions to QoS and multicast, and ending with information on preparing and implementing wireless, voice, and video. QoS and multicast are introduced because QoS is a requirement for voice and video in the campus network, while multicast is used by several video applications.</a:t>
            </a:r>
            <a:endParaRPr lang="en-US" dirty="0" smtClean="0"/>
          </a:p>
          <a:p>
            <a:endParaRPr lang="en-US" b="1"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As noted in the figure, the access point handles the portions of the protocol that have real-time requirements to include the following:</a:t>
            </a:r>
          </a:p>
          <a:p>
            <a:pPr lvl="1"/>
            <a:r>
              <a:rPr lang="en-US" sz="1200" kern="1200" baseline="0" smtClean="0">
                <a:solidFill>
                  <a:schemeClr val="tx1"/>
                </a:solidFill>
                <a:latin typeface="Arial" charset="0"/>
                <a:ea typeface="+mn-ea"/>
                <a:cs typeface="+mn-cs"/>
              </a:rPr>
              <a:t>Frame </a:t>
            </a:r>
            <a:r>
              <a:rPr lang="en-US" sz="1200" kern="1200" baseline="0" dirty="0" smtClean="0">
                <a:solidFill>
                  <a:schemeClr val="tx1"/>
                </a:solidFill>
                <a:latin typeface="Arial" charset="0"/>
                <a:ea typeface="+mn-ea"/>
                <a:cs typeface="+mn-cs"/>
              </a:rPr>
              <a:t>exchanges handshake between a client and access point when transferring a frame over the air</a:t>
            </a:r>
          </a:p>
          <a:p>
            <a:pPr lvl="1"/>
            <a:r>
              <a:rPr lang="en-US" sz="1200" kern="1200" baseline="0" smtClean="0">
                <a:solidFill>
                  <a:schemeClr val="tx1"/>
                </a:solidFill>
                <a:latin typeface="Arial" charset="0"/>
                <a:ea typeface="+mn-ea"/>
                <a:cs typeface="+mn-cs"/>
              </a:rPr>
              <a:t>Transmission </a:t>
            </a:r>
            <a:r>
              <a:rPr lang="en-US" sz="1200" kern="1200" baseline="0" dirty="0" smtClean="0">
                <a:solidFill>
                  <a:schemeClr val="tx1"/>
                </a:solidFill>
                <a:latin typeface="Arial" charset="0"/>
                <a:ea typeface="+mn-ea"/>
                <a:cs typeface="+mn-cs"/>
              </a:rPr>
              <a:t>of beacon frames</a:t>
            </a:r>
          </a:p>
          <a:p>
            <a:pPr lvl="1"/>
            <a:r>
              <a:rPr lang="en-US" sz="1200" kern="1200" baseline="0" smtClean="0">
                <a:solidFill>
                  <a:schemeClr val="tx1"/>
                </a:solidFill>
                <a:latin typeface="Arial" charset="0"/>
                <a:ea typeface="+mn-ea"/>
                <a:cs typeface="+mn-cs"/>
              </a:rPr>
              <a:t>Buffering </a:t>
            </a:r>
            <a:r>
              <a:rPr lang="en-US" sz="1200" kern="1200" baseline="0" dirty="0" smtClean="0">
                <a:solidFill>
                  <a:schemeClr val="tx1"/>
                </a:solidFill>
                <a:latin typeface="Arial" charset="0"/>
                <a:ea typeface="+mn-ea"/>
                <a:cs typeface="+mn-cs"/>
              </a:rPr>
              <a:t>and transmission of frames for clients in power save operation</a:t>
            </a:r>
          </a:p>
          <a:p>
            <a:pPr lvl="1"/>
            <a:r>
              <a:rPr lang="en-US" sz="1200" kern="1200" baseline="0" smtClean="0">
                <a:solidFill>
                  <a:schemeClr val="tx1"/>
                </a:solidFill>
                <a:latin typeface="Arial" charset="0"/>
                <a:ea typeface="+mn-ea"/>
                <a:cs typeface="+mn-cs"/>
              </a:rPr>
              <a:t>Response </a:t>
            </a:r>
            <a:r>
              <a:rPr lang="en-US" sz="1200" kern="1200" baseline="0" dirty="0" smtClean="0">
                <a:solidFill>
                  <a:schemeClr val="tx1"/>
                </a:solidFill>
                <a:latin typeface="Arial" charset="0"/>
                <a:ea typeface="+mn-ea"/>
                <a:cs typeface="+mn-cs"/>
              </a:rPr>
              <a:t>to probe request frames from clients</a:t>
            </a:r>
          </a:p>
          <a:p>
            <a:pPr lvl="1"/>
            <a:r>
              <a:rPr lang="en-US" sz="1200" kern="1200" baseline="0" smtClean="0">
                <a:solidFill>
                  <a:schemeClr val="tx1"/>
                </a:solidFill>
                <a:latin typeface="Arial" charset="0"/>
                <a:ea typeface="+mn-ea"/>
                <a:cs typeface="+mn-cs"/>
              </a:rPr>
              <a:t>Forwarding </a:t>
            </a:r>
            <a:r>
              <a:rPr lang="en-US" sz="1200" kern="1200" baseline="0" dirty="0" smtClean="0">
                <a:solidFill>
                  <a:schemeClr val="tx1"/>
                </a:solidFill>
                <a:latin typeface="Arial" charset="0"/>
                <a:ea typeface="+mn-ea"/>
                <a:cs typeface="+mn-cs"/>
              </a:rPr>
              <a:t>notification of received probe requests to the controller</a:t>
            </a:r>
          </a:p>
          <a:p>
            <a:pPr lvl="1"/>
            <a:r>
              <a:rPr lang="en-US" sz="1200" kern="1200" baseline="0" smtClean="0">
                <a:solidFill>
                  <a:schemeClr val="tx1"/>
                </a:solidFill>
                <a:latin typeface="Arial" charset="0"/>
                <a:ea typeface="+mn-ea"/>
                <a:cs typeface="+mn-cs"/>
              </a:rPr>
              <a:t>Providing </a:t>
            </a:r>
            <a:r>
              <a:rPr lang="en-US" sz="1200" kern="1200" baseline="0" dirty="0" smtClean="0">
                <a:solidFill>
                  <a:schemeClr val="tx1"/>
                </a:solidFill>
                <a:latin typeface="Arial" charset="0"/>
                <a:ea typeface="+mn-ea"/>
                <a:cs typeface="+mn-cs"/>
              </a:rPr>
              <a:t>real-time signal quality information to the controller with every received frame</a:t>
            </a:r>
          </a:p>
          <a:p>
            <a:pPr lvl="1"/>
            <a:r>
              <a:rPr lang="en-US" sz="1200" kern="1200" baseline="0" smtClean="0">
                <a:solidFill>
                  <a:schemeClr val="tx1"/>
                </a:solidFill>
                <a:latin typeface="Arial" charset="0"/>
                <a:ea typeface="+mn-ea"/>
                <a:cs typeface="+mn-cs"/>
              </a:rPr>
              <a:t>Monitoring </a:t>
            </a:r>
            <a:r>
              <a:rPr lang="en-US" sz="1200" kern="1200" baseline="0" dirty="0" smtClean="0">
                <a:solidFill>
                  <a:schemeClr val="tx1"/>
                </a:solidFill>
                <a:latin typeface="Arial" charset="0"/>
                <a:ea typeface="+mn-ea"/>
                <a:cs typeface="+mn-cs"/>
              </a:rPr>
              <a:t>each radio channel for noise, interference, and presence of other WLANs</a:t>
            </a:r>
          </a:p>
          <a:p>
            <a:pPr lvl="1"/>
            <a:r>
              <a:rPr lang="en-US" sz="1200" kern="1200" baseline="0" smtClean="0">
                <a:solidFill>
                  <a:schemeClr val="tx1"/>
                </a:solidFill>
                <a:latin typeface="Arial" charset="0"/>
                <a:ea typeface="+mn-ea"/>
                <a:cs typeface="+mn-cs"/>
              </a:rPr>
              <a:t>Monitoring </a:t>
            </a:r>
            <a:r>
              <a:rPr lang="en-US" sz="1200" kern="1200" baseline="0" dirty="0" smtClean="0">
                <a:solidFill>
                  <a:schemeClr val="tx1"/>
                </a:solidFill>
                <a:latin typeface="Arial" charset="0"/>
                <a:ea typeface="+mn-ea"/>
                <a:cs typeface="+mn-cs"/>
              </a:rPr>
              <a:t>for the presence of other access points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All remaining functionality is handled in the Cisco WLC, where time sensitivity is not a concern and controller-wide visibility is required. The WLC functions include the following:</a:t>
            </a:r>
          </a:p>
          <a:p>
            <a:pPr lvl="1"/>
            <a:r>
              <a:rPr lang="en-US" sz="1200" kern="1200" baseline="0" smtClean="0">
                <a:solidFill>
                  <a:schemeClr val="tx1"/>
                </a:solidFill>
                <a:latin typeface="Arial" charset="0"/>
                <a:ea typeface="+mn-ea"/>
                <a:cs typeface="+mn-cs"/>
              </a:rPr>
              <a:t>802.11 </a:t>
            </a:r>
            <a:r>
              <a:rPr lang="en-US" sz="1200" kern="1200" baseline="0" dirty="0" smtClean="0">
                <a:solidFill>
                  <a:schemeClr val="tx1"/>
                </a:solidFill>
                <a:latin typeface="Arial" charset="0"/>
                <a:ea typeface="+mn-ea"/>
                <a:cs typeface="+mn-cs"/>
              </a:rPr>
              <a:t>authentication and de-authentication</a:t>
            </a:r>
          </a:p>
          <a:p>
            <a:pPr lvl="1"/>
            <a:r>
              <a:rPr lang="en-US" sz="1200" kern="1200" baseline="0" smtClean="0">
                <a:solidFill>
                  <a:schemeClr val="tx1"/>
                </a:solidFill>
                <a:latin typeface="Arial" charset="0"/>
                <a:ea typeface="+mn-ea"/>
                <a:cs typeface="+mn-cs"/>
              </a:rPr>
              <a:t>802.11 </a:t>
            </a:r>
            <a:r>
              <a:rPr lang="en-US" sz="1200" kern="1200" baseline="0" dirty="0" smtClean="0">
                <a:solidFill>
                  <a:schemeClr val="tx1"/>
                </a:solidFill>
                <a:latin typeface="Arial" charset="0"/>
                <a:ea typeface="+mn-ea"/>
                <a:cs typeface="+mn-cs"/>
              </a:rPr>
              <a:t>association and reassociation (mobility)</a:t>
            </a:r>
          </a:p>
          <a:p>
            <a:pPr lvl="1"/>
            <a:r>
              <a:rPr lang="en-US" sz="1200" kern="1200" baseline="0" smtClean="0">
                <a:solidFill>
                  <a:schemeClr val="tx1"/>
                </a:solidFill>
                <a:latin typeface="Arial" charset="0"/>
                <a:ea typeface="+mn-ea"/>
                <a:cs typeface="+mn-cs"/>
              </a:rPr>
              <a:t>802.11 </a:t>
            </a:r>
            <a:r>
              <a:rPr lang="en-US" sz="1200" kern="1200" baseline="0" dirty="0" smtClean="0">
                <a:solidFill>
                  <a:schemeClr val="tx1"/>
                </a:solidFill>
                <a:latin typeface="Arial" charset="0"/>
                <a:ea typeface="+mn-ea"/>
                <a:cs typeface="+mn-cs"/>
              </a:rPr>
              <a:t>frame translation and bridging</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Traffic handling in controller-based solutions is different than standalone solutions. Consider the notes above when planning for a wireless deployment in a campus network.</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All traffic in a controller-based solution flows throw the WLC. The figure illustrates two clients communicating over a wireless network in a controller-based solution. The WLC is generally deployed in the distribution layer. </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traffic between the two wireless mobile stations is forwarded from the access points to the controller and then sent to wireless mobile stations, respectively. Denote the traffic flows to the WLC, not between the mobile stations directly. The campus network switch simply switches Ethernet frames and is not aware that the frames ultimately end at a wireless client.</a:t>
            </a: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In review, traffic flow for wireless clients in a controller-based solution is via the </a:t>
            </a:r>
            <a:r>
              <a:rPr lang="en-US" sz="1200" kern="1200" baseline="0" dirty="0" smtClean="0">
                <a:solidFill>
                  <a:schemeClr val="tx1"/>
                </a:solidFill>
                <a:latin typeface="Arial" charset="0"/>
                <a:ea typeface="+mn-ea"/>
                <a:cs typeface="+mn-cs"/>
              </a:rPr>
              <a:t>WLC, which differs significantly from a standalone solution in which the access points send traffic natively. Controllers (WLC) in the controller-based solution are generally deployed in the distribution layer. Access points are generally deployed in the access layer except where physical boundaries might require additional access points in other locations.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HREAP are useful for providing high-availability of controller-based wireless solutions in remote offices. The purpose of these access points is to still offer wireless client connectivity when their connection to the controller (WLC) is lost. A typical controller-based access point always needs connectivity to its controller. When this connectivity is lost, the access point stops offering wireless services and starts looking for another controller. It restores wireless services only when it has regained connectivity to a controller. </a:t>
            </a:r>
          </a:p>
          <a:p>
            <a:r>
              <a:rPr lang="en-US" sz="1200" kern="1200" baseline="0" smtClean="0">
                <a:solidFill>
                  <a:schemeClr val="tx1"/>
                </a:solidFill>
                <a:latin typeface="Arial" charset="0"/>
                <a:ea typeface="+mn-ea"/>
                <a:cs typeface="+mn-cs"/>
              </a:rPr>
              <a:t>HREAP’s </a:t>
            </a:r>
            <a:r>
              <a:rPr lang="en-US" sz="1200" kern="1200" baseline="0" dirty="0" smtClean="0">
                <a:solidFill>
                  <a:schemeClr val="tx1"/>
                </a:solidFill>
                <a:latin typeface="Arial" charset="0"/>
                <a:ea typeface="+mn-ea"/>
                <a:cs typeface="+mn-cs"/>
              </a:rPr>
              <a:t>are controller-based access points. The main difference with standard controller-based access points is that the HREAP can survive the loss of connectivity to its controller. The HREAP reverts to a mode close to a standalone access point and remains to offer wireless access to its wireless clients.</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HREAP is usually adapted to remote offices where only one or two access points are deployed; generally remote offices use wireless deployments for only a few access points because the size is usually small. Moreover, in a remote office situation, the controller is not local but accessed through a WAN connection. The HREAP might also be adapted to small offices with only one controller and no backup controller. The figure illustrates an example of HREAP.</a:t>
            </a: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Of note, plan for deployment of HREAP for remote sites where redundant access points are limited.</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baseline="0" dirty="0" smtClean="0">
                <a:solidFill>
                  <a:schemeClr val="tx1"/>
                </a:solidFill>
                <a:latin typeface="Arial" charset="0"/>
                <a:ea typeface="+mn-ea"/>
                <a:cs typeface="+mn-cs"/>
              </a:rPr>
              <a:t>The two WLAN solutions have different characteristics and advantages. Obviously for scaled wireless deployments, the controller-based solution offers significant advantages in terms of centralizing resources. Per the Cisco wireless design guides, any campus network with more than 200 users should utilize a controller-based solution for wireless deployments.</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table highlights and reviews the main differences to consider when planning for wireless network deployment in the campus network.</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baseline="0" dirty="0" smtClean="0">
                <a:solidFill>
                  <a:schemeClr val="tx1"/>
                </a:solidFill>
                <a:latin typeface="Arial" charset="0"/>
                <a:ea typeface="+mn-ea"/>
                <a:cs typeface="+mn-cs"/>
              </a:rPr>
              <a:t>Wireless technology spans the scope of the topics covered in this course. Any comprehensive plan for a wireless deployment in a campus network should include advice from a trained specialist or consultant as a best practice. In review, you can use the following list of wireless requirements as a guide when working with specialists or consultants when planning a wireless deployment:</a:t>
            </a:r>
          </a:p>
          <a:p>
            <a:pPr lvl="1"/>
            <a:r>
              <a:rPr lang="en-US" sz="1200" kern="1200" baseline="0" smtClean="0">
                <a:solidFill>
                  <a:schemeClr val="tx1"/>
                </a:solidFill>
                <a:latin typeface="Arial" charset="0"/>
                <a:ea typeface="+mn-ea"/>
                <a:cs typeface="+mn-cs"/>
              </a:rPr>
              <a:t>Collect </a:t>
            </a:r>
            <a:r>
              <a:rPr lang="en-US" sz="1200" kern="1200" baseline="0" dirty="0" smtClean="0">
                <a:solidFill>
                  <a:schemeClr val="tx1"/>
                </a:solidFill>
                <a:latin typeface="Arial" charset="0"/>
                <a:ea typeface="+mn-ea"/>
                <a:cs typeface="+mn-cs"/>
              </a:rPr>
              <a:t>requirements to determine how many ports of what type are needed and how they should be configured.</a:t>
            </a:r>
          </a:p>
          <a:p>
            <a:pPr lvl="1"/>
            <a:r>
              <a:rPr lang="en-US" sz="1200" kern="1200" baseline="0" smtClean="0">
                <a:solidFill>
                  <a:schemeClr val="tx1"/>
                </a:solidFill>
                <a:latin typeface="Arial" charset="0"/>
                <a:ea typeface="+mn-ea"/>
                <a:cs typeface="+mn-cs"/>
              </a:rPr>
              <a:t>Check </a:t>
            </a:r>
            <a:r>
              <a:rPr lang="en-US" sz="1200" kern="1200" baseline="0" dirty="0" smtClean="0">
                <a:solidFill>
                  <a:schemeClr val="tx1"/>
                </a:solidFill>
                <a:latin typeface="Arial" charset="0"/>
                <a:ea typeface="+mn-ea"/>
                <a:cs typeface="+mn-cs"/>
              </a:rPr>
              <a:t>the existing network to verify how the requirements can integrate into the existing deployment. You will often find that, beyond the pure port count issue, the impact on bandwidth might imply additional connections.</a:t>
            </a:r>
          </a:p>
          <a:p>
            <a:pPr lvl="1"/>
            <a:r>
              <a:rPr lang="en-US" sz="1200" kern="1200" baseline="0" smtClean="0">
                <a:solidFill>
                  <a:schemeClr val="tx1"/>
                </a:solidFill>
                <a:latin typeface="Arial" charset="0"/>
                <a:ea typeface="+mn-ea"/>
                <a:cs typeface="+mn-cs"/>
              </a:rPr>
              <a:t>Plan </a:t>
            </a:r>
            <a:r>
              <a:rPr lang="en-US" sz="1200" kern="1200" baseline="0" dirty="0" smtClean="0">
                <a:solidFill>
                  <a:schemeClr val="tx1"/>
                </a:solidFill>
                <a:latin typeface="Arial" charset="0"/>
                <a:ea typeface="+mn-ea"/>
                <a:cs typeface="+mn-cs"/>
              </a:rPr>
              <a:t>additional equipment needed to fulfill the requirements.</a:t>
            </a:r>
          </a:p>
          <a:p>
            <a:pPr lvl="1"/>
            <a:r>
              <a:rPr lang="en-US" sz="1200" kern="1200" baseline="0" smtClean="0">
                <a:solidFill>
                  <a:schemeClr val="tx1"/>
                </a:solidFill>
                <a:latin typeface="Arial" charset="0"/>
                <a:ea typeface="+mn-ea"/>
                <a:cs typeface="+mn-cs"/>
              </a:rPr>
              <a:t>Plan </a:t>
            </a:r>
            <a:r>
              <a:rPr lang="en-US" sz="1200" kern="1200" baseline="0" dirty="0" smtClean="0">
                <a:solidFill>
                  <a:schemeClr val="tx1"/>
                </a:solidFill>
                <a:latin typeface="Arial" charset="0"/>
                <a:ea typeface="+mn-ea"/>
                <a:cs typeface="+mn-cs"/>
              </a:rPr>
              <a:t>implementation.</a:t>
            </a:r>
          </a:p>
          <a:p>
            <a:pPr lvl="1"/>
            <a:r>
              <a:rPr lang="en-US" sz="1200" kern="1200" baseline="0" smtClean="0">
                <a:solidFill>
                  <a:schemeClr val="tx1"/>
                </a:solidFill>
                <a:latin typeface="Arial" charset="0"/>
                <a:ea typeface="+mn-ea"/>
                <a:cs typeface="+mn-cs"/>
              </a:rPr>
              <a:t>Implement </a:t>
            </a:r>
            <a:r>
              <a:rPr lang="en-US" sz="1200" kern="1200" baseline="0" dirty="0" smtClean="0">
                <a:solidFill>
                  <a:schemeClr val="tx1"/>
                </a:solidFill>
                <a:latin typeface="Arial" charset="0"/>
                <a:ea typeface="+mn-ea"/>
                <a:cs typeface="+mn-cs"/>
              </a:rPr>
              <a:t>new network components.</a:t>
            </a:r>
          </a:p>
          <a:p>
            <a:r>
              <a:rPr lang="en-US" sz="1200" kern="1200" baseline="0" smtClean="0">
                <a:solidFill>
                  <a:schemeClr val="tx1"/>
                </a:solidFill>
                <a:latin typeface="Arial" charset="0"/>
                <a:ea typeface="+mn-ea"/>
                <a:cs typeface="+mn-cs"/>
              </a:rPr>
              <a:t>Due </a:t>
            </a:r>
            <a:r>
              <a:rPr lang="en-US" sz="1200" kern="1200" baseline="0" dirty="0" smtClean="0">
                <a:solidFill>
                  <a:schemeClr val="tx1"/>
                </a:solidFill>
                <a:latin typeface="Arial" charset="0"/>
                <a:ea typeface="+mn-ea"/>
                <a:cs typeface="+mn-cs"/>
              </a:rPr>
              <a:t>to the nature of access point behavior, consider building a test plan to verify acceptable wireless implementation. In review of the behavior of an initial connection of a wireless client, it first detects the wireless network and tries to connect at Layer 2 (using 802.11). This connection might imply an 802.1X dialog between the access point (in autonomous mode) or the controller and a AAA server. When this step is complete, the wireless client tries to move to Layer 3 and obtains an IP address. The wireless client then has IP reachability to the network. Knowing these steps can help you troubleshoot wireless connectivity issues. For example, if the controller cannot communicate with the RADIUS server, the client might not associate to the wireless network.</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buNone/>
            </a:pP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baseline="0" dirty="0" smtClean="0">
                <a:solidFill>
                  <a:schemeClr val="tx1"/>
                </a:solidFill>
                <a:latin typeface="Arial" charset="0"/>
                <a:ea typeface="+mn-ea"/>
                <a:cs typeface="+mn-cs"/>
              </a:rPr>
              <a:t>Voice services running alongside the data network in the campus are becoming a standard of enterprise networks over traditional telephony networks for many reasons. As previously discussed, cost-savings is a major reason for voice deployments in the campus. Voice deployments in the campus are often referred to as VoIP deployments because from a technology perspective, voice in the campus network runs on top of TCP/IP. Nevertheless, the Return on Investment (</a:t>
            </a:r>
            <a:r>
              <a:rPr lang="en-US" sz="1200" kern="1200" baseline="0" dirty="0" err="1" smtClean="0">
                <a:solidFill>
                  <a:schemeClr val="tx1"/>
                </a:solidFill>
                <a:latin typeface="Arial" charset="0"/>
                <a:ea typeface="+mn-ea"/>
                <a:cs typeface="+mn-cs"/>
              </a:rPr>
              <a:t>ROI</a:t>
            </a:r>
            <a:r>
              <a:rPr lang="en-US" sz="1200" kern="1200" baseline="0" dirty="0" smtClean="0">
                <a:solidFill>
                  <a:schemeClr val="tx1"/>
                </a:solidFill>
                <a:latin typeface="Arial" charset="0"/>
                <a:ea typeface="+mn-ea"/>
                <a:cs typeface="+mn-cs"/>
              </a:rPr>
              <a:t>) associated with VoIP is significant as VoIP does require an initial start-up cost. However, the initial start-up cost will be returned in cost-savings over the life of the VoIP installation. </a:t>
            </a:r>
          </a:p>
          <a:p>
            <a:r>
              <a:rPr lang="en-US" sz="1200" kern="1200" baseline="0" smtClean="0">
                <a:solidFill>
                  <a:schemeClr val="tx1"/>
                </a:solidFill>
                <a:latin typeface="Arial" charset="0"/>
                <a:ea typeface="+mn-ea"/>
                <a:cs typeface="+mn-cs"/>
              </a:rPr>
              <a:t>From </a:t>
            </a:r>
            <a:r>
              <a:rPr lang="en-US" sz="1200" kern="1200" baseline="0" dirty="0" smtClean="0">
                <a:solidFill>
                  <a:schemeClr val="tx1"/>
                </a:solidFill>
                <a:latin typeface="Arial" charset="0"/>
                <a:ea typeface="+mn-ea"/>
                <a:cs typeface="+mn-cs"/>
              </a:rPr>
              <a:t>a planning point-of-view, because the telephony services associated with VoIP runs over the campus network, data and voice application traffic must harmoniously coexist. As such, mechanisms must be set in place to differentiate traffic and to offer priority processing to delay sensitive voice traffic. We have all experienced the situation of poor audio quality, echo, jitter, and drop audio on our cell phones. Without careful planning, VoIP in the campus network might experience similar behaviors. </a:t>
            </a:r>
          </a:p>
          <a:p>
            <a:r>
              <a:rPr lang="en-US" sz="1200" kern="1200" baseline="0" smtClean="0">
                <a:solidFill>
                  <a:schemeClr val="tx1"/>
                </a:solidFill>
                <a:latin typeface="Arial" charset="0"/>
                <a:ea typeface="+mn-ea"/>
                <a:cs typeface="+mn-cs"/>
              </a:rPr>
              <a:t>To </a:t>
            </a:r>
            <a:r>
              <a:rPr lang="en-US" sz="1200" kern="1200" baseline="0" dirty="0" smtClean="0">
                <a:solidFill>
                  <a:schemeClr val="tx1"/>
                </a:solidFill>
                <a:latin typeface="Arial" charset="0"/>
                <a:ea typeface="+mn-ea"/>
                <a:cs typeface="+mn-cs"/>
              </a:rPr>
              <a:t>solve the differentiation problem, Cisco switches use QoS policies to mark and qualify traffic. In addition, Cisco switches can utilize a specific VLAN to keep voice traffic separate from other data to ensure that it is carried through the network with special handling and with minimal delay. Despite the specific configuration or implementation, design and implementation considerations need to be made for all campus switches supporting VoIP.</a:t>
            </a: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As a best practice, Voice deployment designs should include QoS, a separate </a:t>
            </a:r>
            <a:r>
              <a:rPr lang="en-US" sz="1200" kern="1200" baseline="0" dirty="0" smtClean="0">
                <a:solidFill>
                  <a:schemeClr val="tx1"/>
                </a:solidFill>
                <a:latin typeface="Arial" charset="0"/>
                <a:ea typeface="+mn-ea"/>
                <a:cs typeface="+mn-cs"/>
              </a:rPr>
              <a:t>VLAN for Voice Traffic, and Power over Ethernet (PoE).</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baseline="0" dirty="0" smtClean="0">
                <a:solidFill>
                  <a:schemeClr val="tx1"/>
                </a:solidFill>
                <a:latin typeface="Arial" charset="0"/>
                <a:ea typeface="+mn-ea"/>
                <a:cs typeface="+mn-cs"/>
              </a:rPr>
              <a:t>For reference when planning VoIP integration into the campus network, you need to review the entire VoIP architecture. Cisco refers to its architecture and suite of VoIP products and related services as Unified Communications. Unified Communications include more products and services than just the Cisco IP Phone. The figure illustrates the products of the Cisco Unified Communications suite.</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Cisco documentation considers wireless, voice, and video applications as advanced technologies. As time progresses, these advanced technologies are trending toward becoming a standard deployment technology. Each of these advanced technologies—wireless, voice, and video—stretches the technology breadth of most network engineers as the typical Layer 2 and 3 network technologies are broad enough by themselves. Of the three advance technologies, the wireless technology requires the most extra effort for application to the campus network.</a:t>
            </a: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Because this course is about switching, this chapter focuses only on wireless from </a:t>
            </a:r>
            <a:r>
              <a:rPr lang="en-US" sz="1200" kern="1200" baseline="0" dirty="0" smtClean="0">
                <a:solidFill>
                  <a:schemeClr val="tx1"/>
                </a:solidFill>
                <a:latin typeface="Arial" charset="0"/>
                <a:ea typeface="+mn-ea"/>
                <a:cs typeface="+mn-cs"/>
              </a:rPr>
              <a:t>the application in the enterprise. </a:t>
            </a:r>
            <a:r>
              <a:rPr lang="en-US" sz="1200" i="0" kern="1200" baseline="0" dirty="0" smtClean="0">
                <a:solidFill>
                  <a:schemeClr val="tx1"/>
                </a:solidFill>
                <a:latin typeface="Arial" charset="0"/>
                <a:ea typeface="+mn-ea"/>
                <a:cs typeface="+mn-cs"/>
              </a:rPr>
              <a:t>The term wireless in the context of this course is strictly limited to Wi-Fi in the campus and does not represent any cellular or other wireless technologies, such </a:t>
            </a:r>
            <a:r>
              <a:rPr lang="en-US" sz="1200" kern="1200" baseline="0" dirty="0" smtClean="0">
                <a:solidFill>
                  <a:schemeClr val="tx1"/>
                </a:solidFill>
                <a:latin typeface="Arial" charset="0"/>
                <a:ea typeface="+mn-ea"/>
                <a:cs typeface="+mn-cs"/>
              </a:rPr>
              <a:t>as Bluetooth.</a:t>
            </a:r>
          </a:p>
          <a:p>
            <a:r>
              <a:rPr lang="en-US" sz="1200" kern="1200" baseline="0" smtClean="0">
                <a:solidFill>
                  <a:schemeClr val="tx1"/>
                </a:solidFill>
                <a:latin typeface="Arial" charset="0"/>
                <a:ea typeface="+mn-ea"/>
                <a:cs typeface="+mn-cs"/>
              </a:rPr>
              <a:t>It is interesting </a:t>
            </a:r>
            <a:r>
              <a:rPr lang="en-US" sz="1200" kern="1200" baseline="0" dirty="0" smtClean="0">
                <a:solidFill>
                  <a:schemeClr val="tx1"/>
                </a:solidFill>
                <a:latin typeface="Arial" charset="0"/>
                <a:ea typeface="+mn-ea"/>
                <a:cs typeface="+mn-cs"/>
              </a:rPr>
              <a:t>to note that during the evolution of this title, Voice over IP (VoIP), a voice application built to use TCP/IP, has transitioned from a new sleek feature to an enterprise-class voice application in widespread use today. In addition, implementation of VoIP applications in the </a:t>
            </a:r>
            <a:r>
              <a:rPr lang="en-US" sz="1200" kern="1200" baseline="0" smtClean="0">
                <a:solidFill>
                  <a:schemeClr val="tx1"/>
                </a:solidFill>
                <a:latin typeface="Arial" charset="0"/>
                <a:ea typeface="+mn-ea"/>
                <a:cs typeface="+mn-cs"/>
              </a:rPr>
              <a:t>network </a:t>
            </a:r>
            <a:r>
              <a:rPr lang="en-US" sz="1200" kern="1200" baseline="0" smtClean="0">
                <a:solidFill>
                  <a:schemeClr val="tx1"/>
                </a:solidFill>
                <a:latin typeface="Arial" charset="0"/>
                <a:ea typeface="+mn-ea"/>
                <a:cs typeface="+mn-cs"/>
              </a:rPr>
              <a:t>has been simplified because </a:t>
            </a:r>
            <a:r>
              <a:rPr lang="en-US" sz="1200" kern="1200" baseline="0" dirty="0" smtClean="0">
                <a:solidFill>
                  <a:schemeClr val="tx1"/>
                </a:solidFill>
                <a:latin typeface="Arial" charset="0"/>
                <a:ea typeface="+mn-ea"/>
                <a:cs typeface="+mn-cs"/>
              </a:rPr>
              <a:t>Cisco switches now support intelligent features that ease configuration </a:t>
            </a:r>
            <a:r>
              <a:rPr lang="en-US" sz="1200" kern="1200" baseline="0" smtClean="0">
                <a:solidFill>
                  <a:schemeClr val="tx1"/>
                </a:solidFill>
                <a:latin typeface="Arial" charset="0"/>
                <a:ea typeface="+mn-ea"/>
                <a:cs typeface="+mn-cs"/>
              </a:rPr>
              <a:t>of </a:t>
            </a:r>
            <a:r>
              <a:rPr lang="en-US" sz="1200" kern="1200" baseline="0" smtClean="0">
                <a:solidFill>
                  <a:schemeClr val="tx1"/>
                </a:solidFill>
                <a:latin typeface="Arial" charset="0"/>
                <a:ea typeface="+mn-ea"/>
                <a:cs typeface="+mn-cs"/>
              </a:rPr>
              <a:t>voice.</a:t>
            </a:r>
            <a:endParaRPr lang="en-US" sz="1200" kern="1200" baseline="0" dirty="0" smtClean="0">
              <a:solidFill>
                <a:schemeClr val="tx1"/>
              </a:solidFill>
              <a:latin typeface="Arial" charset="0"/>
              <a:ea typeface="+mn-ea"/>
              <a:cs typeface="+mn-cs"/>
            </a:endParaRP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In the context of this chapter, the terms voice, IP telephony, and VoIP are used </a:t>
            </a:r>
            <a:r>
              <a:rPr lang="en-US" sz="1200" kern="1200" baseline="0" dirty="0" smtClean="0">
                <a:solidFill>
                  <a:schemeClr val="tx1"/>
                </a:solidFill>
                <a:latin typeface="Arial" charset="0"/>
                <a:ea typeface="+mn-ea"/>
                <a:cs typeface="+mn-cs"/>
              </a:rPr>
              <a:t>interchangeably to describe the application of telephony and its additional features and applications in the enterprise network.</a:t>
            </a:r>
          </a:p>
          <a:p>
            <a:r>
              <a:rPr lang="en-US" sz="1200" kern="1200" baseline="0" smtClean="0">
                <a:solidFill>
                  <a:schemeClr val="tx1"/>
                </a:solidFill>
                <a:latin typeface="Arial" charset="0"/>
                <a:ea typeface="+mn-ea"/>
                <a:cs typeface="+mn-cs"/>
              </a:rPr>
              <a:t>Video </a:t>
            </a:r>
            <a:r>
              <a:rPr lang="en-US" sz="1200" kern="1200" baseline="0" dirty="0" smtClean="0">
                <a:solidFill>
                  <a:schemeClr val="tx1"/>
                </a:solidFill>
                <a:latin typeface="Arial" charset="0"/>
                <a:ea typeface="+mn-ea"/>
                <a:cs typeface="+mn-cs"/>
              </a:rPr>
              <a:t>as an application is used in several enterprises for training, internal TV, and so on; however, most enterprises also use web-based video such as flash video to deliver enterprise video-on-demand training, and such. As with VoIP, video has transitioned from a nice feature to a standard feature found in campus networks. The next three topics focus on the motivation behind deploying wireless, voice, and video in the campus network starting with wireless.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buNone/>
            </a:pP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buNone/>
            </a:pP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buNone/>
            </a:pP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buNone/>
            </a:pP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baseline="0" dirty="0" smtClean="0">
                <a:solidFill>
                  <a:schemeClr val="tx1"/>
                </a:solidFill>
                <a:latin typeface="Arial" charset="0"/>
                <a:ea typeface="+mn-ea"/>
                <a:cs typeface="+mn-cs"/>
              </a:rPr>
              <a:t>The deployment of Unified Communications may </a:t>
            </a:r>
            <a:r>
              <a:rPr lang="en-US" sz="1200" kern="1200" baseline="0" smtClean="0">
                <a:solidFill>
                  <a:schemeClr val="tx1"/>
                </a:solidFill>
                <a:latin typeface="Arial" charset="0"/>
                <a:ea typeface="+mn-ea"/>
                <a:cs typeface="+mn-cs"/>
              </a:rPr>
              <a:t>include </a:t>
            </a:r>
            <a:r>
              <a:rPr lang="en-US" sz="1200" kern="1200" baseline="0" smtClean="0">
                <a:solidFill>
                  <a:schemeClr val="tx1"/>
                </a:solidFill>
                <a:latin typeface="Arial" charset="0"/>
                <a:ea typeface="+mn-ea"/>
                <a:cs typeface="+mn-cs"/>
              </a:rPr>
              <a:t>other </a:t>
            </a:r>
            <a:r>
              <a:rPr lang="en-US" sz="1200" kern="1200" baseline="0" dirty="0" smtClean="0">
                <a:solidFill>
                  <a:schemeClr val="tx1"/>
                </a:solidFill>
                <a:latin typeface="Arial" charset="0"/>
                <a:ea typeface="+mn-ea"/>
                <a:cs typeface="+mn-cs"/>
              </a:rPr>
              <a:t>components, such as software voice applications, interactive voice response (IVR) systems, and softphones, provide additional services to meet the communications needs of your specific enterprise deployment. For planning purposes, a Unified Communications deployment may require assistance from other specialists or consultants.</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baseline="0" dirty="0" smtClean="0">
                <a:solidFill>
                  <a:schemeClr val="tx1"/>
                </a:solidFill>
                <a:latin typeface="Arial" charset="0"/>
                <a:ea typeface="+mn-ea"/>
                <a:cs typeface="+mn-cs"/>
              </a:rPr>
              <a:t>Voice traffic has extremely stringent QoS requirements. Voice traffic generally generates a smooth demand on bandwidth and has a minimal impact on other traffic, as long as voice  traffic is managed.</a:t>
            </a:r>
          </a:p>
          <a:p>
            <a:r>
              <a:rPr lang="en-US" sz="1200" kern="1200" baseline="0" smtClean="0">
                <a:solidFill>
                  <a:schemeClr val="tx1"/>
                </a:solidFill>
                <a:latin typeface="Arial" charset="0"/>
                <a:ea typeface="+mn-ea"/>
                <a:cs typeface="+mn-cs"/>
              </a:rPr>
              <a:t>When </a:t>
            </a:r>
            <a:r>
              <a:rPr lang="en-US" sz="1200" kern="1200" baseline="0" dirty="0" smtClean="0">
                <a:solidFill>
                  <a:schemeClr val="tx1"/>
                </a:solidFill>
                <a:latin typeface="Arial" charset="0"/>
                <a:ea typeface="+mn-ea"/>
                <a:cs typeface="+mn-cs"/>
              </a:rPr>
              <a:t>planning for a VoIP deployment, consider the traffic requirements above.</a:t>
            </a: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baseline="0" dirty="0" smtClean="0">
                <a:solidFill>
                  <a:schemeClr val="tx1"/>
                </a:solidFill>
                <a:latin typeface="Arial" charset="0"/>
                <a:ea typeface="+mn-ea"/>
                <a:cs typeface="+mn-cs"/>
              </a:rPr>
              <a:t>The QoS requirements for data traffic vary greatly. Different applications, such as a human resources application versus an ATM application, have different demands on the network. Even different versions of the same application can have varying network traffic characteristics.</a:t>
            </a:r>
          </a:p>
          <a:p>
            <a:r>
              <a:rPr lang="en-US" sz="1200" kern="1200" baseline="0" smtClean="0">
                <a:solidFill>
                  <a:schemeClr val="tx1"/>
                </a:solidFill>
                <a:latin typeface="Arial" charset="0"/>
                <a:ea typeface="+mn-ea"/>
                <a:cs typeface="+mn-cs"/>
              </a:rPr>
              <a:t>Data </a:t>
            </a:r>
            <a:r>
              <a:rPr lang="en-US" sz="1200" kern="1200" baseline="0" dirty="0" smtClean="0">
                <a:solidFill>
                  <a:schemeClr val="tx1"/>
                </a:solidFill>
                <a:latin typeface="Arial" charset="0"/>
                <a:ea typeface="+mn-ea"/>
                <a:cs typeface="+mn-cs"/>
              </a:rPr>
              <a:t>traffic can demonstrate either a smooth or bursty characteristic, depending on the application, but it differs from voice and video in terms of delay and drop sensitivity. Almost all data applications can tolerate some delay and generally can tolerate high drop rates. The figure illustrates typical traffic rates of voice traffic versus application traffic.</a:t>
            </a: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In review, user data traffic generally uses a variable amount and is immune to average </a:t>
            </a:r>
            <a:r>
              <a:rPr lang="en-US" sz="1200" kern="1200" baseline="0" dirty="0" smtClean="0">
                <a:solidFill>
                  <a:schemeClr val="tx1"/>
                </a:solidFill>
                <a:latin typeface="Arial" charset="0"/>
                <a:ea typeface="+mn-ea"/>
                <a:cs typeface="+mn-cs"/>
              </a:rPr>
              <a:t>frame drops and latency. Conversely, voice traffic is generally low bandwidth but sensitive to frame drops and latency.</a:t>
            </a:r>
          </a:p>
          <a:p>
            <a:r>
              <a:rPr lang="en-US" sz="1200" kern="1200" baseline="0" smtClean="0">
                <a:solidFill>
                  <a:schemeClr val="tx1"/>
                </a:solidFill>
                <a:latin typeface="Arial" charset="0"/>
                <a:ea typeface="+mn-ea"/>
                <a:cs typeface="+mn-cs"/>
              </a:rPr>
              <a:t>Because </a:t>
            </a:r>
            <a:r>
              <a:rPr lang="en-US" sz="1200" kern="1200" baseline="0" dirty="0" smtClean="0">
                <a:solidFill>
                  <a:schemeClr val="tx1"/>
                </a:solidFill>
                <a:latin typeface="Arial" charset="0"/>
                <a:ea typeface="+mn-ea"/>
                <a:cs typeface="+mn-cs"/>
              </a:rPr>
              <a:t>data traffic can tolerate drops, the retransmit capabilities of TCP become important and, as a result, many data applications use TCP. Voice traffic uses UDP because there is no need to retransmit drop frames as the voice is real time. In enterprise networks, important (business-critical) applications are usually easy to identify. Most applications can be identified based on TCP or UDP port numbers. Some applications use dynamic port numbers that, to some extent, make classifications more difficult. Cisco IOS Software supports network-based application recognition (NBAR), which can be used to recognize dynamic port applications. Consequently, it is important to plan for QoS in the campus for voice traffic to minimize traffic drops and latency in the campus network. Voice traffic is generally low-bandwidth compared to available bandwidth in the campus network.</a:t>
            </a: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When designing campus networks with voice, plan for QoS to minimize latency </a:t>
            </a:r>
            <a:r>
              <a:rPr lang="en-US" sz="1200" kern="1200" baseline="0" dirty="0" smtClean="0">
                <a:solidFill>
                  <a:schemeClr val="tx1"/>
                </a:solidFill>
                <a:latin typeface="Arial" charset="0"/>
                <a:ea typeface="+mn-ea"/>
                <a:cs typeface="+mn-cs"/>
              </a:rPr>
              <a:t>and frame drops of voice traffic. </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application of QoS occurs throughout the campus based on specific QoS configuration. </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baseline="0" dirty="0" smtClean="0">
                <a:solidFill>
                  <a:schemeClr val="tx1"/>
                </a:solidFill>
                <a:latin typeface="Arial" charset="0"/>
                <a:ea typeface="+mn-ea"/>
                <a:cs typeface="+mn-cs"/>
              </a:rPr>
              <a:t>For networking professionals, video is often seen as just a Layer 7 application. Under this generic term, many different types of applications may be grouped, each of them having its own set of usage and technical specifications. Video applications are usually seen as bandwidth-intensive. Bandwidth-intensive applications are so named because they send a large number of frames onto the network. The content of the frame plays an important role in the overall bandwidth consumption. The content of the frame depends on the type of application for which video is used. </a:t>
            </a:r>
          </a:p>
          <a:p>
            <a:r>
              <a:rPr lang="en-US" sz="1200" kern="1200" baseline="0" smtClean="0">
                <a:solidFill>
                  <a:schemeClr val="tx1"/>
                </a:solidFill>
                <a:latin typeface="Arial" charset="0"/>
                <a:ea typeface="+mn-ea"/>
                <a:cs typeface="+mn-cs"/>
              </a:rPr>
              <a:t>Some </a:t>
            </a:r>
            <a:r>
              <a:rPr lang="en-US" sz="1200" kern="1200" baseline="0" dirty="0" smtClean="0">
                <a:solidFill>
                  <a:schemeClr val="tx1"/>
                </a:solidFill>
                <a:latin typeface="Arial" charset="0"/>
                <a:ea typeface="+mn-ea"/>
                <a:cs typeface="+mn-cs"/>
              </a:rPr>
              <a:t>video applications are real time, such as video conferencing or TelePresence. The main concern for this type of video is real time. Frames must transit without delay, and QoS is a critical element. Voice might be contained in the video flow or sent as a distinct flow. </a:t>
            </a:r>
          </a:p>
          <a:p>
            <a:r>
              <a:rPr lang="en-US" sz="1200" kern="1200" baseline="0" smtClean="0">
                <a:solidFill>
                  <a:schemeClr val="tx1"/>
                </a:solidFill>
                <a:latin typeface="Arial" charset="0"/>
                <a:ea typeface="+mn-ea"/>
                <a:cs typeface="+mn-cs"/>
              </a:rPr>
              <a:t>Some </a:t>
            </a:r>
            <a:r>
              <a:rPr lang="en-US" sz="1200" kern="1200" baseline="0" dirty="0" smtClean="0">
                <a:solidFill>
                  <a:schemeClr val="tx1"/>
                </a:solidFill>
                <a:latin typeface="Arial" charset="0"/>
                <a:ea typeface="+mn-ea"/>
                <a:cs typeface="+mn-cs"/>
              </a:rPr>
              <a:t>other video applications are not as sensitive to real-time issues. They usually are one-way streams, where a client station is playing a video stream that is sent from a source. The client station might buffer part of the video flow. The main concern is often quality, and quality depends on several factors such as resolution, number of frames per second, type of codec, and so on, which is not dependent on the design of the campus network. A practical application of one-way streams is on-demand video used for training purposes. </a:t>
            </a:r>
          </a:p>
          <a:p>
            <a:r>
              <a:rPr lang="en-US" sz="1200" kern="1200" baseline="0" smtClean="0">
                <a:solidFill>
                  <a:schemeClr val="tx1"/>
                </a:solidFill>
                <a:latin typeface="Arial" charset="0"/>
                <a:ea typeface="+mn-ea"/>
                <a:cs typeface="+mn-cs"/>
              </a:rPr>
              <a:t>Because </a:t>
            </a:r>
            <a:r>
              <a:rPr lang="en-US" sz="1200" kern="1200" baseline="0" dirty="0" smtClean="0">
                <a:solidFill>
                  <a:schemeClr val="tx1"/>
                </a:solidFill>
                <a:latin typeface="Arial" charset="0"/>
                <a:ea typeface="+mn-ea"/>
                <a:cs typeface="+mn-cs"/>
              </a:rPr>
              <a:t>multiple persons might receive one-way video streams simultaneously, as in the case of watching a live video feed, the video feed might use  multicast to send the traffic to multiple users simultaneously instead of sending traffic to each user autonomously. In brief, consider planning for deploying multicast for any application that sends traffic to multiple users concerning especially live video feeds. </a:t>
            </a: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In summary, real-time video applications such as TelePresence require the amble </a:t>
            </a:r>
            <a:r>
              <a:rPr lang="en-US" sz="1200" kern="1200" baseline="0" dirty="0" smtClean="0">
                <a:solidFill>
                  <a:schemeClr val="tx1"/>
                </a:solidFill>
                <a:latin typeface="Arial" charset="0"/>
                <a:ea typeface="+mn-ea"/>
                <a:cs typeface="+mn-cs"/>
              </a:rPr>
              <a:t>bandwidth for video traffic, QoS, and high-availability to ensure 99.9 percent uptime. Keep in mind, one-way video applications such as on-demand training are not as sensitive to latency and jitter as real-time video. </a:t>
            </a:r>
          </a:p>
          <a:p>
            <a:r>
              <a:rPr lang="en-US" sz="1200" kern="1200" baseline="0" smtClean="0">
                <a:solidFill>
                  <a:schemeClr val="tx1"/>
                </a:solidFill>
                <a:latin typeface="Arial" charset="0"/>
                <a:ea typeface="+mn-ea"/>
                <a:cs typeface="+mn-cs"/>
              </a:rPr>
              <a:t>Note </a:t>
            </a:r>
            <a:r>
              <a:rPr lang="en-US" sz="1200" kern="1200" baseline="0" dirty="0" smtClean="0">
                <a:solidFill>
                  <a:schemeClr val="tx1"/>
                </a:solidFill>
                <a:latin typeface="Arial" charset="0"/>
                <a:ea typeface="+mn-ea"/>
                <a:cs typeface="+mn-cs"/>
              </a:rPr>
              <a:t>that real-time video applications are often peer-to-peer. Moreover, when planning for deployments, video applications deploy in the access layer just like a voice or data endpoint.</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baseline="0" dirty="0" smtClean="0">
                <a:solidFill>
                  <a:schemeClr val="tx1"/>
                </a:solidFill>
                <a:latin typeface="Arial" charset="0"/>
                <a:ea typeface="+mn-ea"/>
                <a:cs typeface="+mn-cs"/>
              </a:rPr>
              <a:t>You need to understand the voice and video traffic profiles associated with video applications in the campus network. These traffic profiles ultimately drive the design of the campus network for a voice or video application. </a:t>
            </a:r>
          </a:p>
          <a:p>
            <a:r>
              <a:rPr lang="en-US" sz="1200" kern="1200" baseline="0" smtClean="0">
                <a:solidFill>
                  <a:schemeClr val="tx1"/>
                </a:solidFill>
                <a:latin typeface="Arial" charset="0"/>
                <a:ea typeface="+mn-ea"/>
                <a:cs typeface="+mn-cs"/>
              </a:rPr>
              <a:t>As </a:t>
            </a:r>
            <a:r>
              <a:rPr lang="en-US" sz="1200" kern="1200" baseline="0" dirty="0" smtClean="0">
                <a:solidFill>
                  <a:schemeClr val="tx1"/>
                </a:solidFill>
                <a:latin typeface="Arial" charset="0"/>
                <a:ea typeface="+mn-ea"/>
                <a:cs typeface="+mn-cs"/>
              </a:rPr>
              <a:t>illustrated in the figure, a video flow has different characteristics from a voice flow. Voice traffic is usually not bandwidth-intensive but requires steady bandwidth. Commonly, 50 voice packets would need to be sent per second for voice, each packet representing a few hundred bytes worth of voice data. </a:t>
            </a:r>
          </a:p>
          <a:p>
            <a:r>
              <a:rPr lang="en-US" sz="1200" kern="1200" baseline="0" smtClean="0">
                <a:solidFill>
                  <a:schemeClr val="tx1"/>
                </a:solidFill>
                <a:latin typeface="Arial" charset="0"/>
                <a:ea typeface="+mn-ea"/>
                <a:cs typeface="+mn-cs"/>
              </a:rPr>
              <a:t>Because </a:t>
            </a:r>
            <a:r>
              <a:rPr lang="en-US" sz="1200" kern="1200" baseline="0" dirty="0" smtClean="0">
                <a:solidFill>
                  <a:schemeClr val="tx1"/>
                </a:solidFill>
                <a:latin typeface="Arial" charset="0"/>
                <a:ea typeface="+mn-ea"/>
                <a:cs typeface="+mn-cs"/>
              </a:rPr>
              <a:t>of the nature of the algorithm used to encode the flow, video traffic has a different pattern. Traffic is often bursty, as each image or group of images needs several packets to be transmitted. Depending on the changes from one image to the next, there might be short time intervals without any network activity or sudden bursts when the whole image needs to be changed.</a:t>
            </a:r>
          </a:p>
          <a:p>
            <a:r>
              <a:rPr lang="en-US" sz="1200" kern="1200" baseline="0" smtClean="0">
                <a:solidFill>
                  <a:schemeClr val="tx1"/>
                </a:solidFill>
                <a:latin typeface="Arial" charset="0"/>
                <a:ea typeface="+mn-ea"/>
                <a:cs typeface="+mn-cs"/>
              </a:rPr>
              <a:t>Overall</a:t>
            </a:r>
            <a:r>
              <a:rPr lang="en-US" sz="1200" kern="1200" baseline="0" dirty="0" smtClean="0">
                <a:solidFill>
                  <a:schemeClr val="tx1"/>
                </a:solidFill>
                <a:latin typeface="Arial" charset="0"/>
                <a:ea typeface="+mn-ea"/>
                <a:cs typeface="+mn-cs"/>
              </a:rPr>
              <a:t>, real-time video streams typically consume a lot of bandwidth and are often bursty, although they usually do not consume all the available bandwidth. Consider the characteristics just described when preparing the campus network for video and voice.</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baseline="0" dirty="0" smtClean="0">
                <a:solidFill>
                  <a:schemeClr val="tx1"/>
                </a:solidFill>
                <a:latin typeface="Arial" charset="0"/>
                <a:ea typeface="+mn-ea"/>
                <a:cs typeface="+mn-cs"/>
              </a:rPr>
              <a:t>Traffic flow for video applications, in the case of peer-to-peer interactive video, is close to the voice flow. In the figure, two TelePresence (high-definition video conferencing) stations are communicating. The flow goes from one station to the access switch, then to the distribution switch, then to the core switch before reaching the distribution layer of the second building, and then to the access switch and the second station. This pattern is close to the voice flow between two phones. Just like a voice call, TelePresence stations may rely on a central server from where information about the session can be obtained. A detailed discussion of TelePresence is outside the scope of this course. </a:t>
            </a:r>
          </a:p>
          <a:p>
            <a:r>
              <a:rPr lang="en-US" sz="1200" kern="1200" baseline="0" smtClean="0">
                <a:solidFill>
                  <a:schemeClr val="tx1"/>
                </a:solidFill>
                <a:latin typeface="Arial" charset="0"/>
                <a:ea typeface="+mn-ea"/>
                <a:cs typeface="+mn-cs"/>
              </a:rPr>
              <a:t>Data </a:t>
            </a:r>
            <a:r>
              <a:rPr lang="en-US" sz="1200" kern="1200" baseline="0" dirty="0" smtClean="0">
                <a:solidFill>
                  <a:schemeClr val="tx1"/>
                </a:solidFill>
                <a:latin typeface="Arial" charset="0"/>
                <a:ea typeface="+mn-ea"/>
                <a:cs typeface="+mn-cs"/>
              </a:rPr>
              <a:t>traffic does not often transit from one station to the other. Data clients usually communicate with data centers to upload or download data. Video streaming applications have the same behavior as data: They retrieve information from data centers and have little if no peer-to-peer interaction.</a:t>
            </a:r>
          </a:p>
          <a:p>
            <a:r>
              <a:rPr lang="en-US" sz="1200" kern="1200" baseline="0" smtClean="0">
                <a:solidFill>
                  <a:schemeClr val="tx1"/>
                </a:solidFill>
                <a:latin typeface="Arial" charset="0"/>
                <a:ea typeface="+mn-ea"/>
                <a:cs typeface="+mn-cs"/>
              </a:rPr>
              <a:t>As </a:t>
            </a:r>
            <a:r>
              <a:rPr lang="en-US" sz="1200" kern="1200" baseline="0" dirty="0" smtClean="0">
                <a:solidFill>
                  <a:schemeClr val="tx1"/>
                </a:solidFill>
                <a:latin typeface="Arial" charset="0"/>
                <a:ea typeface="+mn-ea"/>
                <a:cs typeface="+mn-cs"/>
              </a:rPr>
              <a:t>a result, when planning video integration into the campus network, determine whether the following applications will be deployed:</a:t>
            </a:r>
          </a:p>
          <a:p>
            <a:pPr lvl="1"/>
            <a:r>
              <a:rPr lang="en-US" sz="1200" kern="1200" baseline="0" smtClean="0">
                <a:solidFill>
                  <a:schemeClr val="tx1"/>
                </a:solidFill>
                <a:latin typeface="Arial" charset="0"/>
                <a:ea typeface="+mn-ea"/>
                <a:cs typeface="+mn-cs"/>
              </a:rPr>
              <a:t>Peer-to-peer </a:t>
            </a:r>
            <a:r>
              <a:rPr lang="en-US" sz="1200" kern="1200" baseline="0" dirty="0" smtClean="0">
                <a:solidFill>
                  <a:schemeClr val="tx1"/>
                </a:solidFill>
                <a:latin typeface="Arial" charset="0"/>
                <a:ea typeface="+mn-ea"/>
                <a:cs typeface="+mn-cs"/>
              </a:rPr>
              <a:t>applications, such as TelePresence</a:t>
            </a:r>
          </a:p>
          <a:p>
            <a:pPr lvl="1"/>
            <a:r>
              <a:rPr lang="en-US" sz="1200" kern="1200" baseline="0" smtClean="0">
                <a:solidFill>
                  <a:schemeClr val="tx1"/>
                </a:solidFill>
                <a:latin typeface="Arial" charset="0"/>
                <a:ea typeface="+mn-ea"/>
                <a:cs typeface="+mn-cs"/>
              </a:rPr>
              <a:t>Video </a:t>
            </a:r>
            <a:r>
              <a:rPr lang="en-US" sz="1200" kern="1200" baseline="0" dirty="0" smtClean="0">
                <a:solidFill>
                  <a:schemeClr val="tx1"/>
                </a:solidFill>
                <a:latin typeface="Arial" charset="0"/>
                <a:ea typeface="+mn-ea"/>
                <a:cs typeface="+mn-cs"/>
              </a:rPr>
              <a:t>streaming applications, such as video-on-demand training</a:t>
            </a:r>
          </a:p>
          <a:p>
            <a:pPr lvl="1"/>
            <a:r>
              <a:rPr lang="en-US" sz="1200" kern="1200" baseline="0" smtClean="0">
                <a:solidFill>
                  <a:schemeClr val="tx1"/>
                </a:solidFill>
                <a:latin typeface="Arial" charset="0"/>
                <a:ea typeface="+mn-ea"/>
                <a:cs typeface="+mn-cs"/>
              </a:rPr>
              <a:t>Video </a:t>
            </a:r>
            <a:r>
              <a:rPr lang="en-US" sz="1200" kern="1200" baseline="0" dirty="0" smtClean="0">
                <a:solidFill>
                  <a:schemeClr val="tx1"/>
                </a:solidFill>
                <a:latin typeface="Arial" charset="0"/>
                <a:ea typeface="+mn-ea"/>
                <a:cs typeface="+mn-cs"/>
              </a:rPr>
              <a:t>TV-type applications, such as Cisco IP TV</a:t>
            </a:r>
          </a:p>
          <a:p>
            <a:pPr lvl="1"/>
            <a:r>
              <a:rPr lang="en-US" sz="1200" kern="1200" baseline="0" smtClean="0">
                <a:solidFill>
                  <a:schemeClr val="tx1"/>
                </a:solidFill>
                <a:latin typeface="Arial" charset="0"/>
                <a:ea typeface="+mn-ea"/>
                <a:cs typeface="+mn-cs"/>
              </a:rPr>
              <a:t>IP </a:t>
            </a:r>
            <a:r>
              <a:rPr lang="en-US" sz="1200" kern="1200" baseline="0" dirty="0" smtClean="0">
                <a:solidFill>
                  <a:schemeClr val="tx1"/>
                </a:solidFill>
                <a:latin typeface="Arial" charset="0"/>
                <a:ea typeface="+mn-ea"/>
                <a:cs typeface="+mn-cs"/>
              </a:rPr>
              <a:t>Surveillance applications for security</a:t>
            </a:r>
          </a:p>
          <a:p>
            <a:r>
              <a:rPr lang="en-US" sz="1200" kern="1200" baseline="0" smtClean="0">
                <a:solidFill>
                  <a:schemeClr val="tx1"/>
                </a:solidFill>
                <a:latin typeface="Arial" charset="0"/>
                <a:ea typeface="+mn-ea"/>
                <a:cs typeface="+mn-cs"/>
              </a:rPr>
              <a:t>Determining </a:t>
            </a:r>
            <a:r>
              <a:rPr lang="en-US" sz="1200" kern="1200" baseline="0" dirty="0" smtClean="0">
                <a:solidFill>
                  <a:schemeClr val="tx1"/>
                </a:solidFill>
                <a:latin typeface="Arial" charset="0"/>
                <a:ea typeface="+mn-ea"/>
                <a:cs typeface="+mn-cs"/>
              </a:rPr>
              <a:t>these applications and referencing the material in this section can determine campus network design and configuration requirements.</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motivation behind implementing wireless in the campus network is straightforward: productivity. End users who can access network resources without a physical connection in a meeting, conference room, at lunch, and so on are more productive than end users who do not have such access. Moreover, in today’s world of collaboration, end users of the campus network need to access resources from within meetings, trainings, water cooler talks, and so on. In the next few years, the wireless implementation in the campus network will be as standard as cellular phones.</a:t>
            </a: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Wireless network access points usually connect to the access layer of the campus </a:t>
            </a:r>
            <a:r>
              <a:rPr lang="en-US" sz="1200" kern="1200" baseline="0" dirty="0" smtClean="0">
                <a:solidFill>
                  <a:schemeClr val="tx1"/>
                </a:solidFill>
                <a:latin typeface="Arial" charset="0"/>
                <a:ea typeface="+mn-ea"/>
                <a:cs typeface="+mn-cs"/>
              </a:rPr>
              <a:t>network. However, certain cable plant or physical requirements might require these devices to be connected to the distribution or core layers. Nevertheless, an access point is considered an edge device from a campus networking point of view.</a:t>
            </a: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The motivation behind deploying wireless in the campus network is to provide mobility to end users and the associated productivity gains. </a:t>
            </a:r>
            <a:r>
              <a:rPr lang="en-US" sz="1200" kern="1200" baseline="0" smtClean="0">
                <a:solidFill>
                  <a:schemeClr val="tx1"/>
                </a:solidFill>
                <a:latin typeface="Arial" charset="0"/>
                <a:ea typeface="+mn-ea"/>
                <a:cs typeface="+mn-cs"/>
              </a:rPr>
              <a:t>Wireless </a:t>
            </a:r>
            <a:r>
              <a:rPr lang="en-US" sz="1200" kern="1200" baseline="0" smtClean="0">
                <a:solidFill>
                  <a:schemeClr val="tx1"/>
                </a:solidFill>
                <a:latin typeface="Arial" charset="0"/>
                <a:ea typeface="+mn-ea"/>
                <a:cs typeface="+mn-cs"/>
              </a:rPr>
              <a:t>frees </a:t>
            </a:r>
            <a:r>
              <a:rPr lang="en-US" sz="1200" kern="1200" baseline="0" dirty="0" smtClean="0">
                <a:solidFill>
                  <a:schemeClr val="tx1"/>
                </a:solidFill>
                <a:latin typeface="Arial" charset="0"/>
                <a:ea typeface="+mn-ea"/>
                <a:cs typeface="+mn-cs"/>
              </a:rPr>
              <a:t>users from requiring a physical cable to access network resources. The next section discusses the advantages of converging voice with data in the campus network.</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baseline="0" dirty="0" smtClean="0">
                <a:solidFill>
                  <a:schemeClr val="tx1"/>
                </a:solidFill>
                <a:latin typeface="Arial" charset="0"/>
                <a:ea typeface="+mn-ea"/>
                <a:cs typeface="+mn-cs"/>
              </a:rPr>
              <a:t>The table details the bandwidth, delay, jitter, packet loss, availability, power, security, and management requirements for planning voice, data, and video application in the campus network. </a:t>
            </a:r>
          </a:p>
          <a:p>
            <a:r>
              <a:rPr lang="en-US" sz="1200" kern="1200" baseline="0" smtClean="0">
                <a:solidFill>
                  <a:schemeClr val="tx1"/>
                </a:solidFill>
                <a:latin typeface="Arial" charset="0"/>
                <a:ea typeface="+mn-ea"/>
                <a:cs typeface="+mn-cs"/>
              </a:rPr>
              <a:t>In </a:t>
            </a:r>
            <a:r>
              <a:rPr lang="en-US" sz="1200" kern="1200" baseline="0" dirty="0" smtClean="0">
                <a:solidFill>
                  <a:schemeClr val="tx1"/>
                </a:solidFill>
                <a:latin typeface="Arial" charset="0"/>
                <a:ea typeface="+mn-ea"/>
                <a:cs typeface="+mn-cs"/>
              </a:rPr>
              <a:t>summary, the tolerance to delay and jitter of video traffic depends on the type of video flow: real-time video, such as video conferencing with embedded voice, has the same delay and jitter constraints as voice traffic. One-way video streams are less sensitive to delay and jitter issues. Most video playing devices can buffer 5 seconds or more worth of video flow. </a:t>
            </a:r>
          </a:p>
          <a:p>
            <a:r>
              <a:rPr lang="en-US" sz="1200" kern="1200" baseline="0" smtClean="0">
                <a:solidFill>
                  <a:schemeClr val="tx1"/>
                </a:solidFill>
                <a:latin typeface="Arial" charset="0"/>
                <a:ea typeface="+mn-ea"/>
                <a:cs typeface="+mn-cs"/>
              </a:rPr>
              <a:t>Video </a:t>
            </a:r>
            <a:r>
              <a:rPr lang="en-US" sz="1200" kern="1200" baseline="0" dirty="0" smtClean="0">
                <a:solidFill>
                  <a:schemeClr val="tx1"/>
                </a:solidFill>
                <a:latin typeface="Arial" charset="0"/>
                <a:ea typeface="+mn-ea"/>
                <a:cs typeface="+mn-cs"/>
              </a:rPr>
              <a:t>traffic also has little tolerance to packet loss. If too many frames are lost, the image does not refresh properly and the user experience degrades. Here again, the quality depends on the type of application used. Tolerance to packet loss is often higher for slow rate and low-definition real-time interactive video flows than for one-way video streams.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Cisco switches provide a wide range of QoS features that address the needs of voice, video, and data applications sharing a single campus network. Cisco QoS technology enables you to implement complex networks that predictably manage services to a variety of networked applications and traffic types including voice and video. </a:t>
            </a:r>
          </a:p>
          <a:p>
            <a:r>
              <a:rPr lang="en-US" sz="1200" kern="1200" baseline="0" smtClean="0">
                <a:solidFill>
                  <a:schemeClr val="tx1"/>
                </a:solidFill>
                <a:latin typeface="Arial" charset="0"/>
                <a:ea typeface="+mn-ea"/>
                <a:cs typeface="+mn-cs"/>
              </a:rPr>
              <a:t>Using </a:t>
            </a:r>
            <a:r>
              <a:rPr lang="en-US" sz="1200" kern="1200" baseline="0" dirty="0" smtClean="0">
                <a:solidFill>
                  <a:schemeClr val="tx1"/>
                </a:solidFill>
                <a:latin typeface="Arial" charset="0"/>
                <a:ea typeface="+mn-ea"/>
                <a:cs typeface="+mn-cs"/>
              </a:rPr>
              <a:t>QoS features and services, you can design and implement networks that conform to either the Internet Engineering Task Force (</a:t>
            </a:r>
            <a:r>
              <a:rPr lang="en-US" sz="1200" kern="1200" baseline="0" dirty="0" err="1" smtClean="0">
                <a:solidFill>
                  <a:schemeClr val="tx1"/>
                </a:solidFill>
                <a:latin typeface="Arial" charset="0"/>
                <a:ea typeface="+mn-ea"/>
                <a:cs typeface="+mn-cs"/>
              </a:rPr>
              <a:t>IETF</a:t>
            </a:r>
            <a:r>
              <a:rPr lang="en-US" sz="1200" kern="1200" baseline="0" dirty="0" smtClean="0">
                <a:solidFill>
                  <a:schemeClr val="tx1"/>
                </a:solidFill>
                <a:latin typeface="Arial" charset="0"/>
                <a:ea typeface="+mn-ea"/>
                <a:cs typeface="+mn-cs"/>
              </a:rPr>
              <a:t>) integrated services (IntServ) model or the differentiated services (DiffServ) model. Cisco switches provide for differentiated services using QoS features, such as classification and marking, traffic conditioning, congestion avoidance, and congestion management.</a:t>
            </a:r>
          </a:p>
          <a:p>
            <a:r>
              <a:rPr lang="en-US" sz="1200" kern="1200" baseline="0" smtClean="0">
                <a:solidFill>
                  <a:schemeClr val="tx1"/>
                </a:solidFill>
                <a:latin typeface="Arial" charset="0"/>
                <a:ea typeface="+mn-ea"/>
                <a:cs typeface="+mn-cs"/>
              </a:rPr>
              <a:t>For </a:t>
            </a:r>
            <a:r>
              <a:rPr lang="en-US" sz="1200" kern="1200" baseline="0" dirty="0" smtClean="0">
                <a:solidFill>
                  <a:schemeClr val="tx1"/>
                </a:solidFill>
                <a:latin typeface="Arial" charset="0"/>
                <a:ea typeface="+mn-ea"/>
                <a:cs typeface="+mn-cs"/>
              </a:rPr>
              <a:t>a campus network design, the role of QoS in the campus network is to provide the following characteristics:</a:t>
            </a:r>
          </a:p>
          <a:p>
            <a:pPr lvl="1"/>
            <a:r>
              <a:rPr lang="en-US" sz="1200" b="1" kern="1200" baseline="0" smtClean="0">
                <a:solidFill>
                  <a:schemeClr val="tx1"/>
                </a:solidFill>
                <a:latin typeface="Arial" charset="0"/>
                <a:ea typeface="+mn-ea"/>
                <a:cs typeface="+mn-cs"/>
              </a:rPr>
              <a:t>Control </a:t>
            </a:r>
            <a:r>
              <a:rPr lang="en-US" sz="1200" b="1" kern="1200" baseline="0" dirty="0" smtClean="0">
                <a:solidFill>
                  <a:schemeClr val="tx1"/>
                </a:solidFill>
                <a:latin typeface="Arial" charset="0"/>
                <a:ea typeface="+mn-ea"/>
                <a:cs typeface="+mn-cs"/>
              </a:rPr>
              <a:t>over resources: </a:t>
            </a:r>
            <a:r>
              <a:rPr lang="en-US" sz="1200" b="0" kern="1200" baseline="0" dirty="0" smtClean="0">
                <a:solidFill>
                  <a:schemeClr val="tx1"/>
                </a:solidFill>
                <a:latin typeface="Arial" charset="0"/>
                <a:ea typeface="+mn-ea"/>
                <a:cs typeface="+mn-cs"/>
              </a:rPr>
              <a:t>You have control over which network resources (bandwidth, </a:t>
            </a:r>
            <a:r>
              <a:rPr lang="en-US" sz="1200" kern="1200" baseline="0" dirty="0" smtClean="0">
                <a:solidFill>
                  <a:schemeClr val="tx1"/>
                </a:solidFill>
                <a:latin typeface="Arial" charset="0"/>
                <a:ea typeface="+mn-ea"/>
                <a:cs typeface="+mn-cs"/>
              </a:rPr>
              <a:t>equipment, wide-area facilities, and so on) are used. For example, critical traffic, such as voice, video, and data, might consume a link with each type of traffic competing for link bandwidth. QoS helps to control the use of the resources (for example, dropping low-priority packets), thereby preventing low-priority traffic from monopolizing link bandwidth and affecting high-priority traffic, such as voice traffic.</a:t>
            </a:r>
          </a:p>
          <a:p>
            <a:pPr lvl="1"/>
            <a:r>
              <a:rPr lang="en-US" sz="1200" b="1" kern="1200" baseline="0" smtClean="0">
                <a:solidFill>
                  <a:schemeClr val="tx1"/>
                </a:solidFill>
                <a:latin typeface="Arial" charset="0"/>
                <a:ea typeface="+mn-ea"/>
                <a:cs typeface="+mn-cs"/>
              </a:rPr>
              <a:t>More </a:t>
            </a:r>
            <a:r>
              <a:rPr lang="en-US" sz="1200" b="1" kern="1200" baseline="0" dirty="0" smtClean="0">
                <a:solidFill>
                  <a:schemeClr val="tx1"/>
                </a:solidFill>
                <a:latin typeface="Arial" charset="0"/>
                <a:ea typeface="+mn-ea"/>
                <a:cs typeface="+mn-cs"/>
              </a:rPr>
              <a:t>efficient use of network resources: </a:t>
            </a:r>
            <a:r>
              <a:rPr lang="en-US" sz="1200" b="0" kern="1200" baseline="0" dirty="0" smtClean="0">
                <a:solidFill>
                  <a:schemeClr val="tx1"/>
                </a:solidFill>
                <a:latin typeface="Arial" charset="0"/>
                <a:ea typeface="+mn-ea"/>
                <a:cs typeface="+mn-cs"/>
              </a:rPr>
              <a:t>By using network analysis management </a:t>
            </a:r>
            <a:r>
              <a:rPr lang="en-US" sz="1200" kern="1200" baseline="0" dirty="0" smtClean="0">
                <a:solidFill>
                  <a:schemeClr val="tx1"/>
                </a:solidFill>
                <a:latin typeface="Arial" charset="0"/>
                <a:ea typeface="+mn-ea"/>
                <a:cs typeface="+mn-cs"/>
              </a:rPr>
              <a:t>and accounting tools, you can determine how traffic is handled and which traffic experiences delivery issues. If traffic is not handled optimally, you can use QoS features to adjust the switch behavior for specific traffic flows.</a:t>
            </a:r>
          </a:p>
          <a:p>
            <a:pPr lvl="1"/>
            <a:r>
              <a:rPr lang="en-US" sz="1200" b="1" kern="1200" baseline="0" smtClean="0">
                <a:solidFill>
                  <a:schemeClr val="tx1"/>
                </a:solidFill>
                <a:latin typeface="Arial" charset="0"/>
                <a:ea typeface="+mn-ea"/>
                <a:cs typeface="+mn-cs"/>
              </a:rPr>
              <a:t>Tailored </a:t>
            </a:r>
            <a:r>
              <a:rPr lang="en-US" sz="1200" b="1" kern="1200" baseline="0" dirty="0" smtClean="0">
                <a:solidFill>
                  <a:schemeClr val="tx1"/>
                </a:solidFill>
                <a:latin typeface="Arial" charset="0"/>
                <a:ea typeface="+mn-ea"/>
                <a:cs typeface="+mn-cs"/>
              </a:rPr>
              <a:t>services: </a:t>
            </a:r>
            <a:r>
              <a:rPr lang="en-US" sz="1200" b="0" kern="1200" baseline="0" dirty="0" smtClean="0">
                <a:solidFill>
                  <a:schemeClr val="tx1"/>
                </a:solidFill>
                <a:latin typeface="Arial" charset="0"/>
                <a:ea typeface="+mn-ea"/>
                <a:cs typeface="+mn-cs"/>
              </a:rPr>
              <a:t>The control and visibility provided by QoS enables Internet service </a:t>
            </a:r>
            <a:r>
              <a:rPr lang="en-US" sz="1200" kern="1200" baseline="0" dirty="0" smtClean="0">
                <a:solidFill>
                  <a:schemeClr val="tx1"/>
                </a:solidFill>
                <a:latin typeface="Arial" charset="0"/>
                <a:ea typeface="+mn-ea"/>
                <a:cs typeface="+mn-cs"/>
              </a:rPr>
              <a:t>providers to offer carefully tailored grades of service differentiation to their customers. For example, an internal enterprise network application can offer different service for an ordering website that receives 3000 to 4000 hits per day, compared to a human resources website that receives only 200 to 300 hits per day.</a:t>
            </a:r>
          </a:p>
          <a:p>
            <a:pPr lvl="1"/>
            <a:r>
              <a:rPr lang="en-US" sz="1200" b="1" kern="1200" baseline="0" smtClean="0">
                <a:solidFill>
                  <a:schemeClr val="tx1"/>
                </a:solidFill>
                <a:latin typeface="Arial" charset="0"/>
                <a:ea typeface="+mn-ea"/>
                <a:cs typeface="+mn-cs"/>
              </a:rPr>
              <a:t>Coexistence </a:t>
            </a:r>
            <a:r>
              <a:rPr lang="en-US" sz="1200" b="1" kern="1200" baseline="0" dirty="0" smtClean="0">
                <a:solidFill>
                  <a:schemeClr val="tx1"/>
                </a:solidFill>
                <a:latin typeface="Arial" charset="0"/>
                <a:ea typeface="+mn-ea"/>
                <a:cs typeface="+mn-cs"/>
              </a:rPr>
              <a:t>of mission-critical applications: </a:t>
            </a:r>
            <a:r>
              <a:rPr lang="en-US" sz="1200" b="0" kern="1200" baseline="0" dirty="0" smtClean="0">
                <a:solidFill>
                  <a:schemeClr val="tx1"/>
                </a:solidFill>
                <a:latin typeface="Arial" charset="0"/>
                <a:ea typeface="+mn-ea"/>
                <a:cs typeface="+mn-cs"/>
              </a:rPr>
              <a:t>QoS technologies make certain that mission-critical applications that are most important to a business receive the most </a:t>
            </a:r>
            <a:r>
              <a:rPr lang="en-US" sz="1200" kern="1200" baseline="0" dirty="0" smtClean="0">
                <a:solidFill>
                  <a:schemeClr val="tx1"/>
                </a:solidFill>
                <a:latin typeface="Arial" charset="0"/>
                <a:ea typeface="+mn-ea"/>
                <a:cs typeface="+mn-cs"/>
              </a:rPr>
              <a:t>efficient use of the network. Time-sensitive voice and video applications require bandwidth and minimized delays, whereas other applications on a link receive fair service without interfering with mission-critical traffic. </a:t>
            </a:r>
          </a:p>
          <a:p>
            <a:r>
              <a:rPr lang="en-US" sz="1200" kern="1200" baseline="0" smtClean="0">
                <a:solidFill>
                  <a:schemeClr val="tx1"/>
                </a:solidFill>
                <a:latin typeface="Arial" charset="0"/>
                <a:ea typeface="+mn-ea"/>
                <a:cs typeface="+mn-cs"/>
              </a:rPr>
              <a:t>QoS </a:t>
            </a:r>
            <a:r>
              <a:rPr lang="en-US" sz="1200" kern="1200" baseline="0" dirty="0" smtClean="0">
                <a:solidFill>
                  <a:schemeClr val="tx1"/>
                </a:solidFill>
                <a:latin typeface="Arial" charset="0"/>
                <a:ea typeface="+mn-ea"/>
                <a:cs typeface="+mn-cs"/>
              </a:rPr>
              <a:t>provides solutions for its defined roles by managing network congestion. Congestion greatly affects the network availability and stability problem areas, but congestion is not the sole factor for these problem areas. All networks, including those without congestion, might experience the following three network availability and stability problems:</a:t>
            </a:r>
          </a:p>
          <a:p>
            <a:pPr lvl="1"/>
            <a:r>
              <a:rPr lang="en-US" sz="1200" b="1" kern="1200" baseline="0" smtClean="0">
                <a:solidFill>
                  <a:schemeClr val="tx1"/>
                </a:solidFill>
                <a:latin typeface="Arial" charset="0"/>
                <a:ea typeface="+mn-ea"/>
                <a:cs typeface="+mn-cs"/>
              </a:rPr>
              <a:t>Delay </a:t>
            </a:r>
            <a:r>
              <a:rPr lang="en-US" sz="1200" b="1" kern="1200" baseline="0" dirty="0" smtClean="0">
                <a:solidFill>
                  <a:schemeClr val="tx1"/>
                </a:solidFill>
                <a:latin typeface="Arial" charset="0"/>
                <a:ea typeface="+mn-ea"/>
                <a:cs typeface="+mn-cs"/>
              </a:rPr>
              <a:t>(or latency): </a:t>
            </a:r>
            <a:r>
              <a:rPr lang="en-US" sz="1200" b="0" kern="1200" baseline="0" dirty="0" smtClean="0">
                <a:solidFill>
                  <a:schemeClr val="tx1"/>
                </a:solidFill>
                <a:latin typeface="Arial" charset="0"/>
                <a:ea typeface="+mn-ea"/>
                <a:cs typeface="+mn-cs"/>
              </a:rPr>
              <a:t>The amount of time it takes for a packet to reach a destination</a:t>
            </a:r>
          </a:p>
          <a:p>
            <a:pPr lvl="1"/>
            <a:r>
              <a:rPr lang="en-US" sz="1200" b="1" kern="1200" baseline="0" smtClean="0">
                <a:solidFill>
                  <a:schemeClr val="tx1"/>
                </a:solidFill>
                <a:latin typeface="Arial" charset="0"/>
                <a:ea typeface="+mn-ea"/>
                <a:cs typeface="+mn-cs"/>
              </a:rPr>
              <a:t>Delay </a:t>
            </a:r>
            <a:r>
              <a:rPr lang="en-US" sz="1200" b="1" kern="1200" baseline="0" dirty="0" smtClean="0">
                <a:solidFill>
                  <a:schemeClr val="tx1"/>
                </a:solidFill>
                <a:latin typeface="Arial" charset="0"/>
                <a:ea typeface="+mn-ea"/>
                <a:cs typeface="+mn-cs"/>
              </a:rPr>
              <a:t>variation (or jitter): </a:t>
            </a:r>
            <a:r>
              <a:rPr lang="en-US" sz="1200" b="0" kern="1200" baseline="0" dirty="0" smtClean="0">
                <a:solidFill>
                  <a:schemeClr val="tx1"/>
                </a:solidFill>
                <a:latin typeface="Arial" charset="0"/>
                <a:ea typeface="+mn-ea"/>
                <a:cs typeface="+mn-cs"/>
              </a:rPr>
              <a:t>The change in inter-packet latency within a stream over time</a:t>
            </a:r>
          </a:p>
          <a:p>
            <a:pPr lvl="1"/>
            <a:r>
              <a:rPr lang="en-US" sz="1200" b="1" kern="1200" baseline="0" smtClean="0">
                <a:solidFill>
                  <a:schemeClr val="tx1"/>
                </a:solidFill>
                <a:latin typeface="Arial" charset="0"/>
                <a:ea typeface="+mn-ea"/>
                <a:cs typeface="+mn-cs"/>
              </a:rPr>
              <a:t>Packet </a:t>
            </a:r>
            <a:r>
              <a:rPr lang="en-US" sz="1200" b="1" kern="1200" baseline="0" dirty="0" smtClean="0">
                <a:solidFill>
                  <a:schemeClr val="tx1"/>
                </a:solidFill>
                <a:latin typeface="Arial" charset="0"/>
                <a:ea typeface="+mn-ea"/>
                <a:cs typeface="+mn-cs"/>
              </a:rPr>
              <a:t>loss: </a:t>
            </a:r>
            <a:r>
              <a:rPr lang="en-US" sz="1200" b="0" kern="1200" baseline="0" dirty="0" smtClean="0">
                <a:solidFill>
                  <a:schemeClr val="tx1"/>
                </a:solidFill>
                <a:latin typeface="Arial" charset="0"/>
                <a:ea typeface="+mn-ea"/>
                <a:cs typeface="+mn-cs"/>
              </a:rPr>
              <a:t>The measure of lost packets between any given source and destination</a:t>
            </a:r>
          </a:p>
          <a:p>
            <a:r>
              <a:rPr lang="en-US" sz="1200" kern="1200" baseline="0" smtClean="0">
                <a:solidFill>
                  <a:schemeClr val="tx1"/>
                </a:solidFill>
                <a:latin typeface="Arial" charset="0"/>
                <a:ea typeface="+mn-ea"/>
                <a:cs typeface="+mn-cs"/>
              </a:rPr>
              <a:t>Latency</a:t>
            </a:r>
            <a:r>
              <a:rPr lang="en-US" sz="1200" kern="1200" baseline="0" dirty="0" smtClean="0">
                <a:solidFill>
                  <a:schemeClr val="tx1"/>
                </a:solidFill>
                <a:latin typeface="Arial" charset="0"/>
                <a:ea typeface="+mn-ea"/>
                <a:cs typeface="+mn-cs"/>
              </a:rPr>
              <a:t>, jitter, and packet loss can occur even in multilayer switched networks with adequate bandwidth. As a result, each multilayer switched network design needs to plan for QoS. A well-designed QoS implementation aids in preventing packet loss while minimizing latency and jitter.</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41</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As discussed in the previous section, the two QoS architectures used in IP networks when designing a QoS solution are the IntServ and DiffServ models. The QoS service models differ by two characteristics: how the models enable applications to send data, and how networks attempt to deliver the respective data with a specified level of service. A third method of service is the best-effort service, which is essentially the default behavior of the network device without QoS. </a:t>
            </a:r>
          </a:p>
          <a:p>
            <a:r>
              <a:rPr lang="en-US" sz="1200" kern="1200" baseline="0" smtClean="0">
                <a:solidFill>
                  <a:schemeClr val="tx1"/>
                </a:solidFill>
                <a:latin typeface="Arial" charset="0"/>
                <a:ea typeface="+mn-ea"/>
                <a:cs typeface="+mn-cs"/>
              </a:rPr>
              <a:t>From </a:t>
            </a:r>
            <a:r>
              <a:rPr lang="en-US" sz="1200" kern="1200" baseline="0" dirty="0" smtClean="0">
                <a:solidFill>
                  <a:schemeClr val="tx1"/>
                </a:solidFill>
                <a:latin typeface="Arial" charset="0"/>
                <a:ea typeface="+mn-ea"/>
                <a:cs typeface="+mn-cs"/>
              </a:rPr>
              <a:t>the perspective of campus network design, differentiated service is the method used - most switches support DiffServ and not IntServ.</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42</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figure illustrates the queuing components of a Cisco switch. These components match to the building blocks of QoS in a campus network. The figure illustrates the classification that occurs on ingress packets. After the switch classifies a packet, it determines whether to place the packet into a queue or drop the packet. Queuing mechanisms drop packets only if the corresponding queue is full without the use of congestion avoidance.</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43</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Cisco AutoQoS is a product feature that enables customers to deploy QoS features for converged IP telephony and data networks much more quickly and efficiently. Cisco AutoQoS generates traffic classes and policy map CLI templates. Cisco AutoQoS simplifies the definition of traffic classes and the creation and configuration of traffic policies. As a result, in-depth knowledge of the underlying technologies, service policies, link efficiency mechanisms, and Cisco QoS best-practice recommendations for voice requirements is not required to configure Cisco AutoQoS.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44</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Cisco AutoQoS simplifies and shortens the QoS deployment cycle. Cisco AutoQoS aids in the five major aspects of a successful QoS deployment.</a:t>
            </a:r>
          </a:p>
          <a:p>
            <a:r>
              <a:rPr lang="en-US" sz="1200" kern="1200" baseline="0" smtClean="0">
                <a:solidFill>
                  <a:schemeClr val="tx1"/>
                </a:solidFill>
                <a:latin typeface="Arial" charset="0"/>
                <a:ea typeface="+mn-ea"/>
                <a:cs typeface="+mn-cs"/>
              </a:rPr>
              <a:t>Auto-QoS </a:t>
            </a:r>
            <a:r>
              <a:rPr lang="en-US" sz="1200" kern="1200" baseline="0" dirty="0" smtClean="0">
                <a:solidFill>
                  <a:schemeClr val="tx1"/>
                </a:solidFill>
                <a:latin typeface="Arial" charset="0"/>
                <a:ea typeface="+mn-ea"/>
                <a:cs typeface="+mn-cs"/>
              </a:rPr>
              <a:t>is mentioned in this section because it’s helpful to know that Cisco switches provide a feature to ease planning, preparing, and implementing QoS by abstracting the in-depth technical details of QoS.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45</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Traffic classification and marking ultimately determine the QoS applied to a frame. Special bits are used in frames to classify and mark for QoS. There are QoS bits in the frame for both Layer 2 and Layer 3 applications.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46</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figure illustrates the bits used in Ethernet packets for classification. Network devices use either Layer 2 class of service (CoS) bits of a frame or Layer 3 IP Precedence and Differentiated Services Code Point (DSCP) bits of a packet for classification. At Layer 2, 3 bits are available in 802.1Q frames for classification for up to eight distinct values (levels of service): 0 through 7. These Layer 2 classification bits are referred to as the CoS values. At Layer 3, QoS uses the six most significant ToS bits in the IP header for a DSCP field definition. This DSCP field definition allows for up to 64 distinct values (levels of service)—0 through 63—of classification on IP frames. The last 2 bits represent the Early Congestion Notification (ECN) bits. IP Precedence is only the three most significant bits of the ToS field. As a result, IP Precedence maps to DSCP by using IP Precedence as the three high-order bits and padding the lower-order bits with 0. </a:t>
            </a:r>
          </a:p>
          <a:p>
            <a:r>
              <a:rPr lang="en-US" sz="1200" kern="1200" baseline="0" smtClean="0">
                <a:solidFill>
                  <a:schemeClr val="tx1"/>
                </a:solidFill>
                <a:latin typeface="Arial" charset="0"/>
                <a:ea typeface="+mn-ea"/>
                <a:cs typeface="+mn-cs"/>
              </a:rPr>
              <a:t>A </a:t>
            </a:r>
            <a:r>
              <a:rPr lang="en-US" sz="1200" kern="1200" baseline="0" dirty="0" smtClean="0">
                <a:solidFill>
                  <a:schemeClr val="tx1"/>
                </a:solidFill>
                <a:latin typeface="Arial" charset="0"/>
                <a:ea typeface="+mn-ea"/>
                <a:cs typeface="+mn-cs"/>
              </a:rPr>
              <a:t>practical example of the interoperation between DSCP and IP Precedence is with Cisco IP Phones. Cisco IP Phones mark voice traffic at Layer 3 with a DSCP value of 46 and, consequently, an IP Precedence of 5. Because the first 3 bits of DSCP value 46 in binary is 101 (5), the IP Precedence is 5. As a result, a network device that is only aware of IP Precedence understands the packet priority similarly to a network device that can  interpret DSCP. Moreover, Cisco IP Phones mark frames at Layer 2 with a CoS value of 5. </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47</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figure illustrates the ToS byte. </a:t>
            </a:r>
            <a:r>
              <a:rPr lang="en-US" sz="1200" kern="1200" baseline="0" dirty="0" err="1" smtClean="0">
                <a:solidFill>
                  <a:schemeClr val="tx1"/>
                </a:solidFill>
                <a:latin typeface="Arial" charset="0"/>
                <a:ea typeface="+mn-ea"/>
                <a:cs typeface="+mn-cs"/>
              </a:rPr>
              <a:t>P2</a:t>
            </a:r>
            <a:r>
              <a:rPr lang="en-US" sz="1200" kern="1200" baseline="0" dirty="0" smtClean="0">
                <a:solidFill>
                  <a:schemeClr val="tx1"/>
                </a:solidFill>
                <a:latin typeface="Arial" charset="0"/>
                <a:ea typeface="+mn-ea"/>
                <a:cs typeface="+mn-cs"/>
              </a:rPr>
              <a:t>, </a:t>
            </a:r>
            <a:r>
              <a:rPr lang="en-US" sz="1200" kern="1200" baseline="0" dirty="0" err="1" smtClean="0">
                <a:solidFill>
                  <a:schemeClr val="tx1"/>
                </a:solidFill>
                <a:latin typeface="Arial" charset="0"/>
                <a:ea typeface="+mn-ea"/>
                <a:cs typeface="+mn-cs"/>
              </a:rPr>
              <a:t>P1</a:t>
            </a:r>
            <a:r>
              <a:rPr lang="en-US" sz="1200" kern="1200" baseline="0" dirty="0" smtClean="0">
                <a:solidFill>
                  <a:schemeClr val="tx1"/>
                </a:solidFill>
                <a:latin typeface="Arial" charset="0"/>
                <a:ea typeface="+mn-ea"/>
                <a:cs typeface="+mn-cs"/>
              </a:rPr>
              <a:t>, and </a:t>
            </a:r>
            <a:r>
              <a:rPr lang="en-US" sz="1200" kern="1200" baseline="0" dirty="0" err="1" smtClean="0">
                <a:solidFill>
                  <a:schemeClr val="tx1"/>
                </a:solidFill>
                <a:latin typeface="Arial" charset="0"/>
                <a:ea typeface="+mn-ea"/>
                <a:cs typeface="+mn-cs"/>
              </a:rPr>
              <a:t>P0</a:t>
            </a:r>
            <a:r>
              <a:rPr lang="en-US" sz="1200" kern="1200" baseline="0" dirty="0" smtClean="0">
                <a:solidFill>
                  <a:schemeClr val="tx1"/>
                </a:solidFill>
                <a:latin typeface="Arial" charset="0"/>
                <a:ea typeface="+mn-ea"/>
                <a:cs typeface="+mn-cs"/>
              </a:rPr>
              <a:t> make up IP Precedence. T3, </a:t>
            </a:r>
            <a:r>
              <a:rPr lang="en-US" sz="1200" kern="1200" baseline="0" dirty="0" err="1" smtClean="0">
                <a:solidFill>
                  <a:schemeClr val="tx1"/>
                </a:solidFill>
                <a:latin typeface="Arial" charset="0"/>
                <a:ea typeface="+mn-ea"/>
                <a:cs typeface="+mn-cs"/>
              </a:rPr>
              <a:t>T2</a:t>
            </a:r>
            <a:r>
              <a:rPr lang="en-US" sz="1200" kern="1200" baseline="0" dirty="0" smtClean="0">
                <a:solidFill>
                  <a:schemeClr val="tx1"/>
                </a:solidFill>
                <a:latin typeface="Arial" charset="0"/>
                <a:ea typeface="+mn-ea"/>
                <a:cs typeface="+mn-cs"/>
              </a:rPr>
              <a:t>, T1, and </a:t>
            </a:r>
            <a:r>
              <a:rPr lang="en-US" sz="1200" kern="1200" baseline="0" dirty="0" err="1" smtClean="0">
                <a:solidFill>
                  <a:schemeClr val="tx1"/>
                </a:solidFill>
                <a:latin typeface="Arial" charset="0"/>
                <a:ea typeface="+mn-ea"/>
                <a:cs typeface="+mn-cs"/>
              </a:rPr>
              <a:t>T0</a:t>
            </a:r>
            <a:r>
              <a:rPr lang="en-US" sz="1200" kern="1200" baseline="0" dirty="0" smtClean="0">
                <a:solidFill>
                  <a:schemeClr val="tx1"/>
                </a:solidFill>
                <a:latin typeface="Arial" charset="0"/>
                <a:ea typeface="+mn-ea"/>
                <a:cs typeface="+mn-cs"/>
              </a:rPr>
              <a:t> are the ToS bits. When viewing the ToS byte as DSCP, </a:t>
            </a:r>
            <a:r>
              <a:rPr lang="en-US" sz="1200" kern="1200" baseline="0" dirty="0" err="1" smtClean="0">
                <a:solidFill>
                  <a:schemeClr val="tx1"/>
                </a:solidFill>
                <a:latin typeface="Arial" charset="0"/>
                <a:ea typeface="+mn-ea"/>
                <a:cs typeface="+mn-cs"/>
              </a:rPr>
              <a:t>DS5</a:t>
            </a:r>
            <a:r>
              <a:rPr lang="en-US" sz="1200" kern="1200" baseline="0" dirty="0" smtClean="0">
                <a:solidFill>
                  <a:schemeClr val="tx1"/>
                </a:solidFill>
                <a:latin typeface="Arial" charset="0"/>
                <a:ea typeface="+mn-ea"/>
                <a:cs typeface="+mn-cs"/>
              </a:rPr>
              <a:t> through DS0 are the DSCP bits. For more information about bits in the IP header that determine classification, refer to </a:t>
            </a:r>
            <a:r>
              <a:rPr lang="en-US" sz="1200" kern="1200" baseline="0" dirty="0" err="1" smtClean="0">
                <a:solidFill>
                  <a:schemeClr val="tx1"/>
                </a:solidFill>
                <a:latin typeface="Arial" charset="0"/>
                <a:ea typeface="+mn-ea"/>
                <a:cs typeface="+mn-cs"/>
              </a:rPr>
              <a:t>RFCs</a:t>
            </a:r>
            <a:r>
              <a:rPr lang="en-US" sz="1200" kern="1200" baseline="0" dirty="0" smtClean="0">
                <a:solidFill>
                  <a:schemeClr val="tx1"/>
                </a:solidFill>
                <a:latin typeface="Arial" charset="0"/>
                <a:ea typeface="+mn-ea"/>
                <a:cs typeface="+mn-cs"/>
              </a:rPr>
              <a:t> 791, 795, and 1349.</a:t>
            </a: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Using DSCP values for classification of packets is the leading method for classification </a:t>
            </a:r>
            <a:r>
              <a:rPr lang="en-US" sz="1200" kern="1200" baseline="0" dirty="0" smtClean="0">
                <a:solidFill>
                  <a:schemeClr val="tx1"/>
                </a:solidFill>
                <a:latin typeface="Arial" charset="0"/>
                <a:ea typeface="+mn-ea"/>
                <a:cs typeface="+mn-cs"/>
              </a:rPr>
              <a:t>in all enterprise switching networks.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48</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Classification distinguishes a frame or packet with a specific priority or predetermined criteria. In the case of Catalyst switches, classification determines the internal DSCP value on frames. Catalyst switches use this internal DSCP value for QoS packet handling, including policing and scheduling as frames traverse the switch. </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first task of any QoS policy is to identify traffic that requires classification. With QoS enabled and no other QoS configurations, all Cisco routers and switches treat traffic with a default classification. With respect to DSCP values, the default classification for ingress frames is a DSCP value of 0. The terminology used to describe an interface configured for treating all ingress frames with a DSCP of 0 is untrusted. In review, the following methods of packet classification are available on Cisco switches:</a:t>
            </a:r>
          </a:p>
          <a:p>
            <a:pPr lvl="1"/>
            <a:r>
              <a:rPr lang="en-US" sz="1200" kern="1200" baseline="0" smtClean="0">
                <a:solidFill>
                  <a:schemeClr val="tx1"/>
                </a:solidFill>
                <a:latin typeface="Arial" charset="0"/>
                <a:ea typeface="+mn-ea"/>
                <a:cs typeface="+mn-cs"/>
              </a:rPr>
              <a:t>Per-interface </a:t>
            </a:r>
            <a:r>
              <a:rPr lang="en-US" sz="1200" kern="1200" baseline="0" dirty="0" smtClean="0">
                <a:solidFill>
                  <a:schemeClr val="tx1"/>
                </a:solidFill>
                <a:latin typeface="Arial" charset="0"/>
                <a:ea typeface="+mn-ea"/>
                <a:cs typeface="+mn-cs"/>
              </a:rPr>
              <a:t>trust modes</a:t>
            </a:r>
          </a:p>
          <a:p>
            <a:pPr lvl="1"/>
            <a:r>
              <a:rPr lang="en-US" sz="1200" kern="1200" baseline="0" smtClean="0">
                <a:solidFill>
                  <a:schemeClr val="tx1"/>
                </a:solidFill>
                <a:latin typeface="Arial" charset="0"/>
                <a:ea typeface="+mn-ea"/>
                <a:cs typeface="+mn-cs"/>
              </a:rPr>
              <a:t>Per-interface </a:t>
            </a:r>
            <a:r>
              <a:rPr lang="en-US" sz="1200" kern="1200" baseline="0" dirty="0" smtClean="0">
                <a:solidFill>
                  <a:schemeClr val="tx1"/>
                </a:solidFill>
                <a:latin typeface="Arial" charset="0"/>
                <a:ea typeface="+mn-ea"/>
                <a:cs typeface="+mn-cs"/>
              </a:rPr>
              <a:t>manual classification using specific DSCP, IP Precedence, or CoS values</a:t>
            </a:r>
          </a:p>
          <a:p>
            <a:pPr lvl="1"/>
            <a:r>
              <a:rPr lang="en-US" sz="1200" kern="1200" baseline="0" smtClean="0">
                <a:solidFill>
                  <a:schemeClr val="tx1"/>
                </a:solidFill>
                <a:latin typeface="Arial" charset="0"/>
                <a:ea typeface="+mn-ea"/>
                <a:cs typeface="+mn-cs"/>
              </a:rPr>
              <a:t>Per-packet </a:t>
            </a:r>
            <a:r>
              <a:rPr lang="en-US" sz="1200" kern="1200" baseline="0" dirty="0" smtClean="0">
                <a:solidFill>
                  <a:schemeClr val="tx1"/>
                </a:solidFill>
                <a:latin typeface="Arial" charset="0"/>
                <a:ea typeface="+mn-ea"/>
                <a:cs typeface="+mn-cs"/>
              </a:rPr>
              <a:t>based on access lists</a:t>
            </a:r>
          </a:p>
          <a:p>
            <a:pPr lvl="1"/>
            <a:r>
              <a:rPr lang="en-US" sz="1200" kern="1200" baseline="0" smtClean="0">
                <a:solidFill>
                  <a:schemeClr val="tx1"/>
                </a:solidFill>
                <a:latin typeface="Arial" charset="0"/>
                <a:ea typeface="+mn-ea"/>
                <a:cs typeface="+mn-cs"/>
              </a:rPr>
              <a:t>Network-Based </a:t>
            </a:r>
            <a:r>
              <a:rPr lang="en-US" sz="1200" kern="1200" baseline="0" dirty="0" smtClean="0">
                <a:solidFill>
                  <a:schemeClr val="tx1"/>
                </a:solidFill>
                <a:latin typeface="Arial" charset="0"/>
                <a:ea typeface="+mn-ea"/>
                <a:cs typeface="+mn-cs"/>
              </a:rPr>
              <a:t>Application Recognition (NBAR)</a:t>
            </a:r>
          </a:p>
          <a:p>
            <a:r>
              <a:rPr lang="en-US" sz="1200" kern="1200" baseline="0" smtClean="0">
                <a:solidFill>
                  <a:schemeClr val="tx1"/>
                </a:solidFill>
                <a:latin typeface="Arial" charset="0"/>
                <a:ea typeface="+mn-ea"/>
                <a:cs typeface="+mn-cs"/>
              </a:rPr>
              <a:t>When </a:t>
            </a:r>
            <a:r>
              <a:rPr lang="en-US" sz="1200" kern="1200" baseline="0" dirty="0" smtClean="0">
                <a:solidFill>
                  <a:schemeClr val="tx1"/>
                </a:solidFill>
                <a:latin typeface="Arial" charset="0"/>
                <a:ea typeface="+mn-ea"/>
                <a:cs typeface="+mn-cs"/>
              </a:rPr>
              <a:t>planning QoS deployments in campus networks, always apply QoS classification as close to the edge as possible, preferable in the access layer. This methodology allows for end-to-end QoS with ease of management.</a:t>
            </a: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Apply QoS classification and marking configurations as close to the edge as possible, </a:t>
            </a:r>
            <a:r>
              <a:rPr lang="en-US" sz="1200" kern="1200" baseline="0" dirty="0" smtClean="0">
                <a:solidFill>
                  <a:schemeClr val="tx1"/>
                </a:solidFill>
                <a:latin typeface="Arial" charset="0"/>
                <a:ea typeface="+mn-ea"/>
                <a:cs typeface="+mn-cs"/>
              </a:rPr>
              <a:t>preferably in the access layer.</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r>
              <a:rPr lang="en-US" sz="1200" kern="1200" baseline="0" smtClean="0">
                <a:solidFill>
                  <a:schemeClr val="tx1"/>
                </a:solidFill>
                <a:latin typeface="Arial" charset="0"/>
                <a:ea typeface="+mn-ea"/>
                <a:cs typeface="+mn-cs"/>
              </a:rPr>
              <a:t>The </a:t>
            </a:r>
            <a:r>
              <a:rPr lang="en-US" sz="1200" kern="1200" baseline="0" smtClean="0">
                <a:solidFill>
                  <a:schemeClr val="tx1"/>
                </a:solidFill>
                <a:latin typeface="Arial" charset="0"/>
                <a:ea typeface="+mn-ea"/>
                <a:cs typeface="+mn-cs"/>
              </a:rPr>
              <a:t>main purposes </a:t>
            </a:r>
            <a:r>
              <a:rPr lang="en-US" sz="1200" kern="1200" baseline="0" dirty="0" smtClean="0">
                <a:solidFill>
                  <a:schemeClr val="tx1"/>
                </a:solidFill>
                <a:latin typeface="Arial" charset="0"/>
                <a:ea typeface="+mn-ea"/>
                <a:cs typeface="+mn-cs"/>
              </a:rPr>
              <a:t>for using voice in a campus </a:t>
            </a:r>
            <a:r>
              <a:rPr lang="en-US" sz="1200" kern="1200" baseline="0" smtClean="0">
                <a:solidFill>
                  <a:schemeClr val="tx1"/>
                </a:solidFill>
                <a:latin typeface="Arial" charset="0"/>
                <a:ea typeface="+mn-ea"/>
                <a:cs typeface="+mn-cs"/>
              </a:rPr>
              <a:t>network </a:t>
            </a:r>
            <a:r>
              <a:rPr lang="en-US" sz="1200" kern="1200" baseline="0" smtClean="0">
                <a:solidFill>
                  <a:schemeClr val="tx1"/>
                </a:solidFill>
                <a:latin typeface="Arial" charset="0"/>
                <a:ea typeface="+mn-ea"/>
                <a:cs typeface="+mn-cs"/>
              </a:rPr>
              <a:t>are </a:t>
            </a:r>
            <a:r>
              <a:rPr lang="en-US" sz="1200" kern="1200" baseline="0" dirty="0" smtClean="0">
                <a:solidFill>
                  <a:schemeClr val="tx1"/>
                </a:solidFill>
                <a:latin typeface="Arial" charset="0"/>
                <a:ea typeface="+mn-ea"/>
                <a:cs typeface="+mn-cs"/>
              </a:rPr>
              <a:t>simple: cost-savings and increased productivity. Most enterprises have jumped onto the VoIP bandwagon and are successfully deploying this technology. Each of these enterprises has enjoyed success with these deployments as they have bought cost-savings and increased user productivity.</a:t>
            </a:r>
          </a:p>
          <a:p>
            <a:pPr>
              <a:buNone/>
            </a:pPr>
            <a:endParaRPr lang="en-US" sz="1200" kern="1200" baseline="0" dirty="0" smtClean="0">
              <a:solidFill>
                <a:schemeClr val="tx1"/>
              </a:solidFill>
              <a:latin typeface="Arial" charset="0"/>
              <a:ea typeface="+mn-ea"/>
              <a:cs typeface="+mn-cs"/>
            </a:endParaRPr>
          </a:p>
          <a:p>
            <a:r>
              <a:rPr lang="en-US" sz="1200" b="1" dirty="0" smtClean="0"/>
              <a:t>More efficient use of bandwidth and equipment: </a:t>
            </a:r>
            <a:r>
              <a:rPr lang="en-US" sz="1200" dirty="0" smtClean="0"/>
              <a:t>For example, traditional telephony networks use a 64-kbps channel for every voice call. Packet telephony shares bandwidth among multiple logical connections and offloads traffic volumes from existing voice switches. </a:t>
            </a:r>
          </a:p>
          <a:p>
            <a:r>
              <a:rPr lang="en-US" sz="1200" b="1" dirty="0" smtClean="0"/>
              <a:t>Lower costs for telephony network transmission: </a:t>
            </a:r>
            <a:r>
              <a:rPr lang="en-US" sz="1200" dirty="0" smtClean="0"/>
              <a:t>A substantial amount of equipment is needed to combine 64-kbps channels into high-speed links for transport across the network. Packet telephony multiplexes voice traffic alongside data traffic. In other words, voice traffic and data traffic coexist on the same network infrastructure. This consolidation represents substantial savings on capital equipment and operations costs.</a:t>
            </a:r>
          </a:p>
          <a:p>
            <a:r>
              <a:rPr lang="en-US" sz="1200" b="1" dirty="0" smtClean="0"/>
              <a:t>Consolidation of voice and data network expense: </a:t>
            </a:r>
            <a:r>
              <a:rPr lang="en-US" sz="1200" dirty="0" smtClean="0"/>
              <a:t>Data networks that function as separate networks from voice networks become major traffic carriers. The underlying voice networks are converted to use the packet-switched architecture to create a single integrated communications network with a common switching and transmission system. The benefit is significant cost-savings on network equipment and operations.</a:t>
            </a:r>
          </a:p>
          <a:p>
            <a:r>
              <a:rPr lang="en-US" sz="1200" b="1" dirty="0" smtClean="0"/>
              <a:t>Increased revenue from new service: </a:t>
            </a:r>
            <a:r>
              <a:rPr lang="en-US" sz="1200" dirty="0" smtClean="0"/>
              <a:t>For instance, packet telephony enables new integrated services, such as broadcast-quality audio, unified messaging, and real-time voice and data collaboration. These services increase employee productivity and profit margins well above those of basic voice services. In addition, these services enable companies and service providers to differentiate themselves and improve their market position.</a:t>
            </a:r>
          </a:p>
          <a:p>
            <a:r>
              <a:rPr lang="en-US" sz="1200" b="1" dirty="0" smtClean="0"/>
              <a:t>Capability to leverage access to new communications devices: </a:t>
            </a:r>
            <a:r>
              <a:rPr lang="en-US" sz="1200" dirty="0" smtClean="0"/>
              <a:t>Using packet technology enables companies and service providers to reach devices that are largely inaccessible to the time-division multiplexing (TDM) infrastructures of today. Examples of such devices are computers, wireless devices, household appliances, personal digital assistants, and cable set-top boxes. Intelligent access to such devices enable companies and service providers to increase the volume of communications they deliver, the breadth of services they offer, and the number of subscribers they serve. Packet technology, therefore, enables companies to market new devices, including videophones, multimedia terminals, and advanced IP phones.</a:t>
            </a:r>
          </a:p>
          <a:p>
            <a:r>
              <a:rPr lang="en-US" sz="1200" b="1" dirty="0" smtClean="0"/>
              <a:t>Flexible pricing structure: </a:t>
            </a:r>
            <a:r>
              <a:rPr lang="en-US" sz="1200" dirty="0" smtClean="0"/>
              <a:t>Companies and service providers with packet-switched networks can transform their service and pricing models. Because network bandwidth can be dynamically allocated, network usage no longer needs to be measured in minutes or distance. Dynamic allocation gives service providers the flexibility to meet the needs of their customers in ways that bring them the greatest benefits.</a:t>
            </a:r>
          </a:p>
          <a:p>
            <a:r>
              <a:rPr lang="en-US" sz="1200" b="1" dirty="0" smtClean="0"/>
              <a:t>Emphasis on greater innovation in service: </a:t>
            </a:r>
            <a:r>
              <a:rPr lang="en-US" sz="1200" dirty="0" smtClean="0"/>
              <a:t>Unified communications use the IP infrastructure to consolidate communication methods that were previously independent; for example, fax, voice mail, e-mail, landline telephones, cellular telephones, call centers, and the web. The IP infrastructure provides users with a common method to access messages and initiate real-time communications—independent of time, location, or device.</a:t>
            </a:r>
          </a:p>
          <a:p>
            <a:endParaRPr lang="en-US" sz="1200" dirty="0" smtClean="0"/>
          </a:p>
          <a:p>
            <a:pPr marL="0" indent="0">
              <a:buNone/>
            </a:pPr>
            <a:r>
              <a:rPr lang="en-US" sz="1200" b="1" kern="1200" baseline="0" dirty="0" smtClean="0">
                <a:solidFill>
                  <a:schemeClr val="tx1"/>
                </a:solidFill>
                <a:latin typeface="Arial" charset="0"/>
                <a:ea typeface="+mn-ea"/>
                <a:cs typeface="+mn-cs"/>
              </a:rPr>
              <a:t>Note: </a:t>
            </a:r>
            <a:r>
              <a:rPr lang="en-US" sz="1200" b="0" kern="1200" baseline="0" dirty="0" smtClean="0">
                <a:solidFill>
                  <a:schemeClr val="tx1"/>
                </a:solidFill>
                <a:latin typeface="Arial" charset="0"/>
                <a:ea typeface="+mn-ea"/>
                <a:cs typeface="+mn-cs"/>
              </a:rPr>
              <a:t>The key motivations behind deploying voice in the campus network are cost-savings, </a:t>
            </a:r>
            <a:r>
              <a:rPr lang="en-US" sz="1200" kern="1200" baseline="0" dirty="0" smtClean="0">
                <a:solidFill>
                  <a:schemeClr val="tx1"/>
                </a:solidFill>
                <a:latin typeface="Arial" charset="0"/>
                <a:ea typeface="+mn-ea"/>
                <a:cs typeface="+mn-cs"/>
              </a:rPr>
              <a:t>increased efficiency of the network, and productivity gains from voice services. </a:t>
            </a:r>
          </a:p>
          <a:p>
            <a:pPr marL="0" indent="0">
              <a:buNone/>
            </a:pPr>
            <a:endParaRPr lang="en-US" sz="1200" kern="1200" baseline="0" dirty="0" smtClean="0">
              <a:solidFill>
                <a:schemeClr val="tx1"/>
              </a:solidFill>
              <a:latin typeface="Arial" charset="0"/>
              <a:ea typeface="+mn-ea"/>
              <a:cs typeface="+mn-cs"/>
            </a:endParaRPr>
          </a:p>
          <a:p>
            <a:pPr marL="0" indent="0">
              <a:buNone/>
            </a:pPr>
            <a:r>
              <a:rPr lang="en-US" sz="1200" kern="1200" baseline="0" dirty="0" smtClean="0">
                <a:solidFill>
                  <a:schemeClr val="tx1"/>
                </a:solidFill>
                <a:latin typeface="Arial" charset="0"/>
                <a:ea typeface="+mn-ea"/>
                <a:cs typeface="+mn-cs"/>
              </a:rPr>
              <a:t>In summary, it is easy to understand why enterprises have and continue to deploy VoIP in the campus network. The next section details the purposes behind deploying wireless in the </a:t>
            </a:r>
            <a:r>
              <a:rPr lang="en-US" sz="1200" kern="1200" baseline="0" smtClean="0">
                <a:solidFill>
                  <a:schemeClr val="tx1"/>
                </a:solidFill>
                <a:latin typeface="Arial" charset="0"/>
                <a:ea typeface="+mn-ea"/>
                <a:cs typeface="+mn-cs"/>
              </a:rPr>
              <a:t>campus </a:t>
            </a:r>
            <a:r>
              <a:rPr lang="en-US" sz="1200" kern="1200" baseline="0" smtClean="0">
                <a:solidFill>
                  <a:schemeClr val="tx1"/>
                </a:solidFill>
                <a:latin typeface="Arial" charset="0"/>
                <a:ea typeface="+mn-ea"/>
                <a:cs typeface="+mn-cs"/>
              </a:rPr>
              <a:t>network. </a:t>
            </a:r>
            <a:r>
              <a:rPr lang="en-US" sz="1200" kern="1200" baseline="0" dirty="0" smtClean="0">
                <a:solidFill>
                  <a:schemeClr val="tx1"/>
                </a:solidFill>
                <a:latin typeface="Arial" charset="0"/>
                <a:ea typeface="+mn-ea"/>
                <a:cs typeface="+mn-cs"/>
              </a:rPr>
              <a:t>From a deployment perspective, all voice devices and software applications for use by end users or customers connect to the access layer of the campus network. The processing and computing functions of voice are generally found in the data center. </a:t>
            </a:r>
            <a:endParaRPr lang="en-US" dirty="0" smtClean="0"/>
          </a:p>
          <a:p>
            <a:pPr>
              <a:buNone/>
            </a:pPr>
            <a:endParaRPr lang="en-US" sz="1200" dirty="0" smtClean="0"/>
          </a:p>
          <a:p>
            <a:pPr>
              <a:buNone/>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Trust configurations on Catalyst switches quantify how a frame is handled as it arrives in on a switch. For example, when a switch configured for “trusting DSCP” receives a packet with a DSCP value of 46, the switch accepts the ingress DSCP of the frame and uses the DSCP value of 46 for internal DSCP. </a:t>
            </a:r>
          </a:p>
          <a:p>
            <a:r>
              <a:rPr lang="en-US" sz="1200" kern="1200" baseline="0" smtClean="0">
                <a:solidFill>
                  <a:schemeClr val="tx1"/>
                </a:solidFill>
                <a:latin typeface="Arial" charset="0"/>
                <a:ea typeface="+mn-ea"/>
                <a:cs typeface="+mn-cs"/>
              </a:rPr>
              <a:t>Cisco </a:t>
            </a:r>
            <a:r>
              <a:rPr lang="en-US" sz="1200" kern="1200" baseline="0" dirty="0" smtClean="0">
                <a:solidFill>
                  <a:schemeClr val="tx1"/>
                </a:solidFill>
                <a:latin typeface="Arial" charset="0"/>
                <a:ea typeface="+mn-ea"/>
                <a:cs typeface="+mn-cs"/>
              </a:rPr>
              <a:t>switches support trusting via DSCP, IP Precedence, or CoS values on ingress frames. When trusting CoS or IP Precedence, Cisco switches map an  ingress packet’s CoS or IP Precedence to an internal DSCP value. The internal DSCP concept is important because it represents how the packet is handled in the switch. The tables illustrate the default mapping tables for CoS-to-DSCP and IP Precedence-to-DSCP, respectively. These mapping tables are configurable.</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50</a:t>
            </a:fld>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figure illustrates the Catalyst QoS trust concept using port trusting. When the Catalyst switch trusts CoS on ingress packets on a port basis, the switch maps the ingress value to the respective DSCP value. When the ingress interface QoS configuration is untrusted, the switch uses 0 for the internal DSCP value for all ingress packets.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51</a:t>
            </a:fld>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52</a:t>
            </a:fld>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Both shaping and policing mechanisms control the rate at which traffic flows through a switch. Both mechanisms use classification to differentiate traffic. Nevertheless, there is a fundamental and significant difference between shaping and policing. </a:t>
            </a:r>
          </a:p>
          <a:p>
            <a:r>
              <a:rPr lang="en-US" sz="1200" kern="1200" baseline="0" smtClean="0">
                <a:solidFill>
                  <a:schemeClr val="tx1"/>
                </a:solidFill>
                <a:latin typeface="Arial" charset="0"/>
                <a:ea typeface="+mn-ea"/>
                <a:cs typeface="+mn-cs"/>
              </a:rPr>
              <a:t>Shaping </a:t>
            </a:r>
            <a:r>
              <a:rPr lang="en-US" sz="1200" kern="1200" baseline="0" dirty="0" smtClean="0">
                <a:solidFill>
                  <a:schemeClr val="tx1"/>
                </a:solidFill>
                <a:latin typeface="Arial" charset="0"/>
                <a:ea typeface="+mn-ea"/>
                <a:cs typeface="+mn-cs"/>
              </a:rPr>
              <a:t>meters traffic rates and delays (buffers) excessive traffic so that the traffic rates stay within a desired rate limit. As a result, shaping smoothes excessive bursts to produce a steady flow of data. Reducing bursts decreases congestion in downstream routers and switches and, consequently, reduces the number of frames dropped by downstream routers and switches. Because shaping delays traffic, it is not useful for delay-sensitive traffic flows such as voice, video, or storage, but it is useful for typical, bursty TCP flows. The figure illustrates an example of traffic shaping applied to TCP data traffic.</a:t>
            </a:r>
          </a:p>
          <a:p>
            <a:r>
              <a:rPr lang="en-US" sz="1200" kern="1200" baseline="0" smtClean="0">
                <a:solidFill>
                  <a:schemeClr val="tx1"/>
                </a:solidFill>
                <a:latin typeface="Arial" charset="0"/>
                <a:ea typeface="+mn-ea"/>
                <a:cs typeface="+mn-cs"/>
              </a:rPr>
              <a:t>In </a:t>
            </a:r>
            <a:r>
              <a:rPr lang="en-US" sz="1200" kern="1200" baseline="0" dirty="0" smtClean="0">
                <a:solidFill>
                  <a:schemeClr val="tx1"/>
                </a:solidFill>
                <a:latin typeface="Arial" charset="0"/>
                <a:ea typeface="+mn-ea"/>
                <a:cs typeface="+mn-cs"/>
              </a:rPr>
              <a:t>campus networks, policing is more commonly used and is widely supported across the Cisco platforms when compared to shaping.</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53</a:t>
            </a:fld>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In contrast to shaping, policing takes a specific action for out-of-profile traffic above a specified rate. Policing does not delay or buffer traffic. The action for traffic that exceeds a specified rate is usually drop; however, other actions are permissible, such as trusting and marking. Policing on Cisco switches follows the leaky token bucket algorithm, which allows for bursts of traffic as opposed to rate limiting. The leaky token bucket algorithm is as effective at handling TCP as it is at handling bursts of UDP flows. The figure illustrates the leaky token bucket algorithm.</a:t>
            </a:r>
          </a:p>
          <a:p>
            <a:r>
              <a:rPr lang="en-US" sz="1200" kern="1200" baseline="0" smtClean="0">
                <a:solidFill>
                  <a:schemeClr val="tx1"/>
                </a:solidFill>
                <a:latin typeface="Arial" charset="0"/>
                <a:ea typeface="+mn-ea"/>
                <a:cs typeface="+mn-cs"/>
              </a:rPr>
              <a:t>When </a:t>
            </a:r>
            <a:r>
              <a:rPr lang="en-US" sz="1200" kern="1200" baseline="0" dirty="0" smtClean="0">
                <a:solidFill>
                  <a:schemeClr val="tx1"/>
                </a:solidFill>
                <a:latin typeface="Arial" charset="0"/>
                <a:ea typeface="+mn-ea"/>
                <a:cs typeface="+mn-cs"/>
              </a:rPr>
              <a:t>switches apply policing to incoming traffic, they place a number of tokens proportional to the incoming traffic packet sizes into a token bucket in which the number of tokens equals the size of the packet. At a regular interval, the switch removes a defined number of tokens, determined by the configured rate, from the bucket. If the bucket is full and cannot accommodate an ingress packet, the switch determines that the packet is out of profile. The switch subsequently drops or marks out-of-profile packets according to the configured policing action, but notice that the number of packets leaving the queue is proportional to the number of tokens in the bucket. </a:t>
            </a:r>
          </a:p>
          <a:p>
            <a:r>
              <a:rPr lang="en-US" sz="1200" kern="1200" baseline="0" smtClean="0">
                <a:solidFill>
                  <a:schemeClr val="tx1"/>
                </a:solidFill>
                <a:latin typeface="Arial" charset="0"/>
                <a:ea typeface="+mn-ea"/>
                <a:cs typeface="+mn-cs"/>
              </a:rPr>
              <a:t>Note </a:t>
            </a:r>
            <a:r>
              <a:rPr lang="en-US" sz="1200" kern="1200" baseline="0" dirty="0" smtClean="0">
                <a:solidFill>
                  <a:schemeClr val="tx1"/>
                </a:solidFill>
                <a:latin typeface="Arial" charset="0"/>
                <a:ea typeface="+mn-ea"/>
                <a:cs typeface="+mn-cs"/>
              </a:rPr>
              <a:t>that the leaky bucket is only a model to explain the differences between policing and shaping.</a:t>
            </a:r>
          </a:p>
          <a:p>
            <a:r>
              <a:rPr lang="en-US" sz="1200" kern="1200" baseline="0" smtClean="0">
                <a:solidFill>
                  <a:schemeClr val="tx1"/>
                </a:solidFill>
                <a:latin typeface="Arial" charset="0"/>
                <a:ea typeface="+mn-ea"/>
                <a:cs typeface="+mn-cs"/>
              </a:rPr>
              <a:t>A complete </a:t>
            </a:r>
            <a:r>
              <a:rPr lang="en-US" sz="1200" kern="1200" baseline="0" dirty="0" smtClean="0">
                <a:solidFill>
                  <a:schemeClr val="tx1"/>
                </a:solidFill>
                <a:latin typeface="Arial" charset="0"/>
                <a:ea typeface="+mn-ea"/>
                <a:cs typeface="+mn-cs"/>
              </a:rPr>
              <a:t>discussion of the leaky token bucket algorithm is outside the scope of this course.</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54</a:t>
            </a:fld>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Cisco switches use multiple egress queues for application of the congestion-management and congestion-avoidance QoS features. Both congestion management and congestion avoidance are a per-queue feature. For example, congestion-avoidance threshold configurations are per queue, and each queue might have its own configuration for congestion management and avoidance. Moreover, classification and marking have little meaning without congestion management. Switches use congestion-management configurations to schedule packets appropriately from output queues when congestion occurs. Cisco switches support a variety of scheduling and queuing algorithms. Each queuing algorithm solves a specific type of network traffic condition.</a:t>
            </a:r>
          </a:p>
          <a:p>
            <a:r>
              <a:rPr lang="en-US" sz="1200" kern="1200" baseline="0" smtClean="0">
                <a:solidFill>
                  <a:schemeClr val="tx1"/>
                </a:solidFill>
                <a:latin typeface="Arial" charset="0"/>
                <a:ea typeface="+mn-ea"/>
                <a:cs typeface="+mn-cs"/>
              </a:rPr>
              <a:t>Congestion </a:t>
            </a:r>
            <a:r>
              <a:rPr lang="en-US" sz="1200" kern="1200" baseline="0" dirty="0" smtClean="0">
                <a:solidFill>
                  <a:schemeClr val="tx1"/>
                </a:solidFill>
                <a:latin typeface="Arial" charset="0"/>
                <a:ea typeface="+mn-ea"/>
                <a:cs typeface="+mn-cs"/>
              </a:rPr>
              <a:t>management comprises several queuing mechanisms, as listed above.</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55</a:t>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default method of queuing frames, and all packets are treated as if they belong to the same class. The switch schedules packets from the queue for transmission in the order in which they are received. This behavior is the default behavior of Cisco switches without QoS enabled.</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56</a:t>
            </a:fld>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Scheduling packets from egress queues using WRR is a popular and simple method of differentiating service among traffic classes. With WRR, the switch uses a configured weight value for each egress queue. This weight value determines the implied bandwidth of each queue. The higher the weight value, the higher the priority that the switch applies to the egress queue. For example, consider the case of a Cisco switch configured for QoS and WRR. In this example, the Cisco switches use four egress queues. If Queues 1 through 4 are configured with weights 50, 10, 25, and 15, respectively, Queue 1 can utilize 50 percent of the bandwidth when there is congestion. Queues 2 through 4 can utilize 10, 25, and 15 percent of the bandwidth, respectively, when congestion exists. The figure illustrates WRR behavior with eight egress queues; it also illustrates taildrop and WRED properties (explained later).</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transmit queue ratio determines the way that the buffers are split among the different queues. If you have multiple queues with a priority queue, the configuration requires the same weight on the high-priority WRR queues and for the strict-priority queue. Generally, high-priority queues do not require a large amount of memory for queuing because traffic destined for high-priority queues is delay-sensitive and often low volume. As a result, large queue sizes for high- and strict-priority queues are not necessary. The recommendation is to use memory space for the low-priority queues that generally contain data traffic that is not sensitive to queuing delays. </a:t>
            </a:r>
          </a:p>
          <a:p>
            <a:r>
              <a:rPr lang="en-US" sz="1200" kern="1200" baseline="0" smtClean="0">
                <a:solidFill>
                  <a:schemeClr val="tx1"/>
                </a:solidFill>
                <a:latin typeface="Arial" charset="0"/>
                <a:ea typeface="+mn-ea"/>
                <a:cs typeface="+mn-cs"/>
              </a:rPr>
              <a:t>Although </a:t>
            </a:r>
            <a:r>
              <a:rPr lang="en-US" sz="1200" kern="1200" baseline="0" dirty="0" smtClean="0">
                <a:solidFill>
                  <a:schemeClr val="tx1"/>
                </a:solidFill>
                <a:latin typeface="Arial" charset="0"/>
                <a:ea typeface="+mn-ea"/>
                <a:cs typeface="+mn-cs"/>
              </a:rPr>
              <a:t>the queues utilize a percentage of bandwidth, the switch does not actually assign specific bandwidth to each queue when using WRR. The switch uses WRR to schedule packets from egress queues only under congestion. Another noteworthy aspect of WRR is that it does not starve lower-priority queues because the switch services all queues during a finite time period.</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57</a:t>
            </a:fld>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58</a:t>
            </a:fld>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59</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Video has a unique purpose in the campus network as previously discussed. Its purpose is certain around collaboration. Perhaps the most interesting and practical use of video lately is TelePresence. If you have not experienced TelePresence, you need to. It is absolutely amazing how real it feels. Nonetheless, TelePresence requires a tremendous amount of bandwidth requirements that drive enterprise network bandwidth requirements not only in the campus but also among campus networks. The best application of TelePresence is communication across multiple campus and remote sites.</a:t>
            </a:r>
          </a:p>
          <a:p>
            <a:r>
              <a:rPr lang="en-US" sz="1200" b="1" kern="1200" baseline="0" smtClean="0">
                <a:solidFill>
                  <a:schemeClr val="tx1"/>
                </a:solidFill>
                <a:latin typeface="Arial" charset="0"/>
                <a:ea typeface="+mn-ea"/>
                <a:cs typeface="+mn-cs"/>
              </a:rPr>
              <a:t>Note </a:t>
            </a:r>
            <a:r>
              <a:rPr lang="en-US" sz="1200" b="1" kern="1200" baseline="0" dirty="0" smtClean="0">
                <a:solidFill>
                  <a:schemeClr val="tx1"/>
                </a:solidFill>
                <a:latin typeface="Arial" charset="0"/>
                <a:ea typeface="+mn-ea"/>
                <a:cs typeface="+mn-cs"/>
              </a:rPr>
              <a:t>:</a:t>
            </a:r>
            <a:r>
              <a:rPr lang="en-US" sz="1200" b="0" kern="1200" baseline="0" dirty="0" smtClean="0">
                <a:solidFill>
                  <a:schemeClr val="tx1"/>
                </a:solidFill>
                <a:latin typeface="Arial" charset="0"/>
                <a:ea typeface="+mn-ea"/>
                <a:cs typeface="+mn-cs"/>
              </a:rPr>
              <a:t>The main motivation for deploying video in the campus network is enhanced collaboration</a:t>
            </a:r>
            <a:r>
              <a:rPr lang="en-US" sz="1200" b="1" kern="1200" baseline="0" dirty="0" smtClean="0">
                <a:solidFill>
                  <a:schemeClr val="tx1"/>
                </a:solidFill>
                <a:latin typeface="Arial" charset="0"/>
                <a:ea typeface="+mn-ea"/>
                <a:cs typeface="+mn-cs"/>
              </a:rPr>
              <a:t> </a:t>
            </a:r>
            <a:r>
              <a:rPr lang="en-US" sz="1200" kern="1200" baseline="0" dirty="0" smtClean="0">
                <a:solidFill>
                  <a:schemeClr val="tx1"/>
                </a:solidFill>
                <a:latin typeface="Arial" charset="0"/>
                <a:ea typeface="+mn-ea"/>
                <a:cs typeface="+mn-cs"/>
              </a:rPr>
              <a:t>and cost-savings associated with virtual trainings and meetings.</a:t>
            </a:r>
          </a:p>
          <a:p>
            <a:r>
              <a:rPr lang="en-US" sz="1200" kern="1200" baseline="0" smtClean="0">
                <a:solidFill>
                  <a:schemeClr val="tx1"/>
                </a:solidFill>
                <a:latin typeface="Arial" charset="0"/>
                <a:ea typeface="+mn-ea"/>
                <a:cs typeface="+mn-cs"/>
              </a:rPr>
              <a:t>Now </a:t>
            </a:r>
            <a:r>
              <a:rPr lang="en-US" sz="1200" kern="1200" baseline="0" dirty="0" smtClean="0">
                <a:solidFill>
                  <a:schemeClr val="tx1"/>
                </a:solidFill>
                <a:latin typeface="Arial" charset="0"/>
                <a:ea typeface="+mn-ea"/>
                <a:cs typeface="+mn-cs"/>
              </a:rPr>
              <a:t>that the motivation behind each advanced technology is understood, the next three sections dive into the background information about the technology necessary to understand the planning and preparation behind each technology.</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a:t>
            </a:fld>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Congestion-avoidance techniques monitor network traffic loads in an effort to anticipate and avoid congestion at common network bottleneck points. Switches and routers achieve congestion avoidance through packet dropping using complex algorithms (versus the simple tail-drop algorithm). Campus networks more commonly use congestion-avoidance techniques on WAN interfaces (versus Ethernet interfaces) because of the </a:t>
            </a:r>
            <a:r>
              <a:rPr lang="en-US" sz="1200" kern="1200" baseline="0" smtClean="0">
                <a:solidFill>
                  <a:schemeClr val="tx1"/>
                </a:solidFill>
                <a:latin typeface="Arial" charset="0"/>
                <a:ea typeface="+mn-ea"/>
                <a:cs typeface="+mn-cs"/>
              </a:rPr>
              <a:t>limited bandwidth of </a:t>
            </a:r>
            <a:r>
              <a:rPr lang="en-US" sz="1200" kern="1200" baseline="0" dirty="0" smtClean="0">
                <a:solidFill>
                  <a:schemeClr val="tx1"/>
                </a:solidFill>
                <a:latin typeface="Arial" charset="0"/>
                <a:ea typeface="+mn-ea"/>
                <a:cs typeface="+mn-cs"/>
              </a:rPr>
              <a:t>WAN interfaces. However, for Ethernet interfaces of considerable congestion, congestion avoidance is useful.</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60</a:t>
            </a:fld>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When an interface of a router or switch cannot transmit a packet immediately because of congestion, the router or switch queues the packet. The router or switch eventually transmits the packet from the queue. If the arrival rate of packets for transmission on an interface exceeds the router’s or switch’s capability to buffer the traffic, the router or switch simply drops the packets. This behavior is called tail drop because all packets for transmission attempting to enter an egress queue are dropped until there is space in the queue for another packet. Tail drop is the default behavior on Cisco switch interfaces. For environments with a large number of TCP flows or flows where arbitrary packet drops are detrimental, tail drop is not the best approach to dropping frames. Moreover, tail drop has the shortcomings listed above.</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61</a:t>
            </a:fld>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smtClean="0">
                <a:solidFill>
                  <a:schemeClr val="tx1"/>
                </a:solidFill>
                <a:latin typeface="Arial" charset="0"/>
                <a:ea typeface="+mn-ea"/>
                <a:cs typeface="+mn-cs"/>
              </a:rPr>
              <a:t>Weighted Random Early Detection (WRED) </a:t>
            </a:r>
            <a:r>
              <a:rPr lang="en-US" sz="1200" kern="1200" baseline="0" dirty="0" smtClean="0">
                <a:solidFill>
                  <a:schemeClr val="tx1"/>
                </a:solidFill>
                <a:latin typeface="Arial" charset="0"/>
                <a:ea typeface="+mn-ea"/>
                <a:cs typeface="+mn-cs"/>
              </a:rPr>
              <a:t>is a congestion-avoidance mechanism that is useful for backbone speeds. WRED attempts to avoid congestion by randomly dropping packets with a certain classification when output buffers reach a specific threshold. </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figure illustrates the behavior of TCP with and without RED. As illustrated in the diagram, RED smoothes TCP sessions because it randomly drops packets, which ultimately reduces TCP windows. Without RED, TCP flows go through a slow start simultaneously. The end result of RED is better link utilization.</a:t>
            </a:r>
          </a:p>
          <a:p>
            <a:r>
              <a:rPr lang="en-US" sz="1200" kern="1200" baseline="0" smtClean="0">
                <a:solidFill>
                  <a:schemeClr val="tx1"/>
                </a:solidFill>
                <a:latin typeface="Arial" charset="0"/>
                <a:ea typeface="+mn-ea"/>
                <a:cs typeface="+mn-cs"/>
              </a:rPr>
              <a:t>RED </a:t>
            </a:r>
            <a:r>
              <a:rPr lang="en-US" sz="1200" kern="1200" baseline="0" dirty="0" smtClean="0">
                <a:solidFill>
                  <a:schemeClr val="tx1"/>
                </a:solidFill>
                <a:latin typeface="Arial" charset="0"/>
                <a:ea typeface="+mn-ea"/>
                <a:cs typeface="+mn-cs"/>
              </a:rPr>
              <a:t>randomly drops packets at configured threshold values (percentage full) of output buffers. As more packets fill the output queues, the switch randomly drops frames in an attempt to avoid congestion without the saw-tooth TCP problem. RED works only when the output queue is not full; when the output queue is full, the switch tail-drops any additional packets that attempt to occupy the output queue. However, the probability of dropping a packet rises as the output queue begins to fill above the RED threshold.</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62</a:t>
            </a:fld>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RED works well for TCP flows but not for other types of traffic, such as UDP flows and voice traffic. WRED is similar to RED except that WRED takes into account classification of frames. For example, for a single output queue, a switch configuration might consist of a WRED threshold of 50 percent for all best-effort traffic for DSCP values up to 20, and 80 percent for all traffic with a DSCP value between 20 and 31. In this example, the switch drops existing packets in the output queue with a DSCP of 0 to 20 when the queue’s threshold reaches 50 percent. If the queue continues to fill to the 80 percent threshold, the switch then begins to drop existing packets with DSCP values above 20. If the output queue is full even with WRED configured, the switch tail-drops any additional packets that attempt to occupy the output queue. The end result of the WRED configuration is that the switch is less likely to drop packets with higher priorities (higher DSCP value). The figure illustrates the WRED algorithm pictorially. </a:t>
            </a:r>
          </a:p>
          <a:p>
            <a:r>
              <a:rPr lang="en-US" sz="1200" kern="1200" baseline="0" smtClean="0">
                <a:solidFill>
                  <a:schemeClr val="tx1"/>
                </a:solidFill>
                <a:latin typeface="Arial" charset="0"/>
                <a:ea typeface="+mn-ea"/>
                <a:cs typeface="+mn-cs"/>
              </a:rPr>
              <a:t>On </a:t>
            </a:r>
            <a:r>
              <a:rPr lang="en-US" sz="1200" kern="1200" baseline="0" dirty="0" smtClean="0">
                <a:solidFill>
                  <a:schemeClr val="tx1"/>
                </a:solidFill>
                <a:latin typeface="Arial" charset="0"/>
                <a:ea typeface="+mn-ea"/>
                <a:cs typeface="+mn-cs"/>
              </a:rPr>
              <a:t>most Cisco switches, WRED is configurable per queue. Nevertheless, it is possible to use WRR and WRED together. A best-practice recommendation is to designate a strict priority queue for high-priority traffic using WRR and use WRED for congestion avoidance with the remaining queues designated for data traffic. </a:t>
            </a:r>
          </a:p>
          <a:p>
            <a:r>
              <a:rPr lang="en-US" sz="1200" kern="1200" baseline="0" smtClean="0">
                <a:solidFill>
                  <a:schemeClr val="tx1"/>
                </a:solidFill>
                <a:latin typeface="Arial" charset="0"/>
                <a:ea typeface="+mn-ea"/>
                <a:cs typeface="+mn-cs"/>
              </a:rPr>
              <a:t>For </a:t>
            </a:r>
            <a:r>
              <a:rPr lang="en-US" sz="1200" kern="1200" baseline="0" dirty="0" smtClean="0">
                <a:solidFill>
                  <a:schemeClr val="tx1"/>
                </a:solidFill>
                <a:latin typeface="Arial" charset="0"/>
                <a:ea typeface="+mn-ea"/>
                <a:cs typeface="+mn-cs"/>
              </a:rPr>
              <a:t>planning for the campus network, consider using WRED on highly congested interfaces, particularly WAN interfaces that interconnect data centers.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63</a:t>
            </a:fld>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demand is increasing for Internet, intranet, and multimedia applications in which one sender transmits to a group of receivers simultaneously. Examples of these applications include the following:</a:t>
            </a:r>
          </a:p>
          <a:p>
            <a:pPr lvl="1"/>
            <a:r>
              <a:rPr lang="en-US" sz="1200" kern="1200" baseline="0" smtClean="0">
                <a:solidFill>
                  <a:schemeClr val="tx1"/>
                </a:solidFill>
                <a:latin typeface="Arial" charset="0"/>
                <a:ea typeface="+mn-ea"/>
                <a:cs typeface="+mn-cs"/>
              </a:rPr>
              <a:t>Transmitting </a:t>
            </a:r>
            <a:r>
              <a:rPr lang="en-US" sz="1200" kern="1200" baseline="0" dirty="0" smtClean="0">
                <a:solidFill>
                  <a:schemeClr val="tx1"/>
                </a:solidFill>
                <a:latin typeface="Arial" charset="0"/>
                <a:ea typeface="+mn-ea"/>
                <a:cs typeface="+mn-cs"/>
              </a:rPr>
              <a:t>a corporate message to all employees</a:t>
            </a:r>
          </a:p>
          <a:p>
            <a:pPr lvl="1"/>
            <a:r>
              <a:rPr lang="en-US" sz="1200" kern="1200" baseline="0" smtClean="0">
                <a:solidFill>
                  <a:schemeClr val="tx1"/>
                </a:solidFill>
                <a:latin typeface="Arial" charset="0"/>
                <a:ea typeface="+mn-ea"/>
                <a:cs typeface="+mn-cs"/>
              </a:rPr>
              <a:t>Broadcasting </a:t>
            </a:r>
            <a:r>
              <a:rPr lang="en-US" sz="1200" kern="1200" baseline="0" dirty="0" smtClean="0">
                <a:solidFill>
                  <a:schemeClr val="tx1"/>
                </a:solidFill>
                <a:latin typeface="Arial" charset="0"/>
                <a:ea typeface="+mn-ea"/>
                <a:cs typeface="+mn-cs"/>
              </a:rPr>
              <a:t>video and audio, including interactive video for distance learning and IPTV</a:t>
            </a:r>
          </a:p>
          <a:p>
            <a:pPr lvl="1"/>
            <a:r>
              <a:rPr lang="en-US" sz="1200" kern="1200" baseline="0" smtClean="0">
                <a:solidFill>
                  <a:schemeClr val="tx1"/>
                </a:solidFill>
                <a:latin typeface="Arial" charset="0"/>
                <a:ea typeface="+mn-ea"/>
                <a:cs typeface="+mn-cs"/>
              </a:rPr>
              <a:t>Transmitting </a:t>
            </a:r>
            <a:r>
              <a:rPr lang="en-US" sz="1200" kern="1200" baseline="0" dirty="0" smtClean="0">
                <a:solidFill>
                  <a:schemeClr val="tx1"/>
                </a:solidFill>
                <a:latin typeface="Arial" charset="0"/>
                <a:ea typeface="+mn-ea"/>
                <a:cs typeface="+mn-cs"/>
              </a:rPr>
              <a:t>data from a centralized data warehouse to multiple departments</a:t>
            </a:r>
          </a:p>
          <a:p>
            <a:pPr lvl="1"/>
            <a:r>
              <a:rPr lang="en-US" sz="1200" kern="1200" baseline="0" smtClean="0">
                <a:solidFill>
                  <a:schemeClr val="tx1"/>
                </a:solidFill>
                <a:latin typeface="Arial" charset="0"/>
                <a:ea typeface="+mn-ea"/>
                <a:cs typeface="+mn-cs"/>
              </a:rPr>
              <a:t>Communicating </a:t>
            </a:r>
            <a:r>
              <a:rPr lang="en-US" sz="1200" kern="1200" baseline="0" dirty="0" smtClean="0">
                <a:solidFill>
                  <a:schemeClr val="tx1"/>
                </a:solidFill>
                <a:latin typeface="Arial" charset="0"/>
                <a:ea typeface="+mn-ea"/>
                <a:cs typeface="+mn-cs"/>
              </a:rPr>
              <a:t>stock quotes to brokers</a:t>
            </a:r>
          </a:p>
          <a:p>
            <a:pPr lvl="1"/>
            <a:r>
              <a:rPr lang="en-US" sz="1200" kern="1200" baseline="0" smtClean="0">
                <a:solidFill>
                  <a:schemeClr val="tx1"/>
                </a:solidFill>
                <a:latin typeface="Arial" charset="0"/>
                <a:ea typeface="+mn-ea"/>
                <a:cs typeface="+mn-cs"/>
              </a:rPr>
              <a:t>Computing </a:t>
            </a:r>
            <a:r>
              <a:rPr lang="en-US" sz="1200" kern="1200" baseline="0" dirty="0" smtClean="0">
                <a:solidFill>
                  <a:schemeClr val="tx1"/>
                </a:solidFill>
                <a:latin typeface="Arial" charset="0"/>
                <a:ea typeface="+mn-ea"/>
                <a:cs typeface="+mn-cs"/>
              </a:rPr>
              <a:t>collaboratively</a:t>
            </a:r>
          </a:p>
          <a:p>
            <a:pPr lvl="1"/>
            <a:r>
              <a:rPr lang="en-US" sz="1200" kern="1200" baseline="0" smtClean="0">
                <a:solidFill>
                  <a:schemeClr val="tx1"/>
                </a:solidFill>
                <a:latin typeface="Arial" charset="0"/>
                <a:ea typeface="+mn-ea"/>
                <a:cs typeface="+mn-cs"/>
              </a:rPr>
              <a:t>Algorithmic </a:t>
            </a:r>
            <a:r>
              <a:rPr lang="en-US" sz="1200" kern="1200" baseline="0" dirty="0" smtClean="0">
                <a:solidFill>
                  <a:schemeClr val="tx1"/>
                </a:solidFill>
                <a:latin typeface="Arial" charset="0"/>
                <a:ea typeface="+mn-ea"/>
                <a:cs typeface="+mn-cs"/>
              </a:rPr>
              <a:t>trading floor applications using cloud computing</a:t>
            </a:r>
          </a:p>
          <a:p>
            <a:r>
              <a:rPr lang="en-US" sz="1200" kern="1200" baseline="0" smtClean="0">
                <a:solidFill>
                  <a:schemeClr val="tx1"/>
                </a:solidFill>
                <a:latin typeface="Arial" charset="0"/>
                <a:ea typeface="+mn-ea"/>
                <a:cs typeface="+mn-cs"/>
              </a:rPr>
              <a:t>Subsequently</a:t>
            </a:r>
            <a:r>
              <a:rPr lang="en-US" sz="1200" kern="1200" baseline="0" dirty="0" smtClean="0">
                <a:solidFill>
                  <a:schemeClr val="tx1"/>
                </a:solidFill>
                <a:latin typeface="Arial" charset="0"/>
                <a:ea typeface="+mn-ea"/>
                <a:cs typeface="+mn-cs"/>
              </a:rPr>
              <a:t>, using IP multicast instead of unicast to distribute this information reduces the overall network load and bandwidth consumption. This is a result of IP multicast’s simultaneous distribution of an IP data frame to a host group that is defined by a single multicast IP address, or flow. To accomplish this same distribution with unicast would require the source to send a unicast frame to each host independently.</a:t>
            </a: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Multicast reduces overall network load and bandwidth by distributing traffic to multiple end users simultaneously.</a:t>
            </a:r>
          </a:p>
          <a:p>
            <a:r>
              <a:rPr lang="en-US" sz="1200" b="0" kern="1200" baseline="0" smtClean="0">
                <a:solidFill>
                  <a:schemeClr val="tx1"/>
                </a:solidFill>
                <a:latin typeface="Arial" charset="0"/>
                <a:ea typeface="+mn-ea"/>
                <a:cs typeface="+mn-cs"/>
              </a:rPr>
              <a:t>The </a:t>
            </a:r>
            <a:r>
              <a:rPr lang="en-US" sz="1200" b="0" kern="1200" baseline="0" dirty="0" smtClean="0">
                <a:solidFill>
                  <a:schemeClr val="tx1"/>
                </a:solidFill>
                <a:latin typeface="Arial" charset="0"/>
                <a:ea typeface="+mn-ea"/>
                <a:cs typeface="+mn-cs"/>
              </a:rPr>
              <a:t>following slides discuss IP multicast routing and its inherent advantages, functionality, and </a:t>
            </a:r>
            <a:r>
              <a:rPr lang="en-US" sz="1200" kern="1200" baseline="0" dirty="0" smtClean="0">
                <a:solidFill>
                  <a:schemeClr val="tx1"/>
                </a:solidFill>
                <a:latin typeface="Arial" charset="0"/>
                <a:ea typeface="+mn-ea"/>
                <a:cs typeface="+mn-cs"/>
              </a:rPr>
              <a:t>configuration in campus network. We begin with an introduction to multicast and then discuss the fundamentals of the IP multicast. We also discuss the important Layer 3 and Layer 2 multicast protocols and the design recommendations for deploying multicast in multilayer switched networks.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64</a:t>
            </a:fld>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Multimedia applications offer the integration of sound, graphics, animation, text, and video. As the ways of conducting business have become more complex, these types of applications have become increasingly popular in the enterprise networks. However, applying several multimedia applications onto a multilayer switched network and sending the multimedia streams over a campus data network is a complicated process due to bandwidth consumption on the network.</a:t>
            </a:r>
          </a:p>
          <a:p>
            <a:r>
              <a:rPr lang="en-US" sz="1200" kern="1200" baseline="0" smtClean="0">
                <a:solidFill>
                  <a:schemeClr val="tx1"/>
                </a:solidFill>
                <a:latin typeface="Arial" charset="0"/>
                <a:ea typeface="+mn-ea"/>
                <a:cs typeface="+mn-cs"/>
              </a:rPr>
              <a:t>Multimedia </a:t>
            </a:r>
            <a:r>
              <a:rPr lang="en-US" sz="1200" kern="1200" baseline="0" dirty="0" smtClean="0">
                <a:solidFill>
                  <a:schemeClr val="tx1"/>
                </a:solidFill>
                <a:latin typeface="Arial" charset="0"/>
                <a:ea typeface="+mn-ea"/>
                <a:cs typeface="+mn-cs"/>
              </a:rPr>
              <a:t>traffic uses one of the following methods of transmission, each of which has a different effect on network bandwidth:</a:t>
            </a:r>
          </a:p>
          <a:p>
            <a:pPr lvl="1"/>
            <a:r>
              <a:rPr lang="en-US" sz="1200" b="1" kern="1200" baseline="0" smtClean="0">
                <a:solidFill>
                  <a:schemeClr val="tx1"/>
                </a:solidFill>
                <a:latin typeface="Arial" charset="0"/>
                <a:ea typeface="+mn-ea"/>
                <a:cs typeface="+mn-cs"/>
              </a:rPr>
              <a:t>Unicast</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With a unicast design, an application sends one copy of each packet to every client’s unicast address. As a result, unicast transmission has significant scaling </a:t>
            </a:r>
            <a:r>
              <a:rPr lang="en-US" sz="1200" kern="1200" baseline="0" dirty="0" smtClean="0">
                <a:solidFill>
                  <a:schemeClr val="tx1"/>
                </a:solidFill>
                <a:latin typeface="Arial" charset="0"/>
                <a:ea typeface="+mn-ea"/>
                <a:cs typeface="+mn-cs"/>
              </a:rPr>
              <a:t>restrictions. If the group is large, the same information must be carried multiple times, even on shared links.</a:t>
            </a:r>
          </a:p>
          <a:p>
            <a:pPr lvl="1"/>
            <a:r>
              <a:rPr lang="en-US" sz="1200" b="1" kern="1200" baseline="0" smtClean="0">
                <a:solidFill>
                  <a:schemeClr val="tx1"/>
                </a:solidFill>
                <a:latin typeface="Arial" charset="0"/>
                <a:ea typeface="+mn-ea"/>
                <a:cs typeface="+mn-cs"/>
              </a:rPr>
              <a:t>Broadcast</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In a broadcast design, an application sends only one copy of each packet </a:t>
            </a:r>
            <a:r>
              <a:rPr lang="en-US" sz="1200" kern="1200" baseline="0" dirty="0" smtClean="0">
                <a:solidFill>
                  <a:schemeClr val="tx1"/>
                </a:solidFill>
                <a:latin typeface="Arial" charset="0"/>
                <a:ea typeface="+mn-ea"/>
                <a:cs typeface="+mn-cs"/>
              </a:rPr>
              <a:t>using a broadcast address. Broadcasting a packet to all devices is inefficient, except in the case where only a small subset of the network actually needs to see the packet. Broadcast multimedia is dispersed throughout the network similarly to normal broadcast traffic in that every host device must process the broadcast multimedia data frame. However, unlike standard broadcast frames, which are generally small, multimedia broadcasts can reach data rates as high as 13 Mbps or more. Even if an end station is not using multimedia applications, the device still processes the broadcast traffic. This requirement might use most, if not all, of the allocated bandwidth for each device. For this reason, Cisco highly discourages broadcast implementation for applications delivering data, voice, or video to multiple receivers.</a:t>
            </a:r>
          </a:p>
          <a:p>
            <a:pPr lvl="1"/>
            <a:r>
              <a:rPr lang="en-US" sz="1200" b="1" kern="1200" baseline="0" smtClean="0">
                <a:solidFill>
                  <a:schemeClr val="tx1"/>
                </a:solidFill>
                <a:latin typeface="Arial" charset="0"/>
                <a:ea typeface="+mn-ea"/>
                <a:cs typeface="+mn-cs"/>
              </a:rPr>
              <a:t>Multicast</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The most efficient solution to transmit multimedia applications is multicast, </a:t>
            </a:r>
            <a:r>
              <a:rPr lang="en-US" sz="1200" kern="1200" baseline="0" dirty="0" smtClean="0">
                <a:solidFill>
                  <a:schemeClr val="tx1"/>
                </a:solidFill>
                <a:latin typeface="Arial" charset="0"/>
                <a:ea typeface="+mn-ea"/>
                <a:cs typeface="+mn-cs"/>
              </a:rPr>
              <a:t>which falls between unicast and broadcast. In multicast transmission, a multimedia server sends one copy of each packet to a special address that represents multiple clients. Unlike the unicast environment, a multicast server sends out a single data stream to multiple clients. Unlike the broadcast environment, the client device decides whether to listen to the multicast address. Multicasting saves bandwidth and controls network traffic by forcing the network to forward packets only when necessary. By eliminating traffic redundancy, multicasting reduces network bandwidth consumption and host processing. Furthermore, Catalyst switches can process IP multicast packets and deliver those packets only to receivers that request receipt of those packets at both Layer 2 and Layer 3.</a:t>
            </a:r>
          </a:p>
          <a:p>
            <a:r>
              <a:rPr lang="en-US" sz="1200" kern="1200" baseline="0" smtClean="0">
                <a:solidFill>
                  <a:schemeClr val="tx1"/>
                </a:solidFill>
                <a:latin typeface="Arial" charset="0"/>
                <a:ea typeface="+mn-ea"/>
                <a:cs typeface="+mn-cs"/>
              </a:rPr>
              <a:t>IP </a:t>
            </a:r>
            <a:r>
              <a:rPr lang="en-US" sz="1200" kern="1200" baseline="0" dirty="0" smtClean="0">
                <a:solidFill>
                  <a:schemeClr val="tx1"/>
                </a:solidFill>
                <a:latin typeface="Arial" charset="0"/>
                <a:ea typeface="+mn-ea"/>
                <a:cs typeface="+mn-cs"/>
              </a:rPr>
              <a:t>multicast is the transmission of an IP data packet to a host group that is defined by a single IP address called a multicast IP address. A host can join or leave the multicast IP group dynamically regardless of the location or number of members. An important characteristic of the multicast is its capability to limit variation in delivery time (jitter) of IP multicast frames along the complete server-to-client path. </a:t>
            </a:r>
          </a:p>
          <a:p>
            <a:r>
              <a:rPr lang="en-US" sz="1200" b="0" kern="1200" baseline="0" smtClean="0">
                <a:solidFill>
                  <a:schemeClr val="tx1"/>
                </a:solidFill>
                <a:latin typeface="Arial" charset="0"/>
                <a:ea typeface="+mn-ea"/>
                <a:cs typeface="+mn-cs"/>
              </a:rPr>
              <a:t>In </a:t>
            </a:r>
            <a:r>
              <a:rPr lang="en-US" sz="1200" b="0" kern="1200" baseline="0" dirty="0" smtClean="0">
                <a:solidFill>
                  <a:schemeClr val="tx1"/>
                </a:solidFill>
                <a:latin typeface="Arial" charset="0"/>
                <a:ea typeface="+mn-ea"/>
                <a:cs typeface="+mn-cs"/>
              </a:rPr>
              <a:t>the figure, the video server transmits a single video stream for each multicast group. A multicast, or host, group is defined as a set of host devices listening to a specific multicast address. Cisco routers and switches replicate the video stream as required to the host groups that are in the path. This technique enables an arbitrary number of clients to subscribe to the multicast address and receive the stream. One host can be a part of one or more multicast groups for multiple applications. In addition, routers can transmit multiple data streams for different applications for a single group address.</a:t>
            </a:r>
          </a:p>
          <a:p>
            <a:r>
              <a:rPr lang="en-US" sz="1200" b="0" kern="1200" baseline="0" smtClean="0">
                <a:solidFill>
                  <a:schemeClr val="tx1"/>
                </a:solidFill>
                <a:latin typeface="Arial" charset="0"/>
                <a:ea typeface="+mn-ea"/>
                <a:cs typeface="+mn-cs"/>
              </a:rPr>
              <a:t>In </a:t>
            </a:r>
            <a:r>
              <a:rPr lang="en-US" sz="1200" b="0" kern="1200" baseline="0" dirty="0" smtClean="0">
                <a:solidFill>
                  <a:schemeClr val="tx1"/>
                </a:solidFill>
                <a:latin typeface="Arial" charset="0"/>
                <a:ea typeface="+mn-ea"/>
                <a:cs typeface="+mn-cs"/>
              </a:rPr>
              <a:t>the figure, only 1.5 Mbps of server-to-network bandwidth is utilized, leaving the remaining bandwidth free for other uses.</a:t>
            </a: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In a unicast scenario, the server sequences through a transmission of multiple </a:t>
            </a:r>
            <a:r>
              <a:rPr lang="en-US" sz="1200" kern="1200" baseline="0" dirty="0" smtClean="0">
                <a:solidFill>
                  <a:schemeClr val="tx1"/>
                </a:solidFill>
                <a:latin typeface="Arial" charset="0"/>
                <a:ea typeface="+mn-ea"/>
                <a:cs typeface="+mn-cs"/>
              </a:rPr>
              <a:t>copies of the data, so variability in delivery time is large, especially for large transmissions or large distribution lists.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65</a:t>
            </a:fld>
            <a:endParaRPr lang="en-U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IP multicast relies on the concept of a virtual group address called the multicast IP address. In IP unicast routing, a packet is routed from a source address to a destination address, traversing the IP network on a hop-by-hop basis. In IP multicast, the packet’s destination address is not assigned to a single destination. Instead, receivers join a group; when they do, packets addressed to that group begin flowing to them. All members of the group receive the packet; a host must be a member of the group to receive the packet. Multicast sources do not need to be members of that group. In the figure, packets sent by group member 3 (represented by the solid arrows) are received by group members 1 and 2 but not by the nonmember of the group. The nonmember host can also send packets (represented by the dotted arrows) to the multicast group that are received by all three group members because all the new hosts are members of the multicast group. Group members 1 and 2 do not send multicast packets; they are just the receivers.</a:t>
            </a:r>
          </a:p>
          <a:p>
            <a:r>
              <a:rPr lang="en-US" sz="1200" kern="1200" baseline="0" smtClean="0">
                <a:solidFill>
                  <a:schemeClr val="tx1"/>
                </a:solidFill>
                <a:latin typeface="Arial" charset="0"/>
                <a:ea typeface="+mn-ea"/>
                <a:cs typeface="+mn-cs"/>
              </a:rPr>
              <a:t>IP </a:t>
            </a:r>
            <a:r>
              <a:rPr lang="en-US" sz="1200" kern="1200" baseline="0" dirty="0" smtClean="0">
                <a:solidFill>
                  <a:schemeClr val="tx1"/>
                </a:solidFill>
                <a:latin typeface="Arial" charset="0"/>
                <a:ea typeface="+mn-ea"/>
                <a:cs typeface="+mn-cs"/>
              </a:rPr>
              <a:t>multicast traffic uses UDP as the transport layer protocol. Unlike TCP, UDP adds no reliability, flow control, or error-recovery functions to IP. Because of the simplicity of UDP, data packet headers contain fewer bytes and consume less network overhead than TCP. Because the location of hosts in the group is widely spread in the network, the multicast router sends the packets to respective multiple interfaces to reach all the hosts. This makes the multicast forwarding more complex. To avoid duplication, several multicast routing protocols use reverse path forwarding (RPF), discussed later.</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66</a:t>
            </a:fld>
            <a:endParaRPr 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range of IP addresses is divided into classes based on the high-order bits of a 32-bit IP address. IP multicast uses the Class D addresses, which range from 224.0.0.0 to 239.255.255.255. These addresses consist of binary 1110 as the most significant bits (MSB) in the first octet, followed by a 28-bit group address, as shown in the figure. Unlike with Class A, B, and C IP addresses, the last 28 bits of a Class D address are unstructured.</a:t>
            </a:r>
          </a:p>
          <a:p>
            <a:r>
              <a:rPr lang="en-US" sz="1200" kern="1200" baseline="0" smtClean="0">
                <a:solidFill>
                  <a:schemeClr val="tx1"/>
                </a:solidFill>
                <a:latin typeface="Arial" charset="0"/>
                <a:ea typeface="+mn-ea"/>
                <a:cs typeface="+mn-cs"/>
              </a:rPr>
              <a:t>These </a:t>
            </a:r>
            <a:r>
              <a:rPr lang="en-US" sz="1200" kern="1200" baseline="0" dirty="0" smtClean="0">
                <a:solidFill>
                  <a:schemeClr val="tx1"/>
                </a:solidFill>
                <a:latin typeface="Arial" charset="0"/>
                <a:ea typeface="+mn-ea"/>
                <a:cs typeface="+mn-cs"/>
              </a:rPr>
              <a:t>remaining 28 bits of the IP address identify the multicast group ID, which is a single address that is typically written as decimal numbers in the range 224.0.0.0 to 239.255.255.255. The Internet Assigned Numbers Authority (IANA) controls the assignment of IP multicast addresses. The Class D address range is used only for the group address or destination address of IP multicast traffic. The source address for multicast datagrams is always the unicast source address. </a:t>
            </a:r>
          </a:p>
          <a:p>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67</a:t>
            </a:fld>
            <a:endParaRPr 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IP multicast addresses specify a set of IP hosts that have joined a group and are interested in receiving multicast traffic designated for that particular group. The table outlines the IP multicast address conventions. </a:t>
            </a:r>
          </a:p>
          <a:p>
            <a:r>
              <a:rPr lang="en-US" sz="1200" kern="1200" baseline="0" smtClean="0">
                <a:solidFill>
                  <a:schemeClr val="tx1"/>
                </a:solidFill>
                <a:latin typeface="Arial" charset="0"/>
                <a:ea typeface="+mn-ea"/>
                <a:cs typeface="+mn-cs"/>
              </a:rPr>
              <a:t>Applications </a:t>
            </a:r>
            <a:r>
              <a:rPr lang="en-US" sz="1200" kern="1200" baseline="0" dirty="0" smtClean="0">
                <a:solidFill>
                  <a:schemeClr val="tx1"/>
                </a:solidFill>
                <a:latin typeface="Arial" charset="0"/>
                <a:ea typeface="+mn-ea"/>
                <a:cs typeface="+mn-cs"/>
              </a:rPr>
              <a:t>allocate multicast addresses dynamically or statically. Dynamic multicast addressing provides applications with a group address on demand. Because dynamic multicast addresses have a specific lifetime, applications must request this type of address only for as long as the address is needed.</a:t>
            </a:r>
          </a:p>
          <a:p>
            <a:r>
              <a:rPr lang="en-US" sz="1200" kern="1200" baseline="0" smtClean="0">
                <a:solidFill>
                  <a:schemeClr val="tx1"/>
                </a:solidFill>
                <a:latin typeface="Arial" charset="0"/>
                <a:ea typeface="+mn-ea"/>
                <a:cs typeface="+mn-cs"/>
              </a:rPr>
              <a:t>Statically </a:t>
            </a:r>
            <a:r>
              <a:rPr lang="en-US" sz="1200" kern="1200" baseline="0" dirty="0" smtClean="0">
                <a:solidFill>
                  <a:schemeClr val="tx1"/>
                </a:solidFill>
                <a:latin typeface="Arial" charset="0"/>
                <a:ea typeface="+mn-ea"/>
                <a:cs typeface="+mn-cs"/>
              </a:rPr>
              <a:t>allocated multicast addresses are reserved for specific protocols that require well-known addresses, such as Open Shortest Path First (OSPF). IANA assigns these well-known addresses, which are called permanent host groups and are similar in concept to the well-known TCP and UDP port numbers. The following slides discuss the details of the multicast addresses listed in the table.</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68</a:t>
            </a:fld>
            <a:endParaRPr 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IANA has reserved addresses in the range 224.0.0.0 to 224.0.0.255 (link local destination addresses) to be used by network protocols on a local network segment. Routers do not forward packets in this address range, because these packets are typically sent with a Time-To-Live (TTL) value of 1. Network protocols use these addresses for automatic router discovery and to communicate important routing information. For example, OSPF uses the IP addresses 224.0.0.5 and 224.0.0.6 to exchange link-state information. Address 224.0.0.1 identifies the all-hosts group. Every multicast-capable host must join this group when initializing its IP stack. If you send an ICMP echo request to this address, all multicast-capable hosts on the network answer the request with an ICMP echo reply. Address 224.0.0.2 identifies the all-routers group. Multicast routers join this group on all multicast-enabled interfaces.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Wireless LANs are often compared to standard LANs and viewed as “LANs without cables.” WLANs actually integrate into the LAN infrastructure to </a:t>
            </a:r>
            <a:r>
              <a:rPr lang="en-US" sz="1200" kern="1200" baseline="0" smtClean="0">
                <a:solidFill>
                  <a:schemeClr val="tx1"/>
                </a:solidFill>
                <a:latin typeface="Arial" charset="0"/>
                <a:ea typeface="+mn-ea"/>
                <a:cs typeface="+mn-cs"/>
              </a:rPr>
              <a:t>extend it.</a:t>
            </a:r>
          </a:p>
          <a:p>
            <a:r>
              <a:rPr lang="en-US" sz="1200" kern="1200" baseline="0" smtClean="0">
                <a:solidFill>
                  <a:schemeClr val="tx1"/>
                </a:solidFill>
                <a:latin typeface="Arial" charset="0"/>
                <a:ea typeface="+mn-ea"/>
                <a:cs typeface="+mn-cs"/>
              </a:rPr>
              <a:t>It </a:t>
            </a:r>
            <a:r>
              <a:rPr lang="en-US" sz="1200" kern="1200" baseline="0" dirty="0" smtClean="0">
                <a:solidFill>
                  <a:schemeClr val="tx1"/>
                </a:solidFill>
                <a:latin typeface="Arial" charset="0"/>
                <a:ea typeface="+mn-ea"/>
                <a:cs typeface="+mn-cs"/>
              </a:rPr>
              <a:t>does have similarities with wired LANs. Nevertheless, it also presents important differences that you need to appreciate to perform a successful integration in the campus network. The next section provides some background information before discussing wireless LANs to campus LANs and the associated </a:t>
            </a:r>
            <a:r>
              <a:rPr lang="en-US" sz="1200" kern="1200" baseline="0" smtClean="0">
                <a:solidFill>
                  <a:schemeClr val="tx1"/>
                </a:solidFill>
                <a:latin typeface="Arial" charset="0"/>
                <a:ea typeface="+mn-ea"/>
                <a:cs typeface="+mn-cs"/>
              </a:rPr>
              <a:t>preparation.</a:t>
            </a: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a:t>
            </a:fld>
            <a:endParaRPr lang="en-US"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70</a:t>
            </a:fld>
            <a:endParaRPr lang="en-US"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Addresses in the 232.0.0.0 to 232.255.255.255 range are reserved for Source-Specific Multicast (SSM), an extension of the Protocol Independent Multicast (PIM) protocol that allows for an efficient data-delivery mechanism in one-to-many communications. In SSM, forwarding decisions are based on both group and source addresses, which is referred to as (S,G). The special notation of (S,G), pronounced “S comma G,” uses S as the IP address of the source and G as the multicast group address. This unique (S,G) is known within SSM as a channel. SSM also removes address allocation problems because the source address makes each channel unique. SSM requires that the host be aware of the source and the group it wants data from and a method to signal this (S,G)  requirement to the router.</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71</a:t>
            </a:fld>
            <a:endParaRPr lang="en-US"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RFC 3180, “GLOP Addressing in 233/8,” proposes that the 233.0.0.0 to 233.255.255.255 address range be reserved for statically defined addresses by organizations that already have an autonomous system number reserved. This practice is called GLOP addressing and the term is not an acronym. The autonomous system number of the domain is embedded into the second and third octets of the 233.0.0.0 to 233.255.255.255 address range. For example, the autonomous system 62010 is written in hexadecimal format as F23A. Separating the two octets F2 and 3A results in 242 and 58 in decimal format, respectively. These values result in a subnet of 233.242.58.0/24 that is globally reserved for autonomous system 62010 to use.</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72</a:t>
            </a:fld>
            <a:endParaRPr lang="en-US" dirty="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73</a:t>
            </a:fld>
            <a:endParaRPr lang="en-US" dirty="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Similar to the manner in which an IP address maps to a unique MAP address, an IP multicast address also maps to a unique multicast MAC address. The multicast MAC address is derived from the IP multicast address. </a:t>
            </a:r>
          </a:p>
          <a:p>
            <a:r>
              <a:rPr lang="en-US" sz="1200" kern="1200" baseline="0" smtClean="0">
                <a:solidFill>
                  <a:schemeClr val="tx1"/>
                </a:solidFill>
                <a:latin typeface="Arial" charset="0"/>
                <a:ea typeface="+mn-ea"/>
                <a:cs typeface="+mn-cs"/>
              </a:rPr>
              <a:t>Multicast </a:t>
            </a:r>
            <a:r>
              <a:rPr lang="en-US" sz="1200" kern="1200" baseline="0" dirty="0" smtClean="0">
                <a:solidFill>
                  <a:schemeClr val="tx1"/>
                </a:solidFill>
                <a:latin typeface="Arial" charset="0"/>
                <a:ea typeface="+mn-ea"/>
                <a:cs typeface="+mn-cs"/>
              </a:rPr>
              <a:t>MAC addresses start with the 25-bit prefix 0x01-00-</a:t>
            </a:r>
            <a:r>
              <a:rPr lang="en-US" sz="1200" kern="1200" baseline="0" dirty="0" err="1" smtClean="0">
                <a:solidFill>
                  <a:schemeClr val="tx1"/>
                </a:solidFill>
                <a:latin typeface="Arial" charset="0"/>
                <a:ea typeface="+mn-ea"/>
                <a:cs typeface="+mn-cs"/>
              </a:rPr>
              <a:t>5E</a:t>
            </a:r>
            <a:r>
              <a:rPr lang="en-US" sz="1200" kern="1200" baseline="0" dirty="0" smtClean="0">
                <a:solidFill>
                  <a:schemeClr val="tx1"/>
                </a:solidFill>
                <a:latin typeface="Arial" charset="0"/>
                <a:ea typeface="+mn-ea"/>
                <a:cs typeface="+mn-cs"/>
              </a:rPr>
              <a:t> (which in binary is 00000001.00000000.01011110.0xxxxxxx.xxxxxxxx.xxxxxxxx), where x represents a wildcard) with the 25th bit set to 0. Because all the IP multicast addresses have the first 4 bits set to 1110, the remaining 28 least significant bits (</a:t>
            </a:r>
            <a:r>
              <a:rPr lang="en-US" sz="1200" kern="1200" baseline="0" dirty="0" err="1" smtClean="0">
                <a:solidFill>
                  <a:schemeClr val="tx1"/>
                </a:solidFill>
                <a:latin typeface="Arial" charset="0"/>
                <a:ea typeface="+mn-ea"/>
                <a:cs typeface="+mn-cs"/>
              </a:rPr>
              <a:t>LSB</a:t>
            </a:r>
            <a:r>
              <a:rPr lang="en-US" sz="1200" kern="1200" baseline="0" dirty="0" smtClean="0">
                <a:solidFill>
                  <a:schemeClr val="tx1"/>
                </a:solidFill>
                <a:latin typeface="Arial" charset="0"/>
                <a:ea typeface="+mn-ea"/>
                <a:cs typeface="+mn-cs"/>
              </a:rPr>
              <a:t>) of multicast IP addresses must map into the 23 LSBs of the MAC address. As a result, the MAC address loses 5 bits of uniqueness in the IP-to-MAC address mapping process. The 5 bits that are not used are the 5 MSBs of the 28 remaining LSBs after 4-bit, 1110, MSBs. This method for mapping multicast IP addresses to MAC addresses results in a 32:1 mapping, where each multicast MAC address represents a possible 32 distinct IP multicast addresses. The figure shows an example of the multicast IP-to-MAC address mapping. </a:t>
            </a:r>
          </a:p>
          <a:p>
            <a:r>
              <a:rPr lang="en-US" sz="1200" kern="1200" baseline="0" smtClean="0">
                <a:solidFill>
                  <a:schemeClr val="tx1"/>
                </a:solidFill>
                <a:latin typeface="Arial" charset="0"/>
                <a:ea typeface="+mn-ea"/>
                <a:cs typeface="+mn-cs"/>
              </a:rPr>
              <a:t>A </a:t>
            </a:r>
            <a:r>
              <a:rPr lang="en-US" sz="1200" kern="1200" baseline="0" dirty="0" smtClean="0">
                <a:solidFill>
                  <a:schemeClr val="tx1"/>
                </a:solidFill>
                <a:latin typeface="Arial" charset="0"/>
                <a:ea typeface="+mn-ea"/>
                <a:cs typeface="+mn-cs"/>
              </a:rPr>
              <a:t>host that joins one multicast group programs its network interface card to listen to the IP-mapped MAC address. If the same MAC address maps to a second MAC multicast address already in use, the host CPU processes both sets of IP multicast frames. Furthermore, because switches forward frames based on the multicast MAC address if configured for Layer 2 multicast snooping, they forward frames to all the members corresponding to other IP multicast addresses of the same MAC address mapping, even if the frames belong to a different IP multicast group. For example, multicast IP addresses 238.1.1.2 and 238.129.1.2 both map to the same multicast MAC address </a:t>
            </a:r>
            <a:r>
              <a:rPr lang="en-US" sz="1200" kern="1200" baseline="0" dirty="0" err="1" smtClean="0">
                <a:solidFill>
                  <a:schemeClr val="tx1"/>
                </a:solidFill>
                <a:latin typeface="Arial" charset="0"/>
                <a:ea typeface="+mn-ea"/>
                <a:cs typeface="+mn-cs"/>
              </a:rPr>
              <a:t>01:00:5E:01:01:02</a:t>
            </a:r>
            <a:r>
              <a:rPr lang="en-US" sz="1200" kern="1200" baseline="0" dirty="0" smtClean="0">
                <a:solidFill>
                  <a:schemeClr val="tx1"/>
                </a:solidFill>
                <a:latin typeface="Arial" charset="0"/>
                <a:ea typeface="+mn-ea"/>
                <a:cs typeface="+mn-cs"/>
              </a:rPr>
              <a:t>. As a result, a host that registered to group 238.1.1.2 also receives the traffic from 238:129:1.2 because the same MAC multicast address is used by both IP multicast flows. It is recommended to avoid overlapping when implementing multicast applications in the multilayer switched network by tuning the destination IP multicast addresses at the application level.</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74</a:t>
            </a:fld>
            <a:endParaRPr lang="en-US" dirty="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Multicast-capable routers and multilayer switches create distribution trees that control the path that IP multicast traffic takes through the network to achieve loop-free forwarding. Reverse Path Forwarding (RPF) is the mechanism that performs an incoming interface check to determine whether to forward or drop an incoming multicast frame. RPF is a key concept in multicast forwarding. This RPF check helps to guarantee that the distribution tree for multicast is loop-free. In addition, RPF enables routers to correctly forward multicast traffic down the distribution tree. </a:t>
            </a:r>
          </a:p>
          <a:p>
            <a:r>
              <a:rPr lang="en-US" sz="1200" kern="1200" baseline="0" smtClean="0">
                <a:solidFill>
                  <a:schemeClr val="tx1"/>
                </a:solidFill>
                <a:latin typeface="Arial" charset="0"/>
                <a:ea typeface="+mn-ea"/>
                <a:cs typeface="+mn-cs"/>
              </a:rPr>
              <a:t>In </a:t>
            </a:r>
            <a:r>
              <a:rPr lang="en-US" sz="1200" kern="1200" baseline="0" dirty="0" smtClean="0">
                <a:solidFill>
                  <a:schemeClr val="tx1"/>
                </a:solidFill>
                <a:latin typeface="Arial" charset="0"/>
                <a:ea typeface="+mn-ea"/>
                <a:cs typeface="+mn-cs"/>
              </a:rPr>
              <a:t>unicast routing, traffic is routed through the network along the path from the single source to the single destination host. A router that is forwarding unicast packets does not consider the source address, by default; the router considers only the destination address and how to forward the traffic toward the destination with the exception of specialized CEF features. Upon receipt of unicast packets, the router scans through its routing table for the destination address and then forwards a single copy of the unicast packet out the correct interface to the destination. </a:t>
            </a:r>
          </a:p>
          <a:p>
            <a:r>
              <a:rPr lang="en-US" sz="1200" kern="1200" baseline="0" smtClean="0">
                <a:solidFill>
                  <a:schemeClr val="tx1"/>
                </a:solidFill>
                <a:latin typeface="Arial" charset="0"/>
                <a:ea typeface="+mn-ea"/>
                <a:cs typeface="+mn-cs"/>
              </a:rPr>
              <a:t>In </a:t>
            </a:r>
            <a:r>
              <a:rPr lang="en-US" sz="1200" kern="1200" baseline="0" dirty="0" smtClean="0">
                <a:solidFill>
                  <a:schemeClr val="tx1"/>
                </a:solidFill>
                <a:latin typeface="Arial" charset="0"/>
                <a:ea typeface="+mn-ea"/>
                <a:cs typeface="+mn-cs"/>
              </a:rPr>
              <a:t>multicast forwarding, the source is sending traffic to an arbitrary group of hosts that is represented by a single multicast group address. When a multicast router receives a multicast packet, it determines which direction is the upstream direction (toward the source) and which one is the downstream direction (toward the receivers). A router forwards a multicast packet only if the packet is received on the correct upstream interface determined by the RPF process. </a:t>
            </a:r>
          </a:p>
          <a:p>
            <a:r>
              <a:rPr lang="en-US" sz="1200" kern="1200" baseline="0" smtClean="0">
                <a:solidFill>
                  <a:schemeClr val="tx1"/>
                </a:solidFill>
                <a:latin typeface="Arial" charset="0"/>
                <a:ea typeface="+mn-ea"/>
                <a:cs typeface="+mn-cs"/>
              </a:rPr>
              <a:t>Note, although </a:t>
            </a:r>
            <a:r>
              <a:rPr lang="en-US" sz="1200" kern="1200" baseline="0" dirty="0" smtClean="0">
                <a:solidFill>
                  <a:schemeClr val="tx1"/>
                </a:solidFill>
                <a:latin typeface="Arial" charset="0"/>
                <a:ea typeface="+mn-ea"/>
                <a:cs typeface="+mn-cs"/>
              </a:rPr>
              <a:t>routers build a separate IP multicast routing table, the RFP check is dependent on the unicast IP routing table for determining the correct upstream and downstream interfaces.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75</a:t>
            </a:fld>
            <a:endParaRPr lang="en-US" dirty="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top portion of the figure illustrates an example where the RPF check fails. The router in the figure receives a multicast packet from source 151.10.3.21 on Interface </a:t>
            </a:r>
            <a:r>
              <a:rPr lang="en-US" sz="1200" kern="1200" baseline="0" dirty="0" err="1" smtClean="0">
                <a:solidFill>
                  <a:schemeClr val="tx1"/>
                </a:solidFill>
                <a:latin typeface="Arial" charset="0"/>
                <a:ea typeface="+mn-ea"/>
                <a:cs typeface="+mn-cs"/>
              </a:rPr>
              <a:t>S0</a:t>
            </a:r>
            <a:r>
              <a:rPr lang="en-US" sz="1200" kern="1200" baseline="0" dirty="0" smtClean="0">
                <a:solidFill>
                  <a:schemeClr val="tx1"/>
                </a:solidFill>
                <a:latin typeface="Arial" charset="0"/>
                <a:ea typeface="+mn-ea"/>
                <a:cs typeface="+mn-cs"/>
              </a:rPr>
              <a:t>. A check of the unicast route table shows that this router uses Interface S1 as the egress interface for forwarding unicast data to 151.10.3.21. Because the packet instead arrived on Interface </a:t>
            </a:r>
            <a:r>
              <a:rPr lang="en-US" sz="1200" kern="1200" baseline="0" dirty="0" err="1" smtClean="0">
                <a:solidFill>
                  <a:schemeClr val="tx1"/>
                </a:solidFill>
                <a:latin typeface="Arial" charset="0"/>
                <a:ea typeface="+mn-ea"/>
                <a:cs typeface="+mn-cs"/>
              </a:rPr>
              <a:t>S0</a:t>
            </a:r>
            <a:r>
              <a:rPr lang="en-US" sz="1200" kern="1200" baseline="0" dirty="0" smtClean="0">
                <a:solidFill>
                  <a:schemeClr val="tx1"/>
                </a:solidFill>
                <a:latin typeface="Arial" charset="0"/>
                <a:ea typeface="+mn-ea"/>
                <a:cs typeface="+mn-cs"/>
              </a:rPr>
              <a:t>, the packet fails the RPF check, and the router drops the packet. In the bottom portion of the figure, the RPF check succeeds. With this example, the multicast packet arrives on Interface S1. The router checks the unicast routing table and finds that Interface S1 is the correct ingress interface. The RPF check passes, and the router forwards the packet.</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76</a:t>
            </a:fld>
            <a:endParaRPr lang="en-US" dirty="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In multilayer switched networks where multiple routers connect to the same LAN segment, only one router forwards the multicast traffic from the source to the receivers on the outgoing interfaces. This router is denoted as the Protocol Independent Multicast Designated Router (PIM DR) and is illustrated in the figure. Router A, the PIM-designated router (PIM DR), forwards data to VLAN 1 and VLAN 2. Router B receives the forwarded multicast traffic on VLAN 1 and VLAN 2, and it drops this traffic because the multicast traffic fails the RPF check. Traffic that fails the RPF check is called non-RPF traffic.</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77</a:t>
            </a:fld>
            <a:endParaRPr lang="en-US" dirty="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78</a:t>
            </a:fld>
            <a:endParaRPr lang="en-US" dirty="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simplest form of a multicast distribution tree is a source tree with its root at the source and its branches forming a tree through the network to the receivers. Because this tree uses the shortest path through the network, it is also referred to as a shortest path tree (SPT). The figure shows an example of an SPT for group 224.1.1.1 rooted at the source, Host A, and connecting two receivers, Hosts B and C.</a:t>
            </a:r>
          </a:p>
          <a:p>
            <a:r>
              <a:rPr lang="en-US" sz="1200" kern="1200" baseline="0" smtClean="0">
                <a:solidFill>
                  <a:schemeClr val="tx1"/>
                </a:solidFill>
                <a:latin typeface="Arial" charset="0"/>
                <a:ea typeface="+mn-ea"/>
                <a:cs typeface="+mn-cs"/>
              </a:rPr>
              <a:t>Using </a:t>
            </a:r>
            <a:r>
              <a:rPr lang="en-US" sz="1200" kern="1200" baseline="0" dirty="0" smtClean="0">
                <a:solidFill>
                  <a:schemeClr val="tx1"/>
                </a:solidFill>
                <a:latin typeface="Arial" charset="0"/>
                <a:ea typeface="+mn-ea"/>
                <a:cs typeface="+mn-cs"/>
              </a:rPr>
              <a:t>the (S,G) notation, the SPT for the example shown in the figure is (192.168.1.1, 224.1.1.1). </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(S,G) notation implies that a separate SPT exists for each source sending to each group. For example, if host B is also sending traffic to group 224.1.1.1 and Hosts A and C are receivers, a separate (S,G) SPT would exist with a notation of (192.168.2.2, 224.1.1.1).</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kern="1200" baseline="0" dirty="0" smtClean="0">
                <a:solidFill>
                  <a:schemeClr val="tx1"/>
                </a:solidFill>
                <a:latin typeface="Arial" charset="0"/>
                <a:ea typeface="+mn-ea"/>
                <a:cs typeface="+mn-cs"/>
              </a:rPr>
              <a:t>Wireless networks solve the data exchange problem without wires.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a:t>
            </a:fld>
            <a:endParaRPr lang="en-US" dirty="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Unlike source trees, which have their root at the source, shared trees use a single common root placed at some chosen point in the network. This shared root is called a rendezvous point (RP). The figure shows a shared unidirectional tree for the group 224.1.1.1 with the root located at Router D. Source traffic is sent toward the RP on a shared tree. The traffic is then forwarded down the shared tree from the RP to reach all the receivers unless the receiver is located between the source and the RP, in which case the multicast traffic is serviced directly.</a:t>
            </a:r>
          </a:p>
          <a:p>
            <a:r>
              <a:rPr lang="en-US" sz="1200" kern="1200" baseline="0" smtClean="0">
                <a:solidFill>
                  <a:schemeClr val="tx1"/>
                </a:solidFill>
                <a:latin typeface="Arial" charset="0"/>
                <a:ea typeface="+mn-ea"/>
                <a:cs typeface="+mn-cs"/>
              </a:rPr>
              <a:t>In </a:t>
            </a:r>
            <a:r>
              <a:rPr lang="en-US" sz="1200" kern="1200" baseline="0" dirty="0" smtClean="0">
                <a:solidFill>
                  <a:schemeClr val="tx1"/>
                </a:solidFill>
                <a:latin typeface="Arial" charset="0"/>
                <a:ea typeface="+mn-ea"/>
                <a:cs typeface="+mn-cs"/>
              </a:rPr>
              <a:t>the figure, multicast traffic from the sources, Hosts A and D, travels to the root (Router D) and then down the shared tree to the two receivers, Hosts B and C. Because all sources in the multicast group use a common shared tree, a wildcard notation written as (*,G), pronounced “star comma G,” represents the tree. In this case, * means all sources, and G represents the multicast group. Therefore, the shared tree shown in the figure is written as (*, 224.1.1.1).</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80</a:t>
            </a:fld>
            <a:endParaRPr lang="en-US" dirty="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Both source trees and shared trees avoid multicast traffic loops. Routing devices replicate the multicast packets only where the tree branches. </a:t>
            </a:r>
          </a:p>
          <a:p>
            <a:r>
              <a:rPr lang="en-US" sz="1200" kern="1200" baseline="0" smtClean="0">
                <a:solidFill>
                  <a:schemeClr val="tx1"/>
                </a:solidFill>
                <a:latin typeface="Arial" charset="0"/>
                <a:ea typeface="+mn-ea"/>
                <a:cs typeface="+mn-cs"/>
              </a:rPr>
              <a:t>Members </a:t>
            </a:r>
            <a:r>
              <a:rPr lang="en-US" sz="1200" kern="1200" baseline="0" dirty="0" smtClean="0">
                <a:solidFill>
                  <a:schemeClr val="tx1"/>
                </a:solidFill>
                <a:latin typeface="Arial" charset="0"/>
                <a:ea typeface="+mn-ea"/>
                <a:cs typeface="+mn-cs"/>
              </a:rPr>
              <a:t>of multicast groups join or leave at any time; as a result, the distribution trees update dynamically. When all the active receivers on a particular branch stop requesting traffic for a particular multicast group, the routers prune that branch from the tree and stop forwarding traffic down it. If one receiver on that branch becomes active and requests the multicast traffic, the router dynamically modifies the distribution tree and starts forwarding traffic again. </a:t>
            </a:r>
          </a:p>
          <a:p>
            <a:r>
              <a:rPr lang="en-US" sz="1200" kern="1200" baseline="0" smtClean="0">
                <a:solidFill>
                  <a:schemeClr val="tx1"/>
                </a:solidFill>
                <a:latin typeface="Arial" charset="0"/>
                <a:ea typeface="+mn-ea"/>
                <a:cs typeface="+mn-cs"/>
              </a:rPr>
              <a:t>Source </a:t>
            </a:r>
            <a:r>
              <a:rPr lang="en-US" sz="1200" kern="1200" baseline="0" dirty="0" smtClean="0">
                <a:solidFill>
                  <a:schemeClr val="tx1"/>
                </a:solidFill>
                <a:latin typeface="Arial" charset="0"/>
                <a:ea typeface="+mn-ea"/>
                <a:cs typeface="+mn-cs"/>
              </a:rPr>
              <a:t>trees have the advantage of creating the optimal path between the source and the receivers. This advantage guarantees the minimum amount of network latency for forwarding multicast traffic. However, this optimization requires additional overhead because the routers maintain path information for each source. In a network that has thousands of sources and thousands of groups, this overhead quickly becomes a resource issue on routers or multilayer switches. Memory consumption and troubleshooting complexity from the size of the multicast routing table are factors that network designers need to take into consideration when designing multicast networks. </a:t>
            </a:r>
          </a:p>
          <a:p>
            <a:r>
              <a:rPr lang="en-US" sz="1200" kern="1200" baseline="0" smtClean="0">
                <a:solidFill>
                  <a:schemeClr val="tx1"/>
                </a:solidFill>
                <a:latin typeface="Arial" charset="0"/>
                <a:ea typeface="+mn-ea"/>
                <a:cs typeface="+mn-cs"/>
              </a:rPr>
              <a:t>Shared </a:t>
            </a:r>
            <a:r>
              <a:rPr lang="en-US" sz="1200" kern="1200" baseline="0" dirty="0" smtClean="0">
                <a:solidFill>
                  <a:schemeClr val="tx1"/>
                </a:solidFill>
                <a:latin typeface="Arial" charset="0"/>
                <a:ea typeface="+mn-ea"/>
                <a:cs typeface="+mn-cs"/>
              </a:rPr>
              <a:t>trees have the advantage of requiring the minimum amount of state information in each router. This advantage lowers the overall memory requirements and complexity for a network that allows only shared trees. The disadvantage of shared trees is that, under certain circumstances, the paths between the source and receivers might not be the optimal paths, which can introduce additional latency in packet delivery. As a result, shared trees might overuse some links and leave others unused, whereas source-based trees (where sources are distributed) usually distribute traffic across a set of links. For example, in the figure on the right, the shortest path between Host A (Source 1) and Host B (a receiver) is between Router A and Router C. Because Router D is the root for a shared tree, the traffic traverses Routers A, B, D, and then C. Network designers need to carefully consider the placement of the RP when implementing a shared tree–only environment.</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81</a:t>
            </a:fld>
            <a:endParaRPr lang="en-US" dirty="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82</a:t>
            </a:fld>
            <a:endParaRPr lang="en-US" dirty="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 multicast routing protocol is responsible for the construction of multicast delivery trees and enabling multicast packet forwarding. Different IP multicast routing protocols use different techniques to construct multicast trees and to forward packets. The PIM routing protocol leverages whichever unicast routing protocols are used to populate the unicast routing table to make multicast forwarding decisions. </a:t>
            </a:r>
          </a:p>
          <a:p>
            <a:r>
              <a:rPr lang="en-US" sz="1200" kern="1200" baseline="0" smtClean="0">
                <a:solidFill>
                  <a:schemeClr val="tx1"/>
                </a:solidFill>
                <a:latin typeface="Arial" charset="0"/>
                <a:ea typeface="+mn-ea"/>
                <a:cs typeface="+mn-cs"/>
              </a:rPr>
              <a:t>Furthermore</a:t>
            </a:r>
            <a:r>
              <a:rPr lang="en-US" sz="1200" kern="1200" baseline="0" dirty="0" smtClean="0">
                <a:solidFill>
                  <a:schemeClr val="tx1"/>
                </a:solidFill>
                <a:latin typeface="Arial" charset="0"/>
                <a:ea typeface="+mn-ea"/>
                <a:cs typeface="+mn-cs"/>
              </a:rPr>
              <a:t>, routers use the PIM neighbor discovery mechanism to establish PIM neighbors using hello messages to the ALL-PIM-Routers (224.0.0.13) multicast address for building and maintaining PIM multicast distribution trees. In addition, routers use PIM hello messages to elect the designated router (DR) for a multicast LAN network. </a:t>
            </a:r>
          </a:p>
          <a:p>
            <a:r>
              <a:rPr lang="en-US" sz="1200" kern="1200" baseline="0" smtClean="0">
                <a:solidFill>
                  <a:schemeClr val="tx1"/>
                </a:solidFill>
                <a:latin typeface="Arial" charset="0"/>
                <a:ea typeface="+mn-ea"/>
                <a:cs typeface="+mn-cs"/>
              </a:rPr>
              <a:t>PIM </a:t>
            </a:r>
            <a:r>
              <a:rPr lang="en-US" sz="1200" kern="1200" baseline="0" dirty="0" smtClean="0">
                <a:solidFill>
                  <a:schemeClr val="tx1"/>
                </a:solidFill>
                <a:latin typeface="Arial" charset="0"/>
                <a:ea typeface="+mn-ea"/>
                <a:cs typeface="+mn-cs"/>
              </a:rPr>
              <a:t>encompasses two distinct versions: PIM version 1 and PIM version 2.</a:t>
            </a:r>
          </a:p>
          <a:p>
            <a:r>
              <a:rPr lang="en-US" sz="1200" kern="1200" baseline="0" smtClean="0">
                <a:solidFill>
                  <a:schemeClr val="tx1"/>
                </a:solidFill>
                <a:latin typeface="Arial" charset="0"/>
                <a:ea typeface="+mn-ea"/>
                <a:cs typeface="+mn-cs"/>
              </a:rPr>
              <a:t>Sparse-dense </a:t>
            </a:r>
            <a:r>
              <a:rPr lang="en-US" sz="1200" kern="1200" baseline="0" dirty="0" smtClean="0">
                <a:solidFill>
                  <a:schemeClr val="tx1"/>
                </a:solidFill>
                <a:latin typeface="Arial" charset="0"/>
                <a:ea typeface="+mn-ea"/>
                <a:cs typeface="+mn-cs"/>
              </a:rPr>
              <a:t>mode is most common in large enterprise networks. There is a small movement toward bidirectional PIM in large enterprise networks; however, as of early 2010, few large enterprise adopters exist.</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83</a:t>
            </a:fld>
            <a:endParaRPr lang="en-US" dirty="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PIM dense mode (PIM-DM) multicast routing protocols rely on periodic flooding of the network with multicast traffic to set up and maintain the distribution tree. PIM relies on its neighbor information to form the distribution tree. PIM-DM uses a source distribution tree to forward multicast traffic, which is built by respective routers as soon as any multicast source begins transmitting. The figure illustrates an example of PIM-DM.</a:t>
            </a:r>
          </a:p>
          <a:p>
            <a:r>
              <a:rPr lang="en-US" sz="1200" kern="1200" baseline="0" smtClean="0">
                <a:solidFill>
                  <a:schemeClr val="tx1"/>
                </a:solidFill>
                <a:latin typeface="Arial" charset="0"/>
                <a:ea typeface="+mn-ea"/>
                <a:cs typeface="+mn-cs"/>
              </a:rPr>
              <a:t>PIM </a:t>
            </a:r>
            <a:r>
              <a:rPr lang="en-US" sz="1200" kern="1200" baseline="0" dirty="0" smtClean="0">
                <a:solidFill>
                  <a:schemeClr val="tx1"/>
                </a:solidFill>
                <a:latin typeface="Arial" charset="0"/>
                <a:ea typeface="+mn-ea"/>
                <a:cs typeface="+mn-cs"/>
              </a:rPr>
              <a:t>Dense Mode is obsolete and no longer deployed in campus networks. This discussion is included for the purposes of historical completeness. </a:t>
            </a:r>
          </a:p>
          <a:p>
            <a:r>
              <a:rPr lang="en-US" sz="1200" kern="1200" baseline="0" smtClean="0">
                <a:solidFill>
                  <a:schemeClr val="tx1"/>
                </a:solidFill>
                <a:latin typeface="Arial" charset="0"/>
                <a:ea typeface="+mn-ea"/>
                <a:cs typeface="+mn-cs"/>
              </a:rPr>
              <a:t>PIM-DM </a:t>
            </a:r>
            <a:r>
              <a:rPr lang="en-US" sz="1200" kern="1200" baseline="0" dirty="0" smtClean="0">
                <a:solidFill>
                  <a:schemeClr val="tx1"/>
                </a:solidFill>
                <a:latin typeface="Arial" charset="0"/>
                <a:ea typeface="+mn-ea"/>
                <a:cs typeface="+mn-cs"/>
              </a:rPr>
              <a:t>assumes that the multicast group members are densely distributed throughout the network and that bandwidth is plentiful, meaning that almost all hosts on the network belong to the group. When a router configured for PIM-DM receives a multicast packet, the router performs the RPF check to validate the correct interface for the source and then forwards the packet to all the interfaces configured for multicasting until pruning and truncating occurs. All downstream routers receive the multicast packet until the multicast traffic times out. PIM-DM sends a pruning message upstream only under the following conditions:</a:t>
            </a:r>
          </a:p>
          <a:p>
            <a:pPr lvl="1"/>
            <a:r>
              <a:rPr lang="en-US" sz="1200" kern="1200" baseline="0" smtClean="0">
                <a:solidFill>
                  <a:schemeClr val="tx1"/>
                </a:solidFill>
                <a:latin typeface="Arial" charset="0"/>
                <a:ea typeface="+mn-ea"/>
                <a:cs typeface="+mn-cs"/>
              </a:rPr>
              <a:t>Traffic </a:t>
            </a:r>
            <a:r>
              <a:rPr lang="en-US" sz="1200" kern="1200" baseline="0" dirty="0" smtClean="0">
                <a:solidFill>
                  <a:schemeClr val="tx1"/>
                </a:solidFill>
                <a:latin typeface="Arial" charset="0"/>
                <a:ea typeface="+mn-ea"/>
                <a:cs typeface="+mn-cs"/>
              </a:rPr>
              <a:t>arrives on a non-RPF, point-to-point interface; this is the next-hop router interface that does not have a best route toward the multicast source.</a:t>
            </a:r>
          </a:p>
          <a:p>
            <a:pPr lvl="1"/>
            <a:r>
              <a:rPr lang="en-US" sz="1200" kern="1200" baseline="0" smtClean="0">
                <a:solidFill>
                  <a:schemeClr val="tx1"/>
                </a:solidFill>
                <a:latin typeface="Arial" charset="0"/>
                <a:ea typeface="+mn-ea"/>
                <a:cs typeface="+mn-cs"/>
              </a:rPr>
              <a:t>A </a:t>
            </a:r>
            <a:r>
              <a:rPr lang="en-US" sz="1200" kern="1200" baseline="0" dirty="0" smtClean="0">
                <a:solidFill>
                  <a:schemeClr val="tx1"/>
                </a:solidFill>
                <a:latin typeface="Arial" charset="0"/>
                <a:ea typeface="+mn-ea"/>
                <a:cs typeface="+mn-cs"/>
              </a:rPr>
              <a:t>leaf router without receivers sends a prune message, as shown in the figure, and the router, which does not have members or receivers, sends the prune message to the upstream router.</a:t>
            </a:r>
          </a:p>
          <a:p>
            <a:pPr lvl="1"/>
            <a:r>
              <a:rPr lang="en-US" sz="1200" kern="1200" baseline="0" smtClean="0">
                <a:solidFill>
                  <a:schemeClr val="tx1"/>
                </a:solidFill>
                <a:latin typeface="Arial" charset="0"/>
                <a:ea typeface="+mn-ea"/>
                <a:cs typeface="+mn-cs"/>
              </a:rPr>
              <a:t>A </a:t>
            </a:r>
            <a:r>
              <a:rPr lang="en-US" sz="1200" kern="1200" baseline="0" dirty="0" smtClean="0">
                <a:solidFill>
                  <a:schemeClr val="tx1"/>
                </a:solidFill>
                <a:latin typeface="Arial" charset="0"/>
                <a:ea typeface="+mn-ea"/>
                <a:cs typeface="+mn-cs"/>
              </a:rPr>
              <a:t>non-leaf router receives a prune message from all of its neighbors.</a:t>
            </a:r>
          </a:p>
          <a:p>
            <a:r>
              <a:rPr lang="en-US" sz="1200" kern="1200" baseline="0" smtClean="0">
                <a:solidFill>
                  <a:schemeClr val="tx1"/>
                </a:solidFill>
                <a:latin typeface="Arial" charset="0"/>
                <a:ea typeface="+mn-ea"/>
                <a:cs typeface="+mn-cs"/>
              </a:rPr>
              <a:t>In </a:t>
            </a:r>
            <a:r>
              <a:rPr lang="en-US" sz="1200" kern="1200" baseline="0" dirty="0" smtClean="0">
                <a:solidFill>
                  <a:schemeClr val="tx1"/>
                </a:solidFill>
                <a:latin typeface="Arial" charset="0"/>
                <a:ea typeface="+mn-ea"/>
                <a:cs typeface="+mn-cs"/>
              </a:rPr>
              <a:t>summary, PIM-DM works best when numerous members belong to each multimedia group. PIM floods the multimedia packet to all routers in the network and then prunes routers that do not service members of that particular multicast group. </a:t>
            </a:r>
          </a:p>
          <a:p>
            <a:r>
              <a:rPr lang="en-US" sz="1200" kern="1200" baseline="0" smtClean="0">
                <a:solidFill>
                  <a:schemeClr val="tx1"/>
                </a:solidFill>
                <a:latin typeface="Arial" charset="0"/>
                <a:ea typeface="+mn-ea"/>
                <a:cs typeface="+mn-cs"/>
              </a:rPr>
              <a:t>Consider </a:t>
            </a:r>
            <a:r>
              <a:rPr lang="en-US" sz="1200" kern="1200" baseline="0" dirty="0" smtClean="0">
                <a:solidFill>
                  <a:schemeClr val="tx1"/>
                </a:solidFill>
                <a:latin typeface="Arial" charset="0"/>
                <a:ea typeface="+mn-ea"/>
                <a:cs typeface="+mn-cs"/>
              </a:rPr>
              <a:t>when planning multicast in the campus network that PIM-DM is most useful in the following cases:</a:t>
            </a:r>
          </a:p>
          <a:p>
            <a:pPr lvl="1"/>
            <a:r>
              <a:rPr lang="en-US" sz="1200" kern="1200" baseline="0" smtClean="0">
                <a:solidFill>
                  <a:schemeClr val="tx1"/>
                </a:solidFill>
                <a:latin typeface="Arial" charset="0"/>
                <a:ea typeface="+mn-ea"/>
                <a:cs typeface="+mn-cs"/>
              </a:rPr>
              <a:t>Senders </a:t>
            </a:r>
            <a:r>
              <a:rPr lang="en-US" sz="1200" kern="1200" baseline="0" dirty="0" smtClean="0">
                <a:solidFill>
                  <a:schemeClr val="tx1"/>
                </a:solidFill>
                <a:latin typeface="Arial" charset="0"/>
                <a:ea typeface="+mn-ea"/>
                <a:cs typeface="+mn-cs"/>
              </a:rPr>
              <a:t>and receivers are in close proximity to one another.</a:t>
            </a:r>
          </a:p>
          <a:p>
            <a:pPr lvl="1"/>
            <a:r>
              <a:rPr lang="en-US" sz="1200" kern="1200" baseline="0" smtClean="0">
                <a:solidFill>
                  <a:schemeClr val="tx1"/>
                </a:solidFill>
                <a:latin typeface="Arial" charset="0"/>
                <a:ea typeface="+mn-ea"/>
                <a:cs typeface="+mn-cs"/>
              </a:rPr>
              <a:t>PIM-SM </a:t>
            </a:r>
            <a:r>
              <a:rPr lang="en-US" sz="1200" kern="1200" baseline="0" dirty="0" smtClean="0">
                <a:solidFill>
                  <a:schemeClr val="tx1"/>
                </a:solidFill>
                <a:latin typeface="Arial" charset="0"/>
                <a:ea typeface="+mn-ea"/>
                <a:cs typeface="+mn-cs"/>
              </a:rPr>
              <a:t>goes through a dense-mode flooding phase before fully relying on the RP for multicast forwarding.</a:t>
            </a:r>
          </a:p>
          <a:p>
            <a:pPr lvl="1"/>
            <a:r>
              <a:rPr lang="en-US" sz="1200" kern="1200" baseline="0" smtClean="0">
                <a:solidFill>
                  <a:schemeClr val="tx1"/>
                </a:solidFill>
                <a:latin typeface="Arial" charset="0"/>
                <a:ea typeface="+mn-ea"/>
                <a:cs typeface="+mn-cs"/>
              </a:rPr>
              <a:t>There </a:t>
            </a:r>
            <a:r>
              <a:rPr lang="en-US" sz="1200" kern="1200" baseline="0" dirty="0" smtClean="0">
                <a:solidFill>
                  <a:schemeClr val="tx1"/>
                </a:solidFill>
                <a:latin typeface="Arial" charset="0"/>
                <a:ea typeface="+mn-ea"/>
                <a:cs typeface="+mn-cs"/>
              </a:rPr>
              <a:t>are few senders and many receivers.</a:t>
            </a:r>
          </a:p>
          <a:p>
            <a:pPr lvl="1"/>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volume of multicast traffic is high.</a:t>
            </a:r>
          </a:p>
          <a:p>
            <a:pPr lvl="1"/>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stream of multicast traffic is constant.</a:t>
            </a:r>
          </a:p>
          <a:p>
            <a:r>
              <a:rPr lang="en-US" sz="1200" kern="1200" baseline="0" smtClean="0">
                <a:solidFill>
                  <a:schemeClr val="tx1"/>
                </a:solidFill>
                <a:latin typeface="Arial" charset="0"/>
                <a:ea typeface="+mn-ea"/>
                <a:cs typeface="+mn-cs"/>
              </a:rPr>
              <a:t>Nevertheless</a:t>
            </a:r>
            <a:r>
              <a:rPr lang="en-US" sz="1200" kern="1200" baseline="0" dirty="0" smtClean="0">
                <a:solidFill>
                  <a:schemeClr val="tx1"/>
                </a:solidFill>
                <a:latin typeface="Arial" charset="0"/>
                <a:ea typeface="+mn-ea"/>
                <a:cs typeface="+mn-cs"/>
              </a:rPr>
              <a:t>, PIM-DM is not the method of choice for most campus networks enterprise because of its scalability limitations and flooding properties.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84</a:t>
            </a:fld>
            <a:endParaRPr lang="en-US" dirty="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second approach to multicast routing, PIM sparse mode (PIM-SM), is based on the assumptions that the multicast group members are sparsely distributed throughout the network and that bandwidth is limited. </a:t>
            </a:r>
          </a:p>
          <a:p>
            <a:r>
              <a:rPr lang="en-US" sz="1200" kern="1200" baseline="0" smtClean="0">
                <a:solidFill>
                  <a:schemeClr val="tx1"/>
                </a:solidFill>
                <a:latin typeface="Arial" charset="0"/>
                <a:ea typeface="+mn-ea"/>
                <a:cs typeface="+mn-cs"/>
              </a:rPr>
              <a:t>It </a:t>
            </a:r>
            <a:r>
              <a:rPr lang="en-US" sz="1200" kern="1200" baseline="0" dirty="0" smtClean="0">
                <a:solidFill>
                  <a:schemeClr val="tx1"/>
                </a:solidFill>
                <a:latin typeface="Arial" charset="0"/>
                <a:ea typeface="+mn-ea"/>
                <a:cs typeface="+mn-cs"/>
              </a:rPr>
              <a:t>is important to note that PIM-SM does not imply that the group has few members, just that they are widely dispersed. In this case, flooding would unnecessarily waste network bandwidth and could cause serious performance problems. Therefore, PIM-SM multicast routing protocols rely on more selective techniques to set up and maintain multicast trees. </a:t>
            </a:r>
          </a:p>
          <a:p>
            <a:r>
              <a:rPr lang="en-US" sz="1200" kern="1200" baseline="0" smtClean="0">
                <a:solidFill>
                  <a:schemeClr val="tx1"/>
                </a:solidFill>
                <a:latin typeface="Arial" charset="0"/>
                <a:ea typeface="+mn-ea"/>
                <a:cs typeface="+mn-cs"/>
              </a:rPr>
              <a:t>PIM-SM </a:t>
            </a:r>
            <a:r>
              <a:rPr lang="en-US" sz="1200" kern="1200" baseline="0" dirty="0" smtClean="0">
                <a:solidFill>
                  <a:schemeClr val="tx1"/>
                </a:solidFill>
                <a:latin typeface="Arial" charset="0"/>
                <a:ea typeface="+mn-ea"/>
                <a:cs typeface="+mn-cs"/>
              </a:rPr>
              <a:t>protocols begin with an empty distribution tree and add branches only as the result of explicit requests to join the distribution. The figure illustrates a sample of PIM sparse mode. </a:t>
            </a:r>
          </a:p>
          <a:p>
            <a:r>
              <a:rPr lang="en-US" sz="1200" kern="1200" baseline="0" smtClean="0">
                <a:solidFill>
                  <a:schemeClr val="tx1"/>
                </a:solidFill>
                <a:latin typeface="Arial" charset="0"/>
                <a:ea typeface="+mn-ea"/>
                <a:cs typeface="+mn-cs"/>
              </a:rPr>
              <a:t>With PIM-SM</a:t>
            </a:r>
            <a:r>
              <a:rPr lang="en-US" sz="1200" kern="1200" baseline="0" dirty="0" smtClean="0">
                <a:solidFill>
                  <a:schemeClr val="tx1"/>
                </a:solidFill>
                <a:latin typeface="Arial" charset="0"/>
                <a:ea typeface="+mn-ea"/>
                <a:cs typeface="+mn-cs"/>
              </a:rPr>
              <a:t>, each data stream goes to a relatively small number of segments in the campus network. Instead of flooding the network to determine the status of multicast members, PIM-SM defines an RP. When a sender wants to send data, it first does so to the RP. When a receiver wants to receive data, it registers with the RP, as shown in the figure. When the data stream begins to flow from sender to RP to receiver, the routers in the path automatically optimize the path to remove unnecessary hops. PIM-SM assumes that no hosts want the multicast traffic unless they specifically ask for it. In PIM-SM, the shared tree mode can be switched to a source tree after a certain threshold to have the best route to the source. All Cisco IOS routers and switches, by default, have the SPT threshold set to 0, such that the last-hop router switches to SPT mode as soon as the host starts receiving the multicast, to take advantage of the best route for the multicast traffic.</a:t>
            </a: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To clarify a common confusion, sparse-mode only uses the RP as a initial point to </a:t>
            </a:r>
            <a:r>
              <a:rPr lang="en-US" sz="1200" kern="1200" baseline="0" dirty="0" smtClean="0">
                <a:solidFill>
                  <a:schemeClr val="tx1"/>
                </a:solidFill>
                <a:latin typeface="Arial" charset="0"/>
                <a:ea typeface="+mn-ea"/>
                <a:cs typeface="+mn-cs"/>
              </a:rPr>
              <a:t>forward multicast by default; configuration options exist to foreword all traffic to the RP. </a:t>
            </a:r>
          </a:p>
          <a:p>
            <a:r>
              <a:rPr lang="en-US" sz="1200" kern="1200" baseline="0" smtClean="0">
                <a:solidFill>
                  <a:schemeClr val="tx1"/>
                </a:solidFill>
                <a:latin typeface="Arial" charset="0"/>
                <a:ea typeface="+mn-ea"/>
                <a:cs typeface="+mn-cs"/>
              </a:rPr>
              <a:t>PIM-SM </a:t>
            </a:r>
            <a:r>
              <a:rPr lang="en-US" sz="1200" kern="1200" baseline="0" dirty="0" smtClean="0">
                <a:solidFill>
                  <a:schemeClr val="tx1"/>
                </a:solidFill>
                <a:latin typeface="Arial" charset="0"/>
                <a:ea typeface="+mn-ea"/>
                <a:cs typeface="+mn-cs"/>
              </a:rPr>
              <a:t>is optimized for environments where there are many multipoint data streams. When planning for multicast deployments in the campus network, choose PIM-SM with IP under the following scenarios:</a:t>
            </a:r>
          </a:p>
          <a:p>
            <a:pPr lvl="1"/>
            <a:r>
              <a:rPr lang="en-US" sz="1200" kern="1200" baseline="0" smtClean="0">
                <a:solidFill>
                  <a:schemeClr val="tx1"/>
                </a:solidFill>
                <a:latin typeface="Arial" charset="0"/>
                <a:ea typeface="+mn-ea"/>
                <a:cs typeface="+mn-cs"/>
              </a:rPr>
              <a:t>There </a:t>
            </a:r>
            <a:r>
              <a:rPr lang="en-US" sz="1200" kern="1200" baseline="0" dirty="0" smtClean="0">
                <a:solidFill>
                  <a:schemeClr val="tx1"/>
                </a:solidFill>
                <a:latin typeface="Arial" charset="0"/>
                <a:ea typeface="+mn-ea"/>
                <a:cs typeface="+mn-cs"/>
              </a:rPr>
              <a:t>are many multipoint data streams.</a:t>
            </a:r>
          </a:p>
          <a:p>
            <a:pPr lvl="1"/>
            <a:r>
              <a:rPr lang="en-US" sz="1200" kern="1200" baseline="0" smtClean="0">
                <a:solidFill>
                  <a:schemeClr val="tx1"/>
                </a:solidFill>
                <a:latin typeface="Arial" charset="0"/>
                <a:ea typeface="+mn-ea"/>
                <a:cs typeface="+mn-cs"/>
              </a:rPr>
              <a:t>At </a:t>
            </a:r>
            <a:r>
              <a:rPr lang="en-US" sz="1200" kern="1200" baseline="0" dirty="0" smtClean="0">
                <a:solidFill>
                  <a:schemeClr val="tx1"/>
                </a:solidFill>
                <a:latin typeface="Arial" charset="0"/>
                <a:ea typeface="+mn-ea"/>
                <a:cs typeface="+mn-cs"/>
              </a:rPr>
              <a:t>any moment, there are few receivers in a group.</a:t>
            </a:r>
          </a:p>
          <a:p>
            <a:pPr lvl="1"/>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type of traffic is intermittent or busty.</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85</a:t>
            </a:fld>
            <a:endParaRPr lang="en-US" dirty="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PIM can simultaneously support dense mode operation for some multicast groups and sparse mode operation for others. Cisco has implemented an alternative to choosing just dense mode or just sparse mode on a router interface, however. This was necessitated by a change in the paradigm for forwarding multicast traffic via PIM that became apparent during its development. It turned out that it was more efficient to choose sparse or dense mode on a per-group basis rather than a per-router interface basis. Sparse-dense mode facilitates this ability.</a:t>
            </a:r>
          </a:p>
          <a:p>
            <a:r>
              <a:rPr lang="en-US" sz="1200" kern="1200" baseline="0" smtClean="0">
                <a:solidFill>
                  <a:schemeClr val="tx1"/>
                </a:solidFill>
                <a:latin typeface="Arial" charset="0"/>
                <a:ea typeface="+mn-ea"/>
                <a:cs typeface="+mn-cs"/>
              </a:rPr>
              <a:t>PIM </a:t>
            </a:r>
            <a:r>
              <a:rPr lang="en-US" sz="1200" kern="1200" baseline="0" dirty="0" smtClean="0">
                <a:solidFill>
                  <a:schemeClr val="tx1"/>
                </a:solidFill>
                <a:latin typeface="Arial" charset="0"/>
                <a:ea typeface="+mn-ea"/>
                <a:cs typeface="+mn-cs"/>
              </a:rPr>
              <a:t>sparse-dense mode enables individual groups to use either sparse or dense mode depending on whether RP information is available for that group. If the router learns RP information for a particular group, sparse mode is used; otherwise, dense mode is used. Note, PIM spare-dense mode is seldom used in campus networks.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86</a:t>
            </a:fld>
            <a:endParaRPr lang="en-US" dirty="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Bidirectional PIM (</a:t>
            </a:r>
            <a:r>
              <a:rPr lang="en-US" sz="1200" kern="1200" baseline="0" dirty="0" err="1" smtClean="0">
                <a:solidFill>
                  <a:schemeClr val="tx1"/>
                </a:solidFill>
                <a:latin typeface="Arial" charset="0"/>
                <a:ea typeface="+mn-ea"/>
                <a:cs typeface="+mn-cs"/>
              </a:rPr>
              <a:t>bidir</a:t>
            </a:r>
            <a:r>
              <a:rPr lang="en-US" sz="1200" kern="1200" baseline="0" dirty="0" smtClean="0">
                <a:solidFill>
                  <a:schemeClr val="tx1"/>
                </a:solidFill>
                <a:latin typeface="Arial" charset="0"/>
                <a:ea typeface="+mn-ea"/>
                <a:cs typeface="+mn-cs"/>
              </a:rPr>
              <a:t>-PIM) is an extension of the existing PIM-SM feature and shares many SPT operations. </a:t>
            </a:r>
            <a:r>
              <a:rPr lang="en-US" sz="1200" kern="1200" baseline="0" dirty="0" err="1" smtClean="0">
                <a:solidFill>
                  <a:schemeClr val="tx1"/>
                </a:solidFill>
                <a:latin typeface="Arial" charset="0"/>
                <a:ea typeface="+mn-ea"/>
                <a:cs typeface="+mn-cs"/>
              </a:rPr>
              <a:t>Bidir</a:t>
            </a:r>
            <a:r>
              <a:rPr lang="en-US" sz="1200" kern="1200" baseline="0" dirty="0" smtClean="0">
                <a:solidFill>
                  <a:schemeClr val="tx1"/>
                </a:solidFill>
                <a:latin typeface="Arial" charset="0"/>
                <a:ea typeface="+mn-ea"/>
                <a:cs typeface="+mn-cs"/>
              </a:rPr>
              <a:t>-PIM is suited for multicast with larger numbers of sources. </a:t>
            </a:r>
          </a:p>
          <a:p>
            <a:r>
              <a:rPr lang="en-US" sz="1200" kern="1200" baseline="0" smtClean="0">
                <a:solidFill>
                  <a:schemeClr val="tx1"/>
                </a:solidFill>
                <a:latin typeface="Arial" charset="0"/>
                <a:ea typeface="+mn-ea"/>
                <a:cs typeface="+mn-cs"/>
              </a:rPr>
              <a:t>Bidir-PIM </a:t>
            </a:r>
            <a:r>
              <a:rPr lang="en-US" sz="1200" kern="1200" baseline="0" dirty="0" smtClean="0">
                <a:solidFill>
                  <a:schemeClr val="tx1"/>
                </a:solidFill>
                <a:latin typeface="Arial" charset="0"/>
                <a:ea typeface="+mn-ea"/>
                <a:cs typeface="+mn-cs"/>
              </a:rPr>
              <a:t>can unconditionally forward source traffic toward the RP upstream on the shared tree without registering for sources as in PIM-SM. This enables traffic to be passed up the shared tree toward the RP. To avoid multicast packet loops, </a:t>
            </a:r>
            <a:r>
              <a:rPr lang="en-US" sz="1200" kern="1200" baseline="0" dirty="0" err="1" smtClean="0">
                <a:solidFill>
                  <a:schemeClr val="tx1"/>
                </a:solidFill>
                <a:latin typeface="Arial" charset="0"/>
                <a:ea typeface="+mn-ea"/>
                <a:cs typeface="+mn-cs"/>
              </a:rPr>
              <a:t>bidir</a:t>
            </a:r>
            <a:r>
              <a:rPr lang="en-US" sz="1200" kern="1200" baseline="0" dirty="0" smtClean="0">
                <a:solidFill>
                  <a:schemeClr val="tx1"/>
                </a:solidFill>
                <a:latin typeface="Arial" charset="0"/>
                <a:ea typeface="+mn-ea"/>
                <a:cs typeface="+mn-cs"/>
              </a:rPr>
              <a:t>-PIM introduces a mechanism called designated forwarder (DF) election, which establishes a loop-free SPT rooted at the RP. The DF is responsible for forwarding multicast packets received on that network upstream to the RP. One DF exists for every RP of bidirectional groups. </a:t>
            </a:r>
          </a:p>
          <a:p>
            <a:r>
              <a:rPr lang="en-US" sz="1200" kern="1200" baseline="0" smtClean="0">
                <a:solidFill>
                  <a:schemeClr val="tx1"/>
                </a:solidFill>
                <a:latin typeface="Arial" charset="0"/>
                <a:ea typeface="+mn-ea"/>
                <a:cs typeface="+mn-cs"/>
              </a:rPr>
              <a:t>A </a:t>
            </a:r>
            <a:r>
              <a:rPr lang="en-US" sz="1200" kern="1200" baseline="0" dirty="0" smtClean="0">
                <a:solidFill>
                  <a:schemeClr val="tx1"/>
                </a:solidFill>
                <a:latin typeface="Arial" charset="0"/>
                <a:ea typeface="+mn-ea"/>
                <a:cs typeface="+mn-cs"/>
              </a:rPr>
              <a:t>router creates only (*,G) entries for bidirectional groups. The outgoing interface list of multicast traffic (</a:t>
            </a:r>
            <a:r>
              <a:rPr lang="en-US" sz="1200" kern="1200" baseline="0" dirty="0" err="1" smtClean="0">
                <a:solidFill>
                  <a:schemeClr val="tx1"/>
                </a:solidFill>
                <a:latin typeface="Arial" charset="0"/>
                <a:ea typeface="+mn-ea"/>
                <a:cs typeface="+mn-cs"/>
              </a:rPr>
              <a:t>olist</a:t>
            </a:r>
            <a:r>
              <a:rPr lang="en-US" sz="1200" kern="1200" baseline="0" dirty="0" smtClean="0">
                <a:solidFill>
                  <a:schemeClr val="tx1"/>
                </a:solidFill>
                <a:latin typeface="Arial" charset="0"/>
                <a:ea typeface="+mn-ea"/>
                <a:cs typeface="+mn-cs"/>
              </a:rPr>
              <a:t>) of a (*,G) entry includes all the interfaces for which the router has been elected as DF and that have received either an IGMP or a PIM join message. If a packet is received from the RPF interface toward the RP, the packet is forwarded downstream according to the </a:t>
            </a:r>
            <a:r>
              <a:rPr lang="en-US" sz="1200" kern="1200" baseline="0" dirty="0" err="1" smtClean="0">
                <a:solidFill>
                  <a:schemeClr val="tx1"/>
                </a:solidFill>
                <a:latin typeface="Arial" charset="0"/>
                <a:ea typeface="+mn-ea"/>
                <a:cs typeface="+mn-cs"/>
              </a:rPr>
              <a:t>olist</a:t>
            </a:r>
            <a:r>
              <a:rPr lang="en-US" sz="1200" kern="1200" baseline="0" dirty="0" smtClean="0">
                <a:solidFill>
                  <a:schemeClr val="tx1"/>
                </a:solidFill>
                <a:latin typeface="Arial" charset="0"/>
                <a:ea typeface="+mn-ea"/>
                <a:cs typeface="+mn-cs"/>
              </a:rPr>
              <a:t> of the (*,G) entry. Otherwise, when the router that is DF for the receiving interface forwards the packet toward the RP, all other routers must discard the packet. These modifications are necessary and sufficient to enable forwarding of traffic in all routers based solely on the (*, G) multicast routing entries. This feature eliminates any source-specific state and enables scaling capability to an arbitrary number of sources.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87</a:t>
            </a:fld>
            <a:endParaRPr lang="en-US" dirty="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PIM-SM and PIM sparse-dense modes use various methods, discussed in this section, to automate the distribution of the RP. This mechanism has the following benefits:</a:t>
            </a:r>
          </a:p>
          <a:p>
            <a:pPr lvl="1"/>
            <a:r>
              <a:rPr lang="en-US" sz="1200" kern="1200" baseline="0" smtClean="0">
                <a:solidFill>
                  <a:schemeClr val="tx1"/>
                </a:solidFill>
                <a:latin typeface="Arial" charset="0"/>
                <a:ea typeface="+mn-ea"/>
                <a:cs typeface="+mn-cs"/>
              </a:rPr>
              <a:t>It </a:t>
            </a:r>
            <a:r>
              <a:rPr lang="en-US" sz="1200" kern="1200" baseline="0" dirty="0" smtClean="0">
                <a:solidFill>
                  <a:schemeClr val="tx1"/>
                </a:solidFill>
                <a:latin typeface="Arial" charset="0"/>
                <a:ea typeface="+mn-ea"/>
                <a:cs typeface="+mn-cs"/>
              </a:rPr>
              <a:t>eliminates the need to manually configure RP information in every router and switch in the network.</a:t>
            </a:r>
          </a:p>
          <a:p>
            <a:pPr lvl="1"/>
            <a:r>
              <a:rPr lang="en-US" sz="1200" kern="1200" baseline="0" smtClean="0">
                <a:solidFill>
                  <a:schemeClr val="tx1"/>
                </a:solidFill>
                <a:latin typeface="Arial" charset="0"/>
                <a:ea typeface="+mn-ea"/>
                <a:cs typeface="+mn-cs"/>
              </a:rPr>
              <a:t>It </a:t>
            </a:r>
            <a:r>
              <a:rPr lang="en-US" sz="1200" kern="1200" baseline="0" dirty="0" smtClean="0">
                <a:solidFill>
                  <a:schemeClr val="tx1"/>
                </a:solidFill>
                <a:latin typeface="Arial" charset="0"/>
                <a:ea typeface="+mn-ea"/>
                <a:cs typeface="+mn-cs"/>
              </a:rPr>
              <a:t>is easy to use multiple RPs within a network to serve different group ranges.</a:t>
            </a:r>
          </a:p>
          <a:p>
            <a:pPr lvl="1"/>
            <a:r>
              <a:rPr lang="en-US" sz="1200" kern="1200" baseline="0" smtClean="0">
                <a:solidFill>
                  <a:schemeClr val="tx1"/>
                </a:solidFill>
                <a:latin typeface="Arial" charset="0"/>
                <a:ea typeface="+mn-ea"/>
                <a:cs typeface="+mn-cs"/>
              </a:rPr>
              <a:t>It </a:t>
            </a:r>
            <a:r>
              <a:rPr lang="en-US" sz="1200" kern="1200" baseline="0" dirty="0" smtClean="0">
                <a:solidFill>
                  <a:schemeClr val="tx1"/>
                </a:solidFill>
                <a:latin typeface="Arial" charset="0"/>
                <a:ea typeface="+mn-ea"/>
                <a:cs typeface="+mn-cs"/>
              </a:rPr>
              <a:t>enables load-splitting among different RPs and enables the arrangement of RPs according to the location of group participants.</a:t>
            </a:r>
          </a:p>
          <a:p>
            <a:pPr lvl="1"/>
            <a:r>
              <a:rPr lang="en-US" sz="1200" kern="1200" baseline="0" smtClean="0">
                <a:solidFill>
                  <a:schemeClr val="tx1"/>
                </a:solidFill>
                <a:latin typeface="Arial" charset="0"/>
                <a:ea typeface="+mn-ea"/>
                <a:cs typeface="+mn-cs"/>
              </a:rPr>
              <a:t>It </a:t>
            </a:r>
            <a:r>
              <a:rPr lang="en-US" sz="1200" kern="1200" baseline="0" dirty="0" smtClean="0">
                <a:solidFill>
                  <a:schemeClr val="tx1"/>
                </a:solidFill>
                <a:latin typeface="Arial" charset="0"/>
                <a:ea typeface="+mn-ea"/>
                <a:cs typeface="+mn-cs"/>
              </a:rPr>
              <a:t>avoids inconsistency; manual RP configurations may cause connectivity problems if not configured properly.</a:t>
            </a:r>
          </a:p>
          <a:p>
            <a:r>
              <a:rPr lang="en-US" sz="1200" kern="1200" baseline="0" smtClean="0">
                <a:solidFill>
                  <a:schemeClr val="tx1"/>
                </a:solidFill>
                <a:latin typeface="Arial" charset="0"/>
                <a:ea typeface="+mn-ea"/>
                <a:cs typeface="+mn-cs"/>
              </a:rPr>
              <a:t>PIM </a:t>
            </a:r>
            <a:r>
              <a:rPr lang="en-US" sz="1200" kern="1200" baseline="0" dirty="0" smtClean="0">
                <a:solidFill>
                  <a:schemeClr val="tx1"/>
                </a:solidFill>
                <a:latin typeface="Arial" charset="0"/>
                <a:ea typeface="+mn-ea"/>
                <a:cs typeface="+mn-cs"/>
              </a:rPr>
              <a:t>uses the following mechanisms to automate the distribution of the RP:</a:t>
            </a:r>
          </a:p>
          <a:p>
            <a:pPr lvl="1"/>
            <a:r>
              <a:rPr lang="en-US" sz="1200" kern="1200" baseline="0" smtClean="0">
                <a:solidFill>
                  <a:schemeClr val="tx1"/>
                </a:solidFill>
                <a:latin typeface="Arial" charset="0"/>
                <a:ea typeface="+mn-ea"/>
                <a:cs typeface="+mn-cs"/>
              </a:rPr>
              <a:t>Auto-RP</a:t>
            </a:r>
            <a:endParaRPr lang="en-US" sz="1200" kern="1200" baseline="0" dirty="0" smtClean="0">
              <a:solidFill>
                <a:schemeClr val="tx1"/>
              </a:solidFill>
              <a:latin typeface="Arial" charset="0"/>
              <a:ea typeface="+mn-ea"/>
              <a:cs typeface="+mn-cs"/>
            </a:endParaRPr>
          </a:p>
          <a:p>
            <a:pPr lvl="1"/>
            <a:r>
              <a:rPr lang="en-US" sz="1200" kern="1200" baseline="0" smtClean="0">
                <a:solidFill>
                  <a:schemeClr val="tx1"/>
                </a:solidFill>
                <a:latin typeface="Arial" charset="0"/>
                <a:ea typeface="+mn-ea"/>
                <a:cs typeface="+mn-cs"/>
              </a:rPr>
              <a:t>Bootstrap </a:t>
            </a:r>
            <a:r>
              <a:rPr lang="en-US" sz="1200" kern="1200" baseline="0" dirty="0" smtClean="0">
                <a:solidFill>
                  <a:schemeClr val="tx1"/>
                </a:solidFill>
                <a:latin typeface="Arial" charset="0"/>
                <a:ea typeface="+mn-ea"/>
                <a:cs typeface="+mn-cs"/>
              </a:rPr>
              <a:t>router (BSR)</a:t>
            </a:r>
          </a:p>
          <a:p>
            <a:pPr lvl="1"/>
            <a:r>
              <a:rPr lang="en-US" sz="1200" kern="1200" baseline="0" smtClean="0">
                <a:solidFill>
                  <a:schemeClr val="tx1"/>
                </a:solidFill>
                <a:latin typeface="Arial" charset="0"/>
                <a:ea typeface="+mn-ea"/>
                <a:cs typeface="+mn-cs"/>
              </a:rPr>
              <a:t>Anycast-RP</a:t>
            </a:r>
            <a:endParaRPr lang="en-US" sz="1200" kern="1200" baseline="0" dirty="0" smtClean="0">
              <a:solidFill>
                <a:schemeClr val="tx1"/>
              </a:solidFill>
              <a:latin typeface="Arial" charset="0"/>
              <a:ea typeface="+mn-ea"/>
              <a:cs typeface="+mn-cs"/>
            </a:endParaRPr>
          </a:p>
          <a:p>
            <a:r>
              <a:rPr lang="en-US" sz="1200" kern="1200" baseline="0" smtClean="0">
                <a:solidFill>
                  <a:schemeClr val="tx1"/>
                </a:solidFill>
                <a:latin typeface="Arial" charset="0"/>
                <a:ea typeface="+mn-ea"/>
                <a:cs typeface="+mn-cs"/>
              </a:rPr>
              <a:t>MSDP </a:t>
            </a:r>
            <a:r>
              <a:rPr lang="en-US" sz="1200" kern="1200" baseline="0" dirty="0" smtClean="0">
                <a:solidFill>
                  <a:schemeClr val="tx1"/>
                </a:solidFill>
                <a:latin typeface="Arial" charset="0"/>
                <a:ea typeface="+mn-ea"/>
                <a:cs typeface="+mn-cs"/>
              </a:rPr>
              <a:t>and MSDPAnycast-RP are outside the scope of this course</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88</a:t>
            </a:fld>
            <a:endParaRPr lang="en-US" dirty="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Auto-RP automates the distribution of group-to-RP mappings in a PIM network. Group-to-RP mappings define which multicast groups use which RP for sparse mode or sparse-dense mode.</a:t>
            </a:r>
          </a:p>
          <a:p>
            <a:r>
              <a:rPr lang="en-US" sz="1200" kern="1200" baseline="0" smtClean="0">
                <a:solidFill>
                  <a:schemeClr val="tx1"/>
                </a:solidFill>
                <a:latin typeface="Arial" charset="0"/>
                <a:ea typeface="+mn-ea"/>
                <a:cs typeface="+mn-cs"/>
              </a:rPr>
              <a:t>All </a:t>
            </a:r>
            <a:r>
              <a:rPr lang="en-US" sz="1200" kern="1200" baseline="0" dirty="0" smtClean="0">
                <a:solidFill>
                  <a:schemeClr val="tx1"/>
                </a:solidFill>
                <a:latin typeface="Arial" charset="0"/>
                <a:ea typeface="+mn-ea"/>
                <a:cs typeface="+mn-cs"/>
              </a:rPr>
              <a:t>routers and Layer 3 devices in the PIM network learn about the active group-to-RP mapping from the RP mapping agent by automatically joining the Cisco-RP-discovery (224.0.1.40) multicast group. The RP mapping agent is the router that sends the authoritative discovery packets that notify other routers which group-to-RP mapping to use, as shown in the figure. The RP mapping agent sends this information every 60 seconds. Such a role is necessary if conflicts occur (such as overlapping group-to-RP ranges).</a:t>
            </a:r>
          </a:p>
          <a:p>
            <a:r>
              <a:rPr lang="en-US" sz="1200" kern="1200" baseline="0" smtClean="0">
                <a:solidFill>
                  <a:schemeClr val="tx1"/>
                </a:solidFill>
                <a:latin typeface="Arial" charset="0"/>
                <a:ea typeface="+mn-ea"/>
                <a:cs typeface="+mn-cs"/>
              </a:rPr>
              <a:t>Mapping </a:t>
            </a:r>
            <a:r>
              <a:rPr lang="en-US" sz="1200" kern="1200" baseline="0" dirty="0" smtClean="0">
                <a:solidFill>
                  <a:schemeClr val="tx1"/>
                </a:solidFill>
                <a:latin typeface="Arial" charset="0"/>
                <a:ea typeface="+mn-ea"/>
                <a:cs typeface="+mn-cs"/>
              </a:rPr>
              <a:t>agents also use IP multicast to discover which routers in the network are possible candidate RPs by joining the Cisco-RP-announce (224.0.1.39) group to receive candidate RP announcements. Candidate RPs send RP-announce multicast messages for the particular groups every 60 seconds. The RP mapping agent uses the information contained in the announcement to create entries in group-to-RP cache. RP mapping agents create only one entry per group. If more than one RP candidate announces the same range, the RP mapping agent uses the IP address of the RP to break the tie. </a:t>
            </a:r>
          </a:p>
          <a:p>
            <a:r>
              <a:rPr lang="en-US" sz="1200" kern="1200" baseline="0" smtClean="0">
                <a:solidFill>
                  <a:schemeClr val="tx1"/>
                </a:solidFill>
                <a:latin typeface="Arial" charset="0"/>
                <a:ea typeface="+mn-ea"/>
                <a:cs typeface="+mn-cs"/>
              </a:rPr>
              <a:t>It </a:t>
            </a:r>
            <a:r>
              <a:rPr lang="en-US" sz="1200" kern="1200" baseline="0" dirty="0" smtClean="0">
                <a:solidFill>
                  <a:schemeClr val="tx1"/>
                </a:solidFill>
                <a:latin typeface="Arial" charset="0"/>
                <a:ea typeface="+mn-ea"/>
                <a:cs typeface="+mn-cs"/>
              </a:rPr>
              <a:t>is recommended that an RP mapping agent be configured on the router with the best connectivity and stability. All routers within the TTL number of hops from the RP mapping router receive the Auto-RP discovery messages. </a:t>
            </a:r>
          </a:p>
          <a:p>
            <a:r>
              <a:rPr lang="en-US" sz="1200" kern="1200" baseline="0" smtClean="0">
                <a:solidFill>
                  <a:schemeClr val="tx1"/>
                </a:solidFill>
                <a:latin typeface="Arial" charset="0"/>
                <a:ea typeface="+mn-ea"/>
                <a:cs typeface="+mn-cs"/>
              </a:rPr>
              <a:t>Sparse </a:t>
            </a:r>
            <a:r>
              <a:rPr lang="en-US" sz="1200" kern="1200" baseline="0" dirty="0" smtClean="0">
                <a:solidFill>
                  <a:schemeClr val="tx1"/>
                </a:solidFill>
                <a:latin typeface="Arial" charset="0"/>
                <a:ea typeface="+mn-ea"/>
                <a:cs typeface="+mn-cs"/>
              </a:rPr>
              <a:t>mode environments require a default RP to join the Auto-RP discovery group, but sparse-dense mode environments do not need a default RP for Auto-RP. It is recommended to use RP for the global groups. There is no need to reconfigure the group address range that the RP serves. RPs that are discovered dynamically through Auto-RP take precedence over statically configured RPs. Typically, campus networks use a second RP for the local </a:t>
            </a:r>
            <a:r>
              <a:rPr lang="en-US" sz="1200" kern="1200" baseline="0" smtClean="0">
                <a:solidFill>
                  <a:schemeClr val="tx1"/>
                </a:solidFill>
                <a:latin typeface="Arial" charset="0"/>
                <a:ea typeface="+mn-ea"/>
                <a:cs typeface="+mn-cs"/>
              </a:rPr>
              <a:t>groups.</a:t>
            </a: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As implied in the list of </a:t>
            </a:r>
            <a:r>
              <a:rPr lang="en-US" sz="1200" kern="1200" baseline="0" smtClean="0">
                <a:solidFill>
                  <a:schemeClr val="tx1"/>
                </a:solidFill>
                <a:latin typeface="Arial" charset="0"/>
                <a:ea typeface="+mn-ea"/>
                <a:cs typeface="+mn-cs"/>
              </a:rPr>
              <a:t>communications </a:t>
            </a:r>
            <a:r>
              <a:rPr lang="en-US" sz="1200" kern="1200" baseline="0" smtClean="0">
                <a:solidFill>
                  <a:schemeClr val="tx1"/>
                </a:solidFill>
                <a:latin typeface="Arial" charset="0"/>
                <a:ea typeface="+mn-ea"/>
                <a:cs typeface="+mn-cs"/>
              </a:rPr>
              <a:t>methods, </a:t>
            </a:r>
            <a:r>
              <a:rPr lang="en-US" sz="1200" kern="1200" baseline="0" dirty="0" smtClean="0">
                <a:solidFill>
                  <a:schemeClr val="tx1"/>
                </a:solidFill>
                <a:latin typeface="Arial" charset="0"/>
                <a:ea typeface="+mn-ea"/>
                <a:cs typeface="+mn-cs"/>
              </a:rPr>
              <a:t>wireless in the campus uses the spread spectrum methodology. The spread spectrum wireless focus is on the three unlicensed bands: 900 MHz, 2.4 GHz, and 5 GHz. The 900-MHz and 2.4-GHz bands are referred to as the Industrial, Scientific, and Medical (ISM) bands, and the 5-GHz band is commonly referred to as the Unlicensed National Information Infrastructure (UNII) band.</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a:t>
            </a:fld>
            <a:endParaRPr lang="en-US" dirty="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 bootstrap router (BSR) is a router or Layer 3 device that is responsible for distributing group-to-RP mapping information in the PIM multicast network. However, BSR works only with PIM version 2. A BSR uses hop-to-hop flooding of special BSR messages instead of multicast to distribute the group-to-RP mapping.</a:t>
            </a:r>
          </a:p>
          <a:p>
            <a:r>
              <a:rPr lang="en-US" sz="1200" kern="1200" baseline="0" smtClean="0">
                <a:solidFill>
                  <a:schemeClr val="tx1"/>
                </a:solidFill>
                <a:latin typeface="Arial" charset="0"/>
                <a:ea typeface="+mn-ea"/>
                <a:cs typeface="+mn-cs"/>
              </a:rPr>
              <a:t>BSR </a:t>
            </a:r>
            <a:r>
              <a:rPr lang="en-US" sz="1200" kern="1200" baseline="0" dirty="0" smtClean="0">
                <a:solidFill>
                  <a:schemeClr val="tx1"/>
                </a:solidFill>
                <a:latin typeface="Arial" charset="0"/>
                <a:ea typeface="+mn-ea"/>
                <a:cs typeface="+mn-cs"/>
              </a:rPr>
              <a:t>uses an election mechanism to select the BSR router from a set of candidate routers and multilayer switches in the domain. The BSR election uses the BSR priority of the device contained in the BSR messages that flow hop-by-hop through the network. Each BSR device examines the message and forwards it out all interfaces only if the message has either a higher BSR priority than the router’s own BSR priority or has the same BSR priority but with a higher BSR IP address. </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elected BSR sends BSR messages with a TTL of 1 with its IP address to enable candidate </a:t>
            </a:r>
            <a:r>
              <a:rPr lang="en-US" sz="1200" kern="1200" baseline="0" dirty="0" err="1" smtClean="0">
                <a:solidFill>
                  <a:schemeClr val="tx1"/>
                </a:solidFill>
                <a:latin typeface="Arial" charset="0"/>
                <a:ea typeface="+mn-ea"/>
                <a:cs typeface="+mn-cs"/>
              </a:rPr>
              <a:t>BSR’s</a:t>
            </a:r>
            <a:r>
              <a:rPr lang="en-US" sz="1200" kern="1200" baseline="0" dirty="0" smtClean="0">
                <a:solidFill>
                  <a:schemeClr val="tx1"/>
                </a:solidFill>
                <a:latin typeface="Arial" charset="0"/>
                <a:ea typeface="+mn-ea"/>
                <a:cs typeface="+mn-cs"/>
              </a:rPr>
              <a:t> to learn automatically about the elected BSR. Neighboring PIM version 2 routers or multilayer switches receive the BSR message and multicast the message out all other interfaces (except the one on which it was received) with a TTL of 1 to distribute the BSR messages hop-by-hop, as shown in the figure.</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90</a:t>
            </a:fld>
            <a:endParaRPr lang="en-US" dirty="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PIM version 2 is a standards-based multicast protocol in the Internet </a:t>
            </a:r>
            <a:r>
              <a:rPr lang="en-US" sz="1200" kern="1200" baseline="0" smtClean="0">
                <a:solidFill>
                  <a:schemeClr val="tx1"/>
                </a:solidFill>
                <a:latin typeface="Arial" charset="0"/>
                <a:ea typeface="+mn-ea"/>
                <a:cs typeface="+mn-cs"/>
              </a:rPr>
              <a:t>Engineering Task Force </a:t>
            </a:r>
            <a:r>
              <a:rPr lang="en-US" sz="1200" kern="1200" baseline="0" dirty="0" smtClean="0">
                <a:solidFill>
                  <a:schemeClr val="tx1"/>
                </a:solidFill>
                <a:latin typeface="Arial" charset="0"/>
                <a:ea typeface="+mn-ea"/>
                <a:cs typeface="+mn-cs"/>
              </a:rPr>
              <a:t>(</a:t>
            </a:r>
            <a:r>
              <a:rPr lang="en-US" sz="1200" kern="1200" baseline="0" dirty="0" err="1" smtClean="0">
                <a:solidFill>
                  <a:schemeClr val="tx1"/>
                </a:solidFill>
                <a:latin typeface="Arial" charset="0"/>
                <a:ea typeface="+mn-ea"/>
                <a:cs typeface="+mn-cs"/>
              </a:rPr>
              <a:t>IETF</a:t>
            </a:r>
            <a:r>
              <a:rPr lang="en-US" sz="1200" kern="1200" baseline="0" dirty="0" smtClean="0">
                <a:solidFill>
                  <a:schemeClr val="tx1"/>
                </a:solidFill>
                <a:latin typeface="Arial" charset="0"/>
                <a:ea typeface="+mn-ea"/>
                <a:cs typeface="+mn-cs"/>
              </a:rPr>
              <a:t>). Cisco highly recommends using PIM version 2 in the </a:t>
            </a:r>
            <a:r>
              <a:rPr lang="en-US" sz="1200" kern="1200" baseline="0" smtClean="0">
                <a:solidFill>
                  <a:schemeClr val="tx1"/>
                </a:solidFill>
                <a:latin typeface="Arial" charset="0"/>
                <a:ea typeface="+mn-ea"/>
                <a:cs typeface="+mn-cs"/>
              </a:rPr>
              <a:t>entire multilayer switched </a:t>
            </a:r>
            <a:r>
              <a:rPr lang="en-US" sz="1200" kern="1200" baseline="0" dirty="0" smtClean="0">
                <a:solidFill>
                  <a:schemeClr val="tx1"/>
                </a:solidFill>
                <a:latin typeface="Arial" charset="0"/>
                <a:ea typeface="+mn-ea"/>
                <a:cs typeface="+mn-cs"/>
              </a:rPr>
              <a:t>network. The Cisco PIM version 2 implementation enables </a:t>
            </a:r>
            <a:r>
              <a:rPr lang="en-US" sz="1200" kern="1200" baseline="0" smtClean="0">
                <a:solidFill>
                  <a:schemeClr val="tx1"/>
                </a:solidFill>
                <a:latin typeface="Arial" charset="0"/>
                <a:ea typeface="+mn-ea"/>
                <a:cs typeface="+mn-cs"/>
              </a:rPr>
              <a:t>interoperability and transition </a:t>
            </a:r>
            <a:r>
              <a:rPr lang="en-US" sz="1200" kern="1200" baseline="0" dirty="0" smtClean="0">
                <a:solidFill>
                  <a:schemeClr val="tx1"/>
                </a:solidFill>
                <a:latin typeface="Arial" charset="0"/>
                <a:ea typeface="+mn-ea"/>
                <a:cs typeface="+mn-cs"/>
              </a:rPr>
              <a:t>between version 1 and version 2, although there are a few caveats. For </a:t>
            </a:r>
            <a:r>
              <a:rPr lang="en-US" sz="1200" kern="1200" baseline="0" smtClean="0">
                <a:solidFill>
                  <a:schemeClr val="tx1"/>
                </a:solidFill>
                <a:latin typeface="Arial" charset="0"/>
                <a:ea typeface="+mn-ea"/>
                <a:cs typeface="+mn-cs"/>
              </a:rPr>
              <a:t>example, if </a:t>
            </a:r>
            <a:r>
              <a:rPr lang="en-US" sz="1200" kern="1200" baseline="0" dirty="0" smtClean="0">
                <a:solidFill>
                  <a:schemeClr val="tx1"/>
                </a:solidFill>
                <a:latin typeface="Arial" charset="0"/>
                <a:ea typeface="+mn-ea"/>
                <a:cs typeface="+mn-cs"/>
              </a:rPr>
              <a:t>a PIM version 2 router detects a PIM version 1 router, the version 2 </a:t>
            </a:r>
            <a:r>
              <a:rPr lang="en-US" sz="1200" kern="1200" baseline="0" smtClean="0">
                <a:solidFill>
                  <a:schemeClr val="tx1"/>
                </a:solidFill>
                <a:latin typeface="Arial" charset="0"/>
                <a:ea typeface="+mn-ea"/>
                <a:cs typeface="+mn-cs"/>
              </a:rPr>
              <a:t>router downgrades itself </a:t>
            </a:r>
            <a:r>
              <a:rPr lang="en-US" sz="1200" kern="1200" baseline="0" dirty="0" smtClean="0">
                <a:solidFill>
                  <a:schemeClr val="tx1"/>
                </a:solidFill>
                <a:latin typeface="Arial" charset="0"/>
                <a:ea typeface="+mn-ea"/>
                <a:cs typeface="+mn-cs"/>
              </a:rPr>
              <a:t>to version 1 until all version 1 routers have been shut down or upgraded.</a:t>
            </a:r>
          </a:p>
          <a:p>
            <a:r>
              <a:rPr lang="en-US" sz="1200" kern="1200" baseline="0" smtClean="0">
                <a:solidFill>
                  <a:schemeClr val="tx1"/>
                </a:solidFill>
                <a:latin typeface="Arial" charset="0"/>
                <a:ea typeface="+mn-ea"/>
                <a:cs typeface="+mn-cs"/>
              </a:rPr>
              <a:t>PIM </a:t>
            </a:r>
            <a:r>
              <a:rPr lang="en-US" sz="1200" kern="1200" baseline="0" dirty="0" smtClean="0">
                <a:solidFill>
                  <a:schemeClr val="tx1"/>
                </a:solidFill>
                <a:latin typeface="Arial" charset="0"/>
                <a:ea typeface="+mn-ea"/>
                <a:cs typeface="+mn-cs"/>
              </a:rPr>
              <a:t>version 2 uses the BSR to discover and announce RP-to-group mapping information for each group prefix to all the routers in a PIM domain. This is the same function accomplished by Auto-RP. However, the BSR feature is part of the PIM version 2 specifications because bootstrap messages are sent on a hop-by-hop basis, and a PIM version 1 router prevents these messages from reaching all routers in a network. Therefore, if a network has a PIM version 1 router with Cisco routers, it is best to use Auto-RP rather than the bootstrap mechanism. Nevertheless, Auto-RP is a standalone protocol, separate from PIM version 1, and is Cisco proprietary. The BSR mechanism interoperates with Auto-RP on Cisco routers.</a:t>
            </a:r>
          </a:p>
          <a:p>
            <a:r>
              <a:rPr lang="en-US" sz="1200" kern="1200" baseline="0" smtClean="0">
                <a:solidFill>
                  <a:schemeClr val="tx1"/>
                </a:solidFill>
                <a:latin typeface="Arial" charset="0"/>
                <a:ea typeface="+mn-ea"/>
                <a:cs typeface="+mn-cs"/>
              </a:rPr>
              <a:t>A </a:t>
            </a:r>
            <a:r>
              <a:rPr lang="en-US" sz="1200" kern="1200" baseline="0" dirty="0" smtClean="0">
                <a:solidFill>
                  <a:schemeClr val="tx1"/>
                </a:solidFill>
                <a:latin typeface="Arial" charset="0"/>
                <a:ea typeface="+mn-ea"/>
                <a:cs typeface="+mn-cs"/>
              </a:rPr>
              <a:t>PIM version 2 BSR that is also an Auto-RP mapping agent automatically advertises the RP elected by Auto-RP. That is, Auto-RP prevails in its imposition of a single RP on every router in the group. </a:t>
            </a:r>
          </a:p>
          <a:p>
            <a:r>
              <a:rPr lang="en-US" sz="1200" kern="1200" baseline="0" smtClean="0">
                <a:solidFill>
                  <a:schemeClr val="tx1"/>
                </a:solidFill>
                <a:latin typeface="Arial" charset="0"/>
                <a:ea typeface="+mn-ea"/>
                <a:cs typeface="+mn-cs"/>
              </a:rPr>
              <a:t>In </a:t>
            </a:r>
            <a:r>
              <a:rPr lang="en-US" sz="1200" kern="1200" baseline="0" dirty="0" smtClean="0">
                <a:solidFill>
                  <a:schemeClr val="tx1"/>
                </a:solidFill>
                <a:latin typeface="Arial" charset="0"/>
                <a:ea typeface="+mn-ea"/>
                <a:cs typeface="+mn-cs"/>
              </a:rPr>
              <a:t>summary, PIM version 2 includes the following improvements over PIM version 1:</a:t>
            </a:r>
          </a:p>
          <a:p>
            <a:pPr lvl="1"/>
            <a:r>
              <a:rPr lang="en-US" sz="1200" kern="1200" baseline="0" smtClean="0">
                <a:solidFill>
                  <a:schemeClr val="tx1"/>
                </a:solidFill>
                <a:latin typeface="Arial" charset="0"/>
                <a:ea typeface="+mn-ea"/>
                <a:cs typeface="+mn-cs"/>
              </a:rPr>
              <a:t>A </a:t>
            </a:r>
            <a:r>
              <a:rPr lang="en-US" sz="1200" kern="1200" baseline="0" dirty="0" smtClean="0">
                <a:solidFill>
                  <a:schemeClr val="tx1"/>
                </a:solidFill>
                <a:latin typeface="Arial" charset="0"/>
                <a:ea typeface="+mn-ea"/>
                <a:cs typeface="+mn-cs"/>
              </a:rPr>
              <a:t>single, active RP exists per multicast group, with multiple backup RPs. This single RP compares to multiple active RPs for the same group in PIM version 1.</a:t>
            </a:r>
          </a:p>
          <a:p>
            <a:pPr lvl="1"/>
            <a:r>
              <a:rPr lang="en-US" sz="1200" kern="1200" baseline="0" smtClean="0">
                <a:solidFill>
                  <a:schemeClr val="tx1"/>
                </a:solidFill>
                <a:latin typeface="Arial" charset="0"/>
                <a:ea typeface="+mn-ea"/>
                <a:cs typeface="+mn-cs"/>
              </a:rPr>
              <a:t>A </a:t>
            </a:r>
            <a:r>
              <a:rPr lang="en-US" sz="1200" kern="1200" baseline="0" dirty="0" smtClean="0">
                <a:solidFill>
                  <a:schemeClr val="tx1"/>
                </a:solidFill>
                <a:latin typeface="Arial" charset="0"/>
                <a:ea typeface="+mn-ea"/>
                <a:cs typeface="+mn-cs"/>
              </a:rPr>
              <a:t>BSR provides a fault-tolerant, automated RP discovery and distribution mechanism. Thus, routers dynamically learn the group-to-RP mappings.</a:t>
            </a:r>
          </a:p>
          <a:p>
            <a:pPr lvl="1"/>
            <a:r>
              <a:rPr lang="en-US" sz="1200" kern="1200" baseline="0" smtClean="0">
                <a:solidFill>
                  <a:schemeClr val="tx1"/>
                </a:solidFill>
                <a:latin typeface="Arial" charset="0"/>
                <a:ea typeface="+mn-ea"/>
                <a:cs typeface="+mn-cs"/>
              </a:rPr>
              <a:t>Sparse </a:t>
            </a:r>
            <a:r>
              <a:rPr lang="en-US" sz="1200" kern="1200" baseline="0" dirty="0" smtClean="0">
                <a:solidFill>
                  <a:schemeClr val="tx1"/>
                </a:solidFill>
                <a:latin typeface="Arial" charset="0"/>
                <a:ea typeface="+mn-ea"/>
                <a:cs typeface="+mn-cs"/>
              </a:rPr>
              <a:t>mode and dense mode are properties of a group, as opposed to an interface. Cisco strongly recommends sparse-dense </a:t>
            </a:r>
            <a:r>
              <a:rPr lang="en-US" sz="1200" kern="1200" baseline="0" smtClean="0">
                <a:solidFill>
                  <a:schemeClr val="tx1"/>
                </a:solidFill>
                <a:latin typeface="Arial" charset="0"/>
                <a:ea typeface="+mn-ea"/>
                <a:cs typeface="+mn-cs"/>
              </a:rPr>
              <a:t>mode configurations</a:t>
            </a:r>
            <a:r>
              <a:rPr lang="en-US" sz="1200" kern="1200" baseline="0" dirty="0" smtClean="0">
                <a:solidFill>
                  <a:schemeClr val="tx1"/>
                </a:solidFill>
                <a:latin typeface="Arial" charset="0"/>
                <a:ea typeface="+mn-ea"/>
                <a:cs typeface="+mn-cs"/>
              </a:rPr>
              <a:t>.</a:t>
            </a:r>
          </a:p>
          <a:p>
            <a:pPr lvl="1"/>
            <a:r>
              <a:rPr lang="en-US" sz="1200" kern="1200" baseline="0" smtClean="0">
                <a:solidFill>
                  <a:schemeClr val="tx1"/>
                </a:solidFill>
                <a:latin typeface="Arial" charset="0"/>
                <a:ea typeface="+mn-ea"/>
                <a:cs typeface="+mn-cs"/>
              </a:rPr>
              <a:t>PIM </a:t>
            </a:r>
            <a:r>
              <a:rPr lang="en-US" sz="1200" kern="1200" baseline="0" dirty="0" smtClean="0">
                <a:solidFill>
                  <a:schemeClr val="tx1"/>
                </a:solidFill>
                <a:latin typeface="Arial" charset="0"/>
                <a:ea typeface="+mn-ea"/>
                <a:cs typeface="+mn-cs"/>
              </a:rPr>
              <a:t>join and prune messages have more flexible encodings for multiple address families.</a:t>
            </a:r>
          </a:p>
          <a:p>
            <a:pPr lvl="1"/>
            <a:r>
              <a:rPr lang="en-US" sz="1200" kern="1200" baseline="0" smtClean="0">
                <a:solidFill>
                  <a:schemeClr val="tx1"/>
                </a:solidFill>
                <a:latin typeface="Arial" charset="0"/>
                <a:ea typeface="+mn-ea"/>
                <a:cs typeface="+mn-cs"/>
              </a:rPr>
              <a:t>A </a:t>
            </a:r>
            <a:r>
              <a:rPr lang="en-US" sz="1200" kern="1200" baseline="0" dirty="0" smtClean="0">
                <a:solidFill>
                  <a:schemeClr val="tx1"/>
                </a:solidFill>
                <a:latin typeface="Arial" charset="0"/>
                <a:ea typeface="+mn-ea"/>
                <a:cs typeface="+mn-cs"/>
              </a:rPr>
              <a:t>more flexible hello packet format replaces the query packet to encode current and future capability options.</a:t>
            </a:r>
          </a:p>
          <a:p>
            <a:pPr lvl="1"/>
            <a:r>
              <a:rPr lang="en-US" sz="1200" kern="1200" baseline="0" smtClean="0">
                <a:solidFill>
                  <a:schemeClr val="tx1"/>
                </a:solidFill>
                <a:latin typeface="Arial" charset="0"/>
                <a:ea typeface="+mn-ea"/>
                <a:cs typeface="+mn-cs"/>
              </a:rPr>
              <a:t>Register </a:t>
            </a:r>
            <a:r>
              <a:rPr lang="en-US" sz="1200" kern="1200" baseline="0" dirty="0" smtClean="0">
                <a:solidFill>
                  <a:schemeClr val="tx1"/>
                </a:solidFill>
                <a:latin typeface="Arial" charset="0"/>
                <a:ea typeface="+mn-ea"/>
                <a:cs typeface="+mn-cs"/>
              </a:rPr>
              <a:t>messages to an RP indicate whether they were sent by a border router or a designated router.</a:t>
            </a:r>
          </a:p>
          <a:p>
            <a:pPr lvl="1"/>
            <a:r>
              <a:rPr lang="en-US" sz="1200" kern="1200" baseline="0" smtClean="0">
                <a:solidFill>
                  <a:schemeClr val="tx1"/>
                </a:solidFill>
                <a:latin typeface="Arial" charset="0"/>
                <a:ea typeface="+mn-ea"/>
                <a:cs typeface="+mn-cs"/>
              </a:rPr>
              <a:t>PIM </a:t>
            </a:r>
            <a:r>
              <a:rPr lang="en-US" sz="1200" kern="1200" baseline="0" dirty="0" smtClean="0">
                <a:solidFill>
                  <a:schemeClr val="tx1"/>
                </a:solidFill>
                <a:latin typeface="Arial" charset="0"/>
                <a:ea typeface="+mn-ea"/>
                <a:cs typeface="+mn-cs"/>
              </a:rPr>
              <a:t>no longer uses the IGMP protocol for transport; PIM version 2 uses standalone packets.</a:t>
            </a:r>
          </a:p>
          <a:p>
            <a:r>
              <a:rPr lang="en-US" sz="1200" kern="1200" baseline="0" smtClean="0">
                <a:solidFill>
                  <a:schemeClr val="tx1"/>
                </a:solidFill>
                <a:latin typeface="Arial" charset="0"/>
                <a:ea typeface="+mn-ea"/>
                <a:cs typeface="+mn-cs"/>
              </a:rPr>
              <a:t>When </a:t>
            </a:r>
            <a:r>
              <a:rPr lang="en-US" sz="1200" kern="1200" baseline="0" dirty="0" smtClean="0">
                <a:solidFill>
                  <a:schemeClr val="tx1"/>
                </a:solidFill>
                <a:latin typeface="Arial" charset="0"/>
                <a:ea typeface="+mn-ea"/>
                <a:cs typeface="+mn-cs"/>
              </a:rPr>
              <a:t>planning for PIM deployments in the campus network, prefer to use PIM </a:t>
            </a:r>
            <a:r>
              <a:rPr lang="en-US" sz="1200" kern="1200" baseline="0" smtClean="0">
                <a:solidFill>
                  <a:schemeClr val="tx1"/>
                </a:solidFill>
                <a:latin typeface="Arial" charset="0"/>
                <a:ea typeface="+mn-ea"/>
                <a:cs typeface="+mn-cs"/>
              </a:rPr>
              <a:t>version 2 over </a:t>
            </a:r>
            <a:r>
              <a:rPr lang="en-US" sz="1200" kern="1200" baseline="0" dirty="0" smtClean="0">
                <a:solidFill>
                  <a:schemeClr val="tx1"/>
                </a:solidFill>
                <a:latin typeface="Arial" charset="0"/>
                <a:ea typeface="+mn-ea"/>
                <a:cs typeface="+mn-cs"/>
              </a:rPr>
              <a:t>PIM version 1.</a:t>
            </a: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Several newer versions of PIM sparse-mode protocols are gaining popularity in campus networks. These versions are outside the scope of this course:</a:t>
            </a:r>
          </a:p>
          <a:p>
            <a:pPr lvl="1"/>
            <a:r>
              <a:rPr lang="en-US" sz="1200" kern="1200" baseline="0" smtClean="0">
                <a:solidFill>
                  <a:schemeClr val="tx1"/>
                </a:solidFill>
                <a:latin typeface="Arial" charset="0"/>
                <a:ea typeface="+mn-ea"/>
                <a:cs typeface="+mn-cs"/>
              </a:rPr>
              <a:t>Any </a:t>
            </a:r>
            <a:r>
              <a:rPr lang="en-US" sz="1200" kern="1200" baseline="0" dirty="0" smtClean="0">
                <a:solidFill>
                  <a:schemeClr val="tx1"/>
                </a:solidFill>
                <a:latin typeface="Arial" charset="0"/>
                <a:ea typeface="+mn-ea"/>
                <a:cs typeface="+mn-cs"/>
              </a:rPr>
              <a:t>Source Multicast (</a:t>
            </a:r>
            <a:r>
              <a:rPr lang="en-US" sz="1200" kern="1200" baseline="0" dirty="0" err="1" smtClean="0">
                <a:solidFill>
                  <a:schemeClr val="tx1"/>
                </a:solidFill>
                <a:latin typeface="Arial" charset="0"/>
                <a:ea typeface="+mn-ea"/>
                <a:cs typeface="+mn-cs"/>
              </a:rPr>
              <a:t>ASM</a:t>
            </a:r>
            <a:r>
              <a:rPr lang="en-US" sz="1200" kern="1200" baseline="0" dirty="0" smtClean="0">
                <a:solidFill>
                  <a:schemeClr val="tx1"/>
                </a:solidFill>
                <a:latin typeface="Arial" charset="0"/>
                <a:ea typeface="+mn-ea"/>
                <a:cs typeface="+mn-cs"/>
              </a:rPr>
              <a:t>), which uses RPs with either shortest path tree or shared tree.</a:t>
            </a:r>
          </a:p>
          <a:p>
            <a:pPr lvl="1"/>
            <a:r>
              <a:rPr lang="en-US" sz="1200" kern="1200" baseline="0" smtClean="0">
                <a:solidFill>
                  <a:schemeClr val="tx1"/>
                </a:solidFill>
                <a:latin typeface="Arial" charset="0"/>
                <a:ea typeface="+mn-ea"/>
                <a:cs typeface="+mn-cs"/>
              </a:rPr>
              <a:t>Source </a:t>
            </a:r>
            <a:r>
              <a:rPr lang="en-US" sz="1200" kern="1200" baseline="0" dirty="0" smtClean="0">
                <a:solidFill>
                  <a:schemeClr val="tx1"/>
                </a:solidFill>
                <a:latin typeface="Arial" charset="0"/>
                <a:ea typeface="+mn-ea"/>
                <a:cs typeface="+mn-cs"/>
              </a:rPr>
              <a:t>Specific Multicast (SSM), which does not use RP and is designed using only shortest path tree.</a:t>
            </a:r>
          </a:p>
          <a:p>
            <a:pPr lvl="1"/>
            <a:r>
              <a:rPr lang="en-US" sz="1200" kern="1200" baseline="0" smtClean="0">
                <a:solidFill>
                  <a:schemeClr val="tx1"/>
                </a:solidFill>
                <a:latin typeface="Arial" charset="0"/>
                <a:ea typeface="+mn-ea"/>
                <a:cs typeface="+mn-cs"/>
              </a:rPr>
              <a:t>Bidirectional </a:t>
            </a:r>
            <a:r>
              <a:rPr lang="en-US" sz="1200" kern="1200" baseline="0" dirty="0" smtClean="0">
                <a:solidFill>
                  <a:schemeClr val="tx1"/>
                </a:solidFill>
                <a:latin typeface="Arial" charset="0"/>
                <a:ea typeface="+mn-ea"/>
                <a:cs typeface="+mn-cs"/>
              </a:rPr>
              <a:t>PIM (Bi-dir PIM), which is based on shared trees only.</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91</a:t>
            </a:fld>
            <a:endParaRPr lang="en-US" dirty="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Hosts use IGMP to dynamically register themselves in a multicast group on a particular LAN. Hosts identify group memberships by sending IGMP messages to their local designated multicast router. Routers and multilayer switches, configured for IGMP, listen to IGMP messages and periodically send out queries to discover which groups are active or inactive on a particular subnet or VLAN.</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following list indicates the current versions of IGMP:</a:t>
            </a:r>
          </a:p>
          <a:p>
            <a:pPr lvl="1"/>
            <a:r>
              <a:rPr lang="en-US" sz="1200" kern="1200" baseline="0" smtClean="0">
                <a:solidFill>
                  <a:schemeClr val="tx1"/>
                </a:solidFill>
                <a:latin typeface="Arial" charset="0"/>
                <a:ea typeface="+mn-ea"/>
                <a:cs typeface="+mn-cs"/>
              </a:rPr>
              <a:t>IGMP </a:t>
            </a:r>
            <a:r>
              <a:rPr lang="en-US" sz="1200" kern="1200" baseline="0" dirty="0" smtClean="0">
                <a:solidFill>
                  <a:schemeClr val="tx1"/>
                </a:solidFill>
                <a:latin typeface="Arial" charset="0"/>
                <a:ea typeface="+mn-ea"/>
                <a:cs typeface="+mn-cs"/>
              </a:rPr>
              <a:t>version 1 (IGMPv1) RFC 1112</a:t>
            </a:r>
          </a:p>
          <a:p>
            <a:pPr lvl="1"/>
            <a:r>
              <a:rPr lang="en-US" sz="1200" kern="1200" baseline="0" smtClean="0">
                <a:solidFill>
                  <a:schemeClr val="tx1"/>
                </a:solidFill>
                <a:latin typeface="Arial" charset="0"/>
                <a:ea typeface="+mn-ea"/>
                <a:cs typeface="+mn-cs"/>
              </a:rPr>
              <a:t>IGMP </a:t>
            </a:r>
            <a:r>
              <a:rPr lang="en-US" sz="1200" kern="1200" baseline="0" dirty="0" smtClean="0">
                <a:solidFill>
                  <a:schemeClr val="tx1"/>
                </a:solidFill>
                <a:latin typeface="Arial" charset="0"/>
                <a:ea typeface="+mn-ea"/>
                <a:cs typeface="+mn-cs"/>
              </a:rPr>
              <a:t>version 2 (IGMPv2) RFC 2236</a:t>
            </a:r>
          </a:p>
          <a:p>
            <a:pPr lvl="1"/>
            <a:r>
              <a:rPr lang="en-US" sz="1200" kern="1200" baseline="0" smtClean="0">
                <a:solidFill>
                  <a:schemeClr val="tx1"/>
                </a:solidFill>
                <a:latin typeface="Arial" charset="0"/>
                <a:ea typeface="+mn-ea"/>
                <a:cs typeface="+mn-cs"/>
              </a:rPr>
              <a:t>IGMP </a:t>
            </a:r>
            <a:r>
              <a:rPr lang="en-US" sz="1200" kern="1200" baseline="0" dirty="0" smtClean="0">
                <a:solidFill>
                  <a:schemeClr val="tx1"/>
                </a:solidFill>
                <a:latin typeface="Arial" charset="0"/>
                <a:ea typeface="+mn-ea"/>
                <a:cs typeface="+mn-cs"/>
              </a:rPr>
              <a:t>version 3 (IGMPv3) RFC 3376</a:t>
            </a:r>
          </a:p>
          <a:p>
            <a:pPr lvl="1"/>
            <a:r>
              <a:rPr lang="en-US" sz="1200" kern="1200" baseline="0" smtClean="0">
                <a:solidFill>
                  <a:schemeClr val="tx1"/>
                </a:solidFill>
                <a:latin typeface="Arial" charset="0"/>
                <a:ea typeface="+mn-ea"/>
                <a:cs typeface="+mn-cs"/>
              </a:rPr>
              <a:t>IGMP </a:t>
            </a:r>
            <a:r>
              <a:rPr lang="en-US" sz="1200" kern="1200" baseline="0" dirty="0" smtClean="0">
                <a:solidFill>
                  <a:schemeClr val="tx1"/>
                </a:solidFill>
                <a:latin typeface="Arial" charset="0"/>
                <a:ea typeface="+mn-ea"/>
                <a:cs typeface="+mn-cs"/>
              </a:rPr>
              <a:t>version 3 lite (IGMPv3 lite)</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92</a:t>
            </a:fld>
            <a:endParaRPr lang="en-US" dirty="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According to the IGMPv1 specification, one multicast router per LAN must periodically transmit host membership query messages to determine which host groups have members on the router’s directly attached LAN networks. IGMP query messages are addressed to the all-host group (224.0.0.1) and have an IP TTL equal to 1. A TTL of 1 ensures that the corresponding router does not forward the query messages to any other multicast router. </a:t>
            </a:r>
          </a:p>
          <a:p>
            <a:r>
              <a:rPr lang="en-US" sz="1200" kern="1200" baseline="0" smtClean="0">
                <a:solidFill>
                  <a:schemeClr val="tx1"/>
                </a:solidFill>
                <a:latin typeface="Arial" charset="0"/>
                <a:ea typeface="+mn-ea"/>
                <a:cs typeface="+mn-cs"/>
              </a:rPr>
              <a:t>When </a:t>
            </a:r>
            <a:r>
              <a:rPr lang="en-US" sz="1200" kern="1200" baseline="0" dirty="0" smtClean="0">
                <a:solidFill>
                  <a:schemeClr val="tx1"/>
                </a:solidFill>
                <a:latin typeface="Arial" charset="0"/>
                <a:ea typeface="+mn-ea"/>
                <a:cs typeface="+mn-cs"/>
              </a:rPr>
              <a:t>the end station receives an IGMP query message, the end station responds with a host membership report for each group to which the end station belongs.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93</a:t>
            </a:fld>
            <a:endParaRPr lang="en-US" dirty="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Version 2 of IGMP made several enhancements to the previous version, including the definition of a group-specific query. The group-specific query message enables a router to transmit a specific query to one particular group. IGMPv2 also defines a leave group message for the hosts, which results in lower leave latency. </a:t>
            </a:r>
          </a:p>
          <a:p>
            <a:r>
              <a:rPr lang="en-US" sz="1200" kern="1200" baseline="0" smtClean="0">
                <a:solidFill>
                  <a:schemeClr val="tx1"/>
                </a:solidFill>
                <a:latin typeface="Arial" charset="0"/>
                <a:ea typeface="+mn-ea"/>
                <a:cs typeface="+mn-cs"/>
              </a:rPr>
              <a:t>There </a:t>
            </a:r>
            <a:r>
              <a:rPr lang="en-US" sz="1200" kern="1200" baseline="0" dirty="0" smtClean="0">
                <a:solidFill>
                  <a:schemeClr val="tx1"/>
                </a:solidFill>
                <a:latin typeface="Arial" charset="0"/>
                <a:ea typeface="+mn-ea"/>
                <a:cs typeface="+mn-cs"/>
              </a:rPr>
              <a:t>are four types of IGMP messages of concern to the host-router interaction:</a:t>
            </a:r>
          </a:p>
          <a:p>
            <a:pPr lvl="1"/>
            <a:r>
              <a:rPr lang="en-US" sz="1200" kern="1200" baseline="0" smtClean="0">
                <a:solidFill>
                  <a:schemeClr val="tx1"/>
                </a:solidFill>
                <a:latin typeface="Arial" charset="0"/>
                <a:ea typeface="+mn-ea"/>
                <a:cs typeface="+mn-cs"/>
              </a:rPr>
              <a:t>Membership </a:t>
            </a:r>
            <a:r>
              <a:rPr lang="en-US" sz="1200" kern="1200" baseline="0" dirty="0" smtClean="0">
                <a:solidFill>
                  <a:schemeClr val="tx1"/>
                </a:solidFill>
                <a:latin typeface="Arial" charset="0"/>
                <a:ea typeface="+mn-ea"/>
                <a:cs typeface="+mn-cs"/>
              </a:rPr>
              <a:t>query</a:t>
            </a:r>
          </a:p>
          <a:p>
            <a:pPr lvl="1"/>
            <a:r>
              <a:rPr lang="en-US" sz="1200" kern="1200" baseline="0" smtClean="0">
                <a:solidFill>
                  <a:schemeClr val="tx1"/>
                </a:solidFill>
                <a:latin typeface="Arial" charset="0"/>
                <a:ea typeface="+mn-ea"/>
                <a:cs typeface="+mn-cs"/>
              </a:rPr>
              <a:t>Version </a:t>
            </a:r>
            <a:r>
              <a:rPr lang="en-US" sz="1200" kern="1200" baseline="0" dirty="0" smtClean="0">
                <a:solidFill>
                  <a:schemeClr val="tx1"/>
                </a:solidFill>
                <a:latin typeface="Arial" charset="0"/>
                <a:ea typeface="+mn-ea"/>
                <a:cs typeface="+mn-cs"/>
              </a:rPr>
              <a:t>2 membership report</a:t>
            </a:r>
          </a:p>
          <a:p>
            <a:pPr lvl="1"/>
            <a:r>
              <a:rPr lang="en-US" sz="1200" kern="1200" baseline="0" smtClean="0">
                <a:solidFill>
                  <a:schemeClr val="tx1"/>
                </a:solidFill>
                <a:latin typeface="Arial" charset="0"/>
                <a:ea typeface="+mn-ea"/>
                <a:cs typeface="+mn-cs"/>
              </a:rPr>
              <a:t>Leave </a:t>
            </a:r>
            <a:r>
              <a:rPr lang="en-US" sz="1200" kern="1200" baseline="0" dirty="0" smtClean="0">
                <a:solidFill>
                  <a:schemeClr val="tx1"/>
                </a:solidFill>
                <a:latin typeface="Arial" charset="0"/>
                <a:ea typeface="+mn-ea"/>
                <a:cs typeface="+mn-cs"/>
              </a:rPr>
              <a:t>report</a:t>
            </a:r>
          </a:p>
          <a:p>
            <a:pPr lvl="1"/>
            <a:r>
              <a:rPr lang="en-US" sz="1200" kern="1200" baseline="0" smtClean="0">
                <a:solidFill>
                  <a:schemeClr val="tx1"/>
                </a:solidFill>
                <a:latin typeface="Arial" charset="0"/>
                <a:ea typeface="+mn-ea"/>
                <a:cs typeface="+mn-cs"/>
              </a:rPr>
              <a:t>Version </a:t>
            </a:r>
            <a:r>
              <a:rPr lang="en-US" sz="1200" kern="1200" baseline="0" dirty="0" smtClean="0">
                <a:solidFill>
                  <a:schemeClr val="tx1"/>
                </a:solidFill>
                <a:latin typeface="Arial" charset="0"/>
                <a:ea typeface="+mn-ea"/>
                <a:cs typeface="+mn-cs"/>
              </a:rPr>
              <a:t>1 membership report</a:t>
            </a:r>
          </a:p>
          <a:p>
            <a:r>
              <a:rPr lang="en-US" sz="1200" kern="1200" baseline="0" smtClean="0">
                <a:solidFill>
                  <a:schemeClr val="tx1"/>
                </a:solidFill>
                <a:latin typeface="Arial" charset="0"/>
                <a:ea typeface="+mn-ea"/>
                <a:cs typeface="+mn-cs"/>
              </a:rPr>
              <a:t>IGMPv2 </a:t>
            </a:r>
            <a:r>
              <a:rPr lang="en-US" sz="1200" kern="1200" baseline="0" dirty="0" smtClean="0">
                <a:solidFill>
                  <a:schemeClr val="tx1"/>
                </a:solidFill>
                <a:latin typeface="Arial" charset="0"/>
                <a:ea typeface="+mn-ea"/>
                <a:cs typeface="+mn-cs"/>
              </a:rPr>
              <a:t>uses the IGMPv1 membership report for backward compatibility with IGMPv1. Newer versions of IGMP or multicast routing protocols use new message types. Any other or unrecognized message types are ignored.</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94</a:t>
            </a:fld>
            <a:endParaRPr lang="en-US" dirty="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IGMPv3 is the next step in the evolution of IGMP. IGMPv3 adds support for source filtering that enables a multicast receiver to signal to a router the groups from which it wants to receive multicast traffic and from which sources to expect traffic. This membership information enables Cisco IOS Software to forward traffic from only those sources from which receivers requested the traffic. </a:t>
            </a:r>
          </a:p>
          <a:p>
            <a:r>
              <a:rPr lang="en-US" sz="1200" kern="1200" baseline="0" smtClean="0">
                <a:solidFill>
                  <a:schemeClr val="tx1"/>
                </a:solidFill>
                <a:latin typeface="Arial" charset="0"/>
                <a:ea typeface="+mn-ea"/>
                <a:cs typeface="+mn-cs"/>
              </a:rPr>
              <a:t>In </a:t>
            </a:r>
            <a:r>
              <a:rPr lang="en-US" sz="1200" kern="1200" baseline="0" dirty="0" smtClean="0">
                <a:solidFill>
                  <a:schemeClr val="tx1"/>
                </a:solidFill>
                <a:latin typeface="Arial" charset="0"/>
                <a:ea typeface="+mn-ea"/>
                <a:cs typeface="+mn-cs"/>
              </a:rPr>
              <a:t>IGMPv3, the following types of IGMP messages exist:</a:t>
            </a:r>
          </a:p>
          <a:p>
            <a:pPr lvl="1"/>
            <a:r>
              <a:rPr lang="en-US" sz="1200" kern="1200" baseline="0" smtClean="0">
                <a:solidFill>
                  <a:schemeClr val="tx1"/>
                </a:solidFill>
                <a:latin typeface="Arial" charset="0"/>
                <a:ea typeface="+mn-ea"/>
                <a:cs typeface="+mn-cs"/>
              </a:rPr>
              <a:t>Version </a:t>
            </a:r>
            <a:r>
              <a:rPr lang="en-US" sz="1200" kern="1200" baseline="0" dirty="0" smtClean="0">
                <a:solidFill>
                  <a:schemeClr val="tx1"/>
                </a:solidFill>
                <a:latin typeface="Arial" charset="0"/>
                <a:ea typeface="+mn-ea"/>
                <a:cs typeface="+mn-cs"/>
              </a:rPr>
              <a:t>3 membership query</a:t>
            </a:r>
          </a:p>
          <a:p>
            <a:pPr lvl="1"/>
            <a:r>
              <a:rPr lang="en-US" sz="1200" kern="1200" baseline="0" smtClean="0">
                <a:solidFill>
                  <a:schemeClr val="tx1"/>
                </a:solidFill>
                <a:latin typeface="Arial" charset="0"/>
                <a:ea typeface="+mn-ea"/>
                <a:cs typeface="+mn-cs"/>
              </a:rPr>
              <a:t>Version </a:t>
            </a:r>
            <a:r>
              <a:rPr lang="en-US" sz="1200" kern="1200" baseline="0" dirty="0" smtClean="0">
                <a:solidFill>
                  <a:schemeClr val="tx1"/>
                </a:solidFill>
                <a:latin typeface="Arial" charset="0"/>
                <a:ea typeface="+mn-ea"/>
                <a:cs typeface="+mn-cs"/>
              </a:rPr>
              <a:t>3 membership report</a:t>
            </a:r>
          </a:p>
          <a:p>
            <a:r>
              <a:rPr lang="en-US" sz="1200" kern="1200" baseline="0" smtClean="0">
                <a:solidFill>
                  <a:schemeClr val="tx1"/>
                </a:solidFill>
                <a:latin typeface="Arial" charset="0"/>
                <a:ea typeface="+mn-ea"/>
                <a:cs typeface="+mn-cs"/>
              </a:rPr>
              <a:t>IGMPv3 </a:t>
            </a:r>
            <a:r>
              <a:rPr lang="en-US" sz="1200" kern="1200" baseline="0" dirty="0" smtClean="0">
                <a:solidFill>
                  <a:schemeClr val="tx1"/>
                </a:solidFill>
                <a:latin typeface="Arial" charset="0"/>
                <a:ea typeface="+mn-ea"/>
                <a:cs typeface="+mn-cs"/>
              </a:rPr>
              <a:t>supports applications that explicitly signal sources from which they want to receive traffic. With IGMPv3, receivers signal membership to a multicast host group in one of the following two modes:</a:t>
            </a:r>
          </a:p>
          <a:p>
            <a:pPr lvl="1"/>
            <a:r>
              <a:rPr lang="en-US" sz="1200" b="1" kern="1200" baseline="0" smtClean="0">
                <a:solidFill>
                  <a:schemeClr val="tx1"/>
                </a:solidFill>
                <a:latin typeface="Arial" charset="0"/>
                <a:ea typeface="+mn-ea"/>
                <a:cs typeface="+mn-cs"/>
              </a:rPr>
              <a:t>INCLUDE </a:t>
            </a:r>
            <a:r>
              <a:rPr lang="en-US" sz="1200" b="1" kern="1200" baseline="0" dirty="0" smtClean="0">
                <a:solidFill>
                  <a:schemeClr val="tx1"/>
                </a:solidFill>
                <a:latin typeface="Arial" charset="0"/>
                <a:ea typeface="+mn-ea"/>
                <a:cs typeface="+mn-cs"/>
              </a:rPr>
              <a:t>mode: </a:t>
            </a:r>
            <a:r>
              <a:rPr lang="en-US" sz="1200" b="0" kern="1200" baseline="0" dirty="0" smtClean="0">
                <a:solidFill>
                  <a:schemeClr val="tx1"/>
                </a:solidFill>
                <a:latin typeface="Arial" charset="0"/>
                <a:ea typeface="+mn-ea"/>
                <a:cs typeface="+mn-cs"/>
              </a:rPr>
              <a:t>The receiver announces membership to a host group and provides a </a:t>
            </a:r>
            <a:r>
              <a:rPr lang="en-US" sz="1200" kern="1200" baseline="0" dirty="0" smtClean="0">
                <a:solidFill>
                  <a:schemeClr val="tx1"/>
                </a:solidFill>
                <a:latin typeface="Arial" charset="0"/>
                <a:ea typeface="+mn-ea"/>
                <a:cs typeface="+mn-cs"/>
              </a:rPr>
              <a:t>list of source addresses (the INCLUDE list) from which it wants to receive traffic.</a:t>
            </a:r>
          </a:p>
          <a:p>
            <a:pPr lvl="1"/>
            <a:r>
              <a:rPr lang="en-US" sz="1200" b="1" kern="1200" baseline="0" smtClean="0">
                <a:solidFill>
                  <a:schemeClr val="tx1"/>
                </a:solidFill>
                <a:latin typeface="Arial" charset="0"/>
                <a:ea typeface="+mn-ea"/>
                <a:cs typeface="+mn-cs"/>
              </a:rPr>
              <a:t>EXCLUDE </a:t>
            </a:r>
            <a:r>
              <a:rPr lang="en-US" sz="1200" b="1" kern="1200" baseline="0" dirty="0" smtClean="0">
                <a:solidFill>
                  <a:schemeClr val="tx1"/>
                </a:solidFill>
                <a:latin typeface="Arial" charset="0"/>
                <a:ea typeface="+mn-ea"/>
                <a:cs typeface="+mn-cs"/>
              </a:rPr>
              <a:t>mode: </a:t>
            </a:r>
            <a:r>
              <a:rPr lang="en-US" sz="1200" b="0" kern="1200" baseline="0" dirty="0" smtClean="0">
                <a:solidFill>
                  <a:schemeClr val="tx1"/>
                </a:solidFill>
                <a:latin typeface="Arial" charset="0"/>
                <a:ea typeface="+mn-ea"/>
                <a:cs typeface="+mn-cs"/>
              </a:rPr>
              <a:t>The receiver announces membership to a multicast group and provides </a:t>
            </a:r>
            <a:r>
              <a:rPr lang="en-US" sz="1200" kern="1200" baseline="0" dirty="0" smtClean="0">
                <a:solidFill>
                  <a:schemeClr val="tx1"/>
                </a:solidFill>
                <a:latin typeface="Arial" charset="0"/>
                <a:ea typeface="+mn-ea"/>
                <a:cs typeface="+mn-cs"/>
              </a:rPr>
              <a:t>a list of source addresses (the EXCLUDE list) from which it does not want to receive traffic. The host receives traffic only from sources whose IP addresses are not listed in the EXCLUDE list. To receive traffic from all sources, which is the behavior of IGMPv2, a host uses EXCLUDE mode membership with an empty EXCLUDE list.</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95</a:t>
            </a:fld>
            <a:endParaRPr lang="en-US" dirty="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IGMPv3 lite is a Cisco-developed transitional solution for application developers to immediately start programming applications for SSM. Specifically, IGMPv3 lite enables application developers to write and run SSM applications on hosts that do not yet support IGMPv3 in their operating system kernel. </a:t>
            </a:r>
          </a:p>
          <a:p>
            <a:r>
              <a:rPr lang="en-US" sz="1200" kern="1200" baseline="0" smtClean="0">
                <a:solidFill>
                  <a:schemeClr val="tx1"/>
                </a:solidFill>
                <a:latin typeface="Arial" charset="0"/>
                <a:ea typeface="+mn-ea"/>
                <a:cs typeface="+mn-cs"/>
              </a:rPr>
              <a:t>Applications </a:t>
            </a:r>
            <a:r>
              <a:rPr lang="en-US" sz="1200" kern="1200" baseline="0" dirty="0" smtClean="0">
                <a:solidFill>
                  <a:schemeClr val="tx1"/>
                </a:solidFill>
                <a:latin typeface="Arial" charset="0"/>
                <a:ea typeface="+mn-ea"/>
                <a:cs typeface="+mn-cs"/>
              </a:rPr>
              <a:t>require the Host Side IGMP Library (HSIL) for IGMPv3 lite. This software library provides applications with a subset of the IGMPv3 API required to write SSM applications. HSIL was developed for Cisco by Talarian. </a:t>
            </a:r>
          </a:p>
          <a:p>
            <a:r>
              <a:rPr lang="en-US" sz="1200" kern="1200" baseline="0" smtClean="0">
                <a:solidFill>
                  <a:schemeClr val="tx1"/>
                </a:solidFill>
                <a:latin typeface="Arial" charset="0"/>
                <a:ea typeface="+mn-ea"/>
                <a:cs typeface="+mn-cs"/>
              </a:rPr>
              <a:t>One </a:t>
            </a:r>
            <a:r>
              <a:rPr lang="en-US" sz="1200" kern="1200" baseline="0" dirty="0" smtClean="0">
                <a:solidFill>
                  <a:schemeClr val="tx1"/>
                </a:solidFill>
                <a:latin typeface="Arial" charset="0"/>
                <a:ea typeface="+mn-ea"/>
                <a:cs typeface="+mn-cs"/>
              </a:rPr>
              <a:t>part of the HSIL is a client library linked to the SSM application. It provides the SSM subset of the IGMPv3 API to the SSM application. If possible, the library checks whether the operating system kernel supports IGMPv3. If it does, the API calls simply are passed through to the kernel. If the kernel does not support IGMPv3, the library uses the IGMPv3 lite mechanism. </a:t>
            </a:r>
          </a:p>
          <a:p>
            <a:r>
              <a:rPr lang="en-US" sz="1200" kern="1200" baseline="0" smtClean="0">
                <a:solidFill>
                  <a:schemeClr val="tx1"/>
                </a:solidFill>
                <a:latin typeface="Arial" charset="0"/>
                <a:ea typeface="+mn-ea"/>
                <a:cs typeface="+mn-cs"/>
              </a:rPr>
              <a:t>When </a:t>
            </a:r>
            <a:r>
              <a:rPr lang="en-US" sz="1200" kern="1200" baseline="0" dirty="0" smtClean="0">
                <a:solidFill>
                  <a:schemeClr val="tx1"/>
                </a:solidFill>
                <a:latin typeface="Arial" charset="0"/>
                <a:ea typeface="+mn-ea"/>
                <a:cs typeface="+mn-cs"/>
              </a:rPr>
              <a:t>using the IGMPv3 lite mechanism, the library tells the operating system kernel to join to the whole multicast group, because joining to the whole group is the only method for the application to receive traffic for that multicast group for IGMPv1 or IGMPv2. In addition, the library signals the (S,G) channel subscriptions to an IGMPv3 lite server process. A server process is needed because multiple SSM applications might be on the same host. This server process then sends IGMPv3 lite-specific (S,G) channel subscriptions to the last-hop Cisco IOS router or multilayer switch. </a:t>
            </a:r>
          </a:p>
          <a:p>
            <a:r>
              <a:rPr lang="en-US" sz="1200" kern="1200" baseline="0" smtClean="0">
                <a:solidFill>
                  <a:schemeClr val="tx1"/>
                </a:solidFill>
                <a:latin typeface="Arial" charset="0"/>
                <a:ea typeface="+mn-ea"/>
                <a:cs typeface="+mn-cs"/>
              </a:rPr>
              <a:t>This </a:t>
            </a:r>
            <a:r>
              <a:rPr lang="en-US" sz="1200" kern="1200" baseline="0" dirty="0" smtClean="0">
                <a:solidFill>
                  <a:schemeClr val="tx1"/>
                </a:solidFill>
                <a:latin typeface="Arial" charset="0"/>
                <a:ea typeface="+mn-ea"/>
                <a:cs typeface="+mn-cs"/>
              </a:rPr>
              <a:t>Cisco IOS router or multilayer switch then sees both the IGMPv1 or IGMPv2 group membership report from the operating system kernel and the (S,G) channel subscription from the HSIL daemon. If the router sees both of these messages, it interprets them as an SSM (S,G) channel subscription and joins the channel through PIM-SM. Refer to the documentation accompanying the HSIL software for more information on how to use IGMPv3 lite with your application.</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96</a:t>
            </a:fld>
            <a:endParaRPr lang="en-US" dirty="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IGMP snooping is an IP multicast constraining mechanism that examines Layer 2 and Layer 3 IP multicast information to maintain a Layer 2 multicast forwarding table. This constrains multicast traffic at Layer 2 by configuring Layer 2 LAN ports dynamically to forward multicast traffic only to those ports that want to receive it.</a:t>
            </a:r>
          </a:p>
          <a:p>
            <a:r>
              <a:rPr lang="en-US" sz="1200" kern="1200" baseline="0" smtClean="0">
                <a:solidFill>
                  <a:schemeClr val="tx1"/>
                </a:solidFill>
                <a:latin typeface="Arial" charset="0"/>
                <a:ea typeface="+mn-ea"/>
                <a:cs typeface="+mn-cs"/>
              </a:rPr>
              <a:t>IGMP </a:t>
            </a:r>
            <a:r>
              <a:rPr lang="en-US" sz="1200" kern="1200" baseline="0" dirty="0" smtClean="0">
                <a:solidFill>
                  <a:schemeClr val="tx1"/>
                </a:solidFill>
                <a:latin typeface="Arial" charset="0"/>
                <a:ea typeface="+mn-ea"/>
                <a:cs typeface="+mn-cs"/>
              </a:rPr>
              <a:t>snooping operates on multilayer switches, even switches that do not support Layer 3 routing. IGMP snooping requires the LAN switch to examine, or “snoop,” the IGMP join and leave messages sent between hosts and the first-hop designated multicast router. </a:t>
            </a:r>
          </a:p>
          <a:p>
            <a:r>
              <a:rPr lang="en-US" sz="1200" kern="1200" baseline="0" smtClean="0">
                <a:solidFill>
                  <a:schemeClr val="tx1"/>
                </a:solidFill>
                <a:latin typeface="Arial" charset="0"/>
                <a:ea typeface="+mn-ea"/>
                <a:cs typeface="+mn-cs"/>
              </a:rPr>
              <a:t>When </a:t>
            </a:r>
            <a:r>
              <a:rPr lang="en-US" sz="1200" kern="1200" baseline="0" dirty="0" smtClean="0">
                <a:solidFill>
                  <a:schemeClr val="tx1"/>
                </a:solidFill>
                <a:latin typeface="Arial" charset="0"/>
                <a:ea typeface="+mn-ea"/>
                <a:cs typeface="+mn-cs"/>
              </a:rPr>
              <a:t>the host joins multicast groups either by sending an unsolicited IGMP join message or by sending an IGMP join message in response to a general query from a multicast router, the switch sees an IGMP host report packet from a host for joining a particular multicast group. The switch snoops the IGMP packets and adds the host’s interface from which the IGMP report packet originated to the associated multicast Layer 2 forwarding table entry. IGMP snooping forwards only the first host join message per multicast group to the multicast routers and suppresses the rest of the joining messages for that multicast group. The switch receives the multicast traffic from the multicast router for that group specified in the join message and forwards that multicast traffic to the interfaces where join messages were received.</a:t>
            </a:r>
          </a:p>
          <a:p>
            <a:r>
              <a:rPr lang="en-US" sz="1200" kern="1200" baseline="0" smtClean="0">
                <a:solidFill>
                  <a:schemeClr val="tx1"/>
                </a:solidFill>
                <a:latin typeface="Arial" charset="0"/>
                <a:ea typeface="+mn-ea"/>
                <a:cs typeface="+mn-cs"/>
              </a:rPr>
              <a:t>When </a:t>
            </a:r>
            <a:r>
              <a:rPr lang="en-US" sz="1200" kern="1200" baseline="0" dirty="0" smtClean="0">
                <a:solidFill>
                  <a:schemeClr val="tx1"/>
                </a:solidFill>
                <a:latin typeface="Arial" charset="0"/>
                <a:ea typeface="+mn-ea"/>
                <a:cs typeface="+mn-cs"/>
              </a:rPr>
              <a:t>hosts want to leave a multicast group, either they ignore the periodic general IGMP queries sent by the multicast router (a process known as silent leave) or they send a group-specific IGMPv2 leave message. When the switch receives a group-specific IGMPv2 leave message from a host, the switch responds with a MAC-based group-specific query to determine whether any other devices connected on that VLAN are interested in receiving multicast traffic for the specific multicast group. If the switch does not receive an IGMP join message in response to the general query, the switch removes the table entry of the host. If the last leave message was from the only host in the group and the switch does not receive an IGMP join message in response to the general query, it removes the group entry and relays the IGMP leave message to the multicast router. The first-hop designated router then removes the group from that interface and stops forwarding multicast traffic on the interface for the group specified in the leave message.</a:t>
            </a:r>
          </a:p>
          <a:p>
            <a:r>
              <a:rPr lang="en-US" sz="1200" kern="1200" baseline="0" smtClean="0">
                <a:solidFill>
                  <a:schemeClr val="tx1"/>
                </a:solidFill>
                <a:latin typeface="Arial" charset="0"/>
                <a:ea typeface="+mn-ea"/>
                <a:cs typeface="+mn-cs"/>
              </a:rPr>
              <a:t>IGMP </a:t>
            </a:r>
            <a:r>
              <a:rPr lang="en-US" sz="1200" kern="1200" baseline="0" dirty="0" smtClean="0">
                <a:solidFill>
                  <a:schemeClr val="tx1"/>
                </a:solidFill>
                <a:latin typeface="Arial" charset="0"/>
                <a:ea typeface="+mn-ea"/>
                <a:cs typeface="+mn-cs"/>
              </a:rPr>
              <a:t>snooping supports the fast-leave processing feature, which allows IGMP snooping to remove a Layer 2 interface from the multicast forwarding table without first responding with IGMP group-specific queries to the host port. Upon receiving a group-specific IGMP version 2 or 3 leave message, the switch immediately removes the interface from the Layer 2 forwarding table entry for that multicast group, unless a multicast router is detected on the respective interface. Fast-leave processing improves bandwidth management for all hosts in a VLAN on a multilayer switched network.</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IGMP protocol transmits messages as IP multicast packets; as a result, switches cannot distinguish IGMP packets from normal IP multicast data at Layer 2. Therefore, a switch running IGMP snooping must examine every multicast data packet to determine whether it contains pertinent IGMP control information. If IGMP snooping is implemented on a low-end switch with a slow CPU, this could have a severe performance impact when data is transmitted at high rates. The solution to this problem is to implement IGMP snooping with special ASICs that can perform IGMP snooping in hardware.</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97</a:t>
            </a:fld>
            <a:endParaRPr lang="en-US" dirty="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98</a:t>
            </a:fld>
            <a:endParaRPr lang="en-US" dirty="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 name="Picture 8" descr="PPt_4face_021208.jpg"/>
          <p:cNvPicPr>
            <a:picLocks noChangeAspect="1"/>
          </p:cNvPicPr>
          <p:nvPr/>
        </p:nvPicPr>
        <p:blipFill>
          <a:blip r:embed="rId2" cstate="print"/>
          <a:srcRect/>
          <a:stretch>
            <a:fillRect/>
          </a:stretch>
        </p:blipFill>
        <p:spPr bwMode="auto">
          <a:xfrm>
            <a:off x="0" y="1911350"/>
            <a:ext cx="9144000" cy="2432050"/>
          </a:xfrm>
          <a:prstGeom prst="rect">
            <a:avLst/>
          </a:prstGeom>
          <a:noFill/>
          <a:ln w="9525">
            <a:noFill/>
            <a:miter lim="800000"/>
            <a:headEnd/>
            <a:tailEnd/>
          </a:ln>
        </p:spPr>
      </p:pic>
      <p:sp>
        <p:nvSpPr>
          <p:cNvPr id="5" name="Rectangle 3"/>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C0C0C4"/>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C0C0C4"/>
                </a:solidFill>
              </a:rPr>
              <a:t>Cisco Public</a:t>
            </a:r>
          </a:p>
        </p:txBody>
      </p:sp>
      <p:sp>
        <p:nvSpPr>
          <p:cNvPr id="7" name="Rectangle 5"/>
          <p:cNvSpPr>
            <a:spLocks noChangeArrowheads="1"/>
          </p:cNvSpPr>
          <p:nvPr/>
        </p:nvSpPr>
        <p:spPr bwMode="auto">
          <a:xfrm>
            <a:off x="193675" y="6562725"/>
            <a:ext cx="1699671" cy="190646"/>
          </a:xfrm>
          <a:prstGeom prst="rect">
            <a:avLst/>
          </a:prstGeom>
          <a:noFill/>
          <a:ln w="9525">
            <a:noFill/>
            <a:miter lim="800000"/>
            <a:headEnd/>
            <a:tailEnd/>
          </a:ln>
          <a:effectLst/>
        </p:spPr>
        <p:txBody>
          <a:bodyPr wrap="square" lIns="82124" tIns="41061" rIns="82124" bIns="41061" anchor="b">
            <a:spAutoFit/>
          </a:bodyPr>
          <a:lstStyle/>
          <a:p>
            <a:pPr algn="l" defTabSz="814388">
              <a:lnSpc>
                <a:spcPct val="100000"/>
              </a:lnSpc>
              <a:defRPr/>
            </a:pPr>
            <a:r>
              <a:rPr lang="en-US" sz="700" smtClean="0">
                <a:solidFill>
                  <a:schemeClr val="tx1"/>
                </a:solidFill>
              </a:rPr>
              <a:t>SWITCH v6 Chapter </a:t>
            </a:r>
            <a:r>
              <a:rPr lang="en-US" sz="700">
                <a:solidFill>
                  <a:schemeClr val="tx1"/>
                </a:solidFill>
              </a:rPr>
              <a:t>7</a:t>
            </a:r>
            <a:endParaRPr lang="en-US" sz="700" dirty="0">
              <a:solidFill>
                <a:schemeClr val="tx1"/>
              </a:solidFill>
            </a:endParaRPr>
          </a:p>
        </p:txBody>
      </p:sp>
      <p:sp>
        <p:nvSpPr>
          <p:cNvPr id="8" name="Rectangle 6"/>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F03A2297-76DB-42C1-A7DF-76792C553C4F}" type="slidenum">
              <a:rPr lang="en-US" sz="1000">
                <a:solidFill>
                  <a:schemeClr val="tx1"/>
                </a:solidFill>
              </a:rPr>
              <a:pPr algn="r" defTabSz="814388">
                <a:lnSpc>
                  <a:spcPct val="100000"/>
                </a:lnSpc>
                <a:defRPr/>
              </a:pPr>
              <a:t>‹#›</a:t>
            </a:fld>
            <a:endParaRPr lang="en-US" sz="1000">
              <a:solidFill>
                <a:schemeClr val="tx1"/>
              </a:solidFill>
            </a:endParaRPr>
          </a:p>
        </p:txBody>
      </p:sp>
      <p:sp>
        <p:nvSpPr>
          <p:cNvPr id="1290247" name="Rectangle 7"/>
          <p:cNvSpPr>
            <a:spLocks noGrp="1" noChangeArrowheads="1"/>
          </p:cNvSpPr>
          <p:nvPr>
            <p:ph type="ctrTitle"/>
          </p:nvPr>
        </p:nvSpPr>
        <p:spPr bwMode="white">
          <a:xfrm>
            <a:off x="311150" y="2581836"/>
            <a:ext cx="4174789" cy="1021976"/>
          </a:xfrm>
          <a:prstGeom prst="rect">
            <a:avLst/>
          </a:prstGeom>
          <a:ln/>
        </p:spPr>
        <p:txBody>
          <a:bodyPr anchor="ctr">
            <a:normAutofit/>
          </a:bodyPr>
          <a:lstStyle>
            <a:lvl1pPr>
              <a:defRPr sz="3000" b="0">
                <a:solidFill>
                  <a:srgbClr val="FFFFFF"/>
                </a:solidFill>
              </a:defRPr>
            </a:lvl1pPr>
          </a:lstStyle>
          <a:p>
            <a:r>
              <a:rPr lang="en-US" smtClean="0"/>
              <a:t>Click to edit Master title style</a:t>
            </a:r>
            <a:endParaRPr lang="en-US"/>
          </a:p>
        </p:txBody>
      </p:sp>
      <p:sp>
        <p:nvSpPr>
          <p:cNvPr id="1290248" name="Rectangle 8"/>
          <p:cNvSpPr>
            <a:spLocks noGrp="1" noChangeArrowheads="1"/>
          </p:cNvSpPr>
          <p:nvPr>
            <p:ph type="subTitle" idx="1"/>
          </p:nvPr>
        </p:nvSpPr>
        <p:spPr>
          <a:xfrm>
            <a:off x="311149" y="4672013"/>
            <a:ext cx="8510122" cy="658812"/>
          </a:xfrm>
          <a:ln/>
        </p:spPr>
        <p:txBody>
          <a:bodyPr/>
          <a:lstStyle>
            <a:lvl1pPr marL="0" indent="0">
              <a:lnSpc>
                <a:spcPct val="90000"/>
              </a:lnSpc>
              <a:buFont typeface="Wingdings" pitchFamily="2" charset="2"/>
              <a:buNone/>
              <a:defRPr sz="2000" b="1">
                <a:solidFill>
                  <a:schemeClr val="bg2"/>
                </a:solidFill>
              </a:defRPr>
            </a:lvl1pPr>
          </a:lstStyle>
          <a:p>
            <a:r>
              <a:rPr lang="en-US" smtClean="0"/>
              <a:t>Click to edit Master subtitle style</a:t>
            </a:r>
            <a:endParaRPr lang="en-US"/>
          </a:p>
        </p:txBody>
      </p:sp>
      <p:pic>
        <p:nvPicPr>
          <p:cNvPr id="12" name="Picture 331" descr="Cisco_NewLogo"/>
          <p:cNvPicPr>
            <a:picLocks noChangeAspect="1" noChangeArrowheads="1"/>
          </p:cNvPicPr>
          <p:nvPr/>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 Rows Graphic Top">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2 Rows Graphic Top</a:t>
            </a:r>
            <a:endParaRPr lang="en-US"/>
          </a:p>
        </p:txBody>
      </p:sp>
      <p:sp>
        <p:nvSpPr>
          <p:cNvPr id="5" name="Content Placeholder 2"/>
          <p:cNvSpPr>
            <a:spLocks noGrp="1"/>
          </p:cNvSpPr>
          <p:nvPr>
            <p:ph idx="11"/>
          </p:nvPr>
        </p:nvSpPr>
        <p:spPr>
          <a:xfrm>
            <a:off x="279400" y="3708401"/>
            <a:ext cx="8520354" cy="2715704"/>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7"/>
          <p:cNvSpPr>
            <a:spLocks noGrp="1"/>
          </p:cNvSpPr>
          <p:nvPr>
            <p:ph sz="quarter" idx="12"/>
          </p:nvPr>
        </p:nvSpPr>
        <p:spPr>
          <a:xfrm>
            <a:off x="279400" y="990601"/>
            <a:ext cx="8531225" cy="2654300"/>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Rows Graphic Bottom">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2 Rows Graphic Bottom</a:t>
            </a:r>
            <a:endParaRPr lang="en-US"/>
          </a:p>
        </p:txBody>
      </p:sp>
      <p:sp>
        <p:nvSpPr>
          <p:cNvPr id="4" name="Content Placeholder 2"/>
          <p:cNvSpPr>
            <a:spLocks noGrp="1"/>
          </p:cNvSpPr>
          <p:nvPr>
            <p:ph idx="10"/>
          </p:nvPr>
        </p:nvSpPr>
        <p:spPr>
          <a:xfrm>
            <a:off x="279400" y="990600"/>
            <a:ext cx="8520354" cy="2452688"/>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p:nvPr>
        </p:nvSpPr>
        <p:spPr>
          <a:xfrm>
            <a:off x="279400" y="3619500"/>
            <a:ext cx="8520113" cy="2921000"/>
          </a:xfrm>
        </p:spPr>
        <p:txBody>
          <a:bodyPr>
            <a:normAutofit/>
          </a:bodyPr>
          <a:lstStyle>
            <a:lvl1pPr>
              <a:buNone/>
              <a:defRPr/>
            </a:lvl1pPr>
            <a:lvl2pPr>
              <a:buNone/>
              <a:defRPr/>
            </a:lvl2pPr>
            <a:lvl3pPr>
              <a:buNone/>
              <a:defRPr/>
            </a:lvl3pPr>
          </a:lstStyle>
          <a:p>
            <a:pPr lvl="0"/>
            <a:r>
              <a:rPr lang="en-US" smtClean="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and 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Config Example 2 Rows</a:t>
            </a:r>
            <a:endParaRPr lang="en-US"/>
          </a:p>
        </p:txBody>
      </p:sp>
      <p:sp>
        <p:nvSpPr>
          <p:cNvPr id="4" name="Content Placeholder 2"/>
          <p:cNvSpPr>
            <a:spLocks noGrp="1"/>
          </p:cNvSpPr>
          <p:nvPr>
            <p:ph idx="10"/>
          </p:nvPr>
        </p:nvSpPr>
        <p:spPr>
          <a:xfrm>
            <a:off x="279400" y="1003301"/>
            <a:ext cx="8520354" cy="266736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hasCustomPrompt="1"/>
          </p:nvPr>
        </p:nvSpPr>
        <p:spPr>
          <a:xfrm>
            <a:off x="279400" y="3762102"/>
            <a:ext cx="8520113" cy="2778397"/>
          </a:xfrm>
          <a:ln>
            <a:solidFill>
              <a:schemeClr val="tx1"/>
            </a:solidFill>
          </a:ln>
        </p:spPr>
        <p:txBody>
          <a:bodyPr>
            <a:noAutofit/>
          </a:bodyPr>
          <a:lstStyle>
            <a:lvl1pPr marL="0" indent="0">
              <a:lnSpc>
                <a:spcPct val="100000"/>
              </a:lnSpc>
              <a:spcBef>
                <a:spcPts val="0"/>
              </a:spcBef>
              <a:spcAft>
                <a:spcPts val="0"/>
              </a:spcAft>
              <a:buNone/>
              <a:defRPr sz="1600">
                <a:latin typeface="Courier New" pitchFamily="49" charset="0"/>
                <a:cs typeface="Courier New" pitchFamily="49" charset="0"/>
              </a:defRPr>
            </a:lvl1pPr>
            <a:lvl2pPr>
              <a:buNone/>
              <a:defRPr/>
            </a:lvl2pPr>
            <a:lvl3pPr>
              <a:buNone/>
              <a:defRPr/>
            </a:lvl3pPr>
          </a:lstStyle>
          <a:p>
            <a:pPr lvl="0"/>
            <a:r>
              <a:rPr lang="en-US" smtClean="0"/>
              <a:t>Config example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fig Example 2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549021"/>
          </a:xfrm>
          <a:prstGeom prst="rect">
            <a:avLst/>
          </a:prstGeom>
        </p:spPr>
        <p:txBody>
          <a:bodyPr>
            <a:normAutofit/>
          </a:bodyPr>
          <a:lstStyle>
            <a:lvl1pPr>
              <a:defRPr/>
            </a:lvl1pPr>
          </a:lstStyle>
          <a:p>
            <a:r>
              <a:rPr lang="en-US" smtClean="0"/>
              <a:t>Config Example 2 column</a:t>
            </a:r>
            <a:endParaRPr lang="en-US"/>
          </a:p>
        </p:txBody>
      </p:sp>
      <p:sp>
        <p:nvSpPr>
          <p:cNvPr id="8" name="Content Placeholder 3"/>
          <p:cNvSpPr>
            <a:spLocks noGrp="1"/>
          </p:cNvSpPr>
          <p:nvPr>
            <p:ph sz="half" idx="10"/>
          </p:nvPr>
        </p:nvSpPr>
        <p:spPr>
          <a:xfrm>
            <a:off x="279399" y="1003300"/>
            <a:ext cx="4152751" cy="4140651"/>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003300"/>
            <a:ext cx="4152751" cy="4140651"/>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1178698"/>
          </a:xfrm>
          <a:ln w="19050">
            <a:solidFill>
              <a:schemeClr val="tx1"/>
            </a:solidFill>
          </a:ln>
        </p:spPr>
        <p:txBody>
          <a:bodyPr>
            <a:noAutofit/>
          </a:bodyPr>
          <a:lstStyle>
            <a:lvl1pPr marL="0" indent="0" algn="l" defTabSz="814388">
              <a:lnSpc>
                <a:spcPct val="100000"/>
              </a:lnSpc>
              <a:spcBef>
                <a:spcPts val="0"/>
              </a:spcBef>
              <a:spcAft>
                <a:spcPts val="0"/>
              </a:spcAft>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utp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549021"/>
          </a:xfrm>
          <a:prstGeom prst="rect">
            <a:avLst/>
          </a:prstGeom>
        </p:spPr>
        <p:txBody>
          <a:bodyPr>
            <a:normAutofit/>
          </a:bodyPr>
          <a:lstStyle>
            <a:lvl1pPr>
              <a:defRPr/>
            </a:lvl1pPr>
          </a:lstStyle>
          <a:p>
            <a:r>
              <a:rPr lang="en-US" smtClean="0"/>
              <a:t>Output</a:t>
            </a:r>
            <a:endParaRPr lang="en-US"/>
          </a:p>
        </p:txBody>
      </p:sp>
      <p:sp>
        <p:nvSpPr>
          <p:cNvPr id="5" name="Text Placeholder 4"/>
          <p:cNvSpPr>
            <a:spLocks noGrp="1"/>
          </p:cNvSpPr>
          <p:nvPr>
            <p:ph type="body" sz="quarter" idx="10" hasCustomPrompt="1"/>
          </p:nvPr>
        </p:nvSpPr>
        <p:spPr>
          <a:xfrm>
            <a:off x="279399" y="1003300"/>
            <a:ext cx="8531114" cy="5486400"/>
          </a:xfrm>
          <a:ln w="19050">
            <a:solidFill>
              <a:schemeClr val="tx1"/>
            </a:solidFill>
          </a:ln>
        </p:spPr>
        <p:txBody>
          <a:bodyPr>
            <a:noAutofit/>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Output with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549021"/>
          </a:xfrm>
          <a:prstGeom prst="rect">
            <a:avLst/>
          </a:prstGeom>
        </p:spPr>
        <p:txBody>
          <a:bodyPr>
            <a:normAutofit/>
          </a:bodyPr>
          <a:lstStyle>
            <a:lvl1pPr>
              <a:defRPr/>
            </a:lvl1pPr>
          </a:lstStyle>
          <a:p>
            <a:r>
              <a:rPr lang="en-US" smtClean="0"/>
              <a:t>Output with Explanation</a:t>
            </a:r>
            <a:endParaRPr lang="en-US"/>
          </a:p>
        </p:txBody>
      </p:sp>
      <p:sp>
        <p:nvSpPr>
          <p:cNvPr id="5" name="Text Placeholder 4"/>
          <p:cNvSpPr>
            <a:spLocks noGrp="1"/>
          </p:cNvSpPr>
          <p:nvPr>
            <p:ph type="body" sz="quarter" idx="10" hasCustomPrompt="1"/>
          </p:nvPr>
        </p:nvSpPr>
        <p:spPr>
          <a:xfrm>
            <a:off x="279399" y="2000922"/>
            <a:ext cx="8531114" cy="4399878"/>
          </a:xfrm>
          <a:ln w="19050">
            <a:solidFill>
              <a:schemeClr val="tx1"/>
            </a:solidFill>
          </a:ln>
        </p:spPr>
        <p:txBody>
          <a:bodyPr>
            <a:noAutofit/>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
        <p:nvSpPr>
          <p:cNvPr id="6" name="Content Placeholder 5"/>
          <p:cNvSpPr>
            <a:spLocks noGrp="1"/>
          </p:cNvSpPr>
          <p:nvPr>
            <p:ph sz="quarter" idx="11" hasCustomPrompt="1"/>
          </p:nvPr>
        </p:nvSpPr>
        <p:spPr>
          <a:xfrm>
            <a:off x="279400" y="990600"/>
            <a:ext cx="8520113" cy="912813"/>
          </a:xfrm>
        </p:spPr>
        <p:txBody>
          <a:bodyPr>
            <a:normAutofit/>
          </a:bodyPr>
          <a:lstStyle>
            <a:lvl1pPr marL="11113" indent="-11113">
              <a:buNone/>
              <a:defRPr sz="2000" b="0"/>
            </a:lvl1pPr>
          </a:lstStyle>
          <a:p>
            <a:pPr lvl="0"/>
            <a:r>
              <a:rPr lang="en-US" smtClean="0"/>
              <a:t>Brief explanation of the command.</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2 column horizontal">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620712"/>
          </a:xfrm>
          <a:prstGeom prst="rect">
            <a:avLst/>
          </a:prstGeom>
        </p:spPr>
        <p:txBody>
          <a:bodyPr/>
          <a:lstStyle/>
          <a:p>
            <a:r>
              <a:rPr lang="en-US" smtClean="0"/>
              <a:t>Click to edit Master title style</a:t>
            </a:r>
            <a:endParaRPr lang="en-US"/>
          </a:p>
        </p:txBody>
      </p:sp>
      <p:sp>
        <p:nvSpPr>
          <p:cNvPr id="4" name="Content Placeholder 2"/>
          <p:cNvSpPr>
            <a:spLocks noGrp="1"/>
          </p:cNvSpPr>
          <p:nvPr>
            <p:ph idx="10"/>
          </p:nvPr>
        </p:nvSpPr>
        <p:spPr>
          <a:xfrm>
            <a:off x="279400" y="1152863"/>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897849"/>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p:nvPr>
        </p:nvSpPr>
        <p:spPr>
          <a:xfrm>
            <a:off x="279401"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nfig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8" name="Content Placeholder 3"/>
          <p:cNvSpPr>
            <a:spLocks noGrp="1"/>
          </p:cNvSpPr>
          <p:nvPr>
            <p:ph sz="half" idx="10"/>
          </p:nvPr>
        </p:nvSpPr>
        <p:spPr>
          <a:xfrm>
            <a:off x="279399"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995821"/>
          </a:xfrm>
        </p:spPr>
        <p:txBody>
          <a:bodyPr/>
          <a:lstStyle>
            <a:lvl1pPr marL="0" indent="0" algn="l" defTabSz="814388">
              <a:lnSpc>
                <a:spcPts val="1800"/>
              </a:lnSpc>
              <a:spcBef>
                <a:spcPts val="0"/>
              </a:spcBef>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1"/>
            <a:ext cx="8522208" cy="548639"/>
          </a:xfrm>
          <a:prstGeom prst="rect">
            <a:avLst/>
          </a:prstGeom>
        </p:spPr>
        <p:txBody>
          <a:bodyPr>
            <a:normAutofit/>
          </a:bodyPr>
          <a:lstStyle>
            <a:lvl1pPr>
              <a:defRPr/>
            </a:lvl1pPr>
          </a:lstStyle>
          <a:p>
            <a:r>
              <a:rPr lang="en-US" smtClean="0"/>
              <a:t>Title Only</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Outpu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hasCustomPrompt="1"/>
          </p:nvPr>
        </p:nvSpPr>
        <p:spPr>
          <a:xfrm>
            <a:off x="279401" y="1122948"/>
            <a:ext cx="8520354" cy="5191792"/>
          </a:xfrm>
          <a:ln w="25400">
            <a:solidFill>
              <a:schemeClr val="tx1"/>
            </a:solidFill>
          </a:ln>
        </p:spPr>
        <p:txBody>
          <a:bodyPr/>
          <a:lstStyle>
            <a:lvl1pPr marL="0" indent="0" algn="l">
              <a:lnSpc>
                <a:spcPct val="100000"/>
              </a:lnSpc>
              <a:spcBef>
                <a:spcPts val="0"/>
              </a:spcBef>
              <a:buNone/>
              <a:defRPr sz="1200">
                <a:latin typeface="Courier New" pitchFamily="49" charset="0"/>
                <a:cs typeface="Courier New" pitchFamily="49" charset="0"/>
              </a:defRPr>
            </a:lvl1pPr>
            <a:lvl2pPr marL="461963" indent="-236538">
              <a:buFont typeface="Arial" pitchFamily="34" charset="0"/>
              <a:buNone/>
              <a:defRPr sz="2000">
                <a:latin typeface="Courier New" pitchFamily="49" charset="0"/>
                <a:cs typeface="Courier New" pitchFamily="49" charset="0"/>
              </a:defRPr>
            </a:lvl2pPr>
            <a:lvl3pPr marL="688975" indent="-227013">
              <a:buFont typeface="Arial" pitchFamily="34" charset="0"/>
              <a:buNone/>
              <a:defRPr sz="1800">
                <a:latin typeface="Courier New" pitchFamily="49" charset="0"/>
                <a:cs typeface="Courier New" pitchFamily="49" charset="0"/>
              </a:defRPr>
            </a:lvl3pPr>
            <a:lvl4pPr marL="565150" indent="176213">
              <a:buFont typeface="Arial" pitchFamily="34" charset="0"/>
              <a:buChar char="•"/>
              <a:defRPr/>
            </a:lvl4pPr>
            <a:lvl5pPr marL="744538" indent="169863">
              <a:buFont typeface="Arial" pitchFamily="34" charset="0"/>
              <a:buChar char="•"/>
              <a:defRPr/>
            </a:lvl5pPr>
          </a:lstStyle>
          <a:p>
            <a:pPr algn="l">
              <a:lnSpc>
                <a:spcPct val="100000"/>
              </a:lnSpc>
              <a:defRPr/>
            </a:pPr>
            <a:r>
              <a:rPr lang="en-US" sz="1000" b="0" smtClean="0">
                <a:solidFill>
                  <a:srgbClr val="000000"/>
                </a:solidFill>
                <a:latin typeface="Courier New" pitchFamily="49" charset="0"/>
                <a:cs typeface="Times New Roman" pitchFamily="18" charset="0"/>
              </a:rPr>
              <a:t>RouterA# </a:t>
            </a:r>
            <a:r>
              <a:rPr lang="en-US" sz="1000" b="1" smtClean="0">
                <a:solidFill>
                  <a:schemeClr val="tx1"/>
                </a:solidFill>
                <a:latin typeface="Courier New" pitchFamily="49" charset="0"/>
                <a:cs typeface="Times New Roman" pitchFamily="18" charset="0"/>
              </a:rPr>
              <a:t>show command</a:t>
            </a:r>
          </a:p>
          <a:p>
            <a:pPr algn="l">
              <a:lnSpc>
                <a:spcPct val="100000"/>
              </a:lnSpc>
              <a:defRPr/>
            </a:pPr>
            <a:r>
              <a:rPr lang="en-US" sz="1000" b="1" smtClean="0">
                <a:solidFill>
                  <a:srgbClr val="000000"/>
                </a:solidFill>
                <a:latin typeface="Courier New" pitchFamily="49" charset="0"/>
                <a:cs typeface="Times New Roman" pitchFamily="18" charset="0"/>
              </a:rPr>
              <a:t>    </a:t>
            </a:r>
            <a:r>
              <a:rPr lang="en-US" sz="1000" b="1" smtClean="0">
                <a:solidFill>
                  <a:schemeClr val="accent2"/>
                </a:solidFill>
                <a:latin typeface="Courier New" pitchFamily="49" charset="0"/>
              </a:rPr>
              <a:t> </a:t>
            </a:r>
            <a:r>
              <a:rPr lang="en-US" sz="1000" b="1" smtClean="0">
                <a:solidFill>
                  <a:srgbClr val="000000"/>
                </a:solidFill>
                <a:latin typeface="Courier New" pitchFamily="49" charset="0"/>
                <a:cs typeface="Times New Roman" pitchFamily="18" charset="0"/>
              </a:rPr>
              <a:t>OSPF Router with ID (10.0.0.11) (Process ID 1)</a:t>
            </a:r>
          </a:p>
          <a:p>
            <a:pPr algn="l">
              <a:lnSpc>
                <a:spcPct val="100000"/>
              </a:lnSpc>
              <a:defRPr/>
            </a:pPr>
            <a:r>
              <a:rPr lang="en-US" sz="1000" b="1" smtClean="0">
                <a:solidFill>
                  <a:srgbClr val="000000"/>
                </a:solidFill>
                <a:latin typeface="Courier New" pitchFamily="49" charset="0"/>
                <a:cs typeface="Times New Roman" pitchFamily="18" charset="0"/>
              </a:rPr>
              <a:t>                Router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 Link count</a:t>
            </a:r>
          </a:p>
          <a:p>
            <a:pPr algn="l">
              <a:lnSpc>
                <a:spcPct val="100000"/>
              </a:lnSpc>
              <a:defRPr/>
            </a:pPr>
            <a:r>
              <a:rPr lang="en-US" sz="1000" b="1" smtClean="0">
                <a:solidFill>
                  <a:srgbClr val="000000"/>
                </a:solidFill>
                <a:latin typeface="Courier New" pitchFamily="49" charset="0"/>
                <a:cs typeface="Times New Roman" pitchFamily="18" charset="0"/>
              </a:rPr>
              <a:t>10.0.0.11       10.0.0.11       548         0x80000002 0x00401A 1</a:t>
            </a:r>
          </a:p>
          <a:p>
            <a:pPr algn="l">
              <a:lnSpc>
                <a:spcPct val="100000"/>
              </a:lnSpc>
              <a:defRPr/>
            </a:pPr>
            <a:r>
              <a:rPr lang="en-US" sz="1000" b="1" smtClean="0">
                <a:solidFill>
                  <a:srgbClr val="000000"/>
                </a:solidFill>
                <a:latin typeface="Courier New" pitchFamily="49" charset="0"/>
                <a:cs typeface="Times New Roman" pitchFamily="18" charset="0"/>
              </a:rPr>
              <a:t>10.0.0.12       10.0.0.12       549         0x80000004 0x003A1B 1</a:t>
            </a:r>
          </a:p>
          <a:p>
            <a:pPr algn="l">
              <a:lnSpc>
                <a:spcPct val="100000"/>
              </a:lnSpc>
              <a:defRPr/>
            </a:pPr>
            <a:r>
              <a:rPr lang="en-US" sz="1000" b="1" smtClean="0">
                <a:solidFill>
                  <a:srgbClr val="000000"/>
                </a:solidFill>
                <a:latin typeface="Courier New" pitchFamily="49" charset="0"/>
                <a:cs typeface="Times New Roman" pitchFamily="18" charset="0"/>
              </a:rPr>
              <a:t>100.100.100.100 100.100.100.100 548         0x800002D7 0x00EEA9 2</a:t>
            </a:r>
          </a:p>
          <a:p>
            <a:pPr algn="l">
              <a:lnSpc>
                <a:spcPct val="100000"/>
              </a:lnSpc>
              <a:defRPr/>
            </a:pPr>
            <a:r>
              <a:rPr lang="en-US" sz="1000" b="1" smtClean="0">
                <a:solidFill>
                  <a:srgbClr val="000000"/>
                </a:solidFill>
                <a:latin typeface="Courier New" pitchFamily="49" charset="0"/>
                <a:cs typeface="Times New Roman" pitchFamily="18" charset="0"/>
              </a:rPr>
              <a:t>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172.31.1.3      100.100.100.100 549         0x80000001 0x004EC9</a:t>
            </a:r>
          </a:p>
          <a:p>
            <a:pPr algn="l">
              <a:lnSpc>
                <a:spcPct val="100000"/>
              </a:lnSpc>
              <a:defRPr/>
            </a:pPr>
            <a:r>
              <a:rPr lang="en-US" sz="1000" b="1" smtClean="0">
                <a:solidFill>
                  <a:srgbClr val="000000"/>
                </a:solidFill>
                <a:latin typeface="Courier New" pitchFamily="49" charset="0"/>
                <a:cs typeface="Times New Roman" pitchFamily="18" charset="0"/>
              </a:rPr>
              <a:t>                Summary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10.1.0.0        10.0.0.11       654         0x80000001 0x00FB11</a:t>
            </a:r>
          </a:p>
          <a:p>
            <a:pPr algn="l">
              <a:lnSpc>
                <a:spcPct val="100000"/>
              </a:lnSpc>
              <a:defRPr/>
            </a:pPr>
            <a:r>
              <a:rPr lang="en-US" sz="1000" b="1" smtClean="0">
                <a:solidFill>
                  <a:srgbClr val="000000"/>
                </a:solidFill>
                <a:latin typeface="Courier New" pitchFamily="49" charset="0"/>
                <a:cs typeface="Times New Roman" pitchFamily="18" charset="0"/>
              </a:rPr>
              <a:t>10.1.0.0        10.0.0.12       601         0x80000001 0x00F516</a:t>
            </a:r>
          </a:p>
          <a:p>
            <a:pPr algn="l">
              <a:lnSpc>
                <a:spcPct val="100000"/>
              </a:lnSpc>
              <a:defRPr/>
            </a:pPr>
            <a:r>
              <a:rPr lang="en-US" sz="1000" b="1" smtClean="0">
                <a:solidFill>
                  <a:srgbClr val="000000"/>
                </a:solidFill>
                <a:latin typeface="Courier New" pitchFamily="49" charset="0"/>
                <a:cs typeface="Times New Roman" pitchFamily="18" charset="0"/>
              </a:rPr>
              <a:t>&lt;output omitted&gt;</a:t>
            </a:r>
            <a:endParaRPr lang="en-US" sz="1000" b="1">
              <a:solidFill>
                <a:srgbClr val="000000"/>
              </a:solidFill>
              <a:latin typeface="Courier New" pitchFamily="49" charset="0"/>
              <a:cs typeface="Times New Roman" pitchFamily="18"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2"/>
          </a:xfrm>
          <a:prstGeom prst="rect">
            <a:avLst/>
          </a:prstGeom>
        </p:spPr>
        <p:txBody>
          <a:bodyPr>
            <a:normAutofit/>
          </a:bodyPr>
          <a:lstStyle>
            <a:lvl1pPr>
              <a:defRPr/>
            </a:lvl1pPr>
          </a:lstStyle>
          <a:p>
            <a:r>
              <a:rPr lang="en-US" smtClean="0"/>
              <a:t>Title and Content</a:t>
            </a:r>
            <a:endParaRPr lang="en-US"/>
          </a:p>
        </p:txBody>
      </p:sp>
      <p:sp>
        <p:nvSpPr>
          <p:cNvPr id="3" name="Content Placeholder 2"/>
          <p:cNvSpPr>
            <a:spLocks noGrp="1"/>
          </p:cNvSpPr>
          <p:nvPr>
            <p:ph idx="1"/>
          </p:nvPr>
        </p:nvSpPr>
        <p:spPr>
          <a:xfrm>
            <a:off x="279401" y="1016000"/>
            <a:ext cx="8520354" cy="5448300"/>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a:lvl1pPr>
          </a:lstStyle>
          <a:p>
            <a:r>
              <a:rPr lang="en-US" smtClean="0"/>
              <a:t>Title and Graphic</a:t>
            </a:r>
            <a:endParaRPr lang="en-US"/>
          </a:p>
        </p:txBody>
      </p:sp>
      <p:sp>
        <p:nvSpPr>
          <p:cNvPr id="6" name="Content Placeholder 5"/>
          <p:cNvSpPr>
            <a:spLocks noGrp="1"/>
          </p:cNvSpPr>
          <p:nvPr>
            <p:ph sz="quarter" idx="10"/>
          </p:nvPr>
        </p:nvSpPr>
        <p:spPr>
          <a:xfrm>
            <a:off x="279400" y="1016000"/>
            <a:ext cx="8509000" cy="5524500"/>
          </a:xfrm>
        </p:spPr>
        <p:txBody>
          <a:bodyPr>
            <a:normAutofit/>
          </a:bodyPr>
          <a:lstStyle>
            <a:lvl1pPr algn="ctr">
              <a:buNone/>
              <a:defRPr/>
            </a:lvl1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549021"/>
          </a:xfrm>
          <a:prstGeom prst="rect">
            <a:avLst/>
          </a:prstGeom>
        </p:spPr>
        <p:txBody>
          <a:bodyPr>
            <a:normAutofit/>
          </a:bodyPr>
          <a:lstStyle>
            <a:lvl1pPr>
              <a:defRPr/>
            </a:lvl1pPr>
          </a:lstStyle>
          <a:p>
            <a:r>
              <a:rPr lang="en-US" smtClean="0"/>
              <a:t>2 Column Content</a:t>
            </a:r>
            <a:endParaRPr lang="en-US"/>
          </a:p>
        </p:txBody>
      </p:sp>
      <p:sp>
        <p:nvSpPr>
          <p:cNvPr id="6" name="Content Placeholder 2"/>
          <p:cNvSpPr>
            <a:spLocks noGrp="1"/>
          </p:cNvSpPr>
          <p:nvPr>
            <p:ph idx="1"/>
          </p:nvPr>
        </p:nvSpPr>
        <p:spPr>
          <a:xfrm>
            <a:off x="279401" y="1028700"/>
            <a:ext cx="4066688" cy="5499100"/>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028700"/>
            <a:ext cx="4066688" cy="5499100"/>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549020"/>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2476500"/>
            <a:ext cx="8488082" cy="4013200"/>
          </a:xfrm>
        </p:spPr>
        <p:txBody>
          <a:bodyPr/>
          <a:lstStyle/>
          <a:p>
            <a:pPr lvl="0"/>
            <a:r>
              <a:rPr lang="en-US" noProof="0" smtClean="0"/>
              <a:t>Click icon to add table</a:t>
            </a:r>
          </a:p>
        </p:txBody>
      </p:sp>
      <p:sp>
        <p:nvSpPr>
          <p:cNvPr id="7" name="Text Placeholder 6"/>
          <p:cNvSpPr>
            <a:spLocks noGrp="1"/>
          </p:cNvSpPr>
          <p:nvPr>
            <p:ph type="body" sz="quarter" idx="10" hasCustomPrompt="1"/>
          </p:nvPr>
        </p:nvSpPr>
        <p:spPr>
          <a:xfrm>
            <a:off x="279400" y="1414463"/>
            <a:ext cx="8499475" cy="1001712"/>
          </a:xfrm>
          <a:ln w="19050">
            <a:solidFill>
              <a:schemeClr val="tx1"/>
            </a:solidFill>
          </a:ln>
        </p:spPr>
        <p:txBody>
          <a:bodyPr>
            <a:noAutofit/>
          </a:bodyPr>
          <a:lstStyle>
            <a:lvl1pPr marL="0" indent="0">
              <a:lnSpc>
                <a:spcPct val="100000"/>
              </a:lnSpc>
              <a:spcBef>
                <a:spcPts val="0"/>
              </a:spcBef>
              <a:spcAft>
                <a:spcPts val="0"/>
              </a:spcAft>
              <a:buNone/>
              <a:defRPr sz="1600" baseline="0">
                <a:latin typeface="Courier New" pitchFamily="49" charset="0"/>
                <a:cs typeface="Courier New" pitchFamily="49" charset="0"/>
              </a:defRPr>
            </a:lvl1pPr>
            <a:lvl2pPr>
              <a:buNone/>
              <a:defRPr sz="1600">
                <a:latin typeface="Courier New" pitchFamily="49" charset="0"/>
                <a:cs typeface="Courier New" pitchFamily="49" charset="0"/>
              </a:defRPr>
            </a:lvl2pPr>
            <a:lvl3pPr>
              <a:buNone/>
              <a:defRPr sz="1600">
                <a:latin typeface="Courier New" pitchFamily="49" charset="0"/>
                <a:cs typeface="Courier New" pitchFamily="49" charset="0"/>
              </a:defRPr>
            </a:lvl3pPr>
            <a:lvl4pPr>
              <a:buFont typeface="Arial" pitchFamily="34" charset="0"/>
              <a:buNone/>
              <a:defRPr sz="1600">
                <a:latin typeface="Courier New" pitchFamily="49" charset="0"/>
                <a:cs typeface="Courier New" pitchFamily="49" charset="0"/>
              </a:defRPr>
            </a:lvl4pPr>
            <a:lvl5pPr>
              <a:buFont typeface="Arial" pitchFamily="34" charset="0"/>
              <a:buNone/>
              <a:defRPr sz="1600">
                <a:latin typeface="Courier New" pitchFamily="49" charset="0"/>
                <a:cs typeface="Courier New" pitchFamily="49" charset="0"/>
              </a:defRPr>
            </a:lvl5pPr>
          </a:lstStyle>
          <a:p>
            <a:pPr lvl="0"/>
            <a:r>
              <a:rPr lang="en-US" smtClean="0"/>
              <a:t>Command keywords and parameters. Keywords in bold, parameters italic, not bold.</a:t>
            </a:r>
          </a:p>
        </p:txBody>
      </p:sp>
      <p:sp>
        <p:nvSpPr>
          <p:cNvPr id="9" name="Text Placeholder 8"/>
          <p:cNvSpPr>
            <a:spLocks noGrp="1"/>
          </p:cNvSpPr>
          <p:nvPr>
            <p:ph type="body" sz="quarter" idx="11" hasCustomPrompt="1"/>
          </p:nvPr>
        </p:nvSpPr>
        <p:spPr>
          <a:xfrm>
            <a:off x="279400" y="965200"/>
            <a:ext cx="5024438" cy="365125"/>
          </a:xfrm>
        </p:spPr>
        <p:txBody>
          <a:bodyPr>
            <a:normAutofit/>
          </a:bodyPr>
          <a:lstStyle>
            <a:lvl1pPr marL="0" indent="0">
              <a:lnSpc>
                <a:spcPct val="100000"/>
              </a:lnSpc>
              <a:spcBef>
                <a:spcPts val="0"/>
              </a:spcBef>
              <a:buNone/>
              <a:defRPr sz="1800" baseline="0">
                <a:latin typeface="Courier New" pitchFamily="49" charset="0"/>
                <a:cs typeface="Courier New" pitchFamily="49" charset="0"/>
              </a:defRPr>
            </a:lvl1pPr>
          </a:lstStyle>
          <a:p>
            <a:pPr lvl="0"/>
            <a:r>
              <a:rPr lang="en-US" sz="1800" smtClean="0">
                <a:latin typeface="Courier New" pitchFamily="49" charset="0"/>
                <a:cs typeface="Courier New" pitchFamily="49" charset="0"/>
              </a:rPr>
              <a:t>Router(config)#</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bl" preserve="1">
  <p:cSld name="Table 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549020"/>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1028700"/>
            <a:ext cx="8521700" cy="5435600"/>
          </a:xfrm>
        </p:spPr>
        <p:txBody>
          <a:bodyPr/>
          <a:lstStyle/>
          <a:p>
            <a:pPr lvl="0"/>
            <a:r>
              <a:rPr lang="en-US" noProof="0" smtClean="0"/>
              <a:t>Click icon to add table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549021"/>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977456"/>
            <a:ext cx="8496300"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528195"/>
            <a:ext cx="7745412" cy="377078"/>
          </a:xfrm>
        </p:spPr>
        <p:txBody>
          <a:bodyPr>
            <a:normAutofit/>
          </a:bodyPr>
          <a:lstStyle>
            <a:lvl1pPr>
              <a:buNone/>
              <a:defRPr sz="18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1981200"/>
            <a:ext cx="7745412" cy="812800"/>
          </a:xfrm>
          <a:ln w="28575">
            <a:solidFill>
              <a:schemeClr val="tx1"/>
            </a:solidFill>
          </a:ln>
        </p:spPr>
        <p:txBody>
          <a:bodyPr>
            <a:normAutofit/>
          </a:bodyPr>
          <a:lstStyle>
            <a:lvl1pPr>
              <a:buNone/>
              <a:defRPr sz="18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
        <p:nvSpPr>
          <p:cNvPr id="6" name="Content Placeholder 2"/>
          <p:cNvSpPr>
            <a:spLocks noGrp="1"/>
          </p:cNvSpPr>
          <p:nvPr>
            <p:ph idx="12"/>
          </p:nvPr>
        </p:nvSpPr>
        <p:spPr>
          <a:xfrm>
            <a:off x="279400" y="2852057"/>
            <a:ext cx="8483600" cy="3320143"/>
          </a:xfrm>
        </p:spPr>
        <p:txBody>
          <a:body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lumn horizonta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2 Rows</a:t>
            </a:r>
            <a:endParaRPr lang="en-US"/>
          </a:p>
        </p:txBody>
      </p:sp>
      <p:sp>
        <p:nvSpPr>
          <p:cNvPr id="4" name="Content Placeholder 2"/>
          <p:cNvSpPr>
            <a:spLocks noGrp="1"/>
          </p:cNvSpPr>
          <p:nvPr>
            <p:ph idx="10"/>
          </p:nvPr>
        </p:nvSpPr>
        <p:spPr>
          <a:xfrm>
            <a:off x="279400" y="1003300"/>
            <a:ext cx="8520354" cy="272960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797451"/>
            <a:ext cx="8520354" cy="271764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9220" name="Rectangle 4"/>
          <p:cNvSpPr>
            <a:spLocks noChangeArrowheads="1"/>
          </p:cNvSpPr>
          <p:nvPr/>
        </p:nvSpPr>
        <p:spPr bwMode="auto">
          <a:xfrm>
            <a:off x="193675" y="6562725"/>
            <a:ext cx="962025" cy="190646"/>
          </a:xfrm>
          <a:prstGeom prst="rect">
            <a:avLst/>
          </a:prstGeom>
          <a:noFill/>
          <a:ln w="9525">
            <a:noFill/>
            <a:miter lim="800000"/>
            <a:headEnd/>
            <a:tailEnd/>
          </a:ln>
          <a:effectLst/>
        </p:spPr>
        <p:txBody>
          <a:bodyPr lIns="82124" tIns="41061" rIns="82124" bIns="41061" anchor="b">
            <a:spAutoFit/>
          </a:bodyPr>
          <a:lstStyle/>
          <a:p>
            <a:pPr algn="l" defTabSz="814388">
              <a:lnSpc>
                <a:spcPct val="100000"/>
              </a:lnSpc>
              <a:defRPr/>
            </a:pPr>
            <a:r>
              <a:rPr lang="en-US" sz="700" smtClean="0">
                <a:solidFill>
                  <a:schemeClr val="tx1"/>
                </a:solidFill>
              </a:rPr>
              <a:t>Chapter 7</a:t>
            </a:r>
            <a:endParaRPr lang="en-US" sz="700" dirty="0">
              <a:solidFill>
                <a:schemeClr val="tx1"/>
              </a:solidFill>
            </a:endParaRPr>
          </a:p>
        </p:txBody>
      </p:sp>
      <p:sp>
        <p:nvSpPr>
          <p:cNvPr id="1289221" name="Rectangle 5"/>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BD5F09F1-C393-45BD-BF68-67F6E7FD2B5F}" type="slidenum">
              <a:rPr lang="en-US" sz="1000">
                <a:solidFill>
                  <a:schemeClr val="tx1"/>
                </a:solidFill>
              </a:rPr>
              <a:pPr algn="r" defTabSz="814388">
                <a:lnSpc>
                  <a:spcPct val="100000"/>
                </a:lnSpc>
                <a:defRPr/>
              </a:pPr>
              <a:t>‹#›</a:t>
            </a:fld>
            <a:endParaRPr lang="en-US" sz="1000">
              <a:solidFill>
                <a:schemeClr val="tx1"/>
              </a:solidFill>
            </a:endParaRPr>
          </a:p>
        </p:txBody>
      </p:sp>
      <p:sp>
        <p:nvSpPr>
          <p:cNvPr id="1029" name="Rectangle 6"/>
          <p:cNvSpPr>
            <a:spLocks noGrp="1" noChangeArrowheads="1"/>
          </p:cNvSpPr>
          <p:nvPr>
            <p:ph type="body" idx="1"/>
          </p:nvPr>
        </p:nvSpPr>
        <p:spPr bwMode="auto">
          <a:xfrm>
            <a:off x="279400" y="914400"/>
            <a:ext cx="8316914" cy="5400676"/>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lvl="0"/>
            <a:r>
              <a:rPr lang="en-US" smtClean="0"/>
              <a:t>Body Text</a:t>
            </a:r>
          </a:p>
          <a:p>
            <a:pPr lvl="1"/>
            <a:r>
              <a:rPr lang="en-US" smtClean="0"/>
              <a:t>Second Level</a:t>
            </a:r>
          </a:p>
          <a:p>
            <a:pPr lvl="2"/>
            <a:r>
              <a:rPr lang="en-US" smtClean="0"/>
              <a:t>Third Level</a:t>
            </a:r>
          </a:p>
        </p:txBody>
      </p:sp>
      <p:sp>
        <p:nvSpPr>
          <p:cNvPr id="1289224" name="Rectangle 8"/>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D3D3D3"/>
                </a:solidFill>
              </a:rPr>
              <a:t>© 2007 – 2010, Cisco Systems, Inc. All rights reserved.</a:t>
            </a:r>
          </a:p>
        </p:txBody>
      </p:sp>
      <p:sp>
        <p:nvSpPr>
          <p:cNvPr id="1289225" name="Rectangle 9"/>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D3D3D3"/>
                </a:solidFill>
              </a:rPr>
              <a:t>Cisco Public</a:t>
            </a:r>
          </a:p>
        </p:txBody>
      </p:sp>
      <p:pic>
        <p:nvPicPr>
          <p:cNvPr id="12" name="Picture 8" descr="Rev08_Cisco_BrandBar10_060408.png"/>
          <p:cNvPicPr>
            <a:picLocks noChangeAspect="1"/>
          </p:cNvPicPr>
          <p:nvPr/>
        </p:nvPicPr>
        <p:blipFill>
          <a:blip r:embed="rId22" cstate="print"/>
          <a:srcRect/>
          <a:stretch>
            <a:fillRect/>
          </a:stretch>
        </p:blipFill>
        <p:spPr bwMode="auto">
          <a:xfrm>
            <a:off x="0" y="0"/>
            <a:ext cx="9144000" cy="341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24" r:id="rId1"/>
    <p:sldLayoutId id="2147484025" r:id="rId2"/>
    <p:sldLayoutId id="2147484026" r:id="rId3"/>
    <p:sldLayoutId id="2147484027" r:id="rId4"/>
    <p:sldLayoutId id="2147484028" r:id="rId5"/>
    <p:sldLayoutId id="2147484029" r:id="rId6"/>
    <p:sldLayoutId id="2147484030" r:id="rId7"/>
    <p:sldLayoutId id="2147484031" r:id="rId8"/>
    <p:sldLayoutId id="2147484032" r:id="rId9"/>
    <p:sldLayoutId id="2147484033" r:id="rId10"/>
    <p:sldLayoutId id="2147484034" r:id="rId11"/>
    <p:sldLayoutId id="2147484035" r:id="rId12"/>
    <p:sldLayoutId id="2147484036" r:id="rId13"/>
    <p:sldLayoutId id="2147484037" r:id="rId14"/>
    <p:sldLayoutId id="2147484038" r:id="rId15"/>
    <p:sldLayoutId id="2147484039" r:id="rId16"/>
    <p:sldLayoutId id="2147483958" r:id="rId17"/>
    <p:sldLayoutId id="2147483879" r:id="rId18"/>
    <p:sldLayoutId id="2147483886" r:id="rId19"/>
    <p:sldLayoutId id="2147483888" r:id="rId20"/>
  </p:sldLayoutIdLst>
  <p:timing>
    <p:tnLst>
      <p:par>
        <p:cTn id="1" dur="indefinite" restart="never" nodeType="tmRoot"/>
      </p:par>
    </p:tnLst>
  </p:timing>
  <p:txStyles>
    <p:titleStyle>
      <a:lvl1pPr algn="l" defTabSz="814388" rtl="0" eaLnBrk="1" fontAlgn="base" hangingPunct="1">
        <a:lnSpc>
          <a:spcPct val="90000"/>
        </a:lnSpc>
        <a:spcBef>
          <a:spcPct val="0"/>
        </a:spcBef>
        <a:spcAft>
          <a:spcPct val="0"/>
        </a:spcAft>
        <a:defRPr sz="3200" b="1">
          <a:solidFill>
            <a:srgbClr val="708CA1"/>
          </a:solidFill>
          <a:latin typeface="+mj-lt"/>
          <a:ea typeface="+mj-ea"/>
          <a:cs typeface="+mj-cs"/>
        </a:defRPr>
      </a:lvl1pPr>
      <a:lvl2pPr algn="l" defTabSz="814388" rtl="0" eaLnBrk="1" fontAlgn="base" hangingPunct="1">
        <a:lnSpc>
          <a:spcPct val="90000"/>
        </a:lnSpc>
        <a:spcBef>
          <a:spcPct val="0"/>
        </a:spcBef>
        <a:spcAft>
          <a:spcPct val="0"/>
        </a:spcAft>
        <a:defRPr sz="3200" b="1">
          <a:solidFill>
            <a:srgbClr val="708CA1"/>
          </a:solidFill>
          <a:latin typeface="Arial" charset="0"/>
        </a:defRPr>
      </a:lvl2pPr>
      <a:lvl3pPr algn="l" defTabSz="814388" rtl="0" eaLnBrk="1" fontAlgn="base" hangingPunct="1">
        <a:lnSpc>
          <a:spcPct val="90000"/>
        </a:lnSpc>
        <a:spcBef>
          <a:spcPct val="0"/>
        </a:spcBef>
        <a:spcAft>
          <a:spcPct val="0"/>
        </a:spcAft>
        <a:defRPr sz="3200" b="1">
          <a:solidFill>
            <a:srgbClr val="708CA1"/>
          </a:solidFill>
          <a:latin typeface="Arial" charset="0"/>
        </a:defRPr>
      </a:lvl3pPr>
      <a:lvl4pPr algn="l" defTabSz="814388" rtl="0" eaLnBrk="1" fontAlgn="base" hangingPunct="1">
        <a:lnSpc>
          <a:spcPct val="90000"/>
        </a:lnSpc>
        <a:spcBef>
          <a:spcPct val="0"/>
        </a:spcBef>
        <a:spcAft>
          <a:spcPct val="0"/>
        </a:spcAft>
        <a:defRPr sz="3200" b="1">
          <a:solidFill>
            <a:srgbClr val="708CA1"/>
          </a:solidFill>
          <a:latin typeface="Arial" charset="0"/>
        </a:defRPr>
      </a:lvl4pPr>
      <a:lvl5pPr algn="l" defTabSz="814388" rtl="0" eaLnBrk="1" fontAlgn="base" hangingPunct="1">
        <a:lnSpc>
          <a:spcPct val="90000"/>
        </a:lnSpc>
        <a:spcBef>
          <a:spcPct val="0"/>
        </a:spcBef>
        <a:spcAft>
          <a:spcPct val="0"/>
        </a:spcAft>
        <a:defRPr sz="3200" b="1">
          <a:solidFill>
            <a:srgbClr val="708CA1"/>
          </a:solidFill>
          <a:latin typeface="Arial"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100000"/>
        </a:lnSpc>
        <a:spcBef>
          <a:spcPts val="0"/>
        </a:spcBef>
        <a:spcAft>
          <a:spcPts val="600"/>
        </a:spcAft>
        <a:buClr>
          <a:srgbClr val="708CA1"/>
        </a:buClr>
        <a:buFont typeface="Wingdings" pitchFamily="2" charset="2"/>
        <a:buChar char="§"/>
        <a:defRPr sz="2400">
          <a:solidFill>
            <a:schemeClr val="tx1"/>
          </a:solidFill>
          <a:latin typeface="+mn-lt"/>
          <a:ea typeface="+mn-ea"/>
          <a:cs typeface="+mn-cs"/>
        </a:defRPr>
      </a:lvl1pPr>
      <a:lvl2pPr marL="461963" indent="-236538" algn="l" defTabSz="814388" rtl="0" eaLnBrk="1" fontAlgn="base" hangingPunct="1">
        <a:lnSpc>
          <a:spcPct val="100000"/>
        </a:lnSpc>
        <a:spcBef>
          <a:spcPts val="0"/>
        </a:spcBef>
        <a:spcAft>
          <a:spcPts val="600"/>
        </a:spcAft>
        <a:buClr>
          <a:srgbClr val="708CA1"/>
        </a:buClr>
        <a:buFont typeface="Arial" pitchFamily="34" charset="0"/>
        <a:buChar char="•"/>
        <a:defRPr sz="2000">
          <a:solidFill>
            <a:schemeClr val="tx1"/>
          </a:solidFill>
          <a:latin typeface="+mn-lt"/>
        </a:defRPr>
      </a:lvl2pPr>
      <a:lvl3pPr marL="688975" indent="-227013" algn="l" defTabSz="814388" rtl="0" eaLnBrk="1" fontAlgn="base" hangingPunct="1">
        <a:lnSpc>
          <a:spcPct val="100000"/>
        </a:lnSpc>
        <a:spcBef>
          <a:spcPts val="0"/>
        </a:spcBef>
        <a:spcAft>
          <a:spcPts val="600"/>
        </a:spcAft>
        <a:buClr>
          <a:srgbClr val="708CA1"/>
        </a:buClr>
        <a:buFont typeface="Arial" pitchFamily="34" charset="0"/>
        <a:buChar char="•"/>
        <a:defRPr sz="1800">
          <a:solidFill>
            <a:schemeClr val="tx1"/>
          </a:solidFill>
          <a:latin typeface="+mn-lt"/>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3.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1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1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12.xml"/></Relationships>
</file>

<file path=ppt/slides/_rels/slide10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07.xml"/><Relationship Id="rId1" Type="http://schemas.openxmlformats.org/officeDocument/2006/relationships/slideLayout" Target="../slideLayouts/slideLayout3.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3.xml"/></Relationships>
</file>

<file path=ppt/slides/_rels/slide10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0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1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10.xml"/><Relationship Id="rId1" Type="http://schemas.openxmlformats.org/officeDocument/2006/relationships/slideLayout" Target="../slideLayouts/slideLayout4.xml"/></Relationships>
</file>

<file path=ppt/slides/_rels/slide1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1.xml"/><Relationship Id="rId1" Type="http://schemas.openxmlformats.org/officeDocument/2006/relationships/slideLayout" Target="../slideLayouts/slideLayout16.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3.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3.xml"/></Relationships>
</file>

<file path=ppt/slides/_rels/slide114.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14.xml"/><Relationship Id="rId1" Type="http://schemas.openxmlformats.org/officeDocument/2006/relationships/slideLayout" Target="../slideLayouts/slideLayout10.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3.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1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1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3.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3.xml"/></Relationships>
</file>

<file path=ppt/slides/_rels/slide1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1.xml"/><Relationship Id="rId1" Type="http://schemas.openxmlformats.org/officeDocument/2006/relationships/slideLayout" Target="../slideLayouts/slideLayout16.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3.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3.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3.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3.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3.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3.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9.xml.rels><?xml version="1.0" encoding="UTF-8" standalone="yes"?>
<Relationships xmlns="http://schemas.openxmlformats.org/package/2006/relationships"><Relationship Id="rId3" Type="http://schemas.openxmlformats.org/officeDocument/2006/relationships/hyperlink" Target="http://www.cisco.com/en/US/docs/switches/lan/catalyst3560/software/release/12.2_55_se/configuration/guide/swqos.html" TargetMode="External"/><Relationship Id="rId2" Type="http://schemas.openxmlformats.org/officeDocument/2006/relationships/hyperlink" Target="http://www.cisco.com/en/US/partner/docs/switches/lan/catalyst3560/software/release/12.2_55_se/command/reference/3560_cr.html" TargetMode="External"/><Relationship Id="rId1" Type="http://schemas.openxmlformats.org/officeDocument/2006/relationships/slideLayout" Target="../slideLayouts/slideLayout3.xml"/><Relationship Id="rId4" Type="http://schemas.openxmlformats.org/officeDocument/2006/relationships/hyperlink" Target="http://www.cisco.com/en/US/docs/switches/lan/catalyst3560/software/release/12.2_55_se/configuration/guide/swigmp.html"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3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28.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15.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1.xml"/><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57.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63.xml"/><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64.xml"/><Relationship Id="rId1" Type="http://schemas.openxmlformats.org/officeDocument/2006/relationships/slideLayout" Target="../slideLayouts/slideLayout16.xml"/></Relationships>
</file>

<file path=ppt/slides/_rels/slide6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65.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66.xml"/><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67.xml"/><Relationship Id="rId1" Type="http://schemas.openxmlformats.org/officeDocument/2006/relationships/slideLayout" Target="../slideLayouts/slideLayout1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74.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76.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77.xml"/><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79.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80.xml"/><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81.xml"/><Relationship Id="rId1" Type="http://schemas.openxmlformats.org/officeDocument/2006/relationships/slideLayout" Target="../slideLayouts/slideLayout5.xml"/><Relationship Id="rId4" Type="http://schemas.openxmlformats.org/officeDocument/2006/relationships/image" Target="../media/image36.jpeg"/></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84.xml"/><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85.xml"/><Relationship Id="rId1" Type="http://schemas.openxmlformats.org/officeDocument/2006/relationships/slideLayout" Target="../slideLayouts/slideLayout10.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89.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90.xml"/><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normAutofit fontScale="90000"/>
          </a:bodyPr>
          <a:lstStyle/>
          <a:p>
            <a:r>
              <a:rPr lang="en-US" dirty="0" smtClean="0"/>
              <a:t>Chapter 7: </a:t>
            </a:r>
            <a:br>
              <a:rPr lang="en-US" dirty="0" smtClean="0"/>
            </a:br>
            <a:r>
              <a:rPr lang="en-US" dirty="0" smtClean="0"/>
              <a:t>Preparing the </a:t>
            </a:r>
            <a:r>
              <a:rPr lang="en-US" smtClean="0"/>
              <a:t>Campus </a:t>
            </a:r>
            <a:r>
              <a:rPr lang="en-US" smtClean="0"/>
              <a:t>Infrastructure for </a:t>
            </a:r>
            <a:r>
              <a:rPr lang="en-US" dirty="0" smtClean="0"/>
              <a:t>Advanced Services</a:t>
            </a:r>
          </a:p>
        </p:txBody>
      </p:sp>
      <p:sp>
        <p:nvSpPr>
          <p:cNvPr id="6147" name="Rectangle 3"/>
          <p:cNvSpPr>
            <a:spLocks noGrp="1" noChangeArrowheads="1"/>
          </p:cNvSpPr>
          <p:nvPr>
            <p:ph type="subTitle" idx="1"/>
          </p:nvPr>
        </p:nvSpPr>
        <p:spPr/>
        <p:txBody>
          <a:bodyPr/>
          <a:lstStyle/>
          <a:p>
            <a:r>
              <a:rPr lang="en-US" dirty="0" smtClean="0"/>
              <a:t>CCNP SWITCH: Implementing IP Switching</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1. Introduction to Wireless LAN’s</a:t>
            </a:r>
            <a:endParaRPr lang="en-US" dirty="0" smtClean="0"/>
          </a:p>
        </p:txBody>
      </p:sp>
      <p:sp>
        <p:nvSpPr>
          <p:cNvPr id="8" name="Content Placeholder 7"/>
          <p:cNvSpPr>
            <a:spLocks noGrp="1"/>
          </p:cNvSpPr>
          <p:nvPr>
            <p:ph idx="1"/>
          </p:nvPr>
        </p:nvSpPr>
        <p:spPr/>
        <p:txBody>
          <a:bodyPr/>
          <a:lstStyle/>
          <a:p>
            <a:pPr>
              <a:buNone/>
            </a:pPr>
            <a:r>
              <a:rPr lang="en-US" smtClean="0"/>
              <a:t>Wireless Technologies</a:t>
            </a:r>
            <a:endParaRPr lang="en-US" dirty="0" smtClean="0"/>
          </a:p>
        </p:txBody>
      </p:sp>
      <p:pic>
        <p:nvPicPr>
          <p:cNvPr id="4" name="Picture 3" descr="Unlicensed Frequency Bands.jpg"/>
          <p:cNvPicPr>
            <a:picLocks noChangeAspect="1"/>
          </p:cNvPicPr>
          <p:nvPr/>
        </p:nvPicPr>
        <p:blipFill>
          <a:blip r:embed="rId3" cstate="print"/>
          <a:stretch>
            <a:fillRect/>
          </a:stretch>
        </p:blipFill>
        <p:spPr>
          <a:xfrm>
            <a:off x="937542" y="1710636"/>
            <a:ext cx="7305178" cy="4752990"/>
          </a:xfrm>
          <a:prstGeom prst="rect">
            <a:avLst/>
          </a:prstGeom>
        </p:spPr>
      </p:pic>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Configuring IP Multicast (1)</a:t>
            </a:r>
            <a:endParaRPr lang="en-US" dirty="0" smtClean="0"/>
          </a:p>
        </p:txBody>
      </p:sp>
      <p:sp>
        <p:nvSpPr>
          <p:cNvPr id="6" name="Content Placeholder 7"/>
          <p:cNvSpPr>
            <a:spLocks noGrp="1"/>
          </p:cNvSpPr>
          <p:nvPr>
            <p:ph idx="1"/>
          </p:nvPr>
        </p:nvSpPr>
        <p:spPr/>
        <p:txBody>
          <a:bodyPr>
            <a:normAutofit/>
          </a:bodyPr>
          <a:lstStyle/>
          <a:p>
            <a:r>
              <a:rPr lang="en-US" b="1" smtClean="0"/>
              <a:t>Step 1. </a:t>
            </a:r>
            <a:r>
              <a:rPr lang="en-US" smtClean="0"/>
              <a:t>Enable multicast routing on Layer 3 globally.</a:t>
            </a:r>
          </a:p>
          <a:p>
            <a:pPr marL="234950" lvl="1" indent="-9525">
              <a:buNone/>
            </a:pPr>
            <a:r>
              <a:rPr lang="en-US" smtClean="0">
                <a:latin typeface="Courier New" pitchFamily="49" charset="0"/>
                <a:cs typeface="Courier New" pitchFamily="49" charset="0"/>
              </a:rPr>
              <a:t>Switch(config)# </a:t>
            </a:r>
            <a:r>
              <a:rPr lang="en-US" b="1" smtClean="0">
                <a:latin typeface="Courier New" pitchFamily="49" charset="0"/>
                <a:cs typeface="Courier New" pitchFamily="49" charset="0"/>
              </a:rPr>
              <a:t>ip multicast-routing</a:t>
            </a:r>
          </a:p>
          <a:p>
            <a:r>
              <a:rPr lang="en-US" b="1" smtClean="0"/>
              <a:t>Step 2. </a:t>
            </a:r>
            <a:r>
              <a:rPr lang="en-US" smtClean="0"/>
              <a:t>Enable PIM on the interface that requires multicast.</a:t>
            </a:r>
          </a:p>
          <a:p>
            <a:pPr marL="234950" lvl="1" indent="-9525">
              <a:buNone/>
            </a:pPr>
            <a:r>
              <a:rPr lang="en-US" smtClean="0">
                <a:latin typeface="Courier New" pitchFamily="49" charset="0"/>
                <a:cs typeface="Courier New" pitchFamily="49" charset="0"/>
              </a:rPr>
              <a:t>Switch(config-if)# </a:t>
            </a:r>
            <a:r>
              <a:rPr lang="en-US" b="1" smtClean="0">
                <a:latin typeface="Courier New" pitchFamily="49" charset="0"/>
                <a:cs typeface="Courier New" pitchFamily="49" charset="0"/>
              </a:rPr>
              <a:t>ip pim [dense-mode | sparse-mode | sparse-dense-mode]</a:t>
            </a:r>
          </a:p>
          <a:p>
            <a:r>
              <a:rPr lang="en-US" b="1" smtClean="0"/>
              <a:t>Step 3. </a:t>
            </a:r>
            <a:r>
              <a:rPr lang="en-US" smtClean="0"/>
              <a:t>(Optional.) Configure RP if you are running PIM sparse mode or PIM sparse-dense mode. The Cisco IOS Software can be configured so that packets for a single multicast group can use one or more RPs. It is important to configure the RP address on all routers (including the RP router). To configure the address of the RP, enter the following command in global configuration mode:</a:t>
            </a:r>
          </a:p>
          <a:p>
            <a:pPr marL="234950" lvl="1" indent="-9525">
              <a:buNone/>
            </a:pPr>
            <a:r>
              <a:rPr lang="en-US" smtClean="0">
                <a:latin typeface="Courier New" pitchFamily="49" charset="0"/>
                <a:cs typeface="Courier New" pitchFamily="49" charset="0"/>
              </a:rPr>
              <a:t>Switch(config)# </a:t>
            </a:r>
            <a:r>
              <a:rPr lang="en-US" b="1" smtClean="0">
                <a:latin typeface="Courier New" pitchFamily="49" charset="0"/>
                <a:cs typeface="Courier New" pitchFamily="49" charset="0"/>
              </a:rPr>
              <a:t>ip pim rp-address ip-address [</a:t>
            </a:r>
            <a:r>
              <a:rPr lang="en-US" i="1" smtClean="0">
                <a:latin typeface="Courier New" pitchFamily="49" charset="0"/>
                <a:cs typeface="Courier New" pitchFamily="49" charset="0"/>
              </a:rPr>
              <a:t>access-list-number</a:t>
            </a:r>
            <a:r>
              <a:rPr lang="en-US" b="1" smtClean="0">
                <a:latin typeface="Courier New" pitchFamily="49" charset="0"/>
                <a:cs typeface="Courier New" pitchFamily="49" charset="0"/>
              </a:rPr>
              <a:t>] [override]</a:t>
            </a:r>
            <a:endParaRPr lang="en-US" b="1"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Configuring IP Multicast (2)</a:t>
            </a:r>
            <a:endParaRPr lang="en-US" dirty="0" smtClean="0"/>
          </a:p>
        </p:txBody>
      </p:sp>
      <p:sp>
        <p:nvSpPr>
          <p:cNvPr id="6" name="Content Placeholder 7"/>
          <p:cNvSpPr>
            <a:spLocks noGrp="1"/>
          </p:cNvSpPr>
          <p:nvPr>
            <p:ph idx="1"/>
          </p:nvPr>
        </p:nvSpPr>
        <p:spPr/>
        <p:txBody>
          <a:bodyPr/>
          <a:lstStyle/>
          <a:p>
            <a:r>
              <a:rPr lang="en-US" b="1" smtClean="0"/>
              <a:t>Step 4. </a:t>
            </a:r>
            <a:r>
              <a:rPr lang="en-US" smtClean="0"/>
              <a:t>(Optional.) To designate a router as the candidate RP for all multicast groups or for a particular multicast group by using an access list, enter the following command in global configuration mode:</a:t>
            </a:r>
          </a:p>
          <a:p>
            <a:pPr marL="234950" lvl="1" indent="-9525">
              <a:buNone/>
            </a:pPr>
            <a:r>
              <a:rPr lang="en-US" smtClean="0">
                <a:latin typeface="Courier New" pitchFamily="49" charset="0"/>
                <a:cs typeface="Courier New" pitchFamily="49" charset="0"/>
              </a:rPr>
              <a:t>Switch(config)# </a:t>
            </a:r>
            <a:r>
              <a:rPr lang="en-US" b="1" smtClean="0">
                <a:latin typeface="Courier New" pitchFamily="49" charset="0"/>
                <a:cs typeface="Courier New" pitchFamily="49" charset="0"/>
              </a:rPr>
              <a:t>ip pim send-rp-announce </a:t>
            </a:r>
            <a:r>
              <a:rPr lang="en-US" i="1" smtClean="0">
                <a:latin typeface="Courier New" pitchFamily="49" charset="0"/>
                <a:cs typeface="Courier New" pitchFamily="49" charset="0"/>
              </a:rPr>
              <a:t>interface-type</a:t>
            </a:r>
            <a:r>
              <a:rPr lang="en-US" b="1" smtClean="0">
                <a:latin typeface="Courier New" pitchFamily="49" charset="0"/>
                <a:cs typeface="Courier New" pitchFamily="49" charset="0"/>
              </a:rPr>
              <a:t> </a:t>
            </a:r>
            <a:r>
              <a:rPr lang="en-US" i="1" smtClean="0">
                <a:latin typeface="Courier New" pitchFamily="49" charset="0"/>
                <a:cs typeface="Courier New" pitchFamily="49" charset="0"/>
              </a:rPr>
              <a:t>interface-number</a:t>
            </a:r>
            <a:r>
              <a:rPr lang="en-US" b="1" smtClean="0">
                <a:latin typeface="Courier New" pitchFamily="49" charset="0"/>
                <a:cs typeface="Courier New" pitchFamily="49" charset="0"/>
              </a:rPr>
              <a:t> scope </a:t>
            </a:r>
            <a:r>
              <a:rPr lang="en-US" i="1" smtClean="0">
                <a:latin typeface="Courier New" pitchFamily="49" charset="0"/>
                <a:cs typeface="Courier New" pitchFamily="49" charset="0"/>
              </a:rPr>
              <a:t>ttl</a:t>
            </a:r>
            <a:r>
              <a:rPr lang="en-US" b="1" smtClean="0">
                <a:latin typeface="Courier New" pitchFamily="49" charset="0"/>
                <a:cs typeface="Courier New" pitchFamily="49" charset="0"/>
              </a:rPr>
              <a:t> [group-list </a:t>
            </a:r>
            <a:r>
              <a:rPr lang="en-US" i="1" smtClean="0">
                <a:latin typeface="Courier New" pitchFamily="49" charset="0"/>
                <a:cs typeface="Courier New" pitchFamily="49" charset="0"/>
              </a:rPr>
              <a:t>access-list-number</a:t>
            </a:r>
            <a:r>
              <a:rPr lang="en-US" b="1" smtClean="0">
                <a:latin typeface="Courier New" pitchFamily="49" charset="0"/>
                <a:cs typeface="Courier New" pitchFamily="49" charset="0"/>
              </a:rPr>
              <a:t>] [interval </a:t>
            </a:r>
            <a:r>
              <a:rPr lang="en-US" i="1" smtClean="0">
                <a:latin typeface="Courier New" pitchFamily="49" charset="0"/>
                <a:cs typeface="Courier New" pitchFamily="49" charset="0"/>
              </a:rPr>
              <a:t>seconds</a:t>
            </a:r>
            <a:r>
              <a:rPr lang="en-US" b="1" smtClean="0">
                <a:latin typeface="Courier New" pitchFamily="49" charset="0"/>
                <a:cs typeface="Courier New" pitchFamily="49" charset="0"/>
              </a:rPr>
              <a:t>]</a:t>
            </a:r>
          </a:p>
          <a:p>
            <a:pPr lvl="1"/>
            <a:r>
              <a:rPr lang="en-US" smtClean="0"/>
              <a:t>The TTL value defines the multicast boundaries by limiting the number of hops that the RP announcements can take.</a:t>
            </a:r>
          </a:p>
          <a:p>
            <a:r>
              <a:rPr lang="en-US" b="1" smtClean="0"/>
              <a:t>Step 5</a:t>
            </a:r>
            <a:r>
              <a:rPr lang="en-US" smtClean="0"/>
              <a:t>. (Optional.) To assign the role of RP mapping agent on the router configured in Step 4 for AutoRP, enter the following command in global configuration mode:</a:t>
            </a:r>
          </a:p>
          <a:p>
            <a:pPr marL="234950" lvl="1" indent="-9525">
              <a:buNone/>
            </a:pPr>
            <a:r>
              <a:rPr lang="en-US" smtClean="0">
                <a:latin typeface="Courier New" pitchFamily="49" charset="0"/>
                <a:cs typeface="Courier New" pitchFamily="49" charset="0"/>
              </a:rPr>
              <a:t>Switch(config)# </a:t>
            </a:r>
            <a:r>
              <a:rPr lang="en-US" b="1" smtClean="0">
                <a:latin typeface="Courier New" pitchFamily="49" charset="0"/>
                <a:cs typeface="Courier New" pitchFamily="49" charset="0"/>
              </a:rPr>
              <a:t>ip pim send-rp-discovery scope </a:t>
            </a:r>
            <a:r>
              <a:rPr lang="en-US" i="1" smtClean="0">
                <a:latin typeface="Courier New" pitchFamily="49" charset="0"/>
                <a:cs typeface="Courier New" pitchFamily="49" charset="0"/>
              </a:rPr>
              <a:t>ttl</a:t>
            </a:r>
            <a:endParaRPr lang="en-US" i="1"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Configuring IP Multicast (3)</a:t>
            </a:r>
            <a:endParaRPr lang="en-US" dirty="0" smtClean="0"/>
          </a:p>
        </p:txBody>
      </p:sp>
      <p:sp>
        <p:nvSpPr>
          <p:cNvPr id="6" name="Content Placeholder 7"/>
          <p:cNvSpPr>
            <a:spLocks noGrp="1"/>
          </p:cNvSpPr>
          <p:nvPr>
            <p:ph idx="1"/>
          </p:nvPr>
        </p:nvSpPr>
        <p:spPr/>
        <p:txBody>
          <a:bodyPr/>
          <a:lstStyle/>
          <a:p>
            <a:r>
              <a:rPr lang="en-US" b="1" smtClean="0"/>
              <a:t>Step 6. </a:t>
            </a:r>
            <a:r>
              <a:rPr lang="en-US" smtClean="0"/>
              <a:t>(Optional.) All systems using Cisco IOS Release 11.3(2)T or later start in PIM version 2 mode by default. In case you need to re-enable PIM version 2 or specify PIM version 1 for some reason, use the following command:</a:t>
            </a:r>
          </a:p>
          <a:p>
            <a:pPr marL="234950" lvl="1" indent="-9525">
              <a:buNone/>
            </a:pPr>
            <a:r>
              <a:rPr lang="en-US" smtClean="0">
                <a:latin typeface="Courier New" pitchFamily="49" charset="0"/>
                <a:cs typeface="Courier New" pitchFamily="49" charset="0"/>
              </a:rPr>
              <a:t>Switch(config-if)# </a:t>
            </a:r>
            <a:r>
              <a:rPr lang="en-US" b="1" smtClean="0">
                <a:latin typeface="Courier New" pitchFamily="49" charset="0"/>
                <a:cs typeface="Courier New" pitchFamily="49" charset="0"/>
              </a:rPr>
              <a:t>ip pim version [1 | 2]</a:t>
            </a:r>
          </a:p>
          <a:p>
            <a:r>
              <a:rPr lang="en-US" b="1" smtClean="0"/>
              <a:t>Step 7. </a:t>
            </a:r>
            <a:r>
              <a:rPr lang="en-US" smtClean="0"/>
              <a:t>(Optional.) Configure a BSR border router for the PIM domain so that bootstrap messages do not cross this border in either direction. This ensures that different BSRs will be elected on the two sides of the PIM border. Configure this command on an interface such that no PIM version 2 BSR messages will be sent or received through the interface. </a:t>
            </a:r>
          </a:p>
          <a:p>
            <a:pPr marL="234950" lvl="1" indent="-9525">
              <a:buNone/>
            </a:pPr>
            <a:r>
              <a:rPr lang="en-US" smtClean="0">
                <a:latin typeface="Courier New" pitchFamily="49" charset="0"/>
                <a:cs typeface="Courier New" pitchFamily="49" charset="0"/>
              </a:rPr>
              <a:t>Switch(config-if)# </a:t>
            </a:r>
            <a:r>
              <a:rPr lang="en-US" b="1" smtClean="0">
                <a:latin typeface="Courier New" pitchFamily="49" charset="0"/>
                <a:cs typeface="Courier New" pitchFamily="49" charset="0"/>
              </a:rPr>
              <a:t>ip pim </a:t>
            </a:r>
            <a:r>
              <a:rPr lang="en-US" i="1" smtClean="0">
                <a:latin typeface="Courier New" pitchFamily="49" charset="0"/>
                <a:cs typeface="Courier New" pitchFamily="49" charset="0"/>
              </a:rPr>
              <a:t>bsr-border</a:t>
            </a:r>
            <a:endParaRPr lang="en-US" i="1"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Configuring IP Multicast (4)</a:t>
            </a:r>
            <a:endParaRPr lang="en-US" dirty="0" smtClean="0"/>
          </a:p>
        </p:txBody>
      </p:sp>
      <p:sp>
        <p:nvSpPr>
          <p:cNvPr id="6" name="Content Placeholder 7"/>
          <p:cNvSpPr>
            <a:spLocks noGrp="1"/>
          </p:cNvSpPr>
          <p:nvPr>
            <p:ph idx="1"/>
          </p:nvPr>
        </p:nvSpPr>
        <p:spPr/>
        <p:txBody>
          <a:bodyPr>
            <a:normAutofit/>
          </a:bodyPr>
          <a:lstStyle/>
          <a:p>
            <a:r>
              <a:rPr lang="en-US" b="1" smtClean="0"/>
              <a:t>Step 8. </a:t>
            </a:r>
            <a:r>
              <a:rPr lang="en-US" smtClean="0"/>
              <a:t>(Optional.) To configure an interface as a BSR candidate, issue the following command:</a:t>
            </a:r>
          </a:p>
          <a:p>
            <a:pPr marL="234950" lvl="1" indent="-9525">
              <a:buNone/>
            </a:pPr>
            <a:r>
              <a:rPr lang="en-US" smtClean="0">
                <a:latin typeface="Courier New" pitchFamily="49" charset="0"/>
                <a:cs typeface="Courier New" pitchFamily="49" charset="0"/>
              </a:rPr>
              <a:t>Switch(config)# </a:t>
            </a:r>
            <a:r>
              <a:rPr lang="en-US" b="1" smtClean="0">
                <a:latin typeface="Courier New" pitchFamily="49" charset="0"/>
                <a:cs typeface="Courier New" pitchFamily="49" charset="0"/>
              </a:rPr>
              <a:t>ip pim bsr-candidate </a:t>
            </a:r>
            <a:r>
              <a:rPr lang="en-US" i="1" smtClean="0">
                <a:latin typeface="Courier New" pitchFamily="49" charset="0"/>
                <a:cs typeface="Courier New" pitchFamily="49" charset="0"/>
              </a:rPr>
              <a:t>interface-type</a:t>
            </a:r>
            <a:r>
              <a:rPr lang="en-US" b="1" smtClean="0">
                <a:latin typeface="Courier New" pitchFamily="49" charset="0"/>
                <a:cs typeface="Courier New" pitchFamily="49" charset="0"/>
              </a:rPr>
              <a:t> </a:t>
            </a:r>
            <a:r>
              <a:rPr lang="en-US" i="1" smtClean="0">
                <a:latin typeface="Courier New" pitchFamily="49" charset="0"/>
                <a:cs typeface="Courier New" pitchFamily="49" charset="0"/>
              </a:rPr>
              <a:t>hash-mask-length</a:t>
            </a:r>
            <a:r>
              <a:rPr lang="en-US" b="1" smtClean="0">
                <a:latin typeface="Courier New" pitchFamily="49" charset="0"/>
                <a:cs typeface="Courier New" pitchFamily="49" charset="0"/>
              </a:rPr>
              <a:t> [</a:t>
            </a:r>
            <a:r>
              <a:rPr lang="en-US" i="1" smtClean="0">
                <a:latin typeface="Courier New" pitchFamily="49" charset="0"/>
                <a:cs typeface="Courier New" pitchFamily="49" charset="0"/>
              </a:rPr>
              <a:t>priority</a:t>
            </a:r>
            <a:r>
              <a:rPr lang="en-US" b="1" smtClean="0">
                <a:latin typeface="Courier New" pitchFamily="49" charset="0"/>
                <a:cs typeface="Courier New" pitchFamily="49" charset="0"/>
              </a:rPr>
              <a:t>]</a:t>
            </a:r>
          </a:p>
          <a:p>
            <a:pPr lvl="1"/>
            <a:r>
              <a:rPr lang="en-US" smtClean="0"/>
              <a:t>The </a:t>
            </a:r>
            <a:r>
              <a:rPr lang="en-US" i="1" smtClean="0">
                <a:latin typeface="Courier New" pitchFamily="49" charset="0"/>
                <a:cs typeface="Courier New" pitchFamily="49" charset="0"/>
              </a:rPr>
              <a:t>hash-mask-length</a:t>
            </a:r>
            <a:r>
              <a:rPr lang="en-US" smtClean="0"/>
              <a:t> is a 32-bit mask for the group address before the hash function is called. All groups with the same seed hash correspond to the same RP. Priority is configured as a number from 0 to 255. The BSR with the largest priority is preferred. If the priority values are the same, the device with the highest IP address is selected as the BSR. The default is 0.</a:t>
            </a:r>
          </a:p>
          <a:p>
            <a:r>
              <a:rPr lang="en-US" b="1" smtClean="0"/>
              <a:t>Step 9. </a:t>
            </a:r>
            <a:r>
              <a:rPr lang="en-US" smtClean="0"/>
              <a:t>(Optional.) To configure an interface as an RP candidate for BSR router for particular multicast groups, issue the following command:</a:t>
            </a:r>
          </a:p>
          <a:p>
            <a:pPr marL="234950" lvl="1" indent="-9525">
              <a:buNone/>
            </a:pPr>
            <a:r>
              <a:rPr lang="en-US" smtClean="0">
                <a:latin typeface="Courier New" pitchFamily="49" charset="0"/>
                <a:cs typeface="Courier New" pitchFamily="49" charset="0"/>
              </a:rPr>
              <a:t>Switch(config)# </a:t>
            </a:r>
            <a:r>
              <a:rPr lang="en-US" b="1" smtClean="0">
                <a:latin typeface="Courier New" pitchFamily="49" charset="0"/>
                <a:cs typeface="Courier New" pitchFamily="49" charset="0"/>
              </a:rPr>
              <a:t>ip pim rp-candidate </a:t>
            </a:r>
            <a:r>
              <a:rPr lang="en-US" i="1" smtClean="0">
                <a:latin typeface="Courier New" pitchFamily="49" charset="0"/>
                <a:cs typeface="Courier New" pitchFamily="49" charset="0"/>
              </a:rPr>
              <a:t>interface-type</a:t>
            </a:r>
            <a:r>
              <a:rPr lang="en-US" b="1" smtClean="0">
                <a:latin typeface="Courier New" pitchFamily="49" charset="0"/>
                <a:cs typeface="Courier New" pitchFamily="49" charset="0"/>
              </a:rPr>
              <a:t> </a:t>
            </a:r>
            <a:r>
              <a:rPr lang="en-US" i="1" smtClean="0">
                <a:latin typeface="Courier New" pitchFamily="49" charset="0"/>
                <a:cs typeface="Courier New" pitchFamily="49" charset="0"/>
              </a:rPr>
              <a:t>interface-number</a:t>
            </a:r>
            <a:r>
              <a:rPr lang="en-US" b="1" smtClean="0">
                <a:latin typeface="Courier New" pitchFamily="49" charset="0"/>
                <a:cs typeface="Courier New" pitchFamily="49" charset="0"/>
              </a:rPr>
              <a:t> ttl </a:t>
            </a:r>
            <a:r>
              <a:rPr lang="en-US" i="1" smtClean="0">
                <a:latin typeface="Courier New" pitchFamily="49" charset="0"/>
                <a:cs typeface="Courier New" pitchFamily="49" charset="0"/>
              </a:rPr>
              <a:t>group-list</a:t>
            </a:r>
            <a:r>
              <a:rPr lang="en-US" b="1" smtClean="0">
                <a:latin typeface="Courier New" pitchFamily="49" charset="0"/>
                <a:cs typeface="Courier New" pitchFamily="49" charset="0"/>
              </a:rPr>
              <a:t> </a:t>
            </a:r>
            <a:r>
              <a:rPr lang="en-US" i="1" smtClean="0">
                <a:latin typeface="Courier New" pitchFamily="49" charset="0"/>
                <a:cs typeface="Courier New" pitchFamily="49" charset="0"/>
              </a:rPr>
              <a:t>access-list</a:t>
            </a:r>
            <a:endParaRPr lang="en-US" i="1"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smtClean="0"/>
              <a:t>Sparse Mode Configuration Example</a:t>
            </a:r>
            <a:endParaRPr lang="en-US" dirty="0" smtClean="0"/>
          </a:p>
        </p:txBody>
      </p:sp>
      <p:sp>
        <p:nvSpPr>
          <p:cNvPr id="8" name="Content Placeholder 7"/>
          <p:cNvSpPr>
            <a:spLocks noGrp="1"/>
          </p:cNvSpPr>
          <p:nvPr>
            <p:ph idx="10"/>
          </p:nvPr>
        </p:nvSpPr>
        <p:spPr/>
        <p:txBody>
          <a:bodyPr/>
          <a:lstStyle/>
          <a:p>
            <a:r>
              <a:rPr lang="en-US" smtClean="0"/>
              <a:t>PIM-SM in Cisco IOS with RP at 10.20.1.254</a:t>
            </a:r>
          </a:p>
        </p:txBody>
      </p:sp>
      <p:sp>
        <p:nvSpPr>
          <p:cNvPr id="6" name="Text Placeholder 5"/>
          <p:cNvSpPr>
            <a:spLocks noGrp="1"/>
          </p:cNvSpPr>
          <p:nvPr>
            <p:ph sz="quarter" idx="11"/>
          </p:nvPr>
        </p:nvSpPr>
        <p:spPr>
          <a:xfrm>
            <a:off x="279400" y="1600722"/>
            <a:ext cx="8520113" cy="2778397"/>
          </a:xfrm>
        </p:spPr>
        <p:txBody>
          <a:bodyPr/>
          <a:lstStyle/>
          <a:p>
            <a:r>
              <a:rPr lang="en-US" smtClean="0"/>
              <a:t>Router# </a:t>
            </a:r>
            <a:r>
              <a:rPr lang="en-US" b="1" smtClean="0"/>
              <a:t>conf t</a:t>
            </a:r>
          </a:p>
          <a:p>
            <a:r>
              <a:rPr lang="en-US" smtClean="0"/>
              <a:t>Router(config)# </a:t>
            </a:r>
            <a:r>
              <a:rPr lang="en-US" b="1" smtClean="0"/>
              <a:t>ip multicast-routing</a:t>
            </a:r>
          </a:p>
          <a:p>
            <a:r>
              <a:rPr lang="en-US" smtClean="0"/>
              <a:t>Router(config)# </a:t>
            </a:r>
            <a:r>
              <a:rPr lang="en-US" b="1" smtClean="0"/>
              <a:t>interface vlan 1</a:t>
            </a:r>
          </a:p>
          <a:p>
            <a:r>
              <a:rPr lang="en-US" smtClean="0"/>
              <a:t>Router(config-if)# </a:t>
            </a:r>
            <a:r>
              <a:rPr lang="en-US" b="1" smtClean="0"/>
              <a:t>ip pim sparse-mode</a:t>
            </a:r>
          </a:p>
          <a:p>
            <a:r>
              <a:rPr lang="en-US" smtClean="0"/>
              <a:t>Router(config-if)# </a:t>
            </a:r>
            <a:r>
              <a:rPr lang="en-US" b="1" smtClean="0"/>
              <a:t>interface vlan 3</a:t>
            </a:r>
          </a:p>
          <a:p>
            <a:r>
              <a:rPr lang="en-US" smtClean="0"/>
              <a:t>Router(config-if)# </a:t>
            </a:r>
            <a:r>
              <a:rPr lang="en-US" b="1" smtClean="0"/>
              <a:t>ip pim sparse-mode</a:t>
            </a:r>
          </a:p>
          <a:p>
            <a:r>
              <a:rPr lang="en-US" smtClean="0"/>
              <a:t>Router(config-if)# </a:t>
            </a:r>
            <a:r>
              <a:rPr lang="en-US" b="1" smtClean="0"/>
              <a:t>exit</a:t>
            </a:r>
          </a:p>
          <a:p>
            <a:r>
              <a:rPr lang="en-US" smtClean="0"/>
              <a:t>Router(config)# </a:t>
            </a:r>
            <a:r>
              <a:rPr lang="en-US" b="1" smtClean="0"/>
              <a:t>ip pim rp-address 10.20.1.254</a:t>
            </a:r>
          </a:p>
        </p:txBody>
      </p:sp>
    </p:spTree>
  </p:cSld>
  <p:clrMapOvr>
    <a:masterClrMapping/>
  </p:clrMapOvr>
  <p:transition advClick="0"/>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Sparse-Dense Mode Configuration Example</a:t>
            </a:r>
          </a:p>
        </p:txBody>
      </p:sp>
      <p:sp>
        <p:nvSpPr>
          <p:cNvPr id="6" name="Content Placeholder 5"/>
          <p:cNvSpPr>
            <a:spLocks noGrp="1"/>
          </p:cNvSpPr>
          <p:nvPr>
            <p:ph idx="10"/>
          </p:nvPr>
        </p:nvSpPr>
        <p:spPr/>
        <p:txBody>
          <a:bodyPr/>
          <a:lstStyle/>
          <a:p>
            <a:r>
              <a:rPr lang="en-US" smtClean="0"/>
              <a:t>PIM sparse-dense mode with a candidate BSR</a:t>
            </a:r>
          </a:p>
        </p:txBody>
      </p:sp>
      <p:sp>
        <p:nvSpPr>
          <p:cNvPr id="8" name="Content Placeholder 7"/>
          <p:cNvSpPr>
            <a:spLocks noGrp="1"/>
          </p:cNvSpPr>
          <p:nvPr>
            <p:ph sz="quarter" idx="11"/>
          </p:nvPr>
        </p:nvSpPr>
        <p:spPr>
          <a:xfrm>
            <a:off x="279400" y="1600722"/>
            <a:ext cx="8520113" cy="2778397"/>
          </a:xfrm>
        </p:spPr>
        <p:txBody>
          <a:bodyPr/>
          <a:lstStyle/>
          <a:p>
            <a:r>
              <a:rPr lang="en-US" smtClean="0"/>
              <a:t>Router(config)# </a:t>
            </a:r>
            <a:r>
              <a:rPr lang="en-US" b="1" smtClean="0"/>
              <a:t>ip multicast-routing</a:t>
            </a:r>
          </a:p>
          <a:p>
            <a:r>
              <a:rPr lang="en-US" smtClean="0"/>
              <a:t>Router(config)# </a:t>
            </a:r>
            <a:r>
              <a:rPr lang="en-US" b="1" smtClean="0"/>
              <a:t>interface vlan 1</a:t>
            </a:r>
          </a:p>
          <a:p>
            <a:r>
              <a:rPr lang="en-US" smtClean="0"/>
              <a:t>Router(config-if)# </a:t>
            </a:r>
            <a:r>
              <a:rPr lang="en-US" b="1" smtClean="0"/>
              <a:t>ip pim sparse-dense-mode</a:t>
            </a:r>
          </a:p>
          <a:p>
            <a:r>
              <a:rPr lang="en-US" smtClean="0"/>
              <a:t>Router(config-if)# </a:t>
            </a:r>
            <a:r>
              <a:rPr lang="en-US" b="1" smtClean="0"/>
              <a:t>exit</a:t>
            </a:r>
          </a:p>
          <a:p>
            <a:r>
              <a:rPr lang="en-US" smtClean="0"/>
              <a:t>Router(config)# </a:t>
            </a:r>
            <a:r>
              <a:rPr lang="en-US" b="1" smtClean="0"/>
              <a:t>ip pim bsr-candidate vlan 1 30 200</a:t>
            </a:r>
          </a:p>
          <a:p>
            <a:endParaRPr lang="en-US"/>
          </a:p>
        </p:txBody>
      </p:sp>
    </p:spTree>
  </p:cSld>
  <p:clrMapOvr>
    <a:masterClrMapping/>
  </p:clrMapOvr>
  <p:transition advClick="0"/>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Auto-RP Configuration Example</a:t>
            </a:r>
          </a:p>
        </p:txBody>
      </p:sp>
      <p:sp>
        <p:nvSpPr>
          <p:cNvPr id="6" name="Content Placeholder 5"/>
          <p:cNvSpPr>
            <a:spLocks noGrp="1"/>
          </p:cNvSpPr>
          <p:nvPr>
            <p:ph idx="10"/>
          </p:nvPr>
        </p:nvSpPr>
        <p:spPr/>
        <p:txBody>
          <a:bodyPr/>
          <a:lstStyle/>
          <a:p>
            <a:r>
              <a:rPr lang="en-US" smtClean="0"/>
              <a:t>Auto-RP advertising IP address of VLAN 1 as RP</a:t>
            </a:r>
          </a:p>
        </p:txBody>
      </p:sp>
      <p:sp>
        <p:nvSpPr>
          <p:cNvPr id="8" name="Content Placeholder 7"/>
          <p:cNvSpPr>
            <a:spLocks noGrp="1"/>
          </p:cNvSpPr>
          <p:nvPr>
            <p:ph sz="quarter" idx="11"/>
          </p:nvPr>
        </p:nvSpPr>
        <p:spPr>
          <a:xfrm>
            <a:off x="279400" y="1600722"/>
            <a:ext cx="8520113" cy="2778397"/>
          </a:xfrm>
        </p:spPr>
        <p:txBody>
          <a:bodyPr/>
          <a:lstStyle/>
          <a:p>
            <a:r>
              <a:rPr lang="en-US" smtClean="0"/>
              <a:t>Router(config)# </a:t>
            </a:r>
            <a:r>
              <a:rPr lang="en-US" b="1" smtClean="0"/>
              <a:t>ip multicast-routing</a:t>
            </a:r>
          </a:p>
          <a:p>
            <a:r>
              <a:rPr lang="en-US" smtClean="0"/>
              <a:t>Router(config)# </a:t>
            </a:r>
            <a:r>
              <a:rPr lang="en-US" b="1" smtClean="0"/>
              <a:t>interface vlan 1</a:t>
            </a:r>
          </a:p>
          <a:p>
            <a:r>
              <a:rPr lang="en-US" smtClean="0"/>
              <a:t>Router(config-if)# </a:t>
            </a:r>
            <a:r>
              <a:rPr lang="en-US" b="1" smtClean="0"/>
              <a:t>ip pim sparse-dense-mode</a:t>
            </a:r>
          </a:p>
          <a:p>
            <a:r>
              <a:rPr lang="en-US" smtClean="0"/>
              <a:t>Router(config-if)# </a:t>
            </a:r>
            <a:r>
              <a:rPr lang="en-US" b="1" smtClean="0"/>
              <a:t>exit</a:t>
            </a:r>
          </a:p>
          <a:p>
            <a:r>
              <a:rPr lang="en-US" smtClean="0"/>
              <a:t>Router(config)# </a:t>
            </a:r>
            <a:r>
              <a:rPr lang="en-US" b="1" smtClean="0"/>
              <a:t>ip pim send-rp-announce vlan 1 scope 15 group-list 1</a:t>
            </a:r>
          </a:p>
          <a:p>
            <a:r>
              <a:rPr lang="en-US" smtClean="0"/>
              <a:t>Router(config)# </a:t>
            </a:r>
            <a:r>
              <a:rPr lang="en-US" b="1" smtClean="0"/>
              <a:t>access-list 1 permit 225.25.25.0.0.0.0.255</a:t>
            </a:r>
          </a:p>
          <a:p>
            <a:r>
              <a:rPr lang="en-US" smtClean="0"/>
              <a:t>Router(config)# </a:t>
            </a:r>
            <a:r>
              <a:rPr lang="en-US" b="1" smtClean="0"/>
              <a:t>exit</a:t>
            </a:r>
          </a:p>
        </p:txBody>
      </p:sp>
    </p:spTree>
  </p:cSld>
  <p:clrMapOvr>
    <a:masterClrMapping/>
  </p:clrMapOvr>
  <p:transition advClick="0"/>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0" descr="ss4"/>
          <p:cNvPicPr>
            <a:picLocks noChangeAspect="1" noChangeArrowheads="1"/>
          </p:cNvPicPr>
          <p:nvPr/>
        </p:nvPicPr>
        <p:blipFill>
          <a:blip r:embed="rId3" cstate="print"/>
          <a:srcRect/>
          <a:stretch>
            <a:fillRect/>
          </a:stretch>
        </p:blipFill>
        <p:spPr bwMode="auto">
          <a:xfrm>
            <a:off x="0" y="1600200"/>
            <a:ext cx="9144000" cy="3200400"/>
          </a:xfrm>
          <a:prstGeom prst="rect">
            <a:avLst/>
          </a:prstGeom>
          <a:noFill/>
          <a:ln w="9525">
            <a:noFill/>
            <a:miter lim="800000"/>
            <a:headEnd/>
            <a:tailEnd/>
          </a:ln>
        </p:spPr>
      </p:pic>
      <p:sp>
        <p:nvSpPr>
          <p:cNvPr id="13315" name="Rectangle 10"/>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6" name="Rectangle 32"/>
          <p:cNvSpPr>
            <a:spLocks noGrp="1" noChangeArrowheads="1"/>
          </p:cNvSpPr>
          <p:nvPr>
            <p:ph type="title"/>
          </p:nvPr>
        </p:nvSpPr>
        <p:spPr>
          <a:xfrm>
            <a:off x="293688" y="1841863"/>
            <a:ext cx="3233284" cy="2743200"/>
          </a:xfrm>
          <a:prstGeom prst="rect">
            <a:avLst/>
          </a:prstGeom>
          <a:noFill/>
        </p:spPr>
        <p:txBody>
          <a:bodyPr anchor="ctr">
            <a:normAutofit/>
          </a:bodyPr>
          <a:lstStyle/>
          <a:p>
            <a:r>
              <a:rPr lang="en-US" sz="2800" dirty="0" smtClean="0">
                <a:solidFill>
                  <a:schemeClr val="bg1"/>
                </a:solidFill>
              </a:rPr>
              <a:t>Preparing the Campus Infrastructure to Support Wireless</a:t>
            </a:r>
            <a:endParaRPr lang="en-US" sz="3000" b="0" dirty="0" smtClean="0">
              <a:solidFill>
                <a:schemeClr val="bg1"/>
              </a:solidFill>
            </a:endParaRPr>
          </a:p>
        </p:txBody>
      </p:sp>
    </p:spTree>
  </p:cSld>
  <p:clrMapOvr>
    <a:masterClrMapping/>
  </p:clrMapOvr>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Wireless LAN Parameters</a:t>
            </a:r>
            <a:endParaRPr lang="en-US" dirty="0" smtClean="0"/>
          </a:p>
        </p:txBody>
      </p:sp>
      <p:sp>
        <p:nvSpPr>
          <p:cNvPr id="8" name="Content Placeholder 7"/>
          <p:cNvSpPr>
            <a:spLocks noGrp="1"/>
          </p:cNvSpPr>
          <p:nvPr>
            <p:ph idx="1"/>
          </p:nvPr>
        </p:nvSpPr>
        <p:spPr/>
        <p:txBody>
          <a:bodyPr/>
          <a:lstStyle/>
          <a:p>
            <a:r>
              <a:rPr lang="en-US" smtClean="0"/>
              <a:t>Range</a:t>
            </a:r>
          </a:p>
          <a:p>
            <a:r>
              <a:rPr lang="en-US" smtClean="0"/>
              <a:t>Interference</a:t>
            </a:r>
          </a:p>
          <a:p>
            <a:r>
              <a:rPr lang="en-US" smtClean="0"/>
              <a:t>Performance</a:t>
            </a:r>
          </a:p>
          <a:p>
            <a:r>
              <a:rPr lang="en-US" smtClean="0"/>
              <a:t>Security</a:t>
            </a:r>
            <a:endParaRPr lang="en-US" dirty="0" smtClean="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Preparing the Campus Network for Integration of a Standalone WLAN Solution</a:t>
            </a:r>
          </a:p>
        </p:txBody>
      </p:sp>
      <p:pic>
        <p:nvPicPr>
          <p:cNvPr id="5" name="Content Placeholder 4" descr="Standalone WLAN Solution Integrated into Campus Network.jpg"/>
          <p:cNvPicPr>
            <a:picLocks noGrp="1" noChangeAspect="1"/>
          </p:cNvPicPr>
          <p:nvPr>
            <p:ph sz="quarter" idx="10"/>
          </p:nvPr>
        </p:nvPicPr>
        <p:blipFill>
          <a:blip r:embed="rId3" cstate="print"/>
          <a:stretch>
            <a:fillRect/>
          </a:stretch>
        </p:blipFill>
        <p:spPr>
          <a:xfrm>
            <a:off x="2133600" y="1330615"/>
            <a:ext cx="4800600" cy="4978400"/>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1. Introduction to Wireless LAN’s</a:t>
            </a:r>
            <a:endParaRPr lang="en-US" dirty="0" smtClean="0"/>
          </a:p>
        </p:txBody>
      </p:sp>
      <p:sp>
        <p:nvSpPr>
          <p:cNvPr id="8" name="Content Placeholder 7"/>
          <p:cNvSpPr>
            <a:spLocks noGrp="1"/>
          </p:cNvSpPr>
          <p:nvPr>
            <p:ph idx="1"/>
          </p:nvPr>
        </p:nvSpPr>
        <p:spPr/>
        <p:txBody>
          <a:bodyPr/>
          <a:lstStyle/>
          <a:p>
            <a:pPr>
              <a:buNone/>
            </a:pPr>
            <a:r>
              <a:rPr lang="en-US" smtClean="0"/>
              <a:t>Data Rates and Coverage Areas</a:t>
            </a:r>
            <a:endParaRPr lang="en-US" dirty="0" smtClean="0"/>
          </a:p>
        </p:txBody>
      </p:sp>
      <p:pic>
        <p:nvPicPr>
          <p:cNvPr id="4" name="Picture 3" descr="Unlicensed Frequency Bands.jpg"/>
          <p:cNvPicPr>
            <a:picLocks noChangeAspect="1"/>
          </p:cNvPicPr>
          <p:nvPr/>
        </p:nvPicPr>
        <p:blipFill>
          <a:blip r:embed="rId3" cstate="print"/>
          <a:stretch>
            <a:fillRect/>
          </a:stretch>
        </p:blipFill>
        <p:spPr>
          <a:xfrm>
            <a:off x="403863" y="1857826"/>
            <a:ext cx="8374377" cy="4457630"/>
          </a:xfrm>
          <a:prstGeom prst="rect">
            <a:avLst/>
          </a:prstGeom>
        </p:spPr>
      </p:pic>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Preparing the Campus Network for Integration of a Controller-Based WLAN Solution</a:t>
            </a:r>
          </a:p>
        </p:txBody>
      </p:sp>
      <p:pic>
        <p:nvPicPr>
          <p:cNvPr id="5" name="Content Placeholder 4" descr="Standalone WLAN Solution Integrated into Campus Network.jpg"/>
          <p:cNvPicPr>
            <a:picLocks noGrp="1" noChangeAspect="1"/>
          </p:cNvPicPr>
          <p:nvPr>
            <p:ph sz="quarter" idx="10"/>
          </p:nvPr>
        </p:nvPicPr>
        <p:blipFill>
          <a:blip r:embed="rId3" cstate="print"/>
          <a:stretch>
            <a:fillRect/>
          </a:stretch>
        </p:blipFill>
        <p:spPr>
          <a:xfrm>
            <a:off x="432683" y="1607106"/>
            <a:ext cx="8251712" cy="2624859"/>
          </a:xfrm>
        </p:spPr>
      </p:pic>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3"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172" name="Rectangle 32"/>
          <p:cNvSpPr>
            <a:spLocks noGrp="1" noChangeArrowheads="1"/>
          </p:cNvSpPr>
          <p:nvPr>
            <p:ph type="title" idx="4294967295"/>
          </p:nvPr>
        </p:nvSpPr>
        <p:spPr>
          <a:xfrm>
            <a:off x="293687" y="1841500"/>
            <a:ext cx="3072967" cy="2743200"/>
          </a:xfrm>
          <a:prstGeom prst="rect">
            <a:avLst/>
          </a:prstGeom>
          <a:noFill/>
        </p:spPr>
        <p:txBody>
          <a:bodyPr anchor="ctr"/>
          <a:lstStyle/>
          <a:p>
            <a:r>
              <a:rPr lang="en-US" sz="2800" dirty="0" smtClean="0">
                <a:solidFill>
                  <a:schemeClr val="bg1"/>
                </a:solidFill>
              </a:rPr>
              <a:t>Preparing the Campus Infrastructure to Support Voice</a:t>
            </a:r>
            <a:endParaRPr lang="en-US" sz="3000" b="0" dirty="0" smtClean="0">
              <a:solidFill>
                <a:schemeClr val="bg1"/>
              </a:solidFill>
            </a:endParaRPr>
          </a:p>
        </p:txBody>
      </p:sp>
    </p:spTree>
  </p:cSld>
  <p:clrMapOvr>
    <a:masterClrMapping/>
  </p:clrMapOvr>
  <p:transition spd="med"/>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IP Telephony Components</a:t>
            </a:r>
            <a:endParaRPr lang="en-US" dirty="0" smtClean="0"/>
          </a:p>
        </p:txBody>
      </p:sp>
      <p:sp>
        <p:nvSpPr>
          <p:cNvPr id="8" name="Content Placeholder 7"/>
          <p:cNvSpPr>
            <a:spLocks noGrp="1"/>
          </p:cNvSpPr>
          <p:nvPr>
            <p:ph idx="1"/>
          </p:nvPr>
        </p:nvSpPr>
        <p:spPr/>
        <p:txBody>
          <a:bodyPr/>
          <a:lstStyle/>
          <a:p>
            <a:r>
              <a:rPr lang="en-US" smtClean="0"/>
              <a:t>IP phones</a:t>
            </a:r>
          </a:p>
          <a:p>
            <a:r>
              <a:rPr lang="en-US" smtClean="0"/>
              <a:t>Switches with inline power</a:t>
            </a:r>
          </a:p>
          <a:p>
            <a:r>
              <a:rPr lang="en-US" smtClean="0"/>
              <a:t>Call-processing manager</a:t>
            </a:r>
          </a:p>
          <a:p>
            <a:r>
              <a:rPr lang="en-US" smtClean="0"/>
              <a:t>Voice gateway</a:t>
            </a:r>
            <a:endParaRPr lang="en-US" dirty="0" smtClean="0"/>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Configuring Switches to Support VoIP</a:t>
            </a:r>
            <a:endParaRPr lang="en-US" dirty="0" smtClean="0"/>
          </a:p>
        </p:txBody>
      </p:sp>
      <p:sp>
        <p:nvSpPr>
          <p:cNvPr id="8" name="Content Placeholder 7"/>
          <p:cNvSpPr>
            <a:spLocks noGrp="1"/>
          </p:cNvSpPr>
          <p:nvPr>
            <p:ph idx="1"/>
          </p:nvPr>
        </p:nvSpPr>
        <p:spPr/>
        <p:txBody>
          <a:bodyPr/>
          <a:lstStyle/>
          <a:p>
            <a:r>
              <a:rPr lang="en-US" smtClean="0"/>
              <a:t>Voice VLAN’s</a:t>
            </a:r>
          </a:p>
          <a:p>
            <a:r>
              <a:rPr lang="en-US" smtClean="0"/>
              <a:t>QoS</a:t>
            </a:r>
          </a:p>
          <a:p>
            <a:r>
              <a:rPr lang="en-US" smtClean="0"/>
              <a:t>Power </a:t>
            </a:r>
            <a:r>
              <a:rPr lang="en-US" smtClean="0"/>
              <a:t>over </a:t>
            </a:r>
            <a:r>
              <a:rPr lang="en-US" smtClean="0"/>
              <a:t>Ethernet (PoE)</a:t>
            </a:r>
            <a:endParaRPr lang="en-US" dirty="0" smtClean="0"/>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Voice VLAN’s</a:t>
            </a:r>
          </a:p>
        </p:txBody>
      </p:sp>
      <p:pic>
        <p:nvPicPr>
          <p:cNvPr id="5" name="Content Placeholder 4" descr="Voice VLAN with Multiple VLAN's.jpg"/>
          <p:cNvPicPr>
            <a:picLocks noGrp="1" noChangeAspect="1"/>
          </p:cNvPicPr>
          <p:nvPr>
            <p:ph idx="11"/>
          </p:nvPr>
        </p:nvPicPr>
        <p:blipFill>
          <a:blip r:embed="rId3" cstate="print"/>
          <a:stretch>
            <a:fillRect/>
          </a:stretch>
        </p:blipFill>
        <p:spPr>
          <a:xfrm>
            <a:off x="207683" y="1302283"/>
            <a:ext cx="8728959" cy="2825070"/>
          </a:xfrm>
        </p:spPr>
      </p:pic>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Configuring Voice VLAN’s</a:t>
            </a:r>
            <a:endParaRPr lang="en-US" dirty="0" smtClean="0"/>
          </a:p>
        </p:txBody>
      </p:sp>
      <p:sp>
        <p:nvSpPr>
          <p:cNvPr id="6" name="Content Placeholder 7"/>
          <p:cNvSpPr>
            <a:spLocks noGrp="1"/>
          </p:cNvSpPr>
          <p:nvPr>
            <p:ph idx="1"/>
          </p:nvPr>
        </p:nvSpPr>
        <p:spPr/>
        <p:txBody>
          <a:bodyPr>
            <a:noAutofit/>
          </a:bodyPr>
          <a:lstStyle/>
          <a:p>
            <a:r>
              <a:rPr lang="en-US" sz="1900" b="1" smtClean="0"/>
              <a:t>Step 1</a:t>
            </a:r>
            <a:r>
              <a:rPr lang="en-US" sz="1900" smtClean="0"/>
              <a:t>. Ensure that QoS is globally enabled with the command </a:t>
            </a:r>
            <a:r>
              <a:rPr lang="en-US" sz="1900" b="1" smtClean="0">
                <a:latin typeface="Courier New" pitchFamily="49" charset="0"/>
                <a:cs typeface="Courier New" pitchFamily="49" charset="0"/>
              </a:rPr>
              <a:t>mls qos </a:t>
            </a:r>
            <a:r>
              <a:rPr lang="en-US" sz="1900" smtClean="0"/>
              <a:t>and enter the configuration mode for the interface on which you want to configure Voice VLANs.</a:t>
            </a:r>
          </a:p>
          <a:p>
            <a:r>
              <a:rPr lang="en-US" sz="1900" b="1" smtClean="0"/>
              <a:t>Step 2. </a:t>
            </a:r>
            <a:r>
              <a:rPr lang="en-US" sz="1900" smtClean="0"/>
              <a:t>Enable the voice VLAN on the switch port and associate a VLAN ID using the interface command </a:t>
            </a:r>
            <a:r>
              <a:rPr lang="en-US" sz="1900" b="1" smtClean="0">
                <a:latin typeface="Courier New" pitchFamily="49" charset="0"/>
                <a:cs typeface="Courier New" pitchFamily="49" charset="0"/>
              </a:rPr>
              <a:t>switchport voice vlan </a:t>
            </a:r>
            <a:r>
              <a:rPr lang="en-US" sz="1900" i="1" smtClean="0">
                <a:latin typeface="Courier New" pitchFamily="49" charset="0"/>
                <a:cs typeface="Courier New" pitchFamily="49" charset="0"/>
              </a:rPr>
              <a:t>vlan-id</a:t>
            </a:r>
            <a:r>
              <a:rPr lang="en-US" sz="1900" smtClean="0"/>
              <a:t>.</a:t>
            </a:r>
          </a:p>
          <a:p>
            <a:r>
              <a:rPr lang="en-US" sz="1900" b="1" smtClean="0"/>
              <a:t>Step 3. </a:t>
            </a:r>
            <a:r>
              <a:rPr lang="en-US" sz="1900" smtClean="0"/>
              <a:t>Configure the port to trust CoS or trust DSCP as frames arrive on the switch port using the </a:t>
            </a:r>
            <a:r>
              <a:rPr lang="en-US" sz="1900" b="1" smtClean="0">
                <a:latin typeface="Courier New" pitchFamily="49" charset="0"/>
                <a:cs typeface="Courier New" pitchFamily="49" charset="0"/>
              </a:rPr>
              <a:t>mls qos trust cos </a:t>
            </a:r>
            <a:r>
              <a:rPr lang="en-US" sz="1900" smtClean="0"/>
              <a:t>or </a:t>
            </a:r>
            <a:r>
              <a:rPr lang="en-US" sz="1900" b="1" smtClean="0">
                <a:latin typeface="Courier New" pitchFamily="49" charset="0"/>
                <a:cs typeface="Courier New" pitchFamily="49" charset="0"/>
              </a:rPr>
              <a:t>mls qos trust dscp </a:t>
            </a:r>
            <a:r>
              <a:rPr lang="en-US" sz="1900" smtClean="0"/>
              <a:t>commands, respectively. Recall that the </a:t>
            </a:r>
            <a:r>
              <a:rPr lang="en-US" sz="1900" b="1" smtClean="0">
                <a:latin typeface="Courier New" pitchFamily="49" charset="0"/>
                <a:cs typeface="Courier New" pitchFamily="49" charset="0"/>
              </a:rPr>
              <a:t>mls qos trust cos</a:t>
            </a:r>
            <a:r>
              <a:rPr lang="en-US" sz="1900" smtClean="0"/>
              <a:t> command directs the switch to trust ingress CoS values whereas </a:t>
            </a:r>
            <a:r>
              <a:rPr lang="en-US" sz="1900" b="1" smtClean="0">
                <a:latin typeface="Courier New" pitchFamily="49" charset="0"/>
                <a:cs typeface="Courier New" pitchFamily="49" charset="0"/>
              </a:rPr>
              <a:t>mls qos trust dscp </a:t>
            </a:r>
            <a:r>
              <a:rPr lang="en-US" sz="1900" smtClean="0"/>
              <a:t>trusts ingress DSCP values. Do not confuse the two commands as each configures the switch to look at different bits in the frame for classification.</a:t>
            </a:r>
          </a:p>
          <a:p>
            <a:r>
              <a:rPr lang="en-US" sz="1900" b="1" smtClean="0"/>
              <a:t>Step 4. </a:t>
            </a:r>
            <a:r>
              <a:rPr lang="en-US" sz="1900" smtClean="0"/>
              <a:t>Verify the voice VLAN configuration using the command </a:t>
            </a:r>
            <a:r>
              <a:rPr lang="en-US" sz="1900" b="1" smtClean="0">
                <a:latin typeface="Courier New" pitchFamily="49" charset="0"/>
                <a:cs typeface="Courier New" pitchFamily="49" charset="0"/>
              </a:rPr>
              <a:t>show interfaces </a:t>
            </a:r>
            <a:r>
              <a:rPr lang="en-US" sz="1900" i="1" smtClean="0">
                <a:latin typeface="Courier New" pitchFamily="49" charset="0"/>
                <a:cs typeface="Courier New" pitchFamily="49" charset="0"/>
              </a:rPr>
              <a:t>interface-id</a:t>
            </a:r>
            <a:r>
              <a:rPr lang="en-US" sz="1900" b="1" smtClean="0">
                <a:latin typeface="Courier New" pitchFamily="49" charset="0"/>
                <a:cs typeface="Courier New" pitchFamily="49" charset="0"/>
              </a:rPr>
              <a:t> switchpor</a:t>
            </a:r>
            <a:r>
              <a:rPr lang="en-US" sz="1900" smtClean="0"/>
              <a:t>t.</a:t>
            </a:r>
          </a:p>
          <a:p>
            <a:r>
              <a:rPr lang="en-US" sz="1900" b="1" smtClean="0"/>
              <a:t>Step 5. </a:t>
            </a:r>
            <a:r>
              <a:rPr lang="en-US" sz="1900" smtClean="0"/>
              <a:t>Verify the QoS interface configuration using the command </a:t>
            </a:r>
            <a:r>
              <a:rPr lang="en-US" sz="1900" b="1" smtClean="0">
                <a:latin typeface="Courier New" pitchFamily="49" charset="0"/>
                <a:cs typeface="Courier New" pitchFamily="49" charset="0"/>
              </a:rPr>
              <a:t>show mls qos interface </a:t>
            </a:r>
            <a:r>
              <a:rPr lang="en-US" sz="1900" i="1" smtClean="0">
                <a:latin typeface="Courier New" pitchFamily="49" charset="0"/>
                <a:cs typeface="Courier New" pitchFamily="49" charset="0"/>
              </a:rPr>
              <a:t>interface-id</a:t>
            </a:r>
            <a:r>
              <a:rPr lang="en-US" sz="1900" smtClean="0"/>
              <a:t>.</a:t>
            </a:r>
            <a:endParaRPr lang="en-US" sz="1900" dirty="0" smtClean="0"/>
          </a:p>
        </p:txBody>
      </p:sp>
    </p:spTree>
  </p:cSld>
  <p:clrMapOvr>
    <a:masterClrMapping/>
  </p:clrMapOvr>
  <p:transition advClick="0"/>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Voice VLAN Configuration Example</a:t>
            </a:r>
          </a:p>
        </p:txBody>
      </p:sp>
      <p:sp>
        <p:nvSpPr>
          <p:cNvPr id="6" name="Content Placeholder 5"/>
          <p:cNvSpPr>
            <a:spLocks noGrp="1"/>
          </p:cNvSpPr>
          <p:nvPr>
            <p:ph idx="10"/>
          </p:nvPr>
        </p:nvSpPr>
        <p:spPr/>
        <p:txBody>
          <a:bodyPr/>
          <a:lstStyle/>
          <a:p>
            <a:r>
              <a:rPr lang="en-US" smtClean="0"/>
              <a:t>Interface FastEthernet0/24 is configured to set data devices to VLAN 1 by default and VoIP devices to the voice VLAN 700. </a:t>
            </a:r>
          </a:p>
          <a:p>
            <a:r>
              <a:rPr lang="en-US" smtClean="0"/>
              <a:t>The switch uses CDP to inform an attached IP Phone of the VLAN. As the port leads to an end device, portfast is enabled.</a:t>
            </a:r>
          </a:p>
        </p:txBody>
      </p:sp>
      <p:sp>
        <p:nvSpPr>
          <p:cNvPr id="8" name="Content Placeholder 7"/>
          <p:cNvSpPr>
            <a:spLocks noGrp="1"/>
          </p:cNvSpPr>
          <p:nvPr>
            <p:ph sz="quarter" idx="11"/>
          </p:nvPr>
        </p:nvSpPr>
        <p:spPr>
          <a:xfrm>
            <a:off x="279400" y="3422073"/>
            <a:ext cx="8520113" cy="3118426"/>
          </a:xfrm>
        </p:spPr>
        <p:txBody>
          <a:bodyPr/>
          <a:lstStyle/>
          <a:p>
            <a:r>
              <a:rPr lang="en-US" sz="1400" smtClean="0"/>
              <a:t>&lt;output omitted&gt;</a:t>
            </a:r>
          </a:p>
          <a:p>
            <a:r>
              <a:rPr lang="en-US" sz="1400" smtClean="0"/>
              <a:t>!</a:t>
            </a:r>
          </a:p>
          <a:p>
            <a:r>
              <a:rPr lang="en-US" sz="1400" smtClean="0"/>
              <a:t>mls qos</a:t>
            </a:r>
          </a:p>
          <a:p>
            <a:r>
              <a:rPr lang="en-US" sz="1400" smtClean="0"/>
              <a:t>!</a:t>
            </a:r>
          </a:p>
          <a:p>
            <a:r>
              <a:rPr lang="en-US" sz="1400" smtClean="0"/>
              <a:t>&lt;output omitted&gt;</a:t>
            </a:r>
          </a:p>
          <a:p>
            <a:r>
              <a:rPr lang="en-US" sz="1400" smtClean="0"/>
              <a:t>!</a:t>
            </a:r>
          </a:p>
          <a:p>
            <a:r>
              <a:rPr lang="en-US" sz="1400" smtClean="0"/>
              <a:t>interface FastEthernet0/24</a:t>
            </a:r>
          </a:p>
          <a:p>
            <a:r>
              <a:rPr lang="en-US" sz="1400" smtClean="0"/>
              <a:t>switchport mode dynamic desirable</a:t>
            </a:r>
          </a:p>
          <a:p>
            <a:r>
              <a:rPr lang="en-US" sz="1400" smtClean="0"/>
              <a:t>switchport voice vlan 700</a:t>
            </a:r>
          </a:p>
          <a:p>
            <a:r>
              <a:rPr lang="en-US" sz="1400" smtClean="0"/>
              <a:t>mls qos trust cos</a:t>
            </a:r>
          </a:p>
          <a:p>
            <a:r>
              <a:rPr lang="en-US" sz="1400" smtClean="0"/>
              <a:t>power inline auto</a:t>
            </a:r>
          </a:p>
          <a:p>
            <a:r>
              <a:rPr lang="en-US" sz="1400" smtClean="0"/>
              <a:t>spanning-tree portfast</a:t>
            </a:r>
          </a:p>
          <a:p>
            <a:r>
              <a:rPr lang="en-US" sz="1400" smtClean="0"/>
              <a:t>!</a:t>
            </a:r>
          </a:p>
          <a:p>
            <a:r>
              <a:rPr lang="en-US" sz="1400" smtClean="0"/>
              <a:t>&lt;output omitted&gt;</a:t>
            </a:r>
            <a:endParaRPr lang="en-US" sz="1400" b="1" smtClean="0"/>
          </a:p>
          <a:p>
            <a:endParaRPr lang="en-US" sz="1400"/>
          </a:p>
        </p:txBody>
      </p:sp>
    </p:spTree>
  </p:cSld>
  <p:clrMapOvr>
    <a:masterClrMapping/>
  </p:clrMapOvr>
  <p:transition advClick="0"/>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QoS for Voice Traffic from IP Phones</a:t>
            </a:r>
            <a:endParaRPr lang="en-US" dirty="0" smtClean="0"/>
          </a:p>
        </p:txBody>
      </p:sp>
      <p:sp>
        <p:nvSpPr>
          <p:cNvPr id="8" name="Content Placeholder 7"/>
          <p:cNvSpPr>
            <a:spLocks noGrp="1"/>
          </p:cNvSpPr>
          <p:nvPr>
            <p:ph idx="10"/>
          </p:nvPr>
        </p:nvSpPr>
        <p:spPr/>
        <p:txBody>
          <a:bodyPr/>
          <a:lstStyle/>
          <a:p>
            <a:r>
              <a:rPr lang="en-US" smtClean="0"/>
              <a:t>Define trust boundaries.</a:t>
            </a:r>
          </a:p>
          <a:p>
            <a:r>
              <a:rPr lang="en-US" smtClean="0"/>
              <a:t>Use CoS or DSCP at trust boundary.</a:t>
            </a:r>
            <a:endParaRPr lang="en-US" dirty="0" smtClean="0"/>
          </a:p>
        </p:txBody>
      </p:sp>
      <p:sp>
        <p:nvSpPr>
          <p:cNvPr id="5" name="Content Placeholder 4"/>
          <p:cNvSpPr>
            <a:spLocks noGrp="1"/>
          </p:cNvSpPr>
          <p:nvPr>
            <p:ph sz="quarter" idx="11"/>
          </p:nvPr>
        </p:nvSpPr>
        <p:spPr>
          <a:xfrm>
            <a:off x="279400" y="2507674"/>
            <a:ext cx="8520113" cy="4032826"/>
          </a:xfrm>
        </p:spPr>
        <p:txBody>
          <a:bodyPr/>
          <a:lstStyle/>
          <a:p>
            <a:r>
              <a:rPr lang="en-US" smtClean="0"/>
              <a:t>&lt;output omitted&gt;</a:t>
            </a:r>
          </a:p>
          <a:p>
            <a:r>
              <a:rPr lang="en-US" smtClean="0"/>
              <a:t>!</a:t>
            </a:r>
          </a:p>
          <a:p>
            <a:r>
              <a:rPr lang="en-US" smtClean="0"/>
              <a:t>mls qos</a:t>
            </a:r>
          </a:p>
          <a:p>
            <a:r>
              <a:rPr lang="en-US" smtClean="0"/>
              <a:t>!</a:t>
            </a:r>
          </a:p>
          <a:p>
            <a:r>
              <a:rPr lang="en-US" smtClean="0"/>
              <a:t>&lt;output omitted&gt;</a:t>
            </a:r>
          </a:p>
          <a:p>
            <a:r>
              <a:rPr lang="en-US" smtClean="0"/>
              <a:t>!</a:t>
            </a:r>
          </a:p>
          <a:p>
            <a:r>
              <a:rPr lang="en-US" smtClean="0"/>
              <a:t>interface FastEthernet0/24</a:t>
            </a:r>
          </a:p>
          <a:p>
            <a:r>
              <a:rPr lang="en-US" smtClean="0"/>
              <a:t>switchport mode dynamic desirable</a:t>
            </a:r>
          </a:p>
          <a:p>
            <a:r>
              <a:rPr lang="en-US" smtClean="0"/>
              <a:t>switchport voice vlan 700</a:t>
            </a:r>
          </a:p>
          <a:p>
            <a:r>
              <a:rPr lang="en-US" smtClean="0"/>
              <a:t>mls qos trust cos</a:t>
            </a:r>
          </a:p>
          <a:p>
            <a:r>
              <a:rPr lang="en-US" smtClean="0"/>
              <a:t>power inline auto</a:t>
            </a:r>
          </a:p>
          <a:p>
            <a:r>
              <a:rPr lang="en-US" smtClean="0"/>
              <a:t>spanning-tree portfast</a:t>
            </a:r>
          </a:p>
          <a:p>
            <a:r>
              <a:rPr lang="en-US" smtClean="0"/>
              <a:t>!</a:t>
            </a:r>
          </a:p>
          <a:p>
            <a:r>
              <a:rPr lang="en-US" smtClean="0"/>
              <a:t>&lt;output omitted&gt;</a:t>
            </a:r>
          </a:p>
          <a:p>
            <a:endParaRPr lang="en-US"/>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Power over Ethernet</a:t>
            </a:r>
            <a:endParaRPr lang="en-US" dirty="0" smtClean="0"/>
          </a:p>
        </p:txBody>
      </p:sp>
      <p:sp>
        <p:nvSpPr>
          <p:cNvPr id="8" name="Content Placeholder 7"/>
          <p:cNvSpPr>
            <a:spLocks noGrp="1"/>
          </p:cNvSpPr>
          <p:nvPr>
            <p:ph idx="1"/>
          </p:nvPr>
        </p:nvSpPr>
        <p:spPr/>
        <p:txBody>
          <a:bodyPr/>
          <a:lstStyle/>
          <a:p>
            <a:r>
              <a:rPr lang="en-US" smtClean="0"/>
              <a:t>Power comes through Category 5e Ethernet cable.</a:t>
            </a:r>
          </a:p>
          <a:p>
            <a:r>
              <a:rPr lang="en-US" smtClean="0"/>
              <a:t>Power provided by switch or power injector.</a:t>
            </a:r>
          </a:p>
          <a:p>
            <a:r>
              <a:rPr lang="en-US" smtClean="0"/>
              <a:t>Either IEEE 802.3af or Cisco inline power. New Cisco devices support both.</a:t>
            </a:r>
            <a:endParaRPr lang="en-US" dirty="0" smtClean="0"/>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Inline Power Configuration Example</a:t>
            </a:r>
          </a:p>
        </p:txBody>
      </p:sp>
      <p:sp>
        <p:nvSpPr>
          <p:cNvPr id="6" name="Content Placeholder 5"/>
          <p:cNvSpPr>
            <a:spLocks noGrp="1"/>
          </p:cNvSpPr>
          <p:nvPr>
            <p:ph idx="10"/>
          </p:nvPr>
        </p:nvSpPr>
        <p:spPr/>
        <p:txBody>
          <a:bodyPr/>
          <a:lstStyle/>
          <a:p>
            <a:r>
              <a:rPr lang="en-US" smtClean="0"/>
              <a:t>The command </a:t>
            </a:r>
            <a:r>
              <a:rPr lang="en-US" b="1" smtClean="0">
                <a:latin typeface="Courier New" pitchFamily="49" charset="0"/>
                <a:cs typeface="Courier New" pitchFamily="49" charset="0"/>
              </a:rPr>
              <a:t>show power inline</a:t>
            </a:r>
            <a:r>
              <a:rPr lang="en-US" b="1" smtClean="0"/>
              <a:t> </a:t>
            </a:r>
            <a:r>
              <a:rPr lang="en-US" smtClean="0"/>
              <a:t>displays the configuration and statistics about the used power drawn by connected powered devices and the capacity of the power supply.</a:t>
            </a:r>
          </a:p>
        </p:txBody>
      </p:sp>
      <p:sp>
        <p:nvSpPr>
          <p:cNvPr id="8" name="Content Placeholder 7"/>
          <p:cNvSpPr>
            <a:spLocks noGrp="1"/>
          </p:cNvSpPr>
          <p:nvPr>
            <p:ph sz="quarter" idx="11"/>
          </p:nvPr>
        </p:nvSpPr>
        <p:spPr/>
        <p:txBody>
          <a:bodyPr/>
          <a:lstStyle/>
          <a:p>
            <a:r>
              <a:rPr lang="en-US" smtClean="0"/>
              <a:t>Switch#</a:t>
            </a:r>
            <a:r>
              <a:rPr lang="en-US" b="1" smtClean="0"/>
              <a:t> </a:t>
            </a:r>
            <a:r>
              <a:rPr lang="en-US" b="1" smtClean="0"/>
              <a:t>show power </a:t>
            </a:r>
            <a:r>
              <a:rPr lang="en-US" b="1" smtClean="0"/>
              <a:t>inline </a:t>
            </a:r>
            <a:r>
              <a:rPr lang="en-US" b="1" smtClean="0"/>
              <a:t>fa0/24 </a:t>
            </a:r>
            <a:endParaRPr lang="en-US" smtClean="0"/>
          </a:p>
          <a:p>
            <a:r>
              <a:rPr lang="en-US" smtClean="0"/>
              <a:t>Interface </a:t>
            </a:r>
            <a:r>
              <a:rPr lang="en-US" smtClean="0"/>
              <a:t>Admin </a:t>
            </a:r>
            <a:r>
              <a:rPr lang="en-US" smtClean="0"/>
              <a:t> Oper       Power   Device              Class  Max </a:t>
            </a:r>
            <a:endParaRPr lang="en-US" smtClean="0"/>
          </a:p>
          <a:p>
            <a:r>
              <a:rPr lang="en-US" smtClean="0"/>
              <a:t>                            (</a:t>
            </a:r>
            <a:r>
              <a:rPr lang="en-US" smtClean="0"/>
              <a:t>Watts) </a:t>
            </a:r>
          </a:p>
          <a:p>
            <a:r>
              <a:rPr lang="en-US" smtClean="0"/>
              <a:t>--------- ------ ---------- ------- ------------------- </a:t>
            </a:r>
            <a:r>
              <a:rPr lang="en-US" smtClean="0"/>
              <a:t>----- </a:t>
            </a:r>
            <a:r>
              <a:rPr lang="en-US" smtClean="0"/>
              <a:t> ---- </a:t>
            </a:r>
            <a:endParaRPr lang="en-US" smtClean="0"/>
          </a:p>
          <a:p>
            <a:r>
              <a:rPr lang="en-US" smtClean="0"/>
              <a:t>Fa0/24    auto   on         10.3 </a:t>
            </a:r>
            <a:r>
              <a:rPr lang="en-US" smtClean="0"/>
              <a:t>IP Phone </a:t>
            </a:r>
            <a:r>
              <a:rPr lang="en-US" smtClean="0"/>
              <a:t>CP-7970G </a:t>
            </a:r>
            <a:r>
              <a:rPr lang="en-US" smtClean="0"/>
              <a:t>     3      15.4 </a:t>
            </a:r>
            <a:endParaRPr lang="en-US" smtClean="0"/>
          </a:p>
          <a:p>
            <a:r>
              <a:rPr lang="en-US" smtClean="0"/>
              <a:t/>
            </a:r>
            <a:br>
              <a:rPr lang="en-US" smtClean="0"/>
            </a:br>
            <a:endParaRPr lang="en-US" smtClean="0"/>
          </a:p>
          <a:p>
            <a:r>
              <a:rPr lang="en-US" smtClean="0"/>
              <a:t>Interface </a:t>
            </a:r>
            <a:r>
              <a:rPr lang="en-US" smtClean="0"/>
              <a:t> AdminPowerMax    AdminConsumption </a:t>
            </a:r>
            <a:endParaRPr lang="en-US" smtClean="0"/>
          </a:p>
          <a:p>
            <a:r>
              <a:rPr lang="en-US" smtClean="0"/>
              <a:t>             (Watts</a:t>
            </a:r>
            <a:r>
              <a:rPr lang="en-US" smtClean="0"/>
              <a:t>) </a:t>
            </a:r>
            <a:r>
              <a:rPr lang="en-US" smtClean="0"/>
              <a:t>           (Watts</a:t>
            </a:r>
            <a:r>
              <a:rPr lang="en-US" smtClean="0"/>
              <a:t>) </a:t>
            </a:r>
          </a:p>
          <a:p>
            <a:r>
              <a:rPr lang="en-US" smtClean="0"/>
              <a:t>---------- --------------- ------------------ </a:t>
            </a:r>
          </a:p>
          <a:p>
            <a:r>
              <a:rPr lang="en-US" smtClean="0"/>
              <a:t>Fa0/24         15.4              15.4 </a:t>
            </a:r>
            <a:endParaRPr lang="en-US"/>
          </a:p>
        </p:txBody>
      </p:sp>
    </p:spTree>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2. Cisco WLAN Solutions Applied to Campus Networks</a:t>
            </a:r>
            <a:endParaRPr lang="en-US" dirty="0" smtClean="0"/>
          </a:p>
        </p:txBody>
      </p:sp>
      <p:sp>
        <p:nvSpPr>
          <p:cNvPr id="8" name="Content Placeholder 7"/>
          <p:cNvSpPr>
            <a:spLocks noGrp="1"/>
          </p:cNvSpPr>
          <p:nvPr>
            <p:ph idx="1"/>
          </p:nvPr>
        </p:nvSpPr>
        <p:spPr>
          <a:xfrm>
            <a:off x="279401" y="1316182"/>
            <a:ext cx="8520354" cy="5148118"/>
          </a:xfrm>
        </p:spPr>
        <p:txBody>
          <a:bodyPr/>
          <a:lstStyle/>
          <a:p>
            <a:pPr>
              <a:buNone/>
            </a:pPr>
            <a:r>
              <a:rPr lang="en-US" smtClean="0"/>
              <a:t>Cisco Unified Wireless Network</a:t>
            </a:r>
          </a:p>
          <a:p>
            <a:r>
              <a:rPr lang="en-US" smtClean="0"/>
              <a:t>Client devices</a:t>
            </a:r>
          </a:p>
          <a:p>
            <a:r>
              <a:rPr lang="en-US" smtClean="0"/>
              <a:t>Mobility platform</a:t>
            </a:r>
          </a:p>
          <a:p>
            <a:r>
              <a:rPr lang="en-US" smtClean="0"/>
              <a:t>Network unification</a:t>
            </a:r>
          </a:p>
          <a:p>
            <a:r>
              <a:rPr lang="en-US" smtClean="0"/>
              <a:t>World-class network management</a:t>
            </a:r>
          </a:p>
          <a:p>
            <a:r>
              <a:rPr lang="en-US" smtClean="0"/>
              <a:t>Unified advanced services</a:t>
            </a:r>
            <a:endParaRPr lang="en-US" dirty="0" smtClean="0"/>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Additional Network Requirements for VoIP</a:t>
            </a:r>
            <a:endParaRPr lang="en-US" dirty="0" smtClean="0"/>
          </a:p>
        </p:txBody>
      </p:sp>
      <p:sp>
        <p:nvSpPr>
          <p:cNvPr id="8" name="Content Placeholder 7"/>
          <p:cNvSpPr>
            <a:spLocks noGrp="1"/>
          </p:cNvSpPr>
          <p:nvPr>
            <p:ph idx="1"/>
          </p:nvPr>
        </p:nvSpPr>
        <p:spPr/>
        <p:txBody>
          <a:bodyPr/>
          <a:lstStyle/>
          <a:p>
            <a:r>
              <a:rPr lang="en-US" smtClean="0"/>
              <a:t>Cisco IP phone receives IP address and downloads configuration file via TFTP from Cisco Unified Communications Manager (CUCM) or CUCM Express (CUCME).</a:t>
            </a:r>
          </a:p>
          <a:p>
            <a:r>
              <a:rPr lang="en-US" smtClean="0"/>
              <a:t>IP phone registers with CUCM or CUCME and obtains its line extension number.</a:t>
            </a:r>
            <a:endParaRPr lang="en-US" dirty="0" smtClean="0"/>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9" descr="ss2"/>
          <p:cNvPicPr>
            <a:picLocks noChangeAspect="1" noChangeArrowheads="1"/>
          </p:cNvPicPr>
          <p:nvPr/>
        </p:nvPicPr>
        <p:blipFill>
          <a:blip r:embed="rId3" cstate="print"/>
          <a:srcRect/>
          <a:stretch>
            <a:fillRect/>
          </a:stretch>
        </p:blipFill>
        <p:spPr bwMode="auto">
          <a:xfrm>
            <a:off x="0" y="1600200"/>
            <a:ext cx="9144000" cy="3178175"/>
          </a:xfrm>
          <a:prstGeom prst="rect">
            <a:avLst/>
          </a:prstGeom>
          <a:noFill/>
          <a:ln w="9525">
            <a:noFill/>
            <a:miter lim="800000"/>
            <a:headEnd/>
            <a:tailEnd/>
          </a:ln>
        </p:spPr>
      </p:pic>
      <p:sp>
        <p:nvSpPr>
          <p:cNvPr id="9219"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 name="Rectangle 32"/>
          <p:cNvSpPr txBox="1">
            <a:spLocks noChangeArrowheads="1"/>
          </p:cNvSpPr>
          <p:nvPr/>
        </p:nvSpPr>
        <p:spPr>
          <a:xfrm>
            <a:off x="293688" y="1841863"/>
            <a:ext cx="3233284" cy="2743200"/>
          </a:xfrm>
          <a:prstGeom prst="rect">
            <a:avLst/>
          </a:prstGeom>
          <a:noFill/>
        </p:spPr>
        <p:txBody>
          <a:bodyPr anchor="ctr"/>
          <a:lstStyle/>
          <a:p>
            <a:pPr marL="0" marR="0" lvl="0" indent="0" algn="l" defTabSz="814388" rtl="0" eaLnBrk="1" fontAlgn="base" latinLnBrk="0" hangingPunct="1">
              <a:lnSpc>
                <a:spcPct val="9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bg1"/>
                </a:solidFill>
                <a:effectLst/>
                <a:uLnTx/>
                <a:uFillTx/>
                <a:latin typeface="+mj-lt"/>
                <a:ea typeface="+mj-ea"/>
                <a:cs typeface="+mj-cs"/>
              </a:rPr>
              <a:t>Preparing the Campus Infrastructure to Support Video</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Video Applications</a:t>
            </a:r>
            <a:endParaRPr lang="en-US" dirty="0" smtClean="0"/>
          </a:p>
        </p:txBody>
      </p:sp>
      <p:sp>
        <p:nvSpPr>
          <p:cNvPr id="6" name="Content Placeholder 7"/>
          <p:cNvSpPr>
            <a:spLocks noGrp="1"/>
          </p:cNvSpPr>
          <p:nvPr>
            <p:ph idx="1"/>
          </p:nvPr>
        </p:nvSpPr>
        <p:spPr/>
        <p:txBody>
          <a:bodyPr/>
          <a:lstStyle/>
          <a:p>
            <a:r>
              <a:rPr lang="en-US" smtClean="0"/>
              <a:t>Peer-to-peer video</a:t>
            </a:r>
          </a:p>
          <a:p>
            <a:r>
              <a:rPr lang="en-US" smtClean="0"/>
              <a:t>TelePresence</a:t>
            </a:r>
          </a:p>
          <a:p>
            <a:r>
              <a:rPr lang="en-US" smtClean="0"/>
              <a:t>IP surveillance</a:t>
            </a:r>
          </a:p>
          <a:p>
            <a:r>
              <a:rPr lang="en-US" smtClean="0"/>
              <a:t>Digital media systems</a:t>
            </a:r>
            <a:endParaRPr lang="en-US" dirty="0" smtClean="0"/>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Configuring Switches to Support Video</a:t>
            </a:r>
            <a:endParaRPr lang="en-US" dirty="0" smtClean="0"/>
          </a:p>
        </p:txBody>
      </p:sp>
      <p:sp>
        <p:nvSpPr>
          <p:cNvPr id="8" name="Content Placeholder 7"/>
          <p:cNvSpPr>
            <a:spLocks noGrp="1"/>
          </p:cNvSpPr>
          <p:nvPr>
            <p:ph idx="1"/>
          </p:nvPr>
        </p:nvSpPr>
        <p:spPr/>
        <p:txBody>
          <a:bodyPr/>
          <a:lstStyle/>
          <a:p>
            <a:r>
              <a:rPr lang="en-US" smtClean="0"/>
              <a:t>Packet loss of less than 0.5 percent</a:t>
            </a:r>
          </a:p>
          <a:p>
            <a:r>
              <a:rPr lang="en-US" smtClean="0"/>
              <a:t>Jitter of less than 10 ms one-way</a:t>
            </a:r>
          </a:p>
          <a:p>
            <a:r>
              <a:rPr lang="en-US" smtClean="0"/>
              <a:t>Latency of less than 150 ms one-way</a:t>
            </a:r>
            <a:endParaRPr lang="en-US" dirty="0" smtClean="0"/>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Best Practices for TelePresence</a:t>
            </a:r>
            <a:endParaRPr lang="en-US" dirty="0" smtClean="0"/>
          </a:p>
        </p:txBody>
      </p:sp>
      <p:sp>
        <p:nvSpPr>
          <p:cNvPr id="8" name="Content Placeholder 7"/>
          <p:cNvSpPr>
            <a:spLocks noGrp="1"/>
          </p:cNvSpPr>
          <p:nvPr>
            <p:ph idx="1"/>
          </p:nvPr>
        </p:nvSpPr>
        <p:spPr/>
        <p:txBody>
          <a:bodyPr>
            <a:normAutofit fontScale="92500" lnSpcReduction="10000"/>
          </a:bodyPr>
          <a:lstStyle/>
          <a:p>
            <a:r>
              <a:rPr lang="en-US" smtClean="0"/>
              <a:t>Classify and mark traffic by using DSCP as close to its edge as possible, preferably on the first-hop access layer switch. If a host is trusted, allow the trusted hosts to mark their own traffic.</a:t>
            </a:r>
          </a:p>
          <a:p>
            <a:r>
              <a:rPr lang="en-US" smtClean="0"/>
              <a:t>Trust QoS on each inter-switch and </a:t>
            </a:r>
            <a:r>
              <a:rPr lang="en-US" smtClean="0"/>
              <a:t>switch-to-router </a:t>
            </a:r>
            <a:r>
              <a:rPr lang="en-US" smtClean="0"/>
              <a:t>links to preserve marking as frames travel through the network. See RFC 4594 for more information.</a:t>
            </a:r>
          </a:p>
          <a:p>
            <a:r>
              <a:rPr lang="en-US" smtClean="0"/>
              <a:t>Limit the amount of real-time voice and video traffic to 33 percent of link capacity; if higher than this, TelePresence data might starve out other applications resulting in slow or erratic performance of data applications.</a:t>
            </a:r>
          </a:p>
          <a:p>
            <a:r>
              <a:rPr lang="en-US" smtClean="0"/>
              <a:t>Reserve at least 25 percent of link bandwidth for the best-effort data traffic.</a:t>
            </a:r>
          </a:p>
          <a:p>
            <a:r>
              <a:rPr lang="en-US" smtClean="0"/>
              <a:t>Deploy a 1 percent Scavenger class to help ensure that unruly applications do not dominate the best-effort data class.</a:t>
            </a:r>
          </a:p>
          <a:p>
            <a:r>
              <a:rPr lang="en-US" smtClean="0"/>
              <a:t>Use DSCP-based WRED queuing on all TCP flows, wherever possible.</a:t>
            </a:r>
            <a:endParaRPr lang="en-US" dirty="0" smtClean="0"/>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Chapter 7 Summary (1)</a:t>
            </a:r>
            <a:endParaRPr lang="en-US" dirty="0" smtClean="0"/>
          </a:p>
        </p:txBody>
      </p:sp>
      <p:sp>
        <p:nvSpPr>
          <p:cNvPr id="5" name="Content Placeholder 4"/>
          <p:cNvSpPr>
            <a:spLocks noGrp="1"/>
          </p:cNvSpPr>
          <p:nvPr>
            <p:ph idx="1"/>
          </p:nvPr>
        </p:nvSpPr>
        <p:spPr/>
        <p:txBody>
          <a:bodyPr/>
          <a:lstStyle/>
          <a:p>
            <a:r>
              <a:rPr lang="en-US" smtClean="0"/>
              <a:t>When planning for a wireless deployment, carefully consider the standalone WLAN solution and the controller-based solution. For networks of more than a few access points, the best practice is to use a controller-based solution.</a:t>
            </a:r>
          </a:p>
          <a:p>
            <a:r>
              <a:rPr lang="en-US" smtClean="0"/>
              <a:t>When preparing for a wireless deployment, verify your switch port configuration as a trunk port. Access points optionally support trunking and carry multiple VLAN’s. Wireless clients can map to different SSID’s, which it turn might be carried on different VLAN’s.</a:t>
            </a:r>
            <a:endParaRPr lang="en-US" dirty="0" smtClean="0"/>
          </a:p>
        </p:txBody>
      </p:sp>
    </p:spTree>
  </p:cSld>
  <p:clrMapOvr>
    <a:masterClrMapping/>
  </p:clrMapOvr>
  <p:transition spd="med"/>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Chapter 7 Summary (2)</a:t>
            </a:r>
            <a:endParaRPr lang="en-US" dirty="0" smtClean="0"/>
          </a:p>
        </p:txBody>
      </p:sp>
      <p:sp>
        <p:nvSpPr>
          <p:cNvPr id="5" name="Content Placeholder 4"/>
          <p:cNvSpPr>
            <a:spLocks noGrp="1"/>
          </p:cNvSpPr>
          <p:nvPr>
            <p:ph idx="1"/>
          </p:nvPr>
        </p:nvSpPr>
        <p:spPr/>
        <p:txBody>
          <a:bodyPr/>
          <a:lstStyle/>
          <a:p>
            <a:r>
              <a:rPr lang="en-US" smtClean="0"/>
              <a:t>When planning for a voice implementation in the campus network, the use of QoS and the use of a separate VLAN for voice traffic is recommended. PoE is another option to power Cisco IP Phones without the use of an AC/DC adapter.</a:t>
            </a:r>
          </a:p>
          <a:p>
            <a:r>
              <a:rPr lang="en-US" smtClean="0"/>
              <a:t>When preparing for the voice implementation, ensure that you configure QoS as close to the edge port as possible. Trusting DSCP or CoS for ingress frames is normally recommended.</a:t>
            </a:r>
            <a:endParaRPr lang="en-US" dirty="0" smtClean="0"/>
          </a:p>
        </p:txBody>
      </p:sp>
    </p:spTree>
  </p:cSld>
  <p:clrMapOvr>
    <a:masterClrMapping/>
  </p:clrMapOvr>
  <p:transition spd="med"/>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Chapter 7 Summary (3)</a:t>
            </a:r>
            <a:endParaRPr lang="en-US" dirty="0" smtClean="0"/>
          </a:p>
        </p:txBody>
      </p:sp>
      <p:sp>
        <p:nvSpPr>
          <p:cNvPr id="5" name="Content Placeholder 4"/>
          <p:cNvSpPr>
            <a:spLocks noGrp="1"/>
          </p:cNvSpPr>
          <p:nvPr>
            <p:ph idx="1"/>
          </p:nvPr>
        </p:nvSpPr>
        <p:spPr/>
        <p:txBody>
          <a:bodyPr/>
          <a:lstStyle/>
          <a:p>
            <a:r>
              <a:rPr lang="en-US" smtClean="0"/>
              <a:t>When planning for a video implementation, determine whether the video application is real-time video or on-demand video. Real-time video requires low latency and </a:t>
            </a:r>
            <a:r>
              <a:rPr lang="en-US" smtClean="0"/>
              <a:t>sends </a:t>
            </a:r>
            <a:r>
              <a:rPr lang="en-US" smtClean="0"/>
              <a:t>traffic in bursts at high bandwidth.</a:t>
            </a:r>
          </a:p>
          <a:p>
            <a:r>
              <a:rPr lang="en-US" smtClean="0"/>
              <a:t>When preparing for a video implementation such as TelePresence, consult with a specialist or expert to ensure the campus network meets all the  requirements in terms of bandwidth and QoS.</a:t>
            </a:r>
            <a:endParaRPr lang="en-US" dirty="0" smtClean="0"/>
          </a:p>
        </p:txBody>
      </p:sp>
    </p:spTree>
  </p:cSld>
  <p:clrMapOvr>
    <a:masterClrMapping/>
  </p:clrMapOvr>
  <p:transition spd="med"/>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Chapter </a:t>
            </a:r>
            <a:r>
              <a:rPr lang="en-US" smtClean="0"/>
              <a:t>7 Labs</a:t>
            </a:r>
            <a:endParaRPr lang="en-US" dirty="0"/>
          </a:p>
        </p:txBody>
      </p:sp>
      <p:sp>
        <p:nvSpPr>
          <p:cNvPr id="9" name="Content Placeholder 8"/>
          <p:cNvSpPr>
            <a:spLocks noGrp="1"/>
          </p:cNvSpPr>
          <p:nvPr>
            <p:ph idx="1"/>
          </p:nvPr>
        </p:nvSpPr>
        <p:spPr/>
        <p:txBody>
          <a:bodyPr>
            <a:normAutofit/>
          </a:bodyPr>
          <a:lstStyle/>
          <a:p>
            <a:r>
              <a:rPr lang="en-US" sz="2000" b="1" dirty="0"/>
              <a:t>Lab </a:t>
            </a:r>
            <a:r>
              <a:rPr lang="en-US" sz="2000" b="1" dirty="0" smtClean="0"/>
              <a:t>7-1	Configuring Switches for IP Telephony Support </a:t>
            </a:r>
          </a:p>
          <a:p>
            <a:r>
              <a:rPr lang="en-US" sz="2000" b="1" dirty="0" smtClean="0"/>
              <a:t>Lab 7-2	Configuring a WLAN Controller </a:t>
            </a:r>
          </a:p>
          <a:p>
            <a:r>
              <a:rPr lang="en-US" sz="2000" b="1" dirty="0" smtClean="0"/>
              <a:t>Lab 7-3	Voice and Security in a Switched Network - Case Study </a:t>
            </a:r>
            <a:endParaRPr lang="en-US" sz="2000" b="1" dirty="0"/>
          </a:p>
        </p:txBody>
      </p:sp>
    </p:spTree>
    <p:extLst>
      <p:ext uri="{BB962C8B-B14F-4D97-AF65-F5344CB8AC3E}">
        <p14:creationId xmlns="" xmlns:p14="http://schemas.microsoft.com/office/powerpoint/2010/main" val="1792079767"/>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dirty="0" smtClean="0"/>
              <a:t>Resources</a:t>
            </a:r>
          </a:p>
        </p:txBody>
      </p:sp>
      <p:sp>
        <p:nvSpPr>
          <p:cNvPr id="4" name="Content Placeholder 3"/>
          <p:cNvSpPr>
            <a:spLocks noGrp="1"/>
          </p:cNvSpPr>
          <p:nvPr>
            <p:ph idx="1"/>
          </p:nvPr>
        </p:nvSpPr>
        <p:spPr>
          <a:xfrm>
            <a:off x="294968" y="1209374"/>
            <a:ext cx="8603225" cy="5034116"/>
          </a:xfrm>
        </p:spPr>
        <p:txBody>
          <a:bodyPr>
            <a:normAutofit/>
          </a:bodyPr>
          <a:lstStyle/>
          <a:p>
            <a:r>
              <a:rPr lang="en-US" sz="2000" dirty="0" smtClean="0"/>
              <a:t>Catalyst 3560 Command Reference:</a:t>
            </a:r>
          </a:p>
          <a:p>
            <a:pPr indent="-1588">
              <a:buNone/>
            </a:pPr>
            <a:r>
              <a:rPr lang="en-US" sz="2000" dirty="0" smtClean="0">
                <a:hlinkClick r:id="rId2"/>
              </a:rPr>
              <a:t>www.cisco.com/en/US/partner/docs/switches/lan/catalyst3560/software/release/12.2_55_se/command/reference/3560_cr.html</a:t>
            </a:r>
            <a:r>
              <a:rPr lang="en-US" sz="2000" dirty="0" smtClean="0"/>
              <a:t> </a:t>
            </a:r>
          </a:p>
          <a:p>
            <a:r>
              <a:rPr lang="en-US" sz="2000" dirty="0" smtClean="0"/>
              <a:t>Configuring QoS:</a:t>
            </a:r>
          </a:p>
          <a:p>
            <a:pPr indent="-1588">
              <a:buNone/>
            </a:pPr>
            <a:r>
              <a:rPr lang="en-US" sz="2000" dirty="0" smtClean="0">
                <a:hlinkClick r:id="rId3"/>
              </a:rPr>
              <a:t>www.cisco.com/en/US/docs/switches/lan/catalyst3560/software/release/12.2_55_se/configuration/guide/swqos.html</a:t>
            </a:r>
            <a:r>
              <a:rPr lang="en-US" sz="2000" dirty="0" smtClean="0"/>
              <a:t> </a:t>
            </a:r>
          </a:p>
          <a:p>
            <a:r>
              <a:rPr lang="en-US" sz="2000" dirty="0" smtClean="0"/>
              <a:t>Configuring IP Multicast:</a:t>
            </a:r>
          </a:p>
          <a:p>
            <a:pPr indent="-1588">
              <a:buNone/>
            </a:pPr>
            <a:r>
              <a:rPr lang="en-US" sz="2000" dirty="0" smtClean="0">
                <a:hlinkClick r:id="rId3"/>
              </a:rPr>
              <a:t>www.cisco.com/en/US/docs/switches/lan/catalyst3560/software/release/12.2_55_se/configuration/guide/swqos.html</a:t>
            </a:r>
            <a:r>
              <a:rPr lang="en-US" sz="2000" dirty="0" smtClean="0"/>
              <a:t> </a:t>
            </a:r>
          </a:p>
          <a:p>
            <a:r>
              <a:rPr lang="en-US" sz="2000" dirty="0" smtClean="0"/>
              <a:t>Configuring IGMP Snooping:</a:t>
            </a:r>
          </a:p>
          <a:p>
            <a:pPr indent="-1588">
              <a:buNone/>
            </a:pPr>
            <a:r>
              <a:rPr lang="en-US" sz="2000" dirty="0" smtClean="0">
                <a:hlinkClick r:id="rId4"/>
              </a:rPr>
              <a:t>www.cisco.com/en/US/docs/switches/lan/catalyst3560/software/release/12.2_55_se/configuration/guide/swigmp.html</a:t>
            </a:r>
            <a:endParaRPr lang="en-US" sz="20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3. Comparing and Contrasting WLAN’s and LAN’s</a:t>
            </a:r>
            <a:endParaRPr lang="en-US" dirty="0" smtClean="0"/>
          </a:p>
        </p:txBody>
      </p:sp>
      <p:sp>
        <p:nvSpPr>
          <p:cNvPr id="8" name="Content Placeholder 7"/>
          <p:cNvSpPr>
            <a:spLocks noGrp="1"/>
          </p:cNvSpPr>
          <p:nvPr>
            <p:ph idx="1"/>
          </p:nvPr>
        </p:nvSpPr>
        <p:spPr>
          <a:xfrm>
            <a:off x="279401" y="1302326"/>
            <a:ext cx="8520354" cy="5161973"/>
          </a:xfrm>
        </p:spPr>
        <p:txBody>
          <a:bodyPr/>
          <a:lstStyle/>
          <a:p>
            <a:pPr>
              <a:buNone/>
            </a:pPr>
            <a:r>
              <a:rPr lang="en-US" smtClean="0"/>
              <a:t>WLAN’s:</a:t>
            </a:r>
          </a:p>
          <a:p>
            <a:r>
              <a:rPr lang="en-US" smtClean="0"/>
              <a:t>Users move freely around a facility.</a:t>
            </a:r>
          </a:p>
          <a:p>
            <a:r>
              <a:rPr lang="en-US" smtClean="0"/>
              <a:t>Users enjoy real-time access to the wired LAN at wired Ethernet speeds.</a:t>
            </a:r>
          </a:p>
          <a:p>
            <a:r>
              <a:rPr lang="en-US" smtClean="0"/>
              <a:t>Users access all the resources of wired LAN’s.</a:t>
            </a:r>
            <a:endParaRPr lang="en-US" dirty="0" smtClean="0"/>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a:p>
        </p:txBody>
      </p:sp>
      <p:pic>
        <p:nvPicPr>
          <p:cNvPr id="16387" name="Picture 3" descr="CNA_largo-onwhite"/>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3. Comparing and Contrasting WLAN’s and LAN’s</a:t>
            </a:r>
            <a:endParaRPr lang="en-US" dirty="0" smtClean="0"/>
          </a:p>
        </p:txBody>
      </p:sp>
      <p:sp>
        <p:nvSpPr>
          <p:cNvPr id="8" name="Content Placeholder 7"/>
          <p:cNvSpPr>
            <a:spLocks noGrp="1"/>
          </p:cNvSpPr>
          <p:nvPr>
            <p:ph idx="1"/>
          </p:nvPr>
        </p:nvSpPr>
        <p:spPr>
          <a:xfrm>
            <a:off x="279401" y="1357744"/>
            <a:ext cx="8520354" cy="5106555"/>
          </a:xfrm>
        </p:spPr>
        <p:txBody>
          <a:bodyPr/>
          <a:lstStyle/>
          <a:p>
            <a:pPr>
              <a:buNone/>
            </a:pPr>
            <a:r>
              <a:rPr lang="en-US" smtClean="0"/>
              <a:t>WLAN’s versus LAN’s (1):</a:t>
            </a:r>
          </a:p>
          <a:p>
            <a:r>
              <a:rPr lang="en-US" smtClean="0"/>
              <a:t>Both WLANs and wired LANs define the physical and data link layers and use MAC addresses. </a:t>
            </a:r>
          </a:p>
          <a:p>
            <a:r>
              <a:rPr lang="en-US" smtClean="0"/>
              <a:t>In WLANs, radio frequencies are used as the physical layer of the network.</a:t>
            </a:r>
          </a:p>
          <a:p>
            <a:r>
              <a:rPr lang="en-US" smtClean="0"/>
              <a:t>WLANs use carrier sense multiple access collision avoidance (CSMA/CA) instead of carrier sense multiple access collision detection (CSMA/CD), which is used by Ethernet LANs. </a:t>
            </a:r>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3. Comparing and Contrasting WLAN’s and LAN’s</a:t>
            </a:r>
            <a:endParaRPr lang="en-US" dirty="0" smtClean="0"/>
          </a:p>
        </p:txBody>
      </p:sp>
      <p:sp>
        <p:nvSpPr>
          <p:cNvPr id="8" name="Content Placeholder 7"/>
          <p:cNvSpPr>
            <a:spLocks noGrp="1"/>
          </p:cNvSpPr>
          <p:nvPr>
            <p:ph idx="1"/>
          </p:nvPr>
        </p:nvSpPr>
        <p:spPr>
          <a:xfrm>
            <a:off x="279401" y="1316182"/>
            <a:ext cx="8520354" cy="5148118"/>
          </a:xfrm>
        </p:spPr>
        <p:txBody>
          <a:bodyPr/>
          <a:lstStyle/>
          <a:p>
            <a:pPr>
              <a:buNone/>
            </a:pPr>
            <a:r>
              <a:rPr lang="en-US" smtClean="0"/>
              <a:t>WLAN’s versus LAN’s (2):</a:t>
            </a:r>
          </a:p>
          <a:p>
            <a:r>
              <a:rPr lang="en-US" smtClean="0"/>
              <a:t>WLANs use a different frame format than wired Ethernet LANs. Additional information for WLANs is required in the Layer 2 header of the frame.</a:t>
            </a:r>
          </a:p>
          <a:p>
            <a:r>
              <a:rPr lang="en-US" smtClean="0"/>
              <a:t>Radio waves used by WLANs have problems not found in wires.</a:t>
            </a:r>
          </a:p>
          <a:p>
            <a:r>
              <a:rPr lang="en-US" smtClean="0"/>
              <a:t>Connectivity issues in WLANs can be caused by coverage problems, RF transmission, multipath distortion, and interference from other wireless services or other WLANs.</a:t>
            </a:r>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3. Comparing and Contrasting WLAN’s and LAN’s</a:t>
            </a:r>
            <a:endParaRPr lang="en-US" dirty="0" smtClean="0"/>
          </a:p>
        </p:txBody>
      </p:sp>
      <p:sp>
        <p:nvSpPr>
          <p:cNvPr id="8" name="Content Placeholder 7"/>
          <p:cNvSpPr>
            <a:spLocks noGrp="1"/>
          </p:cNvSpPr>
          <p:nvPr>
            <p:ph idx="1"/>
          </p:nvPr>
        </p:nvSpPr>
        <p:spPr>
          <a:xfrm>
            <a:off x="279401" y="1357744"/>
            <a:ext cx="8520354" cy="5106555"/>
          </a:xfrm>
        </p:spPr>
        <p:txBody>
          <a:bodyPr/>
          <a:lstStyle/>
          <a:p>
            <a:pPr>
              <a:buNone/>
            </a:pPr>
            <a:r>
              <a:rPr lang="en-US" smtClean="0"/>
              <a:t>WLAN’s versus LAN’s (3):</a:t>
            </a:r>
          </a:p>
          <a:p>
            <a:r>
              <a:rPr lang="en-US" smtClean="0"/>
              <a:t>Privacy issues are possible because radio frequencies can reach outside the facility and physical cable plan.</a:t>
            </a:r>
          </a:p>
          <a:p>
            <a:r>
              <a:rPr lang="en-US" smtClean="0"/>
              <a:t>In WLANs, mobile clients are used to connect to the network.</a:t>
            </a:r>
          </a:p>
          <a:p>
            <a:r>
              <a:rPr lang="en-US" smtClean="0"/>
              <a:t>Mobile devices are often battery-powered.</a:t>
            </a:r>
          </a:p>
          <a:p>
            <a:r>
              <a:rPr lang="en-US" smtClean="0"/>
              <a:t>WLAN’s must follow country-specific regulations for RF power and frequencies.</a:t>
            </a:r>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4. Standalone Versus Controller-Based Approaches to WLAN Deployments in the Campus Network</a:t>
            </a:r>
            <a:br>
              <a:rPr lang="en-US" smtClean="0"/>
            </a:br>
            <a:endParaRPr lang="en-US" dirty="0" smtClean="0"/>
          </a:p>
        </p:txBody>
      </p:sp>
      <p:sp>
        <p:nvSpPr>
          <p:cNvPr id="8" name="Content Placeholder 7"/>
          <p:cNvSpPr>
            <a:spLocks noGrp="1"/>
          </p:cNvSpPr>
          <p:nvPr>
            <p:ph idx="1"/>
          </p:nvPr>
        </p:nvSpPr>
        <p:spPr>
          <a:xfrm>
            <a:off x="279401" y="1794510"/>
            <a:ext cx="4066688" cy="4733290"/>
          </a:xfrm>
        </p:spPr>
        <p:txBody>
          <a:bodyPr>
            <a:normAutofit fontScale="92500"/>
          </a:bodyPr>
          <a:lstStyle/>
          <a:p>
            <a:pPr>
              <a:buNone/>
            </a:pPr>
            <a:r>
              <a:rPr lang="en-US" smtClean="0"/>
              <a:t>Standalone WLAN Solution:</a:t>
            </a:r>
          </a:p>
          <a:p>
            <a:r>
              <a:rPr lang="en-US" smtClean="0"/>
              <a:t>Access Control Server (ACS)</a:t>
            </a:r>
          </a:p>
          <a:p>
            <a:pPr lvl="1"/>
            <a:r>
              <a:rPr lang="en-US" smtClean="0"/>
              <a:t>RADIUS/TACACS+</a:t>
            </a:r>
          </a:p>
          <a:p>
            <a:r>
              <a:rPr lang="en-US" smtClean="0"/>
              <a:t>Cisco Wireless LAN Solution Engine (WLSE)</a:t>
            </a:r>
          </a:p>
          <a:p>
            <a:pPr lvl="1"/>
            <a:r>
              <a:rPr lang="en-US" smtClean="0"/>
              <a:t>Centralized management and monitoring</a:t>
            </a:r>
          </a:p>
          <a:p>
            <a:r>
              <a:rPr lang="en-US" smtClean="0"/>
              <a:t>Wireless Domain Services (WDS)</a:t>
            </a:r>
          </a:p>
          <a:p>
            <a:pPr lvl="1"/>
            <a:r>
              <a:rPr lang="en-US" smtClean="0"/>
              <a:t>Management support for WLSE</a:t>
            </a:r>
          </a:p>
          <a:p>
            <a:r>
              <a:rPr lang="en-US" smtClean="0"/>
              <a:t>Network infrastructure</a:t>
            </a:r>
          </a:p>
          <a:p>
            <a:r>
              <a:rPr lang="en-US" smtClean="0"/>
              <a:t>Standalone access </a:t>
            </a:r>
            <a:r>
              <a:rPr lang="en-US" smtClean="0"/>
              <a:t>points</a:t>
            </a:r>
            <a:endParaRPr lang="en-US" smtClean="0"/>
          </a:p>
        </p:txBody>
      </p:sp>
      <p:pic>
        <p:nvPicPr>
          <p:cNvPr id="4" name="Picture 3" descr="Standalone WLAN Solution.jpg"/>
          <p:cNvPicPr>
            <a:picLocks noChangeAspect="1"/>
          </p:cNvPicPr>
          <p:nvPr/>
        </p:nvPicPr>
        <p:blipFill>
          <a:blip r:embed="rId3" cstate="print"/>
          <a:stretch>
            <a:fillRect/>
          </a:stretch>
        </p:blipFill>
        <p:spPr>
          <a:xfrm>
            <a:off x="5828083" y="1309816"/>
            <a:ext cx="3315918" cy="4917989"/>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Controller-Based WLAN Solution (1)</a:t>
            </a:r>
            <a:br>
              <a:rPr lang="en-US" smtClean="0"/>
            </a:br>
            <a:endParaRPr lang="en-US" dirty="0" smtClean="0"/>
          </a:p>
        </p:txBody>
      </p:sp>
      <p:sp>
        <p:nvSpPr>
          <p:cNvPr id="8" name="Content Placeholder 7"/>
          <p:cNvSpPr>
            <a:spLocks noGrp="1"/>
          </p:cNvSpPr>
          <p:nvPr>
            <p:ph idx="1"/>
          </p:nvPr>
        </p:nvSpPr>
        <p:spPr/>
        <p:txBody>
          <a:bodyPr/>
          <a:lstStyle/>
          <a:p>
            <a:r>
              <a:rPr lang="en-US" smtClean="0"/>
              <a:t>Access Control Server (ACS): </a:t>
            </a:r>
          </a:p>
          <a:p>
            <a:pPr lvl="1"/>
            <a:r>
              <a:rPr lang="en-US" smtClean="0"/>
              <a:t>RADIUS/TACACS+</a:t>
            </a:r>
          </a:p>
          <a:p>
            <a:r>
              <a:rPr lang="en-US" smtClean="0"/>
              <a:t>Wireless Control System (WCS)</a:t>
            </a:r>
          </a:p>
          <a:p>
            <a:pPr lvl="1"/>
            <a:r>
              <a:rPr lang="en-US" smtClean="0"/>
              <a:t>Centralized management and monitoring</a:t>
            </a:r>
          </a:p>
          <a:p>
            <a:r>
              <a:rPr lang="en-US" smtClean="0"/>
              <a:t>Location appliance</a:t>
            </a:r>
          </a:p>
          <a:p>
            <a:pPr lvl="1"/>
            <a:r>
              <a:rPr lang="en-US" smtClean="0"/>
              <a:t>Location tracking</a:t>
            </a:r>
          </a:p>
          <a:p>
            <a:r>
              <a:rPr lang="en-US" smtClean="0"/>
              <a:t>Wireless LAN Controller (WLC)</a:t>
            </a:r>
          </a:p>
          <a:p>
            <a:pPr lvl="1"/>
            <a:r>
              <a:rPr lang="en-US" smtClean="0"/>
              <a:t>AP and WLAN configuration</a:t>
            </a:r>
          </a:p>
          <a:p>
            <a:r>
              <a:rPr lang="en-US" smtClean="0"/>
              <a:t>Network infrastructure</a:t>
            </a:r>
          </a:p>
          <a:p>
            <a:pPr lvl="1"/>
            <a:r>
              <a:rPr lang="en-US" smtClean="0"/>
              <a:t>PoE switch and router</a:t>
            </a:r>
          </a:p>
          <a:p>
            <a:r>
              <a:rPr lang="en-US" smtClean="0"/>
              <a:t>Controller-based access points</a:t>
            </a:r>
          </a:p>
          <a:p>
            <a:endParaRPr lang="en-US" dirty="0" smtClean="0"/>
          </a:p>
        </p:txBody>
      </p:sp>
      <p:pic>
        <p:nvPicPr>
          <p:cNvPr id="5" name="Picture 4" descr="Controller-Based WLAN Solution.jpg"/>
          <p:cNvPicPr>
            <a:picLocks noChangeAspect="1"/>
          </p:cNvPicPr>
          <p:nvPr/>
        </p:nvPicPr>
        <p:blipFill>
          <a:blip r:embed="rId3" cstate="print"/>
          <a:stretch>
            <a:fillRect/>
          </a:stretch>
        </p:blipFill>
        <p:spPr>
          <a:xfrm>
            <a:off x="5937280" y="1641513"/>
            <a:ext cx="3190303" cy="4594034"/>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Controller-Based WLAN Solution (2)</a:t>
            </a:r>
            <a:br>
              <a:rPr lang="en-US" smtClean="0"/>
            </a:br>
            <a:endParaRPr lang="en-US" dirty="0" smtClean="0"/>
          </a:p>
        </p:txBody>
      </p:sp>
      <p:sp>
        <p:nvSpPr>
          <p:cNvPr id="8" name="Content Placeholder 7"/>
          <p:cNvSpPr>
            <a:spLocks noGrp="1"/>
          </p:cNvSpPr>
          <p:nvPr>
            <p:ph idx="10"/>
          </p:nvPr>
        </p:nvSpPr>
        <p:spPr/>
        <p:txBody>
          <a:bodyPr/>
          <a:lstStyle/>
          <a:p>
            <a:r>
              <a:rPr lang="en-US" smtClean="0"/>
              <a:t>Processes of 802.11 wireless protocols split between AP’s and WLC (aka, “split MAC”)</a:t>
            </a:r>
            <a:endParaRPr lang="en-US" dirty="0" smtClean="0"/>
          </a:p>
        </p:txBody>
      </p:sp>
      <p:pic>
        <p:nvPicPr>
          <p:cNvPr id="12" name="Content Placeholder 11" descr="Controller-Based WLAN Solution.jpg"/>
          <p:cNvPicPr>
            <a:picLocks noGrp="1" noChangeAspect="1"/>
          </p:cNvPicPr>
          <p:nvPr>
            <p:ph sz="quarter" idx="11"/>
          </p:nvPr>
        </p:nvPicPr>
        <p:blipFill>
          <a:blip r:embed="rId3" cstate="print"/>
          <a:stretch>
            <a:fillRect/>
          </a:stretch>
        </p:blipFill>
        <p:spPr>
          <a:xfrm>
            <a:off x="1250156" y="2512825"/>
            <a:ext cx="6578600" cy="250190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mtClean="0"/>
              <a:t>Chapter 7 Objectives</a:t>
            </a:r>
            <a:endParaRPr lang="en-US" dirty="0" smtClean="0"/>
          </a:p>
        </p:txBody>
      </p:sp>
      <p:sp>
        <p:nvSpPr>
          <p:cNvPr id="7" name="Content Placeholder 6"/>
          <p:cNvSpPr>
            <a:spLocks noGrp="1"/>
          </p:cNvSpPr>
          <p:nvPr>
            <p:ph idx="1"/>
          </p:nvPr>
        </p:nvSpPr>
        <p:spPr/>
        <p:txBody>
          <a:bodyPr/>
          <a:lstStyle/>
          <a:p>
            <a:r>
              <a:rPr lang="en-US" smtClean="0"/>
              <a:t>Assess the impact of WLAN’s, voice and video on campus infrastructure operations.</a:t>
            </a:r>
          </a:p>
          <a:p>
            <a:r>
              <a:rPr lang="en-US" smtClean="0"/>
              <a:t>Describe quality of service in a campus infrastructure to support advanced services.</a:t>
            </a:r>
          </a:p>
          <a:p>
            <a:r>
              <a:rPr lang="en-US" smtClean="0"/>
              <a:t>Implement multicast in a campus infrastructure to support advanced services.</a:t>
            </a:r>
          </a:p>
          <a:p>
            <a:r>
              <a:rPr lang="en-US" smtClean="0"/>
              <a:t>Prepare campus networks for the integration of wireless </a:t>
            </a:r>
            <a:r>
              <a:rPr lang="en-US" smtClean="0"/>
              <a:t>LANs.</a:t>
            </a:r>
            <a:endParaRPr lang="en-US" smtClean="0"/>
          </a:p>
          <a:p>
            <a:r>
              <a:rPr lang="en-US" smtClean="0"/>
              <a:t>Prepare campus networks for the integration of </a:t>
            </a:r>
            <a:r>
              <a:rPr lang="en-US" smtClean="0"/>
              <a:t>voice.</a:t>
            </a:r>
            <a:endParaRPr lang="en-US" smtClean="0"/>
          </a:p>
          <a:p>
            <a:r>
              <a:rPr lang="en-US" smtClean="0"/>
              <a:t>Prepare campus networks for the integration of video.</a:t>
            </a: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Controller-Based WLAN Solution (3)</a:t>
            </a:r>
          </a:p>
        </p:txBody>
      </p:sp>
      <p:sp>
        <p:nvSpPr>
          <p:cNvPr id="8" name="Content Placeholder 7"/>
          <p:cNvSpPr>
            <a:spLocks noGrp="1"/>
          </p:cNvSpPr>
          <p:nvPr>
            <p:ph idx="10"/>
          </p:nvPr>
        </p:nvSpPr>
        <p:spPr/>
        <p:txBody>
          <a:bodyPr/>
          <a:lstStyle/>
          <a:p>
            <a:r>
              <a:rPr lang="en-US" smtClean="0"/>
              <a:t>AP MAC functions:</a:t>
            </a:r>
          </a:p>
          <a:p>
            <a:pPr lvl="1"/>
            <a:r>
              <a:rPr lang="en-US" smtClean="0"/>
              <a:t>802.11: Beacons, probe responses</a:t>
            </a:r>
          </a:p>
          <a:p>
            <a:pPr lvl="1"/>
            <a:r>
              <a:rPr lang="en-US" smtClean="0"/>
              <a:t>802.11 control: Packet acknowledgment and transmission.</a:t>
            </a:r>
          </a:p>
          <a:p>
            <a:pPr lvl="1"/>
            <a:r>
              <a:rPr lang="en-US" smtClean="0"/>
              <a:t>802.11e: Frame queuing and packet prioritization.</a:t>
            </a:r>
          </a:p>
          <a:p>
            <a:pPr lvl="1"/>
            <a:r>
              <a:rPr lang="en-US" smtClean="0"/>
              <a:t>802.11i: MAC layer data encryption and decryption.</a:t>
            </a:r>
            <a:endParaRPr lang="en-US" dirty="0" smtClean="0"/>
          </a:p>
        </p:txBody>
      </p:sp>
      <p:pic>
        <p:nvPicPr>
          <p:cNvPr id="11" name="Content Placeholder 10" descr="Controller-Based WLAN Solution.jpg"/>
          <p:cNvPicPr>
            <a:picLocks noGrp="1" noChangeAspect="1"/>
          </p:cNvPicPr>
          <p:nvPr>
            <p:ph idx="11"/>
          </p:nvPr>
        </p:nvPicPr>
        <p:blipFill>
          <a:blip r:embed="rId3" cstate="print"/>
          <a:stretch>
            <a:fillRect/>
          </a:stretch>
        </p:blipFill>
        <p:spPr>
          <a:xfrm>
            <a:off x="1250156" y="3905250"/>
            <a:ext cx="6578600" cy="2501900"/>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Controller-Based WLAN Solution (4)</a:t>
            </a:r>
          </a:p>
        </p:txBody>
      </p:sp>
      <p:sp>
        <p:nvSpPr>
          <p:cNvPr id="8" name="Content Placeholder 7"/>
          <p:cNvSpPr>
            <a:spLocks noGrp="1"/>
          </p:cNvSpPr>
          <p:nvPr>
            <p:ph idx="10"/>
          </p:nvPr>
        </p:nvSpPr>
        <p:spPr/>
        <p:txBody>
          <a:bodyPr/>
          <a:lstStyle/>
          <a:p>
            <a:r>
              <a:rPr lang="en-US" smtClean="0"/>
              <a:t>Wireless LAN Controller MAC functions:</a:t>
            </a:r>
          </a:p>
          <a:p>
            <a:pPr lvl="1"/>
            <a:r>
              <a:rPr lang="en-US" smtClean="0"/>
              <a:t>802.11 MAC management: Association requests and actions.</a:t>
            </a:r>
          </a:p>
          <a:p>
            <a:pPr lvl="1"/>
            <a:r>
              <a:rPr lang="en-US" smtClean="0"/>
              <a:t>802.11e: Resource reservation.</a:t>
            </a:r>
          </a:p>
          <a:p>
            <a:pPr lvl="1"/>
            <a:r>
              <a:rPr lang="en-US" smtClean="0"/>
              <a:t>802.11i: Authentication and key management.</a:t>
            </a:r>
            <a:endParaRPr lang="en-US" dirty="0" smtClean="0"/>
          </a:p>
        </p:txBody>
      </p:sp>
      <p:pic>
        <p:nvPicPr>
          <p:cNvPr id="11" name="Content Placeholder 10" descr="Controller-Based WLAN Solution.jpg"/>
          <p:cNvPicPr>
            <a:picLocks noGrp="1" noChangeAspect="1"/>
          </p:cNvPicPr>
          <p:nvPr>
            <p:ph idx="11"/>
          </p:nvPr>
        </p:nvPicPr>
        <p:blipFill>
          <a:blip r:embed="rId3" cstate="print"/>
          <a:stretch>
            <a:fillRect/>
          </a:stretch>
        </p:blipFill>
        <p:spPr>
          <a:xfrm>
            <a:off x="1250156" y="3905250"/>
            <a:ext cx="6578600" cy="2501900"/>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Controller-Based WLAN Solution (5)</a:t>
            </a:r>
          </a:p>
        </p:txBody>
      </p:sp>
      <p:sp>
        <p:nvSpPr>
          <p:cNvPr id="8" name="Content Placeholder 7"/>
          <p:cNvSpPr>
            <a:spLocks noGrp="1"/>
          </p:cNvSpPr>
          <p:nvPr>
            <p:ph idx="1"/>
          </p:nvPr>
        </p:nvSpPr>
        <p:spPr/>
        <p:txBody>
          <a:bodyPr>
            <a:noAutofit/>
          </a:bodyPr>
          <a:lstStyle/>
          <a:p>
            <a:r>
              <a:rPr lang="en-US" sz="2000" smtClean="0"/>
              <a:t>Traffic Handling in Controller-Based Solutions</a:t>
            </a:r>
          </a:p>
          <a:p>
            <a:pPr lvl="1"/>
            <a:r>
              <a:rPr lang="en-US" sz="1800" smtClean="0"/>
              <a:t>Data and control messages are encapsulated between the access point and the WLAN controller using the Control and Provisioning of Wireless Access Points (CAPWAP) method or the Lightweight Access Point Protocol (LWAPP). Although both are standards-based, LWAPP was never adopted by any other vendor other than Cisco.</a:t>
            </a:r>
          </a:p>
          <a:p>
            <a:pPr lvl="1"/>
            <a:r>
              <a:rPr lang="en-US" sz="1800" smtClean="0"/>
              <a:t>Control traffic between the access point and the controller is encapsulated with the LWAPP or CAPWAP and encrypted.</a:t>
            </a:r>
          </a:p>
          <a:p>
            <a:pPr lvl="1"/>
            <a:r>
              <a:rPr lang="en-US" sz="1800" smtClean="0"/>
              <a:t>The data traffic between the access point and controller is also encapsulated with LWAPP or CAPWAP. The data traffic is not encrypted. It is switched at the WLAN controller, where VLAN tagging and quality of service (QoS) are also applied.</a:t>
            </a:r>
          </a:p>
          <a:p>
            <a:pPr lvl="1"/>
            <a:r>
              <a:rPr lang="en-US" sz="1800" smtClean="0"/>
              <a:t>The access point accomplishes real-time frame exchange and certain real-time portions of MAC management. All client data traffic is sent via the WLAN controller. </a:t>
            </a:r>
          </a:p>
          <a:p>
            <a:pPr lvl="1"/>
            <a:r>
              <a:rPr lang="en-US" sz="1800" smtClean="0"/>
              <a:t>WLAN controller and access point can be in the same or different broadcast domains and IP subnets. Access points obtain an IP address via DHCP, and then join a controller via a CAPWAP or LWAPP discovery mechanism.</a:t>
            </a:r>
            <a:endParaRPr lang="en-US" sz="1800"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Controller-Based WLAN Solution (6)</a:t>
            </a:r>
          </a:p>
        </p:txBody>
      </p:sp>
      <p:sp>
        <p:nvSpPr>
          <p:cNvPr id="8" name="Content Placeholder 7"/>
          <p:cNvSpPr>
            <a:spLocks noGrp="1"/>
          </p:cNvSpPr>
          <p:nvPr>
            <p:ph idx="1"/>
          </p:nvPr>
        </p:nvSpPr>
        <p:spPr/>
        <p:txBody>
          <a:bodyPr/>
          <a:lstStyle/>
          <a:p>
            <a:r>
              <a:rPr lang="en-US" smtClean="0"/>
              <a:t>Traffic Flow in a Controller-Based Solution</a:t>
            </a:r>
          </a:p>
          <a:p>
            <a:pPr lvl="1"/>
            <a:r>
              <a:rPr lang="en-US" smtClean="0"/>
              <a:t>Traffic between two wireless mobile stations is forwarded from the access points to the controller and then sent to wireless mobile stations.</a:t>
            </a:r>
            <a:endParaRPr lang="en-US" dirty="0" smtClean="0"/>
          </a:p>
        </p:txBody>
      </p:sp>
      <p:pic>
        <p:nvPicPr>
          <p:cNvPr id="10" name="Content Placeholder 9" descr="Traffic Flow in Controller-Based Solution.jpg"/>
          <p:cNvPicPr>
            <a:picLocks noGrp="1" noChangeAspect="1"/>
          </p:cNvPicPr>
          <p:nvPr>
            <p:ph idx="10"/>
          </p:nvPr>
        </p:nvPicPr>
        <p:blipFill>
          <a:blip r:embed="rId3" cstate="print"/>
          <a:stretch>
            <a:fillRect/>
          </a:stretch>
        </p:blipFill>
        <p:spPr>
          <a:xfrm>
            <a:off x="4989512" y="1263650"/>
            <a:ext cx="3492500" cy="5029200"/>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Controller-Based WLAN Solution (7)</a:t>
            </a:r>
          </a:p>
        </p:txBody>
      </p:sp>
      <p:sp>
        <p:nvSpPr>
          <p:cNvPr id="8" name="Content Placeholder 7"/>
          <p:cNvSpPr>
            <a:spLocks noGrp="1"/>
          </p:cNvSpPr>
          <p:nvPr>
            <p:ph idx="11"/>
          </p:nvPr>
        </p:nvSpPr>
        <p:spPr/>
        <p:txBody>
          <a:bodyPr>
            <a:noAutofit/>
          </a:bodyPr>
          <a:lstStyle/>
          <a:p>
            <a:r>
              <a:rPr lang="en-US" sz="2800" kern="1200" smtClean="0">
                <a:latin typeface="Arial" charset="0"/>
              </a:rPr>
              <a:t>Hybrid </a:t>
            </a:r>
            <a:r>
              <a:rPr lang="en-US" sz="2800" kern="1200" dirty="0" smtClean="0">
                <a:latin typeface="Arial" charset="0"/>
              </a:rPr>
              <a:t>Remote Edge Access Points (</a:t>
            </a:r>
            <a:r>
              <a:rPr lang="en-US" sz="2800" kern="1200" smtClean="0">
                <a:latin typeface="Arial" charset="0"/>
              </a:rPr>
              <a:t>HREAP)</a:t>
            </a:r>
          </a:p>
          <a:p>
            <a:pPr>
              <a:buClr>
                <a:schemeClr val="tx2">
                  <a:lumMod val="75000"/>
                </a:schemeClr>
              </a:buClr>
              <a:buFont typeface="Arial" pitchFamily="34" charset="0"/>
              <a:buChar char="•"/>
            </a:pPr>
            <a:r>
              <a:rPr lang="en-US" sz="2800" smtClean="0"/>
              <a:t>Provides high-availability of controller-based wireless solutions in remote offices.</a:t>
            </a:r>
          </a:p>
          <a:p>
            <a:pPr>
              <a:buClr>
                <a:schemeClr val="tx2">
                  <a:lumMod val="75000"/>
                </a:schemeClr>
              </a:buClr>
              <a:buFont typeface="Arial" pitchFamily="34" charset="0"/>
              <a:buChar char="•"/>
            </a:pPr>
            <a:r>
              <a:rPr lang="en-US" sz="2800" smtClean="0"/>
              <a:t>AP’s still offer wireless client connectivity when their connection to the WLC is lost.</a:t>
            </a:r>
            <a:endParaRPr lang="en-US" sz="2800" kern="1200" dirty="0" smtClean="0">
              <a:latin typeface="Arial" charset="0"/>
            </a:endParaRPr>
          </a:p>
        </p:txBody>
      </p:sp>
      <p:pic>
        <p:nvPicPr>
          <p:cNvPr id="7" name="Content Placeholder 6" descr="Traffic Flow in Controller-Based Solution.jpg"/>
          <p:cNvPicPr>
            <a:picLocks noGrp="1" noChangeAspect="1"/>
          </p:cNvPicPr>
          <p:nvPr>
            <p:ph sz="quarter" idx="12"/>
          </p:nvPr>
        </p:nvPicPr>
        <p:blipFill>
          <a:blip r:embed="rId3" cstate="print"/>
          <a:stretch>
            <a:fillRect/>
          </a:stretch>
        </p:blipFill>
        <p:spPr>
          <a:xfrm>
            <a:off x="2620297" y="990600"/>
            <a:ext cx="3849430" cy="265430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Comparison of Standalone and Controller-Based Solutions</a:t>
            </a:r>
            <a:endParaRPr lang="en-US" dirty="0" smtClean="0"/>
          </a:p>
        </p:txBody>
      </p:sp>
      <p:graphicFrame>
        <p:nvGraphicFramePr>
          <p:cNvPr id="8" name="Content Placeholder 9"/>
          <p:cNvGraphicFramePr>
            <a:graphicFrameLocks noGrp="1"/>
          </p:cNvGraphicFramePr>
          <p:nvPr>
            <p:ph idx="1"/>
          </p:nvPr>
        </p:nvGraphicFramePr>
        <p:xfrm>
          <a:off x="279400" y="1376230"/>
          <a:ext cx="8722214" cy="3964809"/>
        </p:xfrm>
        <a:graphic>
          <a:graphicData uri="http://schemas.openxmlformats.org/drawingml/2006/table">
            <a:tbl>
              <a:tblPr firstRow="1" bandRow="1">
                <a:tableStyleId>{5C22544A-7EE6-4342-B048-85BDC9FD1C3A}</a:tableStyleId>
              </a:tblPr>
              <a:tblGrid>
                <a:gridCol w="2438397"/>
                <a:gridCol w="3461657"/>
                <a:gridCol w="2822160"/>
              </a:tblGrid>
              <a:tr h="350512">
                <a:tc>
                  <a:txBody>
                    <a:bodyPr/>
                    <a:lstStyle/>
                    <a:p>
                      <a:r>
                        <a:rPr lang="en-US" b="1" dirty="0" smtClean="0"/>
                        <a:t>Object/Action</a:t>
                      </a:r>
                      <a:endParaRPr lang="en-US" b="1" dirty="0"/>
                    </a:p>
                  </a:txBody>
                  <a:tcPr/>
                </a:tc>
                <a:tc>
                  <a:txBody>
                    <a:bodyPr/>
                    <a:lstStyle/>
                    <a:p>
                      <a:r>
                        <a:rPr lang="en-US" b="1" dirty="0" smtClean="0"/>
                        <a:t>Standalone</a:t>
                      </a:r>
                      <a:endParaRPr lang="en-US" b="1" dirty="0"/>
                    </a:p>
                  </a:txBody>
                  <a:tcPr/>
                </a:tc>
                <a:tc>
                  <a:txBody>
                    <a:bodyPr/>
                    <a:lstStyle/>
                    <a:p>
                      <a:r>
                        <a:rPr lang="en-US" dirty="0" smtClean="0"/>
                        <a:t>Controller-Based</a:t>
                      </a:r>
                      <a:endParaRPr lang="en-US" dirty="0"/>
                    </a:p>
                  </a:txBody>
                  <a:tcPr/>
                </a:tc>
              </a:tr>
              <a:tr h="678138">
                <a:tc>
                  <a:txBody>
                    <a:bodyPr/>
                    <a:lstStyle/>
                    <a:p>
                      <a:r>
                        <a:rPr lang="en-US" dirty="0" smtClean="0"/>
                        <a:t>Access point</a:t>
                      </a:r>
                      <a:endParaRPr lang="en-US" dirty="0"/>
                    </a:p>
                  </a:txBody>
                  <a:tcPr/>
                </a:tc>
                <a:tc>
                  <a:txBody>
                    <a:bodyPr/>
                    <a:lstStyle/>
                    <a:p>
                      <a:r>
                        <a:rPr lang="en-US" dirty="0" smtClean="0"/>
                        <a:t>Standalone IOS</a:t>
                      </a:r>
                      <a:endParaRPr lang="en-US" dirty="0"/>
                    </a:p>
                  </a:txBody>
                  <a:tcPr/>
                </a:tc>
                <a:tc>
                  <a:txBody>
                    <a:bodyPr/>
                    <a:lstStyle/>
                    <a:p>
                      <a:r>
                        <a:rPr lang="en-US" sz="1800" dirty="0" smtClean="0"/>
                        <a:t>Controller-based</a:t>
                      </a:r>
                      <a:r>
                        <a:rPr lang="en-US" sz="1800" baseline="0" dirty="0" smtClean="0"/>
                        <a:t> delivered IOS</a:t>
                      </a:r>
                      <a:endParaRPr lang="en-US" sz="1800" dirty="0"/>
                    </a:p>
                  </a:txBody>
                  <a:tcPr/>
                </a:tc>
              </a:tr>
              <a:tr h="649002">
                <a:tc>
                  <a:txBody>
                    <a:bodyPr/>
                    <a:lstStyle/>
                    <a:p>
                      <a:r>
                        <a:rPr lang="en-US" dirty="0" smtClean="0"/>
                        <a:t>Configuration</a:t>
                      </a:r>
                      <a:endParaRPr lang="en-US" dirty="0"/>
                    </a:p>
                  </a:txBody>
                  <a:tcPr/>
                </a:tc>
                <a:tc>
                  <a:txBody>
                    <a:bodyPr/>
                    <a:lstStyle/>
                    <a:p>
                      <a:r>
                        <a:rPr lang="en-US" sz="1800" dirty="0" smtClean="0"/>
                        <a:t>Via</a:t>
                      </a:r>
                      <a:r>
                        <a:rPr lang="en-US" sz="1800" baseline="0" dirty="0" smtClean="0"/>
                        <a:t> access point</a:t>
                      </a:r>
                      <a:endParaRPr lang="en-US" sz="1800" dirty="0"/>
                    </a:p>
                  </a:txBody>
                  <a:tcPr/>
                </a:tc>
                <a:tc>
                  <a:txBody>
                    <a:bodyPr/>
                    <a:lstStyle/>
                    <a:p>
                      <a:r>
                        <a:rPr lang="en-US" sz="1800" dirty="0" smtClean="0"/>
                        <a:t>Via WLC</a:t>
                      </a:r>
                      <a:endParaRPr lang="en-US" sz="1800" dirty="0"/>
                    </a:p>
                  </a:txBody>
                  <a:tcPr/>
                </a:tc>
              </a:tr>
              <a:tr h="608520">
                <a:tc>
                  <a:txBody>
                    <a:bodyPr/>
                    <a:lstStyle/>
                    <a:p>
                      <a:r>
                        <a:rPr lang="en-US" dirty="0" smtClean="0"/>
                        <a:t>Operation</a:t>
                      </a:r>
                      <a:endParaRPr lang="en-US" dirty="0"/>
                    </a:p>
                  </a:txBody>
                  <a:tcPr/>
                </a:tc>
                <a:tc>
                  <a:txBody>
                    <a:bodyPr/>
                    <a:lstStyle/>
                    <a:p>
                      <a:r>
                        <a:rPr lang="en-US" sz="1800" dirty="0" smtClean="0"/>
                        <a:t>Independent</a:t>
                      </a:r>
                      <a:endParaRPr lang="en-US" sz="1800" dirty="0"/>
                    </a:p>
                  </a:txBody>
                  <a:tcPr/>
                </a:tc>
                <a:tc>
                  <a:txBody>
                    <a:bodyPr/>
                    <a:lstStyle/>
                    <a:p>
                      <a:r>
                        <a:rPr lang="en-US" sz="1800" dirty="0" smtClean="0"/>
                        <a:t>Dependent on WLC</a:t>
                      </a:r>
                      <a:endParaRPr lang="en-US" sz="1800" dirty="0"/>
                    </a:p>
                  </a:txBody>
                  <a:tcPr/>
                </a:tc>
              </a:tr>
              <a:tr h="731356">
                <a:tc>
                  <a:txBody>
                    <a:bodyPr/>
                    <a:lstStyle/>
                    <a:p>
                      <a:r>
                        <a:rPr lang="en-US" dirty="0" smtClean="0"/>
                        <a:t>Management and monitoring</a:t>
                      </a:r>
                      <a:endParaRPr lang="en-US" dirty="0"/>
                    </a:p>
                  </a:txBody>
                  <a:tcPr/>
                </a:tc>
                <a:tc>
                  <a:txBody>
                    <a:bodyPr/>
                    <a:lstStyle/>
                    <a:p>
                      <a:r>
                        <a:rPr lang="en-US" sz="1800" dirty="0" smtClean="0"/>
                        <a:t>Via WLSE</a:t>
                      </a:r>
                      <a:endParaRPr lang="en-US" sz="1800" dirty="0"/>
                    </a:p>
                  </a:txBody>
                  <a:tcPr/>
                </a:tc>
                <a:tc>
                  <a:txBody>
                    <a:bodyPr/>
                    <a:lstStyle/>
                    <a:p>
                      <a:r>
                        <a:rPr lang="en-US" sz="1800" dirty="0" smtClean="0"/>
                        <a:t>Via WCS</a:t>
                      </a:r>
                      <a:endParaRPr lang="en-US" sz="1800" dirty="0"/>
                    </a:p>
                  </a:txBody>
                  <a:tcPr/>
                </a:tc>
              </a:tr>
              <a:tr h="932033">
                <a:tc>
                  <a:txBody>
                    <a:bodyPr/>
                    <a:lstStyle/>
                    <a:p>
                      <a:r>
                        <a:rPr lang="en-US" dirty="0" smtClean="0"/>
                        <a:t>Redundancy</a:t>
                      </a:r>
                      <a:endParaRPr lang="en-US" dirty="0"/>
                    </a:p>
                  </a:txBody>
                  <a:tcPr/>
                </a:tc>
                <a:tc>
                  <a:txBody>
                    <a:bodyPr/>
                    <a:lstStyle/>
                    <a:p>
                      <a:r>
                        <a:rPr lang="en-US" sz="1800" dirty="0" smtClean="0"/>
                        <a:t>Via multiple access points</a:t>
                      </a:r>
                      <a:endParaRPr lang="en-US" sz="1800" dirty="0"/>
                    </a:p>
                  </a:txBody>
                  <a:tcPr/>
                </a:tc>
                <a:tc>
                  <a:txBody>
                    <a:bodyPr/>
                    <a:lstStyle/>
                    <a:p>
                      <a:r>
                        <a:rPr lang="en-US" sz="1800" dirty="0" smtClean="0"/>
                        <a:t>Via multiple </a:t>
                      </a:r>
                      <a:r>
                        <a:rPr lang="en-US" sz="1800" dirty="0" err="1" smtClean="0"/>
                        <a:t>WLC’s</a:t>
                      </a:r>
                      <a:endParaRPr lang="en-US" sz="1800" dirty="0"/>
                    </a:p>
                  </a:txBody>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5. Gathering Requirements for Planning a Wireless Deployment</a:t>
            </a:r>
            <a:endParaRPr lang="en-US" dirty="0"/>
          </a:p>
        </p:txBody>
      </p:sp>
      <p:sp>
        <p:nvSpPr>
          <p:cNvPr id="5" name="Content Placeholder 7"/>
          <p:cNvSpPr>
            <a:spLocks noGrp="1"/>
          </p:cNvSpPr>
          <p:nvPr>
            <p:ph idx="1"/>
          </p:nvPr>
        </p:nvSpPr>
        <p:spPr>
          <a:xfrm>
            <a:off x="279401" y="1357744"/>
            <a:ext cx="8520354" cy="5106555"/>
          </a:xfrm>
        </p:spPr>
        <p:txBody>
          <a:bodyPr/>
          <a:lstStyle/>
          <a:p>
            <a:pPr>
              <a:buNone/>
            </a:pPr>
            <a:r>
              <a:rPr lang="en-US" smtClean="0"/>
              <a:t>Planning Deployment and Implementation</a:t>
            </a:r>
          </a:p>
          <a:p>
            <a:r>
              <a:rPr lang="en-US" smtClean="0"/>
              <a:t>Determine how many ports of what type are needed and how they should be configured.</a:t>
            </a:r>
          </a:p>
          <a:p>
            <a:r>
              <a:rPr lang="en-US" smtClean="0"/>
              <a:t>Check existing network to verify how the requirements can integrate into the existing deployment. </a:t>
            </a:r>
          </a:p>
          <a:p>
            <a:r>
              <a:rPr lang="en-US" smtClean="0"/>
              <a:t>Plan additional equipment needed to fulfill the requirements.</a:t>
            </a:r>
          </a:p>
          <a:p>
            <a:r>
              <a:rPr lang="en-US" smtClean="0"/>
              <a:t>Plan implementation.</a:t>
            </a:r>
          </a:p>
          <a:p>
            <a:r>
              <a:rPr lang="en-US" smtClean="0"/>
              <a:t>Implement new network components.</a:t>
            </a:r>
            <a:endParaRPr lang="en-US"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Sample </a:t>
            </a:r>
            <a:r>
              <a:rPr lang="en-US" smtClean="0"/>
              <a:t>Test Plan</a:t>
            </a:r>
            <a:endParaRPr lang="en-US" dirty="0" smtClean="0"/>
          </a:p>
        </p:txBody>
      </p:sp>
      <p:sp>
        <p:nvSpPr>
          <p:cNvPr id="5" name="Content Placeholder 7"/>
          <p:cNvSpPr>
            <a:spLocks noGrp="1"/>
          </p:cNvSpPr>
          <p:nvPr>
            <p:ph idx="1"/>
          </p:nvPr>
        </p:nvSpPr>
        <p:spPr/>
        <p:txBody>
          <a:bodyPr/>
          <a:lstStyle/>
          <a:p>
            <a:r>
              <a:rPr lang="en-US" smtClean="0"/>
              <a:t>Can you reach the AP or WLC from management stations?</a:t>
            </a:r>
          </a:p>
          <a:p>
            <a:r>
              <a:rPr lang="en-US" smtClean="0"/>
              <a:t>Can the AP reach the DHCP server?</a:t>
            </a:r>
          </a:p>
          <a:p>
            <a:r>
              <a:rPr lang="en-US" smtClean="0"/>
              <a:t>Does the AP get an IP address from the DHCP server?</a:t>
            </a:r>
          </a:p>
          <a:p>
            <a:r>
              <a:rPr lang="en-US" smtClean="0"/>
              <a:t>Can the WLC reach the Radius or TACACS+ server?</a:t>
            </a:r>
          </a:p>
          <a:p>
            <a:r>
              <a:rPr lang="en-US" smtClean="0"/>
              <a:t>Does the client get an IP address?</a:t>
            </a:r>
          </a:p>
          <a:p>
            <a:r>
              <a:rPr lang="en-US" smtClean="0"/>
              <a:t>Can the client access network, server, or Internet services?</a:t>
            </a:r>
            <a:endParaRPr lang="en-US"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Planning for the Campus Network to Support Voice</a:t>
            </a:r>
            <a:endParaRPr lang="en-US" dirty="0"/>
          </a:p>
        </p:txBody>
      </p:sp>
      <p:sp>
        <p:nvSpPr>
          <p:cNvPr id="4" name="Content Placeholder 7"/>
          <p:cNvSpPr>
            <a:spLocks noGrp="1"/>
          </p:cNvSpPr>
          <p:nvPr>
            <p:ph idx="1"/>
          </p:nvPr>
        </p:nvSpPr>
        <p:spPr>
          <a:xfrm>
            <a:off x="279401" y="1274618"/>
            <a:ext cx="8520354" cy="5189682"/>
          </a:xfrm>
        </p:spPr>
        <p:txBody>
          <a:bodyPr/>
          <a:lstStyle/>
          <a:p>
            <a:r>
              <a:rPr lang="en-US" smtClean="0"/>
              <a:t>Unified Communications</a:t>
            </a:r>
          </a:p>
          <a:p>
            <a:r>
              <a:rPr lang="en-US" smtClean="0"/>
              <a:t>Campus Network Design Requirements for Deploying VoIP</a:t>
            </a:r>
            <a:endParaRPr lang="en-US"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Unified Communications</a:t>
            </a:r>
            <a:endParaRPr lang="en-US" dirty="0"/>
          </a:p>
        </p:txBody>
      </p:sp>
      <p:sp>
        <p:nvSpPr>
          <p:cNvPr id="4" name="Content Placeholder 7"/>
          <p:cNvSpPr>
            <a:spLocks noGrp="1"/>
          </p:cNvSpPr>
          <p:nvPr>
            <p:ph idx="1"/>
          </p:nvPr>
        </p:nvSpPr>
        <p:spPr/>
        <p:txBody>
          <a:bodyPr/>
          <a:lstStyle/>
          <a:p>
            <a:r>
              <a:rPr lang="en-US" b="1" smtClean="0"/>
              <a:t>IP Phone: </a:t>
            </a:r>
            <a:r>
              <a:rPr lang="en-US" smtClean="0"/>
              <a:t>Provides IP voice to the desktop.</a:t>
            </a:r>
          </a:p>
          <a:p>
            <a:r>
              <a:rPr lang="en-US" b="1" smtClean="0"/>
              <a:t>Gatekeeper: </a:t>
            </a:r>
            <a:r>
              <a:rPr lang="en-US" smtClean="0"/>
              <a:t>Provides connection admission control (CAC), bandwidth control and management, and address translation.</a:t>
            </a:r>
            <a:endParaRPr lang="en-US" dirty="0" smtClean="0"/>
          </a:p>
        </p:txBody>
      </p:sp>
      <p:pic>
        <p:nvPicPr>
          <p:cNvPr id="7" name="Content Placeholder 6" descr="Unified Communications Components.jpg"/>
          <p:cNvPicPr>
            <a:picLocks noGrp="1" noChangeAspect="1"/>
          </p:cNvPicPr>
          <p:nvPr>
            <p:ph idx="10"/>
          </p:nvPr>
        </p:nvPicPr>
        <p:blipFill>
          <a:blip r:embed="rId3" cstate="print"/>
          <a:stretch>
            <a:fillRect/>
          </a:stretch>
        </p:blipFill>
        <p:spPr>
          <a:xfrm>
            <a:off x="4702175" y="1128228"/>
            <a:ext cx="4067175" cy="3360344"/>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3"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7172" name="Rectangle 32"/>
          <p:cNvSpPr>
            <a:spLocks noGrp="1" noChangeArrowheads="1"/>
          </p:cNvSpPr>
          <p:nvPr>
            <p:ph type="title" idx="4294967295"/>
          </p:nvPr>
        </p:nvSpPr>
        <p:spPr>
          <a:xfrm>
            <a:off x="277100" y="1841500"/>
            <a:ext cx="2940050" cy="2743200"/>
          </a:xfrm>
          <a:prstGeom prst="rect">
            <a:avLst/>
          </a:prstGeom>
          <a:noFill/>
        </p:spPr>
        <p:txBody>
          <a:bodyPr anchor="ctr"/>
          <a:lstStyle/>
          <a:p>
            <a:r>
              <a:rPr lang="en-US" sz="2800" dirty="0" smtClean="0">
                <a:solidFill>
                  <a:schemeClr val="bg1"/>
                </a:solidFill>
              </a:rPr>
              <a:t>Planning for Wireless, Voice, and Video Applications in the Campus Network</a:t>
            </a:r>
            <a:endParaRPr lang="en-US" sz="3000" b="0" dirty="0" smtClean="0">
              <a:solidFill>
                <a:schemeClr val="bg1"/>
              </a:solidFill>
            </a:endParaRPr>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Unified Communications - Gateway</a:t>
            </a:r>
            <a:endParaRPr lang="en-US" dirty="0"/>
          </a:p>
        </p:txBody>
      </p:sp>
      <p:sp>
        <p:nvSpPr>
          <p:cNvPr id="4" name="Content Placeholder 7"/>
          <p:cNvSpPr>
            <a:spLocks noGrp="1"/>
          </p:cNvSpPr>
          <p:nvPr>
            <p:ph idx="1"/>
          </p:nvPr>
        </p:nvSpPr>
        <p:spPr/>
        <p:txBody>
          <a:bodyPr/>
          <a:lstStyle/>
          <a:p>
            <a:r>
              <a:rPr lang="en-US" smtClean="0"/>
              <a:t>Provides translation between VoIP and non-VoIP networks, such as the public switched telephone network (PSTN). It also provides physical access for local analog and digital voice devices, such as telephones, fax machines, key sets, and PBXs.</a:t>
            </a:r>
            <a:endParaRPr lang="en-US" dirty="0" smtClean="0"/>
          </a:p>
        </p:txBody>
      </p:sp>
      <p:pic>
        <p:nvPicPr>
          <p:cNvPr id="7" name="Content Placeholder 6" descr="Unified Communications Components.jpg"/>
          <p:cNvPicPr>
            <a:picLocks noGrp="1" noChangeAspect="1"/>
          </p:cNvPicPr>
          <p:nvPr>
            <p:ph idx="10"/>
          </p:nvPr>
        </p:nvPicPr>
        <p:blipFill>
          <a:blip r:embed="rId3" cstate="print"/>
          <a:stretch>
            <a:fillRect/>
          </a:stretch>
        </p:blipFill>
        <p:spPr>
          <a:xfrm>
            <a:off x="4702175" y="1183648"/>
            <a:ext cx="4067175" cy="3360344"/>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Unified Communications – Multipoint Control Unit</a:t>
            </a:r>
            <a:endParaRPr lang="en-US" dirty="0"/>
          </a:p>
        </p:txBody>
      </p:sp>
      <p:sp>
        <p:nvSpPr>
          <p:cNvPr id="4" name="Content Placeholder 7"/>
          <p:cNvSpPr>
            <a:spLocks noGrp="1"/>
          </p:cNvSpPr>
          <p:nvPr>
            <p:ph idx="1"/>
          </p:nvPr>
        </p:nvSpPr>
        <p:spPr>
          <a:xfrm>
            <a:off x="279401" y="1219200"/>
            <a:ext cx="4066688" cy="5308600"/>
          </a:xfrm>
        </p:spPr>
        <p:txBody>
          <a:bodyPr/>
          <a:lstStyle/>
          <a:p>
            <a:r>
              <a:rPr lang="en-US" smtClean="0"/>
              <a:t>Provides real-time connectivity for participants in multiple locations to attend the same videoconference or meeting.</a:t>
            </a:r>
            <a:endParaRPr lang="en-US" dirty="0" smtClean="0"/>
          </a:p>
        </p:txBody>
      </p:sp>
      <p:pic>
        <p:nvPicPr>
          <p:cNvPr id="10" name="Content Placeholder 9" descr="Unified Communications Components.jpg"/>
          <p:cNvPicPr>
            <a:picLocks noGrp="1" noChangeAspect="1"/>
          </p:cNvPicPr>
          <p:nvPr>
            <p:ph idx="10"/>
          </p:nvPr>
        </p:nvPicPr>
        <p:blipFill>
          <a:blip r:embed="rId3" cstate="print"/>
          <a:stretch>
            <a:fillRect/>
          </a:stretch>
        </p:blipFill>
        <p:spPr>
          <a:xfrm>
            <a:off x="4702175" y="1252923"/>
            <a:ext cx="4067175" cy="3360344"/>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Unified Communications – Call Agent</a:t>
            </a:r>
            <a:endParaRPr lang="en-US" dirty="0"/>
          </a:p>
        </p:txBody>
      </p:sp>
      <p:sp>
        <p:nvSpPr>
          <p:cNvPr id="4" name="Content Placeholder 7"/>
          <p:cNvSpPr>
            <a:spLocks noGrp="1"/>
          </p:cNvSpPr>
          <p:nvPr>
            <p:ph idx="1"/>
          </p:nvPr>
        </p:nvSpPr>
        <p:spPr/>
        <p:txBody>
          <a:bodyPr/>
          <a:lstStyle/>
          <a:p>
            <a:r>
              <a:rPr lang="en-US" smtClean="0"/>
              <a:t>Provides call control for IP phones, CAC, bandwidth control and management, and telephony address translation for IP addresses or telephone numbers.</a:t>
            </a:r>
            <a:endParaRPr lang="en-US" dirty="0" smtClean="0"/>
          </a:p>
        </p:txBody>
      </p:sp>
      <p:pic>
        <p:nvPicPr>
          <p:cNvPr id="7" name="Content Placeholder 6" descr="Unified Communications Components.jpg"/>
          <p:cNvPicPr>
            <a:picLocks noGrp="1" noChangeAspect="1"/>
          </p:cNvPicPr>
          <p:nvPr>
            <p:ph idx="10"/>
          </p:nvPr>
        </p:nvPicPr>
        <p:blipFill>
          <a:blip r:embed="rId3" cstate="print"/>
          <a:stretch>
            <a:fillRect/>
          </a:stretch>
        </p:blipFill>
        <p:spPr>
          <a:xfrm>
            <a:off x="4702175" y="1128228"/>
            <a:ext cx="4067175" cy="3360344"/>
          </a:xfr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Unified Communications – Application Server</a:t>
            </a:r>
            <a:endParaRPr lang="en-US" dirty="0"/>
          </a:p>
        </p:txBody>
      </p:sp>
      <p:sp>
        <p:nvSpPr>
          <p:cNvPr id="4" name="Content Placeholder 7"/>
          <p:cNvSpPr>
            <a:spLocks noGrp="1"/>
          </p:cNvSpPr>
          <p:nvPr>
            <p:ph idx="1"/>
          </p:nvPr>
        </p:nvSpPr>
        <p:spPr/>
        <p:txBody>
          <a:bodyPr/>
          <a:lstStyle/>
          <a:p>
            <a:r>
              <a:rPr lang="en-US" smtClean="0"/>
              <a:t>Provides services such as voice mail, unified messaging, and Cisco Unified Communications Manager Attendant Console.</a:t>
            </a:r>
            <a:endParaRPr lang="en-US" dirty="0" smtClean="0"/>
          </a:p>
        </p:txBody>
      </p:sp>
      <p:pic>
        <p:nvPicPr>
          <p:cNvPr id="7" name="Content Placeholder 6" descr="Unified Communications Components.jpg"/>
          <p:cNvPicPr>
            <a:picLocks noGrp="1" noChangeAspect="1"/>
          </p:cNvPicPr>
          <p:nvPr>
            <p:ph idx="10"/>
          </p:nvPr>
        </p:nvPicPr>
        <p:blipFill>
          <a:blip r:embed="rId3" cstate="print"/>
          <a:stretch>
            <a:fillRect/>
          </a:stretch>
        </p:blipFill>
        <p:spPr>
          <a:xfrm>
            <a:off x="4702175" y="1169793"/>
            <a:ext cx="4067175" cy="3360344"/>
          </a:xfr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Unified Communications – Videoconference Station</a:t>
            </a:r>
            <a:endParaRPr lang="en-US" dirty="0"/>
          </a:p>
        </p:txBody>
      </p:sp>
      <p:sp>
        <p:nvSpPr>
          <p:cNvPr id="4" name="Content Placeholder 7"/>
          <p:cNvSpPr>
            <a:spLocks noGrp="1"/>
          </p:cNvSpPr>
          <p:nvPr>
            <p:ph idx="1"/>
          </p:nvPr>
        </p:nvSpPr>
        <p:spPr>
          <a:xfrm>
            <a:off x="279401" y="1274618"/>
            <a:ext cx="4066688" cy="5253182"/>
          </a:xfrm>
        </p:spPr>
        <p:txBody>
          <a:bodyPr/>
          <a:lstStyle/>
          <a:p>
            <a:r>
              <a:rPr lang="en-US" smtClean="0"/>
              <a:t>Provides access for end-user participation in videoconferencing. The videoconference station contains a video capture device for video input and a microphone for audio input. The user can view video streams and hear the audio that originates  at a remote user station.</a:t>
            </a:r>
            <a:endParaRPr lang="en-US" dirty="0" smtClean="0"/>
          </a:p>
        </p:txBody>
      </p:sp>
      <p:pic>
        <p:nvPicPr>
          <p:cNvPr id="7" name="Picture 6" descr="Unified Communications Components.jpg"/>
          <p:cNvPicPr>
            <a:picLocks noChangeAspect="1"/>
          </p:cNvPicPr>
          <p:nvPr/>
        </p:nvPicPr>
        <p:blipFill>
          <a:blip r:embed="rId3" cstate="print"/>
          <a:stretch>
            <a:fillRect/>
          </a:stretch>
        </p:blipFill>
        <p:spPr>
          <a:xfrm>
            <a:off x="4447322" y="1279940"/>
            <a:ext cx="4457700" cy="3683000"/>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Campus Network Design Requirements for Deploying VoIP</a:t>
            </a:r>
            <a:endParaRPr lang="en-US" dirty="0"/>
          </a:p>
        </p:txBody>
      </p:sp>
      <p:sp>
        <p:nvSpPr>
          <p:cNvPr id="4" name="Content Placeholder 7"/>
          <p:cNvSpPr>
            <a:spLocks noGrp="1"/>
          </p:cNvSpPr>
          <p:nvPr>
            <p:ph idx="1"/>
          </p:nvPr>
        </p:nvSpPr>
        <p:spPr>
          <a:xfrm>
            <a:off x="279401" y="1274618"/>
            <a:ext cx="8520354" cy="5189682"/>
          </a:xfrm>
        </p:spPr>
        <p:txBody>
          <a:bodyPr/>
          <a:lstStyle/>
          <a:p>
            <a:pPr>
              <a:buNone/>
            </a:pPr>
            <a:r>
              <a:rPr lang="en-US" smtClean="0"/>
              <a:t>QoS Requirements for Voice</a:t>
            </a:r>
          </a:p>
          <a:p>
            <a:r>
              <a:rPr lang="en-US" smtClean="0"/>
              <a:t>Voice packets are small, typically between 60 bytes and 120 bytes in size.</a:t>
            </a:r>
          </a:p>
          <a:p>
            <a:r>
              <a:rPr lang="en-US" smtClean="0"/>
              <a:t>VoIP cannot tolerate drop or delay because it can lead to poor voice quality.</a:t>
            </a:r>
          </a:p>
          <a:p>
            <a:r>
              <a:rPr lang="en-US" smtClean="0"/>
              <a:t>VoIP uses UDP because TCP retransmit capabilities are useless for voice.</a:t>
            </a:r>
          </a:p>
          <a:p>
            <a:r>
              <a:rPr lang="en-US" smtClean="0"/>
              <a:t>For optimal voice quality, delay should be less than 150 ms one way.</a:t>
            </a:r>
          </a:p>
          <a:p>
            <a:r>
              <a:rPr lang="en-US" smtClean="0"/>
              <a:t>Acceptable packet loss is 1 percent.</a:t>
            </a:r>
            <a:endParaRPr lang="en-US"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Campus Network Design Requirements for Deploying VoIP</a:t>
            </a:r>
            <a:endParaRPr lang="en-US" dirty="0"/>
          </a:p>
        </p:txBody>
      </p:sp>
      <p:sp>
        <p:nvSpPr>
          <p:cNvPr id="4" name="Content Placeholder 7"/>
          <p:cNvSpPr>
            <a:spLocks noGrp="1"/>
          </p:cNvSpPr>
          <p:nvPr>
            <p:ph idx="1"/>
          </p:nvPr>
        </p:nvSpPr>
        <p:spPr>
          <a:xfrm>
            <a:off x="279401" y="1316182"/>
            <a:ext cx="8520354" cy="5148118"/>
          </a:xfrm>
        </p:spPr>
        <p:txBody>
          <a:bodyPr/>
          <a:lstStyle/>
          <a:p>
            <a:pPr>
              <a:buNone/>
            </a:pPr>
            <a:r>
              <a:rPr lang="en-US" smtClean="0"/>
              <a:t>Comparing Voice and Data Traffic</a:t>
            </a:r>
            <a:endParaRPr lang="en-US" dirty="0" smtClean="0"/>
          </a:p>
        </p:txBody>
      </p:sp>
      <p:pic>
        <p:nvPicPr>
          <p:cNvPr id="5" name="Picture 4" descr="Voice.jpg"/>
          <p:cNvPicPr>
            <a:picLocks noChangeAspect="1"/>
          </p:cNvPicPr>
          <p:nvPr/>
        </p:nvPicPr>
        <p:blipFill>
          <a:blip r:embed="rId3" cstate="print"/>
          <a:stretch>
            <a:fillRect/>
          </a:stretch>
        </p:blipFill>
        <p:spPr>
          <a:xfrm>
            <a:off x="1556133" y="2577705"/>
            <a:ext cx="2833878" cy="3637816"/>
          </a:xfrm>
          <a:prstGeom prst="rect">
            <a:avLst/>
          </a:prstGeom>
        </p:spPr>
      </p:pic>
      <p:pic>
        <p:nvPicPr>
          <p:cNvPr id="6" name="Picture 5" descr="Data.jpg"/>
          <p:cNvPicPr>
            <a:picLocks noChangeAspect="1"/>
          </p:cNvPicPr>
          <p:nvPr/>
        </p:nvPicPr>
        <p:blipFill>
          <a:blip r:embed="rId4" cstate="print"/>
          <a:stretch>
            <a:fillRect/>
          </a:stretch>
        </p:blipFill>
        <p:spPr>
          <a:xfrm>
            <a:off x="4281806" y="2572258"/>
            <a:ext cx="2797251" cy="3590798"/>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Planning for the Campus Network to Support Video</a:t>
            </a:r>
            <a:endParaRPr lang="en-US" dirty="0"/>
          </a:p>
        </p:txBody>
      </p:sp>
      <p:sp>
        <p:nvSpPr>
          <p:cNvPr id="7" name="Content Placeholder 7"/>
          <p:cNvSpPr>
            <a:spLocks noGrp="1"/>
          </p:cNvSpPr>
          <p:nvPr>
            <p:ph idx="1"/>
          </p:nvPr>
        </p:nvSpPr>
        <p:spPr>
          <a:xfrm>
            <a:off x="279401" y="1219200"/>
            <a:ext cx="8520354" cy="5245100"/>
          </a:xfrm>
        </p:spPr>
        <p:txBody>
          <a:bodyPr/>
          <a:lstStyle/>
          <a:p>
            <a:r>
              <a:rPr lang="en-US" smtClean="0"/>
              <a:t>Voice and Video Traffic</a:t>
            </a:r>
          </a:p>
          <a:p>
            <a:r>
              <a:rPr lang="en-US" smtClean="0"/>
              <a:t>Video Traffic Flow in the Campus Network</a:t>
            </a:r>
          </a:p>
          <a:p>
            <a:r>
              <a:rPr lang="en-US" smtClean="0"/>
              <a:t>Design Requirements for Voice, Data, and Video in the Campus Network</a:t>
            </a:r>
            <a:endParaRPr lang="en-US"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8"/>
            <a:ext cx="8521700" cy="1142146"/>
          </a:xfrm>
        </p:spPr>
        <p:txBody>
          <a:bodyPr>
            <a:normAutofit/>
          </a:bodyPr>
          <a:lstStyle/>
          <a:p>
            <a:r>
              <a:rPr lang="en-US" dirty="0" smtClean="0"/>
              <a:t>Planning for the Campus Network to Support Video – Voice and Video Traffic</a:t>
            </a:r>
            <a:endParaRPr lang="en-US" dirty="0"/>
          </a:p>
        </p:txBody>
      </p:sp>
      <p:pic>
        <p:nvPicPr>
          <p:cNvPr id="4" name="Picture 3" descr="Voice versus Video Traffic.jpg"/>
          <p:cNvPicPr>
            <a:picLocks noChangeAspect="1"/>
          </p:cNvPicPr>
          <p:nvPr/>
        </p:nvPicPr>
        <p:blipFill>
          <a:blip r:embed="rId3" cstate="print"/>
          <a:stretch>
            <a:fillRect/>
          </a:stretch>
        </p:blipFill>
        <p:spPr>
          <a:xfrm>
            <a:off x="893314" y="1680762"/>
            <a:ext cx="7340600" cy="4483100"/>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Planning for the Campus Network to Support Video – Video Traffic Flow in the Campus Network</a:t>
            </a:r>
            <a:endParaRPr lang="en-US" dirty="0"/>
          </a:p>
        </p:txBody>
      </p:sp>
      <p:sp>
        <p:nvSpPr>
          <p:cNvPr id="6" name="Content Placeholder 7"/>
          <p:cNvSpPr>
            <a:spLocks noGrp="1"/>
          </p:cNvSpPr>
          <p:nvPr>
            <p:ph idx="1"/>
          </p:nvPr>
        </p:nvSpPr>
        <p:spPr>
          <a:xfrm>
            <a:off x="279401" y="1593272"/>
            <a:ext cx="4066688" cy="4934527"/>
          </a:xfrm>
        </p:spPr>
        <p:txBody>
          <a:bodyPr>
            <a:normAutofit/>
          </a:bodyPr>
          <a:lstStyle/>
          <a:p>
            <a:r>
              <a:rPr lang="en-US" smtClean="0"/>
              <a:t>Determine which applications will be deployed:</a:t>
            </a:r>
          </a:p>
          <a:p>
            <a:pPr lvl="1"/>
            <a:r>
              <a:rPr lang="en-US" smtClean="0"/>
              <a:t>Peer-to-peer applications, such as TelePresence</a:t>
            </a:r>
          </a:p>
          <a:p>
            <a:pPr lvl="1"/>
            <a:r>
              <a:rPr lang="en-US" smtClean="0"/>
              <a:t>Video streaming applications, such as video-on-demand training</a:t>
            </a:r>
          </a:p>
          <a:p>
            <a:pPr lvl="1"/>
            <a:r>
              <a:rPr lang="en-US" smtClean="0"/>
              <a:t>Video TV-type applications, such as Cisco IP TV</a:t>
            </a:r>
          </a:p>
          <a:p>
            <a:pPr lvl="1"/>
            <a:r>
              <a:rPr lang="en-US" smtClean="0"/>
              <a:t>IP Surveillance applications for security</a:t>
            </a:r>
            <a:endParaRPr lang="en-US" dirty="0"/>
          </a:p>
        </p:txBody>
      </p:sp>
      <p:pic>
        <p:nvPicPr>
          <p:cNvPr id="7" name="Content Placeholder 6" descr="Voice versus Video Traffic.jpg"/>
          <p:cNvPicPr>
            <a:picLocks noGrp="1" noChangeAspect="1"/>
          </p:cNvPicPr>
          <p:nvPr>
            <p:ph idx="10"/>
          </p:nvPr>
        </p:nvPicPr>
        <p:blipFill>
          <a:blip r:embed="rId3" cstate="print"/>
          <a:stretch>
            <a:fillRect/>
          </a:stretch>
        </p:blipFill>
        <p:spPr>
          <a:xfrm>
            <a:off x="4702175" y="1519956"/>
            <a:ext cx="4067175" cy="4516587"/>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Purpose of Wireless Network Implementations in the Campus Network</a:t>
            </a:r>
          </a:p>
        </p:txBody>
      </p:sp>
      <p:sp>
        <p:nvSpPr>
          <p:cNvPr id="8" name="Content Placeholder 7"/>
          <p:cNvSpPr>
            <a:spLocks noGrp="1"/>
          </p:cNvSpPr>
          <p:nvPr>
            <p:ph idx="11"/>
          </p:nvPr>
        </p:nvSpPr>
        <p:spPr>
          <a:xfrm>
            <a:off x="278781" y="1304687"/>
            <a:ext cx="8167387" cy="5029206"/>
          </a:xfrm>
        </p:spPr>
        <p:txBody>
          <a:bodyPr>
            <a:noAutofit/>
          </a:bodyPr>
          <a:lstStyle/>
          <a:p>
            <a:r>
              <a:rPr lang="en-US" b="1" dirty="0" smtClean="0"/>
              <a:t>Productivity: </a:t>
            </a:r>
            <a:r>
              <a:rPr lang="en-US" dirty="0" smtClean="0"/>
              <a:t>Users gain productivity through the ability to access resources while in meetings, training, presentations</a:t>
            </a:r>
            <a:r>
              <a:rPr lang="en-US" smtClean="0"/>
              <a:t>, </a:t>
            </a:r>
            <a:r>
              <a:rPr lang="en-US" smtClean="0"/>
              <a:t>and at lunch.</a:t>
            </a:r>
            <a:endParaRPr lang="en-US" dirty="0" smtClean="0"/>
          </a:p>
          <a:p>
            <a:r>
              <a:rPr lang="en-US" b="1" dirty="0" smtClean="0"/>
              <a:t>Mobility: </a:t>
            </a:r>
            <a:r>
              <a:rPr lang="en-US" dirty="0" smtClean="0"/>
              <a:t>Users on the go within the campus can be mobile with access to </a:t>
            </a:r>
            <a:r>
              <a:rPr lang="en-US" smtClean="0"/>
              <a:t>campus </a:t>
            </a:r>
            <a:r>
              <a:rPr lang="en-US" smtClean="0"/>
              <a:t>resources, </a:t>
            </a:r>
            <a:r>
              <a:rPr lang="en-US" dirty="0" smtClean="0"/>
              <a:t>such as e-mail.</a:t>
            </a:r>
          </a:p>
          <a:p>
            <a:r>
              <a:rPr lang="en-US" b="1" dirty="0" smtClean="0"/>
              <a:t>Enhanced collaboration: </a:t>
            </a:r>
            <a:r>
              <a:rPr lang="en-US" dirty="0" smtClean="0"/>
              <a:t>Wireless networks enable enhanced user collaboration</a:t>
            </a:r>
            <a:r>
              <a:rPr lang="en-US" b="1" dirty="0" smtClean="0"/>
              <a:t> </a:t>
            </a:r>
            <a:r>
              <a:rPr lang="en-US" dirty="0" smtClean="0"/>
              <a:t>through the benefit of a network without wires.</a:t>
            </a:r>
          </a:p>
          <a:p>
            <a:r>
              <a:rPr lang="en-US" b="1" dirty="0" smtClean="0"/>
              <a:t>Campus interconnectivity: </a:t>
            </a:r>
            <a:r>
              <a:rPr lang="en-US" dirty="0" smtClean="0"/>
              <a:t>Wireless networks have the capability to interconnect </a:t>
            </a:r>
            <a:r>
              <a:rPr lang="en-US" smtClean="0"/>
              <a:t>remote </a:t>
            </a:r>
            <a:r>
              <a:rPr lang="en-US" smtClean="0"/>
              <a:t>offices and offsite networks </a:t>
            </a:r>
            <a:r>
              <a:rPr lang="en-US" dirty="0" smtClean="0"/>
              <a:t>that cannot interconnect to the campus network over traditional physical network cable.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7"/>
            <a:ext cx="8521700" cy="1270917"/>
          </a:xfrm>
        </p:spPr>
        <p:txBody>
          <a:bodyPr>
            <a:normAutofit fontScale="90000"/>
          </a:bodyPr>
          <a:lstStyle/>
          <a:p>
            <a:r>
              <a:rPr lang="en-US" dirty="0" smtClean="0"/>
              <a:t>Planning for the Campus Network to Support Video – Design Requirements for Voice, Data, and Video in the Campus Network</a:t>
            </a:r>
            <a:endParaRPr lang="en-US" dirty="0"/>
          </a:p>
        </p:txBody>
      </p:sp>
      <p:graphicFrame>
        <p:nvGraphicFramePr>
          <p:cNvPr id="5" name="Content Placeholder 9"/>
          <p:cNvGraphicFramePr>
            <a:graphicFrameLocks/>
          </p:cNvGraphicFramePr>
          <p:nvPr/>
        </p:nvGraphicFramePr>
        <p:xfrm>
          <a:off x="228603" y="1812172"/>
          <a:ext cx="8722215" cy="4658878"/>
        </p:xfrm>
        <a:graphic>
          <a:graphicData uri="http://schemas.openxmlformats.org/drawingml/2006/table">
            <a:tbl>
              <a:tblPr firstRow="1" bandRow="1">
                <a:tableStyleId>{5C22544A-7EE6-4342-B048-85BDC9FD1C3A}</a:tableStyleId>
              </a:tblPr>
              <a:tblGrid>
                <a:gridCol w="1745605"/>
                <a:gridCol w="2478138"/>
                <a:gridCol w="2478138"/>
                <a:gridCol w="2020334"/>
              </a:tblGrid>
              <a:tr h="378305">
                <a:tc>
                  <a:txBody>
                    <a:bodyPr/>
                    <a:lstStyle/>
                    <a:p>
                      <a:r>
                        <a:rPr lang="en-US" b="1" dirty="0" smtClean="0"/>
                        <a:t>Requirement</a:t>
                      </a:r>
                      <a:endParaRPr lang="en-US" b="1" dirty="0"/>
                    </a:p>
                  </a:txBody>
                  <a:tcPr/>
                </a:tc>
                <a:tc>
                  <a:txBody>
                    <a:bodyPr/>
                    <a:lstStyle/>
                    <a:p>
                      <a:r>
                        <a:rPr lang="en-US" b="1" dirty="0" smtClean="0"/>
                        <a:t>Data</a:t>
                      </a:r>
                      <a:endParaRPr lang="en-US" b="1" dirty="0"/>
                    </a:p>
                  </a:txBody>
                  <a:tcPr/>
                </a:tc>
                <a:tc>
                  <a:txBody>
                    <a:bodyPr/>
                    <a:lstStyle/>
                    <a:p>
                      <a:r>
                        <a:rPr lang="en-US" b="1" dirty="0" smtClean="0"/>
                        <a:t>Voice</a:t>
                      </a:r>
                      <a:endParaRPr lang="en-US" b="1" dirty="0"/>
                    </a:p>
                  </a:txBody>
                  <a:tcPr/>
                </a:tc>
                <a:tc>
                  <a:txBody>
                    <a:bodyPr/>
                    <a:lstStyle/>
                    <a:p>
                      <a:r>
                        <a:rPr lang="en-US" dirty="0" smtClean="0"/>
                        <a:t>Video</a:t>
                      </a:r>
                      <a:endParaRPr lang="en-US" dirty="0"/>
                    </a:p>
                  </a:txBody>
                  <a:tcPr/>
                </a:tc>
              </a:tr>
              <a:tr h="504951">
                <a:tc>
                  <a:txBody>
                    <a:bodyPr/>
                    <a:lstStyle/>
                    <a:p>
                      <a:r>
                        <a:rPr lang="en-US" dirty="0" smtClean="0"/>
                        <a:t>Bandwidth</a:t>
                      </a:r>
                      <a:endParaRPr lang="en-US" dirty="0"/>
                    </a:p>
                  </a:txBody>
                  <a:tcPr/>
                </a:tc>
                <a:tc>
                  <a:txBody>
                    <a:bodyPr/>
                    <a:lstStyle/>
                    <a:p>
                      <a:r>
                        <a:rPr lang="en-US" dirty="0" smtClean="0"/>
                        <a:t>High</a:t>
                      </a:r>
                      <a:endParaRPr lang="en-US" dirty="0"/>
                    </a:p>
                  </a:txBody>
                  <a:tcPr/>
                </a:tc>
                <a:tc>
                  <a:txBody>
                    <a:bodyPr/>
                    <a:lstStyle/>
                    <a:p>
                      <a:r>
                        <a:rPr lang="en-US" dirty="0" smtClean="0"/>
                        <a:t>Low</a:t>
                      </a:r>
                      <a:endParaRPr lang="en-US" dirty="0"/>
                    </a:p>
                  </a:txBody>
                  <a:tcPr/>
                </a:tc>
                <a:tc>
                  <a:txBody>
                    <a:bodyPr/>
                    <a:lstStyle/>
                    <a:p>
                      <a:r>
                        <a:rPr lang="en-US" sz="1800" dirty="0" smtClean="0"/>
                        <a:t>High</a:t>
                      </a:r>
                      <a:endParaRPr lang="en-US" sz="1800" dirty="0"/>
                    </a:p>
                  </a:txBody>
                  <a:tcPr/>
                </a:tc>
              </a:tr>
              <a:tr h="894532">
                <a:tc>
                  <a:txBody>
                    <a:bodyPr/>
                    <a:lstStyle/>
                    <a:p>
                      <a:r>
                        <a:rPr lang="en-US" dirty="0" smtClean="0"/>
                        <a:t>Delay</a:t>
                      </a:r>
                      <a:endParaRPr lang="en-US" dirty="0"/>
                    </a:p>
                  </a:txBody>
                  <a:tcPr/>
                </a:tc>
                <a:tc>
                  <a:txBody>
                    <a:bodyPr/>
                    <a:lstStyle/>
                    <a:p>
                      <a:r>
                        <a:rPr lang="en-US" sz="1800" dirty="0" smtClean="0"/>
                        <a:t>If less than a few msec,</a:t>
                      </a:r>
                      <a:r>
                        <a:rPr lang="en-US" sz="1800" baseline="0" dirty="0" smtClean="0"/>
                        <a:t> not applicable</a:t>
                      </a:r>
                      <a:endParaRPr lang="en-US" sz="1800" dirty="0"/>
                    </a:p>
                  </a:txBody>
                  <a:tcPr/>
                </a:tc>
                <a:tc>
                  <a:txBody>
                    <a:bodyPr/>
                    <a:lstStyle/>
                    <a:p>
                      <a:r>
                        <a:rPr lang="en-US" sz="1800" dirty="0" smtClean="0"/>
                        <a:t>Less than 150 msec</a:t>
                      </a:r>
                      <a:endParaRPr lang="en-US" sz="1800" dirty="0"/>
                    </a:p>
                  </a:txBody>
                  <a:tcPr/>
                </a:tc>
                <a:tc>
                  <a:txBody>
                    <a:bodyPr/>
                    <a:lstStyle/>
                    <a:p>
                      <a:r>
                        <a:rPr lang="en-US" sz="1800" dirty="0" smtClean="0"/>
                        <a:t>Less</a:t>
                      </a:r>
                      <a:r>
                        <a:rPr lang="en-US" sz="1800" baseline="0" dirty="0" smtClean="0"/>
                        <a:t> than 150 msec for real-time video</a:t>
                      </a:r>
                      <a:endParaRPr lang="en-US" sz="1800" dirty="0"/>
                    </a:p>
                  </a:txBody>
                  <a:tcPr/>
                </a:tc>
              </a:tr>
              <a:tr h="364747">
                <a:tc>
                  <a:txBody>
                    <a:bodyPr/>
                    <a:lstStyle/>
                    <a:p>
                      <a:r>
                        <a:rPr lang="en-US" dirty="0" smtClean="0"/>
                        <a:t>Jitter</a:t>
                      </a:r>
                      <a:endParaRPr lang="en-US" dirty="0"/>
                    </a:p>
                  </a:txBody>
                  <a:tcPr/>
                </a:tc>
                <a:tc>
                  <a:txBody>
                    <a:bodyPr/>
                    <a:lstStyle/>
                    <a:p>
                      <a:r>
                        <a:rPr lang="en-US" sz="1800" dirty="0" smtClean="0"/>
                        <a:t>Not applicable</a:t>
                      </a:r>
                      <a:endParaRPr lang="en-US" sz="1800" dirty="0"/>
                    </a:p>
                  </a:txBody>
                  <a:tcPr/>
                </a:tc>
                <a:tc>
                  <a:txBody>
                    <a:bodyPr/>
                    <a:lstStyle/>
                    <a:p>
                      <a:r>
                        <a:rPr lang="en-US" sz="1800" dirty="0" smtClean="0"/>
                        <a:t>Low</a:t>
                      </a:r>
                      <a:endParaRPr lang="en-US" sz="1800" dirty="0"/>
                    </a:p>
                  </a:txBody>
                  <a:tcPr/>
                </a:tc>
                <a:tc>
                  <a:txBody>
                    <a:bodyPr/>
                    <a:lstStyle/>
                    <a:p>
                      <a:r>
                        <a:rPr lang="en-US" sz="1800" dirty="0" smtClean="0"/>
                        <a:t>Low</a:t>
                      </a:r>
                      <a:endParaRPr lang="en-US" sz="1800" dirty="0"/>
                    </a:p>
                  </a:txBody>
                  <a:tcPr/>
                </a:tc>
              </a:tr>
              <a:tr h="364747">
                <a:tc>
                  <a:txBody>
                    <a:bodyPr/>
                    <a:lstStyle/>
                    <a:p>
                      <a:r>
                        <a:rPr lang="en-US" dirty="0" smtClean="0"/>
                        <a:t>Packet Loss</a:t>
                      </a:r>
                      <a:endParaRPr lang="en-US" dirty="0"/>
                    </a:p>
                  </a:txBody>
                  <a:tcPr/>
                </a:tc>
                <a:tc>
                  <a:txBody>
                    <a:bodyPr/>
                    <a:lstStyle/>
                    <a:p>
                      <a:r>
                        <a:rPr lang="en-US" sz="1800" dirty="0" smtClean="0"/>
                        <a:t>Less than 5%</a:t>
                      </a:r>
                      <a:endParaRPr lang="en-US" sz="1800" dirty="0"/>
                    </a:p>
                  </a:txBody>
                  <a:tcPr/>
                </a:tc>
                <a:tc>
                  <a:txBody>
                    <a:bodyPr/>
                    <a:lstStyle/>
                    <a:p>
                      <a:r>
                        <a:rPr lang="en-US" sz="1800" dirty="0" smtClean="0"/>
                        <a:t>Less than 1%</a:t>
                      </a:r>
                      <a:endParaRPr lang="en-US" sz="1800" dirty="0"/>
                    </a:p>
                  </a:txBody>
                  <a:tcPr/>
                </a:tc>
                <a:tc>
                  <a:txBody>
                    <a:bodyPr/>
                    <a:lstStyle/>
                    <a:p>
                      <a:r>
                        <a:rPr lang="en-US" sz="1800" dirty="0" smtClean="0"/>
                        <a:t>Less than 1%</a:t>
                      </a:r>
                      <a:endParaRPr lang="en-US" sz="1800" dirty="0"/>
                    </a:p>
                  </a:txBody>
                  <a:tcPr/>
                </a:tc>
              </a:tr>
              <a:tr h="371785">
                <a:tc>
                  <a:txBody>
                    <a:bodyPr/>
                    <a:lstStyle/>
                    <a:p>
                      <a:r>
                        <a:rPr lang="en-US" dirty="0" smtClean="0"/>
                        <a:t>Availability</a:t>
                      </a:r>
                      <a:endParaRPr lang="en-US" dirty="0"/>
                    </a:p>
                  </a:txBody>
                  <a:tcPr/>
                </a:tc>
                <a:tc>
                  <a:txBody>
                    <a:bodyPr/>
                    <a:lstStyle/>
                    <a:p>
                      <a:r>
                        <a:rPr lang="en-US" sz="1800" dirty="0" smtClean="0"/>
                        <a:t>High</a:t>
                      </a:r>
                      <a:endParaRPr lang="en-US" sz="1800" dirty="0"/>
                    </a:p>
                  </a:txBody>
                  <a:tcPr/>
                </a:tc>
                <a:tc>
                  <a:txBody>
                    <a:bodyPr/>
                    <a:lstStyle/>
                    <a:p>
                      <a:r>
                        <a:rPr lang="en-US" sz="1800" dirty="0" smtClean="0"/>
                        <a:t>High</a:t>
                      </a:r>
                      <a:endParaRPr lang="en-US" sz="1800" dirty="0"/>
                    </a:p>
                  </a:txBody>
                  <a:tcPr/>
                </a:tc>
                <a:tc>
                  <a:txBody>
                    <a:bodyPr/>
                    <a:lstStyle/>
                    <a:p>
                      <a:r>
                        <a:rPr lang="en-US" sz="1800" dirty="0" smtClean="0"/>
                        <a:t>High</a:t>
                      </a:r>
                      <a:endParaRPr lang="en-US" sz="1800" dirty="0"/>
                    </a:p>
                  </a:txBody>
                  <a:tcPr/>
                </a:tc>
              </a:tr>
              <a:tr h="656889">
                <a:tc>
                  <a:txBody>
                    <a:bodyPr/>
                    <a:lstStyle/>
                    <a:p>
                      <a:r>
                        <a:rPr lang="en-US" dirty="0" smtClean="0"/>
                        <a:t>Inline Power</a:t>
                      </a:r>
                      <a:endParaRPr lang="en-US" dirty="0"/>
                    </a:p>
                  </a:txBody>
                  <a:tcPr/>
                </a:tc>
                <a:tc>
                  <a:txBody>
                    <a:bodyPr/>
                    <a:lstStyle/>
                    <a:p>
                      <a:r>
                        <a:rPr lang="en-US" sz="1800" dirty="0" smtClean="0"/>
                        <a:t>No</a:t>
                      </a:r>
                      <a:endParaRPr lang="en-US" sz="1800" dirty="0"/>
                    </a:p>
                  </a:txBody>
                  <a:tcPr/>
                </a:tc>
                <a:tc>
                  <a:txBody>
                    <a:bodyPr/>
                    <a:lstStyle/>
                    <a:p>
                      <a:r>
                        <a:rPr lang="en-US" sz="1800" dirty="0" smtClean="0"/>
                        <a:t>Optional</a:t>
                      </a:r>
                      <a:endParaRPr lang="en-US" sz="1800" dirty="0"/>
                    </a:p>
                  </a:txBody>
                  <a:tcPr/>
                </a:tc>
                <a:tc>
                  <a:txBody>
                    <a:bodyPr/>
                    <a:lstStyle/>
                    <a:p>
                      <a:r>
                        <a:rPr lang="en-US" sz="1800" dirty="0" smtClean="0"/>
                        <a:t>Optional for select devices</a:t>
                      </a:r>
                      <a:endParaRPr lang="en-US" sz="1800" dirty="0"/>
                    </a:p>
                  </a:txBody>
                  <a:tcPr/>
                </a:tc>
              </a:tr>
              <a:tr h="364747">
                <a:tc>
                  <a:txBody>
                    <a:bodyPr/>
                    <a:lstStyle/>
                    <a:p>
                      <a:r>
                        <a:rPr lang="en-US" dirty="0" smtClean="0"/>
                        <a:t>Security</a:t>
                      </a:r>
                      <a:endParaRPr lang="en-US" dirty="0"/>
                    </a:p>
                  </a:txBody>
                  <a:tcPr/>
                </a:tc>
                <a:tc>
                  <a:txBody>
                    <a:bodyPr/>
                    <a:lstStyle/>
                    <a:p>
                      <a:r>
                        <a:rPr lang="en-US" sz="1800" dirty="0" smtClean="0"/>
                        <a:t>High</a:t>
                      </a:r>
                      <a:endParaRPr lang="en-US" sz="1800" dirty="0"/>
                    </a:p>
                  </a:txBody>
                  <a:tcPr/>
                </a:tc>
                <a:tc>
                  <a:txBody>
                    <a:bodyPr/>
                    <a:lstStyle/>
                    <a:p>
                      <a:r>
                        <a:rPr lang="en-US" sz="1800" dirty="0" smtClean="0"/>
                        <a:t>Medium</a:t>
                      </a:r>
                      <a:endParaRPr lang="en-US" sz="1800" dirty="0"/>
                    </a:p>
                  </a:txBody>
                  <a:tcPr/>
                </a:tc>
                <a:tc>
                  <a:txBody>
                    <a:bodyPr/>
                    <a:lstStyle/>
                    <a:p>
                      <a:r>
                        <a:rPr lang="en-US" sz="1800" dirty="0" smtClean="0"/>
                        <a:t>Low or Medium</a:t>
                      </a:r>
                      <a:endParaRPr lang="en-US" sz="1800" dirty="0"/>
                    </a:p>
                  </a:txBody>
                  <a:tcPr/>
                </a:tc>
              </a:tr>
              <a:tr h="735268">
                <a:tc>
                  <a:txBody>
                    <a:bodyPr/>
                    <a:lstStyle/>
                    <a:p>
                      <a:r>
                        <a:rPr lang="en-US" dirty="0" smtClean="0"/>
                        <a:t>Provisioning</a:t>
                      </a:r>
                      <a:endParaRPr lang="en-US" dirty="0"/>
                    </a:p>
                  </a:txBody>
                  <a:tcPr/>
                </a:tc>
                <a:tc>
                  <a:txBody>
                    <a:bodyPr/>
                    <a:lstStyle/>
                    <a:p>
                      <a:r>
                        <a:rPr lang="en-US" sz="1800" dirty="0" smtClean="0"/>
                        <a:t>Medium Effort</a:t>
                      </a:r>
                      <a:endParaRPr lang="en-US" sz="1800" dirty="0"/>
                    </a:p>
                  </a:txBody>
                  <a:tcPr/>
                </a:tc>
                <a:tc>
                  <a:txBody>
                    <a:bodyPr/>
                    <a:lstStyle/>
                    <a:p>
                      <a:r>
                        <a:rPr lang="en-US" sz="1800" dirty="0" smtClean="0"/>
                        <a:t>Significant</a:t>
                      </a:r>
                      <a:r>
                        <a:rPr lang="en-US" sz="1800" baseline="0" dirty="0" smtClean="0"/>
                        <a:t> Effort</a:t>
                      </a:r>
                      <a:endParaRPr lang="en-US" sz="1800" dirty="0"/>
                    </a:p>
                  </a:txBody>
                  <a:tcPr/>
                </a:tc>
                <a:tc>
                  <a:txBody>
                    <a:bodyPr/>
                    <a:lstStyle/>
                    <a:p>
                      <a:r>
                        <a:rPr lang="en-US" sz="1800" dirty="0" smtClean="0"/>
                        <a:t>Medium</a:t>
                      </a:r>
                      <a:r>
                        <a:rPr lang="en-US" sz="1800" baseline="0" dirty="0" smtClean="0"/>
                        <a:t> Effort</a:t>
                      </a:r>
                      <a:endParaRPr lang="en-US" sz="1800" dirty="0"/>
                    </a:p>
                  </a:txBody>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9" descr="ss2"/>
          <p:cNvPicPr>
            <a:picLocks noChangeAspect="1" noChangeArrowheads="1"/>
          </p:cNvPicPr>
          <p:nvPr/>
        </p:nvPicPr>
        <p:blipFill>
          <a:blip r:embed="rId3" cstate="print"/>
          <a:srcRect/>
          <a:stretch>
            <a:fillRect/>
          </a:stretch>
        </p:blipFill>
        <p:spPr bwMode="auto">
          <a:xfrm>
            <a:off x="0" y="1600200"/>
            <a:ext cx="9144000" cy="3178175"/>
          </a:xfrm>
          <a:prstGeom prst="rect">
            <a:avLst/>
          </a:prstGeom>
          <a:noFill/>
          <a:ln w="9525">
            <a:noFill/>
            <a:miter lim="800000"/>
            <a:headEnd/>
            <a:tailEnd/>
          </a:ln>
        </p:spPr>
      </p:pic>
      <p:sp>
        <p:nvSpPr>
          <p:cNvPr id="9219"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 name="Rectangle 32"/>
          <p:cNvSpPr txBox="1">
            <a:spLocks noChangeArrowheads="1"/>
          </p:cNvSpPr>
          <p:nvPr/>
        </p:nvSpPr>
        <p:spPr>
          <a:xfrm>
            <a:off x="293688" y="1841863"/>
            <a:ext cx="3233284" cy="2743200"/>
          </a:xfrm>
          <a:prstGeom prst="rect">
            <a:avLst/>
          </a:prstGeom>
          <a:noFill/>
        </p:spPr>
        <p:txBody>
          <a:bodyPr anchor="ctr"/>
          <a:lstStyle/>
          <a:p>
            <a:pPr marL="0" marR="0" lvl="0" indent="0" algn="l" defTabSz="814388" rtl="0" eaLnBrk="1" fontAlgn="base" latinLnBrk="0" hangingPunct="1">
              <a:lnSpc>
                <a:spcPct val="9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bg1"/>
                </a:solidFill>
                <a:effectLst/>
                <a:uLnTx/>
                <a:uFillTx/>
                <a:latin typeface="+mj-lt"/>
                <a:ea typeface="+mj-ea"/>
                <a:cs typeface="+mj-cs"/>
              </a:rPr>
              <a:t>Understanding</a:t>
            </a:r>
            <a:r>
              <a:rPr kumimoji="0" lang="en-US" sz="2800" b="1" i="0" u="none" strike="noStrike" kern="0" cap="none" spc="0" normalizeH="0" noProof="0" dirty="0" smtClean="0">
                <a:ln>
                  <a:noFill/>
                </a:ln>
                <a:solidFill>
                  <a:schemeClr val="bg1"/>
                </a:solidFill>
                <a:effectLst/>
                <a:uLnTx/>
                <a:uFillTx/>
                <a:latin typeface="+mj-lt"/>
                <a:ea typeface="+mj-ea"/>
                <a:cs typeface="+mj-cs"/>
              </a:rPr>
              <a:t> </a:t>
            </a:r>
            <a:r>
              <a:rPr lang="en-US" sz="2800" b="1" kern="0" dirty="0" smtClean="0">
                <a:solidFill>
                  <a:schemeClr val="bg1"/>
                </a:solidFill>
                <a:latin typeface="+mj-lt"/>
                <a:ea typeface="+mj-ea"/>
                <a:cs typeface="+mj-cs"/>
              </a:rPr>
              <a:t>QoS</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QoS Service Models</a:t>
            </a:r>
          </a:p>
        </p:txBody>
      </p:sp>
      <p:sp>
        <p:nvSpPr>
          <p:cNvPr id="9" name="Content Placeholder 7"/>
          <p:cNvSpPr>
            <a:spLocks noGrp="1"/>
          </p:cNvSpPr>
          <p:nvPr>
            <p:ph idx="1"/>
          </p:nvPr>
        </p:nvSpPr>
        <p:spPr>
          <a:prstGeom prst="rect">
            <a:avLst/>
          </a:prstGeom>
        </p:spPr>
        <p:txBody>
          <a:bodyPr>
            <a:noAutofit/>
          </a:bodyPr>
          <a:lstStyle/>
          <a:p>
            <a:r>
              <a:rPr lang="en-US" sz="2000" b="1" dirty="0" smtClean="0"/>
              <a:t>Best-effort service: </a:t>
            </a:r>
            <a:r>
              <a:rPr lang="en-US" sz="2000" dirty="0" smtClean="0"/>
              <a:t>The standard form of connectivity without guarantees. This type of service, in reference to Catalyst switches, uses first-in, first-out (FIFO) queues, which simply transmit packets as they arrive in a queue with no preferential treatment.</a:t>
            </a:r>
          </a:p>
          <a:p>
            <a:r>
              <a:rPr lang="en-US" sz="2000" b="1" dirty="0" smtClean="0"/>
              <a:t>Integrated service: </a:t>
            </a:r>
            <a:r>
              <a:rPr lang="en-US" sz="2000" dirty="0" smtClean="0"/>
              <a:t>IntServ, also known as hard QoS, is a reservation of services. In other words, the IntServ model implies that traffic flows are reserved explicitly by all intermediate systems and resources.</a:t>
            </a:r>
          </a:p>
          <a:p>
            <a:r>
              <a:rPr lang="en-US" sz="2000" b="1" dirty="0" smtClean="0"/>
              <a:t>Differentiated service: </a:t>
            </a:r>
            <a:r>
              <a:rPr lang="en-US" sz="2000" dirty="0" smtClean="0"/>
              <a:t>DiffServ, also known as soft QoS, is class-based, in which some classes of traffic receive preferential handling over other traffic classes. Differentiated services use statistical preferences, not a hard guarantee such as integrated services. In other words, DiffServ categorizes traffic and then sorts it into queues of various efficiencies.</a:t>
            </a:r>
            <a:endParaRPr lang="en-US" sz="20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Cisco QoS Model</a:t>
            </a:r>
            <a:endParaRPr lang="en-US" dirty="0" smtClean="0"/>
          </a:p>
        </p:txBody>
      </p:sp>
      <p:sp>
        <p:nvSpPr>
          <p:cNvPr id="5" name="Content Placeholder 7"/>
          <p:cNvSpPr>
            <a:spLocks noGrp="1"/>
          </p:cNvSpPr>
          <p:nvPr>
            <p:ph idx="11"/>
          </p:nvPr>
        </p:nvSpPr>
        <p:spPr/>
        <p:txBody>
          <a:bodyPr/>
          <a:lstStyle/>
          <a:p>
            <a:r>
              <a:rPr lang="en-US" smtClean="0"/>
              <a:t>Traffic classification and marking</a:t>
            </a:r>
          </a:p>
          <a:p>
            <a:r>
              <a:rPr lang="en-US" smtClean="0"/>
              <a:t>Traffic shaping and policing</a:t>
            </a:r>
          </a:p>
          <a:p>
            <a:r>
              <a:rPr lang="en-US" smtClean="0"/>
              <a:t>Congestion management</a:t>
            </a:r>
          </a:p>
          <a:p>
            <a:r>
              <a:rPr lang="en-US" smtClean="0"/>
              <a:t>Congestion avoidance</a:t>
            </a:r>
            <a:endParaRPr lang="en-US" dirty="0"/>
          </a:p>
        </p:txBody>
      </p:sp>
      <p:pic>
        <p:nvPicPr>
          <p:cNvPr id="13" name="Picture 2"/>
          <p:cNvPicPr>
            <a:picLocks noGrp="1" noChangeAspect="1" noChangeArrowheads="1"/>
          </p:cNvPicPr>
          <p:nvPr>
            <p:ph sz="quarter" idx="12"/>
          </p:nvPr>
        </p:nvPicPr>
        <p:blipFill>
          <a:blip r:embed="rId3" cstate="print"/>
          <a:stretch>
            <a:fillRect/>
          </a:stretch>
        </p:blipFill>
        <p:spPr bwMode="auto">
          <a:xfrm>
            <a:off x="322262" y="990600"/>
            <a:ext cx="8445500" cy="2654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Scenarios for AutoQoS</a:t>
            </a:r>
            <a:endParaRPr lang="en-US" dirty="0" smtClean="0"/>
          </a:p>
        </p:txBody>
      </p:sp>
      <p:sp>
        <p:nvSpPr>
          <p:cNvPr id="5" name="Content Placeholder 7"/>
          <p:cNvSpPr>
            <a:spLocks noGrp="1"/>
          </p:cNvSpPr>
          <p:nvPr>
            <p:ph idx="1"/>
          </p:nvPr>
        </p:nvSpPr>
        <p:spPr/>
        <p:txBody>
          <a:bodyPr/>
          <a:lstStyle/>
          <a:p>
            <a:r>
              <a:rPr lang="en-US" smtClean="0"/>
              <a:t>Small to medium-sized businesses that must deploy IP telephony quickly but lack the experience and staffing to plan and deploy IP QoS services.</a:t>
            </a:r>
          </a:p>
          <a:p>
            <a:r>
              <a:rPr lang="en-US" smtClean="0"/>
              <a:t>Large customer enterprises that need to deploy Cisco telephony solutions on a large scale, while reducing the costs, complexity, and time frame for deployment, and ensuring that the appropriate QoS for voice applications is set in a consistent fashion</a:t>
            </a:r>
          </a:p>
          <a:p>
            <a:r>
              <a:rPr lang="en-US" smtClean="0"/>
              <a:t>International enterprises or service providers requiring QoS for VoIP where little expertise exists in different regions of the world and where provisioning QoS remotely and across different time zones is difficult</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AutoQoS Aids Successful QoS Deployment</a:t>
            </a:r>
            <a:endParaRPr lang="en-US" dirty="0" smtClean="0"/>
          </a:p>
        </p:txBody>
      </p:sp>
      <p:sp>
        <p:nvSpPr>
          <p:cNvPr id="5" name="Content Placeholder 7"/>
          <p:cNvSpPr>
            <a:spLocks noGrp="1"/>
          </p:cNvSpPr>
          <p:nvPr>
            <p:ph idx="1"/>
          </p:nvPr>
        </p:nvSpPr>
        <p:spPr/>
        <p:txBody>
          <a:bodyPr/>
          <a:lstStyle/>
          <a:p>
            <a:r>
              <a:rPr lang="en-US" smtClean="0"/>
              <a:t>Application classification</a:t>
            </a:r>
          </a:p>
          <a:p>
            <a:r>
              <a:rPr lang="en-US" smtClean="0"/>
              <a:t>Policy generation</a:t>
            </a:r>
          </a:p>
          <a:p>
            <a:r>
              <a:rPr lang="en-US" smtClean="0"/>
              <a:t>Configuration</a:t>
            </a:r>
          </a:p>
          <a:p>
            <a:r>
              <a:rPr lang="en-US" smtClean="0"/>
              <a:t>Monitoring and reporting</a:t>
            </a:r>
          </a:p>
          <a:p>
            <a:r>
              <a:rPr lang="en-US" smtClean="0"/>
              <a:t>Consistency</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Traffic Classification and Marking</a:t>
            </a:r>
            <a:endParaRPr lang="en-US" dirty="0" smtClean="0"/>
          </a:p>
        </p:txBody>
      </p:sp>
      <p:sp>
        <p:nvSpPr>
          <p:cNvPr id="5" name="Content Placeholder 7"/>
          <p:cNvSpPr>
            <a:spLocks noGrp="1"/>
          </p:cNvSpPr>
          <p:nvPr>
            <p:ph idx="1"/>
          </p:nvPr>
        </p:nvSpPr>
        <p:spPr/>
        <p:txBody>
          <a:bodyPr/>
          <a:lstStyle/>
          <a:p>
            <a:r>
              <a:rPr lang="en-US" smtClean="0"/>
              <a:t>DSCP, ToS, and CoS</a:t>
            </a:r>
          </a:p>
          <a:p>
            <a:r>
              <a:rPr lang="en-US" smtClean="0"/>
              <a:t>Packet Classification Methods</a:t>
            </a:r>
            <a:endParaRPr lang="en-US" dirty="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DSCP, ToS, and CoS</a:t>
            </a:r>
            <a:endParaRPr lang="en-US" dirty="0" smtClean="0"/>
          </a:p>
        </p:txBody>
      </p:sp>
      <p:pic>
        <p:nvPicPr>
          <p:cNvPr id="7" name="Content Placeholder 6" descr="Bits Used in Ethernet Frame for Classification.jpg"/>
          <p:cNvPicPr>
            <a:picLocks noGrp="1" noChangeAspect="1"/>
          </p:cNvPicPr>
          <p:nvPr>
            <p:ph idx="1"/>
          </p:nvPr>
        </p:nvPicPr>
        <p:blipFill>
          <a:blip r:embed="rId3" cstate="print"/>
          <a:stretch>
            <a:fillRect/>
          </a:stretch>
        </p:blipFill>
        <p:spPr>
          <a:xfrm>
            <a:off x="1194180" y="1016000"/>
            <a:ext cx="6690552" cy="5448300"/>
          </a:xfrm>
          <a:prstGeom prst="rect">
            <a:avLst/>
          </a:prstGeom>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Differentiated Services Code Point (DSCP)</a:t>
            </a:r>
            <a:endParaRPr lang="en-US" dirty="0" smtClean="0"/>
          </a:p>
        </p:txBody>
      </p:sp>
      <p:pic>
        <p:nvPicPr>
          <p:cNvPr id="8" name="Content Placeholder 7" descr="Bits Used in Ethernet Frame for Classification.jpg"/>
          <p:cNvPicPr>
            <a:picLocks noGrp="1" noChangeAspect="1"/>
          </p:cNvPicPr>
          <p:nvPr>
            <p:ph idx="1"/>
          </p:nvPr>
        </p:nvPicPr>
        <p:blipFill>
          <a:blip r:embed="rId3" cstate="print"/>
          <a:stretch>
            <a:fillRect/>
          </a:stretch>
        </p:blipFill>
        <p:spPr>
          <a:xfrm>
            <a:off x="1256506" y="1974850"/>
            <a:ext cx="6565900" cy="3530600"/>
          </a:xfrm>
          <a:prstGeom prst="rect">
            <a:avLst/>
          </a:prstGeom>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Cisco Switch Packet Classification Methods</a:t>
            </a:r>
            <a:endParaRPr lang="en-US" dirty="0" smtClean="0"/>
          </a:p>
        </p:txBody>
      </p:sp>
      <p:sp>
        <p:nvSpPr>
          <p:cNvPr id="5" name="Content Placeholder 7"/>
          <p:cNvSpPr>
            <a:spLocks noGrp="1"/>
          </p:cNvSpPr>
          <p:nvPr>
            <p:ph idx="1"/>
          </p:nvPr>
        </p:nvSpPr>
        <p:spPr/>
        <p:txBody>
          <a:bodyPr/>
          <a:lstStyle/>
          <a:p>
            <a:r>
              <a:rPr lang="en-US" smtClean="0"/>
              <a:t>Per-interface trust modes</a:t>
            </a:r>
          </a:p>
          <a:p>
            <a:r>
              <a:rPr lang="en-US" smtClean="0"/>
              <a:t>Per-interface manual classification using specific DSCP, IP Precedence, or CoS values</a:t>
            </a:r>
          </a:p>
          <a:p>
            <a:r>
              <a:rPr lang="en-US" smtClean="0"/>
              <a:t>Per-packet based on access lists</a:t>
            </a:r>
          </a:p>
          <a:p>
            <a:r>
              <a:rPr lang="en-US" smtClean="0"/>
              <a:t>Network-Based Application Recognition (NBAR)</a:t>
            </a: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Purpose of Voice in the Campus Network</a:t>
            </a:r>
            <a:endParaRPr lang="en-US" dirty="0" smtClean="0"/>
          </a:p>
        </p:txBody>
      </p:sp>
      <p:sp>
        <p:nvSpPr>
          <p:cNvPr id="8" name="Content Placeholder 7"/>
          <p:cNvSpPr>
            <a:spLocks noGrp="1"/>
          </p:cNvSpPr>
          <p:nvPr>
            <p:ph idx="1"/>
          </p:nvPr>
        </p:nvSpPr>
        <p:spPr/>
        <p:txBody>
          <a:bodyPr>
            <a:normAutofit/>
          </a:bodyPr>
          <a:lstStyle/>
          <a:p>
            <a:r>
              <a:rPr lang="en-US" smtClean="0"/>
              <a:t>More efficient use of bandwidth and equipment</a:t>
            </a:r>
          </a:p>
          <a:p>
            <a:r>
              <a:rPr lang="en-US" smtClean="0"/>
              <a:t>Lower costs for telephony network transmission</a:t>
            </a:r>
          </a:p>
          <a:p>
            <a:r>
              <a:rPr lang="en-US" smtClean="0"/>
              <a:t>Consolidation of voice and data network expense</a:t>
            </a:r>
          </a:p>
          <a:p>
            <a:r>
              <a:rPr lang="en-US" smtClean="0"/>
              <a:t>Increased revenue from new service</a:t>
            </a:r>
          </a:p>
          <a:p>
            <a:r>
              <a:rPr lang="en-US" smtClean="0"/>
              <a:t>Capability to leverage access to new communications devices</a:t>
            </a:r>
          </a:p>
          <a:p>
            <a:r>
              <a:rPr lang="en-US" smtClean="0"/>
              <a:t>Flexible pricing structure</a:t>
            </a:r>
          </a:p>
          <a:p>
            <a:r>
              <a:rPr lang="en-US" smtClean="0"/>
              <a:t>Emphasis on greater innovation in service</a:t>
            </a:r>
            <a:endParaRPr lang="en-US" dirty="0"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Trust Boundaries and Configurations</a:t>
            </a:r>
            <a:endParaRPr lang="en-US" dirty="0" smtClean="0"/>
          </a:p>
        </p:txBody>
      </p:sp>
      <p:graphicFrame>
        <p:nvGraphicFramePr>
          <p:cNvPr id="9" name="Content Placeholder 9"/>
          <p:cNvGraphicFramePr>
            <a:graphicFrameLocks noGrp="1"/>
          </p:cNvGraphicFramePr>
          <p:nvPr>
            <p:ph sz="quarter" idx="12"/>
          </p:nvPr>
        </p:nvGraphicFramePr>
        <p:xfrm>
          <a:off x="279400" y="990600"/>
          <a:ext cx="8366754" cy="1618880"/>
        </p:xfrm>
        <a:graphic>
          <a:graphicData uri="http://schemas.openxmlformats.org/drawingml/2006/table">
            <a:tbl>
              <a:tblPr firstRow="1" bandRow="1">
                <a:tableStyleId>{5C22544A-7EE6-4342-B048-85BDC9FD1C3A}</a:tableStyleId>
              </a:tblPr>
              <a:tblGrid>
                <a:gridCol w="1112517"/>
                <a:gridCol w="792480"/>
                <a:gridCol w="960120"/>
                <a:gridCol w="883920"/>
                <a:gridCol w="929640"/>
                <a:gridCol w="944880"/>
                <a:gridCol w="944880"/>
                <a:gridCol w="829639"/>
                <a:gridCol w="968678"/>
              </a:tblGrid>
              <a:tr h="378305">
                <a:tc gridSpan="9">
                  <a:txBody>
                    <a:bodyPr/>
                    <a:lstStyle/>
                    <a:p>
                      <a:r>
                        <a:rPr lang="en-US" b="1" dirty="0" smtClean="0"/>
                        <a:t>Default</a:t>
                      </a:r>
                      <a:r>
                        <a:rPr lang="en-US" b="1" baseline="0" dirty="0" smtClean="0"/>
                        <a:t> CoS-to-DSCP Mapping</a:t>
                      </a:r>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b="1" dirty="0"/>
                    </a:p>
                  </a:txBody>
                  <a:tcPr/>
                </a:tc>
                <a:tc hMerge="1">
                  <a:txBody>
                    <a:bodyPr/>
                    <a:lstStyle/>
                    <a:p>
                      <a:endParaRPr lang="en-US" b="1" dirty="0"/>
                    </a:p>
                  </a:txBody>
                  <a:tcPr/>
                </a:tc>
                <a:tc hMerge="1">
                  <a:txBody>
                    <a:bodyPr/>
                    <a:lstStyle/>
                    <a:p>
                      <a:endParaRPr lang="en-US" dirty="0"/>
                    </a:p>
                  </a:txBody>
                  <a:tcPr/>
                </a:tc>
              </a:tr>
              <a:tr h="628923">
                <a:tc>
                  <a:txBody>
                    <a:bodyPr/>
                    <a:lstStyle/>
                    <a:p>
                      <a:r>
                        <a:rPr lang="en-US" dirty="0" smtClean="0"/>
                        <a:t>CoS</a:t>
                      </a:r>
                      <a:endParaRPr lang="en-US" dirty="0"/>
                    </a:p>
                  </a:txBody>
                  <a:tcPr/>
                </a:tc>
                <a:tc>
                  <a:txBody>
                    <a:bodyPr/>
                    <a:lstStyle/>
                    <a:p>
                      <a:r>
                        <a:rPr lang="en-US" dirty="0" smtClean="0"/>
                        <a:t>0</a:t>
                      </a:r>
                      <a:endParaRPr lang="en-US" dirty="0"/>
                    </a:p>
                  </a:txBody>
                  <a:tcPr/>
                </a:tc>
                <a:tc>
                  <a:txBody>
                    <a:bodyPr/>
                    <a:lstStyle/>
                    <a:p>
                      <a:r>
                        <a:rPr lang="en-US" dirty="0" smtClean="0"/>
                        <a:t>1</a:t>
                      </a:r>
                      <a:endParaRPr lang="en-US" dirty="0"/>
                    </a:p>
                  </a:txBody>
                  <a:tcPr/>
                </a:tc>
                <a:tc>
                  <a:txBody>
                    <a:bodyPr/>
                    <a:lstStyle/>
                    <a:p>
                      <a:r>
                        <a:rPr lang="en-US" dirty="0" smtClean="0"/>
                        <a:t>2</a:t>
                      </a:r>
                      <a:endParaRPr lang="en-US" dirty="0"/>
                    </a:p>
                  </a:txBody>
                  <a:tcPr/>
                </a:tc>
                <a:tc>
                  <a:txBody>
                    <a:bodyPr/>
                    <a:lstStyle/>
                    <a:p>
                      <a:r>
                        <a:rPr lang="en-US" dirty="0" smtClean="0"/>
                        <a:t>3</a:t>
                      </a:r>
                      <a:endParaRPr lang="en-US" dirty="0"/>
                    </a:p>
                  </a:txBody>
                  <a:tcPr/>
                </a:tc>
                <a:tc>
                  <a:txBody>
                    <a:bodyPr/>
                    <a:lstStyle/>
                    <a:p>
                      <a:r>
                        <a:rPr lang="en-US" dirty="0" smtClean="0"/>
                        <a:t>4</a:t>
                      </a:r>
                      <a:endParaRPr lang="en-US" dirty="0"/>
                    </a:p>
                  </a:txBody>
                  <a:tcPr/>
                </a:tc>
                <a:tc>
                  <a:txBody>
                    <a:bodyPr/>
                    <a:lstStyle/>
                    <a:p>
                      <a:r>
                        <a:rPr lang="en-US" dirty="0" smtClean="0"/>
                        <a:t>5</a:t>
                      </a:r>
                      <a:endParaRPr lang="en-US" dirty="0"/>
                    </a:p>
                  </a:txBody>
                  <a:tcPr/>
                </a:tc>
                <a:tc>
                  <a:txBody>
                    <a:bodyPr/>
                    <a:lstStyle/>
                    <a:p>
                      <a:r>
                        <a:rPr lang="en-US" dirty="0" smtClean="0"/>
                        <a:t>6</a:t>
                      </a:r>
                      <a:endParaRPr lang="en-US" dirty="0"/>
                    </a:p>
                  </a:txBody>
                  <a:tcPr/>
                </a:tc>
                <a:tc>
                  <a:txBody>
                    <a:bodyPr/>
                    <a:lstStyle/>
                    <a:p>
                      <a:r>
                        <a:rPr lang="en-US" sz="1800" dirty="0" smtClean="0"/>
                        <a:t>7</a:t>
                      </a:r>
                      <a:endParaRPr lang="en-US" sz="1800" dirty="0"/>
                    </a:p>
                  </a:txBody>
                  <a:tcPr/>
                </a:tc>
              </a:tr>
              <a:tr h="611652">
                <a:tc>
                  <a:txBody>
                    <a:bodyPr/>
                    <a:lstStyle/>
                    <a:p>
                      <a:r>
                        <a:rPr lang="en-US" dirty="0" smtClean="0"/>
                        <a:t>DSCP</a:t>
                      </a:r>
                      <a:endParaRPr lang="en-US" dirty="0"/>
                    </a:p>
                  </a:txBody>
                  <a:tcPr/>
                </a:tc>
                <a:tc>
                  <a:txBody>
                    <a:bodyPr/>
                    <a:lstStyle/>
                    <a:p>
                      <a:r>
                        <a:rPr lang="en-US" dirty="0" smtClean="0"/>
                        <a:t>0</a:t>
                      </a:r>
                      <a:endParaRPr lang="en-US" dirty="0"/>
                    </a:p>
                  </a:txBody>
                  <a:tcPr/>
                </a:tc>
                <a:tc>
                  <a:txBody>
                    <a:bodyPr/>
                    <a:lstStyle/>
                    <a:p>
                      <a:r>
                        <a:rPr lang="en-US" dirty="0" smtClean="0"/>
                        <a:t>8</a:t>
                      </a:r>
                      <a:endParaRPr lang="en-US" dirty="0"/>
                    </a:p>
                  </a:txBody>
                  <a:tcPr/>
                </a:tc>
                <a:tc>
                  <a:txBody>
                    <a:bodyPr/>
                    <a:lstStyle/>
                    <a:p>
                      <a:r>
                        <a:rPr lang="en-US" dirty="0" smtClean="0"/>
                        <a:t>16</a:t>
                      </a:r>
                      <a:endParaRPr lang="en-US" dirty="0"/>
                    </a:p>
                  </a:txBody>
                  <a:tcPr/>
                </a:tc>
                <a:tc>
                  <a:txBody>
                    <a:bodyPr/>
                    <a:lstStyle/>
                    <a:p>
                      <a:r>
                        <a:rPr lang="en-US" dirty="0" smtClean="0"/>
                        <a:t>24</a:t>
                      </a:r>
                      <a:endParaRPr lang="en-US" dirty="0"/>
                    </a:p>
                  </a:txBody>
                  <a:tcPr/>
                </a:tc>
                <a:tc>
                  <a:txBody>
                    <a:bodyPr/>
                    <a:lstStyle/>
                    <a:p>
                      <a:r>
                        <a:rPr lang="en-US" dirty="0" smtClean="0"/>
                        <a:t>32</a:t>
                      </a:r>
                      <a:endParaRPr lang="en-US" dirty="0"/>
                    </a:p>
                  </a:txBody>
                  <a:tcPr/>
                </a:tc>
                <a:tc>
                  <a:txBody>
                    <a:bodyPr/>
                    <a:lstStyle/>
                    <a:p>
                      <a:r>
                        <a:rPr lang="en-US" sz="1800" dirty="0" smtClean="0"/>
                        <a:t>40</a:t>
                      </a:r>
                      <a:endParaRPr lang="en-US" sz="1800" dirty="0"/>
                    </a:p>
                  </a:txBody>
                  <a:tcPr/>
                </a:tc>
                <a:tc>
                  <a:txBody>
                    <a:bodyPr/>
                    <a:lstStyle/>
                    <a:p>
                      <a:r>
                        <a:rPr lang="en-US" sz="1800" dirty="0" smtClean="0"/>
                        <a:t>48</a:t>
                      </a:r>
                      <a:endParaRPr lang="en-US" sz="1800" dirty="0"/>
                    </a:p>
                  </a:txBody>
                  <a:tcPr/>
                </a:tc>
                <a:tc>
                  <a:txBody>
                    <a:bodyPr/>
                    <a:lstStyle/>
                    <a:p>
                      <a:r>
                        <a:rPr lang="en-US" sz="1800" dirty="0" smtClean="0"/>
                        <a:t>56</a:t>
                      </a:r>
                      <a:endParaRPr lang="en-US" sz="1800" dirty="0"/>
                    </a:p>
                  </a:txBody>
                  <a:tcPr/>
                </a:tc>
              </a:tr>
            </a:tbl>
          </a:graphicData>
        </a:graphic>
      </p:graphicFrame>
      <p:graphicFrame>
        <p:nvGraphicFramePr>
          <p:cNvPr id="10" name="Content Placeholder 9"/>
          <p:cNvGraphicFramePr>
            <a:graphicFrameLocks noGrp="1"/>
          </p:cNvGraphicFramePr>
          <p:nvPr>
            <p:ph idx="11"/>
          </p:nvPr>
        </p:nvGraphicFramePr>
        <p:xfrm>
          <a:off x="279400" y="3708400"/>
          <a:ext cx="8366754" cy="1618880"/>
        </p:xfrm>
        <a:graphic>
          <a:graphicData uri="http://schemas.openxmlformats.org/drawingml/2006/table">
            <a:tbl>
              <a:tblPr firstRow="1" bandRow="1">
                <a:tableStyleId>{5C22544A-7EE6-4342-B048-85BDC9FD1C3A}</a:tableStyleId>
              </a:tblPr>
              <a:tblGrid>
                <a:gridCol w="1752597"/>
                <a:gridCol w="685800"/>
                <a:gridCol w="792480"/>
                <a:gridCol w="716280"/>
                <a:gridCol w="746760"/>
                <a:gridCol w="838200"/>
                <a:gridCol w="899160"/>
                <a:gridCol w="966799"/>
                <a:gridCol w="968678"/>
              </a:tblGrid>
              <a:tr h="378305">
                <a:tc gridSpan="9">
                  <a:txBody>
                    <a:bodyPr/>
                    <a:lstStyle/>
                    <a:p>
                      <a:r>
                        <a:rPr lang="en-US" b="1" dirty="0" smtClean="0"/>
                        <a:t>Default</a:t>
                      </a:r>
                      <a:r>
                        <a:rPr lang="en-US" b="1" baseline="0" dirty="0" smtClean="0"/>
                        <a:t> IP Precedence-to-DSCP Mapping</a:t>
                      </a:r>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b="1" dirty="0"/>
                    </a:p>
                  </a:txBody>
                  <a:tcPr/>
                </a:tc>
                <a:tc hMerge="1">
                  <a:txBody>
                    <a:bodyPr/>
                    <a:lstStyle/>
                    <a:p>
                      <a:endParaRPr lang="en-US" b="1" dirty="0"/>
                    </a:p>
                  </a:txBody>
                  <a:tcPr/>
                </a:tc>
                <a:tc hMerge="1">
                  <a:txBody>
                    <a:bodyPr/>
                    <a:lstStyle/>
                    <a:p>
                      <a:endParaRPr lang="en-US" dirty="0"/>
                    </a:p>
                  </a:txBody>
                  <a:tcPr/>
                </a:tc>
              </a:tr>
              <a:tr h="628923">
                <a:tc>
                  <a:txBody>
                    <a:bodyPr/>
                    <a:lstStyle/>
                    <a:p>
                      <a:r>
                        <a:rPr lang="en-US" dirty="0" smtClean="0"/>
                        <a:t>IP</a:t>
                      </a:r>
                      <a:r>
                        <a:rPr lang="en-US" baseline="0" dirty="0" smtClean="0"/>
                        <a:t> Precedence</a:t>
                      </a:r>
                      <a:endParaRPr lang="en-US" dirty="0"/>
                    </a:p>
                  </a:txBody>
                  <a:tcPr/>
                </a:tc>
                <a:tc>
                  <a:txBody>
                    <a:bodyPr/>
                    <a:lstStyle/>
                    <a:p>
                      <a:r>
                        <a:rPr lang="en-US" dirty="0" smtClean="0"/>
                        <a:t>0</a:t>
                      </a:r>
                      <a:endParaRPr lang="en-US" dirty="0"/>
                    </a:p>
                  </a:txBody>
                  <a:tcPr/>
                </a:tc>
                <a:tc>
                  <a:txBody>
                    <a:bodyPr/>
                    <a:lstStyle/>
                    <a:p>
                      <a:r>
                        <a:rPr lang="en-US" dirty="0" smtClean="0"/>
                        <a:t>1</a:t>
                      </a:r>
                      <a:endParaRPr lang="en-US" dirty="0"/>
                    </a:p>
                  </a:txBody>
                  <a:tcPr/>
                </a:tc>
                <a:tc>
                  <a:txBody>
                    <a:bodyPr/>
                    <a:lstStyle/>
                    <a:p>
                      <a:r>
                        <a:rPr lang="en-US" dirty="0" smtClean="0"/>
                        <a:t>2</a:t>
                      </a:r>
                      <a:endParaRPr lang="en-US" dirty="0"/>
                    </a:p>
                  </a:txBody>
                  <a:tcPr/>
                </a:tc>
                <a:tc>
                  <a:txBody>
                    <a:bodyPr/>
                    <a:lstStyle/>
                    <a:p>
                      <a:r>
                        <a:rPr lang="en-US" dirty="0" smtClean="0"/>
                        <a:t>3</a:t>
                      </a:r>
                      <a:endParaRPr lang="en-US" dirty="0"/>
                    </a:p>
                  </a:txBody>
                  <a:tcPr/>
                </a:tc>
                <a:tc>
                  <a:txBody>
                    <a:bodyPr/>
                    <a:lstStyle/>
                    <a:p>
                      <a:r>
                        <a:rPr lang="en-US" dirty="0" smtClean="0"/>
                        <a:t>4</a:t>
                      </a:r>
                      <a:endParaRPr lang="en-US" dirty="0"/>
                    </a:p>
                  </a:txBody>
                  <a:tcPr/>
                </a:tc>
                <a:tc>
                  <a:txBody>
                    <a:bodyPr/>
                    <a:lstStyle/>
                    <a:p>
                      <a:r>
                        <a:rPr lang="en-US" dirty="0" smtClean="0"/>
                        <a:t>5</a:t>
                      </a:r>
                      <a:endParaRPr lang="en-US" dirty="0"/>
                    </a:p>
                  </a:txBody>
                  <a:tcPr/>
                </a:tc>
                <a:tc>
                  <a:txBody>
                    <a:bodyPr/>
                    <a:lstStyle/>
                    <a:p>
                      <a:r>
                        <a:rPr lang="en-US" dirty="0" smtClean="0"/>
                        <a:t>6</a:t>
                      </a:r>
                      <a:endParaRPr lang="en-US" dirty="0"/>
                    </a:p>
                  </a:txBody>
                  <a:tcPr/>
                </a:tc>
                <a:tc>
                  <a:txBody>
                    <a:bodyPr/>
                    <a:lstStyle/>
                    <a:p>
                      <a:r>
                        <a:rPr lang="en-US" sz="1800" dirty="0" smtClean="0"/>
                        <a:t>7</a:t>
                      </a:r>
                      <a:endParaRPr lang="en-US" sz="1800" dirty="0"/>
                    </a:p>
                  </a:txBody>
                  <a:tcPr/>
                </a:tc>
              </a:tr>
              <a:tr h="611652">
                <a:tc>
                  <a:txBody>
                    <a:bodyPr/>
                    <a:lstStyle/>
                    <a:p>
                      <a:r>
                        <a:rPr lang="en-US" dirty="0" smtClean="0"/>
                        <a:t>DSCP</a:t>
                      </a:r>
                      <a:endParaRPr lang="en-US" dirty="0"/>
                    </a:p>
                  </a:txBody>
                  <a:tcPr/>
                </a:tc>
                <a:tc>
                  <a:txBody>
                    <a:bodyPr/>
                    <a:lstStyle/>
                    <a:p>
                      <a:r>
                        <a:rPr lang="en-US" dirty="0" smtClean="0"/>
                        <a:t>0</a:t>
                      </a:r>
                      <a:endParaRPr lang="en-US" dirty="0"/>
                    </a:p>
                  </a:txBody>
                  <a:tcPr/>
                </a:tc>
                <a:tc>
                  <a:txBody>
                    <a:bodyPr/>
                    <a:lstStyle/>
                    <a:p>
                      <a:r>
                        <a:rPr lang="en-US" dirty="0" smtClean="0"/>
                        <a:t>8</a:t>
                      </a:r>
                      <a:endParaRPr lang="en-US" dirty="0"/>
                    </a:p>
                  </a:txBody>
                  <a:tcPr/>
                </a:tc>
                <a:tc>
                  <a:txBody>
                    <a:bodyPr/>
                    <a:lstStyle/>
                    <a:p>
                      <a:r>
                        <a:rPr lang="en-US" dirty="0" smtClean="0"/>
                        <a:t>16</a:t>
                      </a:r>
                      <a:endParaRPr lang="en-US" dirty="0"/>
                    </a:p>
                  </a:txBody>
                  <a:tcPr/>
                </a:tc>
                <a:tc>
                  <a:txBody>
                    <a:bodyPr/>
                    <a:lstStyle/>
                    <a:p>
                      <a:r>
                        <a:rPr lang="en-US" dirty="0" smtClean="0"/>
                        <a:t>24</a:t>
                      </a:r>
                      <a:endParaRPr lang="en-US" dirty="0"/>
                    </a:p>
                  </a:txBody>
                  <a:tcPr/>
                </a:tc>
                <a:tc>
                  <a:txBody>
                    <a:bodyPr/>
                    <a:lstStyle/>
                    <a:p>
                      <a:r>
                        <a:rPr lang="en-US" dirty="0" smtClean="0"/>
                        <a:t>32</a:t>
                      </a:r>
                      <a:endParaRPr lang="en-US" dirty="0"/>
                    </a:p>
                  </a:txBody>
                  <a:tcPr/>
                </a:tc>
                <a:tc>
                  <a:txBody>
                    <a:bodyPr/>
                    <a:lstStyle/>
                    <a:p>
                      <a:r>
                        <a:rPr lang="en-US" sz="1800" dirty="0" smtClean="0"/>
                        <a:t>40</a:t>
                      </a:r>
                      <a:endParaRPr lang="en-US" sz="1800" dirty="0"/>
                    </a:p>
                  </a:txBody>
                  <a:tcPr/>
                </a:tc>
                <a:tc>
                  <a:txBody>
                    <a:bodyPr/>
                    <a:lstStyle/>
                    <a:p>
                      <a:r>
                        <a:rPr lang="en-US" sz="1800" dirty="0" smtClean="0"/>
                        <a:t>48</a:t>
                      </a:r>
                      <a:endParaRPr lang="en-US" sz="1800" dirty="0"/>
                    </a:p>
                  </a:txBody>
                  <a:tcPr/>
                </a:tc>
                <a:tc>
                  <a:txBody>
                    <a:bodyPr/>
                    <a:lstStyle/>
                    <a:p>
                      <a:r>
                        <a:rPr lang="en-US" sz="1800" dirty="0" smtClean="0"/>
                        <a:t>56</a:t>
                      </a:r>
                      <a:endParaRPr lang="en-US" sz="1800" dirty="0"/>
                    </a:p>
                  </a:txBody>
                  <a:tcPr/>
                </a:tc>
              </a:tr>
            </a:tbl>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QoS Trust</a:t>
            </a:r>
            <a:endParaRPr lang="en-US" dirty="0" smtClean="0"/>
          </a:p>
        </p:txBody>
      </p:sp>
      <p:sp>
        <p:nvSpPr>
          <p:cNvPr id="9" name="Content Placeholder 8"/>
          <p:cNvSpPr>
            <a:spLocks noGrp="1"/>
          </p:cNvSpPr>
          <p:nvPr>
            <p:ph idx="11"/>
          </p:nvPr>
        </p:nvSpPr>
        <p:spPr/>
        <p:txBody>
          <a:bodyPr/>
          <a:lstStyle/>
          <a:p>
            <a:r>
              <a:rPr lang="en-US" smtClean="0"/>
              <a:t>The Cisco Catalyst switch QoS trust concept relies on the configurable port trust feature. When the switch trusts CoS for ingress packets on a port basis, the switch maps the ingress value to the respective DSCP value. When the ingress interface QoS configuration is untrusted, the switch uses 0 for the internal DSCP value for all ingress packets.</a:t>
            </a:r>
          </a:p>
          <a:p>
            <a:endParaRPr lang="en-US"/>
          </a:p>
        </p:txBody>
      </p:sp>
      <p:pic>
        <p:nvPicPr>
          <p:cNvPr id="14" name="Content Placeholder 13" descr="QoS Trust.jpg"/>
          <p:cNvPicPr>
            <a:picLocks noGrp="1" noChangeAspect="1"/>
          </p:cNvPicPr>
          <p:nvPr>
            <p:ph sz="quarter" idx="12"/>
          </p:nvPr>
        </p:nvPicPr>
        <p:blipFill>
          <a:blip r:embed="rId3" cstate="print"/>
          <a:stretch>
            <a:fillRect/>
          </a:stretch>
        </p:blipFill>
        <p:spPr>
          <a:xfrm>
            <a:off x="982662" y="1270000"/>
            <a:ext cx="7124700" cy="2095500"/>
          </a:xfrm>
          <a:prstGeom prst="rect">
            <a:avLst/>
          </a:prstGeom>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Marking</a:t>
            </a:r>
            <a:endParaRPr lang="en-US" dirty="0" smtClean="0"/>
          </a:p>
        </p:txBody>
      </p:sp>
      <p:sp>
        <p:nvSpPr>
          <p:cNvPr id="5" name="Content Placeholder 4"/>
          <p:cNvSpPr>
            <a:spLocks noGrp="1"/>
          </p:cNvSpPr>
          <p:nvPr>
            <p:ph idx="1"/>
          </p:nvPr>
        </p:nvSpPr>
        <p:spPr/>
        <p:txBody>
          <a:bodyPr/>
          <a:lstStyle/>
          <a:p>
            <a:r>
              <a:rPr lang="en-US" smtClean="0"/>
              <a:t>Marking refers to changing the DSCP, CoS, or IP Precedence bits on ingress frames on a Catalyst switch. </a:t>
            </a:r>
          </a:p>
          <a:p>
            <a:r>
              <a:rPr lang="en-US" smtClean="0"/>
              <a:t>Marking is configurable on a per-interface basis or via a policy map. </a:t>
            </a:r>
          </a:p>
          <a:p>
            <a:r>
              <a:rPr lang="en-US" smtClean="0"/>
              <a:t>Marking alters the DSCP value of packets, which in turn affects the internal DSCP. </a:t>
            </a:r>
          </a:p>
          <a:p>
            <a:r>
              <a:rPr lang="en-US" smtClean="0"/>
              <a:t>For instance, an example of marking would be to configure a policy map to mark all frames from a video server on a per-interface basis to a DSCP value of 40, resulting in an internal DSCP value of 40 as well.</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defRPr/>
            </a:pPr>
            <a:r>
              <a:rPr lang="en-US" dirty="0" smtClean="0"/>
              <a:t>Traffic Shaping</a:t>
            </a:r>
          </a:p>
        </p:txBody>
      </p:sp>
      <p:sp>
        <p:nvSpPr>
          <p:cNvPr id="6" name="Content Placeholder 5"/>
          <p:cNvSpPr>
            <a:spLocks noGrp="1"/>
          </p:cNvSpPr>
          <p:nvPr>
            <p:ph idx="10"/>
          </p:nvPr>
        </p:nvSpPr>
        <p:spPr/>
        <p:txBody>
          <a:bodyPr/>
          <a:lstStyle/>
          <a:p>
            <a:r>
              <a:rPr lang="en-US" smtClean="0"/>
              <a:t>Traffic shaping meters traffic rates and delays (buffers) excessive traffic so that the traffic rates stay within a desired rate limit. As a result, shaping smoothes excessive bursts to produce a steady flow of data.</a:t>
            </a:r>
          </a:p>
        </p:txBody>
      </p:sp>
      <p:pic>
        <p:nvPicPr>
          <p:cNvPr id="8" name="Content Placeholder 7" descr="Traffic Shaping.jpg"/>
          <p:cNvPicPr>
            <a:picLocks noGrp="1" noChangeAspect="1"/>
          </p:cNvPicPr>
          <p:nvPr>
            <p:ph idx="11"/>
          </p:nvPr>
        </p:nvPicPr>
        <p:blipFill>
          <a:blip r:embed="rId3" cstate="print"/>
          <a:stretch>
            <a:fillRect/>
          </a:stretch>
        </p:blipFill>
        <p:spPr>
          <a:xfrm>
            <a:off x="279400" y="3938216"/>
            <a:ext cx="8520113" cy="2435967"/>
          </a:xfrm>
          <a:prstGeom prst="rect">
            <a:avLst/>
          </a:prstGeom>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Traffic Policing</a:t>
            </a:r>
            <a:endParaRPr lang="en-US" dirty="0" smtClean="0"/>
          </a:p>
        </p:txBody>
      </p:sp>
      <p:sp>
        <p:nvSpPr>
          <p:cNvPr id="8" name="Content Placeholder 7"/>
          <p:cNvSpPr>
            <a:spLocks noGrp="1"/>
          </p:cNvSpPr>
          <p:nvPr>
            <p:ph idx="1"/>
          </p:nvPr>
        </p:nvSpPr>
        <p:spPr/>
        <p:txBody>
          <a:bodyPr>
            <a:normAutofit fontScale="92500"/>
          </a:bodyPr>
          <a:lstStyle/>
          <a:p>
            <a:r>
              <a:rPr lang="en-US" smtClean="0"/>
              <a:t>Traffic policing takes a specific action for out-of-profile traffic above a specified rate. Policing does not delay or buffer traffic. </a:t>
            </a:r>
          </a:p>
          <a:p>
            <a:r>
              <a:rPr lang="en-US" smtClean="0"/>
              <a:t>The action for traffic that exceeds a specified rate is usually drop; however, other actions are permissible, such as trusting and marking. </a:t>
            </a:r>
          </a:p>
          <a:p>
            <a:r>
              <a:rPr lang="en-US" smtClean="0"/>
              <a:t>Policing follows the leaky token bucket algorithm, which allows for bursts of traffic as opposed to rate limiting. </a:t>
            </a:r>
          </a:p>
          <a:p>
            <a:endParaRPr lang="en-US" smtClean="0"/>
          </a:p>
          <a:p>
            <a:endParaRPr lang="en-US" smtClean="0"/>
          </a:p>
          <a:p>
            <a:endParaRPr lang="en-US"/>
          </a:p>
        </p:txBody>
      </p:sp>
      <p:pic>
        <p:nvPicPr>
          <p:cNvPr id="10" name="Content Placeholder 9" descr="Traffic Shaping.jpg"/>
          <p:cNvPicPr>
            <a:picLocks noGrp="1" noChangeAspect="1"/>
          </p:cNvPicPr>
          <p:nvPr>
            <p:ph idx="10"/>
          </p:nvPr>
        </p:nvPicPr>
        <p:blipFill>
          <a:blip r:embed="rId3" cstate="print"/>
          <a:stretch>
            <a:fillRect/>
          </a:stretch>
        </p:blipFill>
        <p:spPr>
          <a:xfrm>
            <a:off x="4702175" y="1220720"/>
            <a:ext cx="4067175" cy="3230780"/>
          </a:xfrm>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Congestion Management</a:t>
            </a:r>
            <a:endParaRPr lang="en-US" dirty="0" smtClean="0"/>
          </a:p>
        </p:txBody>
      </p:sp>
      <p:sp>
        <p:nvSpPr>
          <p:cNvPr id="8" name="Content Placeholder 7"/>
          <p:cNvSpPr>
            <a:spLocks noGrp="1"/>
          </p:cNvSpPr>
          <p:nvPr>
            <p:ph idx="1"/>
          </p:nvPr>
        </p:nvSpPr>
        <p:spPr/>
        <p:txBody>
          <a:bodyPr/>
          <a:lstStyle/>
          <a:p>
            <a:r>
              <a:rPr lang="en-US" smtClean="0"/>
              <a:t>FIFO queuing</a:t>
            </a:r>
          </a:p>
          <a:p>
            <a:r>
              <a:rPr lang="en-US" smtClean="0"/>
              <a:t>Weighted round robin (WRR) queuing</a:t>
            </a:r>
          </a:p>
          <a:p>
            <a:r>
              <a:rPr lang="en-US" smtClean="0"/>
              <a:t>Priority queuing</a:t>
            </a:r>
          </a:p>
          <a:p>
            <a:r>
              <a:rPr lang="en-US" smtClean="0"/>
              <a:t>Custom queuing</a:t>
            </a:r>
            <a:endParaRPr lang="en-US" dirty="0"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Congestion Management – FIFO Queuing</a:t>
            </a:r>
            <a:endParaRPr lang="en-US" dirty="0" smtClean="0"/>
          </a:p>
        </p:txBody>
      </p:sp>
      <p:sp>
        <p:nvSpPr>
          <p:cNvPr id="9" name="Content Placeholder 8"/>
          <p:cNvSpPr>
            <a:spLocks noGrp="1"/>
          </p:cNvSpPr>
          <p:nvPr>
            <p:ph idx="10"/>
          </p:nvPr>
        </p:nvSpPr>
        <p:spPr/>
        <p:txBody>
          <a:bodyPr/>
          <a:lstStyle/>
          <a:p>
            <a:r>
              <a:rPr lang="en-US" kern="1200" smtClean="0">
                <a:latin typeface="Arial" charset="0"/>
              </a:rPr>
              <a:t> FIFO queuing places all egress frames into the same queue. Essentially, FIFO queuing does not use classification.</a:t>
            </a:r>
            <a:endParaRPr lang="en-US"/>
          </a:p>
        </p:txBody>
      </p:sp>
      <p:pic>
        <p:nvPicPr>
          <p:cNvPr id="11" name="Content Placeholder 10" descr="FIFO Queuing.jpg"/>
          <p:cNvPicPr>
            <a:picLocks noGrp="1" noChangeAspect="1"/>
          </p:cNvPicPr>
          <p:nvPr>
            <p:ph idx="11"/>
          </p:nvPr>
        </p:nvPicPr>
        <p:blipFill>
          <a:blip r:embed="rId3" cstate="print"/>
          <a:stretch>
            <a:fillRect/>
          </a:stretch>
        </p:blipFill>
        <p:spPr>
          <a:xfrm>
            <a:off x="401004" y="2618509"/>
            <a:ext cx="8340072" cy="3896591"/>
          </a:xfrm>
          <a:prstGeom prst="rect">
            <a:avLst/>
          </a:prstGeom>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defRPr/>
            </a:pPr>
            <a:r>
              <a:rPr lang="en-US" dirty="0" smtClean="0"/>
              <a:t>Congestion Management – WRR Queuing</a:t>
            </a:r>
          </a:p>
        </p:txBody>
      </p:sp>
      <p:sp>
        <p:nvSpPr>
          <p:cNvPr id="5" name="Content Placeholder 4"/>
          <p:cNvSpPr>
            <a:spLocks noGrp="1"/>
          </p:cNvSpPr>
          <p:nvPr>
            <p:ph idx="10"/>
          </p:nvPr>
        </p:nvSpPr>
        <p:spPr/>
        <p:txBody>
          <a:bodyPr/>
          <a:lstStyle/>
          <a:p>
            <a:r>
              <a:rPr lang="en-US" smtClean="0"/>
              <a:t> Weighted round robin queuing uses a configured weight value for each egress queue.</a:t>
            </a:r>
            <a:endParaRPr lang="en-US"/>
          </a:p>
        </p:txBody>
      </p:sp>
      <p:pic>
        <p:nvPicPr>
          <p:cNvPr id="4" name="Picture 3" descr="FIFO Queuing.jpg"/>
          <p:cNvPicPr>
            <a:picLocks noChangeAspect="1"/>
          </p:cNvPicPr>
          <p:nvPr/>
        </p:nvPicPr>
        <p:blipFill>
          <a:blip r:embed="rId3" cstate="print"/>
          <a:stretch>
            <a:fillRect/>
          </a:stretch>
        </p:blipFill>
        <p:spPr>
          <a:xfrm>
            <a:off x="267622" y="1981178"/>
            <a:ext cx="8654697" cy="3964141"/>
          </a:xfrm>
          <a:prstGeom prst="rect">
            <a:avLst/>
          </a:prstGeom>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Congestion Management – Priority Queuing</a:t>
            </a:r>
            <a:endParaRPr lang="en-US" dirty="0" smtClean="0"/>
          </a:p>
        </p:txBody>
      </p:sp>
      <p:sp>
        <p:nvSpPr>
          <p:cNvPr id="4" name="Content Placeholder 3"/>
          <p:cNvSpPr>
            <a:spLocks noGrp="1"/>
          </p:cNvSpPr>
          <p:nvPr>
            <p:ph idx="1"/>
          </p:nvPr>
        </p:nvSpPr>
        <p:spPr/>
        <p:txBody>
          <a:bodyPr/>
          <a:lstStyle/>
          <a:p>
            <a:r>
              <a:rPr lang="en-US" smtClean="0"/>
              <a:t>One method of prioritizing and scheduling frames from egress queues is to use priority queuing. When applying strict priority to one of these queues, the switch schedules frames from that queue if there are frames in that queue before servicing any other queue. Cisco switches ignore WRR scheduling weights for queues configured as priority queues; most Catalyst switches support the designation of a single egress queue as a priority queue. </a:t>
            </a:r>
          </a:p>
          <a:p>
            <a:r>
              <a:rPr lang="en-US" smtClean="0"/>
              <a:t>Priority queuing is useful for voice applications in which voice traffic occupies the priority queue. However, since this type of scheduling can result in queue starvation in the non-priority queues, the remaining queues are subject to the WRR queuing to avoid this issue.</a:t>
            </a:r>
            <a:endParaRPr lang="en-U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Congestion Management – Custom Queuing</a:t>
            </a:r>
            <a:endParaRPr lang="en-US" dirty="0" smtClean="0"/>
          </a:p>
        </p:txBody>
      </p:sp>
      <p:sp>
        <p:nvSpPr>
          <p:cNvPr id="8" name="Content Placeholder 7"/>
          <p:cNvSpPr>
            <a:spLocks noGrp="1"/>
          </p:cNvSpPr>
          <p:nvPr>
            <p:ph idx="1"/>
          </p:nvPr>
        </p:nvSpPr>
        <p:spPr/>
        <p:txBody>
          <a:bodyPr/>
          <a:lstStyle/>
          <a:p>
            <a:r>
              <a:rPr lang="en-US" smtClean="0"/>
              <a:t>Another method of queuing available on Cisco switches strictly for WAN interfaces is Custom Queuing (CQ), which reserves a percentage of available bandwidth for an interface for each selected traffic type. If a particular type of traffic is not using the reserved bandwidth, other queues and types of traffic might use the remaining bandwidth. </a:t>
            </a:r>
          </a:p>
          <a:p>
            <a:r>
              <a:rPr lang="en-US" smtClean="0"/>
              <a:t>CQ is statically configured and does not provide for automatic adaptation for changing network conditions. In addition, CQ is not recommended on high-speed WAN interfaces; refer to the configuration guides for CQ support on LAN interfaces and configuration details. </a:t>
            </a: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Purpose of Video Deployments in the Campus Network</a:t>
            </a:r>
            <a:endParaRPr lang="en-US" dirty="0" smtClean="0"/>
          </a:p>
        </p:txBody>
      </p:sp>
      <p:sp>
        <p:nvSpPr>
          <p:cNvPr id="8" name="Content Placeholder 7"/>
          <p:cNvSpPr>
            <a:spLocks noGrp="1"/>
          </p:cNvSpPr>
          <p:nvPr>
            <p:ph idx="1"/>
          </p:nvPr>
        </p:nvSpPr>
        <p:spPr>
          <a:xfrm>
            <a:off x="279401" y="1233054"/>
            <a:ext cx="8520354" cy="5231245"/>
          </a:xfrm>
        </p:spPr>
        <p:txBody>
          <a:bodyPr>
            <a:normAutofit/>
          </a:bodyPr>
          <a:lstStyle/>
          <a:p>
            <a:r>
              <a:rPr lang="en-US" b="1" smtClean="0"/>
              <a:t>Collaboration: </a:t>
            </a:r>
            <a:r>
              <a:rPr lang="en-US" smtClean="0"/>
              <a:t>Video conferencing technologies such as TelePresence and </a:t>
            </a:r>
            <a:r>
              <a:rPr lang="en-US" smtClean="0"/>
              <a:t>the </a:t>
            </a:r>
            <a:r>
              <a:rPr lang="en-US" smtClean="0"/>
              <a:t>video support </a:t>
            </a:r>
            <a:r>
              <a:rPr lang="en-US" smtClean="0"/>
              <a:t>in WebEx support enhanced collaboration.</a:t>
            </a:r>
          </a:p>
          <a:p>
            <a:r>
              <a:rPr lang="en-US" b="1" smtClean="0"/>
              <a:t>Cost-savings: </a:t>
            </a:r>
            <a:r>
              <a:rPr lang="en-US" smtClean="0"/>
              <a:t>Video technologies reduce travel costs by enabling remote users to attend meetings, trainings, and so on without being physically present.</a:t>
            </a:r>
            <a:endParaRPr lang="en-US" dirty="0"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Congestion Avoidance</a:t>
            </a:r>
            <a:endParaRPr lang="en-US" dirty="0" smtClean="0"/>
          </a:p>
        </p:txBody>
      </p:sp>
      <p:sp>
        <p:nvSpPr>
          <p:cNvPr id="8" name="Content Placeholder 7"/>
          <p:cNvSpPr>
            <a:spLocks noGrp="1"/>
          </p:cNvSpPr>
          <p:nvPr>
            <p:ph idx="1"/>
          </p:nvPr>
        </p:nvSpPr>
        <p:spPr/>
        <p:txBody>
          <a:bodyPr/>
          <a:lstStyle/>
          <a:p>
            <a:r>
              <a:rPr lang="en-US" smtClean="0"/>
              <a:t>Congestion-avoidance techniques monitor network traffic loads in an effort to anticipate and avoid congestion at common network bottleneck points.</a:t>
            </a:r>
          </a:p>
          <a:p>
            <a:r>
              <a:rPr lang="en-US" smtClean="0"/>
              <a:t>The two congestion avoidance algorithms used by Cisco switches are:</a:t>
            </a:r>
          </a:p>
          <a:p>
            <a:pPr lvl="1"/>
            <a:r>
              <a:rPr lang="en-US" smtClean="0"/>
              <a:t>Tail Drop – this is the default algorithm</a:t>
            </a:r>
          </a:p>
          <a:p>
            <a:pPr lvl="1"/>
            <a:r>
              <a:rPr lang="en-US" smtClean="0"/>
              <a:t>Weighted Random Early Detection (WRED)</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Congestion Avoidance – Tail Drop</a:t>
            </a:r>
            <a:endParaRPr lang="en-US" dirty="0" smtClean="0"/>
          </a:p>
        </p:txBody>
      </p:sp>
      <p:sp>
        <p:nvSpPr>
          <p:cNvPr id="8" name="Content Placeholder 7"/>
          <p:cNvSpPr>
            <a:spLocks noGrp="1"/>
          </p:cNvSpPr>
          <p:nvPr>
            <p:ph idx="1"/>
          </p:nvPr>
        </p:nvSpPr>
        <p:spPr/>
        <p:txBody>
          <a:bodyPr>
            <a:noAutofit/>
          </a:bodyPr>
          <a:lstStyle/>
          <a:p>
            <a:r>
              <a:rPr lang="en-US" sz="2000" smtClean="0"/>
              <a:t>The dropping of frames usually affects ongoing TCP sessions. Arbitrary dropping of frames with a TCP session results in concurrent TCP sessions simultaneously backing off and restarting, yielding a “saw-tooth” effect. As a result, inefficient link utilization occurs at the congestion point (TCP global synchronization).</a:t>
            </a:r>
          </a:p>
          <a:p>
            <a:r>
              <a:rPr lang="en-US" sz="2000" smtClean="0"/>
              <a:t>Aggressive TCP flows might seize all space in output queues over normal TCP flow as a result of tail drop.</a:t>
            </a:r>
          </a:p>
          <a:p>
            <a:r>
              <a:rPr lang="en-US" sz="2000" smtClean="0"/>
              <a:t>Excessive queuing of packets in the output queues at the point of congestion results in delay and jitter as packets await transmission.</a:t>
            </a:r>
          </a:p>
          <a:p>
            <a:r>
              <a:rPr lang="en-US" sz="2000" smtClean="0"/>
              <a:t>No differentiated drop mechanism exists; premium traffic is dropped in the same manner as best-effort traffic.</a:t>
            </a:r>
          </a:p>
          <a:p>
            <a:r>
              <a:rPr lang="en-US" sz="2000" smtClean="0"/>
              <a:t>Even in the event of a single TCP stream across an interface, the presence of other non-TCP traffic might congest the interface. In this scenario, the feedback to the TCP protocol is poor; as a result, TCP cannot adapt properly to the congested network.</a:t>
            </a:r>
            <a:endParaRPr lang="en-US" sz="2000" dirty="0" smtClean="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defRPr/>
            </a:pPr>
            <a:r>
              <a:rPr lang="en-US" dirty="0" smtClean="0"/>
              <a:t>Congestion Avoidance – WRED (1)</a:t>
            </a:r>
          </a:p>
        </p:txBody>
      </p:sp>
      <p:pic>
        <p:nvPicPr>
          <p:cNvPr id="7" name="Content Placeholder 3" descr="Link Utilizaton Optimzations with Congestion Avoidance.jpg"/>
          <p:cNvPicPr>
            <a:picLocks noGrp="1" noChangeAspect="1"/>
          </p:cNvPicPr>
          <p:nvPr>
            <p:ph idx="1"/>
          </p:nvPr>
        </p:nvPicPr>
        <p:blipFill>
          <a:blip r:embed="rId3" cstate="print"/>
          <a:stretch>
            <a:fillRect/>
          </a:stretch>
        </p:blipFill>
        <p:spPr>
          <a:xfrm>
            <a:off x="307110" y="1243852"/>
            <a:ext cx="8520113" cy="3025186"/>
          </a:xfrm>
          <a:prstGeom prst="rect">
            <a:avLst/>
          </a:prstGeom>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864600" cy="740664"/>
          </a:xfrm>
        </p:spPr>
        <p:txBody>
          <a:bodyPr>
            <a:noAutofit/>
          </a:bodyPr>
          <a:lstStyle/>
          <a:p>
            <a:pPr>
              <a:defRPr/>
            </a:pPr>
            <a:r>
              <a:rPr lang="en-US" dirty="0" smtClean="0"/>
              <a:t>Congestion Avoidance – WRED (2)</a:t>
            </a:r>
          </a:p>
        </p:txBody>
      </p:sp>
      <p:pic>
        <p:nvPicPr>
          <p:cNvPr id="4" name="Content Placeholder 3" descr="Link Utilizaton Optimzations with Congestion Avoidance.jpg"/>
          <p:cNvPicPr>
            <a:picLocks noGrp="1" noChangeAspect="1"/>
          </p:cNvPicPr>
          <p:nvPr>
            <p:ph idx="11"/>
          </p:nvPr>
        </p:nvPicPr>
        <p:blipFill>
          <a:blip r:embed="rId3" cstate="print"/>
          <a:stretch>
            <a:fillRect/>
          </a:stretch>
        </p:blipFill>
        <p:spPr>
          <a:xfrm>
            <a:off x="240114" y="1195216"/>
            <a:ext cx="8647983" cy="3862903"/>
          </a:xfrm>
          <a:prstGeom prst="rect">
            <a:avLst/>
          </a:prstGeom>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6" descr="ss3"/>
          <p:cNvPicPr>
            <a:picLocks noChangeAspect="1" noChangeArrowheads="1"/>
          </p:cNvPicPr>
          <p:nvPr/>
        </p:nvPicPr>
        <p:blipFill>
          <a:blip r:embed="rId3" cstate="print"/>
          <a:srcRect/>
          <a:stretch>
            <a:fillRect/>
          </a:stretch>
        </p:blipFill>
        <p:spPr bwMode="auto">
          <a:xfrm>
            <a:off x="0" y="1600200"/>
            <a:ext cx="9144000" cy="3170238"/>
          </a:xfrm>
          <a:prstGeom prst="rect">
            <a:avLst/>
          </a:prstGeom>
          <a:noFill/>
          <a:ln w="9525">
            <a:noFill/>
            <a:miter lim="800000"/>
            <a:headEnd/>
            <a:tailEnd/>
          </a:ln>
        </p:spPr>
      </p:pic>
      <p:sp>
        <p:nvSpPr>
          <p:cNvPr id="11267"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6" name="Rectangle 32"/>
          <p:cNvSpPr txBox="1">
            <a:spLocks noChangeArrowheads="1"/>
          </p:cNvSpPr>
          <p:nvPr/>
        </p:nvSpPr>
        <p:spPr>
          <a:xfrm>
            <a:off x="293688" y="1841863"/>
            <a:ext cx="3233284" cy="2743200"/>
          </a:xfrm>
          <a:prstGeom prst="rect">
            <a:avLst/>
          </a:prstGeom>
          <a:noFill/>
        </p:spPr>
        <p:txBody>
          <a:bodyPr anchor="ctr"/>
          <a:lstStyle/>
          <a:p>
            <a:pPr marL="0" marR="0" lvl="0" indent="0" algn="l" defTabSz="814388" rtl="0" eaLnBrk="1" fontAlgn="base" latinLnBrk="0" hangingPunct="1">
              <a:lnSpc>
                <a:spcPct val="9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bg1"/>
                </a:solidFill>
                <a:effectLst/>
                <a:uLnTx/>
                <a:uFillTx/>
                <a:latin typeface="+mj-lt"/>
                <a:ea typeface="+mj-ea"/>
                <a:cs typeface="+mj-cs"/>
              </a:rPr>
              <a:t>Implementing IP Multicast in the Campus Network</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Introduction to IP Multicast</a:t>
            </a:r>
            <a:endParaRPr lang="en-US" dirty="0" smtClean="0"/>
          </a:p>
        </p:txBody>
      </p:sp>
      <p:sp>
        <p:nvSpPr>
          <p:cNvPr id="10" name="Content Placeholder 9"/>
          <p:cNvSpPr>
            <a:spLocks noGrp="1"/>
          </p:cNvSpPr>
          <p:nvPr>
            <p:ph idx="1"/>
          </p:nvPr>
        </p:nvSpPr>
        <p:spPr/>
        <p:txBody>
          <a:bodyPr/>
          <a:lstStyle/>
          <a:p>
            <a:r>
              <a:rPr lang="en-US" smtClean="0"/>
              <a:t>IP multicast is the transmission of IP data packets to a host group that is defined by a single IP address called a multicast IP address.</a:t>
            </a:r>
            <a:endParaRPr lang="en-US"/>
          </a:p>
        </p:txBody>
      </p:sp>
      <p:pic>
        <p:nvPicPr>
          <p:cNvPr id="5122" name="Picture 2"/>
          <p:cNvPicPr>
            <a:picLocks noChangeAspect="1" noChangeArrowheads="1"/>
          </p:cNvPicPr>
          <p:nvPr/>
        </p:nvPicPr>
        <p:blipFill>
          <a:blip r:embed="rId3" cstate="print"/>
          <a:stretch>
            <a:fillRect/>
          </a:stretch>
        </p:blipFill>
        <p:spPr bwMode="auto">
          <a:xfrm>
            <a:off x="2095506" y="2189020"/>
            <a:ext cx="4933066" cy="43241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Multicast Group Membership</a:t>
            </a:r>
            <a:endParaRPr lang="en-US" dirty="0" smtClean="0"/>
          </a:p>
        </p:txBody>
      </p:sp>
      <p:sp>
        <p:nvSpPr>
          <p:cNvPr id="7" name="Content Placeholder 6"/>
          <p:cNvSpPr>
            <a:spLocks noGrp="1"/>
          </p:cNvSpPr>
          <p:nvPr>
            <p:ph idx="10"/>
          </p:nvPr>
        </p:nvSpPr>
        <p:spPr/>
        <p:txBody>
          <a:bodyPr/>
          <a:lstStyle/>
          <a:p>
            <a:r>
              <a:rPr lang="en-US" smtClean="0"/>
              <a:t>IP multicast traffic uses UDP as the transport layer protocol.</a:t>
            </a:r>
          </a:p>
          <a:p>
            <a:r>
              <a:rPr lang="en-US" smtClean="0"/>
              <a:t>To avoid duplication, multicast routing protocols use reverse path forwarding (RPF).  </a:t>
            </a:r>
          </a:p>
          <a:p>
            <a:endParaRPr lang="en-US"/>
          </a:p>
        </p:txBody>
      </p:sp>
      <p:pic>
        <p:nvPicPr>
          <p:cNvPr id="5122" name="Picture 2"/>
          <p:cNvPicPr>
            <a:picLocks noChangeAspect="1" noChangeArrowheads="1"/>
          </p:cNvPicPr>
          <p:nvPr/>
        </p:nvPicPr>
        <p:blipFill>
          <a:blip r:embed="rId3" cstate="print"/>
          <a:stretch>
            <a:fillRect/>
          </a:stretch>
        </p:blipFill>
        <p:spPr bwMode="auto">
          <a:xfrm>
            <a:off x="279401" y="1025215"/>
            <a:ext cx="4237178" cy="427074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Multicast IP Address Structure</a:t>
            </a:r>
            <a:endParaRPr lang="en-US" dirty="0" smtClean="0"/>
          </a:p>
        </p:txBody>
      </p:sp>
      <p:sp>
        <p:nvSpPr>
          <p:cNvPr id="8" name="Content Placeholder 7"/>
          <p:cNvSpPr>
            <a:spLocks noGrp="1"/>
          </p:cNvSpPr>
          <p:nvPr>
            <p:ph idx="10"/>
          </p:nvPr>
        </p:nvSpPr>
        <p:spPr/>
        <p:txBody>
          <a:bodyPr/>
          <a:lstStyle/>
          <a:p>
            <a:r>
              <a:rPr lang="en-US" smtClean="0"/>
              <a:t>IP multicast uses Class D addresses, which range from 224.0.0.0 to 239.255.255.255.</a:t>
            </a:r>
            <a:endParaRPr lang="en-US" dirty="0" smtClean="0"/>
          </a:p>
        </p:txBody>
      </p:sp>
      <p:pic>
        <p:nvPicPr>
          <p:cNvPr id="10" name="Picture 2"/>
          <p:cNvPicPr>
            <a:picLocks noGrp="1" noChangeAspect="1" noChangeArrowheads="1"/>
          </p:cNvPicPr>
          <p:nvPr>
            <p:ph sz="quarter" idx="11"/>
          </p:nvPr>
        </p:nvPicPr>
        <p:blipFill>
          <a:blip r:embed="rId3" cstate="print"/>
          <a:stretch>
            <a:fillRect/>
          </a:stretch>
        </p:blipFill>
        <p:spPr bwMode="auto">
          <a:xfrm>
            <a:off x="1209922" y="2563084"/>
            <a:ext cx="6698500" cy="13912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Multicast IP Address Structure</a:t>
            </a:r>
          </a:p>
        </p:txBody>
      </p:sp>
      <p:graphicFrame>
        <p:nvGraphicFramePr>
          <p:cNvPr id="5" name="Content Placeholder 9"/>
          <p:cNvGraphicFramePr>
            <a:graphicFrameLocks noGrp="1"/>
          </p:cNvGraphicFramePr>
          <p:nvPr>
            <p:ph idx="1"/>
          </p:nvPr>
        </p:nvGraphicFramePr>
        <p:xfrm>
          <a:off x="279400" y="1016000"/>
          <a:ext cx="8366754" cy="4767884"/>
        </p:xfrm>
        <a:graphic>
          <a:graphicData uri="http://schemas.openxmlformats.org/drawingml/2006/table">
            <a:tbl>
              <a:tblPr firstRow="1" bandRow="1">
                <a:tableStyleId>{5C22544A-7EE6-4342-B048-85BDC9FD1C3A}</a:tableStyleId>
              </a:tblPr>
              <a:tblGrid>
                <a:gridCol w="4268021"/>
                <a:gridCol w="4098733"/>
              </a:tblGrid>
              <a:tr h="693548">
                <a:tc>
                  <a:txBody>
                    <a:bodyPr/>
                    <a:lstStyle/>
                    <a:p>
                      <a:r>
                        <a:rPr lang="en-US" dirty="0" smtClean="0"/>
                        <a:t>Description</a:t>
                      </a:r>
                      <a:endParaRPr lang="en-US" dirty="0"/>
                    </a:p>
                  </a:txBody>
                  <a:tcPr/>
                </a:tc>
                <a:tc>
                  <a:txBody>
                    <a:bodyPr/>
                    <a:lstStyle/>
                    <a:p>
                      <a:r>
                        <a:rPr lang="en-US" dirty="0" smtClean="0"/>
                        <a:t>Range</a:t>
                      </a:r>
                      <a:endParaRPr lang="en-US" dirty="0"/>
                    </a:p>
                  </a:txBody>
                  <a:tcPr/>
                </a:tc>
              </a:tr>
              <a:tr h="693548">
                <a:tc>
                  <a:txBody>
                    <a:bodyPr/>
                    <a:lstStyle/>
                    <a:p>
                      <a:r>
                        <a:rPr lang="en-US" dirty="0" smtClean="0"/>
                        <a:t>Reserved link local addresses</a:t>
                      </a:r>
                      <a:endParaRPr lang="en-US" dirty="0"/>
                    </a:p>
                  </a:txBody>
                  <a:tcPr/>
                </a:tc>
                <a:tc>
                  <a:txBody>
                    <a:bodyPr/>
                    <a:lstStyle/>
                    <a:p>
                      <a:r>
                        <a:rPr lang="en-US" sz="1800" dirty="0" smtClean="0"/>
                        <a:t>224.0.0.0 to 224.0.0.255</a:t>
                      </a:r>
                      <a:endParaRPr lang="en-US" sz="1800" dirty="0"/>
                    </a:p>
                  </a:txBody>
                  <a:tcPr/>
                </a:tc>
              </a:tr>
              <a:tr h="731416">
                <a:tc>
                  <a:txBody>
                    <a:bodyPr/>
                    <a:lstStyle/>
                    <a:p>
                      <a:r>
                        <a:rPr lang="en-US" dirty="0" smtClean="0"/>
                        <a:t>Globally scoped addresses</a:t>
                      </a:r>
                      <a:endParaRPr lang="en-US" dirty="0"/>
                    </a:p>
                  </a:txBody>
                  <a:tcPr/>
                </a:tc>
                <a:tc>
                  <a:txBody>
                    <a:bodyPr/>
                    <a:lstStyle/>
                    <a:p>
                      <a:r>
                        <a:rPr lang="en-US" dirty="0" smtClean="0"/>
                        <a:t>224.0.1.0 to 238.255.255.255</a:t>
                      </a:r>
                      <a:endParaRPr lang="en-US" dirty="0"/>
                    </a:p>
                  </a:txBody>
                  <a:tcPr/>
                </a:tc>
              </a:tr>
              <a:tr h="780843">
                <a:tc>
                  <a:txBody>
                    <a:bodyPr/>
                    <a:lstStyle/>
                    <a:p>
                      <a:r>
                        <a:rPr lang="en-US" dirty="0" smtClean="0"/>
                        <a:t>Source-specific multicast addresses</a:t>
                      </a:r>
                      <a:endParaRPr lang="en-US" dirty="0"/>
                    </a:p>
                  </a:txBody>
                  <a:tcPr/>
                </a:tc>
                <a:tc>
                  <a:txBody>
                    <a:bodyPr/>
                    <a:lstStyle/>
                    <a:p>
                      <a:r>
                        <a:rPr lang="en-US" dirty="0" smtClean="0"/>
                        <a:t>232.0.0.0 to 232.255.255.255</a:t>
                      </a:r>
                      <a:endParaRPr lang="en-US" dirty="0"/>
                    </a:p>
                  </a:txBody>
                  <a:tcPr/>
                </a:tc>
              </a:tr>
              <a:tr h="783314">
                <a:tc>
                  <a:txBody>
                    <a:bodyPr/>
                    <a:lstStyle/>
                    <a:p>
                      <a:r>
                        <a:rPr lang="en-US" dirty="0" smtClean="0"/>
                        <a:t>GLOP addresses</a:t>
                      </a:r>
                      <a:endParaRPr lang="en-US" dirty="0"/>
                    </a:p>
                  </a:txBody>
                  <a:tcPr/>
                </a:tc>
                <a:tc>
                  <a:txBody>
                    <a:bodyPr/>
                    <a:lstStyle/>
                    <a:p>
                      <a:r>
                        <a:rPr lang="en-US" dirty="0" smtClean="0"/>
                        <a:t>233.0.0.0 to 233.255.255.255</a:t>
                      </a:r>
                      <a:endParaRPr lang="en-US" dirty="0"/>
                    </a:p>
                  </a:txBody>
                  <a:tcPr/>
                </a:tc>
              </a:tr>
              <a:tr h="1085215">
                <a:tc>
                  <a:txBody>
                    <a:bodyPr/>
                    <a:lstStyle/>
                    <a:p>
                      <a:r>
                        <a:rPr lang="en-US" dirty="0" smtClean="0"/>
                        <a:t>Limited-scope addresses</a:t>
                      </a:r>
                      <a:endParaRPr lang="en-US" dirty="0"/>
                    </a:p>
                  </a:txBody>
                  <a:tcPr/>
                </a:tc>
                <a:tc>
                  <a:txBody>
                    <a:bodyPr/>
                    <a:lstStyle/>
                    <a:p>
                      <a:r>
                        <a:rPr lang="en-US" sz="1800" dirty="0" smtClean="0"/>
                        <a:t>239.0.0.0 to 239.255.255.255</a:t>
                      </a:r>
                      <a:endParaRPr lang="en-US" sz="1800" dirty="0"/>
                    </a:p>
                  </a:txBody>
                  <a:tcPr/>
                </a:tc>
              </a:tr>
            </a:tbl>
          </a:graphicData>
        </a:graphic>
      </p:graphicFrame>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Reserved Link Local Addresses</a:t>
            </a:r>
            <a:endParaRPr lang="en-US" dirty="0" smtClean="0"/>
          </a:p>
        </p:txBody>
      </p:sp>
      <p:sp>
        <p:nvSpPr>
          <p:cNvPr id="8" name="Content Placeholder 7"/>
          <p:cNvSpPr>
            <a:spLocks noGrp="1"/>
          </p:cNvSpPr>
          <p:nvPr>
            <p:ph idx="1"/>
          </p:nvPr>
        </p:nvSpPr>
        <p:spPr/>
        <p:txBody>
          <a:bodyPr/>
          <a:lstStyle/>
          <a:p>
            <a:r>
              <a:rPr lang="en-US" smtClean="0"/>
              <a:t> 224.0.0.0 to 224.0.0.255</a:t>
            </a:r>
          </a:p>
          <a:p>
            <a:pPr lvl="1"/>
            <a:r>
              <a:rPr lang="en-US" smtClean="0"/>
              <a:t>Used by network protocols on a local network segment; routers do not forward packets in this address range; sent with a TTL of 1. </a:t>
            </a:r>
          </a:p>
          <a:p>
            <a:pPr lvl="1"/>
            <a:r>
              <a:rPr lang="en-US" smtClean="0"/>
              <a:t>OSPF uses 224.0.0.5 and 224.0.0.6</a:t>
            </a:r>
            <a:r>
              <a:rPr lang="en-US" smtClean="0"/>
              <a:t>.</a:t>
            </a:r>
          </a:p>
          <a:p>
            <a:pPr lvl="1"/>
            <a:r>
              <a:rPr lang="en-US" smtClean="0"/>
              <a:t>RIPv2 </a:t>
            </a:r>
            <a:r>
              <a:rPr lang="en-US" smtClean="0"/>
              <a:t>uses </a:t>
            </a:r>
            <a:r>
              <a:rPr lang="en-US" smtClean="0"/>
              <a:t>224.0.0.9</a:t>
            </a:r>
          </a:p>
          <a:p>
            <a:pPr lvl="1"/>
            <a:r>
              <a:rPr lang="en-US" smtClean="0"/>
              <a:t>EIGRP </a:t>
            </a:r>
            <a:r>
              <a:rPr lang="en-US" smtClean="0"/>
              <a:t>uses 224.0.0.10</a:t>
            </a:r>
            <a:endParaRPr lang="en-US" smtClean="0"/>
          </a:p>
          <a:p>
            <a:pPr lvl="1"/>
            <a:r>
              <a:rPr lang="en-US" smtClean="0"/>
              <a:t>224.0.0.1: all-hosts group.</a:t>
            </a:r>
          </a:p>
          <a:p>
            <a:pPr lvl="1"/>
            <a:r>
              <a:rPr lang="en-US" smtClean="0"/>
              <a:t>224.0.0.2: all-routers group.</a:t>
            </a: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Planning for the Campus Network to Support Wireless Technologies</a:t>
            </a:r>
            <a:endParaRPr lang="en-US" dirty="0" smtClean="0"/>
          </a:p>
        </p:txBody>
      </p:sp>
      <p:sp>
        <p:nvSpPr>
          <p:cNvPr id="8" name="Content Placeholder 7"/>
          <p:cNvSpPr>
            <a:spLocks noGrp="1"/>
          </p:cNvSpPr>
          <p:nvPr>
            <p:ph idx="1"/>
          </p:nvPr>
        </p:nvSpPr>
        <p:spPr>
          <a:xfrm>
            <a:off x="279401" y="1205344"/>
            <a:ext cx="8520354" cy="5258955"/>
          </a:xfrm>
        </p:spPr>
        <p:txBody>
          <a:bodyPr>
            <a:normAutofit/>
          </a:bodyPr>
          <a:lstStyle/>
          <a:p>
            <a:pPr marL="457200" indent="-457200">
              <a:buFont typeface="+mj-lt"/>
              <a:buAutoNum type="arabicPeriod"/>
            </a:pPr>
            <a:r>
              <a:rPr lang="en-US" smtClean="0"/>
              <a:t>Introduction to Wireless LAN’s (WLAN’s)</a:t>
            </a:r>
          </a:p>
          <a:p>
            <a:pPr marL="457200" indent="-457200">
              <a:buFont typeface="+mj-lt"/>
              <a:buAutoNum type="arabicPeriod"/>
            </a:pPr>
            <a:r>
              <a:rPr lang="en-US" smtClean="0"/>
              <a:t>Cisco WLAN Solutions Applied to Campus Networks</a:t>
            </a:r>
          </a:p>
          <a:p>
            <a:pPr marL="457200" indent="-457200">
              <a:buFont typeface="+mj-lt"/>
              <a:buAutoNum type="arabicPeriod"/>
            </a:pPr>
            <a:r>
              <a:rPr lang="en-US" smtClean="0"/>
              <a:t>Comparing and Contrasting WLAN’s and LAN’s</a:t>
            </a:r>
          </a:p>
          <a:p>
            <a:pPr marL="457200" indent="-457200">
              <a:buFont typeface="+mj-lt"/>
              <a:buAutoNum type="arabicPeriod"/>
            </a:pPr>
            <a:r>
              <a:rPr lang="en-US" smtClean="0"/>
              <a:t>Standalone Versus Controller-Based Approaches to WLAN Deployments in the Campus Network</a:t>
            </a:r>
          </a:p>
          <a:p>
            <a:pPr marL="457200" indent="-457200">
              <a:buFont typeface="+mj-lt"/>
              <a:buAutoNum type="arabicPeriod"/>
            </a:pPr>
            <a:r>
              <a:rPr lang="en-US" smtClean="0"/>
              <a:t>Gathering Requirements for Planning a Wireless Deployment</a:t>
            </a:r>
            <a:endParaRPr lang="en-US" dirty="0" smtClean="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Globally Scoped Addresses</a:t>
            </a:r>
            <a:endParaRPr lang="en-US" dirty="0" smtClean="0"/>
          </a:p>
        </p:txBody>
      </p:sp>
      <p:sp>
        <p:nvSpPr>
          <p:cNvPr id="8" name="Content Placeholder 7"/>
          <p:cNvSpPr>
            <a:spLocks noGrp="1"/>
          </p:cNvSpPr>
          <p:nvPr>
            <p:ph idx="1"/>
          </p:nvPr>
        </p:nvSpPr>
        <p:spPr/>
        <p:txBody>
          <a:bodyPr/>
          <a:lstStyle/>
          <a:p>
            <a:r>
              <a:rPr lang="en-US" smtClean="0"/>
              <a:t>Addresses in the range 224.0.1.0 to </a:t>
            </a:r>
            <a:r>
              <a:rPr lang="en-US" smtClean="0"/>
              <a:t>238.255.255.255</a:t>
            </a:r>
            <a:endParaRPr lang="en-US" smtClean="0"/>
          </a:p>
          <a:p>
            <a:pPr lvl="1"/>
            <a:r>
              <a:rPr lang="en-US" smtClean="0"/>
              <a:t>Companies use these addresses to multicast data between organizations and across the Internet. </a:t>
            </a:r>
          </a:p>
          <a:p>
            <a:pPr lvl="1"/>
            <a:r>
              <a:rPr lang="en-US" smtClean="0"/>
              <a:t>Multicast applications reserve some of these addresses for use through IANA. For example, IANA reserves the IP address 224.0.1.1 for NTP.</a:t>
            </a:r>
            <a:endParaRPr lang="en-US" dirty="0" smtClean="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Source-Specific Multicast (SSM) Addresses</a:t>
            </a:r>
            <a:endParaRPr lang="en-US" dirty="0" smtClean="0"/>
          </a:p>
        </p:txBody>
      </p:sp>
      <p:sp>
        <p:nvSpPr>
          <p:cNvPr id="8" name="Content Placeholder 7"/>
          <p:cNvSpPr>
            <a:spLocks noGrp="1"/>
          </p:cNvSpPr>
          <p:nvPr>
            <p:ph idx="1"/>
          </p:nvPr>
        </p:nvSpPr>
        <p:spPr/>
        <p:txBody>
          <a:bodyPr/>
          <a:lstStyle/>
          <a:p>
            <a:r>
              <a:rPr lang="en-US" smtClean="0"/>
              <a:t>Addresses in the 232.0.0.0 to 232.255.255.255 </a:t>
            </a:r>
            <a:r>
              <a:rPr lang="en-US" smtClean="0"/>
              <a:t>range</a:t>
            </a:r>
            <a:endParaRPr lang="en-US" smtClean="0"/>
          </a:p>
          <a:p>
            <a:pPr lvl="1"/>
            <a:r>
              <a:rPr lang="en-US" smtClean="0"/>
              <a:t>SSM is an extension of Protocol Independent Multicast (PIM). </a:t>
            </a:r>
          </a:p>
          <a:p>
            <a:pPr lvl="1"/>
            <a:r>
              <a:rPr lang="en-US" smtClean="0"/>
              <a:t>Forwarding decisions are based on both group and source addresses, denoted (S,G) and referred to as a channel.</a:t>
            </a:r>
          </a:p>
          <a:p>
            <a:pPr lvl="1"/>
            <a:r>
              <a:rPr lang="en-US" smtClean="0"/>
              <a:t>Source address makes each channel unique.</a:t>
            </a:r>
            <a:endParaRPr lang="en-US" dirty="0" smtClean="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GLOP Addresses</a:t>
            </a:r>
            <a:endParaRPr lang="en-US" dirty="0" smtClean="0"/>
          </a:p>
        </p:txBody>
      </p:sp>
      <p:sp>
        <p:nvSpPr>
          <p:cNvPr id="8" name="Content Placeholder 7"/>
          <p:cNvSpPr>
            <a:spLocks noGrp="1"/>
          </p:cNvSpPr>
          <p:nvPr>
            <p:ph idx="1"/>
          </p:nvPr>
        </p:nvSpPr>
        <p:spPr/>
        <p:txBody>
          <a:bodyPr/>
          <a:lstStyle/>
          <a:p>
            <a:r>
              <a:rPr lang="en-US" smtClean="0"/>
              <a:t>Specified by RFC 3180.</a:t>
            </a:r>
          </a:p>
          <a:p>
            <a:r>
              <a:rPr lang="en-US" smtClean="0"/>
              <a:t>233/8 – reserved for statically defined addresses by organizations that already have an autonomous system number.</a:t>
            </a:r>
          </a:p>
          <a:p>
            <a:r>
              <a:rPr lang="en-US" smtClean="0"/>
              <a:t>GLOP is not an acronym.</a:t>
            </a:r>
          </a:p>
          <a:p>
            <a:r>
              <a:rPr lang="en-US" smtClean="0"/>
              <a:t>The autonomous system number of the domain is embedded into the second and third octets of the 233.0.0.0-233.255.255.255 range. For example, the autonomous system 62010 is written in hexadecimal format as F23A. Separating the two octets F2 and 3A results in 242 and 58 in decimal format, respectively. These values result in a subnet of 233.242.58.0/24 that is globally reserved for autonomous system 62010 to use.</a:t>
            </a:r>
            <a:endParaRPr lang="en-US" dirty="0" smtClean="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Limited-Scope Addresses</a:t>
            </a:r>
            <a:endParaRPr lang="en-US" dirty="0" smtClean="0"/>
          </a:p>
        </p:txBody>
      </p:sp>
      <p:sp>
        <p:nvSpPr>
          <p:cNvPr id="8" name="Content Placeholder 7"/>
          <p:cNvSpPr>
            <a:spLocks noGrp="1"/>
          </p:cNvSpPr>
          <p:nvPr>
            <p:ph idx="1"/>
          </p:nvPr>
        </p:nvSpPr>
        <p:spPr/>
        <p:txBody>
          <a:bodyPr/>
          <a:lstStyle/>
          <a:p>
            <a:r>
              <a:rPr lang="en-US" smtClean="0"/>
              <a:t>Addresses in the 239.0.0.0 to 239.255.255.255 range. </a:t>
            </a:r>
          </a:p>
          <a:p>
            <a:r>
              <a:rPr lang="en-US" smtClean="0"/>
              <a:t>Described in RFC 2365, “Administratively Scoped IP Multicast”.</a:t>
            </a:r>
          </a:p>
          <a:p>
            <a:r>
              <a:rPr lang="en-US" smtClean="0"/>
              <a:t>Constrained to a local group or organization. Companies, universities, or other organizations use limited-scope addresses to have local multicast applications where edge routers to the Internet do not forward the multicast frames outside their intranet domain.</a:t>
            </a:r>
            <a:endParaRPr lang="en-US" dirty="0" smtClean="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Multicast MAC Address Structure</a:t>
            </a:r>
            <a:endParaRPr lang="en-US" dirty="0" smtClean="0"/>
          </a:p>
        </p:txBody>
      </p:sp>
      <p:sp>
        <p:nvSpPr>
          <p:cNvPr id="8" name="Content Placeholder 7"/>
          <p:cNvSpPr>
            <a:spLocks noGrp="1"/>
          </p:cNvSpPr>
          <p:nvPr>
            <p:ph idx="1"/>
          </p:nvPr>
        </p:nvSpPr>
        <p:spPr/>
        <p:txBody>
          <a:bodyPr/>
          <a:lstStyle/>
          <a:p>
            <a:r>
              <a:rPr lang="en-US" smtClean="0"/>
              <a:t>Multicast MAC addresses start with the 25-bit prefix       0x01-00-5E, which in binary is </a:t>
            </a:r>
            <a:r>
              <a:rPr lang="en-US" sz="2000" smtClean="0"/>
              <a:t>00000001.00000000.01011110.0xxxxxxx.xxxxxxxx.xxxxxxxx</a:t>
            </a:r>
            <a:r>
              <a:rPr lang="en-US" smtClean="0"/>
              <a:t>,where x represents a wildcard bit. The 25th bit set to 0.</a:t>
            </a:r>
            <a:endParaRPr lang="en-US" dirty="0" smtClean="0"/>
          </a:p>
        </p:txBody>
      </p:sp>
      <p:pic>
        <p:nvPicPr>
          <p:cNvPr id="4" name="Picture 3" descr="Multicast IP-to-MAC Mapping.jpg"/>
          <p:cNvPicPr>
            <a:picLocks noChangeAspect="1"/>
          </p:cNvPicPr>
          <p:nvPr/>
        </p:nvPicPr>
        <p:blipFill>
          <a:blip r:embed="rId3" cstate="print"/>
          <a:stretch>
            <a:fillRect/>
          </a:stretch>
        </p:blipFill>
        <p:spPr>
          <a:xfrm>
            <a:off x="2529361" y="2646218"/>
            <a:ext cx="4018754" cy="3980204"/>
          </a:xfrm>
          <a:prstGeom prst="rect">
            <a:avLst/>
          </a:prstGeom>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Reverse Path Forwarding (RPF)</a:t>
            </a:r>
            <a:endParaRPr lang="en-US" dirty="0" smtClean="0"/>
          </a:p>
        </p:txBody>
      </p:sp>
      <p:sp>
        <p:nvSpPr>
          <p:cNvPr id="8" name="Content Placeholder 7"/>
          <p:cNvSpPr>
            <a:spLocks noGrp="1"/>
          </p:cNvSpPr>
          <p:nvPr>
            <p:ph idx="1"/>
          </p:nvPr>
        </p:nvSpPr>
        <p:spPr/>
        <p:txBody>
          <a:bodyPr/>
          <a:lstStyle/>
          <a:p>
            <a:r>
              <a:rPr lang="en-US" smtClean="0"/>
              <a:t>The router looks up the source address in the unicast routing table to determine whether it arrived on the interface that is on the reverse path (lowest-cost path) back to the source.</a:t>
            </a:r>
          </a:p>
          <a:p>
            <a:r>
              <a:rPr lang="en-US" smtClean="0"/>
              <a:t>If the packet has arrived on the interface leading back to the source, the RPF check is successful, and the router replicates and forwards the packet to the outgoing interfaces.</a:t>
            </a:r>
          </a:p>
          <a:p>
            <a:r>
              <a:rPr lang="en-US" smtClean="0"/>
              <a:t>If the RPF check in the previous step fails, the router drops the packet and records the drop as an RPF failed drop.</a:t>
            </a:r>
            <a:endParaRPr lang="en-US" dirty="0" smtClean="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RPF Example</a:t>
            </a:r>
          </a:p>
        </p:txBody>
      </p:sp>
      <p:pic>
        <p:nvPicPr>
          <p:cNvPr id="7" name="Content Placeholder 3" descr="Reverse Path Forwarding.jpg"/>
          <p:cNvPicPr>
            <a:picLocks noGrp="1" noChangeAspect="1"/>
          </p:cNvPicPr>
          <p:nvPr>
            <p:ph sz="quarter" idx="10"/>
          </p:nvPr>
        </p:nvPicPr>
        <p:blipFill>
          <a:blip r:embed="rId3" cstate="print"/>
          <a:stretch>
            <a:fillRect/>
          </a:stretch>
        </p:blipFill>
        <p:spPr>
          <a:xfrm>
            <a:off x="812800" y="1022350"/>
            <a:ext cx="7442200" cy="5511800"/>
          </a:xfrm>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Non-RPF Multicast Traffic</a:t>
            </a:r>
          </a:p>
        </p:txBody>
      </p:sp>
      <p:pic>
        <p:nvPicPr>
          <p:cNvPr id="7" name="Content Placeholder 3" descr="Reverse Path Forwarding.jpg"/>
          <p:cNvPicPr>
            <a:picLocks noGrp="1" noChangeAspect="1"/>
          </p:cNvPicPr>
          <p:nvPr>
            <p:ph sz="quarter" idx="10"/>
          </p:nvPr>
        </p:nvPicPr>
        <p:blipFill>
          <a:blip r:embed="rId3" cstate="print"/>
          <a:stretch>
            <a:fillRect/>
          </a:stretch>
        </p:blipFill>
        <p:spPr>
          <a:xfrm>
            <a:off x="774700" y="1101995"/>
            <a:ext cx="7518400" cy="4216400"/>
          </a:xfrm>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Multicast Forwarding Trees</a:t>
            </a:r>
            <a:endParaRPr lang="en-US" dirty="0" smtClean="0"/>
          </a:p>
        </p:txBody>
      </p:sp>
      <p:sp>
        <p:nvSpPr>
          <p:cNvPr id="5" name="Content Placeholder 4"/>
          <p:cNvSpPr>
            <a:spLocks noGrp="1"/>
          </p:cNvSpPr>
          <p:nvPr>
            <p:ph idx="1"/>
          </p:nvPr>
        </p:nvSpPr>
        <p:spPr/>
        <p:txBody>
          <a:bodyPr/>
          <a:lstStyle/>
          <a:p>
            <a:r>
              <a:rPr lang="en-US" smtClean="0"/>
              <a:t>Multicast-capable routers create multicast distribution trees that control the path that IP multicast traffic takes through the network to deliver traffic to all receivers.</a:t>
            </a:r>
          </a:p>
          <a:p>
            <a:r>
              <a:rPr lang="en-US" smtClean="0"/>
              <a:t>The two types of distribution trees are:</a:t>
            </a:r>
          </a:p>
          <a:p>
            <a:pPr lvl="1"/>
            <a:r>
              <a:rPr lang="en-US" smtClean="0"/>
              <a:t>Source trees</a:t>
            </a:r>
          </a:p>
          <a:p>
            <a:pPr lvl="1"/>
            <a:r>
              <a:rPr lang="en-US" smtClean="0"/>
              <a:t>Shared trees</a:t>
            </a:r>
            <a:endParaRPr lang="en-US"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Source Trees</a:t>
            </a:r>
          </a:p>
        </p:txBody>
      </p:sp>
      <p:pic>
        <p:nvPicPr>
          <p:cNvPr id="7" name="Content Placeholder 3" descr="Source Distribution Tree.jpg"/>
          <p:cNvPicPr>
            <a:picLocks noGrp="1" noChangeAspect="1"/>
          </p:cNvPicPr>
          <p:nvPr>
            <p:ph sz="quarter" idx="10"/>
          </p:nvPr>
        </p:nvPicPr>
        <p:blipFill>
          <a:blip r:embed="rId3" cstate="print"/>
          <a:stretch>
            <a:fillRect/>
          </a:stretch>
        </p:blipFill>
        <p:spPr>
          <a:xfrm>
            <a:off x="1710880" y="1016000"/>
            <a:ext cx="5646039" cy="552450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1. Introduction to Wireless LAN’s</a:t>
            </a:r>
            <a:endParaRPr lang="en-US" dirty="0" smtClean="0"/>
          </a:p>
        </p:txBody>
      </p:sp>
      <p:sp>
        <p:nvSpPr>
          <p:cNvPr id="8" name="Content Placeholder 7"/>
          <p:cNvSpPr>
            <a:spLocks noGrp="1"/>
          </p:cNvSpPr>
          <p:nvPr>
            <p:ph idx="1"/>
          </p:nvPr>
        </p:nvSpPr>
        <p:spPr/>
        <p:txBody>
          <a:bodyPr>
            <a:normAutofit/>
          </a:bodyPr>
          <a:lstStyle/>
          <a:p>
            <a:pPr>
              <a:buNone/>
            </a:pPr>
            <a:r>
              <a:rPr lang="en-US" smtClean="0"/>
              <a:t>Wireless Data Communication Methods</a:t>
            </a:r>
          </a:p>
          <a:p>
            <a:r>
              <a:rPr lang="en-US" smtClean="0"/>
              <a:t>Infrared (III): High data rates, lower cost, and short distance</a:t>
            </a:r>
          </a:p>
          <a:p>
            <a:r>
              <a:rPr lang="en-US" smtClean="0"/>
              <a:t>Narrowband: Low data rates, medium cost, license required, limited distance</a:t>
            </a:r>
          </a:p>
          <a:p>
            <a:r>
              <a:rPr lang="en-US" smtClean="0"/>
              <a:t>Spread spectrum: Limited to campus coverage, medium cost, high data rates</a:t>
            </a:r>
          </a:p>
          <a:p>
            <a:r>
              <a:rPr lang="en-US" smtClean="0"/>
              <a:t>Personal Communications Service (PCS): Low data rates, medium cost, citywide coverage</a:t>
            </a:r>
          </a:p>
          <a:p>
            <a:r>
              <a:rPr lang="en-US" smtClean="0"/>
              <a:t>Cellular: Low to medium cost, national and worldwide coverage (typical cell phone carrier)</a:t>
            </a:r>
          </a:p>
          <a:p>
            <a:r>
              <a:rPr lang="en-US" smtClean="0"/>
              <a:t>Ultra-wideband (UWB): Short-range high-bandwidth coverage</a:t>
            </a:r>
            <a:endParaRPr lang="en-US" dirty="0" smtClean="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Shared Trees</a:t>
            </a:r>
          </a:p>
        </p:txBody>
      </p:sp>
      <p:pic>
        <p:nvPicPr>
          <p:cNvPr id="7" name="Content Placeholder 3" descr="Source Distribution Tree.jpg"/>
          <p:cNvPicPr>
            <a:picLocks noGrp="1" noChangeAspect="1"/>
          </p:cNvPicPr>
          <p:nvPr>
            <p:ph sz="quarter" idx="10"/>
          </p:nvPr>
        </p:nvPicPr>
        <p:blipFill>
          <a:blip r:embed="rId3" cstate="print"/>
          <a:stretch>
            <a:fillRect/>
          </a:stretch>
        </p:blipFill>
        <p:spPr>
          <a:xfrm>
            <a:off x="1202626" y="1016000"/>
            <a:ext cx="6662547" cy="5524500"/>
          </a:xfrm>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Comparing Source Trees and Shared Trees</a:t>
            </a:r>
          </a:p>
        </p:txBody>
      </p:sp>
      <p:pic>
        <p:nvPicPr>
          <p:cNvPr id="6" name="Content Placeholder 5" descr="Shared Tree.jpg"/>
          <p:cNvPicPr>
            <a:picLocks noGrp="1" noChangeAspect="1"/>
          </p:cNvPicPr>
          <p:nvPr>
            <p:ph idx="1"/>
          </p:nvPr>
        </p:nvPicPr>
        <p:blipFill>
          <a:blip r:embed="rId3" cstate="print"/>
          <a:stretch>
            <a:fillRect/>
          </a:stretch>
        </p:blipFill>
        <p:spPr>
          <a:xfrm>
            <a:off x="279400" y="1788438"/>
            <a:ext cx="4067175" cy="3372450"/>
          </a:xfrm>
          <a:ln>
            <a:solidFill>
              <a:schemeClr val="tx1"/>
            </a:solidFill>
          </a:ln>
        </p:spPr>
      </p:pic>
      <p:pic>
        <p:nvPicPr>
          <p:cNvPr id="7" name="Content Placeholder 3" descr="Source Distribution Tree.jpg"/>
          <p:cNvPicPr>
            <a:picLocks noGrp="1" noChangeAspect="1"/>
          </p:cNvPicPr>
          <p:nvPr>
            <p:ph idx="10"/>
          </p:nvPr>
        </p:nvPicPr>
        <p:blipFill>
          <a:blip r:embed="rId4" cstate="print"/>
          <a:stretch>
            <a:fillRect/>
          </a:stretch>
        </p:blipFill>
        <p:spPr>
          <a:xfrm>
            <a:off x="4702175" y="1788438"/>
            <a:ext cx="4067175" cy="3979623"/>
          </a:xfrm>
          <a:ln w="12700">
            <a:solidFill>
              <a:schemeClr val="tx1"/>
            </a:solidFill>
          </a:ln>
        </p:spPr>
      </p:pic>
      <p:sp>
        <p:nvSpPr>
          <p:cNvPr id="8" name="TextBox 7"/>
          <p:cNvSpPr txBox="1"/>
          <p:nvPr/>
        </p:nvSpPr>
        <p:spPr>
          <a:xfrm>
            <a:off x="699911" y="1223445"/>
            <a:ext cx="2675467" cy="424732"/>
          </a:xfrm>
          <a:prstGeom prst="rect">
            <a:avLst/>
          </a:prstGeom>
          <a:noFill/>
        </p:spPr>
        <p:txBody>
          <a:bodyPr wrap="square" rtlCol="0">
            <a:spAutoFit/>
          </a:bodyPr>
          <a:lstStyle/>
          <a:p>
            <a:r>
              <a:rPr lang="en-US" smtClean="0"/>
              <a:t>Shared </a:t>
            </a:r>
            <a:r>
              <a:rPr lang="en-US" dirty="0" smtClean="0"/>
              <a:t>Tree</a:t>
            </a:r>
            <a:endParaRPr lang="en-US" dirty="0"/>
          </a:p>
        </p:txBody>
      </p:sp>
      <p:sp>
        <p:nvSpPr>
          <p:cNvPr id="9" name="TextBox 8"/>
          <p:cNvSpPr txBox="1"/>
          <p:nvPr/>
        </p:nvSpPr>
        <p:spPr>
          <a:xfrm>
            <a:off x="5238042" y="1207910"/>
            <a:ext cx="2923823" cy="440267"/>
          </a:xfrm>
          <a:prstGeom prst="rect">
            <a:avLst/>
          </a:prstGeom>
          <a:noFill/>
        </p:spPr>
        <p:txBody>
          <a:bodyPr wrap="square" rtlCol="0">
            <a:spAutoFit/>
          </a:bodyPr>
          <a:lstStyle/>
          <a:p>
            <a:r>
              <a:rPr lang="en-US" smtClean="0"/>
              <a:t>Source Tree</a:t>
            </a:r>
            <a:endParaRPr lang="en-US"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IP Multicast Protocols</a:t>
            </a:r>
            <a:endParaRPr lang="en-US" dirty="0" smtClean="0"/>
          </a:p>
        </p:txBody>
      </p:sp>
      <p:sp>
        <p:nvSpPr>
          <p:cNvPr id="12" name="Content Placeholder 11"/>
          <p:cNvSpPr>
            <a:spLocks noGrp="1"/>
          </p:cNvSpPr>
          <p:nvPr>
            <p:ph idx="1"/>
          </p:nvPr>
        </p:nvSpPr>
        <p:spPr/>
        <p:txBody>
          <a:bodyPr/>
          <a:lstStyle/>
          <a:p>
            <a:r>
              <a:rPr lang="en-US" smtClean="0"/>
              <a:t>IP multicast uses its own routing, management, and Layer 2 protocols.</a:t>
            </a:r>
          </a:p>
          <a:p>
            <a:r>
              <a:rPr lang="en-US" smtClean="0"/>
              <a:t>Two important multicast protocols:</a:t>
            </a:r>
          </a:p>
          <a:p>
            <a:pPr lvl="1"/>
            <a:r>
              <a:rPr lang="en-US" smtClean="0"/>
              <a:t>Protocol Independent Multicast (PIM)</a:t>
            </a:r>
          </a:p>
          <a:p>
            <a:pPr lvl="1"/>
            <a:r>
              <a:rPr lang="en-US" smtClean="0"/>
              <a:t>Internet Group Management Protocol (IGMP)</a:t>
            </a:r>
            <a:endParaRPr lang="en-US"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Protocol Independent Multicast (PIM)</a:t>
            </a:r>
            <a:endParaRPr lang="en-US" dirty="0" smtClean="0"/>
          </a:p>
        </p:txBody>
      </p:sp>
      <p:sp>
        <p:nvSpPr>
          <p:cNvPr id="12" name="Content Placeholder 11"/>
          <p:cNvSpPr>
            <a:spLocks noGrp="1"/>
          </p:cNvSpPr>
          <p:nvPr>
            <p:ph idx="1"/>
          </p:nvPr>
        </p:nvSpPr>
        <p:spPr/>
        <p:txBody>
          <a:bodyPr/>
          <a:lstStyle/>
          <a:p>
            <a:r>
              <a:rPr lang="en-US" smtClean="0"/>
              <a:t>PIM has two </a:t>
            </a:r>
            <a:r>
              <a:rPr lang="en-US" smtClean="0"/>
              <a:t>versions: 1 and 2.</a:t>
            </a:r>
            <a:endParaRPr lang="en-US" smtClean="0"/>
          </a:p>
          <a:p>
            <a:r>
              <a:rPr lang="en-US" smtClean="0"/>
              <a:t>PIM has four modes of operation:</a:t>
            </a:r>
          </a:p>
          <a:p>
            <a:pPr lvl="1"/>
            <a:r>
              <a:rPr lang="en-US" smtClean="0"/>
              <a:t>PIM dense mode</a:t>
            </a:r>
          </a:p>
          <a:p>
            <a:pPr lvl="1"/>
            <a:r>
              <a:rPr lang="en-US" smtClean="0"/>
              <a:t>PIM sparse mode</a:t>
            </a:r>
          </a:p>
          <a:p>
            <a:pPr lvl="1"/>
            <a:r>
              <a:rPr lang="en-US" smtClean="0"/>
              <a:t>PIM sparse-dense mode</a:t>
            </a:r>
          </a:p>
          <a:p>
            <a:pPr lvl="1"/>
            <a:r>
              <a:rPr lang="en-US" smtClean="0"/>
              <a:t>PIM bidirectional</a:t>
            </a:r>
            <a:endParaRPr lang="en-US"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PIM Dense Mode (</a:t>
            </a:r>
            <a:r>
              <a:rPr lang="en-US" smtClean="0"/>
              <a:t>PIM-DM</a:t>
            </a:r>
            <a:r>
              <a:rPr lang="en-US" smtClean="0"/>
              <a:t>) - Obsolete</a:t>
            </a:r>
            <a:endParaRPr lang="en-US" dirty="0" smtClean="0"/>
          </a:p>
        </p:txBody>
      </p:sp>
      <p:pic>
        <p:nvPicPr>
          <p:cNvPr id="7" name="Content Placeholder 3" descr="PIM Dense Mode.jpg"/>
          <p:cNvPicPr>
            <a:picLocks noGrp="1" noChangeAspect="1"/>
          </p:cNvPicPr>
          <p:nvPr>
            <p:ph sz="quarter" idx="10"/>
          </p:nvPr>
        </p:nvPicPr>
        <p:blipFill>
          <a:blip r:embed="rId3" cstate="print"/>
          <a:stretch>
            <a:fillRect/>
          </a:stretch>
        </p:blipFill>
        <p:spPr>
          <a:xfrm>
            <a:off x="1301750" y="1447800"/>
            <a:ext cx="6464300" cy="4660900"/>
          </a:xfrm>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PIM Sparse Mode (PIM-SM)</a:t>
            </a:r>
            <a:endParaRPr lang="en-US" dirty="0" smtClean="0"/>
          </a:p>
        </p:txBody>
      </p:sp>
      <p:sp>
        <p:nvSpPr>
          <p:cNvPr id="11" name="Content Placeholder 10"/>
          <p:cNvSpPr>
            <a:spLocks noGrp="1"/>
          </p:cNvSpPr>
          <p:nvPr>
            <p:ph idx="11"/>
          </p:nvPr>
        </p:nvSpPr>
        <p:spPr/>
        <p:txBody>
          <a:bodyPr>
            <a:normAutofit fontScale="92500"/>
          </a:bodyPr>
          <a:lstStyle/>
          <a:p>
            <a:r>
              <a:rPr lang="en-US" smtClean="0"/>
              <a:t>PIM-SM is optimized for environments where there are many multipoint data streams. </a:t>
            </a:r>
          </a:p>
          <a:p>
            <a:r>
              <a:rPr lang="en-US" smtClean="0"/>
              <a:t>When planning for multicast deployments in the campus network, choose PIM-SM with IP under the following scenarios:</a:t>
            </a:r>
          </a:p>
          <a:p>
            <a:pPr lvl="1"/>
            <a:r>
              <a:rPr lang="en-US" smtClean="0"/>
              <a:t>There are many multipoint data streams.</a:t>
            </a:r>
          </a:p>
          <a:p>
            <a:pPr lvl="1"/>
            <a:r>
              <a:rPr lang="en-US" smtClean="0"/>
              <a:t>At any given moment, there are few receivers in a group.</a:t>
            </a:r>
          </a:p>
          <a:p>
            <a:pPr lvl="1"/>
            <a:r>
              <a:rPr lang="en-US" smtClean="0"/>
              <a:t>The type of traffic is intermittent or busty.</a:t>
            </a:r>
          </a:p>
        </p:txBody>
      </p:sp>
      <p:pic>
        <p:nvPicPr>
          <p:cNvPr id="8" name="Content Placeholder 3" descr="PIM Dense Mode.jpg"/>
          <p:cNvPicPr>
            <a:picLocks noGrp="1" noChangeAspect="1"/>
          </p:cNvPicPr>
          <p:nvPr>
            <p:ph sz="quarter" idx="12"/>
          </p:nvPr>
        </p:nvPicPr>
        <p:blipFill>
          <a:blip r:embed="rId3" cstate="print"/>
          <a:stretch>
            <a:fillRect/>
          </a:stretch>
        </p:blipFill>
        <p:spPr>
          <a:xfrm>
            <a:off x="2345020" y="990600"/>
            <a:ext cx="4399985" cy="2654300"/>
          </a:xfrm>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PIM Sparse-Dense Mode</a:t>
            </a:r>
            <a:endParaRPr lang="en-US" dirty="0" smtClean="0"/>
          </a:p>
        </p:txBody>
      </p:sp>
      <p:sp>
        <p:nvSpPr>
          <p:cNvPr id="7" name="Content Placeholder 11"/>
          <p:cNvSpPr>
            <a:spLocks noGrp="1"/>
          </p:cNvSpPr>
          <p:nvPr>
            <p:ph idx="1"/>
          </p:nvPr>
        </p:nvSpPr>
        <p:spPr/>
        <p:txBody>
          <a:bodyPr/>
          <a:lstStyle/>
          <a:p>
            <a:r>
              <a:rPr lang="en-US" smtClean="0"/>
              <a:t>Enables individual groups to use either sparse or dense mode depending on whether RP information is available for that group. </a:t>
            </a:r>
          </a:p>
          <a:p>
            <a:r>
              <a:rPr lang="en-US" smtClean="0"/>
              <a:t>If the router learns RP information for a particular group, sparse mode is used.</a:t>
            </a:r>
            <a:endParaRPr lang="en-US"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PIM Bidirectional (Bidir-PIM)</a:t>
            </a:r>
            <a:endParaRPr lang="en-US" dirty="0" smtClean="0"/>
          </a:p>
        </p:txBody>
      </p:sp>
      <p:sp>
        <p:nvSpPr>
          <p:cNvPr id="7" name="Content Placeholder 11"/>
          <p:cNvSpPr>
            <a:spLocks noGrp="1"/>
          </p:cNvSpPr>
          <p:nvPr>
            <p:ph idx="1"/>
          </p:nvPr>
        </p:nvSpPr>
        <p:spPr/>
        <p:txBody>
          <a:bodyPr/>
          <a:lstStyle/>
          <a:p>
            <a:r>
              <a:rPr lang="en-US" smtClean="0"/>
              <a:t>Extension of PIM-SM. </a:t>
            </a:r>
          </a:p>
          <a:p>
            <a:r>
              <a:rPr lang="en-US" smtClean="0"/>
              <a:t>Suited for multicast networks with a large number of sources.</a:t>
            </a:r>
          </a:p>
          <a:p>
            <a:r>
              <a:rPr lang="en-US" smtClean="0"/>
              <a:t>Can forward source traffic toward RP upstream on shared tree without registering sources (as in PIM-SM).</a:t>
            </a:r>
          </a:p>
          <a:p>
            <a:r>
              <a:rPr lang="en-US" smtClean="0"/>
              <a:t>Introduces mechanism called designated forwarder (DF).</a:t>
            </a:r>
            <a:endParaRPr lang="en-US" dirty="0" smtClean="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Automating Distribution of RP</a:t>
            </a:r>
            <a:endParaRPr lang="en-US" dirty="0" smtClean="0"/>
          </a:p>
        </p:txBody>
      </p:sp>
      <p:sp>
        <p:nvSpPr>
          <p:cNvPr id="7" name="Content Placeholder 11"/>
          <p:cNvSpPr>
            <a:spLocks noGrp="1"/>
          </p:cNvSpPr>
          <p:nvPr>
            <p:ph idx="1"/>
          </p:nvPr>
        </p:nvSpPr>
        <p:spPr/>
        <p:txBody>
          <a:bodyPr/>
          <a:lstStyle/>
          <a:p>
            <a:r>
              <a:rPr lang="en-US" smtClean="0"/>
              <a:t>Auto-RP</a:t>
            </a:r>
          </a:p>
          <a:p>
            <a:r>
              <a:rPr lang="en-US" smtClean="0"/>
              <a:t>Bootstrap router (BSR)</a:t>
            </a:r>
          </a:p>
          <a:p>
            <a:r>
              <a:rPr lang="en-US" smtClean="0"/>
              <a:t>Multicast Source Discovery Protocol (MSDP)-Anycast-RP</a:t>
            </a:r>
            <a:endParaRPr lang="en-US" dirty="0" smtClean="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Auto-RP</a:t>
            </a:r>
          </a:p>
        </p:txBody>
      </p:sp>
      <p:pic>
        <p:nvPicPr>
          <p:cNvPr id="7" name="Content Placeholder 3" descr="Auto-RP Mechanism.jpg"/>
          <p:cNvPicPr>
            <a:picLocks noGrp="1" noChangeAspect="1"/>
          </p:cNvPicPr>
          <p:nvPr>
            <p:ph sz="quarter" idx="10"/>
          </p:nvPr>
        </p:nvPicPr>
        <p:blipFill>
          <a:blip r:embed="rId3" cstate="print"/>
          <a:stretch>
            <a:fillRect/>
          </a:stretch>
        </p:blipFill>
        <p:spPr>
          <a:xfrm>
            <a:off x="895350" y="1644650"/>
            <a:ext cx="7277100" cy="426720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1. Introduction to Wireless LAN’s</a:t>
            </a:r>
            <a:endParaRPr lang="en-US" dirty="0" smtClean="0"/>
          </a:p>
        </p:txBody>
      </p:sp>
      <p:sp>
        <p:nvSpPr>
          <p:cNvPr id="8" name="Content Placeholder 7"/>
          <p:cNvSpPr>
            <a:spLocks noGrp="1"/>
          </p:cNvSpPr>
          <p:nvPr>
            <p:ph idx="10"/>
          </p:nvPr>
        </p:nvSpPr>
        <p:spPr/>
        <p:txBody>
          <a:bodyPr/>
          <a:lstStyle/>
          <a:p>
            <a:pPr>
              <a:buNone/>
            </a:pPr>
            <a:r>
              <a:rPr lang="en-US" smtClean="0"/>
              <a:t>Spread Spectrum Technology</a:t>
            </a:r>
          </a:p>
          <a:p>
            <a:r>
              <a:rPr lang="en-US" smtClean="0"/>
              <a:t>900-MHz band: 902 MHz to 928 MHz</a:t>
            </a:r>
          </a:p>
          <a:p>
            <a:r>
              <a:rPr lang="en-US" smtClean="0"/>
              <a:t>2.4-GHz band: 2.4 GHz to 2.483 GHz</a:t>
            </a:r>
          </a:p>
          <a:p>
            <a:r>
              <a:rPr lang="en-US" smtClean="0"/>
              <a:t>5-GHz band: 5.150 MHz to 5.350 MHz, 5.725 MHz to 5.825 MHz, with some countries supporting middle bands between 5.350 MHz and 5.825 MHz</a:t>
            </a:r>
            <a:endParaRPr lang="en-US" dirty="0" smtClean="0"/>
          </a:p>
        </p:txBody>
      </p:sp>
      <p:pic>
        <p:nvPicPr>
          <p:cNvPr id="10" name="Content Placeholder 9" descr="Unlicensed Frequency Bands.jpg"/>
          <p:cNvPicPr>
            <a:picLocks noGrp="1" noChangeAspect="1"/>
          </p:cNvPicPr>
          <p:nvPr>
            <p:ph idx="11"/>
          </p:nvPr>
        </p:nvPicPr>
        <p:blipFill>
          <a:blip r:embed="rId3" cstate="print"/>
          <a:stretch>
            <a:fillRect/>
          </a:stretch>
        </p:blipFill>
        <p:spPr>
          <a:xfrm>
            <a:off x="279400" y="3905829"/>
            <a:ext cx="8520113" cy="2500741"/>
          </a:xfrm>
          <a:prstGeom prst="rect">
            <a:avLst/>
          </a:prstGeom>
        </p:spPr>
      </p:pic>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Bootstrap Router</a:t>
            </a:r>
          </a:p>
        </p:txBody>
      </p:sp>
      <p:pic>
        <p:nvPicPr>
          <p:cNvPr id="7" name="Content Placeholder 3" descr="Auto-RP Mechanism.jpg"/>
          <p:cNvPicPr>
            <a:picLocks noGrp="1" noChangeAspect="1"/>
          </p:cNvPicPr>
          <p:nvPr>
            <p:ph sz="quarter" idx="10"/>
          </p:nvPr>
        </p:nvPicPr>
        <p:blipFill>
          <a:blip r:embed="rId3" cstate="print"/>
          <a:stretch>
            <a:fillRect/>
          </a:stretch>
        </p:blipFill>
        <p:spPr>
          <a:xfrm>
            <a:off x="1276350" y="1644650"/>
            <a:ext cx="6515100" cy="4267200"/>
          </a:xfrm>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Comparison and Compatibility of PIM Version 1 and PIM Version 2</a:t>
            </a:r>
            <a:endParaRPr lang="en-US" dirty="0" smtClean="0"/>
          </a:p>
        </p:txBody>
      </p:sp>
      <p:sp>
        <p:nvSpPr>
          <p:cNvPr id="7" name="Content Placeholder 11"/>
          <p:cNvSpPr>
            <a:spLocks noGrp="1"/>
          </p:cNvSpPr>
          <p:nvPr>
            <p:ph idx="1"/>
          </p:nvPr>
        </p:nvSpPr>
        <p:spPr>
          <a:xfrm>
            <a:off x="279401" y="1302326"/>
            <a:ext cx="8520354" cy="5161973"/>
          </a:xfrm>
        </p:spPr>
        <p:txBody>
          <a:bodyPr/>
          <a:lstStyle/>
          <a:p>
            <a:r>
              <a:rPr lang="en-US" smtClean="0"/>
              <a:t>PIM version 2 IETF standard.</a:t>
            </a:r>
          </a:p>
          <a:p>
            <a:r>
              <a:rPr lang="en-US" smtClean="0"/>
              <a:t>Cisco-recommended version.</a:t>
            </a:r>
          </a:p>
          <a:p>
            <a:r>
              <a:rPr lang="en-US" smtClean="0"/>
              <a:t>Interoperates with PIM-v1 and PIM-v2 routers.</a:t>
            </a:r>
          </a:p>
          <a:p>
            <a:r>
              <a:rPr lang="en-US" smtClean="0"/>
              <a:t>BSR RP-distribution mechanism in PIM-v2 specifications, but can also use Auto-RP.</a:t>
            </a:r>
            <a:endParaRPr lang="en-US" dirty="0" smtClean="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Internet Group Management Protocol (IGMP)</a:t>
            </a:r>
            <a:endParaRPr lang="en-US" dirty="0" smtClean="0"/>
          </a:p>
        </p:txBody>
      </p:sp>
      <p:sp>
        <p:nvSpPr>
          <p:cNvPr id="7" name="Content Placeholder 11"/>
          <p:cNvSpPr>
            <a:spLocks noGrp="1"/>
          </p:cNvSpPr>
          <p:nvPr>
            <p:ph idx="1"/>
          </p:nvPr>
        </p:nvSpPr>
        <p:spPr/>
        <p:txBody>
          <a:bodyPr/>
          <a:lstStyle/>
          <a:p>
            <a:r>
              <a:rPr lang="en-US" smtClean="0"/>
              <a:t>IGMP Versions:</a:t>
            </a:r>
          </a:p>
          <a:p>
            <a:pPr lvl="1"/>
            <a:r>
              <a:rPr lang="en-US" smtClean="0"/>
              <a:t>IGMP version 1 (IGMPv1) RFC 1112</a:t>
            </a:r>
          </a:p>
          <a:p>
            <a:pPr lvl="1"/>
            <a:r>
              <a:rPr lang="en-US" smtClean="0"/>
              <a:t>IGMP version 2 (IGMPv2) RFC 2236</a:t>
            </a:r>
          </a:p>
          <a:p>
            <a:pPr lvl="1"/>
            <a:r>
              <a:rPr lang="en-US" smtClean="0"/>
              <a:t>IGMP version 3 (IGMPv3) RFC 3376</a:t>
            </a:r>
          </a:p>
          <a:p>
            <a:pPr lvl="1"/>
            <a:r>
              <a:rPr lang="en-US" smtClean="0"/>
              <a:t>IGMP version 3 lite (IGMPv3 lite)</a:t>
            </a:r>
            <a:endParaRPr lang="en-US" dirty="0" smtClean="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IGMPv1</a:t>
            </a:r>
            <a:endParaRPr lang="en-US" dirty="0" smtClean="0"/>
          </a:p>
        </p:txBody>
      </p:sp>
      <p:sp>
        <p:nvSpPr>
          <p:cNvPr id="7" name="Content Placeholder 11"/>
          <p:cNvSpPr>
            <a:spLocks noGrp="1"/>
          </p:cNvSpPr>
          <p:nvPr>
            <p:ph idx="1"/>
          </p:nvPr>
        </p:nvSpPr>
        <p:spPr/>
        <p:txBody>
          <a:bodyPr/>
          <a:lstStyle/>
          <a:p>
            <a:r>
              <a:rPr lang="en-US" smtClean="0"/>
              <a:t>IGMP host membership query messages sent periodically to determine which multicast groups have members on the router’s directly attached LAN’s.</a:t>
            </a:r>
          </a:p>
          <a:p>
            <a:r>
              <a:rPr lang="en-US" smtClean="0"/>
              <a:t>IGMP query messages are addressed to the all-host group (224.0.0.1) and have an IP TTL equal to 1.</a:t>
            </a:r>
          </a:p>
          <a:p>
            <a:r>
              <a:rPr lang="en-US" smtClean="0"/>
              <a:t>When the end station receives an IGMP query message, the end station responds with a host membership report for each group to which the end station belongs.</a:t>
            </a:r>
            <a:endParaRPr lang="en-US" dirty="0" smtClean="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IGMPv2</a:t>
            </a:r>
            <a:endParaRPr lang="en-US" dirty="0" smtClean="0"/>
          </a:p>
        </p:txBody>
      </p:sp>
      <p:sp>
        <p:nvSpPr>
          <p:cNvPr id="7" name="Content Placeholder 11"/>
          <p:cNvSpPr>
            <a:spLocks noGrp="1"/>
          </p:cNvSpPr>
          <p:nvPr>
            <p:ph idx="1"/>
          </p:nvPr>
        </p:nvSpPr>
        <p:spPr/>
        <p:txBody>
          <a:bodyPr/>
          <a:lstStyle/>
          <a:p>
            <a:r>
              <a:rPr lang="en-US" smtClean="0"/>
              <a:t>Types of IGMPv2 messages:</a:t>
            </a:r>
          </a:p>
          <a:p>
            <a:pPr lvl="1"/>
            <a:r>
              <a:rPr lang="en-US" smtClean="0"/>
              <a:t>Membership query</a:t>
            </a:r>
          </a:p>
          <a:p>
            <a:pPr lvl="1"/>
            <a:r>
              <a:rPr lang="en-US" smtClean="0"/>
              <a:t>Version 2 membership report</a:t>
            </a:r>
          </a:p>
          <a:p>
            <a:pPr lvl="1"/>
            <a:r>
              <a:rPr lang="en-US" smtClean="0"/>
              <a:t>Leave report</a:t>
            </a:r>
          </a:p>
          <a:p>
            <a:pPr lvl="1"/>
            <a:r>
              <a:rPr lang="en-US" smtClean="0"/>
              <a:t>Version 1 membership report</a:t>
            </a:r>
          </a:p>
          <a:p>
            <a:r>
              <a:rPr lang="en-US" smtClean="0"/>
              <a:t>The group-specific query message enables a router to transmit a specific query to one particular group. IGMPv2 also defines a leave group message for the hosts, which results in lower leave latency.</a:t>
            </a:r>
            <a:endParaRPr lang="en-US" dirty="0" smtClean="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IGMPv3</a:t>
            </a:r>
            <a:endParaRPr lang="en-US" dirty="0" smtClean="0"/>
          </a:p>
        </p:txBody>
      </p:sp>
      <p:sp>
        <p:nvSpPr>
          <p:cNvPr id="7" name="Content Placeholder 11"/>
          <p:cNvSpPr>
            <a:spLocks noGrp="1"/>
          </p:cNvSpPr>
          <p:nvPr>
            <p:ph idx="1"/>
          </p:nvPr>
        </p:nvSpPr>
        <p:spPr/>
        <p:txBody>
          <a:bodyPr/>
          <a:lstStyle/>
          <a:p>
            <a:r>
              <a:rPr lang="en-US" smtClean="0"/>
              <a:t>Enables a multicast receiver to signal to a router the groups from which it wants to receive multicast traffic and from which sources to expect traffic.</a:t>
            </a:r>
          </a:p>
          <a:p>
            <a:r>
              <a:rPr lang="en-US" smtClean="0"/>
              <a:t>IGMPv3 messages:</a:t>
            </a:r>
          </a:p>
          <a:p>
            <a:pPr lvl="1"/>
            <a:r>
              <a:rPr lang="en-US" smtClean="0"/>
              <a:t>Version 3 membership query</a:t>
            </a:r>
          </a:p>
          <a:p>
            <a:pPr lvl="1"/>
            <a:r>
              <a:rPr lang="en-US" smtClean="0"/>
              <a:t>Version 3 membership report</a:t>
            </a:r>
          </a:p>
          <a:p>
            <a:r>
              <a:rPr lang="en-US" smtClean="0"/>
              <a:t>Receivers signal membership to a multicast host group in INCLUDE mode or EXCLUDE mode.</a:t>
            </a:r>
            <a:endParaRPr lang="en-US" dirty="0" smtClean="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IGMPv3 Lite</a:t>
            </a:r>
            <a:endParaRPr lang="en-US" dirty="0" smtClean="0"/>
          </a:p>
        </p:txBody>
      </p:sp>
      <p:sp>
        <p:nvSpPr>
          <p:cNvPr id="7" name="Content Placeholder 11"/>
          <p:cNvSpPr>
            <a:spLocks noGrp="1"/>
          </p:cNvSpPr>
          <p:nvPr>
            <p:ph idx="1"/>
          </p:nvPr>
        </p:nvSpPr>
        <p:spPr/>
        <p:txBody>
          <a:bodyPr/>
          <a:lstStyle/>
          <a:p>
            <a:r>
              <a:rPr lang="en-US" smtClean="0"/>
              <a:t>Cisco-proprietary transitional solution toward SSM.</a:t>
            </a:r>
          </a:p>
          <a:p>
            <a:r>
              <a:rPr lang="en-US" smtClean="0"/>
              <a:t>Supports SSM applications when hosts do not support IGMPv3.</a:t>
            </a:r>
          </a:p>
          <a:p>
            <a:r>
              <a:rPr lang="en-US" smtClean="0"/>
              <a:t>Requires Host Side IGMP Library (HSIL).</a:t>
            </a:r>
          </a:p>
          <a:p>
            <a:endParaRPr lang="en-US" dirty="0" smtClean="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IGMP Snooping</a:t>
            </a:r>
            <a:endParaRPr lang="en-US" dirty="0" smtClean="0"/>
          </a:p>
        </p:txBody>
      </p:sp>
      <p:sp>
        <p:nvSpPr>
          <p:cNvPr id="7" name="Content Placeholder 11"/>
          <p:cNvSpPr>
            <a:spLocks noGrp="1"/>
          </p:cNvSpPr>
          <p:nvPr>
            <p:ph idx="1"/>
          </p:nvPr>
        </p:nvSpPr>
        <p:spPr/>
        <p:txBody>
          <a:bodyPr/>
          <a:lstStyle/>
          <a:p>
            <a:r>
              <a:rPr lang="en-US" smtClean="0"/>
              <a:t>IP multicast constraining mechanism.</a:t>
            </a:r>
          </a:p>
          <a:p>
            <a:r>
              <a:rPr lang="en-US" smtClean="0"/>
              <a:t>Dynamically configures L2 ports to forward multicast traffic only to those ports with hosts wanting to receive it.</a:t>
            </a:r>
          </a:p>
          <a:p>
            <a:r>
              <a:rPr lang="en-US" smtClean="0"/>
              <a:t>Operates on multilayer switches.</a:t>
            </a:r>
          </a:p>
          <a:p>
            <a:r>
              <a:rPr lang="en-US" smtClean="0"/>
              <a:t>Examines IGMP join and leave messages.</a:t>
            </a:r>
          </a:p>
          <a:p>
            <a:endParaRPr lang="en-US" dirty="0" smtClean="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Configuring IGMP Snooping (1)</a:t>
            </a:r>
            <a:endParaRPr lang="en-US" dirty="0" smtClean="0"/>
          </a:p>
        </p:txBody>
      </p:sp>
      <p:sp>
        <p:nvSpPr>
          <p:cNvPr id="6" name="Content Placeholder 7"/>
          <p:cNvSpPr>
            <a:spLocks noGrp="1"/>
          </p:cNvSpPr>
          <p:nvPr>
            <p:ph idx="1"/>
          </p:nvPr>
        </p:nvSpPr>
        <p:spPr/>
        <p:txBody>
          <a:bodyPr>
            <a:noAutofit/>
          </a:bodyPr>
          <a:lstStyle/>
          <a:p>
            <a:r>
              <a:rPr lang="en-US" sz="2000" b="1" smtClean="0"/>
              <a:t>Step 1. </a:t>
            </a:r>
            <a:r>
              <a:rPr lang="en-US" sz="2000" smtClean="0"/>
              <a:t>Enable IGMP snooping globally. (By default, it is enabled globally.)</a:t>
            </a:r>
          </a:p>
          <a:p>
            <a:pPr marL="234950" lvl="1" indent="-9525">
              <a:buNone/>
            </a:pPr>
            <a:r>
              <a:rPr lang="en-US" sz="1800" smtClean="0">
                <a:latin typeface="Courier New" pitchFamily="49" charset="0"/>
                <a:cs typeface="Courier New" pitchFamily="49" charset="0"/>
              </a:rPr>
              <a:t>Switch(config)# </a:t>
            </a:r>
            <a:r>
              <a:rPr lang="en-US" sz="1800" b="1" smtClean="0">
                <a:latin typeface="Courier New" pitchFamily="49" charset="0"/>
                <a:cs typeface="Courier New" pitchFamily="49" charset="0"/>
              </a:rPr>
              <a:t>ip igmp snooping</a:t>
            </a:r>
          </a:p>
          <a:p>
            <a:r>
              <a:rPr lang="en-US" sz="2000" b="1" smtClean="0"/>
              <a:t>Step 2. </a:t>
            </a:r>
            <a:r>
              <a:rPr lang="en-US" sz="2000" smtClean="0"/>
              <a:t>(Optional.) Switches add multicast router ports to the forwarding table for every Layer 2 multicast entry. The switch learns of such ports through snooping IGMP queries, flowing PIM and DVMRP packets, or interpreting CGMP packets from other routers. Configure the IGMP snooping method. The default is PIM.</a:t>
            </a:r>
          </a:p>
          <a:p>
            <a:pPr marL="234950" lvl="1" indent="-9525">
              <a:buNone/>
            </a:pPr>
            <a:r>
              <a:rPr lang="en-US" sz="1800" smtClean="0">
                <a:latin typeface="Courier New" pitchFamily="49" charset="0"/>
                <a:cs typeface="Courier New" pitchFamily="49" charset="0"/>
              </a:rPr>
              <a:t>Switch(config)# </a:t>
            </a:r>
            <a:r>
              <a:rPr lang="en-US" sz="1800" b="1" smtClean="0">
                <a:latin typeface="Courier New" pitchFamily="49" charset="0"/>
                <a:cs typeface="Courier New" pitchFamily="49" charset="0"/>
              </a:rPr>
              <a:t>ip igmp snooping vlan </a:t>
            </a:r>
            <a:r>
              <a:rPr lang="en-US" sz="1800" i="1" smtClean="0">
                <a:latin typeface="Courier New" pitchFamily="49" charset="0"/>
                <a:cs typeface="Courier New" pitchFamily="49" charset="0"/>
              </a:rPr>
              <a:t>vlan-id</a:t>
            </a:r>
            <a:r>
              <a:rPr lang="en-US" sz="1800" b="1" smtClean="0">
                <a:latin typeface="Courier New" pitchFamily="49" charset="0"/>
                <a:cs typeface="Courier New" pitchFamily="49" charset="0"/>
              </a:rPr>
              <a:t> mrouter learn [cgmp | pim-dvmrp]</a:t>
            </a:r>
          </a:p>
          <a:p>
            <a:r>
              <a:rPr lang="en-US" sz="2000" b="1" smtClean="0"/>
              <a:t>Step 3. </a:t>
            </a:r>
            <a:r>
              <a:rPr lang="en-US" sz="2000" smtClean="0"/>
              <a:t>(Optional.) If needed, configure the router port statically. By default, IGMP snooping automatically detects the router ports.</a:t>
            </a:r>
          </a:p>
          <a:p>
            <a:pPr marL="234950" lvl="1" indent="-9525">
              <a:buNone/>
            </a:pPr>
            <a:r>
              <a:rPr lang="en-US" sz="1800" smtClean="0">
                <a:latin typeface="Courier New" pitchFamily="49" charset="0"/>
                <a:cs typeface="Courier New" pitchFamily="49" charset="0"/>
              </a:rPr>
              <a:t>Switch(config)# </a:t>
            </a:r>
            <a:r>
              <a:rPr lang="en-US" sz="1800" b="1" smtClean="0">
                <a:latin typeface="Courier New" pitchFamily="49" charset="0"/>
                <a:cs typeface="Courier New" pitchFamily="49" charset="0"/>
              </a:rPr>
              <a:t>ip igmp snooping vlan </a:t>
            </a:r>
            <a:r>
              <a:rPr lang="en-US" sz="1800" i="1" smtClean="0">
                <a:latin typeface="Courier New" pitchFamily="49" charset="0"/>
                <a:cs typeface="Courier New" pitchFamily="49" charset="0"/>
              </a:rPr>
              <a:t>vlan-id</a:t>
            </a:r>
            <a:r>
              <a:rPr lang="en-US" sz="1800" b="1" smtClean="0">
                <a:latin typeface="Courier New" pitchFamily="49" charset="0"/>
                <a:cs typeface="Courier New" pitchFamily="49" charset="0"/>
              </a:rPr>
              <a:t> mrouter interface </a:t>
            </a:r>
            <a:r>
              <a:rPr lang="en-US" sz="1800" i="1" smtClean="0">
                <a:latin typeface="Courier New" pitchFamily="49" charset="0"/>
                <a:cs typeface="Courier New" pitchFamily="49" charset="0"/>
              </a:rPr>
              <a:t>interface-num</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Configuring IGMP Snooping (2)</a:t>
            </a:r>
            <a:endParaRPr lang="en-US" dirty="0" smtClean="0"/>
          </a:p>
        </p:txBody>
      </p:sp>
      <p:sp>
        <p:nvSpPr>
          <p:cNvPr id="6" name="Content Placeholder 7"/>
          <p:cNvSpPr>
            <a:spLocks noGrp="1"/>
          </p:cNvSpPr>
          <p:nvPr>
            <p:ph idx="1"/>
          </p:nvPr>
        </p:nvSpPr>
        <p:spPr/>
        <p:txBody>
          <a:bodyPr>
            <a:normAutofit/>
          </a:bodyPr>
          <a:lstStyle/>
          <a:p>
            <a:r>
              <a:rPr lang="en-US" sz="2000" b="1" smtClean="0"/>
              <a:t>Step 4. </a:t>
            </a:r>
            <a:r>
              <a:rPr lang="en-US" sz="2000" smtClean="0"/>
              <a:t>(Optional.) Configure IGMP fast leave if required.</a:t>
            </a:r>
          </a:p>
          <a:p>
            <a:pPr marL="234950" lvl="1" indent="-9525">
              <a:buNone/>
            </a:pPr>
            <a:r>
              <a:rPr lang="en-US" sz="1800" smtClean="0">
                <a:latin typeface="Courier New" pitchFamily="49" charset="0"/>
                <a:cs typeface="Courier New" pitchFamily="49" charset="0"/>
              </a:rPr>
              <a:t>Switch(config)# </a:t>
            </a:r>
            <a:r>
              <a:rPr lang="en-US" sz="1800" b="1" smtClean="0">
                <a:latin typeface="Courier New" pitchFamily="49" charset="0"/>
                <a:cs typeface="Courier New" pitchFamily="49" charset="0"/>
              </a:rPr>
              <a:t>ip igmp snooping vlan </a:t>
            </a:r>
            <a:r>
              <a:rPr lang="en-US" sz="1800" i="1" smtClean="0">
                <a:latin typeface="Courier New" pitchFamily="49" charset="0"/>
                <a:cs typeface="Courier New" pitchFamily="49" charset="0"/>
              </a:rPr>
              <a:t>vlan-id</a:t>
            </a:r>
            <a:r>
              <a:rPr lang="en-US" sz="1800" b="1" smtClean="0">
                <a:latin typeface="Courier New" pitchFamily="49" charset="0"/>
                <a:cs typeface="Courier New" pitchFamily="49" charset="0"/>
              </a:rPr>
              <a:t> fast-leave</a:t>
            </a:r>
          </a:p>
          <a:p>
            <a:pPr marL="234950" lvl="1" indent="-9525">
              <a:buNone/>
            </a:pPr>
            <a:r>
              <a:rPr lang="en-US" sz="1800" smtClean="0">
                <a:latin typeface="Courier New" pitchFamily="49" charset="0"/>
                <a:cs typeface="Courier New" pitchFamily="49" charset="0"/>
              </a:rPr>
              <a:t>Switch(config)# </a:t>
            </a:r>
            <a:r>
              <a:rPr lang="en-US" sz="1800" b="1" smtClean="0">
                <a:latin typeface="Courier New" pitchFamily="49" charset="0"/>
                <a:cs typeface="Courier New" pitchFamily="49" charset="0"/>
              </a:rPr>
              <a:t>ip igmp snooping vlan </a:t>
            </a:r>
            <a:r>
              <a:rPr lang="en-US" sz="1800" i="1" smtClean="0">
                <a:latin typeface="Courier New" pitchFamily="49" charset="0"/>
                <a:cs typeface="Courier New" pitchFamily="49" charset="0"/>
              </a:rPr>
              <a:t>vlan-id</a:t>
            </a:r>
            <a:r>
              <a:rPr lang="en-US" sz="1800" b="1" smtClean="0">
                <a:latin typeface="Courier New" pitchFamily="49" charset="0"/>
                <a:cs typeface="Courier New" pitchFamily="49" charset="0"/>
              </a:rPr>
              <a:t> immediate-leave</a:t>
            </a:r>
          </a:p>
          <a:p>
            <a:r>
              <a:rPr lang="en-US" sz="2000" b="1" smtClean="0"/>
              <a:t>Step 5. </a:t>
            </a:r>
            <a:r>
              <a:rPr lang="en-US" sz="2000" smtClean="0"/>
              <a:t>(Optional.) By default, all hosts register and add the MAC address and port to the forwarding table automatically. If required, configure a host statically on an interface. Generally, static configurations are necessary when troubleshooting or working around IGMP problems.</a:t>
            </a:r>
          </a:p>
          <a:p>
            <a:pPr marL="234950" lvl="1" indent="-9525">
              <a:buNone/>
            </a:pPr>
            <a:r>
              <a:rPr lang="en-US" sz="1800" smtClean="0">
                <a:latin typeface="Courier New" pitchFamily="49" charset="0"/>
                <a:cs typeface="Courier New" pitchFamily="49" charset="0"/>
              </a:rPr>
              <a:t>Switch(config)# </a:t>
            </a:r>
            <a:r>
              <a:rPr lang="en-US" sz="1800" b="1" smtClean="0">
                <a:latin typeface="Courier New" pitchFamily="49" charset="0"/>
                <a:cs typeface="Courier New" pitchFamily="49" charset="0"/>
              </a:rPr>
              <a:t>ip igmp snooping vlan </a:t>
            </a:r>
            <a:r>
              <a:rPr lang="en-US" sz="1800" i="1" smtClean="0">
                <a:latin typeface="Courier New" pitchFamily="49" charset="0"/>
                <a:cs typeface="Courier New" pitchFamily="49" charset="0"/>
              </a:rPr>
              <a:t>vlan-id</a:t>
            </a:r>
            <a:r>
              <a:rPr lang="en-US" sz="1800" b="1" smtClean="0">
                <a:latin typeface="Courier New" pitchFamily="49" charset="0"/>
                <a:cs typeface="Courier New" pitchFamily="49" charset="0"/>
              </a:rPr>
              <a:t> static </a:t>
            </a:r>
            <a:r>
              <a:rPr lang="en-US" sz="1800" i="1" smtClean="0">
                <a:latin typeface="Courier New" pitchFamily="49" charset="0"/>
                <a:cs typeface="Courier New" pitchFamily="49" charset="0"/>
              </a:rPr>
              <a:t>mac-address</a:t>
            </a:r>
            <a:r>
              <a:rPr lang="en-US" sz="1800" b="1" smtClean="0">
                <a:latin typeface="Courier New" pitchFamily="49" charset="0"/>
                <a:cs typeface="Courier New" pitchFamily="49" charset="0"/>
              </a:rPr>
              <a:t> interface </a:t>
            </a:r>
            <a:r>
              <a:rPr lang="en-US" sz="1800" i="1" smtClean="0">
                <a:latin typeface="Courier New" pitchFamily="49" charset="0"/>
                <a:cs typeface="Courier New" pitchFamily="49" charset="0"/>
              </a:rPr>
              <a:t>interface-id</a:t>
            </a:r>
            <a:endParaRPr lang="en-US" sz="1800" i="1"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CNP Instructor PPT2">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CCNP IPD</Template>
  <TotalTime>41407</TotalTime>
  <Pages>28</Pages>
  <Words>27682</Words>
  <Application>Microsoft Office PowerPoint</Application>
  <PresentationFormat>On-screen Show (4:3)</PresentationFormat>
  <Paragraphs>1195</Paragraphs>
  <Slides>130</Slides>
  <Notes>128</Notes>
  <HiddenSlides>0</HiddenSlides>
  <MMClips>0</MMClips>
  <ScaleCrop>false</ScaleCrop>
  <HeadingPairs>
    <vt:vector size="4" baseType="variant">
      <vt:variant>
        <vt:lpstr>Theme</vt:lpstr>
      </vt:variant>
      <vt:variant>
        <vt:i4>1</vt:i4>
      </vt:variant>
      <vt:variant>
        <vt:lpstr>Slide Titles</vt:lpstr>
      </vt:variant>
      <vt:variant>
        <vt:i4>130</vt:i4>
      </vt:variant>
    </vt:vector>
  </HeadingPairs>
  <TitlesOfParts>
    <vt:vector size="131" baseType="lpstr">
      <vt:lpstr>CCNP Instructor PPT2</vt:lpstr>
      <vt:lpstr>Chapter 7:  Preparing the Campus Infrastructure for Advanced Services</vt:lpstr>
      <vt:lpstr>Chapter 7 Objectives</vt:lpstr>
      <vt:lpstr>Planning for Wireless, Voice, and Video Applications in the Campus Network</vt:lpstr>
      <vt:lpstr>Purpose of Wireless Network Implementations in the Campus Network</vt:lpstr>
      <vt:lpstr>Purpose of Voice in the Campus Network</vt:lpstr>
      <vt:lpstr>Purpose of Video Deployments in the Campus Network</vt:lpstr>
      <vt:lpstr>Planning for the Campus Network to Support Wireless Technologies</vt:lpstr>
      <vt:lpstr>1. Introduction to Wireless LAN’s</vt:lpstr>
      <vt:lpstr>1. Introduction to Wireless LAN’s</vt:lpstr>
      <vt:lpstr>1. Introduction to Wireless LAN’s</vt:lpstr>
      <vt:lpstr>1. Introduction to Wireless LAN’s</vt:lpstr>
      <vt:lpstr>2. Cisco WLAN Solutions Applied to Campus Networks</vt:lpstr>
      <vt:lpstr>3. Comparing and Contrasting WLAN’s and LAN’s</vt:lpstr>
      <vt:lpstr>3. Comparing and Contrasting WLAN’s and LAN’s</vt:lpstr>
      <vt:lpstr>3. Comparing and Contrasting WLAN’s and LAN’s</vt:lpstr>
      <vt:lpstr>3. Comparing and Contrasting WLAN’s and LAN’s</vt:lpstr>
      <vt:lpstr>4. Standalone Versus Controller-Based Approaches to WLAN Deployments in the Campus Network </vt:lpstr>
      <vt:lpstr>Controller-Based WLAN Solution (1) </vt:lpstr>
      <vt:lpstr>Controller-Based WLAN Solution (2) </vt:lpstr>
      <vt:lpstr>Controller-Based WLAN Solution (3)</vt:lpstr>
      <vt:lpstr>Controller-Based WLAN Solution (4)</vt:lpstr>
      <vt:lpstr>Controller-Based WLAN Solution (5)</vt:lpstr>
      <vt:lpstr>Controller-Based WLAN Solution (6)</vt:lpstr>
      <vt:lpstr>Controller-Based WLAN Solution (7)</vt:lpstr>
      <vt:lpstr>Comparison of Standalone and Controller-Based Solutions</vt:lpstr>
      <vt:lpstr>5. Gathering Requirements for Planning a Wireless Deployment</vt:lpstr>
      <vt:lpstr>Sample Test Plan</vt:lpstr>
      <vt:lpstr>Planning for the Campus Network to Support Voice</vt:lpstr>
      <vt:lpstr>Unified Communications</vt:lpstr>
      <vt:lpstr>Unified Communications - Gateway</vt:lpstr>
      <vt:lpstr>Unified Communications – Multipoint Control Unit</vt:lpstr>
      <vt:lpstr>Unified Communications – Call Agent</vt:lpstr>
      <vt:lpstr>Unified Communications – Application Server</vt:lpstr>
      <vt:lpstr>Unified Communications – Videoconference Station</vt:lpstr>
      <vt:lpstr>Campus Network Design Requirements for Deploying VoIP</vt:lpstr>
      <vt:lpstr>Campus Network Design Requirements for Deploying VoIP</vt:lpstr>
      <vt:lpstr>Planning for the Campus Network to Support Video</vt:lpstr>
      <vt:lpstr>Planning for the Campus Network to Support Video – Voice and Video Traffic</vt:lpstr>
      <vt:lpstr>Planning for the Campus Network to Support Video – Video Traffic Flow in the Campus Network</vt:lpstr>
      <vt:lpstr>Planning for the Campus Network to Support Video – Design Requirements for Voice, Data, and Video in the Campus Network</vt:lpstr>
      <vt:lpstr>Slide 41</vt:lpstr>
      <vt:lpstr>QoS Service Models</vt:lpstr>
      <vt:lpstr>Cisco QoS Model</vt:lpstr>
      <vt:lpstr>Scenarios for AutoQoS</vt:lpstr>
      <vt:lpstr>AutoQoS Aids Successful QoS Deployment</vt:lpstr>
      <vt:lpstr>Traffic Classification and Marking</vt:lpstr>
      <vt:lpstr>DSCP, ToS, and CoS</vt:lpstr>
      <vt:lpstr>Differentiated Services Code Point (DSCP)</vt:lpstr>
      <vt:lpstr>Cisco Switch Packet Classification Methods</vt:lpstr>
      <vt:lpstr>Trust Boundaries and Configurations</vt:lpstr>
      <vt:lpstr>QoS Trust</vt:lpstr>
      <vt:lpstr>Marking</vt:lpstr>
      <vt:lpstr>Traffic Shaping</vt:lpstr>
      <vt:lpstr>Traffic Policing</vt:lpstr>
      <vt:lpstr>Congestion Management</vt:lpstr>
      <vt:lpstr>Congestion Management – FIFO Queuing</vt:lpstr>
      <vt:lpstr>Congestion Management – WRR Queuing</vt:lpstr>
      <vt:lpstr>Congestion Management – Priority Queuing</vt:lpstr>
      <vt:lpstr>Congestion Management – Custom Queuing</vt:lpstr>
      <vt:lpstr>Congestion Avoidance</vt:lpstr>
      <vt:lpstr>Congestion Avoidance – Tail Drop</vt:lpstr>
      <vt:lpstr>Congestion Avoidance – WRED (1)</vt:lpstr>
      <vt:lpstr>Congestion Avoidance – WRED (2)</vt:lpstr>
      <vt:lpstr>Slide 64</vt:lpstr>
      <vt:lpstr>Introduction to IP Multicast</vt:lpstr>
      <vt:lpstr>Multicast Group Membership</vt:lpstr>
      <vt:lpstr>Multicast IP Address Structure</vt:lpstr>
      <vt:lpstr>Multicast IP Address Structure</vt:lpstr>
      <vt:lpstr>Reserved Link Local Addresses</vt:lpstr>
      <vt:lpstr>Globally Scoped Addresses</vt:lpstr>
      <vt:lpstr>Source-Specific Multicast (SSM) Addresses</vt:lpstr>
      <vt:lpstr>GLOP Addresses</vt:lpstr>
      <vt:lpstr>Limited-Scope Addresses</vt:lpstr>
      <vt:lpstr>Multicast MAC Address Structure</vt:lpstr>
      <vt:lpstr>Reverse Path Forwarding (RPF)</vt:lpstr>
      <vt:lpstr>RPF Example</vt:lpstr>
      <vt:lpstr>Non-RPF Multicast Traffic</vt:lpstr>
      <vt:lpstr>Multicast Forwarding Trees</vt:lpstr>
      <vt:lpstr>Source Trees</vt:lpstr>
      <vt:lpstr>Shared Trees</vt:lpstr>
      <vt:lpstr>Comparing Source Trees and Shared Trees</vt:lpstr>
      <vt:lpstr>IP Multicast Protocols</vt:lpstr>
      <vt:lpstr>Protocol Independent Multicast (PIM)</vt:lpstr>
      <vt:lpstr>PIM Dense Mode (PIM-DM) - Obsolete</vt:lpstr>
      <vt:lpstr>PIM Sparse Mode (PIM-SM)</vt:lpstr>
      <vt:lpstr>PIM Sparse-Dense Mode</vt:lpstr>
      <vt:lpstr>PIM Bidirectional (Bidir-PIM)</vt:lpstr>
      <vt:lpstr>Automating Distribution of RP</vt:lpstr>
      <vt:lpstr>Auto-RP</vt:lpstr>
      <vt:lpstr>Bootstrap Router</vt:lpstr>
      <vt:lpstr>Comparison and Compatibility of PIM Version 1 and PIM Version 2</vt:lpstr>
      <vt:lpstr>Internet Group Management Protocol (IGMP)</vt:lpstr>
      <vt:lpstr>IGMPv1</vt:lpstr>
      <vt:lpstr>IGMPv2</vt:lpstr>
      <vt:lpstr>IGMPv3</vt:lpstr>
      <vt:lpstr>IGMPv3 Lite</vt:lpstr>
      <vt:lpstr>IGMP Snooping</vt:lpstr>
      <vt:lpstr>Configuring IGMP Snooping (1)</vt:lpstr>
      <vt:lpstr>Configuring IGMP Snooping (2)</vt:lpstr>
      <vt:lpstr>Configuring IP Multicast (1)</vt:lpstr>
      <vt:lpstr>Configuring IP Multicast (2)</vt:lpstr>
      <vt:lpstr>Configuring IP Multicast (3)</vt:lpstr>
      <vt:lpstr>Configuring IP Multicast (4)</vt:lpstr>
      <vt:lpstr>Sparse Mode Configuration Example</vt:lpstr>
      <vt:lpstr>Sparse-Dense Mode Configuration Example</vt:lpstr>
      <vt:lpstr>Auto-RP Configuration Example</vt:lpstr>
      <vt:lpstr>Preparing the Campus Infrastructure to Support Wireless</vt:lpstr>
      <vt:lpstr>Wireless LAN Parameters</vt:lpstr>
      <vt:lpstr>Preparing the Campus Network for Integration of a Standalone WLAN Solution</vt:lpstr>
      <vt:lpstr>Preparing the Campus Network for Integration of a Controller-Based WLAN Solution</vt:lpstr>
      <vt:lpstr>Preparing the Campus Infrastructure to Support Voice</vt:lpstr>
      <vt:lpstr>IP Telephony Components</vt:lpstr>
      <vt:lpstr>Configuring Switches to Support VoIP</vt:lpstr>
      <vt:lpstr>Voice VLAN’s</vt:lpstr>
      <vt:lpstr>Configuring Voice VLAN’s</vt:lpstr>
      <vt:lpstr>Voice VLAN Configuration Example</vt:lpstr>
      <vt:lpstr>QoS for Voice Traffic from IP Phones</vt:lpstr>
      <vt:lpstr>Power over Ethernet</vt:lpstr>
      <vt:lpstr>Inline Power Configuration Example</vt:lpstr>
      <vt:lpstr>Additional Network Requirements for VoIP</vt:lpstr>
      <vt:lpstr>Slide 121</vt:lpstr>
      <vt:lpstr>Video Applications</vt:lpstr>
      <vt:lpstr>Configuring Switches to Support Video</vt:lpstr>
      <vt:lpstr>Best Practices for TelePresence</vt:lpstr>
      <vt:lpstr>Chapter 7 Summary (1)</vt:lpstr>
      <vt:lpstr>Chapter 7 Summary (2)</vt:lpstr>
      <vt:lpstr>Chapter 7 Summary (3)</vt:lpstr>
      <vt:lpstr>Chapter 7 Labs</vt:lpstr>
      <vt:lpstr>Resources</vt:lpstr>
      <vt:lpstr>Slide 130</vt:lpstr>
    </vt:vector>
  </TitlesOfParts>
  <Company>Cisco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SWITCH Chapter 7</dc:title>
  <dc:subject/>
  <dc:creator>Cisco Systems</dc:creator>
  <cp:keywords/>
  <dc:description/>
  <cp:lastModifiedBy>Sonya Coker</cp:lastModifiedBy>
  <cp:revision>2990</cp:revision>
  <cp:lastPrinted>1999-01-27T00:54:54Z</cp:lastPrinted>
  <dcterms:created xsi:type="dcterms:W3CDTF">2010-07-05T20:10:47Z</dcterms:created>
  <dcterms:modified xsi:type="dcterms:W3CDTF">2010-10-06T21:31:59Z</dcterms:modified>
</cp:coreProperties>
</file>