
<file path=[Content_Types].xml><?xml version="1.0" encoding="utf-8"?>
<Types xmlns="http://schemas.openxmlformats.org/package/2006/content-types">
  <Override PartName="/ppt/slides/slide47.xml" ContentType="application/vnd.openxmlformats-officedocument.presentationml.slide+xml"/>
  <Override PartName="/ppt/slides/slide58.xml" ContentType="application/vnd.openxmlformats-officedocument.presentationml.slide+xml"/>
  <Override PartName="/ppt/slides/slide94.xml" ContentType="application/vnd.openxmlformats-officedocument.presentationml.slide+xml"/>
  <Override PartName="/ppt/notesSlides/notesSlide2.xml" ContentType="application/vnd.openxmlformats-officedocument.presentationml.notesSlide+xml"/>
  <Override PartName="/ppt/notesSlides/notesSlide105.xml" ContentType="application/vnd.openxmlformats-officedocument.presentationml.notesSlide+xml"/>
  <Override PartName="/ppt/slides/slide36.xml" ContentType="application/vnd.openxmlformats-officedocument.presentationml.slide+xml"/>
  <Override PartName="/ppt/slides/slide83.xml" ContentType="application/vnd.openxmlformats-officedocument.presentationml.slide+xml"/>
  <Override PartName="/ppt/slides/slide120.xml" ContentType="application/vnd.openxmlformats-officedocument.presentationml.slide+xml"/>
  <Override PartName="/ppt/slides/slide131.xml" ContentType="application/vnd.openxmlformats-officedocument.presentationml.slide+xml"/>
  <Override PartName="/ppt/notesSlides/notesSlide38.xml" ContentType="application/vnd.openxmlformats-officedocument.presentationml.notesSlide+xml"/>
  <Override PartName="/ppt/notesSlides/notesSlide49.xml" ContentType="application/vnd.openxmlformats-officedocument.presentationml.notesSlide+xml"/>
  <Override PartName="/ppt/notesSlides/notesSlide85.xml" ContentType="application/vnd.openxmlformats-officedocument.presentationml.notesSlide+xml"/>
  <Override PartName="/ppt/notesSlides/notesSlide96.xml" ContentType="application/vnd.openxmlformats-officedocument.presentationml.notesSlide+xml"/>
  <Override PartName="/ppt/notesSlides/notesSlide130.xml" ContentType="application/vnd.openxmlformats-officedocument.presentationml.notesSlide+xml"/>
  <Override PartName="/ppt/slides/slide25.xml" ContentType="application/vnd.openxmlformats-officedocument.presentationml.slide+xml"/>
  <Override PartName="/ppt/slides/slide72.xml" ContentType="application/vnd.openxmlformats-officedocument.presentationml.slide+xml"/>
  <Override PartName="/ppt/slideLayouts/slideLayout2.xml" ContentType="application/vnd.openxmlformats-officedocument.presentationml.slideLayout+xml"/>
  <Override PartName="/ppt/slideLayouts/slideLayout35.xml" ContentType="application/vnd.openxmlformats-officedocument.presentationml.slideLayout+xml"/>
  <Override PartName="/ppt/notesSlides/notesSlide27.xml" ContentType="application/vnd.openxmlformats-officedocument.presentationml.notesSlide+xml"/>
  <Override PartName="/ppt/notesSlides/notesSlide74.xml" ContentType="application/vnd.openxmlformats-officedocument.presentationml.notesSlide+xml"/>
  <Default Extension="xml" ContentType="application/xml"/>
  <Override PartName="/ppt/slides/slide14.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4.xml" ContentType="application/vnd.openxmlformats-officedocument.presentationml.slideLayout+xml"/>
  <Override PartName="/ppt/notesSlides/notesSlide16.xml" ContentType="application/vnd.openxmlformats-officedocument.presentationml.notesSlide+xml"/>
  <Override PartName="/ppt/notesSlides/notesSlide63.xml" ContentType="application/vnd.openxmlformats-officedocument.presentationml.notesSlide+xml"/>
  <Override PartName="/ppt/tableStyles.xml" ContentType="application/vnd.openxmlformats-officedocument.presentationml.tableStyles+xml"/>
  <Override PartName="/ppt/notesSlides/notesSlide41.xml" ContentType="application/vnd.openxmlformats-officedocument.presentationml.notesSlide+xml"/>
  <Override PartName="/ppt/notesSlides/notesSlide52.xml" ContentType="application/vnd.openxmlformats-officedocument.presentationml.notesSlide+xml"/>
  <Override PartName="/ppt/notesSlides/notesSlide30.xml" ContentType="application/vnd.openxmlformats-officedocument.presentationml.notesSlide+xml"/>
  <Override PartName="/ppt/slides/slide99.xml" ContentType="application/vnd.openxmlformats-officedocument.presentationml.slide+xml"/>
  <Override PartName="/ppt/notesSlides/notesSlide7.xml" ContentType="application/vnd.openxmlformats-officedocument.presentationml.notesSlide+xml"/>
  <Override PartName="/ppt/slides/slide77.xml" ContentType="application/vnd.openxmlformats-officedocument.presentationml.slide+xml"/>
  <Override PartName="/ppt/slides/slide88.xml" ContentType="application/vnd.openxmlformats-officedocument.presentationml.slide+xml"/>
  <Override PartName="/ppt/slides/slide125.xml" ContentType="application/vnd.openxmlformats-officedocument.presentationml.slide+xml"/>
  <Override PartName="/ppt/slides/slide5.xml" ContentType="application/vnd.openxmlformats-officedocument.presentationml.slide+xml"/>
  <Override PartName="/ppt/slides/slide19.xml" ContentType="application/vnd.openxmlformats-officedocument.presentationml.slide+xml"/>
  <Override PartName="/ppt/slides/slide66.xml" ContentType="application/vnd.openxmlformats-officedocument.presentationml.slide+xml"/>
  <Override PartName="/ppt/slides/slide103.xml" ContentType="application/vnd.openxmlformats-officedocument.presentationml.slide+xml"/>
  <Override PartName="/ppt/slides/slide114.xml" ContentType="application/vnd.openxmlformats-officedocument.presentationml.slide+xml"/>
  <Override PartName="/ppt/slideLayouts/slideLayout7.xml" ContentType="application/vnd.openxmlformats-officedocument.presentationml.slideLayout+xml"/>
  <Default Extension="png" ContentType="image/png"/>
  <Override PartName="/ppt/slideLayouts/slideLayout29.xml" ContentType="application/vnd.openxmlformats-officedocument.presentationml.slideLayout+xml"/>
  <Override PartName="/ppt/notesSlides/notesSlide68.xml" ContentType="application/vnd.openxmlformats-officedocument.presentationml.notesSlide+xml"/>
  <Override PartName="/ppt/notesSlides/notesSlide79.xml" ContentType="application/vnd.openxmlformats-officedocument.presentationml.notesSlide+xml"/>
  <Override PartName="/ppt/notesSlides/notesSlide124.xml" ContentType="application/vnd.openxmlformats-officedocument.presentationml.notesSlide+xml"/>
  <Override PartName="/ppt/slides/slide55.xml" ContentType="application/vnd.openxmlformats-officedocument.presentationml.slide+xml"/>
  <Override PartName="/ppt/slideLayouts/slideLayout18.xml" ContentType="application/vnd.openxmlformats-officedocument.presentationml.slideLayout+xml"/>
  <Override PartName="/ppt/theme/theme2.xml" ContentType="application/vnd.openxmlformats-officedocument.theme+xml"/>
  <Override PartName="/ppt/notesSlides/notesSlide57.xml" ContentType="application/vnd.openxmlformats-officedocument.presentationml.notesSlide+xml"/>
  <Override PartName="/ppt/notesSlides/notesSlide102.xml" ContentType="application/vnd.openxmlformats-officedocument.presentationml.notesSlide+xml"/>
  <Override PartName="/ppt/notesSlides/notesSlide113.xml" ContentType="application/vnd.openxmlformats-officedocument.presentationml.notesSlide+xml"/>
  <Override PartName="/ppt/slides/slide33.xml" ContentType="application/vnd.openxmlformats-officedocument.presentationml.slide+xml"/>
  <Override PartName="/ppt/slides/slide44.xml" ContentType="application/vnd.openxmlformats-officedocument.presentationml.slide+xml"/>
  <Override PartName="/ppt/slides/slide80.xml" ContentType="application/vnd.openxmlformats-officedocument.presentationml.slide+xml"/>
  <Override PartName="/ppt/slides/slide91.xml" ContentType="application/vnd.openxmlformats-officedocument.presentationml.slide+xml"/>
  <Override PartName="/ppt/notesSlides/notesSlide46.xml" ContentType="application/vnd.openxmlformats-officedocument.presentationml.notesSlide+xml"/>
  <Override PartName="/ppt/notesSlides/notesSlide93.xml" ContentType="application/vnd.openxmlformats-officedocument.presentationml.notesSlide+xml"/>
  <Override PartName="/ppt/presentation.xml" ContentType="application/vnd.openxmlformats-officedocument.presentationml.presentation.main+xml"/>
  <Override PartName="/ppt/slides/slide22.xml" ContentType="application/vnd.openxmlformats-officedocument.presentationml.slide+xml"/>
  <Override PartName="/ppt/slideLayouts/slideLayout32.xml" ContentType="application/vnd.openxmlformats-officedocument.presentationml.slideLayout+xml"/>
  <Override PartName="/ppt/notesSlides/notesSlide24.xml" ContentType="application/vnd.openxmlformats-officedocument.presentationml.notesSlide+xml"/>
  <Override PartName="/ppt/notesSlides/notesSlide35.xml" ContentType="application/vnd.openxmlformats-officedocument.presentationml.notesSlide+xml"/>
  <Override PartName="/ppt/notesSlides/notesSlide71.xml" ContentType="application/vnd.openxmlformats-officedocument.presentationml.notesSlide+xml"/>
  <Override PartName="/ppt/notesSlides/notesSlide82.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Layouts/slideLayout21.xml" ContentType="application/vnd.openxmlformats-officedocument.presentationml.slideLayout+xml"/>
  <Override PartName="/ppt/notesSlides/notesSlide13.xml" ContentType="application/vnd.openxmlformats-officedocument.presentationml.notesSlide+xml"/>
  <Override PartName="/ppt/notesSlides/notesSlide60.xml" ContentType="application/vnd.openxmlformats-officedocument.presentationml.notesSlide+xml"/>
  <Override PartName="/ppt/slides/slide119.xml" ContentType="application/vnd.openxmlformats-officedocument.presentationml.slide+xml"/>
  <Override PartName="/ppt/slideLayouts/slideLayout10.xml" ContentType="application/vnd.openxmlformats-officedocument.presentationml.slideLayout+xml"/>
  <Override PartName="/ppt/notesSlides/notesSlide129.xml" ContentType="application/vnd.openxmlformats-officedocument.presentationml.notesSlide+xml"/>
  <Override PartName="/ppt/slides/slide108.xml" ContentType="application/vnd.openxmlformats-officedocument.presentationml.slide+xml"/>
  <Override PartName="/ppt/notesSlides/notesSlide118.xml" ContentType="application/vnd.openxmlformats-officedocument.presentationml.notesSlide+xml"/>
  <Override PartName="/ppt/slides/slide49.xml" ContentType="application/vnd.openxmlformats-officedocument.presentationml.slide+xml"/>
  <Override PartName="/ppt/slides/slide96.xml" ContentType="application/vnd.openxmlformats-officedocument.presentationml.slide+xml"/>
  <Override PartName="/ppt/notesSlides/notesSlide4.xml" ContentType="application/vnd.openxmlformats-officedocument.presentationml.notesSlide+xml"/>
  <Override PartName="/ppt/notesSlides/notesSlide107.xml" ContentType="application/vnd.openxmlformats-officedocument.presentationml.notesSlide+xml"/>
  <Override PartName="/ppt/slides/slide38.xml" ContentType="application/vnd.openxmlformats-officedocument.presentationml.slide+xml"/>
  <Override PartName="/ppt/slides/slide85.xml" ContentType="application/vnd.openxmlformats-officedocument.presentationml.slide+xml"/>
  <Override PartName="/ppt/slides/slide122.xml" ContentType="application/vnd.openxmlformats-officedocument.presentationml.slide+xml"/>
  <Override PartName="/ppt/slides/slide133.xml" ContentType="application/vnd.openxmlformats-officedocument.presentationml.slide+xml"/>
  <Override PartName="/ppt/notesSlides/notesSlide87.xml" ContentType="application/vnd.openxmlformats-officedocument.presentationml.notesSlide+xml"/>
  <Override PartName="/ppt/notesSlides/notesSlide98.xml" ContentType="application/vnd.openxmlformats-officedocument.presentationml.notesSlide+xml"/>
  <Override PartName="/ppt/notesSlides/notesSlide132.xml" ContentType="application/vnd.openxmlformats-officedocument.presentationml.notesSlide+xml"/>
  <Override PartName="/ppt/slides/slide27.xml" ContentType="application/vnd.openxmlformats-officedocument.presentationml.slide+xml"/>
  <Override PartName="/ppt/slides/slide74.xml" ContentType="application/vnd.openxmlformats-officedocument.presentationml.slide+xml"/>
  <Override PartName="/ppt/slides/slide111.xml" ContentType="application/vnd.openxmlformats-officedocument.presentationml.slide+xml"/>
  <Override PartName="/ppt/slideLayouts/slideLayout4.xml" ContentType="application/vnd.openxmlformats-officedocument.presentationml.slideLayout+xml"/>
  <Override PartName="/ppt/slideLayouts/slideLayout37.xml" ContentType="application/vnd.openxmlformats-officedocument.presentationml.slideLayout+xml"/>
  <Override PartName="/ppt/notesSlides/notesSlide29.xml" ContentType="application/vnd.openxmlformats-officedocument.presentationml.notesSlide+xml"/>
  <Override PartName="/ppt/notesSlides/notesSlide76.xml" ContentType="application/vnd.openxmlformats-officedocument.presentationml.notesSlide+xml"/>
  <Override PartName="/ppt/notesSlides/notesSlide121.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slides/slide100.xml" ContentType="application/vnd.openxmlformats-officedocument.presentationml.slide+xml"/>
  <Override PartName="/ppt/slideLayouts/slideLayout15.xml" ContentType="application/vnd.openxmlformats-officedocument.presentationml.slideLayout+xml"/>
  <Override PartName="/ppt/slideLayouts/slideLayout26.xml" ContentType="application/vnd.openxmlformats-officedocument.presentationml.slideLayout+xml"/>
  <Override PartName="/ppt/notesSlides/notesSlide18.xml" ContentType="application/vnd.openxmlformats-officedocument.presentationml.notesSlide+xml"/>
  <Override PartName="/ppt/notesSlides/notesSlide65.xml" ContentType="application/vnd.openxmlformats-officedocument.presentationml.notesSlide+xml"/>
  <Override PartName="/ppt/notesSlides/notesSlide110.xml" ContentType="application/vnd.openxmlformats-officedocument.presentationml.notesSlide+xml"/>
  <Override PartName="/ppt/slides/slide41.xml" ContentType="application/vnd.openxmlformats-officedocument.presentationml.slide+xml"/>
  <Override PartName="/ppt/notesSlides/notesSlide43.xml" ContentType="application/vnd.openxmlformats-officedocument.presentationml.notesSlide+xml"/>
  <Override PartName="/ppt/notesSlides/notesSlide54.xml" ContentType="application/vnd.openxmlformats-officedocument.presentationml.notesSlide+xml"/>
  <Override PartName="/ppt/notesSlides/notesSlide90.xml" ContentType="application/vnd.openxmlformats-officedocument.presentationml.notesSlide+xml"/>
  <Override PartName="/ppt/slides/slide30.xml" ContentType="application/vnd.openxmlformats-officedocument.presentationml.slide+xml"/>
  <Override PartName="/ppt/slideLayouts/slideLayout40.xml" ContentType="application/vnd.openxmlformats-officedocument.presentationml.slideLayout+xml"/>
  <Override PartName="/ppt/notesSlides/notesSlide32.xml" ContentType="application/vnd.openxmlformats-officedocument.presentationml.notesSlide+xml"/>
  <Override PartName="/ppt/notesSlides/notesSlide9.xml" ContentType="application/vnd.openxmlformats-officedocument.presentationml.notesSlide+xml"/>
  <Override PartName="/ppt/notesSlides/notesSlide21.xml" ContentType="application/vnd.openxmlformats-officedocument.presentationml.notesSlide+xml"/>
  <Override PartName="/ppt/slides/slide79.xml" ContentType="application/vnd.openxmlformats-officedocument.presentationml.slide+xml"/>
  <Override PartName="/ppt/slides/slide127.xml" ContentType="application/vnd.openxmlformats-officedocument.presentationml.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68.xml" ContentType="application/vnd.openxmlformats-officedocument.presentationml.slide+xml"/>
  <Override PartName="/ppt/slides/slide97.xml" ContentType="application/vnd.openxmlformats-officedocument.presentationml.slide+xml"/>
  <Override PartName="/ppt/slides/slide116.xml" ContentType="application/vnd.openxmlformats-officedocument.presentationml.slide+xml"/>
  <Override PartName="/ppt/slides/slide134.xml" ContentType="application/vnd.openxmlformats-officedocument.presentationml.slide+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notesSlides/notesSlide99.xml" ContentType="application/vnd.openxmlformats-officedocument.presentationml.notesSlide+xml"/>
  <Override PartName="/ppt/notesSlides/notesSlide126.xml" ContentType="application/vnd.openxmlformats-officedocument.presentationml.notesSlide+xml"/>
  <Override PartName="/ppt/slideMasters/slideMaster2.xml" ContentType="application/vnd.openxmlformats-officedocument.presentationml.slideMaster+xml"/>
  <Override PartName="/ppt/slides/slide28.xml" ContentType="application/vnd.openxmlformats-officedocument.presentationml.slide+xml"/>
  <Override PartName="/ppt/slides/slide39.xml" ContentType="application/vnd.openxmlformats-officedocument.presentationml.slide+xml"/>
  <Override PartName="/ppt/slides/slide57.xml" ContentType="application/vnd.openxmlformats-officedocument.presentationml.slide+xml"/>
  <Override PartName="/ppt/slides/slide75.xml" ContentType="application/vnd.openxmlformats-officedocument.presentationml.slide+xml"/>
  <Override PartName="/ppt/slides/slide86.xml" ContentType="application/vnd.openxmlformats-officedocument.presentationml.slide+xml"/>
  <Override PartName="/ppt/slides/slide105.xml" ContentType="application/vnd.openxmlformats-officedocument.presentationml.slide+xml"/>
  <Override PartName="/ppt/slides/slide123.xml" ContentType="application/vnd.openxmlformats-officedocument.presentationml.slide+xml"/>
  <Override PartName="/ppt/slideLayouts/slideLayout38.xml" ContentType="application/vnd.openxmlformats-officedocument.presentationml.slideLayout+xml"/>
  <Override PartName="/ppt/theme/theme4.xml" ContentType="application/vnd.openxmlformats-officedocument.theme+xml"/>
  <Override PartName="/ppt/notesSlides/notesSlide1.xml" ContentType="application/vnd.openxmlformats-officedocument.presentationml.notesSlide+xml"/>
  <Override PartName="/ppt/notesSlides/notesSlide59.xml" ContentType="application/vnd.openxmlformats-officedocument.presentationml.notesSlide+xml"/>
  <Override PartName="/ppt/notesSlides/notesSlide88.xml" ContentType="application/vnd.openxmlformats-officedocument.presentationml.notesSlide+xml"/>
  <Override PartName="/ppt/notesSlides/notesSlide104.xml" ContentType="application/vnd.openxmlformats-officedocument.presentationml.notesSlide+xml"/>
  <Override PartName="/ppt/notesSlides/notesSlide115.xml" ContentType="application/vnd.openxmlformats-officedocument.presentationml.notesSlide+xml"/>
  <Override PartName="/ppt/notesSlides/notesSlide13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46.xml" ContentType="application/vnd.openxmlformats-officedocument.presentationml.slide+xml"/>
  <Override PartName="/ppt/slides/slide64.xml" ContentType="application/vnd.openxmlformats-officedocument.presentationml.slide+xml"/>
  <Override PartName="/ppt/slides/slide93.xml" ContentType="application/vnd.openxmlformats-officedocument.presentationml.slide+xml"/>
  <Override PartName="/ppt/slides/slide101.xml" ContentType="application/vnd.openxmlformats-officedocument.presentationml.slide+xml"/>
  <Override PartName="/ppt/slides/slide112.xml" ContentType="application/vnd.openxmlformats-officedocument.presentationml.slide+xml"/>
  <Override PartName="/ppt/slides/slide130.xml" ContentType="application/vnd.openxmlformats-officedocument.presentationml.slide+xml"/>
  <Override PartName="/ppt/slideLayouts/slideLayout5.xml" ContentType="application/vnd.openxmlformats-officedocument.presentationml.slideLayout+xml"/>
  <Override PartName="/ppt/slideLayouts/slideLayout27.xml" ContentType="application/vnd.openxmlformats-officedocument.presentationml.slideLayout+xml"/>
  <Override PartName="/ppt/notesSlides/notesSlide19.xml" ContentType="application/vnd.openxmlformats-officedocument.presentationml.notesSlide+xml"/>
  <Override PartName="/ppt/notesSlides/notesSlide48.xml" ContentType="application/vnd.openxmlformats-officedocument.presentationml.notesSlide+xml"/>
  <Override PartName="/ppt/notesSlides/notesSlide66.xml" ContentType="application/vnd.openxmlformats-officedocument.presentationml.notesSlide+xml"/>
  <Override PartName="/ppt/notesSlides/notesSlide77.xml" ContentType="application/vnd.openxmlformats-officedocument.presentationml.notesSlide+xml"/>
  <Override PartName="/ppt/notesSlides/notesSlide95.xml" ContentType="application/vnd.openxmlformats-officedocument.presentationml.notesSlide+xml"/>
  <Override PartName="/ppt/notesSlides/notesSlide122.xml" ContentType="application/vnd.openxmlformats-officedocument.presentationml.notesSlide+xml"/>
  <Override PartName="/ppt/slides/slide24.xml" ContentType="application/vnd.openxmlformats-officedocument.presentationml.slide+xml"/>
  <Override PartName="/ppt/slides/slide35.xml" ContentType="application/vnd.openxmlformats-officedocument.presentationml.slide+xml"/>
  <Override PartName="/ppt/slides/slide53.xml" ContentType="application/vnd.openxmlformats-officedocument.presentationml.slide+xml"/>
  <Override PartName="/ppt/slides/slide71.xml" ContentType="application/vnd.openxmlformats-officedocument.presentationml.slide+xml"/>
  <Override PartName="/ppt/slides/slide82.xml" ContentType="application/vnd.openxmlformats-officedocument.presentationml.slide+xml"/>
  <Override PartName="/ppt/slideLayouts/slideLayout16.xml" ContentType="application/vnd.openxmlformats-officedocument.presentationml.slideLayout+xml"/>
  <Default Extension="jpeg" ContentType="image/jpeg"/>
  <Override PartName="/ppt/slideLayouts/slideLayout34.xml" ContentType="application/vnd.openxmlformats-officedocument.presentationml.slideLayout+xml"/>
  <Override PartName="/ppt/notesSlides/notesSlide37.xml" ContentType="application/vnd.openxmlformats-officedocument.presentationml.notesSlide+xml"/>
  <Override PartName="/ppt/notesSlides/notesSlide55.xml" ContentType="application/vnd.openxmlformats-officedocument.presentationml.notesSlide+xml"/>
  <Override PartName="/ppt/notesSlides/notesSlide84.xml" ContentType="application/vnd.openxmlformats-officedocument.presentationml.notesSlide+xml"/>
  <Override PartName="/ppt/notesSlides/notesSlide100.xml" ContentType="application/vnd.openxmlformats-officedocument.presentationml.notesSlide+xml"/>
  <Override PartName="/ppt/notesSlides/notesSlide111.xml" ContentType="application/vnd.openxmlformats-officedocument.presentationml.notesSlide+xml"/>
  <Override PartName="/ppt/slides/slide13.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ppt/slideLayouts/slideLayout23.xml" ContentType="application/vnd.openxmlformats-officedocument.presentationml.slideLayout+xml"/>
  <Override PartName="/ppt/notesSlides/notesSlide15.xml" ContentType="application/vnd.openxmlformats-officedocument.presentationml.notesSlide+xml"/>
  <Override PartName="/ppt/notesSlides/notesSlide26.xml" ContentType="application/vnd.openxmlformats-officedocument.presentationml.notesSlide+xml"/>
  <Override PartName="/ppt/notesSlides/notesSlide44.xml" ContentType="application/vnd.openxmlformats-officedocument.presentationml.notesSlide+xml"/>
  <Override PartName="/ppt/notesSlides/notesSlide62.xml" ContentType="application/vnd.openxmlformats-officedocument.presentationml.notesSlide+xml"/>
  <Override PartName="/ppt/notesSlides/notesSlide73.xml" ContentType="application/vnd.openxmlformats-officedocument.presentationml.notesSlide+xml"/>
  <Override PartName="/ppt/notesSlides/notesSlide91.xml" ContentType="application/vnd.openxmlformats-officedocument.presentationml.notesSlide+xml"/>
  <Override PartName="/ppt/slides/slide20.xml" ContentType="application/vnd.openxmlformats-officedocument.presentationml.slide+xml"/>
  <Override PartName="/ppt/slideLayouts/slideLayout12.xml" ContentType="application/vnd.openxmlformats-officedocument.presentationml.slideLayout+xml"/>
  <Override PartName="/ppt/slideLayouts/slideLayout30.xml" ContentType="application/vnd.openxmlformats-officedocument.presentationml.slideLayout+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notesSlides/notesSlide51.xml" ContentType="application/vnd.openxmlformats-officedocument.presentationml.notesSlide+xml"/>
  <Override PartName="/ppt/notesSlides/notesSlide80.xml" ContentType="application/vnd.openxmlformats-officedocument.presentationml.notesSlide+xml"/>
  <Override PartName="/ppt/notesSlides/notesSlide11.xml" ContentType="application/vnd.openxmlformats-officedocument.presentationml.notesSlide+xml"/>
  <Override PartName="/ppt/notesSlides/notesSlide40.xml" ContentType="application/vnd.openxmlformats-officedocument.presentationml.notesSlide+xml"/>
  <Override PartName="/ppt/slides/slide98.xml" ContentType="application/vnd.openxmlformats-officedocument.presentationml.slide+xml"/>
  <Override PartName="/ppt/slides/slide117.xml" ContentType="application/vnd.openxmlformats-officedocument.presentationml.slide+xml"/>
  <Override PartName="/ppt/slides/slide128.xml" ContentType="application/vnd.openxmlformats-officedocument.presentationml.slide+xml"/>
  <Override PartName="/ppt/notesSlides/notesSlide6.xml" ContentType="application/vnd.openxmlformats-officedocument.presentationml.notesSlide+xml"/>
  <Override PartName="/ppt/notesSlides/notesSlide109.xml" ContentType="application/vnd.openxmlformats-officedocument.presentationml.notesSlide+xml"/>
  <Override PartName="/ppt/notesSlides/notesSlide127.xml" ContentType="application/vnd.openxmlformats-officedocument.presentationml.notesSlide+xml"/>
  <Override PartName="/ppt/slides/slide8.xml" ContentType="application/vnd.openxmlformats-officedocument.presentationml.slide+xml"/>
  <Override PartName="/ppt/slides/slide69.xml" ContentType="application/vnd.openxmlformats-officedocument.presentationml.slide+xml"/>
  <Override PartName="/ppt/slides/slide87.xml" ContentType="application/vnd.openxmlformats-officedocument.presentationml.slide+xml"/>
  <Override PartName="/ppt/slides/slide106.xml" ContentType="application/vnd.openxmlformats-officedocument.presentationml.slide+xml"/>
  <Override PartName="/ppt/slides/slide124.xml" ContentType="application/vnd.openxmlformats-officedocument.presentationml.slide+xml"/>
  <Override PartName="/ppt/notesSlides/notesSlide89.xml" ContentType="application/vnd.openxmlformats-officedocument.presentationml.notesSlide+xml"/>
  <Override PartName="/ppt/notesSlides/notesSlide116.xml" ContentType="application/vnd.openxmlformats-officedocument.presentationml.notesSlide+xml"/>
  <Override PartName="/ppt/slides/slide29.xml" ContentType="application/vnd.openxmlformats-officedocument.presentationml.slide+xml"/>
  <Override PartName="/ppt/slides/slide76.xml" ContentType="application/vnd.openxmlformats-officedocument.presentationml.slide+xml"/>
  <Override PartName="/ppt/slides/slide113.xml" ContentType="application/vnd.openxmlformats-officedocument.presentationml.slide+xml"/>
  <Override PartName="/ppt/slideLayouts/slideLayout39.xml" ContentType="application/vnd.openxmlformats-officedocument.presentationml.slideLayout+xml"/>
  <Override PartName="/ppt/notesSlides/notesSlide78.xml" ContentType="application/vnd.openxmlformats-officedocument.presentationml.notesSlide+xml"/>
  <Override PartName="/ppt/notesSlides/notesSlide123.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s/slide102.xml" ContentType="application/vnd.openxmlformats-officedocument.presentationml.slide+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28.xml" ContentType="application/vnd.openxmlformats-officedocument.presentationml.slideLayout+xml"/>
  <Override PartName="/ppt/notesSlides/notesSlide67.xml" ContentType="application/vnd.openxmlformats-officedocument.presentationml.notesSlide+xml"/>
  <Override PartName="/ppt/notesSlides/notesSlide112.xml" ContentType="application/vnd.openxmlformats-officedocument.presentationml.notesSlide+xml"/>
  <Override PartName="/ppt/slides/slide43.xml" ContentType="application/vnd.openxmlformats-officedocument.presentationml.slide+xml"/>
  <Override PartName="/ppt/slides/slide90.xml" ContentType="application/vnd.openxmlformats-officedocument.presentationml.slide+xml"/>
  <Override PartName="/ppt/theme/theme1.xml" ContentType="application/vnd.openxmlformats-officedocument.theme+xml"/>
  <Override PartName="/ppt/notesSlides/notesSlide45.xml" ContentType="application/vnd.openxmlformats-officedocument.presentationml.notesSlide+xml"/>
  <Override PartName="/ppt/notesSlides/notesSlide56.xml" ContentType="application/vnd.openxmlformats-officedocument.presentationml.notesSlide+xml"/>
  <Override PartName="/ppt/notesSlides/notesSlide92.xml" ContentType="application/vnd.openxmlformats-officedocument.presentationml.notesSlide+xml"/>
  <Override PartName="/ppt/notesSlides/notesSlide101.xml" ContentType="application/vnd.openxmlformats-officedocument.presentationml.notesSlide+xml"/>
  <Override PartName="/ppt/slides/slide32.xml" ContentType="application/vnd.openxmlformats-officedocument.presentationml.slide+xml"/>
  <Override PartName="/ppt/notesSlides/notesSlide34.xml" ContentType="application/vnd.openxmlformats-officedocument.presentationml.notesSlide+xml"/>
  <Override PartName="/ppt/notesSlides/notesSlide81.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slideLayouts/slideLayout20.xml" ContentType="application/vnd.openxmlformats-officedocument.presentationml.slideLayout+xml"/>
  <Override PartName="/ppt/slideLayouts/slideLayout31.xml" ContentType="application/vnd.openxmlformats-officedocument.presentationml.slideLayout+xml"/>
  <Override PartName="/ppt/notesSlides/notesSlide23.xml" ContentType="application/vnd.openxmlformats-officedocument.presentationml.notesSlide+xml"/>
  <Override PartName="/ppt/notesSlides/notesSlide70.xml" ContentType="application/vnd.openxmlformats-officedocument.presentationml.notesSlide+xml"/>
  <Override PartName="/ppt/slides/slide129.xml" ContentType="application/vnd.openxmlformats-officedocument.presentationml.slide+xml"/>
  <Override PartName="/ppt/notesSlides/notesSlide12.xml" ContentType="application/vnd.openxmlformats-officedocument.presentationml.notesSlide+xml"/>
  <Override PartName="/ppt/slides/slide118.xml" ContentType="application/vnd.openxmlformats-officedocument.presentationml.slide+xml"/>
  <Override PartName="/ppt/notesSlides/notesSlide128.xml" ContentType="application/vnd.openxmlformats-officedocument.presentationml.notesSlide+xml"/>
  <Override PartName="/ppt/slides/slide9.xml" ContentType="application/vnd.openxmlformats-officedocument.presentationml.slide+xml"/>
  <Override PartName="/ppt/slides/slide59.xml" ContentType="application/vnd.openxmlformats-officedocument.presentationml.slide+xml"/>
  <Override PartName="/ppt/slides/slide107.xml" ContentType="application/vnd.openxmlformats-officedocument.presentationml.slide+xml"/>
  <Override PartName="/ppt/viewProps.xml" ContentType="application/vnd.openxmlformats-officedocument.presentationml.viewProps+xml"/>
  <Override PartName="/ppt/notesSlides/notesSlide106.xml" ContentType="application/vnd.openxmlformats-officedocument.presentationml.notesSlide+xml"/>
  <Override PartName="/ppt/notesSlides/notesSlide117.xml" ContentType="application/vnd.openxmlformats-officedocument.presentationml.notesSlide+xml"/>
  <Override PartName="/ppt/slides/slide48.xml" ContentType="application/vnd.openxmlformats-officedocument.presentationml.slide+xml"/>
  <Override PartName="/ppt/slides/slide95.xml" ContentType="application/vnd.openxmlformats-officedocument.presentationml.slide+xml"/>
  <Override PartName="/ppt/slides/slide132.xml" ContentType="application/vnd.openxmlformats-officedocument.presentationml.slide+xml"/>
  <Override PartName="/ppt/notesSlides/notesSlide3.xml" ContentType="application/vnd.openxmlformats-officedocument.presentationml.notesSlide+xml"/>
  <Override PartName="/ppt/notesSlides/notesSlide97.xml" ContentType="application/vnd.openxmlformats-officedocument.presentationml.notesSlide+xml"/>
  <Override PartName="/ppt/slides/slide26.xml" ContentType="application/vnd.openxmlformats-officedocument.presentationml.slide+xml"/>
  <Override PartName="/ppt/slides/slide37.xml" ContentType="application/vnd.openxmlformats-officedocument.presentationml.slide+xml"/>
  <Override PartName="/ppt/slides/slide73.xml" ContentType="application/vnd.openxmlformats-officedocument.presentationml.slide+xml"/>
  <Override PartName="/ppt/slides/slide84.xml" ContentType="application/vnd.openxmlformats-officedocument.presentationml.slide+xml"/>
  <Override PartName="/ppt/slides/slide121.xml" ContentType="application/vnd.openxmlformats-officedocument.presentationml.slide+xml"/>
  <Override PartName="/ppt/presProps.xml" ContentType="application/vnd.openxmlformats-officedocument.presentationml.presProps+xml"/>
  <Override PartName="/ppt/slideLayouts/slideLayout36.xml" ContentType="application/vnd.openxmlformats-officedocument.presentationml.slideLayout+xml"/>
  <Override PartName="/ppt/notesSlides/notesSlide39.xml" ContentType="application/vnd.openxmlformats-officedocument.presentationml.notesSlide+xml"/>
  <Override PartName="/ppt/notesSlides/notesSlide86.xml" ContentType="application/vnd.openxmlformats-officedocument.presentationml.notesSlide+xml"/>
  <Override PartName="/ppt/notesSlides/notesSlide131.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62.xml" ContentType="application/vnd.openxmlformats-officedocument.presentationml.slide+xml"/>
  <Override PartName="/ppt/slides/slide110.xml" ContentType="application/vnd.openxmlformats-officedocument.presentationml.slide+xml"/>
  <Override PartName="/ppt/slideLayouts/slideLayout3.xml" ContentType="application/vnd.openxmlformats-officedocument.presentationml.slideLayout+xml"/>
  <Override PartName="/ppt/slideLayouts/slideLayout25.xml" ContentType="application/vnd.openxmlformats-officedocument.presentationml.slideLayout+xml"/>
  <Override PartName="/ppt/notesSlides/notesSlide17.xml" ContentType="application/vnd.openxmlformats-officedocument.presentationml.notesSlide+xml"/>
  <Override PartName="/ppt/notesSlides/notesSlide28.xml" ContentType="application/vnd.openxmlformats-officedocument.presentationml.notesSlide+xml"/>
  <Override PartName="/ppt/notesSlides/notesSlide64.xml" ContentType="application/vnd.openxmlformats-officedocument.presentationml.notesSlide+xml"/>
  <Override PartName="/ppt/notesSlides/notesSlide75.xml" ContentType="application/vnd.openxmlformats-officedocument.presentationml.notesSlide+xml"/>
  <Override PartName="/ppt/notesSlides/notesSlide120.xml" ContentType="application/vnd.openxmlformats-officedocument.presentationml.notesSlide+xml"/>
  <Override PartName="/ppt/slides/slide51.xml" ContentType="application/vnd.openxmlformats-officedocument.presentationml.slide+xml"/>
  <Override PartName="/ppt/slideLayouts/slideLayout14.xml" ContentType="application/vnd.openxmlformats-officedocument.presentationml.slideLayout+xml"/>
  <Override PartName="/ppt/notesSlides/notesSlide53.xml" ContentType="application/vnd.openxmlformats-officedocument.presentationml.notesSlide+xml"/>
  <Override PartName="/ppt/slides/slide40.xml" ContentType="application/vnd.openxmlformats-officedocument.presentationml.slide+xml"/>
  <Override PartName="/ppt/notesSlides/notesSlide42.xml" ContentType="application/vnd.openxmlformats-officedocument.presentationml.notesSlide+xml"/>
  <Override PartName="/ppt/notesSlides/notesSlide8.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slides/slide89.xml" ContentType="application/vnd.openxmlformats-officedocument.presentationml.slide+xml"/>
  <Override PartName="/ppt/slides/slide126.xml" ContentType="application/vnd.openxmlformats-officedocument.presentationml.slide+xml"/>
  <Override PartName="/ppt/slides/slide78.xml" ContentType="application/vnd.openxmlformats-officedocument.presentationml.slide+xml"/>
  <Override PartName="/ppt/slides/slide115.xml" ContentType="application/vnd.openxmlformats-officedocument.presentationml.slide+xml"/>
  <Override PartName="/ppt/handoutMasters/handoutMaster1.xml" ContentType="application/vnd.openxmlformats-officedocument.presentationml.handoutMaster+xml"/>
  <Override PartName="/ppt/notesSlides/notesSlide125.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s/slide104.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notesSlides/notesSlide69.xml" ContentType="application/vnd.openxmlformats-officedocument.presentationml.notesSlide+xml"/>
  <Override PartName="/ppt/notesSlides/notesSlide114.xml" ContentType="application/vnd.openxmlformats-officedocument.presentationml.notesSlide+xml"/>
  <Override PartName="/ppt/slideMasters/slideMaster1.xml" ContentType="application/vnd.openxmlformats-officedocument.presentationml.slideMaster+xml"/>
  <Override PartName="/ppt/slides/slide45.xml" ContentType="application/vnd.openxmlformats-officedocument.presentationml.slide+xml"/>
  <Override PartName="/ppt/slides/slide92.xml" ContentType="application/vnd.openxmlformats-officedocument.presentationml.slide+xml"/>
  <Override PartName="/ppt/theme/theme3.xml" ContentType="application/vnd.openxmlformats-officedocument.theme+xml"/>
  <Override PartName="/ppt/notesSlides/notesSlide47.xml" ContentType="application/vnd.openxmlformats-officedocument.presentationml.notesSlide+xml"/>
  <Override PartName="/ppt/notesSlides/notesSlide58.xml" ContentType="application/vnd.openxmlformats-officedocument.presentationml.notesSlide+xml"/>
  <Override PartName="/ppt/notesSlides/notesSlide94.xml" ContentType="application/vnd.openxmlformats-officedocument.presentationml.notesSlide+xml"/>
  <Override PartName="/ppt/notesSlides/notesSlide103.xml" ContentType="application/vnd.openxmlformats-officedocument.presentationml.notesSlide+xml"/>
  <Override PartName="/ppt/slides/slide34.xml" ContentType="application/vnd.openxmlformats-officedocument.presentationml.slide+xml"/>
  <Override PartName="/ppt/slides/slide81.xml" ContentType="application/vnd.openxmlformats-officedocument.presentationml.slide+xml"/>
  <Override PartName="/ppt/notesSlides/notesSlide36.xml" ContentType="application/vnd.openxmlformats-officedocument.presentationml.notesSlide+xml"/>
  <Override PartName="/ppt/notesSlides/notesSlide83.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70.xml" ContentType="application/vnd.openxmlformats-officedocument.presentationml.slide+xml"/>
  <Override PartName="/ppt/slideLayouts/slideLayout22.xml" ContentType="application/vnd.openxmlformats-officedocument.presentationml.slideLayout+xml"/>
  <Override PartName="/ppt/slideLayouts/slideLayout33.xml" ContentType="application/vnd.openxmlformats-officedocument.presentationml.slideLayout+xml"/>
  <Override PartName="/ppt/notesSlides/notesSlide25.xml" ContentType="application/vnd.openxmlformats-officedocument.presentationml.notesSlide+xml"/>
  <Override PartName="/ppt/notesSlides/notesSlide72.xml" ContentType="application/vnd.openxmlformats-officedocument.presentationml.notesSlide+xml"/>
  <Override PartName="/ppt/slides/slide12.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61.xml" ContentType="application/vnd.openxmlformats-officedocument.presentationml.notesSlide+xml"/>
  <Override PartName="/ppt/notesSlides/notesSlide50.xml" ContentType="application/vnd.openxmlformats-officedocument.presentationml.notesSlide+xml"/>
  <Override PartName="/ppt/slides/slide109.xml" ContentType="application/vnd.openxmlformats-officedocument.presentationml.slide+xml"/>
  <Override PartName="/ppt/notesSlides/notesSlide108.xml" ContentType="application/vnd.openxmlformats-officedocument.presentationml.notesSlide+xml"/>
  <Override PartName="/ppt/notesSlides/notesSlide119.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bookmarkIdSeed="2">
  <p:sldMasterIdLst>
    <p:sldMasterId id="2147483983" r:id="rId1"/>
    <p:sldMasterId id="2147484004" r:id="rId2"/>
  </p:sldMasterIdLst>
  <p:notesMasterIdLst>
    <p:notesMasterId r:id="rId137"/>
  </p:notesMasterIdLst>
  <p:handoutMasterIdLst>
    <p:handoutMasterId r:id="rId138"/>
  </p:handoutMasterIdLst>
  <p:sldIdLst>
    <p:sldId id="500" r:id="rId3"/>
    <p:sldId id="541" r:id="rId4"/>
    <p:sldId id="1197" r:id="rId5"/>
    <p:sldId id="1220" r:id="rId6"/>
    <p:sldId id="1221" r:id="rId7"/>
    <p:sldId id="1282" r:id="rId8"/>
    <p:sldId id="1283" r:id="rId9"/>
    <p:sldId id="1284" r:id="rId10"/>
    <p:sldId id="1285" r:id="rId11"/>
    <p:sldId id="1286" r:id="rId12"/>
    <p:sldId id="1287" r:id="rId13"/>
    <p:sldId id="1288" r:id="rId14"/>
    <p:sldId id="1289" r:id="rId15"/>
    <p:sldId id="1290" r:id="rId16"/>
    <p:sldId id="1291" r:id="rId17"/>
    <p:sldId id="1292" r:id="rId18"/>
    <p:sldId id="1293" r:id="rId19"/>
    <p:sldId id="1294" r:id="rId20"/>
    <p:sldId id="1295" r:id="rId21"/>
    <p:sldId id="1296" r:id="rId22"/>
    <p:sldId id="1297" r:id="rId23"/>
    <p:sldId id="1298" r:id="rId24"/>
    <p:sldId id="1299" r:id="rId25"/>
    <p:sldId id="1300" r:id="rId26"/>
    <p:sldId id="1301" r:id="rId27"/>
    <p:sldId id="1302" r:id="rId28"/>
    <p:sldId id="1303" r:id="rId29"/>
    <p:sldId id="1304" r:id="rId30"/>
    <p:sldId id="1305" r:id="rId31"/>
    <p:sldId id="1306" r:id="rId32"/>
    <p:sldId id="1307" r:id="rId33"/>
    <p:sldId id="1308" r:id="rId34"/>
    <p:sldId id="1309" r:id="rId35"/>
    <p:sldId id="1310" r:id="rId36"/>
    <p:sldId id="1311" r:id="rId37"/>
    <p:sldId id="1312" r:id="rId38"/>
    <p:sldId id="1313" r:id="rId39"/>
    <p:sldId id="1314" r:id="rId40"/>
    <p:sldId id="1315" r:id="rId41"/>
    <p:sldId id="1316" r:id="rId42"/>
    <p:sldId id="1317" r:id="rId43"/>
    <p:sldId id="1318" r:id="rId44"/>
    <p:sldId id="1319" r:id="rId45"/>
    <p:sldId id="1320" r:id="rId46"/>
    <p:sldId id="1321" r:id="rId47"/>
    <p:sldId id="1322" r:id="rId48"/>
    <p:sldId id="1323" r:id="rId49"/>
    <p:sldId id="1324" r:id="rId50"/>
    <p:sldId id="1325" r:id="rId51"/>
    <p:sldId id="1326" r:id="rId52"/>
    <p:sldId id="1327" r:id="rId53"/>
    <p:sldId id="1328" r:id="rId54"/>
    <p:sldId id="1329" r:id="rId55"/>
    <p:sldId id="1330" r:id="rId56"/>
    <p:sldId id="1331" r:id="rId57"/>
    <p:sldId id="1332" r:id="rId58"/>
    <p:sldId id="1334" r:id="rId59"/>
    <p:sldId id="1335" r:id="rId60"/>
    <p:sldId id="1333" r:id="rId61"/>
    <p:sldId id="1336" r:id="rId62"/>
    <p:sldId id="1337" r:id="rId63"/>
    <p:sldId id="1338" r:id="rId64"/>
    <p:sldId id="1339" r:id="rId65"/>
    <p:sldId id="1340" r:id="rId66"/>
    <p:sldId id="1341" r:id="rId67"/>
    <p:sldId id="1342" r:id="rId68"/>
    <p:sldId id="1343" r:id="rId69"/>
    <p:sldId id="1344" r:id="rId70"/>
    <p:sldId id="1345" r:id="rId71"/>
    <p:sldId id="1346" r:id="rId72"/>
    <p:sldId id="1347" r:id="rId73"/>
    <p:sldId id="1348" r:id="rId74"/>
    <p:sldId id="1349" r:id="rId75"/>
    <p:sldId id="1350" r:id="rId76"/>
    <p:sldId id="1351" r:id="rId77"/>
    <p:sldId id="1352" r:id="rId78"/>
    <p:sldId id="1353" r:id="rId79"/>
    <p:sldId id="1354" r:id="rId80"/>
    <p:sldId id="1355" r:id="rId81"/>
    <p:sldId id="1356" r:id="rId82"/>
    <p:sldId id="1357" r:id="rId83"/>
    <p:sldId id="1358" r:id="rId84"/>
    <p:sldId id="1359" r:id="rId85"/>
    <p:sldId id="1368" r:id="rId86"/>
    <p:sldId id="1362" r:id="rId87"/>
    <p:sldId id="1364" r:id="rId88"/>
    <p:sldId id="1361" r:id="rId89"/>
    <p:sldId id="1363" r:id="rId90"/>
    <p:sldId id="1365" r:id="rId91"/>
    <p:sldId id="1366" r:id="rId92"/>
    <p:sldId id="1367" r:id="rId93"/>
    <p:sldId id="1369" r:id="rId94"/>
    <p:sldId id="1370" r:id="rId95"/>
    <p:sldId id="1371" r:id="rId96"/>
    <p:sldId id="1372" r:id="rId97"/>
    <p:sldId id="1373" r:id="rId98"/>
    <p:sldId id="1375" r:id="rId99"/>
    <p:sldId id="1376" r:id="rId100"/>
    <p:sldId id="1377" r:id="rId101"/>
    <p:sldId id="1378" r:id="rId102"/>
    <p:sldId id="1379" r:id="rId103"/>
    <p:sldId id="1380" r:id="rId104"/>
    <p:sldId id="1381" r:id="rId105"/>
    <p:sldId id="1382" r:id="rId106"/>
    <p:sldId id="1384" r:id="rId107"/>
    <p:sldId id="1383" r:id="rId108"/>
    <p:sldId id="1385" r:id="rId109"/>
    <p:sldId id="1386" r:id="rId110"/>
    <p:sldId id="1387" r:id="rId111"/>
    <p:sldId id="1388" r:id="rId112"/>
    <p:sldId id="1389" r:id="rId113"/>
    <p:sldId id="1390" r:id="rId114"/>
    <p:sldId id="1391" r:id="rId115"/>
    <p:sldId id="1392" r:id="rId116"/>
    <p:sldId id="1393" r:id="rId117"/>
    <p:sldId id="1394" r:id="rId118"/>
    <p:sldId id="1395" r:id="rId119"/>
    <p:sldId id="1396" r:id="rId120"/>
    <p:sldId id="1397" r:id="rId121"/>
    <p:sldId id="1398" r:id="rId122"/>
    <p:sldId id="1399" r:id="rId123"/>
    <p:sldId id="1400" r:id="rId124"/>
    <p:sldId id="1401" r:id="rId125"/>
    <p:sldId id="1402" r:id="rId126"/>
    <p:sldId id="1403" r:id="rId127"/>
    <p:sldId id="1404" r:id="rId128"/>
    <p:sldId id="1405" r:id="rId129"/>
    <p:sldId id="1408" r:id="rId130"/>
    <p:sldId id="1189" r:id="rId131"/>
    <p:sldId id="1281" r:id="rId132"/>
    <p:sldId id="1406" r:id="rId133"/>
    <p:sldId id="1409" r:id="rId134"/>
    <p:sldId id="1009" r:id="rId135"/>
    <p:sldId id="1192" r:id="rId136"/>
  </p:sldIdLst>
  <p:sldSz cx="9144000" cy="6858000" type="screen4x3"/>
  <p:notesSz cx="7010400" cy="9296400"/>
  <p:defaultTextStyle>
    <a:defPPr>
      <a:defRPr lang="en-US"/>
    </a:defPPr>
    <a:lvl1pPr algn="ctr" rtl="0" eaLnBrk="0" fontAlgn="base" hangingPunct="0">
      <a:lnSpc>
        <a:spcPct val="90000"/>
      </a:lnSpc>
      <a:spcBef>
        <a:spcPct val="0"/>
      </a:spcBef>
      <a:spcAft>
        <a:spcPct val="0"/>
      </a:spcAft>
      <a:defRPr sz="2400" kern="1200">
        <a:solidFill>
          <a:schemeClr val="tx1"/>
        </a:solidFill>
        <a:latin typeface="Arial" charset="0"/>
        <a:ea typeface="+mn-ea"/>
        <a:cs typeface="+mn-cs"/>
      </a:defRPr>
    </a:lvl1pPr>
    <a:lvl2pPr marL="457200" algn="ctr" rtl="0" eaLnBrk="0" fontAlgn="base" hangingPunct="0">
      <a:lnSpc>
        <a:spcPct val="90000"/>
      </a:lnSpc>
      <a:spcBef>
        <a:spcPct val="0"/>
      </a:spcBef>
      <a:spcAft>
        <a:spcPct val="0"/>
      </a:spcAft>
      <a:defRPr sz="2400" kern="1200">
        <a:solidFill>
          <a:schemeClr val="tx1"/>
        </a:solidFill>
        <a:latin typeface="Arial" charset="0"/>
        <a:ea typeface="+mn-ea"/>
        <a:cs typeface="+mn-cs"/>
      </a:defRPr>
    </a:lvl2pPr>
    <a:lvl3pPr marL="914400" algn="ctr" rtl="0" eaLnBrk="0" fontAlgn="base" hangingPunct="0">
      <a:lnSpc>
        <a:spcPct val="90000"/>
      </a:lnSpc>
      <a:spcBef>
        <a:spcPct val="0"/>
      </a:spcBef>
      <a:spcAft>
        <a:spcPct val="0"/>
      </a:spcAft>
      <a:defRPr sz="2400" kern="1200">
        <a:solidFill>
          <a:schemeClr val="tx1"/>
        </a:solidFill>
        <a:latin typeface="Arial" charset="0"/>
        <a:ea typeface="+mn-ea"/>
        <a:cs typeface="+mn-cs"/>
      </a:defRPr>
    </a:lvl3pPr>
    <a:lvl4pPr marL="1371600" algn="ctr" rtl="0" eaLnBrk="0" fontAlgn="base" hangingPunct="0">
      <a:lnSpc>
        <a:spcPct val="90000"/>
      </a:lnSpc>
      <a:spcBef>
        <a:spcPct val="0"/>
      </a:spcBef>
      <a:spcAft>
        <a:spcPct val="0"/>
      </a:spcAft>
      <a:defRPr sz="2400" kern="1200">
        <a:solidFill>
          <a:schemeClr val="tx1"/>
        </a:solidFill>
        <a:latin typeface="Arial" charset="0"/>
        <a:ea typeface="+mn-ea"/>
        <a:cs typeface="+mn-cs"/>
      </a:defRPr>
    </a:lvl4pPr>
    <a:lvl5pPr marL="1828800" algn="ctr" rtl="0" eaLnBrk="0" fontAlgn="base" hangingPunct="0">
      <a:lnSpc>
        <a:spcPct val="90000"/>
      </a:lnSpc>
      <a:spcBef>
        <a:spcPct val="0"/>
      </a:spcBef>
      <a:spcAft>
        <a:spcPct val="0"/>
      </a:spcAft>
      <a:defRPr sz="2400" kern="1200">
        <a:solidFill>
          <a:schemeClr val="tx1"/>
        </a:solidFill>
        <a:latin typeface="Arial" charset="0"/>
        <a:ea typeface="+mn-ea"/>
        <a:cs typeface="+mn-cs"/>
      </a:defRPr>
    </a:lvl5pPr>
    <a:lvl6pPr marL="2286000" algn="l" defTabSz="914400" rtl="0" eaLnBrk="1" latinLnBrk="0" hangingPunct="1">
      <a:defRPr sz="2400" kern="1200">
        <a:solidFill>
          <a:schemeClr val="tx1"/>
        </a:solidFill>
        <a:latin typeface="Arial" charset="0"/>
        <a:ea typeface="+mn-ea"/>
        <a:cs typeface="+mn-cs"/>
      </a:defRPr>
    </a:lvl6pPr>
    <a:lvl7pPr marL="2743200" algn="l" defTabSz="914400" rtl="0" eaLnBrk="1" latinLnBrk="0" hangingPunct="1">
      <a:defRPr sz="2400" kern="1200">
        <a:solidFill>
          <a:schemeClr val="tx1"/>
        </a:solidFill>
        <a:latin typeface="Arial" charset="0"/>
        <a:ea typeface="+mn-ea"/>
        <a:cs typeface="+mn-cs"/>
      </a:defRPr>
    </a:lvl7pPr>
    <a:lvl8pPr marL="3200400" algn="l" defTabSz="914400" rtl="0" eaLnBrk="1" latinLnBrk="0" hangingPunct="1">
      <a:defRPr sz="2400" kern="1200">
        <a:solidFill>
          <a:schemeClr val="tx1"/>
        </a:solidFill>
        <a:latin typeface="Arial" charset="0"/>
        <a:ea typeface="+mn-ea"/>
        <a:cs typeface="+mn-cs"/>
      </a:defRPr>
    </a:lvl8pPr>
    <a:lvl9pPr marL="3657600" algn="l" defTabSz="914400" rtl="0" eaLnBrk="1" latinLnBrk="0" hangingPunct="1">
      <a:defRPr sz="2400"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183B7"/>
    <a:srgbClr val="FFFF99"/>
    <a:srgbClr val="FFFF00"/>
    <a:srgbClr val="3E8DC5"/>
    <a:srgbClr val="C0C0C4"/>
    <a:srgbClr val="3E67A4"/>
    <a:srgbClr val="006600"/>
    <a:srgbClr val="678DC5"/>
    <a:srgbClr val="5F5F65"/>
    <a:srgbClr val="7E7E86"/>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35758FB7-9AC5-4552-8A53-C91805E547FA}" styleName="Themed Style 1 - Accent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FABFCF23-3B69-468F-B69F-88F6DE6A72F2}" styleName="Medium Style 1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9733" autoAdjust="0"/>
    <p:restoredTop sz="90493" autoAdjust="0"/>
  </p:normalViewPr>
  <p:slideViewPr>
    <p:cSldViewPr snapToGrid="0" showGuides="1">
      <p:cViewPr varScale="1">
        <p:scale>
          <a:sx n="99" d="100"/>
          <a:sy n="99" d="100"/>
        </p:scale>
        <p:origin x="-468" y="-90"/>
      </p:cViewPr>
      <p:guideLst>
        <p:guide orient="horz" pos="3483"/>
        <p:guide pos="185"/>
      </p:guideLst>
    </p:cSldViewPr>
  </p:slideViewPr>
  <p:notesTextViewPr>
    <p:cViewPr>
      <p:scale>
        <a:sx n="100" d="100"/>
        <a:sy n="100" d="100"/>
      </p:scale>
      <p:origin x="0" y="0"/>
    </p:cViewPr>
  </p:notesTextViewPr>
  <p:sorterViewPr>
    <p:cViewPr>
      <p:scale>
        <a:sx n="100" d="100"/>
        <a:sy n="100" d="100"/>
      </p:scale>
      <p:origin x="0" y="0"/>
    </p:cViewPr>
  </p:sorterViewPr>
  <p:notesViewPr>
    <p:cSldViewPr snapToGrid="0" showGuides="1">
      <p:cViewPr>
        <p:scale>
          <a:sx n="100" d="100"/>
          <a:sy n="100" d="100"/>
        </p:scale>
        <p:origin x="-1500" y="2274"/>
      </p:cViewPr>
      <p:guideLst>
        <p:guide orient="horz" pos="2928"/>
        <p:guide pos="2208"/>
      </p:guideLst>
    </p:cSldViewPr>
  </p:notesViewPr>
  <p:gridSpacing cx="78028800" cy="78028800"/>
</p:viewPr>
</file>

<file path=ppt/_rels/presentation.xml.rels><?xml version="1.0" encoding="UTF-8" standalone="yes"?>
<Relationships xmlns="http://schemas.openxmlformats.org/package/2006/relationships"><Relationship Id="rId26" Type="http://schemas.openxmlformats.org/officeDocument/2006/relationships/slide" Target="slides/slide24.xml"/><Relationship Id="rId117" Type="http://schemas.openxmlformats.org/officeDocument/2006/relationships/slide" Target="slides/slide115.xml"/><Relationship Id="rId21" Type="http://schemas.openxmlformats.org/officeDocument/2006/relationships/slide" Target="slides/slide19.xml"/><Relationship Id="rId42" Type="http://schemas.openxmlformats.org/officeDocument/2006/relationships/slide" Target="slides/slide40.xml"/><Relationship Id="rId47" Type="http://schemas.openxmlformats.org/officeDocument/2006/relationships/slide" Target="slides/slide45.xml"/><Relationship Id="rId63" Type="http://schemas.openxmlformats.org/officeDocument/2006/relationships/slide" Target="slides/slide61.xml"/><Relationship Id="rId68" Type="http://schemas.openxmlformats.org/officeDocument/2006/relationships/slide" Target="slides/slide66.xml"/><Relationship Id="rId84" Type="http://schemas.openxmlformats.org/officeDocument/2006/relationships/slide" Target="slides/slide82.xml"/><Relationship Id="rId89" Type="http://schemas.openxmlformats.org/officeDocument/2006/relationships/slide" Target="slides/slide87.xml"/><Relationship Id="rId112" Type="http://schemas.openxmlformats.org/officeDocument/2006/relationships/slide" Target="slides/slide110.xml"/><Relationship Id="rId133" Type="http://schemas.openxmlformats.org/officeDocument/2006/relationships/slide" Target="slides/slide131.xml"/><Relationship Id="rId138" Type="http://schemas.openxmlformats.org/officeDocument/2006/relationships/handoutMaster" Target="handoutMasters/handoutMaster1.xml"/><Relationship Id="rId16" Type="http://schemas.openxmlformats.org/officeDocument/2006/relationships/slide" Target="slides/slide14.xml"/><Relationship Id="rId107" Type="http://schemas.openxmlformats.org/officeDocument/2006/relationships/slide" Target="slides/slide105.xml"/><Relationship Id="rId11" Type="http://schemas.openxmlformats.org/officeDocument/2006/relationships/slide" Target="slides/slide9.xml"/><Relationship Id="rId32" Type="http://schemas.openxmlformats.org/officeDocument/2006/relationships/slide" Target="slides/slide30.xml"/><Relationship Id="rId37" Type="http://schemas.openxmlformats.org/officeDocument/2006/relationships/slide" Target="slides/slide35.xml"/><Relationship Id="rId53" Type="http://schemas.openxmlformats.org/officeDocument/2006/relationships/slide" Target="slides/slide51.xml"/><Relationship Id="rId58" Type="http://schemas.openxmlformats.org/officeDocument/2006/relationships/slide" Target="slides/slide56.xml"/><Relationship Id="rId74" Type="http://schemas.openxmlformats.org/officeDocument/2006/relationships/slide" Target="slides/slide72.xml"/><Relationship Id="rId79" Type="http://schemas.openxmlformats.org/officeDocument/2006/relationships/slide" Target="slides/slide77.xml"/><Relationship Id="rId102" Type="http://schemas.openxmlformats.org/officeDocument/2006/relationships/slide" Target="slides/slide100.xml"/><Relationship Id="rId123" Type="http://schemas.openxmlformats.org/officeDocument/2006/relationships/slide" Target="slides/slide121.xml"/><Relationship Id="rId128" Type="http://schemas.openxmlformats.org/officeDocument/2006/relationships/slide" Target="slides/slide126.xml"/><Relationship Id="rId5" Type="http://schemas.openxmlformats.org/officeDocument/2006/relationships/slide" Target="slides/slide3.xml"/><Relationship Id="rId90" Type="http://schemas.openxmlformats.org/officeDocument/2006/relationships/slide" Target="slides/slide88.xml"/><Relationship Id="rId95" Type="http://schemas.openxmlformats.org/officeDocument/2006/relationships/slide" Target="slides/slide93.xml"/><Relationship Id="rId22" Type="http://schemas.openxmlformats.org/officeDocument/2006/relationships/slide" Target="slides/slide20.xml"/><Relationship Id="rId27" Type="http://schemas.openxmlformats.org/officeDocument/2006/relationships/slide" Target="slides/slide25.xml"/><Relationship Id="rId43" Type="http://schemas.openxmlformats.org/officeDocument/2006/relationships/slide" Target="slides/slide41.xml"/><Relationship Id="rId48" Type="http://schemas.openxmlformats.org/officeDocument/2006/relationships/slide" Target="slides/slide46.xml"/><Relationship Id="rId64" Type="http://schemas.openxmlformats.org/officeDocument/2006/relationships/slide" Target="slides/slide62.xml"/><Relationship Id="rId69" Type="http://schemas.openxmlformats.org/officeDocument/2006/relationships/slide" Target="slides/slide67.xml"/><Relationship Id="rId113" Type="http://schemas.openxmlformats.org/officeDocument/2006/relationships/slide" Target="slides/slide111.xml"/><Relationship Id="rId118" Type="http://schemas.openxmlformats.org/officeDocument/2006/relationships/slide" Target="slides/slide116.xml"/><Relationship Id="rId134" Type="http://schemas.openxmlformats.org/officeDocument/2006/relationships/slide" Target="slides/slide132.xml"/><Relationship Id="rId139" Type="http://schemas.openxmlformats.org/officeDocument/2006/relationships/presProps" Target="presProps.xml"/><Relationship Id="rId8" Type="http://schemas.openxmlformats.org/officeDocument/2006/relationships/slide" Target="slides/slide6.xml"/><Relationship Id="rId51" Type="http://schemas.openxmlformats.org/officeDocument/2006/relationships/slide" Target="slides/slide49.xml"/><Relationship Id="rId72" Type="http://schemas.openxmlformats.org/officeDocument/2006/relationships/slide" Target="slides/slide70.xml"/><Relationship Id="rId80" Type="http://schemas.openxmlformats.org/officeDocument/2006/relationships/slide" Target="slides/slide78.xml"/><Relationship Id="rId85" Type="http://schemas.openxmlformats.org/officeDocument/2006/relationships/slide" Target="slides/slide83.xml"/><Relationship Id="rId93" Type="http://schemas.openxmlformats.org/officeDocument/2006/relationships/slide" Target="slides/slide91.xml"/><Relationship Id="rId98" Type="http://schemas.openxmlformats.org/officeDocument/2006/relationships/slide" Target="slides/slide96.xml"/><Relationship Id="rId121" Type="http://schemas.openxmlformats.org/officeDocument/2006/relationships/slide" Target="slides/slide119.xml"/><Relationship Id="rId142" Type="http://schemas.openxmlformats.org/officeDocument/2006/relationships/tableStyles" Target="tableStyles.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slide" Target="slides/slide57.xml"/><Relationship Id="rId67" Type="http://schemas.openxmlformats.org/officeDocument/2006/relationships/slide" Target="slides/slide65.xml"/><Relationship Id="rId103" Type="http://schemas.openxmlformats.org/officeDocument/2006/relationships/slide" Target="slides/slide101.xml"/><Relationship Id="rId108" Type="http://schemas.openxmlformats.org/officeDocument/2006/relationships/slide" Target="slides/slide106.xml"/><Relationship Id="rId116" Type="http://schemas.openxmlformats.org/officeDocument/2006/relationships/slide" Target="slides/slide114.xml"/><Relationship Id="rId124" Type="http://schemas.openxmlformats.org/officeDocument/2006/relationships/slide" Target="slides/slide122.xml"/><Relationship Id="rId129" Type="http://schemas.openxmlformats.org/officeDocument/2006/relationships/slide" Target="slides/slide127.xml"/><Relationship Id="rId137" Type="http://schemas.openxmlformats.org/officeDocument/2006/relationships/notesMaster" Target="notesMasters/notesMaster1.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slide" Target="slides/slide52.xml"/><Relationship Id="rId62" Type="http://schemas.openxmlformats.org/officeDocument/2006/relationships/slide" Target="slides/slide60.xml"/><Relationship Id="rId70" Type="http://schemas.openxmlformats.org/officeDocument/2006/relationships/slide" Target="slides/slide68.xml"/><Relationship Id="rId75" Type="http://schemas.openxmlformats.org/officeDocument/2006/relationships/slide" Target="slides/slide73.xml"/><Relationship Id="rId83" Type="http://schemas.openxmlformats.org/officeDocument/2006/relationships/slide" Target="slides/slide81.xml"/><Relationship Id="rId88" Type="http://schemas.openxmlformats.org/officeDocument/2006/relationships/slide" Target="slides/slide86.xml"/><Relationship Id="rId91" Type="http://schemas.openxmlformats.org/officeDocument/2006/relationships/slide" Target="slides/slide89.xml"/><Relationship Id="rId96" Type="http://schemas.openxmlformats.org/officeDocument/2006/relationships/slide" Target="slides/slide94.xml"/><Relationship Id="rId111" Type="http://schemas.openxmlformats.org/officeDocument/2006/relationships/slide" Target="slides/slide109.xml"/><Relationship Id="rId132" Type="http://schemas.openxmlformats.org/officeDocument/2006/relationships/slide" Target="slides/slide130.xml"/><Relationship Id="rId14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slide" Target="slides/slide55.xml"/><Relationship Id="rId106" Type="http://schemas.openxmlformats.org/officeDocument/2006/relationships/slide" Target="slides/slide104.xml"/><Relationship Id="rId114" Type="http://schemas.openxmlformats.org/officeDocument/2006/relationships/slide" Target="slides/slide112.xml"/><Relationship Id="rId119" Type="http://schemas.openxmlformats.org/officeDocument/2006/relationships/slide" Target="slides/slide117.xml"/><Relationship Id="rId127" Type="http://schemas.openxmlformats.org/officeDocument/2006/relationships/slide" Target="slides/slide125.xml"/><Relationship Id="rId10" Type="http://schemas.openxmlformats.org/officeDocument/2006/relationships/slide" Target="slides/slide8.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slide" Target="slides/slide58.xml"/><Relationship Id="rId65" Type="http://schemas.openxmlformats.org/officeDocument/2006/relationships/slide" Target="slides/slide63.xml"/><Relationship Id="rId73" Type="http://schemas.openxmlformats.org/officeDocument/2006/relationships/slide" Target="slides/slide71.xml"/><Relationship Id="rId78" Type="http://schemas.openxmlformats.org/officeDocument/2006/relationships/slide" Target="slides/slide76.xml"/><Relationship Id="rId81" Type="http://schemas.openxmlformats.org/officeDocument/2006/relationships/slide" Target="slides/slide79.xml"/><Relationship Id="rId86" Type="http://schemas.openxmlformats.org/officeDocument/2006/relationships/slide" Target="slides/slide84.xml"/><Relationship Id="rId94" Type="http://schemas.openxmlformats.org/officeDocument/2006/relationships/slide" Target="slides/slide92.xml"/><Relationship Id="rId99" Type="http://schemas.openxmlformats.org/officeDocument/2006/relationships/slide" Target="slides/slide97.xml"/><Relationship Id="rId101" Type="http://schemas.openxmlformats.org/officeDocument/2006/relationships/slide" Target="slides/slide99.xml"/><Relationship Id="rId122" Type="http://schemas.openxmlformats.org/officeDocument/2006/relationships/slide" Target="slides/slide120.xml"/><Relationship Id="rId130" Type="http://schemas.openxmlformats.org/officeDocument/2006/relationships/slide" Target="slides/slide128.xml"/><Relationship Id="rId135" Type="http://schemas.openxmlformats.org/officeDocument/2006/relationships/slide" Target="slides/slide133.xml"/><Relationship Id="rId4" Type="http://schemas.openxmlformats.org/officeDocument/2006/relationships/slide" Target="slides/slide2.xml"/><Relationship Id="rId9" Type="http://schemas.openxmlformats.org/officeDocument/2006/relationships/slide" Target="slides/slide7.xml"/><Relationship Id="rId13" Type="http://schemas.openxmlformats.org/officeDocument/2006/relationships/slide" Target="slides/slide11.xml"/><Relationship Id="rId18" Type="http://schemas.openxmlformats.org/officeDocument/2006/relationships/slide" Target="slides/slide16.xml"/><Relationship Id="rId39" Type="http://schemas.openxmlformats.org/officeDocument/2006/relationships/slide" Target="slides/slide37.xml"/><Relationship Id="rId109" Type="http://schemas.openxmlformats.org/officeDocument/2006/relationships/slide" Target="slides/slide107.xml"/><Relationship Id="rId34" Type="http://schemas.openxmlformats.org/officeDocument/2006/relationships/slide" Target="slides/slide32.xml"/><Relationship Id="rId50" Type="http://schemas.openxmlformats.org/officeDocument/2006/relationships/slide" Target="slides/slide48.xml"/><Relationship Id="rId55" Type="http://schemas.openxmlformats.org/officeDocument/2006/relationships/slide" Target="slides/slide53.xml"/><Relationship Id="rId76" Type="http://schemas.openxmlformats.org/officeDocument/2006/relationships/slide" Target="slides/slide74.xml"/><Relationship Id="rId97" Type="http://schemas.openxmlformats.org/officeDocument/2006/relationships/slide" Target="slides/slide95.xml"/><Relationship Id="rId104" Type="http://schemas.openxmlformats.org/officeDocument/2006/relationships/slide" Target="slides/slide102.xml"/><Relationship Id="rId120" Type="http://schemas.openxmlformats.org/officeDocument/2006/relationships/slide" Target="slides/slide118.xml"/><Relationship Id="rId125" Type="http://schemas.openxmlformats.org/officeDocument/2006/relationships/slide" Target="slides/slide123.xml"/><Relationship Id="rId141" Type="http://schemas.openxmlformats.org/officeDocument/2006/relationships/theme" Target="theme/theme1.xml"/><Relationship Id="rId7" Type="http://schemas.openxmlformats.org/officeDocument/2006/relationships/slide" Target="slides/slide5.xml"/><Relationship Id="rId71" Type="http://schemas.openxmlformats.org/officeDocument/2006/relationships/slide" Target="slides/slide69.xml"/><Relationship Id="rId92" Type="http://schemas.openxmlformats.org/officeDocument/2006/relationships/slide" Target="slides/slide90.xml"/><Relationship Id="rId2" Type="http://schemas.openxmlformats.org/officeDocument/2006/relationships/slideMaster" Target="slideMasters/slideMaster2.xml"/><Relationship Id="rId29" Type="http://schemas.openxmlformats.org/officeDocument/2006/relationships/slide" Target="slides/slide27.xml"/><Relationship Id="rId24" Type="http://schemas.openxmlformats.org/officeDocument/2006/relationships/slide" Target="slides/slide22.xml"/><Relationship Id="rId40" Type="http://schemas.openxmlformats.org/officeDocument/2006/relationships/slide" Target="slides/slide38.xml"/><Relationship Id="rId45" Type="http://schemas.openxmlformats.org/officeDocument/2006/relationships/slide" Target="slides/slide43.xml"/><Relationship Id="rId66" Type="http://schemas.openxmlformats.org/officeDocument/2006/relationships/slide" Target="slides/slide64.xml"/><Relationship Id="rId87" Type="http://schemas.openxmlformats.org/officeDocument/2006/relationships/slide" Target="slides/slide85.xml"/><Relationship Id="rId110" Type="http://schemas.openxmlformats.org/officeDocument/2006/relationships/slide" Target="slides/slide108.xml"/><Relationship Id="rId115" Type="http://schemas.openxmlformats.org/officeDocument/2006/relationships/slide" Target="slides/slide113.xml"/><Relationship Id="rId131" Type="http://schemas.openxmlformats.org/officeDocument/2006/relationships/slide" Target="slides/slide129.xml"/><Relationship Id="rId136" Type="http://schemas.openxmlformats.org/officeDocument/2006/relationships/slide" Target="slides/slide134.xml"/><Relationship Id="rId61" Type="http://schemas.openxmlformats.org/officeDocument/2006/relationships/slide" Target="slides/slide59.xml"/><Relationship Id="rId82" Type="http://schemas.openxmlformats.org/officeDocument/2006/relationships/slide" Target="slides/slide80.xml"/><Relationship Id="rId19" Type="http://schemas.openxmlformats.org/officeDocument/2006/relationships/slide" Target="slides/slide17.xml"/><Relationship Id="rId14" Type="http://schemas.openxmlformats.org/officeDocument/2006/relationships/slide" Target="slides/slide12.xml"/><Relationship Id="rId30" Type="http://schemas.openxmlformats.org/officeDocument/2006/relationships/slide" Target="slides/slide28.xml"/><Relationship Id="rId35" Type="http://schemas.openxmlformats.org/officeDocument/2006/relationships/slide" Target="slides/slide33.xml"/><Relationship Id="rId56" Type="http://schemas.openxmlformats.org/officeDocument/2006/relationships/slide" Target="slides/slide54.xml"/><Relationship Id="rId77" Type="http://schemas.openxmlformats.org/officeDocument/2006/relationships/slide" Target="slides/slide75.xml"/><Relationship Id="rId100" Type="http://schemas.openxmlformats.org/officeDocument/2006/relationships/slide" Target="slides/slide98.xml"/><Relationship Id="rId105" Type="http://schemas.openxmlformats.org/officeDocument/2006/relationships/slide" Target="slides/slide103.xml"/><Relationship Id="rId126" Type="http://schemas.openxmlformats.org/officeDocument/2006/relationships/slide" Target="slides/slide124.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83" name="Rectangle 11"/>
          <p:cNvSpPr>
            <a:spLocks noChangeArrowheads="1"/>
          </p:cNvSpPr>
          <p:nvPr/>
        </p:nvSpPr>
        <p:spPr bwMode="auto">
          <a:xfrm>
            <a:off x="6249988" y="8609013"/>
            <a:ext cx="449262" cy="212725"/>
          </a:xfrm>
          <a:prstGeom prst="rect">
            <a:avLst/>
          </a:prstGeom>
          <a:noFill/>
          <a:ln w="9525">
            <a:noFill/>
            <a:miter lim="800000"/>
            <a:headEnd/>
            <a:tailEnd/>
          </a:ln>
          <a:effectLst/>
        </p:spPr>
        <p:txBody>
          <a:bodyPr wrap="none" anchor="ctr"/>
          <a:lstStyle/>
          <a:p>
            <a:pPr>
              <a:defRPr/>
            </a:pPr>
            <a:endParaRPr lang="en-US" dirty="0"/>
          </a:p>
        </p:txBody>
      </p:sp>
      <p:sp>
        <p:nvSpPr>
          <p:cNvPr id="3084" name="Rectangle 12"/>
          <p:cNvSpPr>
            <a:spLocks noChangeArrowheads="1"/>
          </p:cNvSpPr>
          <p:nvPr/>
        </p:nvSpPr>
        <p:spPr bwMode="auto">
          <a:xfrm>
            <a:off x="57150" y="8785225"/>
            <a:ext cx="2619375" cy="347663"/>
          </a:xfrm>
          <a:prstGeom prst="rect">
            <a:avLst/>
          </a:prstGeom>
          <a:noFill/>
          <a:ln w="9525">
            <a:noFill/>
            <a:miter lim="800000"/>
            <a:headEnd/>
            <a:tailEnd/>
          </a:ln>
          <a:effectLst/>
        </p:spPr>
        <p:txBody>
          <a:bodyPr lIns="95667" tIns="50185" rIns="95667" bIns="50185">
            <a:spAutoFit/>
          </a:bodyPr>
          <a:lstStyle/>
          <a:p>
            <a:pPr algn="l" defTabSz="611188">
              <a:lnSpc>
                <a:spcPct val="100000"/>
              </a:lnSpc>
              <a:tabLst>
                <a:tab pos="2387600" algn="l"/>
                <a:tab pos="4830763" algn="l"/>
              </a:tabLst>
              <a:defRPr/>
            </a:pPr>
            <a:r>
              <a:rPr lang="en-US" sz="800" dirty="0"/>
              <a:t>© </a:t>
            </a:r>
            <a:r>
              <a:rPr lang="en-US" sz="800" dirty="0" smtClean="0"/>
              <a:t>2010, </a:t>
            </a:r>
            <a:r>
              <a:rPr lang="en-US" sz="800" dirty="0"/>
              <a:t>Cisco Systems, Inc. All rights reserved.</a:t>
            </a:r>
          </a:p>
          <a:p>
            <a:pPr algn="l" defTabSz="611188">
              <a:lnSpc>
                <a:spcPct val="100000"/>
              </a:lnSpc>
              <a:tabLst>
                <a:tab pos="2387600" algn="l"/>
                <a:tab pos="4830763" algn="l"/>
              </a:tabLst>
              <a:defRPr/>
            </a:pPr>
            <a:r>
              <a:rPr lang="en-US" sz="800" dirty="0"/>
              <a:t>Presentation_ID.scr</a:t>
            </a:r>
          </a:p>
        </p:txBody>
      </p:sp>
      <p:sp>
        <p:nvSpPr>
          <p:cNvPr id="3085" name="Line 13"/>
          <p:cNvSpPr>
            <a:spLocks noChangeShapeType="1"/>
          </p:cNvSpPr>
          <p:nvPr/>
        </p:nvSpPr>
        <p:spPr bwMode="auto">
          <a:xfrm>
            <a:off x="152400" y="8799513"/>
            <a:ext cx="6653213" cy="0"/>
          </a:xfrm>
          <a:prstGeom prst="line">
            <a:avLst/>
          </a:prstGeom>
          <a:noFill/>
          <a:ln w="12700">
            <a:solidFill>
              <a:schemeClr val="tx1"/>
            </a:solidFill>
            <a:round/>
            <a:headEnd type="none" w="sm" len="sm"/>
            <a:tailEnd type="none" w="sm" len="sm"/>
          </a:ln>
          <a:effectLst/>
        </p:spPr>
        <p:txBody>
          <a:bodyPr wrap="none" anchor="ctr"/>
          <a:lstStyle/>
          <a:p>
            <a:pPr>
              <a:defRPr/>
            </a:pPr>
            <a:endParaRPr lang="en-US" dirty="0"/>
          </a:p>
        </p:txBody>
      </p:sp>
      <p:sp>
        <p:nvSpPr>
          <p:cNvPr id="3086" name="Rectangle 14"/>
          <p:cNvSpPr>
            <a:spLocks noChangeArrowheads="1"/>
          </p:cNvSpPr>
          <p:nvPr/>
        </p:nvSpPr>
        <p:spPr bwMode="auto">
          <a:xfrm>
            <a:off x="5929313" y="8680450"/>
            <a:ext cx="812800" cy="287338"/>
          </a:xfrm>
          <a:prstGeom prst="rect">
            <a:avLst/>
          </a:prstGeom>
          <a:noFill/>
          <a:ln w="9525">
            <a:noFill/>
            <a:miter lim="800000"/>
            <a:headEnd/>
            <a:tailEnd/>
          </a:ln>
          <a:effectLst/>
        </p:spPr>
        <p:txBody>
          <a:bodyPr lIns="18819" tIns="0" rIns="18819" bIns="0" anchor="b"/>
          <a:lstStyle/>
          <a:p>
            <a:pPr algn="r" defTabSz="903288">
              <a:lnSpc>
                <a:spcPct val="100000"/>
              </a:lnSpc>
              <a:defRPr/>
            </a:pPr>
            <a:fld id="{AEAAA42D-7350-4E1A-927F-F0F0D6BE9213}" type="slidenum">
              <a:rPr lang="en-US" sz="800"/>
              <a:pPr algn="r" defTabSz="903288">
                <a:lnSpc>
                  <a:spcPct val="100000"/>
                </a:lnSpc>
                <a:defRPr/>
              </a:pPr>
              <a:t>‹#›</a:t>
            </a:fld>
            <a:endParaRPr lang="en-US" sz="800" dirty="0"/>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83304" name="Rectangle 8"/>
          <p:cNvSpPr>
            <a:spLocks noChangeArrowheads="1"/>
          </p:cNvSpPr>
          <p:nvPr/>
        </p:nvSpPr>
        <p:spPr bwMode="auto">
          <a:xfrm>
            <a:off x="6249988" y="8609013"/>
            <a:ext cx="449262" cy="212725"/>
          </a:xfrm>
          <a:prstGeom prst="rect">
            <a:avLst/>
          </a:prstGeom>
          <a:noFill/>
          <a:ln w="9525">
            <a:noFill/>
            <a:miter lim="800000"/>
            <a:headEnd/>
            <a:tailEnd/>
          </a:ln>
          <a:effectLst/>
        </p:spPr>
        <p:txBody>
          <a:bodyPr wrap="none" anchor="ctr"/>
          <a:lstStyle/>
          <a:p>
            <a:pPr>
              <a:defRPr/>
            </a:pPr>
            <a:endParaRPr lang="en-US" dirty="0"/>
          </a:p>
        </p:txBody>
      </p:sp>
      <p:sp>
        <p:nvSpPr>
          <p:cNvPr id="183305" name="Rectangle 9"/>
          <p:cNvSpPr>
            <a:spLocks noChangeArrowheads="1"/>
          </p:cNvSpPr>
          <p:nvPr/>
        </p:nvSpPr>
        <p:spPr bwMode="auto">
          <a:xfrm>
            <a:off x="57150" y="8785225"/>
            <a:ext cx="2619375" cy="347663"/>
          </a:xfrm>
          <a:prstGeom prst="rect">
            <a:avLst/>
          </a:prstGeom>
          <a:noFill/>
          <a:ln w="9525">
            <a:noFill/>
            <a:miter lim="800000"/>
            <a:headEnd/>
            <a:tailEnd/>
          </a:ln>
          <a:effectLst/>
        </p:spPr>
        <p:txBody>
          <a:bodyPr lIns="95667" tIns="50185" rIns="95667" bIns="50185">
            <a:spAutoFit/>
          </a:bodyPr>
          <a:lstStyle/>
          <a:p>
            <a:pPr algn="l" defTabSz="611188">
              <a:lnSpc>
                <a:spcPct val="100000"/>
              </a:lnSpc>
              <a:tabLst>
                <a:tab pos="2387600" algn="l"/>
                <a:tab pos="4830763" algn="l"/>
              </a:tabLst>
              <a:defRPr/>
            </a:pPr>
            <a:r>
              <a:rPr lang="en-US" sz="800" dirty="0"/>
              <a:t>© 2006, Cisco Systems, Inc. All rights reserved.</a:t>
            </a:r>
          </a:p>
          <a:p>
            <a:pPr algn="l" defTabSz="611188">
              <a:lnSpc>
                <a:spcPct val="100000"/>
              </a:lnSpc>
              <a:tabLst>
                <a:tab pos="2387600" algn="l"/>
                <a:tab pos="4830763" algn="l"/>
              </a:tabLst>
              <a:defRPr/>
            </a:pPr>
            <a:r>
              <a:rPr lang="en-US" sz="800" dirty="0"/>
              <a:t>Presentation_ID.scr</a:t>
            </a:r>
          </a:p>
        </p:txBody>
      </p:sp>
      <p:sp>
        <p:nvSpPr>
          <p:cNvPr id="183306" name="Line 10"/>
          <p:cNvSpPr>
            <a:spLocks noChangeShapeType="1"/>
          </p:cNvSpPr>
          <p:nvPr/>
        </p:nvSpPr>
        <p:spPr bwMode="auto">
          <a:xfrm>
            <a:off x="152400" y="8799513"/>
            <a:ext cx="6653213" cy="0"/>
          </a:xfrm>
          <a:prstGeom prst="line">
            <a:avLst/>
          </a:prstGeom>
          <a:noFill/>
          <a:ln w="12700">
            <a:solidFill>
              <a:schemeClr val="tx1"/>
            </a:solidFill>
            <a:round/>
            <a:headEnd type="none" w="sm" len="sm"/>
            <a:tailEnd type="none" w="sm" len="sm"/>
          </a:ln>
          <a:effectLst/>
        </p:spPr>
        <p:txBody>
          <a:bodyPr wrap="none" anchor="ctr"/>
          <a:lstStyle/>
          <a:p>
            <a:pPr>
              <a:defRPr/>
            </a:pPr>
            <a:endParaRPr lang="en-US" dirty="0"/>
          </a:p>
        </p:txBody>
      </p:sp>
      <p:sp>
        <p:nvSpPr>
          <p:cNvPr id="183307" name="Rectangle 11"/>
          <p:cNvSpPr>
            <a:spLocks noGrp="1" noChangeArrowheads="1"/>
          </p:cNvSpPr>
          <p:nvPr>
            <p:ph type="sldNum" sz="quarter" idx="5"/>
          </p:nvPr>
        </p:nvSpPr>
        <p:spPr bwMode="auto">
          <a:xfrm>
            <a:off x="5929313" y="8680450"/>
            <a:ext cx="812800" cy="287338"/>
          </a:xfrm>
          <a:prstGeom prst="rect">
            <a:avLst/>
          </a:prstGeom>
          <a:noFill/>
          <a:ln w="9525">
            <a:noFill/>
            <a:miter lim="800000"/>
            <a:headEnd/>
            <a:tailEnd/>
          </a:ln>
          <a:effectLst/>
        </p:spPr>
        <p:txBody>
          <a:bodyPr vert="horz" wrap="square" lIns="18819" tIns="0" rIns="18819" bIns="0" numCol="1" anchor="b" anchorCtr="0" compatLnSpc="1">
            <a:prstTxWarp prst="textNoShape">
              <a:avLst/>
            </a:prstTxWarp>
          </a:bodyPr>
          <a:lstStyle>
            <a:lvl1pPr algn="r" defTabSz="903288">
              <a:lnSpc>
                <a:spcPct val="100000"/>
              </a:lnSpc>
              <a:defRPr sz="800"/>
            </a:lvl1pPr>
          </a:lstStyle>
          <a:p>
            <a:pPr>
              <a:defRPr/>
            </a:pPr>
            <a:fld id="{48A860EF-3C9C-408F-AA5B-BAB3242BE1D0}" type="slidenum">
              <a:rPr lang="en-US"/>
              <a:pPr>
                <a:defRPr/>
              </a:pPr>
              <a:t>‹#›</a:t>
            </a:fld>
            <a:endParaRPr lang="en-US" dirty="0"/>
          </a:p>
        </p:txBody>
      </p:sp>
      <p:sp>
        <p:nvSpPr>
          <p:cNvPr id="18438" name="Rectangle 12"/>
          <p:cNvSpPr>
            <a:spLocks noGrp="1" noRot="1" noChangeAspect="1" noChangeArrowheads="1" noTextEdit="1"/>
          </p:cNvSpPr>
          <p:nvPr>
            <p:ph type="sldImg" idx="2"/>
          </p:nvPr>
        </p:nvSpPr>
        <p:spPr bwMode="auto">
          <a:xfrm>
            <a:off x="873125" y="244475"/>
            <a:ext cx="5321300" cy="3990975"/>
          </a:xfrm>
          <a:prstGeom prst="rect">
            <a:avLst/>
          </a:prstGeom>
          <a:noFill/>
          <a:ln w="12700">
            <a:solidFill>
              <a:schemeClr val="tx1"/>
            </a:solidFill>
            <a:miter lim="800000"/>
            <a:headEnd/>
            <a:tailEnd/>
          </a:ln>
        </p:spPr>
      </p:sp>
      <p:sp>
        <p:nvSpPr>
          <p:cNvPr id="183309" name="Rectangle 13"/>
          <p:cNvSpPr>
            <a:spLocks noGrp="1" noChangeArrowheads="1"/>
          </p:cNvSpPr>
          <p:nvPr>
            <p:ph type="body" sz="quarter" idx="3"/>
          </p:nvPr>
        </p:nvSpPr>
        <p:spPr bwMode="auto">
          <a:xfrm>
            <a:off x="768350" y="4378325"/>
            <a:ext cx="5468938" cy="4252913"/>
          </a:xfrm>
          <a:prstGeom prst="rect">
            <a:avLst/>
          </a:prstGeom>
          <a:noFill/>
          <a:ln w="9525">
            <a:noFill/>
            <a:miter lim="800000"/>
            <a:headEnd/>
            <a:tailEnd/>
          </a:ln>
          <a:effectLst/>
        </p:spPr>
        <p:txBody>
          <a:bodyPr vert="horz" wrap="square" lIns="95667" tIns="50185" rIns="95667" bIns="50185" numCol="1" anchor="t" anchorCtr="0" compatLnSpc="1">
            <a:prstTxWarp prst="textNoShape">
              <a:avLst/>
            </a:prstTxWarp>
          </a:bodyPr>
          <a:lstStyle/>
          <a:p>
            <a:pPr lvl="0"/>
            <a:r>
              <a:rPr lang="en-US" noProof="0" smtClean="0"/>
              <a:t>Body Text</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Tree>
  </p:cSld>
  <p:clrMap bg1="lt1" tx1="dk1" bg2="lt2" tx2="dk2" accent1="accent1" accent2="accent2" accent3="accent3" accent4="accent4" accent5="accent5" accent6="accent6" hlink="hlink" folHlink="folHlink"/>
  <p:notesStyle>
    <a:lvl1pPr marL="112713" indent="-112713" algn="l" defTabSz="1020763" rtl="0" eaLnBrk="0" fontAlgn="base" hangingPunct="0">
      <a:lnSpc>
        <a:spcPct val="90000"/>
      </a:lnSpc>
      <a:spcBef>
        <a:spcPct val="50000"/>
      </a:spcBef>
      <a:spcAft>
        <a:spcPct val="0"/>
      </a:spcAft>
      <a:buSzPct val="100000"/>
      <a:buChar char="•"/>
      <a:defRPr sz="1200" kern="1200">
        <a:solidFill>
          <a:schemeClr val="tx1"/>
        </a:solidFill>
        <a:latin typeface="Arial" charset="0"/>
        <a:ea typeface="+mn-ea"/>
        <a:cs typeface="+mn-cs"/>
      </a:defRPr>
    </a:lvl1pPr>
    <a:lvl2pPr marL="482600" indent="-120650" algn="l" defTabSz="1020763" rtl="0" eaLnBrk="0" fontAlgn="base" hangingPunct="0">
      <a:lnSpc>
        <a:spcPct val="90000"/>
      </a:lnSpc>
      <a:spcBef>
        <a:spcPct val="35000"/>
      </a:spcBef>
      <a:spcAft>
        <a:spcPct val="0"/>
      </a:spcAft>
      <a:buSzPct val="100000"/>
      <a:buChar char="•"/>
      <a:defRPr sz="1200" kern="1200">
        <a:solidFill>
          <a:schemeClr val="tx1"/>
        </a:solidFill>
        <a:latin typeface="Arial" charset="0"/>
        <a:ea typeface="+mn-ea"/>
        <a:cs typeface="+mn-cs"/>
      </a:defRPr>
    </a:lvl2pPr>
    <a:lvl3pPr marL="966788" algn="l" defTabSz="1020763" rtl="0" eaLnBrk="0" fontAlgn="base" hangingPunct="0">
      <a:lnSpc>
        <a:spcPct val="90000"/>
      </a:lnSpc>
      <a:spcBef>
        <a:spcPct val="35000"/>
      </a:spcBef>
      <a:spcAft>
        <a:spcPct val="0"/>
      </a:spcAft>
      <a:buSzPct val="100000"/>
      <a:buChar char="•"/>
      <a:defRPr sz="1200" kern="1200">
        <a:solidFill>
          <a:schemeClr val="tx1"/>
        </a:solidFill>
        <a:latin typeface="Arial" charset="0"/>
        <a:ea typeface="+mn-ea"/>
        <a:cs typeface="+mn-cs"/>
      </a:defRPr>
    </a:lvl3pPr>
    <a:lvl4pPr marL="1449388" algn="l" defTabSz="1020763" rtl="0" eaLnBrk="0" fontAlgn="base" hangingPunct="0">
      <a:lnSpc>
        <a:spcPct val="90000"/>
      </a:lnSpc>
      <a:spcBef>
        <a:spcPct val="35000"/>
      </a:spcBef>
      <a:spcAft>
        <a:spcPct val="0"/>
      </a:spcAft>
      <a:buSzPct val="100000"/>
      <a:buChar char="•"/>
      <a:defRPr sz="1200" kern="1200">
        <a:solidFill>
          <a:schemeClr val="tx1"/>
        </a:solidFill>
        <a:latin typeface="Arial" charset="0"/>
        <a:ea typeface="+mn-ea"/>
        <a:cs typeface="+mn-cs"/>
      </a:defRPr>
    </a:lvl4pPr>
    <a:lvl5pPr marL="1931988" algn="l" defTabSz="1020763" rtl="0" eaLnBrk="0" fontAlgn="base" hangingPunct="0">
      <a:lnSpc>
        <a:spcPct val="90000"/>
      </a:lnSpc>
      <a:spcBef>
        <a:spcPct val="35000"/>
      </a:spcBef>
      <a:spcAft>
        <a:spcPct val="0"/>
      </a:spcAft>
      <a:buSzPct val="100000"/>
      <a:buChar char="•"/>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00.xml.rels><?xml version="1.0" encoding="UTF-8" standalone="yes"?>
<Relationships xmlns="http://schemas.openxmlformats.org/package/2006/relationships"><Relationship Id="rId2" Type="http://schemas.openxmlformats.org/officeDocument/2006/relationships/slide" Target="../slides/slide100.xml"/><Relationship Id="rId1" Type="http://schemas.openxmlformats.org/officeDocument/2006/relationships/notesMaster" Target="../notesMasters/notesMaster1.xml"/></Relationships>
</file>

<file path=ppt/notesSlides/_rels/notesSlide101.xml.rels><?xml version="1.0" encoding="UTF-8" standalone="yes"?>
<Relationships xmlns="http://schemas.openxmlformats.org/package/2006/relationships"><Relationship Id="rId2" Type="http://schemas.openxmlformats.org/officeDocument/2006/relationships/slide" Target="../slides/slide101.xml"/><Relationship Id="rId1" Type="http://schemas.openxmlformats.org/officeDocument/2006/relationships/notesMaster" Target="../notesMasters/notesMaster1.xml"/></Relationships>
</file>

<file path=ppt/notesSlides/_rels/notesSlide102.xml.rels><?xml version="1.0" encoding="UTF-8" standalone="yes"?>
<Relationships xmlns="http://schemas.openxmlformats.org/package/2006/relationships"><Relationship Id="rId2" Type="http://schemas.openxmlformats.org/officeDocument/2006/relationships/slide" Target="../slides/slide102.xml"/><Relationship Id="rId1" Type="http://schemas.openxmlformats.org/officeDocument/2006/relationships/notesMaster" Target="../notesMasters/notesMaster1.xml"/></Relationships>
</file>

<file path=ppt/notesSlides/_rels/notesSlide103.xml.rels><?xml version="1.0" encoding="UTF-8" standalone="yes"?>
<Relationships xmlns="http://schemas.openxmlformats.org/package/2006/relationships"><Relationship Id="rId2" Type="http://schemas.openxmlformats.org/officeDocument/2006/relationships/slide" Target="../slides/slide103.xml"/><Relationship Id="rId1" Type="http://schemas.openxmlformats.org/officeDocument/2006/relationships/notesMaster" Target="../notesMasters/notesMaster1.xml"/></Relationships>
</file>

<file path=ppt/notesSlides/_rels/notesSlide104.xml.rels><?xml version="1.0" encoding="UTF-8" standalone="yes"?>
<Relationships xmlns="http://schemas.openxmlformats.org/package/2006/relationships"><Relationship Id="rId2" Type="http://schemas.openxmlformats.org/officeDocument/2006/relationships/slide" Target="../slides/slide104.xml"/><Relationship Id="rId1" Type="http://schemas.openxmlformats.org/officeDocument/2006/relationships/notesMaster" Target="../notesMasters/notesMaster1.xml"/></Relationships>
</file>

<file path=ppt/notesSlides/_rels/notesSlide105.xml.rels><?xml version="1.0" encoding="UTF-8" standalone="yes"?>
<Relationships xmlns="http://schemas.openxmlformats.org/package/2006/relationships"><Relationship Id="rId2" Type="http://schemas.openxmlformats.org/officeDocument/2006/relationships/slide" Target="../slides/slide105.xml"/><Relationship Id="rId1" Type="http://schemas.openxmlformats.org/officeDocument/2006/relationships/notesMaster" Target="../notesMasters/notesMaster1.xml"/></Relationships>
</file>

<file path=ppt/notesSlides/_rels/notesSlide106.xml.rels><?xml version="1.0" encoding="UTF-8" standalone="yes"?>
<Relationships xmlns="http://schemas.openxmlformats.org/package/2006/relationships"><Relationship Id="rId2" Type="http://schemas.openxmlformats.org/officeDocument/2006/relationships/slide" Target="../slides/slide106.xml"/><Relationship Id="rId1" Type="http://schemas.openxmlformats.org/officeDocument/2006/relationships/notesMaster" Target="../notesMasters/notesMaster1.xml"/></Relationships>
</file>

<file path=ppt/notesSlides/_rels/notesSlide107.xml.rels><?xml version="1.0" encoding="UTF-8" standalone="yes"?>
<Relationships xmlns="http://schemas.openxmlformats.org/package/2006/relationships"><Relationship Id="rId2" Type="http://schemas.openxmlformats.org/officeDocument/2006/relationships/slide" Target="../slides/slide107.xml"/><Relationship Id="rId1" Type="http://schemas.openxmlformats.org/officeDocument/2006/relationships/notesMaster" Target="../notesMasters/notesMaster1.xml"/></Relationships>
</file>

<file path=ppt/notesSlides/_rels/notesSlide108.xml.rels><?xml version="1.0" encoding="UTF-8" standalone="yes"?>
<Relationships xmlns="http://schemas.openxmlformats.org/package/2006/relationships"><Relationship Id="rId2" Type="http://schemas.openxmlformats.org/officeDocument/2006/relationships/slide" Target="../slides/slide108.xml"/><Relationship Id="rId1" Type="http://schemas.openxmlformats.org/officeDocument/2006/relationships/notesMaster" Target="../notesMasters/notesMaster1.xml"/></Relationships>
</file>

<file path=ppt/notesSlides/_rels/notesSlide109.xml.rels><?xml version="1.0" encoding="UTF-8" standalone="yes"?>
<Relationships xmlns="http://schemas.openxmlformats.org/package/2006/relationships"><Relationship Id="rId2" Type="http://schemas.openxmlformats.org/officeDocument/2006/relationships/slide" Target="../slides/slide109.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0.xml.rels><?xml version="1.0" encoding="UTF-8" standalone="yes"?>
<Relationships xmlns="http://schemas.openxmlformats.org/package/2006/relationships"><Relationship Id="rId2" Type="http://schemas.openxmlformats.org/officeDocument/2006/relationships/slide" Target="../slides/slide110.xml"/><Relationship Id="rId1" Type="http://schemas.openxmlformats.org/officeDocument/2006/relationships/notesMaster" Target="../notesMasters/notesMaster1.xml"/></Relationships>
</file>

<file path=ppt/notesSlides/_rels/notesSlide111.xml.rels><?xml version="1.0" encoding="UTF-8" standalone="yes"?>
<Relationships xmlns="http://schemas.openxmlformats.org/package/2006/relationships"><Relationship Id="rId2" Type="http://schemas.openxmlformats.org/officeDocument/2006/relationships/slide" Target="../slides/slide111.xml"/><Relationship Id="rId1" Type="http://schemas.openxmlformats.org/officeDocument/2006/relationships/notesMaster" Target="../notesMasters/notesMaster1.xml"/></Relationships>
</file>

<file path=ppt/notesSlides/_rels/notesSlide112.xml.rels><?xml version="1.0" encoding="UTF-8" standalone="yes"?>
<Relationships xmlns="http://schemas.openxmlformats.org/package/2006/relationships"><Relationship Id="rId2" Type="http://schemas.openxmlformats.org/officeDocument/2006/relationships/slide" Target="../slides/slide112.xml"/><Relationship Id="rId1" Type="http://schemas.openxmlformats.org/officeDocument/2006/relationships/notesMaster" Target="../notesMasters/notesMaster1.xml"/></Relationships>
</file>

<file path=ppt/notesSlides/_rels/notesSlide113.xml.rels><?xml version="1.0" encoding="UTF-8" standalone="yes"?>
<Relationships xmlns="http://schemas.openxmlformats.org/package/2006/relationships"><Relationship Id="rId2" Type="http://schemas.openxmlformats.org/officeDocument/2006/relationships/slide" Target="../slides/slide113.xml"/><Relationship Id="rId1" Type="http://schemas.openxmlformats.org/officeDocument/2006/relationships/notesMaster" Target="../notesMasters/notesMaster1.xml"/></Relationships>
</file>

<file path=ppt/notesSlides/_rels/notesSlide114.xml.rels><?xml version="1.0" encoding="UTF-8" standalone="yes"?>
<Relationships xmlns="http://schemas.openxmlformats.org/package/2006/relationships"><Relationship Id="rId2" Type="http://schemas.openxmlformats.org/officeDocument/2006/relationships/slide" Target="../slides/slide114.xml"/><Relationship Id="rId1" Type="http://schemas.openxmlformats.org/officeDocument/2006/relationships/notesMaster" Target="../notesMasters/notesMaster1.xml"/></Relationships>
</file>

<file path=ppt/notesSlides/_rels/notesSlide115.xml.rels><?xml version="1.0" encoding="UTF-8" standalone="yes"?>
<Relationships xmlns="http://schemas.openxmlformats.org/package/2006/relationships"><Relationship Id="rId2" Type="http://schemas.openxmlformats.org/officeDocument/2006/relationships/slide" Target="../slides/slide115.xml"/><Relationship Id="rId1" Type="http://schemas.openxmlformats.org/officeDocument/2006/relationships/notesMaster" Target="../notesMasters/notesMaster1.xml"/></Relationships>
</file>

<file path=ppt/notesSlides/_rels/notesSlide116.xml.rels><?xml version="1.0" encoding="UTF-8" standalone="yes"?>
<Relationships xmlns="http://schemas.openxmlformats.org/package/2006/relationships"><Relationship Id="rId2" Type="http://schemas.openxmlformats.org/officeDocument/2006/relationships/slide" Target="../slides/slide116.xml"/><Relationship Id="rId1" Type="http://schemas.openxmlformats.org/officeDocument/2006/relationships/notesMaster" Target="../notesMasters/notesMaster1.xml"/></Relationships>
</file>

<file path=ppt/notesSlides/_rels/notesSlide117.xml.rels><?xml version="1.0" encoding="UTF-8" standalone="yes"?>
<Relationships xmlns="http://schemas.openxmlformats.org/package/2006/relationships"><Relationship Id="rId2" Type="http://schemas.openxmlformats.org/officeDocument/2006/relationships/slide" Target="../slides/slide117.xml"/><Relationship Id="rId1" Type="http://schemas.openxmlformats.org/officeDocument/2006/relationships/notesMaster" Target="../notesMasters/notesMaster1.xml"/></Relationships>
</file>

<file path=ppt/notesSlides/_rels/notesSlide118.xml.rels><?xml version="1.0" encoding="UTF-8" standalone="yes"?>
<Relationships xmlns="http://schemas.openxmlformats.org/package/2006/relationships"><Relationship Id="rId2" Type="http://schemas.openxmlformats.org/officeDocument/2006/relationships/slide" Target="../slides/slide118.xml"/><Relationship Id="rId1" Type="http://schemas.openxmlformats.org/officeDocument/2006/relationships/notesMaster" Target="../notesMasters/notesMaster1.xml"/></Relationships>
</file>

<file path=ppt/notesSlides/_rels/notesSlide119.xml.rels><?xml version="1.0" encoding="UTF-8" standalone="yes"?>
<Relationships xmlns="http://schemas.openxmlformats.org/package/2006/relationships"><Relationship Id="rId2" Type="http://schemas.openxmlformats.org/officeDocument/2006/relationships/slide" Target="../slides/slide119.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0.xml.rels><?xml version="1.0" encoding="UTF-8" standalone="yes"?>
<Relationships xmlns="http://schemas.openxmlformats.org/package/2006/relationships"><Relationship Id="rId2" Type="http://schemas.openxmlformats.org/officeDocument/2006/relationships/slide" Target="../slides/slide120.xml"/><Relationship Id="rId1" Type="http://schemas.openxmlformats.org/officeDocument/2006/relationships/notesMaster" Target="../notesMasters/notesMaster1.xml"/></Relationships>
</file>

<file path=ppt/notesSlides/_rels/notesSlide121.xml.rels><?xml version="1.0" encoding="UTF-8" standalone="yes"?>
<Relationships xmlns="http://schemas.openxmlformats.org/package/2006/relationships"><Relationship Id="rId2" Type="http://schemas.openxmlformats.org/officeDocument/2006/relationships/slide" Target="../slides/slide121.xml"/><Relationship Id="rId1" Type="http://schemas.openxmlformats.org/officeDocument/2006/relationships/notesMaster" Target="../notesMasters/notesMaster1.xml"/></Relationships>
</file>

<file path=ppt/notesSlides/_rels/notesSlide122.xml.rels><?xml version="1.0" encoding="UTF-8" standalone="yes"?>
<Relationships xmlns="http://schemas.openxmlformats.org/package/2006/relationships"><Relationship Id="rId2" Type="http://schemas.openxmlformats.org/officeDocument/2006/relationships/slide" Target="../slides/slide122.xml"/><Relationship Id="rId1" Type="http://schemas.openxmlformats.org/officeDocument/2006/relationships/notesMaster" Target="../notesMasters/notesMaster1.xml"/></Relationships>
</file>

<file path=ppt/notesSlides/_rels/notesSlide123.xml.rels><?xml version="1.0" encoding="UTF-8" standalone="yes"?>
<Relationships xmlns="http://schemas.openxmlformats.org/package/2006/relationships"><Relationship Id="rId2" Type="http://schemas.openxmlformats.org/officeDocument/2006/relationships/slide" Target="../slides/slide123.xml"/><Relationship Id="rId1" Type="http://schemas.openxmlformats.org/officeDocument/2006/relationships/notesMaster" Target="../notesMasters/notesMaster1.xml"/></Relationships>
</file>

<file path=ppt/notesSlides/_rels/notesSlide124.xml.rels><?xml version="1.0" encoding="UTF-8" standalone="yes"?>
<Relationships xmlns="http://schemas.openxmlformats.org/package/2006/relationships"><Relationship Id="rId2" Type="http://schemas.openxmlformats.org/officeDocument/2006/relationships/slide" Target="../slides/slide124.xml"/><Relationship Id="rId1" Type="http://schemas.openxmlformats.org/officeDocument/2006/relationships/notesMaster" Target="../notesMasters/notesMaster1.xml"/></Relationships>
</file>

<file path=ppt/notesSlides/_rels/notesSlide125.xml.rels><?xml version="1.0" encoding="UTF-8" standalone="yes"?>
<Relationships xmlns="http://schemas.openxmlformats.org/package/2006/relationships"><Relationship Id="rId2" Type="http://schemas.openxmlformats.org/officeDocument/2006/relationships/slide" Target="../slides/slide125.xml"/><Relationship Id="rId1" Type="http://schemas.openxmlformats.org/officeDocument/2006/relationships/notesMaster" Target="../notesMasters/notesMaster1.xml"/></Relationships>
</file>

<file path=ppt/notesSlides/_rels/notesSlide126.xml.rels><?xml version="1.0" encoding="UTF-8" standalone="yes"?>
<Relationships xmlns="http://schemas.openxmlformats.org/package/2006/relationships"><Relationship Id="rId2" Type="http://schemas.openxmlformats.org/officeDocument/2006/relationships/slide" Target="../slides/slide126.xml"/><Relationship Id="rId1" Type="http://schemas.openxmlformats.org/officeDocument/2006/relationships/notesMaster" Target="../notesMasters/notesMaster1.xml"/></Relationships>
</file>

<file path=ppt/notesSlides/_rels/notesSlide127.xml.rels><?xml version="1.0" encoding="UTF-8" standalone="yes"?>
<Relationships xmlns="http://schemas.openxmlformats.org/package/2006/relationships"><Relationship Id="rId2" Type="http://schemas.openxmlformats.org/officeDocument/2006/relationships/slide" Target="../slides/slide127.xml"/><Relationship Id="rId1" Type="http://schemas.openxmlformats.org/officeDocument/2006/relationships/notesMaster" Target="../notesMasters/notesMaster1.xml"/></Relationships>
</file>

<file path=ppt/notesSlides/_rels/notesSlide128.xml.rels><?xml version="1.0" encoding="UTF-8" standalone="yes"?>
<Relationships xmlns="http://schemas.openxmlformats.org/package/2006/relationships"><Relationship Id="rId2" Type="http://schemas.openxmlformats.org/officeDocument/2006/relationships/slide" Target="../slides/slide128.xml"/><Relationship Id="rId1" Type="http://schemas.openxmlformats.org/officeDocument/2006/relationships/notesMaster" Target="../notesMasters/notesMaster1.xml"/></Relationships>
</file>

<file path=ppt/notesSlides/_rels/notesSlide129.xml.rels><?xml version="1.0" encoding="UTF-8" standalone="yes"?>
<Relationships xmlns="http://schemas.openxmlformats.org/package/2006/relationships"><Relationship Id="rId2" Type="http://schemas.openxmlformats.org/officeDocument/2006/relationships/slide" Target="../slides/slide129.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0.xml.rels><?xml version="1.0" encoding="UTF-8" standalone="yes"?>
<Relationships xmlns="http://schemas.openxmlformats.org/package/2006/relationships"><Relationship Id="rId2" Type="http://schemas.openxmlformats.org/officeDocument/2006/relationships/slide" Target="../slides/slide130.xml"/><Relationship Id="rId1" Type="http://schemas.openxmlformats.org/officeDocument/2006/relationships/notesMaster" Target="../notesMasters/notesMaster1.xml"/></Relationships>
</file>

<file path=ppt/notesSlides/_rels/notesSlide131.xml.rels><?xml version="1.0" encoding="UTF-8" standalone="yes"?>
<Relationships xmlns="http://schemas.openxmlformats.org/package/2006/relationships"><Relationship Id="rId2" Type="http://schemas.openxmlformats.org/officeDocument/2006/relationships/slide" Target="../slides/slide131.xml"/><Relationship Id="rId1" Type="http://schemas.openxmlformats.org/officeDocument/2006/relationships/notesMaster" Target="../notesMasters/notesMaster1.xml"/></Relationships>
</file>

<file path=ppt/notesSlides/_rels/notesSlide132.xml.rels><?xml version="1.0" encoding="UTF-8" standalone="yes"?>
<Relationships xmlns="http://schemas.openxmlformats.org/package/2006/relationships"><Relationship Id="rId2" Type="http://schemas.openxmlformats.org/officeDocument/2006/relationships/slide" Target="../slides/slide133.xml"/><Relationship Id="rId1" Type="http://schemas.openxmlformats.org/officeDocument/2006/relationships/notesMaster" Target="../notesMasters/notesMaster1.xml"/></Relationships>
</file>

<file path=ppt/notesSlides/_rels/notesSlide133.xml.rels><?xml version="1.0" encoding="UTF-8" standalone="yes"?>
<Relationships xmlns="http://schemas.openxmlformats.org/package/2006/relationships"><Relationship Id="rId2" Type="http://schemas.openxmlformats.org/officeDocument/2006/relationships/slide" Target="../slides/slide13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3" Type="http://schemas.openxmlformats.org/officeDocument/2006/relationships/hyperlink" Target="http://www.cisco.com/univercd/cc/td/doc/product/software/ios123/123sup/123sems/index.htm" TargetMode="External"/><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3" Type="http://schemas.openxmlformats.org/officeDocument/2006/relationships/hyperlink" Target="http://www.cisco.com/en/US/products/hw/switches/ps708/products_system_message_guides_list.html" TargetMode="External"/><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3" Type="http://schemas.openxmlformats.org/officeDocument/2006/relationships/hyperlink" Target="http://www.cisco.com/en/US/docs/ios/netmgmt/configuration/guide/nm_cfg_snmp_sup_ps6350_TSD_Products_Configuration_Guide_Chapter.html" TargetMode="External"/><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78.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79.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0.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81.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82.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83.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84.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85.xml.rels><?xml version="1.0" encoding="UTF-8" standalone="yes"?>
<Relationships xmlns="http://schemas.openxmlformats.org/package/2006/relationships"><Relationship Id="rId2" Type="http://schemas.openxmlformats.org/officeDocument/2006/relationships/slide" Target="../slides/slide85.xml"/><Relationship Id="rId1" Type="http://schemas.openxmlformats.org/officeDocument/2006/relationships/notesMaster" Target="../notesMasters/notesMaster1.xml"/></Relationships>
</file>

<file path=ppt/notesSlides/_rels/notesSlide86.xml.rels><?xml version="1.0" encoding="UTF-8" standalone="yes"?>
<Relationships xmlns="http://schemas.openxmlformats.org/package/2006/relationships"><Relationship Id="rId2" Type="http://schemas.openxmlformats.org/officeDocument/2006/relationships/slide" Target="../slides/slide86.xml"/><Relationship Id="rId1" Type="http://schemas.openxmlformats.org/officeDocument/2006/relationships/notesMaster" Target="../notesMasters/notesMaster1.xml"/></Relationships>
</file>

<file path=ppt/notesSlides/_rels/notesSlide87.xml.rels><?xml version="1.0" encoding="UTF-8" standalone="yes"?>
<Relationships xmlns="http://schemas.openxmlformats.org/package/2006/relationships"><Relationship Id="rId2" Type="http://schemas.openxmlformats.org/officeDocument/2006/relationships/slide" Target="../slides/slide87.xml"/><Relationship Id="rId1" Type="http://schemas.openxmlformats.org/officeDocument/2006/relationships/notesMaster" Target="../notesMasters/notesMaster1.xml"/></Relationships>
</file>

<file path=ppt/notesSlides/_rels/notesSlide88.xml.rels><?xml version="1.0" encoding="UTF-8" standalone="yes"?>
<Relationships xmlns="http://schemas.openxmlformats.org/package/2006/relationships"><Relationship Id="rId2" Type="http://schemas.openxmlformats.org/officeDocument/2006/relationships/slide" Target="../slides/slide88.xml"/><Relationship Id="rId1" Type="http://schemas.openxmlformats.org/officeDocument/2006/relationships/notesMaster" Target="../notesMasters/notesMaster1.xml"/></Relationships>
</file>

<file path=ppt/notesSlides/_rels/notesSlide89.xml.rels><?xml version="1.0" encoding="UTF-8" standalone="yes"?>
<Relationships xmlns="http://schemas.openxmlformats.org/package/2006/relationships"><Relationship Id="rId2" Type="http://schemas.openxmlformats.org/officeDocument/2006/relationships/slide" Target="../slides/slide8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0.xml.rels><?xml version="1.0" encoding="UTF-8" standalone="yes"?>
<Relationships xmlns="http://schemas.openxmlformats.org/package/2006/relationships"><Relationship Id="rId2" Type="http://schemas.openxmlformats.org/officeDocument/2006/relationships/slide" Target="../slides/slide90.xml"/><Relationship Id="rId1" Type="http://schemas.openxmlformats.org/officeDocument/2006/relationships/notesMaster" Target="../notesMasters/notesMaster1.xml"/></Relationships>
</file>

<file path=ppt/notesSlides/_rels/notesSlide91.xml.rels><?xml version="1.0" encoding="UTF-8" standalone="yes"?>
<Relationships xmlns="http://schemas.openxmlformats.org/package/2006/relationships"><Relationship Id="rId2" Type="http://schemas.openxmlformats.org/officeDocument/2006/relationships/slide" Target="../slides/slide91.xml"/><Relationship Id="rId1" Type="http://schemas.openxmlformats.org/officeDocument/2006/relationships/notesMaster" Target="../notesMasters/notesMaster1.xml"/></Relationships>
</file>

<file path=ppt/notesSlides/_rels/notesSlide92.xml.rels><?xml version="1.0" encoding="UTF-8" standalone="yes"?>
<Relationships xmlns="http://schemas.openxmlformats.org/package/2006/relationships"><Relationship Id="rId2" Type="http://schemas.openxmlformats.org/officeDocument/2006/relationships/slide" Target="../slides/slide92.xml"/><Relationship Id="rId1" Type="http://schemas.openxmlformats.org/officeDocument/2006/relationships/notesMaster" Target="../notesMasters/notesMaster1.xml"/></Relationships>
</file>

<file path=ppt/notesSlides/_rels/notesSlide93.xml.rels><?xml version="1.0" encoding="UTF-8" standalone="yes"?>
<Relationships xmlns="http://schemas.openxmlformats.org/package/2006/relationships"><Relationship Id="rId2" Type="http://schemas.openxmlformats.org/officeDocument/2006/relationships/slide" Target="../slides/slide93.xml"/><Relationship Id="rId1" Type="http://schemas.openxmlformats.org/officeDocument/2006/relationships/notesMaster" Target="../notesMasters/notesMaster1.xml"/></Relationships>
</file>

<file path=ppt/notesSlides/_rels/notesSlide94.xml.rels><?xml version="1.0" encoding="UTF-8" standalone="yes"?>
<Relationships xmlns="http://schemas.openxmlformats.org/package/2006/relationships"><Relationship Id="rId2" Type="http://schemas.openxmlformats.org/officeDocument/2006/relationships/slide" Target="../slides/slide94.xml"/><Relationship Id="rId1" Type="http://schemas.openxmlformats.org/officeDocument/2006/relationships/notesMaster" Target="../notesMasters/notesMaster1.xml"/></Relationships>
</file>

<file path=ppt/notesSlides/_rels/notesSlide95.xml.rels><?xml version="1.0" encoding="UTF-8" standalone="yes"?>
<Relationships xmlns="http://schemas.openxmlformats.org/package/2006/relationships"><Relationship Id="rId2" Type="http://schemas.openxmlformats.org/officeDocument/2006/relationships/slide" Target="../slides/slide95.xml"/><Relationship Id="rId1" Type="http://schemas.openxmlformats.org/officeDocument/2006/relationships/notesMaster" Target="../notesMasters/notesMaster1.xml"/></Relationships>
</file>

<file path=ppt/notesSlides/_rels/notesSlide96.xml.rels><?xml version="1.0" encoding="UTF-8" standalone="yes"?>
<Relationships xmlns="http://schemas.openxmlformats.org/package/2006/relationships"><Relationship Id="rId2" Type="http://schemas.openxmlformats.org/officeDocument/2006/relationships/slide" Target="../slides/slide96.xml"/><Relationship Id="rId1" Type="http://schemas.openxmlformats.org/officeDocument/2006/relationships/notesMaster" Target="../notesMasters/notesMaster1.xml"/></Relationships>
</file>

<file path=ppt/notesSlides/_rels/notesSlide97.xml.rels><?xml version="1.0" encoding="UTF-8" standalone="yes"?>
<Relationships xmlns="http://schemas.openxmlformats.org/package/2006/relationships"><Relationship Id="rId2" Type="http://schemas.openxmlformats.org/officeDocument/2006/relationships/slide" Target="../slides/slide97.xml"/><Relationship Id="rId1" Type="http://schemas.openxmlformats.org/officeDocument/2006/relationships/notesMaster" Target="../notesMasters/notesMaster1.xml"/></Relationships>
</file>

<file path=ppt/notesSlides/_rels/notesSlide98.xml.rels><?xml version="1.0" encoding="UTF-8" standalone="yes"?>
<Relationships xmlns="http://schemas.openxmlformats.org/package/2006/relationships"><Relationship Id="rId2" Type="http://schemas.openxmlformats.org/officeDocument/2006/relationships/slide" Target="../slides/slide98.xml"/><Relationship Id="rId1" Type="http://schemas.openxmlformats.org/officeDocument/2006/relationships/notesMaster" Target="../notesMasters/notesMaster1.xml"/></Relationships>
</file>

<file path=ppt/notesSlides/_rels/notesSlide99.xml.rels><?xml version="1.0" encoding="UTF-8" standalone="yes"?>
<Relationships xmlns="http://schemas.openxmlformats.org/package/2006/relationships"><Relationship Id="rId2" Type="http://schemas.openxmlformats.org/officeDocument/2006/relationships/slide" Target="../slides/slide9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11"/>
          <p:cNvSpPr>
            <a:spLocks noGrp="1" noChangeArrowheads="1"/>
          </p:cNvSpPr>
          <p:nvPr>
            <p:ph type="sldNum" sz="quarter" idx="5"/>
          </p:nvPr>
        </p:nvSpPr>
        <p:spPr>
          <a:noFill/>
        </p:spPr>
        <p:txBody>
          <a:bodyPr/>
          <a:lstStyle/>
          <a:p>
            <a:fld id="{2B30C949-4E15-4DB4-8A39-A23EF57DFAE1}" type="slidenum">
              <a:rPr lang="en-US" smtClean="0"/>
              <a:pPr/>
              <a:t>1</a:t>
            </a:fld>
            <a:endParaRPr lang="en-US" dirty="0" smtClean="0"/>
          </a:p>
        </p:txBody>
      </p:sp>
      <p:sp>
        <p:nvSpPr>
          <p:cNvPr id="19459" name="Rectangle 2"/>
          <p:cNvSpPr>
            <a:spLocks noGrp="1" noRot="1" noChangeAspect="1" noChangeArrowheads="1" noTextEdit="1"/>
          </p:cNvSpPr>
          <p:nvPr>
            <p:ph type="sldImg"/>
          </p:nvPr>
        </p:nvSpPr>
        <p:spPr>
          <a:ln/>
        </p:spPr>
      </p:sp>
      <p:sp>
        <p:nvSpPr>
          <p:cNvPr id="19460" name="Rectangle 3"/>
          <p:cNvSpPr>
            <a:spLocks noGrp="1" noChangeArrowheads="1"/>
          </p:cNvSpPr>
          <p:nvPr>
            <p:ph type="body" idx="1"/>
          </p:nvPr>
        </p:nvSpPr>
        <p:spPr>
          <a:xfrm>
            <a:off x="404813" y="4378325"/>
            <a:ext cx="6121400" cy="4252913"/>
          </a:xfrm>
          <a:noFill/>
          <a:ln/>
        </p:spPr>
        <p:txBody>
          <a:bodyPr/>
          <a:lstStyle/>
          <a:p>
            <a:pPr>
              <a:buFontTx/>
              <a:buNone/>
            </a:pPr>
            <a:r>
              <a:rPr lang="en-US" b="1" dirty="0" smtClean="0"/>
              <a:t>Cisco Networking Academy Program</a:t>
            </a:r>
          </a:p>
          <a:p>
            <a:pPr>
              <a:buFontTx/>
              <a:buNone/>
            </a:pPr>
            <a:r>
              <a:rPr lang="en-US" b="1" dirty="0" smtClean="0"/>
              <a:t>CCNP</a:t>
            </a:r>
            <a:r>
              <a:rPr lang="en-US" b="1" baseline="0" dirty="0" smtClean="0"/>
              <a:t> SWITCH: Implementing IP Switching</a:t>
            </a:r>
            <a:endParaRPr lang="en-US" b="1" dirty="0" smtClean="0"/>
          </a:p>
          <a:p>
            <a:pPr>
              <a:buFontTx/>
              <a:buNone/>
            </a:pPr>
            <a:r>
              <a:rPr lang="en-US" sz="1300" b="1" dirty="0" smtClean="0"/>
              <a:t>Chapter 5: Implementing High Availability and Redundancy in a Campus Network</a:t>
            </a:r>
            <a:endParaRPr lang="en-GB" b="1" dirty="0"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lnSpc>
                <a:spcPct val="100000"/>
              </a:lnSpc>
            </a:pPr>
            <a:r>
              <a:rPr lang="en-US" sz="1200" kern="1200" baseline="0" dirty="0" smtClean="0">
                <a:solidFill>
                  <a:schemeClr val="tx1"/>
                </a:solidFill>
                <a:latin typeface="Arial" charset="0"/>
                <a:ea typeface="+mn-ea"/>
                <a:cs typeface="+mn-cs"/>
              </a:rPr>
              <a:t>Network level, system-level resiliency, and network monitoring are required components to provide high availability. High availability should be considered at every level of the network. In the context of this course, however, the focus is on network-level resiliency. You should still organize high availability at the system level. In a switched network, this means making sure that heavily solicited or key switches have redundant power supplies, or that duplicate devices are available to replace failed components of the network.</a:t>
            </a:r>
          </a:p>
          <a:p>
            <a:pPr>
              <a:lnSpc>
                <a:spcPct val="100000"/>
              </a:lnSpc>
            </a:pPr>
            <a:r>
              <a:rPr lang="en-US" sz="1200" kern="1200" baseline="0" dirty="0" smtClean="0">
                <a:solidFill>
                  <a:schemeClr val="tx1"/>
                </a:solidFill>
                <a:latin typeface="Arial" charset="0"/>
                <a:ea typeface="+mn-ea"/>
                <a:cs typeface="+mn-cs"/>
              </a:rPr>
              <a:t>Another part of high availability ensures that you are informed when an element of your network fails. This is configured through monitoring and management features—the status or the failure of any element in your network should be immediate reported to a location with an immediate notification of the issue.</a:t>
            </a:r>
            <a:endParaRPr lang="en-US" dirty="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10</a:t>
            </a:fld>
            <a:endParaRPr lang="en-US" dirty="0"/>
          </a:p>
        </p:txBody>
      </p:sp>
    </p:spTree>
  </p:cSld>
  <p:clrMapOvr>
    <a:masterClrMapping/>
  </p:clrMapOvr>
</p:notes>
</file>

<file path=ppt/notesSlides/notesSlide10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noFill/>
          <a:ln w="9525">
            <a:noFill/>
            <a:miter lim="800000"/>
            <a:headEnd/>
            <a:tailEnd/>
          </a:ln>
          <a:effectLst/>
        </p:spPr>
        <p:txBody>
          <a:bodyPr vert="horz" wrap="square" lIns="95667" tIns="50185" rIns="95667" bIns="50185" numCol="1" anchor="t" anchorCtr="0" compatLnSpc="1">
            <a:prstTxWarp prst="textNoShape">
              <a:avLst/>
            </a:prstTxWarp>
            <a:normAutofit lnSpcReduction="10000"/>
          </a:bodyPr>
          <a:lstStyle/>
          <a:p>
            <a:pPr>
              <a:lnSpc>
                <a:spcPct val="120000"/>
              </a:lnSpc>
            </a:pPr>
            <a:r>
              <a:rPr lang="en-US" dirty="0" smtClean="0"/>
              <a:t>The dynamic failover, when the active (master) becomes unavailable, uses three timers within VRRP: the advertisement interval, the master down interval, and the skew time:</a:t>
            </a:r>
          </a:p>
          <a:p>
            <a:pPr>
              <a:lnSpc>
                <a:spcPct val="120000"/>
              </a:lnSpc>
            </a:pPr>
            <a:r>
              <a:rPr lang="en-US" smtClean="0"/>
              <a:t>The </a:t>
            </a:r>
            <a:r>
              <a:rPr lang="en-US" dirty="0" smtClean="0"/>
              <a:t>advertisement interval is the time interval between advertisements (in seconds). The default interval is 1 second.</a:t>
            </a:r>
          </a:p>
          <a:p>
            <a:pPr>
              <a:lnSpc>
                <a:spcPct val="120000"/>
              </a:lnSpc>
            </a:pPr>
            <a:r>
              <a:rPr lang="en-US" smtClean="0"/>
              <a:t>The </a:t>
            </a:r>
            <a:r>
              <a:rPr lang="en-US" dirty="0" smtClean="0"/>
              <a:t>master down interval is the time interval for backup to declare the master down (in seconds). The default is 3 x advertisement interval + skew time.</a:t>
            </a:r>
          </a:p>
          <a:p>
            <a:pPr>
              <a:lnSpc>
                <a:spcPct val="120000"/>
              </a:lnSpc>
            </a:pPr>
            <a:r>
              <a:rPr lang="en-US" smtClean="0"/>
              <a:t>The </a:t>
            </a:r>
            <a:r>
              <a:rPr lang="en-US" dirty="0" smtClean="0"/>
              <a:t>skew time (256 – priority / 256) ms ensures that the backup router with the highest priority becomes the new master.</a:t>
            </a:r>
          </a:p>
          <a:p>
            <a:pPr>
              <a:lnSpc>
                <a:spcPct val="120000"/>
              </a:lnSpc>
            </a:pPr>
            <a:r>
              <a:rPr lang="en-US" smtClean="0"/>
              <a:t>The </a:t>
            </a:r>
            <a:r>
              <a:rPr lang="en-US" dirty="0" smtClean="0"/>
              <a:t>table lists the steps involved in the VRRP transition for the scenario in the previous slide.</a:t>
            </a:r>
          </a:p>
          <a:p>
            <a:pPr>
              <a:lnSpc>
                <a:spcPct val="120000"/>
              </a:lnSpc>
            </a:pPr>
            <a:r>
              <a:rPr lang="en-US" b="1" smtClean="0"/>
              <a:t>Note:</a:t>
            </a:r>
            <a:r>
              <a:rPr lang="en-US" smtClean="0"/>
              <a:t> </a:t>
            </a:r>
            <a:r>
              <a:rPr lang="en-US" dirty="0" smtClean="0"/>
              <a:t>In the case of an orderly shutdown of the VRRP master, it sends an advertisement with a priority of 0. This priority setting then triggers the backup router to take over quicker by waiting only the skew time instead of the master down interval. Therefore, in the previous example, Router B would have waited only 0.2 seconds to transition to the master state.</a:t>
            </a:r>
            <a:endParaRPr lang="en-US" dirty="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100</a:t>
            </a:fld>
            <a:endParaRPr lang="en-US" dirty="0"/>
          </a:p>
        </p:txBody>
      </p:sp>
    </p:spTree>
  </p:cSld>
  <p:clrMapOvr>
    <a:masterClrMapping/>
  </p:clrMapOvr>
</p:notes>
</file>

<file path=ppt/notesSlides/notesSlide10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noFill/>
          <a:ln w="9525">
            <a:noFill/>
            <a:miter lim="800000"/>
            <a:headEnd/>
            <a:tailEnd/>
          </a:ln>
          <a:effectLst/>
        </p:spPr>
        <p:txBody>
          <a:bodyPr vert="horz" wrap="square" lIns="95667" tIns="50185" rIns="95667" bIns="50185" numCol="1" anchor="t" anchorCtr="0" compatLnSpc="1">
            <a:prstTxWarp prst="textNoShape">
              <a:avLst/>
            </a:prstTxWarp>
            <a:normAutofit/>
          </a:bodyPr>
          <a:lstStyle/>
          <a:p>
            <a:pPr>
              <a:lnSpc>
                <a:spcPct val="120000"/>
              </a:lnSpc>
            </a:pPr>
            <a:r>
              <a:rPr lang="en-US" dirty="0" smtClean="0"/>
              <a:t>Steps needed to configure VRRP.</a:t>
            </a:r>
            <a:endParaRPr lang="en-US" dirty="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101</a:t>
            </a:fld>
            <a:endParaRPr lang="en-US" dirty="0"/>
          </a:p>
        </p:txBody>
      </p:sp>
    </p:spTree>
  </p:cSld>
  <p:clrMapOvr>
    <a:masterClrMapping/>
  </p:clrMapOvr>
</p:notes>
</file>

<file path=ppt/notesSlides/notesSlide10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noFill/>
          <a:ln w="9525">
            <a:noFill/>
            <a:miter lim="800000"/>
            <a:headEnd/>
            <a:tailEnd/>
          </a:ln>
          <a:effectLst/>
        </p:spPr>
        <p:txBody>
          <a:bodyPr vert="horz" wrap="square" lIns="95667" tIns="50185" rIns="95667" bIns="50185" numCol="1" anchor="t" anchorCtr="0" compatLnSpc="1">
            <a:prstTxWarp prst="textNoShape">
              <a:avLst/>
            </a:prstTxWarp>
            <a:normAutofit/>
          </a:bodyPr>
          <a:lstStyle/>
          <a:p>
            <a:pPr>
              <a:lnSpc>
                <a:spcPct val="100000"/>
              </a:lnSpc>
            </a:pPr>
            <a:r>
              <a:rPr lang="en-US" dirty="0" smtClean="0"/>
              <a:t>This example illustrates a user configuring and verifying VRRP on Router A and Router B for the scenario.</a:t>
            </a:r>
            <a:endParaRPr lang="en-US" dirty="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102</a:t>
            </a:fld>
            <a:endParaRPr lang="en-US" dirty="0"/>
          </a:p>
        </p:txBody>
      </p:sp>
    </p:spTree>
  </p:cSld>
  <p:clrMapOvr>
    <a:masterClrMapping/>
  </p:clrMapOvr>
</p:notes>
</file>

<file path=ppt/notesSlides/notesSlide10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noFill/>
          <a:ln w="9525">
            <a:noFill/>
            <a:miter lim="800000"/>
            <a:headEnd/>
            <a:tailEnd/>
          </a:ln>
          <a:effectLst/>
        </p:spPr>
        <p:txBody>
          <a:bodyPr vert="horz" wrap="square" lIns="95667" tIns="50185" rIns="95667" bIns="50185" numCol="1" anchor="t" anchorCtr="0" compatLnSpc="1">
            <a:prstTxWarp prst="textNoShape">
              <a:avLst/>
            </a:prstTxWarp>
            <a:normAutofit/>
          </a:bodyPr>
          <a:lstStyle/>
          <a:p>
            <a:pPr>
              <a:lnSpc>
                <a:spcPct val="100000"/>
              </a:lnSpc>
            </a:pPr>
            <a:r>
              <a:rPr lang="en-US" dirty="0" smtClean="0"/>
              <a:t>This example illustrates a user configuring and verifying VRRP on Router A and Router B for the scenario.</a:t>
            </a:r>
          </a:p>
          <a:p>
            <a:pPr>
              <a:lnSpc>
                <a:spcPct val="100000"/>
              </a:lnSpc>
            </a:pPr>
            <a:r>
              <a:rPr lang="en-US" smtClean="0"/>
              <a:t>A </a:t>
            </a:r>
            <a:r>
              <a:rPr lang="en-US" dirty="0" smtClean="0"/>
              <a:t>main difference between HSRP and VRRP is that in VRRP, the backup router does not send advertisements. Therefore, as shown in the example, the VRRP master is not aware of the current backup router.</a:t>
            </a:r>
            <a:endParaRPr lang="en-US" dirty="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103</a:t>
            </a:fld>
            <a:endParaRPr lang="en-US" dirty="0"/>
          </a:p>
        </p:txBody>
      </p:sp>
    </p:spTree>
  </p:cSld>
  <p:clrMapOvr>
    <a:masterClrMapping/>
  </p:clrMapOvr>
</p:notes>
</file>

<file path=ppt/notesSlides/notesSlide10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noFill/>
          <a:ln w="9525">
            <a:noFill/>
            <a:miter lim="800000"/>
            <a:headEnd/>
            <a:tailEnd/>
          </a:ln>
          <a:effectLst/>
        </p:spPr>
        <p:txBody>
          <a:bodyPr vert="horz" wrap="square" lIns="95667" tIns="50185" rIns="95667" bIns="50185" numCol="1" anchor="t" anchorCtr="0" compatLnSpc="1">
            <a:prstTxWarp prst="textNoShape">
              <a:avLst/>
            </a:prstTxWarp>
            <a:normAutofit/>
          </a:bodyPr>
          <a:lstStyle/>
          <a:p>
            <a:pPr>
              <a:lnSpc>
                <a:spcPct val="100000"/>
              </a:lnSpc>
            </a:pPr>
            <a:r>
              <a:rPr lang="en-US" dirty="0" smtClean="0"/>
              <a:t>Although HSRP and VRRP provide gateway resiliency for the standby members of the redundancy group, the upstream bandwidth is not used while the device is in standby mode.</a:t>
            </a:r>
          </a:p>
          <a:p>
            <a:pPr>
              <a:lnSpc>
                <a:spcPct val="100000"/>
              </a:lnSpc>
            </a:pPr>
            <a:r>
              <a:rPr lang="en-US" smtClean="0"/>
              <a:t>Only </a:t>
            </a:r>
            <a:r>
              <a:rPr lang="en-US" dirty="0" smtClean="0"/>
              <a:t>the active router for HSRP and VRRP groups forwards traffic for the virtual MAC. Resources associated with the standby router are not fully utilized. Some load balancing can be accomplished with these protocols through the creation of multiple groups and through the assignment of multiple default gateways, but this configuration creates an administrative burden.</a:t>
            </a:r>
          </a:p>
          <a:p>
            <a:pPr>
              <a:lnSpc>
                <a:spcPct val="100000"/>
              </a:lnSpc>
            </a:pPr>
            <a:r>
              <a:rPr lang="en-US" smtClean="0"/>
              <a:t>GLBP </a:t>
            </a:r>
            <a:r>
              <a:rPr lang="en-US" dirty="0" smtClean="0"/>
              <a:t>is a Cisco-proprietary solution created to enable automatic selection and simultaneous use of multiple available gateways in addition to automatic failover between those gateways. Multiple routers share the load of frames that, from a client perspective, are sent to a single default gateway address.</a:t>
            </a:r>
          </a:p>
          <a:p>
            <a:pPr>
              <a:lnSpc>
                <a:spcPct val="100000"/>
              </a:lnSpc>
            </a:pPr>
            <a:r>
              <a:rPr lang="en-US" smtClean="0"/>
              <a:t>With </a:t>
            </a:r>
            <a:r>
              <a:rPr lang="en-US" dirty="0" smtClean="0"/>
              <a:t>GLBP, resources can be fully utilized without the administrative burden of configuring multiple groups and managing multiple default gateway configurations, as is required with HSRP and VRRP. </a:t>
            </a:r>
          </a:p>
          <a:p>
            <a:pPr>
              <a:lnSpc>
                <a:spcPct val="100000"/>
              </a:lnSpc>
            </a:pPr>
            <a:r>
              <a:rPr lang="en-US" smtClean="0"/>
              <a:t>HSRP </a:t>
            </a:r>
            <a:r>
              <a:rPr lang="en-US" dirty="0" smtClean="0"/>
              <a:t>is typically used in Cisco networks as usually there are only two gateways for any subnet. GLBP can be used if more than two gateways exist for subnets to load share across the gateways.</a:t>
            </a:r>
            <a:endParaRPr lang="en-US" dirty="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104</a:t>
            </a:fld>
            <a:endParaRPr lang="en-US" dirty="0"/>
          </a:p>
        </p:txBody>
      </p:sp>
    </p:spTree>
  </p:cSld>
  <p:clrMapOvr>
    <a:masterClrMapping/>
  </p:clrMapOvr>
</p:notes>
</file>

<file path=ppt/notesSlides/notesSlide10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noFill/>
          <a:ln w="9525">
            <a:noFill/>
            <a:miter lim="800000"/>
            <a:headEnd/>
            <a:tailEnd/>
          </a:ln>
          <a:effectLst/>
        </p:spPr>
        <p:txBody>
          <a:bodyPr vert="horz" wrap="square" lIns="95667" tIns="50185" rIns="95667" bIns="50185" numCol="1" anchor="t" anchorCtr="0" compatLnSpc="1">
            <a:prstTxWarp prst="textNoShape">
              <a:avLst/>
            </a:prstTxWarp>
            <a:normAutofit/>
          </a:bodyPr>
          <a:lstStyle/>
          <a:p>
            <a:pPr>
              <a:lnSpc>
                <a:spcPct val="100000"/>
              </a:lnSpc>
            </a:pPr>
            <a:r>
              <a:rPr lang="en-US" dirty="0" smtClean="0"/>
              <a:t>Router A is acting as the AVG. Router A has assigned virtual MAC </a:t>
            </a:r>
            <a:r>
              <a:rPr lang="en-US" dirty="0" err="1" smtClean="0"/>
              <a:t>0007.b400.0101</a:t>
            </a:r>
            <a:r>
              <a:rPr lang="en-US" dirty="0" smtClean="0"/>
              <a:t> to itself.</a:t>
            </a:r>
          </a:p>
          <a:p>
            <a:pPr>
              <a:lnSpc>
                <a:spcPct val="100000"/>
              </a:lnSpc>
            </a:pPr>
            <a:r>
              <a:rPr lang="en-US" dirty="0" smtClean="0"/>
              <a:t>Router B is acting as AVF for the virtual MAC </a:t>
            </a:r>
            <a:r>
              <a:rPr lang="en-US" dirty="0" err="1" smtClean="0"/>
              <a:t>0007.b400.0102</a:t>
            </a:r>
            <a:r>
              <a:rPr lang="en-US" dirty="0" smtClean="0"/>
              <a:t> assigned to it by Router A. </a:t>
            </a:r>
          </a:p>
          <a:p>
            <a:pPr>
              <a:lnSpc>
                <a:spcPct val="100000"/>
              </a:lnSpc>
            </a:pPr>
            <a:r>
              <a:rPr lang="en-US" dirty="0" smtClean="0"/>
              <a:t>Client 1 default gateway is Router A.</a:t>
            </a:r>
          </a:p>
          <a:p>
            <a:pPr>
              <a:lnSpc>
                <a:spcPct val="100000"/>
              </a:lnSpc>
            </a:pPr>
            <a:r>
              <a:rPr lang="en-US" dirty="0" smtClean="0"/>
              <a:t>Client 2 default gateway is Router B based on the virtual MAC assignment.</a:t>
            </a:r>
          </a:p>
          <a:p>
            <a:pPr>
              <a:lnSpc>
                <a:spcPct val="100000"/>
              </a:lnSpc>
            </a:pPr>
            <a:endParaRPr lang="en-US" dirty="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105</a:t>
            </a:fld>
            <a:endParaRPr lang="en-US" dirty="0"/>
          </a:p>
        </p:txBody>
      </p:sp>
    </p:spTree>
  </p:cSld>
  <p:clrMapOvr>
    <a:masterClrMapping/>
  </p:clrMapOvr>
</p:notes>
</file>

<file path=ppt/notesSlides/notesSlide10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noFill/>
          <a:ln w="9525">
            <a:noFill/>
            <a:miter lim="800000"/>
            <a:headEnd/>
            <a:tailEnd/>
          </a:ln>
          <a:effectLst/>
        </p:spPr>
        <p:txBody>
          <a:bodyPr vert="horz" wrap="square" lIns="95667" tIns="50185" rIns="95667" bIns="50185" numCol="1" anchor="t" anchorCtr="0" compatLnSpc="1">
            <a:prstTxWarp prst="textNoShape">
              <a:avLst/>
            </a:prstTxWarp>
            <a:normAutofit/>
          </a:bodyPr>
          <a:lstStyle/>
          <a:p>
            <a:pPr>
              <a:lnSpc>
                <a:spcPct val="100000"/>
              </a:lnSpc>
            </a:pPr>
            <a:r>
              <a:rPr lang="en-US" dirty="0" smtClean="0"/>
              <a:t>GLBP active virtual gateway (AVG):Members of a GLBP group elect one gateway to be the AVG for that group. Other group members provide backup for the AVG if the AVG becomes unavailable. The AVG assigns a virtual MAC address to each member of the GLBP group.</a:t>
            </a:r>
          </a:p>
          <a:p>
            <a:pPr>
              <a:lnSpc>
                <a:spcPct val="100000"/>
              </a:lnSpc>
            </a:pPr>
            <a:r>
              <a:rPr lang="en-US" dirty="0" smtClean="0"/>
              <a:t>GLBP active virtual forwarder (AVF): Each gateway assumes responsibility for forwarding packets that are sent to the virtual MAC address assigned to that gateway by the AVG. These gateways are known as AVFs for their virtual MAC address.</a:t>
            </a:r>
          </a:p>
          <a:p>
            <a:pPr>
              <a:lnSpc>
                <a:spcPct val="100000"/>
              </a:lnSpc>
            </a:pPr>
            <a:r>
              <a:rPr lang="en-US" dirty="0" smtClean="0"/>
              <a:t>GLBP communication: GLBP members communicate between each other through hello messages sent every 3 seconds to the multicast address 224.0.0.102, User </a:t>
            </a:r>
            <a:r>
              <a:rPr lang="pt-BR" dirty="0" smtClean="0"/>
              <a:t>Datagram Protocol (UDP) port 3222</a:t>
            </a:r>
            <a:endParaRPr lang="en-US" dirty="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106</a:t>
            </a:fld>
            <a:endParaRPr lang="en-US" dirty="0"/>
          </a:p>
        </p:txBody>
      </p:sp>
    </p:spTree>
  </p:cSld>
  <p:clrMapOvr>
    <a:masterClrMapping/>
  </p:clrMapOvr>
</p:notes>
</file>

<file path=ppt/notesSlides/notesSlide10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noFill/>
          <a:ln w="9525">
            <a:noFill/>
            <a:miter lim="800000"/>
            <a:headEnd/>
            <a:tailEnd/>
          </a:ln>
          <a:effectLst/>
        </p:spPr>
        <p:txBody>
          <a:bodyPr vert="horz" wrap="square" lIns="95667" tIns="50185" rIns="95667" bIns="50185" numCol="1" anchor="t" anchorCtr="0" compatLnSpc="1">
            <a:prstTxWarp prst="textNoShape">
              <a:avLst/>
            </a:prstTxWarp>
            <a:normAutofit/>
          </a:bodyPr>
          <a:lstStyle/>
          <a:p>
            <a:pPr>
              <a:lnSpc>
                <a:spcPct val="120000"/>
              </a:lnSpc>
            </a:pPr>
            <a:r>
              <a:rPr lang="en-US" dirty="0" smtClean="0"/>
              <a:t>GLBP provides upstream load sharing by utilizing the redundant uplinks simultaneously. It uses link capacity efficiently, thus providing peak-load traffic coverage. By making use of multiple available paths upstream from the routers or Layer 3 switches running GLBP, output queues may also be reduced.</a:t>
            </a:r>
          </a:p>
          <a:p>
            <a:pPr>
              <a:lnSpc>
                <a:spcPct val="120000"/>
              </a:lnSpc>
            </a:pPr>
            <a:r>
              <a:rPr lang="en-US" dirty="0" smtClean="0"/>
              <a:t>Only a single path is used with HSRP or VRRP, while others are idle, unless multiple groups and gateways are configured. The single path may encounter higher output queue rates during peak times, which leads to lower performance from higher jitter rates. The impact of jitter is lessened and overall performance is increased because more upstream bandwidth is available, and additional upstream paths are used.</a:t>
            </a:r>
            <a:endParaRPr lang="en-US" dirty="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107</a:t>
            </a:fld>
            <a:endParaRPr lang="en-US" dirty="0"/>
          </a:p>
        </p:txBody>
      </p:sp>
    </p:spTree>
  </p:cSld>
  <p:clrMapOvr>
    <a:masterClrMapping/>
  </p:clrMapOvr>
</p:notes>
</file>

<file path=ppt/notesSlides/notesSlide10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noFill/>
          <a:ln w="9525">
            <a:noFill/>
            <a:miter lim="800000"/>
            <a:headEnd/>
            <a:tailEnd/>
          </a:ln>
          <a:effectLst/>
        </p:spPr>
        <p:txBody>
          <a:bodyPr vert="horz" wrap="square" lIns="95667" tIns="50185" rIns="95667" bIns="50185" numCol="1" anchor="t" anchorCtr="0" compatLnSpc="1">
            <a:prstTxWarp prst="textNoShape">
              <a:avLst/>
            </a:prstTxWarp>
            <a:normAutofit/>
          </a:bodyPr>
          <a:lstStyle/>
          <a:p>
            <a:pPr>
              <a:lnSpc>
                <a:spcPct val="120000"/>
              </a:lnSpc>
            </a:pPr>
            <a:r>
              <a:rPr lang="en-US" dirty="0" smtClean="0"/>
              <a:t>GLBP allows automatic selection and simultaneous use of all available gateways in the group. The members of a GLBP group elect one gateway to be the AVG for that group. Other members of the group provide backup for the AVG if it becomes unavailable. The AVG assigns a virtual MAC address to each member of the GLBP group. All routers become AVFs for frames addressed to that virtual MAC address. As clients send Address Resolution Protocol (ARP) requests for the address of the default gateway, the AVG sends these virtual MAC addresses in the ARP replies. A GLBP group can have up to four group members.</a:t>
            </a:r>
          </a:p>
          <a:p>
            <a:pPr>
              <a:lnSpc>
                <a:spcPct val="120000"/>
              </a:lnSpc>
            </a:pPr>
            <a:r>
              <a:rPr lang="en-US" smtClean="0"/>
              <a:t>GLBP </a:t>
            </a:r>
            <a:r>
              <a:rPr lang="en-US" dirty="0" smtClean="0"/>
              <a:t>automatically manages the virtual MAC address assignment, determines who handles the forwarding, and ensures that each station has a forwarding path if failures to gateways or tracked interfaces occur. If failures occur, the load-balancing ratio is adjusted among the remaining AVFs so that resources are used in the most efficient way. </a:t>
            </a:r>
          </a:p>
          <a:p>
            <a:pPr>
              <a:lnSpc>
                <a:spcPct val="120000"/>
              </a:lnSpc>
            </a:pPr>
            <a:endParaRPr lang="en-US" dirty="0" smtClean="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108</a:t>
            </a:fld>
            <a:endParaRPr lang="en-US" dirty="0"/>
          </a:p>
        </p:txBody>
      </p:sp>
    </p:spTree>
  </p:cSld>
  <p:clrMapOvr>
    <a:masterClrMapping/>
  </p:clrMapOvr>
</p:notes>
</file>

<file path=ppt/notesSlides/notesSlide10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noFill/>
          <a:ln w="9525">
            <a:noFill/>
            <a:miter lim="800000"/>
            <a:headEnd/>
            <a:tailEnd/>
          </a:ln>
          <a:effectLst/>
        </p:spPr>
        <p:txBody>
          <a:bodyPr vert="horz" wrap="square" lIns="95667" tIns="50185" rIns="95667" bIns="50185" numCol="1" anchor="t" anchorCtr="0" compatLnSpc="1">
            <a:prstTxWarp prst="textNoShape">
              <a:avLst/>
            </a:prstTxWarp>
            <a:normAutofit/>
          </a:bodyPr>
          <a:lstStyle/>
          <a:p>
            <a:pPr>
              <a:lnSpc>
                <a:spcPct val="120000"/>
              </a:lnSpc>
            </a:pPr>
            <a:endParaRPr lang="en-US" dirty="0" smtClean="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109</a:t>
            </a:fld>
            <a:endParaRPr lang="en-US"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85000" lnSpcReduction="10000"/>
          </a:bodyPr>
          <a:lstStyle/>
          <a:p>
            <a:pPr>
              <a:lnSpc>
                <a:spcPct val="110000"/>
              </a:lnSpc>
            </a:pPr>
            <a:r>
              <a:rPr lang="en-US" sz="1200" kern="1200" baseline="0" dirty="0" smtClean="0">
                <a:solidFill>
                  <a:schemeClr val="tx1"/>
                </a:solidFill>
                <a:latin typeface="Arial" charset="0"/>
                <a:ea typeface="+mn-ea"/>
                <a:cs typeface="+mn-cs"/>
              </a:rPr>
              <a:t>Network-level resiliency is built with device and link redundancy. Device redundancy refers to having backup or redundant devices in the network to provide switching or routing or services functionality. Link redundancy refers to having multiple or duplicate links between any two devices. When possible and needed, duplicate links are installed between devices. If one physical link fails, the redundant one can hold the load while you replace the first one. These redundant links can be set in a standby mode, where one link is active and the other one is blocked by the spanning tree, or in a load-balancing mode, with EtherChannel. Also, if the links are Layer 3 instead, load balancing is possible.</a:t>
            </a:r>
          </a:p>
          <a:p>
            <a:pPr>
              <a:lnSpc>
                <a:spcPct val="110000"/>
              </a:lnSpc>
            </a:pPr>
            <a:r>
              <a:rPr lang="en-US" sz="1200" kern="1200" baseline="0" dirty="0" smtClean="0">
                <a:solidFill>
                  <a:schemeClr val="tx1"/>
                </a:solidFill>
                <a:latin typeface="Arial" charset="0"/>
                <a:ea typeface="+mn-ea"/>
                <a:cs typeface="+mn-cs"/>
              </a:rPr>
              <a:t>Another element of high availability at network level is fast convergence. When a link fails, the redundant link or path should take precedence immediately to avoid situations in which frames or packets are dropped due to slow convergence time. In this perspective, Rapid Spanning Tree Protocol (RSTP) is preferred over 802.1D STP. With the same logic in mind, fast convergence should apply to Layer 3 connections. Wherever possible, efficient routing protocols, such as OSPF or EIGRP, would be preferred to slower routing protocols such as RIP to increase convergence speed.</a:t>
            </a:r>
          </a:p>
          <a:p>
            <a:pPr>
              <a:lnSpc>
                <a:spcPct val="110000"/>
              </a:lnSpc>
            </a:pPr>
            <a:r>
              <a:rPr lang="en-US" sz="1200" kern="1200" baseline="0" dirty="0" smtClean="0">
                <a:solidFill>
                  <a:schemeClr val="tx1"/>
                </a:solidFill>
                <a:latin typeface="Arial" charset="0"/>
                <a:ea typeface="+mn-ea"/>
                <a:cs typeface="+mn-cs"/>
              </a:rPr>
              <a:t>Monitoring the various network elements involves several components. The first one is to synchronize time between interconnecting devices and the monitoring station. Knowing precisely when an event occurs is fundamental to managing failures and recoveries. The second element is to track events related to devices status. This can be done using Syslog and SNMP. SNMP cannot monitor some elements. For example, your link to the next hop may be up, but a failure in the network renders your gateway unreachable. This event might be undetected by the local device-monitoring configuration. To circumvent this kind of issue, IP SLA is a protocol dedicated to testing connectivity between devices. It is an important addition to monitor the network with increased accuracy.</a:t>
            </a:r>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11</a:t>
            </a:fld>
            <a:endParaRPr lang="en-US" dirty="0"/>
          </a:p>
        </p:txBody>
      </p:sp>
    </p:spTree>
  </p:cSld>
  <p:clrMapOvr>
    <a:masterClrMapping/>
  </p:clrMapOvr>
</p:notes>
</file>

<file path=ppt/notesSlides/notesSlide1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noFill/>
          <a:ln w="9525">
            <a:noFill/>
            <a:miter lim="800000"/>
            <a:headEnd/>
            <a:tailEnd/>
          </a:ln>
          <a:effectLst/>
        </p:spPr>
        <p:txBody>
          <a:bodyPr vert="horz" wrap="square" lIns="95667" tIns="50185" rIns="95667" bIns="50185" numCol="1" anchor="t" anchorCtr="0" compatLnSpc="1">
            <a:prstTxWarp prst="textNoShape">
              <a:avLst/>
            </a:prstTxWarp>
            <a:normAutofit/>
          </a:bodyPr>
          <a:lstStyle/>
          <a:p>
            <a:pPr>
              <a:lnSpc>
                <a:spcPct val="120000"/>
              </a:lnSpc>
            </a:pPr>
            <a:endParaRPr lang="en-US" dirty="0" smtClean="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110</a:t>
            </a:fld>
            <a:endParaRPr lang="en-US" dirty="0"/>
          </a:p>
        </p:txBody>
      </p:sp>
    </p:spTree>
  </p:cSld>
  <p:clrMapOvr>
    <a:masterClrMapping/>
  </p:clrMapOvr>
</p:notes>
</file>

<file path=ppt/notesSlides/notesSlide1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noFill/>
          <a:ln w="9525">
            <a:noFill/>
            <a:miter lim="800000"/>
            <a:headEnd/>
            <a:tailEnd/>
          </a:ln>
          <a:effectLst/>
        </p:spPr>
        <p:txBody>
          <a:bodyPr vert="horz" wrap="square" lIns="95667" tIns="50185" rIns="95667" bIns="50185" numCol="1" anchor="t" anchorCtr="0" compatLnSpc="1">
            <a:prstTxWarp prst="textNoShape">
              <a:avLst/>
            </a:prstTxWarp>
            <a:normAutofit/>
          </a:bodyPr>
          <a:lstStyle/>
          <a:p>
            <a:pPr>
              <a:lnSpc>
                <a:spcPct val="120000"/>
              </a:lnSpc>
            </a:pPr>
            <a:endParaRPr lang="en-US" dirty="0" smtClean="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111</a:t>
            </a:fld>
            <a:endParaRPr lang="en-US" dirty="0"/>
          </a:p>
        </p:txBody>
      </p:sp>
    </p:spTree>
  </p:cSld>
  <p:clrMapOvr>
    <a:masterClrMapping/>
  </p:clrMapOvr>
</p:notes>
</file>

<file path=ppt/notesSlides/notesSlide1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noFill/>
          <a:ln w="9525">
            <a:noFill/>
            <a:miter lim="800000"/>
            <a:headEnd/>
            <a:tailEnd/>
          </a:ln>
          <a:effectLst/>
        </p:spPr>
        <p:txBody>
          <a:bodyPr vert="horz" wrap="square" lIns="95667" tIns="50185" rIns="95667" bIns="50185" numCol="1" anchor="t" anchorCtr="0" compatLnSpc="1">
            <a:prstTxWarp prst="textNoShape">
              <a:avLst/>
            </a:prstTxWarp>
            <a:normAutofit/>
          </a:bodyPr>
          <a:lstStyle/>
          <a:p>
            <a:pPr>
              <a:lnSpc>
                <a:spcPct val="120000"/>
              </a:lnSpc>
            </a:pPr>
            <a:r>
              <a:rPr lang="en-US" dirty="0" smtClean="0"/>
              <a:t>GLBP weighting determines whether a router can act as a virtual forwarder. Initial weighting values can be set and optional thresholds specified. Interface states can be tracked and a decrement value set to reduce the weighting value if the interface goes down. When the GLBP router weighting drops below a specified value, the router will no longer be an active virtual forwarder. When the weighting rises above a specified value, the router can resume its role as an active virtual forwarder.</a:t>
            </a:r>
          </a:p>
          <a:p>
            <a:pPr>
              <a:lnSpc>
                <a:spcPct val="120000"/>
              </a:lnSpc>
            </a:pPr>
            <a:r>
              <a:rPr lang="en-US" smtClean="0"/>
              <a:t>The </a:t>
            </a:r>
            <a:r>
              <a:rPr lang="en-US" dirty="0" smtClean="0"/>
              <a:t>GLBP weighting mechanism is different from HSRP or VRRP. With HSRP and VRRP, one single threshold is defined. If the router priority (or weight) falls below the </a:t>
            </a:r>
            <a:r>
              <a:rPr lang="en-US" dirty="0" err="1" smtClean="0"/>
              <a:t>threshold,the</a:t>
            </a:r>
            <a:r>
              <a:rPr lang="en-US" dirty="0" smtClean="0"/>
              <a:t> router loses its active state. As soon as the router weight (or priority) exceeds the threshold, the router regains its active state. With GLBP, two thresholds are defined: one lower threshold that applies when the router loses weight, and one upper threshold that applies when the router regains weight. This double threshold mechanism enables more flexibility than the single threshold system.</a:t>
            </a:r>
          </a:p>
          <a:p>
            <a:pPr>
              <a:lnSpc>
                <a:spcPct val="120000"/>
              </a:lnSpc>
            </a:pPr>
            <a:endParaRPr lang="en-US" dirty="0" smtClean="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112</a:t>
            </a:fld>
            <a:endParaRPr lang="en-US" dirty="0"/>
          </a:p>
        </p:txBody>
      </p:sp>
    </p:spTree>
  </p:cSld>
  <p:clrMapOvr>
    <a:masterClrMapping/>
  </p:clrMapOvr>
</p:notes>
</file>

<file path=ppt/notesSlides/notesSlide1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noFill/>
          <a:ln w="9525">
            <a:noFill/>
            <a:miter lim="800000"/>
            <a:headEnd/>
            <a:tailEnd/>
          </a:ln>
          <a:effectLst/>
        </p:spPr>
        <p:txBody>
          <a:bodyPr vert="horz" wrap="square" lIns="95667" tIns="50185" rIns="95667" bIns="50185" numCol="1" anchor="t" anchorCtr="0" compatLnSpc="1">
            <a:prstTxWarp prst="textNoShape">
              <a:avLst/>
            </a:prstTxWarp>
            <a:normAutofit fontScale="92500" lnSpcReduction="20000"/>
          </a:bodyPr>
          <a:lstStyle/>
          <a:p>
            <a:pPr>
              <a:lnSpc>
                <a:spcPct val="120000"/>
              </a:lnSpc>
            </a:pPr>
            <a:r>
              <a:rPr lang="en-US" dirty="0" smtClean="0"/>
              <a:t>Losing fa0/24 brings SW4 weight to the same level as the other. If an election occurs, SW4 might or might not be the AVG but would still forward. Losing fa0/23 brings SW4 weight below the other routers weight. If an election occurs, SW4 would not be elected as AVG but would still be an AVF. The lower threshold is set to 85, which can be reached only by losing either fa0/23 or fa0/24. In other words, losing fa0/23 or fa0/24 decreases SW4 weight, and might change its status from AVG to AVF, but will not prevent SW4 from being a forwarder. It is only when both interfaces are lost that SW4 stops forwarding.</a:t>
            </a:r>
          </a:p>
          <a:p>
            <a:pPr>
              <a:lnSpc>
                <a:spcPct val="120000"/>
              </a:lnSpc>
            </a:pPr>
            <a:r>
              <a:rPr lang="en-US" smtClean="0"/>
              <a:t>Losing </a:t>
            </a:r>
            <a:r>
              <a:rPr lang="en-US" dirty="0" smtClean="0"/>
              <a:t>one interface is an issue but does not prevent SW4 from forwarding. Losing both interfaces is the sign of a major connectivity problem in the network. For that reason, the network administrator decided that if SW4 lost both interfaces, it would not resume forwarding until both interfaces are back up. To implement this mechanism, the second threshold, the upper threshold, is set to 105. As long as SW4 weight does not go below the lower threshold (85), the upper threshold is not called. As soon as SW4 goes below the lower threshold, SW4 stops forwarding and the upper threshold is called. It is only then when SW4 weight will become higher than the upper threshold that SW4 will resume forwarding packets.</a:t>
            </a:r>
          </a:p>
          <a:p>
            <a:pPr>
              <a:lnSpc>
                <a:spcPct val="120000"/>
              </a:lnSpc>
            </a:pPr>
            <a:r>
              <a:rPr lang="en-US" smtClean="0"/>
              <a:t>In </a:t>
            </a:r>
            <a:r>
              <a:rPr lang="en-US" dirty="0" smtClean="0"/>
              <a:t>this scenario, when both interfaces are lost, SW4 goes below the lower threshold (85) to reach 80. Recovering fa0/23 or fa0/24 would add 20 or 10 points to the weight, but each interface weight is not enough to have SW4 exceed the upper threshold, 105. It is only when both interfaces get </a:t>
            </a:r>
            <a:r>
              <a:rPr lang="en-US" dirty="0" err="1" smtClean="0"/>
              <a:t>reenabled</a:t>
            </a:r>
            <a:r>
              <a:rPr lang="en-US" dirty="0" smtClean="0"/>
              <a:t> that the weight exceeds the upper threshold and that SW4 resumes forwarding packets. The configuration for this scenario is shown in the next slide.</a:t>
            </a:r>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113</a:t>
            </a:fld>
            <a:endParaRPr lang="en-US" dirty="0"/>
          </a:p>
        </p:txBody>
      </p:sp>
    </p:spTree>
  </p:cSld>
  <p:clrMapOvr>
    <a:masterClrMapping/>
  </p:clrMapOvr>
</p:notes>
</file>

<file path=ppt/notesSlides/notesSlide1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noFill/>
          <a:ln w="9525">
            <a:noFill/>
            <a:miter lim="800000"/>
            <a:headEnd/>
            <a:tailEnd/>
          </a:ln>
          <a:effectLst/>
        </p:spPr>
        <p:txBody>
          <a:bodyPr vert="horz" wrap="square" lIns="95667" tIns="50185" rIns="95667" bIns="50185" numCol="1" anchor="t" anchorCtr="0" compatLnSpc="1">
            <a:prstTxWarp prst="textNoShape">
              <a:avLst/>
            </a:prstTxWarp>
            <a:normAutofit/>
          </a:bodyPr>
          <a:lstStyle/>
          <a:p>
            <a:pPr>
              <a:lnSpc>
                <a:spcPct val="120000"/>
              </a:lnSpc>
            </a:pPr>
            <a:endParaRPr lang="en-US" dirty="0" smtClean="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114</a:t>
            </a:fld>
            <a:endParaRPr lang="en-US" dirty="0"/>
          </a:p>
        </p:txBody>
      </p:sp>
    </p:spTree>
  </p:cSld>
  <p:clrMapOvr>
    <a:masterClrMapping/>
  </p:clrMapOvr>
</p:notes>
</file>

<file path=ppt/notesSlides/notesSlide1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noFill/>
          <a:ln w="9525">
            <a:noFill/>
            <a:miter lim="800000"/>
            <a:headEnd/>
            <a:tailEnd/>
          </a:ln>
          <a:effectLst/>
        </p:spPr>
        <p:txBody>
          <a:bodyPr vert="horz" wrap="square" lIns="95667" tIns="50185" rIns="95667" bIns="50185" numCol="1" anchor="t" anchorCtr="0" compatLnSpc="1">
            <a:prstTxWarp prst="textNoShape">
              <a:avLst/>
            </a:prstTxWarp>
            <a:normAutofit/>
          </a:bodyPr>
          <a:lstStyle/>
          <a:p>
            <a:pPr>
              <a:lnSpc>
                <a:spcPct val="120000"/>
              </a:lnSpc>
            </a:pPr>
            <a:r>
              <a:rPr lang="en-US" dirty="0" smtClean="0"/>
              <a:t>Steps needed to configure GLBP.</a:t>
            </a:r>
            <a:endParaRPr lang="en-US" dirty="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115</a:t>
            </a:fld>
            <a:endParaRPr lang="en-US" dirty="0"/>
          </a:p>
        </p:txBody>
      </p:sp>
    </p:spTree>
  </p:cSld>
  <p:clrMapOvr>
    <a:masterClrMapping/>
  </p:clrMapOvr>
</p:notes>
</file>

<file path=ppt/notesSlides/notesSlide1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noFill/>
          <a:ln w="9525">
            <a:noFill/>
            <a:miter lim="800000"/>
            <a:headEnd/>
            <a:tailEnd/>
          </a:ln>
          <a:effectLst/>
        </p:spPr>
        <p:txBody>
          <a:bodyPr vert="horz" wrap="square" lIns="95667" tIns="50185" rIns="95667" bIns="50185" numCol="1" anchor="t" anchorCtr="0" compatLnSpc="1">
            <a:prstTxWarp prst="textNoShape">
              <a:avLst/>
            </a:prstTxWarp>
            <a:normAutofit/>
          </a:bodyPr>
          <a:lstStyle/>
          <a:p>
            <a:pPr>
              <a:lnSpc>
                <a:spcPct val="120000"/>
              </a:lnSpc>
            </a:pPr>
            <a:r>
              <a:rPr lang="en-US" dirty="0" smtClean="0"/>
              <a:t>The figure depicts a topology in which STP has blocked one of the access uplinks, and this might result in a two-hop path at Layer 2 for upstream traffic when GLBP is configured at the distribution layer. In the example, Distribution A switch has a direct connection to the core and a redundant link to Distribution B. Because of spanning-tree operations, the interface directly linking to the core is in blocking state.</a:t>
            </a:r>
          </a:p>
          <a:p>
            <a:pPr>
              <a:lnSpc>
                <a:spcPct val="120000"/>
              </a:lnSpc>
            </a:pPr>
            <a:endParaRPr lang="en-US" dirty="0" smtClean="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116</a:t>
            </a:fld>
            <a:endParaRPr lang="en-US" dirty="0"/>
          </a:p>
        </p:txBody>
      </p:sp>
    </p:spTree>
  </p:cSld>
  <p:clrMapOvr>
    <a:masterClrMapping/>
  </p:clrMapOvr>
</p:notes>
</file>

<file path=ppt/notesSlides/notesSlide1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noFill/>
          <a:ln w="9525">
            <a:noFill/>
            <a:miter lim="800000"/>
            <a:headEnd/>
            <a:tailEnd/>
          </a:ln>
          <a:effectLst/>
        </p:spPr>
        <p:txBody>
          <a:bodyPr vert="horz" wrap="square" lIns="95667" tIns="50185" rIns="95667" bIns="50185" numCol="1" anchor="t" anchorCtr="0" compatLnSpc="1">
            <a:prstTxWarp prst="textNoShape">
              <a:avLst/>
            </a:prstTxWarp>
            <a:normAutofit/>
          </a:bodyPr>
          <a:lstStyle/>
          <a:p>
            <a:pPr>
              <a:lnSpc>
                <a:spcPct val="100000"/>
              </a:lnSpc>
            </a:pPr>
            <a:r>
              <a:rPr lang="en-US" dirty="0" smtClean="0"/>
              <a:t>Cisco IOS Server Load Balancing (SLB) intelligently load balances TCP/IP traffic across multiple servers, as illustrated in Figure 5-52. Cisco IOS SLB is a Layer 4 or Layer 7 switching feature, depending on configuration. Currently, the only Catalyst switch that supports Cisco IOS SLB is the Catalyst 6500 switch. Cisco IOS SLB is a software-based feature. For high-performance, hardware-based server load balancing, Cisco recommends the Cisco Application Control Engine (ACE) service module for the Catalyst 6500 switches. The ACE service module can help to achieve performance up to 16 </a:t>
            </a:r>
            <a:r>
              <a:rPr lang="en-US" dirty="0" err="1" smtClean="0"/>
              <a:t>Gbps</a:t>
            </a:r>
            <a:r>
              <a:rPr lang="en-US" dirty="0" smtClean="0"/>
              <a:t>. Also, the ACE service module provides security via </a:t>
            </a:r>
            <a:r>
              <a:rPr lang="en-US" dirty="0" err="1" smtClean="0"/>
              <a:t>SSL</a:t>
            </a:r>
            <a:r>
              <a:rPr lang="en-US" dirty="0" smtClean="0"/>
              <a:t> encryption/decryption and bidirectional support for content inspection.</a:t>
            </a:r>
            <a:endParaRPr lang="en-US" dirty="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117</a:t>
            </a:fld>
            <a:endParaRPr lang="en-US" dirty="0"/>
          </a:p>
        </p:txBody>
      </p:sp>
    </p:spTree>
  </p:cSld>
  <p:clrMapOvr>
    <a:masterClrMapping/>
  </p:clrMapOvr>
</p:notes>
</file>

<file path=ppt/notesSlides/notesSlide1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noFill/>
          <a:ln w="9525">
            <a:noFill/>
            <a:miter lim="800000"/>
            <a:headEnd/>
            <a:tailEnd/>
          </a:ln>
          <a:effectLst/>
        </p:spPr>
        <p:txBody>
          <a:bodyPr vert="horz" wrap="square" lIns="95667" tIns="50185" rIns="95667" bIns="50185" numCol="1" anchor="t" anchorCtr="0" compatLnSpc="1">
            <a:prstTxWarp prst="textNoShape">
              <a:avLst/>
            </a:prstTxWarp>
            <a:normAutofit/>
          </a:bodyPr>
          <a:lstStyle/>
          <a:p>
            <a:pPr>
              <a:lnSpc>
                <a:spcPct val="120000"/>
              </a:lnSpc>
            </a:pPr>
            <a:r>
              <a:rPr lang="en-US" dirty="0" smtClean="0"/>
              <a:t>Using Cisco IOS SLB for redundancy, scalability, and performance (load balancing) provides the benefits above.</a:t>
            </a:r>
          </a:p>
          <a:p>
            <a:pPr>
              <a:lnSpc>
                <a:spcPct val="120000"/>
              </a:lnSpc>
            </a:pPr>
            <a:r>
              <a:rPr lang="en-US" smtClean="0"/>
              <a:t>Cisco </a:t>
            </a:r>
            <a:r>
              <a:rPr lang="en-US" dirty="0" smtClean="0"/>
              <a:t>IOS SLB presents a single virtual server IP address to requesting clients. For example, clients make IP requests, such as HTTP Get, to this virtual IP address. The switch then distributes (load balances) these requests across a series of servers (real servers</a:t>
            </a:r>
            <a:r>
              <a:rPr lang="en-US" smtClean="0"/>
              <a:t>). </a:t>
            </a:r>
          </a:p>
          <a:p>
            <a:pPr>
              <a:lnSpc>
                <a:spcPct val="120000"/>
              </a:lnSpc>
            </a:pPr>
            <a:r>
              <a:rPr lang="en-US" smtClean="0"/>
              <a:t>The </a:t>
            </a:r>
            <a:r>
              <a:rPr lang="en-US" dirty="0" smtClean="0"/>
              <a:t>switch load-balancing request is based on numerous factors, such as TCP and UDP protocol, load, and other load-balancing characteristics. Furthermore, the switch forwards requests from clients to the same server when necessary, such as with FTP when a client must communicate with the same server throughout the entire sequence or flow. Generally, client devices resolve the virtual server IP address through DNS.</a:t>
            </a:r>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118</a:t>
            </a:fld>
            <a:endParaRPr lang="en-US" dirty="0"/>
          </a:p>
        </p:txBody>
      </p:sp>
    </p:spTree>
  </p:cSld>
  <p:clrMapOvr>
    <a:masterClrMapping/>
  </p:clrMapOvr>
</p:notes>
</file>

<file path=ppt/notesSlides/notesSlide1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noFill/>
          <a:ln w="9525">
            <a:noFill/>
            <a:miter lim="800000"/>
            <a:headEnd/>
            <a:tailEnd/>
          </a:ln>
          <a:effectLst/>
        </p:spPr>
        <p:txBody>
          <a:bodyPr vert="horz" wrap="square" lIns="95667" tIns="50185" rIns="95667" bIns="50185" numCol="1" anchor="t" anchorCtr="0" compatLnSpc="1">
            <a:prstTxWarp prst="textNoShape">
              <a:avLst/>
            </a:prstTxWarp>
            <a:normAutofit/>
          </a:bodyPr>
          <a:lstStyle/>
          <a:p>
            <a:pPr>
              <a:lnSpc>
                <a:spcPct val="120000"/>
              </a:lnSpc>
            </a:pPr>
            <a:endParaRPr lang="en-US" dirty="0" smtClean="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119</a:t>
            </a:fld>
            <a:endParaRPr lang="en-US"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77500" lnSpcReduction="20000"/>
          </a:bodyPr>
          <a:lstStyle/>
          <a:p>
            <a:pPr marL="0" indent="0">
              <a:lnSpc>
                <a:spcPct val="120000"/>
              </a:lnSpc>
              <a:buNone/>
            </a:pPr>
            <a:r>
              <a:rPr lang="en-US" sz="1200" kern="1200" baseline="0" dirty="0" smtClean="0">
                <a:solidFill>
                  <a:schemeClr val="tx1"/>
                </a:solidFill>
                <a:latin typeface="Arial" charset="0"/>
                <a:ea typeface="+mn-ea"/>
                <a:cs typeface="+mn-cs"/>
              </a:rPr>
              <a:t>The overall failover time in the data center is the combination of convergence at Layer 2, Layer 3, and Layer 4 components. Figure 5-3 shows failover times of high-availability protocols.</a:t>
            </a:r>
          </a:p>
          <a:p>
            <a:pPr marL="0" indent="0">
              <a:lnSpc>
                <a:spcPct val="120000"/>
              </a:lnSpc>
              <a:buNone/>
            </a:pPr>
            <a:endParaRPr lang="en-US" sz="1200" kern="1200" baseline="0" smtClean="0">
              <a:solidFill>
                <a:schemeClr val="tx1"/>
              </a:solidFill>
              <a:latin typeface="Arial" charset="0"/>
              <a:ea typeface="+mn-ea"/>
              <a:cs typeface="+mn-cs"/>
            </a:endParaRPr>
          </a:p>
          <a:p>
            <a:pPr marL="0" indent="0">
              <a:lnSpc>
                <a:spcPct val="120000"/>
              </a:lnSpc>
              <a:buNone/>
            </a:pPr>
            <a:r>
              <a:rPr lang="en-US" sz="1200" kern="1200" baseline="0" smtClean="0">
                <a:solidFill>
                  <a:schemeClr val="tx1"/>
                </a:solidFill>
                <a:latin typeface="Arial" charset="0"/>
                <a:ea typeface="+mn-ea"/>
                <a:cs typeface="+mn-cs"/>
              </a:rPr>
              <a:t>The </a:t>
            </a:r>
            <a:r>
              <a:rPr lang="en-US" sz="1200" kern="1200" baseline="0" dirty="0" smtClean="0">
                <a:solidFill>
                  <a:schemeClr val="tx1"/>
                </a:solidFill>
                <a:latin typeface="Arial" charset="0"/>
                <a:ea typeface="+mn-ea"/>
                <a:cs typeface="+mn-cs"/>
              </a:rPr>
              <a:t>network components have different recovery times:</a:t>
            </a:r>
          </a:p>
          <a:p>
            <a:pPr>
              <a:lnSpc>
                <a:spcPct val="120000"/>
              </a:lnSpc>
            </a:pPr>
            <a:r>
              <a:rPr lang="en-US" sz="1200" kern="1200" baseline="0" smtClean="0">
                <a:solidFill>
                  <a:schemeClr val="tx1"/>
                </a:solidFill>
                <a:latin typeface="Arial" charset="0"/>
                <a:ea typeface="+mn-ea"/>
                <a:cs typeface="+mn-cs"/>
              </a:rPr>
              <a:t>Tuned </a:t>
            </a:r>
            <a:r>
              <a:rPr lang="en-US" sz="1200" kern="1200" baseline="0" dirty="0" smtClean="0">
                <a:solidFill>
                  <a:schemeClr val="tx1"/>
                </a:solidFill>
                <a:latin typeface="Arial" charset="0"/>
                <a:ea typeface="+mn-ea"/>
                <a:cs typeface="+mn-cs"/>
              </a:rPr>
              <a:t>routing protocols can failover in less than 1 second. Open Shortest Path First (OSPF) and Enhanced Interior Gateway Routing Protocol (EIGRP) can both achieve </a:t>
            </a:r>
            <a:r>
              <a:rPr lang="en-US" sz="1200" kern="1200" baseline="0" dirty="0" err="1" smtClean="0">
                <a:solidFill>
                  <a:schemeClr val="tx1"/>
                </a:solidFill>
                <a:latin typeface="Arial" charset="0"/>
                <a:ea typeface="+mn-ea"/>
                <a:cs typeface="+mn-cs"/>
              </a:rPr>
              <a:t>subsecond</a:t>
            </a:r>
            <a:r>
              <a:rPr lang="en-US" sz="1200" kern="1200" baseline="0" dirty="0" smtClean="0">
                <a:solidFill>
                  <a:schemeClr val="tx1"/>
                </a:solidFill>
                <a:latin typeface="Arial" charset="0"/>
                <a:ea typeface="+mn-ea"/>
                <a:cs typeface="+mn-cs"/>
              </a:rPr>
              <a:t> convergence time with recommended timer configurations. </a:t>
            </a:r>
          </a:p>
          <a:p>
            <a:pPr>
              <a:lnSpc>
                <a:spcPct val="120000"/>
              </a:lnSpc>
            </a:pPr>
            <a:r>
              <a:rPr lang="en-US" sz="1200" kern="1200" baseline="0" smtClean="0">
                <a:solidFill>
                  <a:schemeClr val="tx1"/>
                </a:solidFill>
                <a:latin typeface="Arial" charset="0"/>
                <a:ea typeface="+mn-ea"/>
                <a:cs typeface="+mn-cs"/>
              </a:rPr>
              <a:t>RSTP </a:t>
            </a:r>
            <a:r>
              <a:rPr lang="en-US" sz="1200" kern="1200" baseline="0" dirty="0" smtClean="0">
                <a:solidFill>
                  <a:schemeClr val="tx1"/>
                </a:solidFill>
                <a:latin typeface="Arial" charset="0"/>
                <a:ea typeface="+mn-ea"/>
                <a:cs typeface="+mn-cs"/>
              </a:rPr>
              <a:t>converges in about 1 second. RSTP permits </a:t>
            </a:r>
            <a:r>
              <a:rPr lang="en-US" sz="1200" kern="1200" baseline="0" dirty="0" err="1" smtClean="0">
                <a:solidFill>
                  <a:schemeClr val="tx1"/>
                </a:solidFill>
                <a:latin typeface="Arial" charset="0"/>
                <a:ea typeface="+mn-ea"/>
                <a:cs typeface="+mn-cs"/>
              </a:rPr>
              <a:t>subsecond</a:t>
            </a:r>
            <a:r>
              <a:rPr lang="en-US" sz="1200" kern="1200" baseline="0" dirty="0" smtClean="0">
                <a:solidFill>
                  <a:schemeClr val="tx1"/>
                </a:solidFill>
                <a:latin typeface="Arial" charset="0"/>
                <a:ea typeface="+mn-ea"/>
                <a:cs typeface="+mn-cs"/>
              </a:rPr>
              <a:t> convergence time for minor failures when logical ports are under watermarks and can take 1 second to 2 seconds for major failure conditions.</a:t>
            </a:r>
          </a:p>
          <a:p>
            <a:pPr>
              <a:lnSpc>
                <a:spcPct val="120000"/>
              </a:lnSpc>
            </a:pPr>
            <a:r>
              <a:rPr lang="en-US" sz="1200" kern="1200" baseline="0" smtClean="0">
                <a:solidFill>
                  <a:schemeClr val="tx1"/>
                </a:solidFill>
                <a:latin typeface="Arial" charset="0"/>
                <a:ea typeface="+mn-ea"/>
                <a:cs typeface="+mn-cs"/>
              </a:rPr>
              <a:t>EtherChannel </a:t>
            </a:r>
            <a:r>
              <a:rPr lang="en-US" sz="1200" kern="1200" baseline="0" dirty="0" smtClean="0">
                <a:solidFill>
                  <a:schemeClr val="tx1"/>
                </a:solidFill>
                <a:latin typeface="Arial" charset="0"/>
                <a:ea typeface="+mn-ea"/>
                <a:cs typeface="+mn-cs"/>
              </a:rPr>
              <a:t>can failover in approximately 1 second. When a link fails, Cisco EtherChannel technology redirects traffic from the failed link to the remaining links in less than 1 second.</a:t>
            </a:r>
          </a:p>
          <a:p>
            <a:pPr>
              <a:lnSpc>
                <a:spcPct val="120000"/>
              </a:lnSpc>
            </a:pPr>
            <a:r>
              <a:rPr lang="en-US" sz="1200" kern="1200" baseline="0" smtClean="0">
                <a:solidFill>
                  <a:schemeClr val="tx1"/>
                </a:solidFill>
                <a:latin typeface="Arial" charset="0"/>
                <a:ea typeface="+mn-ea"/>
                <a:cs typeface="+mn-cs"/>
              </a:rPr>
              <a:t>Default </a:t>
            </a:r>
            <a:r>
              <a:rPr lang="en-US" sz="1200" kern="1200" baseline="0" dirty="0" smtClean="0">
                <a:solidFill>
                  <a:schemeClr val="tx1"/>
                </a:solidFill>
                <a:latin typeface="Arial" charset="0"/>
                <a:ea typeface="+mn-ea"/>
                <a:cs typeface="+mn-cs"/>
              </a:rPr>
              <a:t>HSRP timers are 3 seconds for the hello time and 10 seconds for the hold time. A recommended practice is to configure the timers with a hello time of 1 second and a hold time of 3 seconds so that convergence occurs in less than </a:t>
            </a:r>
            <a:r>
              <a:rPr lang="en-US" sz="1200" kern="1200" baseline="0" smtClean="0">
                <a:solidFill>
                  <a:schemeClr val="tx1"/>
                </a:solidFill>
                <a:latin typeface="Arial" charset="0"/>
                <a:ea typeface="+mn-ea"/>
                <a:cs typeface="+mn-cs"/>
              </a:rPr>
              <a:t>3 seconds.</a:t>
            </a:r>
            <a:endParaRPr lang="en-US" sz="1200" kern="1200" baseline="0" dirty="0" smtClean="0">
              <a:solidFill>
                <a:schemeClr val="tx1"/>
              </a:solidFill>
              <a:latin typeface="Arial" charset="0"/>
              <a:ea typeface="+mn-ea"/>
              <a:cs typeface="+mn-cs"/>
            </a:endParaRPr>
          </a:p>
          <a:p>
            <a:pPr>
              <a:lnSpc>
                <a:spcPct val="120000"/>
              </a:lnSpc>
            </a:pPr>
            <a:r>
              <a:rPr lang="en-US" sz="1200" kern="1200" baseline="0" smtClean="0">
                <a:solidFill>
                  <a:schemeClr val="tx1"/>
                </a:solidFill>
                <a:latin typeface="Arial" charset="0"/>
                <a:ea typeface="+mn-ea"/>
                <a:cs typeface="+mn-cs"/>
              </a:rPr>
              <a:t>Stateful </a:t>
            </a:r>
            <a:r>
              <a:rPr lang="en-US" sz="1200" kern="1200" baseline="0" dirty="0" smtClean="0">
                <a:solidFill>
                  <a:schemeClr val="tx1"/>
                </a:solidFill>
                <a:latin typeface="Arial" charset="0"/>
                <a:ea typeface="+mn-ea"/>
                <a:cs typeface="+mn-cs"/>
              </a:rPr>
              <a:t>service modules typically failover within 3 to 5 seconds. The convergence time for Cisco Catalyst 6500 Series Firewall Services Module (</a:t>
            </a:r>
            <a:r>
              <a:rPr lang="en-US" sz="1200" kern="1200" baseline="0" dirty="0" err="1" smtClean="0">
                <a:solidFill>
                  <a:schemeClr val="tx1"/>
                </a:solidFill>
                <a:latin typeface="Arial" charset="0"/>
                <a:ea typeface="+mn-ea"/>
                <a:cs typeface="+mn-cs"/>
              </a:rPr>
              <a:t>FWSM</a:t>
            </a:r>
            <a:r>
              <a:rPr lang="en-US" sz="1200" kern="1200" baseline="0" dirty="0" smtClean="0">
                <a:solidFill>
                  <a:schemeClr val="tx1"/>
                </a:solidFill>
                <a:latin typeface="Arial" charset="0"/>
                <a:ea typeface="+mn-ea"/>
                <a:cs typeface="+mn-cs"/>
              </a:rPr>
              <a:t>) is approximately 5 seconds with recommended timers, and the Caching Services Module (</a:t>
            </a:r>
            <a:r>
              <a:rPr lang="en-US" sz="1200" kern="1200" baseline="0" dirty="0" err="1" smtClean="0">
                <a:solidFill>
                  <a:schemeClr val="tx1"/>
                </a:solidFill>
                <a:latin typeface="Arial" charset="0"/>
                <a:ea typeface="+mn-ea"/>
                <a:cs typeface="+mn-cs"/>
              </a:rPr>
              <a:t>CSM</a:t>
            </a:r>
            <a:r>
              <a:rPr lang="en-US" sz="1200" kern="1200" baseline="0" dirty="0" smtClean="0">
                <a:solidFill>
                  <a:schemeClr val="tx1"/>
                </a:solidFill>
                <a:latin typeface="Arial" charset="0"/>
                <a:ea typeface="+mn-ea"/>
                <a:cs typeface="+mn-cs"/>
              </a:rPr>
              <a:t>) is approximately 5 seconds with recommended timers. Cisco Application Control Engine (ACE) can achieve failovers in approximately 1 second with its active/active configuration.</a:t>
            </a:r>
          </a:p>
          <a:p>
            <a:pPr>
              <a:lnSpc>
                <a:spcPct val="120000"/>
              </a:lnSpc>
            </a:pPr>
            <a:r>
              <a:rPr lang="en-US" sz="1200" kern="1200" baseline="0" smtClean="0">
                <a:solidFill>
                  <a:schemeClr val="tx1"/>
                </a:solidFill>
                <a:latin typeface="Arial" charset="0"/>
                <a:ea typeface="+mn-ea"/>
                <a:cs typeface="+mn-cs"/>
              </a:rPr>
              <a:t>The </a:t>
            </a:r>
            <a:r>
              <a:rPr lang="en-US" sz="1200" kern="1200" baseline="0" dirty="0" smtClean="0">
                <a:solidFill>
                  <a:schemeClr val="tx1"/>
                </a:solidFill>
                <a:latin typeface="Arial" charset="0"/>
                <a:ea typeface="+mn-ea"/>
                <a:cs typeface="+mn-cs"/>
              </a:rPr>
              <a:t>least tolerant TCP/IP stacks are the Windows Server and Windows XP client stacks, which have approximately a 9-second tolerance. Each of the TCP/IP stacks built into the various operating systems have a different level of tolerance for determining when a TCP session will drop. Other TCP/IP stacks such as those found in Linux, Hewlett-Packard (HP), and IBM systems are more tolerant and have a longer window before tearing down a TCP session.</a:t>
            </a:r>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12</a:t>
            </a:fld>
            <a:endParaRPr lang="en-US" dirty="0"/>
          </a:p>
        </p:txBody>
      </p:sp>
    </p:spTree>
  </p:cSld>
  <p:clrMapOvr>
    <a:masterClrMapping/>
  </p:clrMapOvr>
</p:notes>
</file>

<file path=ppt/notesSlides/notesSlide1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noFill/>
          <a:ln w="9525">
            <a:noFill/>
            <a:miter lim="800000"/>
            <a:headEnd/>
            <a:tailEnd/>
          </a:ln>
          <a:effectLst/>
        </p:spPr>
        <p:txBody>
          <a:bodyPr vert="horz" wrap="square" lIns="95667" tIns="50185" rIns="95667" bIns="50185" numCol="1" anchor="t" anchorCtr="0" compatLnSpc="1">
            <a:prstTxWarp prst="textNoShape">
              <a:avLst/>
            </a:prstTxWarp>
            <a:normAutofit/>
          </a:bodyPr>
          <a:lstStyle/>
          <a:p>
            <a:pPr>
              <a:lnSpc>
                <a:spcPct val="120000"/>
              </a:lnSpc>
            </a:pPr>
            <a:r>
              <a:rPr lang="en-US" dirty="0" smtClean="0"/>
              <a:t>In an SLB environment, clients connect to the IP address of the virtual server. When a client initiates a connection to the virtual server, the SLB function chooses a real server for the connection based on a configured load-balancing algorithm.</a:t>
            </a:r>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120</a:t>
            </a:fld>
            <a:endParaRPr lang="en-US" dirty="0"/>
          </a:p>
        </p:txBody>
      </p:sp>
    </p:spTree>
  </p:cSld>
  <p:clrMapOvr>
    <a:masterClrMapping/>
  </p:clrMapOvr>
</p:notes>
</file>

<file path=ppt/notesSlides/notesSlide1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noFill/>
          <a:ln w="9525">
            <a:noFill/>
            <a:miter lim="800000"/>
            <a:headEnd/>
            <a:tailEnd/>
          </a:ln>
          <a:effectLst/>
        </p:spPr>
        <p:txBody>
          <a:bodyPr vert="horz" wrap="square" lIns="95667" tIns="50185" rIns="95667" bIns="50185" numCol="1" anchor="t" anchorCtr="0" compatLnSpc="1">
            <a:prstTxWarp prst="textNoShape">
              <a:avLst/>
            </a:prstTxWarp>
            <a:normAutofit/>
          </a:bodyPr>
          <a:lstStyle/>
          <a:p>
            <a:pPr>
              <a:lnSpc>
                <a:spcPct val="100000"/>
              </a:lnSpc>
            </a:pPr>
            <a:r>
              <a:rPr lang="en-US" dirty="0" smtClean="0"/>
              <a:t>Configuring Cisco IOS SLB involves identifying server farms, configuring groups of real servers in data centers, and configuring the virtual servers that represent the real servers to the clients. The following sections provide a sample configuration of Cisco IOS SLB.</a:t>
            </a:r>
            <a:endParaRPr lang="en-US" dirty="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121</a:t>
            </a:fld>
            <a:endParaRPr lang="en-US" dirty="0"/>
          </a:p>
        </p:txBody>
      </p:sp>
    </p:spTree>
  </p:cSld>
  <p:clrMapOvr>
    <a:masterClrMapping/>
  </p:clrMapOvr>
</p:notes>
</file>

<file path=ppt/notesSlides/notesSlide1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noFill/>
          <a:ln w="9525">
            <a:noFill/>
            <a:miter lim="800000"/>
            <a:headEnd/>
            <a:tailEnd/>
          </a:ln>
          <a:effectLst/>
        </p:spPr>
        <p:txBody>
          <a:bodyPr vert="horz" wrap="square" lIns="95667" tIns="50185" rIns="95667" bIns="50185" numCol="1" anchor="t" anchorCtr="0" compatLnSpc="1">
            <a:prstTxWarp prst="textNoShape">
              <a:avLst/>
            </a:prstTxWarp>
            <a:normAutofit/>
          </a:bodyPr>
          <a:lstStyle/>
          <a:p>
            <a:pPr>
              <a:lnSpc>
                <a:spcPct val="100000"/>
              </a:lnSpc>
            </a:pPr>
            <a:endParaRPr lang="en-US" dirty="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122</a:t>
            </a:fld>
            <a:endParaRPr lang="en-US" dirty="0"/>
          </a:p>
        </p:txBody>
      </p:sp>
    </p:spTree>
  </p:cSld>
  <p:clrMapOvr>
    <a:masterClrMapping/>
  </p:clrMapOvr>
</p:notes>
</file>

<file path=ppt/notesSlides/notesSlide1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noFill/>
          <a:ln w="9525">
            <a:noFill/>
            <a:miter lim="800000"/>
            <a:headEnd/>
            <a:tailEnd/>
          </a:ln>
          <a:effectLst/>
        </p:spPr>
        <p:txBody>
          <a:bodyPr vert="horz" wrap="square" lIns="95667" tIns="50185" rIns="95667" bIns="50185" numCol="1" anchor="t" anchorCtr="0" compatLnSpc="1">
            <a:prstTxWarp prst="textNoShape">
              <a:avLst/>
            </a:prstTxWarp>
            <a:normAutofit/>
          </a:bodyPr>
          <a:lstStyle/>
          <a:p>
            <a:pPr>
              <a:lnSpc>
                <a:spcPct val="100000"/>
              </a:lnSpc>
            </a:pPr>
            <a:endParaRPr lang="en-US" dirty="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123</a:t>
            </a:fld>
            <a:endParaRPr lang="en-US" dirty="0"/>
          </a:p>
        </p:txBody>
      </p:sp>
    </p:spTree>
  </p:cSld>
  <p:clrMapOvr>
    <a:masterClrMapping/>
  </p:clrMapOvr>
</p:notes>
</file>

<file path=ppt/notesSlides/notesSlide1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noFill/>
          <a:ln w="9525">
            <a:noFill/>
            <a:miter lim="800000"/>
            <a:headEnd/>
            <a:tailEnd/>
          </a:ln>
          <a:effectLst/>
        </p:spPr>
        <p:txBody>
          <a:bodyPr vert="horz" wrap="square" lIns="95667" tIns="50185" rIns="95667" bIns="50185" numCol="1" anchor="t" anchorCtr="0" compatLnSpc="1">
            <a:prstTxWarp prst="textNoShape">
              <a:avLst/>
            </a:prstTxWarp>
            <a:normAutofit/>
          </a:bodyPr>
          <a:lstStyle/>
          <a:p>
            <a:pPr>
              <a:lnSpc>
                <a:spcPct val="100000"/>
              </a:lnSpc>
            </a:pPr>
            <a:endParaRPr lang="en-US" dirty="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124</a:t>
            </a:fld>
            <a:endParaRPr lang="en-US" dirty="0"/>
          </a:p>
        </p:txBody>
      </p:sp>
    </p:spTree>
  </p:cSld>
  <p:clrMapOvr>
    <a:masterClrMapping/>
  </p:clrMapOvr>
</p:notes>
</file>

<file path=ppt/notesSlides/notesSlide1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noFill/>
          <a:ln w="9525">
            <a:noFill/>
            <a:miter lim="800000"/>
            <a:headEnd/>
            <a:tailEnd/>
          </a:ln>
          <a:effectLst/>
        </p:spPr>
        <p:txBody>
          <a:bodyPr vert="horz" wrap="square" lIns="95667" tIns="50185" rIns="95667" bIns="50185" numCol="1" anchor="t" anchorCtr="0" compatLnSpc="1">
            <a:prstTxWarp prst="textNoShape">
              <a:avLst/>
            </a:prstTxWarp>
            <a:normAutofit/>
          </a:bodyPr>
          <a:lstStyle/>
          <a:p>
            <a:pPr>
              <a:lnSpc>
                <a:spcPct val="100000"/>
              </a:lnSpc>
            </a:pPr>
            <a:endParaRPr lang="en-US" dirty="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125</a:t>
            </a:fld>
            <a:endParaRPr lang="en-US" dirty="0"/>
          </a:p>
        </p:txBody>
      </p:sp>
    </p:spTree>
  </p:cSld>
  <p:clrMapOvr>
    <a:masterClrMapping/>
  </p:clrMapOvr>
</p:notes>
</file>

<file path=ppt/notesSlides/notesSlide1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noFill/>
          <a:ln w="9525">
            <a:noFill/>
            <a:miter lim="800000"/>
            <a:headEnd/>
            <a:tailEnd/>
          </a:ln>
          <a:effectLst/>
        </p:spPr>
        <p:txBody>
          <a:bodyPr vert="horz" wrap="square" lIns="95667" tIns="50185" rIns="95667" bIns="50185" numCol="1" anchor="t" anchorCtr="0" compatLnSpc="1">
            <a:prstTxWarp prst="textNoShape">
              <a:avLst/>
            </a:prstTxWarp>
            <a:normAutofit/>
          </a:bodyPr>
          <a:lstStyle/>
          <a:p>
            <a:pPr>
              <a:lnSpc>
                <a:spcPct val="100000"/>
              </a:lnSpc>
            </a:pPr>
            <a:endParaRPr lang="en-US" dirty="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126</a:t>
            </a:fld>
            <a:endParaRPr lang="en-US" dirty="0"/>
          </a:p>
        </p:txBody>
      </p:sp>
    </p:spTree>
  </p:cSld>
  <p:clrMapOvr>
    <a:masterClrMapping/>
  </p:clrMapOvr>
</p:notes>
</file>

<file path=ppt/notesSlides/notesSlide1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noFill/>
          <a:ln w="9525">
            <a:noFill/>
            <a:miter lim="800000"/>
            <a:headEnd/>
            <a:tailEnd/>
          </a:ln>
          <a:effectLst/>
        </p:spPr>
        <p:txBody>
          <a:bodyPr vert="horz" wrap="square" lIns="95667" tIns="50185" rIns="95667" bIns="50185" numCol="1" anchor="t" anchorCtr="0" compatLnSpc="1">
            <a:prstTxWarp prst="textNoShape">
              <a:avLst/>
            </a:prstTxWarp>
            <a:normAutofit/>
          </a:bodyPr>
          <a:lstStyle/>
          <a:p>
            <a:pPr>
              <a:lnSpc>
                <a:spcPct val="100000"/>
              </a:lnSpc>
            </a:pPr>
            <a:endParaRPr lang="en-US" dirty="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127</a:t>
            </a:fld>
            <a:endParaRPr lang="en-US" dirty="0"/>
          </a:p>
        </p:txBody>
      </p:sp>
    </p:spTree>
  </p:cSld>
  <p:clrMapOvr>
    <a:masterClrMapping/>
  </p:clrMapOvr>
</p:notes>
</file>

<file path=ppt/notesSlides/notesSlide1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noFill/>
          <a:ln w="9525">
            <a:noFill/>
            <a:miter lim="800000"/>
            <a:headEnd/>
            <a:tailEnd/>
          </a:ln>
          <a:effectLst/>
        </p:spPr>
        <p:txBody>
          <a:bodyPr vert="horz" wrap="square" lIns="95667" tIns="50185" rIns="95667" bIns="50185" numCol="1" anchor="t" anchorCtr="0" compatLnSpc="1">
            <a:prstTxWarp prst="textNoShape">
              <a:avLst/>
            </a:prstTxWarp>
            <a:normAutofit/>
          </a:bodyPr>
          <a:lstStyle/>
          <a:p>
            <a:pPr>
              <a:lnSpc>
                <a:spcPct val="100000"/>
              </a:lnSpc>
            </a:pPr>
            <a:endParaRPr lang="en-US" dirty="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128</a:t>
            </a:fld>
            <a:endParaRPr lang="en-US" dirty="0"/>
          </a:p>
        </p:txBody>
      </p:sp>
    </p:spTree>
  </p:cSld>
  <p:clrMapOvr>
    <a:masterClrMapping/>
  </p:clrMapOvr>
</p:notes>
</file>

<file path=ppt/notesSlides/notesSlide1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11"/>
          <p:cNvSpPr>
            <a:spLocks noGrp="1" noChangeArrowheads="1"/>
          </p:cNvSpPr>
          <p:nvPr>
            <p:ph type="sldNum" sz="quarter" idx="5"/>
          </p:nvPr>
        </p:nvSpPr>
        <p:spPr>
          <a:noFill/>
        </p:spPr>
        <p:txBody>
          <a:bodyPr/>
          <a:lstStyle/>
          <a:p>
            <a:fld id="{B9604EDC-FA33-4E29-A4FE-1BE216F14682}" type="slidenum">
              <a:rPr lang="en-US" smtClean="0"/>
              <a:pPr/>
              <a:t>129</a:t>
            </a:fld>
            <a:endParaRPr lang="en-US" dirty="0" smtClean="0"/>
          </a:p>
        </p:txBody>
      </p:sp>
      <p:sp>
        <p:nvSpPr>
          <p:cNvPr id="23555" name="Rectangle 2"/>
          <p:cNvSpPr>
            <a:spLocks noGrp="1" noRot="1" noChangeAspect="1" noChangeArrowheads="1" noTextEdit="1"/>
          </p:cNvSpPr>
          <p:nvPr>
            <p:ph type="sldImg"/>
          </p:nvPr>
        </p:nvSpPr>
        <p:spPr>
          <a:ln/>
        </p:spPr>
      </p:sp>
      <p:sp>
        <p:nvSpPr>
          <p:cNvPr id="23556" name="Rectangle 3"/>
          <p:cNvSpPr>
            <a:spLocks noGrp="1" noChangeArrowheads="1"/>
          </p:cNvSpPr>
          <p:nvPr>
            <p:ph type="body" idx="1"/>
          </p:nvPr>
        </p:nvSpPr>
        <p:spPr>
          <a:noFill/>
          <a:ln w="9525">
            <a:noFill/>
            <a:miter lim="800000"/>
            <a:headEnd/>
            <a:tailEnd/>
          </a:ln>
          <a:effectLst/>
        </p:spPr>
        <p:txBody>
          <a:bodyPr vert="horz" wrap="square" lIns="95667" tIns="50185" rIns="95667" bIns="50185" numCol="1" anchor="t" anchorCtr="0" compatLnSpc="1">
            <a:prstTxWarp prst="textNoShape">
              <a:avLst/>
            </a:prstTxWarp>
            <a:normAutofit/>
          </a:bodyPr>
          <a:lstStyle/>
          <a:p>
            <a:pPr>
              <a:lnSpc>
                <a:spcPct val="100000"/>
              </a:lnSpc>
            </a:pPr>
            <a:endParaRPr lang="en-US" dirty="0"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lnSpc>
                <a:spcPct val="100000"/>
              </a:lnSpc>
            </a:pPr>
            <a:r>
              <a:rPr lang="en-US" sz="1200" kern="1200" baseline="0" dirty="0" smtClean="0">
                <a:solidFill>
                  <a:schemeClr val="tx1"/>
                </a:solidFill>
                <a:latin typeface="Arial" charset="0"/>
                <a:ea typeface="+mn-ea"/>
                <a:cs typeface="+mn-cs"/>
              </a:rPr>
              <a:t>Providing optimal redundancy is important to ensure high availability. The key is not to provide too much redundancy resulting in an overly complicated or expensive to build and maintain network nor too little to compromise the required high availability. </a:t>
            </a:r>
          </a:p>
          <a:p>
            <a:pPr>
              <a:lnSpc>
                <a:spcPct val="100000"/>
              </a:lnSpc>
            </a:pPr>
            <a:r>
              <a:rPr lang="en-US" sz="1200" kern="1200" baseline="0" smtClean="0">
                <a:solidFill>
                  <a:schemeClr val="tx1"/>
                </a:solidFill>
                <a:latin typeface="Arial" charset="0"/>
                <a:ea typeface="+mn-ea"/>
                <a:cs typeface="+mn-cs"/>
              </a:rPr>
              <a:t>As </a:t>
            </a:r>
            <a:r>
              <a:rPr lang="en-US" sz="1200" kern="1200" baseline="0" dirty="0" smtClean="0">
                <a:solidFill>
                  <a:schemeClr val="tx1"/>
                </a:solidFill>
                <a:latin typeface="Arial" charset="0"/>
                <a:ea typeface="+mn-ea"/>
                <a:cs typeface="+mn-cs"/>
              </a:rPr>
              <a:t>a recommended practice, the core and distribution layers are built with redundant switches and fully meshed links that provide maximum redundancy and optimal convergence. Access switches should have redundant connections to redundant distribution switches. The network bandwidth and capacity is engineered to withstand a switch or link failure, usually recovering within 120 ms to 200 ms. OSPF and EIGRP timer manipulation quickly attempts to redirect the flow of traffic away from a router that has experienced a failure toward an alternate path.</a:t>
            </a:r>
          </a:p>
          <a:p>
            <a:pPr>
              <a:lnSpc>
                <a:spcPct val="100000"/>
              </a:lnSpc>
            </a:pPr>
            <a:r>
              <a:rPr lang="en-US" sz="1200" kern="1200" baseline="0" smtClean="0">
                <a:solidFill>
                  <a:schemeClr val="tx1"/>
                </a:solidFill>
                <a:latin typeface="Arial" charset="0"/>
                <a:ea typeface="+mn-ea"/>
                <a:cs typeface="+mn-cs"/>
              </a:rPr>
              <a:t>In </a:t>
            </a:r>
            <a:r>
              <a:rPr lang="en-US" sz="1200" kern="1200" baseline="0" dirty="0" smtClean="0">
                <a:solidFill>
                  <a:schemeClr val="tx1"/>
                </a:solidFill>
                <a:latin typeface="Arial" charset="0"/>
                <a:ea typeface="+mn-ea"/>
                <a:cs typeface="+mn-cs"/>
              </a:rPr>
              <a:t>a fully redundant topology with tuned </a:t>
            </a:r>
            <a:r>
              <a:rPr lang="en-US" sz="1200" kern="1200" baseline="0" dirty="0" err="1" smtClean="0">
                <a:solidFill>
                  <a:schemeClr val="tx1"/>
                </a:solidFill>
                <a:latin typeface="Arial" charset="0"/>
                <a:ea typeface="+mn-ea"/>
                <a:cs typeface="+mn-cs"/>
              </a:rPr>
              <a:t>IGP</a:t>
            </a:r>
            <a:r>
              <a:rPr lang="en-US" sz="1200" kern="1200" baseline="0" dirty="0" smtClean="0">
                <a:solidFill>
                  <a:schemeClr val="tx1"/>
                </a:solidFill>
                <a:latin typeface="Arial" charset="0"/>
                <a:ea typeface="+mn-ea"/>
                <a:cs typeface="+mn-cs"/>
              </a:rPr>
              <a:t> timers, adding redundant supervisors with Cisco NSF and SSO might cause longer convergence times than single supervisors with tuned </a:t>
            </a:r>
            <a:r>
              <a:rPr lang="en-US" sz="1200" kern="1200" baseline="0" dirty="0" err="1" smtClean="0">
                <a:solidFill>
                  <a:schemeClr val="tx1"/>
                </a:solidFill>
                <a:latin typeface="Arial" charset="0"/>
                <a:ea typeface="+mn-ea"/>
                <a:cs typeface="+mn-cs"/>
              </a:rPr>
              <a:t>IGP</a:t>
            </a:r>
            <a:r>
              <a:rPr lang="en-US" sz="1200" kern="1200" baseline="0" dirty="0" smtClean="0">
                <a:solidFill>
                  <a:schemeClr val="tx1"/>
                </a:solidFill>
                <a:latin typeface="Arial" charset="0"/>
                <a:ea typeface="+mn-ea"/>
                <a:cs typeface="+mn-cs"/>
              </a:rPr>
              <a:t> timers. NSF attempts to maintain the flow of traffic through a router that has experienced a failure. NSF with SSO is designed to maintain the link up with neighbors while preserving the routing capabilities during a routing convergence event.</a:t>
            </a:r>
          </a:p>
          <a:p>
            <a:pPr>
              <a:lnSpc>
                <a:spcPct val="100000"/>
              </a:lnSpc>
            </a:pPr>
            <a:r>
              <a:rPr lang="en-US" sz="1200" kern="1200" baseline="0" smtClean="0">
                <a:solidFill>
                  <a:schemeClr val="tx1"/>
                </a:solidFill>
                <a:latin typeface="Arial" charset="0"/>
                <a:ea typeface="+mn-ea"/>
                <a:cs typeface="+mn-cs"/>
              </a:rPr>
              <a:t>In nonredundant </a:t>
            </a:r>
            <a:r>
              <a:rPr lang="en-US" sz="1200" kern="1200" baseline="0" dirty="0" smtClean="0">
                <a:solidFill>
                  <a:schemeClr val="tx1"/>
                </a:solidFill>
                <a:latin typeface="Arial" charset="0"/>
                <a:ea typeface="+mn-ea"/>
                <a:cs typeface="+mn-cs"/>
              </a:rPr>
              <a:t>topologies, using Cisco NSF with SSO and redundant supervisors can provide significant resiliency improvements.</a:t>
            </a:r>
            <a:endParaRPr lang="en-US" dirty="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13</a:t>
            </a:fld>
            <a:endParaRPr lang="en-US" dirty="0"/>
          </a:p>
        </p:txBody>
      </p:sp>
    </p:spTree>
  </p:cSld>
  <p:clrMapOvr>
    <a:masterClrMapping/>
  </p:clrMapOvr>
</p:notes>
</file>

<file path=ppt/notesSlides/notesSlide1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11"/>
          <p:cNvSpPr>
            <a:spLocks noGrp="1" noChangeArrowheads="1"/>
          </p:cNvSpPr>
          <p:nvPr>
            <p:ph type="sldNum" sz="quarter" idx="5"/>
          </p:nvPr>
        </p:nvSpPr>
        <p:spPr>
          <a:noFill/>
        </p:spPr>
        <p:txBody>
          <a:bodyPr/>
          <a:lstStyle/>
          <a:p>
            <a:fld id="{B9604EDC-FA33-4E29-A4FE-1BE216F14682}" type="slidenum">
              <a:rPr lang="en-US" smtClean="0"/>
              <a:pPr/>
              <a:t>130</a:t>
            </a:fld>
            <a:endParaRPr lang="en-US" dirty="0" smtClean="0"/>
          </a:p>
        </p:txBody>
      </p:sp>
      <p:sp>
        <p:nvSpPr>
          <p:cNvPr id="23555" name="Rectangle 2"/>
          <p:cNvSpPr>
            <a:spLocks noGrp="1" noRot="1" noChangeAspect="1" noChangeArrowheads="1" noTextEdit="1"/>
          </p:cNvSpPr>
          <p:nvPr>
            <p:ph type="sldImg"/>
          </p:nvPr>
        </p:nvSpPr>
        <p:spPr>
          <a:ln/>
        </p:spPr>
      </p:sp>
      <p:sp>
        <p:nvSpPr>
          <p:cNvPr id="23556" name="Rectangle 3"/>
          <p:cNvSpPr>
            <a:spLocks noGrp="1" noChangeArrowheads="1"/>
          </p:cNvSpPr>
          <p:nvPr>
            <p:ph type="body" idx="1"/>
          </p:nvPr>
        </p:nvSpPr>
        <p:spPr>
          <a:noFill/>
          <a:ln w="9525">
            <a:noFill/>
            <a:miter lim="800000"/>
            <a:headEnd/>
            <a:tailEnd/>
          </a:ln>
          <a:effectLst/>
        </p:spPr>
        <p:txBody>
          <a:bodyPr vert="horz" wrap="square" lIns="95667" tIns="50185" rIns="95667" bIns="50185" numCol="1" anchor="t" anchorCtr="0" compatLnSpc="1">
            <a:prstTxWarp prst="textNoShape">
              <a:avLst/>
            </a:prstTxWarp>
            <a:normAutofit/>
          </a:bodyPr>
          <a:lstStyle/>
          <a:p>
            <a:pPr>
              <a:lnSpc>
                <a:spcPct val="100000"/>
              </a:lnSpc>
            </a:pPr>
            <a:endParaRPr lang="en-US" dirty="0" smtClean="0"/>
          </a:p>
        </p:txBody>
      </p:sp>
    </p:spTree>
  </p:cSld>
  <p:clrMapOvr>
    <a:masterClrMapping/>
  </p:clrMapOvr>
</p:notes>
</file>

<file path=ppt/notesSlides/notesSlide1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11"/>
          <p:cNvSpPr>
            <a:spLocks noGrp="1" noChangeArrowheads="1"/>
          </p:cNvSpPr>
          <p:nvPr>
            <p:ph type="sldNum" sz="quarter" idx="5"/>
          </p:nvPr>
        </p:nvSpPr>
        <p:spPr>
          <a:noFill/>
        </p:spPr>
        <p:txBody>
          <a:bodyPr/>
          <a:lstStyle/>
          <a:p>
            <a:fld id="{B9604EDC-FA33-4E29-A4FE-1BE216F14682}" type="slidenum">
              <a:rPr lang="en-US" smtClean="0"/>
              <a:pPr/>
              <a:t>131</a:t>
            </a:fld>
            <a:endParaRPr lang="en-US" dirty="0" smtClean="0"/>
          </a:p>
        </p:txBody>
      </p:sp>
      <p:sp>
        <p:nvSpPr>
          <p:cNvPr id="23555" name="Rectangle 2"/>
          <p:cNvSpPr>
            <a:spLocks noGrp="1" noRot="1" noChangeAspect="1" noChangeArrowheads="1" noTextEdit="1"/>
          </p:cNvSpPr>
          <p:nvPr>
            <p:ph type="sldImg"/>
          </p:nvPr>
        </p:nvSpPr>
        <p:spPr>
          <a:ln/>
        </p:spPr>
      </p:sp>
      <p:sp>
        <p:nvSpPr>
          <p:cNvPr id="23556" name="Rectangle 3"/>
          <p:cNvSpPr>
            <a:spLocks noGrp="1" noChangeArrowheads="1"/>
          </p:cNvSpPr>
          <p:nvPr>
            <p:ph type="body" idx="1"/>
          </p:nvPr>
        </p:nvSpPr>
        <p:spPr>
          <a:noFill/>
          <a:ln w="9525">
            <a:noFill/>
            <a:miter lim="800000"/>
            <a:headEnd/>
            <a:tailEnd/>
          </a:ln>
          <a:effectLst/>
        </p:spPr>
        <p:txBody>
          <a:bodyPr vert="horz" wrap="square" lIns="95667" tIns="50185" rIns="95667" bIns="50185" numCol="1" anchor="t" anchorCtr="0" compatLnSpc="1">
            <a:prstTxWarp prst="textNoShape">
              <a:avLst/>
            </a:prstTxWarp>
            <a:normAutofit/>
          </a:bodyPr>
          <a:lstStyle/>
          <a:p>
            <a:pPr>
              <a:lnSpc>
                <a:spcPct val="100000"/>
              </a:lnSpc>
            </a:pPr>
            <a:endParaRPr lang="en-US" dirty="0" smtClean="0"/>
          </a:p>
        </p:txBody>
      </p:sp>
    </p:spTree>
  </p:cSld>
  <p:clrMapOvr>
    <a:masterClrMapping/>
  </p:clrMapOvr>
</p:notes>
</file>

<file path=ppt/notesSlides/notesSlide1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noFill/>
          <a:ln w="9525">
            <a:noFill/>
            <a:miter lim="800000"/>
            <a:headEnd/>
            <a:tailEnd/>
          </a:ln>
          <a:effectLst/>
        </p:spPr>
        <p:txBody>
          <a:bodyPr vert="horz" wrap="square" lIns="95667" tIns="50185" rIns="95667" bIns="50185" numCol="1" anchor="t" anchorCtr="0" compatLnSpc="1">
            <a:prstTxWarp prst="textNoShape">
              <a:avLst/>
            </a:prstTxWarp>
            <a:normAutofit/>
          </a:bodyPr>
          <a:lstStyle/>
          <a:p>
            <a:pPr>
              <a:lnSpc>
                <a:spcPct val="100000"/>
              </a:lnSpc>
            </a:pPr>
            <a:endParaRPr lang="en-US" dirty="0" smtClean="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133</a:t>
            </a:fld>
            <a:endParaRPr lang="en-US" dirty="0"/>
          </a:p>
        </p:txBody>
      </p:sp>
    </p:spTree>
  </p:cSld>
  <p:clrMapOvr>
    <a:masterClrMapping/>
  </p:clrMapOvr>
</p:notes>
</file>

<file path=ppt/notesSlides/notesSlide1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Slide Image Placeholder 1"/>
          <p:cNvSpPr>
            <a:spLocks noGrp="1" noRot="1" noChangeAspect="1" noTextEdit="1"/>
          </p:cNvSpPr>
          <p:nvPr>
            <p:ph type="sldImg"/>
          </p:nvPr>
        </p:nvSpPr>
        <p:spPr>
          <a:ln/>
        </p:spPr>
      </p:sp>
      <p:sp>
        <p:nvSpPr>
          <p:cNvPr id="24579" name="Notes Placeholder 2"/>
          <p:cNvSpPr>
            <a:spLocks noGrp="1"/>
          </p:cNvSpPr>
          <p:nvPr>
            <p:ph type="body" idx="1"/>
          </p:nvPr>
        </p:nvSpPr>
        <p:spPr>
          <a:xfrm>
            <a:off x="768350" y="4378325"/>
            <a:ext cx="5468938" cy="4252913"/>
          </a:xfrm>
          <a:prstGeom prst="rect">
            <a:avLst/>
          </a:prstGeom>
          <a:noFill/>
          <a:ln w="9525">
            <a:noFill/>
            <a:miter lim="800000"/>
            <a:headEnd/>
            <a:tailEnd/>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5667" tIns="50185" rIns="95667" bIns="50185" numCol="1" anchor="t" anchorCtr="0" compatLnSpc="1">
            <a:prstTxWarp prst="textNoShape">
              <a:avLst/>
            </a:prstTxWarp>
            <a:normAutofit/>
          </a:bodyPr>
          <a:lstStyle/>
          <a:p>
            <a:pPr>
              <a:lnSpc>
                <a:spcPct val="100000"/>
              </a:lnSpc>
              <a:buFontTx/>
              <a:buChar char="•"/>
            </a:pPr>
            <a:endParaRPr lang="en-US" dirty="0" smtClean="0"/>
          </a:p>
        </p:txBody>
      </p:sp>
      <p:sp>
        <p:nvSpPr>
          <p:cNvPr id="24580" name="Slide Number Placeholder 3"/>
          <p:cNvSpPr>
            <a:spLocks noGrp="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lgn="ctr" defTabSz="903288" eaLnBrk="0" hangingPunct="0">
              <a:lnSpc>
                <a:spcPct val="90000"/>
              </a:lnSpc>
              <a:defRPr sz="2400">
                <a:solidFill>
                  <a:schemeClr val="tx1"/>
                </a:solidFill>
                <a:latin typeface="Arial" charset="0"/>
              </a:defRPr>
            </a:lvl1pPr>
            <a:lvl2pPr marL="742950" indent="-285750" algn="ctr" defTabSz="903288" eaLnBrk="0" hangingPunct="0">
              <a:lnSpc>
                <a:spcPct val="90000"/>
              </a:lnSpc>
              <a:defRPr sz="2400">
                <a:solidFill>
                  <a:schemeClr val="tx1"/>
                </a:solidFill>
                <a:latin typeface="Arial" charset="0"/>
              </a:defRPr>
            </a:lvl2pPr>
            <a:lvl3pPr marL="1143000" indent="-228600" algn="ctr" defTabSz="903288" eaLnBrk="0" hangingPunct="0">
              <a:lnSpc>
                <a:spcPct val="90000"/>
              </a:lnSpc>
              <a:defRPr sz="2400">
                <a:solidFill>
                  <a:schemeClr val="tx1"/>
                </a:solidFill>
                <a:latin typeface="Arial" charset="0"/>
              </a:defRPr>
            </a:lvl3pPr>
            <a:lvl4pPr marL="1600200" indent="-228600" algn="ctr" defTabSz="903288" eaLnBrk="0" hangingPunct="0">
              <a:lnSpc>
                <a:spcPct val="90000"/>
              </a:lnSpc>
              <a:defRPr sz="2400">
                <a:solidFill>
                  <a:schemeClr val="tx1"/>
                </a:solidFill>
                <a:latin typeface="Arial" charset="0"/>
              </a:defRPr>
            </a:lvl4pPr>
            <a:lvl5pPr marL="2057400" indent="-228600" algn="ctr" defTabSz="903288" eaLnBrk="0" hangingPunct="0">
              <a:lnSpc>
                <a:spcPct val="90000"/>
              </a:lnSpc>
              <a:defRPr sz="2400">
                <a:solidFill>
                  <a:schemeClr val="tx1"/>
                </a:solidFill>
                <a:latin typeface="Arial"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defRPr>
            </a:lvl9pPr>
          </a:lstStyle>
          <a:p>
            <a:pPr algn="r">
              <a:lnSpc>
                <a:spcPct val="100000"/>
              </a:lnSpc>
            </a:pPr>
            <a:fld id="{83D1C57B-CC36-473B-A351-2AAC96C0CE96}" type="slidenum">
              <a:rPr lang="en-US" sz="800" smtClean="0"/>
              <a:pPr algn="r">
                <a:lnSpc>
                  <a:spcPct val="100000"/>
                </a:lnSpc>
              </a:pPr>
              <a:t>134</a:t>
            </a:fld>
            <a:endParaRPr lang="en-US" sz="800"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noFill/>
          <a:ln w="9525">
            <a:noFill/>
            <a:miter lim="800000"/>
            <a:headEnd/>
            <a:tailEnd/>
          </a:ln>
          <a:effectLst/>
        </p:spPr>
        <p:txBody>
          <a:bodyPr vert="horz" wrap="square" lIns="95667" tIns="50185" rIns="95667" bIns="50185" numCol="1" anchor="t" anchorCtr="0" compatLnSpc="1">
            <a:prstTxWarp prst="textNoShape">
              <a:avLst/>
            </a:prstTxWarp>
            <a:normAutofit/>
          </a:bodyPr>
          <a:lstStyle/>
          <a:p>
            <a:pPr>
              <a:lnSpc>
                <a:spcPct val="100000"/>
              </a:lnSpc>
            </a:pPr>
            <a:r>
              <a:rPr lang="en-US" dirty="0" smtClean="0"/>
              <a:t>Although dual distribution switches connected individually to separate core switches will reduce peer relationships and port counts in the core layer, this design does not provide sufficient redundancy. If a link or core switch failure occurs, traffic is dropped. </a:t>
            </a:r>
          </a:p>
          <a:p>
            <a:pPr>
              <a:lnSpc>
                <a:spcPct val="100000"/>
              </a:lnSpc>
            </a:pPr>
            <a:r>
              <a:rPr lang="en-US" dirty="0" smtClean="0"/>
              <a:t>An additional link providing an alternative path to a second core switch from each distribution switch offers redundancy to support a single link or node failure. A link between the two distribution switches is needed to support summarization of routing information from the distribution layer to the core.</a:t>
            </a:r>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14</a:t>
            </a:fld>
            <a:endParaRPr lang="en-US"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noFill/>
          <a:ln w="9525">
            <a:noFill/>
            <a:miter lim="800000"/>
            <a:headEnd/>
            <a:tailEnd/>
          </a:ln>
          <a:effectLst/>
        </p:spPr>
        <p:txBody>
          <a:bodyPr vert="horz" wrap="square" lIns="95667" tIns="50185" rIns="95667" bIns="50185" numCol="1" anchor="t" anchorCtr="0" compatLnSpc="1">
            <a:prstTxWarp prst="textNoShape">
              <a:avLst/>
            </a:prstTxWarp>
            <a:normAutofit/>
          </a:bodyPr>
          <a:lstStyle/>
          <a:p>
            <a:pPr>
              <a:lnSpc>
                <a:spcPct val="100000"/>
              </a:lnSpc>
            </a:pPr>
            <a:r>
              <a:rPr lang="en-US" dirty="0" smtClean="0"/>
              <a:t>A third switch is added to the distribution switches in the center. This extra switch adds unneeded complexity to the design.</a:t>
            </a:r>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15</a:t>
            </a:fld>
            <a:endParaRPr lang="en-US"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noFill/>
          <a:ln w="9525">
            <a:noFill/>
            <a:miter lim="800000"/>
            <a:headEnd/>
            <a:tailEnd/>
          </a:ln>
          <a:effectLst/>
        </p:spPr>
        <p:txBody>
          <a:bodyPr vert="horz" wrap="square" lIns="95667" tIns="50185" rIns="95667" bIns="50185" numCol="1" anchor="t" anchorCtr="0" compatLnSpc="1">
            <a:prstTxWarp prst="textNoShape">
              <a:avLst/>
            </a:prstTxWarp>
            <a:normAutofit/>
          </a:bodyPr>
          <a:lstStyle/>
          <a:p>
            <a:pPr>
              <a:lnSpc>
                <a:spcPct val="100000"/>
              </a:lnSpc>
            </a:pPr>
            <a:r>
              <a:rPr lang="en-US" dirty="0" smtClean="0"/>
              <a:t>Avoiding single points of failure is another key element to high availability. If there is only one path to a device or a network, the loss of the path is unrecoverable. Redundancy is relatively easy to implement at the distribution or the core layers, where duplicate links and duplicate devices can exist to interconnect the other elements of the network. Redundancy is more difficult to achieve at the access layer. An access switch failure </a:t>
            </a:r>
            <a:r>
              <a:rPr lang="en-US" smtClean="0"/>
              <a:t>is a single </a:t>
            </a:r>
            <a:r>
              <a:rPr lang="en-US" dirty="0" smtClean="0"/>
              <a:t>point of failure that causes an outage for the end devices connected to it. You can reduce the outage to 1 to 3 seconds in this access layer by utilizing SSO in a Layer 2 environment or Cisco NSF with SSO in a Layer 3 environment.</a:t>
            </a:r>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16</a:t>
            </a:fld>
            <a:endParaRPr lang="en-US"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noFill/>
          <a:ln w="9525">
            <a:noFill/>
            <a:miter lim="800000"/>
            <a:headEnd/>
            <a:tailEnd/>
          </a:ln>
          <a:effectLst/>
        </p:spPr>
        <p:txBody>
          <a:bodyPr vert="horz" wrap="square" lIns="95667" tIns="50185" rIns="95667" bIns="50185" numCol="1" anchor="t" anchorCtr="0" compatLnSpc="1">
            <a:prstTxWarp prst="textNoShape">
              <a:avLst/>
            </a:prstTxWarp>
            <a:normAutofit/>
          </a:bodyPr>
          <a:lstStyle/>
          <a:p>
            <a:pPr>
              <a:lnSpc>
                <a:spcPct val="100000"/>
              </a:lnSpc>
            </a:pPr>
            <a:r>
              <a:rPr lang="en-US" dirty="0" smtClean="0"/>
              <a:t>Cisco NSF with SSO is a supervisor redundancy mechanism in Cisco IOS Software that enables extremely fast supervisor switchover at Layers 2 to 4. SSO enables the standby route processor (RP) to take control of the device after a hardware or software fault on the active RP. SSO synchronizes startup configuration, startup variables, and running configuration, as well as dynamic runtime data including Layer 2 protocol states for trunks and ports, hardware Layer 2 and Layer 3 tables (MAC, Forwarding Information Base [FIB], and adjacency tables) and ACLs and QoS tables. NSF with SSO is explained more in the supervisor redundancy section of this chapter.</a:t>
            </a:r>
          </a:p>
          <a:p>
            <a:pPr>
              <a:lnSpc>
                <a:spcPct val="100000"/>
              </a:lnSpc>
            </a:pPr>
            <a:r>
              <a:rPr lang="en-US" smtClean="0"/>
              <a:t>Cisco </a:t>
            </a:r>
            <a:r>
              <a:rPr lang="en-US" dirty="0" smtClean="0"/>
              <a:t>NSF is a Layer 3 function that works with SSO to minimize the amount of time a network is unavailable to its users following a switchover. The main objective of Cisco NSF is to continue forwarding IP packets following an RP switchover, as shown in the figure. Cisco NSF is supported by the EIGRP, OSPF, Intermediate System-to-Intermediate System (IS-IS), and Border Gateway Protocol (BGP) for routing. A router running these protocols can detect an internal switchover and take the necessary actions to continue forwarding network traffic using CEF while recovering route information from the peer devices. With Cisco NSF, peer-networking devices continue to forward packets while route convergence completes and do not experience routing flaps.</a:t>
            </a:r>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17</a:t>
            </a:fld>
            <a:endParaRPr lang="en-US"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noFill/>
          <a:ln w="9525">
            <a:noFill/>
            <a:miter lim="800000"/>
            <a:headEnd/>
            <a:tailEnd/>
          </a:ln>
          <a:effectLst/>
        </p:spPr>
        <p:txBody>
          <a:bodyPr vert="horz" wrap="square" lIns="95667" tIns="50185" rIns="95667" bIns="50185" numCol="1" anchor="t" anchorCtr="0" compatLnSpc="1">
            <a:prstTxWarp prst="textNoShape">
              <a:avLst/>
            </a:prstTxWarp>
            <a:normAutofit/>
          </a:bodyPr>
          <a:lstStyle/>
          <a:p>
            <a:pPr>
              <a:lnSpc>
                <a:spcPct val="100000"/>
              </a:lnSpc>
            </a:pPr>
            <a:r>
              <a:rPr lang="en-US" dirty="0" smtClean="0"/>
              <a:t>Cisco NSF enables for the continued forwarding of data packets along known routes while the routing protocol information is being restored following a switchover. With Cisco NSF, peer-Cisco NSF devices do not experience routing flaps because the interfaces remain up during a switchover and adjacencies do not reset. Data traffic is forwarded while the standby RP assumes control from the failed active RP during a switchover. User sessions established prior to the switchover are maintained. The capability of the intelligent line cards to remain up through a switchover and kept current with the FIB on the active RP is crucial to Cisco NSF operation. While the control plane builds a new routing protocol database and restarts peering agreements, the data plane relies on pre-switchover forwarding-table synchronization to continue forwarding traffic.</a:t>
            </a:r>
          </a:p>
          <a:p>
            <a:pPr>
              <a:lnSpc>
                <a:spcPct val="100000"/>
              </a:lnSpc>
            </a:pPr>
            <a:r>
              <a:rPr lang="en-US" b="1" smtClean="0"/>
              <a:t>Note:</a:t>
            </a:r>
            <a:r>
              <a:rPr lang="en-US" smtClean="0"/>
              <a:t> </a:t>
            </a:r>
            <a:r>
              <a:rPr lang="en-US" dirty="0" smtClean="0"/>
              <a:t>Transient routing loops or black holes might be introduced if the network topology changes before the FIB is updated.</a:t>
            </a:r>
          </a:p>
          <a:p>
            <a:pPr>
              <a:lnSpc>
                <a:spcPct val="100000"/>
              </a:lnSpc>
            </a:pPr>
            <a:r>
              <a:rPr lang="en-US" smtClean="0"/>
              <a:t>After </a:t>
            </a:r>
            <a:r>
              <a:rPr lang="en-US" dirty="0" smtClean="0"/>
              <a:t>the routing protocols have converged, CEF updates the FIB table and removes stale route entries, and then it updates the line cards with the refreshed FIB information. The switchover must be completed before the Cisco NSF dead and hold timers expire, or else the peers will reset the adjacency and reroute the traffic.</a:t>
            </a:r>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18</a:t>
            </a:fld>
            <a:endParaRPr lang="en-US"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noFill/>
          <a:ln w="9525">
            <a:noFill/>
            <a:miter lim="800000"/>
            <a:headEnd/>
            <a:tailEnd/>
          </a:ln>
          <a:effectLst/>
        </p:spPr>
        <p:txBody>
          <a:bodyPr vert="horz" wrap="square" lIns="95667" tIns="50185" rIns="95667" bIns="50185" numCol="1" anchor="t" anchorCtr="0" compatLnSpc="1">
            <a:prstTxWarp prst="textNoShape">
              <a:avLst/>
            </a:prstTxWarp>
            <a:normAutofit/>
          </a:bodyPr>
          <a:lstStyle/>
          <a:p>
            <a:pPr>
              <a:lnSpc>
                <a:spcPct val="100000"/>
              </a:lnSpc>
            </a:pPr>
            <a:r>
              <a:rPr lang="en-US" dirty="0" smtClean="0"/>
              <a:t>When designing a campus network, the network engineer needs to plan the optimal use of the highly redundant devices. Carefully consider when and where to invest in redundancy to create a resilient and highly available network.</a:t>
            </a:r>
          </a:p>
          <a:p>
            <a:pPr>
              <a:lnSpc>
                <a:spcPct val="100000"/>
              </a:lnSpc>
            </a:pPr>
            <a:r>
              <a:rPr lang="en-US" b="1" smtClean="0"/>
              <a:t>Note</a:t>
            </a:r>
            <a:r>
              <a:rPr lang="en-US" dirty="0" smtClean="0"/>
              <a:t>: This section assumes that the reader has knowledge about STP and HSRP protocol operation. If you are not familiar with the topic, refer to Chapter 3, "Implementing Spanning Tree," for information about Spanning Tree Protocol and gateway redundancy protocol section in Chapter 5 for information about HSRP.</a:t>
            </a:r>
            <a:endParaRPr lang="en-US" dirty="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19</a:t>
            </a:fld>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11"/>
          <p:cNvSpPr>
            <a:spLocks noGrp="1" noChangeArrowheads="1"/>
          </p:cNvSpPr>
          <p:nvPr>
            <p:ph type="sldNum" sz="quarter" idx="5"/>
          </p:nvPr>
        </p:nvSpPr>
        <p:spPr>
          <a:noFill/>
        </p:spPr>
        <p:txBody>
          <a:bodyPr/>
          <a:lstStyle/>
          <a:p>
            <a:fld id="{13B72244-6AB2-4E00-BFE3-D584A305B2C8}" type="slidenum">
              <a:rPr lang="en-US" smtClean="0"/>
              <a:pPr/>
              <a:t>2</a:t>
            </a:fld>
            <a:endParaRPr lang="en-US" dirty="0" smtClean="0"/>
          </a:p>
        </p:txBody>
      </p:sp>
      <p:sp>
        <p:nvSpPr>
          <p:cNvPr id="20483" name="Rectangle 2"/>
          <p:cNvSpPr>
            <a:spLocks noGrp="1" noRot="1" noChangeAspect="1" noChangeArrowheads="1" noTextEdit="1"/>
          </p:cNvSpPr>
          <p:nvPr>
            <p:ph type="sldImg"/>
          </p:nvPr>
        </p:nvSpPr>
        <p:spPr>
          <a:ln/>
        </p:spPr>
      </p:sp>
      <p:sp>
        <p:nvSpPr>
          <p:cNvPr id="20484" name="Rectangle 3"/>
          <p:cNvSpPr>
            <a:spLocks noGrp="1" noChangeArrowheads="1"/>
          </p:cNvSpPr>
          <p:nvPr>
            <p:ph type="body" idx="1"/>
          </p:nvPr>
        </p:nvSpPr>
        <p:spPr>
          <a:noFill/>
          <a:ln/>
        </p:spPr>
        <p:txBody>
          <a:bodyPr/>
          <a:lstStyle/>
          <a:p>
            <a:pPr>
              <a:buFontTx/>
              <a:buNone/>
            </a:pPr>
            <a:r>
              <a:rPr lang="en-US" b="1" dirty="0" smtClean="0"/>
              <a:t>Chapter 5 Objectives</a:t>
            </a: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noFill/>
          <a:ln w="9525">
            <a:noFill/>
            <a:miter lim="800000"/>
            <a:headEnd/>
            <a:tailEnd/>
          </a:ln>
          <a:effectLst/>
        </p:spPr>
        <p:txBody>
          <a:bodyPr vert="horz" wrap="square" lIns="95667" tIns="50185" rIns="95667" bIns="50185" numCol="1" anchor="t" anchorCtr="0" compatLnSpc="1">
            <a:prstTxWarp prst="textNoShape">
              <a:avLst/>
            </a:prstTxWarp>
            <a:normAutofit/>
          </a:bodyPr>
          <a:lstStyle/>
          <a:p>
            <a:pPr>
              <a:lnSpc>
                <a:spcPct val="100000"/>
              </a:lnSpc>
            </a:pPr>
            <a:r>
              <a:rPr lang="en-US" dirty="0" smtClean="0"/>
              <a:t>If the enterprise campus requirements must support VLANs spanning multiple access layer switches, the design model uses a Layer 2 link for interconnecting the distribution switches. This design is more complex than the Layer 3 interconnection of the distribution switches. The Spanning Tree Protocol (STP) convergence process initiates for uplink failures and recoveries.</a:t>
            </a:r>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20</a:t>
            </a:fld>
            <a:endParaRPr lang="en-US" dirty="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noFill/>
          <a:ln w="9525">
            <a:noFill/>
            <a:miter lim="800000"/>
            <a:headEnd/>
            <a:tailEnd/>
          </a:ln>
          <a:effectLst/>
        </p:spPr>
        <p:txBody>
          <a:bodyPr vert="horz" wrap="square" lIns="95667" tIns="50185" rIns="95667" bIns="50185" numCol="1" anchor="t" anchorCtr="0" compatLnSpc="1">
            <a:prstTxWarp prst="textNoShape">
              <a:avLst/>
            </a:prstTxWarp>
            <a:normAutofit/>
          </a:bodyPr>
          <a:lstStyle/>
          <a:p>
            <a:pPr>
              <a:lnSpc>
                <a:spcPct val="100000"/>
              </a:lnSpc>
            </a:pPr>
            <a:r>
              <a:rPr lang="en-US" dirty="0" smtClean="0"/>
              <a:t>In this time-proven topology, no VLANs span between access layer switches across the distribution switches. A subnet equals a VLAN that, in turn, equals an access switch because VLAN is restricted to one access switch only. The root for each VLAN is aligned with the active HSRP instance. From a STP perspective, both access layer uplinks are forwarding, so the only convergence dependencies are the default gateway and return-path route selection across the distribution-to-distribution Layer 3 link.</a:t>
            </a:r>
          </a:p>
          <a:p>
            <a:pPr>
              <a:lnSpc>
                <a:spcPct val="100000"/>
              </a:lnSpc>
            </a:pPr>
            <a:r>
              <a:rPr lang="en-US" b="1" smtClean="0"/>
              <a:t>Note:</a:t>
            </a:r>
            <a:r>
              <a:rPr lang="en-US" smtClean="0"/>
              <a:t> </a:t>
            </a:r>
            <a:r>
              <a:rPr lang="en-US" dirty="0" smtClean="0"/>
              <a:t>This recommended design provides the highest availability.</a:t>
            </a:r>
          </a:p>
          <a:p>
            <a:pPr>
              <a:lnSpc>
                <a:spcPct val="100000"/>
              </a:lnSpc>
            </a:pPr>
            <a:r>
              <a:rPr lang="en-US" smtClean="0"/>
              <a:t>With </a:t>
            </a:r>
            <a:r>
              <a:rPr lang="en-US" dirty="0" smtClean="0"/>
              <a:t>this design, a distribution-to-distribution Layer 3 link is required for route summarization. A recommended practice is to map the Layer 2 VLAN number to the Layer 3 subnet for ease of use and management.</a:t>
            </a:r>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21</a:t>
            </a:fld>
            <a:endParaRPr lang="en-US" dirty="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None/>
            </a:pPr>
            <a:endParaRPr lang="en-US" sz="1200" kern="1200" baseline="0" dirty="0" smtClean="0">
              <a:solidFill>
                <a:schemeClr val="tx1"/>
              </a:solidFill>
              <a:latin typeface="Arial" charset="0"/>
              <a:ea typeface="+mn-ea"/>
              <a:cs typeface="+mn-cs"/>
            </a:endParaRPr>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22</a:t>
            </a:fld>
            <a:endParaRPr lang="en-US" dirty="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noFill/>
          <a:ln w="9525">
            <a:noFill/>
            <a:miter lim="800000"/>
            <a:headEnd/>
            <a:tailEnd/>
          </a:ln>
          <a:effectLst/>
        </p:spPr>
        <p:txBody>
          <a:bodyPr vert="horz" wrap="square" lIns="95667" tIns="50185" rIns="95667" bIns="50185" numCol="1" anchor="t" anchorCtr="0" compatLnSpc="1">
            <a:prstTxWarp prst="textNoShape">
              <a:avLst/>
            </a:prstTxWarp>
            <a:normAutofit/>
          </a:bodyPr>
          <a:lstStyle/>
          <a:p>
            <a:pPr>
              <a:lnSpc>
                <a:spcPct val="100000"/>
              </a:lnSpc>
            </a:pPr>
            <a:r>
              <a:rPr lang="en-US" dirty="0" smtClean="0"/>
              <a:t>In the topology shown in the figure before failures, no links block from a STP or RSTP perspective. Both uplinks are available to actively forward and receive traffic. Both distribution nodes can forward return-path traffic from the rest of the network toward the access layer for devices attached to all members of the stack or chain. </a:t>
            </a:r>
          </a:p>
          <a:p>
            <a:pPr>
              <a:lnSpc>
                <a:spcPct val="100000"/>
              </a:lnSpc>
            </a:pPr>
            <a:r>
              <a:rPr lang="en-US" dirty="0" smtClean="0"/>
              <a:t>Two scenarios can occur if a link or node in the middle of the chain or stack fails. In the first case, the standby HSRP peer (Dist-B) can go active as it loses connectivity to its primary peer (Dist-A), forwarding traffic outbound for the devices that still have connectivity to it. The primary HSRP peer remains active and also forwards outbound traffic for its half of the stack. Although this is not optimum, it is not detrimental from the perspective of outbound traffic.</a:t>
            </a:r>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23</a:t>
            </a:fld>
            <a:endParaRPr lang="en-US" dirty="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noFill/>
          <a:ln w="9525">
            <a:noFill/>
            <a:miter lim="800000"/>
            <a:headEnd/>
            <a:tailEnd/>
          </a:ln>
          <a:effectLst/>
        </p:spPr>
        <p:txBody>
          <a:bodyPr vert="horz" wrap="square" lIns="95667" tIns="50185" rIns="95667" bIns="50185" numCol="1" anchor="t" anchorCtr="0" compatLnSpc="1">
            <a:prstTxWarp prst="textNoShape">
              <a:avLst/>
            </a:prstTxWarp>
            <a:normAutofit/>
          </a:bodyPr>
          <a:lstStyle/>
          <a:p>
            <a:pPr>
              <a:lnSpc>
                <a:spcPct val="100000"/>
              </a:lnSpc>
            </a:pPr>
            <a:r>
              <a:rPr lang="en-US" dirty="0" smtClean="0"/>
              <a:t>Another scenario, as shown in the figure, illustrates the issue with this design for the return traffic. The core switch sees both the distribution layer switches advertise the VLAN 2 subnet and does equal cost load balancing for the traffic destined to VLAN 2 to both the Dist-A and Dist-B. Therefore, return-path traffic has a 50 percent chance of arriving on a distribution switch that does not have physical connectivity to the half of the stack where the traffic is destined. The traffic that arrives on the wrong distribution switch is dropped. </a:t>
            </a:r>
          </a:p>
          <a:p>
            <a:pPr>
              <a:lnSpc>
                <a:spcPct val="100000"/>
              </a:lnSpc>
            </a:pPr>
            <a:r>
              <a:rPr lang="en-US" dirty="0" smtClean="0"/>
              <a:t>The solution to this issue with this design is to provide alternative connectivity across the stack in the form of a direct connection between the Access-a and Access-c switches in the stack. This link needs to be carefully deployed so that the appropriate STP behavior occurs in the access layer if the stack is greater than three switches. It is preferred to implement StackWise access switches, which is explained in the next section. </a:t>
            </a:r>
          </a:p>
          <a:p>
            <a:pPr>
              <a:lnSpc>
                <a:spcPct val="100000"/>
              </a:lnSpc>
            </a:pPr>
            <a:r>
              <a:rPr lang="en-US" dirty="0" smtClean="0"/>
              <a:t>An alternative design uses a Layer 2 link between the distribution switches.</a:t>
            </a:r>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24</a:t>
            </a:fld>
            <a:endParaRPr lang="en-US" dirty="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noFill/>
          <a:ln w="9525">
            <a:noFill/>
            <a:miter lim="800000"/>
            <a:headEnd/>
            <a:tailEnd/>
          </a:ln>
          <a:effectLst/>
        </p:spPr>
        <p:txBody>
          <a:bodyPr vert="horz" wrap="square" lIns="95667" tIns="50185" rIns="95667" bIns="50185" numCol="1" anchor="t" anchorCtr="0" compatLnSpc="1">
            <a:prstTxWarp prst="textNoShape">
              <a:avLst/>
            </a:prstTxWarp>
            <a:normAutofit/>
          </a:bodyPr>
          <a:lstStyle/>
          <a:p>
            <a:pPr>
              <a:lnSpc>
                <a:spcPct val="100000"/>
              </a:lnSpc>
            </a:pPr>
            <a:r>
              <a:rPr lang="en-US" dirty="0" smtClean="0"/>
              <a:t>StackWise technology in the access layer supports the recommended practice of using a Layer 3 connection between the distribution switches without having to use a loopback cable or perform extra configuration.</a:t>
            </a:r>
          </a:p>
          <a:p>
            <a:pPr>
              <a:lnSpc>
                <a:spcPct val="100000"/>
              </a:lnSpc>
            </a:pPr>
            <a:r>
              <a:rPr lang="en-US" dirty="0" smtClean="0"/>
              <a:t>The true stack creation provided by the Cisco Catalyst 3750 Series switches makes using stacks in the access layer much less complex than chains or stacks of other models. A stack of 3750 switches appears as one node from the network topology perspective.</a:t>
            </a:r>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25</a:t>
            </a:fld>
            <a:endParaRPr lang="en-US" dirty="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noFill/>
          <a:ln w="9525">
            <a:noFill/>
            <a:miter lim="800000"/>
            <a:headEnd/>
            <a:tailEnd/>
          </a:ln>
          <a:effectLst/>
        </p:spPr>
        <p:txBody>
          <a:bodyPr vert="horz" wrap="square" lIns="95667" tIns="50185" rIns="95667" bIns="50185" numCol="1" anchor="t" anchorCtr="0" compatLnSpc="1">
            <a:prstTxWarp prst="textNoShape">
              <a:avLst/>
            </a:prstTxWarp>
            <a:normAutofit/>
          </a:bodyPr>
          <a:lstStyle/>
          <a:p>
            <a:pPr>
              <a:lnSpc>
                <a:spcPct val="100000"/>
              </a:lnSpc>
            </a:pPr>
            <a:r>
              <a:rPr lang="en-US" dirty="0" smtClean="0"/>
              <a:t>The figure shows a less than optimal design where VLANs span multiple access layer switches</a:t>
            </a:r>
            <a:r>
              <a:rPr lang="en-US" smtClean="0"/>
              <a:t>. Without </a:t>
            </a:r>
            <a:r>
              <a:rPr lang="en-US" dirty="0" smtClean="0"/>
              <a:t>a Layer 2 link between the distribution switches, the design is a looped Figure-8 topology</a:t>
            </a:r>
            <a:r>
              <a:rPr lang="en-US" smtClean="0"/>
              <a:t>. </a:t>
            </a:r>
          </a:p>
          <a:p>
            <a:pPr>
              <a:lnSpc>
                <a:spcPct val="100000"/>
              </a:lnSpc>
            </a:pPr>
            <a:r>
              <a:rPr lang="en-US" smtClean="0"/>
              <a:t>One </a:t>
            </a:r>
            <a:r>
              <a:rPr lang="en-US" dirty="0" smtClean="0"/>
              <a:t>access layer uplink will be blocking. HSRP hellos are exchanged by transiting the access switches. Initially, traffic is forwarded from both access switches to the Distribution A switch that supports the STP root and the primary or active HSRP peer for VLAN 2. However, this design will black-hole traffic and be affected by multiple convergence events with a single network failure.</a:t>
            </a:r>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26</a:t>
            </a:fld>
            <a:endParaRPr lang="en-US" dirty="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noFill/>
          <a:ln w="9525">
            <a:noFill/>
            <a:miter lim="800000"/>
            <a:headEnd/>
            <a:tailEnd/>
          </a:ln>
          <a:effectLst/>
        </p:spPr>
        <p:txBody>
          <a:bodyPr vert="horz" wrap="square" lIns="95667" tIns="50185" rIns="95667" bIns="50185" numCol="1" anchor="t" anchorCtr="0" compatLnSpc="1">
            <a:prstTxWarp prst="textNoShape">
              <a:avLst/>
            </a:prstTxWarp>
            <a:normAutofit fontScale="92500" lnSpcReduction="20000"/>
          </a:bodyPr>
          <a:lstStyle/>
          <a:p>
            <a:pPr>
              <a:lnSpc>
                <a:spcPct val="110000"/>
              </a:lnSpc>
            </a:pPr>
            <a:r>
              <a:rPr lang="en-US" dirty="0" smtClean="0"/>
              <a:t>As shown in the figure, when the uplink from Access A switch to the Distribution A switch fails, there are three convergence events:</a:t>
            </a:r>
          </a:p>
          <a:p>
            <a:pPr>
              <a:lnSpc>
                <a:spcPct val="110000"/>
              </a:lnSpc>
            </a:pPr>
            <a:r>
              <a:rPr lang="en-US" smtClean="0"/>
              <a:t>Access </a:t>
            </a:r>
            <a:r>
              <a:rPr lang="en-US" dirty="0" smtClean="0"/>
              <a:t>A switch sends traffic across its active uplink to Distribution B switch to get to its default gateway. The traffic is black-holed at Distribution B switch because Distribution B switch does not initially have a path to the primary or active HSRP peer on Distribution A switch due to the STP blocking. The traffic is dropped until the standby HSRP peer takes over as the default gateway after not receiving HSRP hellos from Distribution A switch.</a:t>
            </a:r>
          </a:p>
          <a:p>
            <a:pPr>
              <a:lnSpc>
                <a:spcPct val="110000"/>
              </a:lnSpc>
            </a:pPr>
            <a:r>
              <a:rPr lang="en-US" b="1" smtClean="0"/>
              <a:t>Note:</a:t>
            </a:r>
            <a:r>
              <a:rPr lang="en-US" smtClean="0"/>
              <a:t> </a:t>
            </a:r>
            <a:r>
              <a:rPr lang="en-US" dirty="0" smtClean="0"/>
              <a:t>With aggressive HSRP timers, you can minimize this period of traffic loss to approximately 900 ms.</a:t>
            </a:r>
          </a:p>
          <a:p>
            <a:pPr>
              <a:lnSpc>
                <a:spcPct val="110000"/>
              </a:lnSpc>
            </a:pPr>
            <a:r>
              <a:rPr lang="en-US" smtClean="0"/>
              <a:t>The </a:t>
            </a:r>
            <a:r>
              <a:rPr lang="en-US" dirty="0" smtClean="0"/>
              <a:t>indirect link failure is eventually detected by Access B switch after the maximum-age (</a:t>
            </a:r>
            <a:r>
              <a:rPr lang="en-US" dirty="0" err="1" smtClean="0"/>
              <a:t>max_age</a:t>
            </a:r>
            <a:r>
              <a:rPr lang="en-US" dirty="0" smtClean="0"/>
              <a:t>) timer expires, and Access B switch removes blocking on the uplink to Distribution B switch. With standard STP, transitioning to forwarding can take as long as 50 seconds. If BackboneFast is enabled with Per VLAN Spanning Tree Plus (PVST+), this time can be reduced to 30 seconds, and RSTP can reduce this interval to as little as 1 second.</a:t>
            </a:r>
          </a:p>
          <a:p>
            <a:pPr>
              <a:lnSpc>
                <a:spcPct val="110000"/>
              </a:lnSpc>
            </a:pPr>
            <a:r>
              <a:rPr lang="en-US" smtClean="0"/>
              <a:t>After </a:t>
            </a:r>
            <a:r>
              <a:rPr lang="en-US" dirty="0" smtClean="0"/>
              <a:t>STP and RSTP converge, the distribution nodes reestablish their HSRP relationships, and Distribution A switch (the primary HSRP peer) preempts. This causes yet another convergence event when Access A switch end points start forwarding traffic to the primary HSRP peer. The unexpected side effect is that Access A switch traffic goes through Access B switch to reach its default gateway. The Access B switch uplink to Distribution B switch is now a transit link for Access A switch traffic, and the Access B switch uplink to Distribution A switch must now carry traffic for both the originally intended Access B switch and for Access A switch.</a:t>
            </a:r>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27</a:t>
            </a:fld>
            <a:endParaRPr lang="en-US" dirty="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noFill/>
          <a:ln w="9525">
            <a:noFill/>
            <a:miter lim="800000"/>
            <a:headEnd/>
            <a:tailEnd/>
          </a:ln>
          <a:effectLst/>
        </p:spPr>
        <p:txBody>
          <a:bodyPr vert="horz" wrap="square" lIns="95667" tIns="50185" rIns="95667" bIns="50185" numCol="1" anchor="t" anchorCtr="0" compatLnSpc="1">
            <a:prstTxWarp prst="textNoShape">
              <a:avLst/>
            </a:prstTxWarp>
            <a:normAutofit/>
          </a:bodyPr>
          <a:lstStyle/>
          <a:p>
            <a:pPr>
              <a:lnSpc>
                <a:spcPct val="100000"/>
              </a:lnSpc>
            </a:pPr>
            <a:r>
              <a:rPr lang="en-US" dirty="0" smtClean="0"/>
              <a:t>When designing a campus network, when redundancy is created, managing redundancy can be achieved by monitoring the network, through SNMP and Syslog (System Logging), and testing connectivity with an IP SLA. This section describes these various elements and explains how to implement them.</a:t>
            </a:r>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28</a:t>
            </a:fld>
            <a:endParaRPr lang="en-US" dirty="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noFill/>
          <a:ln w="9525">
            <a:noFill/>
            <a:miter lim="800000"/>
            <a:headEnd/>
            <a:tailEnd/>
          </a:ln>
          <a:effectLst/>
        </p:spPr>
        <p:txBody>
          <a:bodyPr vert="horz" wrap="square" lIns="95667" tIns="50185" rIns="95667" bIns="50185" numCol="1" anchor="t" anchorCtr="0" compatLnSpc="1">
            <a:prstTxWarp prst="textNoShape">
              <a:avLst/>
            </a:prstTxWarp>
            <a:normAutofit/>
          </a:bodyPr>
          <a:lstStyle/>
          <a:p>
            <a:pPr>
              <a:lnSpc>
                <a:spcPct val="100000"/>
              </a:lnSpc>
            </a:pPr>
            <a:r>
              <a:rPr lang="en-US" dirty="0" smtClean="0"/>
              <a:t>Network management is a set of tools and processes to help manage the network. Network administrators use network management so they can be confident in the performance of the network</a:t>
            </a:r>
            <a:r>
              <a:rPr lang="en-US" smtClean="0"/>
              <a:t>. </a:t>
            </a:r>
          </a:p>
          <a:p>
            <a:pPr>
              <a:lnSpc>
                <a:spcPct val="100000"/>
              </a:lnSpc>
            </a:pPr>
            <a:endParaRPr lang="en-US" smtClean="0"/>
          </a:p>
          <a:p>
            <a:pPr>
              <a:lnSpc>
                <a:spcPct val="100000"/>
              </a:lnSpc>
              <a:buNone/>
            </a:pPr>
            <a:r>
              <a:rPr lang="en-US" smtClean="0"/>
              <a:t>The </a:t>
            </a:r>
            <a:r>
              <a:rPr lang="en-US" dirty="0" smtClean="0"/>
              <a:t>following are some of the capabilities of well-configured network management:</a:t>
            </a:r>
          </a:p>
          <a:p>
            <a:pPr>
              <a:lnSpc>
                <a:spcPct val="100000"/>
              </a:lnSpc>
            </a:pPr>
            <a:r>
              <a:rPr lang="en-US" smtClean="0"/>
              <a:t>Ability </a:t>
            </a:r>
            <a:r>
              <a:rPr lang="en-US" dirty="0" smtClean="0"/>
              <a:t>to verify the network is working well and behaving in the planned manner</a:t>
            </a:r>
          </a:p>
          <a:p>
            <a:pPr>
              <a:lnSpc>
                <a:spcPct val="100000"/>
              </a:lnSpc>
            </a:pPr>
            <a:r>
              <a:rPr lang="en-US" smtClean="0"/>
              <a:t>Ability </a:t>
            </a:r>
            <a:r>
              <a:rPr lang="en-US" dirty="0" smtClean="0"/>
              <a:t>to characterize the performance of the network</a:t>
            </a:r>
          </a:p>
          <a:p>
            <a:pPr>
              <a:lnSpc>
                <a:spcPct val="100000"/>
              </a:lnSpc>
            </a:pPr>
            <a:r>
              <a:rPr lang="en-US" smtClean="0"/>
              <a:t>Ability </a:t>
            </a:r>
            <a:r>
              <a:rPr lang="en-US" dirty="0" smtClean="0"/>
              <a:t>to understand how much traffic is flowing and where it is flowing </a:t>
            </a:r>
            <a:r>
              <a:rPr lang="en-US" smtClean="0"/>
              <a:t>in the network</a:t>
            </a:r>
            <a:endParaRPr lang="en-US" dirty="0" smtClean="0"/>
          </a:p>
          <a:p>
            <a:pPr>
              <a:lnSpc>
                <a:spcPct val="100000"/>
              </a:lnSpc>
            </a:pPr>
            <a:r>
              <a:rPr lang="en-US" smtClean="0"/>
              <a:t>Ability </a:t>
            </a:r>
            <a:r>
              <a:rPr lang="en-US" dirty="0" smtClean="0"/>
              <a:t>to troubleshoot the network</a:t>
            </a:r>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29</a:t>
            </a:fld>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Autofit/>
          </a:bodyPr>
          <a:lstStyle/>
          <a:p>
            <a:pPr>
              <a:lnSpc>
                <a:spcPct val="100000"/>
              </a:lnSpc>
              <a:spcBef>
                <a:spcPts val="0"/>
              </a:spcBef>
              <a:spcAft>
                <a:spcPts val="600"/>
              </a:spcAft>
            </a:pPr>
            <a:r>
              <a:rPr lang="en-US" sz="1100" kern="1200" baseline="0" dirty="0" smtClean="0">
                <a:solidFill>
                  <a:schemeClr val="tx1"/>
                </a:solidFill>
                <a:latin typeface="Arial" charset="0"/>
                <a:ea typeface="+mn-ea"/>
                <a:cs typeface="+mn-cs"/>
              </a:rPr>
              <a:t>A network with high availability provides an alternative means that enables constant access to all infrastructure paths and key servers. High availability is not just about adding redundant devices. It implies planning to understand where the points of failure occur and designing the network so that an alternative solution exists to compensate for the loss of these points of failure. This chapters provides an overview on how to implement a high-availability solution according to a given network design and requirements. This includes building a resilient network with optimal redundancy for high availability. Monitoring the network using SNMP, Syslog, and IP SLA are key elements to ensure the high availability of the network. This chapter also covers supervisor redundancy options such as RPR, RPR+, SSO, and NSF. For ensuring first hop gateway redundancy, the Hot Standby Router Protocol (HSRP), Virtual Router Redundancy Protocol (VRRP) and Gateway Load Balancing Protocol (GLBP) are needed. First hop redundancy protocols (FHRP) allow for </a:t>
            </a:r>
            <a:r>
              <a:rPr lang="en-US" sz="1100" kern="1200" baseline="0" dirty="0" err="1" smtClean="0">
                <a:solidFill>
                  <a:schemeClr val="tx1"/>
                </a:solidFill>
                <a:latin typeface="Arial" charset="0"/>
                <a:ea typeface="+mn-ea"/>
                <a:cs typeface="+mn-cs"/>
              </a:rPr>
              <a:t>nondisruptive</a:t>
            </a:r>
            <a:r>
              <a:rPr lang="en-US" sz="1100" kern="1200" baseline="0" dirty="0" smtClean="0">
                <a:solidFill>
                  <a:schemeClr val="tx1"/>
                </a:solidFill>
                <a:latin typeface="Arial" charset="0"/>
                <a:ea typeface="+mn-ea"/>
                <a:cs typeface="+mn-cs"/>
              </a:rPr>
              <a:t> failover between available redundant gateways. HSRP/VRRP allow for one primary router per subnet with other routers acting as standby/backup. GLBP allows load balancing across multiple gateways for the same subnet. The first hop redundancy protocols are explained in detail in this chapter. </a:t>
            </a:r>
          </a:p>
          <a:p>
            <a:pPr>
              <a:lnSpc>
                <a:spcPct val="100000"/>
              </a:lnSpc>
              <a:spcBef>
                <a:spcPts val="0"/>
              </a:spcBef>
              <a:spcAft>
                <a:spcPts val="600"/>
              </a:spcAft>
            </a:pPr>
            <a:r>
              <a:rPr lang="en-US" sz="1100" kern="1200" baseline="0" smtClean="0">
                <a:solidFill>
                  <a:schemeClr val="tx1"/>
                </a:solidFill>
                <a:latin typeface="Arial" charset="0"/>
                <a:ea typeface="+mn-ea"/>
                <a:cs typeface="+mn-cs"/>
              </a:rPr>
              <a:t>High </a:t>
            </a:r>
            <a:r>
              <a:rPr lang="en-US" sz="1100" kern="1200" baseline="0" dirty="0" smtClean="0">
                <a:solidFill>
                  <a:schemeClr val="tx1"/>
                </a:solidFill>
                <a:latin typeface="Arial" charset="0"/>
                <a:ea typeface="+mn-ea"/>
                <a:cs typeface="+mn-cs"/>
              </a:rPr>
              <a:t>availability is technology that enables </a:t>
            </a:r>
            <a:r>
              <a:rPr lang="en-US" sz="1100" kern="1200" baseline="0" dirty="0" err="1" smtClean="0">
                <a:solidFill>
                  <a:schemeClr val="tx1"/>
                </a:solidFill>
                <a:latin typeface="Arial" charset="0"/>
                <a:ea typeface="+mn-ea"/>
                <a:cs typeface="+mn-cs"/>
              </a:rPr>
              <a:t>networkwide</a:t>
            </a:r>
            <a:r>
              <a:rPr lang="en-US" sz="1100" kern="1200" baseline="0" dirty="0" smtClean="0">
                <a:solidFill>
                  <a:schemeClr val="tx1"/>
                </a:solidFill>
                <a:latin typeface="Arial" charset="0"/>
                <a:ea typeface="+mn-ea"/>
                <a:cs typeface="+mn-cs"/>
              </a:rPr>
              <a:t> resilience to increase IP network availability. Network applications must cross different network segments—from the Enterprise Backbone, Enterprise Edge, and Service Provider Edge, through the Service Provider Core. All segments must be resilient to recover quickly enough for faults to be transparent to users and network applications. This chapter describes the high availability concept, how resiliency is built, and how the network is designed to always offer a path between any pair of end points.</a:t>
            </a:r>
            <a:endParaRPr lang="en-US" sz="1100" dirty="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3</a:t>
            </a:fld>
            <a:endParaRPr lang="en-US" dirty="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None/>
            </a:pPr>
            <a:endParaRPr lang="en-US" sz="1200" kern="1200" baseline="0" dirty="0" smtClean="0">
              <a:solidFill>
                <a:schemeClr val="tx1"/>
              </a:solidFill>
              <a:latin typeface="Arial" charset="0"/>
              <a:ea typeface="+mn-ea"/>
              <a:cs typeface="+mn-cs"/>
            </a:endParaRPr>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30</a:t>
            </a:fld>
            <a:endParaRPr lang="en-US" dirty="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noFill/>
          <a:ln w="9525">
            <a:noFill/>
            <a:miter lim="800000"/>
            <a:headEnd/>
            <a:tailEnd/>
          </a:ln>
          <a:effectLst/>
        </p:spPr>
        <p:txBody>
          <a:bodyPr vert="horz" wrap="square" lIns="95667" tIns="50185" rIns="95667" bIns="50185" numCol="1" anchor="t" anchorCtr="0" compatLnSpc="1">
            <a:prstTxWarp prst="textNoShape">
              <a:avLst/>
            </a:prstTxWarp>
            <a:normAutofit/>
          </a:bodyPr>
          <a:lstStyle/>
          <a:p>
            <a:pPr>
              <a:lnSpc>
                <a:spcPct val="100000"/>
              </a:lnSpc>
            </a:pPr>
            <a:r>
              <a:rPr lang="en-US" dirty="0" smtClean="0"/>
              <a:t>The Cisco IOS system message logging (syslog) process enables a device to report and save important error and notification messages, either locally or to a remote logging server. Syslog messages can be sent to local console connections, the system buffer, or remote syslog servers. Syslog enables text messages to be sent to a syslog server using UDP port 514.</a:t>
            </a:r>
          </a:p>
          <a:p>
            <a:pPr>
              <a:lnSpc>
                <a:spcPct val="100000"/>
              </a:lnSpc>
            </a:pPr>
            <a:r>
              <a:rPr lang="en-US" smtClean="0"/>
              <a:t>Syslog </a:t>
            </a:r>
            <a:r>
              <a:rPr lang="en-US" dirty="0" smtClean="0"/>
              <a:t>provides a comprehensive reporting mechanism that logs system messages in plain English text</a:t>
            </a:r>
            <a:r>
              <a:rPr lang="en-US" smtClean="0"/>
              <a:t>. </a:t>
            </a:r>
          </a:p>
          <a:p>
            <a:pPr>
              <a:lnSpc>
                <a:spcPct val="100000"/>
              </a:lnSpc>
            </a:pPr>
            <a:r>
              <a:rPr lang="en-US" smtClean="0"/>
              <a:t>The </a:t>
            </a:r>
            <a:r>
              <a:rPr lang="en-US" dirty="0" smtClean="0"/>
              <a:t>syslog messages include both messages in a standardized format (called system logging messages, system error messages, or simply system messages) and output from </a:t>
            </a:r>
            <a:r>
              <a:rPr lang="en-US" b="1" dirty="0" smtClean="0"/>
              <a:t>debug</a:t>
            </a:r>
            <a:r>
              <a:rPr lang="en-US" dirty="0" smtClean="0"/>
              <a:t> commands. These messages are generated during network operation to assist with identifying the type and severity of a problem or to aid users in monitoring router activity such as configuration changes</a:t>
            </a:r>
            <a:r>
              <a:rPr lang="en-US" smtClean="0"/>
              <a:t>. </a:t>
            </a:r>
          </a:p>
          <a:p>
            <a:pPr>
              <a:lnSpc>
                <a:spcPct val="100000"/>
              </a:lnSpc>
            </a:pPr>
            <a:r>
              <a:rPr lang="en-US" smtClean="0"/>
              <a:t>The </a:t>
            </a:r>
            <a:r>
              <a:rPr lang="en-US" dirty="0" smtClean="0"/>
              <a:t>system message and error reporting service (syslog) is an essential component of any network operating system. The system message service reports system state information to a network manager. Cisco devices produce syslog messages as a result of network events</a:t>
            </a:r>
            <a:r>
              <a:rPr lang="en-US" smtClean="0"/>
              <a:t>. </a:t>
            </a:r>
          </a:p>
          <a:p>
            <a:pPr>
              <a:lnSpc>
                <a:spcPct val="100000"/>
              </a:lnSpc>
            </a:pPr>
            <a:r>
              <a:rPr lang="en-US" smtClean="0"/>
              <a:t>Every </a:t>
            </a:r>
            <a:r>
              <a:rPr lang="en-US" dirty="0" smtClean="0"/>
              <a:t>syslog message contains a severity level and a facility. Many networking devices support syslog, including routers, switches, application servers, firewalls, and other network appliances.</a:t>
            </a:r>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31</a:t>
            </a:fld>
            <a:endParaRPr lang="en-US" dirty="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noFill/>
          <a:ln w="9525">
            <a:noFill/>
            <a:miter lim="800000"/>
            <a:headEnd/>
            <a:tailEnd/>
          </a:ln>
          <a:effectLst/>
        </p:spPr>
        <p:txBody>
          <a:bodyPr vert="horz" wrap="square" lIns="95667" tIns="50185" rIns="95667" bIns="50185" numCol="1" anchor="t" anchorCtr="0" compatLnSpc="1">
            <a:prstTxWarp prst="textNoShape">
              <a:avLst/>
            </a:prstTxWarp>
            <a:normAutofit/>
          </a:bodyPr>
          <a:lstStyle/>
          <a:p>
            <a:pPr>
              <a:lnSpc>
                <a:spcPct val="100000"/>
              </a:lnSpc>
            </a:pPr>
            <a:r>
              <a:rPr lang="en-US" dirty="0" smtClean="0"/>
              <a:t>The complete list of syslog levels are shown.</a:t>
            </a:r>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32</a:t>
            </a:fld>
            <a:endParaRPr lang="en-US" dirty="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noFill/>
          <a:ln w="9525">
            <a:noFill/>
            <a:miter lim="800000"/>
            <a:headEnd/>
            <a:tailEnd/>
          </a:ln>
          <a:effectLst/>
        </p:spPr>
        <p:txBody>
          <a:bodyPr vert="horz" wrap="square" lIns="95667" tIns="50185" rIns="95667" bIns="50185" numCol="1" anchor="t" anchorCtr="0" compatLnSpc="1">
            <a:prstTxWarp prst="textNoShape">
              <a:avLst/>
            </a:prstTxWarp>
            <a:normAutofit/>
          </a:bodyPr>
          <a:lstStyle/>
          <a:p>
            <a:pPr>
              <a:lnSpc>
                <a:spcPct val="100000"/>
              </a:lnSpc>
            </a:pPr>
            <a:r>
              <a:rPr lang="en-US" dirty="0" smtClean="0"/>
              <a:t>Other facilities include Cisco Discovery Protocol, STP, multicast, </a:t>
            </a:r>
            <a:r>
              <a:rPr lang="en-US" dirty="0" err="1" smtClean="0"/>
              <a:t>IPsec</a:t>
            </a:r>
            <a:r>
              <a:rPr lang="en-US" dirty="0" smtClean="0"/>
              <a:t>, TCP, BGP, RADIUS, Telnet, and those facilities related to QoS services.</a:t>
            </a:r>
          </a:p>
          <a:p>
            <a:pPr>
              <a:lnSpc>
                <a:spcPct val="100000"/>
              </a:lnSpc>
            </a:pPr>
            <a:r>
              <a:rPr lang="en-US" dirty="0" smtClean="0"/>
              <a:t>More syslog information is located </a:t>
            </a:r>
            <a:r>
              <a:rPr lang="en-US" smtClean="0"/>
              <a:t>at </a:t>
            </a:r>
            <a:r>
              <a:rPr lang="en-US" smtClean="0">
                <a:hlinkClick r:id="rId3"/>
              </a:rPr>
              <a:t>www.cisco.com/univercd/cc/td/doc/product/software/ios123/123sup/123sems/index.htm</a:t>
            </a:r>
            <a:r>
              <a:rPr lang="en-US" smtClean="0"/>
              <a:t> </a:t>
            </a:r>
            <a:endParaRPr lang="en-US" dirty="0" smtClean="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33</a:t>
            </a:fld>
            <a:endParaRPr lang="en-US" dirty="0"/>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noFill/>
          <a:ln w="9525">
            <a:noFill/>
            <a:miter lim="800000"/>
            <a:headEnd/>
            <a:tailEnd/>
          </a:ln>
          <a:effectLst/>
        </p:spPr>
        <p:txBody>
          <a:bodyPr vert="horz" wrap="square" lIns="95667" tIns="50185" rIns="95667" bIns="50185" numCol="1" anchor="t" anchorCtr="0" compatLnSpc="1">
            <a:prstTxWarp prst="textNoShape">
              <a:avLst/>
            </a:prstTxWarp>
            <a:normAutofit fontScale="92500" lnSpcReduction="10000"/>
          </a:bodyPr>
          <a:lstStyle/>
          <a:p>
            <a:pPr>
              <a:lnSpc>
                <a:spcPct val="100000"/>
              </a:lnSpc>
            </a:pPr>
            <a:r>
              <a:rPr lang="en-US" dirty="0" smtClean="0"/>
              <a:t>The figure shows a typical message that indicates the operating system (facility = SYS) is providing a notification (SEVERITY = 5) has been configured (</a:t>
            </a:r>
            <a:r>
              <a:rPr lang="en-US" dirty="0" err="1" smtClean="0"/>
              <a:t>MNEUMONIC</a:t>
            </a:r>
            <a:r>
              <a:rPr lang="en-US" dirty="0" smtClean="0"/>
              <a:t> = CONFIG). The message text indicates that a user on </a:t>
            </a:r>
            <a:r>
              <a:rPr lang="en-US" dirty="0" err="1" smtClean="0"/>
              <a:t>VTY0</a:t>
            </a:r>
            <a:r>
              <a:rPr lang="en-US" dirty="0" smtClean="0"/>
              <a:t> from IP address 192.168.64.25 made this change.</a:t>
            </a:r>
          </a:p>
          <a:p>
            <a:pPr>
              <a:lnSpc>
                <a:spcPct val="100000"/>
              </a:lnSpc>
            </a:pPr>
            <a:r>
              <a:rPr lang="en-US" smtClean="0"/>
              <a:t>System </a:t>
            </a:r>
            <a:r>
              <a:rPr lang="en-US" dirty="0" smtClean="0"/>
              <a:t>log messages can contain up to 80 characters and a percent sign (%), which follows the optional sequence number or timestamp information, if configured. Messages are displayed in this format:</a:t>
            </a:r>
          </a:p>
          <a:p>
            <a:pPr lvl="1">
              <a:lnSpc>
                <a:spcPct val="100000"/>
              </a:lnSpc>
              <a:buNone/>
            </a:pPr>
            <a:r>
              <a:rPr lang="en-US" b="1" smtClean="0"/>
              <a:t>seq </a:t>
            </a:r>
            <a:r>
              <a:rPr lang="en-US" b="1" dirty="0" err="1" smtClean="0"/>
              <a:t>no:timestamp</a:t>
            </a:r>
            <a:r>
              <a:rPr lang="en-US" b="1" dirty="0" smtClean="0"/>
              <a:t>: %facility-severity-</a:t>
            </a:r>
            <a:r>
              <a:rPr lang="en-US" b="1" dirty="0" err="1" smtClean="0"/>
              <a:t>MNEMONIC:description</a:t>
            </a:r>
            <a:endParaRPr lang="en-US" b="1" dirty="0" smtClean="0"/>
          </a:p>
          <a:p>
            <a:pPr>
              <a:lnSpc>
                <a:spcPct val="100000"/>
              </a:lnSpc>
            </a:pPr>
            <a:r>
              <a:rPr lang="en-US" smtClean="0"/>
              <a:t>A </a:t>
            </a:r>
            <a:r>
              <a:rPr lang="en-US" dirty="0" smtClean="0"/>
              <a:t>sequence number appears on the syslog message if the service sequence-numbers global configuration command is configured. </a:t>
            </a:r>
          </a:p>
          <a:p>
            <a:pPr>
              <a:lnSpc>
                <a:spcPct val="100000"/>
              </a:lnSpc>
            </a:pPr>
            <a:r>
              <a:rPr lang="en-US" smtClean="0"/>
              <a:t>The </a:t>
            </a:r>
            <a:r>
              <a:rPr lang="en-US" dirty="0" smtClean="0"/>
              <a:t>timestamp shows the date and time of the message or event if the service timestamps [debug | log] [</a:t>
            </a:r>
            <a:r>
              <a:rPr lang="en-US" dirty="0" err="1" smtClean="0"/>
              <a:t>datetime</a:t>
            </a:r>
            <a:r>
              <a:rPr lang="en-US" dirty="0" smtClean="0"/>
              <a:t> uptime] [</a:t>
            </a:r>
            <a:r>
              <a:rPr lang="en-US" dirty="0" err="1" smtClean="0"/>
              <a:t>localtime</a:t>
            </a:r>
            <a:r>
              <a:rPr lang="en-US" dirty="0" smtClean="0"/>
              <a:t> |</a:t>
            </a:r>
            <a:r>
              <a:rPr lang="en-US" dirty="0" err="1" smtClean="0"/>
              <a:t>msec|show-timezone|year</a:t>
            </a:r>
            <a:r>
              <a:rPr lang="en-US" dirty="0" smtClean="0"/>
              <a:t>] global configuration command is configured. The timestamp can be have one of three formats:</a:t>
            </a:r>
          </a:p>
          <a:p>
            <a:pPr lvl="1">
              <a:lnSpc>
                <a:spcPct val="100000"/>
              </a:lnSpc>
            </a:pPr>
            <a:r>
              <a:rPr lang="en-US" b="1" smtClean="0"/>
              <a:t>mm/dd </a:t>
            </a:r>
            <a:r>
              <a:rPr lang="en-US" b="1" dirty="0" err="1" smtClean="0"/>
              <a:t>hh:mm:ss</a:t>
            </a:r>
            <a:endParaRPr lang="en-US" b="1" dirty="0" smtClean="0"/>
          </a:p>
          <a:p>
            <a:pPr lvl="1">
              <a:lnSpc>
                <a:spcPct val="100000"/>
              </a:lnSpc>
            </a:pPr>
            <a:r>
              <a:rPr lang="en-US" b="1" smtClean="0"/>
              <a:t>hh:mm:ss </a:t>
            </a:r>
            <a:r>
              <a:rPr lang="en-US" b="1" dirty="0" smtClean="0"/>
              <a:t>(short uptime)</a:t>
            </a:r>
          </a:p>
          <a:p>
            <a:pPr lvl="1">
              <a:lnSpc>
                <a:spcPct val="100000"/>
              </a:lnSpc>
            </a:pPr>
            <a:r>
              <a:rPr lang="en-US" b="1" smtClean="0"/>
              <a:t>d </a:t>
            </a:r>
            <a:r>
              <a:rPr lang="en-US" b="1" dirty="0" smtClean="0"/>
              <a:t>h (long uptime)</a:t>
            </a:r>
          </a:p>
          <a:p>
            <a:pPr>
              <a:lnSpc>
                <a:spcPct val="100000"/>
              </a:lnSpc>
            </a:pPr>
            <a:r>
              <a:rPr lang="en-US" b="1" smtClean="0"/>
              <a:t>Note:</a:t>
            </a:r>
            <a:r>
              <a:rPr lang="en-US" smtClean="0"/>
              <a:t> </a:t>
            </a:r>
            <a:r>
              <a:rPr lang="en-US" dirty="0" smtClean="0"/>
              <a:t>The documentation for each Cisco IOS Software release explains the meaning of these messages. For example, Catalyst 6500 system error message explanations are available at this location</a:t>
            </a:r>
            <a:r>
              <a:rPr lang="en-US" smtClean="0"/>
              <a:t>: </a:t>
            </a:r>
            <a:r>
              <a:rPr lang="en-US" smtClean="0">
                <a:hlinkClick r:id="rId3"/>
              </a:rPr>
              <a:t>www.cisco.com/en/US/products/hw/switches/ps708/products_system_message_guides_list.html</a:t>
            </a:r>
            <a:endParaRPr lang="en-US" dirty="0" smtClean="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34</a:t>
            </a:fld>
            <a:endParaRPr lang="en-US" dirty="0"/>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noFill/>
          <a:ln w="9525">
            <a:noFill/>
            <a:miter lim="800000"/>
            <a:headEnd/>
            <a:tailEnd/>
          </a:ln>
          <a:effectLst/>
        </p:spPr>
        <p:txBody>
          <a:bodyPr vert="horz" wrap="square" lIns="95667" tIns="50185" rIns="95667" bIns="50185" numCol="1" anchor="t" anchorCtr="0" compatLnSpc="1">
            <a:prstTxWarp prst="textNoShape">
              <a:avLst/>
            </a:prstTxWarp>
            <a:normAutofit/>
          </a:bodyPr>
          <a:lstStyle/>
          <a:p>
            <a:pPr>
              <a:lnSpc>
                <a:spcPct val="100000"/>
              </a:lnSpc>
            </a:pPr>
            <a:r>
              <a:rPr lang="en-US" dirty="0" smtClean="0"/>
              <a:t>The example shows samples of syslog messages that Cisco IOS Software produces</a:t>
            </a:r>
            <a:r>
              <a:rPr lang="en-US" smtClean="0"/>
              <a:t>. </a:t>
            </a:r>
          </a:p>
          <a:p>
            <a:pPr>
              <a:lnSpc>
                <a:spcPct val="100000"/>
              </a:lnSpc>
            </a:pPr>
            <a:r>
              <a:rPr lang="en-US" smtClean="0"/>
              <a:t>The </a:t>
            </a:r>
            <a:r>
              <a:rPr lang="en-US" dirty="0" smtClean="0"/>
              <a:t>most common messages are link up and down messages and messages that a device produces when it exits from configuration mode</a:t>
            </a:r>
            <a:r>
              <a:rPr lang="en-US" smtClean="0"/>
              <a:t>. </a:t>
            </a:r>
          </a:p>
          <a:p>
            <a:pPr>
              <a:lnSpc>
                <a:spcPct val="100000"/>
              </a:lnSpc>
            </a:pPr>
            <a:r>
              <a:rPr lang="en-US" smtClean="0"/>
              <a:t>If </a:t>
            </a:r>
            <a:r>
              <a:rPr lang="en-US" dirty="0" smtClean="0"/>
              <a:t>ACL logging is configured, the device generates syslog messages when packets match a parameter condition. ACL logging can be useful for detecting packets that are denied access based on the security policy set by an ACL.</a:t>
            </a:r>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35</a:t>
            </a:fld>
            <a:endParaRPr lang="en-US" dirty="0"/>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noFill/>
          <a:ln w="9525">
            <a:noFill/>
            <a:miter lim="800000"/>
            <a:headEnd/>
            <a:tailEnd/>
          </a:ln>
          <a:effectLst/>
        </p:spPr>
        <p:txBody>
          <a:bodyPr vert="horz" wrap="square" lIns="95667" tIns="50185" rIns="95667" bIns="50185" numCol="1" anchor="t" anchorCtr="0" compatLnSpc="1">
            <a:prstTxWarp prst="textNoShape">
              <a:avLst/>
            </a:prstTxWarp>
            <a:normAutofit/>
          </a:bodyPr>
          <a:lstStyle/>
          <a:p>
            <a:pPr>
              <a:lnSpc>
                <a:spcPct val="120000"/>
              </a:lnSpc>
            </a:pPr>
            <a:r>
              <a:rPr lang="en-US" dirty="0" smtClean="0"/>
              <a:t>Messages can be sent to a syslog server.</a:t>
            </a:r>
            <a:endParaRPr lang="en-US" dirty="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36</a:t>
            </a:fld>
            <a:endParaRPr lang="en-US" dirty="0"/>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1"/>
          <p:cNvSpPr>
            <a:spLocks noGrp="1" noChangeArrowheads="1"/>
          </p:cNvSpPr>
          <p:nvPr>
            <p:ph type="sldNum" sz="quarter" idx="5"/>
          </p:nvPr>
        </p:nvSpPr>
        <p:spPr>
          <a:ln/>
        </p:spPr>
        <p:txBody>
          <a:bodyPr/>
          <a:lstStyle/>
          <a:p>
            <a:fld id="{56F4A31B-6E24-4B5C-A597-6098D9BE3512}" type="slidenum">
              <a:rPr lang="en-US"/>
              <a:pPr/>
              <a:t>37</a:t>
            </a:fld>
            <a:endParaRPr lang="en-US" dirty="0"/>
          </a:p>
        </p:txBody>
      </p:sp>
      <p:sp>
        <p:nvSpPr>
          <p:cNvPr id="968706" name="Rectangle 2"/>
          <p:cNvSpPr>
            <a:spLocks noGrp="1" noRot="1" noChangeAspect="1" noChangeArrowheads="1" noTextEdit="1"/>
          </p:cNvSpPr>
          <p:nvPr>
            <p:ph type="sldImg"/>
          </p:nvPr>
        </p:nvSpPr>
        <p:spPr>
          <a:xfrm>
            <a:off x="1181100" y="698500"/>
            <a:ext cx="4648200" cy="3486150"/>
          </a:xfrm>
          <a:ln/>
        </p:spPr>
      </p:sp>
      <p:sp>
        <p:nvSpPr>
          <p:cNvPr id="968707" name="Rectangle 3"/>
          <p:cNvSpPr>
            <a:spLocks noGrp="1" noChangeArrowheads="1"/>
          </p:cNvSpPr>
          <p:nvPr>
            <p:ph type="body" idx="1"/>
          </p:nvPr>
        </p:nvSpPr>
        <p:spPr>
          <a:xfrm>
            <a:off x="935038" y="4416425"/>
            <a:ext cx="5140325" cy="4181475"/>
          </a:xfrm>
          <a:noFill/>
          <a:ln w="9525">
            <a:noFill/>
            <a:miter lim="800000"/>
            <a:headEnd/>
            <a:tailEnd/>
          </a:ln>
          <a:effectLst/>
        </p:spPr>
        <p:txBody>
          <a:bodyPr vert="horz" wrap="square" lIns="95667" tIns="50185" rIns="95667" bIns="50185" numCol="1" anchor="t" anchorCtr="0" compatLnSpc="1">
            <a:prstTxWarp prst="textNoShape">
              <a:avLst/>
            </a:prstTxWarp>
            <a:normAutofit/>
          </a:bodyPr>
          <a:lstStyle/>
          <a:p>
            <a:pPr>
              <a:lnSpc>
                <a:spcPct val="100000"/>
              </a:lnSpc>
            </a:pPr>
            <a:r>
              <a:rPr lang="en-US" dirty="0" smtClean="0"/>
              <a:t>Messages can be stored on the local switch. To configure the local logs, use the command </a:t>
            </a:r>
            <a:r>
              <a:rPr lang="en-US" b="1" dirty="0" smtClean="0"/>
              <a:t>logging</a:t>
            </a:r>
            <a:r>
              <a:rPr lang="en-US" dirty="0" smtClean="0"/>
              <a:t> </a:t>
            </a:r>
            <a:r>
              <a:rPr lang="en-US" b="1" dirty="0" smtClean="0"/>
              <a:t>buffered</a:t>
            </a:r>
            <a:r>
              <a:rPr lang="en-US" smtClean="0"/>
              <a:t>. </a:t>
            </a:r>
          </a:p>
          <a:p>
            <a:pPr>
              <a:lnSpc>
                <a:spcPct val="100000"/>
              </a:lnSpc>
            </a:pPr>
            <a:r>
              <a:rPr lang="en-US" smtClean="0"/>
              <a:t>Valid </a:t>
            </a:r>
            <a:r>
              <a:rPr lang="en-US" dirty="0" smtClean="0"/>
              <a:t>parameters are the maximum local log size and the severity level that has to be logged: Enabling higher logging with small buffer size might mean that your logging displays only a short duration of time before newer messages overwrite the older ones. Ensure the local log size is an appropriate size for your level of logging and time frame that you would like to see in the local logs.</a:t>
            </a:r>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1"/>
          <p:cNvSpPr>
            <a:spLocks noGrp="1" noChangeArrowheads="1"/>
          </p:cNvSpPr>
          <p:nvPr>
            <p:ph type="sldNum" sz="quarter" idx="5"/>
          </p:nvPr>
        </p:nvSpPr>
        <p:spPr>
          <a:ln/>
        </p:spPr>
        <p:txBody>
          <a:bodyPr/>
          <a:lstStyle/>
          <a:p>
            <a:fld id="{56F4A31B-6E24-4B5C-A597-6098D9BE3512}" type="slidenum">
              <a:rPr lang="en-US"/>
              <a:pPr/>
              <a:t>38</a:t>
            </a:fld>
            <a:endParaRPr lang="en-US" dirty="0"/>
          </a:p>
        </p:txBody>
      </p:sp>
      <p:sp>
        <p:nvSpPr>
          <p:cNvPr id="968706" name="Rectangle 2"/>
          <p:cNvSpPr>
            <a:spLocks noGrp="1" noRot="1" noChangeAspect="1" noChangeArrowheads="1" noTextEdit="1"/>
          </p:cNvSpPr>
          <p:nvPr>
            <p:ph type="sldImg"/>
          </p:nvPr>
        </p:nvSpPr>
        <p:spPr>
          <a:xfrm>
            <a:off x="1181100" y="698500"/>
            <a:ext cx="4648200" cy="3486150"/>
          </a:xfrm>
          <a:ln/>
        </p:spPr>
      </p:sp>
      <p:sp>
        <p:nvSpPr>
          <p:cNvPr id="968707" name="Rectangle 3"/>
          <p:cNvSpPr>
            <a:spLocks noGrp="1" noChangeArrowheads="1"/>
          </p:cNvSpPr>
          <p:nvPr>
            <p:ph type="body" idx="1"/>
          </p:nvPr>
        </p:nvSpPr>
        <p:spPr>
          <a:xfrm>
            <a:off x="935038" y="4416425"/>
            <a:ext cx="5140325" cy="4181475"/>
          </a:xfrm>
          <a:noFill/>
          <a:ln w="9525">
            <a:noFill/>
            <a:miter lim="800000"/>
            <a:headEnd/>
            <a:tailEnd/>
          </a:ln>
          <a:effectLst/>
        </p:spPr>
        <p:txBody>
          <a:bodyPr vert="horz" wrap="square" lIns="95667" tIns="50185" rIns="95667" bIns="50185" numCol="1" anchor="t" anchorCtr="0" compatLnSpc="1">
            <a:prstTxWarp prst="textNoShape">
              <a:avLst/>
            </a:prstTxWarp>
            <a:normAutofit/>
          </a:bodyPr>
          <a:lstStyle/>
          <a:p>
            <a:pPr>
              <a:lnSpc>
                <a:spcPct val="100000"/>
              </a:lnSpc>
            </a:pPr>
            <a:r>
              <a:rPr lang="en-US" dirty="0" smtClean="0"/>
              <a:t>Use the </a:t>
            </a:r>
            <a:r>
              <a:rPr lang="en-US" b="1" dirty="0" smtClean="0"/>
              <a:t>show</a:t>
            </a:r>
            <a:r>
              <a:rPr lang="en-US" dirty="0" smtClean="0"/>
              <a:t> </a:t>
            </a:r>
            <a:r>
              <a:rPr lang="en-US" b="1" dirty="0" smtClean="0"/>
              <a:t>logging</a:t>
            </a:r>
            <a:r>
              <a:rPr lang="en-US" dirty="0" smtClean="0"/>
              <a:t> command to display the content of the local log files. When too many events are present in the log files, use the pipe argument (</a:t>
            </a:r>
            <a:r>
              <a:rPr lang="en-US" b="1" dirty="0" smtClean="0"/>
              <a:t>|</a:t>
            </a:r>
            <a:r>
              <a:rPr lang="en-US" dirty="0" smtClean="0"/>
              <a:t>) in combination with keywords such as </a:t>
            </a:r>
            <a:r>
              <a:rPr lang="en-US" b="1" dirty="0" smtClean="0"/>
              <a:t>include</a:t>
            </a:r>
            <a:r>
              <a:rPr lang="en-US" dirty="0" smtClean="0"/>
              <a:t> or </a:t>
            </a:r>
            <a:r>
              <a:rPr lang="en-US" b="1" dirty="0" smtClean="0"/>
              <a:t>begin</a:t>
            </a:r>
            <a:r>
              <a:rPr lang="en-US" dirty="0" smtClean="0"/>
              <a:t> to filter the output</a:t>
            </a:r>
            <a:r>
              <a:rPr lang="en-US" smtClean="0"/>
              <a:t>. </a:t>
            </a:r>
          </a:p>
          <a:p>
            <a:pPr>
              <a:lnSpc>
                <a:spcPct val="100000"/>
              </a:lnSpc>
            </a:pPr>
            <a:r>
              <a:rPr lang="en-US" smtClean="0"/>
              <a:t>The </a:t>
            </a:r>
            <a:r>
              <a:rPr lang="en-US" dirty="0" smtClean="0"/>
              <a:t>example shows how to display all events present in the local logs that involve an error report (severity level 3) about interface link status.</a:t>
            </a:r>
          </a:p>
          <a:p>
            <a:pPr>
              <a:lnSpc>
                <a:spcPct val="100000"/>
              </a:lnSpc>
            </a:pPr>
            <a:r>
              <a:rPr lang="en-US" smtClean="0"/>
              <a:t>The </a:t>
            </a:r>
            <a:r>
              <a:rPr lang="en-US" dirty="0" smtClean="0"/>
              <a:t>second example shows  how to display all events that start with </a:t>
            </a:r>
            <a:r>
              <a:rPr lang="en-US" b="1" dirty="0" smtClean="0"/>
              <a:t>%DUAL </a:t>
            </a:r>
            <a:r>
              <a:rPr lang="en-US" dirty="0" smtClean="0"/>
              <a:t>(therefore reporting events related to the EIGRP DUAL algorithm).</a:t>
            </a:r>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noFill/>
          <a:ln w="9525">
            <a:noFill/>
            <a:miter lim="800000"/>
            <a:headEnd/>
            <a:tailEnd/>
          </a:ln>
          <a:effectLst/>
        </p:spPr>
        <p:txBody>
          <a:bodyPr vert="horz" wrap="square" lIns="95667" tIns="50185" rIns="95667" bIns="50185" numCol="1" anchor="t" anchorCtr="0" compatLnSpc="1">
            <a:prstTxWarp prst="textNoShape">
              <a:avLst/>
            </a:prstTxWarp>
            <a:normAutofit fontScale="92500"/>
          </a:bodyPr>
          <a:lstStyle/>
          <a:p>
            <a:pPr>
              <a:lnSpc>
                <a:spcPct val="100000"/>
              </a:lnSpc>
            </a:pPr>
            <a:r>
              <a:rPr lang="en-US" dirty="0" smtClean="0"/>
              <a:t>SNMP has become the standard for network management. SNMP is a simple solution that requires little code to implement and thus enables vendors to easily build SNMP agents for their products. Therefore, SNMP is often the foundation of network management architecture.</a:t>
            </a:r>
          </a:p>
          <a:p>
            <a:pPr>
              <a:lnSpc>
                <a:spcPct val="100000"/>
              </a:lnSpc>
            </a:pPr>
            <a:r>
              <a:rPr lang="en-US" smtClean="0"/>
              <a:t>SNMP </a:t>
            </a:r>
            <a:r>
              <a:rPr lang="en-US" dirty="0" smtClean="0"/>
              <a:t>defines how management information is exchanged between network management applications and management agents. A network management application periodically polls the SNMP agents that reside on managed devices by querying the device for data. The periodic SNMP polling has the disadvantage that there is delay between the time that an event occurs and the time that it is noticed by the NMS. There is a trade-off between polling frequency and bandwidth usage. A network management application can display the information in a GUI on the network manager. SNMP uses the User Datagram Protocol (UDP) transport mechanism of IP to retrieve and send management information, such as MIB variables.</a:t>
            </a:r>
          </a:p>
          <a:p>
            <a:pPr>
              <a:lnSpc>
                <a:spcPct val="100000"/>
              </a:lnSpc>
            </a:pPr>
            <a:r>
              <a:rPr lang="en-US" dirty="0" smtClean="0"/>
              <a:t>SNMP management agents that reside on managed devices collect and store information about the device and its operation, respond to managerial requests, and generate traps to inform the manager of certain events. SNMP traps are sent by management agents to the network management system when certain events occur. Trap-directed notification can result in substantial savings of network and agent resources by eliminating the need for some SNMP polling requests. </a:t>
            </a:r>
          </a:p>
          <a:p>
            <a:pPr>
              <a:lnSpc>
                <a:spcPct val="100000"/>
              </a:lnSpc>
            </a:pPr>
            <a:r>
              <a:rPr lang="en-US" dirty="0" smtClean="0"/>
              <a:t>The management agent collects data and stores it locally in the MIB. Community strings control access to the MIB. To view or set MIB variables, the user must specify the appropriate community string for read or write </a:t>
            </a:r>
            <a:r>
              <a:rPr lang="en-US" smtClean="0"/>
              <a:t>access.</a:t>
            </a:r>
            <a:endParaRPr lang="en-US" dirty="0" smtClean="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39</a:t>
            </a:fld>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lnSpc>
                <a:spcPct val="100000"/>
              </a:lnSpc>
            </a:pPr>
            <a:r>
              <a:rPr lang="en-US" sz="1200" kern="1200" baseline="0" dirty="0" smtClean="0">
                <a:solidFill>
                  <a:schemeClr val="tx1"/>
                </a:solidFill>
                <a:latin typeface="Arial" charset="0"/>
                <a:ea typeface="+mn-ea"/>
                <a:cs typeface="+mn-cs"/>
              </a:rPr>
              <a:t>High availability is an organizational objective with the goal of preventing outages or at least minimizing downtime. Achieving high availability is hard work. It takes ongoing effort and iterated improvement. To start making progress on providing high availability requires integrating multiple components.</a:t>
            </a:r>
          </a:p>
          <a:p>
            <a:pPr>
              <a:lnSpc>
                <a:spcPct val="100000"/>
              </a:lnSpc>
            </a:pPr>
            <a:r>
              <a:rPr lang="en-US" sz="1200" kern="1200" baseline="0" smtClean="0">
                <a:solidFill>
                  <a:schemeClr val="tx1"/>
                </a:solidFill>
                <a:latin typeface="Arial" charset="0"/>
                <a:ea typeface="+mn-ea"/>
                <a:cs typeface="+mn-cs"/>
              </a:rPr>
              <a:t>The </a:t>
            </a:r>
            <a:r>
              <a:rPr lang="en-US" sz="1200" kern="1200" baseline="0" dirty="0" smtClean="0">
                <a:solidFill>
                  <a:schemeClr val="tx1"/>
                </a:solidFill>
                <a:latin typeface="Arial" charset="0"/>
                <a:ea typeface="+mn-ea"/>
                <a:cs typeface="+mn-cs"/>
              </a:rPr>
              <a:t>network redundancy and technology components are relatively easy to accomplish because these elements can be purchased and deployed. A traditional network designer will expect to be involved with these two aspects of high availability. No matter how much and how well redundancy and technology are designed and deployed, high availability is not achieved unless the people component (sufficient labor pool with the right skills, training, and mindset), the process component (company expectations, change control process, and so on), and the tools component (network management, good documentation) are present. If any one of the three high-availability components is insufficiently addressed, incidents will happen and outages will occur. Initially, the network designer might not be able to fix the people, processes, and tools in an organization. Often, it takes a consultant doing a post outage design review to talk about these components and suggest changes.</a:t>
            </a:r>
            <a:endParaRPr lang="en-US" dirty="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4</a:t>
            </a:fld>
            <a:endParaRPr lang="en-US" dirty="0"/>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noFill/>
          <a:ln w="9525">
            <a:noFill/>
            <a:miter lim="800000"/>
            <a:headEnd/>
            <a:tailEnd/>
          </a:ln>
          <a:effectLst/>
        </p:spPr>
        <p:txBody>
          <a:bodyPr vert="horz" wrap="square" lIns="95667" tIns="50185" rIns="95667" bIns="50185" numCol="1" anchor="t" anchorCtr="0" compatLnSpc="1">
            <a:prstTxWarp prst="textNoShape">
              <a:avLst/>
            </a:prstTxWarp>
            <a:normAutofit/>
          </a:bodyPr>
          <a:lstStyle/>
          <a:p>
            <a:pPr>
              <a:lnSpc>
                <a:spcPct val="100000"/>
              </a:lnSpc>
            </a:pPr>
            <a:endParaRPr lang="en-US" dirty="0" smtClean="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40</a:t>
            </a:fld>
            <a:endParaRPr lang="en-US" dirty="0"/>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noFill/>
          <a:ln w="9525">
            <a:noFill/>
            <a:miter lim="800000"/>
            <a:headEnd/>
            <a:tailEnd/>
          </a:ln>
          <a:effectLst/>
        </p:spPr>
        <p:txBody>
          <a:bodyPr vert="horz" wrap="square" lIns="95667" tIns="50185" rIns="95667" bIns="50185" numCol="1" anchor="t" anchorCtr="0" compatLnSpc="1">
            <a:prstTxWarp prst="textNoShape">
              <a:avLst/>
            </a:prstTxWarp>
            <a:normAutofit/>
          </a:bodyPr>
          <a:lstStyle/>
          <a:p>
            <a:pPr>
              <a:lnSpc>
                <a:spcPct val="100000"/>
              </a:lnSpc>
            </a:pPr>
            <a:r>
              <a:rPr lang="en-US" dirty="0" smtClean="0"/>
              <a:t>SNMPv2 adds new data types with 64-bit counters, because 32-bit counters were quickly outmoded by fast network interfaces. On Cisco routers, SNMPv2 is implemented in Cisco IOS Software Release 11.3 and later.</a:t>
            </a:r>
          </a:p>
          <a:p>
            <a:pPr>
              <a:lnSpc>
                <a:spcPct val="100000"/>
              </a:lnSpc>
            </a:pPr>
            <a:r>
              <a:rPr lang="en-US" b="1" smtClean="0"/>
              <a:t>Note:</a:t>
            </a:r>
            <a:r>
              <a:rPr lang="en-US" smtClean="0"/>
              <a:t> </a:t>
            </a:r>
            <a:r>
              <a:rPr lang="en-US" dirty="0" smtClean="0"/>
              <a:t>Neither SNMPv1 nor SNMPv2 offers security features. Specifically, SNMPv1 and </a:t>
            </a:r>
            <a:r>
              <a:rPr lang="en-US" dirty="0" err="1" smtClean="0"/>
              <a:t>v2</a:t>
            </a:r>
            <a:r>
              <a:rPr lang="en-US" dirty="0" smtClean="0"/>
              <a:t> can neither authenticate the source of a management message nor provide encryption. Because of the lack of security features, many SNMPv1 and </a:t>
            </a:r>
            <a:r>
              <a:rPr lang="en-US" dirty="0" err="1" smtClean="0"/>
              <a:t>v2</a:t>
            </a:r>
            <a:r>
              <a:rPr lang="en-US" dirty="0" smtClean="0"/>
              <a:t> implementations are limited to a read-only capability, reducing their utility to that of a network monitor.</a:t>
            </a:r>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41</a:t>
            </a:fld>
            <a:endParaRPr lang="en-US" dirty="0"/>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noFill/>
          <a:ln w="9525">
            <a:noFill/>
            <a:miter lim="800000"/>
            <a:headEnd/>
            <a:tailEnd/>
          </a:ln>
          <a:effectLst/>
        </p:spPr>
        <p:txBody>
          <a:bodyPr vert="horz" wrap="square" lIns="95667" tIns="50185" rIns="95667" bIns="50185" numCol="1" anchor="t" anchorCtr="0" compatLnSpc="1">
            <a:prstTxWarp prst="textNoShape">
              <a:avLst/>
            </a:prstTxWarp>
            <a:normAutofit/>
          </a:bodyPr>
          <a:lstStyle/>
          <a:p>
            <a:pPr>
              <a:lnSpc>
                <a:spcPct val="100000"/>
              </a:lnSpc>
            </a:pPr>
            <a:r>
              <a:rPr lang="en-US" dirty="0" smtClean="0"/>
              <a:t>On Cisco routers, SNMPv3 is implemented in Cisco IOS Software Release 12.0 and later.</a:t>
            </a:r>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42</a:t>
            </a:fld>
            <a:endParaRPr lang="en-US" dirty="0"/>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noFill/>
          <a:ln w="9525">
            <a:noFill/>
            <a:miter lim="800000"/>
            <a:headEnd/>
            <a:tailEnd/>
          </a:ln>
          <a:effectLst/>
        </p:spPr>
        <p:txBody>
          <a:bodyPr vert="horz" wrap="square" lIns="95667" tIns="50185" rIns="95667" bIns="50185" numCol="1" anchor="t" anchorCtr="0" compatLnSpc="1">
            <a:prstTxWarp prst="textNoShape">
              <a:avLst/>
            </a:prstTxWarp>
            <a:normAutofit/>
          </a:bodyPr>
          <a:lstStyle/>
          <a:p>
            <a:pPr>
              <a:lnSpc>
                <a:spcPct val="100000"/>
              </a:lnSpc>
            </a:pPr>
            <a:r>
              <a:rPr lang="en-US" dirty="0" smtClean="0"/>
              <a:t>On Cisco routers, SNMPv3 is implemented in Cisco IOS Software Release 12.0 and later.</a:t>
            </a:r>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43</a:t>
            </a:fld>
            <a:endParaRPr lang="en-US" dirty="0"/>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noFill/>
          <a:ln w="9525">
            <a:noFill/>
            <a:miter lim="800000"/>
            <a:headEnd/>
            <a:tailEnd/>
          </a:ln>
          <a:effectLst/>
        </p:spPr>
        <p:txBody>
          <a:bodyPr vert="horz" wrap="square" lIns="95667" tIns="50185" rIns="95667" bIns="50185" numCol="1" anchor="t" anchorCtr="0" compatLnSpc="1">
            <a:prstTxWarp prst="textNoShape">
              <a:avLst/>
            </a:prstTxWarp>
            <a:normAutofit lnSpcReduction="10000"/>
          </a:bodyPr>
          <a:lstStyle/>
          <a:p>
            <a:pPr>
              <a:lnSpc>
                <a:spcPct val="120000"/>
              </a:lnSpc>
            </a:pPr>
            <a:r>
              <a:rPr lang="en-US" dirty="0" smtClean="0"/>
              <a:t>The first step needed for SNMP configuration is to enable SNMP access. This is done by configuring community strings, which act somewhat like passwords. The difference is that there can be several community strings, and that each one might grant different forms of access. In the example</a:t>
            </a:r>
            <a:r>
              <a:rPr lang="en-US" b="1" dirty="0" smtClean="0"/>
              <a:t>, community cisco </a:t>
            </a:r>
            <a:r>
              <a:rPr lang="en-US" dirty="0" smtClean="0"/>
              <a:t>grants read-only access to the local switch, while </a:t>
            </a:r>
            <a:r>
              <a:rPr lang="en-US" b="1" dirty="0" smtClean="0"/>
              <a:t>xyz123</a:t>
            </a:r>
            <a:r>
              <a:rPr lang="en-US" dirty="0" smtClean="0"/>
              <a:t> grants read and write access to the local switch. The </a:t>
            </a:r>
            <a:r>
              <a:rPr lang="en-US" b="1" dirty="0" smtClean="0"/>
              <a:t>100</a:t>
            </a:r>
            <a:r>
              <a:rPr lang="en-US" dirty="0" smtClean="0"/>
              <a:t> at the end of the </a:t>
            </a:r>
            <a:r>
              <a:rPr lang="en-US" dirty="0" err="1" smtClean="0"/>
              <a:t>snmp</a:t>
            </a:r>
            <a:r>
              <a:rPr lang="en-US" dirty="0" smtClean="0"/>
              <a:t>-server community lines restricts access to sources permitted via standard access-list 100. In this case, all stations in subnet 10.1.1.0/24 can access the local switch with both communities cisco and xyz123.</a:t>
            </a:r>
          </a:p>
          <a:p>
            <a:pPr>
              <a:lnSpc>
                <a:spcPct val="120000"/>
              </a:lnSpc>
            </a:pPr>
            <a:r>
              <a:rPr lang="en-US" smtClean="0"/>
              <a:t>It </a:t>
            </a:r>
            <a:r>
              <a:rPr lang="en-US" dirty="0" smtClean="0"/>
              <a:t>is critical to choose community strings that are stronger to ensure higher security. Choose strings that are at least eight charters in length and </a:t>
            </a:r>
            <a:r>
              <a:rPr lang="en-US" smtClean="0"/>
              <a:t>contain lower/upper </a:t>
            </a:r>
            <a:r>
              <a:rPr lang="en-US" dirty="0" smtClean="0"/>
              <a:t>CAPS mixed in with special characters and numerals.</a:t>
            </a:r>
          </a:p>
          <a:p>
            <a:pPr>
              <a:lnSpc>
                <a:spcPct val="120000"/>
              </a:lnSpc>
            </a:pPr>
            <a:r>
              <a:rPr lang="en-US" smtClean="0"/>
              <a:t>The </a:t>
            </a:r>
            <a:r>
              <a:rPr lang="en-US" b="1" smtClean="0"/>
              <a:t>snmp-server trap </a:t>
            </a:r>
            <a:r>
              <a:rPr lang="en-US" smtClean="0"/>
              <a:t>command has two purposes: It configures the SNMP server and instructs the switch </a:t>
            </a:r>
            <a:r>
              <a:rPr lang="en-US" dirty="0" smtClean="0"/>
              <a:t>to send its traps to this server.</a:t>
            </a:r>
          </a:p>
          <a:p>
            <a:pPr>
              <a:lnSpc>
                <a:spcPct val="120000"/>
              </a:lnSpc>
            </a:pPr>
            <a:r>
              <a:rPr lang="en-US" dirty="0" smtClean="0"/>
              <a:t>There are many other SNMP options. Refer to this page for more information</a:t>
            </a:r>
            <a:r>
              <a:rPr lang="en-US" smtClean="0"/>
              <a:t>: </a:t>
            </a:r>
            <a:r>
              <a:rPr lang="en-US" smtClean="0">
                <a:hlinkClick r:id="rId3"/>
              </a:rPr>
              <a:t>www.cisco.com/en/US/docs/ios/netmgmt/configuration/guide/nm_cfg_snmp_sup_ps6350_TSD_Products_Configuration_Guide_Chapter.html</a:t>
            </a:r>
            <a:r>
              <a:rPr lang="en-US" smtClean="0"/>
              <a:t> </a:t>
            </a:r>
            <a:endParaRPr lang="en-US" dirty="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44</a:t>
            </a:fld>
            <a:endParaRPr lang="en-US" dirty="0"/>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noFill/>
          <a:ln w="9525">
            <a:noFill/>
            <a:miter lim="800000"/>
            <a:headEnd/>
            <a:tailEnd/>
          </a:ln>
          <a:effectLst/>
        </p:spPr>
        <p:txBody>
          <a:bodyPr vert="horz" wrap="square" lIns="95667" tIns="50185" rIns="95667" bIns="50185" numCol="1" anchor="t" anchorCtr="0" compatLnSpc="1">
            <a:prstTxWarp prst="textNoShape">
              <a:avLst/>
            </a:prstTxWarp>
            <a:normAutofit/>
          </a:bodyPr>
          <a:lstStyle/>
          <a:p>
            <a:pPr>
              <a:lnSpc>
                <a:spcPct val="100000"/>
              </a:lnSpc>
            </a:pPr>
            <a:r>
              <a:rPr lang="en-US" dirty="0" smtClean="0"/>
              <a:t>The network has become increasingly critical for customers, and any downtime or degradation can adversely impact revenue. Companies need some form of predictability with IP services. An SLA is a contract between the network provider and its customers, or between a network department and internal corporate customers. It provides a form of guarantee to customers about the level of user experience.</a:t>
            </a:r>
          </a:p>
          <a:p>
            <a:pPr>
              <a:lnSpc>
                <a:spcPct val="100000"/>
              </a:lnSpc>
            </a:pPr>
            <a:r>
              <a:rPr lang="en-US" dirty="0" smtClean="0"/>
              <a:t>An SLA specifies connectivity and performance agreements for an end-user service from a service provider. The SLA typically outlines the minimum level of service and the expected level of service. The networking department can use the </a:t>
            </a:r>
            <a:r>
              <a:rPr lang="en-US" dirty="0" err="1" smtClean="0"/>
              <a:t>SLAs</a:t>
            </a:r>
            <a:r>
              <a:rPr lang="en-US" dirty="0" smtClean="0"/>
              <a:t> to verify that the service provider is meeting its own </a:t>
            </a:r>
            <a:r>
              <a:rPr lang="en-US" dirty="0" err="1" smtClean="0"/>
              <a:t>SLAs</a:t>
            </a:r>
            <a:r>
              <a:rPr lang="en-US" dirty="0" smtClean="0"/>
              <a:t> or to define service levels for critical business applications. An SLA can also be used as the basis for planning budgets and justifying network expenditures.</a:t>
            </a:r>
          </a:p>
          <a:p>
            <a:pPr>
              <a:lnSpc>
                <a:spcPct val="100000"/>
              </a:lnSpc>
            </a:pPr>
            <a:r>
              <a:rPr lang="en-US" dirty="0" smtClean="0"/>
              <a:t>Administrators can ultimately reduce the mean time to repair (</a:t>
            </a:r>
            <a:r>
              <a:rPr lang="en-US" dirty="0" err="1" smtClean="0"/>
              <a:t>MTTR</a:t>
            </a:r>
            <a:r>
              <a:rPr lang="en-US" dirty="0" smtClean="0"/>
              <a:t>) by proactively isolating network issues. They can change the network configuration based on optimized performance metrics. </a:t>
            </a:r>
          </a:p>
          <a:p>
            <a:pPr>
              <a:lnSpc>
                <a:spcPct val="100000"/>
              </a:lnSpc>
            </a:pPr>
            <a:r>
              <a:rPr lang="en-US" dirty="0" smtClean="0"/>
              <a:t>Typically, the technical components of an SLA contain a guarantee level for network availability, network performance in terms of round-trip time (</a:t>
            </a:r>
            <a:r>
              <a:rPr lang="en-US" dirty="0" err="1" smtClean="0"/>
              <a:t>RTT</a:t>
            </a:r>
            <a:r>
              <a:rPr lang="en-US" dirty="0" smtClean="0"/>
              <a:t>), and network response in terms of latency, jitter, and packet loss. The specifics of an SLA vary depending on the applications an organization is supporting in the network.</a:t>
            </a:r>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45</a:t>
            </a:fld>
            <a:endParaRPr lang="en-US" dirty="0"/>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noFill/>
          <a:ln w="9525">
            <a:noFill/>
            <a:miter lim="800000"/>
            <a:headEnd/>
            <a:tailEnd/>
          </a:ln>
          <a:effectLst/>
        </p:spPr>
        <p:txBody>
          <a:bodyPr vert="horz" wrap="square" lIns="95667" tIns="50185" rIns="95667" bIns="50185" numCol="1" anchor="t" anchorCtr="0" compatLnSpc="1">
            <a:prstTxWarp prst="textNoShape">
              <a:avLst/>
            </a:prstTxWarp>
            <a:normAutofit fontScale="92500"/>
          </a:bodyPr>
          <a:lstStyle/>
          <a:p>
            <a:pPr>
              <a:lnSpc>
                <a:spcPct val="100000"/>
              </a:lnSpc>
            </a:pPr>
            <a:r>
              <a:rPr lang="en-US" dirty="0" smtClean="0"/>
              <a:t>Certain measurements also enable jitter data to be collected.</a:t>
            </a:r>
          </a:p>
          <a:p>
            <a:pPr>
              <a:lnSpc>
                <a:spcPct val="100000"/>
              </a:lnSpc>
            </a:pPr>
            <a:r>
              <a:rPr lang="en-US" smtClean="0"/>
              <a:t>Following </a:t>
            </a:r>
            <a:r>
              <a:rPr lang="en-US" dirty="0" smtClean="0"/>
              <a:t>are several common functions for IP SLA measurements:</a:t>
            </a:r>
          </a:p>
          <a:p>
            <a:pPr lvl="1">
              <a:lnSpc>
                <a:spcPct val="100000"/>
              </a:lnSpc>
            </a:pPr>
            <a:r>
              <a:rPr lang="en-US" smtClean="0"/>
              <a:t>Edge-to-edge </a:t>
            </a:r>
            <a:r>
              <a:rPr lang="en-US" dirty="0" smtClean="0"/>
              <a:t>network availability monitoring</a:t>
            </a:r>
          </a:p>
          <a:p>
            <a:pPr lvl="1">
              <a:lnSpc>
                <a:spcPct val="100000"/>
              </a:lnSpc>
            </a:pPr>
            <a:r>
              <a:rPr lang="en-US" smtClean="0"/>
              <a:t>Network </a:t>
            </a:r>
            <a:r>
              <a:rPr lang="en-US" dirty="0" smtClean="0"/>
              <a:t>performance monitoring and network performance visibility</a:t>
            </a:r>
          </a:p>
          <a:p>
            <a:pPr lvl="1">
              <a:lnSpc>
                <a:spcPct val="100000"/>
              </a:lnSpc>
            </a:pPr>
            <a:r>
              <a:rPr lang="en-US" smtClean="0"/>
              <a:t>VoIP</a:t>
            </a:r>
            <a:r>
              <a:rPr lang="en-US" dirty="0" smtClean="0"/>
              <a:t>, video, and virtual private network (</a:t>
            </a:r>
            <a:r>
              <a:rPr lang="en-US" dirty="0" err="1" smtClean="0"/>
              <a:t>VPN</a:t>
            </a:r>
            <a:r>
              <a:rPr lang="en-US" dirty="0" smtClean="0"/>
              <a:t>) monitoring</a:t>
            </a:r>
          </a:p>
          <a:p>
            <a:pPr lvl="1">
              <a:lnSpc>
                <a:spcPct val="100000"/>
              </a:lnSpc>
            </a:pPr>
            <a:r>
              <a:rPr lang="en-US" smtClean="0"/>
              <a:t>IP </a:t>
            </a:r>
            <a:r>
              <a:rPr lang="en-US" dirty="0" smtClean="0"/>
              <a:t>service network health readiness or assessment</a:t>
            </a:r>
          </a:p>
          <a:p>
            <a:pPr lvl="1">
              <a:lnSpc>
                <a:spcPct val="100000"/>
              </a:lnSpc>
            </a:pPr>
            <a:r>
              <a:rPr lang="en-US" smtClean="0"/>
              <a:t>Multiprotocol </a:t>
            </a:r>
            <a:r>
              <a:rPr lang="en-US" dirty="0" smtClean="0"/>
              <a:t>Label Switching (MPLS) network monitoring</a:t>
            </a:r>
          </a:p>
          <a:p>
            <a:pPr lvl="1">
              <a:lnSpc>
                <a:spcPct val="100000"/>
              </a:lnSpc>
            </a:pPr>
            <a:r>
              <a:rPr lang="en-US" smtClean="0"/>
              <a:t>Troubleshooting </a:t>
            </a:r>
            <a:r>
              <a:rPr lang="en-US" dirty="0" smtClean="0"/>
              <a:t>of network operation</a:t>
            </a:r>
          </a:p>
          <a:p>
            <a:pPr>
              <a:lnSpc>
                <a:spcPct val="100000"/>
              </a:lnSpc>
            </a:pPr>
            <a:r>
              <a:rPr lang="en-US" smtClean="0"/>
              <a:t>IP </a:t>
            </a:r>
            <a:r>
              <a:rPr lang="en-US" dirty="0" smtClean="0"/>
              <a:t>SLA measurement uses a variety of operations and actively generated traffic probes to gather many types of measurement statistics:</a:t>
            </a:r>
          </a:p>
          <a:p>
            <a:pPr lvl="1">
              <a:lnSpc>
                <a:spcPct val="100000"/>
              </a:lnSpc>
            </a:pPr>
            <a:r>
              <a:rPr lang="en-US" smtClean="0"/>
              <a:t>Network </a:t>
            </a:r>
            <a:r>
              <a:rPr lang="en-US" dirty="0" smtClean="0"/>
              <a:t>latency and response time</a:t>
            </a:r>
          </a:p>
          <a:p>
            <a:pPr lvl="1">
              <a:lnSpc>
                <a:spcPct val="100000"/>
              </a:lnSpc>
            </a:pPr>
            <a:r>
              <a:rPr lang="en-US" smtClean="0"/>
              <a:t>Packet </a:t>
            </a:r>
            <a:r>
              <a:rPr lang="en-US" dirty="0" smtClean="0"/>
              <a:t>loss statistics</a:t>
            </a:r>
          </a:p>
          <a:p>
            <a:pPr lvl="1">
              <a:lnSpc>
                <a:spcPct val="100000"/>
              </a:lnSpc>
            </a:pPr>
            <a:r>
              <a:rPr lang="en-US" smtClean="0"/>
              <a:t>Network </a:t>
            </a:r>
            <a:r>
              <a:rPr lang="en-US" dirty="0" smtClean="0"/>
              <a:t>jitter and voice quality scoring</a:t>
            </a:r>
          </a:p>
          <a:p>
            <a:pPr lvl="1">
              <a:lnSpc>
                <a:spcPct val="100000"/>
              </a:lnSpc>
            </a:pPr>
            <a:r>
              <a:rPr lang="en-US" smtClean="0"/>
              <a:t>End-to-end </a:t>
            </a:r>
            <a:r>
              <a:rPr lang="en-US" dirty="0" smtClean="0"/>
              <a:t>network connectivity</a:t>
            </a:r>
          </a:p>
          <a:p>
            <a:pPr>
              <a:lnSpc>
                <a:spcPct val="100000"/>
              </a:lnSpc>
            </a:pPr>
            <a:r>
              <a:rPr lang="en-US" smtClean="0"/>
              <a:t>Multiple </a:t>
            </a:r>
            <a:r>
              <a:rPr lang="en-US" dirty="0" smtClean="0"/>
              <a:t>IP SLA operations (measurements) can run in a network at one time. Reporting tools use SNMP to extract the data into a database and then report on it. IP SLA measurements enable the network manager to verify service guarantees, which increases network reliability by validating network performance, proactively identifying network issues, and easing the deployment of new IP services.</a:t>
            </a:r>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46</a:t>
            </a:fld>
            <a:endParaRPr lang="en-US" dirty="0"/>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noFill/>
          <a:ln w="9525">
            <a:noFill/>
            <a:miter lim="800000"/>
            <a:headEnd/>
            <a:tailEnd/>
          </a:ln>
          <a:effectLst/>
        </p:spPr>
        <p:txBody>
          <a:bodyPr vert="horz" wrap="square" lIns="95667" tIns="50185" rIns="95667" bIns="50185" numCol="1" anchor="t" anchorCtr="0" compatLnSpc="1">
            <a:prstTxWarp prst="textNoShape">
              <a:avLst/>
            </a:prstTxWarp>
            <a:normAutofit/>
          </a:bodyPr>
          <a:lstStyle/>
          <a:p>
            <a:pPr>
              <a:lnSpc>
                <a:spcPct val="100000"/>
              </a:lnSpc>
            </a:pPr>
            <a:r>
              <a:rPr lang="en-US" dirty="0" smtClean="0"/>
              <a:t>The network manager configures a target device, protocol, and User Datagram Protocol (UDP) or TCP port number on the IP SLA source for each operation. The source uses the IP SLA control protocol to communicate with the responder before sending test packets</a:t>
            </a:r>
            <a:r>
              <a:rPr lang="en-US" smtClean="0"/>
              <a:t>. </a:t>
            </a:r>
          </a:p>
          <a:p>
            <a:pPr>
              <a:lnSpc>
                <a:spcPct val="100000"/>
              </a:lnSpc>
            </a:pPr>
            <a:r>
              <a:rPr lang="en-US" smtClean="0"/>
              <a:t>To </a:t>
            </a:r>
            <a:r>
              <a:rPr lang="en-US" dirty="0" smtClean="0"/>
              <a:t>increase security on IP SLA measurements control messages, the responder can utilize Message Digest 5 (MD5) authentication for securing the control protocol exchange. When the operation is finished and the response is received, the results are stored in the IP SLA MIB on the source and are retrieved using SNMP.</a:t>
            </a:r>
          </a:p>
          <a:p>
            <a:pPr>
              <a:lnSpc>
                <a:spcPct val="100000"/>
              </a:lnSpc>
            </a:pPr>
            <a:r>
              <a:rPr lang="en-US" dirty="0" smtClean="0"/>
              <a:t>IP SLA operations are defined to target devices. If the operation is something such as Domain Name System (DNS) or HTTP, the target device might be any suitable computer. For operations such as testing the port used by a database, an organization might not want to risk unexpected effects and would use the IP SLA responder functionality to have a router respond in place of the actual database server</a:t>
            </a:r>
            <a:r>
              <a:rPr lang="en-US" smtClean="0"/>
              <a:t>. </a:t>
            </a:r>
          </a:p>
          <a:p>
            <a:pPr>
              <a:lnSpc>
                <a:spcPct val="100000"/>
              </a:lnSpc>
            </a:pPr>
            <a:r>
              <a:rPr lang="en-US" smtClean="0"/>
              <a:t>Responder </a:t>
            </a:r>
            <a:r>
              <a:rPr lang="en-US" dirty="0" smtClean="0"/>
              <a:t>functionality can be enabled in a router with one command and requires no complex or per-operation configuration.</a:t>
            </a:r>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47</a:t>
            </a:fld>
            <a:endParaRPr lang="en-US" dirty="0"/>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noFill/>
          <a:ln w="9525">
            <a:noFill/>
            <a:miter lim="800000"/>
            <a:headEnd/>
            <a:tailEnd/>
          </a:ln>
          <a:effectLst/>
        </p:spPr>
        <p:txBody>
          <a:bodyPr vert="horz" wrap="square" lIns="95667" tIns="50185" rIns="95667" bIns="50185" numCol="1" anchor="t" anchorCtr="0" compatLnSpc="1">
            <a:prstTxWarp prst="textNoShape">
              <a:avLst/>
            </a:prstTxWarp>
            <a:normAutofit/>
          </a:bodyPr>
          <a:lstStyle/>
          <a:p>
            <a:pPr>
              <a:lnSpc>
                <a:spcPct val="100000"/>
              </a:lnSpc>
            </a:pPr>
            <a:endParaRPr lang="en-US" dirty="0" smtClean="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48</a:t>
            </a:fld>
            <a:endParaRPr lang="en-US" dirty="0"/>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noFill/>
          <a:ln w="9525">
            <a:noFill/>
            <a:miter lim="800000"/>
            <a:headEnd/>
            <a:tailEnd/>
          </a:ln>
          <a:effectLst/>
        </p:spPr>
        <p:txBody>
          <a:bodyPr vert="horz" wrap="square" lIns="95667" tIns="50185" rIns="95667" bIns="50185" numCol="1" anchor="t" anchorCtr="0" compatLnSpc="1">
            <a:prstTxWarp prst="textNoShape">
              <a:avLst/>
            </a:prstTxWarp>
            <a:noAutofit/>
          </a:bodyPr>
          <a:lstStyle/>
          <a:p>
            <a:pPr>
              <a:lnSpc>
                <a:spcPct val="100000"/>
              </a:lnSpc>
              <a:buNone/>
            </a:pPr>
            <a:r>
              <a:rPr lang="en-US" sz="1000" dirty="0" smtClean="0"/>
              <a:t>The figure shows the sequence of events that occurs for each IP SLA operation that requires a responder on the </a:t>
            </a:r>
            <a:r>
              <a:rPr lang="en-US" sz="1000" smtClean="0"/>
              <a:t>target:</a:t>
            </a:r>
          </a:p>
          <a:p>
            <a:pPr marL="228600" indent="-228600">
              <a:lnSpc>
                <a:spcPct val="100000"/>
              </a:lnSpc>
              <a:buFont typeface="+mj-lt"/>
              <a:buAutoNum type="arabicPeriod"/>
            </a:pPr>
            <a:r>
              <a:rPr lang="en-US" sz="1000" smtClean="0"/>
              <a:t>At </a:t>
            </a:r>
            <a:r>
              <a:rPr lang="en-US" sz="1000" dirty="0" smtClean="0"/>
              <a:t>the start of the control phase, the IP SLA source sends a control message with the configured IP SLA operation information to IP SLA control port UDP 1967 on the target router. The control message carries information such as protocol, port number, and duration:</a:t>
            </a:r>
          </a:p>
          <a:p>
            <a:pPr lvl="1">
              <a:lnSpc>
                <a:spcPct val="100000"/>
              </a:lnSpc>
            </a:pPr>
            <a:r>
              <a:rPr lang="en-US" sz="1000" smtClean="0"/>
              <a:t>If </a:t>
            </a:r>
            <a:r>
              <a:rPr lang="en-US" sz="1000" dirty="0" smtClean="0"/>
              <a:t>MD5 authentication is enabled, MD5 checksum is sent with the control message.</a:t>
            </a:r>
          </a:p>
          <a:p>
            <a:pPr lvl="1">
              <a:lnSpc>
                <a:spcPct val="100000"/>
              </a:lnSpc>
            </a:pPr>
            <a:r>
              <a:rPr lang="en-US" sz="1000" smtClean="0"/>
              <a:t>If </a:t>
            </a:r>
            <a:r>
              <a:rPr lang="en-US" sz="1000" dirty="0" smtClean="0"/>
              <a:t>the authentication of the message is enabled, the responder verifies it; if </a:t>
            </a:r>
            <a:r>
              <a:rPr lang="en-US" sz="1000" smtClean="0"/>
              <a:t>the authentication </a:t>
            </a:r>
            <a:r>
              <a:rPr lang="en-US" sz="1000" dirty="0" smtClean="0"/>
              <a:t>fails, the responder returns an authentication failure message.</a:t>
            </a:r>
          </a:p>
          <a:p>
            <a:pPr lvl="1">
              <a:lnSpc>
                <a:spcPct val="100000"/>
              </a:lnSpc>
            </a:pPr>
            <a:r>
              <a:rPr lang="en-US" sz="1000" smtClean="0"/>
              <a:t>If </a:t>
            </a:r>
            <a:r>
              <a:rPr lang="en-US" sz="1000" dirty="0" smtClean="0"/>
              <a:t>the IP SLA measurement operation does not receive a response from a responder, it tries to retransmit the control message and eventually times out.</a:t>
            </a:r>
          </a:p>
          <a:p>
            <a:pPr marL="228600" indent="-228600">
              <a:lnSpc>
                <a:spcPct val="100000"/>
              </a:lnSpc>
              <a:buFont typeface="+mj-lt"/>
              <a:buAutoNum type="arabicPeriod" startAt="2"/>
            </a:pPr>
            <a:r>
              <a:rPr lang="en-US" sz="1000" smtClean="0"/>
              <a:t>If </a:t>
            </a:r>
            <a:r>
              <a:rPr lang="en-US" sz="1000" dirty="0" smtClean="0"/>
              <a:t>the responder processes the control message, it sends an OK message to the source router and listens on the port specified in the control message for a specified duration. If the responder cannot process the control message, it returns an error. In the figure, UDP port 2020 will be used for the IP SLA test packets.</a:t>
            </a:r>
          </a:p>
          <a:p>
            <a:pPr marL="228600" indent="-228600">
              <a:lnSpc>
                <a:spcPct val="100000"/>
              </a:lnSpc>
              <a:buFont typeface="+mj-lt"/>
              <a:buAutoNum type="arabicPeriod" startAt="2"/>
            </a:pPr>
            <a:r>
              <a:rPr lang="en-US" sz="1000" smtClean="0"/>
              <a:t>If </a:t>
            </a:r>
            <a:r>
              <a:rPr lang="en-US" sz="1000" dirty="0" smtClean="0"/>
              <a:t>the return code of control message is OK, the IP SLA operation moves to the probing phase, where it sends one or more test packets to the responder for response time computations. The return code is available in the show ip sla statistics command. In the figure, these test messages are sent on control port 2020.</a:t>
            </a:r>
          </a:p>
          <a:p>
            <a:pPr marL="228600" indent="-228600">
              <a:lnSpc>
                <a:spcPct val="100000"/>
              </a:lnSpc>
              <a:buFont typeface="+mj-lt"/>
              <a:buAutoNum type="arabicPeriod" startAt="2"/>
            </a:pPr>
            <a:r>
              <a:rPr lang="en-US" sz="1000" smtClean="0"/>
              <a:t>The </a:t>
            </a:r>
            <a:r>
              <a:rPr lang="en-US" sz="1000" dirty="0" smtClean="0"/>
              <a:t>responder accepts the test packets and responds. Based on the type of operation, the responder might add an “in” timestamp and an “out” timestamp in the response packet payload to account for CPU time spent in measuring unidirectional packet loss, latency, and jitter to a Cisco device. These timestamps help the IP SLA source to make accurate assessments on one-way delay and the processing time in the target routers. The responder disables the user-specified port when it responds to the IP SLA measurements packet or when a specified time expires.</a:t>
            </a:r>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49</a:t>
            </a:fld>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noFill/>
          <a:ln w="9525">
            <a:noFill/>
            <a:miter lim="800000"/>
            <a:headEnd/>
            <a:tailEnd/>
          </a:ln>
          <a:effectLst/>
        </p:spPr>
        <p:txBody>
          <a:bodyPr vert="horz" wrap="square" lIns="95667" tIns="50185" rIns="95667" bIns="50185" numCol="1" anchor="t" anchorCtr="0" compatLnSpc="1">
            <a:prstTxWarp prst="textNoShape">
              <a:avLst/>
            </a:prstTxWarp>
            <a:normAutofit/>
          </a:bodyPr>
          <a:lstStyle/>
          <a:p>
            <a:pPr>
              <a:lnSpc>
                <a:spcPct val="100000"/>
              </a:lnSpc>
            </a:pPr>
            <a:r>
              <a:rPr lang="en-US" dirty="0" smtClean="0"/>
              <a:t>Redundancy designs attempt to eliminate single points of failure, where one failed device or design element brings down service. A redundant design can use several mechanisms to prevent single points of failure (above).</a:t>
            </a:r>
          </a:p>
          <a:p>
            <a:pPr>
              <a:lnSpc>
                <a:spcPct val="100000"/>
              </a:lnSpc>
            </a:pPr>
            <a:r>
              <a:rPr lang="en-US" smtClean="0"/>
              <a:t>Redundant </a:t>
            </a:r>
            <a:r>
              <a:rPr lang="en-US" dirty="0" smtClean="0"/>
              <a:t>design must trade off cost versus benefit. It takes time to plan redundancy and verify geographic diversity of service providers. Additional links and equipment cost money to purchase and maintain. These options must be balanced against risks, costs of downtime, and so on. The time and money invested in redundancy designs needs to be spent where they will have the most impact. Consequently, redundancy is most frequently found in network, data center, or e-commerce module cores, and then in critical WAN links or Internet service provider (ISP) connections. Additional e-commerce module redundancy can double up elements in the path between users and applications, and the applications and back-end databases and mainframes.</a:t>
            </a:r>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5</a:t>
            </a:fld>
            <a:endParaRPr lang="en-US" dirty="0"/>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noFill/>
          <a:ln w="9525">
            <a:noFill/>
            <a:miter lim="800000"/>
            <a:headEnd/>
            <a:tailEnd/>
          </a:ln>
          <a:effectLst/>
        </p:spPr>
        <p:txBody>
          <a:bodyPr vert="horz" wrap="square" lIns="95667" tIns="50185" rIns="95667" bIns="50185" numCol="1" anchor="t" anchorCtr="0" compatLnSpc="1">
            <a:prstTxWarp prst="textNoShape">
              <a:avLst/>
            </a:prstTxWarp>
            <a:normAutofit fontScale="85000" lnSpcReduction="20000"/>
          </a:bodyPr>
          <a:lstStyle/>
          <a:p>
            <a:pPr>
              <a:lnSpc>
                <a:spcPct val="120000"/>
              </a:lnSpc>
            </a:pPr>
            <a:r>
              <a:rPr lang="en-US" dirty="0" smtClean="0"/>
              <a:t>The figure illustrates the use of IP SLA responder timestamps in round-trip calculations. The IP SLA source uses four timestamps for the round-trip time (</a:t>
            </a:r>
            <a:r>
              <a:rPr lang="en-US" dirty="0" err="1" smtClean="0"/>
              <a:t>RTT</a:t>
            </a:r>
            <a:r>
              <a:rPr lang="en-US" dirty="0" smtClean="0"/>
              <a:t>) calculation. The IP SLA source sends a test packet at time T1.</a:t>
            </a:r>
          </a:p>
          <a:p>
            <a:pPr>
              <a:lnSpc>
                <a:spcPct val="120000"/>
              </a:lnSpc>
            </a:pPr>
            <a:r>
              <a:rPr lang="en-US" smtClean="0"/>
              <a:t>The </a:t>
            </a:r>
            <a:r>
              <a:rPr lang="en-US" dirty="0" smtClean="0"/>
              <a:t>IP SLA responder includes both the receipt time (</a:t>
            </a:r>
            <a:r>
              <a:rPr lang="en-US" dirty="0" err="1" smtClean="0"/>
              <a:t>T2</a:t>
            </a:r>
            <a:r>
              <a:rPr lang="en-US" dirty="0" smtClean="0"/>
              <a:t>) and the transmitted time (T3). Because of other high-priority processes, routers can take tens of milliseconds to process incoming packets. The delay affects the response times because the reply to test packets might be sitting in a queue while waiting to be processed. This </a:t>
            </a:r>
            <a:r>
              <a:rPr lang="en-US" dirty="0" err="1" smtClean="0"/>
              <a:t>timestamping</a:t>
            </a:r>
            <a:r>
              <a:rPr lang="en-US" dirty="0" smtClean="0"/>
              <a:t> is made with a granularity of </a:t>
            </a:r>
            <a:r>
              <a:rPr lang="en-US" dirty="0" err="1" smtClean="0"/>
              <a:t>submilliseconds</a:t>
            </a:r>
            <a:r>
              <a:rPr lang="en-US" dirty="0" smtClean="0"/>
              <a:t>. At times of high network activity, an ICMP ping test often shows a long and inaccurate response time, whereas an IP SLA–based responder shows an accurate response time. The IP SLA source subtracts </a:t>
            </a:r>
            <a:r>
              <a:rPr lang="en-US" dirty="0" err="1" smtClean="0"/>
              <a:t>T2</a:t>
            </a:r>
            <a:r>
              <a:rPr lang="en-US" dirty="0" smtClean="0"/>
              <a:t> from T3 to produce the time spent processing the test packet in the IP SLA responder. This time is represented by a delta value. </a:t>
            </a:r>
          </a:p>
          <a:p>
            <a:pPr>
              <a:lnSpc>
                <a:spcPct val="120000"/>
              </a:lnSpc>
            </a:pPr>
            <a:r>
              <a:rPr lang="en-US" dirty="0" smtClean="0"/>
              <a:t>The delta value is then subtracted from the overall </a:t>
            </a:r>
            <a:r>
              <a:rPr lang="en-US" dirty="0" err="1" smtClean="0"/>
              <a:t>RTT</a:t>
            </a:r>
            <a:r>
              <a:rPr lang="en-US" dirty="0" smtClean="0"/>
              <a:t>. The same principle is applied by the IP SLA source where the incoming </a:t>
            </a:r>
            <a:r>
              <a:rPr lang="en-US" dirty="0" err="1" smtClean="0"/>
              <a:t>T4</a:t>
            </a:r>
            <a:r>
              <a:rPr lang="en-US" dirty="0" smtClean="0"/>
              <a:t> is also taken at the interrupt level to allow for greater accuracy as compared to </a:t>
            </a:r>
            <a:r>
              <a:rPr lang="en-US" dirty="0" err="1" smtClean="0"/>
              <a:t>T5</a:t>
            </a:r>
            <a:r>
              <a:rPr lang="en-US" dirty="0" smtClean="0"/>
              <a:t> when the packet is processed. </a:t>
            </a:r>
          </a:p>
          <a:p>
            <a:pPr>
              <a:lnSpc>
                <a:spcPct val="120000"/>
              </a:lnSpc>
            </a:pPr>
            <a:r>
              <a:rPr lang="en-US" dirty="0" smtClean="0"/>
              <a:t>An additional benefit of two timestamps at the IP SLA responder is the ability to track one-way delay, jitter, and directional packet loss. These statistics are critical because a great deal of network behavior is asynchronous. To capture one-way delay measurements, the configuration of both the IP SLA source and IP SLA responder with Network Time Protocol (NTP) is required. </a:t>
            </a:r>
          </a:p>
          <a:p>
            <a:pPr>
              <a:lnSpc>
                <a:spcPct val="120000"/>
              </a:lnSpc>
            </a:pPr>
            <a:r>
              <a:rPr lang="en-US" dirty="0" smtClean="0"/>
              <a:t>Both the source and target need to be synchronized to the same clock source. The IP SLA responder provides enhanced accuracy for measurements, without the need for dedicated third-party external probe devices. It also provides additional statistics, which are not otherwise available via standard ICMP-based measurements.</a:t>
            </a:r>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50</a:t>
            </a:fld>
            <a:endParaRPr lang="en-US" dirty="0"/>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noFill/>
          <a:ln w="9525">
            <a:noFill/>
            <a:miter lim="800000"/>
            <a:headEnd/>
            <a:tailEnd/>
          </a:ln>
          <a:effectLst/>
        </p:spPr>
        <p:txBody>
          <a:bodyPr vert="horz" wrap="square" lIns="95667" tIns="50185" rIns="95667" bIns="50185" numCol="1" anchor="t" anchorCtr="0" compatLnSpc="1">
            <a:prstTxWarp prst="textNoShape">
              <a:avLst/>
            </a:prstTxWarp>
            <a:normAutofit/>
          </a:bodyPr>
          <a:lstStyle/>
          <a:p>
            <a:pPr>
              <a:lnSpc>
                <a:spcPct val="120000"/>
              </a:lnSpc>
            </a:pPr>
            <a:r>
              <a:rPr lang="en-US" dirty="0" smtClean="0"/>
              <a:t>There are many ways of implementing IP SLA. Different hardware platforms and different IOS versions might have a slightly different approach to IP SLA configuration.</a:t>
            </a:r>
            <a:endParaRPr lang="en-US" dirty="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51</a:t>
            </a:fld>
            <a:endParaRPr lang="en-US" dirty="0"/>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noFill/>
          <a:ln w="9525">
            <a:noFill/>
            <a:miter lim="800000"/>
            <a:headEnd/>
            <a:tailEnd/>
          </a:ln>
          <a:effectLst/>
        </p:spPr>
        <p:txBody>
          <a:bodyPr vert="horz" wrap="square" lIns="95667" tIns="50185" rIns="95667" bIns="50185" numCol="1" anchor="t" anchorCtr="0" compatLnSpc="1">
            <a:prstTxWarp prst="textNoShape">
              <a:avLst/>
            </a:prstTxWarp>
            <a:normAutofit/>
          </a:bodyPr>
          <a:lstStyle/>
          <a:p>
            <a:pPr>
              <a:lnSpc>
                <a:spcPct val="120000"/>
              </a:lnSpc>
            </a:pPr>
            <a:r>
              <a:rPr lang="en-US" dirty="0" smtClean="0"/>
              <a:t>The 10.1.1.1 device should be configured to answer this message with </a:t>
            </a:r>
            <a:r>
              <a:rPr lang="en-US" b="1" dirty="0" smtClean="0"/>
              <a:t>the ip sla responder </a:t>
            </a:r>
            <a:r>
              <a:rPr lang="en-US" dirty="0" smtClean="0"/>
              <a:t>command. At this point, the type of message is configured, along with its frequency and target address</a:t>
            </a:r>
            <a:r>
              <a:rPr lang="en-US" smtClean="0"/>
              <a:t>. </a:t>
            </a:r>
          </a:p>
          <a:p>
            <a:pPr>
              <a:lnSpc>
                <a:spcPct val="120000"/>
              </a:lnSpc>
            </a:pPr>
            <a:r>
              <a:rPr lang="en-US" smtClean="0"/>
              <a:t>The </a:t>
            </a:r>
            <a:r>
              <a:rPr lang="en-US" dirty="0" smtClean="0"/>
              <a:t>next step is to decide when this test should start. This is configured with the </a:t>
            </a:r>
            <a:r>
              <a:rPr lang="en-US" b="1" dirty="0" smtClean="0"/>
              <a:t>ip sla monitor schedule </a:t>
            </a:r>
            <a:r>
              <a:rPr lang="en-US" dirty="0" smtClean="0"/>
              <a:t>command. The test is to start immediately and to last forever.</a:t>
            </a:r>
          </a:p>
          <a:p>
            <a:pPr>
              <a:lnSpc>
                <a:spcPct val="120000"/>
              </a:lnSpc>
            </a:pPr>
            <a:r>
              <a:rPr lang="en-US" dirty="0" smtClean="0"/>
              <a:t>When the IP SLA test has been defined, additional configuration is needed to determine what action should be taken when the test result is received</a:t>
            </a:r>
            <a:r>
              <a:rPr lang="en-US" smtClean="0"/>
              <a:t>. </a:t>
            </a:r>
          </a:p>
          <a:p>
            <a:pPr>
              <a:lnSpc>
                <a:spcPct val="120000"/>
              </a:lnSpc>
            </a:pPr>
            <a:r>
              <a:rPr lang="en-US" smtClean="0"/>
              <a:t>The </a:t>
            </a:r>
            <a:r>
              <a:rPr lang="en-US" b="1" dirty="0" smtClean="0"/>
              <a:t>track</a:t>
            </a:r>
            <a:r>
              <a:rPr lang="en-US" dirty="0" smtClean="0"/>
              <a:t> command follows the IP SLA test result. Further commands can then be configured to use the track result to decrement interfaces’ priority or activate backup links.</a:t>
            </a:r>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52</a:t>
            </a:fld>
            <a:endParaRPr lang="en-US" dirty="0"/>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1"/>
          <p:cNvSpPr>
            <a:spLocks noGrp="1" noChangeArrowheads="1"/>
          </p:cNvSpPr>
          <p:nvPr>
            <p:ph type="sldNum" sz="quarter" idx="5"/>
          </p:nvPr>
        </p:nvSpPr>
        <p:spPr>
          <a:ln/>
        </p:spPr>
        <p:txBody>
          <a:bodyPr/>
          <a:lstStyle/>
          <a:p>
            <a:fld id="{56F4A31B-6E24-4B5C-A597-6098D9BE3512}" type="slidenum">
              <a:rPr lang="en-US"/>
              <a:pPr/>
              <a:t>53</a:t>
            </a:fld>
            <a:endParaRPr lang="en-US" dirty="0"/>
          </a:p>
        </p:txBody>
      </p:sp>
      <p:sp>
        <p:nvSpPr>
          <p:cNvPr id="968706" name="Rectangle 2"/>
          <p:cNvSpPr>
            <a:spLocks noGrp="1" noRot="1" noChangeAspect="1" noChangeArrowheads="1" noTextEdit="1"/>
          </p:cNvSpPr>
          <p:nvPr>
            <p:ph type="sldImg"/>
          </p:nvPr>
        </p:nvSpPr>
        <p:spPr>
          <a:xfrm>
            <a:off x="1181100" y="698500"/>
            <a:ext cx="4648200" cy="3486150"/>
          </a:xfrm>
          <a:ln/>
        </p:spPr>
      </p:sp>
      <p:sp>
        <p:nvSpPr>
          <p:cNvPr id="968707" name="Rectangle 3"/>
          <p:cNvSpPr>
            <a:spLocks noGrp="1" noChangeArrowheads="1"/>
          </p:cNvSpPr>
          <p:nvPr>
            <p:ph type="body" idx="1"/>
          </p:nvPr>
        </p:nvSpPr>
        <p:spPr>
          <a:xfrm>
            <a:off x="935038" y="4416425"/>
            <a:ext cx="5140325" cy="4181475"/>
          </a:xfrm>
          <a:noFill/>
          <a:ln w="9525">
            <a:noFill/>
            <a:miter lim="800000"/>
            <a:headEnd/>
            <a:tailEnd/>
          </a:ln>
          <a:effectLst/>
        </p:spPr>
        <p:txBody>
          <a:bodyPr vert="horz" wrap="square" lIns="95667" tIns="50185" rIns="95667" bIns="50185" numCol="1" anchor="t" anchorCtr="0" compatLnSpc="1">
            <a:prstTxWarp prst="textNoShape">
              <a:avLst/>
            </a:prstTxWarp>
            <a:normAutofit/>
          </a:bodyPr>
          <a:lstStyle/>
          <a:p>
            <a:pPr marR="0" latinLnBrk="0">
              <a:lnSpc>
                <a:spcPct val="100000"/>
              </a:lnSpc>
              <a:buClrTx/>
              <a:buFontTx/>
              <a:buChar char="•"/>
              <a:tabLst/>
              <a:defRPr/>
            </a:pPr>
            <a:r>
              <a:rPr lang="en-US" smtClean="0"/>
              <a:t>The </a:t>
            </a:r>
            <a:r>
              <a:rPr lang="en-US" b="1" smtClean="0"/>
              <a:t>show ip sla statistics </a:t>
            </a:r>
            <a:r>
              <a:rPr lang="en-US" smtClean="0"/>
              <a:t>command displays, among other parameters, the number of successes and number of failures. It also shows if the test is still being run. </a:t>
            </a:r>
          </a:p>
          <a:p>
            <a:pPr marR="0" latinLnBrk="0">
              <a:lnSpc>
                <a:spcPct val="100000"/>
              </a:lnSpc>
              <a:buClrTx/>
              <a:buFontTx/>
              <a:buChar char="•"/>
              <a:tabLst/>
              <a:defRPr/>
            </a:pPr>
            <a:r>
              <a:rPr lang="en-US" smtClean="0"/>
              <a:t>Here we see that the test in active state, having succeeded 177 times and failed 6 times when the command was issued. Monitoring these statistics over time can tell you if there is a connection issue discovered through the IP SLA test.</a:t>
            </a:r>
          </a:p>
          <a:p>
            <a:pPr>
              <a:lnSpc>
                <a:spcPct val="100000"/>
              </a:lnSpc>
            </a:pPr>
            <a:endParaRPr lang="en-US" dirty="0" smtClean="0"/>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1"/>
          <p:cNvSpPr>
            <a:spLocks noGrp="1" noChangeArrowheads="1"/>
          </p:cNvSpPr>
          <p:nvPr>
            <p:ph type="sldNum" sz="quarter" idx="5"/>
          </p:nvPr>
        </p:nvSpPr>
        <p:spPr>
          <a:ln/>
        </p:spPr>
        <p:txBody>
          <a:bodyPr/>
          <a:lstStyle/>
          <a:p>
            <a:fld id="{56F4A31B-6E24-4B5C-A597-6098D9BE3512}" type="slidenum">
              <a:rPr lang="en-US"/>
              <a:pPr/>
              <a:t>54</a:t>
            </a:fld>
            <a:endParaRPr lang="en-US" dirty="0"/>
          </a:p>
        </p:txBody>
      </p:sp>
      <p:sp>
        <p:nvSpPr>
          <p:cNvPr id="968706" name="Rectangle 2"/>
          <p:cNvSpPr>
            <a:spLocks noGrp="1" noRot="1" noChangeAspect="1" noChangeArrowheads="1" noTextEdit="1"/>
          </p:cNvSpPr>
          <p:nvPr>
            <p:ph type="sldImg"/>
          </p:nvPr>
        </p:nvSpPr>
        <p:spPr>
          <a:xfrm>
            <a:off x="1181100" y="698500"/>
            <a:ext cx="4648200" cy="3486150"/>
          </a:xfrm>
          <a:ln/>
        </p:spPr>
      </p:sp>
      <p:sp>
        <p:nvSpPr>
          <p:cNvPr id="968707" name="Rectangle 3"/>
          <p:cNvSpPr>
            <a:spLocks noGrp="1" noChangeArrowheads="1"/>
          </p:cNvSpPr>
          <p:nvPr>
            <p:ph type="body" idx="1"/>
          </p:nvPr>
        </p:nvSpPr>
        <p:spPr>
          <a:xfrm>
            <a:off x="935038" y="4416425"/>
            <a:ext cx="5140325" cy="4181475"/>
          </a:xfrm>
          <a:noFill/>
          <a:ln w="9525">
            <a:noFill/>
            <a:miter lim="800000"/>
            <a:headEnd/>
            <a:tailEnd/>
          </a:ln>
          <a:effectLst/>
        </p:spPr>
        <p:txBody>
          <a:bodyPr vert="horz" wrap="square" lIns="95667" tIns="50185" rIns="95667" bIns="50185" numCol="1" anchor="t" anchorCtr="0" compatLnSpc="1">
            <a:prstTxWarp prst="textNoShape">
              <a:avLst/>
            </a:prstTxWarp>
            <a:normAutofit/>
          </a:bodyPr>
          <a:lstStyle/>
          <a:p>
            <a:pPr>
              <a:lnSpc>
                <a:spcPct val="100000"/>
              </a:lnSpc>
            </a:pPr>
            <a:r>
              <a:rPr lang="en-US" smtClean="0"/>
              <a:t>With </a:t>
            </a:r>
            <a:r>
              <a:rPr lang="en-US" b="1" smtClean="0"/>
              <a:t>show ip sla configuration</a:t>
            </a:r>
            <a:r>
              <a:rPr lang="en-US" smtClean="0"/>
              <a:t>, you can also verify which IP address is used as a source, the size of each packet, and the default timeout and frequency for the test.</a:t>
            </a:r>
            <a:endParaRPr lang="en-US" dirty="0" smtClean="0"/>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noFill/>
          <a:ln w="9525">
            <a:noFill/>
            <a:miter lim="800000"/>
            <a:headEnd/>
            <a:tailEnd/>
          </a:ln>
          <a:effectLst/>
        </p:spPr>
        <p:txBody>
          <a:bodyPr vert="horz" wrap="square" lIns="95667" tIns="50185" rIns="95667" bIns="50185" numCol="1" anchor="t" anchorCtr="0" compatLnSpc="1">
            <a:prstTxWarp prst="textNoShape">
              <a:avLst/>
            </a:prstTxWarp>
            <a:normAutofit fontScale="92500"/>
          </a:bodyPr>
          <a:lstStyle/>
          <a:p>
            <a:pPr>
              <a:lnSpc>
                <a:spcPct val="110000"/>
              </a:lnSpc>
            </a:pPr>
            <a:r>
              <a:rPr lang="en-US" dirty="0" smtClean="0"/>
              <a:t>The Supervisor Engine is the most important component in Catalyst modular switches, which are typically found in the campus backbone and building distribution submodules</a:t>
            </a:r>
            <a:r>
              <a:rPr lang="en-US" smtClean="0"/>
              <a:t>. </a:t>
            </a:r>
          </a:p>
          <a:p>
            <a:pPr>
              <a:lnSpc>
                <a:spcPct val="110000"/>
              </a:lnSpc>
            </a:pPr>
            <a:r>
              <a:rPr lang="en-US" smtClean="0"/>
              <a:t>If </a:t>
            </a:r>
            <a:r>
              <a:rPr lang="en-US" dirty="0" smtClean="0"/>
              <a:t>the Supervisor Engine fails, the switch fails to forward traffic. As a result, providing redundancy for the Supervisor Engine is the most critical form of high availability</a:t>
            </a:r>
            <a:r>
              <a:rPr lang="en-US" smtClean="0"/>
              <a:t>. </a:t>
            </a:r>
          </a:p>
          <a:p>
            <a:pPr>
              <a:lnSpc>
                <a:spcPct val="110000"/>
              </a:lnSpc>
            </a:pPr>
            <a:r>
              <a:rPr lang="en-US" smtClean="0"/>
              <a:t>Not </a:t>
            </a:r>
            <a:r>
              <a:rPr lang="en-US" dirty="0" smtClean="0"/>
              <a:t>all Catalyst switches are modular, and not all Catalyst switches provide redundant Supervisor Engine capability. The Catalyst 4500 and 6500 families of switches, however, do provide options for redundant Supervisor Engines. </a:t>
            </a:r>
          </a:p>
          <a:p>
            <a:pPr>
              <a:lnSpc>
                <a:spcPct val="110000"/>
              </a:lnSpc>
            </a:pPr>
            <a:r>
              <a:rPr lang="en-US" smtClean="0"/>
              <a:t>Provisioning </a:t>
            </a:r>
            <a:r>
              <a:rPr lang="en-US" dirty="0" smtClean="0"/>
              <a:t>dual Supervisor Engines within a Catalyst family of switches, ensures high availability by providing redundancy without requiring the deployment of an entire separate switch. This solution is a cost-effective alternative to deploying multiple switches for redundancy. Even in networks that deploy multiple redundant switches, configuring redundant Supervisor Engines adds an extra level of availability assurance.</a:t>
            </a:r>
          </a:p>
          <a:p>
            <a:pPr>
              <a:lnSpc>
                <a:spcPct val="110000"/>
              </a:lnSpc>
            </a:pPr>
            <a:r>
              <a:rPr lang="en-US" smtClean="0"/>
              <a:t>The </a:t>
            </a:r>
            <a:r>
              <a:rPr lang="en-US" dirty="0" smtClean="0"/>
              <a:t>Catalyst 4500 and Catalyst 6500 families of switches support redundant Supervisor Engines. The Catalyst 6500 family supports redundant Supervisor Engines on all chassis models, whereas the Catalyst 4500 supports redundant Supervisor Engines only in </a:t>
            </a:r>
            <a:r>
              <a:rPr lang="en-US" dirty="0" err="1" smtClean="0"/>
              <a:t>4057R</a:t>
            </a:r>
            <a:r>
              <a:rPr lang="en-US" dirty="0" smtClean="0"/>
              <a:t>-E and </a:t>
            </a:r>
            <a:r>
              <a:rPr lang="en-US" dirty="0" err="1" smtClean="0"/>
              <a:t>4510R</a:t>
            </a:r>
            <a:r>
              <a:rPr lang="en-US" dirty="0" smtClean="0"/>
              <a:t>-E chassis.</a:t>
            </a:r>
            <a:endParaRPr lang="en-US" dirty="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55</a:t>
            </a:fld>
            <a:endParaRPr lang="en-US" dirty="0"/>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noFill/>
          <a:ln w="9525">
            <a:noFill/>
            <a:miter lim="800000"/>
            <a:headEnd/>
            <a:tailEnd/>
          </a:ln>
          <a:effectLst/>
        </p:spPr>
        <p:txBody>
          <a:bodyPr vert="horz" wrap="square" lIns="95667" tIns="50185" rIns="95667" bIns="50185" numCol="1" anchor="t" anchorCtr="0" compatLnSpc="1">
            <a:prstTxWarp prst="textNoShape">
              <a:avLst/>
            </a:prstTxWarp>
            <a:normAutofit/>
          </a:bodyPr>
          <a:lstStyle/>
          <a:p>
            <a:pPr>
              <a:lnSpc>
                <a:spcPct val="100000"/>
              </a:lnSpc>
            </a:pPr>
            <a:r>
              <a:rPr lang="en-US" dirty="0" smtClean="0"/>
              <a:t>NSF with SSO provides the highest level of high availability in the Catalyst 6500 and Catalyst 4500 families of switches.</a:t>
            </a:r>
          </a:p>
          <a:p>
            <a:pPr marR="0" latinLnBrk="0">
              <a:lnSpc>
                <a:spcPct val="100000"/>
              </a:lnSpc>
              <a:buClrTx/>
              <a:buFontTx/>
              <a:buChar char="•"/>
              <a:tabLst/>
              <a:defRPr/>
            </a:pPr>
            <a:r>
              <a:rPr lang="en-US" smtClean="0"/>
              <a:t>This </a:t>
            </a:r>
            <a:r>
              <a:rPr lang="en-US" dirty="0" smtClean="0"/>
              <a:t>section briefly reviews the RPR and RPR+ features. The Catalyst 4500 and Catalyst 6500 families of switches support high availability by enabling a redundant Supervisor Engine to take over if the primary Supervisor Engine fails for both Layer 2 and Layer 3 functions. </a:t>
            </a:r>
          </a:p>
          <a:p>
            <a:pPr>
              <a:lnSpc>
                <a:spcPct val="100000"/>
              </a:lnSpc>
            </a:pPr>
            <a:endParaRPr lang="en-US" dirty="0" smtClean="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56</a:t>
            </a:fld>
            <a:endParaRPr lang="en-US" dirty="0"/>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noFill/>
          <a:ln w="9525">
            <a:noFill/>
            <a:miter lim="800000"/>
            <a:headEnd/>
            <a:tailEnd/>
          </a:ln>
          <a:effectLst/>
        </p:spPr>
        <p:txBody>
          <a:bodyPr vert="horz" wrap="square" lIns="95667" tIns="50185" rIns="95667" bIns="50185" numCol="1" anchor="t" anchorCtr="0" compatLnSpc="1">
            <a:prstTxWarp prst="textNoShape">
              <a:avLst/>
            </a:prstTxWarp>
            <a:normAutofit/>
          </a:bodyPr>
          <a:lstStyle/>
          <a:p>
            <a:pPr>
              <a:lnSpc>
                <a:spcPct val="120000"/>
              </a:lnSpc>
            </a:pPr>
            <a:r>
              <a:rPr lang="en-US" dirty="0" smtClean="0"/>
              <a:t>Route Processor Redundancy (RPR) was the first form of high availability feature in Cisco IOS Software starting with Cisco IOS Software Release 12.1(13)E. Although RPR is still available in Cisco IOS, it is no longer the preferred option. NSF with SSO provides better convergence time than RPR or RPR+.</a:t>
            </a:r>
          </a:p>
          <a:p>
            <a:pPr>
              <a:lnSpc>
                <a:spcPct val="120000"/>
              </a:lnSpc>
            </a:pPr>
            <a:r>
              <a:rPr lang="en-US" smtClean="0"/>
              <a:t>The </a:t>
            </a:r>
            <a:r>
              <a:rPr lang="en-US" dirty="0" smtClean="0"/>
              <a:t>Supervisor Engine involved in forwarding of traffic at both the Layer 2 and Layer 3 levels is called the active Supervisor Engine. The other Supervisor Engine, which is not forwarding traffic but is instead in a standby mode monitoring the active Supervisor Engine, is called the standby Supervisor Engine. The active and standby Supervisor Engines monitor each other through periodic communication for failure.</a:t>
            </a:r>
          </a:p>
          <a:p>
            <a:pPr>
              <a:lnSpc>
                <a:spcPct val="120000"/>
              </a:lnSpc>
            </a:pPr>
            <a:endParaRPr lang="en-US" dirty="0" smtClean="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57</a:t>
            </a:fld>
            <a:endParaRPr lang="en-US" dirty="0"/>
          </a:p>
        </p:txBody>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noFill/>
          <a:ln w="9525">
            <a:noFill/>
            <a:miter lim="800000"/>
            <a:headEnd/>
            <a:tailEnd/>
          </a:ln>
          <a:effectLst/>
        </p:spPr>
        <p:txBody>
          <a:bodyPr vert="horz" wrap="square" lIns="95667" tIns="50185" rIns="95667" bIns="50185" numCol="1" anchor="t" anchorCtr="0" compatLnSpc="1">
            <a:prstTxWarp prst="textNoShape">
              <a:avLst/>
            </a:prstTxWarp>
            <a:normAutofit/>
          </a:bodyPr>
          <a:lstStyle/>
          <a:p>
            <a:pPr>
              <a:lnSpc>
                <a:spcPct val="120000"/>
              </a:lnSpc>
            </a:pPr>
            <a:r>
              <a:rPr lang="en-US" dirty="0" smtClean="0"/>
              <a:t>With RPR+, the redundant Supervisor Engine remains fully initialized and configured, which shortens the switchover time if the active Supervisor Engine fails or if the network administrator performs a manual switchover.</a:t>
            </a:r>
          </a:p>
          <a:p>
            <a:pPr>
              <a:lnSpc>
                <a:spcPct val="120000"/>
              </a:lnSpc>
            </a:pPr>
            <a:r>
              <a:rPr lang="en-US" b="1" smtClean="0"/>
              <a:t>Note:</a:t>
            </a:r>
            <a:r>
              <a:rPr lang="en-US" smtClean="0"/>
              <a:t> </a:t>
            </a:r>
            <a:r>
              <a:rPr lang="en-US" dirty="0" smtClean="0"/>
              <a:t>The active Supervisor Engine checks the image version of the standby Supervisor Engine when the standby Supervisor Engine comes online. If the image on the standby Supervisor Engine does not match the image on the active Supervisor Engine, RPR redundancy mode is used.</a:t>
            </a:r>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58</a:t>
            </a:fld>
            <a:endParaRPr lang="en-US" dirty="0"/>
          </a:p>
        </p:txBody>
      </p:sp>
    </p:spTree>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noFill/>
          <a:ln w="9525">
            <a:noFill/>
            <a:miter lim="800000"/>
            <a:headEnd/>
            <a:tailEnd/>
          </a:ln>
          <a:effectLst/>
        </p:spPr>
        <p:txBody>
          <a:bodyPr vert="horz" wrap="square" lIns="95667" tIns="50185" rIns="95667" bIns="50185" numCol="1" anchor="t" anchorCtr="0" compatLnSpc="1">
            <a:prstTxWarp prst="textNoShape">
              <a:avLst/>
            </a:prstTxWarp>
            <a:normAutofit/>
          </a:bodyPr>
          <a:lstStyle/>
          <a:p>
            <a:pPr>
              <a:lnSpc>
                <a:spcPct val="120000"/>
              </a:lnSpc>
            </a:pPr>
            <a:r>
              <a:rPr lang="en-US" dirty="0" smtClean="0"/>
              <a:t>The table shows the failover times of RPR and RPR+ on the Catalyst 6500 and 4500 families of switches.</a:t>
            </a:r>
            <a:endParaRPr lang="en-US" dirty="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59</a:t>
            </a:fld>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noFill/>
          <a:ln w="9525">
            <a:noFill/>
            <a:miter lim="800000"/>
            <a:headEnd/>
            <a:tailEnd/>
          </a:ln>
          <a:effectLst/>
        </p:spPr>
        <p:txBody>
          <a:bodyPr vert="horz" wrap="square" lIns="95667" tIns="50185" rIns="95667" bIns="50185" numCol="1" anchor="t" anchorCtr="0" compatLnSpc="1">
            <a:prstTxWarp prst="textNoShape">
              <a:avLst/>
            </a:prstTxWarp>
            <a:normAutofit/>
          </a:bodyPr>
          <a:lstStyle/>
          <a:p>
            <a:pPr marR="0" latinLnBrk="0">
              <a:lnSpc>
                <a:spcPct val="100000"/>
              </a:lnSpc>
              <a:buClrTx/>
              <a:buFontTx/>
              <a:buChar char="•"/>
              <a:tabLst/>
              <a:defRPr/>
            </a:pPr>
            <a:r>
              <a:rPr lang="en-US" dirty="0" smtClean="0"/>
              <a:t>Cisco Nonstop Forwarding (NSF), Stateful Switchover (SSO), and graceful restart capabilities improve availability by allowing processor failover without a link flap, thus continuing the forwarding of packets and maintenance of BGP adjacencies.</a:t>
            </a:r>
          </a:p>
          <a:p>
            <a:pPr marR="0" latinLnBrk="0">
              <a:lnSpc>
                <a:spcPct val="100000"/>
              </a:lnSpc>
              <a:buClrTx/>
              <a:buFontTx/>
              <a:buChar char="•"/>
              <a:tabLst/>
              <a:defRPr/>
            </a:pPr>
            <a:r>
              <a:rPr lang="en-US" smtClean="0"/>
              <a:t>Cisco </a:t>
            </a:r>
            <a:r>
              <a:rPr lang="en-US" dirty="0" smtClean="0"/>
              <a:t>IOS IP Service Level Agreements (SLA) and Object Tracking techniques are used to detect failures and to trigger failover to redundant devices. Object Tracking enables you to track specific objects on the network, such as the interface line protocol state, IP routing, and route reachability, and to take action when the tracked object’s state changes. Other technologies also contribute to high availability. For example, fast routing convergence and server load balancers help maintain high availability. Firewall stateful failover can maintain user or application sessions across a firewall device </a:t>
            </a:r>
            <a:r>
              <a:rPr lang="en-US" smtClean="0"/>
              <a:t>failover.</a:t>
            </a:r>
            <a:endParaRPr lang="en-US" dirty="0" smtClean="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6</a:t>
            </a:fld>
            <a:endParaRPr lang="en-US" dirty="0"/>
          </a:p>
        </p:txBody>
      </p:sp>
    </p:spTree>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1"/>
          <p:cNvSpPr>
            <a:spLocks noGrp="1" noChangeArrowheads="1"/>
          </p:cNvSpPr>
          <p:nvPr>
            <p:ph type="sldNum" sz="quarter" idx="5"/>
          </p:nvPr>
        </p:nvSpPr>
        <p:spPr>
          <a:ln/>
        </p:spPr>
        <p:txBody>
          <a:bodyPr/>
          <a:lstStyle/>
          <a:p>
            <a:fld id="{56F4A31B-6E24-4B5C-A597-6098D9BE3512}" type="slidenum">
              <a:rPr lang="en-US"/>
              <a:pPr/>
              <a:t>60</a:t>
            </a:fld>
            <a:endParaRPr lang="en-US" dirty="0"/>
          </a:p>
        </p:txBody>
      </p:sp>
      <p:sp>
        <p:nvSpPr>
          <p:cNvPr id="968706" name="Rectangle 2"/>
          <p:cNvSpPr>
            <a:spLocks noGrp="1" noRot="1" noChangeAspect="1" noChangeArrowheads="1" noTextEdit="1"/>
          </p:cNvSpPr>
          <p:nvPr>
            <p:ph type="sldImg"/>
          </p:nvPr>
        </p:nvSpPr>
        <p:spPr>
          <a:xfrm>
            <a:off x="1181100" y="698500"/>
            <a:ext cx="4648200" cy="3486150"/>
          </a:xfrm>
          <a:ln/>
        </p:spPr>
      </p:sp>
      <p:sp>
        <p:nvSpPr>
          <p:cNvPr id="968707" name="Rectangle 3"/>
          <p:cNvSpPr>
            <a:spLocks noGrp="1" noChangeArrowheads="1"/>
          </p:cNvSpPr>
          <p:nvPr>
            <p:ph type="body" idx="1"/>
          </p:nvPr>
        </p:nvSpPr>
        <p:spPr>
          <a:xfrm>
            <a:off x="935038" y="4416425"/>
            <a:ext cx="5140325" cy="4181475"/>
          </a:xfrm>
          <a:noFill/>
          <a:ln w="9525">
            <a:noFill/>
            <a:miter lim="800000"/>
            <a:headEnd/>
            <a:tailEnd/>
          </a:ln>
          <a:effectLst/>
        </p:spPr>
        <p:txBody>
          <a:bodyPr vert="horz" wrap="square" lIns="95667" tIns="50185" rIns="95667" bIns="50185" numCol="1" anchor="t" anchorCtr="0" compatLnSpc="1">
            <a:prstTxWarp prst="textNoShape">
              <a:avLst/>
            </a:prstTxWarp>
            <a:normAutofit/>
          </a:bodyPr>
          <a:lstStyle/>
          <a:p>
            <a:pPr>
              <a:lnSpc>
                <a:spcPct val="100000"/>
              </a:lnSpc>
            </a:pPr>
            <a:r>
              <a:rPr lang="en-US" dirty="0" smtClean="0"/>
              <a:t>The example illustrates a user configuring RPR+ redundancy on a Catalyst 6500 and verifying the configuration</a:t>
            </a:r>
            <a:r>
              <a:rPr lang="en-US" smtClean="0"/>
              <a:t>. </a:t>
            </a:r>
          </a:p>
          <a:p>
            <a:pPr>
              <a:lnSpc>
                <a:spcPct val="100000"/>
              </a:lnSpc>
            </a:pPr>
            <a:r>
              <a:rPr lang="en-US" smtClean="0"/>
              <a:t>Here </a:t>
            </a:r>
            <a:r>
              <a:rPr lang="en-US" dirty="0" smtClean="0"/>
              <a:t>the standby supervisor is currently not present; therefore, the peer state is </a:t>
            </a:r>
            <a:r>
              <a:rPr lang="en-US" b="1" dirty="0" smtClean="0"/>
              <a:t>disabled</a:t>
            </a:r>
            <a:r>
              <a:rPr lang="en-US" dirty="0" smtClean="0"/>
              <a:t> in the display.</a:t>
            </a:r>
          </a:p>
        </p:txBody>
      </p:sp>
    </p:spTree>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noFill/>
          <a:ln w="9525">
            <a:noFill/>
            <a:miter lim="800000"/>
            <a:headEnd/>
            <a:tailEnd/>
          </a:ln>
          <a:effectLst/>
        </p:spPr>
        <p:txBody>
          <a:bodyPr vert="horz" wrap="square" lIns="95667" tIns="50185" rIns="95667" bIns="50185" numCol="1" anchor="t" anchorCtr="0" compatLnSpc="1">
            <a:prstTxWarp prst="textNoShape">
              <a:avLst/>
            </a:prstTxWarp>
            <a:normAutofit/>
          </a:bodyPr>
          <a:lstStyle/>
          <a:p>
            <a:pPr>
              <a:lnSpc>
                <a:spcPct val="120000"/>
              </a:lnSpc>
            </a:pPr>
            <a:r>
              <a:rPr lang="en-US" dirty="0" smtClean="0"/>
              <a:t>RPR and RPR+ recover traffic forwarding of the switch in about a minute after a switchover of the Supervisor Engine; however, RPR and RPR+ disruptions are not transparent to the end user. For example, if the user were using an IP Phone, the call would be dropped. Even though a minute-long outage might not be significant to a typical Internet user, it is critical for IP Phone users or database applications; therefore, this poses the need for a better redundancy protocol to minimize the disruption of traffic. The Catalyst 4500 and Catalyst 6500 families of switches support SSO to provide minimal Layer 2 traffic disruption during a Supervisor switchover.</a:t>
            </a:r>
          </a:p>
          <a:p>
            <a:pPr>
              <a:lnSpc>
                <a:spcPct val="120000"/>
              </a:lnSpc>
            </a:pPr>
            <a:r>
              <a:rPr lang="en-US" dirty="0" smtClean="0"/>
              <a:t>In SSO mode, the redundant Supervisor Engine starts up in a fully initialized state and synchronizes with the startup configuration and the running configuration of the active Supervisor Engine. The standby Supervisor in SSO mode also keeps in sync with the active Supervisor Engine for all changes in hardware and software states for features that are supported via SSO. Any supported feature interrupted by failure of the active Supervisor Engine is continued seamlessly on the redundant Supervisor Engine.</a:t>
            </a:r>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61</a:t>
            </a:fld>
            <a:endParaRPr lang="en-US" dirty="0"/>
          </a:p>
        </p:txBody>
      </p:sp>
    </p:spTree>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noFill/>
          <a:ln w="9525">
            <a:noFill/>
            <a:miter lim="800000"/>
            <a:headEnd/>
            <a:tailEnd/>
          </a:ln>
          <a:effectLst/>
        </p:spPr>
        <p:txBody>
          <a:bodyPr vert="horz" wrap="square" lIns="95667" tIns="50185" rIns="95667" bIns="50185" numCol="1" anchor="t" anchorCtr="0" compatLnSpc="1">
            <a:prstTxWarp prst="textNoShape">
              <a:avLst/>
            </a:prstTxWarp>
            <a:normAutofit lnSpcReduction="10000"/>
          </a:bodyPr>
          <a:lstStyle/>
          <a:p>
            <a:pPr>
              <a:lnSpc>
                <a:spcPct val="120000"/>
              </a:lnSpc>
            </a:pPr>
            <a:r>
              <a:rPr lang="en-US" dirty="0" smtClean="0"/>
              <a:t>In SSO mode, ports that were active before the switchover remain active because the redundant Supervisor Engine recognizes the hardware link status of every link. The neighboring devices do not see the link-down event during the switchover except the link to the previous active Supervisor. On the Catalyst 4500 switches, the uplink on the previous active Supervisor Engine is also retained even though that Supervisor Engine might be rebooting. In such a case, no spanning-tree topology changes occur because no link states change.</a:t>
            </a:r>
          </a:p>
          <a:p>
            <a:pPr>
              <a:lnSpc>
                <a:spcPct val="120000"/>
              </a:lnSpc>
            </a:pPr>
            <a:r>
              <a:rPr lang="en-US" dirty="0" smtClean="0"/>
              <a:t>On the Catalyst 6500 family of switches, the time it takes for the Layer 2 traffic to be fully operational following a Supervisor failure is between 0 and 3 seconds.</a:t>
            </a:r>
          </a:p>
          <a:p>
            <a:pPr>
              <a:lnSpc>
                <a:spcPct val="120000"/>
              </a:lnSpc>
            </a:pPr>
            <a:r>
              <a:rPr lang="en-US" dirty="0" smtClean="0"/>
              <a:t>On the Catalyst 4500, </a:t>
            </a:r>
            <a:r>
              <a:rPr lang="en-US" dirty="0" err="1" smtClean="0"/>
              <a:t>subsecond</a:t>
            </a:r>
            <a:r>
              <a:rPr lang="en-US" dirty="0" smtClean="0"/>
              <a:t> switchover can be achieved for Layer 2 traffic. Layer 3 information, however, needs to be relearned after a Supervisor Engine failover with just the SSO mode of redundancy, but the newly active Supervisor Engine continues to use existing Layer 2 switching information to continue forwarding traffic until Layer 3 information is relearned. This relearning involves rebuilding ARP tables and Layer 3 CEF and adjacency tables. Until the routing converges and CEF and adjacency tables are rebuilt, packets that need to be routed are dropped.</a:t>
            </a:r>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62</a:t>
            </a:fld>
            <a:endParaRPr lang="en-US" dirty="0"/>
          </a:p>
        </p:txBody>
      </p:sp>
    </p:spTree>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1"/>
          <p:cNvSpPr>
            <a:spLocks noGrp="1" noChangeArrowheads="1"/>
          </p:cNvSpPr>
          <p:nvPr>
            <p:ph type="sldNum" sz="quarter" idx="5"/>
          </p:nvPr>
        </p:nvSpPr>
        <p:spPr>
          <a:ln/>
        </p:spPr>
        <p:txBody>
          <a:bodyPr/>
          <a:lstStyle/>
          <a:p>
            <a:fld id="{56F4A31B-6E24-4B5C-A597-6098D9BE3512}" type="slidenum">
              <a:rPr lang="en-US"/>
              <a:pPr/>
              <a:t>63</a:t>
            </a:fld>
            <a:endParaRPr lang="en-US" dirty="0"/>
          </a:p>
        </p:txBody>
      </p:sp>
      <p:sp>
        <p:nvSpPr>
          <p:cNvPr id="968706" name="Rectangle 2"/>
          <p:cNvSpPr>
            <a:spLocks noGrp="1" noRot="1" noChangeAspect="1" noChangeArrowheads="1" noTextEdit="1"/>
          </p:cNvSpPr>
          <p:nvPr>
            <p:ph type="sldImg"/>
          </p:nvPr>
        </p:nvSpPr>
        <p:spPr>
          <a:xfrm>
            <a:off x="1181100" y="698500"/>
            <a:ext cx="4648200" cy="3486150"/>
          </a:xfrm>
          <a:ln/>
        </p:spPr>
      </p:sp>
      <p:sp>
        <p:nvSpPr>
          <p:cNvPr id="968707" name="Rectangle 3"/>
          <p:cNvSpPr>
            <a:spLocks noGrp="1" noChangeArrowheads="1"/>
          </p:cNvSpPr>
          <p:nvPr>
            <p:ph type="body" idx="1"/>
          </p:nvPr>
        </p:nvSpPr>
        <p:spPr>
          <a:xfrm>
            <a:off x="935038" y="4416425"/>
            <a:ext cx="5140325" cy="4181475"/>
          </a:xfrm>
          <a:noFill/>
          <a:ln w="9525">
            <a:noFill/>
            <a:miter lim="800000"/>
            <a:headEnd/>
            <a:tailEnd/>
          </a:ln>
          <a:effectLst/>
        </p:spPr>
        <p:txBody>
          <a:bodyPr vert="horz" wrap="square" lIns="95667" tIns="50185" rIns="95667" bIns="50185" numCol="1" anchor="t" anchorCtr="0" compatLnSpc="1">
            <a:prstTxWarp prst="textNoShape">
              <a:avLst/>
            </a:prstTxWarp>
            <a:normAutofit/>
          </a:bodyPr>
          <a:lstStyle/>
          <a:p>
            <a:pPr>
              <a:lnSpc>
                <a:spcPct val="100000"/>
              </a:lnSpc>
            </a:pPr>
            <a:r>
              <a:rPr lang="en-US" dirty="0" smtClean="0"/>
              <a:t>The example illustrates a user configuring SSO redundancy on a Catalyst 4500 and verifying the configuration.</a:t>
            </a:r>
          </a:p>
        </p:txBody>
      </p:sp>
    </p:spTree>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noFill/>
          <a:ln w="9525">
            <a:noFill/>
            <a:miter lim="800000"/>
            <a:headEnd/>
            <a:tailEnd/>
          </a:ln>
          <a:effectLst/>
        </p:spPr>
        <p:txBody>
          <a:bodyPr vert="horz" wrap="square" lIns="95667" tIns="50185" rIns="95667" bIns="50185" numCol="1" anchor="t" anchorCtr="0" compatLnSpc="1">
            <a:prstTxWarp prst="textNoShape">
              <a:avLst/>
            </a:prstTxWarp>
            <a:normAutofit fontScale="85000" lnSpcReduction="20000"/>
          </a:bodyPr>
          <a:lstStyle/>
          <a:p>
            <a:pPr>
              <a:lnSpc>
                <a:spcPct val="120000"/>
              </a:lnSpc>
            </a:pPr>
            <a:r>
              <a:rPr lang="en-US" dirty="0" smtClean="0"/>
              <a:t>The Catalyst 4500 and 6500 family of switches supports another form of redundancy called NSF with SSO.</a:t>
            </a:r>
          </a:p>
          <a:p>
            <a:pPr>
              <a:lnSpc>
                <a:spcPct val="120000"/>
              </a:lnSpc>
            </a:pPr>
            <a:r>
              <a:rPr lang="en-US" smtClean="0"/>
              <a:t>NSF </a:t>
            </a:r>
            <a:r>
              <a:rPr lang="en-US" dirty="0" smtClean="0"/>
              <a:t>with SSO redundancy includes the standard SSO for Layer 2 switching; however, it also minimizes the amount of time that a Layer 3 network is unavailable following a Supervisor Engine switchover by continuing to forward IP packets using CEF entries built from the old active Supervisor. Zero packet loss or near-zero packet loss is achieved with NSF with SSO redundancy mode.</a:t>
            </a:r>
          </a:p>
          <a:p>
            <a:pPr>
              <a:lnSpc>
                <a:spcPct val="120000"/>
              </a:lnSpc>
            </a:pPr>
            <a:r>
              <a:rPr lang="en-US" smtClean="0"/>
              <a:t>When </a:t>
            </a:r>
            <a:r>
              <a:rPr lang="en-US" dirty="0" smtClean="0"/>
              <a:t>using the NSF with SSO feature, reconvergence of supported Layer 3 routing protocols (BGP, EIGRP, OSPF, and IS-IS) happens automatically in the background while packet forwarding continues. The standby Supervisor Engine maintains the copy of the CEF entries from the active Supervisor Engine, and upon switchover, the new active Supervisor Engine uses the CEF entries while the routing protocol converges without interruption to user traffic. When the routing protocol has converged and the Routing Information Base (RIB) has been built afresh on the route processor, any stale CEF entries are removed, and packet forwarding is fully restored.</a:t>
            </a:r>
          </a:p>
          <a:p>
            <a:pPr>
              <a:lnSpc>
                <a:spcPct val="120000"/>
              </a:lnSpc>
            </a:pPr>
            <a:r>
              <a:rPr lang="en-US" smtClean="0"/>
              <a:t>Changes </a:t>
            </a:r>
            <a:r>
              <a:rPr lang="en-US" dirty="0" smtClean="0"/>
              <a:t>have been made to the routing protocols so that upon switchover, an </a:t>
            </a:r>
            <a:r>
              <a:rPr lang="en-US" dirty="0" err="1" smtClean="0"/>
              <a:t>NSFenabled</a:t>
            </a:r>
            <a:r>
              <a:rPr lang="en-US" dirty="0" smtClean="0"/>
              <a:t> router sends special packets that trigger routing updates from the NSF-aware neighbors without resetting the peer relationship. This feature prevents route flapping and routing changes during a Supervisor failover. NSF-aware routers understand that a neighboring NSF router can still forward packets when an RP switchover happens. </a:t>
            </a:r>
            <a:r>
              <a:rPr lang="en-US" dirty="0" err="1" smtClean="0"/>
              <a:t>NSFaware</a:t>
            </a:r>
            <a:r>
              <a:rPr lang="en-US" dirty="0" smtClean="0"/>
              <a:t> routers are not required to be NSF routers themselves.</a:t>
            </a:r>
          </a:p>
          <a:p>
            <a:pPr>
              <a:lnSpc>
                <a:spcPct val="120000"/>
              </a:lnSpc>
            </a:pPr>
            <a:r>
              <a:rPr lang="en-US" smtClean="0"/>
              <a:t>For </a:t>
            </a:r>
            <a:r>
              <a:rPr lang="en-US" dirty="0" smtClean="0"/>
              <a:t>information about the NSF operations for each of the routing protocols, refer to the “Configuring NSF with SSO Supervisor Engine Redundancy” configuration section of the Catalyst 6500 configuration guide at Cisco.com.</a:t>
            </a:r>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64</a:t>
            </a:fld>
            <a:endParaRPr lang="en-US" dirty="0"/>
          </a:p>
        </p:txBody>
      </p:sp>
    </p:spTree>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1"/>
          <p:cNvSpPr>
            <a:spLocks noGrp="1" noChangeArrowheads="1"/>
          </p:cNvSpPr>
          <p:nvPr>
            <p:ph type="sldNum" sz="quarter" idx="5"/>
          </p:nvPr>
        </p:nvSpPr>
        <p:spPr>
          <a:ln/>
        </p:spPr>
        <p:txBody>
          <a:bodyPr/>
          <a:lstStyle/>
          <a:p>
            <a:fld id="{56F4A31B-6E24-4B5C-A597-6098D9BE3512}" type="slidenum">
              <a:rPr lang="en-US"/>
              <a:pPr/>
              <a:t>65</a:t>
            </a:fld>
            <a:endParaRPr lang="en-US" dirty="0"/>
          </a:p>
        </p:txBody>
      </p:sp>
      <p:sp>
        <p:nvSpPr>
          <p:cNvPr id="968706" name="Rectangle 2"/>
          <p:cNvSpPr>
            <a:spLocks noGrp="1" noRot="1" noChangeAspect="1" noChangeArrowheads="1" noTextEdit="1"/>
          </p:cNvSpPr>
          <p:nvPr>
            <p:ph type="sldImg"/>
          </p:nvPr>
        </p:nvSpPr>
        <p:spPr>
          <a:xfrm>
            <a:off x="1181100" y="698500"/>
            <a:ext cx="4648200" cy="3486150"/>
          </a:xfrm>
          <a:ln/>
        </p:spPr>
      </p:sp>
      <p:sp>
        <p:nvSpPr>
          <p:cNvPr id="968707" name="Rectangle 3"/>
          <p:cNvSpPr>
            <a:spLocks noGrp="1" noChangeArrowheads="1"/>
          </p:cNvSpPr>
          <p:nvPr>
            <p:ph type="body" idx="1"/>
          </p:nvPr>
        </p:nvSpPr>
        <p:spPr>
          <a:xfrm>
            <a:off x="935038" y="4416425"/>
            <a:ext cx="5140325" cy="4181475"/>
          </a:xfrm>
          <a:noFill/>
          <a:ln w="9525">
            <a:noFill/>
            <a:miter lim="800000"/>
            <a:headEnd/>
            <a:tailEnd/>
          </a:ln>
          <a:effectLst/>
        </p:spPr>
        <p:txBody>
          <a:bodyPr vert="horz" wrap="square" lIns="95667" tIns="50185" rIns="95667" bIns="50185" numCol="1" anchor="t" anchorCtr="0" compatLnSpc="1">
            <a:prstTxWarp prst="textNoShape">
              <a:avLst/>
            </a:prstTxWarp>
            <a:normAutofit/>
          </a:bodyPr>
          <a:lstStyle/>
          <a:p>
            <a:pPr>
              <a:lnSpc>
                <a:spcPct val="100000"/>
              </a:lnSpc>
            </a:pPr>
            <a:r>
              <a:rPr lang="en-US" dirty="0" smtClean="0"/>
              <a:t>The example illustrates a user configuring support for BGP and OSPF and verifying the configuration output.</a:t>
            </a:r>
          </a:p>
        </p:txBody>
      </p:sp>
    </p:spTree>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1"/>
          <p:cNvSpPr>
            <a:spLocks noGrp="1" noChangeArrowheads="1"/>
          </p:cNvSpPr>
          <p:nvPr>
            <p:ph type="sldNum" sz="quarter" idx="5"/>
          </p:nvPr>
        </p:nvSpPr>
        <p:spPr>
          <a:ln/>
        </p:spPr>
        <p:txBody>
          <a:bodyPr/>
          <a:lstStyle/>
          <a:p>
            <a:fld id="{56F4A31B-6E24-4B5C-A597-6098D9BE3512}" type="slidenum">
              <a:rPr lang="en-US"/>
              <a:pPr/>
              <a:t>66</a:t>
            </a:fld>
            <a:endParaRPr lang="en-US" dirty="0"/>
          </a:p>
        </p:txBody>
      </p:sp>
      <p:sp>
        <p:nvSpPr>
          <p:cNvPr id="968706" name="Rectangle 2"/>
          <p:cNvSpPr>
            <a:spLocks noGrp="1" noRot="1" noChangeAspect="1" noChangeArrowheads="1" noTextEdit="1"/>
          </p:cNvSpPr>
          <p:nvPr>
            <p:ph type="sldImg"/>
          </p:nvPr>
        </p:nvSpPr>
        <p:spPr>
          <a:xfrm>
            <a:off x="1181100" y="698500"/>
            <a:ext cx="4648200" cy="3486150"/>
          </a:xfrm>
          <a:ln/>
        </p:spPr>
      </p:sp>
      <p:sp>
        <p:nvSpPr>
          <p:cNvPr id="968707" name="Rectangle 3"/>
          <p:cNvSpPr>
            <a:spLocks noGrp="1" noChangeArrowheads="1"/>
          </p:cNvSpPr>
          <p:nvPr>
            <p:ph type="body" idx="1"/>
          </p:nvPr>
        </p:nvSpPr>
        <p:spPr>
          <a:xfrm>
            <a:off x="935038" y="4416425"/>
            <a:ext cx="5140325" cy="4181475"/>
          </a:xfrm>
          <a:noFill/>
          <a:ln w="9525">
            <a:noFill/>
            <a:miter lim="800000"/>
            <a:headEnd/>
            <a:tailEnd/>
          </a:ln>
          <a:effectLst/>
        </p:spPr>
        <p:txBody>
          <a:bodyPr vert="horz" wrap="square" lIns="95667" tIns="50185" rIns="95667" bIns="50185" numCol="1" anchor="t" anchorCtr="0" compatLnSpc="1">
            <a:prstTxWarp prst="textNoShape">
              <a:avLst/>
            </a:prstTxWarp>
            <a:normAutofit/>
          </a:bodyPr>
          <a:lstStyle/>
          <a:p>
            <a:pPr>
              <a:lnSpc>
                <a:spcPct val="100000"/>
              </a:lnSpc>
            </a:pPr>
            <a:r>
              <a:rPr lang="en-US" dirty="0" smtClean="0"/>
              <a:t>The example illustrates a user configuring support for BGP and OSPF </a:t>
            </a:r>
            <a:r>
              <a:rPr lang="en-US" smtClean="0"/>
              <a:t>and verifying the </a:t>
            </a:r>
            <a:r>
              <a:rPr lang="en-US" dirty="0" smtClean="0"/>
              <a:t>configuration output.</a:t>
            </a:r>
          </a:p>
        </p:txBody>
      </p:sp>
    </p:spTree>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noFill/>
          <a:ln w="9525">
            <a:noFill/>
            <a:miter lim="800000"/>
            <a:headEnd/>
            <a:tailEnd/>
          </a:ln>
          <a:effectLst/>
        </p:spPr>
        <p:txBody>
          <a:bodyPr vert="horz" wrap="square" lIns="95667" tIns="50185" rIns="95667" bIns="50185" numCol="1" anchor="t" anchorCtr="0" compatLnSpc="1">
            <a:prstTxWarp prst="textNoShape">
              <a:avLst/>
            </a:prstTxWarp>
            <a:normAutofit/>
          </a:bodyPr>
          <a:lstStyle/>
          <a:p>
            <a:pPr>
              <a:lnSpc>
                <a:spcPct val="100000"/>
              </a:lnSpc>
            </a:pPr>
            <a:r>
              <a:rPr lang="en-US" dirty="0" smtClean="0"/>
              <a:t>Hosts and servers in a subnet need a gateway to reach devices that are not in the same subnet. Because gateways perform a key role in operations of all devices, their availability is paramount. Providing redundant gateways is one solution but to ensure that they operate in a way that provides redundancy and load balancing, they need be configured for first hop redundancy protocol such as HSRP, VRRP, and GLBP</a:t>
            </a:r>
            <a:r>
              <a:rPr lang="en-US" smtClean="0"/>
              <a:t>. </a:t>
            </a:r>
          </a:p>
          <a:p>
            <a:pPr>
              <a:lnSpc>
                <a:spcPct val="100000"/>
              </a:lnSpc>
            </a:pPr>
            <a:r>
              <a:rPr lang="en-US" smtClean="0"/>
              <a:t>This </a:t>
            </a:r>
            <a:r>
              <a:rPr lang="en-US" dirty="0" smtClean="0"/>
              <a:t>section covers the alternatives to gateway protocols and then explains each of the first hop redundancy protocols in detail.</a:t>
            </a:r>
            <a:endParaRPr lang="en-US" dirty="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67</a:t>
            </a:fld>
            <a:endParaRPr lang="en-US" dirty="0"/>
          </a:p>
        </p:txBody>
      </p:sp>
    </p:spTree>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noFill/>
          <a:ln w="9525">
            <a:noFill/>
            <a:miter lim="800000"/>
            <a:headEnd/>
            <a:tailEnd/>
          </a:ln>
          <a:effectLst/>
        </p:spPr>
        <p:txBody>
          <a:bodyPr vert="horz" wrap="square" lIns="95667" tIns="50185" rIns="95667" bIns="50185" numCol="1" anchor="t" anchorCtr="0" compatLnSpc="1">
            <a:prstTxWarp prst="textNoShape">
              <a:avLst/>
            </a:prstTxWarp>
            <a:normAutofit/>
          </a:bodyPr>
          <a:lstStyle/>
          <a:p>
            <a:pPr>
              <a:lnSpc>
                <a:spcPct val="100000"/>
              </a:lnSpc>
            </a:pPr>
            <a:r>
              <a:rPr lang="en-US" dirty="0" smtClean="0"/>
              <a:t>First hop redundancy protocols such as HSRP and VRRP provide default gateway redundancy with one router acting as the active gateway router with one or more other routers held in standby mode</a:t>
            </a:r>
            <a:r>
              <a:rPr lang="en-US" smtClean="0"/>
              <a:t>. </a:t>
            </a:r>
          </a:p>
          <a:p>
            <a:pPr>
              <a:lnSpc>
                <a:spcPct val="100000"/>
              </a:lnSpc>
            </a:pPr>
            <a:r>
              <a:rPr lang="en-US" smtClean="0"/>
              <a:t>GLBP </a:t>
            </a:r>
            <a:r>
              <a:rPr lang="en-US" dirty="0" smtClean="0"/>
              <a:t>enables all available gateway routers to load share and be active at the same time. But before first hop redundancy protocols were available, networks relied on Proxy ARP and static gateway configuration.</a:t>
            </a:r>
            <a:endParaRPr lang="en-US" dirty="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68</a:t>
            </a:fld>
            <a:endParaRPr lang="en-US" dirty="0"/>
          </a:p>
        </p:txBody>
      </p:sp>
    </p:spTree>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noFill/>
          <a:ln w="9525">
            <a:noFill/>
            <a:miter lim="800000"/>
            <a:headEnd/>
            <a:tailEnd/>
          </a:ln>
          <a:effectLst/>
        </p:spPr>
        <p:txBody>
          <a:bodyPr vert="horz" wrap="square" lIns="95667" tIns="50185" rIns="95667" bIns="50185" numCol="1" anchor="t" anchorCtr="0" compatLnSpc="1">
            <a:prstTxWarp prst="textNoShape">
              <a:avLst/>
            </a:prstTxWarp>
            <a:normAutofit lnSpcReduction="10000"/>
          </a:bodyPr>
          <a:lstStyle/>
          <a:p>
            <a:pPr>
              <a:lnSpc>
                <a:spcPct val="100000"/>
              </a:lnSpc>
            </a:pPr>
            <a:r>
              <a:rPr lang="en-US" dirty="0" smtClean="0"/>
              <a:t>Before default gateway was supported on most IP clients, networks were relying on the proxy ARP feature to reach IP devices outside the IP client subnet. Cisco IOS Software ran proxy ARP to enable hosts that had no knowledge of routing options to obtain the MAC address of a gateway that can forward packets off the local subnet. In the figure, if the proxy ARP router receives an ARP request for an IP address that it knows is not on the same interface as the request sender, it generates an ARP reply packet giving its own local MAC address as the destination MAC address of the IP address being resolved. The host that sent the ARP request sends all packets destined for the resolved IP address to the MAC address of the router. The router then forwards the packets toward the intended host. Proxy ARP is enabled by default.</a:t>
            </a:r>
          </a:p>
          <a:p>
            <a:pPr>
              <a:lnSpc>
                <a:spcPct val="100000"/>
              </a:lnSpc>
            </a:pPr>
            <a:r>
              <a:rPr lang="en-US" smtClean="0"/>
              <a:t>With </a:t>
            </a:r>
            <a:r>
              <a:rPr lang="en-US" dirty="0" smtClean="0"/>
              <a:t>proxy ARP, the end-user station behaves as if the destination device were connected to its own network segment. If the responsible router fails, the source end station continues to send packets for that IP destination to the MAC address of the failed router, and the packets are discarded.</a:t>
            </a:r>
          </a:p>
          <a:p>
            <a:pPr>
              <a:lnSpc>
                <a:spcPct val="100000"/>
              </a:lnSpc>
            </a:pPr>
            <a:r>
              <a:rPr lang="en-US" smtClean="0"/>
              <a:t>Eventually</a:t>
            </a:r>
            <a:r>
              <a:rPr lang="en-US" dirty="0" smtClean="0"/>
              <a:t>, the proxy ARP MAC address will age out of the workstation’s ARP cache. The workstation might eventually acquire the address of another proxy ARP failover router, but the workstation cannot send packets off the local segment during this failover time.</a:t>
            </a:r>
          </a:p>
          <a:p>
            <a:pPr>
              <a:lnSpc>
                <a:spcPct val="100000"/>
              </a:lnSpc>
            </a:pPr>
            <a:r>
              <a:rPr lang="en-US" smtClean="0"/>
              <a:t>For </a:t>
            </a:r>
            <a:r>
              <a:rPr lang="en-US" dirty="0" smtClean="0"/>
              <a:t>further information on </a:t>
            </a:r>
            <a:r>
              <a:rPr lang="en-US" smtClean="0"/>
              <a:t>proxy ARP:</a:t>
            </a:r>
          </a:p>
          <a:p>
            <a:pPr lvl="1">
              <a:lnSpc>
                <a:spcPct val="100000"/>
              </a:lnSpc>
            </a:pPr>
            <a:r>
              <a:rPr lang="en-US" smtClean="0"/>
              <a:t>RFC </a:t>
            </a:r>
            <a:r>
              <a:rPr lang="en-US" dirty="0" smtClean="0"/>
              <a:t>1027, “Using ARP to Implement Transparent Subnet </a:t>
            </a:r>
            <a:r>
              <a:rPr lang="en-US" smtClean="0"/>
              <a:t>Gateways.”</a:t>
            </a:r>
          </a:p>
          <a:p>
            <a:pPr marL="482600" marR="0" lvl="1" indent="-112713" algn="l" defTabSz="1020763" rtl="0" eaLnBrk="0" fontAlgn="base" latinLnBrk="0" hangingPunct="0">
              <a:lnSpc>
                <a:spcPct val="100000"/>
              </a:lnSpc>
              <a:spcBef>
                <a:spcPct val="50000"/>
              </a:spcBef>
              <a:spcAft>
                <a:spcPct val="0"/>
              </a:spcAft>
              <a:buClrTx/>
              <a:buSzPct val="100000"/>
              <a:buFontTx/>
              <a:buChar char="•"/>
              <a:tabLst/>
              <a:defRPr/>
            </a:pPr>
            <a:r>
              <a:rPr lang="en-US" sz="1200" u="none" strike="noStrike" kern="1200" smtClean="0">
                <a:solidFill>
                  <a:schemeClr val="accent4"/>
                </a:solidFill>
                <a:latin typeface="Arial" charset="0"/>
                <a:ea typeface="+mn-ea"/>
                <a:cs typeface="+mn-cs"/>
              </a:rPr>
              <a:t>http://www.ciscosystems.com/en/US/tech/tk648/tk361/technologies_tech_note09186a0080094adb.shtml</a:t>
            </a:r>
            <a:endParaRPr lang="en-US" sz="1200" kern="1200" smtClean="0">
              <a:solidFill>
                <a:schemeClr val="accent4"/>
              </a:solidFill>
              <a:latin typeface="Arial" charset="0"/>
              <a:ea typeface="+mn-ea"/>
              <a:cs typeface="+mn-cs"/>
            </a:endParaRPr>
          </a:p>
          <a:p>
            <a:pPr>
              <a:lnSpc>
                <a:spcPct val="100000"/>
              </a:lnSpc>
            </a:pPr>
            <a:endParaRPr lang="en-US" dirty="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69</a:t>
            </a:fld>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noFill/>
          <a:ln w="9525">
            <a:noFill/>
            <a:miter lim="800000"/>
            <a:headEnd/>
            <a:tailEnd/>
          </a:ln>
          <a:effectLst/>
        </p:spPr>
        <p:txBody>
          <a:bodyPr vert="horz" wrap="square" lIns="95667" tIns="50185" rIns="95667" bIns="50185" numCol="1" anchor="t" anchorCtr="0" compatLnSpc="1">
            <a:prstTxWarp prst="textNoShape">
              <a:avLst/>
            </a:prstTxWarp>
            <a:normAutofit fontScale="85000" lnSpcReduction="20000"/>
          </a:bodyPr>
          <a:lstStyle/>
          <a:p>
            <a:pPr>
              <a:lnSpc>
                <a:spcPct val="100000"/>
              </a:lnSpc>
            </a:pPr>
            <a:r>
              <a:rPr lang="en-US" dirty="0" smtClean="0"/>
              <a:t>Redundant equipment and links and advanced technology are just the beginning of high availability. In the Prepare, Plan, Design, Implement, Operate, and Optimize (PPDIOO) methodology, the people component is vitally important, too. Staff work habits and skills can impact high availability. For example, attention to detail enhances high availability, whereas carelessness hurts availability. Reliable and consistent wiring and configurations are easier to manage and troubleshoot. The level of staff skills and technical training are important elements when it comes to taking full advantage of redundancy. Devices must be configured correctly. Lab testing is important to understand the circumstances that activate failover, and what failover will and will not accomplish. Thoroughness in lab testing often translates into less downtime in production. For example, </a:t>
            </a:r>
            <a:r>
              <a:rPr lang="en-US" dirty="0" err="1" smtClean="0"/>
              <a:t>nonstateful</a:t>
            </a:r>
            <a:r>
              <a:rPr lang="en-US" dirty="0" smtClean="0"/>
              <a:t> firewall failover might be adequate in terms of passing traffic. However, a practical understanding of the application can show that with </a:t>
            </a:r>
            <a:r>
              <a:rPr lang="en-US" dirty="0" err="1" smtClean="0"/>
              <a:t>nonstateful</a:t>
            </a:r>
            <a:r>
              <a:rPr lang="en-US" dirty="0" smtClean="0"/>
              <a:t> failover, application sessions will lock up for an extended period of time until an application timeout causes session reestablishment. Designs that include failover must be tested for the entire system, not just for individual components. Good communication and documentation are also important. The network administrators need to communicate with other network, security, application, and server teams. The network documentation should cover why things are designed the way they are and how the network is supposed to work. Failover behavior is complex enough that it is unwise to have to recapture failover logic and boundary conditions every time some part of the design changes. Field experience leads to the observation that if people are not given time to do the job right, they will cut corners. Testing and documentation are often the first items to be eliminated. Lack of thorough testing and documentation can have long-term consequences on the ability to maintain, expand, and troubleshoot the network. If the design target is just “adequate” coverage, falling short of that target can lead to a poor design. Designs should be better than adequate to ensure that no part of the implementation or operation of the high-availability network is inadequate. One other organizational recommendation is to align staff teams with services. If the corporate web page depends on staff who report to other managers, the  manager of the ecommerce site might compete for staff time with the network engineering or operations manager. In most cases, the person who does the staff evaluation and provides the pay bonus generally gets most of the attention. This organizational structure can make it difficult to get routine testing or maintenance done for the e-commerce site if the staff does not report to the e-commerce manager. The owner or expert on key service  applications and other components should be identified and included in design and redesign efforts.</a:t>
            </a:r>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7</a:t>
            </a:fld>
            <a:endParaRPr lang="en-US" dirty="0"/>
          </a:p>
        </p:txBody>
      </p:sp>
    </p:spTree>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noFill/>
          <a:ln w="9525">
            <a:noFill/>
            <a:miter lim="800000"/>
            <a:headEnd/>
            <a:tailEnd/>
          </a:ln>
          <a:effectLst/>
        </p:spPr>
        <p:txBody>
          <a:bodyPr vert="horz" wrap="square" lIns="95667" tIns="50185" rIns="95667" bIns="50185" numCol="1" anchor="t" anchorCtr="0" compatLnSpc="1">
            <a:prstTxWarp prst="textNoShape">
              <a:avLst/>
            </a:prstTxWarp>
            <a:normAutofit/>
          </a:bodyPr>
          <a:lstStyle/>
          <a:p>
            <a:pPr>
              <a:lnSpc>
                <a:spcPct val="100000"/>
              </a:lnSpc>
            </a:pPr>
            <a:r>
              <a:rPr lang="en-US" dirty="0" smtClean="0"/>
              <a:t>Now that a default gateway is configured on most devices, the Proxy ARP feature is not used anymore. Nevertheless, each client receives only one default gateway; there is no means by which to configure a secondary gateway, even if a second route exists to carry packets off the local segment. </a:t>
            </a:r>
          </a:p>
          <a:p>
            <a:pPr>
              <a:lnSpc>
                <a:spcPct val="100000"/>
              </a:lnSpc>
            </a:pPr>
            <a:r>
              <a:rPr lang="en-US" smtClean="0"/>
              <a:t>For </a:t>
            </a:r>
            <a:r>
              <a:rPr lang="en-US" dirty="0" smtClean="0"/>
              <a:t>example, primary and secondary paths between the building access </a:t>
            </a:r>
            <a:r>
              <a:rPr lang="en-US" dirty="0" err="1" smtClean="0"/>
              <a:t>submodule</a:t>
            </a:r>
            <a:r>
              <a:rPr lang="en-US" dirty="0" smtClean="0"/>
              <a:t> and the building distribution </a:t>
            </a:r>
            <a:r>
              <a:rPr lang="en-US" dirty="0" err="1" smtClean="0"/>
              <a:t>submodule</a:t>
            </a:r>
            <a:r>
              <a:rPr lang="en-US" dirty="0" smtClean="0"/>
              <a:t> provide continuous access if a link failure occurs at the building access layer. Primary and secondary paths between the building distribution layer and the building core layer provide continuous operations should a link fail at the building distribution layer.</a:t>
            </a:r>
          </a:p>
          <a:p>
            <a:pPr>
              <a:lnSpc>
                <a:spcPct val="100000"/>
              </a:lnSpc>
            </a:pPr>
            <a:r>
              <a:rPr lang="en-US" smtClean="0"/>
              <a:t>In </a:t>
            </a:r>
            <a:r>
              <a:rPr lang="en-US" dirty="0" smtClean="0"/>
              <a:t>the figure, Router A is responsible for routing packets to server (10.9.1.50). If Router A becomes unavailable, routing protocols can quickly and dynamically converge and determine that Router B will now transfer packets that would otherwise have gone through Router A. Most workstations, servers, and printers, however, do not receive this dynamic routing information.</a:t>
            </a:r>
            <a:endParaRPr lang="en-US" dirty="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70</a:t>
            </a:fld>
            <a:endParaRPr lang="en-US" dirty="0"/>
          </a:p>
        </p:txBody>
      </p:sp>
    </p:spTree>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noFill/>
          <a:ln w="9525">
            <a:noFill/>
            <a:miter lim="800000"/>
            <a:headEnd/>
            <a:tailEnd/>
          </a:ln>
          <a:effectLst/>
        </p:spPr>
        <p:txBody>
          <a:bodyPr vert="horz" wrap="square" lIns="95667" tIns="50185" rIns="95667" bIns="50185" numCol="1" anchor="t" anchorCtr="0" compatLnSpc="1">
            <a:prstTxWarp prst="textNoShape">
              <a:avLst/>
            </a:prstTxWarp>
            <a:normAutofit/>
          </a:bodyPr>
          <a:lstStyle/>
          <a:p>
            <a:pPr>
              <a:lnSpc>
                <a:spcPct val="100000"/>
              </a:lnSpc>
            </a:pPr>
            <a:r>
              <a:rPr lang="en-US" dirty="0" smtClean="0"/>
              <a:t>HSRP is a redundancy protocol developed by Cisco to provide gateway redundancy without any additional configuration on the end devices in the subnet. With HSRP configured between a set of routers, they work in concert to present the appearance of a single virtual router to the hosts on the LAN. By sharing an IP address and a MAC (Layer 2) address, two or more routers can act as a single virtual router.</a:t>
            </a:r>
          </a:p>
          <a:p>
            <a:pPr>
              <a:lnSpc>
                <a:spcPct val="100000"/>
              </a:lnSpc>
            </a:pPr>
            <a:r>
              <a:rPr lang="en-US" smtClean="0"/>
              <a:t>The </a:t>
            </a:r>
            <a:r>
              <a:rPr lang="en-US" dirty="0" smtClean="0"/>
              <a:t>IP address of the virtual router will be configured as the default gateway for the workstations on a specific IP segment. When frames are to be sent from the workstation to the default gateway, the workstation uses ARP to resolve the MAC address associated with the IP address of the default gateway. The ARP resolution returns the MAC address of the virtual router. Frames sent to the MAC address of the virtual router can then be physically processed by the active router that is part of that virtual router group. The physical router that forwards this traffic is transparent to the end stations. </a:t>
            </a:r>
          </a:p>
          <a:p>
            <a:pPr>
              <a:lnSpc>
                <a:spcPct val="100000"/>
              </a:lnSpc>
            </a:pPr>
            <a:r>
              <a:rPr lang="en-US" smtClean="0"/>
              <a:t>HSRP </a:t>
            </a:r>
            <a:r>
              <a:rPr lang="en-US" dirty="0" smtClean="0"/>
              <a:t>provides the mechanism for determining which router should take the active role in forwarding traffic. HSRP also has a mechanism to determine when that active role must be taken over by a standby router. The transition from one forwarding router to another is transparent to the end devices.</a:t>
            </a:r>
            <a:endParaRPr lang="en-US" dirty="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71</a:t>
            </a:fld>
            <a:endParaRPr lang="en-US" dirty="0"/>
          </a:p>
        </p:txBody>
      </p:sp>
    </p:spTree>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noFill/>
          <a:ln w="9525">
            <a:noFill/>
            <a:miter lim="800000"/>
            <a:headEnd/>
            <a:tailEnd/>
          </a:ln>
          <a:effectLst/>
        </p:spPr>
        <p:txBody>
          <a:bodyPr vert="horz" wrap="square" lIns="95667" tIns="50185" rIns="95667" bIns="50185" numCol="1" anchor="t" anchorCtr="0" compatLnSpc="1">
            <a:prstTxWarp prst="textNoShape">
              <a:avLst/>
            </a:prstTxWarp>
            <a:normAutofit/>
          </a:bodyPr>
          <a:lstStyle/>
          <a:p>
            <a:pPr>
              <a:lnSpc>
                <a:spcPct val="100000"/>
              </a:lnSpc>
            </a:pPr>
            <a:endParaRPr lang="en-US" dirty="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72</a:t>
            </a:fld>
            <a:endParaRPr lang="en-US" dirty="0"/>
          </a:p>
        </p:txBody>
      </p:sp>
    </p:spTree>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noFill/>
          <a:ln w="9525">
            <a:noFill/>
            <a:miter lim="800000"/>
            <a:headEnd/>
            <a:tailEnd/>
          </a:ln>
          <a:effectLst/>
        </p:spPr>
        <p:txBody>
          <a:bodyPr vert="horz" wrap="square" lIns="95667" tIns="50185" rIns="95667" bIns="50185" numCol="1" anchor="t" anchorCtr="0" compatLnSpc="1">
            <a:prstTxWarp prst="textNoShape">
              <a:avLst/>
            </a:prstTxWarp>
            <a:normAutofit/>
          </a:bodyPr>
          <a:lstStyle/>
          <a:p>
            <a:pPr>
              <a:lnSpc>
                <a:spcPct val="100000"/>
              </a:lnSpc>
            </a:pPr>
            <a:r>
              <a:rPr lang="en-US" b="1" dirty="0" smtClean="0"/>
              <a:t>Virtual</a:t>
            </a:r>
            <a:r>
              <a:rPr lang="en-US" dirty="0" smtClean="0"/>
              <a:t> </a:t>
            </a:r>
            <a:r>
              <a:rPr lang="en-US" b="1" dirty="0" smtClean="0"/>
              <a:t>router</a:t>
            </a:r>
            <a:r>
              <a:rPr lang="en-US" dirty="0" smtClean="0"/>
              <a:t>: An IP and MAC address pair that end devices have configured as their default gateway. The active router processes all packets and frames sent to the virtual router address. The virtual router processes no physical frames. There is </a:t>
            </a:r>
            <a:r>
              <a:rPr lang="en-US" smtClean="0"/>
              <a:t>one virtual router </a:t>
            </a:r>
            <a:r>
              <a:rPr lang="en-US" dirty="0" smtClean="0"/>
              <a:t>in an HSRP group.</a:t>
            </a:r>
          </a:p>
          <a:p>
            <a:pPr>
              <a:lnSpc>
                <a:spcPct val="100000"/>
              </a:lnSpc>
            </a:pPr>
            <a:r>
              <a:rPr lang="en-US" b="1" dirty="0" smtClean="0"/>
              <a:t>Active</a:t>
            </a:r>
            <a:r>
              <a:rPr lang="en-US" dirty="0" smtClean="0"/>
              <a:t> </a:t>
            </a:r>
            <a:r>
              <a:rPr lang="en-US" b="1" dirty="0" smtClean="0"/>
              <a:t>router</a:t>
            </a:r>
            <a:r>
              <a:rPr lang="en-US" dirty="0" smtClean="0"/>
              <a:t>: Within an HSRP group, one router is elected to be the active router. The active router physically forwards packets sent to the MAC address of the virtual router. There is one active router in an HSRP group.</a:t>
            </a:r>
          </a:p>
          <a:p>
            <a:pPr>
              <a:lnSpc>
                <a:spcPct val="100000"/>
              </a:lnSpc>
            </a:pPr>
            <a:r>
              <a:rPr lang="en-US" smtClean="0"/>
              <a:t>The </a:t>
            </a:r>
            <a:r>
              <a:rPr lang="en-US" dirty="0" smtClean="0"/>
              <a:t>active router responds to traffic for the virtual router. If an end station sends a packet to the virtual router MAC address, the active router receives and processes that packet. If an end station sends an ARP request with the virtual router IP address, the active router replies with the virtual router MAC address.</a:t>
            </a:r>
          </a:p>
          <a:p>
            <a:pPr>
              <a:lnSpc>
                <a:spcPct val="100000"/>
              </a:lnSpc>
            </a:pPr>
            <a:r>
              <a:rPr lang="en-US" b="1" smtClean="0"/>
              <a:t>Standby</a:t>
            </a:r>
            <a:r>
              <a:rPr lang="en-US" smtClean="0"/>
              <a:t> </a:t>
            </a:r>
            <a:r>
              <a:rPr lang="en-US" b="1" dirty="0" smtClean="0"/>
              <a:t>Router</a:t>
            </a:r>
            <a:r>
              <a:rPr lang="en-US" dirty="0" smtClean="0"/>
              <a:t>: Listens for periodic hello messages. When the active router fails, the other HSRP routers stop seeing hello messages from the active router. The standby router then assumes the role of the active router. There is one standby router in an HSRP group.</a:t>
            </a:r>
          </a:p>
          <a:p>
            <a:pPr>
              <a:lnSpc>
                <a:spcPct val="100000"/>
              </a:lnSpc>
            </a:pPr>
            <a:r>
              <a:rPr lang="en-US" b="1" dirty="0" smtClean="0"/>
              <a:t>Other</a:t>
            </a:r>
            <a:r>
              <a:rPr lang="en-US" dirty="0" smtClean="0"/>
              <a:t> </a:t>
            </a:r>
            <a:r>
              <a:rPr lang="en-US" b="1" dirty="0" smtClean="0"/>
              <a:t>Routers</a:t>
            </a:r>
            <a:r>
              <a:rPr lang="en-US" dirty="0" smtClean="0"/>
              <a:t>: There can be more than two routers in a HSRP group but only one active and one standby router is possible. The other routers remain in the initial state and if both the active and standby routers fail, all routers in the group contend for the active and standby router roles.</a:t>
            </a:r>
            <a:endParaRPr lang="en-US" dirty="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73</a:t>
            </a:fld>
            <a:endParaRPr lang="en-US" dirty="0"/>
          </a:p>
        </p:txBody>
      </p:sp>
    </p:spTree>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noFill/>
          <a:ln w="9525">
            <a:noFill/>
            <a:miter lim="800000"/>
            <a:headEnd/>
            <a:tailEnd/>
          </a:ln>
          <a:effectLst/>
        </p:spPr>
        <p:txBody>
          <a:bodyPr vert="horz" wrap="square" lIns="95667" tIns="50185" rIns="95667" bIns="50185" numCol="1" anchor="t" anchorCtr="0" compatLnSpc="1">
            <a:prstTxWarp prst="textNoShape">
              <a:avLst/>
            </a:prstTxWarp>
            <a:normAutofit/>
          </a:bodyPr>
          <a:lstStyle/>
          <a:p>
            <a:pPr>
              <a:lnSpc>
                <a:spcPct val="100000"/>
              </a:lnSpc>
            </a:pPr>
            <a:endParaRPr lang="en-US" dirty="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74</a:t>
            </a:fld>
            <a:endParaRPr lang="en-US" dirty="0"/>
          </a:p>
        </p:txBody>
      </p:sp>
    </p:spTree>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noFill/>
          <a:ln w="9525">
            <a:noFill/>
            <a:miter lim="800000"/>
            <a:headEnd/>
            <a:tailEnd/>
          </a:ln>
          <a:effectLst/>
        </p:spPr>
        <p:txBody>
          <a:bodyPr vert="horz" wrap="square" lIns="95667" tIns="50185" rIns="95667" bIns="50185" numCol="1" anchor="t" anchorCtr="0" compatLnSpc="1">
            <a:prstTxWarp prst="textNoShape">
              <a:avLst/>
            </a:prstTxWarp>
            <a:normAutofit/>
          </a:bodyPr>
          <a:lstStyle/>
          <a:p>
            <a:pPr>
              <a:lnSpc>
                <a:spcPct val="120000"/>
              </a:lnSpc>
            </a:pPr>
            <a:r>
              <a:rPr lang="en-US" dirty="0" smtClean="0"/>
              <a:t>A router in an HSRP group can be in one of these states: initial, listen, speak, standby, or active. When a router exists in one of these states, it performs the actions required for that state. Not all HSRP routers in the group will transition through all states. For example, if there were three routers in the HSRP group, the router that is not the standby or active router will remain in the listen state.</a:t>
            </a:r>
            <a:endParaRPr lang="en-US" dirty="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75</a:t>
            </a:fld>
            <a:endParaRPr lang="en-US" dirty="0"/>
          </a:p>
        </p:txBody>
      </p:sp>
    </p:spTree>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noFill/>
          <a:ln w="9525">
            <a:noFill/>
            <a:miter lim="800000"/>
            <a:headEnd/>
            <a:tailEnd/>
          </a:ln>
          <a:effectLst/>
        </p:spPr>
        <p:txBody>
          <a:bodyPr vert="horz" wrap="square" lIns="95667" tIns="50185" rIns="95667" bIns="50185" numCol="1" anchor="t" anchorCtr="0" compatLnSpc="1">
            <a:prstTxWarp prst="textNoShape">
              <a:avLst/>
            </a:prstTxWarp>
            <a:normAutofit/>
          </a:bodyPr>
          <a:lstStyle/>
          <a:p>
            <a:pPr>
              <a:lnSpc>
                <a:spcPct val="100000"/>
              </a:lnSpc>
            </a:pPr>
            <a:r>
              <a:rPr lang="en-US" dirty="0" smtClean="0"/>
              <a:t>All routers begin in the initial state, which is the starting state and indicates that HSRP is not running. This state is entered via a configuration change, such as when HSRP is enabled on an interface, or when an HSRP-enabled interface is first brought up, such as when the no shutdown command is issued.</a:t>
            </a:r>
          </a:p>
          <a:p>
            <a:pPr>
              <a:lnSpc>
                <a:spcPct val="100000"/>
              </a:lnSpc>
            </a:pPr>
            <a:r>
              <a:rPr lang="en-US" smtClean="0"/>
              <a:t>The </a:t>
            </a:r>
            <a:r>
              <a:rPr lang="en-US" dirty="0" smtClean="0"/>
              <a:t>purpose of the listen state is to determine if there are already active or standby routers for the group. In the speak state, the routers are actively participating in the election of the active router or standby router or both. HSRP uses the hello and hold time to determine when it moves to different states. The timers are explained later.</a:t>
            </a:r>
          </a:p>
          <a:p>
            <a:pPr>
              <a:lnSpc>
                <a:spcPct val="100000"/>
              </a:lnSpc>
            </a:pPr>
            <a:r>
              <a:rPr lang="en-US" smtClean="0"/>
              <a:t>When </a:t>
            </a:r>
            <a:r>
              <a:rPr lang="en-US" dirty="0" smtClean="0"/>
              <a:t>two routers participate in an election process, a priority can be configured to determine which router should be active. Without specific priority configuration, each router has a default priority of 100, and the router with the highest IP address is elected as the active router.</a:t>
            </a:r>
          </a:p>
          <a:p>
            <a:pPr>
              <a:lnSpc>
                <a:spcPct val="100000"/>
              </a:lnSpc>
            </a:pPr>
            <a:r>
              <a:rPr lang="en-US" smtClean="0"/>
              <a:t>Regardless </a:t>
            </a:r>
            <a:r>
              <a:rPr lang="en-US" dirty="0" smtClean="0"/>
              <a:t>of other routers priorities or IP addresses, an active router will stay active by default. A new election occurs only if the active router is removed. When the standby router is removed, a new election is made to replace the standby. This default behavior can be changed with the option preempt, examined later. </a:t>
            </a:r>
            <a:endParaRPr lang="en-US" dirty="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76</a:t>
            </a:fld>
            <a:endParaRPr lang="en-US" dirty="0"/>
          </a:p>
        </p:txBody>
      </p:sp>
    </p:spTree>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noFill/>
          <a:ln w="9525">
            <a:noFill/>
            <a:miter lim="800000"/>
            <a:headEnd/>
            <a:tailEnd/>
          </a:ln>
          <a:effectLst/>
        </p:spPr>
        <p:txBody>
          <a:bodyPr vert="horz" wrap="square" lIns="95667" tIns="50185" rIns="95667" bIns="50185" numCol="1" anchor="t" anchorCtr="0" compatLnSpc="1">
            <a:prstTxWarp prst="textNoShape">
              <a:avLst/>
            </a:prstTxWarp>
            <a:normAutofit/>
          </a:bodyPr>
          <a:lstStyle/>
          <a:p>
            <a:pPr>
              <a:lnSpc>
                <a:spcPct val="100000"/>
              </a:lnSpc>
            </a:pPr>
            <a:endParaRPr lang="en-US" dirty="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77</a:t>
            </a:fld>
            <a:endParaRPr lang="en-US" dirty="0"/>
          </a:p>
        </p:txBody>
      </p:sp>
    </p:spTree>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noFill/>
          <a:ln w="9525">
            <a:noFill/>
            <a:miter lim="800000"/>
            <a:headEnd/>
            <a:tailEnd/>
          </a:ln>
          <a:effectLst/>
        </p:spPr>
        <p:txBody>
          <a:bodyPr vert="horz" wrap="square" lIns="95667" tIns="50185" rIns="95667" bIns="50185" numCol="1" anchor="t" anchorCtr="0" compatLnSpc="1">
            <a:prstTxWarp prst="textNoShape">
              <a:avLst/>
            </a:prstTxWarp>
            <a:normAutofit/>
          </a:bodyPr>
          <a:lstStyle/>
          <a:p>
            <a:pPr marR="0" latinLnBrk="0">
              <a:lnSpc>
                <a:spcPct val="120000"/>
              </a:lnSpc>
              <a:buClrTx/>
              <a:buFontTx/>
              <a:buChar char="•"/>
              <a:tabLst/>
              <a:defRPr/>
            </a:pPr>
            <a:r>
              <a:rPr lang="en-US" dirty="0" smtClean="0"/>
              <a:t>While running HSRP, the end-user stations must not discover the actual MAC addresses of the routers in the standby group. Any protocol that informs a host of a router’s actual address must be disabled</a:t>
            </a:r>
            <a:r>
              <a:rPr lang="en-US" smtClean="0"/>
              <a:t>. </a:t>
            </a:r>
          </a:p>
          <a:p>
            <a:pPr marR="0" latinLnBrk="0">
              <a:lnSpc>
                <a:spcPct val="120000"/>
              </a:lnSpc>
              <a:buClrTx/>
              <a:buFontTx/>
              <a:buChar char="•"/>
              <a:tabLst/>
              <a:defRPr/>
            </a:pPr>
            <a:r>
              <a:rPr lang="en-US" smtClean="0"/>
              <a:t>To </a:t>
            </a:r>
            <a:r>
              <a:rPr lang="en-US" dirty="0" smtClean="0"/>
              <a:t>ensure that the actual addresses of the participating HSRP routers are not discovered, enabling HSRP on a Cisco router interface automatically disables ICMP redirects on that interface. After the </a:t>
            </a:r>
            <a:r>
              <a:rPr lang="en-US" b="1" dirty="0" smtClean="0"/>
              <a:t>standby ip </a:t>
            </a:r>
            <a:r>
              <a:rPr lang="en-US" dirty="0" smtClean="0"/>
              <a:t>command is issued, the interface changes to the appropriate state. When the command is successfully executed, the router issues an HSRP message.</a:t>
            </a:r>
          </a:p>
          <a:p>
            <a:pPr>
              <a:lnSpc>
                <a:spcPct val="120000"/>
              </a:lnSpc>
            </a:pPr>
            <a:endParaRPr lang="en-US" dirty="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78</a:t>
            </a:fld>
            <a:endParaRPr lang="en-US" dirty="0"/>
          </a:p>
        </p:txBody>
      </p:sp>
    </p:spTree>
  </p:cSld>
  <p:clrMapOvr>
    <a:masterClrMapping/>
  </p:clrMapOvr>
</p:notes>
</file>

<file path=ppt/notesSlides/notesSlide7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noFill/>
          <a:ln w="9525">
            <a:noFill/>
            <a:miter lim="800000"/>
            <a:headEnd/>
            <a:tailEnd/>
          </a:ln>
          <a:effectLst/>
        </p:spPr>
        <p:txBody>
          <a:bodyPr vert="horz" wrap="square" lIns="95667" tIns="50185" rIns="95667" bIns="50185" numCol="1" anchor="t" anchorCtr="0" compatLnSpc="1">
            <a:prstTxWarp prst="textNoShape">
              <a:avLst/>
            </a:prstTxWarp>
            <a:normAutofit/>
          </a:bodyPr>
          <a:lstStyle/>
          <a:p>
            <a:pPr marR="0" latinLnBrk="0">
              <a:lnSpc>
                <a:spcPct val="120000"/>
              </a:lnSpc>
              <a:buClrTx/>
              <a:buFontTx/>
              <a:buChar char="•"/>
              <a:tabLst/>
              <a:defRPr/>
            </a:pPr>
            <a:r>
              <a:rPr lang="en-US" smtClean="0"/>
              <a:t>Each standby group has its own active and standby routers. A network engineer can assign a priority value to each router in a standby group, thus controlling the order in which active routers for that group are selected.</a:t>
            </a:r>
          </a:p>
          <a:p>
            <a:pPr>
              <a:lnSpc>
                <a:spcPct val="120000"/>
              </a:lnSpc>
            </a:pPr>
            <a:endParaRPr lang="en-US" dirty="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79</a:t>
            </a:fld>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55000" lnSpcReduction="20000"/>
          </a:bodyPr>
          <a:lstStyle/>
          <a:p>
            <a:pPr marL="0" indent="0">
              <a:lnSpc>
                <a:spcPct val="120000"/>
              </a:lnSpc>
              <a:spcBef>
                <a:spcPts val="0"/>
              </a:spcBef>
              <a:spcAft>
                <a:spcPts val="600"/>
              </a:spcAft>
              <a:buNone/>
            </a:pPr>
            <a:r>
              <a:rPr lang="en-US" sz="1200" kern="1200" baseline="0" dirty="0" smtClean="0">
                <a:solidFill>
                  <a:schemeClr val="tx1"/>
                </a:solidFill>
                <a:latin typeface="Arial" charset="0"/>
                <a:ea typeface="+mn-ea"/>
                <a:cs typeface="+mn-cs"/>
              </a:rPr>
              <a:t>Sound, repeatable processes can lead to high availability. Continual process improvement as part of the PPDIOO methodology plays a role in achieving high availability. Organizations need to build repeatable processes and gradually improve them. Tasks that are always implemented as a special one-time occurrence represent a lost opportunity to learn as an organization. </a:t>
            </a:r>
          </a:p>
          <a:p>
            <a:pPr>
              <a:lnSpc>
                <a:spcPct val="120000"/>
              </a:lnSpc>
              <a:spcBef>
                <a:spcPts val="0"/>
              </a:spcBef>
              <a:spcAft>
                <a:spcPts val="600"/>
              </a:spcAft>
              <a:buNone/>
            </a:pPr>
            <a:endParaRPr lang="en-US" sz="1200" kern="1200" baseline="0" smtClean="0">
              <a:solidFill>
                <a:schemeClr val="tx1"/>
              </a:solidFill>
              <a:latin typeface="Arial" charset="0"/>
              <a:ea typeface="+mn-ea"/>
              <a:cs typeface="+mn-cs"/>
            </a:endParaRPr>
          </a:p>
          <a:p>
            <a:pPr>
              <a:lnSpc>
                <a:spcPct val="120000"/>
              </a:lnSpc>
              <a:spcBef>
                <a:spcPts val="0"/>
              </a:spcBef>
              <a:spcAft>
                <a:spcPts val="600"/>
              </a:spcAft>
              <a:buNone/>
            </a:pPr>
            <a:r>
              <a:rPr lang="en-US" sz="1200" kern="1200" baseline="0" smtClean="0">
                <a:solidFill>
                  <a:schemeClr val="tx1"/>
                </a:solidFill>
                <a:latin typeface="Arial" charset="0"/>
                <a:ea typeface="+mn-ea"/>
                <a:cs typeface="+mn-cs"/>
              </a:rPr>
              <a:t>Organizations </a:t>
            </a:r>
            <a:r>
              <a:rPr lang="en-US" sz="1200" kern="1200" baseline="0" dirty="0" smtClean="0">
                <a:solidFill>
                  <a:schemeClr val="tx1"/>
                </a:solidFill>
                <a:latin typeface="Arial" charset="0"/>
                <a:ea typeface="+mn-ea"/>
                <a:cs typeface="+mn-cs"/>
              </a:rPr>
              <a:t>should build repeatable processes in the following ways:</a:t>
            </a:r>
          </a:p>
          <a:p>
            <a:pPr>
              <a:lnSpc>
                <a:spcPct val="120000"/>
              </a:lnSpc>
              <a:spcBef>
                <a:spcPts val="0"/>
              </a:spcBef>
              <a:spcAft>
                <a:spcPts val="600"/>
              </a:spcAft>
            </a:pPr>
            <a:r>
              <a:rPr lang="en-US" sz="1200" kern="1200" baseline="0" dirty="0" smtClean="0">
                <a:solidFill>
                  <a:schemeClr val="tx1"/>
                </a:solidFill>
                <a:latin typeface="Arial" charset="0"/>
                <a:ea typeface="+mn-ea"/>
                <a:cs typeface="+mn-cs"/>
              </a:rPr>
              <a:t>By documenting change procedures for repeated changes (for example, Cisco IOS Software upgrades)</a:t>
            </a:r>
          </a:p>
          <a:p>
            <a:pPr>
              <a:lnSpc>
                <a:spcPct val="120000"/>
              </a:lnSpc>
              <a:spcBef>
                <a:spcPts val="0"/>
              </a:spcBef>
              <a:spcAft>
                <a:spcPts val="600"/>
              </a:spcAft>
            </a:pPr>
            <a:r>
              <a:rPr lang="en-US" sz="1200" kern="1200" baseline="0" dirty="0" smtClean="0">
                <a:solidFill>
                  <a:schemeClr val="tx1"/>
                </a:solidFill>
                <a:latin typeface="Arial" charset="0"/>
                <a:ea typeface="+mn-ea"/>
                <a:cs typeface="+mn-cs"/>
              </a:rPr>
              <a:t>By documenting failover planning and lab testing procedures</a:t>
            </a:r>
          </a:p>
          <a:p>
            <a:pPr>
              <a:lnSpc>
                <a:spcPct val="120000"/>
              </a:lnSpc>
              <a:spcBef>
                <a:spcPts val="0"/>
              </a:spcBef>
              <a:spcAft>
                <a:spcPts val="600"/>
              </a:spcAft>
            </a:pPr>
            <a:r>
              <a:rPr lang="en-US" sz="1200" kern="1200" baseline="0" dirty="0" smtClean="0">
                <a:solidFill>
                  <a:schemeClr val="tx1"/>
                </a:solidFill>
                <a:latin typeface="Arial" charset="0"/>
                <a:ea typeface="+mn-ea"/>
                <a:cs typeface="+mn-cs"/>
              </a:rPr>
              <a:t>By documenting the network implementation procedure so that the process can be revised and improved the next time components are deployed</a:t>
            </a:r>
          </a:p>
          <a:p>
            <a:pPr>
              <a:lnSpc>
                <a:spcPct val="120000"/>
              </a:lnSpc>
              <a:spcBef>
                <a:spcPts val="0"/>
              </a:spcBef>
              <a:spcAft>
                <a:spcPts val="600"/>
              </a:spcAft>
              <a:buNone/>
            </a:pPr>
            <a:endParaRPr lang="en-US" sz="1200" kern="1200" baseline="0" smtClean="0">
              <a:solidFill>
                <a:schemeClr val="tx1"/>
              </a:solidFill>
              <a:latin typeface="Arial" charset="0"/>
              <a:ea typeface="+mn-ea"/>
              <a:cs typeface="+mn-cs"/>
            </a:endParaRPr>
          </a:p>
          <a:p>
            <a:pPr>
              <a:lnSpc>
                <a:spcPct val="120000"/>
              </a:lnSpc>
              <a:spcBef>
                <a:spcPts val="0"/>
              </a:spcBef>
              <a:spcAft>
                <a:spcPts val="600"/>
              </a:spcAft>
              <a:buNone/>
            </a:pPr>
            <a:r>
              <a:rPr lang="en-US" sz="1200" kern="1200" baseline="0" smtClean="0">
                <a:solidFill>
                  <a:schemeClr val="tx1"/>
                </a:solidFill>
                <a:latin typeface="Arial" charset="0"/>
                <a:ea typeface="+mn-ea"/>
                <a:cs typeface="+mn-cs"/>
              </a:rPr>
              <a:t>Organizations </a:t>
            </a:r>
            <a:r>
              <a:rPr lang="en-US" sz="1200" kern="1200" baseline="0" dirty="0" smtClean="0">
                <a:solidFill>
                  <a:schemeClr val="tx1"/>
                </a:solidFill>
                <a:latin typeface="Arial" charset="0"/>
                <a:ea typeface="+mn-ea"/>
                <a:cs typeface="+mn-cs"/>
              </a:rPr>
              <a:t>should use labs appropriately, as follows:</a:t>
            </a:r>
          </a:p>
          <a:p>
            <a:pPr>
              <a:lnSpc>
                <a:spcPct val="120000"/>
              </a:lnSpc>
              <a:spcBef>
                <a:spcPts val="0"/>
              </a:spcBef>
              <a:spcAft>
                <a:spcPts val="600"/>
              </a:spcAft>
            </a:pPr>
            <a:r>
              <a:rPr lang="en-US" sz="1200" kern="1200" baseline="0" dirty="0" smtClean="0">
                <a:solidFill>
                  <a:schemeClr val="tx1"/>
                </a:solidFill>
                <a:latin typeface="Arial" charset="0"/>
                <a:ea typeface="+mn-ea"/>
                <a:cs typeface="+mn-cs"/>
              </a:rPr>
              <a:t>Lab equipment should accurately reflect the production network.</a:t>
            </a:r>
          </a:p>
          <a:p>
            <a:pPr>
              <a:lnSpc>
                <a:spcPct val="120000"/>
              </a:lnSpc>
              <a:spcBef>
                <a:spcPts val="0"/>
              </a:spcBef>
              <a:spcAft>
                <a:spcPts val="600"/>
              </a:spcAft>
            </a:pPr>
            <a:r>
              <a:rPr lang="en-US" sz="1200" kern="1200" baseline="0" dirty="0" smtClean="0">
                <a:solidFill>
                  <a:schemeClr val="tx1"/>
                </a:solidFill>
                <a:latin typeface="Arial" charset="0"/>
                <a:ea typeface="+mn-ea"/>
                <a:cs typeface="+mn-cs"/>
              </a:rPr>
              <a:t>Failover mechanisms are tested and understood.</a:t>
            </a:r>
          </a:p>
          <a:p>
            <a:pPr>
              <a:lnSpc>
                <a:spcPct val="120000"/>
              </a:lnSpc>
              <a:spcBef>
                <a:spcPts val="0"/>
              </a:spcBef>
              <a:spcAft>
                <a:spcPts val="600"/>
              </a:spcAft>
            </a:pPr>
            <a:r>
              <a:rPr lang="en-US" sz="1200" kern="1200" baseline="0" dirty="0" smtClean="0">
                <a:solidFill>
                  <a:schemeClr val="tx1"/>
                </a:solidFill>
                <a:latin typeface="Arial" charset="0"/>
                <a:ea typeface="+mn-ea"/>
                <a:cs typeface="+mn-cs"/>
              </a:rPr>
              <a:t>New code is systematically validated before deployment.</a:t>
            </a:r>
          </a:p>
          <a:p>
            <a:pPr marL="0" indent="0">
              <a:lnSpc>
                <a:spcPct val="120000"/>
              </a:lnSpc>
              <a:spcBef>
                <a:spcPts val="0"/>
              </a:spcBef>
              <a:spcAft>
                <a:spcPts val="600"/>
              </a:spcAft>
              <a:buNone/>
            </a:pPr>
            <a:endParaRPr lang="en-US" sz="1200" kern="1200" baseline="0" smtClean="0">
              <a:solidFill>
                <a:schemeClr val="tx1"/>
              </a:solidFill>
              <a:latin typeface="Arial" charset="0"/>
              <a:ea typeface="+mn-ea"/>
              <a:cs typeface="+mn-cs"/>
            </a:endParaRPr>
          </a:p>
          <a:p>
            <a:pPr marL="0" indent="0">
              <a:lnSpc>
                <a:spcPct val="120000"/>
              </a:lnSpc>
              <a:spcBef>
                <a:spcPts val="0"/>
              </a:spcBef>
              <a:spcAft>
                <a:spcPts val="600"/>
              </a:spcAft>
              <a:buNone/>
            </a:pPr>
            <a:r>
              <a:rPr lang="en-US" sz="1200" kern="1200" baseline="0" smtClean="0">
                <a:solidFill>
                  <a:schemeClr val="tx1"/>
                </a:solidFill>
                <a:latin typeface="Arial" charset="0"/>
                <a:ea typeface="+mn-ea"/>
                <a:cs typeface="+mn-cs"/>
              </a:rPr>
              <a:t>Because </a:t>
            </a:r>
            <a:r>
              <a:rPr lang="en-US" sz="1200" kern="1200" baseline="0" dirty="0" smtClean="0">
                <a:solidFill>
                  <a:schemeClr val="tx1"/>
                </a:solidFill>
                <a:latin typeface="Arial" charset="0"/>
                <a:ea typeface="+mn-ea"/>
                <a:cs typeface="+mn-cs"/>
              </a:rPr>
              <a:t>staff members tend to ignore processes that consume a lot of time or appear to be a waste of time, organizations also need meaningful change controls in the following ways:</a:t>
            </a:r>
          </a:p>
          <a:p>
            <a:pPr>
              <a:lnSpc>
                <a:spcPct val="120000"/>
              </a:lnSpc>
              <a:spcBef>
                <a:spcPts val="0"/>
              </a:spcBef>
              <a:spcAft>
                <a:spcPts val="600"/>
              </a:spcAft>
            </a:pPr>
            <a:r>
              <a:rPr lang="en-US" sz="1200" kern="1200" baseline="0" dirty="0" smtClean="0">
                <a:solidFill>
                  <a:schemeClr val="tx1"/>
                </a:solidFill>
                <a:latin typeface="Arial" charset="0"/>
                <a:ea typeface="+mn-ea"/>
                <a:cs typeface="+mn-cs"/>
              </a:rPr>
              <a:t>Test failover and all changes before deployment.</a:t>
            </a:r>
          </a:p>
          <a:p>
            <a:pPr>
              <a:lnSpc>
                <a:spcPct val="120000"/>
              </a:lnSpc>
              <a:spcBef>
                <a:spcPts val="0"/>
              </a:spcBef>
              <a:spcAft>
                <a:spcPts val="600"/>
              </a:spcAft>
            </a:pPr>
            <a:r>
              <a:rPr lang="en-US" sz="1200" kern="1200" baseline="0" dirty="0" smtClean="0">
                <a:solidFill>
                  <a:schemeClr val="tx1"/>
                </a:solidFill>
                <a:latin typeface="Arial" charset="0"/>
                <a:ea typeface="+mn-ea"/>
                <a:cs typeface="+mn-cs"/>
              </a:rPr>
              <a:t>Plan well, including planning rollbacks in detail.</a:t>
            </a:r>
          </a:p>
          <a:p>
            <a:pPr>
              <a:lnSpc>
                <a:spcPct val="120000"/>
              </a:lnSpc>
              <a:spcBef>
                <a:spcPts val="0"/>
              </a:spcBef>
              <a:spcAft>
                <a:spcPts val="600"/>
              </a:spcAft>
            </a:pPr>
            <a:r>
              <a:rPr lang="en-US" sz="1200" kern="1200" baseline="0" dirty="0" smtClean="0">
                <a:solidFill>
                  <a:schemeClr val="tx1"/>
                </a:solidFill>
                <a:latin typeface="Arial" charset="0"/>
                <a:ea typeface="+mn-ea"/>
                <a:cs typeface="+mn-cs"/>
              </a:rPr>
              <a:t>Conduct a realistic and thorough risk analysis.</a:t>
            </a:r>
          </a:p>
          <a:p>
            <a:pPr>
              <a:lnSpc>
                <a:spcPct val="120000"/>
              </a:lnSpc>
              <a:spcBef>
                <a:spcPts val="0"/>
              </a:spcBef>
              <a:spcAft>
                <a:spcPts val="600"/>
              </a:spcAft>
              <a:buNone/>
            </a:pPr>
            <a:endParaRPr lang="en-US" sz="1200" kern="1200" baseline="0" smtClean="0">
              <a:solidFill>
                <a:schemeClr val="tx1"/>
              </a:solidFill>
              <a:latin typeface="Arial" charset="0"/>
              <a:ea typeface="+mn-ea"/>
              <a:cs typeface="+mn-cs"/>
            </a:endParaRPr>
          </a:p>
          <a:p>
            <a:pPr>
              <a:lnSpc>
                <a:spcPct val="120000"/>
              </a:lnSpc>
              <a:spcBef>
                <a:spcPts val="0"/>
              </a:spcBef>
              <a:spcAft>
                <a:spcPts val="600"/>
              </a:spcAft>
              <a:buNone/>
            </a:pPr>
            <a:r>
              <a:rPr lang="en-US" sz="1200" kern="1200" baseline="0" smtClean="0">
                <a:solidFill>
                  <a:schemeClr val="tx1"/>
                </a:solidFill>
                <a:latin typeface="Arial" charset="0"/>
                <a:ea typeface="+mn-ea"/>
                <a:cs typeface="+mn-cs"/>
              </a:rPr>
              <a:t>The </a:t>
            </a:r>
            <a:r>
              <a:rPr lang="en-US" sz="1200" kern="1200" baseline="0" dirty="0" smtClean="0">
                <a:solidFill>
                  <a:schemeClr val="tx1"/>
                </a:solidFill>
                <a:latin typeface="Arial" charset="0"/>
                <a:ea typeface="+mn-ea"/>
                <a:cs typeface="+mn-cs"/>
              </a:rPr>
              <a:t>following management of operational changes is also important:</a:t>
            </a:r>
          </a:p>
          <a:p>
            <a:pPr>
              <a:lnSpc>
                <a:spcPct val="120000"/>
              </a:lnSpc>
              <a:spcBef>
                <a:spcPts val="0"/>
              </a:spcBef>
              <a:spcAft>
                <a:spcPts val="600"/>
              </a:spcAft>
            </a:pPr>
            <a:r>
              <a:rPr lang="en-US" sz="1200" kern="1200" baseline="0" dirty="0" smtClean="0">
                <a:solidFill>
                  <a:schemeClr val="tx1"/>
                </a:solidFill>
                <a:latin typeface="Arial" charset="0"/>
                <a:ea typeface="+mn-ea"/>
                <a:cs typeface="+mn-cs"/>
              </a:rPr>
              <a:t>Perform regular capacity management audits.</a:t>
            </a:r>
          </a:p>
          <a:p>
            <a:pPr>
              <a:lnSpc>
                <a:spcPct val="120000"/>
              </a:lnSpc>
              <a:spcBef>
                <a:spcPts val="0"/>
              </a:spcBef>
              <a:spcAft>
                <a:spcPts val="600"/>
              </a:spcAft>
            </a:pPr>
            <a:r>
              <a:rPr lang="en-US" sz="1200" kern="1200" baseline="0" dirty="0" smtClean="0">
                <a:solidFill>
                  <a:schemeClr val="tx1"/>
                </a:solidFill>
                <a:latin typeface="Arial" charset="0"/>
                <a:ea typeface="+mn-ea"/>
                <a:cs typeface="+mn-cs"/>
              </a:rPr>
              <a:t>Track and manage Cisco IOS versions.</a:t>
            </a:r>
          </a:p>
          <a:p>
            <a:pPr>
              <a:lnSpc>
                <a:spcPct val="120000"/>
              </a:lnSpc>
              <a:spcBef>
                <a:spcPts val="0"/>
              </a:spcBef>
              <a:spcAft>
                <a:spcPts val="600"/>
              </a:spcAft>
            </a:pPr>
            <a:r>
              <a:rPr lang="en-US" sz="1200" kern="1200" baseline="0" dirty="0" smtClean="0">
                <a:solidFill>
                  <a:schemeClr val="tx1"/>
                </a:solidFill>
                <a:latin typeface="Arial" charset="0"/>
                <a:ea typeface="+mn-ea"/>
                <a:cs typeface="+mn-cs"/>
              </a:rPr>
              <a:t>Track design compliance as recommended practices change.</a:t>
            </a:r>
          </a:p>
          <a:p>
            <a:pPr>
              <a:lnSpc>
                <a:spcPct val="120000"/>
              </a:lnSpc>
              <a:spcBef>
                <a:spcPts val="0"/>
              </a:spcBef>
              <a:spcAft>
                <a:spcPts val="600"/>
              </a:spcAft>
            </a:pPr>
            <a:r>
              <a:rPr lang="en-US" sz="1200" kern="1200" baseline="0" dirty="0" smtClean="0">
                <a:solidFill>
                  <a:schemeClr val="tx1"/>
                </a:solidFill>
                <a:latin typeface="Arial" charset="0"/>
                <a:ea typeface="+mn-ea"/>
                <a:cs typeface="+mn-cs"/>
              </a:rPr>
              <a:t>Develop plans for disaster recovery and continuity of operations.</a:t>
            </a:r>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8</a:t>
            </a:fld>
            <a:endParaRPr lang="en-US" dirty="0"/>
          </a:p>
        </p:txBody>
      </p:sp>
    </p:spTree>
  </p:cSld>
  <p:clrMapOvr>
    <a:masterClrMapping/>
  </p:clrMapOvr>
</p:notes>
</file>

<file path=ppt/notesSlides/notesSlide8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noFill/>
          <a:ln w="9525">
            <a:noFill/>
            <a:miter lim="800000"/>
            <a:headEnd/>
            <a:tailEnd/>
          </a:ln>
          <a:effectLst/>
        </p:spPr>
        <p:txBody>
          <a:bodyPr vert="horz" wrap="square" lIns="95667" tIns="50185" rIns="95667" bIns="50185" numCol="1" anchor="t" anchorCtr="0" compatLnSpc="1">
            <a:prstTxWarp prst="textNoShape">
              <a:avLst/>
            </a:prstTxWarp>
            <a:normAutofit/>
          </a:bodyPr>
          <a:lstStyle/>
          <a:p>
            <a:pPr>
              <a:lnSpc>
                <a:spcPct val="100000"/>
              </a:lnSpc>
            </a:pPr>
            <a:r>
              <a:rPr lang="en-US" dirty="0" smtClean="0"/>
              <a:t>To remove the interface from preemptive status, enter the </a:t>
            </a:r>
            <a:r>
              <a:rPr lang="en-US" b="1" dirty="0" smtClean="0"/>
              <a:t>no standby group preempt </a:t>
            </a:r>
            <a:r>
              <a:rPr lang="en-US" dirty="0" smtClean="0"/>
              <a:t>command.</a:t>
            </a:r>
            <a:endParaRPr lang="en-US" dirty="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80</a:t>
            </a:fld>
            <a:endParaRPr lang="en-US" dirty="0"/>
          </a:p>
        </p:txBody>
      </p:sp>
    </p:spTree>
  </p:cSld>
  <p:clrMapOvr>
    <a:masterClrMapping/>
  </p:clrMapOvr>
</p:notes>
</file>

<file path=ppt/notesSlides/notesSlide8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noFill/>
          <a:ln w="9525">
            <a:noFill/>
            <a:miter lim="800000"/>
            <a:headEnd/>
            <a:tailEnd/>
          </a:ln>
          <a:effectLst/>
        </p:spPr>
        <p:txBody>
          <a:bodyPr vert="horz" wrap="square" lIns="95667" tIns="50185" rIns="95667" bIns="50185" numCol="1" anchor="t" anchorCtr="0" compatLnSpc="1">
            <a:prstTxWarp prst="textNoShape">
              <a:avLst/>
            </a:prstTxWarp>
            <a:normAutofit/>
          </a:bodyPr>
          <a:lstStyle/>
          <a:p>
            <a:pPr>
              <a:lnSpc>
                <a:spcPct val="100000"/>
              </a:lnSpc>
            </a:pPr>
            <a:endParaRPr lang="en-US" dirty="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81</a:t>
            </a:fld>
            <a:endParaRPr lang="en-US" dirty="0"/>
          </a:p>
        </p:txBody>
      </p:sp>
    </p:spTree>
  </p:cSld>
  <p:clrMapOvr>
    <a:masterClrMapping/>
  </p:clrMapOvr>
</p:notes>
</file>

<file path=ppt/notesSlides/notesSlide8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noFill/>
          <a:ln w="9525">
            <a:noFill/>
            <a:miter lim="800000"/>
            <a:headEnd/>
            <a:tailEnd/>
          </a:ln>
          <a:effectLst/>
        </p:spPr>
        <p:txBody>
          <a:bodyPr vert="horz" wrap="square" lIns="95667" tIns="50185" rIns="95667" bIns="50185" numCol="1" anchor="t" anchorCtr="0" compatLnSpc="1">
            <a:prstTxWarp prst="textNoShape">
              <a:avLst/>
            </a:prstTxWarp>
            <a:noAutofit/>
          </a:bodyPr>
          <a:lstStyle/>
          <a:p>
            <a:pPr>
              <a:lnSpc>
                <a:spcPct val="100000"/>
              </a:lnSpc>
            </a:pPr>
            <a:r>
              <a:rPr lang="en-US" sz="900" dirty="0" smtClean="0"/>
              <a:t>When an HSRP active router fails, the standby router detects the failure and assumes the active role. This mechanism relies on hello messages and holdtime intervals. The hello timer determines how often routers in the same Standby group exchange messages.</a:t>
            </a:r>
          </a:p>
          <a:p>
            <a:pPr>
              <a:lnSpc>
                <a:spcPct val="100000"/>
              </a:lnSpc>
            </a:pPr>
            <a:r>
              <a:rPr lang="en-US" sz="900" smtClean="0"/>
              <a:t>The </a:t>
            </a:r>
            <a:r>
              <a:rPr lang="en-US" sz="900" dirty="0" smtClean="0"/>
              <a:t>holdtime timer determines the time before the active or standby router is declared to be down.</a:t>
            </a:r>
          </a:p>
          <a:p>
            <a:pPr>
              <a:lnSpc>
                <a:spcPct val="100000"/>
              </a:lnSpc>
            </a:pPr>
            <a:r>
              <a:rPr lang="en-US" sz="900" smtClean="0"/>
              <a:t>Ideally</a:t>
            </a:r>
            <a:r>
              <a:rPr lang="en-US" sz="900" dirty="0" smtClean="0"/>
              <a:t>, to achieve fast convergence, these timers should be configured to be as low as possible. Within milliseconds after the active router fails, the standby router can detect the failure, expire the holdtime interval, and assume the active role.</a:t>
            </a:r>
          </a:p>
          <a:p>
            <a:pPr>
              <a:lnSpc>
                <a:spcPct val="100000"/>
              </a:lnSpc>
            </a:pPr>
            <a:r>
              <a:rPr lang="en-US" sz="900" smtClean="0"/>
              <a:t>Nevertheless</a:t>
            </a:r>
            <a:r>
              <a:rPr lang="en-US" sz="900" dirty="0" smtClean="0"/>
              <a:t>, timers configuration should also take into account other parameters relevant to the network convergence. For example, both HSRP routers might be running a dynamic routing protocol. The routing protocol probably has no awareness of the HSRP configuration and sees both routers as individual hops toward other subnets. If HSRP failover occurs before the dynamic routing protocol converges, suboptimal routing information might still exist. In a worst-case scenario, the dynamic routing protocol continues seeing the failed router as the best next hop to other networks, and packets are lost, as shown in the figure. When configuring HSRP timers, make sure that they harmoniously match the other timers that can influence which path is chosen to carry packets in your network.</a:t>
            </a:r>
          </a:p>
          <a:p>
            <a:pPr>
              <a:lnSpc>
                <a:spcPct val="100000"/>
              </a:lnSpc>
            </a:pPr>
            <a:r>
              <a:rPr lang="en-US" sz="900" smtClean="0"/>
              <a:t>The </a:t>
            </a:r>
            <a:r>
              <a:rPr lang="en-US" sz="900" dirty="0" smtClean="0"/>
              <a:t>hello message contains the priority of the router and </a:t>
            </a:r>
            <a:r>
              <a:rPr lang="en-US" sz="900" dirty="0" err="1" smtClean="0"/>
              <a:t>hellotime</a:t>
            </a:r>
            <a:r>
              <a:rPr lang="en-US" sz="900" dirty="0" smtClean="0"/>
              <a:t> and holdtime parameter values. The standby timer includes an msec parameter to allow for </a:t>
            </a:r>
            <a:r>
              <a:rPr lang="en-US" sz="900" dirty="0" err="1" smtClean="0"/>
              <a:t>subsecond</a:t>
            </a:r>
            <a:r>
              <a:rPr lang="en-US" sz="900" dirty="0" smtClean="0"/>
              <a:t> failovers. Lowering the hello timer results in increased traffic for hello messages and should be used cautiously.</a:t>
            </a:r>
          </a:p>
          <a:p>
            <a:pPr>
              <a:lnSpc>
                <a:spcPct val="100000"/>
              </a:lnSpc>
            </a:pPr>
            <a:r>
              <a:rPr lang="en-US" sz="900" smtClean="0"/>
              <a:t>If </a:t>
            </a:r>
            <a:r>
              <a:rPr lang="en-US" sz="900" dirty="0" smtClean="0"/>
              <a:t>an active router sends a hello message, receiving routers consider that hello message to be valid for one holdtime. The holdtime value should be at least three times the value of the </a:t>
            </a:r>
            <a:r>
              <a:rPr lang="en-US" sz="900" dirty="0" err="1" smtClean="0"/>
              <a:t>hellotime</a:t>
            </a:r>
            <a:r>
              <a:rPr lang="en-US" sz="900" dirty="0" smtClean="0"/>
              <a:t>. The holdtime value must be greater than the value of the </a:t>
            </a:r>
            <a:r>
              <a:rPr lang="en-US" sz="900" dirty="0" err="1" smtClean="0"/>
              <a:t>hellotime</a:t>
            </a:r>
            <a:r>
              <a:rPr lang="en-US" sz="900" dirty="0" smtClean="0"/>
              <a:t>.</a:t>
            </a:r>
          </a:p>
          <a:p>
            <a:pPr>
              <a:lnSpc>
                <a:spcPct val="100000"/>
              </a:lnSpc>
            </a:pPr>
            <a:r>
              <a:rPr lang="en-US" sz="900" smtClean="0"/>
              <a:t>HSRP </a:t>
            </a:r>
            <a:r>
              <a:rPr lang="en-US" sz="900" dirty="0" smtClean="0"/>
              <a:t>timers can be adjusted to tune the performance of HSRP on distribution devices, thereby increasing their resilience and reliability in routing packets off the local VLAN. </a:t>
            </a:r>
          </a:p>
          <a:p>
            <a:pPr>
              <a:lnSpc>
                <a:spcPct val="100000"/>
              </a:lnSpc>
            </a:pPr>
            <a:r>
              <a:rPr lang="en-US" sz="900" smtClean="0"/>
              <a:t>By </a:t>
            </a:r>
            <a:r>
              <a:rPr lang="en-US" sz="900" dirty="0" smtClean="0"/>
              <a:t>default, HSRP </a:t>
            </a:r>
            <a:r>
              <a:rPr lang="en-US" sz="900" dirty="0" err="1" smtClean="0"/>
              <a:t>hellotime</a:t>
            </a:r>
            <a:r>
              <a:rPr lang="en-US" sz="900" dirty="0" smtClean="0"/>
              <a:t> is 3 seconds and holdtime is 10 seconds, which means that failover time could be as much as 10 seconds for clients to start communicating with the new default gateway. In some cases, this interval might be excessive for application support. The </a:t>
            </a:r>
            <a:r>
              <a:rPr lang="en-US" sz="900" dirty="0" err="1" smtClean="0"/>
              <a:t>hellotime</a:t>
            </a:r>
            <a:r>
              <a:rPr lang="en-US" sz="900" dirty="0" smtClean="0"/>
              <a:t> and the holdtime parameters are both configurable. To configure the time between hello messages and the time before other group routers declare the active or standby router to be nonfunctioning, enter this command in interface configuration mode:</a:t>
            </a:r>
          </a:p>
          <a:p>
            <a:pPr lvl="1">
              <a:lnSpc>
                <a:spcPct val="100000"/>
              </a:lnSpc>
              <a:buNone/>
            </a:pPr>
            <a:r>
              <a:rPr lang="en-US" sz="900" smtClean="0"/>
              <a:t>Switch(config-if)# </a:t>
            </a:r>
            <a:r>
              <a:rPr lang="en-US" sz="900" b="1" smtClean="0"/>
              <a:t>standby</a:t>
            </a:r>
            <a:r>
              <a:rPr lang="en-US" sz="900" smtClean="0"/>
              <a:t> </a:t>
            </a:r>
            <a:r>
              <a:rPr lang="en-US" sz="900" i="1" dirty="0" smtClean="0"/>
              <a:t>group-number</a:t>
            </a:r>
            <a:r>
              <a:rPr lang="en-US" sz="900" dirty="0" smtClean="0"/>
              <a:t> </a:t>
            </a:r>
            <a:r>
              <a:rPr lang="en-US" sz="900" b="1" dirty="0" smtClean="0"/>
              <a:t>timers</a:t>
            </a:r>
            <a:r>
              <a:rPr lang="en-US" sz="900" dirty="0" smtClean="0"/>
              <a:t> [</a:t>
            </a:r>
            <a:r>
              <a:rPr lang="en-US" sz="900" i="1" dirty="0" smtClean="0"/>
              <a:t>msec</a:t>
            </a:r>
            <a:r>
              <a:rPr lang="en-US" sz="900" dirty="0" smtClean="0"/>
              <a:t>] </a:t>
            </a:r>
            <a:r>
              <a:rPr lang="en-US" sz="900" b="1" dirty="0" err="1" smtClean="0"/>
              <a:t>hellotime</a:t>
            </a:r>
            <a:r>
              <a:rPr lang="en-US" sz="900" dirty="0" smtClean="0"/>
              <a:t> </a:t>
            </a:r>
            <a:r>
              <a:rPr lang="en-US" sz="900" b="1" dirty="0" smtClean="0"/>
              <a:t>holdtime</a:t>
            </a:r>
          </a:p>
          <a:p>
            <a:pPr>
              <a:lnSpc>
                <a:spcPct val="100000"/>
              </a:lnSpc>
            </a:pPr>
            <a:r>
              <a:rPr lang="en-US" sz="900" smtClean="0"/>
              <a:t>Hello </a:t>
            </a:r>
            <a:r>
              <a:rPr lang="en-US" sz="900" dirty="0" smtClean="0"/>
              <a:t>and dead timer intervals must be identical for all devices within the HSRP group. The table describes the options for standby message timer configuration.</a:t>
            </a:r>
          </a:p>
          <a:p>
            <a:pPr>
              <a:lnSpc>
                <a:spcPct val="100000"/>
              </a:lnSpc>
            </a:pPr>
            <a:r>
              <a:rPr lang="en-US" sz="900" smtClean="0"/>
              <a:t>To </a:t>
            </a:r>
            <a:r>
              <a:rPr lang="en-US" sz="900" dirty="0" smtClean="0"/>
              <a:t>reinstate the default standby-timer values, enter the </a:t>
            </a:r>
            <a:r>
              <a:rPr lang="en-US" sz="900" b="1" dirty="0" smtClean="0"/>
              <a:t>no standby group timers </a:t>
            </a:r>
            <a:r>
              <a:rPr lang="en-US" sz="900" dirty="0" smtClean="0"/>
              <a:t>command. The HSRP </a:t>
            </a:r>
            <a:r>
              <a:rPr lang="en-US" sz="900" dirty="0" err="1" smtClean="0"/>
              <a:t>hellotime</a:t>
            </a:r>
            <a:r>
              <a:rPr lang="en-US" sz="900" dirty="0" smtClean="0"/>
              <a:t> and holdtime can be set to millisecond values so that HSRP failover occurs in less than 1 second.</a:t>
            </a:r>
          </a:p>
          <a:p>
            <a:pPr>
              <a:lnSpc>
                <a:spcPct val="100000"/>
              </a:lnSpc>
            </a:pPr>
            <a:r>
              <a:rPr lang="en-US" sz="900" smtClean="0"/>
              <a:t>Preempt </a:t>
            </a:r>
            <a:r>
              <a:rPr lang="en-US" sz="900" dirty="0" smtClean="0"/>
              <a:t>is an important feature of HSRP that enables the primary router to resume the active role when it comes back online after a failure or maintenance event. Preemption is a desired behavior because it forces a predictable routing path for the VLAN during normal operations and ensures that the Layer 3 forwarding path for a VLAN parallels the Layer 2 STP forwarding path whenever possible.</a:t>
            </a:r>
          </a:p>
          <a:p>
            <a:pPr>
              <a:lnSpc>
                <a:spcPct val="100000"/>
              </a:lnSpc>
            </a:pPr>
            <a:r>
              <a:rPr lang="en-US" sz="900" smtClean="0"/>
              <a:t>When </a:t>
            </a:r>
            <a:r>
              <a:rPr lang="en-US" sz="900" dirty="0" smtClean="0"/>
              <a:t>a preempting device is rebooted, HSRP preempt communication should not begin until the distribution switch has established full connectivity to the rest of the network. This enables the routing protocol convergence to occur more quickly, after the preferred router is in an active state. </a:t>
            </a:r>
          </a:p>
          <a:p>
            <a:pPr>
              <a:lnSpc>
                <a:spcPct val="100000"/>
              </a:lnSpc>
            </a:pPr>
            <a:r>
              <a:rPr lang="en-US" sz="900" smtClean="0"/>
              <a:t>To </a:t>
            </a:r>
            <a:r>
              <a:rPr lang="en-US" sz="900" dirty="0" smtClean="0"/>
              <a:t>accomplish this, measure the system boot time and set the HSRP preempt delay to a value of 50 percent greater than the boot time. This ensures that the primary distribution switch establishes full connectivity to the network before HSRP communication occurs. </a:t>
            </a:r>
          </a:p>
          <a:p>
            <a:pPr>
              <a:lnSpc>
                <a:spcPct val="100000"/>
              </a:lnSpc>
            </a:pPr>
            <a:r>
              <a:rPr lang="en-US" sz="900" smtClean="0"/>
              <a:t>For </a:t>
            </a:r>
            <a:r>
              <a:rPr lang="en-US" sz="900" dirty="0" smtClean="0"/>
              <a:t>example, if the boot time for the distribution device is 150 seconds, the preempt delay should be set to 225 seconds.</a:t>
            </a:r>
          </a:p>
          <a:p>
            <a:pPr>
              <a:lnSpc>
                <a:spcPct val="100000"/>
              </a:lnSpc>
            </a:pPr>
            <a:endParaRPr lang="en-US" sz="900" dirty="0" smtClean="0"/>
          </a:p>
          <a:p>
            <a:pPr>
              <a:lnSpc>
                <a:spcPct val="100000"/>
              </a:lnSpc>
            </a:pPr>
            <a:endParaRPr lang="en-US" sz="900" dirty="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82</a:t>
            </a:fld>
            <a:endParaRPr lang="en-US" dirty="0"/>
          </a:p>
        </p:txBody>
      </p:sp>
    </p:spTree>
  </p:cSld>
  <p:clrMapOvr>
    <a:masterClrMapping/>
  </p:clrMapOvr>
</p:notes>
</file>

<file path=ppt/notesSlides/notesSlide8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noFill/>
          <a:ln w="9525">
            <a:noFill/>
            <a:miter lim="800000"/>
            <a:headEnd/>
            <a:tailEnd/>
          </a:ln>
          <a:effectLst/>
        </p:spPr>
        <p:txBody>
          <a:bodyPr vert="horz" wrap="square" lIns="95667" tIns="50185" rIns="95667" bIns="50185" numCol="1" anchor="t" anchorCtr="0" compatLnSpc="1">
            <a:prstTxWarp prst="textNoShape">
              <a:avLst/>
            </a:prstTxWarp>
            <a:normAutofit/>
          </a:bodyPr>
          <a:lstStyle/>
          <a:p>
            <a:pPr>
              <a:lnSpc>
                <a:spcPct val="100000"/>
              </a:lnSpc>
            </a:pPr>
            <a:r>
              <a:rPr lang="en-US" dirty="0" smtClean="0"/>
              <a:t>The example shows the configuration of timers and the </a:t>
            </a:r>
            <a:r>
              <a:rPr lang="en-US" b="1" dirty="0" smtClean="0"/>
              <a:t>preempt</a:t>
            </a:r>
            <a:r>
              <a:rPr lang="en-US" dirty="0" smtClean="0"/>
              <a:t> </a:t>
            </a:r>
            <a:r>
              <a:rPr lang="en-US" b="1" dirty="0" smtClean="0"/>
              <a:t>delay</a:t>
            </a:r>
            <a:r>
              <a:rPr lang="en-US" dirty="0" smtClean="0"/>
              <a:t> configuration commands.</a:t>
            </a:r>
            <a:endParaRPr lang="en-US" dirty="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83</a:t>
            </a:fld>
            <a:endParaRPr lang="en-US" dirty="0"/>
          </a:p>
        </p:txBody>
      </p:sp>
    </p:spTree>
  </p:cSld>
  <p:clrMapOvr>
    <a:masterClrMapping/>
  </p:clrMapOvr>
</p:notes>
</file>

<file path=ppt/notesSlides/notesSlide8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noFill/>
          <a:ln w="9525">
            <a:noFill/>
            <a:miter lim="800000"/>
            <a:headEnd/>
            <a:tailEnd/>
          </a:ln>
          <a:effectLst/>
        </p:spPr>
        <p:txBody>
          <a:bodyPr vert="horz" wrap="square" lIns="95667" tIns="50185" rIns="95667" bIns="50185" numCol="1" anchor="t" anchorCtr="0" compatLnSpc="1">
            <a:prstTxWarp prst="textNoShape">
              <a:avLst/>
            </a:prstTxWarp>
            <a:normAutofit/>
          </a:bodyPr>
          <a:lstStyle/>
          <a:p>
            <a:pPr>
              <a:lnSpc>
                <a:spcPct val="120000"/>
              </a:lnSpc>
            </a:pPr>
            <a:endParaRPr lang="en-US" dirty="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84</a:t>
            </a:fld>
            <a:endParaRPr lang="en-US" dirty="0"/>
          </a:p>
        </p:txBody>
      </p:sp>
    </p:spTree>
  </p:cSld>
  <p:clrMapOvr>
    <a:masterClrMapping/>
  </p:clrMapOvr>
</p:notes>
</file>

<file path=ppt/notesSlides/notesSlide8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noFill/>
          <a:ln w="9525">
            <a:noFill/>
            <a:miter lim="800000"/>
            <a:headEnd/>
            <a:tailEnd/>
          </a:ln>
          <a:effectLst/>
        </p:spPr>
        <p:txBody>
          <a:bodyPr vert="horz" wrap="square" lIns="95667" tIns="50185" rIns="95667" bIns="50185" numCol="1" anchor="t" anchorCtr="0" compatLnSpc="1">
            <a:prstTxWarp prst="textNoShape">
              <a:avLst/>
            </a:prstTxWarp>
            <a:normAutofit fontScale="92500" lnSpcReduction="10000"/>
          </a:bodyPr>
          <a:lstStyle/>
          <a:p>
            <a:pPr>
              <a:lnSpc>
                <a:spcPct val="100000"/>
              </a:lnSpc>
            </a:pPr>
            <a:r>
              <a:rPr lang="en-US" dirty="0" smtClean="0"/>
              <a:t>Interface tracking enables the priority of a standby group router to be automatically adjusted, based on the availability of the router interfaces. When a tracked interface becomes unavailable, the HSRP priority of the router is decreased. When properly configured, the HSRP tracking feature ensures that a router with an unavailable key interface will relinquish the active router role.</a:t>
            </a:r>
          </a:p>
          <a:p>
            <a:pPr>
              <a:lnSpc>
                <a:spcPct val="100000"/>
              </a:lnSpc>
            </a:pPr>
            <a:r>
              <a:rPr lang="en-US" smtClean="0"/>
              <a:t>In </a:t>
            </a:r>
            <a:r>
              <a:rPr lang="en-US" dirty="0" smtClean="0"/>
              <a:t>the figure, the distribution switches monitor the uplink to the core switches. The uplink between the active forwarding device for the standby group and the core experiences a failure. Without HSRP enabled, the active device would detect the failed link and send an Internet Control Message Protocol (ICMP) redirect to the other device. However, when HSRP is enabled, ICMP redirects are disabled. The left switch now has the better path to the server.</a:t>
            </a:r>
          </a:p>
          <a:p>
            <a:pPr>
              <a:lnSpc>
                <a:spcPct val="100000"/>
              </a:lnSpc>
            </a:pPr>
            <a:r>
              <a:rPr lang="en-US" smtClean="0"/>
              <a:t>The </a:t>
            </a:r>
            <a:r>
              <a:rPr lang="en-US" dirty="0" smtClean="0"/>
              <a:t>HSRP group tracks the uplink interfaces. If the uplink to the core on the right switch fails, the router automatically decrements the priority on that interface and sends hello messages with the decremented priority. The switch on the left now has a higher priority and with preempt enabled becomes the active router.</a:t>
            </a:r>
          </a:p>
          <a:p>
            <a:pPr>
              <a:lnSpc>
                <a:spcPct val="100000"/>
              </a:lnSpc>
            </a:pPr>
            <a:r>
              <a:rPr lang="en-US" smtClean="0"/>
              <a:t>A </a:t>
            </a:r>
            <a:r>
              <a:rPr lang="en-US" dirty="0" smtClean="0"/>
              <a:t>router can track several interfaces. In </a:t>
            </a:r>
            <a:r>
              <a:rPr lang="en-US" dirty="0" err="1" smtClean="0"/>
              <a:t>Fthe</a:t>
            </a:r>
            <a:r>
              <a:rPr lang="en-US" dirty="0" smtClean="0"/>
              <a:t> figure, SW4 tracks both fa0/23 and fa0/24. The configuration policy shown states that SW4 initial priority should be 110. </a:t>
            </a:r>
            <a:r>
              <a:rPr lang="en-US" dirty="0" err="1" smtClean="0"/>
              <a:t>SW3</a:t>
            </a:r>
            <a:r>
              <a:rPr lang="en-US" dirty="0" smtClean="0"/>
              <a:t> initial priority should be left to its default value, 100. If SW4 loses its link fa0/24 to </a:t>
            </a:r>
            <a:r>
              <a:rPr lang="en-US" dirty="0" err="1" smtClean="0"/>
              <a:t>SW1</a:t>
            </a:r>
            <a:r>
              <a:rPr lang="en-US" dirty="0" smtClean="0"/>
              <a:t>, SW4 priority should become the same as </a:t>
            </a:r>
            <a:r>
              <a:rPr lang="en-US" dirty="0" err="1" smtClean="0"/>
              <a:t>SW3</a:t>
            </a:r>
            <a:r>
              <a:rPr lang="en-US" dirty="0" smtClean="0"/>
              <a:t> priority. If a new election needs to occur, both multilayer switches have the same chances of becoming the active router. This decrement is made because fa0/24 is not the active link but just a backup. If fa0/23 (the active uplink) is lost, SW4 priority becomes lower than </a:t>
            </a:r>
            <a:r>
              <a:rPr lang="en-US" dirty="0" err="1" smtClean="0"/>
              <a:t>SW3</a:t>
            </a:r>
            <a:r>
              <a:rPr lang="en-US" dirty="0" smtClean="0"/>
              <a:t> priority. If both fa0/23 and fa0/24 are lost, both decrements are applied and SW4 priority becomes 80.</a:t>
            </a:r>
            <a:endParaRPr lang="en-US" dirty="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85</a:t>
            </a:fld>
            <a:endParaRPr lang="en-US" dirty="0"/>
          </a:p>
        </p:txBody>
      </p:sp>
    </p:spTree>
  </p:cSld>
  <p:clrMapOvr>
    <a:masterClrMapping/>
  </p:clrMapOvr>
</p:notes>
</file>

<file path=ppt/notesSlides/notesSlide8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noFill/>
          <a:ln w="9525">
            <a:noFill/>
            <a:miter lim="800000"/>
            <a:headEnd/>
            <a:tailEnd/>
          </a:ln>
          <a:effectLst/>
        </p:spPr>
        <p:txBody>
          <a:bodyPr vert="horz" wrap="square" lIns="95667" tIns="50185" rIns="95667" bIns="50185" numCol="1" anchor="t" anchorCtr="0" compatLnSpc="1">
            <a:prstTxWarp prst="textNoShape">
              <a:avLst/>
            </a:prstTxWarp>
            <a:normAutofit/>
          </a:bodyPr>
          <a:lstStyle/>
          <a:p>
            <a:pPr>
              <a:lnSpc>
                <a:spcPct val="100000"/>
              </a:lnSpc>
            </a:pPr>
            <a:r>
              <a:rPr lang="en-US" dirty="0" smtClean="0"/>
              <a:t>A router can track several interfaces. </a:t>
            </a:r>
            <a:r>
              <a:rPr lang="en-US" smtClean="0"/>
              <a:t>In the </a:t>
            </a:r>
            <a:r>
              <a:rPr lang="en-US" dirty="0" smtClean="0"/>
              <a:t>figure, SW4 tracks both fa0/23 and fa0/24. The configuration policy shown states that SW4 initial priority should be 110. </a:t>
            </a:r>
            <a:r>
              <a:rPr lang="en-US" dirty="0" err="1" smtClean="0"/>
              <a:t>SW3</a:t>
            </a:r>
            <a:r>
              <a:rPr lang="en-US" dirty="0" smtClean="0"/>
              <a:t> initial priority should be left to its default value, 100</a:t>
            </a:r>
            <a:r>
              <a:rPr lang="en-US" smtClean="0"/>
              <a:t>. </a:t>
            </a:r>
          </a:p>
          <a:p>
            <a:pPr>
              <a:lnSpc>
                <a:spcPct val="100000"/>
              </a:lnSpc>
            </a:pPr>
            <a:r>
              <a:rPr lang="en-US" smtClean="0"/>
              <a:t>If </a:t>
            </a:r>
            <a:r>
              <a:rPr lang="en-US" dirty="0" smtClean="0"/>
              <a:t>SW4 loses its link fa0/24 to </a:t>
            </a:r>
            <a:r>
              <a:rPr lang="en-US" dirty="0" err="1" smtClean="0"/>
              <a:t>SW1</a:t>
            </a:r>
            <a:r>
              <a:rPr lang="en-US" dirty="0" smtClean="0"/>
              <a:t>, SW4 priority should become the same as </a:t>
            </a:r>
            <a:r>
              <a:rPr lang="en-US" dirty="0" err="1" smtClean="0"/>
              <a:t>SW3</a:t>
            </a:r>
            <a:r>
              <a:rPr lang="en-US" dirty="0" smtClean="0"/>
              <a:t> priority. If a new election needs to occur, both multilayer switches have the same chances of becoming the active router. This decrement is made because fa0/24 is not the active link but just a backup. If fa0/23 (the active uplink) is lost, SW4 priority becomes lower than </a:t>
            </a:r>
            <a:r>
              <a:rPr lang="en-US" dirty="0" err="1" smtClean="0"/>
              <a:t>SW3</a:t>
            </a:r>
            <a:r>
              <a:rPr lang="en-US" dirty="0" smtClean="0"/>
              <a:t> priority. If both fa0/23 and fa0/24 are lost, both decrements are applied and SW4 priority becomes 80.</a:t>
            </a:r>
            <a:endParaRPr lang="en-US" dirty="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86</a:t>
            </a:fld>
            <a:endParaRPr lang="en-US" dirty="0"/>
          </a:p>
        </p:txBody>
      </p:sp>
    </p:spTree>
  </p:cSld>
  <p:clrMapOvr>
    <a:masterClrMapping/>
  </p:clrMapOvr>
</p:notes>
</file>

<file path=ppt/notesSlides/notesSlide8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noFill/>
          <a:ln w="9525">
            <a:noFill/>
            <a:miter lim="800000"/>
            <a:headEnd/>
            <a:tailEnd/>
          </a:ln>
          <a:effectLst/>
        </p:spPr>
        <p:txBody>
          <a:bodyPr vert="horz" wrap="square" lIns="95667" tIns="50185" rIns="95667" bIns="50185" numCol="1" anchor="t" anchorCtr="0" compatLnSpc="1">
            <a:prstTxWarp prst="textNoShape">
              <a:avLst/>
            </a:prstTxWarp>
            <a:normAutofit/>
          </a:bodyPr>
          <a:lstStyle/>
          <a:p>
            <a:pPr>
              <a:lnSpc>
                <a:spcPct val="100000"/>
              </a:lnSpc>
            </a:pPr>
            <a:r>
              <a:rPr lang="en-US" dirty="0" smtClean="0"/>
              <a:t>A router can track several interfaces. </a:t>
            </a:r>
            <a:r>
              <a:rPr lang="en-US" smtClean="0"/>
              <a:t>In the </a:t>
            </a:r>
            <a:r>
              <a:rPr lang="en-US" dirty="0" smtClean="0"/>
              <a:t>figure, SW4 tracks both fa0/23 and fa0/24. The configuration policy shown states that SW4 initial priority should be 110. </a:t>
            </a:r>
            <a:r>
              <a:rPr lang="en-US" dirty="0" err="1" smtClean="0"/>
              <a:t>SW3</a:t>
            </a:r>
            <a:r>
              <a:rPr lang="en-US" dirty="0" smtClean="0"/>
              <a:t> initial priority should be left to its default value, 100</a:t>
            </a:r>
            <a:r>
              <a:rPr lang="en-US" smtClean="0"/>
              <a:t>. </a:t>
            </a:r>
          </a:p>
          <a:p>
            <a:pPr>
              <a:lnSpc>
                <a:spcPct val="100000"/>
              </a:lnSpc>
            </a:pPr>
            <a:r>
              <a:rPr lang="en-US" smtClean="0"/>
              <a:t>If </a:t>
            </a:r>
            <a:r>
              <a:rPr lang="en-US" dirty="0" smtClean="0"/>
              <a:t>SW4 loses its link fa0/24 to </a:t>
            </a:r>
            <a:r>
              <a:rPr lang="en-US" dirty="0" err="1" smtClean="0"/>
              <a:t>SW1</a:t>
            </a:r>
            <a:r>
              <a:rPr lang="en-US" dirty="0" smtClean="0"/>
              <a:t>, SW4 priority should become the same as </a:t>
            </a:r>
            <a:r>
              <a:rPr lang="en-US" dirty="0" err="1" smtClean="0"/>
              <a:t>SW3</a:t>
            </a:r>
            <a:r>
              <a:rPr lang="en-US" dirty="0" smtClean="0"/>
              <a:t> priority. If a new election needs to occur, both multilayer switches have the same chances of becoming the active router. This decrement is made because fa0/24 is not the active link but just a backup. If fa0/23 (the active uplink) is lost, SW4 priority becomes lower than </a:t>
            </a:r>
            <a:r>
              <a:rPr lang="en-US" dirty="0" err="1" smtClean="0"/>
              <a:t>SW3</a:t>
            </a:r>
            <a:r>
              <a:rPr lang="en-US" dirty="0" smtClean="0"/>
              <a:t> priority. If both fa0/23 and fa0/24 are lost, both decrements are applied and SW4 priority becomes 80.</a:t>
            </a:r>
            <a:endParaRPr lang="en-US" dirty="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87</a:t>
            </a:fld>
            <a:endParaRPr lang="en-US" dirty="0"/>
          </a:p>
        </p:txBody>
      </p:sp>
    </p:spTree>
  </p:cSld>
  <p:clrMapOvr>
    <a:masterClrMapping/>
  </p:clrMapOvr>
</p:notes>
</file>

<file path=ppt/notesSlides/notesSlide8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noFill/>
          <a:ln w="9525">
            <a:noFill/>
            <a:miter lim="800000"/>
            <a:headEnd/>
            <a:tailEnd/>
          </a:ln>
          <a:effectLst/>
        </p:spPr>
        <p:txBody>
          <a:bodyPr vert="horz" wrap="square" lIns="95667" tIns="50185" rIns="95667" bIns="50185" numCol="1" anchor="t" anchorCtr="0" compatLnSpc="1">
            <a:prstTxWarp prst="textNoShape">
              <a:avLst/>
            </a:prstTxWarp>
            <a:normAutofit/>
          </a:bodyPr>
          <a:lstStyle/>
          <a:p>
            <a:pPr>
              <a:lnSpc>
                <a:spcPct val="100000"/>
              </a:lnSpc>
            </a:pPr>
            <a:r>
              <a:rPr lang="en-US" dirty="0" smtClean="0"/>
              <a:t>A router can track several interfaces. </a:t>
            </a:r>
            <a:r>
              <a:rPr lang="en-US" smtClean="0"/>
              <a:t>In the </a:t>
            </a:r>
            <a:r>
              <a:rPr lang="en-US" dirty="0" smtClean="0"/>
              <a:t>figure, SW4 tracks both fa0/23 and fa0/24. The configuration policy shown states that SW4 initial priority should be 110. </a:t>
            </a:r>
            <a:r>
              <a:rPr lang="en-US" dirty="0" err="1" smtClean="0"/>
              <a:t>SW3</a:t>
            </a:r>
            <a:r>
              <a:rPr lang="en-US" dirty="0" smtClean="0"/>
              <a:t> initial priority should be left to its default value, 100</a:t>
            </a:r>
            <a:r>
              <a:rPr lang="en-US" smtClean="0"/>
              <a:t>. </a:t>
            </a:r>
          </a:p>
          <a:p>
            <a:pPr>
              <a:lnSpc>
                <a:spcPct val="100000"/>
              </a:lnSpc>
            </a:pPr>
            <a:r>
              <a:rPr lang="en-US" smtClean="0"/>
              <a:t>If </a:t>
            </a:r>
            <a:r>
              <a:rPr lang="en-US" dirty="0" smtClean="0"/>
              <a:t>SW4 loses its link fa0/24 to </a:t>
            </a:r>
            <a:r>
              <a:rPr lang="en-US" dirty="0" err="1" smtClean="0"/>
              <a:t>SW1</a:t>
            </a:r>
            <a:r>
              <a:rPr lang="en-US" dirty="0" smtClean="0"/>
              <a:t>, SW4 priority should become the same as </a:t>
            </a:r>
            <a:r>
              <a:rPr lang="en-US" dirty="0" err="1" smtClean="0"/>
              <a:t>SW3</a:t>
            </a:r>
            <a:r>
              <a:rPr lang="en-US" dirty="0" smtClean="0"/>
              <a:t> priority. If a new election needs to occur, both multilayer switches have the same chances of becoming the active router. This decrement is made because fa0/24 is not the active link but just a backup. If fa0/23 (the active uplink) is lost, SW4 priority becomes lower than </a:t>
            </a:r>
            <a:r>
              <a:rPr lang="en-US" dirty="0" err="1" smtClean="0"/>
              <a:t>SW3</a:t>
            </a:r>
            <a:r>
              <a:rPr lang="en-US" dirty="0" smtClean="0"/>
              <a:t> priority. If both fa0/23 and fa0/24 are lost, both decrements are applied and SW4 priority becomes 80.</a:t>
            </a:r>
          </a:p>
          <a:p>
            <a:pPr>
              <a:lnSpc>
                <a:spcPct val="100000"/>
              </a:lnSpc>
            </a:pPr>
            <a:r>
              <a:rPr lang="en-US" smtClean="0"/>
              <a:t>To </a:t>
            </a:r>
            <a:r>
              <a:rPr lang="en-US" dirty="0" smtClean="0"/>
              <a:t>disable interface tracking, enter the </a:t>
            </a:r>
            <a:r>
              <a:rPr lang="en-US" b="1" dirty="0" smtClean="0"/>
              <a:t>no standby </a:t>
            </a:r>
            <a:r>
              <a:rPr lang="en-US" i="1" dirty="0" smtClean="0"/>
              <a:t>group</a:t>
            </a:r>
            <a:r>
              <a:rPr lang="en-US" b="1" dirty="0" smtClean="0"/>
              <a:t> track </a:t>
            </a:r>
            <a:r>
              <a:rPr lang="en-US" dirty="0" smtClean="0"/>
              <a:t>command.</a:t>
            </a:r>
          </a:p>
          <a:p>
            <a:pPr>
              <a:lnSpc>
                <a:spcPct val="100000"/>
              </a:lnSpc>
            </a:pPr>
            <a:r>
              <a:rPr lang="en-US" smtClean="0"/>
              <a:t>The </a:t>
            </a:r>
            <a:r>
              <a:rPr lang="en-US" dirty="0" smtClean="0"/>
              <a:t>command to configure HSRP tracking on a multilayer switch is the same as on the external router, except that the interface type can be identified as an SVI or by a physical interface. The internal routing device uses the same command as the external routing device to disable interface tracking. Multiple tracking statements might be applied to an interface</a:t>
            </a:r>
            <a:r>
              <a:rPr lang="en-US" smtClean="0"/>
              <a:t>. </a:t>
            </a:r>
          </a:p>
          <a:p>
            <a:pPr>
              <a:lnSpc>
                <a:spcPct val="100000"/>
              </a:lnSpc>
            </a:pPr>
            <a:r>
              <a:rPr lang="en-US" smtClean="0"/>
              <a:t>For </a:t>
            </a:r>
            <a:r>
              <a:rPr lang="en-US" dirty="0" smtClean="0"/>
              <a:t>example, this might be useful if the currently active HSRP interface relinquishes its status only upon the failure of two (or more) tracked interfaces.</a:t>
            </a:r>
            <a:endParaRPr lang="en-US" dirty="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88</a:t>
            </a:fld>
            <a:endParaRPr lang="en-US" dirty="0"/>
          </a:p>
        </p:txBody>
      </p:sp>
    </p:spTree>
  </p:cSld>
  <p:clrMapOvr>
    <a:masterClrMapping/>
  </p:clrMapOvr>
</p:notes>
</file>

<file path=ppt/notesSlides/notesSlide8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noFill/>
          <a:ln w="9525">
            <a:noFill/>
            <a:miter lim="800000"/>
            <a:headEnd/>
            <a:tailEnd/>
          </a:ln>
          <a:effectLst/>
        </p:spPr>
        <p:txBody>
          <a:bodyPr vert="horz" wrap="square" lIns="95667" tIns="50185" rIns="95667" bIns="50185" numCol="1" anchor="t" anchorCtr="0" compatLnSpc="1">
            <a:prstTxWarp prst="textNoShape">
              <a:avLst/>
            </a:prstTxWarp>
            <a:normAutofit lnSpcReduction="10000"/>
          </a:bodyPr>
          <a:lstStyle/>
          <a:p>
            <a:pPr marL="0" indent="0">
              <a:lnSpc>
                <a:spcPct val="100000"/>
              </a:lnSpc>
              <a:buNone/>
            </a:pPr>
            <a:r>
              <a:rPr lang="en-US" dirty="0" smtClean="0"/>
              <a:t>Tracked objects offer a vast group of possibilities. You can track the following:</a:t>
            </a:r>
          </a:p>
          <a:p>
            <a:pPr>
              <a:lnSpc>
                <a:spcPct val="100000"/>
              </a:lnSpc>
            </a:pPr>
            <a:r>
              <a:rPr lang="en-US" b="1" dirty="0" smtClean="0"/>
              <a:t>An interface</a:t>
            </a:r>
            <a:r>
              <a:rPr lang="en-US" dirty="0" smtClean="0"/>
              <a:t>: Just like the standby track interface command, a tracking object can verify the interface status (line-protocol). You can also track ip routing on the interface. This option tracks whether IP routing is enabled, whether an IP address is configured on the interface, and whether the interface state is up before reporting to the tracking client that the interface is up.</a:t>
            </a:r>
          </a:p>
          <a:p>
            <a:pPr>
              <a:lnSpc>
                <a:spcPct val="100000"/>
              </a:lnSpc>
            </a:pPr>
            <a:r>
              <a:rPr lang="en-US" b="1" dirty="0" smtClean="0"/>
              <a:t>IP route</a:t>
            </a:r>
            <a:r>
              <a:rPr lang="en-US" dirty="0" smtClean="0"/>
              <a:t>: A tracked IP-route object is considered up and reachable when a routing table entry exists for the route and the route is not inaccessible. To provide a common interface to tracking clients, route metric values are normalized to the range of 0 to 255, where 0 is connected and 255 is inaccessible. You can track route reachability, or even metric values to determine best paths values to the target network. The tracking process uses a per-protocol configurable resolution value to convert the real metric to the scaled metric. The metric value communicated to clients is always such that a lower metric value is better than a higher metric value.</a:t>
            </a:r>
          </a:p>
          <a:p>
            <a:pPr>
              <a:lnSpc>
                <a:spcPct val="100000"/>
              </a:lnSpc>
            </a:pPr>
            <a:r>
              <a:rPr lang="en-US" b="1" dirty="0" smtClean="0"/>
              <a:t>A list of objects</a:t>
            </a:r>
            <a:r>
              <a:rPr lang="en-US" dirty="0" smtClean="0"/>
              <a:t>: Several objects can be tracked and their result compared to determine if one or several of them should trigger the “success” of “fail” condition.</a:t>
            </a:r>
          </a:p>
          <a:p>
            <a:pPr>
              <a:lnSpc>
                <a:spcPct val="100000"/>
              </a:lnSpc>
            </a:pPr>
            <a:r>
              <a:rPr lang="en-US" b="1" smtClean="0"/>
              <a:t>IP SLA</a:t>
            </a:r>
            <a:r>
              <a:rPr lang="en-US" smtClean="0"/>
              <a:t>: </a:t>
            </a:r>
            <a:r>
              <a:rPr lang="en-US" dirty="0" smtClean="0"/>
              <a:t>This special case enables you to track advanced parameters, such as IP reachability, delay, or jitter.</a:t>
            </a:r>
            <a:endParaRPr lang="en-US" dirty="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89</a:t>
            </a:fld>
            <a:endParaRPr 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85000" lnSpcReduction="10000"/>
          </a:bodyPr>
          <a:lstStyle/>
          <a:p>
            <a:pPr marL="0" indent="0">
              <a:lnSpc>
                <a:spcPct val="120000"/>
              </a:lnSpc>
              <a:buNone/>
            </a:pPr>
            <a:r>
              <a:rPr lang="en-US" sz="1200" kern="1200" baseline="0" dirty="0" smtClean="0">
                <a:solidFill>
                  <a:schemeClr val="tx1"/>
                </a:solidFill>
                <a:latin typeface="Arial" charset="0"/>
                <a:ea typeface="+mn-ea"/>
                <a:cs typeface="+mn-cs"/>
              </a:rPr>
              <a:t>Organizations are starting to monitor service and component availability. With proper failover, services should continue operating when single components fail. Without component monitoring, a failure to detect and replace a failed redundant component can lead to an outage when the second component subsequently fails.</a:t>
            </a:r>
          </a:p>
          <a:p>
            <a:pPr marL="0" indent="0">
              <a:lnSpc>
                <a:spcPct val="120000"/>
              </a:lnSpc>
              <a:buNone/>
            </a:pPr>
            <a:endParaRPr lang="en-US" sz="1200" kern="1200" baseline="0" smtClean="0">
              <a:solidFill>
                <a:schemeClr val="tx1"/>
              </a:solidFill>
              <a:latin typeface="Arial" charset="0"/>
              <a:ea typeface="+mn-ea"/>
              <a:cs typeface="+mn-cs"/>
            </a:endParaRPr>
          </a:p>
          <a:p>
            <a:pPr marL="0" indent="0">
              <a:lnSpc>
                <a:spcPct val="120000"/>
              </a:lnSpc>
              <a:buNone/>
            </a:pPr>
            <a:r>
              <a:rPr lang="en-US" sz="1200" kern="1200" baseline="0" smtClean="0">
                <a:solidFill>
                  <a:schemeClr val="tx1"/>
                </a:solidFill>
                <a:latin typeface="Arial" charset="0"/>
                <a:ea typeface="+mn-ea"/>
                <a:cs typeface="+mn-cs"/>
              </a:rPr>
              <a:t>Performance </a:t>
            </a:r>
            <a:r>
              <a:rPr lang="en-US" sz="1200" kern="1200" baseline="0" dirty="0" smtClean="0">
                <a:solidFill>
                  <a:schemeClr val="tx1"/>
                </a:solidFill>
                <a:latin typeface="Arial" charset="0"/>
                <a:ea typeface="+mn-ea"/>
                <a:cs typeface="+mn-cs"/>
              </a:rPr>
              <a:t>thresholds and reporting the top N devices with specific characteristics (Top N reporting) are useful, both for noticing when capacity is running out, and also for correlating service slowness with stressed network or server resources. Monitoring packet loss, latency, jitter, and drops for WAN links or ISPs is also important. Those metrics can be the first indication of an outage or of a potential deterioration of an SLA that could affect delivery of services.</a:t>
            </a:r>
          </a:p>
          <a:p>
            <a:pPr marL="0" indent="0">
              <a:lnSpc>
                <a:spcPct val="120000"/>
              </a:lnSpc>
              <a:buNone/>
            </a:pPr>
            <a:endParaRPr lang="en-US" sz="1200" kern="1200" baseline="0" smtClean="0">
              <a:solidFill>
                <a:schemeClr val="tx1"/>
              </a:solidFill>
              <a:latin typeface="Arial" charset="0"/>
              <a:ea typeface="+mn-ea"/>
              <a:cs typeface="+mn-cs"/>
            </a:endParaRPr>
          </a:p>
          <a:p>
            <a:pPr marL="0" indent="0">
              <a:lnSpc>
                <a:spcPct val="120000"/>
              </a:lnSpc>
              <a:buNone/>
            </a:pPr>
            <a:r>
              <a:rPr lang="en-US" sz="1200" kern="1200" baseline="0" smtClean="0">
                <a:solidFill>
                  <a:schemeClr val="tx1"/>
                </a:solidFill>
                <a:latin typeface="Arial" charset="0"/>
                <a:ea typeface="+mn-ea"/>
                <a:cs typeface="+mn-cs"/>
              </a:rPr>
              <a:t>Good </a:t>
            </a:r>
            <a:r>
              <a:rPr lang="en-US" sz="1200" kern="1200" baseline="0" dirty="0" smtClean="0">
                <a:solidFill>
                  <a:schemeClr val="tx1"/>
                </a:solidFill>
                <a:latin typeface="Arial" charset="0"/>
                <a:ea typeface="+mn-ea"/>
                <a:cs typeface="+mn-cs"/>
              </a:rPr>
              <a:t>documentation, such as the following, provides an extremely powerful set of tools:</a:t>
            </a:r>
          </a:p>
          <a:p>
            <a:pPr>
              <a:lnSpc>
                <a:spcPct val="120000"/>
              </a:lnSpc>
            </a:pPr>
            <a:r>
              <a:rPr lang="en-US" sz="1200" kern="1200" baseline="0" smtClean="0">
                <a:solidFill>
                  <a:schemeClr val="tx1"/>
                </a:solidFill>
                <a:latin typeface="Arial" charset="0"/>
                <a:ea typeface="+mn-ea"/>
                <a:cs typeface="+mn-cs"/>
              </a:rPr>
              <a:t>Network </a:t>
            </a:r>
            <a:r>
              <a:rPr lang="en-US" sz="1200" kern="1200" baseline="0" dirty="0" smtClean="0">
                <a:solidFill>
                  <a:schemeClr val="tx1"/>
                </a:solidFill>
                <a:latin typeface="Arial" charset="0"/>
                <a:ea typeface="+mn-ea"/>
                <a:cs typeface="+mn-cs"/>
              </a:rPr>
              <a:t>diagrams help in planning and in fixing outages more quickly</a:t>
            </a:r>
            <a:r>
              <a:rPr lang="en-US" sz="1200" kern="1200" baseline="0" smtClean="0">
                <a:solidFill>
                  <a:schemeClr val="tx1"/>
                </a:solidFill>
                <a:latin typeface="Arial" charset="0"/>
                <a:ea typeface="+mn-ea"/>
                <a:cs typeface="+mn-cs"/>
              </a:rPr>
              <a:t>. Out-of-date documentation </a:t>
            </a:r>
            <a:r>
              <a:rPr lang="en-US" sz="1200" kern="1200" baseline="0" dirty="0" smtClean="0">
                <a:solidFill>
                  <a:schemeClr val="tx1"/>
                </a:solidFill>
                <a:latin typeface="Arial" charset="0"/>
                <a:ea typeface="+mn-ea"/>
                <a:cs typeface="+mn-cs"/>
              </a:rPr>
              <a:t>can lead to design errors, lack of redundancy, and </a:t>
            </a:r>
            <a:r>
              <a:rPr lang="en-US" sz="1200" kern="1200" baseline="0" smtClean="0">
                <a:solidFill>
                  <a:schemeClr val="tx1"/>
                </a:solidFill>
                <a:latin typeface="Arial" charset="0"/>
                <a:ea typeface="+mn-ea"/>
                <a:cs typeface="+mn-cs"/>
              </a:rPr>
              <a:t>other undesirable consequences</a:t>
            </a:r>
            <a:r>
              <a:rPr lang="en-US" sz="1200" kern="1200" baseline="0" dirty="0" smtClean="0">
                <a:solidFill>
                  <a:schemeClr val="tx1"/>
                </a:solidFill>
                <a:latin typeface="Arial" charset="0"/>
                <a:ea typeface="+mn-ea"/>
                <a:cs typeface="+mn-cs"/>
              </a:rPr>
              <a:t>.</a:t>
            </a:r>
          </a:p>
          <a:p>
            <a:pPr>
              <a:lnSpc>
                <a:spcPct val="120000"/>
              </a:lnSpc>
            </a:pPr>
            <a:r>
              <a:rPr lang="en-US" sz="1200" kern="1200" baseline="0" smtClean="0">
                <a:solidFill>
                  <a:schemeClr val="tx1"/>
                </a:solidFill>
                <a:latin typeface="Arial" charset="0"/>
                <a:ea typeface="+mn-ea"/>
                <a:cs typeface="+mn-cs"/>
              </a:rPr>
              <a:t>Documentation </a:t>
            </a:r>
            <a:r>
              <a:rPr lang="en-US" sz="1200" kern="1200" baseline="0" dirty="0" smtClean="0">
                <a:solidFill>
                  <a:schemeClr val="tx1"/>
                </a:solidFill>
                <a:latin typeface="Arial" charset="0"/>
                <a:ea typeface="+mn-ea"/>
                <a:cs typeface="+mn-cs"/>
              </a:rPr>
              <a:t>explaining how and why the network design evolved </a:t>
            </a:r>
            <a:r>
              <a:rPr lang="en-US" sz="1200" kern="1200" baseline="0" smtClean="0">
                <a:solidFill>
                  <a:schemeClr val="tx1"/>
                </a:solidFill>
                <a:latin typeface="Arial" charset="0"/>
                <a:ea typeface="+mn-ea"/>
                <a:cs typeface="+mn-cs"/>
              </a:rPr>
              <a:t>helps capture knowledge </a:t>
            </a:r>
            <a:r>
              <a:rPr lang="en-US" sz="1200" kern="1200" baseline="0" dirty="0" smtClean="0">
                <a:solidFill>
                  <a:schemeClr val="tx1"/>
                </a:solidFill>
                <a:latin typeface="Arial" charset="0"/>
                <a:ea typeface="+mn-ea"/>
                <a:cs typeface="+mn-cs"/>
              </a:rPr>
              <a:t>that can be critical when a different person needs to </a:t>
            </a:r>
            <a:r>
              <a:rPr lang="en-US" sz="1200" kern="1200" baseline="0" smtClean="0">
                <a:solidFill>
                  <a:schemeClr val="tx1"/>
                </a:solidFill>
                <a:latin typeface="Arial" charset="0"/>
                <a:ea typeface="+mn-ea"/>
                <a:cs typeface="+mn-cs"/>
              </a:rPr>
              <a:t>make design changes</a:t>
            </a:r>
            <a:r>
              <a:rPr lang="en-US" sz="1200" kern="1200" baseline="0" dirty="0" smtClean="0">
                <a:solidFill>
                  <a:schemeClr val="tx1"/>
                </a:solidFill>
                <a:latin typeface="Arial" charset="0"/>
                <a:ea typeface="+mn-ea"/>
                <a:cs typeface="+mn-cs"/>
              </a:rPr>
              <a:t>, reexamine how failover works, or make other changes.</a:t>
            </a:r>
          </a:p>
          <a:p>
            <a:pPr>
              <a:lnSpc>
                <a:spcPct val="120000"/>
              </a:lnSpc>
            </a:pPr>
            <a:r>
              <a:rPr lang="en-US" sz="1200" kern="1200" baseline="0" smtClean="0">
                <a:solidFill>
                  <a:schemeClr val="tx1"/>
                </a:solidFill>
                <a:latin typeface="Arial" charset="0"/>
                <a:ea typeface="+mn-ea"/>
                <a:cs typeface="+mn-cs"/>
              </a:rPr>
              <a:t>Key </a:t>
            </a:r>
            <a:r>
              <a:rPr lang="en-US" sz="1200" kern="1200" baseline="0" dirty="0" smtClean="0">
                <a:solidFill>
                  <a:schemeClr val="tx1"/>
                </a:solidFill>
                <a:latin typeface="Arial" charset="0"/>
                <a:ea typeface="+mn-ea"/>
                <a:cs typeface="+mn-cs"/>
              </a:rPr>
              <a:t>addresses, VLANs, and servers should be documented.</a:t>
            </a:r>
          </a:p>
          <a:p>
            <a:pPr>
              <a:lnSpc>
                <a:spcPct val="120000"/>
              </a:lnSpc>
            </a:pPr>
            <a:r>
              <a:rPr lang="en-US" sz="1200" kern="1200" baseline="0" smtClean="0">
                <a:solidFill>
                  <a:schemeClr val="tx1"/>
                </a:solidFill>
                <a:latin typeface="Arial" charset="0"/>
                <a:ea typeface="+mn-ea"/>
                <a:cs typeface="+mn-cs"/>
              </a:rPr>
              <a:t>Documentation </a:t>
            </a:r>
            <a:r>
              <a:rPr lang="en-US" sz="1200" kern="1200" baseline="0" dirty="0" smtClean="0">
                <a:solidFill>
                  <a:schemeClr val="tx1"/>
                </a:solidFill>
                <a:latin typeface="Arial" charset="0"/>
                <a:ea typeface="+mn-ea"/>
                <a:cs typeface="+mn-cs"/>
              </a:rPr>
              <a:t>tying services to applications and virtual and physical servers </a:t>
            </a:r>
            <a:r>
              <a:rPr lang="en-US" sz="1200" kern="1200" baseline="0" smtClean="0">
                <a:solidFill>
                  <a:schemeClr val="tx1"/>
                </a:solidFill>
                <a:latin typeface="Arial" charset="0"/>
                <a:ea typeface="+mn-ea"/>
                <a:cs typeface="+mn-cs"/>
              </a:rPr>
              <a:t>can be incredibly </a:t>
            </a:r>
            <a:r>
              <a:rPr lang="en-US" sz="1200" kern="1200" baseline="0" dirty="0" smtClean="0">
                <a:solidFill>
                  <a:schemeClr val="tx1"/>
                </a:solidFill>
                <a:latin typeface="Arial" charset="0"/>
                <a:ea typeface="+mn-ea"/>
                <a:cs typeface="+mn-cs"/>
              </a:rPr>
              <a:t>useful when troubleshooting.</a:t>
            </a:r>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9</a:t>
            </a:fld>
            <a:endParaRPr lang="en-US" dirty="0"/>
          </a:p>
        </p:txBody>
      </p:sp>
    </p:spTree>
  </p:cSld>
  <p:clrMapOvr>
    <a:masterClrMapping/>
  </p:clrMapOvr>
</p:notes>
</file>

<file path=ppt/notesSlides/notesSlide9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noFill/>
          <a:ln w="9525">
            <a:noFill/>
            <a:miter lim="800000"/>
            <a:headEnd/>
            <a:tailEnd/>
          </a:ln>
          <a:effectLst/>
        </p:spPr>
        <p:txBody>
          <a:bodyPr vert="horz" wrap="square" lIns="95667" tIns="50185" rIns="95667" bIns="50185" numCol="1" anchor="t" anchorCtr="0" compatLnSpc="1">
            <a:prstTxWarp prst="textNoShape">
              <a:avLst/>
            </a:prstTxWarp>
            <a:normAutofit/>
          </a:bodyPr>
          <a:lstStyle/>
          <a:p>
            <a:pPr marR="0" latinLnBrk="0">
              <a:lnSpc>
                <a:spcPct val="100000"/>
              </a:lnSpc>
              <a:buClrTx/>
              <a:buFontTx/>
              <a:buChar char="•"/>
              <a:tabLst/>
              <a:defRPr/>
            </a:pPr>
            <a:r>
              <a:rPr lang="en-US" dirty="0" smtClean="0"/>
              <a:t>IP SLA tracking extends the HSRP interface tracking to enable it to track paths through the network.</a:t>
            </a:r>
          </a:p>
          <a:p>
            <a:pPr>
              <a:lnSpc>
                <a:spcPct val="100000"/>
              </a:lnSpc>
            </a:pPr>
            <a:r>
              <a:rPr lang="en-US" smtClean="0"/>
              <a:t>In </a:t>
            </a:r>
            <a:r>
              <a:rPr lang="en-US" dirty="0" smtClean="0"/>
              <a:t>the figure, a Cisco IOS IP SLA measurement is being run between two switches across a network cloud.</a:t>
            </a:r>
          </a:p>
          <a:p>
            <a:pPr>
              <a:lnSpc>
                <a:spcPct val="100000"/>
              </a:lnSpc>
            </a:pPr>
            <a:r>
              <a:rPr lang="en-US" smtClean="0"/>
              <a:t>If </a:t>
            </a:r>
            <a:r>
              <a:rPr lang="en-US" dirty="0" smtClean="0"/>
              <a:t>the link fails, the priority of the active switch in the HSRP group is reduced, and the other switch connection via the upper network becomes the active router to reach the server. The figure also shows the configuration of IP SLA with HSRP, and it includes the following steps:</a:t>
            </a:r>
          </a:p>
          <a:p>
            <a:pPr lvl="1">
              <a:lnSpc>
                <a:spcPct val="100000"/>
              </a:lnSpc>
            </a:pPr>
            <a:r>
              <a:rPr lang="en-US" smtClean="0"/>
              <a:t>Step </a:t>
            </a:r>
            <a:r>
              <a:rPr lang="en-US" dirty="0" smtClean="0"/>
              <a:t>1. Create an IP SLA process (18).</a:t>
            </a:r>
          </a:p>
          <a:p>
            <a:pPr lvl="1">
              <a:lnSpc>
                <a:spcPct val="100000"/>
              </a:lnSpc>
            </a:pPr>
            <a:r>
              <a:rPr lang="en-US" dirty="0" smtClean="0"/>
              <a:t>Step 2. Schedule this IP SLA Process.</a:t>
            </a:r>
          </a:p>
          <a:p>
            <a:pPr lvl="1">
              <a:lnSpc>
                <a:spcPct val="100000"/>
              </a:lnSpc>
            </a:pPr>
            <a:r>
              <a:rPr lang="en-US" dirty="0" smtClean="0"/>
              <a:t>Step 3. Create an object (90) to track the state of this process.</a:t>
            </a:r>
          </a:p>
          <a:p>
            <a:pPr lvl="1">
              <a:lnSpc>
                <a:spcPct val="100000"/>
              </a:lnSpc>
            </a:pPr>
            <a:r>
              <a:rPr lang="en-US" dirty="0" smtClean="0"/>
              <a:t>Step 4. Track the state of this object and decrement the HSRP device priority if the object fails.</a:t>
            </a:r>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90</a:t>
            </a:fld>
            <a:endParaRPr lang="en-US" dirty="0"/>
          </a:p>
        </p:txBody>
      </p:sp>
    </p:spTree>
  </p:cSld>
  <p:clrMapOvr>
    <a:masterClrMapping/>
  </p:clrMapOvr>
</p:notes>
</file>

<file path=ppt/notesSlides/notesSlide9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noFill/>
          <a:ln w="9525">
            <a:noFill/>
            <a:miter lim="800000"/>
            <a:headEnd/>
            <a:tailEnd/>
          </a:ln>
          <a:effectLst/>
        </p:spPr>
        <p:txBody>
          <a:bodyPr vert="horz" wrap="square" lIns="95667" tIns="50185" rIns="95667" bIns="50185" numCol="1" anchor="t" anchorCtr="0" compatLnSpc="1">
            <a:prstTxWarp prst="textNoShape">
              <a:avLst/>
            </a:prstTxWarp>
            <a:normAutofit/>
          </a:bodyPr>
          <a:lstStyle/>
          <a:p>
            <a:pPr>
              <a:lnSpc>
                <a:spcPct val="100000"/>
              </a:lnSpc>
            </a:pPr>
            <a:r>
              <a:rPr lang="en-US" dirty="0" smtClean="0"/>
              <a:t>By configuring HSRP over trunks, users can eliminate situations in which a single point of failure causes traffic interruptions. This feature inherently provides some improvement in overall networking resilience by providing load balancing and redundancy capabilities between subnets and VLANs.</a:t>
            </a:r>
          </a:p>
          <a:p>
            <a:pPr>
              <a:lnSpc>
                <a:spcPct val="100000"/>
              </a:lnSpc>
            </a:pPr>
            <a:r>
              <a:rPr lang="en-US" smtClean="0"/>
              <a:t>For </a:t>
            </a:r>
            <a:r>
              <a:rPr lang="en-US" dirty="0" smtClean="0"/>
              <a:t>a VLAN, configure the same device to be both the spanning-tree root and the HSRP active router. This approach ensures that the Layer 2 forwarding path leads directly to the Layer 3 active router and so achieves maximum efficiency of load balancing on the routers and the trunks.</a:t>
            </a:r>
          </a:p>
          <a:p>
            <a:pPr>
              <a:lnSpc>
                <a:spcPct val="100000"/>
              </a:lnSpc>
            </a:pPr>
            <a:r>
              <a:rPr lang="en-US" smtClean="0"/>
              <a:t>For each VLAN, a standby group, an IP addresses, and a single well-known MAC address with a unique group identifier is allocated to the group. Although up to 255 standby groups can be configured (4095 with version 2), it is advised that the actual number of group identifiers used be kept to a minimum. When you are configuring two distribution layer switches, typically you will require only two standby group identifiers, regardless of how many standby groups are created.</a:t>
            </a:r>
            <a:endParaRPr lang="en-US" dirty="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91</a:t>
            </a:fld>
            <a:endParaRPr lang="en-US" dirty="0"/>
          </a:p>
        </p:txBody>
      </p:sp>
    </p:spTree>
  </p:cSld>
  <p:clrMapOvr>
    <a:masterClrMapping/>
  </p:clrMapOvr>
</p:notes>
</file>

<file path=ppt/notesSlides/notesSlide9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noFill/>
          <a:ln w="9525">
            <a:noFill/>
            <a:miter lim="800000"/>
            <a:headEnd/>
            <a:tailEnd/>
          </a:ln>
          <a:effectLst/>
        </p:spPr>
        <p:txBody>
          <a:bodyPr vert="horz" wrap="square" lIns="95667" tIns="50185" rIns="95667" bIns="50185" numCol="1" anchor="t" anchorCtr="0" compatLnSpc="1">
            <a:prstTxWarp prst="textNoShape">
              <a:avLst/>
            </a:prstTxWarp>
            <a:normAutofit/>
          </a:bodyPr>
          <a:lstStyle/>
          <a:p>
            <a:pPr>
              <a:lnSpc>
                <a:spcPct val="100000"/>
              </a:lnSpc>
            </a:pPr>
            <a:r>
              <a:rPr lang="en-US" dirty="0" smtClean="0"/>
              <a:t>The figure shows the configuration for two HSRP groups for two VLANs and the corresponding STP root configuration.</a:t>
            </a:r>
          </a:p>
          <a:p>
            <a:pPr>
              <a:lnSpc>
                <a:spcPct val="100000"/>
              </a:lnSpc>
            </a:pPr>
            <a:r>
              <a:rPr lang="en-US" smtClean="0"/>
              <a:t>The </a:t>
            </a:r>
            <a:r>
              <a:rPr lang="en-US" dirty="0" smtClean="0"/>
              <a:t>left switch is root and active HSRP router for VLAN 10. The corresponding configuration of the right switch has the switch as root and active HSRP router for VLAN 20.</a:t>
            </a:r>
            <a:endParaRPr lang="en-US" dirty="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92</a:t>
            </a:fld>
            <a:endParaRPr lang="en-US" dirty="0"/>
          </a:p>
        </p:txBody>
      </p:sp>
    </p:spTree>
  </p:cSld>
  <p:clrMapOvr>
    <a:masterClrMapping/>
  </p:clrMapOvr>
</p:notes>
</file>

<file path=ppt/notesSlides/notesSlide9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noFill/>
          <a:ln w="9525">
            <a:noFill/>
            <a:miter lim="800000"/>
            <a:headEnd/>
            <a:tailEnd/>
          </a:ln>
          <a:effectLst/>
        </p:spPr>
        <p:txBody>
          <a:bodyPr vert="horz" wrap="square" lIns="95667" tIns="50185" rIns="95667" bIns="50185" numCol="1" anchor="t" anchorCtr="0" compatLnSpc="1">
            <a:prstTxWarp prst="textNoShape">
              <a:avLst/>
            </a:prstTxWarp>
            <a:normAutofit/>
          </a:bodyPr>
          <a:lstStyle/>
          <a:p>
            <a:pPr>
              <a:lnSpc>
                <a:spcPct val="100000"/>
              </a:lnSpc>
            </a:pPr>
            <a:endParaRPr lang="en-US" dirty="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93</a:t>
            </a:fld>
            <a:endParaRPr lang="en-US" dirty="0"/>
          </a:p>
        </p:txBody>
      </p:sp>
    </p:spTree>
  </p:cSld>
  <p:clrMapOvr>
    <a:masterClrMapping/>
  </p:clrMapOvr>
</p:notes>
</file>

<file path=ppt/notesSlides/notesSlide9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noFill/>
          <a:ln w="9525">
            <a:noFill/>
            <a:miter lim="800000"/>
            <a:headEnd/>
            <a:tailEnd/>
          </a:ln>
          <a:effectLst/>
        </p:spPr>
        <p:txBody>
          <a:bodyPr vert="horz" wrap="square" lIns="95667" tIns="50185" rIns="95667" bIns="50185" numCol="1" anchor="t" anchorCtr="0" compatLnSpc="1">
            <a:prstTxWarp prst="textNoShape">
              <a:avLst/>
            </a:prstTxWarp>
            <a:normAutofit/>
          </a:bodyPr>
          <a:lstStyle/>
          <a:p>
            <a:pPr>
              <a:lnSpc>
                <a:spcPct val="100000"/>
              </a:lnSpc>
            </a:pPr>
            <a:endParaRPr lang="en-US" dirty="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94</a:t>
            </a:fld>
            <a:endParaRPr lang="en-US" dirty="0"/>
          </a:p>
        </p:txBody>
      </p:sp>
    </p:spTree>
  </p:cSld>
  <p:clrMapOvr>
    <a:masterClrMapping/>
  </p:clrMapOvr>
</p:notes>
</file>

<file path=ppt/notesSlides/notesSlide9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noFill/>
          <a:ln w="9525">
            <a:noFill/>
            <a:miter lim="800000"/>
            <a:headEnd/>
            <a:tailEnd/>
          </a:ln>
          <a:effectLst/>
        </p:spPr>
        <p:txBody>
          <a:bodyPr vert="horz" wrap="square" lIns="95667" tIns="50185" rIns="95667" bIns="50185" numCol="1" anchor="t" anchorCtr="0" compatLnSpc="1">
            <a:prstTxWarp prst="textNoShape">
              <a:avLst/>
            </a:prstTxWarp>
            <a:normAutofit/>
          </a:bodyPr>
          <a:lstStyle/>
          <a:p>
            <a:pPr>
              <a:lnSpc>
                <a:spcPct val="100000"/>
              </a:lnSpc>
            </a:pPr>
            <a:endParaRPr lang="en-US" dirty="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95</a:t>
            </a:fld>
            <a:endParaRPr lang="en-US" dirty="0"/>
          </a:p>
        </p:txBody>
      </p:sp>
    </p:spTree>
  </p:cSld>
  <p:clrMapOvr>
    <a:masterClrMapping/>
  </p:clrMapOvr>
</p:notes>
</file>

<file path=ppt/notesSlides/notesSlide9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noFill/>
          <a:ln w="9525">
            <a:noFill/>
            <a:miter lim="800000"/>
            <a:headEnd/>
            <a:tailEnd/>
          </a:ln>
          <a:effectLst/>
        </p:spPr>
        <p:txBody>
          <a:bodyPr vert="horz" wrap="square" lIns="95667" tIns="50185" rIns="95667" bIns="50185" numCol="1" anchor="t" anchorCtr="0" compatLnSpc="1">
            <a:prstTxWarp prst="textNoShape">
              <a:avLst/>
            </a:prstTxWarp>
            <a:normAutofit/>
          </a:bodyPr>
          <a:lstStyle/>
          <a:p>
            <a:pPr>
              <a:lnSpc>
                <a:spcPct val="120000"/>
              </a:lnSpc>
            </a:pPr>
            <a:endParaRPr lang="en-US" dirty="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96</a:t>
            </a:fld>
            <a:endParaRPr lang="en-US" dirty="0"/>
          </a:p>
        </p:txBody>
      </p:sp>
    </p:spTree>
  </p:cSld>
  <p:clrMapOvr>
    <a:masterClrMapping/>
  </p:clrMapOvr>
</p:notes>
</file>

<file path=ppt/notesSlides/notesSlide9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noFill/>
          <a:ln w="9525">
            <a:noFill/>
            <a:miter lim="800000"/>
            <a:headEnd/>
            <a:tailEnd/>
          </a:ln>
          <a:effectLst/>
        </p:spPr>
        <p:txBody>
          <a:bodyPr vert="horz" wrap="square" lIns="95667" tIns="50185" rIns="95667" bIns="50185" numCol="1" anchor="t" anchorCtr="0" compatLnSpc="1">
            <a:prstTxWarp prst="textNoShape">
              <a:avLst/>
            </a:prstTxWarp>
            <a:normAutofit lnSpcReduction="10000"/>
          </a:bodyPr>
          <a:lstStyle/>
          <a:p>
            <a:pPr>
              <a:lnSpc>
                <a:spcPct val="100000"/>
              </a:lnSpc>
            </a:pPr>
            <a:r>
              <a:rPr lang="en-US" dirty="0" smtClean="0"/>
              <a:t>Virtual Router Redundancy Protocol (VRRP) provides router interface failover in a manner similar to HSRP but with added features and IEEE compatibility. Like HSRP, VRRP enables a group of routers to form a single virtual router. In an HSRP or VRRP group, one router is elected to handle all requests sent to the virtual IP address. With Hot Standby Router Protocol (HSRP), this is the active router. A HSRP group has one active router, one standby router, and perhaps many listening routers. A VRRP group has one master router and one or more backup routers.</a:t>
            </a:r>
          </a:p>
          <a:p>
            <a:pPr>
              <a:lnSpc>
                <a:spcPct val="100000"/>
              </a:lnSpc>
            </a:pPr>
            <a:r>
              <a:rPr lang="en-US" smtClean="0"/>
              <a:t>HSRP </a:t>
            </a:r>
            <a:r>
              <a:rPr lang="en-US" dirty="0" smtClean="0"/>
              <a:t>and VRRP are similar in their features and behaviors. The main difference is that HSRP is a Cisco proprietary implementation, whereas VRRP is an open standard. The consequence is that HSRP is usually found in Cisco networks. VRRP is used in multivendor implementations.</a:t>
            </a:r>
          </a:p>
          <a:p>
            <a:pPr>
              <a:lnSpc>
                <a:spcPct val="100000"/>
              </a:lnSpc>
            </a:pPr>
            <a:r>
              <a:rPr lang="en-US" smtClean="0"/>
              <a:t>VRRP </a:t>
            </a:r>
            <a:r>
              <a:rPr lang="en-US" dirty="0" smtClean="0"/>
              <a:t>offers these redundancy features:</a:t>
            </a:r>
          </a:p>
          <a:p>
            <a:pPr lvl="1">
              <a:lnSpc>
                <a:spcPct val="100000"/>
              </a:lnSpc>
            </a:pPr>
            <a:r>
              <a:rPr lang="en-US" smtClean="0"/>
              <a:t>VRRP </a:t>
            </a:r>
            <a:r>
              <a:rPr lang="en-US" dirty="0" smtClean="0"/>
              <a:t>provides redundancy for the real IP address of a router or for a virtual IP address shared among the VRRP group members.</a:t>
            </a:r>
          </a:p>
          <a:p>
            <a:pPr lvl="1">
              <a:lnSpc>
                <a:spcPct val="100000"/>
              </a:lnSpc>
            </a:pPr>
            <a:r>
              <a:rPr lang="en-US" smtClean="0"/>
              <a:t>If </a:t>
            </a:r>
            <a:r>
              <a:rPr lang="en-US" dirty="0" smtClean="0"/>
              <a:t>a real IP address is used, the router with that address becomes the master. If a virtual IP address is used, the master is the router with the highest priority.</a:t>
            </a:r>
          </a:p>
          <a:p>
            <a:pPr lvl="1">
              <a:lnSpc>
                <a:spcPct val="100000"/>
              </a:lnSpc>
            </a:pPr>
            <a:r>
              <a:rPr lang="en-US" smtClean="0"/>
              <a:t>A </a:t>
            </a:r>
            <a:r>
              <a:rPr lang="en-US" dirty="0" smtClean="0"/>
              <a:t>VRRP group has one master router and one or more backup routers. The master router uses VRRP messages to inform group members that it is the master.</a:t>
            </a:r>
            <a:endParaRPr lang="en-US" dirty="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97</a:t>
            </a:fld>
            <a:endParaRPr lang="en-US" dirty="0"/>
          </a:p>
        </p:txBody>
      </p:sp>
    </p:spTree>
  </p:cSld>
  <p:clrMapOvr>
    <a:masterClrMapping/>
  </p:clrMapOvr>
</p:notes>
</file>

<file path=ppt/notesSlides/notesSlide9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noFill/>
          <a:ln w="9525">
            <a:noFill/>
            <a:miter lim="800000"/>
            <a:headEnd/>
            <a:tailEnd/>
          </a:ln>
          <a:effectLst/>
        </p:spPr>
        <p:txBody>
          <a:bodyPr vert="horz" wrap="square" lIns="95667" tIns="50185" rIns="95667" bIns="50185" numCol="1" anchor="t" anchorCtr="0" compatLnSpc="1">
            <a:prstTxWarp prst="textNoShape">
              <a:avLst/>
            </a:prstTxWarp>
            <a:normAutofit/>
          </a:bodyPr>
          <a:lstStyle/>
          <a:p>
            <a:pPr>
              <a:lnSpc>
                <a:spcPct val="100000"/>
              </a:lnSpc>
            </a:pPr>
            <a:endParaRPr lang="en-US" dirty="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98</a:t>
            </a:fld>
            <a:endParaRPr lang="en-US" dirty="0"/>
          </a:p>
        </p:txBody>
      </p:sp>
    </p:spTree>
  </p:cSld>
  <p:clrMapOvr>
    <a:masterClrMapping/>
  </p:clrMapOvr>
</p:notes>
</file>

<file path=ppt/notesSlides/notesSlide9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noFill/>
          <a:ln w="9525">
            <a:noFill/>
            <a:miter lim="800000"/>
            <a:headEnd/>
            <a:tailEnd/>
          </a:ln>
          <a:effectLst/>
        </p:spPr>
        <p:txBody>
          <a:bodyPr vert="horz" wrap="square" lIns="95667" tIns="50185" rIns="95667" bIns="50185" numCol="1" anchor="t" anchorCtr="0" compatLnSpc="1">
            <a:prstTxWarp prst="textNoShape">
              <a:avLst/>
            </a:prstTxWarp>
            <a:normAutofit/>
          </a:bodyPr>
          <a:lstStyle/>
          <a:p>
            <a:pPr>
              <a:lnSpc>
                <a:spcPct val="100000"/>
              </a:lnSpc>
            </a:pPr>
            <a:r>
              <a:rPr lang="en-US" dirty="0" smtClean="0"/>
              <a:t>Given that the IP address of the VRRP group is that of a physical interface on one of the group members, the router owning that address will be the master in the group. Its priority is set to 255. Backup router priority values can range from 1 to 254; the default value is 100. The priority value zero has special meaning, indicating that the current master has stopped participating in VRRP. This setting is used to trigger backup routers to quickly transition to the master without having to wait for the current master to time out.</a:t>
            </a:r>
          </a:p>
          <a:p>
            <a:pPr>
              <a:lnSpc>
                <a:spcPct val="100000"/>
              </a:lnSpc>
            </a:pPr>
            <a:r>
              <a:rPr lang="en-US" smtClean="0"/>
              <a:t>With </a:t>
            </a:r>
            <a:r>
              <a:rPr lang="en-US" dirty="0" smtClean="0"/>
              <a:t>VRRP, only the master sends advertisements (the equivalent of HSRP hellos). The master sends the advertisement on multicast 224.0.0.18 protocol number 112 on a default interval of 1 second.</a:t>
            </a:r>
            <a:endParaRPr lang="en-US" dirty="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99</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10" name="Picture 8" descr="PPt_4face_021208.jpg"/>
          <p:cNvPicPr>
            <a:picLocks noChangeAspect="1"/>
          </p:cNvPicPr>
          <p:nvPr/>
        </p:nvPicPr>
        <p:blipFill>
          <a:blip r:embed="rId2" cstate="print"/>
          <a:srcRect/>
          <a:stretch>
            <a:fillRect/>
          </a:stretch>
        </p:blipFill>
        <p:spPr bwMode="auto">
          <a:xfrm>
            <a:off x="0" y="1911350"/>
            <a:ext cx="9144000" cy="2432050"/>
          </a:xfrm>
          <a:prstGeom prst="rect">
            <a:avLst/>
          </a:prstGeom>
          <a:noFill/>
          <a:ln w="9525">
            <a:noFill/>
            <a:miter lim="800000"/>
            <a:headEnd/>
            <a:tailEnd/>
          </a:ln>
        </p:spPr>
      </p:pic>
      <p:sp>
        <p:nvSpPr>
          <p:cNvPr id="5" name="Rectangle 3"/>
          <p:cNvSpPr>
            <a:spLocks noChangeArrowheads="1"/>
          </p:cNvSpPr>
          <p:nvPr/>
        </p:nvSpPr>
        <p:spPr bwMode="auto">
          <a:xfrm>
            <a:off x="4498975" y="6670675"/>
            <a:ext cx="2347913" cy="190500"/>
          </a:xfrm>
          <a:prstGeom prst="rect">
            <a:avLst/>
          </a:prstGeom>
          <a:noFill/>
          <a:ln w="9525">
            <a:noFill/>
            <a:miter lim="800000"/>
            <a:headEnd/>
            <a:tailEnd/>
          </a:ln>
          <a:effectLst/>
        </p:spPr>
        <p:txBody>
          <a:bodyPr wrap="none" lIns="82124" tIns="41061" rIns="82124" bIns="41061" anchor="b" anchorCtr="1">
            <a:spAutoFit/>
          </a:bodyPr>
          <a:lstStyle/>
          <a:p>
            <a:pPr algn="l" defTabSz="814388">
              <a:lnSpc>
                <a:spcPct val="100000"/>
              </a:lnSpc>
              <a:defRPr/>
            </a:pPr>
            <a:r>
              <a:rPr lang="en-US" sz="700" dirty="0">
                <a:solidFill>
                  <a:srgbClr val="C0C0C4"/>
                </a:solidFill>
              </a:rPr>
              <a:t>© 2007 – 2010, Cisco Systems, Inc. All rights reserved.</a:t>
            </a:r>
          </a:p>
        </p:txBody>
      </p:sp>
      <p:sp>
        <p:nvSpPr>
          <p:cNvPr id="6" name="Rectangle 4"/>
          <p:cNvSpPr>
            <a:spLocks noChangeArrowheads="1"/>
          </p:cNvSpPr>
          <p:nvPr/>
        </p:nvSpPr>
        <p:spPr bwMode="auto">
          <a:xfrm>
            <a:off x="7123113" y="6672263"/>
            <a:ext cx="650875" cy="188912"/>
          </a:xfrm>
          <a:prstGeom prst="rect">
            <a:avLst/>
          </a:prstGeom>
          <a:noFill/>
          <a:ln w="9525">
            <a:noFill/>
            <a:miter lim="800000"/>
            <a:headEnd/>
            <a:tailEnd/>
          </a:ln>
          <a:effectLst/>
        </p:spPr>
        <p:txBody>
          <a:bodyPr wrap="none" lIns="82124" tIns="41061" rIns="82124" bIns="41061" anchor="b">
            <a:spAutoFit/>
          </a:bodyPr>
          <a:lstStyle/>
          <a:p>
            <a:pPr algn="r" defTabSz="814388">
              <a:lnSpc>
                <a:spcPct val="100000"/>
              </a:lnSpc>
              <a:defRPr/>
            </a:pPr>
            <a:r>
              <a:rPr lang="en-US" sz="700">
                <a:solidFill>
                  <a:srgbClr val="C0C0C4"/>
                </a:solidFill>
              </a:rPr>
              <a:t>Cisco Public</a:t>
            </a:r>
          </a:p>
        </p:txBody>
      </p:sp>
      <p:sp>
        <p:nvSpPr>
          <p:cNvPr id="7" name="Rectangle 5"/>
          <p:cNvSpPr>
            <a:spLocks noChangeArrowheads="1"/>
          </p:cNvSpPr>
          <p:nvPr/>
        </p:nvSpPr>
        <p:spPr bwMode="auto">
          <a:xfrm>
            <a:off x="193675" y="6562725"/>
            <a:ext cx="1699671" cy="190646"/>
          </a:xfrm>
          <a:prstGeom prst="rect">
            <a:avLst/>
          </a:prstGeom>
          <a:noFill/>
          <a:ln w="9525">
            <a:noFill/>
            <a:miter lim="800000"/>
            <a:headEnd/>
            <a:tailEnd/>
          </a:ln>
          <a:effectLst/>
        </p:spPr>
        <p:txBody>
          <a:bodyPr wrap="square" lIns="82124" tIns="41061" rIns="82124" bIns="41061" anchor="b">
            <a:spAutoFit/>
          </a:bodyPr>
          <a:lstStyle/>
          <a:p>
            <a:pPr algn="l" defTabSz="814388">
              <a:lnSpc>
                <a:spcPct val="100000"/>
              </a:lnSpc>
              <a:defRPr/>
            </a:pPr>
            <a:r>
              <a:rPr lang="en-US" sz="700" dirty="0" smtClean="0">
                <a:solidFill>
                  <a:schemeClr val="tx1"/>
                </a:solidFill>
              </a:rPr>
              <a:t>SWITCHv6 Chapter 5</a:t>
            </a:r>
            <a:endParaRPr lang="en-US" sz="700" dirty="0">
              <a:solidFill>
                <a:schemeClr val="tx1"/>
              </a:solidFill>
            </a:endParaRPr>
          </a:p>
        </p:txBody>
      </p:sp>
      <p:sp>
        <p:nvSpPr>
          <p:cNvPr id="8" name="Rectangle 6"/>
          <p:cNvSpPr>
            <a:spLocks noChangeArrowheads="1"/>
          </p:cNvSpPr>
          <p:nvPr/>
        </p:nvSpPr>
        <p:spPr bwMode="auto">
          <a:xfrm>
            <a:off x="8596313" y="6626225"/>
            <a:ext cx="320675" cy="234950"/>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defRPr/>
            </a:pPr>
            <a:fld id="{F03A2297-76DB-42C1-A7DF-76792C553C4F}" type="slidenum">
              <a:rPr lang="en-US" sz="1000">
                <a:solidFill>
                  <a:schemeClr val="tx1"/>
                </a:solidFill>
              </a:rPr>
              <a:pPr algn="r" defTabSz="814388">
                <a:lnSpc>
                  <a:spcPct val="100000"/>
                </a:lnSpc>
                <a:defRPr/>
              </a:pPr>
              <a:t>‹#›</a:t>
            </a:fld>
            <a:endParaRPr lang="en-US" sz="1000">
              <a:solidFill>
                <a:schemeClr val="tx1"/>
              </a:solidFill>
            </a:endParaRPr>
          </a:p>
        </p:txBody>
      </p:sp>
      <p:sp>
        <p:nvSpPr>
          <p:cNvPr id="1290247" name="Rectangle 7"/>
          <p:cNvSpPr>
            <a:spLocks noGrp="1" noChangeArrowheads="1"/>
          </p:cNvSpPr>
          <p:nvPr>
            <p:ph type="ctrTitle"/>
          </p:nvPr>
        </p:nvSpPr>
        <p:spPr bwMode="white">
          <a:xfrm>
            <a:off x="311150" y="2581836"/>
            <a:ext cx="4174789" cy="1021976"/>
          </a:xfrm>
          <a:prstGeom prst="rect">
            <a:avLst/>
          </a:prstGeom>
          <a:ln/>
        </p:spPr>
        <p:txBody>
          <a:bodyPr anchor="ctr">
            <a:normAutofit/>
          </a:bodyPr>
          <a:lstStyle>
            <a:lvl1pPr>
              <a:defRPr sz="3000" b="0">
                <a:solidFill>
                  <a:srgbClr val="FFFFFF"/>
                </a:solidFill>
              </a:defRPr>
            </a:lvl1pPr>
          </a:lstStyle>
          <a:p>
            <a:r>
              <a:rPr lang="en-US" smtClean="0"/>
              <a:t>Click to edit Master title style</a:t>
            </a:r>
            <a:endParaRPr lang="en-US"/>
          </a:p>
        </p:txBody>
      </p:sp>
      <p:sp>
        <p:nvSpPr>
          <p:cNvPr id="1290248" name="Rectangle 8"/>
          <p:cNvSpPr>
            <a:spLocks noGrp="1" noChangeArrowheads="1"/>
          </p:cNvSpPr>
          <p:nvPr>
            <p:ph type="subTitle" idx="1"/>
          </p:nvPr>
        </p:nvSpPr>
        <p:spPr>
          <a:xfrm>
            <a:off x="311149" y="4672013"/>
            <a:ext cx="8510122" cy="658812"/>
          </a:xfrm>
          <a:ln/>
        </p:spPr>
        <p:txBody>
          <a:bodyPr/>
          <a:lstStyle>
            <a:lvl1pPr marL="0" indent="0">
              <a:lnSpc>
                <a:spcPct val="90000"/>
              </a:lnSpc>
              <a:buFont typeface="Wingdings" pitchFamily="2" charset="2"/>
              <a:buNone/>
              <a:defRPr sz="2000" b="1">
                <a:solidFill>
                  <a:schemeClr val="bg2"/>
                </a:solidFill>
              </a:defRPr>
            </a:lvl1pPr>
          </a:lstStyle>
          <a:p>
            <a:r>
              <a:rPr lang="en-US" smtClean="0"/>
              <a:t>Click to edit Master subtitle style</a:t>
            </a:r>
            <a:endParaRPr lang="en-US"/>
          </a:p>
        </p:txBody>
      </p:sp>
      <p:pic>
        <p:nvPicPr>
          <p:cNvPr id="12" name="Picture 331" descr="Cisco_NewLogo"/>
          <p:cNvPicPr>
            <a:picLocks noChangeAspect="1" noChangeArrowheads="1"/>
          </p:cNvPicPr>
          <p:nvPr/>
        </p:nvPicPr>
        <p:blipFill>
          <a:blip r:embed="rId3" cstate="print"/>
          <a:srcRect/>
          <a:stretch>
            <a:fillRect/>
          </a:stretch>
        </p:blipFill>
        <p:spPr bwMode="auto">
          <a:xfrm>
            <a:off x="5483225" y="5940425"/>
            <a:ext cx="3354388" cy="474663"/>
          </a:xfrm>
          <a:prstGeom prst="rect">
            <a:avLst/>
          </a:prstGeom>
          <a:noFill/>
          <a:ln w="9525">
            <a:noFill/>
            <a:miter lim="800000"/>
            <a:headEnd/>
            <a:tailEnd/>
          </a:ln>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Command Exampl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68941" y="365379"/>
            <a:ext cx="8522208" cy="549021"/>
          </a:xfrm>
          <a:prstGeom prst="rect">
            <a:avLst/>
          </a:prstGeom>
        </p:spPr>
        <p:txBody>
          <a:bodyPr>
            <a:normAutofit/>
          </a:bodyPr>
          <a:lstStyle>
            <a:lvl1pPr>
              <a:defRPr/>
            </a:lvl1pPr>
          </a:lstStyle>
          <a:p>
            <a:r>
              <a:rPr lang="en-US" smtClean="0"/>
              <a:t>Command Example</a:t>
            </a:r>
            <a:endParaRPr lang="en-US"/>
          </a:p>
        </p:txBody>
      </p:sp>
      <p:sp>
        <p:nvSpPr>
          <p:cNvPr id="7" name="Content Placeholder 2"/>
          <p:cNvSpPr>
            <a:spLocks noGrp="1"/>
          </p:cNvSpPr>
          <p:nvPr>
            <p:ph idx="1"/>
          </p:nvPr>
        </p:nvSpPr>
        <p:spPr>
          <a:xfrm>
            <a:off x="279400" y="1002856"/>
            <a:ext cx="8316913" cy="491994"/>
          </a:xfrm>
        </p:spPr>
        <p:txBody>
          <a:bodyPr/>
          <a:lstStyle/>
          <a:p>
            <a:pPr lvl="0"/>
            <a:r>
              <a:rPr lang="en-US" smtClean="0"/>
              <a:t>Click to edit Master text styles</a:t>
            </a:r>
          </a:p>
        </p:txBody>
      </p:sp>
      <p:sp>
        <p:nvSpPr>
          <p:cNvPr id="10" name="Text Placeholder 9"/>
          <p:cNvSpPr>
            <a:spLocks noGrp="1"/>
          </p:cNvSpPr>
          <p:nvPr>
            <p:ph type="body" sz="quarter" idx="10" hasCustomPrompt="1"/>
          </p:nvPr>
        </p:nvSpPr>
        <p:spPr>
          <a:xfrm>
            <a:off x="613533" y="1540895"/>
            <a:ext cx="7745412" cy="377078"/>
          </a:xfrm>
        </p:spPr>
        <p:txBody>
          <a:bodyPr/>
          <a:lstStyle>
            <a:lvl1pPr>
              <a:buNone/>
              <a:defRPr sz="1600" b="0">
                <a:latin typeface="Courier New" pitchFamily="49" charset="0"/>
                <a:cs typeface="Courier New" pitchFamily="49" charset="0"/>
              </a:defRPr>
            </a:lvl1pPr>
            <a:lvl2pPr>
              <a:buFont typeface="Arial" pitchFamily="34" charset="0"/>
              <a:buNone/>
              <a:defRPr sz="1200">
                <a:latin typeface="Courier New" pitchFamily="49" charset="0"/>
                <a:cs typeface="Courier New" pitchFamily="49" charset="0"/>
              </a:defRPr>
            </a:lvl2pPr>
            <a:lvl3pPr>
              <a:buFont typeface="Arial" pitchFamily="34" charset="0"/>
              <a:buNone/>
              <a:defRPr sz="1200">
                <a:latin typeface="Courier New" pitchFamily="49" charset="0"/>
                <a:cs typeface="Courier New" pitchFamily="49" charset="0"/>
              </a:defRPr>
            </a:lvl3pPr>
            <a:lvl4pPr>
              <a:buFont typeface="Arial" pitchFamily="34" charset="0"/>
              <a:buNone/>
              <a:defRPr sz="1200">
                <a:latin typeface="Courier New" pitchFamily="49" charset="0"/>
                <a:cs typeface="Courier New" pitchFamily="49" charset="0"/>
              </a:defRPr>
            </a:lvl4pPr>
            <a:lvl5pPr>
              <a:buFont typeface="Arial" pitchFamily="34" charset="0"/>
              <a:buNone/>
              <a:defRPr sz="1200">
                <a:latin typeface="Courier New" pitchFamily="49" charset="0"/>
                <a:cs typeface="Courier New" pitchFamily="49" charset="0"/>
              </a:defRPr>
            </a:lvl5pPr>
          </a:lstStyle>
          <a:p>
            <a:pPr lvl="0"/>
            <a:r>
              <a:rPr lang="en-US" smtClean="0"/>
              <a:t>Router(config)#</a:t>
            </a:r>
          </a:p>
        </p:txBody>
      </p:sp>
      <p:sp>
        <p:nvSpPr>
          <p:cNvPr id="11" name="Text Placeholder 9"/>
          <p:cNvSpPr>
            <a:spLocks noGrp="1"/>
          </p:cNvSpPr>
          <p:nvPr>
            <p:ph type="body" sz="quarter" idx="11" hasCustomPrompt="1"/>
          </p:nvPr>
        </p:nvSpPr>
        <p:spPr>
          <a:xfrm>
            <a:off x="615326" y="2000782"/>
            <a:ext cx="7745412" cy="377078"/>
          </a:xfrm>
          <a:ln w="28575">
            <a:solidFill>
              <a:schemeClr val="tx1"/>
            </a:solidFill>
          </a:ln>
        </p:spPr>
        <p:txBody>
          <a:bodyPr/>
          <a:lstStyle>
            <a:lvl1pPr>
              <a:buNone/>
              <a:defRPr sz="1600" b="1" i="0">
                <a:latin typeface="Courier New" pitchFamily="49" charset="0"/>
                <a:cs typeface="Courier New" pitchFamily="49" charset="0"/>
              </a:defRPr>
            </a:lvl1pPr>
            <a:lvl2pPr>
              <a:buFont typeface="Arial" pitchFamily="34" charset="0"/>
              <a:buNone/>
              <a:defRPr sz="1200">
                <a:latin typeface="Courier New" pitchFamily="49" charset="0"/>
                <a:cs typeface="Courier New" pitchFamily="49" charset="0"/>
              </a:defRPr>
            </a:lvl2pPr>
            <a:lvl3pPr>
              <a:buFont typeface="Arial" pitchFamily="34" charset="0"/>
              <a:buNone/>
              <a:defRPr sz="1200">
                <a:latin typeface="Courier New" pitchFamily="49" charset="0"/>
                <a:cs typeface="Courier New" pitchFamily="49" charset="0"/>
              </a:defRPr>
            </a:lvl3pPr>
            <a:lvl4pPr>
              <a:buFont typeface="Arial" pitchFamily="34" charset="0"/>
              <a:buNone/>
              <a:defRPr sz="1200">
                <a:latin typeface="Courier New" pitchFamily="49" charset="0"/>
                <a:cs typeface="Courier New" pitchFamily="49" charset="0"/>
              </a:defRPr>
            </a:lvl4pPr>
            <a:lvl5pPr>
              <a:buFont typeface="Arial" pitchFamily="34" charset="0"/>
              <a:buNone/>
              <a:defRPr sz="1200">
                <a:latin typeface="Courier New" pitchFamily="49" charset="0"/>
                <a:cs typeface="Courier New" pitchFamily="49" charset="0"/>
              </a:defRPr>
            </a:lvl5pPr>
          </a:lstStyle>
          <a:p>
            <a:pPr lvl="0"/>
            <a:r>
              <a:rPr lang="en-US" smtClean="0"/>
              <a:t>Command parameters</a:t>
            </a:r>
          </a:p>
        </p:txBody>
      </p:sp>
      <p:sp>
        <p:nvSpPr>
          <p:cNvPr id="6" name="Content Placeholder 2"/>
          <p:cNvSpPr>
            <a:spLocks noGrp="1"/>
          </p:cNvSpPr>
          <p:nvPr>
            <p:ph idx="12"/>
          </p:nvPr>
        </p:nvSpPr>
        <p:spPr>
          <a:xfrm>
            <a:off x="279400" y="2852057"/>
            <a:ext cx="8316913" cy="3320143"/>
          </a:xfrm>
        </p:spPr>
        <p:txBody>
          <a:bodyPr/>
          <a:lstStyle/>
          <a:p>
            <a:pPr lvl="0"/>
            <a:r>
              <a:rPr lang="en-US" smtClean="0"/>
              <a:t>Click to edit Master text styles</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2 column horizontal">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9400" y="365379"/>
            <a:ext cx="8521700" cy="549021"/>
          </a:xfrm>
          <a:prstGeom prst="rect">
            <a:avLst/>
          </a:prstGeom>
        </p:spPr>
        <p:txBody>
          <a:bodyPr>
            <a:normAutofit/>
          </a:bodyPr>
          <a:lstStyle>
            <a:lvl1pPr>
              <a:defRPr baseline="0"/>
            </a:lvl1pPr>
          </a:lstStyle>
          <a:p>
            <a:r>
              <a:rPr lang="en-US" smtClean="0"/>
              <a:t>2 Rows</a:t>
            </a:r>
            <a:endParaRPr lang="en-US"/>
          </a:p>
        </p:txBody>
      </p:sp>
      <p:sp>
        <p:nvSpPr>
          <p:cNvPr id="4" name="Content Placeholder 2"/>
          <p:cNvSpPr>
            <a:spLocks noGrp="1"/>
          </p:cNvSpPr>
          <p:nvPr>
            <p:ph idx="10"/>
          </p:nvPr>
        </p:nvSpPr>
        <p:spPr>
          <a:xfrm>
            <a:off x="279400" y="978053"/>
            <a:ext cx="8520354" cy="2628747"/>
          </a:xfrm>
        </p:spPr>
        <p:txBody>
          <a:bodyPr>
            <a:normAutofit/>
          </a:bodyPr>
          <a:lstStyle>
            <a:lvl1pPr>
              <a:defRPr sz="2400"/>
            </a:lvl1pPr>
            <a:lvl2pPr marL="461963" indent="-236538">
              <a:buFont typeface="Arial" pitchFamily="34" charset="0"/>
              <a:buChar char="•"/>
              <a:defRPr sz="2000"/>
            </a:lvl2pPr>
            <a:lvl3pPr marL="688975" indent="-227013">
              <a:buFont typeface="Arial" pitchFamily="34" charset="0"/>
              <a:buChar char="•"/>
              <a:defRPr sz="1800"/>
            </a:lvl3pPr>
            <a:lvl4pPr marL="565150" indent="176213">
              <a:buFont typeface="Arial" pitchFamily="34" charset="0"/>
              <a:buChar char="•"/>
              <a:defRPr/>
            </a:lvl4pPr>
            <a:lvl5pPr marL="744538" indent="169863">
              <a:buFont typeface="Arial" pitchFamily="34" charset="0"/>
              <a:buChar char="•"/>
              <a:defRPr/>
            </a:lvl5pPr>
          </a:lstStyle>
          <a:p>
            <a:pPr lvl="0"/>
            <a:r>
              <a:rPr lang="en-US" smtClean="0"/>
              <a:t>Click to edit Master text styles</a:t>
            </a:r>
          </a:p>
          <a:p>
            <a:pPr lvl="1"/>
            <a:r>
              <a:rPr lang="en-US" smtClean="0"/>
              <a:t>Second level</a:t>
            </a:r>
          </a:p>
          <a:p>
            <a:pPr lvl="2"/>
            <a:r>
              <a:rPr lang="en-US" smtClean="0"/>
              <a:t>Third level</a:t>
            </a:r>
          </a:p>
        </p:txBody>
      </p:sp>
      <p:sp>
        <p:nvSpPr>
          <p:cNvPr id="5" name="Content Placeholder 2"/>
          <p:cNvSpPr>
            <a:spLocks noGrp="1"/>
          </p:cNvSpPr>
          <p:nvPr>
            <p:ph idx="11"/>
          </p:nvPr>
        </p:nvSpPr>
        <p:spPr>
          <a:xfrm>
            <a:off x="279400" y="3721101"/>
            <a:ext cx="8520354" cy="2746036"/>
          </a:xfrm>
        </p:spPr>
        <p:txBody>
          <a:bodyPr>
            <a:normAutofit/>
          </a:bodyPr>
          <a:lstStyle>
            <a:lvl1pPr>
              <a:defRPr sz="2400"/>
            </a:lvl1pPr>
            <a:lvl2pPr marL="461963" indent="-236538">
              <a:buFont typeface="Arial" pitchFamily="34" charset="0"/>
              <a:buChar char="•"/>
              <a:defRPr sz="2000"/>
            </a:lvl2pPr>
            <a:lvl3pPr marL="688975" indent="-227013">
              <a:buFont typeface="Arial" pitchFamily="34" charset="0"/>
              <a:buChar char="•"/>
              <a:defRPr sz="1800"/>
            </a:lvl3pPr>
            <a:lvl4pPr marL="565150" indent="176213">
              <a:buFont typeface="Arial" pitchFamily="34" charset="0"/>
              <a:buChar char="•"/>
              <a:defRPr/>
            </a:lvl4pPr>
            <a:lvl5pPr marL="744538" indent="169863">
              <a:buFont typeface="Arial" pitchFamily="34" charset="0"/>
              <a:buChar char="•"/>
              <a:defRPr/>
            </a:lvl5pPr>
          </a:lstStyle>
          <a:p>
            <a:pPr lvl="0"/>
            <a:r>
              <a:rPr lang="en-US" smtClean="0"/>
              <a:t>Click to edit Master text styles</a:t>
            </a:r>
          </a:p>
          <a:p>
            <a:pPr lvl="1"/>
            <a:r>
              <a:rPr lang="en-US" smtClean="0"/>
              <a:t>Second level</a:t>
            </a:r>
          </a:p>
          <a:p>
            <a:pPr lvl="2"/>
            <a:r>
              <a:rPr lang="en-US" smtClean="0"/>
              <a:t>Third level</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2 Rows Graphic Top">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9400" y="365379"/>
            <a:ext cx="8521700" cy="740664"/>
          </a:xfrm>
          <a:prstGeom prst="rect">
            <a:avLst/>
          </a:prstGeom>
        </p:spPr>
        <p:txBody>
          <a:bodyPr>
            <a:normAutofit/>
          </a:bodyPr>
          <a:lstStyle>
            <a:lvl1pPr>
              <a:defRPr baseline="0"/>
            </a:lvl1pPr>
          </a:lstStyle>
          <a:p>
            <a:r>
              <a:rPr lang="en-US" smtClean="0"/>
              <a:t>2 Rows Graphic Top</a:t>
            </a:r>
            <a:endParaRPr lang="en-US"/>
          </a:p>
        </p:txBody>
      </p:sp>
      <p:sp>
        <p:nvSpPr>
          <p:cNvPr id="5" name="Content Placeholder 2"/>
          <p:cNvSpPr>
            <a:spLocks noGrp="1"/>
          </p:cNvSpPr>
          <p:nvPr>
            <p:ph idx="11"/>
          </p:nvPr>
        </p:nvSpPr>
        <p:spPr>
          <a:xfrm>
            <a:off x="279400" y="3897849"/>
            <a:ext cx="8520354" cy="2526255"/>
          </a:xfrm>
        </p:spPr>
        <p:txBody>
          <a:bodyPr>
            <a:normAutofit/>
          </a:bodyPr>
          <a:lstStyle>
            <a:lvl1pPr>
              <a:defRPr sz="2400"/>
            </a:lvl1pPr>
            <a:lvl2pPr marL="461963" indent="-236538">
              <a:buFont typeface="Arial" pitchFamily="34" charset="0"/>
              <a:buChar char="•"/>
              <a:defRPr sz="2000"/>
            </a:lvl2pPr>
            <a:lvl3pPr marL="688975" indent="-227013">
              <a:buFont typeface="Arial" pitchFamily="34" charset="0"/>
              <a:buChar char="•"/>
              <a:defRPr sz="1800"/>
            </a:lvl3pPr>
            <a:lvl4pPr marL="565150" indent="176213">
              <a:buFont typeface="Arial" pitchFamily="34" charset="0"/>
              <a:buChar char="•"/>
              <a:defRPr/>
            </a:lvl4pPr>
            <a:lvl5pPr marL="744538" indent="169863">
              <a:buFont typeface="Arial" pitchFamily="34" charset="0"/>
              <a:buChar char="•"/>
              <a:defRPr/>
            </a:lvl5pPr>
          </a:lstStyle>
          <a:p>
            <a:pPr lvl="0"/>
            <a:r>
              <a:rPr lang="en-US" smtClean="0"/>
              <a:t>Click to edit Master text styles</a:t>
            </a:r>
          </a:p>
          <a:p>
            <a:pPr lvl="1"/>
            <a:r>
              <a:rPr lang="en-US" smtClean="0"/>
              <a:t>Second level</a:t>
            </a:r>
          </a:p>
          <a:p>
            <a:pPr lvl="2"/>
            <a:r>
              <a:rPr lang="en-US" smtClean="0"/>
              <a:t>Third level</a:t>
            </a:r>
          </a:p>
        </p:txBody>
      </p:sp>
      <p:sp>
        <p:nvSpPr>
          <p:cNvPr id="8" name="Content Placeholder 7"/>
          <p:cNvSpPr>
            <a:spLocks noGrp="1"/>
          </p:cNvSpPr>
          <p:nvPr>
            <p:ph sz="quarter" idx="12"/>
          </p:nvPr>
        </p:nvSpPr>
        <p:spPr>
          <a:xfrm>
            <a:off x="279400" y="1076325"/>
            <a:ext cx="8531225" cy="2732088"/>
          </a:xfrm>
        </p:spPr>
        <p:txBody>
          <a:bodyPr>
            <a:normAutofit/>
          </a:bodyPr>
          <a:lstStyle>
            <a:lvl1pPr>
              <a:buNone/>
              <a:defRPr/>
            </a:lvl1pPr>
          </a:lstStyle>
          <a:p>
            <a:pPr lvl="0"/>
            <a:r>
              <a:rPr lang="en-US" smtClean="0"/>
              <a:t>Click to edit Master text styles</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2 Rows Graphic Bottom">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9400" y="365379"/>
            <a:ext cx="8521700" cy="740664"/>
          </a:xfrm>
          <a:prstGeom prst="rect">
            <a:avLst/>
          </a:prstGeom>
        </p:spPr>
        <p:txBody>
          <a:bodyPr>
            <a:normAutofit/>
          </a:bodyPr>
          <a:lstStyle>
            <a:lvl1pPr>
              <a:defRPr baseline="0"/>
            </a:lvl1pPr>
          </a:lstStyle>
          <a:p>
            <a:r>
              <a:rPr lang="en-US" smtClean="0"/>
              <a:t>2 Rows Graphic Bottom</a:t>
            </a:r>
            <a:endParaRPr lang="en-US"/>
          </a:p>
        </p:txBody>
      </p:sp>
      <p:sp>
        <p:nvSpPr>
          <p:cNvPr id="4" name="Content Placeholder 2"/>
          <p:cNvSpPr>
            <a:spLocks noGrp="1"/>
          </p:cNvSpPr>
          <p:nvPr>
            <p:ph idx="10"/>
          </p:nvPr>
        </p:nvSpPr>
        <p:spPr>
          <a:xfrm>
            <a:off x="279400" y="1174380"/>
            <a:ext cx="8520354" cy="2160492"/>
          </a:xfrm>
        </p:spPr>
        <p:txBody>
          <a:bodyPr>
            <a:normAutofit/>
          </a:bodyPr>
          <a:lstStyle>
            <a:lvl1pPr>
              <a:defRPr sz="2400"/>
            </a:lvl1pPr>
            <a:lvl2pPr marL="461963" indent="-236538">
              <a:buFont typeface="Arial" pitchFamily="34" charset="0"/>
              <a:buChar char="•"/>
              <a:defRPr sz="2000"/>
            </a:lvl2pPr>
            <a:lvl3pPr marL="688975" indent="-227013">
              <a:buFont typeface="Arial" pitchFamily="34" charset="0"/>
              <a:buChar char="•"/>
              <a:defRPr sz="1800"/>
            </a:lvl3pPr>
            <a:lvl4pPr marL="565150" indent="176213">
              <a:buFont typeface="Arial" pitchFamily="34" charset="0"/>
              <a:buChar char="•"/>
              <a:defRPr/>
            </a:lvl4pPr>
            <a:lvl5pPr marL="744538" indent="169863">
              <a:buFont typeface="Arial" pitchFamily="34" charset="0"/>
              <a:buChar char="•"/>
              <a:defRPr/>
            </a:lvl5pPr>
          </a:lstStyle>
          <a:p>
            <a:pPr lvl="0"/>
            <a:r>
              <a:rPr lang="en-US" smtClean="0"/>
              <a:t>Click to edit Master text styles</a:t>
            </a:r>
          </a:p>
          <a:p>
            <a:pPr lvl="1"/>
            <a:r>
              <a:rPr lang="en-US" smtClean="0"/>
              <a:t>Second level</a:t>
            </a:r>
          </a:p>
          <a:p>
            <a:pPr lvl="2"/>
            <a:r>
              <a:rPr lang="en-US" smtClean="0"/>
              <a:t>Third level</a:t>
            </a:r>
          </a:p>
        </p:txBody>
      </p:sp>
      <p:sp>
        <p:nvSpPr>
          <p:cNvPr id="6" name="Content Placeholder 5"/>
          <p:cNvSpPr>
            <a:spLocks noGrp="1"/>
          </p:cNvSpPr>
          <p:nvPr>
            <p:ph sz="quarter" idx="11"/>
          </p:nvPr>
        </p:nvSpPr>
        <p:spPr>
          <a:xfrm>
            <a:off x="279400" y="3443288"/>
            <a:ext cx="8520113" cy="3097212"/>
          </a:xfrm>
        </p:spPr>
        <p:txBody>
          <a:bodyPr>
            <a:normAutofit/>
          </a:bodyPr>
          <a:lstStyle>
            <a:lvl1pPr>
              <a:buNone/>
              <a:defRPr/>
            </a:lvl1pPr>
            <a:lvl2pPr>
              <a:buNone/>
              <a:defRPr/>
            </a:lvl2pPr>
            <a:lvl3pPr>
              <a:buNone/>
              <a:defRPr/>
            </a:lvl3pPr>
          </a:lstStyle>
          <a:p>
            <a:pPr lvl="0"/>
            <a:r>
              <a:rPr lang="en-US" smtClean="0"/>
              <a:t>Click to edit Master text styles</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Content and Command Exampl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9400" y="365379"/>
            <a:ext cx="8521700" cy="740664"/>
          </a:xfrm>
          <a:prstGeom prst="rect">
            <a:avLst/>
          </a:prstGeom>
        </p:spPr>
        <p:txBody>
          <a:bodyPr>
            <a:normAutofit/>
          </a:bodyPr>
          <a:lstStyle>
            <a:lvl1pPr>
              <a:defRPr baseline="0"/>
            </a:lvl1pPr>
          </a:lstStyle>
          <a:p>
            <a:r>
              <a:rPr lang="en-US" smtClean="0"/>
              <a:t>Config Example 2 Rows</a:t>
            </a:r>
            <a:endParaRPr lang="en-US"/>
          </a:p>
        </p:txBody>
      </p:sp>
      <p:sp>
        <p:nvSpPr>
          <p:cNvPr id="4" name="Content Placeholder 2"/>
          <p:cNvSpPr>
            <a:spLocks noGrp="1"/>
          </p:cNvSpPr>
          <p:nvPr>
            <p:ph idx="10"/>
          </p:nvPr>
        </p:nvSpPr>
        <p:spPr>
          <a:xfrm>
            <a:off x="279400" y="1174379"/>
            <a:ext cx="8520354" cy="2496283"/>
          </a:xfrm>
        </p:spPr>
        <p:txBody>
          <a:bodyPr>
            <a:normAutofit/>
          </a:bodyPr>
          <a:lstStyle>
            <a:lvl1pPr>
              <a:defRPr sz="2400"/>
            </a:lvl1pPr>
            <a:lvl2pPr marL="461963" indent="-236538">
              <a:buFont typeface="Arial" pitchFamily="34" charset="0"/>
              <a:buChar char="•"/>
              <a:defRPr sz="2000"/>
            </a:lvl2pPr>
            <a:lvl3pPr marL="688975" indent="-227013">
              <a:buFont typeface="Arial" pitchFamily="34" charset="0"/>
              <a:buChar char="•"/>
              <a:defRPr sz="1800"/>
            </a:lvl3pPr>
            <a:lvl4pPr marL="565150" indent="176213">
              <a:buFont typeface="Arial" pitchFamily="34" charset="0"/>
              <a:buChar char="•"/>
              <a:defRPr/>
            </a:lvl4pPr>
            <a:lvl5pPr marL="744538" indent="169863">
              <a:buFont typeface="Arial" pitchFamily="34" charset="0"/>
              <a:buChar char="•"/>
              <a:defRPr/>
            </a:lvl5pPr>
          </a:lstStyle>
          <a:p>
            <a:pPr lvl="0"/>
            <a:r>
              <a:rPr lang="en-US" smtClean="0"/>
              <a:t>Click to edit Master text styles</a:t>
            </a:r>
          </a:p>
          <a:p>
            <a:pPr lvl="1"/>
            <a:r>
              <a:rPr lang="en-US" smtClean="0"/>
              <a:t>Second level</a:t>
            </a:r>
          </a:p>
          <a:p>
            <a:pPr lvl="2"/>
            <a:r>
              <a:rPr lang="en-US" smtClean="0"/>
              <a:t>Third level</a:t>
            </a:r>
          </a:p>
        </p:txBody>
      </p:sp>
      <p:sp>
        <p:nvSpPr>
          <p:cNvPr id="6" name="Content Placeholder 5"/>
          <p:cNvSpPr>
            <a:spLocks noGrp="1"/>
          </p:cNvSpPr>
          <p:nvPr>
            <p:ph sz="quarter" idx="11" hasCustomPrompt="1"/>
          </p:nvPr>
        </p:nvSpPr>
        <p:spPr>
          <a:xfrm>
            <a:off x="279400" y="3762102"/>
            <a:ext cx="8520113" cy="2778397"/>
          </a:xfrm>
          <a:ln>
            <a:solidFill>
              <a:schemeClr val="tx1"/>
            </a:solidFill>
          </a:ln>
        </p:spPr>
        <p:txBody>
          <a:bodyPr>
            <a:normAutofit/>
          </a:bodyPr>
          <a:lstStyle>
            <a:lvl1pPr marL="0" indent="0">
              <a:lnSpc>
                <a:spcPct val="100000"/>
              </a:lnSpc>
              <a:spcBef>
                <a:spcPts val="0"/>
              </a:spcBef>
              <a:spcAft>
                <a:spcPts val="0"/>
              </a:spcAft>
              <a:buNone/>
              <a:defRPr sz="1600">
                <a:latin typeface="Courier New" pitchFamily="49" charset="0"/>
                <a:cs typeface="Courier New" pitchFamily="49" charset="0"/>
              </a:defRPr>
            </a:lvl1pPr>
            <a:lvl2pPr>
              <a:buNone/>
              <a:defRPr/>
            </a:lvl2pPr>
            <a:lvl3pPr>
              <a:buNone/>
              <a:defRPr/>
            </a:lvl3pPr>
          </a:lstStyle>
          <a:p>
            <a:pPr lvl="0"/>
            <a:r>
              <a:rPr lang="en-US" smtClean="0"/>
              <a:t>Config example</a:t>
            </a: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Config Example 2 column">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68941" y="365379"/>
            <a:ext cx="8532159" cy="740664"/>
          </a:xfrm>
          <a:prstGeom prst="rect">
            <a:avLst/>
          </a:prstGeom>
        </p:spPr>
        <p:txBody>
          <a:bodyPr>
            <a:normAutofit/>
          </a:bodyPr>
          <a:lstStyle>
            <a:lvl1pPr>
              <a:defRPr/>
            </a:lvl1pPr>
          </a:lstStyle>
          <a:p>
            <a:r>
              <a:rPr lang="en-US" smtClean="0"/>
              <a:t>Config Example 2 column</a:t>
            </a:r>
            <a:endParaRPr lang="en-US"/>
          </a:p>
        </p:txBody>
      </p:sp>
      <p:sp>
        <p:nvSpPr>
          <p:cNvPr id="8" name="Content Placeholder 3"/>
          <p:cNvSpPr>
            <a:spLocks noGrp="1"/>
          </p:cNvSpPr>
          <p:nvPr>
            <p:ph sz="half" idx="10"/>
          </p:nvPr>
        </p:nvSpPr>
        <p:spPr>
          <a:xfrm>
            <a:off x="279399" y="1186191"/>
            <a:ext cx="4152751" cy="3957760"/>
          </a:xfrm>
        </p:spPr>
        <p:txBody>
          <a:bodyPr>
            <a:normAutofit/>
          </a:bodyPr>
          <a:lstStyle>
            <a:lvl1pPr>
              <a:defRPr sz="2400" baseline="0"/>
            </a:lvl1pPr>
            <a:lvl2pPr>
              <a:defRPr sz="2000" baseline="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p:txBody>
      </p:sp>
      <p:sp>
        <p:nvSpPr>
          <p:cNvPr id="10" name="Content Placeholder 3"/>
          <p:cNvSpPr>
            <a:spLocks noGrp="1"/>
          </p:cNvSpPr>
          <p:nvPr>
            <p:ph sz="half" idx="11"/>
          </p:nvPr>
        </p:nvSpPr>
        <p:spPr>
          <a:xfrm>
            <a:off x="4659554" y="1186191"/>
            <a:ext cx="4152751" cy="3957760"/>
          </a:xfrm>
        </p:spPr>
        <p:txBody>
          <a:bodyPr>
            <a:normAutofit/>
          </a:bodyPr>
          <a:lstStyle>
            <a:lvl1pPr>
              <a:defRPr sz="2400" baseline="0"/>
            </a:lvl1pPr>
            <a:lvl2pPr>
              <a:defRPr sz="2000" baseline="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p:txBody>
      </p:sp>
      <p:sp>
        <p:nvSpPr>
          <p:cNvPr id="11" name="Content Placeholder 3"/>
          <p:cNvSpPr>
            <a:spLocks noGrp="1"/>
          </p:cNvSpPr>
          <p:nvPr>
            <p:ph sz="half" idx="12" hasCustomPrompt="1"/>
          </p:nvPr>
        </p:nvSpPr>
        <p:spPr>
          <a:xfrm>
            <a:off x="279400" y="5254375"/>
            <a:ext cx="8552628" cy="1178698"/>
          </a:xfrm>
          <a:ln w="19050">
            <a:solidFill>
              <a:schemeClr val="tx1"/>
            </a:solidFill>
          </a:ln>
        </p:spPr>
        <p:txBody>
          <a:bodyPr>
            <a:noAutofit/>
          </a:bodyPr>
          <a:lstStyle>
            <a:lvl1pPr marL="0" indent="0" algn="l" defTabSz="814388">
              <a:lnSpc>
                <a:spcPct val="100000"/>
              </a:lnSpc>
              <a:spcBef>
                <a:spcPts val="0"/>
              </a:spcBef>
              <a:spcAft>
                <a:spcPts val="0"/>
              </a:spcAft>
              <a:buNone/>
              <a:defRPr sz="1600" baseline="0">
                <a:latin typeface="Courier New" pitchFamily="49" charset="0"/>
                <a:cs typeface="Courier New" pitchFamily="49" charset="0"/>
              </a:defRPr>
            </a:lvl1pPr>
            <a:lvl2pPr>
              <a:buNone/>
              <a:defRPr sz="2000" baseline="0">
                <a:latin typeface="Courier New" pitchFamily="49" charset="0"/>
                <a:cs typeface="Courier New" pitchFamily="49" charset="0"/>
              </a:defRPr>
            </a:lvl2pPr>
            <a:lvl3pPr>
              <a:buNone/>
              <a:defRPr sz="1800">
                <a:latin typeface="Courier New" pitchFamily="49" charset="0"/>
                <a:cs typeface="Courier New" pitchFamily="49" charset="0"/>
              </a:defRPr>
            </a:lvl3pPr>
            <a:lvl4pPr>
              <a:defRPr sz="1800"/>
            </a:lvl4pPr>
            <a:lvl5pPr>
              <a:defRPr sz="1800"/>
            </a:lvl5pPr>
            <a:lvl6pPr>
              <a:defRPr sz="1800"/>
            </a:lvl6pPr>
            <a:lvl7pPr>
              <a:defRPr sz="1800"/>
            </a:lvl7pPr>
            <a:lvl8pPr>
              <a:defRPr sz="1800"/>
            </a:lvl8pPr>
            <a:lvl9pPr>
              <a:defRPr sz="1800"/>
            </a:lvl9pPr>
          </a:lstStyle>
          <a:p>
            <a:pPr algn="l" defTabSz="814388">
              <a:defRPr/>
            </a:pPr>
            <a:r>
              <a:rPr lang="en-US" sz="1800" b="0" smtClean="0">
                <a:latin typeface="Courier New" pitchFamily="49" charset="0"/>
              </a:rPr>
              <a:t>RTB(config-if)# </a:t>
            </a:r>
            <a:r>
              <a:rPr lang="en-US" sz="1800" b="1" smtClean="0">
                <a:latin typeface="Courier New" pitchFamily="49" charset="0"/>
              </a:rPr>
              <a:t>ip ospf network non-broadcast</a:t>
            </a:r>
          </a:p>
          <a:p>
            <a:pPr algn="l" defTabSz="814388">
              <a:defRPr/>
            </a:pPr>
            <a:r>
              <a:rPr lang="en-US" sz="1800" b="0" smtClean="0">
                <a:latin typeface="Courier New" pitchFamily="49" charset="0"/>
              </a:rPr>
              <a:t>RTB(config-router)# </a:t>
            </a:r>
            <a:r>
              <a:rPr lang="en-US" sz="1800" b="1" smtClean="0">
                <a:latin typeface="Courier New" pitchFamily="49" charset="0"/>
              </a:rPr>
              <a:t>network 3.1.1.0 0.0.0.255 area 0</a:t>
            </a:r>
          </a:p>
          <a:p>
            <a:pPr algn="l" defTabSz="814388">
              <a:defRPr/>
            </a:pPr>
            <a:r>
              <a:rPr lang="en-US" sz="1800" b="0" smtClean="0">
                <a:latin typeface="Courier New" pitchFamily="49" charset="0"/>
              </a:rPr>
              <a:t>RTB(config-router)# </a:t>
            </a:r>
            <a:r>
              <a:rPr lang="en-US" sz="1800" b="1" smtClean="0">
                <a:latin typeface="Courier New" pitchFamily="49" charset="0"/>
              </a:rPr>
              <a:t>neighbor 3.1.1.1</a:t>
            </a:r>
          </a:p>
          <a:p>
            <a:pPr algn="l" defTabSz="814388">
              <a:defRPr/>
            </a:pPr>
            <a:r>
              <a:rPr lang="en-US" sz="1800" b="0" smtClean="0">
                <a:latin typeface="Courier New" pitchFamily="49" charset="0"/>
              </a:rPr>
              <a:t>RTB(config-router)# </a:t>
            </a:r>
            <a:r>
              <a:rPr lang="en-US" sz="1800" b="1" smtClean="0">
                <a:latin typeface="Courier New" pitchFamily="49" charset="0"/>
              </a:rPr>
              <a:t>neighbor 3.1.1.3 </a:t>
            </a:r>
            <a:endParaRPr lang="en-US" sz="1800" b="1">
              <a:latin typeface="Courier New" pitchFamily="49" charset="0"/>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Outpu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68941" y="365379"/>
            <a:ext cx="8532159" cy="740664"/>
          </a:xfrm>
          <a:prstGeom prst="rect">
            <a:avLst/>
          </a:prstGeom>
        </p:spPr>
        <p:txBody>
          <a:bodyPr>
            <a:normAutofit/>
          </a:bodyPr>
          <a:lstStyle>
            <a:lvl1pPr>
              <a:defRPr/>
            </a:lvl1pPr>
          </a:lstStyle>
          <a:p>
            <a:r>
              <a:rPr lang="en-US" smtClean="0"/>
              <a:t>Output</a:t>
            </a:r>
            <a:endParaRPr lang="en-US"/>
          </a:p>
        </p:txBody>
      </p:sp>
      <p:sp>
        <p:nvSpPr>
          <p:cNvPr id="5" name="Text Placeholder 4"/>
          <p:cNvSpPr>
            <a:spLocks noGrp="1"/>
          </p:cNvSpPr>
          <p:nvPr>
            <p:ph type="body" sz="quarter" idx="10" hasCustomPrompt="1"/>
          </p:nvPr>
        </p:nvSpPr>
        <p:spPr>
          <a:xfrm>
            <a:off x="279399" y="1183340"/>
            <a:ext cx="8531114" cy="5217459"/>
          </a:xfrm>
          <a:ln w="19050">
            <a:solidFill>
              <a:schemeClr val="tx1"/>
            </a:solidFill>
          </a:ln>
        </p:spPr>
        <p:txBody>
          <a:bodyPr/>
          <a:lstStyle>
            <a:lvl1pPr marL="0" indent="0">
              <a:lnSpc>
                <a:spcPct val="100000"/>
              </a:lnSpc>
              <a:spcBef>
                <a:spcPts val="0"/>
              </a:spcBef>
              <a:spcAft>
                <a:spcPts val="0"/>
              </a:spcAft>
              <a:buFont typeface="Arial" pitchFamily="34" charset="0"/>
              <a:buNone/>
              <a:defRPr sz="1400">
                <a:latin typeface="Courier New" pitchFamily="49" charset="0"/>
                <a:cs typeface="Courier New" pitchFamily="49" charset="0"/>
              </a:defRPr>
            </a:lvl1pPr>
            <a:lvl2pPr marL="0" indent="0">
              <a:lnSpc>
                <a:spcPct val="100000"/>
              </a:lnSpc>
              <a:spcBef>
                <a:spcPts val="0"/>
              </a:spcBef>
              <a:buNone/>
              <a:defRPr sz="1400">
                <a:latin typeface="Courier New" pitchFamily="49" charset="0"/>
                <a:cs typeface="Courier New" pitchFamily="49" charset="0"/>
              </a:defRPr>
            </a:lvl2pPr>
            <a:lvl3pPr marL="0" indent="0">
              <a:lnSpc>
                <a:spcPct val="100000"/>
              </a:lnSpc>
              <a:spcBef>
                <a:spcPts val="0"/>
              </a:spcBef>
              <a:buNone/>
              <a:defRPr sz="1400">
                <a:latin typeface="Courier New" pitchFamily="49" charset="0"/>
                <a:cs typeface="Courier New" pitchFamily="49" charset="0"/>
              </a:defRPr>
            </a:lvl3pPr>
            <a:lvl4pPr marL="0" indent="0">
              <a:lnSpc>
                <a:spcPct val="100000"/>
              </a:lnSpc>
              <a:spcBef>
                <a:spcPts val="0"/>
              </a:spcBef>
              <a:buFont typeface="Arial" pitchFamily="34" charset="0"/>
              <a:buNone/>
              <a:defRPr sz="1400">
                <a:latin typeface="Courier New" pitchFamily="49" charset="0"/>
                <a:cs typeface="Courier New" pitchFamily="49" charset="0"/>
              </a:defRPr>
            </a:lvl4pPr>
            <a:lvl5pPr marL="0" indent="0">
              <a:lnSpc>
                <a:spcPct val="100000"/>
              </a:lnSpc>
              <a:spcBef>
                <a:spcPts val="0"/>
              </a:spcBef>
              <a:buFont typeface="Arial" pitchFamily="34" charset="0"/>
              <a:buNone/>
              <a:defRPr sz="1400">
                <a:latin typeface="Courier New" pitchFamily="49" charset="0"/>
                <a:cs typeface="Courier New" pitchFamily="49" charset="0"/>
              </a:defRPr>
            </a:lvl5pPr>
          </a:lstStyle>
          <a:p>
            <a:pPr lvl="0"/>
            <a:r>
              <a:rPr lang="en-US" smtClean="0"/>
              <a:t>Router# show command</a:t>
            </a:r>
          </a:p>
          <a:p>
            <a:pPr lvl="0"/>
            <a:r>
              <a:rPr lang="en-US" smtClean="0"/>
              <a:t>Output output output output output</a:t>
            </a:r>
            <a:endParaRPr 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Output with Tex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68941" y="365379"/>
            <a:ext cx="8532159" cy="740664"/>
          </a:xfrm>
          <a:prstGeom prst="rect">
            <a:avLst/>
          </a:prstGeom>
        </p:spPr>
        <p:txBody>
          <a:bodyPr>
            <a:normAutofit/>
          </a:bodyPr>
          <a:lstStyle>
            <a:lvl1pPr>
              <a:defRPr/>
            </a:lvl1pPr>
          </a:lstStyle>
          <a:p>
            <a:r>
              <a:rPr lang="en-US" smtClean="0"/>
              <a:t>Output with Explanation</a:t>
            </a:r>
            <a:endParaRPr lang="en-US"/>
          </a:p>
        </p:txBody>
      </p:sp>
      <p:sp>
        <p:nvSpPr>
          <p:cNvPr id="5" name="Text Placeholder 4"/>
          <p:cNvSpPr>
            <a:spLocks noGrp="1"/>
          </p:cNvSpPr>
          <p:nvPr>
            <p:ph type="body" sz="quarter" idx="10" hasCustomPrompt="1"/>
          </p:nvPr>
        </p:nvSpPr>
        <p:spPr>
          <a:xfrm>
            <a:off x="279399" y="2000922"/>
            <a:ext cx="8531114" cy="4399878"/>
          </a:xfrm>
          <a:ln w="19050">
            <a:solidFill>
              <a:schemeClr val="tx1"/>
            </a:solidFill>
          </a:ln>
        </p:spPr>
        <p:txBody>
          <a:bodyPr/>
          <a:lstStyle>
            <a:lvl1pPr marL="0" indent="0">
              <a:lnSpc>
                <a:spcPct val="100000"/>
              </a:lnSpc>
              <a:spcBef>
                <a:spcPts val="0"/>
              </a:spcBef>
              <a:buFont typeface="Arial" pitchFamily="34" charset="0"/>
              <a:buNone/>
              <a:defRPr sz="1400">
                <a:latin typeface="Courier New" pitchFamily="49" charset="0"/>
                <a:cs typeface="Courier New" pitchFamily="49" charset="0"/>
              </a:defRPr>
            </a:lvl1pPr>
            <a:lvl2pPr marL="0" indent="0">
              <a:lnSpc>
                <a:spcPct val="100000"/>
              </a:lnSpc>
              <a:spcBef>
                <a:spcPts val="0"/>
              </a:spcBef>
              <a:buNone/>
              <a:defRPr sz="1400">
                <a:latin typeface="Courier New" pitchFamily="49" charset="0"/>
                <a:cs typeface="Courier New" pitchFamily="49" charset="0"/>
              </a:defRPr>
            </a:lvl2pPr>
            <a:lvl3pPr marL="0" indent="0">
              <a:lnSpc>
                <a:spcPct val="100000"/>
              </a:lnSpc>
              <a:spcBef>
                <a:spcPts val="0"/>
              </a:spcBef>
              <a:buNone/>
              <a:defRPr sz="1400">
                <a:latin typeface="Courier New" pitchFamily="49" charset="0"/>
                <a:cs typeface="Courier New" pitchFamily="49" charset="0"/>
              </a:defRPr>
            </a:lvl3pPr>
            <a:lvl4pPr marL="0" indent="0">
              <a:lnSpc>
                <a:spcPct val="100000"/>
              </a:lnSpc>
              <a:spcBef>
                <a:spcPts val="0"/>
              </a:spcBef>
              <a:buFont typeface="Arial" pitchFamily="34" charset="0"/>
              <a:buNone/>
              <a:defRPr sz="1400">
                <a:latin typeface="Courier New" pitchFamily="49" charset="0"/>
                <a:cs typeface="Courier New" pitchFamily="49" charset="0"/>
              </a:defRPr>
            </a:lvl4pPr>
            <a:lvl5pPr marL="0" indent="0">
              <a:lnSpc>
                <a:spcPct val="100000"/>
              </a:lnSpc>
              <a:spcBef>
                <a:spcPts val="0"/>
              </a:spcBef>
              <a:buFont typeface="Arial" pitchFamily="34" charset="0"/>
              <a:buNone/>
              <a:defRPr sz="1400">
                <a:latin typeface="Courier New" pitchFamily="49" charset="0"/>
                <a:cs typeface="Courier New" pitchFamily="49" charset="0"/>
              </a:defRPr>
            </a:lvl5pPr>
          </a:lstStyle>
          <a:p>
            <a:pPr lvl="0"/>
            <a:r>
              <a:rPr lang="en-US" smtClean="0"/>
              <a:t>Router# show command</a:t>
            </a:r>
          </a:p>
          <a:p>
            <a:pPr lvl="0"/>
            <a:r>
              <a:rPr lang="en-US" smtClean="0"/>
              <a:t>Output output output output output</a:t>
            </a:r>
            <a:endParaRPr lang="en-US"/>
          </a:p>
        </p:txBody>
      </p:sp>
      <p:sp>
        <p:nvSpPr>
          <p:cNvPr id="6" name="Content Placeholder 5"/>
          <p:cNvSpPr>
            <a:spLocks noGrp="1"/>
          </p:cNvSpPr>
          <p:nvPr>
            <p:ph sz="quarter" idx="11" hasCustomPrompt="1"/>
          </p:nvPr>
        </p:nvSpPr>
        <p:spPr>
          <a:xfrm>
            <a:off x="279400" y="1215615"/>
            <a:ext cx="8520113" cy="687798"/>
          </a:xfrm>
        </p:spPr>
        <p:txBody>
          <a:bodyPr>
            <a:normAutofit/>
          </a:bodyPr>
          <a:lstStyle>
            <a:lvl1pPr marL="11113" indent="-11113">
              <a:buNone/>
              <a:defRPr sz="2000" b="0"/>
            </a:lvl1pPr>
          </a:lstStyle>
          <a:p>
            <a:pPr lvl="0"/>
            <a:r>
              <a:rPr lang="en-US" smtClean="0"/>
              <a:t>Brief explanation of the command.</a:t>
            </a: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1_2 column horizontal">
    <p:spTree>
      <p:nvGrpSpPr>
        <p:cNvPr id="1" name=""/>
        <p:cNvGrpSpPr/>
        <p:nvPr/>
      </p:nvGrpSpPr>
      <p:grpSpPr>
        <a:xfrm>
          <a:off x="0" y="0"/>
          <a:ext cx="0" cy="0"/>
          <a:chOff x="0" y="0"/>
          <a:chExt cx="0" cy="0"/>
        </a:xfrm>
      </p:grpSpPr>
      <p:sp>
        <p:nvSpPr>
          <p:cNvPr id="2" name="Title 1"/>
          <p:cNvSpPr>
            <a:spLocks noGrp="1"/>
          </p:cNvSpPr>
          <p:nvPr>
            <p:ph type="title"/>
          </p:nvPr>
        </p:nvSpPr>
        <p:spPr>
          <a:xfrm>
            <a:off x="279400" y="365379"/>
            <a:ext cx="8521700" cy="620712"/>
          </a:xfrm>
          <a:prstGeom prst="rect">
            <a:avLst/>
          </a:prstGeom>
        </p:spPr>
        <p:txBody>
          <a:bodyPr/>
          <a:lstStyle/>
          <a:p>
            <a:r>
              <a:rPr lang="en-US" smtClean="0"/>
              <a:t>Click to edit Master title style</a:t>
            </a:r>
            <a:endParaRPr lang="en-US"/>
          </a:p>
        </p:txBody>
      </p:sp>
      <p:sp>
        <p:nvSpPr>
          <p:cNvPr id="4" name="Content Placeholder 2"/>
          <p:cNvSpPr>
            <a:spLocks noGrp="1"/>
          </p:cNvSpPr>
          <p:nvPr>
            <p:ph idx="10"/>
          </p:nvPr>
        </p:nvSpPr>
        <p:spPr>
          <a:xfrm>
            <a:off x="279400" y="1152863"/>
            <a:ext cx="8520354" cy="2526255"/>
          </a:xfrm>
        </p:spPr>
        <p:txBody>
          <a:bodyPr/>
          <a:lstStyle>
            <a:lvl1pPr>
              <a:defRPr sz="2400"/>
            </a:lvl1pPr>
            <a:lvl2pPr marL="461963" indent="-236538">
              <a:buFont typeface="Arial" pitchFamily="34" charset="0"/>
              <a:buChar char="•"/>
              <a:defRPr sz="2000"/>
            </a:lvl2pPr>
            <a:lvl3pPr marL="688975" indent="-227013">
              <a:buFont typeface="Arial" pitchFamily="34" charset="0"/>
              <a:buChar char="•"/>
              <a:defRPr sz="1800"/>
            </a:lvl3pPr>
            <a:lvl4pPr marL="565150" indent="176213">
              <a:buFont typeface="Arial" pitchFamily="34" charset="0"/>
              <a:buChar char="•"/>
              <a:defRPr/>
            </a:lvl4pPr>
            <a:lvl5pPr marL="744538" indent="169863">
              <a:buFont typeface="Arial" pitchFamily="34" charset="0"/>
              <a:buChar char="•"/>
              <a:defRPr/>
            </a:lvl5pPr>
          </a:lstStyle>
          <a:p>
            <a:pPr lvl="0"/>
            <a:r>
              <a:rPr lang="en-US" smtClean="0"/>
              <a:t>Click to edit Master text styles</a:t>
            </a:r>
          </a:p>
          <a:p>
            <a:pPr lvl="1"/>
            <a:r>
              <a:rPr lang="en-US" smtClean="0"/>
              <a:t>Second level</a:t>
            </a:r>
          </a:p>
          <a:p>
            <a:pPr lvl="2"/>
            <a:r>
              <a:rPr lang="en-US" smtClean="0"/>
              <a:t>Third level</a:t>
            </a:r>
          </a:p>
        </p:txBody>
      </p:sp>
      <p:sp>
        <p:nvSpPr>
          <p:cNvPr id="5" name="Content Placeholder 2"/>
          <p:cNvSpPr>
            <a:spLocks noGrp="1"/>
          </p:cNvSpPr>
          <p:nvPr>
            <p:ph idx="11"/>
          </p:nvPr>
        </p:nvSpPr>
        <p:spPr>
          <a:xfrm>
            <a:off x="279400" y="3897849"/>
            <a:ext cx="8520354" cy="2526255"/>
          </a:xfrm>
        </p:spPr>
        <p:txBody>
          <a:bodyPr/>
          <a:lstStyle>
            <a:lvl1pPr>
              <a:defRPr sz="2400"/>
            </a:lvl1pPr>
            <a:lvl2pPr marL="461963" indent="-236538">
              <a:buFont typeface="Arial" pitchFamily="34" charset="0"/>
              <a:buChar char="•"/>
              <a:defRPr sz="2000"/>
            </a:lvl2pPr>
            <a:lvl3pPr marL="688975" indent="-227013">
              <a:buFont typeface="Arial" pitchFamily="34" charset="0"/>
              <a:buChar char="•"/>
              <a:defRPr sz="1800"/>
            </a:lvl3pPr>
            <a:lvl4pPr marL="565150" indent="176213">
              <a:buFont typeface="Arial" pitchFamily="34" charset="0"/>
              <a:buChar char="•"/>
              <a:defRPr/>
            </a:lvl4pPr>
            <a:lvl5pPr marL="744538" indent="169863">
              <a:buFont typeface="Arial" pitchFamily="34" charset="0"/>
              <a:buChar char="•"/>
              <a:defRPr/>
            </a:lvl5pPr>
          </a:lstStyle>
          <a:p>
            <a:pPr lvl="0"/>
            <a:r>
              <a:rPr lang="en-US" smtClean="0"/>
              <a:t>Click to edit Master text styles</a:t>
            </a:r>
          </a:p>
          <a:p>
            <a:pPr lvl="1"/>
            <a:r>
              <a:rPr lang="en-US" smtClean="0"/>
              <a:t>Second level</a:t>
            </a:r>
          </a:p>
          <a:p>
            <a:pPr lvl="2"/>
            <a:r>
              <a:rPr lang="en-US" smtClean="0"/>
              <a:t>Third level</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00797" y="695512"/>
            <a:ext cx="7772400" cy="1362075"/>
          </a:xfrm>
          <a:prstGeom prst="rect">
            <a:avLst/>
          </a:prstGeom>
        </p:spPr>
        <p:txBody>
          <a:bodyPr anchor="t"/>
          <a:lstStyle>
            <a:lvl1pPr algn="l">
              <a:defRPr sz="4000" b="1" cap="all"/>
            </a:lvl1pPr>
          </a:lstStyle>
          <a:p>
            <a:r>
              <a:rPr lang="en-US" smtClean="0"/>
              <a:t>Click to edit Master title style</a:t>
            </a:r>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_Two Content">
    <p:spTree>
      <p:nvGrpSpPr>
        <p:cNvPr id="1" name=""/>
        <p:cNvGrpSpPr/>
        <p:nvPr/>
      </p:nvGrpSpPr>
      <p:grpSpPr>
        <a:xfrm>
          <a:off x="0" y="0"/>
          <a:ext cx="0" cy="0"/>
          <a:chOff x="0" y="0"/>
          <a:chExt cx="0" cy="0"/>
        </a:xfrm>
      </p:grpSpPr>
      <p:sp>
        <p:nvSpPr>
          <p:cNvPr id="2" name="Title 1"/>
          <p:cNvSpPr>
            <a:spLocks noGrp="1"/>
          </p:cNvSpPr>
          <p:nvPr>
            <p:ph type="title"/>
          </p:nvPr>
        </p:nvSpPr>
        <p:spPr>
          <a:xfrm>
            <a:off x="268941" y="365379"/>
            <a:ext cx="8532159" cy="620712"/>
          </a:xfrm>
          <a:prstGeom prst="rect">
            <a:avLst/>
          </a:prstGeom>
        </p:spPr>
        <p:txBody>
          <a:bodyPr/>
          <a:lstStyle/>
          <a:p>
            <a:r>
              <a:rPr lang="en-US" smtClean="0"/>
              <a:t>Click to edit Master title style</a:t>
            </a:r>
            <a:endParaRPr lang="en-US"/>
          </a:p>
        </p:txBody>
      </p:sp>
      <p:sp>
        <p:nvSpPr>
          <p:cNvPr id="6" name="Content Placeholder 2"/>
          <p:cNvSpPr>
            <a:spLocks noGrp="1"/>
          </p:cNvSpPr>
          <p:nvPr>
            <p:ph idx="1"/>
          </p:nvPr>
        </p:nvSpPr>
        <p:spPr>
          <a:xfrm>
            <a:off x="279401" y="1122948"/>
            <a:ext cx="4066688" cy="5191792"/>
          </a:xfrm>
        </p:spPr>
        <p:txBody>
          <a:bodyPr/>
          <a:lstStyle>
            <a:lvl1pPr>
              <a:defRPr sz="2400"/>
            </a:lvl1pPr>
            <a:lvl2pPr marL="461963" indent="-236538">
              <a:buFont typeface="Arial" pitchFamily="34" charset="0"/>
              <a:buChar char="•"/>
              <a:defRPr sz="2000"/>
            </a:lvl2pPr>
            <a:lvl3pPr marL="688975" indent="-227013">
              <a:buFont typeface="Arial" pitchFamily="34" charset="0"/>
              <a:buChar char="•"/>
              <a:defRPr sz="1800"/>
            </a:lvl3pPr>
            <a:lvl4pPr marL="565150" indent="176213">
              <a:buFont typeface="Arial" pitchFamily="34" charset="0"/>
              <a:buChar char="•"/>
              <a:defRPr/>
            </a:lvl4pPr>
            <a:lvl5pPr marL="744538" indent="169863">
              <a:buFont typeface="Arial" pitchFamily="34" charset="0"/>
              <a:buChar char="•"/>
              <a:defRPr/>
            </a:lvl5pPr>
          </a:lstStyle>
          <a:p>
            <a:pPr lvl="0"/>
            <a:r>
              <a:rPr lang="en-US" smtClean="0"/>
              <a:t>Click to edit Master text styles</a:t>
            </a:r>
          </a:p>
          <a:p>
            <a:pPr lvl="1"/>
            <a:r>
              <a:rPr lang="en-US" smtClean="0"/>
              <a:t>Second level</a:t>
            </a:r>
          </a:p>
          <a:p>
            <a:pPr lvl="2"/>
            <a:r>
              <a:rPr lang="en-US" smtClean="0"/>
              <a:t>Third level</a:t>
            </a:r>
          </a:p>
        </p:txBody>
      </p:sp>
      <p:sp>
        <p:nvSpPr>
          <p:cNvPr id="7" name="Content Placeholder 2"/>
          <p:cNvSpPr>
            <a:spLocks noGrp="1"/>
          </p:cNvSpPr>
          <p:nvPr>
            <p:ph idx="10"/>
          </p:nvPr>
        </p:nvSpPr>
        <p:spPr>
          <a:xfrm>
            <a:off x="4702589" y="1122948"/>
            <a:ext cx="4066688" cy="5191792"/>
          </a:xfrm>
        </p:spPr>
        <p:txBody>
          <a:bodyPr/>
          <a:lstStyle>
            <a:lvl1pPr>
              <a:defRPr sz="2400"/>
            </a:lvl1pPr>
            <a:lvl2pPr marL="461963" indent="-236538">
              <a:buFont typeface="Arial" pitchFamily="34" charset="0"/>
              <a:buChar char="•"/>
              <a:defRPr sz="2000"/>
            </a:lvl2pPr>
            <a:lvl3pPr marL="688975" indent="-227013">
              <a:buFont typeface="Arial" pitchFamily="34" charset="0"/>
              <a:buChar char="•"/>
              <a:defRPr sz="1800"/>
            </a:lvl3pPr>
            <a:lvl4pPr marL="565150" indent="176213">
              <a:buFont typeface="Arial" pitchFamily="34" charset="0"/>
              <a:buChar char="•"/>
              <a:defRPr/>
            </a:lvl4pPr>
            <a:lvl5pPr marL="744538" indent="169863">
              <a:buFont typeface="Arial" pitchFamily="34" charset="0"/>
              <a:buChar char="•"/>
              <a:defRPr/>
            </a:lvl5pPr>
          </a:lstStyle>
          <a:p>
            <a:pPr lvl="0"/>
            <a:r>
              <a:rPr lang="en-US" smtClean="0"/>
              <a:t>Click to edit Master text styles</a:t>
            </a:r>
          </a:p>
          <a:p>
            <a:pPr lvl="1"/>
            <a:r>
              <a:rPr lang="en-US" smtClean="0"/>
              <a:t>Second level</a:t>
            </a:r>
          </a:p>
          <a:p>
            <a:pPr lvl="2"/>
            <a:r>
              <a:rPr lang="en-US" smtClean="0"/>
              <a:t>Third level</a:t>
            </a: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1_Config Example">
    <p:spTree>
      <p:nvGrpSpPr>
        <p:cNvPr id="1" name=""/>
        <p:cNvGrpSpPr/>
        <p:nvPr/>
      </p:nvGrpSpPr>
      <p:grpSpPr>
        <a:xfrm>
          <a:off x="0" y="0"/>
          <a:ext cx="0" cy="0"/>
          <a:chOff x="0" y="0"/>
          <a:chExt cx="0" cy="0"/>
        </a:xfrm>
      </p:grpSpPr>
      <p:sp>
        <p:nvSpPr>
          <p:cNvPr id="2" name="Title 1"/>
          <p:cNvSpPr>
            <a:spLocks noGrp="1"/>
          </p:cNvSpPr>
          <p:nvPr>
            <p:ph type="title"/>
          </p:nvPr>
        </p:nvSpPr>
        <p:spPr>
          <a:xfrm>
            <a:off x="268941" y="365379"/>
            <a:ext cx="8532159" cy="620712"/>
          </a:xfrm>
          <a:prstGeom prst="rect">
            <a:avLst/>
          </a:prstGeom>
        </p:spPr>
        <p:txBody>
          <a:bodyPr/>
          <a:lstStyle/>
          <a:p>
            <a:r>
              <a:rPr lang="en-US" smtClean="0"/>
              <a:t>Click to edit Master title style</a:t>
            </a:r>
            <a:endParaRPr lang="en-US"/>
          </a:p>
        </p:txBody>
      </p:sp>
      <p:sp>
        <p:nvSpPr>
          <p:cNvPr id="8" name="Content Placeholder 3"/>
          <p:cNvSpPr>
            <a:spLocks noGrp="1"/>
          </p:cNvSpPr>
          <p:nvPr>
            <p:ph sz="half" idx="10"/>
          </p:nvPr>
        </p:nvSpPr>
        <p:spPr>
          <a:xfrm>
            <a:off x="279399" y="1078611"/>
            <a:ext cx="4152751" cy="3957760"/>
          </a:xfrm>
        </p:spPr>
        <p:txBody>
          <a:bodyPr/>
          <a:lstStyle>
            <a:lvl1pPr>
              <a:defRPr sz="2400" baseline="0"/>
            </a:lvl1pPr>
            <a:lvl2pPr>
              <a:defRPr sz="2000" baseline="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p:txBody>
      </p:sp>
      <p:sp>
        <p:nvSpPr>
          <p:cNvPr id="10" name="Content Placeholder 3"/>
          <p:cNvSpPr>
            <a:spLocks noGrp="1"/>
          </p:cNvSpPr>
          <p:nvPr>
            <p:ph sz="half" idx="11"/>
          </p:nvPr>
        </p:nvSpPr>
        <p:spPr>
          <a:xfrm>
            <a:off x="4659554" y="1078611"/>
            <a:ext cx="4152751" cy="3957760"/>
          </a:xfrm>
        </p:spPr>
        <p:txBody>
          <a:bodyPr/>
          <a:lstStyle>
            <a:lvl1pPr>
              <a:defRPr sz="2400" baseline="0"/>
            </a:lvl1pPr>
            <a:lvl2pPr>
              <a:defRPr sz="2000" baseline="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p:txBody>
      </p:sp>
      <p:sp>
        <p:nvSpPr>
          <p:cNvPr id="11" name="Content Placeholder 3"/>
          <p:cNvSpPr>
            <a:spLocks noGrp="1"/>
          </p:cNvSpPr>
          <p:nvPr>
            <p:ph sz="half" idx="12" hasCustomPrompt="1"/>
          </p:nvPr>
        </p:nvSpPr>
        <p:spPr>
          <a:xfrm>
            <a:off x="279400" y="5254375"/>
            <a:ext cx="8552628" cy="995821"/>
          </a:xfrm>
        </p:spPr>
        <p:txBody>
          <a:bodyPr/>
          <a:lstStyle>
            <a:lvl1pPr marL="0" indent="0" algn="l" defTabSz="814388">
              <a:lnSpc>
                <a:spcPts val="1800"/>
              </a:lnSpc>
              <a:spcBef>
                <a:spcPts val="0"/>
              </a:spcBef>
              <a:buNone/>
              <a:defRPr sz="1600" baseline="0">
                <a:latin typeface="Courier New" pitchFamily="49" charset="0"/>
                <a:cs typeface="Courier New" pitchFamily="49" charset="0"/>
              </a:defRPr>
            </a:lvl1pPr>
            <a:lvl2pPr>
              <a:buNone/>
              <a:defRPr sz="2000" baseline="0">
                <a:latin typeface="Courier New" pitchFamily="49" charset="0"/>
                <a:cs typeface="Courier New" pitchFamily="49" charset="0"/>
              </a:defRPr>
            </a:lvl2pPr>
            <a:lvl3pPr>
              <a:buNone/>
              <a:defRPr sz="1800">
                <a:latin typeface="Courier New" pitchFamily="49" charset="0"/>
                <a:cs typeface="Courier New" pitchFamily="49" charset="0"/>
              </a:defRPr>
            </a:lvl3pPr>
            <a:lvl4pPr>
              <a:defRPr sz="1800"/>
            </a:lvl4pPr>
            <a:lvl5pPr>
              <a:defRPr sz="1800"/>
            </a:lvl5pPr>
            <a:lvl6pPr>
              <a:defRPr sz="1800"/>
            </a:lvl6pPr>
            <a:lvl7pPr>
              <a:defRPr sz="1800"/>
            </a:lvl7pPr>
            <a:lvl8pPr>
              <a:defRPr sz="1800"/>
            </a:lvl8pPr>
            <a:lvl9pPr>
              <a:defRPr sz="1800"/>
            </a:lvl9pPr>
          </a:lstStyle>
          <a:p>
            <a:pPr algn="l" defTabSz="814388">
              <a:defRPr/>
            </a:pPr>
            <a:r>
              <a:rPr lang="en-US" sz="1800" b="0" smtClean="0">
                <a:latin typeface="Courier New" pitchFamily="49" charset="0"/>
              </a:rPr>
              <a:t>RTB(config-if)# </a:t>
            </a:r>
            <a:r>
              <a:rPr lang="en-US" sz="1800" b="1" smtClean="0">
                <a:latin typeface="Courier New" pitchFamily="49" charset="0"/>
              </a:rPr>
              <a:t>ip ospf network non-broadcast</a:t>
            </a:r>
          </a:p>
          <a:p>
            <a:pPr algn="l" defTabSz="814388">
              <a:defRPr/>
            </a:pPr>
            <a:r>
              <a:rPr lang="en-US" sz="1800" b="0" smtClean="0">
                <a:latin typeface="Courier New" pitchFamily="49" charset="0"/>
              </a:rPr>
              <a:t>RTB(config-router)# </a:t>
            </a:r>
            <a:r>
              <a:rPr lang="en-US" sz="1800" b="1" smtClean="0">
                <a:latin typeface="Courier New" pitchFamily="49" charset="0"/>
              </a:rPr>
              <a:t>network 3.1.1.0 0.0.0.255 area 0</a:t>
            </a:r>
          </a:p>
          <a:p>
            <a:pPr algn="l" defTabSz="814388">
              <a:defRPr/>
            </a:pPr>
            <a:r>
              <a:rPr lang="en-US" sz="1800" b="0" smtClean="0">
                <a:latin typeface="Courier New" pitchFamily="49" charset="0"/>
              </a:rPr>
              <a:t>RTB(config-router)# </a:t>
            </a:r>
            <a:r>
              <a:rPr lang="en-US" sz="1800" b="1" smtClean="0">
                <a:latin typeface="Courier New" pitchFamily="49" charset="0"/>
              </a:rPr>
              <a:t>neighbor 3.1.1.1</a:t>
            </a:r>
          </a:p>
          <a:p>
            <a:pPr algn="l" defTabSz="814388">
              <a:defRPr/>
            </a:pPr>
            <a:r>
              <a:rPr lang="en-US" sz="1800" b="0" smtClean="0">
                <a:latin typeface="Courier New" pitchFamily="49" charset="0"/>
              </a:rPr>
              <a:t>RTB(config-router)# </a:t>
            </a:r>
            <a:r>
              <a:rPr lang="en-US" sz="1800" b="1" smtClean="0">
                <a:latin typeface="Courier New" pitchFamily="49" charset="0"/>
              </a:rPr>
              <a:t>neighbor 3.1.1.3 </a:t>
            </a:r>
            <a:endParaRPr lang="en-US" sz="1800" b="1">
              <a:latin typeface="Courier New" pitchFamily="49" charset="0"/>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1_Output">
    <p:spTree>
      <p:nvGrpSpPr>
        <p:cNvPr id="1" name=""/>
        <p:cNvGrpSpPr/>
        <p:nvPr/>
      </p:nvGrpSpPr>
      <p:grpSpPr>
        <a:xfrm>
          <a:off x="0" y="0"/>
          <a:ext cx="0" cy="0"/>
          <a:chOff x="0" y="0"/>
          <a:chExt cx="0" cy="0"/>
        </a:xfrm>
      </p:grpSpPr>
      <p:sp>
        <p:nvSpPr>
          <p:cNvPr id="2" name="Title 1"/>
          <p:cNvSpPr>
            <a:spLocks noGrp="1"/>
          </p:cNvSpPr>
          <p:nvPr>
            <p:ph type="title"/>
          </p:nvPr>
        </p:nvSpPr>
        <p:spPr>
          <a:xfrm>
            <a:off x="268941" y="365379"/>
            <a:ext cx="8532159" cy="620712"/>
          </a:xfrm>
          <a:prstGeom prst="rect">
            <a:avLst/>
          </a:prstGeom>
        </p:spPr>
        <p:txBody>
          <a:bodyPr/>
          <a:lstStyle/>
          <a:p>
            <a:r>
              <a:rPr lang="en-US" smtClean="0"/>
              <a:t>Click to edit Master title style</a:t>
            </a:r>
            <a:endParaRPr lang="en-US"/>
          </a:p>
        </p:txBody>
      </p:sp>
      <p:sp>
        <p:nvSpPr>
          <p:cNvPr id="6" name="Content Placeholder 2"/>
          <p:cNvSpPr>
            <a:spLocks noGrp="1"/>
          </p:cNvSpPr>
          <p:nvPr>
            <p:ph idx="1" hasCustomPrompt="1"/>
          </p:nvPr>
        </p:nvSpPr>
        <p:spPr>
          <a:xfrm>
            <a:off x="279401" y="1122948"/>
            <a:ext cx="8520354" cy="5191792"/>
          </a:xfrm>
          <a:ln w="25400">
            <a:solidFill>
              <a:schemeClr val="tx1"/>
            </a:solidFill>
          </a:ln>
        </p:spPr>
        <p:txBody>
          <a:bodyPr/>
          <a:lstStyle>
            <a:lvl1pPr marL="0" indent="0" algn="l">
              <a:lnSpc>
                <a:spcPct val="100000"/>
              </a:lnSpc>
              <a:spcBef>
                <a:spcPts val="0"/>
              </a:spcBef>
              <a:buNone/>
              <a:defRPr sz="1200">
                <a:latin typeface="Courier New" pitchFamily="49" charset="0"/>
                <a:cs typeface="Courier New" pitchFamily="49" charset="0"/>
              </a:defRPr>
            </a:lvl1pPr>
            <a:lvl2pPr marL="461963" indent="-236538">
              <a:buFont typeface="Arial" pitchFamily="34" charset="0"/>
              <a:buNone/>
              <a:defRPr sz="2000">
                <a:latin typeface="Courier New" pitchFamily="49" charset="0"/>
                <a:cs typeface="Courier New" pitchFamily="49" charset="0"/>
              </a:defRPr>
            </a:lvl2pPr>
            <a:lvl3pPr marL="688975" indent="-227013">
              <a:buFont typeface="Arial" pitchFamily="34" charset="0"/>
              <a:buNone/>
              <a:defRPr sz="1800">
                <a:latin typeface="Courier New" pitchFamily="49" charset="0"/>
                <a:cs typeface="Courier New" pitchFamily="49" charset="0"/>
              </a:defRPr>
            </a:lvl3pPr>
            <a:lvl4pPr marL="565150" indent="176213">
              <a:buFont typeface="Arial" pitchFamily="34" charset="0"/>
              <a:buChar char="•"/>
              <a:defRPr/>
            </a:lvl4pPr>
            <a:lvl5pPr marL="744538" indent="169863">
              <a:buFont typeface="Arial" pitchFamily="34" charset="0"/>
              <a:buChar char="•"/>
              <a:defRPr/>
            </a:lvl5pPr>
          </a:lstStyle>
          <a:p>
            <a:pPr algn="l">
              <a:lnSpc>
                <a:spcPct val="100000"/>
              </a:lnSpc>
              <a:defRPr/>
            </a:pPr>
            <a:r>
              <a:rPr lang="en-US" sz="1000" b="0" smtClean="0">
                <a:solidFill>
                  <a:srgbClr val="000000"/>
                </a:solidFill>
                <a:latin typeface="Courier New" pitchFamily="49" charset="0"/>
                <a:cs typeface="Times New Roman" pitchFamily="18" charset="0"/>
              </a:rPr>
              <a:t>RouterA# </a:t>
            </a:r>
            <a:r>
              <a:rPr lang="en-US" sz="1000" b="1" smtClean="0">
                <a:solidFill>
                  <a:schemeClr val="tx1"/>
                </a:solidFill>
                <a:latin typeface="Courier New" pitchFamily="49" charset="0"/>
                <a:cs typeface="Times New Roman" pitchFamily="18" charset="0"/>
              </a:rPr>
              <a:t>show command</a:t>
            </a:r>
          </a:p>
          <a:p>
            <a:pPr algn="l">
              <a:lnSpc>
                <a:spcPct val="100000"/>
              </a:lnSpc>
              <a:defRPr/>
            </a:pPr>
            <a:r>
              <a:rPr lang="en-US" sz="1000" b="1" smtClean="0">
                <a:solidFill>
                  <a:srgbClr val="000000"/>
                </a:solidFill>
                <a:latin typeface="Courier New" pitchFamily="49" charset="0"/>
                <a:cs typeface="Times New Roman" pitchFamily="18" charset="0"/>
              </a:rPr>
              <a:t>    </a:t>
            </a:r>
            <a:r>
              <a:rPr lang="en-US" sz="1000" b="1" smtClean="0">
                <a:solidFill>
                  <a:schemeClr val="accent2"/>
                </a:solidFill>
                <a:latin typeface="Courier New" pitchFamily="49" charset="0"/>
              </a:rPr>
              <a:t> </a:t>
            </a:r>
            <a:r>
              <a:rPr lang="en-US" sz="1000" b="1" smtClean="0">
                <a:solidFill>
                  <a:srgbClr val="000000"/>
                </a:solidFill>
                <a:latin typeface="Courier New" pitchFamily="49" charset="0"/>
                <a:cs typeface="Times New Roman" pitchFamily="18" charset="0"/>
              </a:rPr>
              <a:t>OSPF Router with ID (10.0.0.11) (Process ID 1)</a:t>
            </a:r>
          </a:p>
          <a:p>
            <a:pPr algn="l">
              <a:lnSpc>
                <a:spcPct val="100000"/>
              </a:lnSpc>
              <a:defRPr/>
            </a:pPr>
            <a:r>
              <a:rPr lang="en-US" sz="1000" b="1" smtClean="0">
                <a:solidFill>
                  <a:srgbClr val="000000"/>
                </a:solidFill>
                <a:latin typeface="Courier New" pitchFamily="49" charset="0"/>
                <a:cs typeface="Times New Roman" pitchFamily="18" charset="0"/>
              </a:rPr>
              <a:t>                Router Link States (Area 0)</a:t>
            </a:r>
          </a:p>
          <a:p>
            <a:pPr algn="l">
              <a:lnSpc>
                <a:spcPct val="100000"/>
              </a:lnSpc>
              <a:defRPr/>
            </a:pPr>
            <a:r>
              <a:rPr lang="en-US" sz="1000" b="1" smtClean="0">
                <a:solidFill>
                  <a:srgbClr val="000000"/>
                </a:solidFill>
                <a:latin typeface="Courier New" pitchFamily="49" charset="0"/>
                <a:cs typeface="Times New Roman" pitchFamily="18" charset="0"/>
              </a:rPr>
              <a:t>Link ID         ADV Router      Age         Seq#       Checksum Link count</a:t>
            </a:r>
          </a:p>
          <a:p>
            <a:pPr algn="l">
              <a:lnSpc>
                <a:spcPct val="100000"/>
              </a:lnSpc>
              <a:defRPr/>
            </a:pPr>
            <a:r>
              <a:rPr lang="en-US" sz="1000" b="1" smtClean="0">
                <a:solidFill>
                  <a:srgbClr val="000000"/>
                </a:solidFill>
                <a:latin typeface="Courier New" pitchFamily="49" charset="0"/>
                <a:cs typeface="Times New Roman" pitchFamily="18" charset="0"/>
              </a:rPr>
              <a:t>10.0.0.11       10.0.0.11       548         0x80000002 0x00401A 1</a:t>
            </a:r>
          </a:p>
          <a:p>
            <a:pPr algn="l">
              <a:lnSpc>
                <a:spcPct val="100000"/>
              </a:lnSpc>
              <a:defRPr/>
            </a:pPr>
            <a:r>
              <a:rPr lang="en-US" sz="1000" b="1" smtClean="0">
                <a:solidFill>
                  <a:srgbClr val="000000"/>
                </a:solidFill>
                <a:latin typeface="Courier New" pitchFamily="49" charset="0"/>
                <a:cs typeface="Times New Roman" pitchFamily="18" charset="0"/>
              </a:rPr>
              <a:t>10.0.0.12       10.0.0.12       549         0x80000004 0x003A1B 1</a:t>
            </a:r>
          </a:p>
          <a:p>
            <a:pPr algn="l">
              <a:lnSpc>
                <a:spcPct val="100000"/>
              </a:lnSpc>
              <a:defRPr/>
            </a:pPr>
            <a:r>
              <a:rPr lang="en-US" sz="1000" b="1" smtClean="0">
                <a:solidFill>
                  <a:srgbClr val="000000"/>
                </a:solidFill>
                <a:latin typeface="Courier New" pitchFamily="49" charset="0"/>
                <a:cs typeface="Times New Roman" pitchFamily="18" charset="0"/>
              </a:rPr>
              <a:t>100.100.100.100 100.100.100.100 548         0x800002D7 0x00EEA9 2</a:t>
            </a:r>
          </a:p>
          <a:p>
            <a:pPr algn="l">
              <a:lnSpc>
                <a:spcPct val="100000"/>
              </a:lnSpc>
              <a:defRPr/>
            </a:pPr>
            <a:r>
              <a:rPr lang="en-US" sz="1000" b="1" smtClean="0">
                <a:solidFill>
                  <a:srgbClr val="000000"/>
                </a:solidFill>
                <a:latin typeface="Courier New" pitchFamily="49" charset="0"/>
                <a:cs typeface="Times New Roman" pitchFamily="18" charset="0"/>
              </a:rPr>
              <a:t>                Net Link States (Area 0)</a:t>
            </a:r>
          </a:p>
          <a:p>
            <a:pPr algn="l">
              <a:lnSpc>
                <a:spcPct val="100000"/>
              </a:lnSpc>
              <a:defRPr/>
            </a:pPr>
            <a:r>
              <a:rPr lang="en-US" sz="1000" b="1" smtClean="0">
                <a:solidFill>
                  <a:srgbClr val="000000"/>
                </a:solidFill>
                <a:latin typeface="Courier New" pitchFamily="49" charset="0"/>
                <a:cs typeface="Times New Roman" pitchFamily="18" charset="0"/>
              </a:rPr>
              <a:t>Link ID         ADV Router      Age         Seq#       Checksum</a:t>
            </a:r>
          </a:p>
          <a:p>
            <a:pPr algn="l">
              <a:lnSpc>
                <a:spcPct val="100000"/>
              </a:lnSpc>
              <a:defRPr/>
            </a:pPr>
            <a:r>
              <a:rPr lang="en-US" sz="1000" b="1" smtClean="0">
                <a:solidFill>
                  <a:srgbClr val="000000"/>
                </a:solidFill>
                <a:latin typeface="Courier New" pitchFamily="49" charset="0"/>
                <a:cs typeface="Times New Roman" pitchFamily="18" charset="0"/>
              </a:rPr>
              <a:t>172.31.1.3      100.100.100.100 549         0x80000001 0x004EC9</a:t>
            </a:r>
          </a:p>
          <a:p>
            <a:pPr algn="l">
              <a:lnSpc>
                <a:spcPct val="100000"/>
              </a:lnSpc>
              <a:defRPr/>
            </a:pPr>
            <a:r>
              <a:rPr lang="en-US" sz="1000" b="1" smtClean="0">
                <a:solidFill>
                  <a:srgbClr val="000000"/>
                </a:solidFill>
                <a:latin typeface="Courier New" pitchFamily="49" charset="0"/>
                <a:cs typeface="Times New Roman" pitchFamily="18" charset="0"/>
              </a:rPr>
              <a:t>                Summary Net Link States (Area 0)</a:t>
            </a:r>
          </a:p>
          <a:p>
            <a:pPr algn="l">
              <a:lnSpc>
                <a:spcPct val="100000"/>
              </a:lnSpc>
              <a:defRPr/>
            </a:pPr>
            <a:r>
              <a:rPr lang="en-US" sz="1000" b="1" smtClean="0">
                <a:solidFill>
                  <a:srgbClr val="000000"/>
                </a:solidFill>
                <a:latin typeface="Courier New" pitchFamily="49" charset="0"/>
                <a:cs typeface="Times New Roman" pitchFamily="18" charset="0"/>
              </a:rPr>
              <a:t>Link ID         ADV Router      Age         Seq#       Checksum</a:t>
            </a:r>
          </a:p>
          <a:p>
            <a:pPr algn="l">
              <a:lnSpc>
                <a:spcPct val="100000"/>
              </a:lnSpc>
              <a:defRPr/>
            </a:pPr>
            <a:r>
              <a:rPr lang="en-US" sz="1000" b="1" smtClean="0">
                <a:solidFill>
                  <a:srgbClr val="000000"/>
                </a:solidFill>
                <a:latin typeface="Courier New" pitchFamily="49" charset="0"/>
                <a:cs typeface="Times New Roman" pitchFamily="18" charset="0"/>
              </a:rPr>
              <a:t>10.1.0.0        10.0.0.11       654         0x80000001 0x00FB11</a:t>
            </a:r>
          </a:p>
          <a:p>
            <a:pPr algn="l">
              <a:lnSpc>
                <a:spcPct val="100000"/>
              </a:lnSpc>
              <a:defRPr/>
            </a:pPr>
            <a:r>
              <a:rPr lang="en-US" sz="1000" b="1" smtClean="0">
                <a:solidFill>
                  <a:srgbClr val="000000"/>
                </a:solidFill>
                <a:latin typeface="Courier New" pitchFamily="49" charset="0"/>
                <a:cs typeface="Times New Roman" pitchFamily="18" charset="0"/>
              </a:rPr>
              <a:t>10.1.0.0        10.0.0.12       601         0x80000001 0x00F516</a:t>
            </a:r>
          </a:p>
          <a:p>
            <a:pPr algn="l">
              <a:lnSpc>
                <a:spcPct val="100000"/>
              </a:lnSpc>
              <a:defRPr/>
            </a:pPr>
            <a:r>
              <a:rPr lang="en-US" sz="1000" b="1" smtClean="0">
                <a:solidFill>
                  <a:srgbClr val="000000"/>
                </a:solidFill>
                <a:latin typeface="Courier New" pitchFamily="49" charset="0"/>
                <a:cs typeface="Times New Roman" pitchFamily="18" charset="0"/>
              </a:rPr>
              <a:t>&lt;output omitted&gt;</a:t>
            </a:r>
            <a:endParaRPr lang="en-US" sz="1000" b="1">
              <a:solidFill>
                <a:srgbClr val="000000"/>
              </a:solidFill>
              <a:latin typeface="Courier New" pitchFamily="49" charset="0"/>
              <a:cs typeface="Times New Roman" pitchFamily="18" charset="0"/>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10" name="Picture 8" descr="PPt_4face_021208.jpg"/>
          <p:cNvPicPr>
            <a:picLocks noChangeAspect="1"/>
          </p:cNvPicPr>
          <p:nvPr/>
        </p:nvPicPr>
        <p:blipFill>
          <a:blip r:embed="rId2" cstate="print"/>
          <a:srcRect/>
          <a:stretch>
            <a:fillRect/>
          </a:stretch>
        </p:blipFill>
        <p:spPr bwMode="auto">
          <a:xfrm>
            <a:off x="0" y="1911350"/>
            <a:ext cx="9144000" cy="2432050"/>
          </a:xfrm>
          <a:prstGeom prst="rect">
            <a:avLst/>
          </a:prstGeom>
          <a:noFill/>
          <a:ln w="9525">
            <a:noFill/>
            <a:miter lim="800000"/>
            <a:headEnd/>
            <a:tailEnd/>
          </a:ln>
        </p:spPr>
      </p:pic>
      <p:sp>
        <p:nvSpPr>
          <p:cNvPr id="5" name="Rectangle 3"/>
          <p:cNvSpPr>
            <a:spLocks noChangeArrowheads="1"/>
          </p:cNvSpPr>
          <p:nvPr/>
        </p:nvSpPr>
        <p:spPr bwMode="auto">
          <a:xfrm>
            <a:off x="4498975" y="6670675"/>
            <a:ext cx="2347913" cy="190500"/>
          </a:xfrm>
          <a:prstGeom prst="rect">
            <a:avLst/>
          </a:prstGeom>
          <a:noFill/>
          <a:ln w="9525">
            <a:noFill/>
            <a:miter lim="800000"/>
            <a:headEnd/>
            <a:tailEnd/>
          </a:ln>
          <a:effectLst/>
        </p:spPr>
        <p:txBody>
          <a:bodyPr wrap="none" lIns="82124" tIns="41061" rIns="82124" bIns="41061" anchor="b" anchorCtr="1">
            <a:spAutoFit/>
          </a:bodyPr>
          <a:lstStyle/>
          <a:p>
            <a:pPr algn="l" defTabSz="814388">
              <a:lnSpc>
                <a:spcPct val="100000"/>
              </a:lnSpc>
              <a:defRPr/>
            </a:pPr>
            <a:r>
              <a:rPr lang="en-US" sz="700" dirty="0">
                <a:solidFill>
                  <a:srgbClr val="C0C0C4"/>
                </a:solidFill>
              </a:rPr>
              <a:t>© 2007 – 2010, Cisco Systems, Inc. All rights reserved.</a:t>
            </a:r>
          </a:p>
        </p:txBody>
      </p:sp>
      <p:sp>
        <p:nvSpPr>
          <p:cNvPr id="6" name="Rectangle 4"/>
          <p:cNvSpPr>
            <a:spLocks noChangeArrowheads="1"/>
          </p:cNvSpPr>
          <p:nvPr/>
        </p:nvSpPr>
        <p:spPr bwMode="auto">
          <a:xfrm>
            <a:off x="7123113" y="6672263"/>
            <a:ext cx="650875" cy="188912"/>
          </a:xfrm>
          <a:prstGeom prst="rect">
            <a:avLst/>
          </a:prstGeom>
          <a:noFill/>
          <a:ln w="9525">
            <a:noFill/>
            <a:miter lim="800000"/>
            <a:headEnd/>
            <a:tailEnd/>
          </a:ln>
          <a:effectLst/>
        </p:spPr>
        <p:txBody>
          <a:bodyPr wrap="none" lIns="82124" tIns="41061" rIns="82124" bIns="41061" anchor="b">
            <a:spAutoFit/>
          </a:bodyPr>
          <a:lstStyle/>
          <a:p>
            <a:pPr algn="r" defTabSz="814388">
              <a:lnSpc>
                <a:spcPct val="100000"/>
              </a:lnSpc>
              <a:defRPr/>
            </a:pPr>
            <a:r>
              <a:rPr lang="en-US" sz="700">
                <a:solidFill>
                  <a:srgbClr val="C0C0C4"/>
                </a:solidFill>
              </a:rPr>
              <a:t>Cisco Public</a:t>
            </a:r>
          </a:p>
        </p:txBody>
      </p:sp>
      <p:sp>
        <p:nvSpPr>
          <p:cNvPr id="7" name="Rectangle 5"/>
          <p:cNvSpPr>
            <a:spLocks noChangeArrowheads="1"/>
          </p:cNvSpPr>
          <p:nvPr/>
        </p:nvSpPr>
        <p:spPr bwMode="auto">
          <a:xfrm>
            <a:off x="193675" y="6562725"/>
            <a:ext cx="1699671" cy="190646"/>
          </a:xfrm>
          <a:prstGeom prst="rect">
            <a:avLst/>
          </a:prstGeom>
          <a:noFill/>
          <a:ln w="9525">
            <a:noFill/>
            <a:miter lim="800000"/>
            <a:headEnd/>
            <a:tailEnd/>
          </a:ln>
          <a:effectLst/>
        </p:spPr>
        <p:txBody>
          <a:bodyPr wrap="square" lIns="82124" tIns="41061" rIns="82124" bIns="41061" anchor="b">
            <a:spAutoFit/>
          </a:bodyPr>
          <a:lstStyle/>
          <a:p>
            <a:pPr algn="l" defTabSz="814388">
              <a:lnSpc>
                <a:spcPct val="100000"/>
              </a:lnSpc>
              <a:defRPr/>
            </a:pPr>
            <a:r>
              <a:rPr lang="en-US" sz="700" smtClean="0">
                <a:solidFill>
                  <a:schemeClr val="tx1"/>
                </a:solidFill>
              </a:rPr>
              <a:t>Course v6 Chapter </a:t>
            </a:r>
            <a:r>
              <a:rPr lang="en-US" sz="700">
                <a:solidFill>
                  <a:schemeClr val="tx1"/>
                </a:solidFill>
              </a:rPr>
              <a:t>#</a:t>
            </a:r>
            <a:endParaRPr lang="en-US" sz="700" dirty="0">
              <a:solidFill>
                <a:schemeClr val="tx1"/>
              </a:solidFill>
            </a:endParaRPr>
          </a:p>
        </p:txBody>
      </p:sp>
      <p:sp>
        <p:nvSpPr>
          <p:cNvPr id="8" name="Rectangle 6"/>
          <p:cNvSpPr>
            <a:spLocks noChangeArrowheads="1"/>
          </p:cNvSpPr>
          <p:nvPr/>
        </p:nvSpPr>
        <p:spPr bwMode="auto">
          <a:xfrm>
            <a:off x="8596313" y="6626225"/>
            <a:ext cx="320675" cy="234950"/>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defRPr/>
            </a:pPr>
            <a:fld id="{F03A2297-76DB-42C1-A7DF-76792C553C4F}" type="slidenum">
              <a:rPr lang="en-US" sz="1000">
                <a:solidFill>
                  <a:schemeClr val="tx1"/>
                </a:solidFill>
              </a:rPr>
              <a:pPr algn="r" defTabSz="814388">
                <a:lnSpc>
                  <a:spcPct val="100000"/>
                </a:lnSpc>
                <a:defRPr/>
              </a:pPr>
              <a:t>‹#›</a:t>
            </a:fld>
            <a:endParaRPr lang="en-US" sz="1000">
              <a:solidFill>
                <a:schemeClr val="tx1"/>
              </a:solidFill>
            </a:endParaRPr>
          </a:p>
        </p:txBody>
      </p:sp>
      <p:sp>
        <p:nvSpPr>
          <p:cNvPr id="1290247" name="Rectangle 7"/>
          <p:cNvSpPr>
            <a:spLocks noGrp="1" noChangeArrowheads="1"/>
          </p:cNvSpPr>
          <p:nvPr>
            <p:ph type="ctrTitle"/>
          </p:nvPr>
        </p:nvSpPr>
        <p:spPr bwMode="white">
          <a:xfrm>
            <a:off x="311150" y="2581836"/>
            <a:ext cx="4174789" cy="1021976"/>
          </a:xfrm>
          <a:prstGeom prst="rect">
            <a:avLst/>
          </a:prstGeom>
          <a:ln/>
        </p:spPr>
        <p:txBody>
          <a:bodyPr anchor="ctr">
            <a:normAutofit/>
          </a:bodyPr>
          <a:lstStyle>
            <a:lvl1pPr>
              <a:defRPr sz="3000" b="0">
                <a:solidFill>
                  <a:srgbClr val="FFFFFF"/>
                </a:solidFill>
              </a:defRPr>
            </a:lvl1pPr>
          </a:lstStyle>
          <a:p>
            <a:r>
              <a:rPr lang="en-US" smtClean="0"/>
              <a:t>Click to edit Master title style</a:t>
            </a:r>
            <a:endParaRPr lang="en-US"/>
          </a:p>
        </p:txBody>
      </p:sp>
      <p:sp>
        <p:nvSpPr>
          <p:cNvPr id="1290248" name="Rectangle 8"/>
          <p:cNvSpPr>
            <a:spLocks noGrp="1" noChangeArrowheads="1"/>
          </p:cNvSpPr>
          <p:nvPr>
            <p:ph type="subTitle" idx="1"/>
          </p:nvPr>
        </p:nvSpPr>
        <p:spPr>
          <a:xfrm>
            <a:off x="311149" y="4672013"/>
            <a:ext cx="8510122" cy="658812"/>
          </a:xfrm>
          <a:ln/>
        </p:spPr>
        <p:txBody>
          <a:bodyPr/>
          <a:lstStyle>
            <a:lvl1pPr marL="0" indent="0">
              <a:lnSpc>
                <a:spcPct val="90000"/>
              </a:lnSpc>
              <a:buFont typeface="Wingdings" pitchFamily="2" charset="2"/>
              <a:buNone/>
              <a:defRPr sz="2000" b="1">
                <a:solidFill>
                  <a:schemeClr val="bg2"/>
                </a:solidFill>
              </a:defRPr>
            </a:lvl1pPr>
          </a:lstStyle>
          <a:p>
            <a:r>
              <a:rPr lang="en-US" smtClean="0"/>
              <a:t>Click to edit Master subtitle style</a:t>
            </a:r>
            <a:endParaRPr lang="en-US"/>
          </a:p>
        </p:txBody>
      </p:sp>
      <p:pic>
        <p:nvPicPr>
          <p:cNvPr id="12" name="Picture 331" descr="Cisco_NewLogo"/>
          <p:cNvPicPr>
            <a:picLocks noChangeAspect="1" noChangeArrowheads="1"/>
          </p:cNvPicPr>
          <p:nvPr/>
        </p:nvPicPr>
        <p:blipFill>
          <a:blip r:embed="rId3" cstate="print"/>
          <a:srcRect/>
          <a:stretch>
            <a:fillRect/>
          </a:stretch>
        </p:blipFill>
        <p:spPr bwMode="auto">
          <a:xfrm>
            <a:off x="5483225" y="5940425"/>
            <a:ext cx="3354388" cy="474663"/>
          </a:xfrm>
          <a:prstGeom prst="rect">
            <a:avLst/>
          </a:prstGeom>
          <a:noFill/>
          <a:ln w="9525">
            <a:noFill/>
            <a:miter lim="800000"/>
            <a:headEnd/>
            <a:tailEnd/>
          </a:ln>
        </p:spPr>
      </p:pic>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00797" y="695512"/>
            <a:ext cx="7772400" cy="1362075"/>
          </a:xfrm>
          <a:prstGeom prst="rect">
            <a:avLst/>
          </a:prstGeom>
        </p:spPr>
        <p:txBody>
          <a:bodyPr anchor="t"/>
          <a:lstStyle>
            <a:lvl1pPr algn="l">
              <a:defRPr sz="4000" b="1" cap="all"/>
            </a:lvl1pPr>
          </a:lstStyle>
          <a:p>
            <a:r>
              <a:rPr lang="en-US" smtClean="0"/>
              <a:t>Click to edit Master title style</a:t>
            </a:r>
            <a:endParaRPr lang="en-US"/>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Title only">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9400" y="365761"/>
            <a:ext cx="8522208" cy="548639"/>
          </a:xfrm>
          <a:prstGeom prst="rect">
            <a:avLst/>
          </a:prstGeom>
        </p:spPr>
        <p:txBody>
          <a:bodyPr>
            <a:normAutofit/>
          </a:bodyPr>
          <a:lstStyle>
            <a:lvl1pPr>
              <a:defRPr/>
            </a:lvl1pPr>
          </a:lstStyle>
          <a:p>
            <a:r>
              <a:rPr lang="en-US" smtClean="0"/>
              <a:t>Title Only</a:t>
            </a:r>
            <a:endParaRPr lang="en-US"/>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9400" y="365379"/>
            <a:ext cx="8521700" cy="549022"/>
          </a:xfrm>
          <a:prstGeom prst="rect">
            <a:avLst/>
          </a:prstGeom>
        </p:spPr>
        <p:txBody>
          <a:bodyPr>
            <a:normAutofit/>
          </a:bodyPr>
          <a:lstStyle>
            <a:lvl1pPr>
              <a:defRPr/>
            </a:lvl1pPr>
          </a:lstStyle>
          <a:p>
            <a:r>
              <a:rPr lang="en-US" smtClean="0"/>
              <a:t>Title and Content</a:t>
            </a:r>
            <a:endParaRPr lang="en-US"/>
          </a:p>
        </p:txBody>
      </p:sp>
      <p:sp>
        <p:nvSpPr>
          <p:cNvPr id="3" name="Content Placeholder 2"/>
          <p:cNvSpPr>
            <a:spLocks noGrp="1"/>
          </p:cNvSpPr>
          <p:nvPr>
            <p:ph idx="1"/>
          </p:nvPr>
        </p:nvSpPr>
        <p:spPr>
          <a:xfrm>
            <a:off x="279401" y="990600"/>
            <a:ext cx="8520354" cy="5324139"/>
          </a:xfrm>
        </p:spPr>
        <p:txBody>
          <a:bodyPr>
            <a:normAutofit/>
          </a:bodyPr>
          <a:lstStyle>
            <a:lvl1pPr>
              <a:defRPr sz="2400"/>
            </a:lvl1pPr>
            <a:lvl2pPr marL="461963" indent="-236538">
              <a:buFont typeface="Arial" pitchFamily="34" charset="0"/>
              <a:buChar char="•"/>
              <a:defRPr sz="2000"/>
            </a:lvl2pPr>
            <a:lvl3pPr marL="688975" indent="-227013">
              <a:buFont typeface="Arial" pitchFamily="34" charset="0"/>
              <a:buChar char="•"/>
              <a:defRPr sz="1800"/>
            </a:lvl3pPr>
            <a:lvl4pPr marL="565150" indent="176213">
              <a:buFont typeface="Arial" pitchFamily="34" charset="0"/>
              <a:buChar char="•"/>
              <a:defRPr/>
            </a:lvl4pPr>
            <a:lvl5pPr marL="744538" indent="169863">
              <a:buFont typeface="Arial" pitchFamily="34" charset="0"/>
              <a:buChar char="•"/>
              <a:defRPr/>
            </a:lvl5pPr>
          </a:lstStyle>
          <a:p>
            <a:pPr lvl="0"/>
            <a:r>
              <a:rPr lang="en-US" smtClean="0"/>
              <a:t>Click to edit Master text styles</a:t>
            </a:r>
          </a:p>
          <a:p>
            <a:pPr lvl="1"/>
            <a:r>
              <a:rPr lang="en-US" smtClean="0"/>
              <a:t>Second level</a:t>
            </a:r>
          </a:p>
          <a:p>
            <a:pPr lvl="2"/>
            <a:r>
              <a:rPr lang="en-US" smtClean="0"/>
              <a:t>Third level</a:t>
            </a: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p:cSld name="Title with subtex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9400" y="365760"/>
            <a:ext cx="8522208" cy="548640"/>
          </a:xfrm>
          <a:prstGeom prst="rect">
            <a:avLst/>
          </a:prstGeom>
        </p:spPr>
        <p:txBody>
          <a:bodyPr>
            <a:normAutofit/>
          </a:bodyPr>
          <a:lstStyle>
            <a:lvl1pPr>
              <a:defRPr/>
            </a:lvl1pPr>
          </a:lstStyle>
          <a:p>
            <a:r>
              <a:rPr lang="en-US" smtClean="0"/>
              <a:t>Title with Subtext</a:t>
            </a:r>
            <a:endParaRPr lang="en-US"/>
          </a:p>
        </p:txBody>
      </p:sp>
      <p:sp>
        <p:nvSpPr>
          <p:cNvPr id="4" name="Content Placeholder 3"/>
          <p:cNvSpPr>
            <a:spLocks noGrp="1"/>
          </p:cNvSpPr>
          <p:nvPr>
            <p:ph sz="quarter" idx="10" hasCustomPrompt="1"/>
          </p:nvPr>
        </p:nvSpPr>
        <p:spPr>
          <a:xfrm>
            <a:off x="279400" y="996726"/>
            <a:ext cx="8423275" cy="774924"/>
          </a:xfrm>
        </p:spPr>
        <p:txBody>
          <a:bodyPr>
            <a:normAutofit/>
          </a:bodyPr>
          <a:lstStyle>
            <a:lvl1pPr marL="11113" indent="-11113">
              <a:buNone/>
              <a:defRPr sz="2400" b="0" baseline="0"/>
            </a:lvl1pPr>
          </a:lstStyle>
          <a:p>
            <a:pPr lvl="0"/>
            <a:r>
              <a:rPr lang="en-US" smtClean="0"/>
              <a:t>Subtext here to describe graphic below</a:t>
            </a:r>
          </a:p>
        </p:txBody>
      </p:sp>
      <p:sp>
        <p:nvSpPr>
          <p:cNvPr id="7" name="Content Placeholder 6"/>
          <p:cNvSpPr>
            <a:spLocks noGrp="1"/>
          </p:cNvSpPr>
          <p:nvPr>
            <p:ph sz="quarter" idx="11"/>
          </p:nvPr>
        </p:nvSpPr>
        <p:spPr>
          <a:xfrm>
            <a:off x="279400" y="1866900"/>
            <a:ext cx="8445500" cy="4662488"/>
          </a:xfrm>
        </p:spPr>
        <p:txBody>
          <a:bodyPr>
            <a:normAutofit/>
          </a:bodyPr>
          <a:lstStyle/>
          <a:p>
            <a:pPr lvl="0"/>
            <a:r>
              <a:rPr lang="en-US" smtClean="0"/>
              <a:t>Click to edit Master text styles</a:t>
            </a:r>
          </a:p>
          <a:p>
            <a:pPr lvl="1"/>
            <a:r>
              <a:rPr lang="en-US" smtClean="0"/>
              <a:t>Second level</a:t>
            </a:r>
          </a:p>
          <a:p>
            <a:pPr lvl="2"/>
            <a:r>
              <a:rPr lang="en-US" smtClean="0"/>
              <a:t>Third level</a:t>
            </a: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p:cSld name="Title and Graphic">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9400" y="365379"/>
            <a:ext cx="8521700" cy="549021"/>
          </a:xfrm>
          <a:prstGeom prst="rect">
            <a:avLst/>
          </a:prstGeom>
        </p:spPr>
        <p:txBody>
          <a:bodyPr>
            <a:normAutofit/>
          </a:bodyPr>
          <a:lstStyle>
            <a:lvl1pPr>
              <a:defRPr/>
            </a:lvl1pPr>
          </a:lstStyle>
          <a:p>
            <a:r>
              <a:rPr lang="en-US" smtClean="0"/>
              <a:t>Title and Graphic</a:t>
            </a:r>
            <a:endParaRPr lang="en-US"/>
          </a:p>
        </p:txBody>
      </p:sp>
      <p:sp>
        <p:nvSpPr>
          <p:cNvPr id="6" name="Content Placeholder 5"/>
          <p:cNvSpPr>
            <a:spLocks noGrp="1"/>
          </p:cNvSpPr>
          <p:nvPr>
            <p:ph sz="quarter" idx="10"/>
          </p:nvPr>
        </p:nvSpPr>
        <p:spPr>
          <a:xfrm>
            <a:off x="279400" y="1016000"/>
            <a:ext cx="8509000" cy="5524500"/>
          </a:xfrm>
        </p:spPr>
        <p:txBody>
          <a:bodyPr>
            <a:normAutofit/>
          </a:bodyPr>
          <a:lstStyle>
            <a:lvl1pPr>
              <a:buNone/>
              <a:defRPr/>
            </a:lvl1pPr>
          </a:lstStyle>
          <a:p>
            <a:pPr lvl="0"/>
            <a:r>
              <a:rPr lang="en-US" smtClean="0"/>
              <a:t>Click to edit Master text styles</a:t>
            </a: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p:cSld name="Two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68941" y="365379"/>
            <a:ext cx="8522208" cy="549021"/>
          </a:xfrm>
          <a:prstGeom prst="rect">
            <a:avLst/>
          </a:prstGeom>
        </p:spPr>
        <p:txBody>
          <a:bodyPr>
            <a:normAutofit/>
          </a:bodyPr>
          <a:lstStyle>
            <a:lvl1pPr>
              <a:defRPr/>
            </a:lvl1pPr>
          </a:lstStyle>
          <a:p>
            <a:r>
              <a:rPr lang="en-US" smtClean="0"/>
              <a:t>2 Column Content</a:t>
            </a:r>
            <a:endParaRPr lang="en-US"/>
          </a:p>
        </p:txBody>
      </p:sp>
      <p:sp>
        <p:nvSpPr>
          <p:cNvPr id="6" name="Content Placeholder 2"/>
          <p:cNvSpPr>
            <a:spLocks noGrp="1"/>
          </p:cNvSpPr>
          <p:nvPr>
            <p:ph idx="1"/>
          </p:nvPr>
        </p:nvSpPr>
        <p:spPr>
          <a:xfrm>
            <a:off x="279401" y="1028700"/>
            <a:ext cx="4066688" cy="5361346"/>
          </a:xfrm>
        </p:spPr>
        <p:txBody>
          <a:bodyPr>
            <a:normAutofit/>
          </a:bodyPr>
          <a:lstStyle>
            <a:lvl1pPr>
              <a:defRPr sz="2400"/>
            </a:lvl1pPr>
            <a:lvl2pPr marL="461963" indent="-236538">
              <a:buFont typeface="Arial" pitchFamily="34" charset="0"/>
              <a:buChar char="•"/>
              <a:defRPr sz="2000"/>
            </a:lvl2pPr>
            <a:lvl3pPr marL="688975" indent="-227013">
              <a:buFont typeface="Arial" pitchFamily="34" charset="0"/>
              <a:buChar char="•"/>
              <a:defRPr sz="1800"/>
            </a:lvl3pPr>
            <a:lvl4pPr marL="565150" indent="176213">
              <a:buFont typeface="Arial" pitchFamily="34" charset="0"/>
              <a:buChar char="•"/>
              <a:defRPr/>
            </a:lvl4pPr>
            <a:lvl5pPr marL="744538" indent="169863">
              <a:buFont typeface="Arial" pitchFamily="34" charset="0"/>
              <a:buChar char="•"/>
              <a:defRPr/>
            </a:lvl5pPr>
          </a:lstStyle>
          <a:p>
            <a:pPr lvl="0"/>
            <a:r>
              <a:rPr lang="en-US" smtClean="0"/>
              <a:t>Click to edit Master text styles</a:t>
            </a:r>
          </a:p>
          <a:p>
            <a:pPr lvl="1"/>
            <a:r>
              <a:rPr lang="en-US" smtClean="0"/>
              <a:t>Second level</a:t>
            </a:r>
          </a:p>
          <a:p>
            <a:pPr lvl="2"/>
            <a:r>
              <a:rPr lang="en-US" smtClean="0"/>
              <a:t>Third level</a:t>
            </a:r>
          </a:p>
        </p:txBody>
      </p:sp>
      <p:sp>
        <p:nvSpPr>
          <p:cNvPr id="7" name="Content Placeholder 2"/>
          <p:cNvSpPr>
            <a:spLocks noGrp="1"/>
          </p:cNvSpPr>
          <p:nvPr>
            <p:ph idx="10"/>
          </p:nvPr>
        </p:nvSpPr>
        <p:spPr>
          <a:xfrm>
            <a:off x="4702589" y="1028700"/>
            <a:ext cx="4066688" cy="5361346"/>
          </a:xfrm>
        </p:spPr>
        <p:txBody>
          <a:bodyPr>
            <a:normAutofit/>
          </a:bodyPr>
          <a:lstStyle>
            <a:lvl1pPr>
              <a:defRPr sz="2400"/>
            </a:lvl1pPr>
            <a:lvl2pPr marL="461963" indent="-236538">
              <a:buFont typeface="Arial" pitchFamily="34" charset="0"/>
              <a:buChar char="•"/>
              <a:defRPr sz="2000"/>
            </a:lvl2pPr>
            <a:lvl3pPr marL="688975" indent="-227013">
              <a:buFont typeface="Arial" pitchFamily="34" charset="0"/>
              <a:buChar char="•"/>
              <a:defRPr sz="1800"/>
            </a:lvl3pPr>
            <a:lvl4pPr marL="565150" indent="176213">
              <a:buFont typeface="Arial" pitchFamily="34" charset="0"/>
              <a:buChar char="•"/>
              <a:defRPr/>
            </a:lvl4pPr>
            <a:lvl5pPr marL="744538" indent="169863">
              <a:buFont typeface="Arial" pitchFamily="34" charset="0"/>
              <a:buChar char="•"/>
              <a:defRPr/>
            </a:lvl5pPr>
          </a:lstStyle>
          <a:p>
            <a:pPr lvl="0"/>
            <a:r>
              <a:rPr lang="en-US" smtClean="0"/>
              <a:t>Click to edit Master text styles</a:t>
            </a:r>
          </a:p>
          <a:p>
            <a:pPr lvl="1"/>
            <a:r>
              <a:rPr lang="en-US" smtClean="0"/>
              <a:t>Second level</a:t>
            </a:r>
          </a:p>
          <a:p>
            <a:pPr lvl="2"/>
            <a:r>
              <a:rPr lang="en-US" smtClean="0"/>
              <a:t>Third level</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only">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9400" y="365761"/>
            <a:ext cx="8522208" cy="586739"/>
          </a:xfrm>
          <a:prstGeom prst="rect">
            <a:avLst/>
          </a:prstGeom>
        </p:spPr>
        <p:txBody>
          <a:bodyPr>
            <a:normAutofit/>
          </a:bodyPr>
          <a:lstStyle>
            <a:lvl1pPr>
              <a:defRPr/>
            </a:lvl1pPr>
          </a:lstStyle>
          <a:p>
            <a:r>
              <a:rPr lang="en-US" smtClean="0"/>
              <a:t>Title Only</a:t>
            </a:r>
            <a:endParaRPr lang="en-US"/>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p:cSld name="Title and Tabl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9400" y="365380"/>
            <a:ext cx="8521700" cy="740664"/>
          </a:xfrm>
          <a:prstGeom prst="rect">
            <a:avLst/>
          </a:prstGeom>
        </p:spPr>
        <p:txBody>
          <a:bodyPr>
            <a:normAutofit/>
          </a:bodyPr>
          <a:lstStyle>
            <a:lvl1pPr>
              <a:defRPr/>
            </a:lvl1pPr>
          </a:lstStyle>
          <a:p>
            <a:r>
              <a:rPr lang="en-US" smtClean="0"/>
              <a:t>Table</a:t>
            </a:r>
            <a:endParaRPr lang="en-US"/>
          </a:p>
        </p:txBody>
      </p:sp>
      <p:sp>
        <p:nvSpPr>
          <p:cNvPr id="3" name="Table Placeholder 2"/>
          <p:cNvSpPr>
            <a:spLocks noGrp="1"/>
          </p:cNvSpPr>
          <p:nvPr>
            <p:ph type="tbl" idx="1"/>
          </p:nvPr>
        </p:nvSpPr>
        <p:spPr>
          <a:xfrm>
            <a:off x="279400" y="2592592"/>
            <a:ext cx="8488082" cy="3711389"/>
          </a:xfrm>
        </p:spPr>
        <p:txBody>
          <a:bodyPr/>
          <a:lstStyle/>
          <a:p>
            <a:pPr lvl="0"/>
            <a:r>
              <a:rPr lang="en-US" noProof="0" smtClean="0"/>
              <a:t>Click icon to add table</a:t>
            </a:r>
          </a:p>
        </p:txBody>
      </p:sp>
      <p:sp>
        <p:nvSpPr>
          <p:cNvPr id="7" name="Text Placeholder 6"/>
          <p:cNvSpPr>
            <a:spLocks noGrp="1"/>
          </p:cNvSpPr>
          <p:nvPr>
            <p:ph type="body" sz="quarter" idx="10" hasCustomPrompt="1"/>
          </p:nvPr>
        </p:nvSpPr>
        <p:spPr>
          <a:xfrm>
            <a:off x="279400" y="1516063"/>
            <a:ext cx="8499475" cy="1001712"/>
          </a:xfrm>
          <a:ln w="19050">
            <a:solidFill>
              <a:schemeClr val="tx1"/>
            </a:solidFill>
          </a:ln>
        </p:spPr>
        <p:txBody>
          <a:bodyPr>
            <a:noAutofit/>
          </a:bodyPr>
          <a:lstStyle>
            <a:lvl1pPr marL="0" indent="0">
              <a:lnSpc>
                <a:spcPct val="100000"/>
              </a:lnSpc>
              <a:spcBef>
                <a:spcPts val="0"/>
              </a:spcBef>
              <a:buNone/>
              <a:defRPr sz="1600" baseline="0">
                <a:latin typeface="Courier New" pitchFamily="49" charset="0"/>
                <a:cs typeface="Courier New" pitchFamily="49" charset="0"/>
              </a:defRPr>
            </a:lvl1pPr>
            <a:lvl2pPr>
              <a:buNone/>
              <a:defRPr sz="1600">
                <a:latin typeface="Courier New" pitchFamily="49" charset="0"/>
                <a:cs typeface="Courier New" pitchFamily="49" charset="0"/>
              </a:defRPr>
            </a:lvl2pPr>
            <a:lvl3pPr>
              <a:buNone/>
              <a:defRPr sz="1600">
                <a:latin typeface="Courier New" pitchFamily="49" charset="0"/>
                <a:cs typeface="Courier New" pitchFamily="49" charset="0"/>
              </a:defRPr>
            </a:lvl3pPr>
            <a:lvl4pPr>
              <a:buFont typeface="Arial" pitchFamily="34" charset="0"/>
              <a:buNone/>
              <a:defRPr sz="1600">
                <a:latin typeface="Courier New" pitchFamily="49" charset="0"/>
                <a:cs typeface="Courier New" pitchFamily="49" charset="0"/>
              </a:defRPr>
            </a:lvl4pPr>
            <a:lvl5pPr>
              <a:buFont typeface="Arial" pitchFamily="34" charset="0"/>
              <a:buNone/>
              <a:defRPr sz="1600">
                <a:latin typeface="Courier New" pitchFamily="49" charset="0"/>
                <a:cs typeface="Courier New" pitchFamily="49" charset="0"/>
              </a:defRPr>
            </a:lvl5pPr>
          </a:lstStyle>
          <a:p>
            <a:pPr lvl="0"/>
            <a:r>
              <a:rPr lang="en-US" smtClean="0"/>
              <a:t>Command keywords and parameters. Keywords in bold, parameters italic, not bold.</a:t>
            </a:r>
          </a:p>
        </p:txBody>
      </p:sp>
      <p:sp>
        <p:nvSpPr>
          <p:cNvPr id="9" name="Text Placeholder 8"/>
          <p:cNvSpPr>
            <a:spLocks noGrp="1"/>
          </p:cNvSpPr>
          <p:nvPr>
            <p:ph type="body" sz="quarter" idx="11" hasCustomPrompt="1"/>
          </p:nvPr>
        </p:nvSpPr>
        <p:spPr>
          <a:xfrm>
            <a:off x="279400" y="1130300"/>
            <a:ext cx="5024438" cy="365125"/>
          </a:xfrm>
        </p:spPr>
        <p:txBody>
          <a:bodyPr>
            <a:normAutofit/>
          </a:bodyPr>
          <a:lstStyle>
            <a:lvl1pPr marL="0" indent="0">
              <a:lnSpc>
                <a:spcPct val="100000"/>
              </a:lnSpc>
              <a:spcBef>
                <a:spcPts val="0"/>
              </a:spcBef>
              <a:buNone/>
              <a:defRPr sz="1800" baseline="0">
                <a:latin typeface="Courier New" pitchFamily="49" charset="0"/>
                <a:cs typeface="Courier New" pitchFamily="49" charset="0"/>
              </a:defRPr>
            </a:lvl1pPr>
          </a:lstStyle>
          <a:p>
            <a:pPr lvl="0"/>
            <a:r>
              <a:rPr lang="en-US" sz="1800" smtClean="0">
                <a:latin typeface="Courier New" pitchFamily="49" charset="0"/>
                <a:cs typeface="Courier New" pitchFamily="49" charset="0"/>
              </a:rPr>
              <a:t>Router(config)#</a:t>
            </a:r>
            <a:endParaRPr lang="en-US"/>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tbl" preserve="1">
  <p:cSld name="Table Full Pag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9400" y="365380"/>
            <a:ext cx="8521700" cy="549020"/>
          </a:xfrm>
          <a:prstGeom prst="rect">
            <a:avLst/>
          </a:prstGeom>
        </p:spPr>
        <p:txBody>
          <a:bodyPr>
            <a:normAutofit/>
          </a:bodyPr>
          <a:lstStyle>
            <a:lvl1pPr>
              <a:defRPr/>
            </a:lvl1pPr>
          </a:lstStyle>
          <a:p>
            <a:r>
              <a:rPr lang="en-US" smtClean="0"/>
              <a:t>Table</a:t>
            </a:r>
            <a:endParaRPr lang="en-US"/>
          </a:p>
        </p:txBody>
      </p:sp>
      <p:sp>
        <p:nvSpPr>
          <p:cNvPr id="3" name="Table Placeholder 2"/>
          <p:cNvSpPr>
            <a:spLocks noGrp="1"/>
          </p:cNvSpPr>
          <p:nvPr>
            <p:ph type="tbl" idx="1"/>
          </p:nvPr>
        </p:nvSpPr>
        <p:spPr>
          <a:xfrm>
            <a:off x="279400" y="1003300"/>
            <a:ext cx="8534400" cy="5300681"/>
          </a:xfrm>
        </p:spPr>
        <p:txBody>
          <a:bodyPr/>
          <a:lstStyle/>
          <a:p>
            <a:pPr lvl="0"/>
            <a:r>
              <a:rPr lang="en-US" noProof="0" smtClean="0"/>
              <a:t>Click icon to add table</a:t>
            </a: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p:cSld name="Command Exampl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68941" y="365379"/>
            <a:ext cx="8522208" cy="740664"/>
          </a:xfrm>
          <a:prstGeom prst="rect">
            <a:avLst/>
          </a:prstGeom>
        </p:spPr>
        <p:txBody>
          <a:bodyPr>
            <a:normAutofit/>
          </a:bodyPr>
          <a:lstStyle>
            <a:lvl1pPr>
              <a:defRPr/>
            </a:lvl1pPr>
          </a:lstStyle>
          <a:p>
            <a:r>
              <a:rPr lang="en-US" smtClean="0"/>
              <a:t>Command Example</a:t>
            </a:r>
            <a:endParaRPr lang="en-US"/>
          </a:p>
        </p:txBody>
      </p:sp>
      <p:sp>
        <p:nvSpPr>
          <p:cNvPr id="7" name="Content Placeholder 2"/>
          <p:cNvSpPr>
            <a:spLocks noGrp="1"/>
          </p:cNvSpPr>
          <p:nvPr>
            <p:ph idx="1"/>
          </p:nvPr>
        </p:nvSpPr>
        <p:spPr>
          <a:xfrm>
            <a:off x="279400" y="1193356"/>
            <a:ext cx="8316913" cy="491994"/>
          </a:xfrm>
        </p:spPr>
        <p:txBody>
          <a:bodyPr/>
          <a:lstStyle/>
          <a:p>
            <a:pPr lvl="0"/>
            <a:r>
              <a:rPr lang="en-US" smtClean="0"/>
              <a:t>Click to edit Master text styles</a:t>
            </a:r>
          </a:p>
        </p:txBody>
      </p:sp>
      <p:sp>
        <p:nvSpPr>
          <p:cNvPr id="10" name="Text Placeholder 9"/>
          <p:cNvSpPr>
            <a:spLocks noGrp="1"/>
          </p:cNvSpPr>
          <p:nvPr>
            <p:ph type="body" sz="quarter" idx="10" hasCustomPrompt="1"/>
          </p:nvPr>
        </p:nvSpPr>
        <p:spPr>
          <a:xfrm>
            <a:off x="613533" y="1731395"/>
            <a:ext cx="7745412" cy="377078"/>
          </a:xfrm>
        </p:spPr>
        <p:txBody>
          <a:bodyPr/>
          <a:lstStyle>
            <a:lvl1pPr>
              <a:buNone/>
              <a:defRPr sz="1600" b="0">
                <a:latin typeface="Courier New" pitchFamily="49" charset="0"/>
                <a:cs typeface="Courier New" pitchFamily="49" charset="0"/>
              </a:defRPr>
            </a:lvl1pPr>
            <a:lvl2pPr>
              <a:buFont typeface="Arial" pitchFamily="34" charset="0"/>
              <a:buNone/>
              <a:defRPr sz="1200">
                <a:latin typeface="Courier New" pitchFamily="49" charset="0"/>
                <a:cs typeface="Courier New" pitchFamily="49" charset="0"/>
              </a:defRPr>
            </a:lvl2pPr>
            <a:lvl3pPr>
              <a:buFont typeface="Arial" pitchFamily="34" charset="0"/>
              <a:buNone/>
              <a:defRPr sz="1200">
                <a:latin typeface="Courier New" pitchFamily="49" charset="0"/>
                <a:cs typeface="Courier New" pitchFamily="49" charset="0"/>
              </a:defRPr>
            </a:lvl3pPr>
            <a:lvl4pPr>
              <a:buFont typeface="Arial" pitchFamily="34" charset="0"/>
              <a:buNone/>
              <a:defRPr sz="1200">
                <a:latin typeface="Courier New" pitchFamily="49" charset="0"/>
                <a:cs typeface="Courier New" pitchFamily="49" charset="0"/>
              </a:defRPr>
            </a:lvl4pPr>
            <a:lvl5pPr>
              <a:buFont typeface="Arial" pitchFamily="34" charset="0"/>
              <a:buNone/>
              <a:defRPr sz="1200">
                <a:latin typeface="Courier New" pitchFamily="49" charset="0"/>
                <a:cs typeface="Courier New" pitchFamily="49" charset="0"/>
              </a:defRPr>
            </a:lvl5pPr>
          </a:lstStyle>
          <a:p>
            <a:pPr lvl="0"/>
            <a:r>
              <a:rPr lang="en-US" smtClean="0"/>
              <a:t>Router(config)#</a:t>
            </a:r>
          </a:p>
        </p:txBody>
      </p:sp>
      <p:sp>
        <p:nvSpPr>
          <p:cNvPr id="11" name="Text Placeholder 9"/>
          <p:cNvSpPr>
            <a:spLocks noGrp="1"/>
          </p:cNvSpPr>
          <p:nvPr>
            <p:ph type="body" sz="quarter" idx="11" hasCustomPrompt="1"/>
          </p:nvPr>
        </p:nvSpPr>
        <p:spPr>
          <a:xfrm>
            <a:off x="615326" y="2191282"/>
            <a:ext cx="7745412" cy="377078"/>
          </a:xfrm>
          <a:ln w="28575">
            <a:solidFill>
              <a:schemeClr val="tx1"/>
            </a:solidFill>
          </a:ln>
        </p:spPr>
        <p:txBody>
          <a:bodyPr/>
          <a:lstStyle>
            <a:lvl1pPr>
              <a:buNone/>
              <a:defRPr sz="1600" b="1" i="0">
                <a:latin typeface="Courier New" pitchFamily="49" charset="0"/>
                <a:cs typeface="Courier New" pitchFamily="49" charset="0"/>
              </a:defRPr>
            </a:lvl1pPr>
            <a:lvl2pPr>
              <a:buFont typeface="Arial" pitchFamily="34" charset="0"/>
              <a:buNone/>
              <a:defRPr sz="1200">
                <a:latin typeface="Courier New" pitchFamily="49" charset="0"/>
                <a:cs typeface="Courier New" pitchFamily="49" charset="0"/>
              </a:defRPr>
            </a:lvl2pPr>
            <a:lvl3pPr>
              <a:buFont typeface="Arial" pitchFamily="34" charset="0"/>
              <a:buNone/>
              <a:defRPr sz="1200">
                <a:latin typeface="Courier New" pitchFamily="49" charset="0"/>
                <a:cs typeface="Courier New" pitchFamily="49" charset="0"/>
              </a:defRPr>
            </a:lvl3pPr>
            <a:lvl4pPr>
              <a:buFont typeface="Arial" pitchFamily="34" charset="0"/>
              <a:buNone/>
              <a:defRPr sz="1200">
                <a:latin typeface="Courier New" pitchFamily="49" charset="0"/>
                <a:cs typeface="Courier New" pitchFamily="49" charset="0"/>
              </a:defRPr>
            </a:lvl4pPr>
            <a:lvl5pPr>
              <a:buFont typeface="Arial" pitchFamily="34" charset="0"/>
              <a:buNone/>
              <a:defRPr sz="1200">
                <a:latin typeface="Courier New" pitchFamily="49" charset="0"/>
                <a:cs typeface="Courier New" pitchFamily="49" charset="0"/>
              </a:defRPr>
            </a:lvl5pPr>
          </a:lstStyle>
          <a:p>
            <a:pPr lvl="0"/>
            <a:r>
              <a:rPr lang="en-US" smtClean="0"/>
              <a:t>Command parameters</a:t>
            </a:r>
          </a:p>
        </p:txBody>
      </p:sp>
      <p:sp>
        <p:nvSpPr>
          <p:cNvPr id="6" name="Content Placeholder 2"/>
          <p:cNvSpPr>
            <a:spLocks noGrp="1"/>
          </p:cNvSpPr>
          <p:nvPr>
            <p:ph idx="12"/>
          </p:nvPr>
        </p:nvSpPr>
        <p:spPr>
          <a:xfrm>
            <a:off x="279400" y="2852057"/>
            <a:ext cx="8316913" cy="3320143"/>
          </a:xfrm>
        </p:spPr>
        <p:txBody>
          <a:bodyPr/>
          <a:lstStyle/>
          <a:p>
            <a:pPr lvl="0"/>
            <a:r>
              <a:rPr lang="en-US" smtClean="0"/>
              <a:t>Click to edit Master text styles</a:t>
            </a: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p:cSld name="2 column horizontal">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9400" y="365379"/>
            <a:ext cx="8521700" cy="549021"/>
          </a:xfrm>
          <a:prstGeom prst="rect">
            <a:avLst/>
          </a:prstGeom>
        </p:spPr>
        <p:txBody>
          <a:bodyPr>
            <a:normAutofit/>
          </a:bodyPr>
          <a:lstStyle>
            <a:lvl1pPr>
              <a:defRPr baseline="0"/>
            </a:lvl1pPr>
          </a:lstStyle>
          <a:p>
            <a:r>
              <a:rPr lang="en-US" smtClean="0"/>
              <a:t>2 Rows</a:t>
            </a:r>
            <a:endParaRPr lang="en-US"/>
          </a:p>
        </p:txBody>
      </p:sp>
      <p:sp>
        <p:nvSpPr>
          <p:cNvPr id="4" name="Content Placeholder 2"/>
          <p:cNvSpPr>
            <a:spLocks noGrp="1"/>
          </p:cNvSpPr>
          <p:nvPr>
            <p:ph idx="10"/>
          </p:nvPr>
        </p:nvSpPr>
        <p:spPr>
          <a:xfrm>
            <a:off x="279400" y="1003301"/>
            <a:ext cx="8520354" cy="2628008"/>
          </a:xfrm>
        </p:spPr>
        <p:txBody>
          <a:bodyPr>
            <a:normAutofit/>
          </a:bodyPr>
          <a:lstStyle>
            <a:lvl1pPr>
              <a:defRPr sz="2400"/>
            </a:lvl1pPr>
            <a:lvl2pPr marL="461963" indent="-236538">
              <a:buFont typeface="Arial" pitchFamily="34" charset="0"/>
              <a:buChar char="•"/>
              <a:defRPr sz="2000"/>
            </a:lvl2pPr>
            <a:lvl3pPr marL="688975" indent="-227013">
              <a:buFont typeface="Arial" pitchFamily="34" charset="0"/>
              <a:buChar char="•"/>
              <a:defRPr sz="1800"/>
            </a:lvl3pPr>
            <a:lvl4pPr marL="565150" indent="176213">
              <a:buFont typeface="Arial" pitchFamily="34" charset="0"/>
              <a:buChar char="•"/>
              <a:defRPr/>
            </a:lvl4pPr>
            <a:lvl5pPr marL="744538" indent="169863">
              <a:buFont typeface="Arial" pitchFamily="34" charset="0"/>
              <a:buChar char="•"/>
              <a:defRPr/>
            </a:lvl5pPr>
          </a:lstStyle>
          <a:p>
            <a:pPr lvl="0"/>
            <a:r>
              <a:rPr lang="en-US" smtClean="0"/>
              <a:t>Click to edit Master text styles</a:t>
            </a:r>
          </a:p>
          <a:p>
            <a:pPr lvl="1"/>
            <a:r>
              <a:rPr lang="en-US" smtClean="0"/>
              <a:t>Second level</a:t>
            </a:r>
          </a:p>
          <a:p>
            <a:pPr lvl="2"/>
            <a:r>
              <a:rPr lang="en-US" smtClean="0"/>
              <a:t>Third level</a:t>
            </a:r>
          </a:p>
        </p:txBody>
      </p:sp>
      <p:sp>
        <p:nvSpPr>
          <p:cNvPr id="5" name="Content Placeholder 2"/>
          <p:cNvSpPr>
            <a:spLocks noGrp="1"/>
          </p:cNvSpPr>
          <p:nvPr>
            <p:ph idx="11"/>
          </p:nvPr>
        </p:nvSpPr>
        <p:spPr>
          <a:xfrm>
            <a:off x="279400" y="3708401"/>
            <a:ext cx="8520354" cy="2758736"/>
          </a:xfrm>
        </p:spPr>
        <p:txBody>
          <a:bodyPr>
            <a:normAutofit/>
          </a:bodyPr>
          <a:lstStyle>
            <a:lvl1pPr>
              <a:defRPr sz="2400"/>
            </a:lvl1pPr>
            <a:lvl2pPr marL="461963" indent="-236538">
              <a:buFont typeface="Arial" pitchFamily="34" charset="0"/>
              <a:buChar char="•"/>
              <a:defRPr sz="2000"/>
            </a:lvl2pPr>
            <a:lvl3pPr marL="688975" indent="-227013">
              <a:buFont typeface="Arial" pitchFamily="34" charset="0"/>
              <a:buChar char="•"/>
              <a:defRPr sz="1800"/>
            </a:lvl3pPr>
            <a:lvl4pPr marL="565150" indent="176213">
              <a:buFont typeface="Arial" pitchFamily="34" charset="0"/>
              <a:buChar char="•"/>
              <a:defRPr/>
            </a:lvl4pPr>
            <a:lvl5pPr marL="744538" indent="169863">
              <a:buFont typeface="Arial" pitchFamily="34" charset="0"/>
              <a:buChar char="•"/>
              <a:defRPr/>
            </a:lvl5pPr>
          </a:lstStyle>
          <a:p>
            <a:pPr lvl="0"/>
            <a:r>
              <a:rPr lang="en-US" smtClean="0"/>
              <a:t>Click to edit Master text styles</a:t>
            </a:r>
          </a:p>
          <a:p>
            <a:pPr lvl="1"/>
            <a:r>
              <a:rPr lang="en-US" smtClean="0"/>
              <a:t>Second level</a:t>
            </a:r>
          </a:p>
          <a:p>
            <a:pPr lvl="2"/>
            <a:r>
              <a:rPr lang="en-US" smtClean="0"/>
              <a:t>Third level</a:t>
            </a:r>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p:cSld name="2 Rows Graphic Top">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9400" y="365379"/>
            <a:ext cx="8521700" cy="561721"/>
          </a:xfrm>
          <a:prstGeom prst="rect">
            <a:avLst/>
          </a:prstGeom>
        </p:spPr>
        <p:txBody>
          <a:bodyPr>
            <a:normAutofit/>
          </a:bodyPr>
          <a:lstStyle>
            <a:lvl1pPr>
              <a:defRPr baseline="0"/>
            </a:lvl1pPr>
          </a:lstStyle>
          <a:p>
            <a:r>
              <a:rPr lang="en-US" smtClean="0"/>
              <a:t>2 Rows Graphic Top</a:t>
            </a:r>
            <a:endParaRPr lang="en-US"/>
          </a:p>
        </p:txBody>
      </p:sp>
      <p:sp>
        <p:nvSpPr>
          <p:cNvPr id="5" name="Content Placeholder 2"/>
          <p:cNvSpPr>
            <a:spLocks noGrp="1"/>
          </p:cNvSpPr>
          <p:nvPr>
            <p:ph idx="11"/>
          </p:nvPr>
        </p:nvSpPr>
        <p:spPr>
          <a:xfrm>
            <a:off x="279400" y="3822701"/>
            <a:ext cx="8520354" cy="2601404"/>
          </a:xfrm>
        </p:spPr>
        <p:txBody>
          <a:bodyPr>
            <a:normAutofit/>
          </a:bodyPr>
          <a:lstStyle>
            <a:lvl1pPr>
              <a:defRPr sz="2400"/>
            </a:lvl1pPr>
            <a:lvl2pPr marL="461963" indent="-236538">
              <a:buFont typeface="Arial" pitchFamily="34" charset="0"/>
              <a:buChar char="•"/>
              <a:defRPr sz="2000"/>
            </a:lvl2pPr>
            <a:lvl3pPr marL="688975" indent="-227013">
              <a:buFont typeface="Arial" pitchFamily="34" charset="0"/>
              <a:buChar char="•"/>
              <a:defRPr sz="1800"/>
            </a:lvl3pPr>
            <a:lvl4pPr marL="565150" indent="176213">
              <a:buFont typeface="Arial" pitchFamily="34" charset="0"/>
              <a:buChar char="•"/>
              <a:defRPr/>
            </a:lvl4pPr>
            <a:lvl5pPr marL="744538" indent="169863">
              <a:buFont typeface="Arial" pitchFamily="34" charset="0"/>
              <a:buChar char="•"/>
              <a:defRPr/>
            </a:lvl5pPr>
          </a:lstStyle>
          <a:p>
            <a:pPr lvl="0"/>
            <a:r>
              <a:rPr lang="en-US" smtClean="0"/>
              <a:t>Click to edit Master text styles</a:t>
            </a:r>
          </a:p>
          <a:p>
            <a:pPr lvl="1"/>
            <a:r>
              <a:rPr lang="en-US" smtClean="0"/>
              <a:t>Second level</a:t>
            </a:r>
          </a:p>
          <a:p>
            <a:pPr lvl="2"/>
            <a:r>
              <a:rPr lang="en-US" smtClean="0"/>
              <a:t>Third level</a:t>
            </a:r>
          </a:p>
        </p:txBody>
      </p:sp>
      <p:sp>
        <p:nvSpPr>
          <p:cNvPr id="8" name="Content Placeholder 7"/>
          <p:cNvSpPr>
            <a:spLocks noGrp="1"/>
          </p:cNvSpPr>
          <p:nvPr>
            <p:ph sz="quarter" idx="12"/>
          </p:nvPr>
        </p:nvSpPr>
        <p:spPr>
          <a:xfrm>
            <a:off x="279400" y="1000125"/>
            <a:ext cx="8531225" cy="2732088"/>
          </a:xfrm>
        </p:spPr>
        <p:txBody>
          <a:bodyPr>
            <a:normAutofit/>
          </a:bodyPr>
          <a:lstStyle>
            <a:lvl1pPr>
              <a:buNone/>
              <a:defRPr/>
            </a:lvl1pPr>
          </a:lstStyle>
          <a:p>
            <a:pPr lvl="0"/>
            <a:r>
              <a:rPr lang="en-US" smtClean="0"/>
              <a:t>Click to edit Master text styles</a:t>
            </a:r>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p:cSld name="2 Rows Graphic Bottom">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9400" y="365379"/>
            <a:ext cx="8521700" cy="549021"/>
          </a:xfrm>
          <a:prstGeom prst="rect">
            <a:avLst/>
          </a:prstGeom>
        </p:spPr>
        <p:txBody>
          <a:bodyPr>
            <a:normAutofit/>
          </a:bodyPr>
          <a:lstStyle>
            <a:lvl1pPr>
              <a:defRPr baseline="0"/>
            </a:lvl1pPr>
          </a:lstStyle>
          <a:p>
            <a:r>
              <a:rPr lang="en-US" smtClean="0"/>
              <a:t>2 Rows Graphic Bottom</a:t>
            </a:r>
            <a:endParaRPr lang="en-US"/>
          </a:p>
        </p:txBody>
      </p:sp>
      <p:sp>
        <p:nvSpPr>
          <p:cNvPr id="4" name="Content Placeholder 2"/>
          <p:cNvSpPr>
            <a:spLocks noGrp="1"/>
          </p:cNvSpPr>
          <p:nvPr>
            <p:ph idx="10"/>
          </p:nvPr>
        </p:nvSpPr>
        <p:spPr>
          <a:xfrm>
            <a:off x="279400" y="977900"/>
            <a:ext cx="8520354" cy="2356972"/>
          </a:xfrm>
        </p:spPr>
        <p:txBody>
          <a:bodyPr>
            <a:normAutofit/>
          </a:bodyPr>
          <a:lstStyle>
            <a:lvl1pPr>
              <a:defRPr sz="2400"/>
            </a:lvl1pPr>
            <a:lvl2pPr marL="461963" indent="-236538">
              <a:buFont typeface="Arial" pitchFamily="34" charset="0"/>
              <a:buChar char="•"/>
              <a:defRPr sz="2000"/>
            </a:lvl2pPr>
            <a:lvl3pPr marL="688975" indent="-227013">
              <a:buFont typeface="Arial" pitchFamily="34" charset="0"/>
              <a:buChar char="•"/>
              <a:defRPr sz="1800"/>
            </a:lvl3pPr>
            <a:lvl4pPr marL="565150" indent="176213">
              <a:buFont typeface="Arial" pitchFamily="34" charset="0"/>
              <a:buChar char="•"/>
              <a:defRPr/>
            </a:lvl4pPr>
            <a:lvl5pPr marL="744538" indent="169863">
              <a:buFont typeface="Arial" pitchFamily="34" charset="0"/>
              <a:buChar char="•"/>
              <a:defRPr/>
            </a:lvl5pPr>
          </a:lstStyle>
          <a:p>
            <a:pPr lvl="0"/>
            <a:r>
              <a:rPr lang="en-US" smtClean="0"/>
              <a:t>Click to edit Master text styles</a:t>
            </a:r>
          </a:p>
          <a:p>
            <a:pPr lvl="1"/>
            <a:r>
              <a:rPr lang="en-US" smtClean="0"/>
              <a:t>Second level</a:t>
            </a:r>
          </a:p>
          <a:p>
            <a:pPr lvl="2"/>
            <a:r>
              <a:rPr lang="en-US" smtClean="0"/>
              <a:t>Third level</a:t>
            </a:r>
          </a:p>
        </p:txBody>
      </p:sp>
      <p:sp>
        <p:nvSpPr>
          <p:cNvPr id="6" name="Content Placeholder 5"/>
          <p:cNvSpPr>
            <a:spLocks noGrp="1"/>
          </p:cNvSpPr>
          <p:nvPr>
            <p:ph sz="quarter" idx="11"/>
          </p:nvPr>
        </p:nvSpPr>
        <p:spPr>
          <a:xfrm>
            <a:off x="279400" y="3443288"/>
            <a:ext cx="8520113" cy="3097212"/>
          </a:xfrm>
        </p:spPr>
        <p:txBody>
          <a:bodyPr>
            <a:normAutofit/>
          </a:bodyPr>
          <a:lstStyle>
            <a:lvl1pPr>
              <a:buNone/>
              <a:defRPr/>
            </a:lvl1pPr>
            <a:lvl2pPr>
              <a:buNone/>
              <a:defRPr/>
            </a:lvl2pPr>
            <a:lvl3pPr>
              <a:buNone/>
              <a:defRPr/>
            </a:lvl3pPr>
          </a:lstStyle>
          <a:p>
            <a:pPr lvl="0"/>
            <a:r>
              <a:rPr lang="en-US" smtClean="0"/>
              <a:t>Click to edit Master text styles</a:t>
            </a:r>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p:cSld name="Content and Command Exampl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9400" y="365379"/>
            <a:ext cx="8521700" cy="549021"/>
          </a:xfrm>
          <a:prstGeom prst="rect">
            <a:avLst/>
          </a:prstGeom>
        </p:spPr>
        <p:txBody>
          <a:bodyPr>
            <a:normAutofit/>
          </a:bodyPr>
          <a:lstStyle>
            <a:lvl1pPr>
              <a:defRPr baseline="0"/>
            </a:lvl1pPr>
          </a:lstStyle>
          <a:p>
            <a:r>
              <a:rPr lang="en-US" smtClean="0"/>
              <a:t>Config Example 2 Rows</a:t>
            </a:r>
            <a:endParaRPr lang="en-US"/>
          </a:p>
        </p:txBody>
      </p:sp>
      <p:sp>
        <p:nvSpPr>
          <p:cNvPr id="4" name="Content Placeholder 2"/>
          <p:cNvSpPr>
            <a:spLocks noGrp="1"/>
          </p:cNvSpPr>
          <p:nvPr>
            <p:ph idx="10"/>
          </p:nvPr>
        </p:nvSpPr>
        <p:spPr>
          <a:xfrm>
            <a:off x="279400" y="996579"/>
            <a:ext cx="8520354" cy="2496283"/>
          </a:xfrm>
        </p:spPr>
        <p:txBody>
          <a:bodyPr>
            <a:normAutofit/>
          </a:bodyPr>
          <a:lstStyle>
            <a:lvl1pPr>
              <a:defRPr sz="2400"/>
            </a:lvl1pPr>
            <a:lvl2pPr marL="461963" indent="-236538">
              <a:buFont typeface="Arial" pitchFamily="34" charset="0"/>
              <a:buChar char="•"/>
              <a:defRPr sz="2000"/>
            </a:lvl2pPr>
            <a:lvl3pPr marL="688975" indent="-227013">
              <a:buFont typeface="Arial" pitchFamily="34" charset="0"/>
              <a:buChar char="•"/>
              <a:defRPr sz="1800"/>
            </a:lvl3pPr>
            <a:lvl4pPr marL="565150" indent="176213">
              <a:buFont typeface="Arial" pitchFamily="34" charset="0"/>
              <a:buChar char="•"/>
              <a:defRPr/>
            </a:lvl4pPr>
            <a:lvl5pPr marL="744538" indent="169863">
              <a:buFont typeface="Arial" pitchFamily="34" charset="0"/>
              <a:buChar char="•"/>
              <a:defRPr/>
            </a:lvl5pPr>
          </a:lstStyle>
          <a:p>
            <a:pPr lvl="0"/>
            <a:r>
              <a:rPr lang="en-US" smtClean="0"/>
              <a:t>Click to edit Master text styles</a:t>
            </a:r>
          </a:p>
          <a:p>
            <a:pPr lvl="1"/>
            <a:r>
              <a:rPr lang="en-US" smtClean="0"/>
              <a:t>Second level</a:t>
            </a:r>
          </a:p>
          <a:p>
            <a:pPr lvl="2"/>
            <a:r>
              <a:rPr lang="en-US" smtClean="0"/>
              <a:t>Third level</a:t>
            </a:r>
          </a:p>
        </p:txBody>
      </p:sp>
      <p:sp>
        <p:nvSpPr>
          <p:cNvPr id="6" name="Content Placeholder 5"/>
          <p:cNvSpPr>
            <a:spLocks noGrp="1"/>
          </p:cNvSpPr>
          <p:nvPr>
            <p:ph sz="quarter" idx="11" hasCustomPrompt="1"/>
          </p:nvPr>
        </p:nvSpPr>
        <p:spPr>
          <a:xfrm>
            <a:off x="279400" y="3762102"/>
            <a:ext cx="8520113" cy="2778397"/>
          </a:xfrm>
          <a:ln>
            <a:solidFill>
              <a:schemeClr val="tx1"/>
            </a:solidFill>
          </a:ln>
        </p:spPr>
        <p:txBody>
          <a:bodyPr>
            <a:normAutofit/>
          </a:bodyPr>
          <a:lstStyle>
            <a:lvl1pPr marL="0" indent="0">
              <a:lnSpc>
                <a:spcPct val="100000"/>
              </a:lnSpc>
              <a:spcBef>
                <a:spcPts val="0"/>
              </a:spcBef>
              <a:spcAft>
                <a:spcPts val="0"/>
              </a:spcAft>
              <a:buNone/>
              <a:defRPr sz="1600">
                <a:latin typeface="Courier New" pitchFamily="49" charset="0"/>
                <a:cs typeface="Courier New" pitchFamily="49" charset="0"/>
              </a:defRPr>
            </a:lvl1pPr>
            <a:lvl2pPr>
              <a:buNone/>
              <a:defRPr/>
            </a:lvl2pPr>
            <a:lvl3pPr>
              <a:buNone/>
              <a:defRPr/>
            </a:lvl3pPr>
          </a:lstStyle>
          <a:p>
            <a:pPr lvl="0"/>
            <a:r>
              <a:rPr lang="en-US" smtClean="0"/>
              <a:t>Config example</a:t>
            </a:r>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p:cSld name="Config Example 2 column">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68941" y="365379"/>
            <a:ext cx="8532159" cy="740664"/>
          </a:xfrm>
          <a:prstGeom prst="rect">
            <a:avLst/>
          </a:prstGeom>
        </p:spPr>
        <p:txBody>
          <a:bodyPr>
            <a:normAutofit/>
          </a:bodyPr>
          <a:lstStyle>
            <a:lvl1pPr>
              <a:defRPr/>
            </a:lvl1pPr>
          </a:lstStyle>
          <a:p>
            <a:r>
              <a:rPr lang="en-US" smtClean="0"/>
              <a:t>Config Example 2 column</a:t>
            </a:r>
            <a:endParaRPr lang="en-US"/>
          </a:p>
        </p:txBody>
      </p:sp>
      <p:sp>
        <p:nvSpPr>
          <p:cNvPr id="8" name="Content Placeholder 3"/>
          <p:cNvSpPr>
            <a:spLocks noGrp="1"/>
          </p:cNvSpPr>
          <p:nvPr>
            <p:ph sz="half" idx="10"/>
          </p:nvPr>
        </p:nvSpPr>
        <p:spPr>
          <a:xfrm>
            <a:off x="279399" y="1186191"/>
            <a:ext cx="4152751" cy="3957760"/>
          </a:xfrm>
        </p:spPr>
        <p:txBody>
          <a:bodyPr>
            <a:normAutofit/>
          </a:bodyPr>
          <a:lstStyle>
            <a:lvl1pPr>
              <a:defRPr sz="2400" baseline="0"/>
            </a:lvl1pPr>
            <a:lvl2pPr>
              <a:defRPr sz="2000" baseline="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p:txBody>
      </p:sp>
      <p:sp>
        <p:nvSpPr>
          <p:cNvPr id="10" name="Content Placeholder 3"/>
          <p:cNvSpPr>
            <a:spLocks noGrp="1"/>
          </p:cNvSpPr>
          <p:nvPr>
            <p:ph sz="half" idx="11"/>
          </p:nvPr>
        </p:nvSpPr>
        <p:spPr>
          <a:xfrm>
            <a:off x="4659554" y="1186191"/>
            <a:ext cx="4152751" cy="3957760"/>
          </a:xfrm>
        </p:spPr>
        <p:txBody>
          <a:bodyPr>
            <a:normAutofit/>
          </a:bodyPr>
          <a:lstStyle>
            <a:lvl1pPr>
              <a:defRPr sz="2400" baseline="0"/>
            </a:lvl1pPr>
            <a:lvl2pPr>
              <a:defRPr sz="2000" baseline="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p:txBody>
      </p:sp>
      <p:sp>
        <p:nvSpPr>
          <p:cNvPr id="11" name="Content Placeholder 3"/>
          <p:cNvSpPr>
            <a:spLocks noGrp="1"/>
          </p:cNvSpPr>
          <p:nvPr>
            <p:ph sz="half" idx="12" hasCustomPrompt="1"/>
          </p:nvPr>
        </p:nvSpPr>
        <p:spPr>
          <a:xfrm>
            <a:off x="279400" y="5254375"/>
            <a:ext cx="8552628" cy="1178698"/>
          </a:xfrm>
          <a:ln w="19050">
            <a:solidFill>
              <a:schemeClr val="tx1"/>
            </a:solidFill>
          </a:ln>
        </p:spPr>
        <p:txBody>
          <a:bodyPr>
            <a:noAutofit/>
          </a:bodyPr>
          <a:lstStyle>
            <a:lvl1pPr marL="0" indent="0" algn="l" defTabSz="814388">
              <a:lnSpc>
                <a:spcPct val="100000"/>
              </a:lnSpc>
              <a:spcBef>
                <a:spcPts val="0"/>
              </a:spcBef>
              <a:spcAft>
                <a:spcPts val="0"/>
              </a:spcAft>
              <a:buNone/>
              <a:defRPr sz="1600" baseline="0">
                <a:latin typeface="Courier New" pitchFamily="49" charset="0"/>
                <a:cs typeface="Courier New" pitchFamily="49" charset="0"/>
              </a:defRPr>
            </a:lvl1pPr>
            <a:lvl2pPr>
              <a:buNone/>
              <a:defRPr sz="2000" baseline="0">
                <a:latin typeface="Courier New" pitchFamily="49" charset="0"/>
                <a:cs typeface="Courier New" pitchFamily="49" charset="0"/>
              </a:defRPr>
            </a:lvl2pPr>
            <a:lvl3pPr>
              <a:buNone/>
              <a:defRPr sz="1800">
                <a:latin typeface="Courier New" pitchFamily="49" charset="0"/>
                <a:cs typeface="Courier New" pitchFamily="49" charset="0"/>
              </a:defRPr>
            </a:lvl3pPr>
            <a:lvl4pPr>
              <a:defRPr sz="1800"/>
            </a:lvl4pPr>
            <a:lvl5pPr>
              <a:defRPr sz="1800"/>
            </a:lvl5pPr>
            <a:lvl6pPr>
              <a:defRPr sz="1800"/>
            </a:lvl6pPr>
            <a:lvl7pPr>
              <a:defRPr sz="1800"/>
            </a:lvl7pPr>
            <a:lvl8pPr>
              <a:defRPr sz="1800"/>
            </a:lvl8pPr>
            <a:lvl9pPr>
              <a:defRPr sz="1800"/>
            </a:lvl9pPr>
          </a:lstStyle>
          <a:p>
            <a:pPr algn="l" defTabSz="814388">
              <a:defRPr/>
            </a:pPr>
            <a:r>
              <a:rPr lang="en-US" sz="1800" b="0" smtClean="0">
                <a:latin typeface="Courier New" pitchFamily="49" charset="0"/>
              </a:rPr>
              <a:t>RTB(config-if)# </a:t>
            </a:r>
            <a:r>
              <a:rPr lang="en-US" sz="1800" b="1" smtClean="0">
                <a:latin typeface="Courier New" pitchFamily="49" charset="0"/>
              </a:rPr>
              <a:t>ip ospf network non-broadcast</a:t>
            </a:r>
          </a:p>
          <a:p>
            <a:pPr algn="l" defTabSz="814388">
              <a:defRPr/>
            </a:pPr>
            <a:r>
              <a:rPr lang="en-US" sz="1800" b="0" smtClean="0">
                <a:latin typeface="Courier New" pitchFamily="49" charset="0"/>
              </a:rPr>
              <a:t>RTB(config-router)# </a:t>
            </a:r>
            <a:r>
              <a:rPr lang="en-US" sz="1800" b="1" smtClean="0">
                <a:latin typeface="Courier New" pitchFamily="49" charset="0"/>
              </a:rPr>
              <a:t>network 3.1.1.0 0.0.0.255 area 0</a:t>
            </a:r>
          </a:p>
          <a:p>
            <a:pPr algn="l" defTabSz="814388">
              <a:defRPr/>
            </a:pPr>
            <a:r>
              <a:rPr lang="en-US" sz="1800" b="0" smtClean="0">
                <a:latin typeface="Courier New" pitchFamily="49" charset="0"/>
              </a:rPr>
              <a:t>RTB(config-router)# </a:t>
            </a:r>
            <a:r>
              <a:rPr lang="en-US" sz="1800" b="1" smtClean="0">
                <a:latin typeface="Courier New" pitchFamily="49" charset="0"/>
              </a:rPr>
              <a:t>neighbor 3.1.1.1</a:t>
            </a:r>
          </a:p>
          <a:p>
            <a:pPr algn="l" defTabSz="814388">
              <a:defRPr/>
            </a:pPr>
            <a:r>
              <a:rPr lang="en-US" sz="1800" b="0" smtClean="0">
                <a:latin typeface="Courier New" pitchFamily="49" charset="0"/>
              </a:rPr>
              <a:t>RTB(config-router)# </a:t>
            </a:r>
            <a:r>
              <a:rPr lang="en-US" sz="1800" b="1" smtClean="0">
                <a:latin typeface="Courier New" pitchFamily="49" charset="0"/>
              </a:rPr>
              <a:t>neighbor 3.1.1.3 </a:t>
            </a:r>
            <a:endParaRPr lang="en-US" sz="1800" b="1">
              <a:latin typeface="Courier New" pitchFamily="49" charset="0"/>
            </a:endParaRPr>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p:cSld name="Outpu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68941" y="365379"/>
            <a:ext cx="8532159" cy="740664"/>
          </a:xfrm>
          <a:prstGeom prst="rect">
            <a:avLst/>
          </a:prstGeom>
        </p:spPr>
        <p:txBody>
          <a:bodyPr>
            <a:normAutofit/>
          </a:bodyPr>
          <a:lstStyle>
            <a:lvl1pPr>
              <a:defRPr/>
            </a:lvl1pPr>
          </a:lstStyle>
          <a:p>
            <a:r>
              <a:rPr lang="en-US" smtClean="0"/>
              <a:t>Output</a:t>
            </a:r>
            <a:endParaRPr lang="en-US"/>
          </a:p>
        </p:txBody>
      </p:sp>
      <p:sp>
        <p:nvSpPr>
          <p:cNvPr id="5" name="Text Placeholder 4"/>
          <p:cNvSpPr>
            <a:spLocks noGrp="1"/>
          </p:cNvSpPr>
          <p:nvPr>
            <p:ph type="body" sz="quarter" idx="10" hasCustomPrompt="1"/>
          </p:nvPr>
        </p:nvSpPr>
        <p:spPr>
          <a:xfrm>
            <a:off x="279399" y="1183340"/>
            <a:ext cx="8531114" cy="5217459"/>
          </a:xfrm>
          <a:ln w="19050">
            <a:solidFill>
              <a:schemeClr val="tx1"/>
            </a:solidFill>
          </a:ln>
        </p:spPr>
        <p:txBody>
          <a:bodyPr/>
          <a:lstStyle>
            <a:lvl1pPr marL="0" indent="0">
              <a:lnSpc>
                <a:spcPct val="100000"/>
              </a:lnSpc>
              <a:spcBef>
                <a:spcPts val="0"/>
              </a:spcBef>
              <a:spcAft>
                <a:spcPts val="0"/>
              </a:spcAft>
              <a:buFont typeface="Arial" pitchFamily="34" charset="0"/>
              <a:buNone/>
              <a:defRPr sz="1400">
                <a:latin typeface="Courier New" pitchFamily="49" charset="0"/>
                <a:cs typeface="Courier New" pitchFamily="49" charset="0"/>
              </a:defRPr>
            </a:lvl1pPr>
            <a:lvl2pPr marL="0" indent="0">
              <a:lnSpc>
                <a:spcPct val="100000"/>
              </a:lnSpc>
              <a:spcBef>
                <a:spcPts val="0"/>
              </a:spcBef>
              <a:buNone/>
              <a:defRPr sz="1400">
                <a:latin typeface="Courier New" pitchFamily="49" charset="0"/>
                <a:cs typeface="Courier New" pitchFamily="49" charset="0"/>
              </a:defRPr>
            </a:lvl2pPr>
            <a:lvl3pPr marL="0" indent="0">
              <a:lnSpc>
                <a:spcPct val="100000"/>
              </a:lnSpc>
              <a:spcBef>
                <a:spcPts val="0"/>
              </a:spcBef>
              <a:buNone/>
              <a:defRPr sz="1400">
                <a:latin typeface="Courier New" pitchFamily="49" charset="0"/>
                <a:cs typeface="Courier New" pitchFamily="49" charset="0"/>
              </a:defRPr>
            </a:lvl3pPr>
            <a:lvl4pPr marL="0" indent="0">
              <a:lnSpc>
                <a:spcPct val="100000"/>
              </a:lnSpc>
              <a:spcBef>
                <a:spcPts val="0"/>
              </a:spcBef>
              <a:buFont typeface="Arial" pitchFamily="34" charset="0"/>
              <a:buNone/>
              <a:defRPr sz="1400">
                <a:latin typeface="Courier New" pitchFamily="49" charset="0"/>
                <a:cs typeface="Courier New" pitchFamily="49" charset="0"/>
              </a:defRPr>
            </a:lvl4pPr>
            <a:lvl5pPr marL="0" indent="0">
              <a:lnSpc>
                <a:spcPct val="100000"/>
              </a:lnSpc>
              <a:spcBef>
                <a:spcPts val="0"/>
              </a:spcBef>
              <a:buFont typeface="Arial" pitchFamily="34" charset="0"/>
              <a:buNone/>
              <a:defRPr sz="1400">
                <a:latin typeface="Courier New" pitchFamily="49" charset="0"/>
                <a:cs typeface="Courier New" pitchFamily="49" charset="0"/>
              </a:defRPr>
            </a:lvl5pPr>
          </a:lstStyle>
          <a:p>
            <a:pPr lvl="0"/>
            <a:r>
              <a:rPr lang="en-US" smtClean="0"/>
              <a:t>Router# show command</a:t>
            </a:r>
          </a:p>
          <a:p>
            <a:pPr lvl="0"/>
            <a:r>
              <a:rPr lang="en-US" smtClean="0"/>
              <a:t>Output output output output output</a:t>
            </a:r>
            <a:endParaRPr lang="en-US"/>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p:cSld name="Output with Tex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68941" y="365379"/>
            <a:ext cx="8532159" cy="549021"/>
          </a:xfrm>
          <a:prstGeom prst="rect">
            <a:avLst/>
          </a:prstGeom>
        </p:spPr>
        <p:txBody>
          <a:bodyPr>
            <a:normAutofit/>
          </a:bodyPr>
          <a:lstStyle>
            <a:lvl1pPr>
              <a:defRPr/>
            </a:lvl1pPr>
          </a:lstStyle>
          <a:p>
            <a:r>
              <a:rPr lang="en-US" smtClean="0"/>
              <a:t>Output with Explanation</a:t>
            </a:r>
            <a:endParaRPr lang="en-US"/>
          </a:p>
        </p:txBody>
      </p:sp>
      <p:sp>
        <p:nvSpPr>
          <p:cNvPr id="5" name="Text Placeholder 4"/>
          <p:cNvSpPr>
            <a:spLocks noGrp="1"/>
          </p:cNvSpPr>
          <p:nvPr>
            <p:ph type="body" sz="quarter" idx="10" hasCustomPrompt="1"/>
          </p:nvPr>
        </p:nvSpPr>
        <p:spPr>
          <a:xfrm>
            <a:off x="279399" y="1778000"/>
            <a:ext cx="8531114" cy="4622800"/>
          </a:xfrm>
          <a:ln w="19050">
            <a:solidFill>
              <a:schemeClr val="tx1"/>
            </a:solidFill>
          </a:ln>
        </p:spPr>
        <p:txBody>
          <a:bodyPr/>
          <a:lstStyle>
            <a:lvl1pPr marL="0" indent="0">
              <a:lnSpc>
                <a:spcPct val="100000"/>
              </a:lnSpc>
              <a:spcBef>
                <a:spcPts val="0"/>
              </a:spcBef>
              <a:buFont typeface="Arial" pitchFamily="34" charset="0"/>
              <a:buNone/>
              <a:defRPr sz="1400">
                <a:latin typeface="Courier New" pitchFamily="49" charset="0"/>
                <a:cs typeface="Courier New" pitchFamily="49" charset="0"/>
              </a:defRPr>
            </a:lvl1pPr>
            <a:lvl2pPr marL="0" indent="0">
              <a:lnSpc>
                <a:spcPct val="100000"/>
              </a:lnSpc>
              <a:spcBef>
                <a:spcPts val="0"/>
              </a:spcBef>
              <a:buNone/>
              <a:defRPr sz="1400">
                <a:latin typeface="Courier New" pitchFamily="49" charset="0"/>
                <a:cs typeface="Courier New" pitchFamily="49" charset="0"/>
              </a:defRPr>
            </a:lvl2pPr>
            <a:lvl3pPr marL="0" indent="0">
              <a:lnSpc>
                <a:spcPct val="100000"/>
              </a:lnSpc>
              <a:spcBef>
                <a:spcPts val="0"/>
              </a:spcBef>
              <a:buNone/>
              <a:defRPr sz="1400">
                <a:latin typeface="Courier New" pitchFamily="49" charset="0"/>
                <a:cs typeface="Courier New" pitchFamily="49" charset="0"/>
              </a:defRPr>
            </a:lvl3pPr>
            <a:lvl4pPr marL="0" indent="0">
              <a:lnSpc>
                <a:spcPct val="100000"/>
              </a:lnSpc>
              <a:spcBef>
                <a:spcPts val="0"/>
              </a:spcBef>
              <a:buFont typeface="Arial" pitchFamily="34" charset="0"/>
              <a:buNone/>
              <a:defRPr sz="1400">
                <a:latin typeface="Courier New" pitchFamily="49" charset="0"/>
                <a:cs typeface="Courier New" pitchFamily="49" charset="0"/>
              </a:defRPr>
            </a:lvl4pPr>
            <a:lvl5pPr marL="0" indent="0">
              <a:lnSpc>
                <a:spcPct val="100000"/>
              </a:lnSpc>
              <a:spcBef>
                <a:spcPts val="0"/>
              </a:spcBef>
              <a:buFont typeface="Arial" pitchFamily="34" charset="0"/>
              <a:buNone/>
              <a:defRPr sz="1400">
                <a:latin typeface="Courier New" pitchFamily="49" charset="0"/>
                <a:cs typeface="Courier New" pitchFamily="49" charset="0"/>
              </a:defRPr>
            </a:lvl5pPr>
          </a:lstStyle>
          <a:p>
            <a:pPr lvl="0"/>
            <a:r>
              <a:rPr lang="en-US" smtClean="0"/>
              <a:t>Router# show command</a:t>
            </a:r>
          </a:p>
          <a:p>
            <a:pPr lvl="0"/>
            <a:r>
              <a:rPr lang="en-US" smtClean="0"/>
              <a:t>Output output output output output</a:t>
            </a:r>
            <a:endParaRPr lang="en-US"/>
          </a:p>
        </p:txBody>
      </p:sp>
      <p:sp>
        <p:nvSpPr>
          <p:cNvPr id="6" name="Content Placeholder 5"/>
          <p:cNvSpPr>
            <a:spLocks noGrp="1"/>
          </p:cNvSpPr>
          <p:nvPr>
            <p:ph sz="quarter" idx="11" hasCustomPrompt="1"/>
          </p:nvPr>
        </p:nvSpPr>
        <p:spPr>
          <a:xfrm>
            <a:off x="279400" y="987015"/>
            <a:ext cx="8520113" cy="687798"/>
          </a:xfrm>
        </p:spPr>
        <p:txBody>
          <a:bodyPr>
            <a:normAutofit/>
          </a:bodyPr>
          <a:lstStyle>
            <a:lvl1pPr marL="11113" indent="-11113">
              <a:buNone/>
              <a:defRPr sz="2400" b="0"/>
            </a:lvl1pPr>
          </a:lstStyle>
          <a:p>
            <a:pPr lvl="0"/>
            <a:r>
              <a:rPr lang="en-US" smtClean="0"/>
              <a:t>Brief explanation of the command.</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9400" y="365379"/>
            <a:ext cx="8521700" cy="549022"/>
          </a:xfrm>
          <a:prstGeom prst="rect">
            <a:avLst/>
          </a:prstGeom>
        </p:spPr>
        <p:txBody>
          <a:bodyPr>
            <a:normAutofit/>
          </a:bodyPr>
          <a:lstStyle>
            <a:lvl1pPr>
              <a:defRPr/>
            </a:lvl1pPr>
          </a:lstStyle>
          <a:p>
            <a:r>
              <a:rPr lang="en-US" smtClean="0"/>
              <a:t>Title and Content</a:t>
            </a:r>
            <a:endParaRPr lang="en-US"/>
          </a:p>
        </p:txBody>
      </p:sp>
      <p:sp>
        <p:nvSpPr>
          <p:cNvPr id="3" name="Content Placeholder 2"/>
          <p:cNvSpPr>
            <a:spLocks noGrp="1"/>
          </p:cNvSpPr>
          <p:nvPr>
            <p:ph idx="1"/>
          </p:nvPr>
        </p:nvSpPr>
        <p:spPr>
          <a:xfrm>
            <a:off x="279401" y="990600"/>
            <a:ext cx="8520354" cy="5324139"/>
          </a:xfrm>
        </p:spPr>
        <p:txBody>
          <a:bodyPr>
            <a:normAutofit/>
          </a:bodyPr>
          <a:lstStyle>
            <a:lvl1pPr>
              <a:defRPr sz="2400"/>
            </a:lvl1pPr>
            <a:lvl2pPr marL="461963" indent="-236538">
              <a:buFont typeface="Arial" pitchFamily="34" charset="0"/>
              <a:buChar char="•"/>
              <a:defRPr sz="2000"/>
            </a:lvl2pPr>
            <a:lvl3pPr marL="688975" indent="-227013">
              <a:buFont typeface="Arial" pitchFamily="34" charset="0"/>
              <a:buChar char="•"/>
              <a:defRPr sz="1800"/>
            </a:lvl3pPr>
            <a:lvl4pPr marL="565150" indent="176213">
              <a:buFont typeface="Arial" pitchFamily="34" charset="0"/>
              <a:buChar char="•"/>
              <a:defRPr/>
            </a:lvl4pPr>
            <a:lvl5pPr marL="744538" indent="169863">
              <a:buFont typeface="Arial" pitchFamily="34" charset="0"/>
              <a:buChar char="•"/>
              <a:defRPr/>
            </a:lvl5pPr>
          </a:lstStyle>
          <a:p>
            <a:pPr lvl="0"/>
            <a:r>
              <a:rPr lang="en-US" smtClean="0"/>
              <a:t>Click to edit Master text styles</a:t>
            </a:r>
          </a:p>
          <a:p>
            <a:pPr lvl="1"/>
            <a:r>
              <a:rPr lang="en-US" smtClean="0"/>
              <a:t>Second level</a:t>
            </a:r>
          </a:p>
          <a:p>
            <a:pPr lvl="2"/>
            <a:r>
              <a:rPr lang="en-US" smtClean="0"/>
              <a:t>Third level</a:t>
            </a:r>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Title with subtex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9400" y="365760"/>
            <a:ext cx="8522208" cy="561340"/>
          </a:xfrm>
          <a:prstGeom prst="rect">
            <a:avLst/>
          </a:prstGeom>
        </p:spPr>
        <p:txBody>
          <a:bodyPr>
            <a:normAutofit/>
          </a:bodyPr>
          <a:lstStyle>
            <a:lvl1pPr>
              <a:defRPr/>
            </a:lvl1pPr>
          </a:lstStyle>
          <a:p>
            <a:r>
              <a:rPr lang="en-US" smtClean="0"/>
              <a:t>Title with Subtext</a:t>
            </a:r>
            <a:endParaRPr lang="en-US"/>
          </a:p>
        </p:txBody>
      </p:sp>
      <p:sp>
        <p:nvSpPr>
          <p:cNvPr id="4" name="Content Placeholder 3"/>
          <p:cNvSpPr>
            <a:spLocks noGrp="1"/>
          </p:cNvSpPr>
          <p:nvPr>
            <p:ph sz="quarter" idx="10" hasCustomPrompt="1"/>
          </p:nvPr>
        </p:nvSpPr>
        <p:spPr>
          <a:xfrm>
            <a:off x="279400" y="996726"/>
            <a:ext cx="8423275" cy="774924"/>
          </a:xfrm>
        </p:spPr>
        <p:txBody>
          <a:bodyPr>
            <a:normAutofit/>
          </a:bodyPr>
          <a:lstStyle>
            <a:lvl1pPr marL="11113" indent="-11113">
              <a:buNone/>
              <a:defRPr sz="2000" b="0" baseline="0"/>
            </a:lvl1pPr>
          </a:lstStyle>
          <a:p>
            <a:pPr lvl="0"/>
            <a:r>
              <a:rPr lang="en-US" smtClean="0"/>
              <a:t>Subtext here to describe graphic below</a:t>
            </a:r>
          </a:p>
        </p:txBody>
      </p:sp>
      <p:sp>
        <p:nvSpPr>
          <p:cNvPr id="7" name="Content Placeholder 6"/>
          <p:cNvSpPr>
            <a:spLocks noGrp="1"/>
          </p:cNvSpPr>
          <p:nvPr>
            <p:ph sz="quarter" idx="11"/>
          </p:nvPr>
        </p:nvSpPr>
        <p:spPr>
          <a:xfrm>
            <a:off x="279400" y="1854200"/>
            <a:ext cx="8445500" cy="4675188"/>
          </a:xfrm>
        </p:spPr>
        <p:txBody>
          <a:bodyPr>
            <a:normAutofit/>
          </a:bodyPr>
          <a:lstStyle/>
          <a:p>
            <a:pPr lvl="0"/>
            <a:r>
              <a:rPr lang="en-US" smtClean="0"/>
              <a:t>Click to edit Master text styles</a:t>
            </a:r>
          </a:p>
          <a:p>
            <a:pPr lvl="1"/>
            <a:r>
              <a:rPr lang="en-US" smtClean="0"/>
              <a:t>Second level</a:t>
            </a:r>
          </a:p>
          <a:p>
            <a:pPr lvl="2"/>
            <a:r>
              <a:rPr lang="en-US" smtClean="0"/>
              <a:t>Third level</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Title and Graphic">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9400" y="365379"/>
            <a:ext cx="8521700" cy="587121"/>
          </a:xfrm>
          <a:prstGeom prst="rect">
            <a:avLst/>
          </a:prstGeom>
        </p:spPr>
        <p:txBody>
          <a:bodyPr>
            <a:normAutofit/>
          </a:bodyPr>
          <a:lstStyle>
            <a:lvl1pPr>
              <a:defRPr/>
            </a:lvl1pPr>
          </a:lstStyle>
          <a:p>
            <a:r>
              <a:rPr lang="en-US" smtClean="0"/>
              <a:t>Title and Graphic</a:t>
            </a:r>
            <a:endParaRPr lang="en-US"/>
          </a:p>
        </p:txBody>
      </p:sp>
      <p:sp>
        <p:nvSpPr>
          <p:cNvPr id="6" name="Content Placeholder 5"/>
          <p:cNvSpPr>
            <a:spLocks noGrp="1"/>
          </p:cNvSpPr>
          <p:nvPr>
            <p:ph sz="quarter" idx="10"/>
          </p:nvPr>
        </p:nvSpPr>
        <p:spPr>
          <a:xfrm>
            <a:off x="279400" y="1054100"/>
            <a:ext cx="8509000" cy="5486400"/>
          </a:xfrm>
        </p:spPr>
        <p:txBody>
          <a:bodyPr>
            <a:normAutofit/>
          </a:bodyPr>
          <a:lstStyle>
            <a:lvl1pPr>
              <a:buNone/>
              <a:defRPr/>
            </a:lvl1pPr>
          </a:lstStyle>
          <a:p>
            <a:pPr lvl="0"/>
            <a:r>
              <a:rPr lang="en-US" smtClean="0"/>
              <a:t>Click to edit Master text styles</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Two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68941" y="365379"/>
            <a:ext cx="8522208" cy="574421"/>
          </a:xfrm>
          <a:prstGeom prst="rect">
            <a:avLst/>
          </a:prstGeom>
        </p:spPr>
        <p:txBody>
          <a:bodyPr>
            <a:normAutofit/>
          </a:bodyPr>
          <a:lstStyle>
            <a:lvl1pPr>
              <a:defRPr/>
            </a:lvl1pPr>
          </a:lstStyle>
          <a:p>
            <a:r>
              <a:rPr lang="en-US" smtClean="0"/>
              <a:t>2 Column Content</a:t>
            </a:r>
            <a:endParaRPr lang="en-US"/>
          </a:p>
        </p:txBody>
      </p:sp>
      <p:sp>
        <p:nvSpPr>
          <p:cNvPr id="6" name="Content Placeholder 2"/>
          <p:cNvSpPr>
            <a:spLocks noGrp="1"/>
          </p:cNvSpPr>
          <p:nvPr>
            <p:ph idx="1"/>
          </p:nvPr>
        </p:nvSpPr>
        <p:spPr>
          <a:xfrm>
            <a:off x="279401" y="1028700"/>
            <a:ext cx="4066688" cy="5361346"/>
          </a:xfrm>
        </p:spPr>
        <p:txBody>
          <a:bodyPr>
            <a:normAutofit/>
          </a:bodyPr>
          <a:lstStyle>
            <a:lvl1pPr>
              <a:defRPr sz="2400"/>
            </a:lvl1pPr>
            <a:lvl2pPr marL="461963" indent="-236538">
              <a:buFont typeface="Arial" pitchFamily="34" charset="0"/>
              <a:buChar char="•"/>
              <a:defRPr sz="2000"/>
            </a:lvl2pPr>
            <a:lvl3pPr marL="688975" indent="-227013">
              <a:buFont typeface="Arial" pitchFamily="34" charset="0"/>
              <a:buChar char="•"/>
              <a:defRPr sz="1800"/>
            </a:lvl3pPr>
            <a:lvl4pPr marL="565150" indent="176213">
              <a:buFont typeface="Arial" pitchFamily="34" charset="0"/>
              <a:buChar char="•"/>
              <a:defRPr/>
            </a:lvl4pPr>
            <a:lvl5pPr marL="744538" indent="169863">
              <a:buFont typeface="Arial" pitchFamily="34" charset="0"/>
              <a:buChar char="•"/>
              <a:defRPr/>
            </a:lvl5pPr>
          </a:lstStyle>
          <a:p>
            <a:pPr lvl="0"/>
            <a:r>
              <a:rPr lang="en-US" smtClean="0"/>
              <a:t>Click to edit Master text styles</a:t>
            </a:r>
          </a:p>
          <a:p>
            <a:pPr lvl="1"/>
            <a:r>
              <a:rPr lang="en-US" smtClean="0"/>
              <a:t>Second level</a:t>
            </a:r>
          </a:p>
          <a:p>
            <a:pPr lvl="2"/>
            <a:r>
              <a:rPr lang="en-US" smtClean="0"/>
              <a:t>Third level</a:t>
            </a:r>
          </a:p>
        </p:txBody>
      </p:sp>
      <p:sp>
        <p:nvSpPr>
          <p:cNvPr id="7" name="Content Placeholder 2"/>
          <p:cNvSpPr>
            <a:spLocks noGrp="1"/>
          </p:cNvSpPr>
          <p:nvPr>
            <p:ph idx="10"/>
          </p:nvPr>
        </p:nvSpPr>
        <p:spPr>
          <a:xfrm>
            <a:off x="4702589" y="1028700"/>
            <a:ext cx="4066688" cy="5361346"/>
          </a:xfrm>
        </p:spPr>
        <p:txBody>
          <a:bodyPr>
            <a:normAutofit/>
          </a:bodyPr>
          <a:lstStyle>
            <a:lvl1pPr>
              <a:defRPr sz="2400"/>
            </a:lvl1pPr>
            <a:lvl2pPr marL="461963" indent="-236538">
              <a:buFont typeface="Arial" pitchFamily="34" charset="0"/>
              <a:buChar char="•"/>
              <a:defRPr sz="2000"/>
            </a:lvl2pPr>
            <a:lvl3pPr marL="688975" indent="-227013">
              <a:buFont typeface="Arial" pitchFamily="34" charset="0"/>
              <a:buChar char="•"/>
              <a:defRPr sz="1800"/>
            </a:lvl3pPr>
            <a:lvl4pPr marL="565150" indent="176213">
              <a:buFont typeface="Arial" pitchFamily="34" charset="0"/>
              <a:buChar char="•"/>
              <a:defRPr/>
            </a:lvl4pPr>
            <a:lvl5pPr marL="744538" indent="169863">
              <a:buFont typeface="Arial" pitchFamily="34" charset="0"/>
              <a:buChar char="•"/>
              <a:defRPr/>
            </a:lvl5pPr>
          </a:lstStyle>
          <a:p>
            <a:pPr lvl="0"/>
            <a:r>
              <a:rPr lang="en-US" smtClean="0"/>
              <a:t>Click to edit Master text styles</a:t>
            </a:r>
          </a:p>
          <a:p>
            <a:pPr lvl="1"/>
            <a:r>
              <a:rPr lang="en-US" smtClean="0"/>
              <a:t>Second level</a:t>
            </a:r>
          </a:p>
          <a:p>
            <a:pPr lvl="2"/>
            <a:r>
              <a:rPr lang="en-US" smtClean="0"/>
              <a:t>Third level</a:t>
            </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Title and Tabl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9400" y="365380"/>
            <a:ext cx="8521700" cy="561720"/>
          </a:xfrm>
          <a:prstGeom prst="rect">
            <a:avLst/>
          </a:prstGeom>
        </p:spPr>
        <p:txBody>
          <a:bodyPr>
            <a:normAutofit/>
          </a:bodyPr>
          <a:lstStyle>
            <a:lvl1pPr>
              <a:defRPr/>
            </a:lvl1pPr>
          </a:lstStyle>
          <a:p>
            <a:r>
              <a:rPr lang="en-US" smtClean="0"/>
              <a:t>Table</a:t>
            </a:r>
            <a:endParaRPr lang="en-US"/>
          </a:p>
        </p:txBody>
      </p:sp>
      <p:sp>
        <p:nvSpPr>
          <p:cNvPr id="3" name="Table Placeholder 2"/>
          <p:cNvSpPr>
            <a:spLocks noGrp="1"/>
          </p:cNvSpPr>
          <p:nvPr>
            <p:ph type="tbl" idx="1"/>
          </p:nvPr>
        </p:nvSpPr>
        <p:spPr>
          <a:xfrm>
            <a:off x="279400" y="2451100"/>
            <a:ext cx="8488082" cy="3852881"/>
          </a:xfrm>
        </p:spPr>
        <p:txBody>
          <a:bodyPr/>
          <a:lstStyle/>
          <a:p>
            <a:pPr lvl="0"/>
            <a:r>
              <a:rPr lang="en-US" noProof="0" smtClean="0"/>
              <a:t>Click icon to add table</a:t>
            </a:r>
          </a:p>
        </p:txBody>
      </p:sp>
      <p:sp>
        <p:nvSpPr>
          <p:cNvPr id="7" name="Text Placeholder 6"/>
          <p:cNvSpPr>
            <a:spLocks noGrp="1"/>
          </p:cNvSpPr>
          <p:nvPr>
            <p:ph type="body" sz="quarter" idx="10" hasCustomPrompt="1"/>
          </p:nvPr>
        </p:nvSpPr>
        <p:spPr>
          <a:xfrm>
            <a:off x="279400" y="1376363"/>
            <a:ext cx="8499475" cy="1001712"/>
          </a:xfrm>
          <a:ln w="19050">
            <a:solidFill>
              <a:schemeClr val="tx1"/>
            </a:solidFill>
          </a:ln>
        </p:spPr>
        <p:txBody>
          <a:bodyPr>
            <a:noAutofit/>
          </a:bodyPr>
          <a:lstStyle>
            <a:lvl1pPr marL="0" indent="0">
              <a:lnSpc>
                <a:spcPct val="100000"/>
              </a:lnSpc>
              <a:spcBef>
                <a:spcPts val="0"/>
              </a:spcBef>
              <a:buNone/>
              <a:defRPr sz="1600" baseline="0">
                <a:latin typeface="Courier New" pitchFamily="49" charset="0"/>
                <a:cs typeface="Courier New" pitchFamily="49" charset="0"/>
              </a:defRPr>
            </a:lvl1pPr>
            <a:lvl2pPr>
              <a:buNone/>
              <a:defRPr sz="1600">
                <a:latin typeface="Courier New" pitchFamily="49" charset="0"/>
                <a:cs typeface="Courier New" pitchFamily="49" charset="0"/>
              </a:defRPr>
            </a:lvl2pPr>
            <a:lvl3pPr>
              <a:buNone/>
              <a:defRPr sz="1600">
                <a:latin typeface="Courier New" pitchFamily="49" charset="0"/>
                <a:cs typeface="Courier New" pitchFamily="49" charset="0"/>
              </a:defRPr>
            </a:lvl3pPr>
            <a:lvl4pPr>
              <a:buFont typeface="Arial" pitchFamily="34" charset="0"/>
              <a:buNone/>
              <a:defRPr sz="1600">
                <a:latin typeface="Courier New" pitchFamily="49" charset="0"/>
                <a:cs typeface="Courier New" pitchFamily="49" charset="0"/>
              </a:defRPr>
            </a:lvl4pPr>
            <a:lvl5pPr>
              <a:buFont typeface="Arial" pitchFamily="34" charset="0"/>
              <a:buNone/>
              <a:defRPr sz="1600">
                <a:latin typeface="Courier New" pitchFamily="49" charset="0"/>
                <a:cs typeface="Courier New" pitchFamily="49" charset="0"/>
              </a:defRPr>
            </a:lvl5pPr>
          </a:lstStyle>
          <a:p>
            <a:pPr lvl="0"/>
            <a:r>
              <a:rPr lang="en-US" smtClean="0"/>
              <a:t>Command keywords and parameters. Keywords in bold, parameters italic, not bold.</a:t>
            </a:r>
          </a:p>
        </p:txBody>
      </p:sp>
      <p:sp>
        <p:nvSpPr>
          <p:cNvPr id="9" name="Text Placeholder 8"/>
          <p:cNvSpPr>
            <a:spLocks noGrp="1"/>
          </p:cNvSpPr>
          <p:nvPr>
            <p:ph type="body" sz="quarter" idx="11" hasCustomPrompt="1"/>
          </p:nvPr>
        </p:nvSpPr>
        <p:spPr>
          <a:xfrm>
            <a:off x="279400" y="990600"/>
            <a:ext cx="5024438" cy="365125"/>
          </a:xfrm>
        </p:spPr>
        <p:txBody>
          <a:bodyPr>
            <a:normAutofit/>
          </a:bodyPr>
          <a:lstStyle>
            <a:lvl1pPr marL="0" indent="0">
              <a:lnSpc>
                <a:spcPct val="100000"/>
              </a:lnSpc>
              <a:spcBef>
                <a:spcPts val="0"/>
              </a:spcBef>
              <a:buNone/>
              <a:defRPr sz="1800" baseline="0">
                <a:latin typeface="Courier New" pitchFamily="49" charset="0"/>
                <a:cs typeface="Courier New" pitchFamily="49" charset="0"/>
              </a:defRPr>
            </a:lvl1pPr>
          </a:lstStyle>
          <a:p>
            <a:pPr lvl="0"/>
            <a:r>
              <a:rPr lang="en-US" sz="1800" smtClean="0">
                <a:latin typeface="Courier New" pitchFamily="49" charset="0"/>
                <a:cs typeface="Courier New" pitchFamily="49" charset="0"/>
              </a:rPr>
              <a:t>Router(config)#</a:t>
            </a:r>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bl" preserve="1">
  <p:cSld name="Table Full Pag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9400" y="365380"/>
            <a:ext cx="8521700" cy="536320"/>
          </a:xfrm>
          <a:prstGeom prst="rect">
            <a:avLst/>
          </a:prstGeom>
        </p:spPr>
        <p:txBody>
          <a:bodyPr>
            <a:normAutofit/>
          </a:bodyPr>
          <a:lstStyle>
            <a:lvl1pPr>
              <a:defRPr/>
            </a:lvl1pPr>
          </a:lstStyle>
          <a:p>
            <a:r>
              <a:rPr lang="en-US" smtClean="0"/>
              <a:t>Table</a:t>
            </a:r>
            <a:endParaRPr lang="en-US"/>
          </a:p>
        </p:txBody>
      </p:sp>
      <p:sp>
        <p:nvSpPr>
          <p:cNvPr id="3" name="Table Placeholder 2"/>
          <p:cNvSpPr>
            <a:spLocks noGrp="1"/>
          </p:cNvSpPr>
          <p:nvPr>
            <p:ph type="tbl" idx="1"/>
          </p:nvPr>
        </p:nvSpPr>
        <p:spPr>
          <a:xfrm>
            <a:off x="279400" y="1003300"/>
            <a:ext cx="8316913" cy="5300681"/>
          </a:xfrm>
        </p:spPr>
        <p:txBody>
          <a:bodyPr/>
          <a:lstStyle/>
          <a:p>
            <a:pPr lvl="0"/>
            <a:r>
              <a:rPr lang="en-US" noProof="0" smtClean="0"/>
              <a:t>Click icon to add table</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image" Target="../media/image1.png"/><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slideLayout" Target="../slideLayouts/slideLayout35.xml"/><Relationship Id="rId18" Type="http://schemas.openxmlformats.org/officeDocument/2006/relationships/slideLayout" Target="../slideLayouts/slideLayout4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slideLayout" Target="../slideLayouts/slideLayout34.xml"/><Relationship Id="rId17" Type="http://schemas.openxmlformats.org/officeDocument/2006/relationships/slideLayout" Target="../slideLayouts/slideLayout39.xml"/><Relationship Id="rId2" Type="http://schemas.openxmlformats.org/officeDocument/2006/relationships/slideLayout" Target="../slideLayouts/slideLayout24.xml"/><Relationship Id="rId16" Type="http://schemas.openxmlformats.org/officeDocument/2006/relationships/slideLayout" Target="../slideLayouts/slideLayout38.xml"/><Relationship Id="rId20" Type="http://schemas.openxmlformats.org/officeDocument/2006/relationships/image" Target="../media/image1.png"/><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5" Type="http://schemas.openxmlformats.org/officeDocument/2006/relationships/slideLayout" Target="../slideLayouts/slideLayout37.xml"/><Relationship Id="rId10" Type="http://schemas.openxmlformats.org/officeDocument/2006/relationships/slideLayout" Target="../slideLayouts/slideLayout32.xml"/><Relationship Id="rId19" Type="http://schemas.openxmlformats.org/officeDocument/2006/relationships/theme" Target="../theme/theme2.xml"/><Relationship Id="rId4" Type="http://schemas.openxmlformats.org/officeDocument/2006/relationships/slideLayout" Target="../slideLayouts/slideLayout26.xml"/><Relationship Id="rId9" Type="http://schemas.openxmlformats.org/officeDocument/2006/relationships/slideLayout" Target="../slideLayouts/slideLayout31.xml"/><Relationship Id="rId14" Type="http://schemas.openxmlformats.org/officeDocument/2006/relationships/slideLayout" Target="../slideLayouts/slideLayout3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89220" name="Rectangle 4"/>
          <p:cNvSpPr>
            <a:spLocks noChangeArrowheads="1"/>
          </p:cNvSpPr>
          <p:nvPr/>
        </p:nvSpPr>
        <p:spPr bwMode="auto">
          <a:xfrm>
            <a:off x="193675" y="6562725"/>
            <a:ext cx="962025" cy="190646"/>
          </a:xfrm>
          <a:prstGeom prst="rect">
            <a:avLst/>
          </a:prstGeom>
          <a:noFill/>
          <a:ln w="9525">
            <a:noFill/>
            <a:miter lim="800000"/>
            <a:headEnd/>
            <a:tailEnd/>
          </a:ln>
          <a:effectLst/>
        </p:spPr>
        <p:txBody>
          <a:bodyPr lIns="82124" tIns="41061" rIns="82124" bIns="41061" anchor="b">
            <a:spAutoFit/>
          </a:bodyPr>
          <a:lstStyle/>
          <a:p>
            <a:pPr algn="l" defTabSz="814388">
              <a:lnSpc>
                <a:spcPct val="100000"/>
              </a:lnSpc>
              <a:defRPr/>
            </a:pPr>
            <a:r>
              <a:rPr lang="en-US" sz="700" dirty="0" smtClean="0">
                <a:solidFill>
                  <a:schemeClr val="tx1"/>
                </a:solidFill>
              </a:rPr>
              <a:t>Chapter 5</a:t>
            </a:r>
            <a:endParaRPr lang="en-US" sz="700" dirty="0">
              <a:solidFill>
                <a:schemeClr val="tx1"/>
              </a:solidFill>
            </a:endParaRPr>
          </a:p>
        </p:txBody>
      </p:sp>
      <p:sp>
        <p:nvSpPr>
          <p:cNvPr id="1289221" name="Rectangle 5"/>
          <p:cNvSpPr>
            <a:spLocks noChangeArrowheads="1"/>
          </p:cNvSpPr>
          <p:nvPr/>
        </p:nvSpPr>
        <p:spPr bwMode="auto">
          <a:xfrm>
            <a:off x="8596313" y="6626225"/>
            <a:ext cx="320675" cy="234950"/>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defRPr/>
            </a:pPr>
            <a:fld id="{BD5F09F1-C393-45BD-BF68-67F6E7FD2B5F}" type="slidenum">
              <a:rPr lang="en-US" sz="1000">
                <a:solidFill>
                  <a:schemeClr val="tx1"/>
                </a:solidFill>
              </a:rPr>
              <a:pPr algn="r" defTabSz="814388">
                <a:lnSpc>
                  <a:spcPct val="100000"/>
                </a:lnSpc>
                <a:defRPr/>
              </a:pPr>
              <a:t>‹#›</a:t>
            </a:fld>
            <a:endParaRPr lang="en-US" sz="1000">
              <a:solidFill>
                <a:schemeClr val="tx1"/>
              </a:solidFill>
            </a:endParaRPr>
          </a:p>
        </p:txBody>
      </p:sp>
      <p:sp>
        <p:nvSpPr>
          <p:cNvPr id="1029" name="Rectangle 6"/>
          <p:cNvSpPr>
            <a:spLocks noGrp="1" noChangeArrowheads="1"/>
          </p:cNvSpPr>
          <p:nvPr>
            <p:ph type="body" idx="1"/>
          </p:nvPr>
        </p:nvSpPr>
        <p:spPr bwMode="auto">
          <a:xfrm>
            <a:off x="279400" y="1106906"/>
            <a:ext cx="8316914" cy="5208170"/>
          </a:xfrm>
          <a:prstGeom prst="rect">
            <a:avLst/>
          </a:prstGeom>
          <a:noFill/>
          <a:ln w="9525" algn="ctr">
            <a:noFill/>
            <a:miter lim="800000"/>
            <a:headEnd/>
            <a:tailEnd/>
          </a:ln>
        </p:spPr>
        <p:txBody>
          <a:bodyPr vert="horz" wrap="square" lIns="82124" tIns="41061" rIns="82124" bIns="41061" numCol="1" anchor="t" anchorCtr="0" compatLnSpc="1">
            <a:prstTxWarp prst="textNoShape">
              <a:avLst/>
            </a:prstTxWarp>
            <a:normAutofit/>
          </a:bodyPr>
          <a:lstStyle/>
          <a:p>
            <a:pPr lvl="0"/>
            <a:r>
              <a:rPr lang="en-US" dirty="0" smtClean="0"/>
              <a:t>Body Text</a:t>
            </a:r>
          </a:p>
          <a:p>
            <a:pPr lvl="1"/>
            <a:r>
              <a:rPr lang="en-US" dirty="0" smtClean="0"/>
              <a:t>Second Level</a:t>
            </a:r>
          </a:p>
          <a:p>
            <a:pPr lvl="2"/>
            <a:r>
              <a:rPr lang="en-US" dirty="0" smtClean="0"/>
              <a:t>Third Level</a:t>
            </a:r>
          </a:p>
        </p:txBody>
      </p:sp>
      <p:sp>
        <p:nvSpPr>
          <p:cNvPr id="1289224" name="Rectangle 8"/>
          <p:cNvSpPr>
            <a:spLocks noChangeArrowheads="1"/>
          </p:cNvSpPr>
          <p:nvPr/>
        </p:nvSpPr>
        <p:spPr bwMode="auto">
          <a:xfrm>
            <a:off x="4498975" y="6670675"/>
            <a:ext cx="2347913" cy="190500"/>
          </a:xfrm>
          <a:prstGeom prst="rect">
            <a:avLst/>
          </a:prstGeom>
          <a:noFill/>
          <a:ln w="9525">
            <a:noFill/>
            <a:miter lim="800000"/>
            <a:headEnd/>
            <a:tailEnd/>
          </a:ln>
          <a:effectLst/>
        </p:spPr>
        <p:txBody>
          <a:bodyPr wrap="none" lIns="82124" tIns="41061" rIns="82124" bIns="41061" anchor="b" anchorCtr="1">
            <a:spAutoFit/>
          </a:bodyPr>
          <a:lstStyle/>
          <a:p>
            <a:pPr algn="l" defTabSz="814388">
              <a:lnSpc>
                <a:spcPct val="100000"/>
              </a:lnSpc>
              <a:defRPr/>
            </a:pPr>
            <a:r>
              <a:rPr lang="en-US" sz="700" dirty="0">
                <a:solidFill>
                  <a:srgbClr val="D3D3D3"/>
                </a:solidFill>
              </a:rPr>
              <a:t>© 2007 – 2010, Cisco Systems, Inc. All rights reserved.</a:t>
            </a:r>
          </a:p>
        </p:txBody>
      </p:sp>
      <p:sp>
        <p:nvSpPr>
          <p:cNvPr id="1289225" name="Rectangle 9"/>
          <p:cNvSpPr>
            <a:spLocks noChangeArrowheads="1"/>
          </p:cNvSpPr>
          <p:nvPr/>
        </p:nvSpPr>
        <p:spPr bwMode="auto">
          <a:xfrm>
            <a:off x="7123113" y="6672263"/>
            <a:ext cx="650875" cy="188912"/>
          </a:xfrm>
          <a:prstGeom prst="rect">
            <a:avLst/>
          </a:prstGeom>
          <a:noFill/>
          <a:ln w="9525">
            <a:noFill/>
            <a:miter lim="800000"/>
            <a:headEnd/>
            <a:tailEnd/>
          </a:ln>
          <a:effectLst/>
        </p:spPr>
        <p:txBody>
          <a:bodyPr wrap="none" lIns="82124" tIns="41061" rIns="82124" bIns="41061" anchor="b">
            <a:spAutoFit/>
          </a:bodyPr>
          <a:lstStyle/>
          <a:p>
            <a:pPr algn="r" defTabSz="814388">
              <a:lnSpc>
                <a:spcPct val="100000"/>
              </a:lnSpc>
              <a:defRPr/>
            </a:pPr>
            <a:r>
              <a:rPr lang="en-US" sz="700">
                <a:solidFill>
                  <a:srgbClr val="D3D3D3"/>
                </a:solidFill>
              </a:rPr>
              <a:t>Cisco Public</a:t>
            </a:r>
          </a:p>
        </p:txBody>
      </p:sp>
      <p:pic>
        <p:nvPicPr>
          <p:cNvPr id="12" name="Picture 8" descr="Rev08_Cisco_BrandBar10_060408.png"/>
          <p:cNvPicPr>
            <a:picLocks noChangeAspect="1"/>
          </p:cNvPicPr>
          <p:nvPr/>
        </p:nvPicPr>
        <p:blipFill>
          <a:blip r:embed="rId24" cstate="print"/>
          <a:srcRect/>
          <a:stretch>
            <a:fillRect/>
          </a:stretch>
        </p:blipFill>
        <p:spPr bwMode="auto">
          <a:xfrm>
            <a:off x="0" y="0"/>
            <a:ext cx="9144000" cy="341313"/>
          </a:xfrm>
          <a:prstGeom prst="rect">
            <a:avLst/>
          </a:prstGeom>
          <a:noFill/>
          <a:ln w="9525">
            <a:noFill/>
            <a:miter lim="800000"/>
            <a:headEnd/>
            <a:tailEnd/>
          </a:ln>
        </p:spPr>
      </p:pic>
      <p:pic>
        <p:nvPicPr>
          <p:cNvPr id="8" name="Picture 8" descr="Rev08_Cisco_BrandBar10_060408.png"/>
          <p:cNvPicPr>
            <a:picLocks noChangeAspect="1"/>
          </p:cNvPicPr>
          <p:nvPr userDrawn="1"/>
        </p:nvPicPr>
        <p:blipFill>
          <a:blip r:embed="rId24" cstate="print"/>
          <a:srcRect/>
          <a:stretch>
            <a:fillRect/>
          </a:stretch>
        </p:blipFill>
        <p:spPr bwMode="auto">
          <a:xfrm>
            <a:off x="0" y="0"/>
            <a:ext cx="9144000" cy="341313"/>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984" r:id="rId1"/>
    <p:sldLayoutId id="2147483985" r:id="rId2"/>
    <p:sldLayoutId id="2147483986" r:id="rId3"/>
    <p:sldLayoutId id="2147483987" r:id="rId4"/>
    <p:sldLayoutId id="2147483988" r:id="rId5"/>
    <p:sldLayoutId id="2147483989" r:id="rId6"/>
    <p:sldLayoutId id="2147483990" r:id="rId7"/>
    <p:sldLayoutId id="2147483991" r:id="rId8"/>
    <p:sldLayoutId id="2147483992" r:id="rId9"/>
    <p:sldLayoutId id="2147483993" r:id="rId10"/>
    <p:sldLayoutId id="2147483994" r:id="rId11"/>
    <p:sldLayoutId id="2147483995" r:id="rId12"/>
    <p:sldLayoutId id="2147483996" r:id="rId13"/>
    <p:sldLayoutId id="2147483997" r:id="rId14"/>
    <p:sldLayoutId id="2147483998" r:id="rId15"/>
    <p:sldLayoutId id="2147483999" r:id="rId16"/>
    <p:sldLayoutId id="2147484000" r:id="rId17"/>
    <p:sldLayoutId id="2147484001" r:id="rId18"/>
    <p:sldLayoutId id="2147483958" r:id="rId19"/>
    <p:sldLayoutId id="2147483879" r:id="rId20"/>
    <p:sldLayoutId id="2147483886" r:id="rId21"/>
    <p:sldLayoutId id="2147483888" r:id="rId22"/>
  </p:sldLayoutIdLst>
  <p:timing>
    <p:tnLst>
      <p:par>
        <p:cTn id="1" dur="indefinite" restart="never" nodeType="tmRoot"/>
      </p:par>
    </p:tnLst>
  </p:timing>
  <p:txStyles>
    <p:titleStyle>
      <a:lvl1pPr algn="l" defTabSz="814388" rtl="0" eaLnBrk="1" fontAlgn="base" hangingPunct="1">
        <a:lnSpc>
          <a:spcPct val="90000"/>
        </a:lnSpc>
        <a:spcBef>
          <a:spcPct val="0"/>
        </a:spcBef>
        <a:spcAft>
          <a:spcPct val="0"/>
        </a:spcAft>
        <a:defRPr sz="3200" b="1">
          <a:solidFill>
            <a:srgbClr val="708CA1"/>
          </a:solidFill>
          <a:latin typeface="+mj-lt"/>
          <a:ea typeface="+mj-ea"/>
          <a:cs typeface="+mj-cs"/>
        </a:defRPr>
      </a:lvl1pPr>
      <a:lvl2pPr algn="l" defTabSz="814388" rtl="0" eaLnBrk="1" fontAlgn="base" hangingPunct="1">
        <a:lnSpc>
          <a:spcPct val="90000"/>
        </a:lnSpc>
        <a:spcBef>
          <a:spcPct val="0"/>
        </a:spcBef>
        <a:spcAft>
          <a:spcPct val="0"/>
        </a:spcAft>
        <a:defRPr sz="3200" b="1">
          <a:solidFill>
            <a:srgbClr val="708CA1"/>
          </a:solidFill>
          <a:latin typeface="Arial" charset="0"/>
        </a:defRPr>
      </a:lvl2pPr>
      <a:lvl3pPr algn="l" defTabSz="814388" rtl="0" eaLnBrk="1" fontAlgn="base" hangingPunct="1">
        <a:lnSpc>
          <a:spcPct val="90000"/>
        </a:lnSpc>
        <a:spcBef>
          <a:spcPct val="0"/>
        </a:spcBef>
        <a:spcAft>
          <a:spcPct val="0"/>
        </a:spcAft>
        <a:defRPr sz="3200" b="1">
          <a:solidFill>
            <a:srgbClr val="708CA1"/>
          </a:solidFill>
          <a:latin typeface="Arial" charset="0"/>
        </a:defRPr>
      </a:lvl3pPr>
      <a:lvl4pPr algn="l" defTabSz="814388" rtl="0" eaLnBrk="1" fontAlgn="base" hangingPunct="1">
        <a:lnSpc>
          <a:spcPct val="90000"/>
        </a:lnSpc>
        <a:spcBef>
          <a:spcPct val="0"/>
        </a:spcBef>
        <a:spcAft>
          <a:spcPct val="0"/>
        </a:spcAft>
        <a:defRPr sz="3200" b="1">
          <a:solidFill>
            <a:srgbClr val="708CA1"/>
          </a:solidFill>
          <a:latin typeface="Arial" charset="0"/>
        </a:defRPr>
      </a:lvl4pPr>
      <a:lvl5pPr algn="l" defTabSz="814388" rtl="0" eaLnBrk="1" fontAlgn="base" hangingPunct="1">
        <a:lnSpc>
          <a:spcPct val="90000"/>
        </a:lnSpc>
        <a:spcBef>
          <a:spcPct val="0"/>
        </a:spcBef>
        <a:spcAft>
          <a:spcPct val="0"/>
        </a:spcAft>
        <a:defRPr sz="3200" b="1">
          <a:solidFill>
            <a:srgbClr val="708CA1"/>
          </a:solidFill>
          <a:latin typeface="Arial" charset="0"/>
        </a:defRPr>
      </a:lvl5pPr>
      <a:lvl6pPr marL="457200" algn="l" defTabSz="814388" rtl="0" eaLnBrk="1" fontAlgn="base" hangingPunct="1">
        <a:lnSpc>
          <a:spcPct val="90000"/>
        </a:lnSpc>
        <a:spcBef>
          <a:spcPct val="0"/>
        </a:spcBef>
        <a:spcAft>
          <a:spcPct val="0"/>
        </a:spcAft>
        <a:defRPr sz="3200" b="1">
          <a:solidFill>
            <a:srgbClr val="708CA1"/>
          </a:solidFill>
          <a:latin typeface="Arial" charset="0"/>
        </a:defRPr>
      </a:lvl6pPr>
      <a:lvl7pPr marL="914400" algn="l" defTabSz="814388" rtl="0" eaLnBrk="1" fontAlgn="base" hangingPunct="1">
        <a:lnSpc>
          <a:spcPct val="90000"/>
        </a:lnSpc>
        <a:spcBef>
          <a:spcPct val="0"/>
        </a:spcBef>
        <a:spcAft>
          <a:spcPct val="0"/>
        </a:spcAft>
        <a:defRPr sz="3200" b="1">
          <a:solidFill>
            <a:srgbClr val="708CA1"/>
          </a:solidFill>
          <a:latin typeface="Arial" charset="0"/>
        </a:defRPr>
      </a:lvl7pPr>
      <a:lvl8pPr marL="1371600" algn="l" defTabSz="814388" rtl="0" eaLnBrk="1" fontAlgn="base" hangingPunct="1">
        <a:lnSpc>
          <a:spcPct val="90000"/>
        </a:lnSpc>
        <a:spcBef>
          <a:spcPct val="0"/>
        </a:spcBef>
        <a:spcAft>
          <a:spcPct val="0"/>
        </a:spcAft>
        <a:defRPr sz="3200" b="1">
          <a:solidFill>
            <a:srgbClr val="708CA1"/>
          </a:solidFill>
          <a:latin typeface="Arial" charset="0"/>
        </a:defRPr>
      </a:lvl8pPr>
      <a:lvl9pPr marL="1828800" algn="l" defTabSz="814388" rtl="0" eaLnBrk="1" fontAlgn="base" hangingPunct="1">
        <a:lnSpc>
          <a:spcPct val="90000"/>
        </a:lnSpc>
        <a:spcBef>
          <a:spcPct val="0"/>
        </a:spcBef>
        <a:spcAft>
          <a:spcPct val="0"/>
        </a:spcAft>
        <a:defRPr sz="3200" b="1">
          <a:solidFill>
            <a:srgbClr val="708CA1"/>
          </a:solidFill>
          <a:latin typeface="Arial" charset="0"/>
        </a:defRPr>
      </a:lvl9pPr>
    </p:titleStyle>
    <p:bodyStyle>
      <a:lvl1pPr marL="236538" indent="-236538" algn="l" defTabSz="814388" rtl="0" eaLnBrk="1" fontAlgn="base" hangingPunct="1">
        <a:lnSpc>
          <a:spcPct val="100000"/>
        </a:lnSpc>
        <a:spcBef>
          <a:spcPts val="0"/>
        </a:spcBef>
        <a:spcAft>
          <a:spcPts val="600"/>
        </a:spcAft>
        <a:buClr>
          <a:srgbClr val="708CA1"/>
        </a:buClr>
        <a:buFont typeface="Wingdings" pitchFamily="2" charset="2"/>
        <a:buChar char="§"/>
        <a:defRPr sz="2400">
          <a:solidFill>
            <a:schemeClr val="tx1"/>
          </a:solidFill>
          <a:latin typeface="+mn-lt"/>
          <a:ea typeface="+mn-ea"/>
          <a:cs typeface="+mn-cs"/>
        </a:defRPr>
      </a:lvl1pPr>
      <a:lvl2pPr marL="461963" indent="-236538" algn="l" defTabSz="814388" rtl="0" eaLnBrk="1" fontAlgn="base" hangingPunct="1">
        <a:lnSpc>
          <a:spcPct val="100000"/>
        </a:lnSpc>
        <a:spcBef>
          <a:spcPts val="0"/>
        </a:spcBef>
        <a:spcAft>
          <a:spcPts val="600"/>
        </a:spcAft>
        <a:buClr>
          <a:srgbClr val="708CA1"/>
        </a:buClr>
        <a:buFont typeface="Arial" pitchFamily="34" charset="0"/>
        <a:buChar char="•"/>
        <a:defRPr sz="2000">
          <a:solidFill>
            <a:schemeClr val="tx1"/>
          </a:solidFill>
          <a:latin typeface="+mn-lt"/>
        </a:defRPr>
      </a:lvl2pPr>
      <a:lvl3pPr marL="688975" indent="-227013" algn="l" defTabSz="814388" rtl="0" eaLnBrk="1" fontAlgn="base" hangingPunct="1">
        <a:lnSpc>
          <a:spcPct val="100000"/>
        </a:lnSpc>
        <a:spcBef>
          <a:spcPts val="0"/>
        </a:spcBef>
        <a:spcAft>
          <a:spcPts val="600"/>
        </a:spcAft>
        <a:buClr>
          <a:srgbClr val="708CA1"/>
        </a:buClr>
        <a:buFont typeface="Arial" pitchFamily="34" charset="0"/>
        <a:buChar char="•"/>
        <a:defRPr sz="1800">
          <a:solidFill>
            <a:schemeClr val="tx1"/>
          </a:solidFill>
          <a:latin typeface="+mn-lt"/>
        </a:defRPr>
      </a:lvl3pPr>
      <a:lvl4pPr marL="1254125" indent="117475" algn="l" defTabSz="814388" rtl="0" eaLnBrk="1" fontAlgn="base" hangingPunct="1">
        <a:lnSpc>
          <a:spcPct val="95000"/>
        </a:lnSpc>
        <a:spcBef>
          <a:spcPct val="35000"/>
        </a:spcBef>
        <a:spcAft>
          <a:spcPct val="0"/>
        </a:spcAft>
        <a:buClr>
          <a:srgbClr val="708CA1"/>
        </a:buClr>
        <a:defRPr sz="2000">
          <a:solidFill>
            <a:schemeClr val="tx1"/>
          </a:solidFill>
          <a:latin typeface="+mn-lt"/>
        </a:defRPr>
      </a:lvl4pPr>
      <a:lvl5pPr marL="1604963" indent="223838" algn="l" defTabSz="814388" rtl="0" eaLnBrk="1" fontAlgn="base" hangingPunct="1">
        <a:lnSpc>
          <a:spcPct val="95000"/>
        </a:lnSpc>
        <a:spcBef>
          <a:spcPct val="35000"/>
        </a:spcBef>
        <a:spcAft>
          <a:spcPct val="0"/>
        </a:spcAft>
        <a:buClr>
          <a:srgbClr val="708CA1"/>
        </a:buClr>
        <a:defRPr sz="2000">
          <a:solidFill>
            <a:schemeClr val="tx1"/>
          </a:solidFill>
          <a:latin typeface="+mn-lt"/>
        </a:defRPr>
      </a:lvl5pPr>
      <a:lvl6pPr marL="2062163" algn="l" defTabSz="814388" rtl="0" eaLnBrk="1" fontAlgn="base" hangingPunct="1">
        <a:lnSpc>
          <a:spcPct val="95000"/>
        </a:lnSpc>
        <a:spcBef>
          <a:spcPct val="35000"/>
        </a:spcBef>
        <a:spcAft>
          <a:spcPct val="0"/>
        </a:spcAft>
        <a:buClr>
          <a:srgbClr val="708CA1"/>
        </a:buClr>
        <a:defRPr sz="2000">
          <a:solidFill>
            <a:schemeClr val="tx1"/>
          </a:solidFill>
          <a:latin typeface="+mn-lt"/>
        </a:defRPr>
      </a:lvl6pPr>
      <a:lvl7pPr marL="2519363" algn="l" defTabSz="814388" rtl="0" eaLnBrk="1" fontAlgn="base" hangingPunct="1">
        <a:lnSpc>
          <a:spcPct val="95000"/>
        </a:lnSpc>
        <a:spcBef>
          <a:spcPct val="35000"/>
        </a:spcBef>
        <a:spcAft>
          <a:spcPct val="0"/>
        </a:spcAft>
        <a:buClr>
          <a:srgbClr val="708CA1"/>
        </a:buClr>
        <a:defRPr sz="2000">
          <a:solidFill>
            <a:schemeClr val="tx1"/>
          </a:solidFill>
          <a:latin typeface="+mn-lt"/>
        </a:defRPr>
      </a:lvl7pPr>
      <a:lvl8pPr marL="2976563" algn="l" defTabSz="814388" rtl="0" eaLnBrk="1" fontAlgn="base" hangingPunct="1">
        <a:lnSpc>
          <a:spcPct val="95000"/>
        </a:lnSpc>
        <a:spcBef>
          <a:spcPct val="35000"/>
        </a:spcBef>
        <a:spcAft>
          <a:spcPct val="0"/>
        </a:spcAft>
        <a:buClr>
          <a:srgbClr val="708CA1"/>
        </a:buClr>
        <a:defRPr sz="2000">
          <a:solidFill>
            <a:schemeClr val="tx1"/>
          </a:solidFill>
          <a:latin typeface="+mn-lt"/>
        </a:defRPr>
      </a:lvl8pPr>
      <a:lvl9pPr marL="3433763" algn="l" defTabSz="814388" rtl="0" eaLnBrk="1" fontAlgn="base" hangingPunct="1">
        <a:lnSpc>
          <a:spcPct val="95000"/>
        </a:lnSpc>
        <a:spcBef>
          <a:spcPct val="35000"/>
        </a:spcBef>
        <a:spcAft>
          <a:spcPct val="0"/>
        </a:spcAft>
        <a:buClr>
          <a:srgbClr val="708CA1"/>
        </a:buCl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89220" name="Rectangle 4"/>
          <p:cNvSpPr>
            <a:spLocks noChangeArrowheads="1"/>
          </p:cNvSpPr>
          <p:nvPr/>
        </p:nvSpPr>
        <p:spPr bwMode="auto">
          <a:xfrm>
            <a:off x="193675" y="6562725"/>
            <a:ext cx="962025" cy="190646"/>
          </a:xfrm>
          <a:prstGeom prst="rect">
            <a:avLst/>
          </a:prstGeom>
          <a:noFill/>
          <a:ln w="9525">
            <a:noFill/>
            <a:miter lim="800000"/>
            <a:headEnd/>
            <a:tailEnd/>
          </a:ln>
          <a:effectLst/>
        </p:spPr>
        <p:txBody>
          <a:bodyPr lIns="82124" tIns="41061" rIns="82124" bIns="41061" anchor="b">
            <a:spAutoFit/>
          </a:bodyPr>
          <a:lstStyle/>
          <a:p>
            <a:pPr algn="l" defTabSz="814388">
              <a:lnSpc>
                <a:spcPct val="100000"/>
              </a:lnSpc>
              <a:defRPr/>
            </a:pPr>
            <a:r>
              <a:rPr lang="en-US" sz="700" dirty="0" smtClean="0">
                <a:solidFill>
                  <a:schemeClr val="tx1"/>
                </a:solidFill>
              </a:rPr>
              <a:t>Chapter 5</a:t>
            </a:r>
            <a:endParaRPr lang="en-US" sz="700" dirty="0">
              <a:solidFill>
                <a:schemeClr val="tx1"/>
              </a:solidFill>
            </a:endParaRPr>
          </a:p>
        </p:txBody>
      </p:sp>
      <p:sp>
        <p:nvSpPr>
          <p:cNvPr id="1289221" name="Rectangle 5"/>
          <p:cNvSpPr>
            <a:spLocks noChangeArrowheads="1"/>
          </p:cNvSpPr>
          <p:nvPr/>
        </p:nvSpPr>
        <p:spPr bwMode="auto">
          <a:xfrm>
            <a:off x="8596313" y="6626225"/>
            <a:ext cx="320675" cy="234950"/>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defRPr/>
            </a:pPr>
            <a:fld id="{BD5F09F1-C393-45BD-BF68-67F6E7FD2B5F}" type="slidenum">
              <a:rPr lang="en-US" sz="1000">
                <a:solidFill>
                  <a:schemeClr val="tx1"/>
                </a:solidFill>
              </a:rPr>
              <a:pPr algn="r" defTabSz="814388">
                <a:lnSpc>
                  <a:spcPct val="100000"/>
                </a:lnSpc>
                <a:defRPr/>
              </a:pPr>
              <a:t>‹#›</a:t>
            </a:fld>
            <a:endParaRPr lang="en-US" sz="1000">
              <a:solidFill>
                <a:schemeClr val="tx1"/>
              </a:solidFill>
            </a:endParaRPr>
          </a:p>
        </p:txBody>
      </p:sp>
      <p:sp>
        <p:nvSpPr>
          <p:cNvPr id="1029" name="Rectangle 6"/>
          <p:cNvSpPr>
            <a:spLocks noGrp="1" noChangeArrowheads="1"/>
          </p:cNvSpPr>
          <p:nvPr>
            <p:ph type="body" idx="1"/>
          </p:nvPr>
        </p:nvSpPr>
        <p:spPr bwMode="auto">
          <a:xfrm>
            <a:off x="279400" y="1106906"/>
            <a:ext cx="8316914" cy="5208170"/>
          </a:xfrm>
          <a:prstGeom prst="rect">
            <a:avLst/>
          </a:prstGeom>
          <a:noFill/>
          <a:ln w="9525" algn="ctr">
            <a:noFill/>
            <a:miter lim="800000"/>
            <a:headEnd/>
            <a:tailEnd/>
          </a:ln>
        </p:spPr>
        <p:txBody>
          <a:bodyPr vert="horz" wrap="square" lIns="82124" tIns="41061" rIns="82124" bIns="41061" numCol="1" anchor="t" anchorCtr="0" compatLnSpc="1">
            <a:prstTxWarp prst="textNoShape">
              <a:avLst/>
            </a:prstTxWarp>
            <a:normAutofit/>
          </a:bodyPr>
          <a:lstStyle/>
          <a:p>
            <a:pPr lvl="0"/>
            <a:r>
              <a:rPr lang="en-US" dirty="0" smtClean="0"/>
              <a:t>Body Text</a:t>
            </a:r>
          </a:p>
          <a:p>
            <a:pPr lvl="1"/>
            <a:r>
              <a:rPr lang="en-US" dirty="0" smtClean="0"/>
              <a:t>Second Level</a:t>
            </a:r>
          </a:p>
          <a:p>
            <a:pPr lvl="2"/>
            <a:r>
              <a:rPr lang="en-US" dirty="0" smtClean="0"/>
              <a:t>Third Level</a:t>
            </a:r>
          </a:p>
        </p:txBody>
      </p:sp>
      <p:sp>
        <p:nvSpPr>
          <p:cNvPr id="1289224" name="Rectangle 8"/>
          <p:cNvSpPr>
            <a:spLocks noChangeArrowheads="1"/>
          </p:cNvSpPr>
          <p:nvPr/>
        </p:nvSpPr>
        <p:spPr bwMode="auto">
          <a:xfrm>
            <a:off x="4498975" y="6670675"/>
            <a:ext cx="2347913" cy="190500"/>
          </a:xfrm>
          <a:prstGeom prst="rect">
            <a:avLst/>
          </a:prstGeom>
          <a:noFill/>
          <a:ln w="9525">
            <a:noFill/>
            <a:miter lim="800000"/>
            <a:headEnd/>
            <a:tailEnd/>
          </a:ln>
          <a:effectLst/>
        </p:spPr>
        <p:txBody>
          <a:bodyPr wrap="none" lIns="82124" tIns="41061" rIns="82124" bIns="41061" anchor="b" anchorCtr="1">
            <a:spAutoFit/>
          </a:bodyPr>
          <a:lstStyle/>
          <a:p>
            <a:pPr algn="l" defTabSz="814388">
              <a:lnSpc>
                <a:spcPct val="100000"/>
              </a:lnSpc>
              <a:defRPr/>
            </a:pPr>
            <a:r>
              <a:rPr lang="en-US" sz="700" dirty="0">
                <a:solidFill>
                  <a:srgbClr val="D3D3D3"/>
                </a:solidFill>
              </a:rPr>
              <a:t>© 2007 – 2010, Cisco Systems, Inc. All rights reserved.</a:t>
            </a:r>
          </a:p>
        </p:txBody>
      </p:sp>
      <p:sp>
        <p:nvSpPr>
          <p:cNvPr id="1289225" name="Rectangle 9"/>
          <p:cNvSpPr>
            <a:spLocks noChangeArrowheads="1"/>
          </p:cNvSpPr>
          <p:nvPr/>
        </p:nvSpPr>
        <p:spPr bwMode="auto">
          <a:xfrm>
            <a:off x="7123113" y="6672263"/>
            <a:ext cx="650875" cy="188912"/>
          </a:xfrm>
          <a:prstGeom prst="rect">
            <a:avLst/>
          </a:prstGeom>
          <a:noFill/>
          <a:ln w="9525">
            <a:noFill/>
            <a:miter lim="800000"/>
            <a:headEnd/>
            <a:tailEnd/>
          </a:ln>
          <a:effectLst/>
        </p:spPr>
        <p:txBody>
          <a:bodyPr wrap="none" lIns="82124" tIns="41061" rIns="82124" bIns="41061" anchor="b">
            <a:spAutoFit/>
          </a:bodyPr>
          <a:lstStyle/>
          <a:p>
            <a:pPr algn="r" defTabSz="814388">
              <a:lnSpc>
                <a:spcPct val="100000"/>
              </a:lnSpc>
              <a:defRPr/>
            </a:pPr>
            <a:r>
              <a:rPr lang="en-US" sz="700">
                <a:solidFill>
                  <a:srgbClr val="D3D3D3"/>
                </a:solidFill>
              </a:rPr>
              <a:t>Cisco Public</a:t>
            </a:r>
          </a:p>
        </p:txBody>
      </p:sp>
      <p:pic>
        <p:nvPicPr>
          <p:cNvPr id="12" name="Picture 8" descr="Rev08_Cisco_BrandBar10_060408.png"/>
          <p:cNvPicPr>
            <a:picLocks noChangeAspect="1"/>
          </p:cNvPicPr>
          <p:nvPr/>
        </p:nvPicPr>
        <p:blipFill>
          <a:blip r:embed="rId20" cstate="print"/>
          <a:srcRect/>
          <a:stretch>
            <a:fillRect/>
          </a:stretch>
        </p:blipFill>
        <p:spPr bwMode="auto">
          <a:xfrm>
            <a:off x="0" y="0"/>
            <a:ext cx="9144000" cy="341313"/>
          </a:xfrm>
          <a:prstGeom prst="rect">
            <a:avLst/>
          </a:prstGeom>
          <a:noFill/>
          <a:ln w="9525">
            <a:noFill/>
            <a:miter lim="800000"/>
            <a:headEnd/>
            <a:tailEnd/>
          </a:ln>
        </p:spPr>
      </p:pic>
      <p:pic>
        <p:nvPicPr>
          <p:cNvPr id="8" name="Picture 8" descr="Rev08_Cisco_BrandBar10_060408.png"/>
          <p:cNvPicPr>
            <a:picLocks noChangeAspect="1"/>
          </p:cNvPicPr>
          <p:nvPr userDrawn="1"/>
        </p:nvPicPr>
        <p:blipFill>
          <a:blip r:embed="rId20" cstate="print"/>
          <a:srcRect/>
          <a:stretch>
            <a:fillRect/>
          </a:stretch>
        </p:blipFill>
        <p:spPr bwMode="auto">
          <a:xfrm>
            <a:off x="0" y="0"/>
            <a:ext cx="9144000" cy="341313"/>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4005" r:id="rId1"/>
    <p:sldLayoutId id="2147484006" r:id="rId2"/>
    <p:sldLayoutId id="2147484007" r:id="rId3"/>
    <p:sldLayoutId id="2147484008" r:id="rId4"/>
    <p:sldLayoutId id="2147484009" r:id="rId5"/>
    <p:sldLayoutId id="2147484010" r:id="rId6"/>
    <p:sldLayoutId id="2147484011" r:id="rId7"/>
    <p:sldLayoutId id="2147484012" r:id="rId8"/>
    <p:sldLayoutId id="2147484013" r:id="rId9"/>
    <p:sldLayoutId id="2147484014" r:id="rId10"/>
    <p:sldLayoutId id="2147484015" r:id="rId11"/>
    <p:sldLayoutId id="2147484016" r:id="rId12"/>
    <p:sldLayoutId id="2147484017" r:id="rId13"/>
    <p:sldLayoutId id="2147484018" r:id="rId14"/>
    <p:sldLayoutId id="2147484019" r:id="rId15"/>
    <p:sldLayoutId id="2147484020" r:id="rId16"/>
    <p:sldLayoutId id="2147484021" r:id="rId17"/>
    <p:sldLayoutId id="2147484022" r:id="rId18"/>
  </p:sldLayoutIdLst>
  <p:timing>
    <p:tnLst>
      <p:par>
        <p:cTn id="1" dur="indefinite" restart="never" nodeType="tmRoot"/>
      </p:par>
    </p:tnLst>
  </p:timing>
  <p:txStyles>
    <p:titleStyle>
      <a:lvl1pPr algn="l" defTabSz="814388" rtl="0" eaLnBrk="1" fontAlgn="base" hangingPunct="1">
        <a:lnSpc>
          <a:spcPct val="90000"/>
        </a:lnSpc>
        <a:spcBef>
          <a:spcPct val="0"/>
        </a:spcBef>
        <a:spcAft>
          <a:spcPct val="0"/>
        </a:spcAft>
        <a:defRPr sz="3200" b="1">
          <a:solidFill>
            <a:srgbClr val="708CA1"/>
          </a:solidFill>
          <a:latin typeface="+mj-lt"/>
          <a:ea typeface="+mj-ea"/>
          <a:cs typeface="+mj-cs"/>
        </a:defRPr>
      </a:lvl1pPr>
      <a:lvl2pPr algn="l" defTabSz="814388" rtl="0" eaLnBrk="1" fontAlgn="base" hangingPunct="1">
        <a:lnSpc>
          <a:spcPct val="90000"/>
        </a:lnSpc>
        <a:spcBef>
          <a:spcPct val="0"/>
        </a:spcBef>
        <a:spcAft>
          <a:spcPct val="0"/>
        </a:spcAft>
        <a:defRPr sz="3200" b="1">
          <a:solidFill>
            <a:srgbClr val="708CA1"/>
          </a:solidFill>
          <a:latin typeface="Arial" charset="0"/>
        </a:defRPr>
      </a:lvl2pPr>
      <a:lvl3pPr algn="l" defTabSz="814388" rtl="0" eaLnBrk="1" fontAlgn="base" hangingPunct="1">
        <a:lnSpc>
          <a:spcPct val="90000"/>
        </a:lnSpc>
        <a:spcBef>
          <a:spcPct val="0"/>
        </a:spcBef>
        <a:spcAft>
          <a:spcPct val="0"/>
        </a:spcAft>
        <a:defRPr sz="3200" b="1">
          <a:solidFill>
            <a:srgbClr val="708CA1"/>
          </a:solidFill>
          <a:latin typeface="Arial" charset="0"/>
        </a:defRPr>
      </a:lvl3pPr>
      <a:lvl4pPr algn="l" defTabSz="814388" rtl="0" eaLnBrk="1" fontAlgn="base" hangingPunct="1">
        <a:lnSpc>
          <a:spcPct val="90000"/>
        </a:lnSpc>
        <a:spcBef>
          <a:spcPct val="0"/>
        </a:spcBef>
        <a:spcAft>
          <a:spcPct val="0"/>
        </a:spcAft>
        <a:defRPr sz="3200" b="1">
          <a:solidFill>
            <a:srgbClr val="708CA1"/>
          </a:solidFill>
          <a:latin typeface="Arial" charset="0"/>
        </a:defRPr>
      </a:lvl4pPr>
      <a:lvl5pPr algn="l" defTabSz="814388" rtl="0" eaLnBrk="1" fontAlgn="base" hangingPunct="1">
        <a:lnSpc>
          <a:spcPct val="90000"/>
        </a:lnSpc>
        <a:spcBef>
          <a:spcPct val="0"/>
        </a:spcBef>
        <a:spcAft>
          <a:spcPct val="0"/>
        </a:spcAft>
        <a:defRPr sz="3200" b="1">
          <a:solidFill>
            <a:srgbClr val="708CA1"/>
          </a:solidFill>
          <a:latin typeface="Arial" charset="0"/>
        </a:defRPr>
      </a:lvl5pPr>
      <a:lvl6pPr marL="457200" algn="l" defTabSz="814388" rtl="0" eaLnBrk="1" fontAlgn="base" hangingPunct="1">
        <a:lnSpc>
          <a:spcPct val="90000"/>
        </a:lnSpc>
        <a:spcBef>
          <a:spcPct val="0"/>
        </a:spcBef>
        <a:spcAft>
          <a:spcPct val="0"/>
        </a:spcAft>
        <a:defRPr sz="3200" b="1">
          <a:solidFill>
            <a:srgbClr val="708CA1"/>
          </a:solidFill>
          <a:latin typeface="Arial" charset="0"/>
        </a:defRPr>
      </a:lvl6pPr>
      <a:lvl7pPr marL="914400" algn="l" defTabSz="814388" rtl="0" eaLnBrk="1" fontAlgn="base" hangingPunct="1">
        <a:lnSpc>
          <a:spcPct val="90000"/>
        </a:lnSpc>
        <a:spcBef>
          <a:spcPct val="0"/>
        </a:spcBef>
        <a:spcAft>
          <a:spcPct val="0"/>
        </a:spcAft>
        <a:defRPr sz="3200" b="1">
          <a:solidFill>
            <a:srgbClr val="708CA1"/>
          </a:solidFill>
          <a:latin typeface="Arial" charset="0"/>
        </a:defRPr>
      </a:lvl7pPr>
      <a:lvl8pPr marL="1371600" algn="l" defTabSz="814388" rtl="0" eaLnBrk="1" fontAlgn="base" hangingPunct="1">
        <a:lnSpc>
          <a:spcPct val="90000"/>
        </a:lnSpc>
        <a:spcBef>
          <a:spcPct val="0"/>
        </a:spcBef>
        <a:spcAft>
          <a:spcPct val="0"/>
        </a:spcAft>
        <a:defRPr sz="3200" b="1">
          <a:solidFill>
            <a:srgbClr val="708CA1"/>
          </a:solidFill>
          <a:latin typeface="Arial" charset="0"/>
        </a:defRPr>
      </a:lvl8pPr>
      <a:lvl9pPr marL="1828800" algn="l" defTabSz="814388" rtl="0" eaLnBrk="1" fontAlgn="base" hangingPunct="1">
        <a:lnSpc>
          <a:spcPct val="90000"/>
        </a:lnSpc>
        <a:spcBef>
          <a:spcPct val="0"/>
        </a:spcBef>
        <a:spcAft>
          <a:spcPct val="0"/>
        </a:spcAft>
        <a:defRPr sz="3200" b="1">
          <a:solidFill>
            <a:srgbClr val="708CA1"/>
          </a:solidFill>
          <a:latin typeface="Arial" charset="0"/>
        </a:defRPr>
      </a:lvl9pPr>
    </p:titleStyle>
    <p:bodyStyle>
      <a:lvl1pPr marL="236538" indent="-236538" algn="l" defTabSz="814388" rtl="0" eaLnBrk="1" fontAlgn="base" hangingPunct="1">
        <a:lnSpc>
          <a:spcPct val="100000"/>
        </a:lnSpc>
        <a:spcBef>
          <a:spcPts val="0"/>
        </a:spcBef>
        <a:spcAft>
          <a:spcPts val="600"/>
        </a:spcAft>
        <a:buClr>
          <a:srgbClr val="708CA1"/>
        </a:buClr>
        <a:buFont typeface="Wingdings" pitchFamily="2" charset="2"/>
        <a:buChar char="§"/>
        <a:defRPr sz="2400">
          <a:solidFill>
            <a:schemeClr val="tx1"/>
          </a:solidFill>
          <a:latin typeface="+mn-lt"/>
          <a:ea typeface="+mn-ea"/>
          <a:cs typeface="+mn-cs"/>
        </a:defRPr>
      </a:lvl1pPr>
      <a:lvl2pPr marL="461963" indent="-236538" algn="l" defTabSz="814388" rtl="0" eaLnBrk="1" fontAlgn="base" hangingPunct="1">
        <a:lnSpc>
          <a:spcPct val="100000"/>
        </a:lnSpc>
        <a:spcBef>
          <a:spcPts val="0"/>
        </a:spcBef>
        <a:spcAft>
          <a:spcPts val="600"/>
        </a:spcAft>
        <a:buClr>
          <a:srgbClr val="708CA1"/>
        </a:buClr>
        <a:buFont typeface="Arial" pitchFamily="34" charset="0"/>
        <a:buChar char="•"/>
        <a:defRPr sz="2000">
          <a:solidFill>
            <a:schemeClr val="tx1"/>
          </a:solidFill>
          <a:latin typeface="+mn-lt"/>
        </a:defRPr>
      </a:lvl2pPr>
      <a:lvl3pPr marL="688975" indent="-227013" algn="l" defTabSz="814388" rtl="0" eaLnBrk="1" fontAlgn="base" hangingPunct="1">
        <a:lnSpc>
          <a:spcPct val="100000"/>
        </a:lnSpc>
        <a:spcBef>
          <a:spcPts val="0"/>
        </a:spcBef>
        <a:spcAft>
          <a:spcPts val="600"/>
        </a:spcAft>
        <a:buClr>
          <a:srgbClr val="708CA1"/>
        </a:buClr>
        <a:buFont typeface="Arial" pitchFamily="34" charset="0"/>
        <a:buChar char="•"/>
        <a:defRPr sz="1800">
          <a:solidFill>
            <a:schemeClr val="tx1"/>
          </a:solidFill>
          <a:latin typeface="+mn-lt"/>
        </a:defRPr>
      </a:lvl3pPr>
      <a:lvl4pPr marL="1254125" indent="117475" algn="l" defTabSz="814388" rtl="0" eaLnBrk="1" fontAlgn="base" hangingPunct="1">
        <a:lnSpc>
          <a:spcPct val="95000"/>
        </a:lnSpc>
        <a:spcBef>
          <a:spcPct val="35000"/>
        </a:spcBef>
        <a:spcAft>
          <a:spcPct val="0"/>
        </a:spcAft>
        <a:buClr>
          <a:srgbClr val="708CA1"/>
        </a:buClr>
        <a:defRPr sz="2000">
          <a:solidFill>
            <a:schemeClr val="tx1"/>
          </a:solidFill>
          <a:latin typeface="+mn-lt"/>
        </a:defRPr>
      </a:lvl4pPr>
      <a:lvl5pPr marL="1604963" indent="223838" algn="l" defTabSz="814388" rtl="0" eaLnBrk="1" fontAlgn="base" hangingPunct="1">
        <a:lnSpc>
          <a:spcPct val="95000"/>
        </a:lnSpc>
        <a:spcBef>
          <a:spcPct val="35000"/>
        </a:spcBef>
        <a:spcAft>
          <a:spcPct val="0"/>
        </a:spcAft>
        <a:buClr>
          <a:srgbClr val="708CA1"/>
        </a:buClr>
        <a:defRPr sz="2000">
          <a:solidFill>
            <a:schemeClr val="tx1"/>
          </a:solidFill>
          <a:latin typeface="+mn-lt"/>
        </a:defRPr>
      </a:lvl5pPr>
      <a:lvl6pPr marL="2062163" algn="l" defTabSz="814388" rtl="0" eaLnBrk="1" fontAlgn="base" hangingPunct="1">
        <a:lnSpc>
          <a:spcPct val="95000"/>
        </a:lnSpc>
        <a:spcBef>
          <a:spcPct val="35000"/>
        </a:spcBef>
        <a:spcAft>
          <a:spcPct val="0"/>
        </a:spcAft>
        <a:buClr>
          <a:srgbClr val="708CA1"/>
        </a:buClr>
        <a:defRPr sz="2000">
          <a:solidFill>
            <a:schemeClr val="tx1"/>
          </a:solidFill>
          <a:latin typeface="+mn-lt"/>
        </a:defRPr>
      </a:lvl6pPr>
      <a:lvl7pPr marL="2519363" algn="l" defTabSz="814388" rtl="0" eaLnBrk="1" fontAlgn="base" hangingPunct="1">
        <a:lnSpc>
          <a:spcPct val="95000"/>
        </a:lnSpc>
        <a:spcBef>
          <a:spcPct val="35000"/>
        </a:spcBef>
        <a:spcAft>
          <a:spcPct val="0"/>
        </a:spcAft>
        <a:buClr>
          <a:srgbClr val="708CA1"/>
        </a:buClr>
        <a:defRPr sz="2000">
          <a:solidFill>
            <a:schemeClr val="tx1"/>
          </a:solidFill>
          <a:latin typeface="+mn-lt"/>
        </a:defRPr>
      </a:lvl7pPr>
      <a:lvl8pPr marL="2976563" algn="l" defTabSz="814388" rtl="0" eaLnBrk="1" fontAlgn="base" hangingPunct="1">
        <a:lnSpc>
          <a:spcPct val="95000"/>
        </a:lnSpc>
        <a:spcBef>
          <a:spcPct val="35000"/>
        </a:spcBef>
        <a:spcAft>
          <a:spcPct val="0"/>
        </a:spcAft>
        <a:buClr>
          <a:srgbClr val="708CA1"/>
        </a:buClr>
        <a:defRPr sz="2000">
          <a:solidFill>
            <a:schemeClr val="tx1"/>
          </a:solidFill>
          <a:latin typeface="+mn-lt"/>
        </a:defRPr>
      </a:lvl8pPr>
      <a:lvl9pPr marL="3433763" algn="l" defTabSz="814388" rtl="0" eaLnBrk="1" fontAlgn="base" hangingPunct="1">
        <a:lnSpc>
          <a:spcPct val="95000"/>
        </a:lnSpc>
        <a:spcBef>
          <a:spcPct val="35000"/>
        </a:spcBef>
        <a:spcAft>
          <a:spcPct val="0"/>
        </a:spcAft>
        <a:buClr>
          <a:srgbClr val="708CA1"/>
        </a:buCl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0.xml"/><Relationship Id="rId1" Type="http://schemas.openxmlformats.org/officeDocument/2006/relationships/slideLayout" Target="../slideLayouts/slideLayout29.xml"/></Relationships>
</file>

<file path=ppt/slides/_rels/slide100.xml.rels><?xml version="1.0" encoding="UTF-8" standalone="yes"?>
<Relationships xmlns="http://schemas.openxmlformats.org/package/2006/relationships"><Relationship Id="rId2" Type="http://schemas.openxmlformats.org/officeDocument/2006/relationships/notesSlide" Target="../notesSlides/notesSlide100.xml"/><Relationship Id="rId1" Type="http://schemas.openxmlformats.org/officeDocument/2006/relationships/slideLayout" Target="../slideLayouts/slideLayout31.xml"/></Relationships>
</file>

<file path=ppt/slides/_rels/slide101.xml.rels><?xml version="1.0" encoding="UTF-8" standalone="yes"?>
<Relationships xmlns="http://schemas.openxmlformats.org/package/2006/relationships"><Relationship Id="rId2" Type="http://schemas.openxmlformats.org/officeDocument/2006/relationships/notesSlide" Target="../notesSlides/notesSlide101.xml"/><Relationship Id="rId1" Type="http://schemas.openxmlformats.org/officeDocument/2006/relationships/slideLayout" Target="../slideLayouts/slideLayout31.xml"/></Relationships>
</file>

<file path=ppt/slides/_rels/slide102.xml.rels><?xml version="1.0" encoding="UTF-8" standalone="yes"?>
<Relationships xmlns="http://schemas.openxmlformats.org/package/2006/relationships"><Relationship Id="rId3" Type="http://schemas.openxmlformats.org/officeDocument/2006/relationships/image" Target="../media/image58.jpeg"/><Relationship Id="rId2" Type="http://schemas.openxmlformats.org/officeDocument/2006/relationships/notesSlide" Target="../notesSlides/notesSlide102.xml"/><Relationship Id="rId1" Type="http://schemas.openxmlformats.org/officeDocument/2006/relationships/slideLayout" Target="../slideLayouts/slideLayout36.xml"/></Relationships>
</file>

<file path=ppt/slides/_rels/slide103.xml.rels><?xml version="1.0" encoding="UTF-8" standalone="yes"?>
<Relationships xmlns="http://schemas.openxmlformats.org/package/2006/relationships"><Relationship Id="rId3" Type="http://schemas.openxmlformats.org/officeDocument/2006/relationships/image" Target="../media/image58.jpeg"/><Relationship Id="rId2" Type="http://schemas.openxmlformats.org/officeDocument/2006/relationships/notesSlide" Target="../notesSlides/notesSlide103.xml"/><Relationship Id="rId1" Type="http://schemas.openxmlformats.org/officeDocument/2006/relationships/slideLayout" Target="../slideLayouts/slideLayout36.xml"/></Relationships>
</file>

<file path=ppt/slides/_rels/slide104.xml.rels><?xml version="1.0" encoding="UTF-8" standalone="yes"?>
<Relationships xmlns="http://schemas.openxmlformats.org/package/2006/relationships"><Relationship Id="rId2" Type="http://schemas.openxmlformats.org/officeDocument/2006/relationships/notesSlide" Target="../notesSlides/notesSlide104.xml"/><Relationship Id="rId1" Type="http://schemas.openxmlformats.org/officeDocument/2006/relationships/slideLayout" Target="../slideLayouts/slideLayout31.xml"/></Relationships>
</file>

<file path=ppt/slides/_rels/slide105.xml.rels><?xml version="1.0" encoding="UTF-8" standalone="yes"?>
<Relationships xmlns="http://schemas.openxmlformats.org/package/2006/relationships"><Relationship Id="rId3" Type="http://schemas.openxmlformats.org/officeDocument/2006/relationships/image" Target="../media/image59.jpeg"/><Relationship Id="rId2" Type="http://schemas.openxmlformats.org/officeDocument/2006/relationships/notesSlide" Target="../notesSlides/notesSlide105.xml"/><Relationship Id="rId1" Type="http://schemas.openxmlformats.org/officeDocument/2006/relationships/slideLayout" Target="../slideLayouts/slideLayout34.xml"/></Relationships>
</file>

<file path=ppt/slides/_rels/slide106.xml.rels><?xml version="1.0" encoding="UTF-8" standalone="yes"?>
<Relationships xmlns="http://schemas.openxmlformats.org/package/2006/relationships"><Relationship Id="rId3" Type="http://schemas.openxmlformats.org/officeDocument/2006/relationships/image" Target="../media/image59.jpeg"/><Relationship Id="rId2" Type="http://schemas.openxmlformats.org/officeDocument/2006/relationships/notesSlide" Target="../notesSlides/notesSlide106.xml"/><Relationship Id="rId1" Type="http://schemas.openxmlformats.org/officeDocument/2006/relationships/slideLayout" Target="../slideLayouts/slideLayout34.xml"/></Relationships>
</file>

<file path=ppt/slides/_rels/slide107.xml.rels><?xml version="1.0" encoding="UTF-8" standalone="yes"?>
<Relationships xmlns="http://schemas.openxmlformats.org/package/2006/relationships"><Relationship Id="rId2" Type="http://schemas.openxmlformats.org/officeDocument/2006/relationships/notesSlide" Target="../notesSlides/notesSlide107.xml"/><Relationship Id="rId1" Type="http://schemas.openxmlformats.org/officeDocument/2006/relationships/slideLayout" Target="../slideLayouts/slideLayout26.xml"/></Relationships>
</file>

<file path=ppt/slides/_rels/slide108.xml.rels><?xml version="1.0" encoding="UTF-8" standalone="yes"?>
<Relationships xmlns="http://schemas.openxmlformats.org/package/2006/relationships"><Relationship Id="rId2" Type="http://schemas.openxmlformats.org/officeDocument/2006/relationships/notesSlide" Target="../notesSlides/notesSlide108.xml"/><Relationship Id="rId1" Type="http://schemas.openxmlformats.org/officeDocument/2006/relationships/slideLayout" Target="../slideLayouts/slideLayout26.xml"/></Relationships>
</file>

<file path=ppt/slides/_rels/slide109.xml.rels><?xml version="1.0" encoding="UTF-8" standalone="yes"?>
<Relationships xmlns="http://schemas.openxmlformats.org/package/2006/relationships"><Relationship Id="rId3" Type="http://schemas.openxmlformats.org/officeDocument/2006/relationships/image" Target="../media/image60.jpeg"/><Relationship Id="rId2" Type="http://schemas.openxmlformats.org/officeDocument/2006/relationships/notesSlide" Target="../notesSlides/notesSlide109.xml"/><Relationship Id="rId1" Type="http://schemas.openxmlformats.org/officeDocument/2006/relationships/slideLayout" Target="../slideLayouts/slideLayout34.xml"/></Relationships>
</file>

<file path=ppt/slides/_rels/slide11.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1.xml"/><Relationship Id="rId1" Type="http://schemas.openxmlformats.org/officeDocument/2006/relationships/slideLayout" Target="../slideLayouts/slideLayout33.xml"/></Relationships>
</file>

<file path=ppt/slides/_rels/slide110.xml.rels><?xml version="1.0" encoding="UTF-8" standalone="yes"?>
<Relationships xmlns="http://schemas.openxmlformats.org/package/2006/relationships"><Relationship Id="rId3" Type="http://schemas.openxmlformats.org/officeDocument/2006/relationships/image" Target="../media/image61.jpeg"/><Relationship Id="rId2" Type="http://schemas.openxmlformats.org/officeDocument/2006/relationships/notesSlide" Target="../notesSlides/notesSlide110.xml"/><Relationship Id="rId1" Type="http://schemas.openxmlformats.org/officeDocument/2006/relationships/slideLayout" Target="../slideLayouts/slideLayout34.xml"/></Relationships>
</file>

<file path=ppt/slides/_rels/slide111.xml.rels><?xml version="1.0" encoding="UTF-8" standalone="yes"?>
<Relationships xmlns="http://schemas.openxmlformats.org/package/2006/relationships"><Relationship Id="rId3" Type="http://schemas.openxmlformats.org/officeDocument/2006/relationships/image" Target="../media/image62.jpeg"/><Relationship Id="rId2" Type="http://schemas.openxmlformats.org/officeDocument/2006/relationships/notesSlide" Target="../notesSlides/notesSlide111.xml"/><Relationship Id="rId1" Type="http://schemas.openxmlformats.org/officeDocument/2006/relationships/slideLayout" Target="../slideLayouts/slideLayout34.xml"/></Relationships>
</file>

<file path=ppt/slides/_rels/slide112.xml.rels><?xml version="1.0" encoding="UTF-8" standalone="yes"?>
<Relationships xmlns="http://schemas.openxmlformats.org/package/2006/relationships"><Relationship Id="rId3" Type="http://schemas.openxmlformats.org/officeDocument/2006/relationships/image" Target="../media/image63.jpeg"/><Relationship Id="rId2" Type="http://schemas.openxmlformats.org/officeDocument/2006/relationships/notesSlide" Target="../notesSlides/notesSlide112.xml"/><Relationship Id="rId1" Type="http://schemas.openxmlformats.org/officeDocument/2006/relationships/slideLayout" Target="../slideLayouts/slideLayout34.xml"/></Relationships>
</file>

<file path=ppt/slides/_rels/slide113.xml.rels><?xml version="1.0" encoding="UTF-8" standalone="yes"?>
<Relationships xmlns="http://schemas.openxmlformats.org/package/2006/relationships"><Relationship Id="rId3" Type="http://schemas.openxmlformats.org/officeDocument/2006/relationships/image" Target="../media/image64.jpeg"/><Relationship Id="rId2" Type="http://schemas.openxmlformats.org/officeDocument/2006/relationships/notesSlide" Target="../notesSlides/notesSlide113.xml"/><Relationship Id="rId1" Type="http://schemas.openxmlformats.org/officeDocument/2006/relationships/slideLayout" Target="../slideLayouts/slideLayout34.xml"/></Relationships>
</file>

<file path=ppt/slides/_rels/slide114.xml.rels><?xml version="1.0" encoding="UTF-8" standalone="yes"?>
<Relationships xmlns="http://schemas.openxmlformats.org/package/2006/relationships"><Relationship Id="rId3" Type="http://schemas.openxmlformats.org/officeDocument/2006/relationships/image" Target="../media/image65.jpeg"/><Relationship Id="rId2" Type="http://schemas.openxmlformats.org/officeDocument/2006/relationships/notesSlide" Target="../notesSlides/notesSlide114.xml"/><Relationship Id="rId1" Type="http://schemas.openxmlformats.org/officeDocument/2006/relationships/slideLayout" Target="../slideLayouts/slideLayout26.xml"/></Relationships>
</file>

<file path=ppt/slides/_rels/slide115.xml.rels><?xml version="1.0" encoding="UTF-8" standalone="yes"?>
<Relationships xmlns="http://schemas.openxmlformats.org/package/2006/relationships"><Relationship Id="rId2" Type="http://schemas.openxmlformats.org/officeDocument/2006/relationships/notesSlide" Target="../notesSlides/notesSlide115.xml"/><Relationship Id="rId1" Type="http://schemas.openxmlformats.org/officeDocument/2006/relationships/slideLayout" Target="../slideLayouts/slideLayout31.xml"/></Relationships>
</file>

<file path=ppt/slides/_rels/slide116.xml.rels><?xml version="1.0" encoding="UTF-8" standalone="yes"?>
<Relationships xmlns="http://schemas.openxmlformats.org/package/2006/relationships"><Relationship Id="rId3" Type="http://schemas.openxmlformats.org/officeDocument/2006/relationships/image" Target="../media/image66.jpeg"/><Relationship Id="rId2" Type="http://schemas.openxmlformats.org/officeDocument/2006/relationships/notesSlide" Target="../notesSlides/notesSlide116.xml"/><Relationship Id="rId1" Type="http://schemas.openxmlformats.org/officeDocument/2006/relationships/slideLayout" Target="../slideLayouts/slideLayout34.xml"/></Relationships>
</file>

<file path=ppt/slides/_rels/slide117.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117.xml"/><Relationship Id="rId1" Type="http://schemas.openxmlformats.org/officeDocument/2006/relationships/slideLayout" Target="../slideLayouts/slideLayout40.xml"/></Relationships>
</file>

<file path=ppt/slides/_rels/slide118.xml.rels><?xml version="1.0" encoding="UTF-8" standalone="yes"?>
<Relationships xmlns="http://schemas.openxmlformats.org/package/2006/relationships"><Relationship Id="rId3" Type="http://schemas.openxmlformats.org/officeDocument/2006/relationships/image" Target="../media/image67.jpeg"/><Relationship Id="rId2" Type="http://schemas.openxmlformats.org/officeDocument/2006/relationships/notesSlide" Target="../notesSlides/notesSlide118.xml"/><Relationship Id="rId1" Type="http://schemas.openxmlformats.org/officeDocument/2006/relationships/slideLayout" Target="../slideLayouts/slideLayout34.xml"/></Relationships>
</file>

<file path=ppt/slides/_rels/slide119.xml.rels><?xml version="1.0" encoding="UTF-8" standalone="yes"?>
<Relationships xmlns="http://schemas.openxmlformats.org/package/2006/relationships"><Relationship Id="rId3" Type="http://schemas.openxmlformats.org/officeDocument/2006/relationships/image" Target="../media/image68.jpeg"/><Relationship Id="rId2" Type="http://schemas.openxmlformats.org/officeDocument/2006/relationships/notesSlide" Target="../notesSlides/notesSlide119.xml"/><Relationship Id="rId1" Type="http://schemas.openxmlformats.org/officeDocument/2006/relationships/slideLayout" Target="../slideLayouts/slideLayout34.xml"/></Relationships>
</file>

<file path=ppt/slides/_rels/slide12.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2.xml"/><Relationship Id="rId1" Type="http://schemas.openxmlformats.org/officeDocument/2006/relationships/slideLayout" Target="../slideLayouts/slideLayout33.xml"/></Relationships>
</file>

<file path=ppt/slides/_rels/slide120.xml.rels><?xml version="1.0" encoding="UTF-8" standalone="yes"?>
<Relationships xmlns="http://schemas.openxmlformats.org/package/2006/relationships"><Relationship Id="rId2" Type="http://schemas.openxmlformats.org/officeDocument/2006/relationships/notesSlide" Target="../notesSlides/notesSlide120.xml"/><Relationship Id="rId1" Type="http://schemas.openxmlformats.org/officeDocument/2006/relationships/slideLayout" Target="../slideLayouts/slideLayout26.xml"/></Relationships>
</file>

<file path=ppt/slides/_rels/slide121.xml.rels><?xml version="1.0" encoding="UTF-8" standalone="yes"?>
<Relationships xmlns="http://schemas.openxmlformats.org/package/2006/relationships"><Relationship Id="rId2" Type="http://schemas.openxmlformats.org/officeDocument/2006/relationships/notesSlide" Target="../notesSlides/notesSlide121.xml"/><Relationship Id="rId1" Type="http://schemas.openxmlformats.org/officeDocument/2006/relationships/slideLayout" Target="../slideLayouts/slideLayout4.xml"/></Relationships>
</file>

<file path=ppt/slides/_rels/slide122.xml.rels><?xml version="1.0" encoding="UTF-8" standalone="yes"?>
<Relationships xmlns="http://schemas.openxmlformats.org/package/2006/relationships"><Relationship Id="rId3" Type="http://schemas.openxmlformats.org/officeDocument/2006/relationships/image" Target="../media/image69.jpeg"/><Relationship Id="rId2" Type="http://schemas.openxmlformats.org/officeDocument/2006/relationships/notesSlide" Target="../notesSlides/notesSlide122.xml"/><Relationship Id="rId1" Type="http://schemas.openxmlformats.org/officeDocument/2006/relationships/slideLayout" Target="../slideLayouts/slideLayout15.xml"/></Relationships>
</file>

<file path=ppt/slides/_rels/slide123.xml.rels><?xml version="1.0" encoding="UTF-8" standalone="yes"?>
<Relationships xmlns="http://schemas.openxmlformats.org/package/2006/relationships"><Relationship Id="rId3" Type="http://schemas.openxmlformats.org/officeDocument/2006/relationships/image" Target="../media/image69.jpeg"/><Relationship Id="rId2" Type="http://schemas.openxmlformats.org/officeDocument/2006/relationships/notesSlide" Target="../notesSlides/notesSlide123.xml"/><Relationship Id="rId1" Type="http://schemas.openxmlformats.org/officeDocument/2006/relationships/slideLayout" Target="../slideLayouts/slideLayout15.xml"/></Relationships>
</file>

<file path=ppt/slides/_rels/slide124.xml.rels><?xml version="1.0" encoding="UTF-8" standalone="yes"?>
<Relationships xmlns="http://schemas.openxmlformats.org/package/2006/relationships"><Relationship Id="rId3" Type="http://schemas.openxmlformats.org/officeDocument/2006/relationships/image" Target="../media/image69.jpeg"/><Relationship Id="rId2" Type="http://schemas.openxmlformats.org/officeDocument/2006/relationships/notesSlide" Target="../notesSlides/notesSlide124.xml"/><Relationship Id="rId1" Type="http://schemas.openxmlformats.org/officeDocument/2006/relationships/slideLayout" Target="../slideLayouts/slideLayout15.xml"/></Relationships>
</file>

<file path=ppt/slides/_rels/slide125.xml.rels><?xml version="1.0" encoding="UTF-8" standalone="yes"?>
<Relationships xmlns="http://schemas.openxmlformats.org/package/2006/relationships"><Relationship Id="rId2" Type="http://schemas.openxmlformats.org/officeDocument/2006/relationships/notesSlide" Target="../notesSlides/notesSlide125.xml"/><Relationship Id="rId1" Type="http://schemas.openxmlformats.org/officeDocument/2006/relationships/slideLayout" Target="../slideLayouts/slideLayout4.xml"/></Relationships>
</file>

<file path=ppt/slides/_rels/slide126.xml.rels><?xml version="1.0" encoding="UTF-8" standalone="yes"?>
<Relationships xmlns="http://schemas.openxmlformats.org/package/2006/relationships"><Relationship Id="rId2" Type="http://schemas.openxmlformats.org/officeDocument/2006/relationships/notesSlide" Target="../notesSlides/notesSlide126.xml"/><Relationship Id="rId1" Type="http://schemas.openxmlformats.org/officeDocument/2006/relationships/slideLayout" Target="../slideLayouts/slideLayout17.xml"/></Relationships>
</file>

<file path=ppt/slides/_rels/slide127.xml.rels><?xml version="1.0" encoding="UTF-8" standalone="yes"?>
<Relationships xmlns="http://schemas.openxmlformats.org/package/2006/relationships"><Relationship Id="rId2" Type="http://schemas.openxmlformats.org/officeDocument/2006/relationships/notesSlide" Target="../notesSlides/notesSlide127.xml"/><Relationship Id="rId1" Type="http://schemas.openxmlformats.org/officeDocument/2006/relationships/slideLayout" Target="../slideLayouts/slideLayout14.xml"/></Relationships>
</file>

<file path=ppt/slides/_rels/slide128.xml.rels><?xml version="1.0" encoding="UTF-8" standalone="yes"?>
<Relationships xmlns="http://schemas.openxmlformats.org/package/2006/relationships"><Relationship Id="rId2" Type="http://schemas.openxmlformats.org/officeDocument/2006/relationships/notesSlide" Target="../notesSlides/notesSlide128.xml"/><Relationship Id="rId1" Type="http://schemas.openxmlformats.org/officeDocument/2006/relationships/slideLayout" Target="../slideLayouts/slideLayout14.xml"/></Relationships>
</file>

<file path=ppt/slides/_rels/slide129.xml.rels><?xml version="1.0" encoding="UTF-8" standalone="yes"?>
<Relationships xmlns="http://schemas.openxmlformats.org/package/2006/relationships"><Relationship Id="rId2" Type="http://schemas.openxmlformats.org/officeDocument/2006/relationships/notesSlide" Target="../notesSlides/notesSlide129.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3.xml"/><Relationship Id="rId1" Type="http://schemas.openxmlformats.org/officeDocument/2006/relationships/slideLayout" Target="../slideLayouts/slideLayout29.xml"/></Relationships>
</file>

<file path=ppt/slides/_rels/slide130.xml.rels><?xml version="1.0" encoding="UTF-8" standalone="yes"?>
<Relationships xmlns="http://schemas.openxmlformats.org/package/2006/relationships"><Relationship Id="rId2" Type="http://schemas.openxmlformats.org/officeDocument/2006/relationships/notesSlide" Target="../notesSlides/notesSlide130.xml"/><Relationship Id="rId1" Type="http://schemas.openxmlformats.org/officeDocument/2006/relationships/slideLayout" Target="../slideLayouts/slideLayout4.xml"/></Relationships>
</file>

<file path=ppt/slides/_rels/slide131.xml.rels><?xml version="1.0" encoding="UTF-8" standalone="yes"?>
<Relationships xmlns="http://schemas.openxmlformats.org/package/2006/relationships"><Relationship Id="rId2" Type="http://schemas.openxmlformats.org/officeDocument/2006/relationships/notesSlide" Target="../notesSlides/notesSlide131.xml"/><Relationship Id="rId1" Type="http://schemas.openxmlformats.org/officeDocument/2006/relationships/slideLayout" Target="../slideLayouts/slideLayout4.xml"/></Relationships>
</file>

<file path=ppt/slides/_rels/slide13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3.xml.rels><?xml version="1.0" encoding="UTF-8" standalone="yes"?>
<Relationships xmlns="http://schemas.openxmlformats.org/package/2006/relationships"><Relationship Id="rId8" Type="http://schemas.openxmlformats.org/officeDocument/2006/relationships/hyperlink" Target="http://www.cisco.com/en/US/docs/switches/lan/catalyst3560/software/release/12.2_52_se/configuration/guide/swiprout.html" TargetMode="External"/><Relationship Id="rId3" Type="http://schemas.openxmlformats.org/officeDocument/2006/relationships/hyperlink" Target="http://www.cisco.com/en/US/partner/docs/switches/lan/catalyst3560/software/release/12.2_55_se/command/reference/3560_cr.html" TargetMode="External"/><Relationship Id="rId7" Type="http://schemas.openxmlformats.org/officeDocument/2006/relationships/hyperlink" Target="http://www.cisco.com/en/US/partner/docs/ios/ipapp/configuration/guide/ipapp_glbp.htm" TargetMode="External"/><Relationship Id="rId2" Type="http://schemas.openxmlformats.org/officeDocument/2006/relationships/notesSlide" Target="../notesSlides/notesSlide132.xml"/><Relationship Id="rId1" Type="http://schemas.openxmlformats.org/officeDocument/2006/relationships/slideLayout" Target="../slideLayouts/slideLayout4.xml"/><Relationship Id="rId6" Type="http://schemas.openxmlformats.org/officeDocument/2006/relationships/hyperlink" Target="http://www.cisco.com/en/US/partner/docs/ios/ipapp/configuration/guide/ipapp_vrrp.html" TargetMode="External"/><Relationship Id="rId5" Type="http://schemas.openxmlformats.org/officeDocument/2006/relationships/hyperlink" Target="http://www.cisco.com/en/US/partner/docs/switches/lan/catalyst3560/software/release/12.2_55_se/configuration/guide/swhsrp.html" TargetMode="External"/><Relationship Id="rId10" Type="http://schemas.openxmlformats.org/officeDocument/2006/relationships/hyperlink" Target="http://www.cisco.com/en/US/partner/docs/ios/ipapp/configuration/guide/ipapp_slb.html" TargetMode="External"/><Relationship Id="rId4" Type="http://schemas.openxmlformats.org/officeDocument/2006/relationships/hyperlink" Target="http://www.cisco.com/en/US/partner/docs/switches/lan/catalyst6500/ios/12.2SXF/native/configuration/guide/nsfsso.html" TargetMode="External"/><Relationship Id="rId9" Type="http://schemas.openxmlformats.org/officeDocument/2006/relationships/hyperlink" Target="http://www.cisco.com/en/US/partner/docs/switches/lan/catalyst3560/software/release/12.2_55_se/configuration/guide/sweot.html" TargetMode="External"/></Relationships>
</file>

<file path=ppt/slides/_rels/slide134.xml.rels><?xml version="1.0" encoding="UTF-8" standalone="yes"?>
<Relationships xmlns="http://schemas.openxmlformats.org/package/2006/relationships"><Relationship Id="rId3" Type="http://schemas.openxmlformats.org/officeDocument/2006/relationships/image" Target="../media/image70.png"/><Relationship Id="rId2" Type="http://schemas.openxmlformats.org/officeDocument/2006/relationships/notesSlide" Target="../notesSlides/notesSlide133.xml"/><Relationship Id="rId1" Type="http://schemas.openxmlformats.org/officeDocument/2006/relationships/slideLayout" Target="../slideLayouts/slideLayout18.xml"/></Relationships>
</file>

<file path=ppt/slides/_rels/slide14.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14.xml"/><Relationship Id="rId1" Type="http://schemas.openxmlformats.org/officeDocument/2006/relationships/slideLayout" Target="../slideLayouts/slideLayout29.xml"/></Relationships>
</file>

<file path=ppt/slides/_rels/slide15.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15.xml"/><Relationship Id="rId1" Type="http://schemas.openxmlformats.org/officeDocument/2006/relationships/slideLayout" Target="../slideLayouts/slideLayout33.xml"/></Relationships>
</file>

<file path=ppt/slides/_rels/slide16.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16.xml"/><Relationship Id="rId1" Type="http://schemas.openxmlformats.org/officeDocument/2006/relationships/slideLayout" Target="../slideLayouts/slideLayout33.xml"/></Relationships>
</file>

<file path=ppt/slides/_rels/slide17.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17.xml"/><Relationship Id="rId1" Type="http://schemas.openxmlformats.org/officeDocument/2006/relationships/slideLayout" Target="../slideLayouts/slideLayout33.xml"/></Relationships>
</file>

<file path=ppt/slides/_rels/slide18.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18.xml"/><Relationship Id="rId1" Type="http://schemas.openxmlformats.org/officeDocument/2006/relationships/slideLayout" Target="../slideLayouts/slideLayout29.xml"/></Relationships>
</file>

<file path=ppt/slides/_rels/slide19.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19.xml"/><Relationship Id="rId1" Type="http://schemas.openxmlformats.org/officeDocument/2006/relationships/slideLayout" Target="../slideLayouts/slideLayout40.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20.xml"/><Relationship Id="rId1" Type="http://schemas.openxmlformats.org/officeDocument/2006/relationships/slideLayout" Target="../slideLayouts/slideLayout33.xml"/></Relationships>
</file>

<file path=ppt/slides/_rels/slide21.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21.xml"/><Relationship Id="rId1" Type="http://schemas.openxmlformats.org/officeDocument/2006/relationships/slideLayout" Target="../slideLayouts/slideLayout33.xml"/></Relationships>
</file>

<file path=ppt/slides/_rels/slide22.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22.xml"/><Relationship Id="rId1" Type="http://schemas.openxmlformats.org/officeDocument/2006/relationships/slideLayout" Target="../slideLayouts/slideLayout33.xml"/></Relationships>
</file>

<file path=ppt/slides/_rels/slide23.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23.xml"/><Relationship Id="rId1" Type="http://schemas.openxmlformats.org/officeDocument/2006/relationships/slideLayout" Target="../slideLayouts/slideLayout33.xml"/></Relationships>
</file>

<file path=ppt/slides/_rels/slide24.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24.xml"/><Relationship Id="rId1" Type="http://schemas.openxmlformats.org/officeDocument/2006/relationships/slideLayout" Target="../slideLayouts/slideLayout33.xml"/></Relationships>
</file>

<file path=ppt/slides/_rels/slide25.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25.xml"/><Relationship Id="rId1" Type="http://schemas.openxmlformats.org/officeDocument/2006/relationships/slideLayout" Target="../slideLayouts/slideLayout33.xml"/></Relationships>
</file>

<file path=ppt/slides/_rels/slide26.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notesSlide" Target="../notesSlides/notesSlide26.xml"/><Relationship Id="rId1" Type="http://schemas.openxmlformats.org/officeDocument/2006/relationships/slideLayout" Target="../slideLayouts/slideLayout33.xml"/></Relationships>
</file>

<file path=ppt/slides/_rels/slide27.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notesSlide" Target="../notesSlides/notesSlide27.xml"/><Relationship Id="rId1" Type="http://schemas.openxmlformats.org/officeDocument/2006/relationships/slideLayout" Target="../slideLayouts/slideLayout33.xml"/></Relationships>
</file>

<file path=ppt/slides/_rels/slide28.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notesSlide" Target="../notesSlides/notesSlide28.xml"/><Relationship Id="rId1" Type="http://schemas.openxmlformats.org/officeDocument/2006/relationships/slideLayout" Target="../slideLayouts/slideLayout40.xml"/></Relationships>
</file>

<file path=ppt/slides/_rels/slide29.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notesSlide" Target="../notesSlides/notesSlide29.xml"/><Relationship Id="rId1" Type="http://schemas.openxmlformats.org/officeDocument/2006/relationships/slideLayout" Target="../slideLayouts/slideLayout33.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3.xml"/><Relationship Id="rId1" Type="http://schemas.openxmlformats.org/officeDocument/2006/relationships/slideLayout" Target="../slideLayouts/slideLayout40.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6.xml"/></Relationships>
</file>

<file path=ppt/slides/_rels/slide31.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notesSlide" Target="../notesSlides/notesSlide31.xml"/><Relationship Id="rId1" Type="http://schemas.openxmlformats.org/officeDocument/2006/relationships/slideLayout" Target="../slideLayouts/slideLayout29.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7.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6.xml"/></Relationships>
</file>

<file path=ppt/slides/_rels/slide34.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notesSlide" Target="../notesSlides/notesSlide34.xml"/><Relationship Id="rId1" Type="http://schemas.openxmlformats.org/officeDocument/2006/relationships/slideLayout" Target="../slideLayouts/slideLayout33.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38.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36.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36.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36.xml"/></Relationships>
</file>

<file path=ppt/slides/_rels/slide39.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notesSlide" Target="../notesSlides/notesSlide39.xml"/><Relationship Id="rId1" Type="http://schemas.openxmlformats.org/officeDocument/2006/relationships/slideLayout" Target="../slideLayouts/slideLayout29.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4.xml"/><Relationship Id="rId1" Type="http://schemas.openxmlformats.org/officeDocument/2006/relationships/slideLayout" Target="../slideLayouts/slideLayout33.xml"/></Relationships>
</file>

<file path=ppt/slides/_rels/slide40.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notesSlide" Target="../notesSlides/notesSlide40.xml"/><Relationship Id="rId1" Type="http://schemas.openxmlformats.org/officeDocument/2006/relationships/slideLayout" Target="../slideLayouts/slideLayout33.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6.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6.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6.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36.xml"/></Relationships>
</file>

<file path=ppt/slides/_rels/slide45.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notesSlide" Target="../notesSlides/notesSlide45.xml"/><Relationship Id="rId1" Type="http://schemas.openxmlformats.org/officeDocument/2006/relationships/slideLayout" Target="../slideLayouts/slideLayout33.xml"/></Relationships>
</file>

<file path=ppt/slides/_rels/slide46.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notesSlide" Target="../notesSlides/notesSlide46.xml"/><Relationship Id="rId1" Type="http://schemas.openxmlformats.org/officeDocument/2006/relationships/slideLayout" Target="../slideLayouts/slideLayout33.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26.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26.xml"/></Relationships>
</file>

<file path=ppt/slides/_rels/slide49.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notesSlide" Target="../notesSlides/notesSlide49.xml"/><Relationship Id="rId1" Type="http://schemas.openxmlformats.org/officeDocument/2006/relationships/slideLayout" Target="../slideLayouts/slideLayout33.xml"/></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5.xml"/><Relationship Id="rId1" Type="http://schemas.openxmlformats.org/officeDocument/2006/relationships/slideLayout" Target="../slideLayouts/slideLayout33.xml"/></Relationships>
</file>

<file path=ppt/slides/_rels/slide50.xml.rels><?xml version="1.0" encoding="UTF-8" standalone="yes"?>
<Relationships xmlns="http://schemas.openxmlformats.org/package/2006/relationships"><Relationship Id="rId3" Type="http://schemas.openxmlformats.org/officeDocument/2006/relationships/image" Target="../media/image37.jpeg"/><Relationship Id="rId2" Type="http://schemas.openxmlformats.org/officeDocument/2006/relationships/notesSlide" Target="../notesSlides/notesSlide50.xml"/><Relationship Id="rId1" Type="http://schemas.openxmlformats.org/officeDocument/2006/relationships/slideLayout" Target="../slideLayouts/slideLayout34.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26.xml"/></Relationships>
</file>

<file path=ppt/slides/_rels/slide52.xml.rels><?xml version="1.0" encoding="UTF-8" standalone="yes"?>
<Relationships xmlns="http://schemas.openxmlformats.org/package/2006/relationships"><Relationship Id="rId3" Type="http://schemas.openxmlformats.org/officeDocument/2006/relationships/image" Target="../media/image38.jpeg"/><Relationship Id="rId2" Type="http://schemas.openxmlformats.org/officeDocument/2006/relationships/notesSlide" Target="../notesSlides/notesSlide52.xml"/><Relationship Id="rId1" Type="http://schemas.openxmlformats.org/officeDocument/2006/relationships/slideLayout" Target="../slideLayouts/slideLayout36.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36.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36.xml"/></Relationships>
</file>

<file path=ppt/slides/_rels/slide55.xml.rels><?xml version="1.0" encoding="UTF-8" standalone="yes"?>
<Relationships xmlns="http://schemas.openxmlformats.org/package/2006/relationships"><Relationship Id="rId3" Type="http://schemas.openxmlformats.org/officeDocument/2006/relationships/image" Target="../media/image39.jpeg"/><Relationship Id="rId2" Type="http://schemas.openxmlformats.org/officeDocument/2006/relationships/notesSlide" Target="../notesSlides/notesSlide55.xml"/><Relationship Id="rId1" Type="http://schemas.openxmlformats.org/officeDocument/2006/relationships/slideLayout" Target="../slideLayouts/slideLayout26.xml"/></Relationships>
</file>

<file path=ppt/slides/_rels/slide56.xml.rels><?xml version="1.0" encoding="UTF-8" standalone="yes"?>
<Relationships xmlns="http://schemas.openxmlformats.org/package/2006/relationships"><Relationship Id="rId3" Type="http://schemas.openxmlformats.org/officeDocument/2006/relationships/image" Target="../media/image40.jpeg"/><Relationship Id="rId2" Type="http://schemas.openxmlformats.org/officeDocument/2006/relationships/notesSlide" Target="../notesSlides/notesSlide56.xml"/><Relationship Id="rId1" Type="http://schemas.openxmlformats.org/officeDocument/2006/relationships/slideLayout" Target="../slideLayouts/slideLayout29.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26.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26.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26.xml"/></Relationships>
</file>

<file path=ppt/slides/_rels/slide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6.xml"/><Relationship Id="rId1" Type="http://schemas.openxmlformats.org/officeDocument/2006/relationships/slideLayout" Target="../slideLayouts/slideLayout29.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36.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26.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26.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63.xml"/><Relationship Id="rId1" Type="http://schemas.openxmlformats.org/officeDocument/2006/relationships/slideLayout" Target="../slideLayouts/slideLayout36.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64.xml"/><Relationship Id="rId1" Type="http://schemas.openxmlformats.org/officeDocument/2006/relationships/slideLayout" Target="../slideLayouts/slideLayout26.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65.xml"/><Relationship Id="rId1" Type="http://schemas.openxmlformats.org/officeDocument/2006/relationships/slideLayout" Target="../slideLayouts/slideLayout36.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66.xml"/><Relationship Id="rId1" Type="http://schemas.openxmlformats.org/officeDocument/2006/relationships/slideLayout" Target="../slideLayouts/slideLayout38.xml"/></Relationships>
</file>

<file path=ppt/slides/_rels/slide67.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67.xml"/><Relationship Id="rId1" Type="http://schemas.openxmlformats.org/officeDocument/2006/relationships/slideLayout" Target="../slideLayouts/slideLayout40.xml"/></Relationships>
</file>

<file path=ppt/slides/_rels/slide68.xml.rels><?xml version="1.0" encoding="UTF-8" standalone="yes"?>
<Relationships xmlns="http://schemas.openxmlformats.org/package/2006/relationships"><Relationship Id="rId3" Type="http://schemas.openxmlformats.org/officeDocument/2006/relationships/image" Target="../media/image41.jpeg"/><Relationship Id="rId2" Type="http://schemas.openxmlformats.org/officeDocument/2006/relationships/notesSlide" Target="../notesSlides/notesSlide68.xml"/><Relationship Id="rId1" Type="http://schemas.openxmlformats.org/officeDocument/2006/relationships/slideLayout" Target="../slideLayouts/slideLayout33.xml"/></Relationships>
</file>

<file path=ppt/slides/_rels/slide69.xml.rels><?xml version="1.0" encoding="UTF-8" standalone="yes"?>
<Relationships xmlns="http://schemas.openxmlformats.org/package/2006/relationships"><Relationship Id="rId3" Type="http://schemas.openxmlformats.org/officeDocument/2006/relationships/image" Target="../media/image42.jpeg"/><Relationship Id="rId2" Type="http://schemas.openxmlformats.org/officeDocument/2006/relationships/notesSlide" Target="../notesSlides/notesSlide69.xml"/><Relationship Id="rId1" Type="http://schemas.openxmlformats.org/officeDocument/2006/relationships/slideLayout" Target="../slideLayouts/slideLayout29.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6.xml"/></Relationships>
</file>

<file path=ppt/slides/_rels/slide70.xml.rels><?xml version="1.0" encoding="UTF-8" standalone="yes"?>
<Relationships xmlns="http://schemas.openxmlformats.org/package/2006/relationships"><Relationship Id="rId3" Type="http://schemas.openxmlformats.org/officeDocument/2006/relationships/image" Target="../media/image43.jpeg"/><Relationship Id="rId2" Type="http://schemas.openxmlformats.org/officeDocument/2006/relationships/notesSlide" Target="../notesSlides/notesSlide70.xml"/><Relationship Id="rId1" Type="http://schemas.openxmlformats.org/officeDocument/2006/relationships/slideLayout" Target="../slideLayouts/slideLayout29.xml"/></Relationships>
</file>

<file path=ppt/slides/_rels/slide71.xml.rels><?xml version="1.0" encoding="UTF-8" standalone="yes"?>
<Relationships xmlns="http://schemas.openxmlformats.org/package/2006/relationships"><Relationship Id="rId3" Type="http://schemas.openxmlformats.org/officeDocument/2006/relationships/image" Target="../media/image44.jpeg"/><Relationship Id="rId2" Type="http://schemas.openxmlformats.org/officeDocument/2006/relationships/notesSlide" Target="../notesSlides/notesSlide71.xml"/><Relationship Id="rId1" Type="http://schemas.openxmlformats.org/officeDocument/2006/relationships/slideLayout" Target="../slideLayouts/slideLayout29.xml"/></Relationships>
</file>

<file path=ppt/slides/_rels/slide72.xml.rels><?xml version="1.0" encoding="UTF-8" standalone="yes"?>
<Relationships xmlns="http://schemas.openxmlformats.org/package/2006/relationships"><Relationship Id="rId3" Type="http://schemas.openxmlformats.org/officeDocument/2006/relationships/image" Target="../media/image45.jpeg"/><Relationship Id="rId2" Type="http://schemas.openxmlformats.org/officeDocument/2006/relationships/notesSlide" Target="../notesSlides/notesSlide72.xml"/><Relationship Id="rId1" Type="http://schemas.openxmlformats.org/officeDocument/2006/relationships/slideLayout" Target="../slideLayouts/slideLayout29.xml"/></Relationships>
</file>

<file path=ppt/slides/_rels/slide73.xml.rels><?xml version="1.0" encoding="UTF-8" standalone="yes"?>
<Relationships xmlns="http://schemas.openxmlformats.org/package/2006/relationships"><Relationship Id="rId2" Type="http://schemas.openxmlformats.org/officeDocument/2006/relationships/notesSlide" Target="../notesSlides/notesSlide73.xml"/><Relationship Id="rId1" Type="http://schemas.openxmlformats.org/officeDocument/2006/relationships/slideLayout" Target="../slideLayouts/slideLayout26.xml"/></Relationships>
</file>

<file path=ppt/slides/_rels/slide74.xml.rels><?xml version="1.0" encoding="UTF-8" standalone="yes"?>
<Relationships xmlns="http://schemas.openxmlformats.org/package/2006/relationships"><Relationship Id="rId3" Type="http://schemas.openxmlformats.org/officeDocument/2006/relationships/image" Target="../media/image46.jpeg"/><Relationship Id="rId2" Type="http://schemas.openxmlformats.org/officeDocument/2006/relationships/notesSlide" Target="../notesSlides/notesSlide74.xml"/><Relationship Id="rId1" Type="http://schemas.openxmlformats.org/officeDocument/2006/relationships/slideLayout" Target="../slideLayouts/slideLayout33.xml"/></Relationships>
</file>

<file path=ppt/slides/_rels/slide75.xml.rels><?xml version="1.0" encoding="UTF-8" standalone="yes"?>
<Relationships xmlns="http://schemas.openxmlformats.org/package/2006/relationships"><Relationship Id="rId2" Type="http://schemas.openxmlformats.org/officeDocument/2006/relationships/notesSlide" Target="../notesSlides/notesSlide75.xml"/><Relationship Id="rId1" Type="http://schemas.openxmlformats.org/officeDocument/2006/relationships/slideLayout" Target="../slideLayouts/slideLayout26.xml"/></Relationships>
</file>

<file path=ppt/slides/_rels/slide76.xml.rels><?xml version="1.0" encoding="UTF-8" standalone="yes"?>
<Relationships xmlns="http://schemas.openxmlformats.org/package/2006/relationships"><Relationship Id="rId3" Type="http://schemas.openxmlformats.org/officeDocument/2006/relationships/image" Target="../media/image47.jpeg"/><Relationship Id="rId2" Type="http://schemas.openxmlformats.org/officeDocument/2006/relationships/notesSlide" Target="../notesSlides/notesSlide76.xml"/><Relationship Id="rId1" Type="http://schemas.openxmlformats.org/officeDocument/2006/relationships/slideLayout" Target="../slideLayouts/slideLayout34.xml"/></Relationships>
</file>

<file path=ppt/slides/_rels/slide77.xml.rels><?xml version="1.0" encoding="UTF-8" standalone="yes"?>
<Relationships xmlns="http://schemas.openxmlformats.org/package/2006/relationships"><Relationship Id="rId3" Type="http://schemas.openxmlformats.org/officeDocument/2006/relationships/image" Target="../media/image48.jpeg"/><Relationship Id="rId2" Type="http://schemas.openxmlformats.org/officeDocument/2006/relationships/notesSlide" Target="../notesSlides/notesSlide77.xml"/><Relationship Id="rId1" Type="http://schemas.openxmlformats.org/officeDocument/2006/relationships/slideLayout" Target="../slideLayouts/slideLayout34.xml"/></Relationships>
</file>

<file path=ppt/slides/_rels/slide78.xml.rels><?xml version="1.0" encoding="UTF-8" standalone="yes"?>
<Relationships xmlns="http://schemas.openxmlformats.org/package/2006/relationships"><Relationship Id="rId2" Type="http://schemas.openxmlformats.org/officeDocument/2006/relationships/notesSlide" Target="../notesSlides/notesSlide78.xml"/><Relationship Id="rId1" Type="http://schemas.openxmlformats.org/officeDocument/2006/relationships/slideLayout" Target="../slideLayouts/slideLayout32.xml"/></Relationships>
</file>

<file path=ppt/slides/_rels/slide79.xml.rels><?xml version="1.0" encoding="UTF-8" standalone="yes"?>
<Relationships xmlns="http://schemas.openxmlformats.org/package/2006/relationships"><Relationship Id="rId2" Type="http://schemas.openxmlformats.org/officeDocument/2006/relationships/notesSlide" Target="../notesSlides/notesSlide79.xml"/><Relationship Id="rId1" Type="http://schemas.openxmlformats.org/officeDocument/2006/relationships/slideLayout" Target="../slideLayouts/slideLayout26.xml"/></Relationships>
</file>

<file path=ppt/slides/_rels/slide8.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8.xml"/><Relationship Id="rId1" Type="http://schemas.openxmlformats.org/officeDocument/2006/relationships/slideLayout" Target="../slideLayouts/slideLayout33.xml"/></Relationships>
</file>

<file path=ppt/slides/_rels/slide80.xml.rels><?xml version="1.0" encoding="UTF-8" standalone="yes"?>
<Relationships xmlns="http://schemas.openxmlformats.org/package/2006/relationships"><Relationship Id="rId3" Type="http://schemas.openxmlformats.org/officeDocument/2006/relationships/image" Target="../media/image49.jpeg"/><Relationship Id="rId2" Type="http://schemas.openxmlformats.org/officeDocument/2006/relationships/notesSlide" Target="../notesSlides/notesSlide80.xml"/><Relationship Id="rId1" Type="http://schemas.openxmlformats.org/officeDocument/2006/relationships/slideLayout" Target="../slideLayouts/slideLayout36.xml"/></Relationships>
</file>

<file path=ppt/slides/_rels/slide81.xml.rels><?xml version="1.0" encoding="UTF-8" standalone="yes"?>
<Relationships xmlns="http://schemas.openxmlformats.org/package/2006/relationships"><Relationship Id="rId3" Type="http://schemas.openxmlformats.org/officeDocument/2006/relationships/image" Target="../media/image49.jpeg"/><Relationship Id="rId2" Type="http://schemas.openxmlformats.org/officeDocument/2006/relationships/notesSlide" Target="../notesSlides/notesSlide81.xml"/><Relationship Id="rId1" Type="http://schemas.openxmlformats.org/officeDocument/2006/relationships/slideLayout" Target="../slideLayouts/slideLayout36.xml"/></Relationships>
</file>

<file path=ppt/slides/_rels/slide82.xml.rels><?xml version="1.0" encoding="UTF-8" standalone="yes"?>
<Relationships xmlns="http://schemas.openxmlformats.org/package/2006/relationships"><Relationship Id="rId3" Type="http://schemas.openxmlformats.org/officeDocument/2006/relationships/image" Target="../media/image50.jpeg"/><Relationship Id="rId2" Type="http://schemas.openxmlformats.org/officeDocument/2006/relationships/notesSlide" Target="../notesSlides/notesSlide82.xml"/><Relationship Id="rId1" Type="http://schemas.openxmlformats.org/officeDocument/2006/relationships/slideLayout" Target="../slideLayouts/slideLayout29.xml"/></Relationships>
</file>

<file path=ppt/slides/_rels/slide83.xml.rels><?xml version="1.0" encoding="UTF-8" standalone="yes"?>
<Relationships xmlns="http://schemas.openxmlformats.org/package/2006/relationships"><Relationship Id="rId3" Type="http://schemas.openxmlformats.org/officeDocument/2006/relationships/image" Target="../media/image49.jpeg"/><Relationship Id="rId2" Type="http://schemas.openxmlformats.org/officeDocument/2006/relationships/notesSlide" Target="../notesSlides/notesSlide83.xml"/><Relationship Id="rId1" Type="http://schemas.openxmlformats.org/officeDocument/2006/relationships/slideLayout" Target="../slideLayouts/slideLayout36.xml"/></Relationships>
</file>

<file path=ppt/slides/_rels/slide84.xml.rels><?xml version="1.0" encoding="UTF-8" standalone="yes"?>
<Relationships xmlns="http://schemas.openxmlformats.org/package/2006/relationships"><Relationship Id="rId2" Type="http://schemas.openxmlformats.org/officeDocument/2006/relationships/notesSlide" Target="../notesSlides/notesSlide84.xml"/><Relationship Id="rId1" Type="http://schemas.openxmlformats.org/officeDocument/2006/relationships/slideLayout" Target="../slideLayouts/slideLayout26.xml"/></Relationships>
</file>

<file path=ppt/slides/_rels/slide85.xml.rels><?xml version="1.0" encoding="UTF-8" standalone="yes"?>
<Relationships xmlns="http://schemas.openxmlformats.org/package/2006/relationships"><Relationship Id="rId3" Type="http://schemas.openxmlformats.org/officeDocument/2006/relationships/image" Target="../media/image51.jpeg"/><Relationship Id="rId2" Type="http://schemas.openxmlformats.org/officeDocument/2006/relationships/notesSlide" Target="../notesSlides/notesSlide85.xml"/><Relationship Id="rId1" Type="http://schemas.openxmlformats.org/officeDocument/2006/relationships/slideLayout" Target="../slideLayouts/slideLayout34.xml"/></Relationships>
</file>

<file path=ppt/slides/_rels/slide86.xml.rels><?xml version="1.0" encoding="UTF-8" standalone="yes"?>
<Relationships xmlns="http://schemas.openxmlformats.org/package/2006/relationships"><Relationship Id="rId2" Type="http://schemas.openxmlformats.org/officeDocument/2006/relationships/notesSlide" Target="../notesSlides/notesSlide86.xml"/><Relationship Id="rId1" Type="http://schemas.openxmlformats.org/officeDocument/2006/relationships/slideLayout" Target="../slideLayouts/slideLayout32.xml"/></Relationships>
</file>

<file path=ppt/slides/_rels/slide87.xml.rels><?xml version="1.0" encoding="UTF-8" standalone="yes"?>
<Relationships xmlns="http://schemas.openxmlformats.org/package/2006/relationships"><Relationship Id="rId3" Type="http://schemas.openxmlformats.org/officeDocument/2006/relationships/image" Target="../media/image51.jpeg"/><Relationship Id="rId2" Type="http://schemas.openxmlformats.org/officeDocument/2006/relationships/notesSlide" Target="../notesSlides/notesSlide87.xml"/><Relationship Id="rId1" Type="http://schemas.openxmlformats.org/officeDocument/2006/relationships/slideLayout" Target="../slideLayouts/slideLayout34.xml"/></Relationships>
</file>

<file path=ppt/slides/_rels/slide88.xml.rels><?xml version="1.0" encoding="UTF-8" standalone="yes"?>
<Relationships xmlns="http://schemas.openxmlformats.org/package/2006/relationships"><Relationship Id="rId3" Type="http://schemas.openxmlformats.org/officeDocument/2006/relationships/image" Target="../media/image51.jpeg"/><Relationship Id="rId2" Type="http://schemas.openxmlformats.org/officeDocument/2006/relationships/notesSlide" Target="../notesSlides/notesSlide88.xml"/><Relationship Id="rId1" Type="http://schemas.openxmlformats.org/officeDocument/2006/relationships/slideLayout" Target="../slideLayouts/slideLayout36.xml"/></Relationships>
</file>

<file path=ppt/slides/_rels/slide89.xml.rels><?xml version="1.0" encoding="UTF-8" standalone="yes"?>
<Relationships xmlns="http://schemas.openxmlformats.org/package/2006/relationships"><Relationship Id="rId2" Type="http://schemas.openxmlformats.org/officeDocument/2006/relationships/notesSlide" Target="../notesSlides/notesSlide89.xml"/><Relationship Id="rId1" Type="http://schemas.openxmlformats.org/officeDocument/2006/relationships/slideLayout" Target="../slideLayouts/slideLayout36.xml"/></Relationships>
</file>

<file path=ppt/slides/_rels/slide9.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9.xml"/><Relationship Id="rId1" Type="http://schemas.openxmlformats.org/officeDocument/2006/relationships/slideLayout" Target="../slideLayouts/slideLayout29.xml"/></Relationships>
</file>

<file path=ppt/slides/_rels/slide90.xml.rels><?xml version="1.0" encoding="UTF-8" standalone="yes"?>
<Relationships xmlns="http://schemas.openxmlformats.org/package/2006/relationships"><Relationship Id="rId3" Type="http://schemas.openxmlformats.org/officeDocument/2006/relationships/image" Target="../media/image52.jpeg"/><Relationship Id="rId2" Type="http://schemas.openxmlformats.org/officeDocument/2006/relationships/notesSlide" Target="../notesSlides/notesSlide90.xml"/><Relationship Id="rId1" Type="http://schemas.openxmlformats.org/officeDocument/2006/relationships/slideLayout" Target="../slideLayouts/slideLayout26.xml"/></Relationships>
</file>

<file path=ppt/slides/_rels/slide91.xml.rels><?xml version="1.0" encoding="UTF-8" standalone="yes"?>
<Relationships xmlns="http://schemas.openxmlformats.org/package/2006/relationships"><Relationship Id="rId3" Type="http://schemas.openxmlformats.org/officeDocument/2006/relationships/image" Target="../media/image53.jpeg"/><Relationship Id="rId2" Type="http://schemas.openxmlformats.org/officeDocument/2006/relationships/notesSlide" Target="../notesSlides/notesSlide91.xml"/><Relationship Id="rId1" Type="http://schemas.openxmlformats.org/officeDocument/2006/relationships/slideLayout" Target="../slideLayouts/slideLayout34.xml"/></Relationships>
</file>

<file path=ppt/slides/_rels/slide92.xml.rels><?xml version="1.0" encoding="UTF-8" standalone="yes"?>
<Relationships xmlns="http://schemas.openxmlformats.org/package/2006/relationships"><Relationship Id="rId3" Type="http://schemas.openxmlformats.org/officeDocument/2006/relationships/image" Target="../media/image54.jpeg"/><Relationship Id="rId2" Type="http://schemas.openxmlformats.org/officeDocument/2006/relationships/notesSlide" Target="../notesSlides/notesSlide92.xml"/><Relationship Id="rId1" Type="http://schemas.openxmlformats.org/officeDocument/2006/relationships/slideLayout" Target="../slideLayouts/slideLayout26.xml"/></Relationships>
</file>

<file path=ppt/slides/_rels/slide93.xml.rels><?xml version="1.0" encoding="UTF-8" standalone="yes"?>
<Relationships xmlns="http://schemas.openxmlformats.org/package/2006/relationships"><Relationship Id="rId2" Type="http://schemas.openxmlformats.org/officeDocument/2006/relationships/notesSlide" Target="../notesSlides/notesSlide93.xml"/><Relationship Id="rId1" Type="http://schemas.openxmlformats.org/officeDocument/2006/relationships/slideLayout" Target="../slideLayouts/slideLayout36.xml"/></Relationships>
</file>

<file path=ppt/slides/_rels/slide94.xml.rels><?xml version="1.0" encoding="UTF-8" standalone="yes"?>
<Relationships xmlns="http://schemas.openxmlformats.org/package/2006/relationships"><Relationship Id="rId2" Type="http://schemas.openxmlformats.org/officeDocument/2006/relationships/notesSlide" Target="../notesSlides/notesSlide94.xml"/><Relationship Id="rId1" Type="http://schemas.openxmlformats.org/officeDocument/2006/relationships/slideLayout" Target="../slideLayouts/slideLayout39.xml"/></Relationships>
</file>

<file path=ppt/slides/_rels/slide95.xml.rels><?xml version="1.0" encoding="UTF-8" standalone="yes"?>
<Relationships xmlns="http://schemas.openxmlformats.org/package/2006/relationships"><Relationship Id="rId3" Type="http://schemas.openxmlformats.org/officeDocument/2006/relationships/image" Target="../media/image55.jpeg"/><Relationship Id="rId2" Type="http://schemas.openxmlformats.org/officeDocument/2006/relationships/notesSlide" Target="../notesSlides/notesSlide95.xml"/><Relationship Id="rId1" Type="http://schemas.openxmlformats.org/officeDocument/2006/relationships/slideLayout" Target="../slideLayouts/slideLayout35.xml"/></Relationships>
</file>

<file path=ppt/slides/_rels/slide96.xml.rels><?xml version="1.0" encoding="UTF-8" standalone="yes"?>
<Relationships xmlns="http://schemas.openxmlformats.org/package/2006/relationships"><Relationship Id="rId2" Type="http://schemas.openxmlformats.org/officeDocument/2006/relationships/notesSlide" Target="../notesSlides/notesSlide96.xml"/><Relationship Id="rId1" Type="http://schemas.openxmlformats.org/officeDocument/2006/relationships/slideLayout" Target="../slideLayouts/slideLayout31.xml"/></Relationships>
</file>

<file path=ppt/slides/_rels/slide97.xml.rels><?xml version="1.0" encoding="UTF-8" standalone="yes"?>
<Relationships xmlns="http://schemas.openxmlformats.org/package/2006/relationships"><Relationship Id="rId2" Type="http://schemas.openxmlformats.org/officeDocument/2006/relationships/notesSlide" Target="../notesSlides/notesSlide97.xml"/><Relationship Id="rId1" Type="http://schemas.openxmlformats.org/officeDocument/2006/relationships/slideLayout" Target="../slideLayouts/slideLayout31.xml"/></Relationships>
</file>

<file path=ppt/slides/_rels/slide98.xml.rels><?xml version="1.0" encoding="UTF-8" standalone="yes"?>
<Relationships xmlns="http://schemas.openxmlformats.org/package/2006/relationships"><Relationship Id="rId3" Type="http://schemas.openxmlformats.org/officeDocument/2006/relationships/image" Target="../media/image56.jpeg"/><Relationship Id="rId2" Type="http://schemas.openxmlformats.org/officeDocument/2006/relationships/notesSlide" Target="../notesSlides/notesSlide98.xml"/><Relationship Id="rId1" Type="http://schemas.openxmlformats.org/officeDocument/2006/relationships/slideLayout" Target="../slideLayouts/slideLayout34.xml"/></Relationships>
</file>

<file path=ppt/slides/_rels/slide99.xml.rels><?xml version="1.0" encoding="UTF-8" standalone="yes"?>
<Relationships xmlns="http://schemas.openxmlformats.org/package/2006/relationships"><Relationship Id="rId3" Type="http://schemas.openxmlformats.org/officeDocument/2006/relationships/image" Target="../media/image57.jpeg"/><Relationship Id="rId2" Type="http://schemas.openxmlformats.org/officeDocument/2006/relationships/notesSlide" Target="../notesSlides/notesSlide99.xml"/><Relationship Id="rId1" Type="http://schemas.openxmlformats.org/officeDocument/2006/relationships/slideLayout" Target="../slideLayouts/slideLayout3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ctrTitle"/>
          </p:nvPr>
        </p:nvSpPr>
        <p:spPr/>
        <p:txBody>
          <a:bodyPr>
            <a:normAutofit fontScale="90000"/>
          </a:bodyPr>
          <a:lstStyle/>
          <a:p>
            <a:r>
              <a:rPr lang="en-US" dirty="0" smtClean="0"/>
              <a:t>Chapter 5: </a:t>
            </a:r>
            <a:br>
              <a:rPr lang="en-US" dirty="0" smtClean="0"/>
            </a:br>
            <a:r>
              <a:rPr lang="en-US" dirty="0" smtClean="0"/>
              <a:t>Implementing High Availability and Redundancy in a </a:t>
            </a:r>
            <a:br>
              <a:rPr lang="en-US" dirty="0" smtClean="0"/>
            </a:br>
            <a:r>
              <a:rPr lang="en-US" dirty="0" smtClean="0"/>
              <a:t>Campus Network</a:t>
            </a:r>
          </a:p>
        </p:txBody>
      </p:sp>
      <p:sp>
        <p:nvSpPr>
          <p:cNvPr id="6147" name="Rectangle 3"/>
          <p:cNvSpPr>
            <a:spLocks noGrp="1" noChangeArrowheads="1"/>
          </p:cNvSpPr>
          <p:nvPr>
            <p:ph type="subTitle" idx="1"/>
          </p:nvPr>
        </p:nvSpPr>
        <p:spPr/>
        <p:txBody>
          <a:bodyPr/>
          <a:lstStyle/>
          <a:p>
            <a:r>
              <a:rPr lang="en-US" dirty="0" smtClean="0"/>
              <a:t>CCNP SWITCH: Implementing IP Switching</a:t>
            </a:r>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ChangeAspect="1" noChangeArrowheads="1"/>
          </p:cNvPicPr>
          <p:nvPr/>
        </p:nvPicPr>
        <p:blipFill>
          <a:blip r:embed="rId3" cstate="print"/>
          <a:stretch>
            <a:fillRect/>
          </a:stretch>
        </p:blipFill>
        <p:spPr bwMode="auto">
          <a:xfrm>
            <a:off x="4711066" y="1191394"/>
            <a:ext cx="4016873" cy="5306635"/>
          </a:xfrm>
          <a:prstGeom prst="rect">
            <a:avLst/>
          </a:prstGeom>
          <a:noFill/>
          <a:ln w="9525">
            <a:noFill/>
            <a:miter lim="800000"/>
            <a:headEnd/>
            <a:tailEnd/>
          </a:ln>
        </p:spPr>
      </p:pic>
      <p:sp>
        <p:nvSpPr>
          <p:cNvPr id="2" name="Title 1"/>
          <p:cNvSpPr>
            <a:spLocks noGrp="1"/>
          </p:cNvSpPr>
          <p:nvPr>
            <p:ph type="title"/>
          </p:nvPr>
        </p:nvSpPr>
        <p:spPr/>
        <p:txBody>
          <a:bodyPr/>
          <a:lstStyle/>
          <a:p>
            <a:r>
              <a:rPr lang="en-US" smtClean="0"/>
              <a:t>Resiliency for High Availability</a:t>
            </a:r>
            <a:endParaRPr lang="en-US" dirty="0" smtClean="0"/>
          </a:p>
        </p:txBody>
      </p:sp>
      <p:sp>
        <p:nvSpPr>
          <p:cNvPr id="8" name="Content Placeholder 7"/>
          <p:cNvSpPr>
            <a:spLocks noGrp="1"/>
          </p:cNvSpPr>
          <p:nvPr>
            <p:ph idx="1"/>
          </p:nvPr>
        </p:nvSpPr>
        <p:spPr/>
        <p:txBody>
          <a:bodyPr/>
          <a:lstStyle/>
          <a:p>
            <a:r>
              <a:rPr lang="en-US" smtClean="0"/>
              <a:t>Network-Level Resiliency</a:t>
            </a:r>
          </a:p>
          <a:p>
            <a:r>
              <a:rPr lang="en-US" smtClean="0"/>
              <a:t>High Availability and Failover Times</a:t>
            </a:r>
            <a:endParaRPr lang="en-US" dirty="0" smtClean="0"/>
          </a:p>
        </p:txBody>
      </p:sp>
    </p:spTree>
  </p:cSld>
  <p:clrMapOvr>
    <a:masterClrMapping/>
  </p:clrMapOvr>
  <p:timing>
    <p:tnLst>
      <p:par>
        <p:cTn id="1" dur="indefinite" restart="never" nodeType="tmRoot"/>
      </p:par>
    </p:tn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2130" name="Rectangle 2"/>
          <p:cNvSpPr>
            <a:spLocks noGrp="1" noChangeArrowheads="1"/>
          </p:cNvSpPr>
          <p:nvPr>
            <p:ph type="title"/>
          </p:nvPr>
        </p:nvSpPr>
        <p:spPr/>
        <p:txBody>
          <a:bodyPr>
            <a:normAutofit/>
          </a:bodyPr>
          <a:lstStyle/>
          <a:p>
            <a:r>
              <a:rPr lang="en-US" dirty="0" smtClean="0"/>
              <a:t>VRRP Scenario (2) – Transition Process</a:t>
            </a:r>
            <a:endParaRPr lang="en-US" dirty="0"/>
          </a:p>
        </p:txBody>
      </p:sp>
      <p:graphicFrame>
        <p:nvGraphicFramePr>
          <p:cNvPr id="8" name="Table Placeholder 7"/>
          <p:cNvGraphicFramePr>
            <a:graphicFrameLocks noGrp="1"/>
          </p:cNvGraphicFramePr>
          <p:nvPr>
            <p:ph type="tbl" idx="1"/>
          </p:nvPr>
        </p:nvGraphicFramePr>
        <p:xfrm>
          <a:off x="279400" y="1003300"/>
          <a:ext cx="8534400" cy="5267534"/>
        </p:xfrm>
        <a:graphic>
          <a:graphicData uri="http://schemas.openxmlformats.org/drawingml/2006/table">
            <a:tbl>
              <a:tblPr firstRow="1" bandRow="1">
                <a:tableStyleId>{5C22544A-7EE6-4342-B048-85BDC9FD1C3A}</a:tableStyleId>
              </a:tblPr>
              <a:tblGrid>
                <a:gridCol w="811981"/>
                <a:gridCol w="4877619"/>
                <a:gridCol w="2844800"/>
              </a:tblGrid>
              <a:tr h="332511">
                <a:tc>
                  <a:txBody>
                    <a:bodyPr/>
                    <a:lstStyle/>
                    <a:p>
                      <a:r>
                        <a:rPr lang="en-US" sz="1600" dirty="0" smtClean="0">
                          <a:latin typeface="+mn-lt"/>
                        </a:rPr>
                        <a:t>Step</a:t>
                      </a:r>
                      <a:endParaRPr lang="en-US" sz="1600" dirty="0">
                        <a:latin typeface="+mn-lt"/>
                      </a:endParaRPr>
                    </a:p>
                  </a:txBody>
                  <a:tcPr/>
                </a:tc>
                <a:tc>
                  <a:txBody>
                    <a:bodyPr/>
                    <a:lstStyle/>
                    <a:p>
                      <a:r>
                        <a:rPr lang="en-US" sz="1600" dirty="0" smtClean="0">
                          <a:latin typeface="+mn-lt"/>
                        </a:rPr>
                        <a:t>Description</a:t>
                      </a:r>
                      <a:endParaRPr lang="en-US" sz="1600" dirty="0">
                        <a:latin typeface="+mn-lt"/>
                      </a:endParaRPr>
                    </a:p>
                  </a:txBody>
                  <a:tcPr/>
                </a:tc>
                <a:tc>
                  <a:txBody>
                    <a:bodyPr/>
                    <a:lstStyle/>
                    <a:p>
                      <a:r>
                        <a:rPr lang="en-US" sz="1600" dirty="0" smtClean="0">
                          <a:latin typeface="+mn-lt"/>
                        </a:rPr>
                        <a:t>Notes</a:t>
                      </a:r>
                      <a:endParaRPr lang="en-US" sz="1600" dirty="0">
                        <a:latin typeface="+mn-lt"/>
                      </a:endParaRPr>
                    </a:p>
                  </a:txBody>
                  <a:tcPr/>
                </a:tc>
              </a:tr>
              <a:tr h="526477">
                <a:tc>
                  <a:txBody>
                    <a:bodyPr/>
                    <a:lstStyle/>
                    <a:p>
                      <a:r>
                        <a:rPr lang="en-US" sz="1400" b="0" dirty="0" smtClean="0">
                          <a:latin typeface="+mn-lt"/>
                          <a:cs typeface="Courier New" pitchFamily="49" charset="0"/>
                        </a:rPr>
                        <a:t>1.</a:t>
                      </a:r>
                      <a:endParaRPr lang="en-US" sz="1400" b="0" dirty="0">
                        <a:latin typeface="+mn-lt"/>
                        <a:cs typeface="Courier New" pitchFamily="49" charset="0"/>
                      </a:endParaRPr>
                    </a:p>
                  </a:txBody>
                  <a:tcPr/>
                </a:tc>
                <a:tc>
                  <a:txBody>
                    <a:bodyPr/>
                    <a:lstStyle/>
                    <a:p>
                      <a:r>
                        <a:rPr lang="en-US" sz="1400" kern="1200" baseline="0" dirty="0" smtClean="0">
                          <a:solidFill>
                            <a:schemeClr val="dk1"/>
                          </a:solidFill>
                          <a:latin typeface="+mn-lt"/>
                          <a:ea typeface="+mn-ea"/>
                          <a:cs typeface="+mn-cs"/>
                        </a:rPr>
                        <a:t>Router A is currently the master, so it sends advertisements by default every 1 second.</a:t>
                      </a:r>
                      <a:endParaRPr lang="en-US" sz="1100" b="1" dirty="0">
                        <a:latin typeface="+mn-lt"/>
                        <a:cs typeface="Courier New" pitchFamily="49" charset="0"/>
                      </a:endParaRPr>
                    </a:p>
                  </a:txBody>
                  <a:tcPr/>
                </a:tc>
                <a:tc>
                  <a:txBody>
                    <a:bodyPr/>
                    <a:lstStyle/>
                    <a:p>
                      <a:r>
                        <a:rPr lang="en-US" sz="1400" kern="1200" baseline="0" dirty="0" smtClean="0">
                          <a:solidFill>
                            <a:schemeClr val="dk1"/>
                          </a:solidFill>
                          <a:latin typeface="+mn-lt"/>
                          <a:ea typeface="+mn-ea"/>
                          <a:cs typeface="+mn-cs"/>
                        </a:rPr>
                        <a:t>Router A is the only device sending advertisements.</a:t>
                      </a:r>
                      <a:endParaRPr lang="en-US" sz="1400" dirty="0">
                        <a:latin typeface="+mn-lt"/>
                      </a:endParaRPr>
                    </a:p>
                  </a:txBody>
                  <a:tcPr/>
                </a:tc>
              </a:tr>
              <a:tr h="304802">
                <a:tc>
                  <a:txBody>
                    <a:bodyPr/>
                    <a:lstStyle/>
                    <a:p>
                      <a:r>
                        <a:rPr lang="en-US" sz="1400" b="0" dirty="0" smtClean="0">
                          <a:latin typeface="+mn-lt"/>
                          <a:cs typeface="Courier New" pitchFamily="49" charset="0"/>
                        </a:rPr>
                        <a:t>2.</a:t>
                      </a:r>
                      <a:endParaRPr lang="en-US" sz="1400" b="0" dirty="0">
                        <a:latin typeface="+mn-lt"/>
                        <a:cs typeface="Courier New" pitchFamily="49" charset="0"/>
                      </a:endParaRPr>
                    </a:p>
                  </a:txBody>
                  <a:tcPr/>
                </a:tc>
                <a:tc>
                  <a:txBody>
                    <a:bodyPr/>
                    <a:lstStyle/>
                    <a:p>
                      <a:r>
                        <a:rPr lang="en-US" sz="1400" kern="1200" baseline="0" dirty="0" smtClean="0">
                          <a:solidFill>
                            <a:schemeClr val="dk1"/>
                          </a:solidFill>
                          <a:latin typeface="+mn-lt"/>
                          <a:ea typeface="+mn-ea"/>
                          <a:cs typeface="+mn-cs"/>
                        </a:rPr>
                        <a:t>Router A fails.</a:t>
                      </a:r>
                      <a:endParaRPr lang="en-US" sz="1100" b="1" dirty="0">
                        <a:latin typeface="+mn-lt"/>
                        <a:cs typeface="Courier New" pitchFamily="49" charset="0"/>
                      </a:endParaRPr>
                    </a:p>
                  </a:txBody>
                  <a:tcPr/>
                </a:tc>
                <a:tc>
                  <a:txBody>
                    <a:bodyPr/>
                    <a:lstStyle/>
                    <a:p>
                      <a:r>
                        <a:rPr lang="en-US" sz="1400" kern="1200" baseline="0" dirty="0" smtClean="0">
                          <a:solidFill>
                            <a:schemeClr val="dk1"/>
                          </a:solidFill>
                          <a:latin typeface="+mn-lt"/>
                          <a:ea typeface="+mn-ea"/>
                          <a:cs typeface="+mn-cs"/>
                        </a:rPr>
                        <a:t>Advertisements stop.</a:t>
                      </a:r>
                      <a:endParaRPr lang="en-US" sz="1400" dirty="0">
                        <a:latin typeface="+mn-lt"/>
                      </a:endParaRPr>
                    </a:p>
                  </a:txBody>
                  <a:tcPr/>
                </a:tc>
              </a:tr>
              <a:tr h="969825">
                <a:tc>
                  <a:txBody>
                    <a:bodyPr/>
                    <a:lstStyle/>
                    <a:p>
                      <a:r>
                        <a:rPr lang="en-US" sz="1400" b="0" dirty="0" smtClean="0">
                          <a:latin typeface="+mn-lt"/>
                          <a:cs typeface="Courier New" pitchFamily="49" charset="0"/>
                        </a:rPr>
                        <a:t>3.</a:t>
                      </a:r>
                      <a:endParaRPr lang="en-US" sz="1400" b="0" dirty="0">
                        <a:latin typeface="+mn-lt"/>
                        <a:cs typeface="Courier New" pitchFamily="49" charset="0"/>
                      </a:endParaRPr>
                    </a:p>
                  </a:txBody>
                  <a:tcPr/>
                </a:tc>
                <a:tc>
                  <a:txBody>
                    <a:bodyPr/>
                    <a:lstStyle/>
                    <a:p>
                      <a:r>
                        <a:rPr lang="en-US" sz="1400" kern="1200" baseline="0" dirty="0" smtClean="0">
                          <a:solidFill>
                            <a:schemeClr val="dk1"/>
                          </a:solidFill>
                          <a:latin typeface="+mn-lt"/>
                          <a:ea typeface="+mn-ea"/>
                          <a:cs typeface="+mn-cs"/>
                        </a:rPr>
                        <a:t>Router B and Router C stop receiving advertisements and wait for their respective master down interval to expire before transitioning to the master state.</a:t>
                      </a:r>
                      <a:endParaRPr lang="en-US" sz="1100" b="1" dirty="0">
                        <a:latin typeface="+mn-lt"/>
                        <a:cs typeface="Courier New" pitchFamily="49" charset="0"/>
                      </a:endParaRPr>
                    </a:p>
                  </a:txBody>
                  <a:tcPr/>
                </a:tc>
                <a:tc>
                  <a:txBody>
                    <a:bodyPr/>
                    <a:lstStyle/>
                    <a:p>
                      <a:r>
                        <a:rPr lang="en-US" sz="1400" kern="1200" baseline="0" dirty="0" smtClean="0">
                          <a:solidFill>
                            <a:schemeClr val="dk1"/>
                          </a:solidFill>
                          <a:latin typeface="+mn-lt"/>
                          <a:ea typeface="+mn-ea"/>
                          <a:cs typeface="+mn-cs"/>
                        </a:rPr>
                        <a:t>By default, the master down interval is 3 seconds plus the skew time.</a:t>
                      </a:r>
                      <a:endParaRPr lang="en-US" sz="1400" dirty="0">
                        <a:latin typeface="+mn-lt"/>
                      </a:endParaRPr>
                    </a:p>
                  </a:txBody>
                  <a:tcPr/>
                </a:tc>
              </a:tr>
              <a:tr h="1856522">
                <a:tc>
                  <a:txBody>
                    <a:bodyPr/>
                    <a:lstStyle/>
                    <a:p>
                      <a:r>
                        <a:rPr lang="en-US" sz="1400" b="0" dirty="0" smtClean="0">
                          <a:latin typeface="+mn-lt"/>
                          <a:cs typeface="Courier New" pitchFamily="49" charset="0"/>
                        </a:rPr>
                        <a:t>4.</a:t>
                      </a:r>
                      <a:endParaRPr lang="en-US" sz="1400" b="0" dirty="0">
                        <a:latin typeface="+mn-lt"/>
                        <a:cs typeface="Courier New" pitchFamily="49" charset="0"/>
                      </a:endParaRPr>
                    </a:p>
                  </a:txBody>
                  <a:tcPr/>
                </a:tc>
                <a:tc>
                  <a:txBody>
                    <a:bodyPr/>
                    <a:lstStyle/>
                    <a:p>
                      <a:r>
                        <a:rPr lang="en-US" sz="1400" kern="1200" baseline="0" dirty="0" smtClean="0">
                          <a:solidFill>
                            <a:schemeClr val="dk1"/>
                          </a:solidFill>
                          <a:latin typeface="+mn-lt"/>
                          <a:ea typeface="+mn-ea"/>
                          <a:cs typeface="+mn-cs"/>
                        </a:rPr>
                        <a:t>Because the skew time is inversely proportional</a:t>
                      </a:r>
                    </a:p>
                    <a:p>
                      <a:r>
                        <a:rPr lang="en-US" sz="1400" kern="1200" baseline="0" dirty="0" smtClean="0">
                          <a:solidFill>
                            <a:schemeClr val="dk1"/>
                          </a:solidFill>
                          <a:latin typeface="+mn-lt"/>
                          <a:ea typeface="+mn-ea"/>
                          <a:cs typeface="+mn-cs"/>
                        </a:rPr>
                        <a:t>to priority, the master down interval of Router B is less than that of Router C. Router B has a master down interval of approximately 3.2 seconds. Router C has a master down interval of approximately 3.6 seconds.</a:t>
                      </a:r>
                      <a:endParaRPr lang="en-US" sz="1100" b="1" dirty="0">
                        <a:latin typeface="+mn-lt"/>
                        <a:cs typeface="Courier New" pitchFamily="49" charset="0"/>
                      </a:endParaRPr>
                    </a:p>
                  </a:txBody>
                  <a:tcPr/>
                </a:tc>
                <a:tc>
                  <a:txBody>
                    <a:bodyPr/>
                    <a:lstStyle/>
                    <a:p>
                      <a:r>
                        <a:rPr lang="en-US" sz="1400" kern="1200" baseline="0" dirty="0" smtClean="0">
                          <a:solidFill>
                            <a:schemeClr val="dk1"/>
                          </a:solidFill>
                          <a:latin typeface="+mn-lt"/>
                          <a:ea typeface="+mn-ea"/>
                          <a:cs typeface="+mn-cs"/>
                        </a:rPr>
                        <a:t>The skew time for Router B equals (256 – 200) / 256, which is approximately</a:t>
                      </a:r>
                    </a:p>
                    <a:p>
                      <a:r>
                        <a:rPr lang="en-US" sz="1400" kern="1200" baseline="0" dirty="0" smtClean="0">
                          <a:solidFill>
                            <a:schemeClr val="dk1"/>
                          </a:solidFill>
                          <a:latin typeface="+mn-lt"/>
                          <a:ea typeface="+mn-ea"/>
                          <a:cs typeface="+mn-cs"/>
                        </a:rPr>
                        <a:t>equal to 0.2 seconds.</a:t>
                      </a:r>
                    </a:p>
                    <a:p>
                      <a:r>
                        <a:rPr lang="en-US" sz="1400" kern="1200" baseline="0" dirty="0" smtClean="0">
                          <a:solidFill>
                            <a:schemeClr val="dk1"/>
                          </a:solidFill>
                          <a:latin typeface="+mn-lt"/>
                          <a:ea typeface="+mn-ea"/>
                          <a:cs typeface="+mn-cs"/>
                        </a:rPr>
                        <a:t>The skew time for Router C equals (256 – 100) / 256, which is approximately</a:t>
                      </a:r>
                    </a:p>
                    <a:p>
                      <a:r>
                        <a:rPr lang="en-US" sz="1400" kern="1200" baseline="0" dirty="0" smtClean="0">
                          <a:solidFill>
                            <a:schemeClr val="dk1"/>
                          </a:solidFill>
                          <a:latin typeface="+mn-lt"/>
                          <a:ea typeface="+mn-ea"/>
                          <a:cs typeface="+mn-cs"/>
                        </a:rPr>
                        <a:t>equal to 0.6 seconds.</a:t>
                      </a:r>
                      <a:endParaRPr lang="en-US" sz="1400" dirty="0">
                        <a:latin typeface="+mn-lt"/>
                      </a:endParaRPr>
                    </a:p>
                  </a:txBody>
                  <a:tcPr/>
                </a:tc>
              </a:tr>
              <a:tr h="526477">
                <a:tc>
                  <a:txBody>
                    <a:bodyPr/>
                    <a:lstStyle/>
                    <a:p>
                      <a:r>
                        <a:rPr lang="en-US" sz="1400" b="0" dirty="0" smtClean="0">
                          <a:latin typeface="+mn-lt"/>
                          <a:cs typeface="Courier New" pitchFamily="49" charset="0"/>
                        </a:rPr>
                        <a:t>5.</a:t>
                      </a:r>
                      <a:endParaRPr lang="en-US" sz="1400" b="0" dirty="0">
                        <a:latin typeface="+mn-lt"/>
                        <a:cs typeface="Courier New" pitchFamily="49" charset="0"/>
                      </a:endParaRPr>
                    </a:p>
                  </a:txBody>
                  <a:tcPr/>
                </a:tc>
                <a:tc>
                  <a:txBody>
                    <a:bodyPr/>
                    <a:lstStyle/>
                    <a:p>
                      <a:r>
                        <a:rPr lang="en-US" sz="1400" kern="1200" baseline="0" dirty="0" smtClean="0">
                          <a:solidFill>
                            <a:schemeClr val="dk1"/>
                          </a:solidFill>
                          <a:latin typeface="+mn-lt"/>
                          <a:ea typeface="+mn-ea"/>
                          <a:cs typeface="+mn-cs"/>
                        </a:rPr>
                        <a:t>Router B transitions to the master state after 3.2 seconds and starts sending advertisements.</a:t>
                      </a:r>
                      <a:endParaRPr lang="en-US" sz="1100" b="1" dirty="0">
                        <a:latin typeface="+mn-lt"/>
                        <a:cs typeface="Courier New" pitchFamily="49" charset="0"/>
                      </a:endParaRPr>
                    </a:p>
                  </a:txBody>
                  <a:tcPr/>
                </a:tc>
                <a:tc>
                  <a:txBody>
                    <a:bodyPr/>
                    <a:lstStyle/>
                    <a:p>
                      <a:r>
                        <a:rPr lang="en-US" sz="1400" kern="1200" baseline="0" dirty="0" smtClean="0">
                          <a:solidFill>
                            <a:schemeClr val="dk1"/>
                          </a:solidFill>
                          <a:latin typeface="+mn-lt"/>
                          <a:ea typeface="+mn-ea"/>
                          <a:cs typeface="+mn-cs"/>
                        </a:rPr>
                        <a:t>---</a:t>
                      </a:r>
                      <a:endParaRPr lang="en-US" sz="1400" dirty="0">
                        <a:latin typeface="+mn-lt"/>
                      </a:endParaRPr>
                    </a:p>
                  </a:txBody>
                  <a:tcPr/>
                </a:tc>
              </a:tr>
              <a:tr h="748151">
                <a:tc>
                  <a:txBody>
                    <a:bodyPr/>
                    <a:lstStyle/>
                    <a:p>
                      <a:r>
                        <a:rPr lang="en-US" sz="1400" b="0" dirty="0" smtClean="0">
                          <a:latin typeface="+mn-lt"/>
                          <a:cs typeface="Courier New" pitchFamily="49" charset="0"/>
                        </a:rPr>
                        <a:t>6.</a:t>
                      </a:r>
                      <a:endParaRPr lang="en-US" sz="1400" b="0" dirty="0">
                        <a:latin typeface="+mn-lt"/>
                        <a:cs typeface="Courier New" pitchFamily="49" charset="0"/>
                      </a:endParaRPr>
                    </a:p>
                  </a:txBody>
                  <a:tcPr/>
                </a:tc>
                <a:tc>
                  <a:txBody>
                    <a:bodyPr/>
                    <a:lstStyle/>
                    <a:p>
                      <a:r>
                        <a:rPr lang="en-US" sz="1400" kern="1200" baseline="0" dirty="0" smtClean="0">
                          <a:solidFill>
                            <a:schemeClr val="dk1"/>
                          </a:solidFill>
                          <a:latin typeface="+mn-lt"/>
                          <a:ea typeface="+mn-ea"/>
                          <a:cs typeface="+mn-cs"/>
                        </a:rPr>
                        <a:t>Router C receives the advertisement from the new master, so it resets its master down interval and remains in the backup state.</a:t>
                      </a:r>
                      <a:endParaRPr lang="en-US" sz="1100" b="1" dirty="0">
                        <a:latin typeface="+mn-lt"/>
                        <a:cs typeface="Courier New" pitchFamily="49" charset="0"/>
                      </a:endParaRPr>
                    </a:p>
                  </a:txBody>
                  <a:tcPr/>
                </a:tc>
                <a:tc>
                  <a:txBody>
                    <a:bodyPr/>
                    <a:lstStyle/>
                    <a:p>
                      <a:r>
                        <a:rPr lang="en-US" sz="1400" kern="1200" baseline="0" dirty="0" smtClean="0">
                          <a:solidFill>
                            <a:schemeClr val="dk1"/>
                          </a:solidFill>
                          <a:latin typeface="+mn-lt"/>
                          <a:ea typeface="+mn-ea"/>
                          <a:cs typeface="+mn-cs"/>
                        </a:rPr>
                        <a:t>---</a:t>
                      </a:r>
                      <a:endParaRPr lang="en-US" sz="1400" dirty="0">
                        <a:latin typeface="+mn-lt"/>
                      </a:endParaRPr>
                    </a:p>
                  </a:txBody>
                  <a:tcPr/>
                </a:tc>
              </a:tr>
            </a:tbl>
          </a:graphicData>
        </a:graphic>
      </p:graphicFrame>
      <p:sp>
        <p:nvSpPr>
          <p:cNvPr id="5" name="Text Placeholder 14"/>
          <p:cNvSpPr txBox="1">
            <a:spLocks/>
          </p:cNvSpPr>
          <p:nvPr/>
        </p:nvSpPr>
        <p:spPr>
          <a:xfrm>
            <a:off x="407624" y="3910994"/>
            <a:ext cx="8240617" cy="2291501"/>
          </a:xfrm>
          <a:prstGeom prst="rect">
            <a:avLst/>
          </a:prstGeom>
        </p:spPr>
        <p:txBody>
          <a:bodyPr>
            <a:noAutofit/>
          </a:bodyPr>
          <a:lstStyle/>
          <a:p>
            <a:pPr algn="l"/>
            <a:endParaRPr kumimoji="0" lang="en-US" sz="1800" b="0" i="0" u="none" strike="noStrike" kern="0" cap="none" spc="0" normalizeH="0" baseline="0" noProof="0" dirty="0" smtClean="0">
              <a:ln>
                <a:noFill/>
              </a:ln>
              <a:solidFill>
                <a:schemeClr val="tx1"/>
              </a:solidFill>
              <a:effectLst/>
              <a:uLnTx/>
              <a:uFillTx/>
              <a:latin typeface="Courier New" pitchFamily="49" charset="0"/>
              <a:cs typeface="Courier New" pitchFamily="49" charset="0"/>
            </a:endParaRPr>
          </a:p>
        </p:txBody>
      </p:sp>
    </p:spTree>
  </p:cSld>
  <p:clrMapOvr>
    <a:masterClrMapping/>
  </p:clrMapOvr>
  <p:timing>
    <p:tnLst>
      <p:par>
        <p:cTn id="1" dur="indefinite" restart="never" nodeType="tmRoot"/>
      </p:par>
    </p:tnLst>
  </p:timing>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2130" name="Rectangle 2"/>
          <p:cNvSpPr>
            <a:spLocks noGrp="1" noChangeArrowheads="1"/>
          </p:cNvSpPr>
          <p:nvPr>
            <p:ph type="title"/>
          </p:nvPr>
        </p:nvSpPr>
        <p:spPr/>
        <p:txBody>
          <a:bodyPr/>
          <a:lstStyle/>
          <a:p>
            <a:r>
              <a:rPr lang="en-US" dirty="0" smtClean="0"/>
              <a:t>Configuring VRRP</a:t>
            </a:r>
            <a:endParaRPr lang="en-US" dirty="0"/>
          </a:p>
        </p:txBody>
      </p:sp>
      <p:graphicFrame>
        <p:nvGraphicFramePr>
          <p:cNvPr id="8" name="Table Placeholder 7"/>
          <p:cNvGraphicFramePr>
            <a:graphicFrameLocks noGrp="1"/>
          </p:cNvGraphicFramePr>
          <p:nvPr>
            <p:ph type="tbl" idx="1"/>
          </p:nvPr>
        </p:nvGraphicFramePr>
        <p:xfrm>
          <a:off x="279400" y="1003300"/>
          <a:ext cx="8534400" cy="5064760"/>
        </p:xfrm>
        <a:graphic>
          <a:graphicData uri="http://schemas.openxmlformats.org/drawingml/2006/table">
            <a:tbl>
              <a:tblPr firstRow="1" bandRow="1">
                <a:tableStyleId>{5C22544A-7EE6-4342-B048-85BDC9FD1C3A}</a:tableStyleId>
              </a:tblPr>
              <a:tblGrid>
                <a:gridCol w="1062703"/>
                <a:gridCol w="7471697"/>
              </a:tblGrid>
              <a:tr h="370840">
                <a:tc>
                  <a:txBody>
                    <a:bodyPr/>
                    <a:lstStyle/>
                    <a:p>
                      <a:r>
                        <a:rPr lang="en-US" dirty="0" smtClean="0"/>
                        <a:t>Step</a:t>
                      </a:r>
                      <a:endParaRPr lang="en-US" dirty="0"/>
                    </a:p>
                  </a:txBody>
                  <a:tcPr/>
                </a:tc>
                <a:tc>
                  <a:txBody>
                    <a:bodyPr/>
                    <a:lstStyle/>
                    <a:p>
                      <a:r>
                        <a:rPr lang="en-US" dirty="0" smtClean="0"/>
                        <a:t>Description</a:t>
                      </a:r>
                      <a:endParaRPr lang="en-US" dirty="0"/>
                    </a:p>
                  </a:txBody>
                  <a:tcPr/>
                </a:tc>
              </a:tr>
              <a:tr h="370840">
                <a:tc>
                  <a:txBody>
                    <a:bodyPr/>
                    <a:lstStyle/>
                    <a:p>
                      <a:r>
                        <a:rPr lang="en-US" sz="1600" b="0" dirty="0" smtClean="0">
                          <a:latin typeface="+mn-lt"/>
                          <a:cs typeface="Courier New" pitchFamily="49" charset="0"/>
                        </a:rPr>
                        <a:t>1.</a:t>
                      </a:r>
                      <a:endParaRPr lang="en-US" sz="1600" b="0" dirty="0">
                        <a:latin typeface="+mn-lt"/>
                        <a:cs typeface="Courier New" pitchFamily="49" charset="0"/>
                      </a:endParaRPr>
                    </a:p>
                  </a:txBody>
                  <a:tcPr/>
                </a:tc>
                <a:tc>
                  <a:txBody>
                    <a:bodyPr/>
                    <a:lstStyle/>
                    <a:p>
                      <a:pPr>
                        <a:spcAft>
                          <a:spcPts val="600"/>
                        </a:spcAft>
                      </a:pPr>
                      <a:r>
                        <a:rPr lang="en-US" sz="1800" kern="1200" baseline="0" dirty="0" smtClean="0">
                          <a:solidFill>
                            <a:schemeClr val="dk1"/>
                          </a:solidFill>
                          <a:latin typeface="+mn-lt"/>
                          <a:ea typeface="+mn-ea"/>
                          <a:cs typeface="+mn-cs"/>
                        </a:rPr>
                        <a:t>To enable VRRP on an interface. This makes the interface a member of the virtual group identified with the IP virtual address:</a:t>
                      </a:r>
                    </a:p>
                    <a:p>
                      <a:pPr>
                        <a:spcAft>
                          <a:spcPts val="600"/>
                        </a:spcAft>
                      </a:pPr>
                      <a:r>
                        <a:rPr lang="en-US" sz="1800" kern="1200" baseline="0" dirty="0" smtClean="0">
                          <a:solidFill>
                            <a:schemeClr val="dk1"/>
                          </a:solidFill>
                          <a:latin typeface="Courier New" pitchFamily="49" charset="0"/>
                          <a:ea typeface="+mn-ea"/>
                          <a:cs typeface="Courier New" pitchFamily="49" charset="0"/>
                        </a:rPr>
                        <a:t>Switch(config-if)# </a:t>
                      </a:r>
                      <a:r>
                        <a:rPr lang="en-US" sz="1800" b="1" kern="1200" baseline="0" dirty="0" smtClean="0">
                          <a:solidFill>
                            <a:schemeClr val="dk1"/>
                          </a:solidFill>
                          <a:latin typeface="Courier New" pitchFamily="49" charset="0"/>
                          <a:ea typeface="+mn-ea"/>
                          <a:cs typeface="Courier New" pitchFamily="49" charset="0"/>
                        </a:rPr>
                        <a:t>vrrp </a:t>
                      </a:r>
                      <a:r>
                        <a:rPr lang="en-US" sz="1800" b="0" i="1" kern="1200" baseline="0" dirty="0" smtClean="0">
                          <a:solidFill>
                            <a:schemeClr val="dk1"/>
                          </a:solidFill>
                          <a:latin typeface="Courier New" pitchFamily="49" charset="0"/>
                          <a:ea typeface="+mn-ea"/>
                          <a:cs typeface="Courier New" pitchFamily="49" charset="0"/>
                        </a:rPr>
                        <a:t>group-number</a:t>
                      </a:r>
                      <a:r>
                        <a:rPr lang="en-US" sz="1800" b="1" i="1" kern="1200" baseline="0" dirty="0" smtClean="0">
                          <a:solidFill>
                            <a:schemeClr val="dk1"/>
                          </a:solidFill>
                          <a:latin typeface="Courier New" pitchFamily="49" charset="0"/>
                          <a:ea typeface="+mn-ea"/>
                          <a:cs typeface="Courier New" pitchFamily="49" charset="0"/>
                        </a:rPr>
                        <a:t> </a:t>
                      </a:r>
                      <a:r>
                        <a:rPr lang="en-US" sz="1800" b="1" i="0" kern="1200" baseline="0" dirty="0" smtClean="0">
                          <a:solidFill>
                            <a:schemeClr val="dk1"/>
                          </a:solidFill>
                          <a:latin typeface="Courier New" pitchFamily="49" charset="0"/>
                          <a:ea typeface="+mn-ea"/>
                          <a:cs typeface="Courier New" pitchFamily="49" charset="0"/>
                        </a:rPr>
                        <a:t>ip</a:t>
                      </a:r>
                      <a:r>
                        <a:rPr lang="en-US" sz="1800" b="1" i="1" kern="1200" baseline="0" dirty="0" smtClean="0">
                          <a:solidFill>
                            <a:schemeClr val="dk1"/>
                          </a:solidFill>
                          <a:latin typeface="Courier New" pitchFamily="49" charset="0"/>
                          <a:ea typeface="+mn-ea"/>
                          <a:cs typeface="Courier New" pitchFamily="49" charset="0"/>
                        </a:rPr>
                        <a:t> </a:t>
                      </a:r>
                      <a:r>
                        <a:rPr lang="en-US" sz="1800" b="0" i="1" kern="1200" baseline="0" dirty="0" smtClean="0">
                          <a:solidFill>
                            <a:schemeClr val="dk1"/>
                          </a:solidFill>
                          <a:latin typeface="Courier New" pitchFamily="49" charset="0"/>
                          <a:ea typeface="+mn-ea"/>
                          <a:cs typeface="Courier New" pitchFamily="49" charset="0"/>
                        </a:rPr>
                        <a:t>virtual-gateway-address</a:t>
                      </a:r>
                      <a:endParaRPr lang="en-US" sz="1200" b="0" dirty="0">
                        <a:latin typeface="Courier New" pitchFamily="49" charset="0"/>
                        <a:cs typeface="Courier New" pitchFamily="49" charset="0"/>
                      </a:endParaRPr>
                    </a:p>
                  </a:txBody>
                  <a:tcPr/>
                </a:tc>
              </a:tr>
              <a:tr h="370840">
                <a:tc>
                  <a:txBody>
                    <a:bodyPr/>
                    <a:lstStyle/>
                    <a:p>
                      <a:r>
                        <a:rPr lang="en-US" sz="1600" b="0" dirty="0" smtClean="0">
                          <a:latin typeface="+mn-lt"/>
                          <a:cs typeface="Courier New" pitchFamily="49" charset="0"/>
                        </a:rPr>
                        <a:t>2.</a:t>
                      </a:r>
                      <a:endParaRPr lang="en-US" sz="1600" b="0" dirty="0">
                        <a:latin typeface="+mn-lt"/>
                        <a:cs typeface="Courier New" pitchFamily="49" charset="0"/>
                      </a:endParaRPr>
                    </a:p>
                  </a:txBody>
                  <a:tcPr/>
                </a:tc>
                <a:tc>
                  <a:txBody>
                    <a:bodyPr/>
                    <a:lstStyle/>
                    <a:p>
                      <a:pPr>
                        <a:spcAft>
                          <a:spcPts val="600"/>
                        </a:spcAft>
                      </a:pPr>
                      <a:r>
                        <a:rPr lang="en-US" sz="1800" kern="1200" baseline="0" dirty="0" smtClean="0">
                          <a:solidFill>
                            <a:schemeClr val="dk1"/>
                          </a:solidFill>
                          <a:latin typeface="+mn-lt"/>
                          <a:ea typeface="+mn-ea"/>
                          <a:cs typeface="+mn-cs"/>
                        </a:rPr>
                        <a:t>To set a VRRP priority for this router for this VRRP group: Highest value wins election as active router. Default is 100. If routers have the same VRRP priority, the gateway with the highest real IP address is elected to become the master virtual router:</a:t>
                      </a:r>
                    </a:p>
                    <a:p>
                      <a:pPr>
                        <a:spcAft>
                          <a:spcPts val="600"/>
                        </a:spcAft>
                      </a:pPr>
                      <a:r>
                        <a:rPr lang="en-US" sz="1800" kern="1200" baseline="0" dirty="0" smtClean="0">
                          <a:solidFill>
                            <a:schemeClr val="dk1"/>
                          </a:solidFill>
                          <a:latin typeface="Courier New" pitchFamily="49" charset="0"/>
                          <a:ea typeface="+mn-ea"/>
                          <a:cs typeface="Courier New" pitchFamily="49" charset="0"/>
                        </a:rPr>
                        <a:t>Switch(config-if)# </a:t>
                      </a:r>
                      <a:r>
                        <a:rPr lang="en-US" sz="1800" b="1" kern="1200" baseline="0" dirty="0" smtClean="0">
                          <a:solidFill>
                            <a:schemeClr val="dk1"/>
                          </a:solidFill>
                          <a:latin typeface="Courier New" pitchFamily="49" charset="0"/>
                          <a:ea typeface="+mn-ea"/>
                          <a:cs typeface="Courier New" pitchFamily="49" charset="0"/>
                        </a:rPr>
                        <a:t>vrrp </a:t>
                      </a:r>
                      <a:r>
                        <a:rPr lang="en-US" sz="1800" b="0" i="1" kern="1200" baseline="0" dirty="0" smtClean="0">
                          <a:solidFill>
                            <a:schemeClr val="dk1"/>
                          </a:solidFill>
                          <a:latin typeface="Courier New" pitchFamily="49" charset="0"/>
                          <a:ea typeface="+mn-ea"/>
                          <a:cs typeface="Courier New" pitchFamily="49" charset="0"/>
                        </a:rPr>
                        <a:t>group-number</a:t>
                      </a:r>
                      <a:r>
                        <a:rPr lang="en-US" sz="1800" b="1" i="1" kern="1200" baseline="0" dirty="0" smtClean="0">
                          <a:solidFill>
                            <a:schemeClr val="dk1"/>
                          </a:solidFill>
                          <a:latin typeface="Courier New" pitchFamily="49" charset="0"/>
                          <a:ea typeface="+mn-ea"/>
                          <a:cs typeface="Courier New" pitchFamily="49" charset="0"/>
                        </a:rPr>
                        <a:t> </a:t>
                      </a:r>
                      <a:r>
                        <a:rPr lang="en-US" sz="1800" b="1" i="0" kern="1200" baseline="0" dirty="0" smtClean="0">
                          <a:solidFill>
                            <a:schemeClr val="dk1"/>
                          </a:solidFill>
                          <a:latin typeface="Courier New" pitchFamily="49" charset="0"/>
                          <a:ea typeface="+mn-ea"/>
                          <a:cs typeface="Courier New" pitchFamily="49" charset="0"/>
                        </a:rPr>
                        <a:t>priority</a:t>
                      </a:r>
                      <a:r>
                        <a:rPr lang="en-US" sz="1800" b="1" i="1" kern="1200" baseline="0" dirty="0" smtClean="0">
                          <a:solidFill>
                            <a:schemeClr val="dk1"/>
                          </a:solidFill>
                          <a:latin typeface="Courier New" pitchFamily="49" charset="0"/>
                          <a:ea typeface="+mn-ea"/>
                          <a:cs typeface="Courier New" pitchFamily="49" charset="0"/>
                        </a:rPr>
                        <a:t> </a:t>
                      </a:r>
                      <a:r>
                        <a:rPr lang="en-US" sz="1800" b="0" i="1" kern="1200" baseline="0" dirty="0" err="1" smtClean="0">
                          <a:solidFill>
                            <a:schemeClr val="dk1"/>
                          </a:solidFill>
                          <a:latin typeface="Courier New" pitchFamily="49" charset="0"/>
                          <a:ea typeface="+mn-ea"/>
                          <a:cs typeface="Courier New" pitchFamily="49" charset="0"/>
                        </a:rPr>
                        <a:t>priority</a:t>
                      </a:r>
                      <a:r>
                        <a:rPr lang="en-US" sz="1800" b="0" i="1" kern="1200" baseline="0" dirty="0" smtClean="0">
                          <a:solidFill>
                            <a:schemeClr val="dk1"/>
                          </a:solidFill>
                          <a:latin typeface="Courier New" pitchFamily="49" charset="0"/>
                          <a:ea typeface="+mn-ea"/>
                          <a:cs typeface="Courier New" pitchFamily="49" charset="0"/>
                        </a:rPr>
                        <a:t>-value</a:t>
                      </a:r>
                      <a:endParaRPr lang="en-US" sz="1200" b="0" dirty="0">
                        <a:latin typeface="Courier New" pitchFamily="49" charset="0"/>
                        <a:cs typeface="Courier New" pitchFamily="49" charset="0"/>
                      </a:endParaRPr>
                    </a:p>
                  </a:txBody>
                  <a:tcPr/>
                </a:tc>
              </a:tr>
              <a:tr h="370840">
                <a:tc>
                  <a:txBody>
                    <a:bodyPr/>
                    <a:lstStyle/>
                    <a:p>
                      <a:r>
                        <a:rPr lang="en-US" sz="1600" b="0" dirty="0" smtClean="0">
                          <a:latin typeface="+mn-lt"/>
                          <a:cs typeface="Courier New" pitchFamily="49" charset="0"/>
                        </a:rPr>
                        <a:t>3.</a:t>
                      </a:r>
                      <a:endParaRPr lang="en-US" sz="1600" b="0" dirty="0">
                        <a:latin typeface="+mn-lt"/>
                        <a:cs typeface="Courier New" pitchFamily="49" charset="0"/>
                      </a:endParaRPr>
                    </a:p>
                  </a:txBody>
                  <a:tcPr/>
                </a:tc>
                <a:tc>
                  <a:txBody>
                    <a:bodyPr/>
                    <a:lstStyle/>
                    <a:p>
                      <a:pPr>
                        <a:spcAft>
                          <a:spcPts val="600"/>
                        </a:spcAft>
                      </a:pPr>
                      <a:r>
                        <a:rPr lang="en-US" sz="1800" kern="1200" baseline="0" dirty="0" smtClean="0">
                          <a:solidFill>
                            <a:schemeClr val="dk1"/>
                          </a:solidFill>
                          <a:latin typeface="+mn-lt"/>
                          <a:ea typeface="+mn-ea"/>
                          <a:cs typeface="+mn-cs"/>
                        </a:rPr>
                        <a:t>To change timer and indicate if it should advertise for master or just learn for backup routers:</a:t>
                      </a:r>
                    </a:p>
                    <a:p>
                      <a:pPr>
                        <a:spcAft>
                          <a:spcPts val="600"/>
                        </a:spcAft>
                      </a:pPr>
                      <a:r>
                        <a:rPr lang="en-US" sz="1800" kern="1200" baseline="0" dirty="0" smtClean="0">
                          <a:solidFill>
                            <a:schemeClr val="dk1"/>
                          </a:solidFill>
                          <a:latin typeface="Courier New" pitchFamily="49" charset="0"/>
                          <a:ea typeface="+mn-ea"/>
                          <a:cs typeface="Courier New" pitchFamily="49" charset="0"/>
                        </a:rPr>
                        <a:t>Switch(config-if)# </a:t>
                      </a:r>
                      <a:r>
                        <a:rPr lang="en-US" sz="1800" b="1" kern="1200" baseline="0" dirty="0" smtClean="0">
                          <a:solidFill>
                            <a:schemeClr val="dk1"/>
                          </a:solidFill>
                          <a:latin typeface="Courier New" pitchFamily="49" charset="0"/>
                          <a:ea typeface="+mn-ea"/>
                          <a:cs typeface="Courier New" pitchFamily="49" charset="0"/>
                        </a:rPr>
                        <a:t>vrrp </a:t>
                      </a:r>
                      <a:r>
                        <a:rPr lang="en-US" sz="1800" b="0" i="1" kern="1200" baseline="0" dirty="0" smtClean="0">
                          <a:solidFill>
                            <a:schemeClr val="dk1"/>
                          </a:solidFill>
                          <a:latin typeface="Courier New" pitchFamily="49" charset="0"/>
                          <a:ea typeface="+mn-ea"/>
                          <a:cs typeface="Courier New" pitchFamily="49" charset="0"/>
                        </a:rPr>
                        <a:t>group-number</a:t>
                      </a:r>
                      <a:r>
                        <a:rPr lang="en-US" sz="1800" b="1" i="1" kern="1200" baseline="0" dirty="0" smtClean="0">
                          <a:solidFill>
                            <a:schemeClr val="dk1"/>
                          </a:solidFill>
                          <a:latin typeface="Courier New" pitchFamily="49" charset="0"/>
                          <a:ea typeface="+mn-ea"/>
                          <a:cs typeface="Courier New" pitchFamily="49" charset="0"/>
                        </a:rPr>
                        <a:t> </a:t>
                      </a:r>
                      <a:r>
                        <a:rPr lang="en-US" sz="1800" b="1" i="0" kern="1200" baseline="0" dirty="0" smtClean="0">
                          <a:solidFill>
                            <a:schemeClr val="dk1"/>
                          </a:solidFill>
                          <a:latin typeface="Courier New" pitchFamily="49" charset="0"/>
                          <a:ea typeface="+mn-ea"/>
                          <a:cs typeface="Courier New" pitchFamily="49" charset="0"/>
                        </a:rPr>
                        <a:t>timers</a:t>
                      </a:r>
                      <a:r>
                        <a:rPr lang="en-US" sz="1800" b="1" i="1" kern="1200" baseline="0" dirty="0" smtClean="0">
                          <a:solidFill>
                            <a:schemeClr val="dk1"/>
                          </a:solidFill>
                          <a:latin typeface="Courier New" pitchFamily="49" charset="0"/>
                          <a:ea typeface="+mn-ea"/>
                          <a:cs typeface="Courier New" pitchFamily="49" charset="0"/>
                        </a:rPr>
                        <a:t> </a:t>
                      </a:r>
                      <a:r>
                        <a:rPr lang="en-US" sz="1800" b="1" i="0" kern="1200" baseline="0" dirty="0" smtClean="0">
                          <a:solidFill>
                            <a:schemeClr val="dk1"/>
                          </a:solidFill>
                          <a:latin typeface="Courier New" pitchFamily="49" charset="0"/>
                          <a:ea typeface="+mn-ea"/>
                          <a:cs typeface="Courier New" pitchFamily="49" charset="0"/>
                        </a:rPr>
                        <a:t>advertise</a:t>
                      </a:r>
                      <a:r>
                        <a:rPr lang="en-US" sz="1800" b="1" i="1" kern="1200" baseline="0" dirty="0" smtClean="0">
                          <a:solidFill>
                            <a:schemeClr val="dk1"/>
                          </a:solidFill>
                          <a:latin typeface="Courier New" pitchFamily="49" charset="0"/>
                          <a:ea typeface="+mn-ea"/>
                          <a:cs typeface="Courier New" pitchFamily="49" charset="0"/>
                        </a:rPr>
                        <a:t> </a:t>
                      </a:r>
                      <a:r>
                        <a:rPr lang="en-US" sz="1800" b="0" i="1" kern="1200" baseline="0" dirty="0" smtClean="0">
                          <a:solidFill>
                            <a:schemeClr val="dk1"/>
                          </a:solidFill>
                          <a:latin typeface="Courier New" pitchFamily="49" charset="0"/>
                          <a:ea typeface="+mn-ea"/>
                          <a:cs typeface="Courier New" pitchFamily="49" charset="0"/>
                        </a:rPr>
                        <a:t>timer-value</a:t>
                      </a:r>
                    </a:p>
                    <a:p>
                      <a:pPr>
                        <a:spcAft>
                          <a:spcPts val="600"/>
                        </a:spcAft>
                      </a:pPr>
                      <a:r>
                        <a:rPr lang="en-US" sz="1800" kern="1200" baseline="0" dirty="0" smtClean="0">
                          <a:solidFill>
                            <a:schemeClr val="dk1"/>
                          </a:solidFill>
                          <a:latin typeface="Courier New" pitchFamily="49" charset="0"/>
                          <a:ea typeface="+mn-ea"/>
                          <a:cs typeface="Courier New" pitchFamily="49" charset="0"/>
                        </a:rPr>
                        <a:t>Switch(config-if)# </a:t>
                      </a:r>
                      <a:r>
                        <a:rPr lang="en-US" sz="1800" b="1" kern="1200" baseline="0" dirty="0" smtClean="0">
                          <a:solidFill>
                            <a:schemeClr val="dk1"/>
                          </a:solidFill>
                          <a:latin typeface="Courier New" pitchFamily="49" charset="0"/>
                          <a:ea typeface="+mn-ea"/>
                          <a:cs typeface="Courier New" pitchFamily="49" charset="0"/>
                        </a:rPr>
                        <a:t>vrrp </a:t>
                      </a:r>
                      <a:r>
                        <a:rPr lang="en-US" sz="1800" b="0" i="1" kern="1200" baseline="0" dirty="0" smtClean="0">
                          <a:solidFill>
                            <a:schemeClr val="dk1"/>
                          </a:solidFill>
                          <a:latin typeface="Courier New" pitchFamily="49" charset="0"/>
                          <a:ea typeface="+mn-ea"/>
                          <a:cs typeface="Courier New" pitchFamily="49" charset="0"/>
                        </a:rPr>
                        <a:t>group-number</a:t>
                      </a:r>
                      <a:r>
                        <a:rPr lang="en-US" sz="1800" b="1" i="1" kern="1200" baseline="0" dirty="0" smtClean="0">
                          <a:solidFill>
                            <a:schemeClr val="dk1"/>
                          </a:solidFill>
                          <a:latin typeface="Courier New" pitchFamily="49" charset="0"/>
                          <a:ea typeface="+mn-ea"/>
                          <a:cs typeface="Courier New" pitchFamily="49" charset="0"/>
                        </a:rPr>
                        <a:t> </a:t>
                      </a:r>
                      <a:r>
                        <a:rPr lang="en-US" sz="1800" b="1" i="0" kern="1200" baseline="0" dirty="0" smtClean="0">
                          <a:solidFill>
                            <a:schemeClr val="dk1"/>
                          </a:solidFill>
                          <a:latin typeface="Courier New" pitchFamily="49" charset="0"/>
                          <a:ea typeface="+mn-ea"/>
                          <a:cs typeface="Courier New" pitchFamily="49" charset="0"/>
                        </a:rPr>
                        <a:t>timers</a:t>
                      </a:r>
                      <a:r>
                        <a:rPr lang="en-US" sz="1800" b="1" i="1" kern="1200" baseline="0" dirty="0" smtClean="0">
                          <a:solidFill>
                            <a:schemeClr val="dk1"/>
                          </a:solidFill>
                          <a:latin typeface="Courier New" pitchFamily="49" charset="0"/>
                          <a:ea typeface="+mn-ea"/>
                          <a:cs typeface="Courier New" pitchFamily="49" charset="0"/>
                        </a:rPr>
                        <a:t> </a:t>
                      </a:r>
                      <a:r>
                        <a:rPr lang="en-US" sz="1800" b="1" i="0" kern="1200" baseline="0" dirty="0" smtClean="0">
                          <a:solidFill>
                            <a:schemeClr val="dk1"/>
                          </a:solidFill>
                          <a:latin typeface="Courier New" pitchFamily="49" charset="0"/>
                          <a:ea typeface="+mn-ea"/>
                          <a:cs typeface="Courier New" pitchFamily="49" charset="0"/>
                        </a:rPr>
                        <a:t>learn</a:t>
                      </a:r>
                      <a:endParaRPr lang="en-US" sz="1200" b="1" i="0" dirty="0">
                        <a:latin typeface="Courier New" pitchFamily="49" charset="0"/>
                        <a:cs typeface="Courier New" pitchFamily="49" charset="0"/>
                      </a:endParaRPr>
                    </a:p>
                  </a:txBody>
                  <a:tcPr/>
                </a:tc>
              </a:tr>
            </a:tbl>
          </a:graphicData>
        </a:graphic>
      </p:graphicFrame>
    </p:spTree>
  </p:cSld>
  <p:clrMapOvr>
    <a:masterClrMapping/>
  </p:clrMapOvr>
  <p:timing>
    <p:tnLst>
      <p:par>
        <p:cTn id="1" dur="indefinite" restart="never" nodeType="tmRoot"/>
      </p:par>
    </p:tnLst>
  </p:timing>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defRPr/>
            </a:pPr>
            <a:r>
              <a:rPr lang="en-US" dirty="0" smtClean="0"/>
              <a:t>VRRP Configuration Example (1)</a:t>
            </a:r>
          </a:p>
        </p:txBody>
      </p:sp>
      <p:sp>
        <p:nvSpPr>
          <p:cNvPr id="8" name="Content Placeholder 7"/>
          <p:cNvSpPr>
            <a:spLocks noGrp="1"/>
          </p:cNvSpPr>
          <p:nvPr>
            <p:ph sz="quarter" idx="11"/>
          </p:nvPr>
        </p:nvSpPr>
        <p:spPr>
          <a:xfrm>
            <a:off x="279400" y="3038168"/>
            <a:ext cx="8520113" cy="3502331"/>
          </a:xfrm>
        </p:spPr>
        <p:txBody>
          <a:bodyPr>
            <a:noAutofit/>
          </a:bodyPr>
          <a:lstStyle/>
          <a:p>
            <a:r>
              <a:rPr lang="en-US" sz="1400" smtClean="0"/>
              <a:t>RouterA# </a:t>
            </a:r>
            <a:r>
              <a:rPr lang="en-US" sz="1400" b="1" smtClean="0"/>
              <a:t>configure terminal</a:t>
            </a:r>
          </a:p>
          <a:p>
            <a:r>
              <a:rPr lang="en-US" sz="1400" smtClean="0"/>
              <a:t>Enter configuration commands, one per line. End with CNTL/Z.</a:t>
            </a:r>
          </a:p>
          <a:p>
            <a:r>
              <a:rPr lang="en-US" sz="1400" smtClean="0"/>
              <a:t>RouterA(config)# </a:t>
            </a:r>
            <a:r>
              <a:rPr lang="en-US" sz="1400" b="1" smtClean="0"/>
              <a:t>interface vlan 1</a:t>
            </a:r>
          </a:p>
          <a:p>
            <a:r>
              <a:rPr lang="en-US" sz="1400" smtClean="0"/>
              <a:t>RouterA(config-if)# </a:t>
            </a:r>
            <a:r>
              <a:rPr lang="en-US" sz="1400" b="1" smtClean="0"/>
              <a:t>ip address 10.0.2.1 255.255.255.0</a:t>
            </a:r>
          </a:p>
          <a:p>
            <a:r>
              <a:rPr lang="en-US" sz="1400" smtClean="0"/>
              <a:t>RouterA(config-if)# </a:t>
            </a:r>
            <a:r>
              <a:rPr lang="en-US" sz="1400" b="1" smtClean="0"/>
              <a:t>vrrp 1 ip 10.0.2.254</a:t>
            </a:r>
          </a:p>
          <a:p>
            <a:r>
              <a:rPr lang="en-US" sz="1400" smtClean="0"/>
              <a:t>RouterA(config-if)# </a:t>
            </a:r>
            <a:r>
              <a:rPr lang="en-US" sz="1400" b="1" smtClean="0"/>
              <a:t>vrrp 1 timers advertise msec 500</a:t>
            </a:r>
          </a:p>
          <a:p>
            <a:r>
              <a:rPr lang="en-US" sz="1400" smtClean="0"/>
              <a:t>RouterA(config-if)# </a:t>
            </a:r>
            <a:r>
              <a:rPr lang="en-US" sz="1400" b="1" smtClean="0"/>
              <a:t>end</a:t>
            </a:r>
          </a:p>
          <a:p>
            <a:endParaRPr lang="en-US" sz="1400" b="1" smtClean="0"/>
          </a:p>
          <a:p>
            <a:r>
              <a:rPr lang="en-US" sz="1400" smtClean="0"/>
              <a:t>RouterB# </a:t>
            </a:r>
            <a:r>
              <a:rPr lang="en-US" sz="1400" b="1" smtClean="0"/>
              <a:t>configure terminal</a:t>
            </a:r>
          </a:p>
          <a:p>
            <a:r>
              <a:rPr lang="en-US" sz="1400" smtClean="0"/>
              <a:t>Enter configuration commands, one per line. End with CNTL/Z.</a:t>
            </a:r>
          </a:p>
          <a:p>
            <a:r>
              <a:rPr lang="en-US" sz="1400" smtClean="0"/>
              <a:t>RouterB(config)# </a:t>
            </a:r>
            <a:r>
              <a:rPr lang="en-US" sz="1400" b="1" smtClean="0"/>
              <a:t>interface vlan 1</a:t>
            </a:r>
          </a:p>
          <a:p>
            <a:r>
              <a:rPr lang="en-US" sz="1400" smtClean="0"/>
              <a:t>RouterB(config-if)# </a:t>
            </a:r>
            <a:r>
              <a:rPr lang="en-US" sz="1400" b="1" smtClean="0"/>
              <a:t>ip address 10.0.2.2 255.255.255.0</a:t>
            </a:r>
          </a:p>
          <a:p>
            <a:r>
              <a:rPr lang="en-US" sz="1400" smtClean="0"/>
              <a:t>RouterB(config-if)# </a:t>
            </a:r>
            <a:r>
              <a:rPr lang="en-US" sz="1400" b="1" smtClean="0"/>
              <a:t>vrrp 1 ip 10.0.2.254</a:t>
            </a:r>
          </a:p>
          <a:p>
            <a:r>
              <a:rPr lang="en-US" sz="1400" smtClean="0"/>
              <a:t>RouterB(config-if)# </a:t>
            </a:r>
            <a:r>
              <a:rPr lang="en-US" sz="1400" b="1" smtClean="0"/>
              <a:t>vrrp 1 priority 90</a:t>
            </a:r>
          </a:p>
          <a:p>
            <a:r>
              <a:rPr lang="en-US" sz="1400" smtClean="0"/>
              <a:t>RouterB(config-if)# </a:t>
            </a:r>
            <a:r>
              <a:rPr lang="en-US" sz="1400" b="1" smtClean="0"/>
              <a:t>vrrp 1 timers learn</a:t>
            </a:r>
          </a:p>
          <a:p>
            <a:r>
              <a:rPr lang="en-US" sz="1400" smtClean="0"/>
              <a:t>RouterB(config-if)# </a:t>
            </a:r>
            <a:r>
              <a:rPr lang="en-US" sz="1400" b="1" smtClean="0"/>
              <a:t>end</a:t>
            </a:r>
            <a:endParaRPr lang="en-US" sz="1400"/>
          </a:p>
        </p:txBody>
      </p:sp>
      <p:pic>
        <p:nvPicPr>
          <p:cNvPr id="9" name="Content Placeholder 8" descr="VRRP Configuration Example.jpg"/>
          <p:cNvPicPr>
            <a:picLocks noGrp="1" noChangeAspect="1"/>
          </p:cNvPicPr>
          <p:nvPr>
            <p:ph idx="10"/>
          </p:nvPr>
        </p:nvPicPr>
        <p:blipFill>
          <a:blip r:embed="rId3" cstate="print"/>
          <a:srcRect t="11977" b="8023"/>
          <a:stretch>
            <a:fillRect/>
          </a:stretch>
        </p:blipFill>
        <p:spPr>
          <a:xfrm>
            <a:off x="1824831" y="1356852"/>
            <a:ext cx="5429250" cy="1371600"/>
          </a:xfrm>
          <a:prstGeom prst="rect">
            <a:avLst/>
          </a:prstGeom>
        </p:spPr>
      </p:pic>
    </p:spTree>
  </p:cSld>
  <p:clrMapOvr>
    <a:masterClrMapping/>
  </p:clrMapOvr>
  <p:timing>
    <p:tnLst>
      <p:par>
        <p:cTn id="1" dur="indefinite" restart="never" nodeType="tmRoot"/>
      </p:par>
    </p:tnLst>
  </p:timing>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bwMode="auto">
          <a:xfrm>
            <a:off x="313678" y="5798427"/>
            <a:ext cx="4202556" cy="319489"/>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7" name="Rectangle 6"/>
          <p:cNvSpPr/>
          <p:nvPr/>
        </p:nvSpPr>
        <p:spPr bwMode="auto">
          <a:xfrm>
            <a:off x="352473" y="3693499"/>
            <a:ext cx="5004949" cy="334768"/>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pic>
        <p:nvPicPr>
          <p:cNvPr id="6" name="Picture 5" descr="VRRP Configuration Example.jpg"/>
          <p:cNvPicPr>
            <a:picLocks noChangeAspect="1"/>
          </p:cNvPicPr>
          <p:nvPr/>
        </p:nvPicPr>
        <p:blipFill>
          <a:blip r:embed="rId3" cstate="print"/>
          <a:stretch>
            <a:fillRect/>
          </a:stretch>
        </p:blipFill>
        <p:spPr>
          <a:xfrm>
            <a:off x="1927951" y="820067"/>
            <a:ext cx="5188945" cy="1638614"/>
          </a:xfrm>
          <a:prstGeom prst="rect">
            <a:avLst/>
          </a:prstGeom>
        </p:spPr>
      </p:pic>
      <p:sp>
        <p:nvSpPr>
          <p:cNvPr id="2" name="Title 1"/>
          <p:cNvSpPr>
            <a:spLocks noGrp="1"/>
          </p:cNvSpPr>
          <p:nvPr>
            <p:ph type="title"/>
          </p:nvPr>
        </p:nvSpPr>
        <p:spPr/>
        <p:txBody>
          <a:bodyPr>
            <a:normAutofit/>
          </a:bodyPr>
          <a:lstStyle/>
          <a:p>
            <a:pPr>
              <a:defRPr/>
            </a:pPr>
            <a:r>
              <a:rPr lang="en-US" dirty="0" smtClean="0"/>
              <a:t>VRRP Configuration Example (2)</a:t>
            </a:r>
          </a:p>
        </p:txBody>
      </p:sp>
      <p:sp>
        <p:nvSpPr>
          <p:cNvPr id="10" name="Content Placeholder 9"/>
          <p:cNvSpPr>
            <a:spLocks noGrp="1"/>
          </p:cNvSpPr>
          <p:nvPr>
            <p:ph sz="quarter" idx="11"/>
          </p:nvPr>
        </p:nvSpPr>
        <p:spPr>
          <a:xfrm>
            <a:off x="279400" y="2389240"/>
            <a:ext cx="8520113" cy="4151260"/>
          </a:xfrm>
        </p:spPr>
        <p:txBody>
          <a:bodyPr>
            <a:noAutofit/>
          </a:bodyPr>
          <a:lstStyle/>
          <a:p>
            <a:r>
              <a:rPr lang="en-US" sz="1050" smtClean="0"/>
              <a:t>RouterA# </a:t>
            </a:r>
            <a:r>
              <a:rPr lang="en-US" sz="1050" b="1" smtClean="0"/>
              <a:t>show vrrp interface vlan 1</a:t>
            </a:r>
          </a:p>
          <a:p>
            <a:r>
              <a:rPr lang="en-US" sz="1050" smtClean="0"/>
              <a:t>Vlan1 - Group 1</a:t>
            </a:r>
          </a:p>
          <a:p>
            <a:pPr indent="176213"/>
            <a:r>
              <a:rPr lang="en-US" sz="1050" smtClean="0"/>
              <a:t>State is Master</a:t>
            </a:r>
          </a:p>
          <a:p>
            <a:pPr indent="176213"/>
            <a:r>
              <a:rPr lang="en-US" sz="1050" smtClean="0"/>
              <a:t>Virtual IP address is 10.0.2.254</a:t>
            </a:r>
          </a:p>
          <a:p>
            <a:pPr indent="176213"/>
            <a:r>
              <a:rPr lang="en-US" sz="1050" smtClean="0"/>
              <a:t>Virtual MAC address is 0000.5e00.0101</a:t>
            </a:r>
          </a:p>
          <a:p>
            <a:pPr indent="176213"/>
            <a:r>
              <a:rPr lang="en-US" sz="1050" smtClean="0"/>
              <a:t>Advertisement interval is 0.500 sec</a:t>
            </a:r>
          </a:p>
          <a:p>
            <a:pPr indent="176213"/>
            <a:r>
              <a:rPr lang="en-US" sz="1050" smtClean="0"/>
              <a:t>Preemption is enabled</a:t>
            </a:r>
          </a:p>
          <a:p>
            <a:pPr indent="396875"/>
            <a:r>
              <a:rPr lang="en-US" sz="1050" smtClean="0"/>
              <a:t>min delay is 0.000 sec</a:t>
            </a:r>
          </a:p>
          <a:p>
            <a:r>
              <a:rPr lang="en-US" sz="1050" smtClean="0"/>
              <a:t>Priority is 100</a:t>
            </a:r>
          </a:p>
          <a:p>
            <a:r>
              <a:rPr lang="en-US" sz="1050" smtClean="0"/>
              <a:t>Master Router is 10.0.2.1 (local), priority is 100</a:t>
            </a:r>
          </a:p>
          <a:p>
            <a:r>
              <a:rPr lang="en-US" sz="1050" smtClean="0"/>
              <a:t>Master Advertisement interval is 0.500 sec</a:t>
            </a:r>
          </a:p>
          <a:p>
            <a:r>
              <a:rPr lang="en-US" sz="1050" smtClean="0"/>
              <a:t>Master Down interval is 2.109 sec</a:t>
            </a:r>
          </a:p>
          <a:p>
            <a:endParaRPr lang="en-US" sz="1050" smtClean="0"/>
          </a:p>
          <a:p>
            <a:r>
              <a:rPr lang="en-US" sz="1050" smtClean="0"/>
              <a:t>RouterB# </a:t>
            </a:r>
            <a:r>
              <a:rPr lang="en-US" sz="1050" b="1" smtClean="0"/>
              <a:t>show vrrp interface vlan 1</a:t>
            </a:r>
          </a:p>
          <a:p>
            <a:r>
              <a:rPr lang="en-US" sz="1050" smtClean="0"/>
              <a:t>Vlan1 - Group 1</a:t>
            </a:r>
          </a:p>
          <a:p>
            <a:pPr indent="176213"/>
            <a:r>
              <a:rPr lang="en-US" sz="1050" smtClean="0"/>
              <a:t>State is Backup</a:t>
            </a:r>
          </a:p>
          <a:p>
            <a:pPr indent="176213"/>
            <a:r>
              <a:rPr lang="en-US" sz="1050" smtClean="0"/>
              <a:t>Virtual IP address is 10.0.2.254</a:t>
            </a:r>
          </a:p>
          <a:p>
            <a:pPr indent="176213"/>
            <a:r>
              <a:rPr lang="en-US" sz="1050" smtClean="0"/>
              <a:t>Virtual MAC address is 0000.5e00.0101</a:t>
            </a:r>
          </a:p>
          <a:p>
            <a:pPr indent="176213"/>
            <a:r>
              <a:rPr lang="en-US" sz="1050" smtClean="0"/>
              <a:t>Advertisement interval is 0.500 sec</a:t>
            </a:r>
          </a:p>
          <a:p>
            <a:pPr indent="176213"/>
            <a:r>
              <a:rPr lang="en-US" sz="1050" smtClean="0"/>
              <a:t>Preemption is enabled</a:t>
            </a:r>
          </a:p>
          <a:p>
            <a:pPr indent="396875"/>
            <a:r>
              <a:rPr lang="en-US" sz="1050" smtClean="0"/>
              <a:t>min delay is 0.000 sec</a:t>
            </a:r>
          </a:p>
          <a:p>
            <a:r>
              <a:rPr lang="en-US" sz="1050" smtClean="0"/>
              <a:t>Priority is 90</a:t>
            </a:r>
          </a:p>
          <a:p>
            <a:r>
              <a:rPr lang="en-US" sz="1050" smtClean="0"/>
              <a:t>Master Router is 10.0.2.1, priority is 100</a:t>
            </a:r>
          </a:p>
          <a:p>
            <a:r>
              <a:rPr lang="en-US" sz="1050" smtClean="0"/>
              <a:t>Master Advertisement interval is 0.500 sec</a:t>
            </a:r>
          </a:p>
          <a:p>
            <a:r>
              <a:rPr lang="en-US" sz="1050" smtClean="0"/>
              <a:t>Master Down interval is 2.109 sec (expires in 1.745 sec)</a:t>
            </a:r>
          </a:p>
          <a:p>
            <a:endParaRPr lang="en-US" sz="1050"/>
          </a:p>
        </p:txBody>
      </p:sp>
    </p:spTree>
  </p:cSld>
  <p:clrMapOvr>
    <a:masterClrMapping/>
  </p:clrMapOvr>
  <p:timing>
    <p:tnLst>
      <p:par>
        <p:cTn id="1" dur="indefinite" restart="never" nodeType="tmRoot"/>
      </p:par>
    </p:tnLst>
  </p:timing>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Gateway Load Balancing Protocol (GLBP)</a:t>
            </a:r>
            <a:endParaRPr lang="en-US" dirty="0" smtClean="0"/>
          </a:p>
        </p:txBody>
      </p:sp>
      <p:graphicFrame>
        <p:nvGraphicFramePr>
          <p:cNvPr id="8" name="Table Placeholder 7"/>
          <p:cNvGraphicFramePr>
            <a:graphicFrameLocks noGrp="1"/>
          </p:cNvGraphicFramePr>
          <p:nvPr>
            <p:ph type="tbl" idx="1"/>
          </p:nvPr>
        </p:nvGraphicFramePr>
        <p:xfrm>
          <a:off x="279400" y="1003300"/>
          <a:ext cx="8534400" cy="5400040"/>
        </p:xfrm>
        <a:graphic>
          <a:graphicData uri="http://schemas.openxmlformats.org/drawingml/2006/table">
            <a:tbl>
              <a:tblPr firstRow="1" bandRow="1">
                <a:tableStyleId>{5C22544A-7EE6-4342-B048-85BDC9FD1C3A}</a:tableStyleId>
              </a:tblPr>
              <a:tblGrid>
                <a:gridCol w="4267200"/>
                <a:gridCol w="4267200"/>
              </a:tblGrid>
              <a:tr h="370840">
                <a:tc>
                  <a:txBody>
                    <a:bodyPr/>
                    <a:lstStyle/>
                    <a:p>
                      <a:r>
                        <a:rPr lang="en-US" dirty="0" smtClean="0"/>
                        <a:t>HSRP</a:t>
                      </a:r>
                      <a:endParaRPr lang="en-US" dirty="0"/>
                    </a:p>
                  </a:txBody>
                  <a:tcPr/>
                </a:tc>
                <a:tc>
                  <a:txBody>
                    <a:bodyPr/>
                    <a:lstStyle/>
                    <a:p>
                      <a:r>
                        <a:rPr lang="en-US" dirty="0" smtClean="0"/>
                        <a:t>GLBP</a:t>
                      </a:r>
                      <a:endParaRPr lang="en-US" dirty="0"/>
                    </a:p>
                  </a:txBody>
                  <a:tcPr/>
                </a:tc>
              </a:tr>
              <a:tr h="370840">
                <a:tc>
                  <a:txBody>
                    <a:bodyPr/>
                    <a:lstStyle/>
                    <a:p>
                      <a:r>
                        <a:rPr lang="en-US" sz="1600" kern="1200" baseline="0" dirty="0" smtClean="0">
                          <a:solidFill>
                            <a:schemeClr val="dk1"/>
                          </a:solidFill>
                          <a:latin typeface="+mn-lt"/>
                          <a:ea typeface="+mn-ea"/>
                          <a:cs typeface="+mn-cs"/>
                        </a:rPr>
                        <a:t>Cisco Proprietary, 1994</a:t>
                      </a:r>
                      <a:endParaRPr lang="en-US" sz="1600" b="1" dirty="0">
                        <a:latin typeface="Courier New" pitchFamily="49" charset="0"/>
                        <a:cs typeface="Courier New" pitchFamily="49" charset="0"/>
                      </a:endParaRPr>
                    </a:p>
                  </a:txBody>
                  <a:tcPr/>
                </a:tc>
                <a:tc>
                  <a:txBody>
                    <a:bodyPr/>
                    <a:lstStyle/>
                    <a:p>
                      <a:r>
                        <a:rPr lang="en-US" sz="1600" kern="1200" baseline="0" dirty="0" smtClean="0">
                          <a:solidFill>
                            <a:schemeClr val="dk1"/>
                          </a:solidFill>
                          <a:latin typeface="+mn-lt"/>
                          <a:ea typeface="+mn-ea"/>
                          <a:cs typeface="+mn-cs"/>
                        </a:rPr>
                        <a:t>Cisco Proprietary, 2005</a:t>
                      </a:r>
                      <a:endParaRPr lang="en-US" sz="1600" dirty="0"/>
                    </a:p>
                  </a:txBody>
                  <a:tcPr/>
                </a:tc>
              </a:tr>
              <a:tr h="370840">
                <a:tc>
                  <a:txBody>
                    <a:bodyPr/>
                    <a:lstStyle/>
                    <a:p>
                      <a:r>
                        <a:rPr lang="en-US" sz="1600" kern="1200" baseline="0" dirty="0" smtClean="0">
                          <a:solidFill>
                            <a:schemeClr val="dk1"/>
                          </a:solidFill>
                          <a:latin typeface="+mn-lt"/>
                          <a:ea typeface="+mn-ea"/>
                          <a:cs typeface="+mn-cs"/>
                        </a:rPr>
                        <a:t>16 groups max.</a:t>
                      </a:r>
                      <a:endParaRPr lang="en-US" sz="1600" b="1" dirty="0">
                        <a:latin typeface="Courier New" pitchFamily="49" charset="0"/>
                        <a:cs typeface="Courier New" pitchFamily="49" charset="0"/>
                      </a:endParaRPr>
                    </a:p>
                  </a:txBody>
                  <a:tcPr/>
                </a:tc>
                <a:tc>
                  <a:txBody>
                    <a:bodyPr/>
                    <a:lstStyle/>
                    <a:p>
                      <a:r>
                        <a:rPr lang="en-US" sz="1600" kern="1200" baseline="0" dirty="0" smtClean="0">
                          <a:solidFill>
                            <a:schemeClr val="dk1"/>
                          </a:solidFill>
                          <a:latin typeface="+mn-lt"/>
                          <a:ea typeface="+mn-ea"/>
                          <a:cs typeface="+mn-cs"/>
                        </a:rPr>
                        <a:t>1024 groups max.</a:t>
                      </a:r>
                      <a:endParaRPr lang="en-US" sz="1600" dirty="0"/>
                    </a:p>
                  </a:txBody>
                  <a:tcPr/>
                </a:tc>
              </a:tr>
              <a:tr h="370840">
                <a:tc>
                  <a:txBody>
                    <a:bodyPr/>
                    <a:lstStyle/>
                    <a:p>
                      <a:r>
                        <a:rPr lang="en-US" sz="1600" kern="1200" baseline="0" dirty="0" smtClean="0">
                          <a:solidFill>
                            <a:schemeClr val="dk1"/>
                          </a:solidFill>
                          <a:latin typeface="+mn-lt"/>
                          <a:ea typeface="+mn-ea"/>
                          <a:cs typeface="+mn-cs"/>
                        </a:rPr>
                        <a:t>1 active, 1 standby, several candidates.</a:t>
                      </a:r>
                      <a:endParaRPr lang="en-US" sz="1600" b="1" dirty="0">
                        <a:latin typeface="Courier New" pitchFamily="49" charset="0"/>
                        <a:cs typeface="Courier New" pitchFamily="49" charset="0"/>
                      </a:endParaRPr>
                    </a:p>
                  </a:txBody>
                  <a:tcPr/>
                </a:tc>
                <a:tc>
                  <a:txBody>
                    <a:bodyPr/>
                    <a:lstStyle/>
                    <a:p>
                      <a:r>
                        <a:rPr lang="en-US" sz="1600" kern="1200" baseline="0" dirty="0" smtClean="0">
                          <a:solidFill>
                            <a:schemeClr val="dk1"/>
                          </a:solidFill>
                          <a:latin typeface="+mn-lt"/>
                          <a:ea typeface="+mn-ea"/>
                          <a:cs typeface="+mn-cs"/>
                        </a:rPr>
                        <a:t>1 AVG, several AVF, AVG load balances traffic</a:t>
                      </a:r>
                    </a:p>
                    <a:p>
                      <a:r>
                        <a:rPr lang="en-US" sz="1600" kern="1200" baseline="0" dirty="0" smtClean="0">
                          <a:solidFill>
                            <a:schemeClr val="dk1"/>
                          </a:solidFill>
                          <a:latin typeface="+mn-lt"/>
                          <a:ea typeface="+mn-ea"/>
                          <a:cs typeface="+mn-cs"/>
                        </a:rPr>
                        <a:t>among  AVF and AVGs</a:t>
                      </a:r>
                      <a:endParaRPr lang="en-US" sz="1600" dirty="0"/>
                    </a:p>
                  </a:txBody>
                  <a:tcPr/>
                </a:tc>
              </a:tr>
              <a:tr h="370840">
                <a:tc>
                  <a:txBody>
                    <a:bodyPr/>
                    <a:lstStyle/>
                    <a:p>
                      <a:r>
                        <a:rPr lang="en-US" sz="1600" kern="1200" baseline="0" dirty="0" smtClean="0">
                          <a:solidFill>
                            <a:schemeClr val="dk1"/>
                          </a:solidFill>
                          <a:latin typeface="+mn-lt"/>
                          <a:ea typeface="+mn-ea"/>
                          <a:cs typeface="+mn-cs"/>
                        </a:rPr>
                        <a:t>Virtual IP is different from Active and</a:t>
                      </a:r>
                    </a:p>
                    <a:p>
                      <a:r>
                        <a:rPr lang="en-US" sz="1600" kern="1200" baseline="0" dirty="0" smtClean="0">
                          <a:solidFill>
                            <a:schemeClr val="dk1"/>
                          </a:solidFill>
                          <a:latin typeface="+mn-lt"/>
                          <a:ea typeface="+mn-ea"/>
                          <a:cs typeface="+mn-cs"/>
                        </a:rPr>
                        <a:t>Standby real IP addresses.</a:t>
                      </a:r>
                      <a:endParaRPr lang="en-US" sz="1600" b="1" dirty="0">
                        <a:latin typeface="Courier New" pitchFamily="49" charset="0"/>
                        <a:cs typeface="Courier New" pitchFamily="49" charset="0"/>
                      </a:endParaRPr>
                    </a:p>
                  </a:txBody>
                  <a:tcPr/>
                </a:tc>
                <a:tc>
                  <a:txBody>
                    <a:bodyPr/>
                    <a:lstStyle/>
                    <a:p>
                      <a:r>
                        <a:rPr lang="en-US" sz="1600" kern="1200" baseline="0" dirty="0" smtClean="0">
                          <a:solidFill>
                            <a:schemeClr val="dk1"/>
                          </a:solidFill>
                          <a:latin typeface="+mn-lt"/>
                          <a:ea typeface="+mn-ea"/>
                          <a:cs typeface="+mn-cs"/>
                        </a:rPr>
                        <a:t>Virtual IP is different from AVG and AVF real IP addresses</a:t>
                      </a:r>
                      <a:endParaRPr lang="en-US" sz="1600" dirty="0"/>
                    </a:p>
                  </a:txBody>
                  <a:tcPr/>
                </a:tc>
              </a:tr>
              <a:tr h="370840">
                <a:tc>
                  <a:txBody>
                    <a:bodyPr/>
                    <a:lstStyle/>
                    <a:p>
                      <a:r>
                        <a:rPr lang="en-US" sz="1600" kern="1200" baseline="0" dirty="0" smtClean="0">
                          <a:solidFill>
                            <a:schemeClr val="dk1"/>
                          </a:solidFill>
                          <a:latin typeface="+mn-lt"/>
                          <a:ea typeface="+mn-ea"/>
                          <a:cs typeface="+mn-cs"/>
                        </a:rPr>
                        <a:t>1 Virtual MAC address for each group</a:t>
                      </a:r>
                      <a:endParaRPr lang="en-US" sz="1600" b="1" dirty="0">
                        <a:latin typeface="Courier New" pitchFamily="49" charset="0"/>
                        <a:cs typeface="Courier New" pitchFamily="49" charset="0"/>
                      </a:endParaRPr>
                    </a:p>
                  </a:txBody>
                  <a:tcPr/>
                </a:tc>
                <a:tc>
                  <a:txBody>
                    <a:bodyPr/>
                    <a:lstStyle/>
                    <a:p>
                      <a:r>
                        <a:rPr lang="en-US" sz="1600" kern="1200" baseline="0" dirty="0" smtClean="0">
                          <a:solidFill>
                            <a:schemeClr val="dk1"/>
                          </a:solidFill>
                          <a:latin typeface="+mn-lt"/>
                          <a:ea typeface="+mn-ea"/>
                          <a:cs typeface="+mn-cs"/>
                        </a:rPr>
                        <a:t>1 Virtual MAC address per AVF/AVG in each group</a:t>
                      </a:r>
                      <a:endParaRPr lang="en-US" sz="1600" dirty="0"/>
                    </a:p>
                  </a:txBody>
                  <a:tcPr/>
                </a:tc>
              </a:tr>
              <a:tr h="370840">
                <a:tc>
                  <a:txBody>
                    <a:bodyPr/>
                    <a:lstStyle/>
                    <a:p>
                      <a:r>
                        <a:rPr lang="en-US" sz="1600" kern="1200" baseline="0" dirty="0" smtClean="0">
                          <a:solidFill>
                            <a:schemeClr val="dk1"/>
                          </a:solidFill>
                          <a:latin typeface="+mn-lt"/>
                          <a:ea typeface="+mn-ea"/>
                          <a:cs typeface="+mn-cs"/>
                        </a:rPr>
                        <a:t>Uses 224.0.0.2 for hello packets.</a:t>
                      </a:r>
                      <a:endParaRPr lang="en-US" sz="1600" b="1" dirty="0">
                        <a:latin typeface="Courier New" pitchFamily="49" charset="0"/>
                        <a:cs typeface="Courier New" pitchFamily="49" charset="0"/>
                      </a:endParaRPr>
                    </a:p>
                  </a:txBody>
                  <a:tcPr/>
                </a:tc>
                <a:tc>
                  <a:txBody>
                    <a:bodyPr/>
                    <a:lstStyle/>
                    <a:p>
                      <a:r>
                        <a:rPr lang="en-US" sz="1600" kern="1200" baseline="0" dirty="0" smtClean="0">
                          <a:solidFill>
                            <a:schemeClr val="dk1"/>
                          </a:solidFill>
                          <a:latin typeface="+mn-lt"/>
                          <a:ea typeface="+mn-ea"/>
                          <a:cs typeface="+mn-cs"/>
                        </a:rPr>
                        <a:t>Uses 224.0.0.102 for hello packets.</a:t>
                      </a:r>
                      <a:endParaRPr lang="en-US" sz="1600" dirty="0"/>
                    </a:p>
                  </a:txBody>
                  <a:tcPr/>
                </a:tc>
              </a:tr>
              <a:tr h="370840">
                <a:tc>
                  <a:txBody>
                    <a:bodyPr/>
                    <a:lstStyle/>
                    <a:p>
                      <a:r>
                        <a:rPr lang="en-US" sz="1600" kern="1200" baseline="0" dirty="0" smtClean="0">
                          <a:solidFill>
                            <a:schemeClr val="dk1"/>
                          </a:solidFill>
                          <a:latin typeface="+mn-lt"/>
                          <a:ea typeface="+mn-ea"/>
                          <a:cs typeface="+mn-cs"/>
                        </a:rPr>
                        <a:t>Default timers: hello 3 s, holdtime 10 s.</a:t>
                      </a:r>
                      <a:endParaRPr lang="en-US" sz="1600" b="1" dirty="0">
                        <a:latin typeface="Courier New" pitchFamily="49" charset="0"/>
                        <a:cs typeface="Courier New" pitchFamily="49" charset="0"/>
                      </a:endParaRPr>
                    </a:p>
                  </a:txBody>
                  <a:tcPr/>
                </a:tc>
                <a:tc>
                  <a:txBody>
                    <a:bodyPr/>
                    <a:lstStyle/>
                    <a:p>
                      <a:r>
                        <a:rPr lang="en-US" sz="1600" kern="1200" baseline="0" dirty="0" smtClean="0">
                          <a:solidFill>
                            <a:schemeClr val="dk1"/>
                          </a:solidFill>
                          <a:latin typeface="+mn-lt"/>
                          <a:ea typeface="+mn-ea"/>
                          <a:cs typeface="+mn-cs"/>
                        </a:rPr>
                        <a:t>The default timers are shorter in VRRP than HSRP. This often gave VRRP the reputation of being faster than HSRP.</a:t>
                      </a:r>
                      <a:endParaRPr lang="en-US" sz="1600" dirty="0"/>
                    </a:p>
                  </a:txBody>
                  <a:tcPr/>
                </a:tc>
              </a:tr>
              <a:tr h="370840">
                <a:tc>
                  <a:txBody>
                    <a:bodyPr/>
                    <a:lstStyle/>
                    <a:p>
                      <a:r>
                        <a:rPr lang="en-US" sz="1600" kern="1200" baseline="0" dirty="0" smtClean="0">
                          <a:solidFill>
                            <a:schemeClr val="dk1"/>
                          </a:solidFill>
                          <a:latin typeface="+mn-lt"/>
                          <a:ea typeface="+mn-ea"/>
                          <a:cs typeface="+mn-cs"/>
                        </a:rPr>
                        <a:t>Can track interfaces or objects.</a:t>
                      </a:r>
                      <a:endParaRPr lang="en-US" sz="1600" b="1" dirty="0">
                        <a:latin typeface="Courier New" pitchFamily="49" charset="0"/>
                        <a:cs typeface="Courier New" pitchFamily="49" charset="0"/>
                      </a:endParaRPr>
                    </a:p>
                  </a:txBody>
                  <a:tcPr/>
                </a:tc>
                <a:tc>
                  <a:txBody>
                    <a:bodyPr/>
                    <a:lstStyle/>
                    <a:p>
                      <a:r>
                        <a:rPr lang="en-US" sz="1600" kern="1200" baseline="0" dirty="0" smtClean="0">
                          <a:solidFill>
                            <a:schemeClr val="dk1"/>
                          </a:solidFill>
                          <a:latin typeface="+mn-lt"/>
                          <a:ea typeface="+mn-ea"/>
                          <a:cs typeface="+mn-cs"/>
                        </a:rPr>
                        <a:t>Can track only objects.</a:t>
                      </a:r>
                      <a:endParaRPr lang="en-US" sz="1600" dirty="0"/>
                    </a:p>
                  </a:txBody>
                  <a:tcPr/>
                </a:tc>
              </a:tr>
              <a:tr h="370840">
                <a:tc>
                  <a:txBody>
                    <a:bodyPr/>
                    <a:lstStyle/>
                    <a:p>
                      <a:r>
                        <a:rPr lang="en-US" sz="1600" kern="1200" baseline="0" dirty="0" smtClean="0">
                          <a:solidFill>
                            <a:schemeClr val="dk1"/>
                          </a:solidFill>
                          <a:latin typeface="+mn-lt"/>
                          <a:ea typeface="+mn-ea"/>
                          <a:cs typeface="+mn-cs"/>
                        </a:rPr>
                        <a:t>Default timers: hello 3 s, holdtime 10 s</a:t>
                      </a:r>
                      <a:endParaRPr lang="en-US" sz="1600" b="1" dirty="0">
                        <a:latin typeface="Courier New" pitchFamily="49" charset="0"/>
                        <a:cs typeface="Courier New" pitchFamily="49" charset="0"/>
                      </a:endParaRPr>
                    </a:p>
                  </a:txBody>
                  <a:tcPr/>
                </a:tc>
                <a:tc>
                  <a:txBody>
                    <a:bodyPr/>
                    <a:lstStyle/>
                    <a:p>
                      <a:r>
                        <a:rPr lang="en-US" sz="1600" kern="1200" baseline="0" dirty="0" smtClean="0">
                          <a:solidFill>
                            <a:schemeClr val="dk1"/>
                          </a:solidFill>
                          <a:latin typeface="+mn-lt"/>
                          <a:ea typeface="+mn-ea"/>
                          <a:cs typeface="+mn-cs"/>
                        </a:rPr>
                        <a:t>Default timers: hello 3 s, holdtime 10 s</a:t>
                      </a:r>
                      <a:endParaRPr lang="en-US" sz="1600" dirty="0"/>
                    </a:p>
                  </a:txBody>
                  <a:tcPr/>
                </a:tc>
              </a:tr>
              <a:tr h="370840">
                <a:tc>
                  <a:txBody>
                    <a:bodyPr/>
                    <a:lstStyle/>
                    <a:p>
                      <a:r>
                        <a:rPr lang="en-US" sz="1600" kern="1200" baseline="0" dirty="0" smtClean="0">
                          <a:solidFill>
                            <a:schemeClr val="dk1"/>
                          </a:solidFill>
                          <a:latin typeface="+mn-lt"/>
                          <a:ea typeface="+mn-ea"/>
                          <a:cs typeface="+mn-cs"/>
                        </a:rPr>
                        <a:t>Authentication supported</a:t>
                      </a:r>
                      <a:endParaRPr lang="en-US" sz="1600" b="1" dirty="0">
                        <a:latin typeface="Courier New" pitchFamily="49" charset="0"/>
                        <a:cs typeface="Courier New" pitchFamily="49" charset="0"/>
                      </a:endParaRPr>
                    </a:p>
                  </a:txBody>
                  <a:tcPr/>
                </a:tc>
                <a:tc>
                  <a:txBody>
                    <a:bodyPr/>
                    <a:lstStyle/>
                    <a:p>
                      <a:r>
                        <a:rPr lang="en-US" sz="1600" kern="1200" baseline="0" dirty="0" smtClean="0">
                          <a:solidFill>
                            <a:schemeClr val="dk1"/>
                          </a:solidFill>
                          <a:latin typeface="+mn-lt"/>
                          <a:ea typeface="+mn-ea"/>
                          <a:cs typeface="+mn-cs"/>
                        </a:rPr>
                        <a:t>Authentication supported</a:t>
                      </a:r>
                      <a:endParaRPr lang="en-US" sz="1600" dirty="0"/>
                    </a:p>
                  </a:txBody>
                  <a:tcPr/>
                </a:tc>
              </a:tr>
            </a:tbl>
          </a:graphicData>
        </a:graphic>
      </p:graphicFrame>
    </p:spTree>
  </p:cSld>
  <p:clrMapOvr>
    <a:masterClrMapping/>
  </p:clrMapOvr>
  <p:timing>
    <p:tnLst>
      <p:par>
        <p:cTn id="1" dur="indefinite" restart="never" nodeType="tmRoot"/>
      </p:par>
    </p:tnLst>
  </p:timing>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GLBP Functions (1)</a:t>
            </a:r>
            <a:endParaRPr lang="en-US" dirty="0" smtClean="0"/>
          </a:p>
        </p:txBody>
      </p:sp>
      <p:sp>
        <p:nvSpPr>
          <p:cNvPr id="8" name="Content Placeholder 7"/>
          <p:cNvSpPr>
            <a:spLocks noGrp="1"/>
          </p:cNvSpPr>
          <p:nvPr>
            <p:ph idx="11"/>
          </p:nvPr>
        </p:nvSpPr>
        <p:spPr/>
        <p:txBody>
          <a:bodyPr>
            <a:noAutofit/>
          </a:bodyPr>
          <a:lstStyle/>
          <a:p>
            <a:r>
              <a:rPr lang="en-US" sz="1600" b="1" smtClean="0"/>
              <a:t>GLBP active virtual gateway (AVG)</a:t>
            </a:r>
            <a:r>
              <a:rPr lang="en-US" sz="1600" smtClean="0"/>
              <a:t>:Members of a GLBP group elect one gateway to be the AVG for that group. Other group members provide backup for the AVG if the AVG becomes unavailable. The AVG assigns a virtual MAC address to each member of the GLBP group.</a:t>
            </a:r>
          </a:p>
          <a:p>
            <a:r>
              <a:rPr lang="en-US" sz="1600" b="1" smtClean="0"/>
              <a:t>GLBP active virtual forwarder (AVF)</a:t>
            </a:r>
            <a:r>
              <a:rPr lang="en-US" sz="1600" smtClean="0"/>
              <a:t>: Each gateway assumes responsibility for forwarding packets that are sent to the virtual MAC address assigned to that gateway by the AVG. These gateways are known as AVFs for their virtual MAC address.</a:t>
            </a:r>
          </a:p>
          <a:p>
            <a:r>
              <a:rPr lang="en-US" sz="1600" b="1" smtClean="0"/>
              <a:t>GLBP communication</a:t>
            </a:r>
            <a:r>
              <a:rPr lang="en-US" sz="1600" smtClean="0"/>
              <a:t>: GLBP members communicate between each other through hello messages sent every 3 seconds to the multicast address 224.0.0.102, User </a:t>
            </a:r>
            <a:r>
              <a:rPr lang="pt-BR" sz="1600" smtClean="0"/>
              <a:t>Datagram Protocol (UDP) port 3222.</a:t>
            </a:r>
            <a:endParaRPr lang="en-US" sz="1600" dirty="0"/>
          </a:p>
        </p:txBody>
      </p:sp>
      <p:pic>
        <p:nvPicPr>
          <p:cNvPr id="10" name="Picture 2"/>
          <p:cNvPicPr>
            <a:picLocks noGrp="1" noChangeAspect="1" noChangeArrowheads="1"/>
          </p:cNvPicPr>
          <p:nvPr>
            <p:ph sz="quarter" idx="12"/>
          </p:nvPr>
        </p:nvPicPr>
        <p:blipFill>
          <a:blip r:embed="rId3" cstate="print"/>
          <a:stretch>
            <a:fillRect/>
          </a:stretch>
        </p:blipFill>
        <p:spPr bwMode="auto">
          <a:xfrm>
            <a:off x="783713" y="1000125"/>
            <a:ext cx="7522598" cy="273208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GLBP Functions (2)</a:t>
            </a:r>
            <a:endParaRPr lang="en-US" dirty="0" smtClean="0"/>
          </a:p>
        </p:txBody>
      </p:sp>
      <p:sp>
        <p:nvSpPr>
          <p:cNvPr id="8" name="Content Placeholder 7"/>
          <p:cNvSpPr>
            <a:spLocks noGrp="1"/>
          </p:cNvSpPr>
          <p:nvPr>
            <p:ph idx="11"/>
          </p:nvPr>
        </p:nvSpPr>
        <p:spPr/>
        <p:txBody>
          <a:bodyPr>
            <a:noAutofit/>
          </a:bodyPr>
          <a:lstStyle/>
          <a:p>
            <a:r>
              <a:rPr lang="en-US" sz="2000" smtClean="0"/>
              <a:t>Router A is acting as the AVG. Router A has assigned virtual MAC 0007.b400.0101 to itself.</a:t>
            </a:r>
          </a:p>
          <a:p>
            <a:r>
              <a:rPr lang="en-US" sz="2000" smtClean="0"/>
              <a:t>Router B is acting as AVF for the virtual MAC 0007.b400.0102 assigned to it by Router A. </a:t>
            </a:r>
          </a:p>
          <a:p>
            <a:r>
              <a:rPr lang="en-US" sz="2000" smtClean="0"/>
              <a:t>Client 1 default gateway is Router A.</a:t>
            </a:r>
          </a:p>
          <a:p>
            <a:r>
              <a:rPr lang="en-US" sz="2000" smtClean="0"/>
              <a:t>Client 2 default gateway is Router B based on the virtual MAC assignment.</a:t>
            </a:r>
            <a:endParaRPr lang="en-US" sz="2000" dirty="0" smtClean="0"/>
          </a:p>
        </p:txBody>
      </p:sp>
      <p:pic>
        <p:nvPicPr>
          <p:cNvPr id="9" name="Picture 2"/>
          <p:cNvPicPr>
            <a:picLocks noGrp="1" noChangeAspect="1" noChangeArrowheads="1"/>
          </p:cNvPicPr>
          <p:nvPr>
            <p:ph sz="quarter" idx="12"/>
          </p:nvPr>
        </p:nvPicPr>
        <p:blipFill>
          <a:blip r:embed="rId3" cstate="print"/>
          <a:stretch>
            <a:fillRect/>
          </a:stretch>
        </p:blipFill>
        <p:spPr bwMode="auto">
          <a:xfrm>
            <a:off x="783713" y="1000125"/>
            <a:ext cx="7522598" cy="273208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2130" name="Rectangle 2"/>
          <p:cNvSpPr>
            <a:spLocks noGrp="1" noChangeArrowheads="1"/>
          </p:cNvSpPr>
          <p:nvPr>
            <p:ph type="title"/>
          </p:nvPr>
        </p:nvSpPr>
        <p:spPr/>
        <p:txBody>
          <a:bodyPr/>
          <a:lstStyle/>
          <a:p>
            <a:r>
              <a:rPr lang="en-US" dirty="0" smtClean="0"/>
              <a:t>GLBP Features</a:t>
            </a:r>
            <a:endParaRPr lang="en-US" dirty="0"/>
          </a:p>
        </p:txBody>
      </p:sp>
      <p:sp>
        <p:nvSpPr>
          <p:cNvPr id="4" name="Content Placeholder 12"/>
          <p:cNvSpPr>
            <a:spLocks noGrp="1"/>
          </p:cNvSpPr>
          <p:nvPr>
            <p:ph idx="1"/>
          </p:nvPr>
        </p:nvSpPr>
        <p:spPr>
          <a:prstGeom prst="rect">
            <a:avLst/>
          </a:prstGeom>
        </p:spPr>
        <p:txBody>
          <a:bodyPr>
            <a:noAutofit/>
          </a:bodyPr>
          <a:lstStyle/>
          <a:p>
            <a:r>
              <a:rPr lang="en-US" sz="2000" b="1" dirty="0" smtClean="0"/>
              <a:t>Load sharing: </a:t>
            </a:r>
            <a:r>
              <a:rPr lang="en-US" sz="2000" dirty="0" smtClean="0"/>
              <a:t>You can configure GLBP in such a way that multiple routers can share traffic from LAN clients, thereby sharing the traffic load more equitably among available routers.</a:t>
            </a:r>
          </a:p>
          <a:p>
            <a:r>
              <a:rPr lang="en-US" sz="2000" b="1" dirty="0" smtClean="0"/>
              <a:t>Multiple virtual routers: </a:t>
            </a:r>
            <a:r>
              <a:rPr lang="en-US" sz="2000" dirty="0" smtClean="0"/>
              <a:t>GLBP supports up to 1024 virtual routers (GLBP groups) on each physical interface of a router and up to four virtual forwarders per group.</a:t>
            </a:r>
          </a:p>
          <a:p>
            <a:r>
              <a:rPr lang="en-US" sz="2000" b="1" dirty="0" smtClean="0"/>
              <a:t>Preemption: </a:t>
            </a:r>
            <a:r>
              <a:rPr lang="en-US" sz="2000" dirty="0" smtClean="0"/>
              <a:t>The redundancy scheme of GLBP enables you to preempt an AVG with a higher priority backup virtual gateway that has become available. Forwarder preemption works in a similar way, except that forwarder preemption uses weighting instead of priority and is enabled by default.</a:t>
            </a:r>
          </a:p>
          <a:p>
            <a:r>
              <a:rPr lang="en-US" sz="2000" b="1" dirty="0" smtClean="0"/>
              <a:t>Efficient resource utilization: </a:t>
            </a:r>
            <a:r>
              <a:rPr lang="en-US" sz="2000" dirty="0" smtClean="0"/>
              <a:t>GLBP makes it possible for any router in a group to serve as a backup, which eliminates the need for a dedicated backup router because all available routers can support network traffic.</a:t>
            </a:r>
            <a:endParaRPr lang="en-US" sz="2000" dirty="0">
              <a:cs typeface="Courier New" pitchFamily="49" charset="0"/>
            </a:endParaRPr>
          </a:p>
        </p:txBody>
      </p:sp>
    </p:spTree>
  </p:cSld>
  <p:clrMapOvr>
    <a:masterClrMapping/>
  </p:clrMapOvr>
  <p:timing>
    <p:tnLst>
      <p:par>
        <p:cTn id="1" dur="indefinite" restart="never" nodeType="tmRoot"/>
      </p:par>
    </p:tnLst>
  </p:timing>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2130" name="Rectangle 2"/>
          <p:cNvSpPr>
            <a:spLocks noGrp="1" noChangeArrowheads="1"/>
          </p:cNvSpPr>
          <p:nvPr>
            <p:ph type="title"/>
          </p:nvPr>
        </p:nvSpPr>
        <p:spPr/>
        <p:txBody>
          <a:bodyPr/>
          <a:lstStyle/>
          <a:p>
            <a:r>
              <a:rPr lang="en-US" smtClean="0"/>
              <a:t>GLBP Operations (1)</a:t>
            </a:r>
            <a:endParaRPr lang="en-US" dirty="0"/>
          </a:p>
        </p:txBody>
      </p:sp>
      <p:sp>
        <p:nvSpPr>
          <p:cNvPr id="4" name="Content Placeholder 12"/>
          <p:cNvSpPr>
            <a:spLocks noGrp="1"/>
          </p:cNvSpPr>
          <p:nvPr>
            <p:ph idx="1"/>
          </p:nvPr>
        </p:nvSpPr>
        <p:spPr/>
        <p:txBody>
          <a:bodyPr>
            <a:noAutofit/>
          </a:bodyPr>
          <a:lstStyle/>
          <a:p>
            <a:pPr>
              <a:buNone/>
            </a:pPr>
            <a:r>
              <a:rPr lang="en-US" smtClean="0"/>
              <a:t>Operational modes for load balancing:</a:t>
            </a:r>
          </a:p>
          <a:p>
            <a:r>
              <a:rPr lang="en-US" b="1" smtClean="0"/>
              <a:t>Weighted load-balancing algorithm</a:t>
            </a:r>
            <a:r>
              <a:rPr lang="en-US" smtClean="0"/>
              <a:t>: The amount of load directed to a router is dependent upon the weighting value advertised by that router.</a:t>
            </a:r>
          </a:p>
          <a:p>
            <a:r>
              <a:rPr lang="en-US" b="1" smtClean="0"/>
              <a:t>Host-dependent load-balancing algorithm</a:t>
            </a:r>
            <a:r>
              <a:rPr lang="en-US" smtClean="0"/>
              <a:t>: A host is guaranteed use of the same virtual MAC address as long as that virtual MAC address is participating in the GLBP group.</a:t>
            </a:r>
          </a:p>
          <a:p>
            <a:r>
              <a:rPr lang="en-US" b="1" smtClean="0"/>
              <a:t>Round-robin load-balancing algorithm</a:t>
            </a:r>
            <a:r>
              <a:rPr lang="en-US" smtClean="0"/>
              <a:t>: As clients send ARP requests to resolve the MAC address of the default gateway, the reply to each client contains the MAC address of the next possible router in round-robin fashion. All routers’ MAC addresses take turns being included in address resolution replies for the default gateway IP address.</a:t>
            </a:r>
            <a:endParaRPr lang="en-US" dirty="0"/>
          </a:p>
        </p:txBody>
      </p:sp>
    </p:spTree>
  </p:cSld>
  <p:clrMapOvr>
    <a:masterClrMapping/>
  </p:clrMapOvr>
  <p:timing>
    <p:tnLst>
      <p:par>
        <p:cTn id="1" dur="indefinite" restart="never" nodeType="tmRoot"/>
      </p:par>
    </p:tnLst>
  </p:timing>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2130" name="Rectangle 2"/>
          <p:cNvSpPr>
            <a:spLocks noGrp="1" noChangeArrowheads="1"/>
          </p:cNvSpPr>
          <p:nvPr>
            <p:ph type="title"/>
          </p:nvPr>
        </p:nvSpPr>
        <p:spPr/>
        <p:txBody>
          <a:bodyPr/>
          <a:lstStyle/>
          <a:p>
            <a:r>
              <a:rPr lang="en-US" smtClean="0"/>
              <a:t>GLBP Operations (2)</a:t>
            </a:r>
            <a:endParaRPr lang="en-US" dirty="0"/>
          </a:p>
        </p:txBody>
      </p:sp>
      <p:sp>
        <p:nvSpPr>
          <p:cNvPr id="6" name="Content Placeholder 12"/>
          <p:cNvSpPr>
            <a:spLocks noGrp="1"/>
          </p:cNvSpPr>
          <p:nvPr>
            <p:ph idx="11"/>
          </p:nvPr>
        </p:nvSpPr>
        <p:spPr>
          <a:xfrm>
            <a:off x="279400" y="4321277"/>
            <a:ext cx="8520354" cy="2102827"/>
          </a:xfrm>
        </p:spPr>
        <p:txBody>
          <a:bodyPr>
            <a:noAutofit/>
          </a:bodyPr>
          <a:lstStyle/>
          <a:p>
            <a:r>
              <a:rPr lang="en-US" sz="2000" smtClean="0"/>
              <a:t>By default, GLBP attempts to balance traffic on a per-host basis using the round-robin algorithm. </a:t>
            </a:r>
          </a:p>
          <a:p>
            <a:r>
              <a:rPr lang="en-US" sz="2000" smtClean="0"/>
              <a:t>When a client sends an ARP message for the gateway IP address, the AVG returns the virtual MAC address of one of the AVFs. </a:t>
            </a:r>
          </a:p>
          <a:p>
            <a:r>
              <a:rPr lang="en-US" sz="2000" smtClean="0"/>
              <a:t>When a second client sends an ARP message, the AVG returns the next virtual MAC address from the list. </a:t>
            </a:r>
            <a:endParaRPr lang="en-US" sz="2000" dirty="0" smtClean="0"/>
          </a:p>
        </p:txBody>
      </p:sp>
      <p:pic>
        <p:nvPicPr>
          <p:cNvPr id="11" name="Content Placeholder 10" descr="GLBP AVG Operation.jpg"/>
          <p:cNvPicPr>
            <a:picLocks noGrp="1" noChangeAspect="1"/>
          </p:cNvPicPr>
          <p:nvPr>
            <p:ph sz="quarter" idx="12"/>
          </p:nvPr>
        </p:nvPicPr>
        <p:blipFill>
          <a:blip r:embed="rId3" cstate="print"/>
          <a:stretch>
            <a:fillRect/>
          </a:stretch>
        </p:blipFill>
        <p:spPr>
          <a:xfrm>
            <a:off x="1569259" y="1000124"/>
            <a:ext cx="5988258" cy="3276908"/>
          </a:xfrm>
          <a:prstGeom prst="rect">
            <a:avLst/>
          </a:prstGeom>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defRPr/>
            </a:pPr>
            <a:r>
              <a:rPr lang="en-US" dirty="0" smtClean="0"/>
              <a:t>Network-Level Resiliency</a:t>
            </a:r>
          </a:p>
        </p:txBody>
      </p:sp>
      <p:sp>
        <p:nvSpPr>
          <p:cNvPr id="8" name="Content Placeholder 7"/>
          <p:cNvSpPr>
            <a:spLocks noGrp="1"/>
          </p:cNvSpPr>
          <p:nvPr>
            <p:ph idx="10"/>
          </p:nvPr>
        </p:nvSpPr>
        <p:spPr/>
        <p:txBody>
          <a:bodyPr>
            <a:noAutofit/>
          </a:bodyPr>
          <a:lstStyle/>
          <a:p>
            <a:r>
              <a:rPr lang="en-US" dirty="0" smtClean="0"/>
              <a:t>Built with device and link redundancy.</a:t>
            </a:r>
          </a:p>
          <a:p>
            <a:r>
              <a:rPr lang="en-US" dirty="0" smtClean="0"/>
              <a:t>Employs fast convergence.</a:t>
            </a:r>
          </a:p>
          <a:p>
            <a:r>
              <a:rPr lang="en-US" dirty="0" smtClean="0"/>
              <a:t>Relies on monitoring with NTP, SNMP, Syslog, and IP SLA.</a:t>
            </a:r>
          </a:p>
        </p:txBody>
      </p:sp>
      <p:sp>
        <p:nvSpPr>
          <p:cNvPr id="5" name="Content Placeholder 4"/>
          <p:cNvSpPr>
            <a:spLocks noGrp="1"/>
          </p:cNvSpPr>
          <p:nvPr>
            <p:ph idx="11"/>
          </p:nvPr>
        </p:nvSpPr>
        <p:spPr/>
        <p:txBody>
          <a:bodyPr/>
          <a:lstStyle/>
          <a:p>
            <a:endParaRPr lang="en-US"/>
          </a:p>
        </p:txBody>
      </p:sp>
      <p:pic>
        <p:nvPicPr>
          <p:cNvPr id="5122" name="Picture 2"/>
          <p:cNvPicPr>
            <a:picLocks noChangeAspect="1" noChangeArrowheads="1"/>
          </p:cNvPicPr>
          <p:nvPr/>
        </p:nvPicPr>
        <p:blipFill>
          <a:blip r:embed="rId3" cstate="print"/>
          <a:stretch>
            <a:fillRect/>
          </a:stretch>
        </p:blipFill>
        <p:spPr bwMode="auto">
          <a:xfrm>
            <a:off x="2113939" y="2463686"/>
            <a:ext cx="4891542" cy="4003494"/>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2130" name="Rectangle 2"/>
          <p:cNvSpPr>
            <a:spLocks noGrp="1" noChangeArrowheads="1"/>
          </p:cNvSpPr>
          <p:nvPr>
            <p:ph type="title"/>
          </p:nvPr>
        </p:nvSpPr>
        <p:spPr/>
        <p:txBody>
          <a:bodyPr/>
          <a:lstStyle/>
          <a:p>
            <a:r>
              <a:rPr lang="en-US" smtClean="0"/>
              <a:t>GLBP Operations (3)</a:t>
            </a:r>
            <a:endParaRPr lang="en-US" dirty="0"/>
          </a:p>
        </p:txBody>
      </p:sp>
      <p:sp>
        <p:nvSpPr>
          <p:cNvPr id="6" name="Content Placeholder 12"/>
          <p:cNvSpPr>
            <a:spLocks noGrp="1"/>
          </p:cNvSpPr>
          <p:nvPr>
            <p:ph idx="11"/>
          </p:nvPr>
        </p:nvSpPr>
        <p:spPr>
          <a:xfrm>
            <a:off x="279400" y="4734231"/>
            <a:ext cx="8520354" cy="1689873"/>
          </a:xfrm>
        </p:spPr>
        <p:txBody>
          <a:bodyPr>
            <a:noAutofit/>
          </a:bodyPr>
          <a:lstStyle/>
          <a:p>
            <a:r>
              <a:rPr lang="en-US" sz="2000" smtClean="0"/>
              <a:t>Having each resolved a different MAC address for the default gateway, Clients A and B send their routed traffic to separate routers, although they both have the same default gateway address configured. </a:t>
            </a:r>
          </a:p>
          <a:p>
            <a:r>
              <a:rPr lang="en-US" sz="2000" smtClean="0"/>
              <a:t>Each GLBP router is an AVF for the virtual MAC address to which it has been assigned.</a:t>
            </a:r>
          </a:p>
          <a:p>
            <a:endParaRPr lang="en-US" sz="2000" smtClean="0"/>
          </a:p>
          <a:p>
            <a:endParaRPr lang="en-US" sz="2000" dirty="0" smtClean="0"/>
          </a:p>
        </p:txBody>
      </p:sp>
      <p:pic>
        <p:nvPicPr>
          <p:cNvPr id="8" name="Content Placeholder 7" descr="GLBP AVG Operation.jpg"/>
          <p:cNvPicPr>
            <a:picLocks noGrp="1" noChangeAspect="1"/>
          </p:cNvPicPr>
          <p:nvPr>
            <p:ph sz="quarter" idx="12"/>
          </p:nvPr>
        </p:nvPicPr>
        <p:blipFill>
          <a:blip r:embed="rId3" cstate="print"/>
          <a:stretch>
            <a:fillRect/>
          </a:stretch>
        </p:blipFill>
        <p:spPr>
          <a:xfrm>
            <a:off x="1385768" y="1000125"/>
            <a:ext cx="6355286" cy="3468636"/>
          </a:xfrm>
        </p:spPr>
      </p:pic>
    </p:spTree>
  </p:cSld>
  <p:clrMapOvr>
    <a:masterClrMapping/>
  </p:clrMapOvr>
  <p:timing>
    <p:tnLst>
      <p:par>
        <p:cTn id="1" dur="indefinite" restart="never" nodeType="tmRoot"/>
      </p:par>
    </p:tnLst>
  </p:timing>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2130" name="Rectangle 2"/>
          <p:cNvSpPr>
            <a:spLocks noGrp="1" noChangeArrowheads="1"/>
          </p:cNvSpPr>
          <p:nvPr>
            <p:ph type="title"/>
          </p:nvPr>
        </p:nvSpPr>
        <p:spPr/>
        <p:txBody>
          <a:bodyPr/>
          <a:lstStyle/>
          <a:p>
            <a:r>
              <a:rPr lang="en-US" smtClean="0"/>
              <a:t>GLBP Interface Tracking (1)</a:t>
            </a:r>
            <a:endParaRPr lang="en-US" dirty="0"/>
          </a:p>
        </p:txBody>
      </p:sp>
      <p:sp>
        <p:nvSpPr>
          <p:cNvPr id="6" name="Content Placeholder 12"/>
          <p:cNvSpPr>
            <a:spLocks noGrp="1"/>
          </p:cNvSpPr>
          <p:nvPr>
            <p:ph idx="11"/>
          </p:nvPr>
        </p:nvSpPr>
        <p:spPr>
          <a:xfrm>
            <a:off x="279400" y="4793227"/>
            <a:ext cx="8520354" cy="1630878"/>
          </a:xfrm>
        </p:spPr>
        <p:txBody>
          <a:bodyPr>
            <a:noAutofit/>
          </a:bodyPr>
          <a:lstStyle/>
          <a:p>
            <a:r>
              <a:rPr lang="en-US" sz="2000" smtClean="0"/>
              <a:t>Like HSRP, GLBP can be configured to track interfaces. </a:t>
            </a:r>
          </a:p>
          <a:p>
            <a:r>
              <a:rPr lang="en-US" sz="2000" smtClean="0"/>
              <a:t>The WAN link from Router R1 is lost. GLBP detects the failure. Just like HSRP, GLBP decrements the gateway priority when a tracked interface fails. The second gateway then becomes primary. This transition is transparent for the LAN client.</a:t>
            </a:r>
          </a:p>
          <a:p>
            <a:endParaRPr lang="en-US" sz="2000" dirty="0" smtClean="0"/>
          </a:p>
        </p:txBody>
      </p:sp>
      <p:pic>
        <p:nvPicPr>
          <p:cNvPr id="11" name="Content Placeholder 10" descr="GLBP AVG Operation.jpg"/>
          <p:cNvPicPr>
            <a:picLocks noGrp="1" noChangeAspect="1"/>
          </p:cNvPicPr>
          <p:nvPr>
            <p:ph sz="quarter" idx="12"/>
          </p:nvPr>
        </p:nvPicPr>
        <p:blipFill>
          <a:blip r:embed="rId3" cstate="print"/>
          <a:stretch>
            <a:fillRect/>
          </a:stretch>
        </p:blipFill>
        <p:spPr>
          <a:xfrm>
            <a:off x="1318587" y="1000124"/>
            <a:ext cx="6499854" cy="3542379"/>
          </a:xfrm>
          <a:prstGeom prst="rect">
            <a:avLst/>
          </a:prstGeom>
        </p:spPr>
      </p:pic>
    </p:spTree>
  </p:cSld>
  <p:clrMapOvr>
    <a:masterClrMapping/>
  </p:clrMapOvr>
  <p:timing>
    <p:tnLst>
      <p:par>
        <p:cTn id="1" dur="indefinite" restart="never" nodeType="tmRoot"/>
      </p:par>
    </p:tnLst>
  </p:timing>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2130" name="Rectangle 2"/>
          <p:cNvSpPr>
            <a:spLocks noGrp="1" noChangeArrowheads="1"/>
          </p:cNvSpPr>
          <p:nvPr>
            <p:ph type="title"/>
          </p:nvPr>
        </p:nvSpPr>
        <p:spPr/>
        <p:txBody>
          <a:bodyPr/>
          <a:lstStyle/>
          <a:p>
            <a:r>
              <a:rPr lang="en-US" smtClean="0"/>
              <a:t>GLBP Interface Tracking (2)</a:t>
            </a:r>
            <a:endParaRPr lang="en-US" dirty="0"/>
          </a:p>
        </p:txBody>
      </p:sp>
      <p:sp>
        <p:nvSpPr>
          <p:cNvPr id="6" name="Content Placeholder 12"/>
          <p:cNvSpPr>
            <a:spLocks noGrp="1"/>
          </p:cNvSpPr>
          <p:nvPr>
            <p:ph idx="11"/>
          </p:nvPr>
        </p:nvSpPr>
        <p:spPr>
          <a:xfrm>
            <a:off x="279400" y="4763729"/>
            <a:ext cx="8520354" cy="1660376"/>
          </a:xfrm>
        </p:spPr>
        <p:txBody>
          <a:bodyPr>
            <a:normAutofit/>
          </a:bodyPr>
          <a:lstStyle/>
          <a:p>
            <a:r>
              <a:rPr lang="en-US" sz="2000" smtClean="0"/>
              <a:t>Because interface tracking was configured on R1, the job of forwarding packets for virtual MAC address 0000.0000.0001 will be taken over by the secondary virtual forwarder for the MAC, Router R2. Therefore, the client sees no disruption of service nor does the client need to resolve a new MAC address for the default gateway.</a:t>
            </a:r>
            <a:endParaRPr lang="en-US" sz="2000" dirty="0" smtClean="0"/>
          </a:p>
        </p:txBody>
      </p:sp>
      <p:pic>
        <p:nvPicPr>
          <p:cNvPr id="11" name="Content Placeholder 10" descr="GLBP AVG Operation.jpg"/>
          <p:cNvPicPr>
            <a:picLocks noGrp="1" noChangeAspect="1"/>
          </p:cNvPicPr>
          <p:nvPr>
            <p:ph sz="quarter" idx="12"/>
          </p:nvPr>
        </p:nvPicPr>
        <p:blipFill>
          <a:blip r:embed="rId3" cstate="print"/>
          <a:stretch>
            <a:fillRect/>
          </a:stretch>
        </p:blipFill>
        <p:spPr>
          <a:xfrm>
            <a:off x="1317127" y="1000125"/>
            <a:ext cx="6502231" cy="3542378"/>
          </a:xfrm>
          <a:prstGeom prst="rect">
            <a:avLst/>
          </a:prstGeom>
        </p:spPr>
      </p:pic>
    </p:spTree>
  </p:cSld>
  <p:clrMapOvr>
    <a:masterClrMapping/>
  </p:clrMapOvr>
  <p:timing>
    <p:tnLst>
      <p:par>
        <p:cTn id="1" dur="indefinite" restart="never" nodeType="tmRoot"/>
      </p:par>
    </p:tnLst>
  </p:timing>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2130" name="Rectangle 2"/>
          <p:cNvSpPr>
            <a:spLocks noGrp="1" noChangeArrowheads="1"/>
          </p:cNvSpPr>
          <p:nvPr>
            <p:ph type="title"/>
          </p:nvPr>
        </p:nvSpPr>
        <p:spPr/>
        <p:txBody>
          <a:bodyPr/>
          <a:lstStyle/>
          <a:p>
            <a:r>
              <a:rPr lang="en-US" smtClean="0"/>
              <a:t>GLBP Interface Tracking (3)</a:t>
            </a:r>
            <a:endParaRPr lang="en-US" dirty="0"/>
          </a:p>
        </p:txBody>
      </p:sp>
      <p:sp>
        <p:nvSpPr>
          <p:cNvPr id="6" name="Content Placeholder 12"/>
          <p:cNvSpPr>
            <a:spLocks noGrp="1"/>
          </p:cNvSpPr>
          <p:nvPr>
            <p:ph idx="11"/>
          </p:nvPr>
        </p:nvSpPr>
        <p:spPr>
          <a:xfrm>
            <a:off x="279400" y="4173793"/>
            <a:ext cx="8520354" cy="2250311"/>
          </a:xfrm>
        </p:spPr>
        <p:txBody>
          <a:bodyPr>
            <a:noAutofit/>
          </a:bodyPr>
          <a:lstStyle/>
          <a:p>
            <a:r>
              <a:rPr lang="en-US" sz="1800" smtClean="0"/>
              <a:t>SW4 is forwarding. Its initial weight (or priority) is 110. </a:t>
            </a:r>
          </a:p>
          <a:p>
            <a:r>
              <a:rPr lang="en-US" sz="1800" smtClean="0"/>
              <a:t>SW4 tracks both Fa0/23 and Fa0/24 interfaces. Fa0/23 is the active interface. Losing fa0/23 decrements SW4 by 20 points, thus bringing SW4’s weight down (from 110) to 90. Fa0/24 is a backup interface. </a:t>
            </a:r>
          </a:p>
          <a:p>
            <a:r>
              <a:rPr lang="en-US" sz="1800" smtClean="0"/>
              <a:t>Losing Fa0/24 decrements SW4 by 10 points, thus bringing SW4’s weight down (from 110) to 100, which is the default weight of the other routers. </a:t>
            </a:r>
          </a:p>
          <a:p>
            <a:r>
              <a:rPr lang="en-US" sz="1800" smtClean="0"/>
              <a:t>Losing both Fa0/23 and Fa0/24 brings SW4’s weight down (from 110) to 80.</a:t>
            </a:r>
            <a:endParaRPr lang="en-US" sz="1800" dirty="0" smtClean="0"/>
          </a:p>
        </p:txBody>
      </p:sp>
      <p:pic>
        <p:nvPicPr>
          <p:cNvPr id="8" name="Content Placeholder 7" descr="GLBP AVG Operation.jpg"/>
          <p:cNvPicPr>
            <a:picLocks noGrp="1" noChangeAspect="1"/>
          </p:cNvPicPr>
          <p:nvPr>
            <p:ph sz="quarter" idx="12"/>
          </p:nvPr>
        </p:nvPicPr>
        <p:blipFill>
          <a:blip r:embed="rId3" cstate="print"/>
          <a:stretch>
            <a:fillRect/>
          </a:stretch>
        </p:blipFill>
        <p:spPr>
          <a:xfrm>
            <a:off x="2174817" y="1000124"/>
            <a:ext cx="4764905" cy="3099927"/>
          </a:xfrm>
        </p:spPr>
      </p:pic>
    </p:spTree>
  </p:cSld>
  <p:clrMapOvr>
    <a:masterClrMapping/>
  </p:clrMapOvr>
  <p:timing>
    <p:tnLst>
      <p:par>
        <p:cTn id="1" dur="indefinite" restart="never" nodeType="tmRoot"/>
      </p:par>
    </p:tnLst>
  </p:timing>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2130" name="Rectangle 2"/>
          <p:cNvSpPr>
            <a:spLocks noGrp="1" noChangeArrowheads="1"/>
          </p:cNvSpPr>
          <p:nvPr>
            <p:ph type="title"/>
          </p:nvPr>
        </p:nvSpPr>
        <p:spPr/>
        <p:txBody>
          <a:bodyPr>
            <a:normAutofit/>
          </a:bodyPr>
          <a:lstStyle/>
          <a:p>
            <a:r>
              <a:rPr lang="en-US" dirty="0" smtClean="0"/>
              <a:t>GLBP Interface Tracking (4)</a:t>
            </a:r>
            <a:endParaRPr lang="en-US" dirty="0"/>
          </a:p>
        </p:txBody>
      </p:sp>
      <p:pic>
        <p:nvPicPr>
          <p:cNvPr id="5" name="Content Placeholder 4" descr="GLBP Configuration.jpg"/>
          <p:cNvPicPr>
            <a:picLocks noGrp="1" noChangeAspect="1"/>
          </p:cNvPicPr>
          <p:nvPr>
            <p:ph idx="1"/>
          </p:nvPr>
        </p:nvPicPr>
        <p:blipFill>
          <a:blip r:embed="rId3" cstate="print"/>
          <a:stretch>
            <a:fillRect/>
          </a:stretch>
        </p:blipFill>
        <p:spPr>
          <a:xfrm>
            <a:off x="279400" y="1067168"/>
            <a:ext cx="8520113" cy="5171338"/>
          </a:xfrm>
          <a:prstGeom prst="rect">
            <a:avLst/>
          </a:prstGeom>
        </p:spPr>
      </p:pic>
    </p:spTree>
  </p:cSld>
  <p:clrMapOvr>
    <a:masterClrMapping/>
  </p:clrMapOvr>
  <p:timing>
    <p:tnLst>
      <p:par>
        <p:cTn id="1" dur="indefinite" restart="never" nodeType="tmRoot"/>
      </p:par>
    </p:tnLst>
  </p:timing>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2130" name="Rectangle 2"/>
          <p:cNvSpPr>
            <a:spLocks noGrp="1" noChangeArrowheads="1"/>
          </p:cNvSpPr>
          <p:nvPr>
            <p:ph type="title"/>
          </p:nvPr>
        </p:nvSpPr>
        <p:spPr/>
        <p:txBody>
          <a:bodyPr/>
          <a:lstStyle/>
          <a:p>
            <a:r>
              <a:rPr lang="en-US" dirty="0" smtClean="0"/>
              <a:t>Configuring GLBP</a:t>
            </a:r>
            <a:endParaRPr lang="en-US" dirty="0"/>
          </a:p>
        </p:txBody>
      </p:sp>
      <p:graphicFrame>
        <p:nvGraphicFramePr>
          <p:cNvPr id="8" name="Table Placeholder 7"/>
          <p:cNvGraphicFramePr>
            <a:graphicFrameLocks noGrp="1"/>
          </p:cNvGraphicFramePr>
          <p:nvPr>
            <p:ph type="tbl" idx="1"/>
          </p:nvPr>
        </p:nvGraphicFramePr>
        <p:xfrm>
          <a:off x="279400" y="1003300"/>
          <a:ext cx="8534400" cy="4714240"/>
        </p:xfrm>
        <a:graphic>
          <a:graphicData uri="http://schemas.openxmlformats.org/drawingml/2006/table">
            <a:tbl>
              <a:tblPr firstRow="1" bandRow="1">
                <a:tableStyleId>{5C22544A-7EE6-4342-B048-85BDC9FD1C3A}</a:tableStyleId>
              </a:tblPr>
              <a:tblGrid>
                <a:gridCol w="885723"/>
                <a:gridCol w="7648677"/>
              </a:tblGrid>
              <a:tr h="370840">
                <a:tc>
                  <a:txBody>
                    <a:bodyPr/>
                    <a:lstStyle/>
                    <a:p>
                      <a:pPr>
                        <a:spcAft>
                          <a:spcPts val="600"/>
                        </a:spcAft>
                      </a:pPr>
                      <a:r>
                        <a:rPr lang="en-US" dirty="0" smtClean="0"/>
                        <a:t>Step</a:t>
                      </a:r>
                      <a:endParaRPr lang="en-US" dirty="0"/>
                    </a:p>
                  </a:txBody>
                  <a:tcPr/>
                </a:tc>
                <a:tc>
                  <a:txBody>
                    <a:bodyPr/>
                    <a:lstStyle/>
                    <a:p>
                      <a:pPr>
                        <a:spcAft>
                          <a:spcPts val="600"/>
                        </a:spcAft>
                      </a:pPr>
                      <a:r>
                        <a:rPr lang="en-US" dirty="0" smtClean="0"/>
                        <a:t>Description</a:t>
                      </a:r>
                      <a:endParaRPr lang="en-US" dirty="0"/>
                    </a:p>
                  </a:txBody>
                  <a:tcPr/>
                </a:tc>
              </a:tr>
              <a:tr h="370840">
                <a:tc>
                  <a:txBody>
                    <a:bodyPr/>
                    <a:lstStyle/>
                    <a:p>
                      <a:pPr>
                        <a:spcAft>
                          <a:spcPts val="600"/>
                        </a:spcAft>
                      </a:pPr>
                      <a:r>
                        <a:rPr lang="en-US" sz="1600" b="0" dirty="0" smtClean="0">
                          <a:latin typeface="+mn-lt"/>
                          <a:cs typeface="Courier New" pitchFamily="49" charset="0"/>
                        </a:rPr>
                        <a:t>1.</a:t>
                      </a:r>
                      <a:endParaRPr lang="en-US" sz="1600" b="0" dirty="0">
                        <a:latin typeface="+mn-lt"/>
                        <a:cs typeface="Courier New" pitchFamily="49" charset="0"/>
                      </a:endParaRPr>
                    </a:p>
                  </a:txBody>
                  <a:tcPr/>
                </a:tc>
                <a:tc>
                  <a:txBody>
                    <a:bodyPr/>
                    <a:lstStyle/>
                    <a:p>
                      <a:pPr>
                        <a:spcAft>
                          <a:spcPts val="600"/>
                        </a:spcAft>
                      </a:pPr>
                      <a:r>
                        <a:rPr lang="en-US" sz="1800" kern="1200" baseline="0" dirty="0" smtClean="0">
                          <a:solidFill>
                            <a:schemeClr val="dk1"/>
                          </a:solidFill>
                          <a:latin typeface="+mn-lt"/>
                          <a:ea typeface="+mn-ea"/>
                          <a:cs typeface="+mn-cs"/>
                        </a:rPr>
                        <a:t>Enable GLBP on an interface. This command makes the interface a member of the virtual group identified with the IP virtual address:</a:t>
                      </a:r>
                    </a:p>
                    <a:p>
                      <a:pPr>
                        <a:spcAft>
                          <a:spcPts val="600"/>
                        </a:spcAft>
                      </a:pPr>
                      <a:r>
                        <a:rPr lang="en-US" sz="1800" kern="1200" baseline="0" dirty="0" smtClean="0">
                          <a:solidFill>
                            <a:schemeClr val="dk1"/>
                          </a:solidFill>
                          <a:latin typeface="Courier New" pitchFamily="49" charset="0"/>
                          <a:ea typeface="+mn-ea"/>
                          <a:cs typeface="Courier New" pitchFamily="49" charset="0"/>
                        </a:rPr>
                        <a:t>Switch(config-if)#</a:t>
                      </a:r>
                      <a:r>
                        <a:rPr lang="en-US" sz="1800" b="1" kern="1200" baseline="0" dirty="0" smtClean="0">
                          <a:solidFill>
                            <a:schemeClr val="dk1"/>
                          </a:solidFill>
                          <a:latin typeface="Courier New" pitchFamily="49" charset="0"/>
                          <a:ea typeface="+mn-ea"/>
                          <a:cs typeface="Courier New" pitchFamily="49" charset="0"/>
                        </a:rPr>
                        <a:t>glbp </a:t>
                      </a:r>
                      <a:r>
                        <a:rPr lang="en-US" sz="1800" b="0" i="1" kern="1200" baseline="0" dirty="0" smtClean="0">
                          <a:solidFill>
                            <a:schemeClr val="dk1"/>
                          </a:solidFill>
                          <a:latin typeface="Courier New" pitchFamily="49" charset="0"/>
                          <a:ea typeface="+mn-ea"/>
                          <a:cs typeface="Courier New" pitchFamily="49" charset="0"/>
                        </a:rPr>
                        <a:t>group-number </a:t>
                      </a:r>
                      <a:r>
                        <a:rPr lang="en-US" sz="1800" b="1" i="0" kern="1200" baseline="0" dirty="0" smtClean="0">
                          <a:solidFill>
                            <a:schemeClr val="dk1"/>
                          </a:solidFill>
                          <a:latin typeface="Courier New" pitchFamily="49" charset="0"/>
                          <a:ea typeface="+mn-ea"/>
                          <a:cs typeface="Courier New" pitchFamily="49" charset="0"/>
                        </a:rPr>
                        <a:t>ip</a:t>
                      </a:r>
                      <a:r>
                        <a:rPr lang="en-US" sz="1800" b="1" i="1" kern="1200" baseline="0" dirty="0" smtClean="0">
                          <a:solidFill>
                            <a:schemeClr val="dk1"/>
                          </a:solidFill>
                          <a:latin typeface="Courier New" pitchFamily="49" charset="0"/>
                          <a:ea typeface="+mn-ea"/>
                          <a:cs typeface="Courier New" pitchFamily="49" charset="0"/>
                        </a:rPr>
                        <a:t> </a:t>
                      </a:r>
                      <a:r>
                        <a:rPr lang="en-US" sz="1800" b="0" i="1" kern="1200" baseline="0" dirty="0" smtClean="0">
                          <a:solidFill>
                            <a:schemeClr val="dk1"/>
                          </a:solidFill>
                          <a:latin typeface="Courier New" pitchFamily="49" charset="0"/>
                          <a:ea typeface="+mn-ea"/>
                          <a:cs typeface="Courier New" pitchFamily="49" charset="0"/>
                        </a:rPr>
                        <a:t>virtual-gateway-address</a:t>
                      </a:r>
                      <a:endParaRPr lang="en-US" sz="1200" b="0" dirty="0">
                        <a:latin typeface="Courier New" pitchFamily="49" charset="0"/>
                        <a:cs typeface="Courier New" pitchFamily="49" charset="0"/>
                      </a:endParaRPr>
                    </a:p>
                  </a:txBody>
                  <a:tcPr/>
                </a:tc>
              </a:tr>
              <a:tr h="370840">
                <a:tc>
                  <a:txBody>
                    <a:bodyPr/>
                    <a:lstStyle/>
                    <a:p>
                      <a:pPr>
                        <a:spcAft>
                          <a:spcPts val="600"/>
                        </a:spcAft>
                      </a:pPr>
                      <a:r>
                        <a:rPr lang="en-US" sz="1600" b="0" dirty="0" smtClean="0">
                          <a:latin typeface="+mn-lt"/>
                          <a:cs typeface="Courier New" pitchFamily="49" charset="0"/>
                        </a:rPr>
                        <a:t>2.</a:t>
                      </a:r>
                      <a:endParaRPr lang="en-US" sz="1600" b="0" dirty="0">
                        <a:latin typeface="+mn-lt"/>
                        <a:cs typeface="Courier New" pitchFamily="49" charset="0"/>
                      </a:endParaRPr>
                    </a:p>
                  </a:txBody>
                  <a:tcPr/>
                </a:tc>
                <a:tc>
                  <a:txBody>
                    <a:bodyPr/>
                    <a:lstStyle/>
                    <a:p>
                      <a:pPr>
                        <a:spcAft>
                          <a:spcPts val="600"/>
                        </a:spcAft>
                      </a:pPr>
                      <a:r>
                        <a:rPr lang="en-US" sz="1800" kern="1200" baseline="0" dirty="0" smtClean="0">
                          <a:solidFill>
                            <a:schemeClr val="dk1"/>
                          </a:solidFill>
                          <a:latin typeface="+mn-lt"/>
                          <a:ea typeface="+mn-ea"/>
                          <a:cs typeface="+mn-cs"/>
                        </a:rPr>
                        <a:t>Set a GLBP priority for this router for this GLBP group. The highest value wins election as active router. The default is 100. If routers have the same GLBP priority, the gateway with the highest real IP address becomes the AVG:</a:t>
                      </a:r>
                    </a:p>
                    <a:p>
                      <a:pPr>
                        <a:spcAft>
                          <a:spcPts val="600"/>
                        </a:spcAft>
                      </a:pPr>
                      <a:r>
                        <a:rPr lang="en-US" sz="1800" kern="1200" baseline="0" dirty="0" smtClean="0">
                          <a:solidFill>
                            <a:schemeClr val="dk1"/>
                          </a:solidFill>
                          <a:latin typeface="Courier New" pitchFamily="49" charset="0"/>
                          <a:ea typeface="+mn-ea"/>
                          <a:cs typeface="Courier New" pitchFamily="49" charset="0"/>
                        </a:rPr>
                        <a:t>Switch(config-if)#</a:t>
                      </a:r>
                      <a:r>
                        <a:rPr lang="en-US" sz="1800" b="1" kern="1200" baseline="0" dirty="0" smtClean="0">
                          <a:solidFill>
                            <a:schemeClr val="dk1"/>
                          </a:solidFill>
                          <a:latin typeface="Courier New" pitchFamily="49" charset="0"/>
                          <a:ea typeface="+mn-ea"/>
                          <a:cs typeface="Courier New" pitchFamily="49" charset="0"/>
                        </a:rPr>
                        <a:t>glbp </a:t>
                      </a:r>
                      <a:r>
                        <a:rPr lang="en-US" sz="1800" b="0" i="1" kern="1200" baseline="0" dirty="0" smtClean="0">
                          <a:solidFill>
                            <a:schemeClr val="dk1"/>
                          </a:solidFill>
                          <a:latin typeface="Courier New" pitchFamily="49" charset="0"/>
                          <a:ea typeface="+mn-ea"/>
                          <a:cs typeface="Courier New" pitchFamily="49" charset="0"/>
                        </a:rPr>
                        <a:t>group-number</a:t>
                      </a:r>
                      <a:r>
                        <a:rPr lang="en-US" sz="1800" b="1" i="1" kern="1200" baseline="0" dirty="0" smtClean="0">
                          <a:solidFill>
                            <a:schemeClr val="dk1"/>
                          </a:solidFill>
                          <a:latin typeface="Courier New" pitchFamily="49" charset="0"/>
                          <a:ea typeface="+mn-ea"/>
                          <a:cs typeface="Courier New" pitchFamily="49" charset="0"/>
                        </a:rPr>
                        <a:t> </a:t>
                      </a:r>
                      <a:r>
                        <a:rPr lang="en-US" sz="1800" b="1" i="0" kern="1200" baseline="0" dirty="0" smtClean="0">
                          <a:solidFill>
                            <a:schemeClr val="dk1"/>
                          </a:solidFill>
                          <a:latin typeface="Courier New" pitchFamily="49" charset="0"/>
                          <a:ea typeface="+mn-ea"/>
                          <a:cs typeface="Courier New" pitchFamily="49" charset="0"/>
                        </a:rPr>
                        <a:t>priority</a:t>
                      </a:r>
                      <a:r>
                        <a:rPr lang="en-US" sz="1800" b="1" i="1" kern="1200" baseline="0" dirty="0" smtClean="0">
                          <a:solidFill>
                            <a:schemeClr val="dk1"/>
                          </a:solidFill>
                          <a:latin typeface="Courier New" pitchFamily="49" charset="0"/>
                          <a:ea typeface="+mn-ea"/>
                          <a:cs typeface="Courier New" pitchFamily="49" charset="0"/>
                        </a:rPr>
                        <a:t> </a:t>
                      </a:r>
                      <a:r>
                        <a:rPr lang="en-US" sz="1800" b="0" i="1" kern="1200" baseline="0" dirty="0" err="1" smtClean="0">
                          <a:solidFill>
                            <a:schemeClr val="dk1"/>
                          </a:solidFill>
                          <a:latin typeface="Courier New" pitchFamily="49" charset="0"/>
                          <a:ea typeface="+mn-ea"/>
                          <a:cs typeface="Courier New" pitchFamily="49" charset="0"/>
                        </a:rPr>
                        <a:t>priority</a:t>
                      </a:r>
                      <a:r>
                        <a:rPr lang="en-US" sz="1800" b="0" i="1" kern="1200" baseline="0" dirty="0" smtClean="0">
                          <a:solidFill>
                            <a:schemeClr val="dk1"/>
                          </a:solidFill>
                          <a:latin typeface="Courier New" pitchFamily="49" charset="0"/>
                          <a:ea typeface="+mn-ea"/>
                          <a:cs typeface="Courier New" pitchFamily="49" charset="0"/>
                        </a:rPr>
                        <a:t>-value</a:t>
                      </a:r>
                      <a:endParaRPr lang="en-US" sz="1200" b="0" dirty="0">
                        <a:latin typeface="Courier New" pitchFamily="49" charset="0"/>
                        <a:cs typeface="Courier New" pitchFamily="49" charset="0"/>
                      </a:endParaRPr>
                    </a:p>
                  </a:txBody>
                  <a:tcPr/>
                </a:tc>
              </a:tr>
              <a:tr h="370840">
                <a:tc>
                  <a:txBody>
                    <a:bodyPr/>
                    <a:lstStyle/>
                    <a:p>
                      <a:pPr>
                        <a:spcAft>
                          <a:spcPts val="600"/>
                        </a:spcAft>
                      </a:pPr>
                      <a:r>
                        <a:rPr lang="en-US" sz="1600" b="0" dirty="0" smtClean="0">
                          <a:latin typeface="+mn-lt"/>
                          <a:cs typeface="Courier New" pitchFamily="49" charset="0"/>
                        </a:rPr>
                        <a:t>3.</a:t>
                      </a:r>
                      <a:endParaRPr lang="en-US" sz="1600" b="0" dirty="0">
                        <a:latin typeface="+mn-lt"/>
                        <a:cs typeface="Courier New" pitchFamily="49" charset="0"/>
                      </a:endParaRPr>
                    </a:p>
                  </a:txBody>
                  <a:tcPr/>
                </a:tc>
                <a:tc>
                  <a:txBody>
                    <a:bodyPr/>
                    <a:lstStyle/>
                    <a:p>
                      <a:pPr>
                        <a:spcAft>
                          <a:spcPts val="600"/>
                        </a:spcAft>
                      </a:pPr>
                      <a:r>
                        <a:rPr lang="en-US" sz="1800" kern="1200" baseline="0" dirty="0" smtClean="0">
                          <a:solidFill>
                            <a:schemeClr val="dk1"/>
                          </a:solidFill>
                          <a:latin typeface="+mn-lt"/>
                          <a:ea typeface="+mn-ea"/>
                          <a:cs typeface="+mn-cs"/>
                        </a:rPr>
                        <a:t>Change timer values for hello interval and holdtime. Place the argument msec before the values to enter </a:t>
                      </a:r>
                      <a:r>
                        <a:rPr lang="en-US" sz="1800" kern="1200" baseline="0" dirty="0" err="1" smtClean="0">
                          <a:solidFill>
                            <a:schemeClr val="dk1"/>
                          </a:solidFill>
                          <a:latin typeface="+mn-lt"/>
                          <a:ea typeface="+mn-ea"/>
                          <a:cs typeface="+mn-cs"/>
                        </a:rPr>
                        <a:t>subsecond</a:t>
                      </a:r>
                      <a:r>
                        <a:rPr lang="en-US" sz="1800" kern="1200" baseline="0" dirty="0" smtClean="0">
                          <a:solidFill>
                            <a:schemeClr val="dk1"/>
                          </a:solidFill>
                          <a:latin typeface="+mn-lt"/>
                          <a:ea typeface="+mn-ea"/>
                          <a:cs typeface="+mn-cs"/>
                        </a:rPr>
                        <a:t> values:</a:t>
                      </a:r>
                    </a:p>
                    <a:p>
                      <a:pPr>
                        <a:spcAft>
                          <a:spcPts val="600"/>
                        </a:spcAft>
                      </a:pPr>
                      <a:r>
                        <a:rPr lang="en-US" sz="1800" kern="1200" baseline="0" dirty="0" smtClean="0">
                          <a:solidFill>
                            <a:schemeClr val="dk1"/>
                          </a:solidFill>
                          <a:latin typeface="Courier New" pitchFamily="49" charset="0"/>
                          <a:ea typeface="+mn-ea"/>
                          <a:cs typeface="Courier New" pitchFamily="49" charset="0"/>
                        </a:rPr>
                        <a:t>Switch(config-if)#</a:t>
                      </a:r>
                      <a:r>
                        <a:rPr lang="en-US" sz="1800" b="1" kern="1200" baseline="0" dirty="0" smtClean="0">
                          <a:solidFill>
                            <a:schemeClr val="dk1"/>
                          </a:solidFill>
                          <a:latin typeface="Courier New" pitchFamily="49" charset="0"/>
                          <a:ea typeface="+mn-ea"/>
                          <a:cs typeface="Courier New" pitchFamily="49" charset="0"/>
                        </a:rPr>
                        <a:t>glbp </a:t>
                      </a:r>
                      <a:r>
                        <a:rPr lang="en-US" sz="1800" b="0" i="1" kern="1200" baseline="0" dirty="0" smtClean="0">
                          <a:solidFill>
                            <a:schemeClr val="dk1"/>
                          </a:solidFill>
                          <a:latin typeface="Courier New" pitchFamily="49" charset="0"/>
                          <a:ea typeface="+mn-ea"/>
                          <a:cs typeface="Courier New" pitchFamily="49" charset="0"/>
                        </a:rPr>
                        <a:t>group-number</a:t>
                      </a:r>
                      <a:r>
                        <a:rPr lang="en-US" sz="1800" b="1" i="1" kern="1200" baseline="0" dirty="0" smtClean="0">
                          <a:solidFill>
                            <a:schemeClr val="dk1"/>
                          </a:solidFill>
                          <a:latin typeface="Courier New" pitchFamily="49" charset="0"/>
                          <a:ea typeface="+mn-ea"/>
                          <a:cs typeface="Courier New" pitchFamily="49" charset="0"/>
                        </a:rPr>
                        <a:t> </a:t>
                      </a:r>
                      <a:r>
                        <a:rPr lang="en-US" sz="1800" b="1" i="0" kern="1200" baseline="0" dirty="0" smtClean="0">
                          <a:solidFill>
                            <a:schemeClr val="dk1"/>
                          </a:solidFill>
                          <a:latin typeface="Courier New" pitchFamily="49" charset="0"/>
                          <a:ea typeface="+mn-ea"/>
                          <a:cs typeface="Courier New" pitchFamily="49" charset="0"/>
                        </a:rPr>
                        <a:t>timers</a:t>
                      </a:r>
                      <a:r>
                        <a:rPr lang="en-US" sz="1800" b="1" i="1" kern="1200" baseline="0" dirty="0" smtClean="0">
                          <a:solidFill>
                            <a:schemeClr val="dk1"/>
                          </a:solidFill>
                          <a:latin typeface="Courier New" pitchFamily="49" charset="0"/>
                          <a:ea typeface="+mn-ea"/>
                          <a:cs typeface="Courier New" pitchFamily="49" charset="0"/>
                        </a:rPr>
                        <a:t> </a:t>
                      </a:r>
                      <a:r>
                        <a:rPr lang="en-US" sz="1800" b="0" i="1" kern="1200" baseline="0" dirty="0" smtClean="0">
                          <a:solidFill>
                            <a:schemeClr val="dk1"/>
                          </a:solidFill>
                          <a:latin typeface="Courier New" pitchFamily="49" charset="0"/>
                          <a:ea typeface="+mn-ea"/>
                          <a:cs typeface="Courier New" pitchFamily="49" charset="0"/>
                        </a:rPr>
                        <a:t>hello</a:t>
                      </a:r>
                      <a:r>
                        <a:rPr lang="en-US" sz="1800" b="1" i="1" kern="1200" baseline="0" dirty="0" smtClean="0">
                          <a:solidFill>
                            <a:schemeClr val="dk1"/>
                          </a:solidFill>
                          <a:latin typeface="Courier New" pitchFamily="49" charset="0"/>
                          <a:ea typeface="+mn-ea"/>
                          <a:cs typeface="Courier New" pitchFamily="49" charset="0"/>
                        </a:rPr>
                        <a:t> </a:t>
                      </a:r>
                      <a:r>
                        <a:rPr lang="en-US" sz="1800" b="0" i="1" kern="1200" baseline="0" dirty="0" smtClean="0">
                          <a:solidFill>
                            <a:schemeClr val="dk1"/>
                          </a:solidFill>
                          <a:latin typeface="Courier New" pitchFamily="49" charset="0"/>
                          <a:ea typeface="+mn-ea"/>
                          <a:cs typeface="Courier New" pitchFamily="49" charset="0"/>
                        </a:rPr>
                        <a:t>holdtime</a:t>
                      </a:r>
                      <a:endParaRPr lang="en-US" sz="1200" b="0" i="0" dirty="0">
                        <a:latin typeface="Courier New" pitchFamily="49" charset="0"/>
                        <a:cs typeface="Courier New" pitchFamily="49" charset="0"/>
                      </a:endParaRPr>
                    </a:p>
                  </a:txBody>
                  <a:tcPr/>
                </a:tc>
              </a:tr>
            </a:tbl>
          </a:graphicData>
        </a:graphic>
      </p:graphicFrame>
    </p:spTree>
  </p:cSld>
  <p:clrMapOvr>
    <a:masterClrMapping/>
  </p:clrMapOvr>
  <p:timing>
    <p:tnLst>
      <p:par>
        <p:cTn id="1" dur="indefinite" restart="never" nodeType="tmRoot"/>
      </p:par>
    </p:tnLst>
  </p:timing>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2130" name="Rectangle 2"/>
          <p:cNvSpPr>
            <a:spLocks noGrp="1" noChangeArrowheads="1"/>
          </p:cNvSpPr>
          <p:nvPr>
            <p:ph type="title"/>
          </p:nvPr>
        </p:nvSpPr>
        <p:spPr/>
        <p:txBody>
          <a:bodyPr>
            <a:normAutofit fontScale="90000"/>
          </a:bodyPr>
          <a:lstStyle/>
          <a:p>
            <a:r>
              <a:rPr lang="en-US" smtClean="0"/>
              <a:t>GLBP with VLAN Spanning Access Switches</a:t>
            </a:r>
            <a:endParaRPr lang="en-US" dirty="0"/>
          </a:p>
        </p:txBody>
      </p:sp>
      <p:sp>
        <p:nvSpPr>
          <p:cNvPr id="6" name="Content Placeholder 12"/>
          <p:cNvSpPr>
            <a:spLocks noGrp="1"/>
          </p:cNvSpPr>
          <p:nvPr>
            <p:ph idx="11"/>
          </p:nvPr>
        </p:nvSpPr>
        <p:spPr>
          <a:xfrm>
            <a:off x="279400" y="4380271"/>
            <a:ext cx="8520354" cy="2043834"/>
          </a:xfrm>
        </p:spPr>
        <p:txBody>
          <a:bodyPr>
            <a:noAutofit/>
          </a:bodyPr>
          <a:lstStyle/>
          <a:p>
            <a:r>
              <a:rPr lang="en-US" sz="1800" smtClean="0"/>
              <a:t>Although invisible and transparent to VLAN 2 clients, the STP blocking state on the access uplink results in the frames coming from VLAN 2 transiting through Distribution A and then through Distribution B before being sent to the core. </a:t>
            </a:r>
          </a:p>
          <a:p>
            <a:r>
              <a:rPr lang="en-US" sz="1800" smtClean="0"/>
              <a:t>In environments in which VLANs span across access switches, HSRP is the recommended first hop redundancy protocol implementation. In all cases, the active gateway should be configured to also be the root bridge for the VLAN in which first hop redundancy is configured.</a:t>
            </a:r>
            <a:endParaRPr lang="en-US" sz="1800" dirty="0" smtClean="0"/>
          </a:p>
        </p:txBody>
      </p:sp>
      <p:pic>
        <p:nvPicPr>
          <p:cNvPr id="8" name="Content Placeholder 7" descr="GLBP AVG Operation.jpg"/>
          <p:cNvPicPr>
            <a:picLocks noGrp="1" noChangeAspect="1"/>
          </p:cNvPicPr>
          <p:nvPr>
            <p:ph sz="quarter" idx="12"/>
          </p:nvPr>
        </p:nvPicPr>
        <p:blipFill>
          <a:blip r:embed="rId3" cstate="print"/>
          <a:stretch>
            <a:fillRect/>
          </a:stretch>
        </p:blipFill>
        <p:spPr>
          <a:xfrm>
            <a:off x="1769795" y="1000125"/>
            <a:ext cx="5599786" cy="3251488"/>
          </a:xfrm>
        </p:spPr>
      </p:pic>
    </p:spTree>
  </p:cSld>
  <p:clrMapOvr>
    <a:masterClrMapping/>
  </p:clrMapOvr>
  <p:timing>
    <p:tnLst>
      <p:par>
        <p:cTn id="1" dur="indefinite" restart="never" nodeType="tmRoot"/>
      </p:par>
    </p:tnLst>
  </p:timing>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19" descr="ss2"/>
          <p:cNvPicPr>
            <a:picLocks noChangeAspect="1" noChangeArrowheads="1"/>
          </p:cNvPicPr>
          <p:nvPr/>
        </p:nvPicPr>
        <p:blipFill>
          <a:blip r:embed="rId3" cstate="print"/>
          <a:srcRect/>
          <a:stretch>
            <a:fillRect/>
          </a:stretch>
        </p:blipFill>
        <p:spPr bwMode="auto">
          <a:xfrm>
            <a:off x="0" y="1600200"/>
            <a:ext cx="9144000" cy="3178175"/>
          </a:xfrm>
          <a:prstGeom prst="rect">
            <a:avLst/>
          </a:prstGeom>
          <a:noFill/>
          <a:ln w="9525">
            <a:noFill/>
            <a:miter lim="800000"/>
            <a:headEnd/>
            <a:tailEnd/>
          </a:ln>
        </p:spPr>
      </p:pic>
      <p:sp>
        <p:nvSpPr>
          <p:cNvPr id="9219" name="Rectangle 12"/>
          <p:cNvSpPr>
            <a:spLocks noChangeArrowheads="1"/>
          </p:cNvSpPr>
          <p:nvPr/>
        </p:nvSpPr>
        <p:spPr bwMode="auto">
          <a:xfrm>
            <a:off x="0" y="0"/>
            <a:ext cx="9144000" cy="1600200"/>
          </a:xfrm>
          <a:prstGeom prst="rect">
            <a:avLst/>
          </a:prstGeom>
          <a:solidFill>
            <a:schemeClr val="bg1"/>
          </a:solidFill>
          <a:ln w="9525" algn="ctr">
            <a:noFill/>
            <a:miter lim="800000"/>
            <a:headEnd/>
            <a:tailEnd/>
          </a:ln>
        </p:spPr>
        <p:txBody>
          <a:bodyPr wrap="none" lIns="82124" tIns="41061" rIns="82124" bIns="41061" anchor="ctr">
            <a:spAutoFit/>
          </a:bodyPr>
          <a:lstStyle/>
          <a:p>
            <a:endParaRPr lang="en-US"/>
          </a:p>
        </p:txBody>
      </p:sp>
      <p:sp>
        <p:nvSpPr>
          <p:cNvPr id="7" name="Rectangle 32"/>
          <p:cNvSpPr txBox="1">
            <a:spLocks noChangeArrowheads="1"/>
          </p:cNvSpPr>
          <p:nvPr/>
        </p:nvSpPr>
        <p:spPr>
          <a:xfrm>
            <a:off x="293688" y="1841863"/>
            <a:ext cx="3233284" cy="2743200"/>
          </a:xfrm>
          <a:prstGeom prst="rect">
            <a:avLst/>
          </a:prstGeom>
          <a:noFill/>
        </p:spPr>
        <p:txBody>
          <a:bodyPr anchor="ctr"/>
          <a:lstStyle/>
          <a:p>
            <a:pPr marL="0" marR="0" lvl="0" indent="0" algn="l" defTabSz="814388" rtl="0" eaLnBrk="1" fontAlgn="base" latinLnBrk="0" hangingPunct="1">
              <a:lnSpc>
                <a:spcPct val="90000"/>
              </a:lnSpc>
              <a:spcBef>
                <a:spcPct val="0"/>
              </a:spcBef>
              <a:spcAft>
                <a:spcPct val="0"/>
              </a:spcAft>
              <a:buClrTx/>
              <a:buSzTx/>
              <a:buFontTx/>
              <a:buNone/>
              <a:tabLst/>
              <a:defRPr/>
            </a:pPr>
            <a:r>
              <a:rPr kumimoji="0" lang="en-US" sz="2800" b="1" i="0" u="none" strike="noStrike" kern="0" cap="none" spc="0" normalizeH="0" baseline="0" noProof="0" dirty="0" smtClean="0">
                <a:ln>
                  <a:noFill/>
                </a:ln>
                <a:solidFill>
                  <a:schemeClr val="bg1"/>
                </a:solidFill>
                <a:effectLst/>
                <a:uLnTx/>
                <a:uFillTx/>
                <a:latin typeface="+mj-lt"/>
                <a:ea typeface="+mj-ea"/>
                <a:cs typeface="+mj-cs"/>
              </a:rPr>
              <a:t>Cisco IOS Server Load Balancing</a:t>
            </a:r>
            <a:endParaRPr kumimoji="0" lang="en-US" sz="3000" b="0" i="0" u="none" strike="noStrike" kern="0" cap="none" spc="0" normalizeH="0" baseline="0" noProof="0" dirty="0" smtClean="0">
              <a:ln>
                <a:noFill/>
              </a:ln>
              <a:solidFill>
                <a:schemeClr val="bg1"/>
              </a:solidFill>
              <a:effectLst/>
              <a:uLnTx/>
              <a:uFillTx/>
              <a:latin typeface="+mj-lt"/>
              <a:ea typeface="+mj-ea"/>
              <a:cs typeface="+mj-cs"/>
            </a:endParaRPr>
          </a:p>
        </p:txBody>
      </p:sp>
    </p:spTree>
  </p:cSld>
  <p:clrMapOvr>
    <a:masterClrMapping/>
  </p:clrMapOvr>
  <p:transition/>
  <p:timing>
    <p:tnLst>
      <p:par>
        <p:cTn id="1" dur="indefinite" restart="never" nodeType="tmRoot"/>
      </p:par>
    </p:tnLst>
  </p:timing>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2130" name="Rectangle 2"/>
          <p:cNvSpPr>
            <a:spLocks noGrp="1" noChangeArrowheads="1"/>
          </p:cNvSpPr>
          <p:nvPr>
            <p:ph type="title"/>
          </p:nvPr>
        </p:nvSpPr>
        <p:spPr/>
        <p:txBody>
          <a:bodyPr>
            <a:normAutofit/>
          </a:bodyPr>
          <a:lstStyle/>
          <a:p>
            <a:r>
              <a:rPr lang="en-US" dirty="0" smtClean="0"/>
              <a:t>Cisco IOS SLB Benefits</a:t>
            </a:r>
            <a:endParaRPr lang="en-US" dirty="0"/>
          </a:p>
        </p:txBody>
      </p:sp>
      <p:sp>
        <p:nvSpPr>
          <p:cNvPr id="6" name="Content Placeholder 12"/>
          <p:cNvSpPr>
            <a:spLocks noGrp="1"/>
          </p:cNvSpPr>
          <p:nvPr>
            <p:ph idx="11"/>
          </p:nvPr>
        </p:nvSpPr>
        <p:spPr>
          <a:xfrm>
            <a:off x="279400" y="3421626"/>
            <a:ext cx="8520354" cy="3002479"/>
          </a:xfrm>
          <a:prstGeom prst="rect">
            <a:avLst/>
          </a:prstGeom>
        </p:spPr>
        <p:txBody>
          <a:bodyPr>
            <a:noAutofit/>
          </a:bodyPr>
          <a:lstStyle/>
          <a:p>
            <a:r>
              <a:rPr lang="en-US" sz="1600" dirty="0" smtClean="0"/>
              <a:t> High performance is achieved through the distribution of client requests across a cluster of servers.</a:t>
            </a:r>
          </a:p>
          <a:p>
            <a:r>
              <a:rPr lang="en-US" sz="1600" dirty="0" smtClean="0"/>
              <a:t>Administration of server applications is easier. Clients know only about virtual servers; no administration is required for real server changes, making Cisco IOS SLB highly scalable.</a:t>
            </a:r>
          </a:p>
          <a:p>
            <a:r>
              <a:rPr lang="en-US" sz="1600" dirty="0" smtClean="0"/>
              <a:t>Security of the real server is provided because its address is never announced to the external network. Users are familiar only with the virtual IP address. Additionally, filtering of unwanted traffic can be based on both IP address and IP port numbers.</a:t>
            </a:r>
          </a:p>
          <a:p>
            <a:r>
              <a:rPr lang="en-US" sz="1600" dirty="0" smtClean="0"/>
              <a:t>Ease of maintenance with no downtime is achieved by allowing physical (real) servers to be transparently placed in or out of service while other servers handle client requests.</a:t>
            </a:r>
          </a:p>
          <a:p>
            <a:r>
              <a:rPr lang="en-US" sz="1600" dirty="0" smtClean="0"/>
              <a:t>Switches detect servers that are not responding and do not forward further requests to those servers until they begin to respond to polls from the switch.</a:t>
            </a:r>
            <a:endParaRPr lang="en-US" sz="1600" kern="1200" dirty="0" smtClean="0">
              <a:latin typeface="Arial" charset="0"/>
            </a:endParaRPr>
          </a:p>
        </p:txBody>
      </p:sp>
      <p:pic>
        <p:nvPicPr>
          <p:cNvPr id="8" name="Content Placeholder 7" descr="GLBP AVG Operation.jpg"/>
          <p:cNvPicPr>
            <a:picLocks noGrp="1" noChangeAspect="1"/>
          </p:cNvPicPr>
          <p:nvPr>
            <p:ph sz="quarter" idx="12"/>
          </p:nvPr>
        </p:nvPicPr>
        <p:blipFill>
          <a:blip r:embed="rId3" cstate="print"/>
          <a:stretch>
            <a:fillRect/>
          </a:stretch>
        </p:blipFill>
        <p:spPr>
          <a:xfrm>
            <a:off x="2377242" y="1000125"/>
            <a:ext cx="4358022" cy="2274017"/>
          </a:xfrm>
          <a:prstGeom prst="rect">
            <a:avLst/>
          </a:prstGeom>
        </p:spPr>
      </p:pic>
    </p:spTree>
  </p:cSld>
  <p:clrMapOvr>
    <a:masterClrMapping/>
  </p:clrMapOvr>
  <p:timing>
    <p:tnLst>
      <p:par>
        <p:cTn id="1" dur="indefinite" restart="never" nodeType="tmRoot"/>
      </p:par>
    </p:tnLst>
  </p:timing>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2130" name="Rectangle 2"/>
          <p:cNvSpPr>
            <a:spLocks noGrp="1" noChangeArrowheads="1"/>
          </p:cNvSpPr>
          <p:nvPr>
            <p:ph type="title"/>
          </p:nvPr>
        </p:nvSpPr>
        <p:spPr/>
        <p:txBody>
          <a:bodyPr/>
          <a:lstStyle/>
          <a:p>
            <a:r>
              <a:rPr lang="en-US" smtClean="0"/>
              <a:t>SLB Virtual Server and Server Farm</a:t>
            </a:r>
            <a:endParaRPr lang="en-US" dirty="0"/>
          </a:p>
        </p:txBody>
      </p:sp>
      <p:sp>
        <p:nvSpPr>
          <p:cNvPr id="6" name="Content Placeholder 12"/>
          <p:cNvSpPr>
            <a:spLocks noGrp="1"/>
          </p:cNvSpPr>
          <p:nvPr>
            <p:ph idx="11"/>
          </p:nvPr>
        </p:nvSpPr>
        <p:spPr/>
        <p:txBody>
          <a:bodyPr>
            <a:noAutofit/>
          </a:bodyPr>
          <a:lstStyle/>
          <a:p>
            <a:r>
              <a:rPr lang="en-US" sz="1800" smtClean="0"/>
              <a:t>Cisco IOS SLB enables users to represent a group of network servers (a server farm in a data center) as a single server instance, balance the traffic to the servers, and limit traffic to individual servers. The single server instance that represents a server farm is referred to as a virtual server. </a:t>
            </a:r>
          </a:p>
          <a:p>
            <a:r>
              <a:rPr lang="en-US" sz="1800" smtClean="0"/>
              <a:t>The graphic above shows Cisco IOS SLB applied to a server farm in a data center. The virtual web server IP address is 192.168.1.200 on port 80, and the real web servers are 192.168.1.1 and 192.168.1.2. </a:t>
            </a:r>
          </a:p>
          <a:p>
            <a:r>
              <a:rPr lang="en-US" sz="1800" smtClean="0"/>
              <a:t>Any request to the virtual web server address is served by the two real servers.</a:t>
            </a:r>
            <a:endParaRPr lang="en-US" sz="1800" dirty="0" smtClean="0"/>
          </a:p>
        </p:txBody>
      </p:sp>
      <p:pic>
        <p:nvPicPr>
          <p:cNvPr id="11" name="Content Placeholder 10" descr="GLBP AVG Operation.jpg"/>
          <p:cNvPicPr>
            <a:picLocks noGrp="1" noChangeAspect="1"/>
          </p:cNvPicPr>
          <p:nvPr>
            <p:ph sz="quarter" idx="12"/>
          </p:nvPr>
        </p:nvPicPr>
        <p:blipFill>
          <a:blip r:embed="rId3" cstate="print"/>
          <a:stretch>
            <a:fillRect/>
          </a:stretch>
        </p:blipFill>
        <p:spPr>
          <a:xfrm>
            <a:off x="1721038" y="1000125"/>
            <a:ext cx="5647949" cy="2732088"/>
          </a:xfrm>
          <a:prstGeom prst="rect">
            <a:avLst/>
          </a:prstGeom>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defRPr/>
            </a:pPr>
            <a:r>
              <a:rPr lang="en-US" dirty="0" smtClean="0"/>
              <a:t>High Availability and Failover Times</a:t>
            </a:r>
          </a:p>
        </p:txBody>
      </p:sp>
      <p:sp>
        <p:nvSpPr>
          <p:cNvPr id="8" name="Content Placeholder 7"/>
          <p:cNvSpPr>
            <a:spLocks noGrp="1"/>
          </p:cNvSpPr>
          <p:nvPr>
            <p:ph idx="10"/>
          </p:nvPr>
        </p:nvSpPr>
        <p:spPr/>
        <p:txBody>
          <a:bodyPr>
            <a:noAutofit/>
          </a:bodyPr>
          <a:lstStyle/>
          <a:p>
            <a:endParaRPr lang="en-US" sz="2000" dirty="0" smtClean="0"/>
          </a:p>
        </p:txBody>
      </p:sp>
      <p:sp>
        <p:nvSpPr>
          <p:cNvPr id="5" name="Content Placeholder 4"/>
          <p:cNvSpPr>
            <a:spLocks noGrp="1"/>
          </p:cNvSpPr>
          <p:nvPr>
            <p:ph idx="11"/>
          </p:nvPr>
        </p:nvSpPr>
        <p:spPr/>
        <p:txBody>
          <a:bodyPr>
            <a:normAutofit fontScale="92500" lnSpcReduction="10000"/>
          </a:bodyPr>
          <a:lstStyle/>
          <a:p>
            <a:r>
              <a:rPr lang="en-US" smtClean="0"/>
              <a:t>Tuned routing protocols failover in less than 1 second.</a:t>
            </a:r>
          </a:p>
          <a:p>
            <a:r>
              <a:rPr lang="en-US" smtClean="0"/>
              <a:t>RSTP converges in about 1 second.</a:t>
            </a:r>
          </a:p>
          <a:p>
            <a:r>
              <a:rPr lang="en-US" smtClean="0"/>
              <a:t>EtherChannel can failover in approximately 1 second.</a:t>
            </a:r>
          </a:p>
          <a:p>
            <a:r>
              <a:rPr lang="en-US" smtClean="0"/>
              <a:t>HSRP timers are 3 seconds for hello and 10 seconds for hold time.</a:t>
            </a:r>
          </a:p>
          <a:p>
            <a:r>
              <a:rPr lang="en-US" smtClean="0"/>
              <a:t>Stateful service modules typically failover within 3-5 seconds.</a:t>
            </a:r>
          </a:p>
          <a:p>
            <a:r>
              <a:rPr lang="en-US" smtClean="0"/>
              <a:t>TCP/IP stacks have up to a 9-second tolerance.</a:t>
            </a:r>
          </a:p>
        </p:txBody>
      </p:sp>
      <p:pic>
        <p:nvPicPr>
          <p:cNvPr id="5122" name="Picture 2"/>
          <p:cNvPicPr>
            <a:picLocks noChangeAspect="1" noChangeArrowheads="1"/>
          </p:cNvPicPr>
          <p:nvPr/>
        </p:nvPicPr>
        <p:blipFill>
          <a:blip r:embed="rId3" cstate="print"/>
          <a:stretch>
            <a:fillRect/>
          </a:stretch>
        </p:blipFill>
        <p:spPr bwMode="auto">
          <a:xfrm>
            <a:off x="2315507" y="996089"/>
            <a:ext cx="4513007" cy="2679209"/>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2130" name="Rectangle 2"/>
          <p:cNvSpPr>
            <a:spLocks noGrp="1" noChangeArrowheads="1"/>
          </p:cNvSpPr>
          <p:nvPr>
            <p:ph type="title"/>
          </p:nvPr>
        </p:nvSpPr>
        <p:spPr/>
        <p:txBody>
          <a:bodyPr>
            <a:normAutofit/>
          </a:bodyPr>
          <a:lstStyle/>
          <a:p>
            <a:r>
              <a:rPr lang="en-US" dirty="0" smtClean="0"/>
              <a:t>Cisco IOS SLB Modes of Operation</a:t>
            </a:r>
            <a:endParaRPr lang="en-US" dirty="0"/>
          </a:p>
        </p:txBody>
      </p:sp>
      <p:sp>
        <p:nvSpPr>
          <p:cNvPr id="7" name="Content Placeholder 12"/>
          <p:cNvSpPr>
            <a:spLocks noGrp="1"/>
          </p:cNvSpPr>
          <p:nvPr>
            <p:ph idx="1"/>
          </p:nvPr>
        </p:nvSpPr>
        <p:spPr>
          <a:prstGeom prst="rect">
            <a:avLst/>
          </a:prstGeom>
        </p:spPr>
        <p:txBody>
          <a:bodyPr>
            <a:noAutofit/>
          </a:bodyPr>
          <a:lstStyle/>
          <a:p>
            <a:pPr>
              <a:buNone/>
            </a:pPr>
            <a:r>
              <a:rPr lang="en-US" sz="2000" dirty="0" smtClean="0"/>
              <a:t>Cisco IOS SLB supports the following redirection modes:</a:t>
            </a:r>
          </a:p>
          <a:p>
            <a:pPr>
              <a:buNone/>
            </a:pPr>
            <a:endParaRPr lang="en-US" sz="1200" dirty="0" smtClean="0"/>
          </a:p>
          <a:p>
            <a:r>
              <a:rPr lang="en-US" sz="2000" b="1" dirty="0" smtClean="0"/>
              <a:t>Dispatched mode: </a:t>
            </a:r>
            <a:r>
              <a:rPr lang="en-US" sz="2000" dirty="0" smtClean="0"/>
              <a:t>Each of the real servers is configured with the virtual server address as a loopback address or secondary IP address. Cisco IOS SLB redirects packets to the real servers at the MAC layer. Because the virtual server IP address is not modified in dispatched mode, the real servers must be Layer 2–adjacent to Cisco IOS SLB or intervening routers might not route to the chosen real server.</a:t>
            </a:r>
          </a:p>
          <a:p>
            <a:r>
              <a:rPr lang="en-US" sz="2000" b="1" dirty="0" smtClean="0"/>
              <a:t>Directed mode: </a:t>
            </a:r>
            <a:r>
              <a:rPr lang="en-US" sz="2000" dirty="0" smtClean="0"/>
              <a:t>The virtual server can be assigned an IP address that is not known to any of the real servers in a data center. Cisco IOS SLB translates packets exchanged between a client and a real server, translating the virtual server IP address to a real server address via Network Address Translation (NAT). For more information about Cisco IOS SLB support of different NAT types, refer to the Cisco IOS SLB configuration section of the Cisco product documentation for the Catalyst 6500 switches.</a:t>
            </a:r>
            <a:endParaRPr lang="en-US" sz="2000" kern="1200" dirty="0" smtClean="0">
              <a:latin typeface="Arial" charset="0"/>
            </a:endParaRPr>
          </a:p>
        </p:txBody>
      </p:sp>
    </p:spTree>
  </p:cSld>
  <p:clrMapOvr>
    <a:masterClrMapping/>
  </p:clrMapOvr>
  <p:timing>
    <p:tnLst>
      <p:par>
        <p:cTn id="1" dur="indefinite" restart="never" nodeType="tmRoot"/>
      </p:par>
    </p:tnLst>
  </p:timing>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mtClean="0"/>
              <a:t>Configuring the Server Farm in a Data Center with Real Servers (1)</a:t>
            </a:r>
            <a:endParaRPr lang="en-US" dirty="0" smtClean="0"/>
          </a:p>
        </p:txBody>
      </p:sp>
      <p:sp>
        <p:nvSpPr>
          <p:cNvPr id="7" name="Content Placeholder 7"/>
          <p:cNvSpPr>
            <a:spLocks noGrp="1"/>
          </p:cNvSpPr>
          <p:nvPr>
            <p:ph idx="1"/>
          </p:nvPr>
        </p:nvSpPr>
        <p:spPr>
          <a:xfrm>
            <a:off x="279401" y="1401097"/>
            <a:ext cx="8520354" cy="4913642"/>
          </a:xfrm>
        </p:spPr>
        <p:txBody>
          <a:bodyPr>
            <a:normAutofit/>
          </a:bodyPr>
          <a:lstStyle/>
          <a:p>
            <a:pPr marL="0" indent="0">
              <a:buNone/>
            </a:pPr>
            <a:r>
              <a:rPr lang="en-US" smtClean="0"/>
              <a:t>To configure Cisco IOS SLB in a server farm in a data center with real servers:</a:t>
            </a:r>
          </a:p>
          <a:p>
            <a:r>
              <a:rPr lang="en-US" smtClean="0"/>
              <a:t>Step 1. Define the server farm:</a:t>
            </a:r>
          </a:p>
          <a:p>
            <a:pPr marL="236538" lvl="1" indent="-11113">
              <a:buNone/>
            </a:pPr>
            <a:r>
              <a:rPr lang="en-US" smtClean="0">
                <a:latin typeface="Courier New" pitchFamily="49" charset="0"/>
                <a:cs typeface="Courier New" pitchFamily="49" charset="0"/>
              </a:rPr>
              <a:t>Switch(config)# </a:t>
            </a:r>
            <a:r>
              <a:rPr lang="en-US" b="1" smtClean="0">
                <a:latin typeface="Courier New" pitchFamily="49" charset="0"/>
                <a:cs typeface="Courier New" pitchFamily="49" charset="0"/>
              </a:rPr>
              <a:t>ip slb serverfarm </a:t>
            </a:r>
            <a:r>
              <a:rPr lang="en-US" i="1" smtClean="0">
                <a:latin typeface="Courier New" pitchFamily="49" charset="0"/>
                <a:cs typeface="Courier New" pitchFamily="49" charset="0"/>
              </a:rPr>
              <a:t>serverfarm-name</a:t>
            </a:r>
          </a:p>
          <a:p>
            <a:r>
              <a:rPr lang="en-US" smtClean="0"/>
              <a:t>Step 2. Associate the real server with the server farm:</a:t>
            </a:r>
          </a:p>
          <a:p>
            <a:pPr marL="236538" lvl="1" indent="-11113">
              <a:buNone/>
            </a:pPr>
            <a:r>
              <a:rPr lang="en-US" smtClean="0">
                <a:latin typeface="Courier New" pitchFamily="49" charset="0"/>
                <a:cs typeface="Courier New" pitchFamily="49" charset="0"/>
              </a:rPr>
              <a:t>Switch(config-slb-sfarm)# </a:t>
            </a:r>
            <a:r>
              <a:rPr lang="en-US" b="1" smtClean="0">
                <a:latin typeface="Courier New" pitchFamily="49" charset="0"/>
                <a:cs typeface="Courier New" pitchFamily="49" charset="0"/>
              </a:rPr>
              <a:t>real </a:t>
            </a:r>
            <a:r>
              <a:rPr lang="en-US" i="1" smtClean="0">
                <a:latin typeface="Courier New" pitchFamily="49" charset="0"/>
                <a:cs typeface="Courier New" pitchFamily="49" charset="0"/>
              </a:rPr>
              <a:t>ip-address-of-the-real-server</a:t>
            </a:r>
          </a:p>
          <a:p>
            <a:r>
              <a:rPr lang="en-US" smtClean="0"/>
              <a:t>Step 3. Enable the real server defined to be used for the Cisco IOS server farm:</a:t>
            </a:r>
          </a:p>
          <a:p>
            <a:pPr marL="236538" lvl="1" indent="-11113">
              <a:buNone/>
            </a:pPr>
            <a:r>
              <a:rPr lang="en-US" smtClean="0">
                <a:latin typeface="Courier New" pitchFamily="49" charset="0"/>
                <a:cs typeface="Courier New" pitchFamily="49" charset="0"/>
              </a:rPr>
              <a:t>Switch(config-slb-real)# </a:t>
            </a:r>
            <a:r>
              <a:rPr lang="en-US" b="1" smtClean="0">
                <a:latin typeface="Courier New" pitchFamily="49" charset="0"/>
                <a:cs typeface="Courier New" pitchFamily="49" charset="0"/>
              </a:rPr>
              <a:t>inservice</a:t>
            </a:r>
            <a:endParaRPr lang="en-US" b="1" dirty="0" smtClean="0">
              <a:latin typeface="Courier New" pitchFamily="49" charset="0"/>
              <a:cs typeface="Courier New" pitchFamily="49" charset="0"/>
            </a:endParaRPr>
          </a:p>
        </p:txBody>
      </p:sp>
    </p:spTree>
  </p:cSld>
  <p:clrMapOvr>
    <a:masterClrMapping/>
  </p:clrMapOvr>
  <p:timing>
    <p:tnLst>
      <p:par>
        <p:cTn id="1" dur="indefinite" restart="never" nodeType="tmRoot"/>
      </p:par>
    </p:tnLst>
  </p:timing>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800" smtClean="0"/>
              <a:t>Configuring the Server Farm in a Data Center with Real Servers (2)</a:t>
            </a:r>
            <a:endParaRPr lang="en-US" sz="2800" dirty="0" smtClean="0"/>
          </a:p>
        </p:txBody>
      </p:sp>
      <p:sp>
        <p:nvSpPr>
          <p:cNvPr id="7" name="Content Placeholder 7"/>
          <p:cNvSpPr>
            <a:spLocks noGrp="1"/>
          </p:cNvSpPr>
          <p:nvPr>
            <p:ph sz="half" idx="10"/>
          </p:nvPr>
        </p:nvSpPr>
        <p:spPr>
          <a:xfrm>
            <a:off x="279399" y="1283111"/>
            <a:ext cx="4152751" cy="3801848"/>
          </a:xfrm>
        </p:spPr>
        <p:txBody>
          <a:bodyPr>
            <a:normAutofit/>
          </a:bodyPr>
          <a:lstStyle/>
          <a:p>
            <a:r>
              <a:rPr lang="en-US" sz="1800" smtClean="0"/>
              <a:t> Two server farms in a data center, PUBLIC and RESTRICTED, are configured. </a:t>
            </a:r>
          </a:p>
          <a:p>
            <a:r>
              <a:rPr lang="en-US" sz="1800" smtClean="0"/>
              <a:t>The PUBLIC server farm has associated with it three real servers: 10.1.1.1, 10.1.1.2, and 10.1.1.3. </a:t>
            </a:r>
          </a:p>
          <a:p>
            <a:r>
              <a:rPr lang="en-US" sz="1800" smtClean="0"/>
              <a:t>The RESTRICTED server farm has two real servers associated with it: 10.1.1.20 and 10.1.1.21. </a:t>
            </a:r>
            <a:endParaRPr lang="en-US" sz="1800" dirty="0" smtClean="0"/>
          </a:p>
        </p:txBody>
      </p:sp>
      <p:sp>
        <p:nvSpPr>
          <p:cNvPr id="11" name="Content Placeholder 10"/>
          <p:cNvSpPr>
            <a:spLocks noGrp="1"/>
          </p:cNvSpPr>
          <p:nvPr>
            <p:ph sz="half" idx="12"/>
          </p:nvPr>
        </p:nvSpPr>
        <p:spPr>
          <a:xfrm>
            <a:off x="279400" y="4085303"/>
            <a:ext cx="8552628" cy="2448231"/>
          </a:xfrm>
        </p:spPr>
        <p:txBody>
          <a:bodyPr/>
          <a:lstStyle/>
          <a:p>
            <a:r>
              <a:rPr lang="en-US" sz="1200" smtClean="0"/>
              <a:t>Switch# </a:t>
            </a:r>
            <a:r>
              <a:rPr lang="en-US" sz="1200" b="1" smtClean="0"/>
              <a:t>configure terminal</a:t>
            </a:r>
          </a:p>
          <a:p>
            <a:r>
              <a:rPr lang="en-US" sz="1200" smtClean="0"/>
              <a:t>Enter configuration commands, one per line. End with CNTL/Z.</a:t>
            </a:r>
          </a:p>
          <a:p>
            <a:r>
              <a:rPr lang="en-US" sz="1200" smtClean="0"/>
              <a:t>Switch(config)# </a:t>
            </a:r>
            <a:r>
              <a:rPr lang="en-US" sz="1200" b="1" smtClean="0"/>
              <a:t>ip slb serverfarm PUBLIC</a:t>
            </a:r>
          </a:p>
          <a:p>
            <a:r>
              <a:rPr lang="en-US" sz="1200" smtClean="0"/>
              <a:t>Switch(config-slb-sfarm)# </a:t>
            </a:r>
            <a:r>
              <a:rPr lang="en-US" sz="1200" b="1" smtClean="0"/>
              <a:t>real 10.1.1.1</a:t>
            </a:r>
          </a:p>
          <a:p>
            <a:r>
              <a:rPr lang="en-US" sz="1200" smtClean="0"/>
              <a:t>Switch(config-slb-real)# </a:t>
            </a:r>
            <a:r>
              <a:rPr lang="en-US" sz="1200" b="1" smtClean="0"/>
              <a:t>inservice</a:t>
            </a:r>
          </a:p>
          <a:p>
            <a:r>
              <a:rPr lang="en-US" sz="1200" smtClean="0"/>
              <a:t>Switch(config-slb-real)# </a:t>
            </a:r>
            <a:r>
              <a:rPr lang="en-US" sz="1200" b="1" smtClean="0"/>
              <a:t>exit</a:t>
            </a:r>
          </a:p>
          <a:p>
            <a:r>
              <a:rPr lang="en-US" sz="1200" smtClean="0"/>
              <a:t>Switch(config-slb-sfarm)# </a:t>
            </a:r>
            <a:r>
              <a:rPr lang="en-US" sz="1200" b="1" smtClean="0"/>
              <a:t>real 10.1.1.2</a:t>
            </a:r>
          </a:p>
          <a:p>
            <a:r>
              <a:rPr lang="en-US" sz="1200" smtClean="0"/>
              <a:t>Switch(config-slb-real)# </a:t>
            </a:r>
            <a:r>
              <a:rPr lang="en-US" sz="1200" b="1" smtClean="0"/>
              <a:t>inservice</a:t>
            </a:r>
          </a:p>
          <a:p>
            <a:r>
              <a:rPr lang="en-US" sz="1200" smtClean="0"/>
              <a:t>Switch(config-slb-real)# </a:t>
            </a:r>
            <a:r>
              <a:rPr lang="en-US" sz="1200" b="1" smtClean="0"/>
              <a:t>exit</a:t>
            </a:r>
          </a:p>
          <a:p>
            <a:r>
              <a:rPr lang="en-US" sz="1200" smtClean="0"/>
              <a:t>Switch(config-slb-sfarm)# </a:t>
            </a:r>
            <a:r>
              <a:rPr lang="en-US" sz="1200" b="1" smtClean="0"/>
              <a:t>real 10.1.1.3</a:t>
            </a:r>
          </a:p>
          <a:p>
            <a:r>
              <a:rPr lang="en-US" sz="1200" smtClean="0"/>
              <a:t>Switch(config-slb-real)# </a:t>
            </a:r>
            <a:r>
              <a:rPr lang="en-US" sz="1200" b="1" smtClean="0"/>
              <a:t>inservice</a:t>
            </a:r>
          </a:p>
          <a:p>
            <a:r>
              <a:rPr lang="en-US" sz="1200" smtClean="0"/>
              <a:t>Switch(config-slb-real)# </a:t>
            </a:r>
            <a:r>
              <a:rPr lang="en-US" sz="1200" b="1" smtClean="0"/>
              <a:t>exit</a:t>
            </a:r>
          </a:p>
          <a:p>
            <a:r>
              <a:rPr lang="en-US" sz="1200" smtClean="0"/>
              <a:t>Switch(config-slb-sfarm)# </a:t>
            </a:r>
            <a:r>
              <a:rPr lang="en-US" sz="1200" b="1" smtClean="0"/>
              <a:t>exit</a:t>
            </a:r>
          </a:p>
          <a:p>
            <a:endParaRPr lang="en-US" sz="1200" smtClean="0"/>
          </a:p>
          <a:p>
            <a:endParaRPr lang="en-US" sz="1200" smtClean="0"/>
          </a:p>
          <a:p>
            <a:endParaRPr lang="en-US" sz="1200"/>
          </a:p>
        </p:txBody>
      </p:sp>
      <p:pic>
        <p:nvPicPr>
          <p:cNvPr id="6" name="Picture 5" descr="Cisco IOS SLB Configuration Scenario.jpg"/>
          <p:cNvPicPr>
            <a:picLocks noChangeAspect="1"/>
          </p:cNvPicPr>
          <p:nvPr/>
        </p:nvPicPr>
        <p:blipFill>
          <a:blip r:embed="rId3" cstate="print"/>
          <a:stretch>
            <a:fillRect/>
          </a:stretch>
        </p:blipFill>
        <p:spPr>
          <a:xfrm>
            <a:off x="4395018" y="1050374"/>
            <a:ext cx="4444160" cy="2965214"/>
          </a:xfrm>
          <a:prstGeom prst="rect">
            <a:avLst/>
          </a:prstGeom>
        </p:spPr>
      </p:pic>
    </p:spTree>
  </p:cSld>
  <p:clrMapOvr>
    <a:masterClrMapping/>
  </p:clrMapOvr>
  <p:timing>
    <p:tnLst>
      <p:par>
        <p:cTn id="1" dur="indefinite" restart="never" nodeType="tmRoot"/>
      </p:par>
    </p:tnLst>
  </p:timing>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mtClean="0"/>
              <a:t>Configuring the Server Farm in a Data Center with Real Servers (3)</a:t>
            </a:r>
            <a:endParaRPr lang="en-US" dirty="0" smtClean="0"/>
          </a:p>
        </p:txBody>
      </p:sp>
      <p:sp>
        <p:nvSpPr>
          <p:cNvPr id="7" name="Content Placeholder 7"/>
          <p:cNvSpPr>
            <a:spLocks noGrp="1"/>
          </p:cNvSpPr>
          <p:nvPr>
            <p:ph sz="half" idx="10"/>
          </p:nvPr>
        </p:nvSpPr>
        <p:spPr>
          <a:xfrm>
            <a:off x="279399" y="1356851"/>
            <a:ext cx="4152751" cy="3436375"/>
          </a:xfrm>
        </p:spPr>
        <p:txBody>
          <a:bodyPr>
            <a:normAutofit/>
          </a:bodyPr>
          <a:lstStyle/>
          <a:p>
            <a:r>
              <a:rPr lang="en-US" sz="2000" smtClean="0"/>
              <a:t> Two server farms in a data center, PUBLIC and RESTRICTED, are configured. </a:t>
            </a:r>
          </a:p>
          <a:p>
            <a:r>
              <a:rPr lang="en-US" sz="2000" smtClean="0"/>
              <a:t>The PUBLIC server farm has associated with it three real servers: 10.1.1.1, 10.1.1.2, and 10.1.1.3. </a:t>
            </a:r>
          </a:p>
          <a:p>
            <a:r>
              <a:rPr lang="en-US" sz="2000" smtClean="0"/>
              <a:t>The RESTRICTED server farm has two real servers associated with it: 10.1.1.20 and 10.1.1.21. </a:t>
            </a:r>
            <a:endParaRPr lang="en-US" sz="2000" dirty="0" smtClean="0"/>
          </a:p>
        </p:txBody>
      </p:sp>
      <p:sp>
        <p:nvSpPr>
          <p:cNvPr id="13" name="Content Placeholder 12"/>
          <p:cNvSpPr>
            <a:spLocks noGrp="1"/>
          </p:cNvSpPr>
          <p:nvPr>
            <p:ph sz="half" idx="12"/>
          </p:nvPr>
        </p:nvSpPr>
        <p:spPr>
          <a:xfrm>
            <a:off x="279400" y="4866968"/>
            <a:ext cx="8552628" cy="1566105"/>
          </a:xfrm>
        </p:spPr>
        <p:txBody>
          <a:bodyPr/>
          <a:lstStyle/>
          <a:p>
            <a:r>
              <a:rPr lang="en-US" sz="1400" smtClean="0"/>
              <a:t>Switch(config)# </a:t>
            </a:r>
            <a:r>
              <a:rPr lang="en-US" sz="1400" b="1" smtClean="0"/>
              <a:t>ip slb serverfarm RESTRICTED</a:t>
            </a:r>
          </a:p>
          <a:p>
            <a:r>
              <a:rPr lang="en-US" sz="1400" smtClean="0"/>
              <a:t>Switch(config-slb-sfarm)# </a:t>
            </a:r>
            <a:r>
              <a:rPr lang="en-US" sz="1400" b="1" smtClean="0"/>
              <a:t>real 10.1.1.20</a:t>
            </a:r>
          </a:p>
          <a:p>
            <a:r>
              <a:rPr lang="en-US" sz="1400" smtClean="0"/>
              <a:t>Switch(config-slb-real)# </a:t>
            </a:r>
            <a:r>
              <a:rPr lang="en-US" sz="1400" b="1" smtClean="0"/>
              <a:t>inservice</a:t>
            </a:r>
          </a:p>
          <a:p>
            <a:r>
              <a:rPr lang="en-US" sz="1400" smtClean="0"/>
              <a:t>Switch(config-slb-real)# </a:t>
            </a:r>
            <a:r>
              <a:rPr lang="en-US" sz="1400" b="1" smtClean="0"/>
              <a:t>exit</a:t>
            </a:r>
          </a:p>
          <a:p>
            <a:r>
              <a:rPr lang="en-US" sz="1400" smtClean="0"/>
              <a:t>Switch(config-slb-sfarm)# </a:t>
            </a:r>
            <a:r>
              <a:rPr lang="en-US" sz="1400" b="1" smtClean="0"/>
              <a:t>real 10.1.1.21</a:t>
            </a:r>
          </a:p>
          <a:p>
            <a:r>
              <a:rPr lang="en-US" sz="1400" smtClean="0"/>
              <a:t>Switch(config-slb-real)# </a:t>
            </a:r>
            <a:r>
              <a:rPr lang="en-US" sz="1400" b="1" smtClean="0"/>
              <a:t>inservice</a:t>
            </a:r>
          </a:p>
          <a:p>
            <a:r>
              <a:rPr lang="en-US" sz="1400" smtClean="0"/>
              <a:t>Switch(config-slb-real)# </a:t>
            </a:r>
            <a:r>
              <a:rPr lang="en-US" sz="1400" b="1" smtClean="0"/>
              <a:t>end</a:t>
            </a:r>
            <a:endParaRPr lang="en-US" sz="1400" smtClean="0"/>
          </a:p>
          <a:p>
            <a:endParaRPr lang="en-US" sz="1400" smtClean="0"/>
          </a:p>
          <a:p>
            <a:endParaRPr lang="en-US" sz="1400"/>
          </a:p>
        </p:txBody>
      </p:sp>
      <p:pic>
        <p:nvPicPr>
          <p:cNvPr id="6" name="Picture 5" descr="Cisco IOS SLB Configuration Scenario.jpg"/>
          <p:cNvPicPr>
            <a:picLocks noChangeAspect="1"/>
          </p:cNvPicPr>
          <p:nvPr/>
        </p:nvPicPr>
        <p:blipFill>
          <a:blip r:embed="rId3" cstate="print"/>
          <a:stretch>
            <a:fillRect/>
          </a:stretch>
        </p:blipFill>
        <p:spPr>
          <a:xfrm>
            <a:off x="4380280" y="1463318"/>
            <a:ext cx="4444160" cy="2965214"/>
          </a:xfrm>
          <a:prstGeom prst="rect">
            <a:avLst/>
          </a:prstGeom>
        </p:spPr>
      </p:pic>
    </p:spTree>
  </p:cSld>
  <p:clrMapOvr>
    <a:masterClrMapping/>
  </p:clrMapOvr>
  <p:timing>
    <p:tnLst>
      <p:par>
        <p:cTn id="1" dur="indefinite" restart="never" nodeType="tmRoot"/>
      </p:par>
    </p:tnLst>
  </p:timing>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800" smtClean="0"/>
              <a:t>Configuring the Server Farm in a Data Center with Real Servers (4)</a:t>
            </a:r>
            <a:endParaRPr lang="en-US" sz="2800" dirty="0" smtClean="0"/>
          </a:p>
        </p:txBody>
      </p:sp>
      <p:sp>
        <p:nvSpPr>
          <p:cNvPr id="7" name="Content Placeholder 7"/>
          <p:cNvSpPr>
            <a:spLocks noGrp="1"/>
          </p:cNvSpPr>
          <p:nvPr>
            <p:ph sz="half" idx="10"/>
          </p:nvPr>
        </p:nvSpPr>
        <p:spPr>
          <a:xfrm>
            <a:off x="279399" y="1186191"/>
            <a:ext cx="4152751" cy="2382919"/>
          </a:xfrm>
        </p:spPr>
        <p:txBody>
          <a:bodyPr>
            <a:normAutofit/>
          </a:bodyPr>
          <a:lstStyle/>
          <a:p>
            <a:r>
              <a:rPr lang="en-US" sz="2000" smtClean="0"/>
              <a:t>Displaying the status and configuration of the server farms PUBLIC and RESTRICTED, the associated real servers, and their status. </a:t>
            </a:r>
            <a:endParaRPr lang="en-US" sz="2000" dirty="0" smtClean="0"/>
          </a:p>
        </p:txBody>
      </p:sp>
      <p:sp>
        <p:nvSpPr>
          <p:cNvPr id="13" name="Content Placeholder 12"/>
          <p:cNvSpPr>
            <a:spLocks noGrp="1"/>
          </p:cNvSpPr>
          <p:nvPr>
            <p:ph sz="half" idx="12"/>
          </p:nvPr>
        </p:nvSpPr>
        <p:spPr>
          <a:xfrm>
            <a:off x="279400" y="3598605"/>
            <a:ext cx="8552628" cy="2834467"/>
          </a:xfrm>
        </p:spPr>
        <p:txBody>
          <a:bodyPr/>
          <a:lstStyle/>
          <a:p>
            <a:r>
              <a:rPr lang="en-US" sz="1400" smtClean="0"/>
              <a:t>Switch# </a:t>
            </a:r>
            <a:r>
              <a:rPr lang="en-US" sz="1400" b="1" smtClean="0"/>
              <a:t>show ip slb real</a:t>
            </a:r>
          </a:p>
          <a:p>
            <a:r>
              <a:rPr lang="en-US" sz="1400" smtClean="0"/>
              <a:t>real 		farm name 	weight 	state 		cons</a:t>
            </a:r>
          </a:p>
          <a:p>
            <a:r>
              <a:rPr lang="en-US" sz="1400" smtClean="0"/>
              <a:t>– – – – – – – – – – – – – – – – – – – – – – – – – – – – – – – – –</a:t>
            </a:r>
          </a:p>
          <a:p>
            <a:r>
              <a:rPr lang="en-US" sz="1400" smtClean="0"/>
              <a:t>10.1.1.1 	PUBLIC 		8 	OPERATIONAL 	0</a:t>
            </a:r>
          </a:p>
          <a:p>
            <a:r>
              <a:rPr lang="en-US" sz="1400" smtClean="0"/>
              <a:t>10.1.1.2 	PUBLIC 		8 	OPERATIONAL 	0</a:t>
            </a:r>
          </a:p>
          <a:p>
            <a:r>
              <a:rPr lang="en-US" sz="1400" smtClean="0"/>
              <a:t>10.1.1.3 	PUBLIC 		8 	OPERATIONAL 	0</a:t>
            </a:r>
          </a:p>
          <a:p>
            <a:r>
              <a:rPr lang="en-US" sz="1400" smtClean="0"/>
              <a:t>10.1.1.20 	RESTRICTED 	8 	OPERATIONAL 	0</a:t>
            </a:r>
          </a:p>
          <a:p>
            <a:r>
              <a:rPr lang="en-US" sz="1400" smtClean="0"/>
              <a:t>10.1.1.21 	RESTRICTED 	8 	OPERATIONAL 	0</a:t>
            </a:r>
          </a:p>
          <a:p>
            <a:r>
              <a:rPr lang="en-US" sz="1400" smtClean="0"/>
              <a:t>Switch# </a:t>
            </a:r>
            <a:r>
              <a:rPr lang="en-US" sz="1400" b="1" smtClean="0"/>
              <a:t>show ip slb serverfarm</a:t>
            </a:r>
          </a:p>
          <a:p>
            <a:r>
              <a:rPr lang="en-US" sz="1400" smtClean="0"/>
              <a:t>server farm 	predictor 	nat 	reals 	bind id</a:t>
            </a:r>
          </a:p>
          <a:p>
            <a:r>
              <a:rPr lang="en-US" sz="1400" smtClean="0"/>
              <a:t>– – – – – – – – – – – – – – – – – – – – – – – – – - - - - -</a:t>
            </a:r>
          </a:p>
          <a:p>
            <a:r>
              <a:rPr lang="en-US" sz="1400" smtClean="0"/>
              <a:t>PUBLIC 		ROUNDROBIN 	none 	3	0</a:t>
            </a:r>
          </a:p>
          <a:p>
            <a:r>
              <a:rPr lang="en-US" sz="1400" smtClean="0"/>
              <a:t>RESTRICTED 	ROUNDROBIN 	none 	2 	0</a:t>
            </a:r>
          </a:p>
          <a:p>
            <a:endParaRPr lang="en-US" sz="1400"/>
          </a:p>
        </p:txBody>
      </p:sp>
      <p:pic>
        <p:nvPicPr>
          <p:cNvPr id="6" name="Picture 5" descr="Cisco IOS SLB Configuration Scenario.jpg"/>
          <p:cNvPicPr>
            <a:picLocks noChangeAspect="1"/>
          </p:cNvPicPr>
          <p:nvPr/>
        </p:nvPicPr>
        <p:blipFill>
          <a:blip r:embed="rId3" cstate="print"/>
          <a:stretch>
            <a:fillRect/>
          </a:stretch>
        </p:blipFill>
        <p:spPr>
          <a:xfrm>
            <a:off x="4557258" y="843902"/>
            <a:ext cx="3986969" cy="2660169"/>
          </a:xfrm>
          <a:prstGeom prst="rect">
            <a:avLst/>
          </a:prstGeom>
        </p:spPr>
      </p:pic>
    </p:spTree>
  </p:cSld>
  <p:clrMapOvr>
    <a:masterClrMapping/>
  </p:clrMapOvr>
  <p:timing>
    <p:tnLst>
      <p:par>
        <p:cTn id="1" dur="indefinite" restart="never" nodeType="tmRoot"/>
      </p:par>
    </p:tnLst>
  </p:timing>
</p:sld>
</file>

<file path=ppt/slides/slide1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9400" y="365379"/>
            <a:ext cx="8521700" cy="829240"/>
          </a:xfrm>
        </p:spPr>
        <p:txBody>
          <a:bodyPr>
            <a:noAutofit/>
          </a:bodyPr>
          <a:lstStyle/>
          <a:p>
            <a:pPr>
              <a:defRPr/>
            </a:pPr>
            <a:r>
              <a:rPr lang="en-US" sz="2800" smtClean="0"/>
              <a:t>Configuring the Server Farm in a Data Center with Virtual Servers (1)</a:t>
            </a:r>
            <a:endParaRPr lang="en-US" sz="2800" dirty="0" smtClean="0"/>
          </a:p>
        </p:txBody>
      </p:sp>
      <p:sp>
        <p:nvSpPr>
          <p:cNvPr id="9" name="Content Placeholder 7"/>
          <p:cNvSpPr>
            <a:spLocks noGrp="1"/>
          </p:cNvSpPr>
          <p:nvPr>
            <p:ph idx="1"/>
          </p:nvPr>
        </p:nvSpPr>
        <p:spPr>
          <a:xfrm>
            <a:off x="279401" y="1253613"/>
            <a:ext cx="8520354" cy="5061126"/>
          </a:xfrm>
        </p:spPr>
        <p:txBody>
          <a:bodyPr>
            <a:noAutofit/>
          </a:bodyPr>
          <a:lstStyle/>
          <a:p>
            <a:pPr>
              <a:buNone/>
            </a:pPr>
            <a:r>
              <a:rPr lang="en-US" sz="1800" smtClean="0"/>
              <a:t>To configure Cisco IOS SLB in a server farm in a data center with virtual servers:</a:t>
            </a:r>
          </a:p>
          <a:p>
            <a:pPr>
              <a:buNone/>
            </a:pPr>
            <a:r>
              <a:rPr lang="en-US" sz="1800" b="1" smtClean="0"/>
              <a:t>Step 1. </a:t>
            </a:r>
            <a:r>
              <a:rPr lang="en-US" sz="1800" smtClean="0"/>
              <a:t>Define the virtual server:</a:t>
            </a:r>
          </a:p>
          <a:p>
            <a:pPr marL="236538" lvl="1" indent="-11113">
              <a:buNone/>
            </a:pPr>
            <a:r>
              <a:rPr lang="en-US" sz="1600" smtClean="0">
                <a:latin typeface="Courier New" pitchFamily="49" charset="0"/>
                <a:cs typeface="Courier New" pitchFamily="49" charset="0"/>
              </a:rPr>
              <a:t>Switch(config)# </a:t>
            </a:r>
            <a:r>
              <a:rPr lang="en-US" sz="1600" b="1" smtClean="0">
                <a:latin typeface="Courier New" pitchFamily="49" charset="0"/>
                <a:cs typeface="Courier New" pitchFamily="49" charset="0"/>
              </a:rPr>
              <a:t>ip slb vserver </a:t>
            </a:r>
            <a:r>
              <a:rPr lang="en-US" sz="1600" i="1" smtClean="0">
                <a:latin typeface="Courier New" pitchFamily="49" charset="0"/>
                <a:cs typeface="Courier New" pitchFamily="49" charset="0"/>
              </a:rPr>
              <a:t>vserver-name</a:t>
            </a:r>
          </a:p>
          <a:p>
            <a:pPr>
              <a:buNone/>
            </a:pPr>
            <a:r>
              <a:rPr lang="en-US" sz="1800" b="1" smtClean="0"/>
              <a:t>Step 2. </a:t>
            </a:r>
            <a:r>
              <a:rPr lang="en-US" sz="1800" smtClean="0"/>
              <a:t>Configure the IP address of the virtual server:</a:t>
            </a:r>
          </a:p>
          <a:p>
            <a:pPr marL="236538" lvl="1" indent="-11113">
              <a:buNone/>
            </a:pPr>
            <a:r>
              <a:rPr lang="en-US" sz="1600" smtClean="0">
                <a:latin typeface="Courier New" pitchFamily="49" charset="0"/>
                <a:cs typeface="Courier New" pitchFamily="49" charset="0"/>
              </a:rPr>
              <a:t>Switch(config-slb-vserver)# </a:t>
            </a:r>
            <a:r>
              <a:rPr lang="en-US" sz="1600" b="1" smtClean="0">
                <a:latin typeface="Courier New" pitchFamily="49" charset="0"/>
                <a:cs typeface="Courier New" pitchFamily="49" charset="0"/>
              </a:rPr>
              <a:t>virtual </a:t>
            </a:r>
            <a:r>
              <a:rPr lang="en-US" sz="1600" i="1" smtClean="0">
                <a:latin typeface="Courier New" pitchFamily="49" charset="0"/>
                <a:cs typeface="Courier New" pitchFamily="49" charset="0"/>
              </a:rPr>
              <a:t>ip-address </a:t>
            </a:r>
            <a:r>
              <a:rPr lang="en-US" sz="1600" smtClean="0">
                <a:latin typeface="Courier New" pitchFamily="49" charset="0"/>
                <a:cs typeface="Courier New" pitchFamily="49" charset="0"/>
              </a:rPr>
              <a:t>[</a:t>
            </a:r>
            <a:r>
              <a:rPr lang="en-US" sz="1600" i="1" smtClean="0">
                <a:latin typeface="Courier New" pitchFamily="49" charset="0"/>
                <a:cs typeface="Courier New" pitchFamily="49" charset="0"/>
              </a:rPr>
              <a:t>network-mask</a:t>
            </a:r>
            <a:r>
              <a:rPr lang="en-US" sz="1600" smtClean="0">
                <a:latin typeface="Courier New" pitchFamily="49" charset="0"/>
                <a:cs typeface="Courier New" pitchFamily="49" charset="0"/>
              </a:rPr>
              <a:t>] {</a:t>
            </a:r>
            <a:r>
              <a:rPr lang="en-US" sz="1600" b="1" smtClean="0">
                <a:latin typeface="Courier New" pitchFamily="49" charset="0"/>
                <a:cs typeface="Courier New" pitchFamily="49" charset="0"/>
              </a:rPr>
              <a:t>tcp </a:t>
            </a:r>
            <a:r>
              <a:rPr lang="en-US" sz="1600" smtClean="0">
                <a:latin typeface="Courier New" pitchFamily="49" charset="0"/>
                <a:cs typeface="Courier New" pitchFamily="49" charset="0"/>
              </a:rPr>
              <a:t>|</a:t>
            </a:r>
            <a:r>
              <a:rPr lang="en-US" sz="1600" b="1" smtClean="0">
                <a:latin typeface="Courier New" pitchFamily="49" charset="0"/>
                <a:cs typeface="Courier New" pitchFamily="49" charset="0"/>
              </a:rPr>
              <a:t> udp</a:t>
            </a:r>
            <a:r>
              <a:rPr lang="en-US" sz="1600" smtClean="0">
                <a:latin typeface="Courier New" pitchFamily="49" charset="0"/>
                <a:cs typeface="Courier New" pitchFamily="49" charset="0"/>
              </a:rPr>
              <a:t>} [</a:t>
            </a:r>
            <a:r>
              <a:rPr lang="en-US" sz="1600" i="1" smtClean="0">
                <a:latin typeface="Courier New" pitchFamily="49" charset="0"/>
                <a:cs typeface="Courier New" pitchFamily="49" charset="0"/>
              </a:rPr>
              <a:t>port-number </a:t>
            </a:r>
            <a:r>
              <a:rPr lang="en-US" sz="1600" smtClean="0">
                <a:latin typeface="Courier New" pitchFamily="49" charset="0"/>
                <a:cs typeface="Courier New" pitchFamily="49" charset="0"/>
              </a:rPr>
              <a:t>| </a:t>
            </a:r>
            <a:r>
              <a:rPr lang="en-US" sz="1600" b="1" smtClean="0">
                <a:latin typeface="Courier New" pitchFamily="49" charset="0"/>
                <a:cs typeface="Courier New" pitchFamily="49" charset="0"/>
              </a:rPr>
              <a:t>wsp </a:t>
            </a:r>
            <a:r>
              <a:rPr lang="en-US" sz="1600" smtClean="0">
                <a:latin typeface="Courier New" pitchFamily="49" charset="0"/>
                <a:cs typeface="Courier New" pitchFamily="49" charset="0"/>
              </a:rPr>
              <a:t>| </a:t>
            </a:r>
            <a:r>
              <a:rPr lang="en-US" sz="1600" b="1" smtClean="0">
                <a:latin typeface="Courier New" pitchFamily="49" charset="0"/>
                <a:cs typeface="Courier New" pitchFamily="49" charset="0"/>
              </a:rPr>
              <a:t>wsp-wtp </a:t>
            </a:r>
            <a:r>
              <a:rPr lang="en-US" sz="1600" smtClean="0">
                <a:latin typeface="Courier New" pitchFamily="49" charset="0"/>
                <a:cs typeface="Courier New" pitchFamily="49" charset="0"/>
              </a:rPr>
              <a:t>| </a:t>
            </a:r>
            <a:r>
              <a:rPr lang="en-US" sz="1600" b="1" smtClean="0">
                <a:latin typeface="Courier New" pitchFamily="49" charset="0"/>
                <a:cs typeface="Courier New" pitchFamily="49" charset="0"/>
              </a:rPr>
              <a:t>wsp-wtls </a:t>
            </a:r>
            <a:r>
              <a:rPr lang="en-US" sz="1600" smtClean="0">
                <a:latin typeface="Courier New" pitchFamily="49" charset="0"/>
                <a:cs typeface="Courier New" pitchFamily="49" charset="0"/>
              </a:rPr>
              <a:t>| </a:t>
            </a:r>
            <a:r>
              <a:rPr lang="en-US" sz="1600" b="1" smtClean="0">
                <a:latin typeface="Courier New" pitchFamily="49" charset="0"/>
                <a:cs typeface="Courier New" pitchFamily="49" charset="0"/>
              </a:rPr>
              <a:t>wsp-wtp-wtls</a:t>
            </a:r>
            <a:r>
              <a:rPr lang="en-US" sz="1600" smtClean="0">
                <a:latin typeface="Courier New" pitchFamily="49" charset="0"/>
                <a:cs typeface="Courier New" pitchFamily="49" charset="0"/>
              </a:rPr>
              <a:t>] [</a:t>
            </a:r>
            <a:r>
              <a:rPr lang="en-US" sz="1600" b="1" smtClean="0">
                <a:latin typeface="Courier New" pitchFamily="49" charset="0"/>
                <a:cs typeface="Courier New" pitchFamily="49" charset="0"/>
              </a:rPr>
              <a:t>service </a:t>
            </a:r>
            <a:r>
              <a:rPr lang="en-US" sz="1600" i="1" smtClean="0">
                <a:latin typeface="Courier New" pitchFamily="49" charset="0"/>
                <a:cs typeface="Courier New" pitchFamily="49" charset="0"/>
              </a:rPr>
              <a:t>service-name</a:t>
            </a:r>
            <a:r>
              <a:rPr lang="en-US" sz="1600" smtClean="0">
                <a:latin typeface="Courier New" pitchFamily="49" charset="0"/>
                <a:cs typeface="Courier New" pitchFamily="49" charset="0"/>
              </a:rPr>
              <a:t>]</a:t>
            </a:r>
            <a:endParaRPr lang="en-US" sz="1600" i="1" smtClean="0">
              <a:latin typeface="Courier New" pitchFamily="49" charset="0"/>
              <a:cs typeface="Courier New" pitchFamily="49" charset="0"/>
            </a:endParaRPr>
          </a:p>
          <a:p>
            <a:pPr>
              <a:buNone/>
            </a:pPr>
            <a:r>
              <a:rPr lang="en-US" sz="1800" b="1" smtClean="0"/>
              <a:t>Step 3. </a:t>
            </a:r>
            <a:r>
              <a:rPr lang="en-US" sz="1800" smtClean="0"/>
              <a:t>Associate the primary and secondary server farm to the virtual server:</a:t>
            </a:r>
          </a:p>
          <a:p>
            <a:pPr marL="236538" lvl="1" indent="-11113">
              <a:buNone/>
            </a:pPr>
            <a:r>
              <a:rPr lang="en-US" sz="1600" smtClean="0">
                <a:latin typeface="Courier New" pitchFamily="49" charset="0"/>
                <a:cs typeface="Courier New" pitchFamily="49" charset="0"/>
              </a:rPr>
              <a:t>Switch(config-slb-vserver)# </a:t>
            </a:r>
            <a:r>
              <a:rPr lang="en-US" sz="1600" b="1" smtClean="0">
                <a:latin typeface="Courier New" pitchFamily="49" charset="0"/>
                <a:cs typeface="Courier New" pitchFamily="49" charset="0"/>
              </a:rPr>
              <a:t>serverfarm </a:t>
            </a:r>
            <a:r>
              <a:rPr lang="en-US" sz="1600" i="1" smtClean="0">
                <a:latin typeface="Courier New" pitchFamily="49" charset="0"/>
                <a:cs typeface="Courier New" pitchFamily="49" charset="0"/>
              </a:rPr>
              <a:t>primary-serverfarm-name </a:t>
            </a:r>
            <a:r>
              <a:rPr lang="en-US" sz="1600" smtClean="0">
                <a:latin typeface="Courier New" pitchFamily="49" charset="0"/>
                <a:cs typeface="Courier New" pitchFamily="49" charset="0"/>
              </a:rPr>
              <a:t>[</a:t>
            </a:r>
            <a:r>
              <a:rPr lang="en-US" sz="1600" b="1" smtClean="0">
                <a:latin typeface="Courier New" pitchFamily="49" charset="0"/>
                <a:cs typeface="Courier New" pitchFamily="49" charset="0"/>
              </a:rPr>
              <a:t>backup </a:t>
            </a:r>
            <a:r>
              <a:rPr lang="en-US" sz="1600" i="1" smtClean="0">
                <a:latin typeface="Courier New" pitchFamily="49" charset="0"/>
                <a:cs typeface="Courier New" pitchFamily="49" charset="0"/>
              </a:rPr>
              <a:t>backup-serverfarm-name </a:t>
            </a:r>
            <a:r>
              <a:rPr lang="en-US" sz="1600" smtClean="0">
                <a:latin typeface="Courier New" pitchFamily="49" charset="0"/>
                <a:cs typeface="Courier New" pitchFamily="49" charset="0"/>
              </a:rPr>
              <a:t>[</a:t>
            </a:r>
            <a:r>
              <a:rPr lang="en-US" sz="1600" b="1" smtClean="0">
                <a:latin typeface="Courier New" pitchFamily="49" charset="0"/>
                <a:cs typeface="Courier New" pitchFamily="49" charset="0"/>
              </a:rPr>
              <a:t>sticky</a:t>
            </a:r>
            <a:r>
              <a:rPr lang="en-US" sz="1600" smtClean="0">
                <a:latin typeface="Courier New" pitchFamily="49" charset="0"/>
                <a:cs typeface="Courier New" pitchFamily="49" charset="0"/>
              </a:rPr>
              <a:t>]]</a:t>
            </a:r>
            <a:endParaRPr lang="en-US" sz="1600" b="1" smtClean="0"/>
          </a:p>
          <a:p>
            <a:pPr>
              <a:buNone/>
            </a:pPr>
            <a:r>
              <a:rPr lang="en-US" sz="1800" b="1" smtClean="0"/>
              <a:t>Step 4. </a:t>
            </a:r>
            <a:r>
              <a:rPr lang="en-US" sz="1800" smtClean="0"/>
              <a:t>Enable the virtual server:</a:t>
            </a:r>
          </a:p>
          <a:p>
            <a:pPr marL="236538" lvl="1" indent="-11113">
              <a:buNone/>
            </a:pPr>
            <a:r>
              <a:rPr lang="en-US" sz="1600" smtClean="0">
                <a:latin typeface="Courier New" pitchFamily="49" charset="0"/>
                <a:cs typeface="Courier New" pitchFamily="49" charset="0"/>
              </a:rPr>
              <a:t>Switch(config-slb-vserver)# </a:t>
            </a:r>
            <a:r>
              <a:rPr lang="en-US" sz="1600" b="1" smtClean="0">
                <a:latin typeface="Courier New" pitchFamily="49" charset="0"/>
                <a:cs typeface="Courier New" pitchFamily="49" charset="0"/>
              </a:rPr>
              <a:t>inservice</a:t>
            </a:r>
          </a:p>
          <a:p>
            <a:pPr>
              <a:buNone/>
            </a:pPr>
            <a:r>
              <a:rPr lang="en-US" sz="1800" b="1" smtClean="0"/>
              <a:t>Step 5. </a:t>
            </a:r>
            <a:r>
              <a:rPr lang="en-US" sz="1800" smtClean="0"/>
              <a:t>Specify the clients allowed to access the virtual server:</a:t>
            </a:r>
          </a:p>
          <a:p>
            <a:pPr marL="236538" lvl="1" indent="-11113">
              <a:buNone/>
            </a:pPr>
            <a:r>
              <a:rPr lang="en-US" sz="1600" smtClean="0">
                <a:latin typeface="Courier New" pitchFamily="49" charset="0"/>
                <a:cs typeface="Courier New" pitchFamily="49" charset="0"/>
              </a:rPr>
              <a:t>Switch(config-slb-vserver)# </a:t>
            </a:r>
            <a:r>
              <a:rPr lang="en-US" sz="1600" b="1" smtClean="0">
                <a:latin typeface="Courier New" pitchFamily="49" charset="0"/>
                <a:cs typeface="Courier New" pitchFamily="49" charset="0"/>
              </a:rPr>
              <a:t>client </a:t>
            </a:r>
            <a:r>
              <a:rPr lang="en-US" sz="1600" i="1" smtClean="0">
                <a:latin typeface="Courier New" pitchFamily="49" charset="0"/>
                <a:cs typeface="Courier New" pitchFamily="49" charset="0"/>
              </a:rPr>
              <a:t>ip-address network-mask</a:t>
            </a:r>
            <a:endParaRPr lang="en-US" sz="1600" b="1" smtClean="0">
              <a:latin typeface="Courier New" pitchFamily="49" charset="0"/>
              <a:cs typeface="Courier New" pitchFamily="49" charset="0"/>
            </a:endParaRPr>
          </a:p>
        </p:txBody>
      </p:sp>
    </p:spTree>
  </p:cSld>
  <p:clrMapOvr>
    <a:masterClrMapping/>
  </p:clrMapOvr>
  <p:timing>
    <p:tnLst>
      <p:par>
        <p:cTn id="1" dur="indefinite" restart="never" nodeType="tmRoot"/>
      </p:par>
    </p:tnLst>
  </p:timing>
</p:sld>
</file>

<file path=ppt/slides/slide1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defRPr/>
            </a:pPr>
            <a:r>
              <a:rPr lang="en-US" dirty="0" smtClean="0"/>
              <a:t>Configuring the Server Farm in a Data Center with Virtual Servers (2)</a:t>
            </a:r>
          </a:p>
        </p:txBody>
      </p:sp>
      <p:sp>
        <p:nvSpPr>
          <p:cNvPr id="6" name="Text Placeholder 5"/>
          <p:cNvSpPr>
            <a:spLocks noGrp="1"/>
          </p:cNvSpPr>
          <p:nvPr>
            <p:ph type="body" sz="quarter" idx="10"/>
          </p:nvPr>
        </p:nvSpPr>
        <p:spPr>
          <a:xfrm>
            <a:off x="279399" y="2403987"/>
            <a:ext cx="8531114" cy="3996812"/>
          </a:xfrm>
        </p:spPr>
        <p:txBody>
          <a:bodyPr/>
          <a:lstStyle/>
          <a:p>
            <a:r>
              <a:rPr lang="en-US" smtClean="0"/>
              <a:t>Switch(config)# </a:t>
            </a:r>
            <a:r>
              <a:rPr lang="en-US" b="1" smtClean="0"/>
              <a:t>ip slb vserver PUBLIC_HTTP</a:t>
            </a:r>
          </a:p>
          <a:p>
            <a:r>
              <a:rPr lang="en-US" smtClean="0"/>
              <a:t>Switch(config-slb-vserver)# </a:t>
            </a:r>
            <a:r>
              <a:rPr lang="en-US" b="1" smtClean="0"/>
              <a:t>virtual 10.1.1.100 tcp www</a:t>
            </a:r>
          </a:p>
          <a:p>
            <a:r>
              <a:rPr lang="en-US" smtClean="0"/>
              <a:t>Switch(config-slb-vserver)# </a:t>
            </a:r>
            <a:r>
              <a:rPr lang="en-US" b="1" smtClean="0"/>
              <a:t>serverfarm PUBLIC</a:t>
            </a:r>
          </a:p>
          <a:p>
            <a:r>
              <a:rPr lang="en-US" smtClean="0"/>
              <a:t>Switch(config-slb-vserver)# </a:t>
            </a:r>
            <a:r>
              <a:rPr lang="en-US" b="1" smtClean="0"/>
              <a:t>inservice</a:t>
            </a:r>
          </a:p>
          <a:p>
            <a:r>
              <a:rPr lang="en-US" smtClean="0"/>
              <a:t>Switch(config-slb-vserver)# </a:t>
            </a:r>
            <a:r>
              <a:rPr lang="en-US" b="1" smtClean="0"/>
              <a:t>exit</a:t>
            </a:r>
          </a:p>
          <a:p>
            <a:r>
              <a:rPr lang="en-US" smtClean="0"/>
              <a:t>Switch(config)# </a:t>
            </a:r>
            <a:r>
              <a:rPr lang="en-US" b="1" smtClean="0"/>
              <a:t>ip slb vserver RESTRICTED_HTTP</a:t>
            </a:r>
          </a:p>
          <a:p>
            <a:r>
              <a:rPr lang="en-US" smtClean="0"/>
              <a:t>Switch(config-slb-vserver)# </a:t>
            </a:r>
            <a:r>
              <a:rPr lang="en-US" b="1" smtClean="0"/>
              <a:t>virtual 10.1.1.200 tcp www</a:t>
            </a:r>
          </a:p>
          <a:p>
            <a:r>
              <a:rPr lang="en-US" smtClean="0"/>
              <a:t>Switch(config-slb-vserver)# </a:t>
            </a:r>
            <a:r>
              <a:rPr lang="en-US" b="1" smtClean="0"/>
              <a:t>client 10.4.4.0 255.255.255.0</a:t>
            </a:r>
          </a:p>
          <a:p>
            <a:r>
              <a:rPr lang="en-US" smtClean="0"/>
              <a:t>Switch(config-slb-vserver)# </a:t>
            </a:r>
            <a:r>
              <a:rPr lang="en-US" b="1" smtClean="0"/>
              <a:t>serverfarm RESTRICTED</a:t>
            </a:r>
          </a:p>
          <a:p>
            <a:r>
              <a:rPr lang="en-US" smtClean="0"/>
              <a:t>Switch(config-slb-vserver)# </a:t>
            </a:r>
            <a:r>
              <a:rPr lang="en-US" b="1" smtClean="0"/>
              <a:t>inservice</a:t>
            </a:r>
          </a:p>
          <a:p>
            <a:r>
              <a:rPr lang="en-US" smtClean="0"/>
              <a:t>Switch(config-slb-vserver)# </a:t>
            </a:r>
            <a:r>
              <a:rPr lang="en-US" b="1" smtClean="0"/>
              <a:t>end</a:t>
            </a:r>
          </a:p>
        </p:txBody>
      </p:sp>
      <p:sp>
        <p:nvSpPr>
          <p:cNvPr id="7" name="Content Placeholder 6"/>
          <p:cNvSpPr>
            <a:spLocks noGrp="1"/>
          </p:cNvSpPr>
          <p:nvPr>
            <p:ph sz="quarter" idx="11"/>
          </p:nvPr>
        </p:nvSpPr>
        <p:spPr>
          <a:xfrm>
            <a:off x="279400" y="1304103"/>
            <a:ext cx="8520113" cy="1026142"/>
          </a:xfrm>
        </p:spPr>
        <p:txBody>
          <a:bodyPr>
            <a:noAutofit/>
          </a:bodyPr>
          <a:lstStyle/>
          <a:p>
            <a:r>
              <a:rPr lang="en-US" smtClean="0"/>
              <a:t>Configuring the virtual servers PUBLIC_HTTP and RESTRICTED_HTTP and restricting access to RESTRICTED_HTTP to clients in the network 10.4.4.0.</a:t>
            </a:r>
          </a:p>
        </p:txBody>
      </p:sp>
    </p:spTree>
  </p:cSld>
  <p:clrMapOvr>
    <a:masterClrMapping/>
  </p:clrMapOvr>
  <p:timing>
    <p:tnLst>
      <p:par>
        <p:cTn id="1" dur="indefinite" restart="never" nodeType="tmRoot"/>
      </p:par>
    </p:tnLst>
  </p:timing>
</p:sld>
</file>

<file path=ppt/slides/slide1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defRPr/>
            </a:pPr>
            <a:r>
              <a:rPr lang="en-US" dirty="0" smtClean="0"/>
              <a:t>Configuring the Server Farm in a Data Center with Virtual Servers (3)</a:t>
            </a:r>
          </a:p>
        </p:txBody>
      </p:sp>
      <p:sp>
        <p:nvSpPr>
          <p:cNvPr id="7" name="Content Placeholder 6"/>
          <p:cNvSpPr>
            <a:spLocks noGrp="1"/>
          </p:cNvSpPr>
          <p:nvPr>
            <p:ph idx="10"/>
          </p:nvPr>
        </p:nvSpPr>
        <p:spPr>
          <a:xfrm>
            <a:off x="279400" y="1474839"/>
            <a:ext cx="8520354" cy="2195823"/>
          </a:xfrm>
        </p:spPr>
        <p:txBody>
          <a:bodyPr>
            <a:normAutofit/>
          </a:bodyPr>
          <a:lstStyle/>
          <a:p>
            <a:r>
              <a:rPr lang="en-US" smtClean="0"/>
              <a:t>Verifying the configuration of the virtual servers PUBLIC_HTTP and RESTRICTED_HTTP with the </a:t>
            </a:r>
            <a:r>
              <a:rPr lang="en-US" b="1" smtClean="0">
                <a:latin typeface="Courier New" pitchFamily="49" charset="0"/>
                <a:cs typeface="Courier New" pitchFamily="49" charset="0"/>
              </a:rPr>
              <a:t>show ip slb vserver </a:t>
            </a:r>
            <a:r>
              <a:rPr lang="en-US" smtClean="0"/>
              <a:t>command.</a:t>
            </a:r>
          </a:p>
          <a:p>
            <a:r>
              <a:rPr lang="en-US" smtClean="0"/>
              <a:t>Verifying the restricted client access and status with the </a:t>
            </a:r>
            <a:r>
              <a:rPr lang="en-US" b="1" smtClean="0">
                <a:latin typeface="Courier New" pitchFamily="49" charset="0"/>
                <a:cs typeface="Courier New" pitchFamily="49" charset="0"/>
              </a:rPr>
              <a:t>show ip slb connections </a:t>
            </a:r>
            <a:r>
              <a:rPr lang="en-US" smtClean="0"/>
              <a:t>command.</a:t>
            </a:r>
          </a:p>
          <a:p>
            <a:endParaRPr lang="en-US"/>
          </a:p>
        </p:txBody>
      </p:sp>
      <p:sp>
        <p:nvSpPr>
          <p:cNvPr id="8" name="Content Placeholder 7"/>
          <p:cNvSpPr>
            <a:spLocks noGrp="1"/>
          </p:cNvSpPr>
          <p:nvPr>
            <p:ph sz="quarter" idx="11"/>
          </p:nvPr>
        </p:nvSpPr>
        <p:spPr/>
        <p:txBody>
          <a:bodyPr>
            <a:normAutofit/>
          </a:bodyPr>
          <a:lstStyle/>
          <a:p>
            <a:r>
              <a:rPr lang="en-US" sz="1300" smtClean="0"/>
              <a:t>Switch# </a:t>
            </a:r>
            <a:r>
              <a:rPr lang="en-US" sz="1300" b="1" smtClean="0"/>
              <a:t>show ip slb vserver</a:t>
            </a:r>
          </a:p>
          <a:p>
            <a:r>
              <a:rPr lang="en-US" sz="1300" smtClean="0"/>
              <a:t>slb vserver 	prot 	virtual 		state 		cons</a:t>
            </a:r>
          </a:p>
          <a:p>
            <a:r>
              <a:rPr lang="en-US" sz="1300" smtClean="0"/>
              <a:t>– – – – – – – – – – – – – – – – – – – – – – – – – – – – – – – – –</a:t>
            </a:r>
          </a:p>
          <a:p>
            <a:r>
              <a:rPr lang="en-US" sz="1300" smtClean="0"/>
              <a:t>PUBLIC_HTTP 	TCP 	10.1.1.100:80 	OPERATIONAL 	0</a:t>
            </a:r>
          </a:p>
          <a:p>
            <a:r>
              <a:rPr lang="en-US" sz="1300" smtClean="0"/>
              <a:t>RESTRICTED_HTTP 	TCP 	10.1.1.200:80 	OPERATIONAL 	0</a:t>
            </a:r>
          </a:p>
          <a:p>
            <a:r>
              <a:rPr lang="en-US" sz="1300" smtClean="0"/>
              <a:t>Switch# </a:t>
            </a:r>
            <a:r>
              <a:rPr lang="en-US" sz="1300" b="1" smtClean="0"/>
              <a:t>show ip slb connections</a:t>
            </a:r>
          </a:p>
          <a:p>
            <a:r>
              <a:rPr lang="en-US" sz="1300" smtClean="0"/>
              <a:t>vserver 		prot 	client 		real 		state 		nat</a:t>
            </a:r>
          </a:p>
          <a:p>
            <a:r>
              <a:rPr lang="en-US" sz="1300" smtClean="0"/>
              <a:t>– – – – – – – – – – – – – – – – – – – – – – – – – – – – – – – – – - - - - - - - - - </a:t>
            </a:r>
          </a:p>
          <a:p>
            <a:r>
              <a:rPr lang="en-US" sz="1300" smtClean="0"/>
              <a:t>RESTRICTED_HTTP 	TCP 	10.4.4.0:80 	10.1.1.20 	CLOSING 		none</a:t>
            </a:r>
          </a:p>
        </p:txBody>
      </p:sp>
    </p:spTree>
  </p:cSld>
  <p:clrMapOvr>
    <a:masterClrMapping/>
  </p:clrMapOvr>
  <p:timing>
    <p:tnLst>
      <p:par>
        <p:cTn id="1" dur="indefinite" restart="never" nodeType="tmRoot"/>
      </p:par>
    </p:tnLst>
  </p:timing>
</p:sld>
</file>

<file path=ppt/slides/slide1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defRPr/>
            </a:pPr>
            <a:r>
              <a:rPr lang="en-US" dirty="0" smtClean="0"/>
              <a:t>Configuring the Server Farm in a Data Center with Virtual Servers (3)</a:t>
            </a:r>
          </a:p>
        </p:txBody>
      </p:sp>
      <p:sp>
        <p:nvSpPr>
          <p:cNvPr id="7" name="Content Placeholder 6"/>
          <p:cNvSpPr>
            <a:spLocks noGrp="1"/>
          </p:cNvSpPr>
          <p:nvPr>
            <p:ph idx="10"/>
          </p:nvPr>
        </p:nvSpPr>
        <p:spPr>
          <a:xfrm>
            <a:off x="279400" y="1297857"/>
            <a:ext cx="8520354" cy="1799303"/>
          </a:xfrm>
        </p:spPr>
        <p:txBody>
          <a:bodyPr>
            <a:noAutofit/>
          </a:bodyPr>
          <a:lstStyle/>
          <a:p>
            <a:r>
              <a:rPr lang="en-US" sz="2200" smtClean="0"/>
              <a:t>Displaying detailed information about the restricted client access status with the </a:t>
            </a:r>
            <a:r>
              <a:rPr lang="en-US" sz="2200" b="1" smtClean="0">
                <a:latin typeface="Courier New" pitchFamily="49" charset="0"/>
                <a:cs typeface="Courier New" pitchFamily="49" charset="0"/>
              </a:rPr>
              <a:t>show ip slb connections client </a:t>
            </a:r>
            <a:r>
              <a:rPr lang="en-US" sz="2200" smtClean="0"/>
              <a:t>command.</a:t>
            </a:r>
          </a:p>
          <a:p>
            <a:r>
              <a:rPr lang="en-US" sz="2200" smtClean="0"/>
              <a:t>Displaying information about the Cisco IOS SLB network statistics with the </a:t>
            </a:r>
            <a:r>
              <a:rPr lang="en-US" sz="2200" b="1" smtClean="0">
                <a:latin typeface="Courier New" pitchFamily="49" charset="0"/>
                <a:cs typeface="Courier New" pitchFamily="49" charset="0"/>
              </a:rPr>
              <a:t>show ip slb stats </a:t>
            </a:r>
            <a:r>
              <a:rPr lang="en-US" sz="2200" smtClean="0"/>
              <a:t>command.</a:t>
            </a:r>
            <a:endParaRPr lang="en-US" sz="2200"/>
          </a:p>
        </p:txBody>
      </p:sp>
      <p:sp>
        <p:nvSpPr>
          <p:cNvPr id="5" name="Content Placeholder 4"/>
          <p:cNvSpPr>
            <a:spLocks noGrp="1"/>
          </p:cNvSpPr>
          <p:nvPr>
            <p:ph sz="quarter" idx="11"/>
          </p:nvPr>
        </p:nvSpPr>
        <p:spPr>
          <a:xfrm>
            <a:off x="279400" y="3259394"/>
            <a:ext cx="8520113" cy="3281106"/>
          </a:xfrm>
        </p:spPr>
        <p:txBody>
          <a:bodyPr>
            <a:noAutofit/>
          </a:bodyPr>
          <a:lstStyle/>
          <a:p>
            <a:r>
              <a:rPr lang="en-US" sz="1400" smtClean="0"/>
              <a:t>Switch# </a:t>
            </a:r>
            <a:r>
              <a:rPr lang="en-US" sz="1400" b="1" smtClean="0"/>
              <a:t>show ip slb connections client 10.4.4.0 detail</a:t>
            </a:r>
          </a:p>
          <a:p>
            <a:r>
              <a:rPr lang="en-US" sz="1400" smtClean="0"/>
              <a:t>VSTEST_UDP, client = 10.4.4.0:80</a:t>
            </a:r>
          </a:p>
          <a:p>
            <a:pPr indent="-69850"/>
            <a:r>
              <a:rPr lang="en-US" sz="1400" smtClean="0"/>
              <a:t>state = CLOSING, real = 10.1.1.20, nat = none</a:t>
            </a:r>
          </a:p>
          <a:p>
            <a:pPr indent="-69850"/>
            <a:r>
              <a:rPr lang="en-US" sz="1400" smtClean="0"/>
              <a:t>v_ip = 10.1.1.200:80, TCP, service = NONE</a:t>
            </a:r>
          </a:p>
          <a:p>
            <a:pPr indent="-69850"/>
            <a:r>
              <a:rPr lang="en-US" sz="1400" smtClean="0"/>
              <a:t>client_syns = 0, sticky = FALSE, flows attached = 0</a:t>
            </a:r>
          </a:p>
          <a:p>
            <a:endParaRPr lang="en-US" sz="1400" smtClean="0"/>
          </a:p>
          <a:p>
            <a:r>
              <a:rPr lang="en-US" sz="1400" smtClean="0"/>
              <a:t>Switch# </a:t>
            </a:r>
            <a:r>
              <a:rPr lang="en-US" sz="1400" b="1" smtClean="0"/>
              <a:t>show ip slb stats</a:t>
            </a:r>
          </a:p>
          <a:p>
            <a:r>
              <a:rPr lang="en-US" sz="1400" smtClean="0"/>
              <a:t>Pkts via normal switching: 0</a:t>
            </a:r>
          </a:p>
          <a:p>
            <a:r>
              <a:rPr lang="en-US" sz="1400" smtClean="0"/>
              <a:t>Pkts via special switching: 6</a:t>
            </a:r>
          </a:p>
          <a:p>
            <a:r>
              <a:rPr lang="en-US" sz="1400" smtClean="0"/>
              <a:t>Connections Created: 1</a:t>
            </a:r>
          </a:p>
          <a:p>
            <a:r>
              <a:rPr lang="en-US" sz="1400" smtClean="0"/>
              <a:t>Connections Established: 1</a:t>
            </a:r>
          </a:p>
          <a:p>
            <a:r>
              <a:rPr lang="en-US" sz="1400" smtClean="0"/>
              <a:t>Connections Destroyed: 0</a:t>
            </a:r>
          </a:p>
          <a:p>
            <a:r>
              <a:rPr lang="en-US" sz="1400" smtClean="0"/>
              <a:t>Connections Reassigned: 0</a:t>
            </a:r>
          </a:p>
          <a:p>
            <a:r>
              <a:rPr lang="en-US" sz="1400" smtClean="0"/>
              <a:t>Zombie Count: 0</a:t>
            </a:r>
          </a:p>
          <a:p>
            <a:r>
              <a:rPr lang="en-US" sz="1400" smtClean="0"/>
              <a:t>Connections Reused: 0</a:t>
            </a:r>
          </a:p>
          <a:p>
            <a:endParaRPr lang="en-US" sz="1400"/>
          </a:p>
        </p:txBody>
      </p:sp>
    </p:spTree>
  </p:cSld>
  <p:clrMapOvr>
    <a:masterClrMapping/>
  </p:clrMapOvr>
  <p:timing>
    <p:tnLst>
      <p:par>
        <p:cTn id="1" dur="indefinite" restart="never" nodeType="tmRoot"/>
      </p:par>
    </p:tnLst>
  </p:timing>
</p:sld>
</file>

<file path=ppt/slides/slide1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lstStyle/>
          <a:p>
            <a:r>
              <a:rPr lang="en-US" smtClean="0"/>
              <a:t>Chapter 5 Summary (1)</a:t>
            </a:r>
            <a:endParaRPr lang="en-US" dirty="0" smtClean="0"/>
          </a:p>
        </p:txBody>
      </p:sp>
      <p:sp>
        <p:nvSpPr>
          <p:cNvPr id="5" name="Content Placeholder 4"/>
          <p:cNvSpPr>
            <a:spLocks noGrp="1"/>
          </p:cNvSpPr>
          <p:nvPr>
            <p:ph idx="1"/>
          </p:nvPr>
        </p:nvSpPr>
        <p:spPr/>
        <p:txBody>
          <a:bodyPr>
            <a:noAutofit/>
          </a:bodyPr>
          <a:lstStyle/>
          <a:p>
            <a:r>
              <a:rPr lang="en-US" sz="2000" smtClean="0"/>
              <a:t>Building a resilient and highly available network is paramount as most organizations depend on the network for the business operations.</a:t>
            </a:r>
          </a:p>
          <a:p>
            <a:r>
              <a:rPr lang="en-US" sz="2000" smtClean="0"/>
              <a:t>High availability involves several elements: redundancy, technology, people, processes and tools. At the network level, high availability involves making sure that there is always a possible path between two endpoints. High availability minimizes link and node failures to minimize downtime by implementing link and node redundancy, providing alternate paths for traffic, and avoiding single points of failure.</a:t>
            </a:r>
          </a:p>
          <a:p>
            <a:r>
              <a:rPr lang="en-US" sz="2000" smtClean="0"/>
              <a:t>Redundancy is a balance between too much redundancy, which increases complexity in the network structure, and too little redundancy, which creates single points of failure. When uplinks fail, convergence paths and convergence time have to be taken into account to evaluate the impact of the failure on the network infrastructure.</a:t>
            </a:r>
            <a:endParaRPr lang="en-US" sz="2000" dirty="0" smtClean="0"/>
          </a:p>
        </p:txBody>
      </p:sp>
    </p:spTree>
  </p:cSld>
  <p:clrMapOvr>
    <a:masterClrMapping/>
  </p:clrMapOvr>
  <p:transition spd="med"/>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ChangeAspect="1" noChangeArrowheads="1"/>
          </p:cNvPicPr>
          <p:nvPr/>
        </p:nvPicPr>
        <p:blipFill>
          <a:blip r:embed="rId3" cstate="print"/>
          <a:stretch>
            <a:fillRect/>
          </a:stretch>
        </p:blipFill>
        <p:spPr bwMode="auto">
          <a:xfrm>
            <a:off x="4428460" y="1019729"/>
            <a:ext cx="4475971" cy="3874067"/>
          </a:xfrm>
          <a:prstGeom prst="rect">
            <a:avLst/>
          </a:prstGeom>
          <a:noFill/>
          <a:ln w="9525">
            <a:noFill/>
            <a:miter lim="800000"/>
            <a:headEnd/>
            <a:tailEnd/>
          </a:ln>
        </p:spPr>
      </p:pic>
      <p:sp>
        <p:nvSpPr>
          <p:cNvPr id="2" name="Title 1"/>
          <p:cNvSpPr>
            <a:spLocks noGrp="1"/>
          </p:cNvSpPr>
          <p:nvPr>
            <p:ph type="title"/>
          </p:nvPr>
        </p:nvSpPr>
        <p:spPr/>
        <p:txBody>
          <a:bodyPr>
            <a:normAutofit/>
          </a:bodyPr>
          <a:lstStyle/>
          <a:p>
            <a:pPr>
              <a:defRPr/>
            </a:pPr>
            <a:r>
              <a:rPr lang="en-US" dirty="0" smtClean="0"/>
              <a:t>Optimal Redundancy</a:t>
            </a:r>
          </a:p>
        </p:txBody>
      </p:sp>
      <p:sp>
        <p:nvSpPr>
          <p:cNvPr id="8" name="Content Placeholder 7"/>
          <p:cNvSpPr>
            <a:spLocks noGrp="1"/>
          </p:cNvSpPr>
          <p:nvPr>
            <p:ph idx="1"/>
          </p:nvPr>
        </p:nvSpPr>
        <p:spPr/>
        <p:txBody>
          <a:bodyPr>
            <a:normAutofit/>
          </a:bodyPr>
          <a:lstStyle/>
          <a:p>
            <a:r>
              <a:rPr lang="en-US" dirty="0" smtClean="0"/>
              <a:t>Provide alternate paths.</a:t>
            </a:r>
          </a:p>
          <a:p>
            <a:r>
              <a:rPr lang="en-US" dirty="0" smtClean="0"/>
              <a:t>Avoid too much redundancy.</a:t>
            </a:r>
          </a:p>
          <a:p>
            <a:r>
              <a:rPr lang="en-US" dirty="0" smtClean="0"/>
              <a:t>Avoid single point of failure.</a:t>
            </a:r>
          </a:p>
          <a:p>
            <a:r>
              <a:rPr lang="en-US" dirty="0" smtClean="0"/>
              <a:t>Use Cisco NSF with SSO, if applicable.</a:t>
            </a:r>
          </a:p>
          <a:p>
            <a:r>
              <a:rPr lang="en-US" dirty="0" smtClean="0"/>
              <a:t>Use Cisco NSF with routing protocols.</a:t>
            </a:r>
          </a:p>
        </p:txBody>
      </p:sp>
      <p:sp>
        <p:nvSpPr>
          <p:cNvPr id="5" name="Content Placeholder 4"/>
          <p:cNvSpPr>
            <a:spLocks noGrp="1"/>
          </p:cNvSpPr>
          <p:nvPr>
            <p:ph idx="10"/>
          </p:nvPr>
        </p:nvSpPr>
        <p:spPr/>
        <p:txBody>
          <a:bodyPr/>
          <a:lstStyle/>
          <a:p>
            <a:endParaRPr lang="en-US"/>
          </a:p>
        </p:txBody>
      </p:sp>
    </p:spTree>
  </p:cSld>
  <p:clrMapOvr>
    <a:masterClrMapping/>
  </p:clrMapOvr>
  <p:timing>
    <p:tnLst>
      <p:par>
        <p:cTn id="1" dur="indefinite" restart="never" nodeType="tmRoot"/>
      </p:par>
    </p:tnLst>
  </p:timing>
</p:sld>
</file>

<file path=ppt/slides/slide1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lstStyle/>
          <a:p>
            <a:r>
              <a:rPr lang="en-US" smtClean="0"/>
              <a:t>Chapter 5 Summary (2)</a:t>
            </a:r>
            <a:endParaRPr lang="en-US" dirty="0" smtClean="0"/>
          </a:p>
        </p:txBody>
      </p:sp>
      <p:sp>
        <p:nvSpPr>
          <p:cNvPr id="5" name="Content Placeholder 4"/>
          <p:cNvSpPr>
            <a:spLocks noGrp="1"/>
          </p:cNvSpPr>
          <p:nvPr>
            <p:ph idx="1"/>
          </p:nvPr>
        </p:nvSpPr>
        <p:spPr/>
        <p:txBody>
          <a:bodyPr>
            <a:noAutofit/>
          </a:bodyPr>
          <a:lstStyle/>
          <a:p>
            <a:r>
              <a:rPr lang="en-US" sz="1800" smtClean="0"/>
              <a:t>On Cisco IOS-based Catalyst switches, RPR, RPR+, SSO, and NSF with SSO are the various modes of Supervisor redundancy available. The preferred mode is the NSF with SSO because it provides both Layer 2 and Layer 3 protocol state synchronization between active and standby Supervisors, therefore guaranteeing the least amount of network impact due to failover, if any at all.</a:t>
            </a:r>
          </a:p>
          <a:p>
            <a:r>
              <a:rPr lang="en-US" sz="1800" smtClean="0"/>
              <a:t>Various first hop redundancy protocols (FHRP) exist including HSRP, VRRP, and GLBP. Currently, HSRP is the most popular choice.</a:t>
            </a:r>
          </a:p>
          <a:p>
            <a:r>
              <a:rPr lang="en-US" sz="1800" smtClean="0"/>
              <a:t>HSRP operates with one router acting as active and the other backup router as a standby router. The active, standby, and other HSRP routers use a virtual IP address for redundancy to hosts. If the active router fails, the standby router becomes the active router and takes responsibility of the destination MAC and IP of the virtual IP address. In this manner, HSRP failover is transparent to the host. Routers running HSRP can be configured for preemption such that if a higher-priority HSRP peer comes online, the higher-priority router takes over the active router role. Otherwise, the latest active router remains the active router when new HSRP peers come online.</a:t>
            </a:r>
            <a:endParaRPr lang="en-US" sz="1800" dirty="0" smtClean="0"/>
          </a:p>
        </p:txBody>
      </p:sp>
    </p:spTree>
  </p:cSld>
  <p:clrMapOvr>
    <a:masterClrMapping/>
  </p:clrMapOvr>
  <p:transition spd="med"/>
  <p:timing>
    <p:tnLst>
      <p:par>
        <p:cTn id="1" dur="indefinite" restart="never" nodeType="tmRoot"/>
      </p:par>
    </p:tnLst>
  </p:timing>
</p:sld>
</file>

<file path=ppt/slides/slide1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lstStyle/>
          <a:p>
            <a:r>
              <a:rPr lang="en-US" smtClean="0"/>
              <a:t>Chapter 5 Summary (3)</a:t>
            </a:r>
            <a:endParaRPr lang="en-US" dirty="0" smtClean="0"/>
          </a:p>
        </p:txBody>
      </p:sp>
      <p:sp>
        <p:nvSpPr>
          <p:cNvPr id="5" name="Content Placeholder 4"/>
          <p:cNvSpPr>
            <a:spLocks noGrp="1"/>
          </p:cNvSpPr>
          <p:nvPr>
            <p:ph idx="1"/>
          </p:nvPr>
        </p:nvSpPr>
        <p:spPr/>
        <p:txBody>
          <a:bodyPr>
            <a:noAutofit/>
          </a:bodyPr>
          <a:lstStyle/>
          <a:p>
            <a:r>
              <a:rPr lang="en-US" sz="2000" smtClean="0"/>
              <a:t>VRRP is similar to HSRP except that VRRP is an industry standard, whereas HSRP is a Cisco-proprietary protocol. GLBP is a Cisco-proprietary FHRP in which multiple routers not only act as backup default gateway routers but also share load in forwarding traffic, unlike HSRP and VRRP, where only the active router forwards traffic. Note that HSRP and VRRP can be distributed across VLANs, manually achieving load balancing using VLANs.</a:t>
            </a:r>
          </a:p>
          <a:p>
            <a:r>
              <a:rPr lang="en-US" sz="2000" smtClean="0"/>
              <a:t>The Cisco IOS SLB features enable load balancing of connections to a group of real servers and therefore provides fault tolerance for the group of real servers. With this feature, hosts connect to a single virtual server, which in turn is supported by many real servers that are transparent to the host. IOS SLB supports many forms of load balancing and redundancy.</a:t>
            </a:r>
          </a:p>
          <a:p>
            <a:r>
              <a:rPr lang="en-US" sz="2000" smtClean="0"/>
              <a:t>Monitoring the network using SNMP, Syslog, and IP SLA are key elements to ensuring high availability of the network and to taking corrective action when necessary to ensure increased availability.</a:t>
            </a:r>
            <a:endParaRPr lang="en-US" sz="2000" dirty="0" smtClean="0"/>
          </a:p>
        </p:txBody>
      </p:sp>
    </p:spTree>
  </p:cSld>
  <p:clrMapOvr>
    <a:masterClrMapping/>
  </p:clrMapOvr>
  <p:transition spd="med"/>
  <p:timing>
    <p:tnLst>
      <p:par>
        <p:cTn id="1" dur="indefinite" restart="never" nodeType="tmRoot"/>
      </p:par>
    </p:tnLst>
  </p:timing>
</p:sld>
</file>

<file path=ppt/slides/slide1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ontent Placeholder 8"/>
          <p:cNvSpPr>
            <a:spLocks noGrp="1"/>
          </p:cNvSpPr>
          <p:nvPr>
            <p:ph idx="1"/>
          </p:nvPr>
        </p:nvSpPr>
        <p:spPr/>
        <p:txBody>
          <a:bodyPr>
            <a:normAutofit/>
          </a:bodyPr>
          <a:lstStyle/>
          <a:p>
            <a:r>
              <a:rPr lang="en-US" sz="2000" b="1" dirty="0"/>
              <a:t>Lab </a:t>
            </a:r>
            <a:r>
              <a:rPr lang="en-US" sz="2000" b="1" dirty="0" smtClean="0"/>
              <a:t>5-1</a:t>
            </a:r>
            <a:r>
              <a:rPr lang="en-US" sz="2000" b="1" dirty="0" smtClean="0"/>
              <a:t>	</a:t>
            </a:r>
            <a:r>
              <a:rPr lang="en-US" sz="2000" b="1" dirty="0" smtClean="0"/>
              <a:t>Hot </a:t>
            </a:r>
            <a:r>
              <a:rPr lang="en-US" sz="2000" b="1" dirty="0" smtClean="0"/>
              <a:t>Standby Router Protocol </a:t>
            </a:r>
            <a:endParaRPr lang="en-US" sz="2000" b="1" dirty="0" smtClean="0"/>
          </a:p>
          <a:p>
            <a:r>
              <a:rPr lang="en-US" sz="2000" b="1" dirty="0" smtClean="0"/>
              <a:t>Lab </a:t>
            </a:r>
            <a:r>
              <a:rPr lang="en-US" sz="2000" b="1" dirty="0" smtClean="0"/>
              <a:t>5-2</a:t>
            </a:r>
            <a:r>
              <a:rPr lang="en-US" sz="2000" b="1" dirty="0" smtClean="0"/>
              <a:t>	</a:t>
            </a:r>
            <a:r>
              <a:rPr lang="en-US" sz="2000" b="1" dirty="0" smtClean="0"/>
              <a:t>IP </a:t>
            </a:r>
            <a:r>
              <a:rPr lang="en-US" sz="2000" b="1" dirty="0" smtClean="0"/>
              <a:t>Service Level Agreements in a Campus Environment </a:t>
            </a:r>
            <a:endParaRPr lang="en-US" sz="2000" b="1" dirty="0" smtClean="0"/>
          </a:p>
        </p:txBody>
      </p:sp>
      <p:sp>
        <p:nvSpPr>
          <p:cNvPr id="5" name="Title 4"/>
          <p:cNvSpPr>
            <a:spLocks noGrp="1"/>
          </p:cNvSpPr>
          <p:nvPr>
            <p:ph type="title"/>
          </p:nvPr>
        </p:nvSpPr>
        <p:spPr/>
        <p:txBody>
          <a:bodyPr/>
          <a:lstStyle/>
          <a:p>
            <a:r>
              <a:rPr lang="en-US" dirty="0" smtClean="0"/>
              <a:t>Chapter </a:t>
            </a:r>
            <a:r>
              <a:rPr lang="en-US" dirty="0" smtClean="0"/>
              <a:t>5 </a:t>
            </a:r>
            <a:r>
              <a:rPr lang="en-US" dirty="0" smtClean="0"/>
              <a:t>Labs</a:t>
            </a:r>
            <a:endParaRPr lang="en-US" dirty="0"/>
          </a:p>
        </p:txBody>
      </p:sp>
    </p:spTree>
    <p:extLst>
      <p:ext uri="{BB962C8B-B14F-4D97-AF65-F5344CB8AC3E}">
        <p14:creationId xmlns="" xmlns:p14="http://schemas.microsoft.com/office/powerpoint/2010/main" val="1792079767"/>
      </p:ext>
    </p:extLst>
  </p:cSld>
  <p:clrMapOvr>
    <a:masterClrMapping/>
  </p:clrMapOvr>
  <p:timing>
    <p:tnLst>
      <p:par>
        <p:cTn id="1" dur="indefinite" restart="never" nodeType="tmRoot"/>
      </p:par>
    </p:tnLst>
  </p:timing>
</p:sld>
</file>

<file path=ppt/slides/slide1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p:txBody>
          <a:bodyPr/>
          <a:lstStyle/>
          <a:p>
            <a:r>
              <a:rPr lang="en-US" smtClean="0"/>
              <a:t>Resources</a:t>
            </a:r>
            <a:endParaRPr lang="en-US" dirty="0" smtClean="0"/>
          </a:p>
        </p:txBody>
      </p:sp>
      <p:sp>
        <p:nvSpPr>
          <p:cNvPr id="4" name="Content Placeholder 3"/>
          <p:cNvSpPr>
            <a:spLocks noGrp="1"/>
          </p:cNvSpPr>
          <p:nvPr>
            <p:ph idx="1"/>
          </p:nvPr>
        </p:nvSpPr>
        <p:spPr/>
        <p:txBody>
          <a:bodyPr>
            <a:normAutofit fontScale="85000" lnSpcReduction="20000"/>
          </a:bodyPr>
          <a:lstStyle/>
          <a:p>
            <a:r>
              <a:rPr lang="en-US" smtClean="0"/>
              <a:t>Catalyst 3560 Command Reference</a:t>
            </a:r>
          </a:p>
          <a:p>
            <a:pPr marL="236538" lvl="1" indent="-11113">
              <a:buNone/>
            </a:pPr>
            <a:r>
              <a:rPr lang="en-US" smtClean="0">
                <a:hlinkClick r:id="rId3"/>
              </a:rPr>
              <a:t>www.cisco.com/en/US/partner/docs/switches/lan/catalyst3560/software/release/12.2_55_se/command/reference/3560_cr.html</a:t>
            </a:r>
            <a:r>
              <a:rPr lang="en-US" smtClean="0"/>
              <a:t> </a:t>
            </a:r>
          </a:p>
          <a:p>
            <a:r>
              <a:rPr lang="en-US" smtClean="0"/>
              <a:t>Configuring NSF with SSO:</a:t>
            </a:r>
          </a:p>
          <a:p>
            <a:pPr marL="236538" lvl="1" indent="-11113">
              <a:buNone/>
            </a:pPr>
            <a:r>
              <a:rPr lang="en-US" smtClean="0">
                <a:hlinkClick r:id="rId4"/>
              </a:rPr>
              <a:t>www.cisco.com/en/US/partner/docs/switches/lan/catalyst6500/ios/12.2SXF/native/configuration/guide/nsfsso.html</a:t>
            </a:r>
            <a:r>
              <a:rPr lang="en-US" smtClean="0"/>
              <a:t> </a:t>
            </a:r>
          </a:p>
          <a:p>
            <a:r>
              <a:rPr lang="it-IT" smtClean="0"/>
              <a:t>Configuring HSRP:</a:t>
            </a:r>
          </a:p>
          <a:p>
            <a:pPr marL="236538" lvl="1" indent="-11113">
              <a:buNone/>
            </a:pPr>
            <a:r>
              <a:rPr lang="en-US" smtClean="0">
                <a:hlinkClick r:id="rId5"/>
              </a:rPr>
              <a:t>www.cisco.com/en/US/partner/docs/switches/lan/catalyst3560/software/release/12.2_55_se/configuration/guide/swhsrp.html</a:t>
            </a:r>
            <a:endParaRPr lang="en-US" smtClean="0"/>
          </a:p>
          <a:p>
            <a:r>
              <a:rPr lang="en-US" smtClean="0"/>
              <a:t>Configuring VRRP:</a:t>
            </a:r>
          </a:p>
          <a:p>
            <a:pPr marL="236538" lvl="1" indent="-11113">
              <a:buNone/>
            </a:pPr>
            <a:r>
              <a:rPr lang="en-US" smtClean="0">
                <a:hlinkClick r:id="rId6"/>
              </a:rPr>
              <a:t>www.cisco.com/en/US/partner/docs/ios/ipapp/configuration/guide/ipapp_vrrp.html</a:t>
            </a:r>
            <a:r>
              <a:rPr lang="en-US" smtClean="0"/>
              <a:t> </a:t>
            </a:r>
          </a:p>
          <a:p>
            <a:r>
              <a:rPr lang="en-US" smtClean="0"/>
              <a:t>Configuring GLBP:</a:t>
            </a:r>
          </a:p>
          <a:p>
            <a:pPr marL="236538" lvl="1" indent="-11113">
              <a:buNone/>
            </a:pPr>
            <a:r>
              <a:rPr lang="en-US" smtClean="0">
                <a:hlinkClick r:id="rId7"/>
              </a:rPr>
              <a:t>www.cisco.com/en/US/partner/docs/ios/ipapp/configuration/guide/ipapp_glbp.htm</a:t>
            </a:r>
            <a:r>
              <a:rPr lang="en-US" smtClean="0"/>
              <a:t> </a:t>
            </a:r>
          </a:p>
          <a:p>
            <a:r>
              <a:rPr lang="it-IT" smtClean="0"/>
              <a:t>Configuring Enhanced Object Tracking:</a:t>
            </a:r>
            <a:endParaRPr lang="en-US" smtClean="0">
              <a:hlinkClick r:id="rId8"/>
            </a:endParaRPr>
          </a:p>
          <a:p>
            <a:pPr marL="236538" lvl="1" indent="-11113">
              <a:buNone/>
            </a:pPr>
            <a:r>
              <a:rPr lang="en-US" smtClean="0">
                <a:hlinkClick r:id="rId9"/>
              </a:rPr>
              <a:t>www.cisco.com/en/US/partner/docs/switches/lan/catalyst3560/software/release/12.2_55_se/configuration/guide/sweot.html</a:t>
            </a:r>
            <a:endParaRPr lang="en-US" smtClean="0"/>
          </a:p>
          <a:p>
            <a:r>
              <a:rPr lang="it-IT" smtClean="0"/>
              <a:t>Configuring Server Load Balancing:</a:t>
            </a:r>
            <a:endParaRPr lang="en-US" smtClean="0">
              <a:hlinkClick r:id="rId8"/>
            </a:endParaRPr>
          </a:p>
          <a:p>
            <a:pPr marL="236538" lvl="1" indent="-11113">
              <a:buNone/>
            </a:pPr>
            <a:r>
              <a:rPr lang="en-US" smtClean="0">
                <a:hlinkClick r:id="rId10"/>
              </a:rPr>
              <a:t>www.cisco.com/en/US/partner/docs/ios/ipapp/configuration/guide/ipapp_slb.html</a:t>
            </a:r>
            <a:endParaRPr lang="en-US" dirty="0" smtClean="0"/>
          </a:p>
        </p:txBody>
      </p:sp>
    </p:spTree>
  </p:cSld>
  <p:clrMapOvr>
    <a:masterClrMapping/>
  </p:clrMapOvr>
  <p:timing>
    <p:tnLst>
      <p:par>
        <p:cTn id="1" dur="indefinite" restart="never" nodeType="tmRoot"/>
      </p:par>
    </p:tnLst>
  </p:timing>
</p:sld>
</file>

<file path=ppt/slides/slide1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ChangeArrowheads="1"/>
          </p:cNvSpPr>
          <p:nvPr/>
        </p:nvSpPr>
        <p:spPr bwMode="auto">
          <a:xfrm>
            <a:off x="0" y="0"/>
            <a:ext cx="9144000" cy="685800"/>
          </a:xfrm>
          <a:prstGeom prst="rect">
            <a:avLst/>
          </a:prstGeom>
          <a:solidFill>
            <a:srgbClr val="FFFFFF"/>
          </a:solidFill>
          <a:ln>
            <a:noFill/>
          </a:ln>
          <a:extLst>
            <a:ext uri="{91240B29-F687-4F45-9708-019B960494DF}">
              <a14:hiddenLine xmlns="" xmlns:a14="http://schemas.microsoft.com/office/drawing/2010/main" w="9525" algn="ctr">
                <a:solidFill>
                  <a:srgbClr val="000000"/>
                </a:solidFill>
                <a:miter lim="800000"/>
                <a:headEnd/>
                <a:tailEnd/>
              </a14:hiddenLine>
            </a:ext>
          </a:extLst>
        </p:spPr>
        <p:txBody>
          <a:bodyPr wrap="none" lIns="82124" tIns="41061" rIns="82124" bIns="41061" anchor="ctr"/>
          <a:lstStyle/>
          <a:p>
            <a:pPr algn="ctr" eaLnBrk="0" hangingPunct="0">
              <a:lnSpc>
                <a:spcPct val="90000"/>
              </a:lnSpc>
            </a:pPr>
            <a:endParaRPr lang="en-US"/>
          </a:p>
        </p:txBody>
      </p:sp>
      <p:pic>
        <p:nvPicPr>
          <p:cNvPr id="16387" name="Picture 3" descr="CNA_largo-onwhite"/>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1508125" y="2741613"/>
            <a:ext cx="6097588" cy="8921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cSld>
  <p:clrMapOvr>
    <a:masterClrMapping/>
  </p:clrMapOvr>
  <p:transition spd="med"/>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defRPr/>
            </a:pPr>
            <a:r>
              <a:rPr lang="en-US" dirty="0" smtClean="0"/>
              <a:t>Provide Alternate Paths</a:t>
            </a:r>
          </a:p>
        </p:txBody>
      </p:sp>
      <p:sp>
        <p:nvSpPr>
          <p:cNvPr id="5" name="Content Placeholder 4"/>
          <p:cNvSpPr>
            <a:spLocks noGrp="1"/>
          </p:cNvSpPr>
          <p:nvPr>
            <p:ph idx="1"/>
          </p:nvPr>
        </p:nvSpPr>
        <p:spPr/>
        <p:txBody>
          <a:bodyPr>
            <a:normAutofit/>
          </a:bodyPr>
          <a:lstStyle/>
          <a:p>
            <a:r>
              <a:rPr lang="en-US" smtClean="0"/>
              <a:t>Use redundant distribution-to-core links in case a core switch fails.</a:t>
            </a:r>
          </a:p>
          <a:p>
            <a:r>
              <a:rPr lang="en-US" smtClean="0"/>
              <a:t>Link distribution switches to support summarization of routing information from the distribution to the core.</a:t>
            </a:r>
          </a:p>
        </p:txBody>
      </p:sp>
      <p:sp>
        <p:nvSpPr>
          <p:cNvPr id="6" name="Content Placeholder 5"/>
          <p:cNvSpPr>
            <a:spLocks noGrp="1"/>
          </p:cNvSpPr>
          <p:nvPr>
            <p:ph idx="10"/>
          </p:nvPr>
        </p:nvSpPr>
        <p:spPr/>
        <p:txBody>
          <a:bodyPr/>
          <a:lstStyle/>
          <a:p>
            <a:endParaRPr lang="en-US"/>
          </a:p>
        </p:txBody>
      </p:sp>
      <p:pic>
        <p:nvPicPr>
          <p:cNvPr id="5122" name="Picture 2"/>
          <p:cNvPicPr>
            <a:picLocks noChangeAspect="1" noChangeArrowheads="1"/>
          </p:cNvPicPr>
          <p:nvPr/>
        </p:nvPicPr>
        <p:blipFill>
          <a:blip r:embed="rId3" cstate="print"/>
          <a:stretch>
            <a:fillRect/>
          </a:stretch>
        </p:blipFill>
        <p:spPr bwMode="auto">
          <a:xfrm>
            <a:off x="4704744" y="1039853"/>
            <a:ext cx="4041060" cy="391423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defRPr/>
            </a:pPr>
            <a:r>
              <a:rPr lang="en-US" dirty="0" smtClean="0"/>
              <a:t>Avoid Too Much Redundancy</a:t>
            </a:r>
          </a:p>
        </p:txBody>
      </p:sp>
      <p:sp>
        <p:nvSpPr>
          <p:cNvPr id="8" name="Content Placeholder 7"/>
          <p:cNvSpPr>
            <a:spLocks noGrp="1"/>
          </p:cNvSpPr>
          <p:nvPr>
            <p:ph idx="10"/>
          </p:nvPr>
        </p:nvSpPr>
        <p:spPr/>
        <p:txBody>
          <a:bodyPr>
            <a:noAutofit/>
          </a:bodyPr>
          <a:lstStyle/>
          <a:p>
            <a:r>
              <a:rPr lang="en-US" dirty="0" smtClean="0"/>
              <a:t>Where should the root switch be placed? With this design, it is not easy to determine where the root switch is located.</a:t>
            </a:r>
          </a:p>
          <a:p>
            <a:r>
              <a:rPr lang="en-US" dirty="0" smtClean="0"/>
              <a:t>What links should be in a blocking state? It is hard to determine how many ports will be in a blocking state.</a:t>
            </a:r>
          </a:p>
          <a:p>
            <a:r>
              <a:rPr lang="en-US" dirty="0" smtClean="0"/>
              <a:t>What are the implications of STP and RSTP convergence? The network convergence is definitely not deterministic.</a:t>
            </a:r>
          </a:p>
          <a:p>
            <a:r>
              <a:rPr lang="en-US" dirty="0" smtClean="0"/>
              <a:t>When something goes wrong, how do you find the source of the problem? The design is much harder to troubleshoot.</a:t>
            </a:r>
          </a:p>
        </p:txBody>
      </p:sp>
      <p:pic>
        <p:nvPicPr>
          <p:cNvPr id="7" name="Picture 2"/>
          <p:cNvPicPr>
            <a:picLocks noGrp="1" noChangeAspect="1" noChangeArrowheads="1"/>
          </p:cNvPicPr>
          <p:nvPr>
            <p:ph idx="11"/>
          </p:nvPr>
        </p:nvPicPr>
        <p:blipFill>
          <a:blip r:embed="rId3" cstate="print"/>
          <a:stretch>
            <a:fillRect/>
          </a:stretch>
        </p:blipFill>
        <p:spPr bwMode="auto">
          <a:xfrm>
            <a:off x="2286014" y="4454067"/>
            <a:ext cx="4561377" cy="220513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ChangeAspect="1" noChangeArrowheads="1"/>
          </p:cNvPicPr>
          <p:nvPr/>
        </p:nvPicPr>
        <p:blipFill>
          <a:blip r:embed="rId3" cstate="print"/>
          <a:stretch>
            <a:fillRect/>
          </a:stretch>
        </p:blipFill>
        <p:spPr bwMode="auto">
          <a:xfrm>
            <a:off x="1795768" y="994787"/>
            <a:ext cx="6229102" cy="2180491"/>
          </a:xfrm>
          <a:prstGeom prst="rect">
            <a:avLst/>
          </a:prstGeom>
          <a:noFill/>
          <a:ln w="9525">
            <a:noFill/>
            <a:miter lim="800000"/>
            <a:headEnd/>
            <a:tailEnd/>
          </a:ln>
        </p:spPr>
      </p:pic>
      <p:sp>
        <p:nvSpPr>
          <p:cNvPr id="2" name="Title 1"/>
          <p:cNvSpPr>
            <a:spLocks noGrp="1"/>
          </p:cNvSpPr>
          <p:nvPr>
            <p:ph type="title"/>
          </p:nvPr>
        </p:nvSpPr>
        <p:spPr/>
        <p:txBody>
          <a:bodyPr>
            <a:normAutofit/>
          </a:bodyPr>
          <a:lstStyle/>
          <a:p>
            <a:pPr>
              <a:defRPr/>
            </a:pPr>
            <a:r>
              <a:rPr lang="en-US" dirty="0" smtClean="0"/>
              <a:t>Avoid Single Point of Failure</a:t>
            </a:r>
          </a:p>
        </p:txBody>
      </p:sp>
      <p:sp>
        <p:nvSpPr>
          <p:cNvPr id="8" name="Content Placeholder 7"/>
          <p:cNvSpPr>
            <a:spLocks noGrp="1"/>
          </p:cNvSpPr>
          <p:nvPr>
            <p:ph idx="10"/>
          </p:nvPr>
        </p:nvSpPr>
        <p:spPr/>
        <p:txBody>
          <a:bodyPr>
            <a:noAutofit/>
          </a:bodyPr>
          <a:lstStyle/>
          <a:p>
            <a:endParaRPr lang="en-US" dirty="0" smtClean="0"/>
          </a:p>
        </p:txBody>
      </p:sp>
      <p:sp>
        <p:nvSpPr>
          <p:cNvPr id="5" name="Content Placeholder 4"/>
          <p:cNvSpPr>
            <a:spLocks noGrp="1"/>
          </p:cNvSpPr>
          <p:nvPr>
            <p:ph idx="11"/>
          </p:nvPr>
        </p:nvSpPr>
        <p:spPr/>
        <p:txBody>
          <a:bodyPr/>
          <a:lstStyle/>
          <a:p>
            <a:r>
              <a:rPr lang="en-US" smtClean="0"/>
              <a:t>Key element of high availability.</a:t>
            </a:r>
          </a:p>
          <a:p>
            <a:r>
              <a:rPr lang="en-US" smtClean="0"/>
              <a:t>Easy to implement at core and distribution.</a:t>
            </a:r>
          </a:p>
          <a:p>
            <a:r>
              <a:rPr lang="en-US" smtClean="0"/>
              <a:t>Access layer switch is single point of failure. Reduce outages to 1 to 3 seconds in the access layer with:</a:t>
            </a:r>
          </a:p>
          <a:p>
            <a:pPr lvl="1"/>
            <a:r>
              <a:rPr lang="en-US" smtClean="0"/>
              <a:t>SSO in L2 environment</a:t>
            </a:r>
          </a:p>
          <a:p>
            <a:pPr lvl="1"/>
            <a:r>
              <a:rPr lang="en-US" smtClean="0"/>
              <a:t>Cisco NSF with SSO in L3 environment.</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defRPr/>
            </a:pPr>
            <a:r>
              <a:rPr lang="en-US" dirty="0" smtClean="0"/>
              <a:t>Cisco NSF with SSO</a:t>
            </a:r>
          </a:p>
        </p:txBody>
      </p:sp>
      <p:sp>
        <p:nvSpPr>
          <p:cNvPr id="8" name="Content Placeholder 7"/>
          <p:cNvSpPr>
            <a:spLocks noGrp="1"/>
          </p:cNvSpPr>
          <p:nvPr>
            <p:ph idx="10"/>
          </p:nvPr>
        </p:nvSpPr>
        <p:spPr/>
        <p:txBody>
          <a:bodyPr>
            <a:noAutofit/>
          </a:bodyPr>
          <a:lstStyle/>
          <a:p>
            <a:r>
              <a:rPr lang="en-US" dirty="0" smtClean="0"/>
              <a:t>Supervisor redundancy mechanism in Cisco IOS enabling supervisor switchover at L2-L3-</a:t>
            </a:r>
            <a:r>
              <a:rPr lang="en-US" dirty="0" err="1" smtClean="0"/>
              <a:t>L4</a:t>
            </a:r>
            <a:r>
              <a:rPr lang="en-US" dirty="0" smtClean="0"/>
              <a:t>.</a:t>
            </a:r>
          </a:p>
          <a:p>
            <a:r>
              <a:rPr lang="en-US" dirty="0" smtClean="0"/>
              <a:t>SSO enables standby RP to take control after fault on active RP.</a:t>
            </a:r>
          </a:p>
          <a:p>
            <a:r>
              <a:rPr lang="en-US" dirty="0" smtClean="0"/>
              <a:t>Cisco NSF is L3 function that works with SSO to minimize time network unavailable following switchover, continuing to forward IP packets following RP switchover.</a:t>
            </a:r>
          </a:p>
        </p:txBody>
      </p:sp>
      <p:pic>
        <p:nvPicPr>
          <p:cNvPr id="7" name="Picture 2"/>
          <p:cNvPicPr>
            <a:picLocks noGrp="1" noChangeAspect="1" noChangeArrowheads="1"/>
          </p:cNvPicPr>
          <p:nvPr>
            <p:ph idx="11"/>
          </p:nvPr>
        </p:nvPicPr>
        <p:blipFill>
          <a:blip r:embed="rId3" cstate="print"/>
          <a:stretch>
            <a:fillRect/>
          </a:stretch>
        </p:blipFill>
        <p:spPr bwMode="auto">
          <a:xfrm>
            <a:off x="2481146" y="3870628"/>
            <a:ext cx="4175612" cy="27590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defRPr/>
            </a:pPr>
            <a:r>
              <a:rPr lang="en-US" dirty="0" smtClean="0"/>
              <a:t>Routing Protocols and NSF</a:t>
            </a:r>
          </a:p>
        </p:txBody>
      </p:sp>
      <p:sp>
        <p:nvSpPr>
          <p:cNvPr id="8" name="Content Placeholder 7"/>
          <p:cNvSpPr>
            <a:spLocks noGrp="1"/>
          </p:cNvSpPr>
          <p:nvPr>
            <p:ph idx="1"/>
          </p:nvPr>
        </p:nvSpPr>
        <p:spPr/>
        <p:txBody>
          <a:bodyPr>
            <a:noAutofit/>
          </a:bodyPr>
          <a:lstStyle/>
          <a:p>
            <a:r>
              <a:rPr lang="en-US" dirty="0" smtClean="0"/>
              <a:t>NSF enables continued forwarding of packets along known routes while routing protocol information is being restored during switchover.</a:t>
            </a:r>
          </a:p>
          <a:p>
            <a:r>
              <a:rPr lang="en-US" dirty="0" smtClean="0"/>
              <a:t>Switchover must complete before NSF dead and hold timers expire or routing peers will reset adjacencies and reroute traffic.</a:t>
            </a:r>
          </a:p>
        </p:txBody>
      </p:sp>
      <p:pic>
        <p:nvPicPr>
          <p:cNvPr id="6" name="Picture 2"/>
          <p:cNvPicPr>
            <a:picLocks noGrp="1" noChangeAspect="1" noChangeArrowheads="1"/>
          </p:cNvPicPr>
          <p:nvPr>
            <p:ph idx="10"/>
          </p:nvPr>
        </p:nvPicPr>
        <p:blipFill>
          <a:blip r:embed="rId3" cstate="print"/>
          <a:stretch>
            <a:fillRect/>
          </a:stretch>
        </p:blipFill>
        <p:spPr bwMode="auto">
          <a:xfrm>
            <a:off x="4702175" y="1825235"/>
            <a:ext cx="4067175" cy="376791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19" descr="ss2"/>
          <p:cNvPicPr>
            <a:picLocks noChangeAspect="1" noChangeArrowheads="1"/>
          </p:cNvPicPr>
          <p:nvPr/>
        </p:nvPicPr>
        <p:blipFill>
          <a:blip r:embed="rId3" cstate="print"/>
          <a:srcRect/>
          <a:stretch>
            <a:fillRect/>
          </a:stretch>
        </p:blipFill>
        <p:spPr bwMode="auto">
          <a:xfrm>
            <a:off x="0" y="1600200"/>
            <a:ext cx="9144000" cy="3178175"/>
          </a:xfrm>
          <a:prstGeom prst="rect">
            <a:avLst/>
          </a:prstGeom>
          <a:noFill/>
          <a:ln w="9525">
            <a:noFill/>
            <a:miter lim="800000"/>
            <a:headEnd/>
            <a:tailEnd/>
          </a:ln>
        </p:spPr>
      </p:pic>
      <p:sp>
        <p:nvSpPr>
          <p:cNvPr id="9219" name="Rectangle 12"/>
          <p:cNvSpPr>
            <a:spLocks noChangeArrowheads="1"/>
          </p:cNvSpPr>
          <p:nvPr/>
        </p:nvSpPr>
        <p:spPr bwMode="auto">
          <a:xfrm>
            <a:off x="0" y="0"/>
            <a:ext cx="9144000" cy="1600200"/>
          </a:xfrm>
          <a:prstGeom prst="rect">
            <a:avLst/>
          </a:prstGeom>
          <a:solidFill>
            <a:schemeClr val="bg1"/>
          </a:solidFill>
          <a:ln w="9525" algn="ctr">
            <a:noFill/>
            <a:miter lim="800000"/>
            <a:headEnd/>
            <a:tailEnd/>
          </a:ln>
        </p:spPr>
        <p:txBody>
          <a:bodyPr wrap="none" lIns="82124" tIns="41061" rIns="82124" bIns="41061" anchor="ctr">
            <a:spAutoFit/>
          </a:bodyPr>
          <a:lstStyle/>
          <a:p>
            <a:endParaRPr lang="en-US"/>
          </a:p>
        </p:txBody>
      </p:sp>
      <p:sp>
        <p:nvSpPr>
          <p:cNvPr id="7" name="Rectangle 32"/>
          <p:cNvSpPr txBox="1">
            <a:spLocks noChangeArrowheads="1"/>
          </p:cNvSpPr>
          <p:nvPr/>
        </p:nvSpPr>
        <p:spPr>
          <a:xfrm>
            <a:off x="293688" y="1841863"/>
            <a:ext cx="3233284" cy="2743200"/>
          </a:xfrm>
          <a:prstGeom prst="rect">
            <a:avLst/>
          </a:prstGeom>
          <a:noFill/>
        </p:spPr>
        <p:txBody>
          <a:bodyPr anchor="ctr"/>
          <a:lstStyle/>
          <a:p>
            <a:pPr marL="0" marR="0" lvl="0" indent="0" algn="l" defTabSz="814388" rtl="0" eaLnBrk="1" fontAlgn="base" latinLnBrk="0" hangingPunct="1">
              <a:lnSpc>
                <a:spcPct val="90000"/>
              </a:lnSpc>
              <a:spcBef>
                <a:spcPct val="0"/>
              </a:spcBef>
              <a:spcAft>
                <a:spcPct val="0"/>
              </a:spcAft>
              <a:buClrTx/>
              <a:buSzTx/>
              <a:buFontTx/>
              <a:buNone/>
              <a:tabLst/>
              <a:defRPr/>
            </a:pPr>
            <a:r>
              <a:rPr kumimoji="0" lang="en-US" sz="2800" b="1" i="0" u="none" strike="noStrike" kern="0" cap="none" spc="0" normalizeH="0" baseline="0" noProof="0" dirty="0" smtClean="0">
                <a:ln>
                  <a:noFill/>
                </a:ln>
                <a:solidFill>
                  <a:schemeClr val="bg1"/>
                </a:solidFill>
                <a:effectLst/>
                <a:uLnTx/>
                <a:uFillTx/>
                <a:latin typeface="+mj-lt"/>
                <a:ea typeface="+mj-ea"/>
                <a:cs typeface="+mj-cs"/>
              </a:rPr>
              <a:t>Implementing High Availability</a:t>
            </a:r>
            <a:endParaRPr kumimoji="0" lang="en-US" sz="3000" b="0" i="0" u="none" strike="noStrike" kern="0" cap="none" spc="0" normalizeH="0" baseline="0" noProof="0" dirty="0" smtClean="0">
              <a:ln>
                <a:noFill/>
              </a:ln>
              <a:solidFill>
                <a:schemeClr val="bg1"/>
              </a:solidFill>
              <a:effectLst/>
              <a:uLnTx/>
              <a:uFillTx/>
              <a:latin typeface="+mj-lt"/>
              <a:ea typeface="+mj-ea"/>
              <a:cs typeface="+mj-cs"/>
            </a:endParaRPr>
          </a:p>
        </p:txBody>
      </p:sp>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pPr eaLnBrk="1" hangingPunct="1"/>
            <a:r>
              <a:rPr lang="en-US" dirty="0" smtClean="0"/>
              <a:t>Chapter 5 Objectives</a:t>
            </a:r>
          </a:p>
        </p:txBody>
      </p:sp>
      <p:sp>
        <p:nvSpPr>
          <p:cNvPr id="7" name="Content Placeholder 6"/>
          <p:cNvSpPr>
            <a:spLocks noGrp="1"/>
          </p:cNvSpPr>
          <p:nvPr>
            <p:ph idx="1"/>
          </p:nvPr>
        </p:nvSpPr>
        <p:spPr/>
        <p:txBody>
          <a:bodyPr/>
          <a:lstStyle/>
          <a:p>
            <a:r>
              <a:rPr lang="en-US" dirty="0" smtClean="0"/>
              <a:t>Understand high availability.</a:t>
            </a:r>
          </a:p>
          <a:p>
            <a:r>
              <a:rPr lang="en-US" dirty="0" smtClean="0"/>
              <a:t>Implement high availability.</a:t>
            </a:r>
          </a:p>
          <a:p>
            <a:r>
              <a:rPr lang="en-US" dirty="0" smtClean="0"/>
              <a:t>Describe high availability monitoring options.</a:t>
            </a:r>
          </a:p>
          <a:p>
            <a:r>
              <a:rPr lang="en-US" dirty="0" smtClean="0"/>
              <a:t>Describe switch supervisor redundancy.</a:t>
            </a:r>
          </a:p>
          <a:p>
            <a:r>
              <a:rPr lang="en-US" dirty="0" smtClean="0"/>
              <a:t>Describe gateway redundancy protocols.</a:t>
            </a:r>
          </a:p>
          <a:p>
            <a:r>
              <a:rPr lang="en-US" dirty="0" smtClean="0"/>
              <a:t>Configure and verity Cisco IOS server load balancing.</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defRPr/>
            </a:pPr>
            <a:r>
              <a:rPr lang="en-US" dirty="0" smtClean="0"/>
              <a:t>Distributed VLANs on Access Switches</a:t>
            </a:r>
          </a:p>
        </p:txBody>
      </p:sp>
      <p:sp>
        <p:nvSpPr>
          <p:cNvPr id="8" name="Content Placeholder 7"/>
          <p:cNvSpPr>
            <a:spLocks noGrp="1"/>
          </p:cNvSpPr>
          <p:nvPr>
            <p:ph idx="10"/>
          </p:nvPr>
        </p:nvSpPr>
        <p:spPr/>
        <p:txBody>
          <a:bodyPr>
            <a:noAutofit/>
          </a:bodyPr>
          <a:lstStyle/>
          <a:p>
            <a:r>
              <a:rPr lang="en-US" sz="2000" dirty="0" smtClean="0"/>
              <a:t>Use Rapid STP (RSTP) as the version of STP.</a:t>
            </a:r>
          </a:p>
          <a:p>
            <a:r>
              <a:rPr lang="en-US" sz="2000" dirty="0" smtClean="0"/>
              <a:t>Provide a Layer 2 trunk between the two distribution switches to avoid unexpected traffic paths and multiple convergence events.</a:t>
            </a:r>
          </a:p>
          <a:p>
            <a:r>
              <a:rPr lang="en-US" sz="2000" dirty="0" smtClean="0"/>
              <a:t>Place the Hot Standby Router Protocol (HSRP) primary and the STP primary root on the same distribution layer switch if you choose to load balance VLANs across uplinks.</a:t>
            </a:r>
          </a:p>
          <a:p>
            <a:r>
              <a:rPr lang="en-US" sz="2000" dirty="0" smtClean="0"/>
              <a:t>The HSRP and RSTP root should be </a:t>
            </a:r>
            <a:r>
              <a:rPr lang="en-US" sz="2000" dirty="0" err="1" smtClean="0"/>
              <a:t>colocated</a:t>
            </a:r>
            <a:r>
              <a:rPr lang="en-US" sz="2000" dirty="0" smtClean="0"/>
              <a:t> on the same distribution switches to avoid using the </a:t>
            </a:r>
            <a:r>
              <a:rPr lang="en-US" sz="2000" dirty="0" err="1" smtClean="0"/>
              <a:t>interdistribution</a:t>
            </a:r>
            <a:r>
              <a:rPr lang="en-US" sz="2000" dirty="0" smtClean="0"/>
              <a:t> link for transit.</a:t>
            </a:r>
          </a:p>
        </p:txBody>
      </p:sp>
      <p:pic>
        <p:nvPicPr>
          <p:cNvPr id="6" name="Picture 2"/>
          <p:cNvPicPr>
            <a:picLocks noGrp="1" noChangeAspect="1" noChangeArrowheads="1"/>
          </p:cNvPicPr>
          <p:nvPr>
            <p:ph idx="11"/>
          </p:nvPr>
        </p:nvPicPr>
        <p:blipFill>
          <a:blip r:embed="rId3" cstate="print"/>
          <a:stretch>
            <a:fillRect/>
          </a:stretch>
        </p:blipFill>
        <p:spPr bwMode="auto">
          <a:xfrm>
            <a:off x="1312612" y="3902157"/>
            <a:ext cx="6502369" cy="256531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defRPr/>
            </a:pPr>
            <a:r>
              <a:rPr lang="en-US" dirty="0" smtClean="0"/>
              <a:t>Local VLANs on Access Switches</a:t>
            </a:r>
          </a:p>
        </p:txBody>
      </p:sp>
      <p:sp>
        <p:nvSpPr>
          <p:cNvPr id="5" name="Content Placeholder 4"/>
          <p:cNvSpPr>
            <a:spLocks noGrp="1"/>
          </p:cNvSpPr>
          <p:nvPr>
            <p:ph idx="11"/>
          </p:nvPr>
        </p:nvSpPr>
        <p:spPr/>
        <p:txBody>
          <a:bodyPr>
            <a:noAutofit/>
          </a:bodyPr>
          <a:lstStyle/>
          <a:p>
            <a:r>
              <a:rPr lang="en-US" smtClean="0"/>
              <a:t>No VLANs span between access layer switches across distribution switches.</a:t>
            </a:r>
          </a:p>
          <a:p>
            <a:r>
              <a:rPr lang="en-US" smtClean="0"/>
              <a:t>Here a single voice VLAN and a single data VLAN are restricted to a single access switch.</a:t>
            </a:r>
          </a:p>
          <a:p>
            <a:r>
              <a:rPr lang="en-US" smtClean="0"/>
              <a:t>Root for each VLAN aligned with active HSRP instance.</a:t>
            </a:r>
          </a:p>
          <a:p>
            <a:r>
              <a:rPr lang="en-US" smtClean="0"/>
              <a:t>Distribution-to-distribution L3 link required for route summarization in this design.</a:t>
            </a:r>
          </a:p>
        </p:txBody>
      </p:sp>
      <p:pic>
        <p:nvPicPr>
          <p:cNvPr id="6" name="Picture 2"/>
          <p:cNvPicPr>
            <a:picLocks noGrp="1" noChangeAspect="1" noChangeArrowheads="1"/>
          </p:cNvPicPr>
          <p:nvPr>
            <p:ph idx="10"/>
          </p:nvPr>
        </p:nvPicPr>
        <p:blipFill>
          <a:blip r:embed="rId3" cstate="print"/>
          <a:stretch>
            <a:fillRect/>
          </a:stretch>
        </p:blipFill>
        <p:spPr bwMode="auto">
          <a:xfrm>
            <a:off x="1232613" y="988552"/>
            <a:ext cx="6672679" cy="262731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mtClean="0"/>
              <a:t>Layer 3 Access to the Distribution Interconnection</a:t>
            </a:r>
            <a:endParaRPr lang="en-US" dirty="0" smtClean="0"/>
          </a:p>
        </p:txBody>
      </p:sp>
      <p:sp>
        <p:nvSpPr>
          <p:cNvPr id="6" name="Content Placeholder 5"/>
          <p:cNvSpPr>
            <a:spLocks noGrp="1"/>
          </p:cNvSpPr>
          <p:nvPr>
            <p:ph idx="11"/>
          </p:nvPr>
        </p:nvSpPr>
        <p:spPr>
          <a:xfrm>
            <a:off x="279400" y="3923071"/>
            <a:ext cx="8520354" cy="2544066"/>
          </a:xfrm>
        </p:spPr>
        <p:txBody>
          <a:bodyPr/>
          <a:lstStyle/>
          <a:p>
            <a:r>
              <a:rPr lang="en-US" smtClean="0"/>
              <a:t>L3 or routed links connect distribution and access layer switches in this design – in the future this will be the standard (even the links to the end stations will be L3 in the future as prices of RPs continue to decline).</a:t>
            </a:r>
          </a:p>
          <a:p>
            <a:r>
              <a:rPr lang="en-US" smtClean="0"/>
              <a:t>Recommended practice is to map the L2 VLAN number to the L3 subnet for ease of use and management.</a:t>
            </a:r>
          </a:p>
        </p:txBody>
      </p:sp>
      <p:pic>
        <p:nvPicPr>
          <p:cNvPr id="11" name="Picture 2"/>
          <p:cNvPicPr>
            <a:picLocks noGrp="1" noChangeAspect="1" noChangeArrowheads="1"/>
          </p:cNvPicPr>
          <p:nvPr>
            <p:ph idx="10"/>
          </p:nvPr>
        </p:nvPicPr>
        <p:blipFill>
          <a:blip r:embed="rId3" cstate="print"/>
          <a:stretch>
            <a:fillRect/>
          </a:stretch>
        </p:blipFill>
        <p:spPr bwMode="auto">
          <a:xfrm>
            <a:off x="1190496" y="1283512"/>
            <a:ext cx="6697920" cy="262731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defRPr/>
            </a:pPr>
            <a:r>
              <a:rPr lang="en-US" dirty="0" smtClean="0"/>
              <a:t>Daisy Chaining Access Layer Switches (1)</a:t>
            </a:r>
          </a:p>
        </p:txBody>
      </p:sp>
      <p:sp>
        <p:nvSpPr>
          <p:cNvPr id="8" name="Content Placeholder 7"/>
          <p:cNvSpPr>
            <a:spLocks noGrp="1"/>
          </p:cNvSpPr>
          <p:nvPr>
            <p:ph idx="10"/>
          </p:nvPr>
        </p:nvSpPr>
        <p:spPr/>
        <p:txBody>
          <a:bodyPr>
            <a:noAutofit/>
          </a:bodyPr>
          <a:lstStyle/>
          <a:p>
            <a:r>
              <a:rPr lang="en-US" sz="2000" dirty="0" smtClean="0"/>
              <a:t>No links block from an STP perspective.</a:t>
            </a:r>
          </a:p>
          <a:p>
            <a:r>
              <a:rPr lang="en-US" sz="2000" dirty="0" smtClean="0"/>
              <a:t>Both uplinks are available to send and receive traffic.</a:t>
            </a:r>
          </a:p>
          <a:p>
            <a:r>
              <a:rPr lang="en-US" sz="2000" dirty="0" smtClean="0"/>
              <a:t>If a link or node in the middle of the chain or stack fails, standby HSRP peer (Dist-B) can go active as it loses connectivity to its primary peer (Dist-A).</a:t>
            </a:r>
          </a:p>
        </p:txBody>
      </p:sp>
      <p:pic>
        <p:nvPicPr>
          <p:cNvPr id="6" name="Picture 2"/>
          <p:cNvPicPr>
            <a:picLocks noGrp="1" noChangeAspect="1" noChangeArrowheads="1"/>
          </p:cNvPicPr>
          <p:nvPr>
            <p:ph idx="11"/>
          </p:nvPr>
        </p:nvPicPr>
        <p:blipFill>
          <a:blip r:embed="rId3" cstate="print"/>
          <a:stretch>
            <a:fillRect/>
          </a:stretch>
        </p:blipFill>
        <p:spPr bwMode="auto">
          <a:xfrm>
            <a:off x="1877488" y="3156156"/>
            <a:ext cx="5371910" cy="331132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defRPr/>
            </a:pPr>
            <a:r>
              <a:rPr lang="en-US" dirty="0" smtClean="0"/>
              <a:t>Daisy Chaining Access Layer Switches (2)</a:t>
            </a:r>
          </a:p>
        </p:txBody>
      </p:sp>
      <p:sp>
        <p:nvSpPr>
          <p:cNvPr id="8" name="Content Placeholder 7"/>
          <p:cNvSpPr>
            <a:spLocks noGrp="1"/>
          </p:cNvSpPr>
          <p:nvPr>
            <p:ph idx="10"/>
          </p:nvPr>
        </p:nvSpPr>
        <p:spPr/>
        <p:txBody>
          <a:bodyPr>
            <a:noAutofit/>
          </a:bodyPr>
          <a:lstStyle/>
          <a:p>
            <a:r>
              <a:rPr lang="en-US" sz="2000" dirty="0" smtClean="0"/>
              <a:t>Here the core switch sees both distribution switches advertise the VLAN 2 subnet, doing equal cost load balancing for traffic destined to VLAN 2 between Dist-A and Dist-B.</a:t>
            </a:r>
          </a:p>
          <a:p>
            <a:r>
              <a:rPr lang="en-US" sz="2000" dirty="0" smtClean="0"/>
              <a:t>50% chance that return traffic arrives on distribution switch that does not have connectivity to half of stack where traffic destined. Solution: add A-a to A-c connection.</a:t>
            </a:r>
          </a:p>
        </p:txBody>
      </p:sp>
      <p:pic>
        <p:nvPicPr>
          <p:cNvPr id="6" name="Picture 2"/>
          <p:cNvPicPr>
            <a:picLocks noGrp="1" noChangeAspect="1" noChangeArrowheads="1"/>
          </p:cNvPicPr>
          <p:nvPr>
            <p:ph idx="11"/>
          </p:nvPr>
        </p:nvPicPr>
        <p:blipFill>
          <a:blip r:embed="rId3" cstate="print"/>
          <a:stretch>
            <a:fillRect/>
          </a:stretch>
        </p:blipFill>
        <p:spPr bwMode="auto">
          <a:xfrm>
            <a:off x="1848374" y="3170906"/>
            <a:ext cx="5445846" cy="3208081"/>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defRPr/>
            </a:pPr>
            <a:r>
              <a:rPr lang="en-US" dirty="0" smtClean="0"/>
              <a:t>StackWise Access Switches</a:t>
            </a:r>
          </a:p>
        </p:txBody>
      </p:sp>
      <p:sp>
        <p:nvSpPr>
          <p:cNvPr id="8" name="Content Placeholder 7"/>
          <p:cNvSpPr>
            <a:spLocks noGrp="1"/>
          </p:cNvSpPr>
          <p:nvPr>
            <p:ph idx="10"/>
          </p:nvPr>
        </p:nvSpPr>
        <p:spPr/>
        <p:txBody>
          <a:bodyPr>
            <a:noAutofit/>
          </a:bodyPr>
          <a:lstStyle/>
          <a:p>
            <a:r>
              <a:rPr lang="en-US" dirty="0" smtClean="0"/>
              <a:t>Supports recommended practice of using L3 connection between distribution switches without having to use loopback cable or perform extra configuration.</a:t>
            </a:r>
          </a:p>
          <a:p>
            <a:r>
              <a:rPr lang="en-US" dirty="0" smtClean="0"/>
              <a:t>Uses Cisco Catalyst 3750 switches in the access layer.</a:t>
            </a:r>
          </a:p>
          <a:p>
            <a:r>
              <a:rPr lang="en-US" dirty="0" smtClean="0"/>
              <a:t>Much less complex than chains or stacks of other models.</a:t>
            </a:r>
          </a:p>
          <a:p>
            <a:r>
              <a:rPr lang="en-US" dirty="0" smtClean="0"/>
              <a:t>Appears as one node from network topology perspective.</a:t>
            </a:r>
          </a:p>
        </p:txBody>
      </p:sp>
      <p:pic>
        <p:nvPicPr>
          <p:cNvPr id="6" name="Picture 2"/>
          <p:cNvPicPr>
            <a:picLocks noGrp="1" noChangeAspect="1" noChangeArrowheads="1"/>
          </p:cNvPicPr>
          <p:nvPr>
            <p:ph idx="11"/>
          </p:nvPr>
        </p:nvPicPr>
        <p:blipFill>
          <a:blip r:embed="rId3" cstate="print"/>
          <a:stretch>
            <a:fillRect/>
          </a:stretch>
        </p:blipFill>
        <p:spPr bwMode="auto">
          <a:xfrm>
            <a:off x="3072076" y="3708400"/>
            <a:ext cx="2934761" cy="27590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defRPr/>
            </a:pPr>
            <a:r>
              <a:rPr lang="en-US" dirty="0" smtClean="0"/>
              <a:t>Too Little Redundancy (1)</a:t>
            </a:r>
          </a:p>
        </p:txBody>
      </p:sp>
      <p:sp>
        <p:nvSpPr>
          <p:cNvPr id="5" name="Content Placeholder 4"/>
          <p:cNvSpPr>
            <a:spLocks noGrp="1"/>
          </p:cNvSpPr>
          <p:nvPr>
            <p:ph idx="11"/>
          </p:nvPr>
        </p:nvSpPr>
        <p:spPr>
          <a:xfrm>
            <a:off x="279400" y="4173794"/>
            <a:ext cx="8520354" cy="2293342"/>
          </a:xfrm>
        </p:spPr>
        <p:txBody>
          <a:bodyPr/>
          <a:lstStyle/>
          <a:p>
            <a:r>
              <a:rPr lang="en-US" smtClean="0"/>
              <a:t>VLANs span multiple access layer switches.</a:t>
            </a:r>
          </a:p>
          <a:p>
            <a:r>
              <a:rPr lang="en-US" smtClean="0"/>
              <a:t>No L2 link between distribution switches.</a:t>
            </a:r>
          </a:p>
          <a:p>
            <a:r>
              <a:rPr lang="en-US" smtClean="0"/>
              <a:t>Design is looped in figure-8 topology.</a:t>
            </a:r>
          </a:p>
          <a:p>
            <a:r>
              <a:rPr lang="en-US" smtClean="0"/>
              <a:t>Once access layer uplink is blocking</a:t>
            </a:r>
          </a:p>
          <a:p>
            <a:r>
              <a:rPr lang="en-US" smtClean="0"/>
              <a:t>HSRP hellos exchanged by transiting access switches.</a:t>
            </a:r>
          </a:p>
        </p:txBody>
      </p:sp>
      <p:pic>
        <p:nvPicPr>
          <p:cNvPr id="6" name="Picture 2"/>
          <p:cNvPicPr>
            <a:picLocks noGrp="1" noChangeAspect="1" noChangeArrowheads="1"/>
          </p:cNvPicPr>
          <p:nvPr>
            <p:ph idx="10"/>
          </p:nvPr>
        </p:nvPicPr>
        <p:blipFill>
          <a:blip r:embed="rId3" cstate="print"/>
          <a:stretch>
            <a:fillRect/>
          </a:stretch>
        </p:blipFill>
        <p:spPr bwMode="auto">
          <a:xfrm>
            <a:off x="1974987" y="1091788"/>
            <a:ext cx="5161970" cy="2964016"/>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ChangeAspect="1" noChangeArrowheads="1"/>
          </p:cNvPicPr>
          <p:nvPr/>
        </p:nvPicPr>
        <p:blipFill>
          <a:blip r:embed="rId3" cstate="print"/>
          <a:srcRect r="2237"/>
          <a:stretch>
            <a:fillRect/>
          </a:stretch>
        </p:blipFill>
        <p:spPr bwMode="auto">
          <a:xfrm>
            <a:off x="742660" y="2085542"/>
            <a:ext cx="7649170" cy="3917052"/>
          </a:xfrm>
          <a:prstGeom prst="rect">
            <a:avLst/>
          </a:prstGeom>
          <a:noFill/>
          <a:ln w="9525">
            <a:noFill/>
            <a:miter lim="800000"/>
            <a:headEnd/>
            <a:tailEnd/>
          </a:ln>
        </p:spPr>
      </p:pic>
      <p:sp>
        <p:nvSpPr>
          <p:cNvPr id="2" name="Title 1"/>
          <p:cNvSpPr>
            <a:spLocks noGrp="1"/>
          </p:cNvSpPr>
          <p:nvPr>
            <p:ph type="title"/>
          </p:nvPr>
        </p:nvSpPr>
        <p:spPr/>
        <p:txBody>
          <a:bodyPr/>
          <a:lstStyle/>
          <a:p>
            <a:r>
              <a:rPr lang="en-US" smtClean="0"/>
              <a:t>Too Little Redundancy (2)</a:t>
            </a:r>
            <a:endParaRPr lang="en-US" dirty="0" smtClean="0"/>
          </a:p>
        </p:txBody>
      </p:sp>
      <p:sp>
        <p:nvSpPr>
          <p:cNvPr id="8" name="Content Placeholder 7"/>
          <p:cNvSpPr>
            <a:spLocks noGrp="1"/>
          </p:cNvSpPr>
          <p:nvPr>
            <p:ph idx="10"/>
          </p:nvPr>
        </p:nvSpPr>
        <p:spPr/>
        <p:txBody>
          <a:bodyPr/>
          <a:lstStyle/>
          <a:p>
            <a:r>
              <a:rPr lang="en-US" smtClean="0"/>
              <a:t>When uplink from Access A to Distribution A fails, there are 3 convergence events.</a:t>
            </a:r>
            <a:endParaRPr lang="en-US" dirty="0" smtClean="0"/>
          </a:p>
        </p:txBody>
      </p:sp>
      <p:sp>
        <p:nvSpPr>
          <p:cNvPr id="13" name="Content Placeholder 12"/>
          <p:cNvSpPr>
            <a:spLocks noGrp="1"/>
          </p:cNvSpPr>
          <p:nvPr>
            <p:ph idx="11"/>
          </p:nvPr>
        </p:nvSpPr>
        <p:spPr/>
        <p:txBody>
          <a:bodyPr/>
          <a:lstStyle/>
          <a:p>
            <a:endParaRPr lang="en-US"/>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16" descr="ss3"/>
          <p:cNvPicPr>
            <a:picLocks noChangeAspect="1" noChangeArrowheads="1"/>
          </p:cNvPicPr>
          <p:nvPr/>
        </p:nvPicPr>
        <p:blipFill>
          <a:blip r:embed="rId3" cstate="print"/>
          <a:srcRect/>
          <a:stretch>
            <a:fillRect/>
          </a:stretch>
        </p:blipFill>
        <p:spPr bwMode="auto">
          <a:xfrm>
            <a:off x="0" y="1600200"/>
            <a:ext cx="9144000" cy="3170238"/>
          </a:xfrm>
          <a:prstGeom prst="rect">
            <a:avLst/>
          </a:prstGeom>
          <a:noFill/>
          <a:ln w="9525">
            <a:noFill/>
            <a:miter lim="800000"/>
            <a:headEnd/>
            <a:tailEnd/>
          </a:ln>
        </p:spPr>
      </p:pic>
      <p:sp>
        <p:nvSpPr>
          <p:cNvPr id="11267" name="Rectangle 12"/>
          <p:cNvSpPr>
            <a:spLocks noChangeArrowheads="1"/>
          </p:cNvSpPr>
          <p:nvPr/>
        </p:nvSpPr>
        <p:spPr bwMode="auto">
          <a:xfrm>
            <a:off x="0" y="0"/>
            <a:ext cx="9144000" cy="1600200"/>
          </a:xfrm>
          <a:prstGeom prst="rect">
            <a:avLst/>
          </a:prstGeom>
          <a:solidFill>
            <a:schemeClr val="bg1"/>
          </a:solidFill>
          <a:ln w="9525" algn="ctr">
            <a:noFill/>
            <a:miter lim="800000"/>
            <a:headEnd/>
            <a:tailEnd/>
          </a:ln>
        </p:spPr>
        <p:txBody>
          <a:bodyPr wrap="none" lIns="82124" tIns="41061" rIns="82124" bIns="41061" anchor="ctr">
            <a:spAutoFit/>
          </a:bodyPr>
          <a:lstStyle/>
          <a:p>
            <a:endParaRPr lang="en-US"/>
          </a:p>
        </p:txBody>
      </p:sp>
      <p:sp>
        <p:nvSpPr>
          <p:cNvPr id="6" name="Rectangle 32"/>
          <p:cNvSpPr txBox="1">
            <a:spLocks noChangeArrowheads="1"/>
          </p:cNvSpPr>
          <p:nvPr/>
        </p:nvSpPr>
        <p:spPr>
          <a:xfrm>
            <a:off x="293688" y="1841863"/>
            <a:ext cx="3233284" cy="2743200"/>
          </a:xfrm>
          <a:prstGeom prst="rect">
            <a:avLst/>
          </a:prstGeom>
          <a:noFill/>
        </p:spPr>
        <p:txBody>
          <a:bodyPr anchor="ctr"/>
          <a:lstStyle/>
          <a:p>
            <a:pPr marL="0" marR="0" lvl="0" indent="0" algn="l" defTabSz="814388" rtl="0" eaLnBrk="1" fontAlgn="base" latinLnBrk="0" hangingPunct="1">
              <a:lnSpc>
                <a:spcPct val="90000"/>
              </a:lnSpc>
              <a:spcBef>
                <a:spcPct val="0"/>
              </a:spcBef>
              <a:spcAft>
                <a:spcPct val="0"/>
              </a:spcAft>
              <a:buClrTx/>
              <a:buSzTx/>
              <a:buFontTx/>
              <a:buNone/>
              <a:tabLst/>
              <a:defRPr/>
            </a:pPr>
            <a:r>
              <a:rPr kumimoji="0" lang="en-US" sz="2800" b="1" i="0" u="none" strike="noStrike" kern="0" cap="none" spc="0" normalizeH="0" baseline="0" noProof="0" dirty="0" smtClean="0">
                <a:ln>
                  <a:noFill/>
                </a:ln>
                <a:solidFill>
                  <a:schemeClr val="bg1"/>
                </a:solidFill>
                <a:effectLst/>
                <a:uLnTx/>
                <a:uFillTx/>
                <a:latin typeface="+mj-lt"/>
                <a:ea typeface="+mj-ea"/>
                <a:cs typeface="+mj-cs"/>
              </a:rPr>
              <a:t>Implementing Network Monitoring</a:t>
            </a:r>
            <a:endParaRPr kumimoji="0" lang="en-US" sz="3000" b="0" i="0" u="none" strike="noStrike" kern="0" cap="none" spc="0" normalizeH="0" baseline="0" noProof="0" dirty="0" smtClean="0">
              <a:ln>
                <a:noFill/>
              </a:ln>
              <a:solidFill>
                <a:schemeClr val="bg1"/>
              </a:solidFill>
              <a:effectLst/>
              <a:uLnTx/>
              <a:uFillTx/>
              <a:latin typeface="+mj-lt"/>
              <a:ea typeface="+mj-ea"/>
              <a:cs typeface="+mj-cs"/>
            </a:endParaRPr>
          </a:p>
        </p:txBody>
      </p:sp>
    </p:spTree>
  </p:cSld>
  <p:clrMapOvr>
    <a:masterClrMapping/>
  </p:clrMapOvr>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defRPr/>
            </a:pPr>
            <a:r>
              <a:rPr lang="en-US" dirty="0" smtClean="0"/>
              <a:t>Network Management Overview</a:t>
            </a:r>
          </a:p>
        </p:txBody>
      </p:sp>
      <p:sp>
        <p:nvSpPr>
          <p:cNvPr id="5" name="Content Placeholder 4"/>
          <p:cNvSpPr>
            <a:spLocks noGrp="1"/>
          </p:cNvSpPr>
          <p:nvPr>
            <p:ph idx="11"/>
          </p:nvPr>
        </p:nvSpPr>
        <p:spPr>
          <a:xfrm>
            <a:off x="279400" y="3996813"/>
            <a:ext cx="8520354" cy="2470324"/>
          </a:xfrm>
        </p:spPr>
        <p:txBody>
          <a:bodyPr>
            <a:noAutofit/>
          </a:bodyPr>
          <a:lstStyle/>
          <a:p>
            <a:r>
              <a:rPr lang="en-US" smtClean="0"/>
              <a:t>Ability to verify the network is working well and behaving in the planned manner</a:t>
            </a:r>
          </a:p>
          <a:p>
            <a:r>
              <a:rPr lang="en-US" smtClean="0"/>
              <a:t>Ability to characterize the performance of the network</a:t>
            </a:r>
          </a:p>
          <a:p>
            <a:r>
              <a:rPr lang="en-US" smtClean="0"/>
              <a:t>Ability to understand how much traffic is flowing and where it is flowing in the network</a:t>
            </a:r>
          </a:p>
          <a:p>
            <a:r>
              <a:rPr lang="en-US" smtClean="0"/>
              <a:t>Ability to troubleshoot the network</a:t>
            </a:r>
          </a:p>
        </p:txBody>
      </p:sp>
      <p:pic>
        <p:nvPicPr>
          <p:cNvPr id="6" name="Picture 2"/>
          <p:cNvPicPr>
            <a:picLocks noGrp="1" noChangeAspect="1" noChangeArrowheads="1"/>
          </p:cNvPicPr>
          <p:nvPr>
            <p:ph idx="10"/>
          </p:nvPr>
        </p:nvPicPr>
        <p:blipFill>
          <a:blip r:embed="rId3" cstate="print"/>
          <a:stretch>
            <a:fillRect/>
          </a:stretch>
        </p:blipFill>
        <p:spPr bwMode="auto">
          <a:xfrm>
            <a:off x="2349344" y="1003300"/>
            <a:ext cx="4419040" cy="2934519"/>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38" descr="ss1"/>
          <p:cNvPicPr>
            <a:picLocks noChangeAspect="1" noChangeArrowheads="1"/>
          </p:cNvPicPr>
          <p:nvPr/>
        </p:nvPicPr>
        <p:blipFill>
          <a:blip r:embed="rId3" cstate="print"/>
          <a:srcRect/>
          <a:stretch>
            <a:fillRect/>
          </a:stretch>
        </p:blipFill>
        <p:spPr bwMode="auto">
          <a:xfrm>
            <a:off x="0" y="1600200"/>
            <a:ext cx="9144000" cy="3194050"/>
          </a:xfrm>
          <a:prstGeom prst="rect">
            <a:avLst/>
          </a:prstGeom>
          <a:noFill/>
          <a:ln w="9525">
            <a:noFill/>
            <a:miter lim="800000"/>
            <a:headEnd/>
            <a:tailEnd/>
          </a:ln>
        </p:spPr>
      </p:pic>
      <p:sp>
        <p:nvSpPr>
          <p:cNvPr id="7171" name="Rectangle 35"/>
          <p:cNvSpPr>
            <a:spLocks noChangeArrowheads="1"/>
          </p:cNvSpPr>
          <p:nvPr/>
        </p:nvSpPr>
        <p:spPr bwMode="auto">
          <a:xfrm>
            <a:off x="0" y="0"/>
            <a:ext cx="9144000" cy="1600200"/>
          </a:xfrm>
          <a:prstGeom prst="rect">
            <a:avLst/>
          </a:prstGeom>
          <a:solidFill>
            <a:schemeClr val="bg1"/>
          </a:solidFill>
          <a:ln w="9525" algn="ctr">
            <a:noFill/>
            <a:miter lim="800000"/>
            <a:headEnd/>
            <a:tailEnd/>
          </a:ln>
        </p:spPr>
        <p:txBody>
          <a:bodyPr wrap="none" lIns="82124" tIns="41061" rIns="82124" bIns="41061" anchor="ctr">
            <a:spAutoFit/>
          </a:bodyPr>
          <a:lstStyle/>
          <a:p>
            <a:endParaRPr lang="en-US" dirty="0"/>
          </a:p>
        </p:txBody>
      </p:sp>
      <p:sp>
        <p:nvSpPr>
          <p:cNvPr id="7172" name="Rectangle 32"/>
          <p:cNvSpPr>
            <a:spLocks noGrp="1" noChangeArrowheads="1"/>
          </p:cNvSpPr>
          <p:nvPr>
            <p:ph type="title" idx="4294967295"/>
          </p:nvPr>
        </p:nvSpPr>
        <p:spPr>
          <a:xfrm>
            <a:off x="293688" y="1841500"/>
            <a:ext cx="2940050" cy="2743200"/>
          </a:xfrm>
          <a:prstGeom prst="rect">
            <a:avLst/>
          </a:prstGeom>
          <a:noFill/>
        </p:spPr>
        <p:txBody>
          <a:bodyPr anchor="ctr"/>
          <a:lstStyle/>
          <a:p>
            <a:r>
              <a:rPr lang="en-US" sz="2800" dirty="0" smtClean="0">
                <a:solidFill>
                  <a:schemeClr val="bg1"/>
                </a:solidFill>
              </a:rPr>
              <a:t>Understanding High Availability</a:t>
            </a:r>
            <a:endParaRPr lang="en-US" sz="3000" b="0" dirty="0" smtClean="0">
              <a:solidFill>
                <a:schemeClr val="bg1"/>
              </a:solidFill>
            </a:endParaRPr>
          </a:p>
        </p:txBody>
      </p:sp>
    </p:spTree>
  </p:cSld>
  <p:clrMapOvr>
    <a:masterClrMapping/>
  </p:clrMapOvr>
  <p:transition spd="med"/>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Network Management Tools</a:t>
            </a:r>
            <a:endParaRPr lang="en-US" dirty="0" smtClean="0"/>
          </a:p>
        </p:txBody>
      </p:sp>
      <p:sp>
        <p:nvSpPr>
          <p:cNvPr id="8" name="Content Placeholder 7"/>
          <p:cNvSpPr>
            <a:spLocks noGrp="1"/>
          </p:cNvSpPr>
          <p:nvPr>
            <p:ph idx="1"/>
          </p:nvPr>
        </p:nvSpPr>
        <p:spPr/>
        <p:txBody>
          <a:bodyPr/>
          <a:lstStyle/>
          <a:p>
            <a:r>
              <a:rPr lang="en-US" smtClean="0"/>
              <a:t>Syslog</a:t>
            </a:r>
          </a:p>
          <a:p>
            <a:r>
              <a:rPr lang="en-US" smtClean="0"/>
              <a:t>SNMP</a:t>
            </a:r>
          </a:p>
          <a:p>
            <a:r>
              <a:rPr lang="en-US" smtClean="0"/>
              <a:t>IP SLA</a:t>
            </a:r>
            <a:endParaRPr lang="en-US" dirty="0" smtClean="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defRPr/>
            </a:pPr>
            <a:r>
              <a:rPr lang="en-US" dirty="0" smtClean="0"/>
              <a:t>Syslog</a:t>
            </a:r>
          </a:p>
        </p:txBody>
      </p:sp>
      <p:sp>
        <p:nvSpPr>
          <p:cNvPr id="8" name="Content Placeholder 7"/>
          <p:cNvSpPr>
            <a:spLocks noGrp="1"/>
          </p:cNvSpPr>
          <p:nvPr>
            <p:ph idx="1"/>
          </p:nvPr>
        </p:nvSpPr>
        <p:spPr/>
        <p:txBody>
          <a:bodyPr>
            <a:noAutofit/>
          </a:bodyPr>
          <a:lstStyle/>
          <a:p>
            <a:r>
              <a:rPr lang="en-US" dirty="0" smtClean="0"/>
              <a:t>System Message Logging</a:t>
            </a:r>
          </a:p>
          <a:p>
            <a:r>
              <a:rPr lang="en-US" dirty="0" smtClean="0"/>
              <a:t>Enables device to report error and notification messages.</a:t>
            </a:r>
          </a:p>
          <a:p>
            <a:r>
              <a:rPr lang="en-US" dirty="0" smtClean="0"/>
              <a:t>Uses UDP port 514.</a:t>
            </a:r>
          </a:p>
          <a:p>
            <a:r>
              <a:rPr lang="en-US" dirty="0" smtClean="0"/>
              <a:t>Every message contains a severity level and a facility.</a:t>
            </a:r>
          </a:p>
          <a:p>
            <a:r>
              <a:rPr lang="en-US" dirty="0" smtClean="0"/>
              <a:t>Routers, switches, application servers, firewalls, and other network appliances support syslog.</a:t>
            </a:r>
          </a:p>
          <a:p>
            <a:endParaRPr lang="en-US" dirty="0" smtClean="0"/>
          </a:p>
        </p:txBody>
      </p:sp>
      <p:pic>
        <p:nvPicPr>
          <p:cNvPr id="6" name="Picture 2"/>
          <p:cNvPicPr>
            <a:picLocks noGrp="1" noChangeAspect="1" noChangeArrowheads="1"/>
          </p:cNvPicPr>
          <p:nvPr>
            <p:ph idx="10"/>
          </p:nvPr>
        </p:nvPicPr>
        <p:blipFill>
          <a:blip r:embed="rId3" cstate="print"/>
          <a:stretch>
            <a:fillRect/>
          </a:stretch>
        </p:blipFill>
        <p:spPr bwMode="auto">
          <a:xfrm>
            <a:off x="4702175" y="1902802"/>
            <a:ext cx="4067175" cy="3612784"/>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Syslog Severity Levels</a:t>
            </a:r>
            <a:endParaRPr lang="en-US" dirty="0" smtClean="0"/>
          </a:p>
        </p:txBody>
      </p:sp>
      <p:sp>
        <p:nvSpPr>
          <p:cNvPr id="8" name="Content Placeholder 7"/>
          <p:cNvSpPr>
            <a:spLocks noGrp="1"/>
          </p:cNvSpPr>
          <p:nvPr>
            <p:ph sz="quarter" idx="10"/>
          </p:nvPr>
        </p:nvSpPr>
        <p:spPr>
          <a:xfrm>
            <a:off x="279400" y="996726"/>
            <a:ext cx="8423275" cy="507609"/>
          </a:xfrm>
        </p:spPr>
        <p:txBody>
          <a:bodyPr>
            <a:normAutofit/>
          </a:bodyPr>
          <a:lstStyle/>
          <a:p>
            <a:r>
              <a:rPr lang="en-US" smtClean="0"/>
              <a:t>Smaller numerical levels are the more critical syslog alarms.</a:t>
            </a:r>
            <a:endParaRPr lang="en-US" dirty="0" smtClean="0"/>
          </a:p>
        </p:txBody>
      </p:sp>
      <p:graphicFrame>
        <p:nvGraphicFramePr>
          <p:cNvPr id="5" name="Content Placeholder 9"/>
          <p:cNvGraphicFramePr>
            <a:graphicFrameLocks noGrp="1"/>
          </p:cNvGraphicFramePr>
          <p:nvPr>
            <p:ph sz="quarter" idx="11"/>
          </p:nvPr>
        </p:nvGraphicFramePr>
        <p:xfrm>
          <a:off x="279400" y="1866901"/>
          <a:ext cx="8392652" cy="4268427"/>
        </p:xfrm>
        <a:graphic>
          <a:graphicData uri="http://schemas.openxmlformats.org/drawingml/2006/table">
            <a:tbl>
              <a:tblPr firstRow="1" bandRow="1">
                <a:tableStyleId>{5C22544A-7EE6-4342-B048-85BDC9FD1C3A}</a:tableStyleId>
              </a:tblPr>
              <a:tblGrid>
                <a:gridCol w="4019517"/>
                <a:gridCol w="4373135"/>
              </a:tblGrid>
              <a:tr h="458683">
                <a:tc>
                  <a:txBody>
                    <a:bodyPr/>
                    <a:lstStyle/>
                    <a:p>
                      <a:r>
                        <a:rPr lang="en-US" dirty="0" smtClean="0"/>
                        <a:t>Syslog Severity</a:t>
                      </a:r>
                      <a:endParaRPr lang="en-US" dirty="0"/>
                    </a:p>
                  </a:txBody>
                  <a:tcPr marL="149084" marR="149084"/>
                </a:tc>
                <a:tc>
                  <a:txBody>
                    <a:bodyPr/>
                    <a:lstStyle/>
                    <a:p>
                      <a:r>
                        <a:rPr lang="en-US" dirty="0" smtClean="0"/>
                        <a:t>Severity Level</a:t>
                      </a:r>
                      <a:endParaRPr lang="en-US" dirty="0"/>
                    </a:p>
                  </a:txBody>
                  <a:tcPr marL="149084" marR="149084"/>
                </a:tc>
              </a:tr>
              <a:tr h="533702">
                <a:tc>
                  <a:txBody>
                    <a:bodyPr/>
                    <a:lstStyle/>
                    <a:p>
                      <a:r>
                        <a:rPr lang="en-US" dirty="0" smtClean="0"/>
                        <a:t>Emergency</a:t>
                      </a:r>
                      <a:endParaRPr lang="en-US" dirty="0"/>
                    </a:p>
                  </a:txBody>
                  <a:tcPr marL="149084" marR="149084"/>
                </a:tc>
                <a:tc>
                  <a:txBody>
                    <a:bodyPr/>
                    <a:lstStyle/>
                    <a:p>
                      <a:r>
                        <a:rPr lang="en-US" dirty="0" smtClean="0"/>
                        <a:t>Level 0,</a:t>
                      </a:r>
                      <a:r>
                        <a:rPr lang="en-US" baseline="0" dirty="0" smtClean="0"/>
                        <a:t> highest level</a:t>
                      </a:r>
                      <a:endParaRPr lang="en-US" dirty="0"/>
                    </a:p>
                  </a:txBody>
                  <a:tcPr marL="149084" marR="149084"/>
                </a:tc>
              </a:tr>
              <a:tr h="480336">
                <a:tc>
                  <a:txBody>
                    <a:bodyPr/>
                    <a:lstStyle/>
                    <a:p>
                      <a:r>
                        <a:rPr lang="en-US" dirty="0" smtClean="0"/>
                        <a:t>Alert</a:t>
                      </a:r>
                      <a:endParaRPr lang="en-US" dirty="0"/>
                    </a:p>
                  </a:txBody>
                  <a:tcPr marL="149084" marR="149084"/>
                </a:tc>
                <a:tc>
                  <a:txBody>
                    <a:bodyPr/>
                    <a:lstStyle/>
                    <a:p>
                      <a:r>
                        <a:rPr lang="en-US" dirty="0" smtClean="0"/>
                        <a:t>Level 1</a:t>
                      </a:r>
                      <a:endParaRPr lang="en-US" dirty="0"/>
                    </a:p>
                  </a:txBody>
                  <a:tcPr marL="149084" marR="149084"/>
                </a:tc>
              </a:tr>
              <a:tr h="523032">
                <a:tc>
                  <a:txBody>
                    <a:bodyPr/>
                    <a:lstStyle/>
                    <a:p>
                      <a:r>
                        <a:rPr lang="en-US" dirty="0" smtClean="0"/>
                        <a:t>Critical</a:t>
                      </a:r>
                      <a:endParaRPr lang="en-US" dirty="0"/>
                    </a:p>
                  </a:txBody>
                  <a:tcPr marL="149084" marR="149084"/>
                </a:tc>
                <a:tc>
                  <a:txBody>
                    <a:bodyPr/>
                    <a:lstStyle/>
                    <a:p>
                      <a:r>
                        <a:rPr lang="en-US" dirty="0" smtClean="0"/>
                        <a:t>Level 2</a:t>
                      </a:r>
                      <a:endParaRPr lang="en-US" dirty="0"/>
                    </a:p>
                  </a:txBody>
                  <a:tcPr marL="149084" marR="149084"/>
                </a:tc>
              </a:tr>
              <a:tr h="469661">
                <a:tc>
                  <a:txBody>
                    <a:bodyPr/>
                    <a:lstStyle/>
                    <a:p>
                      <a:r>
                        <a:rPr lang="en-US" dirty="0" smtClean="0"/>
                        <a:t>Error</a:t>
                      </a:r>
                      <a:endParaRPr lang="en-US" dirty="0"/>
                    </a:p>
                  </a:txBody>
                  <a:tcPr marL="149084" marR="149084"/>
                </a:tc>
                <a:tc>
                  <a:txBody>
                    <a:bodyPr/>
                    <a:lstStyle/>
                    <a:p>
                      <a:r>
                        <a:rPr lang="en-US" dirty="0" smtClean="0"/>
                        <a:t>Level 3</a:t>
                      </a:r>
                      <a:endParaRPr lang="en-US" dirty="0"/>
                    </a:p>
                  </a:txBody>
                  <a:tcPr marL="149084" marR="149084"/>
                </a:tc>
              </a:tr>
              <a:tr h="426964">
                <a:tc>
                  <a:txBody>
                    <a:bodyPr/>
                    <a:lstStyle/>
                    <a:p>
                      <a:r>
                        <a:rPr lang="en-US" dirty="0" smtClean="0"/>
                        <a:t>Warning</a:t>
                      </a:r>
                      <a:endParaRPr lang="en-US" dirty="0"/>
                    </a:p>
                  </a:txBody>
                  <a:tcPr marL="149084" marR="149084"/>
                </a:tc>
                <a:tc>
                  <a:txBody>
                    <a:bodyPr/>
                    <a:lstStyle/>
                    <a:p>
                      <a:r>
                        <a:rPr lang="en-US" dirty="0" smtClean="0"/>
                        <a:t>Level 4</a:t>
                      </a:r>
                      <a:endParaRPr lang="en-US" dirty="0"/>
                    </a:p>
                  </a:txBody>
                  <a:tcPr marL="149084" marR="149084"/>
                </a:tc>
              </a:tr>
              <a:tr h="458683">
                <a:tc>
                  <a:txBody>
                    <a:bodyPr/>
                    <a:lstStyle/>
                    <a:p>
                      <a:r>
                        <a:rPr lang="en-US" dirty="0" smtClean="0"/>
                        <a:t>Notice</a:t>
                      </a:r>
                      <a:endParaRPr lang="en-US" dirty="0"/>
                    </a:p>
                  </a:txBody>
                  <a:tcPr marL="149084" marR="149084"/>
                </a:tc>
                <a:tc>
                  <a:txBody>
                    <a:bodyPr/>
                    <a:lstStyle/>
                    <a:p>
                      <a:r>
                        <a:rPr lang="en-US" dirty="0" smtClean="0"/>
                        <a:t>Level</a:t>
                      </a:r>
                      <a:r>
                        <a:rPr lang="en-US" baseline="0" dirty="0" smtClean="0"/>
                        <a:t> 5</a:t>
                      </a:r>
                      <a:endParaRPr lang="en-US" dirty="0"/>
                    </a:p>
                  </a:txBody>
                  <a:tcPr marL="149084" marR="149084"/>
                </a:tc>
              </a:tr>
              <a:tr h="458683">
                <a:tc>
                  <a:txBody>
                    <a:bodyPr/>
                    <a:lstStyle/>
                    <a:p>
                      <a:r>
                        <a:rPr lang="en-US" dirty="0" smtClean="0"/>
                        <a:t>Informational</a:t>
                      </a:r>
                      <a:endParaRPr lang="en-US" dirty="0"/>
                    </a:p>
                  </a:txBody>
                  <a:tcPr marL="149084" marR="149084"/>
                </a:tc>
                <a:tc>
                  <a:txBody>
                    <a:bodyPr/>
                    <a:lstStyle/>
                    <a:p>
                      <a:r>
                        <a:rPr lang="en-US" dirty="0" smtClean="0"/>
                        <a:t>Level 6</a:t>
                      </a:r>
                      <a:endParaRPr lang="en-US" dirty="0"/>
                    </a:p>
                  </a:txBody>
                  <a:tcPr marL="149084" marR="149084"/>
                </a:tc>
              </a:tr>
              <a:tr h="458683">
                <a:tc>
                  <a:txBody>
                    <a:bodyPr/>
                    <a:lstStyle/>
                    <a:p>
                      <a:r>
                        <a:rPr lang="en-US" dirty="0" smtClean="0"/>
                        <a:t>Debugging</a:t>
                      </a:r>
                      <a:endParaRPr lang="en-US" dirty="0"/>
                    </a:p>
                  </a:txBody>
                  <a:tcPr marL="149084" marR="149084"/>
                </a:tc>
                <a:tc>
                  <a:txBody>
                    <a:bodyPr/>
                    <a:lstStyle/>
                    <a:p>
                      <a:r>
                        <a:rPr lang="en-US" dirty="0" smtClean="0"/>
                        <a:t>Level 7</a:t>
                      </a:r>
                      <a:endParaRPr lang="en-US" dirty="0"/>
                    </a:p>
                  </a:txBody>
                  <a:tcPr marL="149084" marR="149084"/>
                </a:tc>
              </a:tr>
            </a:tbl>
          </a:graphicData>
        </a:graphic>
      </p:graphicFrame>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Syslog Facilities</a:t>
            </a:r>
            <a:endParaRPr lang="en-US" dirty="0" smtClean="0"/>
          </a:p>
        </p:txBody>
      </p:sp>
      <p:sp>
        <p:nvSpPr>
          <p:cNvPr id="5" name="Content Placeholder 7"/>
          <p:cNvSpPr>
            <a:spLocks noGrp="1"/>
          </p:cNvSpPr>
          <p:nvPr>
            <p:ph idx="1"/>
          </p:nvPr>
        </p:nvSpPr>
        <p:spPr/>
        <p:txBody>
          <a:bodyPr/>
          <a:lstStyle/>
          <a:p>
            <a:r>
              <a:rPr lang="en-US" smtClean="0"/>
              <a:t>Service identifiers.</a:t>
            </a:r>
          </a:p>
          <a:p>
            <a:r>
              <a:rPr lang="en-US" smtClean="0"/>
              <a:t>Identify and categorize system state data for error and event message reporting.</a:t>
            </a:r>
          </a:p>
          <a:p>
            <a:r>
              <a:rPr lang="en-US" smtClean="0"/>
              <a:t>Cisco IOS has more than 500 facilities.</a:t>
            </a:r>
          </a:p>
          <a:p>
            <a:r>
              <a:rPr lang="en-US" smtClean="0"/>
              <a:t>Most common syslog facilities:</a:t>
            </a:r>
          </a:p>
          <a:p>
            <a:pPr lvl="1"/>
            <a:r>
              <a:rPr lang="en-US" smtClean="0"/>
              <a:t>IP</a:t>
            </a:r>
          </a:p>
          <a:p>
            <a:pPr lvl="1"/>
            <a:r>
              <a:rPr lang="en-US" smtClean="0"/>
              <a:t>OSPF</a:t>
            </a:r>
          </a:p>
          <a:p>
            <a:pPr lvl="1"/>
            <a:r>
              <a:rPr lang="en-US" smtClean="0"/>
              <a:t>SYS operating system</a:t>
            </a:r>
          </a:p>
          <a:p>
            <a:pPr lvl="1"/>
            <a:r>
              <a:rPr lang="en-US" smtClean="0"/>
              <a:t>IP Security (IPsec)</a:t>
            </a:r>
          </a:p>
          <a:p>
            <a:pPr lvl="1"/>
            <a:r>
              <a:rPr lang="en-US" smtClean="0"/>
              <a:t>Route Switch Processor (RSP)</a:t>
            </a:r>
          </a:p>
          <a:p>
            <a:pPr lvl="1"/>
            <a:r>
              <a:rPr lang="en-US" smtClean="0"/>
              <a:t>Interface (IF)</a:t>
            </a: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defRPr/>
            </a:pPr>
            <a:r>
              <a:rPr lang="en-US" dirty="0" smtClean="0"/>
              <a:t>Syslog Message Format</a:t>
            </a:r>
          </a:p>
        </p:txBody>
      </p:sp>
      <p:sp>
        <p:nvSpPr>
          <p:cNvPr id="5" name="Content Placeholder 4"/>
          <p:cNvSpPr>
            <a:spLocks noGrp="1"/>
          </p:cNvSpPr>
          <p:nvPr>
            <p:ph idx="11"/>
          </p:nvPr>
        </p:nvSpPr>
        <p:spPr>
          <a:xfrm>
            <a:off x="279400" y="3052916"/>
            <a:ext cx="8520354" cy="3414221"/>
          </a:xfrm>
        </p:spPr>
        <p:txBody>
          <a:bodyPr>
            <a:noAutofit/>
          </a:bodyPr>
          <a:lstStyle/>
          <a:p>
            <a:r>
              <a:rPr lang="en-US" sz="1800" smtClean="0"/>
              <a:t>System messages begin with a percent sign (%)</a:t>
            </a:r>
          </a:p>
          <a:p>
            <a:r>
              <a:rPr lang="en-US" sz="1800" b="1" smtClean="0"/>
              <a:t>Facility: </a:t>
            </a:r>
            <a:r>
              <a:rPr lang="en-US" sz="1800" smtClean="0"/>
              <a:t>A code consisting of two or more uppercase letters that indicates the hardware device, protocol, or a module of the system software.</a:t>
            </a:r>
          </a:p>
          <a:p>
            <a:r>
              <a:rPr lang="en-US" sz="1800" b="1" smtClean="0"/>
              <a:t>Severity</a:t>
            </a:r>
            <a:r>
              <a:rPr lang="en-US" sz="1800" smtClean="0"/>
              <a:t>: A single-digit code from 0 to 7 that reflects the severity of the condition. The lower the number, the more serious the situation.</a:t>
            </a:r>
          </a:p>
          <a:p>
            <a:r>
              <a:rPr lang="en-US" sz="1800" b="1" smtClean="0"/>
              <a:t>Mnemonic:</a:t>
            </a:r>
            <a:r>
              <a:rPr lang="en-US" sz="1800" smtClean="0"/>
              <a:t> A code that uniquely identifies the error message.</a:t>
            </a:r>
          </a:p>
          <a:p>
            <a:r>
              <a:rPr lang="en-US" sz="1800" b="1" smtClean="0"/>
              <a:t>Message-text: </a:t>
            </a:r>
            <a:r>
              <a:rPr lang="en-US" sz="1800" smtClean="0"/>
              <a:t>A text string describing the condition. This portion of the message sometimes contains detailed information about the event, including terminal port numbers, network addresses, or addresses that correspond to locations in the system memory address space.</a:t>
            </a:r>
          </a:p>
        </p:txBody>
      </p:sp>
      <p:pic>
        <p:nvPicPr>
          <p:cNvPr id="6" name="Picture 2"/>
          <p:cNvPicPr>
            <a:picLocks noGrp="1" noChangeAspect="1" noChangeArrowheads="1"/>
          </p:cNvPicPr>
          <p:nvPr>
            <p:ph idx="10"/>
          </p:nvPr>
        </p:nvPicPr>
        <p:blipFill>
          <a:blip r:embed="rId3" cstate="print"/>
          <a:stretch>
            <a:fillRect/>
          </a:stretch>
        </p:blipFill>
        <p:spPr bwMode="auto">
          <a:xfrm>
            <a:off x="279400" y="995570"/>
            <a:ext cx="8520113" cy="187587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Sample Syslog Messages</a:t>
            </a:r>
            <a:endParaRPr lang="en-US" dirty="0" smtClean="0"/>
          </a:p>
        </p:txBody>
      </p:sp>
      <p:sp>
        <p:nvSpPr>
          <p:cNvPr id="8" name="Content Placeholder 7"/>
          <p:cNvSpPr>
            <a:spLocks noGrp="1"/>
          </p:cNvSpPr>
          <p:nvPr>
            <p:ph type="body" sz="quarter" idx="10"/>
          </p:nvPr>
        </p:nvSpPr>
        <p:spPr/>
        <p:txBody>
          <a:bodyPr>
            <a:normAutofit/>
          </a:bodyPr>
          <a:lstStyle/>
          <a:p>
            <a:r>
              <a:rPr lang="en-US" sz="1600" smtClean="0"/>
              <a:t>08:01:13: %LINEPROTO-5-UPDOWN: Line protocol on Interface FastEthernet0/5, changed state to up</a:t>
            </a:r>
          </a:p>
          <a:p>
            <a:r>
              <a:rPr lang="en-US" sz="1600" smtClean="0"/>
              <a:t>08:01:23: %DUAL-5-NBRCHANGE: EIGRP-IPv4:(1) 1: Neighbor 10.1.1.1 (Vlan1) is up: new adjacency</a:t>
            </a:r>
          </a:p>
          <a:p>
            <a:r>
              <a:rPr lang="en-US" sz="1600" smtClean="0"/>
              <a:t>08:02:31: %LINK-3-UPDOWN: Interface FastEthernet0/8, changed state to up</a:t>
            </a:r>
          </a:p>
          <a:p>
            <a:r>
              <a:rPr lang="en-US" sz="1600" smtClean="0"/>
              <a:t>08:18:20: %LINEPROTO-5-UPDOWN: Line protocol on Interface FastEthernet0/5, changed state to down</a:t>
            </a:r>
          </a:p>
          <a:p>
            <a:r>
              <a:rPr lang="en-US" sz="1600" smtClean="0"/>
              <a:t>08:18:22: %LINEPROTO-5-UPDOWN: Line protocol on Interface FastEthernet0/5, changed state to up</a:t>
            </a:r>
          </a:p>
          <a:p>
            <a:r>
              <a:rPr lang="en-US" sz="1600" smtClean="0"/>
              <a:t>08:18:24: %LINEPROTO-5-UPDOWN: Line protocol on Interface FastEthernet0/2, changed state to down</a:t>
            </a:r>
          </a:p>
          <a:p>
            <a:r>
              <a:rPr lang="en-US" sz="1600" smtClean="0"/>
              <a:t>08:18:24: %ILPOWER-5-IEEE_DISCONNECT: Interface Fa0/2: PD removed</a:t>
            </a:r>
          </a:p>
          <a:p>
            <a:r>
              <a:rPr lang="en-US" sz="1600" smtClean="0"/>
              <a:t>08:18:26: %LINK-3-UPDOWN: Interface FastEthernet0/2, changed state to down</a:t>
            </a:r>
          </a:p>
          <a:p>
            <a:r>
              <a:rPr lang="en-US" sz="1600" smtClean="0"/>
              <a:t>08:19:49: %ILPOWER-7-DETECT: Interface Fa0/2: Power Device detected: Cisco PD</a:t>
            </a:r>
          </a:p>
          <a:p>
            <a:r>
              <a:rPr lang="en-US" sz="1600" smtClean="0"/>
              <a:t>08:19:53: %LINK-3-UPDOWN: Interface FastEthernet0/2, changed state to up</a:t>
            </a:r>
          </a:p>
          <a:p>
            <a:r>
              <a:rPr lang="en-US" sz="1600" smtClean="0"/>
              <a:t>08:19:53: %LINEPROTO-5-UPDOWN: Line protocol on Interface FastEthernet0/2, changed state to up</a:t>
            </a:r>
            <a:endParaRPr lang="en-US" sz="1600" dirty="0" smtClean="0"/>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2130" name="Rectangle 2"/>
          <p:cNvSpPr>
            <a:spLocks noGrp="1" noChangeArrowheads="1"/>
          </p:cNvSpPr>
          <p:nvPr>
            <p:ph type="title"/>
          </p:nvPr>
        </p:nvSpPr>
        <p:spPr/>
        <p:txBody>
          <a:bodyPr/>
          <a:lstStyle/>
          <a:p>
            <a:r>
              <a:rPr lang="en-US" smtClean="0"/>
              <a:t>Configuring Syslog (1)</a:t>
            </a:r>
            <a:endParaRPr lang="en-US" dirty="0"/>
          </a:p>
        </p:txBody>
      </p:sp>
      <p:sp>
        <p:nvSpPr>
          <p:cNvPr id="4" name="Content Placeholder 12"/>
          <p:cNvSpPr>
            <a:spLocks noGrp="1"/>
          </p:cNvSpPr>
          <p:nvPr>
            <p:ph idx="10"/>
          </p:nvPr>
        </p:nvSpPr>
        <p:spPr/>
        <p:txBody>
          <a:bodyPr/>
          <a:lstStyle/>
          <a:p>
            <a:r>
              <a:rPr lang="en-US" smtClean="0"/>
              <a:t>To configure a syslog server, use the </a:t>
            </a:r>
            <a:r>
              <a:rPr lang="en-US" b="1" smtClean="0">
                <a:latin typeface="Courier New" pitchFamily="49" charset="0"/>
                <a:cs typeface="Courier New" pitchFamily="49" charset="0"/>
              </a:rPr>
              <a:t>logging </a:t>
            </a:r>
            <a:r>
              <a:rPr lang="en-US" i="1" smtClean="0">
                <a:latin typeface="Courier New" pitchFamily="49" charset="0"/>
                <a:cs typeface="Courier New" pitchFamily="49" charset="0"/>
              </a:rPr>
              <a:t>ip_addr</a:t>
            </a:r>
            <a:r>
              <a:rPr lang="en-US" b="1" smtClean="0">
                <a:latin typeface="Courier New" pitchFamily="49" charset="0"/>
                <a:cs typeface="Courier New" pitchFamily="49" charset="0"/>
              </a:rPr>
              <a:t> </a:t>
            </a:r>
            <a:r>
              <a:rPr lang="en-US" smtClean="0"/>
              <a:t>global configuration command.</a:t>
            </a:r>
          </a:p>
          <a:p>
            <a:r>
              <a:rPr lang="en-US" smtClean="0"/>
              <a:t>To which severity levels of messages are sent to the syslog server, use the global configuration command </a:t>
            </a:r>
            <a:r>
              <a:rPr lang="en-US" b="1" smtClean="0">
                <a:latin typeface="Courier New" pitchFamily="49" charset="0"/>
                <a:cs typeface="Courier New" pitchFamily="49" charset="0"/>
              </a:rPr>
              <a:t>logging trap </a:t>
            </a:r>
            <a:r>
              <a:rPr lang="en-US" i="1" smtClean="0">
                <a:latin typeface="Courier New" pitchFamily="49" charset="0"/>
                <a:cs typeface="Courier New" pitchFamily="49" charset="0"/>
              </a:rPr>
              <a:t>level</a:t>
            </a:r>
            <a:r>
              <a:rPr lang="en-US" smtClean="0"/>
              <a:t>.</a:t>
            </a:r>
            <a:endParaRPr lang="en-US" dirty="0"/>
          </a:p>
        </p:txBody>
      </p:sp>
      <p:sp>
        <p:nvSpPr>
          <p:cNvPr id="8" name="Content Placeholder 7"/>
          <p:cNvSpPr>
            <a:spLocks noGrp="1"/>
          </p:cNvSpPr>
          <p:nvPr>
            <p:ph sz="quarter" idx="11"/>
          </p:nvPr>
        </p:nvSpPr>
        <p:spPr/>
        <p:txBody>
          <a:bodyPr>
            <a:normAutofit/>
          </a:bodyPr>
          <a:lstStyle/>
          <a:p>
            <a:r>
              <a:rPr lang="en-US" sz="1400" smtClean="0"/>
              <a:t>Switch(config)# </a:t>
            </a:r>
            <a:r>
              <a:rPr lang="en-US" sz="1400" b="1" smtClean="0"/>
              <a:t>logging trap ?</a:t>
            </a:r>
          </a:p>
          <a:p>
            <a:r>
              <a:rPr lang="en-US" sz="1400" smtClean="0"/>
              <a:t>&lt;0-7&gt; 		Logging severity level</a:t>
            </a:r>
          </a:p>
          <a:p>
            <a:r>
              <a:rPr lang="en-US" sz="1400" smtClean="0"/>
              <a:t>alerts 		Immediate action needed 		(severity=1)</a:t>
            </a:r>
          </a:p>
          <a:p>
            <a:r>
              <a:rPr lang="en-US" sz="1400" smtClean="0"/>
              <a:t>critical 	Critical conditions 			(severity=2)</a:t>
            </a:r>
          </a:p>
          <a:p>
            <a:r>
              <a:rPr lang="en-US" sz="1400" smtClean="0"/>
              <a:t>debugging 	Debugging messages 			(severity=7)</a:t>
            </a:r>
          </a:p>
          <a:p>
            <a:r>
              <a:rPr lang="en-US" sz="1400" smtClean="0"/>
              <a:t>emergencies 	System is unusable 			(severity=0)</a:t>
            </a:r>
          </a:p>
          <a:p>
            <a:r>
              <a:rPr lang="en-US" sz="1400" smtClean="0"/>
              <a:t>errors 		Error conditions 			(severity=3)</a:t>
            </a:r>
          </a:p>
          <a:p>
            <a:r>
              <a:rPr lang="en-US" sz="1400" smtClean="0"/>
              <a:t>informational 	Informational messages 		(severity=6)</a:t>
            </a:r>
          </a:p>
          <a:p>
            <a:r>
              <a:rPr lang="en-US" sz="1400" smtClean="0"/>
              <a:t>notifications 	Normal but significant conditions 	(severity=5)</a:t>
            </a:r>
          </a:p>
          <a:p>
            <a:r>
              <a:rPr lang="en-US" sz="1400" smtClean="0"/>
              <a:t>warnings 	Warning conditions 			(severity=4)</a:t>
            </a:r>
            <a:endParaRPr lang="en-US" sz="1400" b="1" smtClean="0"/>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7682" name="Rectangle 2"/>
          <p:cNvSpPr>
            <a:spLocks noGrp="1" noChangeArrowheads="1"/>
          </p:cNvSpPr>
          <p:nvPr>
            <p:ph type="title"/>
          </p:nvPr>
        </p:nvSpPr>
        <p:spPr/>
        <p:txBody>
          <a:bodyPr>
            <a:normAutofit/>
          </a:bodyPr>
          <a:lstStyle/>
          <a:p>
            <a:r>
              <a:rPr lang="en-US" dirty="0" smtClean="0"/>
              <a:t>Configuring Syslog (2)</a:t>
            </a:r>
            <a:endParaRPr lang="en-US" dirty="0"/>
          </a:p>
        </p:txBody>
      </p:sp>
      <p:sp>
        <p:nvSpPr>
          <p:cNvPr id="13" name="Content Placeholder 12"/>
          <p:cNvSpPr>
            <a:spLocks noGrp="1"/>
          </p:cNvSpPr>
          <p:nvPr>
            <p:ph idx="10"/>
          </p:nvPr>
        </p:nvSpPr>
        <p:spPr/>
        <p:txBody>
          <a:bodyPr>
            <a:normAutofit/>
          </a:bodyPr>
          <a:lstStyle/>
          <a:p>
            <a:r>
              <a:rPr lang="en-US" dirty="0" smtClean="0"/>
              <a:t>To configure logging to the buffer of the local switch, use the command </a:t>
            </a:r>
            <a:r>
              <a:rPr lang="en-US" b="1" dirty="0" smtClean="0">
                <a:latin typeface="Courier New" pitchFamily="49" charset="0"/>
                <a:cs typeface="Courier New" pitchFamily="49" charset="0"/>
              </a:rPr>
              <a:t>logging buffered</a:t>
            </a:r>
            <a:r>
              <a:rPr lang="en-US" dirty="0" smtClean="0">
                <a:latin typeface="Courier New" pitchFamily="49" charset="0"/>
                <a:cs typeface="Courier New" pitchFamily="49" charset="0"/>
              </a:rPr>
              <a:t>.</a:t>
            </a:r>
            <a:endParaRPr lang="en-US" dirty="0"/>
          </a:p>
        </p:txBody>
      </p:sp>
      <p:sp>
        <p:nvSpPr>
          <p:cNvPr id="15" name="Text Placeholder 14"/>
          <p:cNvSpPr>
            <a:spLocks noGrp="1"/>
          </p:cNvSpPr>
          <p:nvPr>
            <p:ph sz="quarter" idx="11"/>
          </p:nvPr>
        </p:nvSpPr>
        <p:spPr>
          <a:xfrm>
            <a:off x="279400" y="2212258"/>
            <a:ext cx="8520113" cy="4328241"/>
          </a:xfrm>
        </p:spPr>
        <p:txBody>
          <a:bodyPr>
            <a:normAutofit/>
          </a:bodyPr>
          <a:lstStyle/>
          <a:p>
            <a:r>
              <a:rPr lang="en-US" sz="1400" dirty="0" smtClean="0"/>
              <a:t>Switch(config)# </a:t>
            </a:r>
            <a:r>
              <a:rPr lang="en-US" sz="1400" b="1" dirty="0" smtClean="0"/>
              <a:t>logging buffered ?</a:t>
            </a:r>
          </a:p>
          <a:p>
            <a:r>
              <a:rPr lang="en-US" sz="1400" dirty="0" smtClean="0"/>
              <a:t>&lt;0-7&gt; 			Logging severity level</a:t>
            </a:r>
          </a:p>
          <a:p>
            <a:r>
              <a:rPr lang="en-US" sz="1400" dirty="0" smtClean="0"/>
              <a:t>&lt;4096-2147483647&gt; 	Logging buffer size</a:t>
            </a:r>
          </a:p>
          <a:p>
            <a:r>
              <a:rPr lang="en-US" sz="1400" dirty="0" smtClean="0"/>
              <a:t>alerts 			Immediate action needed 		(severity=1)</a:t>
            </a:r>
          </a:p>
          <a:p>
            <a:r>
              <a:rPr lang="en-US" sz="1400" dirty="0" smtClean="0"/>
              <a:t>critical 		</a:t>
            </a:r>
            <a:r>
              <a:rPr lang="en-US" sz="1400" dirty="0" err="1" smtClean="0"/>
              <a:t>Critical</a:t>
            </a:r>
            <a:r>
              <a:rPr lang="en-US" sz="1400" dirty="0" smtClean="0"/>
              <a:t> conditions 			(severity=2)</a:t>
            </a:r>
          </a:p>
          <a:p>
            <a:r>
              <a:rPr lang="en-US" sz="1400" dirty="0" smtClean="0"/>
              <a:t>debugging 		</a:t>
            </a:r>
            <a:r>
              <a:rPr lang="en-US" sz="1400" dirty="0" err="1" smtClean="0"/>
              <a:t>Debugging</a:t>
            </a:r>
            <a:r>
              <a:rPr lang="en-US" sz="1400" dirty="0" smtClean="0"/>
              <a:t> messages			(severity=7)</a:t>
            </a:r>
          </a:p>
          <a:p>
            <a:r>
              <a:rPr lang="en-US" sz="1400" dirty="0" smtClean="0"/>
              <a:t>discriminator 		Establish MD-Buffer association</a:t>
            </a:r>
          </a:p>
          <a:p>
            <a:r>
              <a:rPr lang="en-US" sz="1400" dirty="0" smtClean="0"/>
              <a:t>emergencies 		System is unusable 			(severity=0)</a:t>
            </a:r>
          </a:p>
          <a:p>
            <a:r>
              <a:rPr lang="en-US" sz="1400" dirty="0" smtClean="0"/>
              <a:t>errors 			Error conditions 			(severity=3)</a:t>
            </a:r>
          </a:p>
          <a:p>
            <a:r>
              <a:rPr lang="en-US" sz="1400" dirty="0" smtClean="0"/>
              <a:t>informational 		</a:t>
            </a:r>
            <a:r>
              <a:rPr lang="en-US" sz="1400" dirty="0" err="1" smtClean="0"/>
              <a:t>Informational</a:t>
            </a:r>
            <a:r>
              <a:rPr lang="en-US" sz="1400" dirty="0" smtClean="0"/>
              <a:t> messages 		(severity=6)</a:t>
            </a:r>
          </a:p>
          <a:p>
            <a:r>
              <a:rPr lang="en-US" sz="1400" dirty="0" smtClean="0"/>
              <a:t>notifications 		Normal but significant conditions 	(severity=5)</a:t>
            </a:r>
          </a:p>
          <a:p>
            <a:r>
              <a:rPr lang="en-US" sz="1400" dirty="0" smtClean="0"/>
              <a:t>warnings 		Warning conditions 			(severity=4)</a:t>
            </a:r>
          </a:p>
          <a:p>
            <a:r>
              <a:rPr lang="en-US" sz="1400" dirty="0" smtClean="0"/>
              <a:t>xml 			Enable logging in XML to XML logging buffer</a:t>
            </a:r>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7682" name="Rectangle 2"/>
          <p:cNvSpPr>
            <a:spLocks noGrp="1" noChangeArrowheads="1"/>
          </p:cNvSpPr>
          <p:nvPr>
            <p:ph type="title"/>
          </p:nvPr>
        </p:nvSpPr>
        <p:spPr/>
        <p:txBody>
          <a:bodyPr>
            <a:normAutofit/>
          </a:bodyPr>
          <a:lstStyle/>
          <a:p>
            <a:r>
              <a:rPr lang="en-US" dirty="0" smtClean="0"/>
              <a:t>Verifying Syslog Configuration</a:t>
            </a:r>
            <a:endParaRPr lang="en-US" dirty="0"/>
          </a:p>
        </p:txBody>
      </p:sp>
      <p:sp>
        <p:nvSpPr>
          <p:cNvPr id="13" name="Content Placeholder 12"/>
          <p:cNvSpPr>
            <a:spLocks noGrp="1"/>
          </p:cNvSpPr>
          <p:nvPr>
            <p:ph idx="10"/>
          </p:nvPr>
        </p:nvSpPr>
        <p:spPr/>
        <p:txBody>
          <a:bodyPr>
            <a:normAutofit/>
          </a:bodyPr>
          <a:lstStyle/>
          <a:p>
            <a:r>
              <a:rPr lang="en-US" kern="1200" dirty="0" smtClean="0">
                <a:latin typeface="Arial" charset="0"/>
              </a:rPr>
              <a:t>Use the </a:t>
            </a:r>
            <a:r>
              <a:rPr lang="en-US" b="1" kern="1200" dirty="0" smtClean="0">
                <a:latin typeface="Courier New" pitchFamily="49" charset="0"/>
                <a:cs typeface="Courier New" pitchFamily="49" charset="0"/>
              </a:rPr>
              <a:t>show logging </a:t>
            </a:r>
            <a:r>
              <a:rPr lang="en-US" kern="1200" dirty="0" smtClean="0">
                <a:latin typeface="Arial" charset="0"/>
              </a:rPr>
              <a:t>command to display the content of the local log files</a:t>
            </a:r>
            <a:r>
              <a:rPr lang="en-US" kern="1200" smtClean="0">
                <a:latin typeface="Arial" charset="0"/>
              </a:rPr>
              <a:t>. </a:t>
            </a:r>
          </a:p>
          <a:p>
            <a:r>
              <a:rPr lang="en-US" kern="1200" smtClean="0">
                <a:latin typeface="Arial" charset="0"/>
              </a:rPr>
              <a:t>Use </a:t>
            </a:r>
            <a:r>
              <a:rPr lang="en-US" dirty="0" smtClean="0"/>
              <a:t>the pipe argument (|) in </a:t>
            </a:r>
            <a:r>
              <a:rPr lang="en-US" smtClean="0"/>
              <a:t>combination with keywords </a:t>
            </a:r>
            <a:r>
              <a:rPr lang="en-US" dirty="0" smtClean="0"/>
              <a:t>such as </a:t>
            </a:r>
            <a:r>
              <a:rPr lang="en-US" b="1" dirty="0" smtClean="0">
                <a:latin typeface="Courier New" pitchFamily="49" charset="0"/>
                <a:cs typeface="Courier New" pitchFamily="49" charset="0"/>
              </a:rPr>
              <a:t>include</a:t>
            </a:r>
            <a:r>
              <a:rPr lang="en-US" b="1" dirty="0" smtClean="0"/>
              <a:t> </a:t>
            </a:r>
            <a:r>
              <a:rPr lang="en-US" dirty="0" smtClean="0"/>
              <a:t>or</a:t>
            </a:r>
            <a:r>
              <a:rPr lang="en-US" b="1" dirty="0" smtClean="0"/>
              <a:t> </a:t>
            </a:r>
            <a:r>
              <a:rPr lang="en-US" b="1" dirty="0" smtClean="0">
                <a:latin typeface="Courier New" pitchFamily="49" charset="0"/>
                <a:cs typeface="Courier New" pitchFamily="49" charset="0"/>
              </a:rPr>
              <a:t>begin</a:t>
            </a:r>
            <a:r>
              <a:rPr lang="en-US" b="1" dirty="0" smtClean="0"/>
              <a:t> </a:t>
            </a:r>
            <a:r>
              <a:rPr lang="en-US" dirty="0" smtClean="0"/>
              <a:t>to filter the output.</a:t>
            </a:r>
            <a:endParaRPr lang="en-US" dirty="0"/>
          </a:p>
        </p:txBody>
      </p:sp>
      <p:sp>
        <p:nvSpPr>
          <p:cNvPr id="15" name="Text Placeholder 14"/>
          <p:cNvSpPr>
            <a:spLocks noGrp="1"/>
          </p:cNvSpPr>
          <p:nvPr>
            <p:ph sz="quarter" idx="11"/>
          </p:nvPr>
        </p:nvSpPr>
        <p:spPr>
          <a:xfrm>
            <a:off x="279400" y="3421626"/>
            <a:ext cx="8520113" cy="3118873"/>
          </a:xfrm>
        </p:spPr>
        <p:txBody>
          <a:bodyPr>
            <a:normAutofit fontScale="92500"/>
          </a:bodyPr>
          <a:lstStyle/>
          <a:p>
            <a:r>
              <a:rPr lang="en-US" dirty="0" smtClean="0"/>
              <a:t>Switch# </a:t>
            </a:r>
            <a:r>
              <a:rPr lang="en-US" b="1" dirty="0" smtClean="0"/>
              <a:t>show logging | include LINK-3</a:t>
            </a:r>
          </a:p>
          <a:p>
            <a:r>
              <a:rPr lang="en-US" dirty="0" err="1" smtClean="0"/>
              <a:t>2d20h</a:t>
            </a:r>
            <a:r>
              <a:rPr lang="en-US" dirty="0" smtClean="0"/>
              <a:t>: %LINK-3-UPDOWN: Interface FastEthernet0/1, changed state to up</a:t>
            </a:r>
          </a:p>
          <a:p>
            <a:r>
              <a:rPr lang="en-US" dirty="0" err="1" smtClean="0"/>
              <a:t>2d20h</a:t>
            </a:r>
            <a:r>
              <a:rPr lang="en-US" dirty="0" smtClean="0"/>
              <a:t>: %LINK-3-UPDOWN: Interface FastEthernet0/2, changed state to up</a:t>
            </a:r>
          </a:p>
          <a:p>
            <a:r>
              <a:rPr lang="en-US" dirty="0" err="1" smtClean="0"/>
              <a:t>2d20h</a:t>
            </a:r>
            <a:r>
              <a:rPr lang="en-US" dirty="0" smtClean="0"/>
              <a:t>: %LINK-3-UPDOWN: Interface FastEthernet0/1, changed state </a:t>
            </a:r>
            <a:r>
              <a:rPr lang="en-US" smtClean="0"/>
              <a:t>to up</a:t>
            </a:r>
          </a:p>
          <a:p>
            <a:pPr lvl="0">
              <a:defRPr/>
            </a:pPr>
            <a:r>
              <a:rPr lang="en-US" smtClean="0"/>
              <a:t>Switch# </a:t>
            </a:r>
            <a:r>
              <a:rPr lang="en-US" b="1" smtClean="0"/>
              <a:t>show logging | begin %DUAL</a:t>
            </a:r>
          </a:p>
          <a:p>
            <a:pPr lvl="0">
              <a:defRPr/>
            </a:pPr>
            <a:r>
              <a:rPr lang="en-US" smtClean="0"/>
              <a:t>2d22h: %DUAL-5-NBRCHANGE: EIGRP-IPv4:(10) 10: Neighbor 10.1.253.13</a:t>
            </a:r>
          </a:p>
          <a:p>
            <a:pPr lvl="0">
              <a:defRPr/>
            </a:pPr>
            <a:r>
              <a:rPr lang="en-US" smtClean="0"/>
              <a:t>(FastEthernet0/11) is down: interface down</a:t>
            </a:r>
          </a:p>
          <a:p>
            <a:pPr lvl="0">
              <a:defRPr/>
            </a:pPr>
            <a:r>
              <a:rPr lang="en-US" smtClean="0"/>
              <a:t>2d22h: %LINK-3-UPDOWN: Interface FastEthernet0/11, changed state to down</a:t>
            </a:r>
          </a:p>
          <a:p>
            <a:pPr lvl="0">
              <a:defRPr/>
            </a:pPr>
            <a:r>
              <a:rPr lang="en-US" smtClean="0"/>
              <a:t>2d22h: %LINEPROTO-5-UPDOWN: Line protocol on Interface FastEthernet0/11, changed state to down</a:t>
            </a:r>
          </a:p>
          <a:p>
            <a:endParaRPr lang="en-US" dirty="0" smtClean="0"/>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SNMP</a:t>
            </a:r>
            <a:endParaRPr lang="en-US" dirty="0" smtClean="0"/>
          </a:p>
        </p:txBody>
      </p:sp>
      <p:sp>
        <p:nvSpPr>
          <p:cNvPr id="8" name="Content Placeholder 7"/>
          <p:cNvSpPr>
            <a:spLocks noGrp="1"/>
          </p:cNvSpPr>
          <p:nvPr>
            <p:ph idx="1"/>
          </p:nvPr>
        </p:nvSpPr>
        <p:spPr/>
        <p:txBody>
          <a:bodyPr>
            <a:normAutofit lnSpcReduction="10000"/>
          </a:bodyPr>
          <a:lstStyle/>
          <a:p>
            <a:r>
              <a:rPr lang="en-US" smtClean="0"/>
              <a:t>SNMP has three elements:</a:t>
            </a:r>
          </a:p>
          <a:p>
            <a:pPr lvl="1"/>
            <a:r>
              <a:rPr lang="en-US" smtClean="0"/>
              <a:t>Network Management Application (SNMP Manager)</a:t>
            </a:r>
          </a:p>
          <a:p>
            <a:pPr lvl="1"/>
            <a:r>
              <a:rPr lang="en-US" smtClean="0"/>
              <a:t>SNMP Agents (running inside a managed device)</a:t>
            </a:r>
          </a:p>
          <a:p>
            <a:pPr lvl="1"/>
            <a:r>
              <a:rPr lang="en-US" smtClean="0"/>
              <a:t>MIB Database object that describes the information in a predetermined format that the agent can use to populate the data. </a:t>
            </a:r>
          </a:p>
          <a:p>
            <a:r>
              <a:rPr lang="en-US" smtClean="0"/>
              <a:t>SNMP defines how management information is exchanged between network management applications and management agents.</a:t>
            </a:r>
            <a:endParaRPr lang="en-US" dirty="0" smtClean="0"/>
          </a:p>
        </p:txBody>
      </p:sp>
      <p:pic>
        <p:nvPicPr>
          <p:cNvPr id="6" name="Picture 2"/>
          <p:cNvPicPr>
            <a:picLocks noGrp="1" noChangeAspect="1" noChangeArrowheads="1"/>
          </p:cNvPicPr>
          <p:nvPr>
            <p:ph idx="10"/>
          </p:nvPr>
        </p:nvPicPr>
        <p:blipFill>
          <a:blip r:embed="rId3" cstate="print"/>
          <a:stretch>
            <a:fillRect/>
          </a:stretch>
        </p:blipFill>
        <p:spPr>
          <a:xfrm>
            <a:off x="4702175" y="1518167"/>
            <a:ext cx="4067175" cy="4382053"/>
          </a:xfrm>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defRPr/>
            </a:pPr>
            <a:r>
              <a:rPr lang="en-US" dirty="0" smtClean="0"/>
              <a:t>Components of High Availability</a:t>
            </a:r>
          </a:p>
        </p:txBody>
      </p:sp>
      <p:sp>
        <p:nvSpPr>
          <p:cNvPr id="8" name="Content Placeholder 7"/>
          <p:cNvSpPr>
            <a:spLocks noGrp="1"/>
          </p:cNvSpPr>
          <p:nvPr>
            <p:ph idx="10"/>
          </p:nvPr>
        </p:nvSpPr>
        <p:spPr/>
        <p:txBody>
          <a:bodyPr>
            <a:normAutofit/>
          </a:bodyPr>
          <a:lstStyle/>
          <a:p>
            <a:r>
              <a:rPr lang="en-US" dirty="0" smtClean="0"/>
              <a:t>Redundancy</a:t>
            </a:r>
          </a:p>
          <a:p>
            <a:r>
              <a:rPr lang="en-US" dirty="0" smtClean="0"/>
              <a:t>Technology (including hardware and software features)</a:t>
            </a:r>
          </a:p>
          <a:p>
            <a:r>
              <a:rPr lang="en-US" dirty="0" smtClean="0"/>
              <a:t>People</a:t>
            </a:r>
          </a:p>
          <a:p>
            <a:r>
              <a:rPr lang="en-US" dirty="0" smtClean="0"/>
              <a:t>Processes</a:t>
            </a:r>
          </a:p>
          <a:p>
            <a:r>
              <a:rPr lang="en-US" dirty="0" smtClean="0"/>
              <a:t>Tools</a:t>
            </a:r>
          </a:p>
        </p:txBody>
      </p:sp>
      <p:sp>
        <p:nvSpPr>
          <p:cNvPr id="5" name="Content Placeholder 4"/>
          <p:cNvSpPr>
            <a:spLocks noGrp="1"/>
          </p:cNvSpPr>
          <p:nvPr>
            <p:ph idx="11"/>
          </p:nvPr>
        </p:nvSpPr>
        <p:spPr/>
        <p:txBody>
          <a:bodyPr/>
          <a:lstStyle/>
          <a:p>
            <a:endParaRPr lang="en-US"/>
          </a:p>
        </p:txBody>
      </p:sp>
      <p:pic>
        <p:nvPicPr>
          <p:cNvPr id="5122" name="Picture 2"/>
          <p:cNvPicPr>
            <a:picLocks noChangeAspect="1" noChangeArrowheads="1"/>
          </p:cNvPicPr>
          <p:nvPr/>
        </p:nvPicPr>
        <p:blipFill>
          <a:blip r:embed="rId3" cstate="print"/>
          <a:stretch>
            <a:fillRect/>
          </a:stretch>
        </p:blipFill>
        <p:spPr bwMode="auto">
          <a:xfrm>
            <a:off x="2529251" y="3382149"/>
            <a:ext cx="4080805" cy="28289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SNMP Version 1</a:t>
            </a:r>
            <a:endParaRPr lang="en-US" dirty="0" smtClean="0"/>
          </a:p>
        </p:txBody>
      </p:sp>
      <p:pic>
        <p:nvPicPr>
          <p:cNvPr id="6" name="Picture 2"/>
          <p:cNvPicPr>
            <a:picLocks noGrp="1" noChangeAspect="1" noChangeArrowheads="1"/>
          </p:cNvPicPr>
          <p:nvPr>
            <p:ph idx="10"/>
          </p:nvPr>
        </p:nvPicPr>
        <p:blipFill>
          <a:blip r:embed="rId3" cstate="print"/>
          <a:stretch>
            <a:fillRect/>
          </a:stretch>
        </p:blipFill>
        <p:spPr>
          <a:xfrm>
            <a:off x="883658" y="1003300"/>
            <a:ext cx="7311597" cy="2627313"/>
          </a:xfrm>
        </p:spPr>
      </p:pic>
      <p:sp>
        <p:nvSpPr>
          <p:cNvPr id="5" name="Content Placeholder 4"/>
          <p:cNvSpPr>
            <a:spLocks noGrp="1"/>
          </p:cNvSpPr>
          <p:nvPr>
            <p:ph idx="11"/>
          </p:nvPr>
        </p:nvSpPr>
        <p:spPr/>
        <p:txBody>
          <a:bodyPr>
            <a:normAutofit fontScale="62500" lnSpcReduction="20000"/>
          </a:bodyPr>
          <a:lstStyle/>
          <a:p>
            <a:pPr>
              <a:lnSpc>
                <a:spcPct val="120000"/>
              </a:lnSpc>
            </a:pPr>
            <a:r>
              <a:rPr lang="en-US" smtClean="0"/>
              <a:t>SNMP version 1 (SNMPv1), defined in RFC 1157. Five basic SNMP messages the network manager uses to transfer data from agents that reside on managed devices:</a:t>
            </a:r>
          </a:p>
          <a:p>
            <a:pPr lvl="1">
              <a:lnSpc>
                <a:spcPct val="120000"/>
              </a:lnSpc>
            </a:pPr>
            <a:r>
              <a:rPr lang="en-US" b="1" smtClean="0"/>
              <a:t>Get Request:</a:t>
            </a:r>
            <a:r>
              <a:rPr lang="en-US" smtClean="0"/>
              <a:t> Used to request the value of a specific MIB variable from the agent.</a:t>
            </a:r>
          </a:p>
          <a:p>
            <a:pPr lvl="1">
              <a:lnSpc>
                <a:spcPct val="120000"/>
              </a:lnSpc>
            </a:pPr>
            <a:r>
              <a:rPr lang="en-US" b="1" smtClean="0"/>
              <a:t>Get Next Request</a:t>
            </a:r>
            <a:r>
              <a:rPr lang="en-US" smtClean="0"/>
              <a:t>: Used after the initial Get Request to retrieve the next object instance from a table or a list.</a:t>
            </a:r>
          </a:p>
          <a:p>
            <a:pPr lvl="1">
              <a:lnSpc>
                <a:spcPct val="120000"/>
              </a:lnSpc>
            </a:pPr>
            <a:r>
              <a:rPr lang="en-US" b="1" smtClean="0"/>
              <a:t>Set Request</a:t>
            </a:r>
            <a:r>
              <a:rPr lang="en-US" smtClean="0"/>
              <a:t>: Used to set a MIB variable on an agent.</a:t>
            </a:r>
          </a:p>
          <a:p>
            <a:pPr lvl="1">
              <a:lnSpc>
                <a:spcPct val="120000"/>
              </a:lnSpc>
            </a:pPr>
            <a:r>
              <a:rPr lang="en-US" b="1" smtClean="0"/>
              <a:t>Get Response</a:t>
            </a:r>
            <a:r>
              <a:rPr lang="en-US" smtClean="0"/>
              <a:t>: Used by an agent to respond to a Get Request or Get Next Request from a manager.</a:t>
            </a:r>
          </a:p>
          <a:p>
            <a:pPr lvl="1">
              <a:lnSpc>
                <a:spcPct val="120000"/>
              </a:lnSpc>
            </a:pPr>
            <a:r>
              <a:rPr lang="en-US" b="1" smtClean="0"/>
              <a:t>Trap</a:t>
            </a:r>
            <a:r>
              <a:rPr lang="en-US" smtClean="0"/>
              <a:t>: Used by an agent to transmit an unsolicited alarm to the manager. An agent sends a Trap message when a certain condition occurs, such as a change in the state of a device, a device or component failure, or an agent initialization or restart.</a:t>
            </a:r>
            <a:endParaRPr lang="en-US"/>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SNMP Version 2</a:t>
            </a:r>
            <a:endParaRPr lang="en-US" dirty="0" smtClean="0"/>
          </a:p>
        </p:txBody>
      </p:sp>
      <p:sp>
        <p:nvSpPr>
          <p:cNvPr id="8" name="Content Placeholder 7"/>
          <p:cNvSpPr>
            <a:spLocks noGrp="1"/>
          </p:cNvSpPr>
          <p:nvPr>
            <p:ph idx="1"/>
          </p:nvPr>
        </p:nvSpPr>
        <p:spPr/>
        <p:txBody>
          <a:bodyPr>
            <a:noAutofit/>
          </a:bodyPr>
          <a:lstStyle/>
          <a:p>
            <a:r>
              <a:rPr lang="en-US" sz="2000" smtClean="0"/>
              <a:t>SNMPv2 introduced with RFC 1441, but members of IETF subcommittee could not agree on the security and administrative sections of SNMPv2 specification. There were several attempts to achieve acceptance of SNMPv2 through release of experimental modified versions. </a:t>
            </a:r>
          </a:p>
          <a:p>
            <a:r>
              <a:rPr lang="en-US" sz="2000" smtClean="0"/>
              <a:t>Community-based SNMPv2 (SNMPv2C), defined in RFC 1901, is most common implementation. SNMPv2C deploys administrative framework defined in SNMPv1, which uses read/write community strings for administrative access.</a:t>
            </a:r>
          </a:p>
          <a:p>
            <a:r>
              <a:rPr lang="en-US" sz="2000" smtClean="0"/>
              <a:t>SNMPv2 introduces two new message types:</a:t>
            </a:r>
          </a:p>
          <a:p>
            <a:pPr lvl="1"/>
            <a:r>
              <a:rPr lang="en-US" sz="1800" b="1" smtClean="0"/>
              <a:t>Get Bulk Request</a:t>
            </a:r>
            <a:r>
              <a:rPr lang="en-US" sz="1800" smtClean="0"/>
              <a:t>: Reduces repetitive requests and replies and improves performance when retrieving large amounts of data (e.g., tables).</a:t>
            </a:r>
          </a:p>
          <a:p>
            <a:pPr lvl="1"/>
            <a:r>
              <a:rPr lang="en-US" sz="1800" b="1" smtClean="0"/>
              <a:t>Inform Request</a:t>
            </a:r>
            <a:r>
              <a:rPr lang="en-US" sz="1800" smtClean="0"/>
              <a:t>: Alert an SNMP manager of specific conditions. Unlike unconfirmed SNMP Trap messages, NMS acknowledges Inform Request by sending an Inform Response message back to requesting device.</a:t>
            </a:r>
            <a:endParaRPr lang="en-US" sz="1800" dirty="0" smtClean="0"/>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defRPr/>
            </a:pPr>
            <a:r>
              <a:rPr lang="en-US" dirty="0" smtClean="0"/>
              <a:t>SNMP Version 3</a:t>
            </a:r>
          </a:p>
        </p:txBody>
      </p:sp>
      <p:sp>
        <p:nvSpPr>
          <p:cNvPr id="8" name="Content Placeholder 7"/>
          <p:cNvSpPr>
            <a:spLocks noGrp="1"/>
          </p:cNvSpPr>
          <p:nvPr>
            <p:ph idx="1"/>
          </p:nvPr>
        </p:nvSpPr>
        <p:spPr/>
        <p:txBody>
          <a:bodyPr>
            <a:noAutofit/>
          </a:bodyPr>
          <a:lstStyle/>
          <a:p>
            <a:r>
              <a:rPr lang="en-US" sz="2000" dirty="0" smtClean="0"/>
              <a:t>SNMPv3 is described in </a:t>
            </a:r>
            <a:r>
              <a:rPr lang="en-US" sz="2000" dirty="0" err="1" smtClean="0"/>
              <a:t>RFCs</a:t>
            </a:r>
            <a:r>
              <a:rPr lang="en-US" sz="2000" dirty="0" smtClean="0"/>
              <a:t> 3410 through 3415. It adds methods to ensure the secure transmission of critical data between managed devices.</a:t>
            </a:r>
          </a:p>
          <a:p>
            <a:r>
              <a:rPr lang="en-US" sz="2000" dirty="0" smtClean="0"/>
              <a:t>SNMPv3 introduces three levels of security:</a:t>
            </a:r>
          </a:p>
          <a:p>
            <a:pPr lvl="1"/>
            <a:r>
              <a:rPr lang="en-US" sz="1800" b="1" dirty="0" err="1" smtClean="0"/>
              <a:t>noAuthNoPriv</a:t>
            </a:r>
            <a:r>
              <a:rPr lang="en-US" sz="1800" b="1" dirty="0" smtClean="0"/>
              <a:t>: </a:t>
            </a:r>
            <a:r>
              <a:rPr lang="en-US" sz="1800" dirty="0" smtClean="0"/>
              <a:t>No authentication is required, and no privacy (encryption) is provided.</a:t>
            </a:r>
          </a:p>
          <a:p>
            <a:pPr lvl="1"/>
            <a:r>
              <a:rPr lang="en-US" sz="1800" b="1" dirty="0" err="1" smtClean="0"/>
              <a:t>authNoPriv</a:t>
            </a:r>
            <a:r>
              <a:rPr lang="en-US" sz="1800" b="1" dirty="0" smtClean="0"/>
              <a:t>: </a:t>
            </a:r>
            <a:r>
              <a:rPr lang="en-US" sz="1800" dirty="0" smtClean="0"/>
              <a:t>Authentication is based on Hash-based Message Authentication Code with Message Digest 5 (</a:t>
            </a:r>
            <a:r>
              <a:rPr lang="en-US" sz="1800" dirty="0" err="1" smtClean="0"/>
              <a:t>HMAC</a:t>
            </a:r>
            <a:r>
              <a:rPr lang="en-US" sz="1800" dirty="0" smtClean="0"/>
              <a:t>-MD5) or Hash-based Message Authentication Code with Secure Hash Algorithm (</a:t>
            </a:r>
            <a:r>
              <a:rPr lang="en-US" sz="1800" dirty="0" err="1" smtClean="0"/>
              <a:t>HMAC-SHA</a:t>
            </a:r>
            <a:r>
              <a:rPr lang="en-US" sz="1800" dirty="0" smtClean="0"/>
              <a:t>). No encryption is provided.</a:t>
            </a:r>
          </a:p>
          <a:p>
            <a:pPr lvl="1"/>
            <a:r>
              <a:rPr lang="en-US" sz="1800" b="1" dirty="0" err="1" smtClean="0"/>
              <a:t>authPriv</a:t>
            </a:r>
            <a:r>
              <a:rPr lang="en-US" sz="1800" dirty="0" smtClean="0"/>
              <a:t>: In addition to authentication, Cipher Block Chaining-Data Encryption Standard (</a:t>
            </a:r>
            <a:r>
              <a:rPr lang="en-US" sz="1800" dirty="0" err="1" smtClean="0"/>
              <a:t>CBC</a:t>
            </a:r>
            <a:r>
              <a:rPr lang="en-US" sz="1800" dirty="0" smtClean="0"/>
              <a:t>-DES) encryption is used as the privacy protocol.</a:t>
            </a:r>
          </a:p>
          <a:p>
            <a:r>
              <a:rPr lang="en-US" sz="2000" dirty="0" smtClean="0"/>
              <a:t>Security levels implemented for each security model determine which SNMP objects a user can access for reading, writing, or creating and list of notifications that its users can receive.</a:t>
            </a:r>
            <a:endParaRPr lang="en-US" sz="4800" dirty="0" smtClean="0"/>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defRPr/>
            </a:pPr>
            <a:r>
              <a:rPr lang="en-US" dirty="0" smtClean="0"/>
              <a:t>SNMP Recommendations</a:t>
            </a:r>
          </a:p>
        </p:txBody>
      </p:sp>
      <p:sp>
        <p:nvSpPr>
          <p:cNvPr id="8" name="Content Placeholder 7"/>
          <p:cNvSpPr>
            <a:spLocks noGrp="1"/>
          </p:cNvSpPr>
          <p:nvPr>
            <p:ph idx="1"/>
          </p:nvPr>
        </p:nvSpPr>
        <p:spPr/>
        <p:txBody>
          <a:bodyPr>
            <a:noAutofit/>
          </a:bodyPr>
          <a:lstStyle/>
          <a:p>
            <a:r>
              <a:rPr lang="en-US" sz="2000" dirty="0" smtClean="0"/>
              <a:t>SNMPv1 and SNMPv2 use community strings in clear text and so should be carefully chosen to ensure they are not trivial.</a:t>
            </a:r>
          </a:p>
          <a:p>
            <a:r>
              <a:rPr lang="en-US" sz="2000" dirty="0" smtClean="0"/>
              <a:t>Community strings should be changed at regular intervals and in accordance with network security policies. For example, the strings should be changed when a network administrator changes roles or leaves the company. </a:t>
            </a:r>
          </a:p>
          <a:p>
            <a:r>
              <a:rPr lang="en-US" sz="2000" dirty="0" smtClean="0"/>
              <a:t>If SNMP is used only to monitor devices, use read-only communities. </a:t>
            </a:r>
          </a:p>
          <a:p>
            <a:r>
              <a:rPr lang="en-US" sz="2000" dirty="0" smtClean="0"/>
              <a:t>Ensure that SNMP messages do not spread beyond the management consoles. Use access-lists to prevent SNMP messages from going beyond the required devices and on the monitored devices to limit access for management systems only.</a:t>
            </a:r>
          </a:p>
          <a:p>
            <a:r>
              <a:rPr lang="en-US" sz="2000" dirty="0" smtClean="0"/>
              <a:t>SNMPv3 is recommended because it provides authentication and encryption.</a:t>
            </a:r>
            <a:endParaRPr lang="en-US" sz="4800" dirty="0" smtClean="0"/>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2130" name="Rectangle 2"/>
          <p:cNvSpPr>
            <a:spLocks noGrp="1" noChangeArrowheads="1"/>
          </p:cNvSpPr>
          <p:nvPr>
            <p:ph type="title"/>
          </p:nvPr>
        </p:nvSpPr>
        <p:spPr/>
        <p:txBody>
          <a:bodyPr/>
          <a:lstStyle/>
          <a:p>
            <a:r>
              <a:rPr lang="en-US" smtClean="0"/>
              <a:t>Configuring SNMP</a:t>
            </a:r>
            <a:endParaRPr lang="en-US" dirty="0"/>
          </a:p>
        </p:txBody>
      </p:sp>
      <p:sp>
        <p:nvSpPr>
          <p:cNvPr id="4" name="Content Placeholder 12"/>
          <p:cNvSpPr>
            <a:spLocks noGrp="1"/>
          </p:cNvSpPr>
          <p:nvPr>
            <p:ph idx="10"/>
          </p:nvPr>
        </p:nvSpPr>
        <p:spPr/>
        <p:txBody>
          <a:bodyPr/>
          <a:lstStyle/>
          <a:p>
            <a:r>
              <a:rPr lang="en-US" smtClean="0"/>
              <a:t>Step 1. Configure SNMP access lists.</a:t>
            </a:r>
          </a:p>
          <a:p>
            <a:r>
              <a:rPr lang="en-US" smtClean="0"/>
              <a:t>Step 2. Configure SNMP community strings.</a:t>
            </a:r>
          </a:p>
          <a:p>
            <a:r>
              <a:rPr lang="en-US" smtClean="0"/>
              <a:t>Step 3. Configure SNMP trap receiver.</a:t>
            </a:r>
          </a:p>
          <a:p>
            <a:r>
              <a:rPr lang="en-US" smtClean="0"/>
              <a:t>Step 4. Configure SNMPv3 user.</a:t>
            </a:r>
            <a:endParaRPr lang="en-US" dirty="0"/>
          </a:p>
        </p:txBody>
      </p:sp>
      <p:sp>
        <p:nvSpPr>
          <p:cNvPr id="6" name="Content Placeholder 5"/>
          <p:cNvSpPr>
            <a:spLocks noGrp="1"/>
          </p:cNvSpPr>
          <p:nvPr>
            <p:ph sz="quarter" idx="11"/>
          </p:nvPr>
        </p:nvSpPr>
        <p:spPr/>
        <p:txBody>
          <a:bodyPr/>
          <a:lstStyle/>
          <a:p>
            <a:r>
              <a:rPr lang="en-US" smtClean="0"/>
              <a:t>Switch(config)# </a:t>
            </a:r>
            <a:r>
              <a:rPr lang="en-US" b="1" smtClean="0"/>
              <a:t>access-list 100 permit ip 10.1.1.0 0.0.0.255 any</a:t>
            </a:r>
          </a:p>
          <a:p>
            <a:r>
              <a:rPr lang="en-US" smtClean="0"/>
              <a:t>Switch(config)# </a:t>
            </a:r>
            <a:r>
              <a:rPr lang="en-US" b="1" smtClean="0"/>
              <a:t>snmp-server community cisco RO 100</a:t>
            </a:r>
          </a:p>
          <a:p>
            <a:r>
              <a:rPr lang="en-US" smtClean="0"/>
              <a:t>Switch(config)# </a:t>
            </a:r>
            <a:r>
              <a:rPr lang="en-US" b="1" smtClean="0"/>
              <a:t>snmp-server community xyz123 RW 100</a:t>
            </a:r>
          </a:p>
          <a:p>
            <a:r>
              <a:rPr lang="en-US" smtClean="0"/>
              <a:t>Switch(config)# </a:t>
            </a:r>
            <a:r>
              <a:rPr lang="en-US" b="1" smtClean="0"/>
              <a:t>snmp-server trap 10.1.1.50</a:t>
            </a:r>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defRPr/>
            </a:pPr>
            <a:r>
              <a:rPr lang="en-US" dirty="0" smtClean="0"/>
              <a:t>IP Service Level Agreement</a:t>
            </a:r>
          </a:p>
        </p:txBody>
      </p:sp>
      <p:sp>
        <p:nvSpPr>
          <p:cNvPr id="8" name="Content Placeholder 7"/>
          <p:cNvSpPr>
            <a:spLocks noGrp="1"/>
          </p:cNvSpPr>
          <p:nvPr>
            <p:ph idx="10"/>
          </p:nvPr>
        </p:nvSpPr>
        <p:spPr/>
        <p:txBody>
          <a:bodyPr>
            <a:noAutofit/>
          </a:bodyPr>
          <a:lstStyle/>
          <a:p>
            <a:r>
              <a:rPr lang="en-US" dirty="0" smtClean="0"/>
              <a:t>Contract between service provider and customers.</a:t>
            </a:r>
          </a:p>
          <a:p>
            <a:r>
              <a:rPr lang="en-US" dirty="0" smtClean="0"/>
              <a:t>Specifies connectivity and performance agreements.</a:t>
            </a:r>
          </a:p>
          <a:p>
            <a:r>
              <a:rPr lang="en-US" dirty="0" smtClean="0"/>
              <a:t>Includes guaranteed level of network availability, network performance in terms of round-trip time, and network response in terms of latency, jitter, and packet loss.</a:t>
            </a:r>
          </a:p>
        </p:txBody>
      </p:sp>
      <p:pic>
        <p:nvPicPr>
          <p:cNvPr id="7" name="Picture 2"/>
          <p:cNvPicPr>
            <a:picLocks noGrp="1" noChangeAspect="1" noChangeArrowheads="1"/>
          </p:cNvPicPr>
          <p:nvPr>
            <p:ph idx="11"/>
          </p:nvPr>
        </p:nvPicPr>
        <p:blipFill>
          <a:blip r:embed="rId3" cstate="print"/>
          <a:stretch>
            <a:fillRect/>
          </a:stretch>
        </p:blipFill>
        <p:spPr bwMode="auto">
          <a:xfrm>
            <a:off x="2170571" y="3229896"/>
            <a:ext cx="4758332" cy="329657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defRPr/>
            </a:pPr>
            <a:r>
              <a:rPr lang="en-US" dirty="0" smtClean="0"/>
              <a:t>IP SLA Measurements</a:t>
            </a:r>
          </a:p>
        </p:txBody>
      </p:sp>
      <p:sp>
        <p:nvSpPr>
          <p:cNvPr id="5" name="Content Placeholder 4"/>
          <p:cNvSpPr>
            <a:spLocks noGrp="1"/>
          </p:cNvSpPr>
          <p:nvPr>
            <p:ph idx="11"/>
          </p:nvPr>
        </p:nvSpPr>
        <p:spPr>
          <a:xfrm>
            <a:off x="279400" y="4763728"/>
            <a:ext cx="8520354" cy="1703407"/>
          </a:xfrm>
        </p:spPr>
        <p:txBody>
          <a:bodyPr/>
          <a:lstStyle/>
          <a:p>
            <a:r>
              <a:rPr lang="en-US" smtClean="0"/>
              <a:t>In Cisco IOS, IP SLA measurement enables configuration of router to send synthetic traffic to host or router configured to respond.</a:t>
            </a:r>
          </a:p>
          <a:p>
            <a:r>
              <a:rPr lang="en-US" smtClean="0"/>
              <a:t>One-way travel times and packet loss are gathered.</a:t>
            </a:r>
          </a:p>
        </p:txBody>
      </p:sp>
      <p:pic>
        <p:nvPicPr>
          <p:cNvPr id="6" name="Picture 2"/>
          <p:cNvPicPr>
            <a:picLocks noGrp="1" noChangeAspect="1" noChangeArrowheads="1"/>
          </p:cNvPicPr>
          <p:nvPr>
            <p:ph idx="10"/>
          </p:nvPr>
        </p:nvPicPr>
        <p:blipFill>
          <a:blip r:embed="rId3" cstate="print"/>
          <a:stretch>
            <a:fillRect/>
          </a:stretch>
        </p:blipFill>
        <p:spPr bwMode="auto">
          <a:xfrm>
            <a:off x="1602393" y="1003300"/>
            <a:ext cx="5921722" cy="373093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IP SLA Operations</a:t>
            </a:r>
            <a:endParaRPr lang="en-US" dirty="0" smtClean="0"/>
          </a:p>
        </p:txBody>
      </p:sp>
      <p:sp>
        <p:nvSpPr>
          <p:cNvPr id="8" name="Content Placeholder 7"/>
          <p:cNvSpPr>
            <a:spLocks noGrp="1"/>
          </p:cNvSpPr>
          <p:nvPr>
            <p:ph idx="1"/>
          </p:nvPr>
        </p:nvSpPr>
        <p:spPr/>
        <p:txBody>
          <a:bodyPr>
            <a:normAutofit fontScale="77500" lnSpcReduction="20000"/>
          </a:bodyPr>
          <a:lstStyle/>
          <a:p>
            <a:pPr>
              <a:lnSpc>
                <a:spcPct val="120000"/>
              </a:lnSpc>
            </a:pPr>
            <a:r>
              <a:rPr lang="en-US" smtClean="0"/>
              <a:t>Network engineer configures a target device, protocol, and UDP or TCP port number on the IP SLA source for each operation. Source uses IP SLA control protocol to communicate with responder before sending test packets.</a:t>
            </a:r>
          </a:p>
          <a:p>
            <a:pPr>
              <a:lnSpc>
                <a:spcPct val="120000"/>
              </a:lnSpc>
            </a:pPr>
            <a:r>
              <a:rPr lang="en-US" smtClean="0"/>
              <a:t>To increase security on IP SLA measurements control messages, responder can utilize MD5 authentication for securing the control protocol exchange.</a:t>
            </a:r>
          </a:p>
          <a:p>
            <a:pPr>
              <a:lnSpc>
                <a:spcPct val="120000"/>
              </a:lnSpc>
            </a:pPr>
            <a:r>
              <a:rPr lang="en-US" smtClean="0"/>
              <a:t>When operation finished and response received, results are stored in IP SLA MIB on source and retrieved using SNMP.</a:t>
            </a:r>
          </a:p>
          <a:p>
            <a:pPr>
              <a:lnSpc>
                <a:spcPct val="120000"/>
              </a:lnSpc>
            </a:pPr>
            <a:r>
              <a:rPr lang="en-US" smtClean="0"/>
              <a:t>IP SLA operations are defined by target devices. If operation is something such as DNS or HTTP, target device might be any suitable computer. For operations such as testing the port used by a database, organization might not want to risk unexpected effects and would use IP SLA responder functionality to have a router respond in place of the actual database server. Responder functionality can be enabled in a router with one command and requires no complex or per-operation configuration.</a:t>
            </a:r>
            <a:endParaRPr lang="en-US" dirty="0" smtClean="0"/>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defRPr/>
            </a:pPr>
            <a:r>
              <a:rPr lang="en-US" dirty="0" smtClean="0"/>
              <a:t>IP SLA Source and Responder</a:t>
            </a:r>
          </a:p>
        </p:txBody>
      </p:sp>
      <p:sp>
        <p:nvSpPr>
          <p:cNvPr id="8" name="Content Placeholder 7"/>
          <p:cNvSpPr>
            <a:spLocks noGrp="1"/>
          </p:cNvSpPr>
          <p:nvPr>
            <p:ph idx="1"/>
          </p:nvPr>
        </p:nvSpPr>
        <p:spPr/>
        <p:txBody>
          <a:bodyPr>
            <a:noAutofit/>
          </a:bodyPr>
          <a:lstStyle/>
          <a:p>
            <a:r>
              <a:rPr lang="en-US" dirty="0" smtClean="0"/>
              <a:t>IP SLA source is where all IP SLA measurement probe operations are configured either by CLI or through an SNMP tool that supports IP SLA operation. Source is also the Cisco IOS device that sends probe packets. Destination of probe might be another Cisco router or another network target, such as a web server or IP host.</a:t>
            </a:r>
          </a:p>
          <a:p>
            <a:r>
              <a:rPr lang="en-US" dirty="0" smtClean="0"/>
              <a:t>Although destination of probe can be any IP device, measurement accuracy is improved with IP SLA responder. IP SLA responder is  device running Cisco IOS and is configured as IP SLA measurement responder with the </a:t>
            </a:r>
            <a:r>
              <a:rPr lang="en-US" b="1" dirty="0" smtClean="0">
                <a:latin typeface="Courier New" pitchFamily="49" charset="0"/>
                <a:cs typeface="Courier New" pitchFamily="49" charset="0"/>
              </a:rPr>
              <a:t>ip sla monitor responder </a:t>
            </a:r>
            <a:r>
              <a:rPr lang="en-US" dirty="0" smtClean="0"/>
              <a:t>configuration command.</a:t>
            </a:r>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IP SLA Operation with Responder</a:t>
            </a:r>
            <a:endParaRPr lang="en-US" dirty="0" smtClean="0"/>
          </a:p>
        </p:txBody>
      </p:sp>
      <p:sp>
        <p:nvSpPr>
          <p:cNvPr id="9" name="Content Placeholder 8"/>
          <p:cNvSpPr>
            <a:spLocks noGrp="1"/>
          </p:cNvSpPr>
          <p:nvPr>
            <p:ph idx="11"/>
          </p:nvPr>
        </p:nvSpPr>
        <p:spPr>
          <a:xfrm>
            <a:off x="279400" y="4542503"/>
            <a:ext cx="8520354" cy="1924633"/>
          </a:xfrm>
        </p:spPr>
        <p:txBody>
          <a:bodyPr/>
          <a:lstStyle/>
          <a:p>
            <a:r>
              <a:rPr lang="en-US" smtClean="0"/>
              <a:t>Network manager configures IP SLA operation by defining a target device, protocol, and port number on IP SLA source. Network manager can also configure reaction conditions. Operation is scheduled to be run for a period of time to gather statistics.</a:t>
            </a:r>
          </a:p>
        </p:txBody>
      </p:sp>
      <p:pic>
        <p:nvPicPr>
          <p:cNvPr id="10" name="Picture 2"/>
          <p:cNvPicPr>
            <a:picLocks noGrp="1" noChangeAspect="1" noChangeArrowheads="1"/>
          </p:cNvPicPr>
          <p:nvPr>
            <p:ph idx="10"/>
          </p:nvPr>
        </p:nvPicPr>
        <p:blipFill>
          <a:blip r:embed="rId3" cstate="print"/>
          <a:stretch>
            <a:fillRect/>
          </a:stretch>
        </p:blipFill>
        <p:spPr bwMode="auto">
          <a:xfrm>
            <a:off x="1130852" y="1003300"/>
            <a:ext cx="6877274" cy="336222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Redundancy</a:t>
            </a:r>
            <a:endParaRPr lang="en-US" dirty="0" smtClean="0"/>
          </a:p>
        </p:txBody>
      </p:sp>
      <p:sp>
        <p:nvSpPr>
          <p:cNvPr id="8" name="Content Placeholder 7"/>
          <p:cNvSpPr>
            <a:spLocks noGrp="1"/>
          </p:cNvSpPr>
          <p:nvPr>
            <p:ph idx="10"/>
          </p:nvPr>
        </p:nvSpPr>
        <p:spPr>
          <a:xfrm>
            <a:off x="279400" y="1003301"/>
            <a:ext cx="8520354" cy="2772286"/>
          </a:xfrm>
        </p:spPr>
        <p:txBody>
          <a:bodyPr>
            <a:normAutofit fontScale="92500" lnSpcReduction="10000"/>
          </a:bodyPr>
          <a:lstStyle/>
          <a:p>
            <a:pPr>
              <a:lnSpc>
                <a:spcPct val="110000"/>
              </a:lnSpc>
            </a:pPr>
            <a:r>
              <a:rPr lang="en-US" smtClean="0"/>
              <a:t>Geographic diversity and path diversity are often included.</a:t>
            </a:r>
          </a:p>
          <a:p>
            <a:pPr>
              <a:lnSpc>
                <a:spcPct val="110000"/>
              </a:lnSpc>
            </a:pPr>
            <a:r>
              <a:rPr lang="en-US" smtClean="0"/>
              <a:t>Dual devices and links are common.</a:t>
            </a:r>
          </a:p>
          <a:p>
            <a:pPr>
              <a:lnSpc>
                <a:spcPct val="110000"/>
              </a:lnSpc>
            </a:pPr>
            <a:r>
              <a:rPr lang="en-US" smtClean="0"/>
              <a:t>Dual WAN providers are common.</a:t>
            </a:r>
          </a:p>
          <a:p>
            <a:pPr>
              <a:lnSpc>
                <a:spcPct val="110000"/>
              </a:lnSpc>
            </a:pPr>
            <a:r>
              <a:rPr lang="en-US" smtClean="0"/>
              <a:t>Dual data centers are sometimes used, especially for large companies and large e-commerce sites.</a:t>
            </a:r>
          </a:p>
          <a:p>
            <a:pPr>
              <a:lnSpc>
                <a:spcPct val="110000"/>
              </a:lnSpc>
            </a:pPr>
            <a:r>
              <a:rPr lang="en-US" smtClean="0"/>
              <a:t>Dual collocation facilities, dual phone central office facilities, and dual power substations can be implemented.</a:t>
            </a:r>
            <a:endParaRPr lang="en-US" dirty="0" smtClean="0"/>
          </a:p>
        </p:txBody>
      </p:sp>
      <p:sp>
        <p:nvSpPr>
          <p:cNvPr id="10" name="Content Placeholder 9"/>
          <p:cNvSpPr>
            <a:spLocks noGrp="1"/>
          </p:cNvSpPr>
          <p:nvPr>
            <p:ph idx="11"/>
          </p:nvPr>
        </p:nvSpPr>
        <p:spPr/>
        <p:txBody>
          <a:bodyPr/>
          <a:lstStyle/>
          <a:p>
            <a:endParaRPr lang="en-US"/>
          </a:p>
        </p:txBody>
      </p:sp>
      <p:pic>
        <p:nvPicPr>
          <p:cNvPr id="5122" name="Picture 2"/>
          <p:cNvPicPr>
            <a:picLocks noChangeAspect="1" noChangeArrowheads="1"/>
          </p:cNvPicPr>
          <p:nvPr/>
        </p:nvPicPr>
        <p:blipFill>
          <a:blip r:embed="rId3" cstate="print"/>
          <a:stretch>
            <a:fillRect/>
          </a:stretch>
        </p:blipFill>
        <p:spPr bwMode="auto">
          <a:xfrm>
            <a:off x="2500181" y="3994722"/>
            <a:ext cx="4131937" cy="247916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defRPr/>
            </a:pPr>
            <a:r>
              <a:rPr lang="en-US" dirty="0" smtClean="0"/>
              <a:t>IP SLA Responder Timestamps</a:t>
            </a:r>
          </a:p>
        </p:txBody>
      </p:sp>
      <p:sp>
        <p:nvSpPr>
          <p:cNvPr id="8" name="Content Placeholder 7"/>
          <p:cNvSpPr>
            <a:spLocks noGrp="1"/>
          </p:cNvSpPr>
          <p:nvPr>
            <p:ph idx="11"/>
          </p:nvPr>
        </p:nvSpPr>
        <p:spPr/>
        <p:txBody>
          <a:bodyPr>
            <a:noAutofit/>
          </a:bodyPr>
          <a:lstStyle/>
          <a:p>
            <a:r>
              <a:rPr lang="en-US" dirty="0" smtClean="0"/>
              <a:t>IP SLA responder timestamps are used in round-trip calculations.</a:t>
            </a:r>
          </a:p>
          <a:p>
            <a:r>
              <a:rPr lang="en-US" dirty="0" smtClean="0"/>
              <a:t>IP SLA source sends test packet at time T1.</a:t>
            </a:r>
          </a:p>
          <a:p>
            <a:r>
              <a:rPr lang="en-US" dirty="0" smtClean="0"/>
              <a:t>IP SLA responder includes receipt time (</a:t>
            </a:r>
            <a:r>
              <a:rPr lang="en-US" dirty="0" err="1" smtClean="0"/>
              <a:t>T2</a:t>
            </a:r>
            <a:r>
              <a:rPr lang="en-US" dirty="0" smtClean="0"/>
              <a:t>) and transmitted time (T3).</a:t>
            </a:r>
          </a:p>
        </p:txBody>
      </p:sp>
      <p:pic>
        <p:nvPicPr>
          <p:cNvPr id="7" name="Picture 2"/>
          <p:cNvPicPr>
            <a:picLocks noGrp="1" noChangeAspect="1" noChangeArrowheads="1"/>
          </p:cNvPicPr>
          <p:nvPr>
            <p:ph sz="quarter" idx="12"/>
          </p:nvPr>
        </p:nvPicPr>
        <p:blipFill>
          <a:blip r:embed="rId3" cstate="print"/>
          <a:stretch>
            <a:fillRect/>
          </a:stretch>
        </p:blipFill>
        <p:spPr bwMode="auto">
          <a:xfrm>
            <a:off x="279400" y="1278746"/>
            <a:ext cx="8531225" cy="2174846"/>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2130" name="Rectangle 2"/>
          <p:cNvSpPr>
            <a:spLocks noGrp="1" noChangeArrowheads="1"/>
          </p:cNvSpPr>
          <p:nvPr>
            <p:ph type="title"/>
          </p:nvPr>
        </p:nvSpPr>
        <p:spPr/>
        <p:txBody>
          <a:bodyPr/>
          <a:lstStyle/>
          <a:p>
            <a:r>
              <a:rPr lang="en-US" smtClean="0"/>
              <a:t>Configuring IP SLA</a:t>
            </a:r>
            <a:endParaRPr lang="en-US" dirty="0"/>
          </a:p>
        </p:txBody>
      </p:sp>
      <p:sp>
        <p:nvSpPr>
          <p:cNvPr id="4" name="Content Placeholder 12"/>
          <p:cNvSpPr>
            <a:spLocks noGrp="1"/>
          </p:cNvSpPr>
          <p:nvPr>
            <p:ph idx="1"/>
          </p:nvPr>
        </p:nvSpPr>
        <p:spPr/>
        <p:txBody>
          <a:bodyPr/>
          <a:lstStyle/>
          <a:p>
            <a:r>
              <a:rPr lang="en-US" smtClean="0"/>
              <a:t>Step 1. Configure IP SLA probe.</a:t>
            </a:r>
          </a:p>
          <a:p>
            <a:r>
              <a:rPr lang="en-US" smtClean="0"/>
              <a:t>Step 2. Activate probe.</a:t>
            </a:r>
          </a:p>
          <a:p>
            <a:r>
              <a:rPr lang="en-US" smtClean="0"/>
              <a:t>Step 3. Configure tracking object.</a:t>
            </a:r>
          </a:p>
          <a:p>
            <a:r>
              <a:rPr lang="en-US" smtClean="0"/>
              <a:t>Step 4. Configure action on tracking object.</a:t>
            </a:r>
          </a:p>
          <a:p>
            <a:endParaRPr lang="en-US" smtClean="0"/>
          </a:p>
          <a:p>
            <a:r>
              <a:rPr lang="en-US" smtClean="0"/>
              <a:t>The first step is to use the command </a:t>
            </a:r>
            <a:r>
              <a:rPr lang="en-US" b="1" smtClean="0">
                <a:latin typeface="Courier New" pitchFamily="49" charset="0"/>
                <a:cs typeface="Courier New" pitchFamily="49" charset="0"/>
              </a:rPr>
              <a:t>ip sla monitor </a:t>
            </a:r>
            <a:r>
              <a:rPr lang="en-US" smtClean="0"/>
              <a:t>followed by a number to enter in IP SLA configuration mode. </a:t>
            </a:r>
          </a:p>
          <a:p>
            <a:r>
              <a:rPr lang="en-US" smtClean="0"/>
              <a:t>The number identifies the SLA test.</a:t>
            </a:r>
            <a:endParaRPr lang="en-US" dirty="0"/>
          </a:p>
        </p:txBody>
      </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descr="Routing Protocol.jpg"/>
          <p:cNvPicPr>
            <a:picLocks noChangeAspect="1"/>
          </p:cNvPicPr>
          <p:nvPr/>
        </p:nvPicPr>
        <p:blipFill>
          <a:blip r:embed="rId3" cstate="print"/>
          <a:stretch>
            <a:fillRect/>
          </a:stretch>
        </p:blipFill>
        <p:spPr>
          <a:xfrm>
            <a:off x="1999858" y="2689571"/>
            <a:ext cx="5112969" cy="1459410"/>
          </a:xfrm>
          <a:prstGeom prst="rect">
            <a:avLst/>
          </a:prstGeom>
        </p:spPr>
      </p:pic>
      <p:sp>
        <p:nvSpPr>
          <p:cNvPr id="1072130" name="Rectangle 2"/>
          <p:cNvSpPr>
            <a:spLocks noGrp="1" noChangeArrowheads="1"/>
          </p:cNvSpPr>
          <p:nvPr>
            <p:ph type="title"/>
          </p:nvPr>
        </p:nvSpPr>
        <p:spPr/>
        <p:txBody>
          <a:bodyPr/>
          <a:lstStyle/>
          <a:p>
            <a:r>
              <a:rPr lang="en-US" smtClean="0"/>
              <a:t>Configuring IP SLA Example</a:t>
            </a:r>
            <a:endParaRPr lang="en-US" dirty="0"/>
          </a:p>
        </p:txBody>
      </p:sp>
      <p:sp>
        <p:nvSpPr>
          <p:cNvPr id="5" name="Content Placeholder 12"/>
          <p:cNvSpPr>
            <a:spLocks noGrp="1"/>
          </p:cNvSpPr>
          <p:nvPr>
            <p:ph idx="10"/>
          </p:nvPr>
        </p:nvSpPr>
        <p:spPr/>
        <p:txBody>
          <a:bodyPr/>
          <a:lstStyle/>
          <a:p>
            <a:r>
              <a:rPr lang="en-US" smtClean="0"/>
              <a:t>The IP SLA test is done by sending an ipIcmpEcho message to the IP address 10.1.1.1 from the local interface Fa0/1 every 10 seconds.</a:t>
            </a:r>
            <a:endParaRPr lang="en-US" dirty="0"/>
          </a:p>
        </p:txBody>
      </p:sp>
      <p:sp>
        <p:nvSpPr>
          <p:cNvPr id="6" name="Content Placeholder 5"/>
          <p:cNvSpPr>
            <a:spLocks noGrp="1"/>
          </p:cNvSpPr>
          <p:nvPr>
            <p:ph sz="quarter" idx="11"/>
          </p:nvPr>
        </p:nvSpPr>
        <p:spPr>
          <a:xfrm>
            <a:off x="279400" y="4409767"/>
            <a:ext cx="8520113" cy="2130731"/>
          </a:xfrm>
        </p:spPr>
        <p:txBody>
          <a:bodyPr/>
          <a:lstStyle/>
          <a:p>
            <a:r>
              <a:rPr lang="it-IT" smtClean="0"/>
              <a:t>SwitchB(config)# </a:t>
            </a:r>
            <a:r>
              <a:rPr lang="it-IT" b="1" smtClean="0"/>
              <a:t>ip sla monitor 11</a:t>
            </a:r>
          </a:p>
          <a:p>
            <a:r>
              <a:rPr lang="en-US" smtClean="0"/>
              <a:t>SwitchB(config-sla)# </a:t>
            </a:r>
            <a:r>
              <a:rPr lang="en-US" b="1" smtClean="0"/>
              <a:t>type echo protocol ipIcmpEcho 10.1.1.1 source-int fa0/1</a:t>
            </a:r>
          </a:p>
          <a:p>
            <a:r>
              <a:rPr lang="en-US" smtClean="0"/>
              <a:t>SwitchB(config-sla)# </a:t>
            </a:r>
            <a:r>
              <a:rPr lang="en-US" b="1" smtClean="0"/>
              <a:t>frequency 10</a:t>
            </a:r>
          </a:p>
          <a:p>
            <a:r>
              <a:rPr lang="en-US" smtClean="0"/>
              <a:t>SwitchB(config-sla)# </a:t>
            </a:r>
            <a:r>
              <a:rPr lang="en-US" b="1" smtClean="0"/>
              <a:t>exit</a:t>
            </a:r>
          </a:p>
          <a:p>
            <a:r>
              <a:rPr lang="en-US" smtClean="0"/>
              <a:t>SwitchB(config)# </a:t>
            </a:r>
            <a:r>
              <a:rPr lang="en-US" b="1" smtClean="0"/>
              <a:t>ip sla monitor schedule 11 life forever start-time now</a:t>
            </a:r>
          </a:p>
          <a:p>
            <a:r>
              <a:rPr lang="en-US" smtClean="0"/>
              <a:t>SwitchB(config)# </a:t>
            </a:r>
            <a:r>
              <a:rPr lang="en-US" b="1" smtClean="0"/>
              <a:t>track 1 ip sla 11 reachability</a:t>
            </a:r>
          </a:p>
        </p:txBody>
      </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7682" name="Rectangle 2"/>
          <p:cNvSpPr>
            <a:spLocks noGrp="1" noChangeArrowheads="1"/>
          </p:cNvSpPr>
          <p:nvPr>
            <p:ph type="title"/>
          </p:nvPr>
        </p:nvSpPr>
        <p:spPr/>
        <p:txBody>
          <a:bodyPr/>
          <a:lstStyle/>
          <a:p>
            <a:r>
              <a:rPr lang="en-US" smtClean="0"/>
              <a:t>Verifying IP SLA Configuration (1)</a:t>
            </a:r>
            <a:endParaRPr lang="en-US" dirty="0"/>
          </a:p>
        </p:txBody>
      </p:sp>
      <p:sp>
        <p:nvSpPr>
          <p:cNvPr id="13" name="Content Placeholder 12"/>
          <p:cNvSpPr>
            <a:spLocks noGrp="1"/>
          </p:cNvSpPr>
          <p:nvPr>
            <p:ph idx="10"/>
          </p:nvPr>
        </p:nvSpPr>
        <p:spPr/>
        <p:txBody>
          <a:bodyPr/>
          <a:lstStyle/>
          <a:p>
            <a:r>
              <a:rPr lang="en-US" smtClean="0"/>
              <a:t>When IP SLA is configured, the test is conducted as per the scheduled configuration. The test might succeed or fail. If you do not monitor the test results, it might fail silently. </a:t>
            </a:r>
          </a:p>
          <a:p>
            <a:r>
              <a:rPr lang="en-US" smtClean="0"/>
              <a:t>To display information about the test, use the show ip sla statistics command. </a:t>
            </a:r>
            <a:endParaRPr lang="en-US" dirty="0"/>
          </a:p>
        </p:txBody>
      </p:sp>
      <p:sp>
        <p:nvSpPr>
          <p:cNvPr id="7" name="Content Placeholder 6"/>
          <p:cNvSpPr>
            <a:spLocks noGrp="1"/>
          </p:cNvSpPr>
          <p:nvPr>
            <p:ph sz="quarter" idx="11"/>
          </p:nvPr>
        </p:nvSpPr>
        <p:spPr/>
        <p:txBody>
          <a:bodyPr/>
          <a:lstStyle/>
          <a:p>
            <a:r>
              <a:rPr lang="en-US" smtClean="0"/>
              <a:t>Switch# </a:t>
            </a:r>
            <a:r>
              <a:rPr lang="en-US" b="1" smtClean="0"/>
              <a:t>show ip sla statistics</a:t>
            </a:r>
          </a:p>
          <a:p>
            <a:r>
              <a:rPr lang="en-US" smtClean="0"/>
              <a:t>Round Trip Time (RTT) for Index 1</a:t>
            </a:r>
          </a:p>
          <a:p>
            <a:r>
              <a:rPr lang="en-US" smtClean="0"/>
              <a:t>Latest RTT: NoConnection/Busy/Timeout</a:t>
            </a:r>
          </a:p>
          <a:p>
            <a:r>
              <a:rPr lang="en-US" smtClean="0"/>
              <a:t>Latest operation start time: 11:11:22.533 eastern Thu Jul 9 2010</a:t>
            </a:r>
          </a:p>
          <a:p>
            <a:r>
              <a:rPr lang="en-US" smtClean="0"/>
              <a:t>Latest operation return code: Timeout</a:t>
            </a:r>
          </a:p>
          <a:p>
            <a:r>
              <a:rPr lang="en-US" smtClean="0"/>
              <a:t>Over thresholds occurred: FALSE</a:t>
            </a:r>
          </a:p>
          <a:p>
            <a:r>
              <a:rPr lang="en-US" smtClean="0"/>
              <a:t>Number of successes: 177</a:t>
            </a:r>
          </a:p>
          <a:p>
            <a:r>
              <a:rPr lang="en-US" smtClean="0"/>
              <a:t>Number of failures: 6</a:t>
            </a:r>
          </a:p>
          <a:p>
            <a:r>
              <a:rPr lang="en-US" smtClean="0"/>
              <a:t>Operation time to live: Forever</a:t>
            </a:r>
          </a:p>
          <a:p>
            <a:r>
              <a:rPr lang="en-US" smtClean="0"/>
              <a:t>Operational state of entry: Active</a:t>
            </a:r>
          </a:p>
          <a:p>
            <a:r>
              <a:rPr lang="en-US" smtClean="0"/>
              <a:t>Last time this entry was reset: Never</a:t>
            </a:r>
          </a:p>
        </p:txBody>
      </p:sp>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bwMode="auto">
          <a:xfrm>
            <a:off x="314533" y="3105672"/>
            <a:ext cx="4784592" cy="1021974"/>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967682" name="Rectangle 2"/>
          <p:cNvSpPr>
            <a:spLocks noGrp="1" noChangeArrowheads="1"/>
          </p:cNvSpPr>
          <p:nvPr>
            <p:ph type="title"/>
          </p:nvPr>
        </p:nvSpPr>
        <p:spPr/>
        <p:txBody>
          <a:bodyPr>
            <a:normAutofit/>
          </a:bodyPr>
          <a:lstStyle/>
          <a:p>
            <a:r>
              <a:rPr lang="en-US" dirty="0" smtClean="0"/>
              <a:t>Verifying IP SLA Configuration (2)</a:t>
            </a:r>
            <a:endParaRPr lang="en-US" dirty="0"/>
          </a:p>
        </p:txBody>
      </p:sp>
      <p:sp>
        <p:nvSpPr>
          <p:cNvPr id="13" name="Content Placeholder 12"/>
          <p:cNvSpPr>
            <a:spLocks noGrp="1"/>
          </p:cNvSpPr>
          <p:nvPr>
            <p:ph idx="10"/>
          </p:nvPr>
        </p:nvSpPr>
        <p:spPr/>
        <p:txBody>
          <a:bodyPr>
            <a:noAutofit/>
          </a:bodyPr>
          <a:lstStyle/>
          <a:p>
            <a:r>
              <a:rPr lang="en-US" sz="1800" dirty="0" smtClean="0"/>
              <a:t>To get more information about a given IP SLA test configuration, use the </a:t>
            </a:r>
            <a:r>
              <a:rPr lang="en-US" sz="1800" b="1" dirty="0" smtClean="0">
                <a:latin typeface="Courier New" pitchFamily="49" charset="0"/>
                <a:cs typeface="Courier New" pitchFamily="49" charset="0"/>
              </a:rPr>
              <a:t>show ip sla configuration </a:t>
            </a:r>
            <a:r>
              <a:rPr lang="en-US" sz="1800" dirty="0" smtClean="0"/>
              <a:t>command. The example below shows a user displaying IP SLA configuration</a:t>
            </a:r>
            <a:r>
              <a:rPr lang="en-US" sz="1800" smtClean="0"/>
              <a:t>. </a:t>
            </a:r>
            <a:endParaRPr lang="en-US" sz="1800" dirty="0"/>
          </a:p>
        </p:txBody>
      </p:sp>
      <p:sp>
        <p:nvSpPr>
          <p:cNvPr id="9" name="Content Placeholder 8"/>
          <p:cNvSpPr>
            <a:spLocks noGrp="1"/>
          </p:cNvSpPr>
          <p:nvPr>
            <p:ph sz="quarter" idx="11"/>
          </p:nvPr>
        </p:nvSpPr>
        <p:spPr>
          <a:xfrm>
            <a:off x="279400" y="2109020"/>
            <a:ext cx="8520113" cy="4431480"/>
          </a:xfrm>
        </p:spPr>
        <p:txBody>
          <a:bodyPr>
            <a:noAutofit/>
          </a:bodyPr>
          <a:lstStyle/>
          <a:p>
            <a:r>
              <a:rPr lang="en-US" sz="1200" smtClean="0"/>
              <a:t>Switch# </a:t>
            </a:r>
            <a:r>
              <a:rPr lang="en-US" sz="1200" b="1" smtClean="0"/>
              <a:t>show ip sla configuration</a:t>
            </a:r>
          </a:p>
          <a:p>
            <a:r>
              <a:rPr lang="en-US" sz="1200" smtClean="0"/>
              <a:t>IP SLAs, Infrastructure Engine-II</a:t>
            </a:r>
          </a:p>
          <a:p>
            <a:r>
              <a:rPr lang="en-US" sz="1200" smtClean="0"/>
              <a:t>Entry number: 1</a:t>
            </a:r>
          </a:p>
          <a:p>
            <a:r>
              <a:rPr lang="en-US" sz="1200" smtClean="0"/>
              <a:t>Owner:</a:t>
            </a:r>
          </a:p>
          <a:p>
            <a:r>
              <a:rPr lang="en-US" sz="1200" smtClean="0"/>
              <a:t>Tag:</a:t>
            </a:r>
          </a:p>
          <a:p>
            <a:r>
              <a:rPr lang="en-US" sz="1200" smtClean="0"/>
              <a:t>Type of operation to perform: echo</a:t>
            </a:r>
          </a:p>
          <a:p>
            <a:r>
              <a:rPr lang="en-US" sz="1200" smtClean="0"/>
              <a:t>Target address/Source address: 10.1.3.10/10.1.253.1</a:t>
            </a:r>
          </a:p>
          <a:p>
            <a:r>
              <a:rPr lang="en-US" sz="1200" smtClean="0"/>
              <a:t>Type Of Service parameter: 0x0</a:t>
            </a:r>
          </a:p>
          <a:p>
            <a:r>
              <a:rPr lang="en-US" sz="1200" smtClean="0"/>
              <a:t>Request size (ARR data portion): 28</a:t>
            </a:r>
          </a:p>
          <a:p>
            <a:r>
              <a:rPr lang="en-US" sz="1200" smtClean="0"/>
              <a:t>Operation timeout (milliseconds): 5000</a:t>
            </a:r>
          </a:p>
          <a:p>
            <a:r>
              <a:rPr lang="en-US" sz="1200" smtClean="0"/>
              <a:t>Verify data: No</a:t>
            </a:r>
          </a:p>
          <a:p>
            <a:r>
              <a:rPr lang="en-US" sz="1200" smtClean="0"/>
              <a:t>Vrf Name:</a:t>
            </a:r>
          </a:p>
          <a:p>
            <a:r>
              <a:rPr lang="en-US" sz="1200" smtClean="0"/>
              <a:t>Schedule:</a:t>
            </a:r>
          </a:p>
          <a:p>
            <a:pPr marL="398463"/>
            <a:r>
              <a:rPr lang="en-US" sz="1200" smtClean="0"/>
              <a:t>Operation frequency (seconds): 5</a:t>
            </a:r>
          </a:p>
          <a:p>
            <a:pPr marL="398463"/>
            <a:r>
              <a:rPr lang="en-US" sz="1200" smtClean="0"/>
              <a:t>Next Scheduled Start Time: Start Time already passed</a:t>
            </a:r>
          </a:p>
          <a:p>
            <a:pPr marL="398463"/>
            <a:r>
              <a:rPr lang="en-US" sz="1200" smtClean="0"/>
              <a:t>Group Scheduled : FALSE</a:t>
            </a:r>
          </a:p>
          <a:p>
            <a:pPr marL="398463"/>
            <a:r>
              <a:rPr lang="en-US" sz="1200" smtClean="0"/>
              <a:t>Randomly Scheduled : FALSE</a:t>
            </a:r>
          </a:p>
          <a:p>
            <a:pPr marL="398463"/>
            <a:r>
              <a:rPr lang="en-US" sz="1200" smtClean="0"/>
              <a:t>Life (seconds): Forever</a:t>
            </a:r>
          </a:p>
          <a:p>
            <a:pPr marL="398463"/>
            <a:r>
              <a:rPr lang="en-US" sz="1200" smtClean="0"/>
              <a:t>Entry Ageout (seconds): never</a:t>
            </a:r>
          </a:p>
          <a:p>
            <a:pPr marL="398463"/>
            <a:r>
              <a:rPr lang="en-US" sz="1200" smtClean="0"/>
              <a:t>Recurring (Starting Everyday): FALSE</a:t>
            </a:r>
          </a:p>
          <a:p>
            <a:pPr marL="398463"/>
            <a:r>
              <a:rPr lang="en-US" sz="1200" smtClean="0"/>
              <a:t>Status of entry (SNMP RowStatus): Active</a:t>
            </a:r>
          </a:p>
          <a:p>
            <a:pPr marL="398463" indent="-398463"/>
            <a:r>
              <a:rPr lang="en-US" sz="1200" smtClean="0"/>
              <a:t>Threshold (milliseconds): 5000</a:t>
            </a:r>
          </a:p>
          <a:p>
            <a:r>
              <a:rPr lang="en-US" sz="1200" smtClean="0"/>
              <a:t>&lt;output omitted&gt;</a:t>
            </a:r>
          </a:p>
          <a:p>
            <a:endParaRPr lang="en-US" sz="1200"/>
          </a:p>
        </p:txBody>
      </p:sp>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4" name="Picture 20" descr="ss4"/>
          <p:cNvPicPr>
            <a:picLocks noChangeAspect="1" noChangeArrowheads="1"/>
          </p:cNvPicPr>
          <p:nvPr/>
        </p:nvPicPr>
        <p:blipFill>
          <a:blip r:embed="rId3" cstate="print"/>
          <a:srcRect/>
          <a:stretch>
            <a:fillRect/>
          </a:stretch>
        </p:blipFill>
        <p:spPr bwMode="auto">
          <a:xfrm>
            <a:off x="0" y="1600200"/>
            <a:ext cx="9144000" cy="3200400"/>
          </a:xfrm>
          <a:prstGeom prst="rect">
            <a:avLst/>
          </a:prstGeom>
          <a:noFill/>
          <a:ln w="9525">
            <a:noFill/>
            <a:miter lim="800000"/>
            <a:headEnd/>
            <a:tailEnd/>
          </a:ln>
        </p:spPr>
      </p:pic>
      <p:sp>
        <p:nvSpPr>
          <p:cNvPr id="13315" name="Rectangle 10"/>
          <p:cNvSpPr>
            <a:spLocks noChangeArrowheads="1"/>
          </p:cNvSpPr>
          <p:nvPr/>
        </p:nvSpPr>
        <p:spPr bwMode="auto">
          <a:xfrm>
            <a:off x="0" y="0"/>
            <a:ext cx="9144000" cy="1600200"/>
          </a:xfrm>
          <a:prstGeom prst="rect">
            <a:avLst/>
          </a:prstGeom>
          <a:solidFill>
            <a:schemeClr val="bg1"/>
          </a:solidFill>
          <a:ln w="9525" algn="ctr">
            <a:noFill/>
            <a:miter lim="800000"/>
            <a:headEnd/>
            <a:tailEnd/>
          </a:ln>
        </p:spPr>
        <p:txBody>
          <a:bodyPr wrap="none" lIns="82124" tIns="41061" rIns="82124" bIns="41061" anchor="ctr">
            <a:spAutoFit/>
          </a:bodyPr>
          <a:lstStyle/>
          <a:p>
            <a:endParaRPr lang="en-US"/>
          </a:p>
        </p:txBody>
      </p:sp>
      <p:sp>
        <p:nvSpPr>
          <p:cNvPr id="6" name="Rectangle 32"/>
          <p:cNvSpPr>
            <a:spLocks noGrp="1" noChangeArrowheads="1"/>
          </p:cNvSpPr>
          <p:nvPr>
            <p:ph type="title"/>
          </p:nvPr>
        </p:nvSpPr>
        <p:spPr>
          <a:xfrm>
            <a:off x="293688" y="1841863"/>
            <a:ext cx="3233284" cy="2743200"/>
          </a:xfrm>
          <a:prstGeom prst="rect">
            <a:avLst/>
          </a:prstGeom>
          <a:noFill/>
        </p:spPr>
        <p:txBody>
          <a:bodyPr anchor="ctr"/>
          <a:lstStyle/>
          <a:p>
            <a:r>
              <a:rPr lang="en-US" sz="2800" dirty="0" smtClean="0">
                <a:solidFill>
                  <a:schemeClr val="bg1"/>
                </a:solidFill>
              </a:rPr>
              <a:t>Implementing Redundant Supervisor Engines in Catalyst Switches</a:t>
            </a:r>
            <a:endParaRPr lang="en-US" sz="3000" b="0" dirty="0" smtClean="0">
              <a:solidFill>
                <a:schemeClr val="bg1"/>
              </a:solidFill>
            </a:endParaRPr>
          </a:p>
        </p:txBody>
      </p:sp>
    </p:spTree>
  </p:cSld>
  <p:clrMapOvr>
    <a:masterClrMapping/>
  </p:clrMapOvr>
  <p:transition/>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defRPr/>
            </a:pPr>
            <a:r>
              <a:rPr lang="en-US" dirty="0" smtClean="0"/>
              <a:t>Redundancy Features on Catalyst 4500/6500</a:t>
            </a:r>
          </a:p>
        </p:txBody>
      </p:sp>
      <p:sp>
        <p:nvSpPr>
          <p:cNvPr id="8" name="Content Placeholder 7"/>
          <p:cNvSpPr>
            <a:spLocks noGrp="1"/>
          </p:cNvSpPr>
          <p:nvPr>
            <p:ph idx="1"/>
          </p:nvPr>
        </p:nvSpPr>
        <p:spPr/>
        <p:txBody>
          <a:bodyPr>
            <a:noAutofit/>
          </a:bodyPr>
          <a:lstStyle/>
          <a:p>
            <a:r>
              <a:rPr lang="en-US" dirty="0" smtClean="0"/>
              <a:t>RPR (Route Processor Redundancy) and RPR+ (only on Catalyst 6500)</a:t>
            </a:r>
          </a:p>
          <a:p>
            <a:r>
              <a:rPr lang="en-US" smtClean="0"/>
              <a:t>SSO </a:t>
            </a:r>
            <a:r>
              <a:rPr lang="en-US" dirty="0" smtClean="0"/>
              <a:t>(Stateful SwitchOver)</a:t>
            </a:r>
          </a:p>
          <a:p>
            <a:r>
              <a:rPr lang="en-US" smtClean="0"/>
              <a:t>NSF </a:t>
            </a:r>
            <a:r>
              <a:rPr lang="en-US" dirty="0" smtClean="0"/>
              <a:t>(Non-Stop Forwarding) with SSO</a:t>
            </a:r>
          </a:p>
        </p:txBody>
      </p:sp>
      <p:sp>
        <p:nvSpPr>
          <p:cNvPr id="5" name="TextBox 4"/>
          <p:cNvSpPr txBox="1"/>
          <p:nvPr/>
        </p:nvSpPr>
        <p:spPr>
          <a:xfrm>
            <a:off x="6732101" y="2835965"/>
            <a:ext cx="927654" cy="313932"/>
          </a:xfrm>
          <a:prstGeom prst="rect">
            <a:avLst/>
          </a:prstGeom>
          <a:noFill/>
        </p:spPr>
        <p:txBody>
          <a:bodyPr wrap="square" rtlCol="0">
            <a:spAutoFit/>
          </a:bodyPr>
          <a:lstStyle/>
          <a:p>
            <a:r>
              <a:rPr lang="en-US" sz="1600" dirty="0" smtClean="0">
                <a:solidFill>
                  <a:schemeClr val="bg1"/>
                </a:solidFill>
              </a:rPr>
              <a:t>SE1</a:t>
            </a:r>
            <a:endParaRPr lang="en-US" dirty="0">
              <a:solidFill>
                <a:schemeClr val="bg1"/>
              </a:solidFill>
            </a:endParaRPr>
          </a:p>
        </p:txBody>
      </p:sp>
      <p:sp>
        <p:nvSpPr>
          <p:cNvPr id="6" name="TextBox 5"/>
          <p:cNvSpPr txBox="1"/>
          <p:nvPr/>
        </p:nvSpPr>
        <p:spPr>
          <a:xfrm>
            <a:off x="6712225" y="3187145"/>
            <a:ext cx="927654" cy="313932"/>
          </a:xfrm>
          <a:prstGeom prst="rect">
            <a:avLst/>
          </a:prstGeom>
          <a:noFill/>
        </p:spPr>
        <p:txBody>
          <a:bodyPr wrap="square" rtlCol="0">
            <a:spAutoFit/>
          </a:bodyPr>
          <a:lstStyle/>
          <a:p>
            <a:r>
              <a:rPr lang="en-US" sz="1600" dirty="0" smtClean="0">
                <a:solidFill>
                  <a:schemeClr val="bg1"/>
                </a:solidFill>
              </a:rPr>
              <a:t>SE2</a:t>
            </a:r>
            <a:endParaRPr lang="en-US" dirty="0">
              <a:solidFill>
                <a:schemeClr val="bg1"/>
              </a:solidFill>
            </a:endParaRPr>
          </a:p>
        </p:txBody>
      </p:sp>
      <p:pic>
        <p:nvPicPr>
          <p:cNvPr id="9" name="Picture 2"/>
          <p:cNvPicPr>
            <a:picLocks noGrp="1" noChangeAspect="1" noChangeArrowheads="1"/>
          </p:cNvPicPr>
          <p:nvPr>
            <p:ph idx="10"/>
          </p:nvPr>
        </p:nvPicPr>
        <p:blipFill>
          <a:blip r:embed="rId3" cstate="print"/>
          <a:stretch>
            <a:fillRect/>
          </a:stretch>
        </p:blipFill>
        <p:spPr bwMode="auto">
          <a:xfrm>
            <a:off x="4702175" y="1127909"/>
            <a:ext cx="4067175" cy="451365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Route Processor Redundancy (RPR)</a:t>
            </a:r>
            <a:endParaRPr lang="en-US" dirty="0"/>
          </a:p>
        </p:txBody>
      </p:sp>
      <p:sp>
        <p:nvSpPr>
          <p:cNvPr id="5" name="Content Placeholder 7"/>
          <p:cNvSpPr>
            <a:spLocks noGrp="1"/>
          </p:cNvSpPr>
          <p:nvPr>
            <p:ph idx="1"/>
          </p:nvPr>
        </p:nvSpPr>
        <p:spPr>
          <a:prstGeom prst="rect">
            <a:avLst/>
          </a:prstGeom>
        </p:spPr>
        <p:txBody>
          <a:bodyPr>
            <a:noAutofit/>
          </a:bodyPr>
          <a:lstStyle/>
          <a:p>
            <a:r>
              <a:rPr lang="en-US" sz="2000" dirty="0" smtClean="0"/>
              <a:t>With RPR, any of the following events triggers a switchover from the active to the standby Supervisor Engine:</a:t>
            </a:r>
          </a:p>
          <a:p>
            <a:pPr lvl="1"/>
            <a:r>
              <a:rPr lang="en-US" sz="1800" dirty="0" smtClean="0"/>
              <a:t>Route Processor (RP) or Switch Processor (SP) crash on the active Supervisor Engine.</a:t>
            </a:r>
          </a:p>
          <a:p>
            <a:pPr lvl="1"/>
            <a:r>
              <a:rPr lang="en-US" sz="1800" dirty="0" smtClean="0"/>
              <a:t>A manual switchover from the CLI.</a:t>
            </a:r>
          </a:p>
          <a:p>
            <a:pPr lvl="1"/>
            <a:r>
              <a:rPr lang="en-US" sz="1800" dirty="0" smtClean="0"/>
              <a:t>Removal of the active Supervisor Engine.</a:t>
            </a:r>
          </a:p>
          <a:p>
            <a:pPr lvl="1"/>
            <a:r>
              <a:rPr lang="en-US" sz="1800" dirty="0" smtClean="0"/>
              <a:t>Clock synchronization failure between Supervisor Engines.</a:t>
            </a:r>
          </a:p>
          <a:p>
            <a:r>
              <a:rPr lang="en-US" sz="2000" dirty="0" smtClean="0"/>
              <a:t>In a switchover, the redundant Supervisor Engine becomes fully operational and the following events occur on the remaining modules during an RPR failover:</a:t>
            </a:r>
          </a:p>
          <a:p>
            <a:pPr lvl="1"/>
            <a:r>
              <a:rPr lang="en-US" sz="1800" dirty="0" smtClean="0"/>
              <a:t>All switching modules are power-cycled.</a:t>
            </a:r>
          </a:p>
          <a:p>
            <a:pPr lvl="1"/>
            <a:r>
              <a:rPr lang="en-US" sz="1800" dirty="0" smtClean="0"/>
              <a:t>Remaining subsystems on the MSFC (including Layer 2 and Layer 3 protocols) are initialized on the prior standby, now active, Supervisor Engine.</a:t>
            </a:r>
          </a:p>
          <a:p>
            <a:pPr lvl="1"/>
            <a:r>
              <a:rPr lang="en-US" sz="1800" dirty="0" smtClean="0"/>
              <a:t>ACLs based on the new active Supervisor Engine are reprogrammed into the Supervisor Engine hardware.</a:t>
            </a:r>
          </a:p>
        </p:txBody>
      </p:sp>
    </p:spTree>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Route Processor Redundancy Plus (RPR+)</a:t>
            </a:r>
            <a:endParaRPr lang="en-US" dirty="0"/>
          </a:p>
        </p:txBody>
      </p:sp>
      <p:sp>
        <p:nvSpPr>
          <p:cNvPr id="5" name="Content Placeholder 7"/>
          <p:cNvSpPr>
            <a:spLocks noGrp="1"/>
          </p:cNvSpPr>
          <p:nvPr>
            <p:ph idx="1"/>
          </p:nvPr>
        </p:nvSpPr>
        <p:spPr>
          <a:prstGeom prst="rect">
            <a:avLst/>
          </a:prstGeom>
          <a:noFill/>
        </p:spPr>
        <p:txBody>
          <a:bodyPr>
            <a:noAutofit/>
          </a:bodyPr>
          <a:lstStyle/>
          <a:p>
            <a:pPr>
              <a:buNone/>
            </a:pPr>
            <a:r>
              <a:rPr lang="en-US" sz="2000" dirty="0" smtClean="0"/>
              <a:t>   RPR+ enhances Supervisor redundancy compared to RPR by providing the following additional benefits:</a:t>
            </a:r>
          </a:p>
          <a:p>
            <a:pPr lvl="1"/>
            <a:r>
              <a:rPr lang="en-US" b="1" dirty="0" smtClean="0"/>
              <a:t>Reduced switchover time: </a:t>
            </a:r>
            <a:r>
              <a:rPr lang="en-US" dirty="0" smtClean="0"/>
              <a:t>Depending on the configuration, the switchover time is in the range of 30 seconds to 60 seconds.</a:t>
            </a:r>
          </a:p>
          <a:p>
            <a:pPr lvl="1"/>
            <a:r>
              <a:rPr lang="en-US" b="1" dirty="0" smtClean="0"/>
              <a:t>No reloading of installed modules: </a:t>
            </a:r>
            <a:r>
              <a:rPr lang="en-US" dirty="0" smtClean="0"/>
              <a:t>Because both the startup configuration and the running configuration stay continually synchronized from the active to the redundant Supervisor Engine during a switchover, no reloading of line modules occurs.</a:t>
            </a:r>
          </a:p>
          <a:p>
            <a:pPr lvl="1"/>
            <a:r>
              <a:rPr lang="en-US" b="1" dirty="0" smtClean="0"/>
              <a:t>Synchronization of Online Insertion and Removal (OIR) events between the active and standby</a:t>
            </a:r>
            <a:r>
              <a:rPr lang="en-US" dirty="0" smtClean="0"/>
              <a:t>: This occurs such that modules in the online state remain online and modules in the down state remain in the down state after a switchover.</a:t>
            </a:r>
          </a:p>
        </p:txBody>
      </p:sp>
    </p:spTree>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RPR and RPR+ Failover Time Intervals</a:t>
            </a:r>
            <a:endParaRPr lang="en-US" dirty="0"/>
          </a:p>
        </p:txBody>
      </p:sp>
      <p:sp>
        <p:nvSpPr>
          <p:cNvPr id="6" name="Content Placeholder 5"/>
          <p:cNvSpPr>
            <a:spLocks noGrp="1"/>
          </p:cNvSpPr>
          <p:nvPr>
            <p:ph idx="1"/>
          </p:nvPr>
        </p:nvSpPr>
        <p:spPr/>
        <p:txBody>
          <a:bodyPr/>
          <a:lstStyle/>
          <a:p>
            <a:endParaRPr lang="en-US"/>
          </a:p>
        </p:txBody>
      </p:sp>
      <p:graphicFrame>
        <p:nvGraphicFramePr>
          <p:cNvPr id="4" name="Content Placeholder 9"/>
          <p:cNvGraphicFramePr>
            <a:graphicFrameLocks/>
          </p:cNvGraphicFramePr>
          <p:nvPr/>
        </p:nvGraphicFramePr>
        <p:xfrm>
          <a:off x="346587" y="1133937"/>
          <a:ext cx="8266469" cy="2228694"/>
        </p:xfrm>
        <a:graphic>
          <a:graphicData uri="http://schemas.openxmlformats.org/drawingml/2006/table">
            <a:tbl>
              <a:tblPr firstRow="1" bandRow="1">
                <a:tableStyleId>{5C22544A-7EE6-4342-B048-85BDC9FD1C3A}</a:tableStyleId>
              </a:tblPr>
              <a:tblGrid>
                <a:gridCol w="1807342"/>
                <a:gridCol w="3189782"/>
                <a:gridCol w="3269345"/>
              </a:tblGrid>
              <a:tr h="577810">
                <a:tc>
                  <a:txBody>
                    <a:bodyPr/>
                    <a:lstStyle/>
                    <a:p>
                      <a:r>
                        <a:rPr lang="en-US" dirty="0" smtClean="0"/>
                        <a:t>Redundancy</a:t>
                      </a:r>
                      <a:endParaRPr lang="en-US" dirty="0"/>
                    </a:p>
                  </a:txBody>
                  <a:tcPr/>
                </a:tc>
                <a:tc>
                  <a:txBody>
                    <a:bodyPr/>
                    <a:lstStyle/>
                    <a:p>
                      <a:r>
                        <a:rPr lang="en-US" dirty="0" smtClean="0"/>
                        <a:t>Catalyst 6500 Failover Time</a:t>
                      </a:r>
                      <a:endParaRPr lang="en-US" dirty="0"/>
                    </a:p>
                  </a:txBody>
                  <a:tcPr/>
                </a:tc>
                <a:tc>
                  <a:txBody>
                    <a:bodyPr/>
                    <a:lstStyle/>
                    <a:p>
                      <a:r>
                        <a:rPr lang="en-US" dirty="0" smtClean="0"/>
                        <a:t>Catalyst</a:t>
                      </a:r>
                      <a:r>
                        <a:rPr lang="en-US" baseline="0" dirty="0" smtClean="0"/>
                        <a:t> 4500 Failover Time</a:t>
                      </a:r>
                      <a:endParaRPr lang="en-US" dirty="0"/>
                    </a:p>
                  </a:txBody>
                  <a:tcPr/>
                </a:tc>
              </a:tr>
              <a:tr h="825442">
                <a:tc>
                  <a:txBody>
                    <a:bodyPr/>
                    <a:lstStyle/>
                    <a:p>
                      <a:r>
                        <a:rPr lang="en-US" dirty="0" smtClean="0"/>
                        <a:t>RPR</a:t>
                      </a:r>
                      <a:endParaRPr lang="en-US" dirty="0"/>
                    </a:p>
                  </a:txBody>
                  <a:tcPr/>
                </a:tc>
                <a:tc>
                  <a:txBody>
                    <a:bodyPr/>
                    <a:lstStyle/>
                    <a:p>
                      <a:r>
                        <a:rPr lang="en-US" dirty="0" smtClean="0"/>
                        <a:t>2-4 minutes</a:t>
                      </a:r>
                      <a:endParaRPr lang="en-US" dirty="0"/>
                    </a:p>
                  </a:txBody>
                  <a:tcPr/>
                </a:tc>
                <a:tc>
                  <a:txBody>
                    <a:bodyPr/>
                    <a:lstStyle/>
                    <a:p>
                      <a:r>
                        <a:rPr lang="en-US" baseline="0" dirty="0" smtClean="0"/>
                        <a:t>Less than 60 seconds</a:t>
                      </a:r>
                      <a:endParaRPr lang="en-US" dirty="0"/>
                    </a:p>
                  </a:txBody>
                  <a:tcPr/>
                </a:tc>
              </a:tr>
              <a:tr h="825442">
                <a:tc>
                  <a:txBody>
                    <a:bodyPr/>
                    <a:lstStyle/>
                    <a:p>
                      <a:r>
                        <a:rPr lang="en-US" dirty="0" smtClean="0"/>
                        <a:t>RPR+</a:t>
                      </a:r>
                      <a:endParaRPr lang="en-US" dirty="0"/>
                    </a:p>
                  </a:txBody>
                  <a:tcPr/>
                </a:tc>
                <a:tc>
                  <a:txBody>
                    <a:bodyPr/>
                    <a:lstStyle/>
                    <a:p>
                      <a:r>
                        <a:rPr lang="en-US" dirty="0" smtClean="0"/>
                        <a:t>30-60</a:t>
                      </a:r>
                      <a:r>
                        <a:rPr lang="en-US" baseline="0" dirty="0" smtClean="0"/>
                        <a:t> seconds</a:t>
                      </a:r>
                      <a:endParaRPr lang="en-US" dirty="0"/>
                    </a:p>
                  </a:txBody>
                  <a:tcPr/>
                </a:tc>
                <a:tc>
                  <a:txBody>
                    <a:bodyPr/>
                    <a:lstStyle/>
                    <a:p>
                      <a:r>
                        <a:rPr lang="en-US" dirty="0" smtClean="0"/>
                        <a:t>---</a:t>
                      </a:r>
                      <a:r>
                        <a:rPr lang="en-US" baseline="0" dirty="0" smtClean="0"/>
                        <a:t> </a:t>
                      </a:r>
                      <a:endParaRPr lang="en-US" dirty="0"/>
                    </a:p>
                  </a:txBody>
                  <a:tcPr/>
                </a:tc>
              </a:tr>
            </a:tbl>
          </a:graphicData>
        </a:graphic>
      </p:graphicFrame>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Technology</a:t>
            </a:r>
            <a:endParaRPr lang="en-US" dirty="0" smtClean="0"/>
          </a:p>
        </p:txBody>
      </p:sp>
      <p:sp>
        <p:nvSpPr>
          <p:cNvPr id="8" name="Content Placeholder 7"/>
          <p:cNvSpPr>
            <a:spLocks noGrp="1"/>
          </p:cNvSpPr>
          <p:nvPr>
            <p:ph idx="1"/>
          </p:nvPr>
        </p:nvSpPr>
        <p:spPr/>
        <p:txBody>
          <a:bodyPr/>
          <a:lstStyle/>
          <a:p>
            <a:r>
              <a:rPr lang="en-US" smtClean="0"/>
              <a:t>Cisco Nonstop Forwarding (NSF)</a:t>
            </a:r>
          </a:p>
          <a:p>
            <a:r>
              <a:rPr lang="en-US" smtClean="0"/>
              <a:t>Stateful Switchover (SSO)</a:t>
            </a:r>
          </a:p>
          <a:p>
            <a:r>
              <a:rPr lang="en-US" smtClean="0"/>
              <a:t>Graceful Restart</a:t>
            </a:r>
          </a:p>
          <a:p>
            <a:r>
              <a:rPr lang="en-US" smtClean="0"/>
              <a:t>Cisco IOS IP Service Level Agreements (SLA) </a:t>
            </a:r>
          </a:p>
          <a:p>
            <a:r>
              <a:rPr lang="en-US" smtClean="0"/>
              <a:t>Object Tracking</a:t>
            </a:r>
          </a:p>
          <a:p>
            <a:r>
              <a:rPr lang="en-US" smtClean="0"/>
              <a:t>Firewall Stateful Failover</a:t>
            </a:r>
            <a:endParaRPr lang="en-US" dirty="0" smtClean="0"/>
          </a:p>
        </p:txBody>
      </p:sp>
      <p:sp>
        <p:nvSpPr>
          <p:cNvPr id="24" name="Content Placeholder 23"/>
          <p:cNvSpPr>
            <a:spLocks noGrp="1"/>
          </p:cNvSpPr>
          <p:nvPr>
            <p:ph idx="10"/>
          </p:nvPr>
        </p:nvSpPr>
        <p:spPr/>
        <p:txBody>
          <a:bodyPr/>
          <a:lstStyle/>
          <a:p>
            <a:endParaRPr lang="en-US"/>
          </a:p>
        </p:txBody>
      </p:sp>
      <p:pic>
        <p:nvPicPr>
          <p:cNvPr id="5122" name="Picture 2"/>
          <p:cNvPicPr>
            <a:picLocks noChangeAspect="1" noChangeArrowheads="1"/>
          </p:cNvPicPr>
          <p:nvPr/>
        </p:nvPicPr>
        <p:blipFill>
          <a:blip r:embed="rId3" cstate="print"/>
          <a:stretch>
            <a:fillRect/>
          </a:stretch>
        </p:blipFill>
        <p:spPr bwMode="auto">
          <a:xfrm>
            <a:off x="5606401" y="1187746"/>
            <a:ext cx="2457085" cy="3154476"/>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7682" name="Rectangle 2"/>
          <p:cNvSpPr>
            <a:spLocks noGrp="1" noChangeArrowheads="1"/>
          </p:cNvSpPr>
          <p:nvPr>
            <p:ph type="title"/>
          </p:nvPr>
        </p:nvSpPr>
        <p:spPr>
          <a:xfrm>
            <a:off x="279400" y="365379"/>
            <a:ext cx="8521700" cy="549021"/>
          </a:xfrm>
        </p:spPr>
        <p:txBody>
          <a:bodyPr>
            <a:normAutofit fontScale="90000"/>
          </a:bodyPr>
          <a:lstStyle/>
          <a:p>
            <a:r>
              <a:rPr lang="en-US" smtClean="0"/>
              <a:t>Configuring and Verifying RPR+ Redundancy</a:t>
            </a:r>
            <a:endParaRPr lang="en-US" dirty="0"/>
          </a:p>
        </p:txBody>
      </p:sp>
      <p:sp>
        <p:nvSpPr>
          <p:cNvPr id="13" name="Content Placeholder 12"/>
          <p:cNvSpPr>
            <a:spLocks noGrp="1"/>
          </p:cNvSpPr>
          <p:nvPr>
            <p:ph idx="10"/>
          </p:nvPr>
        </p:nvSpPr>
        <p:spPr>
          <a:xfrm>
            <a:off x="279400" y="958645"/>
            <a:ext cx="8520354" cy="1622323"/>
          </a:xfrm>
        </p:spPr>
        <p:txBody>
          <a:bodyPr>
            <a:normAutofit/>
          </a:bodyPr>
          <a:lstStyle/>
          <a:p>
            <a:r>
              <a:rPr lang="en-US" smtClean="0"/>
              <a:t>Step 1. Use the </a:t>
            </a:r>
            <a:r>
              <a:rPr lang="en-US" b="1" smtClean="0">
                <a:latin typeface="Courier New" pitchFamily="49" charset="0"/>
                <a:cs typeface="Courier New" pitchFamily="49" charset="0"/>
              </a:rPr>
              <a:t>redundancy</a:t>
            </a:r>
            <a:r>
              <a:rPr lang="en-US" smtClean="0"/>
              <a:t> command to start configuring redundancy modes:</a:t>
            </a:r>
          </a:p>
          <a:p>
            <a:r>
              <a:rPr lang="en-US" smtClean="0"/>
              <a:t>Step 2. Use the </a:t>
            </a:r>
            <a:r>
              <a:rPr lang="en-US" b="1" smtClean="0">
                <a:latin typeface="Courier New" pitchFamily="49" charset="0"/>
                <a:cs typeface="Courier New" pitchFamily="49" charset="0"/>
              </a:rPr>
              <a:t>mode rpr-plus </a:t>
            </a:r>
            <a:r>
              <a:rPr lang="en-US" smtClean="0"/>
              <a:t>command under redundancy configuration submode to configure RPR+:</a:t>
            </a:r>
            <a:endParaRPr lang="en-US" dirty="0"/>
          </a:p>
        </p:txBody>
      </p:sp>
      <p:sp>
        <p:nvSpPr>
          <p:cNvPr id="7" name="Content Placeholder 6"/>
          <p:cNvSpPr>
            <a:spLocks noGrp="1"/>
          </p:cNvSpPr>
          <p:nvPr>
            <p:ph sz="quarter" idx="11"/>
          </p:nvPr>
        </p:nvSpPr>
        <p:spPr>
          <a:xfrm>
            <a:off x="279400" y="2580968"/>
            <a:ext cx="8520113" cy="3959531"/>
          </a:xfrm>
        </p:spPr>
        <p:txBody>
          <a:bodyPr>
            <a:noAutofit/>
          </a:bodyPr>
          <a:lstStyle/>
          <a:p>
            <a:r>
              <a:rPr lang="en-US" sz="1400" smtClean="0"/>
              <a:t>Switch# </a:t>
            </a:r>
            <a:r>
              <a:rPr lang="en-US" sz="1400" b="1" smtClean="0"/>
              <a:t>configure terminal</a:t>
            </a:r>
          </a:p>
          <a:p>
            <a:r>
              <a:rPr lang="en-US" sz="1400" smtClean="0"/>
              <a:t>Enter configuration commands, one per line. End with CNTL/Z.</a:t>
            </a:r>
          </a:p>
          <a:p>
            <a:r>
              <a:rPr lang="en-US" sz="1400" smtClean="0"/>
              <a:t>Switch(config)# </a:t>
            </a:r>
            <a:r>
              <a:rPr lang="en-US" sz="1400" b="1" smtClean="0"/>
              <a:t>redundancy</a:t>
            </a:r>
          </a:p>
          <a:p>
            <a:r>
              <a:rPr lang="en-US" sz="1400" smtClean="0"/>
              <a:t>Switch(config-red)# </a:t>
            </a:r>
            <a:r>
              <a:rPr lang="en-US" sz="1400" b="1" smtClean="0"/>
              <a:t>mode rpr-plus</a:t>
            </a:r>
          </a:p>
          <a:p>
            <a:r>
              <a:rPr lang="en-US" sz="1400" smtClean="0"/>
              <a:t>Switch(config-red)# </a:t>
            </a:r>
            <a:r>
              <a:rPr lang="en-US" sz="1400" b="1" smtClean="0"/>
              <a:t>end</a:t>
            </a:r>
          </a:p>
          <a:p>
            <a:r>
              <a:rPr lang="en-US" sz="1400" smtClean="0"/>
              <a:t>Switch# </a:t>
            </a:r>
            <a:r>
              <a:rPr lang="en-US" sz="1400" b="1" smtClean="0"/>
              <a:t>show redundancy states</a:t>
            </a:r>
          </a:p>
          <a:p>
            <a:r>
              <a:rPr lang="en-US" sz="1400" smtClean="0"/>
              <a:t>	my state = 13 –ACTIVE</a:t>
            </a:r>
          </a:p>
          <a:p>
            <a:r>
              <a:rPr lang="en-US" sz="1400" smtClean="0"/>
              <a:t>peer state = 1 -DISABLED</a:t>
            </a:r>
          </a:p>
          <a:p>
            <a:r>
              <a:rPr lang="en-US" sz="1400" smtClean="0"/>
              <a:t>Mode = Simplex</a:t>
            </a:r>
          </a:p>
          <a:p>
            <a:r>
              <a:rPr lang="en-US" sz="1400" smtClean="0"/>
              <a:t>Unit = Primary</a:t>
            </a:r>
          </a:p>
          <a:p>
            <a:r>
              <a:rPr lang="en-US" sz="1400" smtClean="0"/>
              <a:t>Unit ID = 1</a:t>
            </a:r>
          </a:p>
          <a:p>
            <a:r>
              <a:rPr lang="en-US" sz="1400" smtClean="0"/>
              <a:t>Redundancy Mode (Operational) = Route Processor Redundancy Plus</a:t>
            </a:r>
          </a:p>
          <a:p>
            <a:r>
              <a:rPr lang="en-US" sz="1400" smtClean="0"/>
              <a:t>Redundancy Mode (Configured) = Route Processor Redundancy Plus</a:t>
            </a:r>
          </a:p>
          <a:p>
            <a:r>
              <a:rPr lang="en-US" sz="1400" smtClean="0"/>
              <a:t>Split Mode = Disabled</a:t>
            </a:r>
          </a:p>
          <a:p>
            <a:r>
              <a:rPr lang="en-US" sz="1400" smtClean="0"/>
              <a:t>Manual Swact = Disabled Reason: Simplex mode</a:t>
            </a:r>
          </a:p>
          <a:p>
            <a:r>
              <a:rPr lang="en-US" sz="1400" smtClean="0"/>
              <a:t>Communications = Down Reason: Simplex mode</a:t>
            </a:r>
          </a:p>
          <a:p>
            <a:endParaRPr lang="en-US" sz="1400" smtClean="0"/>
          </a:p>
          <a:p>
            <a:r>
              <a:rPr lang="en-US" sz="1400" smtClean="0"/>
              <a:t>&lt;output omitted&gt;</a:t>
            </a:r>
          </a:p>
          <a:p>
            <a:endParaRPr lang="en-US" sz="1400"/>
          </a:p>
        </p:txBody>
      </p:sp>
    </p:spTree>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Stateful Switchover (SSO)</a:t>
            </a:r>
            <a:endParaRPr lang="en-US" dirty="0"/>
          </a:p>
        </p:txBody>
      </p:sp>
      <p:sp>
        <p:nvSpPr>
          <p:cNvPr id="5" name="Content Placeholder 7"/>
          <p:cNvSpPr>
            <a:spLocks noGrp="1"/>
          </p:cNvSpPr>
          <p:nvPr>
            <p:ph idx="1"/>
          </p:nvPr>
        </p:nvSpPr>
        <p:spPr>
          <a:prstGeom prst="rect">
            <a:avLst/>
          </a:prstGeom>
          <a:noFill/>
        </p:spPr>
        <p:txBody>
          <a:bodyPr>
            <a:noAutofit/>
          </a:bodyPr>
          <a:lstStyle/>
          <a:p>
            <a:r>
              <a:rPr lang="en-US" dirty="0" smtClean="0"/>
              <a:t>Provides minimal Layer 2 traffic disruption during Supervisor switchover.</a:t>
            </a:r>
          </a:p>
          <a:p>
            <a:r>
              <a:rPr lang="en-US" sz="2400" dirty="0" smtClean="0"/>
              <a:t>Redundant Supervisor starts up in fully initialized state and synchronizes with startup configuration and running configuration of active Supervisor.</a:t>
            </a:r>
          </a:p>
          <a:p>
            <a:r>
              <a:rPr lang="en-US" dirty="0" smtClean="0"/>
              <a:t>Standby Supervisor in SSO mode keeps in sync with active Supervisor for all changes in hardware and software states for features supported via SSO.</a:t>
            </a:r>
            <a:endParaRPr lang="en-US" sz="2400" dirty="0" smtClean="0"/>
          </a:p>
        </p:txBody>
      </p:sp>
    </p:spTree>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Protocols and Features Supported by SSO</a:t>
            </a:r>
            <a:endParaRPr lang="en-US" dirty="0"/>
          </a:p>
        </p:txBody>
      </p:sp>
      <p:sp>
        <p:nvSpPr>
          <p:cNvPr id="5" name="Content Placeholder 7"/>
          <p:cNvSpPr>
            <a:spLocks noGrp="1"/>
          </p:cNvSpPr>
          <p:nvPr>
            <p:ph idx="1"/>
          </p:nvPr>
        </p:nvSpPr>
        <p:spPr>
          <a:prstGeom prst="rect">
            <a:avLst/>
          </a:prstGeom>
          <a:noFill/>
        </p:spPr>
        <p:txBody>
          <a:bodyPr>
            <a:noAutofit/>
          </a:bodyPr>
          <a:lstStyle/>
          <a:p>
            <a:r>
              <a:rPr lang="en-US" sz="1800" dirty="0" smtClean="0"/>
              <a:t>802.3x (Flow Control)</a:t>
            </a:r>
          </a:p>
          <a:p>
            <a:r>
              <a:rPr lang="en-US" sz="1800" dirty="0" smtClean="0"/>
              <a:t>802.3ad (LACP) and PAgP</a:t>
            </a:r>
          </a:p>
          <a:p>
            <a:r>
              <a:rPr lang="en-US" sz="1800" dirty="0" smtClean="0"/>
              <a:t>802.1X (Authentication) and Port security</a:t>
            </a:r>
          </a:p>
          <a:p>
            <a:r>
              <a:rPr lang="en-US" sz="1800" dirty="0" smtClean="0"/>
              <a:t>802.3af (Inline power)</a:t>
            </a:r>
          </a:p>
          <a:p>
            <a:r>
              <a:rPr lang="en-US" sz="1800" dirty="0" smtClean="0"/>
              <a:t>VTP</a:t>
            </a:r>
          </a:p>
          <a:p>
            <a:r>
              <a:rPr lang="en-US" sz="1800" dirty="0" smtClean="0"/>
              <a:t>Dynamic ARP Inspection/DHCP snooping/IP source guard</a:t>
            </a:r>
          </a:p>
          <a:p>
            <a:r>
              <a:rPr lang="en-US" sz="1800" dirty="0" smtClean="0"/>
              <a:t>IGMP snooping (versions 1 and 2)</a:t>
            </a:r>
          </a:p>
          <a:p>
            <a:r>
              <a:rPr lang="en-US" sz="1800" dirty="0" smtClean="0"/>
              <a:t>DTP (802.1Q and </a:t>
            </a:r>
            <a:r>
              <a:rPr lang="en-US" sz="1800" dirty="0" err="1" smtClean="0"/>
              <a:t>ISL</a:t>
            </a:r>
            <a:r>
              <a:rPr lang="en-US" sz="1800" dirty="0" smtClean="0"/>
              <a:t>)</a:t>
            </a:r>
          </a:p>
          <a:p>
            <a:r>
              <a:rPr lang="en-US" sz="1800" dirty="0" smtClean="0"/>
              <a:t>MST/PVST+/Rapid-PVST</a:t>
            </a:r>
          </a:p>
          <a:p>
            <a:r>
              <a:rPr lang="en-US" sz="1800" dirty="0" smtClean="0"/>
              <a:t>PortFast/UplinkFast/BackboneFast /BPDU Guard and filtering</a:t>
            </a:r>
          </a:p>
          <a:p>
            <a:r>
              <a:rPr lang="en-US" sz="1800" dirty="0" smtClean="0"/>
              <a:t>Voice VLAN</a:t>
            </a:r>
          </a:p>
          <a:p>
            <a:r>
              <a:rPr lang="en-US" sz="1800" dirty="0" smtClean="0"/>
              <a:t>Unicast MAC filtering</a:t>
            </a:r>
          </a:p>
          <a:p>
            <a:r>
              <a:rPr lang="fr-FR" sz="1800" dirty="0" err="1" smtClean="0"/>
              <a:t>ACL</a:t>
            </a:r>
            <a:r>
              <a:rPr lang="fr-FR" sz="1800" dirty="0" smtClean="0"/>
              <a:t> (VLAN ACLs, Port ACLs, Router ACLs)</a:t>
            </a:r>
          </a:p>
          <a:p>
            <a:r>
              <a:rPr lang="en-US" sz="1800" dirty="0" smtClean="0"/>
              <a:t>QOS (DBL)</a:t>
            </a:r>
          </a:p>
          <a:p>
            <a:r>
              <a:rPr lang="en-US" sz="1800" dirty="0" smtClean="0"/>
              <a:t>Multicast storm control/broadcast storm control</a:t>
            </a:r>
          </a:p>
        </p:txBody>
      </p:sp>
    </p:spTree>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7682" name="Rectangle 2"/>
          <p:cNvSpPr>
            <a:spLocks noGrp="1" noChangeArrowheads="1"/>
          </p:cNvSpPr>
          <p:nvPr>
            <p:ph type="title"/>
          </p:nvPr>
        </p:nvSpPr>
        <p:spPr/>
        <p:txBody>
          <a:bodyPr/>
          <a:lstStyle/>
          <a:p>
            <a:r>
              <a:rPr lang="en-US" smtClean="0"/>
              <a:t>Configuring and Verifying SSO</a:t>
            </a:r>
            <a:endParaRPr lang="en-US" dirty="0"/>
          </a:p>
        </p:txBody>
      </p:sp>
      <p:sp>
        <p:nvSpPr>
          <p:cNvPr id="13" name="Content Placeholder 12"/>
          <p:cNvSpPr>
            <a:spLocks noGrp="1"/>
          </p:cNvSpPr>
          <p:nvPr>
            <p:ph idx="10"/>
          </p:nvPr>
        </p:nvSpPr>
        <p:spPr>
          <a:xfrm>
            <a:off x="279400" y="996580"/>
            <a:ext cx="8520354" cy="1363162"/>
          </a:xfrm>
        </p:spPr>
        <p:txBody>
          <a:bodyPr>
            <a:normAutofit fontScale="77500" lnSpcReduction="20000"/>
          </a:bodyPr>
          <a:lstStyle/>
          <a:p>
            <a:pPr>
              <a:lnSpc>
                <a:spcPct val="120000"/>
              </a:lnSpc>
            </a:pPr>
            <a:r>
              <a:rPr lang="en-US" smtClean="0"/>
              <a:t>Step 1. Enter the </a:t>
            </a:r>
            <a:r>
              <a:rPr lang="en-US" b="1" smtClean="0">
                <a:latin typeface="Courier New" pitchFamily="49" charset="0"/>
                <a:cs typeface="Courier New" pitchFamily="49" charset="0"/>
              </a:rPr>
              <a:t>redundancy</a:t>
            </a:r>
            <a:r>
              <a:rPr lang="en-US" smtClean="0"/>
              <a:t> command to start configuring redundancy modes.ancy</a:t>
            </a:r>
          </a:p>
          <a:p>
            <a:pPr>
              <a:lnSpc>
                <a:spcPct val="120000"/>
              </a:lnSpc>
            </a:pPr>
            <a:r>
              <a:rPr lang="en-US" smtClean="0"/>
              <a:t>Step 2. Use the </a:t>
            </a:r>
            <a:r>
              <a:rPr lang="en-US" b="1" smtClean="0">
                <a:latin typeface="Courier New" pitchFamily="49" charset="0"/>
                <a:cs typeface="Courier New" pitchFamily="49" charset="0"/>
              </a:rPr>
              <a:t>mode sso </a:t>
            </a:r>
            <a:r>
              <a:rPr lang="en-US" smtClean="0"/>
              <a:t>command under redundancy configuration submode to configure RPR+:</a:t>
            </a:r>
            <a:endParaRPr lang="en-US" dirty="0"/>
          </a:p>
        </p:txBody>
      </p:sp>
      <p:sp>
        <p:nvSpPr>
          <p:cNvPr id="9" name="Content Placeholder 8"/>
          <p:cNvSpPr>
            <a:spLocks noGrp="1"/>
          </p:cNvSpPr>
          <p:nvPr>
            <p:ph sz="quarter" idx="11"/>
          </p:nvPr>
        </p:nvSpPr>
        <p:spPr>
          <a:xfrm>
            <a:off x="279400" y="2271252"/>
            <a:ext cx="8520113" cy="4269248"/>
          </a:xfrm>
        </p:spPr>
        <p:txBody>
          <a:bodyPr>
            <a:noAutofit/>
          </a:bodyPr>
          <a:lstStyle/>
          <a:p>
            <a:r>
              <a:rPr lang="en-US" sz="1400" smtClean="0"/>
              <a:t>Switch# </a:t>
            </a:r>
            <a:r>
              <a:rPr lang="en-US" sz="1400" b="1" smtClean="0"/>
              <a:t>configure terminal</a:t>
            </a:r>
          </a:p>
          <a:p>
            <a:r>
              <a:rPr lang="en-US" sz="1400" smtClean="0"/>
              <a:t>Enter configuration commands, one per line. End with CNTL/Z.</a:t>
            </a:r>
          </a:p>
          <a:p>
            <a:r>
              <a:rPr lang="en-US" sz="1400" smtClean="0"/>
              <a:t>Switch(config)# </a:t>
            </a:r>
            <a:r>
              <a:rPr lang="en-US" sz="1400" b="1" smtClean="0"/>
              <a:t>redundancy</a:t>
            </a:r>
          </a:p>
          <a:p>
            <a:r>
              <a:rPr lang="en-US" sz="1400" smtClean="0"/>
              <a:t>Switch(config-red)# </a:t>
            </a:r>
            <a:r>
              <a:rPr lang="en-US" sz="1400" b="1" smtClean="0"/>
              <a:t>mode sso</a:t>
            </a:r>
          </a:p>
          <a:p>
            <a:r>
              <a:rPr lang="en-US" sz="1400" smtClean="0"/>
              <a:t>Changing to sso mode will reset the standby. Do you want to continue? [confirm]</a:t>
            </a:r>
          </a:p>
          <a:p>
            <a:r>
              <a:rPr lang="en-US" sz="1400" smtClean="0"/>
              <a:t>Switch(config-red)# </a:t>
            </a:r>
            <a:r>
              <a:rPr lang="en-US" sz="1400" b="1" smtClean="0"/>
              <a:t>end</a:t>
            </a:r>
          </a:p>
          <a:p>
            <a:r>
              <a:rPr lang="en-US" sz="1400" smtClean="0"/>
              <a:t>Switch# </a:t>
            </a:r>
            <a:r>
              <a:rPr lang="en-US" sz="1400" b="1" smtClean="0"/>
              <a:t>show redundancy states</a:t>
            </a:r>
          </a:p>
          <a:p>
            <a:pPr indent="688975"/>
            <a:r>
              <a:rPr lang="en-US" sz="1400" smtClean="0"/>
              <a:t>my state = 13 –ACTIVE</a:t>
            </a:r>
          </a:p>
          <a:p>
            <a:pPr indent="511175"/>
            <a:r>
              <a:rPr lang="en-US" sz="1400" smtClean="0"/>
              <a:t>peer state = 8 -STANDBY HOT</a:t>
            </a:r>
          </a:p>
          <a:p>
            <a:pPr indent="1081088"/>
            <a:r>
              <a:rPr lang="en-US" sz="1400" smtClean="0"/>
              <a:t>Mode = Duplex</a:t>
            </a:r>
          </a:p>
          <a:p>
            <a:pPr indent="1081088"/>
            <a:r>
              <a:rPr lang="en-US" sz="1400" smtClean="0"/>
              <a:t>Unit = Primary</a:t>
            </a:r>
          </a:p>
          <a:p>
            <a:pPr indent="795338"/>
            <a:r>
              <a:rPr lang="en-US" sz="1400" smtClean="0"/>
              <a:t>Unit ID = 2</a:t>
            </a:r>
          </a:p>
          <a:p>
            <a:r>
              <a:rPr lang="en-US" sz="1400" smtClean="0"/>
              <a:t>Redundancy Mode (Operational) = Stateful Switchover</a:t>
            </a:r>
          </a:p>
          <a:p>
            <a:r>
              <a:rPr lang="en-US" sz="1400" smtClean="0"/>
              <a:t>Redundancy Mode (Configured) = Stateful Switchover</a:t>
            </a:r>
          </a:p>
          <a:p>
            <a:pPr indent="511175"/>
            <a:r>
              <a:rPr lang="en-US" sz="1400" smtClean="0"/>
              <a:t>Split Mode = Disabled</a:t>
            </a:r>
          </a:p>
          <a:p>
            <a:pPr indent="344488"/>
            <a:r>
              <a:rPr lang="en-US" sz="1400" smtClean="0"/>
              <a:t>Manual Swact = Enabled</a:t>
            </a:r>
          </a:p>
          <a:p>
            <a:pPr indent="119063"/>
            <a:r>
              <a:rPr lang="en-US" sz="1400" smtClean="0"/>
              <a:t>Communications = Up</a:t>
            </a:r>
          </a:p>
          <a:p>
            <a:pPr indent="119063"/>
            <a:r>
              <a:rPr lang="en-US" sz="1400" smtClean="0"/>
              <a:t>&lt;output omitted&gt;</a:t>
            </a:r>
            <a:endParaRPr lang="en-US" sz="1400"/>
          </a:p>
        </p:txBody>
      </p:sp>
    </p:spTree>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NSF with SSO</a:t>
            </a:r>
            <a:endParaRPr lang="en-US" dirty="0"/>
          </a:p>
        </p:txBody>
      </p:sp>
      <p:sp>
        <p:nvSpPr>
          <p:cNvPr id="5" name="Content Placeholder 7"/>
          <p:cNvSpPr>
            <a:spLocks noGrp="1"/>
          </p:cNvSpPr>
          <p:nvPr>
            <p:ph idx="1"/>
          </p:nvPr>
        </p:nvSpPr>
        <p:spPr>
          <a:prstGeom prst="rect">
            <a:avLst/>
          </a:prstGeom>
          <a:noFill/>
        </p:spPr>
        <p:txBody>
          <a:bodyPr>
            <a:noAutofit/>
          </a:bodyPr>
          <a:lstStyle/>
          <a:p>
            <a:r>
              <a:rPr lang="en-US" dirty="0" smtClean="0"/>
              <a:t>Catalyst 4500 and 6500.</a:t>
            </a:r>
          </a:p>
          <a:p>
            <a:r>
              <a:rPr lang="en-US" dirty="0" smtClean="0"/>
              <a:t>Minimizes time that L3 network is unavailable following Supervisor switchover by continuing to forward IP packets using CEF entries built from the old active Supervisor.</a:t>
            </a:r>
          </a:p>
          <a:p>
            <a:r>
              <a:rPr lang="en-US" dirty="0" smtClean="0"/>
              <a:t>Zero or near zero packet loss.</a:t>
            </a:r>
          </a:p>
          <a:p>
            <a:r>
              <a:rPr lang="en-US" dirty="0" smtClean="0"/>
              <a:t>Supports BGP, EIGRP, OSPF, and IS-IS.</a:t>
            </a:r>
          </a:p>
          <a:p>
            <a:r>
              <a:rPr lang="en-US" dirty="0" smtClean="0"/>
              <a:t>Routing protocol neighbor relationships are maintained during Supervisor failover.</a:t>
            </a:r>
          </a:p>
          <a:p>
            <a:r>
              <a:rPr lang="en-US" sz="2400" dirty="0" smtClean="0"/>
              <a:t>Prevents route flapping.</a:t>
            </a:r>
          </a:p>
        </p:txBody>
      </p:sp>
    </p:spTree>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bwMode="auto">
          <a:xfrm>
            <a:off x="525518" y="5088194"/>
            <a:ext cx="4356198" cy="132735"/>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967682" name="Rectangle 2"/>
          <p:cNvSpPr>
            <a:spLocks noGrp="1" noChangeArrowheads="1"/>
          </p:cNvSpPr>
          <p:nvPr>
            <p:ph type="title"/>
          </p:nvPr>
        </p:nvSpPr>
        <p:spPr/>
        <p:txBody>
          <a:bodyPr>
            <a:normAutofit fontScale="90000"/>
          </a:bodyPr>
          <a:lstStyle/>
          <a:p>
            <a:r>
              <a:rPr lang="en-US" dirty="0" smtClean="0"/>
              <a:t>Configuring and Verifying NSF with SSO (1)</a:t>
            </a:r>
            <a:endParaRPr lang="en-US" dirty="0"/>
          </a:p>
        </p:txBody>
      </p:sp>
      <p:sp>
        <p:nvSpPr>
          <p:cNvPr id="13" name="Content Placeholder 12"/>
          <p:cNvSpPr>
            <a:spLocks noGrp="1"/>
          </p:cNvSpPr>
          <p:nvPr>
            <p:ph idx="10"/>
          </p:nvPr>
        </p:nvSpPr>
        <p:spPr/>
        <p:txBody>
          <a:bodyPr>
            <a:noAutofit/>
          </a:bodyPr>
          <a:lstStyle/>
          <a:p>
            <a:r>
              <a:rPr lang="en-US" sz="1800" dirty="0" smtClean="0"/>
              <a:t>NSF is an additional configuration option for configuring SSO. To configure NSF for OSPF, EIGRP, and IS-IS, use the </a:t>
            </a:r>
            <a:r>
              <a:rPr lang="en-US" sz="1800" b="1" dirty="0" err="1" smtClean="0">
                <a:latin typeface="Courier New" pitchFamily="49" charset="0"/>
                <a:cs typeface="Courier New" pitchFamily="49" charset="0"/>
              </a:rPr>
              <a:t>nsf</a:t>
            </a:r>
            <a:r>
              <a:rPr lang="en-US" sz="1800" b="1" dirty="0" smtClean="0">
                <a:latin typeface="Courier New" pitchFamily="49" charset="0"/>
                <a:cs typeface="Courier New" pitchFamily="49" charset="0"/>
              </a:rPr>
              <a:t> </a:t>
            </a:r>
            <a:r>
              <a:rPr lang="en-US" sz="1800" i="1" dirty="0" smtClean="0">
                <a:latin typeface="Courier New" pitchFamily="49" charset="0"/>
                <a:cs typeface="Courier New" pitchFamily="49" charset="0"/>
              </a:rPr>
              <a:t>router-level</a:t>
            </a:r>
            <a:r>
              <a:rPr lang="en-US" sz="1800" b="1" i="1" dirty="0" smtClean="0">
                <a:latin typeface="Courier New" pitchFamily="49" charset="0"/>
                <a:cs typeface="Courier New" pitchFamily="49" charset="0"/>
              </a:rPr>
              <a:t> </a:t>
            </a:r>
            <a:r>
              <a:rPr lang="en-US" sz="1800" dirty="0" smtClean="0"/>
              <a:t>command</a:t>
            </a:r>
            <a:r>
              <a:rPr lang="en-US" sz="1800" b="1" i="1" dirty="0" smtClean="0"/>
              <a:t>. </a:t>
            </a:r>
            <a:r>
              <a:rPr lang="en-US" sz="1800" dirty="0" smtClean="0"/>
              <a:t>To configure BGP for NSF support, use the </a:t>
            </a:r>
            <a:r>
              <a:rPr lang="en-US" sz="1800" b="1" dirty="0" err="1" smtClean="0">
                <a:latin typeface="Courier New" pitchFamily="49" charset="0"/>
                <a:cs typeface="Courier New" pitchFamily="49" charset="0"/>
              </a:rPr>
              <a:t>bgp</a:t>
            </a:r>
            <a:r>
              <a:rPr lang="en-US" sz="1800" b="1" dirty="0" smtClean="0">
                <a:latin typeface="Courier New" pitchFamily="49" charset="0"/>
                <a:cs typeface="Courier New" pitchFamily="49" charset="0"/>
              </a:rPr>
              <a:t> </a:t>
            </a:r>
            <a:r>
              <a:rPr lang="en-US" sz="1800" b="1" dirty="0" err="1" smtClean="0">
                <a:latin typeface="Courier New" pitchFamily="49" charset="0"/>
                <a:cs typeface="Courier New" pitchFamily="49" charset="0"/>
              </a:rPr>
              <a:t>gracefulrestart</a:t>
            </a:r>
            <a:r>
              <a:rPr lang="en-US" sz="1800" b="1" dirty="0" smtClean="0">
                <a:latin typeface="Courier New" pitchFamily="49" charset="0"/>
                <a:cs typeface="Courier New" pitchFamily="49" charset="0"/>
              </a:rPr>
              <a:t> </a:t>
            </a:r>
            <a:r>
              <a:rPr lang="en-US" sz="1800" i="1" dirty="0" smtClean="0">
                <a:latin typeface="Courier New" pitchFamily="49" charset="0"/>
                <a:cs typeface="Courier New" pitchFamily="49" charset="0"/>
              </a:rPr>
              <a:t>router-level </a:t>
            </a:r>
            <a:r>
              <a:rPr lang="en-US" sz="1800" dirty="0" smtClean="0"/>
              <a:t>command</a:t>
            </a:r>
            <a:r>
              <a:rPr lang="en-US" sz="1800" i="1" dirty="0" smtClean="0"/>
              <a:t>.</a:t>
            </a:r>
            <a:endParaRPr lang="en-US" sz="1800" dirty="0">
              <a:latin typeface="Courier New" pitchFamily="49" charset="0"/>
              <a:cs typeface="Courier New" pitchFamily="49" charset="0"/>
            </a:endParaRPr>
          </a:p>
        </p:txBody>
      </p:sp>
      <p:sp>
        <p:nvSpPr>
          <p:cNvPr id="6" name="Content Placeholder 5"/>
          <p:cNvSpPr>
            <a:spLocks noGrp="1"/>
          </p:cNvSpPr>
          <p:nvPr>
            <p:ph sz="quarter" idx="11"/>
          </p:nvPr>
        </p:nvSpPr>
        <p:spPr>
          <a:xfrm>
            <a:off x="279400" y="2168014"/>
            <a:ext cx="8520113" cy="4372486"/>
          </a:xfrm>
        </p:spPr>
        <p:txBody>
          <a:bodyPr>
            <a:normAutofit fontScale="70000" lnSpcReduction="20000"/>
          </a:bodyPr>
          <a:lstStyle/>
          <a:p>
            <a:pPr>
              <a:lnSpc>
                <a:spcPct val="120000"/>
              </a:lnSpc>
            </a:pPr>
            <a:r>
              <a:rPr lang="en-US" smtClean="0"/>
              <a:t>Switch# </a:t>
            </a:r>
            <a:r>
              <a:rPr lang="en-US" b="1" smtClean="0"/>
              <a:t>configure terminal</a:t>
            </a:r>
          </a:p>
          <a:p>
            <a:pPr>
              <a:lnSpc>
                <a:spcPct val="120000"/>
              </a:lnSpc>
            </a:pPr>
            <a:r>
              <a:rPr lang="en-US" smtClean="0"/>
              <a:t>Enter configuration commands, one per line. End with CNTL/Z.</a:t>
            </a:r>
          </a:p>
          <a:p>
            <a:pPr>
              <a:lnSpc>
                <a:spcPct val="120000"/>
              </a:lnSpc>
            </a:pPr>
            <a:r>
              <a:rPr lang="en-US" smtClean="0"/>
              <a:t>Switch(config)# </a:t>
            </a:r>
            <a:r>
              <a:rPr lang="en-US" b="1" smtClean="0"/>
              <a:t>router bgp 100</a:t>
            </a:r>
          </a:p>
          <a:p>
            <a:pPr>
              <a:lnSpc>
                <a:spcPct val="120000"/>
              </a:lnSpc>
            </a:pPr>
            <a:r>
              <a:rPr lang="en-US" smtClean="0"/>
              <a:t>Switch(config-router)# </a:t>
            </a:r>
            <a:r>
              <a:rPr lang="en-US" b="1" smtClean="0"/>
              <a:t>bgp graceful-restart</a:t>
            </a:r>
          </a:p>
          <a:p>
            <a:pPr>
              <a:lnSpc>
                <a:spcPct val="120000"/>
              </a:lnSpc>
            </a:pPr>
            <a:r>
              <a:rPr lang="en-US" smtClean="0"/>
              <a:t>Switch(config-router)# </a:t>
            </a:r>
            <a:r>
              <a:rPr lang="en-US" b="1" smtClean="0"/>
              <a:t>exit</a:t>
            </a:r>
          </a:p>
          <a:p>
            <a:pPr>
              <a:lnSpc>
                <a:spcPct val="120000"/>
              </a:lnSpc>
            </a:pPr>
            <a:r>
              <a:rPr lang="en-US" smtClean="0"/>
              <a:t>Switch(config)#router </a:t>
            </a:r>
            <a:r>
              <a:rPr lang="en-US" b="1" smtClean="0"/>
              <a:t>ospf 200</a:t>
            </a:r>
          </a:p>
          <a:p>
            <a:pPr>
              <a:lnSpc>
                <a:spcPct val="120000"/>
              </a:lnSpc>
            </a:pPr>
            <a:r>
              <a:rPr lang="en-US" smtClean="0"/>
              <a:t>Switch(config-router)# </a:t>
            </a:r>
            <a:r>
              <a:rPr lang="en-US" b="1" smtClean="0"/>
              <a:t>nsf</a:t>
            </a:r>
          </a:p>
          <a:p>
            <a:pPr>
              <a:lnSpc>
                <a:spcPct val="120000"/>
              </a:lnSpc>
            </a:pPr>
            <a:r>
              <a:rPr lang="en-US" smtClean="0"/>
              <a:t>Switch(config-router)# </a:t>
            </a:r>
            <a:r>
              <a:rPr lang="en-US" b="1" smtClean="0"/>
              <a:t>end</a:t>
            </a:r>
          </a:p>
          <a:p>
            <a:pPr>
              <a:lnSpc>
                <a:spcPct val="120000"/>
              </a:lnSpc>
            </a:pPr>
            <a:r>
              <a:rPr lang="en-US" smtClean="0"/>
              <a:t>Switch# </a:t>
            </a:r>
            <a:r>
              <a:rPr lang="en-US" b="1" smtClean="0"/>
              <a:t>show ip bgp neighbors 192.168.200.1</a:t>
            </a:r>
          </a:p>
          <a:p>
            <a:pPr>
              <a:lnSpc>
                <a:spcPct val="120000"/>
              </a:lnSpc>
            </a:pPr>
            <a:r>
              <a:rPr lang="en-US" smtClean="0"/>
              <a:t>BGP neighbor is 192.168.200.1, remote AS 200, external link</a:t>
            </a:r>
          </a:p>
          <a:p>
            <a:pPr>
              <a:lnSpc>
                <a:spcPct val="120000"/>
              </a:lnSpc>
            </a:pPr>
            <a:r>
              <a:rPr lang="en-US" smtClean="0"/>
              <a:t>BGP version 4, remote router ID 192.168.200.1</a:t>
            </a:r>
          </a:p>
          <a:p>
            <a:pPr>
              <a:lnSpc>
                <a:spcPct val="120000"/>
              </a:lnSpc>
            </a:pPr>
            <a:r>
              <a:rPr lang="en-US" smtClean="0"/>
              <a:t>BGP state = Established, up for 00:01:23</a:t>
            </a:r>
          </a:p>
          <a:p>
            <a:pPr>
              <a:lnSpc>
                <a:spcPct val="120000"/>
              </a:lnSpc>
            </a:pPr>
            <a:r>
              <a:rPr lang="en-US" smtClean="0"/>
              <a:t>Last read 00:00:17, hold time is 180, keepalive interval is 60 seconds</a:t>
            </a:r>
          </a:p>
          <a:p>
            <a:pPr>
              <a:lnSpc>
                <a:spcPct val="120000"/>
              </a:lnSpc>
            </a:pPr>
            <a:r>
              <a:rPr lang="en-US" smtClean="0"/>
              <a:t>Neighbor capabilities:</a:t>
            </a:r>
          </a:p>
          <a:p>
            <a:pPr indent="231775">
              <a:lnSpc>
                <a:spcPct val="120000"/>
              </a:lnSpc>
            </a:pPr>
            <a:r>
              <a:rPr lang="en-US" smtClean="0"/>
              <a:t>Route refresh:advertised and received(new)</a:t>
            </a:r>
          </a:p>
          <a:p>
            <a:pPr indent="231775">
              <a:lnSpc>
                <a:spcPct val="120000"/>
              </a:lnSpc>
            </a:pPr>
            <a:r>
              <a:rPr lang="en-US" smtClean="0"/>
              <a:t>Address family IPv4 Unicast:advertised and received</a:t>
            </a:r>
          </a:p>
          <a:p>
            <a:pPr indent="231775">
              <a:lnSpc>
                <a:spcPct val="120000"/>
              </a:lnSpc>
            </a:pPr>
            <a:r>
              <a:rPr lang="en-US" smtClean="0"/>
              <a:t>Address family IPv4 Multicast:advertised and received</a:t>
            </a:r>
          </a:p>
          <a:p>
            <a:pPr indent="231775">
              <a:lnSpc>
                <a:spcPct val="120000"/>
              </a:lnSpc>
            </a:pPr>
            <a:r>
              <a:rPr lang="en-US" smtClean="0"/>
              <a:t>Graceful Restart Capability:advertised and received</a:t>
            </a:r>
          </a:p>
          <a:p>
            <a:pPr indent="461963">
              <a:lnSpc>
                <a:spcPct val="120000"/>
              </a:lnSpc>
            </a:pPr>
            <a:r>
              <a:rPr lang="en-US" smtClean="0"/>
              <a:t>Remote Restart timer is 120 seconds</a:t>
            </a:r>
          </a:p>
          <a:p>
            <a:pPr indent="461963">
              <a:lnSpc>
                <a:spcPct val="120000"/>
              </a:lnSpc>
            </a:pPr>
            <a:r>
              <a:rPr lang="en-US" smtClean="0"/>
              <a:t>Address families preserved by peer:</a:t>
            </a:r>
          </a:p>
          <a:p>
            <a:pPr indent="682625">
              <a:lnSpc>
                <a:spcPct val="120000"/>
              </a:lnSpc>
            </a:pPr>
            <a:r>
              <a:rPr lang="en-US" smtClean="0"/>
              <a:t>IPv4 Unicast, IPv4 Multicast</a:t>
            </a:r>
          </a:p>
          <a:p>
            <a:pPr>
              <a:lnSpc>
                <a:spcPct val="120000"/>
              </a:lnSpc>
            </a:pPr>
            <a:r>
              <a:rPr lang="en-US" smtClean="0"/>
              <a:t>Received 1539 messages, 0 notifications, 0 in queue</a:t>
            </a:r>
          </a:p>
          <a:p>
            <a:pPr>
              <a:lnSpc>
                <a:spcPct val="120000"/>
              </a:lnSpc>
            </a:pPr>
            <a:r>
              <a:rPr lang="fr-FR" smtClean="0"/>
              <a:t>Sent 100 messages, 0 notifications, 0 in queue</a:t>
            </a:r>
          </a:p>
          <a:p>
            <a:pPr>
              <a:lnSpc>
                <a:spcPct val="120000"/>
              </a:lnSpc>
            </a:pPr>
            <a:r>
              <a:rPr lang="en-US" smtClean="0"/>
              <a:t>Default minimum time between advertisement runs is 30 seconds</a:t>
            </a:r>
          </a:p>
        </p:txBody>
      </p:sp>
    </p:spTree>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bwMode="auto">
          <a:xfrm>
            <a:off x="341544" y="3787439"/>
            <a:ext cx="7814314" cy="253619"/>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967682" name="Rectangle 2"/>
          <p:cNvSpPr>
            <a:spLocks noGrp="1" noChangeArrowheads="1"/>
          </p:cNvSpPr>
          <p:nvPr>
            <p:ph type="title"/>
          </p:nvPr>
        </p:nvSpPr>
        <p:spPr/>
        <p:txBody>
          <a:bodyPr>
            <a:normAutofit fontScale="90000"/>
          </a:bodyPr>
          <a:lstStyle/>
          <a:p>
            <a:r>
              <a:rPr lang="en-US" dirty="0" smtClean="0"/>
              <a:t>Configuring and Verifying NSF with SSO (2)</a:t>
            </a:r>
            <a:endParaRPr lang="en-US" dirty="0"/>
          </a:p>
        </p:txBody>
      </p:sp>
      <p:sp>
        <p:nvSpPr>
          <p:cNvPr id="7" name="Text Placeholder 6"/>
          <p:cNvSpPr>
            <a:spLocks noGrp="1"/>
          </p:cNvSpPr>
          <p:nvPr>
            <p:ph type="body" sz="quarter" idx="10"/>
          </p:nvPr>
        </p:nvSpPr>
        <p:spPr/>
        <p:txBody>
          <a:bodyPr/>
          <a:lstStyle/>
          <a:p>
            <a:r>
              <a:rPr lang="en-US" smtClean="0"/>
              <a:t>Switch# </a:t>
            </a:r>
            <a:r>
              <a:rPr lang="en-US" b="1" smtClean="0"/>
              <a:t>show ip ospf</a:t>
            </a:r>
          </a:p>
          <a:p>
            <a:r>
              <a:rPr lang="en-US" smtClean="0"/>
              <a:t>Routing Process “ospf 200” with ID 192.168.20.1 and Domain ID 0.0.0.1</a:t>
            </a:r>
          </a:p>
          <a:p>
            <a:r>
              <a:rPr lang="en-US" smtClean="0"/>
              <a:t>Supports only single TOS(TOS0) routes</a:t>
            </a:r>
          </a:p>
          <a:p>
            <a:r>
              <a:rPr lang="en-US" smtClean="0"/>
              <a:t>Supports opaque LSA</a:t>
            </a:r>
          </a:p>
          <a:p>
            <a:r>
              <a:rPr lang="en-US" smtClean="0"/>
              <a:t>SPF schedule delay 5 secs, Hold time between two SPFs 10 secs</a:t>
            </a:r>
          </a:p>
          <a:p>
            <a:r>
              <a:rPr lang="pt-BR" smtClean="0"/>
              <a:t>Minimum LSA interval 5 secs. Minimum LSA arrival 1 secs</a:t>
            </a:r>
          </a:p>
          <a:p>
            <a:r>
              <a:rPr lang="en-US" smtClean="0"/>
              <a:t>Number of external LSA 0. Checksum Sum 0x0</a:t>
            </a:r>
          </a:p>
          <a:p>
            <a:r>
              <a:rPr lang="en-US" smtClean="0"/>
              <a:t>Number of opaque AS LSA 0. Checksum Sum 0x0</a:t>
            </a:r>
          </a:p>
          <a:p>
            <a:r>
              <a:rPr lang="en-US" smtClean="0"/>
              <a:t>Number of DCbitless external and opaque AS LSA 0</a:t>
            </a:r>
          </a:p>
          <a:p>
            <a:r>
              <a:rPr lang="en-US" smtClean="0"/>
              <a:t>Number of DoNotAge external and opaque AS LSA 0</a:t>
            </a:r>
          </a:p>
          <a:p>
            <a:r>
              <a:rPr lang="en-US" smtClean="0"/>
              <a:t>Number of areas in this router is 1. 1 normal 0 stub 0 nssa</a:t>
            </a:r>
          </a:p>
          <a:p>
            <a:r>
              <a:rPr lang="en-US" smtClean="0"/>
              <a:t>External flood list length 0</a:t>
            </a:r>
          </a:p>
          <a:p>
            <a:r>
              <a:rPr lang="en-US" smtClean="0"/>
              <a:t>Non-Stop Forwarding enabled, last NSF restart 00:02:36 ago (took 34 secs)</a:t>
            </a:r>
          </a:p>
          <a:p>
            <a:r>
              <a:rPr lang="en-US" smtClean="0"/>
              <a:t>Area BACKBONE(0)</a:t>
            </a:r>
          </a:p>
          <a:p>
            <a:r>
              <a:rPr lang="en-US" smtClean="0"/>
              <a:t>Number of interfaces in this area is 1 (0 loopback)</a:t>
            </a:r>
          </a:p>
          <a:p>
            <a:pPr indent="115888"/>
            <a:r>
              <a:rPr lang="en-US" smtClean="0"/>
              <a:t>Area has no authentication</a:t>
            </a:r>
          </a:p>
          <a:p>
            <a:r>
              <a:rPr lang="en-US" smtClean="0"/>
              <a:t>SPF algorithm executed 3 times</a:t>
            </a:r>
          </a:p>
        </p:txBody>
      </p:sp>
    </p:spTree>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38" descr="ss1"/>
          <p:cNvPicPr>
            <a:picLocks noChangeAspect="1" noChangeArrowheads="1"/>
          </p:cNvPicPr>
          <p:nvPr/>
        </p:nvPicPr>
        <p:blipFill>
          <a:blip r:embed="rId3" cstate="print"/>
          <a:srcRect/>
          <a:stretch>
            <a:fillRect/>
          </a:stretch>
        </p:blipFill>
        <p:spPr bwMode="auto">
          <a:xfrm>
            <a:off x="0" y="1600200"/>
            <a:ext cx="9144000" cy="3194050"/>
          </a:xfrm>
          <a:prstGeom prst="rect">
            <a:avLst/>
          </a:prstGeom>
          <a:noFill/>
          <a:ln w="9525">
            <a:noFill/>
            <a:miter lim="800000"/>
            <a:headEnd/>
            <a:tailEnd/>
          </a:ln>
        </p:spPr>
      </p:pic>
      <p:sp>
        <p:nvSpPr>
          <p:cNvPr id="7171" name="Rectangle 35"/>
          <p:cNvSpPr>
            <a:spLocks noChangeArrowheads="1"/>
          </p:cNvSpPr>
          <p:nvPr/>
        </p:nvSpPr>
        <p:spPr bwMode="auto">
          <a:xfrm>
            <a:off x="0" y="0"/>
            <a:ext cx="9144000" cy="1600200"/>
          </a:xfrm>
          <a:prstGeom prst="rect">
            <a:avLst/>
          </a:prstGeom>
          <a:solidFill>
            <a:schemeClr val="bg1"/>
          </a:solidFill>
          <a:ln w="9525" algn="ctr">
            <a:noFill/>
            <a:miter lim="800000"/>
            <a:headEnd/>
            <a:tailEnd/>
          </a:ln>
        </p:spPr>
        <p:txBody>
          <a:bodyPr wrap="none" lIns="82124" tIns="41061" rIns="82124" bIns="41061" anchor="ctr">
            <a:spAutoFit/>
          </a:bodyPr>
          <a:lstStyle/>
          <a:p>
            <a:endParaRPr lang="en-US"/>
          </a:p>
        </p:txBody>
      </p:sp>
      <p:sp>
        <p:nvSpPr>
          <p:cNvPr id="7172" name="Rectangle 32"/>
          <p:cNvSpPr>
            <a:spLocks noGrp="1" noChangeArrowheads="1"/>
          </p:cNvSpPr>
          <p:nvPr>
            <p:ph type="title" idx="4294967295"/>
          </p:nvPr>
        </p:nvSpPr>
        <p:spPr>
          <a:xfrm>
            <a:off x="293688" y="1841500"/>
            <a:ext cx="2940050" cy="2743200"/>
          </a:xfrm>
          <a:prstGeom prst="rect">
            <a:avLst/>
          </a:prstGeom>
          <a:noFill/>
        </p:spPr>
        <p:txBody>
          <a:bodyPr anchor="ctr"/>
          <a:lstStyle/>
          <a:p>
            <a:r>
              <a:rPr lang="en-US" sz="2800" dirty="0" smtClean="0">
                <a:solidFill>
                  <a:schemeClr val="bg1"/>
                </a:solidFill>
              </a:rPr>
              <a:t>Understanding First Hop Redundancy Protocols</a:t>
            </a:r>
            <a:endParaRPr lang="en-US" sz="3000" b="0" dirty="0" smtClean="0">
              <a:solidFill>
                <a:schemeClr val="bg1"/>
              </a:solidFill>
            </a:endParaRPr>
          </a:p>
        </p:txBody>
      </p:sp>
    </p:spTree>
  </p:cSld>
  <p:clrMapOvr>
    <a:masterClrMapping/>
  </p:clrMapOvr>
  <p:transition spd="med"/>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defRPr/>
            </a:pPr>
            <a:r>
              <a:rPr lang="en-US" dirty="0" smtClean="0"/>
              <a:t>Introduction to First Hop Redundancy</a:t>
            </a:r>
          </a:p>
        </p:txBody>
      </p:sp>
      <p:sp>
        <p:nvSpPr>
          <p:cNvPr id="6" name="Content Placeholder 5"/>
          <p:cNvSpPr>
            <a:spLocks noGrp="1"/>
          </p:cNvSpPr>
          <p:nvPr>
            <p:ph idx="11"/>
          </p:nvPr>
        </p:nvSpPr>
        <p:spPr/>
        <p:txBody>
          <a:bodyPr/>
          <a:lstStyle/>
          <a:p>
            <a:r>
              <a:rPr lang="en-US" smtClean="0"/>
              <a:t>Proxy ARP</a:t>
            </a:r>
          </a:p>
          <a:p>
            <a:r>
              <a:rPr lang="en-US" smtClean="0"/>
              <a:t>Static Default Gateway</a:t>
            </a:r>
          </a:p>
          <a:p>
            <a:r>
              <a:rPr lang="en-US" smtClean="0"/>
              <a:t>HSRP</a:t>
            </a:r>
          </a:p>
          <a:p>
            <a:r>
              <a:rPr lang="en-US" smtClean="0"/>
              <a:t>VRRP</a:t>
            </a:r>
          </a:p>
          <a:p>
            <a:r>
              <a:rPr lang="en-US" smtClean="0"/>
              <a:t>GLBP</a:t>
            </a:r>
          </a:p>
        </p:txBody>
      </p:sp>
      <p:pic>
        <p:nvPicPr>
          <p:cNvPr id="7" name="Picture 2"/>
          <p:cNvPicPr>
            <a:picLocks noGrp="1" noChangeAspect="1" noChangeArrowheads="1"/>
          </p:cNvPicPr>
          <p:nvPr>
            <p:ph idx="10"/>
          </p:nvPr>
        </p:nvPicPr>
        <p:blipFill>
          <a:blip r:embed="rId3" cstate="print"/>
          <a:stretch>
            <a:fillRect/>
          </a:stretch>
        </p:blipFill>
        <p:spPr bwMode="auto">
          <a:xfrm>
            <a:off x="2662804" y="1003300"/>
            <a:ext cx="3753304" cy="262731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defRPr/>
            </a:pPr>
            <a:r>
              <a:rPr lang="en-US" dirty="0" smtClean="0"/>
              <a:t>Proxy ARP</a:t>
            </a:r>
          </a:p>
        </p:txBody>
      </p:sp>
      <p:sp>
        <p:nvSpPr>
          <p:cNvPr id="8" name="Content Placeholder 7"/>
          <p:cNvSpPr>
            <a:spLocks noGrp="1"/>
          </p:cNvSpPr>
          <p:nvPr>
            <p:ph idx="1"/>
          </p:nvPr>
        </p:nvSpPr>
        <p:spPr/>
        <p:txBody>
          <a:bodyPr>
            <a:normAutofit/>
          </a:bodyPr>
          <a:lstStyle/>
          <a:p>
            <a:r>
              <a:rPr lang="en-US" dirty="0" smtClean="0"/>
              <a:t>Legacy solution.</a:t>
            </a:r>
          </a:p>
          <a:p>
            <a:r>
              <a:rPr lang="en-US" dirty="0" smtClean="0"/>
              <a:t>Enabled by default.</a:t>
            </a:r>
          </a:p>
          <a:p>
            <a:r>
              <a:rPr lang="en-US" dirty="0" smtClean="0"/>
              <a:t>Used before default gateways were supported on IP clients.</a:t>
            </a:r>
          </a:p>
          <a:p>
            <a:r>
              <a:rPr lang="en-US" dirty="0" smtClean="0"/>
              <a:t>End station acts as if destination were on same network segment.</a:t>
            </a:r>
          </a:p>
          <a:p>
            <a:r>
              <a:rPr lang="en-US" dirty="0" smtClean="0"/>
              <a:t>Relatively slow due to reliance on aging out of ARP cache.</a:t>
            </a:r>
          </a:p>
        </p:txBody>
      </p:sp>
      <p:pic>
        <p:nvPicPr>
          <p:cNvPr id="6" name="Picture 2"/>
          <p:cNvPicPr>
            <a:picLocks noGrp="1" noChangeAspect="1" noChangeArrowheads="1"/>
          </p:cNvPicPr>
          <p:nvPr>
            <p:ph idx="10"/>
          </p:nvPr>
        </p:nvPicPr>
        <p:blipFill>
          <a:blip r:embed="rId3" cstate="print"/>
          <a:stretch>
            <a:fillRect/>
          </a:stretch>
        </p:blipFill>
        <p:spPr bwMode="auto">
          <a:xfrm>
            <a:off x="4702175" y="1215471"/>
            <a:ext cx="4067175" cy="3483149"/>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People</a:t>
            </a:r>
            <a:endParaRPr lang="en-US" dirty="0" smtClean="0"/>
          </a:p>
        </p:txBody>
      </p:sp>
      <p:sp>
        <p:nvSpPr>
          <p:cNvPr id="8" name="Content Placeholder 7"/>
          <p:cNvSpPr>
            <a:spLocks noGrp="1"/>
          </p:cNvSpPr>
          <p:nvPr>
            <p:ph idx="1"/>
          </p:nvPr>
        </p:nvSpPr>
        <p:spPr/>
        <p:txBody>
          <a:bodyPr/>
          <a:lstStyle/>
          <a:p>
            <a:r>
              <a:rPr lang="en-US" smtClean="0"/>
              <a:t>Prepare, Plan, Design, Implement, Operate, and Optimize (PPDIOO) is a guide.</a:t>
            </a:r>
          </a:p>
          <a:p>
            <a:r>
              <a:rPr lang="en-US" smtClean="0"/>
              <a:t>Work habits and attention to detail important.</a:t>
            </a:r>
          </a:p>
          <a:p>
            <a:r>
              <a:rPr lang="en-US" smtClean="0"/>
              <a:t>Skills are acquired via ongoing technical training.</a:t>
            </a:r>
          </a:p>
          <a:p>
            <a:r>
              <a:rPr lang="en-US" smtClean="0"/>
              <a:t>Good communication and documentation critical.</a:t>
            </a:r>
          </a:p>
          <a:p>
            <a:r>
              <a:rPr lang="en-US" smtClean="0"/>
              <a:t>Use lab testing to simulate failover scenarios.</a:t>
            </a:r>
          </a:p>
          <a:p>
            <a:r>
              <a:rPr lang="en-US" smtClean="0"/>
              <a:t>Take time to design.</a:t>
            </a:r>
          </a:p>
          <a:p>
            <a:r>
              <a:rPr lang="en-US" smtClean="0"/>
              <a:t>Identify roles.</a:t>
            </a:r>
          </a:p>
          <a:p>
            <a:r>
              <a:rPr lang="en-US" smtClean="0"/>
              <a:t>Identify responsibilities.</a:t>
            </a:r>
          </a:p>
          <a:p>
            <a:r>
              <a:rPr lang="en-US" smtClean="0"/>
              <a:t>Align teams with services.</a:t>
            </a:r>
          </a:p>
          <a:p>
            <a:r>
              <a:rPr lang="en-US" smtClean="0"/>
              <a:t>Ensure time to do job.</a:t>
            </a:r>
          </a:p>
          <a:p>
            <a:endParaRPr lang="en-US" dirty="0" smtClean="0"/>
          </a:p>
        </p:txBody>
      </p:sp>
    </p:spTree>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defRPr/>
            </a:pPr>
            <a:r>
              <a:rPr lang="en-US" dirty="0" smtClean="0"/>
              <a:t>Static Default Gateway</a:t>
            </a:r>
          </a:p>
        </p:txBody>
      </p:sp>
      <p:sp>
        <p:nvSpPr>
          <p:cNvPr id="8" name="Content Placeholder 7"/>
          <p:cNvSpPr>
            <a:spLocks noGrp="1"/>
          </p:cNvSpPr>
          <p:nvPr>
            <p:ph idx="1"/>
          </p:nvPr>
        </p:nvSpPr>
        <p:spPr/>
        <p:txBody>
          <a:bodyPr>
            <a:normAutofit/>
          </a:bodyPr>
          <a:lstStyle/>
          <a:p>
            <a:r>
              <a:rPr lang="en-US" dirty="0" smtClean="0"/>
              <a:t>Not dynamic.</a:t>
            </a:r>
          </a:p>
          <a:p>
            <a:r>
              <a:rPr lang="en-US" dirty="0" smtClean="0"/>
              <a:t>Does not provide secondary path.</a:t>
            </a:r>
          </a:p>
        </p:txBody>
      </p:sp>
      <p:sp>
        <p:nvSpPr>
          <p:cNvPr id="5" name="Content Placeholder 4"/>
          <p:cNvSpPr>
            <a:spLocks noGrp="1"/>
          </p:cNvSpPr>
          <p:nvPr>
            <p:ph idx="10"/>
          </p:nvPr>
        </p:nvSpPr>
        <p:spPr/>
        <p:txBody>
          <a:bodyPr/>
          <a:lstStyle/>
          <a:p>
            <a:endParaRPr lang="en-US"/>
          </a:p>
        </p:txBody>
      </p:sp>
      <p:pic>
        <p:nvPicPr>
          <p:cNvPr id="5122" name="Picture 2"/>
          <p:cNvPicPr>
            <a:picLocks noChangeAspect="1" noChangeArrowheads="1"/>
          </p:cNvPicPr>
          <p:nvPr/>
        </p:nvPicPr>
        <p:blipFill>
          <a:blip r:embed="rId3" cstate="print"/>
          <a:stretch>
            <a:fillRect/>
          </a:stretch>
        </p:blipFill>
        <p:spPr bwMode="auto">
          <a:xfrm>
            <a:off x="4462392" y="1044321"/>
            <a:ext cx="4277542" cy="4211499"/>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defRPr/>
            </a:pPr>
            <a:r>
              <a:rPr lang="en-US" dirty="0" smtClean="0"/>
              <a:t>Hot Standby Router Protocol (HSRP)</a:t>
            </a:r>
          </a:p>
        </p:txBody>
      </p:sp>
      <p:sp>
        <p:nvSpPr>
          <p:cNvPr id="8" name="Content Placeholder 7"/>
          <p:cNvSpPr>
            <a:spLocks noGrp="1"/>
          </p:cNvSpPr>
          <p:nvPr>
            <p:ph idx="1"/>
          </p:nvPr>
        </p:nvSpPr>
        <p:spPr/>
        <p:txBody>
          <a:bodyPr>
            <a:normAutofit/>
          </a:bodyPr>
          <a:lstStyle/>
          <a:p>
            <a:r>
              <a:rPr lang="en-US" dirty="0" smtClean="0"/>
              <a:t>Cisco-proprietary gateway redundancy protocol.</a:t>
            </a:r>
          </a:p>
          <a:p>
            <a:r>
              <a:rPr lang="en-US" dirty="0" smtClean="0"/>
              <a:t>Participating routers talk to each other and agree on a virtual router with a virtual IP address which end systems use as a default gateway.</a:t>
            </a:r>
          </a:p>
        </p:txBody>
      </p:sp>
      <p:sp>
        <p:nvSpPr>
          <p:cNvPr id="5" name="Content Placeholder 4"/>
          <p:cNvSpPr>
            <a:spLocks noGrp="1"/>
          </p:cNvSpPr>
          <p:nvPr>
            <p:ph idx="10"/>
          </p:nvPr>
        </p:nvSpPr>
        <p:spPr/>
        <p:txBody>
          <a:bodyPr/>
          <a:lstStyle/>
          <a:p>
            <a:endParaRPr lang="en-US"/>
          </a:p>
        </p:txBody>
      </p:sp>
      <p:pic>
        <p:nvPicPr>
          <p:cNvPr id="5122" name="Picture 2"/>
          <p:cNvPicPr>
            <a:picLocks noChangeAspect="1" noChangeArrowheads="1"/>
          </p:cNvPicPr>
          <p:nvPr/>
        </p:nvPicPr>
        <p:blipFill>
          <a:blip r:embed="rId3" cstate="print"/>
          <a:stretch>
            <a:fillRect/>
          </a:stretch>
        </p:blipFill>
        <p:spPr bwMode="auto">
          <a:xfrm>
            <a:off x="4506235" y="1039368"/>
            <a:ext cx="4351683" cy="4010374"/>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defRPr/>
            </a:pPr>
            <a:r>
              <a:rPr lang="en-US" dirty="0" smtClean="0"/>
              <a:t>HSRP Failover</a:t>
            </a:r>
          </a:p>
        </p:txBody>
      </p:sp>
      <p:sp>
        <p:nvSpPr>
          <p:cNvPr id="8" name="Content Placeholder 7"/>
          <p:cNvSpPr>
            <a:spLocks noGrp="1"/>
          </p:cNvSpPr>
          <p:nvPr>
            <p:ph idx="1"/>
          </p:nvPr>
        </p:nvSpPr>
        <p:spPr/>
        <p:txBody>
          <a:bodyPr>
            <a:noAutofit/>
          </a:bodyPr>
          <a:lstStyle/>
          <a:p>
            <a:r>
              <a:rPr lang="en-US" dirty="0" smtClean="0"/>
              <a:t>When active router or links between routers fail, the standby router stops seeing hello messages from active router. Standby router then assumes role of forwarding router. </a:t>
            </a:r>
          </a:p>
          <a:p>
            <a:r>
              <a:rPr lang="en-US" dirty="0" smtClean="0"/>
              <a:t>Because new forwarding router assumes both IP and MAC address of virtual router, end stations see no disruption in service.</a:t>
            </a:r>
          </a:p>
        </p:txBody>
      </p:sp>
      <p:sp>
        <p:nvSpPr>
          <p:cNvPr id="5" name="Content Placeholder 4"/>
          <p:cNvSpPr>
            <a:spLocks noGrp="1"/>
          </p:cNvSpPr>
          <p:nvPr>
            <p:ph idx="10"/>
          </p:nvPr>
        </p:nvSpPr>
        <p:spPr/>
        <p:txBody>
          <a:bodyPr/>
          <a:lstStyle/>
          <a:p>
            <a:endParaRPr lang="en-US"/>
          </a:p>
        </p:txBody>
      </p:sp>
      <p:pic>
        <p:nvPicPr>
          <p:cNvPr id="5122" name="Picture 2"/>
          <p:cNvPicPr>
            <a:picLocks noChangeAspect="1" noChangeArrowheads="1"/>
          </p:cNvPicPr>
          <p:nvPr/>
        </p:nvPicPr>
        <p:blipFill>
          <a:blip r:embed="rId3" cstate="print"/>
          <a:stretch>
            <a:fillRect/>
          </a:stretch>
        </p:blipFill>
        <p:spPr bwMode="auto">
          <a:xfrm>
            <a:off x="4428087" y="1041652"/>
            <a:ext cx="4562564" cy="3784244"/>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defRPr/>
            </a:pPr>
            <a:r>
              <a:rPr lang="en-US" dirty="0" smtClean="0"/>
              <a:t>HSRP Operation</a:t>
            </a:r>
          </a:p>
        </p:txBody>
      </p:sp>
      <p:sp>
        <p:nvSpPr>
          <p:cNvPr id="8" name="Content Placeholder 7"/>
          <p:cNvSpPr>
            <a:spLocks noGrp="1"/>
          </p:cNvSpPr>
          <p:nvPr>
            <p:ph idx="1"/>
          </p:nvPr>
        </p:nvSpPr>
        <p:spPr/>
        <p:txBody>
          <a:bodyPr>
            <a:noAutofit/>
          </a:bodyPr>
          <a:lstStyle/>
          <a:p>
            <a:r>
              <a:rPr lang="en-US" dirty="0" smtClean="0"/>
              <a:t>HSRP active and standby routers send hello messages to multicast address 224.0.0.2 UDP port </a:t>
            </a:r>
            <a:r>
              <a:rPr lang="pt-BR" dirty="0" smtClean="0"/>
              <a:t>1985.</a:t>
            </a:r>
          </a:p>
          <a:p>
            <a:r>
              <a:rPr lang="pt-BR" dirty="0" smtClean="0"/>
              <a:t>Hello messages used to communicated between routers within HSRP group.</a:t>
            </a:r>
          </a:p>
          <a:p>
            <a:r>
              <a:rPr lang="en-US" dirty="0" smtClean="0"/>
              <a:t>All routers in HSRP group need to be L2-adjacent.</a:t>
            </a:r>
          </a:p>
          <a:p>
            <a:r>
              <a:rPr lang="en-US" dirty="0" smtClean="0"/>
              <a:t>All routers in an HSRP group have specific roles and interact in specific ways:</a:t>
            </a:r>
          </a:p>
          <a:p>
            <a:pPr lvl="1"/>
            <a:r>
              <a:rPr lang="en-US" b="1" dirty="0" smtClean="0"/>
              <a:t>Virtual router</a:t>
            </a:r>
            <a:endParaRPr lang="en-US" dirty="0" smtClean="0"/>
          </a:p>
          <a:p>
            <a:pPr lvl="1"/>
            <a:r>
              <a:rPr lang="en-US" b="1" dirty="0" smtClean="0"/>
              <a:t>Active router</a:t>
            </a:r>
          </a:p>
          <a:p>
            <a:pPr lvl="1"/>
            <a:r>
              <a:rPr lang="en-US" b="1" dirty="0" smtClean="0"/>
              <a:t>Standby router</a:t>
            </a:r>
          </a:p>
          <a:p>
            <a:pPr lvl="1"/>
            <a:r>
              <a:rPr lang="en-US" b="1" dirty="0" smtClean="0"/>
              <a:t>Other routers</a:t>
            </a:r>
          </a:p>
        </p:txBody>
      </p:sp>
    </p:spTree>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HSRP MAC Address</a:t>
            </a:r>
            <a:endParaRPr lang="en-US" dirty="0" smtClean="0"/>
          </a:p>
        </p:txBody>
      </p:sp>
      <p:sp>
        <p:nvSpPr>
          <p:cNvPr id="10" name="Content Placeholder 9"/>
          <p:cNvSpPr>
            <a:spLocks noGrp="1"/>
          </p:cNvSpPr>
          <p:nvPr>
            <p:ph idx="10"/>
          </p:nvPr>
        </p:nvSpPr>
        <p:spPr/>
        <p:txBody>
          <a:bodyPr/>
          <a:lstStyle/>
          <a:p>
            <a:endParaRPr lang="en-US"/>
          </a:p>
        </p:txBody>
      </p:sp>
      <p:sp>
        <p:nvSpPr>
          <p:cNvPr id="6" name="Content Placeholder 5"/>
          <p:cNvSpPr>
            <a:spLocks noGrp="1"/>
          </p:cNvSpPr>
          <p:nvPr>
            <p:ph idx="11"/>
          </p:nvPr>
        </p:nvSpPr>
        <p:spPr>
          <a:xfrm>
            <a:off x="279400" y="5014451"/>
            <a:ext cx="8520354" cy="1452685"/>
          </a:xfrm>
        </p:spPr>
        <p:txBody>
          <a:bodyPr/>
          <a:lstStyle/>
          <a:p>
            <a:r>
              <a:rPr lang="en-US" smtClean="0"/>
              <a:t>Router A assumes the active role and forwards all frames addressed to the assigned HSRP MAC address of </a:t>
            </a:r>
            <a:r>
              <a:rPr lang="en-US" b="1" smtClean="0"/>
              <a:t>0000.0c07.acxx</a:t>
            </a:r>
            <a:r>
              <a:rPr lang="en-US" smtClean="0"/>
              <a:t>, where xx is the HSRP group identifier.</a:t>
            </a:r>
            <a:endParaRPr lang="en-US"/>
          </a:p>
        </p:txBody>
      </p:sp>
      <p:pic>
        <p:nvPicPr>
          <p:cNvPr id="5122" name="Picture 2"/>
          <p:cNvPicPr>
            <a:picLocks noChangeAspect="1" noChangeArrowheads="1"/>
          </p:cNvPicPr>
          <p:nvPr/>
        </p:nvPicPr>
        <p:blipFill>
          <a:blip r:embed="rId3" cstate="print"/>
          <a:stretch>
            <a:fillRect/>
          </a:stretch>
        </p:blipFill>
        <p:spPr bwMode="auto">
          <a:xfrm>
            <a:off x="2150151" y="988599"/>
            <a:ext cx="4836382" cy="368610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HSRP States</a:t>
            </a:r>
            <a:endParaRPr lang="en-US" dirty="0"/>
          </a:p>
        </p:txBody>
      </p:sp>
      <p:graphicFrame>
        <p:nvGraphicFramePr>
          <p:cNvPr id="6" name="Content Placeholder 5"/>
          <p:cNvGraphicFramePr>
            <a:graphicFrameLocks noGrp="1"/>
          </p:cNvGraphicFramePr>
          <p:nvPr>
            <p:ph idx="1"/>
          </p:nvPr>
        </p:nvGraphicFramePr>
        <p:xfrm>
          <a:off x="279400" y="990600"/>
          <a:ext cx="8520114" cy="5491480"/>
        </p:xfrm>
        <a:graphic>
          <a:graphicData uri="http://schemas.openxmlformats.org/drawingml/2006/table">
            <a:tbl>
              <a:tblPr firstRow="1" bandRow="1">
                <a:tableStyleId>{5C22544A-7EE6-4342-B048-85BDC9FD1C3A}</a:tableStyleId>
              </a:tblPr>
              <a:tblGrid>
                <a:gridCol w="1416665"/>
                <a:gridCol w="7103449"/>
              </a:tblGrid>
              <a:tr h="370840">
                <a:tc>
                  <a:txBody>
                    <a:bodyPr/>
                    <a:lstStyle/>
                    <a:p>
                      <a:r>
                        <a:rPr lang="en-US" dirty="0" smtClean="0"/>
                        <a:t>State</a:t>
                      </a:r>
                      <a:endParaRPr lang="en-US" dirty="0"/>
                    </a:p>
                  </a:txBody>
                  <a:tcPr/>
                </a:tc>
                <a:tc>
                  <a:txBody>
                    <a:bodyPr/>
                    <a:lstStyle/>
                    <a:p>
                      <a:r>
                        <a:rPr lang="en-US" dirty="0" smtClean="0"/>
                        <a:t>Definition</a:t>
                      </a:r>
                      <a:endParaRPr lang="en-US" dirty="0"/>
                    </a:p>
                  </a:txBody>
                  <a:tcPr/>
                </a:tc>
              </a:tr>
              <a:tr h="370840">
                <a:tc>
                  <a:txBody>
                    <a:bodyPr/>
                    <a:lstStyle/>
                    <a:p>
                      <a:r>
                        <a:rPr lang="en-US" dirty="0" smtClean="0"/>
                        <a:t>Initial</a:t>
                      </a:r>
                      <a:endParaRPr lang="en-US" dirty="0"/>
                    </a:p>
                  </a:txBody>
                  <a:tcPr/>
                </a:tc>
                <a:tc>
                  <a:txBody>
                    <a:bodyPr/>
                    <a:lstStyle/>
                    <a:p>
                      <a:r>
                        <a:rPr lang="en-US" sz="1800" kern="1200" baseline="0" dirty="0" smtClean="0">
                          <a:solidFill>
                            <a:schemeClr val="dk1"/>
                          </a:solidFill>
                          <a:latin typeface="+mn-lt"/>
                          <a:ea typeface="+mn-ea"/>
                          <a:cs typeface="+mn-cs"/>
                        </a:rPr>
                        <a:t>The beginning state. The initial state indicates that HSRP does not run. This state is entered via a configuration change or when an interface first comes up.</a:t>
                      </a:r>
                      <a:endParaRPr lang="en-US" dirty="0"/>
                    </a:p>
                  </a:txBody>
                  <a:tcPr/>
                </a:tc>
              </a:tr>
              <a:tr h="370840">
                <a:tc>
                  <a:txBody>
                    <a:bodyPr/>
                    <a:lstStyle/>
                    <a:p>
                      <a:r>
                        <a:rPr lang="en-US" dirty="0" smtClean="0"/>
                        <a:t>Listen</a:t>
                      </a:r>
                      <a:endParaRPr lang="en-US" dirty="0"/>
                    </a:p>
                  </a:txBody>
                  <a:tcPr/>
                </a:tc>
                <a:tc>
                  <a:txBody>
                    <a:bodyPr/>
                    <a:lstStyle/>
                    <a:p>
                      <a:r>
                        <a:rPr lang="en-US" sz="1800" kern="1200" baseline="0" dirty="0" smtClean="0">
                          <a:solidFill>
                            <a:schemeClr val="dk1"/>
                          </a:solidFill>
                          <a:latin typeface="+mn-lt"/>
                          <a:ea typeface="+mn-ea"/>
                          <a:cs typeface="+mn-cs"/>
                        </a:rPr>
                        <a:t>The router knows the virtual IP address, but the router is neither the active router nor the standby router. It listens for hello messages from those routers.</a:t>
                      </a:r>
                      <a:endParaRPr lang="en-US" dirty="0"/>
                    </a:p>
                  </a:txBody>
                  <a:tcPr/>
                </a:tc>
              </a:tr>
              <a:tr h="370840">
                <a:tc>
                  <a:txBody>
                    <a:bodyPr/>
                    <a:lstStyle/>
                    <a:p>
                      <a:r>
                        <a:rPr lang="en-US" dirty="0" smtClean="0"/>
                        <a:t>Speak</a:t>
                      </a:r>
                      <a:endParaRPr lang="en-US" dirty="0"/>
                    </a:p>
                  </a:txBody>
                  <a:tcPr/>
                </a:tc>
                <a:tc>
                  <a:txBody>
                    <a:bodyPr/>
                    <a:lstStyle/>
                    <a:p>
                      <a:r>
                        <a:rPr lang="en-US" sz="1800" kern="1200" baseline="0" dirty="0" smtClean="0">
                          <a:solidFill>
                            <a:schemeClr val="dk1"/>
                          </a:solidFill>
                          <a:latin typeface="+mn-lt"/>
                          <a:ea typeface="+mn-ea"/>
                          <a:cs typeface="+mn-cs"/>
                        </a:rPr>
                        <a:t>The router sends periodic hello messages and actively participates in the election of the active or standby router. A router cannot enter speak state unless the router has the virtual IP address.</a:t>
                      </a:r>
                      <a:endParaRPr lang="en-US" dirty="0"/>
                    </a:p>
                  </a:txBody>
                  <a:tcPr/>
                </a:tc>
              </a:tr>
              <a:tr h="370840">
                <a:tc>
                  <a:txBody>
                    <a:bodyPr/>
                    <a:lstStyle/>
                    <a:p>
                      <a:r>
                        <a:rPr lang="en-US" dirty="0" smtClean="0"/>
                        <a:t>Standby</a:t>
                      </a:r>
                      <a:endParaRPr lang="en-US" dirty="0"/>
                    </a:p>
                  </a:txBody>
                  <a:tcPr/>
                </a:tc>
                <a:tc>
                  <a:txBody>
                    <a:bodyPr/>
                    <a:lstStyle/>
                    <a:p>
                      <a:r>
                        <a:rPr lang="en-US" sz="1800" kern="1200" baseline="0" dirty="0" smtClean="0">
                          <a:solidFill>
                            <a:schemeClr val="dk1"/>
                          </a:solidFill>
                          <a:latin typeface="+mn-lt"/>
                          <a:ea typeface="+mn-ea"/>
                          <a:cs typeface="+mn-cs"/>
                        </a:rPr>
                        <a:t>The router is a candidate to become the next active router and sends periodic hello messages. With the exclusion of transient conditions, there is, at most, one router in the group in standby state.</a:t>
                      </a:r>
                      <a:endParaRPr lang="en-US" dirty="0"/>
                    </a:p>
                  </a:txBody>
                  <a:tcPr/>
                </a:tc>
              </a:tr>
              <a:tr h="370840">
                <a:tc>
                  <a:txBody>
                    <a:bodyPr/>
                    <a:lstStyle/>
                    <a:p>
                      <a:r>
                        <a:rPr lang="en-US" dirty="0" smtClean="0"/>
                        <a:t>Active</a:t>
                      </a:r>
                      <a:endParaRPr lang="en-US" dirty="0"/>
                    </a:p>
                  </a:txBody>
                  <a:tcPr/>
                </a:tc>
                <a:tc>
                  <a:txBody>
                    <a:bodyPr/>
                    <a:lstStyle/>
                    <a:p>
                      <a:r>
                        <a:rPr lang="en-US" sz="1800" kern="1200" baseline="0" dirty="0" smtClean="0">
                          <a:solidFill>
                            <a:schemeClr val="dk1"/>
                          </a:solidFill>
                          <a:latin typeface="+mn-lt"/>
                          <a:ea typeface="+mn-ea"/>
                          <a:cs typeface="+mn-cs"/>
                        </a:rPr>
                        <a:t>The router currently forwards packets that are sent to the group virtual MAC address. The router sends periodic hello messages. With the exclusion of transient conditions, there must be, at the most, one router in the active state in the group.</a:t>
                      </a:r>
                      <a:endParaRPr lang="en-US" dirty="0"/>
                    </a:p>
                  </a:txBody>
                  <a:tcPr/>
                </a:tc>
              </a:tr>
            </a:tbl>
          </a:graphicData>
        </a:graphic>
      </p:graphicFrame>
    </p:spTree>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defRPr/>
            </a:pPr>
            <a:r>
              <a:rPr lang="en-US" dirty="0" smtClean="0"/>
              <a:t>HSRP State Transition</a:t>
            </a:r>
          </a:p>
        </p:txBody>
      </p:sp>
      <p:sp>
        <p:nvSpPr>
          <p:cNvPr id="8" name="Content Placeholder 7"/>
          <p:cNvSpPr>
            <a:spLocks noGrp="1"/>
          </p:cNvSpPr>
          <p:nvPr>
            <p:ph idx="11"/>
          </p:nvPr>
        </p:nvSpPr>
        <p:spPr>
          <a:xfrm>
            <a:off x="279400" y="4557251"/>
            <a:ext cx="8520354" cy="1866853"/>
          </a:xfrm>
        </p:spPr>
        <p:txBody>
          <a:bodyPr>
            <a:noAutofit/>
          </a:bodyPr>
          <a:lstStyle/>
          <a:p>
            <a:r>
              <a:rPr lang="en-US" sz="2000" dirty="0" smtClean="0"/>
              <a:t>Router A starts. As it is the first router for standby Group 1 in the subnet, it transits through the listen and speak states and then becomes the active router. </a:t>
            </a:r>
          </a:p>
          <a:p>
            <a:r>
              <a:rPr lang="en-US" sz="2000" dirty="0" smtClean="0"/>
              <a:t>Router B starts after Router A. While Router B is in listen state, Router A is already assuming the standby and then the active role. As there is already an existing active router, Router B assumes the standby role.</a:t>
            </a:r>
          </a:p>
        </p:txBody>
      </p:sp>
      <p:sp>
        <p:nvSpPr>
          <p:cNvPr id="5" name="Content Placeholder 4"/>
          <p:cNvSpPr>
            <a:spLocks noGrp="1"/>
          </p:cNvSpPr>
          <p:nvPr>
            <p:ph sz="quarter" idx="12"/>
          </p:nvPr>
        </p:nvSpPr>
        <p:spPr/>
        <p:txBody>
          <a:bodyPr/>
          <a:lstStyle/>
          <a:p>
            <a:endParaRPr lang="en-US"/>
          </a:p>
        </p:txBody>
      </p:sp>
      <p:pic>
        <p:nvPicPr>
          <p:cNvPr id="5122" name="Picture 2"/>
          <p:cNvPicPr>
            <a:picLocks noChangeAspect="1" noChangeArrowheads="1"/>
          </p:cNvPicPr>
          <p:nvPr/>
        </p:nvPicPr>
        <p:blipFill>
          <a:blip r:embed="rId3" cstate="print"/>
          <a:stretch>
            <a:fillRect/>
          </a:stretch>
        </p:blipFill>
        <p:spPr bwMode="auto">
          <a:xfrm>
            <a:off x="1294886" y="920728"/>
            <a:ext cx="6530673" cy="344195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mtClean="0"/>
              <a:t>HSRP Active Router and Spanning Tree Topology</a:t>
            </a:r>
            <a:endParaRPr lang="en-US" dirty="0" smtClean="0"/>
          </a:p>
        </p:txBody>
      </p:sp>
      <p:sp>
        <p:nvSpPr>
          <p:cNvPr id="8" name="Content Placeholder 7"/>
          <p:cNvSpPr>
            <a:spLocks noGrp="1"/>
          </p:cNvSpPr>
          <p:nvPr>
            <p:ph idx="11"/>
          </p:nvPr>
        </p:nvSpPr>
        <p:spPr>
          <a:xfrm>
            <a:off x="279400" y="4011561"/>
            <a:ext cx="8520354" cy="2412544"/>
          </a:xfrm>
        </p:spPr>
        <p:txBody>
          <a:bodyPr>
            <a:noAutofit/>
          </a:bodyPr>
          <a:lstStyle/>
          <a:p>
            <a:r>
              <a:rPr lang="en-US" sz="1800" smtClean="0"/>
              <a:t>In a redundant spanning-tree topology, some links are blocked. The spanning-tree topology has no awareness about the HSRP configuration. There is no automatic relationship between the HSRP active router election process and the Spanning Tree Root Bridge election.</a:t>
            </a:r>
          </a:p>
          <a:p>
            <a:r>
              <a:rPr lang="en-US" sz="1800" smtClean="0"/>
              <a:t>When configuring both spanning tree and HSRP (or any other first hop redundancy protocol), you must make sure that the active router is the same as the root bridge for the corresponding VLAN. When the root bridge is different from the HSRP active router, a suboptimal path can result, as illustrated.</a:t>
            </a:r>
            <a:endParaRPr lang="en-US" sz="1800" dirty="0"/>
          </a:p>
        </p:txBody>
      </p:sp>
      <p:pic>
        <p:nvPicPr>
          <p:cNvPr id="13" name="Picture 2"/>
          <p:cNvPicPr>
            <a:picLocks noGrp="1" noChangeAspect="1" noChangeArrowheads="1"/>
          </p:cNvPicPr>
          <p:nvPr>
            <p:ph sz="quarter" idx="12"/>
          </p:nvPr>
        </p:nvPicPr>
        <p:blipFill>
          <a:blip r:embed="rId3" cstate="print"/>
          <a:stretch>
            <a:fillRect/>
          </a:stretch>
        </p:blipFill>
        <p:spPr bwMode="auto">
          <a:xfrm>
            <a:off x="2752324" y="1000125"/>
            <a:ext cx="3585376" cy="273208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2130" name="Rectangle 2"/>
          <p:cNvSpPr>
            <a:spLocks noGrp="1" noChangeArrowheads="1"/>
          </p:cNvSpPr>
          <p:nvPr>
            <p:ph type="title"/>
          </p:nvPr>
        </p:nvSpPr>
        <p:spPr/>
        <p:txBody>
          <a:bodyPr/>
          <a:lstStyle/>
          <a:p>
            <a:r>
              <a:rPr lang="en-US" smtClean="0"/>
              <a:t>Configuring HSRP</a:t>
            </a:r>
            <a:endParaRPr lang="en-US" dirty="0"/>
          </a:p>
        </p:txBody>
      </p:sp>
      <p:sp>
        <p:nvSpPr>
          <p:cNvPr id="9" name="Content Placeholder 8"/>
          <p:cNvSpPr>
            <a:spLocks noGrp="1"/>
          </p:cNvSpPr>
          <p:nvPr>
            <p:ph idx="1"/>
          </p:nvPr>
        </p:nvSpPr>
        <p:spPr/>
        <p:txBody>
          <a:bodyPr/>
          <a:lstStyle/>
          <a:p>
            <a:r>
              <a:rPr lang="en-US" smtClean="0"/>
              <a:t>Configure HSRP on the interface.</a:t>
            </a:r>
            <a:endParaRPr lang="en-US"/>
          </a:p>
        </p:txBody>
      </p:sp>
      <p:sp>
        <p:nvSpPr>
          <p:cNvPr id="10" name="Text Placeholder 9"/>
          <p:cNvSpPr>
            <a:spLocks noGrp="1"/>
          </p:cNvSpPr>
          <p:nvPr>
            <p:ph type="body" sz="quarter" idx="10"/>
          </p:nvPr>
        </p:nvSpPr>
        <p:spPr/>
        <p:txBody>
          <a:bodyPr/>
          <a:lstStyle/>
          <a:p>
            <a:r>
              <a:rPr lang="en-US" sz="1800" smtClean="0"/>
              <a:t>Switch(config-if)#</a:t>
            </a:r>
            <a:endParaRPr lang="en-US" sz="1800"/>
          </a:p>
        </p:txBody>
      </p:sp>
      <p:sp>
        <p:nvSpPr>
          <p:cNvPr id="11" name="Text Placeholder 10"/>
          <p:cNvSpPr>
            <a:spLocks noGrp="1"/>
          </p:cNvSpPr>
          <p:nvPr>
            <p:ph type="body" sz="quarter" idx="11"/>
          </p:nvPr>
        </p:nvSpPr>
        <p:spPr/>
        <p:txBody>
          <a:bodyPr>
            <a:normAutofit/>
          </a:bodyPr>
          <a:lstStyle/>
          <a:p>
            <a:r>
              <a:rPr lang="en-US" sz="1800" smtClean="0"/>
              <a:t>standby </a:t>
            </a:r>
            <a:r>
              <a:rPr lang="en-US" sz="1800" b="0" i="1" smtClean="0"/>
              <a:t>group-number</a:t>
            </a:r>
            <a:r>
              <a:rPr lang="en-US" sz="1800" smtClean="0"/>
              <a:t> ip </a:t>
            </a:r>
            <a:r>
              <a:rPr lang="en-US" sz="1800" b="0" i="1" smtClean="0"/>
              <a:t>ip-address</a:t>
            </a:r>
          </a:p>
        </p:txBody>
      </p:sp>
      <p:sp>
        <p:nvSpPr>
          <p:cNvPr id="12" name="Content Placeholder 11"/>
          <p:cNvSpPr>
            <a:spLocks noGrp="1"/>
          </p:cNvSpPr>
          <p:nvPr>
            <p:ph idx="12"/>
          </p:nvPr>
        </p:nvSpPr>
        <p:spPr/>
        <p:txBody>
          <a:bodyPr/>
          <a:lstStyle/>
          <a:p>
            <a:r>
              <a:rPr lang="en-US" smtClean="0"/>
              <a:t>The group number is optional and indicates the HSRP group to which this interface belongs. </a:t>
            </a:r>
          </a:p>
          <a:p>
            <a:r>
              <a:rPr lang="en-US" smtClean="0"/>
              <a:t>Specifying a unique group number in the standby commands enables the creation of multiple HSRP groups. The default group is 0. </a:t>
            </a:r>
          </a:p>
          <a:p>
            <a:r>
              <a:rPr lang="en-US" smtClean="0"/>
              <a:t>The IP address is that of the virtual router IP address for the HSRP group.</a:t>
            </a:r>
          </a:p>
        </p:txBody>
      </p:sp>
      <p:sp>
        <p:nvSpPr>
          <p:cNvPr id="5" name="Text Placeholder 14"/>
          <p:cNvSpPr txBox="1">
            <a:spLocks/>
          </p:cNvSpPr>
          <p:nvPr/>
        </p:nvSpPr>
        <p:spPr>
          <a:xfrm>
            <a:off x="407624" y="3910994"/>
            <a:ext cx="8240617" cy="2291501"/>
          </a:xfrm>
          <a:prstGeom prst="rect">
            <a:avLst/>
          </a:prstGeom>
        </p:spPr>
        <p:txBody>
          <a:bodyPr>
            <a:noAutofit/>
          </a:bodyPr>
          <a:lstStyle/>
          <a:p>
            <a:pPr algn="l"/>
            <a:endParaRPr kumimoji="0" lang="en-US" sz="1800" b="0" i="0" u="none" strike="noStrike" kern="0" cap="none" spc="0" normalizeH="0" baseline="0" noProof="0" dirty="0" smtClean="0">
              <a:ln>
                <a:noFill/>
              </a:ln>
              <a:solidFill>
                <a:schemeClr val="tx1"/>
              </a:solidFill>
              <a:effectLst/>
              <a:uLnTx/>
              <a:uFillTx/>
              <a:latin typeface="Courier New" pitchFamily="49" charset="0"/>
              <a:cs typeface="Courier New" pitchFamily="49" charset="0"/>
            </a:endParaRPr>
          </a:p>
        </p:txBody>
      </p:sp>
    </p:spTree>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2130" name="Rectangle 2"/>
          <p:cNvSpPr>
            <a:spLocks noGrp="1" noChangeArrowheads="1"/>
          </p:cNvSpPr>
          <p:nvPr>
            <p:ph type="title"/>
          </p:nvPr>
        </p:nvSpPr>
        <p:spPr/>
        <p:txBody>
          <a:bodyPr/>
          <a:lstStyle/>
          <a:p>
            <a:r>
              <a:rPr lang="en-US" dirty="0" smtClean="0"/>
              <a:t>Configuring HSRP Priority and Preempt</a:t>
            </a:r>
            <a:endParaRPr lang="en-US" dirty="0"/>
          </a:p>
        </p:txBody>
      </p:sp>
      <p:sp>
        <p:nvSpPr>
          <p:cNvPr id="4" name="Content Placeholder 12"/>
          <p:cNvSpPr>
            <a:spLocks noGrp="1"/>
          </p:cNvSpPr>
          <p:nvPr>
            <p:ph idx="1"/>
          </p:nvPr>
        </p:nvSpPr>
        <p:spPr>
          <a:prstGeom prst="rect">
            <a:avLst/>
          </a:prstGeom>
        </p:spPr>
        <p:txBody>
          <a:bodyPr>
            <a:noAutofit/>
          </a:bodyPr>
          <a:lstStyle/>
          <a:p>
            <a:r>
              <a:rPr lang="en-US" sz="2000" smtClean="0"/>
              <a:t>To </a:t>
            </a:r>
            <a:r>
              <a:rPr lang="en-US" sz="2000" dirty="0" smtClean="0"/>
              <a:t>set the HSRP priority value of a router, enter this command in interface configuration mode:</a:t>
            </a:r>
          </a:p>
          <a:p>
            <a:pPr lvl="1">
              <a:buNone/>
            </a:pPr>
            <a:r>
              <a:rPr lang="en-US" sz="1600" smtClean="0"/>
              <a:t>	</a:t>
            </a:r>
            <a:r>
              <a:rPr lang="en-US" sz="1600" b="1" smtClean="0">
                <a:latin typeface="Courier New" pitchFamily="49" charset="0"/>
                <a:cs typeface="Courier New" pitchFamily="49" charset="0"/>
              </a:rPr>
              <a:t>standby </a:t>
            </a:r>
            <a:r>
              <a:rPr lang="en-US" sz="1600" i="1" dirty="0" smtClean="0">
                <a:latin typeface="Courier New" pitchFamily="49" charset="0"/>
                <a:cs typeface="Courier New" pitchFamily="49" charset="0"/>
              </a:rPr>
              <a:t>group-number</a:t>
            </a:r>
            <a:r>
              <a:rPr lang="en-US" sz="1600" b="1" i="1" dirty="0" smtClean="0">
                <a:latin typeface="Courier New" pitchFamily="49" charset="0"/>
                <a:cs typeface="Courier New" pitchFamily="49" charset="0"/>
              </a:rPr>
              <a:t> </a:t>
            </a:r>
            <a:r>
              <a:rPr lang="en-US" sz="1600" b="1" dirty="0" smtClean="0">
                <a:latin typeface="Courier New" pitchFamily="49" charset="0"/>
                <a:cs typeface="Courier New" pitchFamily="49" charset="0"/>
              </a:rPr>
              <a:t>priority</a:t>
            </a:r>
            <a:r>
              <a:rPr lang="en-US" sz="1600" b="1" i="1" dirty="0" smtClean="0">
                <a:latin typeface="Courier New" pitchFamily="49" charset="0"/>
                <a:cs typeface="Courier New" pitchFamily="49" charset="0"/>
              </a:rPr>
              <a:t> </a:t>
            </a:r>
            <a:r>
              <a:rPr lang="en-US" sz="1600" i="1" dirty="0" err="1" smtClean="0">
                <a:latin typeface="Courier New" pitchFamily="49" charset="0"/>
                <a:cs typeface="Courier New" pitchFamily="49" charset="0"/>
              </a:rPr>
              <a:t>priority</a:t>
            </a:r>
            <a:r>
              <a:rPr lang="en-US" sz="1600" i="1" dirty="0" smtClean="0">
                <a:latin typeface="Courier New" pitchFamily="49" charset="0"/>
                <a:cs typeface="Courier New" pitchFamily="49" charset="0"/>
              </a:rPr>
              <a:t>-value</a:t>
            </a:r>
          </a:p>
          <a:p>
            <a:r>
              <a:rPr lang="en-US" sz="2000" smtClean="0"/>
              <a:t>The </a:t>
            </a:r>
            <a:r>
              <a:rPr lang="en-US" sz="2000" dirty="0" smtClean="0"/>
              <a:t>priority value can be from 0 to 255. The default value is 100.</a:t>
            </a:r>
          </a:p>
          <a:p>
            <a:r>
              <a:rPr lang="en-US" sz="2000" dirty="0" smtClean="0"/>
              <a:t>During the election process, the router with the highest priority in an HSRP group becomes the active router. If a tie occurs, the router with the highest configured IP address becomes active.</a:t>
            </a:r>
          </a:p>
          <a:p>
            <a:r>
              <a:rPr lang="en-US" sz="2000" dirty="0" smtClean="0"/>
              <a:t>If the routers do not have </a:t>
            </a:r>
            <a:r>
              <a:rPr lang="en-US" sz="2000" b="1" dirty="0" smtClean="0">
                <a:latin typeface="Courier New" pitchFamily="49" charset="0"/>
                <a:cs typeface="Courier New" pitchFamily="49" charset="0"/>
              </a:rPr>
              <a:t>preempt</a:t>
            </a:r>
            <a:r>
              <a:rPr lang="en-US" sz="2000" dirty="0" smtClean="0"/>
              <a:t> configured, a router that boots up significantly faster than the others in the standby group becomes the active router, regardless of the configured priority. The former active router can be configured to resume the forwarding router role by preempting a router with a lower priority</a:t>
            </a:r>
            <a:r>
              <a:rPr lang="en-US" sz="2000" smtClean="0"/>
              <a:t>. </a:t>
            </a:r>
          </a:p>
          <a:p>
            <a:r>
              <a:rPr lang="en-US" sz="2000" smtClean="0"/>
              <a:t>To </a:t>
            </a:r>
            <a:r>
              <a:rPr lang="en-US" sz="2000" dirty="0" smtClean="0"/>
              <a:t>enable a router to resume the forwarding router role, enter this command in interface configuration mode:</a:t>
            </a:r>
          </a:p>
          <a:p>
            <a:pPr lvl="1">
              <a:buNone/>
            </a:pPr>
            <a:r>
              <a:rPr lang="en-US" sz="1600" smtClean="0"/>
              <a:t>	</a:t>
            </a:r>
            <a:r>
              <a:rPr lang="en-US" sz="1600" b="1" smtClean="0">
                <a:latin typeface="Courier New" pitchFamily="49" charset="0"/>
                <a:cs typeface="Courier New" pitchFamily="49" charset="0"/>
              </a:rPr>
              <a:t>standby</a:t>
            </a:r>
            <a:r>
              <a:rPr lang="en-US" sz="1600" smtClean="0">
                <a:latin typeface="Courier New" pitchFamily="49" charset="0"/>
                <a:cs typeface="Courier New" pitchFamily="49" charset="0"/>
              </a:rPr>
              <a:t> [</a:t>
            </a:r>
            <a:r>
              <a:rPr lang="en-US" sz="1600" i="1" smtClean="0">
                <a:latin typeface="Courier New" pitchFamily="49" charset="0"/>
                <a:cs typeface="Courier New" pitchFamily="49" charset="0"/>
              </a:rPr>
              <a:t>group</a:t>
            </a:r>
            <a:r>
              <a:rPr lang="en-US" sz="1600" smtClean="0">
                <a:latin typeface="Courier New" pitchFamily="49" charset="0"/>
                <a:cs typeface="Courier New" pitchFamily="49" charset="0"/>
              </a:rPr>
              <a:t>-</a:t>
            </a:r>
            <a:r>
              <a:rPr lang="en-US" sz="1600" i="1" smtClean="0">
                <a:latin typeface="Courier New" pitchFamily="49" charset="0"/>
                <a:cs typeface="Courier New" pitchFamily="49" charset="0"/>
              </a:rPr>
              <a:t>number</a:t>
            </a:r>
            <a:r>
              <a:rPr lang="en-US" sz="1600" smtClean="0">
                <a:latin typeface="Courier New" pitchFamily="49" charset="0"/>
                <a:cs typeface="Courier New" pitchFamily="49" charset="0"/>
              </a:rPr>
              <a:t>] </a:t>
            </a:r>
            <a:r>
              <a:rPr lang="en-US" sz="1600" b="1" smtClean="0">
                <a:latin typeface="Courier New" pitchFamily="49" charset="0"/>
                <a:cs typeface="Courier New" pitchFamily="49" charset="0"/>
              </a:rPr>
              <a:t>preempt</a:t>
            </a:r>
            <a:r>
              <a:rPr lang="en-US" sz="1600" smtClean="0">
                <a:latin typeface="Courier New" pitchFamily="49" charset="0"/>
                <a:cs typeface="Courier New" pitchFamily="49" charset="0"/>
              </a:rPr>
              <a:t>  [</a:t>
            </a:r>
            <a:r>
              <a:rPr lang="en-US" sz="1600" b="1" smtClean="0">
                <a:latin typeface="Courier New" pitchFamily="49" charset="0"/>
                <a:cs typeface="Courier New" pitchFamily="49" charset="0"/>
              </a:rPr>
              <a:t>delay</a:t>
            </a:r>
            <a:r>
              <a:rPr lang="en-US" sz="1600" smtClean="0">
                <a:latin typeface="Courier New" pitchFamily="49" charset="0"/>
                <a:cs typeface="Courier New" pitchFamily="49" charset="0"/>
              </a:rPr>
              <a:t> {</a:t>
            </a:r>
            <a:r>
              <a:rPr lang="en-US" sz="1600" b="1" smtClean="0">
                <a:latin typeface="Courier New" pitchFamily="49" charset="0"/>
                <a:cs typeface="Courier New" pitchFamily="49" charset="0"/>
              </a:rPr>
              <a:t>minimum</a:t>
            </a:r>
            <a:r>
              <a:rPr lang="en-US" sz="1600" smtClean="0">
                <a:latin typeface="Courier New" pitchFamily="49" charset="0"/>
                <a:cs typeface="Courier New" pitchFamily="49" charset="0"/>
              </a:rPr>
              <a:t> </a:t>
            </a:r>
            <a:r>
              <a:rPr lang="en-US" sz="1600" i="1" smtClean="0">
                <a:latin typeface="Courier New" pitchFamily="49" charset="0"/>
                <a:cs typeface="Courier New" pitchFamily="49" charset="0"/>
              </a:rPr>
              <a:t>seconds</a:t>
            </a:r>
            <a:r>
              <a:rPr lang="en-US" sz="1600" smtClean="0">
                <a:latin typeface="Courier New" pitchFamily="49" charset="0"/>
                <a:cs typeface="Courier New" pitchFamily="49" charset="0"/>
              </a:rPr>
              <a:t> </a:t>
            </a:r>
            <a:r>
              <a:rPr lang="en-US" sz="1600" b="1" smtClean="0">
                <a:latin typeface="Courier New" pitchFamily="49" charset="0"/>
                <a:cs typeface="Courier New" pitchFamily="49" charset="0"/>
              </a:rPr>
              <a:t>reload</a:t>
            </a:r>
            <a:r>
              <a:rPr lang="en-US" sz="1600" smtClean="0">
                <a:latin typeface="Courier New" pitchFamily="49" charset="0"/>
                <a:cs typeface="Courier New" pitchFamily="49" charset="0"/>
              </a:rPr>
              <a:t> </a:t>
            </a:r>
            <a:r>
              <a:rPr lang="en-US" sz="1600" i="1" smtClean="0">
                <a:latin typeface="Courier New" pitchFamily="49" charset="0"/>
                <a:cs typeface="Courier New" pitchFamily="49" charset="0"/>
              </a:rPr>
              <a:t>seconds</a:t>
            </a:r>
            <a:r>
              <a:rPr lang="en-US" sz="1600" smtClean="0">
                <a:latin typeface="Courier New" pitchFamily="49" charset="0"/>
                <a:cs typeface="Courier New" pitchFamily="49" charset="0"/>
              </a:rPr>
              <a:t> </a:t>
            </a:r>
            <a:r>
              <a:rPr lang="en-US" sz="1600" b="1" smtClean="0">
                <a:latin typeface="Courier New" pitchFamily="49" charset="0"/>
                <a:cs typeface="Courier New" pitchFamily="49" charset="0"/>
              </a:rPr>
              <a:t>sync</a:t>
            </a:r>
            <a:r>
              <a:rPr lang="en-US" sz="1600" smtClean="0">
                <a:latin typeface="Courier New" pitchFamily="49" charset="0"/>
                <a:cs typeface="Courier New" pitchFamily="49" charset="0"/>
              </a:rPr>
              <a:t> </a:t>
            </a:r>
            <a:r>
              <a:rPr lang="en-US" sz="1600" i="1" smtClean="0">
                <a:latin typeface="Courier New" pitchFamily="49" charset="0"/>
                <a:cs typeface="Courier New" pitchFamily="49" charset="0"/>
              </a:rPr>
              <a:t>seconds</a:t>
            </a:r>
            <a:r>
              <a:rPr lang="en-US" sz="1600" smtClean="0">
                <a:latin typeface="Courier New" pitchFamily="49" charset="0"/>
                <a:cs typeface="Courier New" pitchFamily="49" charset="0"/>
              </a:rPr>
              <a:t>}] </a:t>
            </a:r>
            <a:endParaRPr lang="en-US" sz="1600" dirty="0">
              <a:latin typeface="Courier New" pitchFamily="49" charset="0"/>
              <a:cs typeface="Courier New" pitchFamily="49" charset="0"/>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defRPr/>
            </a:pPr>
            <a:r>
              <a:rPr lang="en-US" dirty="0" smtClean="0"/>
              <a:t>Processes</a:t>
            </a:r>
          </a:p>
        </p:txBody>
      </p:sp>
      <p:sp>
        <p:nvSpPr>
          <p:cNvPr id="8" name="Content Placeholder 7"/>
          <p:cNvSpPr>
            <a:spLocks noGrp="1"/>
          </p:cNvSpPr>
          <p:nvPr>
            <p:ph idx="10"/>
          </p:nvPr>
        </p:nvSpPr>
        <p:spPr/>
        <p:txBody>
          <a:bodyPr>
            <a:noAutofit/>
          </a:bodyPr>
          <a:lstStyle/>
          <a:p>
            <a:r>
              <a:rPr lang="en-US" dirty="0" smtClean="0"/>
              <a:t>Organizations should build repeatable processes.</a:t>
            </a:r>
          </a:p>
          <a:p>
            <a:r>
              <a:rPr lang="en-US" dirty="0" smtClean="0"/>
              <a:t>Organizations should use labs appropriately.</a:t>
            </a:r>
          </a:p>
          <a:p>
            <a:r>
              <a:rPr lang="en-US" dirty="0" smtClean="0"/>
              <a:t>Organizations need meaningful change controls.</a:t>
            </a:r>
          </a:p>
          <a:p>
            <a:r>
              <a:rPr lang="en-US" dirty="0" smtClean="0"/>
              <a:t>Management of operational changes is important.</a:t>
            </a:r>
          </a:p>
        </p:txBody>
      </p:sp>
      <p:sp>
        <p:nvSpPr>
          <p:cNvPr id="5" name="Content Placeholder 4"/>
          <p:cNvSpPr>
            <a:spLocks noGrp="1"/>
          </p:cNvSpPr>
          <p:nvPr>
            <p:ph idx="11"/>
          </p:nvPr>
        </p:nvSpPr>
        <p:spPr/>
        <p:txBody>
          <a:bodyPr/>
          <a:lstStyle/>
          <a:p>
            <a:endParaRPr lang="en-US"/>
          </a:p>
        </p:txBody>
      </p:sp>
      <p:pic>
        <p:nvPicPr>
          <p:cNvPr id="5122" name="Picture 2"/>
          <p:cNvPicPr>
            <a:picLocks noChangeAspect="1" noChangeArrowheads="1"/>
          </p:cNvPicPr>
          <p:nvPr/>
        </p:nvPicPr>
        <p:blipFill>
          <a:blip r:embed="rId3" cstate="print"/>
          <a:stretch>
            <a:fillRect/>
          </a:stretch>
        </p:blipFill>
        <p:spPr bwMode="auto">
          <a:xfrm>
            <a:off x="2379290" y="3351017"/>
            <a:ext cx="4361744" cy="302091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ChangeAspect="1" noChangeArrowheads="1"/>
          </p:cNvPicPr>
          <p:nvPr/>
        </p:nvPicPr>
        <p:blipFill>
          <a:blip r:embed="rId3" cstate="print"/>
          <a:srcRect b="8891"/>
          <a:stretch>
            <a:fillRect/>
          </a:stretch>
        </p:blipFill>
        <p:spPr bwMode="auto">
          <a:xfrm>
            <a:off x="2536727" y="2791134"/>
            <a:ext cx="4069914" cy="2252811"/>
          </a:xfrm>
          <a:prstGeom prst="rect">
            <a:avLst/>
          </a:prstGeom>
          <a:noFill/>
          <a:ln w="9525">
            <a:noFill/>
            <a:miter lim="800000"/>
            <a:headEnd/>
            <a:tailEnd/>
          </a:ln>
        </p:spPr>
      </p:pic>
      <p:sp>
        <p:nvSpPr>
          <p:cNvPr id="2" name="Title 1"/>
          <p:cNvSpPr>
            <a:spLocks noGrp="1"/>
          </p:cNvSpPr>
          <p:nvPr>
            <p:ph type="title"/>
          </p:nvPr>
        </p:nvSpPr>
        <p:spPr/>
        <p:txBody>
          <a:bodyPr/>
          <a:lstStyle/>
          <a:p>
            <a:r>
              <a:rPr lang="en-US" smtClean="0"/>
              <a:t>HSRP Configuration Example</a:t>
            </a:r>
            <a:endParaRPr lang="en-US" dirty="0" smtClean="0"/>
          </a:p>
        </p:txBody>
      </p:sp>
      <p:sp>
        <p:nvSpPr>
          <p:cNvPr id="8" name="Content Placeholder 7"/>
          <p:cNvSpPr>
            <a:spLocks noGrp="1"/>
          </p:cNvSpPr>
          <p:nvPr>
            <p:ph idx="10"/>
          </p:nvPr>
        </p:nvSpPr>
        <p:spPr/>
        <p:txBody>
          <a:bodyPr/>
          <a:lstStyle/>
          <a:p>
            <a:r>
              <a:rPr lang="en-US" smtClean="0"/>
              <a:t>Routers A and B are configured with priorities of 110 and 90, respectively. The configuration of Router A is displayed. </a:t>
            </a:r>
          </a:p>
          <a:p>
            <a:r>
              <a:rPr lang="en-US" smtClean="0"/>
              <a:t>The </a:t>
            </a:r>
            <a:r>
              <a:rPr lang="en-US" b="1" smtClean="0">
                <a:latin typeface="Courier New" pitchFamily="49" charset="0"/>
                <a:cs typeface="Courier New" pitchFamily="49" charset="0"/>
              </a:rPr>
              <a:t>preempt</a:t>
            </a:r>
            <a:r>
              <a:rPr lang="en-US" smtClean="0"/>
              <a:t> keyword ensures that Router A will be the HSRP active router as long its interface is active.</a:t>
            </a:r>
            <a:endParaRPr lang="en-US" dirty="0" smtClean="0"/>
          </a:p>
        </p:txBody>
      </p:sp>
      <p:sp>
        <p:nvSpPr>
          <p:cNvPr id="6" name="Content Placeholder 5"/>
          <p:cNvSpPr>
            <a:spLocks noGrp="1"/>
          </p:cNvSpPr>
          <p:nvPr>
            <p:ph sz="quarter" idx="11"/>
          </p:nvPr>
        </p:nvSpPr>
        <p:spPr>
          <a:xfrm>
            <a:off x="279400" y="5235677"/>
            <a:ext cx="8520113" cy="1304822"/>
          </a:xfrm>
        </p:spPr>
        <p:txBody>
          <a:bodyPr/>
          <a:lstStyle/>
          <a:p>
            <a:r>
              <a:rPr lang="en-US" smtClean="0"/>
              <a:t>RouterA(config)# </a:t>
            </a:r>
            <a:r>
              <a:rPr lang="en-US" b="1" smtClean="0"/>
              <a:t>interface vlan 10</a:t>
            </a:r>
          </a:p>
          <a:p>
            <a:r>
              <a:rPr lang="en-US" smtClean="0"/>
              <a:t>RouterA(config-if)# </a:t>
            </a:r>
            <a:r>
              <a:rPr lang="en-US" b="1" smtClean="0"/>
              <a:t>ip address 10.1.1.2 255.255.255.0</a:t>
            </a:r>
          </a:p>
          <a:p>
            <a:r>
              <a:rPr lang="en-US" smtClean="0"/>
              <a:t>RouterA(config-if)# </a:t>
            </a:r>
            <a:r>
              <a:rPr lang="en-US" b="1" smtClean="0"/>
              <a:t>standby 10 ip 10.1.1.1</a:t>
            </a:r>
          </a:p>
          <a:p>
            <a:r>
              <a:rPr lang="en-US" smtClean="0"/>
              <a:t>RouterA(config-if)# </a:t>
            </a:r>
            <a:r>
              <a:rPr lang="en-US" b="1" smtClean="0"/>
              <a:t>standby 10 priority 110</a:t>
            </a:r>
          </a:p>
          <a:p>
            <a:r>
              <a:rPr lang="en-US" smtClean="0"/>
              <a:t>RouterA(config-if)# </a:t>
            </a:r>
            <a:r>
              <a:rPr lang="en-US" b="1" smtClean="0"/>
              <a:t>standby 10 preempt</a:t>
            </a:r>
          </a:p>
        </p:txBody>
      </p:sp>
    </p:spTree>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ChangeAspect="1" noChangeArrowheads="1"/>
          </p:cNvPicPr>
          <p:nvPr/>
        </p:nvPicPr>
        <p:blipFill>
          <a:blip r:embed="rId3" cstate="print"/>
          <a:srcRect b="9059"/>
          <a:stretch>
            <a:fillRect/>
          </a:stretch>
        </p:blipFill>
        <p:spPr bwMode="auto">
          <a:xfrm>
            <a:off x="2787451" y="2924848"/>
            <a:ext cx="3568471" cy="1971612"/>
          </a:xfrm>
          <a:prstGeom prst="rect">
            <a:avLst/>
          </a:prstGeom>
          <a:noFill/>
          <a:ln w="9525">
            <a:noFill/>
            <a:miter lim="800000"/>
            <a:headEnd/>
            <a:tailEnd/>
          </a:ln>
        </p:spPr>
      </p:pic>
      <p:sp>
        <p:nvSpPr>
          <p:cNvPr id="2" name="Title 1"/>
          <p:cNvSpPr>
            <a:spLocks noGrp="1"/>
          </p:cNvSpPr>
          <p:nvPr>
            <p:ph type="title"/>
          </p:nvPr>
        </p:nvSpPr>
        <p:spPr/>
        <p:txBody>
          <a:bodyPr/>
          <a:lstStyle/>
          <a:p>
            <a:r>
              <a:rPr lang="en-US" smtClean="0"/>
              <a:t>HSRP Authentication Example</a:t>
            </a:r>
            <a:endParaRPr lang="en-US" dirty="0" smtClean="0"/>
          </a:p>
        </p:txBody>
      </p:sp>
      <p:sp>
        <p:nvSpPr>
          <p:cNvPr id="8" name="Content Placeholder 7"/>
          <p:cNvSpPr>
            <a:spLocks noGrp="1"/>
          </p:cNvSpPr>
          <p:nvPr>
            <p:ph idx="10"/>
          </p:nvPr>
        </p:nvSpPr>
        <p:spPr/>
        <p:txBody>
          <a:bodyPr>
            <a:normAutofit/>
          </a:bodyPr>
          <a:lstStyle/>
          <a:p>
            <a:r>
              <a:rPr lang="en-US" sz="2000" smtClean="0"/>
              <a:t>HSRP authentication prevents rogue routers on the network from joining the HSRP group. HSRP authentication is enabled by configuration of an authentication string on all member devices of the HSRP group. </a:t>
            </a:r>
          </a:p>
          <a:p>
            <a:r>
              <a:rPr lang="en-US" sz="2000" smtClean="0"/>
              <a:t>The authentication string is a maximum of 8 characters and the default keyword is </a:t>
            </a:r>
            <a:r>
              <a:rPr lang="en-US" sz="2000" b="1" smtClean="0">
                <a:latin typeface="Courier New" pitchFamily="49" charset="0"/>
                <a:cs typeface="Courier New" pitchFamily="49" charset="0"/>
              </a:rPr>
              <a:t>cisco</a:t>
            </a:r>
            <a:r>
              <a:rPr lang="en-US" sz="2000" smtClean="0"/>
              <a:t>.</a:t>
            </a:r>
            <a:endParaRPr lang="en-US" sz="2000" dirty="0" smtClean="0"/>
          </a:p>
        </p:txBody>
      </p:sp>
      <p:sp>
        <p:nvSpPr>
          <p:cNvPr id="10" name="Content Placeholder 9"/>
          <p:cNvSpPr>
            <a:spLocks noGrp="1"/>
          </p:cNvSpPr>
          <p:nvPr>
            <p:ph sz="quarter" idx="11"/>
          </p:nvPr>
        </p:nvSpPr>
        <p:spPr>
          <a:xfrm>
            <a:off x="279400" y="4970205"/>
            <a:ext cx="8520113" cy="1570293"/>
          </a:xfrm>
        </p:spPr>
        <p:txBody>
          <a:bodyPr/>
          <a:lstStyle/>
          <a:p>
            <a:r>
              <a:rPr lang="en-US" smtClean="0"/>
              <a:t>RouterA(config)# </a:t>
            </a:r>
            <a:r>
              <a:rPr lang="en-US" b="1" smtClean="0"/>
              <a:t>interface vlan 10</a:t>
            </a:r>
          </a:p>
          <a:p>
            <a:r>
              <a:rPr lang="en-US" smtClean="0"/>
              <a:t>RouterA(config-if)# </a:t>
            </a:r>
            <a:r>
              <a:rPr lang="en-US" b="1" smtClean="0"/>
              <a:t>ip address 10.1.1.2 255.255.255.0</a:t>
            </a:r>
          </a:p>
          <a:p>
            <a:r>
              <a:rPr lang="en-US" smtClean="0"/>
              <a:t>RouterA(config-if)# </a:t>
            </a:r>
            <a:r>
              <a:rPr lang="en-US" b="1" smtClean="0"/>
              <a:t>standby 10 ip 10.1.1.1</a:t>
            </a:r>
          </a:p>
          <a:p>
            <a:r>
              <a:rPr lang="en-US" smtClean="0"/>
              <a:t>RouterA(config-if)# </a:t>
            </a:r>
            <a:r>
              <a:rPr lang="en-US" b="1" smtClean="0"/>
              <a:t>standby 10 priority 110</a:t>
            </a:r>
          </a:p>
          <a:p>
            <a:r>
              <a:rPr lang="en-US" smtClean="0"/>
              <a:t>RouterA(config-if)# </a:t>
            </a:r>
            <a:r>
              <a:rPr lang="en-US" b="1" smtClean="0"/>
              <a:t>standby 10 preempt</a:t>
            </a:r>
          </a:p>
          <a:p>
            <a:r>
              <a:rPr lang="en-US" smtClean="0"/>
              <a:t>RouterA(config-if)# </a:t>
            </a:r>
            <a:r>
              <a:rPr lang="en-US" b="1" smtClean="0"/>
              <a:t>standby 10 authentication xyz123</a:t>
            </a:r>
          </a:p>
        </p:txBody>
      </p:sp>
    </p:spTree>
  </p:cSld>
  <p:clrMapOvr>
    <a:masterClrMapping/>
  </p:clrMapOvr>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mtClean="0"/>
              <a:t>HSRP Timer Considerations and Configuration</a:t>
            </a:r>
            <a:endParaRPr lang="en-US" dirty="0" smtClean="0"/>
          </a:p>
        </p:txBody>
      </p:sp>
      <p:graphicFrame>
        <p:nvGraphicFramePr>
          <p:cNvPr id="13" name="Content Placeholder 12"/>
          <p:cNvGraphicFramePr>
            <a:graphicFrameLocks noGrp="1"/>
          </p:cNvGraphicFramePr>
          <p:nvPr>
            <p:ph idx="1"/>
          </p:nvPr>
        </p:nvGraphicFramePr>
        <p:xfrm>
          <a:off x="279400" y="1028700"/>
          <a:ext cx="4336845" cy="5386848"/>
        </p:xfrm>
        <a:graphic>
          <a:graphicData uri="http://schemas.openxmlformats.org/drawingml/2006/table">
            <a:tbl>
              <a:tblPr firstRow="1" bandRow="1">
                <a:tableStyleId>{5C22544A-7EE6-4342-B048-85BDC9FD1C3A}</a:tableStyleId>
              </a:tblPr>
              <a:tblGrid>
                <a:gridCol w="1840846"/>
                <a:gridCol w="2495999"/>
              </a:tblGrid>
              <a:tr h="389732">
                <a:tc>
                  <a:txBody>
                    <a:bodyPr/>
                    <a:lstStyle/>
                    <a:p>
                      <a:r>
                        <a:rPr lang="en-US" sz="1600" dirty="0" smtClean="0"/>
                        <a:t>Variable</a:t>
                      </a:r>
                      <a:endParaRPr lang="en-US" sz="1600" dirty="0"/>
                    </a:p>
                  </a:txBody>
                  <a:tcPr/>
                </a:tc>
                <a:tc>
                  <a:txBody>
                    <a:bodyPr/>
                    <a:lstStyle/>
                    <a:p>
                      <a:r>
                        <a:rPr lang="en-US" sz="1600" dirty="0" smtClean="0"/>
                        <a:t>Description</a:t>
                      </a:r>
                      <a:endParaRPr lang="en-US" sz="1600" dirty="0"/>
                    </a:p>
                  </a:txBody>
                  <a:tcPr/>
                </a:tc>
              </a:tr>
              <a:tr h="1121148">
                <a:tc>
                  <a:txBody>
                    <a:bodyPr/>
                    <a:lstStyle/>
                    <a:p>
                      <a:r>
                        <a:rPr lang="en-US" sz="1600" i="1" dirty="0" smtClean="0"/>
                        <a:t>group-number</a:t>
                      </a:r>
                      <a:endParaRPr lang="en-US" sz="1600" i="1" dirty="0"/>
                    </a:p>
                  </a:txBody>
                  <a:tcPr/>
                </a:tc>
                <a:tc>
                  <a:txBody>
                    <a:bodyPr/>
                    <a:lstStyle/>
                    <a:p>
                      <a:r>
                        <a:rPr lang="en-US" sz="1600" kern="1200" baseline="0" dirty="0" smtClean="0">
                          <a:solidFill>
                            <a:schemeClr val="dk1"/>
                          </a:solidFill>
                          <a:latin typeface="+mn-lt"/>
                          <a:ea typeface="+mn-ea"/>
                          <a:cs typeface="+mn-cs"/>
                        </a:rPr>
                        <a:t>(Optional) Group number on the interface to which the timers apply.</a:t>
                      </a:r>
                    </a:p>
                    <a:p>
                      <a:r>
                        <a:rPr lang="en-US" sz="1600" kern="1200" baseline="0" dirty="0" smtClean="0">
                          <a:solidFill>
                            <a:schemeClr val="dk1"/>
                          </a:solidFill>
                          <a:latin typeface="+mn-lt"/>
                          <a:ea typeface="+mn-ea"/>
                          <a:cs typeface="+mn-cs"/>
                        </a:rPr>
                        <a:t>The default is 0.</a:t>
                      </a:r>
                      <a:endParaRPr lang="en-US" sz="1600" dirty="0"/>
                    </a:p>
                  </a:txBody>
                  <a:tcPr/>
                </a:tc>
              </a:tr>
              <a:tr h="1121148">
                <a:tc>
                  <a:txBody>
                    <a:bodyPr/>
                    <a:lstStyle/>
                    <a:p>
                      <a:r>
                        <a:rPr lang="en-US" sz="1600" i="1" dirty="0" smtClean="0"/>
                        <a:t>msec</a:t>
                      </a:r>
                      <a:endParaRPr lang="en-US" sz="1600" i="1" dirty="0"/>
                    </a:p>
                  </a:txBody>
                  <a:tcPr/>
                </a:tc>
                <a:tc>
                  <a:txBody>
                    <a:bodyPr/>
                    <a:lstStyle/>
                    <a:p>
                      <a:r>
                        <a:rPr lang="en-US" sz="1600" kern="1200" baseline="0" dirty="0" smtClean="0">
                          <a:solidFill>
                            <a:schemeClr val="dk1"/>
                          </a:solidFill>
                          <a:latin typeface="+mn-lt"/>
                          <a:ea typeface="+mn-ea"/>
                          <a:cs typeface="+mn-cs"/>
                        </a:rPr>
                        <a:t>(Optional) Interval in milliseconds. Millisecond timers allow for faster</a:t>
                      </a:r>
                    </a:p>
                    <a:p>
                      <a:r>
                        <a:rPr lang="en-US" sz="1600" kern="1200" baseline="0" dirty="0" smtClean="0">
                          <a:solidFill>
                            <a:schemeClr val="dk1"/>
                          </a:solidFill>
                          <a:latin typeface="+mn-lt"/>
                          <a:ea typeface="+mn-ea"/>
                          <a:cs typeface="+mn-cs"/>
                        </a:rPr>
                        <a:t>failover.</a:t>
                      </a:r>
                      <a:endParaRPr lang="en-US" sz="1600" dirty="0"/>
                    </a:p>
                  </a:txBody>
                  <a:tcPr/>
                </a:tc>
              </a:tr>
              <a:tr h="1121148">
                <a:tc>
                  <a:txBody>
                    <a:bodyPr/>
                    <a:lstStyle/>
                    <a:p>
                      <a:r>
                        <a:rPr lang="en-US" sz="1600" i="1" dirty="0" err="1" smtClean="0"/>
                        <a:t>hellotime</a:t>
                      </a:r>
                      <a:endParaRPr lang="en-US" sz="1600" i="1" dirty="0"/>
                    </a:p>
                  </a:txBody>
                  <a:tcPr/>
                </a:tc>
                <a:tc>
                  <a:txBody>
                    <a:bodyPr/>
                    <a:lstStyle/>
                    <a:p>
                      <a:r>
                        <a:rPr lang="en-US" sz="1600" kern="1200" baseline="0" dirty="0" smtClean="0">
                          <a:solidFill>
                            <a:schemeClr val="dk1"/>
                          </a:solidFill>
                          <a:latin typeface="+mn-lt"/>
                          <a:ea typeface="+mn-ea"/>
                          <a:cs typeface="+mn-cs"/>
                        </a:rPr>
                        <a:t>Hello interval in seconds. This is an integer from 1 through 255. The</a:t>
                      </a:r>
                    </a:p>
                    <a:p>
                      <a:r>
                        <a:rPr lang="en-US" sz="1600" kern="1200" baseline="0" dirty="0" smtClean="0">
                          <a:solidFill>
                            <a:schemeClr val="dk1"/>
                          </a:solidFill>
                          <a:latin typeface="+mn-lt"/>
                          <a:ea typeface="+mn-ea"/>
                          <a:cs typeface="+mn-cs"/>
                        </a:rPr>
                        <a:t>default is 3 seconds.</a:t>
                      </a:r>
                      <a:endParaRPr lang="en-US" sz="1600" dirty="0"/>
                    </a:p>
                  </a:txBody>
                  <a:tcPr/>
                </a:tc>
              </a:tr>
              <a:tr h="1633672">
                <a:tc>
                  <a:txBody>
                    <a:bodyPr/>
                    <a:lstStyle/>
                    <a:p>
                      <a:r>
                        <a:rPr lang="en-US" sz="1600" i="1" dirty="0" smtClean="0"/>
                        <a:t>holdtime</a:t>
                      </a:r>
                      <a:endParaRPr lang="en-US" sz="1600" i="1" dirty="0"/>
                    </a:p>
                  </a:txBody>
                  <a:tcPr/>
                </a:tc>
                <a:tc>
                  <a:txBody>
                    <a:bodyPr/>
                    <a:lstStyle/>
                    <a:p>
                      <a:r>
                        <a:rPr lang="en-US" sz="1600" kern="1200" baseline="0" dirty="0" smtClean="0">
                          <a:solidFill>
                            <a:schemeClr val="dk1"/>
                          </a:solidFill>
                          <a:latin typeface="+mn-lt"/>
                          <a:ea typeface="+mn-ea"/>
                          <a:cs typeface="+mn-cs"/>
                        </a:rPr>
                        <a:t>Time, in seconds, before the active or standby router is declared to be</a:t>
                      </a:r>
                    </a:p>
                    <a:p>
                      <a:r>
                        <a:rPr lang="en-US" sz="1600" kern="1200" baseline="0" dirty="0" smtClean="0">
                          <a:solidFill>
                            <a:schemeClr val="dk1"/>
                          </a:solidFill>
                          <a:latin typeface="+mn-lt"/>
                          <a:ea typeface="+mn-ea"/>
                          <a:cs typeface="+mn-cs"/>
                        </a:rPr>
                        <a:t>down. This is an integer from 1 through 255. The default is 10 seconds.</a:t>
                      </a:r>
                      <a:endParaRPr lang="en-US" sz="1600" dirty="0"/>
                    </a:p>
                  </a:txBody>
                  <a:tcPr/>
                </a:tc>
              </a:tr>
            </a:tbl>
          </a:graphicData>
        </a:graphic>
      </p:graphicFrame>
      <p:sp>
        <p:nvSpPr>
          <p:cNvPr id="12" name="Content Placeholder 11"/>
          <p:cNvSpPr>
            <a:spLocks noGrp="1"/>
          </p:cNvSpPr>
          <p:nvPr>
            <p:ph idx="10"/>
          </p:nvPr>
        </p:nvSpPr>
        <p:spPr/>
        <p:txBody>
          <a:bodyPr/>
          <a:lstStyle/>
          <a:p>
            <a:endParaRPr lang="en-US"/>
          </a:p>
        </p:txBody>
      </p:sp>
      <p:pic>
        <p:nvPicPr>
          <p:cNvPr id="5122" name="Picture 2"/>
          <p:cNvPicPr>
            <a:picLocks noChangeAspect="1" noChangeArrowheads="1"/>
          </p:cNvPicPr>
          <p:nvPr/>
        </p:nvPicPr>
        <p:blipFill>
          <a:blip r:embed="rId3" cstate="print"/>
          <a:stretch>
            <a:fillRect/>
          </a:stretch>
        </p:blipFill>
        <p:spPr bwMode="auto">
          <a:xfrm>
            <a:off x="4725064" y="1034920"/>
            <a:ext cx="4075519" cy="3334919"/>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smtClean="0"/>
              <a:t>HSRP Timers Configuration Example</a:t>
            </a:r>
          </a:p>
        </p:txBody>
      </p:sp>
      <p:sp>
        <p:nvSpPr>
          <p:cNvPr id="7" name="Content Placeholder 6"/>
          <p:cNvSpPr>
            <a:spLocks noGrp="1"/>
          </p:cNvSpPr>
          <p:nvPr>
            <p:ph sz="quarter" idx="11"/>
          </p:nvPr>
        </p:nvSpPr>
        <p:spPr/>
        <p:txBody>
          <a:bodyPr/>
          <a:lstStyle/>
          <a:p>
            <a:r>
              <a:rPr lang="en-US" smtClean="0"/>
              <a:t>RouterA(config)# </a:t>
            </a:r>
            <a:r>
              <a:rPr lang="en-US" b="1" smtClean="0"/>
              <a:t>interface vlan 10</a:t>
            </a:r>
          </a:p>
          <a:p>
            <a:r>
              <a:rPr lang="en-US" smtClean="0"/>
              <a:t>RouterA(config-if)# </a:t>
            </a:r>
            <a:r>
              <a:rPr lang="en-US" b="1" smtClean="0"/>
              <a:t>ip address 10.1.1.2 255.255.255.0</a:t>
            </a:r>
          </a:p>
          <a:p>
            <a:r>
              <a:rPr lang="en-US" smtClean="0"/>
              <a:t>RouterA(config-if)# </a:t>
            </a:r>
            <a:r>
              <a:rPr lang="en-US" b="1" smtClean="0"/>
              <a:t>standby 10 ip 10.1.1.1</a:t>
            </a:r>
          </a:p>
          <a:p>
            <a:r>
              <a:rPr lang="en-US" smtClean="0"/>
              <a:t>RouterA(config-if)# </a:t>
            </a:r>
            <a:r>
              <a:rPr lang="en-US" b="1" smtClean="0"/>
              <a:t>standby 10 priority 110</a:t>
            </a:r>
          </a:p>
          <a:p>
            <a:r>
              <a:rPr lang="en-US" smtClean="0"/>
              <a:t>RouterA(config-if)# </a:t>
            </a:r>
            <a:r>
              <a:rPr lang="en-US" b="1" smtClean="0"/>
              <a:t>standby 10 preempt</a:t>
            </a:r>
          </a:p>
          <a:p>
            <a:r>
              <a:rPr lang="en-US" smtClean="0"/>
              <a:t>RouterA(config-if)# </a:t>
            </a:r>
            <a:r>
              <a:rPr lang="en-US" b="1" smtClean="0"/>
              <a:t>standby 10 authentication xyz123</a:t>
            </a:r>
          </a:p>
          <a:p>
            <a:r>
              <a:rPr lang="en-US" smtClean="0"/>
              <a:t>RouterA(config-if)# </a:t>
            </a:r>
            <a:r>
              <a:rPr lang="en-US" b="1" smtClean="0"/>
              <a:t>standby 10 timers msec 200 msec 750</a:t>
            </a:r>
          </a:p>
          <a:p>
            <a:r>
              <a:rPr lang="en-US" smtClean="0"/>
              <a:t>RouterA(config-if)# </a:t>
            </a:r>
            <a:r>
              <a:rPr lang="en-US" b="1" smtClean="0"/>
              <a:t>standby 10 preempt delay minimum 225</a:t>
            </a:r>
          </a:p>
        </p:txBody>
      </p:sp>
      <p:pic>
        <p:nvPicPr>
          <p:cNvPr id="8" name="Picture 2"/>
          <p:cNvPicPr>
            <a:picLocks noGrp="1" noChangeAspect="1" noChangeArrowheads="1"/>
          </p:cNvPicPr>
          <p:nvPr>
            <p:ph idx="10"/>
          </p:nvPr>
        </p:nvPicPr>
        <p:blipFill>
          <a:blip r:embed="rId3" cstate="print"/>
          <a:stretch>
            <a:fillRect/>
          </a:stretch>
        </p:blipFill>
        <p:spPr bwMode="auto">
          <a:xfrm>
            <a:off x="2485665" y="996950"/>
            <a:ext cx="4107582" cy="24955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2130" name="Rectangle 2"/>
          <p:cNvSpPr>
            <a:spLocks noGrp="1" noChangeArrowheads="1"/>
          </p:cNvSpPr>
          <p:nvPr>
            <p:ph type="title"/>
          </p:nvPr>
        </p:nvSpPr>
        <p:spPr/>
        <p:txBody>
          <a:bodyPr/>
          <a:lstStyle/>
          <a:p>
            <a:r>
              <a:rPr lang="en-US" dirty="0" smtClean="0"/>
              <a:t>HSRP Versions</a:t>
            </a:r>
            <a:endParaRPr lang="en-US" dirty="0"/>
          </a:p>
        </p:txBody>
      </p:sp>
      <p:sp>
        <p:nvSpPr>
          <p:cNvPr id="4" name="Content Placeholder 12"/>
          <p:cNvSpPr>
            <a:spLocks noGrp="1"/>
          </p:cNvSpPr>
          <p:nvPr>
            <p:ph idx="1"/>
          </p:nvPr>
        </p:nvSpPr>
        <p:spPr>
          <a:prstGeom prst="rect">
            <a:avLst/>
          </a:prstGeom>
        </p:spPr>
        <p:txBody>
          <a:bodyPr>
            <a:noAutofit/>
          </a:bodyPr>
          <a:lstStyle/>
          <a:p>
            <a:r>
              <a:rPr lang="en-US" sz="1700" dirty="0" smtClean="0"/>
              <a:t>HSRP version 1 is the default in IOS and it enables group numbers up to 255. Because one can have up to 4095 VLANs, one has to reuse the same HSRP group number on multiple interfaces if needed. This is allowed even though it might cause </a:t>
            </a:r>
            <a:r>
              <a:rPr lang="en-US" sz="1700" smtClean="0"/>
              <a:t>some confusion. </a:t>
            </a:r>
            <a:endParaRPr lang="en-US" sz="1700" dirty="0" smtClean="0"/>
          </a:p>
          <a:p>
            <a:r>
              <a:rPr lang="en-US" sz="1700" dirty="0" err="1" smtClean="0"/>
              <a:t>HSRPv1</a:t>
            </a:r>
            <a:r>
              <a:rPr lang="en-US" sz="1700" dirty="0" smtClean="0"/>
              <a:t> uses the Virtual MAC address of the form 0000.0C07.ACXX (XX = HSRP group), and the </a:t>
            </a:r>
            <a:r>
              <a:rPr lang="en-US" sz="1700" dirty="0" err="1" smtClean="0"/>
              <a:t>HSRPv1</a:t>
            </a:r>
            <a:r>
              <a:rPr lang="en-US" sz="1700" dirty="0" smtClean="0"/>
              <a:t> hello packets are sent to multicast address 224.0.0.2.</a:t>
            </a:r>
          </a:p>
          <a:p>
            <a:r>
              <a:rPr lang="en-US" sz="1700" dirty="0" smtClean="0"/>
              <a:t>HSRP version 2 has been added to IOS since 12.2 </a:t>
            </a:r>
            <a:r>
              <a:rPr lang="en-US" sz="1700" dirty="0" err="1" smtClean="0"/>
              <a:t>46SE</a:t>
            </a:r>
            <a:r>
              <a:rPr lang="en-US" sz="1700" dirty="0" smtClean="0"/>
              <a:t> or later and it enables group numbers up to 4095. This enables you to use the VLAN number as the group number.</a:t>
            </a:r>
          </a:p>
          <a:p>
            <a:r>
              <a:rPr lang="en-US" sz="1700" dirty="0" smtClean="0"/>
              <a:t>With HSRPv2, the MAC address of the virtual router and the multicast address for the hello messages has been changed. The virtual MAC address is </a:t>
            </a:r>
            <a:r>
              <a:rPr lang="en-US" sz="1700" dirty="0" err="1" smtClean="0"/>
              <a:t>0000.0C9F.FXXX</a:t>
            </a:r>
            <a:r>
              <a:rPr lang="en-US" sz="1700" dirty="0" smtClean="0"/>
              <a:t> (XXX=HSRP group), and hello packets are sent to multicast address 224.0.0.102.</a:t>
            </a:r>
          </a:p>
          <a:p>
            <a:r>
              <a:rPr lang="en-US" sz="1700" dirty="0" smtClean="0"/>
              <a:t>Also, HSRPv2 has a different packet format from </a:t>
            </a:r>
            <a:r>
              <a:rPr lang="en-US" sz="1700" dirty="0" err="1" smtClean="0"/>
              <a:t>HSRPv1</a:t>
            </a:r>
            <a:r>
              <a:rPr lang="en-US" sz="1700" dirty="0" smtClean="0"/>
              <a:t>. Ensure that the same version is configured on all routers in a HSRP group. Otherwise hello messages are not understood. Version 1 is the default</a:t>
            </a:r>
            <a:r>
              <a:rPr lang="en-US" sz="1700" smtClean="0"/>
              <a:t>. </a:t>
            </a:r>
          </a:p>
          <a:p>
            <a:r>
              <a:rPr lang="en-US" sz="1700" smtClean="0"/>
              <a:t>Use </a:t>
            </a:r>
            <a:r>
              <a:rPr lang="en-US" sz="1700" dirty="0" smtClean="0"/>
              <a:t>the following command to change the version:</a:t>
            </a:r>
          </a:p>
          <a:p>
            <a:pPr lvl="1">
              <a:buNone/>
            </a:pPr>
            <a:r>
              <a:rPr lang="en-US" sz="1600" dirty="0" smtClean="0">
                <a:latin typeface="Courier New" pitchFamily="49" charset="0"/>
                <a:cs typeface="Courier New" pitchFamily="49" charset="0"/>
              </a:rPr>
              <a:t>Switch(config-if)# </a:t>
            </a:r>
            <a:r>
              <a:rPr lang="en-US" sz="1600" b="1" dirty="0" smtClean="0">
                <a:latin typeface="Courier New" pitchFamily="49" charset="0"/>
                <a:cs typeface="Courier New" pitchFamily="49" charset="0"/>
              </a:rPr>
              <a:t>standby &lt;</a:t>
            </a:r>
            <a:r>
              <a:rPr lang="en-US" sz="1600" i="1" dirty="0" err="1" smtClean="0">
                <a:latin typeface="Courier New" pitchFamily="49" charset="0"/>
                <a:cs typeface="Courier New" pitchFamily="49" charset="0"/>
              </a:rPr>
              <a:t>hsrp</a:t>
            </a:r>
            <a:r>
              <a:rPr lang="en-US" sz="1600" i="1" dirty="0" smtClean="0">
                <a:latin typeface="Courier New" pitchFamily="49" charset="0"/>
                <a:cs typeface="Courier New" pitchFamily="49" charset="0"/>
              </a:rPr>
              <a:t> group number</a:t>
            </a:r>
            <a:r>
              <a:rPr lang="en-US" sz="1600" b="1" i="1" dirty="0" smtClean="0">
                <a:latin typeface="Courier New" pitchFamily="49" charset="0"/>
                <a:cs typeface="Courier New" pitchFamily="49" charset="0"/>
              </a:rPr>
              <a:t>&gt; </a:t>
            </a:r>
            <a:r>
              <a:rPr lang="en-US" sz="1600" b="1" dirty="0" smtClean="0">
                <a:latin typeface="Courier New" pitchFamily="49" charset="0"/>
                <a:cs typeface="Courier New" pitchFamily="49" charset="0"/>
              </a:rPr>
              <a:t>version</a:t>
            </a:r>
            <a:r>
              <a:rPr lang="en-US" sz="1600" b="1" i="1" dirty="0" smtClean="0">
                <a:latin typeface="Courier New" pitchFamily="49" charset="0"/>
                <a:cs typeface="Courier New" pitchFamily="49" charset="0"/>
              </a:rPr>
              <a:t> 2</a:t>
            </a:r>
            <a:endParaRPr lang="en-US" sz="1600" dirty="0">
              <a:latin typeface="Courier New" pitchFamily="49" charset="0"/>
              <a:cs typeface="Courier New" pitchFamily="49" charset="0"/>
            </a:endParaRPr>
          </a:p>
        </p:txBody>
      </p:sp>
      <p:sp>
        <p:nvSpPr>
          <p:cNvPr id="5" name="Text Placeholder 14"/>
          <p:cNvSpPr txBox="1">
            <a:spLocks/>
          </p:cNvSpPr>
          <p:nvPr/>
        </p:nvSpPr>
        <p:spPr>
          <a:xfrm>
            <a:off x="407624" y="3910994"/>
            <a:ext cx="8240617" cy="2291501"/>
          </a:xfrm>
          <a:prstGeom prst="rect">
            <a:avLst/>
          </a:prstGeom>
        </p:spPr>
        <p:txBody>
          <a:bodyPr>
            <a:noAutofit/>
          </a:bodyPr>
          <a:lstStyle/>
          <a:p>
            <a:pPr algn="l"/>
            <a:endParaRPr kumimoji="0" lang="en-US" sz="1800" b="0" i="0" u="none" strike="noStrike" kern="0" cap="none" spc="0" normalizeH="0" baseline="0" noProof="0" dirty="0" smtClean="0">
              <a:ln>
                <a:noFill/>
              </a:ln>
              <a:solidFill>
                <a:schemeClr val="tx1"/>
              </a:solidFill>
              <a:effectLst/>
              <a:uLnTx/>
              <a:uFillTx/>
              <a:latin typeface="Courier New" pitchFamily="49" charset="0"/>
              <a:cs typeface="Courier New" pitchFamily="49" charset="0"/>
            </a:endParaRPr>
          </a:p>
        </p:txBody>
      </p:sp>
    </p:spTree>
  </p:cSld>
  <p:clrMapOvr>
    <a:masterClrMapping/>
  </p:clrMapOvr>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HSRP Interface Tracking (1)</a:t>
            </a:r>
            <a:endParaRPr lang="en-US" dirty="0" smtClean="0"/>
          </a:p>
        </p:txBody>
      </p:sp>
      <p:sp>
        <p:nvSpPr>
          <p:cNvPr id="8" name="Content Placeholder 7"/>
          <p:cNvSpPr>
            <a:spLocks noGrp="1"/>
          </p:cNvSpPr>
          <p:nvPr>
            <p:ph idx="11"/>
          </p:nvPr>
        </p:nvSpPr>
        <p:spPr/>
        <p:txBody>
          <a:bodyPr/>
          <a:lstStyle/>
          <a:p>
            <a:r>
              <a:rPr lang="en-US" smtClean="0"/>
              <a:t>Enables priority of standby group router to be automatically adjusted based on availability of tracked interfaces.</a:t>
            </a:r>
          </a:p>
          <a:p>
            <a:r>
              <a:rPr lang="en-US" smtClean="0"/>
              <a:t>When tracked interface becomes unavailable, HSRP priority is decreased.</a:t>
            </a:r>
          </a:p>
          <a:p>
            <a:r>
              <a:rPr lang="en-US" smtClean="0"/>
              <a:t>Ensures the router with unavailable interface relinquishes active router role.</a:t>
            </a:r>
            <a:endParaRPr lang="en-US" dirty="0" smtClean="0"/>
          </a:p>
        </p:txBody>
      </p:sp>
      <p:pic>
        <p:nvPicPr>
          <p:cNvPr id="6" name="Picture 2"/>
          <p:cNvPicPr>
            <a:picLocks noGrp="1" noChangeAspect="1" noChangeArrowheads="1"/>
          </p:cNvPicPr>
          <p:nvPr>
            <p:ph sz="quarter" idx="12"/>
          </p:nvPr>
        </p:nvPicPr>
        <p:blipFill>
          <a:blip r:embed="rId3" cstate="print"/>
          <a:stretch>
            <a:fillRect/>
          </a:stretch>
        </p:blipFill>
        <p:spPr>
          <a:xfrm>
            <a:off x="1818334" y="1000125"/>
            <a:ext cx="5453356" cy="2732088"/>
          </a:xfrm>
        </p:spPr>
      </p:pic>
    </p:spTree>
  </p:cSld>
  <p:clrMapOvr>
    <a:masterClrMapping/>
  </p:clrMapOvr>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68941" y="365379"/>
            <a:ext cx="8522208" cy="549021"/>
          </a:xfrm>
        </p:spPr>
        <p:txBody>
          <a:bodyPr/>
          <a:lstStyle/>
          <a:p>
            <a:r>
              <a:rPr lang="en-US" smtClean="0"/>
              <a:t>HSRP Interface Tracking (2)</a:t>
            </a:r>
            <a:endParaRPr lang="en-US" dirty="0" smtClean="0"/>
          </a:p>
        </p:txBody>
      </p:sp>
      <p:sp>
        <p:nvSpPr>
          <p:cNvPr id="11" name="Content Placeholder 10"/>
          <p:cNvSpPr>
            <a:spLocks noGrp="1"/>
          </p:cNvSpPr>
          <p:nvPr>
            <p:ph idx="1"/>
          </p:nvPr>
        </p:nvSpPr>
        <p:spPr>
          <a:xfrm>
            <a:off x="279400" y="972136"/>
            <a:ext cx="8316913" cy="491994"/>
          </a:xfrm>
        </p:spPr>
        <p:txBody>
          <a:bodyPr>
            <a:normAutofit/>
          </a:bodyPr>
          <a:lstStyle/>
          <a:p>
            <a:r>
              <a:rPr lang="en-US" smtClean="0"/>
              <a:t>Configure interface tracking.</a:t>
            </a:r>
            <a:endParaRPr lang="en-US"/>
          </a:p>
        </p:txBody>
      </p:sp>
      <p:sp>
        <p:nvSpPr>
          <p:cNvPr id="12" name="Text Placeholder 11"/>
          <p:cNvSpPr>
            <a:spLocks noGrp="1"/>
          </p:cNvSpPr>
          <p:nvPr>
            <p:ph type="body" sz="quarter" idx="10"/>
          </p:nvPr>
        </p:nvSpPr>
        <p:spPr>
          <a:xfrm>
            <a:off x="613533" y="1421687"/>
            <a:ext cx="7745412" cy="377078"/>
          </a:xfrm>
        </p:spPr>
        <p:txBody>
          <a:bodyPr/>
          <a:lstStyle/>
          <a:p>
            <a:r>
              <a:rPr lang="en-US" sz="1800" smtClean="0"/>
              <a:t>Switch(config-if)</a:t>
            </a:r>
            <a:endParaRPr lang="en-US" sz="1800"/>
          </a:p>
        </p:txBody>
      </p:sp>
      <p:sp>
        <p:nvSpPr>
          <p:cNvPr id="13" name="Text Placeholder 12"/>
          <p:cNvSpPr>
            <a:spLocks noGrp="1"/>
          </p:cNvSpPr>
          <p:nvPr>
            <p:ph type="body" sz="quarter" idx="11"/>
          </p:nvPr>
        </p:nvSpPr>
        <p:spPr>
          <a:xfrm>
            <a:off x="615326" y="1822581"/>
            <a:ext cx="7745412" cy="596163"/>
          </a:xfrm>
        </p:spPr>
        <p:txBody>
          <a:bodyPr>
            <a:noAutofit/>
          </a:bodyPr>
          <a:lstStyle/>
          <a:p>
            <a:r>
              <a:rPr lang="en-US" sz="1800" smtClean="0"/>
              <a:t>standby [</a:t>
            </a:r>
            <a:r>
              <a:rPr lang="en-US" sz="1800" b="0" i="1" smtClean="0"/>
              <a:t>group-number</a:t>
            </a:r>
            <a:r>
              <a:rPr lang="en-US" sz="1800" smtClean="0"/>
              <a:t>] track</a:t>
            </a:r>
            <a:r>
              <a:rPr lang="en-US" sz="1800" i="1" smtClean="0"/>
              <a:t> </a:t>
            </a:r>
            <a:r>
              <a:rPr lang="en-US" sz="1800" b="0" i="1" smtClean="0"/>
              <a:t>interface-type</a:t>
            </a:r>
            <a:r>
              <a:rPr lang="en-US" sz="1800" i="1" smtClean="0"/>
              <a:t> </a:t>
            </a:r>
            <a:r>
              <a:rPr lang="en-US" sz="1800" b="0" i="1" smtClean="0"/>
              <a:t>interface-number</a:t>
            </a:r>
            <a:r>
              <a:rPr lang="en-US" sz="1800" i="1" smtClean="0"/>
              <a:t> </a:t>
            </a:r>
            <a:r>
              <a:rPr lang="en-US" sz="1800" smtClean="0"/>
              <a:t>[</a:t>
            </a:r>
            <a:r>
              <a:rPr lang="en-US" sz="1800" b="0" i="1" smtClean="0"/>
              <a:t>interface-priority</a:t>
            </a:r>
            <a:r>
              <a:rPr lang="en-US" sz="1800" smtClean="0"/>
              <a:t>]</a:t>
            </a:r>
          </a:p>
        </p:txBody>
      </p:sp>
      <p:sp>
        <p:nvSpPr>
          <p:cNvPr id="14" name="Content Placeholder 13"/>
          <p:cNvSpPr>
            <a:spLocks noGrp="1"/>
          </p:cNvSpPr>
          <p:nvPr>
            <p:ph idx="12"/>
          </p:nvPr>
        </p:nvSpPr>
        <p:spPr/>
        <p:txBody>
          <a:bodyPr/>
          <a:lstStyle/>
          <a:p>
            <a:endParaRPr lang="en-US"/>
          </a:p>
        </p:txBody>
      </p:sp>
      <p:graphicFrame>
        <p:nvGraphicFramePr>
          <p:cNvPr id="6" name="Content Placeholder 9"/>
          <p:cNvGraphicFramePr>
            <a:graphicFrameLocks/>
          </p:cNvGraphicFramePr>
          <p:nvPr/>
        </p:nvGraphicFramePr>
        <p:xfrm>
          <a:off x="254000" y="2566221"/>
          <a:ext cx="8636000" cy="3939793"/>
        </p:xfrm>
        <a:graphic>
          <a:graphicData uri="http://schemas.openxmlformats.org/drawingml/2006/table">
            <a:tbl>
              <a:tblPr firstRow="1" bandRow="1">
                <a:tableStyleId>{5C22544A-7EE6-4342-B048-85BDC9FD1C3A}</a:tableStyleId>
              </a:tblPr>
              <a:tblGrid>
                <a:gridCol w="2282723"/>
                <a:gridCol w="6353277"/>
              </a:tblGrid>
              <a:tr h="355227">
                <a:tc>
                  <a:txBody>
                    <a:bodyPr/>
                    <a:lstStyle/>
                    <a:p>
                      <a:r>
                        <a:rPr lang="en-US" sz="1600" dirty="0" smtClean="0"/>
                        <a:t>Variable</a:t>
                      </a:r>
                      <a:endParaRPr lang="en-US" sz="1600" dirty="0"/>
                    </a:p>
                  </a:txBody>
                  <a:tcPr/>
                </a:tc>
                <a:tc>
                  <a:txBody>
                    <a:bodyPr/>
                    <a:lstStyle/>
                    <a:p>
                      <a:r>
                        <a:rPr lang="en-US" sz="1600" dirty="0" smtClean="0"/>
                        <a:t>Description</a:t>
                      </a:r>
                      <a:endParaRPr lang="en-US" sz="1600" dirty="0"/>
                    </a:p>
                  </a:txBody>
                  <a:tcPr/>
                </a:tc>
              </a:tr>
              <a:tr h="678161">
                <a:tc>
                  <a:txBody>
                    <a:bodyPr/>
                    <a:lstStyle/>
                    <a:p>
                      <a:r>
                        <a:rPr lang="en-US" sz="1800" i="1" dirty="0" smtClean="0">
                          <a:latin typeface="Courier New" pitchFamily="49" charset="0"/>
                          <a:cs typeface="Courier New" pitchFamily="49" charset="0"/>
                        </a:rPr>
                        <a:t>group-number</a:t>
                      </a:r>
                      <a:endParaRPr lang="en-US" sz="1800" i="1" dirty="0">
                        <a:latin typeface="Courier New" pitchFamily="49" charset="0"/>
                        <a:cs typeface="Courier New" pitchFamily="49" charset="0"/>
                      </a:endParaRPr>
                    </a:p>
                  </a:txBody>
                  <a:tcPr/>
                </a:tc>
                <a:tc>
                  <a:txBody>
                    <a:bodyPr/>
                    <a:lstStyle/>
                    <a:p>
                      <a:r>
                        <a:rPr lang="en-US" sz="1800" kern="1200" baseline="0" dirty="0" smtClean="0">
                          <a:solidFill>
                            <a:schemeClr val="dk1"/>
                          </a:solidFill>
                          <a:latin typeface="+mn-lt"/>
                          <a:ea typeface="+mn-ea"/>
                          <a:cs typeface="+mn-cs"/>
                        </a:rPr>
                        <a:t>(Optional) Indicates the group number on the interface to which the tracking applies. The default number is 0.</a:t>
                      </a:r>
                      <a:endParaRPr lang="en-US" sz="1600" dirty="0"/>
                    </a:p>
                  </a:txBody>
                  <a:tcPr/>
                </a:tc>
              </a:tr>
              <a:tr h="678161">
                <a:tc>
                  <a:txBody>
                    <a:bodyPr/>
                    <a:lstStyle/>
                    <a:p>
                      <a:r>
                        <a:rPr lang="en-US" sz="1800" i="1" dirty="0" smtClean="0">
                          <a:latin typeface="Courier New" pitchFamily="49" charset="0"/>
                          <a:cs typeface="Courier New" pitchFamily="49" charset="0"/>
                        </a:rPr>
                        <a:t>interface-type</a:t>
                      </a:r>
                      <a:endParaRPr lang="en-US" sz="1800" i="1" dirty="0">
                        <a:latin typeface="Courier New" pitchFamily="49" charset="0"/>
                        <a:cs typeface="Courier New" pitchFamily="49" charset="0"/>
                      </a:endParaRPr>
                    </a:p>
                  </a:txBody>
                  <a:tcPr/>
                </a:tc>
                <a:tc>
                  <a:txBody>
                    <a:bodyPr/>
                    <a:lstStyle/>
                    <a:p>
                      <a:r>
                        <a:rPr lang="en-US" sz="1800" kern="1200" baseline="0" dirty="0" smtClean="0">
                          <a:solidFill>
                            <a:schemeClr val="dk1"/>
                          </a:solidFill>
                          <a:latin typeface="+mn-lt"/>
                          <a:ea typeface="+mn-ea"/>
                          <a:cs typeface="+mn-cs"/>
                        </a:rPr>
                        <a:t>Indicates the interface type (combined with the interface number) that will be tracked.</a:t>
                      </a:r>
                      <a:endParaRPr lang="en-US" sz="1600" dirty="0"/>
                    </a:p>
                  </a:txBody>
                  <a:tcPr/>
                </a:tc>
              </a:tr>
              <a:tr h="678161">
                <a:tc>
                  <a:txBody>
                    <a:bodyPr/>
                    <a:lstStyle/>
                    <a:p>
                      <a:r>
                        <a:rPr lang="en-US" sz="1600" i="1" dirty="0" smtClean="0">
                          <a:latin typeface="Courier New" pitchFamily="49" charset="0"/>
                          <a:cs typeface="Courier New" pitchFamily="49" charset="0"/>
                        </a:rPr>
                        <a:t>i</a:t>
                      </a:r>
                      <a:r>
                        <a:rPr lang="en-US" sz="1800" i="1" dirty="0" smtClean="0">
                          <a:latin typeface="Courier New" pitchFamily="49" charset="0"/>
                          <a:cs typeface="Courier New" pitchFamily="49" charset="0"/>
                        </a:rPr>
                        <a:t>nterface-number</a:t>
                      </a:r>
                      <a:endParaRPr lang="en-US" sz="1600" i="1" dirty="0">
                        <a:latin typeface="Courier New" pitchFamily="49" charset="0"/>
                        <a:cs typeface="Courier New" pitchFamily="49" charset="0"/>
                      </a:endParaRPr>
                    </a:p>
                  </a:txBody>
                  <a:tcPr/>
                </a:tc>
                <a:tc>
                  <a:txBody>
                    <a:bodyPr/>
                    <a:lstStyle/>
                    <a:p>
                      <a:r>
                        <a:rPr lang="en-US" sz="1800" kern="1200" baseline="0" dirty="0" smtClean="0">
                          <a:solidFill>
                            <a:schemeClr val="dk1"/>
                          </a:solidFill>
                          <a:latin typeface="+mn-lt"/>
                          <a:ea typeface="+mn-ea"/>
                          <a:cs typeface="+mn-cs"/>
                        </a:rPr>
                        <a:t>Indicates the interface number (combined with the interface type) that will be tracked.</a:t>
                      </a:r>
                      <a:endParaRPr lang="en-US" sz="1600" dirty="0"/>
                    </a:p>
                  </a:txBody>
                  <a:tcPr/>
                </a:tc>
              </a:tr>
              <a:tr h="1550083">
                <a:tc>
                  <a:txBody>
                    <a:bodyPr/>
                    <a:lstStyle/>
                    <a:p>
                      <a:r>
                        <a:rPr lang="en-US" sz="1800" i="1" dirty="0" smtClean="0">
                          <a:latin typeface="Courier New" pitchFamily="49" charset="0"/>
                          <a:cs typeface="Courier New" pitchFamily="49" charset="0"/>
                        </a:rPr>
                        <a:t>interface-priority</a:t>
                      </a:r>
                      <a:endParaRPr lang="en-US" sz="1800" i="1" dirty="0">
                        <a:latin typeface="Courier New" pitchFamily="49" charset="0"/>
                        <a:cs typeface="Courier New" pitchFamily="49" charset="0"/>
                      </a:endParaRPr>
                    </a:p>
                  </a:txBody>
                  <a:tcPr/>
                </a:tc>
                <a:tc>
                  <a:txBody>
                    <a:bodyPr/>
                    <a:lstStyle/>
                    <a:p>
                      <a:r>
                        <a:rPr lang="en-US" sz="1800" kern="1200" baseline="0" dirty="0" smtClean="0">
                          <a:solidFill>
                            <a:schemeClr val="dk1"/>
                          </a:solidFill>
                          <a:latin typeface="+mn-lt"/>
                          <a:ea typeface="+mn-ea"/>
                          <a:cs typeface="+mn-cs"/>
                        </a:rPr>
                        <a:t>(Optional) Indicates the amount by which the hot standby priority for the router is decremented when the interface becomes disabled. The priority of the router is incremented by this amount when the interface becomes available. The default value is 10.</a:t>
                      </a:r>
                      <a:endParaRPr lang="en-US" sz="1600" dirty="0"/>
                    </a:p>
                  </a:txBody>
                  <a:tcPr/>
                </a:tc>
              </a:tr>
            </a:tbl>
          </a:graphicData>
        </a:graphic>
      </p:graphicFrame>
    </p:spTree>
  </p:cSld>
  <p:clrMapOvr>
    <a:masterClrMapping/>
  </p:clrMapOvr>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HSRP Interface Tracking (3)</a:t>
            </a:r>
            <a:endParaRPr lang="en-US" dirty="0" smtClean="0"/>
          </a:p>
        </p:txBody>
      </p:sp>
      <p:sp>
        <p:nvSpPr>
          <p:cNvPr id="7" name="Content Placeholder 7"/>
          <p:cNvSpPr>
            <a:spLocks noGrp="1"/>
          </p:cNvSpPr>
          <p:nvPr>
            <p:ph idx="11"/>
          </p:nvPr>
        </p:nvSpPr>
        <p:spPr/>
        <p:txBody>
          <a:bodyPr>
            <a:normAutofit fontScale="92500"/>
          </a:bodyPr>
          <a:lstStyle/>
          <a:p>
            <a:pPr>
              <a:buNone/>
            </a:pPr>
            <a:r>
              <a:rPr lang="en-US" smtClean="0"/>
              <a:t>To configure HSRP with interface tracking, follow these steps:</a:t>
            </a:r>
          </a:p>
          <a:p>
            <a:r>
              <a:rPr lang="en-US" smtClean="0"/>
              <a:t>Step 1. Configure the standby group.</a:t>
            </a:r>
          </a:p>
          <a:p>
            <a:r>
              <a:rPr lang="en-US" smtClean="0"/>
              <a:t>Step 2. Configure priority (default 100).</a:t>
            </a:r>
          </a:p>
          <a:p>
            <a:r>
              <a:rPr lang="en-US" smtClean="0"/>
              <a:t>Step 3. Configure preempt on all devices within the HSRP group.</a:t>
            </a:r>
          </a:p>
          <a:p>
            <a:r>
              <a:rPr lang="en-US" smtClean="0"/>
              <a:t>Step 4. Configure the tracked interfaces and decrement (default decrement 10).</a:t>
            </a:r>
            <a:endParaRPr lang="en-US" dirty="0" smtClean="0"/>
          </a:p>
        </p:txBody>
      </p:sp>
      <p:pic>
        <p:nvPicPr>
          <p:cNvPr id="6" name="Picture 2"/>
          <p:cNvPicPr>
            <a:picLocks noGrp="1" noChangeAspect="1" noChangeArrowheads="1"/>
          </p:cNvPicPr>
          <p:nvPr>
            <p:ph sz="quarter" idx="12"/>
          </p:nvPr>
        </p:nvPicPr>
        <p:blipFill>
          <a:blip r:embed="rId3" cstate="print"/>
          <a:stretch>
            <a:fillRect/>
          </a:stretch>
        </p:blipFill>
        <p:spPr>
          <a:xfrm>
            <a:off x="1818334" y="1000125"/>
            <a:ext cx="5453356" cy="2732088"/>
          </a:xfrm>
        </p:spPr>
      </p:pic>
    </p:spTree>
  </p:cSld>
  <p:clrMapOvr>
    <a:masterClrMapping/>
  </p:clrMapOvr>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defRPr/>
            </a:pPr>
            <a:r>
              <a:rPr lang="en-US" dirty="0" smtClean="0"/>
              <a:t>HSRP Interface Tracking (4)</a:t>
            </a:r>
          </a:p>
        </p:txBody>
      </p:sp>
      <p:sp>
        <p:nvSpPr>
          <p:cNvPr id="7" name="Content Placeholder 6"/>
          <p:cNvSpPr>
            <a:spLocks noGrp="1"/>
          </p:cNvSpPr>
          <p:nvPr>
            <p:ph sz="quarter" idx="11"/>
          </p:nvPr>
        </p:nvSpPr>
        <p:spPr>
          <a:xfrm>
            <a:off x="279400" y="4911213"/>
            <a:ext cx="8520113" cy="1629286"/>
          </a:xfrm>
        </p:spPr>
        <p:txBody>
          <a:bodyPr>
            <a:normAutofit lnSpcReduction="10000"/>
          </a:bodyPr>
          <a:lstStyle/>
          <a:p>
            <a:r>
              <a:rPr lang="en-US" smtClean="0"/>
              <a:t>SW4(config)# </a:t>
            </a:r>
            <a:r>
              <a:rPr lang="en-US" b="1" smtClean="0"/>
              <a:t>interface vlan 10</a:t>
            </a:r>
          </a:p>
          <a:p>
            <a:r>
              <a:rPr lang="en-US" smtClean="0"/>
              <a:t>SW4(config-if)# </a:t>
            </a:r>
            <a:r>
              <a:rPr lang="en-US" b="1" smtClean="0"/>
              <a:t>ip address 10.1.1.2 255.255.255.0</a:t>
            </a:r>
          </a:p>
          <a:p>
            <a:r>
              <a:rPr lang="en-US" smtClean="0"/>
              <a:t>SW4(config-if)# </a:t>
            </a:r>
            <a:r>
              <a:rPr lang="en-US" b="1" smtClean="0"/>
              <a:t>standby 10 ip 10.1.1.1</a:t>
            </a:r>
          </a:p>
          <a:p>
            <a:r>
              <a:rPr lang="en-US" smtClean="0"/>
              <a:t>SW4(config-if)# </a:t>
            </a:r>
            <a:r>
              <a:rPr lang="en-US" b="1" smtClean="0"/>
              <a:t>standby 10 priority 110</a:t>
            </a:r>
          </a:p>
          <a:p>
            <a:r>
              <a:rPr lang="en-US" smtClean="0"/>
              <a:t>SW4(config-if)# </a:t>
            </a:r>
            <a:r>
              <a:rPr lang="en-US" b="1" smtClean="0"/>
              <a:t>standby 10 preempt</a:t>
            </a:r>
          </a:p>
          <a:p>
            <a:r>
              <a:rPr lang="en-US" smtClean="0"/>
              <a:t>SW4(config-if)# </a:t>
            </a:r>
            <a:r>
              <a:rPr lang="en-US" b="1" smtClean="0"/>
              <a:t>standby 10 track fastethernet0/23 20</a:t>
            </a:r>
          </a:p>
          <a:p>
            <a:r>
              <a:rPr lang="en-US" smtClean="0"/>
              <a:t>SW4(config-if)# </a:t>
            </a:r>
            <a:r>
              <a:rPr lang="en-US" b="1" smtClean="0"/>
              <a:t>standby 10 track fastethernet0/24</a:t>
            </a:r>
          </a:p>
        </p:txBody>
      </p:sp>
      <p:pic>
        <p:nvPicPr>
          <p:cNvPr id="8" name="Picture 2"/>
          <p:cNvPicPr>
            <a:picLocks noGrp="1" noChangeAspect="1" noChangeArrowheads="1"/>
          </p:cNvPicPr>
          <p:nvPr>
            <p:ph idx="10"/>
          </p:nvPr>
        </p:nvPicPr>
        <p:blipFill>
          <a:blip r:embed="rId3" cstate="print"/>
          <a:stretch>
            <a:fillRect/>
          </a:stretch>
        </p:blipFill>
        <p:spPr bwMode="auto">
          <a:xfrm>
            <a:off x="868011" y="996949"/>
            <a:ext cx="7400887" cy="370778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defRPr/>
            </a:pPr>
            <a:r>
              <a:rPr lang="en-US" dirty="0" smtClean="0"/>
              <a:t>HSRP Object Tracking</a:t>
            </a:r>
          </a:p>
        </p:txBody>
      </p:sp>
      <p:sp>
        <p:nvSpPr>
          <p:cNvPr id="7" name="Content Placeholder 12"/>
          <p:cNvSpPr>
            <a:spLocks noGrp="1"/>
          </p:cNvSpPr>
          <p:nvPr>
            <p:ph idx="10"/>
          </p:nvPr>
        </p:nvSpPr>
        <p:spPr>
          <a:xfrm>
            <a:off x="279400" y="996579"/>
            <a:ext cx="8520354" cy="3545924"/>
          </a:xfrm>
          <a:prstGeom prst="rect">
            <a:avLst/>
          </a:prstGeom>
        </p:spPr>
        <p:txBody>
          <a:bodyPr>
            <a:normAutofit/>
          </a:bodyPr>
          <a:lstStyle/>
          <a:p>
            <a:r>
              <a:rPr lang="en-US" dirty="0" smtClean="0"/>
              <a:t>The HSRP tracking feature can be used to track an object. When the conditions defined by this object are fulfilled, the router priority remains the same. As soon as the verification defined by the object fails, the router priority is decremented.</a:t>
            </a:r>
          </a:p>
          <a:p>
            <a:r>
              <a:rPr lang="en-US" dirty="0" smtClean="0"/>
              <a:t>Tracked objects are defined in global configuration with the </a:t>
            </a:r>
            <a:r>
              <a:rPr lang="en-US" b="1" dirty="0" smtClean="0">
                <a:latin typeface="Courier New" pitchFamily="49" charset="0"/>
                <a:cs typeface="Courier New" pitchFamily="49" charset="0"/>
              </a:rPr>
              <a:t>track</a:t>
            </a:r>
            <a:r>
              <a:rPr lang="en-US" dirty="0" smtClean="0"/>
              <a:t> keyword, followed by an object number. </a:t>
            </a:r>
          </a:p>
          <a:p>
            <a:r>
              <a:rPr lang="en-US" dirty="0" smtClean="0"/>
              <a:t>You can track up to 500 objects.</a:t>
            </a:r>
            <a:endParaRPr lang="en-US" dirty="0">
              <a:cs typeface="Courier New" pitchFamily="49" charset="0"/>
            </a:endParaRPr>
          </a:p>
        </p:txBody>
      </p:sp>
      <p:sp>
        <p:nvSpPr>
          <p:cNvPr id="5" name="Content Placeholder 4"/>
          <p:cNvSpPr>
            <a:spLocks noGrp="1"/>
          </p:cNvSpPr>
          <p:nvPr>
            <p:ph sz="quarter" idx="11"/>
          </p:nvPr>
        </p:nvSpPr>
        <p:spPr>
          <a:xfrm>
            <a:off x="279400" y="4336025"/>
            <a:ext cx="8520113" cy="2204473"/>
          </a:xfrm>
        </p:spPr>
        <p:txBody>
          <a:bodyPr>
            <a:normAutofit/>
          </a:bodyPr>
          <a:lstStyle/>
          <a:p>
            <a:r>
              <a:rPr lang="en-US" sz="1800" smtClean="0"/>
              <a:t>Switch(config)# </a:t>
            </a:r>
            <a:r>
              <a:rPr lang="en-US" sz="1800" b="1" smtClean="0"/>
              <a:t>track 1 ?</a:t>
            </a:r>
          </a:p>
          <a:p>
            <a:r>
              <a:rPr lang="en-US" sz="1800" smtClean="0"/>
              <a:t>interface 	Select an interface to track</a:t>
            </a:r>
          </a:p>
          <a:p>
            <a:r>
              <a:rPr lang="en-US" sz="1800" smtClean="0"/>
              <a:t>ip 		IP protocol</a:t>
            </a:r>
          </a:p>
          <a:p>
            <a:r>
              <a:rPr lang="en-US" sz="1800" smtClean="0"/>
              <a:t>list 		Group objects in a list</a:t>
            </a:r>
          </a:p>
          <a:p>
            <a:r>
              <a:rPr lang="en-US" sz="1800" smtClean="0"/>
              <a:t>rtr 		Response Time Reporter (RTR) entry</a:t>
            </a:r>
            <a:endParaRPr lang="en-US" sz="1800" b="1" smtClean="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defRPr/>
            </a:pPr>
            <a:r>
              <a:rPr lang="en-US" dirty="0" smtClean="0"/>
              <a:t>Tools</a:t>
            </a:r>
          </a:p>
        </p:txBody>
      </p:sp>
      <p:sp>
        <p:nvSpPr>
          <p:cNvPr id="8" name="Content Placeholder 7"/>
          <p:cNvSpPr>
            <a:spLocks noGrp="1"/>
          </p:cNvSpPr>
          <p:nvPr>
            <p:ph idx="1"/>
          </p:nvPr>
        </p:nvSpPr>
        <p:spPr/>
        <p:txBody>
          <a:bodyPr>
            <a:noAutofit/>
          </a:bodyPr>
          <a:lstStyle/>
          <a:p>
            <a:r>
              <a:rPr lang="en-US" dirty="0" smtClean="0"/>
              <a:t>Network diagrams.</a:t>
            </a:r>
          </a:p>
          <a:p>
            <a:r>
              <a:rPr lang="en-US" dirty="0" smtClean="0"/>
              <a:t>Documentation of network design evolution.</a:t>
            </a:r>
          </a:p>
          <a:p>
            <a:r>
              <a:rPr lang="en-US" dirty="0" smtClean="0"/>
              <a:t>Key addresses, VLANs, and servers documented.</a:t>
            </a:r>
          </a:p>
          <a:p>
            <a:r>
              <a:rPr lang="en-US" dirty="0" smtClean="0"/>
              <a:t>Documentation tying services to applications </a:t>
            </a:r>
            <a:r>
              <a:rPr lang="en-US" smtClean="0"/>
              <a:t>and physical </a:t>
            </a:r>
            <a:r>
              <a:rPr lang="en-US" dirty="0" smtClean="0"/>
              <a:t>servers.</a:t>
            </a:r>
          </a:p>
        </p:txBody>
      </p:sp>
      <p:sp>
        <p:nvSpPr>
          <p:cNvPr id="6" name="Content Placeholder 5"/>
          <p:cNvSpPr>
            <a:spLocks noGrp="1"/>
          </p:cNvSpPr>
          <p:nvPr>
            <p:ph idx="10"/>
          </p:nvPr>
        </p:nvSpPr>
        <p:spPr/>
        <p:txBody>
          <a:bodyPr/>
          <a:lstStyle/>
          <a:p>
            <a:endParaRPr lang="en-US"/>
          </a:p>
        </p:txBody>
      </p:sp>
      <p:pic>
        <p:nvPicPr>
          <p:cNvPr id="5122" name="Picture 2"/>
          <p:cNvPicPr>
            <a:picLocks noChangeAspect="1" noChangeArrowheads="1"/>
          </p:cNvPicPr>
          <p:nvPr/>
        </p:nvPicPr>
        <p:blipFill>
          <a:blip r:embed="rId3" cstate="print"/>
          <a:stretch>
            <a:fillRect/>
          </a:stretch>
        </p:blipFill>
        <p:spPr bwMode="auto">
          <a:xfrm>
            <a:off x="4572006" y="1194582"/>
            <a:ext cx="4349521" cy="3525401"/>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defRPr/>
            </a:pPr>
            <a:r>
              <a:rPr lang="en-US" dirty="0" smtClean="0"/>
              <a:t>HSRP and IP SLA Tracking</a:t>
            </a:r>
          </a:p>
        </p:txBody>
      </p:sp>
      <p:pic>
        <p:nvPicPr>
          <p:cNvPr id="6" name="Picture 2"/>
          <p:cNvPicPr>
            <a:picLocks noGrp="1" noChangeAspect="1" noChangeArrowheads="1"/>
          </p:cNvPicPr>
          <p:nvPr>
            <p:ph idx="1"/>
          </p:nvPr>
        </p:nvPicPr>
        <p:blipFill>
          <a:blip r:embed="rId3" cstate="print"/>
          <a:stretch>
            <a:fillRect/>
          </a:stretch>
        </p:blipFill>
        <p:spPr bwMode="auto">
          <a:xfrm>
            <a:off x="783561" y="990600"/>
            <a:ext cx="7511791" cy="53244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Multiple HSRP Groups (1)</a:t>
            </a:r>
            <a:endParaRPr lang="en-US" dirty="0" smtClean="0"/>
          </a:p>
        </p:txBody>
      </p:sp>
      <p:sp>
        <p:nvSpPr>
          <p:cNvPr id="8" name="Content Placeholder 7"/>
          <p:cNvSpPr>
            <a:spLocks noGrp="1"/>
          </p:cNvSpPr>
          <p:nvPr>
            <p:ph idx="11"/>
          </p:nvPr>
        </p:nvSpPr>
        <p:spPr>
          <a:xfrm>
            <a:off x="279400" y="4041057"/>
            <a:ext cx="8520354" cy="2383047"/>
          </a:xfrm>
        </p:spPr>
        <p:txBody>
          <a:bodyPr>
            <a:noAutofit/>
          </a:bodyPr>
          <a:lstStyle/>
          <a:p>
            <a:r>
              <a:rPr lang="en-US" sz="1800" smtClean="0"/>
              <a:t>HSRP allows for only one active router in the same subnet. In a typical network, engineers would want to use all available routers to load share the traffic going across the network. Multigroup HSRP enables routers to simultaneously provide redundant backup and perform load sharing across different IP subnets.</a:t>
            </a:r>
          </a:p>
          <a:p>
            <a:r>
              <a:rPr lang="en-US" sz="1800" smtClean="0"/>
              <a:t>In the figure, two HSRP-enabled routers participate in two separate VLANs, using 802.1Q. Running HSRP over trunks enables users to configure redundancy among multiple routers that are configured as front ends for VLAN IP subnets.</a:t>
            </a:r>
            <a:endParaRPr lang="en-US" sz="1800" dirty="0" smtClean="0"/>
          </a:p>
        </p:txBody>
      </p:sp>
      <p:pic>
        <p:nvPicPr>
          <p:cNvPr id="9" name="Picture 2"/>
          <p:cNvPicPr>
            <a:picLocks noGrp="1" noChangeAspect="1" noChangeArrowheads="1"/>
          </p:cNvPicPr>
          <p:nvPr>
            <p:ph sz="quarter" idx="12"/>
          </p:nvPr>
        </p:nvPicPr>
        <p:blipFill>
          <a:blip r:embed="rId3" cstate="print"/>
          <a:stretch>
            <a:fillRect/>
          </a:stretch>
        </p:blipFill>
        <p:spPr>
          <a:xfrm>
            <a:off x="1928937" y="1000124"/>
            <a:ext cx="5285309" cy="2967191"/>
          </a:xfrm>
        </p:spPr>
      </p:pic>
    </p:spTree>
  </p:cSld>
  <p:clrMapOvr>
    <a:masterClrMapping/>
  </p:clrMapOvr>
  <p:timing>
    <p:tnLst>
      <p:par>
        <p:cT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defRPr/>
            </a:pPr>
            <a:r>
              <a:rPr lang="en-US" dirty="0" smtClean="0"/>
              <a:t>Multiple HSRP Groups (2)</a:t>
            </a:r>
          </a:p>
        </p:txBody>
      </p:sp>
      <p:pic>
        <p:nvPicPr>
          <p:cNvPr id="5" name="Picture 2"/>
          <p:cNvPicPr>
            <a:picLocks noGrp="1" noChangeAspect="1" noChangeArrowheads="1"/>
          </p:cNvPicPr>
          <p:nvPr>
            <p:ph idx="1"/>
          </p:nvPr>
        </p:nvPicPr>
        <p:blipFill>
          <a:blip r:embed="rId3" cstate="print"/>
          <a:stretch>
            <a:fillRect/>
          </a:stretch>
        </p:blipFill>
        <p:spPr bwMode="auto">
          <a:xfrm>
            <a:off x="508631" y="990600"/>
            <a:ext cx="8061650" cy="53244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defRPr/>
            </a:pPr>
            <a:r>
              <a:rPr lang="en-US" dirty="0" smtClean="0"/>
              <a:t>HSRP Monitoring (1)</a:t>
            </a:r>
          </a:p>
        </p:txBody>
      </p:sp>
      <p:sp>
        <p:nvSpPr>
          <p:cNvPr id="8" name="Content Placeholder 7"/>
          <p:cNvSpPr>
            <a:spLocks noGrp="1"/>
          </p:cNvSpPr>
          <p:nvPr>
            <p:ph idx="10"/>
          </p:nvPr>
        </p:nvSpPr>
        <p:spPr/>
        <p:txBody>
          <a:bodyPr>
            <a:noAutofit/>
          </a:bodyPr>
          <a:lstStyle/>
          <a:p>
            <a:r>
              <a:rPr lang="en-US" sz="2000" dirty="0" smtClean="0"/>
              <a:t>Use the </a:t>
            </a:r>
            <a:r>
              <a:rPr lang="en-US" sz="2000" b="1" dirty="0" smtClean="0">
                <a:latin typeface="Courier New" pitchFamily="49" charset="0"/>
                <a:cs typeface="Courier New" pitchFamily="49" charset="0"/>
              </a:rPr>
              <a:t>show standby </a:t>
            </a:r>
            <a:r>
              <a:rPr lang="en-US" sz="2000" dirty="0" smtClean="0"/>
              <a:t>family of commands to verify HSRP state. Several arguments can be used</a:t>
            </a:r>
            <a:r>
              <a:rPr lang="en-US" sz="2000" smtClean="0"/>
              <a:t>. </a:t>
            </a:r>
          </a:p>
          <a:p>
            <a:r>
              <a:rPr lang="en-US" sz="2000" smtClean="0"/>
              <a:t>The </a:t>
            </a:r>
            <a:r>
              <a:rPr lang="en-US" sz="2000" b="1" smtClean="0">
                <a:latin typeface="Courier New" pitchFamily="49" charset="0"/>
                <a:cs typeface="Courier New" pitchFamily="49" charset="0"/>
              </a:rPr>
              <a:t>show </a:t>
            </a:r>
            <a:r>
              <a:rPr lang="en-US" sz="2000" b="1" dirty="0" smtClean="0">
                <a:latin typeface="Courier New" pitchFamily="49" charset="0"/>
                <a:cs typeface="Courier New" pitchFamily="49" charset="0"/>
              </a:rPr>
              <a:t>standby </a:t>
            </a:r>
            <a:r>
              <a:rPr lang="en-US" sz="2000" b="1" smtClean="0">
                <a:latin typeface="Courier New" pitchFamily="49" charset="0"/>
                <a:cs typeface="Courier New" pitchFamily="49" charset="0"/>
              </a:rPr>
              <a:t>brief </a:t>
            </a:r>
            <a:r>
              <a:rPr lang="en-US" sz="2000" smtClean="0"/>
              <a:t>command displays </a:t>
            </a:r>
            <a:r>
              <a:rPr lang="en-US" sz="2000" dirty="0" smtClean="0"/>
              <a:t>a summary of the HSRP configurations.</a:t>
            </a:r>
          </a:p>
          <a:p>
            <a:r>
              <a:rPr lang="en-US" sz="2000" dirty="0" smtClean="0"/>
              <a:t>For each standby group, you can verify the local router neighbors.</a:t>
            </a:r>
          </a:p>
        </p:txBody>
      </p:sp>
      <p:sp>
        <p:nvSpPr>
          <p:cNvPr id="6" name="Content Placeholder 5"/>
          <p:cNvSpPr>
            <a:spLocks noGrp="1"/>
          </p:cNvSpPr>
          <p:nvPr>
            <p:ph sz="quarter" idx="11"/>
          </p:nvPr>
        </p:nvSpPr>
        <p:spPr/>
        <p:txBody>
          <a:bodyPr>
            <a:normAutofit fontScale="85000" lnSpcReduction="20000"/>
          </a:bodyPr>
          <a:lstStyle/>
          <a:p>
            <a:pPr>
              <a:spcAft>
                <a:spcPts val="600"/>
              </a:spcAft>
            </a:pPr>
            <a:r>
              <a:rPr lang="en-US" smtClean="0"/>
              <a:t>Switch# </a:t>
            </a:r>
            <a:r>
              <a:rPr lang="en-US" b="1" smtClean="0"/>
              <a:t>show standby brief</a:t>
            </a:r>
          </a:p>
          <a:p>
            <a:pPr>
              <a:spcAft>
                <a:spcPts val="600"/>
              </a:spcAft>
            </a:pPr>
            <a:r>
              <a:rPr lang="en-US" smtClean="0"/>
              <a:t>			P indicates configured to preempt.</a:t>
            </a:r>
          </a:p>
          <a:p>
            <a:pPr>
              <a:spcAft>
                <a:spcPts val="600"/>
              </a:spcAft>
            </a:pPr>
            <a:r>
              <a:rPr lang="en-US" smtClean="0"/>
              <a:t>			|</a:t>
            </a:r>
          </a:p>
          <a:p>
            <a:pPr>
              <a:spcAft>
                <a:spcPts val="600"/>
              </a:spcAft>
            </a:pPr>
            <a:r>
              <a:rPr lang="en-US" smtClean="0"/>
              <a:t>Interface Grp 	Pri   P State 	Active 	  Standby 	Virtual IP</a:t>
            </a:r>
          </a:p>
          <a:p>
            <a:pPr>
              <a:spcAft>
                <a:spcPts val="600"/>
              </a:spcAft>
            </a:pPr>
            <a:r>
              <a:rPr lang="en-US" smtClean="0"/>
              <a:t>Vl10 	  10 	120   P Active 	local 	  10.1.10.3 	10.1.10.1</a:t>
            </a:r>
          </a:p>
          <a:p>
            <a:pPr>
              <a:spcAft>
                <a:spcPts val="600"/>
              </a:spcAft>
            </a:pPr>
            <a:r>
              <a:rPr lang="en-US" smtClean="0"/>
              <a:t>Vl20 	  20 	90    P Standby 	10.1.20.3   local 	10.1.20.1</a:t>
            </a:r>
          </a:p>
          <a:p>
            <a:pPr>
              <a:spcAft>
                <a:spcPts val="600"/>
              </a:spcAft>
            </a:pPr>
            <a:r>
              <a:rPr lang="en-US" smtClean="0"/>
              <a:t>Switch#</a:t>
            </a:r>
            <a:r>
              <a:rPr lang="en-US" b="1" smtClean="0"/>
              <a:t>show standby neighbor vlan10</a:t>
            </a:r>
          </a:p>
          <a:p>
            <a:pPr>
              <a:spcAft>
                <a:spcPts val="600"/>
              </a:spcAft>
            </a:pPr>
            <a:r>
              <a:rPr lang="en-US" smtClean="0"/>
              <a:t>HSRP neighbors on Vlan10</a:t>
            </a:r>
          </a:p>
          <a:p>
            <a:pPr indent="228600">
              <a:spcAft>
                <a:spcPts val="600"/>
              </a:spcAft>
            </a:pPr>
            <a:r>
              <a:rPr lang="en-US" smtClean="0"/>
              <a:t>10.1.10.3</a:t>
            </a:r>
          </a:p>
          <a:p>
            <a:pPr indent="406400">
              <a:spcAft>
                <a:spcPts val="600"/>
              </a:spcAft>
            </a:pPr>
            <a:r>
              <a:rPr lang="en-US" smtClean="0"/>
              <a:t>Active groups: 10</a:t>
            </a:r>
          </a:p>
          <a:p>
            <a:pPr indent="406400">
              <a:spcAft>
                <a:spcPts val="600"/>
              </a:spcAft>
            </a:pPr>
            <a:r>
              <a:rPr lang="en-US" smtClean="0"/>
              <a:t>No standby groups</a:t>
            </a:r>
          </a:p>
        </p:txBody>
      </p:sp>
    </p:spTree>
  </p:cSld>
  <p:clrMapOvr>
    <a:masterClrMapping/>
  </p:clrMapOvr>
  <p:timing>
    <p:tnLst>
      <p:par>
        <p:cTn id="1" dur="indefinite" restart="never" nodeType="tmRoot"/>
      </p:par>
    </p:tn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HSRP Monitoring (2)</a:t>
            </a:r>
            <a:endParaRPr lang="en-US" dirty="0" smtClean="0"/>
          </a:p>
        </p:txBody>
      </p:sp>
      <p:sp>
        <p:nvSpPr>
          <p:cNvPr id="10" name="Text Placeholder 9"/>
          <p:cNvSpPr>
            <a:spLocks noGrp="1"/>
          </p:cNvSpPr>
          <p:nvPr>
            <p:ph type="body" sz="quarter" idx="10"/>
          </p:nvPr>
        </p:nvSpPr>
        <p:spPr>
          <a:xfrm>
            <a:off x="279399" y="1415845"/>
            <a:ext cx="8531114" cy="4984955"/>
          </a:xfrm>
        </p:spPr>
        <p:txBody>
          <a:bodyPr>
            <a:normAutofit fontScale="62500" lnSpcReduction="20000"/>
          </a:bodyPr>
          <a:lstStyle/>
          <a:p>
            <a:r>
              <a:rPr lang="en-US" smtClean="0"/>
              <a:t>Switch# </a:t>
            </a:r>
            <a:r>
              <a:rPr lang="en-US" b="1" smtClean="0"/>
              <a:t>show standby</a:t>
            </a:r>
          </a:p>
          <a:p>
            <a:r>
              <a:rPr lang="en-US" smtClean="0"/>
              <a:t>Vlan10 - Group 10</a:t>
            </a:r>
          </a:p>
          <a:p>
            <a:r>
              <a:rPr lang="en-US" smtClean="0"/>
              <a:t>State is Active</a:t>
            </a:r>
          </a:p>
          <a:p>
            <a:r>
              <a:rPr lang="en-US" smtClean="0"/>
              <a:t>Virtual IP address is 10.1.10.1</a:t>
            </a:r>
          </a:p>
          <a:p>
            <a:r>
              <a:rPr lang="en-US" smtClean="0"/>
              <a:t>Active virtual MAC address is 0000.0c07.ac0a</a:t>
            </a:r>
          </a:p>
          <a:p>
            <a:r>
              <a:rPr lang="en-US" smtClean="0"/>
              <a:t>Local virtual MAC address is 0000.0c07.ac0a (v1 default)</a:t>
            </a:r>
          </a:p>
          <a:p>
            <a:r>
              <a:rPr lang="en-US" smtClean="0"/>
              <a:t>Hello time 3 sec, hold time 10 sec</a:t>
            </a:r>
          </a:p>
          <a:p>
            <a:r>
              <a:rPr lang="en-US" smtClean="0"/>
              <a:t>Next hello sent in 1.248 secs</a:t>
            </a:r>
          </a:p>
          <a:p>
            <a:r>
              <a:rPr lang="en-US" smtClean="0"/>
              <a:t>Preemption enabled</a:t>
            </a:r>
          </a:p>
          <a:p>
            <a:r>
              <a:rPr lang="en-US" smtClean="0"/>
              <a:t>Active router is local</a:t>
            </a:r>
          </a:p>
          <a:p>
            <a:r>
              <a:rPr lang="en-US" smtClean="0"/>
              <a:t>Standby router is 10.1.10.3, priority 90 (expires in 10.096 sec)</a:t>
            </a:r>
          </a:p>
          <a:p>
            <a:r>
              <a:rPr lang="en-US" smtClean="0"/>
              <a:t>Priority 120 (configured 120)</a:t>
            </a:r>
          </a:p>
          <a:p>
            <a:r>
              <a:rPr lang="en-US" smtClean="0"/>
              <a:t>Track interface Port-channel31 state Up decrement 30</a:t>
            </a:r>
          </a:p>
          <a:p>
            <a:r>
              <a:rPr lang="en-US" smtClean="0"/>
              <a:t>Track interface Port-channel32 state Up decrement 30</a:t>
            </a:r>
          </a:p>
          <a:p>
            <a:r>
              <a:rPr lang="en-US" smtClean="0"/>
              <a:t>Group name is “hsrp-Vl10-10” (default)</a:t>
            </a:r>
          </a:p>
          <a:p>
            <a:r>
              <a:rPr lang="en-US" smtClean="0"/>
              <a:t>Vlan20 - Group 20</a:t>
            </a:r>
          </a:p>
          <a:p>
            <a:r>
              <a:rPr lang="en-US" smtClean="0"/>
              <a:t>State is Standby</a:t>
            </a:r>
          </a:p>
          <a:p>
            <a:r>
              <a:rPr lang="en-US" smtClean="0"/>
              <a:t>Virtual IP address is 10.1.20.1 Active virtual MAC address is 0000.0c07.ac14</a:t>
            </a:r>
          </a:p>
          <a:p>
            <a:r>
              <a:rPr lang="en-US" smtClean="0"/>
              <a:t>Local virtual MAC address is 0000.0c07.ac14 (v1 default)</a:t>
            </a:r>
          </a:p>
          <a:p>
            <a:r>
              <a:rPr lang="en-US" smtClean="0"/>
              <a:t>Hello time 3 sec, hold time 10 sec</a:t>
            </a:r>
          </a:p>
          <a:p>
            <a:r>
              <a:rPr lang="en-US" smtClean="0"/>
              <a:t>Next hello sent in 2.064 secs</a:t>
            </a:r>
          </a:p>
          <a:p>
            <a:r>
              <a:rPr lang="en-US" smtClean="0"/>
              <a:t>Preemption enabled</a:t>
            </a:r>
          </a:p>
          <a:p>
            <a:r>
              <a:rPr lang="en-US" smtClean="0"/>
              <a:t>Active router is 10.1.10.3, priority 120 (expires in 10.032 sec)</a:t>
            </a:r>
          </a:p>
          <a:p>
            <a:r>
              <a:rPr lang="en-US" smtClean="0"/>
              <a:t>Standby router is local</a:t>
            </a:r>
          </a:p>
          <a:p>
            <a:r>
              <a:rPr lang="en-US" smtClean="0"/>
              <a:t>Priority 90 (configured 90)</a:t>
            </a:r>
          </a:p>
          <a:p>
            <a:r>
              <a:rPr lang="en-US" smtClean="0"/>
              <a:t>Group name is “hsrp-Vl20-20” (default)</a:t>
            </a:r>
          </a:p>
        </p:txBody>
      </p:sp>
      <p:sp>
        <p:nvSpPr>
          <p:cNvPr id="8" name="Content Placeholder 7"/>
          <p:cNvSpPr>
            <a:spLocks noGrp="1"/>
          </p:cNvSpPr>
          <p:nvPr>
            <p:ph sz="quarter" idx="11"/>
          </p:nvPr>
        </p:nvSpPr>
        <p:spPr>
          <a:xfrm>
            <a:off x="279400" y="987015"/>
            <a:ext cx="8520113" cy="428830"/>
          </a:xfrm>
        </p:spPr>
        <p:txBody>
          <a:bodyPr>
            <a:normAutofit/>
          </a:bodyPr>
          <a:lstStyle/>
          <a:p>
            <a:r>
              <a:rPr lang="en-US" sz="2000" smtClean="0"/>
              <a:t>When simply typing </a:t>
            </a:r>
            <a:r>
              <a:rPr lang="en-US" sz="2000" b="1" smtClean="0">
                <a:latin typeface="Courier New" pitchFamily="49" charset="0"/>
                <a:cs typeface="Courier New" pitchFamily="49" charset="0"/>
              </a:rPr>
              <a:t>show standby</a:t>
            </a:r>
            <a:r>
              <a:rPr lang="en-US" sz="2000" smtClean="0"/>
              <a:t>, a complete display is provided.</a:t>
            </a:r>
            <a:endParaRPr lang="en-US" sz="2000" dirty="0" smtClean="0"/>
          </a:p>
        </p:txBody>
      </p:sp>
    </p:spTree>
  </p:cSld>
  <p:clrMapOvr>
    <a:masterClrMapping/>
  </p:clrMapOvr>
  <p:timing>
    <p:tnLst>
      <p:par>
        <p:cTn id="1" dur="indefinite" restart="never" nodeType="tmRoot"/>
      </p:par>
    </p:tn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defRPr/>
            </a:pPr>
            <a:r>
              <a:rPr lang="en-US" dirty="0" smtClean="0"/>
              <a:t>HSRP Monitoring (3)</a:t>
            </a:r>
          </a:p>
        </p:txBody>
      </p:sp>
      <p:sp>
        <p:nvSpPr>
          <p:cNvPr id="8" name="Content Placeholder 7"/>
          <p:cNvSpPr>
            <a:spLocks noGrp="1"/>
          </p:cNvSpPr>
          <p:nvPr>
            <p:ph idx="10"/>
          </p:nvPr>
        </p:nvSpPr>
        <p:spPr/>
        <p:txBody>
          <a:bodyPr>
            <a:noAutofit/>
          </a:bodyPr>
          <a:lstStyle/>
          <a:p>
            <a:r>
              <a:rPr lang="en-US" sz="2000" dirty="0" smtClean="0"/>
              <a:t>The IP address and corresponding MAC address of the virtual router are maintained in the ARP table of each router in an HSRP group. </a:t>
            </a:r>
          </a:p>
          <a:p>
            <a:r>
              <a:rPr lang="en-US" sz="2000" dirty="0" smtClean="0"/>
              <a:t>The command </a:t>
            </a:r>
            <a:r>
              <a:rPr lang="en-US" sz="2000" b="1" dirty="0" smtClean="0">
                <a:latin typeface="Courier New" pitchFamily="49" charset="0"/>
                <a:cs typeface="Courier New" pitchFamily="49" charset="0"/>
              </a:rPr>
              <a:t>show ip </a:t>
            </a:r>
            <a:r>
              <a:rPr lang="en-US" sz="2000" b="1" dirty="0" err="1" smtClean="0">
                <a:latin typeface="Courier New" pitchFamily="49" charset="0"/>
                <a:cs typeface="Courier New" pitchFamily="49" charset="0"/>
              </a:rPr>
              <a:t>arp</a:t>
            </a:r>
            <a:r>
              <a:rPr lang="en-US" sz="2000" b="1" dirty="0" smtClean="0">
                <a:latin typeface="Courier New" pitchFamily="49" charset="0"/>
                <a:cs typeface="Courier New" pitchFamily="49" charset="0"/>
              </a:rPr>
              <a:t> </a:t>
            </a:r>
            <a:r>
              <a:rPr lang="en-US" sz="2000" dirty="0" smtClean="0"/>
              <a:t>displays the ARP cache on a multilayer switch.</a:t>
            </a:r>
          </a:p>
        </p:txBody>
      </p:sp>
      <p:pic>
        <p:nvPicPr>
          <p:cNvPr id="7" name="Content Placeholder 6" descr="ARP Cache and HSRP.jpg"/>
          <p:cNvPicPr>
            <a:picLocks noGrp="1" noChangeAspect="1"/>
          </p:cNvPicPr>
          <p:nvPr>
            <p:ph sz="quarter" idx="11"/>
          </p:nvPr>
        </p:nvPicPr>
        <p:blipFill>
          <a:blip r:embed="rId3" cstate="print"/>
          <a:srcRect r="1190"/>
          <a:stretch>
            <a:fillRect/>
          </a:stretch>
        </p:blipFill>
        <p:spPr>
          <a:xfrm>
            <a:off x="501447" y="2696013"/>
            <a:ext cx="8126362" cy="3520030"/>
          </a:xfrm>
          <a:prstGeom prst="rect">
            <a:avLst/>
          </a:prstGeom>
        </p:spPr>
      </p:pic>
    </p:spTree>
  </p:cSld>
  <p:clrMapOvr>
    <a:masterClrMapping/>
  </p:clrMapOvr>
  <p:timing>
    <p:tnLst>
      <p:par>
        <p:cTn id="1" dur="indefinite" restart="never" nodeType="tmRoot"/>
      </p:par>
    </p:tn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HSRP Debug Commands</a:t>
            </a:r>
            <a:endParaRPr lang="en-US" dirty="0"/>
          </a:p>
        </p:txBody>
      </p:sp>
      <p:graphicFrame>
        <p:nvGraphicFramePr>
          <p:cNvPr id="6" name="Table Placeholder 5"/>
          <p:cNvGraphicFramePr>
            <a:graphicFrameLocks noGrp="1"/>
          </p:cNvGraphicFramePr>
          <p:nvPr>
            <p:ph type="tbl" idx="1"/>
          </p:nvPr>
        </p:nvGraphicFramePr>
        <p:xfrm>
          <a:off x="279400" y="1204913"/>
          <a:ext cx="8316914" cy="2473960"/>
        </p:xfrm>
        <a:graphic>
          <a:graphicData uri="http://schemas.openxmlformats.org/drawingml/2006/table">
            <a:tbl>
              <a:tblPr firstRow="1" bandRow="1">
                <a:tableStyleId>{5C22544A-7EE6-4342-B048-85BDC9FD1C3A}</a:tableStyleId>
              </a:tblPr>
              <a:tblGrid>
                <a:gridCol w="4158457"/>
                <a:gridCol w="4158457"/>
              </a:tblGrid>
              <a:tr h="370840">
                <a:tc>
                  <a:txBody>
                    <a:bodyPr/>
                    <a:lstStyle/>
                    <a:p>
                      <a:r>
                        <a:rPr lang="en-US" dirty="0" smtClean="0"/>
                        <a:t>Command</a:t>
                      </a:r>
                      <a:endParaRPr lang="en-US" dirty="0"/>
                    </a:p>
                  </a:txBody>
                  <a:tcPr/>
                </a:tc>
                <a:tc>
                  <a:txBody>
                    <a:bodyPr/>
                    <a:lstStyle/>
                    <a:p>
                      <a:r>
                        <a:rPr lang="en-US" dirty="0" smtClean="0"/>
                        <a:t>Description</a:t>
                      </a:r>
                      <a:endParaRPr lang="en-US" dirty="0"/>
                    </a:p>
                  </a:txBody>
                  <a:tcPr/>
                </a:tc>
              </a:tr>
              <a:tr h="370840">
                <a:tc>
                  <a:txBody>
                    <a:bodyPr/>
                    <a:lstStyle/>
                    <a:p>
                      <a:r>
                        <a:rPr lang="en-US" dirty="0" smtClean="0">
                          <a:latin typeface="Courier New" pitchFamily="49" charset="0"/>
                          <a:cs typeface="Courier New" pitchFamily="49" charset="0"/>
                        </a:rPr>
                        <a:t>Switch</a:t>
                      </a:r>
                      <a:r>
                        <a:rPr lang="en-US" baseline="0" dirty="0" smtClean="0">
                          <a:latin typeface="Courier New" pitchFamily="49" charset="0"/>
                          <a:cs typeface="Courier New" pitchFamily="49" charset="0"/>
                        </a:rPr>
                        <a:t># </a:t>
                      </a:r>
                      <a:r>
                        <a:rPr lang="en-US" b="1" baseline="0" dirty="0" smtClean="0">
                          <a:latin typeface="Courier New" pitchFamily="49" charset="0"/>
                          <a:cs typeface="Courier New" pitchFamily="49" charset="0"/>
                        </a:rPr>
                        <a:t>debug standby [errors] [events] [packets]</a:t>
                      </a:r>
                      <a:endParaRPr lang="en-US" b="1" dirty="0">
                        <a:latin typeface="Courier New" pitchFamily="49" charset="0"/>
                        <a:cs typeface="Courier New" pitchFamily="49" charset="0"/>
                      </a:endParaRPr>
                    </a:p>
                  </a:txBody>
                  <a:tcPr/>
                </a:tc>
                <a:tc>
                  <a:txBody>
                    <a:bodyPr/>
                    <a:lstStyle/>
                    <a:p>
                      <a:r>
                        <a:rPr lang="en-US" sz="1800" kern="1200" baseline="0" dirty="0" smtClean="0">
                          <a:solidFill>
                            <a:schemeClr val="dk1"/>
                          </a:solidFill>
                          <a:latin typeface="+mn-lt"/>
                          <a:ea typeface="+mn-ea"/>
                          <a:cs typeface="+mn-cs"/>
                        </a:rPr>
                        <a:t>Displays all state changes to HSRP, including all hello packets. Arguments minimize output.</a:t>
                      </a:r>
                      <a:endParaRPr lang="en-US" dirty="0"/>
                    </a:p>
                  </a:txBody>
                  <a:tcPr/>
                </a:tc>
              </a:tr>
              <a:tr h="370840">
                <a:tc>
                  <a:txBody>
                    <a:bodyPr/>
                    <a:lstStyle/>
                    <a:p>
                      <a:r>
                        <a:rPr lang="en-US" dirty="0" smtClean="0">
                          <a:latin typeface="Courier New" pitchFamily="49" charset="0"/>
                          <a:cs typeface="Courier New" pitchFamily="49" charset="0"/>
                        </a:rPr>
                        <a:t>Switch# </a:t>
                      </a:r>
                      <a:r>
                        <a:rPr lang="en-US" b="1" dirty="0" smtClean="0">
                          <a:latin typeface="Courier New" pitchFamily="49" charset="0"/>
                          <a:cs typeface="Courier New" pitchFamily="49" charset="0"/>
                        </a:rPr>
                        <a:t>debug standby terse</a:t>
                      </a:r>
                      <a:endParaRPr lang="en-US" b="1" dirty="0">
                        <a:latin typeface="Courier New" pitchFamily="49" charset="0"/>
                        <a:cs typeface="Courier New" pitchFamily="49" charset="0"/>
                      </a:endParaRPr>
                    </a:p>
                  </a:txBody>
                  <a:tcPr/>
                </a:tc>
                <a:tc>
                  <a:txBody>
                    <a:bodyPr/>
                    <a:lstStyle/>
                    <a:p>
                      <a:r>
                        <a:rPr lang="en-US" sz="1800" kern="1200" baseline="0" dirty="0" smtClean="0">
                          <a:solidFill>
                            <a:schemeClr val="dk1"/>
                          </a:solidFill>
                          <a:latin typeface="+mn-lt"/>
                          <a:ea typeface="+mn-ea"/>
                          <a:cs typeface="+mn-cs"/>
                        </a:rPr>
                        <a:t>Displays all HSRP errors, events, and packets,</a:t>
                      </a:r>
                    </a:p>
                    <a:p>
                      <a:r>
                        <a:rPr lang="en-US" sz="1800" kern="1200" baseline="0" dirty="0" smtClean="0">
                          <a:solidFill>
                            <a:schemeClr val="dk1"/>
                          </a:solidFill>
                          <a:latin typeface="+mn-lt"/>
                          <a:ea typeface="+mn-ea"/>
                          <a:cs typeface="+mn-cs"/>
                        </a:rPr>
                        <a:t>except hello and advertisement packets.</a:t>
                      </a:r>
                      <a:endParaRPr lang="en-US" dirty="0"/>
                    </a:p>
                  </a:txBody>
                  <a:tcPr/>
                </a:tc>
              </a:tr>
            </a:tbl>
          </a:graphicData>
        </a:graphic>
      </p:graphicFrame>
    </p:spTree>
  </p:cSld>
  <p:clrMapOvr>
    <a:masterClrMapping/>
  </p:clrMapOvr>
  <p:timing>
    <p:tnLst>
      <p:par>
        <p:cTn id="1" dur="indefinite" restart="never" nodeType="tmRoot"/>
      </p:par>
    </p:tn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mtClean="0"/>
              <a:t>Virtual Router Redundancy Protocol (VRRP)</a:t>
            </a:r>
            <a:endParaRPr lang="en-US" dirty="0" smtClean="0"/>
          </a:p>
        </p:txBody>
      </p:sp>
      <p:graphicFrame>
        <p:nvGraphicFramePr>
          <p:cNvPr id="5" name="Table Placeholder 4"/>
          <p:cNvGraphicFramePr>
            <a:graphicFrameLocks noGrp="1"/>
          </p:cNvGraphicFramePr>
          <p:nvPr>
            <p:ph type="tbl" idx="1"/>
          </p:nvPr>
        </p:nvGraphicFramePr>
        <p:xfrm>
          <a:off x="279400" y="1003300"/>
          <a:ext cx="8316914" cy="5338509"/>
        </p:xfrm>
        <a:graphic>
          <a:graphicData uri="http://schemas.openxmlformats.org/drawingml/2006/table">
            <a:tbl>
              <a:tblPr firstRow="1" bandRow="1">
                <a:tableStyleId>{5C22544A-7EE6-4342-B048-85BDC9FD1C3A}</a:tableStyleId>
              </a:tblPr>
              <a:tblGrid>
                <a:gridCol w="3422445"/>
                <a:gridCol w="4894469"/>
              </a:tblGrid>
              <a:tr h="396451">
                <a:tc>
                  <a:txBody>
                    <a:bodyPr/>
                    <a:lstStyle/>
                    <a:p>
                      <a:r>
                        <a:rPr lang="en-US" dirty="0" smtClean="0"/>
                        <a:t>HSRP</a:t>
                      </a:r>
                      <a:endParaRPr lang="en-US" dirty="0"/>
                    </a:p>
                  </a:txBody>
                  <a:tcPr/>
                </a:tc>
                <a:tc>
                  <a:txBody>
                    <a:bodyPr/>
                    <a:lstStyle/>
                    <a:p>
                      <a:r>
                        <a:rPr lang="en-US" dirty="0" smtClean="0"/>
                        <a:t>VRRP</a:t>
                      </a:r>
                      <a:endParaRPr lang="en-US" dirty="0"/>
                    </a:p>
                  </a:txBody>
                  <a:tcPr/>
                </a:tc>
              </a:tr>
              <a:tr h="782040">
                <a:tc>
                  <a:txBody>
                    <a:bodyPr/>
                    <a:lstStyle/>
                    <a:p>
                      <a:r>
                        <a:rPr lang="en-US" sz="1400" kern="1200" baseline="0" dirty="0" smtClean="0">
                          <a:solidFill>
                            <a:schemeClr val="dk1"/>
                          </a:solidFill>
                          <a:latin typeface="+mn-lt"/>
                          <a:ea typeface="+mn-ea"/>
                          <a:cs typeface="+mn-cs"/>
                        </a:rPr>
                        <a:t>HSRP is a Cisco proprietary protocol, created in 1994, and formalized with the RFC 2281 in March 1998.</a:t>
                      </a:r>
                      <a:endParaRPr lang="en-US" sz="1400" b="1" dirty="0">
                        <a:latin typeface="Courier New" pitchFamily="49" charset="0"/>
                        <a:cs typeface="Courier New" pitchFamily="49" charset="0"/>
                      </a:endParaRPr>
                    </a:p>
                  </a:txBody>
                  <a:tcPr/>
                </a:tc>
                <a:tc>
                  <a:txBody>
                    <a:bodyPr/>
                    <a:lstStyle/>
                    <a:p>
                      <a:r>
                        <a:rPr lang="en-US" sz="1400" kern="1200" baseline="0" dirty="0" smtClean="0">
                          <a:solidFill>
                            <a:schemeClr val="dk1"/>
                          </a:solidFill>
                          <a:latin typeface="+mn-lt"/>
                          <a:ea typeface="+mn-ea"/>
                          <a:cs typeface="+mn-cs"/>
                        </a:rPr>
                        <a:t>VRRP is an IEEE standard (RFC 2338 in 1998; then RFC 3768 in 2005) for router redundancy.</a:t>
                      </a:r>
                      <a:endParaRPr lang="en-US" sz="1400" dirty="0"/>
                    </a:p>
                  </a:txBody>
                  <a:tcPr/>
                </a:tc>
              </a:tr>
              <a:tr h="396451">
                <a:tc>
                  <a:txBody>
                    <a:bodyPr/>
                    <a:lstStyle/>
                    <a:p>
                      <a:r>
                        <a:rPr lang="en-US" sz="1400" kern="1200" baseline="0" dirty="0" smtClean="0">
                          <a:solidFill>
                            <a:schemeClr val="dk1"/>
                          </a:solidFill>
                          <a:latin typeface="+mn-lt"/>
                          <a:ea typeface="+mn-ea"/>
                          <a:cs typeface="+mn-cs"/>
                        </a:rPr>
                        <a:t>16 groups max.</a:t>
                      </a:r>
                      <a:endParaRPr lang="en-US" sz="1400" b="1" dirty="0">
                        <a:latin typeface="Courier New" pitchFamily="49" charset="0"/>
                        <a:cs typeface="Courier New" pitchFamily="49" charset="0"/>
                      </a:endParaRPr>
                    </a:p>
                  </a:txBody>
                  <a:tcPr/>
                </a:tc>
                <a:tc>
                  <a:txBody>
                    <a:bodyPr/>
                    <a:lstStyle/>
                    <a:p>
                      <a:r>
                        <a:rPr lang="en-US" sz="1400" kern="1200" baseline="0" dirty="0" smtClean="0">
                          <a:solidFill>
                            <a:schemeClr val="dk1"/>
                          </a:solidFill>
                          <a:latin typeface="+mn-lt"/>
                          <a:ea typeface="+mn-ea"/>
                          <a:cs typeface="+mn-cs"/>
                        </a:rPr>
                        <a:t>255 groups max.</a:t>
                      </a:r>
                      <a:endParaRPr lang="en-US" sz="1400" dirty="0"/>
                    </a:p>
                  </a:txBody>
                  <a:tcPr/>
                </a:tc>
              </a:tr>
              <a:tr h="396451">
                <a:tc>
                  <a:txBody>
                    <a:bodyPr/>
                    <a:lstStyle/>
                    <a:p>
                      <a:r>
                        <a:rPr lang="en-US" sz="1400" kern="1200" baseline="0" dirty="0" smtClean="0">
                          <a:solidFill>
                            <a:schemeClr val="dk1"/>
                          </a:solidFill>
                          <a:latin typeface="+mn-lt"/>
                          <a:ea typeface="+mn-ea"/>
                          <a:cs typeface="+mn-cs"/>
                        </a:rPr>
                        <a:t>1 active, 1 standby, several candidates.</a:t>
                      </a:r>
                      <a:endParaRPr lang="en-US" sz="1400" b="1" dirty="0">
                        <a:latin typeface="Courier New" pitchFamily="49" charset="0"/>
                        <a:cs typeface="Courier New" pitchFamily="49" charset="0"/>
                      </a:endParaRPr>
                    </a:p>
                  </a:txBody>
                  <a:tcPr/>
                </a:tc>
                <a:tc>
                  <a:txBody>
                    <a:bodyPr/>
                    <a:lstStyle/>
                    <a:p>
                      <a:r>
                        <a:rPr lang="en-US" sz="1400" kern="1200" baseline="0" dirty="0" smtClean="0">
                          <a:solidFill>
                            <a:schemeClr val="dk1"/>
                          </a:solidFill>
                          <a:latin typeface="+mn-lt"/>
                          <a:ea typeface="+mn-ea"/>
                          <a:cs typeface="+mn-cs"/>
                        </a:rPr>
                        <a:t>1 active, several backups.</a:t>
                      </a:r>
                      <a:endParaRPr lang="en-US" sz="1400" dirty="0"/>
                    </a:p>
                  </a:txBody>
                  <a:tcPr/>
                </a:tc>
              </a:tr>
              <a:tr h="553945">
                <a:tc>
                  <a:txBody>
                    <a:bodyPr/>
                    <a:lstStyle/>
                    <a:p>
                      <a:r>
                        <a:rPr lang="en-US" sz="1400" kern="1200" baseline="0" dirty="0" smtClean="0">
                          <a:solidFill>
                            <a:schemeClr val="dk1"/>
                          </a:solidFill>
                          <a:latin typeface="+mn-lt"/>
                          <a:ea typeface="+mn-ea"/>
                          <a:cs typeface="+mn-cs"/>
                        </a:rPr>
                        <a:t>Virtual IP is different from Active and</a:t>
                      </a:r>
                    </a:p>
                    <a:p>
                      <a:r>
                        <a:rPr lang="en-US" sz="1400" kern="1200" baseline="0" dirty="0" smtClean="0">
                          <a:solidFill>
                            <a:schemeClr val="dk1"/>
                          </a:solidFill>
                          <a:latin typeface="+mn-lt"/>
                          <a:ea typeface="+mn-ea"/>
                          <a:cs typeface="+mn-cs"/>
                        </a:rPr>
                        <a:t>Standby real IP addresses.</a:t>
                      </a:r>
                      <a:endParaRPr lang="en-US" sz="1400" b="1" dirty="0">
                        <a:latin typeface="Courier New" pitchFamily="49" charset="0"/>
                        <a:cs typeface="Courier New" pitchFamily="49" charset="0"/>
                      </a:endParaRPr>
                    </a:p>
                  </a:txBody>
                  <a:tcPr/>
                </a:tc>
                <a:tc>
                  <a:txBody>
                    <a:bodyPr/>
                    <a:lstStyle/>
                    <a:p>
                      <a:r>
                        <a:rPr lang="en-US" sz="1400" kern="1200" baseline="0" dirty="0" smtClean="0">
                          <a:solidFill>
                            <a:schemeClr val="dk1"/>
                          </a:solidFill>
                          <a:latin typeface="+mn-lt"/>
                          <a:ea typeface="+mn-ea"/>
                          <a:cs typeface="+mn-cs"/>
                        </a:rPr>
                        <a:t>Virtual IP can be the same as one of the</a:t>
                      </a:r>
                    </a:p>
                    <a:p>
                      <a:r>
                        <a:rPr lang="en-US" sz="1400" kern="1200" baseline="0" dirty="0" smtClean="0">
                          <a:solidFill>
                            <a:schemeClr val="dk1"/>
                          </a:solidFill>
                          <a:latin typeface="+mn-lt"/>
                          <a:ea typeface="+mn-ea"/>
                          <a:cs typeface="+mn-cs"/>
                        </a:rPr>
                        <a:t>group members real IP address.</a:t>
                      </a:r>
                      <a:endParaRPr lang="en-US" sz="1400" dirty="0"/>
                    </a:p>
                  </a:txBody>
                  <a:tcPr/>
                </a:tc>
              </a:tr>
              <a:tr h="396451">
                <a:tc>
                  <a:txBody>
                    <a:bodyPr/>
                    <a:lstStyle/>
                    <a:p>
                      <a:r>
                        <a:rPr lang="en-US" sz="1400" kern="1200" baseline="0" dirty="0" smtClean="0">
                          <a:solidFill>
                            <a:schemeClr val="dk1"/>
                          </a:solidFill>
                          <a:latin typeface="+mn-lt"/>
                          <a:ea typeface="+mn-ea"/>
                          <a:cs typeface="+mn-cs"/>
                        </a:rPr>
                        <a:t>Uses 224.0.0.2 for hello packets.</a:t>
                      </a:r>
                      <a:endParaRPr lang="en-US" sz="1400" b="1" dirty="0">
                        <a:latin typeface="Courier New" pitchFamily="49" charset="0"/>
                        <a:cs typeface="Courier New" pitchFamily="49" charset="0"/>
                      </a:endParaRPr>
                    </a:p>
                  </a:txBody>
                  <a:tcPr/>
                </a:tc>
                <a:tc>
                  <a:txBody>
                    <a:bodyPr/>
                    <a:lstStyle/>
                    <a:p>
                      <a:r>
                        <a:rPr lang="en-US" sz="1400" kern="1200" baseline="0" dirty="0" smtClean="0">
                          <a:solidFill>
                            <a:schemeClr val="dk1"/>
                          </a:solidFill>
                          <a:latin typeface="+mn-lt"/>
                          <a:ea typeface="+mn-ea"/>
                          <a:cs typeface="+mn-cs"/>
                        </a:rPr>
                        <a:t>Uses 224.0.0.18 for hello packets.</a:t>
                      </a:r>
                      <a:endParaRPr lang="en-US" sz="1400" dirty="0"/>
                    </a:p>
                  </a:txBody>
                  <a:tcPr/>
                </a:tc>
              </a:tr>
              <a:tr h="553945">
                <a:tc>
                  <a:txBody>
                    <a:bodyPr/>
                    <a:lstStyle/>
                    <a:p>
                      <a:r>
                        <a:rPr lang="en-US" sz="1400" kern="1200" baseline="0" dirty="0" smtClean="0">
                          <a:solidFill>
                            <a:schemeClr val="dk1"/>
                          </a:solidFill>
                          <a:latin typeface="+mn-lt"/>
                          <a:ea typeface="+mn-ea"/>
                          <a:cs typeface="+mn-cs"/>
                        </a:rPr>
                        <a:t>Default timers: hello 3 s, holdtime 10 s.</a:t>
                      </a:r>
                      <a:endParaRPr lang="en-US" sz="1400" b="1" dirty="0">
                        <a:latin typeface="Courier New" pitchFamily="49" charset="0"/>
                        <a:cs typeface="Courier New" pitchFamily="49" charset="0"/>
                      </a:endParaRPr>
                    </a:p>
                  </a:txBody>
                  <a:tcPr/>
                </a:tc>
                <a:tc>
                  <a:txBody>
                    <a:bodyPr/>
                    <a:lstStyle/>
                    <a:p>
                      <a:r>
                        <a:rPr lang="en-US" sz="1400" kern="1200" baseline="0" dirty="0" smtClean="0">
                          <a:solidFill>
                            <a:schemeClr val="dk1"/>
                          </a:solidFill>
                          <a:latin typeface="+mn-lt"/>
                          <a:ea typeface="+mn-ea"/>
                          <a:cs typeface="+mn-cs"/>
                        </a:rPr>
                        <a:t>The default timers are shorter in VRRP than HSRP. This often gave VRRP the reputation of being faster than HSRP.</a:t>
                      </a:r>
                      <a:endParaRPr lang="en-US" sz="1400" dirty="0"/>
                    </a:p>
                  </a:txBody>
                  <a:tcPr/>
                </a:tc>
              </a:tr>
              <a:tr h="396451">
                <a:tc>
                  <a:txBody>
                    <a:bodyPr/>
                    <a:lstStyle/>
                    <a:p>
                      <a:r>
                        <a:rPr lang="en-US" sz="1400" kern="1200" baseline="0" dirty="0" smtClean="0">
                          <a:solidFill>
                            <a:schemeClr val="dk1"/>
                          </a:solidFill>
                          <a:latin typeface="+mn-lt"/>
                          <a:ea typeface="+mn-ea"/>
                          <a:cs typeface="+mn-cs"/>
                        </a:rPr>
                        <a:t>Can track interfaces or objects.</a:t>
                      </a:r>
                      <a:endParaRPr lang="en-US" sz="1400" b="1" dirty="0">
                        <a:latin typeface="Courier New" pitchFamily="49" charset="0"/>
                        <a:cs typeface="Courier New" pitchFamily="49" charset="0"/>
                      </a:endParaRPr>
                    </a:p>
                  </a:txBody>
                  <a:tcPr/>
                </a:tc>
                <a:tc>
                  <a:txBody>
                    <a:bodyPr/>
                    <a:lstStyle/>
                    <a:p>
                      <a:r>
                        <a:rPr lang="en-US" sz="1400" kern="1200" baseline="0" dirty="0" smtClean="0">
                          <a:solidFill>
                            <a:schemeClr val="dk1"/>
                          </a:solidFill>
                          <a:latin typeface="+mn-lt"/>
                          <a:ea typeface="+mn-ea"/>
                          <a:cs typeface="+mn-cs"/>
                        </a:rPr>
                        <a:t>Can track only objects.</a:t>
                      </a:r>
                      <a:endParaRPr lang="en-US" sz="1400" dirty="0"/>
                    </a:p>
                  </a:txBody>
                  <a:tcPr/>
                </a:tc>
              </a:tr>
              <a:tr h="1466324">
                <a:tc>
                  <a:txBody>
                    <a:bodyPr/>
                    <a:lstStyle/>
                    <a:p>
                      <a:r>
                        <a:rPr lang="en-US" sz="1400" kern="1200" baseline="0" dirty="0" smtClean="0">
                          <a:solidFill>
                            <a:schemeClr val="dk1"/>
                          </a:solidFill>
                          <a:latin typeface="+mn-lt"/>
                          <a:ea typeface="+mn-ea"/>
                          <a:cs typeface="+mn-cs"/>
                        </a:rPr>
                        <a:t>Uses authentication within each group by default. When authentication is not configured, a default authentication, using “cisco” as the password.</a:t>
                      </a:r>
                      <a:endParaRPr lang="en-US" sz="1400" b="1" dirty="0">
                        <a:latin typeface="Courier New" pitchFamily="49" charset="0"/>
                        <a:cs typeface="Courier New" pitchFamily="49" charset="0"/>
                      </a:endParaRPr>
                    </a:p>
                  </a:txBody>
                  <a:tcPr/>
                </a:tc>
                <a:tc>
                  <a:txBody>
                    <a:bodyPr/>
                    <a:lstStyle/>
                    <a:p>
                      <a:r>
                        <a:rPr lang="en-US" sz="1400" kern="1200" baseline="0" smtClean="0">
                          <a:solidFill>
                            <a:schemeClr val="dk1"/>
                          </a:solidFill>
                          <a:latin typeface="+mn-lt"/>
                          <a:ea typeface="+mn-ea"/>
                          <a:cs typeface="+mn-cs"/>
                        </a:rPr>
                        <a:t>Supports </a:t>
                      </a:r>
                      <a:r>
                        <a:rPr lang="en-US" sz="1400" kern="1200" baseline="0" dirty="0" smtClean="0">
                          <a:solidFill>
                            <a:schemeClr val="dk1"/>
                          </a:solidFill>
                          <a:latin typeface="+mn-lt"/>
                          <a:ea typeface="+mn-ea"/>
                          <a:cs typeface="+mn-cs"/>
                        </a:rPr>
                        <a:t>plaintext and </a:t>
                      </a:r>
                      <a:r>
                        <a:rPr lang="en-US" sz="1400" kern="1200" baseline="0" dirty="0" err="1" smtClean="0">
                          <a:solidFill>
                            <a:schemeClr val="dk1"/>
                          </a:solidFill>
                          <a:latin typeface="+mn-lt"/>
                          <a:ea typeface="+mn-ea"/>
                          <a:cs typeface="+mn-cs"/>
                        </a:rPr>
                        <a:t>HMAC</a:t>
                      </a:r>
                      <a:r>
                        <a:rPr lang="en-US" sz="1400" kern="1200" baseline="0" dirty="0" smtClean="0">
                          <a:solidFill>
                            <a:schemeClr val="dk1"/>
                          </a:solidFill>
                          <a:latin typeface="+mn-lt"/>
                          <a:ea typeface="+mn-ea"/>
                          <a:cs typeface="+mn-cs"/>
                        </a:rPr>
                        <a:t>/MD5 authentication methods (RFC 2338). The new VRRP RFC (RFC 3768) removes support for these methods. The consequence is that VRRP does not support authentication anymore. Nevertheless, current Cisco IOS still supports the RFC 2338 authentications mechanisms.</a:t>
                      </a:r>
                      <a:endParaRPr lang="en-US" sz="1400" dirty="0"/>
                    </a:p>
                  </a:txBody>
                  <a:tcPr/>
                </a:tc>
              </a:tr>
            </a:tbl>
          </a:graphicData>
        </a:graphic>
      </p:graphicFrame>
    </p:spTree>
  </p:cSld>
  <p:clrMapOvr>
    <a:masterClrMapping/>
  </p:clrMapOvr>
  <p:timing>
    <p:tnLst>
      <p:par>
        <p:cTn id="1" dur="indefinite" restart="never" nodeType="tmRoot"/>
      </p:par>
    </p:tn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VRRP Scenario</a:t>
            </a:r>
            <a:endParaRPr lang="en-US" dirty="0" smtClean="0"/>
          </a:p>
        </p:txBody>
      </p:sp>
      <p:sp>
        <p:nvSpPr>
          <p:cNvPr id="8" name="Content Placeholder 7"/>
          <p:cNvSpPr>
            <a:spLocks noGrp="1"/>
          </p:cNvSpPr>
          <p:nvPr>
            <p:ph idx="11"/>
          </p:nvPr>
        </p:nvSpPr>
        <p:spPr>
          <a:xfrm>
            <a:off x="279400" y="4173793"/>
            <a:ext cx="8520354" cy="2250311"/>
          </a:xfrm>
        </p:spPr>
        <p:txBody>
          <a:bodyPr>
            <a:noAutofit/>
          </a:bodyPr>
          <a:lstStyle/>
          <a:p>
            <a:r>
              <a:rPr lang="en-US" sz="1800" smtClean="0"/>
              <a:t>Routers A, B, and C are members of a VRRP group. The IP address of the virtual router is the same as that of the LAN interface of Router A (10.0.0.1). Router A is responsible for forwarding packets sent to this IP address.</a:t>
            </a:r>
          </a:p>
          <a:p>
            <a:pPr>
              <a:lnSpc>
                <a:spcPct val="110000"/>
              </a:lnSpc>
            </a:pPr>
            <a:r>
              <a:rPr lang="en-US" sz="1800" smtClean="0"/>
              <a:t>The clients have a gateway address of 10.0.0.1. Routers B and C are backup routers. If the master router fails, the backup router with the highest priority becomes the master router. When Router A recovers, it resumes the role of master router.</a:t>
            </a:r>
            <a:endParaRPr lang="en-US" sz="1800" dirty="0" smtClean="0"/>
          </a:p>
        </p:txBody>
      </p:sp>
      <p:pic>
        <p:nvPicPr>
          <p:cNvPr id="10" name="Picture 2"/>
          <p:cNvPicPr>
            <a:picLocks noGrp="1" noChangeAspect="1" noChangeArrowheads="1"/>
          </p:cNvPicPr>
          <p:nvPr>
            <p:ph sz="quarter" idx="12"/>
          </p:nvPr>
        </p:nvPicPr>
        <p:blipFill>
          <a:blip r:embed="rId3" cstate="print"/>
          <a:stretch>
            <a:fillRect/>
          </a:stretch>
        </p:blipFill>
        <p:spPr bwMode="auto">
          <a:xfrm>
            <a:off x="1443050" y="1000125"/>
            <a:ext cx="6242946" cy="307043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defRPr/>
            </a:pPr>
            <a:r>
              <a:rPr lang="en-US" dirty="0" smtClean="0"/>
              <a:t>VRRP Scenario (1)</a:t>
            </a:r>
          </a:p>
        </p:txBody>
      </p:sp>
      <p:sp>
        <p:nvSpPr>
          <p:cNvPr id="8" name="Content Placeholder 7"/>
          <p:cNvSpPr>
            <a:spLocks noGrp="1"/>
          </p:cNvSpPr>
          <p:nvPr>
            <p:ph idx="11"/>
          </p:nvPr>
        </p:nvSpPr>
        <p:spPr/>
        <p:txBody>
          <a:bodyPr>
            <a:noAutofit/>
          </a:bodyPr>
          <a:lstStyle/>
          <a:p>
            <a:r>
              <a:rPr lang="en-US" sz="1600" dirty="0" smtClean="0"/>
              <a:t>Here is a LAN topology in which VRRP is configured so that Routers A and B share the load of being the default gateway for Clients 1 through 4. Routers A and B act as backup virtual routers to one another should either one fail.</a:t>
            </a:r>
          </a:p>
          <a:p>
            <a:r>
              <a:rPr lang="en-US" sz="1600" dirty="0" smtClean="0"/>
              <a:t>Two virtual router groups are configured. For virtual Router 1, Router A is the owner of IP address 10.0.0.1 and is therefore the master virtual router for clients configured with that default gateway address. Router B is the backup virtual router to Router A.</a:t>
            </a:r>
          </a:p>
          <a:p>
            <a:r>
              <a:rPr lang="en-US" sz="1600" dirty="0" smtClean="0"/>
              <a:t>For virtual Router 2, Router B is the owner of IP address 10.0.0.2 and is the master virtual router for clients configured with the default gateway IP address 10.0.0.2. Router A is the backup virtual router to Router B.</a:t>
            </a:r>
          </a:p>
        </p:txBody>
      </p:sp>
      <p:pic>
        <p:nvPicPr>
          <p:cNvPr id="6" name="Picture 2"/>
          <p:cNvPicPr>
            <a:picLocks noGrp="1" noChangeAspect="1" noChangeArrowheads="1"/>
          </p:cNvPicPr>
          <p:nvPr>
            <p:ph sz="quarter" idx="12"/>
          </p:nvPr>
        </p:nvPicPr>
        <p:blipFill>
          <a:blip r:embed="rId3" cstate="print"/>
          <a:stretch>
            <a:fillRect/>
          </a:stretch>
        </p:blipFill>
        <p:spPr bwMode="auto">
          <a:xfrm>
            <a:off x="2205620" y="1000125"/>
            <a:ext cx="4678785" cy="273208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CCNP Instructor PPT">
  <a:themeElements>
    <a:clrScheme name="PPT-TMPLT-WHT_C 1">
      <a:dk1>
        <a:srgbClr val="000000"/>
      </a:dk1>
      <a:lt1>
        <a:srgbClr val="FFFFFF"/>
      </a:lt1>
      <a:dk2>
        <a:srgbClr val="0183B7"/>
      </a:dk2>
      <a:lt2>
        <a:srgbClr val="000000"/>
      </a:lt2>
      <a:accent1>
        <a:srgbClr val="0183B7"/>
      </a:accent1>
      <a:accent2>
        <a:srgbClr val="B21A1A"/>
      </a:accent2>
      <a:accent3>
        <a:srgbClr val="FFFFFF"/>
      </a:accent3>
      <a:accent4>
        <a:srgbClr val="000000"/>
      </a:accent4>
      <a:accent5>
        <a:srgbClr val="AAC1D8"/>
      </a:accent5>
      <a:accent6>
        <a:srgbClr val="A11616"/>
      </a:accent6>
      <a:hlink>
        <a:srgbClr val="83A2CF"/>
      </a:hlink>
      <a:folHlink>
        <a:srgbClr val="EFB525"/>
      </a:folHlink>
    </a:clrScheme>
    <a:fontScheme name="PPT-TMPLT-WHT_C">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82124" tIns="41061" rIns="82124" bIns="41061" numCol="1" anchor="ctr" anchorCtr="0" compatLnSpc="1">
        <a:prstTxWarp prst="textNoShape">
          <a:avLst/>
        </a:prstTxWarp>
        <a:spAutoFit/>
      </a:bodyPr>
      <a:lstStyle>
        <a:defPPr marL="0" marR="0" indent="0" algn="ctr" defTabSz="814388" rtl="0" eaLnBrk="0" fontAlgn="base" latinLnBrk="0" hangingPunct="0">
          <a:lnSpc>
            <a:spcPct val="9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82124" tIns="41061" rIns="82124" bIns="41061" numCol="1" anchor="ctr" anchorCtr="0" compatLnSpc="1">
        <a:prstTxWarp prst="textNoShape">
          <a:avLst/>
        </a:prstTxWarp>
        <a:spAutoFit/>
      </a:bodyPr>
      <a:lstStyle>
        <a:defPPr marL="0" marR="0" indent="0" algn="ctr" defTabSz="814388" rtl="0" eaLnBrk="0" fontAlgn="base" latinLnBrk="0" hangingPunct="0">
          <a:lnSpc>
            <a:spcPct val="9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defRPr>
        </a:defPPr>
      </a:lstStyle>
    </a:lnDef>
  </a:objectDefaults>
  <a:extraClrSchemeLst>
    <a:extraClrScheme>
      <a:clrScheme name="PPT-TMPLT-WHT_C 1">
        <a:dk1>
          <a:srgbClr val="000000"/>
        </a:dk1>
        <a:lt1>
          <a:srgbClr val="FFFFFF"/>
        </a:lt1>
        <a:dk2>
          <a:srgbClr val="0183B7"/>
        </a:dk2>
        <a:lt2>
          <a:srgbClr val="000000"/>
        </a:lt2>
        <a:accent1>
          <a:srgbClr val="0183B7"/>
        </a:accent1>
        <a:accent2>
          <a:srgbClr val="B21A1A"/>
        </a:accent2>
        <a:accent3>
          <a:srgbClr val="FFFFFF"/>
        </a:accent3>
        <a:accent4>
          <a:srgbClr val="000000"/>
        </a:accent4>
        <a:accent5>
          <a:srgbClr val="AAC1D8"/>
        </a:accent5>
        <a:accent6>
          <a:srgbClr val="A11616"/>
        </a:accent6>
        <a:hlink>
          <a:srgbClr val="83A2CF"/>
        </a:hlink>
        <a:folHlink>
          <a:srgbClr val="EFB525"/>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CCNP Instructor PPT">
  <a:themeElements>
    <a:clrScheme name="PPT-TMPLT-WHT_C 1">
      <a:dk1>
        <a:srgbClr val="000000"/>
      </a:dk1>
      <a:lt1>
        <a:srgbClr val="FFFFFF"/>
      </a:lt1>
      <a:dk2>
        <a:srgbClr val="0183B7"/>
      </a:dk2>
      <a:lt2>
        <a:srgbClr val="000000"/>
      </a:lt2>
      <a:accent1>
        <a:srgbClr val="0183B7"/>
      </a:accent1>
      <a:accent2>
        <a:srgbClr val="B21A1A"/>
      </a:accent2>
      <a:accent3>
        <a:srgbClr val="FFFFFF"/>
      </a:accent3>
      <a:accent4>
        <a:srgbClr val="000000"/>
      </a:accent4>
      <a:accent5>
        <a:srgbClr val="AAC1D8"/>
      </a:accent5>
      <a:accent6>
        <a:srgbClr val="A11616"/>
      </a:accent6>
      <a:hlink>
        <a:srgbClr val="83A2CF"/>
      </a:hlink>
      <a:folHlink>
        <a:srgbClr val="EFB525"/>
      </a:folHlink>
    </a:clrScheme>
    <a:fontScheme name="PPT-TMPLT-WHT_C">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82124" tIns="41061" rIns="82124" bIns="41061" numCol="1" anchor="ctr" anchorCtr="0" compatLnSpc="1">
        <a:prstTxWarp prst="textNoShape">
          <a:avLst/>
        </a:prstTxWarp>
        <a:spAutoFit/>
      </a:bodyPr>
      <a:lstStyle>
        <a:defPPr marL="0" marR="0" indent="0" algn="ctr" defTabSz="814388" rtl="0" eaLnBrk="0" fontAlgn="base" latinLnBrk="0" hangingPunct="0">
          <a:lnSpc>
            <a:spcPct val="9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82124" tIns="41061" rIns="82124" bIns="41061" numCol="1" anchor="ctr" anchorCtr="0" compatLnSpc="1">
        <a:prstTxWarp prst="textNoShape">
          <a:avLst/>
        </a:prstTxWarp>
        <a:spAutoFit/>
      </a:bodyPr>
      <a:lstStyle>
        <a:defPPr marL="0" marR="0" indent="0" algn="ctr" defTabSz="814388" rtl="0" eaLnBrk="0" fontAlgn="base" latinLnBrk="0" hangingPunct="0">
          <a:lnSpc>
            <a:spcPct val="9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defRPr>
        </a:defPPr>
      </a:lstStyle>
    </a:lnDef>
  </a:objectDefaults>
  <a:extraClrSchemeLst>
    <a:extraClrScheme>
      <a:clrScheme name="PPT-TMPLT-WHT_C 1">
        <a:dk1>
          <a:srgbClr val="000000"/>
        </a:dk1>
        <a:lt1>
          <a:srgbClr val="FFFFFF"/>
        </a:lt1>
        <a:dk2>
          <a:srgbClr val="0183B7"/>
        </a:dk2>
        <a:lt2>
          <a:srgbClr val="000000"/>
        </a:lt2>
        <a:accent1>
          <a:srgbClr val="0183B7"/>
        </a:accent1>
        <a:accent2>
          <a:srgbClr val="B21A1A"/>
        </a:accent2>
        <a:accent3>
          <a:srgbClr val="FFFFFF"/>
        </a:accent3>
        <a:accent4>
          <a:srgbClr val="000000"/>
        </a:accent4>
        <a:accent5>
          <a:srgbClr val="AAC1D8"/>
        </a:accent5>
        <a:accent6>
          <a:srgbClr val="A11616"/>
        </a:accent6>
        <a:hlink>
          <a:srgbClr val="83A2CF"/>
        </a:hlink>
        <a:folHlink>
          <a:srgbClr val="EFB525"/>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CCNP Instructor PPT2</Template>
  <TotalTime>35076</TotalTime>
  <Pages>28</Pages>
  <Words>26081</Words>
  <Application>Microsoft Office PowerPoint</Application>
  <PresentationFormat>On-screen Show (4:3)</PresentationFormat>
  <Paragraphs>1511</Paragraphs>
  <Slides>134</Slides>
  <Notes>133</Notes>
  <HiddenSlides>0</HiddenSlides>
  <MMClips>0</MMClips>
  <ScaleCrop>false</ScaleCrop>
  <HeadingPairs>
    <vt:vector size="4" baseType="variant">
      <vt:variant>
        <vt:lpstr>Theme</vt:lpstr>
      </vt:variant>
      <vt:variant>
        <vt:i4>2</vt:i4>
      </vt:variant>
      <vt:variant>
        <vt:lpstr>Slide Titles</vt:lpstr>
      </vt:variant>
      <vt:variant>
        <vt:i4>134</vt:i4>
      </vt:variant>
    </vt:vector>
  </HeadingPairs>
  <TitlesOfParts>
    <vt:vector size="136" baseType="lpstr">
      <vt:lpstr>CCNP Instructor PPT</vt:lpstr>
      <vt:lpstr>1_CCNP Instructor PPT</vt:lpstr>
      <vt:lpstr>Chapter 5:  Implementing High Availability and Redundancy in a  Campus Network</vt:lpstr>
      <vt:lpstr>Chapter 5 Objectives</vt:lpstr>
      <vt:lpstr>Understanding High Availability</vt:lpstr>
      <vt:lpstr>Components of High Availability</vt:lpstr>
      <vt:lpstr>Redundancy</vt:lpstr>
      <vt:lpstr>Technology</vt:lpstr>
      <vt:lpstr>People</vt:lpstr>
      <vt:lpstr>Processes</vt:lpstr>
      <vt:lpstr>Tools</vt:lpstr>
      <vt:lpstr>Resiliency for High Availability</vt:lpstr>
      <vt:lpstr>Network-Level Resiliency</vt:lpstr>
      <vt:lpstr>High Availability and Failover Times</vt:lpstr>
      <vt:lpstr>Optimal Redundancy</vt:lpstr>
      <vt:lpstr>Provide Alternate Paths</vt:lpstr>
      <vt:lpstr>Avoid Too Much Redundancy</vt:lpstr>
      <vt:lpstr>Avoid Single Point of Failure</vt:lpstr>
      <vt:lpstr>Cisco NSF with SSO</vt:lpstr>
      <vt:lpstr>Routing Protocols and NSF</vt:lpstr>
      <vt:lpstr>Slide 19</vt:lpstr>
      <vt:lpstr>Distributed VLANs on Access Switches</vt:lpstr>
      <vt:lpstr>Local VLANs on Access Switches</vt:lpstr>
      <vt:lpstr>Layer 3 Access to the Distribution Interconnection</vt:lpstr>
      <vt:lpstr>Daisy Chaining Access Layer Switches (1)</vt:lpstr>
      <vt:lpstr>Daisy Chaining Access Layer Switches (2)</vt:lpstr>
      <vt:lpstr>StackWise Access Switches</vt:lpstr>
      <vt:lpstr>Too Little Redundancy (1)</vt:lpstr>
      <vt:lpstr>Too Little Redundancy (2)</vt:lpstr>
      <vt:lpstr>Slide 28</vt:lpstr>
      <vt:lpstr>Network Management Overview</vt:lpstr>
      <vt:lpstr>Network Management Tools</vt:lpstr>
      <vt:lpstr>Syslog</vt:lpstr>
      <vt:lpstr>Syslog Severity Levels</vt:lpstr>
      <vt:lpstr>Syslog Facilities</vt:lpstr>
      <vt:lpstr>Syslog Message Format</vt:lpstr>
      <vt:lpstr>Sample Syslog Messages</vt:lpstr>
      <vt:lpstr>Configuring Syslog (1)</vt:lpstr>
      <vt:lpstr>Configuring Syslog (2)</vt:lpstr>
      <vt:lpstr>Verifying Syslog Configuration</vt:lpstr>
      <vt:lpstr>SNMP</vt:lpstr>
      <vt:lpstr>SNMP Version 1</vt:lpstr>
      <vt:lpstr>SNMP Version 2</vt:lpstr>
      <vt:lpstr>SNMP Version 3</vt:lpstr>
      <vt:lpstr>SNMP Recommendations</vt:lpstr>
      <vt:lpstr>Configuring SNMP</vt:lpstr>
      <vt:lpstr>IP Service Level Agreement</vt:lpstr>
      <vt:lpstr>IP SLA Measurements</vt:lpstr>
      <vt:lpstr>IP SLA Operations</vt:lpstr>
      <vt:lpstr>IP SLA Source and Responder</vt:lpstr>
      <vt:lpstr>IP SLA Operation with Responder</vt:lpstr>
      <vt:lpstr>IP SLA Responder Timestamps</vt:lpstr>
      <vt:lpstr>Configuring IP SLA</vt:lpstr>
      <vt:lpstr>Configuring IP SLA Example</vt:lpstr>
      <vt:lpstr>Verifying IP SLA Configuration (1)</vt:lpstr>
      <vt:lpstr>Verifying IP SLA Configuration (2)</vt:lpstr>
      <vt:lpstr>Implementing Redundant Supervisor Engines in Catalyst Switches</vt:lpstr>
      <vt:lpstr>Redundancy Features on Catalyst 4500/6500</vt:lpstr>
      <vt:lpstr>Route Processor Redundancy (RPR)</vt:lpstr>
      <vt:lpstr>Route Processor Redundancy Plus (RPR+)</vt:lpstr>
      <vt:lpstr>RPR and RPR+ Failover Time Intervals</vt:lpstr>
      <vt:lpstr>Configuring and Verifying RPR+ Redundancy</vt:lpstr>
      <vt:lpstr>Stateful Switchover (SSO)</vt:lpstr>
      <vt:lpstr>Protocols and Features Supported by SSO</vt:lpstr>
      <vt:lpstr>Configuring and Verifying SSO</vt:lpstr>
      <vt:lpstr>NSF with SSO</vt:lpstr>
      <vt:lpstr>Configuring and Verifying NSF with SSO (1)</vt:lpstr>
      <vt:lpstr>Configuring and Verifying NSF with SSO (2)</vt:lpstr>
      <vt:lpstr>Understanding First Hop Redundancy Protocols</vt:lpstr>
      <vt:lpstr>Introduction to First Hop Redundancy</vt:lpstr>
      <vt:lpstr>Proxy ARP</vt:lpstr>
      <vt:lpstr>Static Default Gateway</vt:lpstr>
      <vt:lpstr>Hot Standby Router Protocol (HSRP)</vt:lpstr>
      <vt:lpstr>HSRP Failover</vt:lpstr>
      <vt:lpstr>HSRP Operation</vt:lpstr>
      <vt:lpstr>HSRP MAC Address</vt:lpstr>
      <vt:lpstr>HSRP States</vt:lpstr>
      <vt:lpstr>HSRP State Transition</vt:lpstr>
      <vt:lpstr>HSRP Active Router and Spanning Tree Topology</vt:lpstr>
      <vt:lpstr>Configuring HSRP</vt:lpstr>
      <vt:lpstr>Configuring HSRP Priority and Preempt</vt:lpstr>
      <vt:lpstr>HSRP Configuration Example</vt:lpstr>
      <vt:lpstr>HSRP Authentication Example</vt:lpstr>
      <vt:lpstr>HSRP Timer Considerations and Configuration</vt:lpstr>
      <vt:lpstr>HSRP Timers Configuration Example</vt:lpstr>
      <vt:lpstr>HSRP Versions</vt:lpstr>
      <vt:lpstr>HSRP Interface Tracking (1)</vt:lpstr>
      <vt:lpstr>HSRP Interface Tracking (2)</vt:lpstr>
      <vt:lpstr>HSRP Interface Tracking (3)</vt:lpstr>
      <vt:lpstr>HSRP Interface Tracking (4)</vt:lpstr>
      <vt:lpstr>HSRP Object Tracking</vt:lpstr>
      <vt:lpstr>HSRP and IP SLA Tracking</vt:lpstr>
      <vt:lpstr>Multiple HSRP Groups (1)</vt:lpstr>
      <vt:lpstr>Multiple HSRP Groups (2)</vt:lpstr>
      <vt:lpstr>HSRP Monitoring (1)</vt:lpstr>
      <vt:lpstr>HSRP Monitoring (2)</vt:lpstr>
      <vt:lpstr>HSRP Monitoring (3)</vt:lpstr>
      <vt:lpstr>HSRP Debug Commands</vt:lpstr>
      <vt:lpstr>Virtual Router Redundancy Protocol (VRRP)</vt:lpstr>
      <vt:lpstr>VRRP Scenario</vt:lpstr>
      <vt:lpstr>VRRP Scenario (1)</vt:lpstr>
      <vt:lpstr>VRRP Scenario (2) – Transition Process</vt:lpstr>
      <vt:lpstr>Configuring VRRP</vt:lpstr>
      <vt:lpstr>VRRP Configuration Example (1)</vt:lpstr>
      <vt:lpstr>VRRP Configuration Example (2)</vt:lpstr>
      <vt:lpstr>Gateway Load Balancing Protocol (GLBP)</vt:lpstr>
      <vt:lpstr>GLBP Functions (1)</vt:lpstr>
      <vt:lpstr>GLBP Functions (2)</vt:lpstr>
      <vt:lpstr>GLBP Features</vt:lpstr>
      <vt:lpstr>GLBP Operations (1)</vt:lpstr>
      <vt:lpstr>GLBP Operations (2)</vt:lpstr>
      <vt:lpstr>GLBP Operations (3)</vt:lpstr>
      <vt:lpstr>GLBP Interface Tracking (1)</vt:lpstr>
      <vt:lpstr>GLBP Interface Tracking (2)</vt:lpstr>
      <vt:lpstr>GLBP Interface Tracking (3)</vt:lpstr>
      <vt:lpstr>GLBP Interface Tracking (4)</vt:lpstr>
      <vt:lpstr>Configuring GLBP</vt:lpstr>
      <vt:lpstr>GLBP with VLAN Spanning Access Switches</vt:lpstr>
      <vt:lpstr>Slide 117</vt:lpstr>
      <vt:lpstr>Cisco IOS SLB Benefits</vt:lpstr>
      <vt:lpstr>SLB Virtual Server and Server Farm</vt:lpstr>
      <vt:lpstr>Cisco IOS SLB Modes of Operation</vt:lpstr>
      <vt:lpstr>Configuring the Server Farm in a Data Center with Real Servers (1)</vt:lpstr>
      <vt:lpstr>Configuring the Server Farm in a Data Center with Real Servers (2)</vt:lpstr>
      <vt:lpstr>Configuring the Server Farm in a Data Center with Real Servers (3)</vt:lpstr>
      <vt:lpstr>Configuring the Server Farm in a Data Center with Real Servers (4)</vt:lpstr>
      <vt:lpstr>Configuring the Server Farm in a Data Center with Virtual Servers (1)</vt:lpstr>
      <vt:lpstr>Configuring the Server Farm in a Data Center with Virtual Servers (2)</vt:lpstr>
      <vt:lpstr>Configuring the Server Farm in a Data Center with Virtual Servers (3)</vt:lpstr>
      <vt:lpstr>Configuring the Server Farm in a Data Center with Virtual Servers (3)</vt:lpstr>
      <vt:lpstr>Chapter 5 Summary (1)</vt:lpstr>
      <vt:lpstr>Chapter 5 Summary (2)</vt:lpstr>
      <vt:lpstr>Chapter 5 Summary (3)</vt:lpstr>
      <vt:lpstr>Chapter 5 Labs</vt:lpstr>
      <vt:lpstr>Resources</vt:lpstr>
      <vt:lpstr>Slide 134</vt:lpstr>
    </vt:vector>
  </TitlesOfParts>
  <Company>Cisco</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SWITCH Chapter 5</dc:title>
  <dc:subject/>
  <dc:creator>Cisco Systems</dc:creator>
  <cp:keywords/>
  <dc:description/>
  <cp:lastModifiedBy>Information Technology</cp:lastModifiedBy>
  <cp:revision>2215</cp:revision>
  <cp:lastPrinted>1999-01-27T00:54:54Z</cp:lastPrinted>
  <dcterms:created xsi:type="dcterms:W3CDTF">2010-07-05T20:10:47Z</dcterms:created>
  <dcterms:modified xsi:type="dcterms:W3CDTF">2010-09-22T10:32:24Z</dcterms:modified>
</cp:coreProperties>
</file>