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Layouts/slideLayout3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83" r:id="rId1"/>
    <p:sldMasterId id="2147484004" r:id="rId2"/>
  </p:sldMasterIdLst>
  <p:notesMasterIdLst>
    <p:notesMasterId r:id="rId73"/>
  </p:notesMasterIdLst>
  <p:handoutMasterIdLst>
    <p:handoutMasterId r:id="rId74"/>
  </p:handoutMasterIdLst>
  <p:sldIdLst>
    <p:sldId id="500" r:id="rId3"/>
    <p:sldId id="541" r:id="rId4"/>
    <p:sldId id="1197" r:id="rId5"/>
    <p:sldId id="1220" r:id="rId6"/>
    <p:sldId id="1221" r:id="rId7"/>
    <p:sldId id="1222" r:id="rId8"/>
    <p:sldId id="1225" r:id="rId9"/>
    <p:sldId id="1226" r:id="rId10"/>
    <p:sldId id="1227" r:id="rId11"/>
    <p:sldId id="1228" r:id="rId12"/>
    <p:sldId id="1229" r:id="rId13"/>
    <p:sldId id="1230" r:id="rId14"/>
    <p:sldId id="1199" r:id="rId15"/>
    <p:sldId id="1231" r:id="rId16"/>
    <p:sldId id="1232" r:id="rId17"/>
    <p:sldId id="1233" r:id="rId18"/>
    <p:sldId id="1235" r:id="rId19"/>
    <p:sldId id="1236" r:id="rId20"/>
    <p:sldId id="1237" r:id="rId21"/>
    <p:sldId id="1240" r:id="rId22"/>
    <p:sldId id="1241" r:id="rId23"/>
    <p:sldId id="1242" r:id="rId24"/>
    <p:sldId id="1243" r:id="rId25"/>
    <p:sldId id="1244" r:id="rId26"/>
    <p:sldId id="1245" r:id="rId27"/>
    <p:sldId id="1204" r:id="rId28"/>
    <p:sldId id="1246" r:id="rId29"/>
    <p:sldId id="1247" r:id="rId30"/>
    <p:sldId id="1194" r:id="rId31"/>
    <p:sldId id="1205" r:id="rId32"/>
    <p:sldId id="1248" r:id="rId33"/>
    <p:sldId id="1249" r:id="rId34"/>
    <p:sldId id="1250" r:id="rId35"/>
    <p:sldId id="1251" r:id="rId36"/>
    <p:sldId id="1196" r:id="rId37"/>
    <p:sldId id="1252" r:id="rId38"/>
    <p:sldId id="1253" r:id="rId39"/>
    <p:sldId id="1254" r:id="rId40"/>
    <p:sldId id="1255" r:id="rId41"/>
    <p:sldId id="1256" r:id="rId42"/>
    <p:sldId id="1257" r:id="rId43"/>
    <p:sldId id="1258" r:id="rId44"/>
    <p:sldId id="1259" r:id="rId45"/>
    <p:sldId id="1260" r:id="rId46"/>
    <p:sldId id="1206" r:id="rId47"/>
    <p:sldId id="1262" r:id="rId48"/>
    <p:sldId id="1263" r:id="rId49"/>
    <p:sldId id="1264" r:id="rId50"/>
    <p:sldId id="1265" r:id="rId51"/>
    <p:sldId id="1266" r:id="rId52"/>
    <p:sldId id="1267" r:id="rId53"/>
    <p:sldId id="1268" r:id="rId54"/>
    <p:sldId id="1269" r:id="rId55"/>
    <p:sldId id="1270" r:id="rId56"/>
    <p:sldId id="1271" r:id="rId57"/>
    <p:sldId id="1272" r:id="rId58"/>
    <p:sldId id="1261" r:id="rId59"/>
    <p:sldId id="1273" r:id="rId60"/>
    <p:sldId id="1274" r:id="rId61"/>
    <p:sldId id="1275" r:id="rId62"/>
    <p:sldId id="1276" r:id="rId63"/>
    <p:sldId id="1277" r:id="rId64"/>
    <p:sldId id="1278" r:id="rId65"/>
    <p:sldId id="1279" r:id="rId66"/>
    <p:sldId id="1280" r:id="rId67"/>
    <p:sldId id="1189" r:id="rId68"/>
    <p:sldId id="1281" r:id="rId69"/>
    <p:sldId id="1282" r:id="rId70"/>
    <p:sldId id="1009" r:id="rId71"/>
    <p:sldId id="1192" r:id="rId72"/>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3B7"/>
    <a:srgbClr val="FFFF99"/>
    <a:srgbClr val="FFFF00"/>
    <a:srgbClr val="3E8DC5"/>
    <a:srgbClr val="C0C0C4"/>
    <a:srgbClr val="3E67A4"/>
    <a:srgbClr val="006600"/>
    <a:srgbClr val="678DC5"/>
    <a:srgbClr val="5F5F65"/>
    <a:srgbClr val="7E7E8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3" autoAdjust="0"/>
    <p:restoredTop sz="92749" autoAdjust="0"/>
  </p:normalViewPr>
  <p:slideViewPr>
    <p:cSldViewPr snapToGrid="0" showGuides="1">
      <p:cViewPr varScale="1">
        <p:scale>
          <a:sx n="101" d="100"/>
          <a:sy n="101" d="100"/>
        </p:scale>
        <p:origin x="-408" y="-102"/>
      </p:cViewPr>
      <p:guideLst>
        <p:guide orient="horz" pos="4039"/>
        <p:guide pos="185"/>
      </p:guideLst>
    </p:cSldViewPr>
  </p:slideViewPr>
  <p:notesTextViewPr>
    <p:cViewPr>
      <p:scale>
        <a:sx n="66" d="100"/>
        <a:sy n="66" d="100"/>
      </p:scale>
      <p:origin x="0" y="0"/>
    </p:cViewPr>
  </p:notesTextViewPr>
  <p:sorterViewPr>
    <p:cViewPr>
      <p:scale>
        <a:sx n="100" d="100"/>
        <a:sy n="100" d="100"/>
      </p:scale>
      <p:origin x="0" y="0"/>
    </p:cViewPr>
  </p:sorterViewPr>
  <p:notesViewPr>
    <p:cSldViewPr snapToGrid="0" showGuides="1">
      <p:cViewPr>
        <p:scale>
          <a:sx n="100" d="100"/>
          <a:sy n="100" d="100"/>
        </p:scale>
        <p:origin x="-1500" y="-7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 Body Text Body Text Body Text Body Text Body Text Body Text Body Text Body Text Body Text</a:t>
            </a:r>
          </a:p>
          <a:p>
            <a:pPr lvl="1"/>
            <a:r>
              <a:rPr lang="en-US" noProof="0" smtClean="0"/>
              <a:t>Second Level</a:t>
            </a:r>
          </a:p>
          <a:p>
            <a:pPr lvl="2"/>
            <a:r>
              <a:rPr lang="en-US" noProof="0" smtClean="0"/>
              <a:t>Third Level</a:t>
            </a:r>
          </a:p>
        </p:txBody>
      </p:sp>
    </p:spTree>
  </p:cSld>
  <p:clrMap bg1="lt1" tx1="dk1" bg2="lt2" tx2="dk2" accent1="accent1" accent2="accent2" accent3="accent3" accent4="accent4" accent5="accent5" accent6="accent6" hlink="hlink" folHlink="folHlink"/>
  <p:notesStyle>
    <a:lvl1pPr marL="0" indent="0" algn="l" defTabSz="1020763" rtl="0" eaLnBrk="0" fontAlgn="base" hangingPunct="0">
      <a:lnSpc>
        <a:spcPct val="100000"/>
      </a:lnSpc>
      <a:spcBef>
        <a:spcPts val="600"/>
      </a:spcBef>
      <a:spcAft>
        <a:spcPts val="0"/>
      </a:spcAft>
      <a:buSzPct val="100000"/>
      <a:buNone/>
      <a:defRPr sz="1200" kern="1200">
        <a:solidFill>
          <a:schemeClr val="tx1"/>
        </a:solidFill>
        <a:latin typeface="Arial" pitchFamily="34" charset="0"/>
        <a:ea typeface="+mn-ea"/>
        <a:cs typeface="Arial" pitchFamily="34" charset="0"/>
      </a:defRPr>
    </a:lvl1pPr>
    <a:lvl2pPr marL="395288" indent="-120650" algn="l" defTabSz="1020763" rtl="0" eaLnBrk="0" fontAlgn="base" hangingPunct="0">
      <a:lnSpc>
        <a:spcPct val="100000"/>
      </a:lnSpc>
      <a:spcBef>
        <a:spcPts val="600"/>
      </a:spcBef>
      <a:spcAft>
        <a:spcPts val="600"/>
      </a:spcAft>
      <a:buSzPct val="100000"/>
      <a:buChar char="•"/>
      <a:defRPr sz="1200" kern="1200">
        <a:solidFill>
          <a:schemeClr val="tx1"/>
        </a:solidFill>
        <a:latin typeface="Arial" pitchFamily="34" charset="0"/>
        <a:ea typeface="+mn-ea"/>
        <a:cs typeface="Arial" pitchFamily="34" charset="0"/>
      </a:defRPr>
    </a:lvl2pPr>
    <a:lvl3pPr marL="514350" indent="-119063" algn="l" defTabSz="1020763" rtl="0" eaLnBrk="0" fontAlgn="base" hangingPunct="0">
      <a:lnSpc>
        <a:spcPct val="100000"/>
      </a:lnSpc>
      <a:spcBef>
        <a:spcPts val="600"/>
      </a:spcBef>
      <a:spcAft>
        <a:spcPts val="600"/>
      </a:spcAft>
      <a:buSzPct val="100000"/>
      <a:buChar char="•"/>
      <a:defRPr sz="1200" kern="1200">
        <a:solidFill>
          <a:schemeClr val="tx1"/>
        </a:solidFill>
        <a:latin typeface="Arial" pitchFamily="34" charset="0"/>
        <a:ea typeface="+mn-ea"/>
        <a:cs typeface="Arial" pitchFamily="34" charset="0"/>
      </a:defRPr>
    </a:lvl3pPr>
    <a:lvl4pPr marL="457200" indent="-112713" algn="l" defTabSz="1020763" rtl="0" eaLnBrk="0" fontAlgn="base" hangingPunct="0">
      <a:lnSpc>
        <a:spcPct val="90000"/>
      </a:lnSpc>
      <a:spcBef>
        <a:spcPct val="35000"/>
      </a:spcBef>
      <a:spcAft>
        <a:spcPct val="0"/>
      </a:spcAft>
      <a:buSzPct val="100000"/>
      <a:buChar char="•"/>
      <a:defRPr sz="1200" kern="1200">
        <a:solidFill>
          <a:schemeClr val="tx1"/>
        </a:solidFill>
        <a:latin typeface="Arial" pitchFamily="34" charset="0"/>
        <a:ea typeface="+mn-ea"/>
        <a:cs typeface="Arial" pitchFamily="34" charset="0"/>
      </a:defRPr>
    </a:lvl4pPr>
    <a:lvl5pPr marL="571500" indent="-115888" algn="l" defTabSz="1020763" rtl="0" eaLnBrk="0" fontAlgn="base" hangingPunct="0">
      <a:lnSpc>
        <a:spcPct val="90000"/>
      </a:lnSpc>
      <a:spcBef>
        <a:spcPct val="35000"/>
      </a:spcBef>
      <a:spcAft>
        <a:spcPct val="0"/>
      </a:spcAft>
      <a:buSzPct val="100000"/>
      <a:buChar char="•"/>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a:buFontTx/>
              <a:buNone/>
            </a:pPr>
            <a:r>
              <a:rPr lang="en-US" b="1" dirty="0" smtClean="0"/>
              <a:t>CCNP</a:t>
            </a:r>
            <a:r>
              <a:rPr lang="en-US" b="1" baseline="0" dirty="0" smtClean="0"/>
              <a:t> SWITCH: Implementing IP Switching</a:t>
            </a:r>
            <a:endParaRPr lang="en-US" b="1" dirty="0" smtClean="0"/>
          </a:p>
          <a:p>
            <a:pPr>
              <a:buFontTx/>
              <a:buNone/>
            </a:pPr>
            <a:r>
              <a:rPr lang="en-US" sz="1300" b="1" dirty="0" smtClean="0"/>
              <a:t>Chapter 4: Implementing Inter-VLAN Routing</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00000"/>
              </a:lnSpc>
              <a:spcBef>
                <a:spcPts val="720"/>
              </a:spcBef>
            </a:pPr>
            <a:r>
              <a:rPr lang="en-US" kern="1200" baseline="0" dirty="0" smtClean="0">
                <a:solidFill>
                  <a:schemeClr val="tx1"/>
                </a:solidFill>
                <a:latin typeface="Arial" charset="0"/>
                <a:ea typeface="+mn-ea"/>
                <a:cs typeface="+mn-cs"/>
              </a:rPr>
              <a:t>An SVI is a virtual interface configured within a multilayer switch compared to external router configuration where the trunk is needed. An SVI can be created for any VLAN that exists on the switch. Only one VLAN associates with one SVI. An SVI is “virtual” in that there is no physical port dedicated to the interface, yet it can perform the same functions for the VLAN as a router interface would and can be configured in much the same way as a router interface (IP address, inbound/outbound ACLs, and so on). The SVI for the VLAN provides Layer 3 processing for packets to or from all switch ports  associated with that </a:t>
            </a:r>
            <a:r>
              <a:rPr lang="en-US" kern="1200" baseline="0" smtClean="0">
                <a:solidFill>
                  <a:schemeClr val="tx1"/>
                </a:solidFill>
                <a:latin typeface="Arial" charset="0"/>
                <a:ea typeface="+mn-ea"/>
                <a:cs typeface="+mn-cs"/>
              </a:rPr>
              <a:t>VLAN.</a:t>
            </a:r>
          </a:p>
          <a:p>
            <a:pPr>
              <a:lnSpc>
                <a:spcPct val="100000"/>
              </a:lnSpc>
              <a:spcBef>
                <a:spcPts val="720"/>
              </a:spcBef>
            </a:pPr>
            <a:endParaRPr lang="en-US" kern="1200" baseline="0" dirty="0" smtClean="0">
              <a:solidFill>
                <a:schemeClr val="tx1"/>
              </a:solidFill>
              <a:latin typeface="Arial" charset="0"/>
              <a:ea typeface="+mn-ea"/>
              <a:cs typeface="+mn-cs"/>
            </a:endParaRPr>
          </a:p>
          <a:p>
            <a:pPr>
              <a:lnSpc>
                <a:spcPct val="100000"/>
              </a:lnSpc>
              <a:spcBef>
                <a:spcPts val="720"/>
              </a:spcBef>
            </a:pPr>
            <a:r>
              <a:rPr lang="en-US" kern="1200" baseline="0" smtClean="0">
                <a:solidFill>
                  <a:schemeClr val="tx1"/>
                </a:solidFill>
                <a:latin typeface="Arial" charset="0"/>
                <a:ea typeface="+mn-ea"/>
                <a:cs typeface="+mn-cs"/>
              </a:rPr>
              <a:t>By </a:t>
            </a:r>
            <a:r>
              <a:rPr lang="en-US" kern="1200" baseline="0" dirty="0" smtClean="0">
                <a:solidFill>
                  <a:schemeClr val="tx1"/>
                </a:solidFill>
                <a:latin typeface="Arial" charset="0"/>
                <a:ea typeface="+mn-ea"/>
                <a:cs typeface="+mn-cs"/>
              </a:rPr>
              <a:t>default, an SVI is created for the default VLAN (VLAN1) to permit remote switch administration. Additional </a:t>
            </a:r>
            <a:r>
              <a:rPr lang="en-US" kern="1200" baseline="0" dirty="0" err="1" smtClean="0">
                <a:solidFill>
                  <a:schemeClr val="tx1"/>
                </a:solidFill>
                <a:latin typeface="Arial" charset="0"/>
                <a:ea typeface="+mn-ea"/>
                <a:cs typeface="+mn-cs"/>
              </a:rPr>
              <a:t>SVIs</a:t>
            </a:r>
            <a:r>
              <a:rPr lang="en-US" kern="1200" baseline="0" dirty="0" smtClean="0">
                <a:solidFill>
                  <a:schemeClr val="tx1"/>
                </a:solidFill>
                <a:latin typeface="Arial" charset="0"/>
                <a:ea typeface="+mn-ea"/>
                <a:cs typeface="+mn-cs"/>
              </a:rPr>
              <a:t> must be explicitly created. </a:t>
            </a:r>
            <a:r>
              <a:rPr lang="en-US" kern="1200" baseline="0" dirty="0" err="1" smtClean="0">
                <a:solidFill>
                  <a:schemeClr val="tx1"/>
                </a:solidFill>
                <a:latin typeface="Arial" charset="0"/>
                <a:ea typeface="+mn-ea"/>
                <a:cs typeface="+mn-cs"/>
              </a:rPr>
              <a:t>SVIs</a:t>
            </a:r>
            <a:r>
              <a:rPr lang="en-US" kern="1200" baseline="0" dirty="0" smtClean="0">
                <a:solidFill>
                  <a:schemeClr val="tx1"/>
                </a:solidFill>
                <a:latin typeface="Arial" charset="0"/>
                <a:ea typeface="+mn-ea"/>
                <a:cs typeface="+mn-cs"/>
              </a:rPr>
              <a:t> are created the first time the VLAN interface configuration mode is entered for a particular VLAN SVI (for instance, when the command interface vlan # is entered). The VLAN number used corresponds to the VLAN tag associated with data frames on an 802.1Q encapsulated trunk or to the VLAN ID (</a:t>
            </a:r>
            <a:r>
              <a:rPr lang="en-US" kern="1200" baseline="0" dirty="0" err="1" smtClean="0">
                <a:solidFill>
                  <a:schemeClr val="tx1"/>
                </a:solidFill>
                <a:latin typeface="Arial" charset="0"/>
                <a:ea typeface="+mn-ea"/>
                <a:cs typeface="+mn-cs"/>
              </a:rPr>
              <a:t>VID</a:t>
            </a:r>
            <a:r>
              <a:rPr lang="en-US" kern="1200" baseline="0" dirty="0" smtClean="0">
                <a:solidFill>
                  <a:schemeClr val="tx1"/>
                </a:solidFill>
                <a:latin typeface="Arial" charset="0"/>
                <a:ea typeface="+mn-ea"/>
                <a:cs typeface="+mn-cs"/>
              </a:rPr>
              <a:t>) configured for an access port. For instance, if creating an SVI as a gateway for VLAN 10, name the SVI interface VLAN 10. Configure and assign an IP address to each VLAN SVI that is to route traffic off of and onto a VLAN. Whenever the SVI is created, make sure that particular VLAN is present in the VLAN database manually or learned via VTP. As shown in the figure, the switch should have VLAN 10 and VLAN 20 present in the VLAN database; otherwise, the SVI interface will </a:t>
            </a:r>
            <a:r>
              <a:rPr lang="en-US" kern="1200" baseline="0" smtClean="0">
                <a:solidFill>
                  <a:schemeClr val="tx1"/>
                </a:solidFill>
                <a:latin typeface="Arial" charset="0"/>
                <a:ea typeface="+mn-ea"/>
                <a:cs typeface="+mn-cs"/>
              </a:rPr>
              <a:t>stay down.</a:t>
            </a:r>
          </a:p>
          <a:p>
            <a:pPr marL="0" indent="0">
              <a:lnSpc>
                <a:spcPct val="100000"/>
              </a:lnSpc>
              <a:spcBef>
                <a:spcPts val="720"/>
              </a:spcBef>
              <a:buNone/>
            </a:pPr>
            <a:endParaRPr lang="en-US" kern="1200" baseline="0" smtClean="0">
              <a:solidFill>
                <a:schemeClr val="tx1"/>
              </a:solidFill>
              <a:latin typeface="Arial" charset="0"/>
              <a:ea typeface="+mn-ea"/>
              <a:cs typeface="+mn-cs"/>
            </a:endParaRPr>
          </a:p>
          <a:p>
            <a:pPr marL="0" indent="0">
              <a:lnSpc>
                <a:spcPct val="100000"/>
              </a:lnSpc>
              <a:spcBef>
                <a:spcPts val="720"/>
              </a:spcBef>
              <a:buNone/>
            </a:pPr>
            <a:r>
              <a:rPr lang="en-US" kern="1200" baseline="0" smtClean="0">
                <a:solidFill>
                  <a:schemeClr val="tx1"/>
                </a:solidFill>
                <a:latin typeface="Arial" charset="0"/>
                <a:ea typeface="+mn-ea"/>
                <a:cs typeface="+mn-cs"/>
              </a:rPr>
              <a:t>The following are some of the reasons to configure SVI:</a:t>
            </a:r>
          </a:p>
          <a:p>
            <a:pPr lvl="1">
              <a:lnSpc>
                <a:spcPct val="100000"/>
              </a:lnSpc>
              <a:spcBef>
                <a:spcPts val="720"/>
              </a:spcBef>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provide a gateway for a VLAN so that traffic can be routed into or out of that VLAN</a:t>
            </a:r>
          </a:p>
          <a:p>
            <a:pPr lvl="1">
              <a:lnSpc>
                <a:spcPct val="100000"/>
              </a:lnSpc>
              <a:spcBef>
                <a:spcPts val="720"/>
              </a:spcBef>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provide fallback bridging if it is required for non-routable protocols</a:t>
            </a:r>
            <a:r>
              <a:rPr lang="en-US" b="1" kern="1200" baseline="0" dirty="0" smtClean="0">
                <a:solidFill>
                  <a:schemeClr val="tx1"/>
                </a:solidFill>
                <a:latin typeface="Arial" charset="0"/>
                <a:ea typeface="+mn-ea"/>
                <a:cs typeface="+mn-cs"/>
              </a:rPr>
              <a:t>  Note </a:t>
            </a:r>
            <a:r>
              <a:rPr lang="en-US" b="0" kern="1200" baseline="0" dirty="0" smtClean="0">
                <a:solidFill>
                  <a:schemeClr val="tx1"/>
                </a:solidFill>
                <a:latin typeface="Arial" charset="0"/>
                <a:ea typeface="+mn-ea"/>
                <a:cs typeface="+mn-cs"/>
              </a:rPr>
              <a:t>Using fallback bridging, non-IP packets can be forwarded across the routed interfaces, but this course</a:t>
            </a:r>
            <a:r>
              <a:rPr lang="en-US" kern="1200" baseline="0" dirty="0" smtClean="0">
                <a:solidFill>
                  <a:schemeClr val="tx1"/>
                </a:solidFill>
                <a:latin typeface="Arial" charset="0"/>
                <a:ea typeface="+mn-ea"/>
                <a:cs typeface="+mn-cs"/>
              </a:rPr>
              <a:t> focuses only on inter-VLAN routing, so only IP connectivity is discussed.</a:t>
            </a:r>
          </a:p>
          <a:p>
            <a:pPr lvl="1">
              <a:lnSpc>
                <a:spcPct val="100000"/>
              </a:lnSpc>
              <a:spcBef>
                <a:spcPts val="720"/>
              </a:spcBef>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provide Layer 3 IP connectivity to the switch</a:t>
            </a:r>
          </a:p>
          <a:p>
            <a:pPr lvl="1">
              <a:lnSpc>
                <a:spcPct val="100000"/>
              </a:lnSpc>
              <a:spcBef>
                <a:spcPts val="720"/>
              </a:spcBef>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support routing protocol and bridging configurations</a:t>
            </a:r>
          </a:p>
          <a:p>
            <a:pPr marL="0" indent="0">
              <a:lnSpc>
                <a:spcPct val="100000"/>
              </a:lnSpc>
              <a:spcBef>
                <a:spcPts val="720"/>
              </a:spcBef>
              <a:buNone/>
            </a:pPr>
            <a:endParaRPr lang="en-US" b="1" kern="1200" baseline="0" smtClean="0">
              <a:solidFill>
                <a:schemeClr val="tx1"/>
              </a:solidFill>
              <a:latin typeface="Arial" charset="0"/>
              <a:ea typeface="+mn-ea"/>
              <a:cs typeface="+mn-cs"/>
            </a:endParaRPr>
          </a:p>
          <a:p>
            <a:pPr marL="0" indent="0">
              <a:lnSpc>
                <a:spcPct val="100000"/>
              </a:lnSpc>
              <a:spcBef>
                <a:spcPts val="720"/>
              </a:spcBef>
              <a:buNone/>
            </a:pPr>
            <a:r>
              <a:rPr lang="en-US" b="1" kern="1200" baseline="0" smtClean="0">
                <a:solidFill>
                  <a:schemeClr val="tx1"/>
                </a:solidFill>
                <a:latin typeface="Arial" charset="0"/>
                <a:ea typeface="+mn-ea"/>
                <a:cs typeface="+mn-cs"/>
              </a:rPr>
              <a:t>SVI</a:t>
            </a:r>
            <a:r>
              <a:rPr lang="en-US" b="1" kern="1200" baseline="0" dirty="0" smtClean="0">
                <a:solidFill>
                  <a:schemeClr val="tx1"/>
                </a:solidFill>
                <a:latin typeface="Arial" charset="0"/>
                <a:ea typeface="+mn-ea"/>
                <a:cs typeface="+mn-cs"/>
              </a:rPr>
              <a:t>: Advantages and Disadvantages</a:t>
            </a:r>
          </a:p>
          <a:p>
            <a:pPr marL="0" indent="0">
              <a:lnSpc>
                <a:spcPct val="100000"/>
              </a:lnSpc>
              <a:spcBef>
                <a:spcPts val="720"/>
              </a:spcBef>
              <a:buFont typeface="Arial" pitchFamily="34" charset="0"/>
              <a:buNone/>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following are some of the advantage of SVI:</a:t>
            </a:r>
          </a:p>
          <a:p>
            <a:pPr lvl="1">
              <a:lnSpc>
                <a:spcPct val="100000"/>
              </a:lnSpc>
              <a:spcBef>
                <a:spcPts val="720"/>
              </a:spcBef>
            </a:pPr>
            <a:r>
              <a:rPr lang="en-US" kern="1200" baseline="0" smtClean="0">
                <a:solidFill>
                  <a:schemeClr val="tx1"/>
                </a:solidFill>
                <a:latin typeface="Arial" charset="0"/>
                <a:ea typeface="+mn-ea"/>
                <a:cs typeface="+mn-cs"/>
              </a:rPr>
              <a:t>It </a:t>
            </a:r>
            <a:r>
              <a:rPr lang="en-US" kern="1200" baseline="0" dirty="0" smtClean="0">
                <a:solidFill>
                  <a:schemeClr val="tx1"/>
                </a:solidFill>
                <a:latin typeface="Arial" charset="0"/>
                <a:ea typeface="+mn-ea"/>
                <a:cs typeface="+mn-cs"/>
              </a:rPr>
              <a:t>is much faster than router-on-a-stick because everything is hardware switched and routed.</a:t>
            </a:r>
          </a:p>
          <a:p>
            <a:pPr lvl="1">
              <a:lnSpc>
                <a:spcPct val="100000"/>
              </a:lnSpc>
              <a:spcBef>
                <a:spcPts val="720"/>
              </a:spcBef>
            </a:pPr>
            <a:r>
              <a:rPr lang="en-US" sz="1200" kern="1200" baseline="0" smtClean="0">
                <a:solidFill>
                  <a:schemeClr val="tx1"/>
                </a:solidFill>
                <a:latin typeface="Arial" charset="0"/>
                <a:ea typeface="+mn-ea"/>
                <a:cs typeface="+mn-cs"/>
              </a:rPr>
              <a:t>No </a:t>
            </a:r>
            <a:r>
              <a:rPr lang="en-US" sz="1200" kern="1200" baseline="0" dirty="0" smtClean="0">
                <a:solidFill>
                  <a:schemeClr val="tx1"/>
                </a:solidFill>
                <a:latin typeface="Arial" charset="0"/>
                <a:ea typeface="+mn-ea"/>
                <a:cs typeface="+mn-cs"/>
              </a:rPr>
              <a:t>need for external links from the switch to the router for routing.</a:t>
            </a:r>
          </a:p>
          <a:p>
            <a:pPr lvl="1">
              <a:lnSpc>
                <a:spcPct val="100000"/>
              </a:lnSpc>
              <a:spcBef>
                <a:spcPts val="720"/>
              </a:spcBef>
            </a:pPr>
            <a:r>
              <a:rPr lang="en-US" sz="1200" kern="1200" baseline="0" smtClean="0">
                <a:solidFill>
                  <a:schemeClr val="tx1"/>
                </a:solidFill>
                <a:latin typeface="Arial" charset="0"/>
                <a:ea typeface="+mn-ea"/>
                <a:cs typeface="+mn-cs"/>
              </a:rPr>
              <a:t>Not </a:t>
            </a:r>
            <a:r>
              <a:rPr lang="en-US" sz="1200" kern="1200" baseline="0" dirty="0" smtClean="0">
                <a:solidFill>
                  <a:schemeClr val="tx1"/>
                </a:solidFill>
                <a:latin typeface="Arial" charset="0"/>
                <a:ea typeface="+mn-ea"/>
                <a:cs typeface="+mn-cs"/>
              </a:rPr>
              <a:t>limited to one link., Layer 2 EtherChannels can be used between the switches to get more bandwidth.</a:t>
            </a:r>
          </a:p>
          <a:p>
            <a:pPr lvl="1">
              <a:lnSpc>
                <a:spcPct val="100000"/>
              </a:lnSpc>
              <a:spcBef>
                <a:spcPts val="720"/>
              </a:spcBef>
            </a:pPr>
            <a:r>
              <a:rPr lang="en-US" sz="1200" kern="1200" baseline="0" smtClean="0">
                <a:solidFill>
                  <a:schemeClr val="tx1"/>
                </a:solidFill>
                <a:latin typeface="Arial" charset="0"/>
                <a:ea typeface="+mn-ea"/>
                <a:cs typeface="+mn-cs"/>
              </a:rPr>
              <a:t>Latency </a:t>
            </a:r>
            <a:r>
              <a:rPr lang="en-US" kern="1200" baseline="0" dirty="0" smtClean="0">
                <a:solidFill>
                  <a:schemeClr val="tx1"/>
                </a:solidFill>
                <a:latin typeface="Arial" charset="0"/>
                <a:ea typeface="+mn-ea"/>
                <a:cs typeface="+mn-cs"/>
              </a:rPr>
              <a:t>is much lower because it doesn’t need to leave the switch.</a:t>
            </a:r>
          </a:p>
          <a:p>
            <a:pPr marL="0" lvl="0" indent="0">
              <a:lnSpc>
                <a:spcPct val="100000"/>
              </a:lnSpc>
              <a:spcBef>
                <a:spcPts val="720"/>
              </a:spcBef>
              <a:buFont typeface="Arial" pitchFamily="34" charset="0"/>
              <a:buNone/>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following is a disadvantage:</a:t>
            </a:r>
          </a:p>
          <a:p>
            <a:pPr lvl="1">
              <a:lnSpc>
                <a:spcPct val="100000"/>
              </a:lnSpc>
              <a:spcBef>
                <a:spcPts val="720"/>
              </a:spcBef>
            </a:pPr>
            <a:r>
              <a:rPr lang="en-US" kern="1200" baseline="0" smtClean="0">
                <a:solidFill>
                  <a:schemeClr val="tx1"/>
                </a:solidFill>
                <a:latin typeface="Arial" charset="0"/>
                <a:ea typeface="+mn-ea"/>
                <a:cs typeface="+mn-cs"/>
              </a:rPr>
              <a:t>It </a:t>
            </a:r>
            <a:r>
              <a:rPr lang="en-US" kern="1200" baseline="0" dirty="0" smtClean="0">
                <a:solidFill>
                  <a:schemeClr val="tx1"/>
                </a:solidFill>
                <a:latin typeface="Arial" charset="0"/>
                <a:ea typeface="+mn-ea"/>
                <a:cs typeface="+mn-cs"/>
              </a:rPr>
              <a:t>needs a Layer 3 switch to perform Inter-VLAN routing, which is more expensive.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00000"/>
              </a:lnSpc>
            </a:pPr>
            <a:r>
              <a:rPr lang="en-US" kern="1200" baseline="0" dirty="0" smtClean="0">
                <a:solidFill>
                  <a:schemeClr val="tx1"/>
                </a:solidFill>
                <a:latin typeface="Arial" charset="0"/>
                <a:ea typeface="+mn-ea"/>
                <a:cs typeface="+mn-cs"/>
              </a:rPr>
              <a:t>A routed port is a physical port that acts similarly to a port on a traditional router with Layer 3 addresses configured. Unlike an access port, a routed port is not associated with a particular VLAN. A routed port behaves like a regular router interface. Also, because Layer 2 functionality has been removed, Layer 2 protocols, such as STP and VTP, do not function on a routed interface. However, protocols such as LACP, which can be used to build either Layer 2 or Layer 3 EtherChannel bundles, would still function at Layer 3. </a:t>
            </a:r>
            <a:r>
              <a:rPr lang="en-US" b="0" kern="1200" baseline="0" dirty="0" smtClean="0">
                <a:solidFill>
                  <a:schemeClr val="tx1"/>
                </a:solidFill>
                <a:latin typeface="Arial" charset="0"/>
                <a:ea typeface="+mn-ea"/>
                <a:cs typeface="+mn-cs"/>
              </a:rPr>
              <a:t>Routed interfaces don’t support subinterfaces as with Cisco IOS routers. </a:t>
            </a:r>
            <a:r>
              <a:rPr lang="en-US" kern="1200" baseline="0" dirty="0" smtClean="0">
                <a:solidFill>
                  <a:schemeClr val="tx1"/>
                </a:solidFill>
                <a:latin typeface="Arial" charset="0"/>
                <a:ea typeface="+mn-ea"/>
                <a:cs typeface="+mn-cs"/>
              </a:rPr>
              <a:t>Routed ports are used for point-to-point links; connecting WAN routers and security devices are examples of the use of routed ports. In the campus switched network, routed ports are mostly configured between the switches in the campus backbone and between switches in the campus backbone and building distribution switches if Layer 3 routing is applied in the distribution layer. The figure illustrates routed ports for point-to-point links in a campus switched </a:t>
            </a:r>
            <a:r>
              <a:rPr lang="en-US" kern="1200" baseline="0" smtClean="0">
                <a:solidFill>
                  <a:schemeClr val="tx1"/>
                </a:solidFill>
                <a:latin typeface="Arial" charset="0"/>
                <a:ea typeface="+mn-ea"/>
                <a:cs typeface="+mn-cs"/>
              </a:rPr>
              <a:t>network.</a:t>
            </a:r>
          </a:p>
          <a:p>
            <a:pPr>
              <a:lnSpc>
                <a:spcPct val="100000"/>
              </a:lnSpc>
            </a:pPr>
            <a:endParaRPr lang="en-US" kern="1200" baseline="0" dirty="0" smtClean="0">
              <a:solidFill>
                <a:schemeClr val="tx1"/>
              </a:solidFill>
              <a:latin typeface="Arial" charset="0"/>
              <a:ea typeface="+mn-ea"/>
              <a:cs typeface="+mn-cs"/>
            </a:endParaRPr>
          </a:p>
          <a:p>
            <a:pPr>
              <a:lnSpc>
                <a:spcPct val="100000"/>
              </a:lnSpc>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configure routed ports, make sure to configure the respective interface as a Layer 3 interface using the </a:t>
            </a:r>
            <a:r>
              <a:rPr lang="en-US" b="1" kern="1200" baseline="0" dirty="0" smtClean="0">
                <a:solidFill>
                  <a:schemeClr val="tx1"/>
                </a:solidFill>
                <a:latin typeface="Arial" charset="0"/>
                <a:ea typeface="+mn-ea"/>
                <a:cs typeface="+mn-cs"/>
              </a:rPr>
              <a:t>no switchport </a:t>
            </a:r>
            <a:r>
              <a:rPr lang="en-US" b="0" kern="1200" baseline="0" dirty="0" smtClean="0">
                <a:solidFill>
                  <a:schemeClr val="tx1"/>
                </a:solidFill>
                <a:latin typeface="Arial" charset="0"/>
                <a:ea typeface="+mn-ea"/>
                <a:cs typeface="+mn-cs"/>
              </a:rPr>
              <a:t>interface command, if the default configurations of the </a:t>
            </a:r>
            <a:r>
              <a:rPr lang="en-US" kern="1200" baseline="0" dirty="0" smtClean="0">
                <a:solidFill>
                  <a:schemeClr val="tx1"/>
                </a:solidFill>
                <a:latin typeface="Arial" charset="0"/>
                <a:ea typeface="+mn-ea"/>
                <a:cs typeface="+mn-cs"/>
              </a:rPr>
              <a:t>interfaces are Layer 2 interfaces as with the Catalyst 3560 family of switches. In addition, assign an IP address and other Layer 3 parameters as necessary. After assigning the IP address, make certain that IP routing is globally enabled and that applicable routing protocols are configured. The number of routed ports and </a:t>
            </a:r>
            <a:r>
              <a:rPr lang="en-US" kern="1200" baseline="0" dirty="0" err="1" smtClean="0">
                <a:solidFill>
                  <a:schemeClr val="tx1"/>
                </a:solidFill>
                <a:latin typeface="Arial" charset="0"/>
                <a:ea typeface="+mn-ea"/>
                <a:cs typeface="+mn-cs"/>
              </a:rPr>
              <a:t>SVIs</a:t>
            </a:r>
            <a:r>
              <a:rPr lang="en-US" kern="1200" baseline="0" dirty="0" smtClean="0">
                <a:solidFill>
                  <a:schemeClr val="tx1"/>
                </a:solidFill>
                <a:latin typeface="Arial" charset="0"/>
                <a:ea typeface="+mn-ea"/>
                <a:cs typeface="+mn-cs"/>
              </a:rPr>
              <a:t> that can be configured on a switch is not limited by software. However, the interrelationship between these interfaces and other features configured on the switch may overload the CPU due to hardware limitations, so a network engineer should fully consider these limits before configuring these features on numerous interfaces.</a:t>
            </a:r>
          </a:p>
          <a:p>
            <a:pPr marL="0" indent="0">
              <a:lnSpc>
                <a:spcPct val="100000"/>
              </a:lnSpc>
              <a:buNone/>
            </a:pPr>
            <a:endParaRPr lang="en-US" kern="1200" baseline="0" smtClean="0">
              <a:solidFill>
                <a:schemeClr val="tx1"/>
              </a:solidFill>
              <a:latin typeface="Arial" charset="0"/>
              <a:ea typeface="+mn-ea"/>
              <a:cs typeface="+mn-cs"/>
            </a:endParaRPr>
          </a:p>
          <a:p>
            <a:pPr marL="0" indent="0">
              <a:lnSpc>
                <a:spcPct val="100000"/>
              </a:lnSpc>
              <a:buNone/>
            </a:pPr>
            <a:r>
              <a:rPr lang="en-US" kern="1200" baseline="0" smtClean="0">
                <a:solidFill>
                  <a:schemeClr val="tx1"/>
                </a:solidFill>
                <a:latin typeface="Arial" charset="0"/>
                <a:ea typeface="+mn-ea"/>
                <a:cs typeface="+mn-cs"/>
              </a:rPr>
              <a:t>Following </a:t>
            </a:r>
            <a:r>
              <a:rPr lang="en-US" kern="1200" baseline="0" dirty="0" smtClean="0">
                <a:solidFill>
                  <a:schemeClr val="tx1"/>
                </a:solidFill>
                <a:latin typeface="Arial" charset="0"/>
                <a:ea typeface="+mn-ea"/>
                <a:cs typeface="+mn-cs"/>
              </a:rPr>
              <a:t>are some of the advantages of routed ports:</a:t>
            </a:r>
          </a:p>
          <a:p>
            <a:pPr lvl="1">
              <a:lnSpc>
                <a:spcPct val="100000"/>
              </a:lnSpc>
            </a:pPr>
            <a:r>
              <a:rPr lang="en-US" kern="1200" baseline="0" smtClean="0">
                <a:solidFill>
                  <a:schemeClr val="tx1"/>
                </a:solidFill>
                <a:latin typeface="Arial" charset="0"/>
                <a:ea typeface="+mn-ea"/>
                <a:cs typeface="+mn-cs"/>
              </a:rPr>
              <a:t>A </a:t>
            </a:r>
            <a:r>
              <a:rPr lang="en-US" kern="1200" baseline="0" dirty="0" smtClean="0">
                <a:solidFill>
                  <a:schemeClr val="tx1"/>
                </a:solidFill>
                <a:latin typeface="Arial" charset="0"/>
                <a:ea typeface="+mn-ea"/>
                <a:cs typeface="+mn-cs"/>
              </a:rPr>
              <a:t>multilayer switch can have </a:t>
            </a:r>
            <a:r>
              <a:rPr lang="en-US" kern="1200" baseline="0" dirty="0" err="1" smtClean="0">
                <a:solidFill>
                  <a:schemeClr val="tx1"/>
                </a:solidFill>
                <a:latin typeface="Arial" charset="0"/>
                <a:ea typeface="+mn-ea"/>
                <a:cs typeface="+mn-cs"/>
              </a:rPr>
              <a:t>SVIs</a:t>
            </a:r>
            <a:r>
              <a:rPr lang="en-US" kern="1200" baseline="0" dirty="0" smtClean="0">
                <a:solidFill>
                  <a:schemeClr val="tx1"/>
                </a:solidFill>
                <a:latin typeface="Arial" charset="0"/>
                <a:ea typeface="+mn-ea"/>
                <a:cs typeface="+mn-cs"/>
              </a:rPr>
              <a:t> and routed ports on a single switch.</a:t>
            </a:r>
          </a:p>
          <a:p>
            <a:pPr lvl="1">
              <a:lnSpc>
                <a:spcPct val="100000"/>
              </a:lnSpc>
            </a:pPr>
            <a:r>
              <a:rPr lang="en-US" kern="1200" baseline="0" smtClean="0">
                <a:solidFill>
                  <a:schemeClr val="tx1"/>
                </a:solidFill>
                <a:latin typeface="Arial" charset="0"/>
                <a:ea typeface="+mn-ea"/>
                <a:cs typeface="+mn-cs"/>
              </a:rPr>
              <a:t>Multilayer </a:t>
            </a:r>
            <a:r>
              <a:rPr lang="en-US" kern="1200" baseline="0" dirty="0" smtClean="0">
                <a:solidFill>
                  <a:schemeClr val="tx1"/>
                </a:solidFill>
                <a:latin typeface="Arial" charset="0"/>
                <a:ea typeface="+mn-ea"/>
                <a:cs typeface="+mn-cs"/>
              </a:rPr>
              <a:t>switches forward either Layer 2 or Layer 3 traffic in hardware.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The EtherChannel technology is available to bundle ports of the same type. On a Layer 2 switch, EtherChannel can aggregate access ports such as servers that support EtherChannel or trunk links to connect switches. As each EtherChannel link is seen as one logical connection, ports that are member of an EtherChannel can load balance traffic on all the links that are up. On Layer 3 switches, switched ports can be converted to routed ports. These ports do not perform switching at Layer 2 anymore, but become Layer 3 ports similar to those found on router platforms. Routed Layer 3 ports can also form EtherChannel just like Layer 2. On a multilayer switch, it is easy to configure Layer 2 EtherChannels or Layer 3 EtherChannels, depending on what type of devices connect and depending on their position in the network. The configuration requires that ports on both sides are configured the same way: switch ports (access or trunk) or routed ports. In the figure, the bottom switch is Layer 2-only because it is an access switch, so Layer 2 EtherChannel is configured. At the distribution or the core layer, where Layer 3 links are recommended, Layer 3 EtherChannels are configured.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defRPr/>
            </a:pPr>
            <a:r>
              <a:rPr lang="en-US" kern="1200" baseline="0" smtClean="0">
                <a:solidFill>
                  <a:schemeClr val="tx1"/>
                </a:solidFill>
                <a:latin typeface="Arial" charset="0"/>
                <a:ea typeface="+mn-ea"/>
                <a:cs typeface="+mn-cs"/>
              </a:rPr>
              <a:t>Inter-VLAN </a:t>
            </a:r>
            <a:r>
              <a:rPr lang="en-US" kern="1200" baseline="0" dirty="0" smtClean="0">
                <a:solidFill>
                  <a:schemeClr val="tx1"/>
                </a:solidFill>
                <a:latin typeface="Arial" charset="0"/>
                <a:ea typeface="+mn-ea"/>
                <a:cs typeface="+mn-cs"/>
              </a:rPr>
              <a:t>configuration with external router</a:t>
            </a:r>
          </a:p>
          <a:p>
            <a:pPr lvl="1">
              <a:defRPr/>
            </a:pPr>
            <a:r>
              <a:rPr lang="en-US" kern="1200" baseline="0" smtClean="0">
                <a:solidFill>
                  <a:schemeClr val="tx1"/>
                </a:solidFill>
                <a:latin typeface="Arial" charset="0"/>
                <a:ea typeface="+mn-ea"/>
                <a:cs typeface="+mn-cs"/>
              </a:rPr>
              <a:t>Inter-VLAN </a:t>
            </a:r>
            <a:r>
              <a:rPr lang="en-US" kern="1200" baseline="0" dirty="0" smtClean="0">
                <a:solidFill>
                  <a:schemeClr val="tx1"/>
                </a:solidFill>
                <a:latin typeface="Arial" charset="0"/>
                <a:ea typeface="+mn-ea"/>
                <a:cs typeface="+mn-cs"/>
              </a:rPr>
              <a:t>configuration with SVI</a:t>
            </a:r>
          </a:p>
          <a:p>
            <a:pPr lvl="1"/>
            <a:r>
              <a:rPr lang="en-US" kern="1200" baseline="0" smtClean="0">
                <a:solidFill>
                  <a:schemeClr val="tx1"/>
                </a:solidFill>
                <a:latin typeface="Arial" charset="0"/>
                <a:ea typeface="+mn-ea"/>
                <a:cs typeface="+mn-cs"/>
              </a:rPr>
              <a:t>Routing </a:t>
            </a:r>
            <a:r>
              <a:rPr lang="en-US" kern="1200" baseline="0" dirty="0" smtClean="0">
                <a:solidFill>
                  <a:schemeClr val="tx1"/>
                </a:solidFill>
                <a:latin typeface="Arial" charset="0"/>
                <a:ea typeface="+mn-ea"/>
                <a:cs typeface="+mn-cs"/>
              </a:rPr>
              <a:t>configuration with routed ports</a:t>
            </a:r>
          </a:p>
          <a:p>
            <a:pPr lvl="1"/>
            <a:r>
              <a:rPr lang="en-US" kern="1200" baseline="0" smtClean="0">
                <a:solidFill>
                  <a:schemeClr val="tx1"/>
                </a:solidFill>
                <a:latin typeface="Arial" charset="0"/>
                <a:ea typeface="+mn-ea"/>
                <a:cs typeface="+mn-cs"/>
              </a:rPr>
              <a:t>Verifying </a:t>
            </a:r>
            <a:r>
              <a:rPr lang="en-US" kern="1200" baseline="0" dirty="0" smtClean="0">
                <a:solidFill>
                  <a:schemeClr val="tx1"/>
                </a:solidFill>
                <a:latin typeface="Arial" charset="0"/>
                <a:ea typeface="+mn-ea"/>
                <a:cs typeface="+mn-cs"/>
              </a:rPr>
              <a:t>and troubleshooting inter-VLAN routing</a:t>
            </a:r>
          </a:p>
          <a:p>
            <a:pPr lvl="1"/>
            <a:r>
              <a:rPr lang="en-US" kern="1200" baseline="0" smtClean="0">
                <a:solidFill>
                  <a:schemeClr val="tx1"/>
                </a:solidFill>
                <a:latin typeface="Arial" charset="0"/>
                <a:ea typeface="+mn-ea"/>
                <a:cs typeface="+mn-cs"/>
              </a:rPr>
              <a:t>Layer </a:t>
            </a:r>
            <a:r>
              <a:rPr lang="en-US" kern="1200" baseline="0" dirty="0" smtClean="0">
                <a:solidFill>
                  <a:schemeClr val="tx1"/>
                </a:solidFill>
                <a:latin typeface="Arial" charset="0"/>
                <a:ea typeface="+mn-ea"/>
                <a:cs typeface="+mn-cs"/>
              </a:rPr>
              <a:t>3 EtherChannel configuration</a:t>
            </a:r>
          </a:p>
          <a:p>
            <a:pPr lvl="1"/>
            <a:r>
              <a:rPr lang="en-US" kern="1200" baseline="0" smtClean="0">
                <a:solidFill>
                  <a:schemeClr val="tx1"/>
                </a:solidFill>
                <a:latin typeface="Arial" charset="0"/>
                <a:ea typeface="+mn-ea"/>
                <a:cs typeface="+mn-cs"/>
              </a:rPr>
              <a:t>Routing </a:t>
            </a:r>
            <a:r>
              <a:rPr lang="en-US" kern="1200" baseline="0" dirty="0" smtClean="0">
                <a:solidFill>
                  <a:schemeClr val="tx1"/>
                </a:solidFill>
                <a:latin typeface="Arial" charset="0"/>
                <a:ea typeface="+mn-ea"/>
                <a:cs typeface="+mn-cs"/>
              </a:rPr>
              <a:t>protocol configuration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14</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a:lnSpc>
                <a:spcPct val="100000"/>
              </a:lnSpc>
            </a:pPr>
            <a:r>
              <a:rPr lang="en-US" sz="1200" kern="1200" baseline="0" dirty="0" smtClean="0">
                <a:solidFill>
                  <a:schemeClr val="tx1"/>
                </a:solidFill>
                <a:latin typeface="Arial" charset="0"/>
                <a:ea typeface="+mn-ea"/>
                <a:cs typeface="+mn-cs"/>
              </a:rPr>
              <a:t>Before implementing inter-VLAN routing, a network engineer should plan the steps necessary to make it successful.</a:t>
            </a:r>
          </a:p>
          <a:p>
            <a:pPr marL="0" indent="0">
              <a:lnSpc>
                <a:spcPct val="100000"/>
              </a:lnSpc>
              <a:buNone/>
            </a:pPr>
            <a:endParaRPr lang="en-US" sz="1200" b="1" kern="1200" baseline="0" smtClean="0">
              <a:solidFill>
                <a:schemeClr val="tx1"/>
              </a:solidFill>
              <a:latin typeface="Arial" charset="0"/>
              <a:ea typeface="+mn-ea"/>
              <a:cs typeface="+mn-cs"/>
            </a:endParaRPr>
          </a:p>
          <a:p>
            <a:pPr marL="0" indent="0">
              <a:lnSpc>
                <a:spcPct val="100000"/>
              </a:lnSpc>
              <a:buNone/>
            </a:pPr>
            <a:r>
              <a:rPr lang="en-US" sz="1200" b="1" kern="1200" baseline="0" smtClean="0">
                <a:solidFill>
                  <a:schemeClr val="tx1"/>
                </a:solidFill>
                <a:latin typeface="Arial" charset="0"/>
                <a:ea typeface="+mn-ea"/>
                <a:cs typeface="+mn-cs"/>
              </a:rPr>
              <a:t>Implementation </a:t>
            </a:r>
            <a:r>
              <a:rPr lang="en-US" sz="1200" b="1" kern="1200" baseline="0" dirty="0" smtClean="0">
                <a:solidFill>
                  <a:schemeClr val="tx1"/>
                </a:solidFill>
                <a:latin typeface="Arial" charset="0"/>
                <a:ea typeface="+mn-ea"/>
                <a:cs typeface="+mn-cs"/>
              </a:rPr>
              <a:t>Planning</a:t>
            </a:r>
          </a:p>
          <a:p>
            <a:pPr marL="0" indent="0">
              <a:lnSpc>
                <a:spcPct val="100000"/>
              </a:lnSpc>
              <a:buNone/>
            </a:pPr>
            <a:r>
              <a:rPr lang="en-US" sz="1200" kern="1200" baseline="0" smtClean="0">
                <a:solidFill>
                  <a:schemeClr val="tx1"/>
                </a:solidFill>
                <a:latin typeface="Arial" charset="0"/>
                <a:ea typeface="+mn-ea"/>
                <a:cs typeface="+mn-cs"/>
              </a:rPr>
              <a:t>Prior </a:t>
            </a:r>
            <a:r>
              <a:rPr lang="en-US" sz="1200" kern="1200" baseline="0" dirty="0" smtClean="0">
                <a:solidFill>
                  <a:schemeClr val="tx1"/>
                </a:solidFill>
                <a:latin typeface="Arial" charset="0"/>
                <a:ea typeface="+mn-ea"/>
                <a:cs typeface="+mn-cs"/>
              </a:rPr>
              <a:t>planning can help reduce any problems during the installation by logically organizing the steps necessary and providing checkpoints and verification, as necessary. Following are the key points to plan the implementation for the external router configuration method:</a:t>
            </a:r>
          </a:p>
          <a:p>
            <a:pPr lvl="1">
              <a:lnSpc>
                <a:spcPct val="100000"/>
              </a:lnSpc>
            </a:pPr>
            <a:r>
              <a:rPr lang="en-US" sz="1200" kern="1200" baseline="0" smtClean="0">
                <a:solidFill>
                  <a:schemeClr val="tx1"/>
                </a:solidFill>
                <a:latin typeface="Arial" charset="0"/>
                <a:ea typeface="+mn-ea"/>
                <a:cs typeface="+mn-cs"/>
              </a:rPr>
              <a:t>You </a:t>
            </a:r>
            <a:r>
              <a:rPr lang="en-US" sz="1200" kern="1200" baseline="0" dirty="0" smtClean="0">
                <a:solidFill>
                  <a:schemeClr val="tx1"/>
                </a:solidFill>
                <a:latin typeface="Arial" charset="0"/>
                <a:ea typeface="+mn-ea"/>
                <a:cs typeface="+mn-cs"/>
              </a:rPr>
              <a:t>need to know how many VLANs need routing and their </a:t>
            </a:r>
            <a:r>
              <a:rPr lang="en-US" sz="1200" kern="1200" baseline="0" dirty="0" err="1" smtClean="0">
                <a:solidFill>
                  <a:schemeClr val="tx1"/>
                </a:solidFill>
                <a:latin typeface="Arial" charset="0"/>
                <a:ea typeface="+mn-ea"/>
                <a:cs typeface="+mn-cs"/>
              </a:rPr>
              <a:t>VLAN_Ids</a:t>
            </a:r>
            <a:r>
              <a:rPr lang="en-US" sz="1200" kern="1200" baseline="0" dirty="0" smtClean="0">
                <a:solidFill>
                  <a:schemeClr val="tx1"/>
                </a:solidFill>
                <a:latin typeface="Arial" charset="0"/>
                <a:ea typeface="+mn-ea"/>
                <a:cs typeface="+mn-cs"/>
              </a:rPr>
              <a:t>. In addition, know what ports connect to the router.</a:t>
            </a:r>
          </a:p>
          <a:p>
            <a:pPr lvl="1">
              <a:lnSpc>
                <a:spcPct val="100000"/>
              </a:lnSpc>
            </a:pPr>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router interface providing inter-VLAN routing on a trunk link must be configured with a subinterface for each VLAN for which it will perform routing. Each subinterface on the physical link must then be configured with the same trunk encapsulation protocol. That protocol, usually 802.1Q (many Cisco switches also support the </a:t>
            </a:r>
            <a:r>
              <a:rPr lang="en-US" sz="1200" kern="1200" baseline="0" dirty="0" err="1" smtClean="0">
                <a:solidFill>
                  <a:schemeClr val="tx1"/>
                </a:solidFill>
                <a:latin typeface="Arial" charset="0"/>
                <a:ea typeface="+mn-ea"/>
                <a:cs typeface="+mn-cs"/>
              </a:rPr>
              <a:t>ISL</a:t>
            </a:r>
            <a:r>
              <a:rPr lang="en-US" sz="1200" kern="1200" baseline="0" dirty="0" smtClean="0">
                <a:solidFill>
                  <a:schemeClr val="tx1"/>
                </a:solidFill>
                <a:latin typeface="Arial" charset="0"/>
                <a:ea typeface="+mn-ea"/>
                <a:cs typeface="+mn-cs"/>
              </a:rPr>
              <a:t> protocol, but it is considered legacy technology), must match the encapsulation type configured on the switch side of the link, so you need to know the type of encapsulation. </a:t>
            </a:r>
          </a:p>
          <a:p>
            <a:pPr>
              <a:lnSpc>
                <a:spcPct val="100000"/>
              </a:lnSpc>
            </a:pPr>
            <a:endParaRPr lang="en-US" sz="1200" kern="1200" baseline="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Make </a:t>
            </a:r>
            <a:r>
              <a:rPr lang="en-US" sz="1200" kern="1200" baseline="0" dirty="0" smtClean="0">
                <a:solidFill>
                  <a:schemeClr val="tx1"/>
                </a:solidFill>
                <a:latin typeface="Arial" charset="0"/>
                <a:ea typeface="+mn-ea"/>
                <a:cs typeface="+mn-cs"/>
              </a:rPr>
              <a:t>sure to have the same native VLAN on both devices. Because traffic on the native VLAN is not tagged, all native VLAN frames will be received as untagged Ethernet frames. Beginning with Cisco IOS version 12.1(3)T, the creation of a subinterface for the native VLAN is allowed. If the native VLAN is configured as a subinterface, the command </a:t>
            </a:r>
            <a:r>
              <a:rPr lang="en-US" sz="1200" b="1" kern="1200" baseline="0" dirty="0" smtClean="0">
                <a:solidFill>
                  <a:schemeClr val="tx1"/>
                </a:solidFill>
                <a:latin typeface="Arial" charset="0"/>
                <a:ea typeface="+mn-ea"/>
                <a:cs typeface="+mn-cs"/>
              </a:rPr>
              <a:t>encapsulation dot1q </a:t>
            </a:r>
            <a:r>
              <a:rPr lang="en-US" sz="1200" b="0" i="1" kern="1200" baseline="0" dirty="0" smtClean="0">
                <a:solidFill>
                  <a:schemeClr val="tx1"/>
                </a:solidFill>
                <a:latin typeface="Arial" charset="0"/>
                <a:ea typeface="+mn-ea"/>
                <a:cs typeface="+mn-cs"/>
              </a:rPr>
              <a:t>&lt;vlan&gt; </a:t>
            </a:r>
            <a:r>
              <a:rPr lang="en-US" sz="1200" b="1" i="0" kern="1200" baseline="0" dirty="0" smtClean="0">
                <a:solidFill>
                  <a:schemeClr val="tx1"/>
                </a:solidFill>
                <a:latin typeface="Arial" charset="0"/>
                <a:ea typeface="+mn-ea"/>
                <a:cs typeface="+mn-cs"/>
              </a:rPr>
              <a:t>native</a:t>
            </a:r>
            <a:r>
              <a:rPr lang="en-US" sz="1200" b="0" i="0" kern="1200" baseline="0" dirty="0" smtClean="0">
                <a:solidFill>
                  <a:schemeClr val="tx1"/>
                </a:solidFill>
                <a:latin typeface="Arial" charset="0"/>
                <a:ea typeface="+mn-ea"/>
                <a:cs typeface="+mn-cs"/>
              </a:rPr>
              <a:t> is used. With older IOS </a:t>
            </a:r>
            <a:r>
              <a:rPr lang="en-US" sz="1200" kern="1200" baseline="0" dirty="0" smtClean="0">
                <a:solidFill>
                  <a:schemeClr val="tx1"/>
                </a:solidFill>
                <a:latin typeface="Arial" charset="0"/>
                <a:ea typeface="+mn-ea"/>
                <a:cs typeface="+mn-cs"/>
              </a:rPr>
              <a:t>versions, the physical interface is configured as the gateway for the native VLAN, with no encapsulation command—just an IP address. All other, non-native VLANs have an 802.1Q tag inserted into their frames. These non-native VLANs are configured as subinterfaces on the router, and the VLANs must be defined as using 802.1Q encapsulation, with the VLAN associated with them being identified. The subinterface command </a:t>
            </a:r>
            <a:r>
              <a:rPr lang="en-US" sz="1200" b="1" kern="1200" baseline="0" dirty="0" smtClean="0">
                <a:solidFill>
                  <a:schemeClr val="tx1"/>
                </a:solidFill>
                <a:latin typeface="Arial" charset="0"/>
                <a:ea typeface="+mn-ea"/>
                <a:cs typeface="+mn-cs"/>
              </a:rPr>
              <a:t>encapsulation dot1q </a:t>
            </a:r>
            <a:r>
              <a:rPr lang="en-US" sz="1200" b="0" i="1" kern="1200" baseline="0" dirty="0" smtClean="0">
                <a:solidFill>
                  <a:schemeClr val="tx1"/>
                </a:solidFill>
                <a:latin typeface="Arial" charset="0"/>
                <a:ea typeface="+mn-ea"/>
                <a:cs typeface="+mn-cs"/>
              </a:rPr>
              <a:t>vlan</a:t>
            </a:r>
            <a:r>
              <a:rPr lang="en-US" sz="1200" b="1" i="1" kern="1200" baseline="0" dirty="0" smtClean="0">
                <a:solidFill>
                  <a:schemeClr val="tx1"/>
                </a:solidFill>
                <a:latin typeface="Arial" charset="0"/>
                <a:ea typeface="+mn-ea"/>
                <a:cs typeface="+mn-cs"/>
              </a:rPr>
              <a:t> </a:t>
            </a:r>
            <a:r>
              <a:rPr lang="en-US" sz="1200" b="0" i="0" kern="1200" baseline="0" dirty="0" smtClean="0">
                <a:solidFill>
                  <a:schemeClr val="tx1"/>
                </a:solidFill>
                <a:latin typeface="Arial" charset="0"/>
                <a:ea typeface="+mn-ea"/>
                <a:cs typeface="+mn-cs"/>
              </a:rPr>
              <a:t>accomplishes this task.</a:t>
            </a:r>
          </a:p>
          <a:p>
            <a:pPr>
              <a:lnSpc>
                <a:spcPct val="100000"/>
              </a:lnSpc>
            </a:pPr>
            <a:endParaRPr lang="en-US" sz="1200" b="1" kern="1200" baseline="0" smtClean="0">
              <a:solidFill>
                <a:schemeClr val="tx1"/>
              </a:solidFill>
              <a:latin typeface="Arial" charset="0"/>
              <a:ea typeface="+mn-ea"/>
              <a:cs typeface="+mn-cs"/>
            </a:endParaRPr>
          </a:p>
          <a:p>
            <a:pPr>
              <a:lnSpc>
                <a:spcPct val="100000"/>
              </a:lnSpc>
            </a:pPr>
            <a:r>
              <a:rPr lang="en-US" sz="1200" b="1" kern="1200" baseline="0" smtClean="0">
                <a:solidFill>
                  <a:schemeClr val="tx1"/>
                </a:solidFill>
                <a:latin typeface="Arial" charset="0"/>
                <a:ea typeface="+mn-ea"/>
                <a:cs typeface="+mn-cs"/>
              </a:rPr>
              <a:t>Note</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The subinterface number of the slot/port number configuration is arbitrary and does not </a:t>
            </a:r>
            <a:r>
              <a:rPr lang="en-US" sz="1200" kern="1200" baseline="0" dirty="0" smtClean="0">
                <a:solidFill>
                  <a:schemeClr val="tx1"/>
                </a:solidFill>
                <a:latin typeface="Arial" charset="0"/>
                <a:ea typeface="+mn-ea"/>
                <a:cs typeface="+mn-cs"/>
              </a:rPr>
              <a:t>need to match the encapsulation configuration. However, to make configuration easily readable, configure the subinterface ID number as the VLAN ID number.</a:t>
            </a:r>
          </a:p>
          <a:p>
            <a:pPr>
              <a:lnSpc>
                <a:spcPct val="100000"/>
              </a:lnSpc>
            </a:pPr>
            <a:endParaRPr lang="en-US" sz="1200" kern="1200" baseline="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a switch port defined as a trunk forwards all Ethernet VLANs by default, no configuration is required on the switch for the non-native VLANs. Additional configuration might exist if the trunk is configured to enable only some VLANs to use the trunk.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0000"/>
              </a:lnSpc>
            </a:pPr>
            <a:r>
              <a:rPr lang="en-US" sz="1200" kern="1200" baseline="0" dirty="0" smtClean="0">
                <a:solidFill>
                  <a:schemeClr val="tx1"/>
                </a:solidFill>
                <a:latin typeface="Arial" charset="0"/>
                <a:ea typeface="+mn-ea"/>
                <a:cs typeface="+mn-cs"/>
              </a:rPr>
              <a:t>Here is an example of configuring inter-VLAN routing between VLAN 1 and VLAN 2 on an external router on the interface FastEthernet0/0 and a Catalyst switch running Cisco IOS on interface FastEthernet 4/2. Configuration of a router is followed by the switch configuration to configure an interface as a trunk </a:t>
            </a:r>
            <a:r>
              <a:rPr lang="en-US" sz="1200" kern="1200" baseline="0" smtClean="0">
                <a:solidFill>
                  <a:schemeClr val="tx1"/>
                </a:solidFill>
                <a:latin typeface="Arial" charset="0"/>
                <a:ea typeface="+mn-ea"/>
                <a:cs typeface="+mn-cs"/>
              </a:rPr>
              <a:t>port.</a:t>
            </a:r>
          </a:p>
          <a:p>
            <a:pPr>
              <a:lnSpc>
                <a:spcPct val="100000"/>
              </a:lnSpc>
            </a:pPr>
            <a:endParaRPr lang="en-US" sz="1200" kern="1200" baseline="0" dirty="0" smtClean="0">
              <a:solidFill>
                <a:schemeClr val="tx1"/>
              </a:solidFill>
              <a:latin typeface="Arial" charset="0"/>
              <a:ea typeface="+mn-ea"/>
              <a:cs typeface="+mn-cs"/>
            </a:endParaRPr>
          </a:p>
          <a:p>
            <a:pPr>
              <a:lnSpc>
                <a:spcPct val="100000"/>
              </a:lnSpc>
              <a:defRPr/>
            </a:pPr>
            <a:r>
              <a:rPr lang="en-US" sz="1200" kern="1200" baseline="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encapsulation dot1q 1 native </a:t>
            </a:r>
            <a:r>
              <a:rPr lang="en-US" sz="1200" b="0" kern="1200" baseline="0" dirty="0" smtClean="0">
                <a:solidFill>
                  <a:schemeClr val="tx1"/>
                </a:solidFill>
                <a:latin typeface="Arial" charset="0"/>
                <a:ea typeface="+mn-ea"/>
                <a:cs typeface="+mn-cs"/>
              </a:rPr>
              <a:t>command was introduced in Cisco IOS version </a:t>
            </a:r>
            <a:r>
              <a:rPr lang="en-US" sz="1200" kern="1200" baseline="0" dirty="0" smtClean="0">
                <a:solidFill>
                  <a:schemeClr val="tx1"/>
                </a:solidFill>
                <a:latin typeface="Arial" charset="0"/>
                <a:ea typeface="+mn-ea"/>
                <a:cs typeface="+mn-cs"/>
              </a:rPr>
              <a:t>12.1(3)T. The </a:t>
            </a:r>
            <a:r>
              <a:rPr lang="en-US" sz="1200" b="1" kern="1200" baseline="0" dirty="0" smtClean="0">
                <a:solidFill>
                  <a:schemeClr val="tx1"/>
                </a:solidFill>
                <a:latin typeface="Arial" charset="0"/>
                <a:ea typeface="+mn-ea"/>
                <a:cs typeface="+mn-cs"/>
              </a:rPr>
              <a:t>native</a:t>
            </a:r>
            <a:r>
              <a:rPr lang="en-US" sz="1200" b="0" kern="1200" baseline="0" dirty="0" smtClean="0">
                <a:solidFill>
                  <a:schemeClr val="tx1"/>
                </a:solidFill>
                <a:latin typeface="Arial" charset="0"/>
                <a:ea typeface="+mn-ea"/>
                <a:cs typeface="+mn-cs"/>
              </a:rPr>
              <a:t> keyword indicates the native VLAN. Recall from Chapter 2 that Cisco switches </a:t>
            </a:r>
            <a:r>
              <a:rPr lang="en-US" sz="1200" kern="1200" baseline="0" dirty="0" smtClean="0">
                <a:solidFill>
                  <a:schemeClr val="tx1"/>
                </a:solidFill>
                <a:latin typeface="Arial" charset="0"/>
                <a:ea typeface="+mn-ea"/>
                <a:cs typeface="+mn-cs"/>
              </a:rPr>
              <a:t>and routers do not tag the native VLAN. The alternative method of configuring the native VLAN is to configure the Layer 3 properties, such as the IP address, on the main interface rather than on the subinterface – however, experience shows that this often causes unnecessary complications, so strictly using subinterfaces in this context is </a:t>
            </a:r>
            <a:r>
              <a:rPr lang="en-US" sz="1200" kern="1200" baseline="0" smtClean="0">
                <a:solidFill>
                  <a:schemeClr val="tx1"/>
                </a:solidFill>
                <a:latin typeface="Arial" charset="0"/>
                <a:ea typeface="+mn-ea"/>
                <a:cs typeface="+mn-cs"/>
              </a:rPr>
              <a:t>recommended.</a:t>
            </a:r>
            <a:endParaRPr lang="en-US" sz="1200" kern="1200" baseline="0" dirty="0" smtClean="0">
              <a:solidFill>
                <a:schemeClr val="tx1"/>
              </a:solidFill>
              <a:latin typeface="Arial" charset="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16</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0" indent="0">
              <a:lnSpc>
                <a:spcPct val="100000"/>
              </a:lnSpc>
              <a:buNone/>
            </a:pPr>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previously discussed, before implementing inter-VLAN routing on a multilayer switch, a network engineer should plan the steps necessary to make it successful. Prior planning can help prevent any problems during the installation by logically organizing the necessary steps and providing checkpoints and verification, as </a:t>
            </a:r>
            <a:r>
              <a:rPr lang="en-US" sz="1200" kern="1200" baseline="0" smtClean="0">
                <a:solidFill>
                  <a:schemeClr val="tx1"/>
                </a:solidFill>
                <a:latin typeface="Arial" charset="0"/>
                <a:ea typeface="+mn-ea"/>
                <a:cs typeface="+mn-cs"/>
              </a:rPr>
              <a:t>necessary:</a:t>
            </a:r>
          </a:p>
          <a:p>
            <a:pPr marL="0" indent="0">
              <a:lnSpc>
                <a:spcPct val="100000"/>
              </a:lnSpc>
              <a:buNone/>
            </a:pPr>
            <a:endParaRPr lang="en-US" sz="1200" kern="1200" baseline="0" dirty="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first step is to identify the VLANs that require a Layer 3 gateway within the multilayer switch. It is possible that not all VLANs will require the capability to reach other VLANs within the enterprise. For example, a company might have a VLAN in use in an R&amp;D laboratory. The network designer determines that this VLAN should not have connectivity with other VLANs in the enterprise or to the Internet. However, the </a:t>
            </a:r>
            <a:r>
              <a:rPr lang="en-US" sz="1200" kern="1200" baseline="0" dirty="0" err="1" smtClean="0">
                <a:solidFill>
                  <a:schemeClr val="tx1"/>
                </a:solidFill>
                <a:latin typeface="Arial" charset="0"/>
                <a:ea typeface="+mn-ea"/>
                <a:cs typeface="+mn-cs"/>
              </a:rPr>
              <a:t>R&amp;DVLAN</a:t>
            </a:r>
            <a:r>
              <a:rPr lang="en-US" sz="1200" kern="1200" baseline="0" dirty="0" smtClean="0">
                <a:solidFill>
                  <a:schemeClr val="tx1"/>
                </a:solidFill>
                <a:latin typeface="Arial" charset="0"/>
                <a:ea typeface="+mn-ea"/>
                <a:cs typeface="+mn-cs"/>
              </a:rPr>
              <a:t> is not a local VLAN but spans the switch fabric due to the presence of an R&amp;D server in the data center, so it cannot simply be pruned from the trunk between the multilayer switch and the R&amp;D lab switch. Such a VLAN might be configured without a Layer 3 gateway as one way of ensuring the desired </a:t>
            </a:r>
            <a:r>
              <a:rPr lang="en-US" sz="1200" kern="1200" baseline="0" smtClean="0">
                <a:solidFill>
                  <a:schemeClr val="tx1"/>
                </a:solidFill>
                <a:latin typeface="Arial" charset="0"/>
                <a:ea typeface="+mn-ea"/>
                <a:cs typeface="+mn-cs"/>
              </a:rPr>
              <a:t>segregation.</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If </a:t>
            </a:r>
            <a:r>
              <a:rPr lang="en-US" sz="1200" kern="1200" baseline="0" dirty="0" smtClean="0">
                <a:solidFill>
                  <a:schemeClr val="tx1"/>
                </a:solidFill>
                <a:latin typeface="Arial" charset="0"/>
                <a:ea typeface="+mn-ea"/>
                <a:cs typeface="+mn-cs"/>
              </a:rPr>
              <a:t>a VLAN that is to be routed by an SVI interface does not already exist on the multilayer switch, it must be created. Then create the SVI interface for each VLAN that needs to be routed within the multilayer switch. </a:t>
            </a:r>
          </a:p>
          <a:p>
            <a:pPr>
              <a:lnSpc>
                <a:spcPct val="100000"/>
              </a:lnSpc>
            </a:pPr>
            <a:r>
              <a:rPr lang="en-US" sz="1200" kern="1200" baseline="0" smtClean="0">
                <a:solidFill>
                  <a:schemeClr val="tx1"/>
                </a:solidFill>
                <a:latin typeface="Arial" charset="0"/>
                <a:ea typeface="+mn-ea"/>
                <a:cs typeface="+mn-cs"/>
              </a:rPr>
              <a:t>Find </a:t>
            </a:r>
            <a:r>
              <a:rPr lang="en-US" sz="1200" kern="1200" baseline="0" dirty="0" smtClean="0">
                <a:solidFill>
                  <a:schemeClr val="tx1"/>
                </a:solidFill>
                <a:latin typeface="Arial" charset="0"/>
                <a:ea typeface="+mn-ea"/>
                <a:cs typeface="+mn-cs"/>
              </a:rPr>
              <a:t>out what protocols needs to be configured on the SVI; for example, IP and such. Assuming the </a:t>
            </a:r>
            <a:r>
              <a:rPr lang="en-US" sz="1200" kern="1200" baseline="0" smtClean="0">
                <a:solidFill>
                  <a:schemeClr val="tx1"/>
                </a:solidFill>
                <a:latin typeface="Arial" charset="0"/>
                <a:ea typeface="+mn-ea"/>
                <a:cs typeface="+mn-cs"/>
              </a:rPr>
              <a:t>enterprise uses </a:t>
            </a:r>
            <a:r>
              <a:rPr lang="en-US" sz="1200" kern="1200" baseline="0" dirty="0" smtClean="0">
                <a:solidFill>
                  <a:schemeClr val="tx1"/>
                </a:solidFill>
                <a:latin typeface="Arial" charset="0"/>
                <a:ea typeface="+mn-ea"/>
                <a:cs typeface="+mn-cs"/>
              </a:rPr>
              <a:t>only IP as a routed protocol, a network engineer would then configure each SVI interface with an appropriate IP address and mask. Following this, the SVI interface needs to be enabled using the </a:t>
            </a:r>
            <a:r>
              <a:rPr lang="en-US" sz="1200" b="1" kern="1200" baseline="0" dirty="0" smtClean="0">
                <a:solidFill>
                  <a:schemeClr val="tx1"/>
                </a:solidFill>
                <a:latin typeface="Arial" charset="0"/>
                <a:ea typeface="+mn-ea"/>
                <a:cs typeface="+mn-cs"/>
              </a:rPr>
              <a:t>no shutdown interface </a:t>
            </a:r>
            <a:r>
              <a:rPr lang="en-US" sz="1200" kern="1200" baseline="0" smtClean="0">
                <a:solidFill>
                  <a:schemeClr val="tx1"/>
                </a:solidFill>
                <a:latin typeface="Arial" charset="0"/>
                <a:ea typeface="+mn-ea"/>
                <a:cs typeface="+mn-cs"/>
              </a:rPr>
              <a:t>command.</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mtClean="0">
                <a:latin typeface="Arial" charset="0"/>
                <a:cs typeface="+mn-cs"/>
              </a:rPr>
              <a:t>I</a:t>
            </a:r>
            <a:r>
              <a:rPr lang="en-US" sz="1200" kern="1200" baseline="0" smtClean="0">
                <a:solidFill>
                  <a:schemeClr val="tx1"/>
                </a:solidFill>
                <a:latin typeface="Arial" charset="0"/>
                <a:ea typeface="+mn-ea"/>
                <a:cs typeface="+mn-cs"/>
              </a:rPr>
              <a:t>f </a:t>
            </a:r>
            <a:r>
              <a:rPr lang="en-US" sz="1200" kern="1200" baseline="0" dirty="0" err="1" smtClean="0">
                <a:solidFill>
                  <a:schemeClr val="tx1"/>
                </a:solidFill>
                <a:latin typeface="Arial" charset="0"/>
                <a:ea typeface="+mn-ea"/>
                <a:cs typeface="+mn-cs"/>
              </a:rPr>
              <a:t>SVIs</a:t>
            </a:r>
            <a:r>
              <a:rPr lang="en-US" sz="1200" kern="1200" baseline="0" dirty="0" smtClean="0">
                <a:solidFill>
                  <a:schemeClr val="tx1"/>
                </a:solidFill>
                <a:latin typeface="Arial" charset="0"/>
                <a:ea typeface="+mn-ea"/>
                <a:cs typeface="+mn-cs"/>
              </a:rPr>
              <a:t> are used to provide Layer 3 forwarding services to their assigned VLAN (as opposed to only giving those VLANs the capability to reach the switch), all routed protocols in use in the enterprise must have their routing function enabled within the multilayer switch. (Layer 3 routing is not enabled by default in a multilayer </a:t>
            </a:r>
            <a:r>
              <a:rPr lang="en-US" sz="1200" kern="1200" baseline="0" smtClean="0">
                <a:solidFill>
                  <a:schemeClr val="tx1"/>
                </a:solidFill>
                <a:latin typeface="Arial" charset="0"/>
                <a:ea typeface="+mn-ea"/>
                <a:cs typeface="+mn-cs"/>
              </a:rPr>
              <a:t>switch.)</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Depending </a:t>
            </a:r>
            <a:r>
              <a:rPr lang="en-US" sz="1200" kern="1200" baseline="0" dirty="0" smtClean="0">
                <a:solidFill>
                  <a:schemeClr val="tx1"/>
                </a:solidFill>
                <a:latin typeface="Arial" charset="0"/>
                <a:ea typeface="+mn-ea"/>
                <a:cs typeface="+mn-cs"/>
              </a:rPr>
              <a:t>on the size of the network and the design provided by the network architect, the multilayer switch might need to exchange dynamic routing protocol updates with one or more other routing devices in the network. A network engineer must determine whether this need exists, and if so, configure an appropriate dynamic routing protocol on the multilayer switch. The choice of protocol may be specified by the network designer, or the choice may be left to the network </a:t>
            </a:r>
            <a:r>
              <a:rPr lang="en-US" sz="1200" kern="1200" baseline="0" smtClean="0">
                <a:solidFill>
                  <a:schemeClr val="tx1"/>
                </a:solidFill>
                <a:latin typeface="Arial" charset="0"/>
                <a:ea typeface="+mn-ea"/>
                <a:cs typeface="+mn-cs"/>
              </a:rPr>
              <a:t>engineer.</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Finally</a:t>
            </a:r>
            <a:r>
              <a:rPr lang="en-US" sz="1200" kern="1200" baseline="0" dirty="0" smtClean="0">
                <a:solidFill>
                  <a:schemeClr val="tx1"/>
                </a:solidFill>
                <a:latin typeface="Arial" charset="0"/>
                <a:ea typeface="+mn-ea"/>
                <a:cs typeface="+mn-cs"/>
              </a:rPr>
              <a:t>, after carefully considering the network structure, a network engineer can decide to exclude certain switchports from contributing to the SVI line-state up-and-down calculation. Any such switchports would be configured with the </a:t>
            </a:r>
            <a:r>
              <a:rPr lang="en-US" sz="1200" kern="1200" baseline="0" dirty="0" err="1" smtClean="0">
                <a:solidFill>
                  <a:schemeClr val="tx1"/>
                </a:solidFill>
                <a:latin typeface="Arial" charset="0"/>
                <a:ea typeface="+mn-ea"/>
                <a:cs typeface="+mn-cs"/>
              </a:rPr>
              <a:t>autostate</a:t>
            </a:r>
            <a:r>
              <a:rPr lang="en-US" sz="1200" kern="1200" baseline="0" dirty="0" smtClean="0">
                <a:solidFill>
                  <a:schemeClr val="tx1"/>
                </a:solidFill>
                <a:latin typeface="Arial" charset="0"/>
                <a:ea typeface="+mn-ea"/>
                <a:cs typeface="+mn-cs"/>
              </a:rPr>
              <a:t> exclude feature. </a:t>
            </a:r>
            <a:r>
              <a:rPr lang="en-US" sz="1200" kern="1200" baseline="0" dirty="0" err="1" smtClean="0">
                <a:solidFill>
                  <a:schemeClr val="tx1"/>
                </a:solidFill>
                <a:latin typeface="Arial" charset="0"/>
                <a:ea typeface="+mn-ea"/>
                <a:cs typeface="+mn-cs"/>
              </a:rPr>
              <a:t>Autostate</a:t>
            </a:r>
            <a:r>
              <a:rPr lang="en-US" sz="1200" kern="1200" baseline="0" dirty="0" smtClean="0">
                <a:solidFill>
                  <a:schemeClr val="tx1"/>
                </a:solidFill>
                <a:latin typeface="Arial" charset="0"/>
                <a:ea typeface="+mn-ea"/>
                <a:cs typeface="+mn-cs"/>
              </a:rPr>
              <a:t> is discussed more in the “SVI </a:t>
            </a:r>
            <a:r>
              <a:rPr lang="en-US" sz="1200" kern="1200" baseline="0" dirty="0" err="1" smtClean="0">
                <a:solidFill>
                  <a:schemeClr val="tx1"/>
                </a:solidFill>
                <a:latin typeface="Arial" charset="0"/>
                <a:ea typeface="+mn-ea"/>
                <a:cs typeface="+mn-cs"/>
              </a:rPr>
              <a:t>Autostate</a:t>
            </a:r>
            <a:r>
              <a:rPr lang="en-US" sz="1200" kern="1200" baseline="0" dirty="0" smtClean="0">
                <a:solidFill>
                  <a:schemeClr val="tx1"/>
                </a:solidFill>
                <a:latin typeface="Arial" charset="0"/>
                <a:ea typeface="+mn-ea"/>
                <a:cs typeface="+mn-cs"/>
              </a:rPr>
              <a:t>” </a:t>
            </a:r>
            <a:r>
              <a:rPr lang="en-US" sz="1200" kern="1200" baseline="0" smtClean="0">
                <a:solidFill>
                  <a:schemeClr val="tx1"/>
                </a:solidFill>
                <a:latin typeface="Arial" charset="0"/>
                <a:ea typeface="+mn-ea"/>
                <a:cs typeface="+mn-cs"/>
              </a:rPr>
              <a:t>section.</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In addition, the number of VLANs and </a:t>
            </a:r>
            <a:r>
              <a:rPr lang="en-US" sz="1200" b="0" kern="1200" baseline="0" dirty="0" err="1" smtClean="0">
                <a:solidFill>
                  <a:schemeClr val="tx1"/>
                </a:solidFill>
                <a:latin typeface="Arial" charset="0"/>
                <a:ea typeface="+mn-ea"/>
                <a:cs typeface="+mn-cs"/>
              </a:rPr>
              <a:t>SVIs</a:t>
            </a:r>
            <a:r>
              <a:rPr lang="en-US" sz="1200" b="0" kern="1200" baseline="0" dirty="0" smtClean="0">
                <a:solidFill>
                  <a:schemeClr val="tx1"/>
                </a:solidFill>
                <a:latin typeface="Arial" charset="0"/>
                <a:ea typeface="+mn-ea"/>
                <a:cs typeface="+mn-cs"/>
              </a:rPr>
              <a:t> supported per Catalyst family is not always the same. For ex</a:t>
            </a:r>
            <a:r>
              <a:rPr lang="en-US" sz="1200" kern="1200" baseline="0" dirty="0" smtClean="0">
                <a:solidFill>
                  <a:schemeClr val="tx1"/>
                </a:solidFill>
                <a:latin typeface="Arial" charset="0"/>
                <a:ea typeface="+mn-ea"/>
                <a:cs typeface="+mn-cs"/>
              </a:rPr>
              <a:t>ample, a switch can support 256 VLANs but only 64 </a:t>
            </a:r>
            <a:r>
              <a:rPr lang="en-US" sz="1200" kern="1200" baseline="0" dirty="0" err="1" smtClean="0">
                <a:solidFill>
                  <a:schemeClr val="tx1"/>
                </a:solidFill>
                <a:latin typeface="Arial" charset="0"/>
                <a:ea typeface="+mn-ea"/>
                <a:cs typeface="+mn-cs"/>
              </a:rPr>
              <a:t>SVIs</a:t>
            </a:r>
            <a:r>
              <a:rPr lang="en-US" sz="1200" kern="1200" baseline="0" dirty="0" smtClean="0">
                <a:solidFill>
                  <a:schemeClr val="tx1"/>
                </a:solidFill>
                <a:latin typeface="Arial" charset="0"/>
                <a:ea typeface="+mn-ea"/>
                <a:cs typeface="+mn-cs"/>
              </a:rPr>
              <a:t> (routed VLAN interfaces). Refer to Chapter 2 for details about the number of VLANs supported per Catalyst switch, and always refer to product release notes for the latest details about the number of VLANs and </a:t>
            </a:r>
            <a:r>
              <a:rPr lang="en-US" sz="1200" kern="1200" baseline="0" dirty="0" err="1" smtClean="0">
                <a:solidFill>
                  <a:schemeClr val="tx1"/>
                </a:solidFill>
                <a:latin typeface="Arial" charset="0"/>
                <a:ea typeface="+mn-ea"/>
                <a:cs typeface="+mn-cs"/>
              </a:rPr>
              <a:t>SVIs</a:t>
            </a:r>
            <a:r>
              <a:rPr lang="en-US" sz="1200" kern="1200" baseline="0" dirty="0" smtClean="0">
                <a:solidFill>
                  <a:schemeClr val="tx1"/>
                </a:solidFill>
                <a:latin typeface="Arial" charset="0"/>
                <a:ea typeface="+mn-ea"/>
                <a:cs typeface="+mn-cs"/>
              </a:rPr>
              <a:t> supported per Catalyst family of switch.</a:t>
            </a:r>
          </a:p>
          <a:p>
            <a:pPr>
              <a:lnSpc>
                <a:spcPct val="100000"/>
              </a:lnSpc>
            </a:pPr>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A routing protocol is only needed to communicate the VLANs subnets to other </a:t>
            </a:r>
            <a:r>
              <a:rPr lang="en-US" sz="1200" kern="1200" baseline="0" dirty="0" smtClean="0">
                <a:solidFill>
                  <a:schemeClr val="tx1"/>
                </a:solidFill>
                <a:latin typeface="Arial" charset="0"/>
                <a:ea typeface="+mn-ea"/>
                <a:cs typeface="+mn-cs"/>
              </a:rPr>
              <a:t>routers and is not essential to route between the </a:t>
            </a:r>
            <a:r>
              <a:rPr lang="en-US" sz="1200" kern="1200" baseline="0" dirty="0" err="1" smtClean="0">
                <a:solidFill>
                  <a:schemeClr val="tx1"/>
                </a:solidFill>
                <a:latin typeface="Arial" charset="0"/>
                <a:ea typeface="+mn-ea"/>
                <a:cs typeface="+mn-cs"/>
              </a:rPr>
              <a:t>SVIs</a:t>
            </a:r>
            <a:r>
              <a:rPr lang="en-US" sz="1200" kern="1200" baseline="0" dirty="0" smtClean="0">
                <a:solidFill>
                  <a:schemeClr val="tx1"/>
                </a:solidFill>
                <a:latin typeface="Arial" charset="0"/>
                <a:ea typeface="+mn-ea"/>
                <a:cs typeface="+mn-cs"/>
              </a:rPr>
              <a:t> on the same device, because </a:t>
            </a:r>
            <a:r>
              <a:rPr lang="en-US" sz="1200" kern="1200" baseline="0" dirty="0" err="1" smtClean="0">
                <a:solidFill>
                  <a:schemeClr val="tx1"/>
                </a:solidFill>
                <a:latin typeface="Arial" charset="0"/>
                <a:ea typeface="+mn-ea"/>
                <a:cs typeface="+mn-cs"/>
              </a:rPr>
              <a:t>SVIs</a:t>
            </a:r>
            <a:r>
              <a:rPr lang="en-US" sz="1200" kern="1200" baseline="0" dirty="0" smtClean="0">
                <a:solidFill>
                  <a:schemeClr val="tx1"/>
                </a:solidFill>
                <a:latin typeface="Arial" charset="0"/>
                <a:ea typeface="+mn-ea"/>
                <a:cs typeface="+mn-cs"/>
              </a:rPr>
              <a:t> are seen as connected interfaces.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00000"/>
              </a:lnSpc>
            </a:pPr>
            <a:r>
              <a:rPr lang="en-US" dirty="0" smtClean="0"/>
              <a:t>The figure </a:t>
            </a:r>
            <a:r>
              <a:rPr lang="en-US" kern="1200" baseline="0" dirty="0" smtClean="0">
                <a:solidFill>
                  <a:schemeClr val="tx1"/>
                </a:solidFill>
                <a:latin typeface="Arial" charset="0"/>
                <a:ea typeface="+mn-ea"/>
                <a:cs typeface="+mn-cs"/>
              </a:rPr>
              <a:t>shows a multilayer switch providing inter-VLAN routing for VLAN 10 and </a:t>
            </a:r>
            <a:r>
              <a:rPr lang="en-US" kern="1200" baseline="0" smtClean="0">
                <a:solidFill>
                  <a:schemeClr val="tx1"/>
                </a:solidFill>
                <a:latin typeface="Arial" charset="0"/>
                <a:ea typeface="+mn-ea"/>
                <a:cs typeface="+mn-cs"/>
              </a:rPr>
              <a:t>VLAN 20. The </a:t>
            </a:r>
            <a:r>
              <a:rPr lang="en-US" kern="1200" baseline="0" dirty="0" smtClean="0">
                <a:solidFill>
                  <a:schemeClr val="tx1"/>
                </a:solidFill>
                <a:latin typeface="Arial" charset="0"/>
                <a:ea typeface="+mn-ea"/>
                <a:cs typeface="+mn-cs"/>
              </a:rPr>
              <a:t>example shows the configuration of IP routing on a Catalyst 3560 by creating VLAN interfaces and assigning IP addresses and subnet masks to the interfaces. In addition, RIP is enabled as the routing protocol.</a:t>
            </a:r>
          </a:p>
          <a:p>
            <a:pPr>
              <a:lnSpc>
                <a:spcPct val="100000"/>
              </a:lnSpc>
              <a:buNone/>
            </a:pPr>
            <a:endParaRPr lang="en-US" b="1" kern="1200" baseline="0" smtClean="0">
              <a:solidFill>
                <a:schemeClr val="tx1"/>
              </a:solidFill>
              <a:latin typeface="Arial" charset="0"/>
              <a:ea typeface="+mn-ea"/>
              <a:cs typeface="+mn-cs"/>
            </a:endParaRPr>
          </a:p>
          <a:p>
            <a:pPr>
              <a:lnSpc>
                <a:spcPct val="100000"/>
              </a:lnSpc>
              <a:buNone/>
            </a:pPr>
            <a:r>
              <a:rPr lang="en-US" b="1" kern="1200" baseline="0" smtClean="0">
                <a:solidFill>
                  <a:schemeClr val="tx1"/>
                </a:solidFill>
                <a:latin typeface="Arial" charset="0"/>
                <a:ea typeface="+mn-ea"/>
                <a:cs typeface="+mn-cs"/>
              </a:rPr>
              <a:t>SVI </a:t>
            </a:r>
            <a:r>
              <a:rPr lang="en-US" b="1" kern="1200" baseline="0" dirty="0" err="1" smtClean="0">
                <a:solidFill>
                  <a:schemeClr val="tx1"/>
                </a:solidFill>
                <a:latin typeface="Arial" charset="0"/>
                <a:ea typeface="+mn-ea"/>
                <a:cs typeface="+mn-cs"/>
              </a:rPr>
              <a:t>Autostate</a:t>
            </a:r>
            <a:endParaRPr lang="en-US" b="1" kern="1200" baseline="0" dirty="0" smtClean="0">
              <a:solidFill>
                <a:schemeClr val="tx1"/>
              </a:solidFill>
              <a:latin typeface="Arial" charset="0"/>
              <a:ea typeface="+mn-ea"/>
              <a:cs typeface="+mn-cs"/>
            </a:endParaRPr>
          </a:p>
          <a:p>
            <a:pPr>
              <a:lnSpc>
                <a:spcPct val="100000"/>
              </a:lnSpc>
            </a:pPr>
            <a:endParaRPr lang="en-US" kern="1200" baseline="0" smtClean="0">
              <a:solidFill>
                <a:schemeClr val="tx1"/>
              </a:solidFill>
              <a:latin typeface="Arial" charset="0"/>
              <a:ea typeface="+mn-ea"/>
              <a:cs typeface="+mn-cs"/>
            </a:endParaRPr>
          </a:p>
          <a:p>
            <a:pPr>
              <a:lnSpc>
                <a:spcPct val="100000"/>
              </a:lnSpc>
            </a:pPr>
            <a:r>
              <a:rPr lang="en-US" kern="1200" baseline="0" smtClean="0">
                <a:solidFill>
                  <a:schemeClr val="tx1"/>
                </a:solidFill>
                <a:latin typeface="Arial" charset="0"/>
                <a:ea typeface="+mn-ea"/>
                <a:cs typeface="+mn-cs"/>
              </a:rPr>
              <a:t>By </a:t>
            </a:r>
            <a:r>
              <a:rPr lang="en-US" kern="1200" baseline="0" dirty="0" smtClean="0">
                <a:solidFill>
                  <a:schemeClr val="tx1"/>
                </a:solidFill>
                <a:latin typeface="Arial" charset="0"/>
                <a:ea typeface="+mn-ea"/>
                <a:cs typeface="+mn-cs"/>
              </a:rPr>
              <a:t>default, when an SVI is created and enabled, the line state of an SVI with multiple ports on a VLAN is in the up state when it meets these conditions:</a:t>
            </a:r>
          </a:p>
          <a:p>
            <a:pPr marL="457200" lvl="1" indent="-239713">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VLAN exists and is active in the VLAN database on the switch.</a:t>
            </a:r>
          </a:p>
          <a:p>
            <a:pPr marL="457200" lvl="1" indent="-239713">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VLAN interface exists and is not administratively down.</a:t>
            </a:r>
          </a:p>
          <a:p>
            <a:pPr marL="457200" lvl="1" indent="-239713">
              <a:lnSpc>
                <a:spcPct val="100000"/>
              </a:lnSpc>
            </a:pPr>
            <a:r>
              <a:rPr lang="en-US" kern="1200" baseline="0" smtClean="0">
                <a:solidFill>
                  <a:schemeClr val="tx1"/>
                </a:solidFill>
                <a:latin typeface="Arial" charset="0"/>
                <a:ea typeface="+mn-ea"/>
                <a:cs typeface="+mn-cs"/>
              </a:rPr>
              <a:t>At </a:t>
            </a:r>
            <a:r>
              <a:rPr lang="en-US" kern="1200" baseline="0" dirty="0" smtClean="0">
                <a:solidFill>
                  <a:schemeClr val="tx1"/>
                </a:solidFill>
                <a:latin typeface="Arial" charset="0"/>
                <a:ea typeface="+mn-ea"/>
                <a:cs typeface="+mn-cs"/>
              </a:rPr>
              <a:t>least one Layer 2 (access or trunk) port exists on the switch, has a link in the up state on this VLAN, and is in the spanning-tree forwarding state on the VLAN.</a:t>
            </a:r>
          </a:p>
          <a:p>
            <a:pPr>
              <a:lnSpc>
                <a:spcPct val="100000"/>
              </a:lnSpc>
            </a:pPr>
            <a:endParaRPr lang="en-US" kern="1200" baseline="0" smtClean="0">
              <a:solidFill>
                <a:schemeClr val="tx1"/>
              </a:solidFill>
              <a:latin typeface="Arial" charset="0"/>
              <a:ea typeface="+mn-ea"/>
              <a:cs typeface="+mn-cs"/>
            </a:endParaRPr>
          </a:p>
          <a:p>
            <a:pPr>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SVI interface is up when one Layer 2 port in that VLAN is in spanning-tree forwarding mode. When a VLAN has multiple ports, the default action is to take the SVI down as soon as all the ports belonging in the VLAN go down. This feature helps minimize problems such as routing black holes, which happens when a routing protocol uses VLAN interfaces and misinterprets a VLAN interface as fully operational if there is no interface up in that VLAN. In some cases, when a port connects to some monitoring equipment and intrusion prevention sensors, the port stays up because it is only connected to the monitoring equipment and because of that the VLAN interface stays up. The monitoring ports are not used for activating any data transfers like host ports, and it stays up most of the time. The switchport </a:t>
            </a:r>
            <a:r>
              <a:rPr lang="en-US" b="1" kern="1200" baseline="0" dirty="0" err="1" smtClean="0">
                <a:solidFill>
                  <a:schemeClr val="tx1"/>
                </a:solidFill>
                <a:latin typeface="Arial" charset="0"/>
                <a:ea typeface="+mn-ea"/>
                <a:cs typeface="+mn-cs"/>
              </a:rPr>
              <a:t>autostate</a:t>
            </a:r>
            <a:r>
              <a:rPr lang="en-US" b="1" kern="1200" baseline="0" dirty="0" smtClean="0">
                <a:solidFill>
                  <a:schemeClr val="tx1"/>
                </a:solidFill>
                <a:latin typeface="Arial" charset="0"/>
                <a:ea typeface="+mn-ea"/>
                <a:cs typeface="+mn-cs"/>
              </a:rPr>
              <a:t> exclude </a:t>
            </a:r>
            <a:r>
              <a:rPr lang="en-US" b="0" kern="1200" baseline="0" dirty="0" smtClean="0">
                <a:solidFill>
                  <a:schemeClr val="tx1"/>
                </a:solidFill>
                <a:latin typeface="Arial" charset="0"/>
                <a:ea typeface="+mn-ea"/>
                <a:cs typeface="+mn-cs"/>
              </a:rPr>
              <a:t>commands help in that scenario so that the VLAN goes down when all other ports in the VLAN (those connected to active hosts) go down </a:t>
            </a:r>
            <a:r>
              <a:rPr lang="en-US" kern="1200" baseline="0" dirty="0" smtClean="0">
                <a:solidFill>
                  <a:schemeClr val="tx1"/>
                </a:solidFill>
                <a:latin typeface="Arial" charset="0"/>
                <a:ea typeface="+mn-ea"/>
                <a:cs typeface="+mn-cs"/>
              </a:rPr>
              <a:t>except the ones configured with </a:t>
            </a:r>
            <a:r>
              <a:rPr lang="en-US" b="1" kern="1200" baseline="0" dirty="0" err="1" smtClean="0">
                <a:solidFill>
                  <a:schemeClr val="tx1"/>
                </a:solidFill>
                <a:latin typeface="Arial" charset="0"/>
                <a:ea typeface="+mn-ea"/>
                <a:cs typeface="+mn-cs"/>
              </a:rPr>
              <a:t>autostate</a:t>
            </a:r>
            <a:r>
              <a:rPr lang="en-US" b="1" kern="1200" baseline="0" dirty="0" smtClean="0">
                <a:solidFill>
                  <a:schemeClr val="tx1"/>
                </a:solidFill>
                <a:latin typeface="Arial" charset="0"/>
                <a:ea typeface="+mn-ea"/>
                <a:cs typeface="+mn-cs"/>
              </a:rPr>
              <a:t> exclude</a:t>
            </a:r>
            <a:r>
              <a:rPr lang="en-US" b="0" kern="1200" baseline="0" dirty="0" smtClean="0">
                <a:solidFill>
                  <a:schemeClr val="tx1"/>
                </a:solidFill>
                <a:latin typeface="Arial" charset="0"/>
                <a:ea typeface="+mn-ea"/>
                <a:cs typeface="+mn-cs"/>
              </a:rPr>
              <a:t>. The SVI </a:t>
            </a:r>
            <a:r>
              <a:rPr lang="en-US" b="0" kern="1200" baseline="0" dirty="0" err="1" smtClean="0">
                <a:solidFill>
                  <a:schemeClr val="tx1"/>
                </a:solidFill>
                <a:latin typeface="Arial" charset="0"/>
                <a:ea typeface="+mn-ea"/>
                <a:cs typeface="+mn-cs"/>
              </a:rPr>
              <a:t>autostate</a:t>
            </a:r>
            <a:r>
              <a:rPr lang="en-US" b="0" kern="1200" baseline="0" dirty="0" smtClean="0">
                <a:solidFill>
                  <a:schemeClr val="tx1"/>
                </a:solidFill>
                <a:latin typeface="Arial" charset="0"/>
                <a:ea typeface="+mn-ea"/>
                <a:cs typeface="+mn-cs"/>
              </a:rPr>
              <a:t> exclude feature </a:t>
            </a:r>
            <a:r>
              <a:rPr lang="en-US" kern="1200" baseline="0" dirty="0" smtClean="0">
                <a:solidFill>
                  <a:schemeClr val="tx1"/>
                </a:solidFill>
                <a:latin typeface="Arial" charset="0"/>
                <a:ea typeface="+mn-ea"/>
                <a:cs typeface="+mn-cs"/>
              </a:rPr>
              <a:t>configures a port so that it is not included in the SVI line-state up-and-down calculation and the SVI interface goes down if all others ports in that VLAN goes down, even if the ports configured with this feature stayed up. A network engineer would therefore need to carefully consider the implications of activating this feature on a trunk link.</a:t>
            </a:r>
          </a:p>
          <a:p>
            <a:pPr marL="0" indent="0">
              <a:lnSpc>
                <a:spcPct val="100000"/>
              </a:lnSpc>
              <a:buNone/>
            </a:pPr>
            <a:endParaRPr lang="en-US" kern="1200" baseline="0" smtClean="0">
              <a:solidFill>
                <a:schemeClr val="tx1"/>
              </a:solidFill>
              <a:latin typeface="Arial" charset="0"/>
              <a:ea typeface="+mn-ea"/>
              <a:cs typeface="+mn-cs"/>
            </a:endParaRPr>
          </a:p>
          <a:p>
            <a:pPr marL="0" indent="0">
              <a:lnSpc>
                <a:spcPct val="100000"/>
              </a:lnSpc>
              <a:buNone/>
            </a:pPr>
            <a:r>
              <a:rPr lang="en-US" kern="1200" baseline="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configure a Layer 2 switchport for </a:t>
            </a:r>
            <a:r>
              <a:rPr lang="en-US" b="1" kern="1200" baseline="0" dirty="0" err="1" smtClean="0">
                <a:solidFill>
                  <a:schemeClr val="tx1"/>
                </a:solidFill>
                <a:latin typeface="Arial" charset="0"/>
                <a:ea typeface="+mn-ea"/>
                <a:cs typeface="+mn-cs"/>
              </a:rPr>
              <a:t>autostate</a:t>
            </a:r>
            <a:r>
              <a:rPr lang="en-US" b="1" kern="1200" baseline="0" dirty="0" smtClean="0">
                <a:solidFill>
                  <a:schemeClr val="tx1"/>
                </a:solidFill>
                <a:latin typeface="Arial" charset="0"/>
                <a:ea typeface="+mn-ea"/>
                <a:cs typeface="+mn-cs"/>
              </a:rPr>
              <a:t> exclude</a:t>
            </a:r>
            <a:r>
              <a:rPr lang="en-US" b="0" kern="1200" baseline="0" dirty="0" smtClean="0">
                <a:solidFill>
                  <a:schemeClr val="tx1"/>
                </a:solidFill>
                <a:latin typeface="Arial" charset="0"/>
                <a:ea typeface="+mn-ea"/>
                <a:cs typeface="+mn-cs"/>
              </a:rPr>
              <a:t>, follow these two steps:</a:t>
            </a:r>
          </a:p>
          <a:p>
            <a:pPr marL="0" indent="0">
              <a:lnSpc>
                <a:spcPct val="100000"/>
              </a:lnSpc>
              <a:buNone/>
            </a:pPr>
            <a:r>
              <a:rPr lang="en-US" b="1" kern="1200" baseline="0" smtClean="0">
                <a:solidFill>
                  <a:schemeClr val="tx1"/>
                </a:solidFill>
                <a:latin typeface="Arial" charset="0"/>
                <a:ea typeface="+mn-ea"/>
                <a:cs typeface="+mn-cs"/>
              </a:rPr>
              <a:t>Step </a:t>
            </a:r>
            <a:r>
              <a:rPr lang="en-US" b="1" kern="1200" baseline="0" dirty="0" smtClean="0">
                <a:solidFill>
                  <a:schemeClr val="tx1"/>
                </a:solidFill>
                <a:latin typeface="Arial" charset="0"/>
                <a:ea typeface="+mn-ea"/>
                <a:cs typeface="+mn-cs"/>
              </a:rPr>
              <a:t>1. </a:t>
            </a:r>
            <a:r>
              <a:rPr lang="en-US" b="0" kern="1200" baseline="0" dirty="0" smtClean="0">
                <a:solidFill>
                  <a:schemeClr val="tx1"/>
                </a:solidFill>
                <a:latin typeface="Arial" charset="0"/>
                <a:ea typeface="+mn-ea"/>
                <a:cs typeface="+mn-cs"/>
              </a:rPr>
              <a:t>Select an interface for configuration:</a:t>
            </a:r>
          </a:p>
          <a:p>
            <a:pPr marL="0" indent="0">
              <a:lnSpc>
                <a:spcPct val="100000"/>
              </a:lnSpc>
              <a:buNone/>
            </a:pPr>
            <a:r>
              <a:rPr lang="en-US" kern="1200" baseline="0" dirty="0" smtClean="0">
                <a:solidFill>
                  <a:schemeClr val="tx1"/>
                </a:solidFill>
                <a:latin typeface="Arial" charset="0"/>
                <a:ea typeface="+mn-ea"/>
                <a:cs typeface="+mn-cs"/>
              </a:rPr>
              <a:t>Switch(config)# </a:t>
            </a:r>
            <a:r>
              <a:rPr lang="en-US" b="1" kern="1200" baseline="0" dirty="0" smtClean="0">
                <a:solidFill>
                  <a:schemeClr val="tx1"/>
                </a:solidFill>
                <a:latin typeface="Arial" charset="0"/>
                <a:ea typeface="+mn-ea"/>
                <a:cs typeface="+mn-cs"/>
              </a:rPr>
              <a:t>interface </a:t>
            </a:r>
            <a:r>
              <a:rPr lang="en-US" b="0" i="1" kern="1200" baseline="0" dirty="0" smtClean="0">
                <a:solidFill>
                  <a:schemeClr val="tx1"/>
                </a:solidFill>
                <a:latin typeface="Arial" charset="0"/>
                <a:ea typeface="+mn-ea"/>
                <a:cs typeface="+mn-cs"/>
              </a:rPr>
              <a:t>interface_id</a:t>
            </a:r>
          </a:p>
          <a:p>
            <a:pPr marL="0" indent="0">
              <a:lnSpc>
                <a:spcPct val="100000"/>
              </a:lnSpc>
              <a:buNone/>
            </a:pPr>
            <a:r>
              <a:rPr lang="en-US" b="1" kern="1200" baseline="0" smtClean="0">
                <a:solidFill>
                  <a:schemeClr val="tx1"/>
                </a:solidFill>
                <a:latin typeface="Arial" charset="0"/>
                <a:ea typeface="+mn-ea"/>
                <a:cs typeface="+mn-cs"/>
              </a:rPr>
              <a:t>Step </a:t>
            </a:r>
            <a:r>
              <a:rPr lang="en-US" b="1" kern="1200" baseline="0" dirty="0" smtClean="0">
                <a:solidFill>
                  <a:schemeClr val="tx1"/>
                </a:solidFill>
                <a:latin typeface="Arial" charset="0"/>
                <a:ea typeface="+mn-ea"/>
                <a:cs typeface="+mn-cs"/>
              </a:rPr>
              <a:t>2. </a:t>
            </a:r>
            <a:r>
              <a:rPr lang="en-US" b="0" kern="1200" baseline="0" dirty="0" smtClean="0">
                <a:solidFill>
                  <a:schemeClr val="tx1"/>
                </a:solidFill>
                <a:latin typeface="Arial" charset="0"/>
                <a:ea typeface="+mn-ea"/>
                <a:cs typeface="+mn-cs"/>
              </a:rPr>
              <a:t>Exclude the access port/trunk in defining the status of an SVI (up or down). </a:t>
            </a:r>
            <a:r>
              <a:rPr lang="en-US" kern="1200" baseline="0" dirty="0" smtClean="0">
                <a:solidFill>
                  <a:schemeClr val="tx1"/>
                </a:solidFill>
                <a:latin typeface="Arial" charset="0"/>
                <a:ea typeface="+mn-ea"/>
                <a:cs typeface="+mn-cs"/>
              </a:rPr>
              <a:t>This command would commonly be used for ports used for monitoring, for instance, so that a monitoring port did not cause the SVI to remain up when no other ports are active in the VLAN: </a:t>
            </a:r>
          </a:p>
          <a:p>
            <a:pPr marL="0" indent="0">
              <a:lnSpc>
                <a:spcPct val="100000"/>
              </a:lnSpc>
              <a:buNone/>
            </a:pPr>
            <a:r>
              <a:rPr lang="en-US" kern="1200" baseline="0" dirty="0" smtClean="0">
                <a:solidFill>
                  <a:schemeClr val="tx1"/>
                </a:solidFill>
                <a:latin typeface="Arial" charset="0"/>
                <a:ea typeface="+mn-ea"/>
                <a:cs typeface="+mn-cs"/>
              </a:rPr>
              <a:t>Switch(config-if)# </a:t>
            </a:r>
            <a:r>
              <a:rPr lang="en-US" b="1" kern="1200" baseline="0" dirty="0" smtClean="0">
                <a:solidFill>
                  <a:schemeClr val="tx1"/>
                </a:solidFill>
                <a:latin typeface="Arial" charset="0"/>
                <a:ea typeface="+mn-ea"/>
                <a:cs typeface="+mn-cs"/>
              </a:rPr>
              <a:t>switchport </a:t>
            </a:r>
            <a:r>
              <a:rPr lang="en-US" b="1" kern="1200" baseline="0" dirty="0" err="1" smtClean="0">
                <a:solidFill>
                  <a:schemeClr val="tx1"/>
                </a:solidFill>
                <a:latin typeface="Arial" charset="0"/>
                <a:ea typeface="+mn-ea"/>
                <a:cs typeface="+mn-cs"/>
              </a:rPr>
              <a:t>autostate</a:t>
            </a:r>
            <a:r>
              <a:rPr lang="en-US" b="1" kern="1200" baseline="0" dirty="0" smtClean="0">
                <a:solidFill>
                  <a:schemeClr val="tx1"/>
                </a:solidFill>
                <a:latin typeface="Arial" charset="0"/>
                <a:ea typeface="+mn-ea"/>
                <a:cs typeface="+mn-cs"/>
              </a:rPr>
              <a:t> exclude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18</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a:lnSpc>
                <a:spcPct val="100000"/>
              </a:lnSpc>
            </a:pPr>
            <a:r>
              <a:rPr lang="en-US" sz="1200" kern="1200" baseline="0" dirty="0" smtClean="0">
                <a:solidFill>
                  <a:schemeClr val="tx1"/>
                </a:solidFill>
                <a:latin typeface="Arial" charset="0"/>
                <a:ea typeface="+mn-ea"/>
                <a:cs typeface="+mn-cs"/>
              </a:rPr>
              <a:t>To configure routed ports, make sure to configure the respective interface as a Layer 3 interface using the </a:t>
            </a:r>
            <a:r>
              <a:rPr lang="en-US" sz="1200" b="1" kern="1200" baseline="0" dirty="0" smtClean="0">
                <a:solidFill>
                  <a:schemeClr val="tx1"/>
                </a:solidFill>
                <a:latin typeface="Arial" charset="0"/>
                <a:ea typeface="+mn-ea"/>
                <a:cs typeface="+mn-cs"/>
              </a:rPr>
              <a:t>no switchport </a:t>
            </a:r>
            <a:r>
              <a:rPr lang="en-US" sz="1200" b="0" kern="1200" baseline="0" dirty="0" smtClean="0">
                <a:solidFill>
                  <a:schemeClr val="tx1"/>
                </a:solidFill>
                <a:latin typeface="Arial" charset="0"/>
                <a:ea typeface="+mn-ea"/>
                <a:cs typeface="+mn-cs"/>
              </a:rPr>
              <a:t>interface command, if the default configurations of the </a:t>
            </a:r>
            <a:r>
              <a:rPr lang="en-US" sz="1200" kern="1200" baseline="0" dirty="0" smtClean="0">
                <a:solidFill>
                  <a:schemeClr val="tx1"/>
                </a:solidFill>
                <a:latin typeface="Arial" charset="0"/>
                <a:ea typeface="+mn-ea"/>
                <a:cs typeface="+mn-cs"/>
              </a:rPr>
              <a:t>interfaces are Layer 2 interfaces as with the Catalyst 3560 family of switches. In addition, assign an IP address and other Layer 3 parameters as necessary. The rest of the steps are similar, as mentioned in the configuration of Inter-VLAN routing using SVI.</a:t>
            </a:r>
          </a:p>
          <a:p>
            <a:pPr>
              <a:lnSpc>
                <a:spcPct val="100000"/>
              </a:lnSpc>
            </a:pPr>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Entering the </a:t>
            </a:r>
            <a:r>
              <a:rPr lang="en-US" sz="1200" b="1" kern="1200" baseline="0" dirty="0" smtClean="0">
                <a:solidFill>
                  <a:schemeClr val="tx1"/>
                </a:solidFill>
                <a:latin typeface="Arial" charset="0"/>
                <a:ea typeface="+mn-ea"/>
                <a:cs typeface="+mn-cs"/>
              </a:rPr>
              <a:t>no switchport </a:t>
            </a:r>
            <a:r>
              <a:rPr lang="en-US" sz="1200" b="0" kern="1200" baseline="0" dirty="0" smtClean="0">
                <a:solidFill>
                  <a:schemeClr val="tx1"/>
                </a:solidFill>
                <a:latin typeface="Arial" charset="0"/>
                <a:ea typeface="+mn-ea"/>
                <a:cs typeface="+mn-cs"/>
              </a:rPr>
              <a:t>interface configuration command shuts down the interface </a:t>
            </a:r>
            <a:r>
              <a:rPr lang="en-US" sz="1200" kern="1200" baseline="0" dirty="0" smtClean="0">
                <a:solidFill>
                  <a:schemeClr val="tx1"/>
                </a:solidFill>
                <a:latin typeface="Arial" charset="0"/>
                <a:ea typeface="+mn-ea"/>
                <a:cs typeface="+mn-cs"/>
              </a:rPr>
              <a:t>and then </a:t>
            </a:r>
            <a:r>
              <a:rPr lang="en-US" sz="1200" kern="1200" baseline="0" dirty="0" err="1" smtClean="0">
                <a:solidFill>
                  <a:schemeClr val="tx1"/>
                </a:solidFill>
                <a:latin typeface="Arial" charset="0"/>
                <a:ea typeface="+mn-ea"/>
                <a:cs typeface="+mn-cs"/>
              </a:rPr>
              <a:t>reenables</a:t>
            </a:r>
            <a:r>
              <a:rPr lang="en-US" sz="1200" kern="1200" baseline="0" dirty="0" smtClean="0">
                <a:solidFill>
                  <a:schemeClr val="tx1"/>
                </a:solidFill>
                <a:latin typeface="Arial" charset="0"/>
                <a:ea typeface="+mn-ea"/>
                <a:cs typeface="+mn-cs"/>
              </a:rPr>
              <a:t> it, which might generate messages on the device to which the interface is connected. When you use this command to put the interface into Layer 3 mode, you delete any Layer 2 characteristics configured on the </a:t>
            </a:r>
            <a:r>
              <a:rPr lang="en-US" sz="1200" kern="1200" baseline="0" smtClean="0">
                <a:solidFill>
                  <a:schemeClr val="tx1"/>
                </a:solidFill>
                <a:latin typeface="Arial" charset="0"/>
                <a:ea typeface="+mn-ea"/>
                <a:cs typeface="+mn-cs"/>
              </a:rPr>
              <a:t>interface.</a:t>
            </a:r>
            <a:endParaRPr lang="en-US" sz="1200" kern="1200" baseline="0" dirty="0" smtClean="0">
              <a:solidFill>
                <a:schemeClr val="tx1"/>
              </a:solidFill>
              <a:latin typeface="Arial" charset="0"/>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The example illustrates the configuration of routed ports for a Catalyst 3560 switch running Cisco IOS. In this example, if the port is a Layer 2 port, the switch returns an error message upon attempted configuration.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smtClean="0"/>
              <a:t>Chapter 4 </a:t>
            </a:r>
            <a:r>
              <a:rPr lang="en-US" b="1" dirty="0" smtClean="0"/>
              <a:t>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0000"/>
              </a:lnSpc>
            </a:pPr>
            <a:r>
              <a:rPr lang="en-US" sz="1200" kern="1200" baseline="0" dirty="0" smtClean="0">
                <a:solidFill>
                  <a:schemeClr val="tx1"/>
                </a:solidFill>
                <a:latin typeface="Arial" charset="0"/>
                <a:ea typeface="+mn-ea"/>
                <a:cs typeface="+mn-cs"/>
              </a:rPr>
              <a:t>The verification commands are similar across any inter-VLAN routing methods. The following commands are useful to inter-VLAN routing verifications:</a:t>
            </a:r>
          </a:p>
          <a:p>
            <a:pPr marL="338138" lvl="1">
              <a:lnSpc>
                <a:spcPct val="10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ip interface </a:t>
            </a:r>
            <a:r>
              <a:rPr lang="en-US" b="0" i="1" kern="1200" baseline="0" dirty="0" err="1" smtClean="0">
                <a:solidFill>
                  <a:schemeClr val="tx1"/>
                </a:solidFill>
                <a:latin typeface="Arial" charset="0"/>
                <a:ea typeface="+mn-ea"/>
                <a:cs typeface="+mn-cs"/>
              </a:rPr>
              <a:t>interface_type_port</a:t>
            </a:r>
            <a:r>
              <a:rPr lang="en-US" b="0" i="1" kern="1200" baseline="0" dirty="0" smtClean="0">
                <a:solidFill>
                  <a:schemeClr val="tx1"/>
                </a:solidFill>
                <a:latin typeface="Arial" charset="0"/>
                <a:ea typeface="+mn-ea"/>
                <a:cs typeface="+mn-cs"/>
              </a:rPr>
              <a:t> | </a:t>
            </a:r>
            <a:r>
              <a:rPr lang="en-US" b="0" i="1" kern="1200" baseline="0" dirty="0" err="1" smtClean="0">
                <a:solidFill>
                  <a:schemeClr val="tx1"/>
                </a:solidFill>
                <a:latin typeface="Arial" charset="0"/>
                <a:ea typeface="+mn-ea"/>
                <a:cs typeface="+mn-cs"/>
              </a:rPr>
              <a:t>svi_number</a:t>
            </a:r>
            <a:endParaRPr lang="en-US" b="0" i="1" kern="1200" baseline="0" dirty="0" smtClean="0">
              <a:solidFill>
                <a:schemeClr val="tx1"/>
              </a:solidFill>
              <a:latin typeface="Arial" charset="0"/>
              <a:ea typeface="+mn-ea"/>
              <a:cs typeface="+mn-cs"/>
            </a:endParaRPr>
          </a:p>
          <a:p>
            <a:pPr marL="338138" lvl="1">
              <a:lnSpc>
                <a:spcPct val="10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interface </a:t>
            </a:r>
            <a:r>
              <a:rPr lang="en-US" b="0" i="1" kern="1200" baseline="0" dirty="0" err="1" smtClean="0">
                <a:solidFill>
                  <a:schemeClr val="tx1"/>
                </a:solidFill>
                <a:latin typeface="Arial" charset="0"/>
                <a:ea typeface="+mn-ea"/>
                <a:cs typeface="+mn-cs"/>
              </a:rPr>
              <a:t>interface_type_port</a:t>
            </a:r>
            <a:r>
              <a:rPr lang="en-US" b="0" i="1" kern="1200" baseline="0" dirty="0" smtClean="0">
                <a:solidFill>
                  <a:schemeClr val="tx1"/>
                </a:solidFill>
                <a:latin typeface="Arial" charset="0"/>
                <a:ea typeface="+mn-ea"/>
                <a:cs typeface="+mn-cs"/>
              </a:rPr>
              <a:t> | </a:t>
            </a:r>
            <a:r>
              <a:rPr lang="en-US" b="0" i="1" kern="1200" baseline="0" dirty="0" err="1" smtClean="0">
                <a:solidFill>
                  <a:schemeClr val="tx1"/>
                </a:solidFill>
                <a:latin typeface="Arial" charset="0"/>
                <a:ea typeface="+mn-ea"/>
                <a:cs typeface="+mn-cs"/>
              </a:rPr>
              <a:t>svi_number</a:t>
            </a:r>
            <a:endParaRPr lang="en-US" b="0" i="1" kern="1200" baseline="0" dirty="0" smtClean="0">
              <a:solidFill>
                <a:schemeClr val="tx1"/>
              </a:solidFill>
              <a:latin typeface="Arial" charset="0"/>
              <a:ea typeface="+mn-ea"/>
              <a:cs typeface="+mn-cs"/>
            </a:endParaRPr>
          </a:p>
          <a:p>
            <a:pPr marL="338138" lvl="1">
              <a:lnSpc>
                <a:spcPct val="10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running interface </a:t>
            </a:r>
            <a:r>
              <a:rPr lang="en-US" b="0" i="1" kern="1200" baseline="0" dirty="0" err="1" smtClean="0">
                <a:solidFill>
                  <a:schemeClr val="tx1"/>
                </a:solidFill>
                <a:latin typeface="Arial" charset="0"/>
                <a:ea typeface="+mn-ea"/>
                <a:cs typeface="+mn-cs"/>
              </a:rPr>
              <a:t>type_port</a:t>
            </a:r>
            <a:r>
              <a:rPr lang="en-US" b="0" i="1" kern="1200" baseline="0" dirty="0" smtClean="0">
                <a:solidFill>
                  <a:schemeClr val="tx1"/>
                </a:solidFill>
                <a:latin typeface="Arial" charset="0"/>
                <a:ea typeface="+mn-ea"/>
                <a:cs typeface="+mn-cs"/>
              </a:rPr>
              <a:t> | </a:t>
            </a:r>
            <a:r>
              <a:rPr lang="en-US" b="0" i="1" kern="1200" baseline="0" dirty="0" err="1" smtClean="0">
                <a:solidFill>
                  <a:schemeClr val="tx1"/>
                </a:solidFill>
                <a:latin typeface="Arial" charset="0"/>
                <a:ea typeface="+mn-ea"/>
                <a:cs typeface="+mn-cs"/>
              </a:rPr>
              <a:t>svi_number</a:t>
            </a:r>
            <a:endParaRPr lang="en-US" b="0" i="1" kern="1200" baseline="0" dirty="0" smtClean="0">
              <a:solidFill>
                <a:schemeClr val="tx1"/>
              </a:solidFill>
              <a:latin typeface="Arial" charset="0"/>
              <a:ea typeface="+mn-ea"/>
              <a:cs typeface="+mn-cs"/>
            </a:endParaRPr>
          </a:p>
          <a:p>
            <a:pPr marL="338138" lvl="1">
              <a:lnSpc>
                <a:spcPct val="100000"/>
              </a:lnSpc>
            </a:pPr>
            <a:r>
              <a:rPr lang="en-US" b="1" kern="1200" baseline="0" smtClean="0">
                <a:solidFill>
                  <a:schemeClr val="tx1"/>
                </a:solidFill>
                <a:latin typeface="Arial" charset="0"/>
                <a:ea typeface="+mn-ea"/>
                <a:cs typeface="+mn-cs"/>
              </a:rPr>
              <a:t>Ping</a:t>
            </a:r>
            <a:endParaRPr lang="en-US" b="1" kern="1200" baseline="0" dirty="0" smtClean="0">
              <a:solidFill>
                <a:schemeClr val="tx1"/>
              </a:solidFill>
              <a:latin typeface="Arial" charset="0"/>
              <a:ea typeface="+mn-ea"/>
              <a:cs typeface="+mn-cs"/>
            </a:endParaRPr>
          </a:p>
          <a:p>
            <a:pPr marL="338138" lvl="1">
              <a:lnSpc>
                <a:spcPct val="10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vlan</a:t>
            </a:r>
          </a:p>
          <a:p>
            <a:pPr marL="338138" lvl="1">
              <a:lnSpc>
                <a:spcPct val="10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interface trunk</a:t>
            </a:r>
          </a:p>
          <a:p>
            <a:pPr>
              <a:lnSpc>
                <a:spcPct val="100000"/>
              </a:lnSpc>
            </a:pPr>
            <a:r>
              <a:rPr lang="en-US" sz="1200" kern="1200" baseline="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show interfaces </a:t>
            </a:r>
            <a:r>
              <a:rPr lang="en-US" sz="1200" b="0" kern="1200" baseline="0" dirty="0" smtClean="0">
                <a:solidFill>
                  <a:schemeClr val="tx1"/>
                </a:solidFill>
                <a:latin typeface="Arial" charset="0"/>
                <a:ea typeface="+mn-ea"/>
                <a:cs typeface="+mn-cs"/>
              </a:rPr>
              <a:t>command can be used to display the interface IP address configuration </a:t>
            </a:r>
            <a:r>
              <a:rPr lang="en-US" sz="1200" kern="1200" baseline="0" dirty="0" smtClean="0">
                <a:solidFill>
                  <a:schemeClr val="tx1"/>
                </a:solidFill>
                <a:latin typeface="Arial" charset="0"/>
                <a:ea typeface="+mn-ea"/>
                <a:cs typeface="+mn-cs"/>
              </a:rPr>
              <a:t>and status of a port. The command can also displays SVI interface status, EtherChannel interface status, or a port status and its configuration. This example shows the output of the </a:t>
            </a:r>
            <a:r>
              <a:rPr lang="en-US" sz="1200" b="1" kern="1200" baseline="0" dirty="0" smtClean="0">
                <a:solidFill>
                  <a:schemeClr val="tx1"/>
                </a:solidFill>
                <a:latin typeface="Arial" charset="0"/>
                <a:ea typeface="+mn-ea"/>
                <a:cs typeface="+mn-cs"/>
              </a:rPr>
              <a:t>show interfaces vlan </a:t>
            </a:r>
            <a:r>
              <a:rPr lang="en-US" sz="1200" b="0" kern="1200" baseline="0" dirty="0" smtClean="0">
                <a:solidFill>
                  <a:schemeClr val="tx1"/>
                </a:solidFill>
                <a:latin typeface="Arial" charset="0"/>
                <a:ea typeface="+mn-ea"/>
                <a:cs typeface="+mn-cs"/>
              </a:rPr>
              <a:t>command.</a:t>
            </a:r>
          </a:p>
          <a:p>
            <a:pPr>
              <a:lnSpc>
                <a:spcPct val="100000"/>
              </a:lnSpc>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SVI interface for VLAN 20 shows a status of up/up because at least one port is active in VLAN 20. Note that the hardware is reported as Ethernet SVI indicating the virtual nature of the interface. The remainder of the output is similar to what would be seen on any router interface.</a:t>
            </a:r>
            <a:endParaRPr lang="en-US" b="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0000"/>
              </a:lnSpc>
            </a:pP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show running-config </a:t>
            </a:r>
            <a:r>
              <a:rPr lang="en-US" sz="1200" b="0" kern="1200" baseline="0" dirty="0" smtClean="0">
                <a:solidFill>
                  <a:schemeClr val="tx1"/>
                </a:solidFill>
                <a:latin typeface="Arial" charset="0"/>
                <a:ea typeface="+mn-ea"/>
                <a:cs typeface="+mn-cs"/>
              </a:rPr>
              <a:t>command can be used to display the interface configuration of </a:t>
            </a:r>
            <a:r>
              <a:rPr lang="en-US" sz="1200" kern="1200" baseline="0" dirty="0" smtClean="0">
                <a:solidFill>
                  <a:schemeClr val="tx1"/>
                </a:solidFill>
                <a:latin typeface="Arial" charset="0"/>
                <a:ea typeface="+mn-ea"/>
                <a:cs typeface="+mn-cs"/>
              </a:rPr>
              <a:t>a Layer 3 routed interface. In Example 4-5, the interface is configured as a Layer 3 routed interface, as evident by the disabling of Layer 2 functionality through use of the </a:t>
            </a:r>
            <a:r>
              <a:rPr lang="en-US" sz="1200" b="1" kern="1200" baseline="0" dirty="0" smtClean="0">
                <a:solidFill>
                  <a:schemeClr val="tx1"/>
                </a:solidFill>
                <a:latin typeface="Arial" charset="0"/>
                <a:ea typeface="+mn-ea"/>
                <a:cs typeface="+mn-cs"/>
              </a:rPr>
              <a:t>no switchport </a:t>
            </a:r>
            <a:r>
              <a:rPr lang="en-US" sz="1200" b="0" kern="1200" baseline="0" dirty="0" smtClean="0">
                <a:solidFill>
                  <a:schemeClr val="tx1"/>
                </a:solidFill>
                <a:latin typeface="Arial" charset="0"/>
                <a:ea typeface="+mn-ea"/>
                <a:cs typeface="+mn-cs"/>
              </a:rPr>
              <a:t>command. Recall that the 30-bit mask means two IP addresses exist in that </a:t>
            </a:r>
            <a:r>
              <a:rPr lang="en-US" sz="1200" kern="1200" baseline="0" dirty="0" smtClean="0">
                <a:solidFill>
                  <a:schemeClr val="tx1"/>
                </a:solidFill>
                <a:latin typeface="Arial" charset="0"/>
                <a:ea typeface="+mn-ea"/>
                <a:cs typeface="+mn-cs"/>
              </a:rPr>
              <a:t>subnet, which means the switch interfaces might be connecting to only a single external device on this subnet, such as a router or firewall.</a:t>
            </a:r>
            <a:endParaRPr lang="en-US" b="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0" indent="0">
              <a:lnSpc>
                <a:spcPct val="100000"/>
              </a:lnSpc>
            </a:pPr>
            <a:r>
              <a:rPr lang="en-US" kern="1200" baseline="0" dirty="0" smtClean="0">
                <a:solidFill>
                  <a:schemeClr val="tx1"/>
                </a:solidFill>
                <a:latin typeface="Arial" charset="0"/>
                <a:ea typeface="+mn-ea"/>
                <a:cs typeface="+mn-cs"/>
              </a:rPr>
              <a:t>In addition to this, the network administrator can use the </a:t>
            </a:r>
            <a:r>
              <a:rPr lang="en-US" b="1" kern="1200" baseline="0" dirty="0" smtClean="0">
                <a:solidFill>
                  <a:schemeClr val="tx1"/>
                </a:solidFill>
                <a:latin typeface="Arial" charset="0"/>
                <a:ea typeface="+mn-ea"/>
                <a:cs typeface="+mn-cs"/>
              </a:rPr>
              <a:t>show ip interface </a:t>
            </a:r>
            <a:r>
              <a:rPr lang="en-US" b="0" kern="1200" baseline="0" dirty="0" smtClean="0">
                <a:solidFill>
                  <a:schemeClr val="tx1"/>
                </a:solidFill>
                <a:latin typeface="Arial" charset="0"/>
                <a:ea typeface="+mn-ea"/>
                <a:cs typeface="+mn-cs"/>
              </a:rPr>
              <a:t>command</a:t>
            </a:r>
            <a:r>
              <a:rPr lang="en-US" b="1" kern="1200" baseline="0" dirty="0" smtClean="0">
                <a:solidFill>
                  <a:schemeClr val="tx1"/>
                </a:solidFill>
                <a:latin typeface="Arial" charset="0"/>
                <a:ea typeface="+mn-ea"/>
                <a:cs typeface="+mn-cs"/>
              </a:rPr>
              <a:t> </a:t>
            </a:r>
            <a:r>
              <a:rPr lang="en-US" b="0" kern="1200" baseline="0" dirty="0" smtClean="0">
                <a:solidFill>
                  <a:schemeClr val="tx1"/>
                </a:solidFill>
                <a:latin typeface="Arial" charset="0"/>
                <a:ea typeface="+mn-ea"/>
                <a:cs typeface="+mn-cs"/>
              </a:rPr>
              <a:t>to </a:t>
            </a:r>
            <a:r>
              <a:rPr lang="en-US" kern="1200" baseline="0" dirty="0" smtClean="0">
                <a:solidFill>
                  <a:schemeClr val="tx1"/>
                </a:solidFill>
                <a:latin typeface="Arial" charset="0"/>
                <a:ea typeface="+mn-ea"/>
                <a:cs typeface="+mn-cs"/>
              </a:rPr>
              <a:t>check and verify the IP properties configured on the ports.</a:t>
            </a:r>
          </a:p>
          <a:p>
            <a:pPr marL="0" indent="0">
              <a:lnSpc>
                <a:spcPct val="100000"/>
              </a:lnSpc>
            </a:pPr>
            <a:r>
              <a:rPr lang="en-US" kern="1200" baseline="0" dirty="0" smtClean="0">
                <a:solidFill>
                  <a:schemeClr val="tx1"/>
                </a:solidFill>
                <a:latin typeface="Arial" charset="0"/>
                <a:ea typeface="+mn-ea"/>
                <a:cs typeface="+mn-cs"/>
              </a:rPr>
              <a:t>As shown in the example, interface </a:t>
            </a:r>
            <a:r>
              <a:rPr lang="en-US" kern="1200" baseline="0" dirty="0" err="1" smtClean="0">
                <a:solidFill>
                  <a:schemeClr val="tx1"/>
                </a:solidFill>
                <a:latin typeface="Arial" charset="0"/>
                <a:ea typeface="+mn-ea"/>
                <a:cs typeface="+mn-cs"/>
              </a:rPr>
              <a:t>fasthethernet0</a:t>
            </a:r>
            <a:r>
              <a:rPr lang="en-US" kern="1200" baseline="0" dirty="0" smtClean="0">
                <a:solidFill>
                  <a:schemeClr val="tx1"/>
                </a:solidFill>
                <a:latin typeface="Arial" charset="0"/>
                <a:ea typeface="+mn-ea"/>
                <a:cs typeface="+mn-cs"/>
              </a:rPr>
              <a:t>/24 is a routed port with the IP address 10.1.10.1.</a:t>
            </a:r>
          </a:p>
          <a:p>
            <a:pPr marL="0" indent="0">
              <a:lnSpc>
                <a:spcPct val="100000"/>
              </a:lnSpc>
            </a:pPr>
            <a:r>
              <a:rPr lang="en-US" kern="1200" baseline="0" smtClean="0">
                <a:solidFill>
                  <a:schemeClr val="tx1"/>
                </a:solidFill>
                <a:latin typeface="Arial" charset="0"/>
                <a:ea typeface="+mn-ea"/>
                <a:cs typeface="+mn-cs"/>
              </a:rPr>
              <a:t>After </a:t>
            </a:r>
            <a:r>
              <a:rPr lang="en-US" kern="1200" baseline="0" dirty="0" smtClean="0">
                <a:solidFill>
                  <a:schemeClr val="tx1"/>
                </a:solidFill>
                <a:latin typeface="Arial" charset="0"/>
                <a:ea typeface="+mn-ea"/>
                <a:cs typeface="+mn-cs"/>
              </a:rPr>
              <a:t>the router is properly configured and is connected to the network, it can communicate with other nodes on the network. To test IP connectivity to  hosts, use the </a:t>
            </a:r>
            <a:r>
              <a:rPr lang="en-US" b="1" kern="1200" baseline="0" dirty="0" smtClean="0">
                <a:solidFill>
                  <a:schemeClr val="tx1"/>
                </a:solidFill>
                <a:latin typeface="Arial" charset="0"/>
                <a:ea typeface="+mn-ea"/>
                <a:cs typeface="+mn-cs"/>
              </a:rPr>
              <a:t>ping </a:t>
            </a:r>
            <a:r>
              <a:rPr lang="en-US" b="0" kern="1200" baseline="0" dirty="0" smtClean="0">
                <a:solidFill>
                  <a:schemeClr val="tx1"/>
                </a:solidFill>
                <a:latin typeface="Arial" charset="0"/>
                <a:ea typeface="+mn-ea"/>
                <a:cs typeface="+mn-cs"/>
              </a:rPr>
              <a:t>command.</a:t>
            </a:r>
            <a:endParaRPr lang="en-US" b="0"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0" indent="0">
              <a:buNone/>
            </a:pPr>
            <a:r>
              <a:rPr lang="en-US" smtClean="0"/>
              <a:t>To troubleshoot inter-VLAN routing issues, the following are some checkpoint implementations:</a:t>
            </a:r>
          </a:p>
          <a:p>
            <a:pPr lvl="1"/>
            <a:r>
              <a:rPr lang="en-US" smtClean="0"/>
              <a:t>Correct VLANs on switches and trunks.</a:t>
            </a:r>
          </a:p>
          <a:p>
            <a:pPr lvl="1"/>
            <a:r>
              <a:rPr lang="en-US" smtClean="0"/>
              <a:t>Correct routes.</a:t>
            </a:r>
          </a:p>
          <a:p>
            <a:pPr lvl="1"/>
            <a:r>
              <a:rPr lang="en-US" smtClean="0"/>
              <a:t>Correct primary and secondary root bridges.</a:t>
            </a:r>
          </a:p>
          <a:p>
            <a:pPr lvl="1"/>
            <a:r>
              <a:rPr lang="en-US" smtClean="0"/>
              <a:t>Correct IP address and subnet masks.</a:t>
            </a:r>
          </a:p>
          <a:p>
            <a:pPr marL="0" indent="0">
              <a:buNone/>
            </a:pPr>
            <a:r>
              <a:rPr lang="en-US" b="1" smtClean="0"/>
              <a:t>Note </a:t>
            </a:r>
            <a:r>
              <a:rPr lang="en-US" smtClean="0"/>
              <a:t>You need to know on a particular VLAN that the IP addresses should be taken from the range used for the subnet/VLAN and that the mask should match; otherwise, the host and SVI—even though in the same VLAN—might not able to communicate because they are in the different networks.</a:t>
            </a:r>
          </a:p>
          <a:p>
            <a:pPr marL="0" indent="0">
              <a:buNone/>
            </a:pPr>
            <a:r>
              <a:rPr lang="en-US" smtClean="0"/>
              <a:t>To plan how to troubleshoot the inter-VLAN problems, you need to first understand the implementation and design layout of the topology before starting the troubleshooting. </a:t>
            </a:r>
          </a:p>
          <a:p>
            <a:pPr>
              <a:buNone/>
            </a:pPr>
            <a:r>
              <a:rPr lang="en-US" b="1" smtClean="0"/>
              <a:t>Example of a Troubleshooting Plan</a:t>
            </a:r>
          </a:p>
          <a:p>
            <a:pPr marL="0" indent="0">
              <a:buNone/>
            </a:pPr>
            <a:r>
              <a:rPr lang="en-US" smtClean="0"/>
              <a:t>A company XYZ adding a new floor to the current network and based on this the current requirements are to make sure the users on the new floor 5 can communicate with users on other floors. The current issue is that users on floor 5 cannot communicate with user on the other floor. Following is the example of the implementation plan to install a new VLAN for their use and make sure it is routing to other VLANs. Your implementation plan lists the following steps:</a:t>
            </a:r>
          </a:p>
          <a:p>
            <a:pPr lvl="1"/>
            <a:r>
              <a:rPr lang="en-US" b="1" smtClean="0"/>
              <a:t>Step 1. </a:t>
            </a:r>
            <a:r>
              <a:rPr lang="en-US" smtClean="0"/>
              <a:t>Create a new VLAN 500 on the fifth floor switch and on the distribution switches. Name it Accounting department.</a:t>
            </a:r>
          </a:p>
          <a:p>
            <a:pPr lvl="1"/>
            <a:r>
              <a:rPr lang="en-US" b="1" smtClean="0"/>
              <a:t>Step 2. </a:t>
            </a:r>
            <a:r>
              <a:rPr lang="en-US" smtClean="0"/>
              <a:t>Identify the ports needed for the users and switches. Set the switchport access VLAN command to 500 and make sure the trunk is configured using the configuration mentioned in Chapter 2 between the switches and VLAN 500 is allowed on the trunk.</a:t>
            </a:r>
          </a:p>
          <a:p>
            <a:pPr lvl="1"/>
            <a:r>
              <a:rPr lang="en-US" b="1" smtClean="0"/>
              <a:t>Step 3. </a:t>
            </a:r>
            <a:r>
              <a:rPr lang="en-US" smtClean="0"/>
              <a:t>Create an SVI interface on the distribution switches and make sure the IP address are assigned.</a:t>
            </a:r>
          </a:p>
          <a:p>
            <a:pPr lvl="1"/>
            <a:r>
              <a:rPr lang="en-US" b="1" smtClean="0"/>
              <a:t>Step 4. </a:t>
            </a:r>
            <a:r>
              <a:rPr lang="en-US" smtClean="0"/>
              <a:t>Verify connectivity.</a:t>
            </a:r>
          </a:p>
          <a:p>
            <a:pPr>
              <a:buNone/>
            </a:pPr>
            <a:r>
              <a:rPr lang="en-US" smtClean="0"/>
              <a:t>The troubleshooting plan might look like this:</a:t>
            </a:r>
          </a:p>
          <a:p>
            <a:pPr>
              <a:buNone/>
            </a:pPr>
            <a:r>
              <a:rPr lang="en-US" b="1" smtClean="0"/>
              <a:t>If a new VLAN has been created:</a:t>
            </a:r>
            <a:endParaRPr lang="en-US" smtClean="0"/>
          </a:p>
          <a:p>
            <a:pPr lvl="1"/>
            <a:r>
              <a:rPr lang="en-US" smtClean="0"/>
              <a:t>Was the VLAN created on all the switches?</a:t>
            </a:r>
          </a:p>
          <a:p>
            <a:pPr lvl="1"/>
            <a:r>
              <a:rPr lang="en-US" smtClean="0"/>
              <a:t>If VTP is configured, make sure VLANs are defined on the VTP server and are getting propagated across all the domains.</a:t>
            </a:r>
          </a:p>
          <a:p>
            <a:pPr lvl="1"/>
            <a:r>
              <a:rPr lang="en-US" smtClean="0"/>
              <a:t>Verify with a </a:t>
            </a:r>
            <a:r>
              <a:rPr lang="en-US" b="1" smtClean="0"/>
              <a:t>show vlan </a:t>
            </a:r>
            <a:r>
              <a:rPr lang="en-US" smtClean="0"/>
              <a:t>command.</a:t>
            </a:r>
          </a:p>
          <a:p>
            <a:pPr>
              <a:buNone/>
            </a:pPr>
            <a:r>
              <a:rPr lang="en-US" b="1" smtClean="0"/>
              <a:t>Make sure ports are in the right VLAN and trunking is working as expected:</a:t>
            </a:r>
            <a:endParaRPr lang="en-US" smtClean="0"/>
          </a:p>
          <a:p>
            <a:pPr lvl="1"/>
            <a:r>
              <a:rPr lang="en-US" smtClean="0"/>
              <a:t>Did all access ports get the command </a:t>
            </a:r>
            <a:r>
              <a:rPr lang="en-US" b="1" smtClean="0"/>
              <a:t>switchport access vlan 510 </a:t>
            </a:r>
            <a:r>
              <a:rPr lang="en-US" smtClean="0"/>
              <a:t>added?</a:t>
            </a:r>
          </a:p>
          <a:p>
            <a:pPr lvl="1"/>
            <a:r>
              <a:rPr lang="en-US" smtClean="0"/>
              <a:t>Were there any other ports that should have been added? If so, make those</a:t>
            </a:r>
          </a:p>
          <a:p>
            <a:pPr lvl="1"/>
            <a:r>
              <a:rPr lang="en-US" smtClean="0"/>
              <a:t>changes.</a:t>
            </a:r>
          </a:p>
          <a:p>
            <a:pPr lvl="1"/>
            <a:r>
              <a:rPr lang="en-US" smtClean="0"/>
              <a:t>Were these ports previously used? If so, make sure there are no extra commands</a:t>
            </a:r>
          </a:p>
          <a:p>
            <a:pPr lvl="1"/>
            <a:r>
              <a:rPr lang="en-US" smtClean="0"/>
              <a:t>enabled on these ports that can cause conflicts. If not, is the port enabled?</a:t>
            </a:r>
          </a:p>
          <a:p>
            <a:pPr lvl="1"/>
            <a:r>
              <a:rPr lang="en-US" smtClean="0"/>
              <a:t>Are the access ports set to switchport access and not trunks? If not, issue the command </a:t>
            </a:r>
            <a:r>
              <a:rPr lang="en-US" b="1" smtClean="0"/>
              <a:t>switchport mode access</a:t>
            </a:r>
            <a:r>
              <a:rPr lang="en-US" smtClean="0"/>
              <a:t>.</a:t>
            </a:r>
            <a:r>
              <a:rPr lang="en-US" b="1" smtClean="0"/>
              <a:t> </a:t>
            </a:r>
            <a:endParaRPr lang="en-US" smtClean="0"/>
          </a:p>
          <a:p>
            <a:pPr lvl="1"/>
            <a:r>
              <a:rPr lang="en-US" smtClean="0"/>
              <a:t>Are the trunk ports set to trunk mode and manually prune all the VLAN.</a:t>
            </a:r>
          </a:p>
          <a:p>
            <a:pPr lvl="1"/>
            <a:r>
              <a:rPr lang="en-US" smtClean="0"/>
              <a:t>Is manual pruning of VLANs a possibility? If so, make sure that the trunks necessary to carry this VLAN traffic have the VLAN in the allowed statements.</a:t>
            </a:r>
          </a:p>
          <a:p>
            <a:pPr>
              <a:buNone/>
            </a:pPr>
            <a:r>
              <a:rPr lang="en-US" b="1" smtClean="0"/>
              <a:t>If SVI interfaces are created:</a:t>
            </a:r>
            <a:endParaRPr lang="en-US" smtClean="0"/>
          </a:p>
          <a:p>
            <a:pPr lvl="1"/>
            <a:r>
              <a:rPr lang="en-US" smtClean="0"/>
              <a:t>Is the VLAN virtual interface already created with the correct IP address and subnet mask? Is it enabled?</a:t>
            </a:r>
          </a:p>
          <a:p>
            <a:pPr lvl="1"/>
            <a:r>
              <a:rPr lang="en-US" smtClean="0"/>
              <a:t>Is the routing enabled?</a:t>
            </a:r>
          </a:p>
          <a:p>
            <a:pPr lvl="1"/>
            <a:r>
              <a:rPr lang="en-US" smtClean="0"/>
              <a:t>Is this SVI added in the routing protocol</a:t>
            </a:r>
          </a:p>
          <a:p>
            <a:pPr>
              <a:buNone/>
            </a:pPr>
            <a:r>
              <a:rPr lang="en-US" b="1" smtClean="0"/>
              <a:t>Verify connectivity.</a:t>
            </a:r>
            <a:endParaRPr lang="en-US" smtClean="0"/>
          </a:p>
          <a:p>
            <a:pPr lvl="1"/>
            <a:r>
              <a:rPr lang="en-US" smtClean="0"/>
              <a:t>Are all the links between the different switches on the path enabling this VLAN to be transported?</a:t>
            </a:r>
          </a:p>
          <a:p>
            <a:pPr lvl="1"/>
            <a:r>
              <a:rPr lang="en-US" smtClean="0"/>
              <a:t>Are all the links between switches in trunk mode?</a:t>
            </a:r>
          </a:p>
          <a:p>
            <a:pPr lvl="1"/>
            <a:r>
              <a:rPr lang="en-US" smtClean="0"/>
              <a:t>Is this VLANs allowed on all trunks?</a:t>
            </a:r>
          </a:p>
          <a:p>
            <a:pPr lvl="1"/>
            <a:r>
              <a:rPr lang="en-US" smtClean="0"/>
              <a:t>Is spanning-tree blocking one of those links?</a:t>
            </a:r>
          </a:p>
          <a:p>
            <a:pPr lvl="1"/>
            <a:r>
              <a:rPr lang="en-US" smtClean="0"/>
              <a:t>Are the ports enabled?</a:t>
            </a:r>
          </a:p>
          <a:p>
            <a:pPr lvl="1"/>
            <a:r>
              <a:rPr lang="en-US" smtClean="0"/>
              <a:t>Does the host have the right default gateway assigned.</a:t>
            </a:r>
          </a:p>
          <a:p>
            <a:pPr lvl="1"/>
            <a:r>
              <a:rPr lang="en-US" smtClean="0"/>
              <a:t>Also make sure the default route or some routing protocol is enabled if it needs to talk to other routers.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24</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0" indent="0">
              <a:lnSpc>
                <a:spcPct val="100000"/>
              </a:lnSpc>
            </a:pPr>
            <a:r>
              <a:rPr lang="en-US" sz="1200" kern="1200" baseline="0" dirty="0" smtClean="0">
                <a:solidFill>
                  <a:schemeClr val="tx1"/>
                </a:solidFill>
                <a:latin typeface="Arial" charset="0"/>
                <a:ea typeface="+mn-ea"/>
                <a:cs typeface="+mn-cs"/>
              </a:rPr>
              <a:t>Make sure the channel mode is set up right on both sides. Depending on the mode, the EtherChannel can use LACP or PAgP (as discussed in Chapter 2).</a:t>
            </a:r>
          </a:p>
          <a:p>
            <a:pPr marL="0" indent="0">
              <a:lnSpc>
                <a:spcPct val="100000"/>
              </a:lnSpc>
            </a:pPr>
            <a:r>
              <a:rPr lang="en-US" sz="1200" b="1" kern="1200" baseline="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It is important to match the EtherChannel configuration on both sides on the </a:t>
            </a:r>
            <a:r>
              <a:rPr lang="en-US" sz="1200" kern="1200" baseline="0" dirty="0" smtClean="0">
                <a:solidFill>
                  <a:schemeClr val="tx1"/>
                </a:solidFill>
                <a:latin typeface="Arial" charset="0"/>
                <a:ea typeface="+mn-ea"/>
                <a:cs typeface="+mn-cs"/>
              </a:rPr>
              <a:t>switches, and the IP addresses on the port-channel interfaces should be on the same subnets/VLAN to communicate.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0" indent="0">
              <a:lnSpc>
                <a:spcPct val="110000"/>
              </a:lnSpc>
              <a:buNone/>
            </a:pPr>
            <a:r>
              <a:rPr lang="en-US" kern="1200" baseline="0" dirty="0" smtClean="0">
                <a:solidFill>
                  <a:schemeClr val="tx1"/>
                </a:solidFill>
                <a:latin typeface="Arial" charset="0"/>
                <a:ea typeface="+mn-ea"/>
                <a:cs typeface="+mn-cs"/>
              </a:rPr>
              <a:t>The figure shows a sample configuration for two switches using a Layer 3 EtherChannel bundle. The left switch has created a virtual interface with an IP address, and the physical interfaces are assigned to the matching channel-group number. The same is true with the right switch. Again, the virtual port-channel interfaces do not need to have the same number as any of the partner switches.</a:t>
            </a:r>
          </a:p>
          <a:p>
            <a:pPr marL="0" indent="0">
              <a:lnSpc>
                <a:spcPct val="110000"/>
              </a:lnSpc>
              <a:buNone/>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following guidelines are followed to create the Layer 3 EtherChannel:</a:t>
            </a:r>
          </a:p>
          <a:p>
            <a:pPr lvl="1">
              <a:lnSpc>
                <a:spcPct val="110000"/>
              </a:lnSpc>
            </a:pPr>
            <a:r>
              <a:rPr lang="en-US" b="1" kern="1200" baseline="0" smtClean="0">
                <a:solidFill>
                  <a:schemeClr val="tx1"/>
                </a:solidFill>
                <a:latin typeface="Arial" charset="0"/>
                <a:ea typeface="+mn-ea"/>
                <a:cs typeface="+mn-cs"/>
              </a:rPr>
              <a:t>Speed </a:t>
            </a:r>
            <a:r>
              <a:rPr lang="en-US" b="1" kern="1200" baseline="0" dirty="0" smtClean="0">
                <a:solidFill>
                  <a:schemeClr val="tx1"/>
                </a:solidFill>
                <a:latin typeface="Arial" charset="0"/>
                <a:ea typeface="+mn-ea"/>
                <a:cs typeface="+mn-cs"/>
              </a:rPr>
              <a:t>and duplex: </a:t>
            </a:r>
            <a:r>
              <a:rPr lang="en-US" b="0" kern="1200" baseline="0" dirty="0" smtClean="0">
                <a:solidFill>
                  <a:schemeClr val="tx1"/>
                </a:solidFill>
                <a:latin typeface="Arial" charset="0"/>
                <a:ea typeface="+mn-ea"/>
                <a:cs typeface="+mn-cs"/>
              </a:rPr>
              <a:t>Configure all interfaces in an EtherChannel to operate at the same </a:t>
            </a:r>
            <a:r>
              <a:rPr lang="en-US" kern="1200" baseline="0" dirty="0" smtClean="0">
                <a:solidFill>
                  <a:schemeClr val="tx1"/>
                </a:solidFill>
                <a:latin typeface="Arial" charset="0"/>
                <a:ea typeface="+mn-ea"/>
                <a:cs typeface="+mn-cs"/>
              </a:rPr>
              <a:t>speed and in the same duplex mode.</a:t>
            </a:r>
          </a:p>
          <a:p>
            <a:pPr lvl="1">
              <a:lnSpc>
                <a:spcPct val="110000"/>
              </a:lnSpc>
            </a:pPr>
            <a:r>
              <a:rPr lang="en-US" b="1" kern="1200" baseline="0" smtClean="0">
                <a:solidFill>
                  <a:schemeClr val="tx1"/>
                </a:solidFill>
                <a:latin typeface="Arial" charset="0"/>
                <a:ea typeface="+mn-ea"/>
                <a:cs typeface="+mn-cs"/>
              </a:rPr>
              <a:t>Interface </a:t>
            </a:r>
            <a:r>
              <a:rPr lang="en-US" b="1" kern="1200" baseline="0" dirty="0" smtClean="0">
                <a:solidFill>
                  <a:schemeClr val="tx1"/>
                </a:solidFill>
                <a:latin typeface="Arial" charset="0"/>
                <a:ea typeface="+mn-ea"/>
                <a:cs typeface="+mn-cs"/>
              </a:rPr>
              <a:t>mode: </a:t>
            </a:r>
            <a:r>
              <a:rPr lang="en-US" b="0" kern="1200" baseline="0" dirty="0" smtClean="0">
                <a:solidFill>
                  <a:schemeClr val="tx1"/>
                </a:solidFill>
                <a:latin typeface="Arial" charset="0"/>
                <a:ea typeface="+mn-ea"/>
                <a:cs typeface="+mn-cs"/>
              </a:rPr>
              <a:t>As the port-channel interface is a routed port, the no switchport </a:t>
            </a:r>
            <a:r>
              <a:rPr lang="en-US" kern="1200" baseline="0" dirty="0" smtClean="0">
                <a:solidFill>
                  <a:schemeClr val="tx1"/>
                </a:solidFill>
                <a:latin typeface="Arial" charset="0"/>
                <a:ea typeface="+mn-ea"/>
                <a:cs typeface="+mn-cs"/>
              </a:rPr>
              <a:t>command was applied to it. The physical interfaces are by default switched, which is a mode incompatible with a router port. This is why the </a:t>
            </a:r>
            <a:r>
              <a:rPr lang="en-US" b="1" kern="1200" baseline="0" dirty="0" smtClean="0">
                <a:solidFill>
                  <a:schemeClr val="tx1"/>
                </a:solidFill>
                <a:latin typeface="Arial" charset="0"/>
                <a:ea typeface="+mn-ea"/>
                <a:cs typeface="+mn-cs"/>
              </a:rPr>
              <a:t>no switchport </a:t>
            </a:r>
            <a:r>
              <a:rPr lang="en-US" b="0" kern="1200" baseline="0" dirty="0" smtClean="0">
                <a:solidFill>
                  <a:schemeClr val="tx1"/>
                </a:solidFill>
                <a:latin typeface="Arial" charset="0"/>
                <a:ea typeface="+mn-ea"/>
                <a:cs typeface="+mn-cs"/>
              </a:rPr>
              <a:t>command </a:t>
            </a:r>
            <a:r>
              <a:rPr lang="en-US" kern="1200" baseline="0" dirty="0" smtClean="0">
                <a:solidFill>
                  <a:schemeClr val="tx1"/>
                </a:solidFill>
                <a:latin typeface="Arial" charset="0"/>
                <a:ea typeface="+mn-ea"/>
                <a:cs typeface="+mn-cs"/>
              </a:rPr>
              <a:t>was also applied to the physical ports, to make their mode compatible with the EtherChannel interface mode.</a:t>
            </a:r>
          </a:p>
          <a:p>
            <a:pPr lvl="1">
              <a:lnSpc>
                <a:spcPct val="110000"/>
              </a:lnSpc>
            </a:pPr>
            <a:r>
              <a:rPr lang="en-US" b="1" kern="1200" baseline="0" smtClean="0">
                <a:solidFill>
                  <a:schemeClr val="tx1"/>
                </a:solidFill>
                <a:latin typeface="Arial" charset="0"/>
                <a:ea typeface="+mn-ea"/>
                <a:cs typeface="+mn-cs"/>
              </a:rPr>
              <a:t>Layer </a:t>
            </a:r>
            <a:r>
              <a:rPr lang="en-US" b="1" kern="1200" baseline="0" dirty="0" smtClean="0">
                <a:solidFill>
                  <a:schemeClr val="tx1"/>
                </a:solidFill>
                <a:latin typeface="Arial" charset="0"/>
                <a:ea typeface="+mn-ea"/>
                <a:cs typeface="+mn-cs"/>
              </a:rPr>
              <a:t>3 configuration: </a:t>
            </a:r>
            <a:r>
              <a:rPr lang="en-US" b="0" kern="1200" baseline="0" dirty="0" smtClean="0">
                <a:solidFill>
                  <a:schemeClr val="tx1"/>
                </a:solidFill>
                <a:latin typeface="Arial" charset="0"/>
                <a:ea typeface="+mn-ea"/>
                <a:cs typeface="+mn-cs"/>
              </a:rPr>
              <a:t>Ensure the two switches connected using Layer 3 </a:t>
            </a:r>
            <a:r>
              <a:rPr lang="en-US" kern="1200" baseline="0" dirty="0" smtClean="0">
                <a:solidFill>
                  <a:schemeClr val="tx1"/>
                </a:solidFill>
                <a:latin typeface="Arial" charset="0"/>
                <a:ea typeface="+mn-ea"/>
                <a:cs typeface="+mn-cs"/>
              </a:rPr>
              <a:t>EtherChannel are configured with the IP addresses belonging to the same VLAN subnet with the correct subnet mask.</a:t>
            </a:r>
          </a:p>
          <a:p>
            <a:pPr marL="0" indent="0">
              <a:lnSpc>
                <a:spcPct val="110000"/>
              </a:lnSpc>
              <a:buNone/>
            </a:pPr>
            <a:r>
              <a:rPr lang="en-US" b="1" kern="1200" baseline="0" smtClean="0">
                <a:solidFill>
                  <a:schemeClr val="tx1"/>
                </a:solidFill>
                <a:latin typeface="Arial" charset="0"/>
                <a:ea typeface="+mn-ea"/>
                <a:cs typeface="+mn-cs"/>
              </a:rPr>
              <a:t>Verifying </a:t>
            </a:r>
            <a:r>
              <a:rPr lang="en-US" b="1" kern="1200" baseline="0" dirty="0" smtClean="0">
                <a:solidFill>
                  <a:schemeClr val="tx1"/>
                </a:solidFill>
                <a:latin typeface="Arial" charset="0"/>
                <a:ea typeface="+mn-ea"/>
                <a:cs typeface="+mn-cs"/>
              </a:rPr>
              <a:t>the EtherChannel configuration: </a:t>
            </a:r>
            <a:r>
              <a:rPr lang="en-US" b="0" kern="1200" baseline="0" dirty="0" smtClean="0">
                <a:solidFill>
                  <a:schemeClr val="tx1"/>
                </a:solidFill>
                <a:latin typeface="Arial" charset="0"/>
                <a:ea typeface="+mn-ea"/>
                <a:cs typeface="+mn-cs"/>
              </a:rPr>
              <a:t>After EtherChannel is configured, use </a:t>
            </a:r>
            <a:r>
              <a:rPr lang="en-US" kern="1200" baseline="0" dirty="0" smtClean="0">
                <a:solidFill>
                  <a:schemeClr val="tx1"/>
                </a:solidFill>
                <a:latin typeface="Arial" charset="0"/>
                <a:ea typeface="+mn-ea"/>
                <a:cs typeface="+mn-cs"/>
              </a:rPr>
              <a:t>the following commands to verify and troubleshoot EtherChannel:</a:t>
            </a:r>
          </a:p>
          <a:p>
            <a:pPr lvl="1">
              <a:lnSpc>
                <a:spcPct val="11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interface port-channel </a:t>
            </a:r>
            <a:r>
              <a:rPr lang="en-US" b="1" i="1" kern="1200" baseline="0" dirty="0" smtClean="0">
                <a:solidFill>
                  <a:schemeClr val="tx1"/>
                </a:solidFill>
                <a:latin typeface="Arial" charset="0"/>
                <a:ea typeface="+mn-ea"/>
                <a:cs typeface="+mn-cs"/>
              </a:rPr>
              <a:t>ch</a:t>
            </a:r>
            <a:r>
              <a:rPr lang="en-US" b="0" i="1" kern="1200" baseline="0" dirty="0" smtClean="0">
                <a:solidFill>
                  <a:schemeClr val="tx1"/>
                </a:solidFill>
                <a:latin typeface="Arial" charset="0"/>
                <a:ea typeface="+mn-ea"/>
                <a:cs typeface="+mn-cs"/>
              </a:rPr>
              <a:t>annel-group-number</a:t>
            </a:r>
          </a:p>
          <a:p>
            <a:pPr lvl="1">
              <a:lnSpc>
                <a:spcPct val="110000"/>
              </a:lnSpc>
            </a:pPr>
            <a:r>
              <a:rPr lang="en-US" b="1" kern="1200" baseline="0" smtClean="0">
                <a:solidFill>
                  <a:schemeClr val="tx1"/>
                </a:solidFill>
                <a:latin typeface="Arial" charset="0"/>
                <a:ea typeface="+mn-ea"/>
                <a:cs typeface="+mn-cs"/>
              </a:rPr>
              <a:t>show </a:t>
            </a:r>
            <a:r>
              <a:rPr lang="en-US" b="1" kern="1200" baseline="0" dirty="0" err="1" smtClean="0">
                <a:solidFill>
                  <a:schemeClr val="tx1"/>
                </a:solidFill>
                <a:latin typeface="Arial" charset="0"/>
                <a:ea typeface="+mn-ea"/>
                <a:cs typeface="+mn-cs"/>
              </a:rPr>
              <a:t>etherChannel</a:t>
            </a:r>
            <a:r>
              <a:rPr lang="en-US" b="1" kern="1200" baseline="0" dirty="0" smtClean="0">
                <a:solidFill>
                  <a:schemeClr val="tx1"/>
                </a:solidFill>
                <a:latin typeface="Arial" charset="0"/>
                <a:ea typeface="+mn-ea"/>
                <a:cs typeface="+mn-cs"/>
              </a:rPr>
              <a:t> </a:t>
            </a:r>
            <a:r>
              <a:rPr lang="en-US" b="0" i="1" kern="1200" baseline="0" dirty="0" smtClean="0">
                <a:solidFill>
                  <a:schemeClr val="tx1"/>
                </a:solidFill>
                <a:latin typeface="Arial" charset="0"/>
                <a:ea typeface="+mn-ea"/>
                <a:cs typeface="+mn-cs"/>
              </a:rPr>
              <a:t>channel-group-number summary</a:t>
            </a:r>
          </a:p>
          <a:p>
            <a:pPr lvl="1">
              <a:lnSpc>
                <a:spcPct val="110000"/>
              </a:lnSpc>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spanning-tree vlan </a:t>
            </a:r>
            <a:r>
              <a:rPr lang="en-US" b="0" i="1" kern="1200" baseline="0" dirty="0" err="1" smtClean="0">
                <a:solidFill>
                  <a:schemeClr val="tx1"/>
                </a:solidFill>
                <a:latin typeface="Arial" charset="0"/>
                <a:ea typeface="+mn-ea"/>
                <a:cs typeface="+mn-cs"/>
              </a:rPr>
              <a:t>vlan</a:t>
            </a:r>
            <a:r>
              <a:rPr lang="en-US" b="0" i="1" kern="1200" baseline="0" dirty="0" smtClean="0">
                <a:solidFill>
                  <a:schemeClr val="tx1"/>
                </a:solidFill>
                <a:latin typeface="Arial" charset="0"/>
                <a:ea typeface="+mn-ea"/>
                <a:cs typeface="+mn-cs"/>
              </a:rPr>
              <a:t>-number detail</a:t>
            </a:r>
          </a:p>
          <a:p>
            <a:pPr marL="0" indent="0">
              <a:lnSpc>
                <a:spcPct val="110000"/>
              </a:lnSpc>
              <a:buNone/>
            </a:pPr>
            <a:r>
              <a:rPr lang="en-US" b="1" kern="1200" baseline="0" smtClean="0">
                <a:solidFill>
                  <a:schemeClr val="tx1"/>
                </a:solidFill>
                <a:latin typeface="Arial" charset="0"/>
                <a:ea typeface="+mn-ea"/>
                <a:cs typeface="+mn-cs"/>
              </a:rPr>
              <a:t>Note </a:t>
            </a:r>
            <a:r>
              <a:rPr lang="en-US" b="0" kern="1200" baseline="0" dirty="0" smtClean="0">
                <a:solidFill>
                  <a:schemeClr val="tx1"/>
                </a:solidFill>
                <a:latin typeface="Arial" charset="0"/>
                <a:ea typeface="+mn-ea"/>
                <a:cs typeface="+mn-cs"/>
              </a:rPr>
              <a:t>This chapter discusses only the configuration for Layer 3 port-channel. The concepts </a:t>
            </a:r>
            <a:r>
              <a:rPr lang="en-US" kern="1200" baseline="0" dirty="0" smtClean="0">
                <a:solidFill>
                  <a:schemeClr val="tx1"/>
                </a:solidFill>
                <a:latin typeface="Arial" charset="0"/>
                <a:ea typeface="+mn-ea"/>
                <a:cs typeface="+mn-cs"/>
              </a:rPr>
              <a:t>of EtherChannel and Layer 2 EtherChannel configuration are discussed in detail in Chapter 2.</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buNone/>
            </a:pPr>
            <a:r>
              <a:rPr lang="en-US" sz="1200" b="1" kern="1200" baseline="0" dirty="0" smtClean="0">
                <a:solidFill>
                  <a:schemeClr val="tx1"/>
                </a:solidFill>
                <a:latin typeface="Arial" charset="0"/>
                <a:ea typeface="+mn-ea"/>
                <a:cs typeface="+mn-cs"/>
              </a:rPr>
              <a:t>Routing Protocol Configuration</a:t>
            </a:r>
          </a:p>
          <a:p>
            <a:pPr marL="0" indent="0">
              <a:lnSpc>
                <a:spcPct val="100000"/>
              </a:lnSpc>
              <a:buNone/>
            </a:pPr>
            <a:r>
              <a:rPr lang="en-US" sz="1200" kern="1200" baseline="0" dirty="0" smtClean="0">
                <a:solidFill>
                  <a:schemeClr val="tx1"/>
                </a:solidFill>
                <a:latin typeface="Arial" charset="0"/>
                <a:ea typeface="+mn-ea"/>
                <a:cs typeface="+mn-cs"/>
              </a:rPr>
              <a:t>As soon as a multilayer switch is configured with Layer 3 IP addresses, it starts behaving like a router in the sense that it has connections to different subnets. Communication between these subnets can no longer be achieved using Layer 2 protocols. A major difference between a multilayer switch and a router is that a multilayer switch does not route until some Layer 3 or SVI interfaces are created. When routing is enabled, the network administrator configures static routes and dynamic routing, just like on a router, as shown in the figure. Here EIGRP is configured. Notice the passive interface commands. On a Layer 3 switch, a common recommendation is to enable dynamic routing only on those interfaces that need to exchange routing information with neighbors. Wherever needed, summarization should also be configured to limit the size of the routing tables.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buNone/>
            </a:pPr>
            <a:r>
              <a:rPr lang="en-US" sz="1200" b="1" kern="1200" baseline="0" dirty="0" smtClean="0">
                <a:solidFill>
                  <a:schemeClr val="tx1"/>
                </a:solidFill>
                <a:latin typeface="Arial" charset="0"/>
                <a:ea typeface="+mn-ea"/>
                <a:cs typeface="+mn-cs"/>
              </a:rPr>
              <a:t>Verifying Routing Protocol</a:t>
            </a:r>
          </a:p>
          <a:p>
            <a:pPr marL="0" indent="0">
              <a:lnSpc>
                <a:spcPct val="100000"/>
              </a:lnSpc>
              <a:buNone/>
            </a:pPr>
            <a:r>
              <a:rPr lang="en-US" sz="1200" kern="1200" baseline="0" dirty="0" smtClean="0">
                <a:solidFill>
                  <a:schemeClr val="tx1"/>
                </a:solidFill>
                <a:latin typeface="Arial" charset="0"/>
                <a:ea typeface="+mn-ea"/>
                <a:cs typeface="+mn-cs"/>
              </a:rPr>
              <a:t>To verify whether the routing protocol is working as expected, use the </a:t>
            </a:r>
            <a:r>
              <a:rPr lang="en-US" sz="1200" b="1" kern="1200" baseline="0" dirty="0" smtClean="0">
                <a:solidFill>
                  <a:schemeClr val="tx1"/>
                </a:solidFill>
                <a:latin typeface="Arial" charset="0"/>
                <a:ea typeface="+mn-ea"/>
                <a:cs typeface="+mn-cs"/>
              </a:rPr>
              <a:t>show ip route </a:t>
            </a:r>
            <a:r>
              <a:rPr lang="en-US" sz="1200" b="0" kern="1200" baseline="0" dirty="0" smtClean="0">
                <a:solidFill>
                  <a:schemeClr val="tx1"/>
                </a:solidFill>
                <a:latin typeface="Arial" charset="0"/>
                <a:ea typeface="+mn-ea"/>
                <a:cs typeface="+mn-cs"/>
              </a:rPr>
              <a:t>and </a:t>
            </a:r>
            <a:r>
              <a:rPr lang="en-US" sz="1200" b="1" kern="1200" baseline="0" dirty="0" smtClean="0">
                <a:solidFill>
                  <a:schemeClr val="tx1"/>
                </a:solidFill>
                <a:latin typeface="Arial" charset="0"/>
                <a:ea typeface="+mn-ea"/>
                <a:cs typeface="+mn-cs"/>
              </a:rPr>
              <a:t>show ip protocol </a:t>
            </a:r>
            <a:r>
              <a:rPr lang="en-US" sz="1200" b="0" kern="1200" baseline="0" dirty="0" smtClean="0">
                <a:solidFill>
                  <a:schemeClr val="tx1"/>
                </a:solidFill>
                <a:latin typeface="Arial" charset="0"/>
                <a:ea typeface="+mn-ea"/>
                <a:cs typeface="+mn-cs"/>
              </a:rPr>
              <a:t>commands. </a:t>
            </a:r>
            <a:r>
              <a:rPr lang="en-US" sz="1200" kern="1200" baseline="0" dirty="0" smtClean="0">
                <a:solidFill>
                  <a:schemeClr val="tx1"/>
                </a:solidFill>
                <a:latin typeface="Arial" charset="0"/>
                <a:ea typeface="+mn-ea"/>
                <a:cs typeface="+mn-cs"/>
              </a:rPr>
              <a:t>On a Layer 3 switch, just like on a router, use the </a:t>
            </a:r>
            <a:r>
              <a:rPr lang="en-US" sz="1200" b="1" kern="1200" baseline="0" dirty="0" smtClean="0">
                <a:solidFill>
                  <a:schemeClr val="tx1"/>
                </a:solidFill>
                <a:latin typeface="Arial" charset="0"/>
                <a:ea typeface="+mn-ea"/>
                <a:cs typeface="+mn-cs"/>
              </a:rPr>
              <a:t>show ip route </a:t>
            </a:r>
            <a:r>
              <a:rPr lang="en-US" sz="1200" b="0" kern="1200" baseline="0" dirty="0" smtClean="0">
                <a:solidFill>
                  <a:schemeClr val="tx1"/>
                </a:solidFill>
                <a:latin typeface="Arial" charset="0"/>
                <a:ea typeface="+mn-ea"/>
                <a:cs typeface="+mn-cs"/>
              </a:rPr>
              <a:t>command to display </a:t>
            </a:r>
            <a:r>
              <a:rPr lang="en-US" sz="1200" kern="1200" baseline="0" dirty="0" smtClean="0">
                <a:solidFill>
                  <a:schemeClr val="tx1"/>
                </a:solidFill>
                <a:latin typeface="Arial" charset="0"/>
                <a:ea typeface="+mn-ea"/>
                <a:cs typeface="+mn-cs"/>
              </a:rPr>
              <a:t>which Layer 3 routes are known to the local multilayer switch, as shown in Example 4-7. Each route type is identified by a code D, for example, which means routes are learned via EIGRP. In Example 4-7, the 10.1.10.0/24 subnet is directly connected (which can be identified with the letter C at the left of the route); the other routes are known via EIGRP (which can be identified with the letter D at the left of the route). Both 10.1.2.0/24 and 10.1.3.0/24 subnets are learned via 10.1.10.10. Their administrative distance is 90, and the cost to each of these networks is 28416. The link to 10.1.10.10 goes through the VLAN 10 interface. Notice that VLAN 10 here is the name of the SVI, the Layer 3 interface, through which the networks are reachable.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pP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show ip protocol </a:t>
            </a:r>
            <a:r>
              <a:rPr lang="en-US" sz="1200" b="0" kern="1200" baseline="0" dirty="0" smtClean="0">
                <a:solidFill>
                  <a:schemeClr val="tx1"/>
                </a:solidFill>
                <a:latin typeface="Arial" charset="0"/>
                <a:ea typeface="+mn-ea"/>
                <a:cs typeface="+mn-cs"/>
              </a:rPr>
              <a:t>command shows information about the routing protocols that are </a:t>
            </a:r>
            <a:r>
              <a:rPr lang="en-US" sz="1200" kern="1200" baseline="0" dirty="0" smtClean="0">
                <a:solidFill>
                  <a:schemeClr val="tx1"/>
                </a:solidFill>
                <a:latin typeface="Arial" charset="0"/>
                <a:ea typeface="+mn-ea"/>
                <a:cs typeface="+mn-cs"/>
              </a:rPr>
              <a:t>enabled on the switch or router.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This section focuses on the following objectives:</a:t>
            </a:r>
          </a:p>
          <a:p>
            <a:pPr lvl="1"/>
            <a:r>
              <a:rPr lang="en-US" kern="1200" baseline="0" smtClean="0">
                <a:solidFill>
                  <a:schemeClr val="tx1"/>
                </a:solidFill>
                <a:latin typeface="Arial" charset="0"/>
                <a:ea typeface="+mn-ea"/>
                <a:cs typeface="+mn-cs"/>
              </a:rPr>
              <a:t>DHCP </a:t>
            </a:r>
            <a:r>
              <a:rPr lang="en-US" kern="1200" baseline="0" dirty="0" smtClean="0">
                <a:solidFill>
                  <a:schemeClr val="tx1"/>
                </a:solidFill>
                <a:latin typeface="Arial" charset="0"/>
                <a:ea typeface="+mn-ea"/>
                <a:cs typeface="+mn-cs"/>
              </a:rPr>
              <a:t>operation</a:t>
            </a:r>
          </a:p>
          <a:p>
            <a:pPr lvl="1"/>
            <a:r>
              <a:rPr lang="en-US" kern="1200" baseline="0" smtClean="0">
                <a:solidFill>
                  <a:schemeClr val="tx1"/>
                </a:solidFill>
                <a:latin typeface="Arial" charset="0"/>
                <a:ea typeface="+mn-ea"/>
                <a:cs typeface="+mn-cs"/>
              </a:rPr>
              <a:t>DHCP </a:t>
            </a:r>
            <a:r>
              <a:rPr lang="en-US" kern="1200" baseline="0" dirty="0" smtClean="0">
                <a:solidFill>
                  <a:schemeClr val="tx1"/>
                </a:solidFill>
                <a:latin typeface="Arial" charset="0"/>
                <a:ea typeface="+mn-ea"/>
                <a:cs typeface="+mn-cs"/>
              </a:rPr>
              <a:t>configuration and verification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buNone/>
            </a:pPr>
            <a:r>
              <a:rPr lang="en-US" sz="1200" kern="1200" baseline="0" dirty="0" smtClean="0">
                <a:solidFill>
                  <a:schemeClr val="tx1"/>
                </a:solidFill>
                <a:latin typeface="Arial" charset="0"/>
                <a:ea typeface="+mn-ea"/>
                <a:cs typeface="+mn-cs"/>
              </a:rPr>
              <a:t>When a network architect hands off a design, switches at the distribution layer, or in a collapsed core, will almost certainly have multiple VLANs connected to them. A switch with multiple VLANs requires a means of passing Layer 3 traffic between those VLANs. This section describes the process and the various methods of routing traffic from VLAN to VLAN. A router that is external to the Layer 2 switch hosting the VLANs can perform inter-VLAN routing. In addition, Cisco Catalyst multilayer switch can be used to perform both intra-VLAN frame forwarding and inter-VLAN routing. We focus on the following in this </a:t>
            </a:r>
            <a:r>
              <a:rPr lang="en-US" sz="1200" kern="1200" baseline="0" smtClean="0">
                <a:solidFill>
                  <a:schemeClr val="tx1"/>
                </a:solidFill>
                <a:latin typeface="Arial" charset="0"/>
                <a:ea typeface="+mn-ea"/>
                <a:cs typeface="+mn-cs"/>
              </a:rPr>
              <a:t>section:</a:t>
            </a:r>
          </a:p>
          <a:p>
            <a:pPr marL="0" indent="0">
              <a:lnSpc>
                <a:spcPct val="100000"/>
              </a:lnSpc>
              <a:buNone/>
            </a:pPr>
            <a:endParaRPr lang="en-US" sz="1200" kern="1200" baseline="0" dirty="0" smtClean="0">
              <a:solidFill>
                <a:schemeClr val="tx1"/>
              </a:solidFill>
              <a:latin typeface="Arial" charset="0"/>
              <a:ea typeface="+mn-ea"/>
              <a:cs typeface="+mn-cs"/>
            </a:endParaRPr>
          </a:p>
          <a:p>
            <a:pPr lvl="1">
              <a:lnSpc>
                <a:spcPct val="100000"/>
              </a:lnSpc>
            </a:pPr>
            <a:r>
              <a:rPr lang="en-US" kern="1200" baseline="0" dirty="0" smtClean="0">
                <a:solidFill>
                  <a:schemeClr val="tx1"/>
                </a:solidFill>
                <a:latin typeface="Arial" charset="0"/>
                <a:ea typeface="+mn-ea"/>
                <a:cs typeface="+mn-cs"/>
              </a:rPr>
              <a:t>Introduction to inter-VLAN routing</a:t>
            </a:r>
          </a:p>
          <a:p>
            <a:pPr lvl="1">
              <a:lnSpc>
                <a:spcPct val="100000"/>
              </a:lnSpc>
            </a:pPr>
            <a:r>
              <a:rPr lang="en-US" kern="1200" baseline="0" dirty="0" smtClean="0">
                <a:solidFill>
                  <a:schemeClr val="tx1"/>
                </a:solidFill>
                <a:latin typeface="Arial" charset="0"/>
                <a:ea typeface="+mn-ea"/>
                <a:cs typeface="+mn-cs"/>
              </a:rPr>
              <a:t>Inter-VLAN routing with an external router</a:t>
            </a:r>
          </a:p>
          <a:p>
            <a:pPr lvl="1">
              <a:lnSpc>
                <a:spcPct val="100000"/>
              </a:lnSpc>
            </a:pPr>
            <a:r>
              <a:rPr lang="en-US" kern="1200" baseline="0" dirty="0" smtClean="0">
                <a:solidFill>
                  <a:schemeClr val="tx1"/>
                </a:solidFill>
                <a:latin typeface="Arial" charset="0"/>
                <a:ea typeface="+mn-ea"/>
                <a:cs typeface="+mn-cs"/>
              </a:rPr>
              <a:t>Inter-VLAN routing with switch virtual interfaces</a:t>
            </a:r>
          </a:p>
          <a:p>
            <a:pPr lvl="1">
              <a:lnSpc>
                <a:spcPct val="100000"/>
              </a:lnSpc>
            </a:pPr>
            <a:r>
              <a:rPr lang="en-US" kern="1200" baseline="0" dirty="0" smtClean="0">
                <a:solidFill>
                  <a:schemeClr val="tx1"/>
                </a:solidFill>
                <a:latin typeface="Arial" charset="0"/>
                <a:ea typeface="+mn-ea"/>
                <a:cs typeface="+mn-cs"/>
              </a:rPr>
              <a:t>Routing with routed ports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020763" rtl="0" eaLnBrk="0" fontAlgn="base" latinLnBrk="0" hangingPunct="0">
              <a:lnSpc>
                <a:spcPct val="100000"/>
              </a:lnSpc>
              <a:spcBef>
                <a:spcPct val="50000"/>
              </a:spcBef>
              <a:spcAft>
                <a:spcPct val="0"/>
              </a:spcAft>
              <a:buClrTx/>
              <a:buSzPct val="100000"/>
              <a:buFontTx/>
              <a:buNone/>
              <a:tabLst/>
              <a:defRPr/>
            </a:pPr>
            <a:r>
              <a:rPr lang="en-US" sz="1200" kern="1200" baseline="0" dirty="0" smtClean="0">
                <a:solidFill>
                  <a:schemeClr val="tx1"/>
                </a:solidFill>
                <a:latin typeface="Arial" charset="0"/>
                <a:ea typeface="+mn-ea"/>
                <a:cs typeface="+mn-cs"/>
              </a:rPr>
              <a:t>As defined in </a:t>
            </a:r>
            <a:r>
              <a:rPr lang="en-US" sz="1200" kern="1200" baseline="0" dirty="0" err="1" smtClean="0">
                <a:solidFill>
                  <a:schemeClr val="tx1"/>
                </a:solidFill>
                <a:latin typeface="Arial" charset="0"/>
                <a:ea typeface="+mn-ea"/>
                <a:cs typeface="+mn-cs"/>
              </a:rPr>
              <a:t>RFC</a:t>
            </a:r>
            <a:r>
              <a:rPr lang="en-US" sz="1200" kern="1200" baseline="0" dirty="0" smtClean="0">
                <a:solidFill>
                  <a:schemeClr val="tx1"/>
                </a:solidFill>
                <a:latin typeface="Arial" charset="0"/>
                <a:ea typeface="+mn-ea"/>
                <a:cs typeface="+mn-cs"/>
              </a:rPr>
              <a:t> 2131, Dynamic Host Configuration Protocol (DHCP) provides configuration parameters to Internet hosts. DHCP consists of two components: a protocol for delivering host-specific configuration parameters from a DHCP server to a host, and a mechanism for allocating network addresses to hosts. DHCP is built on a client/server model in which designated DHCP server hosts allocate network addresses and deliver configuration parameters to dynamically configured hosts. By default, Cisco multilayer switches running Cisco IOS Software include DHCP server and relay agent  </a:t>
            </a:r>
            <a:r>
              <a:rPr lang="en-US" sz="1200" kern="1200" baseline="0" smtClean="0">
                <a:solidFill>
                  <a:schemeClr val="tx1"/>
                </a:solidFill>
                <a:latin typeface="Arial" charset="0"/>
                <a:ea typeface="+mn-ea"/>
                <a:cs typeface="+mn-cs"/>
              </a:rPr>
              <a:t>software.</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32</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a:lnSpc>
                <a:spcPct val="100000"/>
              </a:lnSpc>
              <a:buNone/>
            </a:pPr>
            <a:r>
              <a:rPr lang="en-US" sz="1200" kern="1200" baseline="0" dirty="0" smtClean="0">
                <a:solidFill>
                  <a:schemeClr val="tx1"/>
                </a:solidFill>
                <a:latin typeface="Arial" charset="0"/>
                <a:ea typeface="+mn-ea"/>
                <a:cs typeface="+mn-cs"/>
              </a:rPr>
              <a:t>The DHCP server can be configured on the router/multilayer switches or reside on the external server, and the multilayer switch or router can act as a DHCP relay agent.</a:t>
            </a:r>
          </a:p>
          <a:p>
            <a:pPr>
              <a:lnSpc>
                <a:spcPct val="100000"/>
              </a:lnSpc>
              <a:buNone/>
            </a:pPr>
            <a:r>
              <a:rPr lang="en-US" sz="1200" kern="1200" baseline="0" smtClean="0">
                <a:solidFill>
                  <a:schemeClr val="tx1"/>
                </a:solidFill>
                <a:latin typeface="Arial" charset="0"/>
                <a:ea typeface="+mn-ea"/>
                <a:cs typeface="+mn-cs"/>
              </a:rPr>
              <a:t>A </a:t>
            </a:r>
            <a:r>
              <a:rPr lang="en-US" sz="1200" kern="1200" baseline="0" dirty="0" smtClean="0">
                <a:solidFill>
                  <a:schemeClr val="tx1"/>
                </a:solidFill>
                <a:latin typeface="Arial" charset="0"/>
                <a:ea typeface="+mn-ea"/>
                <a:cs typeface="+mn-cs"/>
              </a:rPr>
              <a:t>last important point to notice is that a multilayer switch can only offer IP addresses for a subnet in which it has an IP address. In other words, the switch configuration above precludes the offering of IP addresses in a 10.1.10.0/24 subnet if the switch itself does not have an IP address in this subnet. After this Layer 3 address is configured, all devices connecting to the switch through this interface can request an IP address. If the Layer 3 interface is a router port, all devices connecting to this routed port can request a DHCP IP address. If the Layer 3 interface in an SVI, all devices in the SVI VLAN, in this scenario VLAN 10, can request a DHCP IP address. Displayed is the configuration of DHCP on the switch for VLAN 10 with subnet 10.1.10.0. With the DHCP request, it shares the default gateway and lease information.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buNone/>
            </a:pPr>
            <a:r>
              <a:rPr lang="en-US" sz="1200" kern="1200" baseline="0" dirty="0" smtClean="0">
                <a:solidFill>
                  <a:schemeClr val="tx1"/>
                </a:solidFill>
                <a:latin typeface="Arial" charset="0"/>
                <a:ea typeface="+mn-ea"/>
                <a:cs typeface="+mn-cs"/>
              </a:rPr>
              <a:t>DHCP is a client-server application, in which the DHCP client, usually a desktop computer, contacts a DHCP server for configuration parameters using a broadcast request. Today’s enterprise networks consist of multiple VLANs, where inter-VLAN routing routes between the subnetworks</a:t>
            </a:r>
            <a:r>
              <a:rPr lang="en-US" sz="1200" kern="1200" baseline="0" smtClean="0">
                <a:solidFill>
                  <a:schemeClr val="tx1"/>
                </a:solidFill>
                <a:latin typeface="Arial" charset="0"/>
                <a:ea typeface="+mn-ea"/>
                <a:cs typeface="+mn-cs"/>
              </a:rPr>
              <a:t>. </a:t>
            </a:r>
          </a:p>
          <a:p>
            <a:pPr>
              <a:lnSpc>
                <a:spcPct val="100000"/>
              </a:lnSpc>
              <a:buNone/>
            </a:pPr>
            <a:endParaRPr lang="en-US" sz="1200" kern="1200" baseline="0" smtClean="0">
              <a:solidFill>
                <a:schemeClr val="tx1"/>
              </a:solidFill>
              <a:latin typeface="Arial" charset="0"/>
              <a:ea typeface="+mn-ea"/>
              <a:cs typeface="+mn-cs"/>
            </a:endParaRPr>
          </a:p>
          <a:p>
            <a:pPr>
              <a:lnSpc>
                <a:spcPct val="100000"/>
              </a:lnSpc>
              <a:buNone/>
            </a:pPr>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Layer 3 devices do not pass broadcasts by default, each subnet requires a DHCP server unless the routers are configured to forward the DHCP broadcast using the DHCP relay agent feature using </a:t>
            </a:r>
            <a:r>
              <a:rPr lang="en-US" sz="1200" b="1" kern="1200" baseline="0" dirty="0" smtClean="0">
                <a:solidFill>
                  <a:schemeClr val="tx1"/>
                </a:solidFill>
                <a:latin typeface="Arial" charset="0"/>
                <a:ea typeface="+mn-ea"/>
                <a:cs typeface="+mn-cs"/>
              </a:rPr>
              <a:t>ip helper-address </a:t>
            </a:r>
            <a:r>
              <a:rPr lang="en-US" sz="1200" b="0" kern="1200" baseline="0" dirty="0" smtClean="0">
                <a:solidFill>
                  <a:schemeClr val="tx1"/>
                </a:solidFill>
                <a:latin typeface="Arial" charset="0"/>
                <a:ea typeface="+mn-ea"/>
                <a:cs typeface="+mn-cs"/>
              </a:rPr>
              <a:t>command. </a:t>
            </a: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ip helper-address </a:t>
            </a:r>
            <a:r>
              <a:rPr lang="en-US" sz="1200" b="0" kern="1200" baseline="0" dirty="0" smtClean="0">
                <a:solidFill>
                  <a:schemeClr val="tx1"/>
                </a:solidFill>
                <a:latin typeface="Arial" charset="0"/>
                <a:ea typeface="+mn-ea"/>
                <a:cs typeface="+mn-cs"/>
              </a:rPr>
              <a:t>command not only forwards DHCP UDP packets but also </a:t>
            </a:r>
            <a:r>
              <a:rPr lang="en-US" sz="1200" kern="1200" baseline="0" dirty="0" smtClean="0">
                <a:solidFill>
                  <a:schemeClr val="tx1"/>
                </a:solidFill>
                <a:latin typeface="Arial" charset="0"/>
                <a:ea typeface="+mn-ea"/>
                <a:cs typeface="+mn-cs"/>
              </a:rPr>
              <a:t>forwards TFTP, DNS, Time, NetBIOS, name server, and </a:t>
            </a:r>
            <a:r>
              <a:rPr lang="en-US" sz="1200" kern="1200" baseline="0" dirty="0" err="1" smtClean="0">
                <a:solidFill>
                  <a:schemeClr val="tx1"/>
                </a:solidFill>
                <a:latin typeface="Arial" charset="0"/>
                <a:ea typeface="+mn-ea"/>
                <a:cs typeface="+mn-cs"/>
              </a:rPr>
              <a:t>BOOTP</a:t>
            </a:r>
            <a:r>
              <a:rPr lang="en-US" sz="1200" kern="1200" baseline="0" dirty="0" smtClean="0">
                <a:solidFill>
                  <a:schemeClr val="tx1"/>
                </a:solidFill>
                <a:latin typeface="Arial" charset="0"/>
                <a:ea typeface="+mn-ea"/>
                <a:cs typeface="+mn-cs"/>
              </a:rPr>
              <a:t> packets by default</a:t>
            </a:r>
            <a:r>
              <a:rPr lang="en-US" sz="1200" kern="1200" baseline="0" smtClean="0">
                <a:solidFill>
                  <a:schemeClr val="tx1"/>
                </a:solidFill>
                <a:latin typeface="Arial" charset="0"/>
                <a:ea typeface="+mn-ea"/>
                <a:cs typeface="+mn-cs"/>
              </a:rPr>
              <a:t>. </a:t>
            </a:r>
          </a:p>
          <a:p>
            <a:pPr>
              <a:lnSpc>
                <a:spcPct val="100000"/>
              </a:lnSpc>
              <a:buNone/>
            </a:pPr>
            <a:endParaRPr lang="en-US" sz="1200" kern="1200" baseline="0" smtClean="0">
              <a:solidFill>
                <a:schemeClr val="tx1"/>
              </a:solidFill>
              <a:latin typeface="Arial" charset="0"/>
              <a:ea typeface="+mn-ea"/>
              <a:cs typeface="+mn-cs"/>
            </a:endParaRPr>
          </a:p>
          <a:p>
            <a:pPr>
              <a:lnSpc>
                <a:spcPct val="100000"/>
              </a:lnSpc>
              <a:buNone/>
            </a:pPr>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illustrated, an </a:t>
            </a:r>
            <a:r>
              <a:rPr lang="en-US" sz="1200" b="1" kern="1200" baseline="0" dirty="0" smtClean="0">
                <a:solidFill>
                  <a:schemeClr val="tx1"/>
                </a:solidFill>
                <a:latin typeface="Arial" charset="0"/>
                <a:ea typeface="+mn-ea"/>
                <a:cs typeface="+mn-cs"/>
              </a:rPr>
              <a:t>ip helper-address </a:t>
            </a:r>
            <a:r>
              <a:rPr lang="en-US" sz="1200" b="0" kern="1200" baseline="0" dirty="0" smtClean="0">
                <a:solidFill>
                  <a:schemeClr val="tx1"/>
                </a:solidFill>
                <a:latin typeface="Arial" charset="0"/>
                <a:ea typeface="+mn-ea"/>
                <a:cs typeface="+mn-cs"/>
              </a:rPr>
              <a:t>command must be configured under </a:t>
            </a:r>
            <a:r>
              <a:rPr lang="en-US" sz="1200" kern="1200" baseline="0" dirty="0" smtClean="0">
                <a:solidFill>
                  <a:schemeClr val="tx1"/>
                </a:solidFill>
                <a:latin typeface="Arial" charset="0"/>
                <a:ea typeface="+mn-ea"/>
                <a:cs typeface="+mn-cs"/>
              </a:rPr>
              <a:t>the multilayer switch Layer 3 interface. This </a:t>
            </a:r>
            <a:r>
              <a:rPr lang="en-US" sz="1200" b="1" kern="1200" baseline="0" dirty="0" smtClean="0">
                <a:solidFill>
                  <a:schemeClr val="tx1"/>
                </a:solidFill>
                <a:latin typeface="Arial" charset="0"/>
                <a:ea typeface="+mn-ea"/>
                <a:cs typeface="+mn-cs"/>
              </a:rPr>
              <a:t>ip helper-address </a:t>
            </a:r>
            <a:r>
              <a:rPr lang="en-US" sz="1200" b="0" kern="1200" baseline="0" dirty="0" smtClean="0">
                <a:solidFill>
                  <a:schemeClr val="tx1"/>
                </a:solidFill>
                <a:latin typeface="Arial" charset="0"/>
                <a:ea typeface="+mn-ea"/>
                <a:cs typeface="+mn-cs"/>
              </a:rPr>
              <a:t>command points to the </a:t>
            </a:r>
            <a:r>
              <a:rPr lang="en-US" sz="1200" kern="1200" baseline="0" dirty="0" smtClean="0">
                <a:solidFill>
                  <a:schemeClr val="tx1"/>
                </a:solidFill>
                <a:latin typeface="Arial" charset="0"/>
                <a:ea typeface="+mn-ea"/>
                <a:cs typeface="+mn-cs"/>
              </a:rPr>
              <a:t>corporate DHCP server IP address, 10.</a:t>
            </a:r>
            <a:r>
              <a:rPr lang="en-US" sz="1200" b="0" kern="1200" baseline="0" dirty="0" smtClean="0">
                <a:solidFill>
                  <a:schemeClr val="tx1"/>
                </a:solidFill>
                <a:latin typeface="Arial" charset="0"/>
                <a:ea typeface="+mn-ea"/>
                <a:cs typeface="+mn-cs"/>
              </a:rPr>
              <a:t>1.100.1. </a:t>
            </a:r>
            <a:r>
              <a:rPr lang="en-US" sz="1200" kern="1200" baseline="0" dirty="0" smtClean="0">
                <a:solidFill>
                  <a:schemeClr val="tx1"/>
                </a:solidFill>
                <a:latin typeface="Arial" charset="0"/>
                <a:ea typeface="+mn-ea"/>
                <a:cs typeface="+mn-cs"/>
              </a:rPr>
              <a:t>When the switch receives a DHCP request broadcast message from a client, the switch forwards this request, as a unicast message, to the IP address specified under the </a:t>
            </a:r>
            <a:r>
              <a:rPr lang="en-US" sz="1200" b="1" kern="1200" baseline="0" dirty="0" smtClean="0">
                <a:solidFill>
                  <a:schemeClr val="tx1"/>
                </a:solidFill>
                <a:latin typeface="Arial" charset="0"/>
                <a:ea typeface="+mn-ea"/>
                <a:cs typeface="+mn-cs"/>
              </a:rPr>
              <a:t>ip helper </a:t>
            </a:r>
            <a:r>
              <a:rPr lang="en-US" sz="1200" b="0" kern="1200" baseline="0" dirty="0" smtClean="0">
                <a:solidFill>
                  <a:schemeClr val="tx1"/>
                </a:solidFill>
                <a:latin typeface="Arial" charset="0"/>
                <a:ea typeface="+mn-ea"/>
                <a:cs typeface="+mn-cs"/>
              </a:rPr>
              <a:t>command. With this feature, the switch relays the dialog between the DHCP client </a:t>
            </a:r>
            <a:r>
              <a:rPr lang="en-US" sz="1200" kern="1200" baseline="0" dirty="0" smtClean="0">
                <a:solidFill>
                  <a:schemeClr val="tx1"/>
                </a:solidFill>
                <a:latin typeface="Arial" charset="0"/>
                <a:ea typeface="+mn-ea"/>
                <a:cs typeface="+mn-cs"/>
              </a:rPr>
              <a:t>and the DHCP server. When the switch receive the packets, it makes sure it assign an IP address only from the range of the subnet in which the client resides.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spcBef>
                <a:spcPts val="600"/>
              </a:spcBef>
              <a:spcAft>
                <a:spcPts val="0"/>
              </a:spcAft>
              <a:buNone/>
            </a:pPr>
            <a:r>
              <a:rPr lang="en-US" sz="1200" kern="1200" baseline="0" dirty="0" smtClean="0">
                <a:solidFill>
                  <a:schemeClr val="tx1"/>
                </a:solidFill>
                <a:latin typeface="Arial" charset="0"/>
                <a:ea typeface="+mn-ea"/>
                <a:cs typeface="+mn-cs"/>
              </a:rPr>
              <a:t>To verify the DHCP operation, use the following two commands:</a:t>
            </a:r>
          </a:p>
          <a:p>
            <a:pPr lvl="1">
              <a:lnSpc>
                <a:spcPct val="100000"/>
              </a:lnSpc>
              <a:spcBef>
                <a:spcPts val="600"/>
              </a:spcBef>
              <a:spcAft>
                <a:spcPts val="0"/>
              </a:spcAft>
            </a:pPr>
            <a:r>
              <a:rPr lang="en-US" b="1" kern="1200" baseline="0" smtClean="0">
                <a:solidFill>
                  <a:schemeClr val="tx1"/>
                </a:solidFill>
                <a:latin typeface="Arial" charset="0"/>
                <a:ea typeface="+mn-ea"/>
                <a:cs typeface="+mn-cs"/>
              </a:rPr>
              <a:t>show </a:t>
            </a:r>
            <a:r>
              <a:rPr lang="en-US" b="1" kern="1200" baseline="0" dirty="0" smtClean="0">
                <a:solidFill>
                  <a:schemeClr val="tx1"/>
                </a:solidFill>
                <a:latin typeface="Arial" charset="0"/>
                <a:ea typeface="+mn-ea"/>
                <a:cs typeface="+mn-cs"/>
              </a:rPr>
              <a:t>ip dhcp binding</a:t>
            </a:r>
          </a:p>
          <a:p>
            <a:pPr lvl="1">
              <a:lnSpc>
                <a:spcPct val="100000"/>
              </a:lnSpc>
              <a:spcBef>
                <a:spcPts val="600"/>
              </a:spcBef>
              <a:spcAft>
                <a:spcPts val="0"/>
              </a:spcAft>
            </a:pPr>
            <a:r>
              <a:rPr lang="sv-SE" b="1" kern="1200" baseline="0" smtClean="0">
                <a:solidFill>
                  <a:schemeClr val="tx1"/>
                </a:solidFill>
                <a:latin typeface="Arial" charset="0"/>
                <a:ea typeface="+mn-ea"/>
                <a:cs typeface="+mn-cs"/>
              </a:rPr>
              <a:t>debug </a:t>
            </a:r>
            <a:r>
              <a:rPr lang="sv-SE" b="1" kern="1200" baseline="0" dirty="0" smtClean="0">
                <a:solidFill>
                  <a:schemeClr val="tx1"/>
                </a:solidFill>
                <a:latin typeface="Arial" charset="0"/>
                <a:ea typeface="+mn-ea"/>
                <a:cs typeface="+mn-cs"/>
              </a:rPr>
              <a:t>ip dhcp server packet</a:t>
            </a:r>
          </a:p>
          <a:p>
            <a:pPr>
              <a:lnSpc>
                <a:spcPct val="100000"/>
              </a:lnSpc>
              <a:spcBef>
                <a:spcPts val="600"/>
              </a:spcBef>
              <a:spcAft>
                <a:spcPts val="0"/>
              </a:spcAft>
              <a:buNone/>
            </a:pPr>
            <a:endParaRPr lang="en-US" sz="1200" kern="1200" baseline="0" smtClean="0">
              <a:solidFill>
                <a:schemeClr val="tx1"/>
              </a:solidFill>
              <a:latin typeface="Arial" charset="0"/>
              <a:ea typeface="+mn-ea"/>
              <a:cs typeface="+mn-cs"/>
            </a:endParaRPr>
          </a:p>
          <a:p>
            <a:pPr>
              <a:lnSpc>
                <a:spcPct val="100000"/>
              </a:lnSpc>
              <a:spcBef>
                <a:spcPts val="600"/>
              </a:spcBef>
              <a:spcAft>
                <a:spcPts val="0"/>
              </a:spcAft>
              <a:buNone/>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output of the command </a:t>
            </a:r>
            <a:r>
              <a:rPr lang="en-US" sz="1200" b="1" kern="1200" baseline="0" dirty="0" smtClean="0">
                <a:solidFill>
                  <a:schemeClr val="tx1"/>
                </a:solidFill>
                <a:latin typeface="Arial" charset="0"/>
                <a:ea typeface="+mn-ea"/>
                <a:cs typeface="+mn-cs"/>
              </a:rPr>
              <a:t>show ip dhcp binding </a:t>
            </a:r>
            <a:r>
              <a:rPr lang="en-US" sz="1200" b="0" kern="1200" baseline="0" dirty="0" smtClean="0">
                <a:solidFill>
                  <a:schemeClr val="tx1"/>
                </a:solidFill>
                <a:latin typeface="Arial" charset="0"/>
                <a:ea typeface="+mn-ea"/>
                <a:cs typeface="+mn-cs"/>
              </a:rPr>
              <a:t>displays the IP </a:t>
            </a:r>
            <a:r>
              <a:rPr lang="en-US" sz="1200" kern="1200" baseline="0" dirty="0" smtClean="0">
                <a:solidFill>
                  <a:schemeClr val="tx1"/>
                </a:solidFill>
                <a:latin typeface="Arial" charset="0"/>
                <a:ea typeface="+mn-ea"/>
                <a:cs typeface="+mn-cs"/>
              </a:rPr>
              <a:t>address assigned by the DHCP service on the switch and information regarding </a:t>
            </a:r>
            <a:r>
              <a:rPr lang="en-US" sz="1200" kern="1200" baseline="0" smtClean="0">
                <a:solidFill>
                  <a:schemeClr val="tx1"/>
                </a:solidFill>
                <a:latin typeface="Arial" charset="0"/>
                <a:ea typeface="+mn-ea"/>
                <a:cs typeface="+mn-cs"/>
              </a:rPr>
              <a:t>the IP addresses </a:t>
            </a:r>
            <a:r>
              <a:rPr lang="en-US" sz="1200" kern="1200" baseline="0" dirty="0" smtClean="0">
                <a:solidFill>
                  <a:schemeClr val="tx1"/>
                </a:solidFill>
                <a:latin typeface="Arial" charset="0"/>
                <a:ea typeface="+mn-ea"/>
                <a:cs typeface="+mn-cs"/>
              </a:rPr>
              <a:t>such as lease, MAC address, and so on.</a:t>
            </a:r>
          </a:p>
          <a:p>
            <a:pPr>
              <a:lnSpc>
                <a:spcPct val="100000"/>
              </a:lnSpc>
              <a:spcBef>
                <a:spcPts val="600"/>
              </a:spcBef>
              <a:spcAft>
                <a:spcPts val="0"/>
              </a:spcAft>
              <a:buNone/>
            </a:pPr>
            <a:r>
              <a:rPr lang="en-US" sz="1200" kern="1200" baseline="0" smtClean="0">
                <a:solidFill>
                  <a:schemeClr val="tx1"/>
                </a:solidFill>
                <a:latin typeface="Arial" charset="0"/>
                <a:ea typeface="+mn-ea"/>
                <a:cs typeface="+mn-cs"/>
              </a:rPr>
              <a:t>DHCP </a:t>
            </a:r>
            <a:r>
              <a:rPr lang="en-US" sz="1200" kern="1200" baseline="0" dirty="0" smtClean="0">
                <a:solidFill>
                  <a:schemeClr val="tx1"/>
                </a:solidFill>
                <a:latin typeface="Arial" charset="0"/>
                <a:ea typeface="+mn-ea"/>
                <a:cs typeface="+mn-cs"/>
              </a:rPr>
              <a:t>debugs are used to verify the DHCP services on the switch. Here a client with mac-address </a:t>
            </a:r>
            <a:r>
              <a:rPr lang="en-US" sz="1200" kern="1200" baseline="0" dirty="0" err="1" smtClean="0">
                <a:solidFill>
                  <a:schemeClr val="tx1"/>
                </a:solidFill>
                <a:latin typeface="Arial" charset="0"/>
                <a:ea typeface="+mn-ea"/>
                <a:cs typeface="+mn-cs"/>
              </a:rPr>
              <a:t>0100.1bd5.132a.d2</a:t>
            </a:r>
            <a:r>
              <a:rPr lang="en-US" sz="1200" kern="1200" baseline="0" dirty="0" smtClean="0">
                <a:solidFill>
                  <a:schemeClr val="tx1"/>
                </a:solidFill>
                <a:latin typeface="Arial" charset="0"/>
                <a:ea typeface="+mn-ea"/>
                <a:cs typeface="+mn-cs"/>
              </a:rPr>
              <a:t> sends the request on VLAN 6. The DHCP server responds with the IP address 10.1.10.21, and then clients send the acceptance and DHCP services reply with the acknowledgment.</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20000"/>
              </a:lnSpc>
              <a:spcBef>
                <a:spcPts val="600"/>
              </a:spcBef>
              <a:buNone/>
            </a:pPr>
            <a:r>
              <a:rPr lang="en-US" kern="1200" baseline="0" dirty="0" smtClean="0">
                <a:solidFill>
                  <a:schemeClr val="tx1"/>
                </a:solidFill>
                <a:latin typeface="Arial" charset="0"/>
                <a:ea typeface="+mn-ea"/>
                <a:cs typeface="+mn-cs"/>
              </a:rPr>
              <a:t>Layer 3 switching provides a wire-speed mechanism by which to route packets between VLANs using tables that store Layer 2 and Layer 3 forwarding information in the hardware. CEF-based MLS is an efficient forwarding model of Layer 3 switching implemented on the latest generation of Cisco multilayer switches. CEF-based MLS is topology-based, where the control plane and data plane are separate. The control plane downloads the routing table information to the data plane for hardware switching. CEF uses a specific process to build forwarding tables in the hardware and then uses that table’s information to forward packets at line speed. This section explains the mechanisms involved in Layer 2 and Layer 3 switching.</a:t>
            </a:r>
          </a:p>
          <a:p>
            <a:pPr>
              <a:lnSpc>
                <a:spcPct val="120000"/>
              </a:lnSpc>
              <a:spcBef>
                <a:spcPts val="600"/>
              </a:spcBef>
              <a:buNone/>
            </a:pPr>
            <a:endParaRPr lang="en-US" kern="1200" baseline="0" smtClean="0">
              <a:solidFill>
                <a:schemeClr val="tx1"/>
              </a:solidFill>
              <a:latin typeface="Arial" charset="0"/>
              <a:ea typeface="+mn-ea"/>
              <a:cs typeface="+mn-cs"/>
            </a:endParaRPr>
          </a:p>
          <a:p>
            <a:pPr>
              <a:lnSpc>
                <a:spcPct val="120000"/>
              </a:lnSpc>
              <a:spcBef>
                <a:spcPts val="600"/>
              </a:spcBef>
              <a:buNone/>
            </a:pPr>
            <a:r>
              <a:rPr lang="en-US" kern="1200" baseline="0" smtClean="0">
                <a:solidFill>
                  <a:schemeClr val="tx1"/>
                </a:solidFill>
                <a:latin typeface="Arial" charset="0"/>
                <a:ea typeface="+mn-ea"/>
                <a:cs typeface="+mn-cs"/>
              </a:rPr>
              <a:t>This </a:t>
            </a:r>
            <a:r>
              <a:rPr lang="en-US" kern="1200" baseline="0" dirty="0" smtClean="0">
                <a:solidFill>
                  <a:schemeClr val="tx1"/>
                </a:solidFill>
                <a:latin typeface="Arial" charset="0"/>
                <a:ea typeface="+mn-ea"/>
                <a:cs typeface="+mn-cs"/>
              </a:rPr>
              <a:t>section focuses on the following objectives:</a:t>
            </a:r>
          </a:p>
          <a:p>
            <a:pPr lvl="1">
              <a:lnSpc>
                <a:spcPct val="120000"/>
              </a:lnSpc>
              <a:spcBef>
                <a:spcPts val="600"/>
              </a:spcBef>
            </a:pPr>
            <a:r>
              <a:rPr lang="en-US" kern="1200" baseline="0" smtClean="0">
                <a:solidFill>
                  <a:schemeClr val="tx1"/>
                </a:solidFill>
                <a:latin typeface="Arial" charset="0"/>
                <a:ea typeface="+mn-ea"/>
                <a:cs typeface="+mn-cs"/>
              </a:rPr>
              <a:t>Understand </a:t>
            </a:r>
            <a:r>
              <a:rPr lang="en-US" kern="1200" baseline="0" dirty="0" smtClean="0">
                <a:solidFill>
                  <a:schemeClr val="tx1"/>
                </a:solidFill>
                <a:latin typeface="Arial" charset="0"/>
                <a:ea typeface="+mn-ea"/>
                <a:cs typeface="+mn-cs"/>
              </a:rPr>
              <a:t>multilayer switching concepts and processing.</a:t>
            </a:r>
          </a:p>
          <a:p>
            <a:pPr lvl="1">
              <a:lnSpc>
                <a:spcPct val="120000"/>
              </a:lnSpc>
              <a:spcBef>
                <a:spcPts val="600"/>
              </a:spcBef>
            </a:pPr>
            <a:r>
              <a:rPr lang="en-US" kern="1200" baseline="0" smtClean="0">
                <a:solidFill>
                  <a:schemeClr val="tx1"/>
                </a:solidFill>
                <a:latin typeface="Arial" charset="0"/>
                <a:ea typeface="+mn-ea"/>
                <a:cs typeface="+mn-cs"/>
              </a:rPr>
              <a:t>Describe </a:t>
            </a:r>
            <a:r>
              <a:rPr lang="en-US" kern="1200" baseline="0" dirty="0" smtClean="0">
                <a:solidFill>
                  <a:schemeClr val="tx1"/>
                </a:solidFill>
                <a:latin typeface="Arial" charset="0"/>
                <a:ea typeface="+mn-ea"/>
                <a:cs typeface="+mn-cs"/>
              </a:rPr>
              <a:t>the different switching methods that are available on a Cisco switch.</a:t>
            </a:r>
          </a:p>
          <a:p>
            <a:pPr lvl="1">
              <a:lnSpc>
                <a:spcPct val="120000"/>
              </a:lnSpc>
              <a:spcBef>
                <a:spcPts val="600"/>
              </a:spcBef>
            </a:pPr>
            <a:r>
              <a:rPr lang="en-US" kern="1200" baseline="0" smtClean="0">
                <a:solidFill>
                  <a:schemeClr val="tx1"/>
                </a:solidFill>
                <a:latin typeface="Arial" charset="0"/>
                <a:ea typeface="+mn-ea"/>
                <a:cs typeface="+mn-cs"/>
              </a:rPr>
              <a:t>In </a:t>
            </a:r>
            <a:r>
              <a:rPr lang="en-US" kern="1200" baseline="0" dirty="0" smtClean="0">
                <a:solidFill>
                  <a:schemeClr val="tx1"/>
                </a:solidFill>
                <a:latin typeface="Arial" charset="0"/>
                <a:ea typeface="+mn-ea"/>
                <a:cs typeface="+mn-cs"/>
              </a:rPr>
              <a:t>a given enterprise environment describe, configure, and verify CEF on a Cisco switch.</a:t>
            </a:r>
          </a:p>
          <a:p>
            <a:pPr>
              <a:lnSpc>
                <a:spcPct val="120000"/>
              </a:lnSpc>
              <a:spcBef>
                <a:spcPts val="600"/>
              </a:spcBef>
              <a:buNone/>
            </a:pPr>
            <a:endParaRPr lang="en-US" b="1" kern="1200" baseline="0" smtClean="0">
              <a:solidFill>
                <a:schemeClr val="tx1"/>
              </a:solidFill>
              <a:latin typeface="Arial" charset="0"/>
              <a:ea typeface="+mn-ea"/>
              <a:cs typeface="+mn-cs"/>
            </a:endParaRPr>
          </a:p>
          <a:p>
            <a:pPr>
              <a:lnSpc>
                <a:spcPct val="120000"/>
              </a:lnSpc>
              <a:spcBef>
                <a:spcPts val="600"/>
              </a:spcBef>
              <a:buNone/>
            </a:pPr>
            <a:r>
              <a:rPr lang="en-US" b="1" kern="1200" baseline="0" smtClean="0">
                <a:solidFill>
                  <a:schemeClr val="tx1"/>
                </a:solidFill>
                <a:latin typeface="Arial" charset="0"/>
                <a:ea typeface="+mn-ea"/>
                <a:cs typeface="+mn-cs"/>
              </a:rPr>
              <a:t>Multilayer </a:t>
            </a:r>
            <a:r>
              <a:rPr lang="en-US" b="1" kern="1200" baseline="0" dirty="0" smtClean="0">
                <a:solidFill>
                  <a:schemeClr val="tx1"/>
                </a:solidFill>
                <a:latin typeface="Arial" charset="0"/>
                <a:ea typeface="+mn-ea"/>
                <a:cs typeface="+mn-cs"/>
              </a:rPr>
              <a:t>Switching Concepts</a:t>
            </a:r>
          </a:p>
          <a:p>
            <a:pPr>
              <a:lnSpc>
                <a:spcPct val="120000"/>
              </a:lnSpc>
              <a:spcBef>
                <a:spcPts val="600"/>
              </a:spcBef>
              <a:buNone/>
            </a:pPr>
            <a:r>
              <a:rPr lang="en-US" kern="1200" baseline="0" dirty="0" smtClean="0">
                <a:solidFill>
                  <a:schemeClr val="tx1"/>
                </a:solidFill>
                <a:latin typeface="Arial" charset="0"/>
                <a:ea typeface="+mn-ea"/>
                <a:cs typeface="+mn-cs"/>
              </a:rPr>
              <a:t>Traditionally, a switch makes forwarding decisions by looking at the Layer 2 header, whereas a router makes forwarding decisions by looking at the Layer 3 header. A multilayer switch combines the functionality of a switch and a router into one device, thereby enabling the device to switch traffic when the source and destination are in the same VLAN and to route traffic when the source and destination are in different VLANs(that is, different subnets). A switch offloads a significant portion of the normal software-based routing process (packet rewrite) to hardware, so its Layer 3 forwarding process has also been termed switching, hence the term multilayer switching. Layer 2 forwarding in hardware is based on the destination MAC address. The Layer 2 switch learns MAC address locations based on the source MAC address contained in incoming frames. The MAC address table lists MAC address and VLAN pairs with associated interfaces.</a:t>
            </a:r>
          </a:p>
          <a:p>
            <a:pPr>
              <a:lnSpc>
                <a:spcPct val="120000"/>
              </a:lnSpc>
              <a:spcBef>
                <a:spcPts val="600"/>
              </a:spcBef>
              <a:buNone/>
            </a:pPr>
            <a:r>
              <a:rPr lang="en-US" kern="1200" baseline="0" smtClean="0">
                <a:solidFill>
                  <a:schemeClr val="tx1"/>
                </a:solidFill>
                <a:latin typeface="Arial" charset="0"/>
                <a:ea typeface="+mn-ea"/>
                <a:cs typeface="+mn-cs"/>
              </a:rPr>
              <a:t>Layer </a:t>
            </a:r>
            <a:r>
              <a:rPr lang="en-US" kern="1200" baseline="0" dirty="0" smtClean="0">
                <a:solidFill>
                  <a:schemeClr val="tx1"/>
                </a:solidFill>
                <a:latin typeface="Arial" charset="0"/>
                <a:ea typeface="+mn-ea"/>
                <a:cs typeface="+mn-cs"/>
              </a:rPr>
              <a:t>3 forwarding is based on the destination IP address. Layer 3 forwarding occurs when a packet is routed from a source in one subnet to a destination in another subnet. When a multilayer switch sees its own MAC address in the Layer 2 header, it recognizes that the packet is either destined for itself or has been sent to the switch so that it can act as a gateway toward the destination. If the packet is not destined for the multilayer switch, the destination IP address is compared against the Layer 3 forwarding table for the longest match. In addition, any router ACL checks are performed. Traditionally, switches were handling Layer 2 frames at hardware speed, whereas routers were handling Layer 3 packets at software speed. Today, technology enables multilayer switches to route packets at hardware speed.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The switch obtains the information needed for the frame rewriting process from internal tables such as CAM and TCAM tables. Some of these tables are cached in ASICs or RAM. These tables are covered in the following subsections.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buNone/>
            </a:pPr>
            <a:r>
              <a:rPr lang="en-US" sz="1200" kern="1200" baseline="0" dirty="0" smtClean="0">
                <a:solidFill>
                  <a:schemeClr val="tx1"/>
                </a:solidFill>
                <a:latin typeface="Arial" charset="0"/>
                <a:ea typeface="+mn-ea"/>
                <a:cs typeface="+mn-cs"/>
              </a:rPr>
              <a:t>Because VLANs isolate traffic to a defined broadcast domain and subnet, network devices in different VLANs cannot communicate with each other natively. As shown in the figure, the devices in different VLANs cannot communicate without any Layer 3 device. The devices in each VLAN can communicate to the network devices in another VLAN only through a Layer 3 routing device, referred to as an inter-VLAN router. Cisco recommends the implementation of routing in the distribution or core switches of the multilayer switched network to terminate local VLANs. This helps to isolate network problems and to prevent them from affecting the Campus Backbone. In addition, packet manipulation and control of the traffic across VLANs is simplified by routing in the distribution layer instead of the core layer.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Table lookups are performed with efficient search algorithms. A key is created to compare the frame to the table content. For example, the destination MAC address and VLAN ID (</a:t>
            </a:r>
            <a:r>
              <a:rPr lang="en-US" sz="1200" kern="1200" baseline="0" dirty="0" err="1" smtClean="0">
                <a:solidFill>
                  <a:schemeClr val="tx1"/>
                </a:solidFill>
                <a:latin typeface="Arial" charset="0"/>
                <a:ea typeface="+mn-ea"/>
                <a:cs typeface="+mn-cs"/>
              </a:rPr>
              <a:t>VID</a:t>
            </a:r>
            <a:r>
              <a:rPr lang="en-US" sz="1200" kern="1200" baseline="0" dirty="0" smtClean="0">
                <a:solidFill>
                  <a:schemeClr val="tx1"/>
                </a:solidFill>
                <a:latin typeface="Arial" charset="0"/>
                <a:ea typeface="+mn-ea"/>
                <a:cs typeface="+mn-cs"/>
              </a:rPr>
              <a:t>) of a frame would constitute the key for Layer 2 table lookup. This key is input into a hashing algorithm, which produces, as the output, a pointer into the table. The system uses the pointer to access a specific entry in the table, thus eliminating the need to search the entire table.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t>In addition, Catalyst switch architecture supports the capability to perform multiple lookups into multiple distinct CAM and TCAM regions in parallel. As a result of this capability to perform multiple lookups simultaneously, Catalyst switches do not suffer any performance degradation by enabling additional hardware-switching features such as QoS and IP ACL </a:t>
            </a:r>
            <a:r>
              <a:rPr lang="en-US" smtClean="0"/>
              <a:t>processing.</a:t>
            </a:r>
          </a:p>
          <a:p>
            <a:pPr>
              <a:defRPr/>
            </a:pPr>
            <a:endParaRPr lang="en-US" dirty="0" smtClean="0"/>
          </a:p>
          <a:p>
            <a:pPr>
              <a:buNone/>
            </a:pPr>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specific high-end switch platforms, the TCAM is a portion of memory designed for rapid, hardware-based table lookups of Layer 3 and Layer 4 information. In the TCAM, a single lookup provides all Layer 2 and Layer 3 forwarding information for frames, including CAM and ACL </a:t>
            </a:r>
            <a:r>
              <a:rPr lang="en-US" sz="1200" kern="1200" baseline="0" smtClean="0">
                <a:solidFill>
                  <a:schemeClr val="tx1"/>
                </a:solidFill>
                <a:latin typeface="Arial" charset="0"/>
                <a:ea typeface="+mn-ea"/>
                <a:cs typeface="+mn-cs"/>
              </a:rPr>
              <a:t>information.</a:t>
            </a:r>
          </a:p>
          <a:p>
            <a:pPr>
              <a:buNone/>
            </a:pPr>
            <a:endParaRPr lang="en-US" sz="1200" kern="1200" baseline="0" dirty="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a Layer 2 table, all bits of all information are significant for frame forwarding (for example, VLANs destination MAC addresses and destination protocol types). However, in more complicated tables associated with upper-layer forwarding criteria, a full analysis might not be required; some bits of information might be too inconsequential to analyze. For example, an ACL might require a match on the first 24 bits of an IP address but not concerned with the last 8 bits. This capability to “care” about only certain bits is a key factor to the lookup process for the TCAM table.</a:t>
            </a:r>
            <a:endParaRPr lang="en-US" sz="1200" dirty="0" smtClean="0"/>
          </a:p>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Although the figure uses an example of TCAM for routing lookups, the TCAM is also used to match patterns for QoS and ACLs (including </a:t>
            </a:r>
            <a:r>
              <a:rPr lang="en-US" sz="1200" kern="1200" baseline="0" dirty="0" err="1" smtClean="0">
                <a:solidFill>
                  <a:schemeClr val="tx1"/>
                </a:solidFill>
                <a:latin typeface="Arial" charset="0"/>
                <a:ea typeface="+mn-ea"/>
                <a:cs typeface="+mn-cs"/>
              </a:rPr>
              <a:t>VACLs</a:t>
            </a:r>
            <a:r>
              <a:rPr lang="en-US" sz="1200" kern="1200" baseline="0" dirty="0" smtClean="0">
                <a:solidFill>
                  <a:schemeClr val="tx1"/>
                </a:solidFill>
                <a:latin typeface="Arial" charset="0"/>
                <a:ea typeface="+mn-ea"/>
                <a:cs typeface="+mn-cs"/>
              </a:rPr>
              <a:t>), where multiple factors might be part of the input key, for example destination IP address and port number for an ACL entry.</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20000"/>
              </a:lnSpc>
              <a:buNone/>
            </a:pPr>
            <a:r>
              <a:rPr lang="en-US" sz="1200" kern="1200" baseline="0" dirty="0" smtClean="0">
                <a:solidFill>
                  <a:schemeClr val="tx1"/>
                </a:solidFill>
                <a:latin typeface="Arial" charset="0"/>
                <a:ea typeface="+mn-ea"/>
                <a:cs typeface="+mn-cs"/>
              </a:rPr>
              <a:t>TCAM is divided into multiple protocol regions such as one region for ACL, one region for multicast, and one for IP-PREFIX (next slide). TCAM also defines three different match options that correlate to specific match regions.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buNone/>
            </a:pPr>
            <a:r>
              <a:rPr lang="en-US" dirty="0" smtClean="0"/>
              <a:t>The table </a:t>
            </a:r>
            <a:r>
              <a:rPr lang="en-US" sz="1200" kern="1200" baseline="0" dirty="0" smtClean="0">
                <a:solidFill>
                  <a:schemeClr val="tx1"/>
                </a:solidFill>
                <a:latin typeface="Arial" charset="0"/>
                <a:ea typeface="+mn-ea"/>
                <a:cs typeface="+mn-cs"/>
              </a:rPr>
              <a:t>illustrates the common protocol regions, lookup type, and key size found on Catalyst switches. The size of the regions and the ability to configure the region varies on each Catalyst switch family.</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The main functions of the control layer between the routing protocol and the firmware data path microcode:</a:t>
            </a:r>
          </a:p>
          <a:p>
            <a:pPr lvl="1"/>
            <a:r>
              <a:rPr lang="en-US" kern="1200" baseline="0" smtClean="0">
                <a:solidFill>
                  <a:schemeClr val="tx1"/>
                </a:solidFill>
                <a:latin typeface="Arial" charset="0"/>
                <a:ea typeface="+mn-ea"/>
                <a:cs typeface="+mn-cs"/>
              </a:rPr>
              <a:t>Managing </a:t>
            </a:r>
            <a:r>
              <a:rPr lang="en-US" kern="1200" baseline="0" dirty="0" smtClean="0">
                <a:solidFill>
                  <a:schemeClr val="tx1"/>
                </a:solidFill>
                <a:latin typeface="Arial" charset="0"/>
                <a:ea typeface="+mn-ea"/>
                <a:cs typeface="+mn-cs"/>
              </a:rPr>
              <a:t>the internal data and control circuits for the packet-forwarding and control functions</a:t>
            </a:r>
          </a:p>
          <a:p>
            <a:pPr lvl="1"/>
            <a:r>
              <a:rPr lang="en-US" kern="1200" baseline="0" smtClean="0">
                <a:solidFill>
                  <a:schemeClr val="tx1"/>
                </a:solidFill>
                <a:latin typeface="Arial" charset="0"/>
                <a:ea typeface="+mn-ea"/>
                <a:cs typeface="+mn-cs"/>
              </a:rPr>
              <a:t>Extracting </a:t>
            </a:r>
            <a:r>
              <a:rPr lang="en-US" kern="1200" baseline="0" dirty="0" smtClean="0">
                <a:solidFill>
                  <a:schemeClr val="tx1"/>
                </a:solidFill>
                <a:latin typeface="Arial" charset="0"/>
                <a:ea typeface="+mn-ea"/>
                <a:cs typeface="+mn-cs"/>
              </a:rPr>
              <a:t>the other routing and packet-forwarding-related control information from the Layer 2 and Layer 3 bridging and routing protocols and the configuration data, and then conveying the information to the interface module for control of the data path</a:t>
            </a:r>
          </a:p>
          <a:p>
            <a:pPr lvl="1"/>
            <a:r>
              <a:rPr lang="en-US" kern="1200" baseline="0" smtClean="0">
                <a:solidFill>
                  <a:schemeClr val="tx1"/>
                </a:solidFill>
                <a:latin typeface="Arial" charset="0"/>
                <a:ea typeface="+mn-ea"/>
                <a:cs typeface="+mn-cs"/>
              </a:rPr>
              <a:t>Collecting </a:t>
            </a:r>
            <a:r>
              <a:rPr lang="en-US" kern="1200" baseline="0" dirty="0" smtClean="0">
                <a:solidFill>
                  <a:schemeClr val="tx1"/>
                </a:solidFill>
                <a:latin typeface="Arial" charset="0"/>
                <a:ea typeface="+mn-ea"/>
                <a:cs typeface="+mn-cs"/>
              </a:rPr>
              <a:t>the data path information, such as traffic statistics, from the interface module to the route processor</a:t>
            </a:r>
          </a:p>
          <a:p>
            <a:pPr lvl="1"/>
            <a:r>
              <a:rPr lang="en-US" kern="1200" baseline="0" smtClean="0">
                <a:solidFill>
                  <a:schemeClr val="tx1"/>
                </a:solidFill>
                <a:latin typeface="Arial" charset="0"/>
                <a:ea typeface="+mn-ea"/>
                <a:cs typeface="+mn-cs"/>
              </a:rPr>
              <a:t>Handling </a:t>
            </a:r>
            <a:r>
              <a:rPr lang="en-US" kern="1200" baseline="0" dirty="0" smtClean="0">
                <a:solidFill>
                  <a:schemeClr val="tx1"/>
                </a:solidFill>
                <a:latin typeface="Arial" charset="0"/>
                <a:ea typeface="+mn-ea"/>
                <a:cs typeface="+mn-cs"/>
              </a:rPr>
              <a:t>certain data packets sent from the Ethernet interface modules to the route processor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20000"/>
              </a:lnSpc>
              <a:buNone/>
            </a:pPr>
            <a:r>
              <a:rPr lang="en-US" sz="1200" kern="1200" baseline="0" dirty="0" smtClean="0">
                <a:solidFill>
                  <a:schemeClr val="tx1"/>
                </a:solidFill>
                <a:latin typeface="Arial" charset="0"/>
                <a:ea typeface="+mn-ea"/>
                <a:cs typeface="+mn-cs"/>
              </a:rPr>
              <a:t>TCAM is divided into multiple protocol regions such as one region for ACL, one region for multicast, and one for IP-PREFIX (next slide). TCAM also defines three different match options that correlate to specific match regions.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For route caching to function, the destination MAC address of an incoming frame must be that of a switch interface with Layer 3 capability, either an SVI or routed interface</a:t>
            </a:r>
            <a:r>
              <a:rPr lang="en-US" sz="1200" kern="1200" baseline="0" smtClean="0">
                <a:solidFill>
                  <a:schemeClr val="tx1"/>
                </a:solidFill>
                <a:latin typeface="Arial" charset="0"/>
                <a:ea typeface="+mn-ea"/>
                <a:cs typeface="+mn-cs"/>
              </a:rPr>
              <a:t>. </a:t>
            </a:r>
          </a:p>
          <a:p>
            <a:pPr>
              <a:buNone/>
            </a:pPr>
            <a:endParaRPr lang="en-US" sz="1200" kern="1200" baseline="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first packet in a stream is switched in software by the route processor because no cache entry exists yet for the new flow. The forwarding decision that is made by the route processor is then programmed into a cache table (the hardware forwarding table), and all subsequent packets in the flow are switched in the hardware</a:t>
            </a:r>
            <a:r>
              <a:rPr lang="en-US" sz="1200" kern="1200" baseline="0" smtClean="0">
                <a:solidFill>
                  <a:schemeClr val="tx1"/>
                </a:solidFill>
                <a:latin typeface="Arial" charset="0"/>
                <a:ea typeface="+mn-ea"/>
                <a:cs typeface="+mn-cs"/>
              </a:rPr>
              <a:t>. Entries </a:t>
            </a:r>
            <a:r>
              <a:rPr lang="en-US" sz="1200" kern="1200" baseline="0" dirty="0" smtClean="0">
                <a:solidFill>
                  <a:schemeClr val="tx1"/>
                </a:solidFill>
                <a:latin typeface="Arial" charset="0"/>
                <a:ea typeface="+mn-ea"/>
                <a:cs typeface="+mn-cs"/>
              </a:rPr>
              <a:t>are only created in the hardware-forwarding table as the switch sees new traffic flows and will time out after they have been unused for a period of time</a:t>
            </a:r>
            <a:r>
              <a:rPr lang="en-US" sz="1200" kern="1200" baseline="0" smtClean="0">
                <a:solidFill>
                  <a:schemeClr val="tx1"/>
                </a:solidFill>
                <a:latin typeface="Arial" charset="0"/>
                <a:ea typeface="+mn-ea"/>
                <a:cs typeface="+mn-cs"/>
              </a:rPr>
              <a:t>. </a:t>
            </a:r>
          </a:p>
          <a:p>
            <a:pPr>
              <a:buNone/>
            </a:pPr>
            <a:endParaRPr lang="en-US" sz="1200" kern="1200" baseline="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shown in the figure, when the host sends its first packet the traffic goes through the router processor and then the route processor fills up the cache. Because entries are created only in the hardware cache as flows are seen by the switch, route caching always forwards at least one packet in a flow using software, which is “slow” by comparison to CEF-based forwarding in which the routing table are already loaded in hardware.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Layer 3 switching using topology-based switching is even faster than route caching. CEF uses information in the routing table to populate a route cache (known as a Forwarding Information Base [FIB]) without traffic flows being necessary to initiate the caching process. Because this hardware FIB exists regardless of traffic flow, assuming a destination address has a route in the routing table, all packets that are part of a flow, even the first, will be forwarded by the hardware, as shown in the figure. Because of this increased performance, topology-based switching is currently the predominate method of switching versus route caching.</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sz="1200" kern="1200" baseline="0" dirty="0" smtClean="0">
                <a:solidFill>
                  <a:schemeClr val="tx1"/>
                </a:solidFill>
                <a:latin typeface="Arial" charset="0"/>
                <a:ea typeface="+mn-ea"/>
                <a:cs typeface="+mn-cs"/>
              </a:rPr>
              <a:t>Adding an external router with an individual interface in each VLAN is a </a:t>
            </a:r>
            <a:r>
              <a:rPr lang="en-US" sz="1200" kern="1200" baseline="0" dirty="0" err="1" smtClean="0">
                <a:solidFill>
                  <a:schemeClr val="tx1"/>
                </a:solidFill>
                <a:latin typeface="Arial" charset="0"/>
                <a:ea typeface="+mn-ea"/>
                <a:cs typeface="+mn-cs"/>
              </a:rPr>
              <a:t>nonscalable</a:t>
            </a:r>
            <a:r>
              <a:rPr lang="en-US" sz="1200" kern="1200" baseline="0" dirty="0" smtClean="0">
                <a:solidFill>
                  <a:schemeClr val="tx1"/>
                </a:solidFill>
                <a:latin typeface="Arial" charset="0"/>
                <a:ea typeface="+mn-ea"/>
                <a:cs typeface="+mn-cs"/>
              </a:rPr>
              <a:t> solution, especially when between 20 and 50 VLANs exist in the network. In addition, adding an external router for inter-VLAN routing on trunk interfaces does not scale beyond 50 VLANs. This chapter discusses only using Layer 3 switches and external routers with trunk interfaces (router-on-a-stick) to route VLANs. Furthermore, Cisco IOS routers support trunking in specific Cisco IOS Software feature sets, such as the IP Plus Feature set. Refer to the documentation on Cisco.com for software requirements before deploying inter-VLAN routing on Cisco IOS </a:t>
            </a:r>
            <a:r>
              <a:rPr lang="en-US" sz="1200" kern="1200" baseline="0" smtClean="0">
                <a:solidFill>
                  <a:schemeClr val="tx1"/>
                </a:solidFill>
                <a:latin typeface="Arial" charset="0"/>
                <a:ea typeface="+mn-ea"/>
                <a:cs typeface="+mn-cs"/>
              </a:rPr>
              <a:t>routers.</a:t>
            </a:r>
          </a:p>
          <a:p>
            <a:pPr>
              <a:lnSpc>
                <a:spcPct val="100000"/>
              </a:lnSpc>
            </a:pPr>
            <a:endParaRPr lang="en-US" sz="1200" kern="1200" baseline="0" dirty="0" smtClean="0">
              <a:solidFill>
                <a:schemeClr val="tx1"/>
              </a:solidFill>
              <a:latin typeface="Arial" charset="0"/>
              <a:ea typeface="+mn-ea"/>
              <a:cs typeface="+mn-cs"/>
            </a:endParaRPr>
          </a:p>
          <a:p>
            <a:pPr>
              <a:lnSpc>
                <a:spcPct val="100000"/>
              </a:lnSpc>
            </a:pPr>
            <a:r>
              <a:rPr lang="en-US" sz="1200" kern="1200" baseline="0" smtClean="0">
                <a:solidFill>
                  <a:schemeClr val="tx1"/>
                </a:solidFill>
                <a:latin typeface="Arial" charset="0"/>
                <a:ea typeface="+mn-ea"/>
                <a:cs typeface="+mn-cs"/>
              </a:rPr>
              <a:t>Router-on-a-stick </a:t>
            </a:r>
            <a:r>
              <a:rPr lang="en-US" sz="1200" kern="1200" baseline="0" dirty="0" smtClean="0">
                <a:solidFill>
                  <a:schemeClr val="tx1"/>
                </a:solidFill>
                <a:latin typeface="Arial" charset="0"/>
                <a:ea typeface="+mn-ea"/>
                <a:cs typeface="+mn-cs"/>
              </a:rPr>
              <a:t>is simple to implement because routers are usually available in every network, but most enterprise networks use multilayer switches to achieve high packet processing rates using hardware switching. In addition, Layer 3 switches usually have packet-switching throughputs in the millions of packets per second (</a:t>
            </a:r>
            <a:r>
              <a:rPr lang="en-US" sz="1200" kern="1200" baseline="0" dirty="0" err="1" smtClean="0">
                <a:solidFill>
                  <a:schemeClr val="tx1"/>
                </a:solidFill>
                <a:latin typeface="Arial" charset="0"/>
                <a:ea typeface="+mn-ea"/>
                <a:cs typeface="+mn-cs"/>
              </a:rPr>
              <a:t>pps</a:t>
            </a:r>
            <a:r>
              <a:rPr lang="en-US" sz="1200" kern="1200" baseline="0" dirty="0" smtClean="0">
                <a:solidFill>
                  <a:schemeClr val="tx1"/>
                </a:solidFill>
                <a:latin typeface="Arial" charset="0"/>
                <a:ea typeface="+mn-ea"/>
                <a:cs typeface="+mn-cs"/>
              </a:rPr>
              <a:t>), whereas traditional general-purpose routers provide packet switching in the range of 100,000 </a:t>
            </a:r>
            <a:r>
              <a:rPr lang="en-US" sz="1200" kern="1200" baseline="0" dirty="0" err="1" smtClean="0">
                <a:solidFill>
                  <a:schemeClr val="tx1"/>
                </a:solidFill>
                <a:latin typeface="Arial" charset="0"/>
                <a:ea typeface="+mn-ea"/>
                <a:cs typeface="+mn-cs"/>
              </a:rPr>
              <a:t>pps</a:t>
            </a:r>
            <a:r>
              <a:rPr lang="en-US" sz="1200" kern="1200" baseline="0" dirty="0" smtClean="0">
                <a:solidFill>
                  <a:schemeClr val="tx1"/>
                </a:solidFill>
                <a:latin typeface="Arial" charset="0"/>
                <a:ea typeface="+mn-ea"/>
                <a:cs typeface="+mn-cs"/>
              </a:rPr>
              <a:t> to more than 1 million </a:t>
            </a:r>
            <a:r>
              <a:rPr lang="en-US" sz="1200" kern="1200" baseline="0" dirty="0" err="1" smtClean="0">
                <a:solidFill>
                  <a:schemeClr val="tx1"/>
                </a:solidFill>
                <a:latin typeface="Arial" charset="0"/>
                <a:ea typeface="+mn-ea"/>
                <a:cs typeface="+mn-cs"/>
              </a:rPr>
              <a:t>pps</a:t>
            </a:r>
            <a:r>
              <a:rPr lang="en-US" sz="1200" kern="1200" baseline="0" dirty="0" smtClean="0">
                <a:solidFill>
                  <a:schemeClr val="tx1"/>
                </a:solidFill>
                <a:latin typeface="Arial" charset="0"/>
                <a:ea typeface="+mn-ea"/>
                <a:cs typeface="+mn-cs"/>
              </a:rPr>
              <a:t>. Router-on-a-stick in modern networking is mostly useful as a means of explaining inter-VLAN routing operation.</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20000"/>
              </a:lnSpc>
            </a:pPr>
            <a:r>
              <a:rPr lang="en-US" b="1" kern="1200" baseline="0" dirty="0" smtClean="0">
                <a:solidFill>
                  <a:schemeClr val="tx1"/>
                </a:solidFill>
                <a:latin typeface="Arial" charset="0"/>
                <a:ea typeface="+mn-ea"/>
                <a:cs typeface="+mn-cs"/>
              </a:rPr>
              <a:t>Centralized switching</a:t>
            </a:r>
            <a:r>
              <a:rPr lang="en-US" b="1" kern="1200" baseline="0" smtClean="0">
                <a:solidFill>
                  <a:schemeClr val="tx1"/>
                </a:solidFill>
                <a:latin typeface="Arial" charset="0"/>
                <a:ea typeface="+mn-ea"/>
                <a:cs typeface="+mn-cs"/>
              </a:rPr>
              <a:t>: </a:t>
            </a:r>
            <a:endParaRPr lang="en-US" b="0" kern="1200" baseline="0" smtClean="0">
              <a:solidFill>
                <a:schemeClr val="tx1"/>
              </a:solidFill>
              <a:latin typeface="Arial" charset="0"/>
              <a:ea typeface="+mn-ea"/>
              <a:cs typeface="+mn-cs"/>
            </a:endParaRPr>
          </a:p>
          <a:p>
            <a:pPr>
              <a:lnSpc>
                <a:spcPct val="120000"/>
              </a:lnSpc>
            </a:pPr>
            <a:r>
              <a:rPr lang="en-US" smtClean="0">
                <a:latin typeface="Arial" charset="0"/>
                <a:cs typeface="+mn-cs"/>
              </a:rPr>
              <a:t>C</a:t>
            </a:r>
            <a:r>
              <a:rPr lang="en-US" b="0" kern="1200" baseline="0" smtClean="0">
                <a:solidFill>
                  <a:schemeClr val="tx1"/>
                </a:solidFill>
                <a:latin typeface="Arial" charset="0"/>
                <a:ea typeface="+mn-ea"/>
                <a:cs typeface="+mn-cs"/>
              </a:rPr>
              <a:t>arries </a:t>
            </a:r>
            <a:r>
              <a:rPr lang="en-US" b="0" kern="1200" baseline="0" dirty="0" smtClean="0">
                <a:solidFill>
                  <a:schemeClr val="tx1"/>
                </a:solidFill>
                <a:latin typeface="Arial" charset="0"/>
                <a:ea typeface="+mn-ea"/>
                <a:cs typeface="+mn-cs"/>
              </a:rPr>
              <a:t>out forwarding decisions on a specialized ASIC that is </a:t>
            </a:r>
            <a:r>
              <a:rPr lang="en-US" kern="1200" baseline="0" dirty="0" smtClean="0">
                <a:solidFill>
                  <a:schemeClr val="tx1"/>
                </a:solidFill>
                <a:latin typeface="Arial" charset="0"/>
                <a:ea typeface="+mn-ea"/>
                <a:cs typeface="+mn-cs"/>
              </a:rPr>
              <a:t>central to all interfaces of a Layer 3 switch. With centralized switching, routing, ACL, QoS, and forwarding decisions are made on the supervisor engine in a modular chassis or by Layer 3 engines in fixed-port density Layer 3 switches. As a result, all frames to be routed or switched must pass through the centralized engine via a fabric or bus. Furthermore, with centralized switching, the hardware-switching performance of the Catalyst switch is based on the central forwarding engine and the fabric or bus Architecture. Examples of Catalyst switches that are engineered for centralized switching are the Catalyst 4500 family of switches and the Catalyst 6500 family of switches without the use of Distributed Forwarding Cards (</a:t>
            </a:r>
            <a:r>
              <a:rPr lang="en-US" kern="1200" baseline="0" dirty="0" err="1" smtClean="0">
                <a:solidFill>
                  <a:schemeClr val="tx1"/>
                </a:solidFill>
                <a:latin typeface="Arial" charset="0"/>
                <a:ea typeface="+mn-ea"/>
                <a:cs typeface="+mn-cs"/>
              </a:rPr>
              <a:t>DFC</a:t>
            </a:r>
            <a:r>
              <a:rPr lang="en-US" kern="1200" baseline="0" smtClean="0">
                <a:solidFill>
                  <a:schemeClr val="tx1"/>
                </a:solidFill>
                <a:latin typeface="Arial" charset="0"/>
                <a:ea typeface="+mn-ea"/>
                <a:cs typeface="+mn-cs"/>
              </a:rPr>
              <a:t>). </a:t>
            </a:r>
          </a:p>
          <a:p>
            <a:pPr>
              <a:lnSpc>
                <a:spcPct val="120000"/>
              </a:lnSpc>
            </a:pPr>
            <a:endParaRPr lang="en-US" b="1" kern="1200" baseline="0" smtClean="0">
              <a:solidFill>
                <a:schemeClr val="tx1"/>
              </a:solidFill>
              <a:latin typeface="Arial" charset="0"/>
              <a:ea typeface="+mn-ea"/>
              <a:cs typeface="+mn-cs"/>
            </a:endParaRPr>
          </a:p>
          <a:p>
            <a:pPr>
              <a:lnSpc>
                <a:spcPct val="120000"/>
              </a:lnSpc>
            </a:pPr>
            <a:r>
              <a:rPr lang="en-US" b="1" kern="1200" baseline="0" smtClean="0">
                <a:solidFill>
                  <a:schemeClr val="tx1"/>
                </a:solidFill>
                <a:latin typeface="Arial" charset="0"/>
                <a:ea typeface="+mn-ea"/>
                <a:cs typeface="+mn-cs"/>
              </a:rPr>
              <a:t>Central </a:t>
            </a:r>
            <a:r>
              <a:rPr lang="en-US" b="1" kern="1200" baseline="0" dirty="0" smtClean="0">
                <a:solidFill>
                  <a:schemeClr val="tx1"/>
                </a:solidFill>
                <a:latin typeface="Arial" charset="0"/>
                <a:ea typeface="+mn-ea"/>
                <a:cs typeface="+mn-cs"/>
              </a:rPr>
              <a:t>CEF mode: </a:t>
            </a:r>
            <a:r>
              <a:rPr lang="en-US" b="0" kern="1200" baseline="0" dirty="0" smtClean="0">
                <a:solidFill>
                  <a:schemeClr val="tx1"/>
                </a:solidFill>
                <a:latin typeface="Arial" charset="0"/>
                <a:ea typeface="+mn-ea"/>
                <a:cs typeface="+mn-cs"/>
              </a:rPr>
              <a:t>The CEF FIB and adjacency tables reside on the route processor, </a:t>
            </a:r>
            <a:r>
              <a:rPr lang="en-US" kern="1200" baseline="0" dirty="0" smtClean="0">
                <a:solidFill>
                  <a:schemeClr val="tx1"/>
                </a:solidFill>
                <a:latin typeface="Arial" charset="0"/>
                <a:ea typeface="+mn-ea"/>
                <a:cs typeface="+mn-cs"/>
              </a:rPr>
              <a:t>and the route processor performs the express forwarding. Use this CEF mode when line cards are not available for CEF switching, or when features are not compatible with distributed CEF.</a:t>
            </a:r>
          </a:p>
          <a:p>
            <a:pPr>
              <a:lnSpc>
                <a:spcPct val="120000"/>
              </a:lnSpc>
              <a:buNone/>
            </a:pPr>
            <a:endParaRPr lang="en-US" b="1" kern="1200" baseline="0" smtClean="0">
              <a:solidFill>
                <a:schemeClr val="tx1"/>
              </a:solidFill>
              <a:latin typeface="Arial" charset="0"/>
              <a:ea typeface="+mn-ea"/>
              <a:cs typeface="+mn-cs"/>
            </a:endParaRPr>
          </a:p>
          <a:p>
            <a:pPr>
              <a:lnSpc>
                <a:spcPct val="120000"/>
              </a:lnSpc>
              <a:buNone/>
            </a:pPr>
            <a:r>
              <a:rPr lang="en-US" b="1" kern="1200" baseline="0" smtClean="0">
                <a:solidFill>
                  <a:schemeClr val="tx1"/>
                </a:solidFill>
                <a:latin typeface="Arial" charset="0"/>
                <a:ea typeface="+mn-ea"/>
                <a:cs typeface="+mn-cs"/>
              </a:rPr>
              <a:t>Distributed </a:t>
            </a:r>
            <a:r>
              <a:rPr lang="en-US" b="1" kern="1200" baseline="0" dirty="0" smtClean="0">
                <a:solidFill>
                  <a:schemeClr val="tx1"/>
                </a:solidFill>
                <a:latin typeface="Arial" charset="0"/>
                <a:ea typeface="+mn-ea"/>
                <a:cs typeface="+mn-cs"/>
              </a:rPr>
              <a:t>switching</a:t>
            </a:r>
            <a:r>
              <a:rPr lang="en-US" b="1" kern="1200" baseline="0" smtClean="0">
                <a:solidFill>
                  <a:schemeClr val="tx1"/>
                </a:solidFill>
                <a:latin typeface="Arial" charset="0"/>
                <a:ea typeface="+mn-ea"/>
                <a:cs typeface="+mn-cs"/>
              </a:rPr>
              <a:t>: </a:t>
            </a:r>
          </a:p>
          <a:p>
            <a:pPr>
              <a:lnSpc>
                <a:spcPct val="120000"/>
              </a:lnSpc>
              <a:buNone/>
            </a:pPr>
            <a:r>
              <a:rPr lang="en-US" b="0" kern="1200" baseline="0" smtClean="0">
                <a:solidFill>
                  <a:schemeClr val="tx1"/>
                </a:solidFill>
                <a:latin typeface="Arial" charset="0"/>
                <a:ea typeface="+mn-ea"/>
                <a:cs typeface="+mn-cs"/>
              </a:rPr>
              <a:t>Interfaces </a:t>
            </a:r>
            <a:r>
              <a:rPr lang="en-US" b="0" kern="1200" baseline="0" dirty="0" smtClean="0">
                <a:solidFill>
                  <a:schemeClr val="tx1"/>
                </a:solidFill>
                <a:latin typeface="Arial" charset="0"/>
                <a:ea typeface="+mn-ea"/>
                <a:cs typeface="+mn-cs"/>
              </a:rPr>
              <a:t>or line modules on Layer 3 switches handle forwarding </a:t>
            </a:r>
            <a:r>
              <a:rPr lang="en-US" kern="1200" baseline="0" dirty="0" smtClean="0">
                <a:solidFill>
                  <a:schemeClr val="tx1"/>
                </a:solidFill>
                <a:latin typeface="Arial" charset="0"/>
                <a:ea typeface="+mn-ea"/>
                <a:cs typeface="+mn-cs"/>
              </a:rPr>
              <a:t>decisions independently. With distributed switching, a centralized switching engine synchronizes Layer 3 forwarding, routing, and rewrite tables to local tables on distributed switching–capable modules. As a result, individual line cards or ports make forwarding decisions without the aid of the centralized switching engine; frames pass between ports directly across the fabric. In other words, switches using distributed switching place additional copies of the CEF FIB and adjacency table on line modules or in with distributed switching is equal to the aggregate of all forwarding engines. Distributed forwarding enables Catalyst switches to achieve rates of more than 100 million </a:t>
            </a:r>
            <a:r>
              <a:rPr lang="en-US" kern="1200" baseline="0" dirty="0" err="1" smtClean="0">
                <a:solidFill>
                  <a:schemeClr val="tx1"/>
                </a:solidFill>
                <a:latin typeface="Arial" charset="0"/>
                <a:ea typeface="+mn-ea"/>
                <a:cs typeface="+mn-cs"/>
              </a:rPr>
              <a:t>pps</a:t>
            </a:r>
            <a:r>
              <a:rPr lang="en-US" kern="1200" baseline="0" dirty="0" smtClean="0">
                <a:solidFill>
                  <a:schemeClr val="tx1"/>
                </a:solidFill>
                <a:latin typeface="Arial" charset="0"/>
                <a:ea typeface="+mn-ea"/>
                <a:cs typeface="+mn-cs"/>
              </a:rPr>
              <a:t>. The Catalyst 6500 supports distributed switching through the use of the Switch Fabric module or with a Supervisor 720 that has an integrated fabric and </a:t>
            </a:r>
            <a:r>
              <a:rPr lang="en-US" kern="1200" baseline="0" dirty="0" err="1" smtClean="0">
                <a:solidFill>
                  <a:schemeClr val="tx1"/>
                </a:solidFill>
                <a:latin typeface="Arial" charset="0"/>
                <a:ea typeface="+mn-ea"/>
                <a:cs typeface="+mn-cs"/>
              </a:rPr>
              <a:t>DFC</a:t>
            </a:r>
            <a:r>
              <a:rPr lang="en-US" kern="1200" baseline="0" dirty="0" smtClean="0">
                <a:solidFill>
                  <a:schemeClr val="tx1"/>
                </a:solidFill>
                <a:latin typeface="Arial" charset="0"/>
                <a:ea typeface="+mn-ea"/>
                <a:cs typeface="+mn-cs"/>
              </a:rPr>
              <a:t> line modules. The Catalyst 6500 maintains use of a centralized distributing switching engine even when using distributed switching–capable line modules for backward compatibility. Figure 4-21 presents the primary features that differentiate centralized switching from distributed switching</a:t>
            </a:r>
            <a:r>
              <a:rPr lang="en-US" kern="1200" baseline="0" smtClean="0">
                <a:solidFill>
                  <a:schemeClr val="tx1"/>
                </a:solidFill>
                <a:latin typeface="Arial" charset="0"/>
                <a:ea typeface="+mn-ea"/>
                <a:cs typeface="+mn-cs"/>
              </a:rPr>
              <a:t>. </a:t>
            </a:r>
          </a:p>
          <a:p>
            <a:pPr>
              <a:lnSpc>
                <a:spcPct val="120000"/>
              </a:lnSpc>
              <a:buNone/>
            </a:pPr>
            <a:endParaRPr lang="en-US" b="1" kern="1200" baseline="0" smtClean="0">
              <a:solidFill>
                <a:schemeClr val="tx1"/>
              </a:solidFill>
              <a:latin typeface="Arial" charset="0"/>
              <a:ea typeface="+mn-ea"/>
              <a:cs typeface="+mn-cs"/>
            </a:endParaRPr>
          </a:p>
          <a:p>
            <a:pPr>
              <a:lnSpc>
                <a:spcPct val="120000"/>
              </a:lnSpc>
              <a:buNone/>
            </a:pPr>
            <a:r>
              <a:rPr lang="en-US" b="1" kern="1200" baseline="0" smtClean="0">
                <a:solidFill>
                  <a:schemeClr val="tx1"/>
                </a:solidFill>
                <a:latin typeface="Arial" charset="0"/>
                <a:ea typeface="+mn-ea"/>
                <a:cs typeface="+mn-cs"/>
              </a:rPr>
              <a:t>Distributed </a:t>
            </a:r>
            <a:r>
              <a:rPr lang="en-US" b="1" kern="1200" baseline="0" dirty="0" smtClean="0">
                <a:solidFill>
                  <a:schemeClr val="tx1"/>
                </a:solidFill>
                <a:latin typeface="Arial" charset="0"/>
                <a:ea typeface="+mn-ea"/>
                <a:cs typeface="+mn-cs"/>
              </a:rPr>
              <a:t>Cisco Express Forwarding (</a:t>
            </a:r>
            <a:r>
              <a:rPr lang="en-US" b="1" kern="1200" baseline="0" dirty="0" err="1" smtClean="0">
                <a:solidFill>
                  <a:schemeClr val="tx1"/>
                </a:solidFill>
                <a:latin typeface="Arial" charset="0"/>
                <a:ea typeface="+mn-ea"/>
                <a:cs typeface="+mn-cs"/>
              </a:rPr>
              <a:t>dCEF</a:t>
            </a:r>
            <a:r>
              <a:rPr lang="en-US" b="1" kern="1200" baseline="0" dirty="0" smtClean="0">
                <a:solidFill>
                  <a:schemeClr val="tx1"/>
                </a:solidFill>
                <a:latin typeface="Arial" charset="0"/>
                <a:ea typeface="+mn-ea"/>
                <a:cs typeface="+mn-cs"/>
              </a:rPr>
              <a:t>) mode</a:t>
            </a:r>
            <a:r>
              <a:rPr lang="en-US" b="1" kern="1200" baseline="0" smtClean="0">
                <a:solidFill>
                  <a:schemeClr val="tx1"/>
                </a:solidFill>
                <a:latin typeface="Arial" charset="0"/>
                <a:ea typeface="+mn-ea"/>
                <a:cs typeface="+mn-cs"/>
              </a:rPr>
              <a:t>: </a:t>
            </a:r>
          </a:p>
          <a:p>
            <a:pPr>
              <a:lnSpc>
                <a:spcPct val="120000"/>
              </a:lnSpc>
              <a:buNone/>
            </a:pPr>
            <a:r>
              <a:rPr lang="en-US" b="0" kern="1200" baseline="0" smtClean="0">
                <a:solidFill>
                  <a:schemeClr val="tx1"/>
                </a:solidFill>
                <a:latin typeface="Arial" charset="0"/>
                <a:ea typeface="+mn-ea"/>
                <a:cs typeface="+mn-cs"/>
              </a:rPr>
              <a:t>When </a:t>
            </a:r>
            <a:r>
              <a:rPr lang="en-US" b="0" kern="1200" baseline="0" dirty="0" err="1" smtClean="0">
                <a:solidFill>
                  <a:schemeClr val="tx1"/>
                </a:solidFill>
                <a:latin typeface="Arial" charset="0"/>
                <a:ea typeface="+mn-ea"/>
                <a:cs typeface="+mn-cs"/>
              </a:rPr>
              <a:t>dCEF</a:t>
            </a:r>
            <a:r>
              <a:rPr lang="en-US" b="0" kern="1200" baseline="0" dirty="0" smtClean="0">
                <a:solidFill>
                  <a:schemeClr val="tx1"/>
                </a:solidFill>
                <a:latin typeface="Arial" charset="0"/>
                <a:ea typeface="+mn-ea"/>
                <a:cs typeface="+mn-cs"/>
              </a:rPr>
              <a:t> is enabled, line </a:t>
            </a:r>
            <a:r>
              <a:rPr lang="en-US" kern="1200" baseline="0" dirty="0" smtClean="0">
                <a:solidFill>
                  <a:schemeClr val="tx1"/>
                </a:solidFill>
                <a:latin typeface="Arial" charset="0"/>
                <a:ea typeface="+mn-ea"/>
                <a:cs typeface="+mn-cs"/>
              </a:rPr>
              <a:t>cards maintain identical copies of the FIB and adjacency tables. The line cards can perform the express forwarding by themselves, relieving the main processor of involvement in the switching operation. </a:t>
            </a:r>
            <a:r>
              <a:rPr lang="en-US" kern="1200" baseline="0" dirty="0" err="1" smtClean="0">
                <a:solidFill>
                  <a:schemeClr val="tx1"/>
                </a:solidFill>
                <a:latin typeface="Arial" charset="0"/>
                <a:ea typeface="+mn-ea"/>
                <a:cs typeface="+mn-cs"/>
              </a:rPr>
              <a:t>dCEF</a:t>
            </a:r>
            <a:r>
              <a:rPr lang="en-US" kern="1200" baseline="0" dirty="0" smtClean="0">
                <a:solidFill>
                  <a:schemeClr val="tx1"/>
                </a:solidFill>
                <a:latin typeface="Arial" charset="0"/>
                <a:ea typeface="+mn-ea"/>
                <a:cs typeface="+mn-cs"/>
              </a:rPr>
              <a:t> uses an </a:t>
            </a:r>
            <a:r>
              <a:rPr lang="en-US" kern="1200" baseline="0" dirty="0" err="1" smtClean="0">
                <a:solidFill>
                  <a:schemeClr val="tx1"/>
                </a:solidFill>
                <a:latin typeface="Arial" charset="0"/>
                <a:ea typeface="+mn-ea"/>
                <a:cs typeface="+mn-cs"/>
              </a:rPr>
              <a:t>interprocess</a:t>
            </a:r>
            <a:r>
              <a:rPr lang="en-US" kern="1200" baseline="0" dirty="0" smtClean="0">
                <a:solidFill>
                  <a:schemeClr val="tx1"/>
                </a:solidFill>
                <a:latin typeface="Arial" charset="0"/>
                <a:ea typeface="+mn-ea"/>
                <a:cs typeface="+mn-cs"/>
              </a:rPr>
              <a:t> communications (</a:t>
            </a:r>
            <a:r>
              <a:rPr lang="en-US" kern="1200" baseline="0" dirty="0" err="1" smtClean="0">
                <a:solidFill>
                  <a:schemeClr val="tx1"/>
                </a:solidFill>
                <a:latin typeface="Arial" charset="0"/>
                <a:ea typeface="+mn-ea"/>
                <a:cs typeface="+mn-cs"/>
              </a:rPr>
              <a:t>IPC</a:t>
            </a:r>
            <a:r>
              <a:rPr lang="en-US" kern="1200" baseline="0" dirty="0" smtClean="0">
                <a:solidFill>
                  <a:schemeClr val="tx1"/>
                </a:solidFill>
                <a:latin typeface="Arial" charset="0"/>
                <a:ea typeface="+mn-ea"/>
                <a:cs typeface="+mn-cs"/>
              </a:rPr>
              <a:t>) mechanism to ensure synchronization of </a:t>
            </a:r>
            <a:r>
              <a:rPr lang="en-US" kern="1200" baseline="0" dirty="0" err="1" smtClean="0">
                <a:solidFill>
                  <a:schemeClr val="tx1"/>
                </a:solidFill>
                <a:latin typeface="Arial" charset="0"/>
                <a:ea typeface="+mn-ea"/>
                <a:cs typeface="+mn-cs"/>
              </a:rPr>
              <a:t>FIBs</a:t>
            </a:r>
            <a:r>
              <a:rPr lang="en-US" kern="1200" baseline="0" dirty="0" smtClean="0">
                <a:solidFill>
                  <a:schemeClr val="tx1"/>
                </a:solidFill>
                <a:latin typeface="Arial" charset="0"/>
                <a:ea typeface="+mn-ea"/>
                <a:cs typeface="+mn-cs"/>
              </a:rPr>
              <a:t> and adjacency tables on the route processor and line cards.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dirty="0" smtClean="0"/>
              <a:t>Adjacency (rewrite) information and statistics are maintained by specialized components. </a:t>
            </a:r>
          </a:p>
          <a:p>
            <a:pPr>
              <a:buNone/>
            </a:pPr>
            <a:r>
              <a:rPr lang="en-US" sz="1200" dirty="0" smtClean="0"/>
              <a:t>CEF maintains one-to-one CEF-to-adjacency mappings for accurate statistics </a:t>
            </a:r>
            <a:r>
              <a:rPr lang="en-US" sz="1200" smtClean="0"/>
              <a:t>tracking.</a:t>
            </a: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Not all packets can be processed in the hardware. When traffic cannot be processed in the hardware, it must receive software processing by the Layer 3 engine. This traffic does not receive the benefit of expedited hardware-based forwarding. A number of different packet types might force the Layer 3 engine to process </a:t>
            </a:r>
            <a:r>
              <a:rPr lang="en-US" sz="1200" kern="1200" baseline="0" smtClean="0">
                <a:solidFill>
                  <a:schemeClr val="tx1"/>
                </a:solidFill>
                <a:latin typeface="Arial" charset="0"/>
                <a:ea typeface="+mn-ea"/>
                <a:cs typeface="+mn-cs"/>
              </a:rPr>
              <a:t>them.</a:t>
            </a:r>
          </a:p>
          <a:p>
            <a:pPr>
              <a:buNone/>
            </a:pPr>
            <a:endParaRPr lang="en-US" sz="1200" kern="1200" baseline="0" dirty="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Some </a:t>
            </a:r>
            <a:r>
              <a:rPr lang="en-US" sz="1200" kern="1200" baseline="0" dirty="0" smtClean="0">
                <a:solidFill>
                  <a:schemeClr val="tx1"/>
                </a:solidFill>
                <a:latin typeface="Arial" charset="0"/>
                <a:ea typeface="+mn-ea"/>
                <a:cs typeface="+mn-cs"/>
              </a:rPr>
              <a:t>Cisco switches actually use different hardware to control the different planes. For example, the Cisco Catalyst 6500 is a modular switch that uses the Multilayer Switch Feature Card (MSFC) for control-plane operations, and the supervisor Policy Feature Card (</a:t>
            </a:r>
            <a:r>
              <a:rPr lang="en-US" sz="1200" kern="1200" baseline="0" dirty="0" err="1" smtClean="0">
                <a:solidFill>
                  <a:schemeClr val="tx1"/>
                </a:solidFill>
                <a:latin typeface="Arial" charset="0"/>
                <a:ea typeface="+mn-ea"/>
                <a:cs typeface="+mn-cs"/>
              </a:rPr>
              <a:t>PFC</a:t>
            </a:r>
            <a:r>
              <a:rPr lang="en-US" sz="1200" kern="1200" baseline="0" dirty="0" smtClean="0">
                <a:solidFill>
                  <a:schemeClr val="tx1"/>
                </a:solidFill>
                <a:latin typeface="Arial" charset="0"/>
                <a:ea typeface="+mn-ea"/>
                <a:cs typeface="+mn-cs"/>
              </a:rPr>
              <a:t>) for the data-plane operations.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buNone/>
            </a:pPr>
            <a:r>
              <a:rPr lang="en-US" kern="1200" baseline="0" dirty="0" smtClean="0">
                <a:solidFill>
                  <a:schemeClr val="tx1"/>
                </a:solidFill>
                <a:latin typeface="Arial" charset="0"/>
                <a:ea typeface="+mn-ea"/>
                <a:cs typeface="+mn-cs"/>
              </a:rPr>
              <a:t>An important feature of CEF-based Catalyst switches is ARP throttling. Make note that the ARP table builds the CEF adjacency table. When a router is directly connected to a segment shared by multiple hosts such as Ethernet interfaces, the router maintains an additional prefix for the subnet. This subnet prefix points to a glean adjacency. When a router receives packets that need to be forwarded to a specific host, the adjacency database is gleaned for the specific prefix. If the prefix does not exist, the subnet prefix is consulted, and the glean adjacency indicates that any addresses within this range should be forwarded to the Layer 3 engine ARP processing</a:t>
            </a:r>
            <a:r>
              <a:rPr lang="en-US" kern="1200" baseline="0" smtClean="0">
                <a:solidFill>
                  <a:schemeClr val="tx1"/>
                </a:solidFill>
                <a:latin typeface="Arial" charset="0"/>
                <a:ea typeface="+mn-ea"/>
                <a:cs typeface="+mn-cs"/>
              </a:rPr>
              <a:t>. </a:t>
            </a:r>
          </a:p>
          <a:p>
            <a:pPr>
              <a:buNone/>
            </a:pPr>
            <a:endParaRPr lang="en-US" kern="1200" baseline="0" smtClean="0">
              <a:solidFill>
                <a:schemeClr val="tx1"/>
              </a:solidFill>
              <a:latin typeface="Arial" charset="0"/>
              <a:ea typeface="+mn-ea"/>
              <a:cs typeface="+mn-cs"/>
            </a:endParaRPr>
          </a:p>
          <a:p>
            <a:pPr>
              <a:buNone/>
            </a:pPr>
            <a:r>
              <a:rPr lang="en-US" kern="1200" baseline="0" smtClean="0">
                <a:solidFill>
                  <a:schemeClr val="tx1"/>
                </a:solidFill>
                <a:latin typeface="Arial" charset="0"/>
                <a:ea typeface="+mn-ea"/>
                <a:cs typeface="+mn-cs"/>
              </a:rPr>
              <a:t>One </a:t>
            </a:r>
            <a:r>
              <a:rPr lang="en-US" kern="1200" baseline="0" dirty="0" smtClean="0">
                <a:solidFill>
                  <a:schemeClr val="tx1"/>
                </a:solidFill>
                <a:latin typeface="Arial" charset="0"/>
                <a:ea typeface="+mn-ea"/>
                <a:cs typeface="+mn-cs"/>
              </a:rPr>
              <a:t>example where glean adjacencies are used is where a Catalyst switch receives a packet for which no rewrite information exists. To obtain rewrite information, the Layer 3 engine sends ARP requests to the next hop to obtain the rewrite information. Catalyst switches using CEF-based MLS forward only the first several packets to the Layer 3 engine for new destinations without rewrite information. The switch installs a throttling adjacency such that the switch drops subsequent packets to the specific destination address in hardware until an ARP response is received. The switch removes the throttling adjacency when an ARP reply is received from the Layer 3 engine (and a complete rewrite adjacency is installed for the host). The switch removes the throttling adjacency if no ARP reply is seen within 2 seconds (to enable more packets through to the Layer 3 engine to reinitiate ARP). This relieves the Layer 3 engine from excessive ARP processing (or ARP-based denial-of-service attacks). The figure shows an example of ARP throttling; an explanation of its stepwise behavior follows. The figure depicts the Layer 3 forwarding engine and hardware switching forwarding engine as two separate hardware components for illustrative purposes.</a:t>
            </a:r>
          </a:p>
          <a:p>
            <a:pPr>
              <a:buNone/>
            </a:pPr>
            <a:endParaRPr lang="en-US" kern="1200" baseline="0" smtClean="0">
              <a:solidFill>
                <a:schemeClr val="tx1"/>
              </a:solidFill>
              <a:latin typeface="Arial" charset="0"/>
              <a:ea typeface="+mn-ea"/>
              <a:cs typeface="+mn-cs"/>
            </a:endParaRPr>
          </a:p>
          <a:p>
            <a:pPr>
              <a:buNone/>
            </a:pPr>
            <a:r>
              <a:rPr lang="en-US" kern="1200" baseline="0" smtClean="0">
                <a:solidFill>
                  <a:schemeClr val="tx1"/>
                </a:solidFill>
                <a:latin typeface="Arial" charset="0"/>
                <a:ea typeface="+mn-ea"/>
                <a:cs typeface="+mn-cs"/>
              </a:rPr>
              <a:t>ARP </a:t>
            </a:r>
            <a:r>
              <a:rPr lang="en-US" kern="1200" baseline="0" dirty="0" smtClean="0">
                <a:solidFill>
                  <a:schemeClr val="tx1"/>
                </a:solidFill>
                <a:latin typeface="Arial" charset="0"/>
                <a:ea typeface="+mn-ea"/>
                <a:cs typeface="+mn-cs"/>
              </a:rPr>
              <a:t>throttling consists of the following steps:</a:t>
            </a:r>
          </a:p>
          <a:p>
            <a:pPr lvl="1"/>
            <a:r>
              <a:rPr lang="en-US" b="1" kern="1200" baseline="0" dirty="0" smtClean="0">
                <a:solidFill>
                  <a:schemeClr val="tx1"/>
                </a:solidFill>
                <a:latin typeface="Arial" charset="0"/>
                <a:ea typeface="+mn-ea"/>
                <a:cs typeface="+mn-cs"/>
              </a:rPr>
              <a:t>Step 1. </a:t>
            </a:r>
            <a:r>
              <a:rPr lang="en-US" b="0" kern="1200" baseline="0" dirty="0" smtClean="0">
                <a:solidFill>
                  <a:schemeClr val="tx1"/>
                </a:solidFill>
                <a:latin typeface="Arial" charset="0"/>
                <a:ea typeface="+mn-ea"/>
                <a:cs typeface="+mn-cs"/>
              </a:rPr>
              <a:t>Host A sends a packet to Host B.</a:t>
            </a:r>
          </a:p>
          <a:p>
            <a:pPr lvl="1"/>
            <a:r>
              <a:rPr lang="en-US" b="1" kern="1200" baseline="0" dirty="0" smtClean="0">
                <a:solidFill>
                  <a:schemeClr val="tx1"/>
                </a:solidFill>
                <a:latin typeface="Arial" charset="0"/>
                <a:ea typeface="+mn-ea"/>
                <a:cs typeface="+mn-cs"/>
              </a:rPr>
              <a:t>Step 2. </a:t>
            </a:r>
            <a:r>
              <a:rPr lang="en-US" b="0" kern="1200" baseline="0" dirty="0" smtClean="0">
                <a:solidFill>
                  <a:schemeClr val="tx1"/>
                </a:solidFill>
                <a:latin typeface="Arial" charset="0"/>
                <a:ea typeface="+mn-ea"/>
                <a:cs typeface="+mn-cs"/>
              </a:rPr>
              <a:t>The switch forwards the packet to the Layer 3 engine based on the “glean” entry </a:t>
            </a:r>
            <a:r>
              <a:rPr lang="en-US" kern="1200" baseline="0" dirty="0" smtClean="0">
                <a:solidFill>
                  <a:schemeClr val="tx1"/>
                </a:solidFill>
                <a:latin typeface="Arial" charset="0"/>
                <a:ea typeface="+mn-ea"/>
                <a:cs typeface="+mn-cs"/>
              </a:rPr>
              <a:t>in the FIB.</a:t>
            </a:r>
          </a:p>
          <a:p>
            <a:pPr lvl="1"/>
            <a:r>
              <a:rPr lang="en-US" b="1" kern="1200" baseline="0" dirty="0" smtClean="0">
                <a:solidFill>
                  <a:schemeClr val="tx1"/>
                </a:solidFill>
                <a:latin typeface="Arial" charset="0"/>
                <a:ea typeface="+mn-ea"/>
                <a:cs typeface="+mn-cs"/>
              </a:rPr>
              <a:t>Step 3. </a:t>
            </a:r>
            <a:r>
              <a:rPr lang="en-US" b="0" kern="1200" baseline="0" dirty="0" smtClean="0">
                <a:solidFill>
                  <a:schemeClr val="tx1"/>
                </a:solidFill>
                <a:latin typeface="Arial" charset="0"/>
                <a:ea typeface="+mn-ea"/>
                <a:cs typeface="+mn-cs"/>
              </a:rPr>
              <a:t>The Layer 3 engine sends an ARP request for Host B and installs the drop/throttling adjacency </a:t>
            </a:r>
            <a:r>
              <a:rPr lang="en-US" kern="1200" baseline="0" dirty="0" smtClean="0">
                <a:solidFill>
                  <a:schemeClr val="tx1"/>
                </a:solidFill>
                <a:latin typeface="Arial" charset="0"/>
                <a:ea typeface="+mn-ea"/>
                <a:cs typeface="+mn-cs"/>
              </a:rPr>
              <a:t>for Host B in the hardware.</a:t>
            </a:r>
          </a:p>
          <a:p>
            <a:pPr lvl="1"/>
            <a:r>
              <a:rPr lang="en-US" b="1" kern="1200" baseline="0" dirty="0" smtClean="0">
                <a:solidFill>
                  <a:schemeClr val="tx1"/>
                </a:solidFill>
                <a:latin typeface="Arial" charset="0"/>
                <a:ea typeface="+mn-ea"/>
                <a:cs typeface="+mn-cs"/>
              </a:rPr>
              <a:t>Step 4. </a:t>
            </a:r>
            <a:r>
              <a:rPr lang="en-US" b="0" kern="1200" baseline="0" dirty="0" smtClean="0">
                <a:solidFill>
                  <a:schemeClr val="tx1"/>
                </a:solidFill>
                <a:latin typeface="Arial" charset="0"/>
                <a:ea typeface="+mn-ea"/>
                <a:cs typeface="+mn-cs"/>
              </a:rPr>
              <a:t>Host B responds to the ARP request.</a:t>
            </a:r>
          </a:p>
          <a:p>
            <a:pPr lvl="1"/>
            <a:r>
              <a:rPr lang="en-US" b="1" kern="1200" baseline="0" dirty="0" smtClean="0">
                <a:solidFill>
                  <a:schemeClr val="tx1"/>
                </a:solidFill>
                <a:latin typeface="Arial" charset="0"/>
                <a:ea typeface="+mn-ea"/>
                <a:cs typeface="+mn-cs"/>
              </a:rPr>
              <a:t>Step 5. </a:t>
            </a:r>
            <a:r>
              <a:rPr lang="en-US" b="0" kern="1200" baseline="0" dirty="0" smtClean="0">
                <a:solidFill>
                  <a:schemeClr val="tx1"/>
                </a:solidFill>
                <a:latin typeface="Arial" charset="0"/>
                <a:ea typeface="+mn-ea"/>
                <a:cs typeface="+mn-cs"/>
              </a:rPr>
              <a:t>The Layer 3 engine installs adjacency for Host B and removes the drop/throttling adjacency.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lvl="1">
              <a:lnSpc>
                <a:spcPct val="120000"/>
              </a:lnSpc>
            </a:pPr>
            <a:r>
              <a:rPr lang="en-US" b="1" kern="1200" baseline="0" dirty="0" smtClean="0">
                <a:solidFill>
                  <a:schemeClr val="tx1"/>
                </a:solidFill>
                <a:latin typeface="Arial" charset="0"/>
                <a:ea typeface="+mn-ea"/>
                <a:cs typeface="+mn-cs"/>
              </a:rPr>
              <a:t>Step 1. </a:t>
            </a:r>
            <a:r>
              <a:rPr lang="en-US" b="0" kern="1200" baseline="0" dirty="0" smtClean="0">
                <a:solidFill>
                  <a:schemeClr val="tx1"/>
                </a:solidFill>
                <a:latin typeface="Arial" charset="0"/>
                <a:ea typeface="+mn-ea"/>
                <a:cs typeface="+mn-cs"/>
              </a:rPr>
              <a:t>Host A sends a packet to Host B. The switch recognizes the frame as a Layer </a:t>
            </a:r>
            <a:r>
              <a:rPr lang="en-US" kern="1200" baseline="0" dirty="0" smtClean="0">
                <a:solidFill>
                  <a:schemeClr val="tx1"/>
                </a:solidFill>
                <a:latin typeface="Arial" charset="0"/>
                <a:ea typeface="+mn-ea"/>
                <a:cs typeface="+mn-cs"/>
              </a:rPr>
              <a:t>3 packet because the destination MAC (</a:t>
            </a:r>
            <a:r>
              <a:rPr lang="en-US" kern="1200" baseline="0" dirty="0" err="1" smtClean="0">
                <a:solidFill>
                  <a:schemeClr val="tx1"/>
                </a:solidFill>
                <a:latin typeface="Arial" charset="0"/>
                <a:ea typeface="+mn-ea"/>
                <a:cs typeface="+mn-cs"/>
              </a:rPr>
              <a:t>0000.000c.0001</a:t>
            </a:r>
            <a:r>
              <a:rPr lang="en-US" kern="1200" baseline="0" dirty="0" smtClean="0">
                <a:solidFill>
                  <a:schemeClr val="tx1"/>
                </a:solidFill>
                <a:latin typeface="Arial" charset="0"/>
                <a:ea typeface="+mn-ea"/>
                <a:cs typeface="+mn-cs"/>
              </a:rPr>
              <a:t>) matches the Layer 3 engine MAC.</a:t>
            </a:r>
          </a:p>
          <a:p>
            <a:pPr lvl="1">
              <a:lnSpc>
                <a:spcPct val="120000"/>
              </a:lnSpc>
            </a:pPr>
            <a:r>
              <a:rPr lang="en-US" b="1" kern="1200" baseline="0" dirty="0" smtClean="0">
                <a:solidFill>
                  <a:schemeClr val="tx1"/>
                </a:solidFill>
                <a:latin typeface="Arial" charset="0"/>
                <a:ea typeface="+mn-ea"/>
                <a:cs typeface="+mn-cs"/>
              </a:rPr>
              <a:t>Step 2. </a:t>
            </a:r>
            <a:r>
              <a:rPr lang="en-US" b="0" kern="1200" baseline="0" dirty="0" smtClean="0">
                <a:solidFill>
                  <a:schemeClr val="tx1"/>
                </a:solidFill>
                <a:latin typeface="Arial" charset="0"/>
                <a:ea typeface="+mn-ea"/>
                <a:cs typeface="+mn-cs"/>
              </a:rPr>
              <a:t>The switch performs a CEF lookup based on the destination IP address (10.20.10.2) in the hardware. The packet hits the CEF FIB entry for the connected (VLAN 20) network and is redirected to the Layer 3 engine using a “glean” adjacency. The hardware-switching CEF table cannot forward this </a:t>
            </a:r>
            <a:r>
              <a:rPr lang="en-US" kern="1200" baseline="0" dirty="0" smtClean="0">
                <a:solidFill>
                  <a:schemeClr val="tx1"/>
                </a:solidFill>
                <a:latin typeface="Arial" charset="0"/>
                <a:ea typeface="+mn-ea"/>
                <a:cs typeface="+mn-cs"/>
              </a:rPr>
              <a:t>packet because it does not have rewrite information.</a:t>
            </a:r>
          </a:p>
          <a:p>
            <a:pPr lvl="1">
              <a:lnSpc>
                <a:spcPct val="120000"/>
              </a:lnSpc>
            </a:pPr>
            <a:r>
              <a:rPr lang="en-US" b="1" kern="1200" baseline="0" dirty="0" smtClean="0">
                <a:solidFill>
                  <a:schemeClr val="tx1"/>
                </a:solidFill>
                <a:latin typeface="Arial" charset="0"/>
                <a:ea typeface="+mn-ea"/>
                <a:cs typeface="+mn-cs"/>
              </a:rPr>
              <a:t>Step 3. </a:t>
            </a:r>
            <a:r>
              <a:rPr lang="en-US" b="0" kern="1200" baseline="0" dirty="0" smtClean="0">
                <a:solidFill>
                  <a:schemeClr val="tx1"/>
                </a:solidFill>
                <a:latin typeface="Arial" charset="0"/>
                <a:ea typeface="+mn-ea"/>
                <a:cs typeface="+mn-cs"/>
              </a:rPr>
              <a:t>The Layer 3 engine installs an ARP throttling adjacency in the switch for Host B’s IP address, because an ARP entry does not exist for Host B because Hosts </a:t>
            </a:r>
            <a:r>
              <a:rPr lang="en-US" kern="1200" baseline="0" dirty="0" smtClean="0">
                <a:solidFill>
                  <a:schemeClr val="tx1"/>
                </a:solidFill>
                <a:latin typeface="Arial" charset="0"/>
                <a:ea typeface="+mn-ea"/>
                <a:cs typeface="+mn-cs"/>
              </a:rPr>
              <a:t>A and B have not previously communicated.</a:t>
            </a:r>
          </a:p>
          <a:p>
            <a:pPr lvl="1">
              <a:lnSpc>
                <a:spcPct val="120000"/>
              </a:lnSpc>
            </a:pPr>
            <a:r>
              <a:rPr lang="en-US" b="1" kern="1200" baseline="0" dirty="0" smtClean="0">
                <a:solidFill>
                  <a:schemeClr val="tx1"/>
                </a:solidFill>
                <a:latin typeface="Arial" charset="0"/>
                <a:ea typeface="+mn-ea"/>
                <a:cs typeface="+mn-cs"/>
              </a:rPr>
              <a:t>Step 4. </a:t>
            </a:r>
            <a:r>
              <a:rPr lang="en-US" b="0" kern="1200" baseline="0" dirty="0" smtClean="0">
                <a:solidFill>
                  <a:schemeClr val="tx1"/>
                </a:solidFill>
                <a:latin typeface="Arial" charset="0"/>
                <a:ea typeface="+mn-ea"/>
                <a:cs typeface="+mn-cs"/>
              </a:rPr>
              <a:t>The Layer 3 engine sends an ARP request for Host B on VLAN 20.</a:t>
            </a:r>
          </a:p>
          <a:p>
            <a:pPr lvl="1">
              <a:lnSpc>
                <a:spcPct val="120000"/>
              </a:lnSpc>
            </a:pPr>
            <a:r>
              <a:rPr lang="en-US" b="1" kern="1200" baseline="0" dirty="0" smtClean="0">
                <a:solidFill>
                  <a:schemeClr val="tx1"/>
                </a:solidFill>
                <a:latin typeface="Arial" charset="0"/>
                <a:ea typeface="+mn-ea"/>
                <a:cs typeface="+mn-cs"/>
              </a:rPr>
              <a:t>Step 5. </a:t>
            </a:r>
            <a:r>
              <a:rPr lang="en-US" b="0" kern="1200" baseline="0" dirty="0" smtClean="0">
                <a:solidFill>
                  <a:schemeClr val="tx1"/>
                </a:solidFill>
                <a:latin typeface="Arial" charset="0"/>
                <a:ea typeface="+mn-ea"/>
                <a:cs typeface="+mn-cs"/>
              </a:rPr>
              <a:t>Host B sends an ARP response to the Layer 3 engine.</a:t>
            </a:r>
          </a:p>
          <a:p>
            <a:pPr lvl="1">
              <a:lnSpc>
                <a:spcPct val="120000"/>
              </a:lnSpc>
            </a:pPr>
            <a:r>
              <a:rPr lang="en-US" b="1" kern="1200" baseline="0" dirty="0" smtClean="0">
                <a:solidFill>
                  <a:schemeClr val="tx1"/>
                </a:solidFill>
                <a:latin typeface="Arial" charset="0"/>
                <a:ea typeface="+mn-ea"/>
                <a:cs typeface="+mn-cs"/>
              </a:rPr>
              <a:t>Step 6. </a:t>
            </a:r>
            <a:r>
              <a:rPr lang="en-US" b="0" kern="1200" baseline="0" dirty="0" smtClean="0">
                <a:solidFill>
                  <a:schemeClr val="tx1"/>
                </a:solidFill>
                <a:latin typeface="Arial" charset="0"/>
                <a:ea typeface="+mn-ea"/>
                <a:cs typeface="+mn-cs"/>
              </a:rPr>
              <a:t>The Layer 3 engine installs the resolved adjacency in its local adjacency table, </a:t>
            </a:r>
            <a:r>
              <a:rPr lang="en-US" kern="1200" baseline="0" dirty="0" smtClean="0">
                <a:solidFill>
                  <a:schemeClr val="tx1"/>
                </a:solidFill>
                <a:latin typeface="Arial" charset="0"/>
                <a:ea typeface="+mn-ea"/>
                <a:cs typeface="+mn-cs"/>
              </a:rPr>
              <a:t>and the hardware-switching components install the adjacency as well (removing the ARP throttling adjacency).</a:t>
            </a:r>
          </a:p>
          <a:p>
            <a:pPr lvl="1">
              <a:lnSpc>
                <a:spcPct val="120000"/>
              </a:lnSpc>
            </a:pPr>
            <a:r>
              <a:rPr lang="en-US" b="1" kern="1200" baseline="0" dirty="0" smtClean="0">
                <a:solidFill>
                  <a:schemeClr val="tx1"/>
                </a:solidFill>
                <a:latin typeface="Arial" charset="0"/>
                <a:ea typeface="+mn-ea"/>
                <a:cs typeface="+mn-cs"/>
              </a:rPr>
              <a:t>Step 7. </a:t>
            </a:r>
            <a:r>
              <a:rPr lang="en-US" b="0" kern="1200" baseline="0" dirty="0" smtClean="0">
                <a:solidFill>
                  <a:schemeClr val="tx1"/>
                </a:solidFill>
                <a:latin typeface="Arial" charset="0"/>
                <a:ea typeface="+mn-ea"/>
                <a:cs typeface="+mn-cs"/>
              </a:rPr>
              <a:t>The switch receives another packet for Host B (10.20.10.2). </a:t>
            </a:r>
          </a:p>
          <a:p>
            <a:pPr lvl="1">
              <a:lnSpc>
                <a:spcPct val="120000"/>
              </a:lnSpc>
            </a:pPr>
            <a:r>
              <a:rPr lang="en-US" b="1" kern="1200" baseline="0" dirty="0" smtClean="0">
                <a:solidFill>
                  <a:schemeClr val="tx1"/>
                </a:solidFill>
                <a:latin typeface="Arial" charset="0"/>
                <a:ea typeface="+mn-ea"/>
                <a:cs typeface="+mn-cs"/>
              </a:rPr>
              <a:t>Step 8. </a:t>
            </a:r>
            <a:r>
              <a:rPr lang="en-US" b="0" kern="1200" baseline="0" dirty="0" smtClean="0">
                <a:solidFill>
                  <a:schemeClr val="tx1"/>
                </a:solidFill>
                <a:latin typeface="Arial" charset="0"/>
                <a:ea typeface="+mn-ea"/>
                <a:cs typeface="+mn-cs"/>
              </a:rPr>
              <a:t>The switch performs a Layer 3 lookup and finds a CEF entry for Host B. The </a:t>
            </a:r>
            <a:r>
              <a:rPr lang="en-US" kern="1200" baseline="0" dirty="0" smtClean="0">
                <a:solidFill>
                  <a:schemeClr val="tx1"/>
                </a:solidFill>
                <a:latin typeface="Arial" charset="0"/>
                <a:ea typeface="+mn-ea"/>
                <a:cs typeface="+mn-cs"/>
              </a:rPr>
              <a:t>entry points to the adjacency with rewrite information for Host B.</a:t>
            </a:r>
          </a:p>
          <a:p>
            <a:pPr lvl="1">
              <a:lnSpc>
                <a:spcPct val="120000"/>
              </a:lnSpc>
            </a:pPr>
            <a:r>
              <a:rPr lang="en-US" b="1" kern="1200" baseline="0" dirty="0" smtClean="0">
                <a:solidFill>
                  <a:schemeClr val="tx1"/>
                </a:solidFill>
                <a:latin typeface="Arial" charset="0"/>
                <a:ea typeface="+mn-ea"/>
                <a:cs typeface="+mn-cs"/>
              </a:rPr>
              <a:t>Step 9. </a:t>
            </a:r>
            <a:r>
              <a:rPr lang="en-US" b="0" kern="1200" baseline="0" dirty="0" smtClean="0">
                <a:solidFill>
                  <a:schemeClr val="tx1"/>
                </a:solidFill>
                <a:latin typeface="Arial" charset="0"/>
                <a:ea typeface="+mn-ea"/>
                <a:cs typeface="+mn-cs"/>
              </a:rPr>
              <a:t>The switch rewrites packets per the adjacency information (source and destination </a:t>
            </a:r>
            <a:r>
              <a:rPr lang="en-US" kern="1200" baseline="0" dirty="0" smtClean="0">
                <a:solidFill>
                  <a:schemeClr val="tx1"/>
                </a:solidFill>
                <a:latin typeface="Arial" charset="0"/>
                <a:ea typeface="+mn-ea"/>
                <a:cs typeface="+mn-cs"/>
              </a:rPr>
              <a:t>MAC address) and forwards the packet to Host B on VLAN 20.</a:t>
            </a:r>
          </a:p>
          <a:p>
            <a:pPr>
              <a:lnSpc>
                <a:spcPct val="120000"/>
              </a:lnSpc>
            </a:pPr>
            <a:endParaRPr lang="en-US" b="1" kern="1200" baseline="0" smtClean="0">
              <a:solidFill>
                <a:schemeClr val="tx1"/>
              </a:solidFill>
              <a:latin typeface="Arial" charset="0"/>
              <a:ea typeface="+mn-ea"/>
              <a:cs typeface="+mn-cs"/>
            </a:endParaRPr>
          </a:p>
          <a:p>
            <a:pPr>
              <a:lnSpc>
                <a:spcPct val="120000"/>
              </a:lnSpc>
            </a:pPr>
            <a:r>
              <a:rPr lang="en-US" b="1" kern="1200" baseline="0" smtClean="0">
                <a:solidFill>
                  <a:schemeClr val="tx1"/>
                </a:solidFill>
                <a:latin typeface="Arial" charset="0"/>
                <a:ea typeface="+mn-ea"/>
                <a:cs typeface="+mn-cs"/>
              </a:rPr>
              <a:t>Note </a:t>
            </a:r>
            <a:r>
              <a:rPr lang="en-US" b="0" kern="1200" baseline="0" dirty="0" smtClean="0">
                <a:solidFill>
                  <a:schemeClr val="tx1"/>
                </a:solidFill>
                <a:latin typeface="Arial" charset="0"/>
                <a:ea typeface="+mn-ea"/>
                <a:cs typeface="+mn-cs"/>
              </a:rPr>
              <a:t>The ARP throttling adjacency drops the first packet in any communication between </a:t>
            </a:r>
            <a:r>
              <a:rPr lang="en-US" kern="1200" baseline="0" dirty="0" smtClean="0">
                <a:solidFill>
                  <a:schemeClr val="tx1"/>
                </a:solidFill>
                <a:latin typeface="Arial" charset="0"/>
                <a:ea typeface="+mn-ea"/>
                <a:cs typeface="+mn-cs"/>
              </a:rPr>
              <a:t>Hosts A and B due to ARP processing when no ARP entries exist for Hosts A and B.</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20000"/>
              </a:lnSpc>
              <a:buNone/>
            </a:pPr>
            <a:r>
              <a:rPr lang="en-US" kern="1200" baseline="0" dirty="0" smtClean="0">
                <a:solidFill>
                  <a:schemeClr val="tx1"/>
                </a:solidFill>
                <a:latin typeface="Arial" charset="0"/>
                <a:ea typeface="+mn-ea"/>
                <a:cs typeface="+mn-cs"/>
              </a:rPr>
              <a:t>CEF does support load sharing (equal-cost or unequal-cost). However, CEF does not support all the load-sharing features found in software-based CEF. With the current version of software on a Catalyst 6500 switch, a single FIB entry may have up to six adjacencies for load sharing per destination. To achieve evenly distributed load balancing across multiple interfaces, CEF selects a particular adjacency based on the hash (mathematical equivalent) of the following packet characteristics:</a:t>
            </a:r>
          </a:p>
          <a:p>
            <a:pPr lvl="1">
              <a:lnSpc>
                <a:spcPct val="120000"/>
              </a:lnSpc>
            </a:pPr>
            <a:r>
              <a:rPr lang="en-US" kern="1200" baseline="0" smtClean="0">
                <a:solidFill>
                  <a:schemeClr val="tx1"/>
                </a:solidFill>
                <a:latin typeface="Arial" charset="0"/>
                <a:ea typeface="+mn-ea"/>
                <a:cs typeface="+mn-cs"/>
              </a:rPr>
              <a:t>Source </a:t>
            </a:r>
            <a:r>
              <a:rPr lang="en-US" kern="1200" baseline="0" dirty="0" smtClean="0">
                <a:solidFill>
                  <a:schemeClr val="tx1"/>
                </a:solidFill>
                <a:latin typeface="Arial" charset="0"/>
                <a:ea typeface="+mn-ea"/>
                <a:cs typeface="+mn-cs"/>
              </a:rPr>
              <a:t>IP address</a:t>
            </a:r>
          </a:p>
          <a:p>
            <a:pPr lvl="1">
              <a:lnSpc>
                <a:spcPct val="120000"/>
              </a:lnSpc>
            </a:pPr>
            <a:r>
              <a:rPr lang="en-US" kern="1200" baseline="0" smtClean="0">
                <a:solidFill>
                  <a:schemeClr val="tx1"/>
                </a:solidFill>
                <a:latin typeface="Arial" charset="0"/>
                <a:ea typeface="+mn-ea"/>
                <a:cs typeface="+mn-cs"/>
              </a:rPr>
              <a:t>Destination </a:t>
            </a:r>
            <a:r>
              <a:rPr lang="en-US" kern="1200" baseline="0" dirty="0" smtClean="0">
                <a:solidFill>
                  <a:schemeClr val="tx1"/>
                </a:solidFill>
                <a:latin typeface="Arial" charset="0"/>
                <a:ea typeface="+mn-ea"/>
                <a:cs typeface="+mn-cs"/>
              </a:rPr>
              <a:t>IP address</a:t>
            </a:r>
          </a:p>
          <a:p>
            <a:pPr lvl="1">
              <a:lnSpc>
                <a:spcPct val="120000"/>
              </a:lnSpc>
            </a:pPr>
            <a:r>
              <a:rPr lang="en-US" kern="1200" baseline="0" smtClean="0">
                <a:solidFill>
                  <a:schemeClr val="tx1"/>
                </a:solidFill>
                <a:latin typeface="Arial" charset="0"/>
                <a:ea typeface="+mn-ea"/>
                <a:cs typeface="+mn-cs"/>
              </a:rPr>
              <a:t>Source </a:t>
            </a:r>
            <a:r>
              <a:rPr lang="en-US" kern="1200" baseline="0" dirty="0" smtClean="0">
                <a:solidFill>
                  <a:schemeClr val="tx1"/>
                </a:solidFill>
                <a:latin typeface="Arial" charset="0"/>
                <a:ea typeface="+mn-ea"/>
                <a:cs typeface="+mn-cs"/>
              </a:rPr>
              <a:t>and destination IP Layer 4 ports</a:t>
            </a:r>
          </a:p>
          <a:p>
            <a:pPr>
              <a:lnSpc>
                <a:spcPct val="120000"/>
              </a:lnSpc>
              <a:buNone/>
            </a:pPr>
            <a:endParaRPr lang="en-US" kern="1200" baseline="0" smtClean="0">
              <a:solidFill>
                <a:schemeClr val="tx1"/>
              </a:solidFill>
              <a:latin typeface="Arial" charset="0"/>
              <a:ea typeface="+mn-ea"/>
              <a:cs typeface="+mn-cs"/>
            </a:endParaRPr>
          </a:p>
          <a:p>
            <a:pPr>
              <a:lnSpc>
                <a:spcPct val="120000"/>
              </a:lnSpc>
              <a:buNone/>
            </a:pPr>
            <a:r>
              <a:rPr lang="en-US" kern="1200" baseline="0" smtClean="0">
                <a:solidFill>
                  <a:schemeClr val="tx1"/>
                </a:solidFill>
                <a:latin typeface="Arial" charset="0"/>
                <a:ea typeface="+mn-ea"/>
                <a:cs typeface="+mn-cs"/>
              </a:rPr>
              <a:t>In </a:t>
            </a:r>
            <a:r>
              <a:rPr lang="en-US" kern="1200" baseline="0" dirty="0" smtClean="0">
                <a:solidFill>
                  <a:schemeClr val="tx1"/>
                </a:solidFill>
                <a:latin typeface="Arial" charset="0"/>
                <a:ea typeface="+mn-ea"/>
                <a:cs typeface="+mn-cs"/>
              </a:rPr>
              <a:t>addition, parallel paths can exist and enable CEF to perform load balancing. Per destination load balancing enables the Layer 3 switch to use multiple paths to achieve load sharing for packets going to different destinations. Packets for a given source-destination host pair are guaranteed to take the same path, even if multiple paths are available. This ensures that packets for a given host pair arrive in order. Per-destination load balancing is enabled by default when you allow CEF, and it is the load balancing method of choice for most situations. However, this is also a potential limitation of CEF. Because CEF by default would always select the same path for a given host pair, in a topology with multiple Layer 3 paths between a given host pair, where packet-based load balancing would normally occur across the multiple paths, CEF “polarizes” the traffic by using only one path for a given host pair, thus effectively negating the load balancing benefit of the multiple paths for that particular host pair. Because per-destination load balancing depends on the statistical distribution of traffic, load sharing becomes more effective as the number of source-destination pairs increases. Thus, in an environment where there is a broad distribution of traffic among host pairs, CEF polarization is of minimal concern. However, in an environment where data flow between a small number of host pairs creates a disproportionate percentage of the packets traversing the network, CEF polarization can become a serious problem. CEF load balancing can be “tuned,” so a network engineer who anticipates a problem with CEF polarization would want to ensure that such tuning was performed within the enterprise network. The default load-sharing method and hashing algorithms vary slightly per Catalyst switch family. Consult the product documentation for specifics about load-sharing support on each Catalyst switch.</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0000"/>
              </a:lnSpc>
            </a:pPr>
            <a:r>
              <a:rPr lang="en-US" kern="1200" baseline="0" dirty="0" smtClean="0">
                <a:solidFill>
                  <a:schemeClr val="tx1"/>
                </a:solidFill>
                <a:latin typeface="Arial" charset="0"/>
                <a:ea typeface="+mn-ea"/>
                <a:cs typeface="+mn-cs"/>
              </a:rPr>
              <a:t>Because of high-performance switches such as the Catalyst 6500 and Catalyst 4500, almost every function, from spanning tree to routing, is done through hardware switching using features such as MLS and Cisco Express Forwarding (CEF)-based MLS, both of which are discussed in detail in later sections of this chapter. All Layer 3 Cisco Catalyst switches support routing protocols, but several models of Catalyst switches require enhanced software for specific routing protocol features.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60</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a:buNone/>
            </a:pPr>
            <a:endParaRPr lang="en-US" sz="1200" kern="1200" baseline="0" dirty="0" smtClean="0">
              <a:solidFill>
                <a:schemeClr val="tx1"/>
              </a:solidFill>
              <a:latin typeface="Arial" charset="0"/>
              <a:ea typeface="+mn-ea"/>
              <a:cs typeface="+mn-cs"/>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kern="1200" baseline="0" dirty="0" smtClean="0">
                <a:solidFill>
                  <a:schemeClr val="tx1"/>
                </a:solidFill>
                <a:latin typeface="Arial" charset="0"/>
                <a:ea typeface="+mn-ea"/>
                <a:cs typeface="+mn-cs"/>
              </a:rPr>
              <a:t>This example shows the output of show interface commands. The lines beginning L2 Switched, L3 in Switched, and L3 out Switched indicate the Layer 3 hardware switching statistics. Catalyst switches do not instantaneously update hardware switching statistics for </a:t>
            </a:r>
            <a:r>
              <a:rPr lang="en-US" sz="1200" kern="1200" baseline="0" dirty="0" err="1" smtClean="0">
                <a:solidFill>
                  <a:schemeClr val="tx1"/>
                </a:solidFill>
                <a:latin typeface="Arial" charset="0"/>
                <a:ea typeface="+mn-ea"/>
                <a:cs typeface="+mn-cs"/>
              </a:rPr>
              <a:t>CLI</a:t>
            </a:r>
            <a:r>
              <a:rPr lang="en-US" sz="1200" kern="1200" baseline="0" dirty="0" smtClean="0">
                <a:solidFill>
                  <a:schemeClr val="tx1"/>
                </a:solidFill>
                <a:latin typeface="Arial" charset="0"/>
                <a:ea typeface="+mn-ea"/>
                <a:cs typeface="+mn-cs"/>
              </a:rPr>
              <a:t> show commands</a:t>
            </a:r>
            <a:r>
              <a:rPr lang="en-US" sz="1200" kern="1200" baseline="0" smtClean="0">
                <a:solidFill>
                  <a:schemeClr val="tx1"/>
                </a:solidFill>
                <a:latin typeface="Arial" charset="0"/>
                <a:ea typeface="+mn-ea"/>
                <a:cs typeface="+mn-cs"/>
              </a:rPr>
              <a:t>. </a:t>
            </a:r>
          </a:p>
          <a:p>
            <a:pPr>
              <a:buNone/>
            </a:pPr>
            <a:endParaRPr lang="en-US" sz="1200" kern="1200" baseline="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For </a:t>
            </a:r>
            <a:r>
              <a:rPr lang="en-US" sz="1200" kern="1200" baseline="0" dirty="0" smtClean="0">
                <a:solidFill>
                  <a:schemeClr val="tx1"/>
                </a:solidFill>
                <a:latin typeface="Arial" charset="0"/>
                <a:ea typeface="+mn-ea"/>
                <a:cs typeface="+mn-cs"/>
              </a:rPr>
              <a:t>example, on the Catalyst 4500 family of switches running Cisco IOS, interface statistics might take up to 30 seconds to be updated in </a:t>
            </a:r>
            <a:r>
              <a:rPr lang="en-US" sz="1200" b="1" kern="1200" baseline="0" dirty="0" smtClean="0">
                <a:solidFill>
                  <a:schemeClr val="tx1"/>
                </a:solidFill>
                <a:latin typeface="Arial" charset="0"/>
                <a:ea typeface="+mn-ea"/>
                <a:cs typeface="+mn-cs"/>
              </a:rPr>
              <a:t>show </a:t>
            </a:r>
            <a:r>
              <a:rPr lang="en-US" sz="1200" b="0" kern="1200" baseline="0" dirty="0" smtClean="0">
                <a:solidFill>
                  <a:schemeClr val="tx1"/>
                </a:solidFill>
                <a:latin typeface="Arial" charset="0"/>
                <a:ea typeface="+mn-ea"/>
                <a:cs typeface="+mn-cs"/>
              </a:rPr>
              <a:t>commands. Furthermore, each Catalyst family of switches has its own troubleshooting methodology </a:t>
            </a:r>
            <a:r>
              <a:rPr lang="en-US" sz="1200" kern="1200" baseline="0" dirty="0" smtClean="0">
                <a:solidFill>
                  <a:schemeClr val="tx1"/>
                </a:solidFill>
                <a:latin typeface="Arial" charset="0"/>
                <a:ea typeface="+mn-ea"/>
                <a:cs typeface="+mn-cs"/>
              </a:rPr>
              <a:t>and commands for viewing hardware switching statistics.</a:t>
            </a:r>
            <a:endParaRPr lang="en-US" b="0"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kern="1200" baseline="0" dirty="0" smtClean="0">
                <a:solidFill>
                  <a:schemeClr val="tx1"/>
                </a:solidFill>
                <a:latin typeface="Arial" charset="0"/>
                <a:ea typeface="+mn-ea"/>
                <a:cs typeface="+mn-cs"/>
              </a:rPr>
              <a:t>The Layer 3 Engine CEF table determines the hardware-switching CEF table. As such, when troubleshooting any CEF issues, the first step is to view the software CEF table</a:t>
            </a:r>
            <a:r>
              <a:rPr lang="en-US" sz="1200" kern="1200" baseline="0" smtClean="0">
                <a:solidFill>
                  <a:schemeClr val="tx1"/>
                </a:solidFill>
                <a:latin typeface="Arial" charset="0"/>
                <a:ea typeface="+mn-ea"/>
                <a:cs typeface="+mn-cs"/>
              </a:rPr>
              <a:t>. </a:t>
            </a:r>
          </a:p>
          <a:p>
            <a:pPr>
              <a:buNone/>
            </a:pPr>
            <a:endParaRPr lang="en-US" sz="1200" kern="1200" baseline="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You </a:t>
            </a:r>
            <a:r>
              <a:rPr lang="en-US" sz="1200" kern="1200" baseline="0" dirty="0" smtClean="0">
                <a:solidFill>
                  <a:schemeClr val="tx1"/>
                </a:solidFill>
                <a:latin typeface="Arial" charset="0"/>
                <a:ea typeface="+mn-ea"/>
                <a:cs typeface="+mn-cs"/>
              </a:rPr>
              <a:t>can use the </a:t>
            </a:r>
            <a:r>
              <a:rPr lang="en-US" sz="1200" b="1" kern="1200" baseline="0" dirty="0" smtClean="0">
                <a:solidFill>
                  <a:schemeClr val="tx1"/>
                </a:solidFill>
                <a:latin typeface="Arial" charset="0"/>
                <a:ea typeface="+mn-ea"/>
                <a:cs typeface="+mn-cs"/>
              </a:rPr>
              <a:t>show ip </a:t>
            </a:r>
            <a:r>
              <a:rPr lang="en-US" sz="1200" b="1" kern="1200" baseline="0" dirty="0" err="1" smtClean="0">
                <a:solidFill>
                  <a:schemeClr val="tx1"/>
                </a:solidFill>
                <a:latin typeface="Arial" charset="0"/>
                <a:ea typeface="+mn-ea"/>
                <a:cs typeface="+mn-cs"/>
              </a:rPr>
              <a:t>cef</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command to display information about entries in the FIB. The example</a:t>
            </a:r>
            <a:r>
              <a:rPr lang="en-US" sz="1200" kern="1200" baseline="0" dirty="0" smtClean="0">
                <a:solidFill>
                  <a:schemeClr val="tx1"/>
                </a:solidFill>
                <a:latin typeface="Arial" charset="0"/>
                <a:ea typeface="+mn-ea"/>
                <a:cs typeface="+mn-cs"/>
              </a:rPr>
              <a:t> output shows only general information about entries in the FIB, such as the destination network address, associated interface, and next hop (or local action, such as drop).</a:t>
            </a:r>
            <a:endParaRPr lang="en-US" b="0"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kern="1200" baseline="0" dirty="0" smtClean="0">
                <a:solidFill>
                  <a:schemeClr val="tx1"/>
                </a:solidFill>
                <a:latin typeface="Arial" charset="0"/>
                <a:ea typeface="+mn-ea"/>
                <a:cs typeface="+mn-cs"/>
              </a:rPr>
              <a:t>In addition, the </a:t>
            </a:r>
            <a:r>
              <a:rPr lang="en-US" sz="1200" b="1" kern="1200" baseline="0" dirty="0" smtClean="0">
                <a:solidFill>
                  <a:schemeClr val="tx1"/>
                </a:solidFill>
                <a:latin typeface="Arial" charset="0"/>
                <a:ea typeface="+mn-ea"/>
                <a:cs typeface="+mn-cs"/>
              </a:rPr>
              <a:t>show ip </a:t>
            </a:r>
            <a:r>
              <a:rPr lang="en-US" sz="1200" b="1" kern="1200" baseline="0" dirty="0" err="1" smtClean="0">
                <a:solidFill>
                  <a:schemeClr val="tx1"/>
                </a:solidFill>
                <a:latin typeface="Arial" charset="0"/>
                <a:ea typeface="+mn-ea"/>
                <a:cs typeface="+mn-cs"/>
              </a:rPr>
              <a:t>cef</a:t>
            </a:r>
            <a:r>
              <a:rPr lang="en-US" sz="1200" b="1" kern="1200" baseline="0" dirty="0" smtClean="0">
                <a:solidFill>
                  <a:schemeClr val="tx1"/>
                </a:solidFill>
                <a:latin typeface="Arial" charset="0"/>
                <a:ea typeface="+mn-ea"/>
                <a:cs typeface="+mn-cs"/>
              </a:rPr>
              <a:t> </a:t>
            </a:r>
            <a:r>
              <a:rPr lang="en-US" sz="1200" b="0" kern="1200" baseline="0" dirty="0" smtClean="0">
                <a:solidFill>
                  <a:schemeClr val="tx1"/>
                </a:solidFill>
                <a:latin typeface="Arial" charset="0"/>
                <a:ea typeface="+mn-ea"/>
                <a:cs typeface="+mn-cs"/>
              </a:rPr>
              <a:t>command with a </a:t>
            </a:r>
            <a:r>
              <a:rPr lang="en-US" sz="1200" b="1" kern="1200" baseline="0" dirty="0" smtClean="0">
                <a:solidFill>
                  <a:schemeClr val="tx1"/>
                </a:solidFill>
                <a:latin typeface="Arial" charset="0"/>
                <a:ea typeface="+mn-ea"/>
                <a:cs typeface="+mn-cs"/>
              </a:rPr>
              <a:t>detail</a:t>
            </a:r>
            <a:r>
              <a:rPr lang="en-US" sz="1200" b="0" kern="1200" baseline="0" dirty="0" smtClean="0">
                <a:solidFill>
                  <a:schemeClr val="tx1"/>
                </a:solidFill>
                <a:latin typeface="Arial" charset="0"/>
                <a:ea typeface="+mn-ea"/>
                <a:cs typeface="+mn-cs"/>
              </a:rPr>
              <a:t> option for a particular port or interface </a:t>
            </a:r>
            <a:r>
              <a:rPr lang="en-US" sz="1200" kern="1200" baseline="0" dirty="0" smtClean="0">
                <a:solidFill>
                  <a:schemeClr val="tx1"/>
                </a:solidFill>
                <a:latin typeface="Arial" charset="0"/>
                <a:ea typeface="+mn-ea"/>
                <a:cs typeface="+mn-cs"/>
              </a:rPr>
              <a:t>provides additional information. The output shows that CEF is enabled and various statistics about the number of routes and how many have been added or removed from the FIB. The example shows that SVI VLAN 10 connects directly to the 10.1.10.0 network because it has a glean adjacency associated with that network. Recall that a glean adjacency is in the CEF adjacency table when multiple hosts are directly connected to the multilayer switch through a single port or </a:t>
            </a:r>
            <a:r>
              <a:rPr lang="en-US" sz="1200" kern="1200" baseline="0" smtClean="0">
                <a:solidFill>
                  <a:schemeClr val="tx1"/>
                </a:solidFill>
                <a:latin typeface="Arial" charset="0"/>
                <a:ea typeface="+mn-ea"/>
                <a:cs typeface="+mn-cs"/>
              </a:rPr>
              <a:t>interface.</a:t>
            </a:r>
          </a:p>
          <a:p>
            <a:pPr>
              <a:buNone/>
            </a:pPr>
            <a:endParaRPr lang="en-US" sz="1200" kern="1200" baseline="0" dirty="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CEF </a:t>
            </a:r>
            <a:r>
              <a:rPr lang="en-US" sz="1200" kern="1200" baseline="0" dirty="0" smtClean="0">
                <a:solidFill>
                  <a:schemeClr val="tx1"/>
                </a:solidFill>
                <a:latin typeface="Arial" charset="0"/>
                <a:ea typeface="+mn-ea"/>
                <a:cs typeface="+mn-cs"/>
              </a:rPr>
              <a:t>populates the adjacency tables when MAC addresses are learned via the ARP process. As a result, the adjacency table includes the MAC address rewrite information and destination interface for the adjacent node. All IP routing entries in the CEF table correspond to a next-hop address (adjacency). When a switch hardware-switches an ingress packet with the destination MAC address as itself, it looks up the destination IP address in the CEF table. The first match in the CEF table points to an adjacency entry that contains the MAC rewrite information and destination interface. The switch rewrites the packet accordingly and sends it out the destination interface. A single CEF entry might point to multiple adjacency entries when multiple paths to a destination exist. In addition, when a router is connected directly to several hosts, the FIB table on the router maintains a prefix for the subnet rather than for the individual host prefixes. The subnet prefix points to a glean adjacency. When packets need to be forwarded to a specific host, the adjacency database is gleaned for the specific prefix. Certain IP prefixes or addresses require exception processing. Switches require exception processing of packets when hardware switching does not support routing of the frame or when the Layer 3 engine requires processing of the packet. Examples of packets that require exception processing include interfaces configured for NAT and received packets with IP options.</a:t>
            </a:r>
            <a:endParaRPr lang="en-US" b="0"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b="1" kern="1200" baseline="0" dirty="0" smtClean="0">
                <a:solidFill>
                  <a:schemeClr val="tx1"/>
                </a:solidFill>
                <a:latin typeface="Arial" charset="0"/>
                <a:ea typeface="+mn-ea"/>
                <a:cs typeface="+mn-cs"/>
              </a:rPr>
              <a:t>Note </a:t>
            </a:r>
            <a:r>
              <a:rPr lang="en-US" sz="1200" b="0" kern="1200" baseline="0" dirty="0" smtClean="0">
                <a:solidFill>
                  <a:schemeClr val="tx1"/>
                </a:solidFill>
                <a:latin typeface="Arial" charset="0"/>
                <a:ea typeface="+mn-ea"/>
                <a:cs typeface="+mn-cs"/>
              </a:rPr>
              <a:t>Information is displayed about the number of packets and bytes forwarded using </a:t>
            </a:r>
            <a:r>
              <a:rPr lang="en-US" sz="1200" kern="1200" baseline="0" dirty="0" smtClean="0">
                <a:solidFill>
                  <a:schemeClr val="tx1"/>
                </a:solidFill>
                <a:latin typeface="Arial" charset="0"/>
                <a:ea typeface="+mn-ea"/>
                <a:cs typeface="+mn-cs"/>
              </a:rPr>
              <a:t>this adjacency entry. Also, both the next-hop MAC address (used by the switch as the destination MAC for outgoing frame headers) and the local MAC address (used by the switch as the source MAC for outgoing frame headers), are displayed. The local MAC address is also followed by the well-known </a:t>
            </a:r>
            <a:r>
              <a:rPr lang="en-US" sz="1200" kern="1200" baseline="0" dirty="0" err="1" smtClean="0">
                <a:solidFill>
                  <a:schemeClr val="tx1"/>
                </a:solidFill>
                <a:latin typeface="Arial" charset="0"/>
                <a:ea typeface="+mn-ea"/>
                <a:cs typeface="+mn-cs"/>
              </a:rPr>
              <a:t>Ethertype</a:t>
            </a:r>
            <a:r>
              <a:rPr lang="en-US" sz="1200" kern="1200" baseline="0" dirty="0" smtClean="0">
                <a:solidFill>
                  <a:schemeClr val="tx1"/>
                </a:solidFill>
                <a:latin typeface="Arial" charset="0"/>
                <a:ea typeface="+mn-ea"/>
                <a:cs typeface="+mn-cs"/>
              </a:rPr>
              <a:t> value to be used for encapsulating the protocol displayed; in this instance, 0800 denotes the </a:t>
            </a:r>
            <a:r>
              <a:rPr lang="en-US" sz="1200" kern="1200" baseline="0" dirty="0" err="1" smtClean="0">
                <a:solidFill>
                  <a:schemeClr val="tx1"/>
                </a:solidFill>
                <a:latin typeface="Arial" charset="0"/>
                <a:ea typeface="+mn-ea"/>
                <a:cs typeface="+mn-cs"/>
              </a:rPr>
              <a:t>Ethertype</a:t>
            </a:r>
            <a:r>
              <a:rPr lang="en-US" sz="1200" kern="1200" baseline="0" dirty="0" smtClean="0">
                <a:solidFill>
                  <a:schemeClr val="tx1"/>
                </a:solidFill>
                <a:latin typeface="Arial" charset="0"/>
                <a:ea typeface="+mn-ea"/>
                <a:cs typeface="+mn-cs"/>
              </a:rPr>
              <a:t> value for IP, which would be inserted into the frame </a:t>
            </a:r>
            <a:r>
              <a:rPr lang="en-US" sz="1200" kern="1200" baseline="0" smtClean="0">
                <a:solidFill>
                  <a:schemeClr val="tx1"/>
                </a:solidFill>
                <a:latin typeface="Arial" charset="0"/>
                <a:ea typeface="+mn-ea"/>
                <a:cs typeface="+mn-cs"/>
              </a:rPr>
              <a:t>header.</a:t>
            </a:r>
          </a:p>
          <a:p>
            <a:pPr>
              <a:buNone/>
            </a:pPr>
            <a:endParaRPr lang="en-US" sz="1200" kern="1200" baseline="0" dirty="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In </a:t>
            </a:r>
            <a:r>
              <a:rPr lang="en-US" sz="1200" kern="1200" baseline="0" dirty="0" smtClean="0">
                <a:solidFill>
                  <a:schemeClr val="tx1"/>
                </a:solidFill>
                <a:latin typeface="Arial" charset="0"/>
                <a:ea typeface="+mn-ea"/>
                <a:cs typeface="+mn-cs"/>
              </a:rPr>
              <a:t>addition, the </a:t>
            </a:r>
            <a:r>
              <a:rPr lang="en-US" sz="1200" b="1" kern="1200" baseline="0" dirty="0" smtClean="0">
                <a:solidFill>
                  <a:schemeClr val="tx1"/>
                </a:solidFill>
                <a:latin typeface="Arial" charset="0"/>
                <a:ea typeface="+mn-ea"/>
                <a:cs typeface="+mn-cs"/>
              </a:rPr>
              <a:t>show </a:t>
            </a:r>
            <a:r>
              <a:rPr lang="en-US" sz="1200" b="1" kern="1200" baseline="0" dirty="0" err="1" smtClean="0">
                <a:solidFill>
                  <a:schemeClr val="tx1"/>
                </a:solidFill>
                <a:latin typeface="Arial" charset="0"/>
                <a:ea typeface="+mn-ea"/>
                <a:cs typeface="+mn-cs"/>
              </a:rPr>
              <a:t>cef</a:t>
            </a:r>
            <a:r>
              <a:rPr lang="en-US" sz="1200" b="1" kern="1200" baseline="0" dirty="0" smtClean="0">
                <a:solidFill>
                  <a:schemeClr val="tx1"/>
                </a:solidFill>
                <a:latin typeface="Arial" charset="0"/>
                <a:ea typeface="+mn-ea"/>
                <a:cs typeface="+mn-cs"/>
              </a:rPr>
              <a:t> drops </a:t>
            </a:r>
            <a:r>
              <a:rPr lang="en-US" sz="1200" b="0" kern="1200" baseline="0" dirty="0" smtClean="0">
                <a:solidFill>
                  <a:schemeClr val="tx1"/>
                </a:solidFill>
                <a:latin typeface="Arial" charset="0"/>
                <a:ea typeface="+mn-ea"/>
                <a:cs typeface="+mn-cs"/>
              </a:rPr>
              <a:t>command displays an indication of packets that are being </a:t>
            </a:r>
            <a:r>
              <a:rPr lang="en-US" sz="1200" kern="1200" baseline="0" dirty="0" smtClean="0">
                <a:solidFill>
                  <a:schemeClr val="tx1"/>
                </a:solidFill>
                <a:latin typeface="Arial" charset="0"/>
                <a:ea typeface="+mn-ea"/>
                <a:cs typeface="+mn-cs"/>
              </a:rPr>
              <a:t>dropped due to adjacencies that are either incomplete or nonexistent. The symptoms of an incomplete adjacency include random packet drops during a ping test. Following are two known reasons for incomplete or nonexistent adjacencies:</a:t>
            </a:r>
          </a:p>
          <a:p>
            <a:pPr lvl="1"/>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router cannot use ARP successfully for the next-hop interface.</a:t>
            </a:r>
          </a:p>
          <a:p>
            <a:pPr lvl="1"/>
            <a:r>
              <a:rPr lang="en-US" kern="1200" baseline="0" smtClean="0">
                <a:solidFill>
                  <a:schemeClr val="tx1"/>
                </a:solidFill>
                <a:latin typeface="Arial" charset="0"/>
                <a:ea typeface="+mn-ea"/>
                <a:cs typeface="+mn-cs"/>
              </a:rPr>
              <a:t>After </a:t>
            </a:r>
            <a:r>
              <a:rPr lang="en-US" kern="1200" baseline="0" dirty="0" smtClean="0">
                <a:solidFill>
                  <a:schemeClr val="tx1"/>
                </a:solidFill>
                <a:latin typeface="Arial" charset="0"/>
                <a:ea typeface="+mn-ea"/>
                <a:cs typeface="+mn-cs"/>
              </a:rPr>
              <a:t>a </a:t>
            </a:r>
            <a:r>
              <a:rPr lang="en-US" b="1" kern="1200" baseline="0" dirty="0" smtClean="0">
                <a:solidFill>
                  <a:schemeClr val="tx1"/>
                </a:solidFill>
                <a:latin typeface="Arial" charset="0"/>
                <a:ea typeface="+mn-ea"/>
                <a:cs typeface="+mn-cs"/>
              </a:rPr>
              <a:t>clear ip </a:t>
            </a:r>
            <a:r>
              <a:rPr lang="en-US" b="1" kern="1200" baseline="0" dirty="0" err="1" smtClean="0">
                <a:solidFill>
                  <a:schemeClr val="tx1"/>
                </a:solidFill>
                <a:latin typeface="Arial" charset="0"/>
                <a:ea typeface="+mn-ea"/>
                <a:cs typeface="+mn-cs"/>
              </a:rPr>
              <a:t>arp</a:t>
            </a:r>
            <a:r>
              <a:rPr lang="en-US" b="1" kern="1200" baseline="0" dirty="0" smtClean="0">
                <a:solidFill>
                  <a:schemeClr val="tx1"/>
                </a:solidFill>
                <a:latin typeface="Arial" charset="0"/>
                <a:ea typeface="+mn-ea"/>
                <a:cs typeface="+mn-cs"/>
              </a:rPr>
              <a:t> </a:t>
            </a:r>
            <a:r>
              <a:rPr lang="en-US" b="0" kern="1200" baseline="0" dirty="0" smtClean="0">
                <a:solidFill>
                  <a:schemeClr val="tx1"/>
                </a:solidFill>
                <a:latin typeface="Arial" charset="0"/>
                <a:ea typeface="+mn-ea"/>
                <a:cs typeface="+mn-cs"/>
              </a:rPr>
              <a:t>or a</a:t>
            </a:r>
            <a:r>
              <a:rPr lang="en-US" b="1" kern="1200" baseline="0" dirty="0" smtClean="0">
                <a:solidFill>
                  <a:schemeClr val="tx1"/>
                </a:solidFill>
                <a:latin typeface="Arial" charset="0"/>
                <a:ea typeface="+mn-ea"/>
                <a:cs typeface="+mn-cs"/>
              </a:rPr>
              <a:t> clear adjacency </a:t>
            </a:r>
            <a:r>
              <a:rPr lang="en-US" b="0" kern="1200" baseline="0" dirty="0" smtClean="0">
                <a:solidFill>
                  <a:schemeClr val="tx1"/>
                </a:solidFill>
                <a:latin typeface="Arial" charset="0"/>
                <a:ea typeface="+mn-ea"/>
                <a:cs typeface="+mn-cs"/>
              </a:rPr>
              <a:t>command, the router marks the adjacency as </a:t>
            </a:r>
            <a:r>
              <a:rPr lang="en-US" kern="1200" baseline="0" dirty="0" smtClean="0">
                <a:solidFill>
                  <a:schemeClr val="tx1"/>
                </a:solidFill>
                <a:latin typeface="Arial" charset="0"/>
                <a:ea typeface="+mn-ea"/>
                <a:cs typeface="+mn-cs"/>
              </a:rPr>
              <a:t>incomplete, and then it fails to clear the entry.</a:t>
            </a:r>
            <a:endParaRPr lang="en-US" b="0"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65</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a:buNone/>
            </a:pPr>
            <a:r>
              <a:rPr lang="en-US" sz="1200" kern="1200" baseline="0" dirty="0" smtClean="0">
                <a:solidFill>
                  <a:schemeClr val="tx1"/>
                </a:solidFill>
                <a:latin typeface="Arial" charset="0"/>
                <a:ea typeface="+mn-ea"/>
                <a:cs typeface="+mn-cs"/>
              </a:rPr>
              <a:t>In terms of troubleshooting, understanding the basic operation of multilayer switches is paramount; multilayer switching requires a hierarchical approach to troubleshooting because several switching components determine the packet flow, not a single processing engine. CEF-based MLS configuration, verification, and troubleshooting vary slightly per Catalyst switch family but do have some commonalities</a:t>
            </a:r>
            <a:r>
              <a:rPr lang="en-US" sz="1200" kern="1200" baseline="0" smtClean="0">
                <a:solidFill>
                  <a:schemeClr val="tx1"/>
                </a:solidFill>
                <a:latin typeface="Arial" charset="0"/>
                <a:ea typeface="+mn-ea"/>
                <a:cs typeface="+mn-cs"/>
              </a:rPr>
              <a:t>. </a:t>
            </a:r>
          </a:p>
          <a:p>
            <a:pPr>
              <a:buNone/>
            </a:pPr>
            <a:endParaRPr lang="en-US" sz="1200" kern="1200" baseline="0" smtClean="0">
              <a:solidFill>
                <a:schemeClr val="tx1"/>
              </a:solidFill>
              <a:latin typeface="Arial" charset="0"/>
              <a:ea typeface="+mn-ea"/>
              <a:cs typeface="+mn-cs"/>
            </a:endParaRPr>
          </a:p>
          <a:p>
            <a:pPr>
              <a:buNone/>
            </a:pPr>
            <a:r>
              <a:rPr lang="en-US" sz="1200" kern="1200" baseline="0" smtClean="0">
                <a:solidFill>
                  <a:schemeClr val="tx1"/>
                </a:solidFill>
                <a:latin typeface="Arial" charset="0"/>
                <a:ea typeface="+mn-ea"/>
                <a:cs typeface="+mn-cs"/>
              </a:rPr>
              <a:t>Previous </a:t>
            </a:r>
            <a:r>
              <a:rPr lang="en-US" sz="1200" kern="1200" baseline="0" dirty="0" smtClean="0">
                <a:solidFill>
                  <a:schemeClr val="tx1"/>
                </a:solidFill>
                <a:latin typeface="Arial" charset="0"/>
                <a:ea typeface="+mn-ea"/>
                <a:cs typeface="+mn-cs"/>
              </a:rPr>
              <a:t>subsections discussed several CEF troubleshooting techniques on the Layer 3 engine. Recall that the Layer 3 engine does not actually contain the hardware FIB and adjacency table. Instead, these tables are located in specialized hardware components in supervisor engines and line cards. The following highlights a stepwise approach </a:t>
            </a:r>
            <a:r>
              <a:rPr lang="en-US" sz="1200" kern="1200" baseline="0" smtClean="0">
                <a:solidFill>
                  <a:schemeClr val="tx1"/>
                </a:solidFill>
                <a:latin typeface="Arial" charset="0"/>
                <a:ea typeface="+mn-ea"/>
                <a:cs typeface="+mn-cs"/>
              </a:rPr>
              <a:t>to troubleshooting </a:t>
            </a:r>
            <a:r>
              <a:rPr lang="en-US" sz="1200" kern="1200" baseline="0" dirty="0" smtClean="0">
                <a:solidFill>
                  <a:schemeClr val="tx1"/>
                </a:solidFill>
                <a:latin typeface="Arial" charset="0"/>
                <a:ea typeface="+mn-ea"/>
                <a:cs typeface="+mn-cs"/>
              </a:rPr>
              <a:t>a unicast route on a CEF-based Catalyst switch. The troubleshooting steps are not inclusive but do review the hierarchical approach to troubleshooting CEF-based MLS.</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66</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67</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768350" y="4378325"/>
            <a:ext cx="5468938" cy="4252913"/>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buFontTx/>
              <a:buNone/>
            </a:pPr>
            <a:endParaRPr lang="en-US" dirty="0"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lgn="ctr" defTabSz="903288" eaLnBrk="0" hangingPunct="0">
              <a:lnSpc>
                <a:spcPct val="90000"/>
              </a:lnSpc>
              <a:defRPr sz="2400">
                <a:solidFill>
                  <a:schemeClr val="tx1"/>
                </a:solidFill>
                <a:latin typeface="Arial" charset="0"/>
              </a:defRPr>
            </a:lvl1pPr>
            <a:lvl2pPr marL="742950" indent="-285750" algn="ctr" defTabSz="903288" eaLnBrk="0" hangingPunct="0">
              <a:lnSpc>
                <a:spcPct val="90000"/>
              </a:lnSpc>
              <a:defRPr sz="2400">
                <a:solidFill>
                  <a:schemeClr val="tx1"/>
                </a:solidFill>
                <a:latin typeface="Arial" charset="0"/>
              </a:defRPr>
            </a:lvl2pPr>
            <a:lvl3pPr marL="1143000" indent="-228600" algn="ctr" defTabSz="903288" eaLnBrk="0" hangingPunct="0">
              <a:lnSpc>
                <a:spcPct val="90000"/>
              </a:lnSpc>
              <a:defRPr sz="2400">
                <a:solidFill>
                  <a:schemeClr val="tx1"/>
                </a:solidFill>
                <a:latin typeface="Arial" charset="0"/>
              </a:defRPr>
            </a:lvl3pPr>
            <a:lvl4pPr marL="1600200" indent="-228600" algn="ctr" defTabSz="903288" eaLnBrk="0" hangingPunct="0">
              <a:lnSpc>
                <a:spcPct val="90000"/>
              </a:lnSpc>
              <a:defRPr sz="2400">
                <a:solidFill>
                  <a:schemeClr val="tx1"/>
                </a:solidFill>
                <a:latin typeface="Arial" charset="0"/>
              </a:defRPr>
            </a:lvl4pPr>
            <a:lvl5pPr marL="2057400" indent="-228600" algn="ctr" defTabSz="903288" eaLnBrk="0" hangingPunct="0">
              <a:lnSpc>
                <a:spcPct val="90000"/>
              </a:lnSpc>
              <a:defRPr sz="2400">
                <a:solidFill>
                  <a:schemeClr val="tx1"/>
                </a:solidFill>
                <a:latin typeface="Arial"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defRPr>
            </a:lvl9pPr>
          </a:lstStyle>
          <a:p>
            <a:pPr algn="r">
              <a:lnSpc>
                <a:spcPct val="100000"/>
              </a:lnSpc>
            </a:pPr>
            <a:fld id="{83D1C57B-CC36-473B-A351-2AAC96C0CE96}" type="slidenum">
              <a:rPr lang="en-US" sz="800" smtClean="0"/>
              <a:pPr algn="r">
                <a:lnSpc>
                  <a:spcPct val="100000"/>
                </a:lnSpc>
              </a:pPr>
              <a:t>70</a:t>
            </a:fld>
            <a:endParaRPr lang="en-US" sz="8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table lists the Catalyst switches and their capabilities to support Layer 3. Catalyst switches use different default settings for interfaces. For example, all members of the Catalyst 3550 and 4500 families of switches use Layer 2 interfaces by default, whereas members of the Catalyst 6500 family of switches running Cisco IOS use Layer 3 interfaces by default. Recall that default interface configurations do not appear in the running or startup configuration. As a result, depending on which Catalyst family of switches is used, the </a:t>
            </a:r>
            <a:r>
              <a:rPr lang="en-US" sz="1200" b="1" kern="1200" baseline="0" dirty="0" smtClean="0">
                <a:solidFill>
                  <a:schemeClr val="tx1"/>
                </a:solidFill>
                <a:latin typeface="Arial" charset="0"/>
                <a:ea typeface="+mn-ea"/>
                <a:cs typeface="+mn-cs"/>
              </a:rPr>
              <a:t>switchport </a:t>
            </a:r>
            <a:r>
              <a:rPr lang="en-US" sz="1200" b="0" kern="1200" baseline="0" dirty="0" smtClean="0">
                <a:solidFill>
                  <a:schemeClr val="tx1"/>
                </a:solidFill>
                <a:latin typeface="Arial" charset="0"/>
                <a:ea typeface="+mn-ea"/>
                <a:cs typeface="+mn-cs"/>
              </a:rPr>
              <a:t>or</a:t>
            </a:r>
            <a:r>
              <a:rPr lang="en-US" sz="1200" b="1" kern="1200" baseline="0" dirty="0" smtClean="0">
                <a:solidFill>
                  <a:schemeClr val="tx1"/>
                </a:solidFill>
                <a:latin typeface="Arial" charset="0"/>
                <a:ea typeface="+mn-ea"/>
                <a:cs typeface="+mn-cs"/>
              </a:rPr>
              <a:t> no switchport </a:t>
            </a:r>
            <a:r>
              <a:rPr lang="en-US" sz="1200" kern="1200" baseline="0" dirty="0" smtClean="0">
                <a:solidFill>
                  <a:schemeClr val="tx1"/>
                </a:solidFill>
                <a:latin typeface="Arial" charset="0"/>
                <a:ea typeface="+mn-ea"/>
                <a:cs typeface="+mn-cs"/>
              </a:rPr>
              <a:t>command might be present in the running-config or startup-config </a:t>
            </a:r>
            <a:r>
              <a:rPr lang="en-US" sz="1200" kern="1200" baseline="0" smtClean="0">
                <a:solidFill>
                  <a:schemeClr val="tx1"/>
                </a:solidFill>
                <a:latin typeface="Arial" charset="0"/>
                <a:ea typeface="+mn-ea"/>
                <a:cs typeface="+mn-cs"/>
              </a:rPr>
              <a:t>files.</a:t>
            </a:r>
          </a:p>
          <a:p>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The </a:t>
            </a:r>
            <a:r>
              <a:rPr lang="en-US" sz="1200" kern="1200" baseline="0" dirty="0" smtClean="0">
                <a:solidFill>
                  <a:schemeClr val="tx1"/>
                </a:solidFill>
                <a:latin typeface="Arial" charset="0"/>
                <a:ea typeface="+mn-ea"/>
                <a:cs typeface="+mn-cs"/>
              </a:rPr>
              <a:t>default configurations do not appear in the running or start-up config. For some Cisco switches, the </a:t>
            </a:r>
            <a:r>
              <a:rPr lang="en-US" sz="1200" b="1" kern="1200" baseline="0" dirty="0" smtClean="0">
                <a:solidFill>
                  <a:schemeClr val="tx1"/>
                </a:solidFill>
                <a:latin typeface="Arial" charset="0"/>
                <a:ea typeface="+mn-ea"/>
                <a:cs typeface="+mn-cs"/>
              </a:rPr>
              <a:t>switchport </a:t>
            </a:r>
            <a:r>
              <a:rPr lang="en-US" sz="1200" b="0" kern="1200" baseline="0" dirty="0" smtClean="0">
                <a:solidFill>
                  <a:schemeClr val="tx1"/>
                </a:solidFill>
                <a:latin typeface="Arial" charset="0"/>
                <a:ea typeface="+mn-ea"/>
                <a:cs typeface="+mn-cs"/>
              </a:rPr>
              <a:t>command is the default </a:t>
            </a:r>
            <a:r>
              <a:rPr lang="en-US" sz="1200" kern="1200" baseline="0" dirty="0" smtClean="0">
                <a:solidFill>
                  <a:schemeClr val="tx1"/>
                </a:solidFill>
                <a:latin typeface="Arial" charset="0"/>
                <a:ea typeface="+mn-ea"/>
                <a:cs typeface="+mn-cs"/>
              </a:rPr>
              <a:t>config and for others the </a:t>
            </a:r>
            <a:r>
              <a:rPr lang="en-US" sz="1200" b="1" kern="1200" baseline="0" dirty="0" smtClean="0">
                <a:solidFill>
                  <a:schemeClr val="tx1"/>
                </a:solidFill>
                <a:latin typeface="Arial" charset="0"/>
                <a:ea typeface="+mn-ea"/>
                <a:cs typeface="+mn-cs"/>
              </a:rPr>
              <a:t>no switchport </a:t>
            </a:r>
            <a:r>
              <a:rPr lang="en-US" sz="1200" b="0" kern="1200" baseline="0" dirty="0" smtClean="0">
                <a:solidFill>
                  <a:schemeClr val="tx1"/>
                </a:solidFill>
                <a:latin typeface="Arial" charset="0"/>
                <a:ea typeface="+mn-ea"/>
                <a:cs typeface="+mn-cs"/>
              </a:rPr>
              <a:t>command is the default config.</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nSpc>
                <a:spcPct val="100000"/>
              </a:lnSpc>
            </a:pPr>
            <a:r>
              <a:rPr lang="en-US" kern="1200" baseline="0" dirty="0" smtClean="0">
                <a:solidFill>
                  <a:schemeClr val="tx1"/>
                </a:solidFill>
                <a:latin typeface="Arial" charset="0"/>
                <a:ea typeface="+mn-ea"/>
                <a:cs typeface="+mn-cs"/>
              </a:rPr>
              <a:t>If a switch supports multiple VLANs but has no Layer 3 capability to route packets between those VLANs, the switch must be connected to a device external to the switch that possesses this capability. This setup is not a high performance solution but it is quite simple. It just needs a single trunk link between the switch and the router. This single physical link should be Fast Ethernet or greater, although 802.1Q is supported on some 10-Mb Ethernet interfaces.</a:t>
            </a:r>
          </a:p>
          <a:p>
            <a:pPr>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figure shows a configuration where the router is connected to a core switch using a single 802.1Q trunk link. This configuration is commonly referred to as router-on-a-stick. The router can receive packets on one VLAN, for example on VLAN 10, and forward them to another VLAN, for example on VLAN 20. To support 802.1Q trunking, subdivide the physical router interface into multiple, logical, addressable interfaces, one per VLAN. The resulting logical interfaces are called </a:t>
            </a:r>
            <a:r>
              <a:rPr lang="en-US" kern="1200" baseline="0" smtClean="0">
                <a:solidFill>
                  <a:schemeClr val="tx1"/>
                </a:solidFill>
                <a:latin typeface="Arial" charset="0"/>
                <a:ea typeface="+mn-ea"/>
                <a:cs typeface="+mn-cs"/>
              </a:rPr>
              <a:t>subinterfaces.</a:t>
            </a:r>
          </a:p>
          <a:p>
            <a:pPr>
              <a:lnSpc>
                <a:spcPct val="100000"/>
              </a:lnSpc>
            </a:pPr>
            <a:endParaRPr lang="en-US" kern="1200" baseline="0" smtClean="0">
              <a:solidFill>
                <a:schemeClr val="tx1"/>
              </a:solidFill>
              <a:latin typeface="Arial" charset="0"/>
              <a:ea typeface="+mn-ea"/>
              <a:cs typeface="+mn-cs"/>
            </a:endParaRPr>
          </a:p>
          <a:p>
            <a:pPr>
              <a:lnSpc>
                <a:spcPct val="100000"/>
              </a:lnSpc>
            </a:pPr>
            <a:r>
              <a:rPr lang="en-US" kern="1200" baseline="0" smtClean="0">
                <a:solidFill>
                  <a:schemeClr val="tx1"/>
                </a:solidFill>
                <a:latin typeface="Arial" charset="0"/>
                <a:ea typeface="+mn-ea"/>
                <a:cs typeface="+mn-cs"/>
              </a:rPr>
              <a:t>Assume </a:t>
            </a:r>
            <a:r>
              <a:rPr lang="en-US" kern="1200" baseline="0" dirty="0" smtClean="0">
                <a:solidFill>
                  <a:schemeClr val="tx1"/>
                </a:solidFill>
                <a:latin typeface="Arial" charset="0"/>
                <a:ea typeface="+mn-ea"/>
                <a:cs typeface="+mn-cs"/>
              </a:rPr>
              <a:t>that client PC-1 needs to send traffic to server PC-2. Because the hosts are on different VLANs, transferring this traffic requires a Layer 3 device. In this example, an external router connects to the switch via an 802.1Q trunk—a router-on-a-stick.</a:t>
            </a:r>
          </a:p>
          <a:p>
            <a:pPr marL="228600" indent="-228600">
              <a:lnSpc>
                <a:spcPct val="100000"/>
              </a:lnSpc>
              <a:buFont typeface="+mj-lt"/>
              <a:buAutoNum type="arabicPeriod"/>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frame is transmitted by the source device and enters the switch where it is associated with a specific VLAN.</a:t>
            </a:r>
          </a:p>
          <a:p>
            <a:pPr marL="228600" indent="-228600">
              <a:lnSpc>
                <a:spcPct val="100000"/>
              </a:lnSpc>
              <a:buFont typeface="+mj-lt"/>
              <a:buAutoNum type="arabicPeriod"/>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switch determines (from the destination MAC address) that the frame must be forwarded across a trunk link. It adds an 802.1Q tag to the frame header and forwards to the router.</a:t>
            </a:r>
          </a:p>
          <a:p>
            <a:pPr marL="228600" indent="-228600">
              <a:lnSpc>
                <a:spcPct val="100000"/>
              </a:lnSpc>
              <a:buFont typeface="+mj-lt"/>
              <a:buAutoNum type="arabicPeriod"/>
            </a:pPr>
            <a:r>
              <a:rPr lang="en-US" kern="1200" baseline="0" smtClean="0">
                <a:solidFill>
                  <a:schemeClr val="tx1"/>
                </a:solidFill>
                <a:latin typeface="Arial" charset="0"/>
                <a:ea typeface="+mn-ea"/>
                <a:cs typeface="+mn-cs"/>
              </a:rPr>
              <a:t>Based </a:t>
            </a:r>
            <a:r>
              <a:rPr lang="en-US" kern="1200" baseline="0" dirty="0" smtClean="0">
                <a:solidFill>
                  <a:schemeClr val="tx1"/>
                </a:solidFill>
                <a:latin typeface="Arial" charset="0"/>
                <a:ea typeface="+mn-ea"/>
                <a:cs typeface="+mn-cs"/>
              </a:rPr>
              <a:t>on the 802.1Q tag received, the router accepts the packets from </a:t>
            </a:r>
            <a:r>
              <a:rPr lang="en-US" kern="1200" baseline="0" dirty="0" err="1" smtClean="0">
                <a:solidFill>
                  <a:schemeClr val="tx1"/>
                </a:solidFill>
                <a:latin typeface="Arial" charset="0"/>
                <a:ea typeface="+mn-ea"/>
                <a:cs typeface="+mn-cs"/>
              </a:rPr>
              <a:t>VLAN10</a:t>
            </a:r>
            <a:r>
              <a:rPr lang="en-US" kern="1200" baseline="0" dirty="0" smtClean="0">
                <a:solidFill>
                  <a:schemeClr val="tx1"/>
                </a:solidFill>
                <a:latin typeface="Arial" charset="0"/>
                <a:ea typeface="+mn-ea"/>
                <a:cs typeface="+mn-cs"/>
              </a:rPr>
              <a:t> on its subinterface in that VLAN. The router performs Layer 3 processing based on the destination network address. Because the destination network is associated with a VLAN accessed over the trunk link, the router adds the appropriate 802.1Q tag to the frame header.</a:t>
            </a:r>
          </a:p>
          <a:p>
            <a:pPr marL="228600" indent="-228600">
              <a:lnSpc>
                <a:spcPct val="100000"/>
              </a:lnSpc>
              <a:buFont typeface="+mj-lt"/>
              <a:buAutoNum type="arabicPeriod"/>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router then routes the packet out the appropriate subinterface on </a:t>
            </a:r>
            <a:r>
              <a:rPr lang="en-US" kern="1200" baseline="0" dirty="0" err="1" smtClean="0">
                <a:solidFill>
                  <a:schemeClr val="tx1"/>
                </a:solidFill>
                <a:latin typeface="Arial" charset="0"/>
                <a:ea typeface="+mn-ea"/>
                <a:cs typeface="+mn-cs"/>
              </a:rPr>
              <a:t>VLAN20</a:t>
            </a:r>
            <a:r>
              <a:rPr lang="en-US" kern="1200" baseline="0" dirty="0" smtClean="0">
                <a:solidFill>
                  <a:schemeClr val="tx1"/>
                </a:solidFill>
                <a:latin typeface="Arial" charset="0"/>
                <a:ea typeface="+mn-ea"/>
                <a:cs typeface="+mn-cs"/>
              </a:rPr>
              <a:t>.</a:t>
            </a:r>
          </a:p>
          <a:p>
            <a:pPr marL="228600" indent="-228600">
              <a:lnSpc>
                <a:spcPct val="100000"/>
              </a:lnSpc>
              <a:buFont typeface="+mj-lt"/>
              <a:buAutoNum type="arabicPeriod"/>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switch removes the 802.1Q tag from the frame. The switch determines from the destination MAC address that the frame will be transmitted through an access mode port in VLAN 20, so the frame is transmitted as an untagged Ethernet frame.</a:t>
            </a:r>
          </a:p>
          <a:p>
            <a:pPr>
              <a:lnSpc>
                <a:spcPct val="100000"/>
              </a:lnSpc>
              <a:buNone/>
            </a:pPr>
            <a:endParaRPr lang="en-US" b="1" kern="1200" baseline="0" smtClean="0">
              <a:solidFill>
                <a:schemeClr val="tx1"/>
              </a:solidFill>
              <a:latin typeface="Arial" charset="0"/>
              <a:ea typeface="+mn-ea"/>
              <a:cs typeface="+mn-cs"/>
            </a:endParaRPr>
          </a:p>
          <a:p>
            <a:pPr>
              <a:lnSpc>
                <a:spcPct val="100000"/>
              </a:lnSpc>
              <a:buNone/>
            </a:pPr>
            <a:r>
              <a:rPr lang="en-US" b="1" kern="1200" baseline="0" smtClean="0">
                <a:solidFill>
                  <a:schemeClr val="tx1"/>
                </a:solidFill>
                <a:latin typeface="Arial" charset="0"/>
                <a:ea typeface="+mn-ea"/>
                <a:cs typeface="+mn-cs"/>
              </a:rPr>
              <a:t>External </a:t>
            </a:r>
            <a:r>
              <a:rPr lang="en-US" b="1" kern="1200" baseline="0" dirty="0" smtClean="0">
                <a:solidFill>
                  <a:schemeClr val="tx1"/>
                </a:solidFill>
                <a:latin typeface="Arial" charset="0"/>
                <a:ea typeface="+mn-ea"/>
                <a:cs typeface="+mn-cs"/>
              </a:rPr>
              <a:t>Router: Advantages and Disadvantages</a:t>
            </a:r>
          </a:p>
          <a:p>
            <a:pPr marL="0" lvl="1" indent="0">
              <a:lnSpc>
                <a:spcPct val="100000"/>
              </a:lnSpc>
              <a:buNone/>
            </a:pPr>
            <a:r>
              <a:rPr lang="en-US" kern="1200" baseline="0" smtClean="0">
                <a:solidFill>
                  <a:schemeClr val="tx1"/>
                </a:solidFill>
                <a:latin typeface="Arial" charset="0"/>
                <a:ea typeface="+mn-ea"/>
                <a:cs typeface="+mn-cs"/>
              </a:rPr>
              <a:t>Every </a:t>
            </a:r>
            <a:r>
              <a:rPr lang="en-US" kern="1200" baseline="0" dirty="0" smtClean="0">
                <a:solidFill>
                  <a:schemeClr val="tx1"/>
                </a:solidFill>
                <a:latin typeface="Arial" charset="0"/>
                <a:ea typeface="+mn-ea"/>
                <a:cs typeface="+mn-cs"/>
              </a:rPr>
              <a:t>method of inter-VLAN routing has it advantages and disadvantages. The following are the advantage of the router-on-a-stick method:</a:t>
            </a:r>
          </a:p>
          <a:p>
            <a:pPr lvl="1">
              <a:lnSpc>
                <a:spcPct val="100000"/>
              </a:lnSpc>
            </a:pPr>
            <a:r>
              <a:rPr lang="en-US" kern="1200" baseline="0" smtClean="0">
                <a:solidFill>
                  <a:schemeClr val="tx1"/>
                </a:solidFill>
                <a:latin typeface="Arial" charset="0"/>
                <a:ea typeface="+mn-ea"/>
                <a:cs typeface="+mn-cs"/>
              </a:rPr>
              <a:t>It </a:t>
            </a:r>
            <a:r>
              <a:rPr lang="en-US" kern="1200" baseline="0" dirty="0" smtClean="0">
                <a:solidFill>
                  <a:schemeClr val="tx1"/>
                </a:solidFill>
                <a:latin typeface="Arial" charset="0"/>
                <a:ea typeface="+mn-ea"/>
                <a:cs typeface="+mn-cs"/>
              </a:rPr>
              <a:t>works with any switch that supports VLANs and trunking because Layer 3 services are not required on the switch. Many switches do not contain Layer 3 forwarding capability, especially switches used at the access layer of a hierarchical network. If using Local VLANs, mostly none of the switches at </a:t>
            </a:r>
            <a:r>
              <a:rPr lang="en-US" kern="1200" baseline="0" smtClean="0">
                <a:solidFill>
                  <a:schemeClr val="tx1"/>
                </a:solidFill>
                <a:latin typeface="Arial" charset="0"/>
                <a:ea typeface="+mn-ea"/>
                <a:cs typeface="+mn-cs"/>
              </a:rPr>
              <a:t>the access</a:t>
            </a:r>
            <a:r>
              <a:rPr lang="en-US" kern="1200" smtClean="0">
                <a:solidFill>
                  <a:schemeClr val="tx1"/>
                </a:solidFill>
                <a:latin typeface="Arial" charset="0"/>
                <a:ea typeface="+mn-ea"/>
                <a:cs typeface="+mn-cs"/>
              </a:rPr>
              <a:t> </a:t>
            </a:r>
            <a:r>
              <a:rPr lang="en-US" kern="1200" baseline="0" smtClean="0">
                <a:solidFill>
                  <a:schemeClr val="tx1"/>
                </a:solidFill>
                <a:latin typeface="Arial" charset="0"/>
                <a:ea typeface="+mn-ea"/>
                <a:cs typeface="+mn-cs"/>
              </a:rPr>
              <a:t>layer </a:t>
            </a:r>
            <a:r>
              <a:rPr lang="en-US" kern="1200" baseline="0" dirty="0" smtClean="0">
                <a:solidFill>
                  <a:schemeClr val="tx1"/>
                </a:solidFill>
                <a:latin typeface="Arial" charset="0"/>
                <a:ea typeface="+mn-ea"/>
                <a:cs typeface="+mn-cs"/>
              </a:rPr>
              <a:t>have Layer 3 forwarding capability. Depending on the network design, it might be possible to have no Layer 3-capable switches at all.</a:t>
            </a:r>
          </a:p>
          <a:p>
            <a:pPr lvl="1">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implementation is simple. Only one switch port and one router interface require configuration. If the switch enables all VLANs to cross the trunk (the default), it literally takes only a few commands to configure the switch.</a:t>
            </a:r>
          </a:p>
          <a:p>
            <a:pPr lvl="1">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router provides communication between VLANs. If the network design includes only Layer 2 switches, this makes the design and troubleshooting traffic flow simply because only one place in the network exists where VLANs inter-connect. </a:t>
            </a:r>
          </a:p>
          <a:p>
            <a:pPr marL="0" lvl="1" indent="0">
              <a:lnSpc>
                <a:spcPct val="100000"/>
              </a:lnSpc>
              <a:buNone/>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following are some of the disadvantages of using the external router for inter-VLAN routing:</a:t>
            </a:r>
          </a:p>
          <a:p>
            <a:pPr lvl="1">
              <a:lnSpc>
                <a:spcPct val="100000"/>
              </a:lnSpc>
            </a:pPr>
            <a:r>
              <a:rPr lang="en-US" kern="1200" baseline="0" smtClean="0">
                <a:solidFill>
                  <a:schemeClr val="tx1"/>
                </a:solidFill>
                <a:latin typeface="Arial" charset="0"/>
                <a:ea typeface="+mn-ea"/>
                <a:cs typeface="+mn-cs"/>
              </a:rPr>
              <a:t>The </a:t>
            </a:r>
            <a:r>
              <a:rPr lang="en-US" kern="1200" baseline="0" dirty="0" smtClean="0">
                <a:solidFill>
                  <a:schemeClr val="tx1"/>
                </a:solidFill>
                <a:latin typeface="Arial" charset="0"/>
                <a:ea typeface="+mn-ea"/>
                <a:cs typeface="+mn-cs"/>
              </a:rPr>
              <a:t>router is a single point of failure.</a:t>
            </a:r>
          </a:p>
          <a:p>
            <a:pPr lvl="1">
              <a:lnSpc>
                <a:spcPct val="100000"/>
              </a:lnSpc>
            </a:pPr>
            <a:r>
              <a:rPr lang="en-US" kern="1200" baseline="0" smtClean="0">
                <a:solidFill>
                  <a:schemeClr val="tx1"/>
                </a:solidFill>
                <a:latin typeface="Arial" charset="0"/>
                <a:ea typeface="+mn-ea"/>
                <a:cs typeface="+mn-cs"/>
              </a:rPr>
              <a:t>A </a:t>
            </a:r>
            <a:r>
              <a:rPr lang="en-US" kern="1200" baseline="0" dirty="0" smtClean="0">
                <a:solidFill>
                  <a:schemeClr val="tx1"/>
                </a:solidFill>
                <a:latin typeface="Arial" charset="0"/>
                <a:ea typeface="+mn-ea"/>
                <a:cs typeface="+mn-cs"/>
              </a:rPr>
              <a:t>single traffic path may become congested. With a router-on-a-stick model, the trunk link is limited by the speed of the router interface shared across all trunked VLANs. Depending on the size of the network, the amount of inter-VLAN traffic, and the speed of the router interface, congestion could result with this design.</a:t>
            </a:r>
          </a:p>
          <a:p>
            <a:pPr lvl="1">
              <a:lnSpc>
                <a:spcPct val="100000"/>
              </a:lnSpc>
            </a:pPr>
            <a:r>
              <a:rPr lang="en-US" kern="1200" baseline="0" smtClean="0">
                <a:solidFill>
                  <a:schemeClr val="tx1"/>
                </a:solidFill>
                <a:latin typeface="Arial" charset="0"/>
                <a:ea typeface="+mn-ea"/>
                <a:cs typeface="+mn-cs"/>
              </a:rPr>
              <a:t>Latency </a:t>
            </a:r>
            <a:r>
              <a:rPr lang="en-US" kern="1200" baseline="0" dirty="0" smtClean="0">
                <a:solidFill>
                  <a:schemeClr val="tx1"/>
                </a:solidFill>
                <a:latin typeface="Arial" charset="0"/>
                <a:ea typeface="+mn-ea"/>
                <a:cs typeface="+mn-cs"/>
              </a:rPr>
              <a:t>might be higher as frames leave and re-enter the switch chassis multiple times and the router makes software-based routing decisions. Latency increases any time traffic must flow between devices. Additionally, routers make routing decisions in software, which always incurs a greater latency penalty than switching with hardware.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baseline="0" dirty="0" smtClean="0">
                <a:solidFill>
                  <a:schemeClr val="tx1"/>
                </a:solidFill>
                <a:latin typeface="Arial" charset="0"/>
                <a:ea typeface="+mn-ea"/>
                <a:cs typeface="+mn-cs"/>
              </a:rPr>
              <a:t>In the early days of switched networks, switching was fast (often at hardware speed) and routing was slow (routing had to be processed in software). This prompted network designers to extend the switched part of the network as much as possible. Access, distribution, and core layers were often partly configured to communicate at Layer 2. This architecture is referred as switched, as shown in the figure. This topology created loop issues. To solve these issues, spanning-tree technologies were used to prevent loops while still enabling flexibility and redundancy in </a:t>
            </a:r>
            <a:r>
              <a:rPr lang="en-US" sz="1200" kern="1200" baseline="0" smtClean="0">
                <a:solidFill>
                  <a:schemeClr val="tx1"/>
                </a:solidFill>
                <a:latin typeface="Arial" charset="0"/>
                <a:ea typeface="+mn-ea"/>
                <a:cs typeface="+mn-cs"/>
              </a:rPr>
              <a:t>inter-switch connections.</a:t>
            </a:r>
          </a:p>
          <a:p>
            <a:endParaRPr lang="en-US" sz="1200" kern="1200" baseline="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As </a:t>
            </a:r>
            <a:r>
              <a:rPr lang="en-US" sz="1200" kern="1200" baseline="0" dirty="0" smtClean="0">
                <a:solidFill>
                  <a:schemeClr val="tx1"/>
                </a:solidFill>
                <a:latin typeface="Arial" charset="0"/>
                <a:ea typeface="+mn-ea"/>
                <a:cs typeface="+mn-cs"/>
              </a:rPr>
              <a:t>network technologies evolved, routing became faster and cheaper. Today, routing can be performed at hardware speed. One consequence of this evolution is that routing can be brought down to the core and the distribution layers without impacting network performance. As many users are in separate VLANs, and as each VLAN is usually a separate subnet, it is logical to configure the distribution switches as Layer 3 gateways for the users of each access switch VLAN. This implies that each distribution switch must have IP addresses matching each access switch VLAN. This architecture is referred to as routed, as shown in the </a:t>
            </a:r>
            <a:r>
              <a:rPr lang="en-US" sz="1200" kern="1200" baseline="0" smtClean="0">
                <a:solidFill>
                  <a:schemeClr val="tx1"/>
                </a:solidFill>
                <a:latin typeface="Arial" charset="0"/>
                <a:ea typeface="+mn-ea"/>
                <a:cs typeface="+mn-cs"/>
              </a:rPr>
              <a:t>figure.</a:t>
            </a:r>
          </a:p>
          <a:p>
            <a:endParaRPr lang="en-US" sz="1200" kern="1200" baseline="0" dirty="0" smtClean="0">
              <a:solidFill>
                <a:schemeClr val="tx1"/>
              </a:solidFill>
              <a:latin typeface="Arial" charset="0"/>
              <a:ea typeface="+mn-ea"/>
              <a:cs typeface="+mn-cs"/>
            </a:endParaRPr>
          </a:p>
          <a:p>
            <a:r>
              <a:rPr lang="en-US" sz="1200" kern="1200" baseline="0" smtClean="0">
                <a:solidFill>
                  <a:schemeClr val="tx1"/>
                </a:solidFill>
                <a:latin typeface="Arial" charset="0"/>
                <a:ea typeface="+mn-ea"/>
                <a:cs typeface="+mn-cs"/>
              </a:rPr>
              <a:t>Implement </a:t>
            </a:r>
            <a:r>
              <a:rPr lang="en-US" sz="1200" kern="1200" baseline="0" dirty="0" smtClean="0">
                <a:solidFill>
                  <a:schemeClr val="tx1"/>
                </a:solidFill>
                <a:latin typeface="Arial" charset="0"/>
                <a:ea typeface="+mn-ea"/>
                <a:cs typeface="+mn-cs"/>
              </a:rPr>
              <a:t>L3 ports instead of L2 ports between the distribution and the core layer. Because dynamic routing protocols can dynamically adapt to any change in the network topology, this new topology also eliminates Layer 2 loops. Between access and distribution switches, where Layer 2 connections remain, Flex Link technology can be used to activate only one link at a time or Layer 2 EtherChannel can be used, thus removing the risk of loops and the need for spanning tree.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SWITCHv6 Chapter </a:t>
            </a:r>
            <a:r>
              <a:rPr lang="en-US" sz="700" dirty="0">
                <a:solidFill>
                  <a:schemeClr val="tx1"/>
                </a:solidFill>
              </a:rPr>
              <a:t>4</a:t>
            </a: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Course v6 Chapter </a:t>
            </a:r>
            <a:r>
              <a:rPr lang="en-US" sz="700">
                <a:solidFill>
                  <a:schemeClr val="tx1"/>
                </a:solidFill>
              </a:rPr>
              <a:t>#</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4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2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1.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4</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4"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24"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 id="2147483996" r:id="rId13"/>
    <p:sldLayoutId id="2147483997" r:id="rId14"/>
    <p:sldLayoutId id="2147483998" r:id="rId15"/>
    <p:sldLayoutId id="2147483999" r:id="rId16"/>
    <p:sldLayoutId id="2147484000" r:id="rId17"/>
    <p:sldLayoutId id="2147484001" r:id="rId18"/>
    <p:sldLayoutId id="2147483958" r:id="rId19"/>
    <p:sldLayoutId id="2147483879" r:id="rId20"/>
    <p:sldLayoutId id="2147483886" r:id="rId21"/>
    <p:sldLayoutId id="2147483888" r:id="rId22"/>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4</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1" cstate="print"/>
          <a:srcRect/>
          <a:stretch>
            <a:fillRect/>
          </a:stretch>
        </p:blipFill>
        <p:spPr bwMode="auto">
          <a:xfrm>
            <a:off x="0" y="0"/>
            <a:ext cx="9144000" cy="341313"/>
          </a:xfrm>
          <a:prstGeom prst="rect">
            <a:avLst/>
          </a:prstGeom>
          <a:noFill/>
          <a:ln w="9525">
            <a:noFill/>
            <a:miter lim="800000"/>
            <a:headEnd/>
            <a:tailEnd/>
          </a:ln>
        </p:spPr>
      </p:pic>
      <p:pic>
        <p:nvPicPr>
          <p:cNvPr id="8" name="Picture 8" descr="Rev08_Cisco_BrandBar10_060408.png"/>
          <p:cNvPicPr>
            <a:picLocks noChangeAspect="1"/>
          </p:cNvPicPr>
          <p:nvPr userDrawn="1"/>
        </p:nvPicPr>
        <p:blipFill>
          <a:blip r:embed="rId21"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 id="2147484024" r:id="rId19"/>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3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7.xml"/><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8.xml"/><Relationship Id="rId1" Type="http://schemas.openxmlformats.org/officeDocument/2006/relationships/slideLayout" Target="../slideLayouts/slideLayout3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5.xml"/><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8.xml"/><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9.xml"/><Relationship Id="rId1" Type="http://schemas.openxmlformats.org/officeDocument/2006/relationships/slideLayout" Target="../slideLayouts/slideLayout33.xml"/><Relationship Id="rId4"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1.xml"/><Relationship Id="rId1" Type="http://schemas.openxmlformats.org/officeDocument/2006/relationships/slideLayout" Target="../slideLayouts/slideLayout3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6.xml"/><Relationship Id="rId1" Type="http://schemas.openxmlformats.org/officeDocument/2006/relationships/slideLayout" Target="../slideLayouts/slideLayout34.xml"/></Relationships>
</file>

<file path=ppt/slides/_rels/slide5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7.xml"/><Relationship Id="rId1" Type="http://schemas.openxmlformats.org/officeDocument/2006/relationships/slideLayout" Target="../slideLayouts/slideLayout3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hyperlink" Target="http://www.cisco.com/en/US/docs/switches/lan/catalyst3560/software/release/12.2_52_se/command/reference/3560cr.html" TargetMode="External"/><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hyperlink" Target="http://www.cisco.com/en/US/docs/switches/lan/catalyst3560/software/release/12.2_52_se/configuration/guide/swdhcp82.html" TargetMode="External"/><Relationship Id="rId5" Type="http://schemas.openxmlformats.org/officeDocument/2006/relationships/hyperlink" Target="http://www.cisco.com/en/US/docs/switches/lan/catalyst3560/software/release/12.2_52_se/configuration/guide/swethchl.htmlprout.html" TargetMode="External"/><Relationship Id="rId4" Type="http://schemas.openxmlformats.org/officeDocument/2006/relationships/hyperlink" Target="http://www.cisco.com/en/US/docs/switches/lan/catalyst3560/software/release/12.2_52_se/configuration/guide/swiprout.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7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dirty="0" smtClean="0"/>
              <a:t>Chapter 4: </a:t>
            </a:r>
            <a:br>
              <a:rPr lang="en-US" dirty="0" smtClean="0"/>
            </a:br>
            <a:r>
              <a:rPr lang="en-US" dirty="0" smtClean="0"/>
              <a:t>Implementing Inter-VLAN Routing</a:t>
            </a:r>
          </a:p>
        </p:txBody>
      </p:sp>
      <p:sp>
        <p:nvSpPr>
          <p:cNvPr id="6147" name="Rectangle 3"/>
          <p:cNvSpPr>
            <a:spLocks noGrp="1" noChangeArrowheads="1"/>
          </p:cNvSpPr>
          <p:nvPr>
            <p:ph type="subTitle" idx="1"/>
          </p:nvPr>
        </p:nvSpPr>
        <p:spPr/>
        <p:txBody>
          <a:bodyPr/>
          <a:lstStyle/>
          <a:p>
            <a:r>
              <a:rPr lang="en-US"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Switch Virtual Interfaces (SVI’s)</a:t>
            </a:r>
          </a:p>
        </p:txBody>
      </p:sp>
      <p:sp>
        <p:nvSpPr>
          <p:cNvPr id="8" name="Content Placeholder 7"/>
          <p:cNvSpPr>
            <a:spLocks noGrp="1"/>
          </p:cNvSpPr>
          <p:nvPr>
            <p:ph idx="11"/>
          </p:nvPr>
        </p:nvSpPr>
        <p:spPr/>
        <p:txBody>
          <a:bodyPr>
            <a:normAutofit lnSpcReduction="10000"/>
          </a:bodyPr>
          <a:lstStyle/>
          <a:p>
            <a:pPr marL="168275" indent="-168275">
              <a:lnSpc>
                <a:spcPct val="100000"/>
              </a:lnSpc>
              <a:spcBef>
                <a:spcPts val="600"/>
              </a:spcBef>
              <a:spcAft>
                <a:spcPts val="600"/>
              </a:spcAft>
              <a:buFont typeface="Arial" pitchFamily="34" charset="0"/>
              <a:buChar char="•"/>
            </a:pPr>
            <a:r>
              <a:rPr lang="en-US" dirty="0" smtClean="0"/>
              <a:t>Configured on multilayer switches, one per VLAN.</a:t>
            </a:r>
          </a:p>
          <a:p>
            <a:pPr marL="168275" indent="-168275">
              <a:lnSpc>
                <a:spcPct val="100000"/>
              </a:lnSpc>
              <a:spcBef>
                <a:spcPts val="600"/>
              </a:spcBef>
              <a:spcAft>
                <a:spcPts val="600"/>
              </a:spcAft>
              <a:buFont typeface="Arial" pitchFamily="34" charset="0"/>
              <a:buChar char="•"/>
            </a:pPr>
            <a:r>
              <a:rPr lang="en-US" dirty="0" smtClean="0"/>
              <a:t>The management interface on an L2 switch is an SVI, but an L2 switch is limited to one active SVI.</a:t>
            </a:r>
          </a:p>
          <a:p>
            <a:pPr marL="168275" indent="-168275">
              <a:lnSpc>
                <a:spcPct val="100000"/>
              </a:lnSpc>
              <a:spcBef>
                <a:spcPts val="600"/>
              </a:spcBef>
              <a:spcAft>
                <a:spcPts val="600"/>
              </a:spcAft>
              <a:buFont typeface="Arial" pitchFamily="34" charset="0"/>
              <a:buChar char="•"/>
            </a:pPr>
            <a:r>
              <a:rPr lang="en-US" dirty="0" smtClean="0"/>
              <a:t>An SVI associates with an L2 VLAN – a switch must have an active L2 instance of a VLAN in order for an (L3) SVI to function.</a:t>
            </a:r>
          </a:p>
        </p:txBody>
      </p:sp>
      <p:sp>
        <p:nvSpPr>
          <p:cNvPr id="5" name="Content Placeholder 4"/>
          <p:cNvSpPr>
            <a:spLocks noGrp="1"/>
          </p:cNvSpPr>
          <p:nvPr>
            <p:ph sz="quarter" idx="12"/>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1010848" y="1199001"/>
            <a:ext cx="7117615" cy="25937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Routed Ports</a:t>
            </a:r>
          </a:p>
        </p:txBody>
      </p:sp>
      <p:sp>
        <p:nvSpPr>
          <p:cNvPr id="8" name="Content Placeholder 7"/>
          <p:cNvSpPr>
            <a:spLocks noGrp="1"/>
          </p:cNvSpPr>
          <p:nvPr>
            <p:ph idx="1"/>
          </p:nvPr>
        </p:nvSpPr>
        <p:spPr/>
        <p:txBody>
          <a:bodyPr>
            <a:normAutofit lnSpcReduction="10000"/>
          </a:bodyPr>
          <a:lstStyle/>
          <a:p>
            <a:pPr marL="168275" indent="-168275">
              <a:lnSpc>
                <a:spcPct val="100000"/>
              </a:lnSpc>
              <a:spcBef>
                <a:spcPts val="600"/>
              </a:spcBef>
              <a:spcAft>
                <a:spcPts val="600"/>
              </a:spcAft>
              <a:buFont typeface="Arial" pitchFamily="34" charset="0"/>
              <a:buChar char="•"/>
            </a:pPr>
            <a:r>
              <a:rPr lang="en-US" dirty="0" smtClean="0"/>
              <a:t>Use the </a:t>
            </a:r>
            <a:r>
              <a:rPr lang="en-US" b="1" dirty="0" smtClean="0">
                <a:latin typeface="Courier New" pitchFamily="49" charset="0"/>
                <a:cs typeface="Courier New" pitchFamily="49" charset="0"/>
              </a:rPr>
              <a:t>no switchport </a:t>
            </a:r>
            <a:r>
              <a:rPr lang="en-US" dirty="0" smtClean="0"/>
              <a:t>command to configure a physical switch port as a routed port.</a:t>
            </a:r>
          </a:p>
          <a:p>
            <a:pPr marL="168275" indent="-168275">
              <a:lnSpc>
                <a:spcPct val="100000"/>
              </a:lnSpc>
              <a:spcBef>
                <a:spcPts val="600"/>
              </a:spcBef>
              <a:spcAft>
                <a:spcPts val="600"/>
              </a:spcAft>
              <a:buFont typeface="Arial" pitchFamily="34" charset="0"/>
              <a:buChar char="•"/>
            </a:pPr>
            <a:r>
              <a:rPr lang="en-US" dirty="0" smtClean="0"/>
              <a:t>Routed ports are used in conjunction with SVI’s.</a:t>
            </a:r>
          </a:p>
          <a:p>
            <a:pPr marL="168275" indent="-168275">
              <a:lnSpc>
                <a:spcPct val="100000"/>
              </a:lnSpc>
              <a:spcBef>
                <a:spcPts val="600"/>
              </a:spcBef>
              <a:spcAft>
                <a:spcPts val="600"/>
              </a:spcAft>
              <a:buFont typeface="Arial" pitchFamily="34" charset="0"/>
              <a:buChar char="•"/>
            </a:pPr>
            <a:r>
              <a:rPr lang="en-US" dirty="0" smtClean="0"/>
              <a:t>Routed ports connect point-to-point (L3) links between distribution layer and core layer switches.</a:t>
            </a:r>
          </a:p>
          <a:p>
            <a:pPr marL="168275" indent="-168275">
              <a:lnSpc>
                <a:spcPct val="100000"/>
              </a:lnSpc>
              <a:spcBef>
                <a:spcPts val="600"/>
              </a:spcBef>
              <a:spcAft>
                <a:spcPts val="600"/>
              </a:spcAft>
              <a:buFont typeface="Arial" pitchFamily="34" charset="0"/>
              <a:buChar char="•"/>
            </a:pPr>
            <a:r>
              <a:rPr lang="en-US" dirty="0" smtClean="0"/>
              <a:t>A 48-port L3 switch can be configured as a 48-port router.</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704434" y="1204157"/>
            <a:ext cx="4163443" cy="51842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L3 EtherChannels</a:t>
            </a:r>
          </a:p>
        </p:txBody>
      </p:sp>
      <p:sp>
        <p:nvSpPr>
          <p:cNvPr id="8" name="Content Placeholder 7"/>
          <p:cNvSpPr>
            <a:spLocks noGrp="1"/>
          </p:cNvSpPr>
          <p:nvPr>
            <p:ph idx="1"/>
          </p:nvPr>
        </p:nvSpPr>
        <p:spPr/>
        <p:txBody>
          <a:bodyPr>
            <a:normAutofit/>
          </a:bodyPr>
          <a:lstStyle/>
          <a:p>
            <a:pPr marL="168275" indent="-168275">
              <a:lnSpc>
                <a:spcPct val="100000"/>
              </a:lnSpc>
              <a:spcBef>
                <a:spcPts val="600"/>
              </a:spcBef>
              <a:spcAft>
                <a:spcPts val="600"/>
              </a:spcAft>
              <a:buFont typeface="Arial" pitchFamily="34" charset="0"/>
              <a:buChar char="•"/>
            </a:pPr>
            <a:r>
              <a:rPr lang="en-US" dirty="0" smtClean="0"/>
              <a:t>Just as with physical interfaces on multilayer switches, bundles of interfaces (port channels) can be configured as routed ports.</a:t>
            </a:r>
          </a:p>
          <a:p>
            <a:pPr marL="168275" indent="-168275">
              <a:lnSpc>
                <a:spcPct val="100000"/>
              </a:lnSpc>
              <a:spcBef>
                <a:spcPts val="600"/>
              </a:spcBef>
              <a:spcAft>
                <a:spcPts val="600"/>
              </a:spcAft>
              <a:buFont typeface="Arial" pitchFamily="34" charset="0"/>
              <a:buChar char="•"/>
            </a:pPr>
            <a:r>
              <a:rPr lang="en-US" dirty="0" smtClean="0"/>
              <a:t>Port channels configured as routed ports are called L3 EtherChannels.</a:t>
            </a:r>
          </a:p>
          <a:p>
            <a:pPr marL="168275" indent="-168275">
              <a:lnSpc>
                <a:spcPct val="100000"/>
              </a:lnSpc>
              <a:spcBef>
                <a:spcPts val="600"/>
              </a:spcBef>
              <a:spcAft>
                <a:spcPts val="600"/>
              </a:spcAft>
              <a:buFont typeface="Arial" pitchFamily="34" charset="0"/>
              <a:buChar char="•"/>
            </a:pPr>
            <a:r>
              <a:rPr lang="en-US" dirty="0" smtClean="0"/>
              <a:t>L2 EtherChannels are normally used only when connecting from an access layer switch.</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704434" y="1210902"/>
            <a:ext cx="4163443" cy="48820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Configuring Inter-VLAN</a:t>
            </a:r>
            <a:r>
              <a:rPr kumimoji="0" lang="en-US" sz="2800" b="1" i="0" u="none" strike="noStrike" kern="0" cap="none" spc="0" normalizeH="0" noProof="0" dirty="0" smtClean="0">
                <a:ln>
                  <a:noFill/>
                </a:ln>
                <a:solidFill>
                  <a:schemeClr val="bg1"/>
                </a:solidFill>
                <a:effectLst/>
                <a:uLnTx/>
                <a:uFillTx/>
                <a:latin typeface="+mj-lt"/>
                <a:ea typeface="+mj-ea"/>
                <a:cs typeface="+mj-cs"/>
              </a:rPr>
              <a:t> Routing</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Configuring Router-on-a-Stick</a:t>
            </a:r>
            <a:endParaRPr lang="en-US" dirty="0" smtClean="0"/>
          </a:p>
        </p:txBody>
      </p:sp>
      <p:sp>
        <p:nvSpPr>
          <p:cNvPr id="11" name="Content Placeholder 10"/>
          <p:cNvSpPr>
            <a:spLocks noGrp="1"/>
          </p:cNvSpPr>
          <p:nvPr>
            <p:ph idx="1"/>
          </p:nvPr>
        </p:nvSpPr>
        <p:spPr/>
        <p:txBody>
          <a:bodyPr>
            <a:normAutofit fontScale="92500" lnSpcReduction="10000"/>
          </a:bodyPr>
          <a:lstStyle/>
          <a:p>
            <a:r>
              <a:rPr lang="en-US" b="1" smtClean="0"/>
              <a:t>Step 1. </a:t>
            </a:r>
            <a:r>
              <a:rPr lang="en-US" smtClean="0"/>
              <a:t>Enable trunking on the switch port.</a:t>
            </a:r>
          </a:p>
          <a:p>
            <a:pPr lvl="1">
              <a:buNone/>
            </a:pPr>
            <a:r>
              <a:rPr lang="en-US" b="1" smtClean="0">
                <a:latin typeface="Courier New" pitchFamily="49" charset="0"/>
                <a:cs typeface="Courier New" pitchFamily="49" charset="0"/>
              </a:rPr>
              <a:t>Switch(config-if)# switchport trunk encapsulation dot1q</a:t>
            </a:r>
          </a:p>
          <a:p>
            <a:pPr lvl="1">
              <a:buNone/>
            </a:pPr>
            <a:r>
              <a:rPr lang="en-US" b="1" smtClean="0">
                <a:latin typeface="Courier New" pitchFamily="49" charset="0"/>
                <a:cs typeface="Courier New" pitchFamily="49" charset="0"/>
              </a:rPr>
              <a:t>Switch(config-if)# switchport mode trunk</a:t>
            </a:r>
          </a:p>
          <a:p>
            <a:pPr lvl="1">
              <a:buNone/>
            </a:pPr>
            <a:r>
              <a:rPr lang="en-US" b="1" smtClean="0">
                <a:latin typeface="Courier New" pitchFamily="49" charset="0"/>
                <a:cs typeface="Courier New" pitchFamily="49" charset="0"/>
              </a:rPr>
              <a:t>Switch(config-if)# switchport trunk native</a:t>
            </a:r>
            <a:r>
              <a:rPr lang="en-US" smtClean="0">
                <a:latin typeface="Courier New" pitchFamily="49" charset="0"/>
                <a:cs typeface="Courier New" pitchFamily="49" charset="0"/>
              </a:rPr>
              <a:t> </a:t>
            </a:r>
            <a:r>
              <a:rPr lang="en-US" i="1" smtClean="0">
                <a:latin typeface="Courier New" pitchFamily="49" charset="0"/>
                <a:cs typeface="Courier New" pitchFamily="49" charset="0"/>
              </a:rPr>
              <a:t>vlan #</a:t>
            </a:r>
          </a:p>
          <a:p>
            <a:r>
              <a:rPr lang="en-US" b="1" smtClean="0"/>
              <a:t>Step 2. </a:t>
            </a:r>
            <a:r>
              <a:rPr lang="en-US" smtClean="0"/>
              <a:t>Enable the router interface.</a:t>
            </a:r>
          </a:p>
          <a:p>
            <a:pPr lvl="1">
              <a:buNone/>
            </a:pPr>
            <a:r>
              <a:rPr lang="en-US" b="1" smtClean="0">
                <a:latin typeface="Courier New" pitchFamily="49" charset="0"/>
                <a:cs typeface="Courier New" pitchFamily="49" charset="0"/>
              </a:rPr>
              <a:t>Router(config-if)# no shutdown</a:t>
            </a:r>
          </a:p>
          <a:p>
            <a:r>
              <a:rPr lang="en-US" b="1" smtClean="0"/>
              <a:t>Step 3. </a:t>
            </a:r>
            <a:r>
              <a:rPr lang="en-US" smtClean="0"/>
              <a:t>Create the subinterfaces for each VLAN that requires inter-VLAN routing.</a:t>
            </a:r>
          </a:p>
          <a:p>
            <a:pPr lvl="1">
              <a:lnSpc>
                <a:spcPct val="90000"/>
              </a:lnSpc>
              <a:buNone/>
            </a:pPr>
            <a:r>
              <a:rPr lang="en-US" b="1" smtClean="0">
                <a:latin typeface="Courier New" pitchFamily="49" charset="0"/>
                <a:cs typeface="Courier New" pitchFamily="49" charset="0"/>
              </a:rPr>
              <a:t>Router(config)# interface</a:t>
            </a:r>
            <a:r>
              <a:rPr lang="en-US" smtClean="0">
                <a:latin typeface="Courier New" pitchFamily="49" charset="0"/>
                <a:cs typeface="Courier New" pitchFamily="49" charset="0"/>
              </a:rPr>
              <a:t> </a:t>
            </a:r>
            <a:r>
              <a:rPr lang="en-US" i="1" smtClean="0">
                <a:latin typeface="Courier New" pitchFamily="49" charset="0"/>
                <a:cs typeface="Courier New" pitchFamily="49" charset="0"/>
              </a:rPr>
              <a:t>interface_id slot/port.subinterface</a:t>
            </a:r>
          </a:p>
          <a:p>
            <a:pPr lvl="0"/>
            <a:r>
              <a:rPr lang="en-US" b="1" smtClean="0"/>
              <a:t>Step 4. </a:t>
            </a:r>
            <a:r>
              <a:rPr lang="en-US" smtClean="0"/>
              <a:t>Configure the trunking encapsulation and IP address on the subinterfaces corresponding to the VLANs.</a:t>
            </a:r>
          </a:p>
          <a:p>
            <a:pPr lvl="1">
              <a:lnSpc>
                <a:spcPct val="90000"/>
              </a:lnSpc>
              <a:buNone/>
            </a:pPr>
            <a:r>
              <a:rPr lang="en-US" b="1" smtClean="0">
                <a:latin typeface="Courier New" pitchFamily="49" charset="0"/>
                <a:cs typeface="Courier New" pitchFamily="49" charset="0"/>
              </a:rPr>
              <a:t>Router(config-subif)# encapsulation</a:t>
            </a:r>
            <a:r>
              <a:rPr lang="en-US" smtClean="0">
                <a:latin typeface="Courier New" pitchFamily="49" charset="0"/>
                <a:cs typeface="Courier New" pitchFamily="49" charset="0"/>
              </a:rPr>
              <a:t> [</a:t>
            </a:r>
            <a:r>
              <a:rPr lang="en-US" b="1" smtClean="0">
                <a:latin typeface="Courier New" pitchFamily="49" charset="0"/>
                <a:cs typeface="Courier New" pitchFamily="49" charset="0"/>
              </a:rPr>
              <a:t>dot1q</a:t>
            </a:r>
            <a:r>
              <a:rPr lang="en-US" smtClean="0">
                <a:latin typeface="Courier New" pitchFamily="49" charset="0"/>
                <a:cs typeface="Courier New" pitchFamily="49" charset="0"/>
              </a:rPr>
              <a:t> | </a:t>
            </a:r>
            <a:r>
              <a:rPr lang="en-US" b="1" smtClean="0">
                <a:latin typeface="Courier New" pitchFamily="49" charset="0"/>
                <a:cs typeface="Courier New" pitchFamily="49" charset="0"/>
              </a:rPr>
              <a:t>isl</a:t>
            </a:r>
            <a:r>
              <a:rPr lang="en-US" smtClean="0">
                <a:latin typeface="Courier New" pitchFamily="49" charset="0"/>
                <a:cs typeface="Courier New" pitchFamily="49" charset="0"/>
              </a:rPr>
              <a:t>] </a:t>
            </a:r>
            <a:r>
              <a:rPr lang="en-US" i="1" smtClean="0">
                <a:latin typeface="Courier New" pitchFamily="49" charset="0"/>
                <a:cs typeface="Courier New" pitchFamily="49" charset="0"/>
              </a:rPr>
              <a:t>vlan-id</a:t>
            </a:r>
            <a:r>
              <a:rPr lang="en-US" smtClean="0">
                <a:latin typeface="Courier New" pitchFamily="49" charset="0"/>
                <a:cs typeface="Courier New" pitchFamily="49" charset="0"/>
              </a:rPr>
              <a:t> {</a:t>
            </a:r>
            <a:r>
              <a:rPr lang="en-US" b="1" smtClean="0">
                <a:latin typeface="Courier New" pitchFamily="49" charset="0"/>
                <a:cs typeface="Courier New" pitchFamily="49" charset="0"/>
              </a:rPr>
              <a:t>native</a:t>
            </a:r>
            <a:r>
              <a:rPr lang="en-US" smtClean="0">
                <a:latin typeface="Courier New" pitchFamily="49" charset="0"/>
                <a:cs typeface="Courier New" pitchFamily="49" charset="0"/>
              </a:rPr>
              <a:t>}</a:t>
            </a:r>
          </a:p>
          <a:p>
            <a:pPr lvl="1">
              <a:buNone/>
            </a:pPr>
            <a:r>
              <a:rPr lang="en-US" b="1" smtClean="0">
                <a:latin typeface="Courier New" pitchFamily="49" charset="0"/>
                <a:cs typeface="Courier New" pitchFamily="49" charset="0"/>
              </a:rPr>
              <a:t>Router(config-subif)# ip address </a:t>
            </a:r>
            <a:r>
              <a:rPr lang="en-US" i="1" smtClean="0">
                <a:latin typeface="Courier New" pitchFamily="49" charset="0"/>
                <a:cs typeface="Courier New" pitchFamily="49" charset="0"/>
              </a:rPr>
              <a:t>ip_address subnet_mask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Router-on-a-Stick Example</a:t>
            </a:r>
            <a:endParaRPr lang="en-US" dirty="0"/>
          </a:p>
        </p:txBody>
      </p:sp>
      <p:sp>
        <p:nvSpPr>
          <p:cNvPr id="15" name="Text Placeholder 14"/>
          <p:cNvSpPr>
            <a:spLocks noGrp="1"/>
          </p:cNvSpPr>
          <p:nvPr>
            <p:ph type="body" sz="quarter" idx="10"/>
          </p:nvPr>
        </p:nvSpPr>
        <p:spPr>
          <a:xfrm>
            <a:off x="279399" y="1685109"/>
            <a:ext cx="8531114" cy="4715691"/>
          </a:xfrm>
        </p:spPr>
        <p:txBody>
          <a:bodyPr>
            <a:normAutofit/>
          </a:bodyPr>
          <a:lstStyle/>
          <a:p>
            <a:pPr>
              <a:lnSpc>
                <a:spcPct val="110000"/>
              </a:lnSpc>
              <a:spcAft>
                <a:spcPts val="0"/>
              </a:spcAft>
            </a:pPr>
            <a:r>
              <a:rPr lang="en-US" dirty="0" smtClean="0"/>
              <a:t>Router(config)# </a:t>
            </a:r>
            <a:r>
              <a:rPr lang="en-US" b="1" dirty="0" smtClean="0"/>
              <a:t>interface FastEthernet0/0</a:t>
            </a:r>
          </a:p>
          <a:p>
            <a:pPr>
              <a:lnSpc>
                <a:spcPct val="110000"/>
              </a:lnSpc>
              <a:spcAft>
                <a:spcPts val="0"/>
              </a:spcAft>
            </a:pPr>
            <a:r>
              <a:rPr lang="en-US" dirty="0" smtClean="0"/>
              <a:t>Router(config-if)#</a:t>
            </a:r>
            <a:r>
              <a:rPr lang="en-US" b="1" dirty="0" smtClean="0"/>
              <a:t>no shutdown</a:t>
            </a:r>
          </a:p>
          <a:p>
            <a:pPr>
              <a:lnSpc>
                <a:spcPct val="110000"/>
              </a:lnSpc>
              <a:spcAft>
                <a:spcPts val="0"/>
              </a:spcAft>
            </a:pPr>
            <a:r>
              <a:rPr lang="en-US" smtClean="0"/>
              <a:t>Router(config-if)# </a:t>
            </a:r>
            <a:r>
              <a:rPr lang="en-US" b="1" dirty="0" smtClean="0"/>
              <a:t>interface FastEthernet 0/0.1</a:t>
            </a:r>
          </a:p>
          <a:p>
            <a:pPr>
              <a:lnSpc>
                <a:spcPct val="110000"/>
              </a:lnSpc>
              <a:spcAft>
                <a:spcPts val="0"/>
              </a:spcAft>
            </a:pPr>
            <a:r>
              <a:rPr lang="en-US" dirty="0" smtClean="0"/>
              <a:t>Router(config-</a:t>
            </a:r>
            <a:r>
              <a:rPr lang="en-US" dirty="0" err="1" smtClean="0"/>
              <a:t>subif</a:t>
            </a:r>
            <a:r>
              <a:rPr lang="en-US" dirty="0" smtClean="0"/>
              <a:t>) </a:t>
            </a:r>
            <a:r>
              <a:rPr lang="en-US" b="1" dirty="0" smtClean="0"/>
              <a:t>description VLAN 1</a:t>
            </a:r>
          </a:p>
          <a:p>
            <a:pPr>
              <a:lnSpc>
                <a:spcPct val="110000"/>
              </a:lnSpc>
              <a:spcAft>
                <a:spcPts val="0"/>
              </a:spcAft>
            </a:pPr>
            <a:r>
              <a:rPr lang="fr-FR" dirty="0" smtClean="0"/>
              <a:t>Router(config-</a:t>
            </a:r>
            <a:r>
              <a:rPr lang="fr-FR" dirty="0" err="1" smtClean="0"/>
              <a:t>subif</a:t>
            </a:r>
            <a:r>
              <a:rPr lang="fr-FR" dirty="0" smtClean="0"/>
              <a:t>)# </a:t>
            </a:r>
            <a:r>
              <a:rPr lang="fr-FR" b="1" dirty="0" smtClean="0"/>
              <a:t>encapsulation dot1q 1 native</a:t>
            </a:r>
          </a:p>
          <a:p>
            <a:pPr>
              <a:lnSpc>
                <a:spcPct val="110000"/>
              </a:lnSpc>
              <a:spcAft>
                <a:spcPts val="0"/>
              </a:spcAft>
            </a:pPr>
            <a:r>
              <a:rPr lang="en-US" dirty="0" smtClean="0"/>
              <a:t>Router(config-</a:t>
            </a:r>
            <a:r>
              <a:rPr lang="en-US" dirty="0" err="1" smtClean="0"/>
              <a:t>subif</a:t>
            </a:r>
            <a:r>
              <a:rPr lang="en-US" dirty="0" smtClean="0"/>
              <a:t>)# </a:t>
            </a:r>
            <a:r>
              <a:rPr lang="en-US" b="1" dirty="0" smtClean="0"/>
              <a:t>ip address 10.1.1.1 255.255.255.0</a:t>
            </a:r>
          </a:p>
          <a:p>
            <a:pPr>
              <a:lnSpc>
                <a:spcPct val="110000"/>
              </a:lnSpc>
              <a:spcAft>
                <a:spcPts val="0"/>
              </a:spcAft>
            </a:pPr>
            <a:r>
              <a:rPr lang="en-US" dirty="0" smtClean="0"/>
              <a:t>Router(config-</a:t>
            </a:r>
            <a:r>
              <a:rPr lang="en-US" dirty="0" err="1" smtClean="0"/>
              <a:t>subif</a:t>
            </a:r>
            <a:r>
              <a:rPr lang="en-US" dirty="0" smtClean="0"/>
              <a:t>)# </a:t>
            </a:r>
            <a:r>
              <a:rPr lang="en-US" b="1" dirty="0" smtClean="0"/>
              <a:t>exit</a:t>
            </a:r>
          </a:p>
          <a:p>
            <a:pPr>
              <a:lnSpc>
                <a:spcPct val="110000"/>
              </a:lnSpc>
              <a:spcAft>
                <a:spcPts val="0"/>
              </a:spcAft>
            </a:pPr>
            <a:r>
              <a:rPr lang="en-US" dirty="0" smtClean="0"/>
              <a:t>Router(config)# </a:t>
            </a:r>
            <a:r>
              <a:rPr lang="en-US" b="1" dirty="0" smtClean="0"/>
              <a:t>interface FastEthernet 0/0.2</a:t>
            </a:r>
          </a:p>
          <a:p>
            <a:pPr>
              <a:lnSpc>
                <a:spcPct val="110000"/>
              </a:lnSpc>
              <a:spcAft>
                <a:spcPts val="0"/>
              </a:spcAft>
            </a:pPr>
            <a:r>
              <a:rPr lang="en-US" dirty="0" smtClean="0"/>
              <a:t>Router(config-</a:t>
            </a:r>
            <a:r>
              <a:rPr lang="en-US" dirty="0" err="1" smtClean="0"/>
              <a:t>subif</a:t>
            </a:r>
            <a:r>
              <a:rPr lang="en-US" dirty="0" smtClean="0"/>
              <a:t>)# </a:t>
            </a:r>
            <a:r>
              <a:rPr lang="en-US" b="1" dirty="0" smtClean="0"/>
              <a:t>description VLAN 2</a:t>
            </a:r>
          </a:p>
          <a:p>
            <a:pPr>
              <a:lnSpc>
                <a:spcPct val="110000"/>
              </a:lnSpc>
              <a:spcAft>
                <a:spcPts val="0"/>
              </a:spcAft>
            </a:pPr>
            <a:r>
              <a:rPr lang="en-US" dirty="0" smtClean="0"/>
              <a:t>Router(config-</a:t>
            </a:r>
            <a:r>
              <a:rPr lang="en-US" dirty="0" err="1" smtClean="0"/>
              <a:t>subif</a:t>
            </a:r>
            <a:r>
              <a:rPr lang="en-US" dirty="0" smtClean="0"/>
              <a:t>)# </a:t>
            </a:r>
            <a:r>
              <a:rPr lang="en-US" b="1" dirty="0" smtClean="0"/>
              <a:t>encapsulation dot1q 2</a:t>
            </a:r>
          </a:p>
          <a:p>
            <a:pPr>
              <a:lnSpc>
                <a:spcPct val="110000"/>
              </a:lnSpc>
              <a:spcAft>
                <a:spcPts val="0"/>
              </a:spcAft>
            </a:pPr>
            <a:r>
              <a:rPr lang="en-US" dirty="0" smtClean="0"/>
              <a:t>Router(config-</a:t>
            </a:r>
            <a:r>
              <a:rPr lang="en-US" dirty="0" err="1" smtClean="0"/>
              <a:t>subif</a:t>
            </a:r>
            <a:r>
              <a:rPr lang="en-US" dirty="0" smtClean="0"/>
              <a:t>)# </a:t>
            </a:r>
            <a:r>
              <a:rPr lang="en-US" b="1" dirty="0" smtClean="0"/>
              <a:t>ip address 10.2.2.1 255.255.255.0</a:t>
            </a:r>
          </a:p>
          <a:p>
            <a:pPr>
              <a:lnSpc>
                <a:spcPct val="110000"/>
              </a:lnSpc>
              <a:spcAft>
                <a:spcPts val="0"/>
              </a:spcAft>
            </a:pPr>
            <a:r>
              <a:rPr lang="en-US" dirty="0" smtClean="0"/>
              <a:t>Router(config-</a:t>
            </a:r>
            <a:r>
              <a:rPr lang="en-US" dirty="0" err="1" smtClean="0"/>
              <a:t>subif</a:t>
            </a:r>
            <a:r>
              <a:rPr lang="en-US" dirty="0" smtClean="0"/>
              <a:t>)# </a:t>
            </a:r>
            <a:r>
              <a:rPr lang="en-US" b="1" dirty="0" smtClean="0"/>
              <a:t>exit</a:t>
            </a:r>
          </a:p>
          <a:p>
            <a:pPr>
              <a:lnSpc>
                <a:spcPct val="110000"/>
              </a:lnSpc>
              <a:spcAft>
                <a:spcPts val="0"/>
              </a:spcAft>
            </a:pPr>
            <a:r>
              <a:rPr lang="en-US" dirty="0" smtClean="0"/>
              <a:t>Router(config)# </a:t>
            </a:r>
            <a:r>
              <a:rPr lang="en-US" b="1" dirty="0" smtClean="0"/>
              <a:t>end</a:t>
            </a:r>
          </a:p>
          <a:p>
            <a:pPr>
              <a:lnSpc>
                <a:spcPct val="110000"/>
              </a:lnSpc>
              <a:spcAft>
                <a:spcPts val="0"/>
              </a:spcAft>
            </a:pPr>
            <a:r>
              <a:rPr lang="en-US" dirty="0" smtClean="0"/>
              <a:t>#####Cisco IOS switch Trunking Configuration Connected to Interface FastEthernet0/0</a:t>
            </a:r>
          </a:p>
          <a:p>
            <a:pPr>
              <a:lnSpc>
                <a:spcPct val="110000"/>
              </a:lnSpc>
              <a:spcAft>
                <a:spcPts val="0"/>
              </a:spcAft>
            </a:pPr>
            <a:r>
              <a:rPr lang="en-US" dirty="0" smtClean="0"/>
              <a:t>Switch(config)# </a:t>
            </a:r>
            <a:r>
              <a:rPr lang="en-US" b="1" dirty="0" smtClean="0"/>
              <a:t>interface FastEthernet 4/2</a:t>
            </a:r>
          </a:p>
          <a:p>
            <a:pPr>
              <a:lnSpc>
                <a:spcPct val="110000"/>
              </a:lnSpc>
              <a:spcAft>
                <a:spcPts val="0"/>
              </a:spcAft>
            </a:pPr>
            <a:r>
              <a:rPr lang="en-US" dirty="0" smtClean="0"/>
              <a:t>Switch(config-if)# </a:t>
            </a:r>
            <a:r>
              <a:rPr lang="en-US" b="1" dirty="0" smtClean="0"/>
              <a:t>switchport trunk encapsulation dot1q</a:t>
            </a:r>
          </a:p>
          <a:p>
            <a:pPr>
              <a:lnSpc>
                <a:spcPct val="110000"/>
              </a:lnSpc>
              <a:spcAft>
                <a:spcPts val="0"/>
              </a:spcAft>
            </a:pPr>
            <a:r>
              <a:rPr lang="en-US" dirty="0" smtClean="0"/>
              <a:t>Switch(config-if)# </a:t>
            </a:r>
            <a:r>
              <a:rPr lang="en-US" b="1" dirty="0" smtClean="0"/>
              <a:t>switchport mode trunk</a:t>
            </a:r>
          </a:p>
          <a:p>
            <a:pPr>
              <a:lnSpc>
                <a:spcPct val="110000"/>
              </a:lnSpc>
              <a:spcAft>
                <a:spcPts val="0"/>
              </a:spcAft>
            </a:pPr>
            <a:r>
              <a:rPr lang="en-US" dirty="0" smtClean="0"/>
              <a:t>Switch(config-if)# </a:t>
            </a:r>
            <a:r>
              <a:rPr lang="en-US" b="1" dirty="0" smtClean="0"/>
              <a:t>end</a:t>
            </a:r>
          </a:p>
          <a:p>
            <a:pPr>
              <a:lnSpc>
                <a:spcPct val="110000"/>
              </a:lnSpc>
              <a:spcAft>
                <a:spcPts val="0"/>
              </a:spcAft>
            </a:pPr>
            <a:endParaRPr lang="en-US" dirty="0" smtClean="0"/>
          </a:p>
        </p:txBody>
      </p:sp>
      <p:sp>
        <p:nvSpPr>
          <p:cNvPr id="13" name="Content Placeholder 12"/>
          <p:cNvSpPr>
            <a:spLocks noGrp="1"/>
          </p:cNvSpPr>
          <p:nvPr>
            <p:ph sz="quarter" idx="11"/>
          </p:nvPr>
        </p:nvSpPr>
        <p:spPr>
          <a:xfrm>
            <a:off x="279400" y="997527"/>
            <a:ext cx="8520113" cy="648393"/>
          </a:xfrm>
        </p:spPr>
        <p:txBody>
          <a:bodyPr>
            <a:normAutofit fontScale="92500" lnSpcReduction="20000"/>
          </a:bodyPr>
          <a:lstStyle/>
          <a:p>
            <a:r>
              <a:rPr lang="en-US" dirty="0" smtClean="0"/>
              <a:t>Here, VLAN 100 is used as </a:t>
            </a:r>
            <a:r>
              <a:rPr lang="en-US" smtClean="0"/>
              <a:t>native VLAN. It </a:t>
            </a:r>
            <a:r>
              <a:rPr lang="en-US" dirty="0" smtClean="0"/>
              <a:t>is a security best practice to use a dummy/unused VLAN for the native VLAN.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Configuring Inter-VLAN Routing with SVI’s</a:t>
            </a:r>
            <a:endParaRPr lang="en-US" dirty="0" smtClean="0"/>
          </a:p>
        </p:txBody>
      </p:sp>
      <p:sp>
        <p:nvSpPr>
          <p:cNvPr id="11" name="Content Placeholder 10"/>
          <p:cNvSpPr>
            <a:spLocks noGrp="1"/>
          </p:cNvSpPr>
          <p:nvPr>
            <p:ph idx="1"/>
          </p:nvPr>
        </p:nvSpPr>
        <p:spPr/>
        <p:txBody>
          <a:bodyPr>
            <a:normAutofit/>
          </a:bodyPr>
          <a:lstStyle/>
          <a:p>
            <a:r>
              <a:rPr lang="en-US" b="1" smtClean="0"/>
              <a:t>Step 1. </a:t>
            </a:r>
            <a:r>
              <a:rPr lang="en-US" smtClean="0"/>
              <a:t>Specify an SVI by using a VLAN interface command:</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interface vlan </a:t>
            </a:r>
            <a:r>
              <a:rPr lang="en-US" i="1" smtClean="0">
                <a:latin typeface="Courier New" pitchFamily="49" charset="0"/>
                <a:cs typeface="Courier New" pitchFamily="49" charset="0"/>
              </a:rPr>
              <a:t>vlan-id</a:t>
            </a:r>
          </a:p>
          <a:p>
            <a:pPr lvl="0"/>
            <a:r>
              <a:rPr lang="en-US" b="1" smtClean="0"/>
              <a:t>Step 2. </a:t>
            </a:r>
            <a:r>
              <a:rPr lang="en-US" smtClean="0"/>
              <a:t>Assign an IP address to the VLAN:</a:t>
            </a:r>
          </a:p>
          <a:p>
            <a:pPr lvl="1">
              <a:lnSpc>
                <a:spcPct val="11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ip address </a:t>
            </a:r>
            <a:r>
              <a:rPr lang="en-US" i="1" smtClean="0">
                <a:latin typeface="Courier New" pitchFamily="49" charset="0"/>
                <a:cs typeface="Courier New" pitchFamily="49" charset="0"/>
              </a:rPr>
              <a:t>ip_address subnetmask</a:t>
            </a:r>
          </a:p>
          <a:p>
            <a:pPr lvl="0"/>
            <a:r>
              <a:rPr lang="en-US" b="1" smtClean="0"/>
              <a:t>Step 3. </a:t>
            </a:r>
            <a:r>
              <a:rPr lang="en-US" smtClean="0"/>
              <a:t>Enable the interface:</a:t>
            </a:r>
          </a:p>
          <a:p>
            <a:pPr lvl="1">
              <a:lnSpc>
                <a:spcPct val="11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no shutdown</a:t>
            </a:r>
            <a:r>
              <a:rPr lang="en-US" smtClean="0">
                <a:latin typeface="Courier New" pitchFamily="49" charset="0"/>
                <a:cs typeface="Courier New" pitchFamily="49" charset="0"/>
              </a:rPr>
              <a:t>	</a:t>
            </a:r>
          </a:p>
          <a:p>
            <a:r>
              <a:rPr lang="en-US" b="1" smtClean="0"/>
              <a:t>Step 4. </a:t>
            </a:r>
            <a:r>
              <a:rPr lang="en-US" smtClean="0"/>
              <a:t>(Optional.) Enable IP routing on the router:</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ip routing</a:t>
            </a:r>
            <a:r>
              <a:rPr lang="en-US" smtClean="0">
                <a:latin typeface="Courier New" pitchFamily="49" charset="0"/>
                <a:cs typeface="Courier New" pitchFamily="49" charset="0"/>
              </a:rPr>
              <a:t>	</a:t>
            </a:r>
          </a:p>
          <a:p>
            <a:r>
              <a:rPr lang="en-US" b="1" smtClean="0"/>
              <a:t>Step 5. </a:t>
            </a:r>
            <a:r>
              <a:rPr lang="en-US" smtClean="0"/>
              <a:t>(Optional.) Specify an IP routing protocol or use static routes:</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router</a:t>
            </a:r>
            <a:r>
              <a:rPr lang="en-US" smtClean="0">
                <a:latin typeface="Courier New" pitchFamily="49" charset="0"/>
                <a:cs typeface="Courier New" pitchFamily="49" charset="0"/>
              </a:rPr>
              <a:t> </a:t>
            </a:r>
            <a:r>
              <a:rPr lang="en-US" i="1" smtClean="0">
                <a:latin typeface="Courier New" pitchFamily="49" charset="0"/>
                <a:cs typeface="Courier New" pitchFamily="49" charset="0"/>
              </a:rPr>
              <a:t>ip_routing_protocol options</a:t>
            </a:r>
          </a:p>
          <a:p>
            <a:endParaRPr lang="en-US" smtClean="0"/>
          </a:p>
          <a:p>
            <a:pPr lvl="0"/>
            <a:endParaRPr lang="en-US" smtClean="0"/>
          </a:p>
          <a:p>
            <a:endParaRPr lang="en-US"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SVI-Based Inter-VLAN Routing Example</a:t>
            </a:r>
          </a:p>
        </p:txBody>
      </p:sp>
      <p:sp>
        <p:nvSpPr>
          <p:cNvPr id="5" name="Content Placeholder 4"/>
          <p:cNvSpPr>
            <a:spLocks noGrp="1"/>
          </p:cNvSpPr>
          <p:nvPr>
            <p:ph sz="quarter" idx="11"/>
          </p:nvPr>
        </p:nvSpPr>
        <p:spPr/>
        <p:txBody>
          <a:bodyPr>
            <a:noAutofit/>
          </a:bodyPr>
          <a:lstStyle/>
          <a:p>
            <a:r>
              <a:rPr lang="en-US" sz="1800" smtClean="0"/>
              <a:t>Switch(config)# </a:t>
            </a:r>
            <a:r>
              <a:rPr lang="en-US" sz="1800" b="1" smtClean="0"/>
              <a:t>ip routing</a:t>
            </a:r>
          </a:p>
          <a:p>
            <a:r>
              <a:rPr lang="en-US" sz="1800" smtClean="0"/>
              <a:t>Switch(config)# </a:t>
            </a:r>
            <a:r>
              <a:rPr lang="en-US" sz="1800" b="1" smtClean="0"/>
              <a:t>router rip</a:t>
            </a:r>
          </a:p>
          <a:p>
            <a:r>
              <a:rPr lang="en-US" sz="1800" smtClean="0"/>
              <a:t>Switch(config-router)# </a:t>
            </a:r>
            <a:r>
              <a:rPr lang="en-US" sz="1800" b="1" smtClean="0"/>
              <a:t>network 10.0.0.0</a:t>
            </a:r>
          </a:p>
          <a:p>
            <a:r>
              <a:rPr lang="en-US" sz="1800" smtClean="0"/>
              <a:t>Switch(config)# </a:t>
            </a:r>
            <a:r>
              <a:rPr lang="en-US" sz="1800" b="1" smtClean="0"/>
              <a:t>interface vlan 10</a:t>
            </a:r>
          </a:p>
          <a:p>
            <a:r>
              <a:rPr lang="en-US" sz="1800" smtClean="0"/>
              <a:t>Switch(config-if)# </a:t>
            </a:r>
            <a:r>
              <a:rPr lang="en-US" sz="1800" b="1" smtClean="0"/>
              <a:t>ip address 10.10.1.1 255.0.0.0</a:t>
            </a:r>
          </a:p>
          <a:p>
            <a:r>
              <a:rPr lang="en-US" sz="1800" smtClean="0"/>
              <a:t>Switch(config-if)# </a:t>
            </a:r>
            <a:r>
              <a:rPr lang="en-US" sz="1800" b="1" smtClean="0"/>
              <a:t>no shutdown</a:t>
            </a:r>
          </a:p>
          <a:p>
            <a:r>
              <a:rPr lang="en-US" sz="1800" smtClean="0"/>
              <a:t>Switch(config-if)# </a:t>
            </a:r>
            <a:r>
              <a:rPr lang="en-US" sz="1800" b="1" smtClean="0"/>
              <a:t>interface vlan 20</a:t>
            </a:r>
          </a:p>
          <a:p>
            <a:r>
              <a:rPr lang="en-US" sz="1800" smtClean="0"/>
              <a:t>Switch(config-if)# </a:t>
            </a:r>
            <a:r>
              <a:rPr lang="en-US" sz="1800" b="1" smtClean="0"/>
              <a:t>ip address 10.20.1.1 255.255.255.0</a:t>
            </a:r>
          </a:p>
          <a:p>
            <a:r>
              <a:rPr lang="en-US" sz="1800" smtClean="0"/>
              <a:t>Switch(config-if)# </a:t>
            </a:r>
            <a:r>
              <a:rPr lang="en-US" sz="1800" b="1" smtClean="0"/>
              <a:t>no shutdown</a:t>
            </a:r>
            <a:endParaRPr lang="en-US" sz="1800" smtClean="0"/>
          </a:p>
        </p:txBody>
      </p:sp>
      <p:pic>
        <p:nvPicPr>
          <p:cNvPr id="5122" name="Picture 2"/>
          <p:cNvPicPr>
            <a:picLocks noChangeAspect="1" noChangeArrowheads="1"/>
          </p:cNvPicPr>
          <p:nvPr/>
        </p:nvPicPr>
        <p:blipFill>
          <a:blip r:embed="rId3" cstate="print"/>
          <a:stretch>
            <a:fillRect/>
          </a:stretch>
        </p:blipFill>
        <p:spPr bwMode="auto">
          <a:xfrm>
            <a:off x="983493" y="882179"/>
            <a:ext cx="7172325" cy="2788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Configuring Routed Ports</a:t>
            </a:r>
            <a:endParaRPr lang="en-US" dirty="0" smtClean="0"/>
          </a:p>
        </p:txBody>
      </p:sp>
      <p:sp>
        <p:nvSpPr>
          <p:cNvPr id="11" name="Content Placeholder 10"/>
          <p:cNvSpPr>
            <a:spLocks noGrp="1"/>
          </p:cNvSpPr>
          <p:nvPr>
            <p:ph idx="1"/>
          </p:nvPr>
        </p:nvSpPr>
        <p:spPr/>
        <p:txBody>
          <a:bodyPr>
            <a:noAutofit/>
          </a:bodyPr>
          <a:lstStyle/>
          <a:p>
            <a:r>
              <a:rPr lang="en-US" sz="2000" b="1" smtClean="0"/>
              <a:t>Step 1</a:t>
            </a:r>
            <a:r>
              <a:rPr lang="en-US" sz="2000" smtClean="0"/>
              <a:t>. Select the interface for configuration.</a:t>
            </a:r>
          </a:p>
          <a:p>
            <a:pPr lvl="1">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interface</a:t>
            </a:r>
            <a:r>
              <a:rPr lang="en-US" sz="1800" smtClean="0">
                <a:latin typeface="Courier New" pitchFamily="49" charset="0"/>
                <a:cs typeface="Courier New" pitchFamily="49" charset="0"/>
              </a:rPr>
              <a:t> </a:t>
            </a:r>
            <a:r>
              <a:rPr lang="en-US" sz="1800" i="1" smtClean="0">
                <a:latin typeface="Courier New" pitchFamily="49" charset="0"/>
                <a:cs typeface="Courier New" pitchFamily="49" charset="0"/>
              </a:rPr>
              <a:t>interface-id</a:t>
            </a:r>
          </a:p>
          <a:p>
            <a:pPr lvl="0"/>
            <a:r>
              <a:rPr lang="en-US" sz="2000" b="1" smtClean="0"/>
              <a:t>Step 2</a:t>
            </a:r>
            <a:r>
              <a:rPr lang="en-US" sz="2000" smtClean="0"/>
              <a:t>. Convert this port from a physical Layer 2 port to a physical Layer 3 interface.</a:t>
            </a:r>
          </a:p>
          <a:p>
            <a:pPr lvl="1">
              <a:buNone/>
            </a:pPr>
            <a:r>
              <a:rPr lang="en-US" sz="1800" smtClean="0">
                <a:latin typeface="Courier New" pitchFamily="49" charset="0"/>
                <a:cs typeface="Courier New" pitchFamily="49" charset="0"/>
              </a:rPr>
              <a:t>Switch(config-if)# </a:t>
            </a:r>
            <a:r>
              <a:rPr lang="en-US" sz="1800" b="1" smtClean="0">
                <a:latin typeface="Courier New" pitchFamily="49" charset="0"/>
                <a:cs typeface="Courier New" pitchFamily="49" charset="0"/>
              </a:rPr>
              <a:t>no switchport</a:t>
            </a:r>
          </a:p>
          <a:p>
            <a:r>
              <a:rPr lang="en-US" sz="2000" b="1" smtClean="0"/>
              <a:t>Step 3</a:t>
            </a:r>
            <a:r>
              <a:rPr lang="en-US" sz="2000" smtClean="0"/>
              <a:t>. Configure the IP address and IP subnet mask. This address will be used by hosts on the segment connected to this interface for communication to the switch on this interface, or as the default gateway to other networks.</a:t>
            </a:r>
          </a:p>
          <a:p>
            <a:pPr lvl="1">
              <a:buNone/>
            </a:pPr>
            <a:r>
              <a:rPr lang="en-US" sz="1800" smtClean="0">
                <a:latin typeface="Courier New" pitchFamily="49" charset="0"/>
                <a:cs typeface="Courier New" pitchFamily="49" charset="0"/>
              </a:rPr>
              <a:t>Switch(config-if)# </a:t>
            </a:r>
            <a:r>
              <a:rPr lang="en-US" sz="1800" b="1" smtClean="0">
                <a:latin typeface="Courier New" pitchFamily="49" charset="0"/>
                <a:cs typeface="Courier New" pitchFamily="49" charset="0"/>
              </a:rPr>
              <a:t>ip address </a:t>
            </a:r>
            <a:r>
              <a:rPr lang="en-US" sz="1800" i="1" smtClean="0">
                <a:latin typeface="Courier New" pitchFamily="49" charset="0"/>
                <a:cs typeface="Courier New" pitchFamily="49" charset="0"/>
              </a:rPr>
              <a:t>ip_address subnet_mask</a:t>
            </a:r>
          </a:p>
          <a:p>
            <a:r>
              <a:rPr lang="en-US" sz="2000" b="1" smtClean="0"/>
              <a:t>Step 4</a:t>
            </a:r>
            <a:r>
              <a:rPr lang="en-US" sz="2000" smtClean="0"/>
              <a:t>. (Optional.) Enable IP routing on the router.</a:t>
            </a:r>
          </a:p>
          <a:p>
            <a:pPr lvl="1">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ip routing</a:t>
            </a:r>
            <a:r>
              <a:rPr lang="en-US" sz="1800" smtClean="0">
                <a:latin typeface="Courier New" pitchFamily="49" charset="0"/>
                <a:cs typeface="Courier New" pitchFamily="49" charset="0"/>
              </a:rPr>
              <a:t>	</a:t>
            </a:r>
          </a:p>
          <a:p>
            <a:pPr lvl="0"/>
            <a:r>
              <a:rPr lang="en-US" sz="2000" b="1" smtClean="0"/>
              <a:t>Step 5</a:t>
            </a:r>
            <a:r>
              <a:rPr lang="en-US" sz="2000" smtClean="0"/>
              <a:t>. (Optional.) Specify an IP routing protocol or use static routes:</a:t>
            </a:r>
          </a:p>
          <a:p>
            <a:pPr lvl="1">
              <a:buNone/>
            </a:pPr>
            <a:r>
              <a:rPr lang="en-US" sz="1800" smtClean="0">
                <a:latin typeface="Courier New" pitchFamily="49" charset="0"/>
                <a:cs typeface="Courier New" pitchFamily="49" charset="0"/>
              </a:rPr>
              <a:t>Switch(config)# </a:t>
            </a:r>
            <a:r>
              <a:rPr lang="en-US" sz="1800" b="1" smtClean="0">
                <a:latin typeface="Courier New" pitchFamily="49" charset="0"/>
                <a:cs typeface="Courier New" pitchFamily="49" charset="0"/>
              </a:rPr>
              <a:t>router</a:t>
            </a:r>
            <a:r>
              <a:rPr lang="en-US" sz="1800" smtClean="0">
                <a:latin typeface="Courier New" pitchFamily="49" charset="0"/>
                <a:cs typeface="Courier New" pitchFamily="49" charset="0"/>
              </a:rPr>
              <a:t> </a:t>
            </a:r>
            <a:r>
              <a:rPr lang="en-US" sz="1800" i="1" smtClean="0">
                <a:latin typeface="Courier New" pitchFamily="49" charset="0"/>
                <a:cs typeface="Courier New" pitchFamily="49" charset="0"/>
              </a:rPr>
              <a:t>ip_routing_protocol options</a:t>
            </a:r>
          </a:p>
          <a:p>
            <a:pPr lvl="0"/>
            <a:endParaRPr lang="en-US" sz="2000" smtClean="0"/>
          </a:p>
          <a:p>
            <a:endParaRPr lang="en-US" sz="2000" smtClean="0"/>
          </a:p>
          <a:p>
            <a:pPr lvl="0"/>
            <a:endParaRPr lang="en-US" sz="2000" smtClean="0"/>
          </a:p>
          <a:p>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Routed Port Example</a:t>
            </a:r>
          </a:p>
        </p:txBody>
      </p:sp>
      <p:sp>
        <p:nvSpPr>
          <p:cNvPr id="8" name="Content Placeholder 7"/>
          <p:cNvSpPr>
            <a:spLocks noGrp="1"/>
          </p:cNvSpPr>
          <p:nvPr>
            <p:ph type="body" sz="quarter" idx="10"/>
          </p:nvPr>
        </p:nvSpPr>
        <p:spPr/>
        <p:txBody>
          <a:bodyPr>
            <a:normAutofit/>
          </a:bodyPr>
          <a:lstStyle/>
          <a:p>
            <a:pPr>
              <a:buNone/>
            </a:pPr>
            <a:r>
              <a:rPr lang="en-US" sz="1800" dirty="0" smtClean="0">
                <a:latin typeface="Courier New" pitchFamily="49" charset="0"/>
                <a:cs typeface="Courier New" pitchFamily="49" charset="0"/>
              </a:rPr>
              <a:t>Switch(config)# </a:t>
            </a:r>
            <a:r>
              <a:rPr lang="en-US" sz="1800" b="1" dirty="0" smtClean="0">
                <a:latin typeface="Courier New" pitchFamily="49" charset="0"/>
                <a:cs typeface="Courier New" pitchFamily="49" charset="0"/>
              </a:rPr>
              <a:t>interface GigabitEthernet 1/1</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no switchport</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ip address 10.10.1.1 255.255.255.252</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exit</a:t>
            </a:r>
          </a:p>
          <a:p>
            <a:pPr>
              <a:buNone/>
            </a:pPr>
            <a:r>
              <a:rPr lang="en-US" sz="1800" dirty="0" smtClean="0">
                <a:latin typeface="Courier New" pitchFamily="49" charset="0"/>
                <a:cs typeface="Courier New" pitchFamily="49" charset="0"/>
              </a:rPr>
              <a:t>Switch(config)# </a:t>
            </a:r>
            <a:r>
              <a:rPr lang="en-US" sz="1800" b="1" dirty="0" smtClean="0">
                <a:latin typeface="Courier New" pitchFamily="49" charset="0"/>
                <a:cs typeface="Courier New" pitchFamily="49" charset="0"/>
              </a:rPr>
              <a:t>interface GigabitEthernet 1/2</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ip address 10.20.1.254 255.255.255.252</a:t>
            </a:r>
          </a:p>
          <a:p>
            <a:pPr>
              <a:buNone/>
            </a:pPr>
            <a:r>
              <a:rPr lang="en-US" sz="1800" dirty="0" smtClean="0">
                <a:latin typeface="Courier New" pitchFamily="49" charset="0"/>
                <a:cs typeface="Courier New" pitchFamily="49" charset="0"/>
              </a:rPr>
              <a:t>% IP addresses may not be configured on L2 links.</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no switchport</a:t>
            </a:r>
          </a:p>
          <a:p>
            <a:pPr>
              <a:buNone/>
            </a:pPr>
            <a:r>
              <a:rPr lang="en-US" sz="1800" dirty="0" smtClean="0">
                <a:latin typeface="Courier New" pitchFamily="49" charset="0"/>
                <a:cs typeface="Courier New" pitchFamily="49" charset="0"/>
              </a:rPr>
              <a:t>Switch(config-if)# </a:t>
            </a:r>
            <a:r>
              <a:rPr lang="en-US" sz="1800" b="1" dirty="0" smtClean="0">
                <a:latin typeface="Courier New" pitchFamily="49" charset="0"/>
                <a:cs typeface="Courier New" pitchFamily="49" charset="0"/>
              </a:rPr>
              <a:t>ip address 10.20.1.254 255.255.255.252</a:t>
            </a:r>
            <a:endParaRPr lang="en-US" sz="18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Chapter 4 Objectives</a:t>
            </a:r>
            <a:endParaRPr lang="en-US" dirty="0" smtClean="0"/>
          </a:p>
        </p:txBody>
      </p:sp>
      <p:sp>
        <p:nvSpPr>
          <p:cNvPr id="7" name="Content Placeholder 6"/>
          <p:cNvSpPr>
            <a:spLocks noGrp="1"/>
          </p:cNvSpPr>
          <p:nvPr>
            <p:ph idx="1"/>
          </p:nvPr>
        </p:nvSpPr>
        <p:spPr/>
        <p:txBody>
          <a:bodyPr/>
          <a:lstStyle/>
          <a:p>
            <a:r>
              <a:rPr lang="en-US" smtClean="0"/>
              <a:t>Explain methods of inter-VLAN routing.</a:t>
            </a:r>
          </a:p>
          <a:p>
            <a:r>
              <a:rPr lang="en-US" smtClean="0"/>
              <a:t>Configure and verify inter-VLAN routing in a Layer 2 topology using multilayer switching.</a:t>
            </a:r>
          </a:p>
          <a:p>
            <a:r>
              <a:rPr lang="en-US" smtClean="0"/>
              <a:t>Explain DHCP operation and configure DHCP.</a:t>
            </a:r>
          </a:p>
          <a:p>
            <a:r>
              <a:rPr lang="en-US" smtClean="0"/>
              <a:t>Configure and verify inter-VLAN routing in a Layer 2 topology using CEF-based multilayer switching.</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Inter-VLAN Routing Verification (1)</a:t>
            </a:r>
            <a:endParaRPr lang="en-US" dirty="0"/>
          </a:p>
        </p:txBody>
      </p:sp>
      <p:sp>
        <p:nvSpPr>
          <p:cNvPr id="15" name="Text Placeholder 14"/>
          <p:cNvSpPr>
            <a:spLocks noGrp="1"/>
          </p:cNvSpPr>
          <p:nvPr>
            <p:ph type="body" sz="quarter" idx="10"/>
          </p:nvPr>
        </p:nvSpPr>
        <p:spPr/>
        <p:txBody>
          <a:bodyPr>
            <a:normAutofit fontScale="92500" lnSpcReduction="20000"/>
          </a:bodyPr>
          <a:lstStyle/>
          <a:p>
            <a:pPr>
              <a:lnSpc>
                <a:spcPct val="120000"/>
              </a:lnSpc>
              <a:spcAft>
                <a:spcPts val="0"/>
              </a:spcAft>
            </a:pPr>
            <a:r>
              <a:rPr lang="en-US" dirty="0" smtClean="0"/>
              <a:t>Switch# </a:t>
            </a:r>
            <a:r>
              <a:rPr lang="en-US" b="1" dirty="0" smtClean="0"/>
              <a:t>show interfaces vlan 20</a:t>
            </a:r>
          </a:p>
          <a:p>
            <a:pPr>
              <a:lnSpc>
                <a:spcPct val="120000"/>
              </a:lnSpc>
              <a:spcAft>
                <a:spcPts val="0"/>
              </a:spcAft>
            </a:pPr>
            <a:r>
              <a:rPr lang="en-US" dirty="0" err="1" smtClean="0"/>
              <a:t>Vlan20</a:t>
            </a:r>
            <a:r>
              <a:rPr lang="en-US" dirty="0" smtClean="0"/>
              <a:t> is up, line protocol is up</a:t>
            </a:r>
          </a:p>
          <a:p>
            <a:pPr>
              <a:lnSpc>
                <a:spcPct val="120000"/>
              </a:lnSpc>
              <a:spcAft>
                <a:spcPts val="0"/>
              </a:spcAft>
            </a:pPr>
            <a:r>
              <a:rPr lang="en-US" dirty="0" smtClean="0"/>
              <a:t>Hardware is Ethernet SVI, address is </a:t>
            </a:r>
            <a:r>
              <a:rPr lang="en-US" dirty="0" err="1" smtClean="0"/>
              <a:t>00D.588F.B604</a:t>
            </a:r>
            <a:r>
              <a:rPr lang="en-US" dirty="0" smtClean="0"/>
              <a:t> (</a:t>
            </a:r>
            <a:r>
              <a:rPr lang="en-US" dirty="0" err="1" smtClean="0"/>
              <a:t>bia</a:t>
            </a:r>
            <a:r>
              <a:rPr lang="en-US" dirty="0" smtClean="0"/>
              <a:t> </a:t>
            </a:r>
            <a:r>
              <a:rPr lang="en-US" dirty="0" err="1" smtClean="0"/>
              <a:t>00D.588F.B604</a:t>
            </a:r>
            <a:r>
              <a:rPr lang="en-US" dirty="0" smtClean="0"/>
              <a:t>)</a:t>
            </a:r>
          </a:p>
          <a:p>
            <a:pPr>
              <a:lnSpc>
                <a:spcPct val="120000"/>
              </a:lnSpc>
              <a:spcAft>
                <a:spcPts val="0"/>
              </a:spcAft>
            </a:pPr>
            <a:r>
              <a:rPr lang="en-US" dirty="0" smtClean="0"/>
              <a:t>Internet address is 10.1.20.1/24</a:t>
            </a:r>
          </a:p>
          <a:p>
            <a:pPr>
              <a:lnSpc>
                <a:spcPct val="120000"/>
              </a:lnSpc>
              <a:spcAft>
                <a:spcPts val="0"/>
              </a:spcAft>
            </a:pPr>
            <a:r>
              <a:rPr lang="en-US" dirty="0" smtClean="0"/>
              <a:t>MTU 1500 bytes, BW 1000000 Kbit, </a:t>
            </a:r>
            <a:r>
              <a:rPr lang="en-US" dirty="0" err="1" smtClean="0"/>
              <a:t>DLY</a:t>
            </a:r>
            <a:r>
              <a:rPr lang="en-US" dirty="0" smtClean="0"/>
              <a:t> 10 </a:t>
            </a:r>
            <a:r>
              <a:rPr lang="en-US" dirty="0" err="1" smtClean="0"/>
              <a:t>usec</a:t>
            </a:r>
            <a:r>
              <a:rPr lang="en-US" dirty="0" smtClean="0"/>
              <a:t>,</a:t>
            </a:r>
          </a:p>
          <a:p>
            <a:pPr>
              <a:lnSpc>
                <a:spcPct val="120000"/>
              </a:lnSpc>
              <a:spcAft>
                <a:spcPts val="0"/>
              </a:spcAft>
            </a:pPr>
            <a:r>
              <a:rPr lang="en-US" dirty="0" smtClean="0"/>
              <a:t>reliability 255/255, </a:t>
            </a:r>
            <a:r>
              <a:rPr lang="en-US" dirty="0" err="1" smtClean="0"/>
              <a:t>txload</a:t>
            </a:r>
            <a:r>
              <a:rPr lang="en-US" dirty="0" smtClean="0"/>
              <a:t> 1/255, </a:t>
            </a:r>
            <a:r>
              <a:rPr lang="en-US" dirty="0" err="1" smtClean="0"/>
              <a:t>rxload</a:t>
            </a:r>
            <a:r>
              <a:rPr lang="en-US" dirty="0" smtClean="0"/>
              <a:t> 1/255</a:t>
            </a:r>
          </a:p>
          <a:p>
            <a:pPr>
              <a:lnSpc>
                <a:spcPct val="120000"/>
              </a:lnSpc>
              <a:spcAft>
                <a:spcPts val="0"/>
              </a:spcAft>
            </a:pPr>
            <a:r>
              <a:rPr lang="en-US" dirty="0" smtClean="0"/>
              <a:t>Encapsulation </a:t>
            </a:r>
            <a:r>
              <a:rPr lang="en-US" dirty="0" err="1" smtClean="0"/>
              <a:t>ARPA</a:t>
            </a:r>
            <a:r>
              <a:rPr lang="en-US" dirty="0" smtClean="0"/>
              <a:t>, loopback not set</a:t>
            </a:r>
          </a:p>
          <a:p>
            <a:pPr>
              <a:lnSpc>
                <a:spcPct val="120000"/>
              </a:lnSpc>
              <a:spcAft>
                <a:spcPts val="0"/>
              </a:spcAft>
            </a:pPr>
            <a:r>
              <a:rPr lang="en-US" dirty="0" smtClean="0"/>
              <a:t>ARP type: </a:t>
            </a:r>
            <a:r>
              <a:rPr lang="en-US" dirty="0" err="1" smtClean="0"/>
              <a:t>ARPA</a:t>
            </a:r>
            <a:r>
              <a:rPr lang="en-US" dirty="0" smtClean="0"/>
              <a:t>, ARP Timeout 04:00:00</a:t>
            </a:r>
          </a:p>
          <a:p>
            <a:pPr>
              <a:lnSpc>
                <a:spcPct val="120000"/>
              </a:lnSpc>
              <a:spcAft>
                <a:spcPts val="0"/>
              </a:spcAft>
            </a:pPr>
            <a:r>
              <a:rPr lang="en-US" dirty="0" smtClean="0"/>
              <a:t>Last input never, output never, output hang never</a:t>
            </a:r>
          </a:p>
          <a:p>
            <a:pPr>
              <a:lnSpc>
                <a:spcPct val="120000"/>
              </a:lnSpc>
              <a:spcAft>
                <a:spcPts val="0"/>
              </a:spcAft>
            </a:pPr>
            <a:r>
              <a:rPr lang="en-US" dirty="0" smtClean="0"/>
              <a:t>Last clearing of “show interface” counters never</a:t>
            </a:r>
          </a:p>
          <a:p>
            <a:pPr>
              <a:lnSpc>
                <a:spcPct val="120000"/>
              </a:lnSpc>
              <a:spcAft>
                <a:spcPts val="0"/>
              </a:spcAft>
            </a:pPr>
            <a:r>
              <a:rPr lang="en-US" dirty="0" smtClean="0"/>
              <a:t>Input queue: 0/75/0/0 (size/max/drops/flushes); Total output drops: 0</a:t>
            </a:r>
          </a:p>
          <a:p>
            <a:pPr>
              <a:lnSpc>
                <a:spcPct val="120000"/>
              </a:lnSpc>
              <a:spcAft>
                <a:spcPts val="0"/>
              </a:spcAft>
            </a:pPr>
            <a:r>
              <a:rPr lang="en-US" dirty="0" smtClean="0"/>
              <a:t>Queueing strategy: </a:t>
            </a:r>
            <a:r>
              <a:rPr lang="en-US" dirty="0" err="1" smtClean="0"/>
              <a:t>fifo</a:t>
            </a:r>
            <a:endParaRPr lang="en-US" dirty="0" smtClean="0"/>
          </a:p>
          <a:p>
            <a:pPr>
              <a:lnSpc>
                <a:spcPct val="120000"/>
              </a:lnSpc>
              <a:spcAft>
                <a:spcPts val="0"/>
              </a:spcAft>
            </a:pPr>
            <a:r>
              <a:rPr lang="en-US" dirty="0" smtClean="0"/>
              <a:t>Output queue: 0/40 (size/max)</a:t>
            </a:r>
          </a:p>
          <a:p>
            <a:pPr>
              <a:lnSpc>
                <a:spcPct val="120000"/>
              </a:lnSpc>
              <a:spcAft>
                <a:spcPts val="0"/>
              </a:spcAft>
            </a:pPr>
            <a:r>
              <a:rPr lang="en-US" dirty="0" smtClean="0"/>
              <a:t>5 minute input rate 0 bits/sec, 0 packets/sec</a:t>
            </a:r>
          </a:p>
          <a:p>
            <a:pPr>
              <a:lnSpc>
                <a:spcPct val="120000"/>
              </a:lnSpc>
              <a:spcAft>
                <a:spcPts val="0"/>
              </a:spcAft>
            </a:pPr>
            <a:r>
              <a:rPr lang="en-US" dirty="0" smtClean="0"/>
              <a:t>5 minute output rate 0 bits/sec, 0 packets/sec</a:t>
            </a:r>
          </a:p>
          <a:p>
            <a:pPr>
              <a:lnSpc>
                <a:spcPct val="120000"/>
              </a:lnSpc>
              <a:spcAft>
                <a:spcPts val="0"/>
              </a:spcAft>
            </a:pPr>
            <a:r>
              <a:rPr lang="en-US" dirty="0" smtClean="0"/>
              <a:t>0 packets input, 0 bytes, 0 no buffer</a:t>
            </a:r>
          </a:p>
          <a:p>
            <a:pPr>
              <a:lnSpc>
                <a:spcPct val="120000"/>
              </a:lnSpc>
              <a:spcAft>
                <a:spcPts val="0"/>
              </a:spcAft>
            </a:pPr>
            <a:r>
              <a:rPr lang="en-US" dirty="0" smtClean="0"/>
              <a:t>Received 0 broadcasts, 0 runts, 0 giants, 0 throttles</a:t>
            </a:r>
          </a:p>
          <a:p>
            <a:pPr>
              <a:lnSpc>
                <a:spcPct val="120000"/>
              </a:lnSpc>
              <a:spcAft>
                <a:spcPts val="0"/>
              </a:spcAft>
            </a:pPr>
            <a:r>
              <a:rPr lang="en-US" dirty="0" smtClean="0"/>
              <a:t>0 input errors, 0 </a:t>
            </a:r>
            <a:r>
              <a:rPr lang="en-US" dirty="0" err="1" smtClean="0"/>
              <a:t>CRC</a:t>
            </a:r>
            <a:r>
              <a:rPr lang="en-US" dirty="0" smtClean="0"/>
              <a:t>, 0 frame, 0 overrun, 0 ignored</a:t>
            </a:r>
          </a:p>
          <a:p>
            <a:pPr>
              <a:lnSpc>
                <a:spcPct val="120000"/>
              </a:lnSpc>
              <a:spcAft>
                <a:spcPts val="0"/>
              </a:spcAft>
            </a:pPr>
            <a:r>
              <a:rPr lang="en-US" dirty="0" smtClean="0"/>
              <a:t>0 packets output, 0 bytes, 0 </a:t>
            </a:r>
            <a:r>
              <a:rPr lang="en-US" dirty="0" err="1" smtClean="0"/>
              <a:t>underruns</a:t>
            </a:r>
            <a:endParaRPr lang="en-US" dirty="0" smtClean="0"/>
          </a:p>
          <a:p>
            <a:pPr>
              <a:lnSpc>
                <a:spcPct val="120000"/>
              </a:lnSpc>
              <a:spcAft>
                <a:spcPts val="0"/>
              </a:spcAft>
            </a:pPr>
            <a:r>
              <a:rPr lang="en-US" dirty="0" smtClean="0"/>
              <a:t>0 output errors, 0 interface resets</a:t>
            </a:r>
          </a:p>
          <a:p>
            <a:pPr>
              <a:lnSpc>
                <a:spcPct val="120000"/>
              </a:lnSpc>
              <a:spcAft>
                <a:spcPts val="0"/>
              </a:spcAft>
            </a:pPr>
            <a:r>
              <a:rPr lang="en-US" dirty="0" smtClean="0"/>
              <a:t>0 output buffer failures, 0 output buffers swapped out</a:t>
            </a:r>
          </a:p>
        </p:txBody>
      </p:sp>
      <p:sp>
        <p:nvSpPr>
          <p:cNvPr id="13" name="Content Placeholder 12"/>
          <p:cNvSpPr>
            <a:spLocks noGrp="1"/>
          </p:cNvSpPr>
          <p:nvPr>
            <p:ph sz="quarter" idx="11"/>
          </p:nvPr>
        </p:nvSpPr>
        <p:spPr/>
        <p:txBody>
          <a:bodyPr>
            <a:normAutofit/>
          </a:bodyPr>
          <a:lstStyle/>
          <a:p>
            <a:r>
              <a:rPr lang="en-US" dirty="0" smtClean="0"/>
              <a:t>Verify the status of an SVI.</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Inter-VLAN Routing Verification (2)</a:t>
            </a:r>
            <a:endParaRPr lang="en-US" dirty="0"/>
          </a:p>
        </p:txBody>
      </p:sp>
      <p:sp>
        <p:nvSpPr>
          <p:cNvPr id="15" name="Text Placeholder 14"/>
          <p:cNvSpPr>
            <a:spLocks noGrp="1"/>
          </p:cNvSpPr>
          <p:nvPr>
            <p:ph type="body" sz="quarter" idx="10"/>
          </p:nvPr>
        </p:nvSpPr>
        <p:spPr/>
        <p:txBody>
          <a:bodyPr>
            <a:normAutofit/>
          </a:bodyPr>
          <a:lstStyle/>
          <a:p>
            <a:pPr>
              <a:spcAft>
                <a:spcPts val="0"/>
              </a:spcAft>
            </a:pPr>
            <a:r>
              <a:rPr lang="en-US" dirty="0" smtClean="0"/>
              <a:t>Switch# </a:t>
            </a:r>
            <a:r>
              <a:rPr lang="en-US" b="1" dirty="0" smtClean="0"/>
              <a:t>show running-config interface FastEthernet 2/8</a:t>
            </a:r>
          </a:p>
          <a:p>
            <a:pPr>
              <a:spcAft>
                <a:spcPts val="0"/>
              </a:spcAft>
            </a:pPr>
            <a:r>
              <a:rPr lang="en-US" dirty="0" smtClean="0"/>
              <a:t>Building configuration...</a:t>
            </a:r>
          </a:p>
          <a:p>
            <a:pPr>
              <a:spcAft>
                <a:spcPts val="0"/>
              </a:spcAft>
            </a:pPr>
            <a:r>
              <a:rPr lang="en-US" dirty="0" smtClean="0"/>
              <a:t>!</a:t>
            </a:r>
          </a:p>
          <a:p>
            <a:pPr>
              <a:spcAft>
                <a:spcPts val="0"/>
              </a:spcAft>
            </a:pPr>
            <a:r>
              <a:rPr lang="en-US" dirty="0" smtClean="0"/>
              <a:t>interface </a:t>
            </a:r>
            <a:r>
              <a:rPr lang="en-US" dirty="0" err="1" smtClean="0"/>
              <a:t>FastEthernet2</a:t>
            </a:r>
            <a:r>
              <a:rPr lang="en-US" dirty="0" smtClean="0"/>
              <a:t>/8</a:t>
            </a:r>
          </a:p>
          <a:p>
            <a:pPr>
              <a:spcAft>
                <a:spcPts val="0"/>
              </a:spcAft>
            </a:pPr>
            <a:r>
              <a:rPr lang="en-US" dirty="0" smtClean="0"/>
              <a:t>no switchport</a:t>
            </a:r>
          </a:p>
          <a:p>
            <a:pPr>
              <a:spcAft>
                <a:spcPts val="0"/>
              </a:spcAft>
            </a:pPr>
            <a:r>
              <a:rPr lang="en-US" dirty="0" smtClean="0"/>
              <a:t>ip address 172.16.22.2 255.255.255.252</a:t>
            </a:r>
          </a:p>
          <a:p>
            <a:pPr>
              <a:spcAft>
                <a:spcPts val="0"/>
              </a:spcAft>
            </a:pPr>
            <a:r>
              <a:rPr lang="en-US" dirty="0" smtClean="0"/>
              <a:t>&lt;output omitted&gt;</a:t>
            </a:r>
          </a:p>
        </p:txBody>
      </p:sp>
      <p:sp>
        <p:nvSpPr>
          <p:cNvPr id="13" name="Content Placeholder 12"/>
          <p:cNvSpPr>
            <a:spLocks noGrp="1"/>
          </p:cNvSpPr>
          <p:nvPr>
            <p:ph sz="quarter" idx="11"/>
          </p:nvPr>
        </p:nvSpPr>
        <p:spPr/>
        <p:txBody>
          <a:bodyPr>
            <a:normAutofit/>
          </a:bodyPr>
          <a:lstStyle/>
          <a:p>
            <a:r>
              <a:rPr lang="en-US" dirty="0" smtClean="0"/>
              <a:t>Display the interface configuration of a routed port.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dirty="0" smtClean="0"/>
              <a:t>Inter-VLAN Routing Verification (3)</a:t>
            </a:r>
            <a:endParaRPr lang="en-US" dirty="0"/>
          </a:p>
        </p:txBody>
      </p:sp>
      <p:sp>
        <p:nvSpPr>
          <p:cNvPr id="15" name="Text Placeholder 14"/>
          <p:cNvSpPr>
            <a:spLocks noGrp="1"/>
          </p:cNvSpPr>
          <p:nvPr>
            <p:ph type="body" sz="quarter" idx="10"/>
          </p:nvPr>
        </p:nvSpPr>
        <p:spPr/>
        <p:txBody>
          <a:bodyPr>
            <a:noAutofit/>
          </a:bodyPr>
          <a:lstStyle/>
          <a:p>
            <a:pPr>
              <a:spcAft>
                <a:spcPts val="0"/>
              </a:spcAft>
            </a:pPr>
            <a:r>
              <a:rPr lang="en-US" dirty="0" smtClean="0"/>
              <a:t>Switch# </a:t>
            </a:r>
            <a:r>
              <a:rPr lang="en-US" b="1" dirty="0" smtClean="0"/>
              <a:t>show ip interface </a:t>
            </a:r>
            <a:r>
              <a:rPr lang="en-US" b="1" dirty="0" err="1" smtClean="0"/>
              <a:t>fastethernet0</a:t>
            </a:r>
            <a:r>
              <a:rPr lang="en-US" b="1" dirty="0" smtClean="0"/>
              <a:t>/24</a:t>
            </a:r>
          </a:p>
          <a:p>
            <a:pPr>
              <a:spcAft>
                <a:spcPts val="0"/>
              </a:spcAft>
            </a:pPr>
            <a:r>
              <a:rPr lang="en-US" dirty="0" smtClean="0"/>
              <a:t>FastEthernet0/24 is up, line protocol is up</a:t>
            </a:r>
          </a:p>
          <a:p>
            <a:pPr>
              <a:spcAft>
                <a:spcPts val="0"/>
              </a:spcAft>
            </a:pPr>
            <a:r>
              <a:rPr lang="en-US" dirty="0" smtClean="0"/>
              <a:t>Internet address is 10.1.10.1/24</a:t>
            </a:r>
          </a:p>
          <a:p>
            <a:pPr>
              <a:spcAft>
                <a:spcPts val="0"/>
              </a:spcAft>
            </a:pPr>
            <a:r>
              <a:rPr lang="en-US" dirty="0" smtClean="0"/>
              <a:t>Broadcast address is 255.255.255.255</a:t>
            </a:r>
          </a:p>
          <a:p>
            <a:pPr>
              <a:spcAft>
                <a:spcPts val="0"/>
              </a:spcAft>
            </a:pPr>
            <a:r>
              <a:rPr lang="en-US" dirty="0" smtClean="0"/>
              <a:t>Address determined by setup command</a:t>
            </a:r>
          </a:p>
          <a:p>
            <a:pPr>
              <a:spcAft>
                <a:spcPts val="0"/>
              </a:spcAft>
            </a:pPr>
            <a:r>
              <a:rPr lang="en-US" dirty="0" smtClean="0"/>
              <a:t>MTU is 1500 bytes</a:t>
            </a:r>
          </a:p>
          <a:p>
            <a:pPr>
              <a:spcAft>
                <a:spcPts val="0"/>
              </a:spcAft>
            </a:pPr>
            <a:r>
              <a:rPr lang="en-US" dirty="0" smtClean="0"/>
              <a:t>Helper address is not set</a:t>
            </a:r>
          </a:p>
          <a:p>
            <a:pPr>
              <a:spcAft>
                <a:spcPts val="0"/>
              </a:spcAft>
            </a:pPr>
            <a:r>
              <a:rPr lang="en-US" dirty="0" smtClean="0"/>
              <a:t>Directed broadcast forwarding is disabled</a:t>
            </a:r>
          </a:p>
          <a:p>
            <a:pPr>
              <a:spcAft>
                <a:spcPts val="0"/>
              </a:spcAft>
            </a:pPr>
            <a:r>
              <a:rPr lang="en-US" dirty="0" smtClean="0"/>
              <a:t>Multicast reserved groups joined: 224.0.0.10</a:t>
            </a:r>
          </a:p>
          <a:p>
            <a:pPr>
              <a:spcAft>
                <a:spcPts val="0"/>
              </a:spcAft>
            </a:pPr>
            <a:r>
              <a:rPr lang="en-US" dirty="0" smtClean="0"/>
              <a:t>Outgoing access list is not set</a:t>
            </a:r>
          </a:p>
          <a:p>
            <a:pPr>
              <a:spcAft>
                <a:spcPts val="0"/>
              </a:spcAft>
            </a:pPr>
            <a:r>
              <a:rPr lang="en-US" dirty="0" smtClean="0"/>
              <a:t>Inbound access list is not set</a:t>
            </a:r>
          </a:p>
          <a:p>
            <a:pPr>
              <a:spcAft>
                <a:spcPts val="0"/>
              </a:spcAft>
            </a:pPr>
            <a:r>
              <a:rPr lang="en-US" dirty="0" smtClean="0"/>
              <a:t>Proxy ARP is enabled</a:t>
            </a:r>
          </a:p>
          <a:p>
            <a:pPr>
              <a:spcAft>
                <a:spcPts val="0"/>
              </a:spcAft>
            </a:pPr>
            <a:r>
              <a:rPr lang="en-US" dirty="0" smtClean="0"/>
              <a:t>Local Proxy ARP is disabled</a:t>
            </a:r>
          </a:p>
          <a:p>
            <a:pPr>
              <a:spcAft>
                <a:spcPts val="0"/>
              </a:spcAft>
            </a:pPr>
            <a:r>
              <a:rPr lang="en-US" dirty="0" smtClean="0"/>
              <a:t>Security level is default</a:t>
            </a:r>
          </a:p>
          <a:p>
            <a:pPr>
              <a:spcAft>
                <a:spcPts val="0"/>
              </a:spcAft>
            </a:pPr>
            <a:r>
              <a:rPr lang="en-US" dirty="0" smtClean="0"/>
              <a:t>Split horizon is enabled</a:t>
            </a:r>
          </a:p>
          <a:p>
            <a:pPr>
              <a:spcAft>
                <a:spcPts val="0"/>
              </a:spcAft>
            </a:pPr>
            <a:r>
              <a:rPr lang="en-US" dirty="0" smtClean="0"/>
              <a:t>ICMP redirects are always sent</a:t>
            </a:r>
          </a:p>
          <a:p>
            <a:pPr>
              <a:spcAft>
                <a:spcPts val="0"/>
              </a:spcAft>
            </a:pPr>
            <a:r>
              <a:rPr lang="en-US" dirty="0" smtClean="0"/>
              <a:t>ICMP </a:t>
            </a:r>
            <a:r>
              <a:rPr lang="en-US" dirty="0" err="1" smtClean="0"/>
              <a:t>unreachables</a:t>
            </a:r>
            <a:r>
              <a:rPr lang="en-US" dirty="0" smtClean="0"/>
              <a:t> are always sent</a:t>
            </a:r>
          </a:p>
          <a:p>
            <a:pPr>
              <a:spcAft>
                <a:spcPts val="0"/>
              </a:spcAft>
            </a:pPr>
            <a:r>
              <a:rPr lang="en-US" dirty="0" smtClean="0"/>
              <a:t>ICMP mask replies are never sent</a:t>
            </a:r>
          </a:p>
          <a:p>
            <a:pPr>
              <a:spcAft>
                <a:spcPts val="0"/>
              </a:spcAft>
            </a:pPr>
            <a:r>
              <a:rPr lang="en-US" dirty="0" smtClean="0"/>
              <a:t>IP fast switching is enabled</a:t>
            </a:r>
          </a:p>
          <a:p>
            <a:pPr>
              <a:spcAft>
                <a:spcPts val="0"/>
              </a:spcAft>
            </a:pPr>
            <a:r>
              <a:rPr lang="en-US" dirty="0" smtClean="0"/>
              <a:t>IP CEF switching is enabled</a:t>
            </a:r>
          </a:p>
        </p:txBody>
      </p:sp>
      <p:sp>
        <p:nvSpPr>
          <p:cNvPr id="13" name="Content Placeholder 12"/>
          <p:cNvSpPr>
            <a:spLocks noGrp="1"/>
          </p:cNvSpPr>
          <p:nvPr>
            <p:ph sz="quarter" idx="11"/>
          </p:nvPr>
        </p:nvSpPr>
        <p:spPr/>
        <p:txBody>
          <a:bodyPr>
            <a:normAutofit/>
          </a:bodyPr>
          <a:lstStyle/>
          <a:p>
            <a:r>
              <a:rPr lang="en-US" dirty="0" smtClean="0"/>
              <a:t>Display the IP properties on a routed port.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Common Inter-VLAN Routing Problems</a:t>
            </a:r>
            <a:endParaRPr lang="en-US" dirty="0"/>
          </a:p>
        </p:txBody>
      </p:sp>
      <p:graphicFrame>
        <p:nvGraphicFramePr>
          <p:cNvPr id="4" name="Content Placeholder 9"/>
          <p:cNvGraphicFramePr>
            <a:graphicFrameLocks/>
          </p:cNvGraphicFramePr>
          <p:nvPr/>
        </p:nvGraphicFramePr>
        <p:xfrm>
          <a:off x="228603" y="971316"/>
          <a:ext cx="8686797" cy="5532240"/>
        </p:xfrm>
        <a:graphic>
          <a:graphicData uri="http://schemas.openxmlformats.org/drawingml/2006/table">
            <a:tbl>
              <a:tblPr firstRow="1" bandRow="1">
                <a:tableStyleId>{5C22544A-7EE6-4342-B048-85BDC9FD1C3A}</a:tableStyleId>
              </a:tblPr>
              <a:tblGrid>
                <a:gridCol w="1943097"/>
                <a:gridCol w="6743700"/>
              </a:tblGrid>
              <a:tr h="504000">
                <a:tc>
                  <a:txBody>
                    <a:bodyPr/>
                    <a:lstStyle/>
                    <a:p>
                      <a:r>
                        <a:rPr lang="en-US" dirty="0" smtClean="0"/>
                        <a:t>Problem</a:t>
                      </a:r>
                      <a:endParaRPr lang="en-US" dirty="0"/>
                    </a:p>
                  </a:txBody>
                  <a:tcPr/>
                </a:tc>
                <a:tc>
                  <a:txBody>
                    <a:bodyPr/>
                    <a:lstStyle/>
                    <a:p>
                      <a:r>
                        <a:rPr lang="en-US" dirty="0" smtClean="0"/>
                        <a:t>Possible Cause</a:t>
                      </a:r>
                      <a:endParaRPr lang="en-US" dirty="0"/>
                    </a:p>
                  </a:txBody>
                  <a:tcPr/>
                </a:tc>
              </a:tr>
              <a:tr h="771097">
                <a:tc>
                  <a:txBody>
                    <a:bodyPr/>
                    <a:lstStyle/>
                    <a:p>
                      <a:r>
                        <a:rPr lang="en-US" dirty="0" smtClean="0"/>
                        <a:t>Missing</a:t>
                      </a:r>
                      <a:r>
                        <a:rPr lang="en-US" baseline="0" dirty="0" smtClean="0"/>
                        <a:t> VLAN</a:t>
                      </a:r>
                      <a:endParaRPr lang="en-US" dirty="0"/>
                    </a:p>
                  </a:txBody>
                  <a:tcPr/>
                </a:tc>
                <a:tc>
                  <a:txBody>
                    <a:bodyPr/>
                    <a:lstStyle/>
                    <a:p>
                      <a:r>
                        <a:rPr lang="en-US" sz="1600" kern="1200" baseline="0" dirty="0" smtClean="0">
                          <a:solidFill>
                            <a:schemeClr val="dk1"/>
                          </a:solidFill>
                          <a:latin typeface="+mn-lt"/>
                          <a:ea typeface="+mn-ea"/>
                          <a:cs typeface="+mn-cs"/>
                        </a:rPr>
                        <a:t>VLAN might not be defined across all the switches.</a:t>
                      </a:r>
                    </a:p>
                    <a:p>
                      <a:r>
                        <a:rPr lang="en-US" sz="1600" kern="1200" baseline="0" dirty="0" smtClean="0">
                          <a:solidFill>
                            <a:schemeClr val="dk1"/>
                          </a:solidFill>
                          <a:latin typeface="+mn-lt"/>
                          <a:ea typeface="+mn-ea"/>
                          <a:cs typeface="+mn-cs"/>
                        </a:rPr>
                        <a:t>VLAN might not be enabled on the trunk ports.</a:t>
                      </a:r>
                    </a:p>
                    <a:p>
                      <a:r>
                        <a:rPr lang="en-US" sz="1600" kern="1200" baseline="0" dirty="0" smtClean="0">
                          <a:solidFill>
                            <a:schemeClr val="dk1"/>
                          </a:solidFill>
                          <a:latin typeface="+mn-lt"/>
                          <a:ea typeface="+mn-ea"/>
                          <a:cs typeface="+mn-cs"/>
                        </a:rPr>
                        <a:t>Ports might not be in the right VLANs.</a:t>
                      </a:r>
                      <a:endParaRPr lang="en-US" sz="1600" dirty="0"/>
                    </a:p>
                  </a:txBody>
                  <a:tcPr/>
                </a:tc>
              </a:tr>
              <a:tr h="1228043">
                <a:tc>
                  <a:txBody>
                    <a:bodyPr/>
                    <a:lstStyle/>
                    <a:p>
                      <a:r>
                        <a:rPr lang="en-US" dirty="0" smtClean="0"/>
                        <a:t>Layer 3 interface</a:t>
                      </a:r>
                      <a:r>
                        <a:rPr lang="en-US" baseline="0" dirty="0" smtClean="0"/>
                        <a:t> configuration</a:t>
                      </a:r>
                      <a:endParaRPr lang="en-US" dirty="0"/>
                    </a:p>
                  </a:txBody>
                  <a:tcPr/>
                </a:tc>
                <a:tc>
                  <a:txBody>
                    <a:bodyPr/>
                    <a:lstStyle/>
                    <a:p>
                      <a:r>
                        <a:rPr lang="en-US" sz="1600" kern="1200" baseline="0" dirty="0" smtClean="0">
                          <a:solidFill>
                            <a:schemeClr val="dk1"/>
                          </a:solidFill>
                          <a:latin typeface="+mn-lt"/>
                          <a:ea typeface="+mn-ea"/>
                          <a:cs typeface="+mn-cs"/>
                        </a:rPr>
                        <a:t>Virtual interface might have the wrong IP address or subnet mask.</a:t>
                      </a:r>
                    </a:p>
                    <a:p>
                      <a:r>
                        <a:rPr lang="en-US" sz="1600" kern="1200" baseline="0" dirty="0" smtClean="0">
                          <a:solidFill>
                            <a:schemeClr val="dk1"/>
                          </a:solidFill>
                          <a:latin typeface="+mn-lt"/>
                          <a:ea typeface="+mn-ea"/>
                          <a:cs typeface="+mn-cs"/>
                        </a:rPr>
                        <a:t>Virtual interface might not be up.</a:t>
                      </a:r>
                    </a:p>
                    <a:p>
                      <a:r>
                        <a:rPr lang="en-US" sz="1600" kern="1200" baseline="0" dirty="0" smtClean="0">
                          <a:solidFill>
                            <a:schemeClr val="dk1"/>
                          </a:solidFill>
                          <a:latin typeface="+mn-lt"/>
                          <a:ea typeface="+mn-ea"/>
                          <a:cs typeface="+mn-cs"/>
                        </a:rPr>
                        <a:t>Virtual interface number might not be match with the VLAN number.</a:t>
                      </a:r>
                    </a:p>
                    <a:p>
                      <a:r>
                        <a:rPr lang="en-US" sz="1600" kern="1200" baseline="0" dirty="0" smtClean="0">
                          <a:solidFill>
                            <a:schemeClr val="dk1"/>
                          </a:solidFill>
                          <a:latin typeface="+mn-lt"/>
                          <a:ea typeface="+mn-ea"/>
                          <a:cs typeface="+mn-cs"/>
                        </a:rPr>
                        <a:t>Routing has to be enabled to route frames between VLAN.</a:t>
                      </a:r>
                    </a:p>
                    <a:p>
                      <a:r>
                        <a:rPr lang="en-US" sz="1600" kern="1200" baseline="0" dirty="0" smtClean="0">
                          <a:solidFill>
                            <a:schemeClr val="dk1"/>
                          </a:solidFill>
                          <a:latin typeface="+mn-lt"/>
                          <a:ea typeface="+mn-ea"/>
                          <a:cs typeface="+mn-cs"/>
                        </a:rPr>
                        <a:t>Routing might not be enabled.</a:t>
                      </a:r>
                      <a:endParaRPr lang="en-US" sz="1600" dirty="0"/>
                    </a:p>
                  </a:txBody>
                  <a:tcPr/>
                </a:tc>
              </a:tr>
              <a:tr h="1228043">
                <a:tc>
                  <a:txBody>
                    <a:bodyPr/>
                    <a:lstStyle/>
                    <a:p>
                      <a:r>
                        <a:rPr lang="en-US" dirty="0" smtClean="0"/>
                        <a:t>Routing</a:t>
                      </a:r>
                      <a:r>
                        <a:rPr lang="en-US" baseline="0" dirty="0" smtClean="0"/>
                        <a:t> protocol misconfiguration</a:t>
                      </a:r>
                      <a:endParaRPr lang="en-US" dirty="0"/>
                    </a:p>
                  </a:txBody>
                  <a:tcPr/>
                </a:tc>
                <a:tc>
                  <a:txBody>
                    <a:bodyPr/>
                    <a:lstStyle/>
                    <a:p>
                      <a:r>
                        <a:rPr lang="en-US" sz="1600" kern="1200" baseline="0" dirty="0" smtClean="0">
                          <a:solidFill>
                            <a:schemeClr val="dk1"/>
                          </a:solidFill>
                          <a:latin typeface="+mn-lt"/>
                          <a:ea typeface="+mn-ea"/>
                          <a:cs typeface="+mn-cs"/>
                        </a:rPr>
                        <a:t>Every interface or network needs to be added in the routing protocol.</a:t>
                      </a:r>
                    </a:p>
                    <a:p>
                      <a:r>
                        <a:rPr lang="en-US" sz="1600" kern="1200" baseline="0" dirty="0" smtClean="0">
                          <a:solidFill>
                            <a:schemeClr val="dk1"/>
                          </a:solidFill>
                          <a:latin typeface="+mn-lt"/>
                          <a:ea typeface="+mn-ea"/>
                          <a:cs typeface="+mn-cs"/>
                        </a:rPr>
                        <a:t>The new interface might not be added to the routing protocol.</a:t>
                      </a:r>
                    </a:p>
                    <a:p>
                      <a:r>
                        <a:rPr lang="en-US" sz="1600" kern="1200" baseline="0" dirty="0" smtClean="0">
                          <a:solidFill>
                            <a:schemeClr val="dk1"/>
                          </a:solidFill>
                          <a:latin typeface="+mn-lt"/>
                          <a:ea typeface="+mn-ea"/>
                          <a:cs typeface="+mn-cs"/>
                        </a:rPr>
                        <a:t>Routing protocol configuration is needed only if VLAN subnets</a:t>
                      </a:r>
                    </a:p>
                    <a:p>
                      <a:r>
                        <a:rPr lang="en-US" sz="1600" kern="1200" baseline="0" dirty="0" smtClean="0">
                          <a:solidFill>
                            <a:schemeClr val="dk1"/>
                          </a:solidFill>
                          <a:latin typeface="+mn-lt"/>
                          <a:ea typeface="+mn-ea"/>
                          <a:cs typeface="+mn-cs"/>
                        </a:rPr>
                        <a:t>needs to communicate to the other routers, as previously mentioned</a:t>
                      </a:r>
                    </a:p>
                    <a:p>
                      <a:r>
                        <a:rPr lang="en-US" sz="1600" kern="1200" baseline="0" dirty="0" smtClean="0">
                          <a:solidFill>
                            <a:schemeClr val="dk1"/>
                          </a:solidFill>
                          <a:latin typeface="+mn-lt"/>
                          <a:ea typeface="+mn-ea"/>
                          <a:cs typeface="+mn-cs"/>
                        </a:rPr>
                        <a:t>in this chapter.</a:t>
                      </a:r>
                      <a:endParaRPr lang="en-US" sz="1600" dirty="0"/>
                    </a:p>
                  </a:txBody>
                  <a:tcPr/>
                </a:tc>
              </a:tr>
              <a:tr h="1584000">
                <a:tc>
                  <a:txBody>
                    <a:bodyPr/>
                    <a:lstStyle/>
                    <a:p>
                      <a:r>
                        <a:rPr lang="en-US" dirty="0" smtClean="0"/>
                        <a:t>Host misconfiguration</a:t>
                      </a:r>
                      <a:endParaRPr lang="en-US" dirty="0"/>
                    </a:p>
                  </a:txBody>
                  <a:tcPr/>
                </a:tc>
                <a:tc>
                  <a:txBody>
                    <a:bodyPr/>
                    <a:lstStyle/>
                    <a:p>
                      <a:r>
                        <a:rPr lang="en-US" sz="1600" kern="1200" baseline="0" dirty="0" smtClean="0">
                          <a:solidFill>
                            <a:schemeClr val="dk1"/>
                          </a:solidFill>
                          <a:latin typeface="+mn-lt"/>
                          <a:ea typeface="+mn-ea"/>
                          <a:cs typeface="+mn-cs"/>
                        </a:rPr>
                        <a:t>Host might not have the right IP or subnetmask.</a:t>
                      </a:r>
                    </a:p>
                    <a:p>
                      <a:r>
                        <a:rPr lang="en-US" sz="1600" kern="1200" baseline="0" dirty="0" smtClean="0">
                          <a:solidFill>
                            <a:schemeClr val="dk1"/>
                          </a:solidFill>
                          <a:latin typeface="+mn-lt"/>
                          <a:ea typeface="+mn-ea"/>
                          <a:cs typeface="+mn-cs"/>
                        </a:rPr>
                        <a:t>Each host has to have the default gateway that is the SVI or Layer</a:t>
                      </a:r>
                    </a:p>
                    <a:p>
                      <a:r>
                        <a:rPr lang="en-US" sz="1600" kern="1200" baseline="0" dirty="0" smtClean="0">
                          <a:solidFill>
                            <a:schemeClr val="dk1"/>
                          </a:solidFill>
                          <a:latin typeface="+mn-lt"/>
                          <a:ea typeface="+mn-ea"/>
                          <a:cs typeface="+mn-cs"/>
                        </a:rPr>
                        <a:t>3 interface to communicate the other networks and VLAN. Host</a:t>
                      </a:r>
                    </a:p>
                    <a:p>
                      <a:r>
                        <a:rPr lang="en-US" sz="1600" kern="1200" baseline="0" dirty="0" smtClean="0">
                          <a:solidFill>
                            <a:schemeClr val="dk1"/>
                          </a:solidFill>
                          <a:latin typeface="+mn-lt"/>
                          <a:ea typeface="+mn-ea"/>
                          <a:cs typeface="+mn-cs"/>
                        </a:rPr>
                        <a:t>might not be configured with the default gateway.</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Configuring Layer 3 EtherChannels</a:t>
            </a:r>
            <a:endParaRPr lang="en-US" dirty="0" smtClean="0"/>
          </a:p>
        </p:txBody>
      </p:sp>
      <p:sp>
        <p:nvSpPr>
          <p:cNvPr id="11" name="Content Placeholder 10"/>
          <p:cNvSpPr>
            <a:spLocks noGrp="1"/>
          </p:cNvSpPr>
          <p:nvPr>
            <p:ph idx="1"/>
          </p:nvPr>
        </p:nvSpPr>
        <p:spPr/>
        <p:txBody>
          <a:bodyPr>
            <a:normAutofit fontScale="85000" lnSpcReduction="10000"/>
          </a:bodyPr>
          <a:lstStyle/>
          <a:p>
            <a:r>
              <a:rPr lang="en-US" b="1" smtClean="0"/>
              <a:t>Step 1. </a:t>
            </a:r>
            <a:r>
              <a:rPr lang="en-US" smtClean="0"/>
              <a:t>Create a virtual Layer 2 interface.</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interface port-channel 1</a:t>
            </a:r>
          </a:p>
          <a:p>
            <a:pPr lvl="0"/>
            <a:r>
              <a:rPr lang="en-US" b="1" smtClean="0"/>
              <a:t>Step 2. </a:t>
            </a:r>
            <a:r>
              <a:rPr lang="en-US" smtClean="0"/>
              <a:t>Convert to a Layer 3 interface to enable IP configuration.</a:t>
            </a:r>
          </a:p>
          <a:p>
            <a:pPr lvl="1">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no switchport</a:t>
            </a:r>
          </a:p>
          <a:p>
            <a:r>
              <a:rPr lang="en-US" b="1" smtClean="0"/>
              <a:t>Step 3. </a:t>
            </a:r>
            <a:r>
              <a:rPr lang="en-US" smtClean="0"/>
              <a:t>Assign an IP address to the port-channel interface:</a:t>
            </a:r>
          </a:p>
          <a:p>
            <a:pPr lvl="1">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ip address </a:t>
            </a:r>
            <a:r>
              <a:rPr lang="en-US" i="1" smtClean="0">
                <a:latin typeface="Courier New" pitchFamily="49" charset="0"/>
                <a:cs typeface="Courier New" pitchFamily="49" charset="0"/>
              </a:rPr>
              <a:t>ip_address subnet_mask</a:t>
            </a:r>
          </a:p>
          <a:p>
            <a:pPr lvl="0"/>
            <a:r>
              <a:rPr lang="en-US" b="1" smtClean="0"/>
              <a:t>Step 4. </a:t>
            </a:r>
            <a:r>
              <a:rPr lang="en-US" smtClean="0"/>
              <a:t>Navigate to the interfaces that are to be associated with the   EtherChannel bundle:</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interface range </a:t>
            </a:r>
            <a:r>
              <a:rPr lang="en-US" i="1" smtClean="0">
                <a:latin typeface="Courier New" pitchFamily="49" charset="0"/>
                <a:cs typeface="Courier New" pitchFamily="49" charset="0"/>
              </a:rPr>
              <a:t>interface_id portnumber_range</a:t>
            </a:r>
          </a:p>
          <a:p>
            <a:r>
              <a:rPr lang="en-US" b="1" smtClean="0"/>
              <a:t>Step 5. </a:t>
            </a:r>
            <a:r>
              <a:rPr lang="en-US" smtClean="0"/>
              <a:t>For a Layer 3 EtherChannel to form, the associated physical ports must be configured as Layer 3 ports. Assign the interfaces to the EtherChannel group:</a:t>
            </a:r>
          </a:p>
          <a:p>
            <a:pPr lvl="1">
              <a:buNone/>
            </a:pPr>
            <a:r>
              <a:rPr lang="en-US" smtClean="0">
                <a:latin typeface="Courier New" pitchFamily="49" charset="0"/>
                <a:cs typeface="Courier New" pitchFamily="49" charset="0"/>
              </a:rPr>
              <a:t>Switch(config-if-range# </a:t>
            </a:r>
            <a:r>
              <a:rPr lang="en-US" b="1" smtClean="0">
                <a:latin typeface="Courier New" pitchFamily="49" charset="0"/>
                <a:cs typeface="Courier New" pitchFamily="49" charset="0"/>
              </a:rPr>
              <a:t>no switchport</a:t>
            </a:r>
          </a:p>
          <a:p>
            <a:pPr lvl="1">
              <a:buNone/>
            </a:pPr>
            <a:r>
              <a:rPr lang="en-US" smtClean="0">
                <a:latin typeface="Courier New" pitchFamily="49" charset="0"/>
                <a:cs typeface="Courier New" pitchFamily="49" charset="0"/>
              </a:rPr>
              <a:t>Switch(config-if-range)# </a:t>
            </a:r>
            <a:r>
              <a:rPr lang="en-US" b="1" smtClean="0">
                <a:latin typeface="Courier New" pitchFamily="49" charset="0"/>
                <a:cs typeface="Courier New" pitchFamily="49" charset="0"/>
              </a:rPr>
              <a:t>channel-group</a:t>
            </a:r>
            <a:r>
              <a:rPr lang="en-US" smtClean="0">
                <a:latin typeface="Courier New" pitchFamily="49" charset="0"/>
                <a:cs typeface="Courier New" pitchFamily="49" charset="0"/>
              </a:rPr>
              <a:t> </a:t>
            </a:r>
            <a:r>
              <a:rPr lang="en-US" i="1" smtClean="0">
                <a:latin typeface="Courier New" pitchFamily="49" charset="0"/>
                <a:cs typeface="Courier New" pitchFamily="49" charset="0"/>
              </a:rPr>
              <a:t>channel-group-number</a:t>
            </a:r>
            <a:r>
              <a:rPr lang="en-US" smtClean="0">
                <a:latin typeface="Courier New" pitchFamily="49" charset="0"/>
                <a:cs typeface="Courier New" pitchFamily="49" charset="0"/>
              </a:rPr>
              <a:t> </a:t>
            </a:r>
            <a:r>
              <a:rPr lang="en-US" b="1" smtClean="0">
                <a:latin typeface="Courier New" pitchFamily="49" charset="0"/>
                <a:cs typeface="Courier New" pitchFamily="49" charset="0"/>
              </a:rPr>
              <a:t>mode</a:t>
            </a:r>
            <a:r>
              <a:rPr lang="en-US" smtClean="0">
                <a:latin typeface="Courier New" pitchFamily="49" charset="0"/>
                <a:cs typeface="Courier New" pitchFamily="49" charset="0"/>
              </a:rPr>
              <a:t> {</a:t>
            </a:r>
            <a:r>
              <a:rPr lang="en-US" b="1" smtClean="0">
                <a:latin typeface="Courier New" pitchFamily="49" charset="0"/>
                <a:cs typeface="Courier New" pitchFamily="49" charset="0"/>
              </a:rPr>
              <a:t>auto</a:t>
            </a:r>
            <a:r>
              <a:rPr lang="en-US" smtClean="0">
                <a:latin typeface="Courier New" pitchFamily="49" charset="0"/>
                <a:cs typeface="Courier New" pitchFamily="49" charset="0"/>
              </a:rPr>
              <a:t> [</a:t>
            </a:r>
            <a:r>
              <a:rPr lang="en-US" b="1" smtClean="0">
                <a:latin typeface="Courier New" pitchFamily="49" charset="0"/>
                <a:cs typeface="Courier New" pitchFamily="49" charset="0"/>
              </a:rPr>
              <a:t>non-silent</a:t>
            </a:r>
            <a:r>
              <a:rPr lang="en-US" smtClean="0">
                <a:latin typeface="Courier New" pitchFamily="49" charset="0"/>
                <a:cs typeface="Courier New" pitchFamily="49" charset="0"/>
              </a:rPr>
              <a:t>] | </a:t>
            </a:r>
            <a:r>
              <a:rPr lang="en-US" b="1" smtClean="0">
                <a:latin typeface="Courier New" pitchFamily="49" charset="0"/>
                <a:cs typeface="Courier New" pitchFamily="49" charset="0"/>
              </a:rPr>
              <a:t>desirable</a:t>
            </a:r>
            <a:r>
              <a:rPr lang="en-US" smtClean="0">
                <a:latin typeface="Courier New" pitchFamily="49" charset="0"/>
                <a:cs typeface="Courier New" pitchFamily="49" charset="0"/>
              </a:rPr>
              <a:t> [</a:t>
            </a:r>
            <a:r>
              <a:rPr lang="en-US" b="1" smtClean="0">
                <a:latin typeface="Courier New" pitchFamily="49" charset="0"/>
                <a:cs typeface="Courier New" pitchFamily="49" charset="0"/>
              </a:rPr>
              <a:t>non-silent</a:t>
            </a:r>
            <a:r>
              <a:rPr lang="en-US" smtClean="0">
                <a:latin typeface="Courier New" pitchFamily="49" charset="0"/>
                <a:cs typeface="Courier New" pitchFamily="49" charset="0"/>
              </a:rPr>
              <a:t>] | </a:t>
            </a:r>
            <a:r>
              <a:rPr lang="en-US" b="1" smtClean="0">
                <a:latin typeface="Courier New" pitchFamily="49" charset="0"/>
                <a:cs typeface="Courier New" pitchFamily="49" charset="0"/>
              </a:rPr>
              <a:t>on</a:t>
            </a:r>
            <a:r>
              <a:rPr lang="en-US" smtClean="0">
                <a:latin typeface="Courier New" pitchFamily="49" charset="0"/>
                <a:cs typeface="Courier New" pitchFamily="49" charset="0"/>
              </a:rPr>
              <a:t>} | {</a:t>
            </a:r>
            <a:r>
              <a:rPr lang="en-US" b="1" smtClean="0">
                <a:latin typeface="Courier New" pitchFamily="49" charset="0"/>
                <a:cs typeface="Courier New" pitchFamily="49" charset="0"/>
              </a:rPr>
              <a:t>active</a:t>
            </a:r>
            <a:r>
              <a:rPr lang="en-US" smtClean="0">
                <a:latin typeface="Courier New" pitchFamily="49" charset="0"/>
                <a:cs typeface="Courier New" pitchFamily="49" charset="0"/>
              </a:rPr>
              <a:t> | </a:t>
            </a:r>
            <a:r>
              <a:rPr lang="en-US" b="1" smtClean="0">
                <a:latin typeface="Courier New" pitchFamily="49" charset="0"/>
                <a:cs typeface="Courier New" pitchFamily="49" charset="0"/>
              </a:rPr>
              <a:t>passive</a:t>
            </a:r>
            <a:r>
              <a:rPr lang="en-US" smtClean="0">
                <a:latin typeface="Courier New" pitchFamily="49" charset="0"/>
                <a:cs typeface="Courier New" pitchFamily="49" charset="0"/>
              </a:rPr>
              <a:t>}</a:t>
            </a:r>
            <a:endParaRPr lang="en-US"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Layer 3 EtherChannel Example</a:t>
            </a:r>
            <a:endParaRPr lang="en-US" dirty="0"/>
          </a:p>
        </p:txBody>
      </p:sp>
      <p:pic>
        <p:nvPicPr>
          <p:cNvPr id="11" name="Picture 10" descr="L3 EtherChannel Configuration.jpg"/>
          <p:cNvPicPr>
            <a:picLocks noChangeAspect="1"/>
          </p:cNvPicPr>
          <p:nvPr/>
        </p:nvPicPr>
        <p:blipFill>
          <a:blip r:embed="rId3" cstate="print"/>
          <a:stretch>
            <a:fillRect/>
          </a:stretch>
        </p:blipFill>
        <p:spPr>
          <a:xfrm>
            <a:off x="591505" y="1573160"/>
            <a:ext cx="7893734" cy="441019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Routing Protocol.jpg"/>
          <p:cNvPicPr>
            <a:picLocks noChangeAspect="1"/>
          </p:cNvPicPr>
          <p:nvPr/>
        </p:nvPicPr>
        <p:blipFill>
          <a:blip r:embed="rId3" cstate="print"/>
          <a:stretch>
            <a:fillRect/>
          </a:stretch>
        </p:blipFill>
        <p:spPr>
          <a:xfrm>
            <a:off x="898359" y="1032953"/>
            <a:ext cx="6994357" cy="3062500"/>
          </a:xfrm>
          <a:prstGeom prst="rect">
            <a:avLst/>
          </a:prstGeom>
        </p:spPr>
      </p:pic>
      <p:sp>
        <p:nvSpPr>
          <p:cNvPr id="1072130" name="Rectangle 2"/>
          <p:cNvSpPr>
            <a:spLocks noGrp="1" noChangeArrowheads="1"/>
          </p:cNvSpPr>
          <p:nvPr>
            <p:ph type="title"/>
          </p:nvPr>
        </p:nvSpPr>
        <p:spPr/>
        <p:txBody>
          <a:bodyPr/>
          <a:lstStyle/>
          <a:p>
            <a:r>
              <a:rPr lang="en-US" dirty="0" smtClean="0"/>
              <a:t>Routing Protocol Configuration</a:t>
            </a:r>
            <a:endParaRPr lang="en-US" dirty="0"/>
          </a:p>
        </p:txBody>
      </p:sp>
      <p:sp>
        <p:nvSpPr>
          <p:cNvPr id="6" name="Content Placeholder 5"/>
          <p:cNvSpPr>
            <a:spLocks noGrp="1"/>
          </p:cNvSpPr>
          <p:nvPr>
            <p:ph sz="quarter" idx="11"/>
          </p:nvPr>
        </p:nvSpPr>
        <p:spPr>
          <a:xfrm>
            <a:off x="279400" y="4074695"/>
            <a:ext cx="8520113" cy="2465804"/>
          </a:xfrm>
        </p:spPr>
        <p:txBody>
          <a:bodyPr>
            <a:normAutofit fontScale="92500"/>
          </a:bodyPr>
          <a:lstStyle/>
          <a:p>
            <a:pPr>
              <a:lnSpc>
                <a:spcPct val="110000"/>
              </a:lnSpc>
            </a:pPr>
            <a:r>
              <a:rPr lang="en-US" smtClean="0"/>
              <a:t>Switch(config)# </a:t>
            </a:r>
            <a:r>
              <a:rPr lang="en-US" b="1" smtClean="0"/>
              <a:t>ip routing</a:t>
            </a:r>
          </a:p>
          <a:p>
            <a:pPr>
              <a:lnSpc>
                <a:spcPct val="110000"/>
              </a:lnSpc>
            </a:pPr>
            <a:r>
              <a:rPr lang="en-US" smtClean="0"/>
              <a:t>Switch(config)# </a:t>
            </a:r>
            <a:r>
              <a:rPr lang="en-US" b="1" smtClean="0"/>
              <a:t>router eigrp 100</a:t>
            </a:r>
          </a:p>
          <a:p>
            <a:pPr>
              <a:lnSpc>
                <a:spcPct val="110000"/>
              </a:lnSpc>
            </a:pPr>
            <a:r>
              <a:rPr lang="en-US" smtClean="0"/>
              <a:t>Switch(config-router)# </a:t>
            </a:r>
            <a:r>
              <a:rPr lang="en-US" b="1" smtClean="0"/>
              <a:t>no auto-summary</a:t>
            </a:r>
          </a:p>
          <a:p>
            <a:pPr>
              <a:lnSpc>
                <a:spcPct val="110000"/>
              </a:lnSpc>
            </a:pPr>
            <a:r>
              <a:rPr lang="en-US" smtClean="0"/>
              <a:t>Switch(config-router)# </a:t>
            </a:r>
            <a:r>
              <a:rPr lang="en-US" b="1" smtClean="0"/>
              <a:t>network 10.0.0.0</a:t>
            </a:r>
          </a:p>
          <a:p>
            <a:pPr>
              <a:lnSpc>
                <a:spcPct val="110000"/>
              </a:lnSpc>
            </a:pPr>
            <a:r>
              <a:rPr lang="en-US" smtClean="0"/>
              <a:t>Switch(config-router)# </a:t>
            </a:r>
            <a:r>
              <a:rPr lang="en-US" b="1" smtClean="0"/>
              <a:t>passive-interface default</a:t>
            </a:r>
          </a:p>
          <a:p>
            <a:pPr>
              <a:lnSpc>
                <a:spcPct val="110000"/>
              </a:lnSpc>
            </a:pPr>
            <a:r>
              <a:rPr lang="en-US" smtClean="0"/>
              <a:t>Switch(config-router)# </a:t>
            </a:r>
            <a:r>
              <a:rPr lang="en-US" b="1" smtClean="0"/>
              <a:t>no passive-interface fa0/24</a:t>
            </a:r>
          </a:p>
          <a:p>
            <a:pPr>
              <a:lnSpc>
                <a:spcPct val="110000"/>
              </a:lnSpc>
            </a:pPr>
            <a:r>
              <a:rPr lang="en-US" smtClean="0"/>
              <a:t>Switch(config)# </a:t>
            </a:r>
            <a:r>
              <a:rPr lang="en-US" b="1" smtClean="0"/>
              <a:t>interface fa0/24</a:t>
            </a:r>
          </a:p>
          <a:p>
            <a:pPr>
              <a:lnSpc>
                <a:spcPct val="110000"/>
              </a:lnSpc>
            </a:pPr>
            <a:r>
              <a:rPr lang="en-US" smtClean="0"/>
              <a:t>Switch(config-if)# </a:t>
            </a:r>
            <a:r>
              <a:rPr lang="en-US" b="1" smtClean="0"/>
              <a:t>description Uplink</a:t>
            </a:r>
          </a:p>
          <a:p>
            <a:pPr>
              <a:lnSpc>
                <a:spcPct val="110000"/>
              </a:lnSpc>
            </a:pPr>
            <a:r>
              <a:rPr lang="en-US" smtClean="0"/>
              <a:t>Switch(config-if)# </a:t>
            </a:r>
            <a:r>
              <a:rPr lang="en-US" b="1" smtClean="0"/>
              <a:t>ip summary-address eigrp 100 10.1.0.0 255.255.240.0</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Verifying Routing (1)</a:t>
            </a:r>
            <a:endParaRPr lang="en-US" dirty="0"/>
          </a:p>
        </p:txBody>
      </p:sp>
      <p:sp>
        <p:nvSpPr>
          <p:cNvPr id="4" name="Text Placeholder 3"/>
          <p:cNvSpPr>
            <a:spLocks noGrp="1"/>
          </p:cNvSpPr>
          <p:nvPr>
            <p:ph type="body" sz="quarter" idx="10"/>
          </p:nvPr>
        </p:nvSpPr>
        <p:spPr/>
        <p:txBody>
          <a:bodyPr>
            <a:normAutofit/>
          </a:bodyPr>
          <a:lstStyle/>
          <a:p>
            <a:r>
              <a:rPr lang="en-US" sz="1600" smtClean="0"/>
              <a:t>Switch# </a:t>
            </a:r>
            <a:r>
              <a:rPr lang="en-US" sz="1600" b="1" smtClean="0"/>
              <a:t>show ip route</a:t>
            </a:r>
          </a:p>
          <a:p>
            <a:r>
              <a:rPr lang="en-US" sz="1600" smtClean="0"/>
              <a:t>Codes: C - connected, S - static, R - RIP, M - mobile, B - BGP</a:t>
            </a:r>
          </a:p>
          <a:p>
            <a:pPr indent="914400"/>
            <a:r>
              <a:rPr lang="pt-BR" sz="1600" smtClean="0"/>
              <a:t>D - EIGRP, EX - EIGRP external, O - OSPF,</a:t>
            </a:r>
          </a:p>
          <a:p>
            <a:pPr indent="914400"/>
            <a:r>
              <a:rPr lang="en-US" sz="1600" smtClean="0"/>
              <a:t>IA - OSPF inter area</a:t>
            </a:r>
          </a:p>
          <a:p>
            <a:pPr indent="914400"/>
            <a:r>
              <a:rPr lang="pt-BR" sz="1600" smtClean="0"/>
              <a:t>N1 - OSPF NSSA external type 1,</a:t>
            </a:r>
          </a:p>
          <a:p>
            <a:pPr indent="914400"/>
            <a:r>
              <a:rPr lang="pt-BR" sz="1600" smtClean="0"/>
              <a:t>N2 - OSPF NSSA external type 2</a:t>
            </a:r>
          </a:p>
          <a:p>
            <a:pPr indent="914400"/>
            <a:r>
              <a:rPr lang="pt-BR" sz="1600" smtClean="0"/>
              <a:t>E1 - OSPF external type 1, E2 - OSPF external type 2</a:t>
            </a:r>
          </a:p>
          <a:p>
            <a:pPr indent="914400"/>
            <a:r>
              <a:rPr lang="en-US" sz="1600" smtClean="0"/>
              <a:t>i - IS-IS, su - IS-IS summary, L1 - IS-IS level-1,</a:t>
            </a:r>
          </a:p>
          <a:p>
            <a:pPr indent="914400"/>
            <a:r>
              <a:rPr lang="en-US" sz="1600" smtClean="0"/>
              <a:t>L2 - IS-IS level-2</a:t>
            </a:r>
          </a:p>
          <a:p>
            <a:pPr indent="914400"/>
            <a:r>
              <a:rPr lang="en-US" sz="1600" smtClean="0"/>
              <a:t>ia - IS-IS inter area, * - candidate default,</a:t>
            </a:r>
          </a:p>
          <a:p>
            <a:pPr indent="914400"/>
            <a:r>
              <a:rPr lang="en-US" sz="1600" smtClean="0"/>
              <a:t>U - per-user static route</a:t>
            </a:r>
          </a:p>
          <a:p>
            <a:pPr indent="914400"/>
            <a:r>
              <a:rPr lang="en-US" sz="1600" smtClean="0"/>
              <a:t>o - ODR, P - periodic downloaded static route</a:t>
            </a:r>
          </a:p>
          <a:p>
            <a:r>
              <a:rPr lang="en-US" sz="1600" smtClean="0"/>
              <a:t>Gateway of last resort is not set</a:t>
            </a:r>
          </a:p>
          <a:p>
            <a:pPr indent="804863"/>
            <a:r>
              <a:rPr lang="en-US" sz="1600" smtClean="0"/>
              <a:t>10.0.0.0/8 is variably subnetted, 13 subnets, 2 masks</a:t>
            </a:r>
          </a:p>
          <a:p>
            <a:r>
              <a:rPr lang="nl-NL" sz="1600" smtClean="0"/>
              <a:t>D 	  10.1.3.0/24 [90/28416] via 10.1.10.10, 08:09:49, Vlan10</a:t>
            </a:r>
          </a:p>
          <a:p>
            <a:r>
              <a:rPr lang="nl-NL" sz="1600" smtClean="0"/>
              <a:t>D 	  10.1.2.0/24 [90/28416] via 10.1.10.10, 08:09:49, Vlan10</a:t>
            </a:r>
          </a:p>
          <a:p>
            <a:r>
              <a:rPr lang="en-US" sz="1600" smtClean="0"/>
              <a:t>C 	  10.1.10.0/24 is directly connected, Vlan10</a:t>
            </a:r>
            <a:endParaRPr lang="en-US" sz="1600" b="1"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dirty="0" smtClean="0"/>
              <a:t>Verifying Routing (2)</a:t>
            </a:r>
            <a:endParaRPr lang="en-US" dirty="0"/>
          </a:p>
        </p:txBody>
      </p:sp>
      <p:sp>
        <p:nvSpPr>
          <p:cNvPr id="4" name="Text Placeholder 3"/>
          <p:cNvSpPr>
            <a:spLocks noGrp="1"/>
          </p:cNvSpPr>
          <p:nvPr>
            <p:ph type="body" sz="quarter" idx="10"/>
          </p:nvPr>
        </p:nvSpPr>
        <p:spPr/>
        <p:txBody>
          <a:bodyPr>
            <a:normAutofit/>
          </a:bodyPr>
          <a:lstStyle/>
          <a:p>
            <a:r>
              <a:rPr lang="en-US" smtClean="0"/>
              <a:t>Switch# </a:t>
            </a:r>
            <a:r>
              <a:rPr lang="en-US" b="1" smtClean="0"/>
              <a:t>show ip protocol</a:t>
            </a:r>
          </a:p>
          <a:p>
            <a:r>
              <a:rPr lang="en-US" smtClean="0"/>
              <a:t>Routing Protocol is “eigrp 1”</a:t>
            </a:r>
          </a:p>
          <a:p>
            <a:pPr indent="231775"/>
            <a:r>
              <a:rPr lang="en-US" smtClean="0"/>
              <a:t>Outgoing update filter list for all interfaces is not set</a:t>
            </a:r>
          </a:p>
          <a:p>
            <a:pPr indent="231775"/>
            <a:r>
              <a:rPr lang="en-US" smtClean="0"/>
              <a:t>Incoming update filter list for all interfaces is not set</a:t>
            </a:r>
          </a:p>
          <a:p>
            <a:pPr indent="231775"/>
            <a:r>
              <a:rPr lang="en-US" smtClean="0"/>
              <a:t>Default networks flagged in outgoing updates</a:t>
            </a:r>
          </a:p>
          <a:p>
            <a:pPr indent="231775"/>
            <a:r>
              <a:rPr lang="en-US" smtClean="0"/>
              <a:t>Default networks accepted from incoming updates</a:t>
            </a:r>
          </a:p>
          <a:p>
            <a:pPr indent="231775"/>
            <a:r>
              <a:rPr lang="en-US" smtClean="0"/>
              <a:t>EIGRP metric weight K1=1, K2=0, K3=1, K4=0, K5=0</a:t>
            </a:r>
          </a:p>
          <a:p>
            <a:pPr indent="231775"/>
            <a:r>
              <a:rPr lang="en-US" smtClean="0"/>
              <a:t>EIGRP maximum hopcount 100</a:t>
            </a:r>
          </a:p>
          <a:p>
            <a:pPr indent="231775"/>
            <a:r>
              <a:rPr lang="en-US" smtClean="0"/>
              <a:t>EIGRP maximum metric variance 1</a:t>
            </a:r>
          </a:p>
          <a:p>
            <a:pPr indent="231775"/>
            <a:r>
              <a:rPr lang="en-US" smtClean="0"/>
              <a:t>Redistributing: eigrp 1</a:t>
            </a:r>
          </a:p>
          <a:p>
            <a:pPr indent="231775"/>
            <a:r>
              <a:rPr lang="en-US" smtClean="0"/>
              <a:t>Automatic network summarization is in effect</a:t>
            </a:r>
          </a:p>
          <a:p>
            <a:pPr indent="231775"/>
            <a:r>
              <a:rPr lang="en-US" smtClean="0"/>
              <a:t>Maximum path: 4</a:t>
            </a:r>
          </a:p>
          <a:p>
            <a:pPr indent="231775"/>
            <a:r>
              <a:rPr lang="en-US" smtClean="0"/>
              <a:t>Routing for Networks:</a:t>
            </a:r>
          </a:p>
          <a:p>
            <a:pPr indent="463550"/>
            <a:r>
              <a:rPr lang="en-US" smtClean="0"/>
              <a:t>10.0.0.0</a:t>
            </a:r>
          </a:p>
          <a:p>
            <a:pPr indent="231775"/>
            <a:r>
              <a:rPr lang="en-US" smtClean="0"/>
              <a:t>Passive Interface(s):</a:t>
            </a:r>
          </a:p>
          <a:p>
            <a:pPr indent="463550"/>
            <a:r>
              <a:rPr lang="en-US" smtClean="0"/>
              <a:t>Vlan1</a:t>
            </a:r>
          </a:p>
          <a:p>
            <a:pPr indent="463550"/>
            <a:r>
              <a:rPr lang="en-US" smtClean="0"/>
              <a:t>Vlan11</a:t>
            </a:r>
          </a:p>
          <a:p>
            <a:pPr indent="231775"/>
            <a:r>
              <a:rPr lang="en-US" smtClean="0"/>
              <a:t>Routing Information Sources:</a:t>
            </a:r>
          </a:p>
          <a:p>
            <a:pPr indent="463550"/>
            <a:r>
              <a:rPr lang="en-US" smtClean="0"/>
              <a:t>Gateway 		Distance 	Last Update</a:t>
            </a:r>
          </a:p>
          <a:p>
            <a:pPr indent="463550"/>
            <a:r>
              <a:rPr lang="en-US" smtClean="0"/>
              <a:t>10.100.117.202 	      90 	20:25:10</a:t>
            </a:r>
          </a:p>
          <a:p>
            <a:pPr indent="463550"/>
            <a:r>
              <a:rPr lang="en-US" smtClean="0"/>
              <a:t>10.100.113.201 	      90 	20:25:10</a:t>
            </a:r>
          </a:p>
          <a:p>
            <a:pPr indent="231775"/>
            <a:r>
              <a:rPr lang="en-US" smtClean="0"/>
              <a:t>Distance: internal 90 external 170</a:t>
            </a:r>
            <a:endParaRPr lang="en-US" b="1"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Implementing Dynamic Host Configuration</a:t>
            </a:r>
            <a:r>
              <a:rPr kumimoji="0" lang="en-US" sz="2800" b="1" i="0" u="none" strike="noStrike" kern="0" cap="none" spc="0" normalizeH="0" noProof="0" dirty="0" smtClean="0">
                <a:ln>
                  <a:noFill/>
                </a:ln>
                <a:solidFill>
                  <a:schemeClr val="bg1"/>
                </a:solidFill>
                <a:effectLst/>
                <a:uLnTx/>
                <a:uFillTx/>
                <a:latin typeface="+mj-lt"/>
                <a:ea typeface="+mj-ea"/>
                <a:cs typeface="+mj-cs"/>
              </a:rPr>
              <a:t> in a Multilayer Switched Environment</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8" y="1841500"/>
            <a:ext cx="2940050" cy="2743200"/>
          </a:xfrm>
          <a:prstGeom prst="rect">
            <a:avLst/>
          </a:prstGeom>
          <a:noFill/>
        </p:spPr>
        <p:txBody>
          <a:bodyPr anchor="ctr"/>
          <a:lstStyle/>
          <a:p>
            <a:r>
              <a:rPr lang="en-US" sz="2800" dirty="0" smtClean="0">
                <a:solidFill>
                  <a:schemeClr val="bg1"/>
                </a:solidFill>
              </a:rPr>
              <a:t>Describing Inter-VLAN Routing</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DHCP Overview</a:t>
            </a:r>
            <a:endParaRPr lang="en-US" dirty="0" smtClean="0"/>
          </a:p>
        </p:txBody>
      </p:sp>
      <p:sp>
        <p:nvSpPr>
          <p:cNvPr id="8" name="Content Placeholder 7"/>
          <p:cNvSpPr>
            <a:spLocks noGrp="1"/>
          </p:cNvSpPr>
          <p:nvPr>
            <p:ph idx="1"/>
          </p:nvPr>
        </p:nvSpPr>
        <p:spPr/>
        <p:txBody>
          <a:bodyPr>
            <a:normAutofit fontScale="92500" lnSpcReduction="10000"/>
          </a:bodyPr>
          <a:lstStyle/>
          <a:p>
            <a:r>
              <a:rPr lang="en-US" smtClean="0"/>
              <a:t>Distribution multilayer switches often act as Layer 3 gateways for clients connecting to the access switches on various VLANs. Therefore, the DHCP service can be provided directly by the distribution switches.</a:t>
            </a:r>
          </a:p>
          <a:p>
            <a:r>
              <a:rPr lang="en-US" smtClean="0"/>
              <a:t> Alternatively, DHCP services can be concentrated in an external, dedicated DHCP server. In that case, distribution switches need to redirect the incoming clients DHCP requests to the external DHCP server.</a:t>
            </a:r>
            <a:endParaRPr lang="en-US" dirty="0" smtClean="0"/>
          </a:p>
        </p:txBody>
      </p:sp>
      <p:sp>
        <p:nvSpPr>
          <p:cNvPr id="10" name="Content Placeholder 9"/>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693954" y="1216147"/>
            <a:ext cx="4065688" cy="35483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DHCP Operation</a:t>
            </a:r>
            <a:endParaRPr lang="en-US" dirty="0" smtClean="0"/>
          </a:p>
        </p:txBody>
      </p:sp>
      <p:sp>
        <p:nvSpPr>
          <p:cNvPr id="8" name="Content Placeholder 7"/>
          <p:cNvSpPr>
            <a:spLocks noGrp="1"/>
          </p:cNvSpPr>
          <p:nvPr>
            <p:ph idx="11"/>
          </p:nvPr>
        </p:nvSpPr>
        <p:spPr>
          <a:xfrm>
            <a:off x="279400" y="3801597"/>
            <a:ext cx="8520354" cy="2526255"/>
          </a:xfrm>
        </p:spPr>
        <p:txBody>
          <a:bodyPr>
            <a:noAutofit/>
          </a:bodyPr>
          <a:lstStyle/>
          <a:p>
            <a:r>
              <a:rPr lang="en-US" sz="1400" b="1" smtClean="0"/>
              <a:t>Step 1. </a:t>
            </a:r>
            <a:r>
              <a:rPr lang="en-US" sz="1400" smtClean="0"/>
              <a:t>The client sends a DHCPDISCOVER broadcast message to locate a Cisco IOS DHCP server.</a:t>
            </a:r>
          </a:p>
          <a:p>
            <a:r>
              <a:rPr lang="en-US" sz="1400" b="1" smtClean="0"/>
              <a:t>Step 2. </a:t>
            </a:r>
            <a:r>
              <a:rPr lang="en-US" sz="1400" smtClean="0"/>
              <a:t>A DHCP server offers configuration parameters (such as an IP address, a MAC address, a domain name, and a lease for the IP address) to the client in a DHCPOFFER unicast message. A DHCP client might receive offers from multiple DHCP servers and can accept any one of the offers; however, the client usually accepts the first offer it receives. Additionally, the offer from the DHCP server is not a guarantee that the IP address will be allocated to the client; however, the server usually reserves the address until the client has had a chance to formally request the address.</a:t>
            </a:r>
          </a:p>
          <a:p>
            <a:r>
              <a:rPr lang="en-US" sz="1400" b="1" smtClean="0"/>
              <a:t>Step 3. </a:t>
            </a:r>
            <a:r>
              <a:rPr lang="en-US" sz="1400" smtClean="0"/>
              <a:t>The client returns a formal request for the offered IP address to the DHCP server in a DHCPREQUEST broadcast message.</a:t>
            </a:r>
          </a:p>
          <a:p>
            <a:r>
              <a:rPr lang="en-US" sz="1400" b="1" smtClean="0"/>
              <a:t>Step 4. </a:t>
            </a:r>
            <a:r>
              <a:rPr lang="en-US" sz="1400" smtClean="0"/>
              <a:t>The DHCP server confirms that the IP address has been allocated to the client by returning a DHCPACK unicast message to the client.</a:t>
            </a:r>
            <a:endParaRPr lang="en-US" sz="1400" dirty="0" smtClean="0"/>
          </a:p>
        </p:txBody>
      </p:sp>
      <p:sp>
        <p:nvSpPr>
          <p:cNvPr id="9" name="Content Placeholder 8"/>
          <p:cNvSpPr>
            <a:spLocks noGrp="1"/>
          </p:cNvSpPr>
          <p:nvPr>
            <p:ph sz="quarter" idx="12"/>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2759241" y="1083809"/>
            <a:ext cx="3748165" cy="27095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Configuring DHCP</a:t>
            </a:r>
            <a:endParaRPr lang="en-US" dirty="0" smtClean="0"/>
          </a:p>
        </p:txBody>
      </p:sp>
      <p:sp>
        <p:nvSpPr>
          <p:cNvPr id="11" name="Content Placeholder 10"/>
          <p:cNvSpPr>
            <a:spLocks noGrp="1"/>
          </p:cNvSpPr>
          <p:nvPr>
            <p:ph idx="10"/>
          </p:nvPr>
        </p:nvSpPr>
        <p:spPr>
          <a:xfrm>
            <a:off x="279400" y="1174379"/>
            <a:ext cx="8520354" cy="2900316"/>
          </a:xfrm>
        </p:spPr>
        <p:txBody>
          <a:bodyPr>
            <a:noAutofit/>
          </a:bodyPr>
          <a:lstStyle/>
          <a:p>
            <a:pPr>
              <a:lnSpc>
                <a:spcPct val="120000"/>
              </a:lnSpc>
            </a:pPr>
            <a:r>
              <a:rPr lang="en-US" sz="1600" smtClean="0"/>
              <a:t>Step 1. Create a pool with the </a:t>
            </a:r>
            <a:r>
              <a:rPr lang="en-US" sz="1600" b="1" smtClean="0">
                <a:latin typeface="Courier New" pitchFamily="49" charset="0"/>
                <a:cs typeface="Courier New" pitchFamily="49" charset="0"/>
              </a:rPr>
              <a:t>ip dhcp pool </a:t>
            </a:r>
            <a:r>
              <a:rPr lang="en-US" sz="1600" smtClean="0"/>
              <a:t>command.</a:t>
            </a:r>
          </a:p>
          <a:p>
            <a:pPr>
              <a:lnSpc>
                <a:spcPct val="120000"/>
              </a:lnSpc>
            </a:pPr>
            <a:r>
              <a:rPr lang="en-US" sz="1600" smtClean="0"/>
              <a:t>Step 2. Within the dhcp pool configuration submode, configure the network value, which indicates in which subnet addresses are offered. Also, configure items such as the default-gateway, lease duration, subnetmask, and DNS server IP addresses, among others.</a:t>
            </a:r>
          </a:p>
          <a:p>
            <a:pPr>
              <a:lnSpc>
                <a:spcPct val="120000"/>
              </a:lnSpc>
            </a:pPr>
            <a:r>
              <a:rPr lang="en-US" sz="1600" smtClean="0"/>
              <a:t>Step 3. By default, the switch offers addresses taken from the whole range. To exclude some addresses, in global configuration mode, use the </a:t>
            </a:r>
            <a:r>
              <a:rPr lang="en-US" sz="1600" b="1" smtClean="0">
                <a:latin typeface="Courier New" pitchFamily="49" charset="0"/>
                <a:cs typeface="Courier New" pitchFamily="49" charset="0"/>
              </a:rPr>
              <a:t>ip dhcp excluded-address </a:t>
            </a:r>
            <a:r>
              <a:rPr lang="en-US" sz="1600" smtClean="0"/>
              <a:t>command followed by the range of addresses to exclude from the DHCP offers. For a discontinuous address range, configure excluded addresses for each DHCP scope.</a:t>
            </a:r>
          </a:p>
          <a:p>
            <a:pPr>
              <a:lnSpc>
                <a:spcPct val="120000"/>
              </a:lnSpc>
            </a:pPr>
            <a:endParaRPr lang="en-US" sz="1600" dirty="0"/>
          </a:p>
        </p:txBody>
      </p:sp>
      <p:sp>
        <p:nvSpPr>
          <p:cNvPr id="12" name="Text Placeholder 11"/>
          <p:cNvSpPr>
            <a:spLocks noGrp="1"/>
          </p:cNvSpPr>
          <p:nvPr>
            <p:ph sz="quarter" idx="11"/>
          </p:nvPr>
        </p:nvSpPr>
        <p:spPr>
          <a:xfrm>
            <a:off x="279400" y="4138863"/>
            <a:ext cx="8520113" cy="2401636"/>
          </a:xfrm>
        </p:spPr>
        <p:txBody>
          <a:bodyPr/>
          <a:lstStyle/>
          <a:p>
            <a:r>
              <a:rPr lang="en-US" smtClean="0"/>
              <a:t>Switch(config)# </a:t>
            </a:r>
            <a:r>
              <a:rPr lang="en-US" b="1" smtClean="0"/>
              <a:t>ip dhcp excluded-address 10.1.10.1 10.1.10.20</a:t>
            </a:r>
          </a:p>
          <a:p>
            <a:r>
              <a:rPr lang="en-US" smtClean="0"/>
              <a:t>Switch(config)# </a:t>
            </a:r>
            <a:r>
              <a:rPr lang="en-US" b="1" smtClean="0"/>
              <a:t>ip dhcp pool XYZ10</a:t>
            </a:r>
          </a:p>
          <a:p>
            <a:r>
              <a:rPr lang="en-US" smtClean="0"/>
              <a:t>Switch(config-dhcp)# </a:t>
            </a:r>
            <a:r>
              <a:rPr lang="en-US" b="1" smtClean="0"/>
              <a:t>network 10.1.10.0 255.255.255.0</a:t>
            </a:r>
          </a:p>
          <a:p>
            <a:r>
              <a:rPr lang="en-US" smtClean="0"/>
              <a:t>Switch(config-dhcp)# </a:t>
            </a:r>
            <a:r>
              <a:rPr lang="en-US" b="1" smtClean="0"/>
              <a:t>default-router 10.1.10.1</a:t>
            </a:r>
          </a:p>
          <a:p>
            <a:r>
              <a:rPr lang="en-US" smtClean="0"/>
              <a:t>Switch(config-dhcp)# </a:t>
            </a:r>
            <a:r>
              <a:rPr lang="en-US" b="1" smtClean="0"/>
              <a:t>option 150 10.1.1.50</a:t>
            </a:r>
          </a:p>
          <a:p>
            <a:r>
              <a:rPr lang="en-US" smtClean="0"/>
              <a:t>Switch(config-dhcp)# </a:t>
            </a:r>
            <a:r>
              <a:rPr lang="en-US" b="1" smtClean="0"/>
              <a:t>lease 0 8 0</a:t>
            </a:r>
          </a:p>
          <a:p>
            <a:r>
              <a:rPr lang="en-US" smtClean="0"/>
              <a:t>Switch(config-dhcp)# </a:t>
            </a:r>
            <a:r>
              <a:rPr lang="en-US" b="1" smtClean="0"/>
              <a:t>! 0 days 8 hours 0 minutes</a:t>
            </a:r>
          </a:p>
          <a:p>
            <a:r>
              <a:rPr lang="en-US" smtClean="0"/>
              <a:t>Switch(config)# </a:t>
            </a:r>
            <a:r>
              <a:rPr lang="en-US" b="1" smtClean="0"/>
              <a:t>interface vlan10</a:t>
            </a:r>
          </a:p>
          <a:p>
            <a:r>
              <a:rPr lang="en-US" smtClean="0"/>
              <a:t>Switch(config-if)# </a:t>
            </a:r>
            <a:r>
              <a:rPr lang="en-US" b="1" smtClean="0"/>
              <a:t>ip address 10.1.10.1 255.255.255.0</a:t>
            </a:r>
            <a:endParaRPr lang="en-US" b="1"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tretch>
            <a:fillRect/>
          </a:stretch>
        </p:blipFill>
        <p:spPr bwMode="auto">
          <a:xfrm>
            <a:off x="4507831" y="1329855"/>
            <a:ext cx="4396190" cy="2732017"/>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DHCP Relay</a:t>
            </a:r>
            <a:endParaRPr lang="en-US" dirty="0" smtClean="0"/>
          </a:p>
        </p:txBody>
      </p:sp>
      <p:sp>
        <p:nvSpPr>
          <p:cNvPr id="8" name="Content Placeholder 7"/>
          <p:cNvSpPr>
            <a:spLocks noGrp="1"/>
          </p:cNvSpPr>
          <p:nvPr>
            <p:ph sz="half" idx="10"/>
          </p:nvPr>
        </p:nvSpPr>
        <p:spPr/>
        <p:txBody>
          <a:bodyPr>
            <a:normAutofit lnSpcReduction="10000"/>
          </a:bodyPr>
          <a:lstStyle/>
          <a:p>
            <a:r>
              <a:rPr lang="en-US" smtClean="0"/>
              <a:t> Use the </a:t>
            </a:r>
            <a:r>
              <a:rPr lang="en-US" b="1" smtClean="0">
                <a:latin typeface="Courier New" pitchFamily="49" charset="0"/>
                <a:cs typeface="Courier New" pitchFamily="49" charset="0"/>
              </a:rPr>
              <a:t>ip helper-address </a:t>
            </a:r>
            <a:r>
              <a:rPr lang="en-US" smtClean="0"/>
              <a:t>command on the interface which connects to the subnet containing devices which request IP addresses from the DHCP server. </a:t>
            </a:r>
          </a:p>
          <a:p>
            <a:r>
              <a:rPr lang="en-US" smtClean="0"/>
              <a:t>On a multilayer switch, the interface “connecting” to the relevant subnet is typically an SVI.</a:t>
            </a:r>
            <a:endParaRPr lang="en-US" dirty="0" smtClean="0"/>
          </a:p>
        </p:txBody>
      </p:sp>
      <p:sp>
        <p:nvSpPr>
          <p:cNvPr id="11" name="Content Placeholder 10"/>
          <p:cNvSpPr>
            <a:spLocks noGrp="1"/>
          </p:cNvSpPr>
          <p:nvPr>
            <p:ph sz="half" idx="12"/>
          </p:nvPr>
        </p:nvSpPr>
        <p:spPr/>
        <p:txBody>
          <a:bodyPr/>
          <a:lstStyle/>
          <a:p>
            <a:r>
              <a:rPr lang="en-US" smtClean="0"/>
              <a:t>Switch(config)# </a:t>
            </a:r>
            <a:r>
              <a:rPr lang="en-US" b="1" smtClean="0"/>
              <a:t>interface vlan10</a:t>
            </a:r>
          </a:p>
          <a:p>
            <a:r>
              <a:rPr lang="en-US" smtClean="0"/>
              <a:t>Switch(config-if)# </a:t>
            </a:r>
            <a:r>
              <a:rPr lang="en-US" b="1" smtClean="0"/>
              <a:t>ip address 10.1.10.1 255.255.255.0</a:t>
            </a:r>
          </a:p>
          <a:p>
            <a:r>
              <a:rPr lang="en-US" smtClean="0"/>
              <a:t>Switch(config-if)# </a:t>
            </a:r>
            <a:r>
              <a:rPr lang="en-US" b="1" smtClean="0"/>
              <a:t>ip helper-address 10.1.100.1</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Verifying and Troubleshooting DHCP</a:t>
            </a:r>
            <a:endParaRPr lang="en-US" dirty="0"/>
          </a:p>
        </p:txBody>
      </p:sp>
      <p:sp>
        <p:nvSpPr>
          <p:cNvPr id="5" name="Text Placeholder 4"/>
          <p:cNvSpPr>
            <a:spLocks noGrp="1"/>
          </p:cNvSpPr>
          <p:nvPr>
            <p:ph type="body" sz="quarter" idx="10"/>
          </p:nvPr>
        </p:nvSpPr>
        <p:spPr/>
        <p:txBody>
          <a:bodyPr>
            <a:normAutofit/>
          </a:bodyPr>
          <a:lstStyle/>
          <a:p>
            <a:r>
              <a:rPr lang="en-US" smtClean="0"/>
              <a:t>Switch# </a:t>
            </a:r>
            <a:r>
              <a:rPr lang="en-US" b="1" smtClean="0"/>
              <a:t>show ip dhcp binding</a:t>
            </a:r>
          </a:p>
          <a:p>
            <a:r>
              <a:rPr lang="en-US" smtClean="0"/>
              <a:t>Bindings from all pools not associated with VRF:</a:t>
            </a:r>
          </a:p>
          <a:p>
            <a:r>
              <a:rPr lang="en-US" smtClean="0"/>
              <a:t>IP address 	Client-ID/ 		Lease expiration 		Type</a:t>
            </a:r>
          </a:p>
          <a:p>
            <a:r>
              <a:rPr lang="en-US" smtClean="0"/>
              <a:t>		Hardware address/</a:t>
            </a:r>
          </a:p>
          <a:p>
            <a:r>
              <a:rPr lang="en-US" smtClean="0"/>
              <a:t>		User name</a:t>
            </a:r>
          </a:p>
          <a:p>
            <a:r>
              <a:rPr lang="en-US" smtClean="0"/>
              <a:t>10.1.10.21 	0100.1bd5.132a.d2 	Jun 25 2009 06:09 AM 	Automatic</a:t>
            </a:r>
          </a:p>
          <a:p>
            <a:r>
              <a:rPr lang="en-US" smtClean="0"/>
              <a:t>10.1.10.22 	0100.4096.a46a.90 	Jun 25 2009 09:40 AM 	Automatic</a:t>
            </a:r>
          </a:p>
          <a:p>
            <a:r>
              <a:rPr lang="de-DE" smtClean="0"/>
              <a:t>10.1.10.23 	0100.4096.aa98.95 	Jun 25 2009 11:28 AM 	Automatic</a:t>
            </a:r>
          </a:p>
          <a:p>
            <a:endParaRPr lang="de-DE" smtClean="0"/>
          </a:p>
          <a:p>
            <a:r>
              <a:rPr lang="en-US" smtClean="0"/>
              <a:t>Switch# </a:t>
            </a:r>
            <a:r>
              <a:rPr lang="en-US" b="1" smtClean="0"/>
              <a:t>debug ip dhcp server packet</a:t>
            </a:r>
          </a:p>
          <a:p>
            <a:r>
              <a:rPr lang="en-US" smtClean="0"/>
              <a:t>DHCPD: DHCPDISCOVER received from client 0100.1bd5.132a.d2 on interface Vlan6.</a:t>
            </a:r>
          </a:p>
          <a:p>
            <a:r>
              <a:rPr lang="en-US" smtClean="0"/>
              <a:t>DHCPD: Sending DHCPOFFER to client 0100.1bd5.132a.d2 (10.1.10.21).</a:t>
            </a:r>
          </a:p>
          <a:p>
            <a:r>
              <a:rPr lang="en-US" smtClean="0"/>
              <a:t>DHCPD: broadcasting BOOTREPLY to client 001b.d513.2ad2.</a:t>
            </a:r>
          </a:p>
          <a:p>
            <a:r>
              <a:rPr lang="en-US" smtClean="0"/>
              <a:t>DHCPD: DHCPREQUEST received from client 0100.1bd5.132a.d2.</a:t>
            </a:r>
          </a:p>
          <a:p>
            <a:r>
              <a:rPr lang="en-US" smtClean="0"/>
              <a:t>DHCPD: Sending DHCPACK to client 0100.1bd5.132a.d2 (10.1.10.21).</a:t>
            </a:r>
          </a:p>
          <a:p>
            <a:r>
              <a:rPr lang="en-US" smtClean="0"/>
              <a:t>DHCPD: broadcasting BOOTREPLY to client 001b.d513.2ad2.</a:t>
            </a:r>
          </a:p>
          <a:p>
            <a:endParaRPr lang="de-DE" smtClean="0"/>
          </a:p>
          <a:p>
            <a:endParaRPr lang="en-US" smtClean="0"/>
          </a:p>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Deploying CEF-Based Multilayer Switching</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Multilayer Switch Processing</a:t>
            </a:r>
            <a:endParaRPr lang="en-US" dirty="0"/>
          </a:p>
        </p:txBody>
      </p:sp>
      <p:sp>
        <p:nvSpPr>
          <p:cNvPr id="3" name="Content Placeholder 2"/>
          <p:cNvSpPr>
            <a:spLocks noGrp="1"/>
          </p:cNvSpPr>
          <p:nvPr>
            <p:ph idx="1"/>
          </p:nvPr>
        </p:nvSpPr>
        <p:spPr/>
        <p:txBody>
          <a:bodyPr/>
          <a:lstStyle/>
          <a:p>
            <a:r>
              <a:rPr lang="en-US" smtClean="0"/>
              <a:t>Combines functionality of switch and router</a:t>
            </a:r>
          </a:p>
          <a:p>
            <a:r>
              <a:rPr lang="en-US" smtClean="0"/>
              <a:t>Offloads software-based routing process (packet rewrite) to specialized ASIC hardware</a:t>
            </a:r>
          </a:p>
          <a:p>
            <a:r>
              <a:rPr lang="en-US" smtClean="0"/>
              <a:t>Provides wire-speed Ethernet routing and switching services</a:t>
            </a:r>
          </a:p>
          <a:p>
            <a:r>
              <a:rPr lang="en-US" smtClean="0"/>
              <a:t>Optimized for campus LAN</a:t>
            </a:r>
          </a:p>
          <a:p>
            <a:r>
              <a:rPr lang="en-US" smtClean="0"/>
              <a:t>Performs three major functions:</a:t>
            </a:r>
          </a:p>
          <a:p>
            <a:pPr lvl="1"/>
            <a:r>
              <a:rPr lang="en-US" smtClean="0"/>
              <a:t>Packet switching</a:t>
            </a:r>
          </a:p>
          <a:p>
            <a:pPr lvl="1"/>
            <a:r>
              <a:rPr lang="en-US" smtClean="0"/>
              <a:t>Route processing</a:t>
            </a:r>
          </a:p>
          <a:p>
            <a:pPr lvl="1"/>
            <a:r>
              <a:rPr lang="en-US" smtClean="0"/>
              <a:t>Intelligent network services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Frame Rewrite</a:t>
            </a:r>
            <a:endParaRPr lang="en-US" dirty="0" smtClean="0"/>
          </a:p>
        </p:txBody>
      </p:sp>
      <p:sp>
        <p:nvSpPr>
          <p:cNvPr id="6" name="Content Placeholder 5"/>
          <p:cNvSpPr>
            <a:spLocks noGrp="1"/>
          </p:cNvSpPr>
          <p:nvPr>
            <p:ph idx="10"/>
          </p:nvPr>
        </p:nvSpPr>
        <p:spPr/>
        <p:txBody>
          <a:bodyPr/>
          <a:lstStyle/>
          <a:p>
            <a:r>
              <a:rPr lang="en-US" smtClean="0"/>
              <a:t>The incoming frame checksum is verified to ensure that no frame corruption or alteration occurs during transit.</a:t>
            </a:r>
          </a:p>
          <a:p>
            <a:r>
              <a:rPr lang="en-US" smtClean="0"/>
              <a:t>The incoming IP header checksum is verified to ensure that no packet corruption or alteration occurs during transit.</a:t>
            </a:r>
            <a:endParaRPr lang="en-US" dirty="0" smtClean="0"/>
          </a:p>
        </p:txBody>
      </p:sp>
      <p:pic>
        <p:nvPicPr>
          <p:cNvPr id="5122" name="Picture 2"/>
          <p:cNvPicPr>
            <a:picLocks noChangeAspect="1" noChangeArrowheads="1"/>
          </p:cNvPicPr>
          <p:nvPr/>
        </p:nvPicPr>
        <p:blipFill>
          <a:blip r:embed="rId3" cstate="print"/>
          <a:stretch>
            <a:fillRect/>
          </a:stretch>
        </p:blipFill>
        <p:spPr bwMode="auto">
          <a:xfrm>
            <a:off x="826739" y="3900395"/>
            <a:ext cx="7172325" cy="16028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IP Unicast Packet Rewrite on Output Interface</a:t>
            </a:r>
            <a:endParaRPr lang="en-US" dirty="0" smtClean="0"/>
          </a:p>
        </p:txBody>
      </p:sp>
      <p:sp>
        <p:nvSpPr>
          <p:cNvPr id="6" name="Content Placeholder 5"/>
          <p:cNvSpPr>
            <a:spLocks noGrp="1"/>
          </p:cNvSpPr>
          <p:nvPr>
            <p:ph idx="10"/>
          </p:nvPr>
        </p:nvSpPr>
        <p:spPr>
          <a:xfrm>
            <a:off x="279400" y="1206653"/>
            <a:ext cx="8520354" cy="3381389"/>
          </a:xfrm>
        </p:spPr>
        <p:txBody>
          <a:bodyPr>
            <a:normAutofit/>
          </a:bodyPr>
          <a:lstStyle/>
          <a:p>
            <a:r>
              <a:rPr lang="en-US" smtClean="0"/>
              <a:t>The source MAC address changes from the sender MAC address to the outgoing router MAC address.</a:t>
            </a:r>
          </a:p>
          <a:p>
            <a:r>
              <a:rPr lang="en-US" smtClean="0"/>
              <a:t>The destination MAC address changes from the MAC address of the router’s incoming interface to the MAC address of the next-hop router’s receiving interface.</a:t>
            </a:r>
          </a:p>
          <a:p>
            <a:r>
              <a:rPr lang="en-US" smtClean="0"/>
              <a:t>The TTL is decremented by one, and as a result, the IP header checksum is recalculated.</a:t>
            </a:r>
          </a:p>
          <a:p>
            <a:r>
              <a:rPr lang="en-US" smtClean="0"/>
              <a:t>The frame checksum is recalculated.</a:t>
            </a:r>
            <a:endParaRPr lang="en-US" dirty="0" smtClean="0"/>
          </a:p>
        </p:txBody>
      </p:sp>
      <p:pic>
        <p:nvPicPr>
          <p:cNvPr id="5122" name="Picture 2"/>
          <p:cNvPicPr>
            <a:picLocks noChangeAspect="1" noChangeArrowheads="1"/>
          </p:cNvPicPr>
          <p:nvPr/>
        </p:nvPicPr>
        <p:blipFill>
          <a:blip r:embed="rId3" cstate="print"/>
          <a:stretch>
            <a:fillRect/>
          </a:stretch>
        </p:blipFill>
        <p:spPr bwMode="auto">
          <a:xfrm>
            <a:off x="914399" y="4464891"/>
            <a:ext cx="7315200" cy="20656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High-Speed Memory Tables</a:t>
            </a:r>
            <a:endParaRPr lang="en-US" dirty="0"/>
          </a:p>
        </p:txBody>
      </p:sp>
      <p:sp>
        <p:nvSpPr>
          <p:cNvPr id="3" name="Content Placeholder 2"/>
          <p:cNvSpPr>
            <a:spLocks noGrp="1"/>
          </p:cNvSpPr>
          <p:nvPr>
            <p:ph idx="1"/>
          </p:nvPr>
        </p:nvSpPr>
        <p:spPr/>
        <p:txBody>
          <a:bodyPr/>
          <a:lstStyle/>
          <a:p>
            <a:r>
              <a:rPr lang="en-US" smtClean="0"/>
              <a:t>Multilayer switches build routing, bridging, QoS, and ACL tables for centralized or distributed switching.</a:t>
            </a:r>
          </a:p>
          <a:p>
            <a:r>
              <a:rPr lang="en-US" smtClean="0"/>
              <a:t>Switches perform lookups in these tables to make decisions, such as to determine whether a packet with a specific destination IP address is supposed to be dropped according to an ACL. </a:t>
            </a:r>
          </a:p>
          <a:p>
            <a:r>
              <a:rPr lang="en-US" smtClean="0"/>
              <a:t>These tables support high-performance lookups and search algorithms to maintain line-rate performance.</a:t>
            </a:r>
          </a:p>
          <a:p>
            <a:r>
              <a:rPr lang="en-US" smtClean="0"/>
              <a:t>Multilayer switches deploy these memory tables using specialized memory architectures, referred to as content addressable memory (CAM), and ternary content addressable memory (TCAM).</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Introduction to Inter-VLAN Routing</a:t>
            </a:r>
          </a:p>
        </p:txBody>
      </p:sp>
      <p:sp>
        <p:nvSpPr>
          <p:cNvPr id="8" name="Content Placeholder 7"/>
          <p:cNvSpPr>
            <a:spLocks noGrp="1"/>
          </p:cNvSpPr>
          <p:nvPr>
            <p:ph idx="11"/>
          </p:nvPr>
        </p:nvSpPr>
        <p:spPr>
          <a:xfrm>
            <a:off x="279400" y="4167051"/>
            <a:ext cx="8520354" cy="2257053"/>
          </a:xfrm>
        </p:spPr>
        <p:txBody>
          <a:bodyPr>
            <a:normAutofit/>
          </a:bodyPr>
          <a:lstStyle/>
          <a:p>
            <a:pPr marL="168275" indent="-168275">
              <a:lnSpc>
                <a:spcPct val="100000"/>
              </a:lnSpc>
              <a:spcBef>
                <a:spcPts val="600"/>
              </a:spcBef>
              <a:spcAft>
                <a:spcPts val="600"/>
              </a:spcAft>
              <a:buFont typeface="Arial" pitchFamily="34" charset="0"/>
              <a:buChar char="•"/>
            </a:pPr>
            <a:r>
              <a:rPr lang="en-US" dirty="0" smtClean="0"/>
              <a:t>VLANs isolate traffic by design.</a:t>
            </a:r>
          </a:p>
          <a:p>
            <a:pPr marL="168275" indent="-168275">
              <a:lnSpc>
                <a:spcPct val="100000"/>
              </a:lnSpc>
              <a:spcBef>
                <a:spcPts val="600"/>
              </a:spcBef>
              <a:spcAft>
                <a:spcPts val="600"/>
              </a:spcAft>
              <a:buFont typeface="Arial" pitchFamily="34" charset="0"/>
              <a:buChar char="•"/>
            </a:pPr>
            <a:r>
              <a:rPr lang="en-US" dirty="0" smtClean="0"/>
              <a:t>Inter-VLAN router of some sort required.</a:t>
            </a:r>
          </a:p>
          <a:p>
            <a:pPr marL="168275" indent="-168275">
              <a:lnSpc>
                <a:spcPct val="100000"/>
              </a:lnSpc>
              <a:spcBef>
                <a:spcPts val="600"/>
              </a:spcBef>
              <a:spcAft>
                <a:spcPts val="600"/>
              </a:spcAft>
              <a:buFont typeface="Arial" pitchFamily="34" charset="0"/>
              <a:buChar char="•"/>
            </a:pPr>
            <a:r>
              <a:rPr lang="en-US" dirty="0" smtClean="0"/>
              <a:t>Inter-VLAN routing should occur in the distribution layer.</a:t>
            </a:r>
          </a:p>
          <a:p>
            <a:pPr marL="168275" indent="-168275">
              <a:lnSpc>
                <a:spcPct val="100000"/>
              </a:lnSpc>
              <a:spcBef>
                <a:spcPts val="600"/>
              </a:spcBef>
              <a:spcAft>
                <a:spcPts val="600"/>
              </a:spcAft>
              <a:buFont typeface="Arial" pitchFamily="34" charset="0"/>
              <a:buChar char="•"/>
            </a:pPr>
            <a:r>
              <a:rPr lang="en-US" dirty="0" smtClean="0"/>
              <a:t>Multilayer switch is recommended to terminate VLANs.</a:t>
            </a:r>
          </a:p>
        </p:txBody>
      </p:sp>
      <p:pic>
        <p:nvPicPr>
          <p:cNvPr id="5122" name="Picture 2"/>
          <p:cNvPicPr>
            <a:picLocks noChangeAspect="1" noChangeArrowheads="1"/>
          </p:cNvPicPr>
          <p:nvPr/>
        </p:nvPicPr>
        <p:blipFill>
          <a:blip r:embed="rId3" cstate="print"/>
          <a:stretch>
            <a:fillRect/>
          </a:stretch>
        </p:blipFill>
        <p:spPr bwMode="auto">
          <a:xfrm>
            <a:off x="1328443" y="1081392"/>
            <a:ext cx="6482424"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CAM Table</a:t>
            </a:r>
            <a:endParaRPr lang="en-US" dirty="0"/>
          </a:p>
        </p:txBody>
      </p:sp>
      <p:sp>
        <p:nvSpPr>
          <p:cNvPr id="3" name="Content Placeholder 2"/>
          <p:cNvSpPr>
            <a:spLocks noGrp="1"/>
          </p:cNvSpPr>
          <p:nvPr>
            <p:ph idx="1"/>
          </p:nvPr>
        </p:nvSpPr>
        <p:spPr/>
        <p:txBody>
          <a:bodyPr/>
          <a:lstStyle/>
          <a:p>
            <a:r>
              <a:rPr lang="en-US" smtClean="0"/>
              <a:t>Matches based on two values: 0 (true) or 1 (false). </a:t>
            </a:r>
          </a:p>
          <a:p>
            <a:r>
              <a:rPr lang="en-US" smtClean="0"/>
              <a:t>Useful for building tables that search on exact matches such as MAC address tables. </a:t>
            </a:r>
          </a:p>
          <a:p>
            <a:r>
              <a:rPr lang="en-US" smtClean="0"/>
              <a:t>Primary table used to make Layer 2 forwarding decisions. </a:t>
            </a:r>
          </a:p>
          <a:p>
            <a:r>
              <a:rPr lang="en-US" smtClean="0"/>
              <a:t>Built by recording the source MAC address and inbound port of all incoming frames. When a frame arrives at the switch with a destination MAC address of an entry in the CAM table, the frame is forwarded out through only the port that is associated with that specific MAC address.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TCAM Table</a:t>
            </a:r>
            <a:endParaRPr lang="en-US" dirty="0"/>
          </a:p>
        </p:txBody>
      </p:sp>
      <p:sp>
        <p:nvSpPr>
          <p:cNvPr id="3" name="Content Placeholder 2"/>
          <p:cNvSpPr>
            <a:spLocks noGrp="1"/>
          </p:cNvSpPr>
          <p:nvPr>
            <p:ph idx="1"/>
          </p:nvPr>
        </p:nvSpPr>
        <p:spPr/>
        <p:txBody>
          <a:bodyPr/>
          <a:lstStyle/>
          <a:p>
            <a:r>
              <a:rPr lang="en-US" smtClean="0"/>
              <a:t>Matches based on three values: 0, 1, or x (where x is either number).</a:t>
            </a:r>
          </a:p>
          <a:p>
            <a:r>
              <a:rPr lang="en-US" smtClean="0"/>
              <a:t>TCAM is most useful for building tables for searching on the longest match, such as IP routing tables organized by IP prefixes.</a:t>
            </a:r>
          </a:p>
          <a:p>
            <a:r>
              <a:rPr lang="en-US" smtClean="0"/>
              <a:t>The memory structure is broken into a series of patterns and associated masks.</a:t>
            </a:r>
          </a:p>
          <a:p>
            <a:r>
              <a:rPr lang="en-US" smtClean="0"/>
              <a:t>Stores ACL, QoS, and other information generally associated with Layer 3 and higher processing.</a:t>
            </a:r>
            <a:br>
              <a:rPr lang="en-US" smtClean="0"/>
            </a:b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TCAM Lookup</a:t>
            </a:r>
            <a:endParaRPr lang="en-US" dirty="0" smtClean="0"/>
          </a:p>
        </p:txBody>
      </p:sp>
      <p:sp>
        <p:nvSpPr>
          <p:cNvPr id="5" name="Content Placeholder 4"/>
          <p:cNvSpPr>
            <a:spLocks noGrp="1"/>
          </p:cNvSpPr>
          <p:nvPr>
            <p:ph idx="1"/>
          </p:nvPr>
        </p:nvSpPr>
        <p:spPr/>
        <p:txBody>
          <a:bodyPr/>
          <a:lstStyle/>
          <a:p>
            <a:r>
              <a:rPr lang="en-US" smtClean="0"/>
              <a:t>TCAM table used here for a CEF prefix lookup to make a routing decision. </a:t>
            </a:r>
          </a:p>
          <a:p>
            <a:r>
              <a:rPr lang="en-US" smtClean="0"/>
              <a:t>Entry, 10.1.10.10, does not appear as a pattern in the TCAM table when all bits are compared.</a:t>
            </a:r>
          </a:p>
          <a:p>
            <a:r>
              <a:rPr lang="en-US" smtClean="0"/>
              <a:t>Search continues for the longest match, resulting in a 24-bit hit.</a:t>
            </a:r>
            <a:endParaRPr lang="en-US" dirty="0" smtClean="0"/>
          </a:p>
        </p:txBody>
      </p:sp>
      <p:sp>
        <p:nvSpPr>
          <p:cNvPr id="10" name="Content Placeholder 9"/>
          <p:cNvSpPr>
            <a:spLocks noGrp="1"/>
          </p:cNvSpPr>
          <p:nvPr>
            <p:ph idx="10"/>
          </p:nvPr>
        </p:nvSpPr>
        <p:spPr/>
        <p:txBody>
          <a:bodyPr/>
          <a:lstStyle/>
          <a:p>
            <a:endParaRPr lang="en-US"/>
          </a:p>
        </p:txBody>
      </p:sp>
      <p:pic>
        <p:nvPicPr>
          <p:cNvPr id="6146" name="Picture 2"/>
          <p:cNvPicPr>
            <a:picLocks noChangeAspect="1" noChangeArrowheads="1"/>
          </p:cNvPicPr>
          <p:nvPr/>
        </p:nvPicPr>
        <p:blipFill>
          <a:blip r:embed="rId3" cstate="print"/>
          <a:stretch>
            <a:fillRect/>
          </a:stretch>
        </p:blipFill>
        <p:spPr bwMode="auto">
          <a:xfrm>
            <a:off x="4677509" y="1037582"/>
            <a:ext cx="4220306" cy="55557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TCAM Match Region Types</a:t>
            </a:r>
            <a:endParaRPr lang="en-US" dirty="0"/>
          </a:p>
        </p:txBody>
      </p:sp>
      <p:sp>
        <p:nvSpPr>
          <p:cNvPr id="3" name="Content Placeholder 2"/>
          <p:cNvSpPr>
            <a:spLocks noGrp="1"/>
          </p:cNvSpPr>
          <p:nvPr>
            <p:ph idx="1"/>
          </p:nvPr>
        </p:nvSpPr>
        <p:spPr/>
        <p:txBody>
          <a:bodyPr>
            <a:normAutofit fontScale="92500"/>
          </a:bodyPr>
          <a:lstStyle/>
          <a:p>
            <a:r>
              <a:rPr lang="en-US" b="1" smtClean="0"/>
              <a:t>Exact-match region</a:t>
            </a:r>
            <a:r>
              <a:rPr lang="en-US" smtClean="0"/>
              <a:t>: Layer 3 entries for IP adjacencies; IP adjacencies are next hop information, such as MAC addresses, associated with IP addresses. Other examples of exact-match regions are Layer 2 switching tables and UDP flooding tables.</a:t>
            </a:r>
          </a:p>
          <a:p>
            <a:r>
              <a:rPr lang="en-US" b="1" smtClean="0"/>
              <a:t>Longest-match region</a:t>
            </a:r>
            <a:r>
              <a:rPr lang="en-US" smtClean="0"/>
              <a:t>: multiple “buckets” or groups of Layer 3 address entries organized in decreasing order by mask length. All entries within a bucket share the same mask value and key size. The buckets change their size dynamically by borrowing address entries from neighboring buckets. Although the size of the whole protocol region is fixed, several platforms support configuration of the region size. For most platforms, the reconfigured size of the protocol region is effective only after the next system reboot.</a:t>
            </a:r>
          </a:p>
          <a:p>
            <a:r>
              <a:rPr lang="en-US" b="1" smtClean="0"/>
              <a:t>First-match region</a:t>
            </a:r>
            <a:r>
              <a:rPr lang="en-US" smtClean="0"/>
              <a:t>: Stops lookups after the first match of the entry. For example, a first-match region is used for ACL entries.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0674" name="Rectangle 2"/>
          <p:cNvSpPr>
            <a:spLocks noGrp="1" noChangeArrowheads="1"/>
          </p:cNvSpPr>
          <p:nvPr>
            <p:ph type="title"/>
          </p:nvPr>
        </p:nvSpPr>
        <p:spPr/>
        <p:txBody>
          <a:bodyPr/>
          <a:lstStyle/>
          <a:p>
            <a:r>
              <a:rPr lang="en-US" dirty="0" smtClean="0"/>
              <a:t>TCAM Protocol Regions</a:t>
            </a:r>
            <a:endParaRPr lang="en-US" dirty="0"/>
          </a:p>
        </p:txBody>
      </p:sp>
      <p:graphicFrame>
        <p:nvGraphicFramePr>
          <p:cNvPr id="10" name="Content Placeholder 9"/>
          <p:cNvGraphicFramePr>
            <a:graphicFrameLocks noGrp="1"/>
          </p:cNvGraphicFramePr>
          <p:nvPr>
            <p:ph sz="quarter" idx="10"/>
          </p:nvPr>
        </p:nvGraphicFramePr>
        <p:xfrm>
          <a:off x="395311" y="1195756"/>
          <a:ext cx="8233533" cy="5029200"/>
        </p:xfrm>
        <a:graphic>
          <a:graphicData uri="http://schemas.openxmlformats.org/drawingml/2006/table">
            <a:tbl>
              <a:tblPr firstRow="1" bandRow="1">
                <a:tableStyleId>{5C22544A-7EE6-4342-B048-85BDC9FD1C3A}</a:tableStyleId>
              </a:tblPr>
              <a:tblGrid>
                <a:gridCol w="2160320"/>
                <a:gridCol w="1465384"/>
                <a:gridCol w="1078523"/>
                <a:gridCol w="1178933"/>
                <a:gridCol w="2350373"/>
              </a:tblGrid>
              <a:tr h="503759">
                <a:tc>
                  <a:txBody>
                    <a:bodyPr/>
                    <a:lstStyle/>
                    <a:p>
                      <a:r>
                        <a:rPr lang="en-US" dirty="0" smtClean="0"/>
                        <a:t>Region Name</a:t>
                      </a:r>
                      <a:endParaRPr lang="en-US" dirty="0"/>
                    </a:p>
                  </a:txBody>
                  <a:tcPr/>
                </a:tc>
                <a:tc>
                  <a:txBody>
                    <a:bodyPr/>
                    <a:lstStyle/>
                    <a:p>
                      <a:r>
                        <a:rPr lang="en-US" dirty="0" smtClean="0"/>
                        <a:t>Cisco IOS Region Name</a:t>
                      </a:r>
                      <a:endParaRPr lang="en-US" dirty="0"/>
                    </a:p>
                  </a:txBody>
                  <a:tcPr/>
                </a:tc>
                <a:tc>
                  <a:txBody>
                    <a:bodyPr/>
                    <a:lstStyle/>
                    <a:p>
                      <a:r>
                        <a:rPr lang="en-US" dirty="0" smtClean="0"/>
                        <a:t>Lookup Type</a:t>
                      </a:r>
                      <a:endParaRPr lang="en-US" dirty="0"/>
                    </a:p>
                  </a:txBody>
                  <a:tcPr/>
                </a:tc>
                <a:tc>
                  <a:txBody>
                    <a:bodyPr/>
                    <a:lstStyle/>
                    <a:p>
                      <a:r>
                        <a:rPr lang="en-US" dirty="0" smtClean="0"/>
                        <a:t>Key Size</a:t>
                      </a:r>
                      <a:endParaRPr lang="en-US" dirty="0"/>
                    </a:p>
                  </a:txBody>
                  <a:tcPr/>
                </a:tc>
                <a:tc>
                  <a:txBody>
                    <a:bodyPr/>
                    <a:lstStyle/>
                    <a:p>
                      <a:r>
                        <a:rPr lang="en-US" dirty="0" smtClean="0"/>
                        <a:t>Sample Result</a:t>
                      </a:r>
                      <a:endParaRPr lang="en-US" dirty="0"/>
                    </a:p>
                  </a:txBody>
                  <a:tcPr/>
                </a:tc>
              </a:tr>
              <a:tr h="586150">
                <a:tc>
                  <a:txBody>
                    <a:bodyPr/>
                    <a:lstStyle/>
                    <a:p>
                      <a:r>
                        <a:rPr lang="en-US" dirty="0" smtClean="0"/>
                        <a:t>IP adjacency</a:t>
                      </a:r>
                      <a:endParaRPr lang="en-US" dirty="0"/>
                    </a:p>
                  </a:txBody>
                  <a:tcPr/>
                </a:tc>
                <a:tc>
                  <a:txBody>
                    <a:bodyPr/>
                    <a:lstStyle/>
                    <a:p>
                      <a:r>
                        <a:rPr lang="en-US" dirty="0" smtClean="0"/>
                        <a:t>ip-adjacency</a:t>
                      </a:r>
                      <a:endParaRPr lang="en-US" dirty="0"/>
                    </a:p>
                  </a:txBody>
                  <a:tcPr/>
                </a:tc>
                <a:tc>
                  <a:txBody>
                    <a:bodyPr/>
                    <a:lstStyle/>
                    <a:p>
                      <a:r>
                        <a:rPr lang="en-US" dirty="0" smtClean="0"/>
                        <a:t>Exact-match</a:t>
                      </a:r>
                      <a:endParaRPr lang="en-US" dirty="0"/>
                    </a:p>
                  </a:txBody>
                  <a:tcPr/>
                </a:tc>
                <a:tc>
                  <a:txBody>
                    <a:bodyPr/>
                    <a:lstStyle/>
                    <a:p>
                      <a:r>
                        <a:rPr lang="en-US" dirty="0" smtClean="0"/>
                        <a:t>32 bits</a:t>
                      </a:r>
                      <a:endParaRPr lang="en-US" dirty="0"/>
                    </a:p>
                  </a:txBody>
                  <a:tcPr/>
                </a:tc>
                <a:tc>
                  <a:txBody>
                    <a:bodyPr/>
                    <a:lstStyle/>
                    <a:p>
                      <a:r>
                        <a:rPr lang="en-US" dirty="0" smtClean="0"/>
                        <a:t>MAC address rewrite information</a:t>
                      </a:r>
                      <a:endParaRPr lang="en-US" dirty="0"/>
                    </a:p>
                  </a:txBody>
                  <a:tcPr/>
                </a:tc>
              </a:tr>
              <a:tr h="527539">
                <a:tc>
                  <a:txBody>
                    <a:bodyPr/>
                    <a:lstStyle/>
                    <a:p>
                      <a:r>
                        <a:rPr lang="en-US" dirty="0" smtClean="0"/>
                        <a:t>IP prefix</a:t>
                      </a:r>
                      <a:endParaRPr lang="en-US" dirty="0"/>
                    </a:p>
                  </a:txBody>
                  <a:tcPr/>
                </a:tc>
                <a:tc>
                  <a:txBody>
                    <a:bodyPr/>
                    <a:lstStyle/>
                    <a:p>
                      <a:r>
                        <a:rPr lang="en-US" dirty="0" smtClean="0"/>
                        <a:t>ip-prefix</a:t>
                      </a:r>
                      <a:endParaRPr lang="en-US" dirty="0"/>
                    </a:p>
                  </a:txBody>
                  <a:tcPr/>
                </a:tc>
                <a:tc>
                  <a:txBody>
                    <a:bodyPr/>
                    <a:lstStyle/>
                    <a:p>
                      <a:r>
                        <a:rPr lang="en-US" dirty="0" smtClean="0"/>
                        <a:t>Longest-match</a:t>
                      </a:r>
                      <a:endParaRPr lang="en-US" dirty="0"/>
                    </a:p>
                  </a:txBody>
                  <a:tcPr/>
                </a:tc>
                <a:tc>
                  <a:txBody>
                    <a:bodyPr/>
                    <a:lstStyle/>
                    <a:p>
                      <a:r>
                        <a:rPr lang="en-US" dirty="0" smtClean="0"/>
                        <a:t>32 bits</a:t>
                      </a:r>
                      <a:endParaRPr lang="en-US" dirty="0"/>
                    </a:p>
                  </a:txBody>
                  <a:tcPr/>
                </a:tc>
                <a:tc>
                  <a:txBody>
                    <a:bodyPr/>
                    <a:lstStyle/>
                    <a:p>
                      <a:r>
                        <a:rPr lang="en-US" dirty="0" smtClean="0"/>
                        <a:t>Next-hop routing information</a:t>
                      </a:r>
                      <a:endParaRPr lang="en-US" dirty="0"/>
                    </a:p>
                  </a:txBody>
                  <a:tcPr/>
                </a:tc>
              </a:tr>
              <a:tr h="574431">
                <a:tc>
                  <a:txBody>
                    <a:bodyPr/>
                    <a:lstStyle/>
                    <a:p>
                      <a:r>
                        <a:rPr lang="en-US" dirty="0" smtClean="0"/>
                        <a:t>IP multicast</a:t>
                      </a:r>
                      <a:endParaRPr lang="en-US" dirty="0"/>
                    </a:p>
                  </a:txBody>
                  <a:tcPr/>
                </a:tc>
                <a:tc>
                  <a:txBody>
                    <a:bodyPr/>
                    <a:lstStyle/>
                    <a:p>
                      <a:r>
                        <a:rPr lang="en-US" dirty="0" smtClean="0"/>
                        <a:t>ip-</a:t>
                      </a:r>
                      <a:r>
                        <a:rPr lang="en-US" dirty="0" err="1" smtClean="0"/>
                        <a:t>mcast</a:t>
                      </a:r>
                      <a:endParaRPr lang="en-US" dirty="0"/>
                    </a:p>
                  </a:txBody>
                  <a:tcPr/>
                </a:tc>
                <a:tc>
                  <a:txBody>
                    <a:bodyPr/>
                    <a:lstStyle/>
                    <a:p>
                      <a:r>
                        <a:rPr lang="en-US" dirty="0" smtClean="0"/>
                        <a:t>Longest-match</a:t>
                      </a:r>
                      <a:endParaRPr lang="en-US" dirty="0"/>
                    </a:p>
                  </a:txBody>
                  <a:tcPr/>
                </a:tc>
                <a:tc>
                  <a:txBody>
                    <a:bodyPr/>
                    <a:lstStyle/>
                    <a:p>
                      <a:r>
                        <a:rPr lang="en-US" dirty="0" smtClean="0"/>
                        <a:t>64 bits</a:t>
                      </a:r>
                      <a:endParaRPr lang="en-US" dirty="0"/>
                    </a:p>
                  </a:txBody>
                  <a:tcPr/>
                </a:tc>
                <a:tc>
                  <a:txBody>
                    <a:bodyPr/>
                    <a:lstStyle/>
                    <a:p>
                      <a:r>
                        <a:rPr lang="en-US" dirty="0" smtClean="0"/>
                        <a:t>Next-hop routing information</a:t>
                      </a:r>
                      <a:endParaRPr lang="en-US" dirty="0"/>
                    </a:p>
                  </a:txBody>
                  <a:tcPr/>
                </a:tc>
              </a:tr>
              <a:tr h="515815">
                <a:tc>
                  <a:txBody>
                    <a:bodyPr/>
                    <a:lstStyle/>
                    <a:p>
                      <a:r>
                        <a:rPr lang="en-US" dirty="0" smtClean="0"/>
                        <a:t>Layer 2 switching</a:t>
                      </a:r>
                      <a:endParaRPr lang="en-US" dirty="0"/>
                    </a:p>
                  </a:txBody>
                  <a:tcPr/>
                </a:tc>
                <a:tc>
                  <a:txBody>
                    <a:bodyPr/>
                    <a:lstStyle/>
                    <a:p>
                      <a:r>
                        <a:rPr lang="en-US" dirty="0" err="1" smtClean="0"/>
                        <a:t>l2</a:t>
                      </a:r>
                      <a:r>
                        <a:rPr lang="en-US" dirty="0" smtClean="0"/>
                        <a:t>-switching</a:t>
                      </a:r>
                      <a:endParaRPr lang="en-US" dirty="0"/>
                    </a:p>
                  </a:txBody>
                  <a:tcPr/>
                </a:tc>
                <a:tc>
                  <a:txBody>
                    <a:bodyPr/>
                    <a:lstStyle/>
                    <a:p>
                      <a:r>
                        <a:rPr lang="en-US" dirty="0" smtClean="0"/>
                        <a:t>Exact-match</a:t>
                      </a:r>
                      <a:endParaRPr lang="en-US" dirty="0"/>
                    </a:p>
                  </a:txBody>
                  <a:tcPr/>
                </a:tc>
                <a:tc>
                  <a:txBody>
                    <a:bodyPr/>
                    <a:lstStyle/>
                    <a:p>
                      <a:r>
                        <a:rPr lang="en-US" dirty="0" smtClean="0"/>
                        <a:t>64 bits</a:t>
                      </a:r>
                      <a:endParaRPr lang="en-US" dirty="0"/>
                    </a:p>
                  </a:txBody>
                  <a:tcPr/>
                </a:tc>
                <a:tc>
                  <a:txBody>
                    <a:bodyPr/>
                    <a:lstStyle/>
                    <a:p>
                      <a:r>
                        <a:rPr lang="en-US" dirty="0" smtClean="0"/>
                        <a:t>Destination interface and VLAN</a:t>
                      </a:r>
                      <a:endParaRPr lang="en-US" dirty="0"/>
                    </a:p>
                  </a:txBody>
                  <a:tcPr/>
                </a:tc>
              </a:tr>
              <a:tr h="468923">
                <a:tc>
                  <a:txBody>
                    <a:bodyPr/>
                    <a:lstStyle/>
                    <a:p>
                      <a:r>
                        <a:rPr lang="en-US" dirty="0" smtClean="0"/>
                        <a:t>UDP flooding</a:t>
                      </a:r>
                      <a:endParaRPr lang="en-US" dirty="0"/>
                    </a:p>
                  </a:txBody>
                  <a:tcPr/>
                </a:tc>
                <a:tc>
                  <a:txBody>
                    <a:bodyPr/>
                    <a:lstStyle/>
                    <a:p>
                      <a:r>
                        <a:rPr lang="en-US" dirty="0" smtClean="0"/>
                        <a:t>udp-flooding</a:t>
                      </a:r>
                      <a:endParaRPr lang="en-US" dirty="0"/>
                    </a:p>
                  </a:txBody>
                  <a:tcPr/>
                </a:tc>
                <a:tc>
                  <a:txBody>
                    <a:bodyPr/>
                    <a:lstStyle/>
                    <a:p>
                      <a:r>
                        <a:rPr lang="en-US" dirty="0" smtClean="0"/>
                        <a:t>Exact-match</a:t>
                      </a:r>
                      <a:endParaRPr lang="en-US" dirty="0"/>
                    </a:p>
                  </a:txBody>
                  <a:tcPr/>
                </a:tc>
                <a:tc>
                  <a:txBody>
                    <a:bodyPr/>
                    <a:lstStyle/>
                    <a:p>
                      <a:r>
                        <a:rPr lang="en-US" dirty="0" smtClean="0"/>
                        <a:t>64 bits</a:t>
                      </a:r>
                      <a:endParaRPr lang="en-US" dirty="0"/>
                    </a:p>
                  </a:txBody>
                  <a:tcPr/>
                </a:tc>
                <a:tc>
                  <a:txBody>
                    <a:bodyPr/>
                    <a:lstStyle/>
                    <a:p>
                      <a:r>
                        <a:rPr lang="en-US" dirty="0" smtClean="0"/>
                        <a:t>Next-hop routing or MAC address rewrite</a:t>
                      </a:r>
                      <a:r>
                        <a:rPr lang="en-US" baseline="0" dirty="0" smtClean="0"/>
                        <a:t> information</a:t>
                      </a:r>
                      <a:endParaRPr lang="en-US" dirty="0"/>
                    </a:p>
                  </a:txBody>
                  <a:tcPr/>
                </a:tc>
              </a:tr>
              <a:tr h="503759">
                <a:tc>
                  <a:txBody>
                    <a:bodyPr/>
                    <a:lstStyle/>
                    <a:p>
                      <a:r>
                        <a:rPr lang="en-US" dirty="0" smtClean="0"/>
                        <a:t>Access Lists</a:t>
                      </a:r>
                      <a:endParaRPr lang="en-US" dirty="0"/>
                    </a:p>
                  </a:txBody>
                  <a:tcPr/>
                </a:tc>
                <a:tc>
                  <a:txBody>
                    <a:bodyPr/>
                    <a:lstStyle/>
                    <a:p>
                      <a:r>
                        <a:rPr lang="en-US" dirty="0" smtClean="0"/>
                        <a:t>access-list</a:t>
                      </a:r>
                      <a:endParaRPr lang="en-US" dirty="0"/>
                    </a:p>
                  </a:txBody>
                  <a:tcPr/>
                </a:tc>
                <a:tc>
                  <a:txBody>
                    <a:bodyPr/>
                    <a:lstStyle/>
                    <a:p>
                      <a:r>
                        <a:rPr lang="en-US" dirty="0" smtClean="0"/>
                        <a:t>First-match</a:t>
                      </a:r>
                      <a:endParaRPr lang="en-US" dirty="0"/>
                    </a:p>
                  </a:txBody>
                  <a:tcPr/>
                </a:tc>
                <a:tc>
                  <a:txBody>
                    <a:bodyPr/>
                    <a:lstStyle/>
                    <a:p>
                      <a:r>
                        <a:rPr lang="en-US" dirty="0" smtClean="0"/>
                        <a:t>128 bits</a:t>
                      </a:r>
                      <a:endParaRPr lang="en-US" dirty="0"/>
                    </a:p>
                  </a:txBody>
                  <a:tcPr/>
                </a:tc>
                <a:tc>
                  <a:txBody>
                    <a:bodyPr/>
                    <a:lstStyle/>
                    <a:p>
                      <a:r>
                        <a:rPr lang="en-US" dirty="0" smtClean="0"/>
                        <a:t>Permit, deny, or wildcard</a:t>
                      </a:r>
                      <a:endParaRPr lang="en-US" dirty="0"/>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Distributed Hardware Forwarding</a:t>
            </a:r>
          </a:p>
        </p:txBody>
      </p:sp>
      <p:sp>
        <p:nvSpPr>
          <p:cNvPr id="6" name="Content Placeholder 5"/>
          <p:cNvSpPr>
            <a:spLocks noGrp="1"/>
          </p:cNvSpPr>
          <p:nvPr>
            <p:ph idx="10"/>
          </p:nvPr>
        </p:nvSpPr>
        <p:spPr/>
        <p:txBody>
          <a:bodyPr>
            <a:normAutofit fontScale="92500" lnSpcReduction="10000"/>
          </a:bodyPr>
          <a:lstStyle/>
          <a:p>
            <a:pPr>
              <a:buFont typeface="Wingdings" pitchFamily="2" charset="2"/>
              <a:buChar char="§"/>
            </a:pPr>
            <a:r>
              <a:rPr lang="en-US" dirty="0" smtClean="0"/>
              <a:t>Layer 3 switching software employs a distributed architecture in which the control path and data path are relatively independent. </a:t>
            </a:r>
          </a:p>
          <a:p>
            <a:pPr>
              <a:buFont typeface="Wingdings" pitchFamily="2" charset="2"/>
              <a:buChar char="§"/>
            </a:pPr>
            <a:r>
              <a:rPr lang="en-US" dirty="0" smtClean="0"/>
              <a:t>The control path code, such as routing protocols, runs on the route processor. </a:t>
            </a:r>
          </a:p>
          <a:p>
            <a:pPr>
              <a:buFont typeface="Wingdings" pitchFamily="2" charset="2"/>
              <a:buChar char="§"/>
            </a:pPr>
            <a:r>
              <a:rPr lang="en-US" dirty="0" smtClean="0"/>
              <a:t>Each interface module includes a microcoded processor that handles all packet forwarding. The Ethernet interface module and the switching fabric forward most of the data packets.</a:t>
            </a:r>
          </a:p>
          <a:p>
            <a:pPr>
              <a:buFont typeface="Wingdings" pitchFamily="2" charset="2"/>
              <a:buChar char="§"/>
            </a:pPr>
            <a:endParaRPr lang="en-US" dirty="0" smtClean="0"/>
          </a:p>
        </p:txBody>
      </p:sp>
      <p:pic>
        <p:nvPicPr>
          <p:cNvPr id="5122" name="Picture 2"/>
          <p:cNvPicPr>
            <a:picLocks noChangeAspect="1" noChangeArrowheads="1"/>
          </p:cNvPicPr>
          <p:nvPr/>
        </p:nvPicPr>
        <p:blipFill>
          <a:blip r:embed="rId3" cstate="print"/>
          <a:stretch>
            <a:fillRect/>
          </a:stretch>
        </p:blipFill>
        <p:spPr bwMode="auto">
          <a:xfrm>
            <a:off x="1279457" y="3749644"/>
            <a:ext cx="6587728"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Switching Methods</a:t>
            </a:r>
            <a:endParaRPr lang="en-US" dirty="0"/>
          </a:p>
        </p:txBody>
      </p:sp>
      <p:sp>
        <p:nvSpPr>
          <p:cNvPr id="3" name="Content Placeholder 2"/>
          <p:cNvSpPr>
            <a:spLocks noGrp="1"/>
          </p:cNvSpPr>
          <p:nvPr>
            <p:ph idx="1"/>
          </p:nvPr>
        </p:nvSpPr>
        <p:spPr/>
        <p:txBody>
          <a:bodyPr>
            <a:normAutofit fontScale="62500" lnSpcReduction="20000"/>
          </a:bodyPr>
          <a:lstStyle/>
          <a:p>
            <a:pPr>
              <a:lnSpc>
                <a:spcPct val="120000"/>
              </a:lnSpc>
            </a:pPr>
            <a:r>
              <a:rPr lang="en-US" b="1" smtClean="0"/>
              <a:t>Process Switching</a:t>
            </a:r>
            <a:r>
              <a:rPr lang="en-US" smtClean="0"/>
              <a:t>: Router strips off the Layer 2 header for each incoming frame, looks up the Layer 3 destination network address in the routing table for each packet, and then sends the frame with rewritten Layer 2 header, including computed cyclic redundancy check (CRC), to the outgoing interface. All these operations are done by software running on the CPU for each individual frame. Process switching is the most CPU-intensive method available in Cisco routers. It can greatly degrade performance and is generally used only as a last resort or during troubleshooting.</a:t>
            </a:r>
          </a:p>
          <a:p>
            <a:pPr>
              <a:lnSpc>
                <a:spcPct val="120000"/>
              </a:lnSpc>
            </a:pPr>
            <a:r>
              <a:rPr lang="en-US" b="1" smtClean="0"/>
              <a:t>Fast Switching: </a:t>
            </a:r>
            <a:r>
              <a:rPr lang="en-US" smtClean="0"/>
              <a:t>After the lookup of the first packet destined for a particular IP network, the router initializes the fast-switching cache used by the fast switching mode. When subsequent frames arrive, the destination is found in this fast-switching cache. The frame is rewritten with corresponding link addresses and is sent over the outgoing interface.</a:t>
            </a:r>
          </a:p>
          <a:p>
            <a:pPr>
              <a:lnSpc>
                <a:spcPct val="120000"/>
              </a:lnSpc>
            </a:pPr>
            <a:r>
              <a:rPr lang="en-US" b="1" smtClean="0"/>
              <a:t>Cisco Express Forwarding (CEF): </a:t>
            </a:r>
            <a:r>
              <a:rPr lang="en-US" smtClean="0"/>
              <a:t>The default-switching mode. CEF is less CPU-intensive than fast switching or process switching. A router with CEF enabled uses information from tables built by the CPU, such as the routing table and ARP table, to build hardware-based tables known as the Forwarding Information Base (FIB) and adjacency tables. These tables are then used to make hardware-based forwarding decisions for all frames in a data flow, even the first. Although CEF is the fastest switching mode, there are limitations, such as other features that are not compatible with CEF or rare instances in which CEF functions can actually degrade performance, such as CEF polarization in a topology using load-balanced Layer 3 paths.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Forwarding Decision Methods</a:t>
            </a:r>
            <a:endParaRPr lang="en-US" dirty="0"/>
          </a:p>
        </p:txBody>
      </p:sp>
      <p:sp>
        <p:nvSpPr>
          <p:cNvPr id="3" name="Content Placeholder 2"/>
          <p:cNvSpPr>
            <a:spLocks noGrp="1"/>
          </p:cNvSpPr>
          <p:nvPr>
            <p:ph idx="1"/>
          </p:nvPr>
        </p:nvSpPr>
        <p:spPr/>
        <p:txBody>
          <a:bodyPr/>
          <a:lstStyle/>
          <a:p>
            <a:r>
              <a:rPr lang="en-US" b="1" smtClean="0"/>
              <a:t>Route caching: </a:t>
            </a:r>
            <a:r>
              <a:rPr lang="en-US" smtClean="0"/>
              <a:t>Also known as flow-based or demand-based switching, a Layer 3 route cache is built within hardware functions as the switch sees traffic flow into the switch. This is functionally equivalent to Fast Switching in the Cisco router IOS.</a:t>
            </a:r>
          </a:p>
          <a:p>
            <a:r>
              <a:rPr lang="en-US" b="1" smtClean="0"/>
              <a:t>Topology-based switching: </a:t>
            </a:r>
            <a:r>
              <a:rPr lang="en-US" smtClean="0"/>
              <a:t>Information from the routing table is used to populate the route cache, regardless of traffic flow. The populated route cache is called the FIB. CEF is the facility that builds the FIB. This is functionally equivalent to CEF in the Cisco router IOS.</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 Caching</a:t>
            </a:r>
          </a:p>
        </p:txBody>
      </p:sp>
      <p:sp>
        <p:nvSpPr>
          <p:cNvPr id="6" name="Content Placeholder 5"/>
          <p:cNvSpPr>
            <a:spLocks noGrp="1"/>
          </p:cNvSpPr>
          <p:nvPr>
            <p:ph idx="1"/>
          </p:nvPr>
        </p:nvSpPr>
        <p:spPr/>
        <p:txBody>
          <a:bodyPr>
            <a:normAutofit/>
          </a:bodyPr>
          <a:lstStyle/>
          <a:p>
            <a:pPr marL="168275" indent="-168275"/>
            <a:r>
              <a:rPr lang="en-US" sz="2800" kern="1200" dirty="0" smtClean="0">
                <a:latin typeface="Arial" charset="0"/>
              </a:rPr>
              <a:t>First packet in a stream is switched in software by the route processor.</a:t>
            </a:r>
          </a:p>
          <a:p>
            <a:pPr marL="168275" indent="-168275"/>
            <a:r>
              <a:rPr lang="en-US" sz="2800" kern="1200" dirty="0" smtClean="0">
                <a:latin typeface="Arial" charset="0"/>
              </a:rPr>
              <a:t>Information is stored in cache table as a flow.</a:t>
            </a:r>
          </a:p>
          <a:p>
            <a:pPr marL="168275" indent="-168275"/>
            <a:r>
              <a:rPr lang="en-US" sz="2800" kern="1200" dirty="0" smtClean="0">
                <a:latin typeface="Arial" charset="0"/>
              </a:rPr>
              <a:t>All subsequent packets are switched in hardware.</a:t>
            </a:r>
          </a:p>
          <a:p>
            <a:pPr marL="168275" indent="-168275"/>
            <a:endParaRPr lang="en-US" dirty="0" smtClean="0"/>
          </a:p>
        </p:txBody>
      </p:sp>
      <p:sp>
        <p:nvSpPr>
          <p:cNvPr id="5" name="Content Placeholder 4"/>
          <p:cNvSpPr>
            <a:spLocks noGrp="1"/>
          </p:cNvSpPr>
          <p:nvPr>
            <p:ph idx="10"/>
          </p:nvPr>
        </p:nvSpPr>
        <p:spPr/>
        <p:txBody>
          <a:bodyPr/>
          <a:lstStyle/>
          <a:p>
            <a:endParaRPr lang="en-US"/>
          </a:p>
        </p:txBody>
      </p:sp>
      <p:pic>
        <p:nvPicPr>
          <p:cNvPr id="6146" name="Picture 2"/>
          <p:cNvPicPr>
            <a:picLocks noChangeAspect="1" noChangeArrowheads="1"/>
          </p:cNvPicPr>
          <p:nvPr/>
        </p:nvPicPr>
        <p:blipFill>
          <a:blip r:embed="rId3" cstate="print"/>
          <a:stretch>
            <a:fillRect/>
          </a:stretch>
        </p:blipFill>
        <p:spPr bwMode="auto">
          <a:xfrm>
            <a:off x="5390147" y="786358"/>
            <a:ext cx="2812778" cy="562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Topology-Based Switching</a:t>
            </a:r>
          </a:p>
        </p:txBody>
      </p:sp>
      <p:sp>
        <p:nvSpPr>
          <p:cNvPr id="6" name="Content Placeholder 5"/>
          <p:cNvSpPr>
            <a:spLocks noGrp="1"/>
          </p:cNvSpPr>
          <p:nvPr>
            <p:ph idx="11"/>
          </p:nvPr>
        </p:nvSpPr>
        <p:spPr>
          <a:xfrm>
            <a:off x="279400" y="5213684"/>
            <a:ext cx="8520354" cy="1253452"/>
          </a:xfrm>
        </p:spPr>
        <p:txBody>
          <a:bodyPr>
            <a:normAutofit lnSpcReduction="10000"/>
          </a:bodyPr>
          <a:lstStyle/>
          <a:p>
            <a:r>
              <a:rPr lang="en-US" smtClean="0"/>
              <a:t>Faster than route caching. Even first packet forwarded by hardware.</a:t>
            </a:r>
          </a:p>
          <a:p>
            <a:r>
              <a:rPr lang="en-US" smtClean="0"/>
              <a:t>CEF populates FIB with information from routing table.</a:t>
            </a:r>
          </a:p>
        </p:txBody>
      </p:sp>
      <p:grpSp>
        <p:nvGrpSpPr>
          <p:cNvPr id="9" name="Group 8"/>
          <p:cNvGrpSpPr/>
          <p:nvPr/>
        </p:nvGrpSpPr>
        <p:grpSpPr>
          <a:xfrm>
            <a:off x="980908" y="1059213"/>
            <a:ext cx="7174910" cy="4070285"/>
            <a:chOff x="980908" y="866709"/>
            <a:chExt cx="7174910" cy="4070285"/>
          </a:xfrm>
        </p:grpSpPr>
        <p:pic>
          <p:nvPicPr>
            <p:cNvPr id="5122" name="Picture 2"/>
            <p:cNvPicPr>
              <a:picLocks noChangeAspect="1" noChangeArrowheads="1"/>
            </p:cNvPicPr>
            <p:nvPr/>
          </p:nvPicPr>
          <p:blipFill>
            <a:blip r:embed="rId3" cstate="print"/>
            <a:stretch>
              <a:fillRect/>
            </a:stretch>
          </p:blipFill>
          <p:spPr bwMode="auto">
            <a:xfrm>
              <a:off x="983493" y="866709"/>
              <a:ext cx="7172325" cy="2039090"/>
            </a:xfrm>
            <a:prstGeom prst="rect">
              <a:avLst/>
            </a:prstGeom>
            <a:noFill/>
            <a:ln w="9525">
              <a:noFill/>
              <a:miter lim="800000"/>
              <a:headEnd/>
              <a:tailEnd/>
            </a:ln>
          </p:spPr>
        </p:pic>
        <p:pic>
          <p:nvPicPr>
            <p:cNvPr id="5" name="Picture 4" descr="Topology-Based Switching 2.jpg"/>
            <p:cNvPicPr>
              <a:picLocks noChangeAspect="1"/>
            </p:cNvPicPr>
            <p:nvPr/>
          </p:nvPicPr>
          <p:blipFill>
            <a:blip r:embed="rId4" cstate="print"/>
            <a:stretch>
              <a:fillRect/>
            </a:stretch>
          </p:blipFill>
          <p:spPr>
            <a:xfrm>
              <a:off x="980908" y="2901549"/>
              <a:ext cx="7159498" cy="2035445"/>
            </a:xfrm>
            <a:prstGeom prst="rect">
              <a:avLst/>
            </a:prstGeom>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Inter-VLAN Routing Options</a:t>
            </a:r>
          </a:p>
        </p:txBody>
      </p:sp>
      <p:sp>
        <p:nvSpPr>
          <p:cNvPr id="8" name="Content Placeholder 7"/>
          <p:cNvSpPr>
            <a:spLocks noGrp="1"/>
          </p:cNvSpPr>
          <p:nvPr>
            <p:ph idx="11"/>
          </p:nvPr>
        </p:nvSpPr>
        <p:spPr>
          <a:xfrm>
            <a:off x="279400" y="4167051"/>
            <a:ext cx="8520354" cy="2257053"/>
          </a:xfrm>
        </p:spPr>
        <p:txBody>
          <a:bodyPr>
            <a:normAutofit/>
          </a:bodyPr>
          <a:lstStyle/>
          <a:p>
            <a:pPr marL="168275" indent="-168275">
              <a:lnSpc>
                <a:spcPct val="100000"/>
              </a:lnSpc>
              <a:spcBef>
                <a:spcPts val="600"/>
              </a:spcBef>
              <a:spcAft>
                <a:spcPts val="600"/>
              </a:spcAft>
              <a:buFont typeface="Arial" pitchFamily="34" charset="0"/>
              <a:buChar char="•"/>
            </a:pPr>
            <a:r>
              <a:rPr lang="en-US" dirty="0" smtClean="0"/>
              <a:t>External router with a separate interface for each VLAN.</a:t>
            </a:r>
          </a:p>
          <a:p>
            <a:pPr marL="168275" indent="-168275">
              <a:spcBef>
                <a:spcPts val="600"/>
              </a:spcBef>
              <a:buFont typeface="Arial" pitchFamily="34" charset="0"/>
              <a:buChar char="•"/>
            </a:pPr>
            <a:r>
              <a:rPr lang="en-US" dirty="0" smtClean="0"/>
              <a:t>External router trunked to Layer 2 switch (router-on-a-stick).</a:t>
            </a:r>
          </a:p>
          <a:p>
            <a:pPr marL="168275" indent="-168275">
              <a:spcBef>
                <a:spcPts val="600"/>
              </a:spcBef>
              <a:buFont typeface="Arial" pitchFamily="34" charset="0"/>
              <a:buChar char="•"/>
            </a:pPr>
            <a:r>
              <a:rPr lang="en-US" dirty="0" smtClean="0"/>
              <a:t>Multilayer switch (pictured).</a:t>
            </a:r>
          </a:p>
          <a:p>
            <a:pPr marL="168275" indent="-168275">
              <a:lnSpc>
                <a:spcPct val="100000"/>
              </a:lnSpc>
              <a:spcBef>
                <a:spcPts val="600"/>
              </a:spcBef>
              <a:spcAft>
                <a:spcPts val="600"/>
              </a:spcAft>
              <a:buFont typeface="Arial" pitchFamily="34" charset="0"/>
              <a:buChar char="•"/>
            </a:pPr>
            <a:endParaRPr lang="en-US" dirty="0" smtClean="0"/>
          </a:p>
        </p:txBody>
      </p:sp>
      <p:pic>
        <p:nvPicPr>
          <p:cNvPr id="5122" name="Picture 2"/>
          <p:cNvPicPr>
            <a:picLocks noChangeAspect="1" noChangeArrowheads="1"/>
          </p:cNvPicPr>
          <p:nvPr/>
        </p:nvPicPr>
        <p:blipFill>
          <a:blip r:embed="rId3" cstate="print"/>
          <a:stretch>
            <a:fillRect/>
          </a:stretch>
        </p:blipFill>
        <p:spPr bwMode="auto">
          <a:xfrm>
            <a:off x="1578105" y="1081392"/>
            <a:ext cx="5983100"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CEF Switching Locations</a:t>
            </a:r>
            <a:endParaRPr lang="en-US" dirty="0"/>
          </a:p>
        </p:txBody>
      </p:sp>
      <p:sp>
        <p:nvSpPr>
          <p:cNvPr id="3" name="Content Placeholder 2"/>
          <p:cNvSpPr>
            <a:spLocks noGrp="1"/>
          </p:cNvSpPr>
          <p:nvPr>
            <p:ph idx="1"/>
          </p:nvPr>
        </p:nvSpPr>
        <p:spPr/>
        <p:txBody>
          <a:bodyPr>
            <a:normAutofit fontScale="92500" lnSpcReduction="10000"/>
          </a:bodyPr>
          <a:lstStyle/>
          <a:p>
            <a:pPr>
              <a:lnSpc>
                <a:spcPct val="110000"/>
              </a:lnSpc>
            </a:pPr>
            <a:r>
              <a:rPr lang="en-US" b="1" smtClean="0"/>
              <a:t>Centralized switching: </a:t>
            </a:r>
            <a:r>
              <a:rPr lang="en-US" smtClean="0"/>
              <a:t>Carries out forwarding decisions on a specialized ASIC that is central to all interfaces of a Layer 3 switch.</a:t>
            </a:r>
          </a:p>
          <a:p>
            <a:pPr>
              <a:lnSpc>
                <a:spcPct val="110000"/>
              </a:lnSpc>
            </a:pPr>
            <a:r>
              <a:rPr lang="en-US" b="1" smtClean="0"/>
              <a:t>Distributed switching (dCEF): </a:t>
            </a:r>
            <a:r>
              <a:rPr lang="en-US" smtClean="0"/>
              <a:t>Interfaces or line modules on Layer 3 switches handle forwarding decisions independently. With distributed switching, a centralized switching engine synchronizes Layer 3 forwarding, routing, and rewrite tables to local tables on distributed switching–capable modules. As a result, individual line cards or ports make forwarding decisions without the aid of the centralized switching engine; frames pass between ports directly across the fabric. In other words, switches using distributed switching place additional copies of the CEF FIB and adjacency table on line modules or interfaces for routing and switching of frames.</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CEF Processing</a:t>
            </a:r>
          </a:p>
        </p:txBody>
      </p:sp>
      <p:sp>
        <p:nvSpPr>
          <p:cNvPr id="6" name="Content Placeholder 5"/>
          <p:cNvSpPr>
            <a:spLocks noGrp="1"/>
          </p:cNvSpPr>
          <p:nvPr>
            <p:ph sz="quarter" idx="12"/>
          </p:nvPr>
        </p:nvSpPr>
        <p:spPr>
          <a:xfrm>
            <a:off x="279400" y="914400"/>
            <a:ext cx="8531225" cy="2894013"/>
          </a:xfrm>
        </p:spPr>
        <p:txBody>
          <a:bodyPr>
            <a:normAutofit/>
          </a:bodyPr>
          <a:lstStyle/>
          <a:p>
            <a:pPr>
              <a:buFont typeface="Wingdings" pitchFamily="2" charset="2"/>
              <a:buChar char="§"/>
            </a:pPr>
            <a:r>
              <a:rPr lang="en-US" sz="1800" dirty="0" smtClean="0"/>
              <a:t>CEF uses special strategies to switch data packets to their destinations expediently. It caches the information generated by the Layer 3 routing engine even before the switch encounters any data flows. </a:t>
            </a:r>
          </a:p>
          <a:p>
            <a:pPr>
              <a:buFont typeface="Wingdings" pitchFamily="2" charset="2"/>
              <a:buChar char="§"/>
            </a:pPr>
            <a:r>
              <a:rPr lang="en-US" sz="1800" dirty="0" smtClean="0"/>
              <a:t>CEF caches routing information in one table (FIB) and caches Layer 2 next-hop addresses and frame header rewrite information for all FIB entries in another table, called the adjacency table (AT).</a:t>
            </a:r>
          </a:p>
        </p:txBody>
      </p:sp>
      <p:pic>
        <p:nvPicPr>
          <p:cNvPr id="5122" name="Picture 2"/>
          <p:cNvPicPr>
            <a:picLocks noChangeAspect="1" noChangeArrowheads="1"/>
          </p:cNvPicPr>
          <p:nvPr/>
        </p:nvPicPr>
        <p:blipFill>
          <a:blip r:embed="rId3" cstate="print"/>
          <a:stretch>
            <a:fillRect/>
          </a:stretch>
        </p:blipFill>
        <p:spPr bwMode="auto">
          <a:xfrm>
            <a:off x="1036247" y="2817568"/>
            <a:ext cx="7051823" cy="370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Forwarding Information Base (FIB)</a:t>
            </a:r>
            <a:endParaRPr lang="en-US" dirty="0"/>
          </a:p>
        </p:txBody>
      </p:sp>
      <p:sp>
        <p:nvSpPr>
          <p:cNvPr id="3" name="Content Placeholder 2"/>
          <p:cNvSpPr>
            <a:spLocks noGrp="1"/>
          </p:cNvSpPr>
          <p:nvPr>
            <p:ph idx="1"/>
          </p:nvPr>
        </p:nvSpPr>
        <p:spPr/>
        <p:txBody>
          <a:bodyPr>
            <a:normAutofit fontScale="92500"/>
          </a:bodyPr>
          <a:lstStyle/>
          <a:p>
            <a:r>
              <a:rPr lang="en-US" smtClean="0"/>
              <a:t>Derived from the IP routing table.</a:t>
            </a:r>
          </a:p>
          <a:p>
            <a:r>
              <a:rPr lang="en-US" smtClean="0"/>
              <a:t>Arranged for maximum lookup throughput. </a:t>
            </a:r>
          </a:p>
          <a:p>
            <a:r>
              <a:rPr lang="en-US" smtClean="0"/>
              <a:t>IP destination prefixes stored in TCAM, from most-specific to least-specific entry. </a:t>
            </a:r>
          </a:p>
          <a:p>
            <a:r>
              <a:rPr lang="en-US" smtClean="0"/>
              <a:t>FIB lookup based on Layer 3 destination address prefix (longest match) – matches structure of CEF entries within the TCAM. </a:t>
            </a:r>
          </a:p>
          <a:p>
            <a:r>
              <a:rPr lang="en-US" smtClean="0"/>
              <a:t>When TCAM full, wildcard entry redirects frames to the Layer 3 engine. </a:t>
            </a:r>
          </a:p>
          <a:p>
            <a:r>
              <a:rPr lang="en-US" smtClean="0"/>
              <a:t>Updated after each network change but only once. Each change in the IP routing table triggers a similar change in the FIB.</a:t>
            </a:r>
          </a:p>
          <a:p>
            <a:r>
              <a:rPr lang="en-US" smtClean="0"/>
              <a:t>Contains all known routes. Contains all next-hop addresses associated with all destination networks.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Adjacency Table (AT)</a:t>
            </a:r>
            <a:endParaRPr lang="en-US" dirty="0"/>
          </a:p>
        </p:txBody>
      </p:sp>
      <p:sp>
        <p:nvSpPr>
          <p:cNvPr id="3" name="Content Placeholder 2"/>
          <p:cNvSpPr>
            <a:spLocks noGrp="1"/>
          </p:cNvSpPr>
          <p:nvPr>
            <p:ph idx="1"/>
          </p:nvPr>
        </p:nvSpPr>
        <p:spPr/>
        <p:txBody>
          <a:bodyPr/>
          <a:lstStyle/>
          <a:p>
            <a:r>
              <a:rPr lang="en-US" smtClean="0"/>
              <a:t>Derived from ARP table and contains Layer 2 header rewrite (MAC) information for each next hop contained in the FIB. Nodes in network are said to be adjacent if they are within a single hop from each other. </a:t>
            </a:r>
          </a:p>
          <a:p>
            <a:r>
              <a:rPr lang="en-US" smtClean="0"/>
              <a:t>Maintains Layer 2 next-hop addresses and link-layer header information for all FIB entries. </a:t>
            </a:r>
          </a:p>
          <a:p>
            <a:r>
              <a:rPr lang="en-US" smtClean="0"/>
              <a:t>Populated as adjacencies are discovered.</a:t>
            </a:r>
          </a:p>
          <a:p>
            <a:r>
              <a:rPr lang="en-US" smtClean="0"/>
              <a:t>Each time adjacency entry created (such as via ARP), a Layer 2 header for that adjacent node is pre-computed and stored in the adjacency table.</a:t>
            </a:r>
          </a:p>
          <a:p>
            <a:r>
              <a:rPr lang="en-US" smtClean="0"/>
              <a:t>When the adjacency table is full, a CEF TCAM entry points to the Layer 3 engine to redirect the adjacency.</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Types of Adjacencies</a:t>
            </a:r>
            <a:endParaRPr lang="en-US" dirty="0"/>
          </a:p>
        </p:txBody>
      </p:sp>
      <p:sp>
        <p:nvSpPr>
          <p:cNvPr id="3" name="Content Placeholder 2"/>
          <p:cNvSpPr>
            <a:spLocks noGrp="1"/>
          </p:cNvSpPr>
          <p:nvPr>
            <p:ph idx="1"/>
          </p:nvPr>
        </p:nvSpPr>
        <p:spPr/>
        <p:txBody>
          <a:bodyPr/>
          <a:lstStyle/>
          <a:p>
            <a:r>
              <a:rPr lang="en-US" b="1" smtClean="0"/>
              <a:t>Punt adjacency: </a:t>
            </a:r>
            <a:r>
              <a:rPr lang="en-US" smtClean="0"/>
              <a:t>Used for packets that require special handling by the Layer 3 engine or for features that are not yet supported by hardware switching.</a:t>
            </a:r>
          </a:p>
          <a:p>
            <a:r>
              <a:rPr lang="en-US" b="1" smtClean="0"/>
              <a:t>Drop or discard adjacency: </a:t>
            </a:r>
            <a:r>
              <a:rPr lang="en-US" smtClean="0"/>
              <a:t>Used to drop ingress packets.</a:t>
            </a:r>
          </a:p>
          <a:p>
            <a:r>
              <a:rPr lang="en-US" b="1" smtClean="0"/>
              <a:t>Null adjacency: </a:t>
            </a:r>
            <a:r>
              <a:rPr lang="en-US" smtClean="0"/>
              <a:t>Used to drop packets destined for a Null0 interface. The use of a Null0 interface is for access filtering of specific source IP packets.</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Packet Types Forcing Software Processing</a:t>
            </a:r>
            <a:endParaRPr lang="en-US" dirty="0"/>
          </a:p>
        </p:txBody>
      </p:sp>
      <p:sp>
        <p:nvSpPr>
          <p:cNvPr id="3" name="Content Placeholder 2"/>
          <p:cNvSpPr>
            <a:spLocks noGrp="1"/>
          </p:cNvSpPr>
          <p:nvPr>
            <p:ph idx="1"/>
          </p:nvPr>
        </p:nvSpPr>
        <p:spPr/>
        <p:txBody>
          <a:bodyPr/>
          <a:lstStyle/>
          <a:p>
            <a:r>
              <a:rPr lang="en-US" smtClean="0"/>
              <a:t>Use of IP header options (packets that use TCP header options are switched in hardware because they do not affect the forwarding decision).</a:t>
            </a:r>
          </a:p>
          <a:p>
            <a:r>
              <a:rPr lang="en-US" smtClean="0"/>
              <a:t>Have an expiring IP TTL counter</a:t>
            </a:r>
          </a:p>
          <a:p>
            <a:r>
              <a:rPr lang="en-US" smtClean="0"/>
              <a:t>Forwarded to a tunnel interface</a:t>
            </a:r>
          </a:p>
          <a:p>
            <a:r>
              <a:rPr lang="en-US" smtClean="0"/>
              <a:t>Arrive with non-supported encapsulation types</a:t>
            </a:r>
          </a:p>
          <a:p>
            <a:r>
              <a:rPr lang="en-US" smtClean="0"/>
              <a:t>Routed to interface with non-supported encapsulation type </a:t>
            </a:r>
          </a:p>
          <a:p>
            <a:r>
              <a:rPr lang="en-US" smtClean="0"/>
              <a:t>Exceed the maximum transmission unit (MTU) of an output interface and must be fragmented</a:t>
            </a:r>
          </a:p>
          <a:p>
            <a:r>
              <a:rPr lang="en-US" smtClean="0"/>
              <a:t>Network Address Translation (NAT)</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ARP Throttling</a:t>
            </a:r>
          </a:p>
        </p:txBody>
      </p:sp>
      <p:pic>
        <p:nvPicPr>
          <p:cNvPr id="5122" name="Picture 2"/>
          <p:cNvPicPr>
            <a:picLocks noChangeAspect="1" noChangeArrowheads="1"/>
          </p:cNvPicPr>
          <p:nvPr/>
        </p:nvPicPr>
        <p:blipFill>
          <a:blip r:embed="rId3" cstate="print"/>
          <a:stretch>
            <a:fillRect/>
          </a:stretch>
        </p:blipFill>
        <p:spPr bwMode="auto">
          <a:xfrm>
            <a:off x="594529" y="969199"/>
            <a:ext cx="7846086" cy="54356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CEF Operation</a:t>
            </a:r>
          </a:p>
        </p:txBody>
      </p:sp>
      <p:pic>
        <p:nvPicPr>
          <p:cNvPr id="5122" name="Picture 2"/>
          <p:cNvPicPr>
            <a:picLocks noChangeAspect="1" noChangeArrowheads="1"/>
          </p:cNvPicPr>
          <p:nvPr/>
        </p:nvPicPr>
        <p:blipFill>
          <a:blip r:embed="rId3" cstate="print"/>
          <a:stretch>
            <a:fillRect/>
          </a:stretch>
        </p:blipFill>
        <p:spPr bwMode="auto">
          <a:xfrm>
            <a:off x="838195" y="819992"/>
            <a:ext cx="7522027" cy="5729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CEF Load Sharing</a:t>
            </a:r>
            <a:endParaRPr lang="en-US" dirty="0"/>
          </a:p>
        </p:txBody>
      </p:sp>
      <p:sp>
        <p:nvSpPr>
          <p:cNvPr id="3" name="Content Placeholder 2"/>
          <p:cNvSpPr>
            <a:spLocks noGrp="1"/>
          </p:cNvSpPr>
          <p:nvPr>
            <p:ph idx="1"/>
          </p:nvPr>
        </p:nvSpPr>
        <p:spPr/>
        <p:txBody>
          <a:bodyPr/>
          <a:lstStyle/>
          <a:p>
            <a:r>
              <a:rPr lang="en-US" smtClean="0"/>
              <a:t>Up to 6 adjacencies for a single FIB entry on a Catalyst 6500 – for load sharing per destination.</a:t>
            </a:r>
          </a:p>
          <a:p>
            <a:r>
              <a:rPr lang="en-US" smtClean="0"/>
              <a:t>CEF selects a particular adjacency based on the hash of the following packet characteristics (default varies with Catalyst switch families):</a:t>
            </a:r>
          </a:p>
          <a:p>
            <a:pPr lvl="1"/>
            <a:r>
              <a:rPr lang="en-US" smtClean="0"/>
              <a:t>Source IP address</a:t>
            </a:r>
          </a:p>
          <a:p>
            <a:pPr lvl="1"/>
            <a:r>
              <a:rPr lang="en-US" smtClean="0"/>
              <a:t>Destination IP address</a:t>
            </a:r>
          </a:p>
          <a:p>
            <a:pPr lvl="1"/>
            <a:r>
              <a:rPr lang="en-US" smtClean="0"/>
              <a:t>Source and destination IP Layer 4 ports</a:t>
            </a:r>
          </a:p>
          <a:p>
            <a:r>
              <a:rPr lang="en-US" smtClean="0"/>
              <a:t>Because CEF by default would always select the same path for a given host pair, CEF “polarizes” the traffic. CEF polarization decreases as the number of host-pairs increase. In smaller networks, CEF tuning may be needed.</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CEF</a:t>
            </a:r>
            <a:endParaRPr lang="en-US" dirty="0"/>
          </a:p>
        </p:txBody>
      </p:sp>
      <p:sp>
        <p:nvSpPr>
          <p:cNvPr id="3" name="Content Placeholder 2"/>
          <p:cNvSpPr>
            <a:spLocks noGrp="1"/>
          </p:cNvSpPr>
          <p:nvPr>
            <p:ph idx="1"/>
          </p:nvPr>
        </p:nvSpPr>
        <p:spPr/>
        <p:txBody>
          <a:bodyPr/>
          <a:lstStyle/>
          <a:p>
            <a:r>
              <a:rPr lang="en-US" smtClean="0"/>
              <a:t>Cisco Catalyst switches that use the CEF-based MLS architecture use CEF by default.</a:t>
            </a:r>
          </a:p>
          <a:p>
            <a:r>
              <a:rPr lang="en-US" smtClean="0"/>
              <a:t>For Catalyst switches that support CEF-based MLS, CEF and per-destination load balancing with CEF are enabled by default. As a result, no configuration is required for CEF-based MLS.</a:t>
            </a:r>
          </a:p>
          <a:p>
            <a:r>
              <a:rPr lang="en-US" smtClean="0"/>
              <a:t>Network engineers should not disable CEF on Catalyst switches for any reason except under the supervision of a Cisco TAC engineer for the specific purpose of troubleshooting.</a:t>
            </a:r>
          </a:p>
          <a:p>
            <a:r>
              <a:rPr lang="en-US" smtClean="0"/>
              <a:t>Disabling CEF on Cisco Catalyst switches yields low switching performance and can result in undesirable behavior.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Catalyst Switch Layer 3 Interfaces</a:t>
            </a:r>
            <a:endParaRPr lang="en-US" dirty="0"/>
          </a:p>
        </p:txBody>
      </p:sp>
      <p:sp>
        <p:nvSpPr>
          <p:cNvPr id="3" name="Content Placeholder 2"/>
          <p:cNvSpPr>
            <a:spLocks noGrp="1"/>
          </p:cNvSpPr>
          <p:nvPr>
            <p:ph idx="1"/>
          </p:nvPr>
        </p:nvSpPr>
        <p:spPr>
          <a:xfrm>
            <a:off x="279401" y="1410159"/>
            <a:ext cx="8520354" cy="4904580"/>
          </a:xfrm>
        </p:spPr>
        <p:txBody>
          <a:bodyPr/>
          <a:lstStyle/>
          <a:p>
            <a:r>
              <a:rPr lang="en-US" b="1" dirty="0" smtClean="0"/>
              <a:t>Routed port: </a:t>
            </a:r>
            <a:r>
              <a:rPr lang="en-US" dirty="0" smtClean="0"/>
              <a:t>A pure Layer 3 interface similar to a routed port on a Cisco IOS router.</a:t>
            </a:r>
          </a:p>
          <a:p>
            <a:r>
              <a:rPr lang="en-US" b="1" dirty="0" smtClean="0"/>
              <a:t>Switch virtual interface (SVI): </a:t>
            </a:r>
            <a:r>
              <a:rPr lang="en-US" dirty="0" smtClean="0"/>
              <a:t>A virtual VLAN interface for inter-VLAN routing. In other words, </a:t>
            </a:r>
            <a:r>
              <a:rPr lang="en-US" dirty="0" err="1" smtClean="0"/>
              <a:t>SVIs</a:t>
            </a:r>
            <a:r>
              <a:rPr lang="en-US" dirty="0" smtClean="0"/>
              <a:t> are virtual routed VLAN interfaces.</a:t>
            </a:r>
          </a:p>
          <a:p>
            <a:r>
              <a:rPr lang="en-US" b="1" dirty="0" smtClean="0"/>
              <a:t>Bridge virtual interface (</a:t>
            </a:r>
            <a:r>
              <a:rPr lang="en-US" b="1" dirty="0" err="1" smtClean="0"/>
              <a:t>BVI</a:t>
            </a:r>
            <a:r>
              <a:rPr lang="en-US" b="1" dirty="0" smtClean="0"/>
              <a:t>): </a:t>
            </a:r>
            <a:r>
              <a:rPr lang="en-US" dirty="0" smtClean="0"/>
              <a:t>A Layer 3 virtual bridging interface. Used in some DSL applications, but not used much any more since bridging protocols across interfaces is no longer necessary.</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Verifying CEF</a:t>
            </a:r>
            <a:endParaRPr lang="en-US" dirty="0" smtClean="0"/>
          </a:p>
        </p:txBody>
      </p:sp>
      <p:sp>
        <p:nvSpPr>
          <p:cNvPr id="11" name="Content Placeholder 10"/>
          <p:cNvSpPr>
            <a:spLocks noGrp="1"/>
          </p:cNvSpPr>
          <p:nvPr>
            <p:ph idx="1"/>
          </p:nvPr>
        </p:nvSpPr>
        <p:spPr/>
        <p:txBody>
          <a:bodyPr>
            <a:normAutofit/>
          </a:bodyPr>
          <a:lstStyle/>
          <a:p>
            <a:pPr marL="0" indent="0">
              <a:buNone/>
            </a:pPr>
            <a:r>
              <a:rPr lang="en-US" smtClean="0"/>
              <a:t>To verify CEF information, use the following commands to help verify any issues:</a:t>
            </a:r>
          </a:p>
          <a:p>
            <a:r>
              <a:rPr lang="en-US" smtClean="0"/>
              <a:t>View statistics for hardware switching Layer 3 packets.</a:t>
            </a:r>
          </a:p>
          <a:p>
            <a:pPr lvl="1">
              <a:buNone/>
            </a:pPr>
            <a:r>
              <a:rPr lang="en-US" b="1" smtClean="0">
                <a:latin typeface="Courier New" pitchFamily="49" charset="0"/>
                <a:cs typeface="Courier New" pitchFamily="49" charset="0"/>
              </a:rPr>
              <a:t>show interface </a:t>
            </a:r>
            <a:r>
              <a:rPr lang="en-US" i="1" smtClean="0">
                <a:latin typeface="Courier New" pitchFamily="49" charset="0"/>
                <a:cs typeface="Courier New" pitchFamily="49" charset="0"/>
              </a:rPr>
              <a:t>type</a:t>
            </a:r>
            <a:r>
              <a:rPr lang="en-US" smtClean="0">
                <a:latin typeface="Courier New" pitchFamily="49" charset="0"/>
                <a:cs typeface="Courier New" pitchFamily="49" charset="0"/>
              </a:rPr>
              <a:t> </a:t>
            </a:r>
            <a:r>
              <a:rPr lang="en-US" i="1" smtClean="0">
                <a:latin typeface="Courier New" pitchFamily="49" charset="0"/>
                <a:cs typeface="Courier New" pitchFamily="49" charset="0"/>
              </a:rPr>
              <a:t>number</a:t>
            </a:r>
            <a:endParaRPr lang="en-US" smtClean="0"/>
          </a:p>
          <a:p>
            <a:r>
              <a:rPr lang="en-US" smtClean="0"/>
              <a:t>Verify the FIB.</a:t>
            </a:r>
          </a:p>
          <a:p>
            <a:pPr lvl="1">
              <a:buNone/>
            </a:pPr>
            <a:r>
              <a:rPr lang="en-US" b="1" smtClean="0">
                <a:latin typeface="Courier New" pitchFamily="49" charset="0"/>
                <a:cs typeface="Courier New" pitchFamily="49" charset="0"/>
              </a:rPr>
              <a:t>show ip cef</a:t>
            </a:r>
            <a:endParaRPr lang="en-US" smtClean="0"/>
          </a:p>
          <a:p>
            <a:r>
              <a:rPr lang="en-US" smtClean="0"/>
              <a:t>Verify detailed information about a particular vlan or interface.</a:t>
            </a:r>
          </a:p>
          <a:p>
            <a:pPr lvl="1">
              <a:buNone/>
            </a:pPr>
            <a:r>
              <a:rPr lang="en-US" b="1" smtClean="0">
                <a:latin typeface="Courier New" pitchFamily="49" charset="0"/>
                <a:cs typeface="Courier New" pitchFamily="49" charset="0"/>
              </a:rPr>
              <a:t>show ip cef </a:t>
            </a:r>
            <a:r>
              <a:rPr lang="en-US" smtClean="0">
                <a:latin typeface="Courier New" pitchFamily="49" charset="0"/>
                <a:cs typeface="Courier New" pitchFamily="49" charset="0"/>
              </a:rPr>
              <a:t>[</a:t>
            </a:r>
            <a:r>
              <a:rPr lang="en-US" i="1" smtClean="0">
                <a:latin typeface="Courier New" pitchFamily="49" charset="0"/>
                <a:cs typeface="Courier New" pitchFamily="49" charset="0"/>
              </a:rPr>
              <a:t>type</a:t>
            </a:r>
            <a:r>
              <a:rPr lang="en-US" smtClean="0">
                <a:latin typeface="Courier New" pitchFamily="49" charset="0"/>
                <a:cs typeface="Courier New" pitchFamily="49" charset="0"/>
              </a:rPr>
              <a:t> </a:t>
            </a:r>
            <a:r>
              <a:rPr lang="en-US" i="1" smtClean="0">
                <a:latin typeface="Courier New" pitchFamily="49" charset="0"/>
                <a:cs typeface="Courier New" pitchFamily="49" charset="0"/>
              </a:rPr>
              <a:t>mod/port</a:t>
            </a:r>
            <a:r>
              <a:rPr lang="en-US" smtClean="0">
                <a:latin typeface="Courier New" pitchFamily="49" charset="0"/>
                <a:cs typeface="Courier New" pitchFamily="49" charset="0"/>
              </a:rPr>
              <a:t> | </a:t>
            </a:r>
            <a:r>
              <a:rPr lang="en-US" i="1" smtClean="0">
                <a:latin typeface="Courier New" pitchFamily="49" charset="0"/>
                <a:cs typeface="Courier New" pitchFamily="49" charset="0"/>
              </a:rPr>
              <a:t>vlan_interface</a:t>
            </a:r>
            <a:r>
              <a:rPr lang="en-US" smtClean="0">
                <a:latin typeface="Courier New" pitchFamily="49" charset="0"/>
                <a:cs typeface="Courier New" pitchFamily="49" charset="0"/>
              </a:rPr>
              <a:t>] [</a:t>
            </a:r>
            <a:r>
              <a:rPr lang="en-US" b="1" smtClean="0">
                <a:latin typeface="Courier New" pitchFamily="49" charset="0"/>
                <a:cs typeface="Courier New" pitchFamily="49" charset="0"/>
              </a:rPr>
              <a:t>detail</a:t>
            </a:r>
            <a:r>
              <a:rPr lang="en-US" smtClean="0">
                <a:latin typeface="Courier New" pitchFamily="49" charset="0"/>
                <a:cs typeface="Courier New" pitchFamily="49" charset="0"/>
              </a:rPr>
              <a:t>]</a:t>
            </a:r>
            <a:endParaRPr lang="en-US" smtClean="0"/>
          </a:p>
          <a:p>
            <a:r>
              <a:rPr lang="en-US" smtClean="0"/>
              <a:t>Verify adjacency table.</a:t>
            </a:r>
          </a:p>
          <a:p>
            <a:pPr lvl="1">
              <a:buNone/>
            </a:pPr>
            <a:r>
              <a:rPr lang="en-US" b="1" smtClean="0">
                <a:latin typeface="Courier New" pitchFamily="49" charset="0"/>
                <a:cs typeface="Courier New" pitchFamily="49" charset="0"/>
              </a:rPr>
              <a:t>show adjacency </a:t>
            </a:r>
            <a:r>
              <a:rPr lang="en-US" i="1" smtClean="0">
                <a:latin typeface="Courier New" pitchFamily="49" charset="0"/>
                <a:cs typeface="Courier New" pitchFamily="49" charset="0"/>
              </a:rPr>
              <a:t>type mod/port </a:t>
            </a:r>
            <a:r>
              <a:rPr lang="en-US" smtClean="0">
                <a:latin typeface="Courier New" pitchFamily="49" charset="0"/>
                <a:cs typeface="Courier New" pitchFamily="49" charset="0"/>
              </a:rPr>
              <a:t>| </a:t>
            </a:r>
            <a:r>
              <a:rPr lang="en-US" b="1" smtClean="0">
                <a:latin typeface="Courier New" pitchFamily="49" charset="0"/>
                <a:cs typeface="Courier New" pitchFamily="49" charset="0"/>
              </a:rPr>
              <a:t>port-channel</a:t>
            </a:r>
            <a:r>
              <a:rPr lang="en-US" smtClean="0">
                <a:latin typeface="Courier New" pitchFamily="49" charset="0"/>
                <a:cs typeface="Courier New" pitchFamily="49" charset="0"/>
              </a:rPr>
              <a:t> </a:t>
            </a:r>
            <a:r>
              <a:rPr lang="en-US" i="1" smtClean="0">
                <a:latin typeface="Courier New" pitchFamily="49" charset="0"/>
                <a:cs typeface="Courier New" pitchFamily="49" charset="0"/>
              </a:rPr>
              <a:t>number</a:t>
            </a:r>
            <a:r>
              <a:rPr lang="en-US" smtClean="0">
                <a:latin typeface="Courier New" pitchFamily="49" charset="0"/>
                <a:cs typeface="Courier New" pitchFamily="49" charset="0"/>
              </a:rPr>
              <a:t>} | </a:t>
            </a:r>
            <a:r>
              <a:rPr lang="en-US" b="1" smtClean="0">
                <a:latin typeface="Courier New" pitchFamily="49" charset="0"/>
                <a:cs typeface="Courier New" pitchFamily="49" charset="0"/>
              </a:rPr>
              <a:t>detail</a:t>
            </a:r>
            <a:r>
              <a:rPr lang="en-US" smtClean="0">
                <a:latin typeface="Courier New" pitchFamily="49" charset="0"/>
                <a:cs typeface="Courier New" pitchFamily="49" charset="0"/>
              </a:rPr>
              <a:t> | </a:t>
            </a:r>
            <a:r>
              <a:rPr lang="en-US" b="1" smtClean="0">
                <a:latin typeface="Courier New" pitchFamily="49" charset="0"/>
                <a:cs typeface="Courier New" pitchFamily="49" charset="0"/>
              </a:rPr>
              <a:t>internal</a:t>
            </a:r>
            <a:r>
              <a:rPr lang="en-US" smtClean="0">
                <a:latin typeface="Courier New" pitchFamily="49" charset="0"/>
                <a:cs typeface="Courier New" pitchFamily="49" charset="0"/>
              </a:rPr>
              <a:t> | </a:t>
            </a:r>
            <a:r>
              <a:rPr lang="en-US" b="1" smtClean="0">
                <a:latin typeface="Courier New" pitchFamily="49" charset="0"/>
                <a:cs typeface="Courier New" pitchFamily="49" charset="0"/>
              </a:rPr>
              <a:t>summary </a:t>
            </a:r>
            <a:r>
              <a:rPr lang="en-US" smtClean="0"/>
              <a:t>–  </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73823" y="3470074"/>
            <a:ext cx="8533293" cy="62011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smtClean="0"/>
              <a:t>CEF Verification Example (1)</a:t>
            </a:r>
            <a:endParaRPr lang="en-US" dirty="0"/>
          </a:p>
        </p:txBody>
      </p:sp>
      <p:sp>
        <p:nvSpPr>
          <p:cNvPr id="15" name="Text Placeholder 14"/>
          <p:cNvSpPr>
            <a:spLocks noGrp="1"/>
          </p:cNvSpPr>
          <p:nvPr>
            <p:ph type="body" sz="quarter" idx="10"/>
          </p:nvPr>
        </p:nvSpPr>
        <p:spPr/>
        <p:txBody>
          <a:bodyPr>
            <a:normAutofit fontScale="85000" lnSpcReduction="20000"/>
          </a:bodyPr>
          <a:lstStyle/>
          <a:p>
            <a:pPr>
              <a:lnSpc>
                <a:spcPct val="120000"/>
              </a:lnSpc>
              <a:spcAft>
                <a:spcPts val="0"/>
              </a:spcAft>
            </a:pPr>
            <a:r>
              <a:rPr lang="en-US" smtClean="0"/>
              <a:t>Router# </a:t>
            </a:r>
            <a:r>
              <a:rPr lang="en-US" b="1" smtClean="0"/>
              <a:t>show interface port-channel 9</a:t>
            </a:r>
          </a:p>
          <a:p>
            <a:pPr>
              <a:lnSpc>
                <a:spcPct val="120000"/>
              </a:lnSpc>
              <a:spcAft>
                <a:spcPts val="0"/>
              </a:spcAft>
            </a:pPr>
            <a:r>
              <a:rPr lang="en-US" smtClean="0"/>
              <a:t>Port-channel9 is up, line protocol is up (connected)</a:t>
            </a:r>
          </a:p>
          <a:p>
            <a:pPr>
              <a:lnSpc>
                <a:spcPct val="120000"/>
              </a:lnSpc>
              <a:spcAft>
                <a:spcPts val="0"/>
              </a:spcAft>
            </a:pPr>
            <a:r>
              <a:rPr lang="en-US" smtClean="0"/>
              <a:t>Hardware is EtherChannel, address is 00d0.039b.e80a (bia 00d0.039b.e800)</a:t>
            </a:r>
          </a:p>
          <a:p>
            <a:pPr>
              <a:lnSpc>
                <a:spcPct val="120000"/>
              </a:lnSpc>
              <a:spcAft>
                <a:spcPts val="0"/>
              </a:spcAft>
            </a:pPr>
            <a:r>
              <a:rPr lang="en-US" smtClean="0"/>
              <a:t>Description: POINT-TO-POINT TO CORE-4</a:t>
            </a:r>
          </a:p>
          <a:p>
            <a:pPr>
              <a:lnSpc>
                <a:spcPct val="120000"/>
              </a:lnSpc>
              <a:spcAft>
                <a:spcPts val="0"/>
              </a:spcAft>
            </a:pPr>
            <a:r>
              <a:rPr lang="en-US" smtClean="0"/>
              <a:t>! Output omitted for brevity</a:t>
            </a:r>
          </a:p>
          <a:p>
            <a:pPr>
              <a:lnSpc>
                <a:spcPct val="120000"/>
              </a:lnSpc>
              <a:spcAft>
                <a:spcPts val="0"/>
              </a:spcAft>
            </a:pPr>
            <a:r>
              <a:rPr lang="en-US" smtClean="0"/>
              <a:t>Output queue: 0/40 (size/max)</a:t>
            </a:r>
          </a:p>
          <a:p>
            <a:pPr>
              <a:lnSpc>
                <a:spcPct val="120000"/>
              </a:lnSpc>
              <a:spcAft>
                <a:spcPts val="0"/>
              </a:spcAft>
            </a:pPr>
            <a:r>
              <a:rPr lang="en-US" smtClean="0"/>
              <a:t>5 minute input rate 0 bits/sec, 0 packets/sec</a:t>
            </a:r>
          </a:p>
          <a:p>
            <a:pPr>
              <a:lnSpc>
                <a:spcPct val="120000"/>
              </a:lnSpc>
              <a:spcAft>
                <a:spcPts val="0"/>
              </a:spcAft>
            </a:pPr>
            <a:r>
              <a:rPr lang="en-US" smtClean="0"/>
              <a:t>5 minute output rate 0 bits/sec, 0 packets/sec</a:t>
            </a:r>
          </a:p>
          <a:p>
            <a:pPr>
              <a:lnSpc>
                <a:spcPct val="120000"/>
              </a:lnSpc>
              <a:spcAft>
                <a:spcPts val="0"/>
              </a:spcAft>
            </a:pPr>
            <a:r>
              <a:rPr lang="en-US" smtClean="0"/>
              <a:t>L2 Switched: ucast: 205744 pkt, 34282823 bytes - mcast: 216245 pkt, 66357101 bytes</a:t>
            </a:r>
          </a:p>
          <a:p>
            <a:pPr>
              <a:lnSpc>
                <a:spcPct val="120000"/>
              </a:lnSpc>
              <a:spcAft>
                <a:spcPts val="0"/>
              </a:spcAft>
            </a:pPr>
            <a:r>
              <a:rPr lang="en-US" smtClean="0"/>
              <a:t>L3 in Switched: ucast: 367825 pkt, 361204150 bytes - mcast: 0 pkt, 0 bytes mcast</a:t>
            </a:r>
          </a:p>
          <a:p>
            <a:pPr>
              <a:lnSpc>
                <a:spcPct val="120000"/>
              </a:lnSpc>
              <a:spcAft>
                <a:spcPts val="0"/>
              </a:spcAft>
            </a:pPr>
            <a:r>
              <a:rPr lang="en-US" smtClean="0"/>
              <a:t>L3 out Switched: ucast: 248325 pkt, 243855150 bytes 682964 packets input, 431530341 bytes, 0 no buffer</a:t>
            </a:r>
          </a:p>
          <a:p>
            <a:pPr>
              <a:lnSpc>
                <a:spcPct val="120000"/>
              </a:lnSpc>
              <a:spcAft>
                <a:spcPts val="0"/>
              </a:spcAft>
            </a:pPr>
            <a:r>
              <a:rPr lang="en-US" smtClean="0"/>
              <a:t>Received 311465 broadcasts (50899 IP multicast)</a:t>
            </a:r>
          </a:p>
          <a:p>
            <a:pPr>
              <a:lnSpc>
                <a:spcPct val="120000"/>
              </a:lnSpc>
              <a:spcAft>
                <a:spcPts val="0"/>
              </a:spcAft>
            </a:pPr>
            <a:r>
              <a:rPr lang="en-US" smtClean="0"/>
              <a:t>0 runts, 0 giants, 0 throttles</a:t>
            </a:r>
          </a:p>
          <a:p>
            <a:pPr>
              <a:lnSpc>
                <a:spcPct val="120000"/>
              </a:lnSpc>
              <a:spcAft>
                <a:spcPts val="0"/>
              </a:spcAft>
            </a:pPr>
            <a:r>
              <a:rPr lang="en-US" smtClean="0"/>
              <a:t>0 input errors, 0 CRC, 0 frame, 0 overrun, 0 ignored</a:t>
            </a:r>
          </a:p>
          <a:p>
            <a:pPr>
              <a:lnSpc>
                <a:spcPct val="120000"/>
              </a:lnSpc>
              <a:spcAft>
                <a:spcPts val="0"/>
              </a:spcAft>
            </a:pPr>
            <a:r>
              <a:rPr lang="en-US" smtClean="0"/>
              <a:t>0 watchdog, 0 multicast, 0 pause input</a:t>
            </a:r>
          </a:p>
          <a:p>
            <a:pPr>
              <a:lnSpc>
                <a:spcPct val="120000"/>
              </a:lnSpc>
              <a:spcAft>
                <a:spcPts val="0"/>
              </a:spcAft>
            </a:pPr>
            <a:r>
              <a:rPr lang="en-US" smtClean="0"/>
              <a:t>0 input packets with dribble condition detected</a:t>
            </a:r>
          </a:p>
          <a:p>
            <a:pPr>
              <a:lnSpc>
                <a:spcPct val="120000"/>
              </a:lnSpc>
              <a:spcAft>
                <a:spcPts val="0"/>
              </a:spcAft>
            </a:pPr>
            <a:r>
              <a:rPr lang="en-US" smtClean="0"/>
              <a:t>554167 packets output, 309721969 bytes, 0 underruns</a:t>
            </a:r>
          </a:p>
          <a:p>
            <a:pPr>
              <a:lnSpc>
                <a:spcPct val="120000"/>
              </a:lnSpc>
              <a:spcAft>
                <a:spcPts val="0"/>
              </a:spcAft>
            </a:pPr>
            <a:r>
              <a:rPr lang="en-US" smtClean="0"/>
              <a:t>0 output errors, 0 collisions, 8 interface resets</a:t>
            </a:r>
          </a:p>
          <a:p>
            <a:pPr>
              <a:lnSpc>
                <a:spcPct val="120000"/>
              </a:lnSpc>
              <a:spcAft>
                <a:spcPts val="0"/>
              </a:spcAft>
            </a:pPr>
            <a:r>
              <a:rPr lang="en-US" smtClean="0"/>
              <a:t>0 babbles, 0 late collision, 0 deferred</a:t>
            </a:r>
          </a:p>
          <a:p>
            <a:pPr>
              <a:lnSpc>
                <a:spcPct val="120000"/>
              </a:lnSpc>
              <a:spcAft>
                <a:spcPts val="0"/>
              </a:spcAft>
            </a:pPr>
            <a:r>
              <a:rPr lang="en-US" smtClean="0"/>
              <a:t>0 lost carrier, 0 no carrier, 0 PAUSE output</a:t>
            </a:r>
          </a:p>
          <a:p>
            <a:pPr>
              <a:lnSpc>
                <a:spcPct val="120000"/>
              </a:lnSpc>
              <a:spcAft>
                <a:spcPts val="0"/>
              </a:spcAft>
            </a:pPr>
            <a:r>
              <a:rPr lang="en-US" smtClean="0"/>
              <a:t>0 output buffer failures, 0 output buffers swapped out</a:t>
            </a:r>
            <a:endParaRPr lang="en-US" dirty="0" smtClean="0"/>
          </a:p>
        </p:txBody>
      </p:sp>
      <p:sp>
        <p:nvSpPr>
          <p:cNvPr id="13" name="Content Placeholder 12"/>
          <p:cNvSpPr>
            <a:spLocks noGrp="1"/>
          </p:cNvSpPr>
          <p:nvPr>
            <p:ph sz="quarter" idx="11"/>
          </p:nvPr>
        </p:nvSpPr>
        <p:spPr/>
        <p:txBody>
          <a:bodyPr>
            <a:normAutofit fontScale="92500"/>
          </a:bodyPr>
          <a:lstStyle/>
          <a:p>
            <a:r>
              <a:rPr lang="en-US" smtClean="0"/>
              <a:t>Display L3 Switching Statistics on Cisco IOS-Based Catalyst 6500.</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CEF Verification Example (2)</a:t>
            </a:r>
            <a:endParaRPr lang="en-US" dirty="0"/>
          </a:p>
        </p:txBody>
      </p:sp>
      <p:sp>
        <p:nvSpPr>
          <p:cNvPr id="15" name="Text Placeholder 14"/>
          <p:cNvSpPr>
            <a:spLocks noGrp="1"/>
          </p:cNvSpPr>
          <p:nvPr>
            <p:ph type="body" sz="quarter" idx="10"/>
          </p:nvPr>
        </p:nvSpPr>
        <p:spPr/>
        <p:txBody>
          <a:bodyPr/>
          <a:lstStyle/>
          <a:p>
            <a:pPr>
              <a:spcAft>
                <a:spcPts val="0"/>
              </a:spcAft>
            </a:pPr>
            <a:r>
              <a:rPr lang="en-US" smtClean="0"/>
              <a:t>Switch# </a:t>
            </a:r>
            <a:r>
              <a:rPr lang="en-US" b="1" smtClean="0"/>
              <a:t>show ip cef</a:t>
            </a:r>
          </a:p>
          <a:p>
            <a:pPr>
              <a:spcAft>
                <a:spcPts val="0"/>
              </a:spcAft>
            </a:pPr>
            <a:r>
              <a:rPr lang="en-US" smtClean="0"/>
              <a:t>Prefix Next Hop Interface</a:t>
            </a:r>
          </a:p>
          <a:p>
            <a:pPr>
              <a:spcAft>
                <a:spcPts val="0"/>
              </a:spcAft>
            </a:pPr>
            <a:r>
              <a:rPr lang="en-US" smtClean="0"/>
              <a:t>0.0.0.0/32 receive</a:t>
            </a:r>
          </a:p>
          <a:p>
            <a:pPr>
              <a:spcAft>
                <a:spcPts val="0"/>
              </a:spcAft>
            </a:pPr>
            <a:r>
              <a:rPr lang="en-US" smtClean="0"/>
              <a:t>1.0.0.0/24 attached GigabitEthernet0/2</a:t>
            </a:r>
          </a:p>
          <a:p>
            <a:pPr>
              <a:spcAft>
                <a:spcPts val="0"/>
              </a:spcAft>
            </a:pPr>
            <a:r>
              <a:rPr lang="en-US" smtClean="0"/>
              <a:t>1.0.0.0/32 receive</a:t>
            </a:r>
          </a:p>
          <a:p>
            <a:pPr>
              <a:spcAft>
                <a:spcPts val="0"/>
              </a:spcAft>
            </a:pPr>
            <a:r>
              <a:rPr lang="en-US" smtClean="0"/>
              <a:t>1.0.0.1/32 receive</a:t>
            </a:r>
          </a:p>
          <a:p>
            <a:pPr>
              <a:spcAft>
                <a:spcPts val="0"/>
              </a:spcAft>
            </a:pPr>
            <a:r>
              <a:rPr lang="en-US" smtClean="0"/>
              <a:t>1.0.0.55/32 1.0.0.55 GigabitEthernet0/2</a:t>
            </a:r>
            <a:endParaRPr lang="en-US" dirty="0" smtClean="0"/>
          </a:p>
        </p:txBody>
      </p:sp>
      <p:sp>
        <p:nvSpPr>
          <p:cNvPr id="13" name="Content Placeholder 12"/>
          <p:cNvSpPr>
            <a:spLocks noGrp="1"/>
          </p:cNvSpPr>
          <p:nvPr>
            <p:ph sz="quarter" idx="11"/>
          </p:nvPr>
        </p:nvSpPr>
        <p:spPr/>
        <p:txBody>
          <a:bodyPr/>
          <a:lstStyle/>
          <a:p>
            <a:r>
              <a:rPr lang="en-US" smtClean="0"/>
              <a:t>Display CEF FIB on a multilayer switch.</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97924" y="4754017"/>
            <a:ext cx="5926413" cy="113286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smtClean="0"/>
              <a:t>CEF Verification Example (3)</a:t>
            </a:r>
            <a:endParaRPr lang="en-US" dirty="0"/>
          </a:p>
        </p:txBody>
      </p:sp>
      <p:sp>
        <p:nvSpPr>
          <p:cNvPr id="15" name="Text Placeholder 14"/>
          <p:cNvSpPr>
            <a:spLocks noGrp="1"/>
          </p:cNvSpPr>
          <p:nvPr>
            <p:ph type="body" sz="quarter" idx="10"/>
          </p:nvPr>
        </p:nvSpPr>
        <p:spPr/>
        <p:txBody>
          <a:bodyPr>
            <a:normAutofit/>
          </a:bodyPr>
          <a:lstStyle/>
          <a:p>
            <a:pPr>
              <a:spcAft>
                <a:spcPts val="0"/>
              </a:spcAft>
            </a:pPr>
            <a:r>
              <a:rPr lang="en-US" smtClean="0"/>
              <a:t>Switch# </a:t>
            </a:r>
            <a:r>
              <a:rPr lang="en-US" b="1" smtClean="0"/>
              <a:t>show ip cef vlan 10 detail</a:t>
            </a:r>
          </a:p>
          <a:p>
            <a:pPr>
              <a:spcAft>
                <a:spcPts val="0"/>
              </a:spcAft>
            </a:pPr>
            <a:r>
              <a:rPr lang="en-US" smtClean="0"/>
              <a:t>IP CEF with switching (Table Version 11), flags=0x0</a:t>
            </a:r>
          </a:p>
          <a:p>
            <a:pPr>
              <a:spcAft>
                <a:spcPts val="0"/>
              </a:spcAft>
            </a:pPr>
            <a:r>
              <a:rPr lang="en-US" smtClean="0"/>
              <a:t>10 routes, 0 reresolve, 0 unresolved (0 old, 0 new), peak 0</a:t>
            </a:r>
          </a:p>
          <a:p>
            <a:pPr>
              <a:spcAft>
                <a:spcPts val="0"/>
              </a:spcAft>
            </a:pPr>
            <a:r>
              <a:rPr lang="en-US" smtClean="0"/>
              <a:t>13 leaves, 12 nodes, 14248 bytes, 14 inserts, 1 invalidations</a:t>
            </a:r>
          </a:p>
          <a:p>
            <a:pPr>
              <a:spcAft>
                <a:spcPts val="0"/>
              </a:spcAft>
            </a:pPr>
            <a:r>
              <a:rPr lang="en-US" smtClean="0"/>
              <a:t>0 load sharing elements, 0 bytes, 0 references</a:t>
            </a:r>
          </a:p>
          <a:p>
            <a:pPr>
              <a:spcAft>
                <a:spcPts val="0"/>
              </a:spcAft>
            </a:pPr>
            <a:r>
              <a:rPr lang="en-US" smtClean="0"/>
              <a:t>universal per-destination load sharing algorithm, id 4B936A24</a:t>
            </a:r>
          </a:p>
          <a:p>
            <a:pPr>
              <a:spcAft>
                <a:spcPts val="0"/>
              </a:spcAft>
            </a:pPr>
            <a:r>
              <a:rPr lang="en-US" smtClean="0"/>
              <a:t>2(0) CEF resets, 0 revisions of existing leaves</a:t>
            </a:r>
          </a:p>
          <a:p>
            <a:pPr>
              <a:spcAft>
                <a:spcPts val="0"/>
              </a:spcAft>
            </a:pPr>
            <a:r>
              <a:rPr lang="en-US" smtClean="0"/>
              <a:t>Resolution Timer: Exponential (currently 1s, peak 1s)</a:t>
            </a:r>
          </a:p>
          <a:p>
            <a:pPr>
              <a:spcAft>
                <a:spcPts val="0"/>
              </a:spcAft>
            </a:pPr>
            <a:r>
              <a:rPr lang="en-US" smtClean="0"/>
              <a:t>0 in-place/0 aborted modifications</a:t>
            </a:r>
          </a:p>
          <a:p>
            <a:pPr>
              <a:spcAft>
                <a:spcPts val="0"/>
              </a:spcAft>
            </a:pPr>
            <a:r>
              <a:rPr lang="en-US" smtClean="0"/>
              <a:t>refcounts: 1061 leaf, 1052 node</a:t>
            </a:r>
          </a:p>
          <a:p>
            <a:pPr>
              <a:spcAft>
                <a:spcPts val="0"/>
              </a:spcAft>
            </a:pPr>
            <a:endParaRPr lang="en-US" smtClean="0"/>
          </a:p>
          <a:p>
            <a:pPr>
              <a:spcAft>
                <a:spcPts val="0"/>
              </a:spcAft>
            </a:pPr>
            <a:r>
              <a:rPr lang="en-US" smtClean="0"/>
              <a:t>Table epoch: 0 (13 entries at this epoch)</a:t>
            </a:r>
          </a:p>
          <a:p>
            <a:pPr>
              <a:spcAft>
                <a:spcPts val="0"/>
              </a:spcAft>
            </a:pPr>
            <a:endParaRPr lang="en-US" smtClean="0"/>
          </a:p>
          <a:p>
            <a:pPr>
              <a:spcAft>
                <a:spcPts val="0"/>
              </a:spcAft>
            </a:pPr>
            <a:r>
              <a:rPr lang="en-US" smtClean="0"/>
              <a:t>10.1.10.0/24, version 6, epoch 0, attached, connected</a:t>
            </a:r>
          </a:p>
          <a:p>
            <a:pPr>
              <a:spcAft>
                <a:spcPts val="0"/>
              </a:spcAft>
            </a:pPr>
            <a:r>
              <a:rPr lang="en-US" smtClean="0"/>
              <a:t>0 packets, 0 bytes</a:t>
            </a:r>
          </a:p>
          <a:p>
            <a:pPr>
              <a:spcAft>
                <a:spcPts val="0"/>
              </a:spcAft>
            </a:pPr>
            <a:r>
              <a:rPr lang="en-US" smtClean="0"/>
              <a:t>via Vlan10, 0 dependencies</a:t>
            </a:r>
          </a:p>
          <a:p>
            <a:pPr>
              <a:spcAft>
                <a:spcPts val="0"/>
              </a:spcAft>
            </a:pPr>
            <a:r>
              <a:rPr lang="en-US" smtClean="0"/>
              <a:t>valid glean adjacency</a:t>
            </a:r>
            <a:endParaRPr lang="en-US" dirty="0" smtClean="0"/>
          </a:p>
        </p:txBody>
      </p:sp>
      <p:sp>
        <p:nvSpPr>
          <p:cNvPr id="13" name="Content Placeholder 12"/>
          <p:cNvSpPr>
            <a:spLocks noGrp="1"/>
          </p:cNvSpPr>
          <p:nvPr>
            <p:ph sz="quarter" idx="11"/>
          </p:nvPr>
        </p:nvSpPr>
        <p:spPr/>
        <p:txBody>
          <a:bodyPr/>
          <a:lstStyle/>
          <a:p>
            <a:r>
              <a:rPr lang="en-US" smtClean="0"/>
              <a:t>Display CEF FIB details for a VLAN.</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4250987" y="4379495"/>
            <a:ext cx="1957308" cy="4010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smtClean="0"/>
              <a:t>CEF Verification Example (4)</a:t>
            </a:r>
            <a:endParaRPr lang="en-US" dirty="0"/>
          </a:p>
        </p:txBody>
      </p:sp>
      <p:sp>
        <p:nvSpPr>
          <p:cNvPr id="15" name="Text Placeholder 14"/>
          <p:cNvSpPr>
            <a:spLocks noGrp="1"/>
          </p:cNvSpPr>
          <p:nvPr>
            <p:ph type="body" sz="quarter" idx="10"/>
          </p:nvPr>
        </p:nvSpPr>
        <p:spPr/>
        <p:txBody>
          <a:bodyPr/>
          <a:lstStyle/>
          <a:p>
            <a:pPr>
              <a:spcAft>
                <a:spcPts val="0"/>
              </a:spcAft>
            </a:pPr>
            <a:r>
              <a:rPr lang="en-US" smtClean="0"/>
              <a:t>Switch# </a:t>
            </a:r>
            <a:r>
              <a:rPr lang="en-US" b="1" smtClean="0"/>
              <a:t>show adjacency</a:t>
            </a:r>
          </a:p>
          <a:p>
            <a:pPr>
              <a:spcAft>
                <a:spcPts val="0"/>
              </a:spcAft>
            </a:pPr>
            <a:r>
              <a:rPr lang="en-US" smtClean="0"/>
              <a:t>Protocol 	Interface 		Address</a:t>
            </a:r>
          </a:p>
          <a:p>
            <a:pPr>
              <a:spcAft>
                <a:spcPts val="0"/>
              </a:spcAft>
            </a:pPr>
            <a:r>
              <a:rPr lang="en-US" smtClean="0"/>
              <a:t>IP 		GigabitEthernet0/3 	2.0.0.55(5)</a:t>
            </a:r>
          </a:p>
          <a:p>
            <a:pPr>
              <a:spcAft>
                <a:spcPts val="0"/>
              </a:spcAft>
            </a:pPr>
            <a:r>
              <a:rPr lang="en-US" smtClean="0"/>
              <a:t>IP 		GigabitEthernet0/2 	1.0.0.55(5)</a:t>
            </a:r>
          </a:p>
          <a:p>
            <a:pPr>
              <a:spcAft>
                <a:spcPts val="0"/>
              </a:spcAft>
            </a:pPr>
            <a:endParaRPr lang="en-US" smtClean="0"/>
          </a:p>
          <a:p>
            <a:pPr>
              <a:spcAft>
                <a:spcPts val="0"/>
              </a:spcAft>
            </a:pPr>
            <a:endParaRPr lang="en-US" smtClean="0"/>
          </a:p>
          <a:p>
            <a:pPr>
              <a:spcAft>
                <a:spcPts val="0"/>
              </a:spcAft>
            </a:pPr>
            <a:endParaRPr lang="en-US" smtClean="0"/>
          </a:p>
          <a:p>
            <a:pPr>
              <a:spcAft>
                <a:spcPts val="0"/>
              </a:spcAft>
            </a:pPr>
            <a:r>
              <a:rPr lang="en-US" smtClean="0"/>
              <a:t>Switch# </a:t>
            </a:r>
            <a:r>
              <a:rPr lang="en-US" b="1" smtClean="0"/>
              <a:t>show adjacency gigabitethernet 1/5 detail</a:t>
            </a:r>
          </a:p>
          <a:p>
            <a:pPr>
              <a:spcAft>
                <a:spcPts val="0"/>
              </a:spcAft>
            </a:pPr>
            <a:r>
              <a:rPr lang="en-US" smtClean="0"/>
              <a:t>Protocol 	Interface 		Address</a:t>
            </a:r>
          </a:p>
          <a:p>
            <a:pPr>
              <a:spcAft>
                <a:spcPts val="0"/>
              </a:spcAft>
            </a:pPr>
            <a:r>
              <a:rPr lang="en-US" smtClean="0"/>
              <a:t>IP 		GigabitEthernet1/5 	172.20.53.206(11)</a:t>
            </a:r>
          </a:p>
          <a:p>
            <a:pPr>
              <a:spcAft>
                <a:spcPts val="0"/>
              </a:spcAft>
            </a:pPr>
            <a:r>
              <a:rPr lang="en-US" smtClean="0"/>
              <a:t>					504 packets, 6110 bytes</a:t>
            </a:r>
          </a:p>
          <a:p>
            <a:pPr>
              <a:spcAft>
                <a:spcPts val="0"/>
              </a:spcAft>
            </a:pPr>
            <a:r>
              <a:rPr lang="en-US" smtClean="0"/>
              <a:t>					00605C865B82</a:t>
            </a:r>
          </a:p>
          <a:p>
            <a:pPr>
              <a:spcAft>
                <a:spcPts val="0"/>
              </a:spcAft>
            </a:pPr>
            <a:r>
              <a:rPr lang="en-US" smtClean="0"/>
              <a:t>					000164F83FA50800</a:t>
            </a:r>
          </a:p>
          <a:p>
            <a:pPr>
              <a:spcAft>
                <a:spcPts val="0"/>
              </a:spcAft>
            </a:pPr>
            <a:r>
              <a:rPr lang="en-US" smtClean="0"/>
              <a:t>					ARP 	03:49:31</a:t>
            </a:r>
            <a:endParaRPr lang="en-US" dirty="0" smtClean="0"/>
          </a:p>
        </p:txBody>
      </p:sp>
      <p:sp>
        <p:nvSpPr>
          <p:cNvPr id="13" name="Content Placeholder 12"/>
          <p:cNvSpPr>
            <a:spLocks noGrp="1"/>
          </p:cNvSpPr>
          <p:nvPr>
            <p:ph sz="quarter" idx="11"/>
          </p:nvPr>
        </p:nvSpPr>
        <p:spPr/>
        <p:txBody>
          <a:bodyPr/>
          <a:lstStyle/>
          <a:p>
            <a:r>
              <a:rPr lang="en-US" smtClean="0"/>
              <a:t>Display CEF adjacency table information.</a:t>
            </a:r>
            <a:endParaRPr lang="en-US" dirty="0"/>
          </a:p>
        </p:txBody>
      </p:sp>
      <p:sp>
        <p:nvSpPr>
          <p:cNvPr id="6" name="TextBox 5"/>
          <p:cNvSpPr txBox="1"/>
          <p:nvPr/>
        </p:nvSpPr>
        <p:spPr>
          <a:xfrm>
            <a:off x="6528623" y="4356800"/>
            <a:ext cx="2431916" cy="757130"/>
          </a:xfrm>
          <a:prstGeom prst="rect">
            <a:avLst/>
          </a:prstGeom>
          <a:noFill/>
        </p:spPr>
        <p:txBody>
          <a:bodyPr wrap="square" rtlCol="0">
            <a:spAutoFit/>
          </a:bodyPr>
          <a:lstStyle/>
          <a:p>
            <a:pPr algn="l"/>
            <a:r>
              <a:rPr lang="en-US" sz="1400" dirty="0" smtClean="0">
                <a:solidFill>
                  <a:srgbClr val="FF0000"/>
                </a:solidFill>
              </a:rPr>
              <a:t>Next-Hop Mac</a:t>
            </a:r>
          </a:p>
          <a:p>
            <a:pPr algn="l"/>
            <a:r>
              <a:rPr lang="en-US" sz="1400" dirty="0" smtClean="0">
                <a:solidFill>
                  <a:srgbClr val="FF0000"/>
                </a:solidFill>
              </a:rPr>
              <a:t>Local </a:t>
            </a:r>
            <a:r>
              <a:rPr lang="en-US" sz="1400" dirty="0" err="1" smtClean="0">
                <a:solidFill>
                  <a:srgbClr val="FF0000"/>
                </a:solidFill>
              </a:rPr>
              <a:t>MAC+Ethertype</a:t>
            </a:r>
            <a:endParaRPr lang="en-US" sz="1400" dirty="0" smtClean="0">
              <a:solidFill>
                <a:srgbClr val="FF0000"/>
              </a:solidFill>
            </a:endParaRPr>
          </a:p>
          <a:p>
            <a:endParaRPr lang="en-US" sz="1800" dirty="0"/>
          </a:p>
        </p:txBody>
      </p:sp>
      <p:cxnSp>
        <p:nvCxnSpPr>
          <p:cNvPr id="8" name="Straight Arrow Connector 7"/>
          <p:cNvCxnSpPr/>
          <p:nvPr/>
        </p:nvCxnSpPr>
        <p:spPr bwMode="auto">
          <a:xfrm rot="10800000">
            <a:off x="6249423" y="4451695"/>
            <a:ext cx="340470" cy="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rot="10800000" flipV="1">
            <a:off x="6259157" y="4691639"/>
            <a:ext cx="317773" cy="324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smtClean="0"/>
              <a:t>Troubleshooting CEF</a:t>
            </a:r>
            <a:endParaRPr lang="en-US" dirty="0" smtClean="0"/>
          </a:p>
        </p:txBody>
      </p:sp>
      <p:sp>
        <p:nvSpPr>
          <p:cNvPr id="9" name="Content Placeholder 8"/>
          <p:cNvSpPr>
            <a:spLocks noGrp="1"/>
          </p:cNvSpPr>
          <p:nvPr>
            <p:ph idx="1"/>
          </p:nvPr>
        </p:nvSpPr>
        <p:spPr/>
        <p:txBody>
          <a:bodyPr>
            <a:normAutofit fontScale="70000" lnSpcReduction="20000"/>
          </a:bodyPr>
          <a:lstStyle/>
          <a:p>
            <a:pPr>
              <a:lnSpc>
                <a:spcPct val="120000"/>
              </a:lnSpc>
            </a:pPr>
            <a:r>
              <a:rPr lang="en-US" b="1" smtClean="0"/>
              <a:t>Step 1. </a:t>
            </a:r>
            <a:r>
              <a:rPr lang="en-US" smtClean="0"/>
              <a:t>Verify that the IP routing information on the Layer 3 engine is correct. Use the </a:t>
            </a:r>
            <a:r>
              <a:rPr lang="en-US" b="1" smtClean="0">
                <a:latin typeface="Courier New" pitchFamily="49" charset="0"/>
                <a:cs typeface="Courier New" pitchFamily="49" charset="0"/>
              </a:rPr>
              <a:t>show ip route </a:t>
            </a:r>
            <a:r>
              <a:rPr lang="en-US" smtClean="0"/>
              <a:t>or </a:t>
            </a:r>
            <a:r>
              <a:rPr lang="en-US" b="1" smtClean="0">
                <a:latin typeface="Courier New" pitchFamily="49" charset="0"/>
                <a:cs typeface="Courier New" pitchFamily="49" charset="0"/>
              </a:rPr>
              <a:t>show ip route </a:t>
            </a:r>
            <a:r>
              <a:rPr lang="en-US" i="1" smtClean="0">
                <a:latin typeface="Courier New" pitchFamily="49" charset="0"/>
                <a:cs typeface="Courier New" pitchFamily="49" charset="0"/>
              </a:rPr>
              <a:t>destination-network</a:t>
            </a:r>
            <a:r>
              <a:rPr lang="en-US" smtClean="0">
                <a:latin typeface="Courier New" pitchFamily="49" charset="0"/>
                <a:cs typeface="Courier New" pitchFamily="49" charset="0"/>
              </a:rPr>
              <a:t> </a:t>
            </a:r>
            <a:r>
              <a:rPr lang="en-US" smtClean="0"/>
              <a:t>command to verify that the destination network routing entry exists and is associated with a valid next-hop address. If the route does not exist or the next-hop address is incorrect, troubleshooting of routing protocol, next-hop interfaces, or route configuration is required.</a:t>
            </a:r>
          </a:p>
          <a:p>
            <a:pPr>
              <a:lnSpc>
                <a:spcPct val="120000"/>
              </a:lnSpc>
            </a:pPr>
            <a:r>
              <a:rPr lang="en-US" b="1" smtClean="0"/>
              <a:t>Step 2. </a:t>
            </a:r>
            <a:r>
              <a:rPr lang="en-US" smtClean="0"/>
              <a:t>Verify that the next-hop address has a valid next-hop MAC address by using the </a:t>
            </a:r>
            <a:r>
              <a:rPr lang="en-US" b="1" smtClean="0">
                <a:latin typeface="Courier New" pitchFamily="49" charset="0"/>
                <a:cs typeface="Courier New" pitchFamily="49" charset="0"/>
              </a:rPr>
              <a:t>show ip arp </a:t>
            </a:r>
            <a:r>
              <a:rPr lang="en-US" i="1" smtClean="0">
                <a:latin typeface="Courier New" pitchFamily="49" charset="0"/>
                <a:cs typeface="Courier New" pitchFamily="49" charset="0"/>
              </a:rPr>
              <a:t>ip-address</a:t>
            </a:r>
            <a:r>
              <a:rPr lang="en-US" smtClean="0">
                <a:latin typeface="Courier New" pitchFamily="49" charset="0"/>
                <a:cs typeface="Courier New" pitchFamily="49" charset="0"/>
              </a:rPr>
              <a:t> </a:t>
            </a:r>
            <a:r>
              <a:rPr lang="en-US" smtClean="0"/>
              <a:t>command. If the entry is incomplete, troubleshooting of the ARP process is required.</a:t>
            </a:r>
          </a:p>
          <a:p>
            <a:pPr>
              <a:lnSpc>
                <a:spcPct val="120000"/>
              </a:lnSpc>
            </a:pPr>
            <a:r>
              <a:rPr lang="en-US" b="1" smtClean="0"/>
              <a:t>Step 3. </a:t>
            </a:r>
            <a:r>
              <a:rPr lang="en-US" smtClean="0"/>
              <a:t>Verify that the IP route entry in the FIB on the Layer 3 engine contains the same next-hop address as in Step 1 by using the </a:t>
            </a:r>
            <a:r>
              <a:rPr lang="en-US" b="1" smtClean="0">
                <a:latin typeface="Courier New" pitchFamily="49" charset="0"/>
                <a:cs typeface="Courier New" pitchFamily="49" charset="0"/>
              </a:rPr>
              <a:t>show ip cef </a:t>
            </a:r>
            <a:r>
              <a:rPr lang="en-US" i="1" smtClean="0">
                <a:latin typeface="Courier New" pitchFamily="49" charset="0"/>
                <a:cs typeface="Courier New" pitchFamily="49" charset="0"/>
              </a:rPr>
              <a:t>destination-network</a:t>
            </a:r>
            <a:r>
              <a:rPr lang="en-US" smtClean="0">
                <a:latin typeface="Courier New" pitchFamily="49" charset="0"/>
                <a:cs typeface="Courier New" pitchFamily="49" charset="0"/>
              </a:rPr>
              <a:t> </a:t>
            </a:r>
            <a:r>
              <a:rPr lang="en-US" smtClean="0"/>
              <a:t>command.</a:t>
            </a:r>
          </a:p>
          <a:p>
            <a:pPr>
              <a:lnSpc>
                <a:spcPct val="120000"/>
              </a:lnSpc>
            </a:pPr>
            <a:r>
              <a:rPr lang="en-US" b="1" smtClean="0"/>
              <a:t>Step 4. </a:t>
            </a:r>
            <a:r>
              <a:rPr lang="en-US" smtClean="0"/>
              <a:t>Verify that the CEF adjacency table contains the same rewrite information as the ARP table from Step 2 by using the </a:t>
            </a:r>
            <a:r>
              <a:rPr lang="en-US" b="1" smtClean="0">
                <a:latin typeface="Courier New" pitchFamily="49" charset="0"/>
                <a:cs typeface="Courier New" pitchFamily="49" charset="0"/>
              </a:rPr>
              <a:t>show adjacency detail </a:t>
            </a:r>
            <a:r>
              <a:rPr lang="en-US" smtClean="0">
                <a:latin typeface="Courier New" pitchFamily="49" charset="0"/>
                <a:cs typeface="Courier New" pitchFamily="49" charset="0"/>
              </a:rPr>
              <a:t>| </a:t>
            </a:r>
            <a:r>
              <a:rPr lang="en-US" b="1" smtClean="0">
                <a:latin typeface="Courier New" pitchFamily="49" charset="0"/>
                <a:cs typeface="Courier New" pitchFamily="49" charset="0"/>
              </a:rPr>
              <a:t>begin</a:t>
            </a:r>
            <a:r>
              <a:rPr lang="en-US" smtClean="0">
                <a:latin typeface="Courier New" pitchFamily="49" charset="0"/>
                <a:cs typeface="Courier New" pitchFamily="49" charset="0"/>
              </a:rPr>
              <a:t> </a:t>
            </a:r>
            <a:r>
              <a:rPr lang="en-US" i="1" smtClean="0">
                <a:latin typeface="Courier New" pitchFamily="49" charset="0"/>
                <a:cs typeface="Courier New" pitchFamily="49" charset="0"/>
              </a:rPr>
              <a:t>next_hop_IP_address</a:t>
            </a:r>
            <a:r>
              <a:rPr lang="en-US" smtClean="0"/>
              <a:t> command.</a:t>
            </a:r>
          </a:p>
          <a:p>
            <a:pPr>
              <a:lnSpc>
                <a:spcPct val="120000"/>
              </a:lnSpc>
            </a:pPr>
            <a:r>
              <a:rPr lang="en-US" b="1" smtClean="0"/>
              <a:t>Step 5. </a:t>
            </a:r>
            <a:r>
              <a:rPr lang="en-US" smtClean="0"/>
              <a:t>When all other troubleshooting steps have been exhausted and the CEF-based MLS switch is still experiencing unicast routing issues, verify the population of the FIB and adjacency table in TCAM under the supervision of a TAC engineer.</a:t>
            </a:r>
          </a:p>
          <a:p>
            <a:pPr>
              <a:lnSpc>
                <a:spcPct val="120000"/>
              </a:lnSpc>
            </a:pP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4 Summary (1)</a:t>
            </a:r>
            <a:endParaRPr lang="en-US" dirty="0" smtClean="0"/>
          </a:p>
        </p:txBody>
      </p:sp>
      <p:sp>
        <p:nvSpPr>
          <p:cNvPr id="5" name="Content Placeholder 4"/>
          <p:cNvSpPr>
            <a:spLocks noGrp="1"/>
          </p:cNvSpPr>
          <p:nvPr>
            <p:ph idx="1"/>
          </p:nvPr>
        </p:nvSpPr>
        <p:spPr/>
        <p:txBody>
          <a:bodyPr>
            <a:normAutofit fontScale="92500" lnSpcReduction="20000"/>
          </a:bodyPr>
          <a:lstStyle/>
          <a:p>
            <a:r>
              <a:rPr lang="en-US" smtClean="0"/>
              <a:t>This chapter discussed in detail Layer 3 routing and its implementation, including coverage of inter-VLAN routing and router-on-a-stick, DHCP services, and the forwarding path of multilayer switching using CEF. </a:t>
            </a:r>
          </a:p>
          <a:p>
            <a:r>
              <a:rPr lang="en-US" smtClean="0"/>
              <a:t>Inter-VLAN routing provides communication between the devices in different VLANs. Devices in different VLANs cannot communicate beyond VLAN boundaries without a Layer 3 device. Multilayer switches support two types of Layer 3 interfaces: routed ports and SVIs (VLAN interfaces).</a:t>
            </a:r>
          </a:p>
          <a:p>
            <a:r>
              <a:rPr lang="en-US" smtClean="0"/>
              <a:t>Routed ports are point-to-point connections such as those that interconnect the building distribution submodules and the campus backbone submodules.</a:t>
            </a:r>
          </a:p>
          <a:p>
            <a:r>
              <a:rPr lang="en-US" smtClean="0"/>
              <a:t>SVIs are VLAN interfaces that route traffic between VLANs. In multilayer switched networks with Layer 3 in the distribution layer and Layer 2 in the access layer, SVIs route traffic from VLANs on the access-layer switches.</a:t>
            </a:r>
            <a:endParaRPr lang="en-US" dirty="0" smtClean="0"/>
          </a:p>
        </p:txBody>
      </p:sp>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4 Summary (2)</a:t>
            </a:r>
            <a:endParaRPr lang="en-US" dirty="0" smtClean="0"/>
          </a:p>
        </p:txBody>
      </p:sp>
      <p:sp>
        <p:nvSpPr>
          <p:cNvPr id="5" name="Content Placeholder 4"/>
          <p:cNvSpPr>
            <a:spLocks noGrp="1"/>
          </p:cNvSpPr>
          <p:nvPr>
            <p:ph idx="1"/>
          </p:nvPr>
        </p:nvSpPr>
        <p:spPr/>
        <p:txBody>
          <a:bodyPr>
            <a:normAutofit fontScale="92500" lnSpcReduction="20000"/>
          </a:bodyPr>
          <a:lstStyle/>
          <a:p>
            <a:r>
              <a:rPr lang="en-US" smtClean="0"/>
              <a:t>Using router-on-a -stick is an alternative and legacy method of implementing inter-VLAN routing for low-throughput and latency-tolerant applications.</a:t>
            </a:r>
          </a:p>
          <a:p>
            <a:r>
              <a:rPr lang="en-US" smtClean="0"/>
              <a:t>On multilayer switches, Layer 3 links can be aggregated using Layer 3 EtherChannels. When a Layer 3 interface is configured, routing can be enabled.</a:t>
            </a:r>
          </a:p>
          <a:p>
            <a:r>
              <a:rPr lang="en-US" smtClean="0"/>
              <a:t>DHCP functions can be configured on the switches.</a:t>
            </a:r>
          </a:p>
          <a:p>
            <a:r>
              <a:rPr lang="en-US" smtClean="0"/>
              <a:t>Multilayer switches can forward traffic based on either Layer 2 or Layer 3 header information. Multilayer switches rewrite frame and packet headers using information from tables cached in hardware. Multilayer switching is high-performance packet switching in hardware. Multilayer switching can use centralized or distributed switching, and route caching or topology-based switching. Multilayer switching functionality can be implemented using CEF, which utilizes two tables in hardware to forward packets: a Forwarding Information Base (FIB) and an Adjacency Table (AT).</a:t>
            </a:r>
            <a:endParaRPr lang="en-US" dirty="0" smtClean="0"/>
          </a:p>
        </p:txBody>
      </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000" b="1" dirty="0"/>
              <a:t>Lab </a:t>
            </a:r>
            <a:r>
              <a:rPr lang="en-US" sz="2000" b="1" dirty="0" smtClean="0"/>
              <a:t>4-1</a:t>
            </a:r>
            <a:r>
              <a:rPr lang="en-US" sz="2000" b="1" dirty="0" smtClean="0"/>
              <a:t>	</a:t>
            </a:r>
            <a:r>
              <a:rPr lang="en-US" sz="2000" b="1" dirty="0" smtClean="0"/>
              <a:t>Inter-VLAN </a:t>
            </a:r>
            <a:r>
              <a:rPr lang="en-US" sz="2000" b="1" dirty="0" smtClean="0"/>
              <a:t>Routing with an External Router </a:t>
            </a:r>
            <a:endParaRPr lang="en-US" sz="2000" b="1" dirty="0" smtClean="0"/>
          </a:p>
          <a:p>
            <a:r>
              <a:rPr lang="en-US" sz="2000" b="1" dirty="0" smtClean="0"/>
              <a:t>Lab 4-2</a:t>
            </a:r>
            <a:r>
              <a:rPr lang="en-US" sz="2000" b="1" dirty="0" smtClean="0"/>
              <a:t>	</a:t>
            </a:r>
            <a:r>
              <a:rPr lang="en-US" sz="2000" b="1" dirty="0" smtClean="0"/>
              <a:t>Inter-VLAN Routing with an Internal Route Processor 			and Monitoring CEF Functions</a:t>
            </a:r>
            <a:endParaRPr lang="en-US" sz="2000" b="1" dirty="0" smtClean="0"/>
          </a:p>
          <a:p>
            <a:r>
              <a:rPr lang="en-US" sz="2000" b="1" dirty="0" smtClean="0"/>
              <a:t>Lab </a:t>
            </a:r>
            <a:r>
              <a:rPr lang="en-US" sz="2000" b="1" dirty="0" smtClean="0"/>
              <a:t>4-3</a:t>
            </a:r>
            <a:r>
              <a:rPr lang="en-US" sz="2000" b="1" dirty="0" smtClean="0"/>
              <a:t>	</a:t>
            </a:r>
            <a:r>
              <a:rPr lang="en-US" sz="2000" b="1" dirty="0" smtClean="0"/>
              <a:t>VLANs</a:t>
            </a:r>
            <a:r>
              <a:rPr lang="en-US" sz="2000" b="1" dirty="0" smtClean="0"/>
              <a:t>, VTP, and Inter-VLAN Routing Case Study </a:t>
            </a:r>
            <a:endParaRPr lang="en-US" sz="2000" b="1" dirty="0"/>
          </a:p>
        </p:txBody>
      </p:sp>
      <p:sp>
        <p:nvSpPr>
          <p:cNvPr id="5" name="Title 4"/>
          <p:cNvSpPr>
            <a:spLocks noGrp="1"/>
          </p:cNvSpPr>
          <p:nvPr>
            <p:ph type="title"/>
          </p:nvPr>
        </p:nvSpPr>
        <p:spPr/>
        <p:txBody>
          <a:bodyPr/>
          <a:lstStyle/>
          <a:p>
            <a:r>
              <a:rPr lang="en-US" dirty="0" smtClean="0"/>
              <a:t>Chapter </a:t>
            </a:r>
            <a:r>
              <a:rPr lang="en-US" dirty="0" smtClean="0"/>
              <a:t>4 </a:t>
            </a:r>
            <a:r>
              <a:rPr lang="en-US" dirty="0" smtClean="0"/>
              <a:t>Labs</a:t>
            </a:r>
            <a:endParaRPr lang="en-US"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normAutofit/>
          </a:bodyPr>
          <a:lstStyle/>
          <a:p>
            <a:r>
              <a:rPr lang="en-US" dirty="0" smtClean="0">
                <a:hlinkClick r:id="rId3"/>
              </a:rPr>
              <a:t>www.cisco.com/en/US/docs/switches/lan/catalyst3560/software/release/12.2_52_se/command/reference/3560cr.html</a:t>
            </a:r>
            <a:r>
              <a:rPr lang="en-US" dirty="0" smtClean="0"/>
              <a:t> </a:t>
            </a:r>
          </a:p>
          <a:p>
            <a:pPr>
              <a:buNone/>
            </a:pPr>
            <a:r>
              <a:rPr lang="it-IT" dirty="0" smtClean="0"/>
              <a:t>Configuring IP Unicast Routing Configuration Guide:</a:t>
            </a:r>
          </a:p>
          <a:p>
            <a:r>
              <a:rPr lang="en-US" dirty="0" smtClean="0">
                <a:hlinkClick r:id="rId4"/>
              </a:rPr>
              <a:t>www.cisco.com/en/US/docs/switches/lan/catalyst3560/software/release/12.2_52_se/configuration/guide/swi</a:t>
            </a:r>
          </a:p>
          <a:p>
            <a:pPr>
              <a:buNone/>
            </a:pPr>
            <a:r>
              <a:rPr lang="it-IT" dirty="0" smtClean="0"/>
              <a:t>Configuring EtherChannels:</a:t>
            </a:r>
            <a:endParaRPr lang="en-US" dirty="0" smtClean="0">
              <a:hlinkClick r:id="rId4"/>
            </a:endParaRPr>
          </a:p>
          <a:p>
            <a:r>
              <a:rPr lang="en-US" dirty="0" smtClean="0">
                <a:hlinkClick r:id="rId5"/>
              </a:rPr>
              <a:t>www.cisco.com/en/US/docs/switches/lan/catalyst3560/software/release/12.2_52_se/configuration/guide/swethchl.htmlprout.html</a:t>
            </a:r>
            <a:endParaRPr lang="en-US" dirty="0" smtClean="0"/>
          </a:p>
          <a:p>
            <a:pPr>
              <a:buNone/>
            </a:pPr>
            <a:r>
              <a:rPr lang="it-IT" dirty="0" smtClean="0"/>
              <a:t>Configuring DHCP:</a:t>
            </a:r>
            <a:endParaRPr lang="en-US" dirty="0" smtClean="0">
              <a:hlinkClick r:id="rId4"/>
            </a:endParaRPr>
          </a:p>
          <a:p>
            <a:r>
              <a:rPr lang="en-US" dirty="0" smtClean="0">
                <a:hlinkClick r:id="rId6"/>
              </a:rPr>
              <a:t>www.cisco.com/en/US/docs/switches/lan/catalyst3560/software/release/12.2_52_se/configuration/guide/swdhcp82.html</a:t>
            </a:r>
            <a:r>
              <a:rPr lang="en-US"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Catalyst Switch Layer 3 Interfaces</a:t>
            </a:r>
            <a:endParaRPr lang="en-US" dirty="0"/>
          </a:p>
        </p:txBody>
      </p:sp>
      <p:graphicFrame>
        <p:nvGraphicFramePr>
          <p:cNvPr id="4" name="Content Placeholder 9"/>
          <p:cNvGraphicFramePr>
            <a:graphicFrameLocks/>
          </p:cNvGraphicFramePr>
          <p:nvPr/>
        </p:nvGraphicFramePr>
        <p:xfrm>
          <a:off x="228603" y="1085617"/>
          <a:ext cx="8697686" cy="5394960"/>
        </p:xfrm>
        <a:graphic>
          <a:graphicData uri="http://schemas.openxmlformats.org/drawingml/2006/table">
            <a:tbl>
              <a:tblPr firstRow="1" bandRow="1">
                <a:tableStyleId>{5C22544A-7EE6-4342-B048-85BDC9FD1C3A}</a:tableStyleId>
              </a:tblPr>
              <a:tblGrid>
                <a:gridCol w="1901621"/>
                <a:gridCol w="2249271"/>
                <a:gridCol w="4546794"/>
              </a:tblGrid>
              <a:tr h="616482">
                <a:tc>
                  <a:txBody>
                    <a:bodyPr/>
                    <a:lstStyle/>
                    <a:p>
                      <a:r>
                        <a:rPr lang="en-US" dirty="0" smtClean="0"/>
                        <a:t>Type of Switch</a:t>
                      </a:r>
                      <a:endParaRPr lang="en-US" dirty="0"/>
                    </a:p>
                  </a:txBody>
                  <a:tcPr/>
                </a:tc>
                <a:tc>
                  <a:txBody>
                    <a:bodyPr/>
                    <a:lstStyle/>
                    <a:p>
                      <a:r>
                        <a:rPr lang="en-US" smtClean="0"/>
                        <a:t>Inter-VLAN</a:t>
                      </a:r>
                      <a:r>
                        <a:rPr lang="en-US" baseline="0" smtClean="0"/>
                        <a:t> </a:t>
                      </a:r>
                    </a:p>
                    <a:p>
                      <a:r>
                        <a:rPr lang="en-US" baseline="0" smtClean="0"/>
                        <a:t>Routing </a:t>
                      </a:r>
                      <a:r>
                        <a:rPr lang="en-US" baseline="0" dirty="0" smtClean="0"/>
                        <a:t>Capability</a:t>
                      </a:r>
                      <a:endParaRPr lang="en-US" dirty="0"/>
                    </a:p>
                  </a:txBody>
                  <a:tcPr/>
                </a:tc>
                <a:tc>
                  <a:txBody>
                    <a:bodyPr/>
                    <a:lstStyle/>
                    <a:p>
                      <a:r>
                        <a:rPr lang="en-US" dirty="0" smtClean="0"/>
                        <a:t>Inter-VLAN Routing</a:t>
                      </a:r>
                      <a:r>
                        <a:rPr lang="en-US" baseline="0" dirty="0" smtClean="0"/>
                        <a:t> Solution</a:t>
                      </a:r>
                      <a:endParaRPr lang="en-US" dirty="0"/>
                    </a:p>
                  </a:txBody>
                  <a:tcPr/>
                </a:tc>
              </a:tr>
              <a:tr h="880688">
                <a:tc>
                  <a:txBody>
                    <a:bodyPr/>
                    <a:lstStyle/>
                    <a:p>
                      <a:r>
                        <a:rPr lang="en-US" dirty="0" smtClean="0"/>
                        <a:t>Catalyst</a:t>
                      </a:r>
                      <a:r>
                        <a:rPr lang="en-US" baseline="0" dirty="0" smtClean="0"/>
                        <a:t> 2940/2950/2955/2960/2970</a:t>
                      </a:r>
                      <a:endParaRPr lang="en-US" dirty="0"/>
                    </a:p>
                  </a:txBody>
                  <a:tcPr/>
                </a:tc>
                <a:tc>
                  <a:txBody>
                    <a:bodyPr/>
                    <a:lstStyle/>
                    <a:p>
                      <a:r>
                        <a:rPr lang="en-US" dirty="0" smtClean="0"/>
                        <a:t>No</a:t>
                      </a:r>
                      <a:endParaRPr lang="en-US" dirty="0"/>
                    </a:p>
                  </a:txBody>
                  <a:tcPr/>
                </a:tc>
                <a:tc>
                  <a:txBody>
                    <a:bodyPr/>
                    <a:lstStyle/>
                    <a:p>
                      <a:r>
                        <a:rPr lang="en-US" baseline="0" dirty="0" smtClean="0"/>
                        <a:t>– </a:t>
                      </a:r>
                      <a:endParaRPr lang="en-US" dirty="0"/>
                    </a:p>
                  </a:txBody>
                  <a:tcPr/>
                </a:tc>
              </a:tr>
              <a:tr h="880688">
                <a:tc>
                  <a:txBody>
                    <a:bodyPr/>
                    <a:lstStyle/>
                    <a:p>
                      <a:r>
                        <a:rPr lang="en-US" dirty="0" smtClean="0"/>
                        <a:t>Catalyst 3560/3750/3760</a:t>
                      </a:r>
                      <a:endParaRPr lang="en-US" dirty="0"/>
                    </a:p>
                  </a:txBody>
                  <a:tcPr/>
                </a:tc>
                <a:tc>
                  <a:txBody>
                    <a:bodyPr/>
                    <a:lstStyle/>
                    <a:p>
                      <a:r>
                        <a:rPr lang="en-US" dirty="0" smtClean="0"/>
                        <a:t>Yes</a:t>
                      </a:r>
                      <a:endParaRPr lang="en-US" dirty="0"/>
                    </a:p>
                  </a:txBody>
                  <a:tcPr/>
                </a:tc>
                <a:tc>
                  <a:txBody>
                    <a:bodyPr/>
                    <a:lstStyle/>
                    <a:p>
                      <a:r>
                        <a:rPr lang="en-US" dirty="0" smtClean="0"/>
                        <a:t>Catalyst 4000 running Cisco</a:t>
                      </a:r>
                      <a:r>
                        <a:rPr lang="en-US" baseline="0" dirty="0" smtClean="0"/>
                        <a:t> CatOS with Supervisor I or II, using the Layer 3 module, WS-</a:t>
                      </a:r>
                      <a:r>
                        <a:rPr lang="en-US" baseline="0" dirty="0" err="1" smtClean="0"/>
                        <a:t>X4232</a:t>
                      </a:r>
                      <a:r>
                        <a:rPr lang="en-US" baseline="0" dirty="0" smtClean="0"/>
                        <a:t>-L3</a:t>
                      </a:r>
                      <a:endParaRPr lang="en-US" dirty="0"/>
                    </a:p>
                  </a:txBody>
                  <a:tcPr/>
                </a:tc>
              </a:tr>
              <a:tr h="880688">
                <a:tc>
                  <a:txBody>
                    <a:bodyPr/>
                    <a:lstStyle/>
                    <a:p>
                      <a:r>
                        <a:rPr lang="en-US" dirty="0" smtClean="0"/>
                        <a:t>Catalyst 4000/4500/4948</a:t>
                      </a:r>
                      <a:endParaRPr lang="en-US" dirty="0"/>
                    </a:p>
                  </a:txBody>
                  <a:tcPr/>
                </a:tc>
                <a:tc>
                  <a:txBody>
                    <a:bodyPr/>
                    <a:lstStyle/>
                    <a:p>
                      <a:r>
                        <a:rPr lang="en-US" dirty="0" smtClean="0"/>
                        <a:t>Yes</a:t>
                      </a:r>
                      <a:endParaRPr lang="en-US" dirty="0"/>
                    </a:p>
                  </a:txBody>
                  <a:tcPr/>
                </a:tc>
                <a:tc>
                  <a:txBody>
                    <a:bodyPr/>
                    <a:lstStyle/>
                    <a:p>
                      <a:r>
                        <a:rPr lang="en-US" dirty="0" smtClean="0"/>
                        <a:t>Catalyst 4000 with a Supervisor II+, III, IV, or V running Cisco IOS using integrated routing</a:t>
                      </a:r>
                      <a:endParaRPr lang="en-US" dirty="0"/>
                    </a:p>
                  </a:txBody>
                  <a:tcPr/>
                </a:tc>
              </a:tr>
              <a:tr h="1937514">
                <a:tc>
                  <a:txBody>
                    <a:bodyPr/>
                    <a:lstStyle/>
                    <a:p>
                      <a:r>
                        <a:rPr lang="en-US" dirty="0" smtClean="0"/>
                        <a:t>Catalyst 6500</a:t>
                      </a:r>
                      <a:endParaRPr lang="en-US" dirty="0"/>
                    </a:p>
                  </a:txBody>
                  <a:tcPr/>
                </a:tc>
                <a:tc>
                  <a:txBody>
                    <a:bodyPr/>
                    <a:lstStyle/>
                    <a:p>
                      <a:r>
                        <a:rPr lang="en-US" dirty="0" smtClean="0"/>
                        <a:t>Yes</a:t>
                      </a:r>
                      <a:endParaRPr lang="en-US" dirty="0"/>
                    </a:p>
                  </a:txBody>
                  <a:tcPr/>
                </a:tc>
                <a:tc>
                  <a:txBody>
                    <a:bodyPr/>
                    <a:lstStyle/>
                    <a:p>
                      <a:r>
                        <a:rPr lang="en-US" sz="1800" kern="1200" baseline="0" dirty="0" smtClean="0">
                          <a:solidFill>
                            <a:schemeClr val="dk1"/>
                          </a:solidFill>
                          <a:latin typeface="+mn-lt"/>
                          <a:ea typeface="+mn-ea"/>
                          <a:cs typeface="+mn-cs"/>
                        </a:rPr>
                        <a:t>Catalyst 6500 with an MSFC, MSFC II, or MSFC III daughter card running Cisco CatOS on the supervisors and Cisco IOS on the MSFC</a:t>
                      </a:r>
                    </a:p>
                    <a:p>
                      <a:r>
                        <a:rPr lang="en-US" sz="1800" kern="1200" baseline="0" dirty="0" smtClean="0">
                          <a:solidFill>
                            <a:schemeClr val="dk1"/>
                          </a:solidFill>
                          <a:latin typeface="+mn-lt"/>
                          <a:ea typeface="+mn-ea"/>
                          <a:cs typeface="+mn-cs"/>
                        </a:rPr>
                        <a:t>Catalyst 6500 with MSFC, MSFC</a:t>
                      </a:r>
                    </a:p>
                    <a:p>
                      <a:r>
                        <a:rPr lang="en-US" sz="1800" kern="1200" baseline="0" dirty="0" smtClean="0">
                          <a:solidFill>
                            <a:schemeClr val="dk1"/>
                          </a:solidFill>
                          <a:latin typeface="+mn-lt"/>
                          <a:ea typeface="+mn-ea"/>
                          <a:cs typeface="+mn-cs"/>
                        </a:rPr>
                        <a:t>II, or MSFC III running Cisco Native IOS</a:t>
                      </a:r>
                    </a:p>
                    <a:p>
                      <a:r>
                        <a:rPr lang="en-US" sz="1800" kern="1200" baseline="0" dirty="0" smtClean="0">
                          <a:solidFill>
                            <a:schemeClr val="dk1"/>
                          </a:solidFill>
                          <a:latin typeface="+mn-lt"/>
                          <a:ea typeface="+mn-ea"/>
                          <a:cs typeface="+mn-cs"/>
                        </a:rPr>
                        <a:t>Catalyst 6500 using a legacy MSM</a:t>
                      </a:r>
                      <a:endParaRPr lang="en-US" dirty="0"/>
                    </a:p>
                  </a:txBody>
                  <a:tcP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a:p>
        </p:txBody>
      </p:sp>
      <p:pic>
        <p:nvPicPr>
          <p:cNvPr id="16387" name="Picture 3" descr="CNA_largo-onwhi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Router-on-a-Stick</a:t>
            </a:r>
          </a:p>
        </p:txBody>
      </p:sp>
      <p:sp>
        <p:nvSpPr>
          <p:cNvPr id="8" name="Content Placeholder 7"/>
          <p:cNvSpPr>
            <a:spLocks noGrp="1"/>
          </p:cNvSpPr>
          <p:nvPr>
            <p:ph idx="1"/>
          </p:nvPr>
        </p:nvSpPr>
        <p:spPr/>
        <p:txBody>
          <a:bodyPr>
            <a:normAutofit/>
          </a:bodyPr>
          <a:lstStyle/>
          <a:p>
            <a:pPr marL="168275" indent="-168275">
              <a:lnSpc>
                <a:spcPct val="100000"/>
              </a:lnSpc>
              <a:spcBef>
                <a:spcPts val="600"/>
              </a:spcBef>
              <a:spcAft>
                <a:spcPts val="600"/>
              </a:spcAft>
              <a:buFont typeface="Arial" pitchFamily="34" charset="0"/>
              <a:buChar char="•"/>
            </a:pPr>
            <a:r>
              <a:rPr lang="en-US" dirty="0" smtClean="0"/>
              <a:t>Layer 2 switch linked to router via trunk (in lieu of using a multilayer switch).</a:t>
            </a:r>
          </a:p>
          <a:p>
            <a:pPr marL="168275" indent="-168275">
              <a:lnSpc>
                <a:spcPct val="100000"/>
              </a:lnSpc>
              <a:spcBef>
                <a:spcPts val="600"/>
              </a:spcBef>
              <a:spcAft>
                <a:spcPts val="600"/>
              </a:spcAft>
              <a:buFont typeface="Arial" pitchFamily="34" charset="0"/>
              <a:buChar char="•"/>
            </a:pPr>
            <a:r>
              <a:rPr lang="en-US" dirty="0" smtClean="0"/>
              <a:t>Router interface, typically Fast Ethernet, subdivided into logical subinterfaces, one per VLAN.</a:t>
            </a:r>
          </a:p>
        </p:txBody>
      </p:sp>
      <p:sp>
        <p:nvSpPr>
          <p:cNvPr id="5" name="Content Placeholder 4"/>
          <p:cNvSpPr>
            <a:spLocks noGrp="1"/>
          </p:cNvSpPr>
          <p:nvPr>
            <p:ph idx="10"/>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4565001" y="1211953"/>
            <a:ext cx="4568113" cy="42154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Routed/L3-Switched vs. L2 Switched Design</a:t>
            </a:r>
          </a:p>
        </p:txBody>
      </p:sp>
      <p:sp>
        <p:nvSpPr>
          <p:cNvPr id="8" name="Content Placeholder 7"/>
          <p:cNvSpPr>
            <a:spLocks noGrp="1"/>
          </p:cNvSpPr>
          <p:nvPr>
            <p:ph idx="11"/>
          </p:nvPr>
        </p:nvSpPr>
        <p:spPr>
          <a:xfrm>
            <a:off x="279400" y="4283242"/>
            <a:ext cx="8520354" cy="2140862"/>
          </a:xfrm>
        </p:spPr>
        <p:txBody>
          <a:bodyPr/>
          <a:lstStyle/>
          <a:p>
            <a:pPr marL="168275" indent="-168275">
              <a:lnSpc>
                <a:spcPct val="100000"/>
              </a:lnSpc>
              <a:spcBef>
                <a:spcPts val="600"/>
              </a:spcBef>
              <a:spcAft>
                <a:spcPts val="600"/>
              </a:spcAft>
              <a:buFont typeface="Arial" pitchFamily="34" charset="0"/>
              <a:buChar char="•"/>
            </a:pPr>
            <a:r>
              <a:rPr lang="en-US" dirty="0" smtClean="0"/>
              <a:t>Routing can now be performed at L2 switching speeds by switching frames/packets using specialized hardware circuits.</a:t>
            </a:r>
          </a:p>
          <a:p>
            <a:pPr marL="168275" indent="-168275">
              <a:lnSpc>
                <a:spcPct val="100000"/>
              </a:lnSpc>
              <a:spcBef>
                <a:spcPts val="600"/>
              </a:spcBef>
              <a:spcAft>
                <a:spcPts val="600"/>
              </a:spcAft>
              <a:buFont typeface="Arial" pitchFamily="34" charset="0"/>
              <a:buChar char="•"/>
            </a:pPr>
            <a:r>
              <a:rPr lang="en-US" dirty="0" smtClean="0"/>
              <a:t>L3 switches serve as default gateways, terminating VLANs (one IP subnet per VLAN).</a:t>
            </a:r>
          </a:p>
        </p:txBody>
      </p:sp>
      <p:sp>
        <p:nvSpPr>
          <p:cNvPr id="5" name="Content Placeholder 4"/>
          <p:cNvSpPr>
            <a:spLocks noGrp="1"/>
          </p:cNvSpPr>
          <p:nvPr>
            <p:ph sz="quarter" idx="12"/>
          </p:nvPr>
        </p:nvSpPr>
        <p:spPr/>
        <p:txBody>
          <a:bodyPr/>
          <a:lstStyle/>
          <a:p>
            <a:endParaRPr lang="en-US"/>
          </a:p>
        </p:txBody>
      </p:sp>
      <p:pic>
        <p:nvPicPr>
          <p:cNvPr id="5122" name="Picture 2"/>
          <p:cNvPicPr>
            <a:picLocks noChangeAspect="1" noChangeArrowheads="1"/>
          </p:cNvPicPr>
          <p:nvPr/>
        </p:nvPicPr>
        <p:blipFill>
          <a:blip r:embed="rId3" cstate="print"/>
          <a:stretch>
            <a:fillRect/>
          </a:stretch>
        </p:blipFill>
        <p:spPr bwMode="auto">
          <a:xfrm>
            <a:off x="1010848" y="1081392"/>
            <a:ext cx="7117615"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28887</TotalTime>
  <Pages>28</Pages>
  <Words>16694</Words>
  <Application>Microsoft Office PowerPoint</Application>
  <PresentationFormat>On-screen Show (4:3)</PresentationFormat>
  <Paragraphs>944</Paragraphs>
  <Slides>70</Slides>
  <Notes>69</Notes>
  <HiddenSlides>0</HiddenSlides>
  <MMClips>0</MMClips>
  <ScaleCrop>false</ScaleCrop>
  <HeadingPairs>
    <vt:vector size="4" baseType="variant">
      <vt:variant>
        <vt:lpstr>Theme</vt:lpstr>
      </vt:variant>
      <vt:variant>
        <vt:i4>2</vt:i4>
      </vt:variant>
      <vt:variant>
        <vt:lpstr>Slide Titles</vt:lpstr>
      </vt:variant>
      <vt:variant>
        <vt:i4>70</vt:i4>
      </vt:variant>
    </vt:vector>
  </HeadingPairs>
  <TitlesOfParts>
    <vt:vector size="72" baseType="lpstr">
      <vt:lpstr>CCNP Instructor PPT</vt:lpstr>
      <vt:lpstr>1_CCNP Instructor PPT</vt:lpstr>
      <vt:lpstr>Chapter 4:  Implementing Inter-VLAN Routing</vt:lpstr>
      <vt:lpstr>Chapter 4 Objectives</vt:lpstr>
      <vt:lpstr>Describing Inter-VLAN Routing</vt:lpstr>
      <vt:lpstr>Introduction to Inter-VLAN Routing</vt:lpstr>
      <vt:lpstr>Inter-VLAN Routing Options</vt:lpstr>
      <vt:lpstr>Catalyst Switch Layer 3 Interfaces</vt:lpstr>
      <vt:lpstr>Catalyst Switch Layer 3 Interfaces</vt:lpstr>
      <vt:lpstr>Router-on-a-Stick</vt:lpstr>
      <vt:lpstr>Routed/L3-Switched vs. L2 Switched Design</vt:lpstr>
      <vt:lpstr>Switch Virtual Interfaces (SVI’s)</vt:lpstr>
      <vt:lpstr>Routed Ports</vt:lpstr>
      <vt:lpstr>L3 EtherChannels</vt:lpstr>
      <vt:lpstr>Slide 13</vt:lpstr>
      <vt:lpstr>Configuring Router-on-a-Stick</vt:lpstr>
      <vt:lpstr>Router-on-a-Stick Example</vt:lpstr>
      <vt:lpstr>Configuring Inter-VLAN Routing with SVI’s</vt:lpstr>
      <vt:lpstr>SVI-Based Inter-VLAN Routing Example</vt:lpstr>
      <vt:lpstr>Configuring Routed Ports</vt:lpstr>
      <vt:lpstr>Routed Port Example</vt:lpstr>
      <vt:lpstr>Inter-VLAN Routing Verification (1)</vt:lpstr>
      <vt:lpstr>Inter-VLAN Routing Verification (2)</vt:lpstr>
      <vt:lpstr>Inter-VLAN Routing Verification (3)</vt:lpstr>
      <vt:lpstr>Common Inter-VLAN Routing Problems</vt:lpstr>
      <vt:lpstr>Configuring Layer 3 EtherChannels</vt:lpstr>
      <vt:lpstr>Layer 3 EtherChannel Example</vt:lpstr>
      <vt:lpstr>Routing Protocol Configuration</vt:lpstr>
      <vt:lpstr>Verifying Routing (1)</vt:lpstr>
      <vt:lpstr>Verifying Routing (2)</vt:lpstr>
      <vt:lpstr>Slide 29</vt:lpstr>
      <vt:lpstr>DHCP Overview</vt:lpstr>
      <vt:lpstr>DHCP Operation</vt:lpstr>
      <vt:lpstr>Configuring DHCP</vt:lpstr>
      <vt:lpstr>DHCP Relay</vt:lpstr>
      <vt:lpstr>Verifying and Troubleshooting DHCP</vt:lpstr>
      <vt:lpstr>Deploying CEF-Based Multilayer Switching</vt:lpstr>
      <vt:lpstr>Multilayer Switch Processing</vt:lpstr>
      <vt:lpstr>Frame Rewrite</vt:lpstr>
      <vt:lpstr>IP Unicast Packet Rewrite on Output Interface</vt:lpstr>
      <vt:lpstr>High-Speed Memory Tables</vt:lpstr>
      <vt:lpstr>CAM Table</vt:lpstr>
      <vt:lpstr>TCAM Table</vt:lpstr>
      <vt:lpstr>TCAM Lookup</vt:lpstr>
      <vt:lpstr>TCAM Match Region Types</vt:lpstr>
      <vt:lpstr>TCAM Protocol Regions</vt:lpstr>
      <vt:lpstr>Distributed Hardware Forwarding</vt:lpstr>
      <vt:lpstr>Cisco Switching Methods</vt:lpstr>
      <vt:lpstr>Cisco Forwarding Decision Methods</vt:lpstr>
      <vt:lpstr>Route Caching</vt:lpstr>
      <vt:lpstr>Topology-Based Switching</vt:lpstr>
      <vt:lpstr>CEF Switching Locations</vt:lpstr>
      <vt:lpstr>CEF Processing</vt:lpstr>
      <vt:lpstr>Forwarding Information Base (FIB)</vt:lpstr>
      <vt:lpstr>Adjacency Table (AT)</vt:lpstr>
      <vt:lpstr>Types of Adjacencies</vt:lpstr>
      <vt:lpstr>Packet Types Forcing Software Processing</vt:lpstr>
      <vt:lpstr>ARP Throttling</vt:lpstr>
      <vt:lpstr>CEF Operation</vt:lpstr>
      <vt:lpstr>CEF Load Sharing</vt:lpstr>
      <vt:lpstr>Configuring CEF</vt:lpstr>
      <vt:lpstr>Verifying CEF</vt:lpstr>
      <vt:lpstr>CEF Verification Example (1)</vt:lpstr>
      <vt:lpstr>CEF Verification Example (2)</vt:lpstr>
      <vt:lpstr>CEF Verification Example (3)</vt:lpstr>
      <vt:lpstr>CEF Verification Example (4)</vt:lpstr>
      <vt:lpstr>Troubleshooting CEF</vt:lpstr>
      <vt:lpstr>Chapter 4 Summary (1)</vt:lpstr>
      <vt:lpstr>Chapter 4 Summary (2)</vt:lpstr>
      <vt:lpstr>Chapter 4 Labs</vt:lpstr>
      <vt:lpstr>Resources</vt:lpstr>
      <vt:lpstr>Slide 70</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4</dc:title>
  <dc:subject/>
  <dc:creator>Cisco Systems</dc:creator>
  <cp:keywords/>
  <dc:description/>
  <cp:lastModifiedBy>Information Technology</cp:lastModifiedBy>
  <cp:revision>1779</cp:revision>
  <cp:lastPrinted>1999-01-27T00:54:54Z</cp:lastPrinted>
  <dcterms:created xsi:type="dcterms:W3CDTF">2010-07-05T20:10:47Z</dcterms:created>
  <dcterms:modified xsi:type="dcterms:W3CDTF">2010-09-22T10:35:31Z</dcterms:modified>
</cp:coreProperties>
</file>