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67.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notesSlides/notesSlide63.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70.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notesSlides/notesSlide68.xml" ContentType="application/vnd.openxmlformats-officedocument.presentationml.notesSlide+xml"/>
  <Override PartName="/ppt/notesSlides/notesSlide79.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ppt/notesSlides/notesSlide71.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49.xml" ContentType="application/vnd.openxmlformats-officedocument.presentationml.slide+xml"/>
  <Override PartName="/ppt/slides/slide7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69.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notesSlides/notesSlide76.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72.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notesSlides/notesSlide77.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Layouts/slideLayout16.xml" ContentType="application/vnd.openxmlformats-officedocument.presentationml.slideLayout+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29.xml" ContentType="application/vnd.openxmlformats-officedocument.presentationml.slide+xml"/>
  <Override PartName="/ppt/slides/slide76.xml" ContentType="application/vnd.openxmlformats-officedocument.presentationml.slide+xml"/>
  <Override PartName="/ppt/notesSlides/notesSlide78.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931" r:id="rId1"/>
  </p:sldMasterIdLst>
  <p:notesMasterIdLst>
    <p:notesMasterId r:id="rId82"/>
  </p:notesMasterIdLst>
  <p:handoutMasterIdLst>
    <p:handoutMasterId r:id="rId83"/>
  </p:handoutMasterIdLst>
  <p:sldIdLst>
    <p:sldId id="500" r:id="rId2"/>
    <p:sldId id="541" r:id="rId3"/>
    <p:sldId id="899" r:id="rId4"/>
    <p:sldId id="833" r:id="rId5"/>
    <p:sldId id="816" r:id="rId6"/>
    <p:sldId id="835" r:id="rId7"/>
    <p:sldId id="900" r:id="rId8"/>
    <p:sldId id="836" r:id="rId9"/>
    <p:sldId id="837" r:id="rId10"/>
    <p:sldId id="838" r:id="rId11"/>
    <p:sldId id="839" r:id="rId12"/>
    <p:sldId id="841" r:id="rId13"/>
    <p:sldId id="842" r:id="rId14"/>
    <p:sldId id="840" r:id="rId15"/>
    <p:sldId id="843" r:id="rId16"/>
    <p:sldId id="844" r:id="rId17"/>
    <p:sldId id="845" r:id="rId18"/>
    <p:sldId id="846" r:id="rId19"/>
    <p:sldId id="847" r:id="rId20"/>
    <p:sldId id="848" r:id="rId21"/>
    <p:sldId id="849" r:id="rId22"/>
    <p:sldId id="850" r:id="rId23"/>
    <p:sldId id="851" r:id="rId24"/>
    <p:sldId id="901" r:id="rId25"/>
    <p:sldId id="852" r:id="rId26"/>
    <p:sldId id="853" r:id="rId27"/>
    <p:sldId id="854" r:id="rId28"/>
    <p:sldId id="855" r:id="rId29"/>
    <p:sldId id="817" r:id="rId30"/>
    <p:sldId id="906" r:id="rId31"/>
    <p:sldId id="904" r:id="rId32"/>
    <p:sldId id="857" r:id="rId33"/>
    <p:sldId id="858" r:id="rId34"/>
    <p:sldId id="859" r:id="rId35"/>
    <p:sldId id="860" r:id="rId36"/>
    <p:sldId id="861" r:id="rId37"/>
    <p:sldId id="902" r:id="rId38"/>
    <p:sldId id="862" r:id="rId39"/>
    <p:sldId id="870" r:id="rId40"/>
    <p:sldId id="863" r:id="rId41"/>
    <p:sldId id="864" r:id="rId42"/>
    <p:sldId id="865" r:id="rId43"/>
    <p:sldId id="866" r:id="rId44"/>
    <p:sldId id="868" r:id="rId45"/>
    <p:sldId id="869" r:id="rId46"/>
    <p:sldId id="871" r:id="rId47"/>
    <p:sldId id="872" r:id="rId48"/>
    <p:sldId id="873" r:id="rId49"/>
    <p:sldId id="905" r:id="rId50"/>
    <p:sldId id="874" r:id="rId51"/>
    <p:sldId id="875" r:id="rId52"/>
    <p:sldId id="876" r:id="rId53"/>
    <p:sldId id="877" r:id="rId54"/>
    <p:sldId id="878" r:id="rId55"/>
    <p:sldId id="879" r:id="rId56"/>
    <p:sldId id="880" r:id="rId57"/>
    <p:sldId id="881" r:id="rId58"/>
    <p:sldId id="882" r:id="rId59"/>
    <p:sldId id="883" r:id="rId60"/>
    <p:sldId id="884" r:id="rId61"/>
    <p:sldId id="885" r:id="rId62"/>
    <p:sldId id="886" r:id="rId63"/>
    <p:sldId id="887" r:id="rId64"/>
    <p:sldId id="888" r:id="rId65"/>
    <p:sldId id="889" r:id="rId66"/>
    <p:sldId id="890" r:id="rId67"/>
    <p:sldId id="903" r:id="rId68"/>
    <p:sldId id="824" r:id="rId69"/>
    <p:sldId id="891" r:id="rId70"/>
    <p:sldId id="892" r:id="rId71"/>
    <p:sldId id="893" r:id="rId72"/>
    <p:sldId id="894" r:id="rId73"/>
    <p:sldId id="895" r:id="rId74"/>
    <p:sldId id="896" r:id="rId75"/>
    <p:sldId id="897" r:id="rId76"/>
    <p:sldId id="609" r:id="rId77"/>
    <p:sldId id="898" r:id="rId78"/>
    <p:sldId id="907" r:id="rId79"/>
    <p:sldId id="683" r:id="rId80"/>
    <p:sldId id="681" r:id="rId81"/>
  </p:sldIdLst>
  <p:sldSz cx="9144000" cy="6858000" type="screen4x3"/>
  <p:notesSz cx="7010400" cy="9296400"/>
  <p:defaultTextStyle>
    <a:defPPr>
      <a:defRPr lang="en-US"/>
    </a:defPPr>
    <a:lvl1pPr algn="ctr" rtl="0" eaLnBrk="0" fontAlgn="base" hangingPunct="0">
      <a:lnSpc>
        <a:spcPct val="90000"/>
      </a:lnSpc>
      <a:spcBef>
        <a:spcPct val="0"/>
      </a:spcBef>
      <a:spcAft>
        <a:spcPct val="0"/>
      </a:spcAft>
      <a:defRPr sz="2400" kern="1200">
        <a:solidFill>
          <a:schemeClr val="tx1"/>
        </a:solidFill>
        <a:latin typeface="Arial" charset="0"/>
        <a:ea typeface="+mn-ea"/>
        <a:cs typeface="+mn-cs"/>
      </a:defRPr>
    </a:lvl1pPr>
    <a:lvl2pPr marL="4572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2pPr>
    <a:lvl3pPr marL="9144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3pPr>
    <a:lvl4pPr marL="13716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4pPr>
    <a:lvl5pPr marL="18288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FFFFFF"/>
    <a:srgbClr val="FFFF66"/>
    <a:srgbClr val="C0C0C4"/>
    <a:srgbClr val="678DC5"/>
    <a:srgbClr val="3E67A4"/>
    <a:srgbClr val="3E8DC5"/>
    <a:srgbClr val="5F5F65"/>
    <a:srgbClr val="7E7E86"/>
    <a:srgbClr val="8E8E95"/>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902" autoAdjust="0"/>
    <p:restoredTop sz="80231" autoAdjust="0"/>
  </p:normalViewPr>
  <p:slideViewPr>
    <p:cSldViewPr snapToGrid="0" showGuides="1">
      <p:cViewPr varScale="1">
        <p:scale>
          <a:sx n="87" d="100"/>
          <a:sy n="87" d="100"/>
        </p:scale>
        <p:origin x="-792" y="-78"/>
      </p:cViewPr>
      <p:guideLst>
        <p:guide orient="horz" pos="2204"/>
        <p:guide pos="176"/>
      </p:guideLst>
    </p:cSldViewPr>
  </p:slideViewPr>
  <p:notesTextViewPr>
    <p:cViewPr>
      <p:scale>
        <a:sx n="100" d="100"/>
        <a:sy n="100" d="100"/>
      </p:scale>
      <p:origin x="0" y="0"/>
    </p:cViewPr>
  </p:notesTextViewPr>
  <p:sorterViewPr>
    <p:cViewPr>
      <p:scale>
        <a:sx n="66" d="100"/>
        <a:sy n="66" d="100"/>
      </p:scale>
      <p:origin x="0" y="5616"/>
    </p:cViewPr>
  </p:sorterViewPr>
  <p:notesViewPr>
    <p:cSldViewPr snapToGrid="0" showGuides="1">
      <p:cViewPr>
        <p:scale>
          <a:sx n="100" d="100"/>
          <a:sy n="100" d="100"/>
        </p:scale>
        <p:origin x="-1500" y="2508"/>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notesMaster" Target="notesMasters/notesMaster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83" name="Rectangle 11"/>
          <p:cNvSpPr>
            <a:spLocks noChangeArrowheads="1"/>
          </p:cNvSpPr>
          <p:nvPr/>
        </p:nvSpPr>
        <p:spPr bwMode="auto">
          <a:xfrm>
            <a:off x="6249988" y="8609013"/>
            <a:ext cx="449262" cy="212725"/>
          </a:xfrm>
          <a:prstGeom prst="rect">
            <a:avLst/>
          </a:prstGeom>
          <a:noFill/>
          <a:ln w="9525">
            <a:noFill/>
            <a:miter lim="800000"/>
            <a:headEnd/>
            <a:tailEnd/>
          </a:ln>
          <a:effectLst/>
        </p:spPr>
        <p:txBody>
          <a:bodyPr wrap="none" anchor="ctr"/>
          <a:lstStyle/>
          <a:p>
            <a:pPr>
              <a:defRPr/>
            </a:pPr>
            <a:endParaRPr lang="en-US"/>
          </a:p>
        </p:txBody>
      </p:sp>
      <p:sp>
        <p:nvSpPr>
          <p:cNvPr id="3084" name="Rectangle 12"/>
          <p:cNvSpPr>
            <a:spLocks noChangeArrowheads="1"/>
          </p:cNvSpPr>
          <p:nvPr/>
        </p:nvSpPr>
        <p:spPr bwMode="auto">
          <a:xfrm>
            <a:off x="57150" y="8785225"/>
            <a:ext cx="2619375" cy="347663"/>
          </a:xfrm>
          <a:prstGeom prst="rect">
            <a:avLst/>
          </a:prstGeom>
          <a:noFill/>
          <a:ln w="9525">
            <a:noFill/>
            <a:miter lim="800000"/>
            <a:headEnd/>
            <a:tailEnd/>
          </a:ln>
          <a:effectLst/>
        </p:spPr>
        <p:txBody>
          <a:bodyPr lIns="95667" tIns="50185" rIns="95667" bIns="50185">
            <a:spAutoFit/>
          </a:bodyPr>
          <a:lstStyle/>
          <a:p>
            <a:pPr algn="l" defTabSz="611188">
              <a:lnSpc>
                <a:spcPct val="100000"/>
              </a:lnSpc>
              <a:tabLst>
                <a:tab pos="2387600" algn="l"/>
                <a:tab pos="4830763" algn="l"/>
              </a:tabLst>
              <a:defRPr/>
            </a:pPr>
            <a:r>
              <a:rPr lang="en-US" sz="800" dirty="0"/>
              <a:t>© </a:t>
            </a:r>
            <a:r>
              <a:rPr lang="en-US" sz="800" dirty="0" smtClean="0"/>
              <a:t>2010, </a:t>
            </a:r>
            <a:r>
              <a:rPr lang="en-US" sz="800" dirty="0"/>
              <a:t>Cisco Systems, Inc. All rights reserved.</a:t>
            </a:r>
          </a:p>
          <a:p>
            <a:pPr algn="l" defTabSz="611188">
              <a:lnSpc>
                <a:spcPct val="100000"/>
              </a:lnSpc>
              <a:tabLst>
                <a:tab pos="2387600" algn="l"/>
                <a:tab pos="4830763" algn="l"/>
              </a:tabLst>
              <a:defRPr/>
            </a:pPr>
            <a:r>
              <a:rPr lang="en-US" sz="800" dirty="0"/>
              <a:t>Presentation_ID.scr</a:t>
            </a:r>
          </a:p>
        </p:txBody>
      </p:sp>
      <p:sp>
        <p:nvSpPr>
          <p:cNvPr id="3085" name="Line 13"/>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3086" name="Rectangle 14"/>
          <p:cNvSpPr>
            <a:spLocks noChangeArrowheads="1"/>
          </p:cNvSpPr>
          <p:nvPr/>
        </p:nvSpPr>
        <p:spPr bwMode="auto">
          <a:xfrm>
            <a:off x="5929313" y="8680450"/>
            <a:ext cx="812800" cy="287338"/>
          </a:xfrm>
          <a:prstGeom prst="rect">
            <a:avLst/>
          </a:prstGeom>
          <a:noFill/>
          <a:ln w="9525">
            <a:noFill/>
            <a:miter lim="800000"/>
            <a:headEnd/>
            <a:tailEnd/>
          </a:ln>
          <a:effectLst/>
        </p:spPr>
        <p:txBody>
          <a:bodyPr lIns="18819" tIns="0" rIns="18819" bIns="0" anchor="b"/>
          <a:lstStyle/>
          <a:p>
            <a:pPr algn="r" defTabSz="903288">
              <a:lnSpc>
                <a:spcPct val="100000"/>
              </a:lnSpc>
              <a:defRPr/>
            </a:pPr>
            <a:fld id="{AEAAA42D-7350-4E1A-927F-F0F0D6BE9213}" type="slidenum">
              <a:rPr lang="en-US" sz="800"/>
              <a:pPr algn="r" defTabSz="903288">
                <a:lnSpc>
                  <a:spcPct val="100000"/>
                </a:lnSpc>
                <a:defRPr/>
              </a:pPr>
              <a:t>‹#›</a:t>
            </a:fld>
            <a:endParaRPr lang="en-US" sz="80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3304" name="Rectangle 8"/>
          <p:cNvSpPr>
            <a:spLocks noChangeArrowheads="1"/>
          </p:cNvSpPr>
          <p:nvPr/>
        </p:nvSpPr>
        <p:spPr bwMode="auto">
          <a:xfrm>
            <a:off x="6249988" y="8609013"/>
            <a:ext cx="449262" cy="212725"/>
          </a:xfrm>
          <a:prstGeom prst="rect">
            <a:avLst/>
          </a:prstGeom>
          <a:noFill/>
          <a:ln w="9525">
            <a:noFill/>
            <a:miter lim="800000"/>
            <a:headEnd/>
            <a:tailEnd/>
          </a:ln>
          <a:effectLst/>
        </p:spPr>
        <p:txBody>
          <a:bodyPr wrap="none" anchor="ctr"/>
          <a:lstStyle/>
          <a:p>
            <a:pPr>
              <a:defRPr/>
            </a:pPr>
            <a:endParaRPr lang="en-US"/>
          </a:p>
        </p:txBody>
      </p:sp>
      <p:sp>
        <p:nvSpPr>
          <p:cNvPr id="183305" name="Rectangle 9"/>
          <p:cNvSpPr>
            <a:spLocks noChangeArrowheads="1"/>
          </p:cNvSpPr>
          <p:nvPr/>
        </p:nvSpPr>
        <p:spPr bwMode="auto">
          <a:xfrm>
            <a:off x="57150" y="8785225"/>
            <a:ext cx="2619375" cy="224461"/>
          </a:xfrm>
          <a:prstGeom prst="rect">
            <a:avLst/>
          </a:prstGeom>
          <a:noFill/>
          <a:ln w="9525">
            <a:noFill/>
            <a:miter lim="800000"/>
            <a:headEnd/>
            <a:tailEnd/>
          </a:ln>
          <a:effectLst/>
        </p:spPr>
        <p:txBody>
          <a:bodyPr lIns="95667" tIns="50185" rIns="95667" bIns="50185">
            <a:spAutoFit/>
          </a:bodyPr>
          <a:lstStyle/>
          <a:p>
            <a:pPr algn="l" defTabSz="611188">
              <a:lnSpc>
                <a:spcPct val="100000"/>
              </a:lnSpc>
              <a:tabLst>
                <a:tab pos="2387600" algn="l"/>
                <a:tab pos="4830763" algn="l"/>
              </a:tabLst>
              <a:defRPr/>
            </a:pPr>
            <a:r>
              <a:rPr lang="en-US" sz="800" dirty="0"/>
              <a:t>© </a:t>
            </a:r>
            <a:r>
              <a:rPr lang="en-US" sz="800" dirty="0" smtClean="0"/>
              <a:t>2010, </a:t>
            </a:r>
            <a:r>
              <a:rPr lang="en-US" sz="800" dirty="0"/>
              <a:t>Cisco Systems, Inc. All rights </a:t>
            </a:r>
            <a:r>
              <a:rPr lang="en-US" sz="800"/>
              <a:t>reserved</a:t>
            </a:r>
            <a:r>
              <a:rPr lang="en-US" sz="800" smtClean="0"/>
              <a:t>.</a:t>
            </a:r>
            <a:endParaRPr lang="en-US" sz="800" dirty="0"/>
          </a:p>
        </p:txBody>
      </p:sp>
      <p:sp>
        <p:nvSpPr>
          <p:cNvPr id="183306" name="Line 10"/>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183307" name="Rectangle 11"/>
          <p:cNvSpPr>
            <a:spLocks noGrp="1" noChangeArrowheads="1"/>
          </p:cNvSpPr>
          <p:nvPr>
            <p:ph type="sldNum" sz="quarter" idx="5"/>
          </p:nvPr>
        </p:nvSpPr>
        <p:spPr bwMode="auto">
          <a:xfrm>
            <a:off x="5929313" y="8680450"/>
            <a:ext cx="812800" cy="287338"/>
          </a:xfrm>
          <a:prstGeom prst="rect">
            <a:avLst/>
          </a:prstGeom>
          <a:noFill/>
          <a:ln w="9525">
            <a:noFill/>
            <a:miter lim="800000"/>
            <a:headEnd/>
            <a:tailEnd/>
          </a:ln>
          <a:effectLst/>
        </p:spPr>
        <p:txBody>
          <a:bodyPr vert="horz" wrap="square" lIns="18819" tIns="0" rIns="18819" bIns="0" numCol="1" anchor="b" anchorCtr="0" compatLnSpc="1">
            <a:prstTxWarp prst="textNoShape">
              <a:avLst/>
            </a:prstTxWarp>
          </a:bodyPr>
          <a:lstStyle>
            <a:lvl1pPr algn="r" defTabSz="903288">
              <a:lnSpc>
                <a:spcPct val="100000"/>
              </a:lnSpc>
              <a:defRPr sz="800"/>
            </a:lvl1pPr>
          </a:lstStyle>
          <a:p>
            <a:pPr>
              <a:defRPr/>
            </a:pPr>
            <a:fld id="{48A860EF-3C9C-408F-AA5B-BAB3242BE1D0}" type="slidenum">
              <a:rPr lang="en-US"/>
              <a:pPr>
                <a:defRPr/>
              </a:pPr>
              <a:t>‹#›</a:t>
            </a:fld>
            <a:endParaRPr lang="en-US"/>
          </a:p>
        </p:txBody>
      </p:sp>
      <p:sp>
        <p:nvSpPr>
          <p:cNvPr id="18438" name="Rectangle 12"/>
          <p:cNvSpPr>
            <a:spLocks noGrp="1" noRot="1" noChangeAspect="1" noChangeArrowheads="1" noTextEdit="1"/>
          </p:cNvSpPr>
          <p:nvPr>
            <p:ph type="sldImg" idx="2"/>
          </p:nvPr>
        </p:nvSpPr>
        <p:spPr bwMode="auto">
          <a:xfrm>
            <a:off x="873125" y="244475"/>
            <a:ext cx="5321300" cy="3990975"/>
          </a:xfrm>
          <a:prstGeom prst="rect">
            <a:avLst/>
          </a:prstGeom>
          <a:noFill/>
          <a:ln w="12700">
            <a:solidFill>
              <a:schemeClr val="tx1"/>
            </a:solidFill>
            <a:miter lim="800000"/>
            <a:headEnd/>
            <a:tailEnd/>
          </a:ln>
        </p:spPr>
      </p:sp>
      <p:sp>
        <p:nvSpPr>
          <p:cNvPr id="183309" name="Rectangle 13"/>
          <p:cNvSpPr>
            <a:spLocks noGrp="1" noChangeArrowheads="1"/>
          </p:cNvSpPr>
          <p:nvPr>
            <p:ph type="body" sz="quarter" idx="3"/>
          </p:nvPr>
        </p:nvSpPr>
        <p:spPr bwMode="auto">
          <a:xfrm>
            <a:off x="768350" y="4378325"/>
            <a:ext cx="5468938" cy="4252913"/>
          </a:xfrm>
          <a:prstGeom prst="rect">
            <a:avLst/>
          </a:prstGeom>
          <a:noFill/>
          <a:ln w="9525">
            <a:noFill/>
            <a:miter lim="800000"/>
            <a:headEnd/>
            <a:tailEnd/>
          </a:ln>
          <a:effectLst/>
        </p:spPr>
        <p:txBody>
          <a:bodyPr vert="horz" wrap="square" lIns="95667" tIns="50185" rIns="95667" bIns="50185" numCol="1" anchor="t" anchorCtr="0" compatLnSpc="1">
            <a:prstTxWarp prst="textNoShape">
              <a:avLst/>
            </a:prstTxWarp>
            <a:normAutofit/>
          </a:bodyPr>
          <a:lstStyle/>
          <a:p>
            <a:pPr lvl="0"/>
            <a:r>
              <a:rPr lang="en-US" noProof="0" smtClean="0"/>
              <a:t>Body Text</a:t>
            </a:r>
          </a:p>
          <a:p>
            <a:pPr lvl="1"/>
            <a:r>
              <a:rPr lang="en-US" noProof="0" smtClean="0"/>
              <a:t>Second Level</a:t>
            </a:r>
          </a:p>
          <a:p>
            <a:pPr lvl="2"/>
            <a:r>
              <a:rPr lang="en-US" noProof="0" smtClean="0"/>
              <a:t>Third Level</a:t>
            </a:r>
          </a:p>
        </p:txBody>
      </p:sp>
    </p:spTree>
  </p:cSld>
  <p:clrMap bg1="lt1" tx1="dk1" bg2="lt2" tx2="dk2" accent1="accent1" accent2="accent2" accent3="accent3" accent4="accent4" accent5="accent5" accent6="accent6" hlink="hlink" folHlink="folHlink"/>
  <p:notesStyle>
    <a:lvl1pPr marL="112713" indent="-112713" algn="l" defTabSz="1020763" rtl="0" eaLnBrk="0" fontAlgn="base" hangingPunct="0">
      <a:lnSpc>
        <a:spcPct val="100000"/>
      </a:lnSpc>
      <a:spcBef>
        <a:spcPts val="0"/>
      </a:spcBef>
      <a:spcAft>
        <a:spcPts val="600"/>
      </a:spcAft>
      <a:buSzPct val="100000"/>
      <a:buChar char="•"/>
      <a:defRPr sz="1200" kern="1200">
        <a:solidFill>
          <a:schemeClr val="tx1"/>
        </a:solidFill>
        <a:latin typeface="Arial" charset="0"/>
        <a:ea typeface="+mn-ea"/>
        <a:cs typeface="+mn-cs"/>
      </a:defRPr>
    </a:lvl1pPr>
    <a:lvl2pPr marL="339725" indent="-225425" algn="l" defTabSz="1020763" rtl="0" eaLnBrk="0" fontAlgn="base" hangingPunct="0">
      <a:lnSpc>
        <a:spcPct val="100000"/>
      </a:lnSpc>
      <a:spcBef>
        <a:spcPts val="0"/>
      </a:spcBef>
      <a:spcAft>
        <a:spcPts val="600"/>
      </a:spcAft>
      <a:buSzPct val="100000"/>
      <a:buChar char="•"/>
      <a:defRPr sz="1200" kern="1200">
        <a:solidFill>
          <a:schemeClr val="tx1"/>
        </a:solidFill>
        <a:latin typeface="Arial" charset="0"/>
        <a:ea typeface="+mn-ea"/>
        <a:cs typeface="+mn-cs"/>
      </a:defRPr>
    </a:lvl2pPr>
    <a:lvl3pPr marL="509588" indent="-166688" algn="l" defTabSz="1020763" rtl="0" eaLnBrk="0" fontAlgn="base" hangingPunct="0">
      <a:lnSpc>
        <a:spcPct val="100000"/>
      </a:lnSpc>
      <a:spcBef>
        <a:spcPts val="0"/>
      </a:spcBef>
      <a:spcAft>
        <a:spcPts val="600"/>
      </a:spcAft>
      <a:buSzPct val="100000"/>
      <a:buChar char="•"/>
      <a:defRPr sz="1200" kern="1200">
        <a:solidFill>
          <a:schemeClr val="tx1"/>
        </a:solidFill>
        <a:latin typeface="Arial" charset="0"/>
        <a:ea typeface="+mn-ea"/>
        <a:cs typeface="+mn-cs"/>
      </a:defRPr>
    </a:lvl3pPr>
    <a:lvl4pPr marL="744538" indent="-173038" algn="l" defTabSz="1020763" rtl="0" eaLnBrk="0" fontAlgn="base" hangingPunct="0">
      <a:lnSpc>
        <a:spcPct val="100000"/>
      </a:lnSpc>
      <a:spcBef>
        <a:spcPts val="0"/>
      </a:spcBef>
      <a:spcAft>
        <a:spcPts val="600"/>
      </a:spcAft>
      <a:buSzPct val="100000"/>
      <a:buChar char="•"/>
      <a:defRPr sz="1200" kern="1200">
        <a:solidFill>
          <a:schemeClr val="tx1"/>
        </a:solidFill>
        <a:latin typeface="Arial" charset="0"/>
        <a:ea typeface="+mn-ea"/>
        <a:cs typeface="+mn-cs"/>
      </a:defRPr>
    </a:lvl4pPr>
    <a:lvl5pPr marL="1931988" algn="l" defTabSz="1020763" rtl="0" eaLnBrk="0" fontAlgn="base" hangingPunct="0">
      <a:lnSpc>
        <a:spcPct val="100000"/>
      </a:lnSpc>
      <a:spcBef>
        <a:spcPts val="0"/>
      </a:spcBef>
      <a:spcAft>
        <a:spcPts val="600"/>
      </a:spcAft>
      <a:buSzPct val="100000"/>
      <a:buChar char="•"/>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1"/>
          <p:cNvSpPr>
            <a:spLocks noGrp="1" noChangeArrowheads="1"/>
          </p:cNvSpPr>
          <p:nvPr>
            <p:ph type="sldNum" sz="quarter" idx="5"/>
          </p:nvPr>
        </p:nvSpPr>
        <p:spPr>
          <a:noFill/>
        </p:spPr>
        <p:txBody>
          <a:bodyPr/>
          <a:lstStyle/>
          <a:p>
            <a:fld id="{2B30C949-4E15-4DB4-8A39-A23EF57DFAE1}" type="slidenum">
              <a:rPr lang="en-US" smtClean="0"/>
              <a:pPr/>
              <a:t>1</a:t>
            </a:fld>
            <a:endParaRPr lang="en-US" smtClean="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xfrm>
            <a:off x="404813" y="4378325"/>
            <a:ext cx="6121400" cy="4252913"/>
          </a:xfrm>
          <a:noFill/>
          <a:ln/>
        </p:spPr>
        <p:txBody>
          <a:bodyPr/>
          <a:lstStyle/>
          <a:p>
            <a:pPr>
              <a:buFontTx/>
              <a:buNone/>
            </a:pPr>
            <a:r>
              <a:rPr lang="en-US" b="1" dirty="0" smtClean="0"/>
              <a:t>Cisco Networking </a:t>
            </a:r>
            <a:r>
              <a:rPr lang="en-US" b="1" smtClean="0"/>
              <a:t>Academy Program</a:t>
            </a:r>
            <a:endParaRPr lang="en-US" b="1" dirty="0" smtClean="0"/>
          </a:p>
          <a:p>
            <a:pPr>
              <a:buNone/>
            </a:pPr>
            <a:r>
              <a:rPr lang="en-US" sz="1200" b="1" dirty="0" smtClean="0"/>
              <a:t>CCNP SWITCH: Implementing IP Switching</a:t>
            </a:r>
          </a:p>
          <a:p>
            <a:pPr>
              <a:buFontTx/>
              <a:buNone/>
            </a:pPr>
            <a:r>
              <a:rPr lang="en-US" sz="1300" b="1" dirty="0" smtClean="0"/>
              <a:t>Chapter 3: </a:t>
            </a:r>
            <a:r>
              <a:rPr lang="en-US" sz="1200" b="1" dirty="0" smtClean="0"/>
              <a:t>Implementing Spanning Tree</a:t>
            </a:r>
            <a:endParaRPr lang="en-GB" b="1"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pPr marL="228600" indent="-228600"/>
            <a:r>
              <a:rPr lang="en-US" sz="1100" kern="1200" baseline="0" dirty="0" smtClean="0">
                <a:solidFill>
                  <a:schemeClr val="tx1"/>
                </a:solidFill>
                <a:latin typeface="Arial" charset="0"/>
                <a:ea typeface="+mn-ea"/>
                <a:cs typeface="+mn-cs"/>
              </a:rPr>
              <a:t>Rapid transition to forwarding is the most important feature introduced with IEEE 802.1w. Before the introduction of 802.1w, the spanning tree algorithm waited passively for the network to converge before transitioning a port to the forwarding state. The RSTP algorithm confirms that a port transition to forwarding is safe without relying on a timer configuration. To achieve fast convergence on a port, the protocol relies on two new variables:</a:t>
            </a:r>
          </a:p>
          <a:p>
            <a:pPr marL="457200" lvl="1" indent="-228600"/>
            <a:r>
              <a:rPr lang="en-US" sz="1100" kern="1200" baseline="0" dirty="0" smtClean="0">
                <a:solidFill>
                  <a:schemeClr val="tx1"/>
                </a:solidFill>
                <a:latin typeface="Arial" charset="0"/>
                <a:ea typeface="+mn-ea"/>
                <a:cs typeface="+mn-cs"/>
              </a:rPr>
              <a:t>Edge port</a:t>
            </a:r>
          </a:p>
          <a:p>
            <a:pPr marL="457200" lvl="1" indent="-228600"/>
            <a:r>
              <a:rPr lang="en-US" sz="1100" kern="1200" baseline="0" dirty="0" smtClean="0">
                <a:solidFill>
                  <a:schemeClr val="tx1"/>
                </a:solidFill>
                <a:latin typeface="Arial" charset="0"/>
                <a:ea typeface="+mn-ea"/>
                <a:cs typeface="+mn-cs"/>
              </a:rPr>
              <a:t>Link type</a:t>
            </a:r>
          </a:p>
          <a:p>
            <a:pPr marL="228600" indent="-228600"/>
            <a:r>
              <a:rPr lang="en-US" sz="1100" kern="1200" baseline="0" dirty="0" smtClean="0">
                <a:solidFill>
                  <a:schemeClr val="tx1"/>
                </a:solidFill>
                <a:latin typeface="Arial" charset="0"/>
                <a:ea typeface="+mn-ea"/>
                <a:cs typeface="+mn-cs"/>
              </a:rPr>
              <a:t>Link type provides a categorization for each port participating in RSTP. The link type is automatically derived from the duplex mode of a port. A port that operates in full-duplex is assumed to be point-to-point, whereas a half-duplex port is considered a shared port by default. This automatic link type setting can be overridden by explicit configuration. In switched networks today, most links operate in full-duplex mode and are treated as point-to-point links by RSTP. This makes them candidates for rapid transition to the forwarding state. The figure illustrates the RSTP link type depending on the port operating mode.</a:t>
            </a:r>
          </a:p>
          <a:p>
            <a:pPr marL="228600" indent="-228600"/>
            <a:r>
              <a:rPr lang="en-US" sz="1100" kern="1200" baseline="0" smtClean="0">
                <a:solidFill>
                  <a:schemeClr val="tx1"/>
                </a:solidFill>
                <a:latin typeface="Arial" charset="0"/>
                <a:ea typeface="+mn-ea"/>
                <a:cs typeface="+mn-cs"/>
              </a:rPr>
              <a:t>Ports </a:t>
            </a:r>
            <a:r>
              <a:rPr lang="en-US" sz="1100" kern="1200" baseline="0" dirty="0" smtClean="0">
                <a:solidFill>
                  <a:schemeClr val="tx1"/>
                </a:solidFill>
                <a:latin typeface="Arial" charset="0"/>
                <a:ea typeface="+mn-ea"/>
                <a:cs typeface="+mn-cs"/>
              </a:rPr>
              <a:t>that are directly connected to end stations typically cannot create bridging loops in the network; therefore, they are allowed to transition directly to forwarding, skipping the listening and learning stages. Such ports are designated as edge ports through manual configuration. An edge port does not generate a topology change when its link transitions. If an edge port receives a BPDU, it immediately loses its edge port status and becomes a normal spanning-tree port.</a:t>
            </a:r>
          </a:p>
          <a:p>
            <a:pPr marL="228600" indent="-228600"/>
            <a:r>
              <a:rPr lang="en-US" sz="1100" kern="1200" baseline="0" smtClean="0">
                <a:solidFill>
                  <a:schemeClr val="tx1"/>
                </a:solidFill>
                <a:latin typeface="Arial" charset="0"/>
                <a:ea typeface="+mn-ea"/>
                <a:cs typeface="+mn-cs"/>
              </a:rPr>
              <a:t>Edge </a:t>
            </a:r>
            <a:r>
              <a:rPr lang="en-US" sz="1100" kern="1200" baseline="0" dirty="0" smtClean="0">
                <a:solidFill>
                  <a:schemeClr val="tx1"/>
                </a:solidFill>
                <a:latin typeface="Arial" charset="0"/>
                <a:ea typeface="+mn-ea"/>
                <a:cs typeface="+mn-cs"/>
              </a:rPr>
              <a:t>ports, the equivalent of PortFast-enabled ports, and point-to-point links are candidates for rapid transition to a forwarding state. Before the link type parameter can be considered for the purpose of expedient port transition, RSTP must determine the port role.</a:t>
            </a:r>
          </a:p>
          <a:p>
            <a:pPr marL="228600" indent="-228600"/>
            <a:r>
              <a:rPr lang="en-US" sz="1100" b="1" kern="1200" baseline="0" smtClean="0">
                <a:solidFill>
                  <a:schemeClr val="tx1"/>
                </a:solidFill>
                <a:latin typeface="Arial" charset="0"/>
                <a:ea typeface="+mn-ea"/>
                <a:cs typeface="+mn-cs"/>
              </a:rPr>
              <a:t>Root </a:t>
            </a:r>
            <a:r>
              <a:rPr lang="en-US" sz="1100" b="1" kern="1200" baseline="0" dirty="0" smtClean="0">
                <a:solidFill>
                  <a:schemeClr val="tx1"/>
                </a:solidFill>
                <a:latin typeface="Arial" charset="0"/>
                <a:ea typeface="+mn-ea"/>
                <a:cs typeface="+mn-cs"/>
              </a:rPr>
              <a:t>ports: </a:t>
            </a:r>
            <a:r>
              <a:rPr lang="en-US" sz="1100" b="0" kern="1200" baseline="0" dirty="0" smtClean="0">
                <a:solidFill>
                  <a:schemeClr val="tx1"/>
                </a:solidFill>
                <a:latin typeface="Arial" charset="0"/>
                <a:ea typeface="+mn-ea"/>
                <a:cs typeface="+mn-cs"/>
              </a:rPr>
              <a:t>Do not use the link type parameter. Root ports can make a rapid transition </a:t>
            </a:r>
            <a:r>
              <a:rPr lang="en-US" sz="1100" kern="1200" baseline="0" dirty="0" smtClean="0">
                <a:solidFill>
                  <a:schemeClr val="tx1"/>
                </a:solidFill>
                <a:latin typeface="Arial" charset="0"/>
                <a:ea typeface="+mn-ea"/>
                <a:cs typeface="+mn-cs"/>
              </a:rPr>
              <a:t>to the forwarding state as soon as the port receives the BPDU of the root and it puts the nondesignated ports in blocking state. This operation is called sync.</a:t>
            </a:r>
          </a:p>
          <a:p>
            <a:pPr marL="228600" indent="-228600"/>
            <a:r>
              <a:rPr lang="en-US" sz="1100" b="1" kern="1200" baseline="0" dirty="0" smtClean="0">
                <a:solidFill>
                  <a:schemeClr val="tx1"/>
                </a:solidFill>
                <a:latin typeface="Arial" charset="0"/>
                <a:ea typeface="+mn-ea"/>
                <a:cs typeface="+mn-cs"/>
              </a:rPr>
              <a:t>Alternate and backup ports: </a:t>
            </a:r>
            <a:r>
              <a:rPr lang="en-US" sz="1100" b="0" kern="1200" baseline="0" dirty="0" smtClean="0">
                <a:solidFill>
                  <a:schemeClr val="tx1"/>
                </a:solidFill>
                <a:latin typeface="Arial" charset="0"/>
                <a:ea typeface="+mn-ea"/>
                <a:cs typeface="+mn-cs"/>
              </a:rPr>
              <a:t>Do not use the link type parameter in most cases </a:t>
            </a:r>
            <a:r>
              <a:rPr lang="en-US" sz="1100" kern="1200" baseline="0" dirty="0" smtClean="0">
                <a:solidFill>
                  <a:schemeClr val="tx1"/>
                </a:solidFill>
                <a:latin typeface="Arial" charset="0"/>
                <a:ea typeface="+mn-ea"/>
                <a:cs typeface="+mn-cs"/>
              </a:rPr>
              <a:t>because these ports need to arrive at these states based on the operation of the RSTP. The only times you would configure link type parameter explicitly is when you understand the final state of these ports due to your full understanding of the topology.</a:t>
            </a:r>
          </a:p>
          <a:p>
            <a:pPr marL="228600" indent="-228600"/>
            <a:r>
              <a:rPr lang="en-US" sz="1100" b="1" kern="1200" baseline="0" dirty="0" smtClean="0">
                <a:solidFill>
                  <a:schemeClr val="tx1"/>
                </a:solidFill>
                <a:latin typeface="Arial" charset="0"/>
                <a:ea typeface="+mn-ea"/>
                <a:cs typeface="+mn-cs"/>
              </a:rPr>
              <a:t>Designated ports: </a:t>
            </a:r>
            <a:r>
              <a:rPr lang="en-US" sz="1100" b="0" kern="1200" baseline="0" dirty="0" smtClean="0">
                <a:solidFill>
                  <a:schemeClr val="tx1"/>
                </a:solidFill>
                <a:latin typeface="Arial" charset="0"/>
                <a:ea typeface="+mn-ea"/>
                <a:cs typeface="+mn-cs"/>
              </a:rPr>
              <a:t>Make the most use of the link type parameter. Rapid transition </a:t>
            </a:r>
            <a:r>
              <a:rPr lang="en-US" sz="1100" kern="1200" baseline="0" dirty="0" smtClean="0">
                <a:solidFill>
                  <a:schemeClr val="tx1"/>
                </a:solidFill>
                <a:latin typeface="Arial" charset="0"/>
                <a:ea typeface="+mn-ea"/>
                <a:cs typeface="+mn-cs"/>
              </a:rPr>
              <a:t>to the forwarding state for the designated port occurs only if the link type parameter indicates a point-to-point </a:t>
            </a:r>
            <a:r>
              <a:rPr lang="en-US" sz="1100" kern="1200" baseline="0" smtClean="0">
                <a:solidFill>
                  <a:schemeClr val="tx1"/>
                </a:solidFill>
                <a:latin typeface="Arial" charset="0"/>
                <a:ea typeface="+mn-ea"/>
                <a:cs typeface="+mn-cs"/>
              </a:rPr>
              <a:t>link.</a:t>
            </a:r>
            <a:endParaRPr lang="en-US" sz="110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r>
              <a:rPr lang="en-US" sz="1100" kern="1200" baseline="0" dirty="0" smtClean="0">
                <a:solidFill>
                  <a:schemeClr val="tx1"/>
                </a:solidFill>
                <a:latin typeface="Arial" charset="0"/>
                <a:ea typeface="+mn-ea"/>
                <a:cs typeface="+mn-cs"/>
              </a:rPr>
              <a:t>The edge port concept is well known to Cisco spanning-tree users because it corresponds to the PortFast feature. All ports that directly connect to end stations anticipate that no switch device will be connected to them, so they immediately transition to the STP forwarding state, thereby skipping the time-consuming listening and learning stages. </a:t>
            </a:r>
            <a:endParaRPr lang="en-US" sz="1100" i="1" kern="1200" baseline="0" dirty="0" smtClean="0">
              <a:solidFill>
                <a:schemeClr val="tx1"/>
              </a:solidFill>
              <a:latin typeface="Arial" charset="0"/>
              <a:ea typeface="+mn-ea"/>
              <a:cs typeface="+mn-cs"/>
            </a:endParaRPr>
          </a:p>
          <a:p>
            <a:pPr marL="228600" indent="-228600"/>
            <a:r>
              <a:rPr lang="en-US" sz="1100" kern="1200" baseline="0" smtClean="0">
                <a:solidFill>
                  <a:schemeClr val="tx1"/>
                </a:solidFill>
                <a:latin typeface="Arial" charset="0"/>
                <a:ea typeface="+mn-ea"/>
                <a:cs typeface="+mn-cs"/>
              </a:rPr>
              <a:t>The </a:t>
            </a:r>
            <a:r>
              <a:rPr lang="en-US" sz="1100" kern="1200" baseline="0" dirty="0" smtClean="0">
                <a:solidFill>
                  <a:schemeClr val="tx1"/>
                </a:solidFill>
                <a:latin typeface="Arial" charset="0"/>
                <a:ea typeface="+mn-ea"/>
                <a:cs typeface="+mn-cs"/>
              </a:rPr>
              <a:t>Cisco RSTP implementation maintains the PortFast keyword for edge port configuration, thus making an overall network transition to RSTP more seamless. Configuring an edge port where the port will be attached to another switch can have negative implications for RSTP when it is in the “sync” state.</a:t>
            </a:r>
            <a:endParaRPr lang="en-US" sz="1100" i="1"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pPr marL="228600" indent="-228600">
              <a:lnSpc>
                <a:spcPct val="120000"/>
              </a:lnSpc>
            </a:pPr>
            <a:r>
              <a:rPr lang="en-US" sz="1100" kern="1200" baseline="0" dirty="0" smtClean="0">
                <a:solidFill>
                  <a:schemeClr val="tx1"/>
                </a:solidFill>
                <a:latin typeface="Arial" charset="0"/>
                <a:ea typeface="+mn-ea"/>
                <a:cs typeface="+mn-cs"/>
              </a:rPr>
              <a:t>When a port is selected by the spanning tree algorithm to become a designated port, 802.1D still waits two times the forward delay seconds (2 × 15 by default) before it transitions</a:t>
            </a:r>
            <a:r>
              <a:rPr lang="en-US" sz="1100" i="1" kern="1200" baseline="0" dirty="0" smtClean="0">
                <a:solidFill>
                  <a:schemeClr val="tx1"/>
                </a:solidFill>
                <a:latin typeface="Arial" charset="0"/>
                <a:ea typeface="+mn-ea"/>
                <a:cs typeface="+mn-cs"/>
              </a:rPr>
              <a:t> </a:t>
            </a:r>
            <a:r>
              <a:rPr lang="en-US" sz="1100" kern="1200" baseline="0" dirty="0" smtClean="0">
                <a:solidFill>
                  <a:schemeClr val="tx1"/>
                </a:solidFill>
                <a:latin typeface="Arial" charset="0"/>
                <a:ea typeface="+mn-ea"/>
                <a:cs typeface="+mn-cs"/>
              </a:rPr>
              <a:t>it to the forwarding state. In RSTP, this condition corresponds to a port with a designated role but a blocking state. The figure gives a step-by-step illustration of the fast transition achieved in RSTP. Suppose a new link is created between the root and Switch A. Both ports on this link are put in a designated blocking state until they receive a BPDU from their counterpart.</a:t>
            </a:r>
          </a:p>
          <a:p>
            <a:pPr marL="228600" indent="-228600">
              <a:lnSpc>
                <a:spcPct val="120000"/>
              </a:lnSpc>
            </a:pPr>
            <a:r>
              <a:rPr lang="en-US" sz="1100" kern="1200" baseline="0" smtClean="0">
                <a:solidFill>
                  <a:schemeClr val="tx1"/>
                </a:solidFill>
                <a:latin typeface="Arial" charset="0"/>
                <a:ea typeface="+mn-ea"/>
                <a:cs typeface="+mn-cs"/>
              </a:rPr>
              <a:t>When </a:t>
            </a:r>
            <a:r>
              <a:rPr lang="en-US" sz="1100" kern="1200" baseline="0" dirty="0" smtClean="0">
                <a:solidFill>
                  <a:schemeClr val="tx1"/>
                </a:solidFill>
                <a:latin typeface="Arial" charset="0"/>
                <a:ea typeface="+mn-ea"/>
                <a:cs typeface="+mn-cs"/>
              </a:rPr>
              <a:t>a designated port is in a discarding or learning state (and only in this case), it sets the proposal bit on the BPDUs it sends out. This is what occurs for port </a:t>
            </a:r>
            <a:r>
              <a:rPr lang="en-US" sz="1100" kern="1200" baseline="0" dirty="0" err="1" smtClean="0">
                <a:solidFill>
                  <a:schemeClr val="tx1"/>
                </a:solidFill>
                <a:latin typeface="Arial" charset="0"/>
                <a:ea typeface="+mn-ea"/>
                <a:cs typeface="+mn-cs"/>
              </a:rPr>
              <a:t>p0</a:t>
            </a:r>
            <a:r>
              <a:rPr lang="en-US" sz="1100" kern="1200" baseline="0" dirty="0" smtClean="0">
                <a:solidFill>
                  <a:schemeClr val="tx1"/>
                </a:solidFill>
                <a:latin typeface="Arial" charset="0"/>
                <a:ea typeface="+mn-ea"/>
                <a:cs typeface="+mn-cs"/>
              </a:rPr>
              <a:t> of the root bridge, as shown in Step 1. Because Switch A receives superior information, it immediately knows that </a:t>
            </a:r>
            <a:r>
              <a:rPr lang="en-US" sz="1100" kern="1200" baseline="0" dirty="0" err="1" smtClean="0">
                <a:solidFill>
                  <a:schemeClr val="tx1"/>
                </a:solidFill>
                <a:latin typeface="Arial" charset="0"/>
                <a:ea typeface="+mn-ea"/>
                <a:cs typeface="+mn-cs"/>
              </a:rPr>
              <a:t>p1</a:t>
            </a:r>
            <a:r>
              <a:rPr lang="en-US" sz="1100" kern="1200" baseline="0" dirty="0" smtClean="0">
                <a:solidFill>
                  <a:schemeClr val="tx1"/>
                </a:solidFill>
                <a:latin typeface="Arial" charset="0"/>
                <a:ea typeface="+mn-ea"/>
                <a:cs typeface="+mn-cs"/>
              </a:rPr>
              <a:t> is the new root port. Switch A then starts a sync process that puts </a:t>
            </a:r>
            <a:r>
              <a:rPr lang="en-US" sz="1100" kern="1200" baseline="0" dirty="0" err="1" smtClean="0">
                <a:solidFill>
                  <a:schemeClr val="tx1"/>
                </a:solidFill>
                <a:latin typeface="Arial" charset="0"/>
                <a:ea typeface="+mn-ea"/>
                <a:cs typeface="+mn-cs"/>
              </a:rPr>
              <a:t>nonedge</a:t>
            </a:r>
            <a:r>
              <a:rPr lang="en-US" sz="1100" kern="1200" baseline="0" dirty="0" smtClean="0">
                <a:solidFill>
                  <a:schemeClr val="tx1"/>
                </a:solidFill>
                <a:latin typeface="Arial" charset="0"/>
                <a:ea typeface="+mn-ea"/>
                <a:cs typeface="+mn-cs"/>
              </a:rPr>
              <a:t> designated ports in blocking state as it needs to verify that all its ports are in sync with the new superior BPDU received. To illustrate the effect of the sync mechanism on different kind of ports, suppose that there exists an alternative Port </a:t>
            </a:r>
            <a:r>
              <a:rPr lang="en-US" sz="1100" kern="1200" baseline="0" dirty="0" err="1" smtClean="0">
                <a:solidFill>
                  <a:schemeClr val="tx1"/>
                </a:solidFill>
                <a:latin typeface="Arial" charset="0"/>
                <a:ea typeface="+mn-ea"/>
                <a:cs typeface="+mn-cs"/>
              </a:rPr>
              <a:t>p2</a:t>
            </a:r>
            <a:r>
              <a:rPr lang="en-US" sz="1100" kern="1200" baseline="0" dirty="0" smtClean="0">
                <a:solidFill>
                  <a:schemeClr val="tx1"/>
                </a:solidFill>
                <a:latin typeface="Arial" charset="0"/>
                <a:ea typeface="+mn-ea"/>
                <a:cs typeface="+mn-cs"/>
              </a:rPr>
              <a:t> and a designated forwarding Port </a:t>
            </a:r>
            <a:r>
              <a:rPr lang="en-US" sz="1100" kern="1200" baseline="0" dirty="0" err="1" smtClean="0">
                <a:solidFill>
                  <a:schemeClr val="tx1"/>
                </a:solidFill>
                <a:latin typeface="Arial" charset="0"/>
                <a:ea typeface="+mn-ea"/>
                <a:cs typeface="+mn-cs"/>
              </a:rPr>
              <a:t>p3</a:t>
            </a:r>
            <a:r>
              <a:rPr lang="en-US" sz="1100" kern="1200" baseline="0" dirty="0" smtClean="0">
                <a:solidFill>
                  <a:schemeClr val="tx1"/>
                </a:solidFill>
                <a:latin typeface="Arial" charset="0"/>
                <a:ea typeface="+mn-ea"/>
                <a:cs typeface="+mn-cs"/>
              </a:rPr>
              <a:t> on Switch A. To be in sync, Switch A just needs to block Port </a:t>
            </a:r>
            <a:r>
              <a:rPr lang="en-US" sz="1100" kern="1200" baseline="0" dirty="0" err="1" smtClean="0">
                <a:solidFill>
                  <a:schemeClr val="tx1"/>
                </a:solidFill>
                <a:latin typeface="Arial" charset="0"/>
                <a:ea typeface="+mn-ea"/>
                <a:cs typeface="+mn-cs"/>
              </a:rPr>
              <a:t>p3</a:t>
            </a:r>
            <a:r>
              <a:rPr lang="en-US" sz="1100" kern="1200" baseline="0" dirty="0" smtClean="0">
                <a:solidFill>
                  <a:schemeClr val="tx1"/>
                </a:solidFill>
                <a:latin typeface="Arial" charset="0"/>
                <a:ea typeface="+mn-ea"/>
                <a:cs typeface="+mn-cs"/>
              </a:rPr>
              <a:t> and assign it the discarding state. Now that all of its ports are in sync, Switch A can unblock its newly selected root, Port </a:t>
            </a:r>
            <a:r>
              <a:rPr lang="en-US" sz="1100" kern="1200" baseline="0" dirty="0" err="1" smtClean="0">
                <a:solidFill>
                  <a:schemeClr val="tx1"/>
                </a:solidFill>
                <a:latin typeface="Arial" charset="0"/>
                <a:ea typeface="+mn-ea"/>
                <a:cs typeface="+mn-cs"/>
              </a:rPr>
              <a:t>p1</a:t>
            </a:r>
            <a:r>
              <a:rPr lang="en-US" sz="1100" kern="1200" baseline="0" dirty="0" smtClean="0">
                <a:solidFill>
                  <a:schemeClr val="tx1"/>
                </a:solidFill>
                <a:latin typeface="Arial" charset="0"/>
                <a:ea typeface="+mn-ea"/>
                <a:cs typeface="+mn-cs"/>
              </a:rPr>
              <a:t>, and send an agreement message to reply to the root. This message is a copy of the proposal BPDU with the agreement bit set instead of the proposal bit. This ensures that Port </a:t>
            </a:r>
            <a:r>
              <a:rPr lang="en-US" sz="1100" kern="1200" baseline="0" dirty="0" err="1" smtClean="0">
                <a:solidFill>
                  <a:schemeClr val="tx1"/>
                </a:solidFill>
                <a:latin typeface="Arial" charset="0"/>
                <a:ea typeface="+mn-ea"/>
                <a:cs typeface="+mn-cs"/>
              </a:rPr>
              <a:t>p0</a:t>
            </a:r>
            <a:r>
              <a:rPr lang="en-US" sz="1100" kern="1200" baseline="0" dirty="0" smtClean="0">
                <a:solidFill>
                  <a:schemeClr val="tx1"/>
                </a:solidFill>
                <a:latin typeface="Arial" charset="0"/>
                <a:ea typeface="+mn-ea"/>
                <a:cs typeface="+mn-cs"/>
              </a:rPr>
              <a:t> knows exactly to which proposal the agreement it receives corresponds. When </a:t>
            </a:r>
            <a:r>
              <a:rPr lang="en-US" sz="1100" kern="1200" baseline="0" dirty="0" err="1" smtClean="0">
                <a:solidFill>
                  <a:schemeClr val="tx1"/>
                </a:solidFill>
                <a:latin typeface="Arial" charset="0"/>
                <a:ea typeface="+mn-ea"/>
                <a:cs typeface="+mn-cs"/>
              </a:rPr>
              <a:t>p0</a:t>
            </a:r>
            <a:r>
              <a:rPr lang="en-US" sz="1100" kern="1200" baseline="0" dirty="0" smtClean="0">
                <a:solidFill>
                  <a:schemeClr val="tx1"/>
                </a:solidFill>
                <a:latin typeface="Arial" charset="0"/>
                <a:ea typeface="+mn-ea"/>
                <a:cs typeface="+mn-cs"/>
              </a:rPr>
              <a:t> receives that agreement, it can immediately transition to the forwarding state. Root then starts to propose to its neighbor and attempts to quickly transition to the forwarding state. The proposal agreement mechanism is fast because it does not rely on any timers. This wave of handshakes propagates quickly toward the edge of the network and quickly restores connectivity after a change in the topology. If a designated discarding port does not receive an agreement after it sends a proposal, it slowly transitions to the forwarding state by falling back to the traditional 802.1D listening-learning sequence. This can occur if the remote bridge does not understand RSTP BPDUs or if the port of the remote bridge is blocking. When a bridge loses its root port, it can put its best alternate port directly into forwarding mode. The selection of an alternate port as the new root port generates a topology change. The 802.1w topology change mechanism, discussed in the next section, clears the appropriate entries in the MAC address tables of the upstream bridges.</a:t>
            </a:r>
            <a:endParaRPr lang="en-US" sz="110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pPr marL="228600" indent="-228600"/>
            <a:r>
              <a:rPr lang="en-US" sz="1100" b="0" i="0" kern="1200" baseline="0" dirty="0" smtClean="0">
                <a:solidFill>
                  <a:schemeClr val="tx1"/>
                </a:solidFill>
                <a:latin typeface="Arial" charset="0"/>
                <a:ea typeface="+mn-ea"/>
                <a:cs typeface="+mn-cs"/>
              </a:rPr>
              <a:t>The RSTP bridge starts </a:t>
            </a:r>
            <a:r>
              <a:rPr lang="en-US" sz="1100" b="0" kern="1200" baseline="0" dirty="0" smtClean="0">
                <a:solidFill>
                  <a:schemeClr val="tx1"/>
                </a:solidFill>
                <a:latin typeface="Arial" charset="0"/>
                <a:ea typeface="+mn-ea"/>
                <a:cs typeface="+mn-cs"/>
              </a:rPr>
              <a:t>the TC While timer with a value equal to twice the hello time for all its </a:t>
            </a:r>
            <a:r>
              <a:rPr lang="en-US" sz="1100" b="0" kern="1200" baseline="0" dirty="0" err="1" smtClean="0">
                <a:solidFill>
                  <a:schemeClr val="tx1"/>
                </a:solidFill>
                <a:latin typeface="Arial" charset="0"/>
                <a:ea typeface="+mn-ea"/>
                <a:cs typeface="+mn-cs"/>
              </a:rPr>
              <a:t>nonedge</a:t>
            </a:r>
            <a:r>
              <a:rPr lang="en-US" sz="1100" b="0" kern="1200" baseline="0" dirty="0" smtClean="0">
                <a:solidFill>
                  <a:schemeClr val="tx1"/>
                </a:solidFill>
                <a:latin typeface="Arial" charset="0"/>
                <a:ea typeface="+mn-ea"/>
                <a:cs typeface="+mn-cs"/>
              </a:rPr>
              <a:t> designated ports and its root port, if necessary. The TC While timer is the interval during which the RSTP bridge actively informs the rest of the bridges in the network of a topology change.</a:t>
            </a:r>
          </a:p>
          <a:p>
            <a:pPr marL="228600" indent="-228600"/>
            <a:r>
              <a:rPr lang="en-US" sz="1100" b="0" i="0" kern="1200" baseline="0" smtClean="0">
                <a:solidFill>
                  <a:schemeClr val="tx1"/>
                </a:solidFill>
                <a:latin typeface="Arial" charset="0"/>
                <a:ea typeface="+mn-ea"/>
                <a:cs typeface="+mn-cs"/>
              </a:rPr>
              <a:t>The </a:t>
            </a:r>
            <a:r>
              <a:rPr lang="en-US" sz="1100" b="0" i="0" kern="1200" baseline="0" dirty="0" smtClean="0">
                <a:solidFill>
                  <a:schemeClr val="tx1"/>
                </a:solidFill>
                <a:latin typeface="Arial" charset="0"/>
                <a:ea typeface="+mn-ea"/>
                <a:cs typeface="+mn-cs"/>
              </a:rPr>
              <a:t>RSTP bridge flushes the MAC addresses associated with all </a:t>
            </a:r>
            <a:r>
              <a:rPr lang="en-US" sz="1100" b="0" i="0" kern="1200" baseline="0" dirty="0" err="1" smtClean="0">
                <a:solidFill>
                  <a:schemeClr val="tx1"/>
                </a:solidFill>
                <a:latin typeface="Arial" charset="0"/>
                <a:ea typeface="+mn-ea"/>
                <a:cs typeface="+mn-cs"/>
              </a:rPr>
              <a:t>nonedge</a:t>
            </a:r>
            <a:r>
              <a:rPr lang="en-US" sz="1100" b="0" i="0" kern="1200" baseline="0" dirty="0" smtClean="0">
                <a:solidFill>
                  <a:schemeClr val="tx1"/>
                </a:solidFill>
                <a:latin typeface="Arial" charset="0"/>
                <a:ea typeface="+mn-ea"/>
                <a:cs typeface="+mn-cs"/>
              </a:rPr>
              <a:t> ports.</a:t>
            </a:r>
          </a:p>
          <a:p>
            <a:pPr marL="228600" indent="-228600"/>
            <a:r>
              <a:rPr lang="en-US" sz="1100" b="0" i="0" kern="1200" baseline="0" smtClean="0">
                <a:solidFill>
                  <a:schemeClr val="tx1"/>
                </a:solidFill>
                <a:latin typeface="Arial" charset="0"/>
                <a:ea typeface="+mn-ea"/>
                <a:cs typeface="+mn-cs"/>
              </a:rPr>
              <a:t>As </a:t>
            </a:r>
            <a:r>
              <a:rPr lang="en-US" sz="1100" b="0" i="0" kern="1200" baseline="0" dirty="0" smtClean="0">
                <a:solidFill>
                  <a:schemeClr val="tx1"/>
                </a:solidFill>
                <a:latin typeface="Arial" charset="0"/>
                <a:ea typeface="+mn-ea"/>
                <a:cs typeface="+mn-cs"/>
              </a:rPr>
              <a:t>long as the TC While timer is running on a port, the BPDUs sent out of that port have the TC bit set. While the timer is active, the bridge sends BPDUs even on the root port.</a:t>
            </a:r>
          </a:p>
          <a:p>
            <a:pPr marL="228600" indent="-228600"/>
            <a:r>
              <a:rPr lang="en-US" sz="1100" kern="1200" baseline="0" smtClean="0">
                <a:solidFill>
                  <a:schemeClr val="tx1"/>
                </a:solidFill>
                <a:latin typeface="Arial" charset="0"/>
                <a:ea typeface="+mn-ea"/>
                <a:cs typeface="+mn-cs"/>
              </a:rPr>
              <a:t>When </a:t>
            </a:r>
            <a:r>
              <a:rPr lang="en-US" sz="1100" kern="1200" baseline="0" dirty="0" smtClean="0">
                <a:solidFill>
                  <a:schemeClr val="tx1"/>
                </a:solidFill>
                <a:latin typeface="Arial" charset="0"/>
                <a:ea typeface="+mn-ea"/>
                <a:cs typeface="+mn-cs"/>
              </a:rPr>
              <a:t>a bridge receives a BPDU with the TC bit set from a neighbor, the bridge performs these actions:</a:t>
            </a:r>
          </a:p>
          <a:p>
            <a:pPr marL="457200" lvl="1" indent="-228600">
              <a:buFont typeface="+mj-lt"/>
              <a:buAutoNum type="arabicPeriod"/>
            </a:pPr>
            <a:r>
              <a:rPr lang="en-US" sz="1100" b="0" kern="1200" baseline="0" smtClean="0">
                <a:solidFill>
                  <a:schemeClr val="tx1"/>
                </a:solidFill>
                <a:latin typeface="Arial" charset="0"/>
                <a:ea typeface="+mn-ea"/>
                <a:cs typeface="+mn-cs"/>
              </a:rPr>
              <a:t>The </a:t>
            </a:r>
            <a:r>
              <a:rPr lang="en-US" sz="1100" b="0" kern="1200" baseline="0" dirty="0" smtClean="0">
                <a:solidFill>
                  <a:schemeClr val="tx1"/>
                </a:solidFill>
                <a:latin typeface="Arial" charset="0"/>
                <a:ea typeface="+mn-ea"/>
                <a:cs typeface="+mn-cs"/>
              </a:rPr>
              <a:t>bridge clears the MAC addresses learned on all its ports, except the one that received the topology change.</a:t>
            </a:r>
          </a:p>
          <a:p>
            <a:pPr marL="457200" lvl="1" indent="-228600">
              <a:buFont typeface="+mj-lt"/>
              <a:buAutoNum type="arabicPeriod"/>
            </a:pPr>
            <a:r>
              <a:rPr lang="en-US" sz="1100" b="0" kern="1200" baseline="0" smtClean="0">
                <a:solidFill>
                  <a:schemeClr val="tx1"/>
                </a:solidFill>
                <a:latin typeface="Arial" charset="0"/>
                <a:ea typeface="+mn-ea"/>
                <a:cs typeface="+mn-cs"/>
              </a:rPr>
              <a:t>The </a:t>
            </a:r>
            <a:r>
              <a:rPr lang="en-US" sz="1100" b="0" kern="1200" baseline="0" dirty="0" smtClean="0">
                <a:solidFill>
                  <a:schemeClr val="tx1"/>
                </a:solidFill>
                <a:latin typeface="Arial" charset="0"/>
                <a:ea typeface="+mn-ea"/>
                <a:cs typeface="+mn-cs"/>
              </a:rPr>
              <a:t>bridge starts the TC While timer and sends BPDUs with TC set on all its designated </a:t>
            </a:r>
            <a:r>
              <a:rPr lang="en-US" sz="1100" kern="1200" baseline="0" dirty="0" smtClean="0">
                <a:solidFill>
                  <a:schemeClr val="tx1"/>
                </a:solidFill>
                <a:latin typeface="Arial" charset="0"/>
                <a:ea typeface="+mn-ea"/>
                <a:cs typeface="+mn-cs"/>
              </a:rPr>
              <a:t>ports and root port; RSTP does not use the specific TCN BPDU anymore unless a legacy bridge needs to be notified.</a:t>
            </a:r>
          </a:p>
          <a:p>
            <a:pPr marL="228600" indent="-228600"/>
            <a:r>
              <a:rPr lang="en-US" sz="1100" kern="1200" baseline="0" smtClean="0">
                <a:solidFill>
                  <a:schemeClr val="tx1"/>
                </a:solidFill>
                <a:latin typeface="Arial" charset="0"/>
                <a:ea typeface="+mn-ea"/>
                <a:cs typeface="+mn-cs"/>
              </a:rPr>
              <a:t>The </a:t>
            </a:r>
            <a:r>
              <a:rPr lang="en-US" sz="1100" kern="1200" baseline="0" dirty="0" smtClean="0">
                <a:solidFill>
                  <a:schemeClr val="tx1"/>
                </a:solidFill>
                <a:latin typeface="Arial" charset="0"/>
                <a:ea typeface="+mn-ea"/>
                <a:cs typeface="+mn-cs"/>
              </a:rPr>
              <a:t>topology change propagation is now a one-step process. In fact, the initiator of the topology change is flooding this information throughout the network, as opposed to with 802.1D, where only the root sends BPDUs with the TC bit set. This mechanism is much faster than the 802.1D equivalent. In RSTP implementation, there is no need to wait for the root bridge to be notified and then maintain the topology change state for the whole network for the value of the max age timer plus the value of the forward delay timer. Now, you can see how RSTP deals with a similar situation, as shown in Figure 3-10. Both ports on the link between A and the root are put in designated blocking as soon as they come up. Thus far, everything behaves as in a pure 802.1D environment. However, at this stage, a negotiation takes place between Switch A and the root. As soon as A receives the BPDU of the root, it blocks the </a:t>
            </a:r>
            <a:r>
              <a:rPr lang="en-US" sz="1100" kern="1200" baseline="0" dirty="0" err="1" smtClean="0">
                <a:solidFill>
                  <a:schemeClr val="tx1"/>
                </a:solidFill>
                <a:latin typeface="Arial" charset="0"/>
                <a:ea typeface="+mn-ea"/>
                <a:cs typeface="+mn-cs"/>
              </a:rPr>
              <a:t>nonedge</a:t>
            </a:r>
            <a:r>
              <a:rPr lang="en-US" sz="1100" kern="1200" baseline="0" dirty="0" smtClean="0">
                <a:solidFill>
                  <a:schemeClr val="tx1"/>
                </a:solidFill>
                <a:latin typeface="Arial" charset="0"/>
                <a:ea typeface="+mn-ea"/>
                <a:cs typeface="+mn-cs"/>
              </a:rPr>
              <a:t> designated ports. This operation is called sync. When this is done, Bridge A explicitly authorizes the root bridge to put its port in the forwarding state. The figure illustrates the result of this process on the network. The link between Switch A and the root bridge is blocked, and both bridges exchange BPDUs.</a:t>
            </a:r>
          </a:p>
          <a:p>
            <a:pPr marL="228600" indent="-228600"/>
            <a:r>
              <a:rPr lang="en-US" sz="1100" kern="1200" baseline="0" smtClean="0">
                <a:solidFill>
                  <a:schemeClr val="tx1"/>
                </a:solidFill>
                <a:latin typeface="Arial" charset="0"/>
                <a:ea typeface="+mn-ea"/>
                <a:cs typeface="+mn-cs"/>
              </a:rPr>
              <a:t>When </a:t>
            </a:r>
            <a:r>
              <a:rPr lang="en-US" sz="1100" kern="1200" baseline="0" dirty="0" smtClean="0">
                <a:solidFill>
                  <a:schemeClr val="tx1"/>
                </a:solidFill>
                <a:latin typeface="Arial" charset="0"/>
                <a:ea typeface="+mn-ea"/>
                <a:cs typeface="+mn-cs"/>
              </a:rPr>
              <a:t>Switch A blocks its </a:t>
            </a:r>
            <a:r>
              <a:rPr lang="en-US" sz="1100" kern="1200" baseline="0" dirty="0" err="1" smtClean="0">
                <a:solidFill>
                  <a:schemeClr val="tx1"/>
                </a:solidFill>
                <a:latin typeface="Arial" charset="0"/>
                <a:ea typeface="+mn-ea"/>
                <a:cs typeface="+mn-cs"/>
              </a:rPr>
              <a:t>nonedge</a:t>
            </a:r>
            <a:r>
              <a:rPr lang="en-US" sz="1100" kern="1200" baseline="0" dirty="0" smtClean="0">
                <a:solidFill>
                  <a:schemeClr val="tx1"/>
                </a:solidFill>
                <a:latin typeface="Arial" charset="0"/>
                <a:ea typeface="+mn-ea"/>
                <a:cs typeface="+mn-cs"/>
              </a:rPr>
              <a:t> designated ports, the link between Switch A and the root is put in the forwarding state. There still cannot be a loop. Instead of blocking above Switch A, the network now blocks below Switch A. However, the potential bridging loop is cut at a different location. This cut travels down the tree along with the new BPDUs originated by the root through Switch A. At this stage, the newly blocked ports on Switch A also negotiate a quick transition to the forwarding state with their neighbor ports on Switch B and Switch C that both initiate a sync operation. Other than the root port toward A, Switch B only has edge-designated ports. Therefore, it has no port to block to authorize Switch A to go to the forwarding state. Similarly, Switch C only has to block its designated port to D. Remember that the final topology is exactly the same as the 802.1D example, which means that port </a:t>
            </a:r>
            <a:r>
              <a:rPr lang="en-US" sz="1100" kern="1200" baseline="0" dirty="0" err="1" smtClean="0">
                <a:solidFill>
                  <a:schemeClr val="tx1"/>
                </a:solidFill>
                <a:latin typeface="Arial" charset="0"/>
                <a:ea typeface="+mn-ea"/>
                <a:cs typeface="+mn-cs"/>
              </a:rPr>
              <a:t>P1</a:t>
            </a:r>
            <a:r>
              <a:rPr lang="en-US" sz="1100" kern="1200" baseline="0" dirty="0" smtClean="0">
                <a:solidFill>
                  <a:schemeClr val="tx1"/>
                </a:solidFill>
                <a:latin typeface="Arial" charset="0"/>
                <a:ea typeface="+mn-ea"/>
                <a:cs typeface="+mn-cs"/>
              </a:rPr>
              <a:t> on D ends up blocking. This means that the final network topology is reached, just in the time necessary for the new BPDUs to travel down the tree. No timer is involved in this quick convergence. The only new mechanism introduced by RSTP is the acknowledgment that a switch can send on its new root port to authorize immediate transition to the forwarding state and bypass the twice-the-forward-delay long listening and learning stages.</a:t>
            </a:r>
            <a:endParaRPr lang="en-US" sz="1100" i="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marL="228600" indent="-228600">
              <a:lnSpc>
                <a:spcPct val="120000"/>
              </a:lnSpc>
            </a:pPr>
            <a:r>
              <a:rPr lang="en-US" sz="1200" kern="1200" baseline="0" dirty="0" smtClean="0">
                <a:solidFill>
                  <a:schemeClr val="tx1"/>
                </a:solidFill>
                <a:latin typeface="Arial" charset="0"/>
                <a:ea typeface="+mn-ea"/>
                <a:cs typeface="+mn-cs"/>
              </a:rPr>
              <a:t>Spanning-tree operation requires each switch have a unique BID. In the original 802.1D standard, the BID was composed of the bridge priority and the MAC address of the switch, and all VLANs were represented by a CST. Because PVST+ or PVRST+ requires that a separate instance of spanning tree run for each VLAN, the BID field is required to carry VLAN ID (</a:t>
            </a:r>
            <a:r>
              <a:rPr lang="en-US" sz="1200" kern="1200" baseline="0" dirty="0" err="1" smtClean="0">
                <a:solidFill>
                  <a:schemeClr val="tx1"/>
                </a:solidFill>
                <a:latin typeface="Arial" charset="0"/>
                <a:ea typeface="+mn-ea"/>
                <a:cs typeface="+mn-cs"/>
              </a:rPr>
              <a:t>VID</a:t>
            </a:r>
            <a:r>
              <a:rPr lang="en-US" sz="1200" kern="1200" baseline="0" dirty="0" smtClean="0">
                <a:solidFill>
                  <a:schemeClr val="tx1"/>
                </a:solidFill>
                <a:latin typeface="Arial" charset="0"/>
                <a:ea typeface="+mn-ea"/>
                <a:cs typeface="+mn-cs"/>
              </a:rPr>
              <a:t>) information. This is accomplished by reusing a portion of the Priority field as the extended system ID to carry a </a:t>
            </a:r>
            <a:r>
              <a:rPr lang="en-US" sz="1200" kern="1200" baseline="0" dirty="0" err="1" smtClean="0">
                <a:solidFill>
                  <a:schemeClr val="tx1"/>
                </a:solidFill>
                <a:latin typeface="Arial" charset="0"/>
                <a:ea typeface="+mn-ea"/>
                <a:cs typeface="+mn-cs"/>
              </a:rPr>
              <a:t>VID</a:t>
            </a:r>
            <a:r>
              <a:rPr lang="en-US" sz="1200" kern="1200" baseline="0" dirty="0" smtClean="0">
                <a:solidFill>
                  <a:schemeClr val="tx1"/>
                </a:solidFill>
                <a:latin typeface="Arial" charset="0"/>
                <a:ea typeface="+mn-ea"/>
                <a:cs typeface="+mn-cs"/>
              </a:rPr>
              <a:t>. The extended system ID is not restricted to PVRST+ but also useful in PVST+ and in the MST configurations. To accommodate the extended system ID, the original 802.1D 16-bit bridge priority field is split into two fields, resulting in these components in the BID, as shown in the figure:</a:t>
            </a:r>
          </a:p>
          <a:p>
            <a:pPr marL="457200" lvl="1" indent="-228600">
              <a:lnSpc>
                <a:spcPct val="120000"/>
              </a:lnSpc>
            </a:pPr>
            <a:r>
              <a:rPr lang="en-US" b="1" kern="1200" baseline="0" smtClean="0">
                <a:solidFill>
                  <a:schemeClr val="tx1"/>
                </a:solidFill>
                <a:latin typeface="Arial" charset="0"/>
                <a:ea typeface="+mn-ea"/>
                <a:cs typeface="+mn-cs"/>
              </a:rPr>
              <a:t>Bridge </a:t>
            </a:r>
            <a:r>
              <a:rPr lang="en-US" b="1" kern="1200" baseline="0" dirty="0" smtClean="0">
                <a:solidFill>
                  <a:schemeClr val="tx1"/>
                </a:solidFill>
                <a:latin typeface="Arial" charset="0"/>
                <a:ea typeface="+mn-ea"/>
                <a:cs typeface="+mn-cs"/>
              </a:rPr>
              <a:t>priority: </a:t>
            </a:r>
            <a:r>
              <a:rPr lang="en-US" kern="1200" baseline="0" dirty="0" smtClean="0">
                <a:solidFill>
                  <a:schemeClr val="tx1"/>
                </a:solidFill>
                <a:latin typeface="Arial" charset="0"/>
                <a:ea typeface="+mn-ea"/>
                <a:cs typeface="+mn-cs"/>
              </a:rPr>
              <a:t>A 4-bit field still used to carry bridge priority. Because of the limited bit count, the priority is conveyed in discreet values in increments of 4096 rather than discrete values in increments of 1, as they would be if the full 16-bit field was available. The default priority, in accordance with IEEE 802.1D, is 32,768, which is the midrange value.</a:t>
            </a:r>
          </a:p>
          <a:p>
            <a:pPr marL="457200" lvl="1" indent="-228600">
              <a:lnSpc>
                <a:spcPct val="120000"/>
              </a:lnSpc>
            </a:pPr>
            <a:r>
              <a:rPr lang="en-US" b="1" kern="1200" baseline="0" dirty="0" smtClean="0">
                <a:solidFill>
                  <a:schemeClr val="tx1"/>
                </a:solidFill>
                <a:latin typeface="Arial" charset="0"/>
                <a:ea typeface="+mn-ea"/>
                <a:cs typeface="+mn-cs"/>
              </a:rPr>
              <a:t>Extended system ID: </a:t>
            </a:r>
            <a:r>
              <a:rPr lang="en-US" b="0" kern="1200" baseline="0" dirty="0" smtClean="0">
                <a:solidFill>
                  <a:schemeClr val="tx1"/>
                </a:solidFill>
                <a:latin typeface="Arial" charset="0"/>
                <a:ea typeface="+mn-ea"/>
                <a:cs typeface="+mn-cs"/>
              </a:rPr>
              <a:t>A 12-bit field carrying, in this case, the </a:t>
            </a:r>
            <a:r>
              <a:rPr lang="en-US" b="0" kern="1200" baseline="0" dirty="0" err="1" smtClean="0">
                <a:solidFill>
                  <a:schemeClr val="tx1"/>
                </a:solidFill>
                <a:latin typeface="Arial" charset="0"/>
                <a:ea typeface="+mn-ea"/>
                <a:cs typeface="+mn-cs"/>
              </a:rPr>
              <a:t>VID</a:t>
            </a:r>
            <a:r>
              <a:rPr lang="en-US" b="0" kern="1200" baseline="0" dirty="0" smtClean="0">
                <a:solidFill>
                  <a:schemeClr val="tx1"/>
                </a:solidFill>
                <a:latin typeface="Arial" charset="0"/>
                <a:ea typeface="+mn-ea"/>
                <a:cs typeface="+mn-cs"/>
              </a:rPr>
              <a:t> for PVST+.</a:t>
            </a:r>
          </a:p>
          <a:p>
            <a:pPr marL="457200" lvl="1" indent="-228600">
              <a:lnSpc>
                <a:spcPct val="120000"/>
              </a:lnSpc>
            </a:pPr>
            <a:r>
              <a:rPr lang="en-US" b="1" kern="1200" baseline="0" dirty="0" smtClean="0">
                <a:solidFill>
                  <a:schemeClr val="tx1"/>
                </a:solidFill>
                <a:latin typeface="Arial" charset="0"/>
                <a:ea typeface="+mn-ea"/>
                <a:cs typeface="+mn-cs"/>
              </a:rPr>
              <a:t>MAC address: </a:t>
            </a:r>
            <a:r>
              <a:rPr lang="en-US" b="0" kern="1200" baseline="0" dirty="0" smtClean="0">
                <a:solidFill>
                  <a:schemeClr val="tx1"/>
                </a:solidFill>
                <a:latin typeface="Arial" charset="0"/>
                <a:ea typeface="+mn-ea"/>
                <a:cs typeface="+mn-cs"/>
              </a:rPr>
              <a:t>A 6-byte field with the MAC address of a single switch.</a:t>
            </a:r>
          </a:p>
          <a:p>
            <a:pPr marL="228600" indent="-228600">
              <a:lnSpc>
                <a:spcPct val="120000"/>
              </a:lnSpc>
            </a:pPr>
            <a:r>
              <a:rPr lang="en-US" sz="1200" kern="1200" baseline="0" smtClean="0">
                <a:solidFill>
                  <a:schemeClr val="tx1"/>
                </a:solidFill>
                <a:latin typeface="Arial" charset="0"/>
                <a:ea typeface="+mn-ea"/>
                <a:cs typeface="+mn-cs"/>
              </a:rPr>
              <a:t>By </a:t>
            </a:r>
            <a:r>
              <a:rPr lang="en-US" sz="1200" kern="1200" baseline="0" dirty="0" smtClean="0">
                <a:solidFill>
                  <a:schemeClr val="tx1"/>
                </a:solidFill>
                <a:latin typeface="Arial" charset="0"/>
                <a:ea typeface="+mn-ea"/>
                <a:cs typeface="+mn-cs"/>
              </a:rPr>
              <a:t>virtue of the MAC address, a BID is always unique. When the priority and extended system ID are </a:t>
            </a:r>
            <a:r>
              <a:rPr lang="en-US" sz="1200" kern="1200" baseline="0" dirty="0" err="1" smtClean="0">
                <a:solidFill>
                  <a:schemeClr val="tx1"/>
                </a:solidFill>
                <a:latin typeface="Arial" charset="0"/>
                <a:ea typeface="+mn-ea"/>
                <a:cs typeface="+mn-cs"/>
              </a:rPr>
              <a:t>prepended</a:t>
            </a:r>
            <a:r>
              <a:rPr lang="en-US" sz="1200" kern="1200" baseline="0" dirty="0" smtClean="0">
                <a:solidFill>
                  <a:schemeClr val="tx1"/>
                </a:solidFill>
                <a:latin typeface="Arial" charset="0"/>
                <a:ea typeface="+mn-ea"/>
                <a:cs typeface="+mn-cs"/>
              </a:rPr>
              <a:t> to the switch MAC address, each VLAN on the switch can be represented by a unique BID. If no priority has been configured, every switch will have the same default priority, and the election of the root for each VLAN is based on the MAC address. This method is a random means of selecting the ideal root bridge; for this reason, it is advisable to assign a lower priority to the switch that should serve as the root bridge. </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a:spLocks noGrp="1" noChangeArrowheads="1"/>
          </p:cNvSpPr>
          <p:nvPr>
            <p:ph type="sldNum" sz="quarter" idx="5"/>
          </p:nvPr>
        </p:nvSpPr>
        <p:spPr>
          <a:noFill/>
        </p:spPr>
        <p:txBody>
          <a:bodyPr/>
          <a:lstStyle/>
          <a:p>
            <a:fld id="{13B72244-6AB2-4E00-BFE3-D584A305B2C8}" type="slidenum">
              <a:rPr lang="en-US" smtClean="0"/>
              <a:pPr/>
              <a:t>15</a:t>
            </a:fld>
            <a:endParaRPr lang="en-US" smtClean="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a:buFontTx/>
              <a:buNone/>
            </a:pPr>
            <a:endParaRPr lang="en-US" b="1"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a:spLocks noGrp="1" noChangeArrowheads="1"/>
          </p:cNvSpPr>
          <p:nvPr>
            <p:ph type="sldNum" sz="quarter" idx="5"/>
          </p:nvPr>
        </p:nvSpPr>
        <p:spPr>
          <a:noFill/>
        </p:spPr>
        <p:txBody>
          <a:bodyPr/>
          <a:lstStyle/>
          <a:p>
            <a:fld id="{13B72244-6AB2-4E00-BFE3-D584A305B2C8}" type="slidenum">
              <a:rPr lang="en-US" smtClean="0"/>
              <a:pPr/>
              <a:t>16</a:t>
            </a:fld>
            <a:endParaRPr lang="en-US" smtClean="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normAutofit/>
          </a:bodyPr>
          <a:lstStyle/>
          <a:p>
            <a:pPr marL="228600" indent="-228600">
              <a:buNone/>
            </a:pPr>
            <a:r>
              <a:rPr lang="en-US" sz="1100" kern="1200" baseline="0" dirty="0" smtClean="0">
                <a:solidFill>
                  <a:schemeClr val="tx1"/>
                </a:solidFill>
                <a:latin typeface="Arial" charset="0"/>
                <a:ea typeface="+mn-ea"/>
                <a:cs typeface="+mn-cs"/>
              </a:rPr>
              <a:t>Cisco Catalyst switches support three types of spanning tree:</a:t>
            </a:r>
          </a:p>
          <a:p>
            <a:pPr marL="228600" indent="-228600"/>
            <a:r>
              <a:rPr lang="en-US" sz="1100" kern="1200" baseline="0" dirty="0" smtClean="0">
                <a:solidFill>
                  <a:schemeClr val="tx1"/>
                </a:solidFill>
                <a:latin typeface="Arial" charset="0"/>
                <a:ea typeface="+mn-ea"/>
                <a:cs typeface="+mn-cs"/>
              </a:rPr>
              <a:t>PVST+</a:t>
            </a:r>
          </a:p>
          <a:p>
            <a:pPr marL="228600" indent="-228600"/>
            <a:r>
              <a:rPr lang="en-US" sz="1100" kern="1200" baseline="0" dirty="0" smtClean="0">
                <a:solidFill>
                  <a:schemeClr val="tx1"/>
                </a:solidFill>
                <a:latin typeface="Arial" charset="0"/>
                <a:ea typeface="+mn-ea"/>
                <a:cs typeface="+mn-cs"/>
              </a:rPr>
              <a:t>PVRST+</a:t>
            </a:r>
          </a:p>
          <a:p>
            <a:pPr marL="228600" indent="-228600"/>
            <a:r>
              <a:rPr lang="en-US" sz="1100" kern="1200" baseline="0" dirty="0" smtClean="0">
                <a:solidFill>
                  <a:schemeClr val="tx1"/>
                </a:solidFill>
                <a:latin typeface="Arial" charset="0"/>
                <a:ea typeface="+mn-ea"/>
                <a:cs typeface="+mn-cs"/>
              </a:rPr>
              <a:t>MST</a:t>
            </a:r>
          </a:p>
          <a:p>
            <a:pPr marL="228600" indent="-228600"/>
            <a:r>
              <a:rPr lang="en-US" sz="1100" kern="1200" baseline="0" dirty="0" smtClean="0">
                <a:solidFill>
                  <a:schemeClr val="tx1"/>
                </a:solidFill>
                <a:latin typeface="Arial" charset="0"/>
                <a:ea typeface="+mn-ea"/>
                <a:cs typeface="+mn-cs"/>
              </a:rPr>
              <a:t>The default spanning tree mode for Cisco Catalyst switches is PVST+. In this mode, a separate STP instance runs for each VLAN. The direct consequence is that, as the STP calculation is done the same way for each VLAN, the same switch becomes root bridge for all VLANs. Each change of topology has exactly the same impact on all VLANs. Redundant links are blocked the same way, at the same location of the network. There is no load sharing between redundant links in this configuration.</a:t>
            </a:r>
            <a:endParaRPr lang="en-US" sz="1100" b="1"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r>
              <a:rPr lang="en-US" sz="1100" kern="1200" baseline="0" dirty="0" smtClean="0">
                <a:solidFill>
                  <a:schemeClr val="tx1"/>
                </a:solidFill>
                <a:latin typeface="Arial" charset="0"/>
                <a:ea typeface="+mn-ea"/>
                <a:cs typeface="+mn-cs"/>
              </a:rPr>
              <a:t>On building access switches, enable PortFast globally so that there is no need to explicitly enable PortFast on each port individually. Remember to explicitly disable PortFast on uplink ports that connect to distribution layer switches. Enabling Portfast globally affects only the access ports and does not affect trunk ports. PortFast is a highly recommended configuration on end-user ports and server ports along with disabling negotiation of channeling and trunking. The end result of these configurations is to enable immediate forwarding frames on link up. </a:t>
            </a:r>
            <a:endParaRPr lang="en-US" sz="110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a:spLocks noGrp="1" noChangeArrowheads="1"/>
          </p:cNvSpPr>
          <p:nvPr>
            <p:ph type="sldNum" sz="quarter" idx="5"/>
          </p:nvPr>
        </p:nvSpPr>
        <p:spPr>
          <a:noFill/>
        </p:spPr>
        <p:txBody>
          <a:bodyPr/>
          <a:lstStyle/>
          <a:p>
            <a:fld id="{13B72244-6AB2-4E00-BFE3-D584A305B2C8}" type="slidenum">
              <a:rPr lang="en-US" smtClean="0"/>
              <a:pPr/>
              <a:t>2</a:t>
            </a:fld>
            <a:endParaRPr lang="en-US" smtClean="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a:buFontTx/>
              <a:buNone/>
            </a:pPr>
            <a:r>
              <a:rPr lang="en-US" b="1" dirty="0" smtClean="0"/>
              <a:t>Chapter 3 Objectives</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marR="0" indent="-228600" algn="l" defTabSz="1020763" rtl="0" eaLnBrk="0" fontAlgn="base" latinLnBrk="0" hangingPunct="0">
              <a:buClrTx/>
              <a:buSzPct val="100000"/>
              <a:buFontTx/>
              <a:buChar char="•"/>
              <a:tabLst/>
              <a:defRPr/>
            </a:pPr>
            <a:r>
              <a:rPr lang="en-US" sz="1100" kern="1200" baseline="0" smtClean="0">
                <a:solidFill>
                  <a:schemeClr val="tx1"/>
                </a:solidFill>
                <a:latin typeface="Arial" charset="0"/>
                <a:ea typeface="+mn-ea"/>
                <a:cs typeface="+mn-cs"/>
              </a:rPr>
              <a:t>Multiple Spanning Tree (MST) extends the IEEE 802.1w RST algorithm to multiple spanning trees. The main purpose of MST is to reduce the total number of spanning-tree instances to match the physical topology of the network and thus reduce the CPU cycles of a switch. PVRST+ runs STP instances for each VLAN and does not take into consideration the physical topology that might not require many different STP topologies. MST, on the other hand, uses a minimum number of STP instances to match the number of physical topologies present.</a:t>
            </a:r>
            <a:endParaRPr lang="en-US" sz="110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marL="228600" indent="-228600">
              <a:lnSpc>
                <a:spcPct val="120000"/>
              </a:lnSpc>
            </a:pPr>
            <a:r>
              <a:rPr lang="en-US" sz="1200" kern="1200" baseline="0" dirty="0" smtClean="0">
                <a:solidFill>
                  <a:schemeClr val="tx1"/>
                </a:solidFill>
                <a:latin typeface="Arial" charset="0"/>
                <a:ea typeface="+mn-ea"/>
                <a:cs typeface="+mn-cs"/>
              </a:rPr>
              <a:t>MST allows for the building of multiple spanning trees over trunks by grouping and associating VLANs to spanning-tree instances. Each instance may have a topology that is independent of other spanning-tree instances. This architecture provides multiple forwarding paths for data traffic and enables load balancing. A failure in one forwarding path does not affect other instances with different forwarding paths; hence, this architecture improves network fault tolerance. In large networks, using different VLANs and a different spanning-tree topology enables better administration of the network and use of the redundant paths available. An MST spanning-tree instance might exist only on bridges that have compatible VLAN instance assignments. Configuring a set of bridges with the same MST configuration information allows them to participate in a specific set of spanning-tree instances. The term MST region refers to the set of interconnected bridges that have the same MST configuration. The figure shows a common network design, featuring an access Switch A, connected to two Building Distribution </a:t>
            </a:r>
            <a:r>
              <a:rPr lang="en-US" sz="1200" kern="1200" baseline="0" dirty="0" err="1" smtClean="0">
                <a:solidFill>
                  <a:schemeClr val="tx1"/>
                </a:solidFill>
                <a:latin typeface="Arial" charset="0"/>
                <a:ea typeface="+mn-ea"/>
                <a:cs typeface="+mn-cs"/>
              </a:rPr>
              <a:t>submodule</a:t>
            </a:r>
            <a:r>
              <a:rPr lang="en-US" sz="1200" kern="1200" baseline="0" dirty="0" smtClean="0">
                <a:solidFill>
                  <a:schemeClr val="tx1"/>
                </a:solidFill>
                <a:latin typeface="Arial" charset="0"/>
                <a:ea typeface="+mn-ea"/>
                <a:cs typeface="+mn-cs"/>
              </a:rPr>
              <a:t> Switches </a:t>
            </a:r>
            <a:r>
              <a:rPr lang="en-US" sz="1200" kern="1200" baseline="0" dirty="0" err="1" smtClean="0">
                <a:solidFill>
                  <a:schemeClr val="tx1"/>
                </a:solidFill>
                <a:latin typeface="Arial" charset="0"/>
                <a:ea typeface="+mn-ea"/>
                <a:cs typeface="+mn-cs"/>
              </a:rPr>
              <a:t>D1</a:t>
            </a:r>
            <a:r>
              <a:rPr lang="en-US" sz="1200" kern="1200" baseline="0" dirty="0" smtClean="0">
                <a:solidFill>
                  <a:schemeClr val="tx1"/>
                </a:solidFill>
                <a:latin typeface="Arial" charset="0"/>
                <a:ea typeface="+mn-ea"/>
                <a:cs typeface="+mn-cs"/>
              </a:rPr>
              <a:t> and </a:t>
            </a:r>
            <a:r>
              <a:rPr lang="en-US" sz="1200" kern="1200" baseline="0" dirty="0" err="1" smtClean="0">
                <a:solidFill>
                  <a:schemeClr val="tx1"/>
                </a:solidFill>
                <a:latin typeface="Arial" charset="0"/>
                <a:ea typeface="+mn-ea"/>
                <a:cs typeface="+mn-cs"/>
              </a:rPr>
              <a:t>D2</a:t>
            </a:r>
            <a:r>
              <a:rPr lang="en-US" sz="1200" kern="1200" baseline="0" dirty="0" smtClean="0">
                <a:solidFill>
                  <a:schemeClr val="tx1"/>
                </a:solidFill>
                <a:latin typeface="Arial" charset="0"/>
                <a:ea typeface="+mn-ea"/>
                <a:cs typeface="+mn-cs"/>
              </a:rPr>
              <a:t>. In this setup, there are 1000 VLANs, and the network administrator typically seeks to achieve load balancing on the access switch uplinks based on even or odd VLANs—or any other scheme deemed appropriate. Instead of creating 1000 PVRST+ instances, you can use MST with only two instances of spanning tree. The two ranges of VLANs are mapped to two MST instances, respectively. Rather than maintaining 1000 spanning trees, each switch needs to maintain only two.</a:t>
            </a:r>
          </a:p>
          <a:p>
            <a:pPr marL="228600" indent="-228600">
              <a:lnSpc>
                <a:spcPct val="120000"/>
              </a:lnSpc>
            </a:pPr>
            <a:r>
              <a:rPr lang="en-US" sz="1200" kern="1200" baseline="0" smtClean="0">
                <a:solidFill>
                  <a:schemeClr val="tx1"/>
                </a:solidFill>
                <a:latin typeface="Arial" charset="0"/>
                <a:ea typeface="+mn-ea"/>
                <a:cs typeface="+mn-cs"/>
              </a:rPr>
              <a:t>Implementation </a:t>
            </a:r>
            <a:r>
              <a:rPr lang="en-US" sz="1200" kern="1200" baseline="0" dirty="0" smtClean="0">
                <a:solidFill>
                  <a:schemeClr val="tx1"/>
                </a:solidFill>
                <a:latin typeface="Arial" charset="0"/>
                <a:ea typeface="+mn-ea"/>
                <a:cs typeface="+mn-cs"/>
              </a:rPr>
              <a:t>of MST is not required if the Enterprise Campus Model is being employed because the number of active VLAN instances, and hence the STP instances, would be small and stable due to the design. In the scenario described in the figure, only two different final logical topologies exist and therefore require only two spanning-tree instances. There is no need to run 1000 instances if half of the 1000 VLANs map to a different spanning tree instance.</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r>
              <a:rPr lang="en-US" sz="1100" kern="1200" baseline="0" dirty="0" smtClean="0">
                <a:solidFill>
                  <a:schemeClr val="tx1"/>
                </a:solidFill>
                <a:latin typeface="Arial" charset="0"/>
                <a:ea typeface="+mn-ea"/>
                <a:cs typeface="+mn-cs"/>
              </a:rPr>
              <a:t>MST enables you to build multiple spanning trees over trunks by grouping VLANs and associating them with spanning-tree instances. Each instance can have a topology independent of other spanning-tree instances</a:t>
            </a:r>
            <a:r>
              <a:rPr lang="en-US" sz="1100" kern="1200" baseline="0" smtClean="0">
                <a:solidFill>
                  <a:schemeClr val="tx1"/>
                </a:solidFill>
                <a:latin typeface="Arial" charset="0"/>
                <a:ea typeface="+mn-ea"/>
                <a:cs typeface="+mn-cs"/>
              </a:rPr>
              <a:t>. This </a:t>
            </a:r>
            <a:r>
              <a:rPr lang="en-US" sz="1100" kern="1200" baseline="0" dirty="0" smtClean="0">
                <a:solidFill>
                  <a:schemeClr val="tx1"/>
                </a:solidFill>
                <a:latin typeface="Arial" charset="0"/>
                <a:ea typeface="+mn-ea"/>
                <a:cs typeface="+mn-cs"/>
              </a:rPr>
              <a:t>architecture provides multiple active forwarding paths for data traffic and enables load balancing</a:t>
            </a:r>
            <a:r>
              <a:rPr lang="en-US" sz="1100" kern="1200" baseline="0" smtClean="0">
                <a:solidFill>
                  <a:schemeClr val="tx1"/>
                </a:solidFill>
                <a:latin typeface="Arial" charset="0"/>
                <a:ea typeface="+mn-ea"/>
                <a:cs typeface="+mn-cs"/>
              </a:rPr>
              <a:t>. </a:t>
            </a:r>
          </a:p>
          <a:p>
            <a:pPr marL="228600" indent="-228600"/>
            <a:r>
              <a:rPr lang="en-US" sz="1100" kern="1200" baseline="0" smtClean="0">
                <a:solidFill>
                  <a:schemeClr val="tx1"/>
                </a:solidFill>
                <a:latin typeface="Arial" charset="0"/>
                <a:ea typeface="+mn-ea"/>
                <a:cs typeface="+mn-cs"/>
              </a:rPr>
              <a:t>Network </a:t>
            </a:r>
            <a:r>
              <a:rPr lang="en-US" sz="1100" kern="1200" baseline="0" dirty="0" smtClean="0">
                <a:solidFill>
                  <a:schemeClr val="tx1"/>
                </a:solidFill>
                <a:latin typeface="Arial" charset="0"/>
                <a:ea typeface="+mn-ea"/>
                <a:cs typeface="+mn-cs"/>
              </a:rPr>
              <a:t>fault tolerance is improved over Common Spanning Tree (CST) because a failure in one instance (forwarding path) does not necessarily affect other instances</a:t>
            </a:r>
            <a:r>
              <a:rPr lang="en-US" sz="1100" kern="1200" baseline="0" smtClean="0">
                <a:solidFill>
                  <a:schemeClr val="tx1"/>
                </a:solidFill>
                <a:latin typeface="Arial" charset="0"/>
                <a:ea typeface="+mn-ea"/>
                <a:cs typeface="+mn-cs"/>
              </a:rPr>
              <a:t>. </a:t>
            </a:r>
          </a:p>
          <a:p>
            <a:pPr marL="228600" indent="-228600"/>
            <a:r>
              <a:rPr lang="en-US" sz="1100" kern="1200" baseline="0" smtClean="0">
                <a:solidFill>
                  <a:schemeClr val="tx1"/>
                </a:solidFill>
                <a:latin typeface="Arial" charset="0"/>
                <a:ea typeface="+mn-ea"/>
                <a:cs typeface="+mn-cs"/>
              </a:rPr>
              <a:t>This </a:t>
            </a:r>
            <a:r>
              <a:rPr lang="en-US" sz="1100" kern="1200" baseline="0" dirty="0" smtClean="0">
                <a:solidFill>
                  <a:schemeClr val="tx1"/>
                </a:solidFill>
                <a:latin typeface="Arial" charset="0"/>
                <a:ea typeface="+mn-ea"/>
                <a:cs typeface="+mn-cs"/>
              </a:rPr>
              <a:t>VLAN-to-MST grouping must be consistent across all bridges within an MST region. In large networks, you can more easily administer the network and use redundant paths by locating different VLAN and spanning-tree assignments in different parts of </a:t>
            </a:r>
            <a:r>
              <a:rPr lang="en-US" sz="1100" kern="1200" baseline="0" smtClean="0">
                <a:solidFill>
                  <a:schemeClr val="tx1"/>
                </a:solidFill>
                <a:latin typeface="Arial" charset="0"/>
                <a:ea typeface="+mn-ea"/>
                <a:cs typeface="+mn-cs"/>
              </a:rPr>
              <a:t>the network.</a:t>
            </a:r>
          </a:p>
          <a:p>
            <a:pPr marL="228600" indent="-228600"/>
            <a:r>
              <a:rPr lang="en-US" sz="1100" kern="1200" baseline="0" smtClean="0">
                <a:solidFill>
                  <a:schemeClr val="tx1"/>
                </a:solidFill>
                <a:latin typeface="Arial" charset="0"/>
                <a:ea typeface="+mn-ea"/>
                <a:cs typeface="+mn-cs"/>
              </a:rPr>
              <a:t>A </a:t>
            </a:r>
            <a:r>
              <a:rPr lang="en-US" sz="1100" kern="1200" baseline="0" dirty="0" smtClean="0">
                <a:solidFill>
                  <a:schemeClr val="tx1"/>
                </a:solidFill>
                <a:latin typeface="Arial" charset="0"/>
                <a:ea typeface="+mn-ea"/>
                <a:cs typeface="+mn-cs"/>
              </a:rPr>
              <a:t>spanning-tree instance can exist only on bridges that have compatible VLAN instance assignments. You must configure a set of bridges with the same MST  configuration information, which allows them to participate in a specific set of spanning-tree instances. Interconnected bridges that have the same MST configuration are referred to as an (MST region. Bridges with different MST configurations or legacy bridges running 802.1D are considered separate MST regions.</a:t>
            </a:r>
            <a:endParaRPr lang="en-US" sz="110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a:lnSpc>
                <a:spcPct val="110000"/>
              </a:lnSpc>
            </a:pPr>
            <a:r>
              <a:rPr lang="en-US" sz="1200" kern="1200" baseline="0" dirty="0" smtClean="0">
                <a:solidFill>
                  <a:schemeClr val="tx1"/>
                </a:solidFill>
                <a:latin typeface="Arial" charset="0"/>
                <a:ea typeface="+mn-ea"/>
                <a:cs typeface="+mn-cs"/>
              </a:rPr>
              <a:t>The main enhancement introduced by MST is the ability to map several VLANs to a single spanning-tree instance. This raises the problem, however, of determining what VLAN is to be associated with what instance. More precisely, based on received BPDUs, devices need to identify these instances and the VLANs that are mapped to the instances. In the case of the 802.1Q standard, all instances map to a unique and common instance and are therefore less complex. In the case of PVST+, each VLAN carries the BPDUs for its respective instance (one BPDU per VLAN).</a:t>
            </a:r>
          </a:p>
          <a:p>
            <a:pPr>
              <a:lnSpc>
                <a:spcPct val="110000"/>
              </a:lnSpc>
            </a:pPr>
            <a:r>
              <a:rPr lang="en-US" sz="1200" kern="1200" baseline="0" smtClean="0">
                <a:solidFill>
                  <a:schemeClr val="tx1"/>
                </a:solidFill>
                <a:latin typeface="Arial" charset="0"/>
                <a:ea typeface="+mn-ea"/>
                <a:cs typeface="+mn-cs"/>
              </a:rPr>
              <a:t>To </a:t>
            </a:r>
            <a:r>
              <a:rPr lang="en-US" sz="1200" kern="1200" baseline="0" dirty="0" smtClean="0">
                <a:solidFill>
                  <a:schemeClr val="tx1"/>
                </a:solidFill>
                <a:latin typeface="Arial" charset="0"/>
                <a:ea typeface="+mn-ea"/>
                <a:cs typeface="+mn-cs"/>
              </a:rPr>
              <a:t>be part of a common MST region, a group of switches must share the same configuration attributes. It is up to the network administrator to properly propagate the configuration throughout the region. To ensure a consistent VLANs-to-instance mapping, the protocol must exactly identify the boundaries of the regions. For that purpose, the characteristics of the region are included in BPDUs. Switches do not propagate the exact VLANs-to-instance mapping in the BPDU because the switches need to know only whether they are in the same region as a neighbor. Therefore, switches only send a digest of the VLANs-to-instance mapping table, along with the revision number and the name. When a switch receives a BPDU, it extracts the message digest, a numerical value derived from the VLANs-to-instance mapping table through a mathematical function, and compares it with its own computed digest. If the digests differ, the port receiving the BPDU is at the boundary of a region. In generic terms, a port is at the boundary of a region if the designated bridge on its segment is in a different region or if it receives legacy 802.1D BPDUs. </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p:spPr>
        <p:txBody>
          <a:bodyPr>
            <a:normAutofit/>
          </a:bodyPr>
          <a:lstStyle/>
          <a:p>
            <a:pPr marL="228600" indent="-228600"/>
            <a:r>
              <a:rPr lang="en-US" sz="1100" kern="1200" baseline="0" dirty="0" smtClean="0">
                <a:solidFill>
                  <a:schemeClr val="tx1"/>
                </a:solidFill>
                <a:latin typeface="Arial" charset="0"/>
                <a:ea typeface="+mn-ea"/>
                <a:cs typeface="+mn-cs"/>
              </a:rPr>
              <a:t>Enabling MST is a multistep process that involves mapping ranges of VLANs to a single </a:t>
            </a:r>
            <a:r>
              <a:rPr lang="en-US" sz="1100" kern="1200" baseline="0" dirty="0" err="1" smtClean="0">
                <a:solidFill>
                  <a:schemeClr val="tx1"/>
                </a:solidFill>
                <a:latin typeface="Arial" charset="0"/>
                <a:ea typeface="+mn-ea"/>
                <a:cs typeface="+mn-cs"/>
              </a:rPr>
              <a:t>MSTI</a:t>
            </a:r>
            <a:r>
              <a:rPr lang="en-US" sz="1100" kern="1200" baseline="0" dirty="0" smtClean="0">
                <a:solidFill>
                  <a:schemeClr val="tx1"/>
                </a:solidFill>
                <a:latin typeface="Arial" charset="0"/>
                <a:ea typeface="+mn-ea"/>
                <a:cs typeface="+mn-cs"/>
              </a:rPr>
              <a:t>. Because MST is applicable to multiple VLANs, it requires some additional configuration beyond that needed for PVRST+ after you enable MST.  </a:t>
            </a:r>
            <a:endParaRPr lang="en-US" sz="1100" dirty="0" smtClean="0"/>
          </a:p>
          <a:p>
            <a:pPr marL="228600" indent="-228600"/>
            <a:r>
              <a:rPr lang="en-US" sz="1100" smtClean="0"/>
              <a:t>Switch(config</a:t>
            </a:r>
            <a:r>
              <a:rPr lang="en-US" sz="1100" dirty="0" smtClean="0"/>
              <a:t>)# </a:t>
            </a:r>
            <a:r>
              <a:rPr lang="en-US" sz="1100" b="1" dirty="0" smtClean="0"/>
              <a:t>spanning-tree extend system-id</a:t>
            </a:r>
            <a:r>
              <a:rPr lang="en-US" sz="1100" b="0" baseline="0" dirty="0" smtClean="0"/>
              <a:t> is enabled by default </a:t>
            </a:r>
            <a:r>
              <a:rPr lang="en-US" sz="1100" kern="1200" baseline="0" dirty="0" smtClean="0">
                <a:solidFill>
                  <a:schemeClr val="tx1"/>
                </a:solidFill>
                <a:latin typeface="Arial" charset="0"/>
                <a:ea typeface="+mn-ea"/>
                <a:cs typeface="+mn-cs"/>
              </a:rPr>
              <a:t>This enables MAC address reduction, also known as extended system ID in Cisco IOS Software.</a:t>
            </a:r>
          </a:p>
          <a:p>
            <a:pPr marL="228600" indent="-228600"/>
            <a:r>
              <a:rPr lang="en-US" sz="1100" b="0" kern="1200" baseline="0" smtClean="0">
                <a:solidFill>
                  <a:schemeClr val="tx1"/>
                </a:solidFill>
                <a:latin typeface="Arial" charset="0"/>
                <a:ea typeface="+mn-ea"/>
                <a:cs typeface="+mn-cs"/>
              </a:rPr>
              <a:t>Switch(</a:t>
            </a:r>
            <a:r>
              <a:rPr lang="en-US" sz="1100" kern="1200" baseline="0" smtClean="0">
                <a:solidFill>
                  <a:schemeClr val="tx1"/>
                </a:solidFill>
                <a:latin typeface="Arial" charset="0"/>
                <a:ea typeface="+mn-ea"/>
                <a:cs typeface="+mn-cs"/>
              </a:rPr>
              <a:t>config-if</a:t>
            </a:r>
            <a:r>
              <a:rPr lang="en-US" sz="1100" kern="1200" baseline="0" dirty="0" smtClean="0">
                <a:solidFill>
                  <a:schemeClr val="tx1"/>
                </a:solidFill>
                <a:latin typeface="Arial" charset="0"/>
                <a:ea typeface="+mn-ea"/>
                <a:cs typeface="+mn-cs"/>
              </a:rPr>
              <a:t>)# </a:t>
            </a:r>
            <a:r>
              <a:rPr lang="en-US" sz="1100" b="1" kern="1200" baseline="0" dirty="0" smtClean="0">
                <a:solidFill>
                  <a:schemeClr val="tx1"/>
                </a:solidFill>
                <a:latin typeface="Arial" charset="0"/>
                <a:ea typeface="+mn-ea"/>
                <a:cs typeface="+mn-cs"/>
              </a:rPr>
              <a:t>spanning-tree mst pre-standard </a:t>
            </a:r>
            <a:r>
              <a:rPr lang="en-US" sz="1100" kern="1200" baseline="0" dirty="0" smtClean="0">
                <a:solidFill>
                  <a:schemeClr val="tx1"/>
                </a:solidFill>
                <a:latin typeface="Arial" charset="0"/>
                <a:ea typeface="+mn-ea"/>
                <a:cs typeface="+mn-cs"/>
              </a:rPr>
              <a:t>is required if the neighboring switch is using a </a:t>
            </a:r>
            <a:r>
              <a:rPr lang="en-US" sz="1100" kern="1200" baseline="0" dirty="0" err="1" smtClean="0">
                <a:solidFill>
                  <a:schemeClr val="tx1"/>
                </a:solidFill>
                <a:latin typeface="Arial" charset="0"/>
                <a:ea typeface="+mn-ea"/>
                <a:cs typeface="+mn-cs"/>
              </a:rPr>
              <a:t>prestandard</a:t>
            </a:r>
            <a:r>
              <a:rPr lang="en-US" sz="1100" kern="1200" baseline="0" dirty="0" smtClean="0">
                <a:solidFill>
                  <a:schemeClr val="tx1"/>
                </a:solidFill>
                <a:latin typeface="Arial" charset="0"/>
                <a:ea typeface="+mn-ea"/>
                <a:cs typeface="+mn-cs"/>
              </a:rPr>
              <a:t> version of MST.</a:t>
            </a:r>
            <a:endParaRPr lang="en-US" sz="1100" b="0" dirty="0" smtClean="0"/>
          </a:p>
        </p:txBody>
      </p:sp>
      <p:sp>
        <p:nvSpPr>
          <p:cNvPr id="22532" name="Slide Number Placeholder 3"/>
          <p:cNvSpPr>
            <a:spLocks noGrp="1"/>
          </p:cNvSpPr>
          <p:nvPr>
            <p:ph type="sldNum" sz="quarter" idx="5"/>
          </p:nvPr>
        </p:nvSpPr>
        <p:spPr>
          <a:noFill/>
        </p:spPr>
        <p:txBody>
          <a:bodyPr/>
          <a:lstStyle/>
          <a:p>
            <a:fld id="{F79FD225-4FE6-4F01-AFE5-7B3AF4B89B23}" type="slidenum">
              <a:rPr lang="en-US" smtClean="0"/>
              <a:pPr/>
              <a:t>29</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r>
              <a:rPr lang="en-US" sz="1100" kern="1200" baseline="0" smtClean="0">
                <a:solidFill>
                  <a:schemeClr val="tx1"/>
                </a:solidFill>
                <a:latin typeface="Arial" charset="0"/>
                <a:ea typeface="+mn-ea"/>
                <a:cs typeface="+mn-cs"/>
              </a:rPr>
              <a:t>STP uses the concepts of root bridges, root ports, designated, and non-designated ports to establish a loop-free path through the network.</a:t>
            </a:r>
          </a:p>
          <a:p>
            <a:pPr marL="228600" indent="-228600"/>
            <a:r>
              <a:rPr lang="en-US" sz="1100" kern="1200" baseline="0" smtClean="0">
                <a:solidFill>
                  <a:schemeClr val="tx1"/>
                </a:solidFill>
                <a:latin typeface="Arial" charset="0"/>
                <a:ea typeface="+mn-ea"/>
                <a:cs typeface="+mn-cs"/>
              </a:rPr>
              <a:t>STP forces certain ports into a standby state so that they do not listen to, forward, or flood data frames. The overall effect is that there is only one path to each network segment that is active at any time.</a:t>
            </a:r>
          </a:p>
          <a:p>
            <a:pPr marL="228600" indent="-228600"/>
            <a:r>
              <a:rPr lang="en-US" sz="1100" kern="1200" baseline="0" smtClean="0">
                <a:solidFill>
                  <a:schemeClr val="tx1"/>
                </a:solidFill>
                <a:latin typeface="Arial" charset="0"/>
                <a:ea typeface="+mn-ea"/>
                <a:cs typeface="+mn-cs"/>
              </a:rPr>
              <a:t>If there is a problem with connectivity to any of the segments within the network, STP or RSTP reestablishes connectivity by automatically activating a previously inactive path, if one exists.</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p:spPr>
        <p:txBody>
          <a:bodyPr/>
          <a:lstStyle/>
          <a:p>
            <a:pPr>
              <a:buNone/>
            </a:pPr>
            <a:endParaRPr lang="en-US" b="0" dirty="0" smtClean="0"/>
          </a:p>
        </p:txBody>
      </p:sp>
      <p:sp>
        <p:nvSpPr>
          <p:cNvPr id="22532" name="Slide Number Placeholder 3"/>
          <p:cNvSpPr>
            <a:spLocks noGrp="1"/>
          </p:cNvSpPr>
          <p:nvPr>
            <p:ph type="sldNum" sz="quarter" idx="5"/>
          </p:nvPr>
        </p:nvSpPr>
        <p:spPr>
          <a:noFill/>
        </p:spPr>
        <p:txBody>
          <a:bodyPr/>
          <a:lstStyle/>
          <a:p>
            <a:fld id="{F79FD225-4FE6-4F01-AFE5-7B3AF4B89B23}" type="slidenum">
              <a:rPr lang="en-US" smtClean="0"/>
              <a:pPr/>
              <a:t>30</a:t>
            </a:fld>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marR="0" indent="-228600" algn="l" defTabSz="1020763" rtl="0" eaLnBrk="0" fontAlgn="base" latinLnBrk="0" hangingPunct="0">
              <a:lnSpc>
                <a:spcPct val="90000"/>
              </a:lnSpc>
              <a:spcBef>
                <a:spcPct val="50000"/>
              </a:spcBef>
              <a:spcAft>
                <a:spcPct val="0"/>
              </a:spcAft>
              <a:buClrTx/>
              <a:buSzPct val="100000"/>
              <a:buFontTx/>
              <a:buChar char="•"/>
              <a:tabLst/>
              <a:defRPr/>
            </a:pPr>
            <a:r>
              <a:rPr lang="en-US" sz="1100" kern="1200" baseline="0" smtClean="0">
                <a:solidFill>
                  <a:schemeClr val="tx1"/>
                </a:solidFill>
                <a:latin typeface="Arial" charset="0"/>
                <a:ea typeface="+mn-ea"/>
                <a:cs typeface="+mn-cs"/>
              </a:rPr>
              <a:t>Switch A is configured root for instance 1 and Switch B is configured root for instance 2, but the rest of the configuration, including name and VLAN grouping to instances, are identical.</a:t>
            </a:r>
          </a:p>
          <a:p>
            <a:pPr marL="228600" marR="0" indent="-228600" algn="l" defTabSz="1020763" rtl="0" eaLnBrk="0" fontAlgn="base" latinLnBrk="0" hangingPunct="0">
              <a:lnSpc>
                <a:spcPct val="90000"/>
              </a:lnSpc>
              <a:spcBef>
                <a:spcPct val="50000"/>
              </a:spcBef>
              <a:spcAft>
                <a:spcPct val="0"/>
              </a:spcAft>
              <a:buClrTx/>
              <a:buSzPct val="100000"/>
              <a:buFontTx/>
              <a:buChar char="•"/>
              <a:tabLst/>
              <a:defRPr/>
            </a:pPr>
            <a:r>
              <a:rPr lang="en-US" sz="1100" kern="1200" baseline="0" smtClean="0">
                <a:solidFill>
                  <a:schemeClr val="tx1"/>
                </a:solidFill>
                <a:latin typeface="Arial" charset="0"/>
                <a:ea typeface="+mn-ea"/>
                <a:cs typeface="+mn-cs"/>
              </a:rPr>
              <a:t>The MST region is configured by mapping the appropriate VLANs to instances 1 and 2, respectively.</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31</a:t>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r>
              <a:rPr lang="en-US" sz="1100" kern="1200" baseline="0" dirty="0" smtClean="0">
                <a:solidFill>
                  <a:schemeClr val="tx1"/>
                </a:solidFill>
                <a:latin typeface="Arial" charset="0"/>
                <a:ea typeface="+mn-ea"/>
                <a:cs typeface="+mn-cs"/>
              </a:rPr>
              <a:t>The </a:t>
            </a:r>
            <a:r>
              <a:rPr lang="en-US" sz="1100" b="1" kern="1200" baseline="0" dirty="0" smtClean="0">
                <a:solidFill>
                  <a:schemeClr val="tx1"/>
                </a:solidFill>
                <a:latin typeface="Arial" charset="0"/>
                <a:ea typeface="+mn-ea"/>
                <a:cs typeface="+mn-cs"/>
              </a:rPr>
              <a:t>show current </a:t>
            </a:r>
            <a:r>
              <a:rPr lang="en-US" sz="1100" b="0" kern="1200" baseline="0" dirty="0" smtClean="0">
                <a:solidFill>
                  <a:schemeClr val="tx1"/>
                </a:solidFill>
                <a:latin typeface="Arial" charset="0"/>
                <a:ea typeface="+mn-ea"/>
                <a:cs typeface="+mn-cs"/>
              </a:rPr>
              <a:t>command displays the current MST configuration on </a:t>
            </a:r>
            <a:r>
              <a:rPr lang="en-US" sz="1100" kern="1200" baseline="0" dirty="0" smtClean="0">
                <a:solidFill>
                  <a:schemeClr val="tx1"/>
                </a:solidFill>
                <a:latin typeface="Arial" charset="0"/>
                <a:ea typeface="+mn-ea"/>
                <a:cs typeface="+mn-cs"/>
              </a:rPr>
              <a:t>the switch. The </a:t>
            </a:r>
            <a:r>
              <a:rPr lang="en-US" sz="1100" b="1" kern="1200" baseline="0" dirty="0" smtClean="0">
                <a:solidFill>
                  <a:schemeClr val="tx1"/>
                </a:solidFill>
                <a:latin typeface="Arial" charset="0"/>
                <a:ea typeface="+mn-ea"/>
                <a:cs typeface="+mn-cs"/>
              </a:rPr>
              <a:t>show pending </a:t>
            </a:r>
            <a:r>
              <a:rPr lang="en-US" sz="1100" b="0" kern="1200" baseline="0" dirty="0" smtClean="0">
                <a:solidFill>
                  <a:schemeClr val="tx1"/>
                </a:solidFill>
                <a:latin typeface="Arial" charset="0"/>
                <a:ea typeface="+mn-ea"/>
                <a:cs typeface="+mn-cs"/>
              </a:rPr>
              <a:t>command details the uncommitted MST configuration. </a:t>
            </a:r>
            <a:r>
              <a:rPr lang="en-US" sz="1100" kern="1200" baseline="0" dirty="0" smtClean="0">
                <a:solidFill>
                  <a:schemeClr val="tx1"/>
                </a:solidFill>
                <a:latin typeface="Arial" charset="0"/>
                <a:ea typeface="+mn-ea"/>
                <a:cs typeface="+mn-cs"/>
              </a:rPr>
              <a:t>Catalyst switches discard the pending configuration if the administrator aborts the configuration changes by using the </a:t>
            </a:r>
            <a:r>
              <a:rPr lang="en-US" sz="1100" b="1" kern="1200" baseline="0" dirty="0" smtClean="0">
                <a:solidFill>
                  <a:schemeClr val="tx1"/>
                </a:solidFill>
                <a:latin typeface="Arial" charset="0"/>
                <a:ea typeface="+mn-ea"/>
                <a:cs typeface="+mn-cs"/>
              </a:rPr>
              <a:t>abort </a:t>
            </a:r>
            <a:r>
              <a:rPr lang="en-US" sz="1100" b="0" kern="1200" baseline="0" dirty="0" smtClean="0">
                <a:solidFill>
                  <a:schemeClr val="tx1"/>
                </a:solidFill>
                <a:latin typeface="Arial" charset="0"/>
                <a:ea typeface="+mn-ea"/>
                <a:cs typeface="+mn-cs"/>
              </a:rPr>
              <a:t>command. In addition, Catalyst switches save the MST </a:t>
            </a:r>
            <a:r>
              <a:rPr lang="en-US" sz="1100" kern="1200" baseline="0" dirty="0" smtClean="0">
                <a:solidFill>
                  <a:schemeClr val="tx1"/>
                </a:solidFill>
                <a:latin typeface="Arial" charset="0"/>
                <a:ea typeface="+mn-ea"/>
                <a:cs typeface="+mn-cs"/>
              </a:rPr>
              <a:t>configuration when issuing the </a:t>
            </a:r>
            <a:r>
              <a:rPr lang="en-US" sz="1100" b="1" kern="1200" baseline="0" dirty="0" smtClean="0">
                <a:solidFill>
                  <a:schemeClr val="tx1"/>
                </a:solidFill>
                <a:latin typeface="Arial" charset="0"/>
                <a:ea typeface="+mn-ea"/>
                <a:cs typeface="+mn-cs"/>
              </a:rPr>
              <a:t>end </a:t>
            </a:r>
            <a:r>
              <a:rPr lang="en-US" sz="1100" b="0" kern="1200" baseline="0" dirty="0" smtClean="0">
                <a:solidFill>
                  <a:schemeClr val="tx1"/>
                </a:solidFill>
                <a:latin typeface="Arial" charset="0"/>
                <a:ea typeface="+mn-ea"/>
                <a:cs typeface="+mn-cs"/>
              </a:rPr>
              <a:t>command.</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r>
              <a:rPr lang="en-US" sz="1100" b="0" kern="1200" baseline="0" dirty="0" smtClean="0">
                <a:solidFill>
                  <a:schemeClr val="tx1"/>
                </a:solidFill>
                <a:latin typeface="Arial" charset="0"/>
                <a:ea typeface="+mn-ea"/>
                <a:cs typeface="+mn-cs"/>
              </a:rPr>
              <a:t>Use </a:t>
            </a:r>
            <a:r>
              <a:rPr lang="en-US" sz="1100" b="1" kern="1200" baseline="0" dirty="0" smtClean="0">
                <a:solidFill>
                  <a:schemeClr val="tx1"/>
                </a:solidFill>
                <a:latin typeface="Arial" charset="0"/>
                <a:ea typeface="+mn-ea"/>
                <a:cs typeface="+mn-cs"/>
              </a:rPr>
              <a:t>show spanning-tree mst </a:t>
            </a:r>
            <a:r>
              <a:rPr lang="en-US" sz="1100" b="0" kern="1200" baseline="0" dirty="0" smtClean="0">
                <a:solidFill>
                  <a:schemeClr val="tx1"/>
                </a:solidFill>
                <a:latin typeface="Arial" charset="0"/>
                <a:ea typeface="+mn-ea"/>
                <a:cs typeface="+mn-cs"/>
              </a:rPr>
              <a:t>to display MST protocol information for </a:t>
            </a:r>
            <a:r>
              <a:rPr lang="en-US" sz="1100" b="0" kern="1200" baseline="0" dirty="0" err="1" smtClean="0">
                <a:solidFill>
                  <a:schemeClr val="tx1"/>
                </a:solidFill>
                <a:latin typeface="Arial" charset="0"/>
                <a:ea typeface="+mn-ea"/>
                <a:cs typeface="+mn-cs"/>
              </a:rPr>
              <a:t>MSTI’s</a:t>
            </a:r>
            <a:r>
              <a:rPr lang="en-US" sz="1100" b="0" kern="1200" baseline="0" dirty="0" smtClean="0">
                <a:solidFill>
                  <a:schemeClr val="tx1"/>
                </a:solidFill>
                <a:latin typeface="Arial" charset="0"/>
                <a:ea typeface="+mn-ea"/>
                <a:cs typeface="+mn-cs"/>
              </a:rPr>
              <a:t>.</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r>
              <a:rPr lang="en-US" sz="1100" b="0" kern="1200" baseline="0" dirty="0" smtClean="0">
                <a:solidFill>
                  <a:schemeClr val="tx1"/>
                </a:solidFill>
                <a:latin typeface="Arial" charset="0"/>
                <a:ea typeface="+mn-ea"/>
                <a:cs typeface="+mn-cs"/>
              </a:rPr>
              <a:t>Use </a:t>
            </a:r>
            <a:r>
              <a:rPr lang="en-US" sz="1100" b="1" kern="1200" baseline="0" dirty="0" smtClean="0">
                <a:solidFill>
                  <a:schemeClr val="tx1"/>
                </a:solidFill>
                <a:latin typeface="Arial" charset="0"/>
                <a:ea typeface="+mn-ea"/>
                <a:cs typeface="+mn-cs"/>
              </a:rPr>
              <a:t>show spanning-tree mst </a:t>
            </a:r>
            <a:r>
              <a:rPr lang="en-US" sz="1100" b="0" i="1" kern="1200" baseline="0" dirty="0" smtClean="0">
                <a:solidFill>
                  <a:schemeClr val="tx1"/>
                </a:solidFill>
                <a:latin typeface="Arial" charset="0"/>
                <a:ea typeface="+mn-ea"/>
                <a:cs typeface="+mn-cs"/>
              </a:rPr>
              <a:t># </a:t>
            </a:r>
            <a:r>
              <a:rPr lang="en-US" sz="1100" b="0" kern="1200" baseline="0" dirty="0" smtClean="0">
                <a:solidFill>
                  <a:schemeClr val="tx1"/>
                </a:solidFill>
                <a:latin typeface="Arial" charset="0"/>
                <a:ea typeface="+mn-ea"/>
                <a:cs typeface="+mn-cs"/>
              </a:rPr>
              <a:t>to display MST protocol information for a specific MST instance.</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r>
              <a:rPr lang="en-US" sz="1100" b="0" kern="1200" baseline="0" dirty="0" smtClean="0">
                <a:solidFill>
                  <a:schemeClr val="tx1"/>
                </a:solidFill>
                <a:latin typeface="Arial" charset="0"/>
                <a:ea typeface="+mn-ea"/>
                <a:cs typeface="+mn-cs"/>
              </a:rPr>
              <a:t>Use </a:t>
            </a:r>
            <a:r>
              <a:rPr lang="en-US" sz="1100" b="1" kern="1200" baseline="0" dirty="0" smtClean="0">
                <a:solidFill>
                  <a:schemeClr val="tx1"/>
                </a:solidFill>
                <a:latin typeface="Arial" charset="0"/>
                <a:ea typeface="+mn-ea"/>
                <a:cs typeface="+mn-cs"/>
              </a:rPr>
              <a:t>show spanning-tree mst interface FastEthernet 3/24 </a:t>
            </a:r>
            <a:r>
              <a:rPr lang="en-US" sz="1100" b="0" kern="1200" baseline="0" dirty="0" smtClean="0">
                <a:solidFill>
                  <a:schemeClr val="tx1"/>
                </a:solidFill>
                <a:latin typeface="Arial" charset="0"/>
                <a:ea typeface="+mn-ea"/>
                <a:cs typeface="+mn-cs"/>
              </a:rPr>
              <a:t>to display MST protocol information for the particular interface.</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r>
              <a:rPr lang="en-US" sz="1100" dirty="0" smtClean="0"/>
              <a:t>Use </a:t>
            </a:r>
            <a:r>
              <a:rPr lang="en-US" sz="1100" b="1" dirty="0" smtClean="0"/>
              <a:t>show spanning-tree </a:t>
            </a:r>
            <a:r>
              <a:rPr lang="en-US" sz="1100" i="1" dirty="0" smtClean="0"/>
              <a:t>mst # </a:t>
            </a:r>
            <a:r>
              <a:rPr lang="en-US" sz="1100" b="1" dirty="0" smtClean="0"/>
              <a:t>detail </a:t>
            </a:r>
            <a:r>
              <a:rPr lang="en-US" sz="1100" dirty="0" smtClean="0"/>
              <a:t>to display detailed protocol information for a given instance.</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pPr marL="228600" indent="-228600">
              <a:lnSpc>
                <a:spcPct val="110000"/>
              </a:lnSpc>
            </a:pPr>
            <a:r>
              <a:rPr lang="en-US" sz="1100" smtClean="0"/>
              <a:t>STP is a mature protocol, benefiting from years of development and production deployment; however, STP makes assumptions about the quality of the network and it can fail. Those failures are generally high profile failures because of the extent to which they impact the network. STP is designed to never open, even temporarily, a loop during its operation. However, like any protocol, it is based on some assumptions that might not be valid in the network. To help STP converge faster and for the protocol behavior to match your network infrastructure, several features are available to filter the way Bridge Protocol Data Units (BPDU) are sent or received, and to alter the way the network should react if an unexpected network topology change occurs. 802.1D does not prevent unwanted devices from becoming the root bridge of the spanning tree, and no mechanism exists to selectively discard BPDUs from certain ports. The Cisco STP toolkit provides tools to better manage STP. Features such as Root Guard and BPDU Guard solve the problem of unauthorized or inappropriate devices causing network topology changes.</a:t>
            </a:r>
          </a:p>
          <a:p>
            <a:pPr marL="228600" indent="-228600">
              <a:lnSpc>
                <a:spcPct val="110000"/>
              </a:lnSpc>
            </a:pPr>
            <a:r>
              <a:rPr lang="en-US" sz="1100" smtClean="0"/>
              <a:t>In addition, network device failures can cause bridging loops or black holes in the network. The Cisco Unidirectional Link Detection (UDLD) and loop guard features prevent network device failures that are due to faulty hardware or software errors. Problems such as link duplex mismatch, unidirectional link failure, frame corruption, resource errors, and misconfigurations can disrupt the spanning tree, which in turn disrupts network traffic. As a result, understanding how to troubleshoot spanning-tree problems is critical in maintaining high network availability. The following best practices for spanning tree prevent problems and aid in quick network recovery if unforeseen anomalous events occur. This remaining section of this chapter introduces the STP enhancements with sample configurations. This section also discusses how to tune STP for higher availability and resiliency. STP does not provide for checks and balances to ensure high availability in multilayer switched networks.</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r>
              <a:rPr lang="en-US" sz="1100" dirty="0" smtClean="0"/>
              <a:t>STP does not provide for checks and balances to ensure high availability in multilayer switched networks. As a result, Cisco introduced these features </a:t>
            </a:r>
            <a:r>
              <a:rPr lang="en-US" sz="1100" smtClean="0"/>
              <a:t>to help fine-tune </a:t>
            </a:r>
            <a:r>
              <a:rPr lang="en-US" sz="1100" dirty="0" smtClean="0"/>
              <a:t>and increase the resiliency of </a:t>
            </a:r>
            <a:r>
              <a:rPr lang="en-US" sz="1100" smtClean="0"/>
              <a:t>STP.</a:t>
            </a:r>
            <a:endParaRPr lang="en-US" sz="1100" dirty="0" smtClean="0"/>
          </a:p>
          <a:p>
            <a:pPr marL="228600" indent="-228600"/>
            <a:r>
              <a:rPr lang="en-US" sz="1100" dirty="0" smtClean="0"/>
              <a:t>Note on capitalization – on cisco.com, these features are not capitalized, so they read “BPDU guard, BPDU filtering, root guard, loop guard”.</a:t>
            </a:r>
          </a:p>
        </p:txBody>
      </p:sp>
      <p:sp>
        <p:nvSpPr>
          <p:cNvPr id="4" name="Slide Number Placeholder 3"/>
          <p:cNvSpPr>
            <a:spLocks noGrp="1"/>
          </p:cNvSpPr>
          <p:nvPr>
            <p:ph type="sldNum" sz="quarter" idx="10"/>
          </p:nvPr>
        </p:nvSpPr>
        <p:spPr/>
        <p:txBody>
          <a:bodyPr/>
          <a:lstStyle/>
          <a:p>
            <a:pPr>
              <a:buFont typeface="Arial" pitchFamily="34" charset="0"/>
              <a:buChar char="•"/>
              <a:defRPr/>
            </a:pPr>
            <a:fld id="{48A860EF-3C9C-408F-AA5B-BAB3242BE1D0}" type="slidenum">
              <a:rPr lang="en-US" smtClean="0"/>
              <a:pPr>
                <a:buFont typeface="Arial" pitchFamily="34" charset="0"/>
                <a:buChar char="•"/>
                <a:defRPr/>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r>
              <a:rPr lang="en-US" sz="1100" b="1" dirty="0" smtClean="0"/>
              <a:t>Caution</a:t>
            </a:r>
            <a:r>
              <a:rPr lang="en-US" sz="1100" dirty="0" smtClean="0"/>
              <a:t>: Enabling BPDU filtering on an interface is the same as disabling spanning tree on it and can result in spanning-tree loop.</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pPr marL="228600" indent="-228600"/>
            <a:r>
              <a:rPr lang="en-US" sz="1100" dirty="0" smtClean="0"/>
              <a:t>The first STP, called the </a:t>
            </a:r>
            <a:r>
              <a:rPr lang="en-US" sz="1100" kern="1200" baseline="0" dirty="0" smtClean="0">
                <a:solidFill>
                  <a:schemeClr val="tx1"/>
                </a:solidFill>
                <a:latin typeface="Arial" charset="0"/>
                <a:ea typeface="+mn-ea"/>
                <a:cs typeface="+mn-cs"/>
              </a:rPr>
              <a:t>DEC STP, was invented in 1985 by Radia Perlman at the Digital Equipment Corporation.</a:t>
            </a:r>
          </a:p>
          <a:p>
            <a:pPr marL="228600" indent="-228600"/>
            <a:r>
              <a:rPr lang="en-US" sz="1100" kern="1200" baseline="0" dirty="0" smtClean="0">
                <a:solidFill>
                  <a:schemeClr val="tx1"/>
                </a:solidFill>
                <a:latin typeface="Arial" charset="0"/>
                <a:ea typeface="+mn-ea"/>
                <a:cs typeface="+mn-cs"/>
              </a:rPr>
              <a:t>In 1990, the IEEE published the first standard for the protocol as 802.1D based on the algorithm designed by Perlman. Subsequent versions were published in 1998 and 2004 incorporating various extensions.</a:t>
            </a:r>
          </a:p>
          <a:p>
            <a:pPr marL="228600" indent="-228600"/>
            <a:r>
              <a:rPr lang="en-US" sz="1100" kern="1200" baseline="0" dirty="0" smtClean="0">
                <a:solidFill>
                  <a:schemeClr val="tx1"/>
                </a:solidFill>
                <a:latin typeface="Arial" charset="0"/>
                <a:ea typeface="+mn-ea"/>
                <a:cs typeface="+mn-cs"/>
              </a:rPr>
              <a:t>Common Spanning Tree (CST) assumes one 802.1D spanning-tree instance for the entire bridged network, regardless of the number of VLANs. Because there is only one instance, the CPU and memory requirements for this version are lower than the others. However, because there is only one instance, there is only one root bridge and one tree. This means that traffic for all VLANs flows over the same path. This can lead to suboptimal traffic flows. Also the network is slow in converging after topology changes due to inherent 802.1D timing mechanisms.</a:t>
            </a:r>
          </a:p>
          <a:p>
            <a:pPr marL="228600" indent="-228600"/>
            <a:r>
              <a:rPr lang="en-US" sz="1100" kern="1200" baseline="0" dirty="0" smtClean="0">
                <a:solidFill>
                  <a:schemeClr val="tx1"/>
                </a:solidFill>
                <a:latin typeface="Arial" charset="0"/>
                <a:ea typeface="+mn-ea"/>
                <a:cs typeface="+mn-cs"/>
              </a:rPr>
              <a:t>Per VLAN Spanning Tree Plus (PVST+) is a Cisco enhancement of STP that provides a separate 802.1D spanning-tree instance for each VLAN configured in the network. The separate instance supports enhancement such as PortFast, BPDU guard, BPDU filter, root guard, and loop guard. Creating an instance for each VLAN increases the CPU and memory requirements but allows for per-VLAN root bridges. This allows the STP tree to be optimized for the traffic of each VLAN. Convergence of this version is similar to 802.1D; however, convergence is per-VLAN.</a:t>
            </a:r>
          </a:p>
          <a:p>
            <a:pPr marL="228600" indent="-228600"/>
            <a:r>
              <a:rPr lang="en-US" sz="1100" kern="1200" baseline="0" dirty="0" smtClean="0">
                <a:solidFill>
                  <a:schemeClr val="tx1"/>
                </a:solidFill>
                <a:latin typeface="Arial" charset="0"/>
                <a:ea typeface="+mn-ea"/>
                <a:cs typeface="+mn-cs"/>
              </a:rPr>
              <a:t>Rapid STP (RSTP), or IEEE 802.1w, is an evolution of STP that provides faster convergence of STP. This version addresses many of the convergence issues, but because it still had a single instance of STP, it did not address the suboptimal traffic flow issues. To support that faster convergence, the CPU usage and memory requirements of this version are slightly more than CST but less than PVRST+.</a:t>
            </a:r>
          </a:p>
          <a:p>
            <a:pPr marL="228600" indent="-228600"/>
            <a:r>
              <a:rPr lang="en-US" sz="1100" kern="1200" baseline="0" dirty="0" smtClean="0">
                <a:solidFill>
                  <a:schemeClr val="tx1"/>
                </a:solidFill>
                <a:latin typeface="Arial" charset="0"/>
                <a:ea typeface="+mn-ea"/>
                <a:cs typeface="+mn-cs"/>
              </a:rPr>
              <a:t>Multiple Spanning Tree (MST) is an IEEE standard inspired from the earlier Cisco proprietary Multi-Instance Spanning Tree Protocol (</a:t>
            </a:r>
            <a:r>
              <a:rPr lang="en-US" sz="1100" kern="1200" baseline="0" dirty="0" err="1" smtClean="0">
                <a:solidFill>
                  <a:schemeClr val="tx1"/>
                </a:solidFill>
                <a:latin typeface="Arial" charset="0"/>
                <a:ea typeface="+mn-ea"/>
                <a:cs typeface="+mn-cs"/>
              </a:rPr>
              <a:t>MISTP</a:t>
            </a:r>
            <a:r>
              <a:rPr lang="en-US" sz="1100" kern="1200" baseline="0" dirty="0" smtClean="0">
                <a:solidFill>
                  <a:schemeClr val="tx1"/>
                </a:solidFill>
                <a:latin typeface="Arial" charset="0"/>
                <a:ea typeface="+mn-ea"/>
                <a:cs typeface="+mn-cs"/>
              </a:rPr>
              <a:t>) implementation. To reduce the number of required STP instances, MST maps multiple VLANs that have the same traffic flow requirements into the same spanning-tree instance. The Cisco implementation provides up to 16 instances of RSTP (802.1w) and combines many VLANs with the same physical and logical topology into a common RSTP instance. Each instance supports PortFast, BPDU guard, BPDU filter, root guard, and loop guard. The CPU and memory requirements of this version are less than PVRST+ but more than RSTP.</a:t>
            </a:r>
          </a:p>
          <a:p>
            <a:pPr marL="228600" indent="-228600"/>
            <a:r>
              <a:rPr lang="en-US" sz="1100" kern="1200" baseline="0" dirty="0" smtClean="0">
                <a:solidFill>
                  <a:schemeClr val="tx1"/>
                </a:solidFill>
                <a:latin typeface="Arial" charset="0"/>
                <a:ea typeface="+mn-ea"/>
                <a:cs typeface="+mn-cs"/>
              </a:rPr>
              <a:t>PVRST+ is a Cisco enhancement of RSTP that is similar to PVST+. It provides a separate instance of 802.1w per VLAN. The separate instance supports PortFast, BPDU guard, BPDU filter, root guard, and loop guard. This version addressed both the convergence issues and the suboptimal traffic flow issues. To do this, this version has the largest CPU and memory requirements.</a:t>
            </a:r>
            <a:endParaRPr lang="en-US" sz="110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a:spLocks noGrp="1" noChangeArrowheads="1"/>
          </p:cNvSpPr>
          <p:nvPr>
            <p:ph type="sldNum" sz="quarter" idx="5"/>
          </p:nvPr>
        </p:nvSpPr>
        <p:spPr>
          <a:noFill/>
        </p:spPr>
        <p:txBody>
          <a:bodyPr/>
          <a:lstStyle/>
          <a:p>
            <a:fld id="{13B72244-6AB2-4E00-BFE3-D584A305B2C8}" type="slidenum">
              <a:rPr lang="en-US" smtClean="0"/>
              <a:pPr/>
              <a:t>40</a:t>
            </a:fld>
            <a:endParaRPr lang="en-US" smtClean="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normAutofit/>
          </a:bodyPr>
          <a:lstStyle/>
          <a:p>
            <a:pPr marL="228600" indent="-228600">
              <a:defRPr/>
            </a:pPr>
            <a:r>
              <a:rPr lang="en-US" sz="1100" dirty="0" smtClean="0"/>
              <a:t>Note that on 6500 switches the global command is spanning-tree portfast edge bpduguard default .</a:t>
            </a:r>
          </a:p>
          <a:p>
            <a:pPr marL="228600" indent="-228600"/>
            <a:endParaRPr lang="en-US" sz="1100" dirty="0"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endParaRPr lang="en-US" sz="1100"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r>
              <a:rPr lang="en-US" sz="1100" b="1" dirty="0" smtClean="0"/>
              <a:t>Caution</a:t>
            </a:r>
            <a:r>
              <a:rPr lang="en-US" sz="1100" dirty="0" smtClean="0"/>
              <a:t>: Enabling BPDU filtering on an interface is the same as disabling spanning tree on it and can result in spanning-tree loop.</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42</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a:spLocks noGrp="1" noChangeArrowheads="1"/>
          </p:cNvSpPr>
          <p:nvPr>
            <p:ph type="sldNum" sz="quarter" idx="5"/>
          </p:nvPr>
        </p:nvSpPr>
        <p:spPr>
          <a:noFill/>
        </p:spPr>
        <p:txBody>
          <a:bodyPr/>
          <a:lstStyle/>
          <a:p>
            <a:fld id="{13B72244-6AB2-4E00-BFE3-D584A305B2C8}" type="slidenum">
              <a:rPr lang="en-US" smtClean="0"/>
              <a:pPr/>
              <a:t>43</a:t>
            </a:fld>
            <a:endParaRPr lang="en-US" smtClean="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normAutofit/>
          </a:bodyPr>
          <a:lstStyle/>
          <a:p>
            <a:pPr marL="228600" indent="-228600"/>
            <a:endParaRPr lang="en-US" sz="1100" dirty="0"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endParaRPr lang="en-US" sz="1100"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44</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endParaRPr lang="en-US" sz="1100"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45</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endParaRPr lang="en-US" sz="1100"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46</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endParaRPr lang="en-US" sz="1100"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47</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endParaRPr lang="en-US" sz="1100"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48</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None/>
            </a:pPr>
            <a:r>
              <a:rPr lang="en-US" sz="1100" dirty="0" smtClean="0"/>
              <a:t>Enable Root Guard on Switches A, B, and C on the following ports:</a:t>
            </a:r>
          </a:p>
          <a:p>
            <a:pPr marL="228600" indent="-228600"/>
            <a:r>
              <a:rPr lang="en-US" sz="1100" dirty="0" smtClean="0"/>
              <a:t>Switch A (Distribution/Core): Any access port</a:t>
            </a:r>
          </a:p>
          <a:p>
            <a:pPr marL="228600" indent="-228600"/>
            <a:r>
              <a:rPr lang="en-US" sz="1100" dirty="0" smtClean="0"/>
              <a:t>Switch B (Distribution/Core): Any access port</a:t>
            </a:r>
          </a:p>
          <a:p>
            <a:pPr marL="228600" indent="-228600"/>
            <a:r>
              <a:rPr lang="en-US" sz="1100" dirty="0" smtClean="0"/>
              <a:t>Switch C (Access): Any access port including the port connecting to Switch D</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pPr marL="228600" indent="-228600">
              <a:buFont typeface="+mj-lt"/>
              <a:buAutoNum type="arabicPeriod"/>
            </a:pPr>
            <a:r>
              <a:rPr lang="en-US" sz="1100" b="1" baseline="0" smtClean="0"/>
              <a:t>Elect </a:t>
            </a:r>
            <a:r>
              <a:rPr lang="en-US" sz="1100" b="1" baseline="0" dirty="0" smtClean="0"/>
              <a:t>a root bridge </a:t>
            </a:r>
            <a:r>
              <a:rPr lang="en-US" sz="1100" baseline="0" dirty="0" smtClean="0"/>
              <a:t>– </a:t>
            </a:r>
            <a:r>
              <a:rPr lang="en-US" sz="1100" kern="1200" baseline="0" dirty="0" smtClean="0">
                <a:solidFill>
                  <a:schemeClr val="tx1"/>
                </a:solidFill>
                <a:latin typeface="Arial" charset="0"/>
                <a:ea typeface="+mn-ea"/>
                <a:cs typeface="+mn-cs"/>
              </a:rPr>
              <a:t>STP uses a process to elect a root bridge. Only one bridge acts as the root bridge in a given network per VLAN. On the root bridge, all ports act as designated ports. Designated ports send and receive traffic and configuration messages, or BPDUs. Here switch X wins the election as the root bridge because it has the lower priority parameter.</a:t>
            </a:r>
          </a:p>
          <a:p>
            <a:pPr marL="228600" indent="-228600">
              <a:buFont typeface="+mj-lt"/>
              <a:buAutoNum type="arabicPeriod"/>
            </a:pPr>
            <a:r>
              <a:rPr lang="en-US" sz="1100" b="1" kern="1200" baseline="0" smtClean="0">
                <a:solidFill>
                  <a:schemeClr val="tx1"/>
                </a:solidFill>
                <a:latin typeface="Arial" charset="0"/>
                <a:ea typeface="+mn-ea"/>
                <a:cs typeface="+mn-cs"/>
              </a:rPr>
              <a:t>Select </a:t>
            </a:r>
            <a:r>
              <a:rPr lang="en-US" sz="1100" b="1" kern="1200" baseline="0" dirty="0" smtClean="0">
                <a:solidFill>
                  <a:schemeClr val="tx1"/>
                </a:solidFill>
                <a:latin typeface="Arial" charset="0"/>
                <a:ea typeface="+mn-ea"/>
                <a:cs typeface="+mn-cs"/>
              </a:rPr>
              <a:t>the root port on all nonroot bridges </a:t>
            </a:r>
            <a:r>
              <a:rPr lang="en-US" sz="1100" b="0" kern="1200" baseline="0" dirty="0" smtClean="0">
                <a:solidFill>
                  <a:schemeClr val="tx1"/>
                </a:solidFill>
                <a:latin typeface="Arial" charset="0"/>
                <a:ea typeface="+mn-ea"/>
                <a:cs typeface="+mn-cs"/>
              </a:rPr>
              <a:t>— The protocol establishes one root port on </a:t>
            </a:r>
            <a:r>
              <a:rPr lang="en-US" sz="1100" kern="1200" baseline="0" dirty="0" smtClean="0">
                <a:solidFill>
                  <a:schemeClr val="tx1"/>
                </a:solidFill>
                <a:latin typeface="Arial" charset="0"/>
                <a:ea typeface="+mn-ea"/>
                <a:cs typeface="+mn-cs"/>
              </a:rPr>
              <a:t>each nonroot bridge. The root port is the lowest-cost path from the nonroot bridge to the root bridge. Root ports send and receive traffic. If a nonroot bridge has two or more equal-cost paths to the root; the nonroot bridge selects the port that has lowest port ID. Port ID consists of a configurable priority + Port number that defaults to the lowest port number when all eligible root ports have equal priority. For Switch Y, the lowest-cost path to the root bridge is through the </a:t>
            </a:r>
            <a:r>
              <a:rPr lang="en-US" sz="1100" kern="1200" baseline="0" dirty="0" err="1" smtClean="0">
                <a:solidFill>
                  <a:schemeClr val="tx1"/>
                </a:solidFill>
                <a:latin typeface="Arial" charset="0"/>
                <a:ea typeface="+mn-ea"/>
                <a:cs typeface="+mn-cs"/>
              </a:rPr>
              <a:t>100BASE</a:t>
            </a:r>
            <a:r>
              <a:rPr lang="en-US" sz="1100" kern="1200" baseline="0" dirty="0" smtClean="0">
                <a:solidFill>
                  <a:schemeClr val="tx1"/>
                </a:solidFill>
                <a:latin typeface="Arial" charset="0"/>
                <a:ea typeface="+mn-ea"/>
                <a:cs typeface="+mn-cs"/>
              </a:rPr>
              <a:t>-TX Fast Ethernet link.</a:t>
            </a:r>
          </a:p>
          <a:p>
            <a:pPr marL="228600" indent="-228600">
              <a:buFont typeface="+mj-lt"/>
              <a:buAutoNum type="arabicPeriod"/>
            </a:pPr>
            <a:r>
              <a:rPr lang="en-US" sz="1100" b="1" kern="1200" baseline="0" smtClean="0">
                <a:solidFill>
                  <a:schemeClr val="tx1"/>
                </a:solidFill>
                <a:latin typeface="Arial" charset="0"/>
                <a:ea typeface="+mn-ea"/>
                <a:cs typeface="+mn-cs"/>
              </a:rPr>
              <a:t>Select </a:t>
            </a:r>
            <a:r>
              <a:rPr lang="en-US" sz="1100" b="1" kern="1200" baseline="0" dirty="0" smtClean="0">
                <a:solidFill>
                  <a:schemeClr val="tx1"/>
                </a:solidFill>
                <a:latin typeface="Arial" charset="0"/>
                <a:ea typeface="+mn-ea"/>
                <a:cs typeface="+mn-cs"/>
              </a:rPr>
              <a:t>the designated port on each segment — </a:t>
            </a:r>
            <a:r>
              <a:rPr lang="en-US" sz="1100" b="0" kern="1200" baseline="0" dirty="0" smtClean="0">
                <a:solidFill>
                  <a:schemeClr val="tx1"/>
                </a:solidFill>
                <a:latin typeface="Arial" charset="0"/>
                <a:ea typeface="+mn-ea"/>
                <a:cs typeface="+mn-cs"/>
              </a:rPr>
              <a:t>On each segment, STP establishes one </a:t>
            </a:r>
            <a:r>
              <a:rPr lang="en-US" sz="1100" kern="1200" baseline="0" dirty="0" smtClean="0">
                <a:solidFill>
                  <a:schemeClr val="tx1"/>
                </a:solidFill>
                <a:latin typeface="Arial" charset="0"/>
                <a:ea typeface="+mn-ea"/>
                <a:cs typeface="+mn-cs"/>
              </a:rPr>
              <a:t>designated port on the bridge that has the lowest path cost to the root bridge. In the figure, the designated port for both segments is on the root bridge because the root bridge directly connects to both segments. The </a:t>
            </a:r>
            <a:r>
              <a:rPr lang="en-US" sz="1100" kern="1200" baseline="0" dirty="0" err="1" smtClean="0">
                <a:solidFill>
                  <a:schemeClr val="tx1"/>
                </a:solidFill>
                <a:latin typeface="Arial" charset="0"/>
                <a:ea typeface="+mn-ea"/>
                <a:cs typeface="+mn-cs"/>
              </a:rPr>
              <a:t>10BASE</a:t>
            </a:r>
            <a:r>
              <a:rPr lang="en-US" sz="1100" kern="1200" baseline="0" dirty="0" smtClean="0">
                <a:solidFill>
                  <a:schemeClr val="tx1"/>
                </a:solidFill>
                <a:latin typeface="Arial" charset="0"/>
                <a:ea typeface="+mn-ea"/>
                <a:cs typeface="+mn-cs"/>
              </a:rPr>
              <a:t>-T Ethernet port on Switch Y is a nondesignated port because there is only one designated port per segment. The switch primarily chooses a designated port as the least-cost path to the root bridge. In the event of a tie, the bridge ID acts as the tiebreaker</a:t>
            </a:r>
            <a:r>
              <a:rPr lang="en-US" sz="1100" kern="1200" baseline="0" smtClean="0">
                <a:solidFill>
                  <a:schemeClr val="tx1"/>
                </a:solidFill>
                <a:latin typeface="Arial" charset="0"/>
                <a:ea typeface="+mn-ea"/>
                <a:cs typeface="+mn-cs"/>
              </a:rPr>
              <a:t>. </a:t>
            </a:r>
          </a:p>
          <a:p>
            <a:pPr marL="0" indent="0">
              <a:buNone/>
            </a:pPr>
            <a:r>
              <a:rPr lang="en-US" sz="1100" kern="1200" baseline="0" smtClean="0">
                <a:solidFill>
                  <a:schemeClr val="tx1"/>
                </a:solidFill>
                <a:latin typeface="Arial" charset="0"/>
                <a:ea typeface="+mn-ea"/>
                <a:cs typeface="+mn-cs"/>
              </a:rPr>
              <a:t>The port </a:t>
            </a:r>
            <a:r>
              <a:rPr lang="en-US" sz="1100" kern="1200" baseline="0" dirty="0" smtClean="0">
                <a:solidFill>
                  <a:schemeClr val="tx1"/>
                </a:solidFill>
                <a:latin typeface="Arial" charset="0"/>
                <a:ea typeface="+mn-ea"/>
                <a:cs typeface="+mn-cs"/>
              </a:rPr>
              <a:t>roles on a nondesignated switch.</a:t>
            </a:r>
          </a:p>
          <a:p>
            <a:r>
              <a:rPr lang="en-US" sz="1100" b="1" kern="1200" baseline="0" smtClean="0">
                <a:solidFill>
                  <a:schemeClr val="tx1"/>
                </a:solidFill>
                <a:latin typeface="Arial" charset="0"/>
                <a:ea typeface="+mn-ea"/>
                <a:cs typeface="+mn-cs"/>
              </a:rPr>
              <a:t>Root </a:t>
            </a:r>
            <a:r>
              <a:rPr lang="en-US" sz="1100" b="1" kern="1200" baseline="0" dirty="0" smtClean="0">
                <a:solidFill>
                  <a:schemeClr val="tx1"/>
                </a:solidFill>
                <a:latin typeface="Arial" charset="0"/>
                <a:ea typeface="+mn-ea"/>
                <a:cs typeface="+mn-cs"/>
              </a:rPr>
              <a:t>port </a:t>
            </a:r>
            <a:r>
              <a:rPr lang="en-US" sz="1100" kern="1200" baseline="0" dirty="0" smtClean="0">
                <a:solidFill>
                  <a:schemeClr val="tx1"/>
                </a:solidFill>
                <a:latin typeface="Arial" charset="0"/>
                <a:ea typeface="+mn-ea"/>
                <a:cs typeface="+mn-cs"/>
              </a:rPr>
              <a:t>-  This port exists on nonroot bridges and is the switch port with the best path to the root bridge. Root ports forward data traffic toward the root bridge, and the source MAC address of frames received on the root port can populate the MAC table. Only one root port is enabled per bridge.</a:t>
            </a:r>
          </a:p>
          <a:p>
            <a:r>
              <a:rPr lang="en-US" sz="1100" b="1" kern="1200" baseline="0" dirty="0" smtClean="0">
                <a:solidFill>
                  <a:schemeClr val="tx1"/>
                </a:solidFill>
                <a:latin typeface="Arial" charset="0"/>
                <a:ea typeface="+mn-ea"/>
                <a:cs typeface="+mn-cs"/>
              </a:rPr>
              <a:t>Designated port </a:t>
            </a:r>
            <a:r>
              <a:rPr lang="en-US" sz="1100" b="0" kern="1200" baseline="0" dirty="0" smtClean="0">
                <a:solidFill>
                  <a:schemeClr val="tx1"/>
                </a:solidFill>
                <a:latin typeface="Arial" charset="0"/>
                <a:ea typeface="+mn-ea"/>
                <a:cs typeface="+mn-cs"/>
              </a:rPr>
              <a:t>-</a:t>
            </a:r>
            <a:r>
              <a:rPr lang="en-US" sz="1100" kern="1200" baseline="0" dirty="0" smtClean="0">
                <a:solidFill>
                  <a:schemeClr val="tx1"/>
                </a:solidFill>
                <a:latin typeface="Arial" charset="0"/>
                <a:ea typeface="+mn-ea"/>
                <a:cs typeface="+mn-cs"/>
              </a:rPr>
              <a:t> This port exists on root and nonroot bridges. For root bridges, all switch ports are designated ports. For nonroot bridges, a designated port is the switch port that receives and forwards data frames toward the root bridge as needed. Only one designated port is enabled per segment. If multiple switches exist on the same segment, an election process determines the designated switch, and the corresponding switch port begins forwarding frames for the segment. Designated ports can populate the MAC table. </a:t>
            </a:r>
          </a:p>
          <a:p>
            <a:r>
              <a:rPr lang="en-US" sz="1100" b="1" kern="1200" baseline="0" dirty="0" smtClean="0">
                <a:solidFill>
                  <a:schemeClr val="tx1"/>
                </a:solidFill>
                <a:latin typeface="Arial" charset="0"/>
                <a:ea typeface="+mn-ea"/>
                <a:cs typeface="+mn-cs"/>
              </a:rPr>
              <a:t>Nondesignated port - </a:t>
            </a:r>
            <a:r>
              <a:rPr lang="en-US" sz="1100" kern="1200" baseline="0" dirty="0" smtClean="0">
                <a:solidFill>
                  <a:schemeClr val="tx1"/>
                </a:solidFill>
                <a:latin typeface="Arial" charset="0"/>
                <a:ea typeface="+mn-ea"/>
                <a:cs typeface="+mn-cs"/>
              </a:rPr>
              <a:t>The nondesignated port is a switch port that is not forwarding (blocking) data frames and not populating the MAC address table with the source addresses of frames seen on that segment.</a:t>
            </a:r>
          </a:p>
          <a:p>
            <a:r>
              <a:rPr lang="en-US" sz="1100" b="1" kern="1200" baseline="0" dirty="0" smtClean="0">
                <a:solidFill>
                  <a:schemeClr val="tx1"/>
                </a:solidFill>
                <a:latin typeface="Arial" charset="0"/>
                <a:ea typeface="+mn-ea"/>
                <a:cs typeface="+mn-cs"/>
              </a:rPr>
              <a:t>Disabled port - </a:t>
            </a:r>
            <a:r>
              <a:rPr lang="en-US" sz="1100" kern="1200" baseline="0" dirty="0" smtClean="0">
                <a:solidFill>
                  <a:schemeClr val="tx1"/>
                </a:solidFill>
                <a:latin typeface="Arial" charset="0"/>
                <a:ea typeface="+mn-ea"/>
                <a:cs typeface="+mn-cs"/>
              </a:rPr>
              <a:t>The disabled port is a switch port that is shut down.</a:t>
            </a:r>
            <a:endParaRPr lang="en-US" sz="110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a:spLocks noGrp="1" noChangeArrowheads="1"/>
          </p:cNvSpPr>
          <p:nvPr>
            <p:ph type="sldNum" sz="quarter" idx="5"/>
          </p:nvPr>
        </p:nvSpPr>
        <p:spPr>
          <a:noFill/>
        </p:spPr>
        <p:txBody>
          <a:bodyPr/>
          <a:lstStyle/>
          <a:p>
            <a:fld id="{13B72244-6AB2-4E00-BFE3-D584A305B2C8}" type="slidenum">
              <a:rPr lang="en-US" smtClean="0"/>
              <a:pPr/>
              <a:t>50</a:t>
            </a:fld>
            <a:endParaRPr lang="en-US" smtClean="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normAutofit/>
          </a:bodyPr>
          <a:lstStyle/>
          <a:p>
            <a:pPr marL="228600" indent="-228600"/>
            <a:endParaRPr lang="en-US" sz="1100" dirty="0"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a:spLocks noGrp="1" noChangeArrowheads="1"/>
          </p:cNvSpPr>
          <p:nvPr>
            <p:ph type="sldNum" sz="quarter" idx="5"/>
          </p:nvPr>
        </p:nvSpPr>
        <p:spPr>
          <a:noFill/>
        </p:spPr>
        <p:txBody>
          <a:bodyPr/>
          <a:lstStyle/>
          <a:p>
            <a:fld id="{13B72244-6AB2-4E00-BFE3-D584A305B2C8}" type="slidenum">
              <a:rPr lang="en-US" smtClean="0"/>
              <a:pPr/>
              <a:t>51</a:t>
            </a:fld>
            <a:endParaRPr lang="en-US" smtClean="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normAutofit/>
          </a:bodyPr>
          <a:lstStyle/>
          <a:p>
            <a:pPr marL="228600" indent="-228600"/>
            <a:r>
              <a:rPr lang="en-US" sz="1100" dirty="0" smtClean="0"/>
              <a:t>Ports in root inconsistent recover automatically with no human intervention after the port stop receiving superior BPDUs. The port goes through the listening state to the learning state, and eventually transitions to the forwarding state.</a:t>
            </a: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r>
              <a:rPr lang="en-US" sz="1100" dirty="0" smtClean="0"/>
              <a:t>Prevention of forwarding loops and black holes in a network is a required aspect of network design. Black holes in the network are created when a device that receives frames has no forwarding information for that packet and thus essentially drops all such packets. Cisco Catalyst switches support two important features to address such conditions:</a:t>
            </a:r>
          </a:p>
          <a:p>
            <a:pPr marL="398463" lvl="2" indent="-228600"/>
            <a:r>
              <a:rPr lang="en-US" sz="1100" b="1" dirty="0" smtClean="0"/>
              <a:t>Loop Guard</a:t>
            </a:r>
            <a:r>
              <a:rPr lang="en-US" sz="1100" dirty="0" smtClean="0"/>
              <a:t>: The Loop Guard STP feature improves the stability of Layer 2 networks by preventing bridging loops.</a:t>
            </a:r>
          </a:p>
          <a:p>
            <a:pPr marL="398463" lvl="2" indent="-228600"/>
            <a:r>
              <a:rPr lang="en-US" sz="1100" b="1" dirty="0" smtClean="0"/>
              <a:t>UDLD</a:t>
            </a:r>
            <a:r>
              <a:rPr lang="en-US" sz="1100" dirty="0" smtClean="0"/>
              <a:t>: UDLD detects and disables unidirectional links.</a:t>
            </a:r>
          </a:p>
          <a:p>
            <a:pPr marL="228600" indent="-228600"/>
            <a:r>
              <a:rPr lang="en-US" sz="1100" smtClean="0"/>
              <a:t>If </a:t>
            </a:r>
            <a:r>
              <a:rPr lang="en-US" sz="1100" dirty="0" smtClean="0"/>
              <a:t>a switch receives a BPDU on a port in the loop-inconsistent STP state, the port transitions through STP states according to the received BPDU. As a result, recovery is automatic, and no manual intervention is necessary. </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52</a:t>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endParaRPr lang="en-US" sz="1100"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53</a:t>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r>
              <a:rPr lang="en-US" sz="1100" dirty="0" smtClean="0"/>
              <a:t>Switch A is the root bridge. Due to unidirectional link failure on the link between Switch B and Switch C, Switch C is not receiving BPDUs from Switch B. Without Loop Guard, the STP blocking port on Switch C transitions to the STP listening state after the max age timer expires, and ultimately to the forwarding state after two times the forward delay time.</a:t>
            </a:r>
          </a:p>
          <a:p>
            <a:pPr marL="228600" indent="-228600"/>
            <a:r>
              <a:rPr lang="en-US" sz="1100" smtClean="0"/>
              <a:t>Switch </a:t>
            </a:r>
            <a:r>
              <a:rPr lang="en-US" sz="1100" dirty="0" smtClean="0"/>
              <a:t>C transitions into the STP loop-inconsistent state when the max age timer expires. A port in the STP loop-inconsistent state does not pass data traffic; hence, a bridging loop does not occur. The loop-inconsistent state is effectively equal to the blocking </a:t>
            </a:r>
            <a:r>
              <a:rPr lang="en-US" sz="1100" smtClean="0"/>
              <a:t>state.</a:t>
            </a:r>
            <a:endParaRPr lang="en-US" sz="1100"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54</a:t>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endParaRPr lang="en-US" sz="1100"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55</a:t>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a:spLocks noGrp="1" noChangeArrowheads="1"/>
          </p:cNvSpPr>
          <p:nvPr>
            <p:ph type="sldNum" sz="quarter" idx="5"/>
          </p:nvPr>
        </p:nvSpPr>
        <p:spPr>
          <a:noFill/>
        </p:spPr>
        <p:txBody>
          <a:bodyPr/>
          <a:lstStyle/>
          <a:p>
            <a:fld id="{13B72244-6AB2-4E00-BFE3-D584A305B2C8}" type="slidenum">
              <a:rPr lang="en-US" smtClean="0"/>
              <a:pPr/>
              <a:t>56</a:t>
            </a:fld>
            <a:endParaRPr lang="en-US" smtClean="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normAutofit/>
          </a:bodyPr>
          <a:lstStyle/>
          <a:p>
            <a:pPr marL="228600" indent="-228600"/>
            <a:r>
              <a:rPr lang="en-US" sz="1100" dirty="0" smtClean="0"/>
              <a:t>To disable loop guard on any specific interface on Cisco IOS–based Catalyst switches, issue the following interface configuration command: no spanning-tree loopguard. Disabling loop guard moves all loop-inconsistent ports to the listening state.</a:t>
            </a: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a:spLocks noGrp="1" noChangeArrowheads="1"/>
          </p:cNvSpPr>
          <p:nvPr>
            <p:ph type="sldNum" sz="quarter" idx="5"/>
          </p:nvPr>
        </p:nvSpPr>
        <p:spPr>
          <a:noFill/>
        </p:spPr>
        <p:txBody>
          <a:bodyPr/>
          <a:lstStyle/>
          <a:p>
            <a:fld id="{13B72244-6AB2-4E00-BFE3-D584A305B2C8}" type="slidenum">
              <a:rPr lang="en-US" smtClean="0"/>
              <a:pPr/>
              <a:t>57</a:t>
            </a:fld>
            <a:endParaRPr lang="en-US" smtClean="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normAutofit/>
          </a:bodyPr>
          <a:lstStyle/>
          <a:p>
            <a:pPr marL="228600" indent="-228600"/>
            <a:r>
              <a:rPr lang="en-US" sz="1100" dirty="0" smtClean="0"/>
              <a:t>To disable loop guard on any specific interface on Cisco IOS–based Catalyst switches, issue the following interface configuration command: no spanning-tree loopguard. Disabling loop guard moves all loop-inconsistent ports to the listening state.</a:t>
            </a: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endParaRPr lang="en-US" sz="1100"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58</a:t>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pPr marL="228600" indent="-228600">
              <a:lnSpc>
                <a:spcPct val="120000"/>
              </a:lnSpc>
            </a:pPr>
            <a:r>
              <a:rPr lang="en-US" sz="1100" dirty="0" smtClean="0"/>
              <a:t>A unidirectional link occurs when traffic is transmitted between neighbors in one direction only. Unidirectional links can cause spanning-tree topology loops. Unidirectional Link Detection (UDLD) enables devices to detect when a unidirectional link exists and also to shut down the affected interface. UDLD is useful on fiber ports to prevent network issues related to miswiring at the patch panel, causing the link to be in up/up status but with BPDUs being lost. UDLD is a Layer 2 protocol that works with Layer 1 mechanisms to determine the physical status of a link. At Layer 1, auto-negotiation takes care of the physical signaling and fault detection. UDLD performs tasks that auto-negotiation cannot, such as detecting the identities of neighbors and shutting down misconnected ports. When enabling both </a:t>
            </a:r>
            <a:r>
              <a:rPr lang="en-US" sz="1100" dirty="0" err="1" smtClean="0"/>
              <a:t>autonegotiation</a:t>
            </a:r>
            <a:r>
              <a:rPr lang="en-US" sz="1100" dirty="0" smtClean="0"/>
              <a:t> and UDLD, Layer 1 and Layer 2 detections work together to prevent physical and logical unidirectional connections and the malfunctioning of other protocols. With UDLD enabled, the switch periodically sends UDLD protocol packets to its neighbor and expects the packets to be echoed back before a predetermined timer expires. If the timer expires, the switch determines the link to be unidirectional and shuts down the port. The default interval for UDLD message is 15 seconds, which is configurable for faster detection.</a:t>
            </a:r>
          </a:p>
          <a:p>
            <a:pPr marL="228600" indent="-228600">
              <a:lnSpc>
                <a:spcPct val="120000"/>
              </a:lnSpc>
            </a:pPr>
            <a:r>
              <a:rPr lang="en-US" sz="1100" smtClean="0"/>
              <a:t>UDLD </a:t>
            </a:r>
            <a:r>
              <a:rPr lang="en-US" sz="1100" dirty="0" smtClean="0"/>
              <a:t>is a Layer 2 protocol enabled between adjacent switches. It uses MAC 01-00-</a:t>
            </a:r>
            <a:r>
              <a:rPr lang="en-US" sz="1100" dirty="0" err="1" smtClean="0"/>
              <a:t>0ccc</a:t>
            </a:r>
            <a:r>
              <a:rPr lang="en-US" sz="1100" dirty="0" smtClean="0"/>
              <a:t>-cc-cc with </a:t>
            </a:r>
            <a:r>
              <a:rPr lang="en-US" sz="1100" dirty="0" err="1" smtClean="0"/>
              <a:t>Subnetwork</a:t>
            </a:r>
            <a:r>
              <a:rPr lang="en-US" sz="1100" dirty="0" smtClean="0"/>
              <a:t> Access Protocol (SNAP) High-Level Data Link Control (</a:t>
            </a:r>
            <a:r>
              <a:rPr lang="en-US" sz="1100" dirty="0" err="1" smtClean="0"/>
              <a:t>HDLC</a:t>
            </a:r>
            <a:r>
              <a:rPr lang="en-US" sz="1100" dirty="0" smtClean="0"/>
              <a:t>) protocol type </a:t>
            </a:r>
            <a:r>
              <a:rPr lang="en-US" sz="1100" dirty="0" err="1" smtClean="0"/>
              <a:t>0x0111</a:t>
            </a:r>
            <a:r>
              <a:rPr lang="en-US" sz="1100" dirty="0" smtClean="0"/>
              <a:t>. UDLD packets contain information including the device ID and port ID (of the sending switch) and the neighbor’s device ID and port ID. Neighbor devices with UDLD enabled send the same hello message. The link is bidirectional if devices on both sides receive each other’s UDLD packets. </a:t>
            </a:r>
          </a:p>
          <a:p>
            <a:pPr marL="228600" indent="-228600">
              <a:lnSpc>
                <a:spcPct val="120000"/>
              </a:lnSpc>
            </a:pPr>
            <a:r>
              <a:rPr lang="en-US" sz="1100" dirty="0" smtClean="0"/>
              <a:t>In Normal mode, UDLD simply changes the UDLD-enabled port to an undetermined state if it stops receiving UDLD messages from its directly connected neighbor. Aggressive mode UDLD tries to reestablish the connection with the neighbor. After eight failed retries, the port changes to the err-disable state, which effectively disables the port. Aggressive mode is the preferred method of configuring UDLD. By preventing this one-way communication, UDLD can be useful in spanning-tree networks. UDLD is used when a link should be shut down because of a hardware failure that is causing unidirectional communication. In an EtherChannel bundle, UDLD shuts down only the physical link that has failed.</a:t>
            </a:r>
          </a:p>
          <a:p>
            <a:pPr marL="228600" indent="-228600">
              <a:lnSpc>
                <a:spcPct val="120000"/>
              </a:lnSpc>
            </a:pPr>
            <a:r>
              <a:rPr lang="en-US" sz="1100" dirty="0" smtClean="0"/>
              <a:t>To </a:t>
            </a:r>
            <a:r>
              <a:rPr lang="en-US" sz="1100" dirty="0" err="1" smtClean="0"/>
              <a:t>reenable</a:t>
            </a:r>
            <a:r>
              <a:rPr lang="en-US" sz="1100" dirty="0" smtClean="0"/>
              <a:t> the port after correcting the problem, use the following interface-level commands in Cisco Catalyst switches:</a:t>
            </a:r>
          </a:p>
          <a:p>
            <a:pPr marL="228600" lvl="1" indent="-228600">
              <a:lnSpc>
                <a:spcPct val="120000"/>
              </a:lnSpc>
            </a:pPr>
            <a:r>
              <a:rPr lang="en-US" sz="1100" dirty="0" smtClean="0"/>
              <a:t>Switch(config-if)# shutdown</a:t>
            </a:r>
          </a:p>
          <a:p>
            <a:pPr marL="228600" lvl="1" indent="-228600">
              <a:lnSpc>
                <a:spcPct val="120000"/>
              </a:lnSpc>
            </a:pPr>
            <a:r>
              <a:rPr lang="en-US" sz="1100" dirty="0" smtClean="0"/>
              <a:t>Switch(config-if)# no shutdown</a:t>
            </a:r>
          </a:p>
          <a:p>
            <a:pPr marL="228600" indent="-228600">
              <a:lnSpc>
                <a:spcPct val="120000"/>
              </a:lnSpc>
            </a:pPr>
            <a:r>
              <a:rPr lang="en-US" sz="1100" dirty="0" smtClean="0"/>
              <a:t>STP prevents loops in the network by detecting loops and blocking the redundant ports. This loop detection is based on BPDUs received on switch ports. If a switch receives the same root BPDU from more than one port, it chooses the best port to the root bridge and blocks the other, redundant ports. Because receiving BPDUs is a critical part of the loop prevention process, it is important to detect unidirectional links by another method to ensure that BPDUs are sent in the appropriate direction on all links at all times. Otherwise, a unidirectional link ultimately leads to spanning-tree loops or black holes for routed traffic. For instance, if a Layer 3 or routed interface is experiencing a unidirectional link condition but the interface stays up, the switch continues to forward traffic to that interface, but the packet never reaches the far-end device. In this situation, a routing black hole exists. The solution to preventing these issues is to use aggressive mode UDLD.</a:t>
            </a:r>
          </a:p>
          <a:p>
            <a:pPr marL="228600" indent="-228600">
              <a:lnSpc>
                <a:spcPct val="120000"/>
              </a:lnSpc>
            </a:pPr>
            <a:r>
              <a:rPr lang="en-US" sz="1100" dirty="0" smtClean="0"/>
              <a:t>Aggressive mode UDLD running on Switches B and C in this scenario would detect the condition and would take corrective action before STP moves into the forwarding state. UDLD works by exchanging UDLD protocol packets between connected switches. For UDLD to function correctly, it must be enabled on switches on both sides of the link. A UDLD-enabled switch sends UDLD protocol packets with its own device ID and port ID to the neighboring device. The UDLD is in determined status if the switch sees its own information in the packet sent by the neighbor. If the device does not see itself in the neighboring device’s UDLD protocol packets, the link is determined as unidirectional.</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pPr marL="228600" indent="-228600"/>
            <a:r>
              <a:rPr lang="en-US" sz="1100" kern="1200" baseline="0" dirty="0" smtClean="0">
                <a:solidFill>
                  <a:schemeClr val="tx1"/>
                </a:solidFill>
                <a:latin typeface="Arial" charset="0"/>
                <a:ea typeface="+mn-ea"/>
                <a:cs typeface="+mn-cs"/>
              </a:rPr>
              <a:t>Each Layer 2 port on a switch running STP exists in one of these five port states:</a:t>
            </a:r>
          </a:p>
          <a:p>
            <a:pPr marL="454025" lvl="1"/>
            <a:r>
              <a:rPr lang="en-US" sz="1100" b="1" kern="1200" baseline="0" dirty="0" smtClean="0">
                <a:solidFill>
                  <a:schemeClr val="tx1"/>
                </a:solidFill>
                <a:latin typeface="Arial" charset="0"/>
                <a:ea typeface="+mn-ea"/>
                <a:cs typeface="+mn-cs"/>
              </a:rPr>
              <a:t>Blocking: </a:t>
            </a:r>
            <a:r>
              <a:rPr lang="en-US" sz="1100" b="0" kern="1200" baseline="0" dirty="0" smtClean="0">
                <a:solidFill>
                  <a:schemeClr val="tx1"/>
                </a:solidFill>
                <a:latin typeface="Arial" charset="0"/>
                <a:ea typeface="+mn-ea"/>
                <a:cs typeface="+mn-cs"/>
              </a:rPr>
              <a:t>The Layer 2 port is a nondesignated port and does not participate in frame </a:t>
            </a:r>
            <a:r>
              <a:rPr lang="en-US" sz="1100" kern="1200" baseline="0" dirty="0" smtClean="0">
                <a:solidFill>
                  <a:schemeClr val="tx1"/>
                </a:solidFill>
                <a:latin typeface="Arial" charset="0"/>
                <a:ea typeface="+mn-ea"/>
                <a:cs typeface="+mn-cs"/>
              </a:rPr>
              <a:t>forwarding. The port receives BPDUs to determine the location and root ID of the root switch and which port roles (root, designated, or nondesignated) each switch port should assume in the final active STP topology. By default, the port spends 20 seconds in this state (max age).</a:t>
            </a:r>
          </a:p>
          <a:p>
            <a:pPr marL="454025" lvl="1"/>
            <a:r>
              <a:rPr lang="en-US" sz="1100" b="1" kern="1200" baseline="0" dirty="0" smtClean="0">
                <a:solidFill>
                  <a:schemeClr val="tx1"/>
                </a:solidFill>
                <a:latin typeface="Arial" charset="0"/>
                <a:ea typeface="+mn-ea"/>
                <a:cs typeface="+mn-cs"/>
              </a:rPr>
              <a:t>Listening: </a:t>
            </a:r>
            <a:r>
              <a:rPr lang="en-US" sz="1100" b="0" kern="1200" baseline="0" dirty="0" smtClean="0">
                <a:solidFill>
                  <a:schemeClr val="tx1"/>
                </a:solidFill>
                <a:latin typeface="Arial" charset="0"/>
                <a:ea typeface="+mn-ea"/>
                <a:cs typeface="+mn-cs"/>
              </a:rPr>
              <a:t>Spanning tree has determined that the port can participate in frame forwarding </a:t>
            </a:r>
            <a:r>
              <a:rPr lang="en-US" sz="1100" kern="1200" baseline="0" dirty="0" smtClean="0">
                <a:solidFill>
                  <a:schemeClr val="tx1"/>
                </a:solidFill>
                <a:latin typeface="Arial" charset="0"/>
                <a:ea typeface="+mn-ea"/>
                <a:cs typeface="+mn-cs"/>
              </a:rPr>
              <a:t>according to the BPDUs that the switch has received so far. At this point, the switch port is not only receiving BPDUs, but it is also transmitting its own BPDUs and informing adjacent switches that the switch port is preparing to participate in the active topology. By default, the port spends 15 seconds in this state (forward delay).</a:t>
            </a:r>
          </a:p>
          <a:p>
            <a:pPr marL="454025" lvl="1"/>
            <a:r>
              <a:rPr lang="en-US" sz="1100" b="1" kern="1200" baseline="0" dirty="0" smtClean="0">
                <a:solidFill>
                  <a:schemeClr val="tx1"/>
                </a:solidFill>
                <a:latin typeface="Arial" charset="0"/>
                <a:ea typeface="+mn-ea"/>
                <a:cs typeface="+mn-cs"/>
              </a:rPr>
              <a:t>Learning: </a:t>
            </a:r>
            <a:r>
              <a:rPr lang="en-US" sz="1100" b="0" kern="1200" baseline="0" dirty="0" smtClean="0">
                <a:solidFill>
                  <a:schemeClr val="tx1"/>
                </a:solidFill>
                <a:latin typeface="Arial" charset="0"/>
                <a:ea typeface="+mn-ea"/>
                <a:cs typeface="+mn-cs"/>
              </a:rPr>
              <a:t>The Layer 2 port prepares to participate in frame forwarding and begins to </a:t>
            </a:r>
            <a:r>
              <a:rPr lang="en-US" sz="1100" kern="1200" baseline="0" dirty="0" smtClean="0">
                <a:solidFill>
                  <a:schemeClr val="tx1"/>
                </a:solidFill>
                <a:latin typeface="Arial" charset="0"/>
                <a:ea typeface="+mn-ea"/>
                <a:cs typeface="+mn-cs"/>
              </a:rPr>
              <a:t>populate the CAM table. By default, the port spends 15 seconds in this state (forward delay).</a:t>
            </a:r>
          </a:p>
          <a:p>
            <a:pPr marL="454025" lvl="1"/>
            <a:r>
              <a:rPr lang="en-US" sz="1100" b="1" kern="1200" baseline="0" dirty="0" smtClean="0">
                <a:solidFill>
                  <a:schemeClr val="tx1"/>
                </a:solidFill>
                <a:latin typeface="Arial" charset="0"/>
                <a:ea typeface="+mn-ea"/>
                <a:cs typeface="+mn-cs"/>
              </a:rPr>
              <a:t>Forwarding: </a:t>
            </a:r>
            <a:r>
              <a:rPr lang="en-US" sz="1100" b="0" kern="1200" baseline="0" dirty="0" smtClean="0">
                <a:solidFill>
                  <a:schemeClr val="tx1"/>
                </a:solidFill>
                <a:latin typeface="Arial" charset="0"/>
                <a:ea typeface="+mn-ea"/>
                <a:cs typeface="+mn-cs"/>
              </a:rPr>
              <a:t>The Layer 2 port is considered part of the active topology; it forwards </a:t>
            </a:r>
            <a:r>
              <a:rPr lang="en-US" sz="1100" kern="1200" baseline="0" dirty="0" smtClean="0">
                <a:solidFill>
                  <a:schemeClr val="tx1"/>
                </a:solidFill>
                <a:latin typeface="Arial" charset="0"/>
                <a:ea typeface="+mn-ea"/>
                <a:cs typeface="+mn-cs"/>
              </a:rPr>
              <a:t>frames and also sends and receives BPDUs.</a:t>
            </a:r>
          </a:p>
          <a:p>
            <a:pPr marL="454025" lvl="1"/>
            <a:r>
              <a:rPr lang="en-US" sz="1100" b="1" kern="1200" baseline="0" dirty="0" smtClean="0">
                <a:solidFill>
                  <a:schemeClr val="tx1"/>
                </a:solidFill>
                <a:latin typeface="Arial" charset="0"/>
                <a:ea typeface="+mn-ea"/>
                <a:cs typeface="+mn-cs"/>
              </a:rPr>
              <a:t>Disabled: </a:t>
            </a:r>
            <a:r>
              <a:rPr lang="en-US" sz="1100" b="0" kern="1200" baseline="0" dirty="0" smtClean="0">
                <a:solidFill>
                  <a:schemeClr val="tx1"/>
                </a:solidFill>
                <a:latin typeface="Arial" charset="0"/>
                <a:ea typeface="+mn-ea"/>
                <a:cs typeface="+mn-cs"/>
              </a:rPr>
              <a:t>The Layer 2 port does not participate in spanning tree and does not forward </a:t>
            </a:r>
            <a:r>
              <a:rPr lang="en-US" sz="1100" kern="1200" baseline="0" dirty="0" smtClean="0">
                <a:solidFill>
                  <a:schemeClr val="tx1"/>
                </a:solidFill>
                <a:latin typeface="Arial" charset="0"/>
                <a:ea typeface="+mn-ea"/>
                <a:cs typeface="+mn-cs"/>
              </a:rPr>
              <a:t>frames.</a:t>
            </a:r>
          </a:p>
          <a:p>
            <a:pPr marL="228600" indent="-228600"/>
            <a:r>
              <a:rPr lang="en-US" sz="1100" kern="1200" baseline="0" smtClean="0">
                <a:solidFill>
                  <a:schemeClr val="tx1"/>
                </a:solidFill>
                <a:latin typeface="Arial" charset="0"/>
                <a:ea typeface="+mn-ea"/>
                <a:cs typeface="+mn-cs"/>
              </a:rPr>
              <a:t>To </a:t>
            </a:r>
            <a:r>
              <a:rPr lang="en-US" sz="1100" kern="1200" baseline="0" dirty="0" smtClean="0">
                <a:solidFill>
                  <a:schemeClr val="tx1"/>
                </a:solidFill>
                <a:latin typeface="Arial" charset="0"/>
                <a:ea typeface="+mn-ea"/>
                <a:cs typeface="+mn-cs"/>
              </a:rPr>
              <a:t>determine its root port (best port toward the root bridge), each switch uses a cost value. Each port link speed is associated to a cost. The cost to the root  bridge is calculated using the cumulative costs of all links between the local switch and the root bridge that becomes the path cost. Default individual port cost values are:</a:t>
            </a:r>
          </a:p>
          <a:p>
            <a:pPr marL="454025" lvl="1"/>
            <a:r>
              <a:rPr lang="en-US" sz="1100" b="1" kern="1200" baseline="0" dirty="0" smtClean="0">
                <a:solidFill>
                  <a:schemeClr val="tx1"/>
                </a:solidFill>
                <a:latin typeface="Arial" charset="0"/>
                <a:ea typeface="+mn-ea"/>
                <a:cs typeface="+mn-cs"/>
              </a:rPr>
              <a:t>10 </a:t>
            </a:r>
            <a:r>
              <a:rPr lang="en-US" sz="1100" b="1" kern="1200" baseline="0" dirty="0" err="1" smtClean="0">
                <a:solidFill>
                  <a:schemeClr val="tx1"/>
                </a:solidFill>
                <a:latin typeface="Arial" charset="0"/>
                <a:ea typeface="+mn-ea"/>
                <a:cs typeface="+mn-cs"/>
              </a:rPr>
              <a:t>Gbps</a:t>
            </a:r>
            <a:r>
              <a:rPr lang="en-US" sz="1100" b="1" kern="1200" baseline="0" dirty="0" smtClean="0">
                <a:solidFill>
                  <a:schemeClr val="tx1"/>
                </a:solidFill>
                <a:latin typeface="Arial" charset="0"/>
                <a:ea typeface="+mn-ea"/>
                <a:cs typeface="+mn-cs"/>
              </a:rPr>
              <a:t> link: </a:t>
            </a:r>
            <a:r>
              <a:rPr lang="en-US" sz="1100" b="0" kern="1200" baseline="0" dirty="0" smtClean="0">
                <a:solidFill>
                  <a:schemeClr val="tx1"/>
                </a:solidFill>
                <a:latin typeface="Arial" charset="0"/>
                <a:ea typeface="+mn-ea"/>
                <a:cs typeface="+mn-cs"/>
              </a:rPr>
              <a:t>Cost 1</a:t>
            </a:r>
          </a:p>
          <a:p>
            <a:pPr marL="454025" lvl="1"/>
            <a:r>
              <a:rPr lang="en-US" sz="1100" b="1" kern="1200" baseline="0" dirty="0" smtClean="0">
                <a:solidFill>
                  <a:schemeClr val="tx1"/>
                </a:solidFill>
                <a:latin typeface="Arial" charset="0"/>
                <a:ea typeface="+mn-ea"/>
                <a:cs typeface="+mn-cs"/>
              </a:rPr>
              <a:t>1 </a:t>
            </a:r>
            <a:r>
              <a:rPr lang="en-US" sz="1100" b="1" kern="1200" baseline="0" dirty="0" err="1" smtClean="0">
                <a:solidFill>
                  <a:schemeClr val="tx1"/>
                </a:solidFill>
                <a:latin typeface="Arial" charset="0"/>
                <a:ea typeface="+mn-ea"/>
                <a:cs typeface="+mn-cs"/>
              </a:rPr>
              <a:t>Gbps</a:t>
            </a:r>
            <a:r>
              <a:rPr lang="en-US" sz="1100" b="1" kern="1200" baseline="0" dirty="0" smtClean="0">
                <a:solidFill>
                  <a:schemeClr val="tx1"/>
                </a:solidFill>
                <a:latin typeface="Arial" charset="0"/>
                <a:ea typeface="+mn-ea"/>
                <a:cs typeface="+mn-cs"/>
              </a:rPr>
              <a:t> link: </a:t>
            </a:r>
            <a:r>
              <a:rPr lang="en-US" sz="1100" b="0" kern="1200" baseline="0" dirty="0" smtClean="0">
                <a:solidFill>
                  <a:schemeClr val="tx1"/>
                </a:solidFill>
                <a:latin typeface="Arial" charset="0"/>
                <a:ea typeface="+mn-ea"/>
                <a:cs typeface="+mn-cs"/>
              </a:rPr>
              <a:t>Cost 4</a:t>
            </a:r>
          </a:p>
          <a:p>
            <a:pPr marL="454025" lvl="1"/>
            <a:r>
              <a:rPr lang="en-US" sz="1100" b="1" kern="1200" baseline="0" dirty="0" smtClean="0">
                <a:solidFill>
                  <a:schemeClr val="tx1"/>
                </a:solidFill>
                <a:latin typeface="Arial" charset="0"/>
                <a:ea typeface="+mn-ea"/>
                <a:cs typeface="+mn-cs"/>
              </a:rPr>
              <a:t>100 Mbps link: </a:t>
            </a:r>
            <a:r>
              <a:rPr lang="en-US" sz="1100" b="0" kern="1200" baseline="0" dirty="0" smtClean="0">
                <a:solidFill>
                  <a:schemeClr val="tx1"/>
                </a:solidFill>
                <a:latin typeface="Arial" charset="0"/>
                <a:ea typeface="+mn-ea"/>
                <a:cs typeface="+mn-cs"/>
              </a:rPr>
              <a:t>Cost 19</a:t>
            </a:r>
          </a:p>
          <a:p>
            <a:pPr marL="454025" lvl="1"/>
            <a:r>
              <a:rPr lang="en-US" sz="1100" b="1" kern="1200" baseline="0" dirty="0" smtClean="0">
                <a:solidFill>
                  <a:schemeClr val="tx1"/>
                </a:solidFill>
                <a:latin typeface="Arial" charset="0"/>
                <a:ea typeface="+mn-ea"/>
                <a:cs typeface="+mn-cs"/>
              </a:rPr>
              <a:t>10 Mbps link: </a:t>
            </a:r>
            <a:r>
              <a:rPr lang="en-US" sz="1100" b="0" kern="1200" baseline="0" dirty="0" smtClean="0">
                <a:solidFill>
                  <a:schemeClr val="tx1"/>
                </a:solidFill>
                <a:latin typeface="Arial" charset="0"/>
                <a:ea typeface="+mn-ea"/>
                <a:cs typeface="+mn-cs"/>
              </a:rPr>
              <a:t>Cost 100</a:t>
            </a:r>
          </a:p>
          <a:p>
            <a:pPr marL="228600" indent="-228600"/>
            <a:r>
              <a:rPr lang="en-US" sz="1100" kern="1200" baseline="0" smtClean="0">
                <a:solidFill>
                  <a:schemeClr val="tx1"/>
                </a:solidFill>
                <a:latin typeface="Arial" charset="0"/>
                <a:ea typeface="+mn-ea"/>
                <a:cs typeface="+mn-cs"/>
              </a:rPr>
              <a:t>Port </a:t>
            </a:r>
            <a:r>
              <a:rPr lang="en-US" sz="1100" kern="1200" baseline="0" dirty="0" smtClean="0">
                <a:solidFill>
                  <a:schemeClr val="tx1"/>
                </a:solidFill>
                <a:latin typeface="Arial" charset="0"/>
                <a:ea typeface="+mn-ea"/>
                <a:cs typeface="+mn-cs"/>
              </a:rPr>
              <a:t>1 and Port 2 both </a:t>
            </a:r>
            <a:r>
              <a:rPr lang="en-US" sz="1100" kern="1200" baseline="0" dirty="0" err="1" smtClean="0">
                <a:solidFill>
                  <a:schemeClr val="tx1"/>
                </a:solidFill>
                <a:latin typeface="Arial" charset="0"/>
                <a:ea typeface="+mn-ea"/>
                <a:cs typeface="+mn-cs"/>
              </a:rPr>
              <a:t>hav</a:t>
            </a:r>
            <a:r>
              <a:rPr lang="en-US" sz="1100" kern="1200" baseline="0" dirty="0" smtClean="0">
                <a:solidFill>
                  <a:schemeClr val="tx1"/>
                </a:solidFill>
                <a:latin typeface="Arial" charset="0"/>
                <a:ea typeface="+mn-ea"/>
                <a:cs typeface="+mn-cs"/>
              </a:rPr>
              <a:t> a cost of 19. Port 3 would have a cost of 38, which represents the overall path cost (19+19) to reach the root. Port 1 or Port 2 would be elected as root port due to both having lower path cost to the </a:t>
            </a:r>
            <a:r>
              <a:rPr lang="en-US" sz="1100" kern="1200" baseline="0" dirty="0" err="1" smtClean="0">
                <a:solidFill>
                  <a:schemeClr val="tx1"/>
                </a:solidFill>
                <a:latin typeface="Arial" charset="0"/>
                <a:ea typeface="+mn-ea"/>
                <a:cs typeface="+mn-cs"/>
              </a:rPr>
              <a:t>root.When</a:t>
            </a:r>
            <a:r>
              <a:rPr lang="en-US" sz="1100" kern="1200" baseline="0" dirty="0" smtClean="0">
                <a:solidFill>
                  <a:schemeClr val="tx1"/>
                </a:solidFill>
                <a:latin typeface="Arial" charset="0"/>
                <a:ea typeface="+mn-ea"/>
                <a:cs typeface="+mn-cs"/>
              </a:rPr>
              <a:t> two ports have the same cost, arbitration can be done using the priority value. Priority is a combination of a default value and port number. Default value is 128. The first port will have a priority of 128.1, the second port of 128.2, and so on. With this logic, the lower port is always chosen as the root port when priority is the determining factor.</a:t>
            </a:r>
            <a:endParaRPr lang="en-US" sz="1100" b="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a:t>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r>
              <a:rPr lang="en-US" sz="1100" dirty="0" smtClean="0"/>
              <a:t>UDLD is used when a link should be shut down because of a hardware failure that is causing unidirectional communication. In an EtherChannel bundle, UDLD shuts down only the physical link that has failed.</a:t>
            </a:r>
            <a:endParaRPr lang="en-US" sz="110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60</a:t>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r>
              <a:rPr lang="en-US" sz="1100" dirty="0" smtClean="0"/>
              <a:t>UDLD is used when a link should be shut down because of a hardware failure that is causing unidirectional communication. In an EtherChannel bundle, UDLD shuts down only the physical link that has failed.</a:t>
            </a:r>
          </a:p>
          <a:p>
            <a:pPr marL="228600" indent="-228600">
              <a:defRPr/>
            </a:pPr>
            <a:r>
              <a:rPr lang="en-US" sz="1100" smtClean="0"/>
              <a:t>UDLD </a:t>
            </a:r>
            <a:r>
              <a:rPr lang="en-US" sz="1100" dirty="0" smtClean="0"/>
              <a:t>messages are sent every 60 seconds.</a:t>
            </a:r>
          </a:p>
          <a:p>
            <a:pPr marL="228600" indent="-228600"/>
            <a:r>
              <a:rPr lang="en-US" sz="1100" smtClean="0"/>
              <a:t>Use </a:t>
            </a:r>
            <a:r>
              <a:rPr lang="en-US" sz="1100" dirty="0" smtClean="0"/>
              <a:t>these commands to reset an interface shut down by UDLD: </a:t>
            </a:r>
          </a:p>
          <a:p>
            <a:pPr marL="398463" lvl="2" indent="-228600"/>
            <a:r>
              <a:rPr lang="en-US" sz="1100" smtClean="0"/>
              <a:t>The </a:t>
            </a:r>
            <a:r>
              <a:rPr lang="en-US" sz="1100" b="1" dirty="0" smtClean="0"/>
              <a:t>udld reset </a:t>
            </a:r>
            <a:r>
              <a:rPr lang="en-US" sz="1100" dirty="0" smtClean="0"/>
              <a:t>privileged EXEC command to reset all interfaces shut down by UDLD </a:t>
            </a:r>
          </a:p>
          <a:p>
            <a:pPr marL="398463" lvl="2" indent="-228600"/>
            <a:r>
              <a:rPr lang="en-US" sz="1100" smtClean="0"/>
              <a:t>The </a:t>
            </a:r>
            <a:r>
              <a:rPr lang="en-US" sz="1100" b="1" dirty="0" smtClean="0"/>
              <a:t>shutdown</a:t>
            </a:r>
            <a:r>
              <a:rPr lang="en-US" sz="1100" dirty="0" smtClean="0"/>
              <a:t> and </a:t>
            </a:r>
            <a:r>
              <a:rPr lang="en-US" sz="1100" b="1" dirty="0" smtClean="0"/>
              <a:t>no shutdown </a:t>
            </a:r>
            <a:r>
              <a:rPr lang="en-US" sz="1100" dirty="0" smtClean="0"/>
              <a:t>interface configuration commands </a:t>
            </a:r>
          </a:p>
          <a:p>
            <a:pPr marL="398463" lvl="2" indent="-228600"/>
            <a:r>
              <a:rPr lang="en-US" sz="1100" smtClean="0"/>
              <a:t>The </a:t>
            </a:r>
            <a:r>
              <a:rPr lang="en-US" sz="1100" b="1" dirty="0" smtClean="0"/>
              <a:t>no udld enable </a:t>
            </a:r>
            <a:r>
              <a:rPr lang="en-US" sz="1100" dirty="0" smtClean="0"/>
              <a:t>global configuration command followed by </a:t>
            </a:r>
            <a:r>
              <a:rPr lang="en-US" sz="1100" b="1" dirty="0" smtClean="0"/>
              <a:t>the udld {aggressive | enable} </a:t>
            </a:r>
            <a:r>
              <a:rPr lang="en-US" sz="1100" dirty="0" smtClean="0"/>
              <a:t>global configuration command to re-enable UDLD globally </a:t>
            </a:r>
          </a:p>
          <a:p>
            <a:pPr marL="398463" lvl="2" indent="-228600"/>
            <a:r>
              <a:rPr lang="en-US" sz="1100" smtClean="0"/>
              <a:t>The </a:t>
            </a:r>
            <a:r>
              <a:rPr lang="en-US" sz="1100" b="1" dirty="0" smtClean="0"/>
              <a:t>no udld port</a:t>
            </a:r>
            <a:r>
              <a:rPr lang="en-US" sz="1100" dirty="0" smtClean="0"/>
              <a:t> interface configuration command followed by the </a:t>
            </a:r>
            <a:r>
              <a:rPr lang="en-US" sz="1100" b="1" dirty="0" smtClean="0"/>
              <a:t>udld port </a:t>
            </a:r>
            <a:r>
              <a:rPr lang="en-US" sz="1100" dirty="0" smtClean="0"/>
              <a:t>or </a:t>
            </a:r>
            <a:r>
              <a:rPr lang="en-US" sz="1100" b="1" dirty="0" smtClean="0"/>
              <a:t>udld port aggressive </a:t>
            </a:r>
            <a:r>
              <a:rPr lang="en-US" sz="1100" dirty="0" smtClean="0"/>
              <a:t>interface configuration command to re-enable UDLD on the specified interface </a:t>
            </a:r>
          </a:p>
          <a:p>
            <a:pPr marL="398463" lvl="2" indent="-228600"/>
            <a:r>
              <a:rPr lang="en-US" sz="1100" smtClean="0"/>
              <a:t>The </a:t>
            </a:r>
            <a:r>
              <a:rPr lang="en-US" sz="1100" b="1" dirty="0" err="1" smtClean="0"/>
              <a:t>errdisable</a:t>
            </a:r>
            <a:r>
              <a:rPr lang="en-US" sz="1100" b="1" dirty="0" smtClean="0"/>
              <a:t> recovery cause udld </a:t>
            </a:r>
            <a:r>
              <a:rPr lang="en-US" sz="1100" dirty="0" smtClean="0"/>
              <a:t>and </a:t>
            </a:r>
            <a:r>
              <a:rPr lang="en-US" sz="1100" b="1" dirty="0" err="1" smtClean="0"/>
              <a:t>errdisable</a:t>
            </a:r>
            <a:r>
              <a:rPr lang="en-US" sz="1100" b="1" dirty="0" smtClean="0"/>
              <a:t> recovery interval </a:t>
            </a:r>
            <a:r>
              <a:rPr lang="en-US" sz="1100" b="1" dirty="0" err="1" smtClean="0"/>
              <a:t>interval</a:t>
            </a:r>
            <a:r>
              <a:rPr lang="en-US" sz="1100" b="1" dirty="0" smtClean="0"/>
              <a:t> </a:t>
            </a:r>
            <a:r>
              <a:rPr lang="en-US" sz="1100" dirty="0" smtClean="0"/>
              <a:t>global configuration commands to automatically recover from the UDLD </a:t>
            </a:r>
            <a:r>
              <a:rPr lang="en-US" sz="1100" smtClean="0"/>
              <a:t>error-disabled state.</a:t>
            </a:r>
            <a:endParaRPr lang="en-US" sz="1100"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61</a:t>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a:spLocks noGrp="1" noChangeArrowheads="1"/>
          </p:cNvSpPr>
          <p:nvPr>
            <p:ph type="sldNum" sz="quarter" idx="5"/>
          </p:nvPr>
        </p:nvSpPr>
        <p:spPr>
          <a:noFill/>
        </p:spPr>
        <p:txBody>
          <a:bodyPr/>
          <a:lstStyle/>
          <a:p>
            <a:fld id="{13B72244-6AB2-4E00-BFE3-D584A305B2C8}" type="slidenum">
              <a:rPr lang="en-US" smtClean="0"/>
              <a:pPr/>
              <a:t>62</a:t>
            </a:fld>
            <a:endParaRPr lang="en-US" smtClean="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normAutofit/>
          </a:bodyPr>
          <a:lstStyle/>
          <a:p>
            <a:pPr marL="228600" indent="-228600"/>
            <a:r>
              <a:rPr lang="en-US" sz="1100" dirty="0" smtClean="0"/>
              <a:t>To disable loop guard on any specific interface on Cisco IOS–based Catalyst switches, issue the following interface configuration command: </a:t>
            </a:r>
            <a:r>
              <a:rPr lang="en-US" sz="1100" b="1" dirty="0" smtClean="0"/>
              <a:t>no spanning-tree loopguard</a:t>
            </a:r>
            <a:r>
              <a:rPr lang="en-US" sz="1100" dirty="0" smtClean="0"/>
              <a:t>. Disabling loop guard moves all loop-inconsistent ports to the listening state.</a:t>
            </a: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a:spLocks noGrp="1" noChangeArrowheads="1"/>
          </p:cNvSpPr>
          <p:nvPr>
            <p:ph type="sldNum" sz="quarter" idx="5"/>
          </p:nvPr>
        </p:nvSpPr>
        <p:spPr>
          <a:noFill/>
        </p:spPr>
        <p:txBody>
          <a:bodyPr/>
          <a:lstStyle/>
          <a:p>
            <a:fld id="{13B72244-6AB2-4E00-BFE3-D584A305B2C8}" type="slidenum">
              <a:rPr lang="en-US" smtClean="0"/>
              <a:pPr/>
              <a:t>63</a:t>
            </a:fld>
            <a:endParaRPr lang="en-US" smtClean="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noAutofit/>
          </a:bodyPr>
          <a:lstStyle/>
          <a:p>
            <a:pPr marL="228600" indent="-228600">
              <a:lnSpc>
                <a:spcPct val="110000"/>
              </a:lnSpc>
            </a:pPr>
            <a:r>
              <a:rPr lang="en-US" sz="1100" dirty="0" smtClean="0"/>
              <a:t>Loop guard and aggressive mode UDLD functionality overlap insofar as both protect against STP failures caused by unidirectional links. These two features are different, however, in their approach to the problem and in functionality. </a:t>
            </a:r>
          </a:p>
          <a:p>
            <a:pPr marL="228600" indent="-228600">
              <a:lnSpc>
                <a:spcPct val="110000"/>
              </a:lnSpc>
            </a:pPr>
            <a:r>
              <a:rPr lang="en-US" sz="1100" smtClean="0"/>
              <a:t>The </a:t>
            </a:r>
            <a:r>
              <a:rPr lang="en-US" sz="1100" dirty="0" smtClean="0"/>
              <a:t>most noticeable difference between aggressive mode UDLD and Loop Guard is with regard to STP. Aggressive mode UDLD cannot detect failures caused by problems in software in the designated switch not sending the BPDU. Problems resulting from software failures are less common than failures caused by unidirectional links that result from hardware failures. Nevertheless, aggressive mode UDLD is more robust in its capability to detect unidirectional links on EtherChannel. Loop Guard blocks all interfaces of the EtherChannel in such a failure by putting the EtherChannel into the loop-inconsistent </a:t>
            </a:r>
            <a:r>
              <a:rPr lang="en-US" sz="1100" smtClean="0"/>
              <a:t>state for a </a:t>
            </a:r>
            <a:r>
              <a:rPr lang="en-US" sz="1100" dirty="0" smtClean="0"/>
              <a:t>VLAN or for all VLANs, whereas aggressive mode UDLD disables the single port exhibiting problems. In addition, aggressive mode UDLD is not dependent on STP, so it supports Layer 3 links as well. In addition, Loop Guard does not support shared links or interfaces that are unidirectional on switch boot up. If a port is unidirectional on switch boot up, the port never receives BPDUs and becomes a designated port. Loop Guard does not support this scenario, because the behavior is not distinguishable from normal STP operation. Aggressive mode UDLD does provide protection against such a failure scenario.</a:t>
            </a:r>
          </a:p>
          <a:p>
            <a:pPr marL="228600" indent="-228600">
              <a:lnSpc>
                <a:spcPct val="110000"/>
              </a:lnSpc>
            </a:pPr>
            <a:r>
              <a:rPr lang="en-US" sz="1100" smtClean="0"/>
              <a:t>Enabling </a:t>
            </a:r>
            <a:r>
              <a:rPr lang="en-US" sz="1100" dirty="0" smtClean="0"/>
              <a:t>both aggressive mode UDLD and Loop Guard provides the highest level of protection against bridging loops and black holes in multilayer switched networks.</a:t>
            </a: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r>
              <a:rPr lang="en-US" sz="1100" dirty="0" smtClean="0"/>
              <a:t>Note: on cisco.com, it is written “Flex Links”, not “</a:t>
            </a:r>
            <a:r>
              <a:rPr lang="en-US" sz="1100" dirty="0" err="1" smtClean="0"/>
              <a:t>FlexLinks</a:t>
            </a:r>
            <a:r>
              <a:rPr lang="en-US" sz="1100" dirty="0" smtClean="0"/>
              <a:t>”.</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64</a:t>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r>
              <a:rPr lang="en-US" sz="1100" smtClean="0"/>
              <a:t>Neither </a:t>
            </a:r>
            <a:r>
              <a:rPr lang="en-US" sz="1100" dirty="0" smtClean="0"/>
              <a:t>of the links can be a port that belongs to an EtherChannel. However, one can configure two port channels (EtherChannel logical interfaces) as Flex Links, and one can configure a port channel and a physical interface as Flex Links, with either the port channel or the physical interface as the active link. A backup link does not have to be the same type (Fast Ethernet, Gigabit Ethernet, or port channel) as the active link. However, you should configure both </a:t>
            </a:r>
            <a:r>
              <a:rPr lang="en-US" sz="1100" dirty="0" err="1" smtClean="0"/>
              <a:t>FlexLinks</a:t>
            </a:r>
            <a:r>
              <a:rPr lang="en-US" sz="1100" dirty="0" smtClean="0"/>
              <a:t> with similar characteristics so that there are no loops or changes in behavior if the standby link begins to forward traffic.</a:t>
            </a:r>
          </a:p>
          <a:p>
            <a:pPr marL="228600" indent="-228600"/>
            <a:r>
              <a:rPr lang="en-US" sz="1100" smtClean="0"/>
              <a:t>The </a:t>
            </a:r>
            <a:r>
              <a:rPr lang="en-US" sz="1100" dirty="0" smtClean="0"/>
              <a:t>Flex Link can be on the same switch or on another switch in a stack. </a:t>
            </a:r>
          </a:p>
          <a:p>
            <a:pPr marL="228600" indent="-228600"/>
            <a:endParaRPr lang="en-US" sz="1100"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65</a:t>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a:spLocks noGrp="1" noChangeArrowheads="1"/>
          </p:cNvSpPr>
          <p:nvPr>
            <p:ph type="sldNum" sz="quarter" idx="5"/>
          </p:nvPr>
        </p:nvSpPr>
        <p:spPr>
          <a:noFill/>
        </p:spPr>
        <p:txBody>
          <a:bodyPr/>
          <a:lstStyle/>
          <a:p>
            <a:fld id="{13B72244-6AB2-4E00-BFE3-D584A305B2C8}" type="slidenum">
              <a:rPr lang="en-US" smtClean="0"/>
              <a:pPr/>
              <a:t>66</a:t>
            </a:fld>
            <a:endParaRPr lang="en-US" smtClean="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normAutofit/>
          </a:bodyPr>
          <a:lstStyle/>
          <a:p>
            <a:pPr marL="228600" indent="-228600"/>
            <a:r>
              <a:rPr lang="en-US" sz="1100" dirty="0" smtClean="0"/>
              <a:t>To disable loop guard on any specific interface on Cisco IOS–based Catalyst switches, issue the following interface configuration command: </a:t>
            </a:r>
            <a:r>
              <a:rPr lang="en-US" sz="1100" b="1" dirty="0" smtClean="0"/>
              <a:t>no spanning-tree loopguard</a:t>
            </a:r>
            <a:r>
              <a:rPr lang="en-US" sz="1100" dirty="0" smtClean="0"/>
              <a:t>. Disabling loop guard moves all loop-inconsistent ports to the listening state.</a:t>
            </a: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marR="0" indent="-228600" algn="l" defTabSz="1020763" rtl="0" eaLnBrk="0" fontAlgn="base" latinLnBrk="0" hangingPunct="0">
              <a:buClrTx/>
              <a:buSzPct val="100000"/>
              <a:buFontTx/>
              <a:buChar char="•"/>
              <a:tabLst/>
              <a:defRPr/>
            </a:pPr>
            <a:r>
              <a:rPr lang="en-US" sz="1100" kern="1200" baseline="0" smtClean="0">
                <a:solidFill>
                  <a:schemeClr val="tx1"/>
                </a:solidFill>
                <a:latin typeface="Arial" charset="0"/>
                <a:ea typeface="+mn-ea"/>
                <a:cs typeface="+mn-cs"/>
              </a:rPr>
              <a:t>Bridging loops generally characterize STP problems. Troubleshooting STP involves identifying and preventing such loops. The primary function of STP is to prevent loops created by redundant links in bridged networks. STP operates at Layer 2 of the OSI model. STP fails in specific cases, such as hardware or software anomalies. Troubleshooting these situations is typically difficult depending on the design of the network.</a:t>
            </a:r>
            <a:endParaRPr lang="en-US" sz="110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67</a:t>
            </a:fld>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marL="228600" indent="-228600">
              <a:defRPr/>
            </a:pPr>
            <a:r>
              <a:rPr lang="en-US" dirty="0" smtClean="0"/>
              <a:t>Using Layer 3 between the distribution and core layer allows </a:t>
            </a:r>
            <a:r>
              <a:rPr lang="en-US" dirty="0" err="1" smtClean="0"/>
              <a:t>multipathing</a:t>
            </a:r>
            <a:r>
              <a:rPr lang="en-US" dirty="0" smtClean="0"/>
              <a:t> (up to 16 paths) using Equal-Cost </a:t>
            </a:r>
            <a:r>
              <a:rPr lang="en-US" dirty="0" err="1" smtClean="0"/>
              <a:t>Multipathing</a:t>
            </a:r>
            <a:r>
              <a:rPr lang="en-US" dirty="0" smtClean="0"/>
              <a:t> (</a:t>
            </a:r>
            <a:r>
              <a:rPr lang="en-US" dirty="0" err="1" smtClean="0"/>
              <a:t>ECMP</a:t>
            </a:r>
            <a:r>
              <a:rPr lang="en-US" dirty="0" smtClean="0"/>
              <a:t>) without dependency of STP and is strongly preferred unless there is a need to extend layer 2 across a data center pod (distribution block). </a:t>
            </a:r>
            <a:r>
              <a:rPr lang="en-US" dirty="0" err="1" smtClean="0"/>
              <a:t>ECMP</a:t>
            </a:r>
            <a:r>
              <a:rPr lang="en-US" dirty="0" smtClean="0"/>
              <a:t> refers to the situation in which a router has multiple equal-cost paths to a prefix, and thus load-balances traffic over each path. Newer technologies such as Catalyst 6500 Virtual Switching System or Nexus 7000 virtual Port Channel (</a:t>
            </a:r>
            <a:r>
              <a:rPr lang="en-US" dirty="0" err="1" smtClean="0"/>
              <a:t>vPC</a:t>
            </a:r>
            <a:r>
              <a:rPr lang="en-US" dirty="0" smtClean="0"/>
              <a:t>) enable </a:t>
            </a:r>
            <a:r>
              <a:rPr lang="en-US" dirty="0" err="1" smtClean="0"/>
              <a:t>multipathing</a:t>
            </a:r>
            <a:r>
              <a:rPr lang="en-US" dirty="0" smtClean="0"/>
              <a:t> at Layer 2.</a:t>
            </a:r>
          </a:p>
          <a:p>
            <a:pPr marL="228600" indent="-228600">
              <a:defRPr/>
            </a:pPr>
            <a:r>
              <a:rPr lang="en-US" smtClean="0"/>
              <a:t>Spanning </a:t>
            </a:r>
            <a:r>
              <a:rPr lang="en-US" dirty="0" smtClean="0"/>
              <a:t>tree should be used and its topology controlled by root bridge manual designation. When the tree is created, use the STP toolkit to enhance the overall </a:t>
            </a:r>
            <a:r>
              <a:rPr lang="en-US" smtClean="0"/>
              <a:t>mechanism performance </a:t>
            </a:r>
            <a:r>
              <a:rPr lang="en-US" dirty="0" smtClean="0"/>
              <a:t>and reduce the time lost during topology changes. To configure a VLAN instance to become the root bridge, enter the </a:t>
            </a:r>
            <a:r>
              <a:rPr lang="en-US" b="1" dirty="0" smtClean="0"/>
              <a:t>spanning-tree vlan</a:t>
            </a:r>
            <a:r>
              <a:rPr lang="en-US" dirty="0" smtClean="0"/>
              <a:t> </a:t>
            </a:r>
            <a:r>
              <a:rPr lang="en-US" i="1" dirty="0" err="1" smtClean="0"/>
              <a:t>vlan_ID</a:t>
            </a:r>
            <a:r>
              <a:rPr lang="en-US" dirty="0" smtClean="0"/>
              <a:t> </a:t>
            </a:r>
            <a:r>
              <a:rPr lang="en-US" b="1" smtClean="0"/>
              <a:t>root</a:t>
            </a:r>
            <a:r>
              <a:rPr lang="en-US" smtClean="0"/>
              <a:t> command to modify the bridge priority from the default value (32768) to a significantly lower </a:t>
            </a:r>
            <a:r>
              <a:rPr lang="en-US" dirty="0" smtClean="0"/>
              <a:t>value. Manually placing the primary and secondary bridges along with enabling </a:t>
            </a:r>
            <a:r>
              <a:rPr lang="en-US" smtClean="0"/>
              <a:t>STP toolkit </a:t>
            </a:r>
            <a:r>
              <a:rPr lang="en-US" dirty="0" smtClean="0"/>
              <a:t>options enables you to support a deterministic configuration where you know which ports should be forwarding and which ports should be blocking.</a:t>
            </a:r>
          </a:p>
          <a:p>
            <a:pPr marL="228600" indent="-228600">
              <a:defRPr/>
            </a:pPr>
            <a:r>
              <a:rPr lang="en-US" smtClean="0"/>
              <a:t>Even </a:t>
            </a:r>
            <a:r>
              <a:rPr lang="en-US" dirty="0" smtClean="0"/>
              <a:t>if the recommended design does not depend on STP to resolve link or node failure events, STP is required to protect against user-side loops. A loop can be introduced on the user-facing access layer ports in many ways. Wiring mistakes, </a:t>
            </a:r>
            <a:r>
              <a:rPr lang="en-US" dirty="0" err="1" smtClean="0"/>
              <a:t>misconfigured</a:t>
            </a:r>
            <a:r>
              <a:rPr lang="en-US" dirty="0" smtClean="0"/>
              <a:t> end stations, or malicious users can create a loop. STP is required to ensure a loop-free topology and to protect the rest of the network from problems created in the access </a:t>
            </a:r>
            <a:r>
              <a:rPr lang="en-US" smtClean="0"/>
              <a:t>layer.</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68</a:t>
            </a:fld>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1"/>
          <p:cNvSpPr>
            <a:spLocks noGrp="1" noChangeArrowheads="1"/>
          </p:cNvSpPr>
          <p:nvPr>
            <p:ph type="sldNum" sz="quarter" idx="5"/>
          </p:nvPr>
        </p:nvSpPr>
        <p:spPr>
          <a:noFill/>
        </p:spPr>
        <p:txBody>
          <a:bodyPr/>
          <a:lstStyle/>
          <a:p>
            <a:fld id="{B9604EDC-FA33-4E29-A4FE-1BE216F14682}" type="slidenum">
              <a:rPr lang="en-US" smtClean="0"/>
              <a:pPr/>
              <a:t>69</a:t>
            </a:fld>
            <a:endParaRPr lang="en-US"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pPr marL="228600" marR="0" indent="-228600" algn="l" defTabSz="1020763" rtl="0" eaLnBrk="0" fontAlgn="base" latinLnBrk="0" hangingPunct="0">
              <a:buClrTx/>
              <a:buSzPct val="100000"/>
              <a:buFontTx/>
              <a:buChar char="•"/>
              <a:tabLst/>
              <a:defRPr/>
            </a:pPr>
            <a:r>
              <a:rPr lang="en-US" sz="1100" kern="1200" baseline="0" smtClean="0">
                <a:solidFill>
                  <a:schemeClr val="tx1"/>
                </a:solidFill>
                <a:latin typeface="Arial" charset="0"/>
                <a:ea typeface="+mn-ea"/>
                <a:cs typeface="+mn-cs"/>
              </a:rPr>
              <a:t>Rapid Spanning Tree Protocol (IEEE 802.1w, also referred to as RSTP) significantly speeds the recalculation of the spanning tree when the network topology changes. </a:t>
            </a:r>
          </a:p>
          <a:p>
            <a:pPr marL="228600" marR="0" indent="-228600" algn="l" defTabSz="1020763" rtl="0" eaLnBrk="0" fontAlgn="base" latinLnBrk="0" hangingPunct="0">
              <a:buClrTx/>
              <a:buSzPct val="100000"/>
              <a:buFontTx/>
              <a:buChar char="•"/>
              <a:tabLst/>
              <a:defRPr/>
            </a:pPr>
            <a:r>
              <a:rPr lang="en-US" sz="1100" kern="1200" baseline="0" smtClean="0">
                <a:solidFill>
                  <a:schemeClr val="tx1"/>
                </a:solidFill>
                <a:latin typeface="Arial" charset="0"/>
                <a:ea typeface="+mn-ea"/>
                <a:cs typeface="+mn-cs"/>
              </a:rPr>
              <a:t>RSTP defines the additional port roles of Alternate and Backup and defines port states as discarding, learning, or forwarding. 802.1D STP standard was designed with the understanding that recovering connectivity after an outage within a minute or so gives adequate performance. With the advent of Layer 3 switching in LAN environments, bridging now competes with routed solutions, in which protocols such as Open Shortest Path First (OSPF) and Enhanced Interior Gateway Routing Protocol (EIGRP) can provide an alternative path in approximately 1 second. </a:t>
            </a:r>
          </a:p>
          <a:p>
            <a:pPr marL="228600" marR="0" indent="-228600" algn="l" defTabSz="1020763" rtl="0" eaLnBrk="0" fontAlgn="base" latinLnBrk="0" hangingPunct="0">
              <a:buClrTx/>
              <a:buSzPct val="100000"/>
              <a:buFontTx/>
              <a:buChar char="•"/>
              <a:tabLst/>
              <a:defRPr/>
            </a:pPr>
            <a:r>
              <a:rPr lang="en-US" sz="1100" kern="1200" baseline="0" smtClean="0">
                <a:solidFill>
                  <a:schemeClr val="tx1"/>
                </a:solidFill>
                <a:latin typeface="Arial" charset="0"/>
                <a:ea typeface="+mn-ea"/>
                <a:cs typeface="+mn-cs"/>
              </a:rPr>
              <a:t>Cisco enhanced the original 802.1D specification with features such as UplinkFast, BackboneFast, and PortFast to speed up the convergence time of a bridged network. The drawback is that these mechanisms are proprietary and need additional configuration. The IEEE 802.1w standard (RSTP) is an evolution, rather than a revolution, of the 802.1D standard. The 802.1D terminology remains primarily the same, and most parameters are left unchanged, so users who are familiar with 802.1D can rapidly feel at home when configuring the new protocol. </a:t>
            </a:r>
          </a:p>
          <a:p>
            <a:pPr marL="228600" marR="0" indent="-228600" algn="l" defTabSz="1020763" rtl="0" eaLnBrk="0" fontAlgn="base" latinLnBrk="0" hangingPunct="0">
              <a:buClrTx/>
              <a:buSzPct val="100000"/>
              <a:buFontTx/>
              <a:buChar char="•"/>
              <a:tabLst/>
              <a:defRPr/>
            </a:pPr>
            <a:r>
              <a:rPr lang="en-US" sz="1100" kern="1200" baseline="0" smtClean="0">
                <a:solidFill>
                  <a:schemeClr val="tx1"/>
                </a:solidFill>
                <a:latin typeface="Arial" charset="0"/>
                <a:ea typeface="+mn-ea"/>
                <a:cs typeface="+mn-cs"/>
              </a:rPr>
              <a:t>In most cases, RSTP performs better than the Cisco proprietary extensions, with negligible additional configuration. In addition, 802.1w can revert to 802.1D to interoperate with legacy bridges on a per-port basis. Reverting to 802.1D negates the benefits of 802.1w for that particular segment. RSTP selects one switch as the root of an active spanning-tree–connected topology and assigns port roles to individual ports on the switch, depending on whether the ports are part of the active topology. </a:t>
            </a:r>
          </a:p>
          <a:p>
            <a:pPr marL="228600" marR="0" indent="-228600" algn="l" defTabSz="1020763" rtl="0" eaLnBrk="0" fontAlgn="base" latinLnBrk="0" hangingPunct="0">
              <a:buClrTx/>
              <a:buSzPct val="100000"/>
              <a:buFontTx/>
              <a:buChar char="•"/>
              <a:tabLst/>
              <a:defRPr/>
            </a:pPr>
            <a:r>
              <a:rPr lang="en-US" sz="1100" kern="1200" baseline="0" smtClean="0">
                <a:solidFill>
                  <a:schemeClr val="tx1"/>
                </a:solidFill>
                <a:latin typeface="Arial" charset="0"/>
                <a:ea typeface="+mn-ea"/>
                <a:cs typeface="+mn-cs"/>
              </a:rPr>
              <a:t>RSTP provides rapid connectivity following the failure of a switch, switch port, or LAN. </a:t>
            </a:r>
            <a:r>
              <a:rPr lang="en-US" sz="1100" i="1" kern="1200" baseline="0" smtClean="0">
                <a:solidFill>
                  <a:schemeClr val="tx1"/>
                </a:solidFill>
                <a:latin typeface="Arial" charset="0"/>
                <a:ea typeface="+mn-ea"/>
                <a:cs typeface="+mn-cs"/>
              </a:rPr>
              <a:t>A new root port and the designated port of the connecting bridge transition to forwarding through an explicit handshake protocol between them</a:t>
            </a:r>
            <a:r>
              <a:rPr lang="en-US" sz="1100" kern="1200" baseline="0" smtClean="0">
                <a:solidFill>
                  <a:schemeClr val="tx1"/>
                </a:solidFill>
                <a:latin typeface="Arial" charset="0"/>
                <a:ea typeface="+mn-ea"/>
                <a:cs typeface="+mn-cs"/>
              </a:rPr>
              <a:t>. RSTP enables switchport configuration so that the ports transition to forwarding directly when the switch reinitializes. On Cisco Catalyst switches, a rapid version of PVST+, called PVRST+, is the per-VLAN version of the RSTP implementation. All of the current generation of Catalyst switches support PVRST+.</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a:t>
            </a:fld>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r>
              <a:rPr lang="en-US" sz="1100" kern="1200" baseline="0" dirty="0" smtClean="0">
                <a:solidFill>
                  <a:schemeClr val="tx1"/>
                </a:solidFill>
                <a:latin typeface="Arial" charset="0"/>
                <a:ea typeface="+mn-ea"/>
                <a:cs typeface="+mn-cs"/>
              </a:rPr>
              <a:t>The worst-case scenario for a duplex mismatch is when a bridge that is sending BPDUs is configured for half duplex on a link while its peer is configured for full duplex</a:t>
            </a:r>
            <a:r>
              <a:rPr lang="en-US" sz="1100" kern="1200" baseline="0" smtClean="0">
                <a:solidFill>
                  <a:schemeClr val="tx1"/>
                </a:solidFill>
                <a:latin typeface="Arial" charset="0"/>
                <a:ea typeface="+mn-ea"/>
                <a:cs typeface="+mn-cs"/>
              </a:rPr>
              <a:t>. </a:t>
            </a:r>
          </a:p>
          <a:p>
            <a:pPr marL="228600" indent="-228600"/>
            <a:r>
              <a:rPr lang="en-US" sz="1100" kern="1200" baseline="0" smtClean="0">
                <a:solidFill>
                  <a:schemeClr val="tx1"/>
                </a:solidFill>
                <a:latin typeface="Arial" charset="0"/>
                <a:ea typeface="+mn-ea"/>
                <a:cs typeface="+mn-cs"/>
              </a:rPr>
              <a:t>In </a:t>
            </a:r>
            <a:r>
              <a:rPr lang="en-US" sz="1100" kern="1200" baseline="0" dirty="0" smtClean="0">
                <a:solidFill>
                  <a:schemeClr val="tx1"/>
                </a:solidFill>
                <a:latin typeface="Arial" charset="0"/>
                <a:ea typeface="+mn-ea"/>
                <a:cs typeface="+mn-cs"/>
              </a:rPr>
              <a:t>the figure, the duplex mismatch on the link between Switch A and Switch B could potentially lead to a bridging loop. Because Switch B is configured for full duplex, it starts forwarding frames even if Switch A is already using the link. This is a problem for Switch A, which detects a collision and runs the back-off algorithm before attempting another transmission of its frame. If there is enough traffic from Switch B to Switch A, every packet (including the BPDUs) sent by Switch A is deferred or has a collision and is subsequently dropped</a:t>
            </a:r>
            <a:r>
              <a:rPr lang="en-US" sz="1100" kern="1200" baseline="0" smtClean="0">
                <a:solidFill>
                  <a:schemeClr val="tx1"/>
                </a:solidFill>
                <a:latin typeface="Arial" charset="0"/>
                <a:ea typeface="+mn-ea"/>
                <a:cs typeface="+mn-cs"/>
              </a:rPr>
              <a:t>. </a:t>
            </a:r>
          </a:p>
          <a:p>
            <a:pPr marL="228600" indent="-228600"/>
            <a:r>
              <a:rPr lang="en-US" sz="1100" kern="1200" baseline="0" smtClean="0">
                <a:solidFill>
                  <a:schemeClr val="tx1"/>
                </a:solidFill>
                <a:latin typeface="Arial" charset="0"/>
                <a:ea typeface="+mn-ea"/>
                <a:cs typeface="+mn-cs"/>
              </a:rPr>
              <a:t>From </a:t>
            </a:r>
            <a:r>
              <a:rPr lang="en-US" sz="1100" kern="1200" baseline="0" dirty="0" smtClean="0">
                <a:solidFill>
                  <a:schemeClr val="tx1"/>
                </a:solidFill>
                <a:latin typeface="Arial" charset="0"/>
                <a:ea typeface="+mn-ea"/>
                <a:cs typeface="+mn-cs"/>
              </a:rPr>
              <a:t>an STP point of view, because Switch B no longer receives BPDUs from Switch A, it assumes the root bridge is no longer present. Consequently, Switch B moves its port to Switch C into the forwarding state, creating a Layer 2 loop.</a:t>
            </a:r>
            <a:endParaRPr lang="en-US" sz="110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70</a:t>
            </a:fld>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r>
              <a:rPr lang="en-US" sz="1100" kern="1200" baseline="0" dirty="0" smtClean="0">
                <a:solidFill>
                  <a:schemeClr val="tx1"/>
                </a:solidFill>
                <a:latin typeface="Arial" charset="0"/>
                <a:ea typeface="+mn-ea"/>
                <a:cs typeface="+mn-cs"/>
              </a:rPr>
              <a:t>With STP enabled to provide redundancy, any condition that results in a link maintaining a physical link connected status on both link partners but operating in a one-way communication state is detrimental to network stability because it could lead to bridging loops and routing black holes</a:t>
            </a:r>
            <a:r>
              <a:rPr lang="en-US" sz="1100" kern="1200" baseline="0" smtClean="0">
                <a:solidFill>
                  <a:schemeClr val="tx1"/>
                </a:solidFill>
                <a:latin typeface="Arial" charset="0"/>
                <a:ea typeface="+mn-ea"/>
                <a:cs typeface="+mn-cs"/>
              </a:rPr>
              <a:t>. </a:t>
            </a:r>
          </a:p>
          <a:p>
            <a:pPr marL="228600" indent="-228600"/>
            <a:r>
              <a:rPr lang="en-US" sz="1100" kern="1200" baseline="0" smtClean="0">
                <a:solidFill>
                  <a:schemeClr val="tx1"/>
                </a:solidFill>
                <a:latin typeface="Arial" charset="0"/>
                <a:ea typeface="+mn-ea"/>
                <a:cs typeface="+mn-cs"/>
              </a:rPr>
              <a:t>The </a:t>
            </a:r>
            <a:r>
              <a:rPr lang="en-US" sz="1100" kern="1200" baseline="0" dirty="0" smtClean="0">
                <a:solidFill>
                  <a:schemeClr val="tx1"/>
                </a:solidFill>
                <a:latin typeface="Arial" charset="0"/>
                <a:ea typeface="+mn-ea"/>
                <a:cs typeface="+mn-cs"/>
              </a:rPr>
              <a:t>figure shows such an example of a unidirectional link failure affecting STP. The link between Switch A and Switch B is unidirectional and drops traffic from Switch A to Switch B while transmitting traffic from Switch B to Switch A. Suppose, however, that the interface on Switch B should be blocking. An interface blocks only if it receives BPDUs from a bridge that has a better priority. In this case, all the BPDUs coming from Switch A are lost, and Switch B eventually moves to the forwarding state, creating a loop</a:t>
            </a:r>
            <a:r>
              <a:rPr lang="en-US" sz="1100" kern="1200" baseline="0" smtClean="0">
                <a:solidFill>
                  <a:schemeClr val="tx1"/>
                </a:solidFill>
                <a:latin typeface="Arial" charset="0"/>
                <a:ea typeface="+mn-ea"/>
                <a:cs typeface="+mn-cs"/>
              </a:rPr>
              <a:t>. </a:t>
            </a:r>
          </a:p>
          <a:p>
            <a:pPr marL="228600" indent="-228600"/>
            <a:r>
              <a:rPr lang="en-US" sz="1100" kern="1200" baseline="0" smtClean="0">
                <a:solidFill>
                  <a:schemeClr val="tx1"/>
                </a:solidFill>
                <a:latin typeface="Arial" charset="0"/>
                <a:ea typeface="+mn-ea"/>
                <a:cs typeface="+mn-cs"/>
              </a:rPr>
              <a:t>Note </a:t>
            </a:r>
            <a:r>
              <a:rPr lang="en-US" sz="1100" kern="1200" baseline="0" dirty="0" smtClean="0">
                <a:solidFill>
                  <a:schemeClr val="tx1"/>
                </a:solidFill>
                <a:latin typeface="Arial" charset="0"/>
                <a:ea typeface="+mn-ea"/>
                <a:cs typeface="+mn-cs"/>
              </a:rPr>
              <a:t>that in this case, if the failure exists at startup, STP does not converge correctly. In addition, rebooting of the bridges has absolutely no effect on this scenario. To resolve this problem, configure aggressive mode UDLD to detect incorrect cabling or unidirectional links and automatically put the affected port in err-disable state</a:t>
            </a:r>
            <a:r>
              <a:rPr lang="en-US" sz="1100" kern="1200" baseline="0" smtClean="0">
                <a:solidFill>
                  <a:schemeClr val="tx1"/>
                </a:solidFill>
                <a:latin typeface="Arial" charset="0"/>
                <a:ea typeface="+mn-ea"/>
                <a:cs typeface="+mn-cs"/>
              </a:rPr>
              <a:t>. </a:t>
            </a:r>
          </a:p>
          <a:p>
            <a:pPr marL="228600" indent="-228600"/>
            <a:r>
              <a:rPr lang="en-US" sz="1100" kern="1200" baseline="0" smtClean="0">
                <a:solidFill>
                  <a:schemeClr val="tx1"/>
                </a:solidFill>
                <a:latin typeface="Arial" charset="0"/>
                <a:ea typeface="+mn-ea"/>
                <a:cs typeface="+mn-cs"/>
              </a:rPr>
              <a:t>The </a:t>
            </a:r>
            <a:r>
              <a:rPr lang="en-US" sz="1100" kern="1200" baseline="0" dirty="0" smtClean="0">
                <a:solidFill>
                  <a:schemeClr val="tx1"/>
                </a:solidFill>
                <a:latin typeface="Arial" charset="0"/>
                <a:ea typeface="+mn-ea"/>
                <a:cs typeface="+mn-cs"/>
              </a:rPr>
              <a:t>general recommended practice is to use aggressive mode UDLD on all point-to-point interfaces in any multilayer switched network.</a:t>
            </a:r>
            <a:endParaRPr lang="en-US" sz="110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71</a:t>
            </a:fld>
            <a:endParaRPr 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72</a:t>
            </a:fld>
            <a:endParaRPr 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73</a:t>
            </a:fld>
            <a:endParaRPr 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74</a:t>
            </a:fld>
            <a:endParaRPr 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70731" y="4387850"/>
            <a:ext cx="5468938" cy="4252913"/>
          </a:xfrm>
        </p:spPr>
        <p:txBody>
          <a:bodyPr>
            <a:noAutofit/>
          </a:bodyPr>
          <a:lstStyle/>
          <a:p>
            <a:pPr marL="228600" indent="-228600">
              <a:buNone/>
            </a:pPr>
            <a:r>
              <a:rPr lang="en-US" sz="1100" b="1" smtClean="0"/>
              <a:t>Develop a Plan</a:t>
            </a:r>
            <a:endParaRPr lang="en-US" sz="1100" smtClean="0"/>
          </a:p>
          <a:p>
            <a:pPr marL="0" indent="0">
              <a:buNone/>
            </a:pPr>
            <a:r>
              <a:rPr lang="en-US" sz="1100" smtClean="0"/>
              <a:t>It is critical to develop a plan of action for potential STP issues. To create a plan, you must understand the following basic characteristics of your network:</a:t>
            </a:r>
          </a:p>
          <a:p>
            <a:pPr marL="228600" lvl="0" indent="-228600"/>
            <a:r>
              <a:rPr lang="en-US" sz="1100" smtClean="0"/>
              <a:t>Topology of the bridged network</a:t>
            </a:r>
          </a:p>
          <a:p>
            <a:pPr marL="228600" lvl="0" indent="-228600"/>
            <a:r>
              <a:rPr lang="en-US" sz="1100" smtClean="0"/>
              <a:t>Location of the root bridge</a:t>
            </a:r>
          </a:p>
          <a:p>
            <a:pPr marL="228600" lvl="0" indent="-228600"/>
            <a:r>
              <a:rPr lang="en-US" sz="1100" smtClean="0"/>
              <a:t>Location of the blocked ports and, therefore, the redundant linksunderstand the following basic characteristics of your network:</a:t>
            </a:r>
          </a:p>
          <a:p>
            <a:pPr marL="0" indent="0">
              <a:buNone/>
            </a:pPr>
            <a:r>
              <a:rPr lang="en-US" sz="1100" smtClean="0"/>
              <a:t>Knowing the basic characteristics is essential in troubleshooting any Layer 2 issue. In addition, knowledge of the network helps to focus attention on the critical ports on key devices, because most of the STP troubleshooting steps simply involve using </a:t>
            </a:r>
            <a:r>
              <a:rPr lang="en-US" sz="1100" b="1" smtClean="0"/>
              <a:t>show </a:t>
            </a:r>
            <a:r>
              <a:rPr lang="en-US" sz="1100" smtClean="0"/>
              <a:t>commands to identify error conditions. Knowing which links  on each device is redundant helps to quickly stop a bridging loop by disabling those links.</a:t>
            </a:r>
          </a:p>
          <a:p>
            <a:pPr marL="228600" indent="-228600">
              <a:buNone/>
            </a:pPr>
            <a:r>
              <a:rPr lang="en-US" sz="1100" b="1" smtClean="0"/>
              <a:t>Isolate the Cause and Correct an STP Problem</a:t>
            </a:r>
            <a:endParaRPr lang="en-US" sz="1100" smtClean="0"/>
          </a:p>
          <a:p>
            <a:pPr marL="228600" indent="-228600">
              <a:buNone/>
            </a:pPr>
            <a:r>
              <a:rPr lang="en-US" sz="1100" smtClean="0"/>
              <a:t>If there is a STP loop in your network, follow these steps:</a:t>
            </a:r>
          </a:p>
          <a:p>
            <a:pPr marL="228600" lvl="0" indent="-228600"/>
            <a:r>
              <a:rPr lang="en-US" sz="1100" smtClean="0"/>
              <a:t>Step 1. Identify a bridging loop.</a:t>
            </a:r>
          </a:p>
          <a:p>
            <a:pPr marL="228600" lvl="0" indent="-228600"/>
            <a:r>
              <a:rPr lang="en-US" sz="1100" smtClean="0"/>
              <a:t>Step 2. Restore connectivity.</a:t>
            </a:r>
          </a:p>
          <a:p>
            <a:pPr marL="228600" lvl="0" indent="-228600"/>
            <a:r>
              <a:rPr lang="en-US" sz="1100" smtClean="0"/>
              <a:t>Step 3. Check the port status.</a:t>
            </a:r>
          </a:p>
          <a:p>
            <a:pPr marL="228600" lvl="0" indent="-228600"/>
            <a:r>
              <a:rPr lang="en-US" sz="1100" smtClean="0"/>
              <a:t>Step 4. Check for resource errors.</a:t>
            </a:r>
          </a:p>
          <a:p>
            <a:pPr marL="228600" lvl="0" indent="-228600"/>
            <a:r>
              <a:rPr lang="en-US" sz="1100" smtClean="0"/>
              <a:t>Step 5. Disable unneeded features.</a:t>
            </a:r>
          </a:p>
          <a:p>
            <a:pPr marL="228600" indent="-228600">
              <a:buNone/>
            </a:pPr>
            <a:r>
              <a:rPr lang="en-US" sz="1100" b="1" smtClean="0"/>
              <a:t>Identify a Bridging Loop</a:t>
            </a:r>
            <a:endParaRPr lang="en-US" sz="1100" smtClean="0"/>
          </a:p>
          <a:p>
            <a:pPr marL="0" indent="0">
              <a:buNone/>
            </a:pPr>
            <a:r>
              <a:rPr lang="en-US" sz="1100" smtClean="0"/>
              <a:t>The best way to identify a bridging loop is to capture the traffic on a saturated link and to determine whether duplicate packets are propagating. If all users in a specific bridging domain have connectivity issues at the same time, a bridging loop is a possible cause. Check the port utilization on devices and look for abnormal values. In addition, you might see other protocols break down due to the bridging loops. For example, HSRP might complain of duplicate IP addresses if a loop causes it to see its own packets. Another common message during a loop is constant flapping of MAC addresses between interfaces. In a stable network, MAC addresses do not flap. In addition, be careful not to associate a bridging loop with a packet storm caused by another anomalous event such as an Internet worm or virus.</a:t>
            </a:r>
          </a:p>
          <a:p>
            <a:pPr marL="228600" indent="-228600">
              <a:buNone/>
            </a:pPr>
            <a:r>
              <a:rPr lang="en-US" sz="1100" b="1" smtClean="0"/>
              <a:t>Restore Connectivity</a:t>
            </a:r>
            <a:endParaRPr lang="en-US" sz="1100" smtClean="0"/>
          </a:p>
          <a:p>
            <a:pPr marL="0" indent="0">
              <a:buNone/>
            </a:pPr>
            <a:r>
              <a:rPr lang="en-US" sz="1100" smtClean="0"/>
              <a:t>Bridging loops have severe consequences on a bridged network. Administrators generally do not have time to look for the cause of a loop, however, preferring to restore connectivity as soon as possible and identify potential issues later. Restoring connectivity consists of the following two actions:</a:t>
            </a:r>
          </a:p>
          <a:p>
            <a:pPr marL="228600" lvl="0" indent="-228600"/>
            <a:r>
              <a:rPr lang="en-US" sz="1100" b="1" smtClean="0"/>
              <a:t>Breaking the loop: </a:t>
            </a:r>
            <a:r>
              <a:rPr lang="en-US" sz="1100" smtClean="0"/>
              <a:t>A simple solution is to manually disable every port that is providing redundancy in the network. Identify the part of the network that is more affected and start disabling ports in that area. If possible, start by disabling ports that should be in the blocking state. Check to see whether network connectivity is restored while disabling one port at a time.</a:t>
            </a:r>
          </a:p>
          <a:p>
            <a:pPr marL="228600" lvl="0" indent="-228600"/>
            <a:r>
              <a:rPr lang="en-US" sz="1100" b="1" smtClean="0"/>
              <a:t>Logging events: </a:t>
            </a:r>
            <a:r>
              <a:rPr lang="en-US" sz="1100" smtClean="0"/>
              <a:t>If it is not possible to identify the source of the problem or if the problem is transient, enable logging and increase the logging level of STP events on the switches experiencing the failure. At a minimum, enable logging on switches with blocked ports because the transition of a blocked port to forwarding state creates the loop. To log detailed events or to identify STP problems, use debug commands on Cisco IOS–based Catalyst switches. Debugging commands, if used with care, can help identify the source of the problem. Use the following command to enable STP debugging: </a:t>
            </a:r>
            <a:r>
              <a:rPr lang="en-US" sz="1100" b="1" smtClean="0"/>
              <a:t>debug spanning-tree events</a:t>
            </a:r>
            <a:endParaRPr lang="en-US" sz="1100" smtClean="0"/>
          </a:p>
          <a:p>
            <a:pPr marL="228600" indent="-228600">
              <a:buNone/>
            </a:pPr>
            <a:r>
              <a:rPr lang="en-US" sz="1100" b="1" smtClean="0"/>
              <a:t>Check Port Status</a:t>
            </a:r>
            <a:endParaRPr lang="en-US" sz="1100" smtClean="0"/>
          </a:p>
          <a:p>
            <a:pPr marL="0" indent="0">
              <a:buNone/>
            </a:pPr>
            <a:r>
              <a:rPr lang="en-US" sz="1100" smtClean="0"/>
              <a:t>Investigate the blocking ports first and then the other ports. The following are several guidelines for troubleshooting port status:</a:t>
            </a:r>
          </a:p>
          <a:p>
            <a:pPr marL="228600" lvl="0" indent="-228600"/>
            <a:r>
              <a:rPr lang="en-US" sz="1100" b="1" smtClean="0"/>
              <a:t>Blocked ports: </a:t>
            </a:r>
            <a:r>
              <a:rPr lang="en-US" sz="1100" smtClean="0"/>
              <a:t>Check to make sure the switch reports receiving BPDUs periodically on root and blocked ports. Issue the following command on Cisco IOS–based Catalyst switches to display the number of BPDUs received on each interface: </a:t>
            </a:r>
            <a:r>
              <a:rPr lang="en-US" sz="1100" b="1" smtClean="0"/>
              <a:t>show spanning-tree vlan </a:t>
            </a:r>
            <a:r>
              <a:rPr lang="en-US" sz="1100" b="1" i="1" smtClean="0"/>
              <a:t>vlan-id detail </a:t>
            </a:r>
            <a:r>
              <a:rPr lang="en-US" sz="1100" smtClean="0"/>
              <a:t>Issue the command multiple times to determine whether the device is receiving BPDUs.</a:t>
            </a:r>
          </a:p>
          <a:p>
            <a:pPr marL="228600" lvl="0" indent="-228600"/>
            <a:r>
              <a:rPr lang="en-US" sz="1100" b="1" smtClean="0"/>
              <a:t>Duplex mismatch: </a:t>
            </a:r>
            <a:r>
              <a:rPr lang="en-US" sz="1100" smtClean="0"/>
              <a:t>To look for a duplex mismatch, check on each side of a point-to-point link. Simply use the </a:t>
            </a:r>
            <a:r>
              <a:rPr lang="en-US" sz="1100" b="1" smtClean="0"/>
              <a:t>show interface </a:t>
            </a:r>
            <a:r>
              <a:rPr lang="en-US" sz="1100" smtClean="0"/>
              <a:t>command to check the speed and duplex status of the specified ports.</a:t>
            </a:r>
          </a:p>
          <a:p>
            <a:pPr marL="228600" lvl="0" indent="-228600"/>
            <a:r>
              <a:rPr lang="en-US" sz="1100" b="1" smtClean="0"/>
              <a:t>Port utilization: </a:t>
            </a:r>
            <a:r>
              <a:rPr lang="en-US" sz="1100" smtClean="0"/>
              <a:t>An overloaded interface may fail to transmit vital BPDUs and is also an indication of a possible bridging loop. Use the </a:t>
            </a:r>
            <a:r>
              <a:rPr lang="en-US" sz="1100" b="1" smtClean="0"/>
              <a:t>show interface </a:t>
            </a:r>
            <a:r>
              <a:rPr lang="en-US" sz="1100" smtClean="0"/>
              <a:t>command to determine interface utilization using the load of the interface and packet input and output rates.</a:t>
            </a:r>
          </a:p>
          <a:p>
            <a:pPr marL="228600" lvl="0" indent="-228600"/>
            <a:r>
              <a:rPr lang="en-US" sz="1100" b="1" smtClean="0"/>
              <a:t>Frame corruption: </a:t>
            </a:r>
            <a:r>
              <a:rPr lang="en-US" sz="1100" smtClean="0"/>
              <a:t>Look for increases in the input error fields of the </a:t>
            </a:r>
            <a:r>
              <a:rPr lang="en-US" sz="1100" b="1" smtClean="0"/>
              <a:t>show interface </a:t>
            </a:r>
            <a:r>
              <a:rPr lang="en-US" sz="1100" smtClean="0"/>
              <a:t>command.</a:t>
            </a:r>
          </a:p>
          <a:p>
            <a:pPr marL="228600" indent="-228600">
              <a:buNone/>
            </a:pPr>
            <a:r>
              <a:rPr lang="en-US" sz="1100" b="1" smtClean="0"/>
              <a:t>Look for Resource Errors</a:t>
            </a:r>
            <a:endParaRPr lang="en-US" sz="1100" smtClean="0"/>
          </a:p>
          <a:p>
            <a:pPr marL="0" indent="0">
              <a:buNone/>
            </a:pPr>
            <a:r>
              <a:rPr lang="en-US" sz="1100" smtClean="0"/>
              <a:t>High CPU utilization can lead to network instability for switches running STP. Use the </a:t>
            </a:r>
            <a:r>
              <a:rPr lang="en-US" sz="1100" b="1" smtClean="0"/>
              <a:t>show processes cpu </a:t>
            </a:r>
            <a:r>
              <a:rPr lang="en-US" sz="1100" smtClean="0"/>
              <a:t>command to check whether the CPU utilization is approaching 100 percent. Cisco Catalyst switches prioritize control packets such as BPDU over any lowerpriority traffic; hence, the switch would be stable with higher CPU if it were just processing low-priority traffic. As a general rule of thumb, if the CPU exceeds 70 percent, action should be taken to rectify any problem or to consider re-architecting the network to prevent any potential future problems.</a:t>
            </a:r>
          </a:p>
          <a:p>
            <a:pPr marL="228600" indent="-228600">
              <a:buNone/>
            </a:pPr>
            <a:r>
              <a:rPr lang="en-US" sz="1100" b="1" smtClean="0"/>
              <a:t>Disable Unneeded Features</a:t>
            </a:r>
            <a:endParaRPr lang="en-US" sz="1100" smtClean="0"/>
          </a:p>
          <a:p>
            <a:pPr marL="0" indent="0">
              <a:buNone/>
            </a:pPr>
            <a:r>
              <a:rPr lang="en-US" sz="1100" smtClean="0"/>
              <a:t>Disabling as many features as possible reduces troubleshooting complexity. EtherChannel, for example, is a feature that bundles several different links into a single logical port. It might be helpful to disable this feature while troubleshooting. In general, simplifying the network configuration reduces the troubleshooting effort. If configuration changes are made during the troubleshooting effort, note the changes. An alternative way is to save the configuration by maintaining a copy of the configuring in bootflash or on a TFTP server. After the root cause is found and fixed, the removed configurations can be easily reapplied. </a:t>
            </a:r>
          </a:p>
          <a:p>
            <a:pPr marL="228600" indent="-228600">
              <a:buNone/>
            </a:pPr>
            <a:r>
              <a:rPr lang="en-US" sz="1100" b="1" smtClean="0"/>
              <a:t>Document Findings</a:t>
            </a:r>
            <a:endParaRPr lang="en-US" sz="1100" smtClean="0"/>
          </a:p>
          <a:p>
            <a:pPr marL="0" indent="0">
              <a:buNone/>
            </a:pPr>
            <a:r>
              <a:rPr lang="en-US" sz="1100" smtClean="0"/>
              <a:t>When the STP issue is isolated and resolved, it is important to document any learnings from the incident as part of improving the plan for future issues. Not documenting any configuration or network design changes to the previous plan might result in difficulty troubleshooting during the next STP issue. Documentation of the network is critical for eventual up time of the business. Significant amounts of outages can be prevented by planning ahead. In some cases, some links can be disabled to break the loop without impacting the business during business hours, and troubleshooting can be performed after-hours. Without clear documentation, the network will begin to affect all critical functions, and as network administrators, it is critical to have the proper documentation to reduce the time to stabilize the network. Documentation includes the IP addresses of all the devices, passwords, root and the secondary root, and the proper configuration of all switch to switch or switch to router links. Also knowing the network topology diagram with port number information can help determine quickly how the problem is manifested in the network. Having known good configuration is also essential to recover the network quickly. </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75</a:t>
            </a:fld>
            <a:endParaRPr 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1"/>
          <p:cNvSpPr>
            <a:spLocks noGrp="1" noChangeArrowheads="1"/>
          </p:cNvSpPr>
          <p:nvPr>
            <p:ph type="sldNum" sz="quarter" idx="5"/>
          </p:nvPr>
        </p:nvSpPr>
        <p:spPr>
          <a:noFill/>
        </p:spPr>
        <p:txBody>
          <a:bodyPr/>
          <a:lstStyle/>
          <a:p>
            <a:fld id="{B9604EDC-FA33-4E29-A4FE-1BE216F14682}" type="slidenum">
              <a:rPr lang="en-US" smtClean="0"/>
              <a:pPr/>
              <a:t>76</a:t>
            </a:fld>
            <a:endParaRPr lang="en-US"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1"/>
          <p:cNvSpPr>
            <a:spLocks noGrp="1" noChangeArrowheads="1"/>
          </p:cNvSpPr>
          <p:nvPr>
            <p:ph type="sldNum" sz="quarter" idx="5"/>
          </p:nvPr>
        </p:nvSpPr>
        <p:spPr>
          <a:noFill/>
        </p:spPr>
        <p:txBody>
          <a:bodyPr/>
          <a:lstStyle/>
          <a:p>
            <a:fld id="{B9604EDC-FA33-4E29-A4FE-1BE216F14682}" type="slidenum">
              <a:rPr lang="en-US" smtClean="0"/>
              <a:pPr/>
              <a:t>77</a:t>
            </a:fld>
            <a:endParaRPr lang="en-US"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normAutofit/>
          </a:bodyPr>
          <a:lstStyle/>
          <a:p>
            <a:pPr marL="228600" indent="-228600"/>
            <a:r>
              <a:rPr lang="en-US" sz="1100" kern="1200" baseline="0" dirty="0" smtClean="0">
                <a:solidFill>
                  <a:schemeClr val="tx1"/>
                </a:solidFill>
                <a:latin typeface="Arial" charset="0"/>
                <a:ea typeface="+mn-ea"/>
                <a:cs typeface="+mn-cs"/>
              </a:rPr>
              <a:t>Spanning Tree Protocol troubleshooting is achieved with careful planning and documentation before the problem and following a set of logical troubleshooting steps to identify and correct the problem. The troubleshooting exercise needs to be completed with documenting findings and making appropriate changes to the planning document.</a:t>
            </a:r>
            <a:endParaRPr lang="en-US" sz="1100" dirty="0" smtClean="0"/>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79</a:t>
            </a:fld>
            <a:endParaRPr 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a:ln/>
        </p:spPr>
        <p:txBody>
          <a:bodyPr/>
          <a:lstStyle/>
          <a:p>
            <a:pPr>
              <a:buFontTx/>
              <a:buNone/>
            </a:pPr>
            <a:endParaRPr lang="en-US" smtClean="0"/>
          </a:p>
        </p:txBody>
      </p:sp>
      <p:sp>
        <p:nvSpPr>
          <p:cNvPr id="24580" name="Slide Number Placeholder 3"/>
          <p:cNvSpPr>
            <a:spLocks noGrp="1"/>
          </p:cNvSpPr>
          <p:nvPr>
            <p:ph type="sldNum" sz="quarter" idx="5"/>
          </p:nvPr>
        </p:nvSpPr>
        <p:spPr>
          <a:noFill/>
        </p:spPr>
        <p:txBody>
          <a:bodyPr/>
          <a:lstStyle/>
          <a:p>
            <a:fld id="{7757FC66-78E3-4B4F-8568-92AC8FAA902C}" type="slidenum">
              <a:rPr lang="en-US" smtClean="0"/>
              <a:pPr/>
              <a:t>80</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r>
              <a:rPr lang="en-US" sz="1100" dirty="0" smtClean="0"/>
              <a:t>RSTP</a:t>
            </a:r>
            <a:r>
              <a:rPr lang="en-US" sz="1100" baseline="0" dirty="0" smtClean="0"/>
              <a:t> has only three port states, </a:t>
            </a:r>
            <a:r>
              <a:rPr lang="en-US" sz="1100" kern="1200" baseline="0" dirty="0" smtClean="0">
                <a:solidFill>
                  <a:schemeClr val="tx1"/>
                </a:solidFill>
                <a:latin typeface="Arial" charset="0"/>
                <a:ea typeface="+mn-ea"/>
                <a:cs typeface="+mn-cs"/>
              </a:rPr>
              <a:t>corresponding to the three possible operational statuses: discarding, learning, and forwarding. The RSTP 802.1w discarding state represents a merger of the 802.1D STP port states of disabled, blocking, and listening</a:t>
            </a:r>
          </a:p>
          <a:p>
            <a:pPr marL="228600" indent="-228600"/>
            <a:r>
              <a:rPr lang="en-US" sz="1100" i="0" kern="1200" baseline="0" smtClean="0">
                <a:solidFill>
                  <a:schemeClr val="tx1"/>
                </a:solidFill>
                <a:latin typeface="Arial" charset="0"/>
                <a:ea typeface="+mn-ea"/>
                <a:cs typeface="+mn-cs"/>
              </a:rPr>
              <a:t>IEEE </a:t>
            </a:r>
            <a:r>
              <a:rPr lang="en-US" sz="1100" i="0" kern="1200" baseline="0" dirty="0" smtClean="0">
                <a:solidFill>
                  <a:schemeClr val="tx1"/>
                </a:solidFill>
                <a:latin typeface="Arial" charset="0"/>
                <a:ea typeface="+mn-ea"/>
                <a:cs typeface="+mn-cs"/>
              </a:rPr>
              <a:t>802.1D STP mixes the state of a port, whether blocking or forwarding traffic, with the role it plays in the active topology (root port, designated port, and so on). For example, from an operational point of view, there is no difference between a port in the blocking state and a port in the listening state. Both discard frames and do not learn MAC addresses. The real difference lies in the role the spanning tree assigns to the port. It can safely be assumed that a listening port is either designated or root and is on its way to the forwarding state. Unfortunately, when in the forwarding state, there is no way to infer from the port state whether the port is root or designated. RSTP considers there to be no difference between a port in blocking state and a port in listening state; both discard frames, and neither learns MAC addresses. RSTP decouples the role of a port from the state of a port. In all port states, a port will accept and process BPDU frames. </a:t>
            </a:r>
            <a:r>
              <a:rPr lang="en-US" sz="1100" kern="1200" baseline="0" dirty="0" smtClean="0">
                <a:solidFill>
                  <a:schemeClr val="tx1"/>
                </a:solidFill>
                <a:latin typeface="Arial" charset="0"/>
                <a:ea typeface="+mn-ea"/>
                <a:cs typeface="+mn-cs"/>
              </a:rPr>
              <a:t>The table above provides a comparison of 802.1D port states with RSTP port states.</a:t>
            </a:r>
            <a:endParaRPr lang="en-US" sz="110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pPr marL="228600" indent="-228600"/>
            <a:r>
              <a:rPr lang="en-US" sz="1100" kern="1200" baseline="0" dirty="0" smtClean="0">
                <a:solidFill>
                  <a:schemeClr val="tx1"/>
                </a:solidFill>
                <a:latin typeface="Arial" charset="0"/>
                <a:ea typeface="+mn-ea"/>
                <a:cs typeface="+mn-cs"/>
              </a:rPr>
              <a:t>The port role defines the ultimate purpose of a switch port and the way it handles data frames. One strength of RSTP is that port roles and port states can transition independently of each other. RSTP defines the port roles as follows:</a:t>
            </a:r>
          </a:p>
          <a:p>
            <a:pPr marL="454025" lvl="1"/>
            <a:r>
              <a:rPr lang="en-US" sz="1100" b="1" kern="1200" baseline="0" dirty="0" smtClean="0">
                <a:solidFill>
                  <a:schemeClr val="tx1"/>
                </a:solidFill>
                <a:latin typeface="Arial" charset="0"/>
                <a:ea typeface="+mn-ea"/>
                <a:cs typeface="+mn-cs"/>
              </a:rPr>
              <a:t>Root: </a:t>
            </a:r>
            <a:r>
              <a:rPr lang="en-US" sz="1100" b="0" kern="1200" baseline="0" dirty="0" smtClean="0">
                <a:solidFill>
                  <a:schemeClr val="tx1"/>
                </a:solidFill>
                <a:latin typeface="Arial" charset="0"/>
                <a:ea typeface="+mn-ea"/>
                <a:cs typeface="+mn-cs"/>
              </a:rPr>
              <a:t>The root port is the switch port on every nonroot bridge that is the chosen path </a:t>
            </a:r>
            <a:r>
              <a:rPr lang="en-US" sz="1100" kern="1200" baseline="0" dirty="0" smtClean="0">
                <a:solidFill>
                  <a:schemeClr val="tx1"/>
                </a:solidFill>
                <a:latin typeface="Arial" charset="0"/>
                <a:ea typeface="+mn-ea"/>
                <a:cs typeface="+mn-cs"/>
              </a:rPr>
              <a:t>to the root bridge. Only one root port can be on every switch. The root port assumes the forwarding state in a stable active topology. In the figure, the root port is marked as R. </a:t>
            </a:r>
          </a:p>
          <a:p>
            <a:pPr marL="454025" lvl="1"/>
            <a:r>
              <a:rPr lang="en-US" sz="1100" b="1" kern="1200" baseline="0" dirty="0" smtClean="0">
                <a:solidFill>
                  <a:schemeClr val="tx1"/>
                </a:solidFill>
                <a:latin typeface="Arial" charset="0"/>
                <a:ea typeface="+mn-ea"/>
                <a:cs typeface="+mn-cs"/>
              </a:rPr>
              <a:t>Designated</a:t>
            </a:r>
            <a:r>
              <a:rPr lang="en-US" sz="1100" kern="1200" baseline="0" dirty="0" smtClean="0">
                <a:solidFill>
                  <a:schemeClr val="tx1"/>
                </a:solidFill>
                <a:latin typeface="Arial" charset="0"/>
                <a:ea typeface="+mn-ea"/>
                <a:cs typeface="+mn-cs"/>
              </a:rPr>
              <a:t>: Each segment has at least one switch port as the designated port for that segment. In a stable, active topology, the switch with the designated port receives frames on the segment that are destined for the root bridge. There can be only one designated port per segment. The designated port assumes the forwarding state. All switches that are connected to a given segment listen to all BPDUs and determine the switch that will be the designated switch for a particular segment. In the figure, the designated port is marked as D.</a:t>
            </a:r>
          </a:p>
          <a:p>
            <a:pPr marL="454025" lvl="1"/>
            <a:r>
              <a:rPr lang="en-US" sz="1100" b="1" kern="1200" baseline="0" dirty="0" smtClean="0">
                <a:solidFill>
                  <a:schemeClr val="tx1"/>
                </a:solidFill>
                <a:latin typeface="Arial" charset="0"/>
                <a:ea typeface="+mn-ea"/>
                <a:cs typeface="+mn-cs"/>
              </a:rPr>
              <a:t>Alternate: </a:t>
            </a:r>
            <a:r>
              <a:rPr lang="en-US" sz="1100" b="0" kern="1200" baseline="0" dirty="0" smtClean="0">
                <a:solidFill>
                  <a:schemeClr val="tx1"/>
                </a:solidFill>
                <a:latin typeface="Arial" charset="0"/>
                <a:ea typeface="+mn-ea"/>
                <a:cs typeface="+mn-cs"/>
              </a:rPr>
              <a:t>The alternate port is a switch port that offers an alternate path toward </a:t>
            </a:r>
            <a:r>
              <a:rPr lang="en-US" sz="1100" kern="1200" baseline="0" dirty="0" smtClean="0">
                <a:solidFill>
                  <a:schemeClr val="tx1"/>
                </a:solidFill>
                <a:latin typeface="Arial" charset="0"/>
                <a:ea typeface="+mn-ea"/>
                <a:cs typeface="+mn-cs"/>
              </a:rPr>
              <a:t>the root bridge. The alternate port assumes a discarding state in a stable, active topology. An alternate port is present on nondesignated switches and makes a transition to a designated port if the current designated path fails. In the figure, the alternate port is marked as A.</a:t>
            </a:r>
          </a:p>
          <a:p>
            <a:pPr marL="454025" lvl="1"/>
            <a:r>
              <a:rPr lang="en-US" sz="1100" b="1" kern="1200" baseline="0" dirty="0" smtClean="0">
                <a:solidFill>
                  <a:schemeClr val="tx1"/>
                </a:solidFill>
                <a:latin typeface="Arial" charset="0"/>
                <a:ea typeface="+mn-ea"/>
                <a:cs typeface="+mn-cs"/>
              </a:rPr>
              <a:t>Backup: </a:t>
            </a:r>
            <a:r>
              <a:rPr lang="en-US" sz="1100" b="0" kern="1200" baseline="0" dirty="0" smtClean="0">
                <a:solidFill>
                  <a:schemeClr val="tx1"/>
                </a:solidFill>
                <a:latin typeface="Arial" charset="0"/>
                <a:ea typeface="+mn-ea"/>
                <a:cs typeface="+mn-cs"/>
              </a:rPr>
              <a:t>The backup port is an additional switch port on the designated switch with </a:t>
            </a:r>
            <a:r>
              <a:rPr lang="en-US" sz="1100" kern="1200" baseline="0" dirty="0" smtClean="0">
                <a:solidFill>
                  <a:schemeClr val="tx1"/>
                </a:solidFill>
                <a:latin typeface="Arial" charset="0"/>
                <a:ea typeface="+mn-ea"/>
                <a:cs typeface="+mn-cs"/>
              </a:rPr>
              <a:t>a redundant link to the segment for which the switch is designated. A backup port has a higher port ID than the designated port on the designated switch. The backup port assumes the discarding state in a stable, active topology. In the figure, the backup port is marked as B.</a:t>
            </a:r>
          </a:p>
          <a:p>
            <a:pPr marL="454025" lvl="1"/>
            <a:r>
              <a:rPr lang="en-US" sz="1100" b="1" kern="1200" baseline="0" dirty="0" smtClean="0">
                <a:solidFill>
                  <a:schemeClr val="tx1"/>
                </a:solidFill>
                <a:latin typeface="Arial" charset="0"/>
                <a:ea typeface="+mn-ea"/>
                <a:cs typeface="+mn-cs"/>
              </a:rPr>
              <a:t>Disabled: </a:t>
            </a:r>
            <a:r>
              <a:rPr lang="en-US" sz="1100" b="0" kern="1200" baseline="0" dirty="0" smtClean="0">
                <a:solidFill>
                  <a:schemeClr val="tx1"/>
                </a:solidFill>
                <a:latin typeface="Arial" charset="0"/>
                <a:ea typeface="+mn-ea"/>
                <a:cs typeface="+mn-cs"/>
              </a:rPr>
              <a:t>A port that has no role within the operation of spanning tree.</a:t>
            </a:r>
          </a:p>
          <a:p>
            <a:pPr marL="228600" indent="-228600"/>
            <a:r>
              <a:rPr lang="en-US" sz="1100" kern="1200" baseline="0" smtClean="0">
                <a:solidFill>
                  <a:schemeClr val="tx1"/>
                </a:solidFill>
                <a:latin typeface="Arial" charset="0"/>
                <a:ea typeface="+mn-ea"/>
                <a:cs typeface="+mn-cs"/>
              </a:rPr>
              <a:t>Root </a:t>
            </a:r>
            <a:r>
              <a:rPr lang="en-US" sz="1100" kern="1200" baseline="0" dirty="0" smtClean="0">
                <a:solidFill>
                  <a:schemeClr val="tx1"/>
                </a:solidFill>
                <a:latin typeface="Arial" charset="0"/>
                <a:ea typeface="+mn-ea"/>
                <a:cs typeface="+mn-cs"/>
              </a:rPr>
              <a:t>and designated port roles include the port in the active topology. Alternate and backup port roles exclude the port from the active topology. Table 3-5 compares the 802.1D port role and the RSTP port roles. Establishing the additional port roles allows RSTP to define a standby switch port before a failure or topology change. The alternate port moves to the forwarding state if a failure occurs on the designated port for the segment.</a:t>
            </a:r>
            <a:endParaRPr lang="en-US" sz="1100"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 name="Picture 8" descr="PPt_4face_021208.jpg"/>
          <p:cNvPicPr>
            <a:picLocks noChangeAspect="1"/>
          </p:cNvPicPr>
          <p:nvPr/>
        </p:nvPicPr>
        <p:blipFill>
          <a:blip r:embed="rId2" cstate="print"/>
          <a:srcRect/>
          <a:stretch>
            <a:fillRect/>
          </a:stretch>
        </p:blipFill>
        <p:spPr bwMode="auto">
          <a:xfrm>
            <a:off x="0" y="1911350"/>
            <a:ext cx="9144000" cy="2432050"/>
          </a:xfrm>
          <a:prstGeom prst="rect">
            <a:avLst/>
          </a:prstGeom>
          <a:noFill/>
          <a:ln w="9525">
            <a:noFill/>
            <a:miter lim="800000"/>
            <a:headEnd/>
            <a:tailEnd/>
          </a:ln>
        </p:spPr>
      </p:pic>
      <p:sp>
        <p:nvSpPr>
          <p:cNvPr id="5" name="Rectangle 3"/>
          <p:cNvSpPr>
            <a:spLocks noChangeArrowheads="1"/>
          </p:cNvSpPr>
          <p:nvPr/>
        </p:nvSpPr>
        <p:spPr bwMode="auto">
          <a:xfrm>
            <a:off x="4498975" y="6670675"/>
            <a:ext cx="2347913" cy="190500"/>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defRPr/>
            </a:pPr>
            <a:r>
              <a:rPr lang="en-US" sz="700" dirty="0">
                <a:solidFill>
                  <a:srgbClr val="C0C0C4"/>
                </a:solidFill>
              </a:rPr>
              <a:t>© 2007 – 2010, Cisco Systems, Inc. All rights reserved.</a:t>
            </a:r>
          </a:p>
        </p:txBody>
      </p:sp>
      <p:sp>
        <p:nvSpPr>
          <p:cNvPr id="6" name="Rectangle 4"/>
          <p:cNvSpPr>
            <a:spLocks noChangeArrowheads="1"/>
          </p:cNvSpPr>
          <p:nvPr/>
        </p:nvSpPr>
        <p:spPr bwMode="auto">
          <a:xfrm>
            <a:off x="7123113" y="6672263"/>
            <a:ext cx="650875" cy="188912"/>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defRPr/>
            </a:pPr>
            <a:r>
              <a:rPr lang="en-US" sz="700">
                <a:solidFill>
                  <a:srgbClr val="C0C0C4"/>
                </a:solidFill>
              </a:rPr>
              <a:t>Cisco Public</a:t>
            </a:r>
          </a:p>
        </p:txBody>
      </p:sp>
      <p:sp>
        <p:nvSpPr>
          <p:cNvPr id="7" name="Rectangle 5"/>
          <p:cNvSpPr>
            <a:spLocks noChangeArrowheads="1"/>
          </p:cNvSpPr>
          <p:nvPr/>
        </p:nvSpPr>
        <p:spPr bwMode="auto">
          <a:xfrm>
            <a:off x="193675" y="6562725"/>
            <a:ext cx="1699671" cy="190646"/>
          </a:xfrm>
          <a:prstGeom prst="rect">
            <a:avLst/>
          </a:prstGeom>
          <a:noFill/>
          <a:ln w="9525">
            <a:noFill/>
            <a:miter lim="800000"/>
            <a:headEnd/>
            <a:tailEnd/>
          </a:ln>
          <a:effectLst/>
        </p:spPr>
        <p:txBody>
          <a:bodyPr wrap="square" lIns="82124" tIns="41061" rIns="82124" bIns="41061" anchor="b">
            <a:spAutoFit/>
          </a:bodyPr>
          <a:lstStyle/>
          <a:p>
            <a:pPr algn="l" defTabSz="814388">
              <a:lnSpc>
                <a:spcPct val="100000"/>
              </a:lnSpc>
              <a:defRPr/>
            </a:pPr>
            <a:r>
              <a:rPr lang="en-US" sz="700" smtClean="0">
                <a:solidFill>
                  <a:schemeClr val="tx1"/>
                </a:solidFill>
              </a:rPr>
              <a:t>SWITCH v6 Chapter 3</a:t>
            </a:r>
            <a:endParaRPr lang="en-US" sz="700" dirty="0">
              <a:solidFill>
                <a:schemeClr val="tx1"/>
              </a:solidFill>
            </a:endParaRPr>
          </a:p>
        </p:txBody>
      </p:sp>
      <p:sp>
        <p:nvSpPr>
          <p:cNvPr id="8" name="Rectangle 6"/>
          <p:cNvSpPr>
            <a:spLocks noChangeArrowheads="1"/>
          </p:cNvSpPr>
          <p:nvPr/>
        </p:nvSpPr>
        <p:spPr bwMode="auto">
          <a:xfrm>
            <a:off x="8596313" y="6626225"/>
            <a:ext cx="320675" cy="234950"/>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defRPr/>
            </a:pPr>
            <a:fld id="{F03A2297-76DB-42C1-A7DF-76792C553C4F}" type="slidenum">
              <a:rPr lang="en-US" sz="1000">
                <a:solidFill>
                  <a:schemeClr val="tx1"/>
                </a:solidFill>
              </a:rPr>
              <a:pPr algn="r" defTabSz="814388">
                <a:lnSpc>
                  <a:spcPct val="100000"/>
                </a:lnSpc>
                <a:defRPr/>
              </a:pPr>
              <a:t>‹#›</a:t>
            </a:fld>
            <a:endParaRPr lang="en-US" sz="1000">
              <a:solidFill>
                <a:schemeClr val="tx1"/>
              </a:solidFill>
            </a:endParaRPr>
          </a:p>
        </p:txBody>
      </p:sp>
      <p:sp>
        <p:nvSpPr>
          <p:cNvPr id="1290247" name="Rectangle 7"/>
          <p:cNvSpPr>
            <a:spLocks noGrp="1" noChangeArrowheads="1"/>
          </p:cNvSpPr>
          <p:nvPr>
            <p:ph type="ctrTitle"/>
          </p:nvPr>
        </p:nvSpPr>
        <p:spPr bwMode="white">
          <a:xfrm>
            <a:off x="311150" y="2581836"/>
            <a:ext cx="4174789" cy="1021976"/>
          </a:xfrm>
          <a:prstGeom prst="rect">
            <a:avLst/>
          </a:prstGeom>
          <a:ln/>
        </p:spPr>
        <p:txBody>
          <a:bodyPr anchor="ctr">
            <a:normAutofit/>
          </a:bodyPr>
          <a:lstStyle>
            <a:lvl1pPr>
              <a:defRPr sz="3000" b="0">
                <a:solidFill>
                  <a:srgbClr val="FFFFFF"/>
                </a:solidFill>
              </a:defRPr>
            </a:lvl1pPr>
          </a:lstStyle>
          <a:p>
            <a:r>
              <a:rPr lang="en-US" smtClean="0"/>
              <a:t>Click to edit Master title style</a:t>
            </a:r>
            <a:endParaRPr lang="en-US"/>
          </a:p>
        </p:txBody>
      </p:sp>
      <p:sp>
        <p:nvSpPr>
          <p:cNvPr id="1290248" name="Rectangle 8"/>
          <p:cNvSpPr>
            <a:spLocks noGrp="1" noChangeArrowheads="1"/>
          </p:cNvSpPr>
          <p:nvPr>
            <p:ph type="subTitle" idx="1"/>
          </p:nvPr>
        </p:nvSpPr>
        <p:spPr>
          <a:xfrm>
            <a:off x="311149" y="4672013"/>
            <a:ext cx="8510122" cy="658812"/>
          </a:xfrm>
          <a:ln/>
        </p:spPr>
        <p:txBody>
          <a:bodyPr/>
          <a:lstStyle>
            <a:lvl1pPr marL="0" indent="0">
              <a:lnSpc>
                <a:spcPct val="90000"/>
              </a:lnSpc>
              <a:buFont typeface="Wingdings" pitchFamily="2" charset="2"/>
              <a:buNone/>
              <a:defRPr sz="2000" b="1">
                <a:solidFill>
                  <a:schemeClr val="bg2"/>
                </a:solidFill>
              </a:defRPr>
            </a:lvl1pPr>
          </a:lstStyle>
          <a:p>
            <a:r>
              <a:rPr lang="en-US" smtClean="0"/>
              <a:t>Click to edit Master subtitle style</a:t>
            </a:r>
            <a:endParaRPr lang="en-US"/>
          </a:p>
        </p:txBody>
      </p:sp>
      <p:pic>
        <p:nvPicPr>
          <p:cNvPr id="12" name="Picture 331" descr="Cisco_NewLogo"/>
          <p:cNvPicPr>
            <a:picLocks noChangeAspect="1" noChangeArrowheads="1"/>
          </p:cNvPicPr>
          <p:nvPr/>
        </p:nvPicPr>
        <p:blipFill>
          <a:blip r:embed="rId3" cstate="print"/>
          <a:srcRect/>
          <a:stretch>
            <a:fillRect/>
          </a:stretch>
        </p:blipFill>
        <p:spPr bwMode="auto">
          <a:xfrm>
            <a:off x="5483225" y="5940425"/>
            <a:ext cx="3354388" cy="474663"/>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ommand Examp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22208" cy="740664"/>
          </a:xfrm>
          <a:prstGeom prst="rect">
            <a:avLst/>
          </a:prstGeom>
        </p:spPr>
        <p:txBody>
          <a:bodyPr>
            <a:normAutofit/>
          </a:bodyPr>
          <a:lstStyle>
            <a:lvl1pPr>
              <a:defRPr/>
            </a:lvl1pPr>
          </a:lstStyle>
          <a:p>
            <a:r>
              <a:rPr lang="en-US" smtClean="0"/>
              <a:t>Command Example</a:t>
            </a:r>
            <a:endParaRPr lang="en-US"/>
          </a:p>
        </p:txBody>
      </p:sp>
      <p:sp>
        <p:nvSpPr>
          <p:cNvPr id="7" name="Content Placeholder 2"/>
          <p:cNvSpPr>
            <a:spLocks noGrp="1"/>
          </p:cNvSpPr>
          <p:nvPr>
            <p:ph idx="1"/>
          </p:nvPr>
        </p:nvSpPr>
        <p:spPr>
          <a:xfrm>
            <a:off x="279400" y="1193356"/>
            <a:ext cx="8316913" cy="491994"/>
          </a:xfrm>
        </p:spPr>
        <p:txBody>
          <a:bodyPr/>
          <a:lstStyle/>
          <a:p>
            <a:pPr lvl="0"/>
            <a:r>
              <a:rPr lang="en-US" smtClean="0"/>
              <a:t>Click to edit Master text styles</a:t>
            </a:r>
          </a:p>
        </p:txBody>
      </p:sp>
      <p:sp>
        <p:nvSpPr>
          <p:cNvPr id="10" name="Text Placeholder 9"/>
          <p:cNvSpPr>
            <a:spLocks noGrp="1"/>
          </p:cNvSpPr>
          <p:nvPr>
            <p:ph type="body" sz="quarter" idx="10" hasCustomPrompt="1"/>
          </p:nvPr>
        </p:nvSpPr>
        <p:spPr>
          <a:xfrm>
            <a:off x="613533" y="1731395"/>
            <a:ext cx="7745412" cy="377078"/>
          </a:xfrm>
        </p:spPr>
        <p:txBody>
          <a:bodyPr/>
          <a:lstStyle>
            <a:lvl1pPr>
              <a:buNone/>
              <a:defRPr sz="1600" b="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Router(config)#</a:t>
            </a:r>
          </a:p>
        </p:txBody>
      </p:sp>
      <p:sp>
        <p:nvSpPr>
          <p:cNvPr id="11" name="Text Placeholder 9"/>
          <p:cNvSpPr>
            <a:spLocks noGrp="1"/>
          </p:cNvSpPr>
          <p:nvPr>
            <p:ph type="body" sz="quarter" idx="11" hasCustomPrompt="1"/>
          </p:nvPr>
        </p:nvSpPr>
        <p:spPr>
          <a:xfrm>
            <a:off x="615326" y="2191282"/>
            <a:ext cx="7745412" cy="377078"/>
          </a:xfrm>
          <a:ln w="28575">
            <a:solidFill>
              <a:schemeClr val="tx1"/>
            </a:solidFill>
          </a:ln>
        </p:spPr>
        <p:txBody>
          <a:bodyPr/>
          <a:lstStyle>
            <a:lvl1pPr>
              <a:buNone/>
              <a:defRPr sz="1600" b="1" i="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Command parameters</a:t>
            </a:r>
          </a:p>
        </p:txBody>
      </p:sp>
      <p:sp>
        <p:nvSpPr>
          <p:cNvPr id="6" name="Content Placeholder 2"/>
          <p:cNvSpPr>
            <a:spLocks noGrp="1"/>
          </p:cNvSpPr>
          <p:nvPr>
            <p:ph idx="12"/>
          </p:nvPr>
        </p:nvSpPr>
        <p:spPr>
          <a:xfrm>
            <a:off x="279400" y="2852057"/>
            <a:ext cx="8316913" cy="3320143"/>
          </a:xfrm>
        </p:spPr>
        <p:txBody>
          <a:bodyPr/>
          <a:lstStyle/>
          <a:p>
            <a:pPr lvl="0"/>
            <a:r>
              <a:rPr lang="en-US" smtClean="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 column horizontal">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740664"/>
          </a:xfrm>
          <a:prstGeom prst="rect">
            <a:avLst/>
          </a:prstGeom>
        </p:spPr>
        <p:txBody>
          <a:bodyPr>
            <a:normAutofit/>
          </a:bodyPr>
          <a:lstStyle>
            <a:lvl1pPr>
              <a:defRPr baseline="0"/>
            </a:lvl1pPr>
          </a:lstStyle>
          <a:p>
            <a:r>
              <a:rPr lang="en-US" smtClean="0"/>
              <a:t>2 Rows</a:t>
            </a:r>
            <a:endParaRPr lang="en-US"/>
          </a:p>
        </p:txBody>
      </p:sp>
      <p:sp>
        <p:nvSpPr>
          <p:cNvPr id="4" name="Content Placeholder 2"/>
          <p:cNvSpPr>
            <a:spLocks noGrp="1"/>
          </p:cNvSpPr>
          <p:nvPr>
            <p:ph idx="10"/>
          </p:nvPr>
        </p:nvSpPr>
        <p:spPr>
          <a:xfrm>
            <a:off x="279400" y="1206653"/>
            <a:ext cx="8520354" cy="2526255"/>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5" name="Content Placeholder 2"/>
          <p:cNvSpPr>
            <a:spLocks noGrp="1"/>
          </p:cNvSpPr>
          <p:nvPr>
            <p:ph idx="11"/>
          </p:nvPr>
        </p:nvSpPr>
        <p:spPr>
          <a:xfrm>
            <a:off x="279400" y="3797451"/>
            <a:ext cx="8520354" cy="2669685"/>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2 Rows Graphic Top">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740664"/>
          </a:xfrm>
          <a:prstGeom prst="rect">
            <a:avLst/>
          </a:prstGeom>
        </p:spPr>
        <p:txBody>
          <a:bodyPr>
            <a:normAutofit/>
          </a:bodyPr>
          <a:lstStyle>
            <a:lvl1pPr>
              <a:defRPr baseline="0"/>
            </a:lvl1pPr>
          </a:lstStyle>
          <a:p>
            <a:r>
              <a:rPr lang="en-US" smtClean="0"/>
              <a:t>2 Rows Graphic Top</a:t>
            </a:r>
            <a:endParaRPr lang="en-US"/>
          </a:p>
        </p:txBody>
      </p:sp>
      <p:sp>
        <p:nvSpPr>
          <p:cNvPr id="5" name="Content Placeholder 2"/>
          <p:cNvSpPr>
            <a:spLocks noGrp="1"/>
          </p:cNvSpPr>
          <p:nvPr>
            <p:ph idx="11"/>
          </p:nvPr>
        </p:nvSpPr>
        <p:spPr>
          <a:xfrm>
            <a:off x="279400" y="3897849"/>
            <a:ext cx="8520354" cy="2526255"/>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8" name="Content Placeholder 7"/>
          <p:cNvSpPr>
            <a:spLocks noGrp="1"/>
          </p:cNvSpPr>
          <p:nvPr>
            <p:ph sz="quarter" idx="12"/>
          </p:nvPr>
        </p:nvSpPr>
        <p:spPr>
          <a:xfrm>
            <a:off x="279400" y="1076325"/>
            <a:ext cx="8531225" cy="2732088"/>
          </a:xfrm>
        </p:spPr>
        <p:txBody>
          <a:bodyPr>
            <a:normAutofit/>
          </a:bodyPr>
          <a:lstStyle>
            <a:lvl1pPr>
              <a:buNone/>
              <a:defRPr/>
            </a:lvl1pPr>
          </a:lstStyle>
          <a:p>
            <a:pPr lvl="0"/>
            <a:r>
              <a:rPr lang="en-US" smtClean="0"/>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2 Rows Graphic Bottom">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740664"/>
          </a:xfrm>
          <a:prstGeom prst="rect">
            <a:avLst/>
          </a:prstGeom>
        </p:spPr>
        <p:txBody>
          <a:bodyPr>
            <a:normAutofit/>
          </a:bodyPr>
          <a:lstStyle>
            <a:lvl1pPr>
              <a:defRPr baseline="0"/>
            </a:lvl1pPr>
          </a:lstStyle>
          <a:p>
            <a:r>
              <a:rPr lang="en-US" smtClean="0"/>
              <a:t>2 Rows Graphic Bottom</a:t>
            </a:r>
            <a:endParaRPr lang="en-US"/>
          </a:p>
        </p:txBody>
      </p:sp>
      <p:sp>
        <p:nvSpPr>
          <p:cNvPr id="4" name="Content Placeholder 2"/>
          <p:cNvSpPr>
            <a:spLocks noGrp="1"/>
          </p:cNvSpPr>
          <p:nvPr>
            <p:ph idx="10"/>
          </p:nvPr>
        </p:nvSpPr>
        <p:spPr>
          <a:xfrm>
            <a:off x="279400" y="1174380"/>
            <a:ext cx="8520354" cy="2160492"/>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6" name="Content Placeholder 5"/>
          <p:cNvSpPr>
            <a:spLocks noGrp="1"/>
          </p:cNvSpPr>
          <p:nvPr>
            <p:ph sz="quarter" idx="11"/>
          </p:nvPr>
        </p:nvSpPr>
        <p:spPr>
          <a:xfrm>
            <a:off x="279400" y="3443288"/>
            <a:ext cx="8520113" cy="3097212"/>
          </a:xfrm>
        </p:spPr>
        <p:txBody>
          <a:bodyPr>
            <a:normAutofit/>
          </a:bodyPr>
          <a:lstStyle>
            <a:lvl1pPr>
              <a:buNone/>
              <a:defRPr/>
            </a:lvl1pPr>
            <a:lvl2pPr>
              <a:buNone/>
              <a:defRPr/>
            </a:lvl2pPr>
            <a:lvl3pPr>
              <a:buNone/>
              <a:defRPr/>
            </a:lvl3pPr>
          </a:lstStyle>
          <a:p>
            <a:pPr lvl="0"/>
            <a:r>
              <a:rPr lang="en-US" smtClean="0"/>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ntent and Command Examp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740664"/>
          </a:xfrm>
          <a:prstGeom prst="rect">
            <a:avLst/>
          </a:prstGeom>
        </p:spPr>
        <p:txBody>
          <a:bodyPr>
            <a:normAutofit/>
          </a:bodyPr>
          <a:lstStyle>
            <a:lvl1pPr>
              <a:defRPr baseline="0"/>
            </a:lvl1pPr>
          </a:lstStyle>
          <a:p>
            <a:r>
              <a:rPr lang="en-US" smtClean="0"/>
              <a:t>Config Example 2 Rows</a:t>
            </a:r>
            <a:endParaRPr lang="en-US"/>
          </a:p>
        </p:txBody>
      </p:sp>
      <p:sp>
        <p:nvSpPr>
          <p:cNvPr id="4" name="Content Placeholder 2"/>
          <p:cNvSpPr>
            <a:spLocks noGrp="1"/>
          </p:cNvSpPr>
          <p:nvPr>
            <p:ph idx="10"/>
          </p:nvPr>
        </p:nvSpPr>
        <p:spPr>
          <a:xfrm>
            <a:off x="279400" y="1174379"/>
            <a:ext cx="8520354" cy="2496283"/>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6" name="Content Placeholder 5"/>
          <p:cNvSpPr>
            <a:spLocks noGrp="1"/>
          </p:cNvSpPr>
          <p:nvPr>
            <p:ph sz="quarter" idx="11" hasCustomPrompt="1"/>
          </p:nvPr>
        </p:nvSpPr>
        <p:spPr>
          <a:xfrm>
            <a:off x="279400" y="3762102"/>
            <a:ext cx="8520113" cy="2778397"/>
          </a:xfrm>
          <a:ln>
            <a:solidFill>
              <a:schemeClr val="tx1"/>
            </a:solidFill>
          </a:ln>
        </p:spPr>
        <p:txBody>
          <a:bodyPr>
            <a:normAutofit/>
          </a:bodyPr>
          <a:lstStyle>
            <a:lvl1pPr marL="0" indent="0">
              <a:lnSpc>
                <a:spcPct val="100000"/>
              </a:lnSpc>
              <a:spcBef>
                <a:spcPts val="0"/>
              </a:spcBef>
              <a:spcAft>
                <a:spcPts val="0"/>
              </a:spcAft>
              <a:buNone/>
              <a:defRPr sz="1600">
                <a:latin typeface="Courier New" pitchFamily="49" charset="0"/>
                <a:cs typeface="Courier New" pitchFamily="49" charset="0"/>
              </a:defRPr>
            </a:lvl1pPr>
            <a:lvl2pPr>
              <a:buNone/>
              <a:defRPr/>
            </a:lvl2pPr>
            <a:lvl3pPr>
              <a:buNone/>
              <a:defRPr/>
            </a:lvl3pPr>
          </a:lstStyle>
          <a:p>
            <a:pPr lvl="0"/>
            <a:r>
              <a:rPr lang="en-US" smtClean="0"/>
              <a:t>Config example</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nfig Example 2 colum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32159" cy="740664"/>
          </a:xfrm>
          <a:prstGeom prst="rect">
            <a:avLst/>
          </a:prstGeom>
        </p:spPr>
        <p:txBody>
          <a:bodyPr>
            <a:normAutofit/>
          </a:bodyPr>
          <a:lstStyle>
            <a:lvl1pPr>
              <a:defRPr/>
            </a:lvl1pPr>
          </a:lstStyle>
          <a:p>
            <a:r>
              <a:rPr lang="en-US" smtClean="0"/>
              <a:t>Config Example 2 column</a:t>
            </a:r>
            <a:endParaRPr lang="en-US"/>
          </a:p>
        </p:txBody>
      </p:sp>
      <p:sp>
        <p:nvSpPr>
          <p:cNvPr id="8" name="Content Placeholder 3"/>
          <p:cNvSpPr>
            <a:spLocks noGrp="1"/>
          </p:cNvSpPr>
          <p:nvPr>
            <p:ph sz="half" idx="10"/>
          </p:nvPr>
        </p:nvSpPr>
        <p:spPr>
          <a:xfrm>
            <a:off x="279399" y="1186191"/>
            <a:ext cx="4152751" cy="3957760"/>
          </a:xfrm>
        </p:spPr>
        <p:txBody>
          <a:bodyPr>
            <a:normAutofit/>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0" name="Content Placeholder 3"/>
          <p:cNvSpPr>
            <a:spLocks noGrp="1"/>
          </p:cNvSpPr>
          <p:nvPr>
            <p:ph sz="half" idx="11"/>
          </p:nvPr>
        </p:nvSpPr>
        <p:spPr>
          <a:xfrm>
            <a:off x="4659554" y="1186191"/>
            <a:ext cx="4152751" cy="3957760"/>
          </a:xfrm>
        </p:spPr>
        <p:txBody>
          <a:bodyPr>
            <a:normAutofit/>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1" name="Content Placeholder 3"/>
          <p:cNvSpPr>
            <a:spLocks noGrp="1"/>
          </p:cNvSpPr>
          <p:nvPr>
            <p:ph sz="half" idx="12" hasCustomPrompt="1"/>
          </p:nvPr>
        </p:nvSpPr>
        <p:spPr>
          <a:xfrm>
            <a:off x="279400" y="5254375"/>
            <a:ext cx="8552628" cy="1178698"/>
          </a:xfrm>
          <a:ln w="19050">
            <a:solidFill>
              <a:schemeClr val="tx1"/>
            </a:solidFill>
          </a:ln>
        </p:spPr>
        <p:txBody>
          <a:bodyPr>
            <a:noAutofit/>
          </a:bodyPr>
          <a:lstStyle>
            <a:lvl1pPr marL="0" indent="0" algn="l" defTabSz="814388">
              <a:lnSpc>
                <a:spcPct val="100000"/>
              </a:lnSpc>
              <a:spcBef>
                <a:spcPts val="0"/>
              </a:spcBef>
              <a:spcAft>
                <a:spcPts val="0"/>
              </a:spcAft>
              <a:buNone/>
              <a:defRPr sz="1600" baseline="0">
                <a:latin typeface="Courier New" pitchFamily="49" charset="0"/>
                <a:cs typeface="Courier New" pitchFamily="49" charset="0"/>
              </a:defRPr>
            </a:lvl1pPr>
            <a:lvl2pPr>
              <a:buNone/>
              <a:defRPr sz="2000" baseline="0">
                <a:latin typeface="Courier New" pitchFamily="49" charset="0"/>
                <a:cs typeface="Courier New" pitchFamily="49" charset="0"/>
              </a:defRPr>
            </a:lvl2pPr>
            <a:lvl3pPr>
              <a:buNone/>
              <a:defRPr sz="1800">
                <a:latin typeface="Courier New" pitchFamily="49" charset="0"/>
                <a:cs typeface="Courier New" pitchFamily="49" charset="0"/>
              </a:defRPr>
            </a:lvl3pPr>
            <a:lvl4pPr>
              <a:defRPr sz="1800"/>
            </a:lvl4pPr>
            <a:lvl5pPr>
              <a:defRPr sz="1800"/>
            </a:lvl5pPr>
            <a:lvl6pPr>
              <a:defRPr sz="1800"/>
            </a:lvl6pPr>
            <a:lvl7pPr>
              <a:defRPr sz="1800"/>
            </a:lvl7pPr>
            <a:lvl8pPr>
              <a:defRPr sz="1800"/>
            </a:lvl8pPr>
            <a:lvl9pPr>
              <a:defRPr sz="1800"/>
            </a:lvl9pPr>
          </a:lstStyle>
          <a:p>
            <a:pPr algn="l" defTabSz="814388">
              <a:defRPr/>
            </a:pPr>
            <a:r>
              <a:rPr lang="en-US" sz="1800" b="0" smtClean="0">
                <a:latin typeface="Courier New" pitchFamily="49" charset="0"/>
              </a:rPr>
              <a:t>RTB(config-if)# </a:t>
            </a:r>
            <a:r>
              <a:rPr lang="en-US" sz="1800" b="1" smtClean="0">
                <a:latin typeface="Courier New" pitchFamily="49" charset="0"/>
              </a:rPr>
              <a:t>ip ospf network non-broadcast</a:t>
            </a:r>
          </a:p>
          <a:p>
            <a:pPr algn="l" defTabSz="814388">
              <a:defRPr/>
            </a:pPr>
            <a:r>
              <a:rPr lang="en-US" sz="1800" b="0" smtClean="0">
                <a:latin typeface="Courier New" pitchFamily="49" charset="0"/>
              </a:rPr>
              <a:t>RTB(config-router)# </a:t>
            </a:r>
            <a:r>
              <a:rPr lang="en-US" sz="1800" b="1" smtClean="0">
                <a:latin typeface="Courier New" pitchFamily="49" charset="0"/>
              </a:rPr>
              <a:t>network 3.1.1.0 0.0.0.255 area 0</a:t>
            </a:r>
          </a:p>
          <a:p>
            <a:pPr algn="l" defTabSz="814388">
              <a:defRPr/>
            </a:pPr>
            <a:r>
              <a:rPr lang="en-US" sz="1800" b="0" smtClean="0">
                <a:latin typeface="Courier New" pitchFamily="49" charset="0"/>
              </a:rPr>
              <a:t>RTB(config-router)# </a:t>
            </a:r>
            <a:r>
              <a:rPr lang="en-US" sz="1800" b="1" smtClean="0">
                <a:latin typeface="Courier New" pitchFamily="49" charset="0"/>
              </a:rPr>
              <a:t>neighbor 3.1.1.1</a:t>
            </a:r>
          </a:p>
          <a:p>
            <a:pPr algn="l" defTabSz="814388">
              <a:defRPr/>
            </a:pPr>
            <a:r>
              <a:rPr lang="en-US" sz="1800" b="0" smtClean="0">
                <a:latin typeface="Courier New" pitchFamily="49" charset="0"/>
              </a:rPr>
              <a:t>RTB(config-router)# </a:t>
            </a:r>
            <a:r>
              <a:rPr lang="en-US" sz="1800" b="1" smtClean="0">
                <a:latin typeface="Courier New" pitchFamily="49" charset="0"/>
              </a:rPr>
              <a:t>neighbor 3.1.1.3 </a:t>
            </a:r>
            <a:endParaRPr lang="en-US" sz="1800" b="1">
              <a:latin typeface="Courier New" pitchFamily="49"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Outp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32159" cy="740664"/>
          </a:xfrm>
          <a:prstGeom prst="rect">
            <a:avLst/>
          </a:prstGeom>
        </p:spPr>
        <p:txBody>
          <a:bodyPr>
            <a:normAutofit/>
          </a:bodyPr>
          <a:lstStyle>
            <a:lvl1pPr>
              <a:defRPr/>
            </a:lvl1pPr>
          </a:lstStyle>
          <a:p>
            <a:r>
              <a:rPr lang="en-US" smtClean="0"/>
              <a:t>Output</a:t>
            </a:r>
            <a:endParaRPr lang="en-US"/>
          </a:p>
        </p:txBody>
      </p:sp>
      <p:sp>
        <p:nvSpPr>
          <p:cNvPr id="5" name="Text Placeholder 4"/>
          <p:cNvSpPr>
            <a:spLocks noGrp="1"/>
          </p:cNvSpPr>
          <p:nvPr>
            <p:ph type="body" sz="quarter" idx="10" hasCustomPrompt="1"/>
          </p:nvPr>
        </p:nvSpPr>
        <p:spPr>
          <a:xfrm>
            <a:off x="279399" y="1183340"/>
            <a:ext cx="8531114" cy="5217459"/>
          </a:xfrm>
          <a:ln w="19050">
            <a:solidFill>
              <a:schemeClr val="tx1"/>
            </a:solidFill>
          </a:ln>
        </p:spPr>
        <p:txBody>
          <a:bodyPr/>
          <a:lstStyle>
            <a:lvl1pPr marL="0" indent="0">
              <a:lnSpc>
                <a:spcPct val="100000"/>
              </a:lnSpc>
              <a:spcBef>
                <a:spcPts val="0"/>
              </a:spcBef>
              <a:spcAft>
                <a:spcPts val="0"/>
              </a:spcAft>
              <a:buFont typeface="Arial" pitchFamily="34" charset="0"/>
              <a:buNone/>
              <a:defRPr sz="1400">
                <a:latin typeface="Courier New" pitchFamily="49" charset="0"/>
                <a:cs typeface="Courier New" pitchFamily="49" charset="0"/>
              </a:defRPr>
            </a:lvl1pPr>
            <a:lvl2pPr marL="0" indent="0">
              <a:lnSpc>
                <a:spcPct val="100000"/>
              </a:lnSpc>
              <a:spcBef>
                <a:spcPts val="0"/>
              </a:spcBef>
              <a:buNone/>
              <a:defRPr sz="1400">
                <a:latin typeface="Courier New" pitchFamily="49" charset="0"/>
                <a:cs typeface="Courier New" pitchFamily="49" charset="0"/>
              </a:defRPr>
            </a:lvl2pPr>
            <a:lvl3pPr marL="0" indent="0">
              <a:lnSpc>
                <a:spcPct val="100000"/>
              </a:lnSpc>
              <a:spcBef>
                <a:spcPts val="0"/>
              </a:spcBef>
              <a:buNone/>
              <a:defRPr sz="1400">
                <a:latin typeface="Courier New" pitchFamily="49" charset="0"/>
                <a:cs typeface="Courier New" pitchFamily="49" charset="0"/>
              </a:defRPr>
            </a:lvl3pPr>
            <a:lvl4pPr marL="0" indent="0">
              <a:lnSpc>
                <a:spcPct val="100000"/>
              </a:lnSpc>
              <a:spcBef>
                <a:spcPts val="0"/>
              </a:spcBef>
              <a:buFont typeface="Arial" pitchFamily="34" charset="0"/>
              <a:buNone/>
              <a:defRPr sz="1400">
                <a:latin typeface="Courier New" pitchFamily="49" charset="0"/>
                <a:cs typeface="Courier New" pitchFamily="49" charset="0"/>
              </a:defRPr>
            </a:lvl4pPr>
            <a:lvl5pPr marL="0" indent="0">
              <a:lnSpc>
                <a:spcPct val="100000"/>
              </a:lnSpc>
              <a:spcBef>
                <a:spcPts val="0"/>
              </a:spcBef>
              <a:buFont typeface="Arial" pitchFamily="34" charset="0"/>
              <a:buNone/>
              <a:defRPr sz="1400">
                <a:latin typeface="Courier New" pitchFamily="49" charset="0"/>
                <a:cs typeface="Courier New" pitchFamily="49" charset="0"/>
              </a:defRPr>
            </a:lvl5pPr>
          </a:lstStyle>
          <a:p>
            <a:pPr lvl="0"/>
            <a:r>
              <a:rPr lang="en-US" smtClean="0"/>
              <a:t>Router# show command</a:t>
            </a:r>
          </a:p>
          <a:p>
            <a:pPr lvl="0"/>
            <a:r>
              <a:rPr lang="en-US" smtClean="0"/>
              <a:t>Output output output output output</a:t>
            </a: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Output with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32159" cy="740664"/>
          </a:xfrm>
          <a:prstGeom prst="rect">
            <a:avLst/>
          </a:prstGeom>
        </p:spPr>
        <p:txBody>
          <a:bodyPr>
            <a:normAutofit/>
          </a:bodyPr>
          <a:lstStyle>
            <a:lvl1pPr>
              <a:defRPr/>
            </a:lvl1pPr>
          </a:lstStyle>
          <a:p>
            <a:r>
              <a:rPr lang="en-US" smtClean="0"/>
              <a:t>Output with Explanation</a:t>
            </a:r>
            <a:endParaRPr lang="en-US"/>
          </a:p>
        </p:txBody>
      </p:sp>
      <p:sp>
        <p:nvSpPr>
          <p:cNvPr id="5" name="Text Placeholder 4"/>
          <p:cNvSpPr>
            <a:spLocks noGrp="1"/>
          </p:cNvSpPr>
          <p:nvPr>
            <p:ph type="body" sz="quarter" idx="10" hasCustomPrompt="1"/>
          </p:nvPr>
        </p:nvSpPr>
        <p:spPr>
          <a:xfrm>
            <a:off x="279399" y="2000922"/>
            <a:ext cx="8531114" cy="4399878"/>
          </a:xfrm>
          <a:ln w="19050">
            <a:solidFill>
              <a:schemeClr val="tx1"/>
            </a:solidFill>
          </a:ln>
        </p:spPr>
        <p:txBody>
          <a:bodyPr/>
          <a:lstStyle>
            <a:lvl1pPr marL="0" indent="0">
              <a:lnSpc>
                <a:spcPct val="100000"/>
              </a:lnSpc>
              <a:spcBef>
                <a:spcPts val="0"/>
              </a:spcBef>
              <a:buFont typeface="Arial" pitchFamily="34" charset="0"/>
              <a:buNone/>
              <a:defRPr sz="1400">
                <a:latin typeface="Courier New" pitchFamily="49" charset="0"/>
                <a:cs typeface="Courier New" pitchFamily="49" charset="0"/>
              </a:defRPr>
            </a:lvl1pPr>
            <a:lvl2pPr marL="0" indent="0">
              <a:lnSpc>
                <a:spcPct val="100000"/>
              </a:lnSpc>
              <a:spcBef>
                <a:spcPts val="0"/>
              </a:spcBef>
              <a:buNone/>
              <a:defRPr sz="1400">
                <a:latin typeface="Courier New" pitchFamily="49" charset="0"/>
                <a:cs typeface="Courier New" pitchFamily="49" charset="0"/>
              </a:defRPr>
            </a:lvl2pPr>
            <a:lvl3pPr marL="0" indent="0">
              <a:lnSpc>
                <a:spcPct val="100000"/>
              </a:lnSpc>
              <a:spcBef>
                <a:spcPts val="0"/>
              </a:spcBef>
              <a:buNone/>
              <a:defRPr sz="1400">
                <a:latin typeface="Courier New" pitchFamily="49" charset="0"/>
                <a:cs typeface="Courier New" pitchFamily="49" charset="0"/>
              </a:defRPr>
            </a:lvl3pPr>
            <a:lvl4pPr marL="0" indent="0">
              <a:lnSpc>
                <a:spcPct val="100000"/>
              </a:lnSpc>
              <a:spcBef>
                <a:spcPts val="0"/>
              </a:spcBef>
              <a:buFont typeface="Arial" pitchFamily="34" charset="0"/>
              <a:buNone/>
              <a:defRPr sz="1400">
                <a:latin typeface="Courier New" pitchFamily="49" charset="0"/>
                <a:cs typeface="Courier New" pitchFamily="49" charset="0"/>
              </a:defRPr>
            </a:lvl4pPr>
            <a:lvl5pPr marL="0" indent="0">
              <a:lnSpc>
                <a:spcPct val="100000"/>
              </a:lnSpc>
              <a:spcBef>
                <a:spcPts val="0"/>
              </a:spcBef>
              <a:buFont typeface="Arial" pitchFamily="34" charset="0"/>
              <a:buNone/>
              <a:defRPr sz="1400">
                <a:latin typeface="Courier New" pitchFamily="49" charset="0"/>
                <a:cs typeface="Courier New" pitchFamily="49" charset="0"/>
              </a:defRPr>
            </a:lvl5pPr>
          </a:lstStyle>
          <a:p>
            <a:pPr lvl="0"/>
            <a:r>
              <a:rPr lang="en-US" smtClean="0"/>
              <a:t>Router# show command</a:t>
            </a:r>
          </a:p>
          <a:p>
            <a:pPr lvl="0"/>
            <a:r>
              <a:rPr lang="en-US" smtClean="0"/>
              <a:t>Output output output output output</a:t>
            </a:r>
            <a:endParaRPr lang="en-US"/>
          </a:p>
        </p:txBody>
      </p:sp>
      <p:sp>
        <p:nvSpPr>
          <p:cNvPr id="6" name="Content Placeholder 5"/>
          <p:cNvSpPr>
            <a:spLocks noGrp="1"/>
          </p:cNvSpPr>
          <p:nvPr>
            <p:ph sz="quarter" idx="11" hasCustomPrompt="1"/>
          </p:nvPr>
        </p:nvSpPr>
        <p:spPr>
          <a:xfrm>
            <a:off x="279400" y="1215615"/>
            <a:ext cx="8520113" cy="687798"/>
          </a:xfrm>
        </p:spPr>
        <p:txBody>
          <a:bodyPr>
            <a:normAutofit/>
          </a:bodyPr>
          <a:lstStyle>
            <a:lvl1pPr marL="11113" indent="-11113">
              <a:buNone/>
              <a:defRPr sz="2400" b="0"/>
            </a:lvl1pPr>
          </a:lstStyle>
          <a:p>
            <a:pPr lvl="0"/>
            <a:r>
              <a:rPr lang="en-US" smtClean="0"/>
              <a:t>Brief explanation of the command.</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Config Examp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32159" cy="740664"/>
          </a:xfrm>
          <a:prstGeom prst="rect">
            <a:avLst/>
          </a:prstGeom>
        </p:spPr>
        <p:txBody>
          <a:bodyPr/>
          <a:lstStyle>
            <a:lvl1pPr>
              <a:defRPr/>
            </a:lvl1pPr>
          </a:lstStyle>
          <a:p>
            <a:r>
              <a:rPr lang="en-US" smtClean="0"/>
              <a:t>Config Example</a:t>
            </a:r>
            <a:endParaRPr lang="en-US"/>
          </a:p>
        </p:txBody>
      </p:sp>
      <p:sp>
        <p:nvSpPr>
          <p:cNvPr id="8" name="Content Placeholder 3"/>
          <p:cNvSpPr>
            <a:spLocks noGrp="1"/>
          </p:cNvSpPr>
          <p:nvPr>
            <p:ph sz="half" idx="10"/>
          </p:nvPr>
        </p:nvSpPr>
        <p:spPr>
          <a:xfrm>
            <a:off x="279399" y="1186191"/>
            <a:ext cx="4152751" cy="3957760"/>
          </a:xfrm>
        </p:spPr>
        <p:txBody>
          <a:bodyPr>
            <a:normAutofit/>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0" name="Content Placeholder 3"/>
          <p:cNvSpPr>
            <a:spLocks noGrp="1"/>
          </p:cNvSpPr>
          <p:nvPr>
            <p:ph sz="half" idx="11"/>
          </p:nvPr>
        </p:nvSpPr>
        <p:spPr>
          <a:xfrm>
            <a:off x="4659554" y="1186191"/>
            <a:ext cx="4152751" cy="3957760"/>
          </a:xfrm>
        </p:spPr>
        <p:txBody>
          <a:bodyPr>
            <a:normAutofit/>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1" name="Content Placeholder 3"/>
          <p:cNvSpPr>
            <a:spLocks noGrp="1"/>
          </p:cNvSpPr>
          <p:nvPr>
            <p:ph sz="half" idx="12" hasCustomPrompt="1"/>
          </p:nvPr>
        </p:nvSpPr>
        <p:spPr>
          <a:xfrm>
            <a:off x="279400" y="5254375"/>
            <a:ext cx="8552628" cy="995821"/>
          </a:xfrm>
          <a:ln w="19050">
            <a:solidFill>
              <a:schemeClr val="tx1"/>
            </a:solidFill>
          </a:ln>
        </p:spPr>
        <p:txBody>
          <a:bodyPr/>
          <a:lstStyle>
            <a:lvl1pPr marL="0" indent="0" algn="l" defTabSz="814388">
              <a:lnSpc>
                <a:spcPts val="1800"/>
              </a:lnSpc>
              <a:spcBef>
                <a:spcPts val="0"/>
              </a:spcBef>
              <a:buNone/>
              <a:defRPr sz="1600" baseline="0">
                <a:latin typeface="Courier New" pitchFamily="49" charset="0"/>
                <a:cs typeface="Courier New" pitchFamily="49" charset="0"/>
              </a:defRPr>
            </a:lvl1pPr>
            <a:lvl2pPr>
              <a:buNone/>
              <a:defRPr sz="2000" baseline="0">
                <a:latin typeface="Courier New" pitchFamily="49" charset="0"/>
                <a:cs typeface="Courier New" pitchFamily="49" charset="0"/>
              </a:defRPr>
            </a:lvl2pPr>
            <a:lvl3pPr>
              <a:buNone/>
              <a:defRPr sz="1800">
                <a:latin typeface="Courier New" pitchFamily="49" charset="0"/>
                <a:cs typeface="Courier New" pitchFamily="49" charset="0"/>
              </a:defRPr>
            </a:lvl3pPr>
            <a:lvl4pPr>
              <a:defRPr sz="1800"/>
            </a:lvl4pPr>
            <a:lvl5pPr>
              <a:defRPr sz="1800"/>
            </a:lvl5pPr>
            <a:lvl6pPr>
              <a:defRPr sz="1800"/>
            </a:lvl6pPr>
            <a:lvl7pPr>
              <a:defRPr sz="1800"/>
            </a:lvl7pPr>
            <a:lvl8pPr>
              <a:defRPr sz="1800"/>
            </a:lvl8pPr>
            <a:lvl9pPr>
              <a:defRPr sz="1800"/>
            </a:lvl9pPr>
          </a:lstStyle>
          <a:p>
            <a:pPr algn="l" defTabSz="814388">
              <a:defRPr/>
            </a:pPr>
            <a:r>
              <a:rPr lang="en-US" sz="1800" b="0" smtClean="0">
                <a:latin typeface="Courier New" pitchFamily="49" charset="0"/>
              </a:rPr>
              <a:t>RTB(config-if)# </a:t>
            </a:r>
            <a:r>
              <a:rPr lang="en-US" sz="1800" b="1" smtClean="0">
                <a:latin typeface="Courier New" pitchFamily="49" charset="0"/>
              </a:rPr>
              <a:t>ip ospf network non-broadcast</a:t>
            </a:r>
          </a:p>
          <a:p>
            <a:pPr algn="l" defTabSz="814388">
              <a:defRPr/>
            </a:pPr>
            <a:r>
              <a:rPr lang="en-US" sz="1800" b="0" smtClean="0">
                <a:latin typeface="Courier New" pitchFamily="49" charset="0"/>
              </a:rPr>
              <a:t>RTB(config-router)# </a:t>
            </a:r>
            <a:r>
              <a:rPr lang="en-US" sz="1800" b="1" smtClean="0">
                <a:latin typeface="Courier New" pitchFamily="49" charset="0"/>
              </a:rPr>
              <a:t>network 3.1.1.0 0.0.0.255 area 0</a:t>
            </a:r>
          </a:p>
          <a:p>
            <a:pPr algn="l" defTabSz="814388">
              <a:defRPr/>
            </a:pPr>
            <a:r>
              <a:rPr lang="en-US" sz="1800" b="0" smtClean="0">
                <a:latin typeface="Courier New" pitchFamily="49" charset="0"/>
              </a:rPr>
              <a:t>RTB(config-router)# </a:t>
            </a:r>
            <a:r>
              <a:rPr lang="en-US" sz="1800" b="1" smtClean="0">
                <a:latin typeface="Courier New" pitchFamily="49" charset="0"/>
              </a:rPr>
              <a:t>neighbor 3.1.1.1</a:t>
            </a:r>
          </a:p>
          <a:p>
            <a:pPr algn="l" defTabSz="814388">
              <a:defRPr/>
            </a:pPr>
            <a:r>
              <a:rPr lang="en-US" sz="1800" b="0" smtClean="0">
                <a:latin typeface="Courier New" pitchFamily="49" charset="0"/>
              </a:rPr>
              <a:t>RTB(config-router)# </a:t>
            </a:r>
            <a:r>
              <a:rPr lang="en-US" sz="1800" b="1" smtClean="0">
                <a:latin typeface="Courier New" pitchFamily="49" charset="0"/>
              </a:rPr>
              <a:t>neighbor 3.1.1.3 </a:t>
            </a:r>
            <a:endParaRPr lang="en-US" sz="1800" b="1">
              <a:latin typeface="Courier New" pitchFamily="49"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00797" y="695512"/>
            <a:ext cx="7772400" cy="1362075"/>
          </a:xfrm>
          <a:prstGeom prst="rect">
            <a:avLst/>
          </a:prstGeom>
        </p:spPr>
        <p:txBody>
          <a:bodyPr anchor="t"/>
          <a:lstStyle>
            <a:lvl1pPr algn="l">
              <a:defRPr sz="4000" b="1" cap="all"/>
            </a:lvl1p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761"/>
            <a:ext cx="8522208" cy="740664"/>
          </a:xfrm>
          <a:prstGeom prst="rect">
            <a:avLst/>
          </a:prstGeom>
        </p:spPr>
        <p:txBody>
          <a:bodyPr>
            <a:normAutofit/>
          </a:bodyPr>
          <a:lstStyle>
            <a:lvl1pPr>
              <a:defRPr/>
            </a:lvl1pPr>
          </a:lstStyle>
          <a:p>
            <a:r>
              <a:rPr lang="en-US" smtClean="0"/>
              <a:t>Title Only</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8"/>
            <a:ext cx="8521700" cy="742659"/>
          </a:xfrm>
          <a:prstGeom prst="rect">
            <a:avLst/>
          </a:prstGeom>
        </p:spPr>
        <p:txBody>
          <a:bodyPr>
            <a:normAutofit/>
          </a:bodyPr>
          <a:lstStyle>
            <a:lvl1pPr>
              <a:defRPr/>
            </a:lvl1pPr>
          </a:lstStyle>
          <a:p>
            <a:r>
              <a:rPr lang="en-US" smtClean="0"/>
              <a:t>Title and Content</a:t>
            </a:r>
            <a:endParaRPr lang="en-US"/>
          </a:p>
        </p:txBody>
      </p:sp>
      <p:sp>
        <p:nvSpPr>
          <p:cNvPr id="3" name="Content Placeholder 2"/>
          <p:cNvSpPr>
            <a:spLocks noGrp="1"/>
          </p:cNvSpPr>
          <p:nvPr>
            <p:ph idx="1"/>
          </p:nvPr>
        </p:nvSpPr>
        <p:spPr>
          <a:xfrm>
            <a:off x="279401" y="1183340"/>
            <a:ext cx="8520354" cy="5131399"/>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with sub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760"/>
            <a:ext cx="8522208" cy="740664"/>
          </a:xfrm>
          <a:prstGeom prst="rect">
            <a:avLst/>
          </a:prstGeom>
        </p:spPr>
        <p:txBody>
          <a:bodyPr>
            <a:normAutofit/>
          </a:bodyPr>
          <a:lstStyle>
            <a:lvl1pPr>
              <a:defRPr/>
            </a:lvl1pPr>
          </a:lstStyle>
          <a:p>
            <a:r>
              <a:rPr lang="en-US" smtClean="0"/>
              <a:t>Title with Subtext</a:t>
            </a:r>
            <a:endParaRPr lang="en-US"/>
          </a:p>
        </p:txBody>
      </p:sp>
      <p:sp>
        <p:nvSpPr>
          <p:cNvPr id="4" name="Content Placeholder 3"/>
          <p:cNvSpPr>
            <a:spLocks noGrp="1"/>
          </p:cNvSpPr>
          <p:nvPr>
            <p:ph sz="quarter" idx="10" hasCustomPrompt="1"/>
          </p:nvPr>
        </p:nvSpPr>
        <p:spPr>
          <a:xfrm>
            <a:off x="279400" y="1161826"/>
            <a:ext cx="8423275" cy="774924"/>
          </a:xfrm>
        </p:spPr>
        <p:txBody>
          <a:bodyPr>
            <a:normAutofit/>
          </a:bodyPr>
          <a:lstStyle>
            <a:lvl1pPr marL="11113" indent="-11113">
              <a:buNone/>
              <a:defRPr sz="2400" b="0" baseline="0"/>
            </a:lvl1pPr>
          </a:lstStyle>
          <a:p>
            <a:pPr lvl="0"/>
            <a:r>
              <a:rPr lang="en-US" smtClean="0"/>
              <a:t>Subtext here to describe graphic below</a:t>
            </a:r>
          </a:p>
        </p:txBody>
      </p:sp>
      <p:sp>
        <p:nvSpPr>
          <p:cNvPr id="7" name="Content Placeholder 6"/>
          <p:cNvSpPr>
            <a:spLocks noGrp="1"/>
          </p:cNvSpPr>
          <p:nvPr>
            <p:ph sz="quarter" idx="11"/>
          </p:nvPr>
        </p:nvSpPr>
        <p:spPr>
          <a:xfrm>
            <a:off x="279400" y="2033588"/>
            <a:ext cx="8445500" cy="4495800"/>
          </a:xfrm>
        </p:spPr>
        <p:txBody>
          <a:bodyPr>
            <a:normAutofit/>
          </a:body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and Graphic">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740664"/>
          </a:xfrm>
          <a:prstGeom prst="rect">
            <a:avLst/>
          </a:prstGeom>
        </p:spPr>
        <p:txBody>
          <a:bodyPr>
            <a:normAutofit/>
          </a:bodyPr>
          <a:lstStyle>
            <a:lvl1pPr>
              <a:defRPr/>
            </a:lvl1pPr>
          </a:lstStyle>
          <a:p>
            <a:r>
              <a:rPr lang="en-US" smtClean="0"/>
              <a:t>Title and Graphic</a:t>
            </a:r>
            <a:endParaRPr lang="en-US"/>
          </a:p>
        </p:txBody>
      </p:sp>
      <p:sp>
        <p:nvSpPr>
          <p:cNvPr id="6" name="Content Placeholder 5"/>
          <p:cNvSpPr>
            <a:spLocks noGrp="1"/>
          </p:cNvSpPr>
          <p:nvPr>
            <p:ph sz="quarter" idx="10"/>
          </p:nvPr>
        </p:nvSpPr>
        <p:spPr>
          <a:xfrm>
            <a:off x="279400" y="1226372"/>
            <a:ext cx="8509000" cy="5314128"/>
          </a:xfrm>
        </p:spPr>
        <p:txBody>
          <a:bodyPr>
            <a:normAutofit/>
          </a:bodyPr>
          <a:lstStyle>
            <a:lvl1pPr>
              <a:buNone/>
              <a:defRPr/>
            </a:lvl1pPr>
          </a:lstStyle>
          <a:p>
            <a:pPr lvl="0"/>
            <a:r>
              <a:rPr lang="en-US" smtClean="0"/>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22208" cy="740664"/>
          </a:xfrm>
          <a:prstGeom prst="rect">
            <a:avLst/>
          </a:prstGeom>
        </p:spPr>
        <p:txBody>
          <a:bodyPr>
            <a:normAutofit/>
          </a:bodyPr>
          <a:lstStyle>
            <a:lvl1pPr>
              <a:defRPr/>
            </a:lvl1pPr>
          </a:lstStyle>
          <a:p>
            <a:r>
              <a:rPr lang="en-US" smtClean="0"/>
              <a:t>2 Column Content</a:t>
            </a:r>
            <a:endParaRPr lang="en-US"/>
          </a:p>
        </p:txBody>
      </p:sp>
      <p:sp>
        <p:nvSpPr>
          <p:cNvPr id="6" name="Content Placeholder 2"/>
          <p:cNvSpPr>
            <a:spLocks noGrp="1"/>
          </p:cNvSpPr>
          <p:nvPr>
            <p:ph idx="1"/>
          </p:nvPr>
        </p:nvSpPr>
        <p:spPr>
          <a:xfrm>
            <a:off x="279401" y="1198254"/>
            <a:ext cx="4066688" cy="5191792"/>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idx="10"/>
          </p:nvPr>
        </p:nvSpPr>
        <p:spPr>
          <a:xfrm>
            <a:off x="4702589" y="1198254"/>
            <a:ext cx="4066688" cy="5191792"/>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and 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80"/>
            <a:ext cx="8521700" cy="740664"/>
          </a:xfrm>
          <a:prstGeom prst="rect">
            <a:avLst/>
          </a:prstGeom>
        </p:spPr>
        <p:txBody>
          <a:bodyPr>
            <a:normAutofit/>
          </a:bodyPr>
          <a:lstStyle>
            <a:lvl1pPr>
              <a:defRPr/>
            </a:lvl1pPr>
          </a:lstStyle>
          <a:p>
            <a:r>
              <a:rPr lang="en-US" smtClean="0"/>
              <a:t>Table</a:t>
            </a:r>
            <a:endParaRPr lang="en-US"/>
          </a:p>
        </p:txBody>
      </p:sp>
      <p:sp>
        <p:nvSpPr>
          <p:cNvPr id="3" name="Table Placeholder 2"/>
          <p:cNvSpPr>
            <a:spLocks noGrp="1"/>
          </p:cNvSpPr>
          <p:nvPr>
            <p:ph type="tbl" idx="1"/>
          </p:nvPr>
        </p:nvSpPr>
        <p:spPr>
          <a:xfrm>
            <a:off x="279400" y="2592592"/>
            <a:ext cx="8488082" cy="3711389"/>
          </a:xfrm>
        </p:spPr>
        <p:txBody>
          <a:bodyPr/>
          <a:lstStyle/>
          <a:p>
            <a:pPr lvl="0"/>
            <a:r>
              <a:rPr lang="en-US" noProof="0" smtClean="0"/>
              <a:t>Click icon to add table</a:t>
            </a:r>
          </a:p>
        </p:txBody>
      </p:sp>
      <p:sp>
        <p:nvSpPr>
          <p:cNvPr id="7" name="Text Placeholder 6"/>
          <p:cNvSpPr>
            <a:spLocks noGrp="1"/>
          </p:cNvSpPr>
          <p:nvPr>
            <p:ph type="body" sz="quarter" idx="10" hasCustomPrompt="1"/>
          </p:nvPr>
        </p:nvSpPr>
        <p:spPr>
          <a:xfrm>
            <a:off x="279400" y="1516063"/>
            <a:ext cx="8499475" cy="1001712"/>
          </a:xfrm>
          <a:ln w="19050">
            <a:solidFill>
              <a:schemeClr val="tx1"/>
            </a:solidFill>
          </a:ln>
        </p:spPr>
        <p:txBody>
          <a:bodyPr>
            <a:noAutofit/>
          </a:bodyPr>
          <a:lstStyle>
            <a:lvl1pPr marL="0" indent="0">
              <a:lnSpc>
                <a:spcPct val="100000"/>
              </a:lnSpc>
              <a:spcBef>
                <a:spcPts val="0"/>
              </a:spcBef>
              <a:buNone/>
              <a:defRPr sz="1600" baseline="0">
                <a:latin typeface="Courier New" pitchFamily="49" charset="0"/>
                <a:cs typeface="Courier New" pitchFamily="49" charset="0"/>
              </a:defRPr>
            </a:lvl1pPr>
            <a:lvl2pPr>
              <a:buNone/>
              <a:defRPr sz="1600">
                <a:latin typeface="Courier New" pitchFamily="49" charset="0"/>
                <a:cs typeface="Courier New" pitchFamily="49" charset="0"/>
              </a:defRPr>
            </a:lvl2pPr>
            <a:lvl3pPr>
              <a:buNone/>
              <a:defRPr sz="1600">
                <a:latin typeface="Courier New" pitchFamily="49" charset="0"/>
                <a:cs typeface="Courier New" pitchFamily="49" charset="0"/>
              </a:defRPr>
            </a:lvl3pPr>
            <a:lvl4pPr>
              <a:buFont typeface="Arial" pitchFamily="34" charset="0"/>
              <a:buNone/>
              <a:defRPr sz="1600">
                <a:latin typeface="Courier New" pitchFamily="49" charset="0"/>
                <a:cs typeface="Courier New" pitchFamily="49" charset="0"/>
              </a:defRPr>
            </a:lvl4pPr>
            <a:lvl5pPr>
              <a:buFont typeface="Arial" pitchFamily="34" charset="0"/>
              <a:buNone/>
              <a:defRPr sz="1600">
                <a:latin typeface="Courier New" pitchFamily="49" charset="0"/>
                <a:cs typeface="Courier New" pitchFamily="49" charset="0"/>
              </a:defRPr>
            </a:lvl5pPr>
          </a:lstStyle>
          <a:p>
            <a:pPr lvl="0"/>
            <a:r>
              <a:rPr lang="en-US" smtClean="0"/>
              <a:t>Command keywords and parameters. Keywords in bold, parameters italic, not bold.</a:t>
            </a:r>
          </a:p>
        </p:txBody>
      </p:sp>
      <p:sp>
        <p:nvSpPr>
          <p:cNvPr id="9" name="Text Placeholder 8"/>
          <p:cNvSpPr>
            <a:spLocks noGrp="1"/>
          </p:cNvSpPr>
          <p:nvPr>
            <p:ph type="body" sz="quarter" idx="11" hasCustomPrompt="1"/>
          </p:nvPr>
        </p:nvSpPr>
        <p:spPr>
          <a:xfrm>
            <a:off x="279400" y="1130300"/>
            <a:ext cx="5024438" cy="365125"/>
          </a:xfrm>
        </p:spPr>
        <p:txBody>
          <a:bodyPr>
            <a:normAutofit/>
          </a:bodyPr>
          <a:lstStyle>
            <a:lvl1pPr marL="0" indent="0">
              <a:lnSpc>
                <a:spcPct val="100000"/>
              </a:lnSpc>
              <a:spcBef>
                <a:spcPts val="0"/>
              </a:spcBef>
              <a:buNone/>
              <a:defRPr sz="1800" baseline="0">
                <a:latin typeface="Courier New" pitchFamily="49" charset="0"/>
                <a:cs typeface="Courier New" pitchFamily="49" charset="0"/>
              </a:defRPr>
            </a:lvl1pPr>
          </a:lstStyle>
          <a:p>
            <a:pPr lvl="0"/>
            <a:r>
              <a:rPr lang="en-US" sz="1800" smtClean="0">
                <a:latin typeface="Courier New" pitchFamily="49" charset="0"/>
                <a:cs typeface="Courier New" pitchFamily="49" charset="0"/>
              </a:rPr>
              <a:t>Router(config)#</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bl" preserve="1">
  <p:cSld name="Table Full Pag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80"/>
            <a:ext cx="8521700" cy="740664"/>
          </a:xfrm>
          <a:prstGeom prst="rect">
            <a:avLst/>
          </a:prstGeom>
        </p:spPr>
        <p:txBody>
          <a:bodyPr>
            <a:normAutofit/>
          </a:bodyPr>
          <a:lstStyle>
            <a:lvl1pPr>
              <a:defRPr/>
            </a:lvl1pPr>
          </a:lstStyle>
          <a:p>
            <a:r>
              <a:rPr lang="en-US" smtClean="0"/>
              <a:t>Table</a:t>
            </a:r>
            <a:endParaRPr lang="en-US"/>
          </a:p>
        </p:txBody>
      </p:sp>
      <p:sp>
        <p:nvSpPr>
          <p:cNvPr id="3" name="Table Placeholder 2"/>
          <p:cNvSpPr>
            <a:spLocks noGrp="1"/>
          </p:cNvSpPr>
          <p:nvPr>
            <p:ph type="tbl" idx="1"/>
          </p:nvPr>
        </p:nvSpPr>
        <p:spPr>
          <a:xfrm>
            <a:off x="279400" y="1204856"/>
            <a:ext cx="8316913" cy="5099125"/>
          </a:xfrm>
        </p:spPr>
        <p:txBody>
          <a:bodyPr/>
          <a:lstStyle/>
          <a:p>
            <a:pPr lvl="0"/>
            <a:r>
              <a:rPr lang="en-US" noProof="0" smtClean="0"/>
              <a:t>Click icon to add table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89220" name="Rectangle 4"/>
          <p:cNvSpPr>
            <a:spLocks noChangeArrowheads="1"/>
          </p:cNvSpPr>
          <p:nvPr/>
        </p:nvSpPr>
        <p:spPr bwMode="auto">
          <a:xfrm>
            <a:off x="193675" y="6562725"/>
            <a:ext cx="962025" cy="190646"/>
          </a:xfrm>
          <a:prstGeom prst="rect">
            <a:avLst/>
          </a:prstGeom>
          <a:noFill/>
          <a:ln w="9525">
            <a:noFill/>
            <a:miter lim="800000"/>
            <a:headEnd/>
            <a:tailEnd/>
          </a:ln>
          <a:effectLst/>
        </p:spPr>
        <p:txBody>
          <a:bodyPr lIns="82124" tIns="41061" rIns="82124" bIns="41061" anchor="b">
            <a:spAutoFit/>
          </a:bodyPr>
          <a:lstStyle/>
          <a:p>
            <a:pPr algn="l" defTabSz="814388">
              <a:lnSpc>
                <a:spcPct val="100000"/>
              </a:lnSpc>
              <a:defRPr/>
            </a:pPr>
            <a:r>
              <a:rPr lang="en-US" sz="700" smtClean="0">
                <a:solidFill>
                  <a:schemeClr val="tx1"/>
                </a:solidFill>
              </a:rPr>
              <a:t>Chapter 3</a:t>
            </a:r>
            <a:endParaRPr lang="en-US" sz="700" dirty="0">
              <a:solidFill>
                <a:schemeClr val="tx1"/>
              </a:solidFill>
            </a:endParaRPr>
          </a:p>
        </p:txBody>
      </p:sp>
      <p:sp>
        <p:nvSpPr>
          <p:cNvPr id="1289221" name="Rectangle 5"/>
          <p:cNvSpPr>
            <a:spLocks noChangeArrowheads="1"/>
          </p:cNvSpPr>
          <p:nvPr/>
        </p:nvSpPr>
        <p:spPr bwMode="auto">
          <a:xfrm>
            <a:off x="8596313" y="6626225"/>
            <a:ext cx="320675" cy="234950"/>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defRPr/>
            </a:pPr>
            <a:fld id="{BD5F09F1-C393-45BD-BF68-67F6E7FD2B5F}" type="slidenum">
              <a:rPr lang="en-US" sz="1000">
                <a:solidFill>
                  <a:schemeClr val="tx1"/>
                </a:solidFill>
              </a:rPr>
              <a:pPr algn="r" defTabSz="814388">
                <a:lnSpc>
                  <a:spcPct val="100000"/>
                </a:lnSpc>
                <a:defRPr/>
              </a:pPr>
              <a:t>‹#›</a:t>
            </a:fld>
            <a:endParaRPr lang="en-US" sz="1000">
              <a:solidFill>
                <a:schemeClr val="tx1"/>
              </a:solidFill>
            </a:endParaRPr>
          </a:p>
        </p:txBody>
      </p:sp>
      <p:sp>
        <p:nvSpPr>
          <p:cNvPr id="1029" name="Rectangle 6"/>
          <p:cNvSpPr>
            <a:spLocks noGrp="1" noChangeArrowheads="1"/>
          </p:cNvSpPr>
          <p:nvPr>
            <p:ph type="body" idx="1"/>
          </p:nvPr>
        </p:nvSpPr>
        <p:spPr bwMode="auto">
          <a:xfrm>
            <a:off x="279400" y="1106906"/>
            <a:ext cx="8316914" cy="5208170"/>
          </a:xfrm>
          <a:prstGeom prst="rect">
            <a:avLst/>
          </a:prstGeom>
          <a:noFill/>
          <a:ln w="9525" algn="ctr">
            <a:noFill/>
            <a:miter lim="800000"/>
            <a:headEnd/>
            <a:tailEnd/>
          </a:ln>
        </p:spPr>
        <p:txBody>
          <a:bodyPr vert="horz" wrap="square" lIns="82124" tIns="41061" rIns="82124" bIns="41061" numCol="1" anchor="t" anchorCtr="0" compatLnSpc="1">
            <a:prstTxWarp prst="textNoShape">
              <a:avLst/>
            </a:prstTxWarp>
            <a:normAutofit/>
          </a:bodyPr>
          <a:lstStyle/>
          <a:p>
            <a:pPr lvl="0"/>
            <a:r>
              <a:rPr lang="en-US" smtClean="0"/>
              <a:t>Body Text</a:t>
            </a:r>
          </a:p>
          <a:p>
            <a:pPr lvl="1"/>
            <a:r>
              <a:rPr lang="en-US" smtClean="0"/>
              <a:t>Second Level</a:t>
            </a:r>
          </a:p>
          <a:p>
            <a:pPr lvl="2"/>
            <a:r>
              <a:rPr lang="en-US" smtClean="0"/>
              <a:t>Third Level</a:t>
            </a:r>
          </a:p>
        </p:txBody>
      </p:sp>
      <p:sp>
        <p:nvSpPr>
          <p:cNvPr id="1289224" name="Rectangle 8"/>
          <p:cNvSpPr>
            <a:spLocks noChangeArrowheads="1"/>
          </p:cNvSpPr>
          <p:nvPr/>
        </p:nvSpPr>
        <p:spPr bwMode="auto">
          <a:xfrm>
            <a:off x="4498975" y="6670675"/>
            <a:ext cx="2347913" cy="190500"/>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defRPr/>
            </a:pPr>
            <a:r>
              <a:rPr lang="en-US" sz="700" dirty="0">
                <a:solidFill>
                  <a:srgbClr val="D3D3D3"/>
                </a:solidFill>
              </a:rPr>
              <a:t>© 2007 – 2010, Cisco Systems, Inc. All rights reserved.</a:t>
            </a:r>
          </a:p>
        </p:txBody>
      </p:sp>
      <p:sp>
        <p:nvSpPr>
          <p:cNvPr id="1289225" name="Rectangle 9"/>
          <p:cNvSpPr>
            <a:spLocks noChangeArrowheads="1"/>
          </p:cNvSpPr>
          <p:nvPr/>
        </p:nvSpPr>
        <p:spPr bwMode="auto">
          <a:xfrm>
            <a:off x="7123113" y="6672263"/>
            <a:ext cx="650875" cy="188912"/>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defRPr/>
            </a:pPr>
            <a:r>
              <a:rPr lang="en-US" sz="700">
                <a:solidFill>
                  <a:srgbClr val="D3D3D3"/>
                </a:solidFill>
              </a:rPr>
              <a:t>Cisco Public</a:t>
            </a:r>
          </a:p>
        </p:txBody>
      </p:sp>
      <p:pic>
        <p:nvPicPr>
          <p:cNvPr id="12" name="Picture 8" descr="Rev08_Cisco_BrandBar10_060408.png"/>
          <p:cNvPicPr>
            <a:picLocks noChangeAspect="1"/>
          </p:cNvPicPr>
          <p:nvPr/>
        </p:nvPicPr>
        <p:blipFill>
          <a:blip r:embed="rId21" cstate="print"/>
          <a:srcRect/>
          <a:stretch>
            <a:fillRect/>
          </a:stretch>
        </p:blipFill>
        <p:spPr bwMode="auto">
          <a:xfrm>
            <a:off x="0" y="0"/>
            <a:ext cx="9144000" cy="3413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32" r:id="rId1"/>
    <p:sldLayoutId id="2147483933" r:id="rId2"/>
    <p:sldLayoutId id="2147483934" r:id="rId3"/>
    <p:sldLayoutId id="2147483935" r:id="rId4"/>
    <p:sldLayoutId id="2147483936" r:id="rId5"/>
    <p:sldLayoutId id="2147483937" r:id="rId6"/>
    <p:sldLayoutId id="2147483938" r:id="rId7"/>
    <p:sldLayoutId id="2147483939" r:id="rId8"/>
    <p:sldLayoutId id="2147483940" r:id="rId9"/>
    <p:sldLayoutId id="2147483941" r:id="rId10"/>
    <p:sldLayoutId id="2147483942" r:id="rId11"/>
    <p:sldLayoutId id="2147483943" r:id="rId12"/>
    <p:sldLayoutId id="2147483944" r:id="rId13"/>
    <p:sldLayoutId id="2147483945" r:id="rId14"/>
    <p:sldLayoutId id="2147483946" r:id="rId15"/>
    <p:sldLayoutId id="2147483947" r:id="rId16"/>
    <p:sldLayoutId id="2147483948" r:id="rId17"/>
    <p:sldLayoutId id="2147483949" r:id="rId18"/>
    <p:sldLayoutId id="2147483950" r:id="rId19"/>
  </p:sldLayoutIdLst>
  <p:timing>
    <p:tnLst>
      <p:par>
        <p:cTn id="1" dur="indefinite" restart="never" nodeType="tmRoot"/>
      </p:par>
    </p:tnLst>
  </p:timing>
  <p:txStyles>
    <p:titleStyle>
      <a:lvl1pPr algn="l" defTabSz="814388" rtl="0" eaLnBrk="1" fontAlgn="base" hangingPunct="1">
        <a:lnSpc>
          <a:spcPct val="90000"/>
        </a:lnSpc>
        <a:spcBef>
          <a:spcPct val="0"/>
        </a:spcBef>
        <a:spcAft>
          <a:spcPct val="0"/>
        </a:spcAft>
        <a:defRPr sz="3200" b="1">
          <a:solidFill>
            <a:srgbClr val="708CA1"/>
          </a:solidFill>
          <a:latin typeface="+mj-lt"/>
          <a:ea typeface="+mj-ea"/>
          <a:cs typeface="+mj-cs"/>
        </a:defRPr>
      </a:lvl1pPr>
      <a:lvl2pPr algn="l" defTabSz="814388" rtl="0" eaLnBrk="1" fontAlgn="base" hangingPunct="1">
        <a:lnSpc>
          <a:spcPct val="90000"/>
        </a:lnSpc>
        <a:spcBef>
          <a:spcPct val="0"/>
        </a:spcBef>
        <a:spcAft>
          <a:spcPct val="0"/>
        </a:spcAft>
        <a:defRPr sz="3200" b="1">
          <a:solidFill>
            <a:srgbClr val="708CA1"/>
          </a:solidFill>
          <a:latin typeface="Arial" charset="0"/>
        </a:defRPr>
      </a:lvl2pPr>
      <a:lvl3pPr algn="l" defTabSz="814388" rtl="0" eaLnBrk="1" fontAlgn="base" hangingPunct="1">
        <a:lnSpc>
          <a:spcPct val="90000"/>
        </a:lnSpc>
        <a:spcBef>
          <a:spcPct val="0"/>
        </a:spcBef>
        <a:spcAft>
          <a:spcPct val="0"/>
        </a:spcAft>
        <a:defRPr sz="3200" b="1">
          <a:solidFill>
            <a:srgbClr val="708CA1"/>
          </a:solidFill>
          <a:latin typeface="Arial" charset="0"/>
        </a:defRPr>
      </a:lvl3pPr>
      <a:lvl4pPr algn="l" defTabSz="814388" rtl="0" eaLnBrk="1" fontAlgn="base" hangingPunct="1">
        <a:lnSpc>
          <a:spcPct val="90000"/>
        </a:lnSpc>
        <a:spcBef>
          <a:spcPct val="0"/>
        </a:spcBef>
        <a:spcAft>
          <a:spcPct val="0"/>
        </a:spcAft>
        <a:defRPr sz="3200" b="1">
          <a:solidFill>
            <a:srgbClr val="708CA1"/>
          </a:solidFill>
          <a:latin typeface="Arial" charset="0"/>
        </a:defRPr>
      </a:lvl4pPr>
      <a:lvl5pPr algn="l" defTabSz="814388" rtl="0" eaLnBrk="1" fontAlgn="base" hangingPunct="1">
        <a:lnSpc>
          <a:spcPct val="90000"/>
        </a:lnSpc>
        <a:spcBef>
          <a:spcPct val="0"/>
        </a:spcBef>
        <a:spcAft>
          <a:spcPct val="0"/>
        </a:spcAft>
        <a:defRPr sz="3200" b="1">
          <a:solidFill>
            <a:srgbClr val="708CA1"/>
          </a:solidFill>
          <a:latin typeface="Arial"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1" fontAlgn="base" hangingPunct="1">
        <a:lnSpc>
          <a:spcPct val="100000"/>
        </a:lnSpc>
        <a:spcBef>
          <a:spcPts val="0"/>
        </a:spcBef>
        <a:spcAft>
          <a:spcPts val="600"/>
        </a:spcAft>
        <a:buClr>
          <a:srgbClr val="708CA1"/>
        </a:buClr>
        <a:buFont typeface="Wingdings" pitchFamily="2" charset="2"/>
        <a:buChar char="§"/>
        <a:defRPr sz="2400">
          <a:solidFill>
            <a:schemeClr val="tx1"/>
          </a:solidFill>
          <a:latin typeface="+mn-lt"/>
          <a:ea typeface="+mn-ea"/>
          <a:cs typeface="+mn-cs"/>
        </a:defRPr>
      </a:lvl1pPr>
      <a:lvl2pPr marL="461963" indent="-236538" algn="l" defTabSz="814388" rtl="0" eaLnBrk="1" fontAlgn="base" hangingPunct="1">
        <a:lnSpc>
          <a:spcPct val="100000"/>
        </a:lnSpc>
        <a:spcBef>
          <a:spcPts val="0"/>
        </a:spcBef>
        <a:spcAft>
          <a:spcPts val="600"/>
        </a:spcAft>
        <a:buClr>
          <a:srgbClr val="708CA1"/>
        </a:buClr>
        <a:buFont typeface="Arial" pitchFamily="34" charset="0"/>
        <a:buChar char="•"/>
        <a:defRPr sz="2000">
          <a:solidFill>
            <a:schemeClr val="tx1"/>
          </a:solidFill>
          <a:latin typeface="+mn-lt"/>
        </a:defRPr>
      </a:lvl2pPr>
      <a:lvl3pPr marL="688975" indent="-227013" algn="l" defTabSz="814388" rtl="0" eaLnBrk="1" fontAlgn="base" hangingPunct="1">
        <a:lnSpc>
          <a:spcPct val="100000"/>
        </a:lnSpc>
        <a:spcBef>
          <a:spcPts val="0"/>
        </a:spcBef>
        <a:spcAft>
          <a:spcPts val="600"/>
        </a:spcAft>
        <a:buClr>
          <a:srgbClr val="708CA1"/>
        </a:buClr>
        <a:buFont typeface="Arial" pitchFamily="34" charset="0"/>
        <a:buChar char="•"/>
        <a:defRPr sz="1800">
          <a:solidFill>
            <a:schemeClr val="tx1"/>
          </a:solidFill>
          <a:latin typeface="+mn-lt"/>
        </a:defRPr>
      </a:lvl3pPr>
      <a:lvl4pPr marL="1254125" indent="117475" algn="l" defTabSz="814388" rtl="0" eaLnBrk="1" fontAlgn="base" hangingPunct="1">
        <a:lnSpc>
          <a:spcPct val="95000"/>
        </a:lnSpc>
        <a:spcBef>
          <a:spcPct val="35000"/>
        </a:spcBef>
        <a:spcAft>
          <a:spcPct val="0"/>
        </a:spcAft>
        <a:buClr>
          <a:srgbClr val="708CA1"/>
        </a:buClr>
        <a:defRPr sz="2000">
          <a:solidFill>
            <a:schemeClr val="tx1"/>
          </a:solidFill>
          <a:latin typeface="+mn-lt"/>
        </a:defRPr>
      </a:lvl4pPr>
      <a:lvl5pPr marL="1604963" indent="223838" algn="l" defTabSz="814388" rtl="0" eaLnBrk="1" fontAlgn="base" hangingPunct="1">
        <a:lnSpc>
          <a:spcPct val="95000"/>
        </a:lnSpc>
        <a:spcBef>
          <a:spcPct val="35000"/>
        </a:spcBef>
        <a:spcAft>
          <a:spcPct val="0"/>
        </a:spcAft>
        <a:buClr>
          <a:srgbClr val="708CA1"/>
        </a:buClr>
        <a:defRPr sz="2000">
          <a:solidFill>
            <a:schemeClr val="tx1"/>
          </a:solidFill>
          <a:latin typeface="+mn-lt"/>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3.xml"/><Relationship Id="rId1" Type="http://schemas.openxmlformats.org/officeDocument/2006/relationships/slideLayout" Target="../slideLayouts/slideLayout11.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4.xml"/><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6.xml"/></Relationships>
</file>

<file path=ppt/slides/_rels/slide3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38.xml"/><Relationship Id="rId1" Type="http://schemas.openxmlformats.org/officeDocument/2006/relationships/slideLayout" Target="../slideLayouts/slideLayout1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6.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47.xml"/><Relationship Id="rId1" Type="http://schemas.openxmlformats.org/officeDocument/2006/relationships/slideLayout" Target="../slideLayouts/slideLayout11.xml"/></Relationships>
</file>

<file path=ppt/slides/_rels/slide4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48.xml"/><Relationship Id="rId1" Type="http://schemas.openxmlformats.org/officeDocument/2006/relationships/slideLayout" Target="../slideLayouts/slideLayout11.xml"/></Relationships>
</file>

<file path=ppt/slides/_rels/slide4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49.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6.xml"/></Relationships>
</file>

<file path=ppt/slides/_rels/slide5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52.xml"/><Relationship Id="rId1" Type="http://schemas.openxmlformats.org/officeDocument/2006/relationships/slideLayout" Target="../slideLayouts/slideLayout11.xml"/></Relationships>
</file>

<file path=ppt/slides/_rels/slide5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53.xml"/><Relationship Id="rId1" Type="http://schemas.openxmlformats.org/officeDocument/2006/relationships/slideLayout" Target="../slideLayouts/slideLayout11.xml"/></Relationships>
</file>

<file path=ppt/slides/_rels/slide5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54.xml"/><Relationship Id="rId1" Type="http://schemas.openxmlformats.org/officeDocument/2006/relationships/slideLayout" Target="../slideLayouts/slideLayout11.xml"/><Relationship Id="rId4" Type="http://schemas.openxmlformats.org/officeDocument/2006/relationships/image" Target="../media/image29.jpeg"/></Relationships>
</file>

<file path=ppt/slides/_rels/slide5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4.xml"/></Relationships>
</file>

<file path=ppt/slides/_rels/slide5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59.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6.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9.xml"/></Relationships>
</file>

<file path=ppt/slides/_rels/slide6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64.xml"/><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4.xml"/></Relationships>
</file>

<file path=ppt/slides/_rels/slide6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7.xml"/><Relationship Id="rId1" Type="http://schemas.openxmlformats.org/officeDocument/2006/relationships/slideLayout" Target="../slideLayouts/slideLayout18.xml"/></Relationships>
</file>

<file path=ppt/slides/_rels/slide68.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68.xml"/><Relationship Id="rId1" Type="http://schemas.openxmlformats.org/officeDocument/2006/relationships/slideLayout" Target="../slideLayouts/slideLayout7.xml"/><Relationship Id="rId4" Type="http://schemas.openxmlformats.org/officeDocument/2006/relationships/image" Target="../media/image34.jpeg"/></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70.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70.xml"/><Relationship Id="rId1" Type="http://schemas.openxmlformats.org/officeDocument/2006/relationships/slideLayout" Target="../slideLayouts/slideLayout11.xml"/></Relationships>
</file>

<file path=ppt/slides/_rels/slide71.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71.xml"/><Relationship Id="rId1" Type="http://schemas.openxmlformats.org/officeDocument/2006/relationships/slideLayout" Target="../slideLayouts/slideLayout11.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74.xml"/><Relationship Id="rId1" Type="http://schemas.openxmlformats.org/officeDocument/2006/relationships/slideLayout" Target="../slideLayouts/slideLayout11.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4.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4.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4.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9.xml.rels><?xml version="1.0" encoding="UTF-8" standalone="yes"?>
<Relationships xmlns="http://schemas.openxmlformats.org/package/2006/relationships"><Relationship Id="rId3" Type="http://schemas.openxmlformats.org/officeDocument/2006/relationships/hyperlink" Target="http://www.cisco.com/en/US/docs/switches/lan/catalyst3560/software/release/12.2_52_se/command/reference/3560cr.html" TargetMode="External"/><Relationship Id="rId2" Type="http://schemas.openxmlformats.org/officeDocument/2006/relationships/notesSlide" Target="../notesSlides/notesSlide78.xml"/><Relationship Id="rId1" Type="http://schemas.openxmlformats.org/officeDocument/2006/relationships/slideLayout" Target="../slideLayouts/slideLayout4.xml"/><Relationship Id="rId6" Type="http://schemas.openxmlformats.org/officeDocument/2006/relationships/hyperlink" Target="http://www.cisco.com/en/US/docs/switches/lan/catalyst3560/software/release/12.2_52_se/configuration/guide/swstpopt.html" TargetMode="External"/><Relationship Id="rId5" Type="http://schemas.openxmlformats.org/officeDocument/2006/relationships/hyperlink" Target="http://www.cisco.com/en/US/docs/switches/lan/catalyst3560/software/release/12.2_52_se/configuration/guide/swmstp.html" TargetMode="External"/><Relationship Id="rId4" Type="http://schemas.openxmlformats.org/officeDocument/2006/relationships/hyperlink" Target="http://www.cisco.com/en/US/docs/switches/lan/catalyst3560/software/release/12.2_52_se/configuration/guide/swstp.html"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8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79.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p:txBody>
          <a:bodyPr>
            <a:normAutofit fontScale="90000"/>
          </a:bodyPr>
          <a:lstStyle/>
          <a:p>
            <a:pPr eaLnBrk="1" hangingPunct="1"/>
            <a:r>
              <a:rPr lang="en-US" sz="2800" dirty="0" smtClean="0"/>
              <a:t>Chapter 3: </a:t>
            </a:r>
            <a:br>
              <a:rPr lang="en-US" sz="2800" dirty="0" smtClean="0"/>
            </a:br>
            <a:r>
              <a:rPr lang="en-US" sz="2800" dirty="0" smtClean="0"/>
              <a:t>Implementing Spanning Tree</a:t>
            </a:r>
            <a:endParaRPr lang="en-US" sz="2800" dirty="0" smtClean="0">
              <a:solidFill>
                <a:schemeClr val="folHlink"/>
              </a:solidFill>
            </a:endParaRPr>
          </a:p>
        </p:txBody>
      </p:sp>
      <p:sp>
        <p:nvSpPr>
          <p:cNvPr id="6147" name="Rectangle 3"/>
          <p:cNvSpPr>
            <a:spLocks noGrp="1" noChangeArrowheads="1"/>
          </p:cNvSpPr>
          <p:nvPr>
            <p:ph type="subTitle" idx="1"/>
          </p:nvPr>
        </p:nvSpPr>
        <p:spPr>
          <a:xfrm>
            <a:off x="311150" y="4672013"/>
            <a:ext cx="6788150" cy="658812"/>
          </a:xfrm>
        </p:spPr>
        <p:txBody>
          <a:bodyPr/>
          <a:lstStyle/>
          <a:p>
            <a:r>
              <a:rPr lang="en-US" sz="2400" dirty="0" smtClean="0"/>
              <a:t>CCNP SWITCH: Implementing IP Switching</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RSTP Operation – Rapid Transition to Forwarding – Link Type</a:t>
            </a:r>
            <a:endParaRPr lang="en-US" dirty="0"/>
          </a:p>
        </p:txBody>
      </p:sp>
      <p:pic>
        <p:nvPicPr>
          <p:cNvPr id="6" name="Content Placeholder 5" descr="RSTP Link Type.jpg"/>
          <p:cNvPicPr>
            <a:picLocks noGrp="1" noChangeAspect="1"/>
          </p:cNvPicPr>
          <p:nvPr>
            <p:ph idx="1"/>
          </p:nvPr>
        </p:nvPicPr>
        <p:blipFill>
          <a:blip r:embed="rId3" cstate="print"/>
          <a:stretch>
            <a:fillRect/>
          </a:stretch>
        </p:blipFill>
        <p:spPr>
          <a:xfrm>
            <a:off x="279400" y="1831805"/>
            <a:ext cx="4694978" cy="3900255"/>
          </a:xfrm>
        </p:spPr>
      </p:pic>
      <p:graphicFrame>
        <p:nvGraphicFramePr>
          <p:cNvPr id="7" name="Content Placeholder 6"/>
          <p:cNvGraphicFramePr>
            <a:graphicFrameLocks noGrp="1"/>
          </p:cNvGraphicFramePr>
          <p:nvPr>
            <p:ph idx="10"/>
          </p:nvPr>
        </p:nvGraphicFramePr>
        <p:xfrm>
          <a:off x="5390865" y="1758131"/>
          <a:ext cx="3378703" cy="4099397"/>
        </p:xfrm>
        <a:graphic>
          <a:graphicData uri="http://schemas.openxmlformats.org/drawingml/2006/table">
            <a:tbl>
              <a:tblPr firstRow="1" bandRow="1">
                <a:tableStyleId>{5C22544A-7EE6-4342-B048-85BDC9FD1C3A}</a:tableStyleId>
              </a:tblPr>
              <a:tblGrid>
                <a:gridCol w="862062"/>
                <a:gridCol w="2516641"/>
              </a:tblGrid>
              <a:tr h="657523">
                <a:tc>
                  <a:txBody>
                    <a:bodyPr/>
                    <a:lstStyle/>
                    <a:p>
                      <a:r>
                        <a:rPr lang="en-US" sz="1600" dirty="0" smtClean="0"/>
                        <a:t>Link Type</a:t>
                      </a:r>
                      <a:endParaRPr lang="en-US" sz="1600" dirty="0"/>
                    </a:p>
                  </a:txBody>
                  <a:tcPr marL="43953" marR="43953"/>
                </a:tc>
                <a:tc>
                  <a:txBody>
                    <a:bodyPr/>
                    <a:lstStyle/>
                    <a:p>
                      <a:r>
                        <a:rPr lang="en-US" sz="1600" dirty="0" smtClean="0"/>
                        <a:t>Description</a:t>
                      </a:r>
                      <a:endParaRPr lang="en-US" sz="1600" dirty="0"/>
                    </a:p>
                  </a:txBody>
                  <a:tcPr marL="43953" marR="43953"/>
                </a:tc>
              </a:tr>
              <a:tr h="1720937">
                <a:tc>
                  <a:txBody>
                    <a:bodyPr/>
                    <a:lstStyle/>
                    <a:p>
                      <a:r>
                        <a:rPr lang="en-US" sz="1600" dirty="0" smtClean="0"/>
                        <a:t>Point-to-point</a:t>
                      </a:r>
                      <a:endParaRPr lang="en-US" sz="1600" dirty="0"/>
                    </a:p>
                  </a:txBody>
                  <a:tcPr marL="43953" marR="43953"/>
                </a:tc>
                <a:tc>
                  <a:txBody>
                    <a:bodyPr/>
                    <a:lstStyle/>
                    <a:p>
                      <a:r>
                        <a:rPr lang="en-US" sz="1600" dirty="0" smtClean="0"/>
                        <a:t>Port operating in full-duplex mode. </a:t>
                      </a:r>
                      <a:r>
                        <a:rPr lang="en-US" sz="1600" kern="1200" baseline="0" dirty="0" smtClean="0">
                          <a:solidFill>
                            <a:schemeClr val="dk1"/>
                          </a:solidFill>
                          <a:latin typeface="+mn-lt"/>
                          <a:ea typeface="+mn-ea"/>
                          <a:cs typeface="+mn-cs"/>
                        </a:rPr>
                        <a:t>It is assumed that the port is connected to a single switch device at the other end of the link.</a:t>
                      </a:r>
                      <a:endParaRPr lang="en-US" sz="1600" dirty="0"/>
                    </a:p>
                  </a:txBody>
                  <a:tcPr marL="43953" marR="43953"/>
                </a:tc>
              </a:tr>
              <a:tr h="1720937">
                <a:tc>
                  <a:txBody>
                    <a:bodyPr/>
                    <a:lstStyle/>
                    <a:p>
                      <a:r>
                        <a:rPr lang="en-US" sz="1600" dirty="0" smtClean="0"/>
                        <a:t>Shared</a:t>
                      </a:r>
                      <a:endParaRPr lang="en-US" sz="1600" dirty="0"/>
                    </a:p>
                  </a:txBody>
                  <a:tcPr marL="43953" marR="43953"/>
                </a:tc>
                <a:tc>
                  <a:txBody>
                    <a:bodyPr/>
                    <a:lstStyle/>
                    <a:p>
                      <a:r>
                        <a:rPr lang="en-US" sz="1600" dirty="0" smtClean="0"/>
                        <a:t>Port operating in half-</a:t>
                      </a:r>
                      <a:r>
                        <a:rPr lang="en-US" sz="1600" kern="1200" baseline="0" dirty="0" smtClean="0">
                          <a:solidFill>
                            <a:schemeClr val="dk1"/>
                          </a:solidFill>
                          <a:latin typeface="+mn-lt"/>
                          <a:ea typeface="+mn-ea"/>
                          <a:cs typeface="+mn-cs"/>
                        </a:rPr>
                        <a:t>duplex mode. It is assumed that the port is connected to shared media where multiple switches might exist.</a:t>
                      </a:r>
                      <a:endParaRPr lang="en-US" sz="1600" dirty="0"/>
                    </a:p>
                  </a:txBody>
                  <a:tcPr marL="43953" marR="43953"/>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RSTP Operation – Rapid Transition to Forwarding – Edge Ports</a:t>
            </a:r>
            <a:endParaRPr lang="en-US" dirty="0"/>
          </a:p>
        </p:txBody>
      </p:sp>
      <p:pic>
        <p:nvPicPr>
          <p:cNvPr id="8" name="Content Placeholder 7" descr="RSTP Edge Port.jpg"/>
          <p:cNvPicPr>
            <a:picLocks noGrp="1" noChangeAspect="1"/>
          </p:cNvPicPr>
          <p:nvPr>
            <p:ph idx="1"/>
          </p:nvPr>
        </p:nvPicPr>
        <p:blipFill>
          <a:blip r:embed="rId3" cstate="print"/>
          <a:stretch>
            <a:fillRect/>
          </a:stretch>
        </p:blipFill>
        <p:spPr>
          <a:xfrm>
            <a:off x="279400" y="1791467"/>
            <a:ext cx="4067175" cy="4005317"/>
          </a:xfrm>
        </p:spPr>
      </p:pic>
      <p:sp>
        <p:nvSpPr>
          <p:cNvPr id="9" name="Content Placeholder 8"/>
          <p:cNvSpPr>
            <a:spLocks noGrp="1"/>
          </p:cNvSpPr>
          <p:nvPr>
            <p:ph idx="10"/>
          </p:nvPr>
        </p:nvSpPr>
        <p:spPr/>
        <p:txBody>
          <a:bodyPr>
            <a:noAutofit/>
          </a:bodyPr>
          <a:lstStyle/>
          <a:p>
            <a:pPr>
              <a:lnSpc>
                <a:spcPct val="110000"/>
              </a:lnSpc>
            </a:pPr>
            <a:r>
              <a:rPr lang="en-US" sz="1800" smtClean="0"/>
              <a:t>An RSTP edge port is a switch port that is never intended to be connected to another switch device. It immediately transitions to the forwarding state when enabled.</a:t>
            </a:r>
          </a:p>
          <a:p>
            <a:pPr>
              <a:lnSpc>
                <a:spcPct val="110000"/>
              </a:lnSpc>
            </a:pPr>
            <a:r>
              <a:rPr lang="en-US" sz="1800" smtClean="0"/>
              <a:t>Neither edge ports nor PortFast-enabled ports generate topology changes when the port transitions to disabled or enabled status. Unlike PortFast, an edge port that receives a BPDU immediately loses its edge port status and becomes a normal spanning-tree port. When an edge port receives a BPDU, it generates a topology change notification (TCN).</a:t>
            </a:r>
          </a:p>
          <a:p>
            <a:pPr>
              <a:lnSpc>
                <a:spcPct val="110000"/>
              </a:lnSpc>
            </a:pPr>
            <a:endParaRPr lang="en-US" sz="18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RSTP Operation – Proposal and Agreement</a:t>
            </a:r>
            <a:endParaRPr lang="en-US" dirty="0"/>
          </a:p>
        </p:txBody>
      </p:sp>
      <p:pic>
        <p:nvPicPr>
          <p:cNvPr id="7" name="Content Placeholder 5" descr="Proposal and Agreement.jpg"/>
          <p:cNvPicPr>
            <a:picLocks noGrp="1" noChangeAspect="1"/>
          </p:cNvPicPr>
          <p:nvPr>
            <p:ph sz="quarter" idx="10"/>
          </p:nvPr>
        </p:nvPicPr>
        <p:blipFill>
          <a:blip r:embed="rId3" cstate="print"/>
          <a:stretch>
            <a:fillRect/>
          </a:stretch>
        </p:blipFill>
        <p:spPr>
          <a:xfrm>
            <a:off x="279400" y="1875631"/>
            <a:ext cx="8509000" cy="4016375"/>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RSTP Operation – Topology Change (TC) </a:t>
            </a:r>
            <a:br>
              <a:rPr lang="en-US" smtClean="0"/>
            </a:br>
            <a:r>
              <a:rPr lang="en-US" smtClean="0"/>
              <a:t>Mechanism</a:t>
            </a:r>
            <a:endParaRPr lang="en-US" dirty="0"/>
          </a:p>
        </p:txBody>
      </p:sp>
      <p:pic>
        <p:nvPicPr>
          <p:cNvPr id="6" name="Content Placeholder 5" descr="Topology Change in RSTP.jpg"/>
          <p:cNvPicPr>
            <a:picLocks noGrp="1" noChangeAspect="1"/>
          </p:cNvPicPr>
          <p:nvPr>
            <p:ph idx="10"/>
          </p:nvPr>
        </p:nvPicPr>
        <p:blipFill>
          <a:blip r:embed="rId3" cstate="print"/>
          <a:stretch>
            <a:fillRect/>
          </a:stretch>
        </p:blipFill>
        <p:spPr>
          <a:xfrm>
            <a:off x="3138986" y="1247444"/>
            <a:ext cx="2892852" cy="1609149"/>
          </a:xfrm>
        </p:spPr>
      </p:pic>
      <p:sp>
        <p:nvSpPr>
          <p:cNvPr id="9" name="Content Placeholder 8"/>
          <p:cNvSpPr>
            <a:spLocks noGrp="1"/>
          </p:cNvSpPr>
          <p:nvPr>
            <p:ph idx="11"/>
          </p:nvPr>
        </p:nvSpPr>
        <p:spPr>
          <a:xfrm>
            <a:off x="279400" y="5390866"/>
            <a:ext cx="8520354" cy="1076270"/>
          </a:xfrm>
        </p:spPr>
        <p:txBody>
          <a:bodyPr>
            <a:normAutofit fontScale="92500" lnSpcReduction="10000"/>
          </a:bodyPr>
          <a:lstStyle/>
          <a:p>
            <a:r>
              <a:rPr lang="en-US" smtClean="0"/>
              <a:t>Only non-edge ports that are moving to the forwarding state cause a topology change. A port that is moving to blocking does not cause the respective bridge to generate a TC BPDU.</a:t>
            </a:r>
            <a:endParaRPr lang="en-US" dirty="0"/>
          </a:p>
        </p:txBody>
      </p:sp>
      <p:pic>
        <p:nvPicPr>
          <p:cNvPr id="1027" name="Picture 3"/>
          <p:cNvPicPr>
            <a:picLocks noChangeAspect="1" noChangeArrowheads="1"/>
          </p:cNvPicPr>
          <p:nvPr/>
        </p:nvPicPr>
        <p:blipFill>
          <a:blip r:embed="rId4" cstate="print"/>
          <a:srcRect/>
          <a:stretch>
            <a:fillRect/>
          </a:stretch>
        </p:blipFill>
        <p:spPr bwMode="auto">
          <a:xfrm>
            <a:off x="545908" y="2992157"/>
            <a:ext cx="8050494" cy="229897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RSTP Operation – Bridge Identifier for PVRST+</a:t>
            </a:r>
            <a:endParaRPr lang="en-US" dirty="0"/>
          </a:p>
        </p:txBody>
      </p:sp>
      <p:sp>
        <p:nvSpPr>
          <p:cNvPr id="3" name="Content Placeholder 2"/>
          <p:cNvSpPr>
            <a:spLocks noGrp="1"/>
          </p:cNvSpPr>
          <p:nvPr>
            <p:ph idx="11"/>
          </p:nvPr>
        </p:nvSpPr>
        <p:spPr/>
        <p:txBody>
          <a:bodyPr/>
          <a:lstStyle/>
          <a:p>
            <a:r>
              <a:rPr lang="en-US" smtClean="0"/>
              <a:t>Only four high-order bits of the 16-bit Bridge Priority field affect the priority. Therefore, priority can be incremented only in steps of 4096, onto which are added the VLAN number. For example, for VLAN 11: If the priority is left at default, the 16-bit Priority field will hold 32768 + 11 = 32779.</a:t>
            </a:r>
            <a:endParaRPr lang="en-US" dirty="0"/>
          </a:p>
        </p:txBody>
      </p:sp>
      <p:pic>
        <p:nvPicPr>
          <p:cNvPr id="8" name="Content Placeholder 7" descr="Bridge ID.jpg"/>
          <p:cNvPicPr>
            <a:picLocks noGrp="1" noChangeAspect="1"/>
          </p:cNvPicPr>
          <p:nvPr>
            <p:ph sz="quarter" idx="12"/>
          </p:nvPr>
        </p:nvPicPr>
        <p:blipFill>
          <a:blip r:embed="rId3" cstate="print"/>
          <a:stretch>
            <a:fillRect/>
          </a:stretch>
        </p:blipFill>
        <p:spPr>
          <a:xfrm>
            <a:off x="2752480" y="1076325"/>
            <a:ext cx="3585064" cy="2732088"/>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smtClean="0"/>
              <a:t>RSTP and 802.1D STP Compatibility</a:t>
            </a:r>
            <a:endParaRPr lang="en-US" dirty="0" smtClean="0"/>
          </a:p>
        </p:txBody>
      </p:sp>
      <p:sp>
        <p:nvSpPr>
          <p:cNvPr id="7" name="Content Placeholder 6"/>
          <p:cNvSpPr>
            <a:spLocks noGrp="1"/>
          </p:cNvSpPr>
          <p:nvPr>
            <p:ph idx="1"/>
          </p:nvPr>
        </p:nvSpPr>
        <p:spPr/>
        <p:txBody>
          <a:bodyPr/>
          <a:lstStyle/>
          <a:p>
            <a:r>
              <a:rPr lang="en-US" smtClean="0"/>
              <a:t>RSTP can operate with 802.1D STP. However, 802.1w’s fast-convergence benefits are lost when interacting with 802.1D bridges.</a:t>
            </a:r>
          </a:p>
          <a:p>
            <a:r>
              <a:rPr lang="en-US" smtClean="0"/>
              <a:t>Each port maintains a variable that defines the protocol to run on the corresponding segment. If the port receives BPDUs that do not correspond to its current operating mode for two times the hello time, it switches to the other STP mode.</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smtClean="0"/>
              <a:t>Default STP Configuration on Cisco Switch</a:t>
            </a:r>
            <a:endParaRPr lang="en-US" dirty="0" smtClean="0"/>
          </a:p>
        </p:txBody>
      </p:sp>
      <p:sp>
        <p:nvSpPr>
          <p:cNvPr id="7" name="Content Placeholder 6"/>
          <p:cNvSpPr>
            <a:spLocks noGrp="1"/>
          </p:cNvSpPr>
          <p:nvPr>
            <p:ph idx="1"/>
          </p:nvPr>
        </p:nvSpPr>
        <p:spPr/>
        <p:txBody>
          <a:bodyPr/>
          <a:lstStyle/>
          <a:p>
            <a:r>
              <a:rPr lang="en-US" smtClean="0"/>
              <a:t>PVST+</a:t>
            </a:r>
          </a:p>
          <a:p>
            <a:r>
              <a:rPr lang="en-US" smtClean="0"/>
              <a:t>Bridge priority 32,768 for each VLAN</a:t>
            </a:r>
            <a:endParaRPr lang="en-US"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Spanning Tree PortFast</a:t>
            </a:r>
            <a:endParaRPr lang="en-US" dirty="0"/>
          </a:p>
        </p:txBody>
      </p:sp>
      <p:sp>
        <p:nvSpPr>
          <p:cNvPr id="3" name="Content Placeholder 2"/>
          <p:cNvSpPr>
            <a:spLocks noGrp="1"/>
          </p:cNvSpPr>
          <p:nvPr>
            <p:ph idx="11"/>
          </p:nvPr>
        </p:nvSpPr>
        <p:spPr/>
        <p:txBody>
          <a:bodyPr/>
          <a:lstStyle/>
          <a:p>
            <a:r>
              <a:rPr lang="en-US" smtClean="0"/>
              <a:t>Bypass 802.1D STP listening and learning states (blocking state       forwarding state)</a:t>
            </a:r>
          </a:p>
          <a:p>
            <a:r>
              <a:rPr lang="en-US" smtClean="0"/>
              <a:t>Ports connected to end stations</a:t>
            </a:r>
          </a:p>
          <a:p>
            <a:r>
              <a:rPr lang="en-US" smtClean="0"/>
              <a:t>Prevents DHCP timeouts</a:t>
            </a:r>
          </a:p>
          <a:p>
            <a:r>
              <a:rPr lang="en-US" smtClean="0"/>
              <a:t>May create bridging loops if enabled on trunk port</a:t>
            </a:r>
          </a:p>
          <a:p>
            <a:endParaRPr lang="en-US" dirty="0"/>
          </a:p>
        </p:txBody>
      </p:sp>
      <p:pic>
        <p:nvPicPr>
          <p:cNvPr id="7" name="Content Placeholder 6" descr="PortFast.jpg"/>
          <p:cNvPicPr>
            <a:picLocks noGrp="1" noChangeAspect="1"/>
          </p:cNvPicPr>
          <p:nvPr>
            <p:ph sz="quarter" idx="12"/>
          </p:nvPr>
        </p:nvPicPr>
        <p:blipFill>
          <a:blip r:embed="rId3" cstate="print"/>
          <a:stretch>
            <a:fillRect/>
          </a:stretch>
        </p:blipFill>
        <p:spPr>
          <a:xfrm>
            <a:off x="1850695" y="1076325"/>
            <a:ext cx="5388634" cy="2732088"/>
          </a:xfrm>
        </p:spPr>
      </p:pic>
      <p:cxnSp>
        <p:nvCxnSpPr>
          <p:cNvPr id="10" name="Straight Arrow Connector 9"/>
          <p:cNvCxnSpPr/>
          <p:nvPr/>
        </p:nvCxnSpPr>
        <p:spPr bwMode="auto">
          <a:xfrm>
            <a:off x="1338147" y="4460488"/>
            <a:ext cx="412594"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Configuring PortFast on Access Ports</a:t>
            </a:r>
            <a:endParaRPr lang="en-US" dirty="0"/>
          </a:p>
        </p:txBody>
      </p:sp>
      <p:sp>
        <p:nvSpPr>
          <p:cNvPr id="4" name="Content Placeholder 3"/>
          <p:cNvSpPr>
            <a:spLocks noGrp="1"/>
          </p:cNvSpPr>
          <p:nvPr>
            <p:ph idx="10"/>
          </p:nvPr>
        </p:nvSpPr>
        <p:spPr/>
        <p:txBody>
          <a:bodyPr>
            <a:normAutofit/>
          </a:bodyPr>
          <a:lstStyle/>
          <a:p>
            <a:r>
              <a:rPr lang="en-US" smtClean="0"/>
              <a:t>Use the </a:t>
            </a:r>
            <a:r>
              <a:rPr lang="en-US" b="1" smtClean="0">
                <a:latin typeface="Courier New" pitchFamily="49" charset="0"/>
                <a:cs typeface="Courier New" pitchFamily="49" charset="0"/>
              </a:rPr>
              <a:t>spanning-tree portfast </a:t>
            </a:r>
            <a:r>
              <a:rPr lang="en-US" smtClean="0"/>
              <a:t>interface command to enable the PortFast feature.</a:t>
            </a:r>
            <a:endParaRPr lang="en-US" dirty="0"/>
          </a:p>
        </p:txBody>
      </p:sp>
      <p:sp>
        <p:nvSpPr>
          <p:cNvPr id="3" name="Text Placeholder 2"/>
          <p:cNvSpPr>
            <a:spLocks noGrp="1"/>
          </p:cNvSpPr>
          <p:nvPr>
            <p:ph sz="quarter" idx="11"/>
          </p:nvPr>
        </p:nvSpPr>
        <p:spPr>
          <a:xfrm>
            <a:off x="279400" y="2415654"/>
            <a:ext cx="8520113" cy="4124845"/>
          </a:xfrm>
        </p:spPr>
        <p:txBody>
          <a:bodyPr>
            <a:normAutofit lnSpcReduction="10000"/>
          </a:bodyPr>
          <a:lstStyle/>
          <a:p>
            <a:pPr>
              <a:spcAft>
                <a:spcPts val="0"/>
              </a:spcAft>
            </a:pPr>
            <a:r>
              <a:rPr lang="en-US" smtClean="0"/>
              <a:t>Switch# </a:t>
            </a:r>
            <a:r>
              <a:rPr lang="en-US" b="1" smtClean="0"/>
              <a:t>configure terminal</a:t>
            </a:r>
          </a:p>
          <a:p>
            <a:pPr>
              <a:spcAft>
                <a:spcPts val="0"/>
              </a:spcAft>
            </a:pPr>
            <a:r>
              <a:rPr lang="en-US" smtClean="0"/>
              <a:t>Enter configuration commands, one per line. End with CNTL/Z.</a:t>
            </a:r>
          </a:p>
          <a:p>
            <a:pPr>
              <a:spcAft>
                <a:spcPts val="0"/>
              </a:spcAft>
            </a:pPr>
            <a:r>
              <a:rPr lang="en-US" smtClean="0"/>
              <a:t>Switch(config)# </a:t>
            </a:r>
            <a:r>
              <a:rPr lang="en-US" b="1" smtClean="0"/>
              <a:t>interface FastEthernet 3/27</a:t>
            </a:r>
          </a:p>
          <a:p>
            <a:pPr>
              <a:spcAft>
                <a:spcPts val="0"/>
              </a:spcAft>
            </a:pPr>
            <a:r>
              <a:rPr lang="en-US" smtClean="0"/>
              <a:t>Switch(config-if)# </a:t>
            </a:r>
            <a:r>
              <a:rPr lang="en-US" b="1" smtClean="0"/>
              <a:t>spanning-tree portfast</a:t>
            </a:r>
          </a:p>
          <a:p>
            <a:pPr>
              <a:spcAft>
                <a:spcPts val="0"/>
              </a:spcAft>
            </a:pPr>
            <a:r>
              <a:rPr lang="en-US" smtClean="0"/>
              <a:t>%Warning: portfast should only be enabled on ports connected to a single</a:t>
            </a:r>
          </a:p>
          <a:p>
            <a:pPr>
              <a:spcAft>
                <a:spcPts val="0"/>
              </a:spcAft>
            </a:pPr>
            <a:r>
              <a:rPr lang="en-US" smtClean="0"/>
              <a:t>host. Connecting hubs, concentrators, switches, bridges, etc... to this</a:t>
            </a:r>
          </a:p>
          <a:p>
            <a:pPr>
              <a:spcAft>
                <a:spcPts val="0"/>
              </a:spcAft>
            </a:pPr>
            <a:r>
              <a:rPr lang="en-US" smtClean="0"/>
              <a:t>interface when portfast is enabled, can cause temporary bridging loops.</a:t>
            </a:r>
          </a:p>
          <a:p>
            <a:pPr>
              <a:spcAft>
                <a:spcPts val="0"/>
              </a:spcAft>
            </a:pPr>
            <a:r>
              <a:rPr lang="en-US" smtClean="0"/>
              <a:t>Use with CAUTION</a:t>
            </a:r>
          </a:p>
          <a:p>
            <a:pPr>
              <a:spcAft>
                <a:spcPts val="0"/>
              </a:spcAft>
            </a:pPr>
            <a:endParaRPr lang="en-US" smtClean="0"/>
          </a:p>
          <a:p>
            <a:pPr>
              <a:spcAft>
                <a:spcPts val="0"/>
              </a:spcAft>
            </a:pPr>
            <a:r>
              <a:rPr lang="en-US" smtClean="0"/>
              <a:t>%Portfast has been configured on FastEthernet3/27 but will only</a:t>
            </a:r>
          </a:p>
          <a:p>
            <a:pPr>
              <a:spcAft>
                <a:spcPts val="0"/>
              </a:spcAft>
            </a:pPr>
            <a:r>
              <a:rPr lang="en-US" smtClean="0"/>
              <a:t>have effect when the interface is in a non-trunking mode.</a:t>
            </a:r>
          </a:p>
          <a:p>
            <a:pPr>
              <a:spcAft>
                <a:spcPts val="0"/>
              </a:spcAft>
            </a:pPr>
            <a:r>
              <a:rPr lang="en-US" smtClean="0"/>
              <a:t>Switch(config-if)# </a:t>
            </a:r>
            <a:r>
              <a:rPr lang="en-US" b="1" smtClean="0"/>
              <a:t>end</a:t>
            </a:r>
          </a:p>
          <a:p>
            <a:pPr>
              <a:spcAft>
                <a:spcPts val="0"/>
              </a:spcAft>
            </a:pPr>
            <a:r>
              <a:rPr lang="en-US" smtClean="0"/>
              <a:t>Switch#</a:t>
            </a:r>
          </a:p>
          <a:p>
            <a:pPr>
              <a:spcAft>
                <a:spcPts val="0"/>
              </a:spcAft>
            </a:pPr>
            <a:r>
              <a:rPr lang="en-US" smtClean="0"/>
              <a:t>Switch# </a:t>
            </a:r>
            <a:r>
              <a:rPr lang="en-US" b="1" smtClean="0"/>
              <a:t>show spanning-tree interface FastEthernet 3/27 portfast</a:t>
            </a:r>
          </a:p>
          <a:p>
            <a:pPr>
              <a:spcAft>
                <a:spcPts val="0"/>
              </a:spcAft>
            </a:pPr>
            <a:r>
              <a:rPr lang="en-US" smtClean="0"/>
              <a:t>VLAN0001 	enabled</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Configuring PortFast Globally</a:t>
            </a:r>
            <a:endParaRPr lang="en-US" dirty="0"/>
          </a:p>
        </p:txBody>
      </p:sp>
      <p:sp>
        <p:nvSpPr>
          <p:cNvPr id="4" name="Content Placeholder 3"/>
          <p:cNvSpPr>
            <a:spLocks noGrp="1"/>
          </p:cNvSpPr>
          <p:nvPr>
            <p:ph idx="10"/>
          </p:nvPr>
        </p:nvSpPr>
        <p:spPr/>
        <p:txBody>
          <a:bodyPr>
            <a:normAutofit/>
          </a:bodyPr>
          <a:lstStyle/>
          <a:p>
            <a:pPr>
              <a:lnSpc>
                <a:spcPct val="120000"/>
              </a:lnSpc>
            </a:pPr>
            <a:r>
              <a:rPr lang="en-US" smtClean="0"/>
              <a:t>Use the </a:t>
            </a:r>
            <a:r>
              <a:rPr lang="en-US" b="1" smtClean="0">
                <a:latin typeface="Courier New" pitchFamily="49" charset="0"/>
                <a:cs typeface="Courier New" pitchFamily="49" charset="0"/>
              </a:rPr>
              <a:t>spanning-tree portfast </a:t>
            </a:r>
            <a:r>
              <a:rPr lang="en-US" smtClean="0"/>
              <a:t>default global configuration mode command to enable the PortFast feature on all nontrunking interfaces. </a:t>
            </a:r>
          </a:p>
          <a:p>
            <a:pPr>
              <a:lnSpc>
                <a:spcPct val="120000"/>
              </a:lnSpc>
            </a:pPr>
            <a:endParaRPr lang="en-US" smtClean="0"/>
          </a:p>
          <a:p>
            <a:pPr>
              <a:lnSpc>
                <a:spcPct val="120000"/>
              </a:lnSpc>
            </a:pPr>
            <a:endParaRPr lang="en-US" dirty="0"/>
          </a:p>
        </p:txBody>
      </p:sp>
      <p:sp>
        <p:nvSpPr>
          <p:cNvPr id="5" name="Text Placeholder 4"/>
          <p:cNvSpPr>
            <a:spLocks noGrp="1"/>
          </p:cNvSpPr>
          <p:nvPr>
            <p:ph sz="quarter" idx="11"/>
          </p:nvPr>
        </p:nvSpPr>
        <p:spPr>
          <a:xfrm>
            <a:off x="279400" y="2752150"/>
            <a:ext cx="8520113" cy="2778397"/>
          </a:xfrm>
        </p:spPr>
        <p:txBody>
          <a:bodyPr/>
          <a:lstStyle/>
          <a:p>
            <a:r>
              <a:rPr lang="en-US" smtClean="0"/>
              <a:t>Switch(config)# </a:t>
            </a:r>
            <a:r>
              <a:rPr lang="en-US" b="1" smtClean="0"/>
              <a:t>spanning-tree portfast default</a:t>
            </a:r>
            <a:endParaRPr lang="en-US"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dirty="0" smtClean="0"/>
              <a:t>Chapter 3 Objectives</a:t>
            </a:r>
          </a:p>
        </p:txBody>
      </p:sp>
      <p:sp>
        <p:nvSpPr>
          <p:cNvPr id="7" name="Content Placeholder 6"/>
          <p:cNvSpPr>
            <a:spLocks noGrp="1"/>
          </p:cNvSpPr>
          <p:nvPr>
            <p:ph idx="1"/>
          </p:nvPr>
        </p:nvSpPr>
        <p:spPr/>
        <p:txBody>
          <a:bodyPr/>
          <a:lstStyle/>
          <a:p>
            <a:r>
              <a:rPr lang="en-US" dirty="0" smtClean="0"/>
              <a:t>Describe spanning tree protocols.</a:t>
            </a:r>
          </a:p>
          <a:p>
            <a:r>
              <a:rPr lang="en-US" dirty="0" smtClean="0"/>
              <a:t>Describe and configure RSTP.</a:t>
            </a:r>
          </a:p>
          <a:p>
            <a:r>
              <a:rPr lang="en-US" dirty="0" smtClean="0"/>
              <a:t>Describe and configure MST.</a:t>
            </a:r>
          </a:p>
          <a:p>
            <a:r>
              <a:rPr lang="en-US" dirty="0" smtClean="0"/>
              <a:t>Configure STP features to enhance resiliency and prevent forwarding loops.</a:t>
            </a:r>
          </a:p>
          <a:p>
            <a:r>
              <a:rPr lang="en-US" dirty="0" smtClean="0"/>
              <a:t>Explain recommended STP configurations and practices.</a:t>
            </a:r>
          </a:p>
          <a:p>
            <a:r>
              <a:rPr lang="en-US" dirty="0" smtClean="0"/>
              <a:t>Troubleshoot spanning tree issues.</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Configuring PortFast on Trunk Ports</a:t>
            </a:r>
            <a:endParaRPr lang="en-US" dirty="0"/>
          </a:p>
        </p:txBody>
      </p:sp>
      <p:sp>
        <p:nvSpPr>
          <p:cNvPr id="4" name="Content Placeholder 3"/>
          <p:cNvSpPr>
            <a:spLocks noGrp="1"/>
          </p:cNvSpPr>
          <p:nvPr>
            <p:ph idx="10"/>
          </p:nvPr>
        </p:nvSpPr>
        <p:spPr/>
        <p:txBody>
          <a:bodyPr>
            <a:normAutofit/>
          </a:bodyPr>
          <a:lstStyle/>
          <a:p>
            <a:r>
              <a:rPr lang="en-US" b="0" dirty="0" smtClean="0"/>
              <a:t>Use the </a:t>
            </a:r>
            <a:r>
              <a:rPr lang="en-US" b="1" dirty="0" smtClean="0">
                <a:latin typeface="Courier New" pitchFamily="49" charset="0"/>
                <a:cs typeface="Courier New" pitchFamily="49" charset="0"/>
              </a:rPr>
              <a:t>spanning-tree portfast trunk </a:t>
            </a:r>
            <a:r>
              <a:rPr lang="en-US" b="0" dirty="0" smtClean="0"/>
              <a:t>interface command to enable the PortFast feature on a trunk port.</a:t>
            </a:r>
            <a:endParaRPr lang="en-US" b="0" dirty="0"/>
          </a:p>
        </p:txBody>
      </p:sp>
      <p:sp>
        <p:nvSpPr>
          <p:cNvPr id="5" name="Text Placeholder 4"/>
          <p:cNvSpPr>
            <a:spLocks noGrp="1"/>
          </p:cNvSpPr>
          <p:nvPr>
            <p:ph sz="quarter" idx="11"/>
          </p:nvPr>
        </p:nvSpPr>
        <p:spPr>
          <a:xfrm>
            <a:off x="279400" y="2165286"/>
            <a:ext cx="8520113" cy="2778397"/>
          </a:xfrm>
        </p:spPr>
        <p:txBody>
          <a:bodyPr/>
          <a:lstStyle/>
          <a:p>
            <a:r>
              <a:rPr lang="en-US" dirty="0" smtClean="0"/>
              <a:t>Switch(config)# </a:t>
            </a:r>
            <a:r>
              <a:rPr lang="en-US" b="1" dirty="0" smtClean="0"/>
              <a:t>spanning-tree </a:t>
            </a:r>
            <a:r>
              <a:rPr lang="en-US" b="1" smtClean="0"/>
              <a:t>portfast trunk</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Configuring Access Port Macro</a:t>
            </a:r>
            <a:endParaRPr lang="en-US" dirty="0"/>
          </a:p>
        </p:txBody>
      </p:sp>
      <p:sp>
        <p:nvSpPr>
          <p:cNvPr id="4" name="Content Placeholder 3"/>
          <p:cNvSpPr>
            <a:spLocks noGrp="1"/>
          </p:cNvSpPr>
          <p:nvPr>
            <p:ph idx="10"/>
          </p:nvPr>
        </p:nvSpPr>
        <p:spPr/>
        <p:txBody>
          <a:bodyPr>
            <a:normAutofit/>
          </a:bodyPr>
          <a:lstStyle/>
          <a:p>
            <a:r>
              <a:rPr lang="en-US" b="0" dirty="0" smtClean="0"/>
              <a:t>Use the </a:t>
            </a:r>
            <a:r>
              <a:rPr lang="en-US" b="1" smtClean="0">
                <a:latin typeface="Courier New" pitchFamily="49" charset="0"/>
                <a:cs typeface="Courier New" pitchFamily="49" charset="0"/>
              </a:rPr>
              <a:t>switchport host </a:t>
            </a:r>
            <a:r>
              <a:rPr lang="en-US" b="0" dirty="0" smtClean="0"/>
              <a:t>macro command on an interface connecting to an end station.</a:t>
            </a:r>
            <a:endParaRPr lang="en-US" b="0" dirty="0"/>
          </a:p>
        </p:txBody>
      </p:sp>
      <p:sp>
        <p:nvSpPr>
          <p:cNvPr id="5" name="Text Placeholder 4"/>
          <p:cNvSpPr>
            <a:spLocks noGrp="1"/>
          </p:cNvSpPr>
          <p:nvPr>
            <p:ph sz="quarter" idx="11"/>
          </p:nvPr>
        </p:nvSpPr>
        <p:spPr>
          <a:xfrm>
            <a:off x="279400" y="2233526"/>
            <a:ext cx="8520113" cy="2778397"/>
          </a:xfrm>
        </p:spPr>
        <p:txBody>
          <a:bodyPr/>
          <a:lstStyle/>
          <a:p>
            <a:r>
              <a:rPr lang="en-US" dirty="0" smtClean="0"/>
              <a:t>Switch(config-if)# </a:t>
            </a:r>
            <a:r>
              <a:rPr lang="en-US" b="1" dirty="0" smtClean="0"/>
              <a:t>switchport host</a:t>
            </a:r>
          </a:p>
          <a:p>
            <a:r>
              <a:rPr lang="en-US" dirty="0" smtClean="0"/>
              <a:t>switchport mode will be set to access</a:t>
            </a:r>
          </a:p>
          <a:p>
            <a:r>
              <a:rPr lang="en-US" dirty="0" smtClean="0"/>
              <a:t>spanning-tree portfast will be enabled</a:t>
            </a:r>
          </a:p>
          <a:p>
            <a:r>
              <a:rPr lang="en-US" dirty="0" smtClean="0"/>
              <a:t>channel group will be disabled</a:t>
            </a:r>
          </a:p>
          <a:p>
            <a:r>
              <a:rPr lang="en-US" dirty="0" smtClean="0"/>
              <a:t>Switch(config-if)# </a:t>
            </a:r>
            <a:r>
              <a:rPr lang="en-US" b="1" dirty="0" smtClean="0"/>
              <a:t>end</a:t>
            </a:r>
          </a:p>
          <a:p>
            <a:r>
              <a:rPr lang="en-US" dirty="0" smtClean="0"/>
              <a:t>Switch#</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Implementing PVRST+</a:t>
            </a:r>
            <a:endParaRPr lang="en-US" dirty="0"/>
          </a:p>
        </p:txBody>
      </p:sp>
      <p:pic>
        <p:nvPicPr>
          <p:cNvPr id="5" name="Content Placeholder 4" descr="PVRST+.jpg"/>
          <p:cNvPicPr>
            <a:picLocks noGrp="1" noChangeAspect="1"/>
          </p:cNvPicPr>
          <p:nvPr>
            <p:ph idx="10"/>
          </p:nvPr>
        </p:nvPicPr>
        <p:blipFill>
          <a:blip r:embed="rId3" cstate="print"/>
          <a:stretch>
            <a:fillRect/>
          </a:stretch>
        </p:blipFill>
        <p:spPr>
          <a:xfrm>
            <a:off x="2334509" y="1206500"/>
            <a:ext cx="4409895" cy="2525713"/>
          </a:xfrm>
        </p:spPr>
      </p:pic>
      <p:sp>
        <p:nvSpPr>
          <p:cNvPr id="4" name="Content Placeholder 3"/>
          <p:cNvSpPr>
            <a:spLocks noGrp="1"/>
          </p:cNvSpPr>
          <p:nvPr>
            <p:ph idx="11"/>
          </p:nvPr>
        </p:nvSpPr>
        <p:spPr>
          <a:xfrm>
            <a:off x="279400" y="3916907"/>
            <a:ext cx="8520354" cy="2550229"/>
          </a:xfrm>
        </p:spPr>
        <p:txBody>
          <a:bodyPr>
            <a:noAutofit/>
          </a:bodyPr>
          <a:lstStyle/>
          <a:p>
            <a:pPr marL="457200" indent="-457200">
              <a:buFont typeface="+mj-lt"/>
              <a:buAutoNum type="arabicPeriod"/>
            </a:pPr>
            <a:r>
              <a:rPr lang="en-US" sz="2000" smtClean="0"/>
              <a:t>Enable PVRST+ globally. PVRST+ should be configured on all switches in the broadcast domain.</a:t>
            </a:r>
          </a:p>
          <a:p>
            <a:pPr marL="457200" indent="-457200">
              <a:buFont typeface="+mj-lt"/>
              <a:buAutoNum type="arabicPeriod"/>
            </a:pPr>
            <a:r>
              <a:rPr lang="en-US" sz="2000" smtClean="0"/>
              <a:t>Designate and configure a switch to be the root bridge.</a:t>
            </a:r>
          </a:p>
          <a:p>
            <a:pPr marL="457200" indent="-457200">
              <a:buFont typeface="+mj-lt"/>
              <a:buAutoNum type="arabicPeriod"/>
            </a:pPr>
            <a:r>
              <a:rPr lang="en-US" sz="2000" smtClean="0"/>
              <a:t>Designate and configure a switch to be the secondary (backup) root bridge.</a:t>
            </a:r>
          </a:p>
          <a:p>
            <a:pPr marL="457200" indent="-457200">
              <a:buFont typeface="+mj-lt"/>
              <a:buAutoNum type="arabicPeriod"/>
            </a:pPr>
            <a:r>
              <a:rPr lang="en-US" sz="2000" smtClean="0"/>
              <a:t>Ensure load sharing on uplinks using priority and cost parameters.</a:t>
            </a:r>
          </a:p>
          <a:p>
            <a:pPr marL="457200" indent="-457200">
              <a:buFont typeface="+mj-lt"/>
              <a:buAutoNum type="arabicPeriod"/>
            </a:pPr>
            <a:r>
              <a:rPr lang="en-US" sz="2000" smtClean="0"/>
              <a:t>Verify the configuration.</a:t>
            </a:r>
            <a:endParaRPr lang="en-US" sz="20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1310185" y="2172989"/>
            <a:ext cx="3193576" cy="26996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smtClean="0"/>
              <a:t>Verifying PVRST+</a:t>
            </a:r>
            <a:endParaRPr lang="en-US" dirty="0"/>
          </a:p>
        </p:txBody>
      </p:sp>
      <p:sp>
        <p:nvSpPr>
          <p:cNvPr id="4" name="Content Placeholder 3"/>
          <p:cNvSpPr>
            <a:spLocks noGrp="1"/>
          </p:cNvSpPr>
          <p:nvPr>
            <p:ph idx="10"/>
          </p:nvPr>
        </p:nvSpPr>
        <p:spPr/>
        <p:txBody>
          <a:bodyPr>
            <a:normAutofit/>
          </a:bodyPr>
          <a:lstStyle/>
          <a:p>
            <a:r>
              <a:rPr lang="en-US" smtClean="0"/>
              <a:t>The output below illustrates how to verify the RSTP configuration for VLAN2 on a nonroot switch in a topology.</a:t>
            </a:r>
            <a:endParaRPr lang="en-US" dirty="0"/>
          </a:p>
        </p:txBody>
      </p:sp>
      <p:sp>
        <p:nvSpPr>
          <p:cNvPr id="3" name="Text Placeholder 2"/>
          <p:cNvSpPr>
            <a:spLocks noGrp="1"/>
          </p:cNvSpPr>
          <p:nvPr>
            <p:ph sz="quarter" idx="11"/>
          </p:nvPr>
        </p:nvSpPr>
        <p:spPr>
          <a:xfrm>
            <a:off x="279400" y="2142700"/>
            <a:ext cx="8520113" cy="4397800"/>
          </a:xfrm>
        </p:spPr>
        <p:txBody>
          <a:bodyPr>
            <a:normAutofit/>
          </a:bodyPr>
          <a:lstStyle/>
          <a:p>
            <a:r>
              <a:rPr lang="en-US" smtClean="0"/>
              <a:t>Switch# show spanning-tree vlan 2</a:t>
            </a:r>
          </a:p>
          <a:p>
            <a:r>
              <a:rPr lang="en-US" smtClean="0"/>
              <a:t>VLAN0002</a:t>
            </a:r>
          </a:p>
          <a:p>
            <a:r>
              <a:rPr lang="en-US" smtClean="0"/>
              <a:t>Spanning tree enabled protocol rstp</a:t>
            </a:r>
          </a:p>
          <a:p>
            <a:r>
              <a:rPr lang="en-US" smtClean="0"/>
              <a:t>Root ID   Priority 	32768</a:t>
            </a:r>
          </a:p>
          <a:p>
            <a:r>
              <a:rPr lang="en-US" smtClean="0"/>
              <a:t>	Address 	000b.fcb5.dac0</a:t>
            </a:r>
          </a:p>
          <a:p>
            <a:r>
              <a:rPr lang="en-US" smtClean="0"/>
              <a:t>	Cost 	38</a:t>
            </a:r>
          </a:p>
          <a:p>
            <a:r>
              <a:rPr lang="en-US" smtClean="0"/>
              <a:t>	Port 	7 (FastEthernet0/7)</a:t>
            </a:r>
          </a:p>
          <a:p>
            <a:r>
              <a:rPr lang="en-US" smtClean="0"/>
              <a:t>	Hello Time 	2 sec 	Max Age 20 sec 	Forward Delay 15 sec</a:t>
            </a:r>
          </a:p>
          <a:p>
            <a:r>
              <a:rPr lang="en-US" smtClean="0"/>
              <a:t>Bridge ID Priority 	32770 (priority 32768 sys-id-ext 2)</a:t>
            </a:r>
          </a:p>
          <a:p>
            <a:r>
              <a:rPr lang="en-US" smtClean="0"/>
              <a:t>	Address 0013.5f1c.e1c0</a:t>
            </a:r>
          </a:p>
          <a:p>
            <a:r>
              <a:rPr lang="en-US" smtClean="0"/>
              <a:t>	Hello Time 2 sec Max Age 20 sec Forward Delay 15 sec</a:t>
            </a:r>
          </a:p>
          <a:p>
            <a:r>
              <a:rPr lang="en-US" smtClean="0"/>
              <a:t>	Aging Time 300</a:t>
            </a:r>
          </a:p>
          <a:p>
            <a:r>
              <a:rPr lang="en-US" smtClean="0"/>
              <a:t>Interface 	Role 	Sts 	Cost 	Prio.Nbr 	Type</a:t>
            </a:r>
          </a:p>
          <a:p>
            <a:r>
              <a:rPr lang="en-US" smtClean="0"/>
              <a:t>---------------- 	---- 	--- 	-------- -------- 	-----------------</a:t>
            </a:r>
          </a:p>
          <a:p>
            <a:r>
              <a:rPr lang="en-US" smtClean="0"/>
              <a:t>Fa0/7 		Root 	FWD 	19 	128.7 	P2p</a:t>
            </a:r>
          </a:p>
          <a:p>
            <a:r>
              <a:rPr lang="en-US" smtClean="0"/>
              <a:t>Fa0/8 		Root 	FWD 	19 	128.8 	P2p</a:t>
            </a:r>
          </a:p>
          <a:p>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16" descr="ss3"/>
          <p:cNvPicPr>
            <a:picLocks noChangeAspect="1" noChangeArrowheads="1"/>
          </p:cNvPicPr>
          <p:nvPr/>
        </p:nvPicPr>
        <p:blipFill>
          <a:blip r:embed="rId3" cstate="print"/>
          <a:srcRect/>
          <a:stretch>
            <a:fillRect/>
          </a:stretch>
        </p:blipFill>
        <p:spPr bwMode="auto">
          <a:xfrm>
            <a:off x="0" y="1600200"/>
            <a:ext cx="9144000" cy="3170238"/>
          </a:xfrm>
          <a:prstGeom prst="rect">
            <a:avLst/>
          </a:prstGeom>
          <a:noFill/>
          <a:ln w="9525">
            <a:noFill/>
            <a:miter lim="800000"/>
            <a:headEnd/>
            <a:tailEnd/>
          </a:ln>
        </p:spPr>
      </p:pic>
      <p:sp>
        <p:nvSpPr>
          <p:cNvPr id="11267" name="Rectangle 12"/>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a:p>
        </p:txBody>
      </p:sp>
      <p:sp>
        <p:nvSpPr>
          <p:cNvPr id="6" name="Rectangle 32"/>
          <p:cNvSpPr txBox="1">
            <a:spLocks noChangeArrowheads="1"/>
          </p:cNvSpPr>
          <p:nvPr/>
        </p:nvSpPr>
        <p:spPr>
          <a:xfrm>
            <a:off x="293688" y="1841863"/>
            <a:ext cx="3233284" cy="2743200"/>
          </a:xfrm>
          <a:prstGeom prst="rect">
            <a:avLst/>
          </a:prstGeom>
          <a:noFill/>
        </p:spPr>
        <p:txBody>
          <a:bodyPr anchor="ctr"/>
          <a:lstStyle/>
          <a:p>
            <a:pPr marL="0" marR="0" lvl="0" indent="0" algn="l" defTabSz="814388" rtl="0" eaLnBrk="1" fontAlgn="base" latinLnBrk="0" hangingPunct="1">
              <a:lnSpc>
                <a:spcPct val="90000"/>
              </a:lnSpc>
              <a:spcBef>
                <a:spcPct val="0"/>
              </a:spcBef>
              <a:spcAft>
                <a:spcPct val="0"/>
              </a:spcAft>
              <a:buClrTx/>
              <a:buSzTx/>
              <a:buFontTx/>
              <a:buNone/>
              <a:tabLst/>
              <a:defRPr/>
            </a:pPr>
            <a:r>
              <a:rPr kumimoji="0" lang="en-US" sz="2800" b="1" i="0" u="none" strike="noStrike" kern="0" cap="none" spc="0" normalizeH="0" baseline="0" noProof="0" smtClean="0">
                <a:ln>
                  <a:noFill/>
                </a:ln>
                <a:solidFill>
                  <a:schemeClr val="bg1"/>
                </a:solidFill>
                <a:effectLst/>
                <a:uLnTx/>
                <a:uFillTx/>
                <a:latin typeface="+mj-lt"/>
                <a:ea typeface="+mj-ea"/>
                <a:cs typeface="+mj-cs"/>
              </a:rPr>
              <a:t>Multiple Spanning Tree</a:t>
            </a:r>
            <a:endParaRPr kumimoji="0" lang="en-US" sz="3000" b="0" i="0" u="none" strike="noStrike" kern="0" cap="none" spc="0" normalizeH="0" baseline="0" noProof="0" smtClean="0">
              <a:ln>
                <a:noFill/>
              </a:ln>
              <a:solidFill>
                <a:schemeClr val="bg1"/>
              </a:solidFill>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MST Motivation</a:t>
            </a:r>
            <a:endParaRPr lang="en-US" dirty="0"/>
          </a:p>
        </p:txBody>
      </p:sp>
      <p:sp>
        <p:nvSpPr>
          <p:cNvPr id="3" name="Content Placeholder 2"/>
          <p:cNvSpPr>
            <a:spLocks noGrp="1"/>
          </p:cNvSpPr>
          <p:nvPr>
            <p:ph idx="11"/>
          </p:nvPr>
        </p:nvSpPr>
        <p:spPr/>
        <p:txBody>
          <a:bodyPr/>
          <a:lstStyle/>
          <a:p>
            <a:r>
              <a:rPr lang="en-US" smtClean="0"/>
              <a:t>Above: 2 links – 1000 VLANs – 2 MST instances.</a:t>
            </a:r>
          </a:p>
          <a:p>
            <a:r>
              <a:rPr lang="en-US" smtClean="0"/>
              <a:t>Each switch maintains only two spanning trees, reducing the need for switch resources. </a:t>
            </a:r>
          </a:p>
          <a:p>
            <a:r>
              <a:rPr lang="en-US" smtClean="0"/>
              <a:t>Concept extendable to 4096 VLANs: VLAN load balancing.</a:t>
            </a:r>
          </a:p>
          <a:p>
            <a:r>
              <a:rPr lang="en-US" smtClean="0"/>
              <a:t> MST converges faster than PVRST+ and is backward compatible with 802.1D STP and 802.1w.</a:t>
            </a:r>
            <a:endParaRPr lang="en-US" dirty="0"/>
          </a:p>
        </p:txBody>
      </p:sp>
      <p:pic>
        <p:nvPicPr>
          <p:cNvPr id="9" name="Content Placeholder 8" descr="MST.jpg"/>
          <p:cNvPicPr>
            <a:picLocks noGrp="1" noChangeAspect="1"/>
          </p:cNvPicPr>
          <p:nvPr>
            <p:ph sz="quarter" idx="12"/>
          </p:nvPr>
        </p:nvPicPr>
        <p:blipFill>
          <a:blip r:embed="rId3" cstate="print"/>
          <a:stretch>
            <a:fillRect/>
          </a:stretch>
        </p:blipFill>
        <p:spPr>
          <a:xfrm>
            <a:off x="2176462" y="1153319"/>
            <a:ext cx="4737100" cy="2578100"/>
          </a:xfr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MST Instances </a:t>
            </a:r>
            <a:endParaRPr lang="en-US" dirty="0"/>
          </a:p>
        </p:txBody>
      </p:sp>
      <p:sp>
        <p:nvSpPr>
          <p:cNvPr id="3" name="Content Placeholder 2"/>
          <p:cNvSpPr>
            <a:spLocks noGrp="1"/>
          </p:cNvSpPr>
          <p:nvPr>
            <p:ph idx="11"/>
          </p:nvPr>
        </p:nvSpPr>
        <p:spPr/>
        <p:txBody>
          <a:bodyPr>
            <a:noAutofit/>
          </a:bodyPr>
          <a:lstStyle/>
          <a:p>
            <a:r>
              <a:rPr lang="en-US" sz="1800" smtClean="0"/>
              <a:t>2 distinct STP topologies require 2 MST instances (500 per instance here).</a:t>
            </a:r>
          </a:p>
          <a:p>
            <a:r>
              <a:rPr lang="en-US" sz="1800" smtClean="0"/>
              <a:t>Load-balancing works because half of the VLANs follow each separate instance.</a:t>
            </a:r>
          </a:p>
          <a:p>
            <a:r>
              <a:rPr lang="en-US" sz="1800" smtClean="0"/>
              <a:t>Switch utilization is low because it only has to handle two instances.</a:t>
            </a:r>
          </a:p>
          <a:p>
            <a:r>
              <a:rPr lang="en-US" sz="1800" smtClean="0"/>
              <a:t>MST is the best solution for this scenario.</a:t>
            </a:r>
          </a:p>
          <a:p>
            <a:r>
              <a:rPr lang="en-US" sz="1800" smtClean="0"/>
              <a:t>Considerations: MST is more complex than 802.1D and 802.1w, so it requires additional training. Interaction with legacy bridges can be challenging.</a:t>
            </a:r>
            <a:endParaRPr lang="en-US" sz="1800" dirty="0"/>
          </a:p>
        </p:txBody>
      </p:sp>
      <p:pic>
        <p:nvPicPr>
          <p:cNvPr id="6" name="Content Placeholder 5" descr="MST Instances.jpg"/>
          <p:cNvPicPr>
            <a:picLocks noGrp="1" noChangeAspect="1"/>
          </p:cNvPicPr>
          <p:nvPr>
            <p:ph sz="quarter" idx="12"/>
          </p:nvPr>
        </p:nvPicPr>
        <p:blipFill>
          <a:blip r:embed="rId3" cstate="print"/>
          <a:stretch>
            <a:fillRect/>
          </a:stretch>
        </p:blipFill>
        <p:spPr>
          <a:xfrm>
            <a:off x="2490348" y="1076325"/>
            <a:ext cx="4109329" cy="2732088"/>
          </a:xfr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MST Regions</a:t>
            </a:r>
            <a:endParaRPr lang="en-US" dirty="0"/>
          </a:p>
        </p:txBody>
      </p:sp>
      <p:sp>
        <p:nvSpPr>
          <p:cNvPr id="3" name="Content Placeholder 2"/>
          <p:cNvSpPr>
            <a:spLocks noGrp="1"/>
          </p:cNvSpPr>
          <p:nvPr>
            <p:ph idx="11"/>
          </p:nvPr>
        </p:nvSpPr>
        <p:spPr/>
        <p:txBody>
          <a:bodyPr>
            <a:noAutofit/>
          </a:bodyPr>
          <a:lstStyle/>
          <a:p>
            <a:pPr>
              <a:lnSpc>
                <a:spcPct val="120000"/>
              </a:lnSpc>
            </a:pPr>
            <a:r>
              <a:rPr lang="en-US" sz="1600" smtClean="0"/>
              <a:t>Each switch that runs MST in the network has a single MST configuration that consists of three attributes:</a:t>
            </a:r>
          </a:p>
          <a:p>
            <a:pPr lvl="1">
              <a:lnSpc>
                <a:spcPct val="120000"/>
              </a:lnSpc>
            </a:pPr>
            <a:r>
              <a:rPr lang="en-US" sz="1400" smtClean="0"/>
              <a:t>An alphanumeric configuration name (32 bytes)</a:t>
            </a:r>
          </a:p>
          <a:p>
            <a:pPr lvl="1">
              <a:lnSpc>
                <a:spcPct val="120000"/>
              </a:lnSpc>
            </a:pPr>
            <a:r>
              <a:rPr lang="en-US" sz="1400" smtClean="0"/>
              <a:t>A configuration revision number (2 bytes)</a:t>
            </a:r>
          </a:p>
          <a:p>
            <a:pPr lvl="1">
              <a:lnSpc>
                <a:spcPct val="120000"/>
              </a:lnSpc>
            </a:pPr>
            <a:r>
              <a:rPr lang="en-US" sz="1400" smtClean="0"/>
              <a:t>A 4096-element table that associates each of the potential 4096 VLANs supported on the chassis to a given instance</a:t>
            </a:r>
          </a:p>
          <a:p>
            <a:pPr>
              <a:lnSpc>
                <a:spcPct val="120000"/>
              </a:lnSpc>
            </a:pPr>
            <a:r>
              <a:rPr lang="en-US" sz="1600" smtClean="0"/>
              <a:t>The port on B1 is at the boundary of Region A, whereas the ports on B2 and B3 are internal to Region B.</a:t>
            </a:r>
          </a:p>
          <a:p>
            <a:pPr>
              <a:lnSpc>
                <a:spcPct val="120000"/>
              </a:lnSpc>
            </a:pPr>
            <a:endParaRPr lang="en-US" sz="1600" dirty="0"/>
          </a:p>
        </p:txBody>
      </p:sp>
      <p:pic>
        <p:nvPicPr>
          <p:cNvPr id="7" name="Content Placeholder 6" descr="MST Regions.jpg"/>
          <p:cNvPicPr>
            <a:picLocks noGrp="1" noChangeAspect="1"/>
          </p:cNvPicPr>
          <p:nvPr>
            <p:ph sz="quarter" idx="12"/>
          </p:nvPr>
        </p:nvPicPr>
        <p:blipFill>
          <a:blip r:embed="rId3" cstate="print"/>
          <a:stretch>
            <a:fillRect/>
          </a:stretch>
        </p:blipFill>
        <p:spPr>
          <a:xfrm>
            <a:off x="760412" y="1261269"/>
            <a:ext cx="7569200" cy="2362200"/>
          </a:xfr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MST Use of Extended System ID</a:t>
            </a:r>
            <a:endParaRPr lang="en-US" dirty="0"/>
          </a:p>
        </p:txBody>
      </p:sp>
      <p:sp>
        <p:nvSpPr>
          <p:cNvPr id="3" name="Content Placeholder 2"/>
          <p:cNvSpPr>
            <a:spLocks noGrp="1"/>
          </p:cNvSpPr>
          <p:nvPr>
            <p:ph idx="11"/>
          </p:nvPr>
        </p:nvSpPr>
        <p:spPr/>
        <p:txBody>
          <a:bodyPr/>
          <a:lstStyle/>
          <a:p>
            <a:r>
              <a:rPr lang="en-US" smtClean="0"/>
              <a:t>MST carries the instance number in the 12-bit Extended System ID field of the Bridge ID.</a:t>
            </a:r>
            <a:endParaRPr lang="en-US" dirty="0"/>
          </a:p>
        </p:txBody>
      </p:sp>
      <p:pic>
        <p:nvPicPr>
          <p:cNvPr id="9" name="Content Placeholder 8" descr="MST System ID.jpg"/>
          <p:cNvPicPr>
            <a:picLocks noGrp="1" noChangeAspect="1"/>
          </p:cNvPicPr>
          <p:nvPr>
            <p:ph sz="quarter" idx="12"/>
          </p:nvPr>
        </p:nvPicPr>
        <p:blipFill>
          <a:blip r:embed="rId3" cstate="print"/>
          <a:stretch>
            <a:fillRect/>
          </a:stretch>
        </p:blipFill>
        <p:spPr>
          <a:xfrm>
            <a:off x="1982534" y="1076325"/>
            <a:ext cx="5124957" cy="2732088"/>
          </a:xfr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smtClean="0"/>
              <a:t>MST Configuration</a:t>
            </a:r>
            <a:endParaRPr lang="en-US" dirty="0" smtClean="0"/>
          </a:p>
        </p:txBody>
      </p:sp>
      <p:sp>
        <p:nvSpPr>
          <p:cNvPr id="7" name="Content Placeholder 6"/>
          <p:cNvSpPr>
            <a:spLocks noGrp="1"/>
          </p:cNvSpPr>
          <p:nvPr>
            <p:ph idx="1"/>
          </p:nvPr>
        </p:nvSpPr>
        <p:spPr/>
        <p:txBody>
          <a:bodyPr/>
          <a:lstStyle/>
          <a:p>
            <a:r>
              <a:rPr lang="en-US" smtClean="0"/>
              <a:t>Enable MST on switch.</a:t>
            </a:r>
          </a:p>
          <a:p>
            <a:pPr lvl="2">
              <a:buNone/>
            </a:pPr>
            <a:r>
              <a:rPr lang="en-US" smtClean="0">
                <a:latin typeface="Courier New" pitchFamily="49" charset="0"/>
                <a:cs typeface="Courier New" pitchFamily="49" charset="0"/>
              </a:rPr>
              <a:t>Switch(config)# </a:t>
            </a:r>
            <a:r>
              <a:rPr lang="en-US" b="1" smtClean="0">
                <a:latin typeface="Courier New" pitchFamily="49" charset="0"/>
                <a:cs typeface="Courier New" pitchFamily="49" charset="0"/>
              </a:rPr>
              <a:t>spanning-tree mode mst </a:t>
            </a:r>
          </a:p>
          <a:p>
            <a:r>
              <a:rPr lang="en-US" smtClean="0"/>
              <a:t>Enter MST configuration submode.</a:t>
            </a:r>
          </a:p>
          <a:p>
            <a:pPr lvl="2">
              <a:buNone/>
            </a:pPr>
            <a:r>
              <a:rPr lang="en-US" smtClean="0">
                <a:latin typeface="Courier New" pitchFamily="49" charset="0"/>
                <a:cs typeface="Courier New" pitchFamily="49" charset="0"/>
              </a:rPr>
              <a:t>Switch(config)# </a:t>
            </a:r>
            <a:r>
              <a:rPr lang="en-US" b="1" smtClean="0">
                <a:latin typeface="Courier New" pitchFamily="49" charset="0"/>
                <a:cs typeface="Courier New" pitchFamily="49" charset="0"/>
              </a:rPr>
              <a:t>spanning-tree mst configuration</a:t>
            </a:r>
          </a:p>
          <a:p>
            <a:r>
              <a:rPr lang="en-US" smtClean="0"/>
              <a:t>Display current MST configuration.</a:t>
            </a:r>
          </a:p>
          <a:p>
            <a:pPr lvl="2">
              <a:buNone/>
            </a:pPr>
            <a:r>
              <a:rPr lang="en-US" smtClean="0">
                <a:latin typeface="Courier New" pitchFamily="49" charset="0"/>
                <a:cs typeface="Courier New" pitchFamily="49" charset="0"/>
              </a:rPr>
              <a:t>Switch(config-mst)# </a:t>
            </a:r>
            <a:r>
              <a:rPr lang="en-US" b="1" smtClean="0">
                <a:latin typeface="Courier New" pitchFamily="49" charset="0"/>
                <a:cs typeface="Courier New" pitchFamily="49" charset="0"/>
              </a:rPr>
              <a:t>show current</a:t>
            </a:r>
          </a:p>
          <a:p>
            <a:r>
              <a:rPr lang="en-US" smtClean="0"/>
              <a:t>Name MST instance.</a:t>
            </a:r>
          </a:p>
          <a:p>
            <a:pPr lvl="2">
              <a:buNone/>
            </a:pPr>
            <a:r>
              <a:rPr lang="en-US" smtClean="0">
                <a:latin typeface="Courier New" pitchFamily="49" charset="0"/>
                <a:cs typeface="Courier New" pitchFamily="49" charset="0"/>
              </a:rPr>
              <a:t>Switch(config-mst)# </a:t>
            </a:r>
            <a:r>
              <a:rPr lang="en-US" b="1" smtClean="0">
                <a:latin typeface="Courier New" pitchFamily="49" charset="0"/>
                <a:cs typeface="Courier New" pitchFamily="49" charset="0"/>
              </a:rPr>
              <a:t>name</a:t>
            </a:r>
            <a:r>
              <a:rPr lang="en-US" smtClean="0">
                <a:latin typeface="Courier New" pitchFamily="49" charset="0"/>
                <a:cs typeface="Courier New" pitchFamily="49" charset="0"/>
              </a:rPr>
              <a:t> </a:t>
            </a:r>
            <a:r>
              <a:rPr lang="en-US" i="1" smtClean="0">
                <a:latin typeface="Courier New" pitchFamily="49" charset="0"/>
                <a:cs typeface="Courier New" pitchFamily="49" charset="0"/>
              </a:rPr>
              <a:t>name</a:t>
            </a:r>
          </a:p>
          <a:p>
            <a:r>
              <a:rPr lang="en-US" smtClean="0"/>
              <a:t>Set the 16-bit MST revision number. It is not incremented automatically when you commit a new MST configuration.</a:t>
            </a:r>
          </a:p>
          <a:p>
            <a:pPr lvl="2">
              <a:buNone/>
            </a:pPr>
            <a:r>
              <a:rPr lang="en-US" smtClean="0">
                <a:latin typeface="Courier New" pitchFamily="49" charset="0"/>
                <a:cs typeface="Courier New" pitchFamily="49" charset="0"/>
              </a:rPr>
              <a:t>Switch(config-mst)# </a:t>
            </a:r>
            <a:r>
              <a:rPr lang="en-US" b="1" smtClean="0">
                <a:latin typeface="Courier New" pitchFamily="49" charset="0"/>
                <a:cs typeface="Courier New" pitchFamily="49" charset="0"/>
              </a:rPr>
              <a:t>revision</a:t>
            </a:r>
            <a:r>
              <a:rPr lang="en-US" smtClean="0">
                <a:latin typeface="Courier New" pitchFamily="49" charset="0"/>
                <a:cs typeface="Courier New" pitchFamily="49" charset="0"/>
              </a:rPr>
              <a:t> </a:t>
            </a:r>
            <a:r>
              <a:rPr lang="en-US" i="1" smtClean="0">
                <a:latin typeface="Courier New" pitchFamily="49" charset="0"/>
                <a:cs typeface="Courier New" pitchFamily="49" charset="0"/>
              </a:rPr>
              <a:t>revision_number</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38" descr="ss1"/>
          <p:cNvPicPr>
            <a:picLocks noChangeAspect="1" noChangeArrowheads="1"/>
          </p:cNvPicPr>
          <p:nvPr/>
        </p:nvPicPr>
        <p:blipFill>
          <a:blip r:embed="rId3" cstate="print"/>
          <a:srcRect/>
          <a:stretch>
            <a:fillRect/>
          </a:stretch>
        </p:blipFill>
        <p:spPr bwMode="auto">
          <a:xfrm>
            <a:off x="0" y="1600200"/>
            <a:ext cx="9144000" cy="3194050"/>
          </a:xfrm>
          <a:prstGeom prst="rect">
            <a:avLst/>
          </a:prstGeom>
          <a:noFill/>
          <a:ln w="9525">
            <a:noFill/>
            <a:miter lim="800000"/>
            <a:headEnd/>
            <a:tailEnd/>
          </a:ln>
        </p:spPr>
      </p:pic>
      <p:sp>
        <p:nvSpPr>
          <p:cNvPr id="7171" name="Rectangle 35"/>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a:p>
        </p:txBody>
      </p:sp>
      <p:sp>
        <p:nvSpPr>
          <p:cNvPr id="7172" name="Rectangle 32"/>
          <p:cNvSpPr>
            <a:spLocks noGrp="1" noChangeArrowheads="1"/>
          </p:cNvSpPr>
          <p:nvPr>
            <p:ph type="title" idx="4294967295"/>
          </p:nvPr>
        </p:nvSpPr>
        <p:spPr>
          <a:xfrm>
            <a:off x="293688" y="1841500"/>
            <a:ext cx="2940050" cy="2743200"/>
          </a:xfrm>
          <a:prstGeom prst="rect">
            <a:avLst/>
          </a:prstGeom>
          <a:noFill/>
        </p:spPr>
        <p:txBody>
          <a:bodyPr anchor="ctr"/>
          <a:lstStyle/>
          <a:p>
            <a:r>
              <a:rPr lang="en-US" sz="2800" smtClean="0">
                <a:solidFill>
                  <a:schemeClr val="bg1"/>
                </a:solidFill>
              </a:rPr>
              <a:t>Spanning Tree Protocol Basics</a:t>
            </a:r>
            <a:endParaRPr lang="en-US" sz="3000" b="0" smtClean="0">
              <a:solidFill>
                <a:schemeClr val="bg1"/>
              </a:solidFill>
            </a:endParaRPr>
          </a:p>
        </p:txBody>
      </p:sp>
    </p:spTree>
  </p:cSld>
  <p:clrMapOvr>
    <a:masterClrMapping/>
  </p:clrMapOvr>
  <p:transition spd="med"/>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smtClean="0"/>
              <a:t>MST Configuration (cont)</a:t>
            </a:r>
            <a:endParaRPr lang="en-US" dirty="0" smtClean="0"/>
          </a:p>
        </p:txBody>
      </p:sp>
      <p:sp>
        <p:nvSpPr>
          <p:cNvPr id="7" name="Content Placeholder 6"/>
          <p:cNvSpPr>
            <a:spLocks noGrp="1"/>
          </p:cNvSpPr>
          <p:nvPr>
            <p:ph idx="1"/>
          </p:nvPr>
        </p:nvSpPr>
        <p:spPr/>
        <p:txBody>
          <a:bodyPr/>
          <a:lstStyle/>
          <a:p>
            <a:r>
              <a:rPr lang="en-US" smtClean="0"/>
              <a:t>Map VLANs to MST instance.</a:t>
            </a:r>
          </a:p>
          <a:p>
            <a:pPr lvl="2">
              <a:buNone/>
            </a:pPr>
            <a:r>
              <a:rPr lang="en-US" smtClean="0"/>
              <a:t>Switch(config-mst)# </a:t>
            </a:r>
            <a:r>
              <a:rPr lang="en-US" b="1" smtClean="0"/>
              <a:t>instance</a:t>
            </a:r>
            <a:r>
              <a:rPr lang="en-US" smtClean="0"/>
              <a:t> </a:t>
            </a:r>
            <a:r>
              <a:rPr lang="en-US" i="1" smtClean="0"/>
              <a:t>instance_number</a:t>
            </a:r>
            <a:r>
              <a:rPr lang="en-US" smtClean="0"/>
              <a:t> </a:t>
            </a:r>
            <a:r>
              <a:rPr lang="en-US" b="1" smtClean="0"/>
              <a:t>vlan</a:t>
            </a:r>
            <a:r>
              <a:rPr lang="en-US" smtClean="0"/>
              <a:t> </a:t>
            </a:r>
            <a:r>
              <a:rPr lang="en-US" i="1" smtClean="0"/>
              <a:t>vlan_range</a:t>
            </a:r>
          </a:p>
          <a:p>
            <a:r>
              <a:rPr lang="en-US" smtClean="0"/>
              <a:t>Display new MST configuration to be applied.</a:t>
            </a:r>
          </a:p>
          <a:p>
            <a:pPr lvl="2">
              <a:buNone/>
            </a:pPr>
            <a:r>
              <a:rPr lang="en-US" smtClean="0"/>
              <a:t>Switch(config-mst)# </a:t>
            </a:r>
            <a:r>
              <a:rPr lang="en-US" b="1" smtClean="0"/>
              <a:t>show pending</a:t>
            </a:r>
          </a:p>
          <a:p>
            <a:r>
              <a:rPr lang="en-US" smtClean="0"/>
              <a:t>Apply configuration and exit MST configuration submode.</a:t>
            </a:r>
          </a:p>
          <a:p>
            <a:pPr lvl="2">
              <a:buNone/>
            </a:pPr>
            <a:r>
              <a:rPr lang="en-US" smtClean="0"/>
              <a:t>Switch(config-mst)# </a:t>
            </a:r>
            <a:r>
              <a:rPr lang="en-US" b="1" smtClean="0"/>
              <a:t>exit</a:t>
            </a:r>
          </a:p>
          <a:p>
            <a:r>
              <a:rPr lang="en-US" smtClean="0"/>
              <a:t>Assign root bridge for MST instance. This syntax makes the switch root primary or secondary (only active if primary fails). It sets primary priority to 24576 and secondary to 28672. </a:t>
            </a:r>
          </a:p>
          <a:p>
            <a:pPr lvl="2">
              <a:buNone/>
            </a:pPr>
            <a:r>
              <a:rPr lang="en-US" smtClean="0"/>
              <a:t>Switch(config)# </a:t>
            </a:r>
            <a:r>
              <a:rPr lang="en-US" b="1" smtClean="0"/>
              <a:t>spanning-tree mst </a:t>
            </a:r>
            <a:r>
              <a:rPr lang="en-US" i="1" smtClean="0"/>
              <a:t>instance_number</a:t>
            </a:r>
            <a:r>
              <a:rPr lang="en-US" smtClean="0"/>
              <a:t> </a:t>
            </a:r>
            <a:r>
              <a:rPr lang="en-US" b="1" smtClean="0"/>
              <a:t>root</a:t>
            </a:r>
            <a:r>
              <a:rPr lang="en-US" smtClean="0"/>
              <a:t> </a:t>
            </a:r>
            <a:r>
              <a:rPr lang="en-US" i="1" smtClean="0"/>
              <a:t>primary</a:t>
            </a:r>
            <a:r>
              <a:rPr lang="en-US" smtClean="0"/>
              <a:t> | </a:t>
            </a:r>
            <a:r>
              <a:rPr lang="en-US" i="1" smtClean="0"/>
              <a:t>secondary</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t>MST Configuration Example</a:t>
            </a:r>
            <a:endParaRPr lang="en-US" dirty="0"/>
          </a:p>
        </p:txBody>
      </p:sp>
      <p:sp>
        <p:nvSpPr>
          <p:cNvPr id="50" name="Text Placeholder 5"/>
          <p:cNvSpPr>
            <a:spLocks/>
          </p:cNvSpPr>
          <p:nvPr/>
        </p:nvSpPr>
        <p:spPr bwMode="auto">
          <a:xfrm>
            <a:off x="293687" y="3678506"/>
            <a:ext cx="8515461" cy="1371173"/>
          </a:xfrm>
          <a:prstGeom prst="rect">
            <a:avLst/>
          </a:prstGeom>
          <a:noFill/>
          <a:ln w="12700"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smtClean="0">
                <a:latin typeface="Courier New" pitchFamily="49" charset="0"/>
              </a:rPr>
              <a:t>SwitchA(config)# </a:t>
            </a:r>
            <a:r>
              <a:rPr lang="en-US" sz="1200" b="1" kern="0" smtClean="0">
                <a:latin typeface="Courier New" pitchFamily="49" charset="0"/>
              </a:rPr>
              <a:t>spanning-tree mode mst</a:t>
            </a:r>
          </a:p>
          <a:p>
            <a:pPr marL="236538" indent="-236538" algn="l" defTabSz="814388" eaLnBrk="1" hangingPunct="1">
              <a:lnSpc>
                <a:spcPct val="100000"/>
              </a:lnSpc>
              <a:spcBef>
                <a:spcPts val="0"/>
              </a:spcBef>
              <a:buClr>
                <a:srgbClr val="708CA1"/>
              </a:buClr>
              <a:defRPr/>
            </a:pPr>
            <a:r>
              <a:rPr lang="en-US" sz="1200" kern="0" smtClean="0">
                <a:latin typeface="Courier New" pitchFamily="49" charset="0"/>
              </a:rPr>
              <a:t>SwitchA(config)# </a:t>
            </a:r>
            <a:r>
              <a:rPr lang="en-US" sz="1200" b="1" kern="0" smtClean="0">
                <a:latin typeface="Courier New" pitchFamily="49" charset="0"/>
              </a:rPr>
              <a:t>spanning-tree mst configuration</a:t>
            </a:r>
          </a:p>
          <a:p>
            <a:pPr marL="236538" indent="-236538" algn="l" defTabSz="814388" eaLnBrk="1" hangingPunct="1">
              <a:lnSpc>
                <a:spcPct val="100000"/>
              </a:lnSpc>
              <a:spcBef>
                <a:spcPts val="0"/>
              </a:spcBef>
              <a:buClr>
                <a:srgbClr val="708CA1"/>
              </a:buClr>
              <a:defRPr/>
            </a:pPr>
            <a:r>
              <a:rPr lang="en-US" sz="1200" kern="0" smtClean="0">
                <a:latin typeface="Courier New" pitchFamily="49" charset="0"/>
              </a:rPr>
              <a:t>SwitchA(config-mst)# </a:t>
            </a:r>
            <a:r>
              <a:rPr lang="en-US" sz="1200" b="1" kern="0" smtClean="0">
                <a:latin typeface="Courier New" pitchFamily="49" charset="0"/>
              </a:rPr>
              <a:t>name XYZ</a:t>
            </a:r>
          </a:p>
          <a:p>
            <a:pPr marL="236538" indent="-236538" algn="l" defTabSz="814388" eaLnBrk="1" hangingPunct="1">
              <a:lnSpc>
                <a:spcPct val="100000"/>
              </a:lnSpc>
              <a:spcBef>
                <a:spcPts val="0"/>
              </a:spcBef>
              <a:buClr>
                <a:srgbClr val="708CA1"/>
              </a:buClr>
              <a:defRPr/>
            </a:pPr>
            <a:r>
              <a:rPr lang="en-US" sz="1200" kern="0" smtClean="0">
                <a:latin typeface="Courier New" pitchFamily="49" charset="0"/>
              </a:rPr>
              <a:t>SwitchA(config-mst)# </a:t>
            </a:r>
            <a:r>
              <a:rPr lang="en-US" sz="1200" b="1" kern="0" smtClean="0">
                <a:latin typeface="Courier New" pitchFamily="49" charset="0"/>
              </a:rPr>
              <a:t>revision 1</a:t>
            </a:r>
          </a:p>
          <a:p>
            <a:pPr marL="236538" indent="-236538" algn="l" defTabSz="814388" eaLnBrk="1" hangingPunct="1">
              <a:lnSpc>
                <a:spcPct val="100000"/>
              </a:lnSpc>
              <a:spcBef>
                <a:spcPts val="0"/>
              </a:spcBef>
              <a:buClr>
                <a:srgbClr val="708CA1"/>
              </a:buClr>
              <a:defRPr/>
            </a:pPr>
            <a:r>
              <a:rPr lang="en-US" sz="1200" kern="0" smtClean="0">
                <a:latin typeface="Courier New" pitchFamily="49" charset="0"/>
              </a:rPr>
              <a:t>SwitchA(config-mst)# </a:t>
            </a:r>
            <a:r>
              <a:rPr lang="en-US" sz="1200" b="1" kern="0" smtClean="0">
                <a:latin typeface="Courier New" pitchFamily="49" charset="0"/>
              </a:rPr>
              <a:t>instance 1 vlan 11, 21, 31</a:t>
            </a:r>
          </a:p>
          <a:p>
            <a:pPr marL="236538" indent="-236538" algn="l" defTabSz="814388" eaLnBrk="1" hangingPunct="1">
              <a:lnSpc>
                <a:spcPct val="100000"/>
              </a:lnSpc>
              <a:spcBef>
                <a:spcPts val="0"/>
              </a:spcBef>
              <a:buClr>
                <a:srgbClr val="708CA1"/>
              </a:buClr>
              <a:defRPr/>
            </a:pPr>
            <a:r>
              <a:rPr lang="en-US" sz="1200" kern="0" smtClean="0">
                <a:latin typeface="Courier New" pitchFamily="49" charset="0"/>
              </a:rPr>
              <a:t>SwitchA(config-mst)# </a:t>
            </a:r>
            <a:r>
              <a:rPr lang="en-US" sz="1200" b="1" kern="0" smtClean="0">
                <a:latin typeface="Courier New" pitchFamily="49" charset="0"/>
              </a:rPr>
              <a:t>instance 2 vlan 12, 22, 32</a:t>
            </a:r>
          </a:p>
          <a:p>
            <a:pPr marL="236538" indent="-236538" algn="l" defTabSz="814388" eaLnBrk="1" hangingPunct="1">
              <a:lnSpc>
                <a:spcPct val="100000"/>
              </a:lnSpc>
              <a:spcBef>
                <a:spcPts val="0"/>
              </a:spcBef>
              <a:buClr>
                <a:srgbClr val="708CA1"/>
              </a:buClr>
              <a:defRPr/>
            </a:pPr>
            <a:r>
              <a:rPr lang="en-US" sz="1200" kern="0" smtClean="0">
                <a:latin typeface="Courier New" pitchFamily="49" charset="0"/>
              </a:rPr>
              <a:t>SwitchA(config)# </a:t>
            </a:r>
            <a:r>
              <a:rPr lang="en-US" sz="1200" b="1" kern="0" smtClean="0">
                <a:latin typeface="Courier New" pitchFamily="49" charset="0"/>
              </a:rPr>
              <a:t>spanning-tree mst 1 root primary</a:t>
            </a:r>
            <a:endParaRPr lang="en-US" sz="1200" b="1" kern="0" dirty="0" smtClean="0">
              <a:latin typeface="Courier New" pitchFamily="49" charset="0"/>
            </a:endParaRPr>
          </a:p>
        </p:txBody>
      </p:sp>
      <p:sp>
        <p:nvSpPr>
          <p:cNvPr id="80" name="Text Placeholder 5"/>
          <p:cNvSpPr>
            <a:spLocks/>
          </p:cNvSpPr>
          <p:nvPr/>
        </p:nvSpPr>
        <p:spPr bwMode="auto">
          <a:xfrm>
            <a:off x="293687" y="5117910"/>
            <a:ext cx="8515461" cy="1334405"/>
          </a:xfrm>
          <a:prstGeom prst="rect">
            <a:avLst/>
          </a:prstGeom>
          <a:noFill/>
          <a:ln w="12700"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smtClean="0">
                <a:latin typeface="Courier New" pitchFamily="49" charset="0"/>
              </a:rPr>
              <a:t>SwitchB(config)# </a:t>
            </a:r>
            <a:r>
              <a:rPr lang="en-US" sz="1200" b="1" kern="0" smtClean="0">
                <a:latin typeface="Courier New" pitchFamily="49" charset="0"/>
              </a:rPr>
              <a:t>spanning-tree mode mst</a:t>
            </a:r>
          </a:p>
          <a:p>
            <a:pPr marL="236538" indent="-236538" algn="l" defTabSz="814388" eaLnBrk="1" hangingPunct="1">
              <a:lnSpc>
                <a:spcPct val="100000"/>
              </a:lnSpc>
              <a:spcBef>
                <a:spcPts val="0"/>
              </a:spcBef>
              <a:buClr>
                <a:srgbClr val="708CA1"/>
              </a:buClr>
              <a:defRPr/>
            </a:pPr>
            <a:r>
              <a:rPr lang="en-US" sz="1200" kern="0" smtClean="0">
                <a:latin typeface="Courier New" pitchFamily="49" charset="0"/>
              </a:rPr>
              <a:t>SwitchB(config)# </a:t>
            </a:r>
            <a:r>
              <a:rPr lang="en-US" sz="1200" b="1" kern="0" smtClean="0">
                <a:latin typeface="Courier New" pitchFamily="49" charset="0"/>
              </a:rPr>
              <a:t>spanning-tree mst configuration</a:t>
            </a:r>
          </a:p>
          <a:p>
            <a:pPr marL="236538" indent="-236538" algn="l" defTabSz="814388" eaLnBrk="1" hangingPunct="1">
              <a:lnSpc>
                <a:spcPct val="100000"/>
              </a:lnSpc>
              <a:spcBef>
                <a:spcPts val="0"/>
              </a:spcBef>
              <a:buClr>
                <a:srgbClr val="708CA1"/>
              </a:buClr>
              <a:defRPr/>
            </a:pPr>
            <a:r>
              <a:rPr lang="en-US" sz="1200" kern="0" smtClean="0">
                <a:latin typeface="Courier New" pitchFamily="49" charset="0"/>
              </a:rPr>
              <a:t>SwitchB(config-mst)# </a:t>
            </a:r>
            <a:r>
              <a:rPr lang="en-US" sz="1200" b="1" kern="0" smtClean="0">
                <a:latin typeface="Courier New" pitchFamily="49" charset="0"/>
              </a:rPr>
              <a:t>name XYZ</a:t>
            </a:r>
          </a:p>
          <a:p>
            <a:pPr marL="236538" indent="-236538" algn="l" defTabSz="814388" eaLnBrk="1" hangingPunct="1">
              <a:lnSpc>
                <a:spcPct val="100000"/>
              </a:lnSpc>
              <a:spcBef>
                <a:spcPts val="0"/>
              </a:spcBef>
              <a:buClr>
                <a:srgbClr val="708CA1"/>
              </a:buClr>
              <a:defRPr/>
            </a:pPr>
            <a:r>
              <a:rPr lang="en-US" sz="1200" kern="0" smtClean="0">
                <a:latin typeface="Courier New" pitchFamily="49" charset="0"/>
              </a:rPr>
              <a:t>SwitchB(config-mst)# </a:t>
            </a:r>
            <a:r>
              <a:rPr lang="en-US" sz="1200" b="1" kern="0" smtClean="0">
                <a:latin typeface="Courier New" pitchFamily="49" charset="0"/>
              </a:rPr>
              <a:t>revision 1</a:t>
            </a:r>
          </a:p>
          <a:p>
            <a:pPr marL="236538" indent="-236538" algn="l" defTabSz="814388" eaLnBrk="1" hangingPunct="1">
              <a:lnSpc>
                <a:spcPct val="100000"/>
              </a:lnSpc>
              <a:spcBef>
                <a:spcPts val="0"/>
              </a:spcBef>
              <a:buClr>
                <a:srgbClr val="708CA1"/>
              </a:buClr>
              <a:defRPr/>
            </a:pPr>
            <a:r>
              <a:rPr lang="en-US" sz="1200" kern="0" smtClean="0">
                <a:latin typeface="Courier New" pitchFamily="49" charset="0"/>
              </a:rPr>
              <a:t>SwitchB(config-mst)# </a:t>
            </a:r>
            <a:r>
              <a:rPr lang="en-US" sz="1200" b="1" kern="0" smtClean="0">
                <a:latin typeface="Courier New" pitchFamily="49" charset="0"/>
              </a:rPr>
              <a:t>instance 1 vlan 11, 21, 31</a:t>
            </a:r>
          </a:p>
          <a:p>
            <a:pPr marL="236538" indent="-236538" algn="l" defTabSz="814388" eaLnBrk="1" hangingPunct="1">
              <a:lnSpc>
                <a:spcPct val="100000"/>
              </a:lnSpc>
              <a:spcBef>
                <a:spcPts val="0"/>
              </a:spcBef>
              <a:buClr>
                <a:srgbClr val="708CA1"/>
              </a:buClr>
              <a:defRPr/>
            </a:pPr>
            <a:r>
              <a:rPr lang="en-US" sz="1200" kern="0" smtClean="0">
                <a:latin typeface="Courier New" pitchFamily="49" charset="0"/>
              </a:rPr>
              <a:t>SwitchB(config-mst)# </a:t>
            </a:r>
            <a:r>
              <a:rPr lang="en-US" sz="1200" b="1" kern="0" smtClean="0">
                <a:latin typeface="Courier New" pitchFamily="49" charset="0"/>
              </a:rPr>
              <a:t>instance 2 vlan 12, 22, 32</a:t>
            </a:r>
          </a:p>
          <a:p>
            <a:pPr marL="236538" indent="-236538" algn="l" defTabSz="814388" eaLnBrk="1" hangingPunct="1">
              <a:lnSpc>
                <a:spcPct val="100000"/>
              </a:lnSpc>
              <a:spcBef>
                <a:spcPts val="0"/>
              </a:spcBef>
              <a:buClr>
                <a:srgbClr val="708CA1"/>
              </a:buClr>
              <a:defRPr/>
            </a:pPr>
            <a:r>
              <a:rPr lang="en-US" sz="1200" kern="0" smtClean="0">
                <a:latin typeface="Courier New" pitchFamily="49" charset="0"/>
              </a:rPr>
              <a:t>SwitchB(config)# </a:t>
            </a:r>
            <a:r>
              <a:rPr lang="en-US" sz="1200" b="1" kern="0" smtClean="0">
                <a:latin typeface="Courier New" pitchFamily="49" charset="0"/>
              </a:rPr>
              <a:t>spanning-tree mst 2 root primary</a:t>
            </a:r>
            <a:endParaRPr lang="en-US" sz="1200" b="1" kern="0" dirty="0" smtClean="0">
              <a:latin typeface="Courier New" pitchFamily="49" charset="0"/>
            </a:endParaRPr>
          </a:p>
        </p:txBody>
      </p:sp>
      <p:pic>
        <p:nvPicPr>
          <p:cNvPr id="46" name="Content Placeholder 5" descr="MST Configuration.jpg"/>
          <p:cNvPicPr>
            <a:picLocks noChangeAspect="1"/>
          </p:cNvPicPr>
          <p:nvPr/>
        </p:nvPicPr>
        <p:blipFill>
          <a:blip r:embed="rId3" cstate="print"/>
          <a:stretch>
            <a:fillRect/>
          </a:stretch>
        </p:blipFill>
        <p:spPr>
          <a:xfrm>
            <a:off x="2015215" y="982639"/>
            <a:ext cx="5099541" cy="2636543"/>
          </a:xfrm>
          <a:prstGeom prst="rect">
            <a:avLst/>
          </a:prstGeo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Verifying MST Configuration Example (1)</a:t>
            </a:r>
            <a:endParaRPr lang="en-US" dirty="0"/>
          </a:p>
        </p:txBody>
      </p:sp>
      <p:sp>
        <p:nvSpPr>
          <p:cNvPr id="7" name="Content Placeholder 6"/>
          <p:cNvSpPr>
            <a:spLocks noGrp="1"/>
          </p:cNvSpPr>
          <p:nvPr>
            <p:ph type="body" sz="quarter" idx="10"/>
          </p:nvPr>
        </p:nvSpPr>
        <p:spPr/>
        <p:txBody>
          <a:bodyPr>
            <a:normAutofit/>
          </a:bodyPr>
          <a:lstStyle/>
          <a:p>
            <a:r>
              <a:rPr lang="en-US" dirty="0" smtClean="0">
                <a:latin typeface="Courier New" pitchFamily="49" charset="0"/>
                <a:cs typeface="Courier New" pitchFamily="49" charset="0"/>
              </a:rPr>
              <a:t>Switch# </a:t>
            </a:r>
            <a:r>
              <a:rPr lang="en-US" b="1" dirty="0" smtClean="0">
                <a:latin typeface="Courier New" pitchFamily="49" charset="0"/>
                <a:cs typeface="Courier New" pitchFamily="49" charset="0"/>
              </a:rPr>
              <a:t>configure terminal</a:t>
            </a:r>
          </a:p>
          <a:p>
            <a:r>
              <a:rPr lang="en-US" dirty="0" smtClean="0">
                <a:latin typeface="Courier New" pitchFamily="49" charset="0"/>
                <a:cs typeface="Courier New" pitchFamily="49" charset="0"/>
              </a:rPr>
              <a:t>Enter configuration commands, one per line. End with CNTL/Z.</a:t>
            </a:r>
          </a:p>
          <a:p>
            <a:r>
              <a:rPr lang="en-US" dirty="0" smtClean="0">
                <a:latin typeface="Courier New" pitchFamily="49" charset="0"/>
                <a:cs typeface="Courier New" pitchFamily="49" charset="0"/>
              </a:rPr>
              <a:t>Switch(config)# </a:t>
            </a:r>
            <a:r>
              <a:rPr lang="en-US" b="1" dirty="0" smtClean="0">
                <a:latin typeface="Courier New" pitchFamily="49" charset="0"/>
                <a:cs typeface="Courier New" pitchFamily="49" charset="0"/>
              </a:rPr>
              <a:t>spanning-tree mode mst</a:t>
            </a:r>
          </a:p>
          <a:p>
            <a:r>
              <a:rPr lang="en-US" dirty="0" smtClean="0">
                <a:latin typeface="Courier New" pitchFamily="49" charset="0"/>
                <a:cs typeface="Courier New" pitchFamily="49" charset="0"/>
              </a:rPr>
              <a:t>Switch(config)# </a:t>
            </a:r>
            <a:r>
              <a:rPr lang="en-US" b="1" dirty="0" smtClean="0">
                <a:latin typeface="Courier New" pitchFamily="49" charset="0"/>
                <a:cs typeface="Courier New" pitchFamily="49" charset="0"/>
              </a:rPr>
              <a:t>spanning-tree mst configuration</a:t>
            </a:r>
          </a:p>
          <a:p>
            <a:r>
              <a:rPr lang="en-US" dirty="0" smtClean="0">
                <a:latin typeface="Courier New" pitchFamily="49" charset="0"/>
                <a:cs typeface="Courier New" pitchFamily="49" charset="0"/>
              </a:rPr>
              <a:t>Switch(config-mst)# </a:t>
            </a:r>
            <a:r>
              <a:rPr lang="en-US" b="1" dirty="0" smtClean="0">
                <a:latin typeface="Courier New" pitchFamily="49" charset="0"/>
                <a:cs typeface="Courier New" pitchFamily="49" charset="0"/>
              </a:rPr>
              <a:t>show current</a:t>
            </a:r>
          </a:p>
          <a:p>
            <a:r>
              <a:rPr lang="en-US" dirty="0" smtClean="0">
                <a:latin typeface="Courier New" pitchFamily="49" charset="0"/>
                <a:cs typeface="Courier New" pitchFamily="49" charset="0"/>
              </a:rPr>
              <a:t>Current MST configuration</a:t>
            </a:r>
          </a:p>
          <a:p>
            <a:r>
              <a:rPr lang="en-US" dirty="0" smtClean="0">
                <a:latin typeface="Courier New" pitchFamily="49" charset="0"/>
                <a:cs typeface="Courier New" pitchFamily="49" charset="0"/>
              </a:rPr>
              <a:t>Name []</a:t>
            </a:r>
          </a:p>
          <a:p>
            <a:r>
              <a:rPr lang="en-US" dirty="0" smtClean="0">
                <a:latin typeface="Courier New" pitchFamily="49" charset="0"/>
                <a:cs typeface="Courier New" pitchFamily="49" charset="0"/>
              </a:rPr>
              <a:t>Revision 0</a:t>
            </a:r>
          </a:p>
          <a:p>
            <a:r>
              <a:rPr lang="en-US" dirty="0" smtClean="0">
                <a:latin typeface="Courier New" pitchFamily="49" charset="0"/>
                <a:cs typeface="Courier New" pitchFamily="49" charset="0"/>
              </a:rPr>
              <a:t>Instance Vlans mapped</a:t>
            </a:r>
          </a:p>
          <a:p>
            <a:r>
              <a:rPr lang="en-US" dirty="0" smtClean="0">
                <a:latin typeface="Courier New" pitchFamily="49" charset="0"/>
                <a:cs typeface="Courier New" pitchFamily="49" charset="0"/>
              </a:rPr>
              <a:t>-------- -----------------------------------------------------------</a:t>
            </a:r>
          </a:p>
          <a:p>
            <a:r>
              <a:rPr lang="en-US" dirty="0" smtClean="0">
                <a:latin typeface="Courier New" pitchFamily="49" charset="0"/>
                <a:cs typeface="Courier New" pitchFamily="49" charset="0"/>
              </a:rPr>
              <a:t>0 1-4094</a:t>
            </a:r>
          </a:p>
          <a:p>
            <a:r>
              <a:rPr lang="en-US" dirty="0" smtClean="0">
                <a:latin typeface="Courier New" pitchFamily="49" charset="0"/>
                <a:cs typeface="Courier New" pitchFamily="49" charset="0"/>
              </a:rPr>
              <a:t>---------------------------------------------------------------------</a:t>
            </a:r>
          </a:p>
          <a:p>
            <a:r>
              <a:rPr lang="en-US" dirty="0" smtClean="0">
                <a:latin typeface="Courier New" pitchFamily="49" charset="0"/>
                <a:cs typeface="Courier New" pitchFamily="49" charset="0"/>
              </a:rPr>
              <a:t>Switch(config-mst)# </a:t>
            </a:r>
            <a:r>
              <a:rPr lang="en-US" b="1" dirty="0" smtClean="0">
                <a:latin typeface="Courier New" pitchFamily="49" charset="0"/>
                <a:cs typeface="Courier New" pitchFamily="49" charset="0"/>
              </a:rPr>
              <a:t>name cisco</a:t>
            </a:r>
          </a:p>
          <a:p>
            <a:r>
              <a:rPr lang="en-US" dirty="0" smtClean="0">
                <a:latin typeface="Courier New" pitchFamily="49" charset="0"/>
                <a:cs typeface="Courier New" pitchFamily="49" charset="0"/>
              </a:rPr>
              <a:t>Switch(config-mst)# </a:t>
            </a:r>
            <a:r>
              <a:rPr lang="en-US" b="1" dirty="0" smtClean="0">
                <a:latin typeface="Courier New" pitchFamily="49" charset="0"/>
                <a:cs typeface="Courier New" pitchFamily="49" charset="0"/>
              </a:rPr>
              <a:t>revision 1</a:t>
            </a:r>
          </a:p>
          <a:p>
            <a:r>
              <a:rPr lang="en-US" dirty="0" smtClean="0">
                <a:latin typeface="Courier New" pitchFamily="49" charset="0"/>
                <a:cs typeface="Courier New" pitchFamily="49" charset="0"/>
              </a:rPr>
              <a:t>Switch(config-mst)# </a:t>
            </a:r>
            <a:r>
              <a:rPr lang="en-US" b="1" dirty="0" smtClean="0">
                <a:latin typeface="Courier New" pitchFamily="49" charset="0"/>
                <a:cs typeface="Courier New" pitchFamily="49" charset="0"/>
              </a:rPr>
              <a:t>instance 1 vlan 1-10</a:t>
            </a:r>
          </a:p>
          <a:p>
            <a:r>
              <a:rPr lang="en-US" dirty="0" smtClean="0">
                <a:latin typeface="Courier New" pitchFamily="49" charset="0"/>
                <a:cs typeface="Courier New" pitchFamily="49" charset="0"/>
              </a:rPr>
              <a:t>Switch(config-mst)# </a:t>
            </a:r>
            <a:r>
              <a:rPr lang="en-US" b="1" dirty="0" smtClean="0">
                <a:latin typeface="Courier New" pitchFamily="49" charset="0"/>
                <a:cs typeface="Courier New" pitchFamily="49" charset="0"/>
              </a:rPr>
              <a:t>show pending</a:t>
            </a:r>
          </a:p>
          <a:p>
            <a:r>
              <a:rPr lang="en-US" dirty="0" smtClean="0">
                <a:latin typeface="Courier New" pitchFamily="49" charset="0"/>
                <a:cs typeface="Courier New" pitchFamily="49" charset="0"/>
              </a:rPr>
              <a:t>Pending MST configuration</a:t>
            </a:r>
          </a:p>
          <a:p>
            <a:r>
              <a:rPr lang="en-US" dirty="0" smtClean="0">
                <a:latin typeface="Courier New" pitchFamily="49" charset="0"/>
                <a:cs typeface="Courier New" pitchFamily="49" charset="0"/>
              </a:rPr>
              <a:t>Name [cisco]</a:t>
            </a:r>
          </a:p>
          <a:p>
            <a:r>
              <a:rPr lang="en-US" dirty="0" smtClean="0">
                <a:latin typeface="Courier New" pitchFamily="49" charset="0"/>
                <a:cs typeface="Courier New" pitchFamily="49" charset="0"/>
              </a:rPr>
              <a:t>Revision 1</a:t>
            </a:r>
          </a:p>
          <a:p>
            <a:r>
              <a:rPr lang="en-US" dirty="0" smtClean="0">
                <a:latin typeface="Courier New" pitchFamily="49" charset="0"/>
                <a:cs typeface="Courier New" pitchFamily="49" charset="0"/>
              </a:rPr>
              <a:t>Instance Vlans mapped</a:t>
            </a:r>
          </a:p>
          <a:p>
            <a:r>
              <a:rPr lang="en-US" dirty="0" smtClean="0">
                <a:latin typeface="Courier New" pitchFamily="49" charset="0"/>
                <a:cs typeface="Courier New" pitchFamily="49" charset="0"/>
              </a:rPr>
              <a:t>-------- -----------------------------------------------------------</a:t>
            </a:r>
          </a:p>
          <a:p>
            <a:r>
              <a:rPr lang="en-US" dirty="0" smtClean="0">
                <a:latin typeface="Courier New" pitchFamily="49" charset="0"/>
                <a:cs typeface="Courier New" pitchFamily="49" charset="0"/>
              </a:rPr>
              <a:t>0 11-4094</a:t>
            </a:r>
          </a:p>
          <a:p>
            <a:r>
              <a:rPr lang="en-US" dirty="0" smtClean="0">
                <a:latin typeface="Courier New" pitchFamily="49" charset="0"/>
                <a:cs typeface="Courier New" pitchFamily="49" charset="0"/>
              </a:rPr>
              <a:t>1 1-10</a:t>
            </a:r>
          </a:p>
          <a:p>
            <a:r>
              <a:rPr lang="en-US" dirty="0" smtClean="0">
                <a:latin typeface="Courier New" pitchFamily="49" charset="0"/>
                <a:cs typeface="Courier New" pitchFamily="49" charset="0"/>
              </a:rPr>
              <a:t>Switch(config-mst)# </a:t>
            </a:r>
            <a:r>
              <a:rPr lang="en-US" b="1" dirty="0" smtClean="0">
                <a:latin typeface="Courier New" pitchFamily="49" charset="0"/>
                <a:cs typeface="Courier New" pitchFamily="49" charset="0"/>
              </a:rPr>
              <a:t>end</a:t>
            </a:r>
            <a:endParaRPr lang="en-US" dirty="0">
              <a:latin typeface="Courier New" pitchFamily="49" charset="0"/>
              <a:cs typeface="Courier New" pitchFamily="49"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Verifying MST Configuration Example (2)</a:t>
            </a:r>
            <a:endParaRPr lang="en-US" dirty="0"/>
          </a:p>
        </p:txBody>
      </p:sp>
      <p:sp>
        <p:nvSpPr>
          <p:cNvPr id="7" name="Content Placeholder 6"/>
          <p:cNvSpPr>
            <a:spLocks noGrp="1"/>
          </p:cNvSpPr>
          <p:nvPr>
            <p:ph type="body" sz="quarter" idx="10"/>
          </p:nvPr>
        </p:nvSpPr>
        <p:spPr/>
        <p:txBody>
          <a:bodyPr>
            <a:normAutofit/>
          </a:bodyPr>
          <a:lstStyle/>
          <a:p>
            <a:r>
              <a:rPr lang="en-US" sz="1200" dirty="0" smtClean="0">
                <a:latin typeface="Courier New" pitchFamily="49" charset="0"/>
                <a:cs typeface="Courier New" pitchFamily="49" charset="0"/>
              </a:rPr>
              <a:t>Switch# </a:t>
            </a:r>
            <a:r>
              <a:rPr lang="en-US" sz="1200" b="1" dirty="0" smtClean="0">
                <a:latin typeface="Courier New" pitchFamily="49" charset="0"/>
                <a:cs typeface="Courier New" pitchFamily="49" charset="0"/>
              </a:rPr>
              <a:t>show spanning-tree mst</a:t>
            </a:r>
          </a:p>
          <a:p>
            <a:r>
              <a:rPr lang="en-US" sz="1200" dirty="0" smtClean="0">
                <a:latin typeface="Courier New" pitchFamily="49" charset="0"/>
                <a:cs typeface="Courier New" pitchFamily="49" charset="0"/>
              </a:rPr>
              <a:t>###### </a:t>
            </a:r>
            <a:r>
              <a:rPr lang="en-US" sz="1200" dirty="0" err="1" smtClean="0">
                <a:latin typeface="Courier New" pitchFamily="49" charset="0"/>
                <a:cs typeface="Courier New" pitchFamily="49" charset="0"/>
              </a:rPr>
              <a:t>MST00</a:t>
            </a:r>
            <a:r>
              <a:rPr lang="en-US" sz="1200" dirty="0" smtClean="0">
                <a:latin typeface="Courier New" pitchFamily="49" charset="0"/>
                <a:cs typeface="Courier New" pitchFamily="49" charset="0"/>
              </a:rPr>
              <a:t> vlans mapped: 5-4094</a:t>
            </a:r>
          </a:p>
          <a:p>
            <a:r>
              <a:rPr lang="en-US" sz="1200" dirty="0" smtClean="0">
                <a:latin typeface="Courier New" pitchFamily="49" charset="0"/>
                <a:cs typeface="Courier New" pitchFamily="49" charset="0"/>
              </a:rPr>
              <a:t>Bridge 		address </a:t>
            </a:r>
            <a:r>
              <a:rPr lang="en-US" sz="1200" dirty="0" err="1" smtClean="0">
                <a:latin typeface="Courier New" pitchFamily="49" charset="0"/>
                <a:cs typeface="Courier New" pitchFamily="49" charset="0"/>
              </a:rPr>
              <a:t>0009.e845.6480</a:t>
            </a:r>
            <a:r>
              <a:rPr lang="en-US" sz="1200" dirty="0" smtClean="0">
                <a:latin typeface="Courier New" pitchFamily="49" charset="0"/>
                <a:cs typeface="Courier New" pitchFamily="49" charset="0"/>
              </a:rPr>
              <a:t> 	priority 32768 (32768 sysid 0)</a:t>
            </a:r>
          </a:p>
          <a:p>
            <a:r>
              <a:rPr lang="en-US" sz="1200" dirty="0" smtClean="0">
                <a:latin typeface="Courier New" pitchFamily="49" charset="0"/>
                <a:cs typeface="Courier New" pitchFamily="49" charset="0"/>
              </a:rPr>
              <a:t>Root 		this switch for CST and </a:t>
            </a:r>
            <a:r>
              <a:rPr lang="en-US" sz="1200" dirty="0" err="1" smtClean="0">
                <a:latin typeface="Courier New" pitchFamily="49" charset="0"/>
                <a:cs typeface="Courier New" pitchFamily="49" charset="0"/>
              </a:rPr>
              <a:t>IST</a:t>
            </a:r>
            <a:endParaRPr lang="en-US" sz="1200" dirty="0" smtClean="0">
              <a:latin typeface="Courier New" pitchFamily="49" charset="0"/>
              <a:cs typeface="Courier New" pitchFamily="49" charset="0"/>
            </a:endParaRPr>
          </a:p>
          <a:p>
            <a:r>
              <a:rPr lang="en-US" sz="1200" dirty="0" smtClean="0">
                <a:latin typeface="Courier New" pitchFamily="49" charset="0"/>
                <a:cs typeface="Courier New" pitchFamily="49" charset="0"/>
              </a:rPr>
              <a:t>Configured 	hello time 2, forward delay 15, max age 20, max hops 20</a:t>
            </a:r>
          </a:p>
          <a:p>
            <a:endParaRPr lang="en-US" sz="1200" dirty="0" smtClean="0">
              <a:latin typeface="Courier New" pitchFamily="49" charset="0"/>
              <a:cs typeface="Courier New" pitchFamily="49" charset="0"/>
            </a:endParaRPr>
          </a:p>
          <a:p>
            <a:r>
              <a:rPr lang="en-US" sz="1200" dirty="0" smtClean="0">
                <a:latin typeface="Courier New" pitchFamily="49" charset="0"/>
                <a:cs typeface="Courier New" pitchFamily="49" charset="0"/>
              </a:rPr>
              <a:t>Interface 	Role 	Sts 	Cost </a:t>
            </a:r>
            <a:r>
              <a:rPr lang="en-US" sz="1200" smtClean="0">
                <a:latin typeface="Courier New" pitchFamily="49" charset="0"/>
                <a:cs typeface="Courier New" pitchFamily="49" charset="0"/>
              </a:rPr>
              <a:t>	  Prio.Nbr   Type</a:t>
            </a:r>
            <a:endParaRPr lang="en-US" sz="1200" dirty="0" smtClean="0">
              <a:latin typeface="Courier New" pitchFamily="49" charset="0"/>
              <a:cs typeface="Courier New" pitchFamily="49" charset="0"/>
            </a:endParaRPr>
          </a:p>
          <a:p>
            <a:r>
              <a:rPr lang="en-US" sz="1200" dirty="0" smtClean="0">
                <a:latin typeface="Courier New" pitchFamily="49" charset="0"/>
                <a:cs typeface="Courier New" pitchFamily="49" charset="0"/>
              </a:rPr>
              <a:t>---------------- 	---- 	--- 	--------- </a:t>
            </a:r>
            <a:r>
              <a:rPr lang="en-US" sz="1200" smtClean="0">
                <a:latin typeface="Courier New" pitchFamily="49" charset="0"/>
                <a:cs typeface="Courier New" pitchFamily="49" charset="0"/>
              </a:rPr>
              <a:t>--------    -------</a:t>
            </a:r>
            <a:endParaRPr lang="en-US" sz="1200" dirty="0" smtClean="0">
              <a:latin typeface="Courier New" pitchFamily="49" charset="0"/>
              <a:cs typeface="Courier New" pitchFamily="49" charset="0"/>
            </a:endParaRPr>
          </a:p>
          <a:p>
            <a:r>
              <a:rPr lang="it-IT" sz="1200" dirty="0" smtClean="0">
                <a:latin typeface="Courier New" pitchFamily="49" charset="0"/>
                <a:cs typeface="Courier New" pitchFamily="49" charset="0"/>
              </a:rPr>
              <a:t>Fa3/24 		Desg 	FWD 	2000000 </a:t>
            </a:r>
            <a:r>
              <a:rPr lang="it-IT" sz="1200" smtClean="0">
                <a:latin typeface="Courier New" pitchFamily="49" charset="0"/>
                <a:cs typeface="Courier New" pitchFamily="49" charset="0"/>
              </a:rPr>
              <a:t>	  128.152    Shr</a:t>
            </a:r>
            <a:endParaRPr lang="it-IT" sz="1200" dirty="0" smtClean="0">
              <a:latin typeface="Courier New" pitchFamily="49" charset="0"/>
              <a:cs typeface="Courier New" pitchFamily="49" charset="0"/>
            </a:endParaRPr>
          </a:p>
          <a:p>
            <a:r>
              <a:rPr lang="it-IT" sz="1200" dirty="0" smtClean="0">
                <a:latin typeface="Courier New" pitchFamily="49" charset="0"/>
                <a:cs typeface="Courier New" pitchFamily="49" charset="0"/>
              </a:rPr>
              <a:t>Fa3/32 		Desg 	FWD 	200000</a:t>
            </a:r>
            <a:r>
              <a:rPr lang="it-IT" sz="1200" smtClean="0">
                <a:latin typeface="Courier New" pitchFamily="49" charset="0"/>
                <a:cs typeface="Courier New" pitchFamily="49" charset="0"/>
              </a:rPr>
              <a:t>	  128.160    P2p</a:t>
            </a:r>
            <a:endParaRPr lang="it-IT" sz="1200" dirty="0" smtClean="0">
              <a:latin typeface="Courier New" pitchFamily="49" charset="0"/>
              <a:cs typeface="Courier New" pitchFamily="49" charset="0"/>
            </a:endParaRPr>
          </a:p>
          <a:p>
            <a:r>
              <a:rPr lang="en-US" sz="1200" dirty="0" err="1" smtClean="0">
                <a:latin typeface="Courier New" pitchFamily="49" charset="0"/>
                <a:cs typeface="Courier New" pitchFamily="49" charset="0"/>
              </a:rPr>
              <a:t>Fa3</a:t>
            </a:r>
            <a:r>
              <a:rPr lang="en-US" sz="1200" dirty="0" smtClean="0">
                <a:latin typeface="Courier New" pitchFamily="49" charset="0"/>
                <a:cs typeface="Courier New" pitchFamily="49" charset="0"/>
              </a:rPr>
              <a:t>/42 		Back	</a:t>
            </a:r>
            <a:r>
              <a:rPr lang="en-US" sz="1200" dirty="0" err="1" smtClean="0">
                <a:latin typeface="Courier New" pitchFamily="49" charset="0"/>
                <a:cs typeface="Courier New" pitchFamily="49" charset="0"/>
              </a:rPr>
              <a:t>BLK</a:t>
            </a:r>
            <a:r>
              <a:rPr lang="en-US" sz="1200" dirty="0" smtClean="0">
                <a:latin typeface="Courier New" pitchFamily="49" charset="0"/>
                <a:cs typeface="Courier New" pitchFamily="49" charset="0"/>
              </a:rPr>
              <a:t> 	200000 </a:t>
            </a:r>
            <a:r>
              <a:rPr lang="en-US" sz="1200" smtClean="0">
                <a:latin typeface="Courier New" pitchFamily="49" charset="0"/>
                <a:cs typeface="Courier New" pitchFamily="49" charset="0"/>
              </a:rPr>
              <a:t>	  128.170    P2p</a:t>
            </a:r>
            <a:endParaRPr lang="en-US" sz="1200" dirty="0" smtClean="0">
              <a:latin typeface="Courier New" pitchFamily="49" charset="0"/>
              <a:cs typeface="Courier New" pitchFamily="49" charset="0"/>
            </a:endParaRPr>
          </a:p>
          <a:p>
            <a:r>
              <a:rPr lang="en-US" sz="1200" dirty="0" smtClean="0">
                <a:latin typeface="Courier New" pitchFamily="49" charset="0"/>
                <a:cs typeface="Courier New" pitchFamily="49" charset="0"/>
              </a:rPr>
              <a:t>###### </a:t>
            </a:r>
            <a:r>
              <a:rPr lang="en-US" sz="1200" dirty="0" err="1" smtClean="0">
                <a:latin typeface="Courier New" pitchFamily="49" charset="0"/>
                <a:cs typeface="Courier New" pitchFamily="49" charset="0"/>
              </a:rPr>
              <a:t>MST01</a:t>
            </a:r>
            <a:r>
              <a:rPr lang="en-US" sz="1200" dirty="0" smtClean="0">
                <a:latin typeface="Courier New" pitchFamily="49" charset="0"/>
                <a:cs typeface="Courier New" pitchFamily="49" charset="0"/>
              </a:rPr>
              <a:t> 	vlans mapped: 1-2</a:t>
            </a:r>
          </a:p>
          <a:p>
            <a:r>
              <a:rPr lang="en-US" sz="1200" dirty="0" smtClean="0">
                <a:latin typeface="Courier New" pitchFamily="49" charset="0"/>
                <a:cs typeface="Courier New" pitchFamily="49" charset="0"/>
              </a:rPr>
              <a:t>Bridge 		address </a:t>
            </a:r>
            <a:r>
              <a:rPr lang="en-US" sz="1200" dirty="0" err="1" smtClean="0">
                <a:latin typeface="Courier New" pitchFamily="49" charset="0"/>
                <a:cs typeface="Courier New" pitchFamily="49" charset="0"/>
              </a:rPr>
              <a:t>0009.e845.6480</a:t>
            </a:r>
            <a:r>
              <a:rPr lang="en-US" sz="1200" dirty="0" smtClean="0">
                <a:latin typeface="Courier New" pitchFamily="49" charset="0"/>
                <a:cs typeface="Courier New" pitchFamily="49" charset="0"/>
              </a:rPr>
              <a:t> 	priority 32769 (32768 sysid 1)</a:t>
            </a:r>
          </a:p>
          <a:p>
            <a:r>
              <a:rPr lang="en-US" sz="1200" dirty="0" smtClean="0">
                <a:latin typeface="Courier New" pitchFamily="49" charset="0"/>
                <a:cs typeface="Courier New" pitchFamily="49" charset="0"/>
              </a:rPr>
              <a:t>Root 		this switch for </a:t>
            </a:r>
            <a:r>
              <a:rPr lang="en-US" sz="1200" dirty="0" err="1" smtClean="0">
                <a:latin typeface="Courier New" pitchFamily="49" charset="0"/>
                <a:cs typeface="Courier New" pitchFamily="49" charset="0"/>
              </a:rPr>
              <a:t>MST01</a:t>
            </a:r>
            <a:endParaRPr lang="en-US" sz="1200" dirty="0" smtClean="0">
              <a:latin typeface="Courier New" pitchFamily="49" charset="0"/>
              <a:cs typeface="Courier New" pitchFamily="49" charset="0"/>
            </a:endParaRPr>
          </a:p>
          <a:p>
            <a:r>
              <a:rPr lang="en-US" sz="1200" dirty="0" smtClean="0">
                <a:latin typeface="Courier New" pitchFamily="49" charset="0"/>
                <a:cs typeface="Courier New" pitchFamily="49" charset="0"/>
              </a:rPr>
              <a:t>Interface 	Role 	Sts 	Cost </a:t>
            </a:r>
            <a:r>
              <a:rPr lang="en-US" sz="1200" smtClean="0">
                <a:latin typeface="Courier New" pitchFamily="49" charset="0"/>
                <a:cs typeface="Courier New" pitchFamily="49" charset="0"/>
              </a:rPr>
              <a:t>	  Prio.Nbr   Type</a:t>
            </a:r>
            <a:endParaRPr lang="en-US" sz="1200" dirty="0" smtClean="0">
              <a:latin typeface="Courier New" pitchFamily="49" charset="0"/>
              <a:cs typeface="Courier New" pitchFamily="49" charset="0"/>
            </a:endParaRPr>
          </a:p>
          <a:p>
            <a:r>
              <a:rPr lang="en-US" sz="1200" dirty="0" smtClean="0">
                <a:latin typeface="Courier New" pitchFamily="49" charset="0"/>
                <a:cs typeface="Courier New" pitchFamily="49" charset="0"/>
              </a:rPr>
              <a:t>---------------- 	---- 	--- 	--------- </a:t>
            </a:r>
            <a:r>
              <a:rPr lang="en-US" sz="1200" smtClean="0">
                <a:latin typeface="Courier New" pitchFamily="49" charset="0"/>
                <a:cs typeface="Courier New" pitchFamily="49" charset="0"/>
              </a:rPr>
              <a:t>--------    -------</a:t>
            </a:r>
            <a:endParaRPr lang="en-US" sz="1200" dirty="0" smtClean="0">
              <a:latin typeface="Courier New" pitchFamily="49" charset="0"/>
              <a:cs typeface="Courier New" pitchFamily="49" charset="0"/>
            </a:endParaRPr>
          </a:p>
          <a:p>
            <a:r>
              <a:rPr lang="it-IT" sz="1200" dirty="0" smtClean="0">
                <a:latin typeface="Courier New" pitchFamily="49" charset="0"/>
                <a:cs typeface="Courier New" pitchFamily="49" charset="0"/>
              </a:rPr>
              <a:t>Fa3/24 		Desg 	FWD 	2000000 </a:t>
            </a:r>
            <a:r>
              <a:rPr lang="it-IT" sz="1200" smtClean="0">
                <a:latin typeface="Courier New" pitchFamily="49" charset="0"/>
                <a:cs typeface="Courier New" pitchFamily="49" charset="0"/>
              </a:rPr>
              <a:t>	  128.152    Shr</a:t>
            </a:r>
            <a:endParaRPr lang="it-IT" sz="1200" dirty="0" smtClean="0">
              <a:latin typeface="Courier New" pitchFamily="49" charset="0"/>
              <a:cs typeface="Courier New" pitchFamily="49" charset="0"/>
            </a:endParaRPr>
          </a:p>
          <a:p>
            <a:r>
              <a:rPr lang="it-IT" sz="1200" dirty="0" smtClean="0">
                <a:latin typeface="Courier New" pitchFamily="49" charset="0"/>
                <a:cs typeface="Courier New" pitchFamily="49" charset="0"/>
              </a:rPr>
              <a:t>Fa3/32 		Desg 	FWD 	200000 </a:t>
            </a:r>
            <a:r>
              <a:rPr lang="it-IT" sz="1200" smtClean="0">
                <a:latin typeface="Courier New" pitchFamily="49" charset="0"/>
                <a:cs typeface="Courier New" pitchFamily="49" charset="0"/>
              </a:rPr>
              <a:t>	  128.160    P2p</a:t>
            </a:r>
            <a:endParaRPr lang="it-IT" sz="1200" dirty="0" smtClean="0">
              <a:latin typeface="Courier New" pitchFamily="49" charset="0"/>
              <a:cs typeface="Courier New" pitchFamily="49" charset="0"/>
            </a:endParaRPr>
          </a:p>
          <a:p>
            <a:r>
              <a:rPr lang="en-US" sz="1200" dirty="0" err="1" smtClean="0">
                <a:latin typeface="Courier New" pitchFamily="49" charset="0"/>
                <a:cs typeface="Courier New" pitchFamily="49" charset="0"/>
              </a:rPr>
              <a:t>Fa3</a:t>
            </a:r>
            <a:r>
              <a:rPr lang="en-US" sz="1200" dirty="0" smtClean="0">
                <a:latin typeface="Courier New" pitchFamily="49" charset="0"/>
                <a:cs typeface="Courier New" pitchFamily="49" charset="0"/>
              </a:rPr>
              <a:t>/42 		Back 	</a:t>
            </a:r>
            <a:r>
              <a:rPr lang="en-US" sz="1200" dirty="0" err="1" smtClean="0">
                <a:latin typeface="Courier New" pitchFamily="49" charset="0"/>
                <a:cs typeface="Courier New" pitchFamily="49" charset="0"/>
              </a:rPr>
              <a:t>BLK</a:t>
            </a:r>
            <a:r>
              <a:rPr lang="en-US" sz="1200" dirty="0" smtClean="0">
                <a:latin typeface="Courier New" pitchFamily="49" charset="0"/>
                <a:cs typeface="Courier New" pitchFamily="49" charset="0"/>
              </a:rPr>
              <a:t> 	200000 </a:t>
            </a:r>
            <a:r>
              <a:rPr lang="en-US" sz="1200" smtClean="0">
                <a:latin typeface="Courier New" pitchFamily="49" charset="0"/>
                <a:cs typeface="Courier New" pitchFamily="49" charset="0"/>
              </a:rPr>
              <a:t>	  128.170    P2p</a:t>
            </a:r>
            <a:endParaRPr lang="en-US" sz="1200" dirty="0" smtClean="0">
              <a:latin typeface="Courier New" pitchFamily="49" charset="0"/>
              <a:cs typeface="Courier New" pitchFamily="49" charset="0"/>
            </a:endParaRPr>
          </a:p>
          <a:p>
            <a:r>
              <a:rPr lang="en-US" sz="1200" dirty="0" smtClean="0">
                <a:latin typeface="Courier New" pitchFamily="49" charset="0"/>
                <a:cs typeface="Courier New" pitchFamily="49" charset="0"/>
              </a:rPr>
              <a:t>###### </a:t>
            </a:r>
            <a:r>
              <a:rPr lang="en-US" sz="1200" dirty="0" err="1" smtClean="0">
                <a:latin typeface="Courier New" pitchFamily="49" charset="0"/>
                <a:cs typeface="Courier New" pitchFamily="49" charset="0"/>
              </a:rPr>
              <a:t>MST02</a:t>
            </a:r>
            <a:r>
              <a:rPr lang="en-US" sz="1200" dirty="0" smtClean="0">
                <a:latin typeface="Courier New" pitchFamily="49" charset="0"/>
                <a:cs typeface="Courier New" pitchFamily="49" charset="0"/>
              </a:rPr>
              <a:t> vlans mapped: 3-4</a:t>
            </a:r>
          </a:p>
          <a:p>
            <a:r>
              <a:rPr lang="en-US" sz="1200" dirty="0" smtClean="0">
                <a:latin typeface="Courier New" pitchFamily="49" charset="0"/>
                <a:cs typeface="Courier New" pitchFamily="49" charset="0"/>
              </a:rPr>
              <a:t>Bridge 		address </a:t>
            </a:r>
            <a:r>
              <a:rPr lang="en-US" sz="1200" dirty="0" err="1" smtClean="0">
                <a:latin typeface="Courier New" pitchFamily="49" charset="0"/>
                <a:cs typeface="Courier New" pitchFamily="49" charset="0"/>
              </a:rPr>
              <a:t>0009.e845.6480</a:t>
            </a:r>
            <a:r>
              <a:rPr lang="en-US" sz="1200" dirty="0" smtClean="0">
                <a:latin typeface="Courier New" pitchFamily="49" charset="0"/>
                <a:cs typeface="Courier New" pitchFamily="49" charset="0"/>
              </a:rPr>
              <a:t> 	priority 32770 (32768 sysid 2)</a:t>
            </a:r>
          </a:p>
          <a:p>
            <a:r>
              <a:rPr lang="en-US" sz="1200" dirty="0" smtClean="0">
                <a:latin typeface="Courier New" pitchFamily="49" charset="0"/>
                <a:cs typeface="Courier New" pitchFamily="49" charset="0"/>
              </a:rPr>
              <a:t>Root 		this switch for </a:t>
            </a:r>
            <a:r>
              <a:rPr lang="en-US" sz="1200" dirty="0" err="1" smtClean="0">
                <a:latin typeface="Courier New" pitchFamily="49" charset="0"/>
                <a:cs typeface="Courier New" pitchFamily="49" charset="0"/>
              </a:rPr>
              <a:t>MST02</a:t>
            </a:r>
            <a:endParaRPr lang="en-US" sz="1200" dirty="0" smtClean="0">
              <a:latin typeface="Courier New" pitchFamily="49" charset="0"/>
              <a:cs typeface="Courier New" pitchFamily="49" charset="0"/>
            </a:endParaRPr>
          </a:p>
          <a:p>
            <a:r>
              <a:rPr lang="en-US" sz="1200" dirty="0" smtClean="0">
                <a:latin typeface="Courier New" pitchFamily="49" charset="0"/>
                <a:cs typeface="Courier New" pitchFamily="49" charset="0"/>
              </a:rPr>
              <a:t>Interface 	Role 	Sts 	Cost </a:t>
            </a:r>
            <a:r>
              <a:rPr lang="en-US" sz="1200" smtClean="0">
                <a:latin typeface="Courier New" pitchFamily="49" charset="0"/>
                <a:cs typeface="Courier New" pitchFamily="49" charset="0"/>
              </a:rPr>
              <a:t>	  Prio.Nbr   Type</a:t>
            </a:r>
            <a:endParaRPr lang="en-US" sz="1200" dirty="0" smtClean="0">
              <a:latin typeface="Courier New" pitchFamily="49" charset="0"/>
              <a:cs typeface="Courier New" pitchFamily="49" charset="0"/>
            </a:endParaRPr>
          </a:p>
          <a:p>
            <a:r>
              <a:rPr lang="en-US" sz="1200" dirty="0" smtClean="0">
                <a:latin typeface="Courier New" pitchFamily="49" charset="0"/>
                <a:cs typeface="Courier New" pitchFamily="49" charset="0"/>
              </a:rPr>
              <a:t>---------------- 	---- 	--- 	--------- </a:t>
            </a:r>
            <a:r>
              <a:rPr lang="en-US" sz="1200" smtClean="0">
                <a:latin typeface="Courier New" pitchFamily="49" charset="0"/>
                <a:cs typeface="Courier New" pitchFamily="49" charset="0"/>
              </a:rPr>
              <a:t>--------    -------</a:t>
            </a:r>
            <a:endParaRPr lang="en-US" sz="1200" dirty="0" smtClean="0">
              <a:latin typeface="Courier New" pitchFamily="49" charset="0"/>
              <a:cs typeface="Courier New" pitchFamily="49" charset="0"/>
            </a:endParaRPr>
          </a:p>
          <a:p>
            <a:r>
              <a:rPr lang="it-IT" sz="1200" dirty="0" smtClean="0">
                <a:latin typeface="Courier New" pitchFamily="49" charset="0"/>
                <a:cs typeface="Courier New" pitchFamily="49" charset="0"/>
              </a:rPr>
              <a:t>Fa3/24 		Desg 	FWD 	2000000 </a:t>
            </a:r>
            <a:r>
              <a:rPr lang="it-IT" sz="1200" smtClean="0">
                <a:latin typeface="Courier New" pitchFamily="49" charset="0"/>
                <a:cs typeface="Courier New" pitchFamily="49" charset="0"/>
              </a:rPr>
              <a:t>	  128.152    Shr</a:t>
            </a:r>
            <a:endParaRPr lang="en-US" sz="1200" dirty="0">
              <a:latin typeface="Courier New" pitchFamily="49" charset="0"/>
              <a:cs typeface="Courier New" pitchFamily="49"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Verifying MST Configuration Example (3)</a:t>
            </a:r>
            <a:endParaRPr lang="en-US" dirty="0"/>
          </a:p>
        </p:txBody>
      </p:sp>
      <p:sp>
        <p:nvSpPr>
          <p:cNvPr id="7" name="Content Placeholder 6"/>
          <p:cNvSpPr>
            <a:spLocks noGrp="1"/>
          </p:cNvSpPr>
          <p:nvPr>
            <p:ph type="body" sz="quarter" idx="10"/>
          </p:nvPr>
        </p:nvSpPr>
        <p:spPr/>
        <p:txBody>
          <a:bodyPr>
            <a:normAutofit/>
          </a:bodyPr>
          <a:lstStyle/>
          <a:p>
            <a:r>
              <a:rPr lang="en-US" sz="1400" dirty="0" smtClean="0">
                <a:latin typeface="Courier New" pitchFamily="49" charset="0"/>
                <a:cs typeface="Courier New" pitchFamily="49" charset="0"/>
              </a:rPr>
              <a:t>Switch# </a:t>
            </a:r>
            <a:r>
              <a:rPr lang="en-US" sz="1400" b="1" dirty="0" smtClean="0">
                <a:latin typeface="Courier New" pitchFamily="49" charset="0"/>
                <a:cs typeface="Courier New" pitchFamily="49" charset="0"/>
              </a:rPr>
              <a:t>show spanning-tree mst 1</a:t>
            </a:r>
          </a:p>
          <a:p>
            <a:r>
              <a:rPr lang="en-US" sz="1400" dirty="0" smtClean="0">
                <a:latin typeface="Courier New" pitchFamily="49" charset="0"/>
                <a:cs typeface="Courier New" pitchFamily="49" charset="0"/>
              </a:rPr>
              <a:t>###### </a:t>
            </a:r>
            <a:r>
              <a:rPr lang="en-US" sz="1400" dirty="0" err="1" smtClean="0">
                <a:latin typeface="Courier New" pitchFamily="49" charset="0"/>
                <a:cs typeface="Courier New" pitchFamily="49" charset="0"/>
              </a:rPr>
              <a:t>MST01</a:t>
            </a:r>
            <a:r>
              <a:rPr lang="en-US" sz="1400" dirty="0" smtClean="0">
                <a:latin typeface="Courier New" pitchFamily="49" charset="0"/>
                <a:cs typeface="Courier New" pitchFamily="49" charset="0"/>
              </a:rPr>
              <a:t> 	vlans mapped: 1-2</a:t>
            </a:r>
          </a:p>
          <a:p>
            <a:r>
              <a:rPr lang="en-US" sz="1400" dirty="0" smtClean="0">
                <a:latin typeface="Courier New" pitchFamily="49" charset="0"/>
                <a:cs typeface="Courier New" pitchFamily="49" charset="0"/>
              </a:rPr>
              <a:t>Bridge 		address </a:t>
            </a:r>
            <a:r>
              <a:rPr lang="en-US" sz="1400" dirty="0" err="1" smtClean="0">
                <a:latin typeface="Courier New" pitchFamily="49" charset="0"/>
                <a:cs typeface="Courier New" pitchFamily="49" charset="0"/>
              </a:rPr>
              <a:t>0009.e845.6480</a:t>
            </a:r>
            <a:r>
              <a:rPr lang="en-US" sz="1400" dirty="0" smtClean="0">
                <a:latin typeface="Courier New" pitchFamily="49" charset="0"/>
                <a:cs typeface="Courier New" pitchFamily="49" charset="0"/>
              </a:rPr>
              <a:t> priority 32769 (32768 sysid 1)</a:t>
            </a:r>
          </a:p>
          <a:p>
            <a:r>
              <a:rPr lang="en-US" sz="1400" dirty="0" smtClean="0">
                <a:latin typeface="Courier New" pitchFamily="49" charset="0"/>
                <a:cs typeface="Courier New" pitchFamily="49" charset="0"/>
              </a:rPr>
              <a:t>Root 		this switch for </a:t>
            </a:r>
            <a:r>
              <a:rPr lang="en-US" sz="1400" dirty="0" err="1" smtClean="0">
                <a:latin typeface="Courier New" pitchFamily="49" charset="0"/>
                <a:cs typeface="Courier New" pitchFamily="49" charset="0"/>
              </a:rPr>
              <a:t>MST01</a:t>
            </a:r>
            <a:endParaRPr lang="en-US" sz="1400" dirty="0" smtClean="0">
              <a:latin typeface="Courier New" pitchFamily="49" charset="0"/>
              <a:cs typeface="Courier New" pitchFamily="49" charset="0"/>
            </a:endParaRPr>
          </a:p>
          <a:p>
            <a:r>
              <a:rPr lang="en-US" sz="1400" dirty="0" smtClean="0">
                <a:latin typeface="Courier New" pitchFamily="49" charset="0"/>
                <a:cs typeface="Courier New" pitchFamily="49" charset="0"/>
              </a:rPr>
              <a:t>Interface 		Role 	Sts 	Cost 	Prio.Nbr 	Type</a:t>
            </a:r>
          </a:p>
          <a:p>
            <a:r>
              <a:rPr lang="en-US" sz="1400" dirty="0" smtClean="0">
                <a:latin typeface="Courier New" pitchFamily="49" charset="0"/>
                <a:cs typeface="Courier New" pitchFamily="49" charset="0"/>
              </a:rPr>
              <a:t>---------------- 	---- 	--- 	------  -------- 	-----------------</a:t>
            </a:r>
          </a:p>
          <a:p>
            <a:r>
              <a:rPr lang="it-IT" sz="1400" dirty="0" smtClean="0">
                <a:latin typeface="Courier New" pitchFamily="49" charset="0"/>
                <a:cs typeface="Courier New" pitchFamily="49" charset="0"/>
              </a:rPr>
              <a:t>Fa3/24 			Desg 	FWD 	2000000 128.152 	Shr</a:t>
            </a:r>
          </a:p>
          <a:p>
            <a:r>
              <a:rPr lang="it-IT" sz="1400" dirty="0" smtClean="0">
                <a:latin typeface="Courier New" pitchFamily="49" charset="0"/>
                <a:cs typeface="Courier New" pitchFamily="49" charset="0"/>
              </a:rPr>
              <a:t>Fa3/32 			Desg 	FWD 	200000 	128.160 	P2p</a:t>
            </a:r>
          </a:p>
          <a:p>
            <a:r>
              <a:rPr lang="en-US" sz="1400" dirty="0" err="1" smtClean="0">
                <a:latin typeface="Courier New" pitchFamily="49" charset="0"/>
                <a:cs typeface="Courier New" pitchFamily="49" charset="0"/>
              </a:rPr>
              <a:t>Fa3</a:t>
            </a:r>
            <a:r>
              <a:rPr lang="en-US" sz="1400" dirty="0" smtClean="0">
                <a:latin typeface="Courier New" pitchFamily="49" charset="0"/>
                <a:cs typeface="Courier New" pitchFamily="49" charset="0"/>
              </a:rPr>
              <a:t>/42 			Back 	</a:t>
            </a:r>
            <a:r>
              <a:rPr lang="en-US" sz="1400" dirty="0" err="1" smtClean="0">
                <a:latin typeface="Courier New" pitchFamily="49" charset="0"/>
                <a:cs typeface="Courier New" pitchFamily="49" charset="0"/>
              </a:rPr>
              <a:t>BLK</a:t>
            </a:r>
            <a:r>
              <a:rPr lang="en-US" sz="1400" dirty="0" smtClean="0">
                <a:latin typeface="Courier New" pitchFamily="49" charset="0"/>
                <a:cs typeface="Courier New" pitchFamily="49" charset="0"/>
              </a:rPr>
              <a:t> 	200000 	128.170 	P2p</a:t>
            </a:r>
            <a:endParaRPr lang="en-US" sz="1400" dirty="0">
              <a:latin typeface="Courier New" pitchFamily="49" charset="0"/>
              <a:cs typeface="Courier New" pitchFamily="49"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Verifying MST Configuration Example (4)</a:t>
            </a:r>
            <a:endParaRPr lang="en-US" dirty="0"/>
          </a:p>
        </p:txBody>
      </p:sp>
      <p:sp>
        <p:nvSpPr>
          <p:cNvPr id="7" name="Content Placeholder 6"/>
          <p:cNvSpPr>
            <a:spLocks noGrp="1"/>
          </p:cNvSpPr>
          <p:nvPr>
            <p:ph type="body" sz="quarter" idx="10"/>
          </p:nvPr>
        </p:nvSpPr>
        <p:spPr/>
        <p:txBody>
          <a:bodyPr>
            <a:normAutofit/>
          </a:bodyPr>
          <a:lstStyle/>
          <a:p>
            <a:r>
              <a:rPr lang="en-US" sz="1400" dirty="0" smtClean="0">
                <a:latin typeface="Courier New" pitchFamily="49" charset="0"/>
                <a:cs typeface="Courier New" pitchFamily="49" charset="0"/>
              </a:rPr>
              <a:t>Switch# </a:t>
            </a:r>
            <a:r>
              <a:rPr lang="en-US" sz="1400" b="1" dirty="0" smtClean="0">
                <a:latin typeface="Courier New" pitchFamily="49" charset="0"/>
                <a:cs typeface="Courier New" pitchFamily="49" charset="0"/>
              </a:rPr>
              <a:t>show spanning-tree mst interface FastEthernet 3/24</a:t>
            </a:r>
          </a:p>
          <a:p>
            <a:endParaRPr lang="en-US" sz="1400" b="1" dirty="0" smtClean="0">
              <a:latin typeface="Courier New" pitchFamily="49" charset="0"/>
              <a:cs typeface="Courier New" pitchFamily="49" charset="0"/>
            </a:endParaRPr>
          </a:p>
          <a:p>
            <a:r>
              <a:rPr lang="en-US" sz="1400" dirty="0" err="1" smtClean="0">
                <a:latin typeface="Courier New" pitchFamily="49" charset="0"/>
                <a:cs typeface="Courier New" pitchFamily="49" charset="0"/>
              </a:rPr>
              <a:t>FastEthernet3</a:t>
            </a:r>
            <a:r>
              <a:rPr lang="en-US" sz="1400" dirty="0" smtClean="0">
                <a:latin typeface="Courier New" pitchFamily="49" charset="0"/>
                <a:cs typeface="Courier New" pitchFamily="49" charset="0"/>
              </a:rPr>
              <a:t>/24 of </a:t>
            </a:r>
            <a:r>
              <a:rPr lang="en-US" sz="1400" dirty="0" err="1" smtClean="0">
                <a:latin typeface="Courier New" pitchFamily="49" charset="0"/>
                <a:cs typeface="Courier New" pitchFamily="49" charset="0"/>
              </a:rPr>
              <a:t>MST00</a:t>
            </a:r>
            <a:r>
              <a:rPr lang="en-US" sz="1400" dirty="0" smtClean="0">
                <a:latin typeface="Courier New" pitchFamily="49" charset="0"/>
                <a:cs typeface="Courier New" pitchFamily="49" charset="0"/>
              </a:rPr>
              <a:t> is designated forwarding</a:t>
            </a:r>
          </a:p>
          <a:p>
            <a:r>
              <a:rPr lang="en-US" sz="1400" dirty="0" smtClean="0">
                <a:latin typeface="Courier New" pitchFamily="49" charset="0"/>
                <a:cs typeface="Courier New" pitchFamily="49" charset="0"/>
              </a:rPr>
              <a:t>Edge port: no 		(default) 	port guard : none 	(default)</a:t>
            </a:r>
          </a:p>
          <a:p>
            <a:r>
              <a:rPr lang="en-US" sz="1400" dirty="0" smtClean="0">
                <a:latin typeface="Courier New" pitchFamily="49" charset="0"/>
                <a:cs typeface="Courier New" pitchFamily="49" charset="0"/>
              </a:rPr>
              <a:t>Link type: shared 	(auto) 		</a:t>
            </a:r>
            <a:r>
              <a:rPr lang="en-US" sz="1400" dirty="0" err="1" smtClean="0">
                <a:latin typeface="Courier New" pitchFamily="49" charset="0"/>
                <a:cs typeface="Courier New" pitchFamily="49" charset="0"/>
              </a:rPr>
              <a:t>bpdu</a:t>
            </a:r>
            <a:r>
              <a:rPr lang="en-US" sz="1400" dirty="0" smtClean="0">
                <a:latin typeface="Courier New" pitchFamily="49" charset="0"/>
                <a:cs typeface="Courier New" pitchFamily="49" charset="0"/>
              </a:rPr>
              <a:t> filter: disable 	(default)</a:t>
            </a:r>
          </a:p>
          <a:p>
            <a:r>
              <a:rPr lang="en-US" sz="1400" dirty="0" smtClean="0">
                <a:latin typeface="Courier New" pitchFamily="49" charset="0"/>
                <a:cs typeface="Courier New" pitchFamily="49" charset="0"/>
              </a:rPr>
              <a:t>Boundary : internal 			</a:t>
            </a:r>
            <a:r>
              <a:rPr lang="en-US" sz="1400" dirty="0" err="1" smtClean="0">
                <a:latin typeface="Courier New" pitchFamily="49" charset="0"/>
                <a:cs typeface="Courier New" pitchFamily="49" charset="0"/>
              </a:rPr>
              <a:t>bpdu</a:t>
            </a:r>
            <a:r>
              <a:rPr lang="en-US" sz="1400" dirty="0" smtClean="0">
                <a:latin typeface="Courier New" pitchFamily="49" charset="0"/>
                <a:cs typeface="Courier New" pitchFamily="49" charset="0"/>
              </a:rPr>
              <a:t> guard : disable 	(default)</a:t>
            </a:r>
          </a:p>
          <a:p>
            <a:r>
              <a:rPr lang="en-US" sz="1400" dirty="0" err="1" smtClean="0">
                <a:latin typeface="Courier New" pitchFamily="49" charset="0"/>
                <a:cs typeface="Courier New" pitchFamily="49" charset="0"/>
              </a:rPr>
              <a:t>Bpdus</a:t>
            </a:r>
            <a:r>
              <a:rPr lang="en-US" sz="1400" dirty="0" smtClean="0">
                <a:latin typeface="Courier New" pitchFamily="49" charset="0"/>
                <a:cs typeface="Courier New" pitchFamily="49" charset="0"/>
              </a:rPr>
              <a:t> sent 81, received 81</a:t>
            </a:r>
          </a:p>
          <a:p>
            <a:endParaRPr lang="en-US" sz="1400" dirty="0" smtClean="0">
              <a:latin typeface="Courier New" pitchFamily="49" charset="0"/>
              <a:cs typeface="Courier New" pitchFamily="49" charset="0"/>
            </a:endParaRPr>
          </a:p>
          <a:p>
            <a:r>
              <a:rPr lang="en-US" sz="1400" dirty="0" smtClean="0">
                <a:latin typeface="Courier New" pitchFamily="49" charset="0"/>
                <a:cs typeface="Courier New" pitchFamily="49" charset="0"/>
              </a:rPr>
              <a:t>Instance 	Role 	Sts 	Cost 	Prio.Nbr 	Vlans mapped</a:t>
            </a:r>
          </a:p>
          <a:p>
            <a:r>
              <a:rPr lang="en-US" sz="1400" dirty="0" smtClean="0">
                <a:latin typeface="Courier New" pitchFamily="49" charset="0"/>
                <a:cs typeface="Courier New" pitchFamily="49" charset="0"/>
              </a:rPr>
              <a:t>-------- 	---- 	--- 	------- -------- 	-------------------------</a:t>
            </a:r>
          </a:p>
          <a:p>
            <a:r>
              <a:rPr lang="de-DE" sz="1400" dirty="0" smtClean="0">
                <a:latin typeface="Courier New" pitchFamily="49" charset="0"/>
                <a:cs typeface="Courier New" pitchFamily="49" charset="0"/>
              </a:rPr>
              <a:t>0 			Desg 	FWD 	2000000 128.152 	5-4094</a:t>
            </a:r>
          </a:p>
          <a:p>
            <a:r>
              <a:rPr lang="de-DE" sz="1400" dirty="0" smtClean="0">
                <a:latin typeface="Courier New" pitchFamily="49" charset="0"/>
                <a:cs typeface="Courier New" pitchFamily="49" charset="0"/>
              </a:rPr>
              <a:t>1 			Desg 	FWD 	2000000 128.152 	1-2</a:t>
            </a:r>
          </a:p>
          <a:p>
            <a:r>
              <a:rPr lang="de-DE" sz="1400" dirty="0" smtClean="0">
                <a:latin typeface="Courier New" pitchFamily="49" charset="0"/>
                <a:cs typeface="Courier New" pitchFamily="49" charset="0"/>
              </a:rPr>
              <a:t>2 			Desg 	FWD 	2000000 128.152 	3-4</a:t>
            </a:r>
            <a:endParaRPr lang="en-US" sz="1400" dirty="0">
              <a:latin typeface="Courier New" pitchFamily="49" charset="0"/>
              <a:cs typeface="Courier New" pitchFamily="49"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Verifying MST Configuration Example (5)</a:t>
            </a:r>
            <a:endParaRPr lang="en-US" dirty="0"/>
          </a:p>
        </p:txBody>
      </p:sp>
      <p:sp>
        <p:nvSpPr>
          <p:cNvPr id="7" name="Content Placeholder 6"/>
          <p:cNvSpPr>
            <a:spLocks noGrp="1"/>
          </p:cNvSpPr>
          <p:nvPr>
            <p:ph type="body" sz="quarter" idx="10"/>
          </p:nvPr>
        </p:nvSpPr>
        <p:spPr/>
        <p:txBody>
          <a:bodyPr>
            <a:normAutofit/>
          </a:bodyPr>
          <a:lstStyle/>
          <a:p>
            <a:r>
              <a:rPr lang="en-US" smtClean="0"/>
              <a:t>Switch# </a:t>
            </a:r>
            <a:r>
              <a:rPr lang="en-US" b="1" smtClean="0"/>
              <a:t>show spanning-tree mst 1 detail</a:t>
            </a:r>
          </a:p>
          <a:p>
            <a:r>
              <a:rPr lang="en-US" smtClean="0"/>
              <a:t>###### MST01 		vlans mapped: 1-2</a:t>
            </a:r>
          </a:p>
          <a:p>
            <a:r>
              <a:rPr lang="en-US" smtClean="0"/>
              <a:t>Bridge 			address 0009.e845.6480 priority 32769 (32768 sysid 1)</a:t>
            </a:r>
          </a:p>
          <a:p>
            <a:r>
              <a:rPr lang="en-US" smtClean="0"/>
              <a:t>Root 			this switch for MST01</a:t>
            </a:r>
          </a:p>
          <a:p>
            <a:r>
              <a:rPr lang="en-US" smtClean="0"/>
              <a:t>FastEthernet3/24 of MST01 is designated forwarding</a:t>
            </a:r>
          </a:p>
          <a:p>
            <a:r>
              <a:rPr lang="en-US" smtClean="0"/>
              <a:t>Port info 		port id 128.152 priority 128 cost 2000000</a:t>
            </a:r>
          </a:p>
          <a:p>
            <a:r>
              <a:rPr lang="en-US" smtClean="0"/>
              <a:t>Designated root 		address 0009.e845.6480 priority 32769 cost 0</a:t>
            </a:r>
          </a:p>
          <a:p>
            <a:r>
              <a:rPr lang="en-US" smtClean="0"/>
              <a:t>Designated bridge 	address 0009.e845.6480 priority 32769 port id 128.152</a:t>
            </a:r>
          </a:p>
          <a:p>
            <a:r>
              <a:rPr lang="en-US" smtClean="0"/>
              <a:t>Timers: message expires in 0 sec, forward delay 0, forward transitions 1</a:t>
            </a:r>
          </a:p>
          <a:p>
            <a:r>
              <a:rPr lang="en-US" smtClean="0"/>
              <a:t>Bpdus (MRecords) sent755, received 0</a:t>
            </a:r>
          </a:p>
          <a:p>
            <a:r>
              <a:rPr lang="en-US" smtClean="0"/>
              <a:t>FastEthernet3/32 of MST01 is designated forwarding</a:t>
            </a:r>
          </a:p>
          <a:p>
            <a:r>
              <a:rPr lang="en-US" smtClean="0"/>
              <a:t>Port info 		port id 128.160 priority 128 cost 200000</a:t>
            </a:r>
          </a:p>
          <a:p>
            <a:r>
              <a:rPr lang="en-US" smtClean="0"/>
              <a:t>Designated root 		address 0009.e845.6480 priority 32769 cost 0</a:t>
            </a:r>
          </a:p>
          <a:p>
            <a:r>
              <a:rPr lang="en-US" smtClean="0"/>
              <a:t>Designated bridge 	address 0009.e845.6480 priority 32769 port id 128.160</a:t>
            </a:r>
          </a:p>
          <a:p>
            <a:r>
              <a:rPr lang="en-US" smtClean="0"/>
              <a:t>Timers: message expires in 0 sec, forward delay 0, forward transitions 1</a:t>
            </a:r>
          </a:p>
          <a:p>
            <a:r>
              <a:rPr lang="en-US" smtClean="0"/>
              <a:t>Bpdus (MRecords) sent 769, received 1</a:t>
            </a:r>
          </a:p>
          <a:p>
            <a:r>
              <a:rPr lang="en-US" smtClean="0"/>
              <a:t>FastEthernet3/42 of MST01 is backup blocking</a:t>
            </a:r>
          </a:p>
          <a:p>
            <a:r>
              <a:rPr lang="en-US" smtClean="0"/>
              <a:t>Port info 		port id 128.170 priority 128 cost 200000</a:t>
            </a:r>
          </a:p>
          <a:p>
            <a:r>
              <a:rPr lang="en-US" smtClean="0"/>
              <a:t>Designated root 		address 0009.e845.6480 priority 32769 cost 0</a:t>
            </a:r>
          </a:p>
          <a:p>
            <a:r>
              <a:rPr lang="en-US" smtClean="0"/>
              <a:t>Designated bridge 	address 0009.e845.6480 priority 32769 port id 128.160</a:t>
            </a:r>
          </a:p>
          <a:p>
            <a:r>
              <a:rPr lang="en-US" smtClean="0"/>
              <a:t>Timers: message expires in 5 sec, forward delay 0, forward transitions 0</a:t>
            </a:r>
          </a:p>
          <a:p>
            <a:r>
              <a:rPr lang="en-US" smtClean="0"/>
              <a:t>Bpdus (MRecords) sent 1, received 769</a:t>
            </a:r>
            <a:endParaRPr lang="en-US" dirty="0" smtClean="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0" descr="ss4"/>
          <p:cNvPicPr>
            <a:picLocks noChangeAspect="1" noChangeArrowheads="1"/>
          </p:cNvPicPr>
          <p:nvPr/>
        </p:nvPicPr>
        <p:blipFill>
          <a:blip r:embed="rId3" cstate="print"/>
          <a:srcRect/>
          <a:stretch>
            <a:fillRect/>
          </a:stretch>
        </p:blipFill>
        <p:spPr bwMode="auto">
          <a:xfrm>
            <a:off x="0" y="1600200"/>
            <a:ext cx="9144000" cy="3200400"/>
          </a:xfrm>
          <a:prstGeom prst="rect">
            <a:avLst/>
          </a:prstGeom>
          <a:noFill/>
          <a:ln w="9525">
            <a:noFill/>
            <a:miter lim="800000"/>
            <a:headEnd/>
            <a:tailEnd/>
          </a:ln>
        </p:spPr>
      </p:pic>
      <p:sp>
        <p:nvSpPr>
          <p:cNvPr id="13315" name="Rectangle 10"/>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a:p>
        </p:txBody>
      </p:sp>
      <p:sp>
        <p:nvSpPr>
          <p:cNvPr id="6" name="Rectangle 32"/>
          <p:cNvSpPr>
            <a:spLocks noGrp="1" noChangeArrowheads="1"/>
          </p:cNvSpPr>
          <p:nvPr>
            <p:ph type="title"/>
          </p:nvPr>
        </p:nvSpPr>
        <p:spPr>
          <a:xfrm>
            <a:off x="293688" y="1841863"/>
            <a:ext cx="3233284" cy="2743200"/>
          </a:xfrm>
          <a:prstGeom prst="rect">
            <a:avLst/>
          </a:prstGeom>
          <a:noFill/>
        </p:spPr>
        <p:txBody>
          <a:bodyPr anchor="ctr"/>
          <a:lstStyle/>
          <a:p>
            <a:r>
              <a:rPr lang="en-US" sz="2800" smtClean="0">
                <a:solidFill>
                  <a:schemeClr val="bg1"/>
                </a:solidFill>
              </a:rPr>
              <a:t>Understanding Spanning Tree Enhancements</a:t>
            </a:r>
            <a:endParaRPr lang="en-US" sz="3000" b="0" smtClean="0">
              <a:solidFill>
                <a:schemeClr val="bg1"/>
              </a:solidFill>
            </a:endParaRPr>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Spanning Tree Enhancements</a:t>
            </a:r>
            <a:endParaRPr lang="en-US" dirty="0"/>
          </a:p>
        </p:txBody>
      </p:sp>
      <p:pic>
        <p:nvPicPr>
          <p:cNvPr id="8" name="Content Placeholder 7" descr="STP Enhancements.jpg"/>
          <p:cNvPicPr>
            <a:picLocks noGrp="1" noChangeAspect="1"/>
          </p:cNvPicPr>
          <p:nvPr>
            <p:ph idx="10"/>
          </p:nvPr>
        </p:nvPicPr>
        <p:blipFill>
          <a:blip r:embed="rId3" cstate="print"/>
          <a:stretch>
            <a:fillRect/>
          </a:stretch>
        </p:blipFill>
        <p:spPr>
          <a:xfrm>
            <a:off x="1846160" y="1206500"/>
            <a:ext cx="5386592" cy="2525713"/>
          </a:xfrm>
        </p:spPr>
      </p:pic>
      <p:sp>
        <p:nvSpPr>
          <p:cNvPr id="9" name="Content Placeholder 8"/>
          <p:cNvSpPr>
            <a:spLocks noGrp="1"/>
          </p:cNvSpPr>
          <p:nvPr>
            <p:ph idx="11"/>
          </p:nvPr>
        </p:nvSpPr>
        <p:spPr/>
        <p:txBody>
          <a:bodyPr>
            <a:normAutofit fontScale="70000" lnSpcReduction="20000"/>
          </a:bodyPr>
          <a:lstStyle/>
          <a:p>
            <a:pPr>
              <a:lnSpc>
                <a:spcPct val="120000"/>
              </a:lnSpc>
            </a:pPr>
            <a:r>
              <a:rPr lang="en-US" b="1" smtClean="0"/>
              <a:t>BPDU guard</a:t>
            </a:r>
            <a:r>
              <a:rPr lang="en-US" smtClean="0"/>
              <a:t>: Prevents accidental connection of switching devices to PortFast-enabled ports. Connecting switches to PortFast-enabled ports can cause Layer 2 loops or topology changes.</a:t>
            </a:r>
          </a:p>
          <a:p>
            <a:pPr>
              <a:lnSpc>
                <a:spcPct val="120000"/>
              </a:lnSpc>
            </a:pPr>
            <a:r>
              <a:rPr lang="en-US" b="1" smtClean="0"/>
              <a:t>BPDU filtering: </a:t>
            </a:r>
            <a:r>
              <a:rPr lang="en-US" smtClean="0"/>
              <a:t>Restricts the switch from sending unnecessary BPDUs out access ports.</a:t>
            </a:r>
          </a:p>
          <a:p>
            <a:pPr>
              <a:lnSpc>
                <a:spcPct val="120000"/>
              </a:lnSpc>
            </a:pPr>
            <a:r>
              <a:rPr lang="en-US" b="1" smtClean="0"/>
              <a:t>Root guard</a:t>
            </a:r>
            <a:r>
              <a:rPr lang="en-US" smtClean="0"/>
              <a:t>: Prevents switches connected on ports configured as access ports from becoming the root switch.</a:t>
            </a:r>
          </a:p>
          <a:p>
            <a:pPr>
              <a:lnSpc>
                <a:spcPct val="120000"/>
              </a:lnSpc>
            </a:pPr>
            <a:r>
              <a:rPr lang="en-US" b="1" smtClean="0"/>
              <a:t>Loop guard</a:t>
            </a:r>
            <a:r>
              <a:rPr lang="en-US" smtClean="0"/>
              <a:t>: Prevents root ports and alternate ports from moving to forwarding state when they stop receiving BPDUs.</a:t>
            </a:r>
            <a:endParaRPr lang="en-US" dirty="0" smtClean="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BPDU Guard</a:t>
            </a:r>
            <a:endParaRPr lang="en-US" dirty="0"/>
          </a:p>
        </p:txBody>
      </p:sp>
      <p:sp>
        <p:nvSpPr>
          <p:cNvPr id="5" name="Content Placeholder 4"/>
          <p:cNvSpPr>
            <a:spLocks noGrp="1"/>
          </p:cNvSpPr>
          <p:nvPr>
            <p:ph idx="1"/>
          </p:nvPr>
        </p:nvSpPr>
        <p:spPr/>
        <p:txBody>
          <a:bodyPr>
            <a:normAutofit fontScale="85000" lnSpcReduction="20000"/>
          </a:bodyPr>
          <a:lstStyle/>
          <a:p>
            <a:pPr>
              <a:lnSpc>
                <a:spcPct val="120000"/>
              </a:lnSpc>
            </a:pPr>
            <a:r>
              <a:rPr lang="en-US" smtClean="0"/>
              <a:t>BPDU Guard puts an interface configured for STP PortFast in the err-disable state upon receipt of a BPDU. BPDU guard disables interfaces as a preventive step to avoid potential bridging loops.</a:t>
            </a:r>
          </a:p>
          <a:p>
            <a:pPr>
              <a:lnSpc>
                <a:spcPct val="120000"/>
              </a:lnSpc>
            </a:pPr>
            <a:r>
              <a:rPr lang="en-US" smtClean="0"/>
              <a:t>BPDU guard shuts down PortFast-configured interfaces that receive BPDUs, rather than putting them into the STP blocking state (the default behavior). In a valid configuration, PortFast-configured interfaces should not receive BPDUs. Reception of a BPDU by a PortFast-configured interface signals an invalid configuration, such as connection of an unauthorized device. </a:t>
            </a:r>
          </a:p>
          <a:p>
            <a:pPr>
              <a:lnSpc>
                <a:spcPct val="120000"/>
              </a:lnSpc>
            </a:pPr>
            <a:r>
              <a:rPr lang="en-US" smtClean="0"/>
              <a:t>BPDU guard provides a secure response to invalid configurations, because the administrator must manually re-enable the err-disabled interface after fixing the invalid configuration. It is also possible to set up a time-out interval after which the switch automatically tries to re-enable the interface. However, if the invalid configuration still exists, the switch err-disables the interface again.</a:t>
            </a:r>
            <a:endParaRPr lang="en-US"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Spanning Tree History</a:t>
            </a:r>
            <a:endParaRPr lang="en-US" dirty="0"/>
          </a:p>
        </p:txBody>
      </p:sp>
      <p:sp>
        <p:nvSpPr>
          <p:cNvPr id="3" name="Content Placeholder 2"/>
          <p:cNvSpPr>
            <a:spLocks noGrp="1"/>
          </p:cNvSpPr>
          <p:nvPr>
            <p:ph idx="11"/>
          </p:nvPr>
        </p:nvSpPr>
        <p:spPr/>
        <p:txBody>
          <a:bodyPr>
            <a:normAutofit fontScale="92500" lnSpcReduction="10000"/>
          </a:bodyPr>
          <a:lstStyle/>
          <a:p>
            <a:r>
              <a:rPr lang="en-US" smtClean="0"/>
              <a:t>STP was invented in 1985 by Radia Perlman at the Digital Equipment Corporation.</a:t>
            </a:r>
          </a:p>
          <a:p>
            <a:r>
              <a:rPr lang="en-US" smtClean="0"/>
              <a:t>In 1990, IEEE published the first standard for the protocol as 802.1D.</a:t>
            </a:r>
          </a:p>
          <a:p>
            <a:r>
              <a:rPr lang="en-US" smtClean="0"/>
              <a:t>Common Spanning Tree (CST) -&gt; Cisco PVST+ -&gt; Rapid STP (RSTP) or IEEE 802.1w -&gt; Cisco PVRST+ -&gt; Multiple Spanning Tree (MST) or IEEE 802.1s -&gt; STP security enhancements</a:t>
            </a:r>
            <a:endParaRPr lang="en-US" dirty="0"/>
          </a:p>
        </p:txBody>
      </p:sp>
      <p:pic>
        <p:nvPicPr>
          <p:cNvPr id="5" name="Picture Placeholder 4" descr="Spanning Tree Fundamentals.jpg"/>
          <p:cNvPicPr>
            <a:picLocks noGrp="1" noChangeAspect="1"/>
          </p:cNvPicPr>
          <p:nvPr>
            <p:ph sz="quarter" idx="12"/>
          </p:nvPr>
        </p:nvPicPr>
        <p:blipFill>
          <a:blip r:embed="rId3" cstate="print"/>
          <a:srcRect l="13820" r="13820"/>
          <a:stretch>
            <a:fillRect/>
          </a:stretch>
        </p:blipFill>
        <p:spPr>
          <a:xfrm>
            <a:off x="682382" y="1319017"/>
            <a:ext cx="7773395" cy="2489396"/>
          </a:xfrm>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smtClean="0"/>
              <a:t>BPDU Guard Configuration</a:t>
            </a:r>
            <a:endParaRPr lang="en-US" dirty="0" smtClean="0"/>
          </a:p>
        </p:txBody>
      </p:sp>
      <p:sp>
        <p:nvSpPr>
          <p:cNvPr id="7" name="Content Placeholder 6"/>
          <p:cNvSpPr>
            <a:spLocks noGrp="1"/>
          </p:cNvSpPr>
          <p:nvPr>
            <p:ph idx="1"/>
          </p:nvPr>
        </p:nvSpPr>
        <p:spPr/>
        <p:txBody>
          <a:bodyPr>
            <a:normAutofit/>
          </a:bodyPr>
          <a:lstStyle/>
          <a:p>
            <a:r>
              <a:rPr lang="en-US" smtClean="0"/>
              <a:t>To enable BPDU guard globally, use the command:</a:t>
            </a:r>
          </a:p>
          <a:p>
            <a:pPr lvl="2">
              <a:buNone/>
            </a:pPr>
            <a:r>
              <a:rPr lang="en-US" sz="2000" b="1" smtClean="0">
                <a:latin typeface="Courier New" pitchFamily="49" charset="0"/>
                <a:cs typeface="Courier New" pitchFamily="49" charset="0"/>
              </a:rPr>
              <a:t>spanning-tree portfast bpduguard default</a:t>
            </a:r>
          </a:p>
          <a:p>
            <a:r>
              <a:rPr lang="en-US" smtClean="0"/>
              <a:t>To enable BPDU guard on a port, use the command:</a:t>
            </a:r>
          </a:p>
          <a:p>
            <a:pPr lvl="2">
              <a:buNone/>
            </a:pPr>
            <a:r>
              <a:rPr lang="en-US" sz="2000" b="1" smtClean="0">
                <a:latin typeface="Courier New" pitchFamily="49" charset="0"/>
                <a:cs typeface="Courier New" pitchFamily="49" charset="0"/>
              </a:rPr>
              <a:t>spanning-tree bpduguard enable</a:t>
            </a:r>
          </a:p>
          <a:p>
            <a:r>
              <a:rPr lang="en-US" smtClean="0"/>
              <a:t>BPDU guard logs messages to the console:</a:t>
            </a:r>
          </a:p>
          <a:p>
            <a:pPr marL="463550" lvl="2" indent="0">
              <a:buNone/>
            </a:pPr>
            <a:r>
              <a:rPr lang="en-US" sz="2000" smtClean="0">
                <a:latin typeface="Courier New" pitchFamily="49" charset="0"/>
                <a:cs typeface="Courier New" pitchFamily="49" charset="0"/>
              </a:rPr>
              <a:t>2009 May 12 15:13:32 %SPANTREE-2-RX_PORTFAST:Received BPDU on PortFast enable port.</a:t>
            </a:r>
          </a:p>
          <a:p>
            <a:pPr marL="463550" lvl="2" indent="0">
              <a:buNone/>
            </a:pPr>
            <a:r>
              <a:rPr lang="en-US" sz="2000" smtClean="0">
                <a:latin typeface="Courier New" pitchFamily="49" charset="0"/>
                <a:cs typeface="Courier New" pitchFamily="49" charset="0"/>
              </a:rPr>
              <a:t>Disabling 2/1</a:t>
            </a:r>
          </a:p>
          <a:p>
            <a:pPr marL="463550" lvl="2" indent="0">
              <a:buNone/>
            </a:pPr>
            <a:r>
              <a:rPr lang="en-US" sz="2000" smtClean="0">
                <a:latin typeface="Courier New" pitchFamily="49" charset="0"/>
                <a:cs typeface="Courier New" pitchFamily="49" charset="0"/>
              </a:rPr>
              <a:t>2009 May 12 15:13:32 %PAGP-5-PORTFROMSTP:Port 2/1 left bridge port 2/1</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279400" y="2178092"/>
            <a:ext cx="3854523" cy="301451"/>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2" name="Title 1"/>
          <p:cNvSpPr>
            <a:spLocks noGrp="1"/>
          </p:cNvSpPr>
          <p:nvPr>
            <p:ph type="title"/>
          </p:nvPr>
        </p:nvSpPr>
        <p:spPr/>
        <p:txBody>
          <a:bodyPr>
            <a:normAutofit/>
          </a:bodyPr>
          <a:lstStyle/>
          <a:p>
            <a:r>
              <a:rPr lang="en-US" dirty="0" smtClean="0"/>
              <a:t>BPDU Guard Configuration Example</a:t>
            </a:r>
            <a:endParaRPr lang="en-US" dirty="0"/>
          </a:p>
        </p:txBody>
      </p:sp>
      <p:sp>
        <p:nvSpPr>
          <p:cNvPr id="7" name="Content Placeholder 6"/>
          <p:cNvSpPr>
            <a:spLocks noGrp="1"/>
          </p:cNvSpPr>
          <p:nvPr>
            <p:ph type="body" sz="quarter" idx="10"/>
          </p:nvPr>
        </p:nvSpPr>
        <p:spPr/>
        <p:txBody>
          <a:bodyPr>
            <a:normAutofit/>
          </a:bodyPr>
          <a:lstStyle/>
          <a:p>
            <a:r>
              <a:rPr lang="en-US" sz="1600" dirty="0" smtClean="0">
                <a:latin typeface="Courier New" pitchFamily="49" charset="0"/>
                <a:cs typeface="Courier New" pitchFamily="49" charset="0"/>
              </a:rPr>
              <a:t>Switch(config)# </a:t>
            </a:r>
            <a:r>
              <a:rPr lang="en-US" sz="1600" b="1" dirty="0" smtClean="0">
                <a:latin typeface="Courier New" pitchFamily="49" charset="0"/>
                <a:cs typeface="Courier New" pitchFamily="49" charset="0"/>
              </a:rPr>
              <a:t>spanning-tree portfast edge bpduguard default</a:t>
            </a:r>
          </a:p>
          <a:p>
            <a:r>
              <a:rPr lang="en-US" sz="1600" dirty="0" smtClean="0">
                <a:latin typeface="Courier New" pitchFamily="49" charset="0"/>
                <a:cs typeface="Courier New" pitchFamily="49" charset="0"/>
              </a:rPr>
              <a:t>Switch(config)# </a:t>
            </a:r>
            <a:r>
              <a:rPr lang="en-US" sz="1600" b="1" dirty="0" smtClean="0">
                <a:latin typeface="Courier New" pitchFamily="49" charset="0"/>
                <a:cs typeface="Courier New" pitchFamily="49" charset="0"/>
              </a:rPr>
              <a:t>end</a:t>
            </a:r>
          </a:p>
          <a:p>
            <a:r>
              <a:rPr lang="en-US" sz="1600" dirty="0" smtClean="0">
                <a:latin typeface="Courier New" pitchFamily="49" charset="0"/>
                <a:cs typeface="Courier New" pitchFamily="49" charset="0"/>
              </a:rPr>
              <a:t>Switch# </a:t>
            </a:r>
            <a:r>
              <a:rPr lang="en-US" sz="1600" b="1" dirty="0" smtClean="0">
                <a:latin typeface="Courier New" pitchFamily="49" charset="0"/>
                <a:cs typeface="Courier New" pitchFamily="49" charset="0"/>
              </a:rPr>
              <a:t>show spanning-tree summary totals</a:t>
            </a:r>
          </a:p>
          <a:p>
            <a:r>
              <a:rPr lang="en-US" sz="1600" dirty="0" smtClean="0">
                <a:latin typeface="Courier New" pitchFamily="49" charset="0"/>
                <a:cs typeface="Courier New" pitchFamily="49" charset="0"/>
              </a:rPr>
              <a:t>Root bridge for: none.</a:t>
            </a:r>
          </a:p>
          <a:p>
            <a:r>
              <a:rPr lang="en-US" sz="1600" dirty="0" smtClean="0">
                <a:latin typeface="Courier New" pitchFamily="49" charset="0"/>
                <a:cs typeface="Courier New" pitchFamily="49" charset="0"/>
              </a:rPr>
              <a:t>PortFast BPDU Guard is enabled</a:t>
            </a:r>
          </a:p>
          <a:p>
            <a:r>
              <a:rPr lang="en-US" sz="1600" dirty="0" smtClean="0">
                <a:latin typeface="Courier New" pitchFamily="49" charset="0"/>
                <a:cs typeface="Courier New" pitchFamily="49" charset="0"/>
              </a:rPr>
              <a:t>Etherchannel </a:t>
            </a:r>
            <a:r>
              <a:rPr lang="en-US" sz="1600" dirty="0" err="1" smtClean="0">
                <a:latin typeface="Courier New" pitchFamily="49" charset="0"/>
                <a:cs typeface="Courier New" pitchFamily="49" charset="0"/>
              </a:rPr>
              <a:t>misconfiguration</a:t>
            </a:r>
            <a:r>
              <a:rPr lang="en-US" sz="1600" dirty="0" smtClean="0">
                <a:latin typeface="Courier New" pitchFamily="49" charset="0"/>
                <a:cs typeface="Courier New" pitchFamily="49" charset="0"/>
              </a:rPr>
              <a:t> guard is enabled</a:t>
            </a:r>
          </a:p>
          <a:p>
            <a:r>
              <a:rPr lang="en-US" sz="1600" dirty="0" smtClean="0">
                <a:latin typeface="Courier New" pitchFamily="49" charset="0"/>
                <a:cs typeface="Courier New" pitchFamily="49" charset="0"/>
              </a:rPr>
              <a:t>UplinkFast is disabled</a:t>
            </a:r>
          </a:p>
          <a:p>
            <a:r>
              <a:rPr lang="en-US" sz="1600" dirty="0" smtClean="0">
                <a:latin typeface="Courier New" pitchFamily="49" charset="0"/>
                <a:cs typeface="Courier New" pitchFamily="49" charset="0"/>
              </a:rPr>
              <a:t>BackboneFast is disabled</a:t>
            </a:r>
          </a:p>
          <a:p>
            <a:r>
              <a:rPr lang="en-US" sz="1600" dirty="0" smtClean="0">
                <a:latin typeface="Courier New" pitchFamily="49" charset="0"/>
                <a:cs typeface="Courier New" pitchFamily="49" charset="0"/>
              </a:rPr>
              <a:t>Default </a:t>
            </a:r>
            <a:r>
              <a:rPr lang="en-US" sz="1600" dirty="0" err="1" smtClean="0">
                <a:latin typeface="Courier New" pitchFamily="49" charset="0"/>
                <a:cs typeface="Courier New" pitchFamily="49" charset="0"/>
              </a:rPr>
              <a:t>pathcost</a:t>
            </a:r>
            <a:r>
              <a:rPr lang="en-US" sz="1600" dirty="0" smtClean="0">
                <a:latin typeface="Courier New" pitchFamily="49" charset="0"/>
                <a:cs typeface="Courier New" pitchFamily="49" charset="0"/>
              </a:rPr>
              <a:t> method used is short</a:t>
            </a:r>
          </a:p>
          <a:p>
            <a:r>
              <a:rPr lang="en-US" sz="1600" dirty="0" smtClean="0">
                <a:latin typeface="Courier New" pitchFamily="49" charset="0"/>
                <a:cs typeface="Courier New" pitchFamily="49" charset="0"/>
              </a:rPr>
              <a:t>Name 		Blocking Listening Learning Forwarding STP Active</a:t>
            </a:r>
          </a:p>
          <a:p>
            <a:r>
              <a:rPr lang="en-US" sz="1600" dirty="0" smtClean="0">
                <a:latin typeface="Courier New" pitchFamily="49" charset="0"/>
                <a:cs typeface="Courier New" pitchFamily="49" charset="0"/>
              </a:rPr>
              <a:t>------------ -------- --------- -------- ---------- ---------</a:t>
            </a:r>
          </a:p>
          <a:p>
            <a:r>
              <a:rPr lang="nl-NL" sz="1600" dirty="0" smtClean="0">
                <a:latin typeface="Courier New" pitchFamily="49" charset="0"/>
                <a:cs typeface="Courier New" pitchFamily="49" charset="0"/>
              </a:rPr>
              <a:t>34 VLANs 	0 	  0 		0 	 36 	      36</a:t>
            </a:r>
            <a:endParaRPr lang="en-US" sz="1600" dirty="0">
              <a:latin typeface="Courier New" pitchFamily="49" charset="0"/>
              <a:cs typeface="Courier New" pitchFamily="49" charset="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BPDU Filtering</a:t>
            </a:r>
            <a:endParaRPr lang="en-US" dirty="0"/>
          </a:p>
        </p:txBody>
      </p:sp>
      <p:sp>
        <p:nvSpPr>
          <p:cNvPr id="5" name="Content Placeholder 4"/>
          <p:cNvSpPr>
            <a:spLocks noGrp="1"/>
          </p:cNvSpPr>
          <p:nvPr>
            <p:ph idx="1"/>
          </p:nvPr>
        </p:nvSpPr>
        <p:spPr/>
        <p:txBody>
          <a:bodyPr>
            <a:normAutofit fontScale="85000" lnSpcReduction="10000"/>
          </a:bodyPr>
          <a:lstStyle/>
          <a:p>
            <a:pPr>
              <a:lnSpc>
                <a:spcPct val="110000"/>
              </a:lnSpc>
            </a:pPr>
            <a:r>
              <a:rPr lang="en-US" smtClean="0"/>
              <a:t>BPDU filtering prevents a Cisco switch from sending BPDUs on PortFast-enabled interfaces, preventing unnecessary BPDUs from being transmitted to host devices.</a:t>
            </a:r>
          </a:p>
          <a:p>
            <a:pPr>
              <a:lnSpc>
                <a:spcPct val="110000"/>
              </a:lnSpc>
            </a:pPr>
            <a:r>
              <a:rPr lang="en-US" smtClean="0"/>
              <a:t>BPDU guard has no effect on an interface if BPDU filtering is enabled.</a:t>
            </a:r>
          </a:p>
          <a:p>
            <a:pPr>
              <a:lnSpc>
                <a:spcPct val="110000"/>
              </a:lnSpc>
            </a:pPr>
            <a:r>
              <a:rPr lang="en-US" smtClean="0"/>
              <a:t>When enabled globally, BPDU filtering has these attributes:</a:t>
            </a:r>
          </a:p>
          <a:p>
            <a:pPr lvl="1">
              <a:lnSpc>
                <a:spcPct val="110000"/>
              </a:lnSpc>
            </a:pPr>
            <a:r>
              <a:rPr lang="en-US" smtClean="0"/>
              <a:t>It affects all operational PortFast ports on switches that do not have BPDU filtering configured on the individual ports.</a:t>
            </a:r>
          </a:p>
          <a:p>
            <a:pPr lvl="1">
              <a:lnSpc>
                <a:spcPct val="110000"/>
              </a:lnSpc>
            </a:pPr>
            <a:r>
              <a:rPr lang="en-US" smtClean="0"/>
              <a:t>If BPDUs are seen, the port loses its PortFast status, BPDU filtering is disabled, and STP sends and receives BPDUs on the port as it would with any other STP port on the switch.</a:t>
            </a:r>
          </a:p>
          <a:p>
            <a:pPr lvl="1">
              <a:lnSpc>
                <a:spcPct val="110000"/>
              </a:lnSpc>
            </a:pPr>
            <a:r>
              <a:rPr lang="en-US" smtClean="0"/>
              <a:t>Upon startup, the port transmits ten BPDUs. If this port receives any BPDUs during that time, PortFast and PortFast BPDU filtering are disabled.</a:t>
            </a:r>
          </a:p>
          <a:p>
            <a:pPr>
              <a:lnSpc>
                <a:spcPct val="110000"/>
              </a:lnSpc>
            </a:pPr>
            <a:r>
              <a:rPr lang="en-US" smtClean="0"/>
              <a:t>When enabled on an interface, BPDU filtering has these attributes:</a:t>
            </a:r>
          </a:p>
          <a:p>
            <a:pPr lvl="1">
              <a:lnSpc>
                <a:spcPct val="110000"/>
              </a:lnSpc>
            </a:pPr>
            <a:r>
              <a:rPr lang="en-US" smtClean="0"/>
              <a:t>It ignores all BPDUs received.</a:t>
            </a:r>
          </a:p>
          <a:p>
            <a:pPr lvl="1">
              <a:lnSpc>
                <a:spcPct val="110000"/>
              </a:lnSpc>
            </a:pPr>
            <a:r>
              <a:rPr lang="en-US" smtClean="0"/>
              <a:t>It sends no BPDUs.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smtClean="0"/>
              <a:t>BPDU Filtering Configuration</a:t>
            </a:r>
            <a:endParaRPr lang="en-US" dirty="0" smtClean="0"/>
          </a:p>
        </p:txBody>
      </p:sp>
      <p:sp>
        <p:nvSpPr>
          <p:cNvPr id="7" name="Content Placeholder 6"/>
          <p:cNvSpPr>
            <a:spLocks noGrp="1"/>
          </p:cNvSpPr>
          <p:nvPr>
            <p:ph idx="1"/>
          </p:nvPr>
        </p:nvSpPr>
        <p:spPr/>
        <p:txBody>
          <a:bodyPr/>
          <a:lstStyle/>
          <a:p>
            <a:r>
              <a:rPr lang="en-US" smtClean="0"/>
              <a:t>To enable BPDU filtering globally, use the command:</a:t>
            </a:r>
          </a:p>
          <a:p>
            <a:pPr lvl="1">
              <a:buNone/>
            </a:pPr>
            <a:r>
              <a:rPr lang="en-US" b="1" smtClean="0">
                <a:latin typeface="Courier New" pitchFamily="49" charset="0"/>
                <a:cs typeface="Courier New" pitchFamily="49" charset="0"/>
              </a:rPr>
              <a:t>spanning-tree portfast bpdufilter default</a:t>
            </a:r>
          </a:p>
          <a:p>
            <a:r>
              <a:rPr lang="en-US" smtClean="0"/>
              <a:t>To enable BPDU guard on a port, use the command:</a:t>
            </a:r>
          </a:p>
          <a:p>
            <a:pPr lvl="1">
              <a:buNone/>
            </a:pPr>
            <a:r>
              <a:rPr lang="en-US" b="1" smtClean="0">
                <a:latin typeface="Courier New" pitchFamily="49" charset="0"/>
                <a:cs typeface="Courier New" pitchFamily="49" charset="0"/>
              </a:rPr>
              <a:t>spanning-tree bpdufilter enable</a:t>
            </a:r>
          </a:p>
          <a:p>
            <a:endParaRPr lang="en-US" dirty="0" smtClean="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279400" y="3177681"/>
            <a:ext cx="4507665" cy="211015"/>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smtClean="0"/>
              <a:t>Verifying BPDU Filtering Configuration (1)</a:t>
            </a:r>
            <a:endParaRPr lang="en-US" dirty="0"/>
          </a:p>
        </p:txBody>
      </p:sp>
      <p:sp>
        <p:nvSpPr>
          <p:cNvPr id="4" name="Content Placeholder 3"/>
          <p:cNvSpPr>
            <a:spLocks noGrp="1"/>
          </p:cNvSpPr>
          <p:nvPr>
            <p:ph idx="10"/>
          </p:nvPr>
        </p:nvSpPr>
        <p:spPr/>
        <p:txBody>
          <a:bodyPr/>
          <a:lstStyle/>
          <a:p>
            <a:r>
              <a:rPr lang="en-US" smtClean="0"/>
              <a:t>PortFast BPDU filtering status:</a:t>
            </a:r>
            <a:endParaRPr lang="en-US" dirty="0"/>
          </a:p>
        </p:txBody>
      </p:sp>
      <p:sp>
        <p:nvSpPr>
          <p:cNvPr id="3" name="Text Placeholder 2"/>
          <p:cNvSpPr>
            <a:spLocks noGrp="1"/>
          </p:cNvSpPr>
          <p:nvPr>
            <p:ph sz="quarter" idx="11"/>
          </p:nvPr>
        </p:nvSpPr>
        <p:spPr>
          <a:xfrm>
            <a:off x="279400" y="1842448"/>
            <a:ext cx="8520113" cy="4698051"/>
          </a:xfrm>
        </p:spPr>
        <p:txBody>
          <a:bodyPr>
            <a:normAutofit/>
          </a:bodyPr>
          <a:lstStyle/>
          <a:p>
            <a:r>
              <a:rPr lang="en-US" sz="1400" smtClean="0"/>
              <a:t>Switch# show spanning-tree summary</a:t>
            </a:r>
          </a:p>
          <a:p>
            <a:r>
              <a:rPr lang="en-US" sz="1400" smtClean="0"/>
              <a:t>Switch is in pvst mode</a:t>
            </a:r>
          </a:p>
          <a:p>
            <a:r>
              <a:rPr lang="en-US" sz="1400" smtClean="0"/>
              <a:t>Root bridge for: none</a:t>
            </a:r>
          </a:p>
          <a:p>
            <a:r>
              <a:rPr lang="en-US" sz="1400" smtClean="0"/>
              <a:t>Extended system ID 		is enabled</a:t>
            </a:r>
          </a:p>
          <a:p>
            <a:r>
              <a:rPr lang="en-US" sz="1400" smtClean="0"/>
              <a:t>Portfast Default 		is disabled</a:t>
            </a:r>
          </a:p>
          <a:p>
            <a:r>
              <a:rPr lang="en-US" sz="1400" smtClean="0"/>
              <a:t>PortFast BPDU Guard Default 	is disabled</a:t>
            </a:r>
          </a:p>
          <a:p>
            <a:r>
              <a:rPr lang="en-US" sz="1400" smtClean="0"/>
              <a:t>Portfast BPDU Filter Default 	is disabled</a:t>
            </a:r>
          </a:p>
          <a:p>
            <a:r>
              <a:rPr lang="en-US" sz="1400" smtClean="0"/>
              <a:t>Loopguard Default 		is disabled</a:t>
            </a:r>
          </a:p>
          <a:p>
            <a:r>
              <a:rPr lang="en-US" sz="1400" smtClean="0"/>
              <a:t>EtherChannel misconfig guard 	is enabled</a:t>
            </a:r>
          </a:p>
          <a:p>
            <a:r>
              <a:rPr lang="en-US" sz="1400" smtClean="0"/>
              <a:t>UplinkFast 			is disabled</a:t>
            </a:r>
          </a:p>
          <a:p>
            <a:r>
              <a:rPr lang="en-US" sz="1400" smtClean="0"/>
              <a:t>BackboneFast 			is disabled</a:t>
            </a:r>
          </a:p>
          <a:p>
            <a:r>
              <a:rPr lang="en-US" sz="1400" smtClean="0"/>
              <a:t>Configured Pathcost method used is short</a:t>
            </a:r>
          </a:p>
          <a:p>
            <a:r>
              <a:rPr lang="en-US" sz="1400" smtClean="0"/>
              <a:t>Name 	Blocking 	Listening 	Learning 	Forwarding 	STP Active</a:t>
            </a:r>
          </a:p>
          <a:p>
            <a:r>
              <a:rPr lang="en-US" sz="1400" smtClean="0"/>
              <a:t>------- ---- 		-------- 	------- 	-------- 	---------</a:t>
            </a:r>
          </a:p>
          <a:p>
            <a:r>
              <a:rPr lang="nl-NL" sz="1400" smtClean="0"/>
              <a:t>VLAN0001  2 		0 		0 		6		 8</a:t>
            </a:r>
          </a:p>
          <a:p>
            <a:r>
              <a:rPr lang="en-US" sz="1400" smtClean="0"/>
              <a:t>------- ---- 		-------- 	------- 	-------- 	---------</a:t>
            </a:r>
          </a:p>
          <a:p>
            <a:r>
              <a:rPr lang="nl-NL" sz="1400" smtClean="0"/>
              <a:t>1 vlan 	  2 		0 		0 		6 		 8</a:t>
            </a:r>
            <a:endParaRPr lang="en-US" sz="1400" dirty="0" smtClean="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646542" y="4213712"/>
            <a:ext cx="7815070" cy="194515"/>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defTabSz="814388"/>
            <a:endParaRPr lang="en-US" smtClean="0"/>
          </a:p>
        </p:txBody>
      </p:sp>
      <p:sp>
        <p:nvSpPr>
          <p:cNvPr id="2" name="Title 1"/>
          <p:cNvSpPr>
            <a:spLocks noGrp="1"/>
          </p:cNvSpPr>
          <p:nvPr>
            <p:ph type="title"/>
          </p:nvPr>
        </p:nvSpPr>
        <p:spPr/>
        <p:txBody>
          <a:bodyPr>
            <a:normAutofit/>
          </a:bodyPr>
          <a:lstStyle/>
          <a:p>
            <a:r>
              <a:rPr lang="en-US" dirty="0" smtClean="0"/>
              <a:t>Verifying BPDU Filtering Configuration (2)</a:t>
            </a:r>
            <a:endParaRPr lang="en-US" dirty="0"/>
          </a:p>
        </p:txBody>
      </p:sp>
      <p:sp>
        <p:nvSpPr>
          <p:cNvPr id="4" name="Content Placeholder 3"/>
          <p:cNvSpPr>
            <a:spLocks noGrp="1"/>
          </p:cNvSpPr>
          <p:nvPr>
            <p:ph idx="10"/>
          </p:nvPr>
        </p:nvSpPr>
        <p:spPr/>
        <p:txBody>
          <a:bodyPr/>
          <a:lstStyle/>
          <a:p>
            <a:r>
              <a:rPr lang="en-US" b="0" dirty="0" smtClean="0"/>
              <a:t>Verifying PortFast BPDU filtering on a specific port:</a:t>
            </a:r>
            <a:endParaRPr lang="en-US" b="0" dirty="0"/>
          </a:p>
        </p:txBody>
      </p:sp>
      <p:sp>
        <p:nvSpPr>
          <p:cNvPr id="3" name="Text Placeholder 2"/>
          <p:cNvSpPr>
            <a:spLocks noGrp="1"/>
          </p:cNvSpPr>
          <p:nvPr>
            <p:ph sz="quarter" idx="11"/>
          </p:nvPr>
        </p:nvSpPr>
        <p:spPr>
          <a:xfrm>
            <a:off x="279400" y="1951630"/>
            <a:ext cx="8520113" cy="4588869"/>
          </a:xfrm>
        </p:spPr>
        <p:txBody>
          <a:bodyPr>
            <a:normAutofit/>
          </a:bodyPr>
          <a:lstStyle/>
          <a:p>
            <a:r>
              <a:rPr lang="en-US" dirty="0" smtClean="0"/>
              <a:t>Switch# </a:t>
            </a:r>
            <a:r>
              <a:rPr lang="en-US" b="1" dirty="0" smtClean="0"/>
              <a:t>show spanning-tree interface </a:t>
            </a:r>
            <a:r>
              <a:rPr lang="en-US" b="1" dirty="0" err="1" smtClean="0"/>
              <a:t>fastEthernet</a:t>
            </a:r>
            <a:r>
              <a:rPr lang="en-US" b="1" dirty="0" smtClean="0"/>
              <a:t> 4/4 detail</a:t>
            </a:r>
          </a:p>
          <a:p>
            <a:endParaRPr lang="en-US" b="1" dirty="0" smtClean="0"/>
          </a:p>
          <a:p>
            <a:r>
              <a:rPr lang="en-US" dirty="0" smtClean="0"/>
              <a:t>Port 196 (</a:t>
            </a:r>
            <a:r>
              <a:rPr lang="en-US" dirty="0" err="1" smtClean="0"/>
              <a:t>FastEthernet4</a:t>
            </a:r>
            <a:r>
              <a:rPr lang="en-US" dirty="0" smtClean="0"/>
              <a:t>/4) of </a:t>
            </a:r>
            <a:r>
              <a:rPr lang="en-US" dirty="0" err="1" smtClean="0"/>
              <a:t>VLAN0010</a:t>
            </a:r>
            <a:r>
              <a:rPr lang="en-US" dirty="0" smtClean="0"/>
              <a:t> is forwarding</a:t>
            </a:r>
          </a:p>
          <a:p>
            <a:pPr indent="280988"/>
            <a:r>
              <a:rPr lang="fr-FR" dirty="0" smtClean="0"/>
              <a:t>Port </a:t>
            </a:r>
            <a:r>
              <a:rPr lang="fr-FR" dirty="0" err="1" smtClean="0"/>
              <a:t>path</a:t>
            </a:r>
            <a:r>
              <a:rPr lang="fr-FR" dirty="0" smtClean="0"/>
              <a:t> </a:t>
            </a:r>
            <a:r>
              <a:rPr lang="fr-FR" dirty="0" err="1" smtClean="0"/>
              <a:t>cost</a:t>
            </a:r>
            <a:r>
              <a:rPr lang="fr-FR" dirty="0" smtClean="0"/>
              <a:t> 1000, Port </a:t>
            </a:r>
            <a:r>
              <a:rPr lang="fr-FR" dirty="0" err="1" smtClean="0"/>
              <a:t>priority</a:t>
            </a:r>
            <a:r>
              <a:rPr lang="fr-FR" dirty="0" smtClean="0"/>
              <a:t> 160, Port Identifier 160.196.</a:t>
            </a:r>
          </a:p>
          <a:p>
            <a:pPr indent="280988"/>
            <a:r>
              <a:rPr lang="en-US" dirty="0" smtClean="0"/>
              <a:t>Designated root has priority 32768, address </a:t>
            </a:r>
            <a:r>
              <a:rPr lang="en-US" dirty="0" err="1" smtClean="0"/>
              <a:t>00d0.00b8.140a</a:t>
            </a:r>
            <a:endParaRPr lang="en-US" dirty="0" smtClean="0"/>
          </a:p>
          <a:p>
            <a:pPr indent="280988"/>
            <a:r>
              <a:rPr lang="en-US" dirty="0" smtClean="0"/>
              <a:t>Designated bridge has priority 32768, address </a:t>
            </a:r>
            <a:r>
              <a:rPr lang="en-US" dirty="0" err="1" smtClean="0"/>
              <a:t>00d0.00b8.140a</a:t>
            </a:r>
            <a:endParaRPr lang="en-US" dirty="0" smtClean="0"/>
          </a:p>
          <a:p>
            <a:pPr indent="280988"/>
            <a:r>
              <a:rPr lang="en-US" dirty="0" smtClean="0"/>
              <a:t>Designated port id is 160.196, designated path cost 0</a:t>
            </a:r>
          </a:p>
          <a:p>
            <a:pPr indent="280988"/>
            <a:r>
              <a:rPr lang="en-US" dirty="0" err="1" smtClean="0"/>
              <a:t>Timers:message</a:t>
            </a:r>
            <a:r>
              <a:rPr lang="en-US" dirty="0" smtClean="0"/>
              <a:t> age 0, forward delay 0, hold 0</a:t>
            </a:r>
          </a:p>
          <a:p>
            <a:pPr indent="280988"/>
            <a:r>
              <a:rPr lang="en-US" dirty="0" smtClean="0"/>
              <a:t>Number of transitions to forwarding </a:t>
            </a:r>
            <a:r>
              <a:rPr lang="en-US" dirty="0" err="1" smtClean="0"/>
              <a:t>state:1</a:t>
            </a:r>
            <a:endParaRPr lang="en-US" dirty="0" smtClean="0"/>
          </a:p>
          <a:p>
            <a:pPr indent="280988"/>
            <a:r>
              <a:rPr lang="en-US" dirty="0" smtClean="0"/>
              <a:t>The port is in the portfast mode by portfast trunk configuration</a:t>
            </a:r>
          </a:p>
          <a:p>
            <a:pPr indent="280988"/>
            <a:r>
              <a:rPr lang="en-US" dirty="0" smtClean="0"/>
              <a:t>Link type is point-to-point by default</a:t>
            </a:r>
          </a:p>
          <a:p>
            <a:pPr indent="280988"/>
            <a:r>
              <a:rPr lang="en-US" dirty="0" err="1" smtClean="0"/>
              <a:t>Bpdu</a:t>
            </a:r>
            <a:r>
              <a:rPr lang="en-US" dirty="0" smtClean="0"/>
              <a:t> filter is enabled</a:t>
            </a:r>
          </a:p>
          <a:p>
            <a:pPr indent="280988"/>
            <a:r>
              <a:rPr lang="en-US" dirty="0" err="1" smtClean="0"/>
              <a:t>BPDU:sent</a:t>
            </a:r>
            <a:r>
              <a:rPr lang="en-US" dirty="0" smtClean="0"/>
              <a:t> 0, received 0</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Root Guard</a:t>
            </a:r>
            <a:endParaRPr lang="en-US" dirty="0"/>
          </a:p>
        </p:txBody>
      </p:sp>
      <p:sp>
        <p:nvSpPr>
          <p:cNvPr id="6" name="Content Placeholder 5"/>
          <p:cNvSpPr>
            <a:spLocks noGrp="1"/>
          </p:cNvSpPr>
          <p:nvPr>
            <p:ph idx="1"/>
          </p:nvPr>
        </p:nvSpPr>
        <p:spPr/>
        <p:txBody>
          <a:bodyPr>
            <a:normAutofit/>
          </a:bodyPr>
          <a:lstStyle/>
          <a:p>
            <a:r>
              <a:rPr lang="en-US" smtClean="0"/>
              <a:t>Root guard is useful in avoiding Layer 2 loops during network anomalies. The Root guard feature forces an interface to become a designated port to prevent surrounding switches from becoming root bridges. </a:t>
            </a:r>
          </a:p>
          <a:p>
            <a:r>
              <a:rPr lang="en-US" smtClean="0"/>
              <a:t>Root guard-enabled ports are forced to be designated ports. If the bridge receives superior STP BPDUs on a Root guard-enabled port, the port moves to a root-inconsistent STP state, which is effectively equivalent to the STP listening state, and the switch does not forward traffic out of that port. As a result, this feature enforces the position of the root bridge.</a:t>
            </a:r>
            <a:endParaRPr lang="en-U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Root Guard Motivation</a:t>
            </a:r>
            <a:endParaRPr lang="en-US" dirty="0"/>
          </a:p>
        </p:txBody>
      </p:sp>
      <p:pic>
        <p:nvPicPr>
          <p:cNvPr id="6" name="Content Placeholder 5" descr="Root Guard.jpg"/>
          <p:cNvPicPr>
            <a:picLocks noGrp="1" noChangeAspect="1"/>
          </p:cNvPicPr>
          <p:nvPr>
            <p:ph idx="10"/>
          </p:nvPr>
        </p:nvPicPr>
        <p:blipFill>
          <a:blip r:embed="rId3" cstate="print"/>
          <a:stretch>
            <a:fillRect/>
          </a:stretch>
        </p:blipFill>
        <p:spPr>
          <a:xfrm>
            <a:off x="1809281" y="1206500"/>
            <a:ext cx="5460351" cy="2525713"/>
          </a:xfrm>
        </p:spPr>
      </p:pic>
      <p:sp>
        <p:nvSpPr>
          <p:cNvPr id="9" name="Content Placeholder 8"/>
          <p:cNvSpPr>
            <a:spLocks noGrp="1"/>
          </p:cNvSpPr>
          <p:nvPr>
            <p:ph idx="11"/>
          </p:nvPr>
        </p:nvSpPr>
        <p:spPr/>
        <p:txBody>
          <a:bodyPr>
            <a:normAutofit/>
          </a:bodyPr>
          <a:lstStyle/>
          <a:p>
            <a:pPr>
              <a:lnSpc>
                <a:spcPct val="120000"/>
              </a:lnSpc>
            </a:pPr>
            <a:r>
              <a:rPr lang="en-US" sz="1800" smtClean="0"/>
              <a:t>Switches A and B comprise the core of the network. Switch A is the root bridge.</a:t>
            </a:r>
          </a:p>
          <a:p>
            <a:pPr>
              <a:lnSpc>
                <a:spcPct val="120000"/>
              </a:lnSpc>
            </a:pPr>
            <a:r>
              <a:rPr lang="en-US" sz="1800" smtClean="0"/>
              <a:t>Switch C is an access layer switch. When Switch D is connected to Switch C, it begins to participate in STP. If the priority of Switch D is 0 or any value lower than that of the current root bridge, Switch D becomes the root bridge. </a:t>
            </a:r>
          </a:p>
          <a:p>
            <a:pPr>
              <a:lnSpc>
                <a:spcPct val="120000"/>
              </a:lnSpc>
            </a:pPr>
            <a:r>
              <a:rPr lang="en-US" sz="1800" smtClean="0"/>
              <a:t>Having Switch D as the root causes the Gigabit Ethernet link connecting the two core switches to block, thus causing all the data to flow via a 100-Mbps link across the access layer. This is obviously a terrible outcome.</a:t>
            </a:r>
            <a:endParaRPr lang="en-US" sz="1800" dirty="0" smtClean="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Root Guard </a:t>
            </a:r>
            <a:br>
              <a:rPr lang="en-US" smtClean="0"/>
            </a:br>
            <a:r>
              <a:rPr lang="en-US" smtClean="0"/>
              <a:t>Operation</a:t>
            </a:r>
            <a:endParaRPr lang="en-US" dirty="0"/>
          </a:p>
        </p:txBody>
      </p:sp>
      <p:pic>
        <p:nvPicPr>
          <p:cNvPr id="6" name="Content Placeholder 5" descr="Root Guard.jpg"/>
          <p:cNvPicPr>
            <a:picLocks noGrp="1" noChangeAspect="1"/>
          </p:cNvPicPr>
          <p:nvPr>
            <p:ph idx="10"/>
          </p:nvPr>
        </p:nvPicPr>
        <p:blipFill>
          <a:blip r:embed="rId3" cstate="print"/>
          <a:stretch>
            <a:fillRect/>
          </a:stretch>
        </p:blipFill>
        <p:spPr>
          <a:xfrm>
            <a:off x="1809281" y="1206500"/>
            <a:ext cx="5460351" cy="2525713"/>
          </a:xfrm>
        </p:spPr>
      </p:pic>
      <p:sp>
        <p:nvSpPr>
          <p:cNvPr id="9" name="Content Placeholder 8"/>
          <p:cNvSpPr>
            <a:spLocks noGrp="1"/>
          </p:cNvSpPr>
          <p:nvPr>
            <p:ph idx="11"/>
          </p:nvPr>
        </p:nvSpPr>
        <p:spPr/>
        <p:txBody>
          <a:bodyPr>
            <a:normAutofit/>
          </a:bodyPr>
          <a:lstStyle/>
          <a:p>
            <a:r>
              <a:rPr lang="en-US" smtClean="0"/>
              <a:t>After the root guard feature is enabled on a port, the switch does not enable that port to become an STP root port. </a:t>
            </a:r>
          </a:p>
          <a:p>
            <a:r>
              <a:rPr lang="en-US" smtClean="0"/>
              <a:t>Cisco switches log the following message when a root guard–enabled port receives a superior BPDU:</a:t>
            </a:r>
          </a:p>
          <a:p>
            <a:pPr lvl="1" indent="1588">
              <a:buNone/>
            </a:pPr>
            <a:r>
              <a:rPr lang="en-US" smtClean="0">
                <a:latin typeface="Courier New" pitchFamily="49" charset="0"/>
                <a:cs typeface="Courier New" pitchFamily="49" charset="0"/>
              </a:rPr>
              <a:t>%SPANTREE-2-ROOTGUARDBLOCK: Port 1/1 tried to become non-designated in VLAN 77.</a:t>
            </a:r>
          </a:p>
          <a:p>
            <a:pPr lvl="2">
              <a:buNone/>
            </a:pPr>
            <a:r>
              <a:rPr lang="en-US" smtClean="0">
                <a:latin typeface="Courier New" pitchFamily="49" charset="0"/>
                <a:cs typeface="Courier New" pitchFamily="49" charset="0"/>
              </a:rPr>
              <a:t>Moved to root-inconsistent state.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Root Guard </a:t>
            </a:r>
            <a:br>
              <a:rPr lang="en-US" smtClean="0"/>
            </a:br>
            <a:r>
              <a:rPr lang="en-US" smtClean="0"/>
              <a:t>Operation</a:t>
            </a:r>
            <a:endParaRPr lang="en-US" dirty="0"/>
          </a:p>
        </p:txBody>
      </p:sp>
      <p:pic>
        <p:nvPicPr>
          <p:cNvPr id="6" name="Content Placeholder 5" descr="Root Guard.jpg"/>
          <p:cNvPicPr>
            <a:picLocks noGrp="1" noChangeAspect="1"/>
          </p:cNvPicPr>
          <p:nvPr>
            <p:ph idx="10"/>
          </p:nvPr>
        </p:nvPicPr>
        <p:blipFill>
          <a:blip r:embed="rId3" cstate="print"/>
          <a:stretch>
            <a:fillRect/>
          </a:stretch>
        </p:blipFill>
        <p:spPr>
          <a:xfrm>
            <a:off x="1809281" y="1206500"/>
            <a:ext cx="5460351" cy="2525713"/>
          </a:xfrm>
        </p:spPr>
      </p:pic>
      <p:sp>
        <p:nvSpPr>
          <p:cNvPr id="9" name="Content Placeholder 8"/>
          <p:cNvSpPr>
            <a:spLocks noGrp="1"/>
          </p:cNvSpPr>
          <p:nvPr>
            <p:ph idx="11"/>
          </p:nvPr>
        </p:nvSpPr>
        <p:spPr/>
        <p:txBody>
          <a:bodyPr>
            <a:noAutofit/>
          </a:bodyPr>
          <a:lstStyle/>
          <a:p>
            <a:pPr>
              <a:lnSpc>
                <a:spcPct val="120000"/>
              </a:lnSpc>
            </a:pPr>
            <a:r>
              <a:rPr lang="en-US" sz="1600" smtClean="0"/>
              <a:t>The current design recommendation is to enable root guard on all access ports so that a root bridge is not established through these ports. </a:t>
            </a:r>
          </a:p>
          <a:p>
            <a:pPr>
              <a:lnSpc>
                <a:spcPct val="120000"/>
              </a:lnSpc>
            </a:pPr>
            <a:r>
              <a:rPr lang="en-US" sz="1600" smtClean="0"/>
              <a:t>In this configuration, Switch C blocks the port connecting to Switch D when it receives a superior BPDU. The port transitions to the root-inconsistent STP state. No traffic passes through the port while it is in root-inconsistent state. </a:t>
            </a:r>
          </a:p>
          <a:p>
            <a:pPr>
              <a:lnSpc>
                <a:spcPct val="120000"/>
              </a:lnSpc>
            </a:pPr>
            <a:r>
              <a:rPr lang="en-US" sz="1600" smtClean="0"/>
              <a:t>When Switch D stops sending superior BPDUs, the port unblocks again and goes through regular STP transition of listening and learning, and eventually to the forwarding state. Recovery is automatic; no intervention is required.</a:t>
            </a:r>
            <a:endParaRPr lang="en-US" sz="1600"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STP Operation 1 (Review from CCNA)</a:t>
            </a:r>
            <a:endParaRPr lang="en-US" dirty="0"/>
          </a:p>
        </p:txBody>
      </p:sp>
      <p:pic>
        <p:nvPicPr>
          <p:cNvPr id="8" name="Content Placeholder 7" descr="STP Operation 1.jpg"/>
          <p:cNvPicPr>
            <a:picLocks noGrp="1" noChangeAspect="1"/>
          </p:cNvPicPr>
          <p:nvPr>
            <p:ph sz="quarter" idx="10"/>
          </p:nvPr>
        </p:nvPicPr>
        <p:blipFill>
          <a:blip r:embed="rId3" cstate="print"/>
          <a:stretch>
            <a:fillRect/>
          </a:stretch>
        </p:blipFill>
        <p:spPr>
          <a:xfrm>
            <a:off x="739452" y="2163911"/>
            <a:ext cx="7660369" cy="2558754"/>
          </a:xfrm>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dirty="0" smtClean="0"/>
              <a:t>Root Guard Configuration</a:t>
            </a:r>
          </a:p>
        </p:txBody>
      </p:sp>
      <p:sp>
        <p:nvSpPr>
          <p:cNvPr id="7" name="Content Placeholder 6"/>
          <p:cNvSpPr>
            <a:spLocks noGrp="1"/>
          </p:cNvSpPr>
          <p:nvPr>
            <p:ph type="body" sz="quarter" idx="10"/>
          </p:nvPr>
        </p:nvSpPr>
        <p:spPr/>
        <p:txBody>
          <a:bodyPr>
            <a:normAutofit/>
          </a:bodyPr>
          <a:lstStyle/>
          <a:p>
            <a:pPr>
              <a:buNone/>
            </a:pPr>
            <a:r>
              <a:rPr lang="en-US" sz="1400" dirty="0" smtClean="0">
                <a:latin typeface="Courier New" pitchFamily="49" charset="0"/>
                <a:cs typeface="Courier New" pitchFamily="49" charset="0"/>
              </a:rPr>
              <a:t>Switch(config)# </a:t>
            </a:r>
            <a:r>
              <a:rPr lang="en-US" sz="1400" b="1" dirty="0" smtClean="0">
                <a:latin typeface="Courier New" pitchFamily="49" charset="0"/>
                <a:cs typeface="Courier New" pitchFamily="49" charset="0"/>
              </a:rPr>
              <a:t>interface FastEthernet 5/8</a:t>
            </a:r>
          </a:p>
          <a:p>
            <a:pPr>
              <a:buNone/>
            </a:pPr>
            <a:r>
              <a:rPr lang="en-US" sz="1400" dirty="0" smtClean="0">
                <a:latin typeface="Courier New" pitchFamily="49" charset="0"/>
                <a:cs typeface="Courier New" pitchFamily="49" charset="0"/>
              </a:rPr>
              <a:t>Switch(config-if)# </a:t>
            </a:r>
            <a:r>
              <a:rPr lang="en-US" sz="1400" b="1" dirty="0" smtClean="0">
                <a:latin typeface="Courier New" pitchFamily="49" charset="0"/>
                <a:cs typeface="Courier New" pitchFamily="49" charset="0"/>
              </a:rPr>
              <a:t>spanning-tree guard root</a:t>
            </a:r>
          </a:p>
          <a:p>
            <a:pPr>
              <a:buNone/>
            </a:pPr>
            <a:r>
              <a:rPr lang="en-US" sz="1400" dirty="0" smtClean="0">
                <a:latin typeface="Courier New" pitchFamily="49" charset="0"/>
                <a:cs typeface="Courier New" pitchFamily="49" charset="0"/>
              </a:rPr>
              <a:t>Switch(config-if)# </a:t>
            </a:r>
            <a:r>
              <a:rPr lang="en-US" sz="1400" b="1" dirty="0" smtClean="0">
                <a:latin typeface="Courier New" pitchFamily="49" charset="0"/>
                <a:cs typeface="Courier New" pitchFamily="49" charset="0"/>
              </a:rPr>
              <a:t>end</a:t>
            </a:r>
          </a:p>
          <a:p>
            <a:pPr>
              <a:buNone/>
            </a:pPr>
            <a:r>
              <a:rPr lang="en-US" sz="1400" dirty="0" smtClean="0">
                <a:latin typeface="Courier New" pitchFamily="49" charset="0"/>
                <a:cs typeface="Courier New" pitchFamily="49" charset="0"/>
              </a:rPr>
              <a:t>Switch# </a:t>
            </a:r>
            <a:r>
              <a:rPr lang="en-US" sz="1400" b="1" dirty="0" smtClean="0">
                <a:latin typeface="Courier New" pitchFamily="49" charset="0"/>
                <a:cs typeface="Courier New" pitchFamily="49" charset="0"/>
              </a:rPr>
              <a:t>show running-config interface FastEthernet 5/8</a:t>
            </a:r>
          </a:p>
          <a:p>
            <a:pPr>
              <a:buNone/>
            </a:pPr>
            <a:r>
              <a:rPr lang="en-US" sz="1400" dirty="0" smtClean="0">
                <a:latin typeface="Courier New" pitchFamily="49" charset="0"/>
                <a:cs typeface="Courier New" pitchFamily="49" charset="0"/>
              </a:rPr>
              <a:t>Building configuration...</a:t>
            </a:r>
          </a:p>
          <a:p>
            <a:pPr>
              <a:buNone/>
            </a:pPr>
            <a:r>
              <a:rPr lang="en-US" sz="1400" dirty="0" smtClean="0">
                <a:latin typeface="Courier New" pitchFamily="49" charset="0"/>
                <a:cs typeface="Courier New" pitchFamily="49" charset="0"/>
              </a:rPr>
              <a:t>Current configuration: 67 bytes</a:t>
            </a:r>
          </a:p>
          <a:p>
            <a:pPr>
              <a:buNone/>
            </a:pPr>
            <a:r>
              <a:rPr lang="en-US" sz="1400" dirty="0" smtClean="0">
                <a:latin typeface="Courier New" pitchFamily="49" charset="0"/>
                <a:cs typeface="Courier New" pitchFamily="49" charset="0"/>
              </a:rPr>
              <a:t>!</a:t>
            </a:r>
          </a:p>
          <a:p>
            <a:pPr>
              <a:buNone/>
            </a:pPr>
            <a:r>
              <a:rPr lang="en-US" sz="1400" dirty="0" smtClean="0">
                <a:latin typeface="Courier New" pitchFamily="49" charset="0"/>
                <a:cs typeface="Courier New" pitchFamily="49" charset="0"/>
              </a:rPr>
              <a:t>interface </a:t>
            </a:r>
            <a:r>
              <a:rPr lang="en-US" sz="1400" dirty="0" err="1" smtClean="0">
                <a:latin typeface="Courier New" pitchFamily="49" charset="0"/>
                <a:cs typeface="Courier New" pitchFamily="49" charset="0"/>
              </a:rPr>
              <a:t>FastEthernet5</a:t>
            </a:r>
            <a:r>
              <a:rPr lang="en-US" sz="1400" dirty="0" smtClean="0">
                <a:latin typeface="Courier New" pitchFamily="49" charset="0"/>
                <a:cs typeface="Courier New" pitchFamily="49" charset="0"/>
              </a:rPr>
              <a:t>/8</a:t>
            </a:r>
          </a:p>
          <a:p>
            <a:pPr>
              <a:buNone/>
            </a:pPr>
            <a:r>
              <a:rPr lang="en-US" sz="1400" dirty="0" smtClean="0">
                <a:latin typeface="Courier New" pitchFamily="49" charset="0"/>
                <a:cs typeface="Courier New" pitchFamily="49" charset="0"/>
              </a:rPr>
              <a:t>switchport mode access</a:t>
            </a:r>
          </a:p>
          <a:p>
            <a:pPr>
              <a:buNone/>
            </a:pPr>
            <a:r>
              <a:rPr lang="en-US" sz="1400" dirty="0" smtClean="0">
                <a:latin typeface="Courier New" pitchFamily="49" charset="0"/>
                <a:cs typeface="Courier New" pitchFamily="49" charset="0"/>
              </a:rPr>
              <a:t>spanning-tree guard root</a:t>
            </a:r>
          </a:p>
          <a:p>
            <a:pPr>
              <a:buNone/>
            </a:pPr>
            <a:r>
              <a:rPr lang="en-US" sz="1400" dirty="0" smtClean="0">
                <a:latin typeface="Courier New" pitchFamily="49" charset="0"/>
                <a:cs typeface="Courier New" pitchFamily="49" charset="0"/>
              </a:rPr>
              <a:t>end</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dirty="0" smtClean="0"/>
              <a:t>Verifying Root Guard Configuration</a:t>
            </a:r>
          </a:p>
        </p:txBody>
      </p:sp>
      <p:sp>
        <p:nvSpPr>
          <p:cNvPr id="7" name="Content Placeholder 6"/>
          <p:cNvSpPr>
            <a:spLocks noGrp="1"/>
          </p:cNvSpPr>
          <p:nvPr>
            <p:ph type="body" sz="quarter" idx="10"/>
          </p:nvPr>
        </p:nvSpPr>
        <p:spPr/>
        <p:txBody>
          <a:bodyPr>
            <a:normAutofit/>
          </a:bodyPr>
          <a:lstStyle/>
          <a:p>
            <a:pPr>
              <a:buNone/>
            </a:pPr>
            <a:r>
              <a:rPr lang="en-US" sz="1400" dirty="0" smtClean="0">
                <a:latin typeface="Courier New" pitchFamily="49" charset="0"/>
                <a:cs typeface="Courier New" pitchFamily="49" charset="0"/>
              </a:rPr>
              <a:t>Switch# </a:t>
            </a:r>
            <a:r>
              <a:rPr lang="en-US" sz="1400" b="1" dirty="0" smtClean="0">
                <a:latin typeface="Courier New" pitchFamily="49" charset="0"/>
                <a:cs typeface="Courier New" pitchFamily="49" charset="0"/>
              </a:rPr>
              <a:t>show spanning-tree inconsistentports</a:t>
            </a:r>
          </a:p>
          <a:p>
            <a:pPr>
              <a:buNone/>
            </a:pPr>
            <a:r>
              <a:rPr lang="en-US" sz="1400" dirty="0" smtClean="0">
                <a:latin typeface="Courier New" pitchFamily="49" charset="0"/>
                <a:cs typeface="Courier New" pitchFamily="49" charset="0"/>
              </a:rPr>
              <a:t>Name 			Interface 		Inconsistency</a:t>
            </a:r>
          </a:p>
          <a:p>
            <a:pPr>
              <a:buNone/>
            </a:pPr>
            <a:r>
              <a:rPr lang="en-US" sz="1400" dirty="0" smtClean="0">
                <a:latin typeface="Courier New" pitchFamily="49" charset="0"/>
                <a:cs typeface="Courier New" pitchFamily="49" charset="0"/>
              </a:rPr>
              <a:t>-------------------- 	---------------------- ------------------</a:t>
            </a:r>
          </a:p>
          <a:p>
            <a:pPr>
              <a:buNone/>
            </a:pPr>
            <a:r>
              <a:rPr lang="fr-FR" sz="1400" dirty="0" smtClean="0">
                <a:latin typeface="Courier New" pitchFamily="49" charset="0"/>
                <a:cs typeface="Courier New" pitchFamily="49" charset="0"/>
              </a:rPr>
              <a:t>VLAN0001 		</a:t>
            </a:r>
            <a:r>
              <a:rPr lang="fr-FR" sz="1400" dirty="0" err="1" smtClean="0">
                <a:latin typeface="Courier New" pitchFamily="49" charset="0"/>
                <a:cs typeface="Courier New" pitchFamily="49" charset="0"/>
              </a:rPr>
              <a:t>FastEthernet3</a:t>
            </a:r>
            <a:r>
              <a:rPr lang="fr-FR" sz="1400" dirty="0" smtClean="0">
                <a:latin typeface="Courier New" pitchFamily="49" charset="0"/>
                <a:cs typeface="Courier New" pitchFamily="49" charset="0"/>
              </a:rPr>
              <a:t>/1 	Port Type </a:t>
            </a:r>
            <a:r>
              <a:rPr lang="fr-FR" sz="1400" dirty="0" err="1" smtClean="0">
                <a:latin typeface="Courier New" pitchFamily="49" charset="0"/>
                <a:cs typeface="Courier New" pitchFamily="49" charset="0"/>
              </a:rPr>
              <a:t>Inconsistent</a:t>
            </a:r>
            <a:endParaRPr lang="fr-FR" sz="1400" dirty="0" smtClean="0">
              <a:latin typeface="Courier New" pitchFamily="49" charset="0"/>
              <a:cs typeface="Courier New" pitchFamily="49" charset="0"/>
            </a:endParaRPr>
          </a:p>
          <a:p>
            <a:pPr>
              <a:buNone/>
            </a:pPr>
            <a:r>
              <a:rPr lang="fr-FR" sz="1400" dirty="0" smtClean="0">
                <a:latin typeface="Courier New" pitchFamily="49" charset="0"/>
                <a:cs typeface="Courier New" pitchFamily="49" charset="0"/>
              </a:rPr>
              <a:t>VLAN0001 		</a:t>
            </a:r>
            <a:r>
              <a:rPr lang="fr-FR" sz="1400" dirty="0" err="1" smtClean="0">
                <a:latin typeface="Courier New" pitchFamily="49" charset="0"/>
                <a:cs typeface="Courier New" pitchFamily="49" charset="0"/>
              </a:rPr>
              <a:t>FastEthernet3</a:t>
            </a:r>
            <a:r>
              <a:rPr lang="fr-FR" sz="1400" dirty="0" smtClean="0">
                <a:latin typeface="Courier New" pitchFamily="49" charset="0"/>
                <a:cs typeface="Courier New" pitchFamily="49" charset="0"/>
              </a:rPr>
              <a:t>/2 	Port Type </a:t>
            </a:r>
            <a:r>
              <a:rPr lang="fr-FR" sz="1400" dirty="0" err="1" smtClean="0">
                <a:latin typeface="Courier New" pitchFamily="49" charset="0"/>
                <a:cs typeface="Courier New" pitchFamily="49" charset="0"/>
              </a:rPr>
              <a:t>Inconsistent</a:t>
            </a:r>
            <a:endParaRPr lang="fr-FR" sz="1400" dirty="0" smtClean="0">
              <a:latin typeface="Courier New" pitchFamily="49" charset="0"/>
              <a:cs typeface="Courier New" pitchFamily="49" charset="0"/>
            </a:endParaRPr>
          </a:p>
          <a:p>
            <a:pPr>
              <a:buNone/>
            </a:pPr>
            <a:r>
              <a:rPr lang="fr-FR" sz="1400" dirty="0" err="1" smtClean="0">
                <a:latin typeface="Courier New" pitchFamily="49" charset="0"/>
                <a:cs typeface="Courier New" pitchFamily="49" charset="0"/>
              </a:rPr>
              <a:t>VLAN1002</a:t>
            </a:r>
            <a:r>
              <a:rPr lang="fr-FR" sz="1400" dirty="0" smtClean="0">
                <a:latin typeface="Courier New" pitchFamily="49" charset="0"/>
                <a:cs typeface="Courier New" pitchFamily="49" charset="0"/>
              </a:rPr>
              <a:t> 		</a:t>
            </a:r>
            <a:r>
              <a:rPr lang="fr-FR" sz="1400" dirty="0" err="1" smtClean="0">
                <a:latin typeface="Courier New" pitchFamily="49" charset="0"/>
                <a:cs typeface="Courier New" pitchFamily="49" charset="0"/>
              </a:rPr>
              <a:t>FastEthernet3</a:t>
            </a:r>
            <a:r>
              <a:rPr lang="fr-FR" sz="1400" dirty="0" smtClean="0">
                <a:latin typeface="Courier New" pitchFamily="49" charset="0"/>
                <a:cs typeface="Courier New" pitchFamily="49" charset="0"/>
              </a:rPr>
              <a:t>/1 	Port Type </a:t>
            </a:r>
            <a:r>
              <a:rPr lang="fr-FR" sz="1400" dirty="0" err="1" smtClean="0">
                <a:latin typeface="Courier New" pitchFamily="49" charset="0"/>
                <a:cs typeface="Courier New" pitchFamily="49" charset="0"/>
              </a:rPr>
              <a:t>Inconsistent</a:t>
            </a:r>
            <a:endParaRPr lang="fr-FR" sz="1400" dirty="0" smtClean="0">
              <a:latin typeface="Courier New" pitchFamily="49" charset="0"/>
              <a:cs typeface="Courier New" pitchFamily="49" charset="0"/>
            </a:endParaRPr>
          </a:p>
          <a:p>
            <a:pPr>
              <a:buNone/>
            </a:pPr>
            <a:r>
              <a:rPr lang="fr-FR" sz="1400" dirty="0" err="1" smtClean="0">
                <a:latin typeface="Courier New" pitchFamily="49" charset="0"/>
                <a:cs typeface="Courier New" pitchFamily="49" charset="0"/>
              </a:rPr>
              <a:t>VLAN1002</a:t>
            </a:r>
            <a:r>
              <a:rPr lang="fr-FR" sz="1400" dirty="0" smtClean="0">
                <a:latin typeface="Courier New" pitchFamily="49" charset="0"/>
                <a:cs typeface="Courier New" pitchFamily="49" charset="0"/>
              </a:rPr>
              <a:t> 		</a:t>
            </a:r>
            <a:r>
              <a:rPr lang="fr-FR" sz="1400" dirty="0" err="1" smtClean="0">
                <a:latin typeface="Courier New" pitchFamily="49" charset="0"/>
                <a:cs typeface="Courier New" pitchFamily="49" charset="0"/>
              </a:rPr>
              <a:t>FastEthernet3</a:t>
            </a:r>
            <a:r>
              <a:rPr lang="fr-FR" sz="1400" dirty="0" smtClean="0">
                <a:latin typeface="Courier New" pitchFamily="49" charset="0"/>
                <a:cs typeface="Courier New" pitchFamily="49" charset="0"/>
              </a:rPr>
              <a:t>/2 	Port Type </a:t>
            </a:r>
            <a:r>
              <a:rPr lang="fr-FR" sz="1400" dirty="0" err="1" smtClean="0">
                <a:latin typeface="Courier New" pitchFamily="49" charset="0"/>
                <a:cs typeface="Courier New" pitchFamily="49" charset="0"/>
              </a:rPr>
              <a:t>Inconsistent</a:t>
            </a:r>
            <a:endParaRPr lang="fr-FR" sz="1400" dirty="0" smtClean="0">
              <a:latin typeface="Courier New" pitchFamily="49" charset="0"/>
              <a:cs typeface="Courier New" pitchFamily="49" charset="0"/>
            </a:endParaRPr>
          </a:p>
          <a:p>
            <a:pPr>
              <a:buNone/>
            </a:pPr>
            <a:r>
              <a:rPr lang="en-US" sz="1400" dirty="0" smtClean="0">
                <a:latin typeface="Courier New" pitchFamily="49" charset="0"/>
                <a:cs typeface="Courier New" pitchFamily="49" charset="0"/>
              </a:rPr>
              <a:t>Number of inconsistent ports (segments) in the system :4</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Loop Guard</a:t>
            </a:r>
            <a:endParaRPr lang="en-US" dirty="0"/>
          </a:p>
        </p:txBody>
      </p:sp>
      <p:pic>
        <p:nvPicPr>
          <p:cNvPr id="6" name="Content Placeholder 5" descr="Loop Guard.jpg"/>
          <p:cNvPicPr>
            <a:picLocks noGrp="1" noChangeAspect="1"/>
          </p:cNvPicPr>
          <p:nvPr>
            <p:ph idx="10"/>
          </p:nvPr>
        </p:nvPicPr>
        <p:blipFill>
          <a:blip r:embed="rId3" cstate="print"/>
          <a:stretch>
            <a:fillRect/>
          </a:stretch>
        </p:blipFill>
        <p:spPr>
          <a:xfrm>
            <a:off x="2006216" y="919892"/>
            <a:ext cx="5102057" cy="2256465"/>
          </a:xfrm>
        </p:spPr>
      </p:pic>
      <p:sp>
        <p:nvSpPr>
          <p:cNvPr id="9" name="Content Placeholder 8"/>
          <p:cNvSpPr>
            <a:spLocks noGrp="1"/>
          </p:cNvSpPr>
          <p:nvPr>
            <p:ph idx="11"/>
          </p:nvPr>
        </p:nvSpPr>
        <p:spPr>
          <a:xfrm>
            <a:off x="279400" y="3443289"/>
            <a:ext cx="8520354" cy="3023848"/>
          </a:xfrm>
        </p:spPr>
        <p:txBody>
          <a:bodyPr>
            <a:noAutofit/>
          </a:bodyPr>
          <a:lstStyle/>
          <a:p>
            <a:pPr>
              <a:lnSpc>
                <a:spcPct val="120000"/>
              </a:lnSpc>
            </a:pPr>
            <a:r>
              <a:rPr lang="en-US" sz="1400" smtClean="0"/>
              <a:t>The Loop </a:t>
            </a:r>
            <a:r>
              <a:rPr lang="en-US" sz="1400" dirty="0" smtClean="0"/>
              <a:t>G</a:t>
            </a:r>
            <a:r>
              <a:rPr lang="en-US" sz="1400" smtClean="0"/>
              <a:t>uard </a:t>
            </a:r>
            <a:r>
              <a:rPr lang="en-US" sz="1400" dirty="0" smtClean="0"/>
              <a:t>STP feature improves the stability of Layer 2 networks by preventing bridging loops.</a:t>
            </a:r>
          </a:p>
          <a:p>
            <a:pPr>
              <a:lnSpc>
                <a:spcPct val="120000"/>
              </a:lnSpc>
            </a:pPr>
            <a:r>
              <a:rPr lang="en-US" sz="1400" dirty="0" smtClean="0"/>
              <a:t>In STP, switches rely on continuous reception or transmission of BPDUs, depending on the port role. A designated port transmits BPDUs whereas a nondesignated port receives BPDUs.</a:t>
            </a:r>
          </a:p>
          <a:p>
            <a:pPr>
              <a:lnSpc>
                <a:spcPct val="120000"/>
              </a:lnSpc>
            </a:pPr>
            <a:r>
              <a:rPr lang="en-US" sz="1400" dirty="0" smtClean="0"/>
              <a:t>Bridging loops occur when a port erroneously transitions to forwarding state because it has stopped receiving BPDUs.</a:t>
            </a:r>
          </a:p>
          <a:p>
            <a:pPr>
              <a:lnSpc>
                <a:spcPct val="120000"/>
              </a:lnSpc>
            </a:pPr>
            <a:r>
              <a:rPr lang="en-US" sz="1400" dirty="0" smtClean="0"/>
              <a:t>Ports with loop guard enabled do an additional check before transitioning to forwarding state. If a nondesignated port stops receiving BPDUs, the switch places the port into the STP </a:t>
            </a:r>
            <a:r>
              <a:rPr lang="en-US" sz="1400" i="1" dirty="0" smtClean="0"/>
              <a:t>loop-inconsistent</a:t>
            </a:r>
            <a:r>
              <a:rPr lang="en-US" sz="1400" dirty="0" smtClean="0"/>
              <a:t> blocking state.</a:t>
            </a:r>
          </a:p>
          <a:p>
            <a:pPr>
              <a:lnSpc>
                <a:spcPct val="120000"/>
              </a:lnSpc>
            </a:pPr>
            <a:r>
              <a:rPr lang="en-US" sz="1400" dirty="0" smtClean="0"/>
              <a:t>If a switch receives a BPDU on a port in the loop-inconsistent STP state, the port transitions through STP states according to the received BPDU. As a result, recovery is automatic, and no manual intervention is necessary.</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Loop Guard Messages</a:t>
            </a:r>
            <a:endParaRPr lang="en-US" dirty="0"/>
          </a:p>
        </p:txBody>
      </p:sp>
      <p:pic>
        <p:nvPicPr>
          <p:cNvPr id="6" name="Content Placeholder 5" descr="Loop Guard.jpg"/>
          <p:cNvPicPr>
            <a:picLocks noGrp="1" noChangeAspect="1"/>
          </p:cNvPicPr>
          <p:nvPr>
            <p:ph idx="10"/>
          </p:nvPr>
        </p:nvPicPr>
        <p:blipFill>
          <a:blip r:embed="rId3" cstate="print"/>
          <a:stretch>
            <a:fillRect/>
          </a:stretch>
        </p:blipFill>
        <p:spPr>
          <a:xfrm>
            <a:off x="1684032" y="1206500"/>
            <a:ext cx="5710849" cy="2525713"/>
          </a:xfrm>
        </p:spPr>
      </p:pic>
      <p:sp>
        <p:nvSpPr>
          <p:cNvPr id="9" name="Content Placeholder 8"/>
          <p:cNvSpPr>
            <a:spLocks noGrp="1"/>
          </p:cNvSpPr>
          <p:nvPr>
            <p:ph idx="11"/>
          </p:nvPr>
        </p:nvSpPr>
        <p:spPr/>
        <p:txBody>
          <a:bodyPr>
            <a:normAutofit fontScale="92500" lnSpcReduction="10000"/>
          </a:bodyPr>
          <a:lstStyle/>
          <a:p>
            <a:r>
              <a:rPr lang="en-US" dirty="0" smtClean="0"/>
              <a:t>When </a:t>
            </a:r>
            <a:r>
              <a:rPr lang="en-US" smtClean="0"/>
              <a:t>the Loop </a:t>
            </a:r>
            <a:r>
              <a:rPr lang="en-US" dirty="0" smtClean="0"/>
              <a:t>G</a:t>
            </a:r>
            <a:r>
              <a:rPr lang="en-US" smtClean="0"/>
              <a:t>uard </a:t>
            </a:r>
            <a:r>
              <a:rPr lang="en-US" dirty="0" smtClean="0"/>
              <a:t>feature places a port into the loop-inconsistent blocking state, the switch logs the following message:</a:t>
            </a:r>
          </a:p>
          <a:p>
            <a:pPr indent="-4763">
              <a:buNone/>
            </a:pPr>
            <a:r>
              <a:rPr lang="en-US" sz="1800" dirty="0" err="1" smtClean="0">
                <a:latin typeface="Courier New" pitchFamily="49" charset="0"/>
                <a:cs typeface="Courier New" pitchFamily="49" charset="0"/>
              </a:rPr>
              <a:t>SPANTREE</a:t>
            </a:r>
            <a:r>
              <a:rPr lang="en-US" sz="1800" dirty="0" smtClean="0">
                <a:latin typeface="Courier New" pitchFamily="49" charset="0"/>
                <a:cs typeface="Courier New" pitchFamily="49" charset="0"/>
              </a:rPr>
              <a:t>-2-</a:t>
            </a:r>
            <a:r>
              <a:rPr lang="en-US" sz="1800" dirty="0" err="1" smtClean="0">
                <a:latin typeface="Courier New" pitchFamily="49" charset="0"/>
                <a:cs typeface="Courier New" pitchFamily="49" charset="0"/>
              </a:rPr>
              <a:t>LOOPGUARDBLOCK</a:t>
            </a:r>
            <a:r>
              <a:rPr lang="en-US" sz="1800" dirty="0" smtClean="0">
                <a:latin typeface="Courier New" pitchFamily="49" charset="0"/>
                <a:cs typeface="Courier New" pitchFamily="49" charset="0"/>
              </a:rPr>
              <a:t>: No BPDUs were received on port 3/2 in vlan 3.</a:t>
            </a:r>
          </a:p>
          <a:p>
            <a:pPr indent="-4763">
              <a:buNone/>
            </a:pPr>
            <a:r>
              <a:rPr lang="en-US" sz="1800" dirty="0" smtClean="0">
                <a:latin typeface="Courier New" pitchFamily="49" charset="0"/>
                <a:cs typeface="Courier New" pitchFamily="49" charset="0"/>
              </a:rPr>
              <a:t>Moved to loop-inconsistent state.</a:t>
            </a:r>
          </a:p>
          <a:p>
            <a:r>
              <a:rPr lang="en-US" smtClean="0"/>
              <a:t>After </a:t>
            </a:r>
            <a:r>
              <a:rPr lang="en-US" dirty="0" smtClean="0"/>
              <a:t>recovery, the switch logs the following message:</a:t>
            </a:r>
          </a:p>
          <a:p>
            <a:pPr indent="-4763">
              <a:buNone/>
            </a:pPr>
            <a:r>
              <a:rPr lang="en-US" sz="1800" dirty="0" err="1" smtClean="0">
                <a:latin typeface="Courier New" pitchFamily="49" charset="0"/>
                <a:cs typeface="Courier New" pitchFamily="49" charset="0"/>
              </a:rPr>
              <a:t>SPANTREE</a:t>
            </a:r>
            <a:r>
              <a:rPr lang="en-US" sz="1800" dirty="0" smtClean="0">
                <a:latin typeface="Courier New" pitchFamily="49" charset="0"/>
                <a:cs typeface="Courier New" pitchFamily="49" charset="0"/>
              </a:rPr>
              <a:t>-2-</a:t>
            </a:r>
            <a:r>
              <a:rPr lang="en-US" sz="1800" dirty="0" err="1" smtClean="0">
                <a:latin typeface="Courier New" pitchFamily="49" charset="0"/>
                <a:cs typeface="Courier New" pitchFamily="49" charset="0"/>
              </a:rPr>
              <a:t>LOOPGUARDUNBLOCK</a:t>
            </a:r>
            <a:r>
              <a:rPr lang="en-US" sz="1800" dirty="0" smtClean="0">
                <a:latin typeface="Courier New" pitchFamily="49" charset="0"/>
                <a:cs typeface="Courier New" pitchFamily="49" charset="0"/>
              </a:rPr>
              <a:t>: port 3/2 restored in vlan 3.</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9399" y="365379"/>
            <a:ext cx="4945744" cy="646992"/>
          </a:xfrm>
        </p:spPr>
        <p:txBody>
          <a:bodyPr>
            <a:noAutofit/>
          </a:bodyPr>
          <a:lstStyle/>
          <a:p>
            <a:r>
              <a:rPr lang="en-US" dirty="0" smtClean="0"/>
              <a:t>Loop Guard Operation</a:t>
            </a:r>
            <a:endParaRPr lang="en-US" dirty="0"/>
          </a:p>
        </p:txBody>
      </p:sp>
      <p:pic>
        <p:nvPicPr>
          <p:cNvPr id="14" name="Content Placeholder 13" descr="Loop Guard in Action.jpg"/>
          <p:cNvPicPr>
            <a:picLocks noGrp="1" noChangeAspect="1"/>
          </p:cNvPicPr>
          <p:nvPr>
            <p:ph idx="10"/>
          </p:nvPr>
        </p:nvPicPr>
        <p:blipFill>
          <a:blip r:embed="rId3" cstate="print"/>
          <a:stretch>
            <a:fillRect/>
          </a:stretch>
        </p:blipFill>
        <p:spPr>
          <a:xfrm>
            <a:off x="1400349" y="3796259"/>
            <a:ext cx="4996543" cy="2106069"/>
          </a:xfrm>
        </p:spPr>
      </p:pic>
      <p:pic>
        <p:nvPicPr>
          <p:cNvPr id="8" name="Content Placeholder 7" descr="Bridging Loop.jpg"/>
          <p:cNvPicPr>
            <a:picLocks noGrp="1" noChangeAspect="1"/>
          </p:cNvPicPr>
          <p:nvPr>
            <p:ph idx="11"/>
          </p:nvPr>
        </p:nvPicPr>
        <p:blipFill>
          <a:blip r:embed="rId4" cstate="print"/>
          <a:stretch>
            <a:fillRect/>
          </a:stretch>
        </p:blipFill>
        <p:spPr>
          <a:xfrm>
            <a:off x="1545991" y="1338943"/>
            <a:ext cx="6004362" cy="2068286"/>
          </a:xfrm>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t>Loop Guard Configuration Considerations</a:t>
            </a:r>
            <a:endParaRPr lang="en-US" dirty="0"/>
          </a:p>
        </p:txBody>
      </p:sp>
      <p:sp>
        <p:nvSpPr>
          <p:cNvPr id="10" name="Content Placeholder 9"/>
          <p:cNvSpPr>
            <a:spLocks noGrp="1"/>
          </p:cNvSpPr>
          <p:nvPr>
            <p:ph idx="1"/>
          </p:nvPr>
        </p:nvSpPr>
        <p:spPr>
          <a:xfrm>
            <a:off x="279400" y="1198254"/>
            <a:ext cx="4415429" cy="5191792"/>
          </a:xfrm>
        </p:spPr>
        <p:txBody>
          <a:bodyPr>
            <a:noAutofit/>
          </a:bodyPr>
          <a:lstStyle/>
          <a:p>
            <a:pPr>
              <a:lnSpc>
                <a:spcPct val="120000"/>
              </a:lnSpc>
            </a:pPr>
            <a:r>
              <a:rPr lang="en-US" sz="1400" smtClean="0"/>
              <a:t>Configure Loop Guard on a per-port basis, although the feature blocks inconsistent ports on a per-VLAN basis; for example, on a trunk port, if BPDUs are not received for only one particular VLAN, the switch blocks only that VLAN (that is, moves the port for that VLAN to the loop-inconsistent STP state). In the case of an EtherChannel interface, the channel status goes into the inconsistent state for all the ports belonging to the channel group for the particular VLAN not receiving BPDUs. </a:t>
            </a:r>
          </a:p>
          <a:p>
            <a:pPr>
              <a:lnSpc>
                <a:spcPct val="120000"/>
              </a:lnSpc>
            </a:pPr>
            <a:r>
              <a:rPr lang="en-US" sz="1400" smtClean="0"/>
              <a:t>Enable Loop Guard on all nondesignated ports. Loop guard should be enabled on root and alternate ports for all possible combinations of active topologies. </a:t>
            </a:r>
          </a:p>
          <a:p>
            <a:pPr>
              <a:lnSpc>
                <a:spcPct val="120000"/>
              </a:lnSpc>
            </a:pPr>
            <a:r>
              <a:rPr lang="en-US" sz="1400" smtClean="0"/>
              <a:t>Loop Guard is disabled by default on Cisco switches.</a:t>
            </a:r>
            <a:endParaRPr lang="en-US" sz="1400" dirty="0"/>
          </a:p>
        </p:txBody>
      </p:sp>
      <p:pic>
        <p:nvPicPr>
          <p:cNvPr id="11" name="Content Placeholder 10" descr="Loop Guard Configuration.jpg"/>
          <p:cNvPicPr>
            <a:picLocks noGrp="1" noChangeAspect="1"/>
          </p:cNvPicPr>
          <p:nvPr>
            <p:ph idx="10"/>
          </p:nvPr>
        </p:nvPicPr>
        <p:blipFill>
          <a:blip r:embed="rId3" cstate="print"/>
          <a:stretch>
            <a:fillRect/>
          </a:stretch>
        </p:blipFill>
        <p:spPr>
          <a:xfrm>
            <a:off x="4770415" y="2763403"/>
            <a:ext cx="4067175" cy="2061445"/>
          </a:xfrm>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smtClean="0"/>
              <a:t>Loop Guard Configuration</a:t>
            </a:r>
            <a:endParaRPr lang="en-US" dirty="0" smtClean="0"/>
          </a:p>
        </p:txBody>
      </p:sp>
      <p:sp>
        <p:nvSpPr>
          <p:cNvPr id="7" name="Content Placeholder 6"/>
          <p:cNvSpPr>
            <a:spLocks noGrp="1"/>
          </p:cNvSpPr>
          <p:nvPr>
            <p:ph idx="1"/>
          </p:nvPr>
        </p:nvSpPr>
        <p:spPr/>
        <p:txBody>
          <a:bodyPr/>
          <a:lstStyle/>
          <a:p>
            <a:r>
              <a:rPr lang="en-US" smtClean="0"/>
              <a:t>Use the following interface-level configuration command to enable Loop Guard:</a:t>
            </a:r>
          </a:p>
          <a:p>
            <a:pPr indent="-4763">
              <a:buNone/>
            </a:pPr>
            <a:r>
              <a:rPr lang="en-US" sz="2000" smtClean="0">
                <a:latin typeface="Courier New" pitchFamily="49" charset="0"/>
                <a:cs typeface="Courier New" pitchFamily="49" charset="0"/>
              </a:rPr>
              <a:t>Switch(config-if)# </a:t>
            </a:r>
            <a:r>
              <a:rPr lang="en-US" sz="2000" b="1" smtClean="0">
                <a:latin typeface="Courier New" pitchFamily="49" charset="0"/>
                <a:cs typeface="Courier New" pitchFamily="49" charset="0"/>
              </a:rPr>
              <a:t>spanning-tree guard loop</a:t>
            </a:r>
          </a:p>
          <a:p>
            <a:r>
              <a:rPr lang="en-US" smtClean="0"/>
              <a:t>If Loop Guard is enabled globally, the switch enables Loop Guard only on ports considered to be point-to-point links (full-duplex links). </a:t>
            </a:r>
          </a:p>
          <a:p>
            <a:r>
              <a:rPr lang="en-US" smtClean="0"/>
              <a:t>The global configuration can be overridden on a per-port basis. To enable Loop Guard globally, use the following global configuration command:</a:t>
            </a:r>
          </a:p>
          <a:p>
            <a:pPr indent="-4763">
              <a:buNone/>
            </a:pPr>
            <a:r>
              <a:rPr lang="en-US" sz="2000" smtClean="0">
                <a:latin typeface="Courier New" pitchFamily="49" charset="0"/>
                <a:cs typeface="Courier New" pitchFamily="49" charset="0"/>
              </a:rPr>
              <a:t>Switch(config)# </a:t>
            </a:r>
            <a:r>
              <a:rPr lang="en-US" sz="2000" b="1" smtClean="0">
                <a:latin typeface="Courier New" pitchFamily="49" charset="0"/>
                <a:cs typeface="Courier New" pitchFamily="49" charset="0"/>
              </a:rPr>
              <a:t>spanning-tree loopguard default</a:t>
            </a:r>
            <a:endParaRPr lang="en-US" sz="2000" b="1" dirty="0" smtClean="0">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dirty="0" smtClean="0"/>
              <a:t>Verifying Loop Guard Configuration</a:t>
            </a:r>
          </a:p>
        </p:txBody>
      </p:sp>
      <p:sp>
        <p:nvSpPr>
          <p:cNvPr id="7" name="Content Placeholder 6"/>
          <p:cNvSpPr>
            <a:spLocks noGrp="1"/>
          </p:cNvSpPr>
          <p:nvPr>
            <p:ph idx="1"/>
          </p:nvPr>
        </p:nvSpPr>
        <p:spPr>
          <a:xfrm>
            <a:off x="279401" y="1119116"/>
            <a:ext cx="8520354" cy="5195623"/>
          </a:xfrm>
        </p:spPr>
        <p:txBody>
          <a:bodyPr>
            <a:normAutofit/>
          </a:bodyPr>
          <a:lstStyle/>
          <a:p>
            <a:r>
              <a:rPr lang="en-US" dirty="0" smtClean="0"/>
              <a:t>To </a:t>
            </a:r>
            <a:r>
              <a:rPr lang="en-US" smtClean="0"/>
              <a:t>verify Loop Guard </a:t>
            </a:r>
            <a:r>
              <a:rPr lang="en-US" dirty="0" smtClean="0"/>
              <a:t>status on an interface, issue the following :</a:t>
            </a:r>
          </a:p>
          <a:p>
            <a:pPr indent="-4763">
              <a:buNone/>
            </a:pPr>
            <a:r>
              <a:rPr lang="en-US" sz="2000" dirty="0" smtClean="0">
                <a:latin typeface="Courier New" pitchFamily="49" charset="0"/>
                <a:cs typeface="Courier New" pitchFamily="49" charset="0"/>
              </a:rPr>
              <a:t>Switch(config-if)# </a:t>
            </a:r>
            <a:r>
              <a:rPr lang="en-US" sz="2000" b="1" dirty="0" smtClean="0">
                <a:latin typeface="Courier New" pitchFamily="49" charset="0"/>
                <a:cs typeface="Courier New" pitchFamily="49" charset="0"/>
              </a:rPr>
              <a:t>spanning-tree guard loop</a:t>
            </a:r>
          </a:p>
          <a:p>
            <a:r>
              <a:rPr lang="en-US" smtClean="0"/>
              <a:t>If Loop Guard </a:t>
            </a:r>
            <a:r>
              <a:rPr lang="en-US" dirty="0" smtClean="0"/>
              <a:t>is enabled globally, the switch </a:t>
            </a:r>
            <a:r>
              <a:rPr lang="en-US" smtClean="0"/>
              <a:t>enables Loop Guard </a:t>
            </a:r>
            <a:r>
              <a:rPr lang="en-US" dirty="0" smtClean="0"/>
              <a:t>only on ports considered to be point-to-point links (full-duplex links). The global configuration can be overridden on a per-port basis. To </a:t>
            </a:r>
            <a:r>
              <a:rPr lang="en-US" smtClean="0"/>
              <a:t>enable Loop Guard </a:t>
            </a:r>
            <a:r>
              <a:rPr lang="en-US" dirty="0" smtClean="0"/>
              <a:t>globally, use the following global configuration command:</a:t>
            </a:r>
          </a:p>
          <a:p>
            <a:pPr indent="-4763">
              <a:buNone/>
            </a:pPr>
            <a:r>
              <a:rPr lang="en-US" sz="2000" dirty="0" smtClean="0">
                <a:latin typeface="Courier New" pitchFamily="49" charset="0"/>
                <a:cs typeface="Courier New" pitchFamily="49" charset="0"/>
              </a:rPr>
              <a:t>Switch(config)# </a:t>
            </a:r>
            <a:r>
              <a:rPr lang="en-US" sz="2000" b="1" dirty="0" smtClean="0">
                <a:latin typeface="Courier New" pitchFamily="49" charset="0"/>
                <a:cs typeface="Courier New" pitchFamily="49" charset="0"/>
              </a:rPr>
              <a:t>spanning-tree loopguard default</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578609" y="4700664"/>
            <a:ext cx="4184460" cy="349008"/>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defTabSz="814388"/>
            <a:endParaRPr lang="en-US" smtClean="0"/>
          </a:p>
        </p:txBody>
      </p:sp>
      <p:sp>
        <p:nvSpPr>
          <p:cNvPr id="2" name="Title 1"/>
          <p:cNvSpPr>
            <a:spLocks noGrp="1"/>
          </p:cNvSpPr>
          <p:nvPr>
            <p:ph type="title"/>
          </p:nvPr>
        </p:nvSpPr>
        <p:spPr/>
        <p:txBody>
          <a:bodyPr>
            <a:normAutofit/>
          </a:bodyPr>
          <a:lstStyle/>
          <a:p>
            <a:r>
              <a:rPr lang="en-US" dirty="0" smtClean="0"/>
              <a:t>Verifying Loop Guard Configuration</a:t>
            </a:r>
            <a:endParaRPr lang="en-US" dirty="0"/>
          </a:p>
        </p:txBody>
      </p:sp>
      <p:sp>
        <p:nvSpPr>
          <p:cNvPr id="4" name="Content Placeholder 3"/>
          <p:cNvSpPr>
            <a:spLocks noGrp="1"/>
          </p:cNvSpPr>
          <p:nvPr>
            <p:ph idx="10"/>
          </p:nvPr>
        </p:nvSpPr>
        <p:spPr/>
        <p:txBody>
          <a:bodyPr>
            <a:normAutofit/>
          </a:bodyPr>
          <a:lstStyle/>
          <a:p>
            <a:r>
              <a:rPr lang="en-US" b="0" dirty="0" smtClean="0"/>
              <a:t>To </a:t>
            </a:r>
            <a:r>
              <a:rPr lang="en-US" b="0" smtClean="0"/>
              <a:t>verify Loop Guard </a:t>
            </a:r>
            <a:r>
              <a:rPr lang="en-US" b="0" dirty="0" smtClean="0"/>
              <a:t>status on an interface, issue the command </a:t>
            </a:r>
            <a:r>
              <a:rPr lang="en-US" b="1" dirty="0" smtClean="0">
                <a:latin typeface="Courier New" pitchFamily="49" charset="0"/>
                <a:cs typeface="Courier New" pitchFamily="49" charset="0"/>
              </a:rPr>
              <a:t>show spanning-tree interface </a:t>
            </a:r>
            <a:r>
              <a:rPr lang="en-US" b="0" i="1" dirty="0" err="1" smtClean="0">
                <a:latin typeface="Courier New" pitchFamily="49" charset="0"/>
                <a:cs typeface="Courier New" pitchFamily="49" charset="0"/>
              </a:rPr>
              <a:t>interface</a:t>
            </a:r>
            <a:r>
              <a:rPr lang="en-US" b="0" i="1" dirty="0" smtClean="0">
                <a:latin typeface="Courier New" pitchFamily="49" charset="0"/>
                <a:cs typeface="Courier New" pitchFamily="49" charset="0"/>
              </a:rPr>
              <a:t>-id </a:t>
            </a:r>
            <a:r>
              <a:rPr lang="en-US" b="1" dirty="0" smtClean="0">
                <a:latin typeface="Courier New" pitchFamily="49" charset="0"/>
                <a:cs typeface="Courier New" pitchFamily="49" charset="0"/>
              </a:rPr>
              <a:t>detail</a:t>
            </a:r>
            <a:r>
              <a:rPr lang="en-US" b="0" dirty="0" smtClean="0">
                <a:latin typeface="+mj-lt"/>
                <a:cs typeface="Courier New" pitchFamily="49" charset="0"/>
              </a:rPr>
              <a:t>.</a:t>
            </a:r>
            <a:endParaRPr lang="en-US" b="0" dirty="0">
              <a:latin typeface="Courier New" pitchFamily="49" charset="0"/>
              <a:cs typeface="Courier New" pitchFamily="49" charset="0"/>
            </a:endParaRPr>
          </a:p>
        </p:txBody>
      </p:sp>
      <p:sp>
        <p:nvSpPr>
          <p:cNvPr id="3" name="Text Placeholder 2"/>
          <p:cNvSpPr>
            <a:spLocks noGrp="1"/>
          </p:cNvSpPr>
          <p:nvPr>
            <p:ph sz="quarter" idx="11"/>
          </p:nvPr>
        </p:nvSpPr>
        <p:spPr>
          <a:xfrm>
            <a:off x="279400" y="2511188"/>
            <a:ext cx="8520113" cy="4029311"/>
          </a:xfrm>
        </p:spPr>
        <p:txBody>
          <a:bodyPr/>
          <a:lstStyle/>
          <a:p>
            <a:r>
              <a:rPr lang="en-US" dirty="0" smtClean="0"/>
              <a:t>Switch# </a:t>
            </a:r>
            <a:r>
              <a:rPr lang="en-US" b="1" dirty="0" smtClean="0"/>
              <a:t>show spanning-tree interface FastEthernet 3/42 detail</a:t>
            </a:r>
          </a:p>
          <a:p>
            <a:pPr indent="287338"/>
            <a:r>
              <a:rPr lang="en-US" dirty="0" smtClean="0"/>
              <a:t>Port 170 (</a:t>
            </a:r>
            <a:r>
              <a:rPr lang="en-US" dirty="0" err="1" smtClean="0"/>
              <a:t>FastEthernet3</a:t>
            </a:r>
            <a:r>
              <a:rPr lang="en-US" dirty="0" smtClean="0"/>
              <a:t>/42) of VLAN0001 is blocking</a:t>
            </a:r>
          </a:p>
          <a:p>
            <a:pPr indent="287338"/>
            <a:r>
              <a:rPr lang="fr-FR" dirty="0" smtClean="0"/>
              <a:t>Port </a:t>
            </a:r>
            <a:r>
              <a:rPr lang="fr-FR" dirty="0" err="1" smtClean="0"/>
              <a:t>path</a:t>
            </a:r>
            <a:r>
              <a:rPr lang="fr-FR" dirty="0" smtClean="0"/>
              <a:t> </a:t>
            </a:r>
            <a:r>
              <a:rPr lang="fr-FR" dirty="0" err="1" smtClean="0"/>
              <a:t>cost</a:t>
            </a:r>
            <a:r>
              <a:rPr lang="fr-FR" dirty="0" smtClean="0"/>
              <a:t> 19, Port </a:t>
            </a:r>
            <a:r>
              <a:rPr lang="fr-FR" dirty="0" err="1" smtClean="0"/>
              <a:t>priority</a:t>
            </a:r>
            <a:r>
              <a:rPr lang="fr-FR" dirty="0" smtClean="0"/>
              <a:t> 128, Port Identifier 128.170.</a:t>
            </a:r>
          </a:p>
          <a:p>
            <a:pPr indent="287338"/>
            <a:r>
              <a:rPr lang="en-US" dirty="0" smtClean="0"/>
              <a:t>Designated root has priority 8193, address </a:t>
            </a:r>
            <a:r>
              <a:rPr lang="en-US" dirty="0" err="1" smtClean="0"/>
              <a:t>0009.e845.6480</a:t>
            </a:r>
            <a:endParaRPr lang="en-US" dirty="0" smtClean="0"/>
          </a:p>
          <a:p>
            <a:pPr indent="287338"/>
            <a:r>
              <a:rPr lang="en-US" dirty="0" smtClean="0"/>
              <a:t>Designated bridge has priority 8193, address </a:t>
            </a:r>
            <a:r>
              <a:rPr lang="en-US" dirty="0" err="1" smtClean="0"/>
              <a:t>0009.e845.6480</a:t>
            </a:r>
            <a:endParaRPr lang="en-US" dirty="0" smtClean="0"/>
          </a:p>
          <a:p>
            <a:pPr indent="287338"/>
            <a:r>
              <a:rPr lang="en-US" dirty="0" smtClean="0"/>
              <a:t>Designated port id is 128.160, designated path cost 0</a:t>
            </a:r>
          </a:p>
          <a:p>
            <a:pPr indent="287338"/>
            <a:r>
              <a:rPr lang="en-US" dirty="0" smtClean="0"/>
              <a:t>Timers: message age 1, forward delay 0, hold 0</a:t>
            </a:r>
          </a:p>
          <a:p>
            <a:pPr indent="287338"/>
            <a:r>
              <a:rPr lang="en-US" dirty="0" smtClean="0"/>
              <a:t>Number of transitions to forwarding state: 0</a:t>
            </a:r>
          </a:p>
          <a:p>
            <a:pPr indent="287338"/>
            <a:r>
              <a:rPr lang="en-US" dirty="0" smtClean="0"/>
              <a:t>Link type is point-to-point by default</a:t>
            </a:r>
          </a:p>
          <a:p>
            <a:pPr indent="287338"/>
            <a:r>
              <a:rPr lang="en-US" dirty="0" smtClean="0"/>
              <a:t>Loop guard is enabled on the port</a:t>
            </a:r>
          </a:p>
          <a:p>
            <a:pPr indent="287338"/>
            <a:r>
              <a:rPr lang="en-US" dirty="0" smtClean="0"/>
              <a:t>BPDU: sent 1, received 4501</a:t>
            </a:r>
            <a:endParaRPr lang="en-US"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dirty="0" smtClean="0"/>
              <a:t>Unidirectional Link Detection (UDLD)</a:t>
            </a:r>
          </a:p>
        </p:txBody>
      </p:sp>
      <p:pic>
        <p:nvPicPr>
          <p:cNvPr id="8" name="Content Placeholder 7" descr="UDLD.jpg"/>
          <p:cNvPicPr>
            <a:picLocks noGrp="1" noChangeAspect="1"/>
          </p:cNvPicPr>
          <p:nvPr>
            <p:ph idx="10"/>
          </p:nvPr>
        </p:nvPicPr>
        <p:blipFill>
          <a:blip r:embed="rId3" cstate="print"/>
          <a:stretch>
            <a:fillRect/>
          </a:stretch>
        </p:blipFill>
        <p:spPr>
          <a:xfrm>
            <a:off x="1806718" y="1206500"/>
            <a:ext cx="5465477" cy="2525713"/>
          </a:xfrm>
        </p:spPr>
      </p:pic>
      <p:sp>
        <p:nvSpPr>
          <p:cNvPr id="6" name="Content Placeholder 5"/>
          <p:cNvSpPr>
            <a:spLocks noGrp="1"/>
          </p:cNvSpPr>
          <p:nvPr>
            <p:ph idx="11"/>
          </p:nvPr>
        </p:nvSpPr>
        <p:spPr/>
        <p:txBody>
          <a:bodyPr>
            <a:noAutofit/>
          </a:bodyPr>
          <a:lstStyle/>
          <a:p>
            <a:r>
              <a:rPr lang="en-US" sz="1800" dirty="0" smtClean="0"/>
              <a:t>The link between Switches B and C becomes unidirectional. Switch B can receive traffic from Switch C, but Switch C cannot receive traffic from Switch B. </a:t>
            </a:r>
          </a:p>
          <a:p>
            <a:r>
              <a:rPr lang="en-US" sz="1800" dirty="0" smtClean="0"/>
              <a:t>On the segment between Switches B and C, Switch B is the designated bridge sending the root BPDUs and Switch C expects to receive the BPDUs.</a:t>
            </a:r>
          </a:p>
          <a:p>
            <a:r>
              <a:rPr lang="en-US" sz="1800" dirty="0" smtClean="0"/>
              <a:t>Switch C waits until the max-age timer (20 seconds) expires before it takes action. When this timer expires, Switch C moves through the listening and learning states and then to the forwarding state. At this moment, both Switch B and Switch C are forwarding to each other and there is no blocking port in the network.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STP Operation 2 (Review from CCNA)</a:t>
            </a:r>
            <a:endParaRPr lang="en-US" dirty="0"/>
          </a:p>
        </p:txBody>
      </p:sp>
      <p:pic>
        <p:nvPicPr>
          <p:cNvPr id="9" name="Content Placeholder 8" descr="STP Operation.jpg"/>
          <p:cNvPicPr>
            <a:picLocks noGrp="1" noChangeAspect="1"/>
          </p:cNvPicPr>
          <p:nvPr>
            <p:ph sz="quarter" idx="10"/>
          </p:nvPr>
        </p:nvPicPr>
        <p:blipFill>
          <a:blip r:embed="rId3" cstate="print"/>
          <a:stretch>
            <a:fillRect/>
          </a:stretch>
        </p:blipFill>
        <p:spPr>
          <a:xfrm>
            <a:off x="411308" y="1227138"/>
            <a:ext cx="8245183" cy="5313362"/>
          </a:xfrm>
        </p:spPr>
      </p:pic>
      <p:sp>
        <p:nvSpPr>
          <p:cNvPr id="4" name="TextBox 3"/>
          <p:cNvSpPr txBox="1"/>
          <p:nvPr/>
        </p:nvSpPr>
        <p:spPr>
          <a:xfrm>
            <a:off x="3183037" y="2662176"/>
            <a:ext cx="2500133" cy="313932"/>
          </a:xfrm>
          <a:prstGeom prst="rect">
            <a:avLst/>
          </a:prstGeom>
          <a:noFill/>
          <a:ln>
            <a:solidFill>
              <a:schemeClr val="bg2"/>
            </a:solidFill>
          </a:ln>
        </p:spPr>
        <p:txBody>
          <a:bodyPr wrap="square" rtlCol="0">
            <a:spAutoFit/>
          </a:bodyPr>
          <a:lstStyle/>
          <a:p>
            <a:r>
              <a:rPr lang="en-US" sz="1600" b="1" dirty="0" smtClean="0"/>
              <a:t>All links are 100 Mb/s.</a:t>
            </a:r>
            <a:endParaRPr lang="en-US" sz="1600" b="1"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UDLD Modes</a:t>
            </a:r>
            <a:endParaRPr lang="en-US" dirty="0"/>
          </a:p>
        </p:txBody>
      </p:sp>
      <p:sp>
        <p:nvSpPr>
          <p:cNvPr id="3" name="Content Placeholder 2"/>
          <p:cNvSpPr>
            <a:spLocks noGrp="1"/>
          </p:cNvSpPr>
          <p:nvPr>
            <p:ph idx="1"/>
          </p:nvPr>
        </p:nvSpPr>
        <p:spPr/>
        <p:txBody>
          <a:bodyPr/>
          <a:lstStyle/>
          <a:p>
            <a:r>
              <a:rPr lang="en-US" b="1" smtClean="0"/>
              <a:t>Normal Mode </a:t>
            </a:r>
            <a:r>
              <a:rPr lang="en-US" smtClean="0"/>
              <a:t>–UDLD detects unidirectional links due to misconnected interfaces on fiber-optic connections. UDLD changes the UDLD-enabled port to an undetermined state if it stops receiving UDLD messages from its directly connected neighbor. </a:t>
            </a:r>
          </a:p>
          <a:p>
            <a:r>
              <a:rPr lang="en-US" b="1" smtClean="0"/>
              <a:t>Aggressive Mode </a:t>
            </a:r>
            <a:r>
              <a:rPr lang="en-US" smtClean="0"/>
              <a:t>– (Preferred) When a port stops receiving UDLD packets, UDLD tries to reestablish the connection with the neighbor. After eight failed retries, the port state changes to the err-disable state. Aggressive mode UDLD detects unidirectional links due to one-way traffic on fiber-optic and twisted-pair links and due to misconnected interfaces on fiber-optic links.</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UDLD Configuration</a:t>
            </a:r>
            <a:endParaRPr lang="en-US" dirty="0"/>
          </a:p>
        </p:txBody>
      </p:sp>
      <p:sp>
        <p:nvSpPr>
          <p:cNvPr id="6" name="Content Placeholder 5"/>
          <p:cNvSpPr>
            <a:spLocks noGrp="1"/>
          </p:cNvSpPr>
          <p:nvPr>
            <p:ph idx="1"/>
          </p:nvPr>
        </p:nvSpPr>
        <p:spPr>
          <a:xfrm>
            <a:off x="279401" y="1183340"/>
            <a:ext cx="8520354" cy="5400340"/>
          </a:xfrm>
        </p:spPr>
        <p:txBody>
          <a:bodyPr>
            <a:noAutofit/>
          </a:bodyPr>
          <a:lstStyle/>
          <a:p>
            <a:r>
              <a:rPr lang="en-US" sz="1800" dirty="0" smtClean="0"/>
              <a:t>UDLD is disabled on all interfaces by default.</a:t>
            </a:r>
          </a:p>
          <a:p>
            <a:r>
              <a:rPr lang="en-US" sz="1800" dirty="0" smtClean="0"/>
              <a:t>The </a:t>
            </a:r>
            <a:r>
              <a:rPr lang="en-US" sz="1800" b="1" dirty="0" smtClean="0">
                <a:latin typeface="Courier New" pitchFamily="49" charset="0"/>
                <a:cs typeface="Courier New" pitchFamily="49" charset="0"/>
              </a:rPr>
              <a:t>udld </a:t>
            </a:r>
            <a:r>
              <a:rPr lang="en-US" sz="1800" dirty="0" smtClean="0">
                <a:latin typeface="+mj-lt"/>
                <a:cs typeface="Courier New" pitchFamily="49" charset="0"/>
              </a:rPr>
              <a:t>global configuration command affects fiber-optic interfaces only.</a:t>
            </a:r>
          </a:p>
          <a:p>
            <a:pPr lvl="1"/>
            <a:r>
              <a:rPr lang="en-US" sz="1600" b="1" dirty="0" smtClean="0">
                <a:latin typeface="Courier New" pitchFamily="49" charset="0"/>
                <a:cs typeface="Courier New" pitchFamily="49" charset="0"/>
              </a:rPr>
              <a:t>udld enable </a:t>
            </a:r>
            <a:r>
              <a:rPr lang="en-US" sz="1600" dirty="0" smtClean="0">
                <a:cs typeface="Courier New" pitchFamily="49" charset="0"/>
              </a:rPr>
              <a:t>enables UDLD normal mode on all fiber interfaces.</a:t>
            </a:r>
          </a:p>
          <a:p>
            <a:pPr lvl="1"/>
            <a:r>
              <a:rPr lang="en-US" sz="1600" b="1" dirty="0" smtClean="0">
                <a:latin typeface="Courier New" pitchFamily="49" charset="0"/>
                <a:cs typeface="Courier New" pitchFamily="49" charset="0"/>
              </a:rPr>
              <a:t>udld aggressive </a:t>
            </a:r>
            <a:r>
              <a:rPr lang="en-US" sz="1600" dirty="0" smtClean="0">
                <a:cs typeface="Courier New" pitchFamily="49" charset="0"/>
              </a:rPr>
              <a:t>enables UDLD aggressive mode on all fiber interfaces.</a:t>
            </a:r>
            <a:endParaRPr lang="en-US" sz="1600" b="1" dirty="0" smtClean="0">
              <a:latin typeface="Courier New" pitchFamily="49" charset="0"/>
              <a:cs typeface="Courier New" pitchFamily="49" charset="0"/>
            </a:endParaRPr>
          </a:p>
          <a:p>
            <a:r>
              <a:rPr lang="en-US" sz="1800" dirty="0" smtClean="0"/>
              <a:t>The </a:t>
            </a:r>
            <a:r>
              <a:rPr lang="en-US" sz="1800" b="1" dirty="0" smtClean="0">
                <a:latin typeface="Courier New" pitchFamily="49" charset="0"/>
                <a:cs typeface="Courier New" pitchFamily="49" charset="0"/>
              </a:rPr>
              <a:t>udld port </a:t>
            </a:r>
            <a:r>
              <a:rPr lang="en-US" sz="1800" dirty="0" smtClean="0">
                <a:cs typeface="Courier New" pitchFamily="49" charset="0"/>
              </a:rPr>
              <a:t>interface configuration command can be used for twisted-pair and fiber interfaces.</a:t>
            </a:r>
          </a:p>
          <a:p>
            <a:pPr lvl="1"/>
            <a:r>
              <a:rPr lang="en-US" sz="1600" dirty="0" smtClean="0"/>
              <a:t>To enable UDLD in normal mode, use the </a:t>
            </a:r>
            <a:r>
              <a:rPr lang="en-US" sz="1600" b="1" dirty="0" smtClean="0">
                <a:latin typeface="Courier New" pitchFamily="49" charset="0"/>
                <a:cs typeface="Courier New" pitchFamily="49" charset="0"/>
              </a:rPr>
              <a:t>udld port</a:t>
            </a:r>
            <a:r>
              <a:rPr lang="en-US" sz="1600" dirty="0" smtClean="0">
                <a:latin typeface="Courier New" pitchFamily="49" charset="0"/>
                <a:cs typeface="Courier New" pitchFamily="49" charset="0"/>
              </a:rPr>
              <a:t> </a:t>
            </a:r>
            <a:r>
              <a:rPr lang="en-US" sz="1600" dirty="0" smtClean="0"/>
              <a:t>command. To enable UDLD in aggressive mode, use the </a:t>
            </a:r>
            <a:r>
              <a:rPr lang="en-US" sz="1600" b="1" dirty="0" smtClean="0">
                <a:latin typeface="Courier New" pitchFamily="49" charset="0"/>
                <a:cs typeface="Courier New" pitchFamily="49" charset="0"/>
              </a:rPr>
              <a:t>udld port</a:t>
            </a:r>
            <a:r>
              <a:rPr lang="en-US" sz="1600" dirty="0" smtClean="0">
                <a:latin typeface="Courier New" pitchFamily="49" charset="0"/>
                <a:cs typeface="Courier New" pitchFamily="49" charset="0"/>
              </a:rPr>
              <a:t> </a:t>
            </a:r>
            <a:r>
              <a:rPr lang="en-US" sz="1600" b="1" dirty="0" smtClean="0">
                <a:latin typeface="Courier New" pitchFamily="49" charset="0"/>
                <a:cs typeface="Courier New" pitchFamily="49" charset="0"/>
              </a:rPr>
              <a:t>aggressive</a:t>
            </a:r>
            <a:r>
              <a:rPr lang="en-US" sz="1600" dirty="0" smtClean="0"/>
              <a:t>. </a:t>
            </a:r>
          </a:p>
          <a:p>
            <a:pPr lvl="1"/>
            <a:r>
              <a:rPr lang="en-US" sz="1600" dirty="0" smtClean="0"/>
              <a:t>Use the </a:t>
            </a:r>
            <a:r>
              <a:rPr lang="en-US" sz="1600" b="1" dirty="0" smtClean="0">
                <a:latin typeface="Courier New" pitchFamily="49" charset="0"/>
                <a:cs typeface="Courier New" pitchFamily="49" charset="0"/>
              </a:rPr>
              <a:t>no udld port </a:t>
            </a:r>
            <a:r>
              <a:rPr lang="en-US" sz="1600" dirty="0" smtClean="0"/>
              <a:t>command on fiber-optic ports to return “control” of UDLD to the </a:t>
            </a:r>
            <a:r>
              <a:rPr lang="en-US" sz="1600" b="1" dirty="0" smtClean="0">
                <a:latin typeface="Courier New" pitchFamily="49" charset="0"/>
                <a:cs typeface="Courier New" pitchFamily="49" charset="0"/>
              </a:rPr>
              <a:t>udld enable</a:t>
            </a:r>
            <a:r>
              <a:rPr lang="en-US" sz="1600" dirty="0" smtClean="0">
                <a:latin typeface="Courier New" pitchFamily="49" charset="0"/>
                <a:cs typeface="Courier New" pitchFamily="49" charset="0"/>
              </a:rPr>
              <a:t> </a:t>
            </a:r>
            <a:r>
              <a:rPr lang="en-US" sz="1600" dirty="0" smtClean="0"/>
              <a:t>global configuration command or to disable UDLD on </a:t>
            </a:r>
            <a:r>
              <a:rPr lang="en-US" sz="1600" dirty="0" err="1" smtClean="0"/>
              <a:t>nonfiber</a:t>
            </a:r>
            <a:r>
              <a:rPr lang="en-US" sz="1600" dirty="0" smtClean="0"/>
              <a:t>-optic ports. </a:t>
            </a:r>
          </a:p>
          <a:p>
            <a:pPr lvl="1"/>
            <a:r>
              <a:rPr lang="en-US" sz="1600" dirty="0" smtClean="0"/>
              <a:t>Use the </a:t>
            </a:r>
            <a:r>
              <a:rPr lang="en-US" sz="1600" b="1" dirty="0" smtClean="0">
                <a:latin typeface="Courier New" pitchFamily="49" charset="0"/>
                <a:cs typeface="Courier New" pitchFamily="49" charset="0"/>
              </a:rPr>
              <a:t>udld port aggressive</a:t>
            </a:r>
            <a:r>
              <a:rPr lang="en-US" sz="1600" dirty="0" smtClean="0">
                <a:latin typeface="Courier New" pitchFamily="49" charset="0"/>
                <a:cs typeface="Courier New" pitchFamily="49" charset="0"/>
              </a:rPr>
              <a:t> </a:t>
            </a:r>
            <a:r>
              <a:rPr lang="en-US" sz="1600" dirty="0" smtClean="0"/>
              <a:t>command on fiber-optic ports to override the setting of the </a:t>
            </a:r>
            <a:r>
              <a:rPr lang="en-US" sz="1600" b="1" dirty="0" smtClean="0">
                <a:latin typeface="Courier New" pitchFamily="49" charset="0"/>
                <a:cs typeface="Courier New" pitchFamily="49" charset="0"/>
              </a:rPr>
              <a:t>udld enable</a:t>
            </a:r>
            <a:r>
              <a:rPr lang="en-US" sz="1600" dirty="0" smtClean="0">
                <a:latin typeface="Courier New" pitchFamily="49" charset="0"/>
                <a:cs typeface="Courier New" pitchFamily="49" charset="0"/>
              </a:rPr>
              <a:t> </a:t>
            </a:r>
            <a:r>
              <a:rPr lang="en-US" sz="1600" dirty="0" smtClean="0"/>
              <a:t>or </a:t>
            </a:r>
            <a:r>
              <a:rPr lang="en-US" sz="1600" b="1" dirty="0" smtClean="0">
                <a:latin typeface="Courier New" pitchFamily="49" charset="0"/>
                <a:cs typeface="Courier New" pitchFamily="49" charset="0"/>
              </a:rPr>
              <a:t>udld aggressive</a:t>
            </a:r>
            <a:r>
              <a:rPr lang="en-US" sz="1600" dirty="0" smtClean="0">
                <a:latin typeface="Courier New" pitchFamily="49" charset="0"/>
                <a:cs typeface="Courier New" pitchFamily="49" charset="0"/>
              </a:rPr>
              <a:t> </a:t>
            </a:r>
            <a:r>
              <a:rPr lang="en-US" sz="1600" dirty="0" smtClean="0"/>
              <a:t>global configuration command. Use the </a:t>
            </a:r>
            <a:r>
              <a:rPr lang="en-US" sz="1600" b="1" dirty="0" smtClean="0">
                <a:latin typeface="Courier New" pitchFamily="49" charset="0"/>
                <a:cs typeface="Courier New" pitchFamily="49" charset="0"/>
              </a:rPr>
              <a:t>no</a:t>
            </a:r>
            <a:r>
              <a:rPr lang="en-US" sz="1600" dirty="0" smtClean="0"/>
              <a:t> form on fiber-optic ports to remove this setting and to return control of UDLD enabling to the </a:t>
            </a:r>
            <a:r>
              <a:rPr lang="en-US" sz="1600" b="1" dirty="0" smtClean="0">
                <a:latin typeface="Courier New" pitchFamily="49" charset="0"/>
                <a:cs typeface="Courier New" pitchFamily="49" charset="0"/>
              </a:rPr>
              <a:t>udld</a:t>
            </a:r>
            <a:r>
              <a:rPr lang="en-US" sz="1600" dirty="0" smtClean="0"/>
              <a:t> global configuration command or to disable UDLD on nonfiber-optic ports</a:t>
            </a:r>
            <a:r>
              <a:rPr lang="en-US" sz="1600" smtClean="0"/>
              <a:t>. </a:t>
            </a:r>
            <a:endParaRPr lang="en-US" sz="1600" dirty="0" smtClean="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dirty="0" smtClean="0"/>
              <a:t>UDLD Configuration and Verification</a:t>
            </a:r>
          </a:p>
        </p:txBody>
      </p:sp>
      <p:sp>
        <p:nvSpPr>
          <p:cNvPr id="7" name="Content Placeholder 6"/>
          <p:cNvSpPr>
            <a:spLocks noGrp="1"/>
          </p:cNvSpPr>
          <p:nvPr>
            <p:ph type="body" sz="quarter" idx="10"/>
          </p:nvPr>
        </p:nvSpPr>
        <p:spPr/>
        <p:txBody>
          <a:bodyPr>
            <a:noAutofit/>
          </a:bodyPr>
          <a:lstStyle/>
          <a:p>
            <a:pPr>
              <a:buNone/>
            </a:pPr>
            <a:r>
              <a:rPr lang="en-US" dirty="0" smtClean="0">
                <a:latin typeface="Courier New" pitchFamily="49" charset="0"/>
                <a:cs typeface="Courier New" pitchFamily="49" charset="0"/>
              </a:rPr>
              <a:t>Switch(config)# </a:t>
            </a:r>
            <a:r>
              <a:rPr lang="en-US" b="1" dirty="0" smtClean="0">
                <a:latin typeface="Courier New" pitchFamily="49" charset="0"/>
                <a:cs typeface="Courier New" pitchFamily="49" charset="0"/>
              </a:rPr>
              <a:t>interface gigabitEthernet 5/1</a:t>
            </a:r>
          </a:p>
          <a:p>
            <a:pPr>
              <a:buNone/>
            </a:pPr>
            <a:r>
              <a:rPr lang="en-US" dirty="0" smtClean="0">
                <a:latin typeface="Courier New" pitchFamily="49" charset="0"/>
                <a:cs typeface="Courier New" pitchFamily="49" charset="0"/>
              </a:rPr>
              <a:t>Switch(config-if)# </a:t>
            </a:r>
            <a:r>
              <a:rPr lang="en-US" b="1" dirty="0" smtClean="0">
                <a:latin typeface="Courier New" pitchFamily="49" charset="0"/>
                <a:cs typeface="Courier New" pitchFamily="49" charset="0"/>
              </a:rPr>
              <a:t>udld port aggressive</a:t>
            </a:r>
          </a:p>
          <a:p>
            <a:pPr>
              <a:buNone/>
            </a:pPr>
            <a:r>
              <a:rPr lang="en-US" dirty="0" smtClean="0">
                <a:latin typeface="Courier New" pitchFamily="49" charset="0"/>
                <a:cs typeface="Courier New" pitchFamily="49" charset="0"/>
              </a:rPr>
              <a:t>Switch# </a:t>
            </a:r>
            <a:r>
              <a:rPr lang="en-US" b="1" dirty="0" smtClean="0">
                <a:latin typeface="Courier New" pitchFamily="49" charset="0"/>
                <a:cs typeface="Courier New" pitchFamily="49" charset="0"/>
              </a:rPr>
              <a:t>show udld gigabitEthernet 5/1</a:t>
            </a:r>
          </a:p>
          <a:p>
            <a:pPr>
              <a:buNone/>
            </a:pPr>
            <a:r>
              <a:rPr lang="en-US" dirty="0" smtClean="0">
                <a:latin typeface="Courier New" pitchFamily="49" charset="0"/>
                <a:cs typeface="Courier New" pitchFamily="49" charset="0"/>
              </a:rPr>
              <a:t>Interface </a:t>
            </a:r>
            <a:r>
              <a:rPr lang="en-US" dirty="0" err="1" smtClean="0">
                <a:latin typeface="Courier New" pitchFamily="49" charset="0"/>
                <a:cs typeface="Courier New" pitchFamily="49" charset="0"/>
              </a:rPr>
              <a:t>Gi5</a:t>
            </a:r>
            <a:r>
              <a:rPr lang="en-US" dirty="0" smtClean="0">
                <a:latin typeface="Courier New" pitchFamily="49" charset="0"/>
                <a:cs typeface="Courier New" pitchFamily="49" charset="0"/>
              </a:rPr>
              <a:t>/1</a:t>
            </a:r>
          </a:p>
          <a:p>
            <a:pPr>
              <a:buNone/>
            </a:pPr>
            <a:r>
              <a:rPr lang="en-US" dirty="0" smtClean="0">
                <a:latin typeface="Courier New" pitchFamily="49" charset="0"/>
                <a:cs typeface="Courier New" pitchFamily="49" charset="0"/>
              </a:rPr>
              <a:t>---</a:t>
            </a:r>
          </a:p>
          <a:p>
            <a:pPr>
              <a:buNone/>
            </a:pPr>
            <a:r>
              <a:rPr lang="en-US" dirty="0" smtClean="0">
                <a:latin typeface="Courier New" pitchFamily="49" charset="0"/>
                <a:cs typeface="Courier New" pitchFamily="49" charset="0"/>
              </a:rPr>
              <a:t>Port enable administrative configuration setting: Enabled / in aggressive mode</a:t>
            </a:r>
          </a:p>
          <a:p>
            <a:pPr>
              <a:buNone/>
            </a:pPr>
            <a:r>
              <a:rPr lang="en-US" dirty="0" smtClean="0">
                <a:latin typeface="Courier New" pitchFamily="49" charset="0"/>
                <a:cs typeface="Courier New" pitchFamily="49" charset="0"/>
              </a:rPr>
              <a:t>Port enable operational state: Enabled / in aggressive mode</a:t>
            </a:r>
          </a:p>
          <a:p>
            <a:pPr>
              <a:buNone/>
            </a:pPr>
            <a:r>
              <a:rPr lang="en-US" dirty="0" smtClean="0">
                <a:latin typeface="Courier New" pitchFamily="49" charset="0"/>
                <a:cs typeface="Courier New" pitchFamily="49" charset="0"/>
              </a:rPr>
              <a:t>Current bidirectional state: Bidirectional</a:t>
            </a:r>
          </a:p>
          <a:p>
            <a:pPr>
              <a:buNone/>
            </a:pPr>
            <a:r>
              <a:rPr lang="en-US" dirty="0" smtClean="0">
                <a:latin typeface="Courier New" pitchFamily="49" charset="0"/>
                <a:cs typeface="Courier New" pitchFamily="49" charset="0"/>
              </a:rPr>
              <a:t>Current operational state: Advertisement - Single neighbor detected</a:t>
            </a:r>
          </a:p>
          <a:p>
            <a:pPr>
              <a:buNone/>
            </a:pPr>
            <a:r>
              <a:rPr lang="en-US" dirty="0" smtClean="0">
                <a:latin typeface="Courier New" pitchFamily="49" charset="0"/>
                <a:cs typeface="Courier New" pitchFamily="49" charset="0"/>
              </a:rPr>
              <a:t>Message interval: 15</a:t>
            </a:r>
          </a:p>
          <a:p>
            <a:pPr>
              <a:buNone/>
            </a:pPr>
            <a:r>
              <a:rPr lang="en-US" dirty="0" smtClean="0">
                <a:latin typeface="Courier New" pitchFamily="49" charset="0"/>
                <a:cs typeface="Courier New" pitchFamily="49" charset="0"/>
              </a:rPr>
              <a:t>Time out interval: 5</a:t>
            </a:r>
          </a:p>
          <a:p>
            <a:pPr>
              <a:buNone/>
            </a:pPr>
            <a:r>
              <a:rPr lang="en-US" dirty="0" smtClean="0">
                <a:latin typeface="Courier New" pitchFamily="49" charset="0"/>
                <a:cs typeface="Courier New" pitchFamily="49" charset="0"/>
              </a:rPr>
              <a:t>Entry 1</a:t>
            </a:r>
          </a:p>
          <a:p>
            <a:pPr>
              <a:buNone/>
            </a:pPr>
            <a:r>
              <a:rPr lang="en-US" dirty="0" smtClean="0">
                <a:latin typeface="Courier New" pitchFamily="49" charset="0"/>
                <a:cs typeface="Courier New" pitchFamily="49" charset="0"/>
              </a:rPr>
              <a:t>---</a:t>
            </a:r>
          </a:p>
          <a:p>
            <a:pPr>
              <a:buNone/>
            </a:pPr>
            <a:r>
              <a:rPr lang="en-US" dirty="0" smtClean="0">
                <a:latin typeface="Courier New" pitchFamily="49" charset="0"/>
                <a:cs typeface="Courier New" pitchFamily="49" charset="0"/>
              </a:rPr>
              <a:t>Expiration time: 38</a:t>
            </a:r>
          </a:p>
          <a:p>
            <a:pPr>
              <a:buNone/>
            </a:pPr>
            <a:r>
              <a:rPr lang="en-US" dirty="0" smtClean="0">
                <a:latin typeface="Courier New" pitchFamily="49" charset="0"/>
                <a:cs typeface="Courier New" pitchFamily="49" charset="0"/>
              </a:rPr>
              <a:t>Device ID: 1</a:t>
            </a:r>
          </a:p>
          <a:p>
            <a:pPr>
              <a:buNone/>
            </a:pPr>
            <a:r>
              <a:rPr lang="en-US" dirty="0" smtClean="0">
                <a:latin typeface="Courier New" pitchFamily="49" charset="0"/>
                <a:cs typeface="Courier New" pitchFamily="49" charset="0"/>
              </a:rPr>
              <a:t>Current neighbor state: Bidirectional</a:t>
            </a:r>
          </a:p>
          <a:p>
            <a:pPr>
              <a:buNone/>
            </a:pPr>
            <a:r>
              <a:rPr lang="en-US" dirty="0" smtClean="0">
                <a:latin typeface="Courier New" pitchFamily="49" charset="0"/>
                <a:cs typeface="Courier New" pitchFamily="49" charset="0"/>
              </a:rPr>
              <a:t>Device name: </a:t>
            </a:r>
            <a:r>
              <a:rPr lang="en-US" dirty="0" err="1" smtClean="0">
                <a:latin typeface="Courier New" pitchFamily="49" charset="0"/>
                <a:cs typeface="Courier New" pitchFamily="49" charset="0"/>
              </a:rPr>
              <a:t>FOX06310RW1</a:t>
            </a:r>
            <a:endParaRPr lang="en-US" dirty="0" smtClean="0">
              <a:latin typeface="Courier New" pitchFamily="49" charset="0"/>
              <a:cs typeface="Courier New" pitchFamily="49" charset="0"/>
            </a:endParaRPr>
          </a:p>
          <a:p>
            <a:pPr>
              <a:buNone/>
            </a:pPr>
            <a:r>
              <a:rPr lang="en-US" dirty="0" smtClean="0">
                <a:latin typeface="Courier New" pitchFamily="49" charset="0"/>
                <a:cs typeface="Courier New" pitchFamily="49" charset="0"/>
              </a:rPr>
              <a:t>Port ID: </a:t>
            </a:r>
            <a:r>
              <a:rPr lang="en-US" dirty="0" err="1" smtClean="0">
                <a:latin typeface="Courier New" pitchFamily="49" charset="0"/>
                <a:cs typeface="Courier New" pitchFamily="49" charset="0"/>
              </a:rPr>
              <a:t>Gi1</a:t>
            </a:r>
            <a:r>
              <a:rPr lang="en-US" dirty="0" smtClean="0">
                <a:latin typeface="Courier New" pitchFamily="49" charset="0"/>
                <a:cs typeface="Courier New" pitchFamily="49" charset="0"/>
              </a:rPr>
              <a:t>/1</a:t>
            </a:r>
          </a:p>
          <a:p>
            <a:pPr>
              <a:buNone/>
            </a:pPr>
            <a:r>
              <a:rPr lang="en-US" dirty="0" smtClean="0">
                <a:latin typeface="Courier New" pitchFamily="49" charset="0"/>
                <a:cs typeface="Courier New" pitchFamily="49" charset="0"/>
              </a:rPr>
              <a:t>Neighbor echo 1 device: </a:t>
            </a:r>
            <a:r>
              <a:rPr lang="en-US" dirty="0" err="1" smtClean="0">
                <a:latin typeface="Courier New" pitchFamily="49" charset="0"/>
                <a:cs typeface="Courier New" pitchFamily="49" charset="0"/>
              </a:rPr>
              <a:t>FOX0627A001</a:t>
            </a:r>
            <a:endParaRPr lang="en-US" dirty="0" smtClean="0">
              <a:latin typeface="Courier New" pitchFamily="49" charset="0"/>
              <a:cs typeface="Courier New" pitchFamily="49" charset="0"/>
            </a:endParaRPr>
          </a:p>
          <a:p>
            <a:pPr>
              <a:buNone/>
            </a:pPr>
            <a:r>
              <a:rPr lang="en-US" dirty="0" smtClean="0">
                <a:latin typeface="Courier New" pitchFamily="49" charset="0"/>
                <a:cs typeface="Courier New" pitchFamily="49" charset="0"/>
              </a:rPr>
              <a:t>Neighbor echo 1 port: </a:t>
            </a:r>
            <a:r>
              <a:rPr lang="en-US" dirty="0" err="1" smtClean="0">
                <a:latin typeface="Courier New" pitchFamily="49" charset="0"/>
                <a:cs typeface="Courier New" pitchFamily="49" charset="0"/>
              </a:rPr>
              <a:t>Gi5</a:t>
            </a:r>
            <a:r>
              <a:rPr lang="en-US" dirty="0" smtClean="0">
                <a:latin typeface="Courier New" pitchFamily="49" charset="0"/>
                <a:cs typeface="Courier New" pitchFamily="49" charset="0"/>
              </a:rPr>
              <a:t>/1</a:t>
            </a:r>
          </a:p>
          <a:p>
            <a:pPr>
              <a:buNone/>
            </a:pPr>
            <a:r>
              <a:rPr lang="en-US" dirty="0" smtClean="0">
                <a:latin typeface="Courier New" pitchFamily="49" charset="0"/>
                <a:cs typeface="Courier New" pitchFamily="49" charset="0"/>
              </a:rPr>
              <a:t>Message interval: 15</a:t>
            </a:r>
          </a:p>
          <a:p>
            <a:pPr>
              <a:buNone/>
            </a:pPr>
            <a:r>
              <a:rPr lang="en-US" dirty="0" smtClean="0">
                <a:latin typeface="Courier New" pitchFamily="49" charset="0"/>
                <a:cs typeface="Courier New" pitchFamily="49" charset="0"/>
              </a:rPr>
              <a:t>Time out interval: 5</a:t>
            </a:r>
          </a:p>
          <a:p>
            <a:pPr>
              <a:buNone/>
            </a:pPr>
            <a:r>
              <a:rPr lang="en-US" dirty="0" smtClean="0">
                <a:latin typeface="Courier New" pitchFamily="49" charset="0"/>
                <a:cs typeface="Courier New" pitchFamily="49" charset="0"/>
              </a:rPr>
              <a:t>CDP Device name: SwitchB</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normAutofit fontScale="90000"/>
          </a:bodyPr>
          <a:lstStyle/>
          <a:p>
            <a:r>
              <a:rPr lang="en-US" smtClean="0"/>
              <a:t>Loop Guard versus Aggressive Mode UDLD</a:t>
            </a:r>
            <a:endParaRPr lang="en-US" dirty="0" smtClean="0"/>
          </a:p>
        </p:txBody>
      </p:sp>
      <p:graphicFrame>
        <p:nvGraphicFramePr>
          <p:cNvPr id="6" name="Content Placeholder 5"/>
          <p:cNvGraphicFramePr>
            <a:graphicFrameLocks noGrp="1"/>
          </p:cNvGraphicFramePr>
          <p:nvPr>
            <p:ph type="tbl" idx="1"/>
          </p:nvPr>
        </p:nvGraphicFramePr>
        <p:xfrm>
          <a:off x="279400" y="1204913"/>
          <a:ext cx="8317694" cy="5524693"/>
        </p:xfrm>
        <a:graphic>
          <a:graphicData uri="http://schemas.openxmlformats.org/drawingml/2006/table">
            <a:tbl>
              <a:tblPr firstRow="1" bandRow="1">
                <a:tableStyleId>{5C22544A-7EE6-4342-B048-85BDC9FD1C3A}</a:tableStyleId>
              </a:tblPr>
              <a:tblGrid>
                <a:gridCol w="2772565"/>
                <a:gridCol w="2478567"/>
                <a:gridCol w="3066562"/>
              </a:tblGrid>
              <a:tr h="426225">
                <a:tc>
                  <a:txBody>
                    <a:bodyPr/>
                    <a:lstStyle/>
                    <a:p>
                      <a:endParaRPr lang="en-US" dirty="0"/>
                    </a:p>
                  </a:txBody>
                  <a:tcPr marL="93419" marR="93419"/>
                </a:tc>
                <a:tc>
                  <a:txBody>
                    <a:bodyPr/>
                    <a:lstStyle/>
                    <a:p>
                      <a:r>
                        <a:rPr lang="en-US" dirty="0" smtClean="0"/>
                        <a:t>Loop Guard</a:t>
                      </a:r>
                      <a:endParaRPr lang="en-US" dirty="0"/>
                    </a:p>
                  </a:txBody>
                  <a:tcPr marL="93419" marR="93419"/>
                </a:tc>
                <a:tc>
                  <a:txBody>
                    <a:bodyPr/>
                    <a:lstStyle/>
                    <a:p>
                      <a:r>
                        <a:rPr lang="en-US" dirty="0" smtClean="0"/>
                        <a:t>Aggressive</a:t>
                      </a:r>
                      <a:r>
                        <a:rPr lang="en-US" baseline="0" dirty="0" smtClean="0"/>
                        <a:t> Mode UDLD</a:t>
                      </a:r>
                      <a:endParaRPr lang="en-US" dirty="0"/>
                    </a:p>
                  </a:txBody>
                  <a:tcPr marL="93419" marR="93419"/>
                </a:tc>
              </a:tr>
              <a:tr h="426225">
                <a:tc>
                  <a:txBody>
                    <a:bodyPr/>
                    <a:lstStyle/>
                    <a:p>
                      <a:r>
                        <a:rPr lang="en-US" dirty="0" smtClean="0"/>
                        <a:t>Configuration</a:t>
                      </a:r>
                      <a:endParaRPr lang="en-US" dirty="0"/>
                    </a:p>
                  </a:txBody>
                  <a:tcPr marL="93419" marR="93419"/>
                </a:tc>
                <a:tc>
                  <a:txBody>
                    <a:bodyPr/>
                    <a:lstStyle/>
                    <a:p>
                      <a:r>
                        <a:rPr lang="en-US" dirty="0" smtClean="0"/>
                        <a:t>Per port</a:t>
                      </a:r>
                      <a:endParaRPr lang="en-US" dirty="0"/>
                    </a:p>
                  </a:txBody>
                  <a:tcPr marL="93419" marR="93419"/>
                </a:tc>
                <a:tc>
                  <a:txBody>
                    <a:bodyPr/>
                    <a:lstStyle/>
                    <a:p>
                      <a:r>
                        <a:rPr lang="en-US" dirty="0" smtClean="0"/>
                        <a:t>Per port</a:t>
                      </a:r>
                      <a:endParaRPr lang="en-US" dirty="0"/>
                    </a:p>
                  </a:txBody>
                  <a:tcPr marL="93419" marR="93419"/>
                </a:tc>
              </a:tr>
              <a:tr h="426225">
                <a:tc>
                  <a:txBody>
                    <a:bodyPr/>
                    <a:lstStyle/>
                    <a:p>
                      <a:r>
                        <a:rPr lang="en-US" dirty="0" smtClean="0"/>
                        <a:t>Action granularity</a:t>
                      </a:r>
                      <a:endParaRPr lang="en-US" dirty="0"/>
                    </a:p>
                  </a:txBody>
                  <a:tcPr marL="93419" marR="93419"/>
                </a:tc>
                <a:tc>
                  <a:txBody>
                    <a:bodyPr/>
                    <a:lstStyle/>
                    <a:p>
                      <a:r>
                        <a:rPr lang="en-US" dirty="0" smtClean="0"/>
                        <a:t>Per VLAN</a:t>
                      </a:r>
                      <a:endParaRPr lang="en-US" dirty="0"/>
                    </a:p>
                  </a:txBody>
                  <a:tcPr marL="93419" marR="93419"/>
                </a:tc>
                <a:tc>
                  <a:txBody>
                    <a:bodyPr/>
                    <a:lstStyle/>
                    <a:p>
                      <a:r>
                        <a:rPr lang="en-US" dirty="0" smtClean="0"/>
                        <a:t>Per port</a:t>
                      </a:r>
                      <a:endParaRPr lang="en-US" dirty="0"/>
                    </a:p>
                  </a:txBody>
                  <a:tcPr marL="93419" marR="93419"/>
                </a:tc>
              </a:tr>
              <a:tr h="426225">
                <a:tc>
                  <a:txBody>
                    <a:bodyPr/>
                    <a:lstStyle/>
                    <a:p>
                      <a:r>
                        <a:rPr lang="en-US" dirty="0" smtClean="0"/>
                        <a:t>Auto-recovery</a:t>
                      </a:r>
                      <a:endParaRPr lang="en-US" dirty="0"/>
                    </a:p>
                  </a:txBody>
                  <a:tcPr marL="93419" marR="93419"/>
                </a:tc>
                <a:tc>
                  <a:txBody>
                    <a:bodyPr/>
                    <a:lstStyle/>
                    <a:p>
                      <a:r>
                        <a:rPr lang="en-US" dirty="0" smtClean="0"/>
                        <a:t>Yes</a:t>
                      </a:r>
                      <a:endParaRPr lang="en-US" dirty="0"/>
                    </a:p>
                  </a:txBody>
                  <a:tcPr marL="93419" marR="93419"/>
                </a:tc>
                <a:tc>
                  <a:txBody>
                    <a:bodyPr/>
                    <a:lstStyle/>
                    <a:p>
                      <a:r>
                        <a:rPr lang="en-US" dirty="0" smtClean="0"/>
                        <a:t>Yes, with err-disable</a:t>
                      </a:r>
                      <a:r>
                        <a:rPr lang="en-US" baseline="0" dirty="0" smtClean="0"/>
                        <a:t> timeout feature</a:t>
                      </a:r>
                      <a:endParaRPr lang="en-US" dirty="0"/>
                    </a:p>
                  </a:txBody>
                  <a:tcPr marL="93419" marR="93419"/>
                </a:tc>
              </a:tr>
              <a:tr h="1050965">
                <a:tc>
                  <a:txBody>
                    <a:bodyPr/>
                    <a:lstStyle/>
                    <a:p>
                      <a:r>
                        <a:rPr lang="en-US" dirty="0" smtClean="0"/>
                        <a:t>Protection against STP failures caused by unidirectional links</a:t>
                      </a:r>
                      <a:endParaRPr lang="en-US" dirty="0"/>
                    </a:p>
                  </a:txBody>
                  <a:tcPr marL="93419" marR="93419"/>
                </a:tc>
                <a:tc>
                  <a:txBody>
                    <a:bodyPr/>
                    <a:lstStyle/>
                    <a:p>
                      <a:r>
                        <a:rPr lang="en-US" dirty="0" smtClean="0"/>
                        <a:t>Yes, when enabled on all root ports and alternate ports in redundant</a:t>
                      </a:r>
                      <a:r>
                        <a:rPr lang="en-US" baseline="0" dirty="0" smtClean="0"/>
                        <a:t> topology</a:t>
                      </a:r>
                      <a:endParaRPr lang="en-US" dirty="0"/>
                    </a:p>
                  </a:txBody>
                  <a:tcPr marL="93419" marR="93419"/>
                </a:tc>
                <a:tc>
                  <a:txBody>
                    <a:bodyPr/>
                    <a:lstStyle/>
                    <a:p>
                      <a:r>
                        <a:rPr lang="en-US" dirty="0" smtClean="0"/>
                        <a:t>Yes, when enabled on all links in redundant topology</a:t>
                      </a:r>
                      <a:endParaRPr lang="en-US" dirty="0"/>
                    </a:p>
                  </a:txBody>
                  <a:tcPr marL="93419" marR="93419"/>
                </a:tc>
              </a:tr>
              <a:tr h="1681543">
                <a:tc>
                  <a:txBody>
                    <a:bodyPr/>
                    <a:lstStyle/>
                    <a:p>
                      <a:r>
                        <a:rPr lang="en-US" dirty="0" smtClean="0"/>
                        <a:t>Protection against STP failures caused by problem in software in designated bridge not sending BPDUs</a:t>
                      </a:r>
                      <a:endParaRPr lang="en-US" dirty="0"/>
                    </a:p>
                  </a:txBody>
                  <a:tcPr marL="93419" marR="93419"/>
                </a:tc>
                <a:tc>
                  <a:txBody>
                    <a:bodyPr/>
                    <a:lstStyle/>
                    <a:p>
                      <a:r>
                        <a:rPr lang="en-US" dirty="0" smtClean="0"/>
                        <a:t>Yes</a:t>
                      </a:r>
                      <a:endParaRPr lang="en-US" dirty="0"/>
                    </a:p>
                  </a:txBody>
                  <a:tcPr marL="93419" marR="93419"/>
                </a:tc>
                <a:tc>
                  <a:txBody>
                    <a:bodyPr/>
                    <a:lstStyle/>
                    <a:p>
                      <a:r>
                        <a:rPr lang="en-US" dirty="0" smtClean="0"/>
                        <a:t>No</a:t>
                      </a:r>
                      <a:endParaRPr lang="en-US" dirty="0"/>
                    </a:p>
                  </a:txBody>
                  <a:tcPr marL="93419" marR="93419"/>
                </a:tc>
              </a:tr>
              <a:tr h="735675">
                <a:tc>
                  <a:txBody>
                    <a:bodyPr/>
                    <a:lstStyle/>
                    <a:p>
                      <a:r>
                        <a:rPr lang="en-US" dirty="0" smtClean="0"/>
                        <a:t>Protection against miswiring</a:t>
                      </a:r>
                      <a:endParaRPr lang="en-US" dirty="0"/>
                    </a:p>
                  </a:txBody>
                  <a:tcPr marL="93419" marR="93419"/>
                </a:tc>
                <a:tc>
                  <a:txBody>
                    <a:bodyPr/>
                    <a:lstStyle/>
                    <a:p>
                      <a:r>
                        <a:rPr lang="en-US" dirty="0" smtClean="0"/>
                        <a:t>No</a:t>
                      </a:r>
                      <a:endParaRPr lang="en-US" dirty="0"/>
                    </a:p>
                  </a:txBody>
                  <a:tcPr marL="93419" marR="93419"/>
                </a:tc>
                <a:tc>
                  <a:txBody>
                    <a:bodyPr/>
                    <a:lstStyle/>
                    <a:p>
                      <a:r>
                        <a:rPr lang="en-US" dirty="0" smtClean="0"/>
                        <a:t>Yes</a:t>
                      </a:r>
                      <a:endParaRPr lang="en-US" dirty="0"/>
                    </a:p>
                  </a:txBody>
                  <a:tcPr marL="93419" marR="93419"/>
                </a:tc>
              </a:tr>
            </a:tbl>
          </a:graphicData>
        </a:graphic>
      </p:graphicFrame>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Flex Links</a:t>
            </a:r>
            <a:endParaRPr lang="en-US" dirty="0"/>
          </a:p>
        </p:txBody>
      </p:sp>
      <p:pic>
        <p:nvPicPr>
          <p:cNvPr id="7" name="Content Placeholder 6" descr="FlexLinks.jpg"/>
          <p:cNvPicPr>
            <a:picLocks noGrp="1" noChangeAspect="1"/>
          </p:cNvPicPr>
          <p:nvPr>
            <p:ph idx="1"/>
          </p:nvPr>
        </p:nvPicPr>
        <p:blipFill>
          <a:blip r:embed="rId3" cstate="print"/>
          <a:stretch>
            <a:fillRect/>
          </a:stretch>
        </p:blipFill>
        <p:spPr>
          <a:xfrm>
            <a:off x="279400" y="1871004"/>
            <a:ext cx="4067175" cy="3846242"/>
          </a:xfrm>
        </p:spPr>
      </p:pic>
      <p:sp>
        <p:nvSpPr>
          <p:cNvPr id="9" name="Content Placeholder 8"/>
          <p:cNvSpPr>
            <a:spLocks noGrp="1"/>
          </p:cNvSpPr>
          <p:nvPr>
            <p:ph idx="10"/>
          </p:nvPr>
        </p:nvSpPr>
        <p:spPr>
          <a:xfrm>
            <a:off x="4299045" y="1198254"/>
            <a:ext cx="4470232" cy="5191792"/>
          </a:xfrm>
        </p:spPr>
        <p:txBody>
          <a:bodyPr>
            <a:noAutofit/>
          </a:bodyPr>
          <a:lstStyle/>
          <a:p>
            <a:r>
              <a:rPr lang="en-US" sz="1600" dirty="0" smtClean="0"/>
              <a:t>Flex Links is a Layer 2 availability feature that provides an alternative solution to STP and allows users to turn off STP and still provide basic link redundancy. </a:t>
            </a:r>
          </a:p>
          <a:p>
            <a:r>
              <a:rPr lang="en-US" sz="1600" dirty="0" smtClean="0"/>
              <a:t>Flex Links can coexist with spanning tree on the distribution layer switches; however, the distribution layer switches are unaware of the Flex Links feature.</a:t>
            </a:r>
          </a:p>
          <a:p>
            <a:r>
              <a:rPr lang="en-US" sz="1600" dirty="0" smtClean="0"/>
              <a:t>Flex Links enables a convergence time of less than 50 milliseconds. In addition, this convergence time remains consistent regardless of the number of VLANs or MAC addresses configured on switch uplink ports.</a:t>
            </a:r>
          </a:p>
          <a:p>
            <a:r>
              <a:rPr lang="en-US" sz="1600" dirty="0" smtClean="0"/>
              <a:t>Flex Links is based on defining an active/standby link pair on a common access switch. Flex Links are a pair of Layer 2 interfaces, either switchports or port channels, that are configured to act as backup to other Layer 2 interfaces.</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Flex Links Configuration Considerations</a:t>
            </a:r>
            <a:endParaRPr lang="en-US" dirty="0"/>
          </a:p>
        </p:txBody>
      </p:sp>
      <p:sp>
        <p:nvSpPr>
          <p:cNvPr id="9" name="Content Placeholder 8"/>
          <p:cNvSpPr>
            <a:spLocks noGrp="1"/>
          </p:cNvSpPr>
          <p:nvPr>
            <p:ph idx="1"/>
          </p:nvPr>
        </p:nvSpPr>
        <p:spPr/>
        <p:txBody>
          <a:bodyPr>
            <a:normAutofit fontScale="77500" lnSpcReduction="20000"/>
          </a:bodyPr>
          <a:lstStyle/>
          <a:p>
            <a:pPr>
              <a:lnSpc>
                <a:spcPct val="120000"/>
              </a:lnSpc>
            </a:pPr>
            <a:r>
              <a:rPr lang="en-US" smtClean="0"/>
              <a:t>A Flex Link is configured on one Layer 2 interface (the active link) by assigning another Layer 2 interface as the Flex Link or backup link. When one of the links is up and forwarding traffic, the other link is in standby mode, ready to begin forwarding traffic if the other link shuts down. At any given time, only one of the interfaces is in the link up state and forwarding traffic. If the primary link shuts down, the standby link starts forwarding traffic. When the active link comes back up, it goes into standby mode and does not forward traffic. </a:t>
            </a:r>
          </a:p>
          <a:p>
            <a:pPr>
              <a:lnSpc>
                <a:spcPct val="120000"/>
              </a:lnSpc>
            </a:pPr>
            <a:r>
              <a:rPr lang="en-US" smtClean="0"/>
              <a:t>Flex Links are supported only on Layer 2 ports and port channels, not on VLANs or on Layer 3 ports.</a:t>
            </a:r>
          </a:p>
          <a:p>
            <a:pPr>
              <a:lnSpc>
                <a:spcPct val="120000"/>
              </a:lnSpc>
            </a:pPr>
            <a:r>
              <a:rPr lang="en-US" smtClean="0"/>
              <a:t>Only one Flex Link backup link can be configured for any active link.</a:t>
            </a:r>
          </a:p>
          <a:p>
            <a:pPr>
              <a:lnSpc>
                <a:spcPct val="120000"/>
              </a:lnSpc>
            </a:pPr>
            <a:r>
              <a:rPr lang="en-US" smtClean="0"/>
              <a:t>An interface can belong to only one Flex Link pair. An interface can be a backup link for only one active link. An active link cannot belong to another Flex Link pair.</a:t>
            </a:r>
          </a:p>
          <a:p>
            <a:pPr>
              <a:lnSpc>
                <a:spcPct val="120000"/>
              </a:lnSpc>
            </a:pPr>
            <a:r>
              <a:rPr lang="en-US" smtClean="0"/>
              <a:t>STP is disabled on Flex Link ports. A Flex Link port does not participate in STP, even if the VLANs present on the port are configured for STP. </a:t>
            </a:r>
            <a:endParaRPr lang="en-US" dirty="0" smtClean="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smtClean="0"/>
              <a:t>Flex Links Configuration and Verification</a:t>
            </a:r>
            <a:endParaRPr lang="en-US" dirty="0" smtClean="0"/>
          </a:p>
        </p:txBody>
      </p:sp>
      <p:sp>
        <p:nvSpPr>
          <p:cNvPr id="7" name="Content Placeholder 6"/>
          <p:cNvSpPr>
            <a:spLocks noGrp="1"/>
          </p:cNvSpPr>
          <p:nvPr>
            <p:ph idx="10"/>
          </p:nvPr>
        </p:nvSpPr>
        <p:spPr>
          <a:xfrm>
            <a:off x="279400" y="1174380"/>
            <a:ext cx="8520354" cy="1759890"/>
          </a:xfrm>
        </p:spPr>
        <p:txBody>
          <a:bodyPr/>
          <a:lstStyle/>
          <a:p>
            <a:r>
              <a:rPr lang="en-US" smtClean="0"/>
              <a:t>FlexLinks are configured at the interface level with the command </a:t>
            </a:r>
            <a:r>
              <a:rPr lang="en-US" b="1" smtClean="0">
                <a:latin typeface="Courier New" pitchFamily="49" charset="0"/>
                <a:cs typeface="Courier New" pitchFamily="49" charset="0"/>
              </a:rPr>
              <a:t>switchport backup interface</a:t>
            </a:r>
            <a:r>
              <a:rPr lang="en-US" smtClean="0"/>
              <a:t>.</a:t>
            </a:r>
          </a:p>
          <a:p>
            <a:r>
              <a:rPr lang="en-US" smtClean="0"/>
              <a:t>Here we configure an interface with a backup interface and verify the configuration.</a:t>
            </a:r>
          </a:p>
        </p:txBody>
      </p:sp>
      <p:sp>
        <p:nvSpPr>
          <p:cNvPr id="5" name="Content Placeholder 4"/>
          <p:cNvSpPr>
            <a:spLocks noGrp="1"/>
          </p:cNvSpPr>
          <p:nvPr>
            <p:ph sz="quarter" idx="11"/>
          </p:nvPr>
        </p:nvSpPr>
        <p:spPr>
          <a:xfrm>
            <a:off x="279400" y="3043452"/>
            <a:ext cx="8520113" cy="3497048"/>
          </a:xfrm>
        </p:spPr>
        <p:txBody>
          <a:bodyPr/>
          <a:lstStyle/>
          <a:p>
            <a:r>
              <a:rPr lang="en-US" smtClean="0"/>
              <a:t>Switch(config)# </a:t>
            </a:r>
            <a:r>
              <a:rPr lang="en-US" b="1" smtClean="0"/>
              <a:t>interface fastethernet1/0/1</a:t>
            </a:r>
          </a:p>
          <a:p>
            <a:r>
              <a:rPr lang="en-US" smtClean="0"/>
              <a:t>Switch(config-if)# </a:t>
            </a:r>
            <a:r>
              <a:rPr lang="en-US" b="1" smtClean="0"/>
              <a:t>switchport backup interface fastethernet1/0/2</a:t>
            </a:r>
          </a:p>
          <a:p>
            <a:r>
              <a:rPr lang="en-US" smtClean="0"/>
              <a:t>Switch(config-if)# </a:t>
            </a:r>
            <a:r>
              <a:rPr lang="en-US" b="1" smtClean="0"/>
              <a:t>end</a:t>
            </a:r>
          </a:p>
          <a:p>
            <a:r>
              <a:rPr lang="en-US" smtClean="0"/>
              <a:t>Switch# </a:t>
            </a:r>
            <a:r>
              <a:rPr lang="en-US" b="1" smtClean="0"/>
              <a:t>show interface switchport backup</a:t>
            </a:r>
          </a:p>
          <a:p>
            <a:r>
              <a:rPr lang="en-US" smtClean="0"/>
              <a:t>Switch Backup Interface Pairs:</a:t>
            </a:r>
          </a:p>
          <a:p>
            <a:r>
              <a:rPr lang="en-US" smtClean="0"/>
              <a:t>Active Interface     Backup Interface 	  State</a:t>
            </a:r>
          </a:p>
          <a:p>
            <a:r>
              <a:rPr lang="en-US" smtClean="0"/>
              <a:t>-----------------    ------------------   ---------------------</a:t>
            </a:r>
          </a:p>
          <a:p>
            <a:r>
              <a:rPr lang="en-US" smtClean="0"/>
              <a:t>FastEthernet1/0/1    FastEthernet1/0/2 	  Active Up/Backup Standby</a:t>
            </a: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38" descr="ss1"/>
          <p:cNvPicPr>
            <a:picLocks noChangeAspect="1" noChangeArrowheads="1"/>
          </p:cNvPicPr>
          <p:nvPr/>
        </p:nvPicPr>
        <p:blipFill>
          <a:blip r:embed="rId3" cstate="print"/>
          <a:srcRect/>
          <a:stretch>
            <a:fillRect/>
          </a:stretch>
        </p:blipFill>
        <p:spPr bwMode="auto">
          <a:xfrm>
            <a:off x="0" y="1600200"/>
            <a:ext cx="9144000" cy="3194050"/>
          </a:xfrm>
          <a:prstGeom prst="rect">
            <a:avLst/>
          </a:prstGeom>
          <a:noFill/>
          <a:ln w="9525">
            <a:noFill/>
            <a:miter lim="800000"/>
            <a:headEnd/>
            <a:tailEnd/>
          </a:ln>
        </p:spPr>
      </p:pic>
      <p:sp>
        <p:nvSpPr>
          <p:cNvPr id="7171" name="Rectangle 35"/>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a:p>
        </p:txBody>
      </p:sp>
      <p:sp>
        <p:nvSpPr>
          <p:cNvPr id="7172" name="Rectangle 32"/>
          <p:cNvSpPr>
            <a:spLocks noGrp="1" noChangeArrowheads="1"/>
          </p:cNvSpPr>
          <p:nvPr>
            <p:ph type="title" idx="4294967295"/>
          </p:nvPr>
        </p:nvSpPr>
        <p:spPr>
          <a:xfrm>
            <a:off x="293687" y="1841500"/>
            <a:ext cx="3241084" cy="2743200"/>
          </a:xfrm>
          <a:prstGeom prst="rect">
            <a:avLst/>
          </a:prstGeom>
          <a:noFill/>
        </p:spPr>
        <p:txBody>
          <a:bodyPr anchor="ctr"/>
          <a:lstStyle/>
          <a:p>
            <a:r>
              <a:rPr lang="en-US" sz="2800" smtClean="0">
                <a:solidFill>
                  <a:schemeClr val="bg1"/>
                </a:solidFill>
              </a:rPr>
              <a:t>STP Best Practices and Troubleshooting</a:t>
            </a:r>
            <a:endParaRPr lang="en-US" sz="3000" b="0" smtClean="0">
              <a:solidFill>
                <a:schemeClr val="bg1"/>
              </a:solidFill>
            </a:endParaRPr>
          </a:p>
        </p:txBody>
      </p:sp>
    </p:spTree>
  </p:cSld>
  <p:clrMapOvr>
    <a:masterClrMapping/>
  </p:clrMapOvr>
  <p:transition spd="med"/>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dirty="0" smtClean="0"/>
              <a:t>Switching Design Best Practices</a:t>
            </a:r>
          </a:p>
        </p:txBody>
      </p:sp>
      <p:sp>
        <p:nvSpPr>
          <p:cNvPr id="5" name="Content Placeholder 4"/>
          <p:cNvSpPr>
            <a:spLocks noGrp="1"/>
          </p:cNvSpPr>
          <p:nvPr>
            <p:ph idx="1"/>
          </p:nvPr>
        </p:nvSpPr>
        <p:spPr/>
        <p:txBody>
          <a:bodyPr>
            <a:normAutofit fontScale="70000" lnSpcReduction="20000"/>
          </a:bodyPr>
          <a:lstStyle/>
          <a:p>
            <a:pPr>
              <a:lnSpc>
                <a:spcPct val="120000"/>
              </a:lnSpc>
            </a:pPr>
            <a:r>
              <a:rPr lang="en-US" dirty="0" smtClean="0"/>
              <a:t>Use Layer 3 connectivity at the distribution and core layers.</a:t>
            </a:r>
          </a:p>
          <a:p>
            <a:pPr>
              <a:lnSpc>
                <a:spcPct val="120000"/>
              </a:lnSpc>
            </a:pPr>
            <a:r>
              <a:rPr lang="en-US" dirty="0" smtClean="0"/>
              <a:t>Use PVRST+ or MST. Do not disable STP at the access layer. Isolate different STP domains in a multivendor environment.</a:t>
            </a:r>
          </a:p>
          <a:p>
            <a:pPr>
              <a:lnSpc>
                <a:spcPct val="120000"/>
              </a:lnSpc>
            </a:pPr>
            <a:r>
              <a:rPr lang="en-US" smtClean="0"/>
              <a:t>Use Loop </a:t>
            </a:r>
            <a:r>
              <a:rPr lang="en-US" dirty="0" smtClean="0"/>
              <a:t>G</a:t>
            </a:r>
            <a:r>
              <a:rPr lang="en-US" smtClean="0"/>
              <a:t>uard </a:t>
            </a:r>
            <a:r>
              <a:rPr lang="en-US" dirty="0" smtClean="0"/>
              <a:t>on Layer 2 ports between distribution switches and on uplink ports from access to distribution switches.</a:t>
            </a:r>
            <a:endParaRPr lang="en-US" dirty="0"/>
          </a:p>
          <a:p>
            <a:pPr>
              <a:lnSpc>
                <a:spcPct val="120000"/>
              </a:lnSpc>
            </a:pPr>
            <a:r>
              <a:rPr lang="en-US" smtClean="0"/>
              <a:t>Use Root Guard </a:t>
            </a:r>
            <a:r>
              <a:rPr lang="en-US" dirty="0" smtClean="0"/>
              <a:t>on distribution switches facing access switches.</a:t>
            </a:r>
          </a:p>
          <a:p>
            <a:pPr>
              <a:lnSpc>
                <a:spcPct val="120000"/>
              </a:lnSpc>
            </a:pPr>
            <a:r>
              <a:rPr lang="en-US" smtClean="0"/>
              <a:t>Use Port </a:t>
            </a:r>
            <a:r>
              <a:rPr lang="en-US" dirty="0" smtClean="0"/>
              <a:t>security, PortFast, </a:t>
            </a:r>
            <a:r>
              <a:rPr lang="en-US" smtClean="0"/>
              <a:t>BPDU Guard</a:t>
            </a:r>
            <a:r>
              <a:rPr lang="en-US" dirty="0" smtClean="0"/>
              <a:t>, </a:t>
            </a:r>
            <a:r>
              <a:rPr lang="en-US" smtClean="0"/>
              <a:t>and Root Guard on </a:t>
            </a:r>
            <a:r>
              <a:rPr lang="en-US" dirty="0" smtClean="0"/>
              <a:t>access switch ports facing end stations.</a:t>
            </a:r>
          </a:p>
          <a:p>
            <a:pPr>
              <a:lnSpc>
                <a:spcPct val="120000"/>
              </a:lnSpc>
            </a:pPr>
            <a:r>
              <a:rPr lang="en-US" smtClean="0"/>
              <a:t>Use aggressive </a:t>
            </a:r>
            <a:r>
              <a:rPr lang="en-US" dirty="0" smtClean="0"/>
              <a:t>mode UDLD on ports linking </a:t>
            </a:r>
            <a:r>
              <a:rPr lang="en-US" smtClean="0"/>
              <a:t>switches.</a:t>
            </a:r>
            <a:endParaRPr lang="en-US" dirty="0" smtClean="0"/>
          </a:p>
        </p:txBody>
      </p:sp>
      <p:pic>
        <p:nvPicPr>
          <p:cNvPr id="13" name="Content Placeholder 12" descr="Best Practices 2.jpg"/>
          <p:cNvPicPr>
            <a:picLocks noGrp="1" noChangeAspect="1"/>
          </p:cNvPicPr>
          <p:nvPr>
            <p:ph idx="10"/>
          </p:nvPr>
        </p:nvPicPr>
        <p:blipFill>
          <a:blip r:embed="rId3" cstate="print"/>
          <a:stretch>
            <a:fillRect/>
          </a:stretch>
        </p:blipFill>
        <p:spPr>
          <a:xfrm>
            <a:off x="5813947" y="3926332"/>
            <a:ext cx="2750687" cy="2581567"/>
          </a:xfrm>
        </p:spPr>
      </p:pic>
      <p:pic>
        <p:nvPicPr>
          <p:cNvPr id="9" name="Content Placeholder 8" descr="Best Practices.jpg"/>
          <p:cNvPicPr>
            <a:picLocks noGrp="1" noChangeAspect="1"/>
          </p:cNvPicPr>
          <p:nvPr>
            <p:ph sz="half" idx="4294967295"/>
          </p:nvPr>
        </p:nvPicPr>
        <p:blipFill>
          <a:blip r:embed="rId4" cstate="print"/>
          <a:stretch>
            <a:fillRect/>
          </a:stretch>
        </p:blipFill>
        <p:spPr>
          <a:xfrm>
            <a:off x="5973929" y="939990"/>
            <a:ext cx="2692400" cy="2927350"/>
          </a:xfrm>
        </p:spPr>
      </p:pic>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smtClean="0"/>
              <a:t>Potential STP Problems</a:t>
            </a:r>
            <a:endParaRPr lang="en-US" dirty="0" smtClean="0"/>
          </a:p>
        </p:txBody>
      </p:sp>
      <p:sp>
        <p:nvSpPr>
          <p:cNvPr id="5" name="Content Placeholder 4"/>
          <p:cNvSpPr>
            <a:spLocks noGrp="1"/>
          </p:cNvSpPr>
          <p:nvPr>
            <p:ph idx="1"/>
          </p:nvPr>
        </p:nvSpPr>
        <p:spPr/>
        <p:txBody>
          <a:bodyPr/>
          <a:lstStyle/>
          <a:p>
            <a:r>
              <a:rPr lang="en-US" smtClean="0"/>
              <a:t>Duplex mismatch</a:t>
            </a:r>
          </a:p>
          <a:p>
            <a:r>
              <a:rPr lang="en-US" smtClean="0"/>
              <a:t>Unidirectional link failure</a:t>
            </a:r>
          </a:p>
          <a:p>
            <a:r>
              <a:rPr lang="en-US" smtClean="0"/>
              <a:t>Frame corruption</a:t>
            </a:r>
          </a:p>
          <a:p>
            <a:r>
              <a:rPr lang="en-US" smtClean="0"/>
              <a:t>Resource errors</a:t>
            </a:r>
          </a:p>
          <a:p>
            <a:r>
              <a:rPr lang="en-US" smtClean="0"/>
              <a:t>PortFast configuration error</a:t>
            </a:r>
            <a:endParaRPr lang="en-US" dirty="0" smtClean="0"/>
          </a:p>
        </p:txBody>
      </p:sp>
    </p:spTree>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19" descr="ss2"/>
          <p:cNvPicPr>
            <a:picLocks noChangeAspect="1" noChangeArrowheads="1"/>
          </p:cNvPicPr>
          <p:nvPr/>
        </p:nvPicPr>
        <p:blipFill>
          <a:blip r:embed="rId3" cstate="print"/>
          <a:srcRect/>
          <a:stretch>
            <a:fillRect/>
          </a:stretch>
        </p:blipFill>
        <p:spPr bwMode="auto">
          <a:xfrm>
            <a:off x="0" y="1600200"/>
            <a:ext cx="9144000" cy="3178175"/>
          </a:xfrm>
          <a:prstGeom prst="rect">
            <a:avLst/>
          </a:prstGeom>
          <a:noFill/>
          <a:ln w="9525">
            <a:noFill/>
            <a:miter lim="800000"/>
            <a:headEnd/>
            <a:tailEnd/>
          </a:ln>
        </p:spPr>
      </p:pic>
      <p:sp>
        <p:nvSpPr>
          <p:cNvPr id="9219" name="Rectangle 12"/>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a:p>
        </p:txBody>
      </p:sp>
      <p:sp>
        <p:nvSpPr>
          <p:cNvPr id="7" name="Rectangle 32"/>
          <p:cNvSpPr txBox="1">
            <a:spLocks noChangeArrowheads="1"/>
          </p:cNvSpPr>
          <p:nvPr/>
        </p:nvSpPr>
        <p:spPr>
          <a:xfrm>
            <a:off x="293688" y="1841863"/>
            <a:ext cx="3233284" cy="2743200"/>
          </a:xfrm>
          <a:prstGeom prst="rect">
            <a:avLst/>
          </a:prstGeom>
          <a:noFill/>
        </p:spPr>
        <p:txBody>
          <a:bodyPr anchor="ctr"/>
          <a:lstStyle/>
          <a:p>
            <a:pPr marL="0" marR="0" lvl="0" indent="0" algn="l" defTabSz="814388" rtl="0" eaLnBrk="1" fontAlgn="base" latinLnBrk="0" hangingPunct="1">
              <a:lnSpc>
                <a:spcPct val="90000"/>
              </a:lnSpc>
              <a:spcBef>
                <a:spcPct val="0"/>
              </a:spcBef>
              <a:spcAft>
                <a:spcPct val="0"/>
              </a:spcAft>
              <a:buClrTx/>
              <a:buSzTx/>
              <a:buFontTx/>
              <a:buNone/>
              <a:tabLst/>
              <a:defRPr/>
            </a:pPr>
            <a:r>
              <a:rPr kumimoji="0" lang="en-US" sz="2800" b="1" i="0" u="none" strike="noStrike" kern="0" cap="none" spc="0" normalizeH="0" baseline="0" noProof="0" smtClean="0">
                <a:ln>
                  <a:noFill/>
                </a:ln>
                <a:solidFill>
                  <a:schemeClr val="bg1"/>
                </a:solidFill>
                <a:effectLst/>
                <a:uLnTx/>
                <a:uFillTx/>
                <a:latin typeface="+mj-lt"/>
                <a:ea typeface="+mj-ea"/>
                <a:cs typeface="+mj-cs"/>
              </a:rPr>
              <a:t>Rapid Spanning Tree Protocol</a:t>
            </a:r>
            <a:endParaRPr kumimoji="0" lang="en-US" sz="3000" b="0" i="0" u="none" strike="noStrike" kern="0" cap="none" spc="0" normalizeH="0" baseline="0" noProof="0" smtClean="0">
              <a:ln>
                <a:noFill/>
              </a:ln>
              <a:solidFill>
                <a:schemeClr val="bg1"/>
              </a:solidFill>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Duplex Mismatch</a:t>
            </a:r>
            <a:endParaRPr lang="en-US" dirty="0"/>
          </a:p>
        </p:txBody>
      </p:sp>
      <p:pic>
        <p:nvPicPr>
          <p:cNvPr id="5" name="Content Placeholder 4" descr="Duplex Mismatch.jpg"/>
          <p:cNvPicPr>
            <a:picLocks noGrp="1" noChangeAspect="1"/>
          </p:cNvPicPr>
          <p:nvPr>
            <p:ph idx="10"/>
          </p:nvPr>
        </p:nvPicPr>
        <p:blipFill>
          <a:blip r:embed="rId3" cstate="print"/>
          <a:stretch>
            <a:fillRect/>
          </a:stretch>
        </p:blipFill>
        <p:spPr>
          <a:xfrm>
            <a:off x="2360410" y="1206500"/>
            <a:ext cx="4358093" cy="2525713"/>
          </a:xfrm>
        </p:spPr>
      </p:pic>
      <p:sp>
        <p:nvSpPr>
          <p:cNvPr id="4" name="Content Placeholder 3"/>
          <p:cNvSpPr>
            <a:spLocks noGrp="1"/>
          </p:cNvSpPr>
          <p:nvPr>
            <p:ph idx="11"/>
          </p:nvPr>
        </p:nvSpPr>
        <p:spPr/>
        <p:txBody>
          <a:bodyPr/>
          <a:lstStyle/>
          <a:p>
            <a:r>
              <a:rPr lang="en-US" smtClean="0"/>
              <a:t>Point-to-point link.</a:t>
            </a:r>
          </a:p>
          <a:p>
            <a:r>
              <a:rPr lang="en-US" smtClean="0"/>
              <a:t>One side of the link is manually configured as full duplex.</a:t>
            </a:r>
          </a:p>
          <a:p>
            <a:r>
              <a:rPr lang="en-US" smtClean="0"/>
              <a:t>Other side is using the default configuration for auto-negotiation.</a:t>
            </a:r>
            <a:endParaRPr lang="en-US"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Unidirectional Link Failure</a:t>
            </a:r>
            <a:endParaRPr lang="en-US" dirty="0"/>
          </a:p>
        </p:txBody>
      </p:sp>
      <p:pic>
        <p:nvPicPr>
          <p:cNvPr id="7" name="Content Placeholder 6" descr="Unidirectional Link Failure.jpg"/>
          <p:cNvPicPr>
            <a:picLocks noGrp="1" noChangeAspect="1"/>
          </p:cNvPicPr>
          <p:nvPr>
            <p:ph idx="10"/>
          </p:nvPr>
        </p:nvPicPr>
        <p:blipFill>
          <a:blip r:embed="rId3" cstate="print"/>
          <a:stretch>
            <a:fillRect/>
          </a:stretch>
        </p:blipFill>
        <p:spPr>
          <a:xfrm>
            <a:off x="1294606" y="1542256"/>
            <a:ext cx="6489700" cy="1854200"/>
          </a:xfrm>
        </p:spPr>
      </p:pic>
      <p:sp>
        <p:nvSpPr>
          <p:cNvPr id="4" name="Content Placeholder 3"/>
          <p:cNvSpPr>
            <a:spLocks noGrp="1"/>
          </p:cNvSpPr>
          <p:nvPr>
            <p:ph idx="11"/>
          </p:nvPr>
        </p:nvSpPr>
        <p:spPr/>
        <p:txBody>
          <a:bodyPr/>
          <a:lstStyle/>
          <a:p>
            <a:r>
              <a:rPr lang="en-US" smtClean="0"/>
              <a:t>Frequent cause of bridge loops.</a:t>
            </a:r>
          </a:p>
          <a:p>
            <a:r>
              <a:rPr lang="en-US" smtClean="0"/>
              <a:t>Undetected failure on a fiber link or a problem with a transceiver.</a:t>
            </a:r>
            <a:endParaRPr lang="en-US" dirty="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Frame Corruption</a:t>
            </a:r>
            <a:endParaRPr lang="en-US" dirty="0"/>
          </a:p>
        </p:txBody>
      </p:sp>
      <p:sp>
        <p:nvSpPr>
          <p:cNvPr id="4" name="Content Placeholder 3"/>
          <p:cNvSpPr>
            <a:spLocks noGrp="1"/>
          </p:cNvSpPr>
          <p:nvPr>
            <p:ph idx="1"/>
          </p:nvPr>
        </p:nvSpPr>
        <p:spPr/>
        <p:txBody>
          <a:bodyPr>
            <a:normAutofit/>
          </a:bodyPr>
          <a:lstStyle/>
          <a:p>
            <a:r>
              <a:rPr lang="en-US" smtClean="0"/>
              <a:t>If an interface is experiencing a high rate of physical errors, the result may be lost BPDUs, which may lead to an interface in the blocking state moving to the forwarding state. </a:t>
            </a:r>
          </a:p>
          <a:p>
            <a:r>
              <a:rPr lang="en-US" smtClean="0"/>
              <a:t>Uncommon scenario due to conservative default STP parameters. </a:t>
            </a:r>
          </a:p>
          <a:p>
            <a:r>
              <a:rPr lang="en-US" smtClean="0"/>
              <a:t>Frame corruption is generally a result of a duplex mismatch, bad cable, or incorrect cable length.</a:t>
            </a:r>
            <a:endParaRPr lang="en-US"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Resource Errors</a:t>
            </a:r>
            <a:endParaRPr lang="en-US" dirty="0"/>
          </a:p>
        </p:txBody>
      </p:sp>
      <p:sp>
        <p:nvSpPr>
          <p:cNvPr id="4" name="Content Placeholder 3"/>
          <p:cNvSpPr>
            <a:spLocks noGrp="1"/>
          </p:cNvSpPr>
          <p:nvPr>
            <p:ph idx="1"/>
          </p:nvPr>
        </p:nvSpPr>
        <p:spPr/>
        <p:txBody>
          <a:bodyPr>
            <a:normAutofit/>
          </a:bodyPr>
          <a:lstStyle/>
          <a:p>
            <a:r>
              <a:rPr lang="en-US" smtClean="0"/>
              <a:t>STP is performed by the CPU (software-based). This means that if the CPU of the bridge is over-utilized for any reason, it might lack the resources to send out BPDUs. </a:t>
            </a:r>
          </a:p>
          <a:p>
            <a:r>
              <a:rPr lang="en-US" smtClean="0"/>
              <a:t>STP is generally not a processor-intensive application and has priority over other processes; therefore, a resource problem is unlikely to arise. </a:t>
            </a:r>
          </a:p>
          <a:p>
            <a:r>
              <a:rPr lang="en-US" smtClean="0"/>
              <a:t>Exercise caution when multiple VLANs in PVST+ or PVRST+ mode exist. Consult the product documentation for the recommended number of VLANs and STP instances on any specific switch to avoid exhausting resources.</a:t>
            </a:r>
            <a:endParaRPr lang="en-US" dirty="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t>PortFast Configuration Error</a:t>
            </a:r>
            <a:endParaRPr lang="en-US" dirty="0"/>
          </a:p>
        </p:txBody>
      </p:sp>
      <p:pic>
        <p:nvPicPr>
          <p:cNvPr id="6" name="Content Placeholder 5" descr="PortFast Configuration Error.jpg"/>
          <p:cNvPicPr>
            <a:picLocks noGrp="1" noChangeAspect="1"/>
          </p:cNvPicPr>
          <p:nvPr>
            <p:ph idx="10"/>
          </p:nvPr>
        </p:nvPicPr>
        <p:blipFill>
          <a:blip r:embed="rId3" cstate="print"/>
          <a:stretch>
            <a:fillRect/>
          </a:stretch>
        </p:blipFill>
        <p:spPr>
          <a:xfrm>
            <a:off x="2394330" y="1206500"/>
            <a:ext cx="4290252" cy="2525713"/>
          </a:xfrm>
        </p:spPr>
      </p:pic>
      <p:sp>
        <p:nvSpPr>
          <p:cNvPr id="4" name="Content Placeholder 3"/>
          <p:cNvSpPr>
            <a:spLocks noGrp="1"/>
          </p:cNvSpPr>
          <p:nvPr>
            <p:ph idx="11"/>
          </p:nvPr>
        </p:nvSpPr>
        <p:spPr/>
        <p:txBody>
          <a:bodyPr>
            <a:noAutofit/>
          </a:bodyPr>
          <a:lstStyle/>
          <a:p>
            <a:pPr>
              <a:lnSpc>
                <a:spcPct val="120000"/>
              </a:lnSpc>
            </a:pPr>
            <a:r>
              <a:rPr lang="en-US" sz="1800" smtClean="0"/>
              <a:t>Switch A has Port p1 in the forwarding state and Port p2 configured for PortFast. Device B is a hub. Port p2 goes to forwarding and creates a loop between p1 and p2 as soon as the second cable plugs in to Switch A. The loop ceases as soon as p1 or p2 receives a BPDU that transitions one of these two ports into blocking mode. </a:t>
            </a:r>
          </a:p>
          <a:p>
            <a:pPr>
              <a:lnSpc>
                <a:spcPct val="120000"/>
              </a:lnSpc>
            </a:pPr>
            <a:r>
              <a:rPr lang="en-US" sz="1800" smtClean="0"/>
              <a:t>The problem with this type of transient loop condition is that if the looping traffic is intensive, the bridge might have trouble successfully sending the BPDU that stops the loop. BPDU guard prevents this type of event from occurring.</a:t>
            </a:r>
            <a:endParaRPr lang="en-US" sz="1800" dirty="0"/>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Troubleshooting Methodology</a:t>
            </a:r>
            <a:endParaRPr lang="en-US" dirty="0"/>
          </a:p>
        </p:txBody>
      </p:sp>
      <p:sp>
        <p:nvSpPr>
          <p:cNvPr id="4" name="Content Placeholder 3"/>
          <p:cNvSpPr>
            <a:spLocks noGrp="1"/>
          </p:cNvSpPr>
          <p:nvPr>
            <p:ph idx="1"/>
          </p:nvPr>
        </p:nvSpPr>
        <p:spPr/>
        <p:txBody>
          <a:bodyPr>
            <a:normAutofit/>
          </a:bodyPr>
          <a:lstStyle/>
          <a:p>
            <a:r>
              <a:rPr lang="en-US" smtClean="0"/>
              <a:t>Troubleshooting STP issues can be difficult if logical troubleshooting procedures are not deployed in advance. Occasionally, rebooting of the switches might resolve the problem temporarily, but without determining the underlying cause of the problem, the problem is likely to return. The following steps provide a general overview of a methodology for troubleshooting STP:</a:t>
            </a:r>
          </a:p>
          <a:p>
            <a:r>
              <a:rPr lang="en-US" smtClean="0"/>
              <a:t>Step 1. Develop a plan.</a:t>
            </a:r>
          </a:p>
          <a:p>
            <a:r>
              <a:rPr lang="en-US" smtClean="0"/>
              <a:t>Step 2. Isolate the cause and correct an STP problem.</a:t>
            </a:r>
          </a:p>
          <a:p>
            <a:r>
              <a:rPr lang="en-US" smtClean="0"/>
              <a:t>Step 3. Document findings.</a:t>
            </a:r>
            <a:endParaRPr lang="en-US" dirty="0" smtClean="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smtClean="0"/>
              <a:t>Chapter 3 Summary (1)</a:t>
            </a:r>
            <a:endParaRPr lang="en-US" dirty="0" smtClean="0"/>
          </a:p>
        </p:txBody>
      </p:sp>
      <p:sp>
        <p:nvSpPr>
          <p:cNvPr id="5" name="Content Placeholder 4"/>
          <p:cNvSpPr>
            <a:spLocks noGrp="1"/>
          </p:cNvSpPr>
          <p:nvPr>
            <p:ph idx="1"/>
          </p:nvPr>
        </p:nvSpPr>
        <p:spPr/>
        <p:txBody>
          <a:bodyPr/>
          <a:lstStyle/>
          <a:p>
            <a:r>
              <a:rPr lang="en-US" smtClean="0"/>
              <a:t>Spanning Tree Protocol is a fundamental protocol to prevent Layer 2 loops and at the same time provide redundancy in the network. This chapter covered the basic operation and configuration of RSTP and MST. Enhancements now enable STP to converge more quickly and run more efficiently.</a:t>
            </a:r>
          </a:p>
          <a:p>
            <a:pPr lvl="1"/>
            <a:r>
              <a:rPr lang="en-US" smtClean="0"/>
              <a:t>RSTP provides faster convergence than 802.1D when topology changes occur.</a:t>
            </a:r>
          </a:p>
          <a:p>
            <a:pPr lvl="1"/>
            <a:r>
              <a:rPr lang="en-US" smtClean="0"/>
              <a:t>RSTP enables several additional port roles to increase the overall mechanism’s efficiency.</a:t>
            </a:r>
          </a:p>
          <a:p>
            <a:pPr lvl="1"/>
            <a:r>
              <a:rPr lang="en-US" b="1" smtClean="0">
                <a:latin typeface="Courier New" pitchFamily="49" charset="0"/>
                <a:cs typeface="Courier New" pitchFamily="49" charset="0"/>
              </a:rPr>
              <a:t>show spanning-tree </a:t>
            </a:r>
            <a:r>
              <a:rPr lang="en-US" smtClean="0"/>
              <a:t>is the main family of commands used to verify RSTP operations.</a:t>
            </a:r>
          </a:p>
          <a:p>
            <a:pPr lvl="1"/>
            <a:r>
              <a:rPr lang="en-US" smtClean="0"/>
              <a:t>MST reduces the encumbrance of PVRST+ by allowing a single instance of spanning tree to run for multiple VLANs.</a:t>
            </a:r>
            <a:endParaRPr lang="en-US" dirty="0"/>
          </a:p>
        </p:txBody>
      </p:sp>
    </p:spTree>
  </p:cSld>
  <p:clrMapOvr>
    <a:masterClrMapping/>
  </p:clrMapOvr>
  <p:transition spd="med"/>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smtClean="0"/>
              <a:t>Chapter 3 Summary (2)</a:t>
            </a:r>
            <a:endParaRPr lang="en-US" dirty="0" smtClean="0"/>
          </a:p>
        </p:txBody>
      </p:sp>
      <p:sp>
        <p:nvSpPr>
          <p:cNvPr id="5" name="Content Placeholder 4"/>
          <p:cNvSpPr>
            <a:spLocks noGrp="1"/>
          </p:cNvSpPr>
          <p:nvPr>
            <p:ph idx="1"/>
          </p:nvPr>
        </p:nvSpPr>
        <p:spPr/>
        <p:txBody>
          <a:bodyPr>
            <a:normAutofit fontScale="77500" lnSpcReduction="20000"/>
          </a:bodyPr>
          <a:lstStyle/>
          <a:p>
            <a:pPr>
              <a:lnSpc>
                <a:spcPct val="120000"/>
              </a:lnSpc>
            </a:pPr>
            <a:r>
              <a:rPr lang="en-US" smtClean="0"/>
              <a:t>The Cisco STP enhancements provide robustness and resiliency to the protocol. These enhancements add availability to the multilayer switched network. These enhancements not only isolate bridging loops but also prevent bridging loops from occurring. To protect STP operations, several features are available that control the way BPDUs are sent and received:</a:t>
            </a:r>
          </a:p>
          <a:p>
            <a:pPr lvl="1">
              <a:lnSpc>
                <a:spcPct val="120000"/>
              </a:lnSpc>
            </a:pPr>
            <a:r>
              <a:rPr lang="en-US" smtClean="0"/>
              <a:t>BPDU guard protects the operation of STP on PortFast-configured ports.</a:t>
            </a:r>
          </a:p>
          <a:p>
            <a:pPr lvl="1">
              <a:lnSpc>
                <a:spcPct val="120000"/>
              </a:lnSpc>
            </a:pPr>
            <a:r>
              <a:rPr lang="en-US" smtClean="0"/>
              <a:t>BPDU filtering prevents BPDUs from being sent and ignores received BPDUs while leaving the port in forwarding state.</a:t>
            </a:r>
          </a:p>
          <a:p>
            <a:pPr lvl="1">
              <a:lnSpc>
                <a:spcPct val="120000"/>
              </a:lnSpc>
            </a:pPr>
            <a:r>
              <a:rPr lang="en-US" smtClean="0"/>
              <a:t>Root guard prevents root switch being elected via BPDUs received on a root-guard configured port.</a:t>
            </a:r>
          </a:p>
          <a:p>
            <a:pPr lvl="1">
              <a:lnSpc>
                <a:spcPct val="120000"/>
              </a:lnSpc>
            </a:pPr>
            <a:r>
              <a:rPr lang="en-US" smtClean="0"/>
              <a:t>Loop guard detects and disables an interface with Layer 2 unidirectional connectivity, protecting the network from anomalous STP conditions.</a:t>
            </a:r>
          </a:p>
          <a:p>
            <a:pPr lvl="1">
              <a:lnSpc>
                <a:spcPct val="120000"/>
              </a:lnSpc>
            </a:pPr>
            <a:r>
              <a:rPr lang="en-US" smtClean="0"/>
              <a:t>UDLD detects and disables an interface with unidirectional connectivity, protecting the network from anomalous STP conditions.</a:t>
            </a:r>
          </a:p>
          <a:p>
            <a:pPr lvl="1">
              <a:lnSpc>
                <a:spcPct val="120000"/>
              </a:lnSpc>
            </a:pPr>
            <a:r>
              <a:rPr lang="en-US" smtClean="0"/>
              <a:t>In most implementations, the STP toolkit should be used in combination with additional features such as Flex Links.</a:t>
            </a:r>
            <a:endParaRPr lang="en-US" dirty="0"/>
          </a:p>
        </p:txBody>
      </p:sp>
    </p:spTree>
  </p:cSld>
  <p:clrMapOvr>
    <a:masterClrMapping/>
  </p:clrMapOvr>
  <p:transition spd="med"/>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a:bodyPr>
          <a:lstStyle/>
          <a:p>
            <a:r>
              <a:rPr lang="en-US" sz="2000" b="1" dirty="0"/>
              <a:t>Lab </a:t>
            </a:r>
            <a:r>
              <a:rPr lang="en-US" sz="2000" b="1" dirty="0" smtClean="0"/>
              <a:t>3-1</a:t>
            </a:r>
            <a:r>
              <a:rPr lang="en-US" sz="2000" b="1" dirty="0" smtClean="0"/>
              <a:t>	</a:t>
            </a:r>
            <a:r>
              <a:rPr lang="en-US" sz="2000" b="1" dirty="0" smtClean="0"/>
              <a:t>Spanning </a:t>
            </a:r>
            <a:r>
              <a:rPr lang="en-US" sz="2000" b="1" dirty="0" smtClean="0"/>
              <a:t>Tree Protocol (STP) Default Behavior </a:t>
            </a:r>
            <a:endParaRPr lang="en-US" sz="2000" b="1" dirty="0" smtClean="0"/>
          </a:p>
          <a:p>
            <a:r>
              <a:rPr lang="en-US" sz="2000" b="1" dirty="0" smtClean="0"/>
              <a:t>Lab </a:t>
            </a:r>
            <a:r>
              <a:rPr lang="en-US" sz="2000" b="1" dirty="0" smtClean="0"/>
              <a:t>3-2</a:t>
            </a:r>
            <a:r>
              <a:rPr lang="en-US" sz="2000" b="1" dirty="0" smtClean="0"/>
              <a:t>	</a:t>
            </a:r>
            <a:r>
              <a:rPr lang="en-US" sz="2000" b="1" dirty="0" smtClean="0"/>
              <a:t>Modifying </a:t>
            </a:r>
            <a:r>
              <a:rPr lang="en-US" sz="2000" b="1" dirty="0" smtClean="0"/>
              <a:t>Default Spanning Tree Behavior </a:t>
            </a:r>
            <a:endParaRPr lang="en-US" sz="2000" b="1" dirty="0" smtClean="0"/>
          </a:p>
          <a:p>
            <a:r>
              <a:rPr lang="en-US" sz="2000" b="1" dirty="0" smtClean="0"/>
              <a:t>Lab </a:t>
            </a:r>
            <a:r>
              <a:rPr lang="en-US" sz="2000" b="1" dirty="0" smtClean="0"/>
              <a:t>3-3</a:t>
            </a:r>
            <a:r>
              <a:rPr lang="en-US" sz="2000" b="1" dirty="0" smtClean="0"/>
              <a:t>	</a:t>
            </a:r>
            <a:r>
              <a:rPr lang="en-US" sz="2000" b="1" dirty="0" smtClean="0"/>
              <a:t>Per-VLAN </a:t>
            </a:r>
            <a:r>
              <a:rPr lang="en-US" sz="2000" b="1" dirty="0" smtClean="0"/>
              <a:t>Spanning Tree Behavior </a:t>
            </a:r>
            <a:endParaRPr lang="en-US" sz="2000" b="1" dirty="0" smtClean="0"/>
          </a:p>
          <a:p>
            <a:r>
              <a:rPr lang="en-US" sz="2000" b="1" dirty="0" smtClean="0"/>
              <a:t>Lab </a:t>
            </a:r>
            <a:r>
              <a:rPr lang="en-US" sz="2000" b="1" dirty="0" smtClean="0"/>
              <a:t>3-4</a:t>
            </a:r>
            <a:r>
              <a:rPr lang="en-US" sz="2000" b="1" dirty="0" smtClean="0"/>
              <a:t>	Multiple Spanning Tree </a:t>
            </a:r>
          </a:p>
          <a:p>
            <a:endParaRPr lang="en-US" sz="2000" b="1" dirty="0"/>
          </a:p>
        </p:txBody>
      </p:sp>
      <p:sp>
        <p:nvSpPr>
          <p:cNvPr id="5" name="Title 4"/>
          <p:cNvSpPr>
            <a:spLocks noGrp="1"/>
          </p:cNvSpPr>
          <p:nvPr>
            <p:ph type="title"/>
          </p:nvPr>
        </p:nvSpPr>
        <p:spPr/>
        <p:txBody>
          <a:bodyPr/>
          <a:lstStyle/>
          <a:p>
            <a:r>
              <a:rPr lang="en-US" dirty="0" smtClean="0"/>
              <a:t>Chapter </a:t>
            </a:r>
            <a:r>
              <a:rPr lang="en-US" dirty="0" smtClean="0"/>
              <a:t>3 </a:t>
            </a:r>
            <a:r>
              <a:rPr lang="en-US" dirty="0" smtClean="0"/>
              <a:t>Labs</a:t>
            </a:r>
            <a:endParaRPr lang="en-US" dirty="0"/>
          </a:p>
        </p:txBody>
      </p:sp>
    </p:spTree>
    <p:extLst>
      <p:ext uri="{BB962C8B-B14F-4D97-AF65-F5344CB8AC3E}">
        <p14:creationId xmlns="" xmlns:p14="http://schemas.microsoft.com/office/powerpoint/2010/main" val="1792079767"/>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smtClean="0"/>
              <a:t>Resources</a:t>
            </a:r>
          </a:p>
        </p:txBody>
      </p:sp>
      <p:sp>
        <p:nvSpPr>
          <p:cNvPr id="4" name="Content Placeholder 3"/>
          <p:cNvSpPr>
            <a:spLocks noGrp="1"/>
          </p:cNvSpPr>
          <p:nvPr>
            <p:ph idx="1"/>
          </p:nvPr>
        </p:nvSpPr>
        <p:spPr/>
        <p:txBody>
          <a:bodyPr/>
          <a:lstStyle/>
          <a:p>
            <a:r>
              <a:rPr lang="it-IT" smtClean="0"/>
              <a:t>Cisco Spanning Tree Protocol Configuration Guide:</a:t>
            </a:r>
          </a:p>
          <a:p>
            <a:pPr lvl="1" indent="1588">
              <a:buNone/>
            </a:pPr>
            <a:r>
              <a:rPr lang="en-US" smtClean="0">
                <a:hlinkClick r:id="rId3"/>
              </a:rPr>
              <a:t>www.cisco.com/en/US/docs/switches/lan/catalyst3560/software/release/12.2_52_se/command/reference/3560cr.html</a:t>
            </a:r>
            <a:r>
              <a:rPr lang="en-US" smtClean="0"/>
              <a:t> </a:t>
            </a:r>
          </a:p>
          <a:p>
            <a:r>
              <a:rPr lang="en-US" smtClean="0"/>
              <a:t>Configuring MST Configuration Guide:</a:t>
            </a:r>
          </a:p>
          <a:p>
            <a:pPr lvl="1" indent="1588">
              <a:buNone/>
            </a:pPr>
            <a:r>
              <a:rPr lang="en-US" smtClean="0">
                <a:hlinkClick r:id="rId4"/>
              </a:rPr>
              <a:t>www.cisco.com/en/US/docs/switches/lan/catalyst3560/software/release/12.2_52_se/configuration/guide/swstp.html</a:t>
            </a:r>
            <a:endParaRPr lang="en-US" smtClean="0"/>
          </a:p>
          <a:p>
            <a:r>
              <a:rPr lang="en-US" smtClean="0"/>
              <a:t>Cisco Optional Spanning-Tree Features Configuration Guide:</a:t>
            </a:r>
          </a:p>
          <a:p>
            <a:pPr lvl="1" indent="1588">
              <a:buNone/>
            </a:pPr>
            <a:r>
              <a:rPr lang="en-US" smtClean="0">
                <a:hlinkClick r:id="rId5"/>
              </a:rPr>
              <a:t>www.cisco.com/en/US/docs/switches/lan/catalyst3560/software/release/12.2_52_se/configuration/guide/swmstp.html</a:t>
            </a:r>
            <a:r>
              <a:rPr lang="en-US" smtClean="0"/>
              <a:t> </a:t>
            </a:r>
          </a:p>
          <a:p>
            <a:pPr lvl="1" indent="1588">
              <a:buNone/>
            </a:pPr>
            <a:r>
              <a:rPr lang="en-US" smtClean="0">
                <a:hlinkClick r:id="rId6"/>
              </a:rPr>
              <a:t>www.cisco.com/en/US/docs/switches/lan/catalyst3560/software/release/12.2_52_se/configuration/guide/swstpopt.html</a:t>
            </a:r>
            <a:r>
              <a:rPr lang="en-US" smtClean="0"/>
              <a:t> </a:t>
            </a:r>
            <a:endParaRPr lang="en-U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RSTP Operation – Port States</a:t>
            </a:r>
            <a:endParaRPr lang="en-US" dirty="0"/>
          </a:p>
        </p:txBody>
      </p:sp>
      <p:graphicFrame>
        <p:nvGraphicFramePr>
          <p:cNvPr id="6" name="Content Placeholder 5"/>
          <p:cNvGraphicFramePr>
            <a:graphicFrameLocks noGrp="1"/>
          </p:cNvGraphicFramePr>
          <p:nvPr>
            <p:ph idx="10"/>
          </p:nvPr>
        </p:nvGraphicFramePr>
        <p:xfrm>
          <a:off x="279400" y="1110803"/>
          <a:ext cx="8520114" cy="2778760"/>
        </p:xfrm>
        <a:graphic>
          <a:graphicData uri="http://schemas.openxmlformats.org/drawingml/2006/table">
            <a:tbl>
              <a:tblPr firstRow="1" bandRow="1">
                <a:tableStyleId>{5C22544A-7EE6-4342-B048-85BDC9FD1C3A}</a:tableStyleId>
              </a:tblPr>
              <a:tblGrid>
                <a:gridCol w="2219251"/>
                <a:gridCol w="6300863"/>
              </a:tblGrid>
              <a:tr h="370840">
                <a:tc>
                  <a:txBody>
                    <a:bodyPr/>
                    <a:lstStyle/>
                    <a:p>
                      <a:r>
                        <a:rPr lang="en-US" dirty="0" smtClean="0"/>
                        <a:t>Port State</a:t>
                      </a:r>
                      <a:endParaRPr lang="en-US" dirty="0"/>
                    </a:p>
                  </a:txBody>
                  <a:tcPr/>
                </a:tc>
                <a:tc>
                  <a:txBody>
                    <a:bodyPr/>
                    <a:lstStyle/>
                    <a:p>
                      <a:r>
                        <a:rPr lang="en-US" dirty="0" smtClean="0"/>
                        <a:t>Description</a:t>
                      </a:r>
                      <a:endParaRPr lang="en-US" dirty="0"/>
                    </a:p>
                  </a:txBody>
                  <a:tcPr/>
                </a:tc>
              </a:tr>
              <a:tr h="370840">
                <a:tc>
                  <a:txBody>
                    <a:bodyPr/>
                    <a:lstStyle/>
                    <a:p>
                      <a:r>
                        <a:rPr lang="en-US" dirty="0" smtClean="0"/>
                        <a:t>Discarding</a:t>
                      </a:r>
                      <a:endParaRPr lang="en-US" dirty="0"/>
                    </a:p>
                  </a:txBody>
                  <a:tcPr/>
                </a:tc>
                <a:tc>
                  <a:txBody>
                    <a:bodyPr/>
                    <a:lstStyle/>
                    <a:p>
                      <a:r>
                        <a:rPr lang="en-US" sz="1400" kern="1200" baseline="0" dirty="0" smtClean="0">
                          <a:solidFill>
                            <a:schemeClr val="dk1"/>
                          </a:solidFill>
                          <a:latin typeface="+mn-lt"/>
                          <a:ea typeface="+mn-ea"/>
                          <a:cs typeface="+mn-cs"/>
                        </a:rPr>
                        <a:t>This state is seen in both a stable active topology and during topology synchronization and changes. The discarding state prevents the forwarding of data frames, thus “breaking” the continuity of a Layer 2 loop.</a:t>
                      </a:r>
                      <a:endParaRPr lang="en-US" dirty="0"/>
                    </a:p>
                  </a:txBody>
                  <a:tcPr/>
                </a:tc>
              </a:tr>
              <a:tr h="370840">
                <a:tc>
                  <a:txBody>
                    <a:bodyPr/>
                    <a:lstStyle/>
                    <a:p>
                      <a:r>
                        <a:rPr lang="en-US" dirty="0" smtClean="0"/>
                        <a:t>Learning</a:t>
                      </a:r>
                      <a:endParaRPr lang="en-US" dirty="0"/>
                    </a:p>
                  </a:txBody>
                  <a:tcPr/>
                </a:tc>
                <a:tc>
                  <a:txBody>
                    <a:bodyPr/>
                    <a:lstStyle/>
                    <a:p>
                      <a:r>
                        <a:rPr lang="en-US" sz="1400" kern="1200" baseline="0" dirty="0" smtClean="0">
                          <a:solidFill>
                            <a:schemeClr val="dk1"/>
                          </a:solidFill>
                          <a:latin typeface="+mn-lt"/>
                          <a:ea typeface="+mn-ea"/>
                          <a:cs typeface="+mn-cs"/>
                        </a:rPr>
                        <a:t>This state is seen in both a stable active topology and during topology synchronization and changes. The learning state accepts data frames to populate the MAC table to limit flooding of unknown unicast frames.</a:t>
                      </a:r>
                      <a:endParaRPr lang="en-US" sz="1400" dirty="0"/>
                    </a:p>
                  </a:txBody>
                  <a:tcPr/>
                </a:tc>
              </a:tr>
              <a:tr h="370840">
                <a:tc>
                  <a:txBody>
                    <a:bodyPr/>
                    <a:lstStyle/>
                    <a:p>
                      <a:r>
                        <a:rPr lang="en-US" dirty="0" smtClean="0"/>
                        <a:t>Forwarding</a:t>
                      </a:r>
                      <a:endParaRPr lang="en-US" dirty="0"/>
                    </a:p>
                  </a:txBody>
                  <a:tcPr/>
                </a:tc>
                <a:tc>
                  <a:txBody>
                    <a:bodyPr/>
                    <a:lstStyle/>
                    <a:p>
                      <a:r>
                        <a:rPr lang="en-US" sz="1400" kern="1200" baseline="0" dirty="0" smtClean="0">
                          <a:solidFill>
                            <a:schemeClr val="dk1"/>
                          </a:solidFill>
                          <a:latin typeface="+mn-lt"/>
                          <a:ea typeface="+mn-ea"/>
                          <a:cs typeface="+mn-cs"/>
                        </a:rPr>
                        <a:t>This state is seen only in stable active topologies. The forwarding switch ports determine the topology. Following a topology change, or during synchronization, the forwarding of data frames occurs only after a proposal</a:t>
                      </a:r>
                    </a:p>
                    <a:p>
                      <a:r>
                        <a:rPr lang="en-US" sz="1400" kern="1200" baseline="0" dirty="0" smtClean="0">
                          <a:solidFill>
                            <a:schemeClr val="dk1"/>
                          </a:solidFill>
                          <a:latin typeface="+mn-lt"/>
                          <a:ea typeface="+mn-ea"/>
                          <a:cs typeface="+mn-cs"/>
                        </a:rPr>
                        <a:t>and agreement process.</a:t>
                      </a:r>
                      <a:endParaRPr lang="en-US" sz="1400" dirty="0"/>
                    </a:p>
                  </a:txBody>
                  <a:tcPr/>
                </a:tc>
              </a:tr>
            </a:tbl>
          </a:graphicData>
        </a:graphic>
      </p:graphicFrame>
      <p:graphicFrame>
        <p:nvGraphicFramePr>
          <p:cNvPr id="7" name="Content Placeholder 6"/>
          <p:cNvGraphicFramePr>
            <a:graphicFrameLocks noGrp="1"/>
          </p:cNvGraphicFramePr>
          <p:nvPr>
            <p:ph idx="11"/>
          </p:nvPr>
        </p:nvGraphicFramePr>
        <p:xfrm>
          <a:off x="279400" y="3997325"/>
          <a:ext cx="8520112" cy="2494280"/>
        </p:xfrm>
        <a:graphic>
          <a:graphicData uri="http://schemas.openxmlformats.org/drawingml/2006/table">
            <a:tbl>
              <a:tblPr firstRow="1" bandRow="1">
                <a:tableStyleId>{5C22544A-7EE6-4342-B048-85BDC9FD1C3A}</a:tableStyleId>
              </a:tblPr>
              <a:tblGrid>
                <a:gridCol w="2130028"/>
                <a:gridCol w="2130028"/>
                <a:gridCol w="2130028"/>
                <a:gridCol w="2130028"/>
              </a:tblGrid>
              <a:tr h="370840">
                <a:tc>
                  <a:txBody>
                    <a:bodyPr/>
                    <a:lstStyle/>
                    <a:p>
                      <a:r>
                        <a:rPr lang="en-US" dirty="0" smtClean="0"/>
                        <a:t>Operational</a:t>
                      </a:r>
                      <a:r>
                        <a:rPr lang="en-US" baseline="0" dirty="0" smtClean="0"/>
                        <a:t> Status</a:t>
                      </a:r>
                      <a:endParaRPr lang="en-US" dirty="0"/>
                    </a:p>
                  </a:txBody>
                  <a:tcPr/>
                </a:tc>
                <a:tc>
                  <a:txBody>
                    <a:bodyPr/>
                    <a:lstStyle/>
                    <a:p>
                      <a:r>
                        <a:rPr lang="en-US" dirty="0" smtClean="0"/>
                        <a:t>STP Port State</a:t>
                      </a:r>
                      <a:endParaRPr lang="en-US" dirty="0"/>
                    </a:p>
                  </a:txBody>
                  <a:tcPr/>
                </a:tc>
                <a:tc>
                  <a:txBody>
                    <a:bodyPr/>
                    <a:lstStyle/>
                    <a:p>
                      <a:r>
                        <a:rPr lang="en-US" dirty="0" smtClean="0"/>
                        <a:t>RSTP Port State</a:t>
                      </a:r>
                      <a:endParaRPr lang="en-US" dirty="0"/>
                    </a:p>
                  </a:txBody>
                  <a:tcPr/>
                </a:tc>
                <a:tc>
                  <a:txBody>
                    <a:bodyPr/>
                    <a:lstStyle/>
                    <a:p>
                      <a:r>
                        <a:rPr lang="en-US" dirty="0" smtClean="0"/>
                        <a:t>Port Included in Active Topology</a:t>
                      </a:r>
                      <a:endParaRPr lang="en-US" dirty="0"/>
                    </a:p>
                  </a:txBody>
                  <a:tcPr/>
                </a:tc>
              </a:tr>
              <a:tr h="370840">
                <a:tc>
                  <a:txBody>
                    <a:bodyPr/>
                    <a:lstStyle/>
                    <a:p>
                      <a:r>
                        <a:rPr lang="en-US" dirty="0" smtClean="0"/>
                        <a:t>Enabled</a:t>
                      </a:r>
                      <a:endParaRPr lang="en-US" dirty="0"/>
                    </a:p>
                  </a:txBody>
                  <a:tcPr/>
                </a:tc>
                <a:tc>
                  <a:txBody>
                    <a:bodyPr/>
                    <a:lstStyle/>
                    <a:p>
                      <a:r>
                        <a:rPr lang="en-US" dirty="0" smtClean="0"/>
                        <a:t>Blocking</a:t>
                      </a:r>
                      <a:endParaRPr lang="en-US" dirty="0"/>
                    </a:p>
                  </a:txBody>
                  <a:tcPr/>
                </a:tc>
                <a:tc>
                  <a:txBody>
                    <a:bodyPr/>
                    <a:lstStyle/>
                    <a:p>
                      <a:r>
                        <a:rPr lang="en-US" dirty="0" smtClean="0"/>
                        <a:t>Discarding</a:t>
                      </a:r>
                      <a:endParaRPr lang="en-US" dirty="0"/>
                    </a:p>
                  </a:txBody>
                  <a:tcPr/>
                </a:tc>
                <a:tc>
                  <a:txBody>
                    <a:bodyPr/>
                    <a:lstStyle/>
                    <a:p>
                      <a:r>
                        <a:rPr lang="en-US" dirty="0" smtClean="0"/>
                        <a:t>No</a:t>
                      </a:r>
                      <a:endParaRPr lang="en-US" dirty="0"/>
                    </a:p>
                  </a:txBody>
                  <a:tcPr/>
                </a:tc>
              </a:tr>
              <a:tr h="370840">
                <a:tc>
                  <a:txBody>
                    <a:bodyPr/>
                    <a:lstStyle/>
                    <a:p>
                      <a:r>
                        <a:rPr lang="en-US" dirty="0" smtClean="0"/>
                        <a:t>Enabled</a:t>
                      </a:r>
                      <a:endParaRPr lang="en-US" dirty="0"/>
                    </a:p>
                  </a:txBody>
                  <a:tcPr/>
                </a:tc>
                <a:tc>
                  <a:txBody>
                    <a:bodyPr/>
                    <a:lstStyle/>
                    <a:p>
                      <a:r>
                        <a:rPr lang="en-US" dirty="0" smtClean="0"/>
                        <a:t>Listening</a:t>
                      </a:r>
                      <a:endParaRPr lang="en-US" dirty="0"/>
                    </a:p>
                  </a:txBody>
                  <a:tcPr/>
                </a:tc>
                <a:tc>
                  <a:txBody>
                    <a:bodyPr/>
                    <a:lstStyle/>
                    <a:p>
                      <a:r>
                        <a:rPr lang="en-US" dirty="0" smtClean="0"/>
                        <a:t>Discarding</a:t>
                      </a:r>
                      <a:endParaRPr lang="en-US" dirty="0"/>
                    </a:p>
                  </a:txBody>
                  <a:tcPr/>
                </a:tc>
                <a:tc>
                  <a:txBody>
                    <a:bodyPr/>
                    <a:lstStyle/>
                    <a:p>
                      <a:r>
                        <a:rPr lang="en-US" dirty="0" smtClean="0"/>
                        <a:t>No</a:t>
                      </a:r>
                      <a:endParaRPr lang="en-US" dirty="0"/>
                    </a:p>
                  </a:txBody>
                  <a:tcPr/>
                </a:tc>
              </a:tr>
              <a:tr h="370840">
                <a:tc>
                  <a:txBody>
                    <a:bodyPr/>
                    <a:lstStyle/>
                    <a:p>
                      <a:r>
                        <a:rPr lang="en-US" dirty="0" smtClean="0"/>
                        <a:t>Enabled</a:t>
                      </a:r>
                      <a:endParaRPr lang="en-US" dirty="0"/>
                    </a:p>
                  </a:txBody>
                  <a:tcPr/>
                </a:tc>
                <a:tc>
                  <a:txBody>
                    <a:bodyPr/>
                    <a:lstStyle/>
                    <a:p>
                      <a:r>
                        <a:rPr lang="en-US" dirty="0" smtClean="0"/>
                        <a:t>Learning</a:t>
                      </a:r>
                      <a:endParaRPr lang="en-US" dirty="0"/>
                    </a:p>
                  </a:txBody>
                  <a:tcPr/>
                </a:tc>
                <a:tc>
                  <a:txBody>
                    <a:bodyPr/>
                    <a:lstStyle/>
                    <a:p>
                      <a:r>
                        <a:rPr lang="en-US" dirty="0" smtClean="0"/>
                        <a:t>Learning</a:t>
                      </a:r>
                      <a:endParaRPr lang="en-US" dirty="0"/>
                    </a:p>
                  </a:txBody>
                  <a:tcPr/>
                </a:tc>
                <a:tc>
                  <a:txBody>
                    <a:bodyPr/>
                    <a:lstStyle/>
                    <a:p>
                      <a:r>
                        <a:rPr lang="en-US" dirty="0" smtClean="0"/>
                        <a:t>Yes</a:t>
                      </a:r>
                      <a:endParaRPr lang="en-US" dirty="0"/>
                    </a:p>
                  </a:txBody>
                  <a:tcPr/>
                </a:tc>
              </a:tr>
              <a:tr h="370840">
                <a:tc>
                  <a:txBody>
                    <a:bodyPr/>
                    <a:lstStyle/>
                    <a:p>
                      <a:r>
                        <a:rPr lang="en-US" dirty="0" smtClean="0"/>
                        <a:t>Enabled</a:t>
                      </a:r>
                      <a:endParaRPr lang="en-US" dirty="0"/>
                    </a:p>
                  </a:txBody>
                  <a:tcPr/>
                </a:tc>
                <a:tc>
                  <a:txBody>
                    <a:bodyPr/>
                    <a:lstStyle/>
                    <a:p>
                      <a:r>
                        <a:rPr lang="en-US" dirty="0" smtClean="0"/>
                        <a:t>Forwarding</a:t>
                      </a:r>
                      <a:endParaRPr lang="en-US" dirty="0"/>
                    </a:p>
                  </a:txBody>
                  <a:tcPr/>
                </a:tc>
                <a:tc>
                  <a:txBody>
                    <a:bodyPr/>
                    <a:lstStyle/>
                    <a:p>
                      <a:r>
                        <a:rPr lang="en-US" dirty="0" smtClean="0"/>
                        <a:t>Forwarding</a:t>
                      </a:r>
                      <a:endParaRPr lang="en-US" dirty="0"/>
                    </a:p>
                  </a:txBody>
                  <a:tcPr/>
                </a:tc>
                <a:tc>
                  <a:txBody>
                    <a:bodyPr/>
                    <a:lstStyle/>
                    <a:p>
                      <a:r>
                        <a:rPr lang="en-US" dirty="0" smtClean="0"/>
                        <a:t>Yes</a:t>
                      </a:r>
                      <a:endParaRPr lang="en-US" dirty="0"/>
                    </a:p>
                  </a:txBody>
                  <a:tcPr/>
                </a:tc>
              </a:tr>
              <a:tr h="370840">
                <a:tc>
                  <a:txBody>
                    <a:bodyPr/>
                    <a:lstStyle/>
                    <a:p>
                      <a:r>
                        <a:rPr lang="en-US" dirty="0" smtClean="0"/>
                        <a:t>Disabled</a:t>
                      </a:r>
                      <a:endParaRPr lang="en-US" dirty="0"/>
                    </a:p>
                  </a:txBody>
                  <a:tcPr/>
                </a:tc>
                <a:tc>
                  <a:txBody>
                    <a:bodyPr/>
                    <a:lstStyle/>
                    <a:p>
                      <a:r>
                        <a:rPr lang="en-US" dirty="0" smtClean="0"/>
                        <a:t>Disabled</a:t>
                      </a:r>
                      <a:endParaRPr lang="en-US" dirty="0"/>
                    </a:p>
                  </a:txBody>
                  <a:tcPr/>
                </a:tc>
                <a:tc>
                  <a:txBody>
                    <a:bodyPr/>
                    <a:lstStyle/>
                    <a:p>
                      <a:r>
                        <a:rPr lang="en-US" dirty="0" smtClean="0"/>
                        <a:t>Discarding</a:t>
                      </a:r>
                      <a:endParaRPr lang="en-US" dirty="0"/>
                    </a:p>
                  </a:txBody>
                  <a:tcPr/>
                </a:tc>
                <a:tc>
                  <a:txBody>
                    <a:bodyPr/>
                    <a:lstStyle/>
                    <a:p>
                      <a:r>
                        <a:rPr lang="en-US" dirty="0" smtClean="0"/>
                        <a:t>No</a:t>
                      </a:r>
                      <a:endParaRPr lang="en-US" dirty="0"/>
                    </a:p>
                  </a:txBody>
                  <a:tcPr/>
                </a:tc>
              </a:tr>
            </a:tbl>
          </a:graphicData>
        </a:graphic>
      </p:graphicFrame>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0" y="0"/>
            <a:ext cx="9144000" cy="685800"/>
          </a:xfrm>
          <a:prstGeom prst="rect">
            <a:avLst/>
          </a:prstGeom>
          <a:solidFill>
            <a:srgbClr val="FFFFFF"/>
          </a:solidFill>
          <a:ln w="9525" algn="ctr">
            <a:noFill/>
            <a:miter lim="800000"/>
            <a:headEnd/>
            <a:tailEnd/>
          </a:ln>
        </p:spPr>
        <p:txBody>
          <a:bodyPr wrap="none" lIns="82124" tIns="41061" rIns="82124" bIns="41061" anchor="ctr"/>
          <a:lstStyle/>
          <a:p>
            <a:endParaRPr lang="en-US"/>
          </a:p>
        </p:txBody>
      </p:sp>
      <p:pic>
        <p:nvPicPr>
          <p:cNvPr id="17411" name="Picture 3" descr="CNA_largo-onwhite"/>
          <p:cNvPicPr>
            <a:picLocks noChangeAspect="1" noChangeArrowheads="1"/>
          </p:cNvPicPr>
          <p:nvPr/>
        </p:nvPicPr>
        <p:blipFill>
          <a:blip r:embed="rId3" cstate="print"/>
          <a:srcRect/>
          <a:stretch>
            <a:fillRect/>
          </a:stretch>
        </p:blipFill>
        <p:spPr bwMode="auto">
          <a:xfrm>
            <a:off x="1508125" y="2741613"/>
            <a:ext cx="6097588" cy="89217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RSTP Operation – Port Roles</a:t>
            </a:r>
            <a:endParaRPr lang="en-US" dirty="0"/>
          </a:p>
        </p:txBody>
      </p:sp>
      <p:pic>
        <p:nvPicPr>
          <p:cNvPr id="10" name="Content Placeholder 9" descr="RSTP Port Roles.jpg"/>
          <p:cNvPicPr>
            <a:picLocks noGrp="1" noChangeAspect="1"/>
          </p:cNvPicPr>
          <p:nvPr>
            <p:ph idx="1"/>
          </p:nvPr>
        </p:nvPicPr>
        <p:blipFill>
          <a:blip r:embed="rId3" cstate="print"/>
          <a:stretch>
            <a:fillRect/>
          </a:stretch>
        </p:blipFill>
        <p:spPr>
          <a:xfrm>
            <a:off x="662548" y="1198563"/>
            <a:ext cx="3300878" cy="5191125"/>
          </a:xfrm>
        </p:spPr>
      </p:pic>
      <p:graphicFrame>
        <p:nvGraphicFramePr>
          <p:cNvPr id="7" name="Content Placeholder 6"/>
          <p:cNvGraphicFramePr>
            <a:graphicFrameLocks noGrp="1"/>
          </p:cNvGraphicFramePr>
          <p:nvPr>
            <p:ph idx="10"/>
          </p:nvPr>
        </p:nvGraphicFramePr>
        <p:xfrm>
          <a:off x="4230807" y="1198563"/>
          <a:ext cx="4538544" cy="2814320"/>
        </p:xfrm>
        <a:graphic>
          <a:graphicData uri="http://schemas.openxmlformats.org/drawingml/2006/table">
            <a:tbl>
              <a:tblPr firstRow="1" bandRow="1">
                <a:tableStyleId>{5C22544A-7EE6-4342-B048-85BDC9FD1C3A}</a:tableStyleId>
              </a:tblPr>
              <a:tblGrid>
                <a:gridCol w="1364775"/>
                <a:gridCol w="1119117"/>
                <a:gridCol w="1037229"/>
                <a:gridCol w="1017423"/>
              </a:tblGrid>
              <a:tr h="370840">
                <a:tc>
                  <a:txBody>
                    <a:bodyPr/>
                    <a:lstStyle/>
                    <a:p>
                      <a:r>
                        <a:rPr lang="en-US" sz="1400" dirty="0" smtClean="0"/>
                        <a:t>STP Port Role</a:t>
                      </a:r>
                      <a:endParaRPr lang="en-US" sz="1400" dirty="0"/>
                    </a:p>
                  </a:txBody>
                  <a:tcPr marL="43650" marR="43650"/>
                </a:tc>
                <a:tc>
                  <a:txBody>
                    <a:bodyPr/>
                    <a:lstStyle/>
                    <a:p>
                      <a:r>
                        <a:rPr lang="en-US" sz="1400" dirty="0" smtClean="0"/>
                        <a:t>RSTP Port Role</a:t>
                      </a:r>
                      <a:endParaRPr lang="en-US" sz="1400" dirty="0"/>
                    </a:p>
                  </a:txBody>
                  <a:tcPr marL="43650" marR="43650"/>
                </a:tc>
                <a:tc>
                  <a:txBody>
                    <a:bodyPr/>
                    <a:lstStyle/>
                    <a:p>
                      <a:r>
                        <a:rPr lang="en-US" sz="1400" dirty="0" smtClean="0"/>
                        <a:t>STP Port State</a:t>
                      </a:r>
                      <a:endParaRPr lang="en-US" sz="1400" dirty="0"/>
                    </a:p>
                  </a:txBody>
                  <a:tcPr marL="43650" marR="43650"/>
                </a:tc>
                <a:tc>
                  <a:txBody>
                    <a:bodyPr/>
                    <a:lstStyle/>
                    <a:p>
                      <a:r>
                        <a:rPr lang="en-US" sz="1400" dirty="0" smtClean="0"/>
                        <a:t>RSTP</a:t>
                      </a:r>
                      <a:r>
                        <a:rPr lang="en-US" sz="1400" baseline="0" dirty="0" smtClean="0"/>
                        <a:t> Port State</a:t>
                      </a:r>
                      <a:endParaRPr lang="en-US" sz="1400" dirty="0"/>
                    </a:p>
                  </a:txBody>
                  <a:tcPr marL="43650" marR="43650"/>
                </a:tc>
              </a:tr>
              <a:tr h="370840">
                <a:tc>
                  <a:txBody>
                    <a:bodyPr/>
                    <a:lstStyle/>
                    <a:p>
                      <a:r>
                        <a:rPr lang="en-US" sz="1400" dirty="0" smtClean="0"/>
                        <a:t>Root port</a:t>
                      </a:r>
                      <a:endParaRPr lang="en-US" sz="1400" dirty="0"/>
                    </a:p>
                  </a:txBody>
                  <a:tcPr marL="43650" marR="43650"/>
                </a:tc>
                <a:tc>
                  <a:txBody>
                    <a:bodyPr/>
                    <a:lstStyle/>
                    <a:p>
                      <a:r>
                        <a:rPr lang="en-US" sz="1400" dirty="0" smtClean="0"/>
                        <a:t>Root port</a:t>
                      </a:r>
                      <a:endParaRPr lang="en-US" sz="1400" dirty="0"/>
                    </a:p>
                  </a:txBody>
                  <a:tcPr marL="43650" marR="43650"/>
                </a:tc>
                <a:tc>
                  <a:txBody>
                    <a:bodyPr/>
                    <a:lstStyle/>
                    <a:p>
                      <a:r>
                        <a:rPr lang="en-US" sz="1400" dirty="0" smtClean="0"/>
                        <a:t>Forwarding</a:t>
                      </a:r>
                      <a:endParaRPr lang="en-US" sz="1400" dirty="0"/>
                    </a:p>
                  </a:txBody>
                  <a:tcPr marL="43650" marR="43650"/>
                </a:tc>
                <a:tc>
                  <a:txBody>
                    <a:bodyPr/>
                    <a:lstStyle/>
                    <a:p>
                      <a:r>
                        <a:rPr lang="en-US" sz="1400" dirty="0" smtClean="0"/>
                        <a:t>Forwarding</a:t>
                      </a:r>
                      <a:endParaRPr lang="en-US" sz="1400" dirty="0"/>
                    </a:p>
                  </a:txBody>
                  <a:tcPr marL="43650" marR="43650"/>
                </a:tc>
              </a:tr>
              <a:tr h="370840">
                <a:tc>
                  <a:txBody>
                    <a:bodyPr/>
                    <a:lstStyle/>
                    <a:p>
                      <a:r>
                        <a:rPr lang="en-US" sz="1400" dirty="0" smtClean="0"/>
                        <a:t>Designated port</a:t>
                      </a:r>
                      <a:endParaRPr lang="en-US" sz="1400" dirty="0"/>
                    </a:p>
                  </a:txBody>
                  <a:tcPr marL="43650" marR="43650"/>
                </a:tc>
                <a:tc>
                  <a:txBody>
                    <a:bodyPr/>
                    <a:lstStyle/>
                    <a:p>
                      <a:r>
                        <a:rPr lang="en-US" sz="1400" dirty="0" smtClean="0"/>
                        <a:t>Designated</a:t>
                      </a:r>
                      <a:r>
                        <a:rPr lang="en-US" sz="1400" baseline="0" dirty="0" smtClean="0"/>
                        <a:t> port</a:t>
                      </a:r>
                      <a:endParaRPr lang="en-US" sz="1400" dirty="0"/>
                    </a:p>
                  </a:txBody>
                  <a:tcPr marL="43650" marR="43650"/>
                </a:tc>
                <a:tc>
                  <a:txBody>
                    <a:bodyPr/>
                    <a:lstStyle/>
                    <a:p>
                      <a:r>
                        <a:rPr lang="en-US" sz="1400" dirty="0" smtClean="0"/>
                        <a:t>Forwarding</a:t>
                      </a:r>
                      <a:endParaRPr lang="en-US" sz="1400" dirty="0"/>
                    </a:p>
                  </a:txBody>
                  <a:tcPr marL="43650" marR="43650"/>
                </a:tc>
                <a:tc>
                  <a:txBody>
                    <a:bodyPr/>
                    <a:lstStyle/>
                    <a:p>
                      <a:r>
                        <a:rPr lang="en-US" sz="1400" dirty="0" smtClean="0"/>
                        <a:t>Forwarding</a:t>
                      </a:r>
                      <a:endParaRPr lang="en-US" sz="1400" dirty="0"/>
                    </a:p>
                  </a:txBody>
                  <a:tcPr marL="43650" marR="43650"/>
                </a:tc>
              </a:tr>
              <a:tr h="370840">
                <a:tc>
                  <a:txBody>
                    <a:bodyPr/>
                    <a:lstStyle/>
                    <a:p>
                      <a:r>
                        <a:rPr lang="en-US" sz="1400" dirty="0" smtClean="0"/>
                        <a:t>Nondesignated</a:t>
                      </a:r>
                      <a:r>
                        <a:rPr lang="en-US" sz="1400" baseline="0" dirty="0" smtClean="0"/>
                        <a:t> port</a:t>
                      </a:r>
                      <a:endParaRPr lang="en-US" sz="1400" dirty="0"/>
                    </a:p>
                  </a:txBody>
                  <a:tcPr marL="43650" marR="43650"/>
                </a:tc>
                <a:tc>
                  <a:txBody>
                    <a:bodyPr/>
                    <a:lstStyle/>
                    <a:p>
                      <a:r>
                        <a:rPr lang="en-US" sz="1400" dirty="0" smtClean="0"/>
                        <a:t>Alternate or backup port</a:t>
                      </a:r>
                      <a:endParaRPr lang="en-US" sz="1400" dirty="0"/>
                    </a:p>
                  </a:txBody>
                  <a:tcPr marL="43650" marR="43650"/>
                </a:tc>
                <a:tc>
                  <a:txBody>
                    <a:bodyPr/>
                    <a:lstStyle/>
                    <a:p>
                      <a:r>
                        <a:rPr lang="en-US" sz="1400" dirty="0" smtClean="0"/>
                        <a:t>Blocking</a:t>
                      </a:r>
                      <a:endParaRPr lang="en-US" sz="1400" dirty="0"/>
                    </a:p>
                  </a:txBody>
                  <a:tcPr marL="43650" marR="43650"/>
                </a:tc>
                <a:tc>
                  <a:txBody>
                    <a:bodyPr/>
                    <a:lstStyle/>
                    <a:p>
                      <a:r>
                        <a:rPr lang="en-US" sz="1400" dirty="0" smtClean="0"/>
                        <a:t>Discarding</a:t>
                      </a:r>
                      <a:endParaRPr lang="en-US" sz="1400" dirty="0"/>
                    </a:p>
                  </a:txBody>
                  <a:tcPr marL="43650" marR="43650"/>
                </a:tc>
              </a:tr>
              <a:tr h="370840">
                <a:tc>
                  <a:txBody>
                    <a:bodyPr/>
                    <a:lstStyle/>
                    <a:p>
                      <a:r>
                        <a:rPr lang="en-US" sz="1400" dirty="0" smtClean="0"/>
                        <a:t>Disabled</a:t>
                      </a:r>
                      <a:endParaRPr lang="en-US" sz="1400" dirty="0"/>
                    </a:p>
                  </a:txBody>
                  <a:tcPr marL="43650" marR="43650"/>
                </a:tc>
                <a:tc>
                  <a:txBody>
                    <a:bodyPr/>
                    <a:lstStyle/>
                    <a:p>
                      <a:r>
                        <a:rPr lang="en-US" sz="1400" dirty="0" smtClean="0"/>
                        <a:t>Disabled</a:t>
                      </a:r>
                      <a:endParaRPr lang="en-US" sz="1400" dirty="0"/>
                    </a:p>
                  </a:txBody>
                  <a:tcPr marL="43650" marR="43650"/>
                </a:tc>
                <a:tc>
                  <a:txBody>
                    <a:bodyPr/>
                    <a:lstStyle/>
                    <a:p>
                      <a:r>
                        <a:rPr lang="en-US" sz="1400" dirty="0" smtClean="0"/>
                        <a:t>-</a:t>
                      </a:r>
                      <a:endParaRPr lang="en-US" sz="1400" dirty="0"/>
                    </a:p>
                  </a:txBody>
                  <a:tcPr marL="43650" marR="43650"/>
                </a:tc>
                <a:tc>
                  <a:txBody>
                    <a:bodyPr/>
                    <a:lstStyle/>
                    <a:p>
                      <a:r>
                        <a:rPr lang="en-US" sz="1400" dirty="0" smtClean="0"/>
                        <a:t>Discarding</a:t>
                      </a:r>
                      <a:endParaRPr lang="en-US" sz="1400" dirty="0"/>
                    </a:p>
                  </a:txBody>
                  <a:tcPr marL="43650" marR="43650"/>
                </a:tc>
              </a:tr>
              <a:tr h="370840">
                <a:tc>
                  <a:txBody>
                    <a:bodyPr/>
                    <a:lstStyle/>
                    <a:p>
                      <a:r>
                        <a:rPr lang="en-US" sz="1400" dirty="0" smtClean="0"/>
                        <a:t>Transition</a:t>
                      </a:r>
                      <a:endParaRPr lang="en-US" sz="1400" dirty="0"/>
                    </a:p>
                  </a:txBody>
                  <a:tcPr marL="43650" marR="43650"/>
                </a:tc>
                <a:tc>
                  <a:txBody>
                    <a:bodyPr/>
                    <a:lstStyle/>
                    <a:p>
                      <a:r>
                        <a:rPr lang="en-US" sz="1400" dirty="0" smtClean="0"/>
                        <a:t>Transition</a:t>
                      </a:r>
                      <a:endParaRPr lang="en-US" sz="1400" dirty="0"/>
                    </a:p>
                  </a:txBody>
                  <a:tcPr marL="43650" marR="43650"/>
                </a:tc>
                <a:tc>
                  <a:txBody>
                    <a:bodyPr/>
                    <a:lstStyle/>
                    <a:p>
                      <a:r>
                        <a:rPr lang="en-US" sz="1400" dirty="0" smtClean="0"/>
                        <a:t>Listening</a:t>
                      </a:r>
                    </a:p>
                    <a:p>
                      <a:r>
                        <a:rPr lang="en-US" sz="1400" dirty="0" smtClean="0"/>
                        <a:t>Learning</a:t>
                      </a:r>
                      <a:endParaRPr lang="en-US" sz="1400" dirty="0"/>
                    </a:p>
                  </a:txBody>
                  <a:tcPr marL="43650" marR="43650"/>
                </a:tc>
                <a:tc>
                  <a:txBody>
                    <a:bodyPr/>
                    <a:lstStyle/>
                    <a:p>
                      <a:r>
                        <a:rPr lang="en-US" sz="1400" dirty="0" smtClean="0"/>
                        <a:t>Learning</a:t>
                      </a:r>
                      <a:endParaRPr lang="en-US" sz="1400" dirty="0"/>
                    </a:p>
                  </a:txBody>
                  <a:tcPr marL="43650" marR="43650"/>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CCNP Instructor PPT">
  <a:themeElements>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PPT-TMPLT-WHT_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CCNP Instructor PPT2</Template>
  <TotalTime>9210</TotalTime>
  <Pages>28</Pages>
  <Words>15983</Words>
  <Application>Microsoft Office PowerPoint</Application>
  <PresentationFormat>On-screen Show (4:3)</PresentationFormat>
  <Paragraphs>884</Paragraphs>
  <Slides>80</Slides>
  <Notes>79</Notes>
  <HiddenSlides>0</HiddenSlides>
  <MMClips>0</MMClips>
  <ScaleCrop>false</ScaleCrop>
  <HeadingPairs>
    <vt:vector size="4" baseType="variant">
      <vt:variant>
        <vt:lpstr>Theme</vt:lpstr>
      </vt:variant>
      <vt:variant>
        <vt:i4>1</vt:i4>
      </vt:variant>
      <vt:variant>
        <vt:lpstr>Slide Titles</vt:lpstr>
      </vt:variant>
      <vt:variant>
        <vt:i4>80</vt:i4>
      </vt:variant>
    </vt:vector>
  </HeadingPairs>
  <TitlesOfParts>
    <vt:vector size="81" baseType="lpstr">
      <vt:lpstr>CCNP Instructor PPT</vt:lpstr>
      <vt:lpstr>Chapter 3:  Implementing Spanning Tree</vt:lpstr>
      <vt:lpstr>Chapter 3 Objectives</vt:lpstr>
      <vt:lpstr>Spanning Tree Protocol Basics</vt:lpstr>
      <vt:lpstr>Spanning Tree History</vt:lpstr>
      <vt:lpstr>STP Operation 1 (Review from CCNA)</vt:lpstr>
      <vt:lpstr>STP Operation 2 (Review from CCNA)</vt:lpstr>
      <vt:lpstr>Slide 7</vt:lpstr>
      <vt:lpstr>RSTP Operation – Port States</vt:lpstr>
      <vt:lpstr>RSTP Operation – Port Roles</vt:lpstr>
      <vt:lpstr>RSTP Operation – Rapid Transition to Forwarding – Link Type</vt:lpstr>
      <vt:lpstr>RSTP Operation – Rapid Transition to Forwarding – Edge Ports</vt:lpstr>
      <vt:lpstr>RSTP Operation – Proposal and Agreement</vt:lpstr>
      <vt:lpstr>RSTP Operation – Topology Change (TC)  Mechanism</vt:lpstr>
      <vt:lpstr>RSTP Operation – Bridge Identifier for PVRST+</vt:lpstr>
      <vt:lpstr>RSTP and 802.1D STP Compatibility</vt:lpstr>
      <vt:lpstr>Default STP Configuration on Cisco Switch</vt:lpstr>
      <vt:lpstr>Spanning Tree PortFast</vt:lpstr>
      <vt:lpstr>Configuring PortFast on Access Ports</vt:lpstr>
      <vt:lpstr>Configuring PortFast Globally</vt:lpstr>
      <vt:lpstr>Configuring PortFast on Trunk Ports</vt:lpstr>
      <vt:lpstr>Configuring Access Port Macro</vt:lpstr>
      <vt:lpstr>Implementing PVRST+</vt:lpstr>
      <vt:lpstr>Verifying PVRST+</vt:lpstr>
      <vt:lpstr>Slide 24</vt:lpstr>
      <vt:lpstr>MST Motivation</vt:lpstr>
      <vt:lpstr>MST Instances </vt:lpstr>
      <vt:lpstr>MST Regions</vt:lpstr>
      <vt:lpstr>MST Use of Extended System ID</vt:lpstr>
      <vt:lpstr>MST Configuration</vt:lpstr>
      <vt:lpstr>MST Configuration (cont)</vt:lpstr>
      <vt:lpstr>MST Configuration Example</vt:lpstr>
      <vt:lpstr>Verifying MST Configuration Example (1)</vt:lpstr>
      <vt:lpstr>Verifying MST Configuration Example (2)</vt:lpstr>
      <vt:lpstr>Verifying MST Configuration Example (3)</vt:lpstr>
      <vt:lpstr>Verifying MST Configuration Example (4)</vt:lpstr>
      <vt:lpstr>Verifying MST Configuration Example (5)</vt:lpstr>
      <vt:lpstr>Understanding Spanning Tree Enhancements</vt:lpstr>
      <vt:lpstr>Spanning Tree Enhancements</vt:lpstr>
      <vt:lpstr>BPDU Guard</vt:lpstr>
      <vt:lpstr>BPDU Guard Configuration</vt:lpstr>
      <vt:lpstr>BPDU Guard Configuration Example</vt:lpstr>
      <vt:lpstr>BPDU Filtering</vt:lpstr>
      <vt:lpstr>BPDU Filtering Configuration</vt:lpstr>
      <vt:lpstr>Verifying BPDU Filtering Configuration (1)</vt:lpstr>
      <vt:lpstr>Verifying BPDU Filtering Configuration (2)</vt:lpstr>
      <vt:lpstr>Root Guard</vt:lpstr>
      <vt:lpstr>Root Guard Motivation</vt:lpstr>
      <vt:lpstr>Root Guard  Operation</vt:lpstr>
      <vt:lpstr>Root Guard  Operation</vt:lpstr>
      <vt:lpstr>Root Guard Configuration</vt:lpstr>
      <vt:lpstr>Verifying Root Guard Configuration</vt:lpstr>
      <vt:lpstr>Loop Guard</vt:lpstr>
      <vt:lpstr>Loop Guard Messages</vt:lpstr>
      <vt:lpstr>Loop Guard Operation</vt:lpstr>
      <vt:lpstr>Loop Guard Configuration Considerations</vt:lpstr>
      <vt:lpstr>Loop Guard Configuration</vt:lpstr>
      <vt:lpstr>Verifying Loop Guard Configuration</vt:lpstr>
      <vt:lpstr>Verifying Loop Guard Configuration</vt:lpstr>
      <vt:lpstr>Unidirectional Link Detection (UDLD)</vt:lpstr>
      <vt:lpstr>UDLD Modes</vt:lpstr>
      <vt:lpstr>UDLD Configuration</vt:lpstr>
      <vt:lpstr>UDLD Configuration and Verification</vt:lpstr>
      <vt:lpstr>Loop Guard versus Aggressive Mode UDLD</vt:lpstr>
      <vt:lpstr>Flex Links</vt:lpstr>
      <vt:lpstr>Flex Links Configuration Considerations</vt:lpstr>
      <vt:lpstr>Flex Links Configuration and Verification</vt:lpstr>
      <vt:lpstr>STP Best Practices and Troubleshooting</vt:lpstr>
      <vt:lpstr>Switching Design Best Practices</vt:lpstr>
      <vt:lpstr>Potential STP Problems</vt:lpstr>
      <vt:lpstr>Duplex Mismatch</vt:lpstr>
      <vt:lpstr>Unidirectional Link Failure</vt:lpstr>
      <vt:lpstr>Frame Corruption</vt:lpstr>
      <vt:lpstr>Resource Errors</vt:lpstr>
      <vt:lpstr>PortFast Configuration Error</vt:lpstr>
      <vt:lpstr>Troubleshooting Methodology</vt:lpstr>
      <vt:lpstr>Chapter 3 Summary (1)</vt:lpstr>
      <vt:lpstr>Chapter 3 Summary (2)</vt:lpstr>
      <vt:lpstr>Chapter 3 Labs</vt:lpstr>
      <vt:lpstr>Resources</vt:lpstr>
      <vt:lpstr>Slide 80</vt:lpstr>
    </vt:vector>
  </TitlesOfParts>
  <Company>Cisco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SWITCH Chapter 3</dc:title>
  <dc:subject/>
  <dc:creator>Cisco Systems</dc:creator>
  <cp:keywords/>
  <dc:description/>
  <cp:lastModifiedBy>Information Technology</cp:lastModifiedBy>
  <cp:revision>996</cp:revision>
  <cp:lastPrinted>1999-01-27T00:54:54Z</cp:lastPrinted>
  <dcterms:created xsi:type="dcterms:W3CDTF">2010-07-14T06:19:54Z</dcterms:created>
  <dcterms:modified xsi:type="dcterms:W3CDTF">2010-09-22T10:38:41Z</dcterms:modified>
</cp:coreProperties>
</file>