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7" r:id="rId3"/>
    <p:sldId id="319" r:id="rId4"/>
    <p:sldId id="320" r:id="rId5"/>
    <p:sldId id="322" r:id="rId6"/>
    <p:sldId id="321" r:id="rId7"/>
    <p:sldId id="323" r:id="rId8"/>
    <p:sldId id="304" r:id="rId9"/>
    <p:sldId id="298" r:id="rId10"/>
    <p:sldId id="324" r:id="rId11"/>
    <p:sldId id="32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064"/>
    <a:srgbClr val="7AB751"/>
    <a:srgbClr val="4F7A32"/>
    <a:srgbClr val="44546A"/>
    <a:srgbClr val="6B82A1"/>
    <a:srgbClr val="B4D79D"/>
    <a:srgbClr val="D6E9C9"/>
    <a:srgbClr val="FCD8BA"/>
    <a:srgbClr val="F9B47B"/>
    <a:srgbClr val="8CC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00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F21C9-F157-47B4-ACF5-DB155546ED2E}" type="datetimeFigureOut">
              <a:rPr lang="cs-CZ" smtClean="0"/>
              <a:pPr/>
              <a:t>15. 4. 2014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88F6-D503-45D3-8658-01687DB272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7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17D6-3360-46DB-BC51-5CAFAE046A00}" type="datetimeFigureOut">
              <a:rPr lang="cs-CZ" smtClean="0"/>
              <a:pPr/>
              <a:t>15. 4. 2014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EC24-F832-4F78-85ED-421683E533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65618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1" name="Skupina 20"/>
          <p:cNvGrpSpPr/>
          <p:nvPr userDrawn="1"/>
        </p:nvGrpSpPr>
        <p:grpSpPr>
          <a:xfrm>
            <a:off x="972000" y="3105222"/>
            <a:ext cx="7200000" cy="144000"/>
            <a:chOff x="467542" y="3105222"/>
            <a:chExt cx="8208307" cy="90000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5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4526848" y="1782222"/>
              <a:ext cx="90000" cy="2736000"/>
            </a:xfrm>
            <a:prstGeom prst="rect">
              <a:avLst/>
            </a:prstGeom>
            <a:solidFill>
              <a:srgbClr val="7AB75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1790542" y="1782222"/>
              <a:ext cx="90000" cy="2736000"/>
            </a:xfrm>
            <a:prstGeom prst="rect">
              <a:avLst/>
            </a:prstGeom>
            <a:solidFill>
              <a:srgbClr val="4F7A32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7262849" y="1782222"/>
              <a:ext cx="90000" cy="2736000"/>
            </a:xfrm>
            <a:prstGeom prst="rect">
              <a:avLst/>
            </a:prstGeom>
            <a:solidFill>
              <a:srgbClr val="B4D79D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395533" y="6381328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sz="1200" dirty="0" smtClean="0"/>
              <a:t>CEMI, Pl</a:t>
            </a:r>
            <a:r>
              <a:rPr lang="cs-CZ" sz="1200" dirty="0" err="1" smtClean="0"/>
              <a:t>zeň</a:t>
            </a:r>
            <a:r>
              <a:rPr lang="en-GB" sz="1200" dirty="0" smtClean="0"/>
              <a:t>,</a:t>
            </a:r>
            <a:r>
              <a:rPr lang="en-GB" sz="1200" baseline="0" dirty="0" smtClean="0"/>
              <a:t> 1</a:t>
            </a:r>
            <a:r>
              <a:rPr lang="cs-CZ" sz="1200" baseline="0" dirty="0" smtClean="0"/>
              <a:t>6</a:t>
            </a:r>
            <a:r>
              <a:rPr lang="en-GB" sz="1200" baseline="0" dirty="0" smtClean="0"/>
              <a:t>. </a:t>
            </a:r>
            <a:r>
              <a:rPr lang="cs-CZ" sz="1200" baseline="0" dirty="0" smtClean="0"/>
              <a:t>4</a:t>
            </a:r>
            <a:r>
              <a:rPr lang="en-GB" sz="1200" baseline="0" dirty="0" smtClean="0"/>
              <a:t>. 2014</a:t>
            </a:r>
            <a:endParaRPr lang="cs-CZ" sz="1200" dirty="0"/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6660229" y="6401073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cs-CZ" sz="1200" dirty="0" err="1" smtClean="0"/>
              <a:t>Slide</a:t>
            </a:r>
            <a:r>
              <a:rPr lang="cs-CZ" sz="1200" dirty="0" smtClean="0"/>
              <a:t> </a:t>
            </a:r>
            <a:fld id="{93D9EDE2-72A8-444F-B3A0-54AF03ABC45C}" type="slidenum">
              <a:rPr lang="cs-CZ" sz="1200" smtClean="0"/>
              <a:pPr lvl="0" algn="r"/>
              <a:t>‹#›</a:t>
            </a:fld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11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875237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2495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 descr="Gold bar"/>
          <p:cNvSpPr>
            <a:spLocks noChangeArrowheads="1"/>
          </p:cNvSpPr>
          <p:nvPr/>
        </p:nvSpPr>
        <p:spPr bwMode="auto">
          <a:xfrm rot="16200000" flipH="1">
            <a:off x="4527000" y="-414431"/>
            <a:ext cx="90000" cy="288032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45" descr="Gold bar"/>
          <p:cNvSpPr>
            <a:spLocks noChangeArrowheads="1"/>
          </p:cNvSpPr>
          <p:nvPr/>
        </p:nvSpPr>
        <p:spPr bwMode="auto">
          <a:xfrm rot="16200000" flipH="1">
            <a:off x="1790542" y="-342271"/>
            <a:ext cx="90000" cy="2736000"/>
          </a:xfrm>
          <a:prstGeom prst="rect">
            <a:avLst/>
          </a:prstGeom>
          <a:solidFill>
            <a:srgbClr val="4F7A3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Rectangle 45" descr="Gold bar"/>
          <p:cNvSpPr>
            <a:spLocks noChangeArrowheads="1"/>
          </p:cNvSpPr>
          <p:nvPr/>
        </p:nvSpPr>
        <p:spPr bwMode="auto">
          <a:xfrm rot="16200000" flipH="1">
            <a:off x="7262849" y="-342271"/>
            <a:ext cx="90000" cy="2736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ectangle 45" descr="Gold bar"/>
          <p:cNvSpPr>
            <a:spLocks noChangeArrowheads="1"/>
          </p:cNvSpPr>
          <p:nvPr/>
        </p:nvSpPr>
        <p:spPr bwMode="auto">
          <a:xfrm rot="16200000" flipH="1">
            <a:off x="4633200" y="-360518"/>
            <a:ext cx="18000" cy="2880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Rectangle 45" descr="Gold bar"/>
          <p:cNvSpPr>
            <a:spLocks noChangeArrowheads="1"/>
          </p:cNvSpPr>
          <p:nvPr/>
        </p:nvSpPr>
        <p:spPr bwMode="auto">
          <a:xfrm rot="16200000" flipH="1">
            <a:off x="1826544" y="-288518"/>
            <a:ext cx="18000" cy="273600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Rectangle 45" descr="Gold bar"/>
          <p:cNvSpPr>
            <a:spLocks noChangeArrowheads="1"/>
          </p:cNvSpPr>
          <p:nvPr/>
        </p:nvSpPr>
        <p:spPr bwMode="auto">
          <a:xfrm rot="16200000" flipH="1">
            <a:off x="7298851" y="-288518"/>
            <a:ext cx="18000" cy="2736000"/>
          </a:xfrm>
          <a:prstGeom prst="rect">
            <a:avLst/>
          </a:prstGeom>
          <a:solidFill>
            <a:srgbClr val="D6E9C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4454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96944" cy="165618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Semantic search-based </a:t>
            </a:r>
            <a:br>
              <a:rPr lang="en-US" sz="4400" dirty="0" smtClean="0"/>
            </a:br>
            <a:r>
              <a:rPr lang="en-US" sz="4400" dirty="0" smtClean="0"/>
              <a:t>image annotation</a:t>
            </a:r>
            <a:endParaRPr lang="cs-CZ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692624"/>
            <a:ext cx="7848872" cy="1752600"/>
          </a:xfrm>
        </p:spPr>
        <p:txBody>
          <a:bodyPr>
            <a:noAutofit/>
          </a:bodyPr>
          <a:lstStyle/>
          <a:p>
            <a:r>
              <a:rPr lang="en-GB" sz="2400" smtClean="0"/>
              <a:t>Petra Bud</a:t>
            </a:r>
            <a:r>
              <a:rPr lang="cs-CZ" sz="2400" smtClean="0"/>
              <a:t>íková, FI MU</a:t>
            </a:r>
            <a:endParaRPr lang="en-GB" sz="2400" smtClean="0"/>
          </a:p>
          <a:p>
            <a:r>
              <a:rPr lang="en-GB" smtClean="0"/>
              <a:t>CEMI meeting, Plze</a:t>
            </a:r>
            <a:r>
              <a:rPr lang="cs-CZ" smtClean="0"/>
              <a:t>ň</a:t>
            </a:r>
            <a:r>
              <a:rPr lang="en-GB" smtClean="0"/>
              <a:t>, 1</a:t>
            </a:r>
            <a:r>
              <a:rPr lang="cs-CZ"/>
              <a:t>6</a:t>
            </a:r>
            <a:r>
              <a:rPr lang="en-GB" smtClean="0"/>
              <a:t>. </a:t>
            </a:r>
            <a:r>
              <a:rPr lang="cs-CZ"/>
              <a:t>4</a:t>
            </a:r>
            <a:r>
              <a:rPr lang="en-GB" smtClean="0"/>
              <a:t>. 2014</a:t>
            </a:r>
            <a:endParaRPr lang="en-US" sz="1400" dirty="0" smtClean="0"/>
          </a:p>
          <a:p>
            <a:endParaRPr lang="en-US" sz="2400" dirty="0" smtClean="0"/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with other CEMI teams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UFAL</a:t>
            </a:r>
          </a:p>
          <a:p>
            <a:pPr lvl="1"/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keyword</a:t>
            </a:r>
            <a:r>
              <a:rPr lang="cs-CZ" dirty="0" smtClean="0"/>
              <a:t> co-</a:t>
            </a:r>
            <a:r>
              <a:rPr lang="cs-CZ" dirty="0" err="1" smtClean="0"/>
              <a:t>occurrence</a:t>
            </a:r>
            <a:r>
              <a:rPr lang="cs-CZ" dirty="0" smtClean="0"/>
              <a:t> in text </a:t>
            </a:r>
            <a:r>
              <a:rPr lang="cs-CZ" dirty="0" err="1" smtClean="0"/>
              <a:t>corpora</a:t>
            </a:r>
            <a:endParaRPr lang="cs-CZ" dirty="0" smtClean="0"/>
          </a:p>
          <a:p>
            <a:pPr lvl="2"/>
            <a:r>
              <a:rPr lang="cs-CZ" dirty="0" err="1" smtClean="0"/>
              <a:t>Already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MUFIN Image </a:t>
            </a:r>
            <a:r>
              <a:rPr lang="cs-CZ" dirty="0" err="1" smtClean="0"/>
              <a:t>Annotation</a:t>
            </a:r>
            <a:r>
              <a:rPr lang="cs-CZ" dirty="0" smtClean="0"/>
              <a:t> </a:t>
            </a:r>
            <a:r>
              <a:rPr lang="cs-CZ" dirty="0" err="1" smtClean="0"/>
              <a:t>processing</a:t>
            </a:r>
            <a:endParaRPr lang="cs-CZ" dirty="0" smtClean="0"/>
          </a:p>
          <a:p>
            <a:pPr lvl="1"/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semantic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r>
              <a:rPr lang="cs-CZ" dirty="0" smtClean="0"/>
              <a:t>: </a:t>
            </a:r>
            <a:r>
              <a:rPr lang="en-GB" dirty="0" err="1"/>
              <a:t>WikiNet</a:t>
            </a:r>
            <a:endParaRPr lang="cs-CZ" dirty="0" smtClean="0"/>
          </a:p>
          <a:p>
            <a:pPr lvl="2"/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studied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UFAL</a:t>
            </a:r>
          </a:p>
          <a:p>
            <a:r>
              <a:rPr lang="cs-CZ" dirty="0" smtClean="0"/>
              <a:t>ČVUT</a:t>
            </a:r>
          </a:p>
          <a:p>
            <a:pPr lvl="1"/>
            <a:r>
              <a:rPr lang="cs-CZ" dirty="0" err="1" smtClean="0"/>
              <a:t>High-precision</a:t>
            </a:r>
            <a:r>
              <a:rPr lang="cs-CZ" dirty="0" smtClean="0"/>
              <a:t> </a:t>
            </a:r>
            <a:r>
              <a:rPr lang="cs-CZ" dirty="0" err="1" smtClean="0"/>
              <a:t>classifier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1000 </a:t>
            </a:r>
            <a:r>
              <a:rPr lang="cs-CZ" dirty="0" err="1" smtClean="0"/>
              <a:t>ImageNet</a:t>
            </a:r>
            <a:r>
              <a:rPr lang="cs-CZ" dirty="0" smtClean="0"/>
              <a:t> </a:t>
            </a:r>
            <a:r>
              <a:rPr lang="cs-CZ" dirty="0" err="1" smtClean="0"/>
              <a:t>concepts</a:t>
            </a:r>
            <a:endParaRPr lang="cs-CZ" dirty="0" smtClean="0"/>
          </a:p>
          <a:p>
            <a:pPr lvl="2"/>
            <a:r>
              <a:rPr lang="cs-CZ" dirty="0" err="1" smtClean="0"/>
              <a:t>Todo</a:t>
            </a:r>
            <a:r>
              <a:rPr lang="cs-CZ" dirty="0" smtClean="0"/>
              <a:t>: </a:t>
            </a:r>
            <a:r>
              <a:rPr lang="cs-CZ" dirty="0" err="1" smtClean="0"/>
              <a:t>compare</a:t>
            </a:r>
            <a:r>
              <a:rPr lang="cs-CZ" dirty="0" smtClean="0"/>
              <a:t> performance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classifier</a:t>
            </a:r>
            <a:r>
              <a:rPr lang="cs-CZ" dirty="0" smtClean="0"/>
              <a:t> and MUFIN </a:t>
            </a:r>
            <a:r>
              <a:rPr lang="cs-CZ" dirty="0" err="1" smtClean="0"/>
              <a:t>search-based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;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complementary</a:t>
            </a:r>
            <a:r>
              <a:rPr lang="cs-CZ" dirty="0" smtClean="0"/>
              <a:t>, </a:t>
            </a:r>
            <a:r>
              <a:rPr lang="cs-CZ" dirty="0" err="1" smtClean="0"/>
              <a:t>try</a:t>
            </a:r>
            <a:r>
              <a:rPr lang="cs-CZ" dirty="0" smtClean="0"/>
              <a:t> to </a:t>
            </a:r>
            <a:r>
              <a:rPr lang="cs-CZ" dirty="0" err="1" smtClean="0"/>
              <a:t>combine</a:t>
            </a:r>
            <a:endParaRPr lang="cs-CZ" dirty="0" smtClean="0"/>
          </a:p>
          <a:p>
            <a:pPr lvl="1"/>
            <a:r>
              <a:rPr lang="cs-CZ" dirty="0" smtClean="0"/>
              <a:t>Image s</a:t>
            </a:r>
            <a:r>
              <a:rPr lang="en-US" dirty="0" err="1" smtClean="0"/>
              <a:t>imilarity</a:t>
            </a:r>
            <a:r>
              <a:rPr lang="en-US" dirty="0" smtClean="0"/>
              <a:t> measure</a:t>
            </a:r>
            <a:r>
              <a:rPr lang="cs-CZ" dirty="0" smtClean="0"/>
              <a:t> </a:t>
            </a:r>
            <a:r>
              <a:rPr lang="cs-CZ" dirty="0" err="1" smtClean="0"/>
              <a:t>derived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classifier</a:t>
            </a:r>
            <a:endParaRPr lang="cs-CZ" dirty="0" smtClean="0"/>
          </a:p>
          <a:p>
            <a:pPr lvl="2"/>
            <a:r>
              <a:rPr lang="cs-CZ" dirty="0" err="1" smtClean="0"/>
              <a:t>Todo</a:t>
            </a:r>
            <a:r>
              <a:rPr lang="cs-CZ" dirty="0" smtClean="0"/>
              <a:t>: </a:t>
            </a:r>
            <a:r>
              <a:rPr lang="cs-CZ" dirty="0" err="1" smtClean="0"/>
              <a:t>compare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to MPEG7 </a:t>
            </a:r>
            <a:r>
              <a:rPr lang="cs-CZ" dirty="0" err="1" smtClean="0"/>
              <a:t>similarity</a:t>
            </a:r>
            <a:r>
              <a:rPr lang="cs-CZ" dirty="0" smtClean="0"/>
              <a:t> </a:t>
            </a:r>
            <a:r>
              <a:rPr lang="cs-CZ" dirty="0" err="1" smtClean="0"/>
              <a:t>utilized</a:t>
            </a:r>
            <a:r>
              <a:rPr lang="cs-CZ" dirty="0" smtClean="0"/>
              <a:t> by MUFIN Image </a:t>
            </a:r>
            <a:r>
              <a:rPr lang="cs-CZ" dirty="0" err="1" smtClean="0"/>
              <a:t>Annotation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comments?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348880"/>
            <a:ext cx="2674904" cy="228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81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5915000" cy="1440160"/>
          </a:xfrm>
        </p:spPr>
        <p:txBody>
          <a:bodyPr>
            <a:noAutofit/>
          </a:bodyPr>
          <a:lstStyle/>
          <a:p>
            <a:r>
              <a:rPr lang="en-US" dirty="0" smtClean="0"/>
              <a:t>Formalization</a:t>
            </a:r>
          </a:p>
          <a:p>
            <a:pPr lvl="1"/>
            <a:r>
              <a:rPr lang="en-US" dirty="0" smtClean="0"/>
              <a:t>The annotation problem is </a:t>
            </a:r>
            <a:r>
              <a:rPr lang="en-US" dirty="0"/>
              <a:t>defined by a </a:t>
            </a:r>
            <a:r>
              <a:rPr lang="en-US" dirty="0">
                <a:solidFill>
                  <a:srgbClr val="89C064"/>
                </a:solidFill>
              </a:rPr>
              <a:t>query image </a:t>
            </a:r>
            <a:r>
              <a:rPr lang="en-US" i="1" dirty="0">
                <a:solidFill>
                  <a:srgbClr val="89C064"/>
                </a:solidFill>
              </a:rPr>
              <a:t>I</a:t>
            </a:r>
            <a:r>
              <a:rPr lang="en-US" dirty="0">
                <a:solidFill>
                  <a:srgbClr val="89C064"/>
                </a:solidFill>
              </a:rPr>
              <a:t> </a:t>
            </a:r>
            <a:r>
              <a:rPr lang="en-US" dirty="0"/>
              <a:t>and a </a:t>
            </a:r>
            <a:r>
              <a:rPr lang="en-US" dirty="0">
                <a:solidFill>
                  <a:srgbClr val="89C064"/>
                </a:solidFill>
              </a:rPr>
              <a:t>vocabulary </a:t>
            </a:r>
            <a:r>
              <a:rPr lang="en-US" i="1" dirty="0">
                <a:solidFill>
                  <a:srgbClr val="89C064"/>
                </a:solidFill>
              </a:rPr>
              <a:t>V</a:t>
            </a:r>
            <a:r>
              <a:rPr lang="en-US" dirty="0"/>
              <a:t> of candidate concepts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89C064"/>
                </a:solidFill>
              </a:rPr>
              <a:t>annotation function </a:t>
            </a:r>
            <a:r>
              <a:rPr lang="en-US" i="1" dirty="0" err="1">
                <a:solidFill>
                  <a:srgbClr val="89C064"/>
                </a:solidFill>
              </a:rPr>
              <a:t>f</a:t>
            </a:r>
            <a:r>
              <a:rPr lang="en-US" i="1" baseline="-25000" dirty="0" err="1">
                <a:solidFill>
                  <a:srgbClr val="89C064"/>
                </a:solidFill>
              </a:rPr>
              <a:t>A</a:t>
            </a:r>
            <a:r>
              <a:rPr lang="en-US" dirty="0">
                <a:solidFill>
                  <a:srgbClr val="89C064"/>
                </a:solidFill>
              </a:rPr>
              <a:t> </a:t>
            </a:r>
            <a:r>
              <a:rPr lang="en-US" dirty="0"/>
              <a:t>assigns to each concept </a:t>
            </a:r>
            <a:r>
              <a:rPr lang="cs-CZ" dirty="0" smtClean="0"/>
              <a:t>  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∈ </a:t>
            </a:r>
            <a:r>
              <a:rPr lang="en-US" i="1" dirty="0"/>
              <a:t>V</a:t>
            </a:r>
            <a:r>
              <a:rPr lang="en-US" dirty="0"/>
              <a:t> its probability of being relevant for </a:t>
            </a:r>
            <a:r>
              <a:rPr lang="en-US" i="1" dirty="0" smtClean="0"/>
              <a:t>I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annotation problem</a:t>
            </a:r>
            <a:endParaRPr lang="cs-CZ" dirty="0"/>
          </a:p>
        </p:txBody>
      </p:sp>
      <p:pic>
        <p:nvPicPr>
          <p:cNvPr id="7" name="Picture 2" descr="https://encrypted-tbn0.gstatic.com/images?q=tbn:ANd9GcRSpxVqEaSo5HgnpQLjkP44gtENLw8eHm8jhsO6LnM98BSeIz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7888" y="1626431"/>
            <a:ext cx="1731339" cy="115212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7392384" y="1694663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>
                <a:solidFill>
                  <a:schemeClr val="bg1"/>
                </a:solidFill>
              </a:rPr>
              <a:t>?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44208" y="2791961"/>
            <a:ext cx="2580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4F7A32"/>
                </a:solidFill>
              </a:rPr>
              <a:t>V = {flower, animal, person, building}</a:t>
            </a:r>
            <a:endParaRPr lang="en-GB" sz="1200" b="1">
              <a:solidFill>
                <a:srgbClr val="4F7A3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212976"/>
            <a:ext cx="814724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Basic possible approaches</a:t>
            </a:r>
          </a:p>
          <a:p>
            <a:pPr lvl="1"/>
            <a:r>
              <a:rPr lang="en-GB" dirty="0" smtClean="0"/>
              <a:t>Model-based annotation</a:t>
            </a:r>
          </a:p>
          <a:p>
            <a:pPr lvl="2"/>
            <a:r>
              <a:rPr lang="en-GB" dirty="0" smtClean="0"/>
              <a:t>Train classifiers</a:t>
            </a:r>
          </a:p>
          <a:p>
            <a:pPr lvl="2"/>
            <a:r>
              <a:rPr lang="en-GB" dirty="0" smtClean="0"/>
              <a:t>Suitable for tasks with smaller dictionaries and available training images (e.g. medical image classification)</a:t>
            </a:r>
          </a:p>
          <a:p>
            <a:pPr lvl="1"/>
            <a:r>
              <a:rPr lang="en-GB" dirty="0" smtClean="0">
                <a:solidFill>
                  <a:srgbClr val="89C064"/>
                </a:solidFill>
              </a:rPr>
              <a:t>Search-based annotation</a:t>
            </a:r>
          </a:p>
          <a:p>
            <a:pPr lvl="2"/>
            <a:r>
              <a:rPr lang="en-GB" dirty="0" smtClean="0"/>
              <a:t>Exploit results of similarity search in annotated images</a:t>
            </a:r>
          </a:p>
          <a:p>
            <a:pPr lvl="2"/>
            <a:r>
              <a:rPr lang="en-GB" dirty="0" smtClean="0"/>
              <a:t>Suitable for tasks with wide dictionaries (e.g. image annotation for web search)</a:t>
            </a:r>
            <a:endParaRPr lang="cs-CZ" dirty="0" smtClean="0"/>
          </a:p>
          <a:p>
            <a:pPr lvl="2"/>
            <a:endParaRPr lang="en-US" sz="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5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Search-based annotation in a nutshell</a:t>
            </a:r>
            <a:endParaRPr lang="en-GB"/>
          </a:p>
        </p:txBody>
      </p:sp>
      <p:pic>
        <p:nvPicPr>
          <p:cNvPr id="1027" name="Picture 3" descr="C:\Users\petra\Desktop\CEMI-Plzen-16.4.2014\AnnotationSchemeBlueFl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65" y="1916832"/>
            <a:ext cx="625006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vision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generation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similarity-based</a:t>
            </a:r>
            <a:r>
              <a:rPr lang="cs-CZ" dirty="0" smtClean="0"/>
              <a:t> </a:t>
            </a:r>
            <a:r>
              <a:rPr lang="cs-CZ" dirty="0" err="1" smtClean="0"/>
              <a:t>annotation</a:t>
            </a:r>
            <a:endParaRPr lang="en-GB" dirty="0" smtClean="0"/>
          </a:p>
          <a:p>
            <a:pPr lvl="1"/>
            <a:r>
              <a:rPr lang="en-GB" dirty="0" smtClean="0"/>
              <a:t>Similarity </a:t>
            </a:r>
            <a:r>
              <a:rPr lang="en-GB" dirty="0" smtClean="0"/>
              <a:t>search</a:t>
            </a:r>
            <a:r>
              <a:rPr lang="cs-CZ" dirty="0" err="1" smtClean="0"/>
              <a:t>ing</a:t>
            </a:r>
            <a:endParaRPr lang="cs-CZ" dirty="0" smtClean="0"/>
          </a:p>
          <a:p>
            <a:pPr lvl="1"/>
            <a:r>
              <a:rPr lang="en-GB" dirty="0" smtClean="0"/>
              <a:t>Text cleaning</a:t>
            </a:r>
            <a:endParaRPr lang="cs-CZ" dirty="0" smtClean="0"/>
          </a:p>
          <a:p>
            <a:pPr lvl="1"/>
            <a:r>
              <a:rPr lang="en-GB" u="sng" dirty="0" smtClean="0">
                <a:solidFill>
                  <a:srgbClr val="89C064"/>
                </a:solidFill>
              </a:rPr>
              <a:t>Semantic </a:t>
            </a:r>
            <a:r>
              <a:rPr lang="en-GB" u="sng" dirty="0">
                <a:solidFill>
                  <a:srgbClr val="89C064"/>
                </a:solidFill>
              </a:rPr>
              <a:t>information </a:t>
            </a:r>
            <a:r>
              <a:rPr lang="en-GB" u="sng" dirty="0" smtClean="0">
                <a:solidFill>
                  <a:srgbClr val="89C064"/>
                </a:solidFill>
              </a:rPr>
              <a:t>extract</a:t>
            </a:r>
            <a:r>
              <a:rPr lang="cs-CZ" u="sng" dirty="0" smtClean="0">
                <a:solidFill>
                  <a:srgbClr val="89C064"/>
                </a:solidFill>
              </a:rPr>
              <a:t>ion</a:t>
            </a:r>
            <a:endParaRPr lang="en-GB" u="sng" dirty="0">
              <a:solidFill>
                <a:srgbClr val="89C064"/>
              </a:solidFill>
            </a:endParaRPr>
          </a:p>
          <a:p>
            <a:pPr lvl="1"/>
            <a:r>
              <a:rPr lang="en-GB" dirty="0" smtClean="0">
                <a:solidFill>
                  <a:srgbClr val="89C064"/>
                </a:solidFill>
              </a:rPr>
              <a:t>Classifiers</a:t>
            </a:r>
          </a:p>
          <a:p>
            <a:pPr lvl="1"/>
            <a:r>
              <a:rPr lang="en-GB" dirty="0" smtClean="0">
                <a:solidFill>
                  <a:srgbClr val="89C064"/>
                </a:solidFill>
              </a:rPr>
              <a:t>Relevance feedback</a:t>
            </a:r>
          </a:p>
          <a:p>
            <a:endParaRPr lang="en-GB" dirty="0"/>
          </a:p>
        </p:txBody>
      </p:sp>
      <p:pic>
        <p:nvPicPr>
          <p:cNvPr id="38" name="Obráze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84984"/>
            <a:ext cx="4859211" cy="30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MUFIN Image Annotation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Already done (paper IDEAS 2013):</a:t>
            </a:r>
          </a:p>
          <a:p>
            <a:pPr lvl="1"/>
            <a:r>
              <a:rPr lang="en-GB" dirty="0" smtClean="0"/>
              <a:t>Modular framework for annotation processing</a:t>
            </a:r>
          </a:p>
          <a:p>
            <a:pPr lvl="1"/>
            <a:r>
              <a:rPr lang="en-GB" dirty="0" smtClean="0"/>
              <a:t>Implement</a:t>
            </a:r>
            <a:r>
              <a:rPr lang="cs-CZ" dirty="0" err="1" smtClean="0"/>
              <a:t>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GB" dirty="0" smtClean="0"/>
              <a:t>basic modules</a:t>
            </a:r>
          </a:p>
          <a:p>
            <a:pPr lvl="2"/>
            <a:r>
              <a:rPr lang="en-GB" dirty="0" smtClean="0"/>
              <a:t>Similarity search, text cleaning, basic </a:t>
            </a:r>
            <a:r>
              <a:rPr lang="en-GB" dirty="0" err="1" smtClean="0"/>
              <a:t>WordNet</a:t>
            </a:r>
            <a:r>
              <a:rPr lang="en-GB" dirty="0" smtClean="0"/>
              <a:t>-based semantic processing</a:t>
            </a:r>
          </a:p>
          <a:p>
            <a:pPr lvl="1"/>
            <a:r>
              <a:rPr lang="en-GB" dirty="0" smtClean="0"/>
              <a:t>Working system for keyword annotation with 50-60 % precision</a:t>
            </a:r>
          </a:p>
          <a:p>
            <a:pPr lvl="2"/>
            <a:r>
              <a:rPr lang="en-GB" dirty="0" smtClean="0"/>
              <a:t>Vocabulary V = all English words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sz="900" dirty="0"/>
          </a:p>
          <a:p>
            <a:r>
              <a:rPr lang="en-GB" dirty="0" smtClean="0"/>
              <a:t>Problems</a:t>
            </a:r>
          </a:p>
          <a:p>
            <a:pPr lvl="1"/>
            <a:r>
              <a:rPr lang="en-GB" dirty="0" smtClean="0"/>
              <a:t>Not precise enough</a:t>
            </a:r>
            <a:endParaRPr lang="cs-CZ" dirty="0" smtClean="0"/>
          </a:p>
          <a:p>
            <a:pPr lvl="1"/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</a:t>
            </a:r>
            <a:r>
              <a:rPr lang="cs-CZ" dirty="0" err="1" smtClean="0"/>
              <a:t>unstructured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practical</a:t>
            </a:r>
            <a:r>
              <a:rPr lang="cs-CZ" dirty="0" smtClean="0"/>
              <a:t> use</a:t>
            </a:r>
            <a:endParaRPr lang="en-GB" dirty="0" smtClean="0"/>
          </a:p>
          <a:p>
            <a:pPr lvl="1"/>
            <a:r>
              <a:rPr lang="en-GB" dirty="0"/>
              <a:t>Difficult to evaluate</a:t>
            </a:r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125" t="75599" r="71126" b="4241"/>
          <a:stretch>
            <a:fillRect/>
          </a:stretch>
        </p:blipFill>
        <p:spPr bwMode="auto">
          <a:xfrm>
            <a:off x="5542251" y="3435425"/>
            <a:ext cx="1787316" cy="142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600" t="15120" r="36476" b="24401"/>
          <a:stretch>
            <a:fillRect/>
          </a:stretch>
        </p:blipFill>
        <p:spPr bwMode="auto">
          <a:xfrm>
            <a:off x="1691680" y="3356992"/>
            <a:ext cx="1516524" cy="112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/>
          <p:nvPr/>
        </p:nvGrpSpPr>
        <p:grpSpPr>
          <a:xfrm>
            <a:off x="3079189" y="3479801"/>
            <a:ext cx="1377958" cy="1361750"/>
            <a:chOff x="3363010" y="3001338"/>
            <a:chExt cx="1619919" cy="167723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699" t="47454" r="28076" b="28601"/>
            <a:stretch>
              <a:fillRect/>
            </a:stretch>
          </p:blipFill>
          <p:spPr bwMode="auto">
            <a:xfrm>
              <a:off x="3363010" y="3001338"/>
              <a:ext cx="1619919" cy="159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H:\propagace\BildDerWissenschaft\curso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9" y="4437112"/>
              <a:ext cx="144015" cy="24145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Šipka doprava 8"/>
          <p:cNvSpPr/>
          <p:nvPr/>
        </p:nvSpPr>
        <p:spPr>
          <a:xfrm>
            <a:off x="4725496" y="3985942"/>
            <a:ext cx="494576" cy="194496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6B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focus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/>
            <a:r>
              <a:rPr lang="en-GB" sz="2000" dirty="0">
                <a:solidFill>
                  <a:srgbClr val="89C064"/>
                </a:solidFill>
              </a:rPr>
              <a:t>Hierarchical </a:t>
            </a:r>
            <a:r>
              <a:rPr lang="en-GB" sz="2000" dirty="0" smtClean="0">
                <a:solidFill>
                  <a:srgbClr val="89C064"/>
                </a:solidFill>
              </a:rPr>
              <a:t>approach</a:t>
            </a:r>
            <a:endParaRPr lang="cs-CZ" sz="2000" dirty="0" smtClean="0">
              <a:solidFill>
                <a:srgbClr val="89C064"/>
              </a:solidFill>
            </a:endParaRPr>
          </a:p>
          <a:p>
            <a:pPr marL="742950" lvl="2" indent="-342900"/>
            <a:r>
              <a:rPr lang="cs-CZ" sz="1800" dirty="0" err="1" smtClean="0"/>
              <a:t>Vocabulary</a:t>
            </a:r>
            <a:r>
              <a:rPr lang="cs-CZ" sz="1800" dirty="0" smtClean="0"/>
              <a:t> </a:t>
            </a:r>
            <a:r>
              <a:rPr lang="cs-CZ" sz="1800" dirty="0" err="1" smtClean="0"/>
              <a:t>hierarchically</a:t>
            </a:r>
            <a:r>
              <a:rPr lang="cs-CZ" sz="1800" dirty="0" smtClean="0"/>
              <a:t> </a:t>
            </a:r>
            <a:r>
              <a:rPr lang="cs-CZ" sz="1800" dirty="0" err="1" smtClean="0"/>
              <a:t>organized</a:t>
            </a:r>
            <a:endParaRPr lang="cs-CZ" sz="1800" dirty="0" smtClean="0"/>
          </a:p>
          <a:p>
            <a:pPr marL="742950" lvl="2" indent="-342900"/>
            <a:r>
              <a:rPr lang="cs-CZ" sz="1800" dirty="0" err="1" smtClean="0"/>
              <a:t>WordNet</a:t>
            </a:r>
            <a:r>
              <a:rPr lang="cs-CZ" sz="1800" dirty="0" smtClean="0"/>
              <a:t> </a:t>
            </a:r>
            <a:r>
              <a:rPr lang="cs-CZ" sz="1800" dirty="0" err="1" smtClean="0"/>
              <a:t>hypernymy</a:t>
            </a:r>
            <a:r>
              <a:rPr lang="cs-CZ" sz="1800" dirty="0" smtClean="0"/>
              <a:t>/hyponymy </a:t>
            </a:r>
            <a:r>
              <a:rPr lang="cs-CZ" sz="1800" dirty="0" err="1" smtClean="0"/>
              <a:t>tree</a:t>
            </a:r>
            <a:r>
              <a:rPr lang="cs-CZ" sz="1800" dirty="0" smtClean="0"/>
              <a:t>, ontology</a:t>
            </a:r>
          </a:p>
          <a:p>
            <a:r>
              <a:rPr lang="cs-CZ" u="sng" dirty="0" err="1" smtClean="0">
                <a:solidFill>
                  <a:srgbClr val="89C064"/>
                </a:solidFill>
              </a:rPr>
              <a:t>Semantics-aware</a:t>
            </a:r>
            <a:r>
              <a:rPr lang="cs-CZ" u="sng" dirty="0">
                <a:solidFill>
                  <a:srgbClr val="89C064"/>
                </a:solidFill>
              </a:rPr>
              <a:t> </a:t>
            </a:r>
            <a:r>
              <a:rPr lang="cs-CZ" u="sng" dirty="0" err="1" smtClean="0">
                <a:solidFill>
                  <a:srgbClr val="89C064"/>
                </a:solidFill>
              </a:rPr>
              <a:t>processing</a:t>
            </a:r>
            <a:r>
              <a:rPr lang="cs-CZ" u="sng" dirty="0" smtClean="0">
                <a:solidFill>
                  <a:srgbClr val="89C064"/>
                </a:solidFill>
              </a:rPr>
              <a:t> </a:t>
            </a:r>
            <a:r>
              <a:rPr lang="cs-CZ" u="sng" dirty="0" err="1" smtClean="0">
                <a:solidFill>
                  <a:srgbClr val="89C064"/>
                </a:solidFill>
              </a:rPr>
              <a:t>of</a:t>
            </a:r>
            <a:r>
              <a:rPr lang="cs-CZ" u="sng" dirty="0" smtClean="0">
                <a:solidFill>
                  <a:srgbClr val="89C064"/>
                </a:solidFill>
              </a:rPr>
              <a:t> s</a:t>
            </a:r>
            <a:r>
              <a:rPr lang="en-GB" u="sng" dirty="0" err="1" smtClean="0">
                <a:solidFill>
                  <a:srgbClr val="89C064"/>
                </a:solidFill>
              </a:rPr>
              <a:t>imilar</a:t>
            </a:r>
            <a:r>
              <a:rPr lang="en-GB" u="sng" dirty="0" smtClean="0">
                <a:solidFill>
                  <a:srgbClr val="89C064"/>
                </a:solidFill>
              </a:rPr>
              <a:t> images</a:t>
            </a:r>
            <a:r>
              <a:rPr lang="cs-CZ" u="sng" dirty="0" smtClean="0">
                <a:solidFill>
                  <a:srgbClr val="89C064"/>
                </a:solidFill>
              </a:rPr>
              <a:t>’ </a:t>
            </a:r>
            <a:r>
              <a:rPr lang="cs-CZ" u="sng" dirty="0" err="1" smtClean="0">
                <a:solidFill>
                  <a:srgbClr val="89C064"/>
                </a:solidFill>
              </a:rPr>
              <a:t>descriptions</a:t>
            </a:r>
            <a:endParaRPr lang="en-GB" u="sng" dirty="0" smtClean="0">
              <a:solidFill>
                <a:srgbClr val="89C064"/>
              </a:solidFill>
            </a:endParaRPr>
          </a:p>
          <a:p>
            <a:pPr lvl="1"/>
            <a:r>
              <a:rPr lang="en-GB" dirty="0" smtClean="0"/>
              <a:t>Study and exploit suitable resources of semantic information</a:t>
            </a:r>
          </a:p>
          <a:p>
            <a:pPr lvl="1"/>
            <a:r>
              <a:rPr lang="en-GB" dirty="0" smtClean="0"/>
              <a:t>Determine the relevance of candidate concepts with respect to semantic relationships</a:t>
            </a:r>
          </a:p>
          <a:p>
            <a:pPr lvl="1"/>
            <a:endParaRPr lang="en-GB" dirty="0"/>
          </a:p>
          <a:p>
            <a:r>
              <a:rPr lang="en-GB" dirty="0" err="1" smtClean="0"/>
              <a:t>ImageCLEF</a:t>
            </a:r>
            <a:r>
              <a:rPr lang="en-GB" dirty="0" smtClean="0"/>
              <a:t> evaluation</a:t>
            </a:r>
          </a:p>
          <a:p>
            <a:pPr lvl="1"/>
            <a:r>
              <a:rPr lang="en-GB" dirty="0" smtClean="0"/>
              <a:t>ImageCLEF2014: scalability-oriented, no manually labelled training data</a:t>
            </a:r>
          </a:p>
          <a:p>
            <a:pPr lvl="1"/>
            <a:r>
              <a:rPr lang="en-GB" dirty="0" smtClean="0"/>
              <a:t>100 test concepts, provided with links to </a:t>
            </a:r>
            <a:r>
              <a:rPr lang="en-GB" dirty="0" err="1" smtClean="0"/>
              <a:t>WordNet</a:t>
            </a:r>
            <a:r>
              <a:rPr lang="en-GB" dirty="0" smtClean="0"/>
              <a:t> </a:t>
            </a:r>
            <a:r>
              <a:rPr lang="en-GB" dirty="0" err="1" smtClean="0"/>
              <a:t>synsets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Concept</a:t>
            </a:r>
            <a:r>
              <a:rPr lang="en-US" dirty="0" smtClean="0"/>
              <a:t>Rank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Inspiration</a:t>
            </a:r>
            <a:r>
              <a:rPr lang="cs-CZ" dirty="0" smtClean="0"/>
              <a:t>: </a:t>
            </a:r>
            <a:r>
              <a:rPr lang="en-US" dirty="0" smtClean="0"/>
              <a:t>PageRank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mportance of a page is derived from the importance of pages that link to it</a:t>
            </a:r>
          </a:p>
          <a:p>
            <a:pPr lvl="1"/>
            <a:r>
              <a:rPr lang="en-US" dirty="0" smtClean="0"/>
              <a:t>Linear iterated process, modelled as a Markov system</a:t>
            </a:r>
          </a:p>
          <a:p>
            <a:pPr lvl="1"/>
            <a:r>
              <a:rPr lang="en-US" dirty="0" smtClean="0"/>
              <a:t>Random restarts to avoid “rank sinks”</a:t>
            </a:r>
          </a:p>
          <a:p>
            <a:endParaRPr lang="en-US" dirty="0" smtClean="0"/>
          </a:p>
          <a:p>
            <a:endParaRPr lang="en-US" dirty="0"/>
          </a:p>
          <a:p>
            <a:endParaRPr lang="cs-CZ" dirty="0" smtClean="0"/>
          </a:p>
          <a:p>
            <a:r>
              <a:rPr lang="cs-CZ" dirty="0" err="1" smtClean="0"/>
              <a:t>ConceptRank</a:t>
            </a:r>
            <a:r>
              <a:rPr lang="cs-CZ" dirty="0" smtClean="0"/>
              <a:t> idea</a:t>
            </a:r>
            <a:r>
              <a:rPr lang="cs-CZ" dirty="0" smtClean="0"/>
              <a:t>: </a:t>
            </a:r>
            <a:r>
              <a:rPr lang="cs-CZ" dirty="0" err="1" smtClean="0"/>
              <a:t>Semantic</a:t>
            </a:r>
            <a:r>
              <a:rPr lang="cs-CZ" dirty="0" smtClean="0"/>
              <a:t> </a:t>
            </a:r>
            <a:r>
              <a:rPr lang="cs-CZ" dirty="0" err="1" smtClean="0"/>
              <a:t>ranking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err="1" smtClean="0"/>
              <a:t>WordNet</a:t>
            </a:r>
            <a:r>
              <a:rPr lang="en-US" dirty="0" smtClean="0"/>
              <a:t> </a:t>
            </a:r>
            <a:r>
              <a:rPr lang="en-US" dirty="0" err="1"/>
              <a:t>synsets</a:t>
            </a:r>
            <a:endParaRPr lang="en-US" dirty="0" smtClean="0"/>
          </a:p>
          <a:p>
            <a:pPr lvl="1"/>
            <a:r>
              <a:rPr lang="en-US" dirty="0" smtClean="0"/>
              <a:t>A Markov system, nodes are formed by </a:t>
            </a:r>
            <a:r>
              <a:rPr lang="en-US" dirty="0" err="1" smtClean="0"/>
              <a:t>WordNet</a:t>
            </a:r>
            <a:r>
              <a:rPr lang="en-US" dirty="0" smtClean="0"/>
              <a:t> </a:t>
            </a:r>
            <a:r>
              <a:rPr lang="en-US" dirty="0" err="1" smtClean="0"/>
              <a:t>synsets</a:t>
            </a:r>
            <a:endParaRPr lang="en-US" dirty="0" smtClean="0"/>
          </a:p>
          <a:p>
            <a:pPr lvl="1"/>
            <a:r>
              <a:rPr lang="en-US" dirty="0" smtClean="0"/>
              <a:t>Links between nodes connected by some </a:t>
            </a:r>
            <a:r>
              <a:rPr lang="en-US" dirty="0" err="1" smtClean="0"/>
              <a:t>WordNet</a:t>
            </a:r>
            <a:r>
              <a:rPr lang="en-US" dirty="0" smtClean="0"/>
              <a:t> relationship</a:t>
            </a:r>
          </a:p>
          <a:p>
            <a:pPr lvl="2"/>
            <a:r>
              <a:rPr lang="en-US" dirty="0" smtClean="0"/>
              <a:t>Weighted according to the type of the relationship</a:t>
            </a:r>
          </a:p>
          <a:p>
            <a:pPr lvl="1"/>
            <a:r>
              <a:rPr lang="en-US" dirty="0" smtClean="0"/>
              <a:t>Random restarts are not weighted uniformly, but reflect the initial weights of </a:t>
            </a:r>
            <a:r>
              <a:rPr lang="en-US" dirty="0" err="1" smtClean="0"/>
              <a:t>synsets</a:t>
            </a:r>
            <a:r>
              <a:rPr lang="en-US" dirty="0" smtClean="0"/>
              <a:t> as determined by similarity searching</a:t>
            </a:r>
          </a:p>
        </p:txBody>
      </p:sp>
      <p:pic>
        <p:nvPicPr>
          <p:cNvPr id="4" name="Picture 2" descr="https://encrypted-tbn3.gstatic.com/images?q=tbn:ANd9GcR4LpbCxRQ5sua3vHfMD6crzRkA06vh1RaMnsZ8Gc7WDFcoy6-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-1" r="3267" b="2800"/>
          <a:stretch/>
        </p:blipFill>
        <p:spPr bwMode="auto">
          <a:xfrm>
            <a:off x="2051720" y="2636912"/>
            <a:ext cx="2808312" cy="63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Concept</a:t>
            </a:r>
            <a:r>
              <a:rPr lang="en-US" dirty="0" smtClean="0"/>
              <a:t>Rank</a:t>
            </a:r>
            <a:r>
              <a:rPr lang="cs-CZ" dirty="0" smtClean="0"/>
              <a:t> </a:t>
            </a:r>
            <a:r>
              <a:rPr lang="cs-CZ" dirty="0" err="1" smtClean="0"/>
              <a:t>illustration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93" y="1916832"/>
            <a:ext cx="5432604" cy="3528392"/>
          </a:xfrm>
          <a:prstGeom prst="rect">
            <a:avLst/>
          </a:prstGeom>
        </p:spPr>
      </p:pic>
      <p:pic>
        <p:nvPicPr>
          <p:cNvPr id="1026" name="Picture 2" descr="http://upload.wikimedia.org/wikipedia/commons/thumb/4/4c/Helos_11.jpg/120px-Helos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143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043608" y="2348880"/>
            <a:ext cx="0" cy="79208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mufin.fi.muni.cz/profimedia/images/0043399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1" y="3244941"/>
            <a:ext cx="1238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ufin.fi.muni.cz/profimedia/images/00507989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60" y="3778314"/>
            <a:ext cx="1238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ufin.fi.muni.cz/profimedia/images/00508816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3" y="4168838"/>
            <a:ext cx="1238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ufin.fi.muni.cz/profimedia/images/00482196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00" y="4734177"/>
            <a:ext cx="1238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ufin.fi.muni.cz/profimedia/images/00116020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3" y="5152219"/>
            <a:ext cx="12382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 flipV="1">
            <a:off x="2489462" y="3687483"/>
            <a:ext cx="783704" cy="838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8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Concept</a:t>
            </a:r>
            <a:r>
              <a:rPr lang="en-US" dirty="0"/>
              <a:t>Rank</a:t>
            </a:r>
            <a:r>
              <a:rPr lang="cs-CZ" dirty="0"/>
              <a:t> </a:t>
            </a:r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68760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Content-based image retrieval</a:t>
            </a:r>
          </a:p>
          <a:p>
            <a:pPr lvl="1"/>
            <a:r>
              <a:rPr lang="en-US" dirty="0" smtClean="0"/>
              <a:t>powered </a:t>
            </a:r>
            <a:r>
              <a:rPr lang="en-US" dirty="0"/>
              <a:t>by </a:t>
            </a:r>
            <a:r>
              <a:rPr lang="en-US" dirty="0" smtClean="0"/>
              <a:t>MUFIN</a:t>
            </a:r>
          </a:p>
          <a:p>
            <a:pPr lvl="1"/>
            <a:r>
              <a:rPr lang="en-US" dirty="0" smtClean="0"/>
              <a:t>20M </a:t>
            </a:r>
            <a:r>
              <a:rPr lang="en-US" dirty="0" err="1" smtClean="0"/>
              <a:t>Profiset</a:t>
            </a:r>
            <a:r>
              <a:rPr lang="en-US" dirty="0" smtClean="0"/>
              <a:t> collection, 250K </a:t>
            </a:r>
            <a:r>
              <a:rPr lang="en-US" dirty="0" err="1" smtClean="0"/>
              <a:t>ImageCLEF</a:t>
            </a:r>
            <a:r>
              <a:rPr lang="en-US" dirty="0" smtClean="0"/>
              <a:t> training data</a:t>
            </a:r>
            <a:endParaRPr lang="en-US" dirty="0"/>
          </a:p>
          <a:p>
            <a:r>
              <a:rPr lang="en-US" dirty="0" err="1" smtClean="0"/>
              <a:t>WordNet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Standard relationships (</a:t>
            </a:r>
            <a:r>
              <a:rPr lang="en-US" dirty="0" err="1" smtClean="0"/>
              <a:t>hypernymy</a:t>
            </a:r>
            <a:r>
              <a:rPr lang="en-US" dirty="0"/>
              <a:t>, </a:t>
            </a:r>
            <a:r>
              <a:rPr lang="en-US" dirty="0" err="1"/>
              <a:t>antonymy</a:t>
            </a:r>
            <a:r>
              <a:rPr lang="en-US" dirty="0"/>
              <a:t>, part-whole, gloss</a:t>
            </a:r>
            <a:r>
              <a:rPr lang="cs-CZ" dirty="0"/>
              <a:t> </a:t>
            </a:r>
            <a:r>
              <a:rPr lang="cs-CZ" dirty="0" err="1" smtClean="0"/>
              <a:t>overlap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Word </a:t>
            </a:r>
            <a:r>
              <a:rPr lang="en-US" dirty="0"/>
              <a:t>similarity </a:t>
            </a:r>
            <a:r>
              <a:rPr lang="en-US" dirty="0" smtClean="0"/>
              <a:t>metrics</a:t>
            </a:r>
            <a:r>
              <a:rPr lang="cs-CZ" dirty="0" smtClean="0"/>
              <a:t> </a:t>
            </a:r>
            <a:r>
              <a:rPr lang="cs-CZ" dirty="0" err="1" smtClean="0"/>
              <a:t>defined</a:t>
            </a:r>
            <a:r>
              <a:rPr lang="cs-CZ" dirty="0" smtClean="0"/>
              <a:t> on top </a:t>
            </a:r>
            <a:r>
              <a:rPr lang="cs-CZ" dirty="0" err="1" smtClean="0"/>
              <a:t>of</a:t>
            </a:r>
            <a:r>
              <a:rPr lang="cs-CZ" dirty="0" smtClean="0"/>
              <a:t> hyponymy/</a:t>
            </a:r>
            <a:r>
              <a:rPr lang="cs-CZ" dirty="0" err="1" smtClean="0"/>
              <a:t>hypernymy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endParaRPr lang="en-US" dirty="0" smtClean="0"/>
          </a:p>
          <a:p>
            <a:pPr lvl="1"/>
            <a:r>
              <a:rPr lang="en-US" dirty="0" smtClean="0"/>
              <a:t>the “language</a:t>
            </a:r>
            <a:r>
              <a:rPr lang="en-US" dirty="0"/>
              <a:t>” point of view</a:t>
            </a:r>
          </a:p>
          <a:p>
            <a:r>
              <a:rPr lang="en-US" dirty="0"/>
              <a:t>Visual Concept </a:t>
            </a:r>
            <a:r>
              <a:rPr lang="en-US" dirty="0" smtClean="0"/>
              <a:t>Ontology (VCO)</a:t>
            </a:r>
          </a:p>
          <a:p>
            <a:pPr lvl="1"/>
            <a:r>
              <a:rPr lang="en-US" dirty="0" smtClean="0"/>
              <a:t>Semantic hierarchy of most common visual concepts, linked to </a:t>
            </a:r>
            <a:r>
              <a:rPr lang="en-US" dirty="0" err="1" smtClean="0"/>
              <a:t>WordNet</a:t>
            </a:r>
            <a:endParaRPr lang="en-US" dirty="0" smtClean="0"/>
          </a:p>
          <a:p>
            <a:pPr lvl="1"/>
            <a:r>
              <a:rPr lang="en-US" dirty="0" smtClean="0"/>
              <a:t>VCO sub-trees are used to limit the search for </a:t>
            </a:r>
            <a:r>
              <a:rPr lang="en-US" dirty="0" err="1"/>
              <a:t>WordNet</a:t>
            </a:r>
            <a:r>
              <a:rPr lang="en-US" dirty="0"/>
              <a:t> </a:t>
            </a:r>
            <a:r>
              <a:rPr lang="en-US" dirty="0" smtClean="0"/>
              <a:t>relationships</a:t>
            </a:r>
            <a:endParaRPr lang="en-US" dirty="0"/>
          </a:p>
          <a:p>
            <a:r>
              <a:rPr lang="en-US" dirty="0" smtClean="0"/>
              <a:t>Co-occurrence lists for keywords from </a:t>
            </a:r>
            <a:r>
              <a:rPr lang="en-US" dirty="0" err="1"/>
              <a:t>Profimedia</a:t>
            </a:r>
            <a:r>
              <a:rPr lang="en-US" dirty="0"/>
              <a:t> dataset</a:t>
            </a:r>
          </a:p>
          <a:p>
            <a:pPr lvl="1"/>
            <a:r>
              <a:rPr lang="en-US" dirty="0" smtClean="0"/>
              <a:t>Constructed </a:t>
            </a:r>
            <a:r>
              <a:rPr lang="en-US" dirty="0"/>
              <a:t>from very large text corpus (linguists from MFF UK)</a:t>
            </a:r>
          </a:p>
          <a:p>
            <a:pPr lvl="2"/>
            <a:r>
              <a:rPr lang="en-US" dirty="0"/>
              <a:t>Corpus size approximately 1 billion </a:t>
            </a:r>
            <a:r>
              <a:rPr lang="en-US" dirty="0" smtClean="0"/>
              <a:t>words</a:t>
            </a:r>
          </a:p>
          <a:p>
            <a:pPr lvl="1"/>
            <a:r>
              <a:rPr lang="en-US" dirty="0"/>
              <a:t>“human/database” point of view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12835</TotalTime>
  <Words>539</Words>
  <Application>Microsoft Office PowerPoint</Application>
  <PresentationFormat>Předvádění na obrazovce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Motiv sady Office</vt:lpstr>
      <vt:lpstr>Semantic search-based  image annotation</vt:lpstr>
      <vt:lpstr>The annotation problem</vt:lpstr>
      <vt:lpstr>Search-based annotation in a nutshell</vt:lpstr>
      <vt:lpstr>Our vision</vt:lpstr>
      <vt:lpstr>MUFIN Image Annotation</vt:lpstr>
      <vt:lpstr>Current focus</vt:lpstr>
      <vt:lpstr>ConceptRank</vt:lpstr>
      <vt:lpstr>ConceptRank illustration</vt:lpstr>
      <vt:lpstr>ConceptRank Resources</vt:lpstr>
      <vt:lpstr>Cooperation with other CEMI teams</vt:lpstr>
      <vt:lpstr>Questions, comments?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Large-Scale Multi-Modal Image Search</dc:title>
  <dc:creator>xkohout7</dc:creator>
  <cp:lastModifiedBy>xkohout7</cp:lastModifiedBy>
  <cp:revision>475</cp:revision>
  <dcterms:created xsi:type="dcterms:W3CDTF">2013-03-13T15:03:44Z</dcterms:created>
  <dcterms:modified xsi:type="dcterms:W3CDTF">2014-04-15T13:54:55Z</dcterms:modified>
</cp:coreProperties>
</file>