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93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23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38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5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7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21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0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2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6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42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59AC-5244-4250-8F3B-F43F066201F3}" type="datetimeFigureOut">
              <a:rPr lang="cs-CZ" smtClean="0"/>
              <a:t>28.4.2015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6491-A80F-434D-846B-EF8B771B7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nagement_system" TargetMode="External"/><Relationship Id="rId2" Type="http://schemas.openxmlformats.org/officeDocument/2006/relationships/hyperlink" Target="http://en.wikipedia.org/wiki/Information_securit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B677880-D956-4208-8FDA-FEC6243C8860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Měření softwaru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2954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1C42418-CDB5-4CA2-8AFA-364ECB281E12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Vlastnosti systému měření</a:t>
            </a:r>
          </a:p>
        </p:txBody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Vychází z potřeb managementu</a:t>
            </a:r>
          </a:p>
          <a:p>
            <a:pPr lvl="1" eaLnBrk="1" hangingPunct="1"/>
            <a:r>
              <a:rPr lang="cs-CZ" altLang="cs-CZ" smtClean="0"/>
              <a:t>Integrální součást řízení</a:t>
            </a:r>
          </a:p>
          <a:p>
            <a:pPr eaLnBrk="1" hangingPunct="1"/>
            <a:r>
              <a:rPr lang="cs-CZ" altLang="cs-CZ" smtClean="0"/>
              <a:t>Měření odděleno od vyhodnocování</a:t>
            </a:r>
          </a:p>
          <a:p>
            <a:pPr eaLnBrk="1" hangingPunct="1"/>
            <a:r>
              <a:rPr lang="cs-CZ" altLang="cs-CZ" smtClean="0"/>
              <a:t>Lidé by měli cítit systém měření jako podporu jejich práce a ne jako hrozbu. Neměli by být dominováni systémem</a:t>
            </a:r>
          </a:p>
          <a:p>
            <a:pPr lvl="1"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16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DDC191C5-068F-46E2-BD8E-01274FCF9DE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 dat</a:t>
            </a:r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managementu se musí používat data, která nejsou zcela spolehlivá a relevantní</a:t>
            </a:r>
          </a:p>
          <a:p>
            <a:pPr eaLnBrk="1" hangingPunct="1"/>
            <a:r>
              <a:rPr lang="cs-CZ" altLang="cs-CZ" smtClean="0"/>
              <a:t>Podpora managementu se stává hlavním úkolem informatiky. Operativa je už do značné míry vyřešeným úkolem (neplatí pro zábavu) </a:t>
            </a:r>
          </a:p>
        </p:txBody>
      </p:sp>
    </p:spTree>
    <p:extLst>
      <p:ext uri="{BB962C8B-B14F-4D97-AF65-F5344CB8AC3E}">
        <p14:creationId xmlns:p14="http://schemas.microsoft.com/office/powerpoint/2010/main" val="40374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6E54B45-9E60-49C7-865A-314E47524389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 dat</a:t>
            </a:r>
          </a:p>
        </p:txBody>
      </p:sp>
      <p:graphicFrame>
        <p:nvGraphicFramePr>
          <p:cNvPr id="12290" name="Object 18"/>
          <p:cNvGraphicFramePr>
            <a:graphicFrameLocks noChangeAspect="1"/>
          </p:cNvGraphicFramePr>
          <p:nvPr>
            <p:ph idx="1"/>
          </p:nvPr>
        </p:nvGraphicFramePr>
        <p:xfrm>
          <a:off x="1847851" y="1341438"/>
          <a:ext cx="84931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3" imgW="5836692" imgH="3458743" progId="Word.Document.8">
                  <p:embed/>
                </p:oleObj>
              </mc:Choice>
              <mc:Fallback>
                <p:oleObj name="Dokument" r:id="rId3" imgW="5836692" imgH="34587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1341438"/>
                        <a:ext cx="84931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Line 20"/>
          <p:cNvSpPr>
            <a:spLocks noChangeShapeType="1"/>
          </p:cNvSpPr>
          <p:nvPr/>
        </p:nvSpPr>
        <p:spPr bwMode="auto">
          <a:xfrm flipV="1">
            <a:off x="1847851" y="6165850"/>
            <a:ext cx="84248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Line 21"/>
          <p:cNvSpPr>
            <a:spLocks noChangeShapeType="1"/>
          </p:cNvSpPr>
          <p:nvPr/>
        </p:nvSpPr>
        <p:spPr bwMode="auto">
          <a:xfrm>
            <a:off x="1847850" y="5013325"/>
            <a:ext cx="835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3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3EED7F8-C4AA-487D-B5CB-CA8D7C72D33F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Problémy s kvalitou dat pro řízeni</a:t>
            </a:r>
          </a:p>
        </p:txBody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Relevantnost a včasnost závisí na frekvenci zjišťování nebo na tom, jak je časově náročné data  vytvořit (např. data rozvrhu)</a:t>
            </a:r>
          </a:p>
          <a:p>
            <a:pPr eaLnBrk="1" hangingPunct="1"/>
            <a:r>
              <a:rPr lang="cs-CZ" altLang="cs-CZ" smtClean="0"/>
              <a:t>Kvalita dat může implikovat vytvoření datového úložiště v SOA,  aby management mohl ovlivňovat chod systému</a:t>
            </a:r>
          </a:p>
        </p:txBody>
      </p:sp>
    </p:spTree>
    <p:extLst>
      <p:ext uri="{BB962C8B-B14F-4D97-AF65-F5344CB8AC3E}">
        <p14:creationId xmlns:p14="http://schemas.microsoft.com/office/powerpoint/2010/main" val="29539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BF6A091C-5847-4272-BD11-4082C0CC57E7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Problémy s kvalitou dat pro řízeni</a:t>
            </a:r>
          </a:p>
        </p:txBody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 dat může implikovat filosofii řešení</a:t>
            </a:r>
          </a:p>
          <a:p>
            <a:pPr lvl="1" eaLnBrk="1" hangingPunct="1"/>
            <a:r>
              <a:rPr lang="cs-CZ" altLang="cs-CZ" smtClean="0"/>
              <a:t> Kritická cesta a kritický řetězec</a:t>
            </a:r>
          </a:p>
          <a:p>
            <a:pPr eaLnBrk="1" hangingPunct="1"/>
            <a:r>
              <a:rPr lang="cs-CZ" altLang="cs-CZ" smtClean="0"/>
              <a:t>Kvalitu je nutno měřit či odhadovat</a:t>
            </a:r>
          </a:p>
          <a:p>
            <a:pPr eaLnBrk="1" hangingPunct="1"/>
            <a:r>
              <a:rPr lang="cs-CZ" altLang="cs-CZ" smtClean="0"/>
              <a:t>Kvalitu dat můžeme zlepšovat</a:t>
            </a:r>
          </a:p>
          <a:p>
            <a:pPr lvl="1" eaLnBrk="1" hangingPunct="1"/>
            <a:r>
              <a:rPr lang="cs-CZ" altLang="cs-CZ" smtClean="0"/>
              <a:t>Okrajová data, odstranění</a:t>
            </a:r>
          </a:p>
          <a:p>
            <a:pPr lvl="1" eaLnBrk="1" hangingPunct="1"/>
            <a:r>
              <a:rPr lang="cs-CZ" altLang="cs-CZ" smtClean="0"/>
              <a:t>Chybějící data pro parametry, pro regresi, doplnit</a:t>
            </a:r>
          </a:p>
          <a:p>
            <a:pPr lvl="1" eaLnBrk="1" hangingPunct="1"/>
            <a:r>
              <a:rPr lang="cs-CZ" altLang="cs-CZ" smtClean="0"/>
              <a:t>Opakovaná data, odstranit</a:t>
            </a:r>
          </a:p>
          <a:p>
            <a:pPr lvl="1" eaLnBrk="1" hangingPunct="1"/>
            <a:r>
              <a:rPr lang="cs-CZ" altLang="cs-CZ" smtClean="0"/>
              <a:t>Rozsah dat, měl by být dostatečný </a:t>
            </a:r>
          </a:p>
        </p:txBody>
      </p:sp>
    </p:spTree>
    <p:extLst>
      <p:ext uri="{BB962C8B-B14F-4D97-AF65-F5344CB8AC3E}">
        <p14:creationId xmlns:p14="http://schemas.microsoft.com/office/powerpoint/2010/main" val="39574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B4A25081-461C-43E5-9015-C4305607F17E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Přesnost SW metrik je malá</a:t>
            </a: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Hodnoty metrik závisí</a:t>
            </a:r>
          </a:p>
          <a:p>
            <a:pPr lvl="1" eaLnBrk="1" hangingPunct="1"/>
            <a:r>
              <a:rPr lang="cs-CZ" altLang="cs-CZ" smtClean="0"/>
              <a:t>Na typu projektu, projekty se málo opakují (výjimka: SAP atp.)</a:t>
            </a:r>
          </a:p>
          <a:p>
            <a:pPr lvl="2" eaLnBrk="1" hangingPunct="1"/>
            <a:r>
              <a:rPr lang="cs-CZ" altLang="cs-CZ" smtClean="0"/>
              <a:t>Velikost projektu a ostrost termínů</a:t>
            </a:r>
          </a:p>
          <a:p>
            <a:pPr lvl="2" eaLnBrk="1" hangingPunct="1"/>
            <a:r>
              <a:rPr lang="cs-CZ" altLang="cs-CZ" smtClean="0"/>
              <a:t>Typu úlohy RT*dávka bez přímých následků</a:t>
            </a:r>
          </a:p>
          <a:p>
            <a:pPr lvl="1" eaLnBrk="1" hangingPunct="1"/>
            <a:r>
              <a:rPr lang="cs-CZ" altLang="cs-CZ" smtClean="0"/>
              <a:t> Na stavu oboru </a:t>
            </a:r>
          </a:p>
          <a:p>
            <a:pPr lvl="2" eaLnBrk="1" hangingPunct="1"/>
            <a:r>
              <a:rPr lang="cs-CZ" altLang="cs-CZ" smtClean="0"/>
              <a:t>Výkon HW, sítě, vývojová prostředí, </a:t>
            </a:r>
          </a:p>
          <a:p>
            <a:pPr lvl="2" eaLnBrk="1" hangingPunct="1"/>
            <a:r>
              <a:rPr lang="cs-CZ" altLang="cs-CZ" smtClean="0"/>
              <a:t>paradigmata</a:t>
            </a:r>
          </a:p>
        </p:txBody>
      </p:sp>
    </p:spTree>
    <p:extLst>
      <p:ext uri="{BB962C8B-B14F-4D97-AF65-F5344CB8AC3E}">
        <p14:creationId xmlns:p14="http://schemas.microsoft.com/office/powerpoint/2010/main" val="1747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216AC45-0342-418C-976E-C81AA2B61AD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Přesnost SW metrik je malá</a:t>
            </a:r>
          </a:p>
        </p:txBody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Hodnoty metrik závisí</a:t>
            </a:r>
          </a:p>
          <a:p>
            <a:pPr lvl="1" eaLnBrk="1" hangingPunct="1"/>
            <a:r>
              <a:rPr lang="cs-CZ" altLang="cs-CZ" smtClean="0"/>
              <a:t>Dosažitelné technologii</a:t>
            </a:r>
          </a:p>
          <a:p>
            <a:pPr lvl="1" eaLnBrk="1" hangingPunct="1"/>
            <a:r>
              <a:rPr lang="cs-CZ" altLang="cs-CZ" smtClean="0"/>
              <a:t>Kvalitě programátorů (produktivita 1:20)</a:t>
            </a:r>
          </a:p>
          <a:p>
            <a:pPr lvl="2" eaLnBrk="1" hangingPunct="1"/>
            <a:r>
              <a:rPr lang="cs-CZ" altLang="cs-CZ" smtClean="0"/>
              <a:t>Kvalitnější vývojáři píší lepší programy (rychlost 1:10 a to s méně chybami)</a:t>
            </a:r>
          </a:p>
          <a:p>
            <a:pPr lvl="2" eaLnBrk="1" hangingPunct="1"/>
            <a:r>
              <a:rPr lang="cs-CZ" altLang="cs-CZ" smtClean="0"/>
              <a:t>Programátoři jsou schopni silně ovlivnit určitou SW metriku, je-li jim dovoleno nebrat ohled na jiné metriky (rychlost a úkor délky)</a:t>
            </a:r>
          </a:p>
          <a:p>
            <a:pPr lvl="1" eaLnBrk="1" hangingPunct="1"/>
            <a:r>
              <a:rPr lang="cs-CZ" altLang="cs-CZ" smtClean="0"/>
              <a:t>Do jaké míry se řeší podobné problémy (viz minulý semestr)</a:t>
            </a:r>
          </a:p>
        </p:txBody>
      </p:sp>
    </p:spTree>
    <p:extLst>
      <p:ext uri="{BB962C8B-B14F-4D97-AF65-F5344CB8AC3E}">
        <p14:creationId xmlns:p14="http://schemas.microsoft.com/office/powerpoint/2010/main" val="31055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491CECB8-EF9F-4372-9273-D8A6CDE37386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17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Přesnost SW metrik je malá (velký rozptyl)</a:t>
            </a:r>
          </a:p>
        </p:txBody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Výhrady k přesnosti metrik neplatí pro metriky sledující vlastnosti systému za provozu</a:t>
            </a:r>
          </a:p>
          <a:p>
            <a:pPr lvl="1" eaLnBrk="1" hangingPunct="1"/>
            <a:r>
              <a:rPr lang="cs-CZ" altLang="cs-CZ" smtClean="0"/>
              <a:t>Frekvence chyb/střední doba mezi poruchami</a:t>
            </a:r>
          </a:p>
          <a:p>
            <a:pPr lvl="1" eaLnBrk="1" hangingPunct="1"/>
            <a:r>
              <a:rPr lang="cs-CZ" altLang="cs-CZ" smtClean="0"/>
              <a:t>Počet stížností</a:t>
            </a:r>
          </a:p>
          <a:p>
            <a:pPr lvl="1" eaLnBrk="1" hangingPunct="1"/>
            <a:r>
              <a:rPr lang="cs-CZ" altLang="cs-CZ" smtClean="0"/>
              <a:t>Frekvence nalézání problémů a detekce defektů</a:t>
            </a:r>
          </a:p>
        </p:txBody>
      </p:sp>
    </p:spTree>
    <p:extLst>
      <p:ext uri="{BB962C8B-B14F-4D97-AF65-F5344CB8AC3E}">
        <p14:creationId xmlns:p14="http://schemas.microsoft.com/office/powerpoint/2010/main" val="6564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67058531-B016-4542-B1AA-5E1F05792F1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Pracnost závisí zejména na</a:t>
            </a:r>
          </a:p>
        </p:txBody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– druh softwaru: míra interakce od dávkových až po tvrdé systémy reálného času, závažnost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- důsledků selhání, od nevýznamných škod, přes ekonomické ztráty až k ohrožení životů. V neposlední řadě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- velikosti systému;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– ostré až obtížně splnitelné termíny realizace;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– použití moderních projekčních technik a technik vývoje;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– kvalita zúčastněných;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– omezení hardwaru a softwaru. Pokud systém využívá zdroje jako je rychlost a paměť více než na dvě třetiny, vzrůstá značně pracnost řešení.</a:t>
            </a:r>
          </a:p>
        </p:txBody>
      </p:sp>
    </p:spTree>
    <p:extLst>
      <p:ext uri="{BB962C8B-B14F-4D97-AF65-F5344CB8AC3E}">
        <p14:creationId xmlns:p14="http://schemas.microsoft.com/office/powerpoint/2010/main" val="6755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4A48F4BA-F19C-49DC-8554-5079FFFF6632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19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Interní a externí metriky (ISO 9126</a:t>
            </a:r>
            <a:r>
              <a:rPr lang="en-US" altLang="cs-CZ" sz="4000"/>
              <a:t>, ISO 250XX</a:t>
            </a:r>
            <a:r>
              <a:rPr lang="cs-CZ" altLang="cs-CZ" sz="4000"/>
              <a:t>)</a:t>
            </a:r>
          </a:p>
        </p:txBody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Též implicitní a explicitní </a:t>
            </a:r>
            <a:r>
              <a:rPr lang="en-US" altLang="cs-CZ"/>
              <a:t>metriky </a:t>
            </a:r>
            <a:r>
              <a:rPr lang="cs-CZ" altLang="cs-CZ"/>
              <a:t>(in process, after process)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Interní – známo jen týmu během vývoje na základě </a:t>
            </a:r>
            <a:r>
              <a:rPr lang="en-US" altLang="cs-CZ"/>
              <a:t>s</a:t>
            </a:r>
            <a:r>
              <a:rPr lang="cs-CZ" altLang="cs-CZ"/>
              <a:t>ledování vývojových procesů: např. spotřeba práce, a také doba řešení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Externí: dají se zjistit na hotovém produktu, např. délka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Některé metriky je možné chápat obojím způsobem (počet selhání při testování, externí – zjištěno uživateli)</a:t>
            </a:r>
          </a:p>
        </p:txBody>
      </p:sp>
    </p:spTree>
    <p:extLst>
      <p:ext uri="{BB962C8B-B14F-4D97-AF65-F5344CB8AC3E}">
        <p14:creationId xmlns:p14="http://schemas.microsoft.com/office/powerpoint/2010/main" val="41157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48C279A-82B6-459A-A106-19E054C7F1B6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Výsledek měření je metrika</a:t>
            </a:r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/>
              <a:t>Bez měření nelze kvalitně řídit ani hodnotit kvalitu SW, atributy kvality mohou ale být různé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Softwarová metrika je nějaký údaj, který lze nakonec převést na číselné hodnocení nějakého atributu softwaru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DB softwarových metrik je paměť firmy a prostředek optimalizace softwarových procesů (procesů vývoje softwaru) a managementu (např. méně rizik při uzavírání smluv),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Je součástí business intelligence SW firmy a přepoklad uplatnění mode</a:t>
            </a:r>
            <a:r>
              <a:rPr lang="en-US" altLang="cs-CZ"/>
              <a:t>r</a:t>
            </a:r>
            <a:r>
              <a:rPr lang="cs-CZ" altLang="cs-CZ"/>
              <a:t>ních způsobů řízení, např. CMMI </a:t>
            </a:r>
          </a:p>
        </p:txBody>
      </p:sp>
    </p:spTree>
    <p:extLst>
      <p:ext uri="{BB962C8B-B14F-4D97-AF65-F5344CB8AC3E}">
        <p14:creationId xmlns:p14="http://schemas.microsoft.com/office/powerpoint/2010/main" val="25090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863F32EF-0620-4611-BDEF-F40B9592D626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Datové typy SW metrik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Příslušnost k třídě (id.  - číslo tramvaje)</a:t>
            </a:r>
          </a:p>
          <a:p>
            <a:pPr lvl="1" eaLnBrk="1" hangingPunct="1"/>
            <a:r>
              <a:rPr lang="cs-CZ" altLang="cs-CZ" smtClean="0"/>
              <a:t>Trendy počtů objektů s daným id, operace rovnost =)</a:t>
            </a:r>
          </a:p>
          <a:p>
            <a:pPr eaLnBrk="1" hangingPunct="1"/>
            <a:r>
              <a:rPr lang="cs-CZ" altLang="cs-CZ" smtClean="0"/>
              <a:t>Fuzzy (id hodnocení, dobrý, lepší, nejlepší, známky ve škole) </a:t>
            </a:r>
          </a:p>
          <a:p>
            <a:pPr lvl="1" eaLnBrk="1" hangingPunct="1"/>
            <a:r>
              <a:rPr lang="cs-CZ" altLang="cs-CZ" smtClean="0"/>
              <a:t>Operace</a:t>
            </a:r>
            <a:r>
              <a:rPr lang="en-US" altLang="cs-CZ" smtClean="0"/>
              <a:t> = </a:t>
            </a:r>
            <a:r>
              <a:rPr lang="cs-CZ" altLang="cs-CZ" smtClean="0"/>
              <a:t>test na rovnost, </a:t>
            </a:r>
            <a:r>
              <a:rPr lang="en-US" altLang="cs-CZ" smtClean="0"/>
              <a:t>&lt; </a:t>
            </a:r>
            <a:r>
              <a:rPr lang="cs-CZ" altLang="cs-CZ" smtClean="0"/>
              <a:t>test na „velikost“.</a:t>
            </a:r>
            <a:r>
              <a:rPr lang="en-US" altLang="cs-CZ" smtClean="0"/>
              <a:t> Obv</a:t>
            </a:r>
            <a:r>
              <a:rPr lang="cs-CZ" altLang="cs-CZ" smtClean="0"/>
              <a:t>ykle se převádí na číselné hodnocení. Př. COCOMO, známky ve škole (tam se používají přímo fuzzy hodnoty ve formě čísel)</a:t>
            </a:r>
          </a:p>
        </p:txBody>
      </p:sp>
    </p:spTree>
    <p:extLst>
      <p:ext uri="{BB962C8B-B14F-4D97-AF65-F5344CB8AC3E}">
        <p14:creationId xmlns:p14="http://schemas.microsoft.com/office/powerpoint/2010/main" val="19292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FCB4BE2-5650-45EB-93E7-80105556C1C1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Datové typy SW metrik</a:t>
            </a: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Interval</a:t>
            </a:r>
          </a:p>
          <a:p>
            <a:pPr lvl="1" eaLnBrk="1" hangingPunct="1"/>
            <a:r>
              <a:rPr lang="cs-CZ" altLang="cs-CZ" smtClean="0"/>
              <a:t>Čas, teplota</a:t>
            </a:r>
          </a:p>
          <a:p>
            <a:pPr lvl="1" eaLnBrk="1" hangingPunct="1"/>
            <a:r>
              <a:rPr lang="cs-CZ" altLang="cs-CZ" smtClean="0"/>
              <a:t>Je možná lineární transformace, =, &lt;</a:t>
            </a:r>
          </a:p>
          <a:p>
            <a:pPr lvl="1" eaLnBrk="1" hangingPunct="1"/>
            <a:r>
              <a:rPr lang="cs-CZ" altLang="cs-CZ" smtClean="0"/>
              <a:t>Využitelný je rozdíl jako číselná metrika</a:t>
            </a:r>
          </a:p>
          <a:p>
            <a:pPr eaLnBrk="1" hangingPunct="1"/>
            <a:r>
              <a:rPr lang="cs-CZ" altLang="cs-CZ" smtClean="0"/>
              <a:t>Číselná metrika</a:t>
            </a:r>
          </a:p>
          <a:p>
            <a:pPr lvl="1" eaLnBrk="1" hangingPunct="1"/>
            <a:r>
              <a:rPr lang="cs-CZ" altLang="cs-CZ" smtClean="0"/>
              <a:t>Délka programu, doba řešení</a:t>
            </a:r>
          </a:p>
          <a:p>
            <a:pPr lvl="1" eaLnBrk="1" hangingPunct="1"/>
            <a:r>
              <a:rPr lang="cs-CZ" altLang="cs-CZ" smtClean="0"/>
              <a:t>Jsou smysluplné všechny operace pro </a:t>
            </a:r>
            <a:r>
              <a:rPr lang="en-US" altLang="cs-CZ" smtClean="0"/>
              <a:t>re</a:t>
            </a:r>
            <a:r>
              <a:rPr lang="cs-CZ" altLang="cs-CZ" smtClean="0"/>
              <a:t>á</a:t>
            </a:r>
            <a:r>
              <a:rPr lang="en-US" altLang="cs-CZ" smtClean="0"/>
              <a:t>ln</a:t>
            </a:r>
            <a:r>
              <a:rPr lang="cs-CZ" altLang="cs-CZ" smtClean="0"/>
              <a:t>á</a:t>
            </a:r>
            <a:r>
              <a:rPr lang="en-US" altLang="cs-CZ" smtClean="0"/>
              <a:t> </a:t>
            </a:r>
            <a:r>
              <a:rPr lang="cs-CZ" altLang="cs-CZ" smtClean="0"/>
              <a:t>čísla</a:t>
            </a:r>
          </a:p>
        </p:txBody>
      </p:sp>
    </p:spTree>
    <p:extLst>
      <p:ext uri="{BB962C8B-B14F-4D97-AF65-F5344CB8AC3E}">
        <p14:creationId xmlns:p14="http://schemas.microsoft.com/office/powerpoint/2010/main" val="7374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8BDB8D53-F2A5-4DA1-A1C7-FFDFF1D165B1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ISO 9126 (4 části) </a:t>
            </a:r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Stovky metrik, rozumně použitelné  většinou jen u velkých firem</a:t>
            </a:r>
          </a:p>
          <a:p>
            <a:pPr eaLnBrk="1" hangingPunct="1"/>
            <a:r>
              <a:rPr lang="cs-CZ" altLang="cs-CZ" smtClean="0"/>
              <a:t>Není jasné, k čemu se to všechno použije</a:t>
            </a:r>
          </a:p>
          <a:p>
            <a:pPr eaLnBrk="1" hangingPunct="1"/>
            <a:r>
              <a:rPr lang="cs-CZ" altLang="cs-CZ" smtClean="0"/>
              <a:t>Jádro (principy a některé metriky) použitelné</a:t>
            </a:r>
          </a:p>
          <a:p>
            <a:pPr eaLnBrk="1" hangingPunct="1"/>
            <a:r>
              <a:rPr lang="cs-CZ" altLang="cs-CZ" smtClean="0"/>
              <a:t>Modernizace norme - sada norem 250xx </a:t>
            </a:r>
          </a:p>
          <a:p>
            <a:pPr lvl="1" eaLnBrk="1" hangingPunct="1"/>
            <a:r>
              <a:rPr lang="cs-CZ" altLang="cs-CZ" smtClean="0"/>
              <a:t>Základní principy a základní metriky stejné</a:t>
            </a:r>
          </a:p>
        </p:txBody>
      </p:sp>
    </p:spTree>
    <p:extLst>
      <p:ext uri="{BB962C8B-B14F-4D97-AF65-F5344CB8AC3E}">
        <p14:creationId xmlns:p14="http://schemas.microsoft.com/office/powerpoint/2010/main" val="39755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9EA0856D-58E8-4E91-8BCD-42002F46916F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1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Externí metriky</a:t>
            </a:r>
          </a:p>
        </p:txBody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i="1"/>
              <a:t>Del </a:t>
            </a:r>
            <a:r>
              <a:rPr lang="cs-CZ" altLang="cs-CZ" sz="2400"/>
              <a:t>– délka produktu v řádcích. U programů se nepočítají komentáře. </a:t>
            </a:r>
            <a:r>
              <a:rPr lang="cs-CZ" altLang="cs-CZ" sz="2400" i="1"/>
              <a:t>Del </a:t>
            </a:r>
            <a:r>
              <a:rPr lang="cs-CZ" altLang="cs-CZ" sz="2400"/>
              <a:t>programů se někdy udává v lexikálních  atomech. Do metriky </a:t>
            </a:r>
            <a:r>
              <a:rPr lang="cs-CZ" altLang="cs-CZ" sz="2400" i="1"/>
              <a:t>Del </a:t>
            </a:r>
            <a:r>
              <a:rPr lang="cs-CZ" altLang="cs-CZ" sz="2400"/>
              <a:t>se někdy nezahrnují deklarace proměnných a záhlaví podprogramů. </a:t>
            </a:r>
          </a:p>
          <a:p>
            <a:pPr eaLnBrk="1" hangingPunct="1"/>
            <a:r>
              <a:rPr lang="cs-CZ" altLang="cs-CZ" sz="2400" i="1"/>
              <a:t>Srnd </a:t>
            </a:r>
            <a:r>
              <a:rPr lang="cs-CZ" altLang="cs-CZ" sz="2400"/>
              <a:t>– rozsah slovníku operandů. Tato metrika se týká programů. Operand je bud’ konstanta (např. celé číslo 10, nebo řetězec znaků  „ xyz“, v terminologii programování literál), nebo proměnná, např. </a:t>
            </a:r>
            <a:r>
              <a:rPr lang="cs-CZ" altLang="cs-CZ" sz="2400" i="1"/>
              <a:t>x</a:t>
            </a:r>
            <a:r>
              <a:rPr lang="cs-CZ" altLang="cs-CZ" sz="2400"/>
              <a:t>. </a:t>
            </a:r>
            <a:r>
              <a:rPr lang="cs-CZ" altLang="cs-CZ" sz="2400" i="1"/>
              <a:t>Srnd </a:t>
            </a:r>
            <a:r>
              <a:rPr lang="cs-CZ" altLang="cs-CZ" sz="2400"/>
              <a:t>je pak počet logicky odlišných operandů vyskytujících se v programu. 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143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008F90C9-3BAE-473B-A8BC-FAD481DD5D87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Externí metriky</a:t>
            </a:r>
          </a:p>
        </p:txBody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i="1"/>
          </a:p>
          <a:p>
            <a:pPr eaLnBrk="1" hangingPunct="1"/>
            <a:r>
              <a:rPr lang="cs-CZ" altLang="cs-CZ" i="1"/>
              <a:t>Nrnd </a:t>
            </a:r>
            <a:r>
              <a:rPr lang="cs-CZ" altLang="cs-CZ"/>
              <a:t>– počet výskytů operandů v programech</a:t>
            </a:r>
          </a:p>
          <a:p>
            <a:pPr eaLnBrk="1" hangingPunct="1"/>
            <a:r>
              <a:rPr lang="cs-CZ" altLang="cs-CZ" i="1"/>
              <a:t>Noper – </a:t>
            </a:r>
            <a:r>
              <a:rPr lang="cs-CZ" altLang="cs-CZ"/>
              <a:t>Počet výskytů delimiterů a znaků operací a podprogramů  v programech.</a:t>
            </a:r>
          </a:p>
          <a:p>
            <a:pPr eaLnBrk="1" hangingPunct="1"/>
            <a:r>
              <a:rPr lang="cs-CZ" altLang="cs-CZ" i="1"/>
              <a:t>Soper </a:t>
            </a:r>
            <a:r>
              <a:rPr lang="cs-CZ" altLang="cs-CZ"/>
              <a:t>– rozsah slovníku operací, podprogramů a delimiterů. Tato metrika udává, kolik program obsahuje významem různých znaků operací (*, C,  atd.), jmen podprogramů (sin, tan, put), delimiterů (: </a:t>
            </a:r>
            <a:r>
              <a:rPr lang="cs-CZ" altLang="cs-CZ" b="1"/>
              <a:t>if</a:t>
            </a:r>
            <a:r>
              <a:rPr lang="cs-CZ" altLang="cs-CZ"/>
              <a:t> </a:t>
            </a:r>
            <a:r>
              <a:rPr lang="cs-CZ" altLang="cs-CZ" b="1"/>
              <a:t>begin real</a:t>
            </a:r>
            <a:r>
              <a:rPr lang="cs-CZ" altLang="cs-CZ"/>
              <a:t> atd.).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72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88448B32-D2B7-4E57-8920-E4148D1AC26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Externí metriky</a:t>
            </a:r>
          </a:p>
        </p:txBody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/>
              <a:t>Users </a:t>
            </a:r>
            <a:r>
              <a:rPr lang="cs-CZ" altLang="cs-CZ"/>
              <a:t>– Maximální počet uživatelů, pro které je systém plánován.</a:t>
            </a:r>
            <a:endParaRPr lang="cs-CZ" altLang="cs-CZ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/>
              <a:t>McCabe </a:t>
            </a:r>
            <a:r>
              <a:rPr lang="cs-CZ" altLang="cs-CZ"/>
              <a:t>– počet podmíněných příkazů (if), příkazů cyklu (for, while, . . . ) a přepínačů (case) v programu. Metrika </a:t>
            </a:r>
            <a:r>
              <a:rPr lang="cs-CZ" altLang="cs-CZ" i="1"/>
              <a:t>McCabe </a:t>
            </a:r>
            <a:r>
              <a:rPr lang="cs-CZ" altLang="cs-CZ"/>
              <a:t>je dobrým indikátorem složitosti programů. Jejím nedostatkem je, že není citlivá na hloubku a způsob vloženosti podmíněných příkazů (tvar rozhodovacího stromu (případně lesa).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876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DBD021F-1878-43D8-A872-D860489ABC0C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mtClean="0"/>
              <a:t>Externí metriky</a:t>
            </a:r>
          </a:p>
        </p:txBody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1"/>
            <a:ext cx="88392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/>
              <a:t>In, Out, Qer, File, Filee </a:t>
            </a:r>
            <a:r>
              <a:rPr lang="cs-CZ" altLang="cs-CZ"/>
              <a:t>– složitost příkazů vstupu, výstupu, dotazů na terminál a operací se soubory interními a se soubory společnými s jinými aplikacemi. U databází složitost SQL dotazů. Tyto metriky se  používají v odhadech pracnosti a doby řešení v metodě funkčních bodů.</a:t>
            </a:r>
            <a:endParaRPr lang="cs-CZ" altLang="cs-CZ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/>
              <a:t>FanIn, FanOut </a:t>
            </a:r>
            <a:r>
              <a:rPr lang="cs-CZ" altLang="cs-CZ"/>
              <a:t>– míry indikující složitost rozhraní tříd, modulů a aplikací. </a:t>
            </a:r>
            <a:r>
              <a:rPr lang="cs-CZ" altLang="cs-CZ" i="1"/>
              <a:t>FanIn </a:t>
            </a:r>
            <a:r>
              <a:rPr lang="cs-CZ" altLang="cs-CZ"/>
              <a:t>udává počet logicky různých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typů dat vstupujících do dané entity (např. modulu). </a:t>
            </a:r>
            <a:r>
              <a:rPr lang="cs-CZ" altLang="cs-CZ" i="1"/>
              <a:t>FanOut </a:t>
            </a:r>
            <a:r>
              <a:rPr lang="cs-CZ" altLang="cs-CZ"/>
              <a:t>je obdoba </a:t>
            </a:r>
            <a:r>
              <a:rPr lang="cs-CZ" altLang="cs-CZ" i="1"/>
              <a:t>FanIn </a:t>
            </a:r>
            <a:r>
              <a:rPr lang="cs-CZ" altLang="cs-CZ"/>
              <a:t>pro vystupující datové toky.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Často se používá metrika </a:t>
            </a:r>
            <a:r>
              <a:rPr lang="cs-CZ" altLang="cs-CZ" i="1"/>
              <a:t>Fan1 =</a:t>
            </a:r>
            <a:r>
              <a:rPr lang="cs-CZ" altLang="cs-CZ" i="1">
                <a:cs typeface="Arial" panose="020B0604020202020204" pitchFamily="34" charset="0"/>
              </a:rPr>
              <a:t>∑</a:t>
            </a:r>
            <a:r>
              <a:rPr lang="cs-CZ" altLang="cs-CZ" i="1" baseline="-25000"/>
              <a:t>modul i</a:t>
            </a:r>
            <a:r>
              <a:rPr lang="cs-CZ" altLang="cs-CZ" i="1"/>
              <a:t> (FanIn</a:t>
            </a:r>
            <a:r>
              <a:rPr lang="cs-CZ" altLang="cs-CZ" i="1" baseline="-25000"/>
              <a:t>i</a:t>
            </a:r>
            <a:r>
              <a:rPr lang="cs-CZ" altLang="cs-CZ" i="1"/>
              <a:t> *</a:t>
            </a:r>
            <a:r>
              <a:rPr lang="cs-CZ" altLang="cs-CZ"/>
              <a:t> </a:t>
            </a:r>
            <a:r>
              <a:rPr lang="cs-CZ" altLang="cs-CZ" i="1"/>
              <a:t>FanOut</a:t>
            </a:r>
            <a:r>
              <a:rPr lang="cs-CZ" altLang="cs-CZ" i="1" baseline="-25000"/>
              <a:t>i</a:t>
            </a:r>
            <a:r>
              <a:rPr lang="cs-CZ" altLang="cs-CZ" i="1"/>
              <a:t>) </a:t>
            </a:r>
            <a:r>
              <a:rPr lang="cs-CZ" altLang="cs-CZ" baseline="3000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582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Problém metrik pro SOA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Obtíže s měřením složitosti komunikace,</a:t>
            </a:r>
          </a:p>
          <a:p>
            <a:r>
              <a:rPr lang="cs-CZ" altLang="cs-CZ" smtClean="0"/>
              <a:t> Jak měřit složitost hrubozrnných zpráv</a:t>
            </a:r>
          </a:p>
          <a:p>
            <a:r>
              <a:rPr lang="cs-CZ" alt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0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3D390D79-AE85-4B91-B031-B7100E8F0A6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Interní metriky</a:t>
            </a:r>
          </a:p>
        </p:txBody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600201"/>
            <a:ext cx="8893175" cy="4525963"/>
          </a:xfrm>
        </p:spPr>
        <p:txBody>
          <a:bodyPr/>
          <a:lstStyle/>
          <a:p>
            <a:pPr eaLnBrk="1" hangingPunct="1"/>
            <a:r>
              <a:rPr lang="cs-CZ" altLang="cs-CZ" i="1"/>
              <a:t>Prac</a:t>
            </a:r>
            <a:r>
              <a:rPr lang="cs-CZ" altLang="cs-CZ"/>
              <a:t> – spotřeba práce, obvykle v člověkoměsících</a:t>
            </a:r>
          </a:p>
          <a:p>
            <a:pPr eaLnBrk="1" hangingPunct="1"/>
            <a:r>
              <a:rPr lang="cs-CZ" altLang="cs-CZ" i="1"/>
              <a:t>Doba</a:t>
            </a:r>
            <a:r>
              <a:rPr lang="cs-CZ" altLang="cs-CZ"/>
              <a:t> – doba provádění</a:t>
            </a:r>
          </a:p>
          <a:p>
            <a:pPr eaLnBrk="1" hangingPunct="1"/>
            <a:r>
              <a:rPr lang="cs-CZ" altLang="cs-CZ" i="1"/>
              <a:t>Prod – </a:t>
            </a:r>
            <a:r>
              <a:rPr lang="cs-CZ" altLang="cs-CZ"/>
              <a:t>jednotky délky za člověkoměsíc (řádky za měsíc)</a:t>
            </a:r>
          </a:p>
          <a:p>
            <a:pPr eaLnBrk="1" hangingPunct="1"/>
            <a:r>
              <a:rPr lang="cs-CZ" altLang="cs-CZ" i="1"/>
              <a:t>Fail – </a:t>
            </a:r>
            <a:r>
              <a:rPr lang="cs-CZ" altLang="cs-CZ"/>
              <a:t>počet selhání za týden (den)</a:t>
            </a:r>
          </a:p>
        </p:txBody>
      </p:sp>
    </p:spTree>
    <p:extLst>
      <p:ext uri="{BB962C8B-B14F-4D97-AF65-F5344CB8AC3E}">
        <p14:creationId xmlns:p14="http://schemas.microsoft.com/office/powerpoint/2010/main" val="26341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E7100C3-71DB-418D-8D47-11A51ECE31D4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29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Interní metriky</a:t>
            </a:r>
          </a:p>
        </p:txBody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600201"/>
            <a:ext cx="8893175" cy="452596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Prod </a:t>
            </a:r>
            <a:r>
              <a:rPr lang="cs-CZ" altLang="cs-CZ" smtClean="0"/>
              <a:t>– produktivita, počet jednotek délky vytvořených za člověkoměsíc.</a:t>
            </a:r>
            <a:endParaRPr lang="cs-CZ" altLang="cs-CZ" i="1" smtClean="0"/>
          </a:p>
          <a:p>
            <a:pPr eaLnBrk="1" hangingPunct="1"/>
            <a:r>
              <a:rPr lang="cs-CZ" altLang="cs-CZ" i="1" smtClean="0"/>
              <a:t>team(t) </a:t>
            </a:r>
            <a:r>
              <a:rPr lang="cs-CZ" altLang="cs-CZ" smtClean="0"/>
              <a:t>– velikost týmu (počet osob) v  čase </a:t>
            </a:r>
            <a:r>
              <a:rPr lang="cs-CZ" altLang="cs-CZ" i="1" smtClean="0"/>
              <a:t>t</a:t>
            </a:r>
            <a:r>
              <a:rPr lang="cs-CZ" altLang="cs-CZ" smtClean="0"/>
              <a:t>, měřeno od začátku prací. Tato metrika umožňuje postupné zpřesňování odhadů pracnosti a doby řešení během vývoje projektu.</a:t>
            </a:r>
            <a:endParaRPr lang="cs-CZ" altLang="cs-CZ" i="1" smtClean="0"/>
          </a:p>
          <a:p>
            <a:pPr eaLnBrk="1" hangingPunct="1"/>
            <a:r>
              <a:rPr lang="cs-CZ" altLang="cs-CZ" i="1" smtClean="0"/>
              <a:t>Team </a:t>
            </a:r>
            <a:r>
              <a:rPr lang="cs-CZ" altLang="cs-CZ" smtClean="0"/>
              <a:t>– průměrná velikost týmu.</a:t>
            </a:r>
            <a:endParaRPr lang="cs-CZ" altLang="cs-CZ" i="1" smtClean="0"/>
          </a:p>
        </p:txBody>
      </p:sp>
    </p:spTree>
    <p:extLst>
      <p:ext uri="{BB962C8B-B14F-4D97-AF65-F5344CB8AC3E}">
        <p14:creationId xmlns:p14="http://schemas.microsoft.com/office/powerpoint/2010/main" val="8045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F1FEFAAA-CB71-4E0B-BEA2-7C31E2466E4E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82296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/>
              <a:t>Použití SW metrik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52513"/>
            <a:ext cx="8991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a) </a:t>
            </a:r>
            <a:r>
              <a:rPr lang="cs-CZ" altLang="cs-CZ" sz="2200" b="1" i="1"/>
              <a:t>Výzkum:</a:t>
            </a:r>
            <a:r>
              <a:rPr lang="cs-CZ" altLang="cs-CZ" sz="2200"/>
              <a:t> podklad pro </a:t>
            </a:r>
            <a:r>
              <a:rPr lang="cs-CZ" altLang="cs-CZ" sz="2200" b="1"/>
              <a:t>hledání metod realizace</a:t>
            </a:r>
            <a:r>
              <a:rPr lang="cs-CZ" altLang="cs-CZ" sz="2200"/>
              <a:t> softwarových produktů, které by přinesly podstatné zvýšení jeho kvality a snížení nákladů a doby vývoje a hlavně rozsahu prací při údržbě softwaru (výzkum metod a zákonitostí vývoje softwaru).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200"/>
              <a:t>b) </a:t>
            </a:r>
            <a:r>
              <a:rPr lang="cs-CZ" altLang="cs-CZ" sz="2200" b="1" i="1"/>
              <a:t>Normy:</a:t>
            </a:r>
            <a:r>
              <a:rPr lang="cs-CZ" altLang="cs-CZ" sz="2200"/>
              <a:t> základ pro </a:t>
            </a:r>
            <a:r>
              <a:rPr lang="cs-CZ" altLang="cs-CZ" sz="2200" b="1"/>
              <a:t>stanovení technicko-ekonomických podkladů</a:t>
            </a:r>
            <a:r>
              <a:rPr lang="cs-CZ" altLang="cs-CZ" sz="2200"/>
              <a:t> pro řízení prací při tvorbě softwaru (normy  pracnosti, odhady takových metrik, jako je pracnost či doba řešení) a uzavírání smluv (cena, termíny), předpoklad CMM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200"/>
              <a:t>c) </a:t>
            </a:r>
            <a:r>
              <a:rPr lang="cs-CZ" altLang="cs-CZ" sz="2200" b="1" i="1"/>
              <a:t>Kontrola kvality:</a:t>
            </a:r>
            <a:r>
              <a:rPr lang="cs-CZ" altLang="cs-CZ" sz="2200"/>
              <a:t> prostředek </a:t>
            </a:r>
            <a:r>
              <a:rPr lang="cs-CZ" altLang="cs-CZ" sz="2200" b="1"/>
              <a:t>sledování spolehlivosti</a:t>
            </a:r>
            <a:r>
              <a:rPr lang="cs-CZ" altLang="cs-CZ" sz="2200"/>
              <a:t> softwaru při provozu a podklad pro řídící zásahy během údržby,procesy zajišťujíící kvalitu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200"/>
              <a:t>d) </a:t>
            </a:r>
            <a:r>
              <a:rPr lang="cs-CZ" altLang="cs-CZ" sz="2200" b="1"/>
              <a:t>Operativa:</a:t>
            </a:r>
            <a:r>
              <a:rPr lang="cs-CZ" altLang="cs-CZ" sz="2200"/>
              <a:t>prostředek </a:t>
            </a:r>
            <a:r>
              <a:rPr lang="cs-CZ" altLang="cs-CZ" sz="2200" b="1"/>
              <a:t>sledování průběhu prací</a:t>
            </a:r>
            <a:r>
              <a:rPr lang="cs-CZ" altLang="cs-CZ" sz="2200"/>
              <a:t> při vývoji (dodržování termínů, procento testovaných komponent, trendy počtů chyb, počty nově zanesených chyb, komponenty s největším počtem chyb, atd.).</a:t>
            </a:r>
          </a:p>
        </p:txBody>
      </p:sp>
    </p:spTree>
    <p:extLst>
      <p:ext uri="{BB962C8B-B14F-4D97-AF65-F5344CB8AC3E}">
        <p14:creationId xmlns:p14="http://schemas.microsoft.com/office/powerpoint/2010/main" val="1455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8EB7204D-B41E-483E-A761-503FD13E7781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19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mtClean="0"/>
              <a:t>Interní metriky</a:t>
            </a:r>
          </a:p>
        </p:txBody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066801"/>
            <a:ext cx="8893175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 smtClean="0"/>
              <a:t>Fail(t,p) </a:t>
            </a:r>
            <a:r>
              <a:rPr lang="cs-CZ" altLang="cs-CZ" smtClean="0"/>
              <a:t>– počet selhání systému /části </a:t>
            </a:r>
            <a:r>
              <a:rPr lang="cs-CZ" altLang="cs-CZ" i="1" smtClean="0"/>
              <a:t>p </a:t>
            </a:r>
            <a:r>
              <a:rPr lang="cs-CZ" altLang="cs-CZ" smtClean="0"/>
              <a:t>detekovaných při testování či provozu v čase </a:t>
            </a:r>
            <a:r>
              <a:rPr lang="cs-CZ" altLang="cs-CZ" i="1" smtClean="0"/>
              <a:t>t</a:t>
            </a:r>
            <a:r>
              <a:rPr lang="cs-CZ" altLang="cs-CZ" smtClean="0"/>
              <a:t>. Při provozu hlásí selhání zákazníci. Obvykle se udává po dnech nebo týdnech. Tato metrika je důležitou mírou kvality. Při inspekcích je hodnota metriky </a:t>
            </a:r>
            <a:r>
              <a:rPr lang="cs-CZ" altLang="cs-CZ" i="1" smtClean="0"/>
              <a:t>Fail </a:t>
            </a:r>
            <a:r>
              <a:rPr lang="cs-CZ" altLang="cs-CZ" smtClean="0"/>
              <a:t>dána počtem chyb zjištěných při inspekci.</a:t>
            </a:r>
            <a:endParaRPr lang="cs-CZ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754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291FB8A9-D8F5-4120-80E4-5D9027DE3F2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mtClean="0"/>
              <a:t>Interní metriky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066801"/>
            <a:ext cx="8893175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/>
              <a:t>Defect(t,p) </a:t>
            </a:r>
            <a:r>
              <a:rPr lang="cs-CZ" altLang="cs-CZ"/>
              <a:t>– počet míst v programech, která bylo nutno opravit pro odstranění selhání nebo pro nápravu selhání v čase </a:t>
            </a:r>
            <a:r>
              <a:rPr lang="cs-CZ" altLang="cs-CZ" i="1"/>
              <a:t>t </a:t>
            </a:r>
            <a:r>
              <a:rPr lang="cs-CZ" altLang="cs-CZ"/>
              <a:t>(den, týden) v části </a:t>
            </a:r>
            <a:r>
              <a:rPr lang="cs-CZ" altLang="cs-CZ" i="1"/>
              <a:t>p</a:t>
            </a:r>
            <a:r>
              <a:rPr lang="cs-CZ" altLang="cs-CZ"/>
              <a:t>, normalizovaný pro 1 000 řádků (1000 _ počet defektů_délka).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/>
              <a:t>Defect1(e1,e2,t,p) </a:t>
            </a:r>
            <a:r>
              <a:rPr lang="cs-CZ" altLang="cs-CZ"/>
              <a:t>– počet defektů v části </a:t>
            </a:r>
            <a:r>
              <a:rPr lang="cs-CZ" altLang="cs-CZ" i="1"/>
              <a:t>p </a:t>
            </a:r>
            <a:r>
              <a:rPr lang="cs-CZ" altLang="cs-CZ"/>
              <a:t>vzniklých v etapě řešení </a:t>
            </a:r>
            <a:r>
              <a:rPr lang="cs-CZ" altLang="cs-CZ" i="1"/>
              <a:t>e</a:t>
            </a:r>
            <a:r>
              <a:rPr lang="cs-CZ" altLang="cs-CZ"/>
              <a:t>1 a zjištěných v etapě </a:t>
            </a:r>
            <a:r>
              <a:rPr lang="cs-CZ" altLang="cs-CZ" i="1"/>
              <a:t>e</a:t>
            </a:r>
            <a:r>
              <a:rPr lang="cs-CZ" altLang="cs-CZ"/>
              <a:t>2 v době </a:t>
            </a:r>
            <a:r>
              <a:rPr lang="cs-CZ" altLang="cs-CZ" i="1"/>
              <a:t>t</a:t>
            </a:r>
            <a:r>
              <a:rPr lang="cs-CZ" altLang="cs-CZ"/>
              <a:t>. Tato metrika a metriky z ní odvozené jsou účinnou mírou efektivnosti inspekcí a testů. Důležitá externí metrika pro vyhodnocování kvality produktu</a:t>
            </a:r>
          </a:p>
        </p:txBody>
      </p:sp>
    </p:spTree>
    <p:extLst>
      <p:ext uri="{BB962C8B-B14F-4D97-AF65-F5344CB8AC3E}">
        <p14:creationId xmlns:p14="http://schemas.microsoft.com/office/powerpoint/2010/main" val="2334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7FC276F8-DE96-4984-972D-7BABB5E07A87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1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Interní metriky</a:t>
            </a:r>
          </a:p>
        </p:txBody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600201"/>
            <a:ext cx="88931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 smtClean="0"/>
              <a:t>Satisf(t) </a:t>
            </a:r>
            <a:r>
              <a:rPr lang="cs-CZ" altLang="cs-CZ" smtClean="0"/>
              <a:t>– průměrná míra spokojenosti zákazníků včase </a:t>
            </a:r>
            <a:r>
              <a:rPr lang="cs-CZ" altLang="cs-CZ" i="1" smtClean="0"/>
              <a:t>t</a:t>
            </a:r>
            <a:r>
              <a:rPr lang="cs-CZ" altLang="cs-CZ" smtClean="0"/>
              <a:t>. Spokojenost se udává ve stupnici 1 až 5 (nejlepší). Lze vyhodnocovat trendy. Existují metody odhadu vývoje úspěšnosti produktu na trhu z aktuálních hodnot metrik </a:t>
            </a:r>
            <a:r>
              <a:rPr lang="cs-CZ" altLang="cs-CZ" i="1" smtClean="0"/>
              <a:t>Satisf </a:t>
            </a:r>
            <a:r>
              <a:rPr lang="cs-CZ" altLang="cs-CZ" smtClean="0"/>
              <a:t>(Babich, 1992).</a:t>
            </a:r>
            <a:endParaRPr lang="cs-CZ" alt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 smtClean="0"/>
              <a:t>DobaOpr </a:t>
            </a:r>
            <a:r>
              <a:rPr lang="cs-CZ" altLang="cs-CZ" smtClean="0"/>
              <a:t>– průměrná doba opravy selhání.</a:t>
            </a:r>
            <a:endParaRPr lang="cs-CZ" altLang="cs-CZ" i="1" smtClean="0"/>
          </a:p>
        </p:txBody>
      </p:sp>
    </p:spTree>
    <p:extLst>
      <p:ext uri="{BB962C8B-B14F-4D97-AF65-F5344CB8AC3E}">
        <p14:creationId xmlns:p14="http://schemas.microsoft.com/office/powerpoint/2010/main" val="9311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97971F43-512B-4E7C-AAB1-2E038565701E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Interní metriky</a:t>
            </a:r>
          </a:p>
        </p:txBody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600201"/>
            <a:ext cx="88931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 smtClean="0"/>
              <a:t>Zmeny(f,t) </a:t>
            </a:r>
            <a:r>
              <a:rPr lang="cs-CZ" altLang="cs-CZ" smtClean="0"/>
              <a:t>– počet změněných míst souboru </a:t>
            </a:r>
            <a:r>
              <a:rPr lang="cs-CZ" altLang="cs-CZ" i="1" smtClean="0"/>
              <a:t>f </a:t>
            </a:r>
            <a:r>
              <a:rPr lang="cs-CZ" altLang="cs-CZ" smtClean="0"/>
              <a:t>včase </a:t>
            </a:r>
            <a:r>
              <a:rPr lang="cs-CZ" altLang="cs-CZ" i="1" smtClean="0"/>
              <a:t>t </a:t>
            </a:r>
            <a:r>
              <a:rPr lang="cs-CZ" altLang="cs-CZ" smtClean="0"/>
              <a:t>(týdnu/dni). Tato metrika se snadno zjišťuje a její trendy mohou v průběhu prací poskytnout cenné informace.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i="1" smtClean="0"/>
              <a:t>MTBF(t) </a:t>
            </a:r>
            <a:r>
              <a:rPr lang="cs-CZ" altLang="cs-CZ" smtClean="0"/>
              <a:t>– (Mean Time Between Failures): střední doba mezi poruchami (v určitém období, např. týdnu, </a:t>
            </a:r>
            <a:r>
              <a:rPr lang="cs-CZ" altLang="cs-CZ" i="1" smtClean="0"/>
              <a:t>t</a:t>
            </a:r>
            <a:r>
              <a:rPr lang="cs-CZ" altLang="cs-CZ" smtClean="0"/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i="1"/>
          </a:p>
        </p:txBody>
      </p:sp>
    </p:spTree>
    <p:extLst>
      <p:ext uri="{BB962C8B-B14F-4D97-AF65-F5344CB8AC3E}">
        <p14:creationId xmlns:p14="http://schemas.microsoft.com/office/powerpoint/2010/main" val="33768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ABAFA39A-810E-4C83-9E6A-38FA62AF47D1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Vztah mezi rozsahy slovníků operandů a operací </a:t>
            </a:r>
          </a:p>
        </p:txBody>
      </p:sp>
      <p:pic>
        <p:nvPicPr>
          <p:cNvPr id="2232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487488"/>
            <a:ext cx="7340600" cy="4749800"/>
          </a:xfrm>
        </p:spPr>
      </p:pic>
    </p:spTree>
    <p:extLst>
      <p:ext uri="{BB962C8B-B14F-4D97-AF65-F5344CB8AC3E}">
        <p14:creationId xmlns:p14="http://schemas.microsoft.com/office/powerpoint/2010/main" val="16469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1DB99EAD-7C52-4AB4-BBFD-59A6CA5BFFE9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Výpočet charakteristik programu</a:t>
            </a:r>
          </a:p>
        </p:txBody>
      </p:sp>
      <p:pic>
        <p:nvPicPr>
          <p:cNvPr id="22426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628776"/>
            <a:ext cx="9166225" cy="4525963"/>
          </a:xfrm>
        </p:spPr>
      </p:pic>
    </p:spTree>
    <p:extLst>
      <p:ext uri="{BB962C8B-B14F-4D97-AF65-F5344CB8AC3E}">
        <p14:creationId xmlns:p14="http://schemas.microsoft.com/office/powerpoint/2010/main" val="23341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85048F4C-9117-4A08-A8AA-CAE50AA9E597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05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Halsteadův vztah pro malé programy</a:t>
            </a:r>
          </a:p>
        </p:txBody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Odvozeno z analýzy počtu rozhodnutí při psaní</a:t>
            </a:r>
          </a:p>
          <a:p>
            <a:pPr eaLnBrk="1" hangingPunct="1">
              <a:buFontTx/>
              <a:buNone/>
            </a:pPr>
            <a:r>
              <a:rPr lang="cs-CZ" altLang="cs-CZ" i="1">
                <a:latin typeface="Times New Roman" panose="02020603050405020304" pitchFamily="18" charset="0"/>
              </a:rPr>
              <a:t>Prac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  C Del Nrnd (Soper/Srnd) log(Soper+Srnd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ym typeface="Symbol" panose="05050102010706020507" pitchFamily="18" charset="2"/>
              </a:rPr>
              <a:t>V dobře napsaných programech  jsou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 Srnd </a:t>
            </a:r>
            <a:r>
              <a:rPr lang="cs-CZ" altLang="cs-CZ" smtClean="0">
                <a:sym typeface="Symbol" panose="05050102010706020507" pitchFamily="18" charset="2"/>
              </a:rPr>
              <a:t>a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 Nrnd </a:t>
            </a:r>
            <a:r>
              <a:rPr lang="cs-CZ" altLang="cs-CZ" smtClean="0">
                <a:sym typeface="Symbol" panose="05050102010706020507" pitchFamily="18" charset="2"/>
              </a:rPr>
              <a:t>úměrné délce. Pro velké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 Soper a Srnd </a:t>
            </a:r>
            <a:r>
              <a:rPr lang="cs-CZ" altLang="cs-CZ" smtClean="0">
                <a:sym typeface="Symbol" panose="05050102010706020507" pitchFamily="18" charset="2"/>
              </a:rPr>
              <a:t>lze logaritmus nahradit konstantou. Pak ale bude</a:t>
            </a:r>
          </a:p>
          <a:p>
            <a:pPr algn="ctr" eaLnBrk="1" hangingPunct="1">
              <a:buFontTx/>
              <a:buNone/>
            </a:pPr>
            <a:r>
              <a:rPr lang="cs-CZ" altLang="cs-CZ" i="1">
                <a:latin typeface="Times New Roman" panose="02020603050405020304" pitchFamily="18" charset="0"/>
              </a:rPr>
              <a:t>Prac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  C‘ Del Soper</a:t>
            </a:r>
            <a:endParaRPr lang="cs-CZ" altLang="cs-CZ" i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6321C1F9-85F9-4996-AFCF-B24F6BCABD8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37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05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Halsteadův vztah pro malé programy</a:t>
            </a:r>
          </a:p>
        </p:txBody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/>
              <a:t>Pon</a:t>
            </a:r>
            <a:r>
              <a:rPr lang="cs-CZ" altLang="cs-CZ"/>
              <a:t>ěvadž je  pozorováno, že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              		 </a:t>
            </a:r>
            <a:r>
              <a:rPr lang="cs-CZ" altLang="cs-CZ" i="1">
                <a:latin typeface="Times New Roman" panose="02020603050405020304" pitchFamily="18" charset="0"/>
              </a:rPr>
              <a:t>Soper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cs-CZ" altLang="cs-CZ" i="1">
                <a:latin typeface="Times New Roman" panose="02020603050405020304" pitchFamily="18" charset="0"/>
              </a:rPr>
              <a:t>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C“ Del</a:t>
            </a:r>
            <a:r>
              <a:rPr lang="cs-CZ" altLang="cs-CZ" i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dostaneme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i="1">
                <a:latin typeface="Times New Roman" panose="02020603050405020304" pitchFamily="18" charset="0"/>
              </a:rPr>
              <a:t>Prac = c Del</a:t>
            </a:r>
            <a:r>
              <a:rPr lang="cs-CZ" altLang="cs-CZ" i="1" baseline="30000">
                <a:latin typeface="Times New Roman" panose="02020603050405020304" pitchFamily="18" charset="0"/>
              </a:rPr>
              <a:t>1+b  </a:t>
            </a:r>
            <a:r>
              <a:rPr lang="cs-CZ" altLang="cs-CZ" i="1">
                <a:latin typeface="Times New Roman" panose="02020603050405020304" pitchFamily="18" charset="0"/>
              </a:rPr>
              <a:t>b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  0,25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Pro velké programy je hodnota</a:t>
            </a:r>
            <a:r>
              <a:rPr lang="cs-CZ" altLang="cs-CZ" sz="2400" i="1">
                <a:latin typeface="Times New Roman" panose="02020603050405020304" pitchFamily="18" charset="0"/>
                <a:sym typeface="Symbol" panose="05050102010706020507" pitchFamily="18" charset="2"/>
              </a:rPr>
              <a:t> b </a:t>
            </a:r>
            <a:r>
              <a:rPr lang="cs-CZ" altLang="cs-CZ" sz="2400">
                <a:sym typeface="Symbol" panose="05050102010706020507" pitchFamily="18" charset="2"/>
              </a:rPr>
              <a:t>příliš vysoká. Je to důsledek toho že vztah modifikujtakové technologie, jako dekompozice a znovupoužití částí.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 Pokud se dekomponuje do malých komponent a systémy se liší jen počtem komponent a transport zpráv se nemusí pracně implementovat, bude </a:t>
            </a:r>
            <a:r>
              <a:rPr lang="cs-CZ" altLang="cs-CZ" sz="2400" i="1">
                <a:latin typeface="Times New Roman" panose="02020603050405020304" pitchFamily="18" charset="0"/>
                <a:sym typeface="Symbol" panose="05050102010706020507" pitchFamily="18" charset="2"/>
              </a:rPr>
              <a:t>b  </a:t>
            </a:r>
            <a:r>
              <a:rPr lang="cs-CZ" altLang="cs-CZ" sz="2400">
                <a:sym typeface="Symbol" panose="05050102010706020507" pitchFamily="18" charset="2"/>
              </a:rPr>
              <a:t>velmi malé.</a:t>
            </a:r>
            <a:endParaRPr lang="cs-CZ" altLang="cs-CZ" sz="2400" i="1" baseline="30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3836D049-E631-4615-A6DB-41FA6105A86B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9"/>
            <a:ext cx="8785225" cy="777875"/>
          </a:xfrm>
        </p:spPr>
        <p:txBody>
          <a:bodyPr/>
          <a:lstStyle/>
          <a:p>
            <a:pPr eaLnBrk="1" hangingPunct="1"/>
            <a:r>
              <a:rPr lang="cs-CZ" altLang="cs-CZ" sz="4000"/>
              <a:t>Závislost pracnosti na délce programu</a:t>
            </a:r>
          </a:p>
        </p:txBody>
      </p:sp>
      <p:pic>
        <p:nvPicPr>
          <p:cNvPr id="2273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268413"/>
            <a:ext cx="8493125" cy="5040312"/>
          </a:xfrm>
        </p:spPr>
      </p:pic>
      <p:sp>
        <p:nvSpPr>
          <p:cNvPr id="227333" name="Line 4"/>
          <p:cNvSpPr>
            <a:spLocks noChangeShapeType="1"/>
          </p:cNvSpPr>
          <p:nvPr/>
        </p:nvSpPr>
        <p:spPr bwMode="auto">
          <a:xfrm>
            <a:off x="3575051" y="13414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7334" name="Text Box 5"/>
          <p:cNvSpPr txBox="1">
            <a:spLocks noChangeArrowheads="1"/>
          </p:cNvSpPr>
          <p:nvPr/>
        </p:nvSpPr>
        <p:spPr bwMode="auto">
          <a:xfrm>
            <a:off x="4079876" y="112553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Běžná regrese</a:t>
            </a:r>
          </a:p>
        </p:txBody>
      </p:sp>
      <p:sp>
        <p:nvSpPr>
          <p:cNvPr id="227335" name="Line 6"/>
          <p:cNvSpPr>
            <a:spLocks noChangeShapeType="1"/>
          </p:cNvSpPr>
          <p:nvPr/>
        </p:nvSpPr>
        <p:spPr bwMode="auto">
          <a:xfrm>
            <a:off x="3575051" y="16287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7336" name="Line 7"/>
          <p:cNvSpPr>
            <a:spLocks noChangeShapeType="1"/>
          </p:cNvSpPr>
          <p:nvPr/>
        </p:nvSpPr>
        <p:spPr bwMode="auto">
          <a:xfrm>
            <a:off x="3575051" y="17002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7337" name="Text Box 8"/>
          <p:cNvSpPr txBox="1">
            <a:spLocks noChangeArrowheads="1"/>
          </p:cNvSpPr>
          <p:nvPr/>
        </p:nvSpPr>
        <p:spPr bwMode="auto">
          <a:xfrm>
            <a:off x="4008438" y="1484313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Ortogonální  regrese</a:t>
            </a:r>
          </a:p>
        </p:txBody>
      </p:sp>
      <p:sp>
        <p:nvSpPr>
          <p:cNvPr id="227338" name="Text Box 9"/>
          <p:cNvSpPr txBox="1">
            <a:spLocks noChangeArrowheads="1"/>
          </p:cNvSpPr>
          <p:nvPr/>
        </p:nvSpPr>
        <p:spPr bwMode="auto">
          <a:xfrm>
            <a:off x="8328026" y="378936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Data  DoD</a:t>
            </a:r>
          </a:p>
        </p:txBody>
      </p:sp>
    </p:spTree>
    <p:extLst>
      <p:ext uri="{BB962C8B-B14F-4D97-AF65-F5344CB8AC3E}">
        <p14:creationId xmlns:p14="http://schemas.microsoft.com/office/powerpoint/2010/main" val="31357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55361E7-CA55-4B3E-8934-BC47BEFEDE80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39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9"/>
            <a:ext cx="8785225" cy="777875"/>
          </a:xfrm>
        </p:spPr>
        <p:txBody>
          <a:bodyPr/>
          <a:lstStyle/>
          <a:p>
            <a:pPr eaLnBrk="1" hangingPunct="1"/>
            <a:r>
              <a:rPr lang="cs-CZ" altLang="cs-CZ" sz="4000"/>
              <a:t>Závislost pracnosti na délce programu</a:t>
            </a:r>
          </a:p>
        </p:txBody>
      </p:sp>
      <p:pic>
        <p:nvPicPr>
          <p:cNvPr id="2283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1484313"/>
            <a:ext cx="7629525" cy="4525962"/>
          </a:xfrm>
        </p:spPr>
      </p:pic>
      <p:sp>
        <p:nvSpPr>
          <p:cNvPr id="228357" name="Text Box 4"/>
          <p:cNvSpPr txBox="1">
            <a:spLocks noChangeArrowheads="1"/>
          </p:cNvSpPr>
          <p:nvPr/>
        </p:nvSpPr>
        <p:spPr bwMode="auto">
          <a:xfrm>
            <a:off x="7967664" y="3429001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Data IBM</a:t>
            </a:r>
          </a:p>
        </p:txBody>
      </p:sp>
    </p:spTree>
    <p:extLst>
      <p:ext uri="{BB962C8B-B14F-4D97-AF65-F5344CB8AC3E}">
        <p14:creationId xmlns:p14="http://schemas.microsoft.com/office/powerpoint/2010/main" val="3662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5371405-D6E0-4935-AE16-675D375F0E23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/>
              <a:t>Použití SW metrik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1"/>
            <a:ext cx="8991600" cy="3992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Výsledkem výzkumu SW metrik jsou metodiky vývoje (SOA, OO, strukturované programování, znalosti a vlivu kvality specifikací atd.) a metodiky odhadu pracnosti a doby řešení COCOMO, funkční body, a filosofií  SOA  ITIL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ISO 9126, ISO 250xx, ISO 12207, ISO 20000</a:t>
            </a:r>
            <a:endParaRPr lang="en-US" altLang="cs-CZ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/>
              <a:t>ISO 250</a:t>
            </a:r>
            <a:r>
              <a:rPr lang="cs-CZ" altLang="cs-CZ"/>
              <a:t>XX, </a:t>
            </a:r>
            <a:r>
              <a:rPr lang="cs-CZ" altLang="cs-CZ" b="1"/>
              <a:t>Software engineering -- Software product Quality Requirements and Evaluation (SQuaRE) -- Planning and management</a:t>
            </a:r>
            <a:endParaRPr lang="cs-CZ" altLang="cs-CZ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ISO 270XX </a:t>
            </a:r>
            <a:r>
              <a:rPr lang="cs-CZ" altLang="cs-CZ">
                <a:hlinkClick r:id="rId2"/>
              </a:rPr>
              <a:t>Information Security</a:t>
            </a:r>
            <a:r>
              <a:rPr lang="cs-CZ" altLang="cs-CZ"/>
              <a:t> </a:t>
            </a:r>
            <a:r>
              <a:rPr lang="cs-CZ" altLang="cs-CZ">
                <a:hlinkClick r:id="rId3"/>
              </a:rPr>
              <a:t>Management System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F5934F69-BB1A-4097-A981-CC2C042C34AC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24000" y="90488"/>
          <a:ext cx="9144000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ázek" r:id="rId3" imgW="11133333" imgH="6897063" progId="PBrush">
                  <p:embed/>
                </p:oleObj>
              </mc:Choice>
              <mc:Fallback>
                <p:oleObj name="Rastrový obrázek" r:id="rId3" imgW="11133333" imgH="689706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0488"/>
                        <a:ext cx="9144000" cy="618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2803526" y="4991101"/>
            <a:ext cx="1800225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18000">
            <a:spAutoFit/>
          </a:bodyPr>
          <a:lstStyle>
            <a:lvl1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C→M1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   C</a:t>
            </a:r>
          </a:p>
        </p:txBody>
      </p:sp>
    </p:spTree>
    <p:extLst>
      <p:ext uri="{BB962C8B-B14F-4D97-AF65-F5344CB8AC3E}">
        <p14:creationId xmlns:p14="http://schemas.microsoft.com/office/powerpoint/2010/main" val="3502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42FD9A79-4FBF-4314-9576-8A6DAADE4F1E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524000" y="1"/>
          <a:ext cx="9144000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astrový obrázek" r:id="rId3" imgW="10266667" imgH="6897063" progId="PBrush">
                  <p:embed/>
                </p:oleObj>
              </mc:Choice>
              <mc:Fallback>
                <p:oleObj name="Rastrový obrázek" r:id="rId3" imgW="10266667" imgH="689706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9144000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6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3845F94F-C00E-46F1-A206-4780C772F26B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24000" y="139700"/>
          <a:ext cx="9144000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Rastrový obrázek" r:id="rId3" imgW="9619048" imgH="6466667" progId="PBrush">
                  <p:embed/>
                </p:oleObj>
              </mc:Choice>
              <mc:Fallback>
                <p:oleObj name="Rastrový obrázek" r:id="rId3" imgW="9619048" imgH="64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"/>
                        <a:ext cx="9144000" cy="657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3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1AC6E844-24AA-43BD-A76C-7890FA9E16CF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703389" y="404814"/>
          <a:ext cx="8785225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Rastrový obrázek" r:id="rId3" imgW="11342857" imgH="6571429" progId="PBrush">
                  <p:embed/>
                </p:oleObj>
              </mc:Choice>
              <mc:Fallback>
                <p:oleObj name="Rastrový obrázek" r:id="rId3" imgW="11342857" imgH="65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404814"/>
                        <a:ext cx="8785225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Oval 3"/>
          <p:cNvSpPr>
            <a:spLocks noChangeArrowheads="1"/>
          </p:cNvSpPr>
          <p:nvPr/>
        </p:nvSpPr>
        <p:spPr bwMode="auto">
          <a:xfrm rot="-1192834">
            <a:off x="3143250" y="2205039"/>
            <a:ext cx="4897438" cy="865187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493F9936-A869-4A0C-892F-142B95A7603F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Pozor na statistiku</a:t>
            </a:r>
          </a:p>
        </p:txBody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Analýzou dat klasickou regresí dostaneme</a:t>
            </a:r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Prac = c</a:t>
            </a:r>
            <a:r>
              <a:rPr lang="cs-CZ" altLang="cs-CZ" i="1" baseline="-25000" smtClean="0">
                <a:latin typeface="Times New Roman" panose="02020603050405020304" pitchFamily="18" charset="0"/>
              </a:rPr>
              <a:t>10</a:t>
            </a:r>
            <a:r>
              <a:rPr lang="cs-CZ" altLang="cs-CZ" i="1" smtClean="0">
                <a:latin typeface="Times New Roman" panose="02020603050405020304" pitchFamily="18" charset="0"/>
              </a:rPr>
              <a:t> Del</a:t>
            </a:r>
            <a:r>
              <a:rPr lang="cs-CZ" altLang="cs-CZ" i="1" baseline="30000" smtClean="0">
                <a:latin typeface="Times New Roman" panose="02020603050405020304" pitchFamily="18" charset="0"/>
              </a:rPr>
              <a:t>d</a:t>
            </a:r>
            <a:r>
              <a:rPr lang="cs-CZ" altLang="cs-CZ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Kde </a:t>
            </a:r>
            <a:r>
              <a:rPr lang="cs-CZ" altLang="cs-CZ" i="1" smtClean="0">
                <a:latin typeface="Times New Roman" panose="02020603050405020304" pitchFamily="18" charset="0"/>
              </a:rPr>
              <a:t>d</a:t>
            </a:r>
            <a:r>
              <a:rPr lang="en-US" altLang="cs-CZ" i="1" smtClean="0">
                <a:latin typeface="Times New Roman" panose="02020603050405020304" pitchFamily="18" charset="0"/>
              </a:rPr>
              <a:t> &lt; 1</a:t>
            </a:r>
            <a:r>
              <a:rPr lang="cs-CZ" altLang="cs-CZ" i="1" smtClean="0">
                <a:latin typeface="Times New Roman" panose="02020603050405020304" pitchFamily="18" charset="0"/>
              </a:rPr>
              <a:t>,</a:t>
            </a:r>
            <a:r>
              <a:rPr lang="en-US" altLang="cs-CZ" i="1" smtClean="0">
                <a:latin typeface="Times New Roman" panose="02020603050405020304" pitchFamily="18" charset="0"/>
              </a:rPr>
              <a:t> </a:t>
            </a:r>
            <a:r>
              <a:rPr lang="en-US" altLang="cs-CZ" smtClean="0"/>
              <a:t>co</a:t>
            </a:r>
            <a:r>
              <a:rPr lang="cs-CZ" altLang="cs-CZ" smtClean="0"/>
              <a:t>ž není zřejmě reálné, neboť jedna instrukce ve velkém systému dá podle zkušeností více práce (např. díky nákladům na chod týmu, než jedna instrukce v malém systému.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Je nutné použít ortogonální regresi.</a:t>
            </a:r>
          </a:p>
        </p:txBody>
      </p:sp>
    </p:spTree>
    <p:extLst>
      <p:ext uri="{BB962C8B-B14F-4D97-AF65-F5344CB8AC3E}">
        <p14:creationId xmlns:p14="http://schemas.microsoft.com/office/powerpoint/2010/main" val="31706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D9DF2CF4-228B-4A20-B960-C28885112697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0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Problémy s regresí</a:t>
            </a:r>
          </a:p>
        </p:txBody>
      </p:sp>
      <p:pic>
        <p:nvPicPr>
          <p:cNvPr id="2304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1268413"/>
            <a:ext cx="8353425" cy="4857750"/>
          </a:xfrm>
        </p:spPr>
      </p:pic>
    </p:spTree>
    <p:extLst>
      <p:ext uri="{BB962C8B-B14F-4D97-AF65-F5344CB8AC3E}">
        <p14:creationId xmlns:p14="http://schemas.microsoft.com/office/powerpoint/2010/main" val="2941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006DDCA5-19DD-42A1-B20A-D4EF81C8C6E7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74638"/>
            <a:ext cx="8147050" cy="1858962"/>
          </a:xfrm>
        </p:spPr>
        <p:txBody>
          <a:bodyPr/>
          <a:lstStyle/>
          <a:p>
            <a:pPr eaLnBrk="1" hangingPunct="1"/>
            <a:r>
              <a:rPr lang="cs-CZ" altLang="cs-CZ" sz="4000"/>
              <a:t>Pro obchodní systémy ani to nevysvětluje nízký koeficient regrese</a:t>
            </a:r>
          </a:p>
        </p:txBody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65401"/>
            <a:ext cx="8229600" cy="3560763"/>
          </a:xfrm>
        </p:spPr>
        <p:txBody>
          <a:bodyPr/>
          <a:lstStyle/>
          <a:p>
            <a:pPr eaLnBrk="1" hangingPunct="1"/>
            <a:r>
              <a:rPr lang="cs-CZ" altLang="cs-CZ" smtClean="0"/>
              <a:t>Možnost: Velké systémy více používají různé nástroje, jako jsou generátory kódu, CASE systémy, atd. Generovaný kód je „řinčí“</a:t>
            </a:r>
          </a:p>
        </p:txBody>
      </p:sp>
    </p:spTree>
    <p:extLst>
      <p:ext uri="{BB962C8B-B14F-4D97-AF65-F5344CB8AC3E}">
        <p14:creationId xmlns:p14="http://schemas.microsoft.com/office/powerpoint/2010/main" val="22505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A894777F-7DBB-4CE8-A301-1AB6BBC5059E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47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2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Prvá zákonitost</a:t>
            </a:r>
          </a:p>
        </p:txBody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Pro délku a pracnost platí vztah</a:t>
            </a:r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log(Prac) = (1+a)log(Del) + c´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takže</a:t>
            </a:r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Prac = c Del</a:t>
            </a:r>
            <a:r>
              <a:rPr lang="cs-CZ" altLang="cs-CZ" i="1" baseline="30000" smtClean="0">
                <a:latin typeface="Times New Roman" panose="02020603050405020304" pitchFamily="18" charset="0"/>
              </a:rPr>
              <a:t>1+a      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Ortogonální regrese dává</a:t>
            </a:r>
            <a:endParaRPr lang="cs-CZ" altLang="cs-CZ" sz="3600"/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a 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  1/8</a:t>
            </a:r>
            <a:endParaRPr lang="cs-CZ" altLang="cs-CZ" i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35E1CC08-47CA-42B7-AE7C-D7E491564BF6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Prvá zákonitost</a:t>
            </a:r>
          </a:p>
        </p:txBody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Pro délku a pracnost platí vztah</a:t>
            </a:r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log(Prac) = (1+a)log(Del) + c´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takže</a:t>
            </a:r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Prac = c Del</a:t>
            </a:r>
            <a:r>
              <a:rPr lang="cs-CZ" altLang="cs-CZ" i="1" baseline="30000" smtClean="0">
                <a:latin typeface="Times New Roman" panose="02020603050405020304" pitchFamily="18" charset="0"/>
              </a:rPr>
              <a:t>1+a      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Ortogonální regrese dává</a:t>
            </a:r>
            <a:endParaRPr lang="cs-CZ" altLang="cs-CZ" sz="3600"/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a 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  1/8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ym typeface="Symbol" panose="05050102010706020507" pitchFamily="18" charset="2"/>
              </a:rPr>
              <a:t>Avšak 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smtClean="0">
                <a:sym typeface="Symbol" panose="05050102010706020507" pitchFamily="18" charset="2"/>
              </a:rPr>
              <a:t> i </a:t>
            </a:r>
            <a:r>
              <a:rPr lang="en-US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mtClean="0">
                <a:sym typeface="Symbol" panose="05050102010706020507" pitchFamily="18" charset="2"/>
              </a:rPr>
              <a:t> závisí na typu projektu</a:t>
            </a:r>
          </a:p>
        </p:txBody>
      </p:sp>
    </p:spTree>
    <p:extLst>
      <p:ext uri="{BB962C8B-B14F-4D97-AF65-F5344CB8AC3E}">
        <p14:creationId xmlns:p14="http://schemas.microsoft.com/office/powerpoint/2010/main" val="6033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B1D7095F-BA0C-46E2-A93E-B1F81940F9DC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49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Použití a důsledky</a:t>
            </a:r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Vztah </a:t>
            </a:r>
            <a:r>
              <a:rPr lang="cs-CZ" altLang="cs-CZ" i="1" smtClean="0">
                <a:latin typeface="Times New Roman" panose="02020603050405020304" pitchFamily="18" charset="0"/>
              </a:rPr>
              <a:t>Prac = c Del</a:t>
            </a:r>
            <a:r>
              <a:rPr lang="cs-CZ" altLang="cs-CZ" i="1" baseline="30000" smtClean="0">
                <a:latin typeface="Times New Roman" panose="02020603050405020304" pitchFamily="18" charset="0"/>
              </a:rPr>
              <a:t>1+a </a:t>
            </a:r>
            <a:r>
              <a:rPr lang="cs-CZ" altLang="cs-CZ" i="1" smtClean="0"/>
              <a:t>se využívá v odhadu COCOMO</a:t>
            </a:r>
          </a:p>
          <a:p>
            <a:pPr eaLnBrk="1" hangingPunct="1"/>
            <a:r>
              <a:rPr lang="cs-CZ" altLang="cs-CZ" smtClean="0"/>
              <a:t>Pokud je pracnost budování middleware  zanedbatelná klesne pracnost monolitního systému po dekompozici na </a:t>
            </a:r>
            <a:r>
              <a:rPr lang="cs-CZ" altLang="cs-CZ" i="1" smtClean="0">
                <a:latin typeface="Times New Roman" panose="02020603050405020304" pitchFamily="18" charset="0"/>
              </a:rPr>
              <a:t>n </a:t>
            </a:r>
            <a:r>
              <a:rPr lang="cs-CZ" altLang="cs-CZ" smtClean="0"/>
              <a:t>zhruba stejných dílů  z  </a:t>
            </a:r>
            <a:r>
              <a:rPr lang="cs-CZ" altLang="cs-CZ" i="1" smtClean="0">
                <a:latin typeface="Times New Roman" panose="02020603050405020304" pitchFamily="18" charset="0"/>
              </a:rPr>
              <a:t>Prac</a:t>
            </a:r>
            <a:r>
              <a:rPr lang="cs-CZ" altLang="cs-CZ" i="1" baseline="-25000" smtClean="0">
                <a:latin typeface="Times New Roman" panose="02020603050405020304" pitchFamily="18" charset="0"/>
              </a:rPr>
              <a:t>1</a:t>
            </a:r>
            <a:r>
              <a:rPr lang="cs-CZ" altLang="cs-CZ" i="1" smtClean="0">
                <a:latin typeface="Times New Roman" panose="02020603050405020304" pitchFamily="18" charset="0"/>
              </a:rPr>
              <a:t> = c Del</a:t>
            </a:r>
            <a:r>
              <a:rPr lang="cs-CZ" altLang="cs-CZ" i="1" baseline="30000" smtClean="0">
                <a:latin typeface="Times New Roman" panose="02020603050405020304" pitchFamily="18" charset="0"/>
              </a:rPr>
              <a:t>1+a   </a:t>
            </a:r>
            <a:r>
              <a:rPr lang="cs-CZ" altLang="cs-CZ" smtClean="0"/>
              <a:t>na</a:t>
            </a:r>
          </a:p>
          <a:p>
            <a:pPr algn="ctr" eaLnBrk="1" hangingPunct="1">
              <a:buFontTx/>
              <a:buNone/>
            </a:pPr>
            <a:r>
              <a:rPr lang="cs-CZ" altLang="cs-CZ" i="1" smtClean="0">
                <a:latin typeface="Times New Roman" panose="02020603050405020304" pitchFamily="18" charset="0"/>
              </a:rPr>
              <a:t>Prac</a:t>
            </a:r>
            <a:r>
              <a:rPr lang="cs-CZ" altLang="cs-CZ" i="1" baseline="-25000" smtClean="0">
                <a:latin typeface="Times New Roman" panose="02020603050405020304" pitchFamily="18" charset="0"/>
              </a:rPr>
              <a:t>n</a:t>
            </a:r>
            <a:r>
              <a:rPr lang="cs-CZ" altLang="cs-CZ" i="1" smtClean="0">
                <a:latin typeface="Times New Roman" panose="02020603050405020304" pitchFamily="18" charset="0"/>
              </a:rPr>
              <a:t> = c n(Del/n)</a:t>
            </a:r>
            <a:r>
              <a:rPr lang="cs-CZ" altLang="cs-CZ" i="1" baseline="30000" smtClean="0">
                <a:latin typeface="Times New Roman" panose="02020603050405020304" pitchFamily="18" charset="0"/>
              </a:rPr>
              <a:t>1+a</a:t>
            </a:r>
            <a:r>
              <a:rPr lang="cs-CZ" altLang="cs-CZ" i="1" smtClean="0">
                <a:latin typeface="Times New Roman" panose="02020603050405020304" pitchFamily="18" charset="0"/>
              </a:rPr>
              <a:t> = n</a:t>
            </a:r>
            <a:r>
              <a:rPr lang="cs-CZ" altLang="cs-CZ" i="1" baseline="30000" smtClean="0">
                <a:latin typeface="Times New Roman" panose="02020603050405020304" pitchFamily="18" charset="0"/>
              </a:rPr>
              <a:t>-a</a:t>
            </a:r>
            <a:r>
              <a:rPr lang="cs-CZ" altLang="cs-CZ" i="1" smtClean="0">
                <a:latin typeface="Times New Roman" panose="02020603050405020304" pitchFamily="18" charset="0"/>
              </a:rPr>
              <a:t> Prac</a:t>
            </a:r>
            <a:r>
              <a:rPr lang="cs-CZ" altLang="cs-CZ" i="1" baseline="-25000" smtClean="0">
                <a:latin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09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30ABBBBA-795D-4AE0-A96A-158636486113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Infrastruktura sběru metrik</a:t>
            </a:r>
          </a:p>
        </p:txBody>
      </p:sp>
      <p:pic>
        <p:nvPicPr>
          <p:cNvPr id="1945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730376"/>
            <a:ext cx="7772400" cy="4264025"/>
          </a:xfrm>
        </p:spPr>
      </p:pic>
    </p:spTree>
    <p:extLst>
      <p:ext uri="{BB962C8B-B14F-4D97-AF65-F5344CB8AC3E}">
        <p14:creationId xmlns:p14="http://schemas.microsoft.com/office/powerpoint/2010/main" val="36681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4539AC63-CE1E-4F38-9F79-E7F25BD4874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55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Empirické výsledky</a:t>
            </a:r>
          </a:p>
        </p:txBody>
      </p:sp>
      <p:pic>
        <p:nvPicPr>
          <p:cNvPr id="2355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A5F515A2-633A-4EB2-97F9-50FC8C4C8CA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6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Putnamova rovnice</a:t>
            </a:r>
          </a:p>
        </p:txBody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Podle třetí řádky tabulky</a:t>
            </a:r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362201"/>
            <a:ext cx="7337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1828800" y="3124200"/>
            <a:ext cx="2819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i="0">
                <a:latin typeface="Arial" panose="020B0604020202020204" pitchFamily="34" charset="0"/>
              </a:rPr>
              <a:t>čili</a:t>
            </a:r>
          </a:p>
        </p:txBody>
      </p:sp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46464"/>
            <a:ext cx="53784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2209800" y="4495801"/>
            <a:ext cx="550663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i="0">
                <a:latin typeface="Arial" panose="020B0604020202020204" pitchFamily="34" charset="0"/>
              </a:rPr>
              <a:t>Z definice  </a:t>
            </a:r>
            <a:r>
              <a:rPr lang="cs-CZ" altLang="cs-CZ">
                <a:latin typeface="Times New Roman" panose="02020603050405020304" pitchFamily="18" charset="0"/>
              </a:rPr>
              <a:t>Del = Prac Doba, </a:t>
            </a:r>
            <a:r>
              <a:rPr lang="cs-CZ" altLang="cs-CZ" i="0">
                <a:latin typeface="Arial" panose="020B0604020202020204" pitchFamily="34" charset="0"/>
              </a:rPr>
              <a:t>takže</a:t>
            </a:r>
          </a:p>
        </p:txBody>
      </p:sp>
      <p:pic>
        <p:nvPicPr>
          <p:cNvPr id="2365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029201"/>
            <a:ext cx="41370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1828800" y="5715000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i="0">
                <a:latin typeface="Arial" panose="020B0604020202020204" pitchFamily="34" charset="0"/>
              </a:rPr>
              <a:t>To je Putnamova rovnice</a:t>
            </a:r>
          </a:p>
        </p:txBody>
      </p:sp>
    </p:spTree>
    <p:extLst>
      <p:ext uri="{BB962C8B-B14F-4D97-AF65-F5344CB8AC3E}">
        <p14:creationId xmlns:p14="http://schemas.microsoft.com/office/powerpoint/2010/main" val="25410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2AC21A1-A08E-4FC7-A080-E6A77FDFA795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7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Vliv napjatých termínů</a:t>
            </a:r>
          </a:p>
        </p:txBody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Dobu řešení nelze v praxi libovolně  zkracovat, </a:t>
            </a:r>
          </a:p>
          <a:p>
            <a:pPr eaLnBrk="1" hangingPunct="1"/>
            <a:r>
              <a:rPr lang="cs-CZ" altLang="cs-CZ"/>
              <a:t>Pro každý projekt existuje tedy mez </a:t>
            </a:r>
            <a:r>
              <a:rPr lang="cs-CZ" altLang="cs-CZ" i="1">
                <a:latin typeface="Times New Roman" panose="02020603050405020304" pitchFamily="18" charset="0"/>
              </a:rPr>
              <a:t>m</a:t>
            </a:r>
            <a:r>
              <a:rPr lang="cs-CZ" altLang="cs-CZ"/>
              <a:t>, pod níž se nelze prakticky dostat. Interval </a:t>
            </a:r>
            <a:r>
              <a:rPr lang="en-US" altLang="cs-CZ" i="1">
                <a:latin typeface="Times New Roman" panose="02020603050405020304" pitchFamily="18" charset="0"/>
              </a:rPr>
              <a:t>&lt;0,m&gt; </a:t>
            </a:r>
            <a:r>
              <a:rPr lang="en-US" altLang="cs-CZ"/>
              <a:t>se na</a:t>
            </a:r>
            <a:r>
              <a:rPr lang="cs-CZ" altLang="cs-CZ"/>
              <a:t>zývá nedosažitelná oblast pro daný projekt. </a:t>
            </a:r>
            <a:r>
              <a:rPr lang="cs-CZ" altLang="cs-CZ" i="1">
                <a:latin typeface="Times New Roman" panose="02020603050405020304" pitchFamily="18" charset="0"/>
              </a:rPr>
              <a:t>m </a:t>
            </a:r>
            <a:r>
              <a:rPr lang="cs-CZ" altLang="cs-CZ"/>
              <a:t>je funkcí </a:t>
            </a:r>
            <a:r>
              <a:rPr lang="cs-CZ" altLang="cs-CZ" i="1"/>
              <a:t>Prac</a:t>
            </a:r>
            <a:endParaRPr lang="cs-CZ" altLang="cs-CZ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/>
              <a:t>Pro více projektů je nedosažitelná oblast oblast roviny </a:t>
            </a:r>
            <a:r>
              <a:rPr lang="cs-CZ" altLang="cs-CZ" i="1"/>
              <a:t>(Prac, Doba), </a:t>
            </a:r>
            <a:r>
              <a:rPr lang="cs-CZ" altLang="cs-CZ"/>
              <a:t>kde</a:t>
            </a:r>
          </a:p>
          <a:p>
            <a:pPr algn="ctr" eaLnBrk="1" hangingPunct="1">
              <a:buFontTx/>
              <a:buNone/>
            </a:pPr>
            <a:r>
              <a:rPr lang="cs-CZ" altLang="cs-CZ" i="1"/>
              <a:t>Doba</a:t>
            </a:r>
            <a:r>
              <a:rPr lang="cs-CZ" altLang="cs-CZ"/>
              <a:t> &lt; ¾ </a:t>
            </a:r>
            <a:r>
              <a:rPr lang="cs-CZ" altLang="cs-CZ" i="1"/>
              <a:t>Prac</a:t>
            </a:r>
            <a:r>
              <a:rPr lang="cs-CZ" altLang="cs-CZ" i="1" baseline="30000"/>
              <a:t>1/3</a:t>
            </a:r>
          </a:p>
          <a:p>
            <a:pPr eaLnBrk="1" hangingPunct="1">
              <a:buFontTx/>
              <a:buNone/>
            </a:pPr>
            <a:r>
              <a:rPr lang="cs-CZ" altLang="cs-CZ"/>
              <a:t>  </a:t>
            </a:r>
            <a:endParaRPr lang="cs-CZ" altLang="cs-CZ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D5348D3E-D6FF-4DD7-9B2E-FE0064C58550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Pracnost u nedosažitelné oblasti</a:t>
            </a:r>
          </a:p>
        </p:txBody>
      </p:sp>
      <p:pic>
        <p:nvPicPr>
          <p:cNvPr id="2385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43001"/>
            <a:ext cx="8229600" cy="4525963"/>
          </a:xfrm>
        </p:spPr>
      </p:pic>
      <p:sp>
        <p:nvSpPr>
          <p:cNvPr id="238597" name="Text Box 4"/>
          <p:cNvSpPr txBox="1">
            <a:spLocks noChangeArrowheads="1"/>
          </p:cNvSpPr>
          <p:nvPr/>
        </p:nvSpPr>
        <p:spPr bwMode="auto">
          <a:xfrm>
            <a:off x="3863976" y="198913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i="0">
                <a:latin typeface="Arial" panose="020B0604020202020204" pitchFamily="34" charset="0"/>
              </a:rPr>
              <a:t>cD</a:t>
            </a:r>
            <a:r>
              <a:rPr lang="en-US" altLang="cs-CZ" i="0" baseline="30000">
                <a:latin typeface="Arial" panose="020B0604020202020204" pitchFamily="34" charset="0"/>
              </a:rPr>
              <a:t>-4</a:t>
            </a:r>
            <a:endParaRPr lang="cs-CZ" altLang="cs-CZ" i="0" baseline="30000">
              <a:latin typeface="Arial" panose="020B0604020202020204" pitchFamily="34" charset="0"/>
            </a:endParaRPr>
          </a:p>
        </p:txBody>
      </p:sp>
      <p:sp>
        <p:nvSpPr>
          <p:cNvPr id="238598" name="Text Box 5"/>
          <p:cNvSpPr txBox="1">
            <a:spLocks noChangeArrowheads="1"/>
          </p:cNvSpPr>
          <p:nvPr/>
        </p:nvSpPr>
        <p:spPr bwMode="auto">
          <a:xfrm>
            <a:off x="3935414" y="5805489"/>
            <a:ext cx="5032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2400" i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38599" name="Text Box 6"/>
          <p:cNvSpPr txBox="1">
            <a:spLocks noChangeArrowheads="1"/>
          </p:cNvSpPr>
          <p:nvPr/>
        </p:nvSpPr>
        <p:spPr bwMode="auto">
          <a:xfrm>
            <a:off x="9067800" y="5867400"/>
            <a:ext cx="304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cs-CZ" altLang="cs-CZ" sz="2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38600" name="Text Box 7"/>
          <p:cNvSpPr txBox="1">
            <a:spLocks noChangeArrowheads="1"/>
          </p:cNvSpPr>
          <p:nvPr/>
        </p:nvSpPr>
        <p:spPr bwMode="auto">
          <a:xfrm>
            <a:off x="8763000" y="5257800"/>
            <a:ext cx="1295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38601" name="Text Box 8"/>
          <p:cNvSpPr txBox="1">
            <a:spLocks noChangeArrowheads="1"/>
          </p:cNvSpPr>
          <p:nvPr/>
        </p:nvSpPr>
        <p:spPr bwMode="auto">
          <a:xfrm>
            <a:off x="7608888" y="4365626"/>
            <a:ext cx="20875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1800">
                <a:latin typeface="Arial" panose="020B0604020202020204" pitchFamily="34" charset="0"/>
              </a:rPr>
              <a:t>Efekt líného studenta</a:t>
            </a:r>
          </a:p>
        </p:txBody>
      </p:sp>
    </p:spTree>
    <p:extLst>
      <p:ext uri="{BB962C8B-B14F-4D97-AF65-F5344CB8AC3E}">
        <p14:creationId xmlns:p14="http://schemas.microsoft.com/office/powerpoint/2010/main" val="12441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1C386CA-5C1E-4393-9EDB-EF2B2C4AFBD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609600"/>
            <a:ext cx="80470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3216276" y="333376"/>
            <a:ext cx="58324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Některé starší výsledky pro SW projekty</a:t>
            </a:r>
          </a:p>
        </p:txBody>
      </p:sp>
    </p:spTree>
    <p:extLst>
      <p:ext uri="{BB962C8B-B14F-4D97-AF65-F5344CB8AC3E}">
        <p14:creationId xmlns:p14="http://schemas.microsoft.com/office/powerpoint/2010/main" val="619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843F001E-2729-402C-A322-B571A5204224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Chování pracnosti u nedosažitelné oblasti</a:t>
            </a:r>
          </a:p>
        </p:txBody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Uvažujme dvě realizace </a:t>
            </a:r>
            <a:r>
              <a:rPr lang="cs-CZ" altLang="cs-CZ" i="1" smtClean="0">
                <a:latin typeface="Times New Roman" panose="02020603050405020304" pitchFamily="18" charset="0"/>
              </a:rPr>
              <a:t>A,B </a:t>
            </a:r>
            <a:r>
              <a:rPr lang="cs-CZ" altLang="cs-CZ" smtClean="0"/>
              <a:t>stejného projektu  s atributy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Vydělením Putnamových rovnic pro obě realizace dostaneme</a:t>
            </a:r>
          </a:p>
        </p:txBody>
      </p:sp>
      <p:pic>
        <p:nvPicPr>
          <p:cNvPr id="2406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35433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5105400"/>
            <a:ext cx="7832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FE108469-83EB-4F3E-BBA6-EDD7266907E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41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Chování pracnosti u nedosažitelné oblasti</a:t>
            </a:r>
          </a:p>
        </p:txBody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Nechť </a:t>
            </a:r>
            <a:r>
              <a:rPr lang="cs-CZ" altLang="cs-CZ" i="1">
                <a:latin typeface="Times New Roman" panose="02020603050405020304" pitchFamily="18" charset="0"/>
              </a:rPr>
              <a:t>Doba</a:t>
            </a:r>
            <a:r>
              <a:rPr lang="cs-CZ" altLang="cs-CZ" i="1" baseline="-25000">
                <a:latin typeface="Times New Roman" panose="02020603050405020304" pitchFamily="18" charset="0"/>
              </a:rPr>
              <a:t>A</a:t>
            </a:r>
            <a:r>
              <a:rPr lang="cs-CZ" altLang="cs-CZ" i="1">
                <a:latin typeface="Times New Roman" panose="02020603050405020304" pitchFamily="18" charset="0"/>
              </a:rPr>
              <a:t> &gt;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Doba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cs-CZ" altLang="cs-CZ">
                <a:sym typeface="Symbol" panose="05050102010706020507" pitchFamily="18" charset="2"/>
              </a:rPr>
              <a:t>Poněvadž programy psané ve spěchu bývají delší je možné předpokládat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Del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  Del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cs-CZ" altLang="cs-CZ" baseline="-25000">
                <a:sym typeface="Symbol" panose="05050102010706020507" pitchFamily="18" charset="2"/>
              </a:rPr>
              <a:t>  </a:t>
            </a:r>
            <a:r>
              <a:rPr lang="cs-CZ" altLang="cs-CZ">
                <a:sym typeface="Symbol" panose="05050102010706020507" pitchFamily="18" charset="2"/>
              </a:rPr>
              <a:t>tj.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Del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 /Del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cs-CZ" altLang="cs-CZ">
                <a:sym typeface="Symbol" panose="05050102010706020507" pitchFamily="18" charset="2"/>
              </a:rPr>
              <a:t> 1</a:t>
            </a:r>
            <a:endParaRPr lang="cs-CZ" altLang="cs-CZ" i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Po úpravách dostaneme z poslední rovnice </a:t>
            </a:r>
          </a:p>
          <a:p>
            <a:pPr algn="ctr" eaLnBrk="1" hangingPunct="1"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 1 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Del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 /Del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cs-CZ" altLang="cs-CZ">
                <a:sym typeface="Symbol" panose="05050102010706020507" pitchFamily="18" charset="2"/>
              </a:rPr>
              <a:t> (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Prac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/Prac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cs-CZ" altLang="cs-CZ" i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1/3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cs-CZ" altLang="cs-CZ" i="1">
                <a:latin typeface="Times New Roman" panose="02020603050405020304" pitchFamily="18" charset="0"/>
              </a:rPr>
              <a:t>Doba</a:t>
            </a:r>
            <a:r>
              <a:rPr lang="cs-CZ" altLang="cs-CZ" i="1" baseline="-25000">
                <a:latin typeface="Times New Roman" panose="02020603050405020304" pitchFamily="18" charset="0"/>
              </a:rPr>
              <a:t>A</a:t>
            </a:r>
            <a:r>
              <a:rPr lang="cs-CZ" altLang="cs-CZ" i="1">
                <a:latin typeface="Times New Roman" panose="02020603050405020304" pitchFamily="18" charset="0"/>
              </a:rPr>
              <a:t>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/ Doba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cs-CZ" altLang="cs-CZ" i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4/3</a:t>
            </a:r>
          </a:p>
          <a:p>
            <a:pPr eaLnBrk="1" hangingPunct="1"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Z toho po úpravách, považujeme-li hodnoty s indexem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cs-CZ" altLang="cs-CZ">
                <a:sym typeface="Symbol" panose="05050102010706020507" pitchFamily="18" charset="2"/>
              </a:rPr>
              <a:t>za konstantní dostaneme obdobu Stefan-Botzmannova zákona</a:t>
            </a:r>
          </a:p>
          <a:p>
            <a:pPr algn="ctr" eaLnBrk="1" hangingPunct="1">
              <a:buFontTx/>
              <a:buNone/>
            </a:pP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Prac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baseline="-25000">
                <a:latin typeface="Times New Roman" panose="02020603050405020304" pitchFamily="18" charset="0"/>
                <a:sym typeface="Symbol" panose="05050102010706020507" pitchFamily="18" charset="2"/>
              </a:rPr>
              <a:t>30</a:t>
            </a:r>
            <a:r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i="1">
                <a:latin typeface="Times New Roman" panose="02020603050405020304" pitchFamily="18" charset="0"/>
                <a:sym typeface="Symbol" panose="05050102010706020507" pitchFamily="18" charset="2"/>
              </a:rPr>
              <a:t>Doba</a:t>
            </a:r>
            <a:r>
              <a:rPr lang="cs-CZ" altLang="cs-CZ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cs-CZ" altLang="cs-CZ" i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4453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86749DCE-A986-4E37-BB6B-8796CCDF00F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57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42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Použití ve function points  </a:t>
            </a:r>
          </a:p>
        </p:txBody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aseline="30000" smtClean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Zkrácení termínu o šestinu prodlouží pracnost  dvakrát</a:t>
            </a:r>
          </a:p>
        </p:txBody>
      </p:sp>
      <p:pic>
        <p:nvPicPr>
          <p:cNvPr id="2426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1"/>
            <a:ext cx="5943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4" name="Text Box 5"/>
          <p:cNvSpPr txBox="1">
            <a:spLocks noChangeArrowheads="1"/>
          </p:cNvSpPr>
          <p:nvPr/>
        </p:nvSpPr>
        <p:spPr bwMode="auto">
          <a:xfrm>
            <a:off x="1981200" y="3505200"/>
            <a:ext cx="73914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i="0">
                <a:latin typeface="Arial" panose="020B0604020202020204" pitchFamily="34" charset="0"/>
              </a:rPr>
              <a:t>Ale zkrácení o polovinu zvýší pracnost šestnáctkrát. Metodika Function points nemá opravu na zkracování termínů tak drastickou, zkrácení na polovinu ale nepovažuje za možné.</a:t>
            </a:r>
          </a:p>
        </p:txBody>
      </p:sp>
    </p:spTree>
    <p:extLst>
      <p:ext uri="{BB962C8B-B14F-4D97-AF65-F5344CB8AC3E}">
        <p14:creationId xmlns:p14="http://schemas.microsoft.com/office/powerpoint/2010/main" val="3587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BB2FF261-2516-4C85-84D1-4280BACFD3E0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437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33376"/>
            <a:ext cx="957738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Text Box 6"/>
          <p:cNvSpPr txBox="1">
            <a:spLocks noChangeArrowheads="1"/>
          </p:cNvSpPr>
          <p:nvPr/>
        </p:nvSpPr>
        <p:spPr bwMode="auto">
          <a:xfrm>
            <a:off x="7032626" y="22050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Corrective maintenace</a:t>
            </a:r>
          </a:p>
        </p:txBody>
      </p:sp>
      <p:sp>
        <p:nvSpPr>
          <p:cNvPr id="243717" name="Line 7"/>
          <p:cNvSpPr>
            <a:spLocks noChangeShapeType="1"/>
          </p:cNvSpPr>
          <p:nvPr/>
        </p:nvSpPr>
        <p:spPr bwMode="auto">
          <a:xfrm flipV="1">
            <a:off x="6456364" y="2492376"/>
            <a:ext cx="7191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3718" name="Text Box 10"/>
          <p:cNvSpPr txBox="1">
            <a:spLocks noChangeArrowheads="1"/>
          </p:cNvSpPr>
          <p:nvPr/>
        </p:nvSpPr>
        <p:spPr bwMode="auto">
          <a:xfrm>
            <a:off x="3810000" y="228600"/>
            <a:ext cx="541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Rayleightův model pro </a:t>
            </a:r>
            <a:r>
              <a:rPr lang="cs-CZ" altLang="cs-CZ">
                <a:latin typeface="Times New Roman" panose="02020603050405020304" pitchFamily="18" charset="0"/>
              </a:rPr>
              <a:t>team(t)</a:t>
            </a:r>
          </a:p>
        </p:txBody>
      </p:sp>
    </p:spTree>
    <p:extLst>
      <p:ext uri="{BB962C8B-B14F-4D97-AF65-F5344CB8AC3E}">
        <p14:creationId xmlns:p14="http://schemas.microsoft.com/office/powerpoint/2010/main" val="29414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C17B3EA2-6258-4783-BB94-B6096A6CA95F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59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Kritika Rayleightova modelu</a:t>
            </a:r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Příliš rychle klesá v nekonečnu, potom by ale byl SW bez chyb možný a to se nepozoruje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Množství práce do maxima je příliš veliké, neodpovídá datům o corrective maintenance (40% pracnosti vývoje)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Nevysvětluje, proč platí pro SW Stefan-Botzmannův zákon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Má málo parametrů a změna parametrů nemění příliš tvar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Proto si půjčíme Planckův zákon</a:t>
            </a:r>
          </a:p>
        </p:txBody>
      </p:sp>
    </p:spTree>
    <p:extLst>
      <p:ext uri="{BB962C8B-B14F-4D97-AF65-F5344CB8AC3E}">
        <p14:creationId xmlns:p14="http://schemas.microsoft.com/office/powerpoint/2010/main" val="40372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ADB505B2-E6D6-4DB0-89A0-746F0122FC71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se systémem měření</a:t>
            </a:r>
          </a:p>
        </p:txBody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Hlavním cílem je systém měření umožňující snadný přístup k metrikám a efektivní metody vyhledávání a vyhodnocování informací.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 Cílem měření není pouze každodenní operativní dohled a kontrola.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Systém orientovaný na kontrolu a dohled má tendenci ustrnout a nevyvíjet se. Navíc hrozí, že se nevyužijí možnosti, které systém nabízí pro vrcholové řízení.</a:t>
            </a:r>
          </a:p>
        </p:txBody>
      </p:sp>
    </p:spTree>
    <p:extLst>
      <p:ext uri="{BB962C8B-B14F-4D97-AF65-F5344CB8AC3E}">
        <p14:creationId xmlns:p14="http://schemas.microsoft.com/office/powerpoint/2010/main" val="21669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179DBC74-92D1-4C04-85D0-B5F75CFB6B44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45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Planckův model</a:t>
            </a:r>
          </a:p>
        </p:txBody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eaLnBrk="1" hangingPunct="1"/>
            <a:r>
              <a:rPr lang="cs-CZ" altLang="cs-CZ" smtClean="0"/>
              <a:t>Standardní tvar zákona záření absolutně černého tělesa  </a:t>
            </a:r>
          </a:p>
        </p:txBody>
      </p:sp>
      <p:sp>
        <p:nvSpPr>
          <p:cNvPr id="245765" name="Text Box 4"/>
          <p:cNvSpPr txBox="1">
            <a:spLocks noChangeArrowheads="1"/>
          </p:cNvSpPr>
          <p:nvPr/>
        </p:nvSpPr>
        <p:spPr bwMode="auto">
          <a:xfrm>
            <a:off x="2743200" y="2819401"/>
            <a:ext cx="2438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3200">
                <a:latin typeface="Times New Roman" panose="02020603050405020304" pitchFamily="18" charset="0"/>
              </a:rPr>
              <a:t>Team(t) =</a:t>
            </a:r>
          </a:p>
        </p:txBody>
      </p:sp>
      <p:sp>
        <p:nvSpPr>
          <p:cNvPr id="245766" name="Rectangle 5"/>
          <p:cNvSpPr>
            <a:spLocks noChangeArrowheads="1"/>
          </p:cNvSpPr>
          <p:nvPr/>
        </p:nvSpPr>
        <p:spPr bwMode="auto">
          <a:xfrm>
            <a:off x="5334000" y="2438400"/>
            <a:ext cx="20574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200">
                <a:latin typeface="Times New Roman" panose="02020603050405020304" pitchFamily="18" charset="0"/>
              </a:rPr>
              <a:t>  Ct</a:t>
            </a:r>
            <a:r>
              <a:rPr lang="cs-CZ" altLang="cs-CZ" sz="3200" baseline="30000">
                <a:latin typeface="Times New Roman" panose="02020603050405020304" pitchFamily="18" charset="0"/>
              </a:rPr>
              <a:t>-5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3200">
                <a:latin typeface="Times New Roman" panose="02020603050405020304" pitchFamily="18" charset="0"/>
              </a:rPr>
              <a:t>exp(D/t)-1</a:t>
            </a:r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>
            <a:off x="5105400" y="30480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2514600" y="3810000"/>
            <a:ext cx="685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i="0">
                <a:latin typeface="Arial" panose="020B0604020202020204" pitchFamily="34" charset="0"/>
              </a:rPr>
              <a:t>D určuje tvar křivky a polohu maxima </a:t>
            </a:r>
          </a:p>
        </p:txBody>
      </p:sp>
    </p:spTree>
    <p:extLst>
      <p:ext uri="{BB962C8B-B14F-4D97-AF65-F5344CB8AC3E}">
        <p14:creationId xmlns:p14="http://schemas.microsoft.com/office/powerpoint/2010/main" val="19957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C52F5A7F-151A-450F-B27D-555512660572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467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8200"/>
            <a:ext cx="945356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Text Box 5"/>
          <p:cNvSpPr txBox="1">
            <a:spLocks noChangeArrowheads="1"/>
          </p:cNvSpPr>
          <p:nvPr/>
        </p:nvSpPr>
        <p:spPr bwMode="auto">
          <a:xfrm>
            <a:off x="7319964" y="2492375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Corrective maintenance</a:t>
            </a:r>
          </a:p>
        </p:txBody>
      </p:sp>
      <p:sp>
        <p:nvSpPr>
          <p:cNvPr id="246789" name="Line 6"/>
          <p:cNvSpPr>
            <a:spLocks noChangeShapeType="1"/>
          </p:cNvSpPr>
          <p:nvPr/>
        </p:nvSpPr>
        <p:spPr bwMode="auto">
          <a:xfrm flipV="1">
            <a:off x="7175501" y="314166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790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640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Planckův model</a:t>
            </a:r>
          </a:p>
        </p:txBody>
      </p:sp>
    </p:spTree>
    <p:extLst>
      <p:ext uri="{BB962C8B-B14F-4D97-AF65-F5344CB8AC3E}">
        <p14:creationId xmlns:p14="http://schemas.microsoft.com/office/powerpoint/2010/main" val="17506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3879D611-5EB3-46C8-9FD5-E09AF9056F9F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47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Kritika Planckova modelu</a:t>
            </a:r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tabLst>
                <a:tab pos="4384675" algn="l"/>
              </a:tabLst>
            </a:pPr>
            <a:r>
              <a:rPr lang="cs-CZ" altLang="cs-CZ" smtClean="0"/>
              <a:t>Začíná růst až od 1/3 (Existují názory, že je to OK, pokud do </a:t>
            </a:r>
            <a:r>
              <a:rPr lang="cs-CZ" altLang="cs-CZ" i="1" smtClean="0">
                <a:latin typeface="Times New Roman" panose="02020603050405020304" pitchFamily="18" charset="0"/>
              </a:rPr>
              <a:t>team(t)</a:t>
            </a:r>
            <a:r>
              <a:rPr lang="cs-CZ" altLang="cs-CZ" smtClean="0">
                <a:latin typeface="Times New Roman" panose="02020603050405020304" pitchFamily="18" charset="0"/>
              </a:rPr>
              <a:t> </a:t>
            </a:r>
            <a:r>
              <a:rPr lang="cs-CZ" altLang="cs-CZ" smtClean="0"/>
              <a:t>nezahrnujeme práce na specifikacích).</a:t>
            </a:r>
          </a:p>
          <a:p>
            <a:pPr marL="609600" indent="-609600">
              <a:tabLst>
                <a:tab pos="4384675" algn="l"/>
              </a:tabLst>
            </a:pPr>
            <a:r>
              <a:rPr lang="cs-CZ" altLang="cs-CZ" smtClean="0"/>
              <a:t>Má také málo parametrů</a:t>
            </a:r>
          </a:p>
          <a:p>
            <a:pPr marL="990600" lvl="1" indent="-533400">
              <a:buFontTx/>
              <a:buAutoNum type="alphaUcPeriod"/>
              <a:tabLst>
                <a:tab pos="4384675" algn="l"/>
              </a:tabLst>
            </a:pPr>
            <a:r>
              <a:rPr lang="cs-CZ" altLang="cs-CZ" smtClean="0"/>
              <a:t>Zavedeme lineární transformaci nezávisle proměnné</a:t>
            </a:r>
          </a:p>
          <a:p>
            <a:pPr marL="990600" lvl="1" indent="-533400">
              <a:buFontTx/>
              <a:buAutoNum type="alphaUcPeriod"/>
              <a:tabLst>
                <a:tab pos="4384675" algn="l"/>
              </a:tabLst>
            </a:pPr>
            <a:r>
              <a:rPr lang="cs-CZ" altLang="cs-CZ" smtClean="0"/>
              <a:t>Změníme exponent </a:t>
            </a:r>
            <a:r>
              <a:rPr lang="cs-CZ" altLang="cs-CZ" smtClean="0">
                <a:latin typeface="Times New Roman" panose="02020603050405020304" pitchFamily="18" charset="0"/>
              </a:rPr>
              <a:t>5</a:t>
            </a:r>
            <a:r>
              <a:rPr lang="cs-CZ" altLang="cs-CZ" smtClean="0"/>
              <a:t> v polynomiální části</a:t>
            </a:r>
          </a:p>
          <a:p>
            <a:pPr marL="609600" indent="-609600">
              <a:tabLst>
                <a:tab pos="4384675" algn="l"/>
              </a:tabLst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7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2D883AC0-B99A-4981-B6FF-BE57AAD89DDB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48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Modifikace Planckova modelu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cs-CZ" altLang="cs-CZ" smtClean="0"/>
              <a:t>Transformace nezávislé proměnné</a:t>
            </a:r>
          </a:p>
        </p:txBody>
      </p:sp>
      <p:pic>
        <p:nvPicPr>
          <p:cNvPr id="2488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44275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8" name="Text Box 5"/>
          <p:cNvSpPr txBox="1">
            <a:spLocks noChangeArrowheads="1"/>
          </p:cNvSpPr>
          <p:nvPr/>
        </p:nvSpPr>
        <p:spPr bwMode="auto">
          <a:xfrm>
            <a:off x="2514600" y="30480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4000">
                <a:latin typeface="Times New Roman" panose="02020603050405020304" pitchFamily="18" charset="0"/>
              </a:rPr>
              <a:t>team(T) =</a:t>
            </a:r>
          </a:p>
        </p:txBody>
      </p:sp>
      <p:sp>
        <p:nvSpPr>
          <p:cNvPr id="248839" name="Text Box 6"/>
          <p:cNvSpPr txBox="1">
            <a:spLocks noChangeArrowheads="1"/>
          </p:cNvSpPr>
          <p:nvPr/>
        </p:nvSpPr>
        <p:spPr bwMode="auto">
          <a:xfrm>
            <a:off x="2057400" y="4724400"/>
            <a:ext cx="7543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i="0">
                <a:latin typeface="Arial" panose="020B0604020202020204" pitchFamily="34" charset="0"/>
              </a:rPr>
              <a:t>Dává dobré výsledky</a:t>
            </a:r>
          </a:p>
        </p:txBody>
      </p:sp>
    </p:spTree>
    <p:extLst>
      <p:ext uri="{BB962C8B-B14F-4D97-AF65-F5344CB8AC3E}">
        <p14:creationId xmlns:p14="http://schemas.microsoft.com/office/powerpoint/2010/main" val="10367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číslo snímku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r" eaLnBrk="1" hangingPunct="1"/>
            <a:fld id="{5C50B5F0-249B-45DE-99C1-92A1184BBB4B}" type="slidenum">
              <a:rPr lang="cs-CZ" altLang="cs-CZ" sz="1400" i="0">
                <a:latin typeface="Arial" panose="020B0604020202020204" pitchFamily="34" charset="0"/>
              </a:rPr>
              <a:pPr algn="r" eaLnBrk="1" hangingPunct="1"/>
              <a:t>64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Najímaný tým, vrchol a odhad doby řešení</a:t>
            </a:r>
          </a:p>
        </p:txBody>
      </p:sp>
      <p:graphicFrame>
        <p:nvGraphicFramePr>
          <p:cNvPr id="17410" name="Object 1024"/>
          <p:cNvGraphicFramePr>
            <a:graphicFrameLocks noChangeAspect="1"/>
          </p:cNvGraphicFramePr>
          <p:nvPr>
            <p:ph type="body" idx="4294967295"/>
          </p:nvPr>
        </p:nvGraphicFramePr>
        <p:xfrm>
          <a:off x="1857375" y="1341438"/>
          <a:ext cx="821055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3" imgW="4997520" imgH="2400300" progId="Excel.Sheet.8">
                  <p:embed/>
                </p:oleObj>
              </mc:Choice>
              <mc:Fallback>
                <p:oleObj name="Worksheet" r:id="rId3" imgW="4997520" imgH="2400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341438"/>
                        <a:ext cx="8210550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1028"/>
          <p:cNvSpPr txBox="1">
            <a:spLocks noChangeArrowheads="1"/>
          </p:cNvSpPr>
          <p:nvPr/>
        </p:nvSpPr>
        <p:spPr bwMode="auto">
          <a:xfrm>
            <a:off x="8839200" y="5105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čas</a:t>
            </a:r>
          </a:p>
        </p:txBody>
      </p:sp>
      <p:sp>
        <p:nvSpPr>
          <p:cNvPr id="17414" name="Text Box 1029"/>
          <p:cNvSpPr txBox="1">
            <a:spLocks noChangeArrowheads="1"/>
          </p:cNvSpPr>
          <p:nvPr/>
        </p:nvSpPr>
        <p:spPr bwMode="auto">
          <a:xfrm>
            <a:off x="2495550" y="1700213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i="0">
                <a:latin typeface="Arial" panose="020B0604020202020204" pitchFamily="34" charset="0"/>
              </a:rPr>
              <a:t>Osoby/max. velikost týmu</a:t>
            </a:r>
          </a:p>
        </p:txBody>
      </p:sp>
      <p:sp>
        <p:nvSpPr>
          <p:cNvPr id="17415" name="Text Box 1030"/>
          <p:cNvSpPr txBox="1">
            <a:spLocks noChangeArrowheads="1"/>
          </p:cNvSpPr>
          <p:nvPr/>
        </p:nvSpPr>
        <p:spPr bwMode="auto">
          <a:xfrm>
            <a:off x="4800600" y="2205039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0">
                <a:latin typeface="Arial" panose="020B0604020202020204" pitchFamily="34" charset="0"/>
              </a:rPr>
              <a:t>Vlevo sešikmená funkce</a:t>
            </a:r>
          </a:p>
        </p:txBody>
      </p:sp>
      <p:sp>
        <p:nvSpPr>
          <p:cNvPr id="17416" name="Text Box 1031"/>
          <p:cNvSpPr txBox="1">
            <a:spLocks noChangeArrowheads="1"/>
          </p:cNvSpPr>
          <p:nvPr/>
        </p:nvSpPr>
        <p:spPr bwMode="auto">
          <a:xfrm>
            <a:off x="3230563" y="1401763"/>
            <a:ext cx="5529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600" i="0">
              <a:latin typeface="Arial" panose="020B0604020202020204" pitchFamily="34" charset="0"/>
            </a:endParaRPr>
          </a:p>
        </p:txBody>
      </p:sp>
      <p:sp>
        <p:nvSpPr>
          <p:cNvPr id="17417" name="Text Box 1032"/>
          <p:cNvSpPr txBox="1">
            <a:spLocks noChangeArrowheads="1"/>
          </p:cNvSpPr>
          <p:nvPr/>
        </p:nvSpPr>
        <p:spPr bwMode="auto">
          <a:xfrm>
            <a:off x="2062164" y="5876926"/>
            <a:ext cx="7489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i="0">
                <a:latin typeface="Arial" panose="020B0604020202020204" pitchFamily="34" charset="0"/>
              </a:rPr>
              <a:t>Transformace proměnných tak, aby max bylo v bodě 1 a mělo hodnotu 1 a v nule byla hodnota funkce prakticky nula. U pevného týmu odpovídá intensitě práce</a:t>
            </a:r>
          </a:p>
        </p:txBody>
      </p:sp>
      <p:sp>
        <p:nvSpPr>
          <p:cNvPr id="17418" name="Line 1033"/>
          <p:cNvSpPr>
            <a:spLocks noChangeShapeType="1"/>
          </p:cNvSpPr>
          <p:nvPr/>
        </p:nvSpPr>
        <p:spPr bwMode="auto">
          <a:xfrm flipV="1">
            <a:off x="5159375" y="34290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Text Box 1034"/>
          <p:cNvSpPr txBox="1">
            <a:spLocks noChangeArrowheads="1"/>
          </p:cNvSpPr>
          <p:nvPr/>
        </p:nvSpPr>
        <p:spPr bwMode="auto">
          <a:xfrm>
            <a:off x="4727576" y="30686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i="0">
                <a:latin typeface="Arial" panose="020B0604020202020204" pitchFamily="34" charset="0"/>
              </a:rPr>
              <a:t>Předání</a:t>
            </a:r>
          </a:p>
        </p:txBody>
      </p:sp>
      <p:sp>
        <p:nvSpPr>
          <p:cNvPr id="17420" name="Line 1035"/>
          <p:cNvSpPr>
            <a:spLocks noChangeShapeType="1"/>
          </p:cNvSpPr>
          <p:nvPr/>
        </p:nvSpPr>
        <p:spPr bwMode="auto">
          <a:xfrm flipV="1">
            <a:off x="3479800" y="245745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03839" y="4149725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i="0">
                <a:solidFill>
                  <a:srgbClr val="CC3300"/>
                </a:solidFill>
                <a:latin typeface="Arial" panose="020B0604020202020204" pitchFamily="34" charset="0"/>
              </a:rPr>
              <a:t>1/4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855914" y="40767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i="0">
                <a:solidFill>
                  <a:srgbClr val="CC3300"/>
                </a:solidFill>
                <a:latin typeface="Arial" panose="020B0604020202020204" pitchFamily="34" charset="0"/>
              </a:rPr>
              <a:t>1/4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648076" y="40767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i="0">
                <a:solidFill>
                  <a:srgbClr val="CC3300"/>
                </a:solidFill>
                <a:latin typeface="Arial" panose="020B0604020202020204" pitchFamily="34" charset="0"/>
              </a:rPr>
              <a:t>1/4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367214" y="40767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i="0">
                <a:solidFill>
                  <a:srgbClr val="CC3300"/>
                </a:solidFill>
                <a:latin typeface="Arial" panose="020B0604020202020204" pitchFamily="34" charset="0"/>
              </a:rPr>
              <a:t>1/4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808664" y="3500439"/>
            <a:ext cx="4175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i="0">
                <a:latin typeface="Arial" panose="020B0604020202020204" pitchFamily="34" charset="0"/>
              </a:rPr>
              <a:t>Zákon třetin: maximum třetina doby do předání a třetina spotřeby práce do předání</a:t>
            </a:r>
          </a:p>
        </p:txBody>
      </p:sp>
    </p:spTree>
    <p:extLst>
      <p:ext uri="{BB962C8B-B14F-4D97-AF65-F5344CB8AC3E}">
        <p14:creationId xmlns:p14="http://schemas.microsoft.com/office/powerpoint/2010/main" val="3419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C1A4BC34-9315-4F2D-8F4A-A040DA5026C0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49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108075"/>
            <a:ext cx="73437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7239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Proložení Planckovy křivky pro SW řízení ponorek </a:t>
            </a:r>
          </a:p>
        </p:txBody>
      </p:sp>
    </p:spTree>
    <p:extLst>
      <p:ext uri="{BB962C8B-B14F-4D97-AF65-F5344CB8AC3E}">
        <p14:creationId xmlns:p14="http://schemas.microsoft.com/office/powerpoint/2010/main" val="10820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5EA12A5-FCF0-4605-A765-1CCB7061CD2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508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38125"/>
            <a:ext cx="74898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Text Box 5"/>
          <p:cNvSpPr txBox="1">
            <a:spLocks noChangeArrowheads="1"/>
          </p:cNvSpPr>
          <p:nvPr/>
        </p:nvSpPr>
        <p:spPr bwMode="auto">
          <a:xfrm>
            <a:off x="5334000" y="152401"/>
            <a:ext cx="533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Proložení Planckovy křivky pro projekt Safeguard</a:t>
            </a:r>
          </a:p>
        </p:txBody>
      </p:sp>
    </p:spTree>
    <p:extLst>
      <p:ext uri="{BB962C8B-B14F-4D97-AF65-F5344CB8AC3E}">
        <p14:creationId xmlns:p14="http://schemas.microsoft.com/office/powerpoint/2010/main" val="37465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14BF073B-EBB3-4D1C-85A6-7DEFEAF9908D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67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519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609600"/>
            <a:ext cx="8229600" cy="449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Bylo jasné, že projekt nelze v rozumné době dokončit i proto, že nebylo možno včas vytvořit SW. A také by to stálo majlant  </a:t>
            </a:r>
          </a:p>
        </p:txBody>
      </p:sp>
    </p:spTree>
    <p:extLst>
      <p:ext uri="{BB962C8B-B14F-4D97-AF65-F5344CB8AC3E}">
        <p14:creationId xmlns:p14="http://schemas.microsoft.com/office/powerpoint/2010/main" val="9381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AFC74443-BE38-49C2-BE38-06A517AD77A1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Zobecnění Planckova modelu</a:t>
            </a:r>
          </a:p>
        </p:txBody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Planckův model lze zobecnit</a:t>
            </a:r>
          </a:p>
        </p:txBody>
      </p:sp>
      <p:sp>
        <p:nvSpPr>
          <p:cNvPr id="252933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4400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2934" name="Rectangle 5"/>
          <p:cNvSpPr>
            <a:spLocks noChangeArrowheads="1"/>
          </p:cNvSpPr>
          <p:nvPr/>
        </p:nvSpPr>
        <p:spPr bwMode="auto">
          <a:xfrm>
            <a:off x="1981200" y="1295401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i="0">
              <a:latin typeface="Arial" panose="020B0604020202020204" pitchFamily="34" charset="0"/>
            </a:endParaRPr>
          </a:p>
        </p:txBody>
      </p:sp>
      <p:sp>
        <p:nvSpPr>
          <p:cNvPr id="252935" name="Text Box 6"/>
          <p:cNvSpPr txBox="1">
            <a:spLocks noChangeArrowheads="1"/>
          </p:cNvSpPr>
          <p:nvPr/>
        </p:nvSpPr>
        <p:spPr bwMode="auto">
          <a:xfrm>
            <a:off x="2057400" y="2895601"/>
            <a:ext cx="2819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3200">
                <a:latin typeface="Times New Roman" panose="02020603050405020304" pitchFamily="18" charset="0"/>
              </a:rPr>
              <a:t>team´(T) =</a:t>
            </a:r>
          </a:p>
        </p:txBody>
      </p:sp>
      <p:sp>
        <p:nvSpPr>
          <p:cNvPr id="252936" name="Rectangle 7"/>
          <p:cNvSpPr>
            <a:spLocks noChangeArrowheads="1"/>
          </p:cNvSpPr>
          <p:nvPr/>
        </p:nvSpPr>
        <p:spPr bwMode="auto">
          <a:xfrm>
            <a:off x="5029200" y="2514600"/>
            <a:ext cx="31242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200">
                <a:latin typeface="Times New Roman" panose="02020603050405020304" pitchFamily="18" charset="0"/>
              </a:rPr>
              <a:t>C(T+kd)</a:t>
            </a:r>
            <a:r>
              <a:rPr lang="cs-CZ" altLang="cs-CZ" sz="3200" baseline="30000">
                <a:latin typeface="Times New Roman" panose="02020603050405020304" pitchFamily="18" charset="0"/>
              </a:rPr>
              <a:t>-q</a:t>
            </a:r>
            <a:r>
              <a:rPr lang="cs-CZ" altLang="cs-CZ" sz="3200">
                <a:latin typeface="Times New Roman" panose="02020603050405020304" pitchFamily="18" charset="0"/>
              </a:rPr>
              <a:t>d</a:t>
            </a:r>
            <a:r>
              <a:rPr lang="cs-CZ" altLang="cs-CZ" sz="3200" baseline="30000">
                <a:latin typeface="Times New Roman" panose="02020603050405020304" pitchFamily="18" charset="0"/>
              </a:rPr>
              <a:t>q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3200">
                <a:latin typeface="Times New Roman" panose="02020603050405020304" pitchFamily="18" charset="0"/>
              </a:rPr>
              <a:t>exp(D/(T+kd))-1</a:t>
            </a:r>
          </a:p>
        </p:txBody>
      </p:sp>
      <p:sp>
        <p:nvSpPr>
          <p:cNvPr id="252937" name="Line 8"/>
          <p:cNvSpPr>
            <a:spLocks noChangeShapeType="1"/>
          </p:cNvSpPr>
          <p:nvPr/>
        </p:nvSpPr>
        <p:spPr bwMode="auto">
          <a:xfrm>
            <a:off x="4876800" y="31242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938" name="Text Box 9"/>
          <p:cNvSpPr txBox="1">
            <a:spLocks noChangeArrowheads="1"/>
          </p:cNvSpPr>
          <p:nvPr/>
        </p:nvSpPr>
        <p:spPr bwMode="auto">
          <a:xfrm>
            <a:off x="1828800" y="4191001"/>
            <a:ext cx="8077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i="0">
                <a:latin typeface="Arial" panose="020B0604020202020204" pitchFamily="34" charset="0"/>
              </a:rPr>
              <a:t>Paramery jsou </a:t>
            </a:r>
            <a:r>
              <a:rPr lang="cs-CZ" altLang="cs-CZ">
                <a:latin typeface="Times New Roman" panose="02020603050405020304" pitchFamily="18" charset="0"/>
              </a:rPr>
              <a:t>C, D, k, d q</a:t>
            </a:r>
            <a:r>
              <a:rPr lang="cs-CZ" altLang="cs-CZ" i="0">
                <a:latin typeface="Arial" panose="020B0604020202020204" pitchFamily="34" charset="0"/>
              </a:rPr>
              <a:t>. Stefan-Botzmannův zákon pak dostane tvar</a:t>
            </a:r>
          </a:p>
        </p:txBody>
      </p:sp>
      <p:sp>
        <p:nvSpPr>
          <p:cNvPr id="252939" name="Text Box 10"/>
          <p:cNvSpPr txBox="1">
            <a:spLocks noChangeArrowheads="1"/>
          </p:cNvSpPr>
          <p:nvPr/>
        </p:nvSpPr>
        <p:spPr bwMode="auto">
          <a:xfrm>
            <a:off x="3505200" y="5181601"/>
            <a:ext cx="54102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sz="3200">
                <a:latin typeface="Times New Roman" panose="02020603050405020304" pitchFamily="18" charset="0"/>
                <a:sym typeface="Symbol" panose="05050102010706020507" pitchFamily="18" charset="2"/>
              </a:rPr>
              <a:t>Prac</a:t>
            </a:r>
            <a:r>
              <a:rPr lang="cs-CZ" altLang="cs-CZ" sz="32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cs-CZ" altLang="cs-CZ" sz="3200" i="0">
                <a:latin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cs-CZ" altLang="cs-CZ" sz="3200"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sz="3200" i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30</a:t>
            </a:r>
            <a:r>
              <a:rPr lang="cs-CZ" altLang="cs-CZ" sz="3200" i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3200">
                <a:latin typeface="Times New Roman" panose="02020603050405020304" pitchFamily="18" charset="0"/>
                <a:sym typeface="Symbol" panose="05050102010706020507" pitchFamily="18" charset="2"/>
              </a:rPr>
              <a:t>Doba</a:t>
            </a:r>
            <a:r>
              <a:rPr lang="cs-CZ" altLang="cs-CZ" sz="32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cs-CZ" altLang="cs-CZ" sz="3200" baseline="30000">
                <a:latin typeface="Times New Roman" panose="02020603050405020304" pitchFamily="18" charset="0"/>
                <a:sym typeface="Symbol" panose="05050102010706020507" pitchFamily="18" charset="2"/>
              </a:rPr>
              <a:t>-q+1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EDA0804-31AE-4B4D-8107-ED6A252B4A6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69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53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Zobecnění Planckova modelu</a:t>
            </a:r>
          </a:p>
        </p:txBody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1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Zobecněný Planckův model  dostaneme výše uvedeným postupem, má-li Putnamům zákon tvar</a:t>
            </a:r>
          </a:p>
          <a:p>
            <a:pPr algn="ctr" eaLnBrk="1" hangingPunct="1"/>
            <a:r>
              <a:rPr lang="cs-CZ" altLang="cs-CZ" i="1" smtClean="0">
                <a:latin typeface="Times New Roman" panose="02020603050405020304" pitchFamily="18" charset="0"/>
              </a:rPr>
              <a:t>Del 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 cPrac</a:t>
            </a:r>
            <a:r>
              <a:rPr lang="cs-CZ" altLang="cs-CZ" i="1" baseline="30000" smtClean="0">
                <a:latin typeface="Times New Roman" panose="02020603050405020304" pitchFamily="18" charset="0"/>
                <a:sym typeface="Symbol" panose="05050102010706020507" pitchFamily="18" charset="2"/>
              </a:rPr>
              <a:t>1/p</a:t>
            </a:r>
            <a:r>
              <a:rPr lang="cs-CZ" altLang="cs-CZ" i="1" smtClean="0">
                <a:latin typeface="Times New Roman" panose="02020603050405020304" pitchFamily="18" charset="0"/>
                <a:sym typeface="Symbol" panose="05050102010706020507" pitchFamily="18" charset="2"/>
              </a:rPr>
              <a:t>Doba</a:t>
            </a:r>
            <a:r>
              <a:rPr lang="cs-CZ" altLang="cs-CZ" i="1" baseline="30000" smtClean="0">
                <a:latin typeface="Times New Roman" panose="02020603050405020304" pitchFamily="18" charset="0"/>
                <a:sym typeface="Symbol" panose="05050102010706020507" pitchFamily="18" charset="2"/>
              </a:rPr>
              <a:t>q/p</a:t>
            </a: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pro vhodné kladné </a:t>
            </a:r>
            <a:r>
              <a:rPr lang="cs-CZ" altLang="cs-CZ" i="1" smtClean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3957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4400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3958" name="Rectangle 5"/>
          <p:cNvSpPr>
            <a:spLocks noChangeArrowheads="1"/>
          </p:cNvSpPr>
          <p:nvPr/>
        </p:nvSpPr>
        <p:spPr bwMode="auto">
          <a:xfrm>
            <a:off x="1981200" y="1295401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0E457284-4DBB-4B44-8BD3-1D7D9D90615C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se systémem měření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/>
              <a:t>Systém měření nemá vyvolávat odpor, </a:t>
            </a:r>
            <a:r>
              <a:rPr lang="cs-CZ" altLang="cs-CZ" sz="2400"/>
              <a:t>jinak je neefektivní</a:t>
            </a:r>
            <a:endParaRPr lang="cs-CZ" altLang="cs-CZ"/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Odpor může být způsoben nevhodnými opatřeními managementu.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Zviditelnění dobrých výsledků může vést management k rozhodnutí nadměrně redukovat zdroje pro daný úkol.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Zviditelnění nevýkonnosti může vést k posílení zdrojů, později však i k postihům. Pozdní posílení může být kontraproduktivní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Je důležité, aby většina cítila, že jsou metriky užitečné a poctivé zvýhodňují a zvyšují šance na úspěch.</a:t>
            </a:r>
          </a:p>
        </p:txBody>
      </p:sp>
    </p:spTree>
    <p:extLst>
      <p:ext uri="{BB962C8B-B14F-4D97-AF65-F5344CB8AC3E}">
        <p14:creationId xmlns:p14="http://schemas.microsoft.com/office/powerpoint/2010/main" val="39818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5897B864-8ADA-4EE5-B7B7-32DD3EAF3278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54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Použití Rayleigtova a Planckova modelu</a:t>
            </a:r>
          </a:p>
        </p:txBody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1"/>
            <a:ext cx="8458200" cy="4525963"/>
          </a:xfrm>
        </p:spPr>
        <p:txBody>
          <a:bodyPr/>
          <a:lstStyle/>
          <a:p>
            <a:pPr eaLnBrk="1" hangingPunct="1"/>
            <a:r>
              <a:rPr lang="cs-CZ" altLang="cs-CZ"/>
              <a:t>Uvažujeme-li fakt, že část práce se po předání e přesune do údržby, platí následující pravidla</a:t>
            </a:r>
          </a:p>
          <a:p>
            <a:pPr eaLnBrk="1" hangingPunct="1"/>
            <a:r>
              <a:rPr lang="cs-CZ" altLang="cs-CZ" b="1"/>
              <a:t>Rayleigt - zákon polovin</a:t>
            </a:r>
            <a:r>
              <a:rPr lang="cs-CZ" altLang="cs-CZ"/>
              <a:t>. V době dosažení maxima velikosti týmu jsme za polovinou doby řešeni a spotřebovali jsme přes polovinu práce</a:t>
            </a:r>
          </a:p>
          <a:p>
            <a:pPr eaLnBrk="1" hangingPunct="1"/>
            <a:r>
              <a:rPr lang="cs-CZ" altLang="cs-CZ" b="1"/>
              <a:t>Planck – zákon třetin</a:t>
            </a:r>
            <a:r>
              <a:rPr lang="cs-CZ" altLang="cs-CZ"/>
              <a:t>, jsme asi v třetině doby řešení a spotřebovali jsme třetinu práce (a tedy budeme muset dvojnásobek dosud spotřebované práce ještě vynaložit) </a:t>
            </a:r>
          </a:p>
        </p:txBody>
      </p:sp>
    </p:spTree>
    <p:extLst>
      <p:ext uri="{BB962C8B-B14F-4D97-AF65-F5344CB8AC3E}">
        <p14:creationId xmlns:p14="http://schemas.microsoft.com/office/powerpoint/2010/main" val="4673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224C9FA9-FE47-4F8B-A2CE-587964DA69CD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56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Rozložení výkonnosti</a:t>
            </a:r>
          </a:p>
        </p:txBody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Budiž </a:t>
            </a:r>
            <a:r>
              <a:rPr lang="cs-CZ" altLang="cs-CZ" i="1" smtClean="0">
                <a:latin typeface="Times New Roman" panose="02020603050405020304" pitchFamily="18" charset="0"/>
              </a:rPr>
              <a:t>a(p)</a:t>
            </a:r>
            <a:r>
              <a:rPr lang="cs-CZ" altLang="cs-CZ" smtClean="0"/>
              <a:t> procento výsledků, které dosáhlo </a:t>
            </a:r>
            <a:r>
              <a:rPr lang="cs-CZ" altLang="cs-CZ" i="1" smtClean="0">
                <a:latin typeface="Times New Roman" panose="02020603050405020304" pitchFamily="18" charset="0"/>
              </a:rPr>
              <a:t>p</a:t>
            </a:r>
            <a:r>
              <a:rPr lang="cs-CZ" altLang="cs-CZ" smtClean="0"/>
              <a:t> procent nejlepších (např. </a:t>
            </a:r>
            <a:r>
              <a:rPr lang="cs-CZ" altLang="cs-CZ" i="1" smtClean="0">
                <a:latin typeface="Times New Roman" panose="02020603050405020304" pitchFamily="18" charset="0"/>
              </a:rPr>
              <a:t>a(1)</a:t>
            </a:r>
            <a:r>
              <a:rPr lang="cs-CZ" altLang="cs-CZ" smtClean="0"/>
              <a:t> je procento branek, které nastřílelo jedno procento nejlepších. Uvidíme, že  </a:t>
            </a:r>
            <a:r>
              <a:rPr lang="cs-CZ" altLang="cs-CZ" i="1" smtClean="0">
                <a:latin typeface="Times New Roman" panose="02020603050405020304" pitchFamily="18" charset="0"/>
              </a:rPr>
              <a:t>a(1)=7</a:t>
            </a:r>
            <a:r>
              <a:rPr lang="cs-CZ" altLang="cs-CZ" smtClean="0"/>
              <a:t>) Vyneseme-li graf </a:t>
            </a:r>
            <a:r>
              <a:rPr lang="cs-CZ" altLang="cs-CZ" i="1" smtClean="0">
                <a:latin typeface="Times New Roman" panose="02020603050405020304" pitchFamily="18" charset="0"/>
              </a:rPr>
              <a:t>a(p)</a:t>
            </a:r>
            <a:r>
              <a:rPr lang="cs-CZ" altLang="cs-CZ" smtClean="0"/>
              <a:t> v dvojitě logaritmickém měřítku dostaneme následující obrázek.   </a:t>
            </a:r>
          </a:p>
        </p:txBody>
      </p:sp>
    </p:spTree>
    <p:extLst>
      <p:ext uri="{BB962C8B-B14F-4D97-AF65-F5344CB8AC3E}">
        <p14:creationId xmlns:p14="http://schemas.microsoft.com/office/powerpoint/2010/main" val="13039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014908D-A5CF-4D1B-AC54-055A2558B9D2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72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57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87852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368559B7-0CC0-4DB7-BEE3-1162E23555EC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73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58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 nejlepších</a:t>
            </a:r>
          </a:p>
        </p:txBody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eaLnBrk="1" hangingPunct="1"/>
            <a:r>
              <a:rPr lang="cs-CZ" altLang="cs-CZ"/>
              <a:t>Z grafu vyplývá, že</a:t>
            </a:r>
          </a:p>
          <a:p>
            <a:pPr algn="ctr" eaLnBrk="1" hangingPunct="1">
              <a:buFontTx/>
              <a:buNone/>
            </a:pPr>
            <a:r>
              <a:rPr lang="cs-CZ" altLang="cs-CZ" i="1">
                <a:latin typeface="Times New Roman" panose="02020603050405020304" pitchFamily="18" charset="0"/>
              </a:rPr>
              <a:t>a(p)=cp</a:t>
            </a:r>
            <a:r>
              <a:rPr lang="cs-CZ" altLang="cs-CZ" i="1" baseline="30000">
                <a:latin typeface="Times New Roman" panose="02020603050405020304" pitchFamily="18" charset="0"/>
              </a:rPr>
              <a:t>1/2</a:t>
            </a:r>
          </a:p>
          <a:p>
            <a:pPr eaLnBrk="1" hangingPunct="1">
              <a:buFontTx/>
              <a:buNone/>
            </a:pPr>
            <a:r>
              <a:rPr lang="cs-CZ" altLang="cs-CZ"/>
              <a:t>kde c nepříliš silně závisí na typu činnosti</a:t>
            </a:r>
          </a:p>
          <a:p>
            <a:pPr eaLnBrk="1" hangingPunct="1">
              <a:buFontTx/>
              <a:buNone/>
            </a:pPr>
            <a:r>
              <a:rPr lang="cs-CZ" altLang="cs-CZ"/>
              <a:t>Procento nejlepších udělá 7,5% výsledků, 20% nejlepších udělá polovinu práce, 40% nejhorších neudělá skoro nic </a:t>
            </a:r>
          </a:p>
          <a:p>
            <a:pPr eaLnBrk="1" hangingPunct="1">
              <a:buFontTx/>
              <a:buNone/>
            </a:pPr>
            <a:r>
              <a:rPr lang="cs-CZ" altLang="cs-CZ"/>
              <a:t>Seřadíme-li pracovníky podle výkonnosti, a budeme-li vynášet, kolik udělal každý jednotlivec, bude mít příslušná funkce tvar</a:t>
            </a:r>
          </a:p>
          <a:p>
            <a:pPr eaLnBrk="1" hangingPunct="1">
              <a:buFontTx/>
              <a:buNone/>
            </a:pPr>
            <a:r>
              <a:rPr lang="cs-CZ" altLang="cs-CZ"/>
              <a:t>                    </a:t>
            </a:r>
            <a:r>
              <a:rPr lang="cs-CZ" altLang="cs-CZ" i="1">
                <a:latin typeface="Times New Roman" panose="02020603050405020304" pitchFamily="18" charset="0"/>
              </a:rPr>
              <a:t>b(p) =</a:t>
            </a:r>
            <a:r>
              <a:rPr lang="cs-CZ" altLang="cs-CZ"/>
              <a:t> </a:t>
            </a:r>
            <a:r>
              <a:rPr lang="cs-CZ" altLang="cs-CZ" i="1">
                <a:latin typeface="Times New Roman" panose="02020603050405020304" pitchFamily="18" charset="0"/>
              </a:rPr>
              <a:t>1/2cp</a:t>
            </a:r>
            <a:r>
              <a:rPr lang="cs-CZ" altLang="cs-CZ" i="1" baseline="30000">
                <a:latin typeface="Times New Roman" panose="02020603050405020304" pitchFamily="18" charset="0"/>
              </a:rPr>
              <a:t>-1/2</a:t>
            </a:r>
          </a:p>
        </p:txBody>
      </p:sp>
    </p:spTree>
    <p:extLst>
      <p:ext uri="{BB962C8B-B14F-4D97-AF65-F5344CB8AC3E}">
        <p14:creationId xmlns:p14="http://schemas.microsoft.com/office/powerpoint/2010/main" val="2734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4E65FD0D-BFBB-4411-852D-0D290E77B796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74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Použití</a:t>
            </a:r>
          </a:p>
        </p:txBody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Vědomí důležitosti talentu a kvality lidí</a:t>
            </a:r>
          </a:p>
          <a:p>
            <a:pPr lvl="1" eaLnBrk="1" hangingPunct="1"/>
            <a:r>
              <a:rPr lang="cs-CZ" altLang="cs-CZ" smtClean="0"/>
              <a:t>Nejlepší udělají nejen nejvíce výsledků na hlavu, ale také udělají i nejlepší výsledky</a:t>
            </a:r>
          </a:p>
          <a:p>
            <a:pPr eaLnBrk="1" hangingPunct="1"/>
            <a:r>
              <a:rPr lang="cs-CZ" altLang="cs-CZ" smtClean="0"/>
              <a:t>Pokud jsou  ve větší skupině problémy na straně kvalitních lidí, je nutné zkoumat, čím to je a zda to vadí (např. zda se nejedná o rutinní práce, kde se mohou kvalitní lidé cítit nevytíženi)</a:t>
            </a:r>
          </a:p>
        </p:txBody>
      </p:sp>
    </p:spTree>
    <p:extLst>
      <p:ext uri="{BB962C8B-B14F-4D97-AF65-F5344CB8AC3E}">
        <p14:creationId xmlns:p14="http://schemas.microsoft.com/office/powerpoint/2010/main" val="15697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B02CC750-CAC8-4587-B5DD-FC5D2C03094D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75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60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11275"/>
            <a:ext cx="820737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Text Box 3"/>
          <p:cNvSpPr txBox="1">
            <a:spLocks noChangeArrowheads="1"/>
          </p:cNvSpPr>
          <p:nvPr/>
        </p:nvSpPr>
        <p:spPr bwMode="auto">
          <a:xfrm>
            <a:off x="2208214" y="260350"/>
            <a:ext cx="7775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0">
                <a:latin typeface="Arial" panose="020B0604020202020204" pitchFamily="34" charset="0"/>
              </a:rPr>
              <a:t>Závislost produktivity na délce programu pro malé programy, směrnice = -1/4.</a:t>
            </a:r>
          </a:p>
        </p:txBody>
      </p:sp>
    </p:spTree>
    <p:extLst>
      <p:ext uri="{BB962C8B-B14F-4D97-AF65-F5344CB8AC3E}">
        <p14:creationId xmlns:p14="http://schemas.microsoft.com/office/powerpoint/2010/main" val="24076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BCE1E42C-616F-45EB-8A99-E040EED5F98A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76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61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Vliv </a:t>
            </a:r>
            <a:r>
              <a:rPr lang="cs-CZ" altLang="cs-CZ" smtClean="0"/>
              <a:t>vytíženost HW</a:t>
            </a:r>
          </a:p>
        </p:txBody>
      </p:sp>
      <p:pic>
        <p:nvPicPr>
          <p:cNvPr id="261124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196975"/>
            <a:ext cx="6048375" cy="4857750"/>
          </a:xfrm>
        </p:spPr>
      </p:pic>
    </p:spTree>
    <p:extLst>
      <p:ext uri="{BB962C8B-B14F-4D97-AF65-F5344CB8AC3E}">
        <p14:creationId xmlns:p14="http://schemas.microsoft.com/office/powerpoint/2010/main" val="22965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945F386F-D3FD-43E8-BEB1-B840FA3A28DE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77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62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Využití </a:t>
            </a:r>
          </a:p>
        </p:txBody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 produktů, které nemají charakter masové spotřeby</a:t>
            </a:r>
          </a:p>
          <a:p>
            <a:pPr lvl="1" eaLnBrk="1" hangingPunct="1"/>
            <a:r>
              <a:rPr lang="cs-CZ" altLang="cs-CZ" smtClean="0"/>
              <a:t>Instalovat systém s 50-60% rezervou aby byl prostor na úpravy</a:t>
            </a:r>
          </a:p>
          <a:p>
            <a:pPr lvl="1" eaLnBrk="1" hangingPunct="1"/>
            <a:r>
              <a:rPr lang="cs-CZ" altLang="cs-CZ" smtClean="0"/>
              <a:t>Zvětšit reservu na alespoň 50%a, klesne- reserva pod 40%  </a:t>
            </a:r>
          </a:p>
          <a:p>
            <a:pPr lvl="1"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70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6362844B-5570-4572-9BF3-8C2BB4715297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63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Náročnost údržby</a:t>
            </a:r>
          </a:p>
        </p:txBody>
      </p:sp>
      <p:pic>
        <p:nvPicPr>
          <p:cNvPr id="26317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438276"/>
            <a:ext cx="7921625" cy="4848225"/>
          </a:xfrm>
        </p:spPr>
      </p:pic>
      <p:sp>
        <p:nvSpPr>
          <p:cNvPr id="263173" name="Text Box 4"/>
          <p:cNvSpPr txBox="1">
            <a:spLocks noChangeArrowheads="1"/>
          </p:cNvSpPr>
          <p:nvPr/>
        </p:nvSpPr>
        <p:spPr bwMode="auto">
          <a:xfrm>
            <a:off x="7543800" y="3124201"/>
            <a:ext cx="2286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Vyšší jazyk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5334000" y="1295400"/>
            <a:ext cx="297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Asembler</a:t>
            </a:r>
          </a:p>
        </p:txBody>
      </p:sp>
    </p:spTree>
    <p:extLst>
      <p:ext uri="{BB962C8B-B14F-4D97-AF65-F5344CB8AC3E}">
        <p14:creationId xmlns:p14="http://schemas.microsoft.com/office/powerpoint/2010/main" val="17394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2B2A8DC7-6BB7-46F4-9037-8FEAC2AA2A62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79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64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Využití</a:t>
            </a:r>
          </a:p>
        </p:txBody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Asembler je na údržbu (měřeno počtem osob udržujících systém na tisíc řádků)  asi pětkrát pracnější než klasický programovací jazyk. U moderních systémů může být rozdíl ještě markantnější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Poněvadž jeden řádek vyššího jazyka nahradí i několik řádek  assembleru, je rozdíl produktivity alespoň 1:10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Vyhýbat se asembleru, je-li to možné</a:t>
            </a:r>
          </a:p>
        </p:txBody>
      </p:sp>
    </p:spTree>
    <p:extLst>
      <p:ext uri="{BB962C8B-B14F-4D97-AF65-F5344CB8AC3E}">
        <p14:creationId xmlns:p14="http://schemas.microsoft.com/office/powerpoint/2010/main" val="14138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E2D4215E-D667-4A9C-AE57-EB0B2921B829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8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se systémem měření</a:t>
            </a:r>
          </a:p>
        </p:txBody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1"/>
            <a:ext cx="87852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/>
              <a:t>Využívání metrik  může být ztíženo krátkozrakostí a profesionálními předsudky (nekritické přeceňování účetnictví a finanční operativy atd.).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Informace a rozhodnutí mohou složitým způsobem záviset na několika metrikách. Snaha o zjednodušení může vést k nesprávným závěrům. Management by měl své závěry konzultovat s členy týmu.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Chybovost modulu může být náhoda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Efektivnost využití systému sběru a vyhodnocování metrik závisí na tom, do jaké míry bude všemi akceptován a kvalifikovaně užíván. Při tom lze využívat matematickou statistiku </a:t>
            </a:r>
          </a:p>
        </p:txBody>
      </p:sp>
    </p:spTree>
    <p:extLst>
      <p:ext uri="{BB962C8B-B14F-4D97-AF65-F5344CB8AC3E}">
        <p14:creationId xmlns:p14="http://schemas.microsoft.com/office/powerpoint/2010/main" val="42143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28BC6AED-2A61-4CA1-B6ED-2A7A8B3C950F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80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265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Databáze metrik</a:t>
            </a:r>
          </a:p>
        </p:txBody>
      </p:sp>
      <p:pic>
        <p:nvPicPr>
          <p:cNvPr id="265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847851"/>
            <a:ext cx="7340600" cy="4029075"/>
          </a:xfrm>
        </p:spPr>
      </p:pic>
    </p:spTree>
    <p:extLst>
      <p:ext uri="{BB962C8B-B14F-4D97-AF65-F5344CB8AC3E}">
        <p14:creationId xmlns:p14="http://schemas.microsoft.com/office/powerpoint/2010/main" val="2964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A1A097B1-E2A0-433F-BC9D-0DA83997B7CD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81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836613"/>
            <a:ext cx="756126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fld id="{2BAFAC1F-164A-4884-9B00-2AFF5B32D925}" type="slidenum">
              <a:rPr lang="cs-CZ" altLang="cs-CZ" sz="1400" i="0">
                <a:latin typeface="Arial" panose="020B0604020202020204" pitchFamily="34" charset="0"/>
              </a:rPr>
              <a:pPr eaLnBrk="1" hangingPunct="1"/>
              <a:t>9</a:t>
            </a:fld>
            <a:endParaRPr lang="cs-CZ" altLang="cs-CZ" sz="1400" i="0">
              <a:latin typeface="Arial" panose="020B0604020202020204" pitchFamily="34" charset="0"/>
            </a:endParaRPr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Vlastnosti systému měření</a:t>
            </a:r>
          </a:p>
        </p:txBody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Jasně definované cíle měření</a:t>
            </a:r>
          </a:p>
          <a:p>
            <a:pPr lvl="1" eaLnBrk="1" hangingPunct="1"/>
            <a:r>
              <a:rPr lang="cs-CZ" altLang="cs-CZ" smtClean="0"/>
              <a:t>U všech sbíraných dat musí být jasné, že jsou potenciálně užitečné pro všechny, byť se hned nevyužívají, </a:t>
            </a:r>
          </a:p>
          <a:p>
            <a:pPr lvl="1" eaLnBrk="1" hangingPunct="1"/>
            <a:r>
              <a:rPr lang="cs-CZ" altLang="cs-CZ" smtClean="0"/>
              <a:t>Jinak je sběr metrik chápán jako šikana</a:t>
            </a:r>
          </a:p>
          <a:p>
            <a:pPr eaLnBrk="1" hangingPunct="1"/>
            <a:r>
              <a:rPr lang="cs-CZ" altLang="cs-CZ" smtClean="0"/>
              <a:t>Otevřenost, modifikovatelnost</a:t>
            </a:r>
          </a:p>
          <a:p>
            <a:pPr lvl="1" eaLnBrk="1" hangingPunct="1"/>
            <a:r>
              <a:rPr lang="cs-CZ" altLang="cs-CZ" smtClean="0"/>
              <a:t>Znalosti o metrikách (state of the art) se mění, mění se i potřeby managementu a standardy</a:t>
            </a:r>
          </a:p>
        </p:txBody>
      </p:sp>
    </p:spTree>
    <p:extLst>
      <p:ext uri="{BB962C8B-B14F-4D97-AF65-F5344CB8AC3E}">
        <p14:creationId xmlns:p14="http://schemas.microsoft.com/office/powerpoint/2010/main" val="14948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3177</Words>
  <Application>Microsoft Office PowerPoint</Application>
  <PresentationFormat>Širokoúhlá obrazovka</PresentationFormat>
  <Paragraphs>402</Paragraphs>
  <Slides>81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81</vt:i4>
      </vt:variant>
    </vt:vector>
  </HeadingPairs>
  <TitlesOfParts>
    <vt:vector size="90" baseType="lpstr">
      <vt:lpstr>Arial</vt:lpstr>
      <vt:lpstr>Calibri</vt:lpstr>
      <vt:lpstr>Calibri Light</vt:lpstr>
      <vt:lpstr>Symbol</vt:lpstr>
      <vt:lpstr>Times New Roman</vt:lpstr>
      <vt:lpstr>Motiv Office</vt:lpstr>
      <vt:lpstr>Dokument</vt:lpstr>
      <vt:lpstr>Rastrový obrázek</vt:lpstr>
      <vt:lpstr>Microsoft Office Excel 97-2003 Worksheet</vt:lpstr>
      <vt:lpstr>Měření softwaru</vt:lpstr>
      <vt:lpstr>Výsledek měření je metrika</vt:lpstr>
      <vt:lpstr>Použití SW metrik</vt:lpstr>
      <vt:lpstr>Použití SW metrik</vt:lpstr>
      <vt:lpstr>Infrastruktura sběru metrik</vt:lpstr>
      <vt:lpstr>Problémy se systémem měření</vt:lpstr>
      <vt:lpstr>Problémy se systémem měření</vt:lpstr>
      <vt:lpstr>Problémy se systémem měření</vt:lpstr>
      <vt:lpstr>Vlastnosti systému měření</vt:lpstr>
      <vt:lpstr>Vlastnosti systému měření</vt:lpstr>
      <vt:lpstr>Kvalita dat</vt:lpstr>
      <vt:lpstr>Kvalita dat</vt:lpstr>
      <vt:lpstr>Problémy s kvalitou dat pro řízeni</vt:lpstr>
      <vt:lpstr>Problémy s kvalitou dat pro řízeni</vt:lpstr>
      <vt:lpstr>Přesnost SW metrik je malá</vt:lpstr>
      <vt:lpstr>Přesnost SW metrik je malá</vt:lpstr>
      <vt:lpstr>Přesnost SW metrik je malá (velký rozptyl)</vt:lpstr>
      <vt:lpstr>Pracnost závisí zejména na</vt:lpstr>
      <vt:lpstr>Interní a externí metriky (ISO 9126, ISO 250XX)</vt:lpstr>
      <vt:lpstr>Datové typy SW metrik</vt:lpstr>
      <vt:lpstr>Datové typy SW metrik</vt:lpstr>
      <vt:lpstr>ISO 9126 (4 části) </vt:lpstr>
      <vt:lpstr>Externí metriky</vt:lpstr>
      <vt:lpstr>Externí metriky</vt:lpstr>
      <vt:lpstr>Externí metriky</vt:lpstr>
      <vt:lpstr>Externí metriky</vt:lpstr>
      <vt:lpstr>Problém metrik pro SOA</vt:lpstr>
      <vt:lpstr>Interní metriky</vt:lpstr>
      <vt:lpstr>Interní metriky</vt:lpstr>
      <vt:lpstr>Interní metriky</vt:lpstr>
      <vt:lpstr>Interní metriky</vt:lpstr>
      <vt:lpstr>Interní metriky</vt:lpstr>
      <vt:lpstr>Interní metriky</vt:lpstr>
      <vt:lpstr>Vztah mezi rozsahy slovníků operandů a operací </vt:lpstr>
      <vt:lpstr>Výpočet charakteristik programu</vt:lpstr>
      <vt:lpstr>Halsteadův vztah pro malé programy</vt:lpstr>
      <vt:lpstr>Halsteadův vztah pro malé programy</vt:lpstr>
      <vt:lpstr>Závislost pracnosti na délce programu</vt:lpstr>
      <vt:lpstr>Závislost pracnosti na délce programu</vt:lpstr>
      <vt:lpstr>Prezentace aplikace PowerPoint</vt:lpstr>
      <vt:lpstr>Prezentace aplikace PowerPoint</vt:lpstr>
      <vt:lpstr>Prezentace aplikace PowerPoint</vt:lpstr>
      <vt:lpstr>Prezentace aplikace PowerPoint</vt:lpstr>
      <vt:lpstr>Pozor na statistiku</vt:lpstr>
      <vt:lpstr>Problémy s regresí</vt:lpstr>
      <vt:lpstr>Pro obchodní systémy ani to nevysvětluje nízký koeficient regrese</vt:lpstr>
      <vt:lpstr>Prvá zákonitost</vt:lpstr>
      <vt:lpstr>Prvá zákonitost</vt:lpstr>
      <vt:lpstr>Použití a důsledky</vt:lpstr>
      <vt:lpstr>Empirické výsledky</vt:lpstr>
      <vt:lpstr>Putnamova rovnice</vt:lpstr>
      <vt:lpstr>Vliv napjatých termínů</vt:lpstr>
      <vt:lpstr>Pracnost u nedosažitelné oblasti</vt:lpstr>
      <vt:lpstr>Prezentace aplikace PowerPoint</vt:lpstr>
      <vt:lpstr>Chování pracnosti u nedosažitelné oblasti</vt:lpstr>
      <vt:lpstr>Chování pracnosti u nedosažitelné oblasti</vt:lpstr>
      <vt:lpstr>Použití ve function points  </vt:lpstr>
      <vt:lpstr>Prezentace aplikace PowerPoint</vt:lpstr>
      <vt:lpstr>Kritika Rayleightova modelu</vt:lpstr>
      <vt:lpstr>Planckův model</vt:lpstr>
      <vt:lpstr>Prezentace aplikace PowerPoint</vt:lpstr>
      <vt:lpstr>Kritika Planckova modelu</vt:lpstr>
      <vt:lpstr>Modifikace Planckova modelu</vt:lpstr>
      <vt:lpstr>Najímaný tým, vrchol a odhad doby řešení</vt:lpstr>
      <vt:lpstr>Prezentace aplikace PowerPoint</vt:lpstr>
      <vt:lpstr>Prezentace aplikace PowerPoint</vt:lpstr>
      <vt:lpstr>Bylo jasné, že projekt nelze v rozumné době dokončit i proto, že nebylo možno včas vytvořit SW. A také by to stálo majlant  </vt:lpstr>
      <vt:lpstr>Zobecnění Planckova modelu</vt:lpstr>
      <vt:lpstr>Zobecnění Planckova modelu</vt:lpstr>
      <vt:lpstr>Použití Rayleigtova a Planckova modelu</vt:lpstr>
      <vt:lpstr>Rozložení výkonnosti</vt:lpstr>
      <vt:lpstr>Prezentace aplikace PowerPoint</vt:lpstr>
      <vt:lpstr>Výsledky nejlepších</vt:lpstr>
      <vt:lpstr>Použití</vt:lpstr>
      <vt:lpstr>Prezentace aplikace PowerPoint</vt:lpstr>
      <vt:lpstr>Vliv vytíženost HW</vt:lpstr>
      <vt:lpstr>Využití </vt:lpstr>
      <vt:lpstr>Náročnost údržby</vt:lpstr>
      <vt:lpstr>Využití</vt:lpstr>
      <vt:lpstr>Databáze metrik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softwaru</dc:title>
  <dc:creator>Jaroslav Kral</dc:creator>
  <cp:lastModifiedBy>Jaroslav Kral</cp:lastModifiedBy>
  <cp:revision>1</cp:revision>
  <dcterms:created xsi:type="dcterms:W3CDTF">2015-04-28T12:13:00Z</dcterms:created>
  <dcterms:modified xsi:type="dcterms:W3CDTF">2015-04-28T12:14:08Z</dcterms:modified>
</cp:coreProperties>
</file>