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2" r:id="rId2"/>
    <p:sldId id="428" r:id="rId3"/>
    <p:sldId id="431" r:id="rId4"/>
    <p:sldId id="429" r:id="rId5"/>
    <p:sldId id="422" r:id="rId6"/>
    <p:sldId id="423" r:id="rId7"/>
    <p:sldId id="406" r:id="rId8"/>
    <p:sldId id="424" r:id="rId9"/>
    <p:sldId id="407" r:id="rId10"/>
    <p:sldId id="408" r:id="rId11"/>
    <p:sldId id="411" r:id="rId12"/>
    <p:sldId id="409" r:id="rId13"/>
    <p:sldId id="417" r:id="rId14"/>
    <p:sldId id="426" r:id="rId15"/>
    <p:sldId id="427" r:id="rId16"/>
    <p:sldId id="43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E8D0"/>
    <a:srgbClr val="CCFFFF"/>
    <a:srgbClr val="2875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86328" autoAdjust="0"/>
  </p:normalViewPr>
  <p:slideViewPr>
    <p:cSldViewPr>
      <p:cViewPr>
        <p:scale>
          <a:sx n="70" d="100"/>
          <a:sy n="70" d="100"/>
        </p:scale>
        <p:origin x="-1309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A5BC-84C6-B94A-B490-EBEF7A96EAB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0E5C-73B2-7947-AB2C-A4084DF8C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6D59-3D5C-4D8F-834A-3510C002F5BF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1667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51520" y="548680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000000"/>
                </a:solidFill>
              </a:rPr>
              <a:t>Jemný úvod do </a:t>
            </a:r>
            <a:r>
              <a:rPr lang="cs-CZ" sz="3200" dirty="0" err="1" smtClean="0">
                <a:solidFill>
                  <a:srgbClr val="000000"/>
                </a:solidFill>
              </a:rPr>
              <a:t>Smart</a:t>
            </a:r>
            <a:r>
              <a:rPr lang="cs-CZ" sz="3200" dirty="0" smtClean="0">
                <a:solidFill>
                  <a:srgbClr val="000000"/>
                </a:solidFill>
              </a:rPr>
              <a:t> </a:t>
            </a:r>
            <a:r>
              <a:rPr lang="cs-CZ" sz="3200" dirty="0" err="1" smtClean="0">
                <a:solidFill>
                  <a:srgbClr val="000000"/>
                </a:solidFill>
              </a:rPr>
              <a:t>Grids</a:t>
            </a:r>
            <a:r>
              <a:rPr lang="cs-CZ" sz="3200" dirty="0" smtClean="0">
                <a:solidFill>
                  <a:srgbClr val="000000"/>
                </a:solidFill>
              </a:rPr>
              <a:t> a </a:t>
            </a:r>
            <a:r>
              <a:rPr lang="cs-CZ" sz="3200" dirty="0" err="1" smtClean="0">
                <a:solidFill>
                  <a:srgbClr val="000000"/>
                </a:solidFill>
              </a:rPr>
              <a:t>Smart</a:t>
            </a:r>
            <a:r>
              <a:rPr lang="cs-CZ" sz="3200" dirty="0" smtClean="0">
                <a:solidFill>
                  <a:srgbClr val="000000"/>
                </a:solidFill>
              </a:rPr>
              <a:t> </a:t>
            </a:r>
            <a:r>
              <a:rPr lang="cs-CZ" sz="3200" dirty="0" err="1" smtClean="0">
                <a:solidFill>
                  <a:srgbClr val="000000"/>
                </a:solidFill>
              </a:rPr>
              <a:t>Metering</a:t>
            </a:r>
            <a:endParaRPr lang="cs-CZ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04864"/>
            <a:ext cx="4398804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3813"/>
            <a:ext cx="91059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Důvody zavádění </a:t>
            </a: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smart</a:t>
            </a: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meteringu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1037098"/>
            <a:ext cx="8136904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tlak z EU: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uspořit energii -</a:t>
            </a:r>
            <a:r>
              <a:rPr lang="en-US" sz="2400" dirty="0" smtClean="0">
                <a:solidFill>
                  <a:srgbClr val="000000"/>
                </a:solidFill>
              </a:rPr>
              <a:t>&gt;</a:t>
            </a:r>
            <a:r>
              <a:rPr lang="cs-CZ" sz="2400" dirty="0" smtClean="0">
                <a:solidFill>
                  <a:srgbClr val="000000"/>
                </a:solidFill>
              </a:rPr>
              <a:t> dodat odběratelům informace, aby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změnili své energetické chování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detekce a prevence netechnických ztrát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úspora provozních nákladů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000" dirty="0" smtClean="0">
                <a:solidFill>
                  <a:srgbClr val="000000"/>
                </a:solidFill>
              </a:rPr>
              <a:t>(ruční odečítání, řešení reklamací, změny parametrů odběrného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 místa)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„nové služby“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000" dirty="0" smtClean="0">
                <a:solidFill>
                  <a:srgbClr val="000000"/>
                </a:solidFill>
              </a:rPr>
              <a:t>(inspirace </a:t>
            </a:r>
            <a:r>
              <a:rPr lang="cs-CZ" sz="2000" dirty="0" err="1" smtClean="0">
                <a:solidFill>
                  <a:srgbClr val="000000"/>
                </a:solidFill>
              </a:rPr>
              <a:t>Telco</a:t>
            </a:r>
            <a:r>
              <a:rPr lang="cs-CZ" sz="2000" dirty="0" smtClean="0">
                <a:solidFill>
                  <a:srgbClr val="000000"/>
                </a:solidFill>
              </a:rPr>
              <a:t> revolucí od pevných linek k mobilům)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základ pro řízení spotřeby – cesta ke 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grid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Smart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metering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ČR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1037098"/>
            <a:ext cx="8568952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3200" dirty="0" smtClean="0">
                <a:solidFill>
                  <a:srgbClr val="000000"/>
                </a:solidFill>
              </a:rPr>
              <a:t>Projekt WPP AMM realizovaný skupinou ČEZ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endParaRPr lang="cs-CZ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Trvání projektu: 2010 - 2013 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Instalace cca 35.000 </a:t>
            </a:r>
            <a:r>
              <a:rPr lang="cs-CZ" sz="2000" dirty="0" err="1" smtClean="0">
                <a:solidFill>
                  <a:srgbClr val="000000"/>
                </a:solidFill>
              </a:rPr>
              <a:t>smart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meterů</a:t>
            </a:r>
            <a:r>
              <a:rPr lang="cs-CZ" sz="2000" dirty="0" smtClean="0">
                <a:solidFill>
                  <a:srgbClr val="000000"/>
                </a:solidFill>
              </a:rPr>
              <a:t> ve čtyřech odlišných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lokalitách   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5 typů </a:t>
            </a:r>
            <a:r>
              <a:rPr lang="cs-CZ" sz="2000" dirty="0" err="1" smtClean="0">
                <a:solidFill>
                  <a:srgbClr val="000000"/>
                </a:solidFill>
              </a:rPr>
              <a:t>smart</a:t>
            </a:r>
            <a:r>
              <a:rPr lang="cs-CZ" sz="2000" dirty="0" smtClean="0">
                <a:solidFill>
                  <a:srgbClr val="000000"/>
                </a:solidFill>
              </a:rPr>
              <a:t>-</a:t>
            </a:r>
            <a:r>
              <a:rPr lang="cs-CZ" sz="2000" dirty="0" err="1" smtClean="0">
                <a:solidFill>
                  <a:srgbClr val="000000"/>
                </a:solidFill>
              </a:rPr>
              <a:t>meterů</a:t>
            </a:r>
            <a:endParaRPr lang="cs-CZ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3 různé datové centrály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integrace se systémy </a:t>
            </a:r>
            <a:r>
              <a:rPr lang="cs-CZ" sz="2000" dirty="0" err="1" smtClean="0">
                <a:solidFill>
                  <a:srgbClr val="000000"/>
                </a:solidFill>
              </a:rPr>
              <a:t>ČEZu</a:t>
            </a: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2987005"/>
            <a:ext cx="55245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00038"/>
            <a:ext cx="88106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Smart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metering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rizika</a:t>
            </a:r>
            <a:endParaRPr lang="en-US" sz="32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1037098"/>
            <a:ext cx="8136904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využití a ochrana údajů o energetickém chování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spotřebitelů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kdy je kdo doma?, kdy chodí spát?, kdy vstává?, jaké má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doma spotřebiče?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ochrana 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-meter systému před falšováním hodnot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lze věřit tomu, co </a:t>
            </a:r>
            <a:r>
              <a:rPr lang="cs-CZ" sz="2000" dirty="0" err="1" smtClean="0">
                <a:solidFill>
                  <a:srgbClr val="000000"/>
                </a:solidFill>
              </a:rPr>
              <a:t>smart</a:t>
            </a:r>
            <a:r>
              <a:rPr lang="cs-CZ" sz="2000" dirty="0" smtClean="0">
                <a:solidFill>
                  <a:srgbClr val="000000"/>
                </a:solidFill>
              </a:rPr>
              <a:t>-meter hlásí?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ochrana 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-meter systému před cíleným napadením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lze přes </a:t>
            </a:r>
            <a:r>
              <a:rPr lang="cs-CZ" sz="2000" dirty="0" err="1" smtClean="0">
                <a:solidFill>
                  <a:srgbClr val="000000"/>
                </a:solidFill>
              </a:rPr>
              <a:t>smart</a:t>
            </a:r>
            <a:r>
              <a:rPr lang="cs-CZ" sz="2000" dirty="0" smtClean="0">
                <a:solidFill>
                  <a:srgbClr val="000000"/>
                </a:solidFill>
              </a:rPr>
              <a:t>-</a:t>
            </a:r>
            <a:r>
              <a:rPr lang="cs-CZ" sz="2000" dirty="0" err="1" smtClean="0">
                <a:solidFill>
                  <a:srgbClr val="000000"/>
                </a:solidFill>
              </a:rPr>
              <a:t>metery</a:t>
            </a:r>
            <a:r>
              <a:rPr lang="cs-CZ" sz="2000" dirty="0" smtClean="0">
                <a:solidFill>
                  <a:srgbClr val="000000"/>
                </a:solidFill>
              </a:rPr>
              <a:t> sabotovat či útočit na celý energetický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systém?</a:t>
            </a: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0000"/>
                </a:solidFill>
              </a:rPr>
              <a:t> 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Smart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grid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legislativní otázky</a:t>
            </a:r>
            <a:endParaRPr lang="en-US" sz="32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1037098"/>
            <a:ext cx="8136904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nové vymezení dohod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mezi energetiky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a odběrateli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67544" y="335699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kdy, jak, za kolik lze DYNAMICKY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využívat akumulačních spotřebičů odběratelů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využívat regulačního potenciálu odběratelů nebo jejich skupin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dočasně omezovat spotřebu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využívat malého zdroje odběrného místa nebo skupin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…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0000"/>
                </a:solidFill>
              </a:rPr>
              <a:t> 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3851920" y="1124744"/>
            <a:ext cx="5062887" cy="2502998"/>
            <a:chOff x="1331640" y="2348880"/>
            <a:chExt cx="6408712" cy="3168352"/>
          </a:xfrm>
        </p:grpSpPr>
        <p:sp>
          <p:nvSpPr>
            <p:cNvPr id="13" name="Elipsa 12"/>
            <p:cNvSpPr/>
            <p:nvPr/>
          </p:nvSpPr>
          <p:spPr>
            <a:xfrm>
              <a:off x="1331640" y="2348880"/>
              <a:ext cx="6408712" cy="31683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L</a:t>
              </a:r>
              <a:endParaRPr lang="cs-CZ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3347864" y="2996952"/>
              <a:ext cx="2376264" cy="1080120"/>
            </a:xfrm>
            <a:prstGeom prst="ellipse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Odběratelé</a:t>
              </a:r>
              <a:endParaRPr lang="cs-CZ" dirty="0"/>
            </a:p>
          </p:txBody>
        </p:sp>
        <p:sp>
          <p:nvSpPr>
            <p:cNvPr id="16" name="Elipsa 15"/>
            <p:cNvSpPr/>
            <p:nvPr/>
          </p:nvSpPr>
          <p:spPr>
            <a:xfrm>
              <a:off x="2123728" y="4077072"/>
              <a:ext cx="2304256" cy="1080120"/>
            </a:xfrm>
            <a:prstGeom prst="ellipse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Energetici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851920" y="2483604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tx1">
                      <a:lumMod val="50000"/>
                    </a:schemeClr>
                  </a:solidFill>
                </a:rPr>
                <a:t>Legislativa</a:t>
              </a:r>
              <a:endParaRPr lang="cs-CZ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483768" y="1988840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0000"/>
                </a:solidFill>
              </a:rPr>
              <a:t>Děkuji za pozornost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179512" y="1412776"/>
            <a:ext cx="8712968" cy="4824536"/>
          </a:xfrm>
          <a:prstGeom prst="ellipse">
            <a:avLst/>
          </a:prstGeom>
          <a:solidFill>
            <a:srgbClr val="E3E8D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Energetici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1331640" y="2348880"/>
            <a:ext cx="6408712" cy="31683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grids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hráči a hřiště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347864" y="2996952"/>
            <a:ext cx="2376264" cy="108012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Odběratelé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2123728" y="4077072"/>
            <a:ext cx="2304256" cy="108012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Energetici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4572000" y="4077072"/>
            <a:ext cx="2448272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Informatici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851920" y="248360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Legislativa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27784" y="1835532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Ekonomicko-společenské prostředí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1667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Podstata řízení energetické soustavy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11" descr="100_1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68000" cy="611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Dosud převládající paradigma energetiky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764704"/>
            <a:ext cx="8424936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1) Centralizovaná soustava s jednosměrným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tokem energie generovaným několika velkými zdroji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(uhlí, plyn, jádro, …)</a:t>
            </a:r>
            <a:br>
              <a:rPr lang="cs-CZ" sz="2000" dirty="0" smtClean="0">
                <a:solidFill>
                  <a:srgbClr val="000000"/>
                </a:solidFill>
              </a:rPr>
            </a:b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2) Rovnováha mezi výrobou a spotřebou je zajišťována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</a:rPr>
              <a:t>real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cs-CZ" sz="2400" dirty="0" err="1" smtClean="0">
                <a:solidFill>
                  <a:srgbClr val="000000"/>
                </a:solidFill>
              </a:rPr>
              <a:t>time</a:t>
            </a:r>
            <a:r>
              <a:rPr lang="cs-CZ" sz="2400" dirty="0" smtClean="0">
                <a:solidFill>
                  <a:srgbClr val="000000"/>
                </a:solidFill>
              </a:rPr>
              <a:t> regulací výkonu zdrojů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000" dirty="0" smtClean="0">
                <a:solidFill>
                  <a:srgbClr val="000000"/>
                </a:solidFill>
              </a:rPr>
              <a:t>Spotřeba odběrných míst je sledována jednou denně (velcí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 odběratelé), jednou měsíčně (střední odběratelé),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 jednou ročně (malí odběratelé)</a:t>
            </a:r>
            <a:r>
              <a:rPr lang="cs-CZ" sz="2400" dirty="0" smtClean="0">
                <a:solidFill>
                  <a:srgbClr val="0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Motivace </a:t>
            </a:r>
            <a:r>
              <a:rPr kumimoji="0" lang="cs-CZ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grid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ad 1)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764704"/>
            <a:ext cx="8424936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Ad 1) Centralizovaná soustava s jednosměrným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tokem energie generovaným několika velkými zdroji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(uhlí, plyn, jádro, …)</a:t>
            </a:r>
            <a:br>
              <a:rPr lang="cs-CZ" sz="2000" dirty="0" smtClean="0">
                <a:solidFill>
                  <a:srgbClr val="000000"/>
                </a:solidFill>
              </a:rPr>
            </a:br>
            <a:endParaRPr lang="cs-CZ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zabezpečení dodávek paliva?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bezpečnost jaderné energetiky?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ochrana před </a:t>
            </a:r>
            <a:r>
              <a:rPr lang="cs-CZ" sz="2400" dirty="0" err="1" smtClean="0">
                <a:solidFill>
                  <a:srgbClr val="000000"/>
                </a:solidFill>
              </a:rPr>
              <a:t>black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cs-CZ" sz="2400" dirty="0" err="1" smtClean="0">
                <a:solidFill>
                  <a:srgbClr val="000000"/>
                </a:solidFill>
              </a:rPr>
              <a:t>outem</a:t>
            </a:r>
            <a:r>
              <a:rPr lang="cs-CZ" sz="2400" dirty="0" smtClean="0">
                <a:solidFill>
                  <a:srgbClr val="000000"/>
                </a:solidFill>
              </a:rPr>
              <a:t>?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jak snížit objem potřebných zdrojů?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jak vyřešit integraci malých zdrojů do NN?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000" dirty="0" smtClean="0">
                <a:solidFill>
                  <a:srgbClr val="000000"/>
                </a:solidFill>
              </a:rPr>
              <a:t>(obtížně řiditelných a </a:t>
            </a:r>
            <a:r>
              <a:rPr lang="cs-CZ" sz="2000" dirty="0" err="1" smtClean="0">
                <a:solidFill>
                  <a:srgbClr val="000000"/>
                </a:solidFill>
              </a:rPr>
              <a:t>predikovatelných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Motivace </a:t>
            </a:r>
            <a:r>
              <a:rPr kumimoji="0" lang="cs-CZ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grid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ad 2)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821074"/>
            <a:ext cx="8640960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Ad 2) Rovnováha mezi výrobou a spotřebou je zajišťována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</a:rPr>
              <a:t>real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cs-CZ" sz="2400" dirty="0" err="1" smtClean="0">
                <a:solidFill>
                  <a:srgbClr val="000000"/>
                </a:solidFill>
              </a:rPr>
              <a:t>time</a:t>
            </a:r>
            <a:r>
              <a:rPr lang="cs-CZ" sz="2400" dirty="0" smtClean="0">
                <a:solidFill>
                  <a:srgbClr val="000000"/>
                </a:solidFill>
              </a:rPr>
              <a:t> regulací výkonu zdrojů</a:t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cs-CZ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jak část regulace řešit na straně odběrných míst?</a:t>
            </a:r>
          </a:p>
          <a:p>
            <a:pPr lvl="2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akumulační a regulační kapacita odběratelů</a:t>
            </a:r>
          </a:p>
          <a:p>
            <a:pPr lvl="3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bojlery – máme HDO, ale nemůžeme ho používat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dynamicky</a:t>
            </a:r>
          </a:p>
          <a:p>
            <a:pPr lvl="3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baterie elektromobilů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3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inteligentní budovy</a:t>
            </a:r>
          </a:p>
          <a:p>
            <a:pPr lvl="3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community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energy</a:t>
            </a:r>
            <a:r>
              <a:rPr lang="cs-CZ" sz="2000" dirty="0" smtClean="0">
                <a:solidFill>
                  <a:srgbClr val="000000"/>
                </a:solidFill>
              </a:rPr>
              <a:t> management </a:t>
            </a:r>
          </a:p>
          <a:p>
            <a:pPr lvl="2">
              <a:lnSpc>
                <a:spcPct val="120000"/>
              </a:lnSpc>
            </a:pPr>
            <a:endParaRPr lang="cs-CZ" sz="2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nteligentni-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458200" cy="683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1667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51520" y="404664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000000"/>
                </a:solidFill>
              </a:rPr>
              <a:t>Bez měření není řízení – </a:t>
            </a:r>
            <a:r>
              <a:rPr lang="cs-CZ" sz="3200" dirty="0" err="1" smtClean="0">
                <a:solidFill>
                  <a:srgbClr val="000000"/>
                </a:solidFill>
              </a:rPr>
              <a:t>Smart</a:t>
            </a:r>
            <a:r>
              <a:rPr lang="cs-CZ" sz="3200" dirty="0" smtClean="0">
                <a:solidFill>
                  <a:srgbClr val="000000"/>
                </a:solidFill>
              </a:rPr>
              <a:t> </a:t>
            </a:r>
            <a:r>
              <a:rPr lang="cs-CZ" sz="3200" dirty="0" err="1" smtClean="0">
                <a:solidFill>
                  <a:srgbClr val="000000"/>
                </a:solidFill>
              </a:rPr>
              <a:t>Metering</a:t>
            </a:r>
            <a:endParaRPr lang="cs-CZ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" name="Obrázek 6" descr="net_gr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7200000" cy="4128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Smart</a:t>
            </a: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meter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upload.wikimedia.org/wikipedia/commons/9/9a/Intelligenter_zaehler-_Smart_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36712"/>
            <a:ext cx="3500797" cy="5112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79512" y="1037098"/>
            <a:ext cx="4968552" cy="4624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2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„průmyslový počítač“</a:t>
            </a: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instalován místo klasického elektroměru</a:t>
            </a: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měří spotřebu odběrného místa –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typicky v 15 minutových intervalech</a:t>
            </a: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měří kvalitu dodávky</a:t>
            </a: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detekuje události (otevření krytu, …)</a:t>
            </a: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dovede přijímat příkazy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(omez spotřebu na danou mez, odpoj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odběrné místo…)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M">
  <a:themeElements>
    <a:clrScheme name="Custom 1">
      <a:dk1>
        <a:srgbClr val="757676"/>
      </a:dk1>
      <a:lt1>
        <a:sysClr val="window" lastClr="FFFFFF"/>
      </a:lt1>
      <a:dk2>
        <a:srgbClr val="EA640D"/>
      </a:dk2>
      <a:lt2>
        <a:srgbClr val="BFC2B5"/>
      </a:lt2>
      <a:accent1>
        <a:srgbClr val="EA640D"/>
      </a:accent1>
      <a:accent2>
        <a:srgbClr val="BFC254"/>
      </a:accent2>
      <a:accent3>
        <a:srgbClr val="F29400"/>
      </a:accent3>
      <a:accent4>
        <a:srgbClr val="F9B200"/>
      </a:accent4>
      <a:accent5>
        <a:srgbClr val="A2A6A0"/>
      </a:accent5>
      <a:accent6>
        <a:srgbClr val="F79646"/>
      </a:accent6>
      <a:hlink>
        <a:srgbClr val="CD4614"/>
      </a:hlink>
      <a:folHlink>
        <a:srgbClr val="66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22340</TotalTime>
  <Words>177</Words>
  <Application>Microsoft Office PowerPoint</Application>
  <PresentationFormat>Předvádění na obrazovce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theme_MM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utpate dolorem num ahendit exercil land</dc:title>
  <dc:creator>Pavel</dc:creator>
  <cp:lastModifiedBy>Filip</cp:lastModifiedBy>
  <cp:revision>638</cp:revision>
  <cp:lastPrinted>2013-05-20T07:40:50Z</cp:lastPrinted>
  <dcterms:created xsi:type="dcterms:W3CDTF">2011-06-22T15:19:37Z</dcterms:created>
  <dcterms:modified xsi:type="dcterms:W3CDTF">2014-03-02T18:41:41Z</dcterms:modified>
</cp:coreProperties>
</file>