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60" r:id="rId4"/>
    <p:sldId id="263" r:id="rId5"/>
    <p:sldId id="265" r:id="rId6"/>
    <p:sldId id="288" r:id="rId7"/>
    <p:sldId id="266" r:id="rId8"/>
    <p:sldId id="289" r:id="rId9"/>
    <p:sldId id="267" r:id="rId10"/>
    <p:sldId id="290" r:id="rId11"/>
    <p:sldId id="291" r:id="rId12"/>
    <p:sldId id="268" r:id="rId13"/>
    <p:sldId id="292" r:id="rId14"/>
    <p:sldId id="293" r:id="rId15"/>
    <p:sldId id="294" r:id="rId16"/>
    <p:sldId id="269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303" r:id="rId34"/>
    <p:sldId id="282" r:id="rId35"/>
    <p:sldId id="285" r:id="rId36"/>
    <p:sldId id="286" r:id="rId37"/>
    <p:sldId id="287" r:id="rId38"/>
    <p:sldId id="304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00"/>
    <a:srgbClr val="FF6600"/>
    <a:srgbClr val="000099"/>
    <a:srgbClr val="0066FF"/>
    <a:srgbClr val="33CCFF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D98ED2-405A-4D77-83AA-D77AF7D659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418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E12923-27B0-4782-A172-935A297B55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29063"/>
            <a:ext cx="871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929063"/>
            <a:ext cx="8715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929063"/>
            <a:ext cx="869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/>
          <a:lstStyle>
            <a:lvl1pPr>
              <a:lnSpc>
                <a:spcPts val="6000"/>
              </a:lnSpc>
              <a:defRPr sz="6000" spc="-3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000660" cy="1566858"/>
          </a:xfrm>
        </p:spPr>
        <p:txBody>
          <a:bodyPr/>
          <a:lstStyle>
            <a:lvl1pPr marL="0" indent="0" algn="l">
              <a:buNone/>
              <a:defRPr b="1" spc="-15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3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5" name="Rovnoramenný trojúhelník 4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>
              <a:defRPr/>
            </a:lvl1pPr>
            <a:lvl2pPr marL="720000">
              <a:defRPr/>
            </a:lvl2pPr>
            <a:lvl3pPr marL="1080000">
              <a:defRPr/>
            </a:lvl3pPr>
            <a:lvl4pPr marL="1620000">
              <a:defRPr/>
            </a:lvl4pPr>
            <a:lvl5pPr marL="19800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31463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418168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6" name="Rovnoramenný trojúhelník 5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53876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8" name="Rovnoramenný trojúhelník 7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79603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4" name="Rovnoramenný trojúhelník 3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287872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396238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272055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975" y="1357313"/>
            <a:ext cx="81375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Výukovou pomůcku zpracovalo </a:t>
            </a:r>
            <a:b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Servisní středisko pro e-</a:t>
            </a:r>
            <a:r>
              <a:rPr lang="cs-CZ" sz="2400" b="1" dirty="0" err="1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learning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na MU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u="sng" dirty="0">
                <a:solidFill>
                  <a:schemeClr val="accent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http://is.muni.cz/stech/</a:t>
            </a:r>
          </a:p>
        </p:txBody>
      </p:sp>
      <p:sp>
        <p:nvSpPr>
          <p:cNvPr id="3" name="AutoShape 2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AutoShape 4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643313"/>
            <a:ext cx="590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245971297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451725" y="6572250"/>
            <a:ext cx="1655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D989263-DD6A-4772-BBFB-C7602319E3FE}" type="slidenum">
              <a:rPr lang="en-US" sz="1200" b="1">
                <a:solidFill>
                  <a:schemeClr val="bg1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cs-CZ" sz="1200" b="1" dirty="0">
                <a:solidFill>
                  <a:schemeClr val="bg1"/>
                </a:solidFill>
              </a:rPr>
              <a:t>/38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pc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4" r:id="rId3"/>
    <p:sldLayoutId id="2147483799" r:id="rId4"/>
    <p:sldLayoutId id="2147483800" r:id="rId5"/>
    <p:sldLayoutId id="2147483801" r:id="rId6"/>
    <p:sldLayoutId id="2147483795" r:id="rId7"/>
    <p:sldLayoutId id="2147483796" r:id="rId8"/>
    <p:sldLayoutId id="214748380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spc="-150">
          <a:solidFill>
            <a:srgbClr val="0D0D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95288" indent="-395288" algn="l" rtl="0" eaLnBrk="0" fontAlgn="base" hangingPunct="0">
        <a:spcBef>
          <a:spcPts val="1800"/>
        </a:spcBef>
        <a:spcAft>
          <a:spcPct val="0"/>
        </a:spcAft>
        <a:buClr>
          <a:srgbClr val="3333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600"/>
        </a:spcBef>
        <a:spcAft>
          <a:spcPct val="0"/>
        </a:spcAft>
        <a:buClr>
          <a:srgbClr val="3366FF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079500" indent="-287338" algn="l" rtl="0" eaLnBrk="0" fontAlgn="base" hangingPunct="0">
        <a:spcBef>
          <a:spcPts val="600"/>
        </a:spcBef>
        <a:spcAft>
          <a:spcPct val="0"/>
        </a:spcAft>
        <a:buClr>
          <a:srgbClr val="33CCFF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PB153</a:t>
            </a:r>
            <a:br>
              <a:rPr lang="en-US" dirty="0" smtClean="0"/>
            </a:br>
            <a:r>
              <a:rPr lang="en-US" dirty="0" smtClean="0"/>
              <a:t>OPERA</a:t>
            </a:r>
            <a:r>
              <a:rPr lang="cs-CZ" dirty="0" smtClean="0"/>
              <a:t>ČNÍ SYSTÉMY A JEJICH ROZHRANÍ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71938"/>
            <a:ext cx="5000625" cy="15668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Vnější paměti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65963" y="4621213"/>
            <a:ext cx="18192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12000" b="1" spc="-300" dirty="0">
                <a:solidFill>
                  <a:srgbClr val="33CCFF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mtClean="0"/>
              <a:t>Hlavi</a:t>
            </a:r>
            <a:r>
              <a:rPr lang="cs-CZ" smtClean="0"/>
              <a:t>čka disku začíná na jedné straně disku a přesunuje se při splňování požadavků ke druhé straně disku. Pak se vrací zpět a opět plní požadavky.</a:t>
            </a:r>
            <a:endParaRPr lang="en-US" smtClean="0"/>
          </a:p>
          <a:p>
            <a:pPr marL="395288" eaLnBrk="1" hangingPunct="1"/>
            <a:r>
              <a:rPr lang="cs-CZ" smtClean="0"/>
              <a:t>Někdy nazývané</a:t>
            </a:r>
            <a:r>
              <a:rPr lang="en-US" smtClean="0"/>
              <a:t> </a:t>
            </a:r>
            <a:r>
              <a:rPr lang="cs-CZ" i="1" smtClean="0"/>
              <a:t>algoritmus typu výtah (</a:t>
            </a:r>
            <a:r>
              <a:rPr lang="en-US" i="1" smtClean="0"/>
              <a:t>elevator</a:t>
            </a:r>
            <a:r>
              <a:rPr lang="cs-CZ" i="1" smtClean="0"/>
              <a:t>)</a:t>
            </a:r>
            <a:r>
              <a:rPr lang="en-US" smtClean="0"/>
              <a:t>.</a:t>
            </a:r>
          </a:p>
          <a:p>
            <a:pPr marL="395288" eaLnBrk="1" hangingPunct="1"/>
            <a:r>
              <a:rPr lang="cs-CZ" smtClean="0"/>
              <a:t>Náš příklad vyžaduje přesun o</a:t>
            </a:r>
            <a:r>
              <a:rPr lang="en-US" smtClean="0"/>
              <a:t> 208 cylind</a:t>
            </a:r>
            <a:r>
              <a:rPr lang="cs-CZ" smtClean="0"/>
              <a:t>rů</a:t>
            </a:r>
            <a:r>
              <a:rPr lang="en-US" smtClean="0"/>
              <a:t>.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SCAN</a:t>
            </a:r>
            <a:endParaRPr lang="cs-CZ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SCAN</a:t>
            </a:r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18436" name="Skupina 115"/>
          <p:cNvGrpSpPr>
            <a:grpSpLocks/>
          </p:cNvGrpSpPr>
          <p:nvPr/>
        </p:nvGrpSpPr>
        <p:grpSpPr bwMode="auto">
          <a:xfrm>
            <a:off x="1214438" y="1500188"/>
            <a:ext cx="6286500" cy="4071937"/>
            <a:chOff x="1357290" y="1571598"/>
            <a:chExt cx="6286544" cy="4071980"/>
          </a:xfrm>
        </p:grpSpPr>
        <p:grpSp>
          <p:nvGrpSpPr>
            <p:cNvPr id="18447" name="Skupina 78"/>
            <p:cNvGrpSpPr>
              <a:grpSpLocks/>
            </p:cNvGrpSpPr>
            <p:nvPr/>
          </p:nvGrpSpPr>
          <p:grpSpPr bwMode="auto">
            <a:xfrm>
              <a:off x="1357290" y="1571598"/>
              <a:ext cx="6286544" cy="4071980"/>
              <a:chOff x="1428728" y="2000226"/>
              <a:chExt cx="6286544" cy="4071980"/>
            </a:xfrm>
          </p:grpSpPr>
          <p:sp>
            <p:nvSpPr>
              <p:cNvPr id="18457" name="TextovéPole 31"/>
              <p:cNvSpPr txBox="1">
                <a:spLocks noChangeArrowheads="1"/>
              </p:cNvSpPr>
              <p:nvPr/>
            </p:nvSpPr>
            <p:spPr bwMode="auto">
              <a:xfrm>
                <a:off x="1428728" y="2714620"/>
                <a:ext cx="6975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0</a:t>
                </a:r>
              </a:p>
            </p:txBody>
          </p:sp>
          <p:grpSp>
            <p:nvGrpSpPr>
              <p:cNvPr id="18458" name="Skupina 130"/>
              <p:cNvGrpSpPr>
                <a:grpSpLocks/>
              </p:cNvGrpSpPr>
              <p:nvPr/>
            </p:nvGrpSpPr>
            <p:grpSpPr bwMode="auto">
              <a:xfrm>
                <a:off x="1779567" y="2000226"/>
                <a:ext cx="5935705" cy="4071980"/>
                <a:chOff x="1779567" y="2000226"/>
                <a:chExt cx="5935705" cy="4071980"/>
              </a:xfrm>
            </p:grpSpPr>
            <p:sp>
              <p:nvSpPr>
                <p:cNvPr id="82" name="Obdélník 81"/>
                <p:cNvSpPr/>
                <p:nvPr/>
              </p:nvSpPr>
              <p:spPr>
                <a:xfrm>
                  <a:off x="1781155" y="3143238"/>
                  <a:ext cx="5648365" cy="2928968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cxnSp>
              <p:nvCxnSpPr>
                <p:cNvPr id="83" name="Přímá spojovací čára 82"/>
                <p:cNvCxnSpPr/>
                <p:nvPr/>
              </p:nvCxnSpPr>
              <p:spPr>
                <a:xfrm>
                  <a:off x="1781155" y="3143238"/>
                  <a:ext cx="5648365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Přímá spojovací čára 83"/>
                <p:cNvCxnSpPr/>
                <p:nvPr/>
              </p:nvCxnSpPr>
              <p:spPr>
                <a:xfrm rot="5400000">
                  <a:off x="1673203" y="3108313"/>
                  <a:ext cx="214315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ovací čára 84"/>
                <p:cNvCxnSpPr/>
                <p:nvPr/>
              </p:nvCxnSpPr>
              <p:spPr>
                <a:xfrm rot="5400000">
                  <a:off x="2093100" y="3058306"/>
                  <a:ext cx="142877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ovací čára 85"/>
                <p:cNvCxnSpPr/>
                <p:nvPr/>
              </p:nvCxnSpPr>
              <p:spPr>
                <a:xfrm rot="5400000">
                  <a:off x="2786843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ovací čára 86"/>
                <p:cNvCxnSpPr/>
                <p:nvPr/>
              </p:nvCxnSpPr>
              <p:spPr>
                <a:xfrm rot="5400000">
                  <a:off x="3320247" y="3066243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ovací čára 87"/>
                <p:cNvCxnSpPr/>
                <p:nvPr/>
              </p:nvCxnSpPr>
              <p:spPr>
                <a:xfrm rot="5400000">
                  <a:off x="3561548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Přímá spojovací čára 88"/>
                <p:cNvCxnSpPr/>
                <p:nvPr/>
              </p:nvCxnSpPr>
              <p:spPr>
                <a:xfrm rot="5400000">
                  <a:off x="3625049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Přímá spojovací čára 89"/>
                <p:cNvCxnSpPr/>
                <p:nvPr/>
              </p:nvCxnSpPr>
              <p:spPr>
                <a:xfrm rot="5400000">
                  <a:off x="4501355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ovací čára 90"/>
                <p:cNvCxnSpPr/>
                <p:nvPr/>
              </p:nvCxnSpPr>
              <p:spPr>
                <a:xfrm rot="5400000">
                  <a:off x="5201447" y="3066243"/>
                  <a:ext cx="142877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Přímá spojovací čára 91"/>
                <p:cNvCxnSpPr/>
                <p:nvPr/>
              </p:nvCxnSpPr>
              <p:spPr>
                <a:xfrm rot="5400000">
                  <a:off x="5260185" y="3069418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ovací čára 92"/>
                <p:cNvCxnSpPr/>
                <p:nvPr/>
              </p:nvCxnSpPr>
              <p:spPr>
                <a:xfrm rot="5400000">
                  <a:off x="6963584" y="3061481"/>
                  <a:ext cx="142877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ovací čára 93"/>
                <p:cNvCxnSpPr/>
                <p:nvPr/>
              </p:nvCxnSpPr>
              <p:spPr>
                <a:xfrm rot="5400000">
                  <a:off x="7299344" y="3127363"/>
                  <a:ext cx="250828" cy="317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72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1857356" y="2714620"/>
                  <a:ext cx="64294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14</a:t>
                  </a:r>
                </a:p>
              </p:txBody>
            </p:sp>
            <p:sp>
              <p:nvSpPr>
                <p:cNvPr id="18473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2500298" y="2714620"/>
                  <a:ext cx="71438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37</a:t>
                  </a:r>
                </a:p>
              </p:txBody>
            </p:sp>
            <p:sp>
              <p:nvSpPr>
                <p:cNvPr id="18474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3143240" y="2714620"/>
                  <a:ext cx="5000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53</a:t>
                  </a:r>
                </a:p>
              </p:txBody>
            </p:sp>
            <p:sp>
              <p:nvSpPr>
                <p:cNvPr id="18475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3571868" y="2714620"/>
                  <a:ext cx="42862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67</a:t>
                  </a:r>
                </a:p>
              </p:txBody>
            </p:sp>
            <p:sp>
              <p:nvSpPr>
                <p:cNvPr id="18476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3428992" y="2714620"/>
                  <a:ext cx="3571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65</a:t>
                  </a:r>
                </a:p>
              </p:txBody>
            </p:sp>
            <p:sp>
              <p:nvSpPr>
                <p:cNvPr id="18477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4357686" y="2714620"/>
                  <a:ext cx="42862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98</a:t>
                  </a:r>
                </a:p>
              </p:txBody>
            </p:sp>
            <p:sp>
              <p:nvSpPr>
                <p:cNvPr id="18478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4857752" y="2714620"/>
                  <a:ext cx="5000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122</a:t>
                  </a:r>
                </a:p>
              </p:txBody>
            </p:sp>
            <p:sp>
              <p:nvSpPr>
                <p:cNvPr id="18479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714620"/>
                  <a:ext cx="5000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124</a:t>
                  </a:r>
                </a:p>
              </p:txBody>
            </p:sp>
            <p:sp>
              <p:nvSpPr>
                <p:cNvPr id="18480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6786578" y="2714620"/>
                  <a:ext cx="5000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183</a:t>
                  </a:r>
                </a:p>
              </p:txBody>
            </p:sp>
            <p:sp>
              <p:nvSpPr>
                <p:cNvPr id="18481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7143768" y="2714620"/>
                  <a:ext cx="57150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cs-CZ" sz="1200">
                      <a:cs typeface="Arial" charset="0"/>
                    </a:rPr>
                    <a:t>199</a:t>
                  </a:r>
                </a:p>
              </p:txBody>
            </p:sp>
            <p:sp>
              <p:nvSpPr>
                <p:cNvPr id="18482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2357404" y="2209767"/>
                  <a:ext cx="157163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cs-CZ" sz="1200">
                      <a:cs typeface="Arial" charset="0"/>
                    </a:rPr>
                    <a:t>head starts at 53</a:t>
                  </a:r>
                </a:p>
              </p:txBody>
            </p:sp>
            <p:sp>
              <p:nvSpPr>
                <p:cNvPr id="18483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2357404" y="2000226"/>
                  <a:ext cx="314327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cs-CZ" sz="1200">
                      <a:cs typeface="Arial" charset="0"/>
                    </a:rPr>
                    <a:t>queue = 98, 183, 37, 122, 14, 124, 65, 67</a:t>
                  </a:r>
                </a:p>
              </p:txBody>
            </p:sp>
          </p:grpSp>
        </p:grpSp>
        <p:cxnSp>
          <p:nvCxnSpPr>
            <p:cNvPr id="107" name="Přímá spojovací šipka 106"/>
            <p:cNvCxnSpPr/>
            <p:nvPr/>
          </p:nvCxnSpPr>
          <p:spPr>
            <a:xfrm rot="10800000" flipV="1">
              <a:off x="2786050" y="2962263"/>
              <a:ext cx="533404" cy="30480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šipka 107"/>
            <p:cNvCxnSpPr/>
            <p:nvPr/>
          </p:nvCxnSpPr>
          <p:spPr>
            <a:xfrm rot="10800000" flipV="1">
              <a:off x="2100245" y="3267066"/>
              <a:ext cx="685805" cy="32385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ovací šipka 108"/>
            <p:cNvCxnSpPr/>
            <p:nvPr/>
          </p:nvCxnSpPr>
          <p:spPr>
            <a:xfrm rot="10800000" flipV="1">
              <a:off x="1712892" y="3590919"/>
              <a:ext cx="393703" cy="13970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ovací šipka 109"/>
            <p:cNvCxnSpPr/>
            <p:nvPr/>
          </p:nvCxnSpPr>
          <p:spPr>
            <a:xfrm>
              <a:off x="1727180" y="3730621"/>
              <a:ext cx="1827226" cy="387354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ovací šipka 110"/>
            <p:cNvCxnSpPr/>
            <p:nvPr/>
          </p:nvCxnSpPr>
          <p:spPr>
            <a:xfrm rot="16200000" flipH="1">
              <a:off x="3421054" y="4251326"/>
              <a:ext cx="342904" cy="7620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ovací šipka 111"/>
            <p:cNvCxnSpPr/>
            <p:nvPr/>
          </p:nvCxnSpPr>
          <p:spPr>
            <a:xfrm>
              <a:off x="3630606" y="4460879"/>
              <a:ext cx="889006" cy="27305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šipka 112"/>
            <p:cNvCxnSpPr/>
            <p:nvPr/>
          </p:nvCxnSpPr>
          <p:spPr>
            <a:xfrm>
              <a:off x="4519612" y="4733931"/>
              <a:ext cx="666755" cy="228602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ovací šipka 113"/>
            <p:cNvCxnSpPr/>
            <p:nvPr/>
          </p:nvCxnSpPr>
          <p:spPr>
            <a:xfrm rot="16200000" flipH="1">
              <a:off x="5068890" y="5080010"/>
              <a:ext cx="311153" cy="7620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ovací šipka 114"/>
            <p:cNvCxnSpPr/>
            <p:nvPr/>
          </p:nvCxnSpPr>
          <p:spPr>
            <a:xfrm>
              <a:off x="5262567" y="5273687"/>
              <a:ext cx="1682762" cy="29210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Elipsa 41"/>
          <p:cNvSpPr>
            <a:spLocks noChangeArrowheads="1"/>
          </p:cNvSpPr>
          <p:nvPr/>
        </p:nvSpPr>
        <p:spPr bwMode="auto">
          <a:xfrm>
            <a:off x="3138488" y="282416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38" name="Elipsa 42"/>
          <p:cNvSpPr>
            <a:spLocks noChangeArrowheads="1"/>
          </p:cNvSpPr>
          <p:nvPr/>
        </p:nvSpPr>
        <p:spPr bwMode="auto">
          <a:xfrm>
            <a:off x="2590800" y="316230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39" name="Elipsa 43"/>
          <p:cNvSpPr>
            <a:spLocks noChangeArrowheads="1"/>
          </p:cNvSpPr>
          <p:nvPr/>
        </p:nvSpPr>
        <p:spPr bwMode="auto">
          <a:xfrm>
            <a:off x="1900238" y="346868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0" name="Elipsa 44"/>
          <p:cNvSpPr>
            <a:spLocks noChangeArrowheads="1"/>
          </p:cNvSpPr>
          <p:nvPr/>
        </p:nvSpPr>
        <p:spPr bwMode="auto">
          <a:xfrm>
            <a:off x="1543050" y="362108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1" name="Elipsa 45"/>
          <p:cNvSpPr>
            <a:spLocks noChangeArrowheads="1"/>
          </p:cNvSpPr>
          <p:nvPr/>
        </p:nvSpPr>
        <p:spPr bwMode="auto">
          <a:xfrm>
            <a:off x="3354388" y="400685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2" name="Elipsa 46"/>
          <p:cNvSpPr>
            <a:spLocks noChangeArrowheads="1"/>
          </p:cNvSpPr>
          <p:nvPr/>
        </p:nvSpPr>
        <p:spPr bwMode="auto">
          <a:xfrm>
            <a:off x="3444875" y="43592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3" name="Elipsa 47"/>
          <p:cNvSpPr>
            <a:spLocks noChangeArrowheads="1"/>
          </p:cNvSpPr>
          <p:nvPr/>
        </p:nvSpPr>
        <p:spPr bwMode="auto">
          <a:xfrm>
            <a:off x="4344988" y="46259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4" name="Elipsa 48"/>
          <p:cNvSpPr>
            <a:spLocks noChangeArrowheads="1"/>
          </p:cNvSpPr>
          <p:nvPr/>
        </p:nvSpPr>
        <p:spPr bwMode="auto">
          <a:xfrm>
            <a:off x="5002213" y="486410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5" name="Elipsa 49"/>
          <p:cNvSpPr>
            <a:spLocks noChangeArrowheads="1"/>
          </p:cNvSpPr>
          <p:nvPr/>
        </p:nvSpPr>
        <p:spPr bwMode="auto">
          <a:xfrm>
            <a:off x="5086350" y="516255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446" name="Elipsa 50"/>
          <p:cNvSpPr>
            <a:spLocks noChangeArrowheads="1"/>
          </p:cNvSpPr>
          <p:nvPr/>
        </p:nvSpPr>
        <p:spPr bwMode="auto">
          <a:xfrm>
            <a:off x="6791325" y="545465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Poskytuje jednotnější čekací dobu než SCAN</a:t>
            </a:r>
          </a:p>
          <a:p>
            <a:pPr marL="395288" eaLnBrk="1" hangingPunct="1"/>
            <a:r>
              <a:rPr lang="en-US" smtClean="0"/>
              <a:t>Hlavi</a:t>
            </a:r>
            <a:r>
              <a:rPr lang="cs-CZ" smtClean="0"/>
              <a:t>čka se posouvá z jednoho konce disku na druhý a zpracovává požadavky. Potom se vrací zpět bez vyřizování požadavků a opět začíná vyřizovat požadavky z prvního konce.</a:t>
            </a:r>
            <a:endParaRPr lang="en-US" smtClean="0"/>
          </a:p>
          <a:p>
            <a:pPr marL="395288" eaLnBrk="1" hangingPunct="1"/>
            <a:r>
              <a:rPr lang="cs-CZ" smtClean="0"/>
              <a:t>Cylindry považuje za kruhový seznam, který za posledním cylindrem pokračuje opět prvním cylindrem.</a:t>
            </a:r>
            <a:endParaRPr lang="en-US" smtClean="0"/>
          </a:p>
          <a:p>
            <a:pPr marL="395288" eaLnBrk="1" hangingPunct="1"/>
            <a:endParaRPr lang="cs-CZ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C-SCAN</a:t>
            </a:r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C-SCAN</a:t>
            </a:r>
          </a:p>
        </p:txBody>
      </p:sp>
      <p:sp>
        <p:nvSpPr>
          <p:cNvPr id="2048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20484" name="Skupina 4"/>
          <p:cNvGrpSpPr>
            <a:grpSpLocks/>
          </p:cNvGrpSpPr>
          <p:nvPr/>
        </p:nvGrpSpPr>
        <p:grpSpPr bwMode="auto">
          <a:xfrm>
            <a:off x="1571625" y="1500188"/>
            <a:ext cx="5938838" cy="4071937"/>
            <a:chOff x="1348740" y="1285846"/>
            <a:chExt cx="5938698" cy="4071980"/>
          </a:xfrm>
        </p:grpSpPr>
        <p:grpSp>
          <p:nvGrpSpPr>
            <p:cNvPr id="20496" name="Skupina 179"/>
            <p:cNvGrpSpPr>
              <a:grpSpLocks/>
            </p:cNvGrpSpPr>
            <p:nvPr/>
          </p:nvGrpSpPr>
          <p:grpSpPr bwMode="auto">
            <a:xfrm>
              <a:off x="1356678" y="1285846"/>
              <a:ext cx="5930760" cy="4071980"/>
              <a:chOff x="1784512" y="2000226"/>
              <a:chExt cx="5930760" cy="407198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786099" y="3143238"/>
                <a:ext cx="5643430" cy="29289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cxnSp>
            <p:nvCxnSpPr>
              <p:cNvPr id="18" name="Přímá spojovací čára 17"/>
              <p:cNvCxnSpPr/>
              <p:nvPr/>
            </p:nvCxnSpPr>
            <p:spPr>
              <a:xfrm>
                <a:off x="1786099" y="3143238"/>
                <a:ext cx="5643430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/>
              <p:cNvCxnSpPr/>
              <p:nvPr/>
            </p:nvCxnSpPr>
            <p:spPr>
              <a:xfrm rot="5400000">
                <a:off x="1678148" y="3108313"/>
                <a:ext cx="214315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19"/>
              <p:cNvCxnSpPr/>
              <p:nvPr/>
            </p:nvCxnSpPr>
            <p:spPr>
              <a:xfrm rot="5400000">
                <a:off x="2093270" y="3058306"/>
                <a:ext cx="142877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čára 20"/>
              <p:cNvCxnSpPr/>
              <p:nvPr/>
            </p:nvCxnSpPr>
            <p:spPr>
              <a:xfrm rot="5400000">
                <a:off x="2786992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/>
              <p:cNvCxnSpPr/>
              <p:nvPr/>
            </p:nvCxnSpPr>
            <p:spPr>
              <a:xfrm rot="5400000">
                <a:off x="3320379" y="3066243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2"/>
              <p:cNvCxnSpPr/>
              <p:nvPr/>
            </p:nvCxnSpPr>
            <p:spPr>
              <a:xfrm rot="5400000">
                <a:off x="3561674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23"/>
              <p:cNvCxnSpPr/>
              <p:nvPr/>
            </p:nvCxnSpPr>
            <p:spPr>
              <a:xfrm rot="5400000">
                <a:off x="3625172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24"/>
              <p:cNvCxnSpPr/>
              <p:nvPr/>
            </p:nvCxnSpPr>
            <p:spPr>
              <a:xfrm rot="5400000">
                <a:off x="4501451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25"/>
              <p:cNvCxnSpPr/>
              <p:nvPr/>
            </p:nvCxnSpPr>
            <p:spPr>
              <a:xfrm rot="5400000">
                <a:off x="5201522" y="3066243"/>
                <a:ext cx="142877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/>
              <p:cNvCxnSpPr/>
              <p:nvPr/>
            </p:nvCxnSpPr>
            <p:spPr>
              <a:xfrm rot="5400000">
                <a:off x="5260259" y="3069418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27"/>
              <p:cNvCxnSpPr/>
              <p:nvPr/>
            </p:nvCxnSpPr>
            <p:spPr>
              <a:xfrm rot="5400000">
                <a:off x="6963605" y="3061481"/>
                <a:ext cx="142877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/>
              <p:cNvCxnSpPr/>
              <p:nvPr/>
            </p:nvCxnSpPr>
            <p:spPr>
              <a:xfrm rot="5400000">
                <a:off x="7299353" y="3127363"/>
                <a:ext cx="250828" cy="317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20" name="TextovéPole 31"/>
              <p:cNvSpPr txBox="1">
                <a:spLocks noChangeArrowheads="1"/>
              </p:cNvSpPr>
              <p:nvPr/>
            </p:nvSpPr>
            <p:spPr bwMode="auto">
              <a:xfrm>
                <a:off x="1857356" y="2714620"/>
                <a:ext cx="6429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14</a:t>
                </a:r>
              </a:p>
            </p:txBody>
          </p:sp>
          <p:sp>
            <p:nvSpPr>
              <p:cNvPr id="20521" name="TextovéPole 31"/>
              <p:cNvSpPr txBox="1">
                <a:spLocks noChangeArrowheads="1"/>
              </p:cNvSpPr>
              <p:nvPr/>
            </p:nvSpPr>
            <p:spPr bwMode="auto">
              <a:xfrm>
                <a:off x="2500298" y="2714620"/>
                <a:ext cx="7143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37</a:t>
                </a:r>
              </a:p>
            </p:txBody>
          </p:sp>
          <p:sp>
            <p:nvSpPr>
              <p:cNvPr id="20522" name="TextovéPole 31"/>
              <p:cNvSpPr txBox="1">
                <a:spLocks noChangeArrowheads="1"/>
              </p:cNvSpPr>
              <p:nvPr/>
            </p:nvSpPr>
            <p:spPr bwMode="auto">
              <a:xfrm>
                <a:off x="3143240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53</a:t>
                </a:r>
              </a:p>
            </p:txBody>
          </p:sp>
          <p:sp>
            <p:nvSpPr>
              <p:cNvPr id="20523" name="TextovéPole 31"/>
              <p:cNvSpPr txBox="1">
                <a:spLocks noChangeArrowheads="1"/>
              </p:cNvSpPr>
              <p:nvPr/>
            </p:nvSpPr>
            <p:spPr bwMode="auto">
              <a:xfrm>
                <a:off x="3571868" y="2714620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67</a:t>
                </a:r>
              </a:p>
            </p:txBody>
          </p:sp>
          <p:sp>
            <p:nvSpPr>
              <p:cNvPr id="20524" name="TextovéPole 31"/>
              <p:cNvSpPr txBox="1">
                <a:spLocks noChangeArrowheads="1"/>
              </p:cNvSpPr>
              <p:nvPr/>
            </p:nvSpPr>
            <p:spPr bwMode="auto">
              <a:xfrm>
                <a:off x="3428992" y="2714620"/>
                <a:ext cx="3571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65</a:t>
                </a:r>
              </a:p>
            </p:txBody>
          </p:sp>
          <p:sp>
            <p:nvSpPr>
              <p:cNvPr id="20525" name="TextovéPole 31"/>
              <p:cNvSpPr txBox="1">
                <a:spLocks noChangeArrowheads="1"/>
              </p:cNvSpPr>
              <p:nvPr/>
            </p:nvSpPr>
            <p:spPr bwMode="auto">
              <a:xfrm>
                <a:off x="4357686" y="2714620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98</a:t>
                </a:r>
              </a:p>
            </p:txBody>
          </p:sp>
          <p:sp>
            <p:nvSpPr>
              <p:cNvPr id="20526" name="TextovéPole 31"/>
              <p:cNvSpPr txBox="1">
                <a:spLocks noChangeArrowheads="1"/>
              </p:cNvSpPr>
              <p:nvPr/>
            </p:nvSpPr>
            <p:spPr bwMode="auto">
              <a:xfrm>
                <a:off x="4857752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122</a:t>
                </a:r>
              </a:p>
            </p:txBody>
          </p:sp>
          <p:sp>
            <p:nvSpPr>
              <p:cNvPr id="20527" name="TextovéPole 31"/>
              <p:cNvSpPr txBox="1">
                <a:spLocks noChangeArrowheads="1"/>
              </p:cNvSpPr>
              <p:nvPr/>
            </p:nvSpPr>
            <p:spPr bwMode="auto">
              <a:xfrm>
                <a:off x="5214942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124</a:t>
                </a:r>
              </a:p>
            </p:txBody>
          </p:sp>
          <p:sp>
            <p:nvSpPr>
              <p:cNvPr id="20528" name="TextovéPole 31"/>
              <p:cNvSpPr txBox="1">
                <a:spLocks noChangeArrowheads="1"/>
              </p:cNvSpPr>
              <p:nvPr/>
            </p:nvSpPr>
            <p:spPr bwMode="auto">
              <a:xfrm>
                <a:off x="6786578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183</a:t>
                </a:r>
              </a:p>
            </p:txBody>
          </p:sp>
          <p:sp>
            <p:nvSpPr>
              <p:cNvPr id="20529" name="TextovéPole 31"/>
              <p:cNvSpPr txBox="1">
                <a:spLocks noChangeArrowheads="1"/>
              </p:cNvSpPr>
              <p:nvPr/>
            </p:nvSpPr>
            <p:spPr bwMode="auto">
              <a:xfrm>
                <a:off x="7143768" y="2714620"/>
                <a:ext cx="5715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199</a:t>
                </a:r>
              </a:p>
            </p:txBody>
          </p:sp>
          <p:sp>
            <p:nvSpPr>
              <p:cNvPr id="20530" name="TextovéPole 31"/>
              <p:cNvSpPr txBox="1">
                <a:spLocks noChangeArrowheads="1"/>
              </p:cNvSpPr>
              <p:nvPr/>
            </p:nvSpPr>
            <p:spPr bwMode="auto">
              <a:xfrm>
                <a:off x="2419480" y="2214529"/>
                <a:ext cx="157163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200">
                    <a:cs typeface="Arial" charset="0"/>
                  </a:rPr>
                  <a:t>head starts at 53</a:t>
                </a:r>
              </a:p>
            </p:txBody>
          </p:sp>
          <p:sp>
            <p:nvSpPr>
              <p:cNvPr id="20531" name="TextovéPole 31"/>
              <p:cNvSpPr txBox="1">
                <a:spLocks noChangeArrowheads="1"/>
              </p:cNvSpPr>
              <p:nvPr/>
            </p:nvSpPr>
            <p:spPr bwMode="auto">
              <a:xfrm>
                <a:off x="2419480" y="2000226"/>
                <a:ext cx="31432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200">
                    <a:cs typeface="Arial" charset="0"/>
                  </a:rPr>
                  <a:t>queue = 98, 183, 37, 122, 14, 124, 65, 67</a:t>
                </a:r>
              </a:p>
            </p:txBody>
          </p:sp>
        </p:grpSp>
        <p:cxnSp>
          <p:nvCxnSpPr>
            <p:cNvPr id="7" name="Přímá spojovací šipka 6"/>
            <p:cNvCxnSpPr/>
            <p:nvPr/>
          </p:nvCxnSpPr>
          <p:spPr>
            <a:xfrm rot="16200000" flipH="1">
              <a:off x="2929848" y="2686040"/>
              <a:ext cx="290516" cy="23653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rot="16200000" flipH="1">
              <a:off x="3082244" y="3060691"/>
              <a:ext cx="304803" cy="8254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3283857" y="3246429"/>
              <a:ext cx="884216" cy="28892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4168074" y="3535357"/>
              <a:ext cx="669909" cy="26670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6200000" flipH="1">
              <a:off x="4723680" y="3916362"/>
              <a:ext cx="312741" cy="84136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4922119" y="4114801"/>
              <a:ext cx="1676360" cy="296865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6598479" y="4411666"/>
              <a:ext cx="404802" cy="4603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1348740" y="4457704"/>
              <a:ext cx="5654542" cy="28892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>
              <a:off x="1348740" y="4746633"/>
              <a:ext cx="403215" cy="214314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1751955" y="4960947"/>
              <a:ext cx="671497" cy="28099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Elipsa 40"/>
          <p:cNvSpPr>
            <a:spLocks noChangeArrowheads="1"/>
          </p:cNvSpPr>
          <p:nvPr/>
        </p:nvSpPr>
        <p:spPr bwMode="auto">
          <a:xfrm>
            <a:off x="3128963" y="280511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6" name="Elipsa 41"/>
          <p:cNvSpPr>
            <a:spLocks noChangeArrowheads="1"/>
          </p:cNvSpPr>
          <p:nvPr/>
        </p:nvSpPr>
        <p:spPr bwMode="auto">
          <a:xfrm>
            <a:off x="3373438" y="314483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7" name="Elipsa 42"/>
          <p:cNvSpPr>
            <a:spLocks noChangeArrowheads="1"/>
          </p:cNvSpPr>
          <p:nvPr/>
        </p:nvSpPr>
        <p:spPr bwMode="auto">
          <a:xfrm>
            <a:off x="3459163" y="341153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8" name="Elipsa 43"/>
          <p:cNvSpPr>
            <a:spLocks noChangeArrowheads="1"/>
          </p:cNvSpPr>
          <p:nvPr/>
        </p:nvSpPr>
        <p:spPr bwMode="auto">
          <a:xfrm>
            <a:off x="4354513" y="369728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9" name="Elipsa 44"/>
          <p:cNvSpPr>
            <a:spLocks noChangeArrowheads="1"/>
          </p:cNvSpPr>
          <p:nvPr/>
        </p:nvSpPr>
        <p:spPr bwMode="auto">
          <a:xfrm>
            <a:off x="5002213" y="39782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0" name="Elipsa 45"/>
          <p:cNvSpPr>
            <a:spLocks noChangeArrowheads="1"/>
          </p:cNvSpPr>
          <p:nvPr/>
        </p:nvSpPr>
        <p:spPr bwMode="auto">
          <a:xfrm>
            <a:off x="5100638" y="42830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1" name="Elipsa 46"/>
          <p:cNvSpPr>
            <a:spLocks noChangeArrowheads="1"/>
          </p:cNvSpPr>
          <p:nvPr/>
        </p:nvSpPr>
        <p:spPr bwMode="auto">
          <a:xfrm>
            <a:off x="6778625" y="456882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2" name="Elipsa 47"/>
          <p:cNvSpPr>
            <a:spLocks noChangeArrowheads="1"/>
          </p:cNvSpPr>
          <p:nvPr/>
        </p:nvSpPr>
        <p:spPr bwMode="auto">
          <a:xfrm>
            <a:off x="7172325" y="46259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3" name="Elipsa 48"/>
          <p:cNvSpPr>
            <a:spLocks noChangeArrowheads="1"/>
          </p:cNvSpPr>
          <p:nvPr/>
        </p:nvSpPr>
        <p:spPr bwMode="auto">
          <a:xfrm>
            <a:off x="1514475" y="49053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4" name="Elipsa 49"/>
          <p:cNvSpPr>
            <a:spLocks noChangeArrowheads="1"/>
          </p:cNvSpPr>
          <p:nvPr/>
        </p:nvSpPr>
        <p:spPr bwMode="auto">
          <a:xfrm>
            <a:off x="1947863" y="512603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5" name="Elipsa 50"/>
          <p:cNvSpPr>
            <a:spLocks noChangeArrowheads="1"/>
          </p:cNvSpPr>
          <p:nvPr/>
        </p:nvSpPr>
        <p:spPr bwMode="auto">
          <a:xfrm>
            <a:off x="2611438" y="541178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mtClean="0"/>
              <a:t>Obdoba C-SCAN, ale hlavi</a:t>
            </a:r>
            <a:r>
              <a:rPr lang="cs-CZ" smtClean="0"/>
              <a:t>čka jen potud do kraje, pokud existují požadavky.</a:t>
            </a:r>
          </a:p>
          <a:p>
            <a:pPr marL="395288" eaLnBrk="1" hangingPunct="1"/>
            <a:r>
              <a:rPr lang="cs-CZ" smtClean="0"/>
              <a:t>Pak se vrací zpět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C-LOOK</a:t>
            </a:r>
            <a:endParaRPr lang="cs-CZ"/>
          </a:p>
        </p:txBody>
      </p:sp>
      <p:sp>
        <p:nvSpPr>
          <p:cNvPr id="2150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C-LOOK</a:t>
            </a:r>
          </a:p>
        </p:txBody>
      </p:sp>
      <p:sp>
        <p:nvSpPr>
          <p:cNvPr id="2253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22532" name="Skupina 4"/>
          <p:cNvGrpSpPr>
            <a:grpSpLocks/>
          </p:cNvGrpSpPr>
          <p:nvPr/>
        </p:nvGrpSpPr>
        <p:grpSpPr bwMode="auto">
          <a:xfrm>
            <a:off x="1571625" y="1519238"/>
            <a:ext cx="5930900" cy="4052887"/>
            <a:chOff x="1142976" y="1375579"/>
            <a:chExt cx="5930148" cy="4053685"/>
          </a:xfrm>
        </p:grpSpPr>
        <p:grpSp>
          <p:nvGrpSpPr>
            <p:cNvPr id="22542" name="Skupina 227"/>
            <p:cNvGrpSpPr>
              <a:grpSpLocks/>
            </p:cNvGrpSpPr>
            <p:nvPr/>
          </p:nvGrpSpPr>
          <p:grpSpPr bwMode="auto">
            <a:xfrm>
              <a:off x="1142976" y="1375579"/>
              <a:ext cx="5930148" cy="4053685"/>
              <a:chOff x="1785124" y="2018521"/>
              <a:chExt cx="5930148" cy="4053685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786712" y="3142692"/>
                <a:ext cx="5642846" cy="29295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cxnSp>
            <p:nvCxnSpPr>
              <p:cNvPr id="16" name="Přímá spojovací čára 15"/>
              <p:cNvCxnSpPr/>
              <p:nvPr/>
            </p:nvCxnSpPr>
            <p:spPr>
              <a:xfrm>
                <a:off x="1786712" y="3142692"/>
                <a:ext cx="5642846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ovací čára 16"/>
              <p:cNvCxnSpPr/>
              <p:nvPr/>
            </p:nvCxnSpPr>
            <p:spPr>
              <a:xfrm rot="5400000">
                <a:off x="1678740" y="3107761"/>
                <a:ext cx="214355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ovací čára 17"/>
              <p:cNvCxnSpPr/>
              <p:nvPr/>
            </p:nvCxnSpPr>
            <p:spPr>
              <a:xfrm rot="5400000">
                <a:off x="2093831" y="3057745"/>
                <a:ext cx="142903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/>
              <p:cNvCxnSpPr/>
              <p:nvPr/>
            </p:nvCxnSpPr>
            <p:spPr>
              <a:xfrm rot="5400000">
                <a:off x="2787480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19"/>
              <p:cNvCxnSpPr/>
              <p:nvPr/>
            </p:nvCxnSpPr>
            <p:spPr>
              <a:xfrm rot="5400000">
                <a:off x="3320812" y="3065683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čára 20"/>
              <p:cNvCxnSpPr/>
              <p:nvPr/>
            </p:nvCxnSpPr>
            <p:spPr>
              <a:xfrm rot="5400000">
                <a:off x="3562082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/>
              <p:cNvCxnSpPr/>
              <p:nvPr/>
            </p:nvCxnSpPr>
            <p:spPr>
              <a:xfrm rot="5400000">
                <a:off x="3625573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2"/>
              <p:cNvCxnSpPr/>
              <p:nvPr/>
            </p:nvCxnSpPr>
            <p:spPr>
              <a:xfrm rot="5400000">
                <a:off x="4501762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23"/>
              <p:cNvCxnSpPr/>
              <p:nvPr/>
            </p:nvCxnSpPr>
            <p:spPr>
              <a:xfrm rot="5400000">
                <a:off x="5201762" y="3065683"/>
                <a:ext cx="142903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24"/>
              <p:cNvCxnSpPr/>
              <p:nvPr/>
            </p:nvCxnSpPr>
            <p:spPr>
              <a:xfrm rot="5400000">
                <a:off x="5260491" y="3068859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25"/>
              <p:cNvCxnSpPr/>
              <p:nvPr/>
            </p:nvCxnSpPr>
            <p:spPr>
              <a:xfrm rot="5400000">
                <a:off x="6963663" y="3060920"/>
                <a:ext cx="142903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/>
              <p:cNvCxnSpPr/>
              <p:nvPr/>
            </p:nvCxnSpPr>
            <p:spPr>
              <a:xfrm rot="5400000">
                <a:off x="7299359" y="3126815"/>
                <a:ext cx="250874" cy="317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64" name="TextovéPole 31"/>
              <p:cNvSpPr txBox="1">
                <a:spLocks noChangeArrowheads="1"/>
              </p:cNvSpPr>
              <p:nvPr/>
            </p:nvSpPr>
            <p:spPr bwMode="auto">
              <a:xfrm>
                <a:off x="1857356" y="2714620"/>
                <a:ext cx="6429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14</a:t>
                </a:r>
              </a:p>
            </p:txBody>
          </p:sp>
          <p:sp>
            <p:nvSpPr>
              <p:cNvPr id="22565" name="TextovéPole 31"/>
              <p:cNvSpPr txBox="1">
                <a:spLocks noChangeArrowheads="1"/>
              </p:cNvSpPr>
              <p:nvPr/>
            </p:nvSpPr>
            <p:spPr bwMode="auto">
              <a:xfrm>
                <a:off x="2500298" y="2714620"/>
                <a:ext cx="7143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37</a:t>
                </a:r>
              </a:p>
            </p:txBody>
          </p:sp>
          <p:sp>
            <p:nvSpPr>
              <p:cNvPr id="22566" name="TextovéPole 31"/>
              <p:cNvSpPr txBox="1">
                <a:spLocks noChangeArrowheads="1"/>
              </p:cNvSpPr>
              <p:nvPr/>
            </p:nvSpPr>
            <p:spPr bwMode="auto">
              <a:xfrm>
                <a:off x="3143240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53</a:t>
                </a:r>
              </a:p>
            </p:txBody>
          </p:sp>
          <p:sp>
            <p:nvSpPr>
              <p:cNvPr id="22567" name="TextovéPole 31"/>
              <p:cNvSpPr txBox="1">
                <a:spLocks noChangeArrowheads="1"/>
              </p:cNvSpPr>
              <p:nvPr/>
            </p:nvSpPr>
            <p:spPr bwMode="auto">
              <a:xfrm>
                <a:off x="3571868" y="2714620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67</a:t>
                </a:r>
              </a:p>
            </p:txBody>
          </p:sp>
          <p:sp>
            <p:nvSpPr>
              <p:cNvPr id="22568" name="TextovéPole 31"/>
              <p:cNvSpPr txBox="1">
                <a:spLocks noChangeArrowheads="1"/>
              </p:cNvSpPr>
              <p:nvPr/>
            </p:nvSpPr>
            <p:spPr bwMode="auto">
              <a:xfrm>
                <a:off x="3428992" y="2714620"/>
                <a:ext cx="3571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65</a:t>
                </a:r>
              </a:p>
            </p:txBody>
          </p:sp>
          <p:sp>
            <p:nvSpPr>
              <p:cNvPr id="22569" name="TextovéPole 31"/>
              <p:cNvSpPr txBox="1">
                <a:spLocks noChangeArrowheads="1"/>
              </p:cNvSpPr>
              <p:nvPr/>
            </p:nvSpPr>
            <p:spPr bwMode="auto">
              <a:xfrm>
                <a:off x="4357686" y="2714620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98</a:t>
                </a:r>
              </a:p>
            </p:txBody>
          </p:sp>
          <p:sp>
            <p:nvSpPr>
              <p:cNvPr id="22570" name="TextovéPole 31"/>
              <p:cNvSpPr txBox="1">
                <a:spLocks noChangeArrowheads="1"/>
              </p:cNvSpPr>
              <p:nvPr/>
            </p:nvSpPr>
            <p:spPr bwMode="auto">
              <a:xfrm>
                <a:off x="4857752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122</a:t>
                </a:r>
              </a:p>
            </p:txBody>
          </p:sp>
          <p:sp>
            <p:nvSpPr>
              <p:cNvPr id="22571" name="TextovéPole 31"/>
              <p:cNvSpPr txBox="1">
                <a:spLocks noChangeArrowheads="1"/>
              </p:cNvSpPr>
              <p:nvPr/>
            </p:nvSpPr>
            <p:spPr bwMode="auto">
              <a:xfrm>
                <a:off x="5214942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124</a:t>
                </a:r>
              </a:p>
            </p:txBody>
          </p:sp>
          <p:sp>
            <p:nvSpPr>
              <p:cNvPr id="22572" name="TextovéPole 31"/>
              <p:cNvSpPr txBox="1">
                <a:spLocks noChangeArrowheads="1"/>
              </p:cNvSpPr>
              <p:nvPr/>
            </p:nvSpPr>
            <p:spPr bwMode="auto">
              <a:xfrm>
                <a:off x="6786578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183</a:t>
                </a:r>
              </a:p>
            </p:txBody>
          </p:sp>
          <p:sp>
            <p:nvSpPr>
              <p:cNvPr id="22573" name="TextovéPole 31"/>
              <p:cNvSpPr txBox="1">
                <a:spLocks noChangeArrowheads="1"/>
              </p:cNvSpPr>
              <p:nvPr/>
            </p:nvSpPr>
            <p:spPr bwMode="auto">
              <a:xfrm>
                <a:off x="7143768" y="2714620"/>
                <a:ext cx="5715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199</a:t>
                </a:r>
              </a:p>
            </p:txBody>
          </p:sp>
          <p:sp>
            <p:nvSpPr>
              <p:cNvPr id="22574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223298"/>
                <a:ext cx="157163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200">
                    <a:cs typeface="Arial" charset="0"/>
                  </a:rPr>
                  <a:t>head starts at 53</a:t>
                </a:r>
              </a:p>
            </p:txBody>
          </p:sp>
          <p:sp>
            <p:nvSpPr>
              <p:cNvPr id="22575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018521"/>
                <a:ext cx="31432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200">
                    <a:cs typeface="Arial" charset="0"/>
                  </a:rPr>
                  <a:t>queue = 98, 183, 37, 122, 14, 124, 65, 67</a:t>
                </a:r>
              </a:p>
            </p:txBody>
          </p:sp>
        </p:grpSp>
        <p:cxnSp>
          <p:nvCxnSpPr>
            <p:cNvPr id="7" name="Přímá spojovací šipka 6"/>
            <p:cNvCxnSpPr/>
            <p:nvPr/>
          </p:nvCxnSpPr>
          <p:spPr>
            <a:xfrm rot="16200000" flipH="1">
              <a:off x="2727845" y="2757808"/>
              <a:ext cx="304860" cy="242857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rot="16200000" flipH="1">
              <a:off x="2896101" y="3138860"/>
              <a:ext cx="296920" cy="9841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3093767" y="3336527"/>
              <a:ext cx="884125" cy="28263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3977892" y="3619158"/>
              <a:ext cx="685713" cy="28263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6200000" flipH="1">
              <a:off x="4557208" y="4008185"/>
              <a:ext cx="288982" cy="76190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4739795" y="4190770"/>
              <a:ext cx="1722220" cy="304860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 rot="10800000" flipV="1">
              <a:off x="1539801" y="4495630"/>
              <a:ext cx="4922214" cy="32073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>
              <a:off x="1539801" y="4816368"/>
              <a:ext cx="693650" cy="525566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3" name="Elipsa 38"/>
          <p:cNvSpPr>
            <a:spLocks noChangeArrowheads="1"/>
          </p:cNvSpPr>
          <p:nvPr/>
        </p:nvSpPr>
        <p:spPr bwMode="auto">
          <a:xfrm>
            <a:off x="3128963" y="281463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4" name="Elipsa 39"/>
          <p:cNvSpPr>
            <a:spLocks noChangeArrowheads="1"/>
          </p:cNvSpPr>
          <p:nvPr/>
        </p:nvSpPr>
        <p:spPr bwMode="auto">
          <a:xfrm>
            <a:off x="3378200" y="314483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5" name="Elipsa 40"/>
          <p:cNvSpPr>
            <a:spLocks noChangeArrowheads="1"/>
          </p:cNvSpPr>
          <p:nvPr/>
        </p:nvSpPr>
        <p:spPr bwMode="auto">
          <a:xfrm>
            <a:off x="3487738" y="34448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6" name="Elipsa 41"/>
          <p:cNvSpPr>
            <a:spLocks noChangeArrowheads="1"/>
          </p:cNvSpPr>
          <p:nvPr/>
        </p:nvSpPr>
        <p:spPr bwMode="auto">
          <a:xfrm>
            <a:off x="4373563" y="370681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7" name="Elipsa 42"/>
          <p:cNvSpPr>
            <a:spLocks noChangeArrowheads="1"/>
          </p:cNvSpPr>
          <p:nvPr/>
        </p:nvSpPr>
        <p:spPr bwMode="auto">
          <a:xfrm>
            <a:off x="5040313" y="400208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8" name="Elipsa 43"/>
          <p:cNvSpPr>
            <a:spLocks noChangeArrowheads="1"/>
          </p:cNvSpPr>
          <p:nvPr/>
        </p:nvSpPr>
        <p:spPr bwMode="auto">
          <a:xfrm>
            <a:off x="5126038" y="427196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9" name="Elipsa 44"/>
          <p:cNvSpPr>
            <a:spLocks noChangeArrowheads="1"/>
          </p:cNvSpPr>
          <p:nvPr/>
        </p:nvSpPr>
        <p:spPr bwMode="auto">
          <a:xfrm>
            <a:off x="6835775" y="45878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40" name="Elipsa 45"/>
          <p:cNvSpPr>
            <a:spLocks noChangeArrowheads="1"/>
          </p:cNvSpPr>
          <p:nvPr/>
        </p:nvSpPr>
        <p:spPr bwMode="auto">
          <a:xfrm>
            <a:off x="1914525" y="492125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41" name="Elipsa 46"/>
          <p:cNvSpPr>
            <a:spLocks noChangeArrowheads="1"/>
          </p:cNvSpPr>
          <p:nvPr/>
        </p:nvSpPr>
        <p:spPr bwMode="auto">
          <a:xfrm>
            <a:off x="2614613" y="542131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SSTF je přirozený, má přirozené chápání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SCAN a C-SCAN jsou vhodnější pro těžkou zátěž disku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Výkon závisí na počtu a typech požadavků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Požadavky na disk mohou být ovlivněny metodami organizace souborů v souborovém systému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Plánovací algoritmus by měl být napsán jako samostatný modul, aby plánovací algoritmus OS bylo možné zaměňovat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Častá implicitní volba bývá SSTF nebo LOOK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VÝBĚR ALGORITMU</a:t>
            </a:r>
            <a:endParaRPr lang="cs-CZ" dirty="0"/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U moderních disků nemusí být známé mapování logických bloků na fyzické adresy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Disku předáme skupinu požadavků a disk si pořadí optimalizuje sám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OS přesto může mít zájem na vlastním řazení požadavků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priorita I/O operací z důvodu výpadků stránek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Pořadí operací zápisu dat a metadat souborového systému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MODERNÍ HW</a:t>
            </a:r>
            <a:endParaRPr lang="cs-CZ" dirty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802188"/>
          </a:xfrm>
        </p:spPr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K dispozici několik plánovacích algoritmů</a:t>
            </a: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en-US" sz="2600" dirty="0" err="1" smtClean="0"/>
              <a:t>Fronty</a:t>
            </a:r>
            <a:r>
              <a:rPr lang="en-US" sz="2600" dirty="0" smtClean="0"/>
              <a:t> </a:t>
            </a:r>
            <a:r>
              <a:rPr lang="cs-CZ" sz="2600" dirty="0" smtClean="0"/>
              <a:t>v řadiči</a:t>
            </a:r>
            <a:r>
              <a:rPr lang="en-US" sz="2600" dirty="0" smtClean="0"/>
              <a:t> </a:t>
            </a:r>
            <a:r>
              <a:rPr lang="en-US" sz="2600" dirty="0" err="1" smtClean="0"/>
              <a:t>disku</a:t>
            </a:r>
            <a:r>
              <a:rPr lang="en-US" sz="2600" dirty="0" smtClean="0"/>
              <a:t> </a:t>
            </a:r>
            <a:r>
              <a:rPr lang="en-US" sz="2600" dirty="0" err="1" smtClean="0"/>
              <a:t>mohou</a:t>
            </a:r>
            <a:r>
              <a:rPr lang="en-US" sz="2600" dirty="0" smtClean="0"/>
              <a:t> </a:t>
            </a:r>
            <a:r>
              <a:rPr lang="cs-CZ" sz="2600" dirty="0" smtClean="0"/>
              <a:t>měnit pořadí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OS</a:t>
            </a:r>
            <a:endParaRPr lang="cs-CZ" sz="26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Fronta na desítky až stovky požadavků</a:t>
            </a:r>
            <a:endParaRPr lang="en-US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en-US" sz="2600" dirty="0" err="1" smtClean="0"/>
              <a:t>Algoritmy</a:t>
            </a:r>
            <a:endParaRPr lang="en-US" sz="26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err="1" smtClean="0"/>
              <a:t>Noop</a:t>
            </a:r>
            <a:endParaRPr lang="en-US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smtClean="0"/>
              <a:t>Anticipatory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smtClean="0"/>
              <a:t>Deadline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smtClean="0"/>
              <a:t>CFQ (Completely Fair Queue)</a:t>
            </a:r>
            <a:endParaRPr lang="cs-CZ" dirty="0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LINUX</a:t>
            </a:r>
            <a:endParaRPr lang="cs-CZ" dirty="0"/>
          </a:p>
        </p:txBody>
      </p:sp>
      <p:sp>
        <p:nvSpPr>
          <p:cNvPr id="2560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928688" y="1900238"/>
            <a:ext cx="5997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99"/>
                </a:solidFill>
              </a:rPr>
              <a:t># </a:t>
            </a:r>
            <a:r>
              <a:rPr lang="cs-CZ">
                <a:solidFill>
                  <a:srgbClr val="000099"/>
                </a:solidFill>
              </a:rPr>
              <a:t>cat /sys/block/sda/queue/scheduler</a:t>
            </a:r>
            <a:endParaRPr lang="en-US">
              <a:solidFill>
                <a:srgbClr val="000099"/>
              </a:solidFill>
            </a:endParaRPr>
          </a:p>
          <a:p>
            <a:pPr eaLnBrk="1" hangingPunct="1"/>
            <a:r>
              <a:rPr lang="cs-CZ">
                <a:solidFill>
                  <a:srgbClr val="000099"/>
                </a:solidFill>
              </a:rPr>
              <a:t>noop anticipatory deadline [cfq]</a:t>
            </a:r>
            <a:endParaRPr lang="en-US">
              <a:solidFill>
                <a:srgbClr val="000099"/>
              </a:solidFill>
            </a:endParaRPr>
          </a:p>
          <a:p>
            <a:pPr eaLnBrk="1" hangingPunct="1"/>
            <a:endParaRPr lang="en-US">
              <a:solidFill>
                <a:srgbClr val="000099"/>
              </a:solidFill>
            </a:endParaRPr>
          </a:p>
          <a:p>
            <a:pPr eaLnBrk="1" hangingPunct="1"/>
            <a:r>
              <a:rPr lang="cs-CZ">
                <a:solidFill>
                  <a:srgbClr val="000099"/>
                </a:solidFill>
              </a:rPr>
              <a:t># echo noop &gt;/sys/block/</a:t>
            </a:r>
            <a:r>
              <a:rPr lang="en-US">
                <a:solidFill>
                  <a:srgbClr val="000099"/>
                </a:solidFill>
              </a:rPr>
              <a:t>s</a:t>
            </a:r>
            <a:r>
              <a:rPr lang="cs-CZ">
                <a:solidFill>
                  <a:srgbClr val="000099"/>
                </a:solidFill>
              </a:rPr>
              <a:t>da/queue/scheduler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Nemění pořadí požadavků</a:t>
            </a:r>
          </a:p>
          <a:p>
            <a:pPr marL="395288" eaLnBrk="1" hangingPunct="1"/>
            <a:r>
              <a:rPr lang="cs-CZ" smtClean="0"/>
              <a:t>Jen pokud nově příchozí navazuje na předchozí požadavek, požadavky budou sloučeny</a:t>
            </a:r>
          </a:p>
          <a:p>
            <a:pPr marL="719138" lvl="1" eaLnBrk="1" hangingPunct="1"/>
            <a:r>
              <a:rPr lang="cs-CZ" smtClean="0"/>
              <a:t>To stejně obvykle řeší už vrstva blokového zařízení nebo vrstva souborového systému.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NOOP</a:t>
            </a:r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1412875"/>
            <a:ext cx="4135438" cy="48244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Primární paměti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nejrychlejší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energeticky závislé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Cache</a:t>
            </a:r>
            <a:r>
              <a:rPr lang="cs-CZ" sz="1800" dirty="0"/>
              <a:t>, hlavní (operační) paměť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Sekundární paměti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středně rychlé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energeticky nezávislé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Také nazývané „on-line </a:t>
            </a:r>
            <a:r>
              <a:rPr lang="cs-CZ" sz="1800" dirty="0" err="1"/>
              <a:t>storage</a:t>
            </a:r>
            <a:r>
              <a:rPr lang="cs-CZ" sz="1800" dirty="0"/>
              <a:t>“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flash</a:t>
            </a:r>
            <a:r>
              <a:rPr lang="cs-CZ" sz="1800" dirty="0"/>
              <a:t> disky, magnetické disky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 err="1"/>
              <a:t>Terciální</a:t>
            </a:r>
            <a:r>
              <a:rPr lang="cs-CZ" sz="1900" dirty="0"/>
              <a:t> paměti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levná typicky vyměnitelná média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pomalé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energeticky nezávislé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také nazývané „off-line </a:t>
            </a:r>
            <a:r>
              <a:rPr lang="cs-CZ" sz="1800" dirty="0" err="1"/>
              <a:t>storage</a:t>
            </a:r>
            <a:r>
              <a:rPr lang="cs-CZ" sz="1800" dirty="0"/>
              <a:t>“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floppy disky, magnetické pásky, optické disky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PAMĚŤOVÁ HIERARCHIE</a:t>
            </a:r>
            <a:endParaRPr lang="cs-CZ" dirty="0"/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000500" y="3189288"/>
            <a:ext cx="5000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Krychle 85"/>
          <p:cNvSpPr/>
          <p:nvPr/>
        </p:nvSpPr>
        <p:spPr bwMode="auto">
          <a:xfrm>
            <a:off x="4181475" y="5143500"/>
            <a:ext cx="4649788" cy="500063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" name="Krychle 86"/>
          <p:cNvSpPr/>
          <p:nvPr/>
        </p:nvSpPr>
        <p:spPr bwMode="auto">
          <a:xfrm>
            <a:off x="4530725" y="4492625"/>
            <a:ext cx="3951288" cy="474663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8" name="Krychle 87"/>
          <p:cNvSpPr/>
          <p:nvPr/>
        </p:nvSpPr>
        <p:spPr bwMode="auto">
          <a:xfrm>
            <a:off x="4826000" y="3865563"/>
            <a:ext cx="3360738" cy="450850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9" name="Krychle 88"/>
          <p:cNvSpPr/>
          <p:nvPr/>
        </p:nvSpPr>
        <p:spPr bwMode="auto">
          <a:xfrm>
            <a:off x="5078413" y="3260725"/>
            <a:ext cx="2855912" cy="428625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0" name="Krychle 89"/>
          <p:cNvSpPr/>
          <p:nvPr/>
        </p:nvSpPr>
        <p:spPr bwMode="auto">
          <a:xfrm>
            <a:off x="5292725" y="2682875"/>
            <a:ext cx="2427288" cy="40640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1" name="Krychle 90"/>
          <p:cNvSpPr/>
          <p:nvPr/>
        </p:nvSpPr>
        <p:spPr bwMode="auto">
          <a:xfrm>
            <a:off x="5475288" y="2120900"/>
            <a:ext cx="2062162" cy="385763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" name="Krychle 91"/>
          <p:cNvSpPr/>
          <p:nvPr/>
        </p:nvSpPr>
        <p:spPr bwMode="auto">
          <a:xfrm>
            <a:off x="5629275" y="1571625"/>
            <a:ext cx="1754188" cy="36830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29" name="TextovéPole 31"/>
          <p:cNvSpPr txBox="1">
            <a:spLocks noChangeArrowheads="1"/>
          </p:cNvSpPr>
          <p:nvPr/>
        </p:nvSpPr>
        <p:spPr bwMode="auto">
          <a:xfrm>
            <a:off x="5946775" y="1671638"/>
            <a:ext cx="11191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registry</a:t>
            </a:r>
          </a:p>
        </p:txBody>
      </p:sp>
      <p:sp>
        <p:nvSpPr>
          <p:cNvPr id="9230" name="TextovéPole 32"/>
          <p:cNvSpPr txBox="1">
            <a:spLocks noChangeArrowheads="1"/>
          </p:cNvSpPr>
          <p:nvPr/>
        </p:nvSpPr>
        <p:spPr bwMode="auto">
          <a:xfrm>
            <a:off x="5946775" y="2230438"/>
            <a:ext cx="11191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cache</a:t>
            </a:r>
          </a:p>
        </p:txBody>
      </p:sp>
      <p:sp>
        <p:nvSpPr>
          <p:cNvPr id="9231" name="TextovéPole 33"/>
          <p:cNvSpPr txBox="1">
            <a:spLocks noChangeArrowheads="1"/>
          </p:cNvSpPr>
          <p:nvPr/>
        </p:nvSpPr>
        <p:spPr bwMode="auto">
          <a:xfrm>
            <a:off x="5572125" y="2801938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main memory</a:t>
            </a:r>
          </a:p>
        </p:txBody>
      </p:sp>
      <p:sp>
        <p:nvSpPr>
          <p:cNvPr id="9232" name="TextovéPole 34"/>
          <p:cNvSpPr txBox="1">
            <a:spLocks noChangeArrowheads="1"/>
          </p:cNvSpPr>
          <p:nvPr/>
        </p:nvSpPr>
        <p:spPr bwMode="auto">
          <a:xfrm>
            <a:off x="5678488" y="3390900"/>
            <a:ext cx="165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electronic disk</a:t>
            </a:r>
          </a:p>
        </p:txBody>
      </p:sp>
      <p:sp>
        <p:nvSpPr>
          <p:cNvPr id="9233" name="TextovéPole 35"/>
          <p:cNvSpPr txBox="1">
            <a:spLocks noChangeArrowheads="1"/>
          </p:cNvSpPr>
          <p:nvPr/>
        </p:nvSpPr>
        <p:spPr bwMode="auto">
          <a:xfrm>
            <a:off x="5470525" y="4006850"/>
            <a:ext cx="207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magnetic disk</a:t>
            </a:r>
          </a:p>
        </p:txBody>
      </p:sp>
      <p:sp>
        <p:nvSpPr>
          <p:cNvPr id="9234" name="TextovéPole 36"/>
          <p:cNvSpPr txBox="1">
            <a:spLocks noChangeArrowheads="1"/>
          </p:cNvSpPr>
          <p:nvPr/>
        </p:nvSpPr>
        <p:spPr bwMode="auto">
          <a:xfrm>
            <a:off x="5507038" y="4646613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optical disk</a:t>
            </a:r>
          </a:p>
        </p:txBody>
      </p:sp>
      <p:sp>
        <p:nvSpPr>
          <p:cNvPr id="9235" name="TextovéPole 37"/>
          <p:cNvSpPr txBox="1">
            <a:spLocks noChangeArrowheads="1"/>
          </p:cNvSpPr>
          <p:nvPr/>
        </p:nvSpPr>
        <p:spPr bwMode="auto">
          <a:xfrm>
            <a:off x="5668963" y="5310188"/>
            <a:ext cx="16748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magnetic tapes</a:t>
            </a:r>
          </a:p>
        </p:txBody>
      </p:sp>
      <p:sp>
        <p:nvSpPr>
          <p:cNvPr id="74" name="Šipka dolů 73"/>
          <p:cNvSpPr/>
          <p:nvPr/>
        </p:nvSpPr>
        <p:spPr bwMode="auto">
          <a:xfrm flipV="1">
            <a:off x="6083300" y="2532063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" name="Šipka dolů 74"/>
          <p:cNvSpPr/>
          <p:nvPr/>
        </p:nvSpPr>
        <p:spPr bwMode="auto">
          <a:xfrm>
            <a:off x="6877050" y="2517775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" name="Šipka dolů 75"/>
          <p:cNvSpPr/>
          <p:nvPr/>
        </p:nvSpPr>
        <p:spPr bwMode="auto">
          <a:xfrm>
            <a:off x="6877050" y="1951038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7" name="Šipka dolů 76"/>
          <p:cNvSpPr/>
          <p:nvPr/>
        </p:nvSpPr>
        <p:spPr bwMode="auto">
          <a:xfrm>
            <a:off x="6877050" y="3097213"/>
            <a:ext cx="39688" cy="234950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" name="Šipka dolů 77"/>
          <p:cNvSpPr/>
          <p:nvPr/>
        </p:nvSpPr>
        <p:spPr bwMode="auto">
          <a:xfrm>
            <a:off x="6877050" y="3709988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9" name="Šipka dolů 78"/>
          <p:cNvSpPr/>
          <p:nvPr/>
        </p:nvSpPr>
        <p:spPr bwMode="auto">
          <a:xfrm>
            <a:off x="6877050" y="4343400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" name="Šipka dolů 79"/>
          <p:cNvSpPr/>
          <p:nvPr/>
        </p:nvSpPr>
        <p:spPr bwMode="auto">
          <a:xfrm>
            <a:off x="6877050" y="5000625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1" name="Šipka dolů 80"/>
          <p:cNvSpPr/>
          <p:nvPr/>
        </p:nvSpPr>
        <p:spPr bwMode="auto">
          <a:xfrm flipV="1">
            <a:off x="6083300" y="1962150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" name="Šipka dolů 81"/>
          <p:cNvSpPr/>
          <p:nvPr/>
        </p:nvSpPr>
        <p:spPr bwMode="auto">
          <a:xfrm flipV="1">
            <a:off x="6083300" y="3106738"/>
            <a:ext cx="39688" cy="234950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" name="Šipka dolů 82"/>
          <p:cNvSpPr/>
          <p:nvPr/>
        </p:nvSpPr>
        <p:spPr bwMode="auto">
          <a:xfrm flipV="1">
            <a:off x="6083300" y="3713163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4" name="Šipka dolů 83"/>
          <p:cNvSpPr/>
          <p:nvPr/>
        </p:nvSpPr>
        <p:spPr bwMode="auto">
          <a:xfrm flipV="1">
            <a:off x="6083300" y="4346575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" name="Šipka dolů 84"/>
          <p:cNvSpPr/>
          <p:nvPr/>
        </p:nvSpPr>
        <p:spPr bwMode="auto">
          <a:xfrm flipV="1">
            <a:off x="6083300" y="4997450"/>
            <a:ext cx="39688" cy="234950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48" name="Line 6"/>
          <p:cNvSpPr>
            <a:spLocks noChangeShapeType="1"/>
          </p:cNvSpPr>
          <p:nvPr/>
        </p:nvSpPr>
        <p:spPr bwMode="auto">
          <a:xfrm>
            <a:off x="4000500" y="4429125"/>
            <a:ext cx="5000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Vychází z algoritmu SCAN</a:t>
            </a:r>
          </a:p>
          <a:p>
            <a:pPr marL="395288" eaLnBrk="1" hangingPunct="1"/>
            <a:r>
              <a:rPr lang="cs-CZ" smtClean="0"/>
              <a:t>Přidává deadline (do kdy má být požadavek vyřízen)</a:t>
            </a:r>
          </a:p>
          <a:p>
            <a:pPr marL="395288" eaLnBrk="1" hangingPunct="1"/>
            <a:r>
              <a:rPr lang="cs-CZ" smtClean="0"/>
              <a:t>Po dávce požadavků se vzrůstajícími čísly sektorů (SCAN) kontroluje deadline</a:t>
            </a:r>
          </a:p>
          <a:p>
            <a:pPr marL="719138" lvl="1" eaLnBrk="1" hangingPunct="1"/>
            <a:r>
              <a:rPr lang="cs-CZ" smtClean="0"/>
              <a:t>Pokud je třeba vytvoří speciální dávku pro vyřešení požadavků s expirovaným deadline.</a:t>
            </a:r>
          </a:p>
          <a:p>
            <a:pPr marL="395288" eaLnBrk="1" hangingPunct="1"/>
            <a:r>
              <a:rPr lang="cs-CZ" smtClean="0"/>
              <a:t>Upřednostňuje čtení před zápisem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DEADLINE</a:t>
            </a:r>
            <a:endParaRPr lang="cs-CZ" dirty="0"/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Jako deadline, ale přidává očekávání, že při sekvenčním přístupu k souboru přijde po jednom požadavku brzy požadavek následující. Proto chvíli vyčká</a:t>
            </a:r>
            <a:r>
              <a:rPr lang="en-US" sz="2600" smtClean="0"/>
              <a:t> (opravdu) </a:t>
            </a:r>
            <a:r>
              <a:rPr lang="cs-CZ" sz="2600" smtClean="0"/>
              <a:t>…</a:t>
            </a:r>
          </a:p>
          <a:p>
            <a:pPr marL="395288" eaLnBrk="1" hangingPunct="1"/>
            <a:r>
              <a:rPr lang="cs-CZ" sz="2600" smtClean="0"/>
              <a:t>Umožňuje i krátké přesuny zpět</a:t>
            </a:r>
          </a:p>
          <a:p>
            <a:pPr marL="719138" lvl="1" eaLnBrk="1" hangingPunct="1"/>
            <a:r>
              <a:rPr lang="cs-CZ" smtClean="0"/>
              <a:t>Penalizuje dvojnásobnou vzdáleností</a:t>
            </a:r>
          </a:p>
          <a:p>
            <a:pPr marL="395288" eaLnBrk="1" hangingPunct="1"/>
            <a:r>
              <a:rPr lang="cs-CZ" sz="2600" smtClean="0"/>
              <a:t>Neodlišuje požadavky čtení a zápisu</a:t>
            </a:r>
          </a:p>
          <a:p>
            <a:pPr marL="395288" eaLnBrk="1" hangingPunct="1"/>
            <a:r>
              <a:rPr lang="cs-CZ" sz="2600" smtClean="0"/>
              <a:t>Odlišuje asynchronní požadavky od synchronních</a:t>
            </a:r>
            <a:endParaRPr lang="en-US" sz="2600" smtClean="0"/>
          </a:p>
          <a:p>
            <a:pPr marL="395288" eaLnBrk="1" hangingPunct="1"/>
            <a:r>
              <a:rPr lang="cs-CZ" sz="2600" smtClean="0"/>
              <a:t>Neobjevuje se v linuxovém jádře od verze 2.6.33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ANTICIPATORY SCHEDULER (AS)</a:t>
            </a:r>
            <a:endParaRPr lang="cs-CZ" dirty="0"/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Snaží se být spravedlivý k </a:t>
            </a:r>
            <a:r>
              <a:rPr lang="cs-CZ" sz="2600" i="1" dirty="0"/>
              <a:t>procesům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Každý proces dostává určitý časový díl (</a:t>
            </a:r>
            <a:r>
              <a:rPr lang="cs-CZ" sz="2600" dirty="0" err="1"/>
              <a:t>slice</a:t>
            </a:r>
            <a:r>
              <a:rPr lang="cs-CZ" sz="2600" dirty="0"/>
              <a:t>) kdy má exkluzivní přístup pro synchronní požadavky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Parametry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slice</a:t>
            </a:r>
            <a:r>
              <a:rPr lang="cs-CZ" dirty="0"/>
              <a:t>_</a:t>
            </a:r>
            <a:r>
              <a:rPr lang="cs-CZ" dirty="0" err="1"/>
              <a:t>sync</a:t>
            </a:r>
            <a:r>
              <a:rPr lang="cs-CZ" dirty="0"/>
              <a:t> – délka </a:t>
            </a:r>
            <a:r>
              <a:rPr lang="cs-CZ" dirty="0" err="1"/>
              <a:t>slice</a:t>
            </a:r>
            <a:r>
              <a:rPr lang="cs-CZ" dirty="0"/>
              <a:t> v </a:t>
            </a:r>
            <a:r>
              <a:rPr lang="cs-CZ" dirty="0" err="1"/>
              <a:t>ms</a:t>
            </a:r>
            <a:r>
              <a:rPr lang="cs-CZ" dirty="0"/>
              <a:t> (bere v úvahu I/O prioritu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cs-CZ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q</a:t>
            </a:r>
            <a:r>
              <a:rPr lang="cs-CZ" dirty="0" err="1"/>
              <a:t>uantum</a:t>
            </a:r>
            <a:r>
              <a:rPr lang="cs-CZ" dirty="0"/>
              <a:t> – počet požadavků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17 front (pro každou prioritu jedna) pro asynchronní požadavky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Každá fronta získává určitý </a:t>
            </a:r>
            <a:r>
              <a:rPr lang="cs-CZ" sz="2600" dirty="0" err="1"/>
              <a:t>slice</a:t>
            </a:r>
            <a:r>
              <a:rPr lang="cs-CZ" sz="2600" dirty="0"/>
              <a:t> a fronty jsou obsluhovány algoritmem RR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COMPLETELY FAIR QUEUING</a:t>
            </a:r>
            <a:endParaRPr lang="cs-CZ" dirty="0"/>
          </a:p>
        </p:txBody>
      </p:sp>
      <p:sp>
        <p:nvSpPr>
          <p:cNvPr id="2970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CFQ PARAMETRY</a:t>
            </a:r>
            <a:endParaRPr lang="cs-CZ" dirty="0"/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42950" y="1724025"/>
          <a:ext cx="7524750" cy="3786190"/>
        </p:xfrm>
        <a:graphic>
          <a:graphicData uri="http://schemas.openxmlformats.org/drawingml/2006/table">
            <a:tbl>
              <a:tblPr/>
              <a:tblGrid>
                <a:gridCol w="1872187"/>
                <a:gridCol w="1656165"/>
                <a:gridCol w="3996398"/>
              </a:tblGrid>
              <a:tr h="3786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Turnable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Defalt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Purpose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back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seek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max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16384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KiB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Max.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backward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seek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back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seek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_penalty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reverse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seek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bias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fifo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expire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deadline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synchronous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fifo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expire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deadline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asynch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quantum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Maximum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service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each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each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round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base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slise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asynch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base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slise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synch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async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rq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async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round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idle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maximum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idle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between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730250"/>
          </a:xfrm>
        </p:spPr>
        <p:txBody>
          <a:bodyPr/>
          <a:lstStyle/>
          <a:p>
            <a:pPr marL="395288" eaLnBrk="1" hangingPunct="1"/>
            <a:r>
              <a:rPr lang="cs-CZ" smtClean="0"/>
              <a:t>Příkaz ionice (od 2.6.13 pro CFQ)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I/O PRIORITA PROCESŮ</a:t>
            </a:r>
            <a:endParaRPr lang="cs-CZ" dirty="0"/>
          </a:p>
        </p:txBody>
      </p:sp>
      <p:sp>
        <p:nvSpPr>
          <p:cNvPr id="3174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00313"/>
            <a:ext cx="74882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357313" y="4000500"/>
          <a:ext cx="6800850" cy="1743078"/>
        </p:xfrm>
        <a:graphic>
          <a:graphicData uri="http://schemas.openxmlformats.org/drawingml/2006/table">
            <a:tbl>
              <a:tblPr/>
              <a:tblGrid>
                <a:gridCol w="1976567"/>
                <a:gridCol w="792046"/>
                <a:gridCol w="4032237"/>
              </a:tblGrid>
              <a:tr h="4286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Schedulling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Possible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priority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real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priority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levels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are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defined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denoting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how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big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slice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given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process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will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receive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on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each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schedulling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window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best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effort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200" dirty="0" smtClean="0"/>
                        <a:t>–7, </a:t>
                      </a:r>
                      <a:r>
                        <a:rPr lang="cs-CZ" sz="1200" dirty="0" err="1" smtClean="0"/>
                        <a:t>with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lower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number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being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higher</a:t>
                      </a:r>
                      <a:r>
                        <a:rPr lang="cs-CZ" sz="1200" baseline="0" dirty="0" smtClean="0"/>
                        <a:t> priority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idle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does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not také a priority argument)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Dva aspekty</a:t>
            </a:r>
          </a:p>
          <a:p>
            <a:pPr marL="719138" lvl="1" eaLnBrk="1" hangingPunct="1"/>
            <a:r>
              <a:rPr lang="cs-CZ" smtClean="0"/>
              <a:t>šířka pásma, bandwidth</a:t>
            </a:r>
          </a:p>
          <a:p>
            <a:pPr marL="719138" lvl="1" eaLnBrk="1" hangingPunct="1"/>
            <a:r>
              <a:rPr lang="cs-CZ" smtClean="0"/>
              <a:t>zpoždění, latency</a:t>
            </a:r>
          </a:p>
          <a:p>
            <a:pPr marL="395288" eaLnBrk="1" hangingPunct="1"/>
            <a:r>
              <a:rPr lang="cs-CZ" sz="2600" smtClean="0"/>
              <a:t>Šířka pásma se měří v B/s</a:t>
            </a:r>
          </a:p>
          <a:p>
            <a:pPr marL="719138" lvl="1" eaLnBrk="1" hangingPunct="1"/>
            <a:r>
              <a:rPr lang="cs-CZ" smtClean="0"/>
              <a:t>podporovaná šířka pásma</a:t>
            </a:r>
          </a:p>
          <a:p>
            <a:pPr marL="1079500" lvl="2" eaLnBrk="1" hangingPunct="1"/>
            <a:r>
              <a:rPr lang="cs-CZ" sz="2000" smtClean="0"/>
              <a:t>průměrná rychlost přenosu dat během velkého přenosu</a:t>
            </a:r>
          </a:p>
          <a:p>
            <a:pPr marL="1079500" lvl="2" eaLnBrk="1" hangingPunct="1"/>
            <a:r>
              <a:rPr lang="cs-CZ" sz="2000" smtClean="0"/>
              <a:t>počet B / doba přenosu</a:t>
            </a:r>
          </a:p>
          <a:p>
            <a:pPr marL="719138" lvl="1" eaLnBrk="1" hangingPunct="1"/>
            <a:r>
              <a:rPr lang="cs-CZ" smtClean="0"/>
              <a:t>efektivní šířka pásma</a:t>
            </a:r>
          </a:p>
          <a:p>
            <a:pPr marL="1079500" lvl="2" eaLnBrk="1" hangingPunct="1"/>
            <a:r>
              <a:rPr lang="cs-CZ" sz="2000" smtClean="0"/>
              <a:t>Průměr za celou dobu I/O operace, vč. vystavení, nalezení umístění, přepnutí svazku atd.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RYCHLOST TERCIÁLNÍCH PAMĚTÍ</a:t>
            </a:r>
            <a:endParaRPr lang="cs-CZ" dirty="0"/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Zpoždění při přístupu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doba potřebná pro vyhledání dat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/>
              <a:t>na disku – vystavení, natočení, určitě </a:t>
            </a:r>
            <a:r>
              <a:rPr lang="en-US" sz="2000" dirty="0"/>
              <a:t>&lt; </a:t>
            </a:r>
            <a:r>
              <a:rPr lang="cs-CZ" sz="2000" dirty="0"/>
              <a:t>35 </a:t>
            </a:r>
            <a:r>
              <a:rPr lang="cs-CZ" sz="2000" dirty="0" err="1"/>
              <a:t>ms</a:t>
            </a:r>
            <a:endParaRPr lang="cs-CZ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/>
              <a:t>na pásce – vč. přetočení pásky na požadovaný blok, desítky až stovky sekund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/>
              <a:t>pásky jsou typicky 1000x pomalejší než disky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Nízká cena terciární paměti je dána tím, že se pracuje s mnoha levnými svazky v malém počtu drahých mechanismů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Vyměnitelná knihovna se nejlépe využije pro ukládání řídce používaných dat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uspokojuje se malý počet I/O požadavků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RYCHLOST TERCIÁLNÍCH PAMĚTÍ</a:t>
            </a:r>
            <a:endParaRPr lang="cs-CZ" dirty="0"/>
          </a:p>
        </p:txBody>
      </p:sp>
      <p:sp>
        <p:nvSpPr>
          <p:cNvPr id="3379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Pevný disk je </a:t>
            </a:r>
            <a:r>
              <a:rPr lang="cs-CZ" i="1" smtClean="0"/>
              <a:t>asi</a:t>
            </a:r>
            <a:r>
              <a:rPr lang="cs-CZ" smtClean="0"/>
              <a:t> spolehlivější než vyměnitelný disk nebo páska</a:t>
            </a:r>
          </a:p>
          <a:p>
            <a:pPr marL="395288" eaLnBrk="1" hangingPunct="1"/>
            <a:r>
              <a:rPr lang="cs-CZ" smtClean="0"/>
              <a:t>Optický disk je </a:t>
            </a:r>
            <a:r>
              <a:rPr lang="cs-CZ" i="1" smtClean="0"/>
              <a:t>asi</a:t>
            </a:r>
            <a:r>
              <a:rPr lang="cs-CZ" smtClean="0"/>
              <a:t> spolehlivější než magnetický páska</a:t>
            </a:r>
          </a:p>
          <a:p>
            <a:pPr marL="395288" eaLnBrk="1" hangingPunct="1"/>
            <a:r>
              <a:rPr lang="cs-CZ" smtClean="0"/>
              <a:t>Padnutí hlav v pevném disku </a:t>
            </a:r>
            <a:r>
              <a:rPr lang="cs-CZ" i="1" smtClean="0"/>
              <a:t>obvykle</a:t>
            </a:r>
            <a:r>
              <a:rPr lang="cs-CZ" smtClean="0"/>
              <a:t> znamená zničení dat</a:t>
            </a:r>
          </a:p>
          <a:p>
            <a:pPr marL="395288" eaLnBrk="1" hangingPunct="1"/>
            <a:r>
              <a:rPr lang="cs-CZ" smtClean="0"/>
              <a:t>Porucha pásky nebo optického disku </a:t>
            </a:r>
            <a:r>
              <a:rPr lang="cs-CZ" i="1" smtClean="0"/>
              <a:t>obvykle</a:t>
            </a:r>
            <a:r>
              <a:rPr lang="cs-CZ" smtClean="0"/>
              <a:t> neznamená zničení všech dat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SPOLEHLIVOST </a:t>
            </a:r>
            <a:endParaRPr lang="cs-CZ" dirty="0"/>
          </a:p>
        </p:txBody>
      </p:sp>
      <p:sp>
        <p:nvSpPr>
          <p:cNvPr id="3482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Operační paměť je mnohem dražší než disková paměť</a:t>
            </a:r>
          </a:p>
          <a:p>
            <a:pPr marL="395288" eaLnBrk="1" hangingPunct="1"/>
            <a:r>
              <a:rPr lang="cs-CZ" sz="2600" smtClean="0"/>
              <a:t>Cena MB na pevném disku je srovnatelná s cenou MB na pásce </a:t>
            </a:r>
            <a:r>
              <a:rPr lang="en-US" sz="2600" smtClean="0"/>
              <a:t>(d</a:t>
            </a:r>
            <a:r>
              <a:rPr lang="cs-CZ" sz="2600" smtClean="0"/>
              <a:t>říve pásky levnější</a:t>
            </a:r>
            <a:r>
              <a:rPr lang="en-US" sz="2600" smtClean="0"/>
              <a:t>)</a:t>
            </a:r>
            <a:endParaRPr lang="cs-CZ" sz="2600" smtClean="0"/>
          </a:p>
          <a:p>
            <a:pPr marL="395288" eaLnBrk="1" hangingPunct="1"/>
            <a:r>
              <a:rPr lang="cs-CZ" sz="2600" smtClean="0"/>
              <a:t>Kapacity magnetických pásek nedržely v posledních letech krok s nárůstem kapacit pevných disků</a:t>
            </a:r>
          </a:p>
          <a:p>
            <a:pPr marL="395288" eaLnBrk="1" hangingPunct="1"/>
            <a:r>
              <a:rPr lang="cs-CZ" sz="2600" smtClean="0"/>
              <a:t>Terciální paměť může ušetřit peníze pouze když se používá mnohem více svazků než mechanismů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CENA </a:t>
            </a:r>
            <a:endParaRPr lang="cs-CZ" dirty="0"/>
          </a:p>
        </p:txBody>
      </p:sp>
      <p:sp>
        <p:nvSpPr>
          <p:cNvPr id="358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RAID: Redundant Arrays of Independent (Inexpensive) Disks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organizace disků řízená tak, že poskytuje objem jednoho disku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1800" smtClean="0"/>
              <a:t>s velkou kapacitou a rychlostí díky tomu, že mnoho disků pracuje paralelně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1800" smtClean="0"/>
              <a:t>s velkou spolehlivostí, data se uchovávají redundantně, lze je obnovit i po poruše některého z disků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Pravděpodobnost, že některý disk z množiny N disků selže je mnohem vyšší, než pravděpodobnost, že selže jediný disk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N = 100 disků, každý má MTTF = 100 000 hodin (cca 11 let), celý systém bude mít MTTF = 1000 hodin (cca 41 dní)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techniky na bázi redundance chránící před ztrátou dat jsou pro systémy s velkým počtem komponent (disků) kritické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Původní záměr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levná alternativa nahrazující velké drahé disky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„I“ je interpretováno jako „independent“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TECHNOLOGIE RAID</a:t>
            </a:r>
            <a:endParaRPr lang="cs-CZ" dirty="0"/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57313"/>
            <a:ext cx="656748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MAGNETICKÉ DISKY</a:t>
            </a:r>
            <a:endParaRPr lang="cs-CZ" dirty="0"/>
          </a:p>
        </p:txBody>
      </p:sp>
      <p:sp>
        <p:nvSpPr>
          <p:cNvPr id="102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10245" name="TextovéPole 37"/>
          <p:cNvSpPr txBox="1">
            <a:spLocks noChangeArrowheads="1"/>
          </p:cNvSpPr>
          <p:nvPr/>
        </p:nvSpPr>
        <p:spPr bwMode="auto">
          <a:xfrm>
            <a:off x="1204913" y="527208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platter</a:t>
            </a:r>
          </a:p>
        </p:txBody>
      </p:sp>
      <p:sp>
        <p:nvSpPr>
          <p:cNvPr id="10246" name="TextovéPole 37"/>
          <p:cNvSpPr txBox="1">
            <a:spLocks noChangeArrowheads="1"/>
          </p:cNvSpPr>
          <p:nvPr/>
        </p:nvSpPr>
        <p:spPr bwMode="auto">
          <a:xfrm>
            <a:off x="2800350" y="587375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rotation</a:t>
            </a:r>
          </a:p>
        </p:txBody>
      </p:sp>
      <p:sp>
        <p:nvSpPr>
          <p:cNvPr id="10247" name="TextovéPole 37"/>
          <p:cNvSpPr txBox="1">
            <a:spLocks noChangeArrowheads="1"/>
          </p:cNvSpPr>
          <p:nvPr/>
        </p:nvSpPr>
        <p:spPr bwMode="auto">
          <a:xfrm>
            <a:off x="4448175" y="3905250"/>
            <a:ext cx="107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read-write head</a:t>
            </a:r>
          </a:p>
        </p:txBody>
      </p:sp>
      <p:sp>
        <p:nvSpPr>
          <p:cNvPr id="10248" name="TextovéPole 37"/>
          <p:cNvSpPr txBox="1">
            <a:spLocks noChangeArrowheads="1"/>
          </p:cNvSpPr>
          <p:nvPr/>
        </p:nvSpPr>
        <p:spPr bwMode="auto">
          <a:xfrm>
            <a:off x="6500813" y="2305050"/>
            <a:ext cx="1500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arm assembly</a:t>
            </a:r>
          </a:p>
        </p:txBody>
      </p:sp>
      <p:sp>
        <p:nvSpPr>
          <p:cNvPr id="10249" name="TextovéPole 37"/>
          <p:cNvSpPr txBox="1">
            <a:spLocks noChangeArrowheads="1"/>
          </p:cNvSpPr>
          <p:nvPr/>
        </p:nvSpPr>
        <p:spPr bwMode="auto">
          <a:xfrm>
            <a:off x="3748088" y="1400175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spindle</a:t>
            </a:r>
          </a:p>
        </p:txBody>
      </p:sp>
      <p:sp>
        <p:nvSpPr>
          <p:cNvPr id="10250" name="TextovéPole 37"/>
          <p:cNvSpPr txBox="1">
            <a:spLocks noChangeArrowheads="1"/>
          </p:cNvSpPr>
          <p:nvPr/>
        </p:nvSpPr>
        <p:spPr bwMode="auto">
          <a:xfrm>
            <a:off x="1409700" y="133350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track </a:t>
            </a:r>
            <a:r>
              <a:rPr lang="cs-CZ" sz="1400" b="1" i="1">
                <a:cs typeface="Arial" charset="0"/>
              </a:rPr>
              <a:t>t</a:t>
            </a:r>
          </a:p>
        </p:txBody>
      </p:sp>
      <p:sp>
        <p:nvSpPr>
          <p:cNvPr id="10251" name="TextovéPole 37"/>
          <p:cNvSpPr txBox="1">
            <a:spLocks noChangeArrowheads="1"/>
          </p:cNvSpPr>
          <p:nvPr/>
        </p:nvSpPr>
        <p:spPr bwMode="auto">
          <a:xfrm>
            <a:off x="981075" y="2581275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sector s</a:t>
            </a:r>
          </a:p>
        </p:txBody>
      </p:sp>
      <p:sp>
        <p:nvSpPr>
          <p:cNvPr id="10252" name="TextovéPole 37"/>
          <p:cNvSpPr txBox="1">
            <a:spLocks noChangeArrowheads="1"/>
          </p:cNvSpPr>
          <p:nvPr/>
        </p:nvSpPr>
        <p:spPr bwMode="auto">
          <a:xfrm>
            <a:off x="1209675" y="4014788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cylinder </a:t>
            </a:r>
            <a:r>
              <a:rPr lang="cs-CZ" sz="1400" b="1" i="1">
                <a:cs typeface="Arial" charset="0"/>
              </a:rPr>
              <a:t>c</a:t>
            </a:r>
          </a:p>
        </p:txBody>
      </p:sp>
      <p:sp>
        <p:nvSpPr>
          <p:cNvPr id="10253" name="TextovéPole 37"/>
          <p:cNvSpPr txBox="1">
            <a:spLocks noChangeArrowheads="1"/>
          </p:cNvSpPr>
          <p:nvPr/>
        </p:nvSpPr>
        <p:spPr bwMode="auto">
          <a:xfrm>
            <a:off x="4286250" y="5564188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>
                <a:cs typeface="Arial" charset="0"/>
              </a:rPr>
              <a:t>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000" smtClean="0"/>
              <a:t>Redundance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nadbytečnost, doplňková informace použitelná pro obnovu informace po poruše (disku)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000" smtClean="0"/>
              <a:t>Zrcadlení (stínování), Mirroring (shadowing)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každý disk je duplikován, 1 logický disk je tvořen 2 fyzickými disky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každý zápis se provede na obou discích, čte se z jednoho disku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jestliže se jeden disk porouchá, data jsou k dispozici na druhém disku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1800" smtClean="0"/>
              <a:t>ke ztrátě dat dojde při výpadku obou disků, když zrcadlový disk selže dříve, než se systém opraví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průměrná doba do ztráty dat závisí na průměrné době do poruchy a průměrné doby opravy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1800" smtClean="0"/>
              <a:t>Např. MTTF = 100 000 hodin, průměrná doba opravy 10 hodin, dává u zrcadlené dvojice disků průměrnou dobu ztráty dat 500*10</a:t>
            </a:r>
            <a:r>
              <a:rPr lang="cs-CZ" sz="1800" baseline="30000" smtClean="0"/>
              <a:t>6</a:t>
            </a:r>
            <a:r>
              <a:rPr lang="cs-CZ" sz="1800" smtClean="0"/>
              <a:t> hodin (čili 57 000 let), když budeme ignorovat požáry apod.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RAID: ZVÝŠENÍ SPOLEHLIVOSTI </a:t>
            </a:r>
            <a:endParaRPr lang="cs-CZ" dirty="0"/>
          </a:p>
        </p:txBody>
      </p:sp>
      <p:sp>
        <p:nvSpPr>
          <p:cNvPr id="378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Dva hlavní cíle paralelismu v diskových systémech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zvýšení propustnosti vyvážením zátěže malými přístupy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paralelizace velkých přístupů s cílem zkrácení doby odpovědi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Zvýšení přenosové rychlosti paralelním zápisem do více disků (dělení, </a:t>
            </a:r>
            <a:r>
              <a:rPr lang="cs-CZ" sz="2100" dirty="0" err="1"/>
              <a:t>striping</a:t>
            </a:r>
            <a:r>
              <a:rPr lang="cs-CZ" sz="21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bit-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  <a:r>
              <a:rPr lang="cs-CZ" sz="2000" dirty="0" err="1"/>
              <a:t>striping</a:t>
            </a:r>
            <a:endParaRPr lang="cs-CZ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dělení bitů každého bytu mezi samostatné disky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v poli 8 disků se zapisuje bit i každého bytu na disk 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čtení dat probíhá 8x rychleji než z jednoho disku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vystavení je delší než v případě jednoho disku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dnes se bit-</a:t>
            </a:r>
            <a:r>
              <a:rPr lang="cs-CZ" sz="1800" dirty="0" err="1"/>
              <a:t>level</a:t>
            </a:r>
            <a:r>
              <a:rPr lang="cs-CZ" sz="1800" dirty="0"/>
              <a:t> </a:t>
            </a:r>
            <a:r>
              <a:rPr lang="cs-CZ" sz="1800" dirty="0" err="1"/>
              <a:t>striping</a:t>
            </a:r>
            <a:r>
              <a:rPr lang="cs-CZ" sz="1800" dirty="0"/>
              <a:t> de facto už nepoužívá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blok-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  <a:r>
              <a:rPr lang="cs-CZ" sz="2000" dirty="0" err="1"/>
              <a:t>striping</a:t>
            </a:r>
            <a:endParaRPr lang="cs-CZ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systém s n disky, blok souboru i se zapisuje na disk (i </a:t>
            </a:r>
            <a:r>
              <a:rPr lang="cs-CZ" sz="1800" dirty="0" err="1"/>
              <a:t>mod</a:t>
            </a:r>
            <a:r>
              <a:rPr lang="cs-CZ" sz="1800" dirty="0"/>
              <a:t> n) + 1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požadavky na různé bloky se mohou realizovat paralelně, jestliže bloky leží na různých discích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požadavek na dlouhou posloupnost bloků může použít všechny disky paralelně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RAID: ZVÝŠENÍ VÝKONU</a:t>
            </a:r>
            <a:endParaRPr lang="cs-CZ" dirty="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1428750"/>
            <a:ext cx="5032375" cy="494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0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Žádná redundance, jen souběžnost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1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Spolehlivost dosažená zrcadlením disků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2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Hamming code error correction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3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1 kontrolní disk na skupinu, dělení bitů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4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Nezávislé operace read/write, dělení bloků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5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Data/parity přes všechny disky</a:t>
            </a:r>
            <a:br>
              <a:rPr lang="cs-CZ" sz="1800" smtClean="0"/>
            </a:br>
            <a:r>
              <a:rPr lang="cs-CZ" sz="1800" smtClean="0"/>
              <a:t>(více souběžný přístup)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6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Odolnost při více než jedné poruše disku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ÚROVNĚ RAID, PŘEHLED</a:t>
            </a:r>
            <a:endParaRPr lang="cs-CZ" dirty="0"/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39941" name="Obrázek 121" descr="schema-raid-lev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95288"/>
            <a:ext cx="40862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ovéPole 31"/>
          <p:cNvSpPr txBox="1">
            <a:spLocks noChangeArrowheads="1"/>
          </p:cNvSpPr>
          <p:nvPr/>
        </p:nvSpPr>
        <p:spPr bwMode="auto">
          <a:xfrm>
            <a:off x="5443538" y="1285875"/>
            <a:ext cx="307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i="1">
                <a:cs typeface="Arial" charset="0"/>
              </a:rPr>
              <a:t>(a) RAID 0: non-redudant striping.</a:t>
            </a:r>
          </a:p>
        </p:txBody>
      </p:sp>
      <p:sp>
        <p:nvSpPr>
          <p:cNvPr id="39943" name="TextovéPole 31"/>
          <p:cNvSpPr txBox="1">
            <a:spLocks noChangeArrowheads="1"/>
          </p:cNvSpPr>
          <p:nvPr/>
        </p:nvSpPr>
        <p:spPr bwMode="auto">
          <a:xfrm>
            <a:off x="5443538" y="2058988"/>
            <a:ext cx="307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i="1">
                <a:cs typeface="Arial" charset="0"/>
              </a:rPr>
              <a:t>(b) RAID1: mirrored disks.</a:t>
            </a:r>
          </a:p>
        </p:txBody>
      </p:sp>
      <p:sp>
        <p:nvSpPr>
          <p:cNvPr id="39944" name="TextovéPole 31"/>
          <p:cNvSpPr txBox="1">
            <a:spLocks noChangeArrowheads="1"/>
          </p:cNvSpPr>
          <p:nvPr/>
        </p:nvSpPr>
        <p:spPr bwMode="auto">
          <a:xfrm>
            <a:off x="4800600" y="2825750"/>
            <a:ext cx="435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i="1">
                <a:cs typeface="Arial" charset="0"/>
              </a:rPr>
              <a:t>(c) RAID 2: memory-style error-correcting codes.</a:t>
            </a:r>
          </a:p>
        </p:txBody>
      </p:sp>
      <p:sp>
        <p:nvSpPr>
          <p:cNvPr id="39945" name="TextovéPole 31"/>
          <p:cNvSpPr txBox="1">
            <a:spLocks noChangeArrowheads="1"/>
          </p:cNvSpPr>
          <p:nvPr/>
        </p:nvSpPr>
        <p:spPr bwMode="auto">
          <a:xfrm>
            <a:off x="4872038" y="3633788"/>
            <a:ext cx="421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i="1">
                <a:cs typeface="Arial" charset="0"/>
              </a:rPr>
              <a:t>(d) RAID 3: bit-interleaved parity.</a:t>
            </a:r>
          </a:p>
        </p:txBody>
      </p:sp>
      <p:sp>
        <p:nvSpPr>
          <p:cNvPr id="39946" name="TextovéPole 31"/>
          <p:cNvSpPr txBox="1">
            <a:spLocks noChangeArrowheads="1"/>
          </p:cNvSpPr>
          <p:nvPr/>
        </p:nvSpPr>
        <p:spPr bwMode="auto">
          <a:xfrm>
            <a:off x="4872038" y="4376738"/>
            <a:ext cx="421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i="1">
                <a:cs typeface="Arial" charset="0"/>
              </a:rPr>
              <a:t>(e) RAID 4: block-interleaved parity.</a:t>
            </a:r>
          </a:p>
        </p:txBody>
      </p:sp>
      <p:sp>
        <p:nvSpPr>
          <p:cNvPr id="39947" name="TextovéPole 31"/>
          <p:cNvSpPr txBox="1">
            <a:spLocks noChangeArrowheads="1"/>
          </p:cNvSpPr>
          <p:nvPr/>
        </p:nvSpPr>
        <p:spPr bwMode="auto">
          <a:xfrm>
            <a:off x="4872038" y="5195888"/>
            <a:ext cx="421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i="1">
                <a:cs typeface="Arial" charset="0"/>
              </a:rPr>
              <a:t>(f) RAID 5: block-interleaved distributed parity.</a:t>
            </a:r>
          </a:p>
        </p:txBody>
      </p:sp>
      <p:sp>
        <p:nvSpPr>
          <p:cNvPr id="39948" name="TextovéPole 31"/>
          <p:cNvSpPr txBox="1">
            <a:spLocks noChangeArrowheads="1"/>
          </p:cNvSpPr>
          <p:nvPr/>
        </p:nvSpPr>
        <p:spPr bwMode="auto">
          <a:xfrm>
            <a:off x="4872038" y="6076950"/>
            <a:ext cx="421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i="1">
                <a:cs typeface="Arial" charset="0"/>
              </a:rPr>
              <a:t>(g) RAID 6: P + Q redundacy.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</a:t>
            </a:r>
            <a:r>
              <a:rPr lang="cs-CZ" dirty="0" smtClean="0"/>
              <a:t>ĚŽNĚ POUŽÍVANÝ RAID</a:t>
            </a:r>
            <a:endParaRPr lang="cs-CZ" dirty="0"/>
          </a:p>
        </p:txBody>
      </p:sp>
      <p:sp>
        <p:nvSpPr>
          <p:cNvPr id="4096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40964" name="Picture 4" descr="325px-RAID_1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989138"/>
            <a:ext cx="21542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325px-RAID_0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916113"/>
            <a:ext cx="22479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319213"/>
            <a:ext cx="32527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890963"/>
            <a:ext cx="37528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Obdélník 10"/>
          <p:cNvSpPr>
            <a:spLocks noChangeArrowheads="1"/>
          </p:cNvSpPr>
          <p:nvPr/>
        </p:nvSpPr>
        <p:spPr bwMode="auto">
          <a:xfrm>
            <a:off x="285750" y="5929313"/>
            <a:ext cx="198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 i="1"/>
              <a:t>Zdroj: en.wikipedia.org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Většina OS pracuje s vyměnitelnými disky (např. disketami, ZIP disky) stejně jako s pevnými disky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nový svazek je formátován a na disku se generuje prázdný souborový systém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Pásky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jsou prezentované jako „holé“ (</a:t>
            </a:r>
            <a:r>
              <a:rPr lang="cs-CZ" sz="2000" i="1" smtClean="0"/>
              <a:t>raw</a:t>
            </a:r>
            <a:r>
              <a:rPr lang="cs-CZ" sz="2000" smtClean="0"/>
              <a:t>) paměťové médium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aplikace na páskách nemají k dispozici souborový systém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otevírají celý páskový mechanismus jako zařízení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páskové mechanismy se vesměs nesdílejí, jsou dedikované konkrétní aplikaci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OS nepodporují na páskách souborové systémy, aplikace musí samy řešit jak používat bloky dat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1800" smtClean="0"/>
              <a:t>pásku pak obvykle může používat pouze aplikace, pro kterou byla páska vytvářena (protože jako jediná zná strukturu dat na pásce)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API</a:t>
            </a:r>
          </a:p>
        </p:txBody>
      </p:sp>
      <p:sp>
        <p:nvSpPr>
          <p:cNvPr id="4198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CENA MB RAM (1981-2004)</a:t>
            </a:r>
            <a:endParaRPr lang="cs-CZ" sz="4000" dirty="0"/>
          </a:p>
        </p:txBody>
      </p:sp>
      <p:sp>
        <p:nvSpPr>
          <p:cNvPr id="4301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331913" y="6375400"/>
            <a:ext cx="304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2857500" y="6000750"/>
            <a:ext cx="2774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/>
              <a:t>Dnes: asi $0.025/MB</a:t>
            </a:r>
            <a:r>
              <a:rPr lang="en-US" sz="1600" b="1"/>
              <a:t> (4GB)</a:t>
            </a:r>
            <a:endParaRPr lang="cs-CZ" sz="1600" b="1"/>
          </a:p>
        </p:txBody>
      </p:sp>
      <p:grpSp>
        <p:nvGrpSpPr>
          <p:cNvPr id="43014" name="Skupina 160"/>
          <p:cNvGrpSpPr>
            <a:grpSpLocks/>
          </p:cNvGrpSpPr>
          <p:nvPr/>
        </p:nvGrpSpPr>
        <p:grpSpPr bwMode="auto">
          <a:xfrm>
            <a:off x="1500188" y="1571625"/>
            <a:ext cx="6643687" cy="3786188"/>
            <a:chOff x="1500166" y="1571612"/>
            <a:chExt cx="6643734" cy="3786214"/>
          </a:xfrm>
        </p:grpSpPr>
        <p:cxnSp>
          <p:nvCxnSpPr>
            <p:cNvPr id="43074" name="Přímá spojovací čára 53"/>
            <p:cNvCxnSpPr>
              <a:cxnSpLocks noChangeShapeType="1"/>
            </p:cNvCxnSpPr>
            <p:nvPr/>
          </p:nvCxnSpPr>
          <p:spPr bwMode="auto">
            <a:xfrm>
              <a:off x="1500166" y="1571612"/>
              <a:ext cx="571504" cy="357190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75" name="Přímá spojovací čára 54"/>
            <p:cNvCxnSpPr>
              <a:cxnSpLocks noChangeShapeType="1"/>
            </p:cNvCxnSpPr>
            <p:nvPr/>
          </p:nvCxnSpPr>
          <p:spPr bwMode="auto">
            <a:xfrm>
              <a:off x="2071670" y="1928802"/>
              <a:ext cx="285752" cy="158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76" name="Přímá spojovací čára 55"/>
            <p:cNvCxnSpPr>
              <a:cxnSpLocks noChangeShapeType="1"/>
            </p:cNvCxnSpPr>
            <p:nvPr/>
          </p:nvCxnSpPr>
          <p:spPr bwMode="auto">
            <a:xfrm rot="16200000" flipH="1">
              <a:off x="1964513" y="2321711"/>
              <a:ext cx="1071570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77" name="Přímá spojovací čára 56"/>
            <p:cNvCxnSpPr>
              <a:cxnSpLocks noChangeShapeType="1"/>
            </p:cNvCxnSpPr>
            <p:nvPr/>
          </p:nvCxnSpPr>
          <p:spPr bwMode="auto">
            <a:xfrm flipV="1">
              <a:off x="2643174" y="2786058"/>
              <a:ext cx="571504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78" name="Přímá spojovací čára 57"/>
            <p:cNvCxnSpPr>
              <a:cxnSpLocks noChangeShapeType="1"/>
            </p:cNvCxnSpPr>
            <p:nvPr/>
          </p:nvCxnSpPr>
          <p:spPr bwMode="auto">
            <a:xfrm rot="5400000" flipH="1" flipV="1">
              <a:off x="3143240" y="2428868"/>
              <a:ext cx="428628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79" name="Přímá spojovací čára 58"/>
            <p:cNvCxnSpPr>
              <a:cxnSpLocks noChangeShapeType="1"/>
            </p:cNvCxnSpPr>
            <p:nvPr/>
          </p:nvCxnSpPr>
          <p:spPr bwMode="auto">
            <a:xfrm rot="16200000" flipH="1">
              <a:off x="3464711" y="2393149"/>
              <a:ext cx="357190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0" name="Přímá spojovací čára 59"/>
            <p:cNvCxnSpPr>
              <a:cxnSpLocks noChangeShapeType="1"/>
            </p:cNvCxnSpPr>
            <p:nvPr/>
          </p:nvCxnSpPr>
          <p:spPr bwMode="auto">
            <a:xfrm rot="16200000" flipH="1">
              <a:off x="3643306" y="2857496"/>
              <a:ext cx="571504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1" name="Přímá spojovací čára 60"/>
            <p:cNvCxnSpPr>
              <a:cxnSpLocks noChangeShapeType="1"/>
            </p:cNvCxnSpPr>
            <p:nvPr/>
          </p:nvCxnSpPr>
          <p:spPr bwMode="auto">
            <a:xfrm>
              <a:off x="4071934" y="3286124"/>
              <a:ext cx="285752" cy="7143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2" name="Přímá spojovací čára 61"/>
            <p:cNvCxnSpPr>
              <a:cxnSpLocks noChangeShapeType="1"/>
            </p:cNvCxnSpPr>
            <p:nvPr/>
          </p:nvCxnSpPr>
          <p:spPr bwMode="auto">
            <a:xfrm>
              <a:off x="4357686" y="3357562"/>
              <a:ext cx="357190" cy="142876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3" name="Přímá spojovací čára 62"/>
            <p:cNvCxnSpPr>
              <a:cxnSpLocks noChangeShapeType="1"/>
            </p:cNvCxnSpPr>
            <p:nvPr/>
          </p:nvCxnSpPr>
          <p:spPr bwMode="auto">
            <a:xfrm flipV="1">
              <a:off x="4714876" y="3286124"/>
              <a:ext cx="285752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4" name="Přímá spojovací čára 63"/>
            <p:cNvCxnSpPr>
              <a:cxnSpLocks noChangeShapeType="1"/>
            </p:cNvCxnSpPr>
            <p:nvPr/>
          </p:nvCxnSpPr>
          <p:spPr bwMode="auto">
            <a:xfrm>
              <a:off x="5000628" y="3286124"/>
              <a:ext cx="500066" cy="7143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5" name="Přímá spojovací čára 64"/>
            <p:cNvCxnSpPr>
              <a:cxnSpLocks noChangeShapeType="1"/>
            </p:cNvCxnSpPr>
            <p:nvPr/>
          </p:nvCxnSpPr>
          <p:spPr bwMode="auto">
            <a:xfrm rot="16200000" flipH="1">
              <a:off x="5179223" y="3679033"/>
              <a:ext cx="928694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6" name="Přímá spojovací čára 65"/>
            <p:cNvCxnSpPr>
              <a:cxnSpLocks noChangeShapeType="1"/>
            </p:cNvCxnSpPr>
            <p:nvPr/>
          </p:nvCxnSpPr>
          <p:spPr bwMode="auto">
            <a:xfrm rot="16200000" flipH="1">
              <a:off x="5536413" y="4536289"/>
              <a:ext cx="1071570" cy="57150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7" name="Přímá spojovací čára 66"/>
            <p:cNvCxnSpPr>
              <a:cxnSpLocks noChangeShapeType="1"/>
            </p:cNvCxnSpPr>
            <p:nvPr/>
          </p:nvCxnSpPr>
          <p:spPr bwMode="auto">
            <a:xfrm flipV="1">
              <a:off x="6357950" y="5143512"/>
              <a:ext cx="357190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8" name="Přímá spojovací čára 67"/>
            <p:cNvCxnSpPr>
              <a:cxnSpLocks noChangeShapeType="1"/>
            </p:cNvCxnSpPr>
            <p:nvPr/>
          </p:nvCxnSpPr>
          <p:spPr bwMode="auto">
            <a:xfrm>
              <a:off x="6715140" y="5143512"/>
              <a:ext cx="1428760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3015" name="Přímá spojovací čára 69"/>
          <p:cNvCxnSpPr>
            <a:cxnSpLocks noChangeShapeType="1"/>
          </p:cNvCxnSpPr>
          <p:nvPr/>
        </p:nvCxnSpPr>
        <p:spPr bwMode="auto">
          <a:xfrm rot="5400000">
            <a:off x="-501650" y="3357563"/>
            <a:ext cx="4002087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Přímá spojovací čára 71"/>
          <p:cNvCxnSpPr>
            <a:cxnSpLocks noChangeShapeType="1"/>
          </p:cNvCxnSpPr>
          <p:nvPr/>
        </p:nvCxnSpPr>
        <p:spPr bwMode="auto">
          <a:xfrm>
            <a:off x="1357313" y="5357813"/>
            <a:ext cx="68580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7" name="Přímá spojovací čára 73"/>
          <p:cNvCxnSpPr>
            <a:cxnSpLocks noChangeShapeType="1"/>
          </p:cNvCxnSpPr>
          <p:nvPr/>
        </p:nvCxnSpPr>
        <p:spPr bwMode="auto">
          <a:xfrm rot="10800000">
            <a:off x="1357313" y="14287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Přímá spojovací čára 74"/>
          <p:cNvCxnSpPr>
            <a:cxnSpLocks noChangeShapeType="1"/>
          </p:cNvCxnSpPr>
          <p:nvPr/>
        </p:nvCxnSpPr>
        <p:spPr bwMode="auto">
          <a:xfrm rot="10800000">
            <a:off x="1357313" y="51435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Přímá spojovací čára 75"/>
          <p:cNvCxnSpPr>
            <a:cxnSpLocks noChangeShapeType="1"/>
          </p:cNvCxnSpPr>
          <p:nvPr/>
        </p:nvCxnSpPr>
        <p:spPr bwMode="auto">
          <a:xfrm rot="10800000">
            <a:off x="1357313" y="48577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Přímá spojovací čára 76"/>
          <p:cNvCxnSpPr>
            <a:cxnSpLocks noChangeShapeType="1"/>
          </p:cNvCxnSpPr>
          <p:nvPr/>
        </p:nvCxnSpPr>
        <p:spPr bwMode="auto">
          <a:xfrm rot="10800000">
            <a:off x="1357313" y="40005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Přímá spojovací čára 98"/>
          <p:cNvCxnSpPr>
            <a:cxnSpLocks noChangeShapeType="1"/>
          </p:cNvCxnSpPr>
          <p:nvPr/>
        </p:nvCxnSpPr>
        <p:spPr bwMode="auto">
          <a:xfrm rot="10800000">
            <a:off x="1357313" y="435768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Přímá spojovací čára 99"/>
          <p:cNvCxnSpPr>
            <a:cxnSpLocks noChangeShapeType="1"/>
          </p:cNvCxnSpPr>
          <p:nvPr/>
        </p:nvCxnSpPr>
        <p:spPr bwMode="auto">
          <a:xfrm rot="10800000">
            <a:off x="1357313" y="364331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3" name="Přímá spojovací čára 100"/>
          <p:cNvCxnSpPr>
            <a:cxnSpLocks noChangeShapeType="1"/>
          </p:cNvCxnSpPr>
          <p:nvPr/>
        </p:nvCxnSpPr>
        <p:spPr bwMode="auto">
          <a:xfrm rot="10800000">
            <a:off x="1357313" y="3286125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4" name="Přímá spojovací čára 101"/>
          <p:cNvCxnSpPr>
            <a:cxnSpLocks noChangeShapeType="1"/>
          </p:cNvCxnSpPr>
          <p:nvPr/>
        </p:nvCxnSpPr>
        <p:spPr bwMode="auto">
          <a:xfrm rot="10800000">
            <a:off x="1357313" y="28575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Přímá spojovací čára 102"/>
          <p:cNvCxnSpPr>
            <a:cxnSpLocks noChangeShapeType="1"/>
          </p:cNvCxnSpPr>
          <p:nvPr/>
        </p:nvCxnSpPr>
        <p:spPr bwMode="auto">
          <a:xfrm rot="10800000">
            <a:off x="1357313" y="250031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Přímá spojovací čára 103"/>
          <p:cNvCxnSpPr>
            <a:cxnSpLocks noChangeShapeType="1"/>
          </p:cNvCxnSpPr>
          <p:nvPr/>
        </p:nvCxnSpPr>
        <p:spPr bwMode="auto">
          <a:xfrm rot="10800000">
            <a:off x="1357313" y="2143125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7" name="Přímá spojovací čára 104"/>
          <p:cNvCxnSpPr>
            <a:cxnSpLocks noChangeShapeType="1"/>
          </p:cNvCxnSpPr>
          <p:nvPr/>
        </p:nvCxnSpPr>
        <p:spPr bwMode="auto">
          <a:xfrm rot="10800000">
            <a:off x="1357313" y="178593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8" name="Přímá spojovací čára 132"/>
          <p:cNvCxnSpPr>
            <a:cxnSpLocks noChangeShapeType="1"/>
          </p:cNvCxnSpPr>
          <p:nvPr/>
        </p:nvCxnSpPr>
        <p:spPr bwMode="auto">
          <a:xfrm rot="-5400000">
            <a:off x="2286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9" name="Přímá spojovací čára 133"/>
          <p:cNvCxnSpPr>
            <a:cxnSpLocks noChangeShapeType="1"/>
          </p:cNvCxnSpPr>
          <p:nvPr/>
        </p:nvCxnSpPr>
        <p:spPr bwMode="auto">
          <a:xfrm rot="-5400000">
            <a:off x="1715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0" name="Přímá spojovací čára 134"/>
          <p:cNvCxnSpPr>
            <a:cxnSpLocks noChangeShapeType="1"/>
          </p:cNvCxnSpPr>
          <p:nvPr/>
        </p:nvCxnSpPr>
        <p:spPr bwMode="auto">
          <a:xfrm rot="-5400000">
            <a:off x="2858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1" name="Přímá spojovací čára 135"/>
          <p:cNvCxnSpPr>
            <a:cxnSpLocks noChangeShapeType="1"/>
          </p:cNvCxnSpPr>
          <p:nvPr/>
        </p:nvCxnSpPr>
        <p:spPr bwMode="auto">
          <a:xfrm rot="-5400000">
            <a:off x="3429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2" name="Přímá spojovací čára 136"/>
          <p:cNvCxnSpPr>
            <a:cxnSpLocks noChangeShapeType="1"/>
          </p:cNvCxnSpPr>
          <p:nvPr/>
        </p:nvCxnSpPr>
        <p:spPr bwMode="auto">
          <a:xfrm rot="-5400000">
            <a:off x="4001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3" name="Přímá spojovací čára 137"/>
          <p:cNvCxnSpPr>
            <a:cxnSpLocks noChangeShapeType="1"/>
          </p:cNvCxnSpPr>
          <p:nvPr/>
        </p:nvCxnSpPr>
        <p:spPr bwMode="auto">
          <a:xfrm rot="-5400000">
            <a:off x="4572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4" name="Přímá spojovací čára 138"/>
          <p:cNvCxnSpPr>
            <a:cxnSpLocks noChangeShapeType="1"/>
          </p:cNvCxnSpPr>
          <p:nvPr/>
        </p:nvCxnSpPr>
        <p:spPr bwMode="auto">
          <a:xfrm rot="-5400000">
            <a:off x="5144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5" name="Přímá spojovací čára 139"/>
          <p:cNvCxnSpPr>
            <a:cxnSpLocks noChangeShapeType="1"/>
          </p:cNvCxnSpPr>
          <p:nvPr/>
        </p:nvCxnSpPr>
        <p:spPr bwMode="auto">
          <a:xfrm rot="-5400000">
            <a:off x="5715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6" name="Přímá spojovací čára 140"/>
          <p:cNvCxnSpPr>
            <a:cxnSpLocks noChangeShapeType="1"/>
          </p:cNvCxnSpPr>
          <p:nvPr/>
        </p:nvCxnSpPr>
        <p:spPr bwMode="auto">
          <a:xfrm rot="-5400000">
            <a:off x="6287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7" name="Přímá spojovací čára 141"/>
          <p:cNvCxnSpPr>
            <a:cxnSpLocks noChangeShapeType="1"/>
          </p:cNvCxnSpPr>
          <p:nvPr/>
        </p:nvCxnSpPr>
        <p:spPr bwMode="auto">
          <a:xfrm rot="-5400000">
            <a:off x="6858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8" name="Přímá spojovací čára 142"/>
          <p:cNvCxnSpPr>
            <a:cxnSpLocks noChangeShapeType="1"/>
          </p:cNvCxnSpPr>
          <p:nvPr/>
        </p:nvCxnSpPr>
        <p:spPr bwMode="auto">
          <a:xfrm rot="-5400000">
            <a:off x="8001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9" name="Přímá spojovací čára 143"/>
          <p:cNvCxnSpPr>
            <a:cxnSpLocks noChangeShapeType="1"/>
          </p:cNvCxnSpPr>
          <p:nvPr/>
        </p:nvCxnSpPr>
        <p:spPr bwMode="auto">
          <a:xfrm rot="-5400000">
            <a:off x="7430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40" name="TextovéPole 31"/>
          <p:cNvSpPr txBox="1">
            <a:spLocks noChangeArrowheads="1"/>
          </p:cNvSpPr>
          <p:nvPr/>
        </p:nvSpPr>
        <p:spPr bwMode="auto">
          <a:xfrm>
            <a:off x="857250" y="1285875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1280</a:t>
            </a:r>
          </a:p>
        </p:txBody>
      </p:sp>
      <p:sp>
        <p:nvSpPr>
          <p:cNvPr id="43041" name="TextovéPole 31"/>
          <p:cNvSpPr txBox="1">
            <a:spLocks noChangeArrowheads="1"/>
          </p:cNvSpPr>
          <p:nvPr/>
        </p:nvSpPr>
        <p:spPr bwMode="auto">
          <a:xfrm>
            <a:off x="857250" y="1643063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640</a:t>
            </a:r>
          </a:p>
        </p:txBody>
      </p:sp>
      <p:sp>
        <p:nvSpPr>
          <p:cNvPr id="43042" name="TextovéPole 31"/>
          <p:cNvSpPr txBox="1">
            <a:spLocks noChangeArrowheads="1"/>
          </p:cNvSpPr>
          <p:nvPr/>
        </p:nvSpPr>
        <p:spPr bwMode="auto">
          <a:xfrm>
            <a:off x="857250" y="2000250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320</a:t>
            </a:r>
          </a:p>
        </p:txBody>
      </p:sp>
      <p:sp>
        <p:nvSpPr>
          <p:cNvPr id="43043" name="TextovéPole 31"/>
          <p:cNvSpPr txBox="1">
            <a:spLocks noChangeArrowheads="1"/>
          </p:cNvSpPr>
          <p:nvPr/>
        </p:nvSpPr>
        <p:spPr bwMode="auto">
          <a:xfrm>
            <a:off x="857250" y="2357438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160</a:t>
            </a:r>
          </a:p>
        </p:txBody>
      </p:sp>
      <p:sp>
        <p:nvSpPr>
          <p:cNvPr id="43044" name="TextovéPole 31"/>
          <p:cNvSpPr txBox="1">
            <a:spLocks noChangeArrowheads="1"/>
          </p:cNvSpPr>
          <p:nvPr/>
        </p:nvSpPr>
        <p:spPr bwMode="auto">
          <a:xfrm>
            <a:off x="857250" y="2714625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80</a:t>
            </a:r>
          </a:p>
        </p:txBody>
      </p:sp>
      <p:sp>
        <p:nvSpPr>
          <p:cNvPr id="43045" name="TextovéPole 31"/>
          <p:cNvSpPr txBox="1">
            <a:spLocks noChangeArrowheads="1"/>
          </p:cNvSpPr>
          <p:nvPr/>
        </p:nvSpPr>
        <p:spPr bwMode="auto">
          <a:xfrm>
            <a:off x="857250" y="3143250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40</a:t>
            </a:r>
          </a:p>
        </p:txBody>
      </p:sp>
      <p:sp>
        <p:nvSpPr>
          <p:cNvPr id="43046" name="TextovéPole 31"/>
          <p:cNvSpPr txBox="1">
            <a:spLocks noChangeArrowheads="1"/>
          </p:cNvSpPr>
          <p:nvPr/>
        </p:nvSpPr>
        <p:spPr bwMode="auto">
          <a:xfrm>
            <a:off x="857250" y="3500438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</a:t>
            </a:r>
          </a:p>
        </p:txBody>
      </p:sp>
      <p:sp>
        <p:nvSpPr>
          <p:cNvPr id="43047" name="TextovéPole 31"/>
          <p:cNvSpPr txBox="1">
            <a:spLocks noChangeArrowheads="1"/>
          </p:cNvSpPr>
          <p:nvPr/>
        </p:nvSpPr>
        <p:spPr bwMode="auto">
          <a:xfrm>
            <a:off x="857250" y="3857625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10</a:t>
            </a:r>
          </a:p>
        </p:txBody>
      </p:sp>
      <p:sp>
        <p:nvSpPr>
          <p:cNvPr id="43048" name="TextovéPole 31"/>
          <p:cNvSpPr txBox="1">
            <a:spLocks noChangeArrowheads="1"/>
          </p:cNvSpPr>
          <p:nvPr/>
        </p:nvSpPr>
        <p:spPr bwMode="auto">
          <a:xfrm>
            <a:off x="857250" y="4214813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5</a:t>
            </a:r>
          </a:p>
        </p:txBody>
      </p:sp>
      <p:sp>
        <p:nvSpPr>
          <p:cNvPr id="43049" name="TextovéPole 31"/>
          <p:cNvSpPr txBox="1">
            <a:spLocks noChangeArrowheads="1"/>
          </p:cNvSpPr>
          <p:nvPr/>
        </p:nvSpPr>
        <p:spPr bwMode="auto">
          <a:xfrm>
            <a:off x="857250" y="4714875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</a:t>
            </a:r>
          </a:p>
        </p:txBody>
      </p:sp>
      <p:sp>
        <p:nvSpPr>
          <p:cNvPr id="43050" name="TextovéPole 31"/>
          <p:cNvSpPr txBox="1">
            <a:spLocks noChangeArrowheads="1"/>
          </p:cNvSpPr>
          <p:nvPr/>
        </p:nvSpPr>
        <p:spPr bwMode="auto">
          <a:xfrm>
            <a:off x="857250" y="5000625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1.2</a:t>
            </a:r>
          </a:p>
        </p:txBody>
      </p:sp>
      <p:sp>
        <p:nvSpPr>
          <p:cNvPr id="43051" name="TextovéPole 31"/>
          <p:cNvSpPr txBox="1">
            <a:spLocks noChangeArrowheads="1"/>
          </p:cNvSpPr>
          <p:nvPr/>
        </p:nvSpPr>
        <p:spPr bwMode="auto">
          <a:xfrm>
            <a:off x="857250" y="5214938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0.8</a:t>
            </a:r>
          </a:p>
        </p:txBody>
      </p:sp>
      <p:sp>
        <p:nvSpPr>
          <p:cNvPr id="43052" name="TextovéPole 31"/>
          <p:cNvSpPr txBox="1">
            <a:spLocks noChangeArrowheads="1"/>
          </p:cNvSpPr>
          <p:nvPr/>
        </p:nvSpPr>
        <p:spPr bwMode="auto">
          <a:xfrm>
            <a:off x="1428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1982</a:t>
            </a:r>
          </a:p>
        </p:txBody>
      </p:sp>
      <p:sp>
        <p:nvSpPr>
          <p:cNvPr id="43053" name="TextovéPole 31"/>
          <p:cNvSpPr txBox="1">
            <a:spLocks noChangeArrowheads="1"/>
          </p:cNvSpPr>
          <p:nvPr/>
        </p:nvSpPr>
        <p:spPr bwMode="auto">
          <a:xfrm>
            <a:off x="2000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1984</a:t>
            </a:r>
          </a:p>
        </p:txBody>
      </p:sp>
      <p:sp>
        <p:nvSpPr>
          <p:cNvPr id="43054" name="TextovéPole 31"/>
          <p:cNvSpPr txBox="1">
            <a:spLocks noChangeArrowheads="1"/>
          </p:cNvSpPr>
          <p:nvPr/>
        </p:nvSpPr>
        <p:spPr bwMode="auto">
          <a:xfrm>
            <a:off x="2571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1986</a:t>
            </a:r>
          </a:p>
        </p:txBody>
      </p:sp>
      <p:sp>
        <p:nvSpPr>
          <p:cNvPr id="43055" name="TextovéPole 31"/>
          <p:cNvSpPr txBox="1">
            <a:spLocks noChangeArrowheads="1"/>
          </p:cNvSpPr>
          <p:nvPr/>
        </p:nvSpPr>
        <p:spPr bwMode="auto">
          <a:xfrm>
            <a:off x="3143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1988</a:t>
            </a:r>
          </a:p>
        </p:txBody>
      </p:sp>
      <p:sp>
        <p:nvSpPr>
          <p:cNvPr id="43056" name="TextovéPole 31"/>
          <p:cNvSpPr txBox="1">
            <a:spLocks noChangeArrowheads="1"/>
          </p:cNvSpPr>
          <p:nvPr/>
        </p:nvSpPr>
        <p:spPr bwMode="auto">
          <a:xfrm>
            <a:off x="3714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1990</a:t>
            </a:r>
          </a:p>
        </p:txBody>
      </p:sp>
      <p:sp>
        <p:nvSpPr>
          <p:cNvPr id="43057" name="TextovéPole 31"/>
          <p:cNvSpPr txBox="1">
            <a:spLocks noChangeArrowheads="1"/>
          </p:cNvSpPr>
          <p:nvPr/>
        </p:nvSpPr>
        <p:spPr bwMode="auto">
          <a:xfrm>
            <a:off x="4286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1992</a:t>
            </a:r>
          </a:p>
        </p:txBody>
      </p:sp>
      <p:sp>
        <p:nvSpPr>
          <p:cNvPr id="43058" name="TextovéPole 31"/>
          <p:cNvSpPr txBox="1">
            <a:spLocks noChangeArrowheads="1"/>
          </p:cNvSpPr>
          <p:nvPr/>
        </p:nvSpPr>
        <p:spPr bwMode="auto">
          <a:xfrm>
            <a:off x="4857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1994</a:t>
            </a:r>
          </a:p>
        </p:txBody>
      </p:sp>
      <p:sp>
        <p:nvSpPr>
          <p:cNvPr id="43059" name="TextovéPole 31"/>
          <p:cNvSpPr txBox="1">
            <a:spLocks noChangeArrowheads="1"/>
          </p:cNvSpPr>
          <p:nvPr/>
        </p:nvSpPr>
        <p:spPr bwMode="auto">
          <a:xfrm>
            <a:off x="5429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1996</a:t>
            </a:r>
          </a:p>
        </p:txBody>
      </p:sp>
      <p:sp>
        <p:nvSpPr>
          <p:cNvPr id="43060" name="TextovéPole 31"/>
          <p:cNvSpPr txBox="1">
            <a:spLocks noChangeArrowheads="1"/>
          </p:cNvSpPr>
          <p:nvPr/>
        </p:nvSpPr>
        <p:spPr bwMode="auto">
          <a:xfrm>
            <a:off x="6000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1998</a:t>
            </a:r>
          </a:p>
        </p:txBody>
      </p:sp>
      <p:sp>
        <p:nvSpPr>
          <p:cNvPr id="43061" name="TextovéPole 31"/>
          <p:cNvSpPr txBox="1">
            <a:spLocks noChangeArrowheads="1"/>
          </p:cNvSpPr>
          <p:nvPr/>
        </p:nvSpPr>
        <p:spPr bwMode="auto">
          <a:xfrm>
            <a:off x="6572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2000</a:t>
            </a:r>
          </a:p>
        </p:txBody>
      </p:sp>
      <p:sp>
        <p:nvSpPr>
          <p:cNvPr id="43062" name="TextovéPole 31"/>
          <p:cNvSpPr txBox="1">
            <a:spLocks noChangeArrowheads="1"/>
          </p:cNvSpPr>
          <p:nvPr/>
        </p:nvSpPr>
        <p:spPr bwMode="auto">
          <a:xfrm>
            <a:off x="7143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2002</a:t>
            </a:r>
          </a:p>
        </p:txBody>
      </p:sp>
      <p:sp>
        <p:nvSpPr>
          <p:cNvPr id="43063" name="TextovéPole 31"/>
          <p:cNvSpPr txBox="1">
            <a:spLocks noChangeArrowheads="1"/>
          </p:cNvSpPr>
          <p:nvPr/>
        </p:nvSpPr>
        <p:spPr bwMode="auto">
          <a:xfrm>
            <a:off x="7715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2004</a:t>
            </a:r>
          </a:p>
        </p:txBody>
      </p:sp>
      <p:sp>
        <p:nvSpPr>
          <p:cNvPr id="43064" name="TextovéPole 31"/>
          <p:cNvSpPr txBox="1">
            <a:spLocks noChangeArrowheads="1"/>
          </p:cNvSpPr>
          <p:nvPr/>
        </p:nvSpPr>
        <p:spPr bwMode="auto">
          <a:xfrm>
            <a:off x="1857375" y="25717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64 KB</a:t>
            </a:r>
          </a:p>
        </p:txBody>
      </p:sp>
      <p:sp>
        <p:nvSpPr>
          <p:cNvPr id="43065" name="TextovéPole 31"/>
          <p:cNvSpPr txBox="1">
            <a:spLocks noChangeArrowheads="1"/>
          </p:cNvSpPr>
          <p:nvPr/>
        </p:nvSpPr>
        <p:spPr bwMode="auto">
          <a:xfrm>
            <a:off x="1500188" y="185737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16 KB</a:t>
            </a:r>
          </a:p>
        </p:txBody>
      </p:sp>
      <p:sp>
        <p:nvSpPr>
          <p:cNvPr id="43066" name="TextovéPole 31"/>
          <p:cNvSpPr txBox="1">
            <a:spLocks noChangeArrowheads="1"/>
          </p:cNvSpPr>
          <p:nvPr/>
        </p:nvSpPr>
        <p:spPr bwMode="auto">
          <a:xfrm>
            <a:off x="2928938" y="2928938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256 KB</a:t>
            </a:r>
          </a:p>
        </p:txBody>
      </p:sp>
      <p:sp>
        <p:nvSpPr>
          <p:cNvPr id="43067" name="TextovéPole 31"/>
          <p:cNvSpPr txBox="1">
            <a:spLocks noChangeArrowheads="1"/>
          </p:cNvSpPr>
          <p:nvPr/>
        </p:nvSpPr>
        <p:spPr bwMode="auto">
          <a:xfrm>
            <a:off x="3857625" y="3357563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 MB</a:t>
            </a:r>
          </a:p>
        </p:txBody>
      </p:sp>
      <p:sp>
        <p:nvSpPr>
          <p:cNvPr id="43068" name="TextovéPole 31"/>
          <p:cNvSpPr txBox="1">
            <a:spLocks noChangeArrowheads="1"/>
          </p:cNvSpPr>
          <p:nvPr/>
        </p:nvSpPr>
        <p:spPr bwMode="auto">
          <a:xfrm>
            <a:off x="4667250" y="3500438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4 MB simm</a:t>
            </a:r>
          </a:p>
        </p:txBody>
      </p:sp>
      <p:sp>
        <p:nvSpPr>
          <p:cNvPr id="43069" name="TextovéPole 31"/>
          <p:cNvSpPr txBox="1">
            <a:spLocks noChangeArrowheads="1"/>
          </p:cNvSpPr>
          <p:nvPr/>
        </p:nvSpPr>
        <p:spPr bwMode="auto">
          <a:xfrm>
            <a:off x="5072063" y="4214813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32 MB</a:t>
            </a:r>
          </a:p>
        </p:txBody>
      </p:sp>
      <p:sp>
        <p:nvSpPr>
          <p:cNvPr id="43070" name="TextovéPole 31"/>
          <p:cNvSpPr txBox="1">
            <a:spLocks noChangeArrowheads="1"/>
          </p:cNvSpPr>
          <p:nvPr/>
        </p:nvSpPr>
        <p:spPr bwMode="auto">
          <a:xfrm>
            <a:off x="6357938" y="485775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128 MB</a:t>
            </a:r>
          </a:p>
        </p:txBody>
      </p:sp>
      <p:sp>
        <p:nvSpPr>
          <p:cNvPr id="43071" name="TextovéPole 31"/>
          <p:cNvSpPr txBox="1">
            <a:spLocks noChangeArrowheads="1"/>
          </p:cNvSpPr>
          <p:nvPr/>
        </p:nvSpPr>
        <p:spPr bwMode="auto">
          <a:xfrm>
            <a:off x="7858125" y="5072063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512 MB</a:t>
            </a:r>
          </a:p>
        </p:txBody>
      </p:sp>
      <p:sp>
        <p:nvSpPr>
          <p:cNvPr id="43072" name="TextovéPole 31"/>
          <p:cNvSpPr txBox="1">
            <a:spLocks noChangeArrowheads="1"/>
          </p:cNvSpPr>
          <p:nvPr/>
        </p:nvSpPr>
        <p:spPr bwMode="auto">
          <a:xfrm>
            <a:off x="3786188" y="571500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Year</a:t>
            </a:r>
          </a:p>
        </p:txBody>
      </p:sp>
      <p:sp>
        <p:nvSpPr>
          <p:cNvPr id="43073" name="TextovéPole 31"/>
          <p:cNvSpPr txBox="1">
            <a:spLocks noChangeArrowheads="1"/>
          </p:cNvSpPr>
          <p:nvPr/>
        </p:nvSpPr>
        <p:spPr bwMode="auto">
          <a:xfrm>
            <a:off x="142875" y="2786063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$ /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CENA MB PEVNÝCH DISKŮ (1981-2004)</a:t>
            </a:r>
            <a:endParaRPr lang="cs-CZ" dirty="0"/>
          </a:p>
        </p:txBody>
      </p:sp>
      <p:sp>
        <p:nvSpPr>
          <p:cNvPr id="4403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643188" y="6000750"/>
            <a:ext cx="3214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/>
              <a:t>Dnes: asi </a:t>
            </a:r>
            <a:r>
              <a:rPr lang="cs-CZ" sz="1600" b="1"/>
              <a:t>0,0001</a:t>
            </a:r>
            <a:r>
              <a:rPr lang="en-US" sz="1600" b="1"/>
              <a:t>$/MB (1TB)</a:t>
            </a:r>
            <a:endParaRPr lang="cs-CZ" sz="1600" b="1"/>
          </a:p>
        </p:txBody>
      </p:sp>
      <p:cxnSp>
        <p:nvCxnSpPr>
          <p:cNvPr id="44037" name="Přímá spojovací čára 5"/>
          <p:cNvCxnSpPr>
            <a:cxnSpLocks noChangeShapeType="1"/>
          </p:cNvCxnSpPr>
          <p:nvPr/>
        </p:nvCxnSpPr>
        <p:spPr bwMode="auto">
          <a:xfrm rot="5400000">
            <a:off x="-499268" y="3356769"/>
            <a:ext cx="40005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Přímá spojovací čára 6"/>
          <p:cNvCxnSpPr>
            <a:cxnSpLocks noChangeShapeType="1"/>
          </p:cNvCxnSpPr>
          <p:nvPr/>
        </p:nvCxnSpPr>
        <p:spPr bwMode="auto">
          <a:xfrm>
            <a:off x="1357313" y="5357813"/>
            <a:ext cx="68580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Přímá spojovací čára 8"/>
          <p:cNvCxnSpPr>
            <a:cxnSpLocks noChangeShapeType="1"/>
          </p:cNvCxnSpPr>
          <p:nvPr/>
        </p:nvCxnSpPr>
        <p:spPr bwMode="auto">
          <a:xfrm rot="10800000">
            <a:off x="1357313" y="507206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Přímá spojovací čára 18"/>
          <p:cNvCxnSpPr>
            <a:cxnSpLocks noChangeShapeType="1"/>
          </p:cNvCxnSpPr>
          <p:nvPr/>
        </p:nvCxnSpPr>
        <p:spPr bwMode="auto">
          <a:xfrm rot="-5400000">
            <a:off x="2286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Přímá spojovací čára 19"/>
          <p:cNvCxnSpPr>
            <a:cxnSpLocks noChangeShapeType="1"/>
          </p:cNvCxnSpPr>
          <p:nvPr/>
        </p:nvCxnSpPr>
        <p:spPr bwMode="auto">
          <a:xfrm rot="-5400000">
            <a:off x="1715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Přímá spojovací čára 20"/>
          <p:cNvCxnSpPr>
            <a:cxnSpLocks noChangeShapeType="1"/>
          </p:cNvCxnSpPr>
          <p:nvPr/>
        </p:nvCxnSpPr>
        <p:spPr bwMode="auto">
          <a:xfrm rot="-5400000">
            <a:off x="2858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Přímá spojovací čára 21"/>
          <p:cNvCxnSpPr>
            <a:cxnSpLocks noChangeShapeType="1"/>
          </p:cNvCxnSpPr>
          <p:nvPr/>
        </p:nvCxnSpPr>
        <p:spPr bwMode="auto">
          <a:xfrm rot="-5400000">
            <a:off x="3429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Přímá spojovací čára 22"/>
          <p:cNvCxnSpPr>
            <a:cxnSpLocks noChangeShapeType="1"/>
          </p:cNvCxnSpPr>
          <p:nvPr/>
        </p:nvCxnSpPr>
        <p:spPr bwMode="auto">
          <a:xfrm rot="-5400000">
            <a:off x="4001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Přímá spojovací čára 23"/>
          <p:cNvCxnSpPr>
            <a:cxnSpLocks noChangeShapeType="1"/>
          </p:cNvCxnSpPr>
          <p:nvPr/>
        </p:nvCxnSpPr>
        <p:spPr bwMode="auto">
          <a:xfrm rot="-5400000">
            <a:off x="4572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Přímá spojovací čára 24"/>
          <p:cNvCxnSpPr>
            <a:cxnSpLocks noChangeShapeType="1"/>
          </p:cNvCxnSpPr>
          <p:nvPr/>
        </p:nvCxnSpPr>
        <p:spPr bwMode="auto">
          <a:xfrm rot="-5400000">
            <a:off x="5144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Přímá spojovací čára 25"/>
          <p:cNvCxnSpPr>
            <a:cxnSpLocks noChangeShapeType="1"/>
          </p:cNvCxnSpPr>
          <p:nvPr/>
        </p:nvCxnSpPr>
        <p:spPr bwMode="auto">
          <a:xfrm rot="-5400000">
            <a:off x="5715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Přímá spojovací čára 26"/>
          <p:cNvCxnSpPr>
            <a:cxnSpLocks noChangeShapeType="1"/>
          </p:cNvCxnSpPr>
          <p:nvPr/>
        </p:nvCxnSpPr>
        <p:spPr bwMode="auto">
          <a:xfrm rot="-5400000">
            <a:off x="6287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9" name="Přímá spojovací čára 27"/>
          <p:cNvCxnSpPr>
            <a:cxnSpLocks noChangeShapeType="1"/>
          </p:cNvCxnSpPr>
          <p:nvPr/>
        </p:nvCxnSpPr>
        <p:spPr bwMode="auto">
          <a:xfrm rot="-5400000">
            <a:off x="6858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Přímá spojovací čára 28"/>
          <p:cNvCxnSpPr>
            <a:cxnSpLocks noChangeShapeType="1"/>
          </p:cNvCxnSpPr>
          <p:nvPr/>
        </p:nvCxnSpPr>
        <p:spPr bwMode="auto">
          <a:xfrm rot="-5400000">
            <a:off x="8001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Přímá spojovací čára 29"/>
          <p:cNvCxnSpPr>
            <a:cxnSpLocks noChangeShapeType="1"/>
          </p:cNvCxnSpPr>
          <p:nvPr/>
        </p:nvCxnSpPr>
        <p:spPr bwMode="auto">
          <a:xfrm rot="-5400000">
            <a:off x="7430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Přímá spojovací čára 43"/>
          <p:cNvCxnSpPr>
            <a:cxnSpLocks noChangeShapeType="1"/>
          </p:cNvCxnSpPr>
          <p:nvPr/>
        </p:nvCxnSpPr>
        <p:spPr bwMode="auto">
          <a:xfrm rot="10800000">
            <a:off x="1357313" y="4714875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Přímá spojovací čára 44"/>
          <p:cNvCxnSpPr>
            <a:cxnSpLocks noChangeShapeType="1"/>
          </p:cNvCxnSpPr>
          <p:nvPr/>
        </p:nvCxnSpPr>
        <p:spPr bwMode="auto">
          <a:xfrm rot="10800000">
            <a:off x="1357313" y="435768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4" name="Přímá spojovací čára 45"/>
          <p:cNvCxnSpPr>
            <a:cxnSpLocks noChangeShapeType="1"/>
          </p:cNvCxnSpPr>
          <p:nvPr/>
        </p:nvCxnSpPr>
        <p:spPr bwMode="auto">
          <a:xfrm rot="10800000">
            <a:off x="1357313" y="378618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5" name="Přímá spojovací čára 47"/>
          <p:cNvCxnSpPr>
            <a:cxnSpLocks noChangeShapeType="1"/>
          </p:cNvCxnSpPr>
          <p:nvPr/>
        </p:nvCxnSpPr>
        <p:spPr bwMode="auto">
          <a:xfrm rot="10800000">
            <a:off x="1357313" y="34290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6" name="Přímá spojovací čára 48"/>
          <p:cNvCxnSpPr>
            <a:cxnSpLocks noChangeShapeType="1"/>
          </p:cNvCxnSpPr>
          <p:nvPr/>
        </p:nvCxnSpPr>
        <p:spPr bwMode="auto">
          <a:xfrm rot="10800000">
            <a:off x="1357313" y="292893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7" name="Přímá spojovací čára 49"/>
          <p:cNvCxnSpPr>
            <a:cxnSpLocks noChangeShapeType="1"/>
          </p:cNvCxnSpPr>
          <p:nvPr/>
        </p:nvCxnSpPr>
        <p:spPr bwMode="auto">
          <a:xfrm rot="10800000">
            <a:off x="1357313" y="25717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8" name="Přímá spojovací čára 50"/>
          <p:cNvCxnSpPr>
            <a:cxnSpLocks noChangeShapeType="1"/>
          </p:cNvCxnSpPr>
          <p:nvPr/>
        </p:nvCxnSpPr>
        <p:spPr bwMode="auto">
          <a:xfrm rot="10800000">
            <a:off x="1357313" y="20002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9" name="Přímá spojovací čára 51"/>
          <p:cNvCxnSpPr>
            <a:cxnSpLocks noChangeShapeType="1"/>
          </p:cNvCxnSpPr>
          <p:nvPr/>
        </p:nvCxnSpPr>
        <p:spPr bwMode="auto">
          <a:xfrm rot="10800000">
            <a:off x="1357313" y="164306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0" name="Přímá spojovací čára 52"/>
          <p:cNvCxnSpPr>
            <a:cxnSpLocks noChangeShapeType="1"/>
          </p:cNvCxnSpPr>
          <p:nvPr/>
        </p:nvCxnSpPr>
        <p:spPr bwMode="auto">
          <a:xfrm rot="10800000">
            <a:off x="1357313" y="135731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1" name="TextovéPole 31"/>
          <p:cNvSpPr txBox="1">
            <a:spLocks noChangeArrowheads="1"/>
          </p:cNvSpPr>
          <p:nvPr/>
        </p:nvSpPr>
        <p:spPr bwMode="auto">
          <a:xfrm>
            <a:off x="1428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1982</a:t>
            </a:r>
          </a:p>
        </p:txBody>
      </p:sp>
      <p:sp>
        <p:nvSpPr>
          <p:cNvPr id="44062" name="TextovéPole 31"/>
          <p:cNvSpPr txBox="1">
            <a:spLocks noChangeArrowheads="1"/>
          </p:cNvSpPr>
          <p:nvPr/>
        </p:nvSpPr>
        <p:spPr bwMode="auto">
          <a:xfrm>
            <a:off x="2000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1984</a:t>
            </a:r>
          </a:p>
        </p:txBody>
      </p:sp>
      <p:sp>
        <p:nvSpPr>
          <p:cNvPr id="44063" name="TextovéPole 31"/>
          <p:cNvSpPr txBox="1">
            <a:spLocks noChangeArrowheads="1"/>
          </p:cNvSpPr>
          <p:nvPr/>
        </p:nvSpPr>
        <p:spPr bwMode="auto">
          <a:xfrm>
            <a:off x="2571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1986</a:t>
            </a:r>
          </a:p>
        </p:txBody>
      </p:sp>
      <p:sp>
        <p:nvSpPr>
          <p:cNvPr id="44064" name="TextovéPole 31"/>
          <p:cNvSpPr txBox="1">
            <a:spLocks noChangeArrowheads="1"/>
          </p:cNvSpPr>
          <p:nvPr/>
        </p:nvSpPr>
        <p:spPr bwMode="auto">
          <a:xfrm>
            <a:off x="3143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1988</a:t>
            </a:r>
          </a:p>
        </p:txBody>
      </p:sp>
      <p:sp>
        <p:nvSpPr>
          <p:cNvPr id="44065" name="TextovéPole 31"/>
          <p:cNvSpPr txBox="1">
            <a:spLocks noChangeArrowheads="1"/>
          </p:cNvSpPr>
          <p:nvPr/>
        </p:nvSpPr>
        <p:spPr bwMode="auto">
          <a:xfrm>
            <a:off x="3714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1990</a:t>
            </a:r>
          </a:p>
        </p:txBody>
      </p:sp>
      <p:sp>
        <p:nvSpPr>
          <p:cNvPr id="44066" name="TextovéPole 31"/>
          <p:cNvSpPr txBox="1">
            <a:spLocks noChangeArrowheads="1"/>
          </p:cNvSpPr>
          <p:nvPr/>
        </p:nvSpPr>
        <p:spPr bwMode="auto">
          <a:xfrm>
            <a:off x="4286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1992</a:t>
            </a:r>
          </a:p>
        </p:txBody>
      </p:sp>
      <p:sp>
        <p:nvSpPr>
          <p:cNvPr id="44067" name="TextovéPole 31"/>
          <p:cNvSpPr txBox="1">
            <a:spLocks noChangeArrowheads="1"/>
          </p:cNvSpPr>
          <p:nvPr/>
        </p:nvSpPr>
        <p:spPr bwMode="auto">
          <a:xfrm>
            <a:off x="4857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1994</a:t>
            </a:r>
          </a:p>
        </p:txBody>
      </p:sp>
      <p:sp>
        <p:nvSpPr>
          <p:cNvPr id="44068" name="TextovéPole 31"/>
          <p:cNvSpPr txBox="1">
            <a:spLocks noChangeArrowheads="1"/>
          </p:cNvSpPr>
          <p:nvPr/>
        </p:nvSpPr>
        <p:spPr bwMode="auto">
          <a:xfrm>
            <a:off x="5429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1996</a:t>
            </a:r>
          </a:p>
        </p:txBody>
      </p:sp>
      <p:sp>
        <p:nvSpPr>
          <p:cNvPr id="44069" name="TextovéPole 31"/>
          <p:cNvSpPr txBox="1">
            <a:spLocks noChangeArrowheads="1"/>
          </p:cNvSpPr>
          <p:nvPr/>
        </p:nvSpPr>
        <p:spPr bwMode="auto">
          <a:xfrm>
            <a:off x="6000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1998</a:t>
            </a:r>
          </a:p>
        </p:txBody>
      </p:sp>
      <p:sp>
        <p:nvSpPr>
          <p:cNvPr id="44070" name="TextovéPole 31"/>
          <p:cNvSpPr txBox="1">
            <a:spLocks noChangeArrowheads="1"/>
          </p:cNvSpPr>
          <p:nvPr/>
        </p:nvSpPr>
        <p:spPr bwMode="auto">
          <a:xfrm>
            <a:off x="6572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2000</a:t>
            </a:r>
          </a:p>
        </p:txBody>
      </p:sp>
      <p:sp>
        <p:nvSpPr>
          <p:cNvPr id="44071" name="TextovéPole 31"/>
          <p:cNvSpPr txBox="1">
            <a:spLocks noChangeArrowheads="1"/>
          </p:cNvSpPr>
          <p:nvPr/>
        </p:nvSpPr>
        <p:spPr bwMode="auto">
          <a:xfrm>
            <a:off x="71437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2002</a:t>
            </a:r>
          </a:p>
        </p:txBody>
      </p:sp>
      <p:sp>
        <p:nvSpPr>
          <p:cNvPr id="44072" name="TextovéPole 31"/>
          <p:cNvSpPr txBox="1">
            <a:spLocks noChangeArrowheads="1"/>
          </p:cNvSpPr>
          <p:nvPr/>
        </p:nvSpPr>
        <p:spPr bwMode="auto">
          <a:xfrm>
            <a:off x="7715250" y="5429250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2004</a:t>
            </a:r>
          </a:p>
        </p:txBody>
      </p:sp>
      <p:sp>
        <p:nvSpPr>
          <p:cNvPr id="44073" name="TextovéPole 31"/>
          <p:cNvSpPr txBox="1">
            <a:spLocks noChangeArrowheads="1"/>
          </p:cNvSpPr>
          <p:nvPr/>
        </p:nvSpPr>
        <p:spPr bwMode="auto">
          <a:xfrm>
            <a:off x="3786188" y="571500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Year</a:t>
            </a:r>
          </a:p>
        </p:txBody>
      </p:sp>
      <p:grpSp>
        <p:nvGrpSpPr>
          <p:cNvPr id="44074" name="Skupina 66"/>
          <p:cNvGrpSpPr>
            <a:grpSpLocks/>
          </p:cNvGrpSpPr>
          <p:nvPr/>
        </p:nvGrpSpPr>
        <p:grpSpPr bwMode="auto">
          <a:xfrm>
            <a:off x="1500188" y="1428750"/>
            <a:ext cx="6715125" cy="3929063"/>
            <a:chOff x="1500166" y="1500174"/>
            <a:chExt cx="6715172" cy="3929090"/>
          </a:xfrm>
        </p:grpSpPr>
        <p:cxnSp>
          <p:nvCxnSpPr>
            <p:cNvPr id="68" name="Přímá spojovací čára 67"/>
            <p:cNvCxnSpPr/>
            <p:nvPr/>
          </p:nvCxnSpPr>
          <p:spPr>
            <a:xfrm>
              <a:off x="1500166" y="1500174"/>
              <a:ext cx="500065" cy="214314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ovací čára 68"/>
            <p:cNvCxnSpPr/>
            <p:nvPr/>
          </p:nvCxnSpPr>
          <p:spPr>
            <a:xfrm>
              <a:off x="2000231" y="1714488"/>
              <a:ext cx="357191" cy="214313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čára 69"/>
            <p:cNvCxnSpPr/>
            <p:nvPr/>
          </p:nvCxnSpPr>
          <p:spPr>
            <a:xfrm>
              <a:off x="2357422" y="1928802"/>
              <a:ext cx="214313" cy="142876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/>
            <p:nvPr/>
          </p:nvCxnSpPr>
          <p:spPr>
            <a:xfrm>
              <a:off x="2571735" y="2071678"/>
              <a:ext cx="357191" cy="142876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>
              <a:off x="2928926" y="2214554"/>
              <a:ext cx="357189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ovací čára 72"/>
            <p:cNvCxnSpPr/>
            <p:nvPr/>
          </p:nvCxnSpPr>
          <p:spPr>
            <a:xfrm>
              <a:off x="3286115" y="2500306"/>
              <a:ext cx="214315" cy="71438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ovací čára 73"/>
            <p:cNvCxnSpPr/>
            <p:nvPr/>
          </p:nvCxnSpPr>
          <p:spPr>
            <a:xfrm>
              <a:off x="3500430" y="2571744"/>
              <a:ext cx="357189" cy="71437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rot="16200000" flipH="1">
              <a:off x="3857620" y="2643182"/>
              <a:ext cx="285752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ovací čára 75"/>
            <p:cNvCxnSpPr/>
            <p:nvPr/>
          </p:nvCxnSpPr>
          <p:spPr>
            <a:xfrm>
              <a:off x="4143371" y="2928934"/>
              <a:ext cx="285752" cy="142876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/>
            <p:nvPr/>
          </p:nvCxnSpPr>
          <p:spPr>
            <a:xfrm>
              <a:off x="4429123" y="3071810"/>
              <a:ext cx="285752" cy="1588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rot="16200000" flipH="1">
              <a:off x="4679156" y="3107529"/>
              <a:ext cx="357190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ovací čára 78"/>
            <p:cNvCxnSpPr/>
            <p:nvPr/>
          </p:nvCxnSpPr>
          <p:spPr>
            <a:xfrm>
              <a:off x="5000627" y="3429000"/>
              <a:ext cx="285752" cy="71437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ovací čára 79"/>
            <p:cNvCxnSpPr/>
            <p:nvPr/>
          </p:nvCxnSpPr>
          <p:spPr>
            <a:xfrm rot="16200000" flipH="1">
              <a:off x="5250660" y="3536157"/>
              <a:ext cx="357190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ovací čára 80"/>
            <p:cNvCxnSpPr/>
            <p:nvPr/>
          </p:nvCxnSpPr>
          <p:spPr>
            <a:xfrm>
              <a:off x="5572131" y="3857628"/>
              <a:ext cx="285752" cy="214313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rot="16200000" flipH="1">
              <a:off x="5750726" y="4179099"/>
              <a:ext cx="785818" cy="571504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>
              <a:off x="6429387" y="4857760"/>
              <a:ext cx="285752" cy="1587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ovací čára 83"/>
            <p:cNvCxnSpPr/>
            <p:nvPr/>
          </p:nvCxnSpPr>
          <p:spPr>
            <a:xfrm>
              <a:off x="6715139" y="4857760"/>
              <a:ext cx="357191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ovací čára 84"/>
            <p:cNvCxnSpPr/>
            <p:nvPr/>
          </p:nvCxnSpPr>
          <p:spPr>
            <a:xfrm>
              <a:off x="7072330" y="5143512"/>
              <a:ext cx="1143008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75" name="TextovéPole 31"/>
          <p:cNvSpPr txBox="1">
            <a:spLocks noChangeArrowheads="1"/>
          </p:cNvSpPr>
          <p:nvPr/>
        </p:nvSpPr>
        <p:spPr bwMode="auto">
          <a:xfrm>
            <a:off x="142875" y="2786063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$ / MB</a:t>
            </a:r>
          </a:p>
        </p:txBody>
      </p:sp>
      <p:sp>
        <p:nvSpPr>
          <p:cNvPr id="44076" name="TextovéPole 31"/>
          <p:cNvSpPr txBox="1">
            <a:spLocks noChangeArrowheads="1"/>
          </p:cNvSpPr>
          <p:nvPr/>
        </p:nvSpPr>
        <p:spPr bwMode="auto">
          <a:xfrm>
            <a:off x="785813" y="4929188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0.004</a:t>
            </a:r>
          </a:p>
        </p:txBody>
      </p:sp>
      <p:sp>
        <p:nvSpPr>
          <p:cNvPr id="44077" name="TextovéPole 31"/>
          <p:cNvSpPr txBox="1">
            <a:spLocks noChangeArrowheads="1"/>
          </p:cNvSpPr>
          <p:nvPr/>
        </p:nvSpPr>
        <p:spPr bwMode="auto">
          <a:xfrm>
            <a:off x="785813" y="5214938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0.001</a:t>
            </a:r>
          </a:p>
        </p:txBody>
      </p:sp>
      <p:sp>
        <p:nvSpPr>
          <p:cNvPr id="44078" name="TextovéPole 31"/>
          <p:cNvSpPr txBox="1">
            <a:spLocks noChangeArrowheads="1"/>
          </p:cNvSpPr>
          <p:nvPr/>
        </p:nvSpPr>
        <p:spPr bwMode="auto">
          <a:xfrm>
            <a:off x="785813" y="4572000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0.02</a:t>
            </a:r>
          </a:p>
        </p:txBody>
      </p:sp>
      <p:sp>
        <p:nvSpPr>
          <p:cNvPr id="44079" name="TextovéPole 31"/>
          <p:cNvSpPr txBox="1">
            <a:spLocks noChangeArrowheads="1"/>
          </p:cNvSpPr>
          <p:nvPr/>
        </p:nvSpPr>
        <p:spPr bwMode="auto">
          <a:xfrm>
            <a:off x="785813" y="4214813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0.05</a:t>
            </a:r>
          </a:p>
        </p:txBody>
      </p:sp>
      <p:sp>
        <p:nvSpPr>
          <p:cNvPr id="44080" name="TextovéPole 31"/>
          <p:cNvSpPr txBox="1">
            <a:spLocks noChangeArrowheads="1"/>
          </p:cNvSpPr>
          <p:nvPr/>
        </p:nvSpPr>
        <p:spPr bwMode="auto">
          <a:xfrm>
            <a:off x="785813" y="3643313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0.2</a:t>
            </a:r>
          </a:p>
        </p:txBody>
      </p:sp>
      <p:sp>
        <p:nvSpPr>
          <p:cNvPr id="44081" name="TextovéPole 31"/>
          <p:cNvSpPr txBox="1">
            <a:spLocks noChangeArrowheads="1"/>
          </p:cNvSpPr>
          <p:nvPr/>
        </p:nvSpPr>
        <p:spPr bwMode="auto">
          <a:xfrm>
            <a:off x="785813" y="328612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0.5</a:t>
            </a:r>
          </a:p>
        </p:txBody>
      </p:sp>
      <p:sp>
        <p:nvSpPr>
          <p:cNvPr id="44082" name="TextovéPole 31"/>
          <p:cNvSpPr txBox="1">
            <a:spLocks noChangeArrowheads="1"/>
          </p:cNvSpPr>
          <p:nvPr/>
        </p:nvSpPr>
        <p:spPr bwMode="auto">
          <a:xfrm>
            <a:off x="785813" y="2786063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</a:t>
            </a:r>
          </a:p>
        </p:txBody>
      </p:sp>
      <p:sp>
        <p:nvSpPr>
          <p:cNvPr id="44083" name="TextovéPole 31"/>
          <p:cNvSpPr txBox="1">
            <a:spLocks noChangeArrowheads="1"/>
          </p:cNvSpPr>
          <p:nvPr/>
        </p:nvSpPr>
        <p:spPr bwMode="auto">
          <a:xfrm>
            <a:off x="785813" y="242887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5</a:t>
            </a:r>
          </a:p>
        </p:txBody>
      </p:sp>
      <p:sp>
        <p:nvSpPr>
          <p:cNvPr id="44084" name="TextovéPole 31"/>
          <p:cNvSpPr txBox="1">
            <a:spLocks noChangeArrowheads="1"/>
          </p:cNvSpPr>
          <p:nvPr/>
        </p:nvSpPr>
        <p:spPr bwMode="auto">
          <a:xfrm>
            <a:off x="785813" y="185737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</a:t>
            </a:r>
          </a:p>
        </p:txBody>
      </p:sp>
      <p:sp>
        <p:nvSpPr>
          <p:cNvPr id="44085" name="TextovéPole 31"/>
          <p:cNvSpPr txBox="1">
            <a:spLocks noChangeArrowheads="1"/>
          </p:cNvSpPr>
          <p:nvPr/>
        </p:nvSpPr>
        <p:spPr bwMode="auto">
          <a:xfrm>
            <a:off x="785813" y="1500188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50</a:t>
            </a:r>
          </a:p>
        </p:txBody>
      </p:sp>
      <p:sp>
        <p:nvSpPr>
          <p:cNvPr id="44086" name="TextovéPole 31"/>
          <p:cNvSpPr txBox="1">
            <a:spLocks noChangeArrowheads="1"/>
          </p:cNvSpPr>
          <p:nvPr/>
        </p:nvSpPr>
        <p:spPr bwMode="auto">
          <a:xfrm>
            <a:off x="785813" y="1214438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100</a:t>
            </a:r>
          </a:p>
        </p:txBody>
      </p:sp>
      <p:sp>
        <p:nvSpPr>
          <p:cNvPr id="44087" name="TextovéPole 31"/>
          <p:cNvSpPr txBox="1">
            <a:spLocks noChangeArrowheads="1"/>
          </p:cNvSpPr>
          <p:nvPr/>
        </p:nvSpPr>
        <p:spPr bwMode="auto">
          <a:xfrm>
            <a:off x="1428750" y="1643063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10 MB</a:t>
            </a:r>
          </a:p>
        </p:txBody>
      </p:sp>
      <p:sp>
        <p:nvSpPr>
          <p:cNvPr id="44088" name="TextovéPole 31"/>
          <p:cNvSpPr txBox="1">
            <a:spLocks noChangeArrowheads="1"/>
          </p:cNvSpPr>
          <p:nvPr/>
        </p:nvSpPr>
        <p:spPr bwMode="auto">
          <a:xfrm>
            <a:off x="2214563" y="214312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20 MB</a:t>
            </a:r>
          </a:p>
        </p:txBody>
      </p:sp>
      <p:sp>
        <p:nvSpPr>
          <p:cNvPr id="44089" name="TextovéPole 31"/>
          <p:cNvSpPr txBox="1">
            <a:spLocks noChangeArrowheads="1"/>
          </p:cNvSpPr>
          <p:nvPr/>
        </p:nvSpPr>
        <p:spPr bwMode="auto">
          <a:xfrm>
            <a:off x="3286125" y="2714625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120 MB</a:t>
            </a:r>
          </a:p>
        </p:txBody>
      </p:sp>
      <p:sp>
        <p:nvSpPr>
          <p:cNvPr id="44090" name="TextovéPole 31"/>
          <p:cNvSpPr txBox="1">
            <a:spLocks noChangeArrowheads="1"/>
          </p:cNvSpPr>
          <p:nvPr/>
        </p:nvSpPr>
        <p:spPr bwMode="auto">
          <a:xfrm>
            <a:off x="4000500" y="3000375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1.2 GB</a:t>
            </a:r>
          </a:p>
        </p:txBody>
      </p:sp>
      <p:sp>
        <p:nvSpPr>
          <p:cNvPr id="44091" name="TextovéPole 31"/>
          <p:cNvSpPr txBox="1">
            <a:spLocks noChangeArrowheads="1"/>
          </p:cNvSpPr>
          <p:nvPr/>
        </p:nvSpPr>
        <p:spPr bwMode="auto">
          <a:xfrm>
            <a:off x="4786313" y="3643313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2 GB</a:t>
            </a:r>
          </a:p>
        </p:txBody>
      </p:sp>
      <p:sp>
        <p:nvSpPr>
          <p:cNvPr id="44092" name="TextovéPole 31"/>
          <p:cNvSpPr txBox="1">
            <a:spLocks noChangeArrowheads="1"/>
          </p:cNvSpPr>
          <p:nvPr/>
        </p:nvSpPr>
        <p:spPr bwMode="auto">
          <a:xfrm>
            <a:off x="6000750" y="4786313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19 GB</a:t>
            </a:r>
          </a:p>
        </p:txBody>
      </p:sp>
      <p:sp>
        <p:nvSpPr>
          <p:cNvPr id="44093" name="TextovéPole 31"/>
          <p:cNvSpPr txBox="1">
            <a:spLocks noChangeArrowheads="1"/>
          </p:cNvSpPr>
          <p:nvPr/>
        </p:nvSpPr>
        <p:spPr bwMode="auto">
          <a:xfrm>
            <a:off x="6858000" y="4714875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45 GB</a:t>
            </a:r>
          </a:p>
        </p:txBody>
      </p:sp>
      <p:sp>
        <p:nvSpPr>
          <p:cNvPr id="44094" name="TextovéPole 31"/>
          <p:cNvSpPr txBox="1">
            <a:spLocks noChangeArrowheads="1"/>
          </p:cNvSpPr>
          <p:nvPr/>
        </p:nvSpPr>
        <p:spPr bwMode="auto">
          <a:xfrm>
            <a:off x="7715250" y="5000625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80 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CENA MB PÁSEK (1981-2004)</a:t>
            </a:r>
            <a:endParaRPr lang="cs-CZ" dirty="0"/>
          </a:p>
        </p:txBody>
      </p:sp>
      <p:sp>
        <p:nvSpPr>
          <p:cNvPr id="4505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2500313" y="6000750"/>
            <a:ext cx="3671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/>
              <a:t>Dnes: asi </a:t>
            </a:r>
            <a:r>
              <a:rPr lang="cs-CZ" sz="1600" b="1"/>
              <a:t>0,0001</a:t>
            </a:r>
            <a:r>
              <a:rPr lang="en-US" sz="1600" b="1"/>
              <a:t>$/MB (0.8TB)</a:t>
            </a:r>
            <a:endParaRPr lang="cs-CZ" sz="1600" b="1"/>
          </a:p>
        </p:txBody>
      </p:sp>
      <p:grpSp>
        <p:nvGrpSpPr>
          <p:cNvPr id="45061" name="Skupina 24"/>
          <p:cNvGrpSpPr>
            <a:grpSpLocks/>
          </p:cNvGrpSpPr>
          <p:nvPr/>
        </p:nvGrpSpPr>
        <p:grpSpPr bwMode="auto">
          <a:xfrm>
            <a:off x="1357313" y="1285875"/>
            <a:ext cx="7004050" cy="4217988"/>
            <a:chOff x="1283470" y="1500175"/>
            <a:chExt cx="7003306" cy="4217222"/>
          </a:xfrm>
        </p:grpSpPr>
        <p:cxnSp>
          <p:nvCxnSpPr>
            <p:cNvPr id="45103" name="Přímá spojovací čára 5"/>
            <p:cNvCxnSpPr>
              <a:cxnSpLocks noChangeShapeType="1"/>
            </p:cNvCxnSpPr>
            <p:nvPr/>
          </p:nvCxnSpPr>
          <p:spPr bwMode="auto">
            <a:xfrm rot="5400000">
              <a:off x="-607637" y="3535746"/>
              <a:ext cx="4072760" cy="161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4" name="Přímá spojovací čára 6"/>
            <p:cNvCxnSpPr>
              <a:cxnSpLocks noChangeShapeType="1"/>
            </p:cNvCxnSpPr>
            <p:nvPr/>
          </p:nvCxnSpPr>
          <p:spPr bwMode="auto">
            <a:xfrm>
              <a:off x="1285852" y="5572140"/>
              <a:ext cx="7000924" cy="16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5" name="Přímá spojovací čára 7"/>
            <p:cNvCxnSpPr>
              <a:cxnSpLocks noChangeShapeType="1"/>
            </p:cNvCxnSpPr>
            <p:nvPr/>
          </p:nvCxnSpPr>
          <p:spPr bwMode="auto">
            <a:xfrm rot="10800000">
              <a:off x="1285852" y="5357826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6" name="Přímá spojovací čára 8"/>
            <p:cNvCxnSpPr>
              <a:cxnSpLocks noChangeShapeType="1"/>
            </p:cNvCxnSpPr>
            <p:nvPr/>
          </p:nvCxnSpPr>
          <p:spPr bwMode="auto">
            <a:xfrm rot="-5400000">
              <a:off x="2036744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7" name="Přímá spojovací čára 9"/>
            <p:cNvCxnSpPr>
              <a:cxnSpLocks noChangeShapeType="1"/>
            </p:cNvCxnSpPr>
            <p:nvPr/>
          </p:nvCxnSpPr>
          <p:spPr bwMode="auto">
            <a:xfrm rot="10800000">
              <a:off x="1285852" y="478632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8" name="Přímá spojovací čára 10"/>
            <p:cNvCxnSpPr>
              <a:cxnSpLocks noChangeShapeType="1"/>
            </p:cNvCxnSpPr>
            <p:nvPr/>
          </p:nvCxnSpPr>
          <p:spPr bwMode="auto">
            <a:xfrm rot="10800000">
              <a:off x="1285852" y="3929066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9" name="Přímá spojovací čára 11"/>
            <p:cNvCxnSpPr>
              <a:cxnSpLocks noChangeShapeType="1"/>
            </p:cNvCxnSpPr>
            <p:nvPr/>
          </p:nvCxnSpPr>
          <p:spPr bwMode="auto">
            <a:xfrm rot="10800000">
              <a:off x="1288234" y="3188493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0" name="Přímá spojovací čára 12"/>
            <p:cNvCxnSpPr>
              <a:cxnSpLocks noChangeShapeType="1"/>
            </p:cNvCxnSpPr>
            <p:nvPr/>
          </p:nvCxnSpPr>
          <p:spPr bwMode="auto">
            <a:xfrm rot="10800000">
              <a:off x="1283470" y="243601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1" name="Přímá spojovací čára 13"/>
            <p:cNvCxnSpPr>
              <a:cxnSpLocks noChangeShapeType="1"/>
            </p:cNvCxnSpPr>
            <p:nvPr/>
          </p:nvCxnSpPr>
          <p:spPr bwMode="auto">
            <a:xfrm rot="10800000">
              <a:off x="1290614" y="194785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2" name="Přímá spojovací čára 14"/>
            <p:cNvCxnSpPr>
              <a:cxnSpLocks noChangeShapeType="1"/>
            </p:cNvCxnSpPr>
            <p:nvPr/>
          </p:nvCxnSpPr>
          <p:spPr bwMode="auto">
            <a:xfrm rot="10800000">
              <a:off x="1285852" y="157161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3" name="Přímá spojovací čára 15"/>
            <p:cNvCxnSpPr>
              <a:cxnSpLocks noChangeShapeType="1"/>
            </p:cNvCxnSpPr>
            <p:nvPr/>
          </p:nvCxnSpPr>
          <p:spPr bwMode="auto">
            <a:xfrm rot="-5400000">
              <a:off x="2715406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4" name="Přímá spojovací čára 16"/>
            <p:cNvCxnSpPr>
              <a:cxnSpLocks noChangeShapeType="1"/>
            </p:cNvCxnSpPr>
            <p:nvPr/>
          </p:nvCxnSpPr>
          <p:spPr bwMode="auto">
            <a:xfrm rot="-5400000">
              <a:off x="3391685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5" name="Přímá spojovací čára 17"/>
            <p:cNvCxnSpPr>
              <a:cxnSpLocks noChangeShapeType="1"/>
            </p:cNvCxnSpPr>
            <p:nvPr/>
          </p:nvCxnSpPr>
          <p:spPr bwMode="auto">
            <a:xfrm rot="-5400000">
              <a:off x="4084635" y="5640403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6" name="Přímá spojovací čára 18"/>
            <p:cNvCxnSpPr>
              <a:cxnSpLocks noChangeShapeType="1"/>
            </p:cNvCxnSpPr>
            <p:nvPr/>
          </p:nvCxnSpPr>
          <p:spPr bwMode="auto">
            <a:xfrm rot="-5400000">
              <a:off x="4756151" y="5640403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7" name="Přímá spojovací čára 19"/>
            <p:cNvCxnSpPr>
              <a:cxnSpLocks noChangeShapeType="1"/>
            </p:cNvCxnSpPr>
            <p:nvPr/>
          </p:nvCxnSpPr>
          <p:spPr bwMode="auto">
            <a:xfrm rot="-5400000">
              <a:off x="5444338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8" name="Přímá spojovací čára 20"/>
            <p:cNvCxnSpPr>
              <a:cxnSpLocks noChangeShapeType="1"/>
            </p:cNvCxnSpPr>
            <p:nvPr/>
          </p:nvCxnSpPr>
          <p:spPr bwMode="auto">
            <a:xfrm rot="-5400000">
              <a:off x="6122998" y="5645165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9" name="Přímá spojovací čára 21"/>
            <p:cNvCxnSpPr>
              <a:cxnSpLocks noChangeShapeType="1"/>
            </p:cNvCxnSpPr>
            <p:nvPr/>
          </p:nvCxnSpPr>
          <p:spPr bwMode="auto">
            <a:xfrm rot="-5400000">
              <a:off x="6806422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0" name="Přímá spojovací čára 22"/>
            <p:cNvCxnSpPr>
              <a:cxnSpLocks noChangeShapeType="1"/>
            </p:cNvCxnSpPr>
            <p:nvPr/>
          </p:nvCxnSpPr>
          <p:spPr bwMode="auto">
            <a:xfrm rot="-5400000">
              <a:off x="7449364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1" name="Přímá spojovací čára 23"/>
            <p:cNvCxnSpPr>
              <a:cxnSpLocks noChangeShapeType="1"/>
            </p:cNvCxnSpPr>
            <p:nvPr/>
          </p:nvCxnSpPr>
          <p:spPr bwMode="auto">
            <a:xfrm rot="-5400000">
              <a:off x="8163744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2" name="TextovéPole 31"/>
          <p:cNvSpPr txBox="1">
            <a:spLocks noChangeArrowheads="1"/>
          </p:cNvSpPr>
          <p:nvPr/>
        </p:nvSpPr>
        <p:spPr bwMode="auto">
          <a:xfrm>
            <a:off x="785813" y="5214938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0.001</a:t>
            </a:r>
          </a:p>
        </p:txBody>
      </p:sp>
      <p:sp>
        <p:nvSpPr>
          <p:cNvPr id="45063" name="TextovéPole 31"/>
          <p:cNvSpPr txBox="1">
            <a:spLocks noChangeArrowheads="1"/>
          </p:cNvSpPr>
          <p:nvPr/>
        </p:nvSpPr>
        <p:spPr bwMode="auto">
          <a:xfrm>
            <a:off x="785813" y="500062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0.025</a:t>
            </a:r>
          </a:p>
        </p:txBody>
      </p:sp>
      <p:sp>
        <p:nvSpPr>
          <p:cNvPr id="45064" name="TextovéPole 31"/>
          <p:cNvSpPr txBox="1">
            <a:spLocks noChangeArrowheads="1"/>
          </p:cNvSpPr>
          <p:nvPr/>
        </p:nvSpPr>
        <p:spPr bwMode="auto">
          <a:xfrm>
            <a:off x="785813" y="442912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0.1</a:t>
            </a:r>
          </a:p>
        </p:txBody>
      </p:sp>
      <p:sp>
        <p:nvSpPr>
          <p:cNvPr id="45065" name="TextovéPole 31"/>
          <p:cNvSpPr txBox="1">
            <a:spLocks noChangeArrowheads="1"/>
          </p:cNvSpPr>
          <p:nvPr/>
        </p:nvSpPr>
        <p:spPr bwMode="auto">
          <a:xfrm>
            <a:off x="785813" y="357187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0.5</a:t>
            </a:r>
          </a:p>
        </p:txBody>
      </p:sp>
      <p:sp>
        <p:nvSpPr>
          <p:cNvPr id="45066" name="TextovéPole 31"/>
          <p:cNvSpPr txBox="1">
            <a:spLocks noChangeArrowheads="1"/>
          </p:cNvSpPr>
          <p:nvPr/>
        </p:nvSpPr>
        <p:spPr bwMode="auto">
          <a:xfrm>
            <a:off x="785813" y="2857500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</a:t>
            </a:r>
          </a:p>
        </p:txBody>
      </p:sp>
      <p:sp>
        <p:nvSpPr>
          <p:cNvPr id="45067" name="TextovéPole 31"/>
          <p:cNvSpPr txBox="1">
            <a:spLocks noChangeArrowheads="1"/>
          </p:cNvSpPr>
          <p:nvPr/>
        </p:nvSpPr>
        <p:spPr bwMode="auto">
          <a:xfrm>
            <a:off x="785813" y="2071688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8</a:t>
            </a:r>
          </a:p>
        </p:txBody>
      </p:sp>
      <p:sp>
        <p:nvSpPr>
          <p:cNvPr id="45068" name="TextovéPole 31"/>
          <p:cNvSpPr txBox="1">
            <a:spLocks noChangeArrowheads="1"/>
          </p:cNvSpPr>
          <p:nvPr/>
        </p:nvSpPr>
        <p:spPr bwMode="auto">
          <a:xfrm>
            <a:off x="785813" y="157162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</a:t>
            </a:r>
          </a:p>
        </p:txBody>
      </p:sp>
      <p:sp>
        <p:nvSpPr>
          <p:cNvPr id="45069" name="TextovéPole 32"/>
          <p:cNvSpPr txBox="1">
            <a:spLocks noChangeArrowheads="1"/>
          </p:cNvSpPr>
          <p:nvPr/>
        </p:nvSpPr>
        <p:spPr bwMode="auto">
          <a:xfrm>
            <a:off x="785813" y="1214438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40</a:t>
            </a:r>
          </a:p>
        </p:txBody>
      </p:sp>
      <p:sp>
        <p:nvSpPr>
          <p:cNvPr id="45070" name="TextovéPole 34"/>
          <p:cNvSpPr txBox="1">
            <a:spLocks noChangeArrowheads="1"/>
          </p:cNvSpPr>
          <p:nvPr/>
        </p:nvSpPr>
        <p:spPr bwMode="auto">
          <a:xfrm>
            <a:off x="1785938" y="542925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1986</a:t>
            </a:r>
          </a:p>
        </p:txBody>
      </p:sp>
      <p:sp>
        <p:nvSpPr>
          <p:cNvPr id="45071" name="TextovéPole 36"/>
          <p:cNvSpPr txBox="1">
            <a:spLocks noChangeArrowheads="1"/>
          </p:cNvSpPr>
          <p:nvPr/>
        </p:nvSpPr>
        <p:spPr bwMode="auto">
          <a:xfrm>
            <a:off x="2428875" y="5429250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1988</a:t>
            </a:r>
          </a:p>
        </p:txBody>
      </p:sp>
      <p:sp>
        <p:nvSpPr>
          <p:cNvPr id="45072" name="TextovéPole 37"/>
          <p:cNvSpPr txBox="1">
            <a:spLocks noChangeArrowheads="1"/>
          </p:cNvSpPr>
          <p:nvPr/>
        </p:nvSpPr>
        <p:spPr bwMode="auto">
          <a:xfrm>
            <a:off x="3071813" y="5429250"/>
            <a:ext cx="928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1990</a:t>
            </a:r>
          </a:p>
        </p:txBody>
      </p:sp>
      <p:sp>
        <p:nvSpPr>
          <p:cNvPr id="45073" name="TextovéPole 38"/>
          <p:cNvSpPr txBox="1">
            <a:spLocks noChangeArrowheads="1"/>
          </p:cNvSpPr>
          <p:nvPr/>
        </p:nvSpPr>
        <p:spPr bwMode="auto">
          <a:xfrm>
            <a:off x="3786188" y="5429250"/>
            <a:ext cx="928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1992</a:t>
            </a:r>
          </a:p>
        </p:txBody>
      </p:sp>
      <p:sp>
        <p:nvSpPr>
          <p:cNvPr id="45074" name="TextovéPole 39"/>
          <p:cNvSpPr txBox="1">
            <a:spLocks noChangeArrowheads="1"/>
          </p:cNvSpPr>
          <p:nvPr/>
        </p:nvSpPr>
        <p:spPr bwMode="auto">
          <a:xfrm>
            <a:off x="4572000" y="5429250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1994</a:t>
            </a:r>
          </a:p>
        </p:txBody>
      </p:sp>
      <p:sp>
        <p:nvSpPr>
          <p:cNvPr id="45075" name="TextovéPole 40"/>
          <p:cNvSpPr txBox="1">
            <a:spLocks noChangeArrowheads="1"/>
          </p:cNvSpPr>
          <p:nvPr/>
        </p:nvSpPr>
        <p:spPr bwMode="auto">
          <a:xfrm>
            <a:off x="5214938" y="542925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1996</a:t>
            </a:r>
          </a:p>
        </p:txBody>
      </p:sp>
      <p:sp>
        <p:nvSpPr>
          <p:cNvPr id="45076" name="TextovéPole 41"/>
          <p:cNvSpPr txBox="1">
            <a:spLocks noChangeArrowheads="1"/>
          </p:cNvSpPr>
          <p:nvPr/>
        </p:nvSpPr>
        <p:spPr bwMode="auto">
          <a:xfrm>
            <a:off x="5857875" y="5429250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1998</a:t>
            </a:r>
          </a:p>
        </p:txBody>
      </p:sp>
      <p:sp>
        <p:nvSpPr>
          <p:cNvPr id="45077" name="TextovéPole 42"/>
          <p:cNvSpPr txBox="1">
            <a:spLocks noChangeArrowheads="1"/>
          </p:cNvSpPr>
          <p:nvPr/>
        </p:nvSpPr>
        <p:spPr bwMode="auto">
          <a:xfrm>
            <a:off x="6572250" y="5429250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2000</a:t>
            </a:r>
          </a:p>
        </p:txBody>
      </p:sp>
      <p:sp>
        <p:nvSpPr>
          <p:cNvPr id="45078" name="TextovéPole 43"/>
          <p:cNvSpPr txBox="1">
            <a:spLocks noChangeArrowheads="1"/>
          </p:cNvSpPr>
          <p:nvPr/>
        </p:nvSpPr>
        <p:spPr bwMode="auto">
          <a:xfrm>
            <a:off x="7215188" y="542925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2002</a:t>
            </a:r>
          </a:p>
        </p:txBody>
      </p:sp>
      <p:sp>
        <p:nvSpPr>
          <p:cNvPr id="45079" name="TextovéPole 44"/>
          <p:cNvSpPr txBox="1">
            <a:spLocks noChangeArrowheads="1"/>
          </p:cNvSpPr>
          <p:nvPr/>
        </p:nvSpPr>
        <p:spPr bwMode="auto">
          <a:xfrm>
            <a:off x="7929563" y="542925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2004</a:t>
            </a:r>
          </a:p>
        </p:txBody>
      </p:sp>
      <p:sp>
        <p:nvSpPr>
          <p:cNvPr id="45080" name="TextovéPole 45"/>
          <p:cNvSpPr txBox="1">
            <a:spLocks noChangeArrowheads="1"/>
          </p:cNvSpPr>
          <p:nvPr/>
        </p:nvSpPr>
        <p:spPr bwMode="auto">
          <a:xfrm>
            <a:off x="1071563" y="542925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cs typeface="Arial" charset="0"/>
              </a:rPr>
              <a:t>1984</a:t>
            </a:r>
          </a:p>
        </p:txBody>
      </p:sp>
      <p:cxnSp>
        <p:nvCxnSpPr>
          <p:cNvPr id="48" name="Přímá spojovací čára 47"/>
          <p:cNvCxnSpPr/>
          <p:nvPr/>
        </p:nvCxnSpPr>
        <p:spPr>
          <a:xfrm rot="10800000">
            <a:off x="6929438" y="5072063"/>
            <a:ext cx="1376362" cy="271462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10800000">
            <a:off x="6572250" y="5072063"/>
            <a:ext cx="357188" cy="158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10800000">
            <a:off x="6215063" y="4857750"/>
            <a:ext cx="357187" cy="214313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 rot="10800000" flipV="1">
            <a:off x="5857875" y="4857750"/>
            <a:ext cx="357188" cy="214313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16200000" flipV="1">
            <a:off x="5393532" y="4607719"/>
            <a:ext cx="571500" cy="35718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10800000">
            <a:off x="5214938" y="4357688"/>
            <a:ext cx="285750" cy="142875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 rot="10800000">
            <a:off x="4500563" y="3714750"/>
            <a:ext cx="714375" cy="642938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10800000">
            <a:off x="4214813" y="3643313"/>
            <a:ext cx="285750" cy="7143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16200000" flipV="1">
            <a:off x="3786187" y="3214688"/>
            <a:ext cx="500063" cy="357188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 rot="10800000">
            <a:off x="3571875" y="3071813"/>
            <a:ext cx="285750" cy="7143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6200000" flipV="1">
            <a:off x="2964656" y="2464594"/>
            <a:ext cx="785813" cy="428625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2500313" y="2071688"/>
            <a:ext cx="642937" cy="214312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rot="10800000">
            <a:off x="1785938" y="1857375"/>
            <a:ext cx="714375" cy="214313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 rot="16200000" flipV="1">
            <a:off x="1443832" y="1515269"/>
            <a:ext cx="411162" cy="273050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5" name="TextovéPole 31"/>
          <p:cNvSpPr txBox="1">
            <a:spLocks noChangeArrowheads="1"/>
          </p:cNvSpPr>
          <p:nvPr/>
        </p:nvSpPr>
        <p:spPr bwMode="auto">
          <a:xfrm>
            <a:off x="142875" y="2786063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$ / MB</a:t>
            </a:r>
          </a:p>
        </p:txBody>
      </p:sp>
      <p:sp>
        <p:nvSpPr>
          <p:cNvPr id="45096" name="TextovéPole 31"/>
          <p:cNvSpPr txBox="1">
            <a:spLocks noChangeArrowheads="1"/>
          </p:cNvSpPr>
          <p:nvPr/>
        </p:nvSpPr>
        <p:spPr bwMode="auto">
          <a:xfrm>
            <a:off x="3786188" y="571500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Year</a:t>
            </a:r>
          </a:p>
        </p:txBody>
      </p:sp>
      <p:sp>
        <p:nvSpPr>
          <p:cNvPr id="45097" name="TextovéPole 31"/>
          <p:cNvSpPr txBox="1">
            <a:spLocks noChangeArrowheads="1"/>
          </p:cNvSpPr>
          <p:nvPr/>
        </p:nvSpPr>
        <p:spPr bwMode="auto">
          <a:xfrm>
            <a:off x="1500188" y="1928813"/>
            <a:ext cx="642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60 MB</a:t>
            </a:r>
          </a:p>
        </p:txBody>
      </p:sp>
      <p:sp>
        <p:nvSpPr>
          <p:cNvPr id="45098" name="TextovéPole 31"/>
          <p:cNvSpPr txBox="1">
            <a:spLocks noChangeArrowheads="1"/>
          </p:cNvSpPr>
          <p:nvPr/>
        </p:nvSpPr>
        <p:spPr bwMode="auto">
          <a:xfrm>
            <a:off x="2500313" y="228600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120 MB</a:t>
            </a:r>
          </a:p>
        </p:txBody>
      </p:sp>
      <p:sp>
        <p:nvSpPr>
          <p:cNvPr id="45099" name="TextovéPole 31"/>
          <p:cNvSpPr txBox="1">
            <a:spLocks noChangeArrowheads="1"/>
          </p:cNvSpPr>
          <p:nvPr/>
        </p:nvSpPr>
        <p:spPr bwMode="auto">
          <a:xfrm>
            <a:off x="3429000" y="3429000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1.2 GB</a:t>
            </a:r>
          </a:p>
        </p:txBody>
      </p:sp>
      <p:sp>
        <p:nvSpPr>
          <p:cNvPr id="45100" name="TextovéPole 31"/>
          <p:cNvSpPr txBox="1">
            <a:spLocks noChangeArrowheads="1"/>
          </p:cNvSpPr>
          <p:nvPr/>
        </p:nvSpPr>
        <p:spPr bwMode="auto">
          <a:xfrm>
            <a:off x="4429125" y="4214813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4 GB</a:t>
            </a:r>
          </a:p>
        </p:txBody>
      </p:sp>
      <p:sp>
        <p:nvSpPr>
          <p:cNvPr id="45101" name="TextovéPole 31"/>
          <p:cNvSpPr txBox="1">
            <a:spLocks noChangeArrowheads="1"/>
          </p:cNvSpPr>
          <p:nvPr/>
        </p:nvSpPr>
        <p:spPr bwMode="auto">
          <a:xfrm>
            <a:off x="6572250" y="4786313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72 GB</a:t>
            </a:r>
          </a:p>
        </p:txBody>
      </p:sp>
      <p:sp>
        <p:nvSpPr>
          <p:cNvPr id="45102" name="TextovéPole 31"/>
          <p:cNvSpPr txBox="1">
            <a:spLocks noChangeArrowheads="1"/>
          </p:cNvSpPr>
          <p:nvPr/>
        </p:nvSpPr>
        <p:spPr bwMode="auto">
          <a:xfrm>
            <a:off x="7929563" y="5000625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>
                <a:cs typeface="Arial" charset="0"/>
              </a:rPr>
              <a:t>320 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Diskové mechanismy se adresují jako velká </a:t>
            </a:r>
            <a:br>
              <a:rPr lang="cs-CZ" sz="2600" smtClean="0"/>
            </a:br>
            <a:r>
              <a:rPr lang="cs-CZ" sz="2600" smtClean="0"/>
              <a:t>1-dimensionální pole logických bloků</a:t>
            </a:r>
          </a:p>
          <a:p>
            <a:pPr marL="719138" lvl="1" eaLnBrk="1" hangingPunct="1"/>
            <a:r>
              <a:rPr lang="cs-CZ" smtClean="0"/>
              <a:t>logické bloky jsou nejmenší jednotkou přenosu dat</a:t>
            </a:r>
          </a:p>
          <a:p>
            <a:pPr marL="395288" eaLnBrk="1" hangingPunct="1"/>
            <a:r>
              <a:rPr lang="cs-CZ" sz="2600" smtClean="0"/>
              <a:t>1-dimensionální pole logických bloků je zobrazováno do sektorů disku sekvenčně</a:t>
            </a:r>
          </a:p>
          <a:p>
            <a:pPr marL="719138" lvl="1" eaLnBrk="1" hangingPunct="1"/>
            <a:r>
              <a:rPr lang="cs-CZ" smtClean="0"/>
              <a:t>sektor 0</a:t>
            </a:r>
          </a:p>
          <a:p>
            <a:pPr marL="1079500" lvl="2" eaLnBrk="1" hangingPunct="1"/>
            <a:r>
              <a:rPr lang="cs-CZ" sz="2000" smtClean="0"/>
              <a:t>první sektor na první stopě vnějšího cylindru</a:t>
            </a:r>
          </a:p>
          <a:p>
            <a:pPr marL="719138" lvl="1" eaLnBrk="1" hangingPunct="1"/>
            <a:r>
              <a:rPr lang="cs-CZ" smtClean="0"/>
              <a:t>zobrazování pokračuje po této stopě, </a:t>
            </a:r>
          </a:p>
          <a:p>
            <a:pPr marL="719138" lvl="1" eaLnBrk="1" hangingPunct="1">
              <a:buFont typeface="Wingdings" pitchFamily="2" charset="2"/>
              <a:buNone/>
            </a:pPr>
            <a:r>
              <a:rPr lang="cs-CZ" smtClean="0"/>
              <a:t>	potom po ostatních stopách tohoto cylindru,</a:t>
            </a:r>
          </a:p>
          <a:p>
            <a:pPr marL="719138" lvl="1" eaLnBrk="1" hangingPunct="1">
              <a:buFont typeface="Wingdings" pitchFamily="2" charset="2"/>
              <a:buNone/>
            </a:pPr>
            <a:r>
              <a:rPr lang="cs-CZ" smtClean="0"/>
              <a:t>	a potom po cylindrech směrem ke středu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DISKU</a:t>
            </a:r>
            <a:endParaRPr lang="cs-CZ" dirty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OS je odpovědný za efektivní používání hardware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pro</a:t>
            </a:r>
            <a:r>
              <a:rPr lang="cs-CZ" sz="1800" dirty="0"/>
              <a:t> disk</a:t>
            </a:r>
            <a:r>
              <a:rPr lang="en-US" sz="1800" dirty="0"/>
              <a:t>y:</a:t>
            </a:r>
            <a:r>
              <a:rPr lang="cs-CZ" sz="1800" dirty="0"/>
              <a:t> co nejrychlejší přístup a co největší šířka pásma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Doba přístupu </a:t>
            </a:r>
            <a:r>
              <a:rPr lang="en-US" sz="1900" dirty="0"/>
              <a:t>(</a:t>
            </a:r>
            <a:r>
              <a:rPr lang="en-US" sz="1900" i="1" dirty="0"/>
              <a:t>access time</a:t>
            </a:r>
            <a:r>
              <a:rPr lang="en-US" sz="1900" dirty="0"/>
              <a:t>) </a:t>
            </a:r>
            <a:r>
              <a:rPr lang="cs-CZ" sz="1900" dirty="0"/>
              <a:t>je dána: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</a:t>
            </a:r>
            <a:r>
              <a:rPr lang="cs-CZ" sz="1800" dirty="0"/>
              <a:t>obou vystavení </a:t>
            </a:r>
            <a:r>
              <a:rPr lang="en-US" sz="1800" dirty="0"/>
              <a:t>(</a:t>
            </a:r>
            <a:r>
              <a:rPr lang="en-US" sz="1800" i="1" dirty="0"/>
              <a:t>seek time</a:t>
            </a:r>
            <a:r>
              <a:rPr lang="en-US" sz="1800" dirty="0"/>
              <a:t>) </a:t>
            </a:r>
            <a:r>
              <a:rPr lang="cs-CZ" sz="1800" dirty="0"/>
              <a:t>– na cylindr se stopou s adresovaným sektorem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</a:t>
            </a:r>
            <a:r>
              <a:rPr lang="cs-CZ" sz="1800" dirty="0"/>
              <a:t>obou rotačního zpoždění – dodatečná doba do průchodu adresovaného sektoru pod čtecí/zápisovou hlavou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Minimalizace doby vystavení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</a:t>
            </a:r>
            <a:r>
              <a:rPr lang="cs-CZ" sz="1800" dirty="0"/>
              <a:t>oba vystavení </a:t>
            </a:r>
            <a:r>
              <a:rPr lang="en-US" sz="1800" dirty="0">
                <a:sym typeface="Symbol" pitchFamily="18" charset="2"/>
              </a:rPr>
              <a:t></a:t>
            </a:r>
            <a:r>
              <a:rPr lang="cs-CZ" sz="1800" dirty="0"/>
              <a:t> vystavovací vzdálenosti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řeší plánování činnosti disku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Rotační zpoždění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shora omezeno konstantou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Šířka pásma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počet přenesených bytů / doba od zadání skupiny požadavků do jejich ukončení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převzatý pojem z telekomunikací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PLÁNOVÁNÍ DISKU</a:t>
            </a:r>
            <a:endParaRPr lang="cs-CZ" dirty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Existuje celá řada algoritmů pro plánování přístupu na disk.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„Disk scheduling“</a:t>
            </a:r>
            <a:r>
              <a:rPr lang="en-US" smtClean="0"/>
              <a:t> 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Příklad: vzorová fronta požadavků na přístup k disku</a:t>
            </a:r>
            <a:r>
              <a:rPr lang="en-US" smtClean="0"/>
              <a:t> (</a:t>
            </a:r>
            <a:r>
              <a:rPr lang="cs-CZ" smtClean="0"/>
              <a:t>máme cylindry </a:t>
            </a:r>
            <a:r>
              <a:rPr lang="en-US" smtClean="0"/>
              <a:t>0-199).</a:t>
            </a:r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br>
              <a:rPr lang="en-US" smtClean="0"/>
            </a:br>
            <a:r>
              <a:rPr lang="en-US" smtClean="0"/>
              <a:t>	98, 183, 37, 122, 14, 124, 65, 67</a:t>
            </a:r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cs-CZ" smtClean="0"/>
              <a:t>Hlavička disku vystavena na pozici</a:t>
            </a:r>
            <a:r>
              <a:rPr lang="en-US" smtClean="0"/>
              <a:t> 53</a:t>
            </a:r>
            <a:endParaRPr lang="cs-CZ" smtClean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PLÁNOVÁNÍ DISKU</a:t>
            </a:r>
            <a:endParaRPr lang="cs-CZ" dirty="0"/>
          </a:p>
        </p:txBody>
      </p:sp>
      <p:sp>
        <p:nvSpPr>
          <p:cNvPr id="1331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730250"/>
          </a:xfrm>
        </p:spPr>
        <p:txBody>
          <a:bodyPr/>
          <a:lstStyle/>
          <a:p>
            <a:pPr marL="395288" eaLnBrk="1" hangingPunct="1"/>
            <a:r>
              <a:rPr lang="cs-CZ" smtClean="0"/>
              <a:t>Celkem přesun o 640 cylindrů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FCFS</a:t>
            </a:r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14341" name="Skupina 5"/>
          <p:cNvGrpSpPr>
            <a:grpSpLocks/>
          </p:cNvGrpSpPr>
          <p:nvPr/>
        </p:nvGrpSpPr>
        <p:grpSpPr bwMode="auto">
          <a:xfrm>
            <a:off x="1571625" y="2085975"/>
            <a:ext cx="5930900" cy="3986213"/>
            <a:chOff x="1785124" y="2085187"/>
            <a:chExt cx="5930148" cy="3987019"/>
          </a:xfrm>
        </p:grpSpPr>
        <p:sp>
          <p:nvSpPr>
            <p:cNvPr id="7" name="Obdélník 6"/>
            <p:cNvSpPr/>
            <p:nvPr/>
          </p:nvSpPr>
          <p:spPr>
            <a:xfrm>
              <a:off x="1786712" y="3142676"/>
              <a:ext cx="5642846" cy="29295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>
              <a:off x="1786712" y="3142676"/>
              <a:ext cx="5642846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 rot="5400000">
              <a:off x="1678740" y="3107744"/>
              <a:ext cx="214355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9"/>
            <p:cNvCxnSpPr/>
            <p:nvPr/>
          </p:nvCxnSpPr>
          <p:spPr>
            <a:xfrm rot="5400000">
              <a:off x="2093830" y="3057728"/>
              <a:ext cx="142904" cy="158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 rot="5400000">
              <a:off x="2787479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5400000">
              <a:off x="3320812" y="3065667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>
              <a:off x="3562081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5400000">
              <a:off x="3625573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rot="5400000">
              <a:off x="4501762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5400000">
              <a:off x="5201761" y="3065667"/>
              <a:ext cx="142904" cy="158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>
              <a:off x="5260491" y="3068843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5400000">
              <a:off x="6963663" y="3060904"/>
              <a:ext cx="142904" cy="158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5400000">
              <a:off x="7299358" y="3126798"/>
              <a:ext cx="250876" cy="317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2" name="TextovéPole 31"/>
            <p:cNvSpPr txBox="1">
              <a:spLocks noChangeArrowheads="1"/>
            </p:cNvSpPr>
            <p:nvPr/>
          </p:nvSpPr>
          <p:spPr bwMode="auto">
            <a:xfrm>
              <a:off x="1857356" y="2714620"/>
              <a:ext cx="6429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14</a:t>
              </a:r>
            </a:p>
          </p:txBody>
        </p:sp>
        <p:sp>
          <p:nvSpPr>
            <p:cNvPr id="14373" name="TextovéPole 31"/>
            <p:cNvSpPr txBox="1">
              <a:spLocks noChangeArrowheads="1"/>
            </p:cNvSpPr>
            <p:nvPr/>
          </p:nvSpPr>
          <p:spPr bwMode="auto">
            <a:xfrm>
              <a:off x="2500298" y="2714620"/>
              <a:ext cx="7143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37</a:t>
              </a:r>
            </a:p>
          </p:txBody>
        </p:sp>
        <p:sp>
          <p:nvSpPr>
            <p:cNvPr id="14374" name="TextovéPole 31"/>
            <p:cNvSpPr txBox="1">
              <a:spLocks noChangeArrowheads="1"/>
            </p:cNvSpPr>
            <p:nvPr/>
          </p:nvSpPr>
          <p:spPr bwMode="auto">
            <a:xfrm>
              <a:off x="3143240" y="2714620"/>
              <a:ext cx="5000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53</a:t>
              </a:r>
            </a:p>
          </p:txBody>
        </p:sp>
        <p:sp>
          <p:nvSpPr>
            <p:cNvPr id="14375" name="TextovéPole 31"/>
            <p:cNvSpPr txBox="1">
              <a:spLocks noChangeArrowheads="1"/>
            </p:cNvSpPr>
            <p:nvPr/>
          </p:nvSpPr>
          <p:spPr bwMode="auto">
            <a:xfrm>
              <a:off x="3571868" y="2714620"/>
              <a:ext cx="4286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67</a:t>
              </a:r>
            </a:p>
          </p:txBody>
        </p:sp>
        <p:sp>
          <p:nvSpPr>
            <p:cNvPr id="14376" name="TextovéPole 31"/>
            <p:cNvSpPr txBox="1">
              <a:spLocks noChangeArrowheads="1"/>
            </p:cNvSpPr>
            <p:nvPr/>
          </p:nvSpPr>
          <p:spPr bwMode="auto">
            <a:xfrm>
              <a:off x="3428992" y="2714620"/>
              <a:ext cx="3571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65</a:t>
              </a:r>
            </a:p>
          </p:txBody>
        </p:sp>
        <p:sp>
          <p:nvSpPr>
            <p:cNvPr id="14377" name="TextovéPole 31"/>
            <p:cNvSpPr txBox="1">
              <a:spLocks noChangeArrowheads="1"/>
            </p:cNvSpPr>
            <p:nvPr/>
          </p:nvSpPr>
          <p:spPr bwMode="auto">
            <a:xfrm>
              <a:off x="4357686" y="2714620"/>
              <a:ext cx="4286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98</a:t>
              </a:r>
            </a:p>
          </p:txBody>
        </p:sp>
        <p:sp>
          <p:nvSpPr>
            <p:cNvPr id="14378" name="TextovéPole 31"/>
            <p:cNvSpPr txBox="1">
              <a:spLocks noChangeArrowheads="1"/>
            </p:cNvSpPr>
            <p:nvPr/>
          </p:nvSpPr>
          <p:spPr bwMode="auto">
            <a:xfrm>
              <a:off x="4857752" y="2714620"/>
              <a:ext cx="5000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122</a:t>
              </a:r>
            </a:p>
          </p:txBody>
        </p:sp>
        <p:sp>
          <p:nvSpPr>
            <p:cNvPr id="14379" name="TextovéPole 31"/>
            <p:cNvSpPr txBox="1">
              <a:spLocks noChangeArrowheads="1"/>
            </p:cNvSpPr>
            <p:nvPr/>
          </p:nvSpPr>
          <p:spPr bwMode="auto">
            <a:xfrm>
              <a:off x="5214942" y="2714620"/>
              <a:ext cx="5000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124</a:t>
              </a:r>
            </a:p>
          </p:txBody>
        </p:sp>
        <p:sp>
          <p:nvSpPr>
            <p:cNvPr id="14380" name="TextovéPole 31"/>
            <p:cNvSpPr txBox="1">
              <a:spLocks noChangeArrowheads="1"/>
            </p:cNvSpPr>
            <p:nvPr/>
          </p:nvSpPr>
          <p:spPr bwMode="auto">
            <a:xfrm>
              <a:off x="6786578" y="2714620"/>
              <a:ext cx="5000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183</a:t>
              </a:r>
            </a:p>
          </p:txBody>
        </p:sp>
        <p:sp>
          <p:nvSpPr>
            <p:cNvPr id="14381" name="TextovéPole 31"/>
            <p:cNvSpPr txBox="1">
              <a:spLocks noChangeArrowheads="1"/>
            </p:cNvSpPr>
            <p:nvPr/>
          </p:nvSpPr>
          <p:spPr bwMode="auto">
            <a:xfrm>
              <a:off x="7143768" y="2714620"/>
              <a:ext cx="5715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>
                  <a:cs typeface="Arial" charset="0"/>
                </a:rPr>
                <a:t>199</a:t>
              </a:r>
            </a:p>
          </p:txBody>
        </p:sp>
        <p:sp>
          <p:nvSpPr>
            <p:cNvPr id="14382" name="TextovéPole 31"/>
            <p:cNvSpPr txBox="1">
              <a:spLocks noChangeArrowheads="1"/>
            </p:cNvSpPr>
            <p:nvPr/>
          </p:nvSpPr>
          <p:spPr bwMode="auto">
            <a:xfrm>
              <a:off x="2427963" y="2294738"/>
              <a:ext cx="15716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>
                  <a:cs typeface="Arial" charset="0"/>
                </a:rPr>
                <a:t>head starts at 53</a:t>
              </a:r>
            </a:p>
          </p:txBody>
        </p:sp>
        <p:sp>
          <p:nvSpPr>
            <p:cNvPr id="14383" name="TextovéPole 31"/>
            <p:cNvSpPr txBox="1">
              <a:spLocks noChangeArrowheads="1"/>
            </p:cNvSpPr>
            <p:nvPr/>
          </p:nvSpPr>
          <p:spPr bwMode="auto">
            <a:xfrm>
              <a:off x="2427963" y="2085187"/>
              <a:ext cx="31432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>
                  <a:cs typeface="Arial" charset="0"/>
                </a:rPr>
                <a:t>queue = 98, 183, 37, 122, 14, 124, 65, 67</a:t>
              </a:r>
            </a:p>
          </p:txBody>
        </p:sp>
      </p:grpSp>
      <p:cxnSp>
        <p:nvCxnSpPr>
          <p:cNvPr id="32" name="Přímá spojovací šipka 31"/>
          <p:cNvCxnSpPr/>
          <p:nvPr/>
        </p:nvCxnSpPr>
        <p:spPr>
          <a:xfrm>
            <a:off x="3176588" y="3411538"/>
            <a:ext cx="1192212" cy="303212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368800" y="3714750"/>
            <a:ext cx="2428875" cy="28575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0800000" flipV="1">
            <a:off x="2643188" y="4000500"/>
            <a:ext cx="4154487" cy="325438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2649538" y="4332288"/>
            <a:ext cx="2425700" cy="30480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0800000" flipV="1">
            <a:off x="1938338" y="4637088"/>
            <a:ext cx="3136900" cy="29845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1938338" y="4935538"/>
            <a:ext cx="3200400" cy="29210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10800000" flipV="1">
            <a:off x="3392488" y="5227638"/>
            <a:ext cx="1746250" cy="30480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16200000" flipH="1">
            <a:off x="3290888" y="5640388"/>
            <a:ext cx="323850" cy="10795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Elipsa 39"/>
          <p:cNvSpPr>
            <a:spLocks noChangeArrowheads="1"/>
          </p:cNvSpPr>
          <p:nvPr/>
        </p:nvSpPr>
        <p:spPr bwMode="auto">
          <a:xfrm>
            <a:off x="3128963" y="335280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1" name="Elipsa 40"/>
          <p:cNvSpPr>
            <a:spLocks noChangeArrowheads="1"/>
          </p:cNvSpPr>
          <p:nvPr/>
        </p:nvSpPr>
        <p:spPr bwMode="auto">
          <a:xfrm>
            <a:off x="4364038" y="365442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2" name="Elipsa 41"/>
          <p:cNvSpPr>
            <a:spLocks noChangeArrowheads="1"/>
          </p:cNvSpPr>
          <p:nvPr/>
        </p:nvSpPr>
        <p:spPr bwMode="auto">
          <a:xfrm>
            <a:off x="6769100" y="394335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3" name="Elipsa 42"/>
          <p:cNvSpPr>
            <a:spLocks noChangeArrowheads="1"/>
          </p:cNvSpPr>
          <p:nvPr/>
        </p:nvSpPr>
        <p:spPr bwMode="auto">
          <a:xfrm>
            <a:off x="2568575" y="427831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4" name="Elipsa 43"/>
          <p:cNvSpPr>
            <a:spLocks noChangeArrowheads="1"/>
          </p:cNvSpPr>
          <p:nvPr/>
        </p:nvSpPr>
        <p:spPr bwMode="auto">
          <a:xfrm>
            <a:off x="5062538" y="45878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5" name="Elipsa 44"/>
          <p:cNvSpPr>
            <a:spLocks noChangeArrowheads="1"/>
          </p:cNvSpPr>
          <p:nvPr/>
        </p:nvSpPr>
        <p:spPr bwMode="auto">
          <a:xfrm>
            <a:off x="1863725" y="487680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6" name="Elipsa 45"/>
          <p:cNvSpPr>
            <a:spLocks noChangeArrowheads="1"/>
          </p:cNvSpPr>
          <p:nvPr/>
        </p:nvSpPr>
        <p:spPr bwMode="auto">
          <a:xfrm>
            <a:off x="5145088" y="518318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7" name="Elipsa 46"/>
          <p:cNvSpPr>
            <a:spLocks noChangeArrowheads="1"/>
          </p:cNvSpPr>
          <p:nvPr/>
        </p:nvSpPr>
        <p:spPr bwMode="auto">
          <a:xfrm>
            <a:off x="3328988" y="547846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8" name="Elipsa 47"/>
          <p:cNvSpPr>
            <a:spLocks noChangeArrowheads="1"/>
          </p:cNvSpPr>
          <p:nvPr/>
        </p:nvSpPr>
        <p:spPr bwMode="auto">
          <a:xfrm>
            <a:off x="3463925" y="584041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Z fronty požadavků vybírá ten požadavek, který vyžaduje minimální dobu vystavení od současné pozice hlavičky</a:t>
            </a:r>
            <a:endParaRPr lang="en-US" smtClean="0"/>
          </a:p>
          <a:p>
            <a:pPr marL="395288" eaLnBrk="1" hangingPunct="1"/>
            <a:r>
              <a:rPr lang="en-US" smtClean="0"/>
              <a:t>SSTF </a:t>
            </a:r>
            <a:r>
              <a:rPr lang="cs-CZ" smtClean="0"/>
              <a:t>(</a:t>
            </a:r>
            <a:r>
              <a:rPr lang="cs-CZ" i="1" smtClean="0"/>
              <a:t>shortest seek time first</a:t>
            </a:r>
            <a:r>
              <a:rPr lang="cs-CZ" smtClean="0"/>
              <a:t>) algoritmus je variantou algoritmu</a:t>
            </a:r>
            <a:r>
              <a:rPr lang="en-US" smtClean="0"/>
              <a:t> SJF</a:t>
            </a:r>
            <a:r>
              <a:rPr lang="cs-CZ" smtClean="0"/>
              <a:t> (</a:t>
            </a:r>
            <a:r>
              <a:rPr lang="cs-CZ" i="1" smtClean="0"/>
              <a:t>shortest job first</a:t>
            </a:r>
            <a:r>
              <a:rPr lang="cs-CZ" smtClean="0"/>
              <a:t>)</a:t>
            </a:r>
            <a:r>
              <a:rPr lang="en-US" smtClean="0"/>
              <a:t>; </a:t>
            </a:r>
            <a:r>
              <a:rPr lang="cs-CZ" smtClean="0"/>
              <a:t>může způsobit stárnutí požadavků</a:t>
            </a:r>
            <a:r>
              <a:rPr lang="en-US" smtClean="0"/>
              <a:t>.</a:t>
            </a:r>
          </a:p>
          <a:p>
            <a:pPr marL="395288" eaLnBrk="1" hangingPunct="1"/>
            <a:r>
              <a:rPr lang="cs-CZ" smtClean="0"/>
              <a:t>Náš příklad vyžaduje přesun o </a:t>
            </a:r>
            <a:r>
              <a:rPr lang="en-US" smtClean="0"/>
              <a:t>236 cylind</a:t>
            </a:r>
            <a:r>
              <a:rPr lang="cs-CZ" smtClean="0"/>
              <a:t>rů</a:t>
            </a:r>
            <a:endParaRPr lang="en-US" smtClean="0"/>
          </a:p>
          <a:p>
            <a:pPr marL="395288" eaLnBrk="1" hangingPunct="1"/>
            <a:endParaRPr lang="cs-CZ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SSTF</a:t>
            </a:r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SSTF</a:t>
            </a:r>
          </a:p>
        </p:txBody>
      </p:sp>
      <p:sp>
        <p:nvSpPr>
          <p:cNvPr id="1638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16388" name="Skupina 38"/>
          <p:cNvGrpSpPr>
            <a:grpSpLocks/>
          </p:cNvGrpSpPr>
          <p:nvPr/>
        </p:nvGrpSpPr>
        <p:grpSpPr bwMode="auto">
          <a:xfrm>
            <a:off x="1571625" y="1514475"/>
            <a:ext cx="5930900" cy="4057650"/>
            <a:chOff x="1785124" y="2013746"/>
            <a:chExt cx="5930148" cy="4058460"/>
          </a:xfrm>
        </p:grpSpPr>
        <p:grpSp>
          <p:nvGrpSpPr>
            <p:cNvPr id="16398" name="Skupina 4"/>
            <p:cNvGrpSpPr>
              <a:grpSpLocks/>
            </p:cNvGrpSpPr>
            <p:nvPr/>
          </p:nvGrpSpPr>
          <p:grpSpPr bwMode="auto">
            <a:xfrm>
              <a:off x="1785124" y="2013746"/>
              <a:ext cx="5930148" cy="4058460"/>
              <a:chOff x="1785124" y="2013746"/>
              <a:chExt cx="5930148" cy="4058460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1786712" y="3142684"/>
                <a:ext cx="5642846" cy="292952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cxnSp>
            <p:nvCxnSpPr>
              <p:cNvPr id="7" name="Přímá spojovací čára 6"/>
              <p:cNvCxnSpPr/>
              <p:nvPr/>
            </p:nvCxnSpPr>
            <p:spPr>
              <a:xfrm>
                <a:off x="1786712" y="3142684"/>
                <a:ext cx="5642846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ovací čára 7"/>
              <p:cNvCxnSpPr/>
              <p:nvPr/>
            </p:nvCxnSpPr>
            <p:spPr>
              <a:xfrm rot="5400000">
                <a:off x="1678740" y="3107753"/>
                <a:ext cx="214356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ovací čára 8"/>
              <p:cNvCxnSpPr/>
              <p:nvPr/>
            </p:nvCxnSpPr>
            <p:spPr>
              <a:xfrm rot="5400000">
                <a:off x="2093831" y="3057737"/>
                <a:ext cx="142904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ovací čára 9"/>
              <p:cNvCxnSpPr/>
              <p:nvPr/>
            </p:nvCxnSpPr>
            <p:spPr>
              <a:xfrm rot="5400000">
                <a:off x="2787480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ovací čára 10"/>
              <p:cNvCxnSpPr/>
              <p:nvPr/>
            </p:nvCxnSpPr>
            <p:spPr>
              <a:xfrm rot="5400000">
                <a:off x="3320812" y="3065675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čára 11"/>
              <p:cNvCxnSpPr/>
              <p:nvPr/>
            </p:nvCxnSpPr>
            <p:spPr>
              <a:xfrm rot="5400000">
                <a:off x="3562081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čára 12"/>
              <p:cNvCxnSpPr/>
              <p:nvPr/>
            </p:nvCxnSpPr>
            <p:spPr>
              <a:xfrm rot="5400000">
                <a:off x="3625573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rot="5400000">
                <a:off x="4501762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/>
              <p:cNvCxnSpPr/>
              <p:nvPr/>
            </p:nvCxnSpPr>
            <p:spPr>
              <a:xfrm rot="5400000">
                <a:off x="5201761" y="3065675"/>
                <a:ext cx="142904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čára 15"/>
              <p:cNvCxnSpPr/>
              <p:nvPr/>
            </p:nvCxnSpPr>
            <p:spPr>
              <a:xfrm rot="5400000">
                <a:off x="5260491" y="3068851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ovací čára 16"/>
              <p:cNvCxnSpPr/>
              <p:nvPr/>
            </p:nvCxnSpPr>
            <p:spPr>
              <a:xfrm rot="5400000">
                <a:off x="6963663" y="3060912"/>
                <a:ext cx="142904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ovací čára 17"/>
              <p:cNvCxnSpPr/>
              <p:nvPr/>
            </p:nvCxnSpPr>
            <p:spPr>
              <a:xfrm rot="5400000">
                <a:off x="7299359" y="3126807"/>
                <a:ext cx="250875" cy="317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20" name="TextovéPole 31"/>
              <p:cNvSpPr txBox="1">
                <a:spLocks noChangeArrowheads="1"/>
              </p:cNvSpPr>
              <p:nvPr/>
            </p:nvSpPr>
            <p:spPr bwMode="auto">
              <a:xfrm>
                <a:off x="1857356" y="2714620"/>
                <a:ext cx="6429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14</a:t>
                </a:r>
              </a:p>
            </p:txBody>
          </p:sp>
          <p:sp>
            <p:nvSpPr>
              <p:cNvPr id="16421" name="TextovéPole 31"/>
              <p:cNvSpPr txBox="1">
                <a:spLocks noChangeArrowheads="1"/>
              </p:cNvSpPr>
              <p:nvPr/>
            </p:nvSpPr>
            <p:spPr bwMode="auto">
              <a:xfrm>
                <a:off x="2500298" y="2714620"/>
                <a:ext cx="7143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37</a:t>
                </a:r>
              </a:p>
            </p:txBody>
          </p:sp>
          <p:sp>
            <p:nvSpPr>
              <p:cNvPr id="16422" name="TextovéPole 31"/>
              <p:cNvSpPr txBox="1">
                <a:spLocks noChangeArrowheads="1"/>
              </p:cNvSpPr>
              <p:nvPr/>
            </p:nvSpPr>
            <p:spPr bwMode="auto">
              <a:xfrm>
                <a:off x="3143240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53</a:t>
                </a:r>
              </a:p>
            </p:txBody>
          </p:sp>
          <p:sp>
            <p:nvSpPr>
              <p:cNvPr id="16423" name="TextovéPole 31"/>
              <p:cNvSpPr txBox="1">
                <a:spLocks noChangeArrowheads="1"/>
              </p:cNvSpPr>
              <p:nvPr/>
            </p:nvSpPr>
            <p:spPr bwMode="auto">
              <a:xfrm>
                <a:off x="3571868" y="2714620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67</a:t>
                </a:r>
              </a:p>
            </p:txBody>
          </p:sp>
          <p:sp>
            <p:nvSpPr>
              <p:cNvPr id="16424" name="TextovéPole 31"/>
              <p:cNvSpPr txBox="1">
                <a:spLocks noChangeArrowheads="1"/>
              </p:cNvSpPr>
              <p:nvPr/>
            </p:nvSpPr>
            <p:spPr bwMode="auto">
              <a:xfrm>
                <a:off x="3428992" y="2714620"/>
                <a:ext cx="3571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65</a:t>
                </a:r>
              </a:p>
            </p:txBody>
          </p:sp>
          <p:sp>
            <p:nvSpPr>
              <p:cNvPr id="16425" name="TextovéPole 31"/>
              <p:cNvSpPr txBox="1">
                <a:spLocks noChangeArrowheads="1"/>
              </p:cNvSpPr>
              <p:nvPr/>
            </p:nvSpPr>
            <p:spPr bwMode="auto">
              <a:xfrm>
                <a:off x="4357686" y="2714620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98</a:t>
                </a:r>
              </a:p>
            </p:txBody>
          </p:sp>
          <p:sp>
            <p:nvSpPr>
              <p:cNvPr id="16426" name="TextovéPole 31"/>
              <p:cNvSpPr txBox="1">
                <a:spLocks noChangeArrowheads="1"/>
              </p:cNvSpPr>
              <p:nvPr/>
            </p:nvSpPr>
            <p:spPr bwMode="auto">
              <a:xfrm>
                <a:off x="4857752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122</a:t>
                </a:r>
              </a:p>
            </p:txBody>
          </p:sp>
          <p:sp>
            <p:nvSpPr>
              <p:cNvPr id="16427" name="TextovéPole 31"/>
              <p:cNvSpPr txBox="1">
                <a:spLocks noChangeArrowheads="1"/>
              </p:cNvSpPr>
              <p:nvPr/>
            </p:nvSpPr>
            <p:spPr bwMode="auto">
              <a:xfrm>
                <a:off x="5214942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124</a:t>
                </a:r>
              </a:p>
            </p:txBody>
          </p:sp>
          <p:sp>
            <p:nvSpPr>
              <p:cNvPr id="16428" name="TextovéPole 31"/>
              <p:cNvSpPr txBox="1">
                <a:spLocks noChangeArrowheads="1"/>
              </p:cNvSpPr>
              <p:nvPr/>
            </p:nvSpPr>
            <p:spPr bwMode="auto">
              <a:xfrm>
                <a:off x="6786578" y="2714620"/>
                <a:ext cx="5000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183</a:t>
                </a:r>
              </a:p>
            </p:txBody>
          </p:sp>
          <p:sp>
            <p:nvSpPr>
              <p:cNvPr id="16429" name="TextovéPole 31"/>
              <p:cNvSpPr txBox="1">
                <a:spLocks noChangeArrowheads="1"/>
              </p:cNvSpPr>
              <p:nvPr/>
            </p:nvSpPr>
            <p:spPr bwMode="auto">
              <a:xfrm>
                <a:off x="7143768" y="2714620"/>
                <a:ext cx="5715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200">
                    <a:cs typeface="Arial" charset="0"/>
                  </a:rPr>
                  <a:t>199</a:t>
                </a:r>
              </a:p>
            </p:txBody>
          </p:sp>
          <p:sp>
            <p:nvSpPr>
              <p:cNvPr id="16430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223298"/>
                <a:ext cx="157163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200">
                    <a:cs typeface="Arial" charset="0"/>
                  </a:rPr>
                  <a:t>head starts at 53</a:t>
                </a:r>
              </a:p>
            </p:txBody>
          </p:sp>
          <p:sp>
            <p:nvSpPr>
              <p:cNvPr id="16431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013746"/>
                <a:ext cx="31432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200">
                    <a:cs typeface="Arial" charset="0"/>
                  </a:rPr>
                  <a:t>queue = 98, 183, 37, 122, 14, 124, 65, 67</a:t>
                </a:r>
              </a:p>
            </p:txBody>
          </p:sp>
        </p:grpSp>
        <p:cxnSp>
          <p:nvCxnSpPr>
            <p:cNvPr id="31" name="Přímá spojovací šipka 30"/>
            <p:cNvCxnSpPr/>
            <p:nvPr/>
          </p:nvCxnSpPr>
          <p:spPr>
            <a:xfrm rot="16200000" flipH="1">
              <a:off x="3317606" y="3469023"/>
              <a:ext cx="342968" cy="261904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 rot="16200000" flipH="1">
              <a:off x="3524759" y="3866740"/>
              <a:ext cx="273105" cy="6984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šipka 32"/>
            <p:cNvCxnSpPr/>
            <p:nvPr/>
          </p:nvCxnSpPr>
          <p:spPr>
            <a:xfrm rot="10800000" flipV="1">
              <a:off x="2832741" y="4050916"/>
              <a:ext cx="850792" cy="323915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>
            <a:xfrm rot="10800000" flipV="1">
              <a:off x="2140679" y="4374830"/>
              <a:ext cx="698411" cy="285807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šipka 34"/>
            <p:cNvCxnSpPr/>
            <p:nvPr/>
          </p:nvCxnSpPr>
          <p:spPr>
            <a:xfrm>
              <a:off x="2140679" y="4666989"/>
              <a:ext cx="2425392" cy="279456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35"/>
            <p:cNvCxnSpPr/>
            <p:nvPr/>
          </p:nvCxnSpPr>
          <p:spPr>
            <a:xfrm>
              <a:off x="4566071" y="4946444"/>
              <a:ext cx="704761" cy="323915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36"/>
            <p:cNvCxnSpPr/>
            <p:nvPr/>
          </p:nvCxnSpPr>
          <p:spPr>
            <a:xfrm rot="16200000" flipH="1">
              <a:off x="5150150" y="5391043"/>
              <a:ext cx="292158" cy="63492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>
              <a:off x="5327975" y="5568869"/>
              <a:ext cx="1707933" cy="29215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Elipsa 38"/>
          <p:cNvSpPr>
            <a:spLocks noChangeArrowheads="1"/>
          </p:cNvSpPr>
          <p:nvPr/>
        </p:nvSpPr>
        <p:spPr bwMode="auto">
          <a:xfrm>
            <a:off x="3081338" y="284321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0" name="Elipsa 39"/>
          <p:cNvSpPr>
            <a:spLocks noChangeArrowheads="1"/>
          </p:cNvSpPr>
          <p:nvPr/>
        </p:nvSpPr>
        <p:spPr bwMode="auto">
          <a:xfrm>
            <a:off x="3363913" y="320675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1" name="Elipsa 40"/>
          <p:cNvSpPr>
            <a:spLocks noChangeArrowheads="1"/>
          </p:cNvSpPr>
          <p:nvPr/>
        </p:nvSpPr>
        <p:spPr bwMode="auto">
          <a:xfrm>
            <a:off x="3416300" y="349726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2" name="Elipsa 41"/>
          <p:cNvSpPr>
            <a:spLocks noChangeArrowheads="1"/>
          </p:cNvSpPr>
          <p:nvPr/>
        </p:nvSpPr>
        <p:spPr bwMode="auto">
          <a:xfrm>
            <a:off x="2540000" y="383540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3" name="Elipsa 42"/>
          <p:cNvSpPr>
            <a:spLocks noChangeArrowheads="1"/>
          </p:cNvSpPr>
          <p:nvPr/>
        </p:nvSpPr>
        <p:spPr bwMode="auto">
          <a:xfrm>
            <a:off x="1833563" y="411956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4" name="Elipsa 43"/>
          <p:cNvSpPr>
            <a:spLocks noChangeArrowheads="1"/>
          </p:cNvSpPr>
          <p:nvPr/>
        </p:nvSpPr>
        <p:spPr bwMode="auto">
          <a:xfrm>
            <a:off x="4321175" y="4397375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5" name="Elipsa 44"/>
          <p:cNvSpPr>
            <a:spLocks noChangeArrowheads="1"/>
          </p:cNvSpPr>
          <p:nvPr/>
        </p:nvSpPr>
        <p:spPr bwMode="auto">
          <a:xfrm>
            <a:off x="4997450" y="4716463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6" name="Elipsa 45"/>
          <p:cNvSpPr>
            <a:spLocks noChangeArrowheads="1"/>
          </p:cNvSpPr>
          <p:nvPr/>
        </p:nvSpPr>
        <p:spPr bwMode="auto">
          <a:xfrm>
            <a:off x="5073650" y="5016500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6397" name="Elipsa 46"/>
          <p:cNvSpPr>
            <a:spLocks noChangeArrowheads="1"/>
          </p:cNvSpPr>
          <p:nvPr/>
        </p:nvSpPr>
        <p:spPr bwMode="auto">
          <a:xfrm>
            <a:off x="6802438" y="5316538"/>
            <a:ext cx="107950" cy="1079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-pb153-operacni-systemy">
  <a:themeElements>
    <a:clrScheme name="PB153-operacni-systemy-a-jejich-rozhra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1BEC4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PB153_vzor</Template>
  <TotalTime>3301</TotalTime>
  <Words>2311</Words>
  <Application>Microsoft Office PowerPoint</Application>
  <PresentationFormat>Předvádění na obrazovce (4:3)</PresentationFormat>
  <Paragraphs>476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Wingdings</vt:lpstr>
      <vt:lpstr>Arial Narrow</vt:lpstr>
      <vt:lpstr>Tahoma</vt:lpstr>
      <vt:lpstr>Symbol</vt:lpstr>
      <vt:lpstr>Courier New</vt:lpstr>
      <vt:lpstr>motiv-pb153-operacni-systemy</vt:lpstr>
      <vt:lpstr>PB153 OPERAČNÍ SYSTÉMY A JEJICH ROZHRANÍ</vt:lpstr>
      <vt:lpstr>PAMĚŤOVÁ HIERARCHIE</vt:lpstr>
      <vt:lpstr>MAGNETICKÉ DISKY</vt:lpstr>
      <vt:lpstr>STRUKTURA DISKU</vt:lpstr>
      <vt:lpstr>PLÁNOVÁNÍ DISKU</vt:lpstr>
      <vt:lpstr>PLÁNOVÁNÍ DISKU</vt:lpstr>
      <vt:lpstr>FCFS</vt:lpstr>
      <vt:lpstr>SSTF</vt:lpstr>
      <vt:lpstr>SSTF</vt:lpstr>
      <vt:lpstr>SCAN</vt:lpstr>
      <vt:lpstr>SCAN</vt:lpstr>
      <vt:lpstr>C-SCAN</vt:lpstr>
      <vt:lpstr>C-SCAN</vt:lpstr>
      <vt:lpstr>C-LOOK</vt:lpstr>
      <vt:lpstr>C-LOOK</vt:lpstr>
      <vt:lpstr>VÝBĚR ALGORITMU</vt:lpstr>
      <vt:lpstr>MODERNÍ HW</vt:lpstr>
      <vt:lpstr>PŘÍKLAD: LINUX</vt:lpstr>
      <vt:lpstr>NOOP</vt:lpstr>
      <vt:lpstr>DEADLINE</vt:lpstr>
      <vt:lpstr>ANTICIPATORY SCHEDULER (AS)</vt:lpstr>
      <vt:lpstr>COMPLETELY FAIR QUEUING</vt:lpstr>
      <vt:lpstr>CFQ PARAMETRY</vt:lpstr>
      <vt:lpstr>I/O PRIORITA PROCESŮ</vt:lpstr>
      <vt:lpstr>RYCHLOST TERCIÁLNÍCH PAMĚTÍ</vt:lpstr>
      <vt:lpstr>RYCHLOST TERCIÁLNÍCH PAMĚTÍ</vt:lpstr>
      <vt:lpstr>SPOLEHLIVOST </vt:lpstr>
      <vt:lpstr>CENA </vt:lpstr>
      <vt:lpstr>TECHNOLOGIE RAID</vt:lpstr>
      <vt:lpstr>RAID: ZVÝŠENÍ SPOLEHLIVOSTI </vt:lpstr>
      <vt:lpstr>RAID: ZVÝŠENÍ VÝKONU</vt:lpstr>
      <vt:lpstr>ÚROVNĚ RAID, PŘEHLED</vt:lpstr>
      <vt:lpstr>BĚŽNĚ POUŽÍVANÝ RAID</vt:lpstr>
      <vt:lpstr>API</vt:lpstr>
      <vt:lpstr>CENA MB RAM (1981-2004)</vt:lpstr>
      <vt:lpstr>CENA MB PEVNÝCH DISKŮ (1981-2004)</vt:lpstr>
      <vt:lpstr>CENA MB PÁSEK (1981-2004)</vt:lpstr>
      <vt:lpstr>Prezentace aplikace PowerPoint</vt:lpstr>
    </vt:vector>
  </TitlesOfParts>
  <Company>Warner Bros.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PB153 Operační systémy a jejich rozhraní</dc:title>
  <dc:creator>Zdeněk Říha</dc:creator>
  <cp:lastModifiedBy>Adam Muras</cp:lastModifiedBy>
  <cp:revision>152</cp:revision>
  <dcterms:created xsi:type="dcterms:W3CDTF">2004-05-16T10:46:18Z</dcterms:created>
  <dcterms:modified xsi:type="dcterms:W3CDTF">2013-04-25T10:48:49Z</dcterms:modified>
</cp:coreProperties>
</file>