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handoutMasterIdLst>
    <p:handoutMasterId r:id="rId56"/>
  </p:handoutMasterIdLst>
  <p:sldIdLst>
    <p:sldId id="256" r:id="rId2"/>
    <p:sldId id="283" r:id="rId3"/>
    <p:sldId id="276" r:id="rId4"/>
    <p:sldId id="277" r:id="rId5"/>
    <p:sldId id="278" r:id="rId6"/>
    <p:sldId id="258" r:id="rId7"/>
    <p:sldId id="259" r:id="rId8"/>
    <p:sldId id="279" r:id="rId9"/>
    <p:sldId id="284" r:id="rId10"/>
    <p:sldId id="307" r:id="rId11"/>
    <p:sldId id="281" r:id="rId12"/>
    <p:sldId id="261" r:id="rId13"/>
    <p:sldId id="280" r:id="rId14"/>
    <p:sldId id="262" r:id="rId15"/>
    <p:sldId id="285" r:id="rId16"/>
    <p:sldId id="301" r:id="rId17"/>
    <p:sldId id="263" r:id="rId18"/>
    <p:sldId id="265" r:id="rId19"/>
    <p:sldId id="266" r:id="rId20"/>
    <p:sldId id="267" r:id="rId21"/>
    <p:sldId id="308" r:id="rId22"/>
    <p:sldId id="286" r:id="rId23"/>
    <p:sldId id="268" r:id="rId24"/>
    <p:sldId id="300" r:id="rId25"/>
    <p:sldId id="288" r:id="rId26"/>
    <p:sldId id="289" r:id="rId27"/>
    <p:sldId id="290" r:id="rId28"/>
    <p:sldId id="293" r:id="rId29"/>
    <p:sldId id="310" r:id="rId30"/>
    <p:sldId id="311" r:id="rId31"/>
    <p:sldId id="291" r:id="rId32"/>
    <p:sldId id="292" r:id="rId33"/>
    <p:sldId id="294" r:id="rId34"/>
    <p:sldId id="299" r:id="rId35"/>
    <p:sldId id="295" r:id="rId36"/>
    <p:sldId id="296" r:id="rId37"/>
    <p:sldId id="297" r:id="rId38"/>
    <p:sldId id="298" r:id="rId39"/>
    <p:sldId id="273" r:id="rId40"/>
    <p:sldId id="274" r:id="rId41"/>
    <p:sldId id="282" r:id="rId42"/>
    <p:sldId id="302" r:id="rId43"/>
    <p:sldId id="303" r:id="rId44"/>
    <p:sldId id="304" r:id="rId45"/>
    <p:sldId id="305" r:id="rId46"/>
    <p:sldId id="306" r:id="rId47"/>
    <p:sldId id="312" r:id="rId48"/>
    <p:sldId id="313" r:id="rId49"/>
    <p:sldId id="314" r:id="rId50"/>
    <p:sldId id="315" r:id="rId51"/>
    <p:sldId id="316" r:id="rId52"/>
    <p:sldId id="317" r:id="rId53"/>
    <p:sldId id="309" r:id="rId54"/>
  </p:sldIdLst>
  <p:sldSz cx="9144000" cy="6858000" type="screen4x3"/>
  <p:notesSz cx="7013575" cy="929957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CCFF"/>
    <a:srgbClr val="66CCFF"/>
    <a:srgbClr val="6699FF"/>
    <a:srgbClr val="FFFF99"/>
    <a:srgbClr val="33CCFF"/>
    <a:srgbClr val="0066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540" y="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8435" name="Rectangle 3"/>
          <p:cNvSpPr>
            <a:spLocks noGrp="1" noChangeArrowheads="1"/>
          </p:cNvSpPr>
          <p:nvPr>
            <p:ph type="dt" sz="quarter" idx="1"/>
          </p:nvPr>
        </p:nvSpPr>
        <p:spPr bwMode="auto">
          <a:xfrm>
            <a:off x="3973513"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18436" name="Rectangle 4"/>
          <p:cNvSpPr>
            <a:spLocks noGrp="1" noChangeArrowheads="1"/>
          </p:cNvSpPr>
          <p:nvPr>
            <p:ph type="ftr" sz="quarter" idx="2"/>
          </p:nvPr>
        </p:nvSpPr>
        <p:spPr bwMode="auto">
          <a:xfrm>
            <a:off x="0" y="8834438"/>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8437" name="Rectangle 5"/>
          <p:cNvSpPr>
            <a:spLocks noGrp="1" noChangeArrowheads="1"/>
          </p:cNvSpPr>
          <p:nvPr>
            <p:ph type="sldNum" sz="quarter" idx="3"/>
          </p:nvPr>
        </p:nvSpPr>
        <p:spPr bwMode="auto">
          <a:xfrm>
            <a:off x="3973513" y="8834438"/>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7CF71F-590C-43F4-BDD6-7D68A18554B2}" type="slidenum">
              <a:rPr lang="cs-CZ"/>
              <a:pPr>
                <a:defRPr/>
              </a:pPr>
              <a:t>‹#›</a:t>
            </a:fld>
            <a:endParaRPr lang="cs-CZ"/>
          </a:p>
        </p:txBody>
      </p:sp>
    </p:spTree>
    <p:extLst>
      <p:ext uri="{BB962C8B-B14F-4D97-AF65-F5344CB8AC3E}">
        <p14:creationId xmlns:p14="http://schemas.microsoft.com/office/powerpoint/2010/main" val="157667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13667" name="Rectangle 3"/>
          <p:cNvSpPr>
            <a:spLocks noGrp="1" noChangeArrowheads="1"/>
          </p:cNvSpPr>
          <p:nvPr>
            <p:ph type="dt" idx="1"/>
          </p:nvPr>
        </p:nvSpPr>
        <p:spPr bwMode="auto">
          <a:xfrm>
            <a:off x="3973513"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57348"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p:cNvSpPr>
            <a:spLocks noGrp="1" noChangeArrowheads="1"/>
          </p:cNvSpPr>
          <p:nvPr>
            <p:ph type="body" sz="quarter" idx="3"/>
          </p:nvPr>
        </p:nvSpPr>
        <p:spPr bwMode="auto">
          <a:xfrm>
            <a:off x="701675" y="4418013"/>
            <a:ext cx="5610225" cy="4183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13670" name="Rectangle 6"/>
          <p:cNvSpPr>
            <a:spLocks noGrp="1" noChangeArrowheads="1"/>
          </p:cNvSpPr>
          <p:nvPr>
            <p:ph type="ftr" sz="quarter" idx="4"/>
          </p:nvPr>
        </p:nvSpPr>
        <p:spPr bwMode="auto">
          <a:xfrm>
            <a:off x="0" y="8834438"/>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13671" name="Rectangle 7"/>
          <p:cNvSpPr>
            <a:spLocks noGrp="1" noChangeArrowheads="1"/>
          </p:cNvSpPr>
          <p:nvPr>
            <p:ph type="sldNum" sz="quarter" idx="5"/>
          </p:nvPr>
        </p:nvSpPr>
        <p:spPr bwMode="auto">
          <a:xfrm>
            <a:off x="3973513" y="8834438"/>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EA117E-C785-4C17-BFE5-63D99D5C0A62}" type="slidenum">
              <a:rPr lang="cs-CZ"/>
              <a:pPr>
                <a:defRPr/>
              </a:pPr>
              <a:t>‹#›</a:t>
            </a:fld>
            <a:endParaRPr lang="cs-CZ"/>
          </a:p>
        </p:txBody>
      </p:sp>
    </p:spTree>
    <p:extLst>
      <p:ext uri="{BB962C8B-B14F-4D97-AF65-F5344CB8AC3E}">
        <p14:creationId xmlns:p14="http://schemas.microsoft.com/office/powerpoint/2010/main" val="924477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3929063"/>
            <a:ext cx="8715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8" y="3929063"/>
            <a:ext cx="87153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1100" y="3929063"/>
            <a:ext cx="8699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7308850" y="6462713"/>
            <a:ext cx="1835150" cy="395287"/>
          </a:xfrm>
          <a:prstGeom prst="rect">
            <a:avLst/>
          </a:prstGeom>
          <a:solidFill>
            <a:srgbClr val="0066FF"/>
          </a:solidFill>
          <a:ln w="9525">
            <a:noFill/>
            <a:miter lim="800000"/>
            <a:headEnd/>
            <a:tailEnd/>
          </a:ln>
          <a:effectLst/>
        </p:spPr>
        <p:txBody>
          <a:bodyPr wrap="none" anchor="ctr"/>
          <a:lstStyle/>
          <a:p>
            <a:pPr>
              <a:defRPr/>
            </a:pPr>
            <a:endParaRPr lang="cs-CZ"/>
          </a:p>
        </p:txBody>
      </p:sp>
      <p:sp>
        <p:nvSpPr>
          <p:cNvPr id="9" name="Rectangle 6"/>
          <p:cNvSpPr>
            <a:spLocks noChangeArrowheads="1"/>
          </p:cNvSpPr>
          <p:nvPr/>
        </p:nvSpPr>
        <p:spPr bwMode="auto">
          <a:xfrm>
            <a:off x="0" y="6462713"/>
            <a:ext cx="9144000" cy="395287"/>
          </a:xfrm>
          <a:prstGeom prst="rect">
            <a:avLst/>
          </a:prstGeom>
          <a:solidFill>
            <a:srgbClr val="333399"/>
          </a:solidFill>
          <a:ln w="9525">
            <a:noFill/>
            <a:miter lim="800000"/>
            <a:headEnd/>
            <a:tailEnd/>
          </a:ln>
          <a:effectLst/>
        </p:spPr>
        <p:txBody>
          <a:bodyPr wrap="none" anchor="ctr"/>
          <a:lstStyle/>
          <a:p>
            <a:pPr>
              <a:defRPr/>
            </a:pPr>
            <a:endParaRPr lang="cs-CZ" sz="1400" dirty="0"/>
          </a:p>
        </p:txBody>
      </p:sp>
      <p:sp>
        <p:nvSpPr>
          <p:cNvPr id="10" name="Rectangle 5"/>
          <p:cNvSpPr>
            <a:spLocks noChangeArrowheads="1"/>
          </p:cNvSpPr>
          <p:nvPr/>
        </p:nvSpPr>
        <p:spPr bwMode="auto">
          <a:xfrm>
            <a:off x="0" y="6419850"/>
            <a:ext cx="9144000" cy="46038"/>
          </a:xfrm>
          <a:prstGeom prst="rect">
            <a:avLst/>
          </a:prstGeom>
          <a:solidFill>
            <a:srgbClr val="000066"/>
          </a:solidFill>
          <a:ln w="9525">
            <a:noFill/>
            <a:miter lim="800000"/>
            <a:headEnd/>
            <a:tailEnd/>
          </a:ln>
          <a:effectLst/>
        </p:spPr>
        <p:txBody>
          <a:bodyPr wrap="none" anchor="ctr"/>
          <a:lstStyle/>
          <a:p>
            <a:pPr>
              <a:defRPr/>
            </a:pPr>
            <a:endParaRPr lang="cs-CZ"/>
          </a:p>
        </p:txBody>
      </p:sp>
      <p:sp>
        <p:nvSpPr>
          <p:cNvPr id="11" name="Rectangle 5"/>
          <p:cNvSpPr>
            <a:spLocks noChangeArrowheads="1"/>
          </p:cNvSpPr>
          <p:nvPr/>
        </p:nvSpPr>
        <p:spPr bwMode="auto">
          <a:xfrm>
            <a:off x="0" y="0"/>
            <a:ext cx="9144000" cy="214313"/>
          </a:xfrm>
          <a:prstGeom prst="rect">
            <a:avLst/>
          </a:prstGeom>
          <a:solidFill>
            <a:srgbClr val="000066"/>
          </a:solidFill>
          <a:ln w="9525">
            <a:noFill/>
            <a:miter lim="800000"/>
            <a:headEnd/>
            <a:tailEnd/>
          </a:ln>
          <a:effectLst/>
        </p:spPr>
        <p:txBody>
          <a:bodyPr wrap="none" anchor="ctr"/>
          <a:lstStyle/>
          <a:p>
            <a:pPr>
              <a:defRPr/>
            </a:pPr>
            <a:endParaRPr lang="cs-CZ"/>
          </a:p>
        </p:txBody>
      </p:sp>
      <p:sp>
        <p:nvSpPr>
          <p:cNvPr id="2" name="Nadpis 1"/>
          <p:cNvSpPr>
            <a:spLocks noGrp="1"/>
          </p:cNvSpPr>
          <p:nvPr>
            <p:ph type="ctrTitle"/>
          </p:nvPr>
        </p:nvSpPr>
        <p:spPr>
          <a:xfrm>
            <a:off x="685800" y="1357298"/>
            <a:ext cx="7772400" cy="2243153"/>
          </a:xfrm>
        </p:spPr>
        <p:txBody>
          <a:bodyPr/>
          <a:lstStyle>
            <a:lvl1pPr>
              <a:lnSpc>
                <a:spcPts val="6000"/>
              </a:lnSpc>
              <a:defRPr sz="6000" spc="-300"/>
            </a:lvl1pPr>
          </a:lstStyle>
          <a:p>
            <a:r>
              <a:rPr lang="cs-CZ" smtClean="0"/>
              <a:t>Klepnutím lze upravit styl předlohy nadpisů.</a:t>
            </a:r>
            <a:endParaRPr lang="cs-CZ" dirty="0"/>
          </a:p>
        </p:txBody>
      </p:sp>
      <p:sp>
        <p:nvSpPr>
          <p:cNvPr id="3" name="Podnadpis 2"/>
          <p:cNvSpPr>
            <a:spLocks noGrp="1"/>
          </p:cNvSpPr>
          <p:nvPr>
            <p:ph type="subTitle" idx="1"/>
          </p:nvPr>
        </p:nvSpPr>
        <p:spPr>
          <a:xfrm>
            <a:off x="3428992" y="4071942"/>
            <a:ext cx="5000660" cy="1566858"/>
          </a:xfrm>
        </p:spPr>
        <p:txBody>
          <a:bodyPr/>
          <a:lstStyle>
            <a:lvl1pPr marL="0" indent="0" algn="l">
              <a:buNone/>
              <a:defRPr b="1" spc="-15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dirty="0"/>
          </a:p>
        </p:txBody>
      </p:sp>
    </p:spTree>
    <p:extLst>
      <p:ext uri="{BB962C8B-B14F-4D97-AF65-F5344CB8AC3E}">
        <p14:creationId xmlns:p14="http://schemas.microsoft.com/office/powerpoint/2010/main" val="338819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aoblený obdélník 3"/>
          <p:cNvSpPr/>
          <p:nvPr/>
        </p:nvSpPr>
        <p:spPr bwMode="black">
          <a:xfrm>
            <a:off x="131763" y="428625"/>
            <a:ext cx="8858250" cy="642938"/>
          </a:xfrm>
          <a:prstGeom prst="roundRect">
            <a:avLst>
              <a:gd name="adj" fmla="val 3521"/>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600" dirty="0">
                <a:latin typeface="Arial Narrow" pitchFamily="34" charset="0"/>
              </a:rPr>
              <a:t>        </a:t>
            </a:r>
          </a:p>
        </p:txBody>
      </p:sp>
      <p:sp>
        <p:nvSpPr>
          <p:cNvPr id="5" name="Rovnoramenný trojúhelník 4"/>
          <p:cNvSpPr/>
          <p:nvPr/>
        </p:nvSpPr>
        <p:spPr bwMode="black">
          <a:xfrm rot="10800000">
            <a:off x="1571625" y="1047750"/>
            <a:ext cx="241300" cy="1428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Zástupný symbol pro obsah 2"/>
          <p:cNvSpPr>
            <a:spLocks noGrp="1"/>
          </p:cNvSpPr>
          <p:nvPr>
            <p:ph idx="1"/>
          </p:nvPr>
        </p:nvSpPr>
        <p:spPr/>
        <p:txBody>
          <a:bodyPr/>
          <a:lstStyle>
            <a:lvl1pPr marL="396000">
              <a:defRPr/>
            </a:lvl1pPr>
            <a:lvl2pPr marL="720000">
              <a:defRPr/>
            </a:lvl2pPr>
            <a:lvl3pPr marL="1080000">
              <a:defRPr/>
            </a:lvl3pPr>
            <a:lvl4pPr marL="1620000">
              <a:defRPr/>
            </a:lvl4pPr>
            <a:lvl5pPr marL="1980000">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a:lstStyle/>
          <a:p>
            <a:pPr lvl="0"/>
            <a:r>
              <a:rPr lang="cs-CZ" smtClean="0"/>
              <a:t>Klepnutím lze upravit styl předlohy nadpisů.</a:t>
            </a:r>
            <a:endParaRPr lang="cs-CZ" dirty="0" smtClean="0"/>
          </a:p>
        </p:txBody>
      </p:sp>
      <p:sp>
        <p:nvSpPr>
          <p:cNvPr id="6"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extLst>
      <p:ext uri="{BB962C8B-B14F-4D97-AF65-F5344CB8AC3E}">
        <p14:creationId xmlns:p14="http://schemas.microsoft.com/office/powerpoint/2010/main" val="258035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dirty="0"/>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extLst>
      <p:ext uri="{BB962C8B-B14F-4D97-AF65-F5344CB8AC3E}">
        <p14:creationId xmlns:p14="http://schemas.microsoft.com/office/powerpoint/2010/main" val="70011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sp>
        <p:nvSpPr>
          <p:cNvPr id="5" name="Zaoblený obdélník 4"/>
          <p:cNvSpPr/>
          <p:nvPr/>
        </p:nvSpPr>
        <p:spPr bwMode="black">
          <a:xfrm>
            <a:off x="131763" y="428625"/>
            <a:ext cx="8858250" cy="642938"/>
          </a:xfrm>
          <a:prstGeom prst="roundRect">
            <a:avLst>
              <a:gd name="adj" fmla="val 3521"/>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600" dirty="0">
                <a:latin typeface="Arial Narrow" pitchFamily="34" charset="0"/>
              </a:rPr>
              <a:t>        </a:t>
            </a:r>
          </a:p>
        </p:txBody>
      </p:sp>
      <p:sp>
        <p:nvSpPr>
          <p:cNvPr id="6" name="Rovnoramenný trojúhelník 5"/>
          <p:cNvSpPr/>
          <p:nvPr/>
        </p:nvSpPr>
        <p:spPr bwMode="black">
          <a:xfrm rot="10800000">
            <a:off x="1571625" y="1047750"/>
            <a:ext cx="241300" cy="1428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Zástupný symbol pro obsah 2"/>
          <p:cNvSpPr>
            <a:spLocks noGrp="1"/>
          </p:cNvSpPr>
          <p:nvPr>
            <p:ph sz="half" idx="1"/>
          </p:nvPr>
        </p:nvSpPr>
        <p:spPr>
          <a:xfrm>
            <a:off x="468313" y="1412875"/>
            <a:ext cx="4135437"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756150" y="1412875"/>
            <a:ext cx="4137025"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8"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a:lstStyle/>
          <a:p>
            <a:pPr lvl="0"/>
            <a:r>
              <a:rPr lang="cs-CZ" smtClean="0"/>
              <a:t>Klepnutím lze upravit styl předlohy nadpisů.</a:t>
            </a:r>
            <a:endParaRPr lang="cs-CZ" dirty="0" smtClean="0"/>
          </a:p>
        </p:txBody>
      </p:sp>
      <p:sp>
        <p:nvSpPr>
          <p:cNvPr id="7"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extLst>
      <p:ext uri="{BB962C8B-B14F-4D97-AF65-F5344CB8AC3E}">
        <p14:creationId xmlns:p14="http://schemas.microsoft.com/office/powerpoint/2010/main" val="377815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7" name="Zaoblený obdélník 6"/>
          <p:cNvSpPr/>
          <p:nvPr/>
        </p:nvSpPr>
        <p:spPr bwMode="black">
          <a:xfrm>
            <a:off x="131763" y="428625"/>
            <a:ext cx="8858250" cy="642938"/>
          </a:xfrm>
          <a:prstGeom prst="roundRect">
            <a:avLst>
              <a:gd name="adj" fmla="val 3521"/>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600" dirty="0">
                <a:latin typeface="Arial Narrow" pitchFamily="34" charset="0"/>
              </a:rPr>
              <a:t>        </a:t>
            </a:r>
          </a:p>
        </p:txBody>
      </p:sp>
      <p:sp>
        <p:nvSpPr>
          <p:cNvPr id="8" name="Rovnoramenný trojúhelník 7"/>
          <p:cNvSpPr/>
          <p:nvPr/>
        </p:nvSpPr>
        <p:spPr bwMode="black">
          <a:xfrm rot="10800000">
            <a:off x="1571625" y="1047750"/>
            <a:ext cx="241300" cy="1428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10"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a:lstStyle/>
          <a:p>
            <a:pPr lvl="0"/>
            <a:r>
              <a:rPr lang="cs-CZ" smtClean="0"/>
              <a:t>Klepnutím lze upravit styl předlohy nadpisů.</a:t>
            </a:r>
            <a:endParaRPr lang="cs-CZ" dirty="0" smtClean="0"/>
          </a:p>
        </p:txBody>
      </p:sp>
      <p:sp>
        <p:nvSpPr>
          <p:cNvPr id="9"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extLst>
      <p:ext uri="{BB962C8B-B14F-4D97-AF65-F5344CB8AC3E}">
        <p14:creationId xmlns:p14="http://schemas.microsoft.com/office/powerpoint/2010/main" val="190280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3" name="Zaoblený obdélník 2"/>
          <p:cNvSpPr/>
          <p:nvPr/>
        </p:nvSpPr>
        <p:spPr bwMode="black">
          <a:xfrm>
            <a:off x="131763" y="428625"/>
            <a:ext cx="8858250" cy="642938"/>
          </a:xfrm>
          <a:prstGeom prst="roundRect">
            <a:avLst>
              <a:gd name="adj" fmla="val 3521"/>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600" dirty="0">
                <a:latin typeface="Arial Narrow" pitchFamily="34" charset="0"/>
              </a:rPr>
              <a:t>        </a:t>
            </a:r>
          </a:p>
        </p:txBody>
      </p:sp>
      <p:sp>
        <p:nvSpPr>
          <p:cNvPr id="4" name="Rovnoramenný trojúhelník 3"/>
          <p:cNvSpPr/>
          <p:nvPr/>
        </p:nvSpPr>
        <p:spPr bwMode="black">
          <a:xfrm rot="10800000">
            <a:off x="1571625" y="1047750"/>
            <a:ext cx="241300" cy="142875"/>
          </a:xfrm>
          <a:prstGeom prst="triangl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a:lstStyle/>
          <a:p>
            <a:pPr lvl="0"/>
            <a:r>
              <a:rPr lang="cs-CZ" smtClean="0"/>
              <a:t>Klepnutím lze upravit styl předlohy nadpisů.</a:t>
            </a:r>
            <a:endParaRPr lang="cs-CZ" dirty="0" smtClean="0"/>
          </a:p>
        </p:txBody>
      </p:sp>
      <p:sp>
        <p:nvSpPr>
          <p:cNvPr id="5"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extLst>
      <p:ext uri="{BB962C8B-B14F-4D97-AF65-F5344CB8AC3E}">
        <p14:creationId xmlns:p14="http://schemas.microsoft.com/office/powerpoint/2010/main" val="390109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extLst>
      <p:ext uri="{BB962C8B-B14F-4D97-AF65-F5344CB8AC3E}">
        <p14:creationId xmlns:p14="http://schemas.microsoft.com/office/powerpoint/2010/main" val="120315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spc="0"/>
            </a:lvl1pPr>
          </a:lstStyle>
          <a:p>
            <a:r>
              <a:rPr lang="cs-CZ" smtClean="0"/>
              <a:t>Klepnutím lze upravit styl předlohy nadpisů.</a:t>
            </a:r>
            <a:endParaRPr lang="cs-CZ" dirty="0"/>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10"/>
          <p:cNvSpPr>
            <a:spLocks noGrp="1" noChangeArrowheads="1"/>
          </p:cNvSpPr>
          <p:nvPr>
            <p:ph type="ftr" sz="quarter" idx="10"/>
          </p:nvPr>
        </p:nvSpPr>
        <p:spPr/>
        <p:txBody>
          <a:bodyPr/>
          <a:lstStyle>
            <a:lvl1pPr>
              <a:defRPr/>
            </a:lvl1pPr>
          </a:lstStyle>
          <a:p>
            <a:pPr>
              <a:defRPr/>
            </a:pPr>
            <a:r>
              <a:rPr lang="cs-CZ"/>
              <a:t>PB 153 OPERAČNÍ SYSTÉMY A JEJICH ROZHRANÍ</a:t>
            </a:r>
          </a:p>
        </p:txBody>
      </p:sp>
    </p:spTree>
    <p:extLst>
      <p:ext uri="{BB962C8B-B14F-4D97-AF65-F5344CB8AC3E}">
        <p14:creationId xmlns:p14="http://schemas.microsoft.com/office/powerpoint/2010/main" val="56888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TextovéPole 1"/>
          <p:cNvSpPr txBox="1"/>
          <p:nvPr/>
        </p:nvSpPr>
        <p:spPr>
          <a:xfrm>
            <a:off x="434975" y="1357313"/>
            <a:ext cx="8137525" cy="1754187"/>
          </a:xfrm>
          <a:prstGeom prst="rect">
            <a:avLst/>
          </a:prstGeom>
          <a:noFill/>
        </p:spPr>
        <p:txBody>
          <a:bodyPr>
            <a:spAutoFit/>
          </a:bodyPr>
          <a:lstStyle/>
          <a:p>
            <a:pPr algn="ctr">
              <a:lnSpc>
                <a:spcPct val="150000"/>
              </a:lnSpc>
              <a:spcBef>
                <a:spcPts val="0"/>
              </a:spcBef>
              <a:defRPr/>
            </a:pPr>
            <a:r>
              <a:rPr lang="cs-CZ" sz="2400" dirty="0">
                <a:solidFill>
                  <a:schemeClr val="tx2"/>
                </a:solidFill>
                <a:latin typeface="Arial" pitchFamily="34" charset="0"/>
                <a:ea typeface="Tahoma" pitchFamily="34" charset="0"/>
                <a:cs typeface="Arial" pitchFamily="34" charset="0"/>
              </a:rPr>
              <a:t>Výukovou pomůcku zpracovalo </a:t>
            </a:r>
            <a:br>
              <a:rPr lang="cs-CZ" sz="2400" dirty="0">
                <a:solidFill>
                  <a:schemeClr val="tx2"/>
                </a:solidFill>
                <a:latin typeface="Arial" pitchFamily="34" charset="0"/>
                <a:ea typeface="Tahoma" pitchFamily="34" charset="0"/>
                <a:cs typeface="Arial" pitchFamily="34" charset="0"/>
              </a:rPr>
            </a:br>
            <a:r>
              <a:rPr lang="cs-CZ" sz="2400" b="1" dirty="0">
                <a:solidFill>
                  <a:schemeClr val="tx2"/>
                </a:solidFill>
                <a:latin typeface="Arial" pitchFamily="34" charset="0"/>
                <a:ea typeface="Tahoma" pitchFamily="34" charset="0"/>
                <a:cs typeface="Arial" pitchFamily="34" charset="0"/>
              </a:rPr>
              <a:t>Servisní středisko pro e-</a:t>
            </a:r>
            <a:r>
              <a:rPr lang="cs-CZ" sz="2400" b="1" dirty="0" err="1">
                <a:solidFill>
                  <a:schemeClr val="tx2"/>
                </a:solidFill>
                <a:latin typeface="Arial" pitchFamily="34" charset="0"/>
                <a:ea typeface="Tahoma" pitchFamily="34" charset="0"/>
                <a:cs typeface="Arial" pitchFamily="34" charset="0"/>
              </a:rPr>
              <a:t>learning</a:t>
            </a:r>
            <a:r>
              <a:rPr lang="cs-CZ" sz="2400" b="1" dirty="0">
                <a:solidFill>
                  <a:schemeClr val="tx2"/>
                </a:solidFill>
                <a:latin typeface="Arial" pitchFamily="34" charset="0"/>
                <a:ea typeface="Tahoma" pitchFamily="34" charset="0"/>
                <a:cs typeface="Arial" pitchFamily="34" charset="0"/>
              </a:rPr>
              <a:t> na MU</a:t>
            </a:r>
          </a:p>
          <a:p>
            <a:pPr algn="ctr">
              <a:lnSpc>
                <a:spcPct val="150000"/>
              </a:lnSpc>
              <a:spcBef>
                <a:spcPts val="0"/>
              </a:spcBef>
              <a:defRPr/>
            </a:pPr>
            <a:r>
              <a:rPr lang="cs-CZ" sz="2400" u="sng" dirty="0">
                <a:solidFill>
                  <a:schemeClr val="accent3"/>
                </a:solidFill>
                <a:latin typeface="Arial" pitchFamily="34" charset="0"/>
                <a:ea typeface="Tahoma" pitchFamily="34" charset="0"/>
                <a:cs typeface="Arial" pitchFamily="34" charset="0"/>
              </a:rPr>
              <a:t>http://is.muni.cz/stech/</a:t>
            </a:r>
          </a:p>
        </p:txBody>
      </p:sp>
      <p:sp>
        <p:nvSpPr>
          <p:cNvPr id="3" name="AutoShape 2" descr="https://is.muni.cz/auth/do/rect/el/opvk22_0041/logolinky/logolink_620.png"/>
          <p:cNvSpPr>
            <a:spLocks noChangeAspect="1" noChangeArrowheads="1"/>
          </p:cNvSpPr>
          <p:nvPr/>
        </p:nvSpPr>
        <p:spPr bwMode="auto">
          <a:xfrm>
            <a:off x="155575" y="-144463"/>
            <a:ext cx="304800" cy="304801"/>
          </a:xfrm>
          <a:prstGeom prst="rect">
            <a:avLst/>
          </a:prstGeom>
          <a:noFill/>
        </p:spPr>
        <p:txBody>
          <a:bodyPr/>
          <a:lstStyle/>
          <a:p>
            <a:pPr>
              <a:defRPr/>
            </a:pPr>
            <a:endParaRPr lang="cs-CZ"/>
          </a:p>
        </p:txBody>
      </p:sp>
      <p:sp>
        <p:nvSpPr>
          <p:cNvPr id="4" name="AutoShape 4" descr="https://is.muni.cz/auth/do/rect/el/opvk22_0041/logolinky/logolink_620.png"/>
          <p:cNvSpPr>
            <a:spLocks noChangeAspect="1" noChangeArrowheads="1"/>
          </p:cNvSpPr>
          <p:nvPr/>
        </p:nvSpPr>
        <p:spPr bwMode="auto">
          <a:xfrm>
            <a:off x="155575" y="-144463"/>
            <a:ext cx="304800" cy="304801"/>
          </a:xfrm>
          <a:prstGeom prst="rect">
            <a:avLst/>
          </a:prstGeom>
          <a:noFill/>
        </p:spPr>
        <p:txBody>
          <a:bodyPr/>
          <a:lstStyle/>
          <a:p>
            <a:pPr>
              <a:defRPr/>
            </a:pPr>
            <a:endParaRPr lang="cs-CZ"/>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3643313"/>
            <a:ext cx="5905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zápatí 2"/>
          <p:cNvSpPr>
            <a:spLocks noGrp="1"/>
          </p:cNvSpPr>
          <p:nvPr>
            <p:ph type="ftr" sz="quarter" idx="10"/>
          </p:nvPr>
        </p:nvSpPr>
        <p:spPr/>
        <p:txBody>
          <a:bodyPr/>
          <a:lstStyle>
            <a:lvl1pPr>
              <a:defRPr/>
            </a:lvl1pPr>
          </a:lstStyle>
          <a:p>
            <a:pPr>
              <a:defRPr/>
            </a:pPr>
            <a:r>
              <a:rPr lang="cs-CZ"/>
              <a:t>PB 153 OPERAČNÍ SYSTÉMY A JEJICH ROZHRANÍ</a:t>
            </a:r>
          </a:p>
        </p:txBody>
      </p:sp>
    </p:spTree>
    <p:extLst>
      <p:ext uri="{BB962C8B-B14F-4D97-AF65-F5344CB8AC3E}">
        <p14:creationId xmlns:p14="http://schemas.microsoft.com/office/powerpoint/2010/main" val="73154953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68313" y="1412875"/>
            <a:ext cx="842486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p:txBody>
      </p:sp>
      <p:sp>
        <p:nvSpPr>
          <p:cNvPr id="2053" name="Rectangle 5"/>
          <p:cNvSpPr>
            <a:spLocks noChangeArrowheads="1"/>
          </p:cNvSpPr>
          <p:nvPr/>
        </p:nvSpPr>
        <p:spPr bwMode="auto">
          <a:xfrm>
            <a:off x="0" y="0"/>
            <a:ext cx="9144000" cy="214313"/>
          </a:xfrm>
          <a:prstGeom prst="rect">
            <a:avLst/>
          </a:prstGeom>
          <a:solidFill>
            <a:srgbClr val="000066"/>
          </a:solidFill>
          <a:ln w="9525">
            <a:noFill/>
            <a:miter lim="800000"/>
            <a:headEnd/>
            <a:tailEnd/>
          </a:ln>
          <a:effectLst/>
        </p:spPr>
        <p:txBody>
          <a:bodyPr wrap="none" anchor="ctr"/>
          <a:lstStyle/>
          <a:p>
            <a:pPr>
              <a:defRPr/>
            </a:pPr>
            <a:endParaRPr lang="cs-CZ"/>
          </a:p>
        </p:txBody>
      </p:sp>
      <p:sp>
        <p:nvSpPr>
          <p:cNvPr id="2054" name="Rectangle 6"/>
          <p:cNvSpPr>
            <a:spLocks noChangeArrowheads="1"/>
          </p:cNvSpPr>
          <p:nvPr/>
        </p:nvSpPr>
        <p:spPr bwMode="auto">
          <a:xfrm>
            <a:off x="0" y="6462713"/>
            <a:ext cx="9144000" cy="395287"/>
          </a:xfrm>
          <a:prstGeom prst="rect">
            <a:avLst/>
          </a:prstGeom>
          <a:solidFill>
            <a:srgbClr val="333399"/>
          </a:solidFill>
          <a:ln w="9525">
            <a:noFill/>
            <a:miter lim="800000"/>
            <a:headEnd/>
            <a:tailEnd/>
          </a:ln>
          <a:effectLst/>
        </p:spPr>
        <p:txBody>
          <a:bodyPr wrap="none" anchor="ctr"/>
          <a:lstStyle/>
          <a:p>
            <a:pPr>
              <a:defRPr/>
            </a:pPr>
            <a:endParaRPr lang="cs-CZ" sz="1400" dirty="0"/>
          </a:p>
        </p:txBody>
      </p:sp>
      <p:sp>
        <p:nvSpPr>
          <p:cNvPr id="2055" name="Rectangle 7"/>
          <p:cNvSpPr>
            <a:spLocks noChangeArrowheads="1"/>
          </p:cNvSpPr>
          <p:nvPr/>
        </p:nvSpPr>
        <p:spPr bwMode="auto">
          <a:xfrm>
            <a:off x="7308850" y="6462713"/>
            <a:ext cx="1835150" cy="395287"/>
          </a:xfrm>
          <a:prstGeom prst="rect">
            <a:avLst/>
          </a:prstGeom>
          <a:solidFill>
            <a:srgbClr val="0066FF"/>
          </a:solidFill>
          <a:ln w="9525">
            <a:noFill/>
            <a:miter lim="800000"/>
            <a:headEnd/>
            <a:tailEnd/>
          </a:ln>
          <a:effectLst/>
        </p:spPr>
        <p:txBody>
          <a:bodyPr wrap="none" anchor="ctr"/>
          <a:lstStyle/>
          <a:p>
            <a:pPr>
              <a:defRPr/>
            </a:pPr>
            <a:endParaRPr lang="cs-CZ"/>
          </a:p>
        </p:txBody>
      </p:sp>
      <p:sp>
        <p:nvSpPr>
          <p:cNvPr id="2056" name="Text Box 8"/>
          <p:cNvSpPr txBox="1">
            <a:spLocks noChangeArrowheads="1"/>
          </p:cNvSpPr>
          <p:nvPr/>
        </p:nvSpPr>
        <p:spPr bwMode="auto">
          <a:xfrm>
            <a:off x="7451725" y="6572250"/>
            <a:ext cx="1655763" cy="184150"/>
          </a:xfrm>
          <a:prstGeom prst="rect">
            <a:avLst/>
          </a:prstGeom>
          <a:noFill/>
          <a:ln w="9525">
            <a:noFill/>
            <a:miter lim="800000"/>
            <a:headEnd/>
            <a:tailEnd/>
          </a:ln>
          <a:effectLst/>
        </p:spPr>
        <p:txBody>
          <a:bodyPr lIns="0" tIns="0" rIns="0" bIns="0">
            <a:spAutoFit/>
          </a:bodyPr>
          <a:lstStyle/>
          <a:p>
            <a:pPr algn="ctr">
              <a:spcBef>
                <a:spcPct val="50000"/>
              </a:spcBef>
              <a:defRPr/>
            </a:pPr>
            <a:fld id="{5AB5614B-9C85-4A5F-8F0F-E60E9838B2A3}" type="slidenum">
              <a:rPr lang="en-US" sz="1200" b="1">
                <a:solidFill>
                  <a:schemeClr val="bg1"/>
                </a:solidFill>
              </a:rPr>
              <a:pPr algn="ctr">
                <a:spcBef>
                  <a:spcPct val="50000"/>
                </a:spcBef>
                <a:defRPr/>
              </a:pPr>
              <a:t>‹#›</a:t>
            </a:fld>
            <a:r>
              <a:rPr lang="cs-CZ" sz="1200" b="1" dirty="0">
                <a:solidFill>
                  <a:schemeClr val="bg1"/>
                </a:solidFill>
              </a:rPr>
              <a:t>/45</a:t>
            </a:r>
          </a:p>
        </p:txBody>
      </p:sp>
      <p:sp>
        <p:nvSpPr>
          <p:cNvPr id="2057" name="Rectangle 9"/>
          <p:cNvSpPr>
            <a:spLocks noGrp="1" noChangeArrowheads="1"/>
          </p:cNvSpPr>
          <p:nvPr>
            <p:ph type="title"/>
          </p:nvPr>
        </p:nvSpPr>
        <p:spPr bwMode="auto">
          <a:xfrm>
            <a:off x="457200" y="274638"/>
            <a:ext cx="8507413" cy="993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endParaRPr lang="cs-CZ" dirty="0" smtClean="0"/>
          </a:p>
        </p:txBody>
      </p:sp>
      <p:sp>
        <p:nvSpPr>
          <p:cNvPr id="2058" name="Rectangle 10"/>
          <p:cNvSpPr>
            <a:spLocks noGrp="1" noChangeArrowheads="1"/>
          </p:cNvSpPr>
          <p:nvPr>
            <p:ph type="ftr" sz="quarter" idx="3"/>
          </p:nvPr>
        </p:nvSpPr>
        <p:spPr bwMode="auto">
          <a:xfrm>
            <a:off x="179388" y="6497638"/>
            <a:ext cx="71294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spc="0">
                <a:solidFill>
                  <a:schemeClr val="bg1"/>
                </a:solidFill>
              </a:defRPr>
            </a:lvl1pPr>
          </a:lstStyle>
          <a:p>
            <a:pPr>
              <a:defRPr/>
            </a:pPr>
            <a:r>
              <a:rPr lang="cs-CZ"/>
              <a:t>PB 153 Operační systémy a jejich rozhraní</a:t>
            </a:r>
          </a:p>
        </p:txBody>
      </p:sp>
      <p:sp>
        <p:nvSpPr>
          <p:cNvPr id="11" name="Rectangle 5"/>
          <p:cNvSpPr>
            <a:spLocks noChangeArrowheads="1"/>
          </p:cNvSpPr>
          <p:nvPr/>
        </p:nvSpPr>
        <p:spPr bwMode="auto">
          <a:xfrm>
            <a:off x="0" y="6419850"/>
            <a:ext cx="9144000" cy="46038"/>
          </a:xfrm>
          <a:prstGeom prst="rect">
            <a:avLst/>
          </a:prstGeom>
          <a:solidFill>
            <a:srgbClr val="000066"/>
          </a:solidFill>
          <a:ln w="9525">
            <a:noFill/>
            <a:miter lim="800000"/>
            <a:headEnd/>
            <a:tailEnd/>
          </a:ln>
          <a:effectLst/>
        </p:spPr>
        <p:txBody>
          <a:bodyPr wrap="none" anchor="ctr"/>
          <a:lstStyle/>
          <a:p>
            <a:pPr>
              <a:defRPr/>
            </a:pPr>
            <a:endParaRPr lang="cs-CZ"/>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dt="0"/>
  <p:txStyles>
    <p:titleStyle>
      <a:lvl1pPr algn="l" rtl="0" eaLnBrk="0" fontAlgn="base" hangingPunct="0">
        <a:lnSpc>
          <a:spcPts val="4000"/>
        </a:lnSpc>
        <a:spcBef>
          <a:spcPct val="0"/>
        </a:spcBef>
        <a:spcAft>
          <a:spcPct val="0"/>
        </a:spcAft>
        <a:defRPr sz="3600" b="1" spc="-150">
          <a:solidFill>
            <a:srgbClr val="0D0D28"/>
          </a:solidFill>
          <a:latin typeface="+mj-lt"/>
          <a:ea typeface="+mj-ea"/>
          <a:cs typeface="+mj-cs"/>
        </a:defRPr>
      </a:lvl1pPr>
      <a:lvl2pPr algn="l" rtl="0" eaLnBrk="0" fontAlgn="base" hangingPunct="0">
        <a:lnSpc>
          <a:spcPts val="4000"/>
        </a:lnSpc>
        <a:spcBef>
          <a:spcPct val="0"/>
        </a:spcBef>
        <a:spcAft>
          <a:spcPct val="0"/>
        </a:spcAft>
        <a:defRPr sz="3600" b="1">
          <a:solidFill>
            <a:srgbClr val="0D0D28"/>
          </a:solidFill>
          <a:latin typeface="Arial" charset="0"/>
        </a:defRPr>
      </a:lvl2pPr>
      <a:lvl3pPr algn="l" rtl="0" eaLnBrk="0" fontAlgn="base" hangingPunct="0">
        <a:lnSpc>
          <a:spcPts val="4000"/>
        </a:lnSpc>
        <a:spcBef>
          <a:spcPct val="0"/>
        </a:spcBef>
        <a:spcAft>
          <a:spcPct val="0"/>
        </a:spcAft>
        <a:defRPr sz="3600" b="1">
          <a:solidFill>
            <a:srgbClr val="0D0D28"/>
          </a:solidFill>
          <a:latin typeface="Arial" charset="0"/>
        </a:defRPr>
      </a:lvl3pPr>
      <a:lvl4pPr algn="l" rtl="0" eaLnBrk="0" fontAlgn="base" hangingPunct="0">
        <a:lnSpc>
          <a:spcPts val="4000"/>
        </a:lnSpc>
        <a:spcBef>
          <a:spcPct val="0"/>
        </a:spcBef>
        <a:spcAft>
          <a:spcPct val="0"/>
        </a:spcAft>
        <a:defRPr sz="3600" b="1">
          <a:solidFill>
            <a:srgbClr val="0D0D28"/>
          </a:solidFill>
          <a:latin typeface="Arial" charset="0"/>
        </a:defRPr>
      </a:lvl4pPr>
      <a:lvl5pPr algn="l" rtl="0" eaLnBrk="0" fontAlgn="base" hangingPunct="0">
        <a:lnSpc>
          <a:spcPts val="4000"/>
        </a:lnSpc>
        <a:spcBef>
          <a:spcPct val="0"/>
        </a:spcBef>
        <a:spcAft>
          <a:spcPct val="0"/>
        </a:spcAft>
        <a:defRPr sz="3600" b="1">
          <a:solidFill>
            <a:srgbClr val="0D0D28"/>
          </a:solidFill>
          <a:latin typeface="Arial" charset="0"/>
        </a:defRPr>
      </a:lvl5pPr>
      <a:lvl6pPr marL="457200" algn="l" rtl="0" eaLnBrk="1" fontAlgn="base" hangingPunct="1">
        <a:lnSpc>
          <a:spcPts val="4000"/>
        </a:lnSpc>
        <a:spcBef>
          <a:spcPct val="0"/>
        </a:spcBef>
        <a:spcAft>
          <a:spcPct val="0"/>
        </a:spcAft>
        <a:defRPr sz="3200" b="1">
          <a:solidFill>
            <a:srgbClr val="131313"/>
          </a:solidFill>
          <a:latin typeface="Arial" charset="0"/>
        </a:defRPr>
      </a:lvl6pPr>
      <a:lvl7pPr marL="914400" algn="l" rtl="0" eaLnBrk="1" fontAlgn="base" hangingPunct="1">
        <a:lnSpc>
          <a:spcPts val="4000"/>
        </a:lnSpc>
        <a:spcBef>
          <a:spcPct val="0"/>
        </a:spcBef>
        <a:spcAft>
          <a:spcPct val="0"/>
        </a:spcAft>
        <a:defRPr sz="3200" b="1">
          <a:solidFill>
            <a:srgbClr val="131313"/>
          </a:solidFill>
          <a:latin typeface="Arial" charset="0"/>
        </a:defRPr>
      </a:lvl7pPr>
      <a:lvl8pPr marL="1371600" algn="l" rtl="0" eaLnBrk="1" fontAlgn="base" hangingPunct="1">
        <a:lnSpc>
          <a:spcPts val="4000"/>
        </a:lnSpc>
        <a:spcBef>
          <a:spcPct val="0"/>
        </a:spcBef>
        <a:spcAft>
          <a:spcPct val="0"/>
        </a:spcAft>
        <a:defRPr sz="3200" b="1">
          <a:solidFill>
            <a:srgbClr val="131313"/>
          </a:solidFill>
          <a:latin typeface="Arial" charset="0"/>
        </a:defRPr>
      </a:lvl8pPr>
      <a:lvl9pPr marL="1828800" algn="l" rtl="0" eaLnBrk="1" fontAlgn="base" hangingPunct="1">
        <a:lnSpc>
          <a:spcPts val="4000"/>
        </a:lnSpc>
        <a:spcBef>
          <a:spcPct val="0"/>
        </a:spcBef>
        <a:spcAft>
          <a:spcPct val="0"/>
        </a:spcAft>
        <a:defRPr sz="3200" b="1">
          <a:solidFill>
            <a:srgbClr val="131313"/>
          </a:solidFill>
          <a:latin typeface="Arial" charset="0"/>
        </a:defRPr>
      </a:lvl9pPr>
    </p:titleStyle>
    <p:bodyStyle>
      <a:lvl1pPr marL="395288" indent="-395288" algn="l" rtl="0" eaLnBrk="0" fontAlgn="base" hangingPunct="0">
        <a:spcBef>
          <a:spcPts val="1800"/>
        </a:spcBef>
        <a:spcAft>
          <a:spcPct val="0"/>
        </a:spcAft>
        <a:buClr>
          <a:srgbClr val="333399"/>
        </a:buClr>
        <a:buFont typeface="Wingdings" pitchFamily="2" charset="2"/>
        <a:buChar char="l"/>
        <a:defRPr sz="2800">
          <a:solidFill>
            <a:schemeClr val="tx1"/>
          </a:solidFill>
          <a:latin typeface="+mn-lt"/>
          <a:ea typeface="+mn-ea"/>
          <a:cs typeface="+mn-cs"/>
        </a:defRPr>
      </a:lvl1pPr>
      <a:lvl2pPr marL="719138" indent="-358775" algn="l" rtl="0" eaLnBrk="0" fontAlgn="base" hangingPunct="0">
        <a:spcBef>
          <a:spcPts val="600"/>
        </a:spcBef>
        <a:spcAft>
          <a:spcPct val="0"/>
        </a:spcAft>
        <a:buClr>
          <a:srgbClr val="3366FF"/>
        </a:buClr>
        <a:buFont typeface="Arial" charset="0"/>
        <a:buChar char="●"/>
        <a:defRPr sz="2400">
          <a:solidFill>
            <a:schemeClr val="tx1"/>
          </a:solidFill>
          <a:latin typeface="+mn-lt"/>
        </a:defRPr>
      </a:lvl2pPr>
      <a:lvl3pPr marL="1079500" indent="-287338" algn="l" rtl="0" eaLnBrk="0" fontAlgn="base" hangingPunct="0">
        <a:spcBef>
          <a:spcPts val="600"/>
        </a:spcBef>
        <a:spcAft>
          <a:spcPct val="0"/>
        </a:spcAft>
        <a:buClr>
          <a:srgbClr val="33CCFF"/>
        </a:buClr>
        <a:buFont typeface="Arial" charset="0"/>
        <a:buChar char="●"/>
        <a:defRPr sz="2200">
          <a:solidFill>
            <a:schemeClr val="tx1"/>
          </a:solidFill>
          <a:latin typeface="+mn-lt"/>
        </a:defRPr>
      </a:lvl3pPr>
      <a:lvl4pPr marL="1600200" indent="-228600" algn="l" rtl="0" eaLnBrk="0" fontAlgn="base" hangingPunct="0">
        <a:spcBef>
          <a:spcPct val="20000"/>
        </a:spcBef>
        <a:spcAft>
          <a:spcPct val="0"/>
        </a:spcAft>
        <a:buClr>
          <a:srgbClr val="969696"/>
        </a:buClr>
        <a:buFont typeface="Arial" charset="0"/>
        <a:buChar char="●"/>
        <a:defRPr sz="2200">
          <a:solidFill>
            <a:schemeClr val="tx1"/>
          </a:solidFill>
          <a:latin typeface="+mn-lt"/>
        </a:defRPr>
      </a:lvl4pPr>
      <a:lvl5pPr marL="2057400" indent="-228600" algn="l" rtl="0" eaLnBrk="0" fontAlgn="base" hangingPunct="0">
        <a:spcBef>
          <a:spcPct val="20000"/>
        </a:spcBef>
        <a:spcAft>
          <a:spcPct val="0"/>
        </a:spcAft>
        <a:buFont typeface="Arial" charset="0"/>
        <a:buChar char="●"/>
        <a:defRPr sz="2200">
          <a:solidFill>
            <a:schemeClr val="tx1"/>
          </a:solidFill>
          <a:latin typeface="+mn-lt"/>
        </a:defRPr>
      </a:lvl5pPr>
      <a:lvl6pPr marL="2514600" indent="-228600" algn="l" rtl="0" eaLnBrk="1" fontAlgn="base" hangingPunct="1">
        <a:spcBef>
          <a:spcPct val="20000"/>
        </a:spcBef>
        <a:spcAft>
          <a:spcPct val="0"/>
        </a:spcAft>
        <a:buFont typeface="Arial" charset="0"/>
        <a:buChar char="●"/>
        <a:defRPr sz="2200">
          <a:solidFill>
            <a:schemeClr val="tx1"/>
          </a:solidFill>
          <a:latin typeface="+mn-lt"/>
        </a:defRPr>
      </a:lvl6pPr>
      <a:lvl7pPr marL="2971800" indent="-228600" algn="l" rtl="0" eaLnBrk="1" fontAlgn="base" hangingPunct="1">
        <a:spcBef>
          <a:spcPct val="20000"/>
        </a:spcBef>
        <a:spcAft>
          <a:spcPct val="0"/>
        </a:spcAft>
        <a:buFont typeface="Arial" charset="0"/>
        <a:buChar char="●"/>
        <a:defRPr sz="2200">
          <a:solidFill>
            <a:schemeClr val="tx1"/>
          </a:solidFill>
          <a:latin typeface="+mn-lt"/>
        </a:defRPr>
      </a:lvl7pPr>
      <a:lvl8pPr marL="3429000" indent="-228600" algn="l" rtl="0" eaLnBrk="1" fontAlgn="base" hangingPunct="1">
        <a:spcBef>
          <a:spcPct val="20000"/>
        </a:spcBef>
        <a:spcAft>
          <a:spcPct val="0"/>
        </a:spcAft>
        <a:buFont typeface="Arial" charset="0"/>
        <a:buChar char="●"/>
        <a:defRPr sz="2200">
          <a:solidFill>
            <a:schemeClr val="tx1"/>
          </a:solidFill>
          <a:latin typeface="+mn-lt"/>
        </a:defRPr>
      </a:lvl8pPr>
      <a:lvl9pPr marL="3886200" indent="-228600" algn="l" rtl="0" eaLnBrk="1" fontAlgn="base" hangingPunct="1">
        <a:spcBef>
          <a:spcPct val="20000"/>
        </a:spcBef>
        <a:spcAft>
          <a:spcPct val="0"/>
        </a:spcAft>
        <a:buFont typeface="Arial" charset="0"/>
        <a:buChar char="●"/>
        <a:defRPr sz="2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
          <p:cNvSpPr>
            <a:spLocks noGrp="1" noChangeArrowheads="1"/>
          </p:cNvSpPr>
          <p:nvPr>
            <p:ph type="ctrTitle"/>
          </p:nvPr>
        </p:nvSpPr>
        <p:spPr>
          <a:xfrm>
            <a:off x="685800" y="1357313"/>
            <a:ext cx="7772400" cy="2243137"/>
          </a:xfrm>
        </p:spPr>
        <p:txBody>
          <a:bodyPr/>
          <a:lstStyle/>
          <a:p>
            <a:pPr eaLnBrk="1" hangingPunct="1">
              <a:defRPr/>
            </a:pPr>
            <a:r>
              <a:rPr lang="en-US" dirty="0" smtClean="0"/>
              <a:t>PB153</a:t>
            </a:r>
            <a:br>
              <a:rPr lang="en-US" dirty="0" smtClean="0"/>
            </a:br>
            <a:r>
              <a:rPr lang="en-US" dirty="0" smtClean="0"/>
              <a:t>OPERA</a:t>
            </a:r>
            <a:r>
              <a:rPr lang="cs-CZ" dirty="0" smtClean="0"/>
              <a:t>ČNÍ SYSTÉMY</a:t>
            </a:r>
            <a:br>
              <a:rPr lang="cs-CZ" dirty="0" smtClean="0"/>
            </a:br>
            <a:r>
              <a:rPr lang="cs-CZ" dirty="0" smtClean="0"/>
              <a:t>A JEJICH ROZHRANÍ</a:t>
            </a:r>
            <a:endParaRPr lang="cs-CZ" dirty="0"/>
          </a:p>
        </p:txBody>
      </p:sp>
      <p:sp>
        <p:nvSpPr>
          <p:cNvPr id="2051" name="Rectangle 3"/>
          <p:cNvSpPr>
            <a:spLocks noGrp="1" noChangeArrowheads="1"/>
          </p:cNvSpPr>
          <p:nvPr>
            <p:ph type="subTitle" idx="1"/>
          </p:nvPr>
        </p:nvSpPr>
        <p:spPr>
          <a:xfrm>
            <a:off x="3429000" y="4071938"/>
            <a:ext cx="5000625" cy="1566862"/>
          </a:xfrm>
        </p:spPr>
        <p:txBody>
          <a:bodyPr/>
          <a:lstStyle/>
          <a:p>
            <a:pPr eaLnBrk="1" hangingPunct="1">
              <a:defRPr/>
            </a:pPr>
            <a:r>
              <a:rPr lang="en-US" dirty="0"/>
              <a:t>P</a:t>
            </a:r>
            <a:r>
              <a:rPr lang="cs-CZ" dirty="0" err="1"/>
              <a:t>rincipy</a:t>
            </a:r>
            <a:r>
              <a:rPr lang="cs-CZ" dirty="0"/>
              <a:t> výstavby OS</a:t>
            </a:r>
          </a:p>
        </p:txBody>
      </p:sp>
      <p:sp>
        <p:nvSpPr>
          <p:cNvPr id="4" name="TextovéPole 3"/>
          <p:cNvSpPr txBox="1"/>
          <p:nvPr/>
        </p:nvSpPr>
        <p:spPr>
          <a:xfrm>
            <a:off x="7065963" y="4621213"/>
            <a:ext cx="1819275" cy="1939925"/>
          </a:xfrm>
          <a:prstGeom prst="rect">
            <a:avLst/>
          </a:prstGeom>
          <a:noFill/>
        </p:spPr>
        <p:txBody>
          <a:bodyPr wrap="none">
            <a:spAutoFit/>
          </a:bodyPr>
          <a:lstStyle/>
          <a:p>
            <a:pPr algn="r">
              <a:defRPr/>
            </a:pPr>
            <a:r>
              <a:rPr lang="cs-CZ" sz="12000" b="1" spc="-300" dirty="0">
                <a:solidFill>
                  <a:srgbClr val="33CCFF"/>
                </a:solidFill>
              </a:rPr>
              <a:t>04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sah 7"/>
          <p:cNvSpPr>
            <a:spLocks noGrp="1"/>
          </p:cNvSpPr>
          <p:nvPr>
            <p:ph idx="1"/>
          </p:nvPr>
        </p:nvSpPr>
        <p:spPr>
          <a:xfrm>
            <a:off x="468313" y="1412875"/>
            <a:ext cx="3103562" cy="4824413"/>
          </a:xfrm>
        </p:spPr>
        <p:txBody>
          <a:bodyPr/>
          <a:lstStyle/>
          <a:p>
            <a:pPr marL="395288"/>
            <a:r>
              <a:rPr lang="cs-CZ" sz="2000" smtClean="0"/>
              <a:t>V roce </a:t>
            </a:r>
            <a:r>
              <a:rPr lang="en-US" sz="2000" smtClean="0"/>
              <a:t>1979 </a:t>
            </a:r>
            <a:r>
              <a:rPr lang="cs-CZ" sz="2000" smtClean="0"/>
              <a:t>koupil Microsoft licenci na  Unix verze 7 od AT</a:t>
            </a:r>
            <a:r>
              <a:rPr lang="en-US" sz="2000" smtClean="0"/>
              <a:t>&amp;T.</a:t>
            </a:r>
            <a:endParaRPr lang="cs-CZ" sz="2000" smtClean="0"/>
          </a:p>
          <a:p>
            <a:pPr marL="395288"/>
            <a:r>
              <a:rPr lang="en-US" sz="2000" smtClean="0"/>
              <a:t>V roce 1987 p</a:t>
            </a:r>
            <a:r>
              <a:rPr lang="cs-CZ" sz="2000" smtClean="0"/>
              <a:t>ředal Microsft Xenix firmě SCO.</a:t>
            </a:r>
          </a:p>
          <a:p>
            <a:pPr marL="395288"/>
            <a:r>
              <a:rPr lang="cs-CZ" sz="2000" smtClean="0"/>
              <a:t>Koncem 80. let byl Xenix pravděpodobně nejrozšířenějším OS unixového typu podle počtu strojů, na kterých běžel</a:t>
            </a:r>
            <a:endParaRPr lang="cs-CZ" sz="2400" smtClean="0"/>
          </a:p>
        </p:txBody>
      </p:sp>
      <p:sp>
        <p:nvSpPr>
          <p:cNvPr id="187394" name="Rectangle 2"/>
          <p:cNvSpPr>
            <a:spLocks noGrp="1" noChangeArrowheads="1"/>
          </p:cNvSpPr>
          <p:nvPr>
            <p:ph type="title"/>
          </p:nvPr>
        </p:nvSpPr>
        <p:spPr/>
        <p:txBody>
          <a:bodyPr/>
          <a:lstStyle/>
          <a:p>
            <a:pPr eaLnBrk="1" hangingPunct="1">
              <a:defRPr/>
            </a:pPr>
            <a:r>
              <a:rPr lang="cs-CZ"/>
              <a:t>XENIX</a:t>
            </a:r>
          </a:p>
        </p:txBody>
      </p:sp>
      <p:sp>
        <p:nvSpPr>
          <p:cNvPr id="20484"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pic>
        <p:nvPicPr>
          <p:cNvPr id="20485" name="Picture 4" descr="Ms_xen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214438"/>
            <a:ext cx="5113338"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p:cNvSpPr txBox="1">
            <a:spLocks noChangeArrowheads="1"/>
          </p:cNvSpPr>
          <p:nvPr/>
        </p:nvSpPr>
        <p:spPr bwMode="auto">
          <a:xfrm>
            <a:off x="447675" y="2368550"/>
            <a:ext cx="304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cs-C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cs-CZ" dirty="0" smtClean="0"/>
              <a:t>PŘÍKLAD OS/2</a:t>
            </a:r>
            <a:endParaRPr lang="cs-CZ" dirty="0"/>
          </a:p>
        </p:txBody>
      </p:sp>
      <p:sp>
        <p:nvSpPr>
          <p:cNvPr id="21507"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
        <p:nvSpPr>
          <p:cNvPr id="21508" name="Obdélník 6"/>
          <p:cNvSpPr>
            <a:spLocks noChangeArrowheads="1"/>
          </p:cNvSpPr>
          <p:nvPr/>
        </p:nvSpPr>
        <p:spPr bwMode="auto">
          <a:xfrm>
            <a:off x="1076325" y="2428875"/>
            <a:ext cx="6929438" cy="3857625"/>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1509" name="Obdélník 7"/>
          <p:cNvSpPr>
            <a:spLocks noChangeArrowheads="1"/>
          </p:cNvSpPr>
          <p:nvPr/>
        </p:nvSpPr>
        <p:spPr bwMode="auto">
          <a:xfrm>
            <a:off x="1571625" y="1357313"/>
            <a:ext cx="1857375" cy="928687"/>
          </a:xfrm>
          <a:prstGeom prst="rect">
            <a:avLst/>
          </a:prstGeom>
          <a:solidFill>
            <a:srgbClr val="FFC000"/>
          </a:solidFill>
          <a:ln w="38100" algn="ctr">
            <a:solidFill>
              <a:schemeClr val="tx1"/>
            </a:solidFill>
            <a:round/>
            <a:headEnd/>
            <a:tailEnd/>
          </a:ln>
        </p:spPr>
        <p:txBody>
          <a:bodyPr/>
          <a:lstStyle/>
          <a:p>
            <a:endParaRPr lang="cs-CZ" sz="1200" b="1">
              <a:cs typeface="Arial" charset="0"/>
            </a:endParaRPr>
          </a:p>
        </p:txBody>
      </p:sp>
      <p:sp>
        <p:nvSpPr>
          <p:cNvPr id="21510" name="Obdélník 12"/>
          <p:cNvSpPr>
            <a:spLocks noChangeArrowheads="1"/>
          </p:cNvSpPr>
          <p:nvPr/>
        </p:nvSpPr>
        <p:spPr bwMode="auto">
          <a:xfrm>
            <a:off x="3678238" y="1357313"/>
            <a:ext cx="1858962" cy="928687"/>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1511" name="Obdélník 13"/>
          <p:cNvSpPr>
            <a:spLocks noChangeArrowheads="1"/>
          </p:cNvSpPr>
          <p:nvPr/>
        </p:nvSpPr>
        <p:spPr bwMode="auto">
          <a:xfrm>
            <a:off x="5786438" y="1357313"/>
            <a:ext cx="1857375" cy="928687"/>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1512" name="TextovéPole 14"/>
          <p:cNvSpPr txBox="1">
            <a:spLocks noChangeArrowheads="1"/>
          </p:cNvSpPr>
          <p:nvPr/>
        </p:nvSpPr>
        <p:spPr bwMode="auto">
          <a:xfrm>
            <a:off x="1928813" y="1668463"/>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application</a:t>
            </a:r>
          </a:p>
        </p:txBody>
      </p:sp>
      <p:sp>
        <p:nvSpPr>
          <p:cNvPr id="21513" name="TextovéPole 15"/>
          <p:cNvSpPr txBox="1">
            <a:spLocks noChangeArrowheads="1"/>
          </p:cNvSpPr>
          <p:nvPr/>
        </p:nvSpPr>
        <p:spPr bwMode="auto">
          <a:xfrm>
            <a:off x="4035425" y="1668463"/>
            <a:ext cx="1144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application</a:t>
            </a:r>
          </a:p>
        </p:txBody>
      </p:sp>
      <p:sp>
        <p:nvSpPr>
          <p:cNvPr id="21514" name="TextovéPole 16"/>
          <p:cNvSpPr txBox="1">
            <a:spLocks noChangeArrowheads="1"/>
          </p:cNvSpPr>
          <p:nvPr/>
        </p:nvSpPr>
        <p:spPr bwMode="auto">
          <a:xfrm>
            <a:off x="6143625" y="1668463"/>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application</a:t>
            </a:r>
          </a:p>
        </p:txBody>
      </p:sp>
      <p:sp>
        <p:nvSpPr>
          <p:cNvPr id="21515" name="Obdélník 17"/>
          <p:cNvSpPr>
            <a:spLocks noChangeArrowheads="1"/>
          </p:cNvSpPr>
          <p:nvPr/>
        </p:nvSpPr>
        <p:spPr bwMode="auto">
          <a:xfrm>
            <a:off x="1285875" y="2571750"/>
            <a:ext cx="6448425" cy="330200"/>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1516" name="Obdélník 18"/>
          <p:cNvSpPr>
            <a:spLocks noChangeArrowheads="1"/>
          </p:cNvSpPr>
          <p:nvPr/>
        </p:nvSpPr>
        <p:spPr bwMode="auto">
          <a:xfrm>
            <a:off x="1285875" y="3714750"/>
            <a:ext cx="6448425" cy="1643063"/>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1517" name="Obdélník 19"/>
          <p:cNvSpPr>
            <a:spLocks noChangeArrowheads="1"/>
          </p:cNvSpPr>
          <p:nvPr/>
        </p:nvSpPr>
        <p:spPr bwMode="auto">
          <a:xfrm>
            <a:off x="1328738" y="5480050"/>
            <a:ext cx="1547812" cy="663575"/>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1518" name="Obdélník 20"/>
          <p:cNvSpPr>
            <a:spLocks noChangeArrowheads="1"/>
          </p:cNvSpPr>
          <p:nvPr/>
        </p:nvSpPr>
        <p:spPr bwMode="auto">
          <a:xfrm>
            <a:off x="2943225" y="5480050"/>
            <a:ext cx="1547813" cy="663575"/>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1519" name="Obdélník 21"/>
          <p:cNvSpPr>
            <a:spLocks noChangeArrowheads="1"/>
          </p:cNvSpPr>
          <p:nvPr/>
        </p:nvSpPr>
        <p:spPr bwMode="auto">
          <a:xfrm>
            <a:off x="4559300" y="5480050"/>
            <a:ext cx="1547813" cy="663575"/>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1520" name="Obdélník 22"/>
          <p:cNvSpPr>
            <a:spLocks noChangeArrowheads="1"/>
          </p:cNvSpPr>
          <p:nvPr/>
        </p:nvSpPr>
        <p:spPr bwMode="auto">
          <a:xfrm>
            <a:off x="6175375" y="5480050"/>
            <a:ext cx="1547813" cy="663575"/>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1521" name="Obdélník 23"/>
          <p:cNvSpPr>
            <a:spLocks noChangeArrowheads="1"/>
          </p:cNvSpPr>
          <p:nvPr/>
        </p:nvSpPr>
        <p:spPr bwMode="auto">
          <a:xfrm>
            <a:off x="1285875" y="3035300"/>
            <a:ext cx="1857375" cy="573088"/>
          </a:xfrm>
          <a:prstGeom prst="rect">
            <a:avLst/>
          </a:prstGeom>
          <a:solidFill>
            <a:srgbClr val="FFC000"/>
          </a:solidFill>
          <a:ln w="19050" algn="ctr">
            <a:solidFill>
              <a:schemeClr val="tx1"/>
            </a:solidFill>
            <a:round/>
            <a:headEnd/>
            <a:tailEnd/>
          </a:ln>
        </p:spPr>
        <p:txBody>
          <a:bodyPr/>
          <a:lstStyle/>
          <a:p>
            <a:endParaRPr lang="cs-CZ" b="1">
              <a:cs typeface="Arial" charset="0"/>
            </a:endParaRPr>
          </a:p>
        </p:txBody>
      </p:sp>
      <p:sp>
        <p:nvSpPr>
          <p:cNvPr id="21522" name="Obdélník 24"/>
          <p:cNvSpPr>
            <a:spLocks noChangeArrowheads="1"/>
          </p:cNvSpPr>
          <p:nvPr/>
        </p:nvSpPr>
        <p:spPr bwMode="auto">
          <a:xfrm>
            <a:off x="3286125" y="3035300"/>
            <a:ext cx="1857375" cy="573088"/>
          </a:xfrm>
          <a:prstGeom prst="rect">
            <a:avLst/>
          </a:prstGeom>
          <a:solidFill>
            <a:srgbClr val="FFC000"/>
          </a:solidFill>
          <a:ln w="19050" algn="ctr">
            <a:solidFill>
              <a:schemeClr val="tx1"/>
            </a:solidFill>
            <a:round/>
            <a:headEnd/>
            <a:tailEnd/>
          </a:ln>
        </p:spPr>
        <p:txBody>
          <a:bodyPr/>
          <a:lstStyle/>
          <a:p>
            <a:pPr algn="ctr"/>
            <a:endParaRPr lang="cs-CZ" b="1">
              <a:cs typeface="Arial" charset="0"/>
            </a:endParaRPr>
          </a:p>
        </p:txBody>
      </p:sp>
      <p:sp>
        <p:nvSpPr>
          <p:cNvPr id="21523" name="Obdélník 25"/>
          <p:cNvSpPr>
            <a:spLocks noChangeArrowheads="1"/>
          </p:cNvSpPr>
          <p:nvPr/>
        </p:nvSpPr>
        <p:spPr bwMode="auto">
          <a:xfrm>
            <a:off x="5857875" y="3035300"/>
            <a:ext cx="1857375" cy="573088"/>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1524" name="Obdélník 26"/>
          <p:cNvSpPr>
            <a:spLocks noChangeArrowheads="1"/>
          </p:cNvSpPr>
          <p:nvPr/>
        </p:nvSpPr>
        <p:spPr bwMode="auto">
          <a:xfrm>
            <a:off x="5875338" y="2571750"/>
            <a:ext cx="1857375" cy="331788"/>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1525" name="TextovéPole 27"/>
          <p:cNvSpPr txBox="1">
            <a:spLocks noChangeArrowheads="1"/>
          </p:cNvSpPr>
          <p:nvPr/>
        </p:nvSpPr>
        <p:spPr bwMode="auto">
          <a:xfrm>
            <a:off x="1714500" y="2571750"/>
            <a:ext cx="321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1400" b="1"/>
              <a:t>application-programming interface</a:t>
            </a:r>
          </a:p>
        </p:txBody>
      </p:sp>
      <p:sp>
        <p:nvSpPr>
          <p:cNvPr id="21526" name="TextovéPole 28"/>
          <p:cNvSpPr txBox="1">
            <a:spLocks noChangeArrowheads="1"/>
          </p:cNvSpPr>
          <p:nvPr/>
        </p:nvSpPr>
        <p:spPr bwMode="auto">
          <a:xfrm>
            <a:off x="6053138" y="2584450"/>
            <a:ext cx="1501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API extension</a:t>
            </a:r>
          </a:p>
        </p:txBody>
      </p:sp>
      <p:sp>
        <p:nvSpPr>
          <p:cNvPr id="21527" name="TextovéPole 29"/>
          <p:cNvSpPr txBox="1">
            <a:spLocks noChangeArrowheads="1"/>
          </p:cNvSpPr>
          <p:nvPr/>
        </p:nvSpPr>
        <p:spPr bwMode="auto">
          <a:xfrm>
            <a:off x="6215063" y="3168650"/>
            <a:ext cx="1143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subsystem</a:t>
            </a:r>
          </a:p>
        </p:txBody>
      </p:sp>
      <p:sp>
        <p:nvSpPr>
          <p:cNvPr id="21528" name="TextovéPole 30"/>
          <p:cNvSpPr txBox="1">
            <a:spLocks noChangeArrowheads="1"/>
          </p:cNvSpPr>
          <p:nvPr/>
        </p:nvSpPr>
        <p:spPr bwMode="auto">
          <a:xfrm>
            <a:off x="3643313" y="3168650"/>
            <a:ext cx="1143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subsystem</a:t>
            </a:r>
          </a:p>
        </p:txBody>
      </p:sp>
      <p:sp>
        <p:nvSpPr>
          <p:cNvPr id="21529" name="TextovéPole 31"/>
          <p:cNvSpPr txBox="1">
            <a:spLocks noChangeArrowheads="1"/>
          </p:cNvSpPr>
          <p:nvPr/>
        </p:nvSpPr>
        <p:spPr bwMode="auto">
          <a:xfrm>
            <a:off x="1643063" y="3168650"/>
            <a:ext cx="1143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subsystem</a:t>
            </a:r>
          </a:p>
        </p:txBody>
      </p:sp>
      <p:sp>
        <p:nvSpPr>
          <p:cNvPr id="21530" name="TextovéPole 32"/>
          <p:cNvSpPr txBox="1">
            <a:spLocks noChangeArrowheads="1"/>
          </p:cNvSpPr>
          <p:nvPr/>
        </p:nvSpPr>
        <p:spPr bwMode="auto">
          <a:xfrm>
            <a:off x="4081463" y="3933825"/>
            <a:ext cx="857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system</a:t>
            </a:r>
          </a:p>
          <a:p>
            <a:pPr algn="ctr" eaLnBrk="1" hangingPunct="1"/>
            <a:r>
              <a:rPr lang="cs-CZ" sz="1400" b="1"/>
              <a:t>kernel</a:t>
            </a:r>
          </a:p>
        </p:txBody>
      </p:sp>
      <p:sp>
        <p:nvSpPr>
          <p:cNvPr id="21531" name="TextovéPole 33"/>
          <p:cNvSpPr txBox="1">
            <a:spLocks noChangeArrowheads="1"/>
          </p:cNvSpPr>
          <p:nvPr/>
        </p:nvSpPr>
        <p:spPr bwMode="auto">
          <a:xfrm>
            <a:off x="5715000" y="4500563"/>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1200" b="1"/>
              <a:t>• memory management</a:t>
            </a:r>
          </a:p>
          <a:p>
            <a:pPr eaLnBrk="1" hangingPunct="1"/>
            <a:r>
              <a:rPr lang="cs-CZ" sz="1200" b="1"/>
              <a:t>• task dispatching</a:t>
            </a:r>
          </a:p>
          <a:p>
            <a:pPr eaLnBrk="1" hangingPunct="1"/>
            <a:r>
              <a:rPr lang="cs-CZ" sz="1200" b="1"/>
              <a:t>• device management</a:t>
            </a:r>
          </a:p>
        </p:txBody>
      </p:sp>
      <p:sp>
        <p:nvSpPr>
          <p:cNvPr id="21532" name="TextovéPole 34"/>
          <p:cNvSpPr txBox="1">
            <a:spLocks noChangeArrowheads="1"/>
          </p:cNvSpPr>
          <p:nvPr/>
        </p:nvSpPr>
        <p:spPr bwMode="auto">
          <a:xfrm>
            <a:off x="1423988" y="5500688"/>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device driver</a:t>
            </a:r>
          </a:p>
        </p:txBody>
      </p:sp>
      <p:grpSp>
        <p:nvGrpSpPr>
          <p:cNvPr id="21533" name="Skupina 38"/>
          <p:cNvGrpSpPr>
            <a:grpSpLocks/>
          </p:cNvGrpSpPr>
          <p:nvPr/>
        </p:nvGrpSpPr>
        <p:grpSpPr bwMode="auto">
          <a:xfrm>
            <a:off x="1566863" y="5786438"/>
            <a:ext cx="1071562" cy="252412"/>
            <a:chOff x="1571604" y="5786454"/>
            <a:chExt cx="1071570" cy="214314"/>
          </a:xfrm>
        </p:grpSpPr>
        <p:sp>
          <p:nvSpPr>
            <p:cNvPr id="21546" name="Krychle 36"/>
            <p:cNvSpPr>
              <a:spLocks noChangeArrowheads="1"/>
            </p:cNvSpPr>
            <p:nvPr/>
          </p:nvSpPr>
          <p:spPr bwMode="auto">
            <a:xfrm>
              <a:off x="1571604" y="5786454"/>
              <a:ext cx="1071570" cy="214314"/>
            </a:xfrm>
            <a:prstGeom prst="cube">
              <a:avLst>
                <a:gd name="adj" fmla="val 25000"/>
              </a:avLst>
            </a:prstGeom>
            <a:solidFill>
              <a:srgbClr val="FFFF99"/>
            </a:solidFill>
            <a:ln w="9525" algn="ctr">
              <a:solidFill>
                <a:schemeClr val="tx1"/>
              </a:solidFill>
              <a:round/>
              <a:headEnd/>
              <a:tailEnd/>
            </a:ln>
          </p:spPr>
          <p:txBody>
            <a:bodyPr/>
            <a:lstStyle/>
            <a:p>
              <a:endParaRPr lang="cs-CZ" b="1">
                <a:cs typeface="Arial" charset="0"/>
              </a:endParaRPr>
            </a:p>
          </p:txBody>
        </p:sp>
        <p:sp>
          <p:nvSpPr>
            <p:cNvPr id="38" name="Obdélník 37"/>
            <p:cNvSpPr/>
            <p:nvPr/>
          </p:nvSpPr>
          <p:spPr bwMode="auto">
            <a:xfrm>
              <a:off x="1666855" y="5882154"/>
              <a:ext cx="838206" cy="7143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grpSp>
      <p:sp>
        <p:nvSpPr>
          <p:cNvPr id="21534" name="TextovéPole 43"/>
          <p:cNvSpPr txBox="1">
            <a:spLocks noChangeArrowheads="1"/>
          </p:cNvSpPr>
          <p:nvPr/>
        </p:nvSpPr>
        <p:spPr bwMode="auto">
          <a:xfrm>
            <a:off x="3038475" y="5500688"/>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device driver</a:t>
            </a:r>
          </a:p>
        </p:txBody>
      </p:sp>
      <p:grpSp>
        <p:nvGrpSpPr>
          <p:cNvPr id="21535" name="Skupina 44"/>
          <p:cNvGrpSpPr>
            <a:grpSpLocks/>
          </p:cNvGrpSpPr>
          <p:nvPr/>
        </p:nvGrpSpPr>
        <p:grpSpPr bwMode="auto">
          <a:xfrm>
            <a:off x="3181350" y="5786438"/>
            <a:ext cx="1071563" cy="252412"/>
            <a:chOff x="1571604" y="5786454"/>
            <a:chExt cx="1071570" cy="214314"/>
          </a:xfrm>
        </p:grpSpPr>
        <p:sp>
          <p:nvSpPr>
            <p:cNvPr id="21544" name="Krychle 45"/>
            <p:cNvSpPr>
              <a:spLocks noChangeArrowheads="1"/>
            </p:cNvSpPr>
            <p:nvPr/>
          </p:nvSpPr>
          <p:spPr bwMode="auto">
            <a:xfrm>
              <a:off x="1571604" y="5786454"/>
              <a:ext cx="1071570" cy="214314"/>
            </a:xfrm>
            <a:prstGeom prst="cube">
              <a:avLst>
                <a:gd name="adj" fmla="val 25000"/>
              </a:avLst>
            </a:prstGeom>
            <a:solidFill>
              <a:srgbClr val="FFFF99"/>
            </a:solidFill>
            <a:ln w="9525" algn="ctr">
              <a:solidFill>
                <a:schemeClr val="tx1"/>
              </a:solidFill>
              <a:round/>
              <a:headEnd/>
              <a:tailEnd/>
            </a:ln>
          </p:spPr>
          <p:txBody>
            <a:bodyPr/>
            <a:lstStyle/>
            <a:p>
              <a:endParaRPr lang="cs-CZ" b="1">
                <a:cs typeface="Arial" charset="0"/>
              </a:endParaRPr>
            </a:p>
          </p:txBody>
        </p:sp>
        <p:sp>
          <p:nvSpPr>
            <p:cNvPr id="47" name="Obdélník 46"/>
            <p:cNvSpPr/>
            <p:nvPr/>
          </p:nvSpPr>
          <p:spPr bwMode="auto">
            <a:xfrm>
              <a:off x="1666855" y="5882154"/>
              <a:ext cx="838205" cy="7143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grpSp>
      <p:sp>
        <p:nvSpPr>
          <p:cNvPr id="21536" name="TextovéPole 47"/>
          <p:cNvSpPr txBox="1">
            <a:spLocks noChangeArrowheads="1"/>
          </p:cNvSpPr>
          <p:nvPr/>
        </p:nvSpPr>
        <p:spPr bwMode="auto">
          <a:xfrm>
            <a:off x="4654550" y="5500688"/>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device driver</a:t>
            </a:r>
          </a:p>
        </p:txBody>
      </p:sp>
      <p:grpSp>
        <p:nvGrpSpPr>
          <p:cNvPr id="21537" name="Skupina 48"/>
          <p:cNvGrpSpPr>
            <a:grpSpLocks/>
          </p:cNvGrpSpPr>
          <p:nvPr/>
        </p:nvGrpSpPr>
        <p:grpSpPr bwMode="auto">
          <a:xfrm>
            <a:off x="4797425" y="5786438"/>
            <a:ext cx="1071563" cy="252412"/>
            <a:chOff x="1571604" y="5786454"/>
            <a:chExt cx="1071570" cy="214314"/>
          </a:xfrm>
        </p:grpSpPr>
        <p:sp>
          <p:nvSpPr>
            <p:cNvPr id="21542" name="Krychle 49"/>
            <p:cNvSpPr>
              <a:spLocks noChangeArrowheads="1"/>
            </p:cNvSpPr>
            <p:nvPr/>
          </p:nvSpPr>
          <p:spPr bwMode="auto">
            <a:xfrm>
              <a:off x="1571604" y="5786454"/>
              <a:ext cx="1071570" cy="214314"/>
            </a:xfrm>
            <a:prstGeom prst="cube">
              <a:avLst>
                <a:gd name="adj" fmla="val 25000"/>
              </a:avLst>
            </a:prstGeom>
            <a:solidFill>
              <a:srgbClr val="FFFF99"/>
            </a:solidFill>
            <a:ln w="9525" algn="ctr">
              <a:solidFill>
                <a:schemeClr val="tx1"/>
              </a:solidFill>
              <a:round/>
              <a:headEnd/>
              <a:tailEnd/>
            </a:ln>
          </p:spPr>
          <p:txBody>
            <a:bodyPr/>
            <a:lstStyle/>
            <a:p>
              <a:endParaRPr lang="cs-CZ" b="1">
                <a:cs typeface="Arial" charset="0"/>
              </a:endParaRPr>
            </a:p>
          </p:txBody>
        </p:sp>
        <p:sp>
          <p:nvSpPr>
            <p:cNvPr id="51" name="Obdélník 50"/>
            <p:cNvSpPr/>
            <p:nvPr/>
          </p:nvSpPr>
          <p:spPr bwMode="auto">
            <a:xfrm>
              <a:off x="1666855" y="5882154"/>
              <a:ext cx="838205" cy="7143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grpSp>
      <p:sp>
        <p:nvSpPr>
          <p:cNvPr id="21538" name="TextovéPole 51"/>
          <p:cNvSpPr txBox="1">
            <a:spLocks noChangeArrowheads="1"/>
          </p:cNvSpPr>
          <p:nvPr/>
        </p:nvSpPr>
        <p:spPr bwMode="auto">
          <a:xfrm>
            <a:off x="6270625" y="5500688"/>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device driver</a:t>
            </a:r>
          </a:p>
        </p:txBody>
      </p:sp>
      <p:grpSp>
        <p:nvGrpSpPr>
          <p:cNvPr id="21539" name="Skupina 52"/>
          <p:cNvGrpSpPr>
            <a:grpSpLocks/>
          </p:cNvGrpSpPr>
          <p:nvPr/>
        </p:nvGrpSpPr>
        <p:grpSpPr bwMode="auto">
          <a:xfrm>
            <a:off x="6413500" y="5786438"/>
            <a:ext cx="1071563" cy="252412"/>
            <a:chOff x="1571604" y="5786454"/>
            <a:chExt cx="1071570" cy="214314"/>
          </a:xfrm>
        </p:grpSpPr>
        <p:sp>
          <p:nvSpPr>
            <p:cNvPr id="21540" name="Krychle 53"/>
            <p:cNvSpPr>
              <a:spLocks noChangeArrowheads="1"/>
            </p:cNvSpPr>
            <p:nvPr/>
          </p:nvSpPr>
          <p:spPr bwMode="auto">
            <a:xfrm>
              <a:off x="1571604" y="5786454"/>
              <a:ext cx="1071570" cy="214314"/>
            </a:xfrm>
            <a:prstGeom prst="cube">
              <a:avLst>
                <a:gd name="adj" fmla="val 25000"/>
              </a:avLst>
            </a:prstGeom>
            <a:solidFill>
              <a:srgbClr val="FFFF99"/>
            </a:solidFill>
            <a:ln w="9525" algn="ctr">
              <a:solidFill>
                <a:schemeClr val="tx1"/>
              </a:solidFill>
              <a:round/>
              <a:headEnd/>
              <a:tailEnd/>
            </a:ln>
          </p:spPr>
          <p:txBody>
            <a:bodyPr/>
            <a:lstStyle/>
            <a:p>
              <a:endParaRPr lang="cs-CZ" b="1">
                <a:cs typeface="Arial" charset="0"/>
              </a:endParaRPr>
            </a:p>
          </p:txBody>
        </p:sp>
        <p:sp>
          <p:nvSpPr>
            <p:cNvPr id="55" name="Obdélník 54"/>
            <p:cNvSpPr/>
            <p:nvPr/>
          </p:nvSpPr>
          <p:spPr bwMode="auto">
            <a:xfrm>
              <a:off x="1666855" y="5882154"/>
              <a:ext cx="838205" cy="7143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p:txBody>
          <a:bodyPr/>
          <a:lstStyle/>
          <a:p>
            <a:pPr marL="395288" eaLnBrk="1" hangingPunct="1"/>
            <a:r>
              <a:rPr lang="cs-CZ" smtClean="0"/>
              <a:t>OS se dělí do jistého počtu vrstev (úrovní)</a:t>
            </a:r>
          </a:p>
          <a:p>
            <a:pPr marL="395288" eaLnBrk="1" hangingPunct="1"/>
            <a:r>
              <a:rPr lang="cs-CZ" smtClean="0"/>
              <a:t>Každá vrstva je budována na funkcionalitě nižších vrstev </a:t>
            </a:r>
          </a:p>
          <a:p>
            <a:pPr marL="395288" eaLnBrk="1" hangingPunct="1"/>
            <a:r>
              <a:rPr lang="cs-CZ" smtClean="0"/>
              <a:t>Nejnižší vrstva (0) je hardware</a:t>
            </a:r>
          </a:p>
          <a:p>
            <a:pPr marL="395288" eaLnBrk="1" hangingPunct="1"/>
            <a:r>
              <a:rPr lang="cs-CZ" smtClean="0"/>
              <a:t>Nejvyšší vrstva je uživatelské rozhraní</a:t>
            </a:r>
          </a:p>
          <a:p>
            <a:pPr marL="395288" eaLnBrk="1" hangingPunct="1"/>
            <a:r>
              <a:rPr lang="cs-CZ" smtClean="0"/>
              <a:t>Pomocí principu modulů jsou vrstvy vybírány tak, aby každá používala funkcí (operací) a služeb pouze vrstvy </a:t>
            </a:r>
            <a:r>
              <a:rPr lang="cs-CZ" i="1" smtClean="0"/>
              <a:t>n</a:t>
            </a:r>
            <a:r>
              <a:rPr lang="cs-CZ" smtClean="0"/>
              <a:t> – 1 </a:t>
            </a:r>
          </a:p>
        </p:txBody>
      </p:sp>
      <p:sp>
        <p:nvSpPr>
          <p:cNvPr id="130050" name="Rectangle 2"/>
          <p:cNvSpPr>
            <a:spLocks noGrp="1" noChangeArrowheads="1"/>
          </p:cNvSpPr>
          <p:nvPr>
            <p:ph type="title"/>
          </p:nvPr>
        </p:nvSpPr>
        <p:spPr/>
        <p:txBody>
          <a:bodyPr/>
          <a:lstStyle/>
          <a:p>
            <a:pPr eaLnBrk="1" hangingPunct="1">
              <a:defRPr/>
            </a:pPr>
            <a:r>
              <a:rPr lang="cs-CZ" sz="3300" dirty="0" smtClean="0"/>
              <a:t>HIERARCHICKÁ VRSTVOVÁ ARCHITEKTURA</a:t>
            </a:r>
            <a:endParaRPr lang="cs-CZ" sz="3300" dirty="0"/>
          </a:p>
        </p:txBody>
      </p:sp>
      <p:sp>
        <p:nvSpPr>
          <p:cNvPr id="22532"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cs-CZ" dirty="0" smtClean="0"/>
              <a:t>HIERARCHICKÁ ARCHITEKTURA</a:t>
            </a:r>
            <a:endParaRPr lang="cs-CZ" dirty="0"/>
          </a:p>
        </p:txBody>
      </p:sp>
      <p:sp>
        <p:nvSpPr>
          <p:cNvPr id="23555"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
        <p:nvSpPr>
          <p:cNvPr id="23556" name="Obdélník 5"/>
          <p:cNvSpPr>
            <a:spLocks noChangeArrowheads="1"/>
          </p:cNvSpPr>
          <p:nvPr/>
        </p:nvSpPr>
        <p:spPr bwMode="auto">
          <a:xfrm>
            <a:off x="3071813" y="1643063"/>
            <a:ext cx="4286250" cy="4000500"/>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23557" name="Obdélník 6"/>
          <p:cNvSpPr>
            <a:spLocks noChangeArrowheads="1"/>
          </p:cNvSpPr>
          <p:nvPr/>
        </p:nvSpPr>
        <p:spPr bwMode="auto">
          <a:xfrm>
            <a:off x="5143500" y="3214688"/>
            <a:ext cx="1785938" cy="2143125"/>
          </a:xfrm>
          <a:prstGeom prst="rect">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23558" name="TextovéPole 7"/>
          <p:cNvSpPr txBox="1">
            <a:spLocks noChangeArrowheads="1"/>
          </p:cNvSpPr>
          <p:nvPr/>
        </p:nvSpPr>
        <p:spPr bwMode="auto">
          <a:xfrm>
            <a:off x="642938" y="2000250"/>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new</a:t>
            </a:r>
          </a:p>
          <a:p>
            <a:pPr algn="ctr" eaLnBrk="1" hangingPunct="1"/>
            <a:r>
              <a:rPr lang="cs-CZ" sz="1600" b="1"/>
              <a:t>operations</a:t>
            </a:r>
          </a:p>
        </p:txBody>
      </p:sp>
      <p:sp>
        <p:nvSpPr>
          <p:cNvPr id="23559" name="TextovéPole 8"/>
          <p:cNvSpPr txBox="1">
            <a:spLocks noChangeArrowheads="1"/>
          </p:cNvSpPr>
          <p:nvPr/>
        </p:nvSpPr>
        <p:spPr bwMode="auto">
          <a:xfrm>
            <a:off x="642938" y="4643438"/>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existing</a:t>
            </a:r>
          </a:p>
          <a:p>
            <a:pPr algn="ctr" eaLnBrk="1" hangingPunct="1"/>
            <a:r>
              <a:rPr lang="cs-CZ" sz="1600" b="1"/>
              <a:t>operations</a:t>
            </a:r>
          </a:p>
        </p:txBody>
      </p:sp>
      <p:sp>
        <p:nvSpPr>
          <p:cNvPr id="23560" name="TextovéPole 9"/>
          <p:cNvSpPr txBox="1">
            <a:spLocks noChangeArrowheads="1"/>
          </p:cNvSpPr>
          <p:nvPr/>
        </p:nvSpPr>
        <p:spPr bwMode="auto">
          <a:xfrm>
            <a:off x="3143250" y="3357563"/>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hidden</a:t>
            </a:r>
          </a:p>
          <a:p>
            <a:pPr algn="ctr" eaLnBrk="1" hangingPunct="1"/>
            <a:r>
              <a:rPr lang="cs-CZ" sz="1600" b="1"/>
              <a:t>operations</a:t>
            </a:r>
          </a:p>
        </p:txBody>
      </p:sp>
      <p:sp>
        <p:nvSpPr>
          <p:cNvPr id="23561" name="TextovéPole 10"/>
          <p:cNvSpPr txBox="1">
            <a:spLocks noChangeArrowheads="1"/>
          </p:cNvSpPr>
          <p:nvPr/>
        </p:nvSpPr>
        <p:spPr bwMode="auto">
          <a:xfrm>
            <a:off x="5214938" y="1857375"/>
            <a:ext cx="1785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layer </a:t>
            </a:r>
            <a:r>
              <a:rPr lang="cs-CZ" sz="1600" b="1" i="1"/>
              <a:t>M</a:t>
            </a:r>
            <a:endParaRPr lang="cs-CZ" sz="1600" b="1"/>
          </a:p>
        </p:txBody>
      </p:sp>
      <p:sp>
        <p:nvSpPr>
          <p:cNvPr id="23562" name="TextovéPole 11"/>
          <p:cNvSpPr txBox="1">
            <a:spLocks noChangeArrowheads="1"/>
          </p:cNvSpPr>
          <p:nvPr/>
        </p:nvSpPr>
        <p:spPr bwMode="auto">
          <a:xfrm>
            <a:off x="5357813" y="3429000"/>
            <a:ext cx="1357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layer </a:t>
            </a:r>
            <a:r>
              <a:rPr lang="cs-CZ" sz="1600" b="1" i="1"/>
              <a:t>M - 1</a:t>
            </a:r>
            <a:endParaRPr lang="cs-CZ" sz="1600" b="1"/>
          </a:p>
        </p:txBody>
      </p:sp>
      <p:grpSp>
        <p:nvGrpSpPr>
          <p:cNvPr id="23563" name="Skupina 41"/>
          <p:cNvGrpSpPr>
            <a:grpSpLocks/>
          </p:cNvGrpSpPr>
          <p:nvPr/>
        </p:nvGrpSpPr>
        <p:grpSpPr bwMode="auto">
          <a:xfrm>
            <a:off x="2495550" y="2114550"/>
            <a:ext cx="71438" cy="357188"/>
            <a:chOff x="1000100" y="4643446"/>
            <a:chExt cx="71438" cy="357190"/>
          </a:xfrm>
        </p:grpSpPr>
        <p:sp>
          <p:nvSpPr>
            <p:cNvPr id="23578" name="Elipsa 38"/>
            <p:cNvSpPr>
              <a:spLocks noChangeArrowheads="1"/>
            </p:cNvSpPr>
            <p:nvPr/>
          </p:nvSpPr>
          <p:spPr bwMode="auto">
            <a:xfrm>
              <a:off x="1000100" y="4643446"/>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3579" name="Elipsa 39"/>
            <p:cNvSpPr>
              <a:spLocks noChangeArrowheads="1"/>
            </p:cNvSpPr>
            <p:nvPr/>
          </p:nvSpPr>
          <p:spPr bwMode="auto">
            <a:xfrm>
              <a:off x="1000100" y="4786322"/>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3580" name="Elipsa 40"/>
            <p:cNvSpPr>
              <a:spLocks noChangeArrowheads="1"/>
            </p:cNvSpPr>
            <p:nvPr/>
          </p:nvSpPr>
          <p:spPr bwMode="auto">
            <a:xfrm>
              <a:off x="1000100" y="4929198"/>
              <a:ext cx="71438" cy="71438"/>
            </a:xfrm>
            <a:prstGeom prst="ellipse">
              <a:avLst/>
            </a:prstGeom>
            <a:solidFill>
              <a:schemeClr val="tx2"/>
            </a:solidFill>
            <a:ln w="9525" algn="ctr">
              <a:solidFill>
                <a:schemeClr val="tx1"/>
              </a:solidFill>
              <a:round/>
              <a:headEnd/>
              <a:tailEnd/>
            </a:ln>
          </p:spPr>
          <p:txBody>
            <a:bodyPr/>
            <a:lstStyle/>
            <a:p>
              <a:endParaRPr lang="cs-CZ" b="1"/>
            </a:p>
          </p:txBody>
        </p:sp>
      </p:grpSp>
      <p:grpSp>
        <p:nvGrpSpPr>
          <p:cNvPr id="23564" name="Skupina 41"/>
          <p:cNvGrpSpPr>
            <a:grpSpLocks/>
          </p:cNvGrpSpPr>
          <p:nvPr/>
        </p:nvGrpSpPr>
        <p:grpSpPr bwMode="auto">
          <a:xfrm>
            <a:off x="2357438" y="4757738"/>
            <a:ext cx="71437" cy="357187"/>
            <a:chOff x="1000100" y="4643446"/>
            <a:chExt cx="71438" cy="357190"/>
          </a:xfrm>
        </p:grpSpPr>
        <p:sp>
          <p:nvSpPr>
            <p:cNvPr id="23575" name="Elipsa 38"/>
            <p:cNvSpPr>
              <a:spLocks noChangeArrowheads="1"/>
            </p:cNvSpPr>
            <p:nvPr/>
          </p:nvSpPr>
          <p:spPr bwMode="auto">
            <a:xfrm>
              <a:off x="1000100" y="4643446"/>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3576" name="Elipsa 39"/>
            <p:cNvSpPr>
              <a:spLocks noChangeArrowheads="1"/>
            </p:cNvSpPr>
            <p:nvPr/>
          </p:nvSpPr>
          <p:spPr bwMode="auto">
            <a:xfrm>
              <a:off x="1000100" y="4786322"/>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3577" name="Elipsa 40"/>
            <p:cNvSpPr>
              <a:spLocks noChangeArrowheads="1"/>
            </p:cNvSpPr>
            <p:nvPr/>
          </p:nvSpPr>
          <p:spPr bwMode="auto">
            <a:xfrm>
              <a:off x="1000100" y="4929198"/>
              <a:ext cx="71438" cy="71438"/>
            </a:xfrm>
            <a:prstGeom prst="ellipse">
              <a:avLst/>
            </a:prstGeom>
            <a:solidFill>
              <a:schemeClr val="tx2"/>
            </a:solidFill>
            <a:ln w="9525" algn="ctr">
              <a:solidFill>
                <a:schemeClr val="tx1"/>
              </a:solidFill>
              <a:round/>
              <a:headEnd/>
              <a:tailEnd/>
            </a:ln>
          </p:spPr>
          <p:txBody>
            <a:bodyPr/>
            <a:lstStyle/>
            <a:p>
              <a:endParaRPr lang="cs-CZ" b="1"/>
            </a:p>
          </p:txBody>
        </p:sp>
      </p:grpSp>
      <p:grpSp>
        <p:nvGrpSpPr>
          <p:cNvPr id="23565" name="Skupina 41"/>
          <p:cNvGrpSpPr>
            <a:grpSpLocks/>
          </p:cNvGrpSpPr>
          <p:nvPr/>
        </p:nvGrpSpPr>
        <p:grpSpPr bwMode="auto">
          <a:xfrm>
            <a:off x="4500563" y="3471863"/>
            <a:ext cx="71437" cy="357187"/>
            <a:chOff x="1000100" y="4643446"/>
            <a:chExt cx="71438" cy="357190"/>
          </a:xfrm>
        </p:grpSpPr>
        <p:sp>
          <p:nvSpPr>
            <p:cNvPr id="23572" name="Elipsa 38"/>
            <p:cNvSpPr>
              <a:spLocks noChangeArrowheads="1"/>
            </p:cNvSpPr>
            <p:nvPr/>
          </p:nvSpPr>
          <p:spPr bwMode="auto">
            <a:xfrm>
              <a:off x="1000100" y="4643446"/>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3573" name="Elipsa 39"/>
            <p:cNvSpPr>
              <a:spLocks noChangeArrowheads="1"/>
            </p:cNvSpPr>
            <p:nvPr/>
          </p:nvSpPr>
          <p:spPr bwMode="auto">
            <a:xfrm>
              <a:off x="1000100" y="4786322"/>
              <a:ext cx="71438" cy="71438"/>
            </a:xfrm>
            <a:prstGeom prst="ellipse">
              <a:avLst/>
            </a:prstGeom>
            <a:solidFill>
              <a:schemeClr val="tx2"/>
            </a:solidFill>
            <a:ln w="9525" algn="ctr">
              <a:solidFill>
                <a:schemeClr val="tx1"/>
              </a:solidFill>
              <a:round/>
              <a:headEnd/>
              <a:tailEnd/>
            </a:ln>
          </p:spPr>
          <p:txBody>
            <a:bodyPr/>
            <a:lstStyle/>
            <a:p>
              <a:endParaRPr lang="cs-CZ" b="1"/>
            </a:p>
          </p:txBody>
        </p:sp>
        <p:sp>
          <p:nvSpPr>
            <p:cNvPr id="23574" name="Elipsa 40"/>
            <p:cNvSpPr>
              <a:spLocks noChangeArrowheads="1"/>
            </p:cNvSpPr>
            <p:nvPr/>
          </p:nvSpPr>
          <p:spPr bwMode="auto">
            <a:xfrm>
              <a:off x="1000100" y="4929198"/>
              <a:ext cx="71438" cy="71438"/>
            </a:xfrm>
            <a:prstGeom prst="ellipse">
              <a:avLst/>
            </a:prstGeom>
            <a:solidFill>
              <a:schemeClr val="tx2"/>
            </a:solidFill>
            <a:ln w="9525" algn="ctr">
              <a:solidFill>
                <a:schemeClr val="tx1"/>
              </a:solidFill>
              <a:round/>
              <a:headEnd/>
              <a:tailEnd/>
            </a:ln>
          </p:spPr>
          <p:txBody>
            <a:bodyPr/>
            <a:lstStyle/>
            <a:p>
              <a:endParaRPr lang="cs-CZ" b="1"/>
            </a:p>
          </p:txBody>
        </p:sp>
      </p:grpSp>
      <p:cxnSp>
        <p:nvCxnSpPr>
          <p:cNvPr id="23566" name="Přímá spojovací šipka 34"/>
          <p:cNvCxnSpPr>
            <a:cxnSpLocks noChangeShapeType="1"/>
          </p:cNvCxnSpPr>
          <p:nvPr/>
        </p:nvCxnSpPr>
        <p:spPr bwMode="auto">
          <a:xfrm>
            <a:off x="2428875" y="2000250"/>
            <a:ext cx="3132138" cy="1588"/>
          </a:xfrm>
          <a:prstGeom prst="straightConnector1">
            <a:avLst/>
          </a:prstGeom>
          <a:noFill/>
          <a:ln w="25400"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3567" name="Přímá spojovací šipka 35"/>
          <p:cNvCxnSpPr>
            <a:cxnSpLocks noChangeShapeType="1"/>
          </p:cNvCxnSpPr>
          <p:nvPr/>
        </p:nvCxnSpPr>
        <p:spPr bwMode="auto">
          <a:xfrm>
            <a:off x="2428875" y="2571750"/>
            <a:ext cx="3132138" cy="1588"/>
          </a:xfrm>
          <a:prstGeom prst="straightConnector1">
            <a:avLst/>
          </a:prstGeom>
          <a:noFill/>
          <a:ln w="25400"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3568" name="Přímá spojovací šipka 38"/>
          <p:cNvCxnSpPr>
            <a:cxnSpLocks noChangeShapeType="1"/>
          </p:cNvCxnSpPr>
          <p:nvPr/>
        </p:nvCxnSpPr>
        <p:spPr bwMode="auto">
          <a:xfrm>
            <a:off x="2286000" y="4643438"/>
            <a:ext cx="3132138" cy="1587"/>
          </a:xfrm>
          <a:prstGeom prst="straightConnector1">
            <a:avLst/>
          </a:prstGeom>
          <a:noFill/>
          <a:ln w="25400"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3569" name="Přímá spojovací šipka 39"/>
          <p:cNvCxnSpPr>
            <a:cxnSpLocks noChangeShapeType="1"/>
          </p:cNvCxnSpPr>
          <p:nvPr/>
        </p:nvCxnSpPr>
        <p:spPr bwMode="auto">
          <a:xfrm>
            <a:off x="2286000" y="5214938"/>
            <a:ext cx="3132138" cy="1587"/>
          </a:xfrm>
          <a:prstGeom prst="straightConnector1">
            <a:avLst/>
          </a:prstGeom>
          <a:noFill/>
          <a:ln w="25400"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3570" name="Přímá spojovací šipka 40"/>
          <p:cNvCxnSpPr>
            <a:cxnSpLocks noChangeShapeType="1"/>
          </p:cNvCxnSpPr>
          <p:nvPr/>
        </p:nvCxnSpPr>
        <p:spPr bwMode="auto">
          <a:xfrm>
            <a:off x="4429125" y="3357563"/>
            <a:ext cx="1000125" cy="1587"/>
          </a:xfrm>
          <a:prstGeom prst="straightConnector1">
            <a:avLst/>
          </a:prstGeom>
          <a:noFill/>
          <a:ln w="25400"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23571" name="Přímá spojovací šipka 42"/>
          <p:cNvCxnSpPr>
            <a:cxnSpLocks noChangeShapeType="1"/>
          </p:cNvCxnSpPr>
          <p:nvPr/>
        </p:nvCxnSpPr>
        <p:spPr bwMode="auto">
          <a:xfrm>
            <a:off x="4429125" y="3929063"/>
            <a:ext cx="1000125" cy="1587"/>
          </a:xfrm>
          <a:prstGeom prst="straightConnector1">
            <a:avLst/>
          </a:prstGeom>
          <a:noFill/>
          <a:ln w="25400" algn="ctr">
            <a:solidFill>
              <a:schemeClr val="tx1"/>
            </a:solidFill>
            <a:round/>
            <a:headEnd/>
            <a:tailEnd type="triangle" w="lg" len="lg"/>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pPr marL="395288" eaLnBrk="1" hangingPunct="1">
              <a:lnSpc>
                <a:spcPct val="90000"/>
              </a:lnSpc>
            </a:pPr>
            <a:r>
              <a:rPr lang="cs-CZ" sz="2600" smtClean="0"/>
              <a:t>Řeší problém přílišné složitosti velkého systému</a:t>
            </a:r>
          </a:p>
          <a:p>
            <a:pPr marL="719138" lvl="1" eaLnBrk="1" hangingPunct="1">
              <a:lnSpc>
                <a:spcPct val="90000"/>
              </a:lnSpc>
            </a:pPr>
            <a:r>
              <a:rPr lang="cs-CZ" smtClean="0"/>
              <a:t>Provádí se dekompozice velkého problému na několik menších zvládnutelných problémů</a:t>
            </a:r>
          </a:p>
          <a:p>
            <a:pPr marL="395288" eaLnBrk="1" hangingPunct="1">
              <a:lnSpc>
                <a:spcPct val="90000"/>
              </a:lnSpc>
            </a:pPr>
            <a:r>
              <a:rPr lang="cs-CZ" sz="2600" smtClean="0"/>
              <a:t>Každá úroveň řeší konzistentní podmnožinu funkcí</a:t>
            </a:r>
          </a:p>
          <a:p>
            <a:pPr marL="395288" eaLnBrk="1" hangingPunct="1">
              <a:lnSpc>
                <a:spcPct val="90000"/>
              </a:lnSpc>
            </a:pPr>
            <a:r>
              <a:rPr lang="cs-CZ" sz="2600" smtClean="0"/>
              <a:t>Nižší vrstva nabízí vyšší vrstvě „primitivní“ funkce (služby)</a:t>
            </a:r>
          </a:p>
          <a:p>
            <a:pPr marL="395288" eaLnBrk="1" hangingPunct="1">
              <a:lnSpc>
                <a:spcPct val="90000"/>
              </a:lnSpc>
            </a:pPr>
            <a:r>
              <a:rPr lang="cs-CZ" sz="2600" smtClean="0"/>
              <a:t>Nižší vrstva nemůže požadovat provedení služeb vyšší vrstvy</a:t>
            </a:r>
          </a:p>
          <a:p>
            <a:pPr marL="395288" eaLnBrk="1" hangingPunct="1">
              <a:lnSpc>
                <a:spcPct val="90000"/>
              </a:lnSpc>
            </a:pPr>
            <a:r>
              <a:rPr lang="cs-CZ" sz="2600" smtClean="0"/>
              <a:t>Používají se přesně definovaná rozhraní</a:t>
            </a:r>
          </a:p>
          <a:p>
            <a:pPr marL="719138" lvl="1" eaLnBrk="1" hangingPunct="1">
              <a:lnSpc>
                <a:spcPct val="90000"/>
              </a:lnSpc>
            </a:pPr>
            <a:r>
              <a:rPr lang="cs-CZ" smtClean="0"/>
              <a:t>Jednu vrstvu lze uvnitř modifikovat, aniž to ovlivní ostatní vrstvy – princip modularity</a:t>
            </a:r>
          </a:p>
        </p:txBody>
      </p:sp>
      <p:sp>
        <p:nvSpPr>
          <p:cNvPr id="131074" name="Rectangle 2"/>
          <p:cNvSpPr>
            <a:spLocks noGrp="1" noChangeArrowheads="1"/>
          </p:cNvSpPr>
          <p:nvPr>
            <p:ph type="title"/>
          </p:nvPr>
        </p:nvSpPr>
        <p:spPr/>
        <p:txBody>
          <a:bodyPr/>
          <a:lstStyle/>
          <a:p>
            <a:pPr eaLnBrk="1" hangingPunct="1">
              <a:defRPr/>
            </a:pPr>
            <a:r>
              <a:rPr lang="cs-CZ" dirty="0" smtClean="0"/>
              <a:t>HIERARCHICKÁ STRUKTURA</a:t>
            </a:r>
            <a:endParaRPr lang="cs-CZ" dirty="0"/>
          </a:p>
        </p:txBody>
      </p:sp>
      <p:sp>
        <p:nvSpPr>
          <p:cNvPr id="24580"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p:txBody>
          <a:bodyPr/>
          <a:lstStyle/>
          <a:p>
            <a:pPr marL="395288" eaLnBrk="1" hangingPunct="1">
              <a:lnSpc>
                <a:spcPct val="90000"/>
              </a:lnSpc>
            </a:pPr>
            <a:r>
              <a:rPr lang="cs-CZ" sz="2600" smtClean="0"/>
              <a:t>Výhodou je modularita OS</a:t>
            </a:r>
          </a:p>
          <a:p>
            <a:pPr marL="395288" eaLnBrk="1" hangingPunct="1">
              <a:lnSpc>
                <a:spcPct val="90000"/>
              </a:lnSpc>
            </a:pPr>
            <a:r>
              <a:rPr lang="cs-CZ" sz="2600" smtClean="0"/>
              <a:t>Nevýhodou je především vyšší režie a tím pomalejší vykonávání systémových volání</a:t>
            </a:r>
          </a:p>
          <a:p>
            <a:pPr marL="395288" eaLnBrk="1" hangingPunct="1">
              <a:lnSpc>
                <a:spcPct val="90000"/>
              </a:lnSpc>
            </a:pPr>
            <a:r>
              <a:rPr lang="cs-CZ" sz="2600" smtClean="0"/>
              <a:t>Protože efektivita hraje v jádře OS významnou roli je třeba volit kompromis</a:t>
            </a:r>
          </a:p>
          <a:p>
            <a:pPr marL="719138" lvl="1" eaLnBrk="1" hangingPunct="1">
              <a:lnSpc>
                <a:spcPct val="90000"/>
              </a:lnSpc>
            </a:pPr>
            <a:r>
              <a:rPr lang="cs-CZ" smtClean="0"/>
              <a:t>pouze omezený počet úrovní pokrývající vyšší funkcionalitu</a:t>
            </a:r>
          </a:p>
          <a:p>
            <a:pPr marL="719138" lvl="1" eaLnBrk="1" hangingPunct="1">
              <a:lnSpc>
                <a:spcPct val="90000"/>
              </a:lnSpc>
            </a:pPr>
            <a:r>
              <a:rPr lang="cs-CZ" smtClean="0"/>
              <a:t>příklad: první verze Windows NT měli hierarchickou strukturu s řadou vrstev, avšak pro zvýšení výkonu OS bylo ve verzi NT 4.0 rozhodnuto přesunout více funkcionality do jádra a sloučit některé vrstvy</a:t>
            </a:r>
          </a:p>
        </p:txBody>
      </p:sp>
      <p:sp>
        <p:nvSpPr>
          <p:cNvPr id="160770" name="Rectangle 2"/>
          <p:cNvSpPr>
            <a:spLocks noGrp="1" noChangeArrowheads="1"/>
          </p:cNvSpPr>
          <p:nvPr>
            <p:ph type="title"/>
          </p:nvPr>
        </p:nvSpPr>
        <p:spPr/>
        <p:txBody>
          <a:bodyPr/>
          <a:lstStyle/>
          <a:p>
            <a:pPr eaLnBrk="1" hangingPunct="1">
              <a:defRPr/>
            </a:pPr>
            <a:r>
              <a:rPr lang="cs-CZ" dirty="0" smtClean="0"/>
              <a:t>HIERARCHICKÁ STRUKTURA</a:t>
            </a:r>
            <a:endParaRPr lang="cs-CZ" dirty="0"/>
          </a:p>
        </p:txBody>
      </p:sp>
      <p:sp>
        <p:nvSpPr>
          <p:cNvPr id="25604"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cs-CZ" dirty="0" smtClean="0"/>
              <a:t>PŘÍKLAD: LINUX</a:t>
            </a:r>
            <a:endParaRPr lang="cs-CZ" dirty="0"/>
          </a:p>
        </p:txBody>
      </p:sp>
      <p:sp>
        <p:nvSpPr>
          <p:cNvPr id="26627"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pic>
        <p:nvPicPr>
          <p:cNvPr id="26628" name="Picture 4" descr="Linux_kernel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071563"/>
            <a:ext cx="7072313"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marL="395288" eaLnBrk="1" hangingPunct="1">
              <a:lnSpc>
                <a:spcPct val="80000"/>
              </a:lnSpc>
            </a:pPr>
            <a:r>
              <a:rPr lang="cs-CZ" sz="2000" smtClean="0"/>
              <a:t>Klasický OS (</a:t>
            </a:r>
            <a:r>
              <a:rPr lang="cs-CZ" sz="2100" smtClean="0"/>
              <a:t>non-process kernel OS</a:t>
            </a:r>
            <a:r>
              <a:rPr lang="cs-CZ" sz="2000" smtClean="0"/>
              <a:t>)</a:t>
            </a:r>
          </a:p>
          <a:p>
            <a:pPr marL="719138" lvl="1" eaLnBrk="1" hangingPunct="1">
              <a:lnSpc>
                <a:spcPct val="80000"/>
              </a:lnSpc>
            </a:pPr>
            <a:r>
              <a:rPr lang="cs-CZ" sz="2000" smtClean="0"/>
              <a:t>OS je prováděn jako samostatná entita v privilegovaném režimu</a:t>
            </a:r>
          </a:p>
          <a:p>
            <a:pPr marL="719138" lvl="1" eaLnBrk="1" hangingPunct="1">
              <a:lnSpc>
                <a:spcPct val="80000"/>
              </a:lnSpc>
            </a:pPr>
            <a:r>
              <a:rPr lang="cs-CZ" sz="2000" smtClean="0"/>
              <a:t>procesy – jen uživatelské programy</a:t>
            </a:r>
          </a:p>
          <a:p>
            <a:pPr marL="395288" eaLnBrk="1" hangingPunct="1">
              <a:lnSpc>
                <a:spcPct val="80000"/>
              </a:lnSpc>
            </a:pPr>
            <a:r>
              <a:rPr lang="cs-CZ" sz="2100" smtClean="0"/>
              <a:t>Služba se provádí jako součást jádra</a:t>
            </a:r>
          </a:p>
          <a:p>
            <a:pPr marL="395288" eaLnBrk="1" hangingPunct="1">
              <a:lnSpc>
                <a:spcPct val="80000"/>
              </a:lnSpc>
            </a:pPr>
            <a:r>
              <a:rPr lang="cs-CZ" sz="2000" smtClean="0"/>
              <a:t>Služba se provádí v rámci procesů</a:t>
            </a:r>
          </a:p>
          <a:p>
            <a:pPr marL="719138" lvl="1" eaLnBrk="1" hangingPunct="1">
              <a:lnSpc>
                <a:spcPct val="80000"/>
              </a:lnSpc>
            </a:pPr>
            <a:r>
              <a:rPr lang="cs-CZ" sz="2000" smtClean="0"/>
              <a:t>obecně lze celý OS provádět v kontextu uživatelského procesu</a:t>
            </a:r>
          </a:p>
          <a:p>
            <a:pPr marL="1079500" lvl="2" eaLnBrk="1" hangingPunct="1">
              <a:lnSpc>
                <a:spcPct val="80000"/>
              </a:lnSpc>
            </a:pPr>
            <a:r>
              <a:rPr lang="cs-CZ" sz="1800" smtClean="0"/>
              <a:t>Leží v jeho adresovém prostoru</a:t>
            </a:r>
          </a:p>
          <a:p>
            <a:pPr marL="719138" lvl="1" eaLnBrk="1" hangingPunct="1">
              <a:lnSpc>
                <a:spcPct val="80000"/>
              </a:lnSpc>
            </a:pPr>
            <a:r>
              <a:rPr lang="cs-CZ" sz="2000" smtClean="0"/>
              <a:t>přerušení (volání služby OS) vyvolává implicitně pouze přepnutí režimu procesoru (z uživatelského do privilegovaného), ne změnu kontextu</a:t>
            </a:r>
          </a:p>
          <a:p>
            <a:pPr marL="719138" lvl="1" eaLnBrk="1" hangingPunct="1">
              <a:lnSpc>
                <a:spcPct val="80000"/>
              </a:lnSpc>
            </a:pPr>
            <a:r>
              <a:rPr lang="cs-CZ" sz="2000" smtClean="0"/>
              <a:t>k přepínání kontextu procesů dochází jen tehdy, je-li to nutné z hlediska plánování</a:t>
            </a:r>
          </a:p>
          <a:p>
            <a:pPr marL="719138" lvl="1" eaLnBrk="1" hangingPunct="1">
              <a:lnSpc>
                <a:spcPct val="80000"/>
              </a:lnSpc>
            </a:pPr>
            <a:r>
              <a:rPr lang="cs-CZ" sz="2000" smtClean="0"/>
              <a:t>pro volání procedur v rámci jádra se používá samostatný zásobník</a:t>
            </a:r>
          </a:p>
          <a:p>
            <a:pPr marL="719138" lvl="1" eaLnBrk="1" hangingPunct="1">
              <a:lnSpc>
                <a:spcPct val="80000"/>
              </a:lnSpc>
            </a:pPr>
            <a:r>
              <a:rPr lang="cs-CZ" sz="2000" smtClean="0"/>
              <a:t>program a data OS jsou ve sdíleném adresovém prostoru a sdílí je všechny uživatelské procesy</a:t>
            </a:r>
          </a:p>
        </p:txBody>
      </p:sp>
      <p:sp>
        <p:nvSpPr>
          <p:cNvPr id="132098" name="Rectangle 2"/>
          <p:cNvSpPr>
            <a:spLocks noGrp="1" noChangeArrowheads="1"/>
          </p:cNvSpPr>
          <p:nvPr>
            <p:ph type="title"/>
          </p:nvPr>
        </p:nvSpPr>
        <p:spPr/>
        <p:txBody>
          <a:bodyPr/>
          <a:lstStyle/>
          <a:p>
            <a:pPr eaLnBrk="1" hangingPunct="1">
              <a:defRPr/>
            </a:pPr>
            <a:r>
              <a:rPr lang="cs-CZ" dirty="0" smtClean="0"/>
              <a:t>PROVÁDĚNÍ SLUŽEB V KLASICKÉM OS</a:t>
            </a:r>
            <a:endParaRPr lang="cs-CZ" dirty="0"/>
          </a:p>
        </p:txBody>
      </p:sp>
      <p:sp>
        <p:nvSpPr>
          <p:cNvPr id="27652"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p:txBody>
          <a:bodyPr/>
          <a:lstStyle/>
          <a:p>
            <a:pPr marL="395288" eaLnBrk="1" hangingPunct="1">
              <a:lnSpc>
                <a:spcPct val="90000"/>
              </a:lnSpc>
            </a:pPr>
            <a:r>
              <a:rPr lang="cs-CZ" sz="2600" smtClean="0"/>
              <a:t>OS je souhrnem systémových procesů</a:t>
            </a:r>
          </a:p>
          <a:p>
            <a:pPr marL="395288" eaLnBrk="1" hangingPunct="1">
              <a:lnSpc>
                <a:spcPct val="90000"/>
              </a:lnSpc>
            </a:pPr>
            <a:r>
              <a:rPr lang="cs-CZ" sz="2600" smtClean="0"/>
              <a:t>Jádro tyto systémové procesy separuje, </a:t>
            </a:r>
            <a:br>
              <a:rPr lang="cs-CZ" sz="2600" smtClean="0"/>
            </a:br>
            <a:r>
              <a:rPr lang="cs-CZ" sz="2600" smtClean="0"/>
              <a:t>ale umožňuje jim synchronizaci a komunikaci</a:t>
            </a:r>
          </a:p>
          <a:p>
            <a:pPr marL="395288" eaLnBrk="1" hangingPunct="1">
              <a:lnSpc>
                <a:spcPct val="90000"/>
              </a:lnSpc>
            </a:pPr>
            <a:r>
              <a:rPr lang="cs-CZ" sz="2600" smtClean="0"/>
              <a:t>Snaha o provádění co nejmenší části kódu </a:t>
            </a:r>
            <a:br>
              <a:rPr lang="cs-CZ" sz="2600" smtClean="0"/>
            </a:br>
            <a:r>
              <a:rPr lang="cs-CZ" sz="2600" smtClean="0"/>
              <a:t>v privilegovaném režimu procesoru</a:t>
            </a:r>
          </a:p>
          <a:p>
            <a:pPr marL="395288" eaLnBrk="1" hangingPunct="1">
              <a:lnSpc>
                <a:spcPct val="90000"/>
              </a:lnSpc>
            </a:pPr>
            <a:r>
              <a:rPr lang="cs-CZ" sz="2600" smtClean="0"/>
              <a:t>V krajním případě je jádro pouze ústředna </a:t>
            </a:r>
            <a:br>
              <a:rPr lang="cs-CZ" sz="2600" smtClean="0"/>
            </a:br>
            <a:r>
              <a:rPr lang="cs-CZ" sz="2600" smtClean="0"/>
              <a:t>pro přepojování zpráv</a:t>
            </a:r>
          </a:p>
          <a:p>
            <a:pPr marL="395288" eaLnBrk="1" hangingPunct="1">
              <a:lnSpc>
                <a:spcPct val="90000"/>
              </a:lnSpc>
            </a:pPr>
            <a:r>
              <a:rPr lang="cs-CZ" sz="2600" smtClean="0"/>
              <a:t>Takové řešení OS je snadno implementovatelné </a:t>
            </a:r>
            <a:br>
              <a:rPr lang="cs-CZ" sz="2600" smtClean="0"/>
            </a:br>
            <a:r>
              <a:rPr lang="cs-CZ" sz="2600" smtClean="0"/>
              <a:t>na multiprocesorových systémech</a:t>
            </a:r>
          </a:p>
          <a:p>
            <a:pPr marL="395288" eaLnBrk="1" hangingPunct="1">
              <a:lnSpc>
                <a:spcPct val="90000"/>
              </a:lnSpc>
            </a:pPr>
            <a:r>
              <a:rPr lang="cs-CZ" sz="2600" smtClean="0"/>
              <a:t>Malé jádro - mikrojádro</a:t>
            </a:r>
          </a:p>
        </p:txBody>
      </p:sp>
      <p:sp>
        <p:nvSpPr>
          <p:cNvPr id="134146" name="Rectangle 2"/>
          <p:cNvSpPr>
            <a:spLocks noGrp="1" noChangeArrowheads="1"/>
          </p:cNvSpPr>
          <p:nvPr>
            <p:ph type="title"/>
          </p:nvPr>
        </p:nvSpPr>
        <p:spPr/>
        <p:txBody>
          <a:bodyPr/>
          <a:lstStyle/>
          <a:p>
            <a:pPr eaLnBrk="1" hangingPunct="1">
              <a:defRPr/>
            </a:pPr>
            <a:r>
              <a:rPr lang="cs-CZ" sz="3100" dirty="0" smtClean="0"/>
              <a:t>SLUŽBY V PROCESOVĚ KONSTRUOVANÉM OS</a:t>
            </a:r>
            <a:endParaRPr lang="cs-CZ" sz="3100" dirty="0"/>
          </a:p>
        </p:txBody>
      </p:sp>
      <p:sp>
        <p:nvSpPr>
          <p:cNvPr id="28676"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p:txBody>
          <a:bodyPr/>
          <a:lstStyle/>
          <a:p>
            <a:pPr marL="395288" eaLnBrk="1" hangingPunct="1">
              <a:lnSpc>
                <a:spcPct val="80000"/>
              </a:lnSpc>
            </a:pPr>
            <a:r>
              <a:rPr lang="cs-CZ" sz="2600" smtClean="0"/>
              <a:t>Microkernel System Structure</a:t>
            </a:r>
          </a:p>
          <a:p>
            <a:pPr marL="395288" eaLnBrk="1" hangingPunct="1">
              <a:lnSpc>
                <a:spcPct val="80000"/>
              </a:lnSpc>
            </a:pPr>
            <a:r>
              <a:rPr lang="cs-CZ" sz="2600" smtClean="0"/>
              <a:t>Malé jádro OS plnící pouze několik málo nezbytných funkcí</a:t>
            </a:r>
          </a:p>
          <a:p>
            <a:pPr marL="719138" lvl="1" eaLnBrk="1" hangingPunct="1">
              <a:lnSpc>
                <a:spcPct val="80000"/>
              </a:lnSpc>
            </a:pPr>
            <a:r>
              <a:rPr lang="cs-CZ" smtClean="0"/>
              <a:t>primitivní správa paměti (adresový prostor)</a:t>
            </a:r>
          </a:p>
          <a:p>
            <a:pPr marL="719138" lvl="1" eaLnBrk="1" hangingPunct="1">
              <a:lnSpc>
                <a:spcPct val="80000"/>
              </a:lnSpc>
            </a:pPr>
            <a:r>
              <a:rPr lang="cs-CZ" smtClean="0"/>
              <a:t>komunikace mezi procesy – Interprocess communication (IPC)</a:t>
            </a:r>
          </a:p>
          <a:p>
            <a:pPr marL="395288" eaLnBrk="1" hangingPunct="1">
              <a:lnSpc>
                <a:spcPct val="80000"/>
              </a:lnSpc>
            </a:pPr>
            <a:r>
              <a:rPr lang="cs-CZ" sz="2600" smtClean="0"/>
              <a:t>Většina funkcí z jádra se přesouvá do „uživatelské“ oblasti</a:t>
            </a:r>
          </a:p>
          <a:p>
            <a:pPr marL="719138" lvl="1" eaLnBrk="1" hangingPunct="1">
              <a:lnSpc>
                <a:spcPct val="80000"/>
              </a:lnSpc>
            </a:pPr>
            <a:r>
              <a:rPr lang="cs-CZ" smtClean="0"/>
              <a:t>ovladače HW zařízení, služby systému souborů, virtualizace paměti …</a:t>
            </a:r>
          </a:p>
          <a:p>
            <a:pPr marL="719138" lvl="1" eaLnBrk="1" hangingPunct="1">
              <a:lnSpc>
                <a:spcPct val="80000"/>
              </a:lnSpc>
            </a:pPr>
            <a:r>
              <a:rPr lang="cs-CZ" smtClean="0"/>
              <a:t>mezi uživatelskými procesy se komunikuje předáváním zpráv</a:t>
            </a:r>
          </a:p>
        </p:txBody>
      </p:sp>
      <p:sp>
        <p:nvSpPr>
          <p:cNvPr id="135170" name="Rectangle 2"/>
          <p:cNvSpPr>
            <a:spLocks noGrp="1" noChangeArrowheads="1"/>
          </p:cNvSpPr>
          <p:nvPr>
            <p:ph type="title"/>
          </p:nvPr>
        </p:nvSpPr>
        <p:spPr/>
        <p:txBody>
          <a:bodyPr/>
          <a:lstStyle/>
          <a:p>
            <a:pPr eaLnBrk="1" hangingPunct="1">
              <a:defRPr/>
            </a:pPr>
            <a:r>
              <a:rPr lang="cs-CZ" dirty="0" smtClean="0"/>
              <a:t>STRUKTURA S MIKROJÁDREM</a:t>
            </a:r>
            <a:endParaRPr lang="cs-CZ" dirty="0"/>
          </a:p>
        </p:txBody>
      </p:sp>
      <p:sp>
        <p:nvSpPr>
          <p:cNvPr id="29700"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p:txBody>
          <a:bodyPr/>
          <a:lstStyle/>
          <a:p>
            <a:pPr marL="395288" eaLnBrk="1" hangingPunct="1"/>
            <a:r>
              <a:rPr lang="cs-CZ" smtClean="0"/>
              <a:t>Existuje řada přístupů a implementací</a:t>
            </a:r>
          </a:p>
          <a:p>
            <a:pPr marL="719138" lvl="1" eaLnBrk="1" hangingPunct="1"/>
            <a:r>
              <a:rPr lang="cs-CZ" smtClean="0"/>
              <a:t>jedno velké monolitické jádro</a:t>
            </a:r>
          </a:p>
          <a:p>
            <a:pPr marL="719138" lvl="1" eaLnBrk="1" hangingPunct="1"/>
            <a:r>
              <a:rPr lang="cs-CZ" smtClean="0"/>
              <a:t>modulární, hierarchický přístup</a:t>
            </a:r>
          </a:p>
          <a:p>
            <a:pPr marL="719138" lvl="1" eaLnBrk="1" hangingPunct="1"/>
            <a:r>
              <a:rPr lang="cs-CZ" smtClean="0"/>
              <a:t>malé jádro a samostatné procesy</a:t>
            </a:r>
          </a:p>
          <a:p>
            <a:pPr marL="395288" eaLnBrk="1" hangingPunct="1"/>
            <a:r>
              <a:rPr lang="cs-CZ" smtClean="0"/>
              <a:t>Struktura mnoha OS je poznamenána historií OS a původními záměry, které se mohou od současného stavu radikálně lišit</a:t>
            </a:r>
          </a:p>
        </p:txBody>
      </p:sp>
      <p:sp>
        <p:nvSpPr>
          <p:cNvPr id="157698" name="Rectangle 2"/>
          <p:cNvSpPr>
            <a:spLocks noGrp="1" noChangeArrowheads="1"/>
          </p:cNvSpPr>
          <p:nvPr>
            <p:ph type="title"/>
          </p:nvPr>
        </p:nvSpPr>
        <p:spPr/>
        <p:txBody>
          <a:bodyPr/>
          <a:lstStyle/>
          <a:p>
            <a:pPr eaLnBrk="1" hangingPunct="1">
              <a:defRPr/>
            </a:pPr>
            <a:r>
              <a:rPr lang="cs-CZ" dirty="0" smtClean="0"/>
              <a:t>VNITŘNÍ STRUKTURA OS</a:t>
            </a:r>
            <a:endParaRPr lang="cs-CZ" dirty="0"/>
          </a:p>
        </p:txBody>
      </p:sp>
      <p:sp>
        <p:nvSpPr>
          <p:cNvPr id="12292"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p:txBody>
          <a:bodyPr/>
          <a:lstStyle/>
          <a:p>
            <a:pPr marL="395288" eaLnBrk="1" hangingPunct="1">
              <a:lnSpc>
                <a:spcPct val="90000"/>
              </a:lnSpc>
            </a:pPr>
            <a:r>
              <a:rPr lang="cs-CZ" sz="2200" smtClean="0"/>
              <a:t>Výhody mikrojádra</a:t>
            </a:r>
          </a:p>
          <a:p>
            <a:pPr marL="719138" lvl="1" eaLnBrk="1" hangingPunct="1">
              <a:lnSpc>
                <a:spcPct val="90000"/>
              </a:lnSpc>
            </a:pPr>
            <a:r>
              <a:rPr lang="cs-CZ" sz="2000" smtClean="0"/>
              <a:t>snadná přenositelnost OS, jádro je malé</a:t>
            </a:r>
          </a:p>
          <a:p>
            <a:pPr marL="719138" lvl="1" eaLnBrk="1" hangingPunct="1">
              <a:lnSpc>
                <a:spcPct val="90000"/>
              </a:lnSpc>
            </a:pPr>
            <a:r>
              <a:rPr lang="cs-CZ" sz="2000" smtClean="0"/>
              <a:t>vyšší spolehlivost (moduly mají jasné API a jsou snadněji testovatelné)</a:t>
            </a:r>
          </a:p>
          <a:p>
            <a:pPr marL="719138" lvl="1" eaLnBrk="1" hangingPunct="1">
              <a:lnSpc>
                <a:spcPct val="90000"/>
              </a:lnSpc>
            </a:pPr>
            <a:r>
              <a:rPr lang="cs-CZ" sz="2000" smtClean="0"/>
              <a:t>vyšší bezpečnost  (méně kódu OS běží v režimu jádra)</a:t>
            </a:r>
          </a:p>
          <a:p>
            <a:pPr marL="719138" lvl="1" eaLnBrk="1" hangingPunct="1">
              <a:lnSpc>
                <a:spcPct val="90000"/>
              </a:lnSpc>
            </a:pPr>
            <a:r>
              <a:rPr lang="cs-CZ" sz="2000" smtClean="0"/>
              <a:t>flexibilita (jednodušší modifikace, přidání, odebrání modulů)</a:t>
            </a:r>
          </a:p>
          <a:p>
            <a:pPr marL="719138" lvl="1" eaLnBrk="1" hangingPunct="1">
              <a:lnSpc>
                <a:spcPct val="90000"/>
              </a:lnSpc>
            </a:pPr>
            <a:r>
              <a:rPr lang="cs-CZ" sz="2000" smtClean="0"/>
              <a:t>všechny služby jsou poskytovány jednotně (výměnou zpráv)</a:t>
            </a:r>
          </a:p>
          <a:p>
            <a:pPr marL="719138" lvl="1" eaLnBrk="1" hangingPunct="1">
              <a:lnSpc>
                <a:spcPct val="90000"/>
              </a:lnSpc>
            </a:pPr>
            <a:endParaRPr lang="cs-CZ" sz="2000" smtClean="0"/>
          </a:p>
          <a:p>
            <a:pPr marL="395288" eaLnBrk="1" hangingPunct="1">
              <a:lnSpc>
                <a:spcPct val="90000"/>
              </a:lnSpc>
            </a:pPr>
            <a:r>
              <a:rPr lang="cs-CZ" sz="2200" smtClean="0"/>
              <a:t>Nevýhoda mikrojádra</a:t>
            </a:r>
          </a:p>
          <a:p>
            <a:pPr marL="719138" lvl="1" eaLnBrk="1" hangingPunct="1">
              <a:lnSpc>
                <a:spcPct val="90000"/>
              </a:lnSpc>
            </a:pPr>
            <a:r>
              <a:rPr lang="cs-CZ" sz="2000" smtClean="0"/>
              <a:t>zvýšená režie</a:t>
            </a:r>
          </a:p>
          <a:p>
            <a:pPr marL="1079500" lvl="2" eaLnBrk="1" hangingPunct="1">
              <a:lnSpc>
                <a:spcPct val="90000"/>
              </a:lnSpc>
            </a:pPr>
            <a:r>
              <a:rPr lang="cs-CZ" sz="1800" smtClean="0"/>
              <a:t>volání služeb je nahrazeno výměnou zpráv mezi procesy</a:t>
            </a:r>
          </a:p>
        </p:txBody>
      </p:sp>
      <p:sp>
        <p:nvSpPr>
          <p:cNvPr id="136194" name="Rectangle 2"/>
          <p:cNvSpPr>
            <a:spLocks noGrp="1" noChangeArrowheads="1"/>
          </p:cNvSpPr>
          <p:nvPr>
            <p:ph type="title"/>
          </p:nvPr>
        </p:nvSpPr>
        <p:spPr/>
        <p:txBody>
          <a:bodyPr/>
          <a:lstStyle/>
          <a:p>
            <a:pPr eaLnBrk="1" hangingPunct="1">
              <a:defRPr/>
            </a:pPr>
            <a:r>
              <a:rPr lang="cs-CZ" dirty="0" smtClean="0"/>
              <a:t>STRUKTURA S MIKROJÁDREM (2)</a:t>
            </a:r>
            <a:endParaRPr lang="cs-CZ" dirty="0"/>
          </a:p>
        </p:txBody>
      </p:sp>
      <p:sp>
        <p:nvSpPr>
          <p:cNvPr id="30724"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cs-CZ" dirty="0" smtClean="0"/>
              <a:t>MIKROJÁDRO A MONOLITICKÉ JÁDRO</a:t>
            </a:r>
            <a:endParaRPr lang="cs-CZ" dirty="0"/>
          </a:p>
        </p:txBody>
      </p:sp>
      <p:sp>
        <p:nvSpPr>
          <p:cNvPr id="31747"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
        <p:nvSpPr>
          <p:cNvPr id="31748" name="Obdélník 4"/>
          <p:cNvSpPr>
            <a:spLocks noChangeArrowheads="1"/>
          </p:cNvSpPr>
          <p:nvPr/>
        </p:nvSpPr>
        <p:spPr bwMode="auto">
          <a:xfrm>
            <a:off x="595313" y="3201988"/>
            <a:ext cx="3419475" cy="2879725"/>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1749" name="Obdélník 6"/>
          <p:cNvSpPr>
            <a:spLocks noChangeArrowheads="1"/>
          </p:cNvSpPr>
          <p:nvPr/>
        </p:nvSpPr>
        <p:spPr bwMode="auto">
          <a:xfrm>
            <a:off x="1736725" y="2335213"/>
            <a:ext cx="1223963" cy="865187"/>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cs-CZ" b="1">
              <a:cs typeface="Arial" charset="0"/>
            </a:endParaRPr>
          </a:p>
        </p:txBody>
      </p:sp>
      <p:sp>
        <p:nvSpPr>
          <p:cNvPr id="31750" name="Obdélník 5"/>
          <p:cNvSpPr>
            <a:spLocks noChangeArrowheads="1"/>
          </p:cNvSpPr>
          <p:nvPr/>
        </p:nvSpPr>
        <p:spPr bwMode="auto">
          <a:xfrm>
            <a:off x="5286375" y="4919663"/>
            <a:ext cx="3379788" cy="1162050"/>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1751" name="Obdélník 7"/>
          <p:cNvSpPr>
            <a:spLocks noChangeArrowheads="1"/>
          </p:cNvSpPr>
          <p:nvPr/>
        </p:nvSpPr>
        <p:spPr bwMode="auto">
          <a:xfrm>
            <a:off x="5286375" y="4068763"/>
            <a:ext cx="1223963" cy="86360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cs-CZ" b="1">
              <a:cs typeface="Arial" charset="0"/>
            </a:endParaRPr>
          </a:p>
        </p:txBody>
      </p:sp>
      <p:sp>
        <p:nvSpPr>
          <p:cNvPr id="31752" name="Obdélník 8"/>
          <p:cNvSpPr>
            <a:spLocks noChangeArrowheads="1"/>
          </p:cNvSpPr>
          <p:nvPr/>
        </p:nvSpPr>
        <p:spPr bwMode="auto">
          <a:xfrm>
            <a:off x="6503988" y="4067175"/>
            <a:ext cx="755650" cy="863600"/>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cs-CZ" b="1">
              <a:cs typeface="Arial" charset="0"/>
            </a:endParaRPr>
          </a:p>
        </p:txBody>
      </p:sp>
      <p:sp>
        <p:nvSpPr>
          <p:cNvPr id="31753" name="TextovéPole 9"/>
          <p:cNvSpPr txBox="1">
            <a:spLocks noChangeArrowheads="1"/>
          </p:cNvSpPr>
          <p:nvPr/>
        </p:nvSpPr>
        <p:spPr bwMode="auto">
          <a:xfrm>
            <a:off x="6464300" y="4059238"/>
            <a:ext cx="777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Unix Server</a:t>
            </a:r>
          </a:p>
        </p:txBody>
      </p:sp>
      <p:sp>
        <p:nvSpPr>
          <p:cNvPr id="11" name="Obdélník 10"/>
          <p:cNvSpPr/>
          <p:nvPr/>
        </p:nvSpPr>
        <p:spPr bwMode="auto">
          <a:xfrm>
            <a:off x="7226300" y="4067175"/>
            <a:ext cx="720725" cy="8636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cs-CZ" b="1">
              <a:cs typeface="Arial" charset="0"/>
            </a:endParaRPr>
          </a:p>
        </p:txBody>
      </p:sp>
      <p:sp>
        <p:nvSpPr>
          <p:cNvPr id="31755" name="Obdélník 11"/>
          <p:cNvSpPr>
            <a:spLocks noChangeArrowheads="1"/>
          </p:cNvSpPr>
          <p:nvPr/>
        </p:nvSpPr>
        <p:spPr bwMode="auto">
          <a:xfrm>
            <a:off x="7943850" y="4067175"/>
            <a:ext cx="720725" cy="863600"/>
          </a:xfrm>
          <a:prstGeom prst="rect">
            <a:avLst/>
          </a:prstGeom>
          <a:solidFill>
            <a:srgbClr val="66CC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cs-CZ" b="1">
              <a:cs typeface="Arial" charset="0"/>
            </a:endParaRPr>
          </a:p>
        </p:txBody>
      </p:sp>
      <p:sp>
        <p:nvSpPr>
          <p:cNvPr id="31756" name="TextovéPole 12"/>
          <p:cNvSpPr txBox="1">
            <a:spLocks noChangeArrowheads="1"/>
          </p:cNvSpPr>
          <p:nvPr/>
        </p:nvSpPr>
        <p:spPr bwMode="auto">
          <a:xfrm>
            <a:off x="5238750" y="4059238"/>
            <a:ext cx="128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Application</a:t>
            </a:r>
          </a:p>
          <a:p>
            <a:pPr algn="ctr" eaLnBrk="1" hangingPunct="1"/>
            <a:r>
              <a:rPr lang="cs-CZ" sz="1400" b="1"/>
              <a:t>IPC</a:t>
            </a:r>
          </a:p>
        </p:txBody>
      </p:sp>
      <p:sp>
        <p:nvSpPr>
          <p:cNvPr id="31757" name="TextovéPole 13"/>
          <p:cNvSpPr txBox="1">
            <a:spLocks noChangeArrowheads="1"/>
          </p:cNvSpPr>
          <p:nvPr/>
        </p:nvSpPr>
        <p:spPr bwMode="auto">
          <a:xfrm>
            <a:off x="7200900" y="4059238"/>
            <a:ext cx="777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Device</a:t>
            </a:r>
          </a:p>
          <a:p>
            <a:pPr algn="ctr" eaLnBrk="1" hangingPunct="1"/>
            <a:r>
              <a:rPr lang="cs-CZ" sz="1400" b="1"/>
              <a:t>Driver</a:t>
            </a:r>
          </a:p>
        </p:txBody>
      </p:sp>
      <p:sp>
        <p:nvSpPr>
          <p:cNvPr id="31758" name="TextovéPole 14"/>
          <p:cNvSpPr txBox="1">
            <a:spLocks noChangeArrowheads="1"/>
          </p:cNvSpPr>
          <p:nvPr/>
        </p:nvSpPr>
        <p:spPr bwMode="auto">
          <a:xfrm>
            <a:off x="7881938" y="4059238"/>
            <a:ext cx="777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File Server</a:t>
            </a:r>
          </a:p>
        </p:txBody>
      </p:sp>
      <p:sp>
        <p:nvSpPr>
          <p:cNvPr id="31759" name="TextovéPole 15"/>
          <p:cNvSpPr txBox="1">
            <a:spLocks noChangeArrowheads="1"/>
          </p:cNvSpPr>
          <p:nvPr/>
        </p:nvSpPr>
        <p:spPr bwMode="auto">
          <a:xfrm>
            <a:off x="1754188" y="2344738"/>
            <a:ext cx="1190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Application</a:t>
            </a:r>
          </a:p>
        </p:txBody>
      </p:sp>
      <p:sp>
        <p:nvSpPr>
          <p:cNvPr id="31760" name="Obdélník 24"/>
          <p:cNvSpPr>
            <a:spLocks noChangeArrowheads="1"/>
          </p:cNvSpPr>
          <p:nvPr/>
        </p:nvSpPr>
        <p:spPr bwMode="auto">
          <a:xfrm>
            <a:off x="592138" y="4933950"/>
            <a:ext cx="3419475" cy="576263"/>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1761" name="Obdélník 25"/>
          <p:cNvSpPr>
            <a:spLocks noChangeArrowheads="1"/>
          </p:cNvSpPr>
          <p:nvPr/>
        </p:nvSpPr>
        <p:spPr bwMode="auto">
          <a:xfrm>
            <a:off x="592138" y="4356100"/>
            <a:ext cx="3419475" cy="576263"/>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1762" name="Obdélník 26"/>
          <p:cNvSpPr>
            <a:spLocks noChangeArrowheads="1"/>
          </p:cNvSpPr>
          <p:nvPr/>
        </p:nvSpPr>
        <p:spPr bwMode="auto">
          <a:xfrm>
            <a:off x="592138" y="3779838"/>
            <a:ext cx="3419475" cy="576262"/>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1763" name="Obdélník 29"/>
          <p:cNvSpPr>
            <a:spLocks noChangeArrowheads="1"/>
          </p:cNvSpPr>
          <p:nvPr/>
        </p:nvSpPr>
        <p:spPr bwMode="auto">
          <a:xfrm>
            <a:off x="592138" y="3201988"/>
            <a:ext cx="3419475" cy="576262"/>
          </a:xfrm>
          <a:prstGeom prst="rect">
            <a:avLst/>
          </a:prstGeom>
          <a:solidFill>
            <a:srgbClr val="66CCFF"/>
          </a:solidFill>
          <a:ln w="38100" algn="ctr">
            <a:solidFill>
              <a:schemeClr val="tx1"/>
            </a:solidFill>
            <a:round/>
            <a:headEnd/>
            <a:tailEnd/>
          </a:ln>
        </p:spPr>
        <p:txBody>
          <a:bodyPr/>
          <a:lstStyle/>
          <a:p>
            <a:endParaRPr lang="cs-CZ" b="1">
              <a:cs typeface="Arial" charset="0"/>
            </a:endParaRPr>
          </a:p>
        </p:txBody>
      </p:sp>
      <p:sp>
        <p:nvSpPr>
          <p:cNvPr id="31764" name="TextovéPole 42"/>
          <p:cNvSpPr txBox="1">
            <a:spLocks noChangeArrowheads="1"/>
          </p:cNvSpPr>
          <p:nvPr/>
        </p:nvSpPr>
        <p:spPr bwMode="auto">
          <a:xfrm>
            <a:off x="5224463" y="5092700"/>
            <a:ext cx="3500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Basic IPC. Virtual Memory, Schelduling</a:t>
            </a:r>
          </a:p>
        </p:txBody>
      </p:sp>
      <p:sp>
        <p:nvSpPr>
          <p:cNvPr id="31765" name="TextovéPole 43"/>
          <p:cNvSpPr txBox="1">
            <a:spLocks noChangeArrowheads="1"/>
          </p:cNvSpPr>
          <p:nvPr/>
        </p:nvSpPr>
        <p:spPr bwMode="auto">
          <a:xfrm>
            <a:off x="928688" y="5068888"/>
            <a:ext cx="284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Device Drivers, Dispatcher, …</a:t>
            </a:r>
          </a:p>
        </p:txBody>
      </p:sp>
      <p:sp>
        <p:nvSpPr>
          <p:cNvPr id="31766" name="TextovéPole 44"/>
          <p:cNvSpPr txBox="1">
            <a:spLocks noChangeArrowheads="1"/>
          </p:cNvSpPr>
          <p:nvPr/>
        </p:nvSpPr>
        <p:spPr bwMode="auto">
          <a:xfrm>
            <a:off x="1035050" y="4491038"/>
            <a:ext cx="262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Scheduler,  Virtual Memory</a:t>
            </a:r>
          </a:p>
        </p:txBody>
      </p:sp>
      <p:sp>
        <p:nvSpPr>
          <p:cNvPr id="31767" name="TextovéPole 47"/>
          <p:cNvSpPr txBox="1">
            <a:spLocks noChangeArrowheads="1"/>
          </p:cNvSpPr>
          <p:nvPr/>
        </p:nvSpPr>
        <p:spPr bwMode="auto">
          <a:xfrm>
            <a:off x="1135063" y="391477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IPC, File System</a:t>
            </a:r>
          </a:p>
        </p:txBody>
      </p:sp>
      <p:sp>
        <p:nvSpPr>
          <p:cNvPr id="31768" name="TextovéPole 48"/>
          <p:cNvSpPr txBox="1">
            <a:spLocks noChangeArrowheads="1"/>
          </p:cNvSpPr>
          <p:nvPr/>
        </p:nvSpPr>
        <p:spPr bwMode="auto">
          <a:xfrm>
            <a:off x="1135063" y="333692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VFS</a:t>
            </a:r>
          </a:p>
        </p:txBody>
      </p:sp>
      <p:cxnSp>
        <p:nvCxnSpPr>
          <p:cNvPr id="31769" name="Přímá spojovací čára 49"/>
          <p:cNvCxnSpPr>
            <a:cxnSpLocks noChangeShapeType="1"/>
          </p:cNvCxnSpPr>
          <p:nvPr/>
        </p:nvCxnSpPr>
        <p:spPr bwMode="auto">
          <a:xfrm>
            <a:off x="166688" y="3201988"/>
            <a:ext cx="4000500" cy="1587"/>
          </a:xfrm>
          <a:prstGeom prst="line">
            <a:avLst/>
          </a:prstGeom>
          <a:noFill/>
          <a:ln w="50800" algn="ctr">
            <a:solidFill>
              <a:srgbClr val="C00000"/>
            </a:solidFill>
            <a:round/>
            <a:headEnd/>
            <a:tailEnd/>
          </a:ln>
          <a:extLst>
            <a:ext uri="{909E8E84-426E-40DD-AFC4-6F175D3DCCD1}">
              <a14:hiddenFill xmlns:a14="http://schemas.microsoft.com/office/drawing/2010/main">
                <a:noFill/>
              </a14:hiddenFill>
            </a:ext>
          </a:extLst>
        </p:spPr>
      </p:cxnSp>
      <p:cxnSp>
        <p:nvCxnSpPr>
          <p:cNvPr id="31770" name="Přímá spojovací čára 52"/>
          <p:cNvCxnSpPr>
            <a:cxnSpLocks noChangeShapeType="1"/>
          </p:cNvCxnSpPr>
          <p:nvPr/>
        </p:nvCxnSpPr>
        <p:spPr bwMode="auto">
          <a:xfrm>
            <a:off x="5095875" y="4916488"/>
            <a:ext cx="3786188" cy="1587"/>
          </a:xfrm>
          <a:prstGeom prst="line">
            <a:avLst/>
          </a:prstGeom>
          <a:noFill/>
          <a:ln w="50800" algn="ctr">
            <a:solidFill>
              <a:srgbClr val="C00000"/>
            </a:solidFill>
            <a:round/>
            <a:headEnd/>
            <a:tailEnd/>
          </a:ln>
          <a:extLst>
            <a:ext uri="{909E8E84-426E-40DD-AFC4-6F175D3DCCD1}">
              <a14:hiddenFill xmlns:a14="http://schemas.microsoft.com/office/drawing/2010/main">
                <a:noFill/>
              </a14:hiddenFill>
            </a:ext>
          </a:extLst>
        </p:spPr>
      </p:cxnSp>
      <p:cxnSp>
        <p:nvCxnSpPr>
          <p:cNvPr id="31771" name="Pravoúhlá spojovací čára 56"/>
          <p:cNvCxnSpPr>
            <a:cxnSpLocks noChangeShapeType="1"/>
            <a:stCxn id="31756" idx="2"/>
            <a:endCxn id="31758" idx="2"/>
          </p:cNvCxnSpPr>
          <p:nvPr/>
        </p:nvCxnSpPr>
        <p:spPr bwMode="auto">
          <a:xfrm rot="16200000" flipH="1">
            <a:off x="7077075" y="3387725"/>
            <a:ext cx="1588" cy="2389188"/>
          </a:xfrm>
          <a:prstGeom prst="bentConnector3">
            <a:avLst>
              <a:gd name="adj1" fmla="val 29499065"/>
            </a:avLst>
          </a:prstGeom>
          <a:noFill/>
          <a:ln w="25400" algn="ctr">
            <a:solidFill>
              <a:schemeClr val="tx1"/>
            </a:solidFill>
            <a:round/>
            <a:headEnd type="triangle" w="lg" len="lg"/>
            <a:tailEnd type="triangle" w="lg" len="lg"/>
          </a:ln>
          <a:extLst>
            <a:ext uri="{909E8E84-426E-40DD-AFC4-6F175D3DCCD1}">
              <a14:hiddenFill xmlns:a14="http://schemas.microsoft.com/office/drawing/2010/main">
                <a:noFill/>
              </a14:hiddenFill>
            </a:ext>
          </a:extLst>
        </p:spPr>
      </p:cxnSp>
      <p:cxnSp>
        <p:nvCxnSpPr>
          <p:cNvPr id="31772" name="Přímá spojovací čára 61"/>
          <p:cNvCxnSpPr>
            <a:cxnSpLocks noChangeShapeType="1"/>
          </p:cNvCxnSpPr>
          <p:nvPr/>
        </p:nvCxnSpPr>
        <p:spPr bwMode="auto">
          <a:xfrm rot="16200000" flipH="1">
            <a:off x="3774282" y="3594894"/>
            <a:ext cx="1714500" cy="928687"/>
          </a:xfrm>
          <a:prstGeom prst="line">
            <a:avLst/>
          </a:prstGeom>
          <a:noFill/>
          <a:ln w="50800" cap="rnd" algn="ctr">
            <a:solidFill>
              <a:srgbClr val="C00000"/>
            </a:solidFill>
            <a:bevel/>
            <a:headEnd/>
            <a:tailEnd/>
          </a:ln>
          <a:extLst>
            <a:ext uri="{909E8E84-426E-40DD-AFC4-6F175D3DCCD1}">
              <a14:hiddenFill xmlns:a14="http://schemas.microsoft.com/office/drawing/2010/main">
                <a:noFill/>
              </a14:hiddenFill>
            </a:ext>
          </a:extLst>
        </p:spPr>
      </p:cxnSp>
      <p:sp>
        <p:nvSpPr>
          <p:cNvPr id="31773" name="TextovéPole 66"/>
          <p:cNvSpPr txBox="1">
            <a:spLocks noChangeArrowheads="1"/>
          </p:cNvSpPr>
          <p:nvPr/>
        </p:nvSpPr>
        <p:spPr bwMode="auto">
          <a:xfrm>
            <a:off x="4452938" y="3130550"/>
            <a:ext cx="928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solidFill>
                  <a:srgbClr val="C00000"/>
                </a:solidFill>
              </a:rPr>
              <a:t>user</a:t>
            </a:r>
          </a:p>
          <a:p>
            <a:pPr algn="ctr" eaLnBrk="1" hangingPunct="1"/>
            <a:r>
              <a:rPr lang="cs-CZ" sz="1400" b="1">
                <a:solidFill>
                  <a:srgbClr val="C00000"/>
                </a:solidFill>
              </a:rPr>
              <a:t>mode</a:t>
            </a:r>
          </a:p>
        </p:txBody>
      </p:sp>
      <p:sp>
        <p:nvSpPr>
          <p:cNvPr id="31774" name="TextovéPole 67"/>
          <p:cNvSpPr txBox="1">
            <a:spLocks noChangeArrowheads="1"/>
          </p:cNvSpPr>
          <p:nvPr/>
        </p:nvSpPr>
        <p:spPr bwMode="auto">
          <a:xfrm>
            <a:off x="4095750" y="4916488"/>
            <a:ext cx="928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solidFill>
                  <a:srgbClr val="C00000"/>
                </a:solidFill>
              </a:rPr>
              <a:t>kernel</a:t>
            </a:r>
          </a:p>
          <a:p>
            <a:pPr algn="ctr" eaLnBrk="1" hangingPunct="1"/>
            <a:r>
              <a:rPr lang="cs-CZ" sz="1400" b="1">
                <a:solidFill>
                  <a:srgbClr val="C00000"/>
                </a:solidFill>
              </a:rPr>
              <a:t>mode</a:t>
            </a:r>
          </a:p>
        </p:txBody>
      </p:sp>
      <p:sp>
        <p:nvSpPr>
          <p:cNvPr id="71" name="Obdélník 70"/>
          <p:cNvSpPr/>
          <p:nvPr/>
        </p:nvSpPr>
        <p:spPr bwMode="auto">
          <a:xfrm>
            <a:off x="596900" y="5511800"/>
            <a:ext cx="3419475" cy="571500"/>
          </a:xfrm>
          <a:prstGeom prst="rect">
            <a:avLst/>
          </a:prstGeom>
          <a:solidFill>
            <a:schemeClr val="tx1">
              <a:lumMod val="50000"/>
              <a:lumOff val="50000"/>
            </a:schemeClr>
          </a:solidFill>
          <a:ln w="38100"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sp>
        <p:nvSpPr>
          <p:cNvPr id="39" name="TextovéPole 38"/>
          <p:cNvSpPr txBox="1"/>
          <p:nvPr/>
        </p:nvSpPr>
        <p:spPr>
          <a:xfrm>
            <a:off x="1743075" y="5643563"/>
            <a:ext cx="1212850" cy="307975"/>
          </a:xfrm>
          <a:prstGeom prst="rect">
            <a:avLst/>
          </a:prstGeom>
          <a:noFill/>
        </p:spPr>
        <p:txBody>
          <a:bodyPr>
            <a:spAutoFit/>
          </a:bodyPr>
          <a:lstStyle/>
          <a:p>
            <a:pPr algn="ctr">
              <a:defRPr/>
            </a:pPr>
            <a:r>
              <a:rPr lang="cs-CZ" sz="1400" b="1" dirty="0">
                <a:solidFill>
                  <a:schemeClr val="bg1">
                    <a:lumMod val="95000"/>
                  </a:schemeClr>
                </a:solidFill>
              </a:rPr>
              <a:t>Hardware</a:t>
            </a:r>
          </a:p>
        </p:txBody>
      </p:sp>
      <p:sp>
        <p:nvSpPr>
          <p:cNvPr id="72" name="Obdélník 71"/>
          <p:cNvSpPr/>
          <p:nvPr/>
        </p:nvSpPr>
        <p:spPr bwMode="auto">
          <a:xfrm>
            <a:off x="5292725" y="5500688"/>
            <a:ext cx="3381375" cy="571500"/>
          </a:xfrm>
          <a:prstGeom prst="rect">
            <a:avLst/>
          </a:prstGeom>
          <a:solidFill>
            <a:schemeClr val="tx1">
              <a:lumMod val="50000"/>
              <a:lumOff val="50000"/>
            </a:schemeClr>
          </a:solidFill>
          <a:ln w="38100" cap="flat" cmpd="sng" algn="ctr">
            <a:solidFill>
              <a:schemeClr val="tx1"/>
            </a:solidFill>
            <a:prstDash val="solid"/>
            <a:round/>
            <a:headEnd type="none" w="med" len="med"/>
            <a:tailEnd type="none" w="med" len="med"/>
          </a:ln>
          <a:effectLst/>
        </p:spPr>
        <p:txBody>
          <a:bodyPr/>
          <a:lstStyle/>
          <a:p>
            <a:pPr>
              <a:defRPr/>
            </a:pPr>
            <a:endParaRPr lang="cs-CZ" b="1">
              <a:cs typeface="Arial" charset="0"/>
            </a:endParaRPr>
          </a:p>
        </p:txBody>
      </p:sp>
      <p:sp>
        <p:nvSpPr>
          <p:cNvPr id="73" name="TextovéPole 72"/>
          <p:cNvSpPr txBox="1"/>
          <p:nvPr/>
        </p:nvSpPr>
        <p:spPr>
          <a:xfrm>
            <a:off x="6373813" y="5632450"/>
            <a:ext cx="1216025" cy="307975"/>
          </a:xfrm>
          <a:prstGeom prst="rect">
            <a:avLst/>
          </a:prstGeom>
          <a:noFill/>
        </p:spPr>
        <p:txBody>
          <a:bodyPr>
            <a:spAutoFit/>
          </a:bodyPr>
          <a:lstStyle/>
          <a:p>
            <a:pPr algn="ctr">
              <a:defRPr/>
            </a:pPr>
            <a:r>
              <a:rPr lang="cs-CZ" sz="1400" b="1" dirty="0">
                <a:solidFill>
                  <a:schemeClr val="bg1">
                    <a:lumMod val="95000"/>
                  </a:schemeClr>
                </a:solidFill>
              </a:rPr>
              <a:t>Hardware</a:t>
            </a:r>
          </a:p>
        </p:txBody>
      </p:sp>
      <p:cxnSp>
        <p:nvCxnSpPr>
          <p:cNvPr id="31779" name="Přímá spojovací čára 37"/>
          <p:cNvCxnSpPr>
            <a:cxnSpLocks noChangeShapeType="1"/>
          </p:cNvCxnSpPr>
          <p:nvPr/>
        </p:nvCxnSpPr>
        <p:spPr bwMode="auto">
          <a:xfrm>
            <a:off x="182563" y="5511800"/>
            <a:ext cx="8643937" cy="1588"/>
          </a:xfrm>
          <a:prstGeom prst="line">
            <a:avLst/>
          </a:prstGeom>
          <a:noFill/>
          <a:ln w="50800" algn="ctr">
            <a:solidFill>
              <a:srgbClr val="C00000"/>
            </a:solidFill>
            <a:round/>
            <a:headEnd/>
            <a:tailEnd/>
          </a:ln>
          <a:extLst>
            <a:ext uri="{909E8E84-426E-40DD-AFC4-6F175D3DCCD1}">
              <a14:hiddenFill xmlns:a14="http://schemas.microsoft.com/office/drawing/2010/main">
                <a:noFill/>
              </a14:hiddenFill>
            </a:ext>
          </a:extLst>
        </p:spPr>
      </p:cxnSp>
      <p:sp>
        <p:nvSpPr>
          <p:cNvPr id="31780" name="TextovéPole 73"/>
          <p:cNvSpPr txBox="1">
            <a:spLocks noChangeArrowheads="1"/>
          </p:cNvSpPr>
          <p:nvPr/>
        </p:nvSpPr>
        <p:spPr bwMode="auto">
          <a:xfrm>
            <a:off x="785813" y="1357313"/>
            <a:ext cx="2928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b="1"/>
              <a:t>Monolithic Kernel based Operating System</a:t>
            </a:r>
          </a:p>
        </p:txBody>
      </p:sp>
      <p:sp>
        <p:nvSpPr>
          <p:cNvPr id="31781" name="TextovéPole 74"/>
          <p:cNvSpPr txBox="1">
            <a:spLocks noChangeArrowheads="1"/>
          </p:cNvSpPr>
          <p:nvPr/>
        </p:nvSpPr>
        <p:spPr bwMode="auto">
          <a:xfrm>
            <a:off x="5500688" y="1428750"/>
            <a:ext cx="2928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b="1"/>
              <a:t>Microkernel based Operating System</a:t>
            </a:r>
          </a:p>
        </p:txBody>
      </p:sp>
      <p:cxnSp>
        <p:nvCxnSpPr>
          <p:cNvPr id="31782" name="Přímá spojovací šipka 39"/>
          <p:cNvCxnSpPr>
            <a:cxnSpLocks noChangeShapeType="1"/>
          </p:cNvCxnSpPr>
          <p:nvPr/>
        </p:nvCxnSpPr>
        <p:spPr bwMode="auto">
          <a:xfrm rot="5400000">
            <a:off x="2087563" y="3035300"/>
            <a:ext cx="500062" cy="1588"/>
          </a:xfrm>
          <a:prstGeom prst="straightConnector1">
            <a:avLst/>
          </a:prstGeom>
          <a:noFill/>
          <a:ln w="25400" algn="ctr">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1783" name="Přímá spojovací čára 42"/>
          <p:cNvCxnSpPr>
            <a:cxnSpLocks noChangeShapeType="1"/>
          </p:cNvCxnSpPr>
          <p:nvPr/>
        </p:nvCxnSpPr>
        <p:spPr bwMode="auto">
          <a:xfrm flipV="1">
            <a:off x="2500313" y="2786063"/>
            <a:ext cx="857250" cy="3571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1784" name="TextovéPole 15"/>
          <p:cNvSpPr txBox="1">
            <a:spLocks noChangeArrowheads="1"/>
          </p:cNvSpPr>
          <p:nvPr/>
        </p:nvSpPr>
        <p:spPr bwMode="auto">
          <a:xfrm>
            <a:off x="3305175" y="2581275"/>
            <a:ext cx="11906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System Call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marL="395288" eaLnBrk="1" hangingPunct="1"/>
            <a:r>
              <a:rPr lang="cs-CZ" sz="2600" smtClean="0"/>
              <a:t>Klasickým příkladem OS s mikrojádrem je Mach vytvořený v 80. letech</a:t>
            </a:r>
          </a:p>
          <a:p>
            <a:pPr marL="395288" eaLnBrk="1" hangingPunct="1"/>
            <a:r>
              <a:rPr lang="cs-CZ" sz="2600" smtClean="0"/>
              <a:t>Na přístupu Mach je založen např. Tru64 UNIX nebo realtimový OS QNX</a:t>
            </a:r>
          </a:p>
          <a:p>
            <a:pPr marL="395288" eaLnBrk="1" hangingPunct="1"/>
            <a:r>
              <a:rPr lang="cs-CZ" sz="2600" smtClean="0"/>
              <a:t>Windows NT používají hybridní strukturu</a:t>
            </a:r>
          </a:p>
          <a:p>
            <a:pPr marL="719138" lvl="1" eaLnBrk="1" hangingPunct="1"/>
            <a:r>
              <a:rPr lang="cs-CZ" smtClean="0"/>
              <a:t>jádro má vrstevnou strukturu a zajišťuje komunikaci aplikace se „servery“</a:t>
            </a:r>
          </a:p>
          <a:p>
            <a:pPr marL="719138" lvl="1" eaLnBrk="1" hangingPunct="1"/>
            <a:r>
              <a:rPr lang="cs-CZ" smtClean="0"/>
              <a:t>pro jednotlivé typy aplikací (Win32, OS/2, POSIX) existují „servery“ běžící v uživatelském režimu</a:t>
            </a:r>
          </a:p>
        </p:txBody>
      </p:sp>
      <p:sp>
        <p:nvSpPr>
          <p:cNvPr id="162818" name="Rectangle 2"/>
          <p:cNvSpPr>
            <a:spLocks noGrp="1" noChangeArrowheads="1"/>
          </p:cNvSpPr>
          <p:nvPr>
            <p:ph type="title"/>
          </p:nvPr>
        </p:nvSpPr>
        <p:spPr/>
        <p:txBody>
          <a:bodyPr/>
          <a:lstStyle/>
          <a:p>
            <a:pPr eaLnBrk="1" hangingPunct="1">
              <a:defRPr/>
            </a:pPr>
            <a:r>
              <a:rPr lang="cs-CZ" dirty="0" smtClean="0"/>
              <a:t>MACH</a:t>
            </a:r>
            <a:endParaRPr lang="cs-CZ" dirty="0"/>
          </a:p>
        </p:txBody>
      </p:sp>
      <p:sp>
        <p:nvSpPr>
          <p:cNvPr id="32772"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cs-CZ" dirty="0" smtClean="0"/>
              <a:t>PŘÍKLAD: WINDOWS NT</a:t>
            </a:r>
            <a:endParaRPr lang="cs-CZ" dirty="0"/>
          </a:p>
        </p:txBody>
      </p:sp>
      <p:sp>
        <p:nvSpPr>
          <p:cNvPr id="33795"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
        <p:nvSpPr>
          <p:cNvPr id="33796" name="Krychle 5"/>
          <p:cNvSpPr>
            <a:spLocks noChangeArrowheads="1"/>
          </p:cNvSpPr>
          <p:nvPr/>
        </p:nvSpPr>
        <p:spPr bwMode="auto">
          <a:xfrm>
            <a:off x="1214438" y="4643438"/>
            <a:ext cx="6357937" cy="1071562"/>
          </a:xfrm>
          <a:prstGeom prst="cube">
            <a:avLst>
              <a:gd name="adj" fmla="val 25000"/>
            </a:avLst>
          </a:prstGeom>
          <a:solidFill>
            <a:srgbClr val="FFC000"/>
          </a:solidFill>
          <a:ln w="38100" algn="ctr">
            <a:solidFill>
              <a:schemeClr val="tx1"/>
            </a:solidFill>
            <a:round/>
            <a:headEnd/>
            <a:tailEnd/>
          </a:ln>
        </p:spPr>
        <p:txBody>
          <a:bodyPr/>
          <a:lstStyle/>
          <a:p>
            <a:endParaRPr lang="cs-CZ" b="1">
              <a:cs typeface="Arial" charset="0"/>
            </a:endParaRPr>
          </a:p>
        </p:txBody>
      </p:sp>
      <p:sp>
        <p:nvSpPr>
          <p:cNvPr id="33797" name="Elipsa 7"/>
          <p:cNvSpPr>
            <a:spLocks noChangeArrowheads="1"/>
          </p:cNvSpPr>
          <p:nvPr/>
        </p:nvSpPr>
        <p:spPr bwMode="auto">
          <a:xfrm>
            <a:off x="857250" y="1428750"/>
            <a:ext cx="1500188"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3798" name="Elipsa 8"/>
          <p:cNvSpPr>
            <a:spLocks noChangeArrowheads="1"/>
          </p:cNvSpPr>
          <p:nvPr/>
        </p:nvSpPr>
        <p:spPr bwMode="auto">
          <a:xfrm>
            <a:off x="2000250" y="2714625"/>
            <a:ext cx="1500188"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3799" name="Elipsa 9"/>
          <p:cNvSpPr>
            <a:spLocks noChangeArrowheads="1"/>
          </p:cNvSpPr>
          <p:nvPr/>
        </p:nvSpPr>
        <p:spPr bwMode="auto">
          <a:xfrm>
            <a:off x="3214688" y="1428750"/>
            <a:ext cx="1500187"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3800" name="Elipsa 10"/>
          <p:cNvSpPr>
            <a:spLocks noChangeArrowheads="1"/>
          </p:cNvSpPr>
          <p:nvPr/>
        </p:nvSpPr>
        <p:spPr bwMode="auto">
          <a:xfrm>
            <a:off x="4357688" y="2714625"/>
            <a:ext cx="1500187"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3801" name="Elipsa 11"/>
          <p:cNvSpPr>
            <a:spLocks noChangeArrowheads="1"/>
          </p:cNvSpPr>
          <p:nvPr/>
        </p:nvSpPr>
        <p:spPr bwMode="auto">
          <a:xfrm>
            <a:off x="5643563" y="1428750"/>
            <a:ext cx="1500187"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33802" name="Elipsa 12"/>
          <p:cNvSpPr>
            <a:spLocks noChangeArrowheads="1"/>
          </p:cNvSpPr>
          <p:nvPr/>
        </p:nvSpPr>
        <p:spPr bwMode="auto">
          <a:xfrm>
            <a:off x="6786563" y="2714625"/>
            <a:ext cx="1500187" cy="1000125"/>
          </a:xfrm>
          <a:prstGeom prst="ellipse">
            <a:avLst/>
          </a:prstGeom>
          <a:solidFill>
            <a:srgbClr val="FFFF99"/>
          </a:solidFill>
          <a:ln w="38100" algn="ctr">
            <a:solidFill>
              <a:schemeClr val="tx1"/>
            </a:solidFill>
            <a:round/>
            <a:headEnd/>
            <a:tailEnd/>
          </a:ln>
        </p:spPr>
        <p:txBody>
          <a:bodyPr/>
          <a:lstStyle/>
          <a:p>
            <a:endParaRPr lang="cs-CZ" b="1">
              <a:cs typeface="Arial" charset="0"/>
            </a:endParaRPr>
          </a:p>
        </p:txBody>
      </p:sp>
      <p:cxnSp>
        <p:nvCxnSpPr>
          <p:cNvPr id="33803" name="Pravoúhlá spojovací čára 14"/>
          <p:cNvCxnSpPr>
            <a:cxnSpLocks noChangeShapeType="1"/>
            <a:stCxn id="33797" idx="4"/>
            <a:endCxn id="33798" idx="4"/>
          </p:cNvCxnSpPr>
          <p:nvPr/>
        </p:nvCxnSpPr>
        <p:spPr bwMode="auto">
          <a:xfrm rot="16200000" flipH="1">
            <a:off x="1535112" y="2500313"/>
            <a:ext cx="1285875" cy="1143000"/>
          </a:xfrm>
          <a:prstGeom prst="bentConnector3">
            <a:avLst>
              <a:gd name="adj1" fmla="val 208708"/>
            </a:avLst>
          </a:prstGeom>
          <a:noFill/>
          <a:ln w="25400" algn="ctr">
            <a:solidFill>
              <a:schemeClr val="tx1"/>
            </a:solidFill>
            <a:prstDash val="dash"/>
            <a:round/>
            <a:headEnd type="triangle" w="lg" len="lg"/>
            <a:tailEnd type="triangle" w="lg" len="lg"/>
          </a:ln>
          <a:extLst>
            <a:ext uri="{909E8E84-426E-40DD-AFC4-6F175D3DCCD1}">
              <a14:hiddenFill xmlns:a14="http://schemas.microsoft.com/office/drawing/2010/main">
                <a:noFill/>
              </a14:hiddenFill>
            </a:ext>
          </a:extLst>
        </p:spPr>
      </p:cxnSp>
      <p:cxnSp>
        <p:nvCxnSpPr>
          <p:cNvPr id="33804" name="Pravoúhlá spojovací čára 16"/>
          <p:cNvCxnSpPr>
            <a:cxnSpLocks noChangeShapeType="1"/>
          </p:cNvCxnSpPr>
          <p:nvPr/>
        </p:nvCxnSpPr>
        <p:spPr bwMode="auto">
          <a:xfrm rot="16200000" flipH="1">
            <a:off x="3857625" y="2500313"/>
            <a:ext cx="1285875" cy="1143000"/>
          </a:xfrm>
          <a:prstGeom prst="bentConnector3">
            <a:avLst>
              <a:gd name="adj1" fmla="val 208708"/>
            </a:avLst>
          </a:prstGeom>
          <a:noFill/>
          <a:ln w="25400" algn="ctr">
            <a:solidFill>
              <a:schemeClr val="tx1"/>
            </a:solidFill>
            <a:prstDash val="dash"/>
            <a:round/>
            <a:headEnd type="triangle" w="lg" len="lg"/>
            <a:tailEnd type="triangle" w="lg" len="lg"/>
          </a:ln>
          <a:extLst>
            <a:ext uri="{909E8E84-426E-40DD-AFC4-6F175D3DCCD1}">
              <a14:hiddenFill xmlns:a14="http://schemas.microsoft.com/office/drawing/2010/main">
                <a:noFill/>
              </a14:hiddenFill>
            </a:ext>
          </a:extLst>
        </p:spPr>
      </p:cxnSp>
      <p:cxnSp>
        <p:nvCxnSpPr>
          <p:cNvPr id="33805" name="Pravoúhlá spojovací čára 17"/>
          <p:cNvCxnSpPr>
            <a:cxnSpLocks noChangeShapeType="1"/>
          </p:cNvCxnSpPr>
          <p:nvPr/>
        </p:nvCxnSpPr>
        <p:spPr bwMode="auto">
          <a:xfrm rot="16200000" flipH="1">
            <a:off x="6215062" y="2500313"/>
            <a:ext cx="1285875" cy="1143000"/>
          </a:xfrm>
          <a:prstGeom prst="bentConnector3">
            <a:avLst>
              <a:gd name="adj1" fmla="val 208708"/>
            </a:avLst>
          </a:prstGeom>
          <a:noFill/>
          <a:ln w="25400" algn="ctr">
            <a:solidFill>
              <a:schemeClr val="tx1"/>
            </a:solidFill>
            <a:prstDash val="dash"/>
            <a:round/>
            <a:headEnd type="triangle" w="lg" len="lg"/>
            <a:tailEnd type="triangle" w="lg" len="lg"/>
          </a:ln>
          <a:extLst>
            <a:ext uri="{909E8E84-426E-40DD-AFC4-6F175D3DCCD1}">
              <a14:hiddenFill xmlns:a14="http://schemas.microsoft.com/office/drawing/2010/main">
                <a:noFill/>
              </a14:hiddenFill>
            </a:ext>
          </a:extLst>
        </p:spPr>
      </p:cxnSp>
      <p:sp>
        <p:nvSpPr>
          <p:cNvPr id="33806" name="TextovéPole 18"/>
          <p:cNvSpPr txBox="1">
            <a:spLocks noChangeArrowheads="1"/>
          </p:cNvSpPr>
          <p:nvPr/>
        </p:nvSpPr>
        <p:spPr bwMode="auto">
          <a:xfrm>
            <a:off x="3857625" y="5214938"/>
            <a:ext cx="857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1600" b="1"/>
              <a:t>kernel</a:t>
            </a:r>
          </a:p>
        </p:txBody>
      </p:sp>
      <p:sp>
        <p:nvSpPr>
          <p:cNvPr id="33807" name="TextovéPole 19"/>
          <p:cNvSpPr txBox="1">
            <a:spLocks noChangeArrowheads="1"/>
          </p:cNvSpPr>
          <p:nvPr/>
        </p:nvSpPr>
        <p:spPr bwMode="auto">
          <a:xfrm>
            <a:off x="933450" y="1611313"/>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WIN32</a:t>
            </a:r>
          </a:p>
          <a:p>
            <a:pPr algn="ctr" eaLnBrk="1" hangingPunct="1"/>
            <a:r>
              <a:rPr lang="cs-CZ" sz="1600" b="1"/>
              <a:t>application</a:t>
            </a:r>
          </a:p>
        </p:txBody>
      </p:sp>
      <p:sp>
        <p:nvSpPr>
          <p:cNvPr id="33808" name="TextovéPole 20"/>
          <p:cNvSpPr txBox="1">
            <a:spLocks noChangeArrowheads="1"/>
          </p:cNvSpPr>
          <p:nvPr/>
        </p:nvSpPr>
        <p:spPr bwMode="auto">
          <a:xfrm>
            <a:off x="2071688" y="2928938"/>
            <a:ext cx="1357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WIN32</a:t>
            </a:r>
          </a:p>
          <a:p>
            <a:pPr algn="ctr" eaLnBrk="1" hangingPunct="1"/>
            <a:r>
              <a:rPr lang="cs-CZ" sz="1600" b="1"/>
              <a:t>server</a:t>
            </a:r>
          </a:p>
        </p:txBody>
      </p:sp>
      <p:sp>
        <p:nvSpPr>
          <p:cNvPr id="33809" name="TextovéPole 21"/>
          <p:cNvSpPr txBox="1">
            <a:spLocks noChangeArrowheads="1"/>
          </p:cNvSpPr>
          <p:nvPr/>
        </p:nvSpPr>
        <p:spPr bwMode="auto">
          <a:xfrm>
            <a:off x="4429125" y="2928938"/>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OS/2</a:t>
            </a:r>
          </a:p>
          <a:p>
            <a:pPr algn="ctr" eaLnBrk="1" hangingPunct="1"/>
            <a:r>
              <a:rPr lang="cs-CZ" sz="1600" b="1"/>
              <a:t>server</a:t>
            </a:r>
          </a:p>
        </p:txBody>
      </p:sp>
      <p:sp>
        <p:nvSpPr>
          <p:cNvPr id="33810" name="TextovéPole 22"/>
          <p:cNvSpPr txBox="1">
            <a:spLocks noChangeArrowheads="1"/>
          </p:cNvSpPr>
          <p:nvPr/>
        </p:nvSpPr>
        <p:spPr bwMode="auto">
          <a:xfrm>
            <a:off x="6858000" y="2928938"/>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POSIX</a:t>
            </a:r>
          </a:p>
          <a:p>
            <a:pPr algn="ctr" eaLnBrk="1" hangingPunct="1"/>
            <a:r>
              <a:rPr lang="cs-CZ" sz="1600" b="1"/>
              <a:t>server</a:t>
            </a:r>
          </a:p>
        </p:txBody>
      </p:sp>
      <p:sp>
        <p:nvSpPr>
          <p:cNvPr id="33811" name="TextovéPole 23"/>
          <p:cNvSpPr txBox="1">
            <a:spLocks noChangeArrowheads="1"/>
          </p:cNvSpPr>
          <p:nvPr/>
        </p:nvSpPr>
        <p:spPr bwMode="auto">
          <a:xfrm>
            <a:off x="3286125" y="1643063"/>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OS/2</a:t>
            </a:r>
          </a:p>
          <a:p>
            <a:pPr algn="ctr" eaLnBrk="1" hangingPunct="1"/>
            <a:r>
              <a:rPr lang="cs-CZ" sz="1600" b="1"/>
              <a:t>application</a:t>
            </a:r>
          </a:p>
        </p:txBody>
      </p:sp>
      <p:sp>
        <p:nvSpPr>
          <p:cNvPr id="33812" name="TextovéPole 24"/>
          <p:cNvSpPr txBox="1">
            <a:spLocks noChangeArrowheads="1"/>
          </p:cNvSpPr>
          <p:nvPr/>
        </p:nvSpPr>
        <p:spPr bwMode="auto">
          <a:xfrm>
            <a:off x="5715000" y="1643063"/>
            <a:ext cx="1357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POSIX</a:t>
            </a:r>
          </a:p>
          <a:p>
            <a:pPr algn="ctr" eaLnBrk="1" hangingPunct="1"/>
            <a:r>
              <a:rPr lang="cs-CZ" sz="1600" b="1"/>
              <a:t>application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p:txBody>
          <a:bodyPr/>
          <a:lstStyle/>
          <a:p>
            <a:pPr marL="395288" eaLnBrk="1" hangingPunct="1"/>
            <a:r>
              <a:rPr lang="cs-CZ" smtClean="0"/>
              <a:t>Další vývoj těchto subsystémů</a:t>
            </a:r>
          </a:p>
          <a:p>
            <a:pPr marL="719138" lvl="1" eaLnBrk="1" hangingPunct="1"/>
            <a:r>
              <a:rPr lang="cs-CZ" smtClean="0"/>
              <a:t>OS/2 subsystém naposled ve Windows 2000</a:t>
            </a:r>
          </a:p>
          <a:p>
            <a:pPr marL="719138" lvl="1" eaLnBrk="1" hangingPunct="1"/>
            <a:r>
              <a:rPr lang="cs-CZ" smtClean="0"/>
              <a:t>POSIX subsystém je v novějších Windows (ne variantách Home apod.) k dispozici ve formě „Subsystem for Unix-based Applications“ (SUA)</a:t>
            </a:r>
          </a:p>
          <a:p>
            <a:pPr marL="719138" lvl="1" eaLnBrk="1" hangingPunct="1"/>
            <a:r>
              <a:rPr lang="cs-CZ" smtClean="0"/>
              <a:t>Win32 se nyní jmenuje Windows API</a:t>
            </a:r>
          </a:p>
          <a:p>
            <a:pPr marL="1079500" lvl="2" eaLnBrk="1" hangingPunct="1"/>
            <a:r>
              <a:rPr lang="cs-CZ" smtClean="0"/>
              <a:t>A zahrnuje také API na 64bitových systémech</a:t>
            </a:r>
          </a:p>
        </p:txBody>
      </p:sp>
      <p:sp>
        <p:nvSpPr>
          <p:cNvPr id="180226" name="Rectangle 2"/>
          <p:cNvSpPr>
            <a:spLocks noGrp="1" noChangeArrowheads="1"/>
          </p:cNvSpPr>
          <p:nvPr>
            <p:ph type="title"/>
          </p:nvPr>
        </p:nvSpPr>
        <p:spPr/>
        <p:txBody>
          <a:bodyPr/>
          <a:lstStyle/>
          <a:p>
            <a:pPr eaLnBrk="1" hangingPunct="1">
              <a:defRPr/>
            </a:pPr>
            <a:r>
              <a:rPr lang="cs-CZ" dirty="0" smtClean="0"/>
              <a:t>PŘÍKLAD: WINDOWS NT</a:t>
            </a:r>
            <a:r>
              <a:rPr lang="en-US" dirty="0" smtClean="0"/>
              <a:t> (</a:t>
            </a:r>
            <a:r>
              <a:rPr lang="cs-CZ" dirty="0" err="1" smtClean="0"/>
              <a:t>pokr</a:t>
            </a:r>
            <a:r>
              <a:rPr lang="cs-CZ" dirty="0" smtClean="0"/>
              <a:t>.</a:t>
            </a:r>
            <a:r>
              <a:rPr lang="en-US" dirty="0" smtClean="0"/>
              <a:t>)</a:t>
            </a:r>
            <a:endParaRPr lang="cs-CZ" dirty="0"/>
          </a:p>
        </p:txBody>
      </p:sp>
      <p:sp>
        <p:nvSpPr>
          <p:cNvPr id="34820"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p:txBody>
          <a:bodyPr/>
          <a:lstStyle/>
          <a:p>
            <a:pPr marL="395288" eaLnBrk="1" hangingPunct="1"/>
            <a:r>
              <a:rPr lang="en-US" smtClean="0"/>
              <a:t>Do linuxov</a:t>
            </a:r>
            <a:r>
              <a:rPr lang="cs-CZ" smtClean="0"/>
              <a:t>ého jádra můžeme při běhu přidávat kód – moduly </a:t>
            </a:r>
          </a:p>
          <a:p>
            <a:pPr marL="719138" lvl="1" eaLnBrk="1" hangingPunct="1"/>
            <a:r>
              <a:rPr lang="cs-CZ" smtClean="0"/>
              <a:t>LKM – Loadable Kernel Module</a:t>
            </a:r>
          </a:p>
          <a:p>
            <a:pPr marL="395288" eaLnBrk="1" hangingPunct="1"/>
            <a:r>
              <a:rPr lang="cs-CZ" smtClean="0"/>
              <a:t>Přesto je Linuxové jádro monolitické</a:t>
            </a:r>
          </a:p>
          <a:p>
            <a:pPr marL="719138" lvl="1" eaLnBrk="1" hangingPunct="1"/>
            <a:r>
              <a:rPr lang="cs-CZ" smtClean="0"/>
              <a:t>Moduly běží stejně jako zbytek jádra v privilegovaném režimu</a:t>
            </a:r>
          </a:p>
          <a:p>
            <a:pPr marL="719138" lvl="1" eaLnBrk="1" hangingPunct="1"/>
            <a:r>
              <a:rPr lang="cs-CZ" smtClean="0"/>
              <a:t>Jde o modularitu kódu jádra ne o modulární architekturu jádra (mikrojádro)</a:t>
            </a:r>
          </a:p>
        </p:txBody>
      </p:sp>
      <p:sp>
        <p:nvSpPr>
          <p:cNvPr id="167938" name="Rectangle 2"/>
          <p:cNvSpPr>
            <a:spLocks noGrp="1" noChangeArrowheads="1"/>
          </p:cNvSpPr>
          <p:nvPr>
            <p:ph type="title"/>
          </p:nvPr>
        </p:nvSpPr>
        <p:spPr/>
        <p:txBody>
          <a:bodyPr/>
          <a:lstStyle/>
          <a:p>
            <a:pPr eaLnBrk="1" hangingPunct="1">
              <a:defRPr/>
            </a:pPr>
            <a:r>
              <a:rPr lang="en-US" dirty="0" smtClean="0"/>
              <a:t>LINUX: MODULARITA</a:t>
            </a:r>
            <a:endParaRPr lang="cs-CZ" dirty="0"/>
          </a:p>
        </p:txBody>
      </p:sp>
      <p:sp>
        <p:nvSpPr>
          <p:cNvPr id="35844"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marL="395288" eaLnBrk="1" hangingPunct="1"/>
            <a:r>
              <a:rPr lang="cs-CZ" smtClean="0"/>
              <a:t>LKM umožňují:</a:t>
            </a:r>
          </a:p>
          <a:p>
            <a:pPr marL="719138" lvl="1" eaLnBrk="1" hangingPunct="1"/>
            <a:r>
              <a:rPr lang="cs-CZ" smtClean="0"/>
              <a:t>Přidávat funkčnost za běhu</a:t>
            </a:r>
          </a:p>
          <a:p>
            <a:pPr marL="1079500" lvl="2" eaLnBrk="1" hangingPunct="1"/>
            <a:r>
              <a:rPr lang="cs-CZ" smtClean="0"/>
              <a:t>Např. připojení nového USB zařízení</a:t>
            </a:r>
          </a:p>
          <a:p>
            <a:pPr marL="719138" lvl="1" eaLnBrk="1" hangingPunct="1"/>
            <a:r>
              <a:rPr lang="cs-CZ" smtClean="0"/>
              <a:t>Snižují paměťové nároky jádra</a:t>
            </a:r>
          </a:p>
          <a:p>
            <a:pPr marL="1079500" lvl="2" eaLnBrk="1" hangingPunct="1"/>
            <a:r>
              <a:rPr lang="cs-CZ" smtClean="0"/>
              <a:t>Nahráváme jen moduly, které potřebujeme</a:t>
            </a:r>
          </a:p>
          <a:p>
            <a:pPr marL="1079500" lvl="2" eaLnBrk="1" hangingPunct="1"/>
            <a:r>
              <a:rPr lang="cs-CZ" smtClean="0"/>
              <a:t>Oproti speciálně zkompilovanému jádru však mají vyšší režii</a:t>
            </a:r>
          </a:p>
          <a:p>
            <a:pPr marL="719138" lvl="1" eaLnBrk="1" hangingPunct="1">
              <a:buFont typeface="Wingdings" pitchFamily="2" charset="2"/>
              <a:buNone/>
            </a:pPr>
            <a:endParaRPr lang="cs-CZ" smtClean="0"/>
          </a:p>
        </p:txBody>
      </p:sp>
      <p:sp>
        <p:nvSpPr>
          <p:cNvPr id="168962" name="Rectangle 2"/>
          <p:cNvSpPr>
            <a:spLocks noGrp="1" noChangeArrowheads="1"/>
          </p:cNvSpPr>
          <p:nvPr>
            <p:ph type="title"/>
          </p:nvPr>
        </p:nvSpPr>
        <p:spPr/>
        <p:txBody>
          <a:bodyPr/>
          <a:lstStyle/>
          <a:p>
            <a:pPr eaLnBrk="1" hangingPunct="1">
              <a:defRPr/>
            </a:pPr>
            <a:r>
              <a:rPr lang="cs-CZ" dirty="0" smtClean="0"/>
              <a:t>LINUX: MODULARITA</a:t>
            </a:r>
            <a:endParaRPr lang="cs-CZ" dirty="0"/>
          </a:p>
        </p:txBody>
      </p:sp>
      <p:sp>
        <p:nvSpPr>
          <p:cNvPr id="36868"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lstStyle/>
          <a:p>
            <a:pPr marL="395288" eaLnBrk="1" hangingPunct="1"/>
            <a:r>
              <a:rPr lang="cs-CZ" smtClean="0"/>
              <a:t>insmod, rmmod, lsmod, modinfo, depmod, modprobe</a:t>
            </a:r>
          </a:p>
        </p:txBody>
      </p:sp>
      <p:sp>
        <p:nvSpPr>
          <p:cNvPr id="169986" name="Rectangle 2"/>
          <p:cNvSpPr>
            <a:spLocks noGrp="1" noChangeArrowheads="1"/>
          </p:cNvSpPr>
          <p:nvPr>
            <p:ph type="title"/>
          </p:nvPr>
        </p:nvSpPr>
        <p:spPr/>
        <p:txBody>
          <a:bodyPr/>
          <a:lstStyle/>
          <a:p>
            <a:pPr eaLnBrk="1" hangingPunct="1">
              <a:defRPr/>
            </a:pPr>
            <a:r>
              <a:rPr lang="cs-CZ" dirty="0" smtClean="0"/>
              <a:t>LINUX: MODULARITA</a:t>
            </a:r>
            <a:endParaRPr lang="cs-CZ" dirty="0"/>
          </a:p>
        </p:txBody>
      </p:sp>
      <p:sp>
        <p:nvSpPr>
          <p:cNvPr id="37892"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643188"/>
            <a:ext cx="6981825"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pPr marL="395288" eaLnBrk="1" hangingPunct="1"/>
            <a:r>
              <a:rPr lang="cs-CZ" smtClean="0"/>
              <a:t>Linux moduly obvykle nepodepisuje</a:t>
            </a:r>
            <a:br>
              <a:rPr lang="cs-CZ" smtClean="0"/>
            </a:br>
            <a:r>
              <a:rPr lang="cs-CZ" smtClean="0"/>
              <a:t/>
            </a:r>
            <a:br>
              <a:rPr lang="cs-CZ" smtClean="0"/>
            </a:br>
            <a:r>
              <a:rPr lang="cs-CZ" smtClean="0"/>
              <a:t/>
            </a:r>
            <a:br>
              <a:rPr lang="cs-CZ" smtClean="0"/>
            </a:br>
            <a:r>
              <a:rPr lang="cs-CZ" smtClean="0"/>
              <a:t/>
            </a:r>
            <a:br>
              <a:rPr lang="cs-CZ" smtClean="0"/>
            </a:br>
            <a:endParaRPr lang="cs-CZ" smtClean="0"/>
          </a:p>
          <a:p>
            <a:pPr marL="395288" eaLnBrk="1" hangingPunct="1"/>
            <a:r>
              <a:rPr lang="cs-CZ" smtClean="0"/>
              <a:t>Ale všímá si licence …</a:t>
            </a:r>
          </a:p>
          <a:p>
            <a:pPr marL="395288" eaLnBrk="1" hangingPunct="1"/>
            <a:endParaRPr lang="cs-CZ" smtClean="0"/>
          </a:p>
        </p:txBody>
      </p:sp>
      <p:sp>
        <p:nvSpPr>
          <p:cNvPr id="173058" name="Rectangle 2"/>
          <p:cNvSpPr>
            <a:spLocks noGrp="1" noChangeArrowheads="1"/>
          </p:cNvSpPr>
          <p:nvPr>
            <p:ph type="title"/>
          </p:nvPr>
        </p:nvSpPr>
        <p:spPr/>
        <p:txBody>
          <a:bodyPr/>
          <a:lstStyle/>
          <a:p>
            <a:pPr eaLnBrk="1" hangingPunct="1">
              <a:defRPr/>
            </a:pPr>
            <a:r>
              <a:rPr lang="cs-CZ" dirty="0" smtClean="0"/>
              <a:t>LINUX: MODULARITA</a:t>
            </a:r>
            <a:endParaRPr lang="cs-CZ" dirty="0"/>
          </a:p>
        </p:txBody>
      </p:sp>
      <p:sp>
        <p:nvSpPr>
          <p:cNvPr id="38916"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pic>
        <p:nvPicPr>
          <p:cNvPr id="389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214563"/>
            <a:ext cx="74882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4429125"/>
            <a:ext cx="8280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dirty="0" err="1" smtClean="0"/>
              <a:t>Podepisov</a:t>
            </a:r>
            <a:r>
              <a:rPr lang="cs-CZ" dirty="0" err="1" smtClean="0"/>
              <a:t>ání</a:t>
            </a:r>
            <a:r>
              <a:rPr lang="cs-CZ" dirty="0" smtClean="0"/>
              <a:t> modulů v Linuxu</a:t>
            </a:r>
            <a:endParaRPr lang="cs-CZ" dirty="0"/>
          </a:p>
        </p:txBody>
      </p:sp>
      <p:sp>
        <p:nvSpPr>
          <p:cNvPr id="4" name="Zástupný symbol pro zápatí 3"/>
          <p:cNvSpPr>
            <a:spLocks noGrp="1"/>
          </p:cNvSpPr>
          <p:nvPr>
            <p:ph type="ftr" sz="quarter" idx="10"/>
          </p:nvPr>
        </p:nvSpPr>
        <p:spPr/>
        <p:txBody>
          <a:bodyPr/>
          <a:lstStyle/>
          <a:p>
            <a:pPr>
              <a:defRPr/>
            </a:pPr>
            <a:r>
              <a:rPr lang="cs-CZ" smtClean="0"/>
              <a:t>PB 153 OPERAČNÍ SYSTÉMY A JEJICH ROZHRANÍ</a:t>
            </a:r>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340769"/>
            <a:ext cx="9144000" cy="3194136"/>
          </a:xfrm>
          <a:prstGeom prst="rect">
            <a:avLst/>
          </a:prstGeom>
        </p:spPr>
      </p:pic>
      <p:pic>
        <p:nvPicPr>
          <p:cNvPr id="6" name="Obrázek 5"/>
          <p:cNvPicPr>
            <a:picLocks noChangeAspect="1"/>
          </p:cNvPicPr>
          <p:nvPr/>
        </p:nvPicPr>
        <p:blipFill>
          <a:blip r:embed="rId3"/>
          <a:stretch>
            <a:fillRect/>
          </a:stretch>
        </p:blipFill>
        <p:spPr>
          <a:xfrm>
            <a:off x="35496" y="5157192"/>
            <a:ext cx="9108504" cy="393688"/>
          </a:xfrm>
          <a:prstGeom prst="rect">
            <a:avLst/>
          </a:prstGeom>
        </p:spPr>
      </p:pic>
    </p:spTree>
    <p:extLst>
      <p:ext uri="{BB962C8B-B14F-4D97-AF65-F5344CB8AC3E}">
        <p14:creationId xmlns:p14="http://schemas.microsoft.com/office/powerpoint/2010/main" val="108265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cs-CZ" dirty="0" smtClean="0"/>
              <a:t>PŘÍKLAD: MS-DOS</a:t>
            </a:r>
            <a:endParaRPr lang="cs-CZ" dirty="0"/>
          </a:p>
        </p:txBody>
      </p:sp>
      <p:sp>
        <p:nvSpPr>
          <p:cNvPr id="13315"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
        <p:nvSpPr>
          <p:cNvPr id="13316" name="Krychle 5"/>
          <p:cNvSpPr>
            <a:spLocks noChangeArrowheads="1"/>
          </p:cNvSpPr>
          <p:nvPr/>
        </p:nvSpPr>
        <p:spPr bwMode="auto">
          <a:xfrm>
            <a:off x="2428875" y="5000625"/>
            <a:ext cx="4643438" cy="714375"/>
          </a:xfrm>
          <a:prstGeom prst="cube">
            <a:avLst>
              <a:gd name="adj" fmla="val 25000"/>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3317" name="Krychle 6"/>
          <p:cNvSpPr>
            <a:spLocks noChangeArrowheads="1"/>
          </p:cNvSpPr>
          <p:nvPr/>
        </p:nvSpPr>
        <p:spPr bwMode="auto">
          <a:xfrm>
            <a:off x="1571625" y="1785938"/>
            <a:ext cx="5500688" cy="714375"/>
          </a:xfrm>
          <a:prstGeom prst="cube">
            <a:avLst>
              <a:gd name="adj" fmla="val 25000"/>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3318" name="Krychle 7"/>
          <p:cNvSpPr>
            <a:spLocks noChangeArrowheads="1"/>
          </p:cNvSpPr>
          <p:nvPr/>
        </p:nvSpPr>
        <p:spPr bwMode="auto">
          <a:xfrm>
            <a:off x="2428875" y="3929063"/>
            <a:ext cx="2928938" cy="714375"/>
          </a:xfrm>
          <a:prstGeom prst="cube">
            <a:avLst>
              <a:gd name="adj" fmla="val 25000"/>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3319" name="Krychle 8"/>
          <p:cNvSpPr>
            <a:spLocks noChangeArrowheads="1"/>
          </p:cNvSpPr>
          <p:nvPr/>
        </p:nvSpPr>
        <p:spPr bwMode="auto">
          <a:xfrm>
            <a:off x="2428875" y="2857500"/>
            <a:ext cx="4143375" cy="714375"/>
          </a:xfrm>
          <a:prstGeom prst="cube">
            <a:avLst>
              <a:gd name="adj" fmla="val 25000"/>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3320" name="TextovéPole 9"/>
          <p:cNvSpPr txBox="1">
            <a:spLocks noChangeArrowheads="1"/>
          </p:cNvSpPr>
          <p:nvPr/>
        </p:nvSpPr>
        <p:spPr bwMode="auto">
          <a:xfrm>
            <a:off x="3000375" y="2071688"/>
            <a:ext cx="2214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application program</a:t>
            </a:r>
          </a:p>
        </p:txBody>
      </p:sp>
      <p:sp>
        <p:nvSpPr>
          <p:cNvPr id="13321" name="TextovéPole 10"/>
          <p:cNvSpPr txBox="1">
            <a:spLocks noChangeArrowheads="1"/>
          </p:cNvSpPr>
          <p:nvPr/>
        </p:nvSpPr>
        <p:spPr bwMode="auto">
          <a:xfrm>
            <a:off x="3071813" y="3143250"/>
            <a:ext cx="2714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resident system program</a:t>
            </a:r>
          </a:p>
        </p:txBody>
      </p:sp>
      <p:sp>
        <p:nvSpPr>
          <p:cNvPr id="13322" name="TextovéPole 11"/>
          <p:cNvSpPr txBox="1">
            <a:spLocks noChangeArrowheads="1"/>
          </p:cNvSpPr>
          <p:nvPr/>
        </p:nvSpPr>
        <p:spPr bwMode="auto">
          <a:xfrm>
            <a:off x="2571750" y="4214813"/>
            <a:ext cx="242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MS-DOS device drivers</a:t>
            </a:r>
          </a:p>
        </p:txBody>
      </p:sp>
      <p:sp>
        <p:nvSpPr>
          <p:cNvPr id="13323" name="TextovéPole 12"/>
          <p:cNvSpPr txBox="1">
            <a:spLocks noChangeArrowheads="1"/>
          </p:cNvSpPr>
          <p:nvPr/>
        </p:nvSpPr>
        <p:spPr bwMode="auto">
          <a:xfrm>
            <a:off x="3357563" y="5286375"/>
            <a:ext cx="2714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600" b="1"/>
              <a:t>ROM BIOS device drivers</a:t>
            </a:r>
          </a:p>
        </p:txBody>
      </p:sp>
      <p:sp>
        <p:nvSpPr>
          <p:cNvPr id="13324" name="Šipka dolů 13"/>
          <p:cNvSpPr>
            <a:spLocks noChangeArrowheads="1"/>
          </p:cNvSpPr>
          <p:nvPr/>
        </p:nvSpPr>
        <p:spPr bwMode="auto">
          <a:xfrm>
            <a:off x="2928938" y="2500313"/>
            <a:ext cx="150812" cy="534987"/>
          </a:xfrm>
          <a:prstGeom prst="downArrow">
            <a:avLst>
              <a:gd name="adj1" fmla="val 50000"/>
              <a:gd name="adj2" fmla="val 50222"/>
            </a:avLst>
          </a:prstGeom>
          <a:solidFill>
            <a:schemeClr val="tx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endParaRPr lang="cs-CZ" b="1">
              <a:cs typeface="Arial" charset="0"/>
            </a:endParaRPr>
          </a:p>
        </p:txBody>
      </p:sp>
      <p:sp>
        <p:nvSpPr>
          <p:cNvPr id="13325" name="Šipka dolů 14"/>
          <p:cNvSpPr>
            <a:spLocks noChangeArrowheads="1"/>
          </p:cNvSpPr>
          <p:nvPr/>
        </p:nvSpPr>
        <p:spPr bwMode="auto">
          <a:xfrm>
            <a:off x="2928938" y="3571875"/>
            <a:ext cx="150812" cy="534988"/>
          </a:xfrm>
          <a:prstGeom prst="downArrow">
            <a:avLst>
              <a:gd name="adj1" fmla="val 50000"/>
              <a:gd name="adj2" fmla="val 50222"/>
            </a:avLst>
          </a:prstGeom>
          <a:solidFill>
            <a:schemeClr val="tx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endParaRPr lang="cs-CZ" b="1">
              <a:cs typeface="Arial" charset="0"/>
            </a:endParaRPr>
          </a:p>
        </p:txBody>
      </p:sp>
      <p:sp>
        <p:nvSpPr>
          <p:cNvPr id="13326" name="Šipka dolů 15"/>
          <p:cNvSpPr>
            <a:spLocks noChangeArrowheads="1"/>
          </p:cNvSpPr>
          <p:nvPr/>
        </p:nvSpPr>
        <p:spPr bwMode="auto">
          <a:xfrm>
            <a:off x="2928938" y="4643438"/>
            <a:ext cx="150812" cy="534987"/>
          </a:xfrm>
          <a:prstGeom prst="downArrow">
            <a:avLst>
              <a:gd name="adj1" fmla="val 50000"/>
              <a:gd name="adj2" fmla="val 50222"/>
            </a:avLst>
          </a:prstGeom>
          <a:solidFill>
            <a:schemeClr val="tx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endParaRPr lang="cs-CZ" b="1">
              <a:cs typeface="Arial" charset="0"/>
            </a:endParaRPr>
          </a:p>
        </p:txBody>
      </p:sp>
      <p:sp>
        <p:nvSpPr>
          <p:cNvPr id="13327" name="Šipka dolů 18"/>
          <p:cNvSpPr>
            <a:spLocks noChangeArrowheads="1"/>
          </p:cNvSpPr>
          <p:nvPr/>
        </p:nvSpPr>
        <p:spPr bwMode="auto">
          <a:xfrm>
            <a:off x="6715125" y="2500313"/>
            <a:ext cx="150813" cy="2657475"/>
          </a:xfrm>
          <a:prstGeom prst="downArrow">
            <a:avLst>
              <a:gd name="adj1" fmla="val 50000"/>
              <a:gd name="adj2" fmla="val 50252"/>
            </a:avLst>
          </a:prstGeom>
          <a:solidFill>
            <a:schemeClr val="tx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endParaRPr lang="cs-CZ" b="1">
              <a:cs typeface="Arial" charset="0"/>
            </a:endParaRPr>
          </a:p>
        </p:txBody>
      </p:sp>
      <p:sp>
        <p:nvSpPr>
          <p:cNvPr id="13328" name="Šipka dolů 19"/>
          <p:cNvSpPr>
            <a:spLocks noChangeArrowheads="1"/>
          </p:cNvSpPr>
          <p:nvPr/>
        </p:nvSpPr>
        <p:spPr bwMode="auto">
          <a:xfrm>
            <a:off x="5786438" y="3571875"/>
            <a:ext cx="150812" cy="1595438"/>
          </a:xfrm>
          <a:prstGeom prst="downArrow">
            <a:avLst>
              <a:gd name="adj1" fmla="val 50000"/>
              <a:gd name="adj2" fmla="val 50250"/>
            </a:avLst>
          </a:prstGeom>
          <a:solidFill>
            <a:schemeClr val="tx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endParaRPr lang="cs-CZ" b="1">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1"/>
          <p:cNvSpPr txBox="1">
            <a:spLocks/>
          </p:cNvSpPr>
          <p:nvPr/>
        </p:nvSpPr>
        <p:spPr bwMode="auto">
          <a:xfrm>
            <a:off x="539626" y="1412875"/>
            <a:ext cx="842486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96000" indent="-395288" algn="l" rtl="0" eaLnBrk="0" fontAlgn="base" hangingPunct="0">
              <a:spcBef>
                <a:spcPts val="1800"/>
              </a:spcBef>
              <a:spcAft>
                <a:spcPct val="0"/>
              </a:spcAft>
              <a:buClr>
                <a:srgbClr val="333399"/>
              </a:buClr>
              <a:buFont typeface="Wingdings" pitchFamily="2" charset="2"/>
              <a:buChar char="l"/>
              <a:defRPr sz="2800">
                <a:solidFill>
                  <a:schemeClr val="tx1"/>
                </a:solidFill>
                <a:latin typeface="+mn-lt"/>
                <a:ea typeface="+mn-ea"/>
                <a:cs typeface="+mn-cs"/>
              </a:defRPr>
            </a:lvl1pPr>
            <a:lvl2pPr marL="720000" indent="-358775" algn="l" rtl="0" eaLnBrk="0" fontAlgn="base" hangingPunct="0">
              <a:spcBef>
                <a:spcPts val="600"/>
              </a:spcBef>
              <a:spcAft>
                <a:spcPct val="0"/>
              </a:spcAft>
              <a:buClr>
                <a:srgbClr val="3366FF"/>
              </a:buClr>
              <a:buFont typeface="Arial" charset="0"/>
              <a:buChar char="●"/>
              <a:defRPr sz="2400">
                <a:solidFill>
                  <a:schemeClr val="tx1"/>
                </a:solidFill>
                <a:latin typeface="+mn-lt"/>
              </a:defRPr>
            </a:lvl2pPr>
            <a:lvl3pPr marL="1080000" indent="-287338" algn="l" rtl="0" eaLnBrk="0" fontAlgn="base" hangingPunct="0">
              <a:spcBef>
                <a:spcPts val="600"/>
              </a:spcBef>
              <a:spcAft>
                <a:spcPct val="0"/>
              </a:spcAft>
              <a:buClr>
                <a:srgbClr val="33CCFF"/>
              </a:buClr>
              <a:buFont typeface="Arial" charset="0"/>
              <a:buChar char="●"/>
              <a:defRPr sz="2200">
                <a:solidFill>
                  <a:schemeClr val="tx1"/>
                </a:solidFill>
                <a:latin typeface="+mn-lt"/>
              </a:defRPr>
            </a:lvl3pPr>
            <a:lvl4pPr marL="1620000" indent="-228600" algn="l" rtl="0" eaLnBrk="0" fontAlgn="base" hangingPunct="0">
              <a:spcBef>
                <a:spcPct val="20000"/>
              </a:spcBef>
              <a:spcAft>
                <a:spcPct val="0"/>
              </a:spcAft>
              <a:buClr>
                <a:srgbClr val="969696"/>
              </a:buClr>
              <a:buFont typeface="Arial" charset="0"/>
              <a:buChar char="●"/>
              <a:defRPr sz="2200">
                <a:solidFill>
                  <a:schemeClr val="tx1"/>
                </a:solidFill>
                <a:latin typeface="+mn-lt"/>
              </a:defRPr>
            </a:lvl4pPr>
            <a:lvl5pPr marL="1980000" indent="-228600" algn="l" rtl="0" eaLnBrk="0" fontAlgn="base" hangingPunct="0">
              <a:spcBef>
                <a:spcPct val="20000"/>
              </a:spcBef>
              <a:spcAft>
                <a:spcPct val="0"/>
              </a:spcAft>
              <a:buFont typeface="Arial" charset="0"/>
              <a:buChar char="●"/>
              <a:defRPr sz="2200">
                <a:solidFill>
                  <a:schemeClr val="tx1"/>
                </a:solidFill>
                <a:latin typeface="+mn-lt"/>
              </a:defRPr>
            </a:lvl5pPr>
            <a:lvl6pPr marL="2514600" indent="-228600" algn="l" rtl="0" eaLnBrk="1" fontAlgn="base" hangingPunct="1">
              <a:spcBef>
                <a:spcPct val="20000"/>
              </a:spcBef>
              <a:spcAft>
                <a:spcPct val="0"/>
              </a:spcAft>
              <a:buFont typeface="Arial" charset="0"/>
              <a:buChar char="●"/>
              <a:defRPr sz="2200">
                <a:solidFill>
                  <a:schemeClr val="tx1"/>
                </a:solidFill>
                <a:latin typeface="+mn-lt"/>
              </a:defRPr>
            </a:lvl6pPr>
            <a:lvl7pPr marL="2971800" indent="-228600" algn="l" rtl="0" eaLnBrk="1" fontAlgn="base" hangingPunct="1">
              <a:spcBef>
                <a:spcPct val="20000"/>
              </a:spcBef>
              <a:spcAft>
                <a:spcPct val="0"/>
              </a:spcAft>
              <a:buFont typeface="Arial" charset="0"/>
              <a:buChar char="●"/>
              <a:defRPr sz="2200">
                <a:solidFill>
                  <a:schemeClr val="tx1"/>
                </a:solidFill>
                <a:latin typeface="+mn-lt"/>
              </a:defRPr>
            </a:lvl7pPr>
            <a:lvl8pPr marL="3429000" indent="-228600" algn="l" rtl="0" eaLnBrk="1" fontAlgn="base" hangingPunct="1">
              <a:spcBef>
                <a:spcPct val="20000"/>
              </a:spcBef>
              <a:spcAft>
                <a:spcPct val="0"/>
              </a:spcAft>
              <a:buFont typeface="Arial" charset="0"/>
              <a:buChar char="●"/>
              <a:defRPr sz="2200">
                <a:solidFill>
                  <a:schemeClr val="tx1"/>
                </a:solidFill>
                <a:latin typeface="+mn-lt"/>
              </a:defRPr>
            </a:lvl8pPr>
            <a:lvl9pPr marL="3886200" indent="-228600" algn="l" rtl="0" eaLnBrk="1" fontAlgn="base" hangingPunct="1">
              <a:spcBef>
                <a:spcPct val="20000"/>
              </a:spcBef>
              <a:spcAft>
                <a:spcPct val="0"/>
              </a:spcAft>
              <a:buFont typeface="Arial" charset="0"/>
              <a:buChar char="●"/>
              <a:defRPr sz="2200">
                <a:solidFill>
                  <a:schemeClr val="tx1"/>
                </a:solidFill>
                <a:latin typeface="+mn-lt"/>
              </a:defRPr>
            </a:lvl9pPr>
          </a:lstStyle>
          <a:p>
            <a:r>
              <a:rPr lang="cs-CZ" kern="0" dirty="0" smtClean="0"/>
              <a:t>Podepisování k dispozici od roku 2004</a:t>
            </a:r>
          </a:p>
          <a:p>
            <a:pPr lvl="1"/>
            <a:r>
              <a:rPr lang="cs-CZ" kern="0" dirty="0" smtClean="0"/>
              <a:t>Ale nevyužíváno často a nebylo součástí st</a:t>
            </a:r>
            <a:r>
              <a:rPr lang="en-US" kern="0" dirty="0" err="1" smtClean="0"/>
              <a:t>andardn</a:t>
            </a:r>
            <a:r>
              <a:rPr lang="cs-CZ" kern="0" dirty="0" err="1" smtClean="0"/>
              <a:t>ího</a:t>
            </a:r>
            <a:r>
              <a:rPr lang="cs-CZ" kern="0" dirty="0" smtClean="0"/>
              <a:t> jádra do verze 3.7</a:t>
            </a:r>
          </a:p>
          <a:p>
            <a:r>
              <a:rPr lang="cs-CZ" kern="0" dirty="0" smtClean="0"/>
              <a:t>Prosazuje </a:t>
            </a:r>
            <a:r>
              <a:rPr lang="cs-CZ" kern="0" dirty="0" err="1" smtClean="0"/>
              <a:t>RedHat</a:t>
            </a:r>
            <a:r>
              <a:rPr lang="cs-CZ" kern="0" dirty="0" smtClean="0"/>
              <a:t> (Fedora)</a:t>
            </a:r>
          </a:p>
          <a:p>
            <a:pPr lvl="1"/>
            <a:r>
              <a:rPr lang="cs-CZ" kern="0" dirty="0" smtClean="0"/>
              <a:t>Aby umožnil tzv. Bezpečný </a:t>
            </a:r>
            <a:r>
              <a:rPr lang="cs-CZ" kern="0" dirty="0" err="1"/>
              <a:t>B</a:t>
            </a:r>
            <a:r>
              <a:rPr lang="cs-CZ" kern="0" dirty="0" err="1" smtClean="0"/>
              <a:t>oot</a:t>
            </a:r>
            <a:r>
              <a:rPr lang="cs-CZ" kern="0" dirty="0" smtClean="0"/>
              <a:t> (</a:t>
            </a:r>
            <a:r>
              <a:rPr lang="cs-CZ" kern="0" dirty="0" err="1" smtClean="0"/>
              <a:t>Secure</a:t>
            </a:r>
            <a:r>
              <a:rPr lang="cs-CZ" kern="0" dirty="0" smtClean="0"/>
              <a:t> </a:t>
            </a:r>
            <a:r>
              <a:rPr lang="cs-CZ" kern="0" dirty="0" err="1" smtClean="0"/>
              <a:t>Boot</a:t>
            </a:r>
            <a:r>
              <a:rPr lang="cs-CZ" kern="0" dirty="0" smtClean="0"/>
              <a:t>)</a:t>
            </a:r>
          </a:p>
          <a:p>
            <a:r>
              <a:rPr lang="cs-CZ" kern="0" dirty="0" smtClean="0"/>
              <a:t>2 základní režimy</a:t>
            </a:r>
            <a:endParaRPr lang="cs-CZ" kern="0" dirty="0"/>
          </a:p>
        </p:txBody>
      </p:sp>
      <p:pic>
        <p:nvPicPr>
          <p:cNvPr id="5" name="Zástupný symbol pro obsah 4"/>
          <p:cNvPicPr>
            <a:picLocks noGrp="1" noChangeAspect="1"/>
          </p:cNvPicPr>
          <p:nvPr>
            <p:ph idx="1"/>
          </p:nvPr>
        </p:nvPicPr>
        <p:blipFill>
          <a:blip r:embed="rId2"/>
          <a:stretch>
            <a:fillRect/>
          </a:stretch>
        </p:blipFill>
        <p:spPr>
          <a:xfrm>
            <a:off x="4240857" y="4005064"/>
            <a:ext cx="3643511" cy="2237099"/>
          </a:xfrm>
          <a:prstGeom prst="rect">
            <a:avLst/>
          </a:prstGeom>
        </p:spPr>
      </p:pic>
      <p:sp>
        <p:nvSpPr>
          <p:cNvPr id="3" name="Nadpis 2"/>
          <p:cNvSpPr>
            <a:spLocks noGrp="1"/>
          </p:cNvSpPr>
          <p:nvPr>
            <p:ph type="title"/>
          </p:nvPr>
        </p:nvSpPr>
        <p:spPr/>
        <p:txBody>
          <a:bodyPr/>
          <a:lstStyle/>
          <a:p>
            <a:r>
              <a:rPr lang="en-US" dirty="0" err="1" smtClean="0"/>
              <a:t>Podepisov</a:t>
            </a:r>
            <a:r>
              <a:rPr lang="cs-CZ" dirty="0" err="1" smtClean="0"/>
              <a:t>ání</a:t>
            </a:r>
            <a:r>
              <a:rPr lang="cs-CZ" dirty="0" smtClean="0"/>
              <a:t> modulů v Linuxu</a:t>
            </a:r>
            <a:endParaRPr lang="cs-CZ" dirty="0"/>
          </a:p>
        </p:txBody>
      </p:sp>
      <p:sp>
        <p:nvSpPr>
          <p:cNvPr id="4" name="Zástupný symbol pro zápatí 3"/>
          <p:cNvSpPr>
            <a:spLocks noGrp="1"/>
          </p:cNvSpPr>
          <p:nvPr>
            <p:ph type="ftr" sz="quarter" idx="10"/>
          </p:nvPr>
        </p:nvSpPr>
        <p:spPr/>
        <p:txBody>
          <a:bodyPr/>
          <a:lstStyle/>
          <a:p>
            <a:pPr>
              <a:defRPr/>
            </a:pPr>
            <a:r>
              <a:rPr lang="cs-CZ" smtClean="0"/>
              <a:t>PB 153 OPERAČNÍ SYSTÉMY A JEJICH ROZHRANÍ</a:t>
            </a:r>
            <a:endParaRPr lang="cs-CZ"/>
          </a:p>
        </p:txBody>
      </p:sp>
    </p:spTree>
    <p:extLst>
      <p:ext uri="{BB962C8B-B14F-4D97-AF65-F5344CB8AC3E}">
        <p14:creationId xmlns:p14="http://schemas.microsoft.com/office/powerpoint/2010/main" val="3404875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marL="395288" eaLnBrk="1" hangingPunct="1"/>
            <a:r>
              <a:rPr lang="cs-CZ" sz="2600" smtClean="0"/>
              <a:t>/dev/kmem</a:t>
            </a:r>
          </a:p>
          <a:p>
            <a:pPr marL="719138" lvl="1" eaLnBrk="1" hangingPunct="1"/>
            <a:r>
              <a:rPr lang="cs-CZ" smtClean="0"/>
              <a:t>Možnost přímo číst/měnit paměť jádra za běhu</a:t>
            </a:r>
          </a:p>
          <a:p>
            <a:pPr marL="719138" lvl="1" eaLnBrk="1" hangingPunct="1"/>
            <a:r>
              <a:rPr lang="cs-CZ" smtClean="0"/>
              <a:t>Přístupné pouze pro administrátora, přesto nebezpečné</a:t>
            </a:r>
          </a:p>
          <a:p>
            <a:pPr marL="719138" lvl="1" eaLnBrk="1" hangingPunct="1"/>
            <a:r>
              <a:rPr lang="cs-CZ" smtClean="0"/>
              <a:t>V řadě distribucí už /dev/kmem nenajdeme</a:t>
            </a:r>
          </a:p>
          <a:p>
            <a:pPr marL="395288" eaLnBrk="1" hangingPunct="1"/>
            <a:r>
              <a:rPr lang="cs-CZ" sz="2600" smtClean="0"/>
              <a:t>LKM</a:t>
            </a:r>
          </a:p>
          <a:p>
            <a:pPr marL="719138" lvl="1" eaLnBrk="1" hangingPunct="1"/>
            <a:r>
              <a:rPr lang="cs-CZ" smtClean="0"/>
              <a:t>Běží v privilegovaném režimu procesoru jako zbytek jádra</a:t>
            </a:r>
          </a:p>
          <a:p>
            <a:pPr marL="719138" lvl="1" eaLnBrk="1" hangingPunct="1"/>
            <a:r>
              <a:rPr lang="cs-CZ" smtClean="0"/>
              <a:t>Možnost změny chování jádra</a:t>
            </a:r>
          </a:p>
          <a:p>
            <a:pPr marL="719138" lvl="1" eaLnBrk="1" hangingPunct="1"/>
            <a:r>
              <a:rPr lang="cs-CZ" smtClean="0"/>
              <a:t>Rootkity</a:t>
            </a:r>
          </a:p>
        </p:txBody>
      </p:sp>
      <p:sp>
        <p:nvSpPr>
          <p:cNvPr id="171010" name="Rectangle 2"/>
          <p:cNvSpPr>
            <a:spLocks noGrp="1" noChangeArrowheads="1"/>
          </p:cNvSpPr>
          <p:nvPr>
            <p:ph type="title"/>
          </p:nvPr>
        </p:nvSpPr>
        <p:spPr/>
        <p:txBody>
          <a:bodyPr/>
          <a:lstStyle/>
          <a:p>
            <a:pPr eaLnBrk="1" hangingPunct="1">
              <a:defRPr/>
            </a:pPr>
            <a:r>
              <a:rPr lang="cs-CZ" dirty="0" smtClean="0"/>
              <a:t>LINUX: MODIFIKACE JÁDRA ZA BĚHU</a:t>
            </a:r>
            <a:endParaRPr lang="cs-CZ" dirty="0"/>
          </a:p>
        </p:txBody>
      </p:sp>
      <p:sp>
        <p:nvSpPr>
          <p:cNvPr id="39940"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marL="395288" eaLnBrk="1" hangingPunct="1">
              <a:lnSpc>
                <a:spcPct val="90000"/>
              </a:lnSpc>
            </a:pPr>
            <a:r>
              <a:rPr lang="cs-CZ" smtClean="0"/>
              <a:t>Nejjednodušší způsob jak implementovat rootkit je modifikovat tabulku rutin obsluhujících systémová volání (sys_call_table) a navázat se na volání jako open, readdir, …</a:t>
            </a:r>
          </a:p>
          <a:p>
            <a:pPr marL="395288" eaLnBrk="1" hangingPunct="1">
              <a:lnSpc>
                <a:spcPct val="90000"/>
              </a:lnSpc>
            </a:pPr>
            <a:r>
              <a:rPr lang="cs-CZ" smtClean="0"/>
              <a:t>Snaha omezit možnost LKM modifikovat tabulku systémových volání</a:t>
            </a:r>
          </a:p>
          <a:p>
            <a:pPr marL="395288" eaLnBrk="1" hangingPunct="1">
              <a:lnSpc>
                <a:spcPct val="90000"/>
              </a:lnSpc>
            </a:pPr>
            <a:r>
              <a:rPr lang="cs-CZ" smtClean="0"/>
              <a:t>Dnes není tento symbol exportován a není tak možné ho v LKM přímo použít a získat tak ukazatel na tabulku</a:t>
            </a:r>
          </a:p>
        </p:txBody>
      </p:sp>
      <p:sp>
        <p:nvSpPr>
          <p:cNvPr id="172034" name="Rectangle 2"/>
          <p:cNvSpPr>
            <a:spLocks noGrp="1" noChangeArrowheads="1"/>
          </p:cNvSpPr>
          <p:nvPr>
            <p:ph type="title"/>
          </p:nvPr>
        </p:nvSpPr>
        <p:spPr/>
        <p:txBody>
          <a:bodyPr/>
          <a:lstStyle/>
          <a:p>
            <a:pPr eaLnBrk="1" hangingPunct="1">
              <a:defRPr/>
            </a:pPr>
            <a:r>
              <a:rPr lang="cs-CZ" sz="3400" dirty="0" smtClean="0"/>
              <a:t>LINUX: TABULKA SYSTÉMOVÝCH VOLÁNÍ</a:t>
            </a:r>
            <a:endParaRPr lang="cs-CZ" sz="3400" dirty="0"/>
          </a:p>
        </p:txBody>
      </p:sp>
      <p:sp>
        <p:nvSpPr>
          <p:cNvPr id="40964"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p:txBody>
          <a:bodyPr/>
          <a:lstStyle/>
          <a:p>
            <a:pPr marL="395288" eaLnBrk="1" hangingPunct="1"/>
            <a:r>
              <a:rPr lang="cs-CZ" smtClean="0"/>
              <a:t>Do jádra Windows můžeme za běhu vkládat ovladače</a:t>
            </a:r>
          </a:p>
          <a:p>
            <a:pPr marL="395288" eaLnBrk="1" hangingPunct="1"/>
            <a:r>
              <a:rPr lang="cs-CZ" smtClean="0"/>
              <a:t>Ty běží v privilegovaném režimu jádra</a:t>
            </a:r>
          </a:p>
          <a:p>
            <a:pPr marL="395288" eaLnBrk="1" hangingPunct="1"/>
            <a:endParaRPr lang="cs-CZ" smtClean="0"/>
          </a:p>
        </p:txBody>
      </p:sp>
      <p:sp>
        <p:nvSpPr>
          <p:cNvPr id="174082" name="Rectangle 2"/>
          <p:cNvSpPr>
            <a:spLocks noGrp="1" noChangeArrowheads="1"/>
          </p:cNvSpPr>
          <p:nvPr>
            <p:ph type="title"/>
          </p:nvPr>
        </p:nvSpPr>
        <p:spPr/>
        <p:txBody>
          <a:bodyPr/>
          <a:lstStyle/>
          <a:p>
            <a:pPr eaLnBrk="1" hangingPunct="1">
              <a:defRPr/>
            </a:pPr>
            <a:r>
              <a:rPr lang="cs-CZ" dirty="0" smtClean="0"/>
              <a:t>WINDOWS: MODULARITA</a:t>
            </a:r>
            <a:endParaRPr lang="cs-CZ" dirty="0"/>
          </a:p>
        </p:txBody>
      </p:sp>
      <p:sp>
        <p:nvSpPr>
          <p:cNvPr id="41988"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cs-CZ" dirty="0" smtClean="0"/>
              <a:t>WINDOWS: MODULARITA (PŘ.)</a:t>
            </a:r>
            <a:endParaRPr lang="cs-CZ" dirty="0"/>
          </a:p>
        </p:txBody>
      </p:sp>
      <p:sp>
        <p:nvSpPr>
          <p:cNvPr id="43011"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714500"/>
            <a:ext cx="8424862"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defRPr/>
            </a:pPr>
            <a:r>
              <a:rPr lang="cs-CZ" dirty="0" smtClean="0"/>
              <a:t>OVLADAČE VE WINDOWS XP</a:t>
            </a:r>
            <a:endParaRPr lang="cs-CZ" dirty="0"/>
          </a:p>
        </p:txBody>
      </p:sp>
      <p:sp>
        <p:nvSpPr>
          <p:cNvPr id="44035"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3889375"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068513"/>
            <a:ext cx="4248150"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cs-CZ" dirty="0" smtClean="0"/>
              <a:t>OVLADAČE A NOVĚJŠÍ WINDOWS</a:t>
            </a:r>
            <a:endParaRPr lang="cs-CZ" dirty="0"/>
          </a:p>
        </p:txBody>
      </p:sp>
      <p:sp>
        <p:nvSpPr>
          <p:cNvPr id="45059"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37719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060575"/>
            <a:ext cx="4554537"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cs-CZ" sz="2900" dirty="0" smtClean="0"/>
              <a:t>PODPISY VYŽADOVÁNY U 64BITOVÝCH SYSTÉMŮ</a:t>
            </a:r>
            <a:endParaRPr lang="cs-CZ" sz="2900" dirty="0"/>
          </a:p>
        </p:txBody>
      </p:sp>
      <p:sp>
        <p:nvSpPr>
          <p:cNvPr id="46083"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428750"/>
            <a:ext cx="6049962"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p:txBody>
          <a:bodyPr/>
          <a:lstStyle/>
          <a:p>
            <a:pPr marL="395288" eaLnBrk="1" hangingPunct="1">
              <a:lnSpc>
                <a:spcPct val="90000"/>
              </a:lnSpc>
            </a:pPr>
            <a:r>
              <a:rPr lang="cs-CZ" smtClean="0"/>
              <a:t>U Windows nejde při podepisování o čistotu jádra či licence</a:t>
            </a:r>
          </a:p>
          <a:p>
            <a:pPr marL="395288" eaLnBrk="1" hangingPunct="1">
              <a:lnSpc>
                <a:spcPct val="90000"/>
              </a:lnSpc>
            </a:pPr>
            <a:r>
              <a:rPr lang="cs-CZ" smtClean="0"/>
              <a:t>Jde především o</a:t>
            </a:r>
          </a:p>
          <a:p>
            <a:pPr marL="719138" lvl="1" eaLnBrk="1" hangingPunct="1">
              <a:lnSpc>
                <a:spcPct val="90000"/>
              </a:lnSpc>
            </a:pPr>
            <a:r>
              <a:rPr lang="cs-CZ" smtClean="0"/>
              <a:t>Spolehlivost systému – tj. kvalitu kódu běžícího v privilegovaném režimu</a:t>
            </a:r>
          </a:p>
          <a:p>
            <a:pPr marL="719138" lvl="1" eaLnBrk="1" hangingPunct="1">
              <a:lnSpc>
                <a:spcPct val="90000"/>
              </a:lnSpc>
            </a:pPr>
            <a:r>
              <a:rPr lang="cs-CZ" smtClean="0"/>
              <a:t>A s tím související bezpečnost jádra/systému</a:t>
            </a:r>
          </a:p>
          <a:p>
            <a:pPr marL="719138" lvl="1" eaLnBrk="1" hangingPunct="1">
              <a:lnSpc>
                <a:spcPct val="90000"/>
              </a:lnSpc>
            </a:pPr>
            <a:r>
              <a:rPr lang="cs-CZ" smtClean="0"/>
              <a:t>DRM (!)</a:t>
            </a:r>
          </a:p>
          <a:p>
            <a:pPr marL="395288" eaLnBrk="1" hangingPunct="1">
              <a:lnSpc>
                <a:spcPct val="90000"/>
              </a:lnSpc>
            </a:pPr>
            <a:r>
              <a:rPr lang="cs-CZ" smtClean="0"/>
              <a:t>User mode drivers – snaha snížit množství kódu běžící přímo v jádře</a:t>
            </a:r>
          </a:p>
        </p:txBody>
      </p:sp>
      <p:sp>
        <p:nvSpPr>
          <p:cNvPr id="178178" name="Rectangle 2"/>
          <p:cNvSpPr>
            <a:spLocks noGrp="1" noChangeArrowheads="1"/>
          </p:cNvSpPr>
          <p:nvPr>
            <p:ph type="title"/>
          </p:nvPr>
        </p:nvSpPr>
        <p:spPr/>
        <p:txBody>
          <a:bodyPr/>
          <a:lstStyle/>
          <a:p>
            <a:pPr eaLnBrk="1" hangingPunct="1">
              <a:defRPr/>
            </a:pPr>
            <a:r>
              <a:rPr lang="cs-CZ" dirty="0" smtClean="0"/>
              <a:t>PODPISY OVLADAČŮ</a:t>
            </a:r>
            <a:endParaRPr lang="cs-CZ" dirty="0"/>
          </a:p>
        </p:txBody>
      </p:sp>
      <p:sp>
        <p:nvSpPr>
          <p:cNvPr id="47108"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p:txBody>
          <a:bodyPr/>
          <a:lstStyle/>
          <a:p>
            <a:pPr marL="395288" eaLnBrk="1" hangingPunct="1">
              <a:lnSpc>
                <a:spcPct val="90000"/>
              </a:lnSpc>
            </a:pPr>
            <a:r>
              <a:rPr lang="cs-CZ" smtClean="0"/>
              <a:t>Tradičně býval OS napsaný v symbolickém strojovém jazyku (assembleru)</a:t>
            </a:r>
          </a:p>
          <a:p>
            <a:pPr marL="395288" eaLnBrk="1" hangingPunct="1">
              <a:lnSpc>
                <a:spcPct val="90000"/>
              </a:lnSpc>
            </a:pPr>
            <a:r>
              <a:rPr lang="cs-CZ" smtClean="0"/>
              <a:t>OS se stále častěji píší v běžných programovacích jazycích vysoké úrovně (obvykle C/C++)</a:t>
            </a:r>
          </a:p>
          <a:p>
            <a:pPr marL="719138" lvl="1" eaLnBrk="1" hangingPunct="1">
              <a:lnSpc>
                <a:spcPct val="90000"/>
              </a:lnSpc>
            </a:pPr>
            <a:r>
              <a:rPr lang="cs-CZ" smtClean="0"/>
              <a:t>lze naprogramovat rychleji</a:t>
            </a:r>
          </a:p>
          <a:p>
            <a:pPr marL="719138" lvl="1" eaLnBrk="1" hangingPunct="1">
              <a:lnSpc>
                <a:spcPct val="90000"/>
              </a:lnSpc>
            </a:pPr>
            <a:r>
              <a:rPr lang="cs-CZ" smtClean="0"/>
              <a:t>výsledek je kompaktnější</a:t>
            </a:r>
          </a:p>
          <a:p>
            <a:pPr marL="719138" lvl="1" eaLnBrk="1" hangingPunct="1">
              <a:lnSpc>
                <a:spcPct val="90000"/>
              </a:lnSpc>
            </a:pPr>
            <a:r>
              <a:rPr lang="cs-CZ" smtClean="0"/>
              <a:t>OS je srozumitelnější a lze ho snadněji ladit</a:t>
            </a:r>
          </a:p>
          <a:p>
            <a:pPr marL="719138" lvl="1" eaLnBrk="1" hangingPunct="1">
              <a:lnSpc>
                <a:spcPct val="90000"/>
              </a:lnSpc>
            </a:pPr>
            <a:r>
              <a:rPr lang="cs-CZ" smtClean="0"/>
              <a:t>je snadněji přenositelný na jinou architekturu</a:t>
            </a:r>
          </a:p>
        </p:txBody>
      </p:sp>
      <p:sp>
        <p:nvSpPr>
          <p:cNvPr id="142338" name="Rectangle 2"/>
          <p:cNvSpPr>
            <a:spLocks noGrp="1" noChangeArrowheads="1"/>
          </p:cNvSpPr>
          <p:nvPr>
            <p:ph type="title"/>
          </p:nvPr>
        </p:nvSpPr>
        <p:spPr/>
        <p:txBody>
          <a:bodyPr/>
          <a:lstStyle/>
          <a:p>
            <a:pPr eaLnBrk="1" hangingPunct="1">
              <a:defRPr/>
            </a:pPr>
            <a:r>
              <a:rPr lang="cs-CZ" dirty="0" smtClean="0"/>
              <a:t>IMPLEMENTACE SYSTÉMU</a:t>
            </a:r>
            <a:endParaRPr lang="cs-CZ" dirty="0"/>
          </a:p>
        </p:txBody>
      </p:sp>
      <p:sp>
        <p:nvSpPr>
          <p:cNvPr id="48132"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p:txBody>
          <a:bodyPr/>
          <a:lstStyle/>
          <a:p>
            <a:pPr marL="395288" eaLnBrk="1" hangingPunct="1"/>
            <a:r>
              <a:rPr lang="cs-CZ" sz="2600" smtClean="0"/>
              <a:t>Při programování pro OS MS-DOS využíváme služeb</a:t>
            </a:r>
          </a:p>
          <a:p>
            <a:pPr marL="719138" lvl="1" eaLnBrk="1" hangingPunct="1"/>
            <a:r>
              <a:rPr lang="cs-CZ" smtClean="0"/>
              <a:t>spuštěných rezidentních programů</a:t>
            </a:r>
          </a:p>
          <a:p>
            <a:pPr marL="1079500" lvl="2" eaLnBrk="1" hangingPunct="1"/>
            <a:r>
              <a:rPr lang="cs-CZ" sz="2000" smtClean="0"/>
              <a:t>např. ovladač myši (poskytuje služby na INT 33h)</a:t>
            </a:r>
          </a:p>
          <a:p>
            <a:pPr marL="719138" lvl="1" eaLnBrk="1" hangingPunct="1"/>
            <a:r>
              <a:rPr lang="cs-CZ" smtClean="0"/>
              <a:t>operačního systému</a:t>
            </a:r>
          </a:p>
          <a:p>
            <a:pPr marL="1079500" lvl="2" eaLnBrk="1" hangingPunct="1"/>
            <a:r>
              <a:rPr lang="cs-CZ" sz="2000" smtClean="0"/>
              <a:t>např. přístup k souborům (INT 21h)</a:t>
            </a:r>
          </a:p>
          <a:p>
            <a:pPr marL="719138" lvl="1" eaLnBrk="1" hangingPunct="1"/>
            <a:r>
              <a:rPr lang="cs-CZ" smtClean="0"/>
              <a:t>BIOSu</a:t>
            </a:r>
          </a:p>
          <a:p>
            <a:pPr marL="1079500" lvl="2" eaLnBrk="1" hangingPunct="1"/>
            <a:r>
              <a:rPr lang="cs-CZ" sz="2000" smtClean="0"/>
              <a:t>např. nastavení grafického režimu (INT 10h)</a:t>
            </a:r>
          </a:p>
          <a:p>
            <a:pPr marL="719138" lvl="1" eaLnBrk="1" hangingPunct="1"/>
            <a:r>
              <a:rPr lang="cs-CZ" smtClean="0"/>
              <a:t>přímo HW</a:t>
            </a:r>
          </a:p>
          <a:p>
            <a:pPr marL="1079500" lvl="2" eaLnBrk="1" hangingPunct="1"/>
            <a:r>
              <a:rPr lang="cs-CZ" sz="2000" smtClean="0"/>
              <a:t>např. přímo zápis do videopaměti pro zobrazení dat</a:t>
            </a:r>
          </a:p>
        </p:txBody>
      </p:sp>
      <p:sp>
        <p:nvSpPr>
          <p:cNvPr id="148482" name="Rectangle 2"/>
          <p:cNvSpPr>
            <a:spLocks noGrp="1" noChangeArrowheads="1"/>
          </p:cNvSpPr>
          <p:nvPr>
            <p:ph type="title"/>
          </p:nvPr>
        </p:nvSpPr>
        <p:spPr/>
        <p:txBody>
          <a:bodyPr/>
          <a:lstStyle/>
          <a:p>
            <a:pPr eaLnBrk="1" hangingPunct="1">
              <a:defRPr/>
            </a:pPr>
            <a:r>
              <a:rPr lang="cs-CZ" dirty="0" smtClean="0"/>
              <a:t>PŘÍKLAD MS-DOS (2)</a:t>
            </a:r>
            <a:endParaRPr lang="cs-CZ" dirty="0"/>
          </a:p>
        </p:txBody>
      </p:sp>
      <p:sp>
        <p:nvSpPr>
          <p:cNvPr id="14340"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p:txBody>
          <a:bodyPr/>
          <a:lstStyle/>
          <a:p>
            <a:pPr marL="395288" eaLnBrk="1" hangingPunct="1">
              <a:lnSpc>
                <a:spcPct val="90000"/>
              </a:lnSpc>
            </a:pPr>
            <a:r>
              <a:rPr lang="cs-CZ" sz="2100" smtClean="0"/>
              <a:t>Operační systém je navržen tak, aby mohl běžet na jisté třídě architektur / sestav počítače</a:t>
            </a:r>
          </a:p>
          <a:p>
            <a:pPr marL="395288" eaLnBrk="1" hangingPunct="1">
              <a:lnSpc>
                <a:spcPct val="90000"/>
              </a:lnSpc>
            </a:pPr>
            <a:r>
              <a:rPr lang="cs-CZ" sz="2100" smtClean="0"/>
              <a:t>OS musí být konfigurovatelný na konkrétní sestavu</a:t>
            </a:r>
          </a:p>
          <a:p>
            <a:pPr marL="395288" eaLnBrk="1" hangingPunct="1">
              <a:lnSpc>
                <a:spcPct val="90000"/>
              </a:lnSpc>
            </a:pPr>
            <a:r>
              <a:rPr lang="cs-CZ" sz="2100" smtClean="0"/>
              <a:t>Program SYSGEN</a:t>
            </a:r>
          </a:p>
          <a:p>
            <a:pPr marL="719138" lvl="1" eaLnBrk="1" hangingPunct="1">
              <a:lnSpc>
                <a:spcPct val="90000"/>
              </a:lnSpc>
            </a:pPr>
            <a:r>
              <a:rPr lang="cs-CZ" sz="2000" smtClean="0"/>
              <a:t>Získává informace týkající se konkrétní konfigurace konkrétního hardwarového systému</a:t>
            </a:r>
          </a:p>
          <a:p>
            <a:pPr marL="395288" eaLnBrk="1" hangingPunct="1">
              <a:lnSpc>
                <a:spcPct val="90000"/>
              </a:lnSpc>
            </a:pPr>
            <a:r>
              <a:rPr lang="cs-CZ" sz="2100" smtClean="0"/>
              <a:t>Bootování</a:t>
            </a:r>
          </a:p>
          <a:p>
            <a:pPr marL="719138" lvl="1" eaLnBrk="1" hangingPunct="1">
              <a:lnSpc>
                <a:spcPct val="90000"/>
              </a:lnSpc>
            </a:pPr>
            <a:r>
              <a:rPr lang="cs-CZ" sz="2000" smtClean="0"/>
              <a:t>Spuštění činnosti počítače zavedením jádra a předáním řízení </a:t>
            </a:r>
            <a:br>
              <a:rPr lang="cs-CZ" sz="2000" smtClean="0"/>
            </a:br>
            <a:r>
              <a:rPr lang="cs-CZ" sz="2000" smtClean="0"/>
              <a:t>na vstupní bod jádra pro spuštění činnosti</a:t>
            </a:r>
          </a:p>
          <a:p>
            <a:pPr marL="395288" eaLnBrk="1" hangingPunct="1">
              <a:lnSpc>
                <a:spcPct val="90000"/>
              </a:lnSpc>
            </a:pPr>
            <a:r>
              <a:rPr lang="cs-CZ" sz="2100" smtClean="0"/>
              <a:t>Bootstrap program</a:t>
            </a:r>
          </a:p>
          <a:p>
            <a:pPr marL="719138" lvl="1" eaLnBrk="1" hangingPunct="1">
              <a:lnSpc>
                <a:spcPct val="90000"/>
              </a:lnSpc>
            </a:pPr>
            <a:r>
              <a:rPr lang="cs-CZ" sz="2000" smtClean="0"/>
              <a:t>Program uchovávaný v ROM, který je schopný naleznout jádro, zavést ho do paměti a spustit jeho provedení</a:t>
            </a:r>
          </a:p>
        </p:txBody>
      </p:sp>
      <p:sp>
        <p:nvSpPr>
          <p:cNvPr id="143362" name="Rectangle 2"/>
          <p:cNvSpPr>
            <a:spLocks noGrp="1" noChangeArrowheads="1"/>
          </p:cNvSpPr>
          <p:nvPr>
            <p:ph type="title"/>
          </p:nvPr>
        </p:nvSpPr>
        <p:spPr/>
        <p:txBody>
          <a:bodyPr/>
          <a:lstStyle/>
          <a:p>
            <a:pPr eaLnBrk="1" hangingPunct="1">
              <a:defRPr/>
            </a:pPr>
            <a:r>
              <a:rPr lang="cs-CZ" dirty="0" smtClean="0"/>
              <a:t>SYSTEM GENERATION (SYSGEN)</a:t>
            </a:r>
            <a:endParaRPr lang="cs-CZ" dirty="0"/>
          </a:p>
        </p:txBody>
      </p:sp>
      <p:sp>
        <p:nvSpPr>
          <p:cNvPr id="49156"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lstStyle/>
          <a:p>
            <a:pPr marL="395288" eaLnBrk="1" hangingPunct="1">
              <a:lnSpc>
                <a:spcPct val="80000"/>
              </a:lnSpc>
            </a:pPr>
            <a:r>
              <a:rPr lang="cs-CZ" sz="2600" smtClean="0"/>
              <a:t>Řídí BIOS</a:t>
            </a:r>
          </a:p>
          <a:p>
            <a:pPr marL="719138" lvl="1" eaLnBrk="1" hangingPunct="1">
              <a:lnSpc>
                <a:spcPct val="80000"/>
              </a:lnSpc>
            </a:pPr>
            <a:r>
              <a:rPr lang="cs-CZ" smtClean="0"/>
              <a:t>provede se inicializace HW komponent</a:t>
            </a:r>
          </a:p>
          <a:p>
            <a:pPr marL="719138" lvl="1" eaLnBrk="1" hangingPunct="1">
              <a:lnSpc>
                <a:spcPct val="80000"/>
              </a:lnSpc>
            </a:pPr>
            <a:r>
              <a:rPr lang="cs-CZ" smtClean="0"/>
              <a:t>na základě uložené konfigurace zjistíme z kterého zařízení se má OS zavést</a:t>
            </a:r>
          </a:p>
          <a:p>
            <a:pPr marL="719138" lvl="1" eaLnBrk="1" hangingPunct="1">
              <a:lnSpc>
                <a:spcPct val="80000"/>
              </a:lnSpc>
            </a:pPr>
            <a:r>
              <a:rPr lang="cs-CZ" smtClean="0"/>
              <a:t>v případě pevného disku se spustí kód uložený </a:t>
            </a:r>
            <a:br>
              <a:rPr lang="cs-CZ" smtClean="0"/>
            </a:br>
            <a:r>
              <a:rPr lang="cs-CZ" smtClean="0"/>
              <a:t>v Master Boot Recordu (MBR)</a:t>
            </a:r>
          </a:p>
          <a:p>
            <a:pPr marL="1079500" lvl="2" eaLnBrk="1" hangingPunct="1">
              <a:lnSpc>
                <a:spcPct val="80000"/>
              </a:lnSpc>
            </a:pPr>
            <a:r>
              <a:rPr lang="cs-CZ" sz="2000" smtClean="0"/>
              <a:t>tento kód například zjistí, která partition je aktivní a spustí boot sektor této partition. Kód uložený v boot sektoru načte soubory s jádrem OS do paměti</a:t>
            </a:r>
          </a:p>
          <a:p>
            <a:pPr marL="1079500" lvl="2" eaLnBrk="1" hangingPunct="1">
              <a:lnSpc>
                <a:spcPct val="80000"/>
              </a:lnSpc>
            </a:pPr>
            <a:r>
              <a:rPr lang="cs-CZ" sz="2000" smtClean="0"/>
              <a:t>nebo např. LILO/Grub umožní interaktivně vybrat který OS bude zaveden (bootsektor které partition se má spustit</a:t>
            </a:r>
            <a:r>
              <a:rPr lang="en-US" sz="2000" smtClean="0"/>
              <a:t>?;</a:t>
            </a:r>
            <a:r>
              <a:rPr lang="cs-CZ" sz="2000" smtClean="0"/>
              <a:t> kde je soubor s jádrem OS</a:t>
            </a:r>
            <a:r>
              <a:rPr lang="en-US" sz="2000" smtClean="0"/>
              <a:t>?</a:t>
            </a:r>
            <a:r>
              <a:rPr lang="cs-CZ" sz="2000" smtClean="0"/>
              <a:t>)</a:t>
            </a:r>
          </a:p>
          <a:p>
            <a:pPr marL="1079500" lvl="2" eaLnBrk="1" hangingPunct="1">
              <a:lnSpc>
                <a:spcPct val="80000"/>
              </a:lnSpc>
            </a:pPr>
            <a:r>
              <a:rPr lang="cs-CZ" sz="2000" smtClean="0"/>
              <a:t>tento kód může být delší než je délka MBR, musí pak být uložen v jiné oblasti disku</a:t>
            </a:r>
          </a:p>
        </p:txBody>
      </p:sp>
      <p:sp>
        <p:nvSpPr>
          <p:cNvPr id="156674" name="Rectangle 2"/>
          <p:cNvSpPr>
            <a:spLocks noGrp="1" noChangeArrowheads="1"/>
          </p:cNvSpPr>
          <p:nvPr>
            <p:ph type="title"/>
          </p:nvPr>
        </p:nvSpPr>
        <p:spPr/>
        <p:txBody>
          <a:bodyPr/>
          <a:lstStyle/>
          <a:p>
            <a:pPr eaLnBrk="1" hangingPunct="1">
              <a:defRPr/>
            </a:pPr>
            <a:r>
              <a:rPr lang="cs-CZ" dirty="0" smtClean="0"/>
              <a:t>BOOTOVÁNÍ IBM PC</a:t>
            </a:r>
            <a:endParaRPr lang="cs-CZ" dirty="0"/>
          </a:p>
        </p:txBody>
      </p:sp>
      <p:sp>
        <p:nvSpPr>
          <p:cNvPr id="50180"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p:txBody>
          <a:bodyPr/>
          <a:lstStyle/>
          <a:p>
            <a:pPr marL="395288" eaLnBrk="1" hangingPunct="1"/>
            <a:r>
              <a:rPr lang="cs-CZ" smtClean="0"/>
              <a:t>BIOS kontroluje HW</a:t>
            </a:r>
          </a:p>
          <a:p>
            <a:pPr marL="395288" eaLnBrk="1" hangingPunct="1"/>
            <a:r>
              <a:rPr lang="cs-CZ" smtClean="0"/>
              <a:t>Z vybraného zařízení se získá a spustí zavaděč („boot loader“)</a:t>
            </a:r>
          </a:p>
          <a:p>
            <a:pPr marL="719138" lvl="1" eaLnBrk="1" hangingPunct="1"/>
            <a:r>
              <a:rPr lang="cs-CZ" smtClean="0"/>
              <a:t>Např. se z pevného disku přečte prvních 512 bajtů </a:t>
            </a:r>
            <a:br>
              <a:rPr lang="cs-CZ" smtClean="0"/>
            </a:br>
            <a:r>
              <a:rPr lang="cs-CZ" smtClean="0"/>
              <a:t>(tzv. MBR) a spustí se tento „kód“ (fáze 1).</a:t>
            </a:r>
          </a:p>
          <a:p>
            <a:pPr marL="719138" lvl="1" eaLnBrk="1" hangingPunct="1"/>
            <a:endParaRPr lang="cs-CZ" smtClean="0"/>
          </a:p>
          <a:p>
            <a:pPr marL="719138" lvl="1" eaLnBrk="1" hangingPunct="1"/>
            <a:endParaRPr lang="cs-CZ" smtClean="0"/>
          </a:p>
        </p:txBody>
      </p:sp>
      <p:sp>
        <p:nvSpPr>
          <p:cNvPr id="182274" name="Rectangle 2"/>
          <p:cNvSpPr>
            <a:spLocks noGrp="1" noChangeArrowheads="1"/>
          </p:cNvSpPr>
          <p:nvPr>
            <p:ph type="title"/>
          </p:nvPr>
        </p:nvSpPr>
        <p:spPr/>
        <p:txBody>
          <a:bodyPr/>
          <a:lstStyle/>
          <a:p>
            <a:pPr eaLnBrk="1" hangingPunct="1">
              <a:defRPr/>
            </a:pPr>
            <a:r>
              <a:rPr lang="en-US" dirty="0" smtClean="0"/>
              <a:t>P</a:t>
            </a:r>
            <a:r>
              <a:rPr lang="cs-CZ" dirty="0" smtClean="0"/>
              <a:t>ŘÍKLAD: BOOTOVÁNÍ LINUXU (IBM PC)</a:t>
            </a:r>
            <a:endParaRPr lang="cs-CZ" dirty="0"/>
          </a:p>
        </p:txBody>
      </p:sp>
      <p:sp>
        <p:nvSpPr>
          <p:cNvPr id="51204"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defRPr/>
            </a:pPr>
            <a:r>
              <a:rPr lang="cs-CZ" dirty="0" smtClean="0"/>
              <a:t>HLAVNÍ ZAVÁDĚCÍ ZÁZNAM</a:t>
            </a:r>
            <a:endParaRPr lang="cs-CZ" dirty="0"/>
          </a:p>
        </p:txBody>
      </p:sp>
      <p:sp>
        <p:nvSpPr>
          <p:cNvPr id="52227"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graphicFrame>
        <p:nvGraphicFramePr>
          <p:cNvPr id="5" name="Tabulka 4"/>
          <p:cNvGraphicFramePr>
            <a:graphicFrameLocks noGrp="1"/>
          </p:cNvGraphicFramePr>
          <p:nvPr/>
        </p:nvGraphicFramePr>
        <p:xfrm>
          <a:off x="357188" y="1428750"/>
          <a:ext cx="8215312" cy="4643440"/>
        </p:xfrm>
        <a:graphic>
          <a:graphicData uri="http://schemas.openxmlformats.org/drawingml/2006/table">
            <a:tbl>
              <a:tblPr/>
              <a:tblGrid>
                <a:gridCol w="540068"/>
                <a:gridCol w="540068"/>
                <a:gridCol w="540068"/>
                <a:gridCol w="1847651"/>
                <a:gridCol w="3294153"/>
                <a:gridCol w="1453304"/>
              </a:tblGrid>
              <a:tr h="479516">
                <a:tc gridSpan="6">
                  <a:txBody>
                    <a:bodyPr/>
                    <a:lstStyle/>
                    <a:p>
                      <a:pPr algn="ctr" fontAlgn="ctr"/>
                      <a:r>
                        <a:rPr lang="cs-CZ" sz="1800" b="1" i="0" u="none" strike="noStrike" dirty="0">
                          <a:solidFill>
                            <a:srgbClr val="000000"/>
                          </a:solidFill>
                          <a:latin typeface="Arial"/>
                        </a:rPr>
                        <a:t>Struktura MBR</a:t>
                      </a:r>
                    </a:p>
                  </a:txBody>
                  <a:tcPr marL="7856" marR="7856" marT="7856" marB="0" anchor="ctr">
                    <a:lnL>
                      <a:noFill/>
                    </a:lnL>
                    <a:lnR>
                      <a:noFill/>
                    </a:lnR>
                    <a:lnT>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78200">
                <a:tc gridSpan="3">
                  <a:txBody>
                    <a:bodyPr/>
                    <a:lstStyle/>
                    <a:p>
                      <a:pPr algn="ctr" fontAlgn="ctr"/>
                      <a:r>
                        <a:rPr lang="cs-CZ" sz="1400" b="1" i="0" u="none" strike="noStrike" dirty="0">
                          <a:solidFill>
                            <a:srgbClr val="000000"/>
                          </a:solidFill>
                          <a:latin typeface="Arial"/>
                        </a:rPr>
                        <a:t>Adresa</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cs-CZ"/>
                    </a:p>
                  </a:txBody>
                  <a:tcPr/>
                </a:tc>
                <a:tc hMerge="1">
                  <a:txBody>
                    <a:bodyPr/>
                    <a:lstStyle/>
                    <a:p>
                      <a:endParaRPr lang="cs-CZ"/>
                    </a:p>
                  </a:txBody>
                  <a:tcPr/>
                </a:tc>
                <a:tc rowSpan="2" gridSpan="2">
                  <a:txBody>
                    <a:bodyPr/>
                    <a:lstStyle/>
                    <a:p>
                      <a:pPr algn="ctr" fontAlgn="ctr"/>
                      <a:r>
                        <a:rPr lang="cs-CZ" sz="1400" b="1" i="0" u="none" strike="noStrike" dirty="0" smtClean="0">
                          <a:solidFill>
                            <a:srgbClr val="000000"/>
                          </a:solidFill>
                          <a:latin typeface="Arial"/>
                        </a:rPr>
                        <a:t>Popis</a:t>
                      </a:r>
                      <a:endParaRPr lang="cs-CZ" sz="1000" b="0" i="0" u="none" strike="noStrike" dirty="0">
                        <a:solidFill>
                          <a:srgbClr val="000000"/>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rowSpan="2" hMerge="1">
                  <a:txBody>
                    <a:bodyPr/>
                    <a:lstStyle/>
                    <a:p>
                      <a:endParaRPr lang="cs-CZ"/>
                    </a:p>
                  </a:txBody>
                  <a:tcPr/>
                </a:tc>
                <a:tc rowSpan="2">
                  <a:txBody>
                    <a:bodyPr/>
                    <a:lstStyle/>
                    <a:p>
                      <a:pPr algn="ctr" fontAlgn="ctr"/>
                      <a:r>
                        <a:rPr lang="cs-CZ" sz="1400" b="1" i="0" u="none" strike="noStrike" dirty="0" smtClean="0">
                          <a:solidFill>
                            <a:srgbClr val="000000"/>
                          </a:solidFill>
                          <a:latin typeface="Arial"/>
                        </a:rPr>
                        <a:t>Délka </a:t>
                      </a:r>
                      <a:br>
                        <a:rPr lang="cs-CZ" sz="1400" b="1" i="0" u="none" strike="noStrike" dirty="0" smtClean="0">
                          <a:solidFill>
                            <a:srgbClr val="000000"/>
                          </a:solidFill>
                          <a:latin typeface="Arial"/>
                        </a:rPr>
                      </a:br>
                      <a:r>
                        <a:rPr lang="cs-CZ" sz="1400" b="1" i="0" u="none" strike="noStrike" dirty="0" smtClean="0">
                          <a:solidFill>
                            <a:srgbClr val="000000"/>
                          </a:solidFill>
                          <a:latin typeface="Arial"/>
                        </a:rPr>
                        <a:t>v </a:t>
                      </a:r>
                      <a:r>
                        <a:rPr lang="cs-CZ" sz="1400" b="1" i="0" u="none" strike="noStrike" dirty="0" smtClean="0">
                          <a:solidFill>
                            <a:schemeClr val="accent2"/>
                          </a:solidFill>
                          <a:latin typeface="Arial"/>
                        </a:rPr>
                        <a:t>bajtech</a:t>
                      </a:r>
                      <a:endParaRPr lang="cs-CZ" sz="1400" b="1" i="0" u="none" strike="noStrike" dirty="0">
                        <a:solidFill>
                          <a:schemeClr val="accent2"/>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89871">
                <a:tc>
                  <a:txBody>
                    <a:bodyPr/>
                    <a:lstStyle/>
                    <a:p>
                      <a:pPr algn="ctr" fontAlgn="ctr"/>
                      <a:r>
                        <a:rPr lang="cs-CZ" sz="1400" b="1" i="0" u="none" strike="noStrike" dirty="0" err="1">
                          <a:solidFill>
                            <a:schemeClr val="accent2"/>
                          </a:solidFill>
                          <a:latin typeface="Arial"/>
                        </a:rPr>
                        <a:t>Hex</a:t>
                      </a:r>
                      <a:endParaRPr lang="cs-CZ" sz="1400" b="1" i="0" u="none" strike="noStrike" dirty="0">
                        <a:solidFill>
                          <a:schemeClr val="accent2"/>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cs-CZ" sz="1400" b="1" i="0" u="none" strike="noStrike" dirty="0" err="1">
                          <a:solidFill>
                            <a:schemeClr val="accent2"/>
                          </a:solidFill>
                          <a:latin typeface="Arial"/>
                        </a:rPr>
                        <a:t>Oct</a:t>
                      </a:r>
                      <a:endParaRPr lang="cs-CZ" sz="1400" b="1" i="0" u="none" strike="noStrike" dirty="0">
                        <a:solidFill>
                          <a:schemeClr val="accent2"/>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cs-CZ" sz="1400" b="1" i="0" u="none" strike="noStrike" dirty="0" err="1">
                          <a:solidFill>
                            <a:schemeClr val="accent2"/>
                          </a:solidFill>
                          <a:latin typeface="Arial"/>
                        </a:rPr>
                        <a:t>Dec</a:t>
                      </a:r>
                      <a:endParaRPr lang="cs-CZ" sz="1400" b="1" i="0" u="none" strike="noStrike" dirty="0">
                        <a:solidFill>
                          <a:schemeClr val="accent2"/>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vMerge="1">
                  <a:txBody>
                    <a:bodyPr/>
                    <a:lstStyle/>
                    <a:p>
                      <a:pPr algn="ctr" fontAlgn="ctr"/>
                      <a:endParaRPr lang="cs-CZ" sz="1000" b="0" i="0" u="none" strike="noStrike" dirty="0">
                        <a:solidFill>
                          <a:srgbClr val="000000"/>
                        </a:solidFill>
                        <a:latin typeface="Arial"/>
                      </a:endParaRPr>
                    </a:p>
                  </a:txBody>
                  <a:tcPr marL="7856" marR="7856" marT="785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fontAlgn="ctr"/>
                      <a:endParaRPr lang="cs-CZ" sz="1000" b="0" i="0" u="none" strike="noStrike" dirty="0">
                        <a:solidFill>
                          <a:srgbClr val="000000"/>
                        </a:solidFill>
                        <a:latin typeface="Arial"/>
                      </a:endParaRPr>
                    </a:p>
                  </a:txBody>
                  <a:tcPr marL="7856" marR="7856" marT="785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cs-CZ" sz="1000" b="0" i="0" u="none" strike="noStrike" dirty="0">
                        <a:solidFill>
                          <a:srgbClr val="000000"/>
                        </a:solidFill>
                        <a:latin typeface="Arial"/>
                      </a:endParaRPr>
                    </a:p>
                  </a:txBody>
                  <a:tcPr marL="7856" marR="7856" marT="78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516">
                <a:tc>
                  <a:txBody>
                    <a:bodyPr/>
                    <a:lstStyle/>
                    <a:p>
                      <a:pPr algn="ctr" fontAlgn="ctr"/>
                      <a:r>
                        <a:rPr lang="cs-CZ" sz="1400" b="0" i="0" u="none" strike="noStrike" dirty="0" smtClean="0">
                          <a:solidFill>
                            <a:srgbClr val="000000"/>
                          </a:solidFill>
                          <a:latin typeface="Courier New" pitchFamily="49" charset="0"/>
                          <a:cs typeface="Courier New" pitchFamily="49" charset="0"/>
                        </a:rPr>
                        <a:t>0000</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0000</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a:solidFill>
                            <a:srgbClr val="000000"/>
                          </a:solidFill>
                          <a:latin typeface="Arial"/>
                        </a:rPr>
                        <a:t>0</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l" fontAlgn="ctr"/>
                      <a:r>
                        <a:rPr lang="cs-CZ" sz="1400" b="0" i="0" u="none" strike="noStrike" dirty="0" smtClean="0">
                          <a:solidFill>
                            <a:srgbClr val="000000"/>
                          </a:solidFill>
                          <a:latin typeface="Arial"/>
                        </a:rPr>
                        <a:t>  Kód </a:t>
                      </a:r>
                      <a:r>
                        <a:rPr lang="cs-CZ" sz="1400" b="0" i="0" u="none" strike="noStrike" dirty="0">
                          <a:solidFill>
                            <a:srgbClr val="000000"/>
                          </a:solidFill>
                          <a:latin typeface="Arial"/>
                        </a:rPr>
                        <a:t>zavaděče</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a:txBody>
                    <a:bodyPr/>
                    <a:lstStyle/>
                    <a:p>
                      <a:pPr algn="ctr" fontAlgn="ctr"/>
                      <a:r>
                        <a:rPr lang="cs-CZ" sz="1400" b="1" i="0" u="none" strike="noStrike" dirty="0">
                          <a:solidFill>
                            <a:srgbClr val="000000"/>
                          </a:solidFill>
                          <a:latin typeface="Arial"/>
                        </a:rPr>
                        <a:t>440</a:t>
                      </a:r>
                      <a:r>
                        <a:rPr lang="cs-CZ" sz="1400" b="0" i="0" u="none" strike="noStrike" dirty="0">
                          <a:solidFill>
                            <a:srgbClr val="000000"/>
                          </a:solidFill>
                          <a:latin typeface="Arial"/>
                        </a:rPr>
                        <a:t> </a:t>
                      </a:r>
                      <a:r>
                        <a:rPr lang="cs-CZ" sz="1400" b="0" i="0" u="none" strike="noStrike" dirty="0" smtClean="0">
                          <a:solidFill>
                            <a:srgbClr val="000000"/>
                          </a:solidFill>
                          <a:latin typeface="Arial"/>
                        </a:rPr>
                        <a:t/>
                      </a:r>
                      <a:br>
                        <a:rPr lang="cs-CZ" sz="1400" b="0" i="0" u="none" strike="noStrike" dirty="0" smtClean="0">
                          <a:solidFill>
                            <a:srgbClr val="000000"/>
                          </a:solidFill>
                          <a:latin typeface="Arial"/>
                        </a:rPr>
                      </a:br>
                      <a:r>
                        <a:rPr lang="cs-CZ" sz="1400" b="0" i="0" u="none" strike="noStrike" dirty="0" smtClean="0">
                          <a:solidFill>
                            <a:srgbClr val="000000"/>
                          </a:solidFill>
                          <a:latin typeface="Arial"/>
                        </a:rPr>
                        <a:t>(</a:t>
                      </a:r>
                      <a:r>
                        <a:rPr lang="cs-CZ" sz="1400" b="0" i="0" u="none" strike="noStrike" dirty="0" err="1">
                          <a:solidFill>
                            <a:srgbClr val="000000"/>
                          </a:solidFill>
                          <a:latin typeface="Arial"/>
                        </a:rPr>
                        <a:t>max</a:t>
                      </a:r>
                      <a:r>
                        <a:rPr lang="cs-CZ" sz="1400" b="0" i="0" u="none" strike="noStrike" dirty="0">
                          <a:solidFill>
                            <a:srgbClr val="000000"/>
                          </a:solidFill>
                          <a:latin typeface="Arial"/>
                        </a:rPr>
                        <a:t> 446)</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01B8</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0670</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cs-CZ" sz="1400" b="0" i="0" u="none" strike="noStrike" dirty="0">
                          <a:solidFill>
                            <a:srgbClr val="000000"/>
                          </a:solidFill>
                          <a:latin typeface="Arial"/>
                        </a:rPr>
                        <a:t>440</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l" fontAlgn="ctr"/>
                      <a:r>
                        <a:rPr lang="cs-CZ" sz="1400" b="0" i="0" u="none" strike="noStrike" dirty="0" smtClean="0">
                          <a:solidFill>
                            <a:srgbClr val="000000"/>
                          </a:solidFill>
                          <a:latin typeface="Arial"/>
                        </a:rPr>
                        <a:t>  Volitelná </a:t>
                      </a:r>
                      <a:r>
                        <a:rPr lang="cs-CZ" sz="1400" b="0" i="0" u="none" strike="noStrike" dirty="0">
                          <a:solidFill>
                            <a:srgbClr val="000000"/>
                          </a:solidFill>
                          <a:latin typeface="Arial"/>
                        </a:rPr>
                        <a:t>délka disku</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cs-CZ"/>
                    </a:p>
                  </a:txBody>
                  <a:tcPr/>
                </a:tc>
                <a:tc>
                  <a:txBody>
                    <a:bodyPr/>
                    <a:lstStyle/>
                    <a:p>
                      <a:pPr algn="ctr" fontAlgn="ctr"/>
                      <a:r>
                        <a:rPr lang="cs-CZ" sz="1400" b="0" i="0" u="none" strike="noStrike" dirty="0">
                          <a:solidFill>
                            <a:srgbClr val="000000"/>
                          </a:solidFill>
                          <a:latin typeface="Arial"/>
                        </a:rPr>
                        <a:t>4</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01BC</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0674</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a:solidFill>
                            <a:srgbClr val="000000"/>
                          </a:solidFill>
                          <a:latin typeface="Arial"/>
                        </a:rPr>
                        <a:t>444</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l" fontAlgn="ctr"/>
                      <a:r>
                        <a:rPr lang="cs-CZ" sz="1400" b="0" i="0" u="none" strike="noStrike" dirty="0" smtClean="0">
                          <a:solidFill>
                            <a:srgbClr val="000000"/>
                          </a:solidFill>
                          <a:latin typeface="Arial"/>
                        </a:rPr>
                        <a:t>  Obvykle </a:t>
                      </a:r>
                      <a:r>
                        <a:rPr lang="cs-CZ" sz="1400" b="0" i="0" u="none" strike="noStrike" dirty="0">
                          <a:solidFill>
                            <a:srgbClr val="000000"/>
                          </a:solidFill>
                          <a:latin typeface="Arial"/>
                        </a:rPr>
                        <a:t>nuly; 0x0000</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a:txBody>
                    <a:bodyPr/>
                    <a:lstStyle/>
                    <a:p>
                      <a:pPr algn="ctr" fontAlgn="ctr"/>
                      <a:r>
                        <a:rPr lang="cs-CZ" sz="1400" b="0" i="0" u="none" strike="noStrike" dirty="0">
                          <a:solidFill>
                            <a:srgbClr val="000000"/>
                          </a:solidFill>
                          <a:latin typeface="Arial"/>
                        </a:rPr>
                        <a:t>2</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01BE</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0676</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cs-CZ" sz="1400" b="0" i="0" u="none" strike="noStrike" dirty="0">
                          <a:solidFill>
                            <a:srgbClr val="000000"/>
                          </a:solidFill>
                          <a:latin typeface="Arial"/>
                        </a:rPr>
                        <a:t>446</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l" fontAlgn="ctr"/>
                      <a:r>
                        <a:rPr lang="cs-CZ" sz="1400" b="1" i="0" u="none" strike="noStrike" dirty="0" smtClean="0">
                          <a:solidFill>
                            <a:srgbClr val="000000"/>
                          </a:solidFill>
                          <a:latin typeface="Arial"/>
                        </a:rPr>
                        <a:t>  Tabulka </a:t>
                      </a:r>
                      <a:r>
                        <a:rPr lang="cs-CZ" sz="1400" b="1" i="0" u="none" strike="noStrike" dirty="0" err="1">
                          <a:solidFill>
                            <a:srgbClr val="000000"/>
                          </a:solidFill>
                          <a:latin typeface="Arial"/>
                        </a:rPr>
                        <a:t>primárnách</a:t>
                      </a:r>
                      <a:r>
                        <a:rPr lang="cs-CZ" sz="1400" b="1" i="0" u="none" strike="noStrike" dirty="0">
                          <a:solidFill>
                            <a:srgbClr val="000000"/>
                          </a:solidFill>
                          <a:latin typeface="Arial"/>
                        </a:rPr>
                        <a:t> </a:t>
                      </a:r>
                      <a:r>
                        <a:rPr lang="cs-CZ" sz="1400" b="1" i="0" u="none" strike="noStrike" dirty="0" smtClean="0">
                          <a:solidFill>
                            <a:srgbClr val="000000"/>
                          </a:solidFill>
                          <a:latin typeface="Arial"/>
                        </a:rPr>
                        <a:t>oddílů</a:t>
                      </a:r>
                    </a:p>
                    <a:p>
                      <a:pPr algn="l" fontAlgn="ctr"/>
                      <a:r>
                        <a:rPr lang="cs-CZ" sz="1400" b="0" i="0" u="none" strike="noStrike" dirty="0" smtClean="0">
                          <a:solidFill>
                            <a:srgbClr val="000000"/>
                          </a:solidFill>
                          <a:latin typeface="Arial"/>
                        </a:rPr>
                        <a:t>  (4 položky po 16 bajtech,</a:t>
                      </a:r>
                      <a:r>
                        <a:rPr lang="cs-CZ" sz="1400" b="0" i="0" u="none" strike="noStrike" baseline="0" dirty="0" smtClean="0">
                          <a:solidFill>
                            <a:srgbClr val="000000"/>
                          </a:solidFill>
                          <a:latin typeface="Arial"/>
                        </a:rPr>
                        <a:t> IBM schéma oddílů)</a:t>
                      </a:r>
                      <a:endParaRPr lang="cs-CZ" sz="1400" b="0" i="0" u="none" strike="noStrike" dirty="0">
                        <a:solidFill>
                          <a:srgbClr val="000000"/>
                        </a:solidFill>
                        <a:latin typeface="Arial"/>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cs-CZ"/>
                    </a:p>
                  </a:txBody>
                  <a:tcPr/>
                </a:tc>
                <a:tc>
                  <a:txBody>
                    <a:bodyPr/>
                    <a:lstStyle/>
                    <a:p>
                      <a:pPr algn="ctr" fontAlgn="ctr"/>
                      <a:r>
                        <a:rPr lang="cs-CZ" sz="1400" b="1" i="0" u="none" strike="noStrike" dirty="0">
                          <a:solidFill>
                            <a:srgbClr val="000000"/>
                          </a:solidFill>
                          <a:latin typeface="Arial"/>
                        </a:rPr>
                        <a:t>64</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01FE</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0776</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a:solidFill>
                            <a:srgbClr val="000000"/>
                          </a:solidFill>
                          <a:latin typeface="Arial"/>
                        </a:rPr>
                        <a:t>510</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a:solidFill>
                            <a:srgbClr val="000000"/>
                          </a:solidFill>
                          <a:latin typeface="Arial"/>
                        </a:rPr>
                        <a:t>55h</a:t>
                      </a:r>
                    </a:p>
                  </a:txBody>
                  <a:tcPr marL="7856" marR="7856" marT="7856"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fontAlgn="ctr"/>
                      <a:r>
                        <a:rPr lang="cs-CZ" sz="1400" b="0" i="0" u="none" strike="noStrike" dirty="0">
                          <a:solidFill>
                            <a:srgbClr val="000000"/>
                          </a:solidFill>
                          <a:latin typeface="Arial"/>
                        </a:rPr>
                        <a:t>Signatura </a:t>
                      </a:r>
                      <a:r>
                        <a:rPr lang="cs-CZ" sz="1400" b="0" i="0" u="none" strike="noStrike" dirty="0" smtClean="0">
                          <a:solidFill>
                            <a:srgbClr val="000000"/>
                          </a:solidFill>
                          <a:latin typeface="Arial"/>
                        </a:rPr>
                        <a:t>MBR;</a:t>
                      </a:r>
                    </a:p>
                    <a:p>
                      <a:pPr algn="ctr" fontAlgn="ctr"/>
                      <a:r>
                        <a:rPr lang="cs-CZ" sz="1400" b="0" i="0" u="none" strike="noStrike" dirty="0" smtClean="0">
                          <a:solidFill>
                            <a:srgbClr val="000000"/>
                          </a:solidFill>
                          <a:latin typeface="Arial"/>
                        </a:rPr>
                        <a:t>0xAA55</a:t>
                      </a:r>
                      <a:endParaRPr lang="cs-CZ" sz="1400" b="0" i="0" u="none" strike="noStrike" dirty="0">
                        <a:solidFill>
                          <a:srgbClr val="000000"/>
                        </a:solidFill>
                        <a:latin typeface="Arial"/>
                      </a:endParaRPr>
                    </a:p>
                  </a:txBody>
                  <a:tcPr marL="7856" marR="7856" marT="7856" marB="0"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fontAlgn="ctr"/>
                      <a:r>
                        <a:rPr lang="cs-CZ" sz="1400" b="0" i="0" u="none" strike="noStrike" dirty="0">
                          <a:solidFill>
                            <a:srgbClr val="000000"/>
                          </a:solidFill>
                          <a:latin typeface="Arial"/>
                        </a:rPr>
                        <a:t>2</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79516">
                <a:tc>
                  <a:txBody>
                    <a:bodyPr/>
                    <a:lstStyle/>
                    <a:p>
                      <a:pPr algn="ctr" fontAlgn="ctr"/>
                      <a:r>
                        <a:rPr lang="cs-CZ" sz="1400" b="0" i="0" u="none" strike="noStrike" dirty="0">
                          <a:solidFill>
                            <a:srgbClr val="000000"/>
                          </a:solidFill>
                          <a:latin typeface="Courier New" pitchFamily="49" charset="0"/>
                          <a:cs typeface="Courier New" pitchFamily="49" charset="0"/>
                        </a:rPr>
                        <a:t>01FF</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smtClean="0">
                          <a:solidFill>
                            <a:srgbClr val="000000"/>
                          </a:solidFill>
                          <a:latin typeface="Courier New" pitchFamily="49" charset="0"/>
                          <a:cs typeface="Courier New" pitchFamily="49" charset="0"/>
                        </a:rPr>
                        <a:t>0777</a:t>
                      </a:r>
                      <a:endParaRPr lang="cs-CZ" sz="1400" b="0" i="0" u="none" strike="noStrike" dirty="0">
                        <a:solidFill>
                          <a:srgbClr val="000000"/>
                        </a:solidFill>
                        <a:latin typeface="Courier New" pitchFamily="49" charset="0"/>
                        <a:cs typeface="Courier New" pitchFamily="49" charset="0"/>
                      </a:endParaRP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a:solidFill>
                            <a:srgbClr val="000000"/>
                          </a:solidFill>
                          <a:latin typeface="Arial"/>
                        </a:rPr>
                        <a:t>511</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cs-CZ" sz="1400" b="0" i="0" u="none" strike="noStrike" dirty="0" err="1">
                          <a:solidFill>
                            <a:srgbClr val="000000"/>
                          </a:solidFill>
                          <a:latin typeface="Arial"/>
                        </a:rPr>
                        <a:t>Aah</a:t>
                      </a:r>
                      <a:endParaRPr lang="cs-CZ" sz="1400" b="0" i="0" u="none" strike="noStrike" dirty="0">
                        <a:solidFill>
                          <a:srgbClr val="000000"/>
                        </a:solidFill>
                        <a:latin typeface="Arial"/>
                      </a:endParaRPr>
                    </a:p>
                  </a:txBody>
                  <a:tcPr marL="7856" marR="7856" marT="7856" marB="0"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cs-CZ"/>
                    </a:p>
                  </a:txBody>
                  <a:tcPr/>
                </a:tc>
                <a:tc vMerge="1">
                  <a:txBody>
                    <a:bodyPr/>
                    <a:lstStyle/>
                    <a:p>
                      <a:endParaRPr lang="cs-CZ"/>
                    </a:p>
                  </a:txBody>
                  <a:tcPr/>
                </a:tc>
              </a:tr>
              <a:tr h="518757">
                <a:tc gridSpan="5">
                  <a:txBody>
                    <a:bodyPr/>
                    <a:lstStyle/>
                    <a:p>
                      <a:pPr algn="ctr" fontAlgn="ctr"/>
                      <a:r>
                        <a:rPr lang="cs-CZ" sz="1400" b="1" i="0" u="none" strike="noStrike" dirty="0">
                          <a:solidFill>
                            <a:srgbClr val="000000"/>
                          </a:solidFill>
                          <a:latin typeface="Arial"/>
                        </a:rPr>
                        <a:t>Celková délka MBR: 446 + 64 + 2 =</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ctr" fontAlgn="ctr"/>
                      <a:r>
                        <a:rPr lang="cs-CZ" sz="1400" b="1" i="0" u="none" strike="noStrike" dirty="0">
                          <a:solidFill>
                            <a:srgbClr val="000000"/>
                          </a:solidFill>
                          <a:latin typeface="Arial"/>
                        </a:rPr>
                        <a:t>512</a:t>
                      </a:r>
                    </a:p>
                  </a:txBody>
                  <a:tcPr marL="7856" marR="7856" marT="785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lstStyle/>
          <a:p>
            <a:pPr marL="395288" eaLnBrk="1" hangingPunct="1">
              <a:lnSpc>
                <a:spcPct val="90000"/>
              </a:lnSpc>
            </a:pPr>
            <a:r>
              <a:rPr lang="cs-CZ" smtClean="0"/>
              <a:t>Spuštění zavadeče</a:t>
            </a:r>
          </a:p>
          <a:p>
            <a:pPr marL="719138" lvl="1" eaLnBrk="1" hangingPunct="1">
              <a:lnSpc>
                <a:spcPct val="90000"/>
              </a:lnSpc>
            </a:pPr>
            <a:r>
              <a:rPr lang="cs-CZ" smtClean="0"/>
              <a:t>Ve volitelné fázi 1.5 se zavede kód pro přístup k disku (BIOS nemusí plně umět).</a:t>
            </a:r>
          </a:p>
          <a:p>
            <a:pPr marL="719138" lvl="1" eaLnBrk="1" hangingPunct="1">
              <a:lnSpc>
                <a:spcPct val="90000"/>
              </a:lnSpc>
            </a:pPr>
            <a:r>
              <a:rPr lang="cs-CZ" smtClean="0"/>
              <a:t>Ve fázi 2 se zavede zbytek kódu zavaděče.</a:t>
            </a:r>
          </a:p>
          <a:p>
            <a:pPr marL="395288" eaLnBrk="1" hangingPunct="1">
              <a:lnSpc>
                <a:spcPct val="90000"/>
              </a:lnSpc>
            </a:pPr>
            <a:r>
              <a:rPr lang="cs-CZ" smtClean="0"/>
              <a:t>Výběr OS a parametrů</a:t>
            </a:r>
          </a:p>
          <a:p>
            <a:pPr marL="719138" lvl="1" eaLnBrk="1" hangingPunct="1">
              <a:lnSpc>
                <a:spcPct val="90000"/>
              </a:lnSpc>
            </a:pPr>
            <a:r>
              <a:rPr lang="cs-CZ" smtClean="0"/>
              <a:t>GRUB je schopen pracovat s ext2, ext3, ext4 souborovými systémy</a:t>
            </a:r>
          </a:p>
          <a:p>
            <a:pPr marL="719138" lvl="1" eaLnBrk="1" hangingPunct="1">
              <a:lnSpc>
                <a:spcPct val="90000"/>
              </a:lnSpc>
            </a:pPr>
            <a:r>
              <a:rPr lang="cs-CZ" smtClean="0"/>
              <a:t>LILO souborové systémy nezná a pracuje s přímými adresami souborů na disku</a:t>
            </a:r>
          </a:p>
        </p:txBody>
      </p:sp>
      <p:sp>
        <p:nvSpPr>
          <p:cNvPr id="184322" name="Rectangle 2"/>
          <p:cNvSpPr>
            <a:spLocks noGrp="1" noChangeArrowheads="1"/>
          </p:cNvSpPr>
          <p:nvPr>
            <p:ph type="title"/>
          </p:nvPr>
        </p:nvSpPr>
        <p:spPr/>
        <p:txBody>
          <a:bodyPr/>
          <a:lstStyle/>
          <a:p>
            <a:pPr eaLnBrk="1" hangingPunct="1">
              <a:defRPr/>
            </a:pPr>
            <a:r>
              <a:rPr lang="en-US" sz="2600" dirty="0" smtClean="0"/>
              <a:t>P</a:t>
            </a:r>
            <a:r>
              <a:rPr lang="cs-CZ" sz="2600" dirty="0" smtClean="0"/>
              <a:t>ŘÍKLAD: BOOTOVÁNÍ LINUXU (IBM PC) - POKRAČOVÁNÍ</a:t>
            </a:r>
            <a:endParaRPr lang="cs-CZ" sz="2600" dirty="0"/>
          </a:p>
        </p:txBody>
      </p:sp>
      <p:sp>
        <p:nvSpPr>
          <p:cNvPr id="53252"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cs-CZ" dirty="0" smtClean="0"/>
              <a:t>VÝBĚR OS - GRUB</a:t>
            </a:r>
            <a:endParaRPr lang="cs-CZ" dirty="0"/>
          </a:p>
        </p:txBody>
      </p:sp>
      <p:sp>
        <p:nvSpPr>
          <p:cNvPr id="54275"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pic>
        <p:nvPicPr>
          <p:cNvPr id="54276" name="Picture 4" descr="GrubMenu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775" y="1285875"/>
            <a:ext cx="6665913"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marL="395288" eaLnBrk="1" hangingPunct="1"/>
            <a:r>
              <a:rPr lang="cs-CZ" sz="2600" smtClean="0"/>
              <a:t>Spuštění jádra</a:t>
            </a:r>
          </a:p>
          <a:p>
            <a:pPr marL="719138" lvl="1" eaLnBrk="1" hangingPunct="1"/>
            <a:r>
              <a:rPr lang="cs-CZ" smtClean="0"/>
              <a:t>Z disku je přečten obraz jádra </a:t>
            </a:r>
          </a:p>
          <a:p>
            <a:pPr marL="719138" lvl="1" eaLnBrk="1" hangingPunct="1"/>
            <a:r>
              <a:rPr lang="cs-CZ" smtClean="0"/>
              <a:t>Tento obraz se dekomprimuje</a:t>
            </a:r>
          </a:p>
          <a:p>
            <a:pPr marL="719138" lvl="1" eaLnBrk="1" hangingPunct="1"/>
            <a:r>
              <a:rPr lang="cs-CZ" smtClean="0"/>
              <a:t>Provede se základní inicializace (např. tabulka stránek paměti)</a:t>
            </a:r>
          </a:p>
          <a:p>
            <a:pPr marL="719138" lvl="1" eaLnBrk="1" hangingPunct="1"/>
            <a:r>
              <a:rPr lang="cs-CZ" smtClean="0"/>
              <a:t>Spustí se jádro (volá se funkce start_kernel())</a:t>
            </a:r>
          </a:p>
          <a:p>
            <a:pPr marL="395288" eaLnBrk="1" hangingPunct="1"/>
            <a:r>
              <a:rPr lang="cs-CZ" sz="2600" smtClean="0"/>
              <a:t>Jádro</a:t>
            </a:r>
          </a:p>
          <a:p>
            <a:pPr marL="719138" lvl="1" eaLnBrk="1" hangingPunct="1"/>
            <a:r>
              <a:rPr lang="cs-CZ" smtClean="0"/>
              <a:t>Nastaví systém (ovladače přerušení, inicializace zařízení a ovladačů zařízení) a spustí plánovač.</a:t>
            </a:r>
          </a:p>
          <a:p>
            <a:pPr marL="719138" lvl="1" eaLnBrk="1" hangingPunct="1"/>
            <a:r>
              <a:rPr lang="cs-CZ" smtClean="0"/>
              <a:t>Vytvoří proces Init (číslo procesu 1) – např. /sbin/init</a:t>
            </a:r>
          </a:p>
        </p:txBody>
      </p:sp>
      <p:sp>
        <p:nvSpPr>
          <p:cNvPr id="186370" name="Rectangle 2"/>
          <p:cNvSpPr>
            <a:spLocks noGrp="1" noChangeArrowheads="1"/>
          </p:cNvSpPr>
          <p:nvPr>
            <p:ph type="title"/>
          </p:nvPr>
        </p:nvSpPr>
        <p:spPr/>
        <p:txBody>
          <a:bodyPr/>
          <a:lstStyle/>
          <a:p>
            <a:pPr eaLnBrk="1" hangingPunct="1">
              <a:defRPr/>
            </a:pPr>
            <a:r>
              <a:rPr lang="cs-CZ" dirty="0" smtClean="0"/>
              <a:t>BOOTOVANÍ LINUXU (IBM PC)</a:t>
            </a:r>
            <a:endParaRPr lang="cs-CZ" dirty="0"/>
          </a:p>
        </p:txBody>
      </p:sp>
      <p:sp>
        <p:nvSpPr>
          <p:cNvPr id="55300"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MBR je </a:t>
            </a:r>
            <a:r>
              <a:rPr lang="en-US" dirty="0" err="1" smtClean="0"/>
              <a:t>limitov</a:t>
            </a:r>
            <a:r>
              <a:rPr lang="cs-CZ" dirty="0" err="1" smtClean="0"/>
              <a:t>án</a:t>
            </a:r>
            <a:r>
              <a:rPr lang="cs-CZ" dirty="0" smtClean="0"/>
              <a:t> velikostí disku 2TB</a:t>
            </a:r>
          </a:p>
          <a:p>
            <a:pPr lvl="1"/>
            <a:r>
              <a:rPr lang="cs-CZ" dirty="0" smtClean="0"/>
              <a:t>32 bitů pro počet sektorů x 512 bitů na sektor</a:t>
            </a:r>
          </a:p>
          <a:p>
            <a:r>
              <a:rPr lang="cs-CZ" dirty="0" smtClean="0"/>
              <a:t>Intel vyvinul nový standard GUID </a:t>
            </a:r>
            <a:r>
              <a:rPr lang="cs-CZ" dirty="0" err="1" smtClean="0"/>
              <a:t>partition</a:t>
            </a:r>
            <a:r>
              <a:rPr lang="cs-CZ" dirty="0" smtClean="0"/>
              <a:t> table</a:t>
            </a:r>
          </a:p>
          <a:p>
            <a:pPr lvl="1"/>
            <a:r>
              <a:rPr lang="cs-CZ" dirty="0" smtClean="0"/>
              <a:t>GPT</a:t>
            </a:r>
          </a:p>
          <a:p>
            <a:pPr lvl="1"/>
            <a:r>
              <a:rPr lang="cs-CZ" dirty="0" smtClean="0"/>
              <a:t>Redundance: tabulka na začátku a konci disku</a:t>
            </a:r>
          </a:p>
          <a:p>
            <a:pPr lvl="1"/>
            <a:r>
              <a:rPr lang="cs-CZ" dirty="0" smtClean="0"/>
              <a:t>Chránící MBR položka (oddíl </a:t>
            </a:r>
            <a:r>
              <a:rPr lang="cs-CZ" dirty="0" err="1" smtClean="0"/>
              <a:t>EEh</a:t>
            </a:r>
            <a:r>
              <a:rPr lang="cs-CZ" dirty="0" smtClean="0"/>
              <a:t> přes celý disk)</a:t>
            </a:r>
          </a:p>
          <a:p>
            <a:pPr lvl="1"/>
            <a:r>
              <a:rPr lang="cs-CZ" dirty="0" smtClean="0"/>
              <a:t>Minimálně 128 položek pro oddíly</a:t>
            </a:r>
          </a:p>
          <a:p>
            <a:r>
              <a:rPr lang="cs-CZ" dirty="0" smtClean="0"/>
              <a:t>Podporováno na většině dnešních OS</a:t>
            </a:r>
          </a:p>
          <a:p>
            <a:pPr lvl="1"/>
            <a:r>
              <a:rPr lang="cs-CZ" dirty="0" smtClean="0"/>
              <a:t>GPT nepodporuje </a:t>
            </a:r>
            <a:r>
              <a:rPr lang="cs-CZ" dirty="0" err="1" smtClean="0"/>
              <a:t>Win</a:t>
            </a:r>
            <a:r>
              <a:rPr lang="cs-CZ" dirty="0" smtClean="0"/>
              <a:t> XP (32 + 64 bit) a </a:t>
            </a:r>
            <a:r>
              <a:rPr lang="cs-CZ" dirty="0" err="1" smtClean="0"/>
              <a:t>Win</a:t>
            </a:r>
            <a:r>
              <a:rPr lang="cs-CZ" dirty="0" smtClean="0"/>
              <a:t> Server 2003 (32 bit)</a:t>
            </a:r>
            <a:endParaRPr lang="cs-CZ" dirty="0"/>
          </a:p>
        </p:txBody>
      </p:sp>
      <p:sp>
        <p:nvSpPr>
          <p:cNvPr id="3" name="Nadpis 2"/>
          <p:cNvSpPr>
            <a:spLocks noGrp="1"/>
          </p:cNvSpPr>
          <p:nvPr>
            <p:ph type="title"/>
          </p:nvPr>
        </p:nvSpPr>
        <p:spPr/>
        <p:txBody>
          <a:bodyPr/>
          <a:lstStyle/>
          <a:p>
            <a:r>
              <a:rPr lang="en-US" dirty="0" smtClean="0"/>
              <a:t>GPT</a:t>
            </a:r>
            <a:endParaRPr lang="cs-CZ" dirty="0"/>
          </a:p>
        </p:txBody>
      </p:sp>
      <p:sp>
        <p:nvSpPr>
          <p:cNvPr id="4" name="Zástupný symbol pro zápatí 3"/>
          <p:cNvSpPr>
            <a:spLocks noGrp="1"/>
          </p:cNvSpPr>
          <p:nvPr>
            <p:ph type="ftr" sz="quarter" idx="10"/>
          </p:nvPr>
        </p:nvSpPr>
        <p:spPr/>
        <p:txBody>
          <a:bodyPr/>
          <a:lstStyle/>
          <a:p>
            <a:pPr>
              <a:defRPr/>
            </a:pPr>
            <a:r>
              <a:rPr lang="cs-CZ" smtClean="0"/>
              <a:t>PB 153 OPERAČNÍ SYSTÉMY A JEJICH ROZHRANÍ</a:t>
            </a:r>
            <a:endParaRPr lang="cs-CZ"/>
          </a:p>
        </p:txBody>
      </p:sp>
    </p:spTree>
    <p:extLst>
      <p:ext uri="{BB962C8B-B14F-4D97-AF65-F5344CB8AC3E}">
        <p14:creationId xmlns:p14="http://schemas.microsoft.com/office/powerpoint/2010/main" val="859169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GUID jednotlivých oddílů</a:t>
            </a:r>
            <a:endParaRPr lang="cs-CZ" dirty="0"/>
          </a:p>
        </p:txBody>
      </p:sp>
      <p:sp>
        <p:nvSpPr>
          <p:cNvPr id="4" name="Zástupný symbol pro zápatí 3"/>
          <p:cNvSpPr>
            <a:spLocks noGrp="1"/>
          </p:cNvSpPr>
          <p:nvPr>
            <p:ph type="ftr" sz="quarter" idx="10"/>
          </p:nvPr>
        </p:nvSpPr>
        <p:spPr/>
        <p:txBody>
          <a:bodyPr/>
          <a:lstStyle/>
          <a:p>
            <a:pPr>
              <a:defRPr/>
            </a:pPr>
            <a:r>
              <a:rPr lang="cs-CZ" smtClean="0"/>
              <a:t>PB 153 OPERAČNÍ SYSTÉMY A JEJICH ROZHRANÍ</a:t>
            </a:r>
            <a:endParaRPr lang="cs-CZ"/>
          </a:p>
        </p:txBody>
      </p:sp>
      <p:pic>
        <p:nvPicPr>
          <p:cNvPr id="5" name="Obrázek 4"/>
          <p:cNvPicPr>
            <a:picLocks noChangeAspect="1"/>
          </p:cNvPicPr>
          <p:nvPr/>
        </p:nvPicPr>
        <p:blipFill rotWithShape="1">
          <a:blip r:embed="rId2"/>
          <a:srcRect t="4974" b="139"/>
          <a:stretch/>
        </p:blipFill>
        <p:spPr>
          <a:xfrm>
            <a:off x="971600" y="1124744"/>
            <a:ext cx="6840760" cy="5317437"/>
          </a:xfrm>
          <a:prstGeom prst="rect">
            <a:avLst/>
          </a:prstGeom>
        </p:spPr>
      </p:pic>
      <p:sp>
        <p:nvSpPr>
          <p:cNvPr id="6" name="TextovéPole 5"/>
          <p:cNvSpPr txBox="1"/>
          <p:nvPr/>
        </p:nvSpPr>
        <p:spPr>
          <a:xfrm>
            <a:off x="7868934" y="5919663"/>
            <a:ext cx="1311578" cy="461665"/>
          </a:xfrm>
          <a:prstGeom prst="rect">
            <a:avLst/>
          </a:prstGeom>
          <a:noFill/>
        </p:spPr>
        <p:txBody>
          <a:bodyPr wrap="none" rtlCol="0">
            <a:spAutoFit/>
          </a:bodyPr>
          <a:lstStyle/>
          <a:p>
            <a:r>
              <a:rPr lang="cs-CZ" sz="1200" dirty="0"/>
              <a:t>Z</a:t>
            </a:r>
            <a:r>
              <a:rPr lang="cs-CZ" sz="1200" dirty="0" smtClean="0"/>
              <a:t>droj:</a:t>
            </a:r>
          </a:p>
          <a:p>
            <a:r>
              <a:rPr lang="cs-CZ" sz="1200" dirty="0" err="1" smtClean="0"/>
              <a:t>Wikipedia</a:t>
            </a:r>
            <a:r>
              <a:rPr lang="cs-CZ" sz="1200" dirty="0"/>
              <a:t> </a:t>
            </a:r>
            <a:r>
              <a:rPr lang="cs-CZ" sz="1200" dirty="0" smtClean="0"/>
              <a:t>(GPT)</a:t>
            </a:r>
            <a:endParaRPr lang="cs-CZ" sz="1200" dirty="0"/>
          </a:p>
        </p:txBody>
      </p:sp>
    </p:spTree>
    <p:extLst>
      <p:ext uri="{BB962C8B-B14F-4D97-AF65-F5344CB8AC3E}">
        <p14:creationId xmlns:p14="http://schemas.microsoft.com/office/powerpoint/2010/main" val="937906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8313" y="1412876"/>
            <a:ext cx="8280151" cy="2592188"/>
          </a:xfrm>
        </p:spPr>
        <p:txBody>
          <a:bodyPr/>
          <a:lstStyle/>
          <a:p>
            <a:r>
              <a:rPr lang="cs-CZ" dirty="0" smtClean="0"/>
              <a:t>Snaha o bezpečné zavedení OS</a:t>
            </a:r>
          </a:p>
          <a:p>
            <a:pPr lvl="1"/>
            <a:r>
              <a:rPr lang="cs-CZ" dirty="0" smtClean="0"/>
              <a:t>Ochrana samotného zavedení OS</a:t>
            </a:r>
          </a:p>
          <a:p>
            <a:pPr lvl="1"/>
            <a:r>
              <a:rPr lang="cs-CZ" dirty="0" smtClean="0"/>
              <a:t>Prevence </a:t>
            </a:r>
            <a:r>
              <a:rPr lang="cs-CZ" dirty="0" err="1" smtClean="0"/>
              <a:t>rootkitu</a:t>
            </a:r>
            <a:r>
              <a:rPr lang="cs-CZ" dirty="0" smtClean="0"/>
              <a:t> (</a:t>
            </a:r>
            <a:r>
              <a:rPr lang="cs-CZ" dirty="0" err="1" smtClean="0"/>
              <a:t>bootkitu</a:t>
            </a:r>
            <a:r>
              <a:rPr lang="cs-CZ" dirty="0" smtClean="0"/>
              <a:t>)</a:t>
            </a:r>
            <a:endParaRPr lang="en-US" dirty="0" smtClean="0"/>
          </a:p>
          <a:p>
            <a:r>
              <a:rPr lang="en-US" dirty="0" err="1" smtClean="0"/>
              <a:t>Sou</a:t>
            </a:r>
            <a:r>
              <a:rPr lang="cs-CZ" dirty="0" smtClean="0"/>
              <a:t>část tzv. bezpečného </a:t>
            </a:r>
            <a:r>
              <a:rPr lang="cs-CZ" dirty="0" err="1" smtClean="0"/>
              <a:t>bootu</a:t>
            </a:r>
            <a:endParaRPr lang="cs-CZ" dirty="0" smtClean="0"/>
          </a:p>
          <a:p>
            <a:pPr lvl="1"/>
            <a:r>
              <a:rPr lang="cs-CZ" dirty="0" smtClean="0"/>
              <a:t>Bezpečnost i dalších komponent (už. programů)</a:t>
            </a:r>
          </a:p>
          <a:p>
            <a:pPr lvl="1"/>
            <a:endParaRPr lang="en-US" dirty="0" smtClean="0"/>
          </a:p>
          <a:p>
            <a:endParaRPr lang="cs-CZ" dirty="0" smtClean="0"/>
          </a:p>
        </p:txBody>
      </p:sp>
      <p:sp>
        <p:nvSpPr>
          <p:cNvPr id="3" name="Nadpis 2"/>
          <p:cNvSpPr>
            <a:spLocks noGrp="1"/>
          </p:cNvSpPr>
          <p:nvPr>
            <p:ph type="title"/>
          </p:nvPr>
        </p:nvSpPr>
        <p:spPr/>
        <p:txBody>
          <a:bodyPr/>
          <a:lstStyle/>
          <a:p>
            <a:r>
              <a:rPr lang="cs-CZ" dirty="0" smtClean="0"/>
              <a:t>Bezpečný </a:t>
            </a:r>
            <a:r>
              <a:rPr lang="cs-CZ" dirty="0" err="1" smtClean="0"/>
              <a:t>boot</a:t>
            </a:r>
            <a:r>
              <a:rPr lang="cs-CZ" dirty="0" smtClean="0"/>
              <a:t> (</a:t>
            </a:r>
            <a:r>
              <a:rPr lang="cs-CZ" dirty="0" err="1" smtClean="0"/>
              <a:t>secure</a:t>
            </a:r>
            <a:r>
              <a:rPr lang="cs-CZ" dirty="0" smtClean="0"/>
              <a:t> </a:t>
            </a:r>
            <a:r>
              <a:rPr lang="cs-CZ" dirty="0" err="1" smtClean="0"/>
              <a:t>boot</a:t>
            </a:r>
            <a:r>
              <a:rPr lang="cs-CZ" dirty="0" smtClean="0"/>
              <a:t>)</a:t>
            </a:r>
            <a:endParaRPr lang="cs-CZ" dirty="0"/>
          </a:p>
        </p:txBody>
      </p:sp>
      <p:sp>
        <p:nvSpPr>
          <p:cNvPr id="4" name="Zástupný symbol pro zápatí 3"/>
          <p:cNvSpPr>
            <a:spLocks noGrp="1"/>
          </p:cNvSpPr>
          <p:nvPr>
            <p:ph type="ftr" sz="quarter" idx="10"/>
          </p:nvPr>
        </p:nvSpPr>
        <p:spPr/>
        <p:txBody>
          <a:bodyPr/>
          <a:lstStyle/>
          <a:p>
            <a:pPr>
              <a:defRPr/>
            </a:pPr>
            <a:r>
              <a:rPr lang="cs-CZ" smtClean="0"/>
              <a:t>PB 153 OPERAČNÍ SYSTÉMY A JEJICH ROZHRANÍ</a:t>
            </a:r>
            <a:endParaRPr lang="cs-CZ"/>
          </a:p>
        </p:txBody>
      </p:sp>
      <p:sp>
        <p:nvSpPr>
          <p:cNvPr id="5" name="TextovéPole 4"/>
          <p:cNvSpPr txBox="1"/>
          <p:nvPr/>
        </p:nvSpPr>
        <p:spPr>
          <a:xfrm>
            <a:off x="395536" y="4133979"/>
            <a:ext cx="8496300" cy="2123658"/>
          </a:xfrm>
          <a:prstGeom prst="rect">
            <a:avLst/>
          </a:prstGeom>
          <a:noFill/>
          <a:ln>
            <a:solidFill>
              <a:schemeClr val="accent1"/>
            </a:solidFill>
          </a:ln>
        </p:spPr>
        <p:txBody>
          <a:bodyPr wrap="square" rtlCol="0">
            <a:spAutoFit/>
          </a:bodyPr>
          <a:lstStyle/>
          <a:p>
            <a:r>
              <a:rPr lang="en-US" sz="2000" i="1" dirty="0"/>
              <a:t>Secure Boot</a:t>
            </a:r>
            <a:r>
              <a:rPr lang="en-US" sz="2000" dirty="0"/>
              <a:t> is a technology where the system firmware checks </a:t>
            </a:r>
            <a:r>
              <a:rPr lang="en-US" sz="2000" dirty="0" smtClean="0"/>
              <a:t>that </a:t>
            </a:r>
            <a:r>
              <a:rPr lang="en-US" sz="2000" dirty="0"/>
              <a:t>the system boot loader is signed with a cryptographic key authorized by a database contained in the firmware. With adequate signature verification in the next-stage boot loader(s), kernel, and, potentially, user space, it is possible to prevent the execution of unsigned code</a:t>
            </a:r>
            <a:r>
              <a:rPr lang="en-US" sz="2000" dirty="0" smtClean="0"/>
              <a:t>.</a:t>
            </a:r>
          </a:p>
          <a:p>
            <a:endParaRPr lang="en-US" dirty="0"/>
          </a:p>
          <a:p>
            <a:r>
              <a:rPr lang="en-US" sz="1400" dirty="0" err="1" smtClean="0"/>
              <a:t>Zdroj</a:t>
            </a:r>
            <a:r>
              <a:rPr lang="en-US" sz="1400" dirty="0" smtClean="0"/>
              <a:t>: Fedora 18. </a:t>
            </a:r>
            <a:r>
              <a:rPr lang="en-US" sz="1400" dirty="0"/>
              <a:t>UEFI Secure Boot </a:t>
            </a:r>
            <a:r>
              <a:rPr lang="en-US" sz="1400" dirty="0" smtClean="0"/>
              <a:t>Guide</a:t>
            </a:r>
            <a:endParaRPr lang="en-US" sz="1400" dirty="0"/>
          </a:p>
        </p:txBody>
      </p:sp>
    </p:spTree>
    <p:extLst>
      <p:ext uri="{BB962C8B-B14F-4D97-AF65-F5344CB8AC3E}">
        <p14:creationId xmlns:p14="http://schemas.microsoft.com/office/powerpoint/2010/main" val="333880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p:txBody>
          <a:bodyPr/>
          <a:lstStyle/>
          <a:p>
            <a:pPr marL="395288" eaLnBrk="1" hangingPunct="1">
              <a:lnSpc>
                <a:spcPct val="80000"/>
              </a:lnSpc>
            </a:pPr>
            <a:r>
              <a:rPr lang="cs-CZ" sz="1700" smtClean="0"/>
              <a:t>Změna fontů v textovém režimu (bez využití služeb BIOSu, OS, přímo HW)</a:t>
            </a:r>
          </a:p>
          <a:p>
            <a:pPr marL="719138" lvl="1" eaLnBrk="1" hangingPunct="1">
              <a:lnSpc>
                <a:spcPct val="80000"/>
              </a:lnSpc>
              <a:buFont typeface="Wingdings" pitchFamily="2" charset="2"/>
              <a:buNone/>
            </a:pPr>
            <a:r>
              <a:rPr lang="cs-CZ" sz="1600" smtClean="0"/>
              <a:t>asm cli;</a:t>
            </a:r>
          </a:p>
          <a:p>
            <a:pPr marL="719138" lvl="1" eaLnBrk="1" hangingPunct="1">
              <a:lnSpc>
                <a:spcPct val="80000"/>
              </a:lnSpc>
              <a:buFont typeface="Wingdings" pitchFamily="2" charset="2"/>
              <a:buNone/>
            </a:pPr>
            <a:r>
              <a:rPr lang="cs-CZ" sz="1600" smtClean="0"/>
              <a:t>outport(0x3c4,0x0402);</a:t>
            </a:r>
          </a:p>
          <a:p>
            <a:pPr marL="719138" lvl="1" eaLnBrk="1" hangingPunct="1">
              <a:lnSpc>
                <a:spcPct val="80000"/>
              </a:lnSpc>
              <a:buFont typeface="Wingdings" pitchFamily="2" charset="2"/>
              <a:buNone/>
            </a:pPr>
            <a:r>
              <a:rPr lang="cs-CZ" sz="1600" smtClean="0"/>
              <a:t>outport(0x3c4,0x0704);</a:t>
            </a:r>
          </a:p>
          <a:p>
            <a:pPr marL="719138" lvl="1" eaLnBrk="1" hangingPunct="1">
              <a:lnSpc>
                <a:spcPct val="80000"/>
              </a:lnSpc>
              <a:buFont typeface="Wingdings" pitchFamily="2" charset="2"/>
              <a:buNone/>
            </a:pPr>
            <a:r>
              <a:rPr lang="cs-CZ" sz="1600" smtClean="0"/>
              <a:t>outport(0x3ce,0x0204);</a:t>
            </a:r>
          </a:p>
          <a:p>
            <a:pPr marL="719138" lvl="1" eaLnBrk="1" hangingPunct="1">
              <a:lnSpc>
                <a:spcPct val="80000"/>
              </a:lnSpc>
              <a:buFont typeface="Wingdings" pitchFamily="2" charset="2"/>
              <a:buNone/>
            </a:pPr>
            <a:r>
              <a:rPr lang="cs-CZ" sz="1600" smtClean="0"/>
              <a:t>outport(0x3ce,0x0005);</a:t>
            </a:r>
          </a:p>
          <a:p>
            <a:pPr marL="719138" lvl="1" eaLnBrk="1" hangingPunct="1">
              <a:lnSpc>
                <a:spcPct val="80000"/>
              </a:lnSpc>
              <a:buFont typeface="Wingdings" pitchFamily="2" charset="2"/>
              <a:buNone/>
            </a:pPr>
            <a:r>
              <a:rPr lang="cs-CZ" sz="1600" smtClean="0"/>
              <a:t>outport(0x3ce,0x0406);</a:t>
            </a:r>
          </a:p>
          <a:p>
            <a:pPr marL="719138" lvl="1" eaLnBrk="1" hangingPunct="1">
              <a:lnSpc>
                <a:spcPct val="80000"/>
              </a:lnSpc>
              <a:buFont typeface="Wingdings" pitchFamily="2" charset="2"/>
              <a:buNone/>
            </a:pPr>
            <a:r>
              <a:rPr lang="cs-CZ" sz="1600" smtClean="0"/>
              <a:t>for(i=0;i&lt;=254;i++)</a:t>
            </a:r>
          </a:p>
          <a:p>
            <a:pPr marL="719138" lvl="1" eaLnBrk="1" hangingPunct="1">
              <a:lnSpc>
                <a:spcPct val="80000"/>
              </a:lnSpc>
              <a:buFont typeface="Wingdings" pitchFamily="2" charset="2"/>
              <a:buNone/>
            </a:pPr>
            <a:r>
              <a:rPr lang="cs-CZ" sz="1600" smtClean="0"/>
              <a:t>{ for(j=0;j&lt;=15;j++)</a:t>
            </a:r>
          </a:p>
          <a:p>
            <a:pPr marL="719138" lvl="1" eaLnBrk="1" hangingPunct="1">
              <a:lnSpc>
                <a:spcPct val="80000"/>
              </a:lnSpc>
              <a:buFont typeface="Wingdings" pitchFamily="2" charset="2"/>
              <a:buNone/>
            </a:pPr>
            <a:r>
              <a:rPr lang="cs-CZ" sz="1600" smtClean="0"/>
              <a:t>{p=MK_FP(0xa000,32*i+j);</a:t>
            </a:r>
          </a:p>
          <a:p>
            <a:pPr marL="719138" lvl="1" eaLnBrk="1" hangingPunct="1">
              <a:lnSpc>
                <a:spcPct val="80000"/>
              </a:lnSpc>
              <a:buFont typeface="Wingdings" pitchFamily="2" charset="2"/>
              <a:buNone/>
            </a:pPr>
            <a:r>
              <a:rPr lang="cs-CZ" sz="1600" smtClean="0"/>
              <a:t>*p=font[y]; y++; } }</a:t>
            </a:r>
          </a:p>
          <a:p>
            <a:pPr marL="719138" lvl="1" eaLnBrk="1" hangingPunct="1">
              <a:lnSpc>
                <a:spcPct val="80000"/>
              </a:lnSpc>
              <a:buFont typeface="Wingdings" pitchFamily="2" charset="2"/>
              <a:buNone/>
            </a:pPr>
            <a:r>
              <a:rPr lang="cs-CZ" sz="1600" smtClean="0"/>
              <a:t>outport(0x3c4,0x0302);</a:t>
            </a:r>
          </a:p>
          <a:p>
            <a:pPr marL="719138" lvl="1" eaLnBrk="1" hangingPunct="1">
              <a:lnSpc>
                <a:spcPct val="80000"/>
              </a:lnSpc>
              <a:buFont typeface="Wingdings" pitchFamily="2" charset="2"/>
              <a:buNone/>
            </a:pPr>
            <a:r>
              <a:rPr lang="cs-CZ" sz="1600" smtClean="0"/>
              <a:t>outport(0x3c4,0x0304);</a:t>
            </a:r>
          </a:p>
          <a:p>
            <a:pPr marL="719138" lvl="1" eaLnBrk="1" hangingPunct="1">
              <a:lnSpc>
                <a:spcPct val="80000"/>
              </a:lnSpc>
              <a:buFont typeface="Wingdings" pitchFamily="2" charset="2"/>
              <a:buNone/>
            </a:pPr>
            <a:r>
              <a:rPr lang="cs-CZ" sz="1600" smtClean="0"/>
              <a:t>outport(0x3ce,0x0004);</a:t>
            </a:r>
          </a:p>
          <a:p>
            <a:pPr marL="719138" lvl="1" eaLnBrk="1" hangingPunct="1">
              <a:lnSpc>
                <a:spcPct val="80000"/>
              </a:lnSpc>
              <a:buFont typeface="Wingdings" pitchFamily="2" charset="2"/>
              <a:buNone/>
            </a:pPr>
            <a:r>
              <a:rPr lang="cs-CZ" sz="1600" smtClean="0"/>
              <a:t>outport(0x3ce,0x1005);</a:t>
            </a:r>
          </a:p>
          <a:p>
            <a:pPr marL="719138" lvl="1" eaLnBrk="1" hangingPunct="1">
              <a:lnSpc>
                <a:spcPct val="80000"/>
              </a:lnSpc>
              <a:buFont typeface="Wingdings" pitchFamily="2" charset="2"/>
              <a:buNone/>
            </a:pPr>
            <a:r>
              <a:rPr lang="cs-CZ" sz="1600" smtClean="0"/>
              <a:t>outport(0x3ce,0x0e06);</a:t>
            </a:r>
          </a:p>
          <a:p>
            <a:pPr marL="719138" lvl="1" eaLnBrk="1" hangingPunct="1">
              <a:lnSpc>
                <a:spcPct val="80000"/>
              </a:lnSpc>
              <a:buFont typeface="Wingdings" pitchFamily="2" charset="2"/>
              <a:buNone/>
            </a:pPr>
            <a:r>
              <a:rPr lang="cs-CZ" sz="1600" smtClean="0"/>
              <a:t>asm sti;</a:t>
            </a:r>
          </a:p>
          <a:p>
            <a:pPr marL="719138" lvl="1" eaLnBrk="1" hangingPunct="1">
              <a:lnSpc>
                <a:spcPct val="80000"/>
              </a:lnSpc>
              <a:buFont typeface="Wingdings" pitchFamily="2" charset="2"/>
              <a:buNone/>
            </a:pPr>
            <a:endParaRPr lang="cs-CZ" sz="1600" smtClean="0"/>
          </a:p>
        </p:txBody>
      </p:sp>
      <p:sp>
        <p:nvSpPr>
          <p:cNvPr id="149506" name="Rectangle 2"/>
          <p:cNvSpPr>
            <a:spLocks noGrp="1" noChangeArrowheads="1"/>
          </p:cNvSpPr>
          <p:nvPr>
            <p:ph type="title"/>
          </p:nvPr>
        </p:nvSpPr>
        <p:spPr/>
        <p:txBody>
          <a:bodyPr/>
          <a:lstStyle/>
          <a:p>
            <a:pPr eaLnBrk="1" hangingPunct="1">
              <a:defRPr/>
            </a:pPr>
            <a:r>
              <a:rPr lang="cs-CZ" dirty="0" smtClean="0"/>
              <a:t>PŘÍKLAD MS-DOS (3)</a:t>
            </a:r>
            <a:endParaRPr lang="cs-CZ" dirty="0"/>
          </a:p>
        </p:txBody>
      </p:sp>
      <p:sp>
        <p:nvSpPr>
          <p:cNvPr id="15364"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Bezpečný </a:t>
            </a:r>
            <a:r>
              <a:rPr lang="cs-CZ" dirty="0" err="1" smtClean="0"/>
              <a:t>boot</a:t>
            </a:r>
            <a:r>
              <a:rPr lang="cs-CZ" dirty="0" smtClean="0"/>
              <a:t> ve Windows 8</a:t>
            </a:r>
            <a:endParaRPr lang="cs-CZ" dirty="0"/>
          </a:p>
        </p:txBody>
      </p:sp>
      <p:sp>
        <p:nvSpPr>
          <p:cNvPr id="4" name="Zástupný symbol pro zápatí 3"/>
          <p:cNvSpPr>
            <a:spLocks noGrp="1"/>
          </p:cNvSpPr>
          <p:nvPr>
            <p:ph type="ftr" sz="quarter" idx="10"/>
          </p:nvPr>
        </p:nvSpPr>
        <p:spPr/>
        <p:txBody>
          <a:bodyPr/>
          <a:lstStyle/>
          <a:p>
            <a:pPr>
              <a:defRPr/>
            </a:pPr>
            <a:r>
              <a:rPr lang="cs-CZ" smtClean="0"/>
              <a:t>PB 153 OPERAČNÍ SYSTÉMY A JEJICH ROZHRANÍ</a:t>
            </a:r>
            <a:endParaRPr lang="cs-CZ"/>
          </a:p>
        </p:txBody>
      </p:sp>
      <p:pic>
        <p:nvPicPr>
          <p:cNvPr id="1026" name="Picture 2" descr="http://blogs.msdn.com/cfs-filesystemfile.ashx/__key/communityserver-blogs-components-weblogfiles/00-00-01-57-25-metablogapi/6332.clip_5F00_image002_5F00_574CC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03514"/>
            <a:ext cx="5414634" cy="4933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7816290" y="5949280"/>
            <a:ext cx="1220206" cy="307777"/>
          </a:xfrm>
          <a:prstGeom prst="rect">
            <a:avLst/>
          </a:prstGeom>
          <a:noFill/>
        </p:spPr>
        <p:txBody>
          <a:bodyPr wrap="none" rtlCol="0">
            <a:spAutoFit/>
          </a:bodyPr>
          <a:lstStyle/>
          <a:p>
            <a:r>
              <a:rPr lang="cs-CZ" sz="1400" dirty="0" smtClean="0"/>
              <a:t>Zdroj: </a:t>
            </a:r>
            <a:r>
              <a:rPr lang="en-US" sz="1400" dirty="0" smtClean="0"/>
              <a:t>MSDN</a:t>
            </a:r>
            <a:endParaRPr lang="cs-CZ" sz="1400" dirty="0"/>
          </a:p>
        </p:txBody>
      </p:sp>
    </p:spTree>
    <p:extLst>
      <p:ext uri="{BB962C8B-B14F-4D97-AF65-F5344CB8AC3E}">
        <p14:creationId xmlns:p14="http://schemas.microsoft.com/office/powerpoint/2010/main" val="34553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dirty="0" smtClean="0"/>
              <a:t>B</a:t>
            </a:r>
            <a:r>
              <a:rPr lang="cs-CZ" dirty="0" err="1" smtClean="0"/>
              <a:t>ezpečný</a:t>
            </a:r>
            <a:r>
              <a:rPr lang="cs-CZ" dirty="0" smtClean="0"/>
              <a:t> </a:t>
            </a:r>
            <a:r>
              <a:rPr lang="cs-CZ" dirty="0" err="1" smtClean="0"/>
              <a:t>boot</a:t>
            </a:r>
            <a:r>
              <a:rPr lang="cs-CZ" dirty="0" smtClean="0"/>
              <a:t> ve Fedora Linux (18+)</a:t>
            </a:r>
            <a:endParaRPr lang="cs-CZ" dirty="0"/>
          </a:p>
        </p:txBody>
      </p:sp>
      <p:sp>
        <p:nvSpPr>
          <p:cNvPr id="4" name="Zástupný symbol pro zápatí 3"/>
          <p:cNvSpPr>
            <a:spLocks noGrp="1"/>
          </p:cNvSpPr>
          <p:nvPr>
            <p:ph type="ftr" sz="quarter" idx="10"/>
          </p:nvPr>
        </p:nvSpPr>
        <p:spPr/>
        <p:txBody>
          <a:bodyPr/>
          <a:lstStyle/>
          <a:p>
            <a:pPr>
              <a:defRPr/>
            </a:pPr>
            <a:r>
              <a:rPr lang="cs-CZ" smtClean="0"/>
              <a:t>PB 153 OPERAČNÍ SYSTÉMY A JEJICH ROZHRANÍ</a:t>
            </a:r>
            <a:endParaRPr lang="cs-CZ"/>
          </a:p>
        </p:txBody>
      </p:sp>
      <p:sp>
        <p:nvSpPr>
          <p:cNvPr id="6" name="TextovéPole 5"/>
          <p:cNvSpPr txBox="1"/>
          <p:nvPr/>
        </p:nvSpPr>
        <p:spPr>
          <a:xfrm>
            <a:off x="467544" y="2881967"/>
            <a:ext cx="7992888" cy="3139321"/>
          </a:xfrm>
          <a:prstGeom prst="rect">
            <a:avLst/>
          </a:prstGeom>
          <a:noFill/>
          <a:ln w="12700">
            <a:solidFill>
              <a:schemeClr val="accent1"/>
            </a:solidFill>
          </a:ln>
        </p:spPr>
        <p:txBody>
          <a:bodyPr wrap="square" rtlCol="0">
            <a:spAutoFit/>
          </a:bodyPr>
          <a:lstStyle/>
          <a:p>
            <a:pPr marL="285750" indent="-285750">
              <a:buFont typeface="Arial" panose="020B0604020202020204" pitchFamily="34" charset="0"/>
              <a:buChar char="•"/>
            </a:pPr>
            <a:r>
              <a:rPr lang="en-US" dirty="0" smtClean="0"/>
              <a:t>Shim</a:t>
            </a:r>
            <a:r>
              <a:rPr lang="en-US" dirty="0"/>
              <a:t>: This is signed by the UEFI signing service. We do not have control over this key. The shim contains the Fedora Boot CA public key.</a:t>
            </a:r>
          </a:p>
          <a:p>
            <a:pPr marL="285750" indent="-285750">
              <a:buFont typeface="Arial" panose="020B0604020202020204" pitchFamily="34" charset="0"/>
              <a:buChar char="•"/>
            </a:pPr>
            <a:r>
              <a:rPr lang="en-US" dirty="0"/>
              <a:t>GRUB: This is signed by the "Fedora Boot Signer" key, which chains off the Fedora Boot CA key. GRUB doesn't contain any keys, it calls into shim for its verification.</a:t>
            </a:r>
          </a:p>
          <a:p>
            <a:pPr marL="285750" indent="-285750">
              <a:buFont typeface="Arial" panose="020B0604020202020204" pitchFamily="34" charset="0"/>
              <a:buChar char="•"/>
            </a:pPr>
            <a:r>
              <a:rPr lang="en-US" dirty="0"/>
              <a:t>Kernel: This is also signed by the Fedora Boot Signer. The kernel contains the public key used to sign kernel modules.</a:t>
            </a:r>
          </a:p>
          <a:p>
            <a:pPr marL="285750" indent="-285750">
              <a:buFont typeface="Arial" panose="020B0604020202020204" pitchFamily="34" charset="0"/>
              <a:buChar char="•"/>
            </a:pPr>
            <a:r>
              <a:rPr lang="en-US" dirty="0"/>
              <a:t>Kernel Modules: These are signed with a private key generated during build. This key is not saved, a new key is used with each kernel build</a:t>
            </a:r>
            <a:r>
              <a:rPr lang="en-US" dirty="0" smtClean="0"/>
              <a:t>.</a:t>
            </a:r>
            <a:endParaRPr lang="cs-CZ" dirty="0" smtClean="0"/>
          </a:p>
          <a:p>
            <a:endParaRPr lang="en-US" dirty="0"/>
          </a:p>
          <a:p>
            <a:r>
              <a:rPr lang="en-US" dirty="0" err="1" smtClean="0"/>
              <a:t>Zdroj</a:t>
            </a:r>
            <a:r>
              <a:rPr lang="en-US" dirty="0"/>
              <a:t>: Fedora 18. UEFI Secure Boot </a:t>
            </a:r>
            <a:r>
              <a:rPr lang="en-US" dirty="0" smtClean="0"/>
              <a:t>Guide</a:t>
            </a:r>
            <a:endParaRPr lang="en-US" dirty="0"/>
          </a:p>
        </p:txBody>
      </p:sp>
      <p:sp>
        <p:nvSpPr>
          <p:cNvPr id="7" name="Zástupný symbol pro obsah 1"/>
          <p:cNvSpPr>
            <a:spLocks noGrp="1"/>
          </p:cNvSpPr>
          <p:nvPr>
            <p:ph idx="1"/>
          </p:nvPr>
        </p:nvSpPr>
        <p:spPr>
          <a:xfrm>
            <a:off x="468313" y="1412876"/>
            <a:ext cx="8280151" cy="1152028"/>
          </a:xfrm>
        </p:spPr>
        <p:txBody>
          <a:bodyPr/>
          <a:lstStyle/>
          <a:p>
            <a:r>
              <a:rPr lang="cs-CZ" dirty="0" smtClean="0"/>
              <a:t>Postupné zavádění komponent</a:t>
            </a:r>
          </a:p>
          <a:p>
            <a:pPr lvl="1"/>
            <a:r>
              <a:rPr lang="cs-CZ" dirty="0" err="1" smtClean="0"/>
              <a:t>Shim</a:t>
            </a:r>
            <a:r>
              <a:rPr lang="cs-CZ" dirty="0" smtClean="0"/>
              <a:t>, </a:t>
            </a:r>
            <a:r>
              <a:rPr lang="cs-CZ" dirty="0" err="1" smtClean="0"/>
              <a:t>Grub</a:t>
            </a:r>
            <a:r>
              <a:rPr lang="cs-CZ" dirty="0" smtClean="0"/>
              <a:t>, jádro, moduly jádra</a:t>
            </a:r>
            <a:endParaRPr lang="en-US" dirty="0" smtClean="0"/>
          </a:p>
        </p:txBody>
      </p:sp>
    </p:spTree>
    <p:extLst>
      <p:ext uri="{BB962C8B-B14F-4D97-AF65-F5344CB8AC3E}">
        <p14:creationId xmlns:p14="http://schemas.microsoft.com/office/powerpoint/2010/main" val="3054690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en-US" dirty="0" err="1" smtClean="0"/>
              <a:t>Bezp</a:t>
            </a:r>
            <a:r>
              <a:rPr lang="cs-CZ" dirty="0" err="1" smtClean="0"/>
              <a:t>ečný</a:t>
            </a:r>
            <a:r>
              <a:rPr lang="cs-CZ" dirty="0" smtClean="0"/>
              <a:t> </a:t>
            </a:r>
            <a:r>
              <a:rPr lang="cs-CZ" dirty="0" err="1" smtClean="0"/>
              <a:t>boot</a:t>
            </a:r>
            <a:r>
              <a:rPr lang="cs-CZ" dirty="0" smtClean="0"/>
              <a:t> – boj proti </a:t>
            </a:r>
            <a:r>
              <a:rPr lang="cs-CZ" dirty="0" err="1" smtClean="0"/>
              <a:t>malware</a:t>
            </a:r>
            <a:r>
              <a:rPr lang="cs-CZ" dirty="0"/>
              <a:t>?</a:t>
            </a:r>
          </a:p>
        </p:txBody>
      </p:sp>
      <p:sp>
        <p:nvSpPr>
          <p:cNvPr id="4" name="Zástupný symbol pro zápatí 3"/>
          <p:cNvSpPr>
            <a:spLocks noGrp="1"/>
          </p:cNvSpPr>
          <p:nvPr>
            <p:ph type="ftr" sz="quarter" idx="10"/>
          </p:nvPr>
        </p:nvSpPr>
        <p:spPr/>
        <p:txBody>
          <a:bodyPr/>
          <a:lstStyle/>
          <a:p>
            <a:pPr>
              <a:defRPr/>
            </a:pPr>
            <a:r>
              <a:rPr lang="cs-CZ" smtClean="0"/>
              <a:t>PB 153 OPERAČNÍ SYSTÉMY A JEJICH ROZHRANÍ</a:t>
            </a:r>
            <a:endParaRPr lang="cs-CZ"/>
          </a:p>
        </p:txBody>
      </p:sp>
      <p:sp>
        <p:nvSpPr>
          <p:cNvPr id="5" name="TextovéPole 4"/>
          <p:cNvSpPr txBox="1"/>
          <p:nvPr/>
        </p:nvSpPr>
        <p:spPr>
          <a:xfrm>
            <a:off x="179512" y="1292562"/>
            <a:ext cx="8425061" cy="5016758"/>
          </a:xfrm>
          <a:prstGeom prst="rect">
            <a:avLst/>
          </a:prstGeom>
          <a:noFill/>
          <a:ln>
            <a:solidFill>
              <a:schemeClr val="accent1"/>
            </a:solidFill>
          </a:ln>
        </p:spPr>
        <p:txBody>
          <a:bodyPr wrap="square" rtlCol="0">
            <a:spAutoFit/>
          </a:bodyPr>
          <a:lstStyle/>
          <a:p>
            <a:r>
              <a:rPr lang="en-US" sz="1700" b="1" dirty="0" smtClean="0"/>
              <a:t>LINUX VENDOR</a:t>
            </a:r>
            <a:r>
              <a:rPr lang="en-US" sz="1700" dirty="0" smtClean="0"/>
              <a:t> Red Hat will pay Verisign to sign Fedora 18 so it can work with Microsoft's UEFI Secure Boot.</a:t>
            </a:r>
            <a:endParaRPr lang="cs-CZ" sz="1700" dirty="0" smtClean="0"/>
          </a:p>
          <a:p>
            <a:endParaRPr lang="en-US" sz="1000" dirty="0" smtClean="0"/>
          </a:p>
          <a:p>
            <a:r>
              <a:rPr lang="en-US" sz="1700" dirty="0" smtClean="0"/>
              <a:t>Microsoft has ordered all PC makers shipping Windows 8 PCs to have its UEFI Secure Boot feature enabled, which poses a significant hurdle for users should they want to install a different operating system. Now the Red Hat sponsored Fedora project has said it intends to pay Verisign $99 to sign its software.</a:t>
            </a:r>
          </a:p>
          <a:p>
            <a:r>
              <a:rPr lang="en-US" sz="1700" dirty="0" smtClean="0"/>
              <a:t>Microsoft's intention with UEFI Secure Boot is to only allow trusted software to interact with PC hardware, including </a:t>
            </a:r>
            <a:r>
              <a:rPr lang="en-US" sz="1700" dirty="0" err="1" smtClean="0"/>
              <a:t>bootloaders</a:t>
            </a:r>
            <a:r>
              <a:rPr lang="en-US" sz="1700" dirty="0" smtClean="0"/>
              <a:t> and drivers. However many observers have pointed out that the company can also use this requirement to make it extremely difficult for users to install alternative operating systems.</a:t>
            </a:r>
            <a:r>
              <a:rPr lang="cs-CZ" sz="1700" dirty="0" smtClean="0"/>
              <a:t> </a:t>
            </a:r>
          </a:p>
          <a:p>
            <a:r>
              <a:rPr lang="cs-CZ" sz="1700" dirty="0" smtClean="0"/>
              <a:t>…</a:t>
            </a:r>
            <a:endParaRPr lang="en-US" sz="1700" dirty="0" smtClean="0"/>
          </a:p>
          <a:p>
            <a:endParaRPr lang="cs-CZ" sz="900" dirty="0" smtClean="0"/>
          </a:p>
          <a:p>
            <a:r>
              <a:rPr lang="en-US" sz="1700" dirty="0"/>
              <a:t>While Verisign will be receiving $99 from Fedora and presumably the Ubuntu project and other Linux distributions, it is Microsoft that is the real winner, so far, since it is clear that UEFI Secure Boot will hurt not just Linux distributions but any operating systems that don't have the resources to sign everything to meet Microsoft's unilaterally imposed security regime</a:t>
            </a:r>
            <a:r>
              <a:rPr lang="en-US" sz="1700" dirty="0" smtClean="0"/>
              <a:t>.</a:t>
            </a:r>
            <a:endParaRPr lang="cs-CZ" sz="1700" dirty="0" smtClean="0"/>
          </a:p>
          <a:p>
            <a:endParaRPr lang="cs-CZ" dirty="0" smtClean="0"/>
          </a:p>
          <a:p>
            <a:r>
              <a:rPr lang="cs-CZ" sz="1100" dirty="0"/>
              <a:t>Zdroj: http://www.theinquirer.net/inquirer/news/2181774/red-hat-pay-verisign-sign-fedora-microsofts-uefi-secure-boot</a:t>
            </a:r>
            <a:endParaRPr lang="cs-CZ" dirty="0"/>
          </a:p>
        </p:txBody>
      </p:sp>
    </p:spTree>
    <p:extLst>
      <p:ext uri="{BB962C8B-B14F-4D97-AF65-F5344CB8AC3E}">
        <p14:creationId xmlns:p14="http://schemas.microsoft.com/office/powerpoint/2010/main" val="2127378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zápatí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395288" eaLnBrk="1" hangingPunct="1"/>
            <a:r>
              <a:rPr lang="en-US" smtClean="0"/>
              <a:t>Hl</a:t>
            </a:r>
            <a:r>
              <a:rPr lang="cs-CZ" smtClean="0"/>
              <a:t>a</a:t>
            </a:r>
            <a:r>
              <a:rPr lang="en-US" smtClean="0"/>
              <a:t>vn</a:t>
            </a:r>
            <a:r>
              <a:rPr lang="cs-CZ" smtClean="0"/>
              <a:t>í cíl návrhu</a:t>
            </a:r>
          </a:p>
          <a:p>
            <a:pPr marL="719138" lvl="1" eaLnBrk="1" hangingPunct="1"/>
            <a:r>
              <a:rPr lang="cs-CZ" smtClean="0"/>
              <a:t>maximální možná funkcionalita v co nejmenším prostoru</a:t>
            </a:r>
          </a:p>
          <a:p>
            <a:pPr marL="395288" eaLnBrk="1" hangingPunct="1"/>
            <a:r>
              <a:rPr lang="cs-CZ" smtClean="0"/>
              <a:t>Výsledek</a:t>
            </a:r>
          </a:p>
          <a:p>
            <a:pPr marL="719138" lvl="1" eaLnBrk="1" hangingPunct="1"/>
            <a:r>
              <a:rPr lang="cs-CZ" smtClean="0"/>
              <a:t>modulová architektura není aplikovaná</a:t>
            </a:r>
          </a:p>
          <a:p>
            <a:pPr marL="719138" lvl="1" eaLnBrk="1" hangingPunct="1"/>
            <a:r>
              <a:rPr lang="cs-CZ" smtClean="0"/>
              <a:t>i když MS-DOS má jistou strukturu, jeho rozhraní a jednotlivé komponenty nejsou důsledně separovány a uspořádány</a:t>
            </a:r>
          </a:p>
          <a:p>
            <a:pPr marL="719138" lvl="1" eaLnBrk="1" hangingPunct="1"/>
            <a:endParaRPr lang="cs-CZ" smtClean="0"/>
          </a:p>
        </p:txBody>
      </p:sp>
      <p:sp>
        <p:nvSpPr>
          <p:cNvPr id="126978" name="Rectangle 2"/>
          <p:cNvSpPr>
            <a:spLocks noGrp="1" noChangeArrowheads="1"/>
          </p:cNvSpPr>
          <p:nvPr>
            <p:ph type="title"/>
          </p:nvPr>
        </p:nvSpPr>
        <p:spPr/>
        <p:txBody>
          <a:bodyPr/>
          <a:lstStyle/>
          <a:p>
            <a:pPr eaLnBrk="1" hangingPunct="1">
              <a:defRPr/>
            </a:pPr>
            <a:r>
              <a:rPr lang="cs-CZ" dirty="0" smtClean="0"/>
              <a:t>PŘÍKLAD MS-DOS (4)</a:t>
            </a:r>
            <a:endParaRPr lang="cs-CZ" dirty="0"/>
          </a:p>
        </p:txBody>
      </p:sp>
      <p:sp>
        <p:nvSpPr>
          <p:cNvPr id="16388"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pPr marL="395288" eaLnBrk="1" hangingPunct="1"/>
            <a:r>
              <a:rPr lang="cs-CZ" sz="2600" smtClean="0"/>
              <a:t>Také omezen hardwarem</a:t>
            </a:r>
          </a:p>
          <a:p>
            <a:pPr marL="719138" lvl="1" eaLnBrk="1" hangingPunct="1"/>
            <a:r>
              <a:rPr lang="cs-CZ" smtClean="0"/>
              <a:t>vznik v polovině 70. let</a:t>
            </a:r>
          </a:p>
          <a:p>
            <a:pPr marL="395288" eaLnBrk="1" hangingPunct="1"/>
            <a:r>
              <a:rPr lang="cs-CZ" sz="2600" smtClean="0"/>
              <a:t>OS Unix sestává ze 2 částí</a:t>
            </a:r>
          </a:p>
          <a:p>
            <a:pPr marL="719138" lvl="1" eaLnBrk="1" hangingPunct="1"/>
            <a:r>
              <a:rPr lang="cs-CZ" smtClean="0"/>
              <a:t>systémové programy</a:t>
            </a:r>
          </a:p>
          <a:p>
            <a:pPr marL="719138" lvl="1" eaLnBrk="1" hangingPunct="1"/>
            <a:r>
              <a:rPr lang="cs-CZ" smtClean="0"/>
              <a:t>jádro</a:t>
            </a:r>
          </a:p>
          <a:p>
            <a:pPr marL="1079500" lvl="2" eaLnBrk="1" hangingPunct="1"/>
            <a:r>
              <a:rPr lang="cs-CZ" sz="2000" smtClean="0"/>
              <a:t>vše, co se nachází pod rozhraním volání systému a nad fyzickým hardware</a:t>
            </a:r>
          </a:p>
          <a:p>
            <a:pPr marL="1079500" lvl="2" eaLnBrk="1" hangingPunct="1"/>
            <a:r>
              <a:rPr lang="cs-CZ" sz="2000" smtClean="0"/>
              <a:t>obstarává plnění funkcí z oblastí systému souborů, plánování CPU, správy paměti, …</a:t>
            </a:r>
          </a:p>
          <a:p>
            <a:pPr marL="1079500" lvl="2" eaLnBrk="1" hangingPunct="1"/>
            <a:r>
              <a:rPr lang="cs-CZ" sz="2000" smtClean="0"/>
              <a:t>vrstvová architektura sice existuje, ale hodně funkcí je na jedné úrovni</a:t>
            </a:r>
          </a:p>
        </p:txBody>
      </p:sp>
      <p:sp>
        <p:nvSpPr>
          <p:cNvPr id="128002" name="Rectangle 2"/>
          <p:cNvSpPr>
            <a:spLocks noGrp="1" noChangeArrowheads="1"/>
          </p:cNvSpPr>
          <p:nvPr>
            <p:ph type="title"/>
          </p:nvPr>
        </p:nvSpPr>
        <p:spPr/>
        <p:txBody>
          <a:bodyPr/>
          <a:lstStyle/>
          <a:p>
            <a:pPr eaLnBrk="1" hangingPunct="1">
              <a:defRPr/>
            </a:pPr>
            <a:r>
              <a:rPr lang="cs-CZ" dirty="0" smtClean="0"/>
              <a:t>PŘÍKLAD UNIX</a:t>
            </a:r>
            <a:endParaRPr lang="cs-CZ" dirty="0"/>
          </a:p>
        </p:txBody>
      </p:sp>
      <p:sp>
        <p:nvSpPr>
          <p:cNvPr id="17412"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cs-CZ" dirty="0" smtClean="0"/>
              <a:t>PŘÍKLAD UNIX (2)</a:t>
            </a:r>
            <a:endParaRPr lang="cs-CZ" dirty="0"/>
          </a:p>
        </p:txBody>
      </p:sp>
      <p:sp>
        <p:nvSpPr>
          <p:cNvPr id="18435"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
        <p:nvSpPr>
          <p:cNvPr id="18436" name="Obdélník 5"/>
          <p:cNvSpPr>
            <a:spLocks noChangeArrowheads="1"/>
          </p:cNvSpPr>
          <p:nvPr/>
        </p:nvSpPr>
        <p:spPr bwMode="auto">
          <a:xfrm>
            <a:off x="1000125" y="1357313"/>
            <a:ext cx="7000875" cy="4572000"/>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8437" name="Obdélník 6"/>
          <p:cNvSpPr>
            <a:spLocks noChangeArrowheads="1"/>
          </p:cNvSpPr>
          <p:nvPr/>
        </p:nvSpPr>
        <p:spPr bwMode="auto">
          <a:xfrm>
            <a:off x="1000125" y="5000625"/>
            <a:ext cx="7000875" cy="928688"/>
          </a:xfrm>
          <a:prstGeom prst="rect">
            <a:avLst/>
          </a:prstGeom>
          <a:solidFill>
            <a:schemeClr val="accent1"/>
          </a:solidFill>
          <a:ln w="9525" algn="ctr">
            <a:solidFill>
              <a:schemeClr val="tx1"/>
            </a:solidFill>
            <a:round/>
            <a:headEnd/>
            <a:tailEnd/>
          </a:ln>
        </p:spPr>
        <p:txBody>
          <a:bodyPr/>
          <a:lstStyle/>
          <a:p>
            <a:endParaRPr lang="cs-CZ" b="1">
              <a:cs typeface="Arial" charset="0"/>
            </a:endParaRPr>
          </a:p>
        </p:txBody>
      </p:sp>
      <p:sp>
        <p:nvSpPr>
          <p:cNvPr id="18438" name="Obdélník 7"/>
          <p:cNvSpPr>
            <a:spLocks noChangeArrowheads="1"/>
          </p:cNvSpPr>
          <p:nvPr/>
        </p:nvSpPr>
        <p:spPr bwMode="auto">
          <a:xfrm>
            <a:off x="1000125" y="5000625"/>
            <a:ext cx="2332038" cy="928688"/>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8439" name="Obdélník 8"/>
          <p:cNvSpPr>
            <a:spLocks noChangeArrowheads="1"/>
          </p:cNvSpPr>
          <p:nvPr/>
        </p:nvSpPr>
        <p:spPr bwMode="auto">
          <a:xfrm>
            <a:off x="3333750" y="5000625"/>
            <a:ext cx="2332038" cy="928688"/>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8440" name="Obdélník 9"/>
          <p:cNvSpPr>
            <a:spLocks noChangeArrowheads="1"/>
          </p:cNvSpPr>
          <p:nvPr/>
        </p:nvSpPr>
        <p:spPr bwMode="auto">
          <a:xfrm>
            <a:off x="5659438" y="5000625"/>
            <a:ext cx="2336800" cy="928688"/>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8441" name="Obdélník 10"/>
          <p:cNvSpPr>
            <a:spLocks noChangeArrowheads="1"/>
          </p:cNvSpPr>
          <p:nvPr/>
        </p:nvSpPr>
        <p:spPr bwMode="auto">
          <a:xfrm>
            <a:off x="1019175" y="4699000"/>
            <a:ext cx="6962775" cy="28575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cs-CZ" b="1">
              <a:cs typeface="Arial" charset="0"/>
            </a:endParaRPr>
          </a:p>
        </p:txBody>
      </p:sp>
      <p:sp>
        <p:nvSpPr>
          <p:cNvPr id="18442" name="Obdélník 11"/>
          <p:cNvSpPr>
            <a:spLocks noChangeArrowheads="1"/>
          </p:cNvSpPr>
          <p:nvPr/>
        </p:nvSpPr>
        <p:spPr bwMode="auto">
          <a:xfrm>
            <a:off x="1000125" y="1357313"/>
            <a:ext cx="7000875" cy="571500"/>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8443" name="Obdélník 13"/>
          <p:cNvSpPr>
            <a:spLocks noChangeArrowheads="1"/>
          </p:cNvSpPr>
          <p:nvPr/>
        </p:nvSpPr>
        <p:spPr bwMode="auto">
          <a:xfrm>
            <a:off x="1000125" y="1928813"/>
            <a:ext cx="7000875" cy="928687"/>
          </a:xfrm>
          <a:prstGeom prst="rect">
            <a:avLst/>
          </a:prstGeom>
          <a:solidFill>
            <a:srgbClr val="FFFF99"/>
          </a:solidFill>
          <a:ln w="38100" algn="ctr">
            <a:solidFill>
              <a:schemeClr val="tx1"/>
            </a:solidFill>
            <a:round/>
            <a:headEnd/>
            <a:tailEnd/>
          </a:ln>
        </p:spPr>
        <p:txBody>
          <a:bodyPr/>
          <a:lstStyle/>
          <a:p>
            <a:endParaRPr lang="cs-CZ" b="1">
              <a:cs typeface="Arial" charset="0"/>
            </a:endParaRPr>
          </a:p>
        </p:txBody>
      </p:sp>
      <p:sp>
        <p:nvSpPr>
          <p:cNvPr id="18444" name="TextovéPole 14"/>
          <p:cNvSpPr txBox="1">
            <a:spLocks noChangeArrowheads="1"/>
          </p:cNvSpPr>
          <p:nvPr/>
        </p:nvSpPr>
        <p:spPr bwMode="auto">
          <a:xfrm>
            <a:off x="3857625" y="1489075"/>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(the users)</a:t>
            </a:r>
          </a:p>
        </p:txBody>
      </p:sp>
      <p:sp>
        <p:nvSpPr>
          <p:cNvPr id="18445" name="TextovéPole 17"/>
          <p:cNvSpPr txBox="1">
            <a:spLocks noChangeArrowheads="1"/>
          </p:cNvSpPr>
          <p:nvPr/>
        </p:nvSpPr>
        <p:spPr bwMode="auto">
          <a:xfrm>
            <a:off x="3429000" y="1928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shells and commands</a:t>
            </a:r>
          </a:p>
        </p:txBody>
      </p:sp>
      <p:sp>
        <p:nvSpPr>
          <p:cNvPr id="18446" name="TextovéPole 18"/>
          <p:cNvSpPr txBox="1">
            <a:spLocks noChangeArrowheads="1"/>
          </p:cNvSpPr>
          <p:nvPr/>
        </p:nvSpPr>
        <p:spPr bwMode="auto">
          <a:xfrm>
            <a:off x="3286125" y="2214563"/>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compilers and interpreters</a:t>
            </a:r>
          </a:p>
        </p:txBody>
      </p:sp>
      <p:sp>
        <p:nvSpPr>
          <p:cNvPr id="18447" name="TextovéPole 19"/>
          <p:cNvSpPr txBox="1">
            <a:spLocks noChangeArrowheads="1"/>
          </p:cNvSpPr>
          <p:nvPr/>
        </p:nvSpPr>
        <p:spPr bwMode="auto">
          <a:xfrm>
            <a:off x="3714750" y="2500313"/>
            <a:ext cx="157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system libraries</a:t>
            </a:r>
          </a:p>
        </p:txBody>
      </p:sp>
      <p:sp>
        <p:nvSpPr>
          <p:cNvPr id="18448" name="Obdélník 21"/>
          <p:cNvSpPr>
            <a:spLocks noChangeArrowheads="1"/>
          </p:cNvSpPr>
          <p:nvPr/>
        </p:nvSpPr>
        <p:spPr bwMode="auto">
          <a:xfrm>
            <a:off x="1019175" y="2873375"/>
            <a:ext cx="6964363" cy="28575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cs-CZ" b="1">
              <a:cs typeface="Arial" charset="0"/>
            </a:endParaRPr>
          </a:p>
        </p:txBody>
      </p:sp>
      <p:sp>
        <p:nvSpPr>
          <p:cNvPr id="18449" name="TextovéPole 22"/>
          <p:cNvSpPr txBox="1">
            <a:spLocks noChangeArrowheads="1"/>
          </p:cNvSpPr>
          <p:nvPr/>
        </p:nvSpPr>
        <p:spPr bwMode="auto">
          <a:xfrm>
            <a:off x="1071563" y="3465513"/>
            <a:ext cx="2000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signals terminal</a:t>
            </a:r>
          </a:p>
          <a:p>
            <a:pPr algn="ctr" eaLnBrk="1" hangingPunct="1"/>
            <a:r>
              <a:rPr lang="cs-CZ" sz="1400" b="1"/>
              <a:t>handling</a:t>
            </a:r>
          </a:p>
          <a:p>
            <a:pPr algn="ctr" eaLnBrk="1" hangingPunct="1"/>
            <a:r>
              <a:rPr lang="cs-CZ" sz="1400" b="1"/>
              <a:t>character I/O system</a:t>
            </a:r>
          </a:p>
          <a:p>
            <a:pPr algn="ctr" eaLnBrk="1" hangingPunct="1"/>
            <a:r>
              <a:rPr lang="cs-CZ" sz="1400" b="1"/>
              <a:t>terminal drivers</a:t>
            </a:r>
          </a:p>
        </p:txBody>
      </p:sp>
      <p:sp>
        <p:nvSpPr>
          <p:cNvPr id="18450" name="TextovéPole 26"/>
          <p:cNvSpPr txBox="1">
            <a:spLocks noChangeArrowheads="1"/>
          </p:cNvSpPr>
          <p:nvPr/>
        </p:nvSpPr>
        <p:spPr bwMode="auto">
          <a:xfrm>
            <a:off x="3429000" y="3465513"/>
            <a:ext cx="2000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file system</a:t>
            </a:r>
          </a:p>
          <a:p>
            <a:pPr algn="ctr" eaLnBrk="1" hangingPunct="1"/>
            <a:r>
              <a:rPr lang="cs-CZ" sz="1400" b="1"/>
              <a:t>swapping block I/O</a:t>
            </a:r>
          </a:p>
          <a:p>
            <a:pPr algn="ctr" eaLnBrk="1" hangingPunct="1"/>
            <a:r>
              <a:rPr lang="cs-CZ" sz="1400" b="1"/>
              <a:t>system</a:t>
            </a:r>
          </a:p>
          <a:p>
            <a:pPr algn="ctr" eaLnBrk="1" hangingPunct="1"/>
            <a:r>
              <a:rPr lang="cs-CZ" sz="1400" b="1"/>
              <a:t>disk and tape drivers</a:t>
            </a:r>
          </a:p>
        </p:txBody>
      </p:sp>
      <p:sp>
        <p:nvSpPr>
          <p:cNvPr id="18451" name="TextovéPole 27"/>
          <p:cNvSpPr txBox="1">
            <a:spLocks noChangeArrowheads="1"/>
          </p:cNvSpPr>
          <p:nvPr/>
        </p:nvSpPr>
        <p:spPr bwMode="auto">
          <a:xfrm>
            <a:off x="5786438" y="3465513"/>
            <a:ext cx="2000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CPU schelduling</a:t>
            </a:r>
          </a:p>
          <a:p>
            <a:pPr algn="ctr" eaLnBrk="1" hangingPunct="1"/>
            <a:r>
              <a:rPr lang="cs-CZ" sz="1400" b="1"/>
              <a:t>page replacement</a:t>
            </a:r>
          </a:p>
          <a:p>
            <a:pPr algn="ctr" eaLnBrk="1" hangingPunct="1"/>
            <a:r>
              <a:rPr lang="cs-CZ" sz="1400" b="1"/>
              <a:t>demand paging</a:t>
            </a:r>
          </a:p>
          <a:p>
            <a:pPr algn="ctr" eaLnBrk="1" hangingPunct="1"/>
            <a:r>
              <a:rPr lang="cs-CZ" sz="1400" b="1"/>
              <a:t>virtual memory</a:t>
            </a:r>
          </a:p>
        </p:txBody>
      </p:sp>
      <p:sp>
        <p:nvSpPr>
          <p:cNvPr id="18452" name="TextovéPole 28"/>
          <p:cNvSpPr txBox="1">
            <a:spLocks noChangeArrowheads="1"/>
          </p:cNvSpPr>
          <p:nvPr/>
        </p:nvSpPr>
        <p:spPr bwMode="auto">
          <a:xfrm>
            <a:off x="2963863" y="2857500"/>
            <a:ext cx="307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i="1"/>
              <a:t>system-call interface to the kernel</a:t>
            </a:r>
          </a:p>
        </p:txBody>
      </p:sp>
      <p:sp>
        <p:nvSpPr>
          <p:cNvPr id="18453" name="TextovéPole 32"/>
          <p:cNvSpPr txBox="1">
            <a:spLocks noChangeArrowheads="1"/>
          </p:cNvSpPr>
          <p:nvPr/>
        </p:nvSpPr>
        <p:spPr bwMode="auto">
          <a:xfrm>
            <a:off x="3036888" y="4714875"/>
            <a:ext cx="2928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1400" b="1" i="1"/>
              <a:t>kernel interface to the hardware</a:t>
            </a:r>
          </a:p>
        </p:txBody>
      </p:sp>
      <p:sp>
        <p:nvSpPr>
          <p:cNvPr id="18454" name="TextovéPole 33"/>
          <p:cNvSpPr txBox="1">
            <a:spLocks noChangeArrowheads="1"/>
          </p:cNvSpPr>
          <p:nvPr/>
        </p:nvSpPr>
        <p:spPr bwMode="auto">
          <a:xfrm>
            <a:off x="1238250" y="5072063"/>
            <a:ext cx="1857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terminal controllers</a:t>
            </a:r>
          </a:p>
        </p:txBody>
      </p:sp>
      <p:sp>
        <p:nvSpPr>
          <p:cNvPr id="18455" name="TextovéPole 34"/>
          <p:cNvSpPr txBox="1">
            <a:spLocks noChangeArrowheads="1"/>
          </p:cNvSpPr>
          <p:nvPr/>
        </p:nvSpPr>
        <p:spPr bwMode="auto">
          <a:xfrm>
            <a:off x="1238250" y="5429250"/>
            <a:ext cx="1857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terminals</a:t>
            </a:r>
          </a:p>
        </p:txBody>
      </p:sp>
      <p:sp>
        <p:nvSpPr>
          <p:cNvPr id="18456" name="TextovéPole 35"/>
          <p:cNvSpPr txBox="1">
            <a:spLocks noChangeArrowheads="1"/>
          </p:cNvSpPr>
          <p:nvPr/>
        </p:nvSpPr>
        <p:spPr bwMode="auto">
          <a:xfrm>
            <a:off x="3571875" y="5072063"/>
            <a:ext cx="1857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device controllers</a:t>
            </a:r>
          </a:p>
        </p:txBody>
      </p:sp>
      <p:sp>
        <p:nvSpPr>
          <p:cNvPr id="18457" name="TextovéPole 36"/>
          <p:cNvSpPr txBox="1">
            <a:spLocks noChangeArrowheads="1"/>
          </p:cNvSpPr>
          <p:nvPr/>
        </p:nvSpPr>
        <p:spPr bwMode="auto">
          <a:xfrm>
            <a:off x="3571875" y="5429250"/>
            <a:ext cx="1857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disks and tapes</a:t>
            </a:r>
          </a:p>
        </p:txBody>
      </p:sp>
      <p:sp>
        <p:nvSpPr>
          <p:cNvPr id="18458" name="TextovéPole 37"/>
          <p:cNvSpPr txBox="1">
            <a:spLocks noChangeArrowheads="1"/>
          </p:cNvSpPr>
          <p:nvPr/>
        </p:nvSpPr>
        <p:spPr bwMode="auto">
          <a:xfrm>
            <a:off x="5899150" y="5072063"/>
            <a:ext cx="1857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memory controllers</a:t>
            </a:r>
          </a:p>
        </p:txBody>
      </p:sp>
      <p:sp>
        <p:nvSpPr>
          <p:cNvPr id="18459" name="TextovéPole 38"/>
          <p:cNvSpPr txBox="1">
            <a:spLocks noChangeArrowheads="1"/>
          </p:cNvSpPr>
          <p:nvPr/>
        </p:nvSpPr>
        <p:spPr bwMode="auto">
          <a:xfrm>
            <a:off x="5899150" y="5429250"/>
            <a:ext cx="1857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1400" b="1"/>
              <a:t>physical memory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331" t="960" r="17094" b="664"/>
          <a:stretch>
            <a:fillRect/>
          </a:stretch>
        </p:blipFill>
        <p:spPr>
          <a:xfrm>
            <a:off x="1571625" y="1271588"/>
            <a:ext cx="6280150" cy="5024437"/>
          </a:xfrm>
          <a:noFill/>
        </p:spPr>
      </p:pic>
      <p:sp>
        <p:nvSpPr>
          <p:cNvPr id="158722" name="Rectangle 2"/>
          <p:cNvSpPr>
            <a:spLocks noGrp="1" noChangeArrowheads="1"/>
          </p:cNvSpPr>
          <p:nvPr>
            <p:ph type="title"/>
          </p:nvPr>
        </p:nvSpPr>
        <p:spPr/>
        <p:txBody>
          <a:bodyPr/>
          <a:lstStyle/>
          <a:p>
            <a:pPr eaLnBrk="1" hangingPunct="1">
              <a:defRPr/>
            </a:pPr>
            <a:r>
              <a:rPr lang="cs-CZ" dirty="0" smtClean="0"/>
              <a:t>PŘÍKLAD: UNIX (3)</a:t>
            </a:r>
            <a:endParaRPr lang="cs-CZ" dirty="0"/>
          </a:p>
        </p:txBody>
      </p:sp>
      <p:sp>
        <p:nvSpPr>
          <p:cNvPr id="19460" name="Zástupný symbol pro zápatí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mtClean="0">
                <a:solidFill>
                  <a:schemeClr val="bg1"/>
                </a:solidFill>
              </a:rPr>
              <a:t>PB 153 OPERAČNÍ SYSTÉMY A JEJICH ROZHRANÍ</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pb153-operacni-systemy">
  <a:themeElements>
    <a:clrScheme name="PB153-operacni-systemy-a-jejich-rozhrani">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71BEC4"/>
      </a:folHlink>
    </a:clrScheme>
    <a:fontScheme name="2_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PB153_vzor</Template>
  <TotalTime>1965</TotalTime>
  <Words>2438</Words>
  <Application>Microsoft Office PowerPoint</Application>
  <PresentationFormat>Předvádění na obrazovce (4:3)</PresentationFormat>
  <Paragraphs>455</Paragraphs>
  <Slides>53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53</vt:i4>
      </vt:variant>
    </vt:vector>
  </HeadingPairs>
  <TitlesOfParts>
    <vt:vector size="59" baseType="lpstr">
      <vt:lpstr>Arial</vt:lpstr>
      <vt:lpstr>Arial Narrow</vt:lpstr>
      <vt:lpstr>Courier New</vt:lpstr>
      <vt:lpstr>Tahoma</vt:lpstr>
      <vt:lpstr>Wingdings</vt:lpstr>
      <vt:lpstr>motiv-pb153-operacni-systemy</vt:lpstr>
      <vt:lpstr>PB153 OPERAČNÍ SYSTÉMY A JEJICH ROZHRANÍ</vt:lpstr>
      <vt:lpstr>VNITŘNÍ STRUKTURA OS</vt:lpstr>
      <vt:lpstr>PŘÍKLAD: MS-DOS</vt:lpstr>
      <vt:lpstr>PŘÍKLAD MS-DOS (2)</vt:lpstr>
      <vt:lpstr>PŘÍKLAD MS-DOS (3)</vt:lpstr>
      <vt:lpstr>PŘÍKLAD MS-DOS (4)</vt:lpstr>
      <vt:lpstr>PŘÍKLAD UNIX</vt:lpstr>
      <vt:lpstr>PŘÍKLAD UNIX (2)</vt:lpstr>
      <vt:lpstr>PŘÍKLAD: UNIX (3)</vt:lpstr>
      <vt:lpstr>XENIX</vt:lpstr>
      <vt:lpstr>PŘÍKLAD OS/2</vt:lpstr>
      <vt:lpstr>HIERARCHICKÁ VRSTVOVÁ ARCHITEKTURA</vt:lpstr>
      <vt:lpstr>HIERARCHICKÁ ARCHITEKTURA</vt:lpstr>
      <vt:lpstr>HIERARCHICKÁ STRUKTURA</vt:lpstr>
      <vt:lpstr>HIERARCHICKÁ STRUKTURA</vt:lpstr>
      <vt:lpstr>PŘÍKLAD: LINUX</vt:lpstr>
      <vt:lpstr>PROVÁDĚNÍ SLUŽEB V KLASICKÉM OS</vt:lpstr>
      <vt:lpstr>SLUŽBY V PROCESOVĚ KONSTRUOVANÉM OS</vt:lpstr>
      <vt:lpstr>STRUKTURA S MIKROJÁDREM</vt:lpstr>
      <vt:lpstr>STRUKTURA S MIKROJÁDREM (2)</vt:lpstr>
      <vt:lpstr>MIKROJÁDRO A MONOLITICKÉ JÁDRO</vt:lpstr>
      <vt:lpstr>MACH</vt:lpstr>
      <vt:lpstr>PŘÍKLAD: WINDOWS NT</vt:lpstr>
      <vt:lpstr>PŘÍKLAD: WINDOWS NT (pokr.)</vt:lpstr>
      <vt:lpstr>LINUX: MODULARITA</vt:lpstr>
      <vt:lpstr>LINUX: MODULARITA</vt:lpstr>
      <vt:lpstr>LINUX: MODULARITA</vt:lpstr>
      <vt:lpstr>LINUX: MODULARITA</vt:lpstr>
      <vt:lpstr>Podepisování modulů v Linuxu</vt:lpstr>
      <vt:lpstr>Podepisování modulů v Linuxu</vt:lpstr>
      <vt:lpstr>LINUX: MODIFIKACE JÁDRA ZA BĚHU</vt:lpstr>
      <vt:lpstr>LINUX: TABULKA SYSTÉMOVÝCH VOLÁNÍ</vt:lpstr>
      <vt:lpstr>WINDOWS: MODULARITA</vt:lpstr>
      <vt:lpstr>WINDOWS: MODULARITA (PŘ.)</vt:lpstr>
      <vt:lpstr>OVLADAČE VE WINDOWS XP</vt:lpstr>
      <vt:lpstr>OVLADAČE A NOVĚJŠÍ WINDOWS</vt:lpstr>
      <vt:lpstr>PODPISY VYŽADOVÁNY U 64BITOVÝCH SYSTÉMŮ</vt:lpstr>
      <vt:lpstr>PODPISY OVLADAČŮ</vt:lpstr>
      <vt:lpstr>IMPLEMENTACE SYSTÉMU</vt:lpstr>
      <vt:lpstr>SYSTEM GENERATION (SYSGEN)</vt:lpstr>
      <vt:lpstr>BOOTOVÁNÍ IBM PC</vt:lpstr>
      <vt:lpstr>PŘÍKLAD: BOOTOVÁNÍ LINUXU (IBM PC)</vt:lpstr>
      <vt:lpstr>HLAVNÍ ZAVÁDĚCÍ ZÁZNAM</vt:lpstr>
      <vt:lpstr>PŘÍKLAD: BOOTOVÁNÍ LINUXU (IBM PC) - POKRAČOVÁNÍ</vt:lpstr>
      <vt:lpstr>VÝBĚR OS - GRUB</vt:lpstr>
      <vt:lpstr>BOOTOVANÍ LINUXU (IBM PC)</vt:lpstr>
      <vt:lpstr>GPT</vt:lpstr>
      <vt:lpstr>GUID jednotlivých oddílů</vt:lpstr>
      <vt:lpstr>Bezpečný boot (secure boot)</vt:lpstr>
      <vt:lpstr>Bezpečný boot ve Windows 8</vt:lpstr>
      <vt:lpstr>Bezpečný boot ve Fedora Linux (18+)</vt:lpstr>
      <vt:lpstr>Bezpečný boot – boj proti malware?</vt:lpstr>
      <vt:lpstr>Prezentace aplikace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PB153 Operační systémy a jejich rozhraní</dc:title>
  <dc:creator>Zdeněk Říha</dc:creator>
  <cp:lastModifiedBy>zriha</cp:lastModifiedBy>
  <cp:revision>145</cp:revision>
  <dcterms:created xsi:type="dcterms:W3CDTF">2004-03-14T19:36:39Z</dcterms:created>
  <dcterms:modified xsi:type="dcterms:W3CDTF">2014-03-11T16:49:04Z</dcterms:modified>
</cp:coreProperties>
</file>