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8" r:id="rId3"/>
    <p:sldId id="259" r:id="rId4"/>
    <p:sldId id="281" r:id="rId5"/>
    <p:sldId id="282" r:id="rId6"/>
    <p:sldId id="283" r:id="rId7"/>
    <p:sldId id="284" r:id="rId8"/>
    <p:sldId id="285" r:id="rId9"/>
    <p:sldId id="293" r:id="rId10"/>
    <p:sldId id="261" r:id="rId11"/>
    <p:sldId id="262" r:id="rId12"/>
    <p:sldId id="263" r:id="rId13"/>
    <p:sldId id="264" r:id="rId14"/>
    <p:sldId id="265" r:id="rId15"/>
    <p:sldId id="286" r:id="rId16"/>
    <p:sldId id="287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7" r:id="rId28"/>
    <p:sldId id="278" r:id="rId29"/>
    <p:sldId id="279" r:id="rId30"/>
    <p:sldId id="280" r:id="rId31"/>
    <p:sldId id="288" r:id="rId32"/>
    <p:sldId id="289" r:id="rId33"/>
    <p:sldId id="290" r:id="rId34"/>
    <p:sldId id="291" r:id="rId35"/>
    <p:sldId id="292" r:id="rId36"/>
  </p:sldIdLst>
  <p:sldSz cx="9144000" cy="6858000" type="screen4x3"/>
  <p:notesSz cx="6781800" cy="99187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3CCFF"/>
    <a:srgbClr val="0066FF"/>
    <a:srgbClr val="00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417664C-C83E-4F8F-841E-F834F4D624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928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2672BBC-AC4F-40D0-9BC3-136C8D649C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0915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3929063"/>
            <a:ext cx="871538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338" y="3929063"/>
            <a:ext cx="871537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100" y="3929063"/>
            <a:ext cx="8699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sz="140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772400" cy="2243153"/>
          </a:xfrm>
        </p:spPr>
        <p:txBody>
          <a:bodyPr/>
          <a:lstStyle>
            <a:lvl1pPr>
              <a:lnSpc>
                <a:spcPts val="6000"/>
              </a:lnSpc>
              <a:defRPr sz="6000" spc="-3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28992" y="4071942"/>
            <a:ext cx="5000660" cy="1566858"/>
          </a:xfrm>
        </p:spPr>
        <p:txBody>
          <a:bodyPr/>
          <a:lstStyle>
            <a:lvl1pPr marL="0" indent="0" algn="l">
              <a:buNone/>
              <a:defRPr b="1" spc="-15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7627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5" name="Rovnoramenný trojúhelník 4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96000">
              <a:defRPr/>
            </a:lvl1pPr>
            <a:lvl2pPr marL="720000">
              <a:defRPr/>
            </a:lvl2pPr>
            <a:lvl3pPr marL="1080000">
              <a:defRPr/>
            </a:lvl3pPr>
            <a:lvl4pPr marL="1620000">
              <a:defRPr/>
            </a:lvl4pPr>
            <a:lvl5pPr marL="1980000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675641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4169526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6" name="Rovnoramenný trojúhelník 5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239941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8" name="Rovnoramenný trojúhelník 7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3872201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4" name="Rovnoramenný trojúhelník 3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2960843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1606742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spc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150932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9"/>
          <p:cNvSpPr txBox="1">
            <a:spLocks noChangeArrowheads="1"/>
          </p:cNvSpPr>
          <p:nvPr/>
        </p:nvSpPr>
        <p:spPr bwMode="auto">
          <a:xfrm>
            <a:off x="434975" y="1357313"/>
            <a:ext cx="813752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cs-CZ" sz="2400">
                <a:solidFill>
                  <a:schemeClr val="tx2"/>
                </a:solidFill>
                <a:ea typeface="Tahoma" pitchFamily="34" charset="0"/>
                <a:cs typeface="Arial" charset="0"/>
              </a:rPr>
              <a:t>Výukovou pomůcku zpracovalo </a:t>
            </a:r>
            <a:br>
              <a:rPr lang="cs-CZ" sz="2400">
                <a:solidFill>
                  <a:schemeClr val="tx2"/>
                </a:solidFill>
                <a:ea typeface="Tahoma" pitchFamily="34" charset="0"/>
                <a:cs typeface="Arial" charset="0"/>
              </a:rPr>
            </a:br>
            <a:r>
              <a:rPr lang="cs-CZ" sz="2400" b="1">
                <a:solidFill>
                  <a:schemeClr val="tx2"/>
                </a:solidFill>
                <a:ea typeface="Tahoma" pitchFamily="34" charset="0"/>
                <a:cs typeface="Arial" charset="0"/>
              </a:rPr>
              <a:t>Servisní středisko pro e-learning na MU</a:t>
            </a:r>
          </a:p>
          <a:p>
            <a:pPr algn="ctr" eaLnBrk="1" hangingPunct="1">
              <a:lnSpc>
                <a:spcPct val="150000"/>
              </a:lnSpc>
            </a:pPr>
            <a:r>
              <a:rPr lang="cs-CZ" sz="2400" u="sng">
                <a:solidFill>
                  <a:srgbClr val="FFFFFF"/>
                </a:solidFill>
                <a:ea typeface="Tahoma" pitchFamily="34" charset="0"/>
                <a:cs typeface="Arial" charset="0"/>
              </a:rPr>
              <a:t>http://is.muni.cz/stech/</a:t>
            </a:r>
          </a:p>
        </p:txBody>
      </p:sp>
      <p:sp>
        <p:nvSpPr>
          <p:cNvPr id="3" name="AutoShape 2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" name="AutoShape 4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988" y="3643313"/>
            <a:ext cx="59055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  <p:extLst>
      <p:ext uri="{BB962C8B-B14F-4D97-AF65-F5344CB8AC3E}">
        <p14:creationId xmlns:p14="http://schemas.microsoft.com/office/powerpoint/2010/main" val="3840439261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sz="1400"/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7451725" y="6572250"/>
            <a:ext cx="16557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fld id="{5939832A-3EB4-4DA9-B326-64F905EFD09D}" type="slidenum">
              <a:rPr lang="en-US" sz="1200" b="1">
                <a:solidFill>
                  <a:schemeClr val="bg1"/>
                </a:solidFill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cs-CZ" sz="1200" b="1">
                <a:solidFill>
                  <a:schemeClr val="bg1"/>
                </a:solidFill>
              </a:rPr>
              <a:t>/35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97638"/>
            <a:ext cx="71294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pc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4" r:id="rId3"/>
    <p:sldLayoutId id="2147483739" r:id="rId4"/>
    <p:sldLayoutId id="2147483740" r:id="rId5"/>
    <p:sldLayoutId id="2147483741" r:id="rId6"/>
    <p:sldLayoutId id="2147483735" r:id="rId7"/>
    <p:sldLayoutId id="2147483736" r:id="rId8"/>
    <p:sldLayoutId id="2147483742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 spc="-150">
          <a:solidFill>
            <a:srgbClr val="0D0D28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5pPr>
      <a:lvl6pPr marL="4572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6pPr>
      <a:lvl7pPr marL="9144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7pPr>
      <a:lvl8pPr marL="13716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8pPr>
      <a:lvl9pPr marL="18288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9pPr>
    </p:titleStyle>
    <p:bodyStyle>
      <a:lvl1pPr marL="395288" indent="-395288" algn="l" rtl="0" eaLnBrk="0" fontAlgn="base" hangingPunct="0">
        <a:spcBef>
          <a:spcPts val="1800"/>
        </a:spcBef>
        <a:spcAft>
          <a:spcPct val="0"/>
        </a:spcAft>
        <a:buClr>
          <a:srgbClr val="333399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58775" algn="l" rtl="0" eaLnBrk="0" fontAlgn="base" hangingPunct="0">
        <a:spcBef>
          <a:spcPts val="600"/>
        </a:spcBef>
        <a:spcAft>
          <a:spcPct val="0"/>
        </a:spcAft>
        <a:buClr>
          <a:srgbClr val="3366FF"/>
        </a:buClr>
        <a:buFont typeface="Arial" charset="0"/>
        <a:buChar char="●"/>
        <a:defRPr sz="2400">
          <a:solidFill>
            <a:schemeClr val="tx1"/>
          </a:solidFill>
          <a:latin typeface="+mn-lt"/>
        </a:defRPr>
      </a:lvl2pPr>
      <a:lvl3pPr marL="1079500" indent="-287338" algn="l" rtl="0" eaLnBrk="0" fontAlgn="base" hangingPunct="0">
        <a:spcBef>
          <a:spcPts val="600"/>
        </a:spcBef>
        <a:spcAft>
          <a:spcPct val="0"/>
        </a:spcAft>
        <a:buClr>
          <a:srgbClr val="33CCFF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PB153</a:t>
            </a:r>
            <a:br>
              <a:rPr lang="en-US" dirty="0" smtClean="0"/>
            </a:br>
            <a:r>
              <a:rPr lang="en-US" dirty="0" smtClean="0"/>
              <a:t>OPERA</a:t>
            </a:r>
            <a:r>
              <a:rPr lang="cs-CZ" dirty="0" smtClean="0"/>
              <a:t>ČNÍ SYSTÉMY A JEJICH ROZHRANÍ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4071938"/>
            <a:ext cx="5000625" cy="15668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S</a:t>
            </a:r>
            <a:r>
              <a:rPr lang="cs-CZ" dirty="0" err="1"/>
              <a:t>ynchronizace</a:t>
            </a:r>
            <a:r>
              <a:rPr lang="cs-CZ" dirty="0"/>
              <a:t> procesů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065963" y="4621213"/>
            <a:ext cx="1819275" cy="1939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cs-CZ" sz="12000" b="1" spc="-300" dirty="0">
                <a:solidFill>
                  <a:srgbClr val="33CCFF"/>
                </a:solidFill>
              </a:rPr>
              <a:t>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Race condition (podmínka soupeření):</a:t>
            </a:r>
          </a:p>
          <a:p>
            <a:pPr marL="719138" lvl="1" eaLnBrk="1" hangingPunct="1"/>
            <a:r>
              <a:rPr lang="cs-CZ" smtClean="0"/>
              <a:t>více procesů současně přistupuje ke sdíleným zdrojům a manipulují s nimi</a:t>
            </a:r>
          </a:p>
          <a:p>
            <a:pPr marL="719138" lvl="1" eaLnBrk="1" hangingPunct="1"/>
            <a:r>
              <a:rPr lang="cs-CZ" smtClean="0"/>
              <a:t>konečnou hodnotu zdroje určuje poslední z procesů, který zdroj po manipulaci opustí</a:t>
            </a:r>
          </a:p>
          <a:p>
            <a:pPr marL="395288" eaLnBrk="1" hangingPunct="1"/>
            <a:r>
              <a:rPr lang="cs-CZ" smtClean="0"/>
              <a:t>Ochrana procesů před negativními dopady race condition</a:t>
            </a:r>
          </a:p>
          <a:p>
            <a:pPr marL="719138" lvl="1" eaLnBrk="1" hangingPunct="1"/>
            <a:r>
              <a:rPr lang="cs-CZ" smtClean="0"/>
              <a:t>je potřeba procesy synchronizovat</a:t>
            </a:r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RACE CONDITION</a:t>
            </a:r>
            <a:endParaRPr lang="cs-CZ" dirty="0"/>
          </a:p>
        </p:txBody>
      </p:sp>
      <p:sp>
        <p:nvSpPr>
          <p:cNvPr id="1741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N procesů soupeří o právo používat </a:t>
            </a:r>
            <a:br>
              <a:rPr lang="cs-CZ" smtClean="0"/>
            </a:br>
            <a:r>
              <a:rPr lang="cs-CZ" smtClean="0"/>
              <a:t>jistá sdílená data</a:t>
            </a:r>
          </a:p>
          <a:p>
            <a:pPr marL="395288" eaLnBrk="1" hangingPunct="1"/>
            <a:r>
              <a:rPr lang="cs-CZ" smtClean="0"/>
              <a:t>V každém procesu se nachází segment kódu programu nazývaný </a:t>
            </a:r>
            <a:r>
              <a:rPr lang="cs-CZ" i="1" smtClean="0"/>
              <a:t>kritická sekce</a:t>
            </a:r>
            <a:r>
              <a:rPr lang="cs-CZ" smtClean="0"/>
              <a:t>, ve kterém proces přistupuje ke sdíleným zdrojům</a:t>
            </a:r>
          </a:p>
          <a:p>
            <a:pPr marL="395288" eaLnBrk="1" hangingPunct="1"/>
            <a:r>
              <a:rPr lang="cs-CZ" smtClean="0"/>
              <a:t>Problém:</a:t>
            </a:r>
          </a:p>
          <a:p>
            <a:pPr marL="719138" lvl="1" eaLnBrk="1" hangingPunct="1"/>
            <a:r>
              <a:rPr lang="cs-CZ" smtClean="0"/>
              <a:t>je potřeba zajistit, že v kritické sekci, sdružené s jistým zdrojem, se bude nacházet nejvýše jeden proces</a:t>
            </a:r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PROBLÉM KRITICKÉ SEKCE</a:t>
            </a:r>
            <a:endParaRPr lang="cs-CZ" dirty="0"/>
          </a:p>
        </p:txBody>
      </p:sp>
      <p:sp>
        <p:nvSpPr>
          <p:cNvPr id="1843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1900" smtClean="0"/>
              <a:t>Podmínka vzájemného vyloučení (mutual exclusion), podmínka bezpečnosti, „safety“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jestliže proces P1 provádí svoji kritickou sekci, žádný jiný proces nemůže provádět svoji kritickou sekci sdruženou se stejným zdrojem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1900" smtClean="0"/>
              <a:t>Podmínka trvalosti postupu (progress), podmínka živosti, „liveliness“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jestliže žádný proces neprovádí svoji sekci sdruženou s jistým zdrojem a existuje alespoň jeden proces, který si přeje vstoupit do kritické sekce sdružené s tímto zdroje, pak výběr procesu, který do takové kritické sekce vstoupí, se nesmí odkládat nekonečně dlouho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1900" smtClean="0"/>
              <a:t>Podmínka konečnosti doby čekání (bounded waiting), podmínka spravedlivosti, „fairness“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musí existovat horní mez počtu, kolikrát může být povolen vstup do kritické sekce sdružené s jistým zdrojem jiným procesům než procesu, který vydal žádost o vstup do kritické sekce sdružené s tímto zdrojem, po vydání takové žádosti a před tím, než je takový požadavek uspokojen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předpokládáme, že každý proces běží nenulovou rychlostí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o relativní rychlosti procesů nic nevíme</a:t>
            </a:r>
          </a:p>
          <a:p>
            <a:pPr marL="719138" lvl="1" eaLnBrk="1" hangingPunct="1">
              <a:lnSpc>
                <a:spcPct val="80000"/>
              </a:lnSpc>
            </a:pPr>
            <a:endParaRPr lang="cs-CZ" sz="1800" smtClean="0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000" dirty="0" smtClean="0"/>
              <a:t>PODMÍNKY ŘEŠENÍ PROBLÉMU KRITICKÉ SEKCE</a:t>
            </a:r>
            <a:endParaRPr lang="cs-CZ" sz="3000" dirty="0"/>
          </a:p>
        </p:txBody>
      </p:sp>
      <p:sp>
        <p:nvSpPr>
          <p:cNvPr id="1946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Máme pouze 2 procesy, P</a:t>
            </a:r>
            <a:r>
              <a:rPr lang="cs-CZ" sz="2100" baseline="-25000" dirty="0"/>
              <a:t>0</a:t>
            </a:r>
            <a:r>
              <a:rPr lang="cs-CZ" sz="2100" dirty="0"/>
              <a:t> a P</a:t>
            </a:r>
            <a:r>
              <a:rPr lang="cs-CZ" sz="2100" baseline="-25000" dirty="0"/>
              <a:t>1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Generická struktura procesu </a:t>
            </a:r>
            <a:r>
              <a:rPr lang="cs-CZ" sz="2100" dirty="0" err="1"/>
              <a:t>P</a:t>
            </a:r>
            <a:r>
              <a:rPr lang="cs-CZ" sz="2100" baseline="-25000" dirty="0" err="1"/>
              <a:t>i</a:t>
            </a:r>
            <a:endParaRPr lang="cs-CZ" sz="2100" baseline="-250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100" b="1" dirty="0"/>
              <a:t>    </a:t>
            </a:r>
            <a:r>
              <a:rPr lang="en-US" sz="2100" b="1" dirty="0"/>
              <a:t>do</a:t>
            </a:r>
            <a:r>
              <a:rPr lang="en-US" sz="2100" dirty="0"/>
              <a:t> {</a:t>
            </a:r>
            <a:endParaRPr lang="en-US" sz="2100" b="1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/>
              <a:t>			</a:t>
            </a:r>
            <a:endParaRPr lang="cs-CZ" sz="21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1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1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/>
              <a:t>		} </a:t>
            </a:r>
            <a:r>
              <a:rPr lang="en-US" sz="2100" b="1" dirty="0"/>
              <a:t>while (1)</a:t>
            </a:r>
            <a:r>
              <a:rPr lang="en-US" sz="2100" dirty="0"/>
              <a:t>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Procesy mohou za účelem dosažení synchronizace svých akcí sdílet společné proměnné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Činné čekání na splnění podmínky v „</a:t>
            </a:r>
            <a:r>
              <a:rPr lang="cs-CZ" sz="2100" dirty="0" err="1"/>
              <a:t>entry</a:t>
            </a:r>
            <a:r>
              <a:rPr lang="cs-CZ" sz="2100" dirty="0"/>
              <a:t> </a:t>
            </a:r>
            <a:r>
              <a:rPr lang="cs-CZ" sz="2100" dirty="0" err="1"/>
              <a:t>section</a:t>
            </a:r>
            <a:r>
              <a:rPr lang="cs-CZ" sz="2100" dirty="0"/>
              <a:t>“ – „busy </a:t>
            </a:r>
            <a:r>
              <a:rPr lang="cs-CZ" sz="2100" dirty="0" err="1"/>
              <a:t>waiting</a:t>
            </a:r>
            <a:r>
              <a:rPr lang="cs-CZ" sz="2100" dirty="0"/>
              <a:t>“</a:t>
            </a:r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POČÁTEČNÍ NÁVRHY ŘEŠENÍ</a:t>
            </a:r>
            <a:endParaRPr lang="cs-CZ" dirty="0"/>
          </a:p>
        </p:txBody>
      </p:sp>
      <p:sp>
        <p:nvSpPr>
          <p:cNvPr id="2048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grpSp>
        <p:nvGrpSpPr>
          <p:cNvPr id="20485" name="Skupina 14"/>
          <p:cNvGrpSpPr>
            <a:grpSpLocks/>
          </p:cNvGrpSpPr>
          <p:nvPr/>
        </p:nvGrpSpPr>
        <p:grpSpPr bwMode="auto">
          <a:xfrm>
            <a:off x="2643188" y="2643188"/>
            <a:ext cx="2714625" cy="1552575"/>
            <a:chOff x="1857356" y="2786058"/>
            <a:chExt cx="2714644" cy="1553000"/>
          </a:xfrm>
        </p:grpSpPr>
        <p:sp>
          <p:nvSpPr>
            <p:cNvPr id="20486" name="Rectangle 5"/>
            <p:cNvSpPr>
              <a:spLocks noChangeArrowheads="1"/>
            </p:cNvSpPr>
            <p:nvPr/>
          </p:nvSpPr>
          <p:spPr bwMode="auto">
            <a:xfrm>
              <a:off x="1857356" y="2786058"/>
              <a:ext cx="1716472" cy="381000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487" name="TextovéPole 9"/>
            <p:cNvSpPr txBox="1">
              <a:spLocks noChangeArrowheads="1"/>
            </p:cNvSpPr>
            <p:nvPr/>
          </p:nvSpPr>
          <p:spPr bwMode="auto">
            <a:xfrm>
              <a:off x="1929774" y="2807281"/>
              <a:ext cx="157163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entry section</a:t>
              </a:r>
            </a:p>
          </p:txBody>
        </p:sp>
        <p:sp>
          <p:nvSpPr>
            <p:cNvPr id="20488" name="TextovéPole 10"/>
            <p:cNvSpPr txBox="1">
              <a:spLocks noChangeArrowheads="1"/>
            </p:cNvSpPr>
            <p:nvPr/>
          </p:nvSpPr>
          <p:spPr bwMode="auto">
            <a:xfrm>
              <a:off x="2714612" y="3214686"/>
              <a:ext cx="17859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critical section</a:t>
              </a:r>
            </a:p>
          </p:txBody>
        </p:sp>
        <p:sp>
          <p:nvSpPr>
            <p:cNvPr id="20489" name="Rectangle 5"/>
            <p:cNvSpPr>
              <a:spLocks noChangeArrowheads="1"/>
            </p:cNvSpPr>
            <p:nvPr/>
          </p:nvSpPr>
          <p:spPr bwMode="auto">
            <a:xfrm>
              <a:off x="1857356" y="3571876"/>
              <a:ext cx="1716472" cy="381000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490" name="TextovéPole 12"/>
            <p:cNvSpPr txBox="1">
              <a:spLocks noChangeArrowheads="1"/>
            </p:cNvSpPr>
            <p:nvPr/>
          </p:nvSpPr>
          <p:spPr bwMode="auto">
            <a:xfrm>
              <a:off x="1929774" y="3593099"/>
              <a:ext cx="157163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exit section</a:t>
              </a:r>
            </a:p>
          </p:txBody>
        </p:sp>
        <p:sp>
          <p:nvSpPr>
            <p:cNvPr id="20491" name="TextovéPole 13"/>
            <p:cNvSpPr txBox="1">
              <a:spLocks noChangeArrowheads="1"/>
            </p:cNvSpPr>
            <p:nvPr/>
          </p:nvSpPr>
          <p:spPr bwMode="auto">
            <a:xfrm>
              <a:off x="2643174" y="4000504"/>
              <a:ext cx="192882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cs-CZ" sz="1600" b="1"/>
                <a:t>reminder section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Softwarová řešení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algoritmy, jejichž správnost se nespoléhá na žádné další předpoklady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s aktivním čekáním „busy waiting“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Hardwarová řešení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vyžadují speciální instrukce procesoru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s aktivním čekáním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Řešení zprostředkované operačním systémem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potřebné funkce a datové struktury poskytuje OS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s pasivním čekáním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podpora v programovacím systému/jazyku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2000" smtClean="0"/>
              <a:t>semafory, monitory, zasílání zpráv</a:t>
            </a:r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ŘEŠENÍ PROBLÉMU KS</a:t>
            </a:r>
            <a:endParaRPr lang="cs-CZ" dirty="0"/>
          </a:p>
        </p:txBody>
      </p:sp>
      <p:sp>
        <p:nvSpPr>
          <p:cNvPr id="2150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Sdílené proměnné</a:t>
            </a:r>
            <a:endParaRPr lang="en-US" sz="21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 dirty="0" err="1"/>
              <a:t>int</a:t>
            </a:r>
            <a:r>
              <a:rPr lang="en-US" sz="2000" b="1" dirty="0"/>
              <a:t> turn</a:t>
            </a:r>
            <a:r>
              <a:rPr lang="en-US" sz="2000" dirty="0"/>
              <a:t>;</a:t>
            </a:r>
            <a:br>
              <a:rPr lang="en-US" sz="2000" dirty="0"/>
            </a:br>
            <a:r>
              <a:rPr lang="cs-CZ" sz="2000" dirty="0"/>
              <a:t>počátečně</a:t>
            </a:r>
            <a:r>
              <a:rPr lang="en-US" sz="2000" dirty="0"/>
              <a:t> </a:t>
            </a:r>
            <a:r>
              <a:rPr lang="en-US" sz="2000" b="1" dirty="0"/>
              <a:t>turn = 0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 dirty="0"/>
              <a:t>turn </a:t>
            </a:r>
            <a:r>
              <a:rPr lang="cs-CZ" sz="2000" b="1" dirty="0"/>
              <a:t>=</a:t>
            </a:r>
            <a:r>
              <a:rPr lang="en-US" sz="2000" b="1" dirty="0"/>
              <a:t> </a:t>
            </a:r>
            <a:r>
              <a:rPr lang="en-US" sz="2000" b="1" dirty="0" err="1"/>
              <a:t>i</a:t>
            </a:r>
            <a:r>
              <a:rPr lang="en-US" sz="2000" dirty="0"/>
              <a:t> </a:t>
            </a:r>
            <a:r>
              <a:rPr lang="en-US" sz="2000" dirty="0">
                <a:sym typeface="Symbol" pitchFamily="18" charset="2"/>
              </a:rPr>
              <a:t> </a:t>
            </a:r>
            <a:r>
              <a:rPr lang="en-US" sz="2000" i="1" dirty="0">
                <a:sym typeface="Symbol" pitchFamily="18" charset="2"/>
              </a:rPr>
              <a:t>P</a:t>
            </a:r>
            <a:r>
              <a:rPr lang="cs-CZ" sz="2000" i="1" baseline="-25000" dirty="0">
                <a:sym typeface="Symbol" pitchFamily="18" charset="2"/>
              </a:rPr>
              <a:t>i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cs-CZ" sz="2000" dirty="0">
                <a:sym typeface="Symbol" pitchFamily="18" charset="2"/>
              </a:rPr>
              <a:t>může vstoupit do KS</a:t>
            </a:r>
            <a:endParaRPr lang="en-US" sz="2000" dirty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100" dirty="0" err="1"/>
              <a:t>Proces</a:t>
            </a:r>
            <a:r>
              <a:rPr lang="en-US" sz="2100" dirty="0"/>
              <a:t> </a:t>
            </a:r>
            <a:r>
              <a:rPr lang="en-US" sz="2100" i="1" dirty="0"/>
              <a:t>P</a:t>
            </a:r>
            <a:r>
              <a:rPr lang="en-US" sz="2100" i="1" baseline="-25000" dirty="0"/>
              <a:t>i</a:t>
            </a:r>
            <a:endParaRPr lang="en-US" sz="21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/>
              <a:t>		</a:t>
            </a:r>
            <a:r>
              <a:rPr lang="en-US" sz="2100" b="1" dirty="0"/>
              <a:t>do</a:t>
            </a:r>
            <a:r>
              <a:rPr lang="en-US" sz="2100" dirty="0"/>
              <a:t>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/>
              <a:t>			</a:t>
            </a:r>
            <a:r>
              <a:rPr lang="en-US" sz="2100" b="1" dirty="0"/>
              <a:t>while (turn !=</a:t>
            </a:r>
            <a:r>
              <a:rPr lang="en-US" sz="2100" b="1" dirty="0">
                <a:sym typeface="Symbol" pitchFamily="18" charset="2"/>
              </a:rPr>
              <a:t> </a:t>
            </a:r>
            <a:r>
              <a:rPr lang="en-US" sz="2100" b="1" dirty="0" err="1">
                <a:sym typeface="Symbol" pitchFamily="18" charset="2"/>
              </a:rPr>
              <a:t>i</a:t>
            </a:r>
            <a:r>
              <a:rPr lang="en-US" sz="2100" b="1" dirty="0">
                <a:sym typeface="Symbol" pitchFamily="18" charset="2"/>
              </a:rPr>
              <a:t>) </a:t>
            </a:r>
            <a:r>
              <a:rPr lang="en-US" sz="2100" dirty="0">
                <a:sym typeface="Symbol" pitchFamily="18" charset="2"/>
              </a:rPr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>
                <a:sym typeface="Symbol" pitchFamily="18" charset="2"/>
              </a:rPr>
              <a:t>				critical section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>
                <a:sym typeface="Symbol" pitchFamily="18" charset="2"/>
              </a:rPr>
              <a:t>			</a:t>
            </a:r>
            <a:r>
              <a:rPr lang="en-US" sz="2100" b="1" dirty="0">
                <a:sym typeface="Symbol" pitchFamily="18" charset="2"/>
              </a:rPr>
              <a:t>turn = j</a:t>
            </a:r>
            <a:r>
              <a:rPr lang="en-US" sz="2100" dirty="0">
                <a:sym typeface="Symbol" pitchFamily="18" charset="2"/>
              </a:rPr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>
                <a:sym typeface="Symbol" pitchFamily="18" charset="2"/>
              </a:rPr>
              <a:t>				reminder section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>
                <a:sym typeface="Symbol" pitchFamily="18" charset="2"/>
              </a:rPr>
              <a:t>		} </a:t>
            </a:r>
            <a:r>
              <a:rPr lang="en-US" sz="2100" b="1" dirty="0">
                <a:sym typeface="Symbol" pitchFamily="18" charset="2"/>
              </a:rPr>
              <a:t>while (1)</a:t>
            </a:r>
            <a:r>
              <a:rPr lang="en-US" sz="2100" dirty="0">
                <a:sym typeface="Symbol" pitchFamily="18" charset="2"/>
              </a:rPr>
              <a:t>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Splňuje vzájemné vyloučení</a:t>
            </a:r>
            <a:r>
              <a:rPr lang="en-US" sz="2100" dirty="0"/>
              <a:t>,</a:t>
            </a:r>
            <a:r>
              <a:rPr lang="cs-CZ" sz="2100" dirty="0"/>
              <a:t> ale ne trvalost postupu</a:t>
            </a:r>
            <a:endParaRPr lang="en-US" sz="2100" dirty="0"/>
          </a:p>
          <a:p>
            <a:pPr eaLnBrk="1" hangingPunct="1">
              <a:lnSpc>
                <a:spcPct val="90000"/>
              </a:lnSpc>
              <a:defRPr/>
            </a:pPr>
            <a:endParaRPr lang="cs-CZ" sz="2100" dirty="0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ALGORITMUS 1</a:t>
            </a:r>
            <a:endParaRPr lang="cs-CZ" dirty="0"/>
          </a:p>
        </p:txBody>
      </p:sp>
      <p:sp>
        <p:nvSpPr>
          <p:cNvPr id="2253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Sdílené proměnné</a:t>
            </a:r>
            <a:endParaRPr lang="en-US" sz="21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 dirty="0"/>
              <a:t>boolean flag[2]</a:t>
            </a:r>
            <a:r>
              <a:rPr lang="en-US" sz="2000" dirty="0"/>
              <a:t>;</a:t>
            </a:r>
            <a:br>
              <a:rPr lang="en-US" sz="2000" dirty="0"/>
            </a:br>
            <a:r>
              <a:rPr lang="cs-CZ" sz="2000" dirty="0"/>
              <a:t>počátečně</a:t>
            </a:r>
            <a:r>
              <a:rPr lang="en-US" sz="2000" dirty="0"/>
              <a:t> </a:t>
            </a:r>
            <a:r>
              <a:rPr lang="en-US" sz="2000" b="1" dirty="0"/>
              <a:t>flag [0] = flag [1] = false.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 dirty="0"/>
              <a:t>flag [</a:t>
            </a:r>
            <a:r>
              <a:rPr lang="en-US" sz="2000" b="1" dirty="0" err="1"/>
              <a:t>i</a:t>
            </a:r>
            <a:r>
              <a:rPr lang="en-US" sz="2000" b="1" dirty="0"/>
              <a:t>] = true</a:t>
            </a:r>
            <a:r>
              <a:rPr lang="en-US" sz="2000" dirty="0"/>
              <a:t> </a:t>
            </a:r>
            <a:r>
              <a:rPr lang="en-US" sz="2000" dirty="0">
                <a:sym typeface="Symbol" pitchFamily="18" charset="2"/>
              </a:rPr>
              <a:t> </a:t>
            </a:r>
            <a:r>
              <a:rPr lang="en-US" sz="2000" i="1" dirty="0">
                <a:sym typeface="Symbol" pitchFamily="18" charset="2"/>
              </a:rPr>
              <a:t>P</a:t>
            </a:r>
            <a:r>
              <a:rPr lang="en-US" sz="2000" i="1" baseline="-25000" dirty="0">
                <a:sym typeface="Symbol" pitchFamily="18" charset="2"/>
              </a:rPr>
              <a:t>i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cs-CZ" sz="2000" dirty="0">
                <a:sym typeface="Symbol" pitchFamily="18" charset="2"/>
              </a:rPr>
              <a:t>může vstoupit do své KS</a:t>
            </a:r>
            <a:endParaRPr lang="en-US" sz="2000" dirty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100" dirty="0"/>
              <a:t>Process </a:t>
            </a:r>
            <a:r>
              <a:rPr lang="en-US" sz="2100" i="1" dirty="0"/>
              <a:t>P</a:t>
            </a:r>
            <a:r>
              <a:rPr lang="en-US" sz="2100" i="1" baseline="-25000" dirty="0"/>
              <a:t>i</a:t>
            </a:r>
            <a:endParaRPr lang="en-US" sz="21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/>
              <a:t>		</a:t>
            </a:r>
            <a:r>
              <a:rPr lang="en-US" sz="2100" b="1" dirty="0"/>
              <a:t>do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b="1" dirty="0"/>
              <a:t>			flag[</a:t>
            </a:r>
            <a:r>
              <a:rPr lang="en-US" sz="2100" b="1" dirty="0" err="1"/>
              <a:t>i</a:t>
            </a:r>
            <a:r>
              <a:rPr lang="en-US" sz="2100" b="1" dirty="0"/>
              <a:t>] := true;</a:t>
            </a:r>
            <a:br>
              <a:rPr lang="en-US" sz="2100" b="1" dirty="0"/>
            </a:br>
            <a:r>
              <a:rPr lang="en-US" sz="2100" b="1" dirty="0"/>
              <a:t>		while (flag[j]) ;						</a:t>
            </a:r>
            <a:r>
              <a:rPr lang="en-US" sz="2100" dirty="0"/>
              <a:t>critical section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b="1" dirty="0"/>
              <a:t>			flag [</a:t>
            </a:r>
            <a:r>
              <a:rPr lang="en-US" sz="2100" b="1" dirty="0" err="1"/>
              <a:t>i</a:t>
            </a:r>
            <a:r>
              <a:rPr lang="en-US" sz="2100" b="1" dirty="0"/>
              <a:t>] = false;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b="1" dirty="0"/>
              <a:t>				</a:t>
            </a:r>
            <a:r>
              <a:rPr lang="en-US" sz="2100" dirty="0"/>
              <a:t>remainder section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b="1" dirty="0"/>
              <a:t>		} while (1);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Splňuje vzájemné vyloučení</a:t>
            </a:r>
            <a:r>
              <a:rPr lang="en-US" sz="2100" dirty="0"/>
              <a:t>,</a:t>
            </a:r>
            <a:r>
              <a:rPr lang="cs-CZ" sz="2100" dirty="0"/>
              <a:t> ale ne trvalost postupu</a:t>
            </a:r>
            <a:endParaRPr lang="en-US" sz="2100" dirty="0"/>
          </a:p>
          <a:p>
            <a:pPr eaLnBrk="1" hangingPunct="1">
              <a:lnSpc>
                <a:spcPct val="90000"/>
              </a:lnSpc>
              <a:defRPr/>
            </a:pPr>
            <a:endParaRPr lang="cs-CZ" sz="2100" dirty="0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ALGORITMUS 2</a:t>
            </a:r>
            <a:endParaRPr lang="cs-CZ" dirty="0"/>
          </a:p>
        </p:txBody>
      </p:sp>
      <p:sp>
        <p:nvSpPr>
          <p:cNvPr id="2355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Kombinuje sdílené proměnné algoritmů 1 a 2</a:t>
            </a:r>
            <a:endParaRPr lang="en-US" sz="21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100" dirty="0" err="1"/>
              <a:t>Proces</a:t>
            </a:r>
            <a:r>
              <a:rPr lang="en-US" sz="2100" dirty="0"/>
              <a:t> P</a:t>
            </a:r>
            <a:r>
              <a:rPr lang="en-US" sz="2100" baseline="-25000" dirty="0"/>
              <a:t>i</a:t>
            </a:r>
            <a:endParaRPr lang="en-US" sz="21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/>
              <a:t>		</a:t>
            </a:r>
            <a:r>
              <a:rPr lang="en-US" sz="2100" b="1" dirty="0"/>
              <a:t>do</a:t>
            </a:r>
            <a:r>
              <a:rPr lang="en-US" sz="2100" dirty="0"/>
              <a:t>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/>
              <a:t>			</a:t>
            </a:r>
            <a:r>
              <a:rPr lang="en-US" sz="2100" b="1" dirty="0"/>
              <a:t>flag [</a:t>
            </a:r>
            <a:r>
              <a:rPr lang="en-US" sz="2100" b="1" dirty="0" err="1"/>
              <a:t>i</a:t>
            </a:r>
            <a:r>
              <a:rPr lang="en-US" sz="2100" b="1" dirty="0"/>
              <a:t>]:= true;</a:t>
            </a:r>
            <a:br>
              <a:rPr lang="en-US" sz="2100" b="1" dirty="0"/>
            </a:br>
            <a:r>
              <a:rPr lang="en-US" sz="2100" b="1" dirty="0"/>
              <a:t>		turn = j;</a:t>
            </a:r>
            <a:br>
              <a:rPr lang="en-US" sz="2100" b="1" dirty="0"/>
            </a:br>
            <a:r>
              <a:rPr lang="en-US" sz="2100" b="1" dirty="0"/>
              <a:t>		while (flag [j] and turn == j) 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/>
              <a:t>				critical section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/>
              <a:t>			</a:t>
            </a:r>
            <a:r>
              <a:rPr lang="en-US" sz="2100" b="1" dirty="0"/>
              <a:t>flag [</a:t>
            </a:r>
            <a:r>
              <a:rPr lang="en-US" sz="2100" b="1" dirty="0" err="1"/>
              <a:t>i</a:t>
            </a:r>
            <a:r>
              <a:rPr lang="en-US" sz="2100" b="1" dirty="0"/>
              <a:t>] = false;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/>
              <a:t>				remainder section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/>
              <a:t>		} </a:t>
            </a:r>
            <a:r>
              <a:rPr lang="en-US" sz="2100" b="1" dirty="0"/>
              <a:t>while (1);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Jsou splněny všechny tři podmínky správnosti řešení problému kritické sekce</a:t>
            </a:r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ALGORITMUS 3 (PETERSONŮV)</a:t>
            </a:r>
            <a:endParaRPr lang="cs-CZ" dirty="0"/>
          </a:p>
        </p:txBody>
      </p:sp>
      <p:sp>
        <p:nvSpPr>
          <p:cNvPr id="2458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1700" dirty="0"/>
              <a:t>Speciální instrukce strojového jazyka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600" dirty="0"/>
              <a:t>test_</a:t>
            </a:r>
            <a:r>
              <a:rPr lang="cs-CZ" sz="1600" dirty="0" err="1"/>
              <a:t>and</a:t>
            </a:r>
            <a:r>
              <a:rPr lang="cs-CZ" sz="1600" dirty="0"/>
              <a:t>_set, </a:t>
            </a:r>
            <a:r>
              <a:rPr lang="cs-CZ" sz="1600" dirty="0" err="1"/>
              <a:t>exchange</a:t>
            </a:r>
            <a:r>
              <a:rPr lang="cs-CZ" sz="1600" dirty="0"/>
              <a:t> / swap, …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700" dirty="0"/>
              <a:t>Stále zachována idea používání „busy </a:t>
            </a:r>
            <a:r>
              <a:rPr lang="cs-CZ" sz="1700" dirty="0" err="1"/>
              <a:t>waiting</a:t>
            </a:r>
            <a:r>
              <a:rPr lang="cs-CZ" sz="1700" dirty="0"/>
              <a:t>“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700" dirty="0"/>
              <a:t>Test_</a:t>
            </a:r>
            <a:r>
              <a:rPr lang="cs-CZ" sz="1700" dirty="0" err="1"/>
              <a:t>and</a:t>
            </a:r>
            <a:r>
              <a:rPr lang="cs-CZ" sz="1700" dirty="0"/>
              <a:t>_set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600" dirty="0"/>
              <a:t>testování a modifikace hodnoty proměnné – atomicky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cs-CZ" sz="1700" dirty="0"/>
              <a:t>     </a:t>
            </a:r>
            <a:r>
              <a:rPr lang="cs-CZ" sz="1700" dirty="0" err="1"/>
              <a:t>boolean</a:t>
            </a:r>
            <a:r>
              <a:rPr lang="cs-CZ" sz="1700" dirty="0"/>
              <a:t> </a:t>
            </a:r>
            <a:r>
              <a:rPr lang="cs-CZ" sz="1700" dirty="0" err="1"/>
              <a:t>TestAndSet</a:t>
            </a:r>
            <a:r>
              <a:rPr lang="cs-CZ" sz="1700" dirty="0"/>
              <a:t> (</a:t>
            </a:r>
            <a:r>
              <a:rPr lang="cs-CZ" sz="1700" dirty="0" err="1"/>
              <a:t>boolean</a:t>
            </a:r>
            <a:r>
              <a:rPr lang="cs-CZ" sz="1700" dirty="0"/>
              <a:t> </a:t>
            </a:r>
            <a:r>
              <a:rPr lang="en-US" sz="1700" dirty="0"/>
              <a:t>&amp;</a:t>
            </a:r>
            <a:r>
              <a:rPr lang="cs-CZ" sz="1700" dirty="0" err="1"/>
              <a:t>target</a:t>
            </a:r>
            <a:r>
              <a:rPr lang="cs-CZ" sz="1700" dirty="0"/>
              <a:t>) </a:t>
            </a:r>
            <a:r>
              <a:rPr lang="en-US" sz="1700" dirty="0" smtClean="0"/>
              <a:t>{</a:t>
            </a: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en-US" sz="1700" dirty="0" smtClean="0"/>
              <a:t>                           </a:t>
            </a:r>
            <a:r>
              <a:rPr lang="en-US" sz="1700" dirty="0"/>
              <a:t>boolean </a:t>
            </a:r>
            <a:r>
              <a:rPr lang="en-US" sz="1700" dirty="0" err="1"/>
              <a:t>rv</a:t>
            </a:r>
            <a:r>
              <a:rPr lang="en-US" sz="1700" dirty="0"/>
              <a:t> = target</a:t>
            </a:r>
            <a:r>
              <a:rPr lang="en-US" sz="1700" dirty="0" smtClean="0"/>
              <a:t>;</a:t>
            </a: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en-US" sz="1700" dirty="0" smtClean="0"/>
              <a:t>                           </a:t>
            </a:r>
            <a:r>
              <a:rPr lang="en-US" sz="1700" dirty="0"/>
              <a:t>target = true</a:t>
            </a:r>
            <a:r>
              <a:rPr lang="en-US" sz="1700" dirty="0" smtClean="0"/>
              <a:t>;</a:t>
            </a: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en-US" sz="1700" dirty="0" smtClean="0"/>
              <a:t>                           </a:t>
            </a:r>
            <a:r>
              <a:rPr lang="en-US" sz="1700" dirty="0"/>
              <a:t>return </a:t>
            </a:r>
            <a:r>
              <a:rPr lang="en-US" sz="1700" dirty="0" err="1"/>
              <a:t>rv</a:t>
            </a:r>
            <a:r>
              <a:rPr lang="en-US" sz="1700" dirty="0" smtClean="0"/>
              <a:t>;</a:t>
            </a: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en-US" sz="1700" dirty="0" smtClean="0"/>
              <a:t>                  }</a:t>
            </a:r>
            <a:endParaRPr lang="en-US" sz="17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700" dirty="0"/>
              <a:t>Swap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dirty="0" err="1"/>
              <a:t>Atomick</a:t>
            </a:r>
            <a:r>
              <a:rPr lang="cs-CZ" sz="1600" dirty="0"/>
              <a:t>á výměna dvou proměnných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cs-CZ" sz="1600" dirty="0" err="1"/>
              <a:t>Void</a:t>
            </a:r>
            <a:r>
              <a:rPr lang="cs-CZ" sz="1600" dirty="0"/>
              <a:t> Swap (</a:t>
            </a:r>
            <a:r>
              <a:rPr lang="cs-CZ" sz="1600" dirty="0" err="1"/>
              <a:t>boolean</a:t>
            </a:r>
            <a:r>
              <a:rPr lang="cs-CZ" sz="1600" dirty="0"/>
              <a:t> </a:t>
            </a:r>
            <a:r>
              <a:rPr lang="en-US" sz="1600" dirty="0"/>
              <a:t>&amp;</a:t>
            </a:r>
            <a:r>
              <a:rPr lang="en-US" sz="1600" dirty="0" err="1"/>
              <a:t>ra</a:t>
            </a:r>
            <a:r>
              <a:rPr lang="en-US" sz="1600" dirty="0"/>
              <a:t>, boolean &amp;</a:t>
            </a:r>
            <a:r>
              <a:rPr lang="en-US" sz="1600" dirty="0" err="1"/>
              <a:t>rb</a:t>
            </a:r>
            <a:r>
              <a:rPr lang="en-US" sz="1600" dirty="0"/>
              <a:t>] </a:t>
            </a:r>
            <a:r>
              <a:rPr lang="en-US" sz="1600" dirty="0" smtClean="0"/>
              <a:t>{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en-US" sz="1600" dirty="0" smtClean="0"/>
              <a:t>                   boolean </a:t>
            </a:r>
            <a:r>
              <a:rPr lang="en-US" sz="1600" dirty="0"/>
              <a:t>temp = a</a:t>
            </a:r>
            <a:r>
              <a:rPr lang="en-US" sz="1600" dirty="0" smtClean="0"/>
              <a:t>;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en-US" sz="1600" dirty="0" smtClean="0"/>
              <a:t>                  </a:t>
            </a:r>
            <a:r>
              <a:rPr lang="cs-CZ" sz="1600" dirty="0" smtClean="0"/>
              <a:t> </a:t>
            </a:r>
            <a:r>
              <a:rPr lang="en-US" sz="1600" dirty="0" smtClean="0"/>
              <a:t>a </a:t>
            </a:r>
            <a:r>
              <a:rPr lang="en-US" sz="1600" dirty="0"/>
              <a:t>= b</a:t>
            </a:r>
            <a:r>
              <a:rPr lang="en-US" sz="1600" dirty="0" smtClean="0"/>
              <a:t>;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en-US" sz="1600" dirty="0" smtClean="0"/>
              <a:t>                   b </a:t>
            </a:r>
            <a:r>
              <a:rPr lang="en-US" sz="1600" dirty="0"/>
              <a:t>= temp</a:t>
            </a:r>
            <a:r>
              <a:rPr lang="en-US" sz="1600" dirty="0" smtClean="0"/>
              <a:t>;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en-US" sz="1600" dirty="0" smtClean="0"/>
              <a:t>             }</a:t>
            </a:r>
            <a:endParaRPr lang="cs-CZ" sz="1600" dirty="0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SYNCHRONIZAČNÍ HARDWARE</a:t>
            </a:r>
            <a:endParaRPr lang="cs-CZ" dirty="0"/>
          </a:p>
        </p:txBody>
      </p:sp>
      <p:sp>
        <p:nvSpPr>
          <p:cNvPr id="2560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cs-CZ" sz="2600" dirty="0"/>
              <a:t>Sdílená data (inicializováno na </a:t>
            </a:r>
            <a:r>
              <a:rPr lang="cs-CZ" sz="2600" dirty="0" err="1"/>
              <a:t>false</a:t>
            </a:r>
            <a:r>
              <a:rPr lang="cs-CZ" sz="2600" dirty="0"/>
              <a:t>):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600" dirty="0"/>
              <a:t>            </a:t>
            </a:r>
            <a:r>
              <a:rPr lang="cs-CZ" sz="2600" dirty="0" err="1"/>
              <a:t>boolean</a:t>
            </a:r>
            <a:r>
              <a:rPr lang="cs-CZ" sz="2600" dirty="0"/>
              <a:t> </a:t>
            </a:r>
            <a:r>
              <a:rPr lang="cs-CZ" sz="2600" dirty="0" err="1"/>
              <a:t>lock</a:t>
            </a:r>
            <a:r>
              <a:rPr lang="en-US" sz="2600" dirty="0"/>
              <a:t>:</a:t>
            </a:r>
            <a:endParaRPr lang="cs-CZ" sz="2600" dirty="0"/>
          </a:p>
          <a:p>
            <a:pPr eaLnBrk="1" hangingPunct="1">
              <a:defRPr/>
            </a:pPr>
            <a:r>
              <a:rPr lang="cs-CZ" sz="2600" dirty="0"/>
              <a:t>Proces </a:t>
            </a:r>
            <a:r>
              <a:rPr lang="cs-CZ" sz="2600" dirty="0" err="1"/>
              <a:t>Pi</a:t>
            </a:r>
            <a:endParaRPr lang="cs-CZ" sz="2600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dirty="0"/>
              <a:t> </a:t>
            </a:r>
            <a:r>
              <a:rPr lang="en-US" sz="2600" b="1" dirty="0"/>
              <a:t>do {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b="1" dirty="0"/>
              <a:t>			while (</a:t>
            </a:r>
            <a:r>
              <a:rPr lang="en-US" sz="2600" b="1" dirty="0" err="1"/>
              <a:t>TestAndSet</a:t>
            </a:r>
            <a:r>
              <a:rPr lang="en-US" sz="2600" b="1" dirty="0"/>
              <a:t>(lock))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b="1" dirty="0"/>
              <a:t>				</a:t>
            </a:r>
            <a:r>
              <a:rPr lang="en-US" sz="2600" dirty="0"/>
              <a:t>critical section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b="1" dirty="0"/>
              <a:t>			lock = false;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b="1" dirty="0"/>
              <a:t>				</a:t>
            </a:r>
            <a:r>
              <a:rPr lang="en-US" sz="2600" dirty="0"/>
              <a:t>remainder section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b="1" dirty="0"/>
              <a:t>		}</a:t>
            </a:r>
            <a:endParaRPr lang="cs-CZ" sz="2600" b="1" dirty="0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VYUŽITÍ TESTANDSET</a:t>
            </a:r>
            <a:endParaRPr lang="cs-CZ" dirty="0"/>
          </a:p>
        </p:txBody>
      </p:sp>
      <p:sp>
        <p:nvSpPr>
          <p:cNvPr id="2662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100" dirty="0"/>
              <a:t>Synchronizace běhu procesů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jeden proces čeká na událost z druhého procesu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100" dirty="0"/>
              <a:t>Komunikace mezi procesy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komunikace – způsob synchronizace, koordinace různých aktivit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může dojít k uváznutí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/>
              <a:t>každý proces čeká na zprávu od nějakého jiného procesu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může dojít ke stárnutí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/>
              <a:t>dva procesy si opakovaně posílají zprávy zatímco třetí proces čeká na zprávu nekonečně dlouho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100" dirty="0"/>
              <a:t>Sdílení prostředků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procesy používají a modifikují sdílená data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operace zápisu musí být vzájemně výlučné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operace zápisu musí být vzájemně výlučné s operacemi čtení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/>
              <a:t>operace čtení mohou být realizovány souběžně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pro zabezpečení integrity dat se používají kritické sekce</a:t>
            </a:r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PARALELN</a:t>
            </a:r>
            <a:r>
              <a:rPr lang="cs-CZ" dirty="0" smtClean="0"/>
              <a:t>Í BĚH PROCESŮ</a:t>
            </a:r>
            <a:endParaRPr lang="cs-CZ" dirty="0"/>
          </a:p>
        </p:txBody>
      </p:sp>
      <p:sp>
        <p:nvSpPr>
          <p:cNvPr id="1024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Sdílená data (inicializováno na </a:t>
            </a:r>
            <a:r>
              <a:rPr lang="cs-CZ" sz="2000" dirty="0" err="1"/>
              <a:t>false</a:t>
            </a:r>
            <a:r>
              <a:rPr lang="cs-CZ" sz="2000" dirty="0"/>
              <a:t>):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000" dirty="0"/>
              <a:t>                    </a:t>
            </a:r>
            <a:r>
              <a:rPr lang="cs-CZ" sz="2000" dirty="0" err="1"/>
              <a:t>boolean</a:t>
            </a:r>
            <a:r>
              <a:rPr lang="cs-CZ" sz="2000" dirty="0"/>
              <a:t> </a:t>
            </a:r>
            <a:r>
              <a:rPr lang="cs-CZ" sz="2000" dirty="0" err="1"/>
              <a:t>lock</a:t>
            </a:r>
            <a:r>
              <a:rPr lang="en-US" sz="2000" dirty="0"/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dirty="0"/>
              <a:t>                    boolean waiting[n];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err="1"/>
              <a:t>Proces</a:t>
            </a:r>
            <a:r>
              <a:rPr lang="en-US" sz="2000" dirty="0"/>
              <a:t> Pi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100" b="1" dirty="0"/>
              <a:t>     </a:t>
            </a:r>
            <a:r>
              <a:rPr lang="en-US" sz="2100" b="1" dirty="0"/>
              <a:t>do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b="1" dirty="0"/>
              <a:t>			key = true</a:t>
            </a:r>
            <a:r>
              <a:rPr lang="en-US" sz="2100" b="1" dirty="0" smtClean="0"/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b="1" dirty="0" smtClean="0"/>
              <a:t>			while (key == true)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b="1" dirty="0"/>
              <a:t>					Swap(</a:t>
            </a:r>
            <a:r>
              <a:rPr lang="en-US" sz="2100" b="1" dirty="0" err="1"/>
              <a:t>lock,key</a:t>
            </a:r>
            <a:r>
              <a:rPr lang="en-US" sz="2100" b="1" dirty="0"/>
              <a:t>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b="1" dirty="0"/>
              <a:t>				</a:t>
            </a:r>
            <a:r>
              <a:rPr lang="en-US" sz="2100" dirty="0"/>
              <a:t>critical section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b="1" dirty="0"/>
              <a:t>			lock = false;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b="1" dirty="0"/>
              <a:t>				</a:t>
            </a:r>
            <a:r>
              <a:rPr lang="en-US" sz="2100" dirty="0"/>
              <a:t>remainder section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b="1" dirty="0"/>
              <a:t>		}</a:t>
            </a:r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VYUŽITÍ SWAP</a:t>
            </a:r>
            <a:endParaRPr lang="cs-CZ" dirty="0"/>
          </a:p>
        </p:txBody>
      </p:sp>
      <p:sp>
        <p:nvSpPr>
          <p:cNvPr id="2765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Nedostatek softwarového řešení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procesy, které žádají o vstup do svých KS to dělají metodou „busy waiting“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po nezanedbatelnou dobu spotřebovávají čas procesoru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Speciální instrukce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výhody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vhodné i pro multiprocesory (na rozdíl od prostého maskování/povolení přerušení)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nevýhody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opět „busy waiting“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možnost stárnutí – náhodnost řešení konfliktu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možnost uváznutí v prioritním prostředí (proces v KS nedostává čas CPU)</a:t>
            </a:r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SITUACE BEZ PODPORY OS</a:t>
            </a:r>
            <a:endParaRPr lang="cs-CZ" dirty="0"/>
          </a:p>
        </p:txBody>
      </p:sp>
      <p:sp>
        <p:nvSpPr>
          <p:cNvPr id="2867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Synchronizační nástroj, který lze implementovat i bez „busy </a:t>
            </a:r>
            <a:r>
              <a:rPr lang="cs-CZ" sz="2600" dirty="0" err="1"/>
              <a:t>waiting</a:t>
            </a:r>
            <a:r>
              <a:rPr lang="cs-CZ" sz="2600" dirty="0"/>
              <a:t>“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proces je (operačním systémem) „uspán“ a „probuzen“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tj. řešení na úrovni OS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Definice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600" dirty="0"/>
              <a:t>            </a:t>
            </a:r>
            <a:r>
              <a:rPr lang="cs-CZ" sz="2600" dirty="0" err="1"/>
              <a:t>Semaphore</a:t>
            </a:r>
            <a:r>
              <a:rPr lang="cs-CZ" sz="2600" dirty="0"/>
              <a:t> S : </a:t>
            </a:r>
            <a:r>
              <a:rPr lang="cs-CZ" sz="2600" dirty="0" err="1"/>
              <a:t>integer</a:t>
            </a:r>
            <a:endParaRPr lang="cs-CZ" sz="26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Lze ho zpřístupnit pouze pomocí dvou atomických operací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600" dirty="0"/>
              <a:t>    </a:t>
            </a:r>
            <a:r>
              <a:rPr lang="cs-CZ" sz="2600" b="1" dirty="0" err="1"/>
              <a:t>wait</a:t>
            </a:r>
            <a:r>
              <a:rPr lang="cs-CZ" sz="2600" b="1" dirty="0"/>
              <a:t> (S):</a:t>
            </a:r>
            <a:r>
              <a:rPr lang="en-US" sz="2600" dirty="0"/>
              <a:t>                                   </a:t>
            </a:r>
            <a:r>
              <a:rPr lang="en-US" sz="2600" b="1" dirty="0"/>
              <a:t>signal(S):</a:t>
            </a:r>
            <a:endParaRPr lang="cs-CZ" sz="2600" b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600" dirty="0"/>
              <a:t>      </a:t>
            </a:r>
            <a:r>
              <a:rPr lang="cs-CZ" sz="2600" dirty="0" err="1"/>
              <a:t>while</a:t>
            </a:r>
            <a:r>
              <a:rPr lang="cs-CZ" sz="2600" dirty="0"/>
              <a:t> S </a:t>
            </a:r>
            <a:r>
              <a:rPr lang="cs-CZ" sz="2600" dirty="0">
                <a:cs typeface="Arial" charset="0"/>
              </a:rPr>
              <a:t>≤ 0 do no-</a:t>
            </a:r>
            <a:r>
              <a:rPr lang="cs-CZ" sz="2600" dirty="0" err="1">
                <a:cs typeface="Arial" charset="0"/>
              </a:rPr>
              <a:t>op</a:t>
            </a:r>
            <a:r>
              <a:rPr lang="en-US" sz="2600" dirty="0">
                <a:cs typeface="Arial" charset="0"/>
              </a:rPr>
              <a:t>;                  S ++;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dirty="0">
                <a:cs typeface="Arial" charset="0"/>
              </a:rPr>
              <a:t>      S --;</a:t>
            </a:r>
            <a:endParaRPr lang="cs-CZ" sz="2600" dirty="0">
              <a:cs typeface="Arial" charset="0"/>
            </a:endParaRPr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SEMAFORY</a:t>
            </a:r>
            <a:endParaRPr lang="cs-CZ" dirty="0"/>
          </a:p>
        </p:txBody>
      </p:sp>
      <p:sp>
        <p:nvSpPr>
          <p:cNvPr id="2970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cs-CZ" sz="2600" dirty="0"/>
              <a:t>Sdílená data: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600" dirty="0"/>
              <a:t>    </a:t>
            </a:r>
            <a:r>
              <a:rPr lang="cs-CZ" sz="2600" dirty="0" err="1"/>
              <a:t>semaphore</a:t>
            </a:r>
            <a:r>
              <a:rPr lang="cs-CZ" sz="2600" dirty="0"/>
              <a:t> </a:t>
            </a:r>
            <a:r>
              <a:rPr lang="cs-CZ" sz="2600" dirty="0" err="1"/>
              <a:t>mutex</a:t>
            </a:r>
            <a:r>
              <a:rPr lang="en-US" sz="2600" dirty="0"/>
              <a:t>;     // </a:t>
            </a:r>
            <a:r>
              <a:rPr lang="en-US" sz="2600" dirty="0" err="1"/>
              <a:t>po</a:t>
            </a:r>
            <a:r>
              <a:rPr lang="cs-CZ" sz="2600" dirty="0" err="1"/>
              <a:t>čátečně</a:t>
            </a:r>
            <a:r>
              <a:rPr lang="cs-CZ" sz="2600" dirty="0"/>
              <a:t> </a:t>
            </a:r>
            <a:r>
              <a:rPr lang="cs-CZ" sz="2600" dirty="0" err="1"/>
              <a:t>mutex</a:t>
            </a:r>
            <a:r>
              <a:rPr lang="cs-CZ" sz="2600" dirty="0"/>
              <a:t> = 1 </a:t>
            </a:r>
          </a:p>
          <a:p>
            <a:pPr eaLnBrk="1" hangingPunct="1">
              <a:defRPr/>
            </a:pPr>
            <a:r>
              <a:rPr lang="cs-CZ" sz="2600" dirty="0"/>
              <a:t>Proces </a:t>
            </a:r>
            <a:r>
              <a:rPr lang="cs-CZ" sz="2600" dirty="0" err="1"/>
              <a:t>P</a:t>
            </a:r>
            <a:r>
              <a:rPr lang="cs-CZ" sz="2600" baseline="-25000" dirty="0" err="1"/>
              <a:t>i</a:t>
            </a:r>
            <a:r>
              <a:rPr lang="cs-CZ" sz="2600" dirty="0"/>
              <a:t>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600" dirty="0"/>
              <a:t>   </a:t>
            </a:r>
            <a:r>
              <a:rPr lang="en-US" sz="2600" dirty="0"/>
              <a:t>do {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dirty="0"/>
              <a:t>         wait(</a:t>
            </a:r>
            <a:r>
              <a:rPr lang="en-US" sz="2600" dirty="0" err="1"/>
              <a:t>mutex</a:t>
            </a:r>
            <a:r>
              <a:rPr lang="en-US" sz="2600" dirty="0"/>
              <a:t>);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dirty="0"/>
              <a:t>                critical section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dirty="0"/>
              <a:t>         signal(</a:t>
            </a:r>
            <a:r>
              <a:rPr lang="en-US" sz="2600" dirty="0" err="1"/>
              <a:t>mutex</a:t>
            </a:r>
            <a:r>
              <a:rPr lang="en-US" sz="2600" dirty="0"/>
              <a:t>);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dirty="0"/>
              <a:t>                remainder section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dirty="0"/>
              <a:t>    } while (1);</a:t>
            </a:r>
            <a:endParaRPr lang="cs-CZ" sz="2600" dirty="0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KRITICK</a:t>
            </a:r>
            <a:r>
              <a:rPr lang="cs-CZ" dirty="0" smtClean="0"/>
              <a:t>Á SEKCE</a:t>
            </a:r>
            <a:endParaRPr lang="cs-CZ" dirty="0"/>
          </a:p>
        </p:txBody>
      </p:sp>
      <p:sp>
        <p:nvSpPr>
          <p:cNvPr id="3072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cs-CZ" sz="2600" dirty="0"/>
              <a:t>Má se provést </a:t>
            </a:r>
            <a:r>
              <a:rPr lang="en-US" sz="2600" dirty="0" err="1"/>
              <a:t>akce</a:t>
            </a:r>
            <a:r>
              <a:rPr lang="en-US" sz="2600" dirty="0"/>
              <a:t> </a:t>
            </a:r>
            <a:r>
              <a:rPr lang="cs-CZ" sz="2600" dirty="0"/>
              <a:t>B v P</a:t>
            </a:r>
            <a:r>
              <a:rPr lang="en-US" sz="2600" baseline="-25000" dirty="0"/>
              <a:t>j</a:t>
            </a:r>
            <a:r>
              <a:rPr lang="cs-CZ" sz="2600" dirty="0"/>
              <a:t> pouze po té, co se provede </a:t>
            </a:r>
            <a:r>
              <a:rPr lang="en-US" sz="2600" dirty="0" err="1"/>
              <a:t>akce</a:t>
            </a:r>
            <a:r>
              <a:rPr lang="en-US" sz="2600" dirty="0"/>
              <a:t> </a:t>
            </a:r>
            <a:r>
              <a:rPr lang="cs-CZ" sz="2600" dirty="0"/>
              <a:t>A </a:t>
            </a:r>
            <a:r>
              <a:rPr lang="en-US" sz="2600" dirty="0"/>
              <a:t>v </a:t>
            </a:r>
            <a:r>
              <a:rPr lang="cs-CZ" sz="2600" dirty="0" err="1"/>
              <a:t>P</a:t>
            </a:r>
            <a:r>
              <a:rPr lang="cs-CZ" sz="2600" baseline="-25000" dirty="0" err="1"/>
              <a:t>i</a:t>
            </a:r>
            <a:endParaRPr lang="cs-CZ" sz="2600" baseline="-25000" dirty="0"/>
          </a:p>
          <a:p>
            <a:pPr eaLnBrk="1" hangingPunct="1">
              <a:defRPr/>
            </a:pPr>
            <a:r>
              <a:rPr lang="cs-CZ" sz="2600" dirty="0"/>
              <a:t>Použije se semafor flag inicializovaný na 0</a:t>
            </a:r>
          </a:p>
          <a:p>
            <a:pPr eaLnBrk="1" hangingPunct="1">
              <a:defRPr/>
            </a:pPr>
            <a:r>
              <a:rPr lang="en-US" sz="2600" dirty="0"/>
              <a:t>Program: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i="1" dirty="0"/>
              <a:t>		P</a:t>
            </a:r>
            <a:r>
              <a:rPr lang="en-US" sz="2600" i="1" baseline="-25000" dirty="0"/>
              <a:t>i</a:t>
            </a:r>
            <a:r>
              <a:rPr lang="en-US" sz="2600" i="1" dirty="0"/>
              <a:t>			</a:t>
            </a:r>
            <a:r>
              <a:rPr lang="en-US" sz="2600" i="1" dirty="0" err="1"/>
              <a:t>P</a:t>
            </a:r>
            <a:r>
              <a:rPr lang="en-US" sz="2600" i="1" baseline="-25000" dirty="0" err="1"/>
              <a:t>j</a:t>
            </a:r>
            <a:endParaRPr lang="en-US" sz="2600" i="1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dirty="0"/>
              <a:t>		 </a:t>
            </a:r>
            <a:r>
              <a:rPr lang="en-US" sz="2600" dirty="0">
                <a:sym typeface="MT Extra" pitchFamily="18" charset="2"/>
              </a:rPr>
              <a:t></a:t>
            </a:r>
            <a:r>
              <a:rPr lang="en-US" sz="2600" dirty="0"/>
              <a:t> </a:t>
            </a:r>
            <a:r>
              <a:rPr lang="en-US" sz="2600" dirty="0">
                <a:sym typeface="MT Extra" pitchFamily="18" charset="2"/>
              </a:rPr>
              <a:t>	 		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dirty="0">
                <a:sym typeface="MT Extra" pitchFamily="18" charset="2"/>
              </a:rPr>
              <a:t>		</a:t>
            </a:r>
            <a:r>
              <a:rPr lang="en-US" sz="2600" i="1" dirty="0">
                <a:sym typeface="MT Extra" pitchFamily="18" charset="2"/>
              </a:rPr>
              <a:t>A</a:t>
            </a:r>
            <a:r>
              <a:rPr lang="en-US" sz="2600" dirty="0">
                <a:sym typeface="MT Extra" pitchFamily="18" charset="2"/>
              </a:rPr>
              <a:t>		     </a:t>
            </a:r>
            <a:r>
              <a:rPr lang="en-US" sz="2600" i="1" dirty="0">
                <a:sym typeface="MT Extra" pitchFamily="18" charset="2"/>
              </a:rPr>
              <a:t>wait</a:t>
            </a:r>
            <a:r>
              <a:rPr lang="en-US" sz="2600" dirty="0">
                <a:sym typeface="MT Extra" pitchFamily="18" charset="2"/>
              </a:rPr>
              <a:t>(</a:t>
            </a:r>
            <a:r>
              <a:rPr lang="en-US" sz="2600" i="1" dirty="0">
                <a:sym typeface="MT Extra" pitchFamily="18" charset="2"/>
              </a:rPr>
              <a:t>flag</a:t>
            </a:r>
            <a:r>
              <a:rPr lang="en-US" sz="2600" dirty="0">
                <a:sym typeface="MT Extra" pitchFamily="18" charset="2"/>
              </a:rPr>
              <a:t>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dirty="0">
                <a:sym typeface="MT Extra" pitchFamily="18" charset="2"/>
              </a:rPr>
              <a:t>	</a:t>
            </a:r>
            <a:r>
              <a:rPr lang="en-US" sz="2600" i="1" dirty="0">
                <a:sym typeface="MT Extra" pitchFamily="18" charset="2"/>
              </a:rPr>
              <a:t>signal</a:t>
            </a:r>
            <a:r>
              <a:rPr lang="en-US" sz="2600" dirty="0">
                <a:sym typeface="MT Extra" pitchFamily="18" charset="2"/>
              </a:rPr>
              <a:t>(</a:t>
            </a:r>
            <a:r>
              <a:rPr lang="en-US" sz="2600" i="1" dirty="0">
                <a:sym typeface="MT Extra" pitchFamily="18" charset="2"/>
              </a:rPr>
              <a:t>flag</a:t>
            </a:r>
            <a:r>
              <a:rPr lang="en-US" sz="2600" dirty="0">
                <a:sym typeface="MT Extra" pitchFamily="18" charset="2"/>
              </a:rPr>
              <a:t>)		</a:t>
            </a:r>
            <a:r>
              <a:rPr lang="en-US" sz="2600" i="1" dirty="0">
                <a:sym typeface="MT Extra" pitchFamily="18" charset="2"/>
              </a:rPr>
              <a:t>B</a:t>
            </a:r>
            <a:endParaRPr lang="en-US" sz="2600" dirty="0">
              <a:sym typeface="MT Extra" pitchFamily="18" charset="2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600" dirty="0"/>
              <a:t>    .                 .</a:t>
            </a:r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</a:t>
            </a:r>
            <a:r>
              <a:rPr lang="cs-CZ" dirty="0" smtClean="0"/>
              <a:t>YNCHRONIZ</a:t>
            </a:r>
            <a:r>
              <a:rPr lang="en-US" dirty="0" smtClean="0"/>
              <a:t>ACE SEMAFOREM</a:t>
            </a:r>
            <a:endParaRPr lang="cs-CZ" dirty="0"/>
          </a:p>
        </p:txBody>
      </p:sp>
      <p:sp>
        <p:nvSpPr>
          <p:cNvPr id="3174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Uváznutí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d</a:t>
            </a:r>
            <a:r>
              <a:rPr lang="cs-CZ" sz="2000" dirty="0" err="1"/>
              <a:t>va</a:t>
            </a:r>
            <a:r>
              <a:rPr lang="cs-CZ" sz="2000" dirty="0"/>
              <a:t> nebo více procesů neomezeně dlouho </a:t>
            </a:r>
            <a:r>
              <a:rPr lang="cs-CZ" sz="2000" dirty="0" err="1"/>
              <a:t>ček</a:t>
            </a:r>
            <a:r>
              <a:rPr lang="en-US" sz="2000" dirty="0" err="1"/>
              <a:t>aj</a:t>
            </a:r>
            <a:r>
              <a:rPr lang="cs-CZ" sz="2000" dirty="0"/>
              <a:t>í na událost, kterou může generovat pouze jeden z čekajících procesů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Nechť S a Q jsou dva semafory inicializované na 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100" i="1" dirty="0"/>
              <a:t>		   </a:t>
            </a:r>
            <a:r>
              <a:rPr lang="en-US" sz="2100" i="1" dirty="0"/>
              <a:t>P</a:t>
            </a:r>
            <a:r>
              <a:rPr lang="en-US" sz="2100" i="1" baseline="-25000" dirty="0"/>
              <a:t>0</a:t>
            </a:r>
            <a:r>
              <a:rPr lang="en-US" sz="2100" dirty="0"/>
              <a:t>	</a:t>
            </a:r>
            <a:r>
              <a:rPr lang="cs-CZ" sz="2100" dirty="0"/>
              <a:t>	   </a:t>
            </a:r>
            <a:r>
              <a:rPr lang="en-US" sz="2100" i="1" dirty="0"/>
              <a:t>P</a:t>
            </a:r>
            <a:r>
              <a:rPr lang="en-US" sz="2100" i="1" baseline="-25000" dirty="0"/>
              <a:t>1</a:t>
            </a:r>
            <a:endParaRPr lang="en-US" sz="2100" i="1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/>
              <a:t>		</a:t>
            </a:r>
            <a:r>
              <a:rPr lang="en-US" sz="2100" i="1" dirty="0"/>
              <a:t>wait</a:t>
            </a:r>
            <a:r>
              <a:rPr lang="en-US" sz="2100" dirty="0"/>
              <a:t>(</a:t>
            </a:r>
            <a:r>
              <a:rPr lang="en-US" sz="2100" i="1" dirty="0"/>
              <a:t>S</a:t>
            </a:r>
            <a:r>
              <a:rPr lang="en-US" sz="2100" dirty="0"/>
              <a:t>);	</a:t>
            </a:r>
            <a:r>
              <a:rPr lang="cs-CZ" sz="2100" dirty="0"/>
              <a:t>	</a:t>
            </a:r>
            <a:r>
              <a:rPr lang="en-US" sz="2100" i="1" dirty="0"/>
              <a:t>wait</a:t>
            </a:r>
            <a:r>
              <a:rPr lang="en-US" sz="2100" dirty="0"/>
              <a:t>(</a:t>
            </a:r>
            <a:r>
              <a:rPr lang="en-US" sz="2100" i="1" dirty="0"/>
              <a:t>Q</a:t>
            </a:r>
            <a:r>
              <a:rPr lang="en-US" sz="2100" dirty="0"/>
              <a:t>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/>
              <a:t>		</a:t>
            </a:r>
            <a:r>
              <a:rPr lang="en-US" sz="2100" i="1" dirty="0"/>
              <a:t>wait</a:t>
            </a:r>
            <a:r>
              <a:rPr lang="en-US" sz="2100" dirty="0"/>
              <a:t>(</a:t>
            </a:r>
            <a:r>
              <a:rPr lang="en-US" sz="2100" i="1" dirty="0"/>
              <a:t>Q</a:t>
            </a:r>
            <a:r>
              <a:rPr lang="en-US" sz="2100" dirty="0"/>
              <a:t>);	</a:t>
            </a:r>
            <a:r>
              <a:rPr lang="cs-CZ" sz="2100" dirty="0" smtClean="0"/>
              <a:t>	</a:t>
            </a:r>
            <a:r>
              <a:rPr lang="en-US" sz="2100" i="1" dirty="0" smtClean="0"/>
              <a:t>wait</a:t>
            </a:r>
            <a:r>
              <a:rPr lang="en-US" sz="2100" dirty="0" smtClean="0"/>
              <a:t>(</a:t>
            </a:r>
            <a:r>
              <a:rPr lang="en-US" sz="2100" i="1" dirty="0" smtClean="0"/>
              <a:t>S</a:t>
            </a:r>
            <a:r>
              <a:rPr lang="en-US" sz="2100" dirty="0"/>
              <a:t>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/>
              <a:t>		</a:t>
            </a:r>
            <a:r>
              <a:rPr lang="cs-CZ" sz="2100" dirty="0" smtClean="0"/>
              <a:t>    </a:t>
            </a:r>
            <a:r>
              <a:rPr lang="en-US" sz="2100" dirty="0" smtClean="0"/>
              <a:t> </a:t>
            </a:r>
            <a:r>
              <a:rPr lang="en-US" sz="2100" dirty="0">
                <a:sym typeface="MT Extra" pitchFamily="18" charset="2"/>
              </a:rPr>
              <a:t>	 </a:t>
            </a:r>
            <a:r>
              <a:rPr lang="cs-CZ" sz="2100" dirty="0">
                <a:sym typeface="MT Extra" pitchFamily="18" charset="2"/>
              </a:rPr>
              <a:t>	    </a:t>
            </a:r>
            <a:r>
              <a:rPr lang="en-US" sz="2100" dirty="0">
                <a:sym typeface="MT Extra" pitchFamily="18" charset="2"/>
              </a:rPr>
              <a:t>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>
                <a:sym typeface="MT Extra" pitchFamily="18" charset="2"/>
              </a:rPr>
              <a:t>		</a:t>
            </a:r>
            <a:r>
              <a:rPr lang="en-US" sz="2100" i="1" dirty="0">
                <a:sym typeface="MT Extra" pitchFamily="18" charset="2"/>
              </a:rPr>
              <a:t>signal</a:t>
            </a:r>
            <a:r>
              <a:rPr lang="en-US" sz="2100" dirty="0">
                <a:sym typeface="MT Extra" pitchFamily="18" charset="2"/>
              </a:rPr>
              <a:t>(</a:t>
            </a:r>
            <a:r>
              <a:rPr lang="en-US" sz="2100" i="1" dirty="0">
                <a:sym typeface="MT Extra" pitchFamily="18" charset="2"/>
              </a:rPr>
              <a:t>S</a:t>
            </a:r>
            <a:r>
              <a:rPr lang="en-US" sz="2100" dirty="0">
                <a:sym typeface="MT Extra" pitchFamily="18" charset="2"/>
              </a:rPr>
              <a:t>);	</a:t>
            </a:r>
            <a:r>
              <a:rPr lang="en-US" sz="2100" i="1" dirty="0">
                <a:sym typeface="MT Extra" pitchFamily="18" charset="2"/>
              </a:rPr>
              <a:t>signal</a:t>
            </a:r>
            <a:r>
              <a:rPr lang="en-US" sz="2100" dirty="0">
                <a:sym typeface="MT Extra" pitchFamily="18" charset="2"/>
              </a:rPr>
              <a:t>(</a:t>
            </a:r>
            <a:r>
              <a:rPr lang="en-US" sz="2100" i="1" dirty="0">
                <a:sym typeface="MT Extra" pitchFamily="18" charset="2"/>
              </a:rPr>
              <a:t>Q</a:t>
            </a:r>
            <a:r>
              <a:rPr lang="en-US" sz="2100" dirty="0">
                <a:sym typeface="MT Extra" pitchFamily="18" charset="2"/>
              </a:rPr>
              <a:t>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>
                <a:sym typeface="MT Extra" pitchFamily="18" charset="2"/>
              </a:rPr>
              <a:t>		</a:t>
            </a:r>
            <a:r>
              <a:rPr lang="en-US" sz="2100" i="1" dirty="0">
                <a:sym typeface="MT Extra" pitchFamily="18" charset="2"/>
              </a:rPr>
              <a:t>signal</a:t>
            </a:r>
            <a:r>
              <a:rPr lang="en-US" sz="2100" dirty="0">
                <a:sym typeface="MT Extra" pitchFamily="18" charset="2"/>
              </a:rPr>
              <a:t>(</a:t>
            </a:r>
            <a:r>
              <a:rPr lang="en-US" sz="2100" i="1" dirty="0">
                <a:sym typeface="MT Extra" pitchFamily="18" charset="2"/>
              </a:rPr>
              <a:t>Q</a:t>
            </a:r>
            <a:r>
              <a:rPr lang="en-US" sz="2100" dirty="0">
                <a:sym typeface="MT Extra" pitchFamily="18" charset="2"/>
              </a:rPr>
              <a:t>)	</a:t>
            </a:r>
            <a:r>
              <a:rPr lang="en-US" sz="2100" i="1" dirty="0">
                <a:sym typeface="MT Extra" pitchFamily="18" charset="2"/>
              </a:rPr>
              <a:t>signal</a:t>
            </a:r>
            <a:r>
              <a:rPr lang="en-US" sz="2100" dirty="0">
                <a:sym typeface="MT Extra" pitchFamily="18" charset="2"/>
              </a:rPr>
              <a:t>(</a:t>
            </a:r>
            <a:r>
              <a:rPr lang="en-US" sz="2100" i="1" dirty="0">
                <a:sym typeface="MT Extra" pitchFamily="18" charset="2"/>
              </a:rPr>
              <a:t>S</a:t>
            </a:r>
            <a:r>
              <a:rPr lang="en-US" sz="2100" dirty="0">
                <a:sym typeface="MT Extra" pitchFamily="18" charset="2"/>
              </a:rPr>
              <a:t>);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Stárnutí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neomezené blokování, proces nemusí být odstraněný z fonty na semafor nikdy (předbíhání vyššími prioritami, …)</a:t>
            </a:r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UVÁZNUTÍ A STÁRNUTÍ</a:t>
            </a:r>
            <a:endParaRPr lang="cs-CZ" dirty="0"/>
          </a:p>
        </p:txBody>
      </p:sp>
      <p:sp>
        <p:nvSpPr>
          <p:cNvPr id="3277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mtClean="0"/>
              <a:t>Obecný semafor S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celočíselná hodnota z neomezovaného intervalu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mtClean="0"/>
              <a:t>Binární semafor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celočíselná hodnota z intervalu </a:t>
            </a:r>
            <a:r>
              <a:rPr lang="en-US" smtClean="0"/>
              <a:t>&lt;0,1&gt;</a:t>
            </a:r>
            <a:endParaRPr lang="cs-CZ" smtClean="0"/>
          </a:p>
          <a:p>
            <a:pPr marL="395288" eaLnBrk="1" hangingPunct="1">
              <a:lnSpc>
                <a:spcPct val="90000"/>
              </a:lnSpc>
            </a:pPr>
            <a:r>
              <a:rPr lang="cs-CZ" smtClean="0"/>
              <a:t>Implementovatelnost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binární semafor lze snadněji implementovat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obecný semafor lze implementovat semaforem binárním</a:t>
            </a:r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DVA TYPY SEMAFORŮ</a:t>
            </a:r>
            <a:endParaRPr lang="cs-CZ" dirty="0"/>
          </a:p>
        </p:txBody>
      </p:sp>
      <p:sp>
        <p:nvSpPr>
          <p:cNvPr id="3379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Semafory jsou mocný nástroj pro dosažení vzájemného vyloučení a koordinaci procesů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Operace </a:t>
            </a:r>
            <a:r>
              <a:rPr lang="cs-CZ" sz="2600" dirty="0" err="1"/>
              <a:t>wait</a:t>
            </a:r>
            <a:r>
              <a:rPr lang="cs-CZ" sz="2600" dirty="0"/>
              <a:t>(S) a </a:t>
            </a:r>
            <a:r>
              <a:rPr lang="cs-CZ" sz="2600" dirty="0" err="1"/>
              <a:t>signal</a:t>
            </a:r>
            <a:r>
              <a:rPr lang="cs-CZ" sz="2600" dirty="0"/>
              <a:t> (S) jsou prováděny více procesy a jejich účinek nemusí být vždy explicitně zřejmý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semafor s explicitním ovládáním </a:t>
            </a:r>
            <a:r>
              <a:rPr lang="cs-CZ" dirty="0" err="1"/>
              <a:t>wait</a:t>
            </a:r>
            <a:r>
              <a:rPr lang="cs-CZ" dirty="0"/>
              <a:t>/</a:t>
            </a:r>
            <a:r>
              <a:rPr lang="cs-CZ" dirty="0" err="1"/>
              <a:t>signal</a:t>
            </a:r>
            <a:r>
              <a:rPr lang="cs-CZ" dirty="0"/>
              <a:t> je nástroj nízké úrovně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Chybné použití semaforu v jednom procesu hroutí souhru všech </a:t>
            </a:r>
            <a:r>
              <a:rPr lang="en-US" sz="2600" dirty="0" err="1"/>
              <a:t>spolupracu</a:t>
            </a:r>
            <a:r>
              <a:rPr lang="cs-CZ" sz="2600" dirty="0" err="1"/>
              <a:t>jících</a:t>
            </a:r>
            <a:r>
              <a:rPr lang="cs-CZ" sz="2600" dirty="0"/>
              <a:t> procesů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Patologické případy použití semaforů: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600" dirty="0"/>
              <a:t>   </a:t>
            </a:r>
            <a:r>
              <a:rPr lang="en-US" sz="2600" dirty="0"/>
              <a:t>  </a:t>
            </a:r>
            <a:r>
              <a:rPr lang="cs-CZ" sz="2600" dirty="0" err="1"/>
              <a:t>wait</a:t>
            </a:r>
            <a:r>
              <a:rPr lang="en-US" sz="2600" dirty="0"/>
              <a:t>(x) 			         wait(x)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dirty="0"/>
              <a:t>       KS                      	   	  </a:t>
            </a:r>
            <a:r>
              <a:rPr lang="en-US" sz="2600" dirty="0" err="1"/>
              <a:t>KS</a:t>
            </a:r>
            <a:endParaRPr lang="en-US" sz="26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dirty="0"/>
              <a:t>     wait(x)                                 signal(y)</a:t>
            </a:r>
            <a:endParaRPr lang="cs-CZ" sz="2600" dirty="0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PROBLÉMY SE SEMAFORY</a:t>
            </a:r>
            <a:endParaRPr lang="cs-CZ" dirty="0"/>
          </a:p>
        </p:txBody>
      </p:sp>
      <p:sp>
        <p:nvSpPr>
          <p:cNvPr id="3482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 dirty="0"/>
              <a:t>Konstrukt programovacího jazyka vysoké úrovně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/>
              <a:t>Sdílená proměnná v typu T, je deklarována jako: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600" dirty="0"/>
              <a:t>                    v: </a:t>
            </a:r>
            <a:r>
              <a:rPr lang="cs-CZ" sz="2600" dirty="0" err="1"/>
              <a:t>shared</a:t>
            </a:r>
            <a:r>
              <a:rPr lang="cs-CZ" sz="2600" dirty="0"/>
              <a:t> 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/>
              <a:t>Proměnná v je dostupná pouze v příkazu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600" dirty="0"/>
              <a:t>                region v </a:t>
            </a:r>
            <a:r>
              <a:rPr lang="cs-CZ" sz="2600" dirty="0" err="1"/>
              <a:t>when</a:t>
            </a:r>
            <a:r>
              <a:rPr lang="cs-CZ" sz="2600" dirty="0"/>
              <a:t> B do 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600" dirty="0"/>
              <a:t>     kde B je booleovský výraz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/>
              <a:t>Po dobu, po kterou se provádí příkaz S, je proměnná v pro jiné procesy nedostupná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/>
              <a:t>Oblasti referující stejnou sídlenou proměnnou se v čase vzájemně vylučují</a:t>
            </a:r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KRITICKÉ OBLASTI</a:t>
            </a:r>
            <a:endParaRPr lang="cs-CZ" dirty="0"/>
          </a:p>
        </p:txBody>
      </p:sp>
      <p:sp>
        <p:nvSpPr>
          <p:cNvPr id="3584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Když se proces pokusí provést příkaz region, vyhodnotí se Booleovský výraz B</a:t>
            </a:r>
          </a:p>
          <a:p>
            <a:pPr marL="395288" eaLnBrk="1" hangingPunct="1"/>
            <a:r>
              <a:rPr lang="cs-CZ" smtClean="0"/>
              <a:t>Je-li B pravdivý, příkaz S se provede</a:t>
            </a:r>
          </a:p>
          <a:p>
            <a:pPr marL="395288" eaLnBrk="1" hangingPunct="1"/>
            <a:r>
              <a:rPr lang="cs-CZ" smtClean="0"/>
              <a:t>Je-li B nepravdivý, provedení příkazu S se oddálí do doby až bude B pravdivý a v oblasti (region) spojené s V se nenachází žádný proces</a:t>
            </a:r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KRITICKÉ OBLASTI (2)</a:t>
            </a:r>
            <a:endParaRPr lang="cs-CZ" dirty="0"/>
          </a:p>
        </p:txBody>
      </p:sp>
      <p:sp>
        <p:nvSpPr>
          <p:cNvPr id="3686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900" smtClean="0"/>
              <a:t>Paralelní přístup ke sdíleným údajům může být příčinou nekonzistence dat</a:t>
            </a:r>
          </a:p>
          <a:p>
            <a:pPr marL="395288" eaLnBrk="1" hangingPunct="1"/>
            <a:r>
              <a:rPr lang="cs-CZ" sz="2900" smtClean="0"/>
              <a:t>Udržování konzistence dat vyžaduje používání mechanismů, které zajistí patřičné provádění spolupracujících procesů</a:t>
            </a:r>
          </a:p>
          <a:p>
            <a:pPr marL="395288" eaLnBrk="1" hangingPunct="1"/>
            <a:r>
              <a:rPr lang="cs-CZ" sz="2900" smtClean="0"/>
              <a:t>Problém komunikace procesů v úloze typu Producent-Konzument přes vyrovnávací paměť s omezenou kapacitou</a:t>
            </a:r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NEKONZISTENCE</a:t>
            </a:r>
            <a:endParaRPr lang="cs-CZ" dirty="0"/>
          </a:p>
        </p:txBody>
      </p:sp>
      <p:sp>
        <p:nvSpPr>
          <p:cNvPr id="1126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68313" y="1412875"/>
            <a:ext cx="4246562" cy="4824413"/>
          </a:xfrm>
        </p:spPr>
        <p:txBody>
          <a:bodyPr/>
          <a:lstStyle/>
          <a:p>
            <a:pPr eaLnBrk="1" hangingPunct="1"/>
            <a:r>
              <a:rPr lang="cs-CZ" sz="2600" smtClean="0"/>
              <a:t>Synchronizační nástroj vysoké úrovně</a:t>
            </a:r>
          </a:p>
          <a:p>
            <a:pPr eaLnBrk="1" hangingPunct="1"/>
            <a:r>
              <a:rPr lang="cs-CZ" sz="2600" smtClean="0"/>
              <a:t>Umožňuje bezpečné sdílení abstraktního datového typu souběžnými procesy</a:t>
            </a:r>
          </a:p>
          <a:p>
            <a:pPr eaLnBrk="1" hangingPunct="1"/>
            <a:r>
              <a:rPr lang="cs-CZ" sz="2600" smtClean="0"/>
              <a:t>Provádění P</a:t>
            </a:r>
            <a:r>
              <a:rPr lang="cs-CZ" sz="2600" baseline="-25000" smtClean="0"/>
              <a:t>1</a:t>
            </a:r>
            <a:r>
              <a:rPr lang="cs-CZ" sz="2600" smtClean="0"/>
              <a:t>, P</a:t>
            </a:r>
            <a:r>
              <a:rPr lang="cs-CZ" sz="2600" baseline="-25000" smtClean="0"/>
              <a:t>2</a:t>
            </a:r>
            <a:r>
              <a:rPr lang="cs-CZ" sz="2600" smtClean="0"/>
              <a:t>, … se implicitně vzájemně vylučují</a:t>
            </a:r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MONITORY</a:t>
            </a:r>
            <a:endParaRPr lang="cs-CZ" dirty="0"/>
          </a:p>
        </p:txBody>
      </p:sp>
      <p:sp>
        <p:nvSpPr>
          <p:cNvPr id="3789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4857750" y="1428750"/>
            <a:ext cx="3959225" cy="440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en-US" sz="1600" b="1">
                <a:solidFill>
                  <a:schemeClr val="tx2"/>
                </a:solidFill>
              </a:rPr>
              <a:t>monitor </a:t>
            </a:r>
            <a:r>
              <a:rPr lang="en-US" sz="1600" b="1" i="1">
                <a:solidFill>
                  <a:schemeClr val="tx2"/>
                </a:solidFill>
              </a:rPr>
              <a:t>monitor-name</a:t>
            </a:r>
          </a:p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en-US" sz="1600" b="1">
                <a:solidFill>
                  <a:schemeClr val="tx2"/>
                </a:solidFill>
              </a:rPr>
              <a:t>{</a:t>
            </a:r>
            <a:endParaRPr lang="en-US" sz="1600" i="1">
              <a:solidFill>
                <a:schemeClr val="tx2"/>
              </a:solidFill>
            </a:endParaRPr>
          </a:p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cs-CZ" sz="1600">
                <a:solidFill>
                  <a:schemeClr val="tx2"/>
                </a:solidFill>
              </a:rPr>
              <a:t>   </a:t>
            </a:r>
            <a:r>
              <a:rPr lang="en-US" sz="1600">
                <a:solidFill>
                  <a:schemeClr val="tx2"/>
                </a:solidFill>
              </a:rPr>
              <a:t>shared variable declarations</a:t>
            </a:r>
          </a:p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cs-CZ" sz="1600" b="1">
                <a:solidFill>
                  <a:schemeClr val="tx2"/>
                </a:solidFill>
              </a:rPr>
              <a:t>   </a:t>
            </a:r>
            <a:r>
              <a:rPr lang="en-US" sz="1600" b="1">
                <a:solidFill>
                  <a:schemeClr val="tx2"/>
                </a:solidFill>
              </a:rPr>
              <a:t>procedure body</a:t>
            </a:r>
            <a:r>
              <a:rPr lang="en-US" sz="1600">
                <a:solidFill>
                  <a:schemeClr val="tx2"/>
                </a:solidFill>
              </a:rPr>
              <a:t> </a:t>
            </a:r>
            <a:r>
              <a:rPr lang="en-US" sz="1600" i="1">
                <a:solidFill>
                  <a:schemeClr val="tx2"/>
                </a:solidFill>
              </a:rPr>
              <a:t>P</a:t>
            </a:r>
            <a:r>
              <a:rPr lang="en-US" sz="1600" i="1" baseline="-25000">
                <a:solidFill>
                  <a:schemeClr val="tx2"/>
                </a:solidFill>
              </a:rPr>
              <a:t>1</a:t>
            </a:r>
            <a:r>
              <a:rPr lang="en-US" sz="1600">
                <a:solidFill>
                  <a:schemeClr val="tx2"/>
                </a:solidFill>
              </a:rPr>
              <a:t> </a:t>
            </a:r>
            <a:r>
              <a:rPr lang="en-US" sz="1600" b="1">
                <a:solidFill>
                  <a:schemeClr val="tx2"/>
                </a:solidFill>
              </a:rPr>
              <a:t>(…) {</a:t>
            </a:r>
          </a:p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cs-CZ" sz="1600" b="1">
                <a:solidFill>
                  <a:schemeClr val="tx2"/>
                </a:solidFill>
              </a:rPr>
              <a:t>   </a:t>
            </a:r>
            <a:r>
              <a:rPr lang="en-US" sz="1600" b="1">
                <a:solidFill>
                  <a:schemeClr val="tx2"/>
                </a:solidFill>
              </a:rPr>
              <a:t>. . .</a:t>
            </a:r>
          </a:p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cs-CZ" sz="1600" b="1">
                <a:solidFill>
                  <a:schemeClr val="tx2"/>
                </a:solidFill>
              </a:rPr>
              <a:t>   </a:t>
            </a:r>
            <a:r>
              <a:rPr lang="en-US" sz="1600" b="1">
                <a:solidFill>
                  <a:schemeClr val="tx2"/>
                </a:solidFill>
              </a:rPr>
              <a:t>}</a:t>
            </a:r>
          </a:p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cs-CZ" sz="1600" b="1">
                <a:solidFill>
                  <a:schemeClr val="tx2"/>
                </a:solidFill>
              </a:rPr>
              <a:t>   </a:t>
            </a:r>
            <a:r>
              <a:rPr lang="en-US" sz="1600" b="1">
                <a:solidFill>
                  <a:schemeClr val="tx2"/>
                </a:solidFill>
              </a:rPr>
              <a:t>procedure</a:t>
            </a:r>
            <a:r>
              <a:rPr lang="en-US" sz="1600">
                <a:solidFill>
                  <a:schemeClr val="tx2"/>
                </a:solidFill>
              </a:rPr>
              <a:t> </a:t>
            </a:r>
            <a:r>
              <a:rPr lang="en-US" sz="1600" b="1">
                <a:solidFill>
                  <a:schemeClr val="tx2"/>
                </a:solidFill>
              </a:rPr>
              <a:t>body</a:t>
            </a:r>
            <a:r>
              <a:rPr lang="en-US" sz="1600">
                <a:solidFill>
                  <a:schemeClr val="tx2"/>
                </a:solidFill>
              </a:rPr>
              <a:t> </a:t>
            </a:r>
            <a:r>
              <a:rPr lang="en-US" sz="1600" i="1">
                <a:solidFill>
                  <a:schemeClr val="tx2"/>
                </a:solidFill>
              </a:rPr>
              <a:t>P</a:t>
            </a:r>
            <a:r>
              <a:rPr lang="en-US" sz="1600" i="1" baseline="-25000">
                <a:solidFill>
                  <a:schemeClr val="tx2"/>
                </a:solidFill>
              </a:rPr>
              <a:t>2</a:t>
            </a:r>
            <a:r>
              <a:rPr lang="en-US" sz="1600" i="1">
                <a:solidFill>
                  <a:schemeClr val="tx2"/>
                </a:solidFill>
              </a:rPr>
              <a:t> </a:t>
            </a:r>
            <a:r>
              <a:rPr lang="en-US" sz="1600" b="1">
                <a:solidFill>
                  <a:schemeClr val="tx2"/>
                </a:solidFill>
              </a:rPr>
              <a:t>(…) {</a:t>
            </a:r>
          </a:p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cs-CZ" sz="1600" b="1">
                <a:solidFill>
                  <a:schemeClr val="tx2"/>
                </a:solidFill>
              </a:rPr>
              <a:t>   </a:t>
            </a:r>
            <a:r>
              <a:rPr lang="en-US" sz="1600" b="1">
                <a:solidFill>
                  <a:schemeClr val="tx2"/>
                </a:solidFill>
              </a:rPr>
              <a:t>. . .</a:t>
            </a:r>
          </a:p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cs-CZ" sz="1600" b="1">
                <a:solidFill>
                  <a:schemeClr val="tx2"/>
                </a:solidFill>
              </a:rPr>
              <a:t>   </a:t>
            </a:r>
            <a:r>
              <a:rPr lang="en-US" sz="1600" b="1">
                <a:solidFill>
                  <a:schemeClr val="tx2"/>
                </a:solidFill>
              </a:rPr>
              <a:t>} </a:t>
            </a:r>
          </a:p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cs-CZ" sz="1600" b="1">
                <a:solidFill>
                  <a:schemeClr val="tx2"/>
                </a:solidFill>
                <a:sym typeface="MT Extra" pitchFamily="18" charset="2"/>
              </a:rPr>
              <a:t>   </a:t>
            </a:r>
            <a:r>
              <a:rPr lang="en-US" sz="1600" b="1">
                <a:solidFill>
                  <a:schemeClr val="tx2"/>
                </a:solidFill>
                <a:sym typeface="MT Extra" pitchFamily="18" charset="2"/>
              </a:rPr>
              <a:t>procedure body</a:t>
            </a:r>
            <a:r>
              <a:rPr lang="en-US" sz="1600">
                <a:solidFill>
                  <a:schemeClr val="tx2"/>
                </a:solidFill>
                <a:sym typeface="MT Extra" pitchFamily="18" charset="2"/>
              </a:rPr>
              <a:t> </a:t>
            </a:r>
            <a:r>
              <a:rPr lang="en-US" sz="1600" i="1">
                <a:solidFill>
                  <a:schemeClr val="tx2"/>
                </a:solidFill>
                <a:sym typeface="MT Extra" pitchFamily="18" charset="2"/>
              </a:rPr>
              <a:t>P</a:t>
            </a:r>
            <a:r>
              <a:rPr lang="en-US" sz="1600" i="1" baseline="-25000">
                <a:solidFill>
                  <a:schemeClr val="tx2"/>
                </a:solidFill>
                <a:sym typeface="MT Extra" pitchFamily="18" charset="2"/>
              </a:rPr>
              <a:t>n</a:t>
            </a:r>
            <a:r>
              <a:rPr lang="en-US" sz="1600">
                <a:solidFill>
                  <a:schemeClr val="tx2"/>
                </a:solidFill>
                <a:sym typeface="MT Extra" pitchFamily="18" charset="2"/>
              </a:rPr>
              <a:t> </a:t>
            </a:r>
            <a:r>
              <a:rPr lang="en-US" sz="1600" b="1">
                <a:solidFill>
                  <a:schemeClr val="tx2"/>
                </a:solidFill>
                <a:sym typeface="MT Extra" pitchFamily="18" charset="2"/>
              </a:rPr>
              <a:t>(…) {</a:t>
            </a:r>
          </a:p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cs-CZ" sz="1600" b="1">
                <a:solidFill>
                  <a:schemeClr val="tx2"/>
                </a:solidFill>
                <a:sym typeface="MT Extra" pitchFamily="18" charset="2"/>
              </a:rPr>
              <a:t>   </a:t>
            </a:r>
            <a:r>
              <a:rPr lang="en-US" sz="1600" b="1">
                <a:solidFill>
                  <a:schemeClr val="tx2"/>
                </a:solidFill>
                <a:sym typeface="MT Extra" pitchFamily="18" charset="2"/>
              </a:rPr>
              <a:t> . . .</a:t>
            </a:r>
          </a:p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cs-CZ" sz="1600" b="1">
                <a:solidFill>
                  <a:schemeClr val="tx2"/>
                </a:solidFill>
                <a:sym typeface="MT Extra" pitchFamily="18" charset="2"/>
              </a:rPr>
              <a:t>   </a:t>
            </a:r>
            <a:r>
              <a:rPr lang="en-US" sz="1600" b="1">
                <a:solidFill>
                  <a:schemeClr val="tx2"/>
                </a:solidFill>
                <a:sym typeface="MT Extra" pitchFamily="18" charset="2"/>
              </a:rPr>
              <a:t>} 			</a:t>
            </a:r>
          </a:p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cs-CZ" sz="1600" b="1">
                <a:solidFill>
                  <a:schemeClr val="tx2"/>
                </a:solidFill>
                <a:sym typeface="MT Extra" pitchFamily="18" charset="2"/>
              </a:rPr>
              <a:t>   </a:t>
            </a:r>
            <a:r>
              <a:rPr lang="en-US" sz="1600" b="1">
                <a:solidFill>
                  <a:schemeClr val="tx2"/>
                </a:solidFill>
                <a:sym typeface="MT Extra" pitchFamily="18" charset="2"/>
              </a:rPr>
              <a:t>{</a:t>
            </a:r>
            <a:endParaRPr lang="en-US" sz="1600">
              <a:solidFill>
                <a:schemeClr val="tx2"/>
              </a:solidFill>
              <a:sym typeface="MT Extra" pitchFamily="18" charset="2"/>
            </a:endParaRPr>
          </a:p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cs-CZ" sz="1600">
                <a:solidFill>
                  <a:schemeClr val="tx2"/>
                </a:solidFill>
                <a:sym typeface="MT Extra" pitchFamily="18" charset="2"/>
              </a:rPr>
              <a:t>   </a:t>
            </a:r>
            <a:r>
              <a:rPr lang="en-US" sz="1600">
                <a:solidFill>
                  <a:schemeClr val="tx2"/>
                </a:solidFill>
                <a:sym typeface="MT Extra" pitchFamily="18" charset="2"/>
              </a:rPr>
              <a:t>initialization code</a:t>
            </a:r>
          </a:p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cs-CZ" sz="1600" b="1">
                <a:solidFill>
                  <a:schemeClr val="tx2"/>
                </a:solidFill>
                <a:sym typeface="MT Extra" pitchFamily="18" charset="2"/>
              </a:rPr>
              <a:t>   </a:t>
            </a:r>
            <a:r>
              <a:rPr lang="en-US" sz="1600" b="1">
                <a:solidFill>
                  <a:schemeClr val="tx2"/>
                </a:solidFill>
                <a:sym typeface="MT Extra" pitchFamily="18" charset="2"/>
              </a:rPr>
              <a:t>}</a:t>
            </a:r>
          </a:p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en-US" sz="1600" b="1">
                <a:solidFill>
                  <a:schemeClr val="tx2"/>
                </a:solidFill>
                <a:sym typeface="MT Extra" pitchFamily="18" charset="2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IPC (InterProcess Communication)</a:t>
            </a:r>
          </a:p>
          <a:p>
            <a:pPr marL="719138" lvl="1" eaLnBrk="1" hangingPunct="1"/>
            <a:r>
              <a:rPr lang="cs-CZ" smtClean="0"/>
              <a:t>signály (asynchronní události)</a:t>
            </a:r>
          </a:p>
          <a:p>
            <a:pPr marL="719138" lvl="1" eaLnBrk="1" hangingPunct="1"/>
            <a:r>
              <a:rPr lang="cs-CZ" smtClean="0"/>
              <a:t>roury (</a:t>
            </a:r>
            <a:r>
              <a:rPr lang="en-US" smtClean="0"/>
              <a:t> </a:t>
            </a:r>
            <a:r>
              <a:rPr lang="cs-CZ" smtClean="0"/>
              <a:t>ls</a:t>
            </a:r>
            <a:r>
              <a:rPr lang="en-US" smtClean="0"/>
              <a:t>|pr|lpr </a:t>
            </a:r>
            <a:r>
              <a:rPr lang="cs-CZ" smtClean="0"/>
              <a:t>)</a:t>
            </a:r>
            <a:endParaRPr lang="en-US" smtClean="0"/>
          </a:p>
          <a:p>
            <a:pPr marL="719138" lvl="1" eaLnBrk="1" hangingPunct="1"/>
            <a:r>
              <a:rPr lang="cs-CZ" smtClean="0"/>
              <a:t>zprávy (messages)</a:t>
            </a:r>
          </a:p>
          <a:p>
            <a:pPr marL="719138" lvl="1" eaLnBrk="1" hangingPunct="1"/>
            <a:r>
              <a:rPr lang="cs-CZ" smtClean="0"/>
              <a:t>semafory (semaphores)</a:t>
            </a:r>
          </a:p>
          <a:p>
            <a:pPr marL="719138" lvl="1" eaLnBrk="1" hangingPunct="1"/>
            <a:r>
              <a:rPr lang="cs-CZ" smtClean="0"/>
              <a:t>sdílená paměť (shared memory)</a:t>
            </a:r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</a:t>
            </a:r>
            <a:r>
              <a:rPr lang="cs-CZ" dirty="0" smtClean="0"/>
              <a:t>ŘÍKLAD: LINUX (1)</a:t>
            </a:r>
            <a:endParaRPr lang="cs-CZ" dirty="0"/>
          </a:p>
        </p:txBody>
      </p:sp>
      <p:sp>
        <p:nvSpPr>
          <p:cNvPr id="3891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424862" cy="1873250"/>
          </a:xfrm>
        </p:spPr>
        <p:txBody>
          <a:bodyPr/>
          <a:lstStyle/>
          <a:p>
            <a:pPr marL="395288" eaLnBrk="1" hangingPunct="1"/>
            <a:r>
              <a:rPr lang="cs-CZ" smtClean="0"/>
              <a:t>Semafory</a:t>
            </a:r>
            <a:r>
              <a:rPr lang="en-US" smtClean="0"/>
              <a:t> podle SYS V IPC</a:t>
            </a:r>
            <a:r>
              <a:rPr lang="cs-CZ" smtClean="0"/>
              <a:t>, volání jádra</a:t>
            </a:r>
          </a:p>
          <a:p>
            <a:pPr marL="719138" lvl="1" eaLnBrk="1" hangingPunct="1"/>
            <a:r>
              <a:rPr lang="cs-CZ" smtClean="0"/>
              <a:t>semget</a:t>
            </a:r>
          </a:p>
          <a:p>
            <a:pPr marL="719138" lvl="1" eaLnBrk="1" hangingPunct="1"/>
            <a:r>
              <a:rPr lang="cs-CZ" smtClean="0"/>
              <a:t>semctl</a:t>
            </a:r>
          </a:p>
          <a:p>
            <a:pPr marL="719138" lvl="1" eaLnBrk="1" hangingPunct="1"/>
            <a:r>
              <a:rPr lang="cs-CZ" smtClean="0"/>
              <a:t>semop</a:t>
            </a:r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LINUX (2)</a:t>
            </a:r>
            <a:endParaRPr lang="cs-CZ" dirty="0"/>
          </a:p>
        </p:txBody>
      </p:sp>
      <p:sp>
        <p:nvSpPr>
          <p:cNvPr id="3994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sp>
        <p:nvSpPr>
          <p:cNvPr id="39941" name="Obdélník 6"/>
          <p:cNvSpPr>
            <a:spLocks noChangeArrowheads="1"/>
          </p:cNvSpPr>
          <p:nvPr/>
        </p:nvSpPr>
        <p:spPr bwMode="auto">
          <a:xfrm>
            <a:off x="2786063" y="2857500"/>
            <a:ext cx="1357312" cy="20161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9942" name="Obdélník 7"/>
          <p:cNvSpPr>
            <a:spLocks noChangeArrowheads="1"/>
          </p:cNvSpPr>
          <p:nvPr/>
        </p:nvSpPr>
        <p:spPr bwMode="auto">
          <a:xfrm>
            <a:off x="5357813" y="2143125"/>
            <a:ext cx="785812" cy="1439863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9943" name="Obdélník 8"/>
          <p:cNvSpPr>
            <a:spLocks noChangeArrowheads="1"/>
          </p:cNvSpPr>
          <p:nvPr/>
        </p:nvSpPr>
        <p:spPr bwMode="auto">
          <a:xfrm>
            <a:off x="4643438" y="4286250"/>
            <a:ext cx="1000125" cy="11525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9944" name="Obdélník 9"/>
          <p:cNvSpPr>
            <a:spLocks noChangeArrowheads="1"/>
          </p:cNvSpPr>
          <p:nvPr/>
        </p:nvSpPr>
        <p:spPr bwMode="auto">
          <a:xfrm>
            <a:off x="5929313" y="5143500"/>
            <a:ext cx="500062" cy="11430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9945" name="Obdélník 10"/>
          <p:cNvSpPr>
            <a:spLocks noChangeArrowheads="1"/>
          </p:cNvSpPr>
          <p:nvPr/>
        </p:nvSpPr>
        <p:spPr bwMode="auto">
          <a:xfrm>
            <a:off x="8215313" y="5143500"/>
            <a:ext cx="500062" cy="11430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9946" name="Obdélník 11"/>
          <p:cNvSpPr>
            <a:spLocks noChangeArrowheads="1"/>
          </p:cNvSpPr>
          <p:nvPr/>
        </p:nvSpPr>
        <p:spPr bwMode="auto">
          <a:xfrm>
            <a:off x="6786563" y="3429000"/>
            <a:ext cx="1000125" cy="259238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39947" name="Přímá spojovací čára 13"/>
          <p:cNvCxnSpPr>
            <a:cxnSpLocks noChangeShapeType="1"/>
          </p:cNvCxnSpPr>
          <p:nvPr/>
        </p:nvCxnSpPr>
        <p:spPr bwMode="auto">
          <a:xfrm rot="10800000" flipH="1">
            <a:off x="5357813" y="3000375"/>
            <a:ext cx="785812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48" name="Přímá spojovací čára 16"/>
          <p:cNvCxnSpPr>
            <a:cxnSpLocks noChangeShapeType="1"/>
          </p:cNvCxnSpPr>
          <p:nvPr/>
        </p:nvCxnSpPr>
        <p:spPr bwMode="auto">
          <a:xfrm rot="10800000" flipH="1">
            <a:off x="5357813" y="3286125"/>
            <a:ext cx="785812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49" name="Přímá spojovací čára 17"/>
          <p:cNvCxnSpPr>
            <a:cxnSpLocks noChangeShapeType="1"/>
          </p:cNvCxnSpPr>
          <p:nvPr/>
        </p:nvCxnSpPr>
        <p:spPr bwMode="auto">
          <a:xfrm rot="10800000" flipH="1">
            <a:off x="5357813" y="2714625"/>
            <a:ext cx="785812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0" name="Přímá spojovací čára 18"/>
          <p:cNvCxnSpPr>
            <a:cxnSpLocks noChangeShapeType="1"/>
          </p:cNvCxnSpPr>
          <p:nvPr/>
        </p:nvCxnSpPr>
        <p:spPr bwMode="auto">
          <a:xfrm rot="10800000" flipH="1">
            <a:off x="5357813" y="2428875"/>
            <a:ext cx="785812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1" name="Přímá spojovací čára 19"/>
          <p:cNvCxnSpPr>
            <a:cxnSpLocks noChangeShapeType="1"/>
          </p:cNvCxnSpPr>
          <p:nvPr/>
        </p:nvCxnSpPr>
        <p:spPr bwMode="auto">
          <a:xfrm flipV="1">
            <a:off x="4643438" y="4572000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2" name="Přímá spojovací čára 21"/>
          <p:cNvCxnSpPr>
            <a:cxnSpLocks noChangeShapeType="1"/>
          </p:cNvCxnSpPr>
          <p:nvPr/>
        </p:nvCxnSpPr>
        <p:spPr bwMode="auto">
          <a:xfrm flipV="1">
            <a:off x="4643438" y="5143500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3" name="Přímá spojovací čára 22"/>
          <p:cNvCxnSpPr>
            <a:cxnSpLocks noChangeShapeType="1"/>
          </p:cNvCxnSpPr>
          <p:nvPr/>
        </p:nvCxnSpPr>
        <p:spPr bwMode="auto">
          <a:xfrm flipV="1">
            <a:off x="4643438" y="4857750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4" name="Přímá spojovací čára 23"/>
          <p:cNvCxnSpPr>
            <a:cxnSpLocks noChangeShapeType="1"/>
          </p:cNvCxnSpPr>
          <p:nvPr/>
        </p:nvCxnSpPr>
        <p:spPr bwMode="auto">
          <a:xfrm flipV="1">
            <a:off x="2786063" y="3143250"/>
            <a:ext cx="1357312" cy="3175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5" name="Přímá spojovací čára 26"/>
          <p:cNvCxnSpPr>
            <a:cxnSpLocks noChangeShapeType="1"/>
          </p:cNvCxnSpPr>
          <p:nvPr/>
        </p:nvCxnSpPr>
        <p:spPr bwMode="auto">
          <a:xfrm flipV="1">
            <a:off x="2786063" y="3429000"/>
            <a:ext cx="1357312" cy="3175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6" name="Přímá spojovací čára 27"/>
          <p:cNvCxnSpPr>
            <a:cxnSpLocks noChangeShapeType="1"/>
          </p:cNvCxnSpPr>
          <p:nvPr/>
        </p:nvCxnSpPr>
        <p:spPr bwMode="auto">
          <a:xfrm flipV="1">
            <a:off x="2786063" y="3714750"/>
            <a:ext cx="1357312" cy="3175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7" name="Přímá spojovací čára 28"/>
          <p:cNvCxnSpPr>
            <a:cxnSpLocks noChangeShapeType="1"/>
          </p:cNvCxnSpPr>
          <p:nvPr/>
        </p:nvCxnSpPr>
        <p:spPr bwMode="auto">
          <a:xfrm flipV="1">
            <a:off x="2786063" y="4000500"/>
            <a:ext cx="1357312" cy="3175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8" name="Přímá spojovací čára 29"/>
          <p:cNvCxnSpPr>
            <a:cxnSpLocks noChangeShapeType="1"/>
          </p:cNvCxnSpPr>
          <p:nvPr/>
        </p:nvCxnSpPr>
        <p:spPr bwMode="auto">
          <a:xfrm flipV="1">
            <a:off x="2786063" y="4286250"/>
            <a:ext cx="1357312" cy="3175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9" name="Přímá spojovací čára 32"/>
          <p:cNvCxnSpPr>
            <a:cxnSpLocks noChangeShapeType="1"/>
          </p:cNvCxnSpPr>
          <p:nvPr/>
        </p:nvCxnSpPr>
        <p:spPr bwMode="auto">
          <a:xfrm flipV="1">
            <a:off x="2786063" y="4572000"/>
            <a:ext cx="1357312" cy="3175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0" name="Přímá spojovací čára 33"/>
          <p:cNvCxnSpPr>
            <a:cxnSpLocks noChangeShapeType="1"/>
          </p:cNvCxnSpPr>
          <p:nvPr/>
        </p:nvCxnSpPr>
        <p:spPr bwMode="auto">
          <a:xfrm flipV="1">
            <a:off x="6786563" y="3714750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1" name="Přímá spojovací čára 34"/>
          <p:cNvCxnSpPr>
            <a:cxnSpLocks noChangeShapeType="1"/>
          </p:cNvCxnSpPr>
          <p:nvPr/>
        </p:nvCxnSpPr>
        <p:spPr bwMode="auto">
          <a:xfrm flipV="1">
            <a:off x="6786563" y="4000500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2" name="Přímá spojovací čára 35"/>
          <p:cNvCxnSpPr>
            <a:cxnSpLocks noChangeShapeType="1"/>
          </p:cNvCxnSpPr>
          <p:nvPr/>
        </p:nvCxnSpPr>
        <p:spPr bwMode="auto">
          <a:xfrm flipV="1">
            <a:off x="6786563" y="4286250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3" name="Přímá spojovací čára 36"/>
          <p:cNvCxnSpPr>
            <a:cxnSpLocks noChangeShapeType="1"/>
          </p:cNvCxnSpPr>
          <p:nvPr/>
        </p:nvCxnSpPr>
        <p:spPr bwMode="auto">
          <a:xfrm flipV="1">
            <a:off x="6786563" y="4572000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4" name="Přímá spojovací čára 37"/>
          <p:cNvCxnSpPr>
            <a:cxnSpLocks noChangeShapeType="1"/>
          </p:cNvCxnSpPr>
          <p:nvPr/>
        </p:nvCxnSpPr>
        <p:spPr bwMode="auto">
          <a:xfrm flipV="1">
            <a:off x="6786563" y="4857750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5" name="Přímá spojovací čára 38"/>
          <p:cNvCxnSpPr>
            <a:cxnSpLocks noChangeShapeType="1"/>
          </p:cNvCxnSpPr>
          <p:nvPr/>
        </p:nvCxnSpPr>
        <p:spPr bwMode="auto">
          <a:xfrm flipV="1">
            <a:off x="6786563" y="5143500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6" name="Přímá spojovací čára 39"/>
          <p:cNvCxnSpPr>
            <a:cxnSpLocks noChangeShapeType="1"/>
          </p:cNvCxnSpPr>
          <p:nvPr/>
        </p:nvCxnSpPr>
        <p:spPr bwMode="auto">
          <a:xfrm flipV="1">
            <a:off x="6786563" y="5429250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7" name="Přímá spojovací čára 40"/>
          <p:cNvCxnSpPr>
            <a:cxnSpLocks noChangeShapeType="1"/>
          </p:cNvCxnSpPr>
          <p:nvPr/>
        </p:nvCxnSpPr>
        <p:spPr bwMode="auto">
          <a:xfrm flipV="1">
            <a:off x="6786563" y="5715000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8" name="Pravoúhlá spojovací čára 42"/>
          <p:cNvCxnSpPr>
            <a:cxnSpLocks noChangeShapeType="1"/>
          </p:cNvCxnSpPr>
          <p:nvPr/>
        </p:nvCxnSpPr>
        <p:spPr bwMode="auto">
          <a:xfrm flipV="1">
            <a:off x="4143375" y="2357438"/>
            <a:ext cx="1214438" cy="1071562"/>
          </a:xfrm>
          <a:prstGeom prst="bentConnector3">
            <a:avLst>
              <a:gd name="adj1" fmla="val 49375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9" name="Přímá spojovací šipka 45"/>
          <p:cNvCxnSpPr>
            <a:cxnSpLocks noChangeShapeType="1"/>
          </p:cNvCxnSpPr>
          <p:nvPr/>
        </p:nvCxnSpPr>
        <p:spPr bwMode="auto">
          <a:xfrm flipV="1">
            <a:off x="4143375" y="3929063"/>
            <a:ext cx="2643188" cy="793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70" name="Přímá spojovací šipka 47"/>
          <p:cNvCxnSpPr>
            <a:cxnSpLocks noChangeShapeType="1"/>
          </p:cNvCxnSpPr>
          <p:nvPr/>
        </p:nvCxnSpPr>
        <p:spPr bwMode="auto">
          <a:xfrm>
            <a:off x="4143375" y="4429125"/>
            <a:ext cx="500063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71" name="Přímá spojovací šipka 48"/>
          <p:cNvCxnSpPr>
            <a:cxnSpLocks noChangeShapeType="1"/>
          </p:cNvCxnSpPr>
          <p:nvPr/>
        </p:nvCxnSpPr>
        <p:spPr bwMode="auto">
          <a:xfrm>
            <a:off x="5643563" y="5286375"/>
            <a:ext cx="28575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72" name="Přímá spojovací šipka 50"/>
          <p:cNvCxnSpPr>
            <a:cxnSpLocks noChangeShapeType="1"/>
          </p:cNvCxnSpPr>
          <p:nvPr/>
        </p:nvCxnSpPr>
        <p:spPr bwMode="auto">
          <a:xfrm>
            <a:off x="7786688" y="5572125"/>
            <a:ext cx="428625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73" name="TextovéPole 54"/>
          <p:cNvSpPr txBox="1">
            <a:spLocks noChangeArrowheads="1"/>
          </p:cNvSpPr>
          <p:nvPr/>
        </p:nvSpPr>
        <p:spPr bwMode="auto">
          <a:xfrm>
            <a:off x="6143625" y="2286000"/>
            <a:ext cx="12144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b="1"/>
              <a:t>array of semaphores</a:t>
            </a:r>
          </a:p>
        </p:txBody>
      </p:sp>
      <p:sp>
        <p:nvSpPr>
          <p:cNvPr id="39974" name="TextovéPole 55"/>
          <p:cNvSpPr txBox="1">
            <a:spLocks noChangeArrowheads="1"/>
          </p:cNvSpPr>
          <p:nvPr/>
        </p:nvSpPr>
        <p:spPr bwMode="auto">
          <a:xfrm>
            <a:off x="6786563" y="3143250"/>
            <a:ext cx="12144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b="1"/>
              <a:t>sem_queue</a:t>
            </a:r>
          </a:p>
        </p:txBody>
      </p:sp>
      <p:sp>
        <p:nvSpPr>
          <p:cNvPr id="39975" name="TextovéPole 56"/>
          <p:cNvSpPr txBox="1">
            <a:spLocks noChangeArrowheads="1"/>
          </p:cNvSpPr>
          <p:nvPr/>
        </p:nvSpPr>
        <p:spPr bwMode="auto">
          <a:xfrm>
            <a:off x="4643438" y="4000500"/>
            <a:ext cx="12144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b="1"/>
              <a:t>sem_undo</a:t>
            </a:r>
          </a:p>
        </p:txBody>
      </p:sp>
      <p:sp>
        <p:nvSpPr>
          <p:cNvPr id="39976" name="TextovéPole 57"/>
          <p:cNvSpPr txBox="1">
            <a:spLocks noChangeArrowheads="1"/>
          </p:cNvSpPr>
          <p:nvPr/>
        </p:nvSpPr>
        <p:spPr bwMode="auto">
          <a:xfrm>
            <a:off x="2786063" y="2571750"/>
            <a:ext cx="1428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b="1"/>
              <a:t>semid_ds</a:t>
            </a:r>
          </a:p>
        </p:txBody>
      </p:sp>
      <p:sp>
        <p:nvSpPr>
          <p:cNvPr id="39977" name="TextovéPole 58"/>
          <p:cNvSpPr txBox="1">
            <a:spLocks noChangeArrowheads="1"/>
          </p:cNvSpPr>
          <p:nvPr/>
        </p:nvSpPr>
        <p:spPr bwMode="auto">
          <a:xfrm>
            <a:off x="2786063" y="2857500"/>
            <a:ext cx="12398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b="1"/>
              <a:t>ipc</a:t>
            </a:r>
          </a:p>
        </p:txBody>
      </p:sp>
      <p:sp>
        <p:nvSpPr>
          <p:cNvPr id="39978" name="TextovéPole 59"/>
          <p:cNvSpPr txBox="1">
            <a:spLocks noChangeArrowheads="1"/>
          </p:cNvSpPr>
          <p:nvPr/>
        </p:nvSpPr>
        <p:spPr bwMode="auto">
          <a:xfrm>
            <a:off x="2786063" y="3143250"/>
            <a:ext cx="12398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b="1"/>
              <a:t>times</a:t>
            </a:r>
          </a:p>
        </p:txBody>
      </p:sp>
      <p:sp>
        <p:nvSpPr>
          <p:cNvPr id="39979" name="TextovéPole 60"/>
          <p:cNvSpPr txBox="1">
            <a:spLocks noChangeArrowheads="1"/>
          </p:cNvSpPr>
          <p:nvPr/>
        </p:nvSpPr>
        <p:spPr bwMode="auto">
          <a:xfrm>
            <a:off x="2786063" y="3429000"/>
            <a:ext cx="12398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b="1"/>
              <a:t>sem_base</a:t>
            </a:r>
          </a:p>
        </p:txBody>
      </p:sp>
      <p:sp>
        <p:nvSpPr>
          <p:cNvPr id="39980" name="TextovéPole 61"/>
          <p:cNvSpPr txBox="1">
            <a:spLocks noChangeArrowheads="1"/>
          </p:cNvSpPr>
          <p:nvPr/>
        </p:nvSpPr>
        <p:spPr bwMode="auto">
          <a:xfrm>
            <a:off x="2786063" y="3714750"/>
            <a:ext cx="12398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b="1"/>
              <a:t>sem_pending</a:t>
            </a:r>
          </a:p>
        </p:txBody>
      </p:sp>
      <p:sp>
        <p:nvSpPr>
          <p:cNvPr id="39981" name="TextovéPole 62"/>
          <p:cNvSpPr txBox="1">
            <a:spLocks noChangeArrowheads="1"/>
          </p:cNvSpPr>
          <p:nvPr/>
        </p:nvSpPr>
        <p:spPr bwMode="auto">
          <a:xfrm>
            <a:off x="2786063" y="4000500"/>
            <a:ext cx="14287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100" b="1"/>
              <a:t>sem_pending_last</a:t>
            </a:r>
          </a:p>
        </p:txBody>
      </p:sp>
      <p:sp>
        <p:nvSpPr>
          <p:cNvPr id="39982" name="TextovéPole 63"/>
          <p:cNvSpPr txBox="1">
            <a:spLocks noChangeArrowheads="1"/>
          </p:cNvSpPr>
          <p:nvPr/>
        </p:nvSpPr>
        <p:spPr bwMode="auto">
          <a:xfrm>
            <a:off x="2786063" y="4286250"/>
            <a:ext cx="12398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b="1"/>
              <a:t>undo</a:t>
            </a:r>
          </a:p>
        </p:txBody>
      </p:sp>
      <p:sp>
        <p:nvSpPr>
          <p:cNvPr id="39983" name="TextovéPole 64"/>
          <p:cNvSpPr txBox="1">
            <a:spLocks noChangeArrowheads="1"/>
          </p:cNvSpPr>
          <p:nvPr/>
        </p:nvSpPr>
        <p:spPr bwMode="auto">
          <a:xfrm>
            <a:off x="2786063" y="4572000"/>
            <a:ext cx="12398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b="1"/>
              <a:t>sem_nsems</a:t>
            </a:r>
          </a:p>
        </p:txBody>
      </p:sp>
      <p:sp>
        <p:nvSpPr>
          <p:cNvPr id="39984" name="TextovéPole 65"/>
          <p:cNvSpPr txBox="1">
            <a:spLocks noChangeArrowheads="1"/>
          </p:cNvSpPr>
          <p:nvPr/>
        </p:nvSpPr>
        <p:spPr bwMode="auto">
          <a:xfrm>
            <a:off x="4643438" y="4286250"/>
            <a:ext cx="1000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b="1"/>
              <a:t>proc_next</a:t>
            </a:r>
          </a:p>
        </p:txBody>
      </p:sp>
      <p:sp>
        <p:nvSpPr>
          <p:cNvPr id="39985" name="TextovéPole 66"/>
          <p:cNvSpPr txBox="1">
            <a:spLocks noChangeArrowheads="1"/>
          </p:cNvSpPr>
          <p:nvPr/>
        </p:nvSpPr>
        <p:spPr bwMode="auto">
          <a:xfrm>
            <a:off x="4643438" y="4572000"/>
            <a:ext cx="1000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b="1"/>
              <a:t>id_next</a:t>
            </a:r>
          </a:p>
        </p:txBody>
      </p:sp>
      <p:sp>
        <p:nvSpPr>
          <p:cNvPr id="39986" name="TextovéPole 67"/>
          <p:cNvSpPr txBox="1">
            <a:spLocks noChangeArrowheads="1"/>
          </p:cNvSpPr>
          <p:nvPr/>
        </p:nvSpPr>
        <p:spPr bwMode="auto">
          <a:xfrm>
            <a:off x="4643438" y="4857750"/>
            <a:ext cx="1000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b="1"/>
              <a:t>semid</a:t>
            </a:r>
          </a:p>
        </p:txBody>
      </p:sp>
      <p:sp>
        <p:nvSpPr>
          <p:cNvPr id="39987" name="TextovéPole 68"/>
          <p:cNvSpPr txBox="1">
            <a:spLocks noChangeArrowheads="1"/>
          </p:cNvSpPr>
          <p:nvPr/>
        </p:nvSpPr>
        <p:spPr bwMode="auto">
          <a:xfrm>
            <a:off x="4643438" y="5143500"/>
            <a:ext cx="1000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b="1"/>
              <a:t>semadj</a:t>
            </a:r>
          </a:p>
        </p:txBody>
      </p:sp>
      <p:sp>
        <p:nvSpPr>
          <p:cNvPr id="39988" name="TextovéPole 69"/>
          <p:cNvSpPr txBox="1">
            <a:spLocks noChangeArrowheads="1"/>
          </p:cNvSpPr>
          <p:nvPr/>
        </p:nvSpPr>
        <p:spPr bwMode="auto">
          <a:xfrm>
            <a:off x="6786563" y="3429000"/>
            <a:ext cx="1000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b="1"/>
              <a:t>next</a:t>
            </a:r>
          </a:p>
        </p:txBody>
      </p:sp>
      <p:sp>
        <p:nvSpPr>
          <p:cNvPr id="39989" name="TextovéPole 70"/>
          <p:cNvSpPr txBox="1">
            <a:spLocks noChangeArrowheads="1"/>
          </p:cNvSpPr>
          <p:nvPr/>
        </p:nvSpPr>
        <p:spPr bwMode="auto">
          <a:xfrm>
            <a:off x="6786563" y="3714750"/>
            <a:ext cx="1000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b="1"/>
              <a:t>prev</a:t>
            </a:r>
          </a:p>
        </p:txBody>
      </p:sp>
      <p:sp>
        <p:nvSpPr>
          <p:cNvPr id="39990" name="TextovéPole 71"/>
          <p:cNvSpPr txBox="1">
            <a:spLocks noChangeArrowheads="1"/>
          </p:cNvSpPr>
          <p:nvPr/>
        </p:nvSpPr>
        <p:spPr bwMode="auto">
          <a:xfrm>
            <a:off x="6786563" y="4000500"/>
            <a:ext cx="1000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b="1"/>
              <a:t>sleeper</a:t>
            </a:r>
          </a:p>
        </p:txBody>
      </p:sp>
      <p:sp>
        <p:nvSpPr>
          <p:cNvPr id="39991" name="TextovéPole 72"/>
          <p:cNvSpPr txBox="1">
            <a:spLocks noChangeArrowheads="1"/>
          </p:cNvSpPr>
          <p:nvPr/>
        </p:nvSpPr>
        <p:spPr bwMode="auto">
          <a:xfrm>
            <a:off x="6786563" y="4286250"/>
            <a:ext cx="1000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b="1"/>
              <a:t>undo</a:t>
            </a:r>
          </a:p>
        </p:txBody>
      </p:sp>
      <p:sp>
        <p:nvSpPr>
          <p:cNvPr id="39992" name="TextovéPole 73"/>
          <p:cNvSpPr txBox="1">
            <a:spLocks noChangeArrowheads="1"/>
          </p:cNvSpPr>
          <p:nvPr/>
        </p:nvSpPr>
        <p:spPr bwMode="auto">
          <a:xfrm>
            <a:off x="6786563" y="4572000"/>
            <a:ext cx="1000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b="1"/>
              <a:t>pid</a:t>
            </a:r>
          </a:p>
        </p:txBody>
      </p:sp>
      <p:sp>
        <p:nvSpPr>
          <p:cNvPr id="39993" name="TextovéPole 74"/>
          <p:cNvSpPr txBox="1">
            <a:spLocks noChangeArrowheads="1"/>
          </p:cNvSpPr>
          <p:nvPr/>
        </p:nvSpPr>
        <p:spPr bwMode="auto">
          <a:xfrm>
            <a:off x="6786563" y="4857750"/>
            <a:ext cx="1000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b="1"/>
              <a:t>status</a:t>
            </a:r>
          </a:p>
        </p:txBody>
      </p:sp>
      <p:sp>
        <p:nvSpPr>
          <p:cNvPr id="39994" name="TextovéPole 75"/>
          <p:cNvSpPr txBox="1">
            <a:spLocks noChangeArrowheads="1"/>
          </p:cNvSpPr>
          <p:nvPr/>
        </p:nvSpPr>
        <p:spPr bwMode="auto">
          <a:xfrm>
            <a:off x="6786563" y="5143500"/>
            <a:ext cx="1000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b="1"/>
              <a:t>sma</a:t>
            </a:r>
          </a:p>
        </p:txBody>
      </p:sp>
      <p:sp>
        <p:nvSpPr>
          <p:cNvPr id="39995" name="TextovéPole 76"/>
          <p:cNvSpPr txBox="1">
            <a:spLocks noChangeArrowheads="1"/>
          </p:cNvSpPr>
          <p:nvPr/>
        </p:nvSpPr>
        <p:spPr bwMode="auto">
          <a:xfrm>
            <a:off x="6786563" y="5429250"/>
            <a:ext cx="1000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b="1"/>
              <a:t>sops</a:t>
            </a:r>
          </a:p>
        </p:txBody>
      </p:sp>
      <p:sp>
        <p:nvSpPr>
          <p:cNvPr id="39996" name="TextovéPole 77"/>
          <p:cNvSpPr txBox="1">
            <a:spLocks noChangeArrowheads="1"/>
          </p:cNvSpPr>
          <p:nvPr/>
        </p:nvSpPr>
        <p:spPr bwMode="auto">
          <a:xfrm>
            <a:off x="6786563" y="5715000"/>
            <a:ext cx="1000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b="1"/>
              <a:t>nsops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 (1)</a:t>
            </a:r>
            <a:endParaRPr lang="cs-CZ" dirty="0"/>
          </a:p>
        </p:txBody>
      </p:sp>
      <p:sp>
        <p:nvSpPr>
          <p:cNvPr id="4096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  <p:pic>
        <p:nvPicPr>
          <p:cNvPr id="40964" name="Picture 4" descr="win_ipc_li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133600"/>
            <a:ext cx="8497888" cy="304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Semafory (obecné semafory), volání jádra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CreateSemaphore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OpenSemaphore 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ReleaseSemaphore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Wait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SignalObjectAndWait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WaitForSingleObject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WaitForSingleObjectEx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WaitForMultipleObjects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WaitForMultipleObjectsEx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MsgWaitForMultipleObjects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MsgWaitForMultipleObjectsEx </a:t>
            </a:r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 (2)</a:t>
            </a:r>
            <a:endParaRPr lang="cs-CZ" dirty="0"/>
          </a:p>
        </p:txBody>
      </p:sp>
      <p:sp>
        <p:nvSpPr>
          <p:cNvPr id="4198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mtClean="0"/>
              <a:t>Sdílená data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  <a:p>
            <a:pPr marL="1619250" lvl="3"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#define BUFFER_SIZE 10</a:t>
            </a:r>
          </a:p>
          <a:p>
            <a:pPr marL="1619250" lvl="3"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typedef struct {</a:t>
            </a:r>
          </a:p>
          <a:p>
            <a:pPr marL="1619250" lvl="3"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	. . .</a:t>
            </a:r>
          </a:p>
          <a:p>
            <a:pPr marL="1619250" lvl="3"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} item</a:t>
            </a:r>
            <a:r>
              <a:rPr lang="en-US" sz="2400" smtClean="0"/>
              <a:t>;</a:t>
            </a:r>
          </a:p>
          <a:p>
            <a:pPr marL="1619250" lvl="3"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item buffer[BUFFER_SIZE];</a:t>
            </a:r>
          </a:p>
          <a:p>
            <a:pPr marL="1619250" lvl="3"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int in = 0;</a:t>
            </a:r>
          </a:p>
          <a:p>
            <a:pPr marL="1619250" lvl="3"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int out = 0;</a:t>
            </a:r>
          </a:p>
          <a:p>
            <a:pPr marL="1619250" lvl="3"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int counter = 0;</a:t>
            </a:r>
          </a:p>
          <a:p>
            <a:pPr marL="1619250" lvl="3" eaLnBrk="1" hangingPunct="1">
              <a:lnSpc>
                <a:spcPct val="90000"/>
              </a:lnSpc>
              <a:buFontTx/>
              <a:buNone/>
            </a:pPr>
            <a:endParaRPr lang="en-US" sz="2400" b="1" smtClean="0"/>
          </a:p>
          <a:p>
            <a:pPr marL="395288" eaLnBrk="1" hangingPunct="1">
              <a:lnSpc>
                <a:spcPct val="90000"/>
              </a:lnSpc>
            </a:pPr>
            <a:endParaRPr lang="cs-CZ" smtClean="0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PRODUCENT-KONZUMENT (1)</a:t>
            </a:r>
            <a:endParaRPr lang="cs-CZ" dirty="0"/>
          </a:p>
        </p:txBody>
      </p:sp>
      <p:sp>
        <p:nvSpPr>
          <p:cNvPr id="1229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Producent</a:t>
            </a:r>
            <a:endParaRPr lang="en-US" sz="26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6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dirty="0"/>
              <a:t>	</a:t>
            </a:r>
            <a:r>
              <a:rPr lang="en-US" sz="2600" b="1" dirty="0"/>
              <a:t>item </a:t>
            </a:r>
            <a:r>
              <a:rPr lang="en-US" sz="2600" b="1" dirty="0" err="1"/>
              <a:t>nextProduced</a:t>
            </a:r>
            <a:r>
              <a:rPr lang="en-US" sz="2600" b="1" dirty="0"/>
              <a:t>;</a:t>
            </a:r>
            <a:br>
              <a:rPr lang="en-US" sz="2600" b="1" dirty="0"/>
            </a:br>
            <a:endParaRPr lang="en-US" sz="2600" b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dirty="0"/>
              <a:t>	while (1)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dirty="0"/>
              <a:t>		while (counter == BUFFER_SIZE)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dirty="0"/>
              <a:t>			; /* do nothing */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dirty="0"/>
              <a:t>		buffer[in] = </a:t>
            </a:r>
            <a:r>
              <a:rPr lang="en-US" sz="2600" b="1" dirty="0" err="1"/>
              <a:t>nextProduced</a:t>
            </a:r>
            <a:r>
              <a:rPr lang="en-US" sz="2600" b="1" dirty="0"/>
              <a:t>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dirty="0"/>
              <a:t>		in = (in + 1) % BUFFER_SIZE;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dirty="0"/>
              <a:t>		counter++;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dirty="0"/>
              <a:t>	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600" dirty="0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PRODUCENT-KONZUMENT (2)</a:t>
            </a:r>
            <a:endParaRPr lang="cs-CZ" dirty="0"/>
          </a:p>
        </p:txBody>
      </p:sp>
      <p:sp>
        <p:nvSpPr>
          <p:cNvPr id="1331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Konzument</a:t>
            </a:r>
            <a:endParaRPr lang="en-US" sz="26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6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dirty="0"/>
              <a:t>	</a:t>
            </a:r>
            <a:r>
              <a:rPr lang="en-US" sz="2600" b="1" dirty="0"/>
              <a:t>item </a:t>
            </a:r>
            <a:r>
              <a:rPr lang="en-US" sz="2600" b="1" dirty="0" err="1"/>
              <a:t>nextConsumed</a:t>
            </a:r>
            <a:r>
              <a:rPr lang="en-US" sz="2600" b="1" dirty="0"/>
              <a:t>;</a:t>
            </a:r>
            <a:br>
              <a:rPr lang="en-US" sz="2600" b="1" dirty="0"/>
            </a:br>
            <a:endParaRPr lang="en-US" sz="2600" b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dirty="0"/>
              <a:t>	while (1)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dirty="0"/>
              <a:t>		while (counter == 0)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dirty="0"/>
              <a:t>			; /* do nothing */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dirty="0"/>
              <a:t>		</a:t>
            </a:r>
            <a:r>
              <a:rPr lang="en-US" sz="2600" b="1" dirty="0" err="1"/>
              <a:t>nextConsumed</a:t>
            </a:r>
            <a:r>
              <a:rPr lang="en-US" sz="2600" b="1" dirty="0"/>
              <a:t> = buffer[out];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dirty="0"/>
              <a:t>		out = (out + 1) % BUFFER_SIZE;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dirty="0"/>
              <a:t>		counter--;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dirty="0"/>
              <a:t>	}</a:t>
            </a:r>
            <a:endParaRPr lang="cs-CZ" sz="2600" dirty="0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PRODUCENT-KONZUMENT (3)</a:t>
            </a:r>
            <a:endParaRPr lang="cs-CZ" dirty="0"/>
          </a:p>
        </p:txBody>
      </p:sp>
      <p:sp>
        <p:nvSpPr>
          <p:cNvPr id="1434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Atomická operace je taková operace, která vždy proběhne bez přerušení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Následující příkazy musí být atomické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 dirty="0"/>
              <a:t>counter++;</a:t>
            </a:r>
            <a:endParaRPr lang="cs-CZ" sz="2000" b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 dirty="0"/>
              <a:t>counter--;</a:t>
            </a:r>
            <a:endParaRPr lang="cs-CZ" sz="2000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 err="1"/>
              <a:t>count</a:t>
            </a:r>
            <a:r>
              <a:rPr lang="en-US" sz="2100" dirty="0"/>
              <a:t>++</a:t>
            </a:r>
            <a:r>
              <a:rPr lang="cs-CZ" sz="2100" dirty="0"/>
              <a:t> v assembleru může vypadat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 dirty="0"/>
              <a:t>register1 = counter</a:t>
            </a:r>
            <a:endParaRPr lang="cs-CZ" sz="2000" b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 dirty="0"/>
              <a:t>register1 = register1 + 1</a:t>
            </a:r>
            <a:endParaRPr lang="cs-CZ" sz="2000" b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 dirty="0"/>
              <a:t>counter = register1</a:t>
            </a:r>
            <a:endParaRPr lang="cs-CZ" sz="2000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 err="1"/>
              <a:t>count</a:t>
            </a:r>
            <a:r>
              <a:rPr lang="cs-CZ" sz="2100" dirty="0"/>
              <a:t>-- v assembleru může vypadat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 dirty="0"/>
              <a:t>register2 = counter</a:t>
            </a:r>
            <a:endParaRPr lang="cs-CZ" sz="2000" b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 dirty="0"/>
              <a:t>register2 = register2 – 1</a:t>
            </a:r>
            <a:endParaRPr lang="cs-CZ" sz="2000" b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 dirty="0"/>
              <a:t>counter = register2</a:t>
            </a:r>
            <a:endParaRPr lang="cs-CZ" sz="2000" b="1" dirty="0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PRODUCENT-KONZUMENT (4)</a:t>
            </a:r>
            <a:endParaRPr lang="cs-CZ" dirty="0"/>
          </a:p>
        </p:txBody>
      </p:sp>
      <p:sp>
        <p:nvSpPr>
          <p:cNvPr id="1536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Protože takto implementované operace </a:t>
            </a:r>
            <a:r>
              <a:rPr lang="cs-CZ" sz="2600" dirty="0" err="1"/>
              <a:t>count</a:t>
            </a:r>
            <a:r>
              <a:rPr lang="cs-CZ" sz="2600" dirty="0"/>
              <a:t>++ a </a:t>
            </a:r>
            <a:r>
              <a:rPr lang="cs-CZ" sz="2600" dirty="0" err="1"/>
              <a:t>count</a:t>
            </a:r>
            <a:r>
              <a:rPr lang="cs-CZ" sz="2600" dirty="0"/>
              <a:t>-- nejsou atomické, můžeme se dostat do problémů s konzistencí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Nechť je hodnota</a:t>
            </a:r>
            <a:r>
              <a:rPr lang="en-US" sz="2600" dirty="0"/>
              <a:t> </a:t>
            </a:r>
            <a:r>
              <a:rPr lang="en-US" sz="2600" b="1" dirty="0"/>
              <a:t>counter</a:t>
            </a:r>
            <a:r>
              <a:rPr lang="en-US" sz="2600" dirty="0"/>
              <a:t> </a:t>
            </a:r>
            <a:r>
              <a:rPr lang="cs-CZ" sz="2600" dirty="0"/>
              <a:t>nastavena na</a:t>
            </a:r>
            <a:r>
              <a:rPr lang="en-US" sz="2600" dirty="0"/>
              <a:t> 5</a:t>
            </a:r>
            <a:r>
              <a:rPr lang="cs-CZ" sz="2600" dirty="0"/>
              <a:t>. Může nastat</a:t>
            </a:r>
            <a:r>
              <a:rPr lang="en-US" sz="2600" dirty="0"/>
              <a:t>:</a:t>
            </a:r>
            <a:endParaRPr lang="cs-CZ" sz="26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producer: </a:t>
            </a:r>
            <a:r>
              <a:rPr lang="en-US" b="1" dirty="0"/>
              <a:t>register1 = counter</a:t>
            </a:r>
            <a:r>
              <a:rPr lang="en-US" dirty="0"/>
              <a:t> (</a:t>
            </a:r>
            <a:r>
              <a:rPr lang="en-US" i="1" dirty="0"/>
              <a:t>register1 = 5</a:t>
            </a:r>
            <a:r>
              <a:rPr lang="en-US" dirty="0"/>
              <a:t>)</a:t>
            </a:r>
            <a:endParaRPr lang="cs-CZ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producer: </a:t>
            </a:r>
            <a:r>
              <a:rPr lang="en-US" b="1" dirty="0"/>
              <a:t>register1 = register1 + 1</a:t>
            </a:r>
            <a:r>
              <a:rPr lang="en-US" dirty="0"/>
              <a:t> (</a:t>
            </a:r>
            <a:r>
              <a:rPr lang="en-US" i="1" dirty="0"/>
              <a:t>register1 = 6</a:t>
            </a:r>
            <a:r>
              <a:rPr lang="en-US" dirty="0"/>
              <a:t>)</a:t>
            </a:r>
            <a:endParaRPr lang="cs-CZ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consumer: </a:t>
            </a:r>
            <a:r>
              <a:rPr lang="en-US" b="1" dirty="0"/>
              <a:t>register2 = counter</a:t>
            </a:r>
            <a:r>
              <a:rPr lang="en-US" dirty="0"/>
              <a:t> (</a:t>
            </a:r>
            <a:r>
              <a:rPr lang="en-US" i="1" dirty="0"/>
              <a:t>register2 = 5</a:t>
            </a:r>
            <a:r>
              <a:rPr lang="en-US" dirty="0"/>
              <a:t>)</a:t>
            </a:r>
            <a:endParaRPr lang="cs-CZ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consumer: </a:t>
            </a:r>
            <a:r>
              <a:rPr lang="en-US" b="1" dirty="0"/>
              <a:t>register2 = register2 – 1</a:t>
            </a:r>
            <a:r>
              <a:rPr lang="en-US" dirty="0"/>
              <a:t> (</a:t>
            </a:r>
            <a:r>
              <a:rPr lang="en-US" i="1" dirty="0"/>
              <a:t>register2 = 4</a:t>
            </a:r>
            <a:r>
              <a:rPr lang="en-US" dirty="0"/>
              <a:t>)</a:t>
            </a:r>
            <a:endParaRPr lang="cs-CZ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producer: </a:t>
            </a:r>
            <a:r>
              <a:rPr lang="en-US" b="1" dirty="0"/>
              <a:t>counter = register1</a:t>
            </a:r>
            <a:r>
              <a:rPr lang="en-US" dirty="0"/>
              <a:t> (</a:t>
            </a:r>
            <a:r>
              <a:rPr lang="en-US" i="1" dirty="0"/>
              <a:t>counter = 6</a:t>
            </a:r>
            <a:r>
              <a:rPr lang="en-US" dirty="0"/>
              <a:t>)</a:t>
            </a:r>
            <a:endParaRPr lang="cs-CZ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consumer: </a:t>
            </a:r>
            <a:r>
              <a:rPr lang="en-US" b="1" dirty="0"/>
              <a:t>counter = register2</a:t>
            </a:r>
            <a:r>
              <a:rPr lang="en-US" dirty="0"/>
              <a:t> (</a:t>
            </a:r>
            <a:r>
              <a:rPr lang="en-US" i="1" dirty="0"/>
              <a:t>counter = 4</a:t>
            </a:r>
            <a:r>
              <a:rPr lang="en-US" dirty="0"/>
              <a:t>)</a:t>
            </a:r>
            <a:endParaRPr lang="cs-CZ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Výsledná hodnota proměnné</a:t>
            </a:r>
            <a:r>
              <a:rPr lang="en-US" sz="2600" dirty="0"/>
              <a:t> </a:t>
            </a:r>
            <a:r>
              <a:rPr lang="en-US" sz="2600" b="1" dirty="0"/>
              <a:t>count</a:t>
            </a:r>
            <a:r>
              <a:rPr lang="cs-CZ" sz="2600" b="1" dirty="0" err="1"/>
              <a:t>er</a:t>
            </a:r>
            <a:r>
              <a:rPr lang="en-US" sz="2600" dirty="0"/>
              <a:t> </a:t>
            </a:r>
            <a:r>
              <a:rPr lang="cs-CZ" sz="2600" dirty="0"/>
              <a:t>bude buďto</a:t>
            </a:r>
            <a:r>
              <a:rPr lang="en-US" sz="2600" dirty="0"/>
              <a:t> 4 </a:t>
            </a:r>
            <a:r>
              <a:rPr lang="cs-CZ" sz="2600" dirty="0"/>
              <a:t>nebo</a:t>
            </a:r>
            <a:r>
              <a:rPr lang="en-US" sz="2600" dirty="0"/>
              <a:t> 6, </a:t>
            </a:r>
            <a:r>
              <a:rPr lang="cs-CZ" sz="2600" dirty="0"/>
              <a:t>zatímco správný výsledek má být</a:t>
            </a:r>
            <a:r>
              <a:rPr lang="en-US" sz="2600" dirty="0"/>
              <a:t> 5.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600" dirty="0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PRODUCENT-KONZUMENT (5)</a:t>
            </a:r>
            <a:endParaRPr lang="cs-CZ" dirty="0"/>
          </a:p>
        </p:txBody>
      </p:sp>
      <p:sp>
        <p:nvSpPr>
          <p:cNvPr id="1638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850" y="274638"/>
            <a:ext cx="8507413" cy="993775"/>
          </a:xfrm>
        </p:spPr>
        <p:txBody>
          <a:bodyPr/>
          <a:lstStyle/>
          <a:p>
            <a:pPr>
              <a:defRPr/>
            </a:pPr>
            <a:r>
              <a:rPr lang="cs-CZ" smtClean="0"/>
              <a:t>ANIMACE: PRODUCENT-KONZUMENT (5)</a:t>
            </a:r>
            <a:endParaRPr lang="cs-CZ"/>
          </a:p>
        </p:txBody>
      </p:sp>
      <p:sp>
        <p:nvSpPr>
          <p:cNvPr id="102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PB 153 OPERAČNÍ SYSTÉMY A JEJICH ROZHRANÍ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32" name="ShockwaveFlash1" r:id="rId2" imgW="6095238" imgH="4858428"/>
        </mc:Choice>
        <mc:Fallback>
          <p:control name="ShockwaveFlash1" r:id="rId2" imgW="6095238" imgH="4858428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24000" y="1308100"/>
                  <a:ext cx="6096000" cy="48577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</p:sld>
</file>

<file path=ppt/theme/theme1.xml><?xml version="1.0" encoding="utf-8"?>
<a:theme xmlns:a="http://schemas.openxmlformats.org/drawingml/2006/main" name="motiv-pb153-operacni-systemy">
  <a:themeElements>
    <a:clrScheme name="PB153-operacni-systemy-a-jejich-rozhrani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70C0"/>
      </a:hlink>
      <a:folHlink>
        <a:srgbClr val="71BEC4"/>
      </a:folHlink>
    </a:clrScheme>
    <a:fontScheme name="2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PB153_vzor</Template>
  <TotalTime>2377</TotalTime>
  <Words>1616</Words>
  <Application>Microsoft Office PowerPoint</Application>
  <PresentationFormat>Předvádění na obrazovce (4:3)</PresentationFormat>
  <Paragraphs>376</Paragraphs>
  <Slides>35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6" baseType="lpstr">
      <vt:lpstr>motiv-pb153-operacni-systemy</vt:lpstr>
      <vt:lpstr>PB153 OPERAČNÍ SYSTÉMY A JEJICH ROZHRANÍ</vt:lpstr>
      <vt:lpstr>PARALELNÍ BĚH PROCESŮ</vt:lpstr>
      <vt:lpstr>NEKONZISTENCE</vt:lpstr>
      <vt:lpstr>PRODUCENT-KONZUMENT (1)</vt:lpstr>
      <vt:lpstr>PRODUCENT-KONZUMENT (2)</vt:lpstr>
      <vt:lpstr>PRODUCENT-KONZUMENT (3)</vt:lpstr>
      <vt:lpstr>PRODUCENT-KONZUMENT (4)</vt:lpstr>
      <vt:lpstr>PRODUCENT-KONZUMENT (5)</vt:lpstr>
      <vt:lpstr>ANIMACE: PRODUCENT-KONZUMENT (5)</vt:lpstr>
      <vt:lpstr>RACE CONDITION</vt:lpstr>
      <vt:lpstr>PROBLÉM KRITICKÉ SEKCE</vt:lpstr>
      <vt:lpstr>PODMÍNKY ŘEŠENÍ PROBLÉMU KRITICKÉ SEKCE</vt:lpstr>
      <vt:lpstr>POČÁTEČNÍ NÁVRHY ŘEŠENÍ</vt:lpstr>
      <vt:lpstr>ŘEŠENÍ PROBLÉMU KS</vt:lpstr>
      <vt:lpstr>ALGORITMUS 1</vt:lpstr>
      <vt:lpstr>ALGORITMUS 2</vt:lpstr>
      <vt:lpstr>ALGORITMUS 3 (PETERSONŮV)</vt:lpstr>
      <vt:lpstr>SYNCHRONIZAČNÍ HARDWARE</vt:lpstr>
      <vt:lpstr>VYUŽITÍ TESTANDSET</vt:lpstr>
      <vt:lpstr>VYUŽITÍ SWAP</vt:lpstr>
      <vt:lpstr>SITUACE BEZ PODPORY OS</vt:lpstr>
      <vt:lpstr>SEMAFORY</vt:lpstr>
      <vt:lpstr>KRITICKÁ SEKCE</vt:lpstr>
      <vt:lpstr>SYNCHRONIZACE SEMAFOREM</vt:lpstr>
      <vt:lpstr>UVÁZNUTÍ A STÁRNUTÍ</vt:lpstr>
      <vt:lpstr>DVA TYPY SEMAFORŮ</vt:lpstr>
      <vt:lpstr>PROBLÉMY SE SEMAFORY</vt:lpstr>
      <vt:lpstr>KRITICKÉ OBLASTI</vt:lpstr>
      <vt:lpstr>KRITICKÉ OBLASTI (2)</vt:lpstr>
      <vt:lpstr>MONITORY</vt:lpstr>
      <vt:lpstr>PŘÍKLAD: LINUX (1)</vt:lpstr>
      <vt:lpstr>PŘÍKLAD: LINUX (2)</vt:lpstr>
      <vt:lpstr>PŘÍKLAD: WIN32 (1)</vt:lpstr>
      <vt:lpstr>PŘÍKLAD: WIN32 (2)</vt:lpstr>
      <vt:lpstr>Prezentace aplikace PowerPoint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PB153 Operační systémy a jejich rozhraní</dc:title>
  <dc:creator>Zdeněk Říha</dc:creator>
  <cp:lastModifiedBy>Adam Muras</cp:lastModifiedBy>
  <cp:revision>85</cp:revision>
  <dcterms:created xsi:type="dcterms:W3CDTF">2004-04-12T19:03:21Z</dcterms:created>
  <dcterms:modified xsi:type="dcterms:W3CDTF">2013-04-25T10:51:06Z</dcterms:modified>
</cp:coreProperties>
</file>