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8" r:id="rId4"/>
    <p:sldId id="259" r:id="rId5"/>
    <p:sldId id="276" r:id="rId6"/>
    <p:sldId id="260" r:id="rId7"/>
    <p:sldId id="262" r:id="rId8"/>
    <p:sldId id="278" r:id="rId9"/>
    <p:sldId id="264" r:id="rId10"/>
    <p:sldId id="265" r:id="rId11"/>
    <p:sldId id="266" r:id="rId12"/>
    <p:sldId id="277" r:id="rId13"/>
    <p:sldId id="267" r:id="rId14"/>
    <p:sldId id="268" r:id="rId15"/>
    <p:sldId id="272" r:id="rId16"/>
    <p:sldId id="274" r:id="rId17"/>
    <p:sldId id="275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8" r:id="rId26"/>
    <p:sldId id="289" r:id="rId27"/>
    <p:sldId id="286" r:id="rId28"/>
    <p:sldId id="287" r:id="rId29"/>
    <p:sldId id="290" r:id="rId30"/>
  </p:sldIdLst>
  <p:sldSz cx="9144000" cy="6858000" type="screen4x3"/>
  <p:notesSz cx="6743700" cy="9893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3CCFF"/>
    <a:srgbClr val="0066FF"/>
    <a:srgbClr val="00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C4E795F-CB3A-4B8C-BC50-10EB9B8474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023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98525" y="741363"/>
            <a:ext cx="4946650" cy="3709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9000"/>
            <a:ext cx="5394325" cy="445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4507D3B-737D-40C5-90BE-70CB593B68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04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3929063"/>
            <a:ext cx="871538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338" y="3929063"/>
            <a:ext cx="871537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100" y="3929063"/>
            <a:ext cx="8699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2243153"/>
          </a:xfrm>
        </p:spPr>
        <p:txBody>
          <a:bodyPr/>
          <a:lstStyle>
            <a:lvl1pPr>
              <a:lnSpc>
                <a:spcPts val="6000"/>
              </a:lnSpc>
              <a:defRPr sz="6000" spc="-3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8992" y="4071942"/>
            <a:ext cx="5000660" cy="1566858"/>
          </a:xfrm>
        </p:spPr>
        <p:txBody>
          <a:bodyPr/>
          <a:lstStyle>
            <a:lvl1pPr marL="0" indent="0" algn="l">
              <a:buNone/>
              <a:defRPr b="1" spc="-15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3766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5" name="Rovnoramenný trojúhelník 4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96000">
              <a:defRPr/>
            </a:lvl1pPr>
            <a:lvl2pPr marL="720000">
              <a:defRPr/>
            </a:lvl2pPr>
            <a:lvl3pPr marL="1080000">
              <a:defRPr/>
            </a:lvl3pPr>
            <a:lvl4pPr marL="1620000">
              <a:defRPr/>
            </a:lvl4pPr>
            <a:lvl5pPr marL="1980000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3557910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823960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6" name="Rovnoramenný trojúhelník 5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58095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8" name="Rovnoramenný trojúhelník 7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558563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4" name="Rovnoramenný trojúhelník 3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4154825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1235404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spc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911134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4975" y="1357313"/>
            <a:ext cx="8137525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Výukovou pomůcku zpracovalo </a:t>
            </a:r>
            <a:b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Servisní středisko pro e-</a:t>
            </a:r>
            <a:r>
              <a:rPr lang="cs-CZ" sz="2400" b="1" dirty="0" err="1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learning</a:t>
            </a: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na MU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u="sng" dirty="0">
                <a:solidFill>
                  <a:schemeClr val="accent3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http://is.muni.cz/stech/</a:t>
            </a:r>
          </a:p>
        </p:txBody>
      </p:sp>
      <p:sp>
        <p:nvSpPr>
          <p:cNvPr id="3" name="AutoShape 2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AutoShape 4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988" y="3643313"/>
            <a:ext cx="59055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3393396857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451725" y="6572250"/>
            <a:ext cx="1655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F9E58329-F62D-4BA5-B883-D2BC7FD01E2A}" type="slidenum">
              <a:rPr lang="en-US" sz="1200" b="1">
                <a:solidFill>
                  <a:schemeClr val="bg1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r>
              <a:rPr lang="cs-CZ" sz="1200" b="1" dirty="0">
                <a:solidFill>
                  <a:schemeClr val="bg1"/>
                </a:solidFill>
              </a:rPr>
              <a:t>/29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pc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79" r:id="rId3"/>
    <p:sldLayoutId id="2147483784" r:id="rId4"/>
    <p:sldLayoutId id="2147483785" r:id="rId5"/>
    <p:sldLayoutId id="2147483786" r:id="rId6"/>
    <p:sldLayoutId id="2147483780" r:id="rId7"/>
    <p:sldLayoutId id="2147483781" r:id="rId8"/>
    <p:sldLayoutId id="2147483787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 spc="-150">
          <a:solidFill>
            <a:srgbClr val="0D0D2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5pPr>
      <a:lvl6pPr marL="4572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95288" indent="-395288" algn="l" rtl="0" eaLnBrk="0" fontAlgn="base" hangingPunct="0">
        <a:spcBef>
          <a:spcPts val="1800"/>
        </a:spcBef>
        <a:spcAft>
          <a:spcPct val="0"/>
        </a:spcAft>
        <a:buClr>
          <a:srgbClr val="333399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58775" algn="l" rtl="0" eaLnBrk="0" fontAlgn="base" hangingPunct="0">
        <a:spcBef>
          <a:spcPts val="600"/>
        </a:spcBef>
        <a:spcAft>
          <a:spcPct val="0"/>
        </a:spcAft>
        <a:buClr>
          <a:srgbClr val="3366FF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079500" indent="-287338" algn="l" rtl="0" eaLnBrk="0" fontAlgn="base" hangingPunct="0">
        <a:spcBef>
          <a:spcPts val="600"/>
        </a:spcBef>
        <a:spcAft>
          <a:spcPct val="0"/>
        </a:spcAft>
        <a:buClr>
          <a:srgbClr val="33CCFF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PB153</a:t>
            </a:r>
            <a:br>
              <a:rPr lang="en-US" dirty="0" smtClean="0"/>
            </a:br>
            <a:r>
              <a:rPr lang="en-US" dirty="0" smtClean="0"/>
              <a:t>OPERA</a:t>
            </a:r>
            <a:r>
              <a:rPr lang="cs-CZ" dirty="0" smtClean="0"/>
              <a:t>ČNÍ SYSTÉMY A JEJICH ROZHRANÍ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4071938"/>
            <a:ext cx="5000625" cy="1566862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Proces</a:t>
            </a:r>
            <a:r>
              <a:rPr lang="cs-CZ"/>
              <a:t>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065963" y="4621213"/>
            <a:ext cx="1819275" cy="1939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cs-CZ" sz="12000" b="1" spc="-300" dirty="0">
                <a:solidFill>
                  <a:srgbClr val="33CCFF"/>
                </a:solidFill>
              </a:rPr>
              <a:t>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FRONTY PROCESŮ</a:t>
            </a:r>
            <a:endParaRPr lang="cs-CZ" dirty="0"/>
          </a:p>
        </p:txBody>
      </p:sp>
      <p:sp>
        <p:nvSpPr>
          <p:cNvPr id="1741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grpSp>
        <p:nvGrpSpPr>
          <p:cNvPr id="17412" name="Skupina 27"/>
          <p:cNvGrpSpPr>
            <a:grpSpLocks/>
          </p:cNvGrpSpPr>
          <p:nvPr/>
        </p:nvGrpSpPr>
        <p:grpSpPr bwMode="auto">
          <a:xfrm>
            <a:off x="3276600" y="3871913"/>
            <a:ext cx="928688" cy="779462"/>
            <a:chOff x="3643306" y="1571612"/>
            <a:chExt cx="1071570" cy="1071570"/>
          </a:xfrm>
        </p:grpSpPr>
        <p:sp>
          <p:nvSpPr>
            <p:cNvPr id="17539" name="Obdélník 28"/>
            <p:cNvSpPr>
              <a:spLocks noChangeArrowheads="1"/>
            </p:cNvSpPr>
            <p:nvPr/>
          </p:nvSpPr>
          <p:spPr bwMode="auto">
            <a:xfrm>
              <a:off x="3643306" y="1571612"/>
              <a:ext cx="1071570" cy="107157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7540" name="Obdélník 29"/>
            <p:cNvSpPr>
              <a:spLocks noChangeArrowheads="1"/>
            </p:cNvSpPr>
            <p:nvPr/>
          </p:nvSpPr>
          <p:spPr bwMode="auto">
            <a:xfrm>
              <a:off x="3643306" y="1571612"/>
              <a:ext cx="1071570" cy="2857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7541" name="Obdélník 30"/>
            <p:cNvSpPr>
              <a:spLocks noChangeArrowheads="1"/>
            </p:cNvSpPr>
            <p:nvPr/>
          </p:nvSpPr>
          <p:spPr bwMode="auto">
            <a:xfrm>
              <a:off x="3643306" y="1857364"/>
              <a:ext cx="1071570" cy="285752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grpSp>
        <p:nvGrpSpPr>
          <p:cNvPr id="17413" name="Skupina 45"/>
          <p:cNvGrpSpPr>
            <a:grpSpLocks/>
          </p:cNvGrpSpPr>
          <p:nvPr/>
        </p:nvGrpSpPr>
        <p:grpSpPr bwMode="auto">
          <a:xfrm>
            <a:off x="5099050" y="3871913"/>
            <a:ext cx="928688" cy="779462"/>
            <a:chOff x="3643306" y="1571612"/>
            <a:chExt cx="1071570" cy="1071570"/>
          </a:xfrm>
        </p:grpSpPr>
        <p:sp>
          <p:nvSpPr>
            <p:cNvPr id="17536" name="Obdélník 46"/>
            <p:cNvSpPr>
              <a:spLocks noChangeArrowheads="1"/>
            </p:cNvSpPr>
            <p:nvPr/>
          </p:nvSpPr>
          <p:spPr bwMode="auto">
            <a:xfrm>
              <a:off x="3643306" y="1571612"/>
              <a:ext cx="1071570" cy="107157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7537" name="Obdélník 47"/>
            <p:cNvSpPr>
              <a:spLocks noChangeArrowheads="1"/>
            </p:cNvSpPr>
            <p:nvPr/>
          </p:nvSpPr>
          <p:spPr bwMode="auto">
            <a:xfrm>
              <a:off x="3643306" y="1571612"/>
              <a:ext cx="1071570" cy="2857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7538" name="Obdélník 48"/>
            <p:cNvSpPr>
              <a:spLocks noChangeArrowheads="1"/>
            </p:cNvSpPr>
            <p:nvPr/>
          </p:nvSpPr>
          <p:spPr bwMode="auto">
            <a:xfrm>
              <a:off x="3643306" y="1857364"/>
              <a:ext cx="1071570" cy="285752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grpSp>
        <p:nvGrpSpPr>
          <p:cNvPr id="17414" name="Skupina 49"/>
          <p:cNvGrpSpPr>
            <a:grpSpLocks/>
          </p:cNvGrpSpPr>
          <p:nvPr/>
        </p:nvGrpSpPr>
        <p:grpSpPr bwMode="auto">
          <a:xfrm>
            <a:off x="6919913" y="3871913"/>
            <a:ext cx="928687" cy="779462"/>
            <a:chOff x="3643306" y="1571612"/>
            <a:chExt cx="1071570" cy="1071570"/>
          </a:xfrm>
        </p:grpSpPr>
        <p:sp>
          <p:nvSpPr>
            <p:cNvPr id="17533" name="Obdélník 50"/>
            <p:cNvSpPr>
              <a:spLocks noChangeArrowheads="1"/>
            </p:cNvSpPr>
            <p:nvPr/>
          </p:nvSpPr>
          <p:spPr bwMode="auto">
            <a:xfrm>
              <a:off x="3643306" y="1571612"/>
              <a:ext cx="1071570" cy="107157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7534" name="Obdélník 51"/>
            <p:cNvSpPr>
              <a:spLocks noChangeArrowheads="1"/>
            </p:cNvSpPr>
            <p:nvPr/>
          </p:nvSpPr>
          <p:spPr bwMode="auto">
            <a:xfrm>
              <a:off x="3643306" y="1571612"/>
              <a:ext cx="1071570" cy="2857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7535" name="Obdélník 52"/>
            <p:cNvSpPr>
              <a:spLocks noChangeArrowheads="1"/>
            </p:cNvSpPr>
            <p:nvPr/>
          </p:nvSpPr>
          <p:spPr bwMode="auto">
            <a:xfrm>
              <a:off x="3643306" y="1857364"/>
              <a:ext cx="1071570" cy="285752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grpSp>
        <p:nvGrpSpPr>
          <p:cNvPr id="17415" name="Skupina 55"/>
          <p:cNvGrpSpPr>
            <a:grpSpLocks/>
          </p:cNvGrpSpPr>
          <p:nvPr/>
        </p:nvGrpSpPr>
        <p:grpSpPr bwMode="auto">
          <a:xfrm>
            <a:off x="3276600" y="5443538"/>
            <a:ext cx="928688" cy="779462"/>
            <a:chOff x="3643306" y="1571612"/>
            <a:chExt cx="1071570" cy="1071570"/>
          </a:xfrm>
        </p:grpSpPr>
        <p:sp>
          <p:nvSpPr>
            <p:cNvPr id="17530" name="Obdélník 56"/>
            <p:cNvSpPr>
              <a:spLocks noChangeArrowheads="1"/>
            </p:cNvSpPr>
            <p:nvPr/>
          </p:nvSpPr>
          <p:spPr bwMode="auto">
            <a:xfrm>
              <a:off x="3643306" y="1571612"/>
              <a:ext cx="1071570" cy="107157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7531" name="Obdélník 57"/>
            <p:cNvSpPr>
              <a:spLocks noChangeArrowheads="1"/>
            </p:cNvSpPr>
            <p:nvPr/>
          </p:nvSpPr>
          <p:spPr bwMode="auto">
            <a:xfrm>
              <a:off x="3643306" y="1571612"/>
              <a:ext cx="1071570" cy="2857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7532" name="Obdélník 58"/>
            <p:cNvSpPr>
              <a:spLocks noChangeArrowheads="1"/>
            </p:cNvSpPr>
            <p:nvPr/>
          </p:nvSpPr>
          <p:spPr bwMode="auto">
            <a:xfrm>
              <a:off x="3643306" y="1857364"/>
              <a:ext cx="1071570" cy="285752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grpSp>
        <p:nvGrpSpPr>
          <p:cNvPr id="17416" name="Skupina 79"/>
          <p:cNvGrpSpPr>
            <a:grpSpLocks/>
          </p:cNvGrpSpPr>
          <p:nvPr/>
        </p:nvGrpSpPr>
        <p:grpSpPr bwMode="auto">
          <a:xfrm>
            <a:off x="1285875" y="1624013"/>
            <a:ext cx="928688" cy="515937"/>
            <a:chOff x="571472" y="1272687"/>
            <a:chExt cx="1285884" cy="713882"/>
          </a:xfrm>
        </p:grpSpPr>
        <p:sp>
          <p:nvSpPr>
            <p:cNvPr id="17526" name="Obdélník 66"/>
            <p:cNvSpPr>
              <a:spLocks noChangeArrowheads="1"/>
            </p:cNvSpPr>
            <p:nvPr/>
          </p:nvSpPr>
          <p:spPr bwMode="auto">
            <a:xfrm>
              <a:off x="571472" y="1285860"/>
              <a:ext cx="1285884" cy="648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7527" name="Obdélník 67"/>
            <p:cNvSpPr>
              <a:spLocks noChangeArrowheads="1"/>
            </p:cNvSpPr>
            <p:nvPr/>
          </p:nvSpPr>
          <p:spPr bwMode="auto">
            <a:xfrm>
              <a:off x="571472" y="1293211"/>
              <a:ext cx="1285884" cy="3238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7528" name="TextovéPole 77"/>
            <p:cNvSpPr txBox="1">
              <a:spLocks noChangeArrowheads="1"/>
            </p:cNvSpPr>
            <p:nvPr/>
          </p:nvSpPr>
          <p:spPr bwMode="auto">
            <a:xfrm>
              <a:off x="642910" y="1272687"/>
              <a:ext cx="1143008" cy="383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head</a:t>
              </a:r>
            </a:p>
          </p:txBody>
        </p:sp>
        <p:sp>
          <p:nvSpPr>
            <p:cNvPr id="17529" name="TextovéPole 78"/>
            <p:cNvSpPr txBox="1">
              <a:spLocks noChangeArrowheads="1"/>
            </p:cNvSpPr>
            <p:nvPr/>
          </p:nvSpPr>
          <p:spPr bwMode="auto">
            <a:xfrm>
              <a:off x="642910" y="1603411"/>
              <a:ext cx="1143008" cy="383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tail</a:t>
              </a:r>
            </a:p>
          </p:txBody>
        </p:sp>
      </p:grpSp>
      <p:grpSp>
        <p:nvGrpSpPr>
          <p:cNvPr id="17417" name="Skupina 80"/>
          <p:cNvGrpSpPr>
            <a:grpSpLocks/>
          </p:cNvGrpSpPr>
          <p:nvPr/>
        </p:nvGrpSpPr>
        <p:grpSpPr bwMode="auto">
          <a:xfrm>
            <a:off x="1285875" y="2560638"/>
            <a:ext cx="928688" cy="515937"/>
            <a:chOff x="571472" y="1259513"/>
            <a:chExt cx="1285884" cy="713880"/>
          </a:xfrm>
        </p:grpSpPr>
        <p:sp>
          <p:nvSpPr>
            <p:cNvPr id="17522" name="Obdélník 81"/>
            <p:cNvSpPr>
              <a:spLocks noChangeArrowheads="1"/>
            </p:cNvSpPr>
            <p:nvPr/>
          </p:nvSpPr>
          <p:spPr bwMode="auto">
            <a:xfrm>
              <a:off x="571472" y="1285860"/>
              <a:ext cx="1285884" cy="648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7523" name="Obdélník 82"/>
            <p:cNvSpPr>
              <a:spLocks noChangeArrowheads="1"/>
            </p:cNvSpPr>
            <p:nvPr/>
          </p:nvSpPr>
          <p:spPr bwMode="auto">
            <a:xfrm>
              <a:off x="571472" y="1293211"/>
              <a:ext cx="1285884" cy="3238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7524" name="TextovéPole 83"/>
            <p:cNvSpPr txBox="1">
              <a:spLocks noChangeArrowheads="1"/>
            </p:cNvSpPr>
            <p:nvPr/>
          </p:nvSpPr>
          <p:spPr bwMode="auto">
            <a:xfrm>
              <a:off x="642910" y="1259513"/>
              <a:ext cx="1143008" cy="383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head</a:t>
              </a:r>
            </a:p>
          </p:txBody>
        </p:sp>
        <p:sp>
          <p:nvSpPr>
            <p:cNvPr id="17525" name="TextovéPole 84"/>
            <p:cNvSpPr txBox="1">
              <a:spLocks noChangeArrowheads="1"/>
            </p:cNvSpPr>
            <p:nvPr/>
          </p:nvSpPr>
          <p:spPr bwMode="auto">
            <a:xfrm>
              <a:off x="642910" y="1590235"/>
              <a:ext cx="1143008" cy="383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tail</a:t>
              </a:r>
            </a:p>
          </p:txBody>
        </p:sp>
      </p:grpSp>
      <p:grpSp>
        <p:nvGrpSpPr>
          <p:cNvPr id="17418" name="Skupina 85"/>
          <p:cNvGrpSpPr>
            <a:grpSpLocks/>
          </p:cNvGrpSpPr>
          <p:nvPr/>
        </p:nvGrpSpPr>
        <p:grpSpPr bwMode="auto">
          <a:xfrm>
            <a:off x="1285875" y="3506788"/>
            <a:ext cx="928688" cy="515937"/>
            <a:chOff x="571472" y="1259512"/>
            <a:chExt cx="1285884" cy="713880"/>
          </a:xfrm>
        </p:grpSpPr>
        <p:sp>
          <p:nvSpPr>
            <p:cNvPr id="17518" name="Obdélník 86"/>
            <p:cNvSpPr>
              <a:spLocks noChangeArrowheads="1"/>
            </p:cNvSpPr>
            <p:nvPr/>
          </p:nvSpPr>
          <p:spPr bwMode="auto">
            <a:xfrm>
              <a:off x="571472" y="1285860"/>
              <a:ext cx="1285884" cy="648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7519" name="Obdélník 87"/>
            <p:cNvSpPr>
              <a:spLocks noChangeArrowheads="1"/>
            </p:cNvSpPr>
            <p:nvPr/>
          </p:nvSpPr>
          <p:spPr bwMode="auto">
            <a:xfrm>
              <a:off x="571472" y="1293211"/>
              <a:ext cx="1285884" cy="3238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7520" name="TextovéPole 88"/>
            <p:cNvSpPr txBox="1">
              <a:spLocks noChangeArrowheads="1"/>
            </p:cNvSpPr>
            <p:nvPr/>
          </p:nvSpPr>
          <p:spPr bwMode="auto">
            <a:xfrm>
              <a:off x="642910" y="1259512"/>
              <a:ext cx="1143008" cy="383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head</a:t>
              </a:r>
            </a:p>
          </p:txBody>
        </p:sp>
        <p:sp>
          <p:nvSpPr>
            <p:cNvPr id="17521" name="TextovéPole 89"/>
            <p:cNvSpPr txBox="1">
              <a:spLocks noChangeArrowheads="1"/>
            </p:cNvSpPr>
            <p:nvPr/>
          </p:nvSpPr>
          <p:spPr bwMode="auto">
            <a:xfrm>
              <a:off x="642910" y="1590234"/>
              <a:ext cx="1143008" cy="383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tail</a:t>
              </a:r>
            </a:p>
          </p:txBody>
        </p:sp>
      </p:grpSp>
      <p:grpSp>
        <p:nvGrpSpPr>
          <p:cNvPr id="17419" name="Skupina 90"/>
          <p:cNvGrpSpPr>
            <a:grpSpLocks/>
          </p:cNvGrpSpPr>
          <p:nvPr/>
        </p:nvGrpSpPr>
        <p:grpSpPr bwMode="auto">
          <a:xfrm>
            <a:off x="1285875" y="4502150"/>
            <a:ext cx="928688" cy="515938"/>
            <a:chOff x="571472" y="1259444"/>
            <a:chExt cx="1285884" cy="714790"/>
          </a:xfrm>
        </p:grpSpPr>
        <p:sp>
          <p:nvSpPr>
            <p:cNvPr id="17514" name="Obdélník 91"/>
            <p:cNvSpPr>
              <a:spLocks noChangeArrowheads="1"/>
            </p:cNvSpPr>
            <p:nvPr/>
          </p:nvSpPr>
          <p:spPr bwMode="auto">
            <a:xfrm>
              <a:off x="571472" y="1285860"/>
              <a:ext cx="1285884" cy="648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7515" name="Obdélník 92"/>
            <p:cNvSpPr>
              <a:spLocks noChangeArrowheads="1"/>
            </p:cNvSpPr>
            <p:nvPr/>
          </p:nvSpPr>
          <p:spPr bwMode="auto">
            <a:xfrm>
              <a:off x="571472" y="1293211"/>
              <a:ext cx="1285884" cy="3238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7516" name="TextovéPole 93"/>
            <p:cNvSpPr txBox="1">
              <a:spLocks noChangeArrowheads="1"/>
            </p:cNvSpPr>
            <p:nvPr/>
          </p:nvSpPr>
          <p:spPr bwMode="auto">
            <a:xfrm>
              <a:off x="642910" y="1259444"/>
              <a:ext cx="1143008" cy="3840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head</a:t>
              </a:r>
            </a:p>
          </p:txBody>
        </p:sp>
        <p:sp>
          <p:nvSpPr>
            <p:cNvPr id="17517" name="TextovéPole 94"/>
            <p:cNvSpPr txBox="1">
              <a:spLocks noChangeArrowheads="1"/>
            </p:cNvSpPr>
            <p:nvPr/>
          </p:nvSpPr>
          <p:spPr bwMode="auto">
            <a:xfrm>
              <a:off x="642910" y="1590167"/>
              <a:ext cx="1143008" cy="3840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tail</a:t>
              </a:r>
            </a:p>
          </p:txBody>
        </p:sp>
      </p:grpSp>
      <p:grpSp>
        <p:nvGrpSpPr>
          <p:cNvPr id="17420" name="Skupina 95"/>
          <p:cNvGrpSpPr>
            <a:grpSpLocks/>
          </p:cNvGrpSpPr>
          <p:nvPr/>
        </p:nvGrpSpPr>
        <p:grpSpPr bwMode="auto">
          <a:xfrm>
            <a:off x="1285875" y="5457825"/>
            <a:ext cx="928688" cy="515938"/>
            <a:chOff x="571472" y="1246339"/>
            <a:chExt cx="1285884" cy="713879"/>
          </a:xfrm>
        </p:grpSpPr>
        <p:sp>
          <p:nvSpPr>
            <p:cNvPr id="17510" name="Obdélník 96"/>
            <p:cNvSpPr>
              <a:spLocks noChangeArrowheads="1"/>
            </p:cNvSpPr>
            <p:nvPr/>
          </p:nvSpPr>
          <p:spPr bwMode="auto">
            <a:xfrm>
              <a:off x="571472" y="1285860"/>
              <a:ext cx="1285884" cy="648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7511" name="Obdélník 97"/>
            <p:cNvSpPr>
              <a:spLocks noChangeArrowheads="1"/>
            </p:cNvSpPr>
            <p:nvPr/>
          </p:nvSpPr>
          <p:spPr bwMode="auto">
            <a:xfrm>
              <a:off x="571472" y="1293211"/>
              <a:ext cx="1285884" cy="323852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7512" name="TextovéPole 98"/>
            <p:cNvSpPr txBox="1">
              <a:spLocks noChangeArrowheads="1"/>
            </p:cNvSpPr>
            <p:nvPr/>
          </p:nvSpPr>
          <p:spPr bwMode="auto">
            <a:xfrm>
              <a:off x="642910" y="1246339"/>
              <a:ext cx="1143008" cy="383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head</a:t>
              </a:r>
            </a:p>
          </p:txBody>
        </p:sp>
        <p:sp>
          <p:nvSpPr>
            <p:cNvPr id="17513" name="TextovéPole 99"/>
            <p:cNvSpPr txBox="1">
              <a:spLocks noChangeArrowheads="1"/>
            </p:cNvSpPr>
            <p:nvPr/>
          </p:nvSpPr>
          <p:spPr bwMode="auto">
            <a:xfrm>
              <a:off x="642910" y="1577060"/>
              <a:ext cx="1143008" cy="383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200" b="1"/>
                <a:t>tail</a:t>
              </a:r>
            </a:p>
          </p:txBody>
        </p:sp>
      </p:grpSp>
      <p:sp>
        <p:nvSpPr>
          <p:cNvPr id="17421" name="TextovéPole 101"/>
          <p:cNvSpPr txBox="1">
            <a:spLocks noChangeArrowheads="1"/>
          </p:cNvSpPr>
          <p:nvPr/>
        </p:nvSpPr>
        <p:spPr bwMode="auto">
          <a:xfrm>
            <a:off x="415925" y="1581150"/>
            <a:ext cx="7826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400"/>
              <a:t>ready</a:t>
            </a:r>
          </a:p>
        </p:txBody>
      </p:sp>
      <p:sp>
        <p:nvSpPr>
          <p:cNvPr id="17422" name="TextovéPole 102"/>
          <p:cNvSpPr txBox="1">
            <a:spLocks noChangeArrowheads="1"/>
          </p:cNvSpPr>
          <p:nvPr/>
        </p:nvSpPr>
        <p:spPr bwMode="auto">
          <a:xfrm>
            <a:off x="203200" y="1819275"/>
            <a:ext cx="9953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400"/>
              <a:t>queue</a:t>
            </a:r>
          </a:p>
        </p:txBody>
      </p:sp>
      <p:sp>
        <p:nvSpPr>
          <p:cNvPr id="17423" name="TextovéPole 103"/>
          <p:cNvSpPr txBox="1">
            <a:spLocks noChangeArrowheads="1"/>
          </p:cNvSpPr>
          <p:nvPr/>
        </p:nvSpPr>
        <p:spPr bwMode="auto">
          <a:xfrm>
            <a:off x="190500" y="5426075"/>
            <a:ext cx="1008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400"/>
              <a:t>terminal</a:t>
            </a:r>
          </a:p>
        </p:txBody>
      </p:sp>
      <p:sp>
        <p:nvSpPr>
          <p:cNvPr id="17424" name="TextovéPole 104"/>
          <p:cNvSpPr txBox="1">
            <a:spLocks noChangeArrowheads="1"/>
          </p:cNvSpPr>
          <p:nvPr/>
        </p:nvSpPr>
        <p:spPr bwMode="auto">
          <a:xfrm>
            <a:off x="222250" y="5686425"/>
            <a:ext cx="9763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400"/>
              <a:t>unit 0</a:t>
            </a:r>
          </a:p>
        </p:txBody>
      </p:sp>
      <p:sp>
        <p:nvSpPr>
          <p:cNvPr id="17425" name="TextovéPole 105"/>
          <p:cNvSpPr txBox="1">
            <a:spLocks noChangeArrowheads="1"/>
          </p:cNvSpPr>
          <p:nvPr/>
        </p:nvSpPr>
        <p:spPr bwMode="auto">
          <a:xfrm>
            <a:off x="254000" y="4483100"/>
            <a:ext cx="9445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400"/>
              <a:t>disk</a:t>
            </a:r>
          </a:p>
        </p:txBody>
      </p:sp>
      <p:sp>
        <p:nvSpPr>
          <p:cNvPr id="17426" name="TextovéPole 106"/>
          <p:cNvSpPr txBox="1">
            <a:spLocks noChangeArrowheads="1"/>
          </p:cNvSpPr>
          <p:nvPr/>
        </p:nvSpPr>
        <p:spPr bwMode="auto">
          <a:xfrm>
            <a:off x="203200" y="4725988"/>
            <a:ext cx="9953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400"/>
              <a:t>unit 0</a:t>
            </a:r>
          </a:p>
        </p:txBody>
      </p:sp>
      <p:sp>
        <p:nvSpPr>
          <p:cNvPr id="17427" name="TextovéPole 107"/>
          <p:cNvSpPr txBox="1">
            <a:spLocks noChangeArrowheads="1"/>
          </p:cNvSpPr>
          <p:nvPr/>
        </p:nvSpPr>
        <p:spPr bwMode="auto">
          <a:xfrm>
            <a:off x="344488" y="3362325"/>
            <a:ext cx="854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400"/>
              <a:t>mag</a:t>
            </a:r>
          </a:p>
        </p:txBody>
      </p:sp>
      <p:sp>
        <p:nvSpPr>
          <p:cNvPr id="17428" name="TextovéPole 108"/>
          <p:cNvSpPr txBox="1">
            <a:spLocks noChangeArrowheads="1"/>
          </p:cNvSpPr>
          <p:nvPr/>
        </p:nvSpPr>
        <p:spPr bwMode="auto">
          <a:xfrm>
            <a:off x="203200" y="3581400"/>
            <a:ext cx="9953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400"/>
              <a:t>tape</a:t>
            </a:r>
          </a:p>
        </p:txBody>
      </p:sp>
      <p:sp>
        <p:nvSpPr>
          <p:cNvPr id="17429" name="TextovéPole 109"/>
          <p:cNvSpPr txBox="1">
            <a:spLocks noChangeArrowheads="1"/>
          </p:cNvSpPr>
          <p:nvPr/>
        </p:nvSpPr>
        <p:spPr bwMode="auto">
          <a:xfrm>
            <a:off x="203200" y="3814763"/>
            <a:ext cx="9953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400"/>
              <a:t>unit 1</a:t>
            </a:r>
          </a:p>
        </p:txBody>
      </p:sp>
      <p:sp>
        <p:nvSpPr>
          <p:cNvPr id="17430" name="TextovéPole 110"/>
          <p:cNvSpPr txBox="1">
            <a:spLocks noChangeArrowheads="1"/>
          </p:cNvSpPr>
          <p:nvPr/>
        </p:nvSpPr>
        <p:spPr bwMode="auto">
          <a:xfrm>
            <a:off x="344488" y="2419350"/>
            <a:ext cx="854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400"/>
              <a:t>mag</a:t>
            </a:r>
          </a:p>
        </p:txBody>
      </p:sp>
      <p:sp>
        <p:nvSpPr>
          <p:cNvPr id="17431" name="TextovéPole 111"/>
          <p:cNvSpPr txBox="1">
            <a:spLocks noChangeArrowheads="1"/>
          </p:cNvSpPr>
          <p:nvPr/>
        </p:nvSpPr>
        <p:spPr bwMode="auto">
          <a:xfrm>
            <a:off x="203200" y="2638425"/>
            <a:ext cx="9953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400"/>
              <a:t>tape</a:t>
            </a:r>
          </a:p>
        </p:txBody>
      </p:sp>
      <p:sp>
        <p:nvSpPr>
          <p:cNvPr id="17432" name="TextovéPole 112"/>
          <p:cNvSpPr txBox="1">
            <a:spLocks noChangeArrowheads="1"/>
          </p:cNvSpPr>
          <p:nvPr/>
        </p:nvSpPr>
        <p:spPr bwMode="auto">
          <a:xfrm>
            <a:off x="344488" y="2862263"/>
            <a:ext cx="854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400"/>
              <a:t>unit 1</a:t>
            </a:r>
          </a:p>
        </p:txBody>
      </p:sp>
      <p:grpSp>
        <p:nvGrpSpPr>
          <p:cNvPr id="17433" name="Skupina 131"/>
          <p:cNvGrpSpPr>
            <a:grpSpLocks/>
          </p:cNvGrpSpPr>
          <p:nvPr/>
        </p:nvGrpSpPr>
        <p:grpSpPr bwMode="auto">
          <a:xfrm>
            <a:off x="4557713" y="1331913"/>
            <a:ext cx="942975" cy="1104900"/>
            <a:chOff x="4409368" y="979195"/>
            <a:chExt cx="1305640" cy="1529541"/>
          </a:xfrm>
        </p:grpSpPr>
        <p:grpSp>
          <p:nvGrpSpPr>
            <p:cNvPr id="17499" name="Skupina 100"/>
            <p:cNvGrpSpPr>
              <a:grpSpLocks/>
            </p:cNvGrpSpPr>
            <p:nvPr/>
          </p:nvGrpSpPr>
          <p:grpSpPr bwMode="auto">
            <a:xfrm>
              <a:off x="4429123" y="1428736"/>
              <a:ext cx="1285885" cy="1080000"/>
              <a:chOff x="4357685" y="1285860"/>
              <a:chExt cx="1285885" cy="1214446"/>
            </a:xfrm>
          </p:grpSpPr>
          <p:grpSp>
            <p:nvGrpSpPr>
              <p:cNvPr id="17501" name="Skupina 8"/>
              <p:cNvGrpSpPr>
                <a:grpSpLocks/>
              </p:cNvGrpSpPr>
              <p:nvPr/>
            </p:nvGrpSpPr>
            <p:grpSpPr bwMode="auto">
              <a:xfrm>
                <a:off x="4357685" y="1285860"/>
                <a:ext cx="1285885" cy="1214446"/>
                <a:chOff x="3643306" y="1571612"/>
                <a:chExt cx="1071571" cy="1071570"/>
              </a:xfrm>
            </p:grpSpPr>
            <p:sp>
              <p:nvSpPr>
                <p:cNvPr id="17507" name="Obdélník 5"/>
                <p:cNvSpPr>
                  <a:spLocks noChangeArrowheads="1"/>
                </p:cNvSpPr>
                <p:nvPr/>
              </p:nvSpPr>
              <p:spPr bwMode="auto">
                <a:xfrm>
                  <a:off x="3643307" y="1571612"/>
                  <a:ext cx="1071570" cy="1071570"/>
                </a:xfrm>
                <a:prstGeom prst="rect">
                  <a:avLst/>
                </a:prstGeom>
                <a:solidFill>
                  <a:srgbClr val="FFFF99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>
                    <a:cs typeface="Arial" charset="0"/>
                  </a:endParaRPr>
                </a:p>
              </p:txBody>
            </p:sp>
            <p:sp>
              <p:nvSpPr>
                <p:cNvPr id="17508" name="Obdélník 6"/>
                <p:cNvSpPr>
                  <a:spLocks noChangeArrowheads="1"/>
                </p:cNvSpPr>
                <p:nvPr/>
              </p:nvSpPr>
              <p:spPr bwMode="auto">
                <a:xfrm>
                  <a:off x="3643306" y="1571612"/>
                  <a:ext cx="1071570" cy="285752"/>
                </a:xfrm>
                <a:prstGeom prst="rect">
                  <a:avLst/>
                </a:prstGeom>
                <a:solidFill>
                  <a:srgbClr val="FFC000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>
                    <a:cs typeface="Arial" charset="0"/>
                  </a:endParaRPr>
                </a:p>
              </p:txBody>
            </p:sp>
            <p:sp>
              <p:nvSpPr>
                <p:cNvPr id="17509" name="Obdélník 7"/>
                <p:cNvSpPr>
                  <a:spLocks noChangeArrowheads="1"/>
                </p:cNvSpPr>
                <p:nvPr/>
              </p:nvSpPr>
              <p:spPr bwMode="auto">
                <a:xfrm>
                  <a:off x="3643306" y="1857364"/>
                  <a:ext cx="1071570" cy="285752"/>
                </a:xfrm>
                <a:prstGeom prst="rect">
                  <a:avLst/>
                </a:prstGeom>
                <a:solidFill>
                  <a:srgbClr val="FFFF99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>
                    <a:cs typeface="Arial" charset="0"/>
                  </a:endParaRPr>
                </a:p>
              </p:txBody>
            </p:sp>
          </p:grpSp>
          <p:sp>
            <p:nvSpPr>
              <p:cNvPr id="17502" name="TextovéPole 13"/>
              <p:cNvSpPr txBox="1">
                <a:spLocks noChangeArrowheads="1"/>
              </p:cNvSpPr>
              <p:nvPr/>
            </p:nvSpPr>
            <p:spPr bwMode="auto">
              <a:xfrm>
                <a:off x="4444099" y="1541778"/>
                <a:ext cx="1143004" cy="4314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cs-CZ" sz="1200" b="1"/>
                  <a:t>registers</a:t>
                </a:r>
              </a:p>
            </p:txBody>
          </p:sp>
          <p:grpSp>
            <p:nvGrpSpPr>
              <p:cNvPr id="17503" name="Skupina 41"/>
              <p:cNvGrpSpPr>
                <a:grpSpLocks/>
              </p:cNvGrpSpPr>
              <p:nvPr/>
            </p:nvGrpSpPr>
            <p:grpSpPr bwMode="auto">
              <a:xfrm>
                <a:off x="5000610" y="2044742"/>
                <a:ext cx="71438" cy="357192"/>
                <a:chOff x="1000082" y="4687948"/>
                <a:chExt cx="71438" cy="357195"/>
              </a:xfrm>
            </p:grpSpPr>
            <p:sp>
              <p:nvSpPr>
                <p:cNvPr id="17504" name="Elipsa 38"/>
                <p:cNvSpPr>
                  <a:spLocks noChangeArrowheads="1"/>
                </p:cNvSpPr>
                <p:nvPr/>
              </p:nvSpPr>
              <p:spPr bwMode="auto">
                <a:xfrm>
                  <a:off x="1000082" y="4687948"/>
                  <a:ext cx="71438" cy="71438"/>
                </a:xfrm>
                <a:prstGeom prst="ellipse">
                  <a:avLst/>
                </a:prstGeom>
                <a:solidFill>
                  <a:schemeClr val="tx2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/>
                </a:p>
              </p:txBody>
            </p:sp>
            <p:sp>
              <p:nvSpPr>
                <p:cNvPr id="17505" name="Elipsa 39"/>
                <p:cNvSpPr>
                  <a:spLocks noChangeArrowheads="1"/>
                </p:cNvSpPr>
                <p:nvPr/>
              </p:nvSpPr>
              <p:spPr bwMode="auto">
                <a:xfrm>
                  <a:off x="1000082" y="4830825"/>
                  <a:ext cx="71438" cy="71438"/>
                </a:xfrm>
                <a:prstGeom prst="ellipse">
                  <a:avLst/>
                </a:prstGeom>
                <a:solidFill>
                  <a:schemeClr val="tx2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/>
                </a:p>
              </p:txBody>
            </p:sp>
            <p:sp>
              <p:nvSpPr>
                <p:cNvPr id="17506" name="Elipsa 40"/>
                <p:cNvSpPr>
                  <a:spLocks noChangeArrowheads="1"/>
                </p:cNvSpPr>
                <p:nvPr/>
              </p:nvSpPr>
              <p:spPr bwMode="auto">
                <a:xfrm>
                  <a:off x="1000082" y="4973705"/>
                  <a:ext cx="71438" cy="71438"/>
                </a:xfrm>
                <a:prstGeom prst="ellipse">
                  <a:avLst/>
                </a:prstGeom>
                <a:solidFill>
                  <a:schemeClr val="tx2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/>
                </a:p>
              </p:txBody>
            </p:sp>
          </p:grpSp>
        </p:grpSp>
        <p:sp>
          <p:nvSpPr>
            <p:cNvPr id="17500" name="TextovéPole 113"/>
            <p:cNvSpPr txBox="1">
              <a:spLocks noChangeArrowheads="1"/>
            </p:cNvSpPr>
            <p:nvPr/>
          </p:nvSpPr>
          <p:spPr bwMode="auto">
            <a:xfrm>
              <a:off x="4409368" y="979195"/>
              <a:ext cx="1285861" cy="4689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/>
                <a:t>PCB</a:t>
              </a:r>
              <a:r>
                <a:rPr lang="cs-CZ" sz="1600" baseline="-25000"/>
                <a:t>7</a:t>
              </a:r>
            </a:p>
          </p:txBody>
        </p:sp>
      </p:grpSp>
      <p:grpSp>
        <p:nvGrpSpPr>
          <p:cNvPr id="17434" name="Skupina 132"/>
          <p:cNvGrpSpPr>
            <a:grpSpLocks/>
          </p:cNvGrpSpPr>
          <p:nvPr/>
        </p:nvGrpSpPr>
        <p:grpSpPr bwMode="auto">
          <a:xfrm>
            <a:off x="6786563" y="1341438"/>
            <a:ext cx="928687" cy="1095375"/>
            <a:chOff x="6715140" y="992388"/>
            <a:chExt cx="1285884" cy="1516348"/>
          </a:xfrm>
        </p:grpSpPr>
        <p:grpSp>
          <p:nvGrpSpPr>
            <p:cNvPr id="17488" name="Skupina 53"/>
            <p:cNvGrpSpPr>
              <a:grpSpLocks/>
            </p:cNvGrpSpPr>
            <p:nvPr/>
          </p:nvGrpSpPr>
          <p:grpSpPr bwMode="auto">
            <a:xfrm>
              <a:off x="6715140" y="1428736"/>
              <a:ext cx="1285884" cy="1080000"/>
              <a:chOff x="5786446" y="1571612"/>
              <a:chExt cx="1285884" cy="1214446"/>
            </a:xfrm>
          </p:grpSpPr>
          <p:grpSp>
            <p:nvGrpSpPr>
              <p:cNvPr id="17490" name="Skupina 18"/>
              <p:cNvGrpSpPr>
                <a:grpSpLocks/>
              </p:cNvGrpSpPr>
              <p:nvPr/>
            </p:nvGrpSpPr>
            <p:grpSpPr bwMode="auto">
              <a:xfrm>
                <a:off x="5786446" y="1571612"/>
                <a:ext cx="1285884" cy="1214446"/>
                <a:chOff x="3643306" y="1571612"/>
                <a:chExt cx="1071570" cy="1071570"/>
              </a:xfrm>
            </p:grpSpPr>
            <p:sp>
              <p:nvSpPr>
                <p:cNvPr id="17496" name="Obdélník 19"/>
                <p:cNvSpPr>
                  <a:spLocks noChangeArrowheads="1"/>
                </p:cNvSpPr>
                <p:nvPr/>
              </p:nvSpPr>
              <p:spPr bwMode="auto">
                <a:xfrm>
                  <a:off x="3643306" y="1571612"/>
                  <a:ext cx="1071570" cy="1071570"/>
                </a:xfrm>
                <a:prstGeom prst="rect">
                  <a:avLst/>
                </a:prstGeom>
                <a:solidFill>
                  <a:srgbClr val="FFFF99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>
                    <a:cs typeface="Arial" charset="0"/>
                  </a:endParaRPr>
                </a:p>
              </p:txBody>
            </p:sp>
            <p:sp>
              <p:nvSpPr>
                <p:cNvPr id="17497" name="Obdélník 20"/>
                <p:cNvSpPr>
                  <a:spLocks noChangeArrowheads="1"/>
                </p:cNvSpPr>
                <p:nvPr/>
              </p:nvSpPr>
              <p:spPr bwMode="auto">
                <a:xfrm>
                  <a:off x="3643306" y="1571612"/>
                  <a:ext cx="1071570" cy="285752"/>
                </a:xfrm>
                <a:prstGeom prst="rect">
                  <a:avLst/>
                </a:prstGeom>
                <a:solidFill>
                  <a:srgbClr val="FFC000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>
                    <a:cs typeface="Arial" charset="0"/>
                  </a:endParaRPr>
                </a:p>
              </p:txBody>
            </p:sp>
            <p:sp>
              <p:nvSpPr>
                <p:cNvPr id="17498" name="Obdélník 21"/>
                <p:cNvSpPr>
                  <a:spLocks noChangeArrowheads="1"/>
                </p:cNvSpPr>
                <p:nvPr/>
              </p:nvSpPr>
              <p:spPr bwMode="auto">
                <a:xfrm>
                  <a:off x="3643306" y="1857364"/>
                  <a:ext cx="1071570" cy="285752"/>
                </a:xfrm>
                <a:prstGeom prst="rect">
                  <a:avLst/>
                </a:prstGeom>
                <a:solidFill>
                  <a:srgbClr val="FFFF99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>
                    <a:cs typeface="Arial" charset="0"/>
                  </a:endParaRPr>
                </a:p>
              </p:txBody>
            </p:sp>
          </p:grpSp>
          <p:sp>
            <p:nvSpPr>
              <p:cNvPr id="17491" name="TextovéPole 22"/>
              <p:cNvSpPr txBox="1">
                <a:spLocks noChangeArrowheads="1"/>
              </p:cNvSpPr>
              <p:nvPr/>
            </p:nvSpPr>
            <p:spPr bwMode="auto">
              <a:xfrm>
                <a:off x="5874585" y="1819523"/>
                <a:ext cx="1143008" cy="4314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cs-CZ" sz="1200" b="1"/>
                  <a:t>registers</a:t>
                </a:r>
              </a:p>
            </p:txBody>
          </p:sp>
          <p:grpSp>
            <p:nvGrpSpPr>
              <p:cNvPr id="17492" name="Skupina 41"/>
              <p:cNvGrpSpPr>
                <a:grpSpLocks/>
              </p:cNvGrpSpPr>
              <p:nvPr/>
            </p:nvGrpSpPr>
            <p:grpSpPr bwMode="auto">
              <a:xfrm>
                <a:off x="6429388" y="2315659"/>
                <a:ext cx="71438" cy="357192"/>
                <a:chOff x="1000100" y="4673113"/>
                <a:chExt cx="71438" cy="357195"/>
              </a:xfrm>
            </p:grpSpPr>
            <p:sp>
              <p:nvSpPr>
                <p:cNvPr id="17493" name="Elipsa 38"/>
                <p:cNvSpPr>
                  <a:spLocks noChangeArrowheads="1"/>
                </p:cNvSpPr>
                <p:nvPr/>
              </p:nvSpPr>
              <p:spPr bwMode="auto">
                <a:xfrm>
                  <a:off x="1000100" y="4673113"/>
                  <a:ext cx="71438" cy="71438"/>
                </a:xfrm>
                <a:prstGeom prst="ellipse">
                  <a:avLst/>
                </a:prstGeom>
                <a:solidFill>
                  <a:schemeClr val="tx2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/>
                </a:p>
              </p:txBody>
            </p:sp>
            <p:sp>
              <p:nvSpPr>
                <p:cNvPr id="17494" name="Elipsa 39"/>
                <p:cNvSpPr>
                  <a:spLocks noChangeArrowheads="1"/>
                </p:cNvSpPr>
                <p:nvPr/>
              </p:nvSpPr>
              <p:spPr bwMode="auto">
                <a:xfrm>
                  <a:off x="1000100" y="4815993"/>
                  <a:ext cx="71438" cy="71438"/>
                </a:xfrm>
                <a:prstGeom prst="ellipse">
                  <a:avLst/>
                </a:prstGeom>
                <a:solidFill>
                  <a:schemeClr val="tx2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/>
                </a:p>
              </p:txBody>
            </p:sp>
            <p:sp>
              <p:nvSpPr>
                <p:cNvPr id="17495" name="Elipsa 40"/>
                <p:cNvSpPr>
                  <a:spLocks noChangeArrowheads="1"/>
                </p:cNvSpPr>
                <p:nvPr/>
              </p:nvSpPr>
              <p:spPr bwMode="auto">
                <a:xfrm>
                  <a:off x="1000100" y="4958870"/>
                  <a:ext cx="71438" cy="71438"/>
                </a:xfrm>
                <a:prstGeom prst="ellipse">
                  <a:avLst/>
                </a:prstGeom>
                <a:solidFill>
                  <a:schemeClr val="tx2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b="1"/>
                </a:p>
              </p:txBody>
            </p:sp>
          </p:grpSp>
        </p:grpSp>
        <p:sp>
          <p:nvSpPr>
            <p:cNvPr id="17489" name="TextovéPole 126"/>
            <p:cNvSpPr txBox="1">
              <a:spLocks noChangeArrowheads="1"/>
            </p:cNvSpPr>
            <p:nvPr/>
          </p:nvSpPr>
          <p:spPr bwMode="auto">
            <a:xfrm>
              <a:off x="6882196" y="992388"/>
              <a:ext cx="1000178" cy="4689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/>
                <a:t>PCB</a:t>
              </a:r>
              <a:r>
                <a:rPr lang="cs-CZ" sz="1600" baseline="-25000"/>
                <a:t>2</a:t>
              </a:r>
            </a:p>
          </p:txBody>
        </p:sp>
      </p:grpSp>
      <p:sp>
        <p:nvSpPr>
          <p:cNvPr id="17435" name="TextovéPole 127"/>
          <p:cNvSpPr txBox="1">
            <a:spLocks noChangeArrowheads="1"/>
          </p:cNvSpPr>
          <p:nvPr/>
        </p:nvSpPr>
        <p:spPr bwMode="auto">
          <a:xfrm>
            <a:off x="3414713" y="3541713"/>
            <a:ext cx="7302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PCB</a:t>
            </a:r>
            <a:r>
              <a:rPr lang="cs-CZ" sz="1600" baseline="-25000"/>
              <a:t>3</a:t>
            </a:r>
          </a:p>
        </p:txBody>
      </p:sp>
      <p:sp>
        <p:nvSpPr>
          <p:cNvPr id="17436" name="TextovéPole 128"/>
          <p:cNvSpPr txBox="1">
            <a:spLocks noChangeArrowheads="1"/>
          </p:cNvSpPr>
          <p:nvPr/>
        </p:nvSpPr>
        <p:spPr bwMode="auto">
          <a:xfrm>
            <a:off x="5200650" y="3533775"/>
            <a:ext cx="762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PCB</a:t>
            </a:r>
            <a:r>
              <a:rPr lang="cs-CZ" sz="1600" baseline="-25000"/>
              <a:t>14</a:t>
            </a:r>
          </a:p>
        </p:txBody>
      </p:sp>
      <p:sp>
        <p:nvSpPr>
          <p:cNvPr id="17437" name="TextovéPole 129"/>
          <p:cNvSpPr txBox="1">
            <a:spLocks noChangeArrowheads="1"/>
          </p:cNvSpPr>
          <p:nvPr/>
        </p:nvSpPr>
        <p:spPr bwMode="auto">
          <a:xfrm>
            <a:off x="7058025" y="3541713"/>
            <a:ext cx="7302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PCB</a:t>
            </a:r>
            <a:r>
              <a:rPr lang="cs-CZ" sz="1600" baseline="-25000"/>
              <a:t>6</a:t>
            </a:r>
          </a:p>
        </p:txBody>
      </p:sp>
      <p:sp>
        <p:nvSpPr>
          <p:cNvPr id="17438" name="TextovéPole 130"/>
          <p:cNvSpPr txBox="1">
            <a:spLocks noChangeArrowheads="1"/>
          </p:cNvSpPr>
          <p:nvPr/>
        </p:nvSpPr>
        <p:spPr bwMode="auto">
          <a:xfrm>
            <a:off x="3343275" y="5111750"/>
            <a:ext cx="8016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PCB</a:t>
            </a:r>
            <a:r>
              <a:rPr lang="cs-CZ" sz="1600" baseline="-25000"/>
              <a:t>5</a:t>
            </a:r>
          </a:p>
        </p:txBody>
      </p:sp>
      <p:cxnSp>
        <p:nvCxnSpPr>
          <p:cNvPr id="17439" name="Přímá spojovací šipka 136"/>
          <p:cNvCxnSpPr>
            <a:cxnSpLocks noChangeShapeType="1"/>
          </p:cNvCxnSpPr>
          <p:nvPr/>
        </p:nvCxnSpPr>
        <p:spPr bwMode="auto">
          <a:xfrm>
            <a:off x="5434013" y="1760538"/>
            <a:ext cx="1331912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7440" name="Skupina 41"/>
          <p:cNvGrpSpPr>
            <a:grpSpLocks/>
          </p:cNvGrpSpPr>
          <p:nvPr/>
        </p:nvGrpSpPr>
        <p:grpSpPr bwMode="auto">
          <a:xfrm>
            <a:off x="1714500" y="6070600"/>
            <a:ext cx="50800" cy="258763"/>
            <a:chOff x="1000100" y="4643446"/>
            <a:chExt cx="71438" cy="357190"/>
          </a:xfrm>
        </p:grpSpPr>
        <p:sp>
          <p:nvSpPr>
            <p:cNvPr id="17485" name="Elipsa 38"/>
            <p:cNvSpPr>
              <a:spLocks noChangeArrowheads="1"/>
            </p:cNvSpPr>
            <p:nvPr/>
          </p:nvSpPr>
          <p:spPr bwMode="auto">
            <a:xfrm>
              <a:off x="1000100" y="4643446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7486" name="Elipsa 39"/>
            <p:cNvSpPr>
              <a:spLocks noChangeArrowheads="1"/>
            </p:cNvSpPr>
            <p:nvPr/>
          </p:nvSpPr>
          <p:spPr bwMode="auto">
            <a:xfrm>
              <a:off x="1000100" y="4786322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7487" name="Elipsa 40"/>
            <p:cNvSpPr>
              <a:spLocks noChangeArrowheads="1"/>
            </p:cNvSpPr>
            <p:nvPr/>
          </p:nvSpPr>
          <p:spPr bwMode="auto">
            <a:xfrm>
              <a:off x="1000100" y="4929198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cxnSp>
        <p:nvCxnSpPr>
          <p:cNvPr id="17441" name="Přímá spojovací šipka 160"/>
          <p:cNvCxnSpPr>
            <a:cxnSpLocks noChangeShapeType="1"/>
          </p:cNvCxnSpPr>
          <p:nvPr/>
        </p:nvCxnSpPr>
        <p:spPr bwMode="auto">
          <a:xfrm flipV="1">
            <a:off x="2133600" y="5586413"/>
            <a:ext cx="1123950" cy="26193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42" name="Přímá spojovací šipka 162"/>
          <p:cNvCxnSpPr>
            <a:cxnSpLocks noChangeShapeType="1"/>
          </p:cNvCxnSpPr>
          <p:nvPr/>
        </p:nvCxnSpPr>
        <p:spPr bwMode="auto">
          <a:xfrm flipV="1">
            <a:off x="2124075" y="5514975"/>
            <a:ext cx="1123950" cy="936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43" name="Přímá spojovací šipka 165"/>
          <p:cNvCxnSpPr>
            <a:cxnSpLocks noChangeShapeType="1"/>
            <a:endCxn id="17540" idx="1"/>
          </p:cNvCxnSpPr>
          <p:nvPr/>
        </p:nvCxnSpPr>
        <p:spPr bwMode="auto">
          <a:xfrm flipV="1">
            <a:off x="2114550" y="3975100"/>
            <a:ext cx="1162050" cy="68262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44" name="Tvar 173"/>
          <p:cNvCxnSpPr>
            <a:cxnSpLocks noChangeShapeType="1"/>
            <a:endCxn id="17533" idx="2"/>
          </p:cNvCxnSpPr>
          <p:nvPr/>
        </p:nvCxnSpPr>
        <p:spPr bwMode="auto">
          <a:xfrm flipV="1">
            <a:off x="2124075" y="4651375"/>
            <a:ext cx="5260975" cy="239713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7445" name="Skupina 197"/>
          <p:cNvGrpSpPr>
            <a:grpSpLocks/>
          </p:cNvGrpSpPr>
          <p:nvPr/>
        </p:nvGrpSpPr>
        <p:grpSpPr bwMode="auto">
          <a:xfrm>
            <a:off x="2071688" y="2692400"/>
            <a:ext cx="571500" cy="87313"/>
            <a:chOff x="2285984" y="2428868"/>
            <a:chExt cx="650086" cy="87321"/>
          </a:xfrm>
        </p:grpSpPr>
        <p:cxnSp>
          <p:nvCxnSpPr>
            <p:cNvPr id="17481" name="Přímá spojovací čára 186"/>
            <p:cNvCxnSpPr>
              <a:cxnSpLocks noChangeShapeType="1"/>
            </p:cNvCxnSpPr>
            <p:nvPr/>
          </p:nvCxnSpPr>
          <p:spPr bwMode="auto">
            <a:xfrm>
              <a:off x="2285984" y="2428868"/>
              <a:ext cx="571504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82" name="Přímá spojovací čára 188"/>
            <p:cNvCxnSpPr>
              <a:cxnSpLocks noChangeShapeType="1"/>
            </p:cNvCxnSpPr>
            <p:nvPr/>
          </p:nvCxnSpPr>
          <p:spPr bwMode="auto">
            <a:xfrm rot="5400000">
              <a:off x="2839488" y="2449250"/>
              <a:ext cx="36000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83" name="Přímá spojovací čára 194"/>
            <p:cNvCxnSpPr>
              <a:cxnSpLocks noChangeShapeType="1"/>
            </p:cNvCxnSpPr>
            <p:nvPr/>
          </p:nvCxnSpPr>
          <p:spPr bwMode="auto">
            <a:xfrm>
              <a:off x="2793194" y="2474114"/>
              <a:ext cx="142876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84" name="Přímá spojovací čára 196"/>
            <p:cNvCxnSpPr>
              <a:cxnSpLocks noChangeShapeType="1"/>
            </p:cNvCxnSpPr>
            <p:nvPr/>
          </p:nvCxnSpPr>
          <p:spPr bwMode="auto">
            <a:xfrm>
              <a:off x="2826544" y="2514601"/>
              <a:ext cx="71438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7446" name="Skupina 198"/>
          <p:cNvGrpSpPr>
            <a:grpSpLocks/>
          </p:cNvGrpSpPr>
          <p:nvPr/>
        </p:nvGrpSpPr>
        <p:grpSpPr bwMode="auto">
          <a:xfrm>
            <a:off x="2071688" y="2932113"/>
            <a:ext cx="571500" cy="87312"/>
            <a:chOff x="2285984" y="2428868"/>
            <a:chExt cx="650086" cy="87321"/>
          </a:xfrm>
        </p:grpSpPr>
        <p:cxnSp>
          <p:nvCxnSpPr>
            <p:cNvPr id="17477" name="Přímá spojovací čára 199"/>
            <p:cNvCxnSpPr>
              <a:cxnSpLocks noChangeShapeType="1"/>
            </p:cNvCxnSpPr>
            <p:nvPr/>
          </p:nvCxnSpPr>
          <p:spPr bwMode="auto">
            <a:xfrm>
              <a:off x="2285984" y="2428868"/>
              <a:ext cx="571504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78" name="Přímá spojovací čára 200"/>
            <p:cNvCxnSpPr>
              <a:cxnSpLocks noChangeShapeType="1"/>
            </p:cNvCxnSpPr>
            <p:nvPr/>
          </p:nvCxnSpPr>
          <p:spPr bwMode="auto">
            <a:xfrm rot="5400000">
              <a:off x="2839488" y="2449250"/>
              <a:ext cx="36000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79" name="Přímá spojovací čára 201"/>
            <p:cNvCxnSpPr>
              <a:cxnSpLocks noChangeShapeType="1"/>
            </p:cNvCxnSpPr>
            <p:nvPr/>
          </p:nvCxnSpPr>
          <p:spPr bwMode="auto">
            <a:xfrm>
              <a:off x="2793194" y="2474114"/>
              <a:ext cx="142876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80" name="Přímá spojovací čára 202"/>
            <p:cNvCxnSpPr>
              <a:cxnSpLocks noChangeShapeType="1"/>
            </p:cNvCxnSpPr>
            <p:nvPr/>
          </p:nvCxnSpPr>
          <p:spPr bwMode="auto">
            <a:xfrm>
              <a:off x="2826544" y="2514601"/>
              <a:ext cx="71438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7447" name="Skupina 203"/>
          <p:cNvGrpSpPr>
            <a:grpSpLocks/>
          </p:cNvGrpSpPr>
          <p:nvPr/>
        </p:nvGrpSpPr>
        <p:grpSpPr bwMode="auto">
          <a:xfrm>
            <a:off x="2071688" y="3879850"/>
            <a:ext cx="571500" cy="87313"/>
            <a:chOff x="2285984" y="2428868"/>
            <a:chExt cx="650086" cy="87321"/>
          </a:xfrm>
        </p:grpSpPr>
        <p:cxnSp>
          <p:nvCxnSpPr>
            <p:cNvPr id="17473" name="Přímá spojovací čára 204"/>
            <p:cNvCxnSpPr>
              <a:cxnSpLocks noChangeShapeType="1"/>
            </p:cNvCxnSpPr>
            <p:nvPr/>
          </p:nvCxnSpPr>
          <p:spPr bwMode="auto">
            <a:xfrm>
              <a:off x="2285984" y="2428868"/>
              <a:ext cx="571504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74" name="Přímá spojovací čára 205"/>
            <p:cNvCxnSpPr>
              <a:cxnSpLocks noChangeShapeType="1"/>
            </p:cNvCxnSpPr>
            <p:nvPr/>
          </p:nvCxnSpPr>
          <p:spPr bwMode="auto">
            <a:xfrm rot="5400000">
              <a:off x="2839488" y="2449250"/>
              <a:ext cx="36000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75" name="Přímá spojovací čára 206"/>
            <p:cNvCxnSpPr>
              <a:cxnSpLocks noChangeShapeType="1"/>
            </p:cNvCxnSpPr>
            <p:nvPr/>
          </p:nvCxnSpPr>
          <p:spPr bwMode="auto">
            <a:xfrm>
              <a:off x="2793194" y="2474114"/>
              <a:ext cx="142876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76" name="Přímá spojovací čára 207"/>
            <p:cNvCxnSpPr>
              <a:cxnSpLocks noChangeShapeType="1"/>
            </p:cNvCxnSpPr>
            <p:nvPr/>
          </p:nvCxnSpPr>
          <p:spPr bwMode="auto">
            <a:xfrm>
              <a:off x="2826544" y="2514601"/>
              <a:ext cx="71438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7448" name="Skupina 208"/>
          <p:cNvGrpSpPr>
            <a:grpSpLocks/>
          </p:cNvGrpSpPr>
          <p:nvPr/>
        </p:nvGrpSpPr>
        <p:grpSpPr bwMode="auto">
          <a:xfrm>
            <a:off x="2071688" y="3632200"/>
            <a:ext cx="571500" cy="87313"/>
            <a:chOff x="2285984" y="2428868"/>
            <a:chExt cx="650086" cy="87321"/>
          </a:xfrm>
        </p:grpSpPr>
        <p:cxnSp>
          <p:nvCxnSpPr>
            <p:cNvPr id="17469" name="Přímá spojovací čára 209"/>
            <p:cNvCxnSpPr>
              <a:cxnSpLocks noChangeShapeType="1"/>
            </p:cNvCxnSpPr>
            <p:nvPr/>
          </p:nvCxnSpPr>
          <p:spPr bwMode="auto">
            <a:xfrm>
              <a:off x="2285984" y="2428868"/>
              <a:ext cx="571504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70" name="Přímá spojovací čára 210"/>
            <p:cNvCxnSpPr>
              <a:cxnSpLocks noChangeShapeType="1"/>
            </p:cNvCxnSpPr>
            <p:nvPr/>
          </p:nvCxnSpPr>
          <p:spPr bwMode="auto">
            <a:xfrm rot="5400000">
              <a:off x="2839488" y="2449250"/>
              <a:ext cx="36000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71" name="Přímá spojovací čára 211"/>
            <p:cNvCxnSpPr>
              <a:cxnSpLocks noChangeShapeType="1"/>
            </p:cNvCxnSpPr>
            <p:nvPr/>
          </p:nvCxnSpPr>
          <p:spPr bwMode="auto">
            <a:xfrm>
              <a:off x="2793194" y="2474114"/>
              <a:ext cx="142876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72" name="Přímá spojovací čára 212"/>
            <p:cNvCxnSpPr>
              <a:cxnSpLocks noChangeShapeType="1"/>
            </p:cNvCxnSpPr>
            <p:nvPr/>
          </p:nvCxnSpPr>
          <p:spPr bwMode="auto">
            <a:xfrm>
              <a:off x="2826544" y="2514601"/>
              <a:ext cx="71438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7449" name="Skupina 213"/>
          <p:cNvGrpSpPr>
            <a:grpSpLocks/>
          </p:cNvGrpSpPr>
          <p:nvPr/>
        </p:nvGrpSpPr>
        <p:grpSpPr bwMode="auto">
          <a:xfrm>
            <a:off x="4062413" y="5534025"/>
            <a:ext cx="571500" cy="87313"/>
            <a:chOff x="2285984" y="2428868"/>
            <a:chExt cx="650086" cy="87321"/>
          </a:xfrm>
        </p:grpSpPr>
        <p:cxnSp>
          <p:nvCxnSpPr>
            <p:cNvPr id="17465" name="Přímá spojovací čára 214"/>
            <p:cNvCxnSpPr>
              <a:cxnSpLocks noChangeShapeType="1"/>
            </p:cNvCxnSpPr>
            <p:nvPr/>
          </p:nvCxnSpPr>
          <p:spPr bwMode="auto">
            <a:xfrm>
              <a:off x="2285984" y="2428868"/>
              <a:ext cx="571504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66" name="Přímá spojovací čára 215"/>
            <p:cNvCxnSpPr>
              <a:cxnSpLocks noChangeShapeType="1"/>
            </p:cNvCxnSpPr>
            <p:nvPr/>
          </p:nvCxnSpPr>
          <p:spPr bwMode="auto">
            <a:xfrm rot="5400000">
              <a:off x="2839488" y="2449250"/>
              <a:ext cx="36000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67" name="Přímá spojovací čára 216"/>
            <p:cNvCxnSpPr>
              <a:cxnSpLocks noChangeShapeType="1"/>
            </p:cNvCxnSpPr>
            <p:nvPr/>
          </p:nvCxnSpPr>
          <p:spPr bwMode="auto">
            <a:xfrm>
              <a:off x="2793194" y="2474114"/>
              <a:ext cx="142876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68" name="Přímá spojovací čára 217"/>
            <p:cNvCxnSpPr>
              <a:cxnSpLocks noChangeShapeType="1"/>
            </p:cNvCxnSpPr>
            <p:nvPr/>
          </p:nvCxnSpPr>
          <p:spPr bwMode="auto">
            <a:xfrm>
              <a:off x="2826544" y="2514601"/>
              <a:ext cx="71438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7450" name="Skupina 218"/>
          <p:cNvGrpSpPr>
            <a:grpSpLocks/>
          </p:cNvGrpSpPr>
          <p:nvPr/>
        </p:nvGrpSpPr>
        <p:grpSpPr bwMode="auto">
          <a:xfrm>
            <a:off x="7715250" y="3971925"/>
            <a:ext cx="571500" cy="87313"/>
            <a:chOff x="2285984" y="2428868"/>
            <a:chExt cx="650086" cy="87321"/>
          </a:xfrm>
        </p:grpSpPr>
        <p:cxnSp>
          <p:nvCxnSpPr>
            <p:cNvPr id="17461" name="Přímá spojovací čára 219"/>
            <p:cNvCxnSpPr>
              <a:cxnSpLocks noChangeShapeType="1"/>
            </p:cNvCxnSpPr>
            <p:nvPr/>
          </p:nvCxnSpPr>
          <p:spPr bwMode="auto">
            <a:xfrm>
              <a:off x="2285984" y="2428868"/>
              <a:ext cx="571504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62" name="Přímá spojovací čára 220"/>
            <p:cNvCxnSpPr>
              <a:cxnSpLocks noChangeShapeType="1"/>
            </p:cNvCxnSpPr>
            <p:nvPr/>
          </p:nvCxnSpPr>
          <p:spPr bwMode="auto">
            <a:xfrm rot="5400000">
              <a:off x="2839488" y="2449250"/>
              <a:ext cx="36000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63" name="Přímá spojovací čára 221"/>
            <p:cNvCxnSpPr>
              <a:cxnSpLocks noChangeShapeType="1"/>
            </p:cNvCxnSpPr>
            <p:nvPr/>
          </p:nvCxnSpPr>
          <p:spPr bwMode="auto">
            <a:xfrm>
              <a:off x="2793194" y="2474114"/>
              <a:ext cx="142876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64" name="Přímá spojovací čára 222"/>
            <p:cNvCxnSpPr>
              <a:cxnSpLocks noChangeShapeType="1"/>
            </p:cNvCxnSpPr>
            <p:nvPr/>
          </p:nvCxnSpPr>
          <p:spPr bwMode="auto">
            <a:xfrm>
              <a:off x="2826544" y="2514601"/>
              <a:ext cx="71438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7451" name="Skupina 223"/>
          <p:cNvGrpSpPr>
            <a:grpSpLocks/>
          </p:cNvGrpSpPr>
          <p:nvPr/>
        </p:nvGrpSpPr>
        <p:grpSpPr bwMode="auto">
          <a:xfrm>
            <a:off x="7572375" y="1747838"/>
            <a:ext cx="571500" cy="87312"/>
            <a:chOff x="2285984" y="2428868"/>
            <a:chExt cx="650086" cy="87321"/>
          </a:xfrm>
        </p:grpSpPr>
        <p:cxnSp>
          <p:nvCxnSpPr>
            <p:cNvPr id="17457" name="Přímá spojovací čára 224"/>
            <p:cNvCxnSpPr>
              <a:cxnSpLocks noChangeShapeType="1"/>
            </p:cNvCxnSpPr>
            <p:nvPr/>
          </p:nvCxnSpPr>
          <p:spPr bwMode="auto">
            <a:xfrm>
              <a:off x="2285984" y="2428868"/>
              <a:ext cx="571504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58" name="Přímá spojovací čára 225"/>
            <p:cNvCxnSpPr>
              <a:cxnSpLocks noChangeShapeType="1"/>
            </p:cNvCxnSpPr>
            <p:nvPr/>
          </p:nvCxnSpPr>
          <p:spPr bwMode="auto">
            <a:xfrm rot="5400000">
              <a:off x="2839488" y="2449250"/>
              <a:ext cx="36000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59" name="Přímá spojovací čára 226"/>
            <p:cNvCxnSpPr>
              <a:cxnSpLocks noChangeShapeType="1"/>
            </p:cNvCxnSpPr>
            <p:nvPr/>
          </p:nvCxnSpPr>
          <p:spPr bwMode="auto">
            <a:xfrm>
              <a:off x="2793194" y="2474114"/>
              <a:ext cx="142876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60" name="Přímá spojovací čára 227"/>
            <p:cNvCxnSpPr>
              <a:cxnSpLocks noChangeShapeType="1"/>
            </p:cNvCxnSpPr>
            <p:nvPr/>
          </p:nvCxnSpPr>
          <p:spPr bwMode="auto">
            <a:xfrm>
              <a:off x="2826544" y="2514601"/>
              <a:ext cx="71438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7452" name="Přímá spojovací šipka 229"/>
          <p:cNvCxnSpPr>
            <a:cxnSpLocks noChangeShapeType="1"/>
          </p:cNvCxnSpPr>
          <p:nvPr/>
        </p:nvCxnSpPr>
        <p:spPr bwMode="auto">
          <a:xfrm>
            <a:off x="4124325" y="3986213"/>
            <a:ext cx="936625" cy="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53" name="Přímá spojovací šipka 230"/>
          <p:cNvCxnSpPr>
            <a:cxnSpLocks noChangeShapeType="1"/>
          </p:cNvCxnSpPr>
          <p:nvPr/>
        </p:nvCxnSpPr>
        <p:spPr bwMode="auto">
          <a:xfrm>
            <a:off x="5948363" y="3986213"/>
            <a:ext cx="936625" cy="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54" name="Přímá spojovací šipka 136"/>
          <p:cNvCxnSpPr>
            <a:cxnSpLocks noChangeShapeType="1"/>
          </p:cNvCxnSpPr>
          <p:nvPr/>
        </p:nvCxnSpPr>
        <p:spPr bwMode="auto">
          <a:xfrm>
            <a:off x="2143125" y="1752600"/>
            <a:ext cx="2411413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55" name="Tvar 153"/>
          <p:cNvCxnSpPr>
            <a:cxnSpLocks noChangeShapeType="1"/>
            <a:stCxn id="17529" idx="3"/>
            <a:endCxn id="17496" idx="2"/>
          </p:cNvCxnSpPr>
          <p:nvPr/>
        </p:nvCxnSpPr>
        <p:spPr bwMode="auto">
          <a:xfrm>
            <a:off x="2162175" y="2000250"/>
            <a:ext cx="5087938" cy="436563"/>
          </a:xfrm>
          <a:prstGeom prst="curvedConnector4">
            <a:avLst>
              <a:gd name="adj1" fmla="val 39819"/>
              <a:gd name="adj2" fmla="val 209264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56" name="TextovéPole 101"/>
          <p:cNvSpPr txBox="1">
            <a:spLocks noChangeArrowheads="1"/>
          </p:cNvSpPr>
          <p:nvPr/>
        </p:nvSpPr>
        <p:spPr bwMode="auto">
          <a:xfrm>
            <a:off x="1071563" y="1254125"/>
            <a:ext cx="13573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queue header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500" smtClean="0"/>
              <a:t>Obecně nemusím mít všechny úlohy, které chci spustit, v operační paměti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500" smtClean="0"/>
              <a:t>Fronta všech úloh může být značně dlouhá a plánovač musí rozhodnout, které úlohy zavést do paměti a spustit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500" smtClean="0"/>
              <a:t>Toto je úkol dlouhodobého (strategického) plánovače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vybírá který proces lze zařadit mezi připravené procesy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plánovač je spouštěn je relativně málo často – typicky při ukončení jednoho procesu rozhodne, kterou úlohu dále vybrat k zavedení do paměti a spuštění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nemusí být super rychlý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určuje stupeň multiprogramování</a:t>
            </a:r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STRATEGICKÝ PLÁNOVAČ</a:t>
            </a:r>
            <a:endParaRPr lang="cs-CZ" dirty="0"/>
          </a:p>
        </p:txBody>
      </p:sp>
      <p:sp>
        <p:nvSpPr>
          <p:cNvPr id="1843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24862" cy="1087438"/>
          </a:xfrm>
        </p:spPr>
        <p:txBody>
          <a:bodyPr/>
          <a:lstStyle/>
          <a:p>
            <a:pPr marL="395288" eaLnBrk="1" hangingPunct="1">
              <a:lnSpc>
                <a:spcPct val="50000"/>
              </a:lnSpc>
            </a:pPr>
            <a:r>
              <a:rPr lang="cs-CZ" sz="2100" smtClean="0"/>
              <a:t>Přiděluje procesor připraveným procesům</a:t>
            </a:r>
          </a:p>
          <a:p>
            <a:pPr marL="395288" eaLnBrk="1" hangingPunct="1">
              <a:lnSpc>
                <a:spcPct val="50000"/>
              </a:lnSpc>
            </a:pPr>
            <a:r>
              <a:rPr lang="cs-CZ" sz="2100" smtClean="0"/>
              <a:t>Je spouštěn často (např. každých 10ms)</a:t>
            </a:r>
          </a:p>
          <a:p>
            <a:pPr marL="395288" eaLnBrk="1" hangingPunct="1">
              <a:lnSpc>
                <a:spcPct val="50000"/>
              </a:lnSpc>
            </a:pPr>
            <a:r>
              <a:rPr lang="cs-CZ" sz="2100" smtClean="0"/>
              <a:t>Proto musí být rychlý</a:t>
            </a:r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KRÁTKODOBÝ PLÁNOVAČ</a:t>
            </a:r>
            <a:endParaRPr lang="cs-CZ" dirty="0"/>
          </a:p>
        </p:txBody>
      </p:sp>
      <p:sp>
        <p:nvSpPr>
          <p:cNvPr id="1946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grpSp>
        <p:nvGrpSpPr>
          <p:cNvPr id="19461" name="Skupina 35"/>
          <p:cNvGrpSpPr>
            <a:grpSpLocks/>
          </p:cNvGrpSpPr>
          <p:nvPr/>
        </p:nvGrpSpPr>
        <p:grpSpPr bwMode="auto">
          <a:xfrm>
            <a:off x="1400175" y="2705100"/>
            <a:ext cx="1643063" cy="542925"/>
            <a:chOff x="1571604" y="3000372"/>
            <a:chExt cx="1643074" cy="543600"/>
          </a:xfrm>
        </p:grpSpPr>
        <p:sp>
          <p:nvSpPr>
            <p:cNvPr id="19500" name="Obdélník 5"/>
            <p:cNvSpPr>
              <a:spLocks noChangeArrowheads="1"/>
            </p:cNvSpPr>
            <p:nvPr/>
          </p:nvSpPr>
          <p:spPr bwMode="auto">
            <a:xfrm>
              <a:off x="1571604" y="3000372"/>
              <a:ext cx="1643074" cy="5436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19501" name="TextovéPole 6"/>
            <p:cNvSpPr txBox="1">
              <a:spLocks noChangeArrowheads="1"/>
            </p:cNvSpPr>
            <p:nvPr/>
          </p:nvSpPr>
          <p:spPr bwMode="auto">
            <a:xfrm>
              <a:off x="1750199" y="3077006"/>
              <a:ext cx="1285884" cy="390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400" b="1"/>
                <a:t>ready queue</a:t>
              </a:r>
            </a:p>
          </p:txBody>
        </p:sp>
      </p:grpSp>
      <p:grpSp>
        <p:nvGrpSpPr>
          <p:cNvPr id="19462" name="Skupina 29"/>
          <p:cNvGrpSpPr>
            <a:grpSpLocks/>
          </p:cNvGrpSpPr>
          <p:nvPr/>
        </p:nvGrpSpPr>
        <p:grpSpPr bwMode="auto">
          <a:xfrm>
            <a:off x="3900488" y="3563938"/>
            <a:ext cx="1643062" cy="544512"/>
            <a:chOff x="4143372" y="3643314"/>
            <a:chExt cx="1643074" cy="543600"/>
          </a:xfrm>
        </p:grpSpPr>
        <p:sp>
          <p:nvSpPr>
            <p:cNvPr id="19498" name="Obdélník 9"/>
            <p:cNvSpPr>
              <a:spLocks noChangeArrowheads="1"/>
            </p:cNvSpPr>
            <p:nvPr/>
          </p:nvSpPr>
          <p:spPr bwMode="auto">
            <a:xfrm>
              <a:off x="4143372" y="3643314"/>
              <a:ext cx="1643074" cy="5436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19499" name="TextovéPole 10"/>
            <p:cNvSpPr txBox="1">
              <a:spLocks noChangeArrowheads="1"/>
            </p:cNvSpPr>
            <p:nvPr/>
          </p:nvSpPr>
          <p:spPr bwMode="auto">
            <a:xfrm>
              <a:off x="4321967" y="3719948"/>
              <a:ext cx="1285884" cy="390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400" b="1"/>
                <a:t>I/O queue</a:t>
              </a:r>
            </a:p>
          </p:txBody>
        </p:sp>
      </p:grpSp>
      <p:grpSp>
        <p:nvGrpSpPr>
          <p:cNvPr id="19463" name="Skupina 31"/>
          <p:cNvGrpSpPr>
            <a:grpSpLocks/>
          </p:cNvGrpSpPr>
          <p:nvPr/>
        </p:nvGrpSpPr>
        <p:grpSpPr bwMode="auto">
          <a:xfrm>
            <a:off x="6043613" y="3563938"/>
            <a:ext cx="1643062" cy="544512"/>
            <a:chOff x="6143636" y="3643314"/>
            <a:chExt cx="1643074" cy="543600"/>
          </a:xfrm>
        </p:grpSpPr>
        <p:sp>
          <p:nvSpPr>
            <p:cNvPr id="19496" name="Obdélník 12"/>
            <p:cNvSpPr>
              <a:spLocks noChangeArrowheads="1"/>
            </p:cNvSpPr>
            <p:nvPr/>
          </p:nvSpPr>
          <p:spPr bwMode="auto">
            <a:xfrm>
              <a:off x="6143636" y="3643314"/>
              <a:ext cx="1643074" cy="5436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19497" name="TextovéPole 13"/>
            <p:cNvSpPr txBox="1">
              <a:spLocks noChangeArrowheads="1"/>
            </p:cNvSpPr>
            <p:nvPr/>
          </p:nvSpPr>
          <p:spPr bwMode="auto">
            <a:xfrm>
              <a:off x="6322231" y="3719948"/>
              <a:ext cx="1285884" cy="390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400" b="1"/>
                <a:t>I/O request</a:t>
              </a:r>
            </a:p>
          </p:txBody>
        </p:sp>
      </p:grpSp>
      <p:grpSp>
        <p:nvGrpSpPr>
          <p:cNvPr id="19464" name="Skupina 32"/>
          <p:cNvGrpSpPr>
            <a:grpSpLocks/>
          </p:cNvGrpSpPr>
          <p:nvPr/>
        </p:nvGrpSpPr>
        <p:grpSpPr bwMode="auto">
          <a:xfrm>
            <a:off x="6043613" y="4252913"/>
            <a:ext cx="1643062" cy="542925"/>
            <a:chOff x="6143636" y="4286254"/>
            <a:chExt cx="1643074" cy="543051"/>
          </a:xfrm>
        </p:grpSpPr>
        <p:sp>
          <p:nvSpPr>
            <p:cNvPr id="19494" name="Obdélník 15"/>
            <p:cNvSpPr>
              <a:spLocks noChangeArrowheads="1"/>
            </p:cNvSpPr>
            <p:nvPr/>
          </p:nvSpPr>
          <p:spPr bwMode="auto">
            <a:xfrm>
              <a:off x="6143636" y="4302600"/>
              <a:ext cx="1643074" cy="526705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19495" name="TextovéPole 16"/>
            <p:cNvSpPr txBox="1">
              <a:spLocks noChangeArrowheads="1"/>
            </p:cNvSpPr>
            <p:nvPr/>
          </p:nvSpPr>
          <p:spPr bwMode="auto">
            <a:xfrm>
              <a:off x="6357950" y="4286254"/>
              <a:ext cx="1285884" cy="523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400" b="1"/>
                <a:t>time slice expired</a:t>
              </a:r>
            </a:p>
          </p:txBody>
        </p:sp>
      </p:grpSp>
      <p:grpSp>
        <p:nvGrpSpPr>
          <p:cNvPr id="19465" name="Skupina 33"/>
          <p:cNvGrpSpPr>
            <a:grpSpLocks/>
          </p:cNvGrpSpPr>
          <p:nvPr/>
        </p:nvGrpSpPr>
        <p:grpSpPr bwMode="auto">
          <a:xfrm>
            <a:off x="6043613" y="4943475"/>
            <a:ext cx="1643062" cy="542925"/>
            <a:chOff x="6143636" y="5016979"/>
            <a:chExt cx="1643074" cy="543600"/>
          </a:xfrm>
        </p:grpSpPr>
        <p:sp>
          <p:nvSpPr>
            <p:cNvPr id="19492" name="Obdélník 24"/>
            <p:cNvSpPr>
              <a:spLocks noChangeArrowheads="1"/>
            </p:cNvSpPr>
            <p:nvPr/>
          </p:nvSpPr>
          <p:spPr bwMode="auto">
            <a:xfrm>
              <a:off x="6143636" y="5016979"/>
              <a:ext cx="1643074" cy="5436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19493" name="TextovéPole 25"/>
            <p:cNvSpPr txBox="1">
              <a:spLocks noChangeArrowheads="1"/>
            </p:cNvSpPr>
            <p:nvPr/>
          </p:nvSpPr>
          <p:spPr bwMode="auto">
            <a:xfrm>
              <a:off x="6357950" y="5147568"/>
              <a:ext cx="1285884" cy="3176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400" b="1"/>
                <a:t>fork a child</a:t>
              </a:r>
            </a:p>
          </p:txBody>
        </p:sp>
      </p:grpSp>
      <p:grpSp>
        <p:nvGrpSpPr>
          <p:cNvPr id="19466" name="Skupina 34"/>
          <p:cNvGrpSpPr>
            <a:grpSpLocks/>
          </p:cNvGrpSpPr>
          <p:nvPr/>
        </p:nvGrpSpPr>
        <p:grpSpPr bwMode="auto">
          <a:xfrm>
            <a:off x="6043613" y="5634038"/>
            <a:ext cx="1643062" cy="542925"/>
            <a:chOff x="6143636" y="5715016"/>
            <a:chExt cx="1643074" cy="543051"/>
          </a:xfrm>
        </p:grpSpPr>
        <p:sp>
          <p:nvSpPr>
            <p:cNvPr id="19490" name="Obdélník 27"/>
            <p:cNvSpPr>
              <a:spLocks noChangeArrowheads="1"/>
            </p:cNvSpPr>
            <p:nvPr/>
          </p:nvSpPr>
          <p:spPr bwMode="auto">
            <a:xfrm>
              <a:off x="6143636" y="5731362"/>
              <a:ext cx="1643074" cy="526705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19491" name="TextovéPole 28"/>
            <p:cNvSpPr txBox="1">
              <a:spLocks noChangeArrowheads="1"/>
            </p:cNvSpPr>
            <p:nvPr/>
          </p:nvSpPr>
          <p:spPr bwMode="auto">
            <a:xfrm>
              <a:off x="6357950" y="5715016"/>
              <a:ext cx="128588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400" b="1"/>
                <a:t>wait for a interrupt</a:t>
              </a:r>
            </a:p>
          </p:txBody>
        </p:sp>
      </p:grpSp>
      <p:sp>
        <p:nvSpPr>
          <p:cNvPr id="19467" name="Elipsa 36"/>
          <p:cNvSpPr>
            <a:spLocks noChangeArrowheads="1"/>
          </p:cNvSpPr>
          <p:nvPr/>
        </p:nvSpPr>
        <p:spPr bwMode="auto">
          <a:xfrm>
            <a:off x="3543300" y="4991100"/>
            <a:ext cx="1500188" cy="547688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68" name="Elipsa 37"/>
          <p:cNvSpPr>
            <a:spLocks noChangeArrowheads="1"/>
          </p:cNvSpPr>
          <p:nvPr/>
        </p:nvSpPr>
        <p:spPr bwMode="auto">
          <a:xfrm>
            <a:off x="3543300" y="5634038"/>
            <a:ext cx="1500188" cy="547687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69" name="TextovéPole 39"/>
          <p:cNvSpPr txBox="1">
            <a:spLocks noChangeArrowheads="1"/>
          </p:cNvSpPr>
          <p:nvPr/>
        </p:nvSpPr>
        <p:spPr bwMode="auto">
          <a:xfrm>
            <a:off x="3792538" y="5003800"/>
            <a:ext cx="100171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child executes</a:t>
            </a:r>
          </a:p>
        </p:txBody>
      </p:sp>
      <p:sp>
        <p:nvSpPr>
          <p:cNvPr id="19470" name="TextovéPole 40"/>
          <p:cNvSpPr txBox="1">
            <a:spLocks noChangeArrowheads="1"/>
          </p:cNvSpPr>
          <p:nvPr/>
        </p:nvSpPr>
        <p:spPr bwMode="auto">
          <a:xfrm>
            <a:off x="3792538" y="5646738"/>
            <a:ext cx="100171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intercept occurs</a:t>
            </a:r>
          </a:p>
        </p:txBody>
      </p:sp>
      <p:sp>
        <p:nvSpPr>
          <p:cNvPr id="19471" name="Elipsa 41"/>
          <p:cNvSpPr>
            <a:spLocks noChangeArrowheads="1"/>
          </p:cNvSpPr>
          <p:nvPr/>
        </p:nvSpPr>
        <p:spPr bwMode="auto">
          <a:xfrm>
            <a:off x="2043113" y="3562350"/>
            <a:ext cx="547687" cy="547688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72" name="TextovéPole 42"/>
          <p:cNvSpPr txBox="1">
            <a:spLocks noChangeArrowheads="1"/>
          </p:cNvSpPr>
          <p:nvPr/>
        </p:nvSpPr>
        <p:spPr bwMode="auto">
          <a:xfrm>
            <a:off x="2101850" y="3681413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400" b="1"/>
              <a:t>I/O</a:t>
            </a:r>
          </a:p>
        </p:txBody>
      </p:sp>
      <p:sp>
        <p:nvSpPr>
          <p:cNvPr id="19473" name="Elipsa 43"/>
          <p:cNvSpPr>
            <a:spLocks noChangeArrowheads="1"/>
          </p:cNvSpPr>
          <p:nvPr/>
        </p:nvSpPr>
        <p:spPr bwMode="auto">
          <a:xfrm>
            <a:off x="6615113" y="2633663"/>
            <a:ext cx="547687" cy="547687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74" name="TextovéPole 44"/>
          <p:cNvSpPr txBox="1">
            <a:spLocks noChangeArrowheads="1"/>
          </p:cNvSpPr>
          <p:nvPr/>
        </p:nvSpPr>
        <p:spPr bwMode="auto">
          <a:xfrm>
            <a:off x="6608763" y="2752725"/>
            <a:ext cx="5603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400" b="1"/>
              <a:t>CPU</a:t>
            </a:r>
          </a:p>
        </p:txBody>
      </p:sp>
      <p:cxnSp>
        <p:nvCxnSpPr>
          <p:cNvPr id="19475" name="Přímá spojovací šipka 48"/>
          <p:cNvCxnSpPr>
            <a:cxnSpLocks noChangeShapeType="1"/>
          </p:cNvCxnSpPr>
          <p:nvPr/>
        </p:nvCxnSpPr>
        <p:spPr bwMode="auto">
          <a:xfrm rot="10800000">
            <a:off x="5543550" y="3848100"/>
            <a:ext cx="500063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6" name="Přímá spojovací šipka 56"/>
          <p:cNvCxnSpPr>
            <a:cxnSpLocks noChangeShapeType="1"/>
          </p:cNvCxnSpPr>
          <p:nvPr/>
        </p:nvCxnSpPr>
        <p:spPr bwMode="auto">
          <a:xfrm>
            <a:off x="542925" y="2776538"/>
            <a:ext cx="857250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7" name="Přímá spojovací šipka 58"/>
          <p:cNvCxnSpPr>
            <a:cxnSpLocks noChangeShapeType="1"/>
          </p:cNvCxnSpPr>
          <p:nvPr/>
        </p:nvCxnSpPr>
        <p:spPr bwMode="auto">
          <a:xfrm>
            <a:off x="3043238" y="2919413"/>
            <a:ext cx="3571875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8" name="Přímá spojovací šipka 63"/>
          <p:cNvCxnSpPr>
            <a:cxnSpLocks noChangeShapeType="1"/>
          </p:cNvCxnSpPr>
          <p:nvPr/>
        </p:nvCxnSpPr>
        <p:spPr bwMode="auto">
          <a:xfrm>
            <a:off x="7043738" y="2705100"/>
            <a:ext cx="142875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9" name="Tvar 67"/>
          <p:cNvCxnSpPr>
            <a:cxnSpLocks noChangeShapeType="1"/>
            <a:stCxn id="19473" idx="5"/>
          </p:cNvCxnSpPr>
          <p:nvPr/>
        </p:nvCxnSpPr>
        <p:spPr bwMode="auto">
          <a:xfrm rot="16200000" flipH="1">
            <a:off x="7016751" y="3165475"/>
            <a:ext cx="735012" cy="604837"/>
          </a:xfrm>
          <a:prstGeom prst="bentConnector4">
            <a:avLst>
              <a:gd name="adj1" fmla="val -2444"/>
              <a:gd name="adj2" fmla="val 174056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80" name="Tvar 73"/>
          <p:cNvCxnSpPr>
            <a:cxnSpLocks noChangeShapeType="1"/>
          </p:cNvCxnSpPr>
          <p:nvPr/>
        </p:nvCxnSpPr>
        <p:spPr bwMode="auto">
          <a:xfrm rot="5400000">
            <a:off x="7577931" y="3966369"/>
            <a:ext cx="684213" cy="4286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81" name="Tvar 74"/>
          <p:cNvCxnSpPr>
            <a:cxnSpLocks noChangeShapeType="1"/>
          </p:cNvCxnSpPr>
          <p:nvPr/>
        </p:nvCxnSpPr>
        <p:spPr bwMode="auto">
          <a:xfrm rot="5400000">
            <a:off x="7577932" y="4618831"/>
            <a:ext cx="684212" cy="4286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82" name="Tvar 75"/>
          <p:cNvCxnSpPr>
            <a:cxnSpLocks noChangeShapeType="1"/>
          </p:cNvCxnSpPr>
          <p:nvPr/>
        </p:nvCxnSpPr>
        <p:spPr bwMode="auto">
          <a:xfrm rot="5400000">
            <a:off x="7577931" y="5299869"/>
            <a:ext cx="684213" cy="4286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83" name="Pravoúhlá spojovací čára 79"/>
          <p:cNvCxnSpPr>
            <a:cxnSpLocks noChangeShapeType="1"/>
            <a:stCxn id="19471" idx="2"/>
          </p:cNvCxnSpPr>
          <p:nvPr/>
        </p:nvCxnSpPr>
        <p:spPr bwMode="auto">
          <a:xfrm rot="10800000">
            <a:off x="1400175" y="2976563"/>
            <a:ext cx="642938" cy="858837"/>
          </a:xfrm>
          <a:prstGeom prst="bentConnector3">
            <a:avLst>
              <a:gd name="adj1" fmla="val 135556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84" name="Přímá spojovací šipka 81"/>
          <p:cNvCxnSpPr>
            <a:cxnSpLocks noChangeShapeType="1"/>
          </p:cNvCxnSpPr>
          <p:nvPr/>
        </p:nvCxnSpPr>
        <p:spPr bwMode="auto">
          <a:xfrm rot="10800000">
            <a:off x="2597150" y="3843338"/>
            <a:ext cx="1295400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85" name="Pravoúhlá spojovací čára 83"/>
          <p:cNvCxnSpPr>
            <a:cxnSpLocks noChangeShapeType="1"/>
          </p:cNvCxnSpPr>
          <p:nvPr/>
        </p:nvCxnSpPr>
        <p:spPr bwMode="auto">
          <a:xfrm rot="10800000">
            <a:off x="1400175" y="2976563"/>
            <a:ext cx="4643438" cy="1555750"/>
          </a:xfrm>
          <a:prstGeom prst="bentConnector3">
            <a:avLst>
              <a:gd name="adj1" fmla="val 104921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86" name="Pravoúhlá spojovací čára 85"/>
          <p:cNvCxnSpPr>
            <a:cxnSpLocks noChangeShapeType="1"/>
            <a:stCxn id="19467" idx="2"/>
          </p:cNvCxnSpPr>
          <p:nvPr/>
        </p:nvCxnSpPr>
        <p:spPr bwMode="auto">
          <a:xfrm rot="10800000">
            <a:off x="1400175" y="2976563"/>
            <a:ext cx="2143125" cy="2287587"/>
          </a:xfrm>
          <a:prstGeom prst="bentConnector3">
            <a:avLst>
              <a:gd name="adj1" fmla="val 110667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87" name="Pravoúhlá spojovací čára 87"/>
          <p:cNvCxnSpPr>
            <a:cxnSpLocks noChangeShapeType="1"/>
            <a:stCxn id="19468" idx="2"/>
          </p:cNvCxnSpPr>
          <p:nvPr/>
        </p:nvCxnSpPr>
        <p:spPr bwMode="auto">
          <a:xfrm rot="10800000">
            <a:off x="1400175" y="2976563"/>
            <a:ext cx="2143125" cy="2930525"/>
          </a:xfrm>
          <a:prstGeom prst="bentConnector3">
            <a:avLst>
              <a:gd name="adj1" fmla="val 110667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88" name="Přímá spojovací šipka 92"/>
          <p:cNvCxnSpPr>
            <a:cxnSpLocks noChangeShapeType="1"/>
          </p:cNvCxnSpPr>
          <p:nvPr/>
        </p:nvCxnSpPr>
        <p:spPr bwMode="auto">
          <a:xfrm rot="10800000">
            <a:off x="5053013" y="5254625"/>
            <a:ext cx="97155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89" name="Přímá spojovací šipka 93"/>
          <p:cNvCxnSpPr>
            <a:cxnSpLocks noChangeShapeType="1"/>
          </p:cNvCxnSpPr>
          <p:nvPr/>
        </p:nvCxnSpPr>
        <p:spPr bwMode="auto">
          <a:xfrm rot="10800000">
            <a:off x="5043488" y="5919788"/>
            <a:ext cx="971550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mtClean="0"/>
              <a:t>Každý proces musíme jednou zavést do RAM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alespoň částečně (část může zůstat na disku a dohrána on-demand – viz některé optimalizace)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mtClean="0"/>
              <a:t>Příliš mnoho procesů v RAM však snižuje výkonnost i při využití virtuální paměti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mtClean="0"/>
              <a:t>OS musí provádění některých procesů odložit -- „vrátit“ na disk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mtClean="0"/>
              <a:t>Dva nové stavy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odložený čekající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odložený připravený</a:t>
            </a:r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ODKLÁDÁNÍ PROCESŮ</a:t>
            </a:r>
            <a:endParaRPr lang="cs-CZ" dirty="0"/>
          </a:p>
        </p:txBody>
      </p:sp>
      <p:sp>
        <p:nvSpPr>
          <p:cNvPr id="20484" name="Zástupný symbol pro zápatí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24862" cy="1944688"/>
          </a:xfrm>
        </p:spPr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Střednědobý (taktický) plánovač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vybírá který proces lze zařadit mezi odložené procesy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vybírá který odložený proces lze zařadit mezi připravené procesy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Náleží částečně i do správy operační paměti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kapacita FAP je omezená a odložené procesy uvolňují paměť</a:t>
            </a:r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STŘEDNĚDOBÝ PLÁNOVAČ</a:t>
            </a:r>
            <a:endParaRPr lang="cs-CZ" dirty="0"/>
          </a:p>
        </p:txBody>
      </p:sp>
      <p:sp>
        <p:nvSpPr>
          <p:cNvPr id="2150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grpSp>
        <p:nvGrpSpPr>
          <p:cNvPr id="21509" name="Skupina 10"/>
          <p:cNvGrpSpPr>
            <a:grpSpLocks/>
          </p:cNvGrpSpPr>
          <p:nvPr/>
        </p:nvGrpSpPr>
        <p:grpSpPr bwMode="auto">
          <a:xfrm>
            <a:off x="5907088" y="4583113"/>
            <a:ext cx="560387" cy="547687"/>
            <a:chOff x="6066122" y="4286256"/>
            <a:chExt cx="559352" cy="547200"/>
          </a:xfrm>
        </p:grpSpPr>
        <p:sp>
          <p:nvSpPr>
            <p:cNvPr id="21533" name="Elipsa 5"/>
            <p:cNvSpPr>
              <a:spLocks noChangeArrowheads="1"/>
            </p:cNvSpPr>
            <p:nvPr/>
          </p:nvSpPr>
          <p:spPr bwMode="auto">
            <a:xfrm>
              <a:off x="6072198" y="4286256"/>
              <a:ext cx="547200" cy="547200"/>
            </a:xfrm>
            <a:prstGeom prst="ellipse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1534" name="TextovéPole 6"/>
            <p:cNvSpPr txBox="1">
              <a:spLocks noChangeArrowheads="1"/>
            </p:cNvSpPr>
            <p:nvPr/>
          </p:nvSpPr>
          <p:spPr bwMode="auto">
            <a:xfrm>
              <a:off x="6066122" y="4405968"/>
              <a:ext cx="55935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sz="1400" b="1"/>
                <a:t>CPU</a:t>
              </a:r>
            </a:p>
          </p:txBody>
        </p:sp>
      </p:grpSp>
      <p:grpSp>
        <p:nvGrpSpPr>
          <p:cNvPr id="21510" name="Skupina 7"/>
          <p:cNvGrpSpPr>
            <a:grpSpLocks/>
          </p:cNvGrpSpPr>
          <p:nvPr/>
        </p:nvGrpSpPr>
        <p:grpSpPr bwMode="auto">
          <a:xfrm>
            <a:off x="2500313" y="4572000"/>
            <a:ext cx="1643062" cy="542925"/>
            <a:chOff x="1571604" y="3000372"/>
            <a:chExt cx="1643074" cy="543600"/>
          </a:xfrm>
        </p:grpSpPr>
        <p:sp>
          <p:nvSpPr>
            <p:cNvPr id="21531" name="Obdélník 8"/>
            <p:cNvSpPr>
              <a:spLocks noChangeArrowheads="1"/>
            </p:cNvSpPr>
            <p:nvPr/>
          </p:nvSpPr>
          <p:spPr bwMode="auto">
            <a:xfrm>
              <a:off x="1571604" y="3000372"/>
              <a:ext cx="1643074" cy="5436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21532" name="TextovéPole 9"/>
            <p:cNvSpPr txBox="1">
              <a:spLocks noChangeArrowheads="1"/>
            </p:cNvSpPr>
            <p:nvPr/>
          </p:nvSpPr>
          <p:spPr bwMode="auto">
            <a:xfrm>
              <a:off x="1750199" y="3077006"/>
              <a:ext cx="1285884" cy="390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400" b="1"/>
                <a:t>ready queue</a:t>
              </a:r>
            </a:p>
          </p:txBody>
        </p:sp>
      </p:grpSp>
      <p:sp>
        <p:nvSpPr>
          <p:cNvPr id="21511" name="Elipsa 11"/>
          <p:cNvSpPr>
            <a:spLocks noChangeArrowheads="1"/>
          </p:cNvSpPr>
          <p:nvPr/>
        </p:nvSpPr>
        <p:spPr bwMode="auto">
          <a:xfrm>
            <a:off x="2941638" y="5511800"/>
            <a:ext cx="546100" cy="547688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1512" name="TextovéPole 12"/>
          <p:cNvSpPr txBox="1">
            <a:spLocks noChangeArrowheads="1"/>
          </p:cNvSpPr>
          <p:nvPr/>
        </p:nvSpPr>
        <p:spPr bwMode="auto">
          <a:xfrm>
            <a:off x="3000375" y="5632450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400" b="1"/>
              <a:t>I/O</a:t>
            </a:r>
          </a:p>
        </p:txBody>
      </p:sp>
      <p:grpSp>
        <p:nvGrpSpPr>
          <p:cNvPr id="21513" name="Skupina 13"/>
          <p:cNvGrpSpPr>
            <a:grpSpLocks/>
          </p:cNvGrpSpPr>
          <p:nvPr/>
        </p:nvGrpSpPr>
        <p:grpSpPr bwMode="auto">
          <a:xfrm>
            <a:off x="4643438" y="5513388"/>
            <a:ext cx="1643062" cy="544512"/>
            <a:chOff x="1571604" y="3000372"/>
            <a:chExt cx="1643074" cy="543600"/>
          </a:xfrm>
        </p:grpSpPr>
        <p:sp>
          <p:nvSpPr>
            <p:cNvPr id="21529" name="Obdélník 14"/>
            <p:cNvSpPr>
              <a:spLocks noChangeArrowheads="1"/>
            </p:cNvSpPr>
            <p:nvPr/>
          </p:nvSpPr>
          <p:spPr bwMode="auto">
            <a:xfrm>
              <a:off x="1571604" y="3000372"/>
              <a:ext cx="1643074" cy="5436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21530" name="TextovéPole 15"/>
            <p:cNvSpPr txBox="1">
              <a:spLocks noChangeArrowheads="1"/>
            </p:cNvSpPr>
            <p:nvPr/>
          </p:nvSpPr>
          <p:spPr bwMode="auto">
            <a:xfrm>
              <a:off x="1750199" y="3010562"/>
              <a:ext cx="128588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sz="1400" b="1"/>
                <a:t>I</a:t>
              </a:r>
              <a:r>
                <a:rPr lang="cs-CZ" sz="1400" b="1"/>
                <a:t>/</a:t>
              </a:r>
              <a:r>
                <a:rPr lang="en-US" sz="1400" b="1"/>
                <a:t>O waiting</a:t>
              </a:r>
              <a:endParaRPr lang="cs-CZ" sz="1400" b="1"/>
            </a:p>
            <a:p>
              <a:pPr algn="ctr" eaLnBrk="1" hangingPunct="1"/>
              <a:r>
                <a:rPr lang="cs-CZ" sz="1400" b="1"/>
                <a:t>queues</a:t>
              </a:r>
            </a:p>
          </p:txBody>
        </p:sp>
      </p:grpSp>
      <p:sp>
        <p:nvSpPr>
          <p:cNvPr id="21514" name="Obdélník 17"/>
          <p:cNvSpPr>
            <a:spLocks noChangeArrowheads="1"/>
          </p:cNvSpPr>
          <p:nvPr/>
        </p:nvSpPr>
        <p:spPr bwMode="auto">
          <a:xfrm>
            <a:off x="2428875" y="3643313"/>
            <a:ext cx="3143250" cy="5429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s-CZ" b="1">
              <a:cs typeface="Arial" charset="0"/>
            </a:endParaRPr>
          </a:p>
        </p:txBody>
      </p:sp>
      <p:sp>
        <p:nvSpPr>
          <p:cNvPr id="21515" name="TextovéPole 18"/>
          <p:cNvSpPr txBox="1">
            <a:spLocks noChangeArrowheads="1"/>
          </p:cNvSpPr>
          <p:nvPr/>
        </p:nvSpPr>
        <p:spPr bwMode="auto">
          <a:xfrm>
            <a:off x="2770188" y="3652838"/>
            <a:ext cx="2460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partialy executed</a:t>
            </a:r>
          </a:p>
          <a:p>
            <a:pPr algn="ctr" eaLnBrk="1" hangingPunct="1"/>
            <a:r>
              <a:rPr lang="cs-CZ" sz="1400" b="1"/>
              <a:t>swapped-out process</a:t>
            </a:r>
          </a:p>
        </p:txBody>
      </p:sp>
      <p:cxnSp>
        <p:nvCxnSpPr>
          <p:cNvPr id="21516" name="Pravoúhlá spojovací čára 20"/>
          <p:cNvCxnSpPr>
            <a:cxnSpLocks noChangeShapeType="1"/>
          </p:cNvCxnSpPr>
          <p:nvPr/>
        </p:nvCxnSpPr>
        <p:spPr bwMode="auto">
          <a:xfrm rot="10800000" flipH="1" flipV="1">
            <a:off x="2428875" y="3894138"/>
            <a:ext cx="71438" cy="792162"/>
          </a:xfrm>
          <a:prstGeom prst="bentConnector3">
            <a:avLst>
              <a:gd name="adj1" fmla="val -1368880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7" name="Přímá spojovací šipka 22"/>
          <p:cNvCxnSpPr>
            <a:cxnSpLocks noChangeShapeType="1"/>
          </p:cNvCxnSpPr>
          <p:nvPr/>
        </p:nvCxnSpPr>
        <p:spPr bwMode="auto">
          <a:xfrm>
            <a:off x="6480175" y="4864100"/>
            <a:ext cx="1500188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8" name="Přímá spojovací šipka 23"/>
          <p:cNvCxnSpPr>
            <a:cxnSpLocks noChangeShapeType="1"/>
          </p:cNvCxnSpPr>
          <p:nvPr/>
        </p:nvCxnSpPr>
        <p:spPr bwMode="auto">
          <a:xfrm>
            <a:off x="4143375" y="4857750"/>
            <a:ext cx="1763713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9" name="TextovéPole 26"/>
          <p:cNvSpPr txBox="1">
            <a:spLocks noChangeArrowheads="1"/>
          </p:cNvSpPr>
          <p:nvPr/>
        </p:nvSpPr>
        <p:spPr bwMode="auto">
          <a:xfrm>
            <a:off x="1500188" y="3571875"/>
            <a:ext cx="9286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swap in</a:t>
            </a:r>
          </a:p>
        </p:txBody>
      </p:sp>
      <p:sp>
        <p:nvSpPr>
          <p:cNvPr id="21520" name="TextovéPole 27"/>
          <p:cNvSpPr txBox="1">
            <a:spLocks noChangeArrowheads="1"/>
          </p:cNvSpPr>
          <p:nvPr/>
        </p:nvSpPr>
        <p:spPr bwMode="auto">
          <a:xfrm>
            <a:off x="5715000" y="3571875"/>
            <a:ext cx="10715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swap out</a:t>
            </a:r>
          </a:p>
        </p:txBody>
      </p:sp>
      <p:cxnSp>
        <p:nvCxnSpPr>
          <p:cNvPr id="21521" name="Pravoúhlá spojovací čára 29"/>
          <p:cNvCxnSpPr>
            <a:cxnSpLocks noChangeShapeType="1"/>
            <a:stCxn id="21511" idx="2"/>
            <a:endCxn id="21531" idx="1"/>
          </p:cNvCxnSpPr>
          <p:nvPr/>
        </p:nvCxnSpPr>
        <p:spPr bwMode="auto">
          <a:xfrm rot="10800000">
            <a:off x="2509838" y="5029200"/>
            <a:ext cx="431800" cy="757238"/>
          </a:xfrm>
          <a:prstGeom prst="bentConnector3">
            <a:avLst>
              <a:gd name="adj1" fmla="val 151861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2" name="Přímá spojovací šipka 31"/>
          <p:cNvCxnSpPr>
            <a:cxnSpLocks noChangeShapeType="1"/>
          </p:cNvCxnSpPr>
          <p:nvPr/>
        </p:nvCxnSpPr>
        <p:spPr bwMode="auto">
          <a:xfrm rot="10800000">
            <a:off x="3490913" y="5786438"/>
            <a:ext cx="1152525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3" name="Tvar 35"/>
          <p:cNvCxnSpPr>
            <a:cxnSpLocks noChangeShapeType="1"/>
          </p:cNvCxnSpPr>
          <p:nvPr/>
        </p:nvCxnSpPr>
        <p:spPr bwMode="auto">
          <a:xfrm rot="5400000">
            <a:off x="6250781" y="5115719"/>
            <a:ext cx="719138" cy="647700"/>
          </a:xfrm>
          <a:prstGeom prst="bentConnector2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4" name="Přímá spojovací čára 39"/>
          <p:cNvCxnSpPr>
            <a:cxnSpLocks noChangeShapeType="1"/>
          </p:cNvCxnSpPr>
          <p:nvPr/>
        </p:nvCxnSpPr>
        <p:spPr bwMode="auto">
          <a:xfrm>
            <a:off x="6357938" y="5072063"/>
            <a:ext cx="576262" cy="1587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5" name="Tvar 41"/>
          <p:cNvCxnSpPr>
            <a:cxnSpLocks noChangeShapeType="1"/>
          </p:cNvCxnSpPr>
          <p:nvPr/>
        </p:nvCxnSpPr>
        <p:spPr bwMode="auto">
          <a:xfrm rot="16200000" flipV="1">
            <a:off x="5895975" y="3595688"/>
            <a:ext cx="720725" cy="13684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6" name="Přímá spojovací čára 42"/>
          <p:cNvCxnSpPr>
            <a:cxnSpLocks noChangeShapeType="1"/>
          </p:cNvCxnSpPr>
          <p:nvPr/>
        </p:nvCxnSpPr>
        <p:spPr bwMode="auto">
          <a:xfrm>
            <a:off x="6357938" y="4643438"/>
            <a:ext cx="576262" cy="1587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7" name="Přímá spojovací šipka 44"/>
          <p:cNvCxnSpPr>
            <a:cxnSpLocks noChangeShapeType="1"/>
          </p:cNvCxnSpPr>
          <p:nvPr/>
        </p:nvCxnSpPr>
        <p:spPr bwMode="auto">
          <a:xfrm>
            <a:off x="1000125" y="4857750"/>
            <a:ext cx="1500188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28" name="TextovéPole 27"/>
          <p:cNvSpPr txBox="1">
            <a:spLocks noChangeArrowheads="1"/>
          </p:cNvSpPr>
          <p:nvPr/>
        </p:nvSpPr>
        <p:spPr bwMode="auto">
          <a:xfrm>
            <a:off x="7962900" y="4695825"/>
            <a:ext cx="10715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400"/>
              <a:t>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Rodič vytváří potomky (další procesy)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Potomci mohou vytvářet další potomky …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Vzniká strom procesů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Sdílení zdrojů – varianty při vytváření potomků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rodič a potomek sdílejí zdroje původně vlastněné rodičem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potomek sdílí rodičem vyčleněnou podmnožinu zdrojů s rodičem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potomek a rodič jsou plně samostatné procesy, nesdílí žádný zdroj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Běh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rodič a potomek mohou běžet souběžně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rodič čeká na ukončení potomka</a:t>
            </a:r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VYTVOŘENÍ PROCESU</a:t>
            </a:r>
            <a:endParaRPr lang="cs-CZ" dirty="0"/>
          </a:p>
        </p:txBody>
      </p:sp>
      <p:sp>
        <p:nvSpPr>
          <p:cNvPr id="2253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Proces provede poslední příkaz a sám požádá OS o ukončení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výstupní data procesu se předají rodiči (pokud o to má zájem – např. čeká na ukončení potomka voláním wait)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zdroje končícího procesu se uvolňují operačním systémem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O ukončení procesu žádá jeho rodič (nebo jiný proces s dostatečnými právy nebo OS), protože např.: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potomek překročil stanovenou kvótu přidělených zdrojů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úkol přidělený potomkovi rodič již dále nepotřebuje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rodič končí svoji existenci a nebylo povoleno, aby potomek přežil svého rodiče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může docházet ke kaskádnímu ukončování (ukončí se celá větev stromu procesů)</a:t>
            </a:r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UKONČENÍ PROCESU</a:t>
            </a:r>
            <a:endParaRPr lang="cs-CZ" dirty="0"/>
          </a:p>
        </p:txBody>
      </p:sp>
      <p:sp>
        <p:nvSpPr>
          <p:cNvPr id="2355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95288" eaLnBrk="1" hangingPunct="1">
              <a:lnSpc>
                <a:spcPct val="90000"/>
              </a:lnSpc>
              <a:defRPr/>
            </a:pPr>
            <a:r>
              <a:rPr lang="cs-CZ" sz="2000" dirty="0" smtClean="0"/>
              <a:t>Nezávislé procesy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nemohou se vzájemně ovlivňovat</a:t>
            </a:r>
          </a:p>
          <a:p>
            <a:pPr marL="395288" eaLnBrk="1" hangingPunct="1">
              <a:lnSpc>
                <a:spcPct val="90000"/>
              </a:lnSpc>
              <a:defRPr/>
            </a:pPr>
            <a:r>
              <a:rPr lang="cs-CZ" sz="2000" dirty="0" smtClean="0"/>
              <a:t>Kooperující procesy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mohou ovlivňovat běh jiných procesů nebo jiné procesy mohou ovlivňovat jejich běh</a:t>
            </a:r>
          </a:p>
          <a:p>
            <a:pPr marL="395288" eaLnBrk="1" hangingPunct="1">
              <a:lnSpc>
                <a:spcPct val="90000"/>
              </a:lnSpc>
              <a:defRPr/>
            </a:pPr>
            <a:r>
              <a:rPr lang="cs-CZ" sz="2000" dirty="0" smtClean="0"/>
              <a:t>Přínosy kooperace procesů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sdílení informací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urychlení výpočtů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modularita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pohodlí při programování</a:t>
            </a:r>
          </a:p>
          <a:p>
            <a:pPr marL="395288" eaLnBrk="1" hangingPunct="1">
              <a:lnSpc>
                <a:spcPct val="90000"/>
              </a:lnSpc>
              <a:defRPr/>
            </a:pPr>
            <a:r>
              <a:rPr lang="cs-CZ" sz="2000" dirty="0" smtClean="0"/>
              <a:t>Příklady typových úloh kooperace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producent – konzument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klient – server</a:t>
            </a:r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KOOPERUJÍCÍ PROCESY</a:t>
            </a:r>
            <a:endParaRPr lang="cs-CZ" dirty="0"/>
          </a:p>
        </p:txBody>
      </p:sp>
      <p:sp>
        <p:nvSpPr>
          <p:cNvPr id="2458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Neumožňuje spouštět procesy paralelně (single-taskingový systém)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Služby OS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spusť proces a čekej na ukončení potomka (služba 4bh int21h)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ukonči proces (služba 00 int21h nebo služba 4ch int21h nebo int20h)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zjisti návratovou hodnotu ukončeného procesu (služba 4dh int21h)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ukonči proces, ale neuvolňuj paměť – (terminate, but stay resident) – TSR (služba 31h int21h nebo int 27h)</a:t>
            </a:r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MS-DOS</a:t>
            </a:r>
            <a:endParaRPr lang="cs-CZ" dirty="0"/>
          </a:p>
        </p:txBody>
      </p:sp>
      <p:sp>
        <p:nvSpPr>
          <p:cNvPr id="2560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24862" cy="373063"/>
          </a:xfrm>
        </p:spPr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Popisovač procesu (Program Segment Prefix)</a:t>
            </a:r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MS-DOS (2)</a:t>
            </a:r>
            <a:endParaRPr lang="cs-CZ" dirty="0"/>
          </a:p>
        </p:txBody>
      </p:sp>
      <p:sp>
        <p:nvSpPr>
          <p:cNvPr id="2662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57188" y="1857375"/>
          <a:ext cx="8429625" cy="4143375"/>
        </p:xfrm>
        <a:graphic>
          <a:graphicData uri="http://schemas.openxmlformats.org/drawingml/2006/table">
            <a:tbl>
              <a:tblPr/>
              <a:tblGrid>
                <a:gridCol w="1285875"/>
                <a:gridCol w="1357312"/>
                <a:gridCol w="5786438"/>
              </a:tblGrid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Offset</a:t>
                      </a: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Size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Contents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EXE programs may JMP or RET here (PSP:0) to exit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top of available system memory in paragraphs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(</a:t>
                      </a:r>
                      <a:r>
                        <a:rPr lang="cs-CZ" sz="14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reserved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)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FAR CALL to DOS function dispatcher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(2)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bytes available in Program Segment (for COM file only)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+0aH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Terminate address.</a:t>
                      </a:r>
                      <a:r>
                        <a:rPr lang="cs-CZ" sz="1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See INT 22H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+0eH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Ctrl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r>
                        <a:rPr lang="cs-CZ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Break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cs-CZ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handler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cs-CZ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address</a:t>
                      </a:r>
                      <a:r>
                        <a:rPr lang="cs-CZ" sz="1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INT 23H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+12H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Critical Error handler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addr</a:t>
                      </a:r>
                      <a:r>
                        <a:rPr lang="cs-CZ" sz="1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INT 24H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+16H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16H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DOS </a:t>
                      </a:r>
                      <a:r>
                        <a:rPr lang="cs-CZ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reserved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area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+2cH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egment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address of DOS environment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+2eH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2eH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DOS </a:t>
                      </a:r>
                      <a:r>
                        <a:rPr lang="cs-CZ" sz="14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reserved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area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+5cH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setup as an FCB for 1st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cmd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parameter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+6cH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14H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setup as an FCB for 2nd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cmd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parameter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+80H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count of characters in UPA at 81H also offset of default DTA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+81H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7fH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characters from DOS command line (except any redirection directives)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100H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Program Segment Prefix </a:t>
                      </a:r>
                      <a:r>
                        <a:rPr lang="cs-CZ" sz="14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size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999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81" name="Rectangle 21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500" dirty="0"/>
              <a:t>Pro </a:t>
            </a:r>
            <a:r>
              <a:rPr lang="en-US" sz="2500" dirty="0" err="1"/>
              <a:t>spu</a:t>
            </a:r>
            <a:r>
              <a:rPr lang="cs-CZ" sz="2500" dirty="0" err="1"/>
              <a:t>štěný</a:t>
            </a:r>
            <a:r>
              <a:rPr lang="cs-CZ" sz="2500" dirty="0"/>
              <a:t> program máme řadu pojmenování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dávkové systémy: úlohy, dávky, </a:t>
            </a:r>
            <a:r>
              <a:rPr lang="cs-CZ" dirty="0" err="1"/>
              <a:t>jobs</a:t>
            </a:r>
            <a:endParaRPr lang="cs-CZ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 err="1"/>
              <a:t>multiprogramové</a:t>
            </a:r>
            <a:r>
              <a:rPr lang="cs-CZ" dirty="0"/>
              <a:t> systémy: procesy (</a:t>
            </a:r>
            <a:r>
              <a:rPr lang="cs-CZ" dirty="0" err="1"/>
              <a:t>processes</a:t>
            </a:r>
            <a:r>
              <a:rPr lang="cs-CZ" dirty="0"/>
              <a:t>, </a:t>
            </a:r>
            <a:r>
              <a:rPr lang="cs-CZ" dirty="0" err="1"/>
              <a:t>tasks</a:t>
            </a:r>
            <a:r>
              <a:rPr lang="cs-CZ" dirty="0"/>
              <a:t>), vlákna (</a:t>
            </a:r>
            <a:r>
              <a:rPr lang="cs-CZ" dirty="0" err="1"/>
              <a:t>threads</a:t>
            </a:r>
            <a:r>
              <a:rPr lang="cs-CZ" dirty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500" dirty="0"/>
              <a:t>Společné pojmenování pro spuštěný program je proces (někdy používáme synonymum </a:t>
            </a:r>
            <a:r>
              <a:rPr lang="cs-CZ" sz="2500" dirty="0" err="1"/>
              <a:t>task</a:t>
            </a:r>
            <a:r>
              <a:rPr lang="cs-CZ" sz="2500" dirty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500" dirty="0"/>
              <a:t>Dále zavádíme pojem vlákno pro „dílčí“ proces v rámci „procesu“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500" dirty="0"/>
              <a:t>Proces obsahuje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čítač instrukcí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zásobník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datovou sekci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program</a:t>
            </a:r>
            <a:r>
              <a:rPr lang="en-US" dirty="0"/>
              <a:t> (</a:t>
            </a:r>
            <a:r>
              <a:rPr lang="cs-CZ" dirty="0"/>
              <a:t>instrukční sekce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117780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 JE TO</a:t>
            </a:r>
            <a:r>
              <a:rPr lang="cs-CZ" dirty="0" smtClean="0"/>
              <a:t> PROCES</a:t>
            </a:r>
            <a:endParaRPr lang="cs-CZ" dirty="0"/>
          </a:p>
        </p:txBody>
      </p:sp>
      <p:sp>
        <p:nvSpPr>
          <p:cNvPr id="922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OS s preemptivním multitaskingem</a:t>
            </a:r>
          </a:p>
          <a:p>
            <a:pPr marL="395288" eaLnBrk="1" hangingPunct="1"/>
            <a:r>
              <a:rPr lang="cs-CZ" smtClean="0"/>
              <a:t>Služby OS</a:t>
            </a:r>
          </a:p>
          <a:p>
            <a:pPr marL="719138" lvl="1" eaLnBrk="1" hangingPunct="1"/>
            <a:r>
              <a:rPr lang="cs-CZ" smtClean="0"/>
              <a:t>fork – vytvoří nový proces jako kopii rodiče</a:t>
            </a:r>
          </a:p>
          <a:p>
            <a:pPr marL="719138" lvl="1" eaLnBrk="1" hangingPunct="1"/>
            <a:r>
              <a:rPr lang="cs-CZ" smtClean="0"/>
              <a:t>execve – nahradí současný proces spuštěním jiného programu</a:t>
            </a:r>
          </a:p>
          <a:p>
            <a:pPr marL="719138" lvl="1" eaLnBrk="1" hangingPunct="1"/>
            <a:r>
              <a:rPr lang="cs-CZ" smtClean="0"/>
              <a:t>exit (resp. _exit) – ukončí proces</a:t>
            </a:r>
          </a:p>
          <a:p>
            <a:pPr marL="719138" lvl="1" eaLnBrk="1" hangingPunct="1"/>
            <a:r>
              <a:rPr lang="cs-CZ" smtClean="0"/>
              <a:t>wait, waitpid – čeká na ukončení potomka</a:t>
            </a:r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</a:t>
            </a:r>
            <a:r>
              <a:rPr lang="cs-CZ" dirty="0" smtClean="0"/>
              <a:t>ŘÍKLAD: UNIX</a:t>
            </a:r>
            <a:endParaRPr lang="cs-CZ" dirty="0"/>
          </a:p>
        </p:txBody>
      </p:sp>
      <p:sp>
        <p:nvSpPr>
          <p:cNvPr id="2765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Spuštění procesu a vyčkání na jeho ukončení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>
                <a:latin typeface="Courier New" pitchFamily="49" charset="0"/>
                <a:cs typeface="Courier New" pitchFamily="49" charset="0"/>
              </a:rPr>
              <a:t>pi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d=fork();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if(pid&lt;0) { perror(“fork failed”);                                  			exit(1); }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else if(pid==0) { /* child */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         execlp(“/bin/ls”,”ls”,NULL); }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     else { /* parent */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			wait(NULL);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            printf(“child completed”);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            exit(0);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          }</a:t>
            </a:r>
            <a:endParaRPr lang="cs-CZ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UNIX (2)</a:t>
            </a:r>
            <a:endParaRPr lang="cs-CZ" dirty="0"/>
          </a:p>
        </p:txBody>
      </p:sp>
      <p:sp>
        <p:nvSpPr>
          <p:cNvPr id="2867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volání </a:t>
            </a:r>
            <a:r>
              <a:rPr lang="cs-CZ" sz="2600" dirty="0" err="1"/>
              <a:t>fork</a:t>
            </a:r>
            <a:r>
              <a:rPr lang="cs-CZ" sz="2600" dirty="0"/>
              <a:t>() implementováno jako copy-on-</a:t>
            </a:r>
            <a:r>
              <a:rPr lang="cs-CZ" sz="2600" dirty="0" err="1"/>
              <a:t>write</a:t>
            </a:r>
            <a:r>
              <a:rPr lang="cs-CZ" sz="2600" dirty="0"/>
              <a:t> (tj. dokud paměť není měněna je sdílena a až při pokusu o modifikaci je vytvořena kopie)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 err="1"/>
              <a:t>vfork</a:t>
            </a:r>
            <a:r>
              <a:rPr lang="cs-CZ" sz="2600" dirty="0"/>
              <a:t> – upravené </a:t>
            </a:r>
            <a:r>
              <a:rPr lang="cs-CZ" sz="2600" dirty="0" err="1"/>
              <a:t>fork</a:t>
            </a:r>
            <a:r>
              <a:rPr lang="cs-CZ" sz="2600" dirty="0"/>
              <a:t>, které nekopíruje stránky paměti rodičovského procesu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rychlejší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vhodné pro okamžité spuštění </a:t>
            </a:r>
            <a:r>
              <a:rPr lang="cs-CZ" dirty="0" err="1"/>
              <a:t>execve</a:t>
            </a:r>
            <a:endParaRPr lang="cs-CZ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 err="1"/>
              <a:t>clone</a:t>
            </a:r>
            <a:r>
              <a:rPr lang="cs-CZ" sz="2600" dirty="0"/>
              <a:t> – upravené </a:t>
            </a:r>
            <a:r>
              <a:rPr lang="cs-CZ" sz="2600" dirty="0" err="1"/>
              <a:t>fork</a:t>
            </a:r>
            <a:r>
              <a:rPr lang="cs-CZ" sz="2600" dirty="0"/>
              <a:t>, které umožňuje sdílet některé zdroje (například paměť, deskriptory souborů, ovladače signálů) mezi rodičovským a nově vytvořeným procesem.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Informace o procesu jsou uloženy ve struktuře </a:t>
            </a:r>
            <a:r>
              <a:rPr lang="cs-CZ" sz="2600" dirty="0" err="1"/>
              <a:t>task</a:t>
            </a:r>
            <a:r>
              <a:rPr lang="cs-CZ" sz="2600" dirty="0"/>
              <a:t>_</a:t>
            </a:r>
            <a:r>
              <a:rPr lang="cs-CZ" sz="2600" dirty="0" err="1"/>
              <a:t>struct</a:t>
            </a:r>
            <a:r>
              <a:rPr lang="cs-CZ" sz="2600" dirty="0"/>
              <a:t> (viz </a:t>
            </a:r>
            <a:r>
              <a:rPr lang="cs-CZ" sz="2600" dirty="0" err="1"/>
              <a:t>usr</a:t>
            </a:r>
            <a:r>
              <a:rPr lang="cs-CZ" sz="2600" dirty="0"/>
              <a:t>/</a:t>
            </a:r>
            <a:r>
              <a:rPr lang="cs-CZ" sz="2600" dirty="0" err="1"/>
              <a:t>include</a:t>
            </a:r>
            <a:r>
              <a:rPr lang="cs-CZ" sz="2600" dirty="0"/>
              <a:t>/</a:t>
            </a:r>
            <a:r>
              <a:rPr lang="cs-CZ" sz="2600" dirty="0" err="1"/>
              <a:t>sched.h</a:t>
            </a:r>
            <a:r>
              <a:rPr lang="cs-CZ" sz="2600" dirty="0"/>
              <a:t>)</a:t>
            </a:r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</a:t>
            </a:r>
            <a:r>
              <a:rPr lang="cs-CZ" dirty="0" smtClean="0"/>
              <a:t>ŘÍKLAD: LINUX</a:t>
            </a:r>
            <a:endParaRPr lang="cs-CZ" dirty="0"/>
          </a:p>
        </p:txBody>
      </p:sp>
      <p:sp>
        <p:nvSpPr>
          <p:cNvPr id="2970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LINUX (2)</a:t>
            </a:r>
            <a:endParaRPr lang="cs-CZ" dirty="0"/>
          </a:p>
        </p:txBody>
      </p:sp>
      <p:sp>
        <p:nvSpPr>
          <p:cNvPr id="3072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30724" name="Elipsa 5"/>
          <p:cNvSpPr>
            <a:spLocks noChangeArrowheads="1"/>
          </p:cNvSpPr>
          <p:nvPr/>
        </p:nvSpPr>
        <p:spPr bwMode="auto">
          <a:xfrm>
            <a:off x="5786438" y="2286000"/>
            <a:ext cx="785812" cy="785813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25" name="TextovéPole 6"/>
          <p:cNvSpPr txBox="1">
            <a:spLocks noChangeArrowheads="1"/>
          </p:cNvSpPr>
          <p:nvPr/>
        </p:nvSpPr>
        <p:spPr bwMode="auto">
          <a:xfrm>
            <a:off x="6072188" y="2493963"/>
            <a:ext cx="214312" cy="36988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b="1"/>
              <a:t>1</a:t>
            </a:r>
          </a:p>
        </p:txBody>
      </p:sp>
      <p:sp>
        <p:nvSpPr>
          <p:cNvPr id="30726" name="Elipsa 9"/>
          <p:cNvSpPr>
            <a:spLocks noChangeArrowheads="1"/>
          </p:cNvSpPr>
          <p:nvPr/>
        </p:nvSpPr>
        <p:spPr bwMode="auto">
          <a:xfrm>
            <a:off x="3357563" y="3214688"/>
            <a:ext cx="785812" cy="785812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27" name="TextovéPole 10"/>
          <p:cNvSpPr txBox="1">
            <a:spLocks noChangeArrowheads="1"/>
          </p:cNvSpPr>
          <p:nvPr/>
        </p:nvSpPr>
        <p:spPr bwMode="auto">
          <a:xfrm>
            <a:off x="3643313" y="3422650"/>
            <a:ext cx="214312" cy="36988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b="1"/>
              <a:t>2</a:t>
            </a:r>
          </a:p>
        </p:txBody>
      </p:sp>
      <p:sp>
        <p:nvSpPr>
          <p:cNvPr id="30728" name="Elipsa 12"/>
          <p:cNvSpPr>
            <a:spLocks noChangeArrowheads="1"/>
          </p:cNvSpPr>
          <p:nvPr/>
        </p:nvSpPr>
        <p:spPr bwMode="auto">
          <a:xfrm>
            <a:off x="1857375" y="2428875"/>
            <a:ext cx="785813" cy="785813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29" name="TextovéPole 13"/>
          <p:cNvSpPr txBox="1">
            <a:spLocks noChangeArrowheads="1"/>
          </p:cNvSpPr>
          <p:nvPr/>
        </p:nvSpPr>
        <p:spPr bwMode="auto">
          <a:xfrm>
            <a:off x="2143125" y="2636838"/>
            <a:ext cx="214313" cy="36988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b="1"/>
              <a:t>6</a:t>
            </a:r>
          </a:p>
        </p:txBody>
      </p:sp>
      <p:sp>
        <p:nvSpPr>
          <p:cNvPr id="30730" name="Elipsa 15"/>
          <p:cNvSpPr>
            <a:spLocks noChangeArrowheads="1"/>
          </p:cNvSpPr>
          <p:nvPr/>
        </p:nvSpPr>
        <p:spPr bwMode="auto">
          <a:xfrm>
            <a:off x="1714500" y="4286250"/>
            <a:ext cx="785813" cy="785813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31" name="TextovéPole 16"/>
          <p:cNvSpPr txBox="1">
            <a:spLocks noChangeArrowheads="1"/>
          </p:cNvSpPr>
          <p:nvPr/>
        </p:nvSpPr>
        <p:spPr bwMode="auto">
          <a:xfrm>
            <a:off x="2000250" y="4494213"/>
            <a:ext cx="214313" cy="36988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b="1"/>
              <a:t>4</a:t>
            </a:r>
          </a:p>
        </p:txBody>
      </p:sp>
      <p:sp>
        <p:nvSpPr>
          <p:cNvPr id="30732" name="Elipsa 18"/>
          <p:cNvSpPr>
            <a:spLocks noChangeArrowheads="1"/>
          </p:cNvSpPr>
          <p:nvPr/>
        </p:nvSpPr>
        <p:spPr bwMode="auto">
          <a:xfrm>
            <a:off x="4714875" y="4357688"/>
            <a:ext cx="785813" cy="785812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33" name="TextovéPole 19"/>
          <p:cNvSpPr txBox="1">
            <a:spLocks noChangeArrowheads="1"/>
          </p:cNvSpPr>
          <p:nvPr/>
        </p:nvSpPr>
        <p:spPr bwMode="auto">
          <a:xfrm>
            <a:off x="5000625" y="4565650"/>
            <a:ext cx="214313" cy="36988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b="1"/>
              <a:t>3</a:t>
            </a:r>
          </a:p>
        </p:txBody>
      </p:sp>
      <p:sp>
        <p:nvSpPr>
          <p:cNvPr id="30734" name="Elipsa 21"/>
          <p:cNvSpPr>
            <a:spLocks noChangeArrowheads="1"/>
          </p:cNvSpPr>
          <p:nvPr/>
        </p:nvSpPr>
        <p:spPr bwMode="auto">
          <a:xfrm>
            <a:off x="6143625" y="5143500"/>
            <a:ext cx="785813" cy="785813"/>
          </a:xfrm>
          <a:prstGeom prst="ellipse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35" name="TextovéPole 22"/>
          <p:cNvSpPr txBox="1">
            <a:spLocks noChangeArrowheads="1"/>
          </p:cNvSpPr>
          <p:nvPr/>
        </p:nvSpPr>
        <p:spPr bwMode="auto">
          <a:xfrm>
            <a:off x="6429375" y="5351463"/>
            <a:ext cx="214313" cy="36988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b="1"/>
              <a:t>5</a:t>
            </a:r>
          </a:p>
        </p:txBody>
      </p:sp>
      <p:sp>
        <p:nvSpPr>
          <p:cNvPr id="30736" name="TextovéPole 25"/>
          <p:cNvSpPr txBox="1">
            <a:spLocks noChangeArrowheads="1"/>
          </p:cNvSpPr>
          <p:nvPr/>
        </p:nvSpPr>
        <p:spPr bwMode="auto">
          <a:xfrm>
            <a:off x="1500188" y="2071688"/>
            <a:ext cx="15001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zombie</a:t>
            </a:r>
          </a:p>
        </p:txBody>
      </p:sp>
      <p:sp>
        <p:nvSpPr>
          <p:cNvPr id="30737" name="TextovéPole 26"/>
          <p:cNvSpPr txBox="1">
            <a:spLocks noChangeArrowheads="1"/>
          </p:cNvSpPr>
          <p:nvPr/>
        </p:nvSpPr>
        <p:spPr bwMode="auto">
          <a:xfrm>
            <a:off x="571500" y="4500563"/>
            <a:ext cx="1143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sleeping</a:t>
            </a:r>
          </a:p>
        </p:txBody>
      </p:sp>
      <p:sp>
        <p:nvSpPr>
          <p:cNvPr id="30738" name="TextovéPole 27"/>
          <p:cNvSpPr txBox="1">
            <a:spLocks noChangeArrowheads="1"/>
          </p:cNvSpPr>
          <p:nvPr/>
        </p:nvSpPr>
        <p:spPr bwMode="auto">
          <a:xfrm>
            <a:off x="3071813" y="4857750"/>
            <a:ext cx="1143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wakeup</a:t>
            </a:r>
          </a:p>
        </p:txBody>
      </p:sp>
      <p:sp>
        <p:nvSpPr>
          <p:cNvPr id="30739" name="TextovéPole 28"/>
          <p:cNvSpPr txBox="1">
            <a:spLocks noChangeArrowheads="1"/>
          </p:cNvSpPr>
          <p:nvPr/>
        </p:nvSpPr>
        <p:spPr bwMode="auto">
          <a:xfrm>
            <a:off x="5429250" y="4214813"/>
            <a:ext cx="15001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ready to run</a:t>
            </a:r>
          </a:p>
        </p:txBody>
      </p:sp>
      <p:sp>
        <p:nvSpPr>
          <p:cNvPr id="30740" name="TextovéPole 29"/>
          <p:cNvSpPr txBox="1">
            <a:spLocks noChangeArrowheads="1"/>
          </p:cNvSpPr>
          <p:nvPr/>
        </p:nvSpPr>
        <p:spPr bwMode="auto">
          <a:xfrm>
            <a:off x="7072313" y="5214938"/>
            <a:ext cx="10001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fork ()</a:t>
            </a:r>
          </a:p>
        </p:txBody>
      </p:sp>
      <p:sp>
        <p:nvSpPr>
          <p:cNvPr id="30741" name="TextovéPole 30"/>
          <p:cNvSpPr txBox="1">
            <a:spLocks noChangeArrowheads="1"/>
          </p:cNvSpPr>
          <p:nvPr/>
        </p:nvSpPr>
        <p:spPr bwMode="auto">
          <a:xfrm>
            <a:off x="5803900" y="4770438"/>
            <a:ext cx="1428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new process</a:t>
            </a:r>
          </a:p>
        </p:txBody>
      </p:sp>
      <p:sp>
        <p:nvSpPr>
          <p:cNvPr id="30742" name="TextovéPole 31"/>
          <p:cNvSpPr txBox="1">
            <a:spLocks noChangeArrowheads="1"/>
          </p:cNvSpPr>
          <p:nvPr/>
        </p:nvSpPr>
        <p:spPr bwMode="auto">
          <a:xfrm>
            <a:off x="2928938" y="4071938"/>
            <a:ext cx="16430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running in kernel mode</a:t>
            </a:r>
          </a:p>
        </p:txBody>
      </p:sp>
      <p:sp>
        <p:nvSpPr>
          <p:cNvPr id="30743" name="TextovéPole 32"/>
          <p:cNvSpPr txBox="1">
            <a:spLocks noChangeArrowheads="1"/>
          </p:cNvSpPr>
          <p:nvPr/>
        </p:nvSpPr>
        <p:spPr bwMode="auto">
          <a:xfrm>
            <a:off x="2143125" y="3786188"/>
            <a:ext cx="1143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sleep</a:t>
            </a:r>
          </a:p>
        </p:txBody>
      </p:sp>
      <p:sp>
        <p:nvSpPr>
          <p:cNvPr id="30744" name="TextovéPole 33"/>
          <p:cNvSpPr txBox="1">
            <a:spLocks noChangeArrowheads="1"/>
          </p:cNvSpPr>
          <p:nvPr/>
        </p:nvSpPr>
        <p:spPr bwMode="auto">
          <a:xfrm>
            <a:off x="3000375" y="1428750"/>
            <a:ext cx="1143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interrupt &amp; return</a:t>
            </a:r>
          </a:p>
        </p:txBody>
      </p:sp>
      <p:sp>
        <p:nvSpPr>
          <p:cNvPr id="30745" name="TextovéPole 34"/>
          <p:cNvSpPr txBox="1">
            <a:spLocks noChangeArrowheads="1"/>
          </p:cNvSpPr>
          <p:nvPr/>
        </p:nvSpPr>
        <p:spPr bwMode="auto">
          <a:xfrm>
            <a:off x="4071938" y="2000250"/>
            <a:ext cx="16430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sys call or interrupt &amp; return</a:t>
            </a:r>
          </a:p>
        </p:txBody>
      </p:sp>
      <p:sp>
        <p:nvSpPr>
          <p:cNvPr id="30746" name="TextovéPole 35"/>
          <p:cNvSpPr txBox="1">
            <a:spLocks noChangeArrowheads="1"/>
          </p:cNvSpPr>
          <p:nvPr/>
        </p:nvSpPr>
        <p:spPr bwMode="auto">
          <a:xfrm>
            <a:off x="6410325" y="1928813"/>
            <a:ext cx="1285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running in user mode</a:t>
            </a:r>
          </a:p>
        </p:txBody>
      </p:sp>
      <p:cxnSp>
        <p:nvCxnSpPr>
          <p:cNvPr id="30747" name="Přímá spojovací šipka 37"/>
          <p:cNvCxnSpPr>
            <a:cxnSpLocks noChangeShapeType="1"/>
            <a:stCxn id="30724" idx="2"/>
            <a:endCxn id="30726" idx="7"/>
          </p:cNvCxnSpPr>
          <p:nvPr/>
        </p:nvCxnSpPr>
        <p:spPr bwMode="auto">
          <a:xfrm rot="10800000" flipV="1">
            <a:off x="4029075" y="2678113"/>
            <a:ext cx="1757363" cy="6508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48" name="Přímá spojovací šipka 39"/>
          <p:cNvCxnSpPr>
            <a:cxnSpLocks noChangeShapeType="1"/>
            <a:stCxn id="30724" idx="4"/>
            <a:endCxn id="30732" idx="7"/>
          </p:cNvCxnSpPr>
          <p:nvPr/>
        </p:nvCxnSpPr>
        <p:spPr bwMode="auto">
          <a:xfrm rot="5400000">
            <a:off x="5083175" y="3375026"/>
            <a:ext cx="1400175" cy="79375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49" name="Přímá spojovací šipka 41"/>
          <p:cNvCxnSpPr>
            <a:cxnSpLocks noChangeShapeType="1"/>
            <a:stCxn id="30734" idx="2"/>
            <a:endCxn id="30732" idx="5"/>
          </p:cNvCxnSpPr>
          <p:nvPr/>
        </p:nvCxnSpPr>
        <p:spPr bwMode="auto">
          <a:xfrm rot="10800000">
            <a:off x="5386388" y="5029200"/>
            <a:ext cx="757237" cy="5080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50" name="Přímá spojovací šipka 45"/>
          <p:cNvCxnSpPr>
            <a:cxnSpLocks noChangeShapeType="1"/>
            <a:stCxn id="30732" idx="1"/>
            <a:endCxn id="30726" idx="5"/>
          </p:cNvCxnSpPr>
          <p:nvPr/>
        </p:nvCxnSpPr>
        <p:spPr bwMode="auto">
          <a:xfrm rot="16200000" flipV="1">
            <a:off x="4136231" y="3779044"/>
            <a:ext cx="585788" cy="8001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51" name="Přímá spojovací šipka 47"/>
          <p:cNvCxnSpPr>
            <a:cxnSpLocks noChangeShapeType="1"/>
            <a:stCxn id="30726" idx="3"/>
            <a:endCxn id="30730" idx="7"/>
          </p:cNvCxnSpPr>
          <p:nvPr/>
        </p:nvCxnSpPr>
        <p:spPr bwMode="auto">
          <a:xfrm rot="5400000">
            <a:off x="2670969" y="3599656"/>
            <a:ext cx="514350" cy="10874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52" name="Přímá spojovací šipka 49"/>
          <p:cNvCxnSpPr>
            <a:cxnSpLocks noChangeShapeType="1"/>
            <a:stCxn id="30730" idx="5"/>
            <a:endCxn id="30732" idx="2"/>
          </p:cNvCxnSpPr>
          <p:nvPr/>
        </p:nvCxnSpPr>
        <p:spPr bwMode="auto">
          <a:xfrm rot="5400000" flipH="1" flipV="1">
            <a:off x="3446462" y="3689351"/>
            <a:ext cx="206375" cy="233045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53" name="Přímá spojovací šipka 53"/>
          <p:cNvCxnSpPr>
            <a:cxnSpLocks noChangeShapeType="1"/>
            <a:stCxn id="30726" idx="2"/>
            <a:endCxn id="30728" idx="5"/>
          </p:cNvCxnSpPr>
          <p:nvPr/>
        </p:nvCxnSpPr>
        <p:spPr bwMode="auto">
          <a:xfrm rot="10800000">
            <a:off x="2527300" y="3100388"/>
            <a:ext cx="830263" cy="5080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54" name="Zakřivená spojovací čára 58"/>
          <p:cNvCxnSpPr>
            <a:cxnSpLocks noChangeShapeType="1"/>
            <a:stCxn id="30726" idx="1"/>
            <a:endCxn id="30726" idx="0"/>
          </p:cNvCxnSpPr>
          <p:nvPr/>
        </p:nvCxnSpPr>
        <p:spPr bwMode="auto">
          <a:xfrm rot="5400000" flipH="1" flipV="1">
            <a:off x="3553619" y="3132932"/>
            <a:ext cx="114300" cy="277812"/>
          </a:xfrm>
          <a:prstGeom prst="curvedConnector3">
            <a:avLst>
              <a:gd name="adj1" fmla="val 1151838"/>
            </a:avLst>
          </a:prstGeom>
          <a:noFill/>
          <a:ln w="38100" algn="ctr">
            <a:solidFill>
              <a:schemeClr val="tx1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55" name="Přímá spojovací šipka 62"/>
          <p:cNvCxnSpPr>
            <a:cxnSpLocks noChangeShapeType="1"/>
          </p:cNvCxnSpPr>
          <p:nvPr/>
        </p:nvCxnSpPr>
        <p:spPr bwMode="auto">
          <a:xfrm rot="10800000">
            <a:off x="6929438" y="5572125"/>
            <a:ext cx="1439862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56" name="TextovéPole 63"/>
          <p:cNvSpPr txBox="1">
            <a:spLocks noChangeArrowheads="1"/>
          </p:cNvSpPr>
          <p:nvPr/>
        </p:nvSpPr>
        <p:spPr bwMode="auto">
          <a:xfrm>
            <a:off x="4214813" y="3357563"/>
            <a:ext cx="16430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/>
              <a:t>context switch in/out</a:t>
            </a:r>
          </a:p>
        </p:txBody>
      </p:sp>
      <p:cxnSp>
        <p:nvCxnSpPr>
          <p:cNvPr id="30757" name="Přímá spojovací šipka 65"/>
          <p:cNvCxnSpPr>
            <a:cxnSpLocks noChangeShapeType="1"/>
          </p:cNvCxnSpPr>
          <p:nvPr/>
        </p:nvCxnSpPr>
        <p:spPr bwMode="auto">
          <a:xfrm rot="5400000">
            <a:off x="4500562" y="3714751"/>
            <a:ext cx="214313" cy="21431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58" name="Přímá spojovací šipka 66"/>
          <p:cNvCxnSpPr>
            <a:cxnSpLocks noChangeShapeType="1"/>
          </p:cNvCxnSpPr>
          <p:nvPr/>
        </p:nvCxnSpPr>
        <p:spPr bwMode="auto">
          <a:xfrm rot="16200000" flipH="1">
            <a:off x="5357812" y="3714751"/>
            <a:ext cx="214313" cy="21431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Služby OS</a:t>
            </a:r>
          </a:p>
          <a:p>
            <a:pPr marL="719138" lvl="1" eaLnBrk="1" hangingPunct="1"/>
            <a:r>
              <a:rPr lang="cs-CZ" smtClean="0"/>
              <a:t>CreateProcess – vytvoří nový proces (spustí specifikovaný program)</a:t>
            </a:r>
          </a:p>
          <a:p>
            <a:pPr marL="719138" lvl="1" eaLnBrk="1" hangingPunct="1"/>
            <a:r>
              <a:rPr lang="cs-CZ" smtClean="0"/>
              <a:t>OpenProcess – pro získání přístupu k existujícímu procesu</a:t>
            </a:r>
          </a:p>
          <a:p>
            <a:pPr marL="719138" lvl="1" eaLnBrk="1" hangingPunct="1"/>
            <a:r>
              <a:rPr lang="cs-CZ" smtClean="0"/>
              <a:t>ExitProcess – ukončí tento proces</a:t>
            </a:r>
          </a:p>
          <a:p>
            <a:pPr marL="719138" lvl="1" eaLnBrk="1" hangingPunct="1"/>
            <a:r>
              <a:rPr lang="cs-CZ" smtClean="0"/>
              <a:t>TerminateProcess – ukonči nějaký (např. synovský) proces</a:t>
            </a:r>
          </a:p>
          <a:p>
            <a:pPr marL="719138" lvl="1" eaLnBrk="1" hangingPunct="1"/>
            <a:r>
              <a:rPr lang="cs-CZ" smtClean="0"/>
              <a:t>GetExitCodeProcess – zjisti návratovou hodnotu ukončeného procesu (nebo fakt, že proces ještě neskončil)</a:t>
            </a:r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</a:t>
            </a:r>
            <a:endParaRPr lang="cs-CZ" dirty="0"/>
          </a:p>
        </p:txBody>
      </p:sp>
      <p:sp>
        <p:nvSpPr>
          <p:cNvPr id="3174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smtClean="0"/>
              <a:t/>
            </a:r>
            <a:br>
              <a:rPr lang="cs-CZ" sz="2000" smtClean="0"/>
            </a:br>
            <a:r>
              <a:rPr lang="cs-CZ" sz="2000" smtClean="0"/>
              <a:t>STARTUPINFO si;</a:t>
            </a:r>
            <a:br>
              <a:rPr lang="cs-CZ" sz="2000" smtClean="0"/>
            </a:br>
            <a:r>
              <a:rPr lang="cs-CZ" sz="2000" smtClean="0"/>
              <a:t>PROCESS_INFORMATION pi;</a:t>
            </a:r>
            <a:br>
              <a:rPr lang="cs-CZ" sz="2000" smtClean="0"/>
            </a:br>
            <a:r>
              <a:rPr lang="cs-CZ" sz="2000" smtClean="0"/>
              <a:t>ZeroMemory( &amp;si, sizeof(si) );</a:t>
            </a:r>
            <a:br>
              <a:rPr lang="cs-CZ" sz="2000" smtClean="0"/>
            </a:br>
            <a:r>
              <a:rPr lang="cs-CZ" sz="2000" smtClean="0"/>
              <a:t>si.cb = sizeof(si);</a:t>
            </a:r>
            <a:br>
              <a:rPr lang="cs-CZ" sz="2000" smtClean="0"/>
            </a:br>
            <a:r>
              <a:rPr lang="cs-CZ" sz="2000" smtClean="0"/>
              <a:t>ZeroMemory( &amp;pi, sizeof(pi) );</a:t>
            </a:r>
            <a:br>
              <a:rPr lang="cs-CZ" sz="2000" smtClean="0"/>
            </a:br>
            <a:r>
              <a:rPr lang="cs-CZ" sz="2000" smtClean="0"/>
              <a:t/>
            </a:r>
            <a:br>
              <a:rPr lang="cs-CZ" sz="2000" smtClean="0"/>
            </a:br>
            <a:r>
              <a:rPr lang="cs-CZ" sz="2000" smtClean="0"/>
              <a:t>if(!CreateProcess(L"c:\\windows\\system32\\sol.exe", NULL, NULL, NULL, FALSE, 0, NULL, NULL, &amp;si, &amp;pi))</a:t>
            </a:r>
            <a:br>
              <a:rPr lang="cs-CZ" sz="2000" smtClean="0"/>
            </a:br>
            <a:r>
              <a:rPr lang="cs-CZ" sz="2000" smtClean="0"/>
              <a:t>{</a:t>
            </a:r>
            <a:br>
              <a:rPr lang="cs-CZ" sz="2000" smtClean="0"/>
            </a:br>
            <a:r>
              <a:rPr lang="cs-CZ" sz="2000" smtClean="0"/>
              <a:t>	printf( "CreateProcess failed (%d)\n", GetLastError() );</a:t>
            </a:r>
            <a:br>
              <a:rPr lang="cs-CZ" sz="2000" smtClean="0"/>
            </a:br>
            <a:r>
              <a:rPr lang="cs-CZ" sz="2000" smtClean="0"/>
              <a:t>	getch();</a:t>
            </a:r>
            <a:br>
              <a:rPr lang="cs-CZ" sz="2000" smtClean="0"/>
            </a:br>
            <a:r>
              <a:rPr lang="cs-CZ" sz="2000" smtClean="0"/>
              <a:t>	return;</a:t>
            </a:r>
            <a:br>
              <a:rPr lang="cs-CZ" sz="2000" smtClean="0"/>
            </a:br>
            <a:r>
              <a:rPr lang="cs-CZ" sz="2000" smtClean="0"/>
              <a:t>}</a:t>
            </a:r>
            <a:br>
              <a:rPr lang="cs-CZ" sz="2000" smtClean="0"/>
            </a:br>
            <a:r>
              <a:rPr lang="cs-CZ" sz="2000" smtClean="0"/>
              <a:t/>
            </a:r>
            <a:br>
              <a:rPr lang="cs-CZ" sz="2000" smtClean="0"/>
            </a:br>
            <a:r>
              <a:rPr lang="cs-CZ" sz="2000" smtClean="0"/>
              <a:t>WaitForSingleObject( pi.hProcess, INFINITE );</a:t>
            </a:r>
            <a:br>
              <a:rPr lang="cs-CZ" sz="2000" smtClean="0"/>
            </a:br>
            <a:r>
              <a:rPr lang="cs-CZ" sz="2000" smtClean="0"/>
              <a:t>CloseHandle( pi.hProcess );</a:t>
            </a:r>
            <a:br>
              <a:rPr lang="cs-CZ" sz="2000" smtClean="0"/>
            </a:br>
            <a:r>
              <a:rPr lang="cs-CZ" sz="2000" smtClean="0"/>
              <a:t>CloseHandle( pi.hThread );</a:t>
            </a:r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 (</a:t>
            </a:r>
            <a:r>
              <a:rPr lang="cs-CZ" dirty="0" err="1" smtClean="0"/>
              <a:t>CreateProcess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277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DWORD aProcesses[1024], cbNeeded, cProcesses;</a:t>
            </a:r>
          </a:p>
          <a:p>
            <a:pPr marL="395288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if ( EnumProcesses( aProcesses, sizeof(aProcesses), &amp;cbNeeded ) )</a:t>
            </a:r>
            <a:endParaRPr lang="en-US" smtClean="0"/>
          </a:p>
          <a:p>
            <a:pPr marL="395288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{</a:t>
            </a:r>
            <a:r>
              <a:rPr lang="cs-CZ" smtClean="0"/>
              <a:t> </a:t>
            </a:r>
            <a:br>
              <a:rPr lang="cs-CZ" smtClean="0"/>
            </a:br>
            <a:r>
              <a:rPr lang="cs-CZ" smtClean="0"/>
              <a:t>cProcesses = cbNeeded / sizeof(DWORD);</a:t>
            </a:r>
            <a:br>
              <a:rPr lang="cs-CZ" smtClean="0"/>
            </a:br>
            <a:r>
              <a:rPr lang="cs-CZ" smtClean="0"/>
              <a:t>for (</a:t>
            </a:r>
            <a:r>
              <a:rPr lang="en-US" smtClean="0"/>
              <a:t>int</a:t>
            </a:r>
            <a:r>
              <a:rPr lang="cs-CZ" smtClean="0"/>
              <a:t> i = 0; i &lt; cProcesses; i++ )</a:t>
            </a:r>
            <a:br>
              <a:rPr lang="cs-CZ" smtClean="0"/>
            </a:br>
            <a:r>
              <a:rPr lang="cs-CZ" smtClean="0"/>
              <a:t>        if( aProcesses[i] != 0 )</a:t>
            </a:r>
            <a:br>
              <a:rPr lang="cs-CZ" smtClean="0"/>
            </a:br>
            <a:r>
              <a:rPr lang="cs-CZ" smtClean="0"/>
              <a:t>            </a:t>
            </a:r>
            <a:r>
              <a:rPr lang="en-US" i="1" smtClean="0"/>
              <a:t>VypisProces</a:t>
            </a:r>
            <a:r>
              <a:rPr lang="cs-CZ" smtClean="0"/>
              <a:t>( aProcesses[i] );</a:t>
            </a:r>
          </a:p>
          <a:p>
            <a:pPr marL="395288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}</a:t>
            </a:r>
            <a:endParaRPr lang="cs-CZ" smtClean="0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 (E</a:t>
            </a:r>
            <a:r>
              <a:rPr lang="en-US" dirty="0" smtClean="0"/>
              <a:t>num</a:t>
            </a:r>
            <a:r>
              <a:rPr lang="cs-CZ" dirty="0" err="1" smtClean="0"/>
              <a:t>Process</a:t>
            </a:r>
            <a:r>
              <a:rPr lang="en-US" dirty="0" err="1" smtClean="0"/>
              <a:t>es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379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</a:t>
            </a:r>
            <a:endParaRPr lang="cs-CZ" dirty="0"/>
          </a:p>
        </p:txBody>
      </p:sp>
      <p:sp>
        <p:nvSpPr>
          <p:cNvPr id="3481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34820" name="Obdélník 4"/>
          <p:cNvSpPr>
            <a:spLocks noChangeArrowheads="1"/>
          </p:cNvSpPr>
          <p:nvPr/>
        </p:nvSpPr>
        <p:spPr bwMode="auto">
          <a:xfrm>
            <a:off x="3500438" y="2009775"/>
            <a:ext cx="1285875" cy="3571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s-CZ" b="1">
              <a:cs typeface="Arial" charset="0"/>
            </a:endParaRPr>
          </a:p>
        </p:txBody>
      </p:sp>
      <p:sp>
        <p:nvSpPr>
          <p:cNvPr id="34821" name="TextovéPole 5"/>
          <p:cNvSpPr txBox="1">
            <a:spLocks noChangeArrowheads="1"/>
          </p:cNvSpPr>
          <p:nvPr/>
        </p:nvSpPr>
        <p:spPr bwMode="auto">
          <a:xfrm>
            <a:off x="3535363" y="2019300"/>
            <a:ext cx="12160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Initialized</a:t>
            </a:r>
          </a:p>
        </p:txBody>
      </p:sp>
      <p:sp>
        <p:nvSpPr>
          <p:cNvPr id="34822" name="Obdélník 6"/>
          <p:cNvSpPr>
            <a:spLocks noChangeArrowheads="1"/>
          </p:cNvSpPr>
          <p:nvPr/>
        </p:nvSpPr>
        <p:spPr bwMode="auto">
          <a:xfrm>
            <a:off x="3535363" y="2947988"/>
            <a:ext cx="1287462" cy="35718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s-CZ" b="1">
              <a:cs typeface="Arial" charset="0"/>
            </a:endParaRPr>
          </a:p>
        </p:txBody>
      </p:sp>
      <p:sp>
        <p:nvSpPr>
          <p:cNvPr id="34823" name="TextovéPole 7"/>
          <p:cNvSpPr txBox="1">
            <a:spLocks noChangeArrowheads="1"/>
          </p:cNvSpPr>
          <p:nvPr/>
        </p:nvSpPr>
        <p:spPr bwMode="auto">
          <a:xfrm>
            <a:off x="3571875" y="2957513"/>
            <a:ext cx="12144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Waiting</a:t>
            </a:r>
          </a:p>
        </p:txBody>
      </p:sp>
      <p:sp>
        <p:nvSpPr>
          <p:cNvPr id="34824" name="Obdélník 8"/>
          <p:cNvSpPr>
            <a:spLocks noChangeArrowheads="1"/>
          </p:cNvSpPr>
          <p:nvPr/>
        </p:nvSpPr>
        <p:spPr bwMode="auto">
          <a:xfrm>
            <a:off x="6357938" y="2867025"/>
            <a:ext cx="1285875" cy="3571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s-CZ" b="1">
              <a:cs typeface="Arial" charset="0"/>
            </a:endParaRPr>
          </a:p>
        </p:txBody>
      </p:sp>
      <p:sp>
        <p:nvSpPr>
          <p:cNvPr id="34825" name="TextovéPole 9"/>
          <p:cNvSpPr txBox="1">
            <a:spLocks noChangeArrowheads="1"/>
          </p:cNvSpPr>
          <p:nvPr/>
        </p:nvSpPr>
        <p:spPr bwMode="auto">
          <a:xfrm>
            <a:off x="6394450" y="2876550"/>
            <a:ext cx="1214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Ready</a:t>
            </a:r>
          </a:p>
        </p:txBody>
      </p:sp>
      <p:sp>
        <p:nvSpPr>
          <p:cNvPr id="34826" name="Obdélník 10"/>
          <p:cNvSpPr>
            <a:spLocks noChangeArrowheads="1"/>
          </p:cNvSpPr>
          <p:nvPr/>
        </p:nvSpPr>
        <p:spPr bwMode="auto">
          <a:xfrm>
            <a:off x="554038" y="2938463"/>
            <a:ext cx="1285875" cy="35718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s-CZ" b="1">
              <a:cs typeface="Arial" charset="0"/>
            </a:endParaRPr>
          </a:p>
        </p:txBody>
      </p:sp>
      <p:sp>
        <p:nvSpPr>
          <p:cNvPr id="34827" name="TextovéPole 11"/>
          <p:cNvSpPr txBox="1">
            <a:spLocks noChangeArrowheads="1"/>
          </p:cNvSpPr>
          <p:nvPr/>
        </p:nvSpPr>
        <p:spPr bwMode="auto">
          <a:xfrm>
            <a:off x="554038" y="2947988"/>
            <a:ext cx="12858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Terminated</a:t>
            </a:r>
          </a:p>
        </p:txBody>
      </p:sp>
      <p:sp>
        <p:nvSpPr>
          <p:cNvPr id="34828" name="Obdélník 12"/>
          <p:cNvSpPr>
            <a:spLocks noChangeArrowheads="1"/>
          </p:cNvSpPr>
          <p:nvPr/>
        </p:nvSpPr>
        <p:spPr bwMode="auto">
          <a:xfrm>
            <a:off x="571500" y="5153025"/>
            <a:ext cx="1285875" cy="3571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s-CZ" b="1">
              <a:cs typeface="Arial" charset="0"/>
            </a:endParaRPr>
          </a:p>
        </p:txBody>
      </p:sp>
      <p:sp>
        <p:nvSpPr>
          <p:cNvPr id="34829" name="TextovéPole 13"/>
          <p:cNvSpPr txBox="1">
            <a:spLocks noChangeArrowheads="1"/>
          </p:cNvSpPr>
          <p:nvPr/>
        </p:nvSpPr>
        <p:spPr bwMode="auto">
          <a:xfrm>
            <a:off x="606425" y="5162550"/>
            <a:ext cx="1214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Running</a:t>
            </a:r>
          </a:p>
        </p:txBody>
      </p:sp>
      <p:sp>
        <p:nvSpPr>
          <p:cNvPr id="34830" name="Obdélník 14"/>
          <p:cNvSpPr>
            <a:spLocks noChangeArrowheads="1"/>
          </p:cNvSpPr>
          <p:nvPr/>
        </p:nvSpPr>
        <p:spPr bwMode="auto">
          <a:xfrm>
            <a:off x="3571875" y="4152900"/>
            <a:ext cx="1285875" cy="3571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s-CZ" b="1">
              <a:cs typeface="Arial" charset="0"/>
            </a:endParaRPr>
          </a:p>
        </p:txBody>
      </p:sp>
      <p:sp>
        <p:nvSpPr>
          <p:cNvPr id="34831" name="TextovéPole 15"/>
          <p:cNvSpPr txBox="1">
            <a:spLocks noChangeArrowheads="1"/>
          </p:cNvSpPr>
          <p:nvPr/>
        </p:nvSpPr>
        <p:spPr bwMode="auto">
          <a:xfrm>
            <a:off x="3606800" y="4162425"/>
            <a:ext cx="12160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Transition</a:t>
            </a:r>
          </a:p>
        </p:txBody>
      </p:sp>
      <p:sp>
        <p:nvSpPr>
          <p:cNvPr id="34832" name="Obdélník 16"/>
          <p:cNvSpPr>
            <a:spLocks noChangeArrowheads="1"/>
          </p:cNvSpPr>
          <p:nvPr/>
        </p:nvSpPr>
        <p:spPr bwMode="auto">
          <a:xfrm>
            <a:off x="6357938" y="5153025"/>
            <a:ext cx="1285875" cy="3571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s-CZ" b="1">
              <a:cs typeface="Arial" charset="0"/>
            </a:endParaRPr>
          </a:p>
        </p:txBody>
      </p:sp>
      <p:sp>
        <p:nvSpPr>
          <p:cNvPr id="34833" name="TextovéPole 17"/>
          <p:cNvSpPr txBox="1">
            <a:spLocks noChangeArrowheads="1"/>
          </p:cNvSpPr>
          <p:nvPr/>
        </p:nvSpPr>
        <p:spPr bwMode="auto">
          <a:xfrm>
            <a:off x="6394450" y="5162550"/>
            <a:ext cx="1214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Standby</a:t>
            </a:r>
          </a:p>
        </p:txBody>
      </p:sp>
      <p:cxnSp>
        <p:nvCxnSpPr>
          <p:cNvPr id="34834" name="Pravoúhlá spojovací čára 21"/>
          <p:cNvCxnSpPr>
            <a:cxnSpLocks noChangeShapeType="1"/>
            <a:stCxn id="34833" idx="2"/>
            <a:endCxn id="34828" idx="2"/>
          </p:cNvCxnSpPr>
          <p:nvPr/>
        </p:nvCxnSpPr>
        <p:spPr bwMode="auto">
          <a:xfrm rot="5400000">
            <a:off x="4102894" y="2612232"/>
            <a:ext cx="9525" cy="5786437"/>
          </a:xfrm>
          <a:prstGeom prst="bentConnector3">
            <a:avLst>
              <a:gd name="adj1" fmla="val 2553315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35" name="TextovéPole 22"/>
          <p:cNvSpPr txBox="1">
            <a:spLocks noChangeArrowheads="1"/>
          </p:cNvSpPr>
          <p:nvPr/>
        </p:nvSpPr>
        <p:spPr bwMode="auto">
          <a:xfrm>
            <a:off x="2857500" y="5500688"/>
            <a:ext cx="2714625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Context-switch to it and start ist execution (dispatching)</a:t>
            </a:r>
          </a:p>
        </p:txBody>
      </p:sp>
      <p:cxnSp>
        <p:nvCxnSpPr>
          <p:cNvPr id="34836" name="Přímá spojovací šipka 24"/>
          <p:cNvCxnSpPr>
            <a:cxnSpLocks noChangeShapeType="1"/>
          </p:cNvCxnSpPr>
          <p:nvPr/>
        </p:nvCxnSpPr>
        <p:spPr bwMode="auto">
          <a:xfrm rot="5400000" flipH="1" flipV="1">
            <a:off x="296069" y="4226719"/>
            <a:ext cx="183515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37" name="TextovéPole 25"/>
          <p:cNvSpPr txBox="1">
            <a:spLocks noChangeArrowheads="1"/>
          </p:cNvSpPr>
          <p:nvPr/>
        </p:nvSpPr>
        <p:spPr bwMode="auto">
          <a:xfrm>
            <a:off x="500063" y="3929063"/>
            <a:ext cx="1428750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Execution completes</a:t>
            </a:r>
          </a:p>
        </p:txBody>
      </p:sp>
      <p:cxnSp>
        <p:nvCxnSpPr>
          <p:cNvPr id="34838" name="Přímá spojovací šipka 27"/>
          <p:cNvCxnSpPr>
            <a:cxnSpLocks noChangeShapeType="1"/>
          </p:cNvCxnSpPr>
          <p:nvPr/>
        </p:nvCxnSpPr>
        <p:spPr bwMode="auto">
          <a:xfrm rot="5400000" flipH="1" flipV="1">
            <a:off x="356394" y="2356644"/>
            <a:ext cx="1143000" cy="1588"/>
          </a:xfrm>
          <a:prstGeom prst="straightConnector1">
            <a:avLst/>
          </a:prstGeom>
          <a:noFill/>
          <a:ln w="508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39" name="Tvar 29"/>
          <p:cNvCxnSpPr>
            <a:cxnSpLocks noChangeShapeType="1"/>
            <a:stCxn id="34827" idx="0"/>
            <a:endCxn id="34820" idx="1"/>
          </p:cNvCxnSpPr>
          <p:nvPr/>
        </p:nvCxnSpPr>
        <p:spPr bwMode="auto">
          <a:xfrm rot="5400000" flipH="1" flipV="1">
            <a:off x="1968500" y="1416050"/>
            <a:ext cx="760413" cy="2303463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40" name="TextovéPole 30"/>
          <p:cNvSpPr txBox="1">
            <a:spLocks noChangeArrowheads="1"/>
          </p:cNvSpPr>
          <p:nvPr/>
        </p:nvSpPr>
        <p:spPr bwMode="auto">
          <a:xfrm>
            <a:off x="1357313" y="1785938"/>
            <a:ext cx="1428750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Reinitialise</a:t>
            </a:r>
          </a:p>
        </p:txBody>
      </p:sp>
      <p:cxnSp>
        <p:nvCxnSpPr>
          <p:cNvPr id="34841" name="Tvar 32"/>
          <p:cNvCxnSpPr>
            <a:cxnSpLocks noChangeShapeType="1"/>
            <a:stCxn id="34820" idx="3"/>
            <a:endCxn id="34824" idx="0"/>
          </p:cNvCxnSpPr>
          <p:nvPr/>
        </p:nvCxnSpPr>
        <p:spPr bwMode="auto">
          <a:xfrm>
            <a:off x="4786313" y="2187575"/>
            <a:ext cx="2214562" cy="679450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42" name="TextovéPole 33"/>
          <p:cNvSpPr txBox="1">
            <a:spLocks noChangeArrowheads="1"/>
          </p:cNvSpPr>
          <p:nvPr/>
        </p:nvSpPr>
        <p:spPr bwMode="auto">
          <a:xfrm>
            <a:off x="4929188" y="1785938"/>
            <a:ext cx="2214562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Place in ready queue</a:t>
            </a:r>
          </a:p>
        </p:txBody>
      </p:sp>
      <p:cxnSp>
        <p:nvCxnSpPr>
          <p:cNvPr id="34843" name="Pravoúhlá spojovací čára 35"/>
          <p:cNvCxnSpPr>
            <a:cxnSpLocks noChangeShapeType="1"/>
            <a:stCxn id="34832" idx="3"/>
            <a:endCxn id="34824" idx="3"/>
          </p:cNvCxnSpPr>
          <p:nvPr/>
        </p:nvCxnSpPr>
        <p:spPr bwMode="auto">
          <a:xfrm flipV="1">
            <a:off x="7643813" y="3044825"/>
            <a:ext cx="1587" cy="2286000"/>
          </a:xfrm>
          <a:prstGeom prst="bentConnector3">
            <a:avLst>
              <a:gd name="adj1" fmla="val 32802778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44" name="TextovéPole 37"/>
          <p:cNvSpPr txBox="1">
            <a:spLocks noChangeArrowheads="1"/>
          </p:cNvSpPr>
          <p:nvPr/>
        </p:nvSpPr>
        <p:spPr bwMode="auto">
          <a:xfrm>
            <a:off x="7715250" y="4000500"/>
            <a:ext cx="928688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Preempt</a:t>
            </a:r>
          </a:p>
        </p:txBody>
      </p:sp>
      <p:cxnSp>
        <p:nvCxnSpPr>
          <p:cNvPr id="34845" name="Přímá spojovací šipka 39"/>
          <p:cNvCxnSpPr>
            <a:cxnSpLocks noChangeShapeType="1"/>
          </p:cNvCxnSpPr>
          <p:nvPr/>
        </p:nvCxnSpPr>
        <p:spPr bwMode="auto">
          <a:xfrm rot="5400000">
            <a:off x="6057106" y="4182269"/>
            <a:ext cx="1908175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46" name="TextovéPole 40"/>
          <p:cNvSpPr txBox="1">
            <a:spLocks noChangeArrowheads="1"/>
          </p:cNvSpPr>
          <p:nvPr/>
        </p:nvSpPr>
        <p:spPr bwMode="auto">
          <a:xfrm>
            <a:off x="6429375" y="3643313"/>
            <a:ext cx="1143000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Select for execution</a:t>
            </a:r>
          </a:p>
        </p:txBody>
      </p:sp>
      <p:sp>
        <p:nvSpPr>
          <p:cNvPr id="34847" name="TextovéPole 41"/>
          <p:cNvSpPr txBox="1">
            <a:spLocks noChangeArrowheads="1"/>
          </p:cNvSpPr>
          <p:nvPr/>
        </p:nvSpPr>
        <p:spPr bwMode="auto">
          <a:xfrm>
            <a:off x="3214688" y="1071563"/>
            <a:ext cx="1928812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Create and initialize thread object</a:t>
            </a:r>
          </a:p>
        </p:txBody>
      </p:sp>
      <p:sp>
        <p:nvSpPr>
          <p:cNvPr id="34848" name="Šipka dolů 42"/>
          <p:cNvSpPr>
            <a:spLocks noChangeArrowheads="1"/>
          </p:cNvSpPr>
          <p:nvPr/>
        </p:nvSpPr>
        <p:spPr bwMode="auto">
          <a:xfrm>
            <a:off x="4071938" y="1600200"/>
            <a:ext cx="214312" cy="35718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34849" name="Přímá spojovací šipka 47"/>
          <p:cNvCxnSpPr>
            <a:cxnSpLocks noChangeShapeType="1"/>
          </p:cNvCxnSpPr>
          <p:nvPr/>
        </p:nvCxnSpPr>
        <p:spPr bwMode="auto">
          <a:xfrm flipV="1">
            <a:off x="1428750" y="3098800"/>
            <a:ext cx="2071688" cy="20240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50" name="TextovéPole 50"/>
          <p:cNvSpPr txBox="1">
            <a:spLocks noChangeArrowheads="1"/>
          </p:cNvSpPr>
          <p:nvPr/>
        </p:nvSpPr>
        <p:spPr bwMode="auto">
          <a:xfrm>
            <a:off x="1928813" y="3143250"/>
            <a:ext cx="1000125" cy="9540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Thread</a:t>
            </a:r>
          </a:p>
          <a:p>
            <a:pPr algn="ctr" eaLnBrk="1" hangingPunct="1"/>
            <a:r>
              <a:rPr lang="cs-CZ" sz="1400"/>
              <a:t>waits on</a:t>
            </a:r>
          </a:p>
          <a:p>
            <a:pPr algn="ctr" eaLnBrk="1" hangingPunct="1"/>
            <a:r>
              <a:rPr lang="cs-CZ" sz="1400"/>
              <a:t>an object</a:t>
            </a:r>
          </a:p>
          <a:p>
            <a:pPr algn="ctr" eaLnBrk="1" hangingPunct="1"/>
            <a:r>
              <a:rPr lang="cs-CZ" sz="1400"/>
              <a:t>handle</a:t>
            </a:r>
          </a:p>
        </p:txBody>
      </p:sp>
      <p:cxnSp>
        <p:nvCxnSpPr>
          <p:cNvPr id="34851" name="Přímá spojovací šipka 54"/>
          <p:cNvCxnSpPr>
            <a:cxnSpLocks noChangeShapeType="1"/>
          </p:cNvCxnSpPr>
          <p:nvPr/>
        </p:nvCxnSpPr>
        <p:spPr bwMode="auto">
          <a:xfrm rot="5400000">
            <a:off x="3715544" y="3713956"/>
            <a:ext cx="85725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52" name="TextovéPole 55"/>
          <p:cNvSpPr txBox="1">
            <a:spLocks noChangeArrowheads="1"/>
          </p:cNvSpPr>
          <p:nvPr/>
        </p:nvSpPr>
        <p:spPr bwMode="auto">
          <a:xfrm>
            <a:off x="3609975" y="3429000"/>
            <a:ext cx="1285875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Kernel stack outswapped</a:t>
            </a:r>
          </a:p>
        </p:txBody>
      </p:sp>
      <p:cxnSp>
        <p:nvCxnSpPr>
          <p:cNvPr id="34853" name="Přímá spojovací šipka 57"/>
          <p:cNvCxnSpPr>
            <a:cxnSpLocks noChangeShapeType="1"/>
          </p:cNvCxnSpPr>
          <p:nvPr/>
        </p:nvCxnSpPr>
        <p:spPr bwMode="auto">
          <a:xfrm>
            <a:off x="4838700" y="3067050"/>
            <a:ext cx="15113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54" name="Přímá spojovací čára 59"/>
          <p:cNvCxnSpPr>
            <a:cxnSpLocks noChangeShapeType="1"/>
          </p:cNvCxnSpPr>
          <p:nvPr/>
        </p:nvCxnSpPr>
        <p:spPr bwMode="auto">
          <a:xfrm>
            <a:off x="1857375" y="5214938"/>
            <a:ext cx="3214688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55" name="Přímá spojovací čára 63"/>
          <p:cNvCxnSpPr>
            <a:cxnSpLocks noChangeShapeType="1"/>
          </p:cNvCxnSpPr>
          <p:nvPr/>
        </p:nvCxnSpPr>
        <p:spPr bwMode="auto">
          <a:xfrm>
            <a:off x="4849813" y="4318000"/>
            <a:ext cx="57150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56" name="Přímá spojovací šipka 67"/>
          <p:cNvCxnSpPr>
            <a:cxnSpLocks noChangeShapeType="1"/>
          </p:cNvCxnSpPr>
          <p:nvPr/>
        </p:nvCxnSpPr>
        <p:spPr bwMode="auto">
          <a:xfrm rot="5400000" flipH="1" flipV="1">
            <a:off x="4929187" y="3429001"/>
            <a:ext cx="1928813" cy="16430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57" name="Přímá spojovací šipka 71"/>
          <p:cNvCxnSpPr>
            <a:cxnSpLocks noChangeShapeType="1"/>
          </p:cNvCxnSpPr>
          <p:nvPr/>
        </p:nvCxnSpPr>
        <p:spPr bwMode="auto">
          <a:xfrm rot="5400000" flipH="1" flipV="1">
            <a:off x="5384006" y="3355182"/>
            <a:ext cx="1000125" cy="9286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58" name="TextovéPole 72"/>
          <p:cNvSpPr txBox="1">
            <a:spLocks noChangeArrowheads="1"/>
          </p:cNvSpPr>
          <p:nvPr/>
        </p:nvSpPr>
        <p:spPr bwMode="auto">
          <a:xfrm>
            <a:off x="2500313" y="4929188"/>
            <a:ext cx="1714500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Preempt (or time quantum ends)</a:t>
            </a:r>
          </a:p>
        </p:txBody>
      </p:sp>
      <p:sp>
        <p:nvSpPr>
          <p:cNvPr id="34859" name="TextovéPole 73"/>
          <p:cNvSpPr txBox="1">
            <a:spLocks noChangeArrowheads="1"/>
          </p:cNvSpPr>
          <p:nvPr/>
        </p:nvSpPr>
        <p:spPr bwMode="auto">
          <a:xfrm>
            <a:off x="4714875" y="2643188"/>
            <a:ext cx="1643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Wait is complete</a:t>
            </a:r>
          </a:p>
        </p:txBody>
      </p:sp>
      <p:sp>
        <p:nvSpPr>
          <p:cNvPr id="34860" name="TextovéPole 74"/>
          <p:cNvSpPr txBox="1">
            <a:spLocks noChangeArrowheads="1"/>
          </p:cNvSpPr>
          <p:nvPr/>
        </p:nvSpPr>
        <p:spPr bwMode="auto">
          <a:xfrm rot="-2710816">
            <a:off x="2081213" y="4308475"/>
            <a:ext cx="16430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Wait is complete</a:t>
            </a:r>
          </a:p>
        </p:txBody>
      </p:sp>
      <p:sp>
        <p:nvSpPr>
          <p:cNvPr id="34861" name="TextovéPole 75"/>
          <p:cNvSpPr txBox="1">
            <a:spLocks noChangeArrowheads="1"/>
          </p:cNvSpPr>
          <p:nvPr/>
        </p:nvSpPr>
        <p:spPr bwMode="auto">
          <a:xfrm rot="-2890645">
            <a:off x="4724401" y="3502025"/>
            <a:ext cx="16430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/>
              <a:t>Kernel stack inswapped</a:t>
            </a:r>
          </a:p>
        </p:txBody>
      </p:sp>
      <p:cxnSp>
        <p:nvCxnSpPr>
          <p:cNvPr id="34862" name="Přímá spojovací šipka 44"/>
          <p:cNvCxnSpPr>
            <a:cxnSpLocks noChangeShapeType="1"/>
          </p:cNvCxnSpPr>
          <p:nvPr/>
        </p:nvCxnSpPr>
        <p:spPr bwMode="auto">
          <a:xfrm rot="10800000" flipV="1">
            <a:off x="1870075" y="3309938"/>
            <a:ext cx="1882775" cy="183832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  <a:spcBef>
                <a:spcPts val="88"/>
              </a:spcBef>
              <a:buFont typeface="Wingdings" pitchFamily="2" charset="2"/>
              <a:buNone/>
            </a:pPr>
            <a:r>
              <a:rPr lang="en-US" sz="1700" smtClean="0"/>
              <a:t>Values for the Thread Wait Reason counter</a:t>
            </a:r>
          </a:p>
          <a:p>
            <a:pPr marL="395288"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sz="1300" smtClean="0"/>
              <a:t>0 Waiting for a component of the Windows NT Executive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  Waiting for a page to be freed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2  Waiting for a page to be mapped or copied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3  Waiting for space to be allocated in the page or nonpaged pool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4  Waiting for an Execution Delay to be resolved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5  Suspended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6 Waiting for a user request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7  Waiting for a component of the Windows NT Executive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8  Waiting for a page to be freed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9  Waiting for a page to be mapped or copied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10  Waiting for space to be allocated in the page or nonpaged pool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11  Waiting for Execution Delay to be resolved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12  Suspended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13  Waiting for a user request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14  Waiting for an event pair high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15  Waiting for an event pair low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16  Waiting for an LPC Receive notice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17  Waiting for an LPC Reply notice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18  Waiting for virtual memory to be allocated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19  Waiting for a page to be written to disk </a:t>
            </a:r>
          </a:p>
          <a:p>
            <a:pPr marL="395288" eaLnBrk="1" hangingPunct="1">
              <a:lnSpc>
                <a:spcPct val="80000"/>
              </a:lnSpc>
              <a:spcBef>
                <a:spcPts val="350"/>
              </a:spcBef>
            </a:pPr>
            <a:r>
              <a:rPr lang="en-US" sz="1300" smtClean="0"/>
              <a:t>20+  Reserved </a:t>
            </a:r>
            <a:endParaRPr lang="cs-CZ" sz="1300" smtClean="0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</a:t>
            </a:r>
            <a:endParaRPr lang="cs-CZ" dirty="0"/>
          </a:p>
        </p:txBody>
      </p:sp>
      <p:sp>
        <p:nvSpPr>
          <p:cNvPr id="3584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Hierarchie procesů</a:t>
            </a:r>
          </a:p>
          <a:p>
            <a:pPr marL="719138" lvl="1" eaLnBrk="1" hangingPunct="1"/>
            <a:r>
              <a:rPr lang="cs-CZ" smtClean="0"/>
              <a:t>rodič, potomek (proces vytvořený na žádost jiného procesu – rodiče)</a:t>
            </a:r>
          </a:p>
          <a:p>
            <a:pPr marL="719138" lvl="1" eaLnBrk="1" hangingPunct="1"/>
            <a:r>
              <a:rPr lang="cs-CZ" smtClean="0"/>
              <a:t>sourozenci (procesy vytvořené jedním rodičem)</a:t>
            </a:r>
          </a:p>
          <a:p>
            <a:pPr marL="395288" eaLnBrk="1" hangingPunct="1"/>
            <a:r>
              <a:rPr lang="cs-CZ" sz="2600" smtClean="0"/>
              <a:t>Procesy a mutiprogramování</a:t>
            </a:r>
          </a:p>
          <a:p>
            <a:pPr marL="719138" lvl="1" eaLnBrk="1" hangingPunct="1"/>
            <a:r>
              <a:rPr lang="cs-CZ" smtClean="0"/>
              <a:t>prokládáním běhů procesů maximalizujeme využití procesoru a minimalizujeme dobu odpovědi</a:t>
            </a:r>
          </a:p>
          <a:p>
            <a:pPr marL="719138" lvl="1" eaLnBrk="1" hangingPunct="1"/>
            <a:r>
              <a:rPr lang="cs-CZ" smtClean="0"/>
              <a:t>procesu jsou přidělovány zdroje systému</a:t>
            </a:r>
          </a:p>
          <a:p>
            <a:pPr marL="1079500" lvl="2" eaLnBrk="1" hangingPunct="1"/>
            <a:r>
              <a:rPr lang="cs-CZ" sz="2000" smtClean="0"/>
              <a:t>bereme v úvahu priority a vzájemnou výlučnost operací</a:t>
            </a:r>
          </a:p>
          <a:p>
            <a:pPr marL="1079500" lvl="2" eaLnBrk="1" hangingPunct="1"/>
            <a:r>
              <a:rPr lang="cs-CZ" sz="2000" smtClean="0"/>
              <a:t>musíme zabránit „uváznutí“ procesů (deadlock)</a:t>
            </a:r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PROCES V OS</a:t>
            </a:r>
            <a:endParaRPr lang="cs-CZ" dirty="0"/>
          </a:p>
        </p:txBody>
      </p:sp>
      <p:sp>
        <p:nvSpPr>
          <p:cNvPr id="1024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Proces se může nacházet v jednom ze stavů:</a:t>
            </a:r>
          </a:p>
          <a:p>
            <a:pPr marL="719138" lvl="1" eaLnBrk="1" hangingPunct="1"/>
            <a:r>
              <a:rPr lang="cs-CZ" smtClean="0"/>
              <a:t>nový (new): právě vytvořený proces</a:t>
            </a:r>
          </a:p>
          <a:p>
            <a:pPr marL="719138" lvl="1" eaLnBrk="1" hangingPunct="1"/>
            <a:r>
              <a:rPr lang="cs-CZ" smtClean="0"/>
              <a:t>běžící (running): některý procesor právě vykonává instrukce procesu</a:t>
            </a:r>
          </a:p>
          <a:p>
            <a:pPr marL="719138" lvl="1" eaLnBrk="1" hangingPunct="1"/>
            <a:r>
              <a:rPr lang="cs-CZ" smtClean="0"/>
              <a:t>čekající (waiting): čeká na určitou událost</a:t>
            </a:r>
          </a:p>
          <a:p>
            <a:pPr marL="719138" lvl="1" eaLnBrk="1" hangingPunct="1"/>
            <a:r>
              <a:rPr lang="cs-CZ" smtClean="0"/>
              <a:t>připravený (ready): čeká na přidělení času procesoru</a:t>
            </a:r>
          </a:p>
          <a:p>
            <a:pPr marL="719138" lvl="1" eaLnBrk="1" hangingPunct="1"/>
            <a:r>
              <a:rPr lang="cs-CZ" smtClean="0"/>
              <a:t>ukončený (terminated): ukončil své provádění</a:t>
            </a:r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STAVY PROCESU</a:t>
            </a:r>
            <a:endParaRPr lang="cs-CZ" dirty="0"/>
          </a:p>
        </p:txBody>
      </p:sp>
      <p:sp>
        <p:nvSpPr>
          <p:cNvPr id="1126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STAVY PROCESU</a:t>
            </a:r>
            <a:endParaRPr lang="cs-CZ" dirty="0"/>
          </a:p>
        </p:txBody>
      </p:sp>
      <p:sp>
        <p:nvSpPr>
          <p:cNvPr id="1229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12292" name="Elipsa 6"/>
          <p:cNvSpPr>
            <a:spLocks noChangeArrowheads="1"/>
          </p:cNvSpPr>
          <p:nvPr/>
        </p:nvSpPr>
        <p:spPr bwMode="auto">
          <a:xfrm>
            <a:off x="909638" y="1677988"/>
            <a:ext cx="1428750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2293" name="Elipsa 7"/>
          <p:cNvSpPr>
            <a:spLocks noChangeArrowheads="1"/>
          </p:cNvSpPr>
          <p:nvPr/>
        </p:nvSpPr>
        <p:spPr bwMode="auto">
          <a:xfrm>
            <a:off x="6553200" y="1677988"/>
            <a:ext cx="1428750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2294" name="Elipsa 8"/>
          <p:cNvSpPr>
            <a:spLocks noChangeArrowheads="1"/>
          </p:cNvSpPr>
          <p:nvPr/>
        </p:nvSpPr>
        <p:spPr bwMode="auto">
          <a:xfrm>
            <a:off x="2320925" y="3071813"/>
            <a:ext cx="1428750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2295" name="Elipsa 9"/>
          <p:cNvSpPr>
            <a:spLocks noChangeArrowheads="1"/>
          </p:cNvSpPr>
          <p:nvPr/>
        </p:nvSpPr>
        <p:spPr bwMode="auto">
          <a:xfrm>
            <a:off x="5141913" y="3071813"/>
            <a:ext cx="1428750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2296" name="Elipsa 10"/>
          <p:cNvSpPr>
            <a:spLocks noChangeArrowheads="1"/>
          </p:cNvSpPr>
          <p:nvPr/>
        </p:nvSpPr>
        <p:spPr bwMode="auto">
          <a:xfrm>
            <a:off x="3695700" y="4929188"/>
            <a:ext cx="1430338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2297" name="TextovéPole 11"/>
          <p:cNvSpPr txBox="1">
            <a:spLocks noChangeArrowheads="1"/>
          </p:cNvSpPr>
          <p:nvPr/>
        </p:nvSpPr>
        <p:spPr bwMode="auto">
          <a:xfrm>
            <a:off x="1266825" y="2009775"/>
            <a:ext cx="714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new</a:t>
            </a:r>
          </a:p>
        </p:txBody>
      </p:sp>
      <p:sp>
        <p:nvSpPr>
          <p:cNvPr id="12298" name="TextovéPole 12"/>
          <p:cNvSpPr txBox="1">
            <a:spLocks noChangeArrowheads="1"/>
          </p:cNvSpPr>
          <p:nvPr/>
        </p:nvSpPr>
        <p:spPr bwMode="auto">
          <a:xfrm>
            <a:off x="6624638" y="2009775"/>
            <a:ext cx="12858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terminated</a:t>
            </a:r>
          </a:p>
        </p:txBody>
      </p:sp>
      <p:sp>
        <p:nvSpPr>
          <p:cNvPr id="12299" name="TextovéPole 13"/>
          <p:cNvSpPr txBox="1">
            <a:spLocks noChangeArrowheads="1"/>
          </p:cNvSpPr>
          <p:nvPr/>
        </p:nvSpPr>
        <p:spPr bwMode="auto">
          <a:xfrm>
            <a:off x="2641600" y="3402013"/>
            <a:ext cx="7858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ready</a:t>
            </a:r>
          </a:p>
        </p:txBody>
      </p:sp>
      <p:sp>
        <p:nvSpPr>
          <p:cNvPr id="12300" name="TextovéPole 14"/>
          <p:cNvSpPr txBox="1">
            <a:spLocks noChangeArrowheads="1"/>
          </p:cNvSpPr>
          <p:nvPr/>
        </p:nvSpPr>
        <p:spPr bwMode="auto">
          <a:xfrm>
            <a:off x="5284788" y="3402013"/>
            <a:ext cx="1143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running</a:t>
            </a:r>
          </a:p>
        </p:txBody>
      </p:sp>
      <p:sp>
        <p:nvSpPr>
          <p:cNvPr id="12301" name="TextovéPole 15"/>
          <p:cNvSpPr txBox="1">
            <a:spLocks noChangeArrowheads="1"/>
          </p:cNvSpPr>
          <p:nvPr/>
        </p:nvSpPr>
        <p:spPr bwMode="auto">
          <a:xfrm>
            <a:off x="3895725" y="5262563"/>
            <a:ext cx="10715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waiting</a:t>
            </a:r>
          </a:p>
        </p:txBody>
      </p:sp>
      <p:cxnSp>
        <p:nvCxnSpPr>
          <p:cNvPr id="12302" name="Tvar 17"/>
          <p:cNvCxnSpPr>
            <a:cxnSpLocks noChangeShapeType="1"/>
            <a:stCxn id="12292" idx="6"/>
            <a:endCxn id="12294" idx="0"/>
          </p:cNvCxnSpPr>
          <p:nvPr/>
        </p:nvCxnSpPr>
        <p:spPr bwMode="auto">
          <a:xfrm>
            <a:off x="2338388" y="2178050"/>
            <a:ext cx="696912" cy="893763"/>
          </a:xfrm>
          <a:prstGeom prst="curved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3" name="Zakřivená spojovací čára 19"/>
          <p:cNvCxnSpPr>
            <a:cxnSpLocks noChangeShapeType="1"/>
            <a:stCxn id="12295" idx="1"/>
            <a:endCxn id="12294" idx="7"/>
          </p:cNvCxnSpPr>
          <p:nvPr/>
        </p:nvCxnSpPr>
        <p:spPr bwMode="auto">
          <a:xfrm rot="16200000" flipV="1">
            <a:off x="4445794" y="2312194"/>
            <a:ext cx="1587" cy="1812925"/>
          </a:xfrm>
          <a:prstGeom prst="curvedConnector3">
            <a:avLst>
              <a:gd name="adj1" fmla="val 23618759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4" name="Tvar 21"/>
          <p:cNvCxnSpPr>
            <a:cxnSpLocks noChangeShapeType="1"/>
            <a:stCxn id="12295" idx="0"/>
            <a:endCxn id="12293" idx="2"/>
          </p:cNvCxnSpPr>
          <p:nvPr/>
        </p:nvCxnSpPr>
        <p:spPr bwMode="auto">
          <a:xfrm rot="5400000" flipH="1" flipV="1">
            <a:off x="5757862" y="2276476"/>
            <a:ext cx="893763" cy="696912"/>
          </a:xfrm>
          <a:prstGeom prst="curved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5" name="Tvar 23"/>
          <p:cNvCxnSpPr>
            <a:cxnSpLocks noChangeShapeType="1"/>
            <a:stCxn id="12295" idx="4"/>
            <a:endCxn id="12296" idx="6"/>
          </p:cNvCxnSpPr>
          <p:nvPr/>
        </p:nvCxnSpPr>
        <p:spPr bwMode="auto">
          <a:xfrm rot="5400000">
            <a:off x="4812507" y="4385469"/>
            <a:ext cx="1357312" cy="730250"/>
          </a:xfrm>
          <a:prstGeom prst="curved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6" name="Zakřivená spojovací čára 25"/>
          <p:cNvCxnSpPr>
            <a:cxnSpLocks noChangeShapeType="1"/>
            <a:stCxn id="12294" idx="5"/>
            <a:endCxn id="12295" idx="3"/>
          </p:cNvCxnSpPr>
          <p:nvPr/>
        </p:nvCxnSpPr>
        <p:spPr bwMode="auto">
          <a:xfrm rot="16200000" flipH="1">
            <a:off x="4445794" y="3018631"/>
            <a:ext cx="1588" cy="1812925"/>
          </a:xfrm>
          <a:prstGeom prst="curvedConnector3">
            <a:avLst>
              <a:gd name="adj1" fmla="val 23618759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7" name="Tvar 27"/>
          <p:cNvCxnSpPr>
            <a:cxnSpLocks noChangeShapeType="1"/>
            <a:stCxn id="12296" idx="2"/>
            <a:endCxn id="12294" idx="4"/>
          </p:cNvCxnSpPr>
          <p:nvPr/>
        </p:nvCxnSpPr>
        <p:spPr bwMode="auto">
          <a:xfrm rot="10800000">
            <a:off x="3035300" y="4071938"/>
            <a:ext cx="660400" cy="1357312"/>
          </a:xfrm>
          <a:prstGeom prst="curved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08" name="TextovéPole 28"/>
          <p:cNvSpPr txBox="1">
            <a:spLocks noChangeArrowheads="1"/>
          </p:cNvSpPr>
          <p:nvPr/>
        </p:nvSpPr>
        <p:spPr bwMode="auto">
          <a:xfrm>
            <a:off x="2624138" y="2000250"/>
            <a:ext cx="10715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admitted</a:t>
            </a:r>
          </a:p>
        </p:txBody>
      </p:sp>
      <p:sp>
        <p:nvSpPr>
          <p:cNvPr id="12309" name="TextovéPole 29"/>
          <p:cNvSpPr txBox="1">
            <a:spLocks noChangeArrowheads="1"/>
          </p:cNvSpPr>
          <p:nvPr/>
        </p:nvSpPr>
        <p:spPr bwMode="auto">
          <a:xfrm>
            <a:off x="3838575" y="2500313"/>
            <a:ext cx="1143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interrupt</a:t>
            </a:r>
          </a:p>
        </p:txBody>
      </p:sp>
      <p:sp>
        <p:nvSpPr>
          <p:cNvPr id="12310" name="TextovéPole 30"/>
          <p:cNvSpPr txBox="1">
            <a:spLocks noChangeArrowheads="1"/>
          </p:cNvSpPr>
          <p:nvPr/>
        </p:nvSpPr>
        <p:spPr bwMode="auto">
          <a:xfrm>
            <a:off x="5481638" y="2000250"/>
            <a:ext cx="714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exit</a:t>
            </a:r>
          </a:p>
        </p:txBody>
      </p:sp>
      <p:sp>
        <p:nvSpPr>
          <p:cNvPr id="12311" name="TextovéPole 31"/>
          <p:cNvSpPr txBox="1">
            <a:spLocks noChangeArrowheads="1"/>
          </p:cNvSpPr>
          <p:nvPr/>
        </p:nvSpPr>
        <p:spPr bwMode="auto">
          <a:xfrm>
            <a:off x="695325" y="4857750"/>
            <a:ext cx="2571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I/O or event completion</a:t>
            </a:r>
          </a:p>
        </p:txBody>
      </p:sp>
      <p:sp>
        <p:nvSpPr>
          <p:cNvPr id="12312" name="TextovéPole 32"/>
          <p:cNvSpPr txBox="1">
            <a:spLocks noChangeArrowheads="1"/>
          </p:cNvSpPr>
          <p:nvPr/>
        </p:nvSpPr>
        <p:spPr bwMode="auto">
          <a:xfrm>
            <a:off x="5624513" y="4786313"/>
            <a:ext cx="21431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I/O or event wait</a:t>
            </a:r>
          </a:p>
        </p:txBody>
      </p:sp>
      <p:sp>
        <p:nvSpPr>
          <p:cNvPr id="12313" name="TextovéPole 33"/>
          <p:cNvSpPr txBox="1">
            <a:spLocks noChangeArrowheads="1"/>
          </p:cNvSpPr>
          <p:nvPr/>
        </p:nvSpPr>
        <p:spPr bwMode="auto">
          <a:xfrm>
            <a:off x="3324225" y="4275138"/>
            <a:ext cx="21431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scheduler dispatch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68313" y="1412875"/>
            <a:ext cx="4175125" cy="482441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cs-CZ" sz="2600" dirty="0" err="1"/>
              <a:t>Process</a:t>
            </a:r>
            <a:r>
              <a:rPr lang="cs-CZ" sz="2600" dirty="0"/>
              <a:t> </a:t>
            </a:r>
            <a:r>
              <a:rPr lang="cs-CZ" sz="2600" dirty="0" err="1"/>
              <a:t>Control</a:t>
            </a:r>
            <a:r>
              <a:rPr lang="cs-CZ" sz="2600" dirty="0"/>
              <a:t> </a:t>
            </a:r>
            <a:r>
              <a:rPr lang="cs-CZ" sz="2600" dirty="0" err="1"/>
              <a:t>Block</a:t>
            </a:r>
            <a:r>
              <a:rPr lang="cs-CZ" sz="2600" dirty="0"/>
              <a:t> -- tabulka obsahující informace potřebné </a:t>
            </a:r>
            <a:r>
              <a:rPr lang="cs-CZ" sz="2600" dirty="0" smtClean="0"/>
              <a:t>pro </a:t>
            </a:r>
            <a:r>
              <a:rPr lang="cs-CZ" sz="2600" dirty="0"/>
              <a:t>definici a správu procesu</a:t>
            </a:r>
          </a:p>
          <a:p>
            <a:pPr lvl="1" eaLnBrk="1" hangingPunct="1">
              <a:defRPr/>
            </a:pPr>
            <a:r>
              <a:rPr lang="cs-CZ" dirty="0"/>
              <a:t>stav procesu (běžící, připravený, …)</a:t>
            </a:r>
          </a:p>
          <a:p>
            <a:pPr lvl="1" eaLnBrk="1" hangingPunct="1">
              <a:defRPr/>
            </a:pPr>
            <a:r>
              <a:rPr lang="cs-CZ" dirty="0"/>
              <a:t>čítač instrukcí</a:t>
            </a:r>
          </a:p>
          <a:p>
            <a:pPr lvl="1" eaLnBrk="1" hangingPunct="1">
              <a:defRPr/>
            </a:pPr>
            <a:r>
              <a:rPr lang="cs-CZ" dirty="0"/>
              <a:t>registry procesoru</a:t>
            </a:r>
          </a:p>
          <a:p>
            <a:pPr lvl="1" eaLnBrk="1" hangingPunct="1">
              <a:defRPr/>
            </a:pPr>
            <a:r>
              <a:rPr lang="cs-CZ" dirty="0"/>
              <a:t>informace potřebné pro správu paměti</a:t>
            </a:r>
          </a:p>
          <a:p>
            <a:pPr lvl="1" eaLnBrk="1" hangingPunct="1">
              <a:defRPr/>
            </a:pPr>
            <a:r>
              <a:rPr lang="cs-CZ" dirty="0"/>
              <a:t>informace potřebné pro správu I/O</a:t>
            </a:r>
          </a:p>
          <a:p>
            <a:pPr lvl="1" eaLnBrk="1" hangingPunct="1">
              <a:defRPr/>
            </a:pPr>
            <a:r>
              <a:rPr lang="cs-CZ" dirty="0"/>
              <a:t>účtovací informace</a:t>
            </a:r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INFORMACE OS O PROCESU</a:t>
            </a:r>
            <a:endParaRPr lang="cs-CZ" dirty="0"/>
          </a:p>
        </p:txBody>
      </p:sp>
      <p:sp>
        <p:nvSpPr>
          <p:cNvPr id="1331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13317" name="Obdélník 5"/>
          <p:cNvSpPr>
            <a:spLocks noChangeArrowheads="1"/>
          </p:cNvSpPr>
          <p:nvPr/>
        </p:nvSpPr>
        <p:spPr bwMode="auto">
          <a:xfrm>
            <a:off x="5429250" y="1500188"/>
            <a:ext cx="2879725" cy="44291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18" name="Obdélník 6"/>
          <p:cNvSpPr>
            <a:spLocks noChangeArrowheads="1"/>
          </p:cNvSpPr>
          <p:nvPr/>
        </p:nvSpPr>
        <p:spPr bwMode="auto">
          <a:xfrm>
            <a:off x="5429250" y="5072063"/>
            <a:ext cx="2879725" cy="85725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19" name="Obdélník 7"/>
          <p:cNvSpPr>
            <a:spLocks noChangeArrowheads="1"/>
          </p:cNvSpPr>
          <p:nvPr/>
        </p:nvSpPr>
        <p:spPr bwMode="auto">
          <a:xfrm>
            <a:off x="6870700" y="1500188"/>
            <a:ext cx="1439863" cy="7207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20" name="Obdélník 8"/>
          <p:cNvSpPr>
            <a:spLocks noChangeArrowheads="1"/>
          </p:cNvSpPr>
          <p:nvPr/>
        </p:nvSpPr>
        <p:spPr bwMode="auto">
          <a:xfrm>
            <a:off x="5429250" y="1500188"/>
            <a:ext cx="1439863" cy="7207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21" name="Obdélník 10"/>
          <p:cNvSpPr>
            <a:spLocks noChangeArrowheads="1"/>
          </p:cNvSpPr>
          <p:nvPr/>
        </p:nvSpPr>
        <p:spPr bwMode="auto">
          <a:xfrm>
            <a:off x="5429250" y="4572000"/>
            <a:ext cx="2879725" cy="50323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22" name="Obdélník 11"/>
          <p:cNvSpPr>
            <a:spLocks noChangeArrowheads="1"/>
          </p:cNvSpPr>
          <p:nvPr/>
        </p:nvSpPr>
        <p:spPr bwMode="auto">
          <a:xfrm>
            <a:off x="5429250" y="4071938"/>
            <a:ext cx="2879725" cy="50323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23" name="Obdélník 12"/>
          <p:cNvSpPr>
            <a:spLocks noChangeArrowheads="1"/>
          </p:cNvSpPr>
          <p:nvPr/>
        </p:nvSpPr>
        <p:spPr bwMode="auto">
          <a:xfrm>
            <a:off x="5429250" y="2214563"/>
            <a:ext cx="2879725" cy="50323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24" name="Obdélník 14"/>
          <p:cNvSpPr>
            <a:spLocks noChangeArrowheads="1"/>
          </p:cNvSpPr>
          <p:nvPr/>
        </p:nvSpPr>
        <p:spPr bwMode="auto">
          <a:xfrm>
            <a:off x="5429250" y="2714625"/>
            <a:ext cx="2879725" cy="50323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25" name="TextovéPole 15"/>
          <p:cNvSpPr txBox="1">
            <a:spLocks noChangeArrowheads="1"/>
          </p:cNvSpPr>
          <p:nvPr/>
        </p:nvSpPr>
        <p:spPr bwMode="auto">
          <a:xfrm>
            <a:off x="5578475" y="1674813"/>
            <a:ext cx="1143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pointer</a:t>
            </a:r>
          </a:p>
        </p:txBody>
      </p:sp>
      <p:sp>
        <p:nvSpPr>
          <p:cNvPr id="13326" name="TextovéPole 16"/>
          <p:cNvSpPr txBox="1">
            <a:spLocks noChangeArrowheads="1"/>
          </p:cNvSpPr>
          <p:nvPr/>
        </p:nvSpPr>
        <p:spPr bwMode="auto">
          <a:xfrm>
            <a:off x="7019925" y="1536700"/>
            <a:ext cx="1143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process state</a:t>
            </a:r>
          </a:p>
        </p:txBody>
      </p:sp>
      <p:sp>
        <p:nvSpPr>
          <p:cNvPr id="13327" name="TextovéPole 17"/>
          <p:cNvSpPr txBox="1">
            <a:spLocks noChangeArrowheads="1"/>
          </p:cNvSpPr>
          <p:nvPr/>
        </p:nvSpPr>
        <p:spPr bwMode="auto">
          <a:xfrm>
            <a:off x="5654675" y="2281238"/>
            <a:ext cx="24288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process number</a:t>
            </a:r>
          </a:p>
        </p:txBody>
      </p:sp>
      <p:sp>
        <p:nvSpPr>
          <p:cNvPr id="13328" name="TextovéPole 18"/>
          <p:cNvSpPr txBox="1">
            <a:spLocks noChangeArrowheads="1"/>
          </p:cNvSpPr>
          <p:nvPr/>
        </p:nvSpPr>
        <p:spPr bwMode="auto">
          <a:xfrm>
            <a:off x="5654675" y="2781300"/>
            <a:ext cx="24288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process counter</a:t>
            </a:r>
          </a:p>
        </p:txBody>
      </p:sp>
      <p:sp>
        <p:nvSpPr>
          <p:cNvPr id="13329" name="TextovéPole 19"/>
          <p:cNvSpPr txBox="1">
            <a:spLocks noChangeArrowheads="1"/>
          </p:cNvSpPr>
          <p:nvPr/>
        </p:nvSpPr>
        <p:spPr bwMode="auto">
          <a:xfrm>
            <a:off x="5643563" y="3500438"/>
            <a:ext cx="24288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registers</a:t>
            </a:r>
          </a:p>
        </p:txBody>
      </p:sp>
      <p:sp>
        <p:nvSpPr>
          <p:cNvPr id="13330" name="TextovéPole 20"/>
          <p:cNvSpPr txBox="1">
            <a:spLocks noChangeArrowheads="1"/>
          </p:cNvSpPr>
          <p:nvPr/>
        </p:nvSpPr>
        <p:spPr bwMode="auto">
          <a:xfrm>
            <a:off x="5654675" y="4138613"/>
            <a:ext cx="24288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memory limits</a:t>
            </a:r>
          </a:p>
        </p:txBody>
      </p:sp>
      <p:sp>
        <p:nvSpPr>
          <p:cNvPr id="13331" name="TextovéPole 21"/>
          <p:cNvSpPr txBox="1">
            <a:spLocks noChangeArrowheads="1"/>
          </p:cNvSpPr>
          <p:nvPr/>
        </p:nvSpPr>
        <p:spPr bwMode="auto">
          <a:xfrm>
            <a:off x="5654675" y="4638675"/>
            <a:ext cx="24288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list of open files</a:t>
            </a:r>
          </a:p>
        </p:txBody>
      </p:sp>
      <p:grpSp>
        <p:nvGrpSpPr>
          <p:cNvPr id="13332" name="Skupina 41"/>
          <p:cNvGrpSpPr>
            <a:grpSpLocks/>
          </p:cNvGrpSpPr>
          <p:nvPr/>
        </p:nvGrpSpPr>
        <p:grpSpPr bwMode="auto">
          <a:xfrm>
            <a:off x="6834188" y="5322888"/>
            <a:ext cx="71437" cy="357187"/>
            <a:chOff x="1000100" y="4643446"/>
            <a:chExt cx="71438" cy="357190"/>
          </a:xfrm>
        </p:grpSpPr>
        <p:sp>
          <p:nvSpPr>
            <p:cNvPr id="13333" name="Elipsa 38"/>
            <p:cNvSpPr>
              <a:spLocks noChangeArrowheads="1"/>
            </p:cNvSpPr>
            <p:nvPr/>
          </p:nvSpPr>
          <p:spPr bwMode="auto">
            <a:xfrm>
              <a:off x="1000100" y="4643446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3334" name="Elipsa 39"/>
            <p:cNvSpPr>
              <a:spLocks noChangeArrowheads="1"/>
            </p:cNvSpPr>
            <p:nvPr/>
          </p:nvSpPr>
          <p:spPr bwMode="auto">
            <a:xfrm>
              <a:off x="1000100" y="4786322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3335" name="Elipsa 40"/>
            <p:cNvSpPr>
              <a:spLocks noChangeArrowheads="1"/>
            </p:cNvSpPr>
            <p:nvPr/>
          </p:nvSpPr>
          <p:spPr bwMode="auto">
            <a:xfrm>
              <a:off x="1000100" y="4929198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PŘEPNUTÍ PROCESU</a:t>
            </a:r>
            <a:endParaRPr lang="cs-CZ" dirty="0"/>
          </a:p>
        </p:txBody>
      </p:sp>
      <p:sp>
        <p:nvSpPr>
          <p:cNvPr id="1433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14340" name="Obdélník 5"/>
          <p:cNvSpPr>
            <a:spLocks noChangeArrowheads="1"/>
          </p:cNvSpPr>
          <p:nvPr/>
        </p:nvSpPr>
        <p:spPr bwMode="auto">
          <a:xfrm>
            <a:off x="957263" y="1271588"/>
            <a:ext cx="7500937" cy="357187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grpSp>
        <p:nvGrpSpPr>
          <p:cNvPr id="14341" name="Skupina 41"/>
          <p:cNvGrpSpPr>
            <a:grpSpLocks/>
          </p:cNvGrpSpPr>
          <p:nvPr/>
        </p:nvGrpSpPr>
        <p:grpSpPr bwMode="auto">
          <a:xfrm>
            <a:off x="4611688" y="2843213"/>
            <a:ext cx="71437" cy="357187"/>
            <a:chOff x="1000100" y="4643446"/>
            <a:chExt cx="71438" cy="357190"/>
          </a:xfrm>
        </p:grpSpPr>
        <p:sp>
          <p:nvSpPr>
            <p:cNvPr id="14385" name="Elipsa 38"/>
            <p:cNvSpPr>
              <a:spLocks noChangeArrowheads="1"/>
            </p:cNvSpPr>
            <p:nvPr/>
          </p:nvSpPr>
          <p:spPr bwMode="auto">
            <a:xfrm>
              <a:off x="1000100" y="4643446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4386" name="Elipsa 39"/>
            <p:cNvSpPr>
              <a:spLocks noChangeArrowheads="1"/>
            </p:cNvSpPr>
            <p:nvPr/>
          </p:nvSpPr>
          <p:spPr bwMode="auto">
            <a:xfrm>
              <a:off x="1000100" y="4786322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4387" name="Elipsa 40"/>
            <p:cNvSpPr>
              <a:spLocks noChangeArrowheads="1"/>
            </p:cNvSpPr>
            <p:nvPr/>
          </p:nvSpPr>
          <p:spPr bwMode="auto">
            <a:xfrm>
              <a:off x="1000100" y="4929198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grpSp>
        <p:nvGrpSpPr>
          <p:cNvPr id="14342" name="Skupina 41"/>
          <p:cNvGrpSpPr>
            <a:grpSpLocks/>
          </p:cNvGrpSpPr>
          <p:nvPr/>
        </p:nvGrpSpPr>
        <p:grpSpPr bwMode="auto">
          <a:xfrm>
            <a:off x="4611688" y="5237163"/>
            <a:ext cx="71437" cy="357187"/>
            <a:chOff x="1000100" y="4643446"/>
            <a:chExt cx="71438" cy="357190"/>
          </a:xfrm>
        </p:grpSpPr>
        <p:sp>
          <p:nvSpPr>
            <p:cNvPr id="14382" name="Elipsa 38"/>
            <p:cNvSpPr>
              <a:spLocks noChangeArrowheads="1"/>
            </p:cNvSpPr>
            <p:nvPr/>
          </p:nvSpPr>
          <p:spPr bwMode="auto">
            <a:xfrm>
              <a:off x="1000100" y="4643446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4383" name="Elipsa 39"/>
            <p:cNvSpPr>
              <a:spLocks noChangeArrowheads="1"/>
            </p:cNvSpPr>
            <p:nvPr/>
          </p:nvSpPr>
          <p:spPr bwMode="auto">
            <a:xfrm>
              <a:off x="1000100" y="4786322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4384" name="Elipsa 40"/>
            <p:cNvSpPr>
              <a:spLocks noChangeArrowheads="1"/>
            </p:cNvSpPr>
            <p:nvPr/>
          </p:nvSpPr>
          <p:spPr bwMode="auto">
            <a:xfrm>
              <a:off x="1000100" y="4929198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sp>
        <p:nvSpPr>
          <p:cNvPr id="14343" name="Obdélník 6"/>
          <p:cNvSpPr>
            <a:spLocks noChangeArrowheads="1"/>
          </p:cNvSpPr>
          <p:nvPr/>
        </p:nvSpPr>
        <p:spPr bwMode="auto">
          <a:xfrm>
            <a:off x="3433763" y="2414588"/>
            <a:ext cx="2428875" cy="35718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cs-CZ" b="1">
              <a:cs typeface="Arial" charset="0"/>
            </a:endParaRPr>
          </a:p>
        </p:txBody>
      </p:sp>
      <p:sp>
        <p:nvSpPr>
          <p:cNvPr id="14344" name="TextovéPole 18"/>
          <p:cNvSpPr txBox="1">
            <a:spLocks noChangeArrowheads="1"/>
          </p:cNvSpPr>
          <p:nvPr/>
        </p:nvSpPr>
        <p:spPr bwMode="auto">
          <a:xfrm>
            <a:off x="3505200" y="2414588"/>
            <a:ext cx="2286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save state into PCB</a:t>
            </a:r>
            <a:r>
              <a:rPr lang="cs-CZ" sz="1600" b="1" baseline="-25000"/>
              <a:t>0</a:t>
            </a:r>
          </a:p>
        </p:txBody>
      </p:sp>
      <p:sp>
        <p:nvSpPr>
          <p:cNvPr id="14345" name="TextovéPole 29"/>
          <p:cNvSpPr txBox="1">
            <a:spLocks noChangeArrowheads="1"/>
          </p:cNvSpPr>
          <p:nvPr/>
        </p:nvSpPr>
        <p:spPr bwMode="auto">
          <a:xfrm>
            <a:off x="3529013" y="1263650"/>
            <a:ext cx="2286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operating system</a:t>
            </a:r>
            <a:endParaRPr lang="cs-CZ" sz="1600" b="1" baseline="-25000"/>
          </a:p>
        </p:txBody>
      </p:sp>
      <p:grpSp>
        <p:nvGrpSpPr>
          <p:cNvPr id="14346" name="Skupina 26"/>
          <p:cNvGrpSpPr>
            <a:grpSpLocks/>
          </p:cNvGrpSpPr>
          <p:nvPr/>
        </p:nvGrpSpPr>
        <p:grpSpPr bwMode="auto">
          <a:xfrm>
            <a:off x="3433763" y="3271838"/>
            <a:ext cx="2428875" cy="357187"/>
            <a:chOff x="3214678" y="3143248"/>
            <a:chExt cx="2428892" cy="357190"/>
          </a:xfrm>
        </p:grpSpPr>
        <p:sp>
          <p:nvSpPr>
            <p:cNvPr id="14380" name="Obdélník 19"/>
            <p:cNvSpPr>
              <a:spLocks noChangeArrowheads="1"/>
            </p:cNvSpPr>
            <p:nvPr/>
          </p:nvSpPr>
          <p:spPr bwMode="auto">
            <a:xfrm>
              <a:off x="3214678" y="3143248"/>
              <a:ext cx="2428892" cy="35719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14381" name="TextovéPole 20"/>
            <p:cNvSpPr txBox="1">
              <a:spLocks noChangeArrowheads="1"/>
            </p:cNvSpPr>
            <p:nvPr/>
          </p:nvSpPr>
          <p:spPr bwMode="auto">
            <a:xfrm>
              <a:off x="3214678" y="3143248"/>
              <a:ext cx="242889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reload state from PCB</a:t>
              </a:r>
              <a:r>
                <a:rPr lang="cs-CZ" sz="1600" b="1" baseline="-25000"/>
                <a:t>1</a:t>
              </a:r>
            </a:p>
          </p:txBody>
        </p:sp>
      </p:grpSp>
      <p:grpSp>
        <p:nvGrpSpPr>
          <p:cNvPr id="14347" name="Skupina 27"/>
          <p:cNvGrpSpPr>
            <a:grpSpLocks/>
          </p:cNvGrpSpPr>
          <p:nvPr/>
        </p:nvGrpSpPr>
        <p:grpSpPr bwMode="auto">
          <a:xfrm>
            <a:off x="3433763" y="4772025"/>
            <a:ext cx="2428875" cy="357188"/>
            <a:chOff x="3214678" y="4714884"/>
            <a:chExt cx="2428892" cy="357190"/>
          </a:xfrm>
        </p:grpSpPr>
        <p:sp>
          <p:nvSpPr>
            <p:cNvPr id="14378" name="Obdélník 21"/>
            <p:cNvSpPr>
              <a:spLocks noChangeArrowheads="1"/>
            </p:cNvSpPr>
            <p:nvPr/>
          </p:nvSpPr>
          <p:spPr bwMode="auto">
            <a:xfrm>
              <a:off x="3214678" y="4714884"/>
              <a:ext cx="2428892" cy="35719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14379" name="TextovéPole 22"/>
            <p:cNvSpPr txBox="1">
              <a:spLocks noChangeArrowheads="1"/>
            </p:cNvSpPr>
            <p:nvPr/>
          </p:nvSpPr>
          <p:spPr bwMode="auto">
            <a:xfrm>
              <a:off x="3286116" y="4714884"/>
              <a:ext cx="228601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save state into PCB</a:t>
              </a:r>
              <a:r>
                <a:rPr lang="cs-CZ" sz="1600" b="1" baseline="-25000"/>
                <a:t>1</a:t>
              </a:r>
            </a:p>
          </p:txBody>
        </p:sp>
      </p:grpSp>
      <p:grpSp>
        <p:nvGrpSpPr>
          <p:cNvPr id="14348" name="Skupina 28"/>
          <p:cNvGrpSpPr>
            <a:grpSpLocks/>
          </p:cNvGrpSpPr>
          <p:nvPr/>
        </p:nvGrpSpPr>
        <p:grpSpPr bwMode="auto">
          <a:xfrm>
            <a:off x="3433763" y="5700713"/>
            <a:ext cx="2428875" cy="357187"/>
            <a:chOff x="3214678" y="5643578"/>
            <a:chExt cx="2428892" cy="357190"/>
          </a:xfrm>
        </p:grpSpPr>
        <p:sp>
          <p:nvSpPr>
            <p:cNvPr id="14376" name="Obdélník 23"/>
            <p:cNvSpPr>
              <a:spLocks noChangeArrowheads="1"/>
            </p:cNvSpPr>
            <p:nvPr/>
          </p:nvSpPr>
          <p:spPr bwMode="auto">
            <a:xfrm>
              <a:off x="3214678" y="5643578"/>
              <a:ext cx="2428892" cy="35719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cs-CZ" b="1">
                <a:cs typeface="Arial" charset="0"/>
              </a:endParaRPr>
            </a:p>
          </p:txBody>
        </p:sp>
        <p:sp>
          <p:nvSpPr>
            <p:cNvPr id="14377" name="TextovéPole 24"/>
            <p:cNvSpPr txBox="1">
              <a:spLocks noChangeArrowheads="1"/>
            </p:cNvSpPr>
            <p:nvPr/>
          </p:nvSpPr>
          <p:spPr bwMode="auto">
            <a:xfrm>
              <a:off x="3214678" y="5643578"/>
              <a:ext cx="242889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reload state from PCB</a:t>
              </a:r>
              <a:r>
                <a:rPr lang="cs-CZ" sz="1600" b="1" baseline="-25000"/>
                <a:t>0</a:t>
              </a:r>
            </a:p>
          </p:txBody>
        </p:sp>
      </p:grpSp>
      <p:sp>
        <p:nvSpPr>
          <p:cNvPr id="14349" name="TextovéPole 31"/>
          <p:cNvSpPr txBox="1">
            <a:spLocks noChangeArrowheads="1"/>
          </p:cNvSpPr>
          <p:nvPr/>
        </p:nvSpPr>
        <p:spPr bwMode="auto">
          <a:xfrm>
            <a:off x="957263" y="1263650"/>
            <a:ext cx="19288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process </a:t>
            </a:r>
            <a:r>
              <a:rPr lang="cs-CZ" sz="1600" b="1" i="1"/>
              <a:t>P</a:t>
            </a:r>
            <a:r>
              <a:rPr lang="cs-CZ" sz="1600" b="1" i="1" baseline="-25000"/>
              <a:t>0</a:t>
            </a:r>
          </a:p>
        </p:txBody>
      </p:sp>
      <p:sp>
        <p:nvSpPr>
          <p:cNvPr id="14350" name="TextovéPole 32"/>
          <p:cNvSpPr txBox="1">
            <a:spLocks noChangeArrowheads="1"/>
          </p:cNvSpPr>
          <p:nvPr/>
        </p:nvSpPr>
        <p:spPr bwMode="auto">
          <a:xfrm>
            <a:off x="6600825" y="1263650"/>
            <a:ext cx="17859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process </a:t>
            </a:r>
            <a:r>
              <a:rPr lang="cs-CZ" sz="1600" b="1" i="1"/>
              <a:t>P</a:t>
            </a:r>
            <a:r>
              <a:rPr lang="cs-CZ" sz="1600" b="1" i="1" baseline="-25000"/>
              <a:t>1</a:t>
            </a:r>
          </a:p>
        </p:txBody>
      </p:sp>
      <p:sp>
        <p:nvSpPr>
          <p:cNvPr id="14351" name="TextovéPole 33"/>
          <p:cNvSpPr txBox="1">
            <a:spLocks noChangeArrowheads="1"/>
          </p:cNvSpPr>
          <p:nvPr/>
        </p:nvSpPr>
        <p:spPr bwMode="auto">
          <a:xfrm>
            <a:off x="3219450" y="1619250"/>
            <a:ext cx="27860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600" b="1"/>
              <a:t>interrupt or system call</a:t>
            </a:r>
            <a:endParaRPr lang="cs-CZ" sz="1600" b="1" baseline="-25000"/>
          </a:p>
        </p:txBody>
      </p:sp>
      <p:cxnSp>
        <p:nvCxnSpPr>
          <p:cNvPr id="14352" name="Přímá spojovací čára 35"/>
          <p:cNvCxnSpPr>
            <a:cxnSpLocks noChangeShapeType="1"/>
          </p:cNvCxnSpPr>
          <p:nvPr/>
        </p:nvCxnSpPr>
        <p:spPr bwMode="auto">
          <a:xfrm rot="5400000">
            <a:off x="6721475" y="2698750"/>
            <a:ext cx="1284288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3" name="Přímá spojovací čára 36"/>
          <p:cNvCxnSpPr>
            <a:cxnSpLocks noChangeShapeType="1"/>
          </p:cNvCxnSpPr>
          <p:nvPr/>
        </p:nvCxnSpPr>
        <p:spPr bwMode="auto">
          <a:xfrm rot="5400000">
            <a:off x="6720681" y="5699919"/>
            <a:ext cx="1285875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54" name="Šipka dolů 44"/>
          <p:cNvSpPr>
            <a:spLocks noChangeArrowheads="1"/>
          </p:cNvSpPr>
          <p:nvPr/>
        </p:nvSpPr>
        <p:spPr bwMode="auto">
          <a:xfrm>
            <a:off x="7291388" y="3343275"/>
            <a:ext cx="142875" cy="1714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14355" name="Tvar 48"/>
          <p:cNvCxnSpPr>
            <a:cxnSpLocks noChangeShapeType="1"/>
          </p:cNvCxnSpPr>
          <p:nvPr/>
        </p:nvCxnSpPr>
        <p:spPr bwMode="auto">
          <a:xfrm rot="16200000" flipH="1">
            <a:off x="5362575" y="2914650"/>
            <a:ext cx="285750" cy="1714500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6" name="Přímá spojovací šipka 60"/>
          <p:cNvCxnSpPr>
            <a:cxnSpLocks noChangeShapeType="1"/>
          </p:cNvCxnSpPr>
          <p:nvPr/>
        </p:nvCxnSpPr>
        <p:spPr bwMode="auto">
          <a:xfrm flipV="1">
            <a:off x="6362700" y="3343275"/>
            <a:ext cx="928688" cy="571500"/>
          </a:xfrm>
          <a:prstGeom prst="straightConnector1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7" name="Přímá spojovací čára 64"/>
          <p:cNvCxnSpPr>
            <a:cxnSpLocks noChangeShapeType="1"/>
          </p:cNvCxnSpPr>
          <p:nvPr/>
        </p:nvCxnSpPr>
        <p:spPr bwMode="auto">
          <a:xfrm>
            <a:off x="6362700" y="4486275"/>
            <a:ext cx="928688" cy="571500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8" name="Tvar 66"/>
          <p:cNvCxnSpPr>
            <a:cxnSpLocks noChangeShapeType="1"/>
          </p:cNvCxnSpPr>
          <p:nvPr/>
        </p:nvCxnSpPr>
        <p:spPr bwMode="auto">
          <a:xfrm rot="10800000" flipV="1">
            <a:off x="4648200" y="4486275"/>
            <a:ext cx="1714500" cy="285750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59" name="Pravá složená závorka 67"/>
          <p:cNvSpPr>
            <a:spLocks/>
          </p:cNvSpPr>
          <p:nvPr/>
        </p:nvSpPr>
        <p:spPr bwMode="auto">
          <a:xfrm>
            <a:off x="1719263" y="2628900"/>
            <a:ext cx="214312" cy="2928938"/>
          </a:xfrm>
          <a:prstGeom prst="rightBrace">
            <a:avLst>
              <a:gd name="adj1" fmla="val 8352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4360" name="Pravá složená závorka 68"/>
          <p:cNvSpPr>
            <a:spLocks/>
          </p:cNvSpPr>
          <p:nvPr/>
        </p:nvSpPr>
        <p:spPr bwMode="auto">
          <a:xfrm>
            <a:off x="7577138" y="5057775"/>
            <a:ext cx="214312" cy="1285875"/>
          </a:xfrm>
          <a:prstGeom prst="rightBrace">
            <a:avLst>
              <a:gd name="adj1" fmla="val 8333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4361" name="TextovéPole 69"/>
          <p:cNvSpPr txBox="1">
            <a:spLocks noChangeArrowheads="1"/>
          </p:cNvSpPr>
          <p:nvPr/>
        </p:nvSpPr>
        <p:spPr bwMode="auto">
          <a:xfrm>
            <a:off x="1922463" y="3902075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idle</a:t>
            </a:r>
            <a:endParaRPr lang="cs-CZ" sz="1400" b="1" baseline="-25000"/>
          </a:p>
        </p:txBody>
      </p:sp>
      <p:sp>
        <p:nvSpPr>
          <p:cNvPr id="14362" name="TextovéPole 70"/>
          <p:cNvSpPr txBox="1">
            <a:spLocks noChangeArrowheads="1"/>
          </p:cNvSpPr>
          <p:nvPr/>
        </p:nvSpPr>
        <p:spPr bwMode="auto">
          <a:xfrm>
            <a:off x="7862888" y="5557838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idle</a:t>
            </a:r>
            <a:endParaRPr lang="cs-CZ" sz="1400" b="1" baseline="-25000"/>
          </a:p>
        </p:txBody>
      </p:sp>
      <p:sp>
        <p:nvSpPr>
          <p:cNvPr id="14363" name="TextovéPole 71"/>
          <p:cNvSpPr txBox="1">
            <a:spLocks noChangeArrowheads="1"/>
          </p:cNvSpPr>
          <p:nvPr/>
        </p:nvSpPr>
        <p:spPr bwMode="auto">
          <a:xfrm>
            <a:off x="7505700" y="3986213"/>
            <a:ext cx="1143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executing</a:t>
            </a:r>
            <a:endParaRPr lang="cs-CZ" sz="1400" b="1" baseline="-25000"/>
          </a:p>
        </p:txBody>
      </p:sp>
      <p:sp>
        <p:nvSpPr>
          <p:cNvPr id="14364" name="TextovéPole 72"/>
          <p:cNvSpPr txBox="1">
            <a:spLocks noChangeArrowheads="1"/>
          </p:cNvSpPr>
          <p:nvPr/>
        </p:nvSpPr>
        <p:spPr bwMode="auto">
          <a:xfrm>
            <a:off x="3076575" y="4057650"/>
            <a:ext cx="30718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interrupt or system call</a:t>
            </a:r>
            <a:endParaRPr lang="cs-CZ" sz="1400" b="1" baseline="-25000"/>
          </a:p>
        </p:txBody>
      </p:sp>
      <p:sp>
        <p:nvSpPr>
          <p:cNvPr id="14365" name="Šipka dolů 73"/>
          <p:cNvSpPr>
            <a:spLocks noChangeArrowheads="1"/>
          </p:cNvSpPr>
          <p:nvPr/>
        </p:nvSpPr>
        <p:spPr bwMode="auto">
          <a:xfrm>
            <a:off x="1433513" y="2057400"/>
            <a:ext cx="142875" cy="500063"/>
          </a:xfrm>
          <a:prstGeom prst="downArrow">
            <a:avLst>
              <a:gd name="adj1" fmla="val 50000"/>
              <a:gd name="adj2" fmla="val 50005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14366" name="Přímá spojovací čára 76"/>
          <p:cNvCxnSpPr>
            <a:cxnSpLocks noChangeShapeType="1"/>
            <a:stCxn id="14365" idx="2"/>
          </p:cNvCxnSpPr>
          <p:nvPr/>
        </p:nvCxnSpPr>
        <p:spPr bwMode="auto">
          <a:xfrm rot="5400000">
            <a:off x="-30956" y="4093369"/>
            <a:ext cx="3071812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67" name="Šipka dolů 80"/>
          <p:cNvSpPr>
            <a:spLocks noChangeArrowheads="1"/>
          </p:cNvSpPr>
          <p:nvPr/>
        </p:nvSpPr>
        <p:spPr bwMode="auto">
          <a:xfrm>
            <a:off x="1433513" y="5629275"/>
            <a:ext cx="142875" cy="571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14368" name="Tvar 83"/>
          <p:cNvCxnSpPr>
            <a:cxnSpLocks noChangeShapeType="1"/>
          </p:cNvCxnSpPr>
          <p:nvPr/>
        </p:nvCxnSpPr>
        <p:spPr bwMode="auto">
          <a:xfrm rot="5400000">
            <a:off x="3540918" y="5164932"/>
            <a:ext cx="214313" cy="2000250"/>
          </a:xfrm>
          <a:prstGeom prst="bentConnector2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9" name="Přímá spojovací šipka 87"/>
          <p:cNvCxnSpPr>
            <a:cxnSpLocks noChangeShapeType="1"/>
          </p:cNvCxnSpPr>
          <p:nvPr/>
        </p:nvCxnSpPr>
        <p:spPr bwMode="auto">
          <a:xfrm rot="10800000">
            <a:off x="1647825" y="5629275"/>
            <a:ext cx="1000125" cy="642938"/>
          </a:xfrm>
          <a:prstGeom prst="straightConnector1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70" name="Přímá spojovací čára 94"/>
          <p:cNvCxnSpPr>
            <a:cxnSpLocks noChangeShapeType="1"/>
          </p:cNvCxnSpPr>
          <p:nvPr/>
        </p:nvCxnSpPr>
        <p:spPr bwMode="auto">
          <a:xfrm flipV="1">
            <a:off x="1647825" y="2128838"/>
            <a:ext cx="785813" cy="428625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71" name="Pravá složená závorka 97"/>
          <p:cNvSpPr>
            <a:spLocks/>
          </p:cNvSpPr>
          <p:nvPr/>
        </p:nvSpPr>
        <p:spPr bwMode="auto">
          <a:xfrm>
            <a:off x="7577138" y="2057400"/>
            <a:ext cx="214312" cy="1285875"/>
          </a:xfrm>
          <a:prstGeom prst="rightBrace">
            <a:avLst>
              <a:gd name="adj1" fmla="val 8333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4372" name="TextovéPole 98"/>
          <p:cNvSpPr txBox="1">
            <a:spLocks noChangeArrowheads="1"/>
          </p:cNvSpPr>
          <p:nvPr/>
        </p:nvSpPr>
        <p:spPr bwMode="auto">
          <a:xfrm>
            <a:off x="7862888" y="2557463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idle</a:t>
            </a:r>
            <a:endParaRPr lang="cs-CZ" sz="1400" b="1" baseline="-25000"/>
          </a:p>
        </p:txBody>
      </p:sp>
      <p:cxnSp>
        <p:nvCxnSpPr>
          <p:cNvPr id="14373" name="Tvar 66"/>
          <p:cNvCxnSpPr>
            <a:cxnSpLocks noChangeShapeType="1"/>
            <a:endCxn id="14344" idx="0"/>
          </p:cNvCxnSpPr>
          <p:nvPr/>
        </p:nvCxnSpPr>
        <p:spPr bwMode="auto">
          <a:xfrm>
            <a:off x="2443163" y="2124075"/>
            <a:ext cx="2205037" cy="290513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74" name="TextovéPole 71"/>
          <p:cNvSpPr txBox="1">
            <a:spLocks noChangeArrowheads="1"/>
          </p:cNvSpPr>
          <p:nvPr/>
        </p:nvSpPr>
        <p:spPr bwMode="auto">
          <a:xfrm>
            <a:off x="342900" y="2081213"/>
            <a:ext cx="1143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executing</a:t>
            </a:r>
            <a:endParaRPr lang="cs-CZ" sz="1400" b="1" baseline="-25000"/>
          </a:p>
        </p:txBody>
      </p:sp>
      <p:sp>
        <p:nvSpPr>
          <p:cNvPr id="14375" name="TextovéPole 71"/>
          <p:cNvSpPr txBox="1">
            <a:spLocks noChangeArrowheads="1"/>
          </p:cNvSpPr>
          <p:nvPr/>
        </p:nvSpPr>
        <p:spPr bwMode="auto">
          <a:xfrm>
            <a:off x="342900" y="5700713"/>
            <a:ext cx="1143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1400" b="1"/>
              <a:t>executing</a:t>
            </a:r>
            <a:endParaRPr lang="cs-CZ" sz="1400" b="1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Vyžádá se služba, akceptuje se některé asynchronní přerušení, obslouží se a nově se vybere jako běžící proces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Když OS přepojuje CPU z procesu X na proces Y, musí: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900" dirty="0"/>
              <a:t>uchovat (uložit v PCB procesu X) stav původně běžícího procesu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900" dirty="0"/>
              <a:t>zavést stav nově běžícího procesu (z PCB procesu Y)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Přepnutí kontextu představuje režijní ztrátu (zátěž)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900" dirty="0"/>
              <a:t>během přepínání systém nedělá nic efektivního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Doba přepnutí závisí na konkrétní HW platformě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900" dirty="0"/>
              <a:t>Počet registrů procesoru, speciální instrukce pro uložení/načtení všech registrů procesoru apod.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Při přerušení musí procesor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/>
              <a:t>uchovat čítač instrukcí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/>
              <a:t>zavést do čítače instrukcí hodnotou adresy vstupního bodu ovladače přerušení z vektoru přerušení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PŘEPNUTÍ KONTEXTU</a:t>
            </a:r>
            <a:endParaRPr lang="cs-CZ" dirty="0"/>
          </a:p>
        </p:txBody>
      </p:sp>
      <p:sp>
        <p:nvSpPr>
          <p:cNvPr id="1536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Fronta úloha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seznam všech procesů v systému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Fronta připravených procesů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seznam procesů uložených v hlavní paměti a připravených k běhu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Fronta na zařízení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seznam procesů čekajících na I/O operaci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Fronta odložených procesů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seznam procesů čekajících na přidělení místa v hlavní paměti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Fronta na semafor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seznam procesů čekajících na synchronizační událost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…</a:t>
            </a:r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FRONTY PLÁNOVÁNÍ PROCESŮ</a:t>
            </a:r>
            <a:endParaRPr lang="cs-CZ" dirty="0"/>
          </a:p>
        </p:txBody>
      </p:sp>
      <p:sp>
        <p:nvSpPr>
          <p:cNvPr id="1638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-pb153-operacni-systemy">
  <a:themeElements>
    <a:clrScheme name="PB153-operacni-systemy-a-jejich-rozhrani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0C0"/>
      </a:hlink>
      <a:folHlink>
        <a:srgbClr val="71BEC4"/>
      </a:folHlink>
    </a:clrScheme>
    <a:fontScheme name="2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1886</TotalTime>
  <Words>1912</Words>
  <Application>Microsoft Office PowerPoint</Application>
  <PresentationFormat>Předvádění na obrazovce (4:3)</PresentationFormat>
  <Paragraphs>401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5" baseType="lpstr">
      <vt:lpstr>Arial</vt:lpstr>
      <vt:lpstr>Wingdings</vt:lpstr>
      <vt:lpstr>Arial Narrow</vt:lpstr>
      <vt:lpstr>Tahoma</vt:lpstr>
      <vt:lpstr>Courier New</vt:lpstr>
      <vt:lpstr>motiv-pb153-operacni-systemy</vt:lpstr>
      <vt:lpstr>PB153 OPERAČNÍ SYSTÉMY A JEJICH ROZHRANÍ</vt:lpstr>
      <vt:lpstr>CO JE TO PROCES</vt:lpstr>
      <vt:lpstr>PROCES V OS</vt:lpstr>
      <vt:lpstr>STAVY PROCESU</vt:lpstr>
      <vt:lpstr>STAVY PROCESU</vt:lpstr>
      <vt:lpstr>INFORMACE OS O PROCESU</vt:lpstr>
      <vt:lpstr>PŘEPNUTÍ PROCESU</vt:lpstr>
      <vt:lpstr>PŘEPNUTÍ KONTEXTU</vt:lpstr>
      <vt:lpstr>FRONTY PLÁNOVÁNÍ PROCESŮ</vt:lpstr>
      <vt:lpstr>PŘÍKLAD: FRONTY PROCESŮ</vt:lpstr>
      <vt:lpstr>STRATEGICKÝ PLÁNOVAČ</vt:lpstr>
      <vt:lpstr>KRÁTKODOBÝ PLÁNOVAČ</vt:lpstr>
      <vt:lpstr>ODKLÁDÁNÍ PROCESŮ</vt:lpstr>
      <vt:lpstr>STŘEDNĚDOBÝ PLÁNOVAČ</vt:lpstr>
      <vt:lpstr>VYTVOŘENÍ PROCESU</vt:lpstr>
      <vt:lpstr>UKONČENÍ PROCESU</vt:lpstr>
      <vt:lpstr>KOOPERUJÍCÍ PROCESY</vt:lpstr>
      <vt:lpstr>PŘÍKLAD: MS-DOS</vt:lpstr>
      <vt:lpstr>PŘÍKLAD: MS-DOS (2)</vt:lpstr>
      <vt:lpstr>PŘÍKLAD: UNIX</vt:lpstr>
      <vt:lpstr>PŘÍKLAD: UNIX (2)</vt:lpstr>
      <vt:lpstr>PŘÍKLAD: LINUX</vt:lpstr>
      <vt:lpstr>PŘÍKLAD: LINUX (2)</vt:lpstr>
      <vt:lpstr>PŘÍKLAD: WIN32</vt:lpstr>
      <vt:lpstr>PŘÍKLAD: WIN32 (CreateProcess)</vt:lpstr>
      <vt:lpstr>PŘÍKLAD: WIN32 (EnumProcesses)</vt:lpstr>
      <vt:lpstr>PŘÍKLAD: WIN32</vt:lpstr>
      <vt:lpstr>PŘÍKLAD: WIN32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PB153 Operační systémy a jejich rozhraní</dc:title>
  <dc:creator>Zdeněk Říha</dc:creator>
  <cp:lastModifiedBy>Adam Muras</cp:lastModifiedBy>
  <cp:revision>151</cp:revision>
  <dcterms:created xsi:type="dcterms:W3CDTF">2004-02-26T14:39:38Z</dcterms:created>
  <dcterms:modified xsi:type="dcterms:W3CDTF">2013-04-25T10:50:24Z</dcterms:modified>
</cp:coreProperties>
</file>