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2" r:id="rId1"/>
    <p:sldMasterId id="2147483779" r:id="rId2"/>
  </p:sldMasterIdLst>
  <p:notesMasterIdLst>
    <p:notesMasterId r:id="rId68"/>
  </p:notesMasterIdLst>
  <p:handoutMasterIdLst>
    <p:handoutMasterId r:id="rId69"/>
  </p:handoutMasterIdLst>
  <p:sldIdLst>
    <p:sldId id="549" r:id="rId3"/>
    <p:sldId id="1047" r:id="rId4"/>
    <p:sldId id="987" r:id="rId5"/>
    <p:sldId id="1128" r:id="rId6"/>
    <p:sldId id="1122" r:id="rId7"/>
    <p:sldId id="1120" r:id="rId8"/>
    <p:sldId id="1123" r:id="rId9"/>
    <p:sldId id="1067" r:id="rId10"/>
    <p:sldId id="925" r:id="rId11"/>
    <p:sldId id="898" r:id="rId12"/>
    <p:sldId id="899" r:id="rId13"/>
    <p:sldId id="900" r:id="rId14"/>
    <p:sldId id="901" r:id="rId15"/>
    <p:sldId id="902" r:id="rId16"/>
    <p:sldId id="903" r:id="rId17"/>
    <p:sldId id="904" r:id="rId18"/>
    <p:sldId id="905" r:id="rId19"/>
    <p:sldId id="906" r:id="rId20"/>
    <p:sldId id="907" r:id="rId21"/>
    <p:sldId id="895" r:id="rId22"/>
    <p:sldId id="1124" r:id="rId23"/>
    <p:sldId id="896" r:id="rId24"/>
    <p:sldId id="928" r:id="rId25"/>
    <p:sldId id="930" r:id="rId26"/>
    <p:sldId id="911" r:id="rId27"/>
    <p:sldId id="897" r:id="rId28"/>
    <p:sldId id="908" r:id="rId29"/>
    <p:sldId id="1134" r:id="rId30"/>
    <p:sldId id="892" r:id="rId31"/>
    <p:sldId id="893" r:id="rId32"/>
    <p:sldId id="894" r:id="rId33"/>
    <p:sldId id="933" r:id="rId34"/>
    <p:sldId id="910" r:id="rId35"/>
    <p:sldId id="934" r:id="rId36"/>
    <p:sldId id="916" r:id="rId37"/>
    <p:sldId id="935" r:id="rId38"/>
    <p:sldId id="913" r:id="rId39"/>
    <p:sldId id="936" r:id="rId40"/>
    <p:sldId id="914" r:id="rId41"/>
    <p:sldId id="937" r:id="rId42"/>
    <p:sldId id="1125" r:id="rId43"/>
    <p:sldId id="917" r:id="rId44"/>
    <p:sldId id="918" r:id="rId45"/>
    <p:sldId id="915" r:id="rId46"/>
    <p:sldId id="919" r:id="rId47"/>
    <p:sldId id="920" r:id="rId48"/>
    <p:sldId id="921" r:id="rId49"/>
    <p:sldId id="922" r:id="rId50"/>
    <p:sldId id="923" r:id="rId51"/>
    <p:sldId id="862" r:id="rId52"/>
    <p:sldId id="1100" r:id="rId53"/>
    <p:sldId id="1101" r:id="rId54"/>
    <p:sldId id="1102" r:id="rId55"/>
    <p:sldId id="1104" r:id="rId56"/>
    <p:sldId id="1103" r:id="rId57"/>
    <p:sldId id="863" r:id="rId58"/>
    <p:sldId id="1109" r:id="rId59"/>
    <p:sldId id="1110" r:id="rId60"/>
    <p:sldId id="1113" r:id="rId61"/>
    <p:sldId id="1114" r:id="rId62"/>
    <p:sldId id="1115" r:id="rId63"/>
    <p:sldId id="1116" r:id="rId64"/>
    <p:sldId id="1117" r:id="rId65"/>
    <p:sldId id="1119" r:id="rId66"/>
    <p:sldId id="876" r:id="rId67"/>
  </p:sldIdLst>
  <p:sldSz cx="9144000" cy="6858000" type="screen4x3"/>
  <p:notesSz cx="6946900" cy="9271000"/>
  <p:custDataLst>
    <p:tags r:id="rId70"/>
  </p:custDataLst>
  <p:defaultTextStyle>
    <a:defPPr>
      <a:defRPr lang="en-US"/>
    </a:defPPr>
    <a:lvl1pPr algn="ctr" rtl="0" fontAlgn="base">
      <a:lnSpc>
        <a:spcPct val="90000"/>
      </a:lnSpc>
      <a:spcBef>
        <a:spcPct val="0"/>
      </a:spcBef>
      <a:spcAft>
        <a:spcPct val="0"/>
      </a:spcAft>
      <a:defRPr sz="2200" kern="1200">
        <a:solidFill>
          <a:schemeClr val="hlink"/>
        </a:solidFill>
        <a:latin typeface="Arial" charset="0"/>
        <a:ea typeface="MS PGothic" pitchFamily="34" charset="-128"/>
        <a:cs typeface="+mn-cs"/>
      </a:defRPr>
    </a:lvl1pPr>
    <a:lvl2pPr marL="457200" algn="ctr" rtl="0" fontAlgn="base">
      <a:lnSpc>
        <a:spcPct val="90000"/>
      </a:lnSpc>
      <a:spcBef>
        <a:spcPct val="0"/>
      </a:spcBef>
      <a:spcAft>
        <a:spcPct val="0"/>
      </a:spcAft>
      <a:defRPr sz="2200" kern="1200">
        <a:solidFill>
          <a:schemeClr val="hlink"/>
        </a:solidFill>
        <a:latin typeface="Arial" charset="0"/>
        <a:ea typeface="MS PGothic" pitchFamily="34" charset="-128"/>
        <a:cs typeface="+mn-cs"/>
      </a:defRPr>
    </a:lvl2pPr>
    <a:lvl3pPr marL="914400" algn="ctr" rtl="0" fontAlgn="base">
      <a:lnSpc>
        <a:spcPct val="90000"/>
      </a:lnSpc>
      <a:spcBef>
        <a:spcPct val="0"/>
      </a:spcBef>
      <a:spcAft>
        <a:spcPct val="0"/>
      </a:spcAft>
      <a:defRPr sz="2200" kern="1200">
        <a:solidFill>
          <a:schemeClr val="hlink"/>
        </a:solidFill>
        <a:latin typeface="Arial" charset="0"/>
        <a:ea typeface="MS PGothic" pitchFamily="34" charset="-128"/>
        <a:cs typeface="+mn-cs"/>
      </a:defRPr>
    </a:lvl3pPr>
    <a:lvl4pPr marL="1371600" algn="ctr" rtl="0" fontAlgn="base">
      <a:lnSpc>
        <a:spcPct val="90000"/>
      </a:lnSpc>
      <a:spcBef>
        <a:spcPct val="0"/>
      </a:spcBef>
      <a:spcAft>
        <a:spcPct val="0"/>
      </a:spcAft>
      <a:defRPr sz="2200" kern="1200">
        <a:solidFill>
          <a:schemeClr val="hlink"/>
        </a:solidFill>
        <a:latin typeface="Arial" charset="0"/>
        <a:ea typeface="MS PGothic" pitchFamily="34" charset="-128"/>
        <a:cs typeface="+mn-cs"/>
      </a:defRPr>
    </a:lvl4pPr>
    <a:lvl5pPr marL="1828800" algn="ctr" rtl="0" fontAlgn="base">
      <a:lnSpc>
        <a:spcPct val="90000"/>
      </a:lnSpc>
      <a:spcBef>
        <a:spcPct val="0"/>
      </a:spcBef>
      <a:spcAft>
        <a:spcPct val="0"/>
      </a:spcAft>
      <a:defRPr sz="2200" kern="1200">
        <a:solidFill>
          <a:schemeClr val="hlink"/>
        </a:solidFill>
        <a:latin typeface="Arial" charset="0"/>
        <a:ea typeface="MS PGothic" pitchFamily="34" charset="-128"/>
        <a:cs typeface="+mn-cs"/>
      </a:defRPr>
    </a:lvl5pPr>
    <a:lvl6pPr marL="2286000" algn="l" defTabSz="914400" rtl="0" eaLnBrk="1" latinLnBrk="0" hangingPunct="1">
      <a:defRPr sz="2200" kern="1200">
        <a:solidFill>
          <a:schemeClr val="hlink"/>
        </a:solidFill>
        <a:latin typeface="Arial" charset="0"/>
        <a:ea typeface="MS PGothic" pitchFamily="34" charset="-128"/>
        <a:cs typeface="+mn-cs"/>
      </a:defRPr>
    </a:lvl6pPr>
    <a:lvl7pPr marL="2743200" algn="l" defTabSz="914400" rtl="0" eaLnBrk="1" latinLnBrk="0" hangingPunct="1">
      <a:defRPr sz="2200" kern="1200">
        <a:solidFill>
          <a:schemeClr val="hlink"/>
        </a:solidFill>
        <a:latin typeface="Arial" charset="0"/>
        <a:ea typeface="MS PGothic" pitchFamily="34" charset="-128"/>
        <a:cs typeface="+mn-cs"/>
      </a:defRPr>
    </a:lvl7pPr>
    <a:lvl8pPr marL="3200400" algn="l" defTabSz="914400" rtl="0" eaLnBrk="1" latinLnBrk="0" hangingPunct="1">
      <a:defRPr sz="2200" kern="1200">
        <a:solidFill>
          <a:schemeClr val="hlink"/>
        </a:solidFill>
        <a:latin typeface="Arial" charset="0"/>
        <a:ea typeface="MS PGothic" pitchFamily="34" charset="-128"/>
        <a:cs typeface="+mn-cs"/>
      </a:defRPr>
    </a:lvl8pPr>
    <a:lvl9pPr marL="3657600" algn="l" defTabSz="914400" rtl="0" eaLnBrk="1" latinLnBrk="0" hangingPunct="1">
      <a:defRPr sz="2200" kern="1200">
        <a:solidFill>
          <a:schemeClr val="hlink"/>
        </a:solidFill>
        <a:latin typeface="Arial"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8080"/>
    <a:srgbClr val="B52844"/>
    <a:srgbClr val="969696"/>
    <a:srgbClr val="B2B2B2"/>
    <a:srgbClr val="EA6B0C"/>
    <a:srgbClr val="66FF33"/>
    <a:srgbClr val="EEEFF0"/>
    <a:srgbClr val="DFE0E1"/>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40" autoAdjust="0"/>
    <p:restoredTop sz="79857" autoAdjust="0"/>
  </p:normalViewPr>
  <p:slideViewPr>
    <p:cSldViewPr>
      <p:cViewPr>
        <p:scale>
          <a:sx n="75" d="100"/>
          <a:sy n="75" d="100"/>
        </p:scale>
        <p:origin x="-1884" y="-72"/>
      </p:cViewPr>
      <p:guideLst>
        <p:guide orient="horz" pos="1238"/>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p:scale>
          <a:sx n="100" d="100"/>
          <a:sy n="100" d="100"/>
        </p:scale>
        <p:origin x="-2082" y="24"/>
      </p:cViewPr>
      <p:guideLst>
        <p:guide orient="horz" pos="2920"/>
        <p:guide pos="2188"/>
      </p:guideLst>
    </p:cSldViewPr>
  </p:notesViewPr>
  <p:gridSpacing cx="46816963" cy="46816963"/>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notesMaster" Target="notesMasters/notesMaster1.xml"/><Relationship Id="rId7" Type="http://schemas.openxmlformats.org/officeDocument/2006/relationships/slide" Target="slides/slide5.xml"/><Relationship Id="rId71"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handoutMaster" Target="handoutMasters/handout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8514" name="Rectangle 2"/>
          <p:cNvSpPr>
            <a:spLocks noGrp="1" noChangeArrowheads="1"/>
          </p:cNvSpPr>
          <p:nvPr>
            <p:ph type="hdr" sz="quarter"/>
          </p:nvPr>
        </p:nvSpPr>
        <p:spPr bwMode="auto">
          <a:xfrm>
            <a:off x="0" y="0"/>
            <a:ext cx="3009900" cy="463550"/>
          </a:xfrm>
          <a:prstGeom prst="rect">
            <a:avLst/>
          </a:prstGeom>
          <a:noFill/>
          <a:ln w="9525">
            <a:noFill/>
            <a:miter lim="800000"/>
            <a:headEnd/>
            <a:tailEnd/>
          </a:ln>
        </p:spPr>
        <p:txBody>
          <a:bodyPr vert="horz" wrap="square" lIns="93040" tIns="46520" rIns="93040" bIns="46520" numCol="1" anchor="t" anchorCtr="0" compatLnSpc="1">
            <a:prstTxWarp prst="textNoShape">
              <a:avLst/>
            </a:prstTxWarp>
          </a:bodyPr>
          <a:lstStyle>
            <a:lvl1pPr algn="l" defTabSz="930275" eaLnBrk="0" hangingPunct="0">
              <a:defRPr sz="1200">
                <a:latin typeface="Arial" pitchFamily="34" charset="0"/>
                <a:ea typeface="ＭＳ Ｐゴシック" pitchFamily="34" charset="-128"/>
                <a:cs typeface="+mn-cs"/>
              </a:defRPr>
            </a:lvl1pPr>
          </a:lstStyle>
          <a:p>
            <a:pPr>
              <a:defRPr/>
            </a:pPr>
            <a:endParaRPr lang="en-US"/>
          </a:p>
        </p:txBody>
      </p:sp>
      <p:sp>
        <p:nvSpPr>
          <p:cNvPr id="448515" name="Rectangle 3"/>
          <p:cNvSpPr>
            <a:spLocks noGrp="1" noChangeArrowheads="1"/>
          </p:cNvSpPr>
          <p:nvPr>
            <p:ph type="dt" sz="quarter" idx="1"/>
          </p:nvPr>
        </p:nvSpPr>
        <p:spPr bwMode="auto">
          <a:xfrm>
            <a:off x="3935413" y="0"/>
            <a:ext cx="3009900" cy="463550"/>
          </a:xfrm>
          <a:prstGeom prst="rect">
            <a:avLst/>
          </a:prstGeom>
          <a:noFill/>
          <a:ln w="9525">
            <a:noFill/>
            <a:miter lim="800000"/>
            <a:headEnd/>
            <a:tailEnd/>
          </a:ln>
        </p:spPr>
        <p:txBody>
          <a:bodyPr vert="horz" wrap="square" lIns="93040" tIns="46520" rIns="93040" bIns="46520" numCol="1" anchor="t" anchorCtr="0" compatLnSpc="1">
            <a:prstTxWarp prst="textNoShape">
              <a:avLst/>
            </a:prstTxWarp>
          </a:bodyPr>
          <a:lstStyle>
            <a:lvl1pPr algn="r" defTabSz="930275" eaLnBrk="0" hangingPunct="0">
              <a:defRPr sz="1200">
                <a:latin typeface="Arial" pitchFamily="34" charset="0"/>
                <a:ea typeface="ＭＳ Ｐゴシック" pitchFamily="34" charset="-128"/>
              </a:defRPr>
            </a:lvl1pPr>
          </a:lstStyle>
          <a:p>
            <a:pPr>
              <a:defRPr/>
            </a:pPr>
            <a:fld id="{5B2925B6-B112-4F07-8FA5-05635F7FB32D}" type="datetime1">
              <a:rPr lang="en-US"/>
              <a:pPr>
                <a:defRPr/>
              </a:pPr>
              <a:t>16-Mar-15</a:t>
            </a:fld>
            <a:endParaRPr lang="en-US"/>
          </a:p>
        </p:txBody>
      </p:sp>
      <p:sp>
        <p:nvSpPr>
          <p:cNvPr id="448516" name="Rectangle 4"/>
          <p:cNvSpPr>
            <a:spLocks noGrp="1" noChangeArrowheads="1"/>
          </p:cNvSpPr>
          <p:nvPr>
            <p:ph type="ftr" sz="quarter" idx="2"/>
          </p:nvPr>
        </p:nvSpPr>
        <p:spPr bwMode="auto">
          <a:xfrm>
            <a:off x="0" y="8805863"/>
            <a:ext cx="3009900" cy="463550"/>
          </a:xfrm>
          <a:prstGeom prst="rect">
            <a:avLst/>
          </a:prstGeom>
          <a:noFill/>
          <a:ln w="9525">
            <a:noFill/>
            <a:miter lim="800000"/>
            <a:headEnd/>
            <a:tailEnd/>
          </a:ln>
        </p:spPr>
        <p:txBody>
          <a:bodyPr vert="horz" wrap="square" lIns="93040" tIns="46520" rIns="93040" bIns="46520" numCol="1" anchor="b" anchorCtr="0" compatLnSpc="1">
            <a:prstTxWarp prst="textNoShape">
              <a:avLst/>
            </a:prstTxWarp>
          </a:bodyPr>
          <a:lstStyle>
            <a:lvl1pPr algn="l" defTabSz="930275" eaLnBrk="0" hangingPunct="0">
              <a:defRPr sz="1200">
                <a:latin typeface="Arial" pitchFamily="34" charset="0"/>
                <a:ea typeface="ＭＳ Ｐゴシック" pitchFamily="34" charset="-128"/>
                <a:cs typeface="+mn-cs"/>
              </a:defRPr>
            </a:lvl1pPr>
          </a:lstStyle>
          <a:p>
            <a:pPr>
              <a:defRPr/>
            </a:pPr>
            <a:endParaRPr lang="en-US"/>
          </a:p>
        </p:txBody>
      </p:sp>
      <p:sp>
        <p:nvSpPr>
          <p:cNvPr id="448517" name="Rectangle 5"/>
          <p:cNvSpPr>
            <a:spLocks noGrp="1" noChangeArrowheads="1"/>
          </p:cNvSpPr>
          <p:nvPr>
            <p:ph type="sldNum" sz="quarter" idx="3"/>
          </p:nvPr>
        </p:nvSpPr>
        <p:spPr bwMode="auto">
          <a:xfrm>
            <a:off x="3935413" y="8805863"/>
            <a:ext cx="3009900" cy="463550"/>
          </a:xfrm>
          <a:prstGeom prst="rect">
            <a:avLst/>
          </a:prstGeom>
          <a:noFill/>
          <a:ln w="9525">
            <a:noFill/>
            <a:miter lim="800000"/>
            <a:headEnd/>
            <a:tailEnd/>
          </a:ln>
        </p:spPr>
        <p:txBody>
          <a:bodyPr vert="horz" wrap="square" lIns="93040" tIns="46520" rIns="93040" bIns="46520" numCol="1" anchor="b" anchorCtr="0" compatLnSpc="1">
            <a:prstTxWarp prst="textNoShape">
              <a:avLst/>
            </a:prstTxWarp>
          </a:bodyPr>
          <a:lstStyle>
            <a:lvl1pPr algn="r" defTabSz="930275" eaLnBrk="0" hangingPunct="0">
              <a:defRPr sz="1200">
                <a:latin typeface="Arial" pitchFamily="34" charset="0"/>
                <a:ea typeface="ＭＳ Ｐゴシック" pitchFamily="34" charset="-128"/>
              </a:defRPr>
            </a:lvl1pPr>
          </a:lstStyle>
          <a:p>
            <a:pPr>
              <a:defRPr/>
            </a:pPr>
            <a:fld id="{9E223D55-005B-43DB-A59F-629EA520DD74}"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3009900" cy="463550"/>
          </a:xfrm>
          <a:prstGeom prst="rect">
            <a:avLst/>
          </a:prstGeom>
          <a:noFill/>
          <a:ln w="9525">
            <a:noFill/>
            <a:miter lim="800000"/>
            <a:headEnd/>
            <a:tailEnd/>
          </a:ln>
        </p:spPr>
        <p:txBody>
          <a:bodyPr vert="horz" wrap="square" lIns="93040" tIns="46520" rIns="93040" bIns="46520" numCol="1" anchor="t" anchorCtr="0" compatLnSpc="1">
            <a:prstTxWarp prst="textNoShape">
              <a:avLst/>
            </a:prstTxWarp>
          </a:bodyPr>
          <a:lstStyle>
            <a:lvl1pPr algn="l" defTabSz="930275">
              <a:lnSpc>
                <a:spcPct val="100000"/>
              </a:lnSpc>
              <a:defRPr sz="1200">
                <a:solidFill>
                  <a:schemeClr val="tx1"/>
                </a:solidFill>
                <a:latin typeface="Arial" pitchFamily="34" charset="0"/>
                <a:ea typeface="ＭＳ Ｐゴシック" pitchFamily="34" charset="-128"/>
                <a:cs typeface="+mn-cs"/>
              </a:defRPr>
            </a:lvl1pPr>
          </a:lstStyle>
          <a:p>
            <a:pPr>
              <a:defRPr/>
            </a:pPr>
            <a:endParaRPr lang="en-US"/>
          </a:p>
        </p:txBody>
      </p:sp>
      <p:sp>
        <p:nvSpPr>
          <p:cNvPr id="8195" name="Rectangle 3"/>
          <p:cNvSpPr>
            <a:spLocks noGrp="1" noChangeArrowheads="1"/>
          </p:cNvSpPr>
          <p:nvPr>
            <p:ph type="dt" idx="1"/>
          </p:nvPr>
        </p:nvSpPr>
        <p:spPr bwMode="auto">
          <a:xfrm>
            <a:off x="3935413" y="0"/>
            <a:ext cx="3009900" cy="463550"/>
          </a:xfrm>
          <a:prstGeom prst="rect">
            <a:avLst/>
          </a:prstGeom>
          <a:noFill/>
          <a:ln w="9525">
            <a:noFill/>
            <a:miter lim="800000"/>
            <a:headEnd/>
            <a:tailEnd/>
          </a:ln>
        </p:spPr>
        <p:txBody>
          <a:bodyPr vert="horz" wrap="square" lIns="93040" tIns="46520" rIns="93040" bIns="46520" numCol="1" anchor="t" anchorCtr="0" compatLnSpc="1">
            <a:prstTxWarp prst="textNoShape">
              <a:avLst/>
            </a:prstTxWarp>
          </a:bodyPr>
          <a:lstStyle>
            <a:lvl1pPr algn="r" defTabSz="930275">
              <a:lnSpc>
                <a:spcPct val="100000"/>
              </a:lnSpc>
              <a:defRPr sz="1200">
                <a:solidFill>
                  <a:schemeClr val="tx1"/>
                </a:solidFill>
                <a:latin typeface="Arial" pitchFamily="34" charset="0"/>
                <a:ea typeface="ＭＳ Ｐゴシック" pitchFamily="34" charset="-128"/>
                <a:cs typeface="+mn-cs"/>
              </a:defRPr>
            </a:lvl1pPr>
          </a:lstStyle>
          <a:p>
            <a:pPr>
              <a:defRPr/>
            </a:pPr>
            <a:endParaRPr lang="en-US"/>
          </a:p>
        </p:txBody>
      </p:sp>
      <p:sp>
        <p:nvSpPr>
          <p:cNvPr id="29700" name="Rectangle 4"/>
          <p:cNvSpPr>
            <a:spLocks noGrp="1" noRot="1" noChangeAspect="1" noChangeArrowheads="1" noTextEdit="1"/>
          </p:cNvSpPr>
          <p:nvPr>
            <p:ph type="sldImg" idx="2"/>
          </p:nvPr>
        </p:nvSpPr>
        <p:spPr bwMode="auto">
          <a:xfrm>
            <a:off x="1155700" y="695325"/>
            <a:ext cx="4635500" cy="3476625"/>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695325" y="4403725"/>
            <a:ext cx="5556250" cy="4171950"/>
          </a:xfrm>
          <a:prstGeom prst="rect">
            <a:avLst/>
          </a:prstGeom>
          <a:noFill/>
          <a:ln w="9525">
            <a:noFill/>
            <a:miter lim="800000"/>
            <a:headEnd/>
            <a:tailEnd/>
          </a:ln>
        </p:spPr>
        <p:txBody>
          <a:bodyPr vert="horz" wrap="square" lIns="93040" tIns="46520" rIns="93040" bIns="465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8198" name="Rectangle 6"/>
          <p:cNvSpPr>
            <a:spLocks noGrp="1" noChangeArrowheads="1"/>
          </p:cNvSpPr>
          <p:nvPr>
            <p:ph type="ftr" sz="quarter" idx="4"/>
          </p:nvPr>
        </p:nvSpPr>
        <p:spPr bwMode="auto">
          <a:xfrm>
            <a:off x="0" y="8805863"/>
            <a:ext cx="3009900" cy="463550"/>
          </a:xfrm>
          <a:prstGeom prst="rect">
            <a:avLst/>
          </a:prstGeom>
          <a:noFill/>
          <a:ln w="9525">
            <a:noFill/>
            <a:miter lim="800000"/>
            <a:headEnd/>
            <a:tailEnd/>
          </a:ln>
        </p:spPr>
        <p:txBody>
          <a:bodyPr vert="horz" wrap="square" lIns="93040" tIns="46520" rIns="93040" bIns="46520" numCol="1" anchor="b" anchorCtr="0" compatLnSpc="1">
            <a:prstTxWarp prst="textNoShape">
              <a:avLst/>
            </a:prstTxWarp>
          </a:bodyPr>
          <a:lstStyle>
            <a:lvl1pPr algn="l" defTabSz="930275">
              <a:lnSpc>
                <a:spcPct val="100000"/>
              </a:lnSpc>
              <a:defRPr sz="1200">
                <a:solidFill>
                  <a:schemeClr val="tx1"/>
                </a:solidFill>
                <a:latin typeface="Arial" pitchFamily="34" charset="0"/>
                <a:ea typeface="ＭＳ Ｐゴシック" pitchFamily="34" charset="-128"/>
                <a:cs typeface="+mn-cs"/>
              </a:defRPr>
            </a:lvl1pPr>
          </a:lstStyle>
          <a:p>
            <a:pPr>
              <a:defRPr/>
            </a:pPr>
            <a:endParaRPr lang="en-US"/>
          </a:p>
        </p:txBody>
      </p:sp>
      <p:sp>
        <p:nvSpPr>
          <p:cNvPr id="8199" name="Rectangle 7"/>
          <p:cNvSpPr>
            <a:spLocks noGrp="1" noChangeArrowheads="1"/>
          </p:cNvSpPr>
          <p:nvPr>
            <p:ph type="sldNum" sz="quarter" idx="5"/>
          </p:nvPr>
        </p:nvSpPr>
        <p:spPr bwMode="auto">
          <a:xfrm>
            <a:off x="3935413" y="8805863"/>
            <a:ext cx="3009900" cy="463550"/>
          </a:xfrm>
          <a:prstGeom prst="rect">
            <a:avLst/>
          </a:prstGeom>
          <a:noFill/>
          <a:ln w="9525">
            <a:noFill/>
            <a:miter lim="800000"/>
            <a:headEnd/>
            <a:tailEnd/>
          </a:ln>
        </p:spPr>
        <p:txBody>
          <a:bodyPr vert="horz" wrap="square" lIns="93040" tIns="46520" rIns="93040" bIns="46520" numCol="1" anchor="b" anchorCtr="0" compatLnSpc="1">
            <a:prstTxWarp prst="textNoShape">
              <a:avLst/>
            </a:prstTxWarp>
          </a:bodyPr>
          <a:lstStyle>
            <a:lvl1pPr algn="r" defTabSz="930275">
              <a:lnSpc>
                <a:spcPct val="100000"/>
              </a:lnSpc>
              <a:defRPr sz="1200">
                <a:solidFill>
                  <a:schemeClr val="tx1"/>
                </a:solidFill>
                <a:latin typeface="Arial" pitchFamily="34" charset="0"/>
                <a:ea typeface="ＭＳ Ｐゴシック" pitchFamily="34" charset="-128"/>
              </a:defRPr>
            </a:lvl1pPr>
          </a:lstStyle>
          <a:p>
            <a:pPr>
              <a:defRPr/>
            </a:pPr>
            <a:fld id="{899F5545-D38D-4612-AA31-835BC2BAC409}"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ln/>
        </p:spPr>
      </p:sp>
      <p:sp>
        <p:nvSpPr>
          <p:cNvPr id="30723" name="Rectangle 3"/>
          <p:cNvSpPr>
            <a:spLocks noGrp="1" noChangeArrowheads="1"/>
          </p:cNvSpPr>
          <p:nvPr>
            <p:ph type="body" idx="1"/>
          </p:nvPr>
        </p:nvSpPr>
        <p:spPr>
          <a:noFill/>
          <a:ln/>
        </p:spPr>
        <p:txBody>
          <a:bodyPr/>
          <a:lstStyle/>
          <a:p>
            <a:endParaRPr lang="nl-NL"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899F5545-D38D-4612-AA31-835BC2BAC409}" type="slidenum">
              <a:rPr lang="en-US" smtClean="0"/>
              <a:pPr>
                <a:defRPr/>
              </a:pPr>
              <a:t>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899F5545-D38D-4612-AA31-835BC2BAC409}" type="slidenum">
              <a:rPr lang="en-US" smtClean="0"/>
              <a:pPr>
                <a:defRPr/>
              </a:pPr>
              <a:t>34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http://www.cloudstandardscustomercouncil.org/security-d.htm</a:t>
            </a:r>
          </a:p>
          <a:p>
            <a:endParaRPr lang="en-US" dirty="0"/>
          </a:p>
        </p:txBody>
      </p:sp>
      <p:sp>
        <p:nvSpPr>
          <p:cNvPr id="4" name="Slide Number Placeholder 3"/>
          <p:cNvSpPr>
            <a:spLocks noGrp="1"/>
          </p:cNvSpPr>
          <p:nvPr>
            <p:ph type="sldNum" sz="quarter" idx="10"/>
          </p:nvPr>
        </p:nvSpPr>
        <p:spPr/>
        <p:txBody>
          <a:bodyPr/>
          <a:lstStyle/>
          <a:p>
            <a:pPr>
              <a:defRPr/>
            </a:pPr>
            <a:fld id="{899F5545-D38D-4612-AA31-835BC2BAC409}" type="slidenum">
              <a:rPr lang="en-US" smtClean="0"/>
              <a:pPr>
                <a:defRPr/>
              </a:pPr>
              <a:t>50</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2" name="Slide Image Placeholder 1"/>
          <p:cNvSpPr>
            <a:spLocks noGrp="1" noRot="1" noChangeAspect="1" noTextEdit="1"/>
          </p:cNvSpPr>
          <p:nvPr>
            <p:ph type="sldImg"/>
          </p:nvPr>
        </p:nvSpPr>
        <p:spPr bwMode="auto">
          <a:noFill/>
          <a:ln>
            <a:solidFill>
              <a:srgbClr val="000000"/>
            </a:solidFill>
            <a:miter lim="800000"/>
            <a:headEnd/>
            <a:tailEnd/>
          </a:ln>
        </p:spPr>
      </p:sp>
      <p:sp>
        <p:nvSpPr>
          <p:cNvPr id="337923" name="Notes Placeholder 2"/>
          <p:cNvSpPr>
            <a:spLocks noGrp="1"/>
          </p:cNvSpPr>
          <p:nvPr>
            <p:ph type="body" idx="1"/>
          </p:nvPr>
        </p:nvSpPr>
        <p:spPr bwMode="auto">
          <a:noFill/>
        </p:spPr>
        <p:txBody>
          <a:bodyPr wrap="square" numCol="1" anchor="t" anchorCtr="0" compatLnSpc="1">
            <a:prstTxWarp prst="textNoShape">
              <a:avLst/>
            </a:prstTxWarp>
          </a:bodyPr>
          <a:lstStyle/>
          <a:p>
            <a:pPr defTabSz="926653"/>
            <a:endParaRPr lang="en-US" dirty="0" smtClean="0"/>
          </a:p>
        </p:txBody>
      </p:sp>
      <p:sp>
        <p:nvSpPr>
          <p:cNvPr id="337924" name="Slide Number Placeholder 3"/>
          <p:cNvSpPr txBox="1">
            <a:spLocks noGrp="1"/>
          </p:cNvSpPr>
          <p:nvPr/>
        </p:nvSpPr>
        <p:spPr bwMode="auto">
          <a:xfrm>
            <a:off x="3934969" y="8805841"/>
            <a:ext cx="3010323" cy="463550"/>
          </a:xfrm>
          <a:prstGeom prst="rect">
            <a:avLst/>
          </a:prstGeom>
          <a:noFill/>
          <a:ln w="9525">
            <a:noFill/>
            <a:miter lim="800000"/>
            <a:headEnd/>
            <a:tailEnd/>
          </a:ln>
        </p:spPr>
        <p:txBody>
          <a:bodyPr lIns="92665" tIns="46333" rIns="92665" bIns="46333" anchor="b"/>
          <a:lstStyle/>
          <a:p>
            <a:pPr algn="r" defTabSz="926653">
              <a:lnSpc>
                <a:spcPct val="100000"/>
              </a:lnSpc>
            </a:pPr>
            <a:fld id="{A5859996-D747-44D0-9BB4-46AF74FFE233}" type="slidenum">
              <a:rPr lang="en-US" sz="1200">
                <a:solidFill>
                  <a:schemeClr val="tx1"/>
                </a:solidFill>
              </a:rPr>
              <a:pPr algn="r" defTabSz="926653">
                <a:lnSpc>
                  <a:spcPct val="100000"/>
                </a:lnSpc>
              </a:pPr>
              <a:t>57</a:t>
            </a:fld>
            <a:endParaRPr lang="en-US" sz="1200" dirty="0">
              <a:solidFill>
                <a:schemeClr val="tx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6.jpe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2" name="Picture 33" descr="Orgami3-cropped"/>
          <p:cNvPicPr>
            <a:picLocks noChangeAspect="1" noChangeArrowheads="1"/>
          </p:cNvPicPr>
          <p:nvPr userDrawn="1"/>
        </p:nvPicPr>
        <p:blipFill>
          <a:blip r:embed="rId2"/>
          <a:srcRect r="33287"/>
          <a:stretch>
            <a:fillRect/>
          </a:stretch>
        </p:blipFill>
        <p:spPr bwMode="auto">
          <a:xfrm>
            <a:off x="0" y="0"/>
            <a:ext cx="9144000" cy="6886575"/>
          </a:xfrm>
          <a:prstGeom prst="rect">
            <a:avLst/>
          </a:prstGeom>
          <a:noFill/>
          <a:ln w="9525">
            <a:noFill/>
            <a:miter lim="800000"/>
            <a:headEnd/>
            <a:tailEnd/>
          </a:ln>
        </p:spPr>
      </p:pic>
      <p:pic>
        <p:nvPicPr>
          <p:cNvPr id="3" name="Picture 31"/>
          <p:cNvPicPr>
            <a:picLocks noChangeAspect="1" noChangeArrowheads="1"/>
          </p:cNvPicPr>
          <p:nvPr userDrawn="1"/>
        </p:nvPicPr>
        <p:blipFill>
          <a:blip r:embed="rId3"/>
          <a:srcRect/>
          <a:stretch>
            <a:fillRect/>
          </a:stretch>
        </p:blipFill>
        <p:spPr bwMode="auto">
          <a:xfrm>
            <a:off x="7680325" y="320675"/>
            <a:ext cx="1238250" cy="514350"/>
          </a:xfrm>
          <a:prstGeom prst="rect">
            <a:avLst/>
          </a:prstGeom>
          <a:noFill/>
          <a:ln w="28575">
            <a:noFill/>
            <a:miter lim="800000"/>
            <a:headEnd/>
            <a:tailEnd/>
          </a:ln>
        </p:spPr>
      </p:pic>
      <p:sp>
        <p:nvSpPr>
          <p:cNvPr id="4" name="Rectangle 7"/>
          <p:cNvSpPr>
            <a:spLocks noGrp="1" noChangeArrowheads="1"/>
          </p:cNvSpPr>
          <p:nvPr>
            <p:ph type="dt" sz="half" idx="10"/>
          </p:nvPr>
        </p:nvSpPr>
        <p:spPr>
          <a:xfrm>
            <a:off x="457200" y="6245225"/>
            <a:ext cx="2133600" cy="476250"/>
          </a:xfrm>
        </p:spPr>
        <p:txBody>
          <a:bodyPr/>
          <a:lstStyle>
            <a:lvl1pPr>
              <a:defRPr/>
            </a:lvl1pPr>
          </a:lstStyle>
          <a:p>
            <a:pPr>
              <a:defRPr/>
            </a:pPr>
            <a:fld id="{DE89EAF8-B262-4D85-996E-62B077443648}" type="datetime1">
              <a:rPr lang="en-US"/>
              <a:pPr>
                <a:defRPr/>
              </a:pPr>
              <a:t>16-Mar-15</a:t>
            </a:fld>
            <a:endParaRPr lang="en-US"/>
          </a:p>
        </p:txBody>
      </p:sp>
    </p:spTree>
  </p:cSld>
  <p:clrMapOvr>
    <a:masterClrMapping/>
  </p:clrMapOvr>
  <p:hf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Titelstijl van model bewerken</a:t>
            </a:r>
            <a:endParaRPr lang="nl-NL"/>
          </a:p>
        </p:txBody>
      </p:sp>
      <p:sp>
        <p:nvSpPr>
          <p:cNvPr id="3" name="Tijdelijke aanduiding voor verticale tekst 2"/>
          <p:cNvSpPr>
            <a:spLocks noGrp="1"/>
          </p:cNvSpPr>
          <p:nvPr>
            <p:ph type="body" orient="vert" idx="1"/>
          </p:nvPr>
        </p:nvSpPr>
        <p:spPr/>
        <p:txBody>
          <a:bodyPr vert="eaVert"/>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Rectangle 7"/>
          <p:cNvSpPr>
            <a:spLocks noGrp="1" noChangeArrowheads="1"/>
          </p:cNvSpPr>
          <p:nvPr>
            <p:ph type="dt" sz="half" idx="10"/>
          </p:nvPr>
        </p:nvSpPr>
        <p:spPr>
          <a:ln/>
        </p:spPr>
        <p:txBody>
          <a:bodyPr/>
          <a:lstStyle>
            <a:lvl1pPr>
              <a:defRPr/>
            </a:lvl1pPr>
          </a:lstStyle>
          <a:p>
            <a:pPr>
              <a:defRPr/>
            </a:pPr>
            <a:fld id="{65F3B6B4-625A-4B3F-BB9C-6092C7D7B8FB}" type="datetime1">
              <a:rPr lang="en-US"/>
              <a:pPr>
                <a:defRPr/>
              </a:pPr>
              <a:t>16-Mar-15</a:t>
            </a:fld>
            <a:endParaRPr lang="en-US"/>
          </a:p>
        </p:txBody>
      </p:sp>
      <p:sp>
        <p:nvSpPr>
          <p:cNvPr id="5" name="Rectangle 5"/>
          <p:cNvSpPr>
            <a:spLocks noGrp="1" noChangeArrowheads="1"/>
          </p:cNvSpPr>
          <p:nvPr>
            <p:ph type="sldNum" sz="quarter" idx="11"/>
          </p:nvPr>
        </p:nvSpPr>
        <p:spPr>
          <a:ln/>
        </p:spPr>
        <p:txBody>
          <a:bodyPr/>
          <a:lstStyle>
            <a:lvl1pPr>
              <a:defRPr/>
            </a:lvl1pPr>
          </a:lstStyle>
          <a:p>
            <a:pPr>
              <a:defRPr/>
            </a:pPr>
            <a:fld id="{1230D1DF-EAC0-4692-8C1B-671F4A8B094E}"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697663" y="593725"/>
            <a:ext cx="2171700" cy="5761038"/>
          </a:xfrm>
        </p:spPr>
        <p:txBody>
          <a:bodyPr vert="eaVert"/>
          <a:lstStyle/>
          <a:p>
            <a:r>
              <a:rPr lang="nl-NL" smtClean="0"/>
              <a:t>Titelstijl van model bewerken</a:t>
            </a:r>
            <a:endParaRPr lang="nl-NL"/>
          </a:p>
        </p:txBody>
      </p:sp>
      <p:sp>
        <p:nvSpPr>
          <p:cNvPr id="3" name="Tijdelijke aanduiding voor verticale tekst 2"/>
          <p:cNvSpPr>
            <a:spLocks noGrp="1"/>
          </p:cNvSpPr>
          <p:nvPr>
            <p:ph type="body" orient="vert" idx="1"/>
          </p:nvPr>
        </p:nvSpPr>
        <p:spPr>
          <a:xfrm>
            <a:off x="182563" y="593725"/>
            <a:ext cx="6362700" cy="5761038"/>
          </a:xfrm>
        </p:spPr>
        <p:txBody>
          <a:bodyPr vert="eaVert"/>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Rectangle 7"/>
          <p:cNvSpPr>
            <a:spLocks noGrp="1" noChangeArrowheads="1"/>
          </p:cNvSpPr>
          <p:nvPr>
            <p:ph type="dt" sz="half" idx="10"/>
          </p:nvPr>
        </p:nvSpPr>
        <p:spPr>
          <a:ln/>
        </p:spPr>
        <p:txBody>
          <a:bodyPr/>
          <a:lstStyle>
            <a:lvl1pPr>
              <a:defRPr/>
            </a:lvl1pPr>
          </a:lstStyle>
          <a:p>
            <a:pPr>
              <a:defRPr/>
            </a:pPr>
            <a:fld id="{FA84CD8C-EBF3-4327-BB77-495532EC73FC}" type="datetime1">
              <a:rPr lang="en-US"/>
              <a:pPr>
                <a:defRPr/>
              </a:pPr>
              <a:t>16-Mar-15</a:t>
            </a:fld>
            <a:endParaRPr lang="en-US"/>
          </a:p>
        </p:txBody>
      </p:sp>
      <p:sp>
        <p:nvSpPr>
          <p:cNvPr id="5" name="Rectangle 5"/>
          <p:cNvSpPr>
            <a:spLocks noGrp="1" noChangeArrowheads="1"/>
          </p:cNvSpPr>
          <p:nvPr>
            <p:ph type="sldNum" sz="quarter" idx="11"/>
          </p:nvPr>
        </p:nvSpPr>
        <p:spPr>
          <a:ln/>
        </p:spPr>
        <p:txBody>
          <a:bodyPr/>
          <a:lstStyle>
            <a:lvl1pPr>
              <a:defRPr/>
            </a:lvl1pPr>
          </a:lstStyle>
          <a:p>
            <a:pPr>
              <a:defRPr/>
            </a:pPr>
            <a:fld id="{D98DDBBB-211E-40B1-925E-2B520E9D65A5}"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el en tabel">
    <p:spTree>
      <p:nvGrpSpPr>
        <p:cNvPr id="1" name=""/>
        <p:cNvGrpSpPr/>
        <p:nvPr/>
      </p:nvGrpSpPr>
      <p:grpSpPr>
        <a:xfrm>
          <a:off x="0" y="0"/>
          <a:ext cx="0" cy="0"/>
          <a:chOff x="0" y="0"/>
          <a:chExt cx="0" cy="0"/>
        </a:xfrm>
      </p:grpSpPr>
      <p:sp>
        <p:nvSpPr>
          <p:cNvPr id="2" name="Titel 1"/>
          <p:cNvSpPr>
            <a:spLocks noGrp="1"/>
          </p:cNvSpPr>
          <p:nvPr>
            <p:ph type="title"/>
          </p:nvPr>
        </p:nvSpPr>
        <p:spPr>
          <a:xfrm>
            <a:off x="182563" y="593725"/>
            <a:ext cx="8686800" cy="639763"/>
          </a:xfrm>
        </p:spPr>
        <p:txBody>
          <a:bodyPr/>
          <a:lstStyle/>
          <a:p>
            <a:r>
              <a:rPr lang="nl-NL" smtClean="0"/>
              <a:t>Titelstijl van model bewerken</a:t>
            </a:r>
            <a:endParaRPr lang="nl-NL"/>
          </a:p>
        </p:txBody>
      </p:sp>
      <p:sp>
        <p:nvSpPr>
          <p:cNvPr id="3" name="Tijdelijke aanduiding voor tabel 2"/>
          <p:cNvSpPr>
            <a:spLocks noGrp="1"/>
          </p:cNvSpPr>
          <p:nvPr>
            <p:ph type="tbl" idx="1"/>
          </p:nvPr>
        </p:nvSpPr>
        <p:spPr>
          <a:xfrm>
            <a:off x="182563" y="1874838"/>
            <a:ext cx="8686800" cy="4479925"/>
          </a:xfrm>
        </p:spPr>
        <p:txBody>
          <a:bodyPr/>
          <a:lstStyle/>
          <a:p>
            <a:pPr lvl="0"/>
            <a:endParaRPr lang="nl-NL" noProof="0" smtClean="0"/>
          </a:p>
        </p:txBody>
      </p:sp>
      <p:sp>
        <p:nvSpPr>
          <p:cNvPr id="4" name="Rectangle 7"/>
          <p:cNvSpPr>
            <a:spLocks noGrp="1" noChangeArrowheads="1"/>
          </p:cNvSpPr>
          <p:nvPr>
            <p:ph type="dt" sz="half" idx="10"/>
          </p:nvPr>
        </p:nvSpPr>
        <p:spPr>
          <a:ln/>
        </p:spPr>
        <p:txBody>
          <a:bodyPr/>
          <a:lstStyle>
            <a:lvl1pPr>
              <a:defRPr/>
            </a:lvl1pPr>
          </a:lstStyle>
          <a:p>
            <a:pPr>
              <a:defRPr/>
            </a:pPr>
            <a:fld id="{FA1AB5A4-B890-400C-9A57-CEDE8E62A676}" type="datetime1">
              <a:rPr lang="en-US"/>
              <a:pPr>
                <a:defRPr/>
              </a:pPr>
              <a:t>16-Mar-15</a:t>
            </a:fld>
            <a:endParaRPr lang="en-US"/>
          </a:p>
        </p:txBody>
      </p:sp>
      <p:sp>
        <p:nvSpPr>
          <p:cNvPr id="5" name="Rectangle 5"/>
          <p:cNvSpPr>
            <a:spLocks noGrp="1" noChangeArrowheads="1"/>
          </p:cNvSpPr>
          <p:nvPr>
            <p:ph type="sldNum" sz="quarter" idx="11"/>
          </p:nvPr>
        </p:nvSpPr>
        <p:spPr>
          <a:ln/>
        </p:spPr>
        <p:txBody>
          <a:bodyPr/>
          <a:lstStyle>
            <a:lvl1pPr>
              <a:defRPr/>
            </a:lvl1pPr>
          </a:lstStyle>
          <a:p>
            <a:pPr>
              <a:defRPr/>
            </a:pPr>
            <a:fld id="{FD39D3B9-D8CC-40EB-866D-D12CE212E3D3}"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Titel en grafiek">
    <p:spTree>
      <p:nvGrpSpPr>
        <p:cNvPr id="1" name=""/>
        <p:cNvGrpSpPr/>
        <p:nvPr/>
      </p:nvGrpSpPr>
      <p:grpSpPr>
        <a:xfrm>
          <a:off x="0" y="0"/>
          <a:ext cx="0" cy="0"/>
          <a:chOff x="0" y="0"/>
          <a:chExt cx="0" cy="0"/>
        </a:xfrm>
      </p:grpSpPr>
      <p:sp>
        <p:nvSpPr>
          <p:cNvPr id="2" name="Titel 1"/>
          <p:cNvSpPr>
            <a:spLocks noGrp="1"/>
          </p:cNvSpPr>
          <p:nvPr>
            <p:ph type="title"/>
          </p:nvPr>
        </p:nvSpPr>
        <p:spPr>
          <a:xfrm>
            <a:off x="182563" y="593725"/>
            <a:ext cx="8686800" cy="639763"/>
          </a:xfrm>
        </p:spPr>
        <p:txBody>
          <a:bodyPr/>
          <a:lstStyle/>
          <a:p>
            <a:r>
              <a:rPr lang="nl-NL" smtClean="0"/>
              <a:t>Titelstijl van model bewerken</a:t>
            </a:r>
            <a:endParaRPr lang="nl-NL"/>
          </a:p>
        </p:txBody>
      </p:sp>
      <p:sp>
        <p:nvSpPr>
          <p:cNvPr id="3" name="Tijdelijke aanduiding voor grafiek 2"/>
          <p:cNvSpPr>
            <a:spLocks noGrp="1"/>
          </p:cNvSpPr>
          <p:nvPr>
            <p:ph type="chart" idx="1"/>
          </p:nvPr>
        </p:nvSpPr>
        <p:spPr>
          <a:xfrm>
            <a:off x="182563" y="1874838"/>
            <a:ext cx="8686800" cy="4479925"/>
          </a:xfrm>
        </p:spPr>
        <p:txBody>
          <a:bodyPr/>
          <a:lstStyle/>
          <a:p>
            <a:pPr lvl="0"/>
            <a:endParaRPr lang="nl-NL" noProof="0" smtClean="0"/>
          </a:p>
        </p:txBody>
      </p:sp>
      <p:sp>
        <p:nvSpPr>
          <p:cNvPr id="4" name="Rectangle 7"/>
          <p:cNvSpPr>
            <a:spLocks noGrp="1" noChangeArrowheads="1"/>
          </p:cNvSpPr>
          <p:nvPr>
            <p:ph type="dt" sz="half" idx="10"/>
          </p:nvPr>
        </p:nvSpPr>
        <p:spPr>
          <a:ln/>
        </p:spPr>
        <p:txBody>
          <a:bodyPr/>
          <a:lstStyle>
            <a:lvl1pPr>
              <a:defRPr/>
            </a:lvl1pPr>
          </a:lstStyle>
          <a:p>
            <a:pPr>
              <a:defRPr/>
            </a:pPr>
            <a:fld id="{3C3202DA-BB96-4DF6-B39F-831A3CC78F14}" type="datetime1">
              <a:rPr lang="en-US"/>
              <a:pPr>
                <a:defRPr/>
              </a:pPr>
              <a:t>16-Mar-15</a:t>
            </a:fld>
            <a:endParaRPr lang="en-US"/>
          </a:p>
        </p:txBody>
      </p:sp>
      <p:sp>
        <p:nvSpPr>
          <p:cNvPr id="5" name="Rectangle 5"/>
          <p:cNvSpPr>
            <a:spLocks noGrp="1" noChangeArrowheads="1"/>
          </p:cNvSpPr>
          <p:nvPr>
            <p:ph type="sldNum" sz="quarter" idx="11"/>
          </p:nvPr>
        </p:nvSpPr>
        <p:spPr>
          <a:ln/>
        </p:spPr>
        <p:txBody>
          <a:bodyPr/>
          <a:lstStyle>
            <a:lvl1pPr>
              <a:defRPr/>
            </a:lvl1pPr>
          </a:lstStyle>
          <a:p>
            <a:pPr>
              <a:defRPr/>
            </a:pPr>
            <a:fld id="{E00FD75F-8731-46D3-8EFF-8F19FBBE2FA6}"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82563" y="593725"/>
            <a:ext cx="8686800" cy="639763"/>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82563" y="1874838"/>
            <a:ext cx="4289425" cy="44799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24388" y="1874838"/>
            <a:ext cx="4291012" cy="21637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24388" y="4191000"/>
            <a:ext cx="4291012" cy="21637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7"/>
          <p:cNvSpPr>
            <a:spLocks noGrp="1" noChangeArrowheads="1"/>
          </p:cNvSpPr>
          <p:nvPr>
            <p:ph type="dt" sz="half" idx="10"/>
          </p:nvPr>
        </p:nvSpPr>
        <p:spPr>
          <a:ln/>
        </p:spPr>
        <p:txBody>
          <a:bodyPr/>
          <a:lstStyle>
            <a:lvl1pPr>
              <a:defRPr/>
            </a:lvl1pPr>
          </a:lstStyle>
          <a:p>
            <a:pPr>
              <a:defRPr/>
            </a:pPr>
            <a:fld id="{27CD7019-11EE-4A21-88EF-94880BF7C35E}" type="datetime1">
              <a:rPr lang="en-US"/>
              <a:pPr>
                <a:defRPr/>
              </a:pPr>
              <a:t>16-Mar-15</a:t>
            </a:fld>
            <a:endParaRPr lang="en-US"/>
          </a:p>
        </p:txBody>
      </p:sp>
      <p:sp>
        <p:nvSpPr>
          <p:cNvPr id="7" name="Rectangle 5"/>
          <p:cNvSpPr>
            <a:spLocks noGrp="1" noChangeArrowheads="1"/>
          </p:cNvSpPr>
          <p:nvPr>
            <p:ph type="sldNum" sz="quarter" idx="11"/>
          </p:nvPr>
        </p:nvSpPr>
        <p:spPr>
          <a:ln/>
        </p:spPr>
        <p:txBody>
          <a:bodyPr/>
          <a:lstStyle>
            <a:lvl1pPr>
              <a:defRPr/>
            </a:lvl1pPr>
          </a:lstStyle>
          <a:p>
            <a:pPr>
              <a:defRPr/>
            </a:pPr>
            <a:fld id="{6FED5075-C1A4-43F4-A6D1-68ADBC35EA89}"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2563" y="593725"/>
            <a:ext cx="8686800" cy="6397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82563" y="1874838"/>
            <a:ext cx="4289425" cy="44799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4388" y="1874838"/>
            <a:ext cx="4291012" cy="44799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dt" sz="half" idx="10"/>
          </p:nvPr>
        </p:nvSpPr>
        <p:spPr>
          <a:ln/>
        </p:spPr>
        <p:txBody>
          <a:bodyPr/>
          <a:lstStyle>
            <a:lvl1pPr>
              <a:defRPr/>
            </a:lvl1pPr>
          </a:lstStyle>
          <a:p>
            <a:pPr>
              <a:defRPr/>
            </a:pPr>
            <a:fld id="{80FDA479-A6F4-498B-9A89-6BA5CD78222A}" type="datetime1">
              <a:rPr lang="en-US"/>
              <a:pPr>
                <a:defRPr/>
              </a:pPr>
              <a:t>16-Mar-15</a:t>
            </a:fld>
            <a:endParaRPr lang="en-US"/>
          </a:p>
        </p:txBody>
      </p:sp>
      <p:sp>
        <p:nvSpPr>
          <p:cNvPr id="6" name="Rectangle 5"/>
          <p:cNvSpPr>
            <a:spLocks noGrp="1" noChangeArrowheads="1"/>
          </p:cNvSpPr>
          <p:nvPr>
            <p:ph type="sldNum" sz="quarter" idx="11"/>
          </p:nvPr>
        </p:nvSpPr>
        <p:spPr>
          <a:ln/>
        </p:spPr>
        <p:txBody>
          <a:bodyPr/>
          <a:lstStyle>
            <a:lvl1pPr>
              <a:defRPr/>
            </a:lvl1pPr>
          </a:lstStyle>
          <a:p>
            <a:pPr>
              <a:defRPr/>
            </a:pPr>
            <a:fld id="{543E7462-499E-43C6-96FD-4C37DE60B296}"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a:srcRect/>
          <a:stretch>
            <a:fillRect/>
          </a:stretch>
        </p:blipFill>
        <p:spPr bwMode="auto">
          <a:xfrm>
            <a:off x="7772400" y="6172200"/>
            <a:ext cx="1238250" cy="514350"/>
          </a:xfrm>
          <a:prstGeom prst="rect">
            <a:avLst/>
          </a:prstGeom>
          <a:noFill/>
          <a:ln w="28575">
            <a:noFill/>
            <a:miter lim="800000"/>
            <a:headEnd/>
            <a:tailEnd/>
          </a:ln>
        </p:spPr>
      </p:pic>
      <p:pic>
        <p:nvPicPr>
          <p:cNvPr id="3" name="Picture 6" descr="Orgami3"/>
          <p:cNvPicPr>
            <a:picLocks noChangeAspect="1" noChangeArrowheads="1"/>
          </p:cNvPicPr>
          <p:nvPr userDrawn="1"/>
        </p:nvPicPr>
        <p:blipFill>
          <a:blip r:embed="rId3"/>
          <a:srcRect l="11766" t="11765" r="29411"/>
          <a:stretch>
            <a:fillRect/>
          </a:stretch>
        </p:blipFill>
        <p:spPr bwMode="auto">
          <a:xfrm>
            <a:off x="0" y="0"/>
            <a:ext cx="9144000" cy="6858000"/>
          </a:xfrm>
          <a:prstGeom prst="rect">
            <a:avLst/>
          </a:prstGeom>
          <a:noFill/>
          <a:ln w="9525">
            <a:noFill/>
            <a:miter lim="800000"/>
            <a:headEnd/>
            <a:tailEnd/>
          </a:ln>
        </p:spPr>
      </p:pic>
      <p:sp>
        <p:nvSpPr>
          <p:cNvPr id="4" name="Rectangle 7"/>
          <p:cNvSpPr>
            <a:spLocks noChangeArrowheads="1"/>
          </p:cNvSpPr>
          <p:nvPr userDrawn="1"/>
        </p:nvSpPr>
        <p:spPr bwMode="auto">
          <a:xfrm>
            <a:off x="0" y="0"/>
            <a:ext cx="9144000" cy="6858000"/>
          </a:xfrm>
          <a:prstGeom prst="rect">
            <a:avLst/>
          </a:prstGeom>
          <a:noFill/>
          <a:ln w="28575">
            <a:solidFill>
              <a:schemeClr val="tx1"/>
            </a:solidFill>
            <a:miter lim="800000"/>
            <a:headEnd/>
            <a:tailEnd/>
          </a:ln>
        </p:spPr>
        <p:txBody>
          <a:bodyPr wrap="none" anchor="ctr"/>
          <a:lstStyle/>
          <a:p>
            <a:pPr>
              <a:defRPr/>
            </a:pPr>
            <a:endParaRPr lang="en-US">
              <a:latin typeface="Arial" pitchFamily="34" charset="0"/>
              <a:ea typeface="ＭＳ Ｐゴシック" pitchFamily="34" charset="-128"/>
            </a:endParaRPr>
          </a:p>
        </p:txBody>
      </p:sp>
      <p:pic>
        <p:nvPicPr>
          <p:cNvPr id="5" name="Picture 8" descr="CoverType"/>
          <p:cNvPicPr>
            <a:picLocks noChangeAspect="1" noChangeArrowheads="1"/>
          </p:cNvPicPr>
          <p:nvPr userDrawn="1"/>
        </p:nvPicPr>
        <p:blipFill>
          <a:blip r:embed="rId4"/>
          <a:srcRect/>
          <a:stretch>
            <a:fillRect/>
          </a:stretch>
        </p:blipFill>
        <p:spPr bwMode="auto">
          <a:xfrm>
            <a:off x="5121275" y="3521075"/>
            <a:ext cx="3748088" cy="1698625"/>
          </a:xfrm>
          <a:prstGeom prst="rect">
            <a:avLst/>
          </a:prstGeom>
          <a:noFill/>
          <a:ln w="9525">
            <a:noFill/>
            <a:miter lim="800000"/>
            <a:headEnd/>
            <a:tailEnd/>
          </a:ln>
        </p:spPr>
      </p:pic>
      <p:pic>
        <p:nvPicPr>
          <p:cNvPr id="6" name="Picture 9"/>
          <p:cNvPicPr>
            <a:picLocks noChangeAspect="1" noChangeArrowheads="1"/>
          </p:cNvPicPr>
          <p:nvPr userDrawn="1"/>
        </p:nvPicPr>
        <p:blipFill>
          <a:blip r:embed="rId5"/>
          <a:srcRect/>
          <a:stretch>
            <a:fillRect/>
          </a:stretch>
        </p:blipFill>
        <p:spPr bwMode="auto">
          <a:xfrm>
            <a:off x="7680325" y="320675"/>
            <a:ext cx="1238250" cy="514350"/>
          </a:xfrm>
          <a:prstGeom prst="rect">
            <a:avLst/>
          </a:prstGeom>
          <a:noFill/>
          <a:ln w="28575">
            <a:noFill/>
            <a:miter lim="800000"/>
            <a:headEnd/>
            <a:tailEnd/>
          </a:ln>
        </p:spPr>
      </p:pic>
      <p:sp>
        <p:nvSpPr>
          <p:cNvPr id="7" name="Rectangle 7"/>
          <p:cNvSpPr>
            <a:spLocks noGrp="1" noChangeArrowheads="1"/>
          </p:cNvSpPr>
          <p:nvPr>
            <p:ph type="dt" sz="half" idx="10"/>
          </p:nvPr>
        </p:nvSpPr>
        <p:spPr>
          <a:xfrm>
            <a:off x="457200" y="6245225"/>
            <a:ext cx="2133600" cy="476250"/>
          </a:xfrm>
        </p:spPr>
        <p:txBody>
          <a:bodyPr/>
          <a:lstStyle>
            <a:lvl1pPr>
              <a:defRPr/>
            </a:lvl1pPr>
          </a:lstStyle>
          <a:p>
            <a:pPr>
              <a:defRPr/>
            </a:pPr>
            <a:fld id="{55AE96F9-BFAA-433A-9784-78C3AA34C31F}" type="datetime1">
              <a:rPr lang="en-US"/>
              <a:pPr>
                <a:defRPr/>
              </a:pPr>
              <a:t>16-Mar-15</a:t>
            </a:fld>
            <a:endParaRPr lang="en-US"/>
          </a:p>
        </p:txBody>
      </p:sp>
    </p:spTree>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dt" sz="half" idx="10"/>
          </p:nvPr>
        </p:nvSpPr>
        <p:spPr>
          <a:ln/>
        </p:spPr>
        <p:txBody>
          <a:bodyPr/>
          <a:lstStyle>
            <a:lvl1pPr>
              <a:defRPr/>
            </a:lvl1pPr>
          </a:lstStyle>
          <a:p>
            <a:pPr>
              <a:defRPr/>
            </a:pPr>
            <a:fld id="{F68563E9-BCBF-40F8-8648-74037C6E6F79}" type="datetime1">
              <a:rPr lang="en-US"/>
              <a:pPr>
                <a:defRPr/>
              </a:pPr>
              <a:t>16-Mar-15</a:t>
            </a:fld>
            <a:endParaRPr lang="en-US"/>
          </a:p>
        </p:txBody>
      </p:sp>
      <p:sp>
        <p:nvSpPr>
          <p:cNvPr id="5" name="Rectangle 5"/>
          <p:cNvSpPr>
            <a:spLocks noGrp="1" noChangeArrowheads="1"/>
          </p:cNvSpPr>
          <p:nvPr>
            <p:ph type="sldNum" sz="quarter" idx="11"/>
          </p:nvPr>
        </p:nvSpPr>
        <p:spPr>
          <a:ln/>
        </p:spPr>
        <p:txBody>
          <a:bodyPr/>
          <a:lstStyle>
            <a:lvl1pPr>
              <a:defRPr/>
            </a:lvl1pPr>
          </a:lstStyle>
          <a:p>
            <a:pPr>
              <a:defRPr/>
            </a:pPr>
            <a:fld id="{558941E3-CBBF-4A3A-B813-DFA0268DED0E}"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7"/>
          <p:cNvSpPr>
            <a:spLocks noGrp="1" noChangeArrowheads="1"/>
          </p:cNvSpPr>
          <p:nvPr>
            <p:ph type="dt" sz="half" idx="10"/>
          </p:nvPr>
        </p:nvSpPr>
        <p:spPr>
          <a:ln/>
        </p:spPr>
        <p:txBody>
          <a:bodyPr/>
          <a:lstStyle>
            <a:lvl1pPr>
              <a:defRPr/>
            </a:lvl1pPr>
          </a:lstStyle>
          <a:p>
            <a:pPr>
              <a:defRPr/>
            </a:pPr>
            <a:fld id="{6731CB39-9B66-4306-B338-C0D7C9AF2A9A}" type="datetime1">
              <a:rPr lang="en-US"/>
              <a:pPr>
                <a:defRPr/>
              </a:pPr>
              <a:t>16-Mar-15</a:t>
            </a:fld>
            <a:endParaRPr lang="en-US"/>
          </a:p>
        </p:txBody>
      </p:sp>
      <p:sp>
        <p:nvSpPr>
          <p:cNvPr id="5" name="Rectangle 5"/>
          <p:cNvSpPr>
            <a:spLocks noGrp="1" noChangeArrowheads="1"/>
          </p:cNvSpPr>
          <p:nvPr>
            <p:ph type="sldNum" sz="quarter" idx="11"/>
          </p:nvPr>
        </p:nvSpPr>
        <p:spPr>
          <a:ln/>
        </p:spPr>
        <p:txBody>
          <a:bodyPr/>
          <a:lstStyle>
            <a:lvl1pPr>
              <a:defRPr/>
            </a:lvl1pPr>
          </a:lstStyle>
          <a:p>
            <a:pPr>
              <a:defRPr/>
            </a:pPr>
            <a:fld id="{D7104059-7B5B-4CC1-8AEB-FF895396DCFF}"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82563" y="1874838"/>
            <a:ext cx="4289425" cy="4479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4388" y="1874838"/>
            <a:ext cx="4291012" cy="4479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dt" sz="half" idx="10"/>
          </p:nvPr>
        </p:nvSpPr>
        <p:spPr>
          <a:ln/>
        </p:spPr>
        <p:txBody>
          <a:bodyPr/>
          <a:lstStyle>
            <a:lvl1pPr>
              <a:defRPr/>
            </a:lvl1pPr>
          </a:lstStyle>
          <a:p>
            <a:pPr>
              <a:defRPr/>
            </a:pPr>
            <a:fld id="{87D05D4D-B172-4250-9290-49D0480FD1E2}" type="datetime1">
              <a:rPr lang="en-US"/>
              <a:pPr>
                <a:defRPr/>
              </a:pPr>
              <a:t>16-Mar-15</a:t>
            </a:fld>
            <a:endParaRPr lang="en-US"/>
          </a:p>
        </p:txBody>
      </p:sp>
      <p:sp>
        <p:nvSpPr>
          <p:cNvPr id="6" name="Rectangle 5"/>
          <p:cNvSpPr>
            <a:spLocks noGrp="1" noChangeArrowheads="1"/>
          </p:cNvSpPr>
          <p:nvPr>
            <p:ph type="sldNum" sz="quarter" idx="11"/>
          </p:nvPr>
        </p:nvSpPr>
        <p:spPr>
          <a:ln/>
        </p:spPr>
        <p:txBody>
          <a:bodyPr/>
          <a:lstStyle>
            <a:lvl1pPr>
              <a:defRPr/>
            </a:lvl1pPr>
          </a:lstStyle>
          <a:p>
            <a:pPr>
              <a:defRPr/>
            </a:pPr>
            <a:fld id="{CFDF2A27-7F1D-4994-84A7-CEBBE09C484C}"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Titelstijl van model bewerken</a:t>
            </a:r>
            <a:endParaRPr lang="nl-NL"/>
          </a:p>
        </p:txBody>
      </p:sp>
      <p:sp>
        <p:nvSpPr>
          <p:cNvPr id="3" name="Tijdelijke aanduiding voor inhoud 2"/>
          <p:cNvSpPr>
            <a:spLocks noGrp="1"/>
          </p:cNvSpPr>
          <p:nvPr>
            <p:ph idx="1"/>
          </p:nvPr>
        </p:nvSpPr>
        <p:spPr/>
        <p:txBody>
          <a:body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Rectangle 7"/>
          <p:cNvSpPr>
            <a:spLocks noGrp="1" noChangeArrowheads="1"/>
          </p:cNvSpPr>
          <p:nvPr>
            <p:ph type="dt" sz="half" idx="10"/>
          </p:nvPr>
        </p:nvSpPr>
        <p:spPr>
          <a:ln/>
        </p:spPr>
        <p:txBody>
          <a:bodyPr/>
          <a:lstStyle>
            <a:lvl1pPr>
              <a:defRPr/>
            </a:lvl1pPr>
          </a:lstStyle>
          <a:p>
            <a:pPr>
              <a:defRPr/>
            </a:pPr>
            <a:fld id="{55603CD7-2F9D-4AA1-9754-26FCD8C03974}" type="datetime1">
              <a:rPr lang="en-US"/>
              <a:pPr>
                <a:defRPr/>
              </a:pPr>
              <a:t>16-Mar-15</a:t>
            </a:fld>
            <a:endParaRPr lang="en-US"/>
          </a:p>
        </p:txBody>
      </p:sp>
      <p:sp>
        <p:nvSpPr>
          <p:cNvPr id="5" name="Rectangle 5"/>
          <p:cNvSpPr>
            <a:spLocks noGrp="1" noChangeArrowheads="1"/>
          </p:cNvSpPr>
          <p:nvPr>
            <p:ph type="sldNum" sz="quarter" idx="11"/>
          </p:nvPr>
        </p:nvSpPr>
        <p:spPr>
          <a:ln/>
        </p:spPr>
        <p:txBody>
          <a:bodyPr/>
          <a:lstStyle>
            <a:lvl1pPr>
              <a:defRPr/>
            </a:lvl1pPr>
          </a:lstStyle>
          <a:p>
            <a:pPr>
              <a:defRPr/>
            </a:pPr>
            <a:fld id="{5FF9BC84-E776-4A6C-ACC6-12755BCAFA89}"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7"/>
          <p:cNvSpPr>
            <a:spLocks noGrp="1" noChangeArrowheads="1"/>
          </p:cNvSpPr>
          <p:nvPr>
            <p:ph type="dt" sz="half" idx="10"/>
          </p:nvPr>
        </p:nvSpPr>
        <p:spPr>
          <a:ln/>
        </p:spPr>
        <p:txBody>
          <a:bodyPr/>
          <a:lstStyle>
            <a:lvl1pPr>
              <a:defRPr/>
            </a:lvl1pPr>
          </a:lstStyle>
          <a:p>
            <a:pPr>
              <a:defRPr/>
            </a:pPr>
            <a:fld id="{5C67C49E-A8C9-4D91-8C7F-58133CA3D867}" type="datetime1">
              <a:rPr lang="en-US"/>
              <a:pPr>
                <a:defRPr/>
              </a:pPr>
              <a:t>16-Mar-15</a:t>
            </a:fld>
            <a:endParaRPr lang="en-US"/>
          </a:p>
        </p:txBody>
      </p:sp>
      <p:sp>
        <p:nvSpPr>
          <p:cNvPr id="8" name="Rectangle 5"/>
          <p:cNvSpPr>
            <a:spLocks noGrp="1" noChangeArrowheads="1"/>
          </p:cNvSpPr>
          <p:nvPr>
            <p:ph type="sldNum" sz="quarter" idx="11"/>
          </p:nvPr>
        </p:nvSpPr>
        <p:spPr>
          <a:ln/>
        </p:spPr>
        <p:txBody>
          <a:bodyPr/>
          <a:lstStyle>
            <a:lvl1pPr>
              <a:defRPr/>
            </a:lvl1pPr>
          </a:lstStyle>
          <a:p>
            <a:pPr>
              <a:defRPr/>
            </a:pPr>
            <a:fld id="{84DF1D88-6746-4595-9410-484FB6C38706}"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7"/>
          <p:cNvSpPr>
            <a:spLocks noGrp="1" noChangeArrowheads="1"/>
          </p:cNvSpPr>
          <p:nvPr>
            <p:ph type="dt" sz="half" idx="10"/>
          </p:nvPr>
        </p:nvSpPr>
        <p:spPr>
          <a:ln/>
        </p:spPr>
        <p:txBody>
          <a:bodyPr/>
          <a:lstStyle>
            <a:lvl1pPr>
              <a:defRPr/>
            </a:lvl1pPr>
          </a:lstStyle>
          <a:p>
            <a:pPr>
              <a:defRPr/>
            </a:pPr>
            <a:fld id="{9D78627F-77FE-46DD-B1C1-AD1F105E4061}" type="datetime1">
              <a:rPr lang="en-US"/>
              <a:pPr>
                <a:defRPr/>
              </a:pPr>
              <a:t>16-Mar-15</a:t>
            </a:fld>
            <a:endParaRPr lang="en-US"/>
          </a:p>
        </p:txBody>
      </p:sp>
      <p:sp>
        <p:nvSpPr>
          <p:cNvPr id="4" name="Rectangle 5"/>
          <p:cNvSpPr>
            <a:spLocks noGrp="1" noChangeArrowheads="1"/>
          </p:cNvSpPr>
          <p:nvPr>
            <p:ph type="sldNum" sz="quarter" idx="11"/>
          </p:nvPr>
        </p:nvSpPr>
        <p:spPr>
          <a:ln/>
        </p:spPr>
        <p:txBody>
          <a:bodyPr/>
          <a:lstStyle>
            <a:lvl1pPr>
              <a:defRPr/>
            </a:lvl1pPr>
          </a:lstStyle>
          <a:p>
            <a:pPr>
              <a:defRPr/>
            </a:pPr>
            <a:fld id="{650DEEAF-BC95-42D0-BCCD-4DF97BB684F1}"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
          <p:cNvSpPr>
            <a:spLocks noGrp="1" noChangeArrowheads="1"/>
          </p:cNvSpPr>
          <p:nvPr>
            <p:ph type="dt" sz="half" idx="10"/>
          </p:nvPr>
        </p:nvSpPr>
        <p:spPr>
          <a:ln/>
        </p:spPr>
        <p:txBody>
          <a:bodyPr/>
          <a:lstStyle>
            <a:lvl1pPr>
              <a:defRPr/>
            </a:lvl1pPr>
          </a:lstStyle>
          <a:p>
            <a:pPr>
              <a:defRPr/>
            </a:pPr>
            <a:fld id="{91D2A231-97DC-439B-973D-18BB2080C9D7}" type="datetime1">
              <a:rPr lang="en-US"/>
              <a:pPr>
                <a:defRPr/>
              </a:pPr>
              <a:t>16-Mar-15</a:t>
            </a:fld>
            <a:endParaRPr lang="en-US"/>
          </a:p>
        </p:txBody>
      </p:sp>
      <p:sp>
        <p:nvSpPr>
          <p:cNvPr id="3" name="Rectangle 5"/>
          <p:cNvSpPr>
            <a:spLocks noGrp="1" noChangeArrowheads="1"/>
          </p:cNvSpPr>
          <p:nvPr>
            <p:ph type="sldNum" sz="quarter" idx="11"/>
          </p:nvPr>
        </p:nvSpPr>
        <p:spPr>
          <a:ln/>
        </p:spPr>
        <p:txBody>
          <a:bodyPr/>
          <a:lstStyle>
            <a:lvl1pPr>
              <a:defRPr/>
            </a:lvl1pPr>
          </a:lstStyle>
          <a:p>
            <a:pPr>
              <a:defRPr/>
            </a:pPr>
            <a:fld id="{208E13C9-5625-46C0-A817-68E24555593F}"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dt" sz="half" idx="10"/>
          </p:nvPr>
        </p:nvSpPr>
        <p:spPr>
          <a:ln/>
        </p:spPr>
        <p:txBody>
          <a:bodyPr/>
          <a:lstStyle>
            <a:lvl1pPr>
              <a:defRPr/>
            </a:lvl1pPr>
          </a:lstStyle>
          <a:p>
            <a:pPr>
              <a:defRPr/>
            </a:pPr>
            <a:fld id="{33A13267-635B-4B5F-9525-9377B3AFCB0B}" type="datetime1">
              <a:rPr lang="en-US"/>
              <a:pPr>
                <a:defRPr/>
              </a:pPr>
              <a:t>16-Mar-15</a:t>
            </a:fld>
            <a:endParaRPr lang="en-US"/>
          </a:p>
        </p:txBody>
      </p:sp>
      <p:sp>
        <p:nvSpPr>
          <p:cNvPr id="6" name="Rectangle 5"/>
          <p:cNvSpPr>
            <a:spLocks noGrp="1" noChangeArrowheads="1"/>
          </p:cNvSpPr>
          <p:nvPr>
            <p:ph type="sldNum" sz="quarter" idx="11"/>
          </p:nvPr>
        </p:nvSpPr>
        <p:spPr>
          <a:ln/>
        </p:spPr>
        <p:txBody>
          <a:bodyPr/>
          <a:lstStyle>
            <a:lvl1pPr>
              <a:defRPr/>
            </a:lvl1pPr>
          </a:lstStyle>
          <a:p>
            <a:pPr>
              <a:defRPr/>
            </a:pPr>
            <a:fld id="{908F9794-79CD-4154-AB0B-441A9F1DDD65}"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dt" sz="half" idx="10"/>
          </p:nvPr>
        </p:nvSpPr>
        <p:spPr>
          <a:ln/>
        </p:spPr>
        <p:txBody>
          <a:bodyPr/>
          <a:lstStyle>
            <a:lvl1pPr>
              <a:defRPr/>
            </a:lvl1pPr>
          </a:lstStyle>
          <a:p>
            <a:pPr>
              <a:defRPr/>
            </a:pPr>
            <a:fld id="{29FD7369-6B5A-461B-8538-441737F30C46}" type="datetime1">
              <a:rPr lang="en-US"/>
              <a:pPr>
                <a:defRPr/>
              </a:pPr>
              <a:t>16-Mar-15</a:t>
            </a:fld>
            <a:endParaRPr lang="en-US"/>
          </a:p>
        </p:txBody>
      </p:sp>
      <p:sp>
        <p:nvSpPr>
          <p:cNvPr id="6" name="Rectangle 5"/>
          <p:cNvSpPr>
            <a:spLocks noGrp="1" noChangeArrowheads="1"/>
          </p:cNvSpPr>
          <p:nvPr>
            <p:ph type="sldNum" sz="quarter" idx="11"/>
          </p:nvPr>
        </p:nvSpPr>
        <p:spPr>
          <a:ln/>
        </p:spPr>
        <p:txBody>
          <a:bodyPr/>
          <a:lstStyle>
            <a:lvl1pPr>
              <a:defRPr/>
            </a:lvl1pPr>
          </a:lstStyle>
          <a:p>
            <a:pPr>
              <a:defRPr/>
            </a:pPr>
            <a:fld id="{EDEEF26E-85E4-437A-8059-41BC4C6CFEC6}" type="slidenum">
              <a:rPr lang="en-US"/>
              <a:pPr>
                <a:defRPr/>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dt" sz="half" idx="10"/>
          </p:nvPr>
        </p:nvSpPr>
        <p:spPr>
          <a:ln/>
        </p:spPr>
        <p:txBody>
          <a:bodyPr/>
          <a:lstStyle>
            <a:lvl1pPr>
              <a:defRPr/>
            </a:lvl1pPr>
          </a:lstStyle>
          <a:p>
            <a:pPr>
              <a:defRPr/>
            </a:pPr>
            <a:fld id="{4A7181A8-E954-4553-8874-E5AC5DFAC28F}" type="datetime1">
              <a:rPr lang="en-US"/>
              <a:pPr>
                <a:defRPr/>
              </a:pPr>
              <a:t>16-Mar-15</a:t>
            </a:fld>
            <a:endParaRPr lang="en-US"/>
          </a:p>
        </p:txBody>
      </p:sp>
      <p:sp>
        <p:nvSpPr>
          <p:cNvPr id="5" name="Rectangle 5"/>
          <p:cNvSpPr>
            <a:spLocks noGrp="1" noChangeArrowheads="1"/>
          </p:cNvSpPr>
          <p:nvPr>
            <p:ph type="sldNum" sz="quarter" idx="11"/>
          </p:nvPr>
        </p:nvSpPr>
        <p:spPr>
          <a:ln/>
        </p:spPr>
        <p:txBody>
          <a:bodyPr/>
          <a:lstStyle>
            <a:lvl1pPr>
              <a:defRPr/>
            </a:lvl1pPr>
          </a:lstStyle>
          <a:p>
            <a:pPr>
              <a:defRPr/>
            </a:pPr>
            <a:fld id="{E3165C1F-09CF-4B19-B72C-C345DA82421F}" type="slidenum">
              <a:rPr lang="en-US"/>
              <a:pPr>
                <a:defRPr/>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32588" y="593725"/>
            <a:ext cx="2182812" cy="57610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82563" y="593725"/>
            <a:ext cx="6397625" cy="57610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dt" sz="half" idx="10"/>
          </p:nvPr>
        </p:nvSpPr>
        <p:spPr>
          <a:ln/>
        </p:spPr>
        <p:txBody>
          <a:bodyPr/>
          <a:lstStyle>
            <a:lvl1pPr>
              <a:defRPr/>
            </a:lvl1pPr>
          </a:lstStyle>
          <a:p>
            <a:pPr>
              <a:defRPr/>
            </a:pPr>
            <a:fld id="{5CF473D3-BF58-4B6D-A579-F2ACAF5DC7D2}" type="datetime1">
              <a:rPr lang="en-US"/>
              <a:pPr>
                <a:defRPr/>
              </a:pPr>
              <a:t>16-Mar-15</a:t>
            </a:fld>
            <a:endParaRPr lang="en-US"/>
          </a:p>
        </p:txBody>
      </p:sp>
      <p:sp>
        <p:nvSpPr>
          <p:cNvPr id="5" name="Rectangle 5"/>
          <p:cNvSpPr>
            <a:spLocks noGrp="1" noChangeArrowheads="1"/>
          </p:cNvSpPr>
          <p:nvPr>
            <p:ph type="sldNum" sz="quarter" idx="11"/>
          </p:nvPr>
        </p:nvSpPr>
        <p:spPr>
          <a:ln/>
        </p:spPr>
        <p:txBody>
          <a:bodyPr/>
          <a:lstStyle>
            <a:lvl1pPr>
              <a:defRPr/>
            </a:lvl1pPr>
          </a:lstStyle>
          <a:p>
            <a:pPr>
              <a:defRPr/>
            </a:pPr>
            <a:fld id="{3FECE0ED-85F1-42D9-B0A5-459681B2B0B8}"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lstStyle>
            <a:lvl1pPr algn="l">
              <a:defRPr sz="4000" b="1" cap="all"/>
            </a:lvl1pPr>
          </a:lstStyle>
          <a:p>
            <a:r>
              <a:rPr lang="nl-NL" smtClean="0"/>
              <a:t>Titelstijl van model bewerken</a:t>
            </a:r>
            <a:endParaRPr lang="nl-NL"/>
          </a:p>
        </p:txBody>
      </p:sp>
      <p:sp>
        <p:nvSpPr>
          <p:cNvPr id="3" name="Tijdelijke aanduiding voor tekst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l-NL" smtClean="0"/>
              <a:t>Klik om de tekststijl van het model te bewerken</a:t>
            </a:r>
          </a:p>
        </p:txBody>
      </p:sp>
      <p:sp>
        <p:nvSpPr>
          <p:cNvPr id="4" name="Rectangle 7"/>
          <p:cNvSpPr>
            <a:spLocks noGrp="1" noChangeArrowheads="1"/>
          </p:cNvSpPr>
          <p:nvPr>
            <p:ph type="dt" sz="half" idx="10"/>
          </p:nvPr>
        </p:nvSpPr>
        <p:spPr>
          <a:ln/>
        </p:spPr>
        <p:txBody>
          <a:bodyPr/>
          <a:lstStyle>
            <a:lvl1pPr>
              <a:defRPr/>
            </a:lvl1pPr>
          </a:lstStyle>
          <a:p>
            <a:pPr>
              <a:defRPr/>
            </a:pPr>
            <a:fld id="{EF4DA0D7-8692-4036-97CE-8725ABB12A1A}" type="datetime1">
              <a:rPr lang="en-US"/>
              <a:pPr>
                <a:defRPr/>
              </a:pPr>
              <a:t>16-Mar-15</a:t>
            </a:fld>
            <a:endParaRPr lang="en-US"/>
          </a:p>
        </p:txBody>
      </p:sp>
      <p:sp>
        <p:nvSpPr>
          <p:cNvPr id="5" name="Rectangle 5"/>
          <p:cNvSpPr>
            <a:spLocks noGrp="1" noChangeArrowheads="1"/>
          </p:cNvSpPr>
          <p:nvPr>
            <p:ph type="sldNum" sz="quarter" idx="11"/>
          </p:nvPr>
        </p:nvSpPr>
        <p:spPr>
          <a:ln/>
        </p:spPr>
        <p:txBody>
          <a:bodyPr/>
          <a:lstStyle>
            <a:lvl1pPr>
              <a:defRPr/>
            </a:lvl1pPr>
          </a:lstStyle>
          <a:p>
            <a:pPr>
              <a:defRPr/>
            </a:pPr>
            <a:fld id="{C3777C01-AA87-44E8-B737-19902160122C}"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ee objecte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Titelstijl van model bewerken</a:t>
            </a:r>
            <a:endParaRPr lang="nl-NL"/>
          </a:p>
        </p:txBody>
      </p:sp>
      <p:sp>
        <p:nvSpPr>
          <p:cNvPr id="3" name="Tijdelijke aanduiding voor inhoud 2"/>
          <p:cNvSpPr>
            <a:spLocks noGrp="1"/>
          </p:cNvSpPr>
          <p:nvPr>
            <p:ph sz="half" idx="1"/>
          </p:nvPr>
        </p:nvSpPr>
        <p:spPr>
          <a:xfrm>
            <a:off x="182563" y="1874838"/>
            <a:ext cx="4267200" cy="4479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inhoud 3"/>
          <p:cNvSpPr>
            <a:spLocks noGrp="1"/>
          </p:cNvSpPr>
          <p:nvPr>
            <p:ph sz="half" idx="2"/>
          </p:nvPr>
        </p:nvSpPr>
        <p:spPr>
          <a:xfrm>
            <a:off x="4602163" y="1874838"/>
            <a:ext cx="4267200" cy="4479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Rectangle 7"/>
          <p:cNvSpPr>
            <a:spLocks noGrp="1" noChangeArrowheads="1"/>
          </p:cNvSpPr>
          <p:nvPr>
            <p:ph type="dt" sz="half" idx="10"/>
          </p:nvPr>
        </p:nvSpPr>
        <p:spPr>
          <a:ln/>
        </p:spPr>
        <p:txBody>
          <a:bodyPr/>
          <a:lstStyle>
            <a:lvl1pPr>
              <a:defRPr/>
            </a:lvl1pPr>
          </a:lstStyle>
          <a:p>
            <a:pPr>
              <a:defRPr/>
            </a:pPr>
            <a:fld id="{635717D8-F50C-438E-A520-386FFC579F6D}" type="datetime1">
              <a:rPr lang="en-US"/>
              <a:pPr>
                <a:defRPr/>
              </a:pPr>
              <a:t>16-Mar-15</a:t>
            </a:fld>
            <a:endParaRPr lang="en-US"/>
          </a:p>
        </p:txBody>
      </p:sp>
      <p:sp>
        <p:nvSpPr>
          <p:cNvPr id="6" name="Rectangle 5"/>
          <p:cNvSpPr>
            <a:spLocks noGrp="1" noChangeArrowheads="1"/>
          </p:cNvSpPr>
          <p:nvPr>
            <p:ph type="sldNum" sz="quarter" idx="11"/>
          </p:nvPr>
        </p:nvSpPr>
        <p:spPr>
          <a:ln/>
        </p:spPr>
        <p:txBody>
          <a:bodyPr/>
          <a:lstStyle>
            <a:lvl1pPr>
              <a:defRPr/>
            </a:lvl1pPr>
          </a:lstStyle>
          <a:p>
            <a:pPr>
              <a:defRPr/>
            </a:pPr>
            <a:fld id="{32595308-AB59-4751-89DD-ACB379A252F8}"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nl-NL" smtClean="0"/>
              <a:t>Titelstijl van model bewerken</a:t>
            </a:r>
            <a:endParaRPr lang="nl-NL"/>
          </a:p>
        </p:txBody>
      </p:sp>
      <p:sp>
        <p:nvSpPr>
          <p:cNvPr id="3" name="Tijdelijke aanduiding vo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tekststijl van het model te bewerken</a:t>
            </a:r>
          </a:p>
        </p:txBody>
      </p:sp>
      <p:sp>
        <p:nvSpPr>
          <p:cNvPr id="4" name="Tijdelijke aanduiding voor inhou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tekststijl van het model te bewerken</a:t>
            </a:r>
          </a:p>
        </p:txBody>
      </p:sp>
      <p:sp>
        <p:nvSpPr>
          <p:cNvPr id="6" name="Tijdelijke aanduiding voor inhou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7" name="Rectangle 7"/>
          <p:cNvSpPr>
            <a:spLocks noGrp="1" noChangeArrowheads="1"/>
          </p:cNvSpPr>
          <p:nvPr>
            <p:ph type="dt" sz="half" idx="10"/>
          </p:nvPr>
        </p:nvSpPr>
        <p:spPr>
          <a:ln/>
        </p:spPr>
        <p:txBody>
          <a:bodyPr/>
          <a:lstStyle>
            <a:lvl1pPr>
              <a:defRPr/>
            </a:lvl1pPr>
          </a:lstStyle>
          <a:p>
            <a:pPr>
              <a:defRPr/>
            </a:pPr>
            <a:fld id="{419F3784-1C0E-43ED-A04A-90E9AB8F6565}" type="datetime1">
              <a:rPr lang="en-US"/>
              <a:pPr>
                <a:defRPr/>
              </a:pPr>
              <a:t>16-Mar-15</a:t>
            </a:fld>
            <a:endParaRPr lang="en-US"/>
          </a:p>
        </p:txBody>
      </p:sp>
      <p:sp>
        <p:nvSpPr>
          <p:cNvPr id="8" name="Rectangle 5"/>
          <p:cNvSpPr>
            <a:spLocks noGrp="1" noChangeArrowheads="1"/>
          </p:cNvSpPr>
          <p:nvPr>
            <p:ph type="sldNum" sz="quarter" idx="11"/>
          </p:nvPr>
        </p:nvSpPr>
        <p:spPr>
          <a:ln/>
        </p:spPr>
        <p:txBody>
          <a:bodyPr/>
          <a:lstStyle>
            <a:lvl1pPr>
              <a:defRPr/>
            </a:lvl1pPr>
          </a:lstStyle>
          <a:p>
            <a:pPr>
              <a:defRPr/>
            </a:pPr>
            <a:fld id="{9EF691FE-A3FE-4043-B27F-0B9D2420DBA5}"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Titelstijl van model bewerken</a:t>
            </a:r>
            <a:endParaRPr lang="nl-NL"/>
          </a:p>
        </p:txBody>
      </p:sp>
      <p:sp>
        <p:nvSpPr>
          <p:cNvPr id="3" name="Rectangle 7"/>
          <p:cNvSpPr>
            <a:spLocks noGrp="1" noChangeArrowheads="1"/>
          </p:cNvSpPr>
          <p:nvPr>
            <p:ph type="dt" sz="half" idx="10"/>
          </p:nvPr>
        </p:nvSpPr>
        <p:spPr>
          <a:ln/>
        </p:spPr>
        <p:txBody>
          <a:bodyPr/>
          <a:lstStyle>
            <a:lvl1pPr>
              <a:defRPr/>
            </a:lvl1pPr>
          </a:lstStyle>
          <a:p>
            <a:pPr>
              <a:defRPr/>
            </a:pPr>
            <a:fld id="{1CAF2903-AE6E-4F34-AFEF-68EC76CF2D2E}" type="datetime1">
              <a:rPr lang="en-US"/>
              <a:pPr>
                <a:defRPr/>
              </a:pPr>
              <a:t>16-Mar-15</a:t>
            </a:fld>
            <a:endParaRPr lang="en-US"/>
          </a:p>
        </p:txBody>
      </p:sp>
      <p:sp>
        <p:nvSpPr>
          <p:cNvPr id="4" name="Rectangle 5"/>
          <p:cNvSpPr>
            <a:spLocks noGrp="1" noChangeArrowheads="1"/>
          </p:cNvSpPr>
          <p:nvPr>
            <p:ph type="sldNum" sz="quarter" idx="11"/>
          </p:nvPr>
        </p:nvSpPr>
        <p:spPr>
          <a:ln/>
        </p:spPr>
        <p:txBody>
          <a:bodyPr/>
          <a:lstStyle>
            <a:lvl1pPr>
              <a:defRPr/>
            </a:lvl1pPr>
          </a:lstStyle>
          <a:p>
            <a:pPr>
              <a:defRPr/>
            </a:pPr>
            <a:fld id="{7759C7FE-BE6B-403C-A13B-DB95E1BBB64B}"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Rectangle 7"/>
          <p:cNvSpPr>
            <a:spLocks noGrp="1" noChangeArrowheads="1"/>
          </p:cNvSpPr>
          <p:nvPr>
            <p:ph type="dt" sz="half" idx="10"/>
          </p:nvPr>
        </p:nvSpPr>
        <p:spPr>
          <a:ln/>
        </p:spPr>
        <p:txBody>
          <a:bodyPr/>
          <a:lstStyle>
            <a:lvl1pPr>
              <a:defRPr/>
            </a:lvl1pPr>
          </a:lstStyle>
          <a:p>
            <a:pPr>
              <a:defRPr/>
            </a:pPr>
            <a:fld id="{B86BF4E9-F6DA-4679-B020-990571EB93C5}" type="datetime1">
              <a:rPr lang="en-US"/>
              <a:pPr>
                <a:defRPr/>
              </a:pPr>
              <a:t>16-Mar-15</a:t>
            </a:fld>
            <a:endParaRPr lang="en-US"/>
          </a:p>
        </p:txBody>
      </p:sp>
      <p:sp>
        <p:nvSpPr>
          <p:cNvPr id="3" name="Rectangle 5"/>
          <p:cNvSpPr>
            <a:spLocks noGrp="1" noChangeArrowheads="1"/>
          </p:cNvSpPr>
          <p:nvPr>
            <p:ph type="sldNum" sz="quarter" idx="11"/>
          </p:nvPr>
        </p:nvSpPr>
        <p:spPr>
          <a:ln/>
        </p:spPr>
        <p:txBody>
          <a:bodyPr/>
          <a:lstStyle>
            <a:lvl1pPr>
              <a:defRPr/>
            </a:lvl1pPr>
          </a:lstStyle>
          <a:p>
            <a:pPr>
              <a:defRPr/>
            </a:pPr>
            <a:fld id="{DBD8D3B4-AE13-4CCB-9CB2-F0FBA6260724}"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nl-NL" smtClean="0"/>
              <a:t>Titelstijl van model bewerken</a:t>
            </a:r>
            <a:endParaRPr lang="nl-NL"/>
          </a:p>
        </p:txBody>
      </p:sp>
      <p:sp>
        <p:nvSpPr>
          <p:cNvPr id="3" name="Tijdelijke aanduiding voor inhou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tekststijl van het model te bewerken</a:t>
            </a:r>
          </a:p>
        </p:txBody>
      </p:sp>
      <p:sp>
        <p:nvSpPr>
          <p:cNvPr id="5" name="Rectangle 7"/>
          <p:cNvSpPr>
            <a:spLocks noGrp="1" noChangeArrowheads="1"/>
          </p:cNvSpPr>
          <p:nvPr>
            <p:ph type="dt" sz="half" idx="10"/>
          </p:nvPr>
        </p:nvSpPr>
        <p:spPr>
          <a:ln/>
        </p:spPr>
        <p:txBody>
          <a:bodyPr/>
          <a:lstStyle>
            <a:lvl1pPr>
              <a:defRPr/>
            </a:lvl1pPr>
          </a:lstStyle>
          <a:p>
            <a:pPr>
              <a:defRPr/>
            </a:pPr>
            <a:fld id="{EF97DCC0-0009-4489-95B1-DBE1513B4FBF}" type="datetime1">
              <a:rPr lang="en-US"/>
              <a:pPr>
                <a:defRPr/>
              </a:pPr>
              <a:t>16-Mar-15</a:t>
            </a:fld>
            <a:endParaRPr lang="en-US"/>
          </a:p>
        </p:txBody>
      </p:sp>
      <p:sp>
        <p:nvSpPr>
          <p:cNvPr id="6" name="Rectangle 5"/>
          <p:cNvSpPr>
            <a:spLocks noGrp="1" noChangeArrowheads="1"/>
          </p:cNvSpPr>
          <p:nvPr>
            <p:ph type="sldNum" sz="quarter" idx="11"/>
          </p:nvPr>
        </p:nvSpPr>
        <p:spPr>
          <a:ln/>
        </p:spPr>
        <p:txBody>
          <a:bodyPr/>
          <a:lstStyle>
            <a:lvl1pPr>
              <a:defRPr/>
            </a:lvl1pPr>
          </a:lstStyle>
          <a:p>
            <a:pPr>
              <a:defRPr/>
            </a:pPr>
            <a:fld id="{2ABEE75F-C2AF-41B8-B4D6-DD168A1BD372}"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nl-NL" smtClean="0"/>
              <a:t>Titelstijl van model bewerken</a:t>
            </a:r>
            <a:endParaRPr lang="nl-NL"/>
          </a:p>
        </p:txBody>
      </p:sp>
      <p:sp>
        <p:nvSpPr>
          <p:cNvPr id="3" name="Tijdelijke aanduiding voor afbeelding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NL" noProof="0" smtClean="0"/>
          </a:p>
        </p:txBody>
      </p:sp>
      <p:sp>
        <p:nvSpPr>
          <p:cNvPr id="4" name="Tijdelijke aanduiding vo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tekststijl van het model te bewerken</a:t>
            </a:r>
          </a:p>
        </p:txBody>
      </p:sp>
      <p:sp>
        <p:nvSpPr>
          <p:cNvPr id="5" name="Rectangle 7"/>
          <p:cNvSpPr>
            <a:spLocks noGrp="1" noChangeArrowheads="1"/>
          </p:cNvSpPr>
          <p:nvPr>
            <p:ph type="dt" sz="half" idx="10"/>
          </p:nvPr>
        </p:nvSpPr>
        <p:spPr>
          <a:ln/>
        </p:spPr>
        <p:txBody>
          <a:bodyPr/>
          <a:lstStyle>
            <a:lvl1pPr>
              <a:defRPr/>
            </a:lvl1pPr>
          </a:lstStyle>
          <a:p>
            <a:pPr>
              <a:defRPr/>
            </a:pPr>
            <a:fld id="{9F9C3383-DE7A-4604-8BB0-2598A49DC2A9}" type="datetime1">
              <a:rPr lang="en-US"/>
              <a:pPr>
                <a:defRPr/>
              </a:pPr>
              <a:t>16-Mar-15</a:t>
            </a:fld>
            <a:endParaRPr lang="en-US"/>
          </a:p>
        </p:txBody>
      </p:sp>
      <p:sp>
        <p:nvSpPr>
          <p:cNvPr id="6" name="Rectangle 5"/>
          <p:cNvSpPr>
            <a:spLocks noGrp="1" noChangeArrowheads="1"/>
          </p:cNvSpPr>
          <p:nvPr>
            <p:ph type="sldNum" sz="quarter" idx="11"/>
          </p:nvPr>
        </p:nvSpPr>
        <p:spPr>
          <a:ln/>
        </p:spPr>
        <p:txBody>
          <a:bodyPr/>
          <a:lstStyle>
            <a:lvl1pPr>
              <a:defRPr/>
            </a:lvl1pPr>
          </a:lstStyle>
          <a:p>
            <a:pPr>
              <a:defRPr/>
            </a:pPr>
            <a:fld id="{001AE021-1DB0-4744-A82D-1921A958E903}"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image" Target="../media/image1.png"/><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body" idx="1"/>
          </p:nvPr>
        </p:nvSpPr>
        <p:spPr bwMode="auto">
          <a:xfrm>
            <a:off x="182563" y="1874838"/>
            <a:ext cx="8732837" cy="44799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p:txBody>
      </p:sp>
      <p:sp>
        <p:nvSpPr>
          <p:cNvPr id="6147" name="Rectangle 10"/>
          <p:cNvSpPr>
            <a:spLocks noGrp="1" noChangeArrowheads="1"/>
          </p:cNvSpPr>
          <p:nvPr>
            <p:ph type="title"/>
          </p:nvPr>
        </p:nvSpPr>
        <p:spPr bwMode="auto">
          <a:xfrm>
            <a:off x="182563" y="593725"/>
            <a:ext cx="8686800" cy="639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title style</a:t>
            </a:r>
          </a:p>
        </p:txBody>
      </p:sp>
      <p:sp>
        <p:nvSpPr>
          <p:cNvPr id="1028" name="Line 3"/>
          <p:cNvSpPr>
            <a:spLocks noChangeShapeType="1"/>
          </p:cNvSpPr>
          <p:nvPr/>
        </p:nvSpPr>
        <p:spPr bwMode="auto">
          <a:xfrm flipV="1">
            <a:off x="274638" y="549275"/>
            <a:ext cx="8594725" cy="0"/>
          </a:xfrm>
          <a:prstGeom prst="line">
            <a:avLst/>
          </a:prstGeom>
          <a:noFill/>
          <a:ln w="9525">
            <a:solidFill>
              <a:schemeClr val="tx1"/>
            </a:solidFill>
            <a:round/>
            <a:headEnd/>
            <a:tailEnd/>
          </a:ln>
        </p:spPr>
        <p:txBody>
          <a:bodyPr/>
          <a:lstStyle/>
          <a:p>
            <a:pPr>
              <a:defRPr/>
            </a:pPr>
            <a:endParaRPr lang="en-US">
              <a:latin typeface="Arial" pitchFamily="34" charset="0"/>
              <a:ea typeface="ＭＳ Ｐゴシック" pitchFamily="34" charset="-128"/>
            </a:endParaRPr>
          </a:p>
        </p:txBody>
      </p:sp>
      <p:sp>
        <p:nvSpPr>
          <p:cNvPr id="1029" name="Rectangle 6"/>
          <p:cNvSpPr>
            <a:spLocks noChangeArrowheads="1"/>
          </p:cNvSpPr>
          <p:nvPr/>
        </p:nvSpPr>
        <p:spPr bwMode="black">
          <a:xfrm>
            <a:off x="7589838" y="6537325"/>
            <a:ext cx="1371600" cy="184150"/>
          </a:xfrm>
          <a:prstGeom prst="rect">
            <a:avLst/>
          </a:prstGeom>
          <a:noFill/>
          <a:ln w="9525">
            <a:noFill/>
            <a:miter lim="800000"/>
            <a:headEnd/>
            <a:tailEnd/>
          </a:ln>
        </p:spPr>
        <p:txBody>
          <a:bodyPr lIns="92075" tIns="46038" rIns="92075" bIns="46038"/>
          <a:lstStyle/>
          <a:p>
            <a:pPr algn="r">
              <a:lnSpc>
                <a:spcPct val="100000"/>
              </a:lnSpc>
              <a:defRPr/>
            </a:pPr>
            <a:r>
              <a:rPr lang="en-US" sz="800" dirty="0">
                <a:solidFill>
                  <a:schemeClr val="tx1"/>
                </a:solidFill>
              </a:rPr>
              <a:t>© </a:t>
            </a:r>
            <a:r>
              <a:rPr lang="en-US" sz="800" dirty="0" smtClean="0">
                <a:solidFill>
                  <a:schemeClr val="tx1"/>
                </a:solidFill>
              </a:rPr>
              <a:t>2014 </a:t>
            </a:r>
            <a:r>
              <a:rPr lang="en-US" sz="800" dirty="0">
                <a:solidFill>
                  <a:schemeClr val="tx1"/>
                </a:solidFill>
              </a:rPr>
              <a:t>IBM Corporation</a:t>
            </a:r>
            <a:endParaRPr lang="en-US" sz="1800" dirty="0">
              <a:solidFill>
                <a:schemeClr val="tx1"/>
              </a:solidFill>
            </a:endParaRPr>
          </a:p>
        </p:txBody>
      </p:sp>
      <p:sp>
        <p:nvSpPr>
          <p:cNvPr id="260103" name="Rectangle 7"/>
          <p:cNvSpPr>
            <a:spLocks noGrp="1" noChangeArrowheads="1"/>
          </p:cNvSpPr>
          <p:nvPr>
            <p:ph type="dt" sz="half" idx="2"/>
          </p:nvPr>
        </p:nvSpPr>
        <p:spPr bwMode="auto">
          <a:xfrm>
            <a:off x="549275" y="6537325"/>
            <a:ext cx="1004888" cy="184150"/>
          </a:xfrm>
          <a:prstGeom prst="rect">
            <a:avLst/>
          </a:prstGeom>
          <a:noFill/>
          <a:ln>
            <a:noFill/>
          </a:ln>
          <a:effectLst/>
          <a:extLst/>
        </p:spPr>
        <p:txBody>
          <a:bodyPr vert="horz" wrap="square" lIns="92075" tIns="46038" rIns="92075" bIns="46038" numCol="1" anchor="t" anchorCtr="0" compatLnSpc="1">
            <a:prstTxWarp prst="textNoShape">
              <a:avLst/>
            </a:prstTxWarp>
          </a:bodyPr>
          <a:lstStyle>
            <a:lvl1pPr algn="l">
              <a:lnSpc>
                <a:spcPct val="100000"/>
              </a:lnSpc>
              <a:defRPr sz="800">
                <a:solidFill>
                  <a:schemeClr val="tx1"/>
                </a:solidFill>
                <a:latin typeface="Arial" pitchFamily="34" charset="0"/>
                <a:ea typeface="ＭＳ Ｐゴシック" pitchFamily="34" charset="-128"/>
                <a:cs typeface="Arial" pitchFamily="34" charset="0"/>
              </a:defRPr>
            </a:lvl1pPr>
          </a:lstStyle>
          <a:p>
            <a:pPr>
              <a:defRPr/>
            </a:pPr>
            <a:fld id="{7390AC8C-0E8C-4E84-BBCA-097F777BD9B7}" type="datetime1">
              <a:rPr lang="en-US"/>
              <a:pPr>
                <a:defRPr/>
              </a:pPr>
              <a:t>16-Mar-15</a:t>
            </a:fld>
            <a:endParaRPr lang="en-US"/>
          </a:p>
        </p:txBody>
      </p:sp>
      <p:pic>
        <p:nvPicPr>
          <p:cNvPr id="6151" name="Picture 8" descr="R120_G137_B251-200"/>
          <p:cNvPicPr>
            <a:picLocks noChangeAspect="1" noChangeArrowheads="1"/>
          </p:cNvPicPr>
          <p:nvPr/>
        </p:nvPicPr>
        <p:blipFill>
          <a:blip r:embed="rId17"/>
          <a:srcRect/>
          <a:stretch>
            <a:fillRect/>
          </a:stretch>
        </p:blipFill>
        <p:spPr bwMode="auto">
          <a:xfrm>
            <a:off x="8280400" y="227013"/>
            <a:ext cx="588963" cy="236537"/>
          </a:xfrm>
          <a:prstGeom prst="rect">
            <a:avLst/>
          </a:prstGeom>
          <a:noFill/>
          <a:ln w="9525">
            <a:noFill/>
            <a:miter lim="800000"/>
            <a:headEnd/>
            <a:tailEnd/>
          </a:ln>
        </p:spPr>
      </p:pic>
      <p:pic>
        <p:nvPicPr>
          <p:cNvPr id="6152" name="Picture 9" descr="Blue IBM logo"/>
          <p:cNvPicPr>
            <a:picLocks noChangeAspect="1" noChangeArrowheads="1"/>
          </p:cNvPicPr>
          <p:nvPr/>
        </p:nvPicPr>
        <p:blipFill>
          <a:blip r:embed="rId17"/>
          <a:srcRect/>
          <a:stretch>
            <a:fillRect/>
          </a:stretch>
        </p:blipFill>
        <p:spPr bwMode="auto">
          <a:xfrm>
            <a:off x="8280400" y="227013"/>
            <a:ext cx="588963" cy="236537"/>
          </a:xfrm>
          <a:prstGeom prst="rect">
            <a:avLst/>
          </a:prstGeom>
          <a:noFill/>
          <a:ln w="9525">
            <a:noFill/>
            <a:miter lim="800000"/>
            <a:headEnd/>
            <a:tailEnd/>
          </a:ln>
        </p:spPr>
      </p:pic>
      <p:sp>
        <p:nvSpPr>
          <p:cNvPr id="260101" name="Rectangle 5"/>
          <p:cNvSpPr>
            <a:spLocks noGrp="1" noChangeArrowheads="1"/>
          </p:cNvSpPr>
          <p:nvPr>
            <p:ph type="sldNum" sz="quarter" idx="4"/>
          </p:nvPr>
        </p:nvSpPr>
        <p:spPr bwMode="black">
          <a:xfrm>
            <a:off x="182563" y="6537325"/>
            <a:ext cx="366712" cy="18415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lvl1pPr algn="l">
              <a:lnSpc>
                <a:spcPct val="100000"/>
              </a:lnSpc>
              <a:defRPr sz="800">
                <a:solidFill>
                  <a:srgbClr val="000000"/>
                </a:solidFill>
                <a:latin typeface="Arial" pitchFamily="34" charset="0"/>
                <a:ea typeface="ＭＳ Ｐゴシック" pitchFamily="34" charset="-128"/>
                <a:cs typeface="Arial" pitchFamily="34" charset="0"/>
              </a:defRPr>
            </a:lvl1pPr>
          </a:lstStyle>
          <a:p>
            <a:pPr>
              <a:defRPr/>
            </a:pPr>
            <a:fld id="{10062D49-39B2-4AA3-8F3D-CD7D639C238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268" r:id="rId1"/>
    <p:sldLayoutId id="2147484244" r:id="rId2"/>
    <p:sldLayoutId id="2147484245" r:id="rId3"/>
    <p:sldLayoutId id="2147484246" r:id="rId4"/>
    <p:sldLayoutId id="2147484247" r:id="rId5"/>
    <p:sldLayoutId id="2147484248" r:id="rId6"/>
    <p:sldLayoutId id="2147484249" r:id="rId7"/>
    <p:sldLayoutId id="2147484250" r:id="rId8"/>
    <p:sldLayoutId id="2147484251" r:id="rId9"/>
    <p:sldLayoutId id="2147484252" r:id="rId10"/>
    <p:sldLayoutId id="2147484253" r:id="rId11"/>
    <p:sldLayoutId id="2147484254" r:id="rId12"/>
    <p:sldLayoutId id="2147484255" r:id="rId13"/>
    <p:sldLayoutId id="2147484256" r:id="rId14"/>
    <p:sldLayoutId id="2147484257" r:id="rId15"/>
  </p:sldLayoutIdLst>
  <p:timing>
    <p:tnLst>
      <p:par>
        <p:cTn id="1" dur="indefinite" restart="never" nodeType="tmRoot"/>
      </p:par>
    </p:tnLst>
  </p:timing>
  <p:hf hdr="0" dt="0"/>
  <p:txStyles>
    <p:titleStyle>
      <a:lvl1pPr algn="l" rtl="0" eaLnBrk="0" fontAlgn="base" hangingPunct="0">
        <a:lnSpc>
          <a:spcPct val="90000"/>
        </a:lnSpc>
        <a:spcBef>
          <a:spcPct val="0"/>
        </a:spcBef>
        <a:spcAft>
          <a:spcPct val="0"/>
        </a:spcAft>
        <a:defRPr sz="2200">
          <a:solidFill>
            <a:schemeClr val="hlink"/>
          </a:solidFill>
          <a:latin typeface="+mj-lt"/>
          <a:ea typeface="MS PGothic" pitchFamily="34" charset="-128"/>
          <a:cs typeface="ＭＳ Ｐゴシック" charset="0"/>
        </a:defRPr>
      </a:lvl1pPr>
      <a:lvl2pPr algn="l" rtl="0" eaLnBrk="0" fontAlgn="base" hangingPunct="0">
        <a:lnSpc>
          <a:spcPct val="90000"/>
        </a:lnSpc>
        <a:spcBef>
          <a:spcPct val="0"/>
        </a:spcBef>
        <a:spcAft>
          <a:spcPct val="0"/>
        </a:spcAft>
        <a:defRPr sz="2200">
          <a:solidFill>
            <a:schemeClr val="hlink"/>
          </a:solidFill>
          <a:latin typeface="Arial" charset="0"/>
          <a:ea typeface="MS PGothic" pitchFamily="34" charset="-128"/>
          <a:cs typeface="ＭＳ Ｐゴシック" charset="0"/>
        </a:defRPr>
      </a:lvl2pPr>
      <a:lvl3pPr algn="l" rtl="0" eaLnBrk="0" fontAlgn="base" hangingPunct="0">
        <a:lnSpc>
          <a:spcPct val="90000"/>
        </a:lnSpc>
        <a:spcBef>
          <a:spcPct val="0"/>
        </a:spcBef>
        <a:spcAft>
          <a:spcPct val="0"/>
        </a:spcAft>
        <a:defRPr sz="2200">
          <a:solidFill>
            <a:schemeClr val="hlink"/>
          </a:solidFill>
          <a:latin typeface="Arial" charset="0"/>
          <a:ea typeface="MS PGothic" pitchFamily="34" charset="-128"/>
          <a:cs typeface="ＭＳ Ｐゴシック" charset="0"/>
        </a:defRPr>
      </a:lvl3pPr>
      <a:lvl4pPr algn="l" rtl="0" eaLnBrk="0" fontAlgn="base" hangingPunct="0">
        <a:lnSpc>
          <a:spcPct val="90000"/>
        </a:lnSpc>
        <a:spcBef>
          <a:spcPct val="0"/>
        </a:spcBef>
        <a:spcAft>
          <a:spcPct val="0"/>
        </a:spcAft>
        <a:defRPr sz="2200">
          <a:solidFill>
            <a:schemeClr val="hlink"/>
          </a:solidFill>
          <a:latin typeface="Arial" charset="0"/>
          <a:ea typeface="MS PGothic" pitchFamily="34" charset="-128"/>
          <a:cs typeface="ＭＳ Ｐゴシック" charset="0"/>
        </a:defRPr>
      </a:lvl4pPr>
      <a:lvl5pPr algn="l" rtl="0" eaLnBrk="0" fontAlgn="base" hangingPunct="0">
        <a:lnSpc>
          <a:spcPct val="90000"/>
        </a:lnSpc>
        <a:spcBef>
          <a:spcPct val="0"/>
        </a:spcBef>
        <a:spcAft>
          <a:spcPct val="0"/>
        </a:spcAft>
        <a:defRPr sz="2200">
          <a:solidFill>
            <a:schemeClr val="hlink"/>
          </a:solidFill>
          <a:latin typeface="Arial" charset="0"/>
          <a:ea typeface="MS PGothic" pitchFamily="34" charset="-128"/>
          <a:cs typeface="ＭＳ Ｐゴシック" charset="0"/>
        </a:defRPr>
      </a:lvl5pPr>
      <a:lvl6pPr marL="457200" algn="l" rtl="0" fontAlgn="base">
        <a:lnSpc>
          <a:spcPct val="90000"/>
        </a:lnSpc>
        <a:spcBef>
          <a:spcPct val="0"/>
        </a:spcBef>
        <a:spcAft>
          <a:spcPct val="0"/>
        </a:spcAft>
        <a:defRPr sz="2200">
          <a:solidFill>
            <a:schemeClr val="hlink"/>
          </a:solidFill>
          <a:latin typeface="Arial" charset="0"/>
          <a:ea typeface="ＭＳ Ｐゴシック" charset="0"/>
        </a:defRPr>
      </a:lvl6pPr>
      <a:lvl7pPr marL="914400" algn="l" rtl="0" fontAlgn="base">
        <a:lnSpc>
          <a:spcPct val="90000"/>
        </a:lnSpc>
        <a:spcBef>
          <a:spcPct val="0"/>
        </a:spcBef>
        <a:spcAft>
          <a:spcPct val="0"/>
        </a:spcAft>
        <a:defRPr sz="2200">
          <a:solidFill>
            <a:schemeClr val="hlink"/>
          </a:solidFill>
          <a:latin typeface="Arial" charset="0"/>
          <a:ea typeface="ＭＳ Ｐゴシック" charset="0"/>
        </a:defRPr>
      </a:lvl7pPr>
      <a:lvl8pPr marL="1371600" algn="l" rtl="0" fontAlgn="base">
        <a:lnSpc>
          <a:spcPct val="90000"/>
        </a:lnSpc>
        <a:spcBef>
          <a:spcPct val="0"/>
        </a:spcBef>
        <a:spcAft>
          <a:spcPct val="0"/>
        </a:spcAft>
        <a:defRPr sz="2200">
          <a:solidFill>
            <a:schemeClr val="hlink"/>
          </a:solidFill>
          <a:latin typeface="Arial" charset="0"/>
          <a:ea typeface="ＭＳ Ｐゴシック" charset="0"/>
        </a:defRPr>
      </a:lvl8pPr>
      <a:lvl9pPr marL="1828800" algn="l" rtl="0" fontAlgn="base">
        <a:lnSpc>
          <a:spcPct val="90000"/>
        </a:lnSpc>
        <a:spcBef>
          <a:spcPct val="0"/>
        </a:spcBef>
        <a:spcAft>
          <a:spcPct val="0"/>
        </a:spcAft>
        <a:defRPr sz="2200">
          <a:solidFill>
            <a:schemeClr val="hlink"/>
          </a:solidFill>
          <a:latin typeface="Arial" charset="0"/>
          <a:ea typeface="ＭＳ Ｐゴシック" charset="0"/>
        </a:defRPr>
      </a:lvl9pPr>
    </p:titleStyle>
    <p:bodyStyle>
      <a:lvl1pPr marL="173038" indent="-173038" algn="l" rtl="0" eaLnBrk="0" fontAlgn="base" hangingPunct="0">
        <a:spcBef>
          <a:spcPct val="50000"/>
        </a:spcBef>
        <a:spcAft>
          <a:spcPct val="0"/>
        </a:spcAft>
        <a:buClr>
          <a:schemeClr val="tx1"/>
        </a:buClr>
        <a:buFont typeface="Wingdings" pitchFamily="2" charset="2"/>
        <a:buChar char="§"/>
        <a:defRPr sz="1600">
          <a:solidFill>
            <a:schemeClr val="tx1"/>
          </a:solidFill>
          <a:latin typeface="+mn-lt"/>
          <a:ea typeface="MS PGothic" pitchFamily="34" charset="-128"/>
          <a:cs typeface="ＭＳ Ｐゴシック" charset="0"/>
        </a:defRPr>
      </a:lvl1pPr>
      <a:lvl2pPr marL="509588" indent="-163513" algn="l" rtl="0" eaLnBrk="0" fontAlgn="base" hangingPunct="0">
        <a:spcBef>
          <a:spcPct val="0"/>
        </a:spcBef>
        <a:spcAft>
          <a:spcPct val="0"/>
        </a:spcAft>
        <a:buClr>
          <a:schemeClr val="tx1"/>
        </a:buClr>
        <a:buFont typeface="Arial" charset="0"/>
        <a:buChar char="–"/>
        <a:defRPr sz="1600">
          <a:solidFill>
            <a:schemeClr val="tx1"/>
          </a:solidFill>
          <a:latin typeface="+mn-lt"/>
          <a:ea typeface="MS PGothic" pitchFamily="34" charset="-128"/>
        </a:defRPr>
      </a:lvl2pPr>
      <a:lvl3pPr marL="855663" indent="-173038" algn="l" rtl="0" eaLnBrk="0" fontAlgn="base" hangingPunct="0">
        <a:spcBef>
          <a:spcPct val="0"/>
        </a:spcBef>
        <a:spcAft>
          <a:spcPct val="0"/>
        </a:spcAft>
        <a:buClr>
          <a:schemeClr val="tx1"/>
        </a:buClr>
        <a:buChar char="•"/>
        <a:defRPr sz="1600">
          <a:solidFill>
            <a:schemeClr val="tx1"/>
          </a:solidFill>
          <a:latin typeface="+mn-lt"/>
          <a:ea typeface="MS PGothic" pitchFamily="34" charset="-128"/>
        </a:defRPr>
      </a:lvl3pPr>
      <a:lvl4pPr marL="1203325" indent="-173038" algn="l" rtl="0" eaLnBrk="0" fontAlgn="base" hangingPunct="0">
        <a:spcBef>
          <a:spcPct val="20000"/>
        </a:spcBef>
        <a:spcAft>
          <a:spcPct val="0"/>
        </a:spcAft>
        <a:buClr>
          <a:schemeClr val="bg1"/>
        </a:buClr>
        <a:buChar char="–"/>
        <a:defRPr sz="1600">
          <a:solidFill>
            <a:schemeClr val="bg1"/>
          </a:solidFill>
          <a:latin typeface="+mn-lt"/>
          <a:ea typeface="MS PGothic" pitchFamily="34" charset="-128"/>
        </a:defRPr>
      </a:lvl4pPr>
      <a:lvl5pPr marL="1539875" indent="-163513" algn="l" rtl="0" eaLnBrk="0" fontAlgn="base" hangingPunct="0">
        <a:spcBef>
          <a:spcPct val="20000"/>
        </a:spcBef>
        <a:spcAft>
          <a:spcPct val="0"/>
        </a:spcAft>
        <a:buClr>
          <a:schemeClr val="bg1"/>
        </a:buClr>
        <a:buChar char="»"/>
        <a:defRPr sz="1600">
          <a:solidFill>
            <a:schemeClr val="bg1"/>
          </a:solidFill>
          <a:latin typeface="+mn-lt"/>
          <a:ea typeface="MS PGothic" pitchFamily="34" charset="-128"/>
        </a:defRPr>
      </a:lvl5pPr>
      <a:lvl6pPr marL="1997075" indent="-163513" algn="l" rtl="0" fontAlgn="base">
        <a:spcBef>
          <a:spcPct val="20000"/>
        </a:spcBef>
        <a:spcAft>
          <a:spcPct val="0"/>
        </a:spcAft>
        <a:buClr>
          <a:schemeClr val="bg1"/>
        </a:buClr>
        <a:buChar char="»"/>
        <a:defRPr sz="1600">
          <a:solidFill>
            <a:schemeClr val="bg1"/>
          </a:solidFill>
          <a:latin typeface="+mn-lt"/>
          <a:ea typeface="+mn-ea"/>
        </a:defRPr>
      </a:lvl6pPr>
      <a:lvl7pPr marL="2454275" indent="-163513" algn="l" rtl="0" fontAlgn="base">
        <a:spcBef>
          <a:spcPct val="20000"/>
        </a:spcBef>
        <a:spcAft>
          <a:spcPct val="0"/>
        </a:spcAft>
        <a:buClr>
          <a:schemeClr val="bg1"/>
        </a:buClr>
        <a:buChar char="»"/>
        <a:defRPr sz="1600">
          <a:solidFill>
            <a:schemeClr val="bg1"/>
          </a:solidFill>
          <a:latin typeface="+mn-lt"/>
          <a:ea typeface="+mn-ea"/>
        </a:defRPr>
      </a:lvl7pPr>
      <a:lvl8pPr marL="2911475" indent="-163513" algn="l" rtl="0" fontAlgn="base">
        <a:spcBef>
          <a:spcPct val="20000"/>
        </a:spcBef>
        <a:spcAft>
          <a:spcPct val="0"/>
        </a:spcAft>
        <a:buClr>
          <a:schemeClr val="bg1"/>
        </a:buClr>
        <a:buChar char="»"/>
        <a:defRPr sz="1600">
          <a:solidFill>
            <a:schemeClr val="bg1"/>
          </a:solidFill>
          <a:latin typeface="+mn-lt"/>
          <a:ea typeface="+mn-ea"/>
        </a:defRPr>
      </a:lvl8pPr>
      <a:lvl9pPr marL="3368675" indent="-163513" algn="l" rtl="0" fontAlgn="base">
        <a:spcBef>
          <a:spcPct val="20000"/>
        </a:spcBef>
        <a:spcAft>
          <a:spcPct val="0"/>
        </a:spcAft>
        <a:buClr>
          <a:schemeClr val="bg1"/>
        </a:buClr>
        <a:buChar char="»"/>
        <a:defRPr sz="1600">
          <a:solidFill>
            <a:schemeClr val="bg1"/>
          </a:solidFill>
          <a:latin typeface="+mn-lt"/>
          <a:ea typeface="+mn-ea"/>
        </a:defRPr>
      </a:lvl9pPr>
    </p:bodyStyle>
    <p:otherStyle>
      <a:defPPr>
        <a:defRPr lang="nl-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body" idx="1"/>
          </p:nvPr>
        </p:nvSpPr>
        <p:spPr bwMode="auto">
          <a:xfrm>
            <a:off x="182563" y="1874838"/>
            <a:ext cx="8732837" cy="44799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p:txBody>
      </p:sp>
      <p:sp>
        <p:nvSpPr>
          <p:cNvPr id="7171" name="Rectangle 10"/>
          <p:cNvSpPr>
            <a:spLocks noGrp="1" noChangeArrowheads="1"/>
          </p:cNvSpPr>
          <p:nvPr>
            <p:ph type="title"/>
          </p:nvPr>
        </p:nvSpPr>
        <p:spPr bwMode="auto">
          <a:xfrm>
            <a:off x="182563" y="593725"/>
            <a:ext cx="8686800" cy="639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title style</a:t>
            </a:r>
          </a:p>
        </p:txBody>
      </p:sp>
      <p:sp>
        <p:nvSpPr>
          <p:cNvPr id="16388" name="Line 3"/>
          <p:cNvSpPr>
            <a:spLocks noChangeShapeType="1"/>
          </p:cNvSpPr>
          <p:nvPr/>
        </p:nvSpPr>
        <p:spPr bwMode="auto">
          <a:xfrm flipV="1">
            <a:off x="274638" y="549275"/>
            <a:ext cx="8594725" cy="0"/>
          </a:xfrm>
          <a:prstGeom prst="line">
            <a:avLst/>
          </a:prstGeom>
          <a:noFill/>
          <a:ln w="9525">
            <a:solidFill>
              <a:schemeClr val="tx1"/>
            </a:solidFill>
            <a:round/>
            <a:headEnd/>
            <a:tailEnd/>
          </a:ln>
        </p:spPr>
        <p:txBody>
          <a:bodyPr/>
          <a:lstStyle/>
          <a:p>
            <a:pPr>
              <a:defRPr/>
            </a:pPr>
            <a:endParaRPr lang="en-US">
              <a:latin typeface="Arial" pitchFamily="34" charset="0"/>
              <a:ea typeface="ＭＳ Ｐゴシック" pitchFamily="34" charset="-128"/>
            </a:endParaRPr>
          </a:p>
        </p:txBody>
      </p:sp>
      <p:sp>
        <p:nvSpPr>
          <p:cNvPr id="16389" name="Rectangle 6"/>
          <p:cNvSpPr>
            <a:spLocks noChangeArrowheads="1"/>
          </p:cNvSpPr>
          <p:nvPr/>
        </p:nvSpPr>
        <p:spPr bwMode="black">
          <a:xfrm>
            <a:off x="7589838" y="6537325"/>
            <a:ext cx="1371600" cy="184150"/>
          </a:xfrm>
          <a:prstGeom prst="rect">
            <a:avLst/>
          </a:prstGeom>
          <a:noFill/>
          <a:ln w="9525">
            <a:noFill/>
            <a:miter lim="800000"/>
            <a:headEnd/>
            <a:tailEnd/>
          </a:ln>
        </p:spPr>
        <p:txBody>
          <a:bodyPr lIns="92075" tIns="46038" rIns="92075" bIns="46038"/>
          <a:lstStyle/>
          <a:p>
            <a:pPr algn="r">
              <a:lnSpc>
                <a:spcPct val="100000"/>
              </a:lnSpc>
              <a:defRPr/>
            </a:pPr>
            <a:r>
              <a:rPr lang="en-US" sz="800" dirty="0">
                <a:solidFill>
                  <a:schemeClr val="tx1"/>
                </a:solidFill>
                <a:latin typeface="Arial" pitchFamily="34" charset="0"/>
                <a:ea typeface="ＭＳ Ｐゴシック" pitchFamily="34" charset="-128"/>
              </a:rPr>
              <a:t>© </a:t>
            </a:r>
            <a:r>
              <a:rPr lang="en-US" sz="800" dirty="0" smtClean="0">
                <a:solidFill>
                  <a:schemeClr val="tx1"/>
                </a:solidFill>
                <a:latin typeface="Arial" pitchFamily="34" charset="0"/>
                <a:ea typeface="ＭＳ Ｐゴシック" pitchFamily="34" charset="-128"/>
              </a:rPr>
              <a:t>2014 </a:t>
            </a:r>
            <a:r>
              <a:rPr lang="en-US" sz="800" dirty="0">
                <a:solidFill>
                  <a:schemeClr val="tx1"/>
                </a:solidFill>
                <a:latin typeface="Arial" pitchFamily="34" charset="0"/>
                <a:ea typeface="ＭＳ Ｐゴシック" pitchFamily="34" charset="-128"/>
              </a:rPr>
              <a:t>IBM Corporation</a:t>
            </a:r>
            <a:endParaRPr lang="en-US" sz="1800" dirty="0">
              <a:solidFill>
                <a:schemeClr val="tx1"/>
              </a:solidFill>
              <a:latin typeface="Arial" pitchFamily="34" charset="0"/>
              <a:ea typeface="ＭＳ Ｐゴシック" pitchFamily="34" charset="-128"/>
            </a:endParaRPr>
          </a:p>
        </p:txBody>
      </p:sp>
      <p:sp>
        <p:nvSpPr>
          <p:cNvPr id="260103" name="Rectangle 7"/>
          <p:cNvSpPr>
            <a:spLocks noGrp="1" noChangeArrowheads="1"/>
          </p:cNvSpPr>
          <p:nvPr>
            <p:ph type="dt" sz="half" idx="2"/>
          </p:nvPr>
        </p:nvSpPr>
        <p:spPr bwMode="auto">
          <a:xfrm>
            <a:off x="549275" y="6537325"/>
            <a:ext cx="1004888" cy="184150"/>
          </a:xfrm>
          <a:prstGeom prst="rect">
            <a:avLst/>
          </a:prstGeom>
          <a:noFill/>
          <a:ln>
            <a:noFill/>
          </a:ln>
          <a:effectLst/>
          <a:extLst/>
        </p:spPr>
        <p:txBody>
          <a:bodyPr vert="horz" wrap="square" lIns="92075" tIns="46038" rIns="92075" bIns="46038" numCol="1" anchor="t" anchorCtr="0" compatLnSpc="1">
            <a:prstTxWarp prst="textNoShape">
              <a:avLst/>
            </a:prstTxWarp>
          </a:bodyPr>
          <a:lstStyle>
            <a:lvl1pPr algn="l">
              <a:lnSpc>
                <a:spcPct val="100000"/>
              </a:lnSpc>
              <a:defRPr sz="800">
                <a:solidFill>
                  <a:schemeClr val="tx1"/>
                </a:solidFill>
                <a:latin typeface="Arial" pitchFamily="34" charset="0"/>
                <a:ea typeface="ＭＳ Ｐゴシック" pitchFamily="34" charset="-128"/>
                <a:cs typeface="Arial" pitchFamily="34" charset="0"/>
              </a:defRPr>
            </a:lvl1pPr>
          </a:lstStyle>
          <a:p>
            <a:pPr>
              <a:defRPr/>
            </a:pPr>
            <a:fld id="{C8CB0201-0063-4496-85A8-593B7C042DBD}" type="datetime1">
              <a:rPr lang="en-US"/>
              <a:pPr>
                <a:defRPr/>
              </a:pPr>
              <a:t>16-Mar-15</a:t>
            </a:fld>
            <a:endParaRPr lang="en-US"/>
          </a:p>
        </p:txBody>
      </p:sp>
      <p:pic>
        <p:nvPicPr>
          <p:cNvPr id="7175" name="Picture 8" descr="R120_G137_B251-200"/>
          <p:cNvPicPr>
            <a:picLocks noChangeAspect="1" noChangeArrowheads="1"/>
          </p:cNvPicPr>
          <p:nvPr/>
        </p:nvPicPr>
        <p:blipFill>
          <a:blip r:embed="rId13"/>
          <a:srcRect/>
          <a:stretch>
            <a:fillRect/>
          </a:stretch>
        </p:blipFill>
        <p:spPr bwMode="auto">
          <a:xfrm>
            <a:off x="8280400" y="227013"/>
            <a:ext cx="588963" cy="236537"/>
          </a:xfrm>
          <a:prstGeom prst="rect">
            <a:avLst/>
          </a:prstGeom>
          <a:noFill/>
          <a:ln w="9525">
            <a:noFill/>
            <a:miter lim="800000"/>
            <a:headEnd/>
            <a:tailEnd/>
          </a:ln>
        </p:spPr>
      </p:pic>
      <p:pic>
        <p:nvPicPr>
          <p:cNvPr id="7176" name="Picture 9" descr="Blue IBM logo"/>
          <p:cNvPicPr>
            <a:picLocks noChangeAspect="1" noChangeArrowheads="1"/>
          </p:cNvPicPr>
          <p:nvPr/>
        </p:nvPicPr>
        <p:blipFill>
          <a:blip r:embed="rId13"/>
          <a:srcRect/>
          <a:stretch>
            <a:fillRect/>
          </a:stretch>
        </p:blipFill>
        <p:spPr bwMode="auto">
          <a:xfrm>
            <a:off x="8280400" y="227013"/>
            <a:ext cx="588963" cy="236537"/>
          </a:xfrm>
          <a:prstGeom prst="rect">
            <a:avLst/>
          </a:prstGeom>
          <a:noFill/>
          <a:ln w="9525">
            <a:noFill/>
            <a:miter lim="800000"/>
            <a:headEnd/>
            <a:tailEnd/>
          </a:ln>
        </p:spPr>
      </p:pic>
      <p:sp>
        <p:nvSpPr>
          <p:cNvPr id="260101" name="Rectangle 5"/>
          <p:cNvSpPr>
            <a:spLocks noGrp="1" noChangeArrowheads="1"/>
          </p:cNvSpPr>
          <p:nvPr>
            <p:ph type="sldNum" sz="quarter" idx="4"/>
          </p:nvPr>
        </p:nvSpPr>
        <p:spPr bwMode="black">
          <a:xfrm>
            <a:off x="182563" y="6537325"/>
            <a:ext cx="366712" cy="18415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lvl1pPr algn="l">
              <a:lnSpc>
                <a:spcPct val="100000"/>
              </a:lnSpc>
              <a:defRPr sz="800">
                <a:solidFill>
                  <a:srgbClr val="000000"/>
                </a:solidFill>
                <a:latin typeface="Arial" pitchFamily="34" charset="0"/>
                <a:ea typeface="ＭＳ Ｐゴシック" pitchFamily="34" charset="-128"/>
                <a:cs typeface="Arial" pitchFamily="34" charset="0"/>
              </a:defRPr>
            </a:lvl1pPr>
          </a:lstStyle>
          <a:p>
            <a:pPr>
              <a:defRPr/>
            </a:pPr>
            <a:fld id="{9997FB21-6CA1-45E8-BAFF-D74EAE2CB91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269" r:id="rId1"/>
    <p:sldLayoutId id="2147484258" r:id="rId2"/>
    <p:sldLayoutId id="2147484259" r:id="rId3"/>
    <p:sldLayoutId id="2147484260" r:id="rId4"/>
    <p:sldLayoutId id="2147484261" r:id="rId5"/>
    <p:sldLayoutId id="2147484262" r:id="rId6"/>
    <p:sldLayoutId id="2147484263" r:id="rId7"/>
    <p:sldLayoutId id="2147484264" r:id="rId8"/>
    <p:sldLayoutId id="2147484265" r:id="rId9"/>
    <p:sldLayoutId id="2147484266" r:id="rId10"/>
    <p:sldLayoutId id="2147484267" r:id="rId11"/>
  </p:sldLayoutIdLst>
  <p:timing>
    <p:tnLst>
      <p:par>
        <p:cTn id="1" dur="indefinite" restart="never" nodeType="tmRoot"/>
      </p:par>
    </p:tnLst>
  </p:timing>
  <p:hf hdr="0" dt="0"/>
  <p:txStyles>
    <p:titleStyle>
      <a:lvl1pPr algn="l" rtl="0" eaLnBrk="0" fontAlgn="base" hangingPunct="0">
        <a:lnSpc>
          <a:spcPct val="90000"/>
        </a:lnSpc>
        <a:spcBef>
          <a:spcPct val="0"/>
        </a:spcBef>
        <a:spcAft>
          <a:spcPct val="0"/>
        </a:spcAft>
        <a:defRPr sz="2200">
          <a:solidFill>
            <a:schemeClr val="hlink"/>
          </a:solidFill>
          <a:latin typeface="+mj-lt"/>
          <a:ea typeface="MS PGothic" pitchFamily="34" charset="-128"/>
          <a:cs typeface="ＭＳ Ｐゴシック" charset="0"/>
        </a:defRPr>
      </a:lvl1pPr>
      <a:lvl2pPr algn="l" rtl="0" eaLnBrk="0" fontAlgn="base" hangingPunct="0">
        <a:lnSpc>
          <a:spcPct val="90000"/>
        </a:lnSpc>
        <a:spcBef>
          <a:spcPct val="0"/>
        </a:spcBef>
        <a:spcAft>
          <a:spcPct val="0"/>
        </a:spcAft>
        <a:defRPr sz="2200">
          <a:solidFill>
            <a:schemeClr val="hlink"/>
          </a:solidFill>
          <a:latin typeface="Arial" charset="0"/>
          <a:ea typeface="MS PGothic" pitchFamily="34" charset="-128"/>
          <a:cs typeface="ＭＳ Ｐゴシック" charset="0"/>
        </a:defRPr>
      </a:lvl2pPr>
      <a:lvl3pPr algn="l" rtl="0" eaLnBrk="0" fontAlgn="base" hangingPunct="0">
        <a:lnSpc>
          <a:spcPct val="90000"/>
        </a:lnSpc>
        <a:spcBef>
          <a:spcPct val="0"/>
        </a:spcBef>
        <a:spcAft>
          <a:spcPct val="0"/>
        </a:spcAft>
        <a:defRPr sz="2200">
          <a:solidFill>
            <a:schemeClr val="hlink"/>
          </a:solidFill>
          <a:latin typeface="Arial" charset="0"/>
          <a:ea typeface="MS PGothic" pitchFamily="34" charset="-128"/>
          <a:cs typeface="ＭＳ Ｐゴシック" charset="0"/>
        </a:defRPr>
      </a:lvl3pPr>
      <a:lvl4pPr algn="l" rtl="0" eaLnBrk="0" fontAlgn="base" hangingPunct="0">
        <a:lnSpc>
          <a:spcPct val="90000"/>
        </a:lnSpc>
        <a:spcBef>
          <a:spcPct val="0"/>
        </a:spcBef>
        <a:spcAft>
          <a:spcPct val="0"/>
        </a:spcAft>
        <a:defRPr sz="2200">
          <a:solidFill>
            <a:schemeClr val="hlink"/>
          </a:solidFill>
          <a:latin typeface="Arial" charset="0"/>
          <a:ea typeface="MS PGothic" pitchFamily="34" charset="-128"/>
          <a:cs typeface="ＭＳ Ｐゴシック" charset="0"/>
        </a:defRPr>
      </a:lvl4pPr>
      <a:lvl5pPr algn="l" rtl="0" eaLnBrk="0" fontAlgn="base" hangingPunct="0">
        <a:lnSpc>
          <a:spcPct val="90000"/>
        </a:lnSpc>
        <a:spcBef>
          <a:spcPct val="0"/>
        </a:spcBef>
        <a:spcAft>
          <a:spcPct val="0"/>
        </a:spcAft>
        <a:defRPr sz="2200">
          <a:solidFill>
            <a:schemeClr val="hlink"/>
          </a:solidFill>
          <a:latin typeface="Arial" charset="0"/>
          <a:ea typeface="MS PGothic" pitchFamily="34" charset="-128"/>
          <a:cs typeface="ＭＳ Ｐゴシック" charset="0"/>
        </a:defRPr>
      </a:lvl5pPr>
      <a:lvl6pPr marL="457200" algn="l" rtl="0" eaLnBrk="0" fontAlgn="base" hangingPunct="0">
        <a:lnSpc>
          <a:spcPct val="90000"/>
        </a:lnSpc>
        <a:spcBef>
          <a:spcPct val="0"/>
        </a:spcBef>
        <a:spcAft>
          <a:spcPct val="0"/>
        </a:spcAft>
        <a:defRPr sz="2200">
          <a:solidFill>
            <a:schemeClr val="hlink"/>
          </a:solidFill>
          <a:latin typeface="Arial" charset="0"/>
          <a:ea typeface="ＭＳ Ｐゴシック" pitchFamily="34" charset="-128"/>
        </a:defRPr>
      </a:lvl6pPr>
      <a:lvl7pPr marL="914400" algn="l" rtl="0" eaLnBrk="0" fontAlgn="base" hangingPunct="0">
        <a:lnSpc>
          <a:spcPct val="90000"/>
        </a:lnSpc>
        <a:spcBef>
          <a:spcPct val="0"/>
        </a:spcBef>
        <a:spcAft>
          <a:spcPct val="0"/>
        </a:spcAft>
        <a:defRPr sz="2200">
          <a:solidFill>
            <a:schemeClr val="hlink"/>
          </a:solidFill>
          <a:latin typeface="Arial" charset="0"/>
          <a:ea typeface="ＭＳ Ｐゴシック" pitchFamily="34" charset="-128"/>
        </a:defRPr>
      </a:lvl7pPr>
      <a:lvl8pPr marL="1371600" algn="l" rtl="0" eaLnBrk="0" fontAlgn="base" hangingPunct="0">
        <a:lnSpc>
          <a:spcPct val="90000"/>
        </a:lnSpc>
        <a:spcBef>
          <a:spcPct val="0"/>
        </a:spcBef>
        <a:spcAft>
          <a:spcPct val="0"/>
        </a:spcAft>
        <a:defRPr sz="2200">
          <a:solidFill>
            <a:schemeClr val="hlink"/>
          </a:solidFill>
          <a:latin typeface="Arial" charset="0"/>
          <a:ea typeface="ＭＳ Ｐゴシック" pitchFamily="34" charset="-128"/>
        </a:defRPr>
      </a:lvl8pPr>
      <a:lvl9pPr marL="1828800" algn="l" rtl="0" eaLnBrk="0" fontAlgn="base" hangingPunct="0">
        <a:lnSpc>
          <a:spcPct val="90000"/>
        </a:lnSpc>
        <a:spcBef>
          <a:spcPct val="0"/>
        </a:spcBef>
        <a:spcAft>
          <a:spcPct val="0"/>
        </a:spcAft>
        <a:defRPr sz="2200">
          <a:solidFill>
            <a:schemeClr val="hlink"/>
          </a:solidFill>
          <a:latin typeface="Arial" charset="0"/>
          <a:ea typeface="ＭＳ Ｐゴシック" pitchFamily="34" charset="-128"/>
        </a:defRPr>
      </a:lvl9pPr>
    </p:titleStyle>
    <p:bodyStyle>
      <a:lvl1pPr marL="173038" indent="-173038" algn="l" rtl="0" eaLnBrk="0" fontAlgn="base" hangingPunct="0">
        <a:spcBef>
          <a:spcPct val="50000"/>
        </a:spcBef>
        <a:spcAft>
          <a:spcPct val="0"/>
        </a:spcAft>
        <a:buClr>
          <a:schemeClr val="tx1"/>
        </a:buClr>
        <a:buFont typeface="Wingdings" pitchFamily="2" charset="2"/>
        <a:buChar char="§"/>
        <a:defRPr sz="1600">
          <a:solidFill>
            <a:schemeClr val="tx1"/>
          </a:solidFill>
          <a:latin typeface="+mn-lt"/>
          <a:ea typeface="MS PGothic" pitchFamily="34" charset="-128"/>
          <a:cs typeface="ＭＳ Ｐゴシック" charset="0"/>
        </a:defRPr>
      </a:lvl1pPr>
      <a:lvl2pPr marL="509588" indent="-163513" algn="l" rtl="0" eaLnBrk="0" fontAlgn="base" hangingPunct="0">
        <a:spcBef>
          <a:spcPct val="0"/>
        </a:spcBef>
        <a:spcAft>
          <a:spcPct val="0"/>
        </a:spcAft>
        <a:buClr>
          <a:schemeClr val="tx1"/>
        </a:buClr>
        <a:buFont typeface="Arial" charset="0"/>
        <a:buChar char="–"/>
        <a:defRPr sz="1600">
          <a:solidFill>
            <a:schemeClr val="tx1"/>
          </a:solidFill>
          <a:latin typeface="+mn-lt"/>
          <a:ea typeface="MS PGothic" pitchFamily="34" charset="-128"/>
        </a:defRPr>
      </a:lvl2pPr>
      <a:lvl3pPr marL="855663" indent="-173038" algn="l" rtl="0" eaLnBrk="0" fontAlgn="base" hangingPunct="0">
        <a:spcBef>
          <a:spcPct val="0"/>
        </a:spcBef>
        <a:spcAft>
          <a:spcPct val="0"/>
        </a:spcAft>
        <a:buClr>
          <a:schemeClr val="tx1"/>
        </a:buClr>
        <a:buChar char="•"/>
        <a:defRPr sz="1600">
          <a:solidFill>
            <a:schemeClr val="tx1"/>
          </a:solidFill>
          <a:latin typeface="+mn-lt"/>
          <a:ea typeface="MS PGothic" pitchFamily="34" charset="-128"/>
        </a:defRPr>
      </a:lvl3pPr>
      <a:lvl4pPr marL="1203325" indent="-173038" algn="l" rtl="0" eaLnBrk="0" fontAlgn="base" hangingPunct="0">
        <a:spcBef>
          <a:spcPct val="20000"/>
        </a:spcBef>
        <a:spcAft>
          <a:spcPct val="0"/>
        </a:spcAft>
        <a:buClr>
          <a:schemeClr val="bg1"/>
        </a:buClr>
        <a:buChar char="–"/>
        <a:defRPr sz="1600">
          <a:solidFill>
            <a:schemeClr val="bg1"/>
          </a:solidFill>
          <a:latin typeface="+mn-lt"/>
          <a:ea typeface="MS PGothic" pitchFamily="34" charset="-128"/>
        </a:defRPr>
      </a:lvl4pPr>
      <a:lvl5pPr marL="1539875" indent="-163513" algn="l" rtl="0" eaLnBrk="0" fontAlgn="base" hangingPunct="0">
        <a:spcBef>
          <a:spcPct val="20000"/>
        </a:spcBef>
        <a:spcAft>
          <a:spcPct val="0"/>
        </a:spcAft>
        <a:buClr>
          <a:schemeClr val="bg1"/>
        </a:buClr>
        <a:buChar char="»"/>
        <a:defRPr sz="1600">
          <a:solidFill>
            <a:schemeClr val="bg1"/>
          </a:solidFill>
          <a:latin typeface="+mn-lt"/>
          <a:ea typeface="MS PGothic" pitchFamily="34" charset="-128"/>
        </a:defRPr>
      </a:lvl5pPr>
      <a:lvl6pPr marL="1997075" indent="-163513" algn="l" rtl="0" eaLnBrk="0" fontAlgn="base" hangingPunct="0">
        <a:spcBef>
          <a:spcPct val="20000"/>
        </a:spcBef>
        <a:spcAft>
          <a:spcPct val="0"/>
        </a:spcAft>
        <a:buClr>
          <a:schemeClr val="bg1"/>
        </a:buClr>
        <a:buChar char="»"/>
        <a:defRPr sz="1600">
          <a:solidFill>
            <a:schemeClr val="bg1"/>
          </a:solidFill>
          <a:latin typeface="+mn-lt"/>
          <a:ea typeface="+mn-ea"/>
        </a:defRPr>
      </a:lvl6pPr>
      <a:lvl7pPr marL="2454275" indent="-163513" algn="l" rtl="0" eaLnBrk="0" fontAlgn="base" hangingPunct="0">
        <a:spcBef>
          <a:spcPct val="20000"/>
        </a:spcBef>
        <a:spcAft>
          <a:spcPct val="0"/>
        </a:spcAft>
        <a:buClr>
          <a:schemeClr val="bg1"/>
        </a:buClr>
        <a:buChar char="»"/>
        <a:defRPr sz="1600">
          <a:solidFill>
            <a:schemeClr val="bg1"/>
          </a:solidFill>
          <a:latin typeface="+mn-lt"/>
          <a:ea typeface="+mn-ea"/>
        </a:defRPr>
      </a:lvl7pPr>
      <a:lvl8pPr marL="2911475" indent="-163513" algn="l" rtl="0" eaLnBrk="0" fontAlgn="base" hangingPunct="0">
        <a:spcBef>
          <a:spcPct val="20000"/>
        </a:spcBef>
        <a:spcAft>
          <a:spcPct val="0"/>
        </a:spcAft>
        <a:buClr>
          <a:schemeClr val="bg1"/>
        </a:buClr>
        <a:buChar char="»"/>
        <a:defRPr sz="1600">
          <a:solidFill>
            <a:schemeClr val="bg1"/>
          </a:solidFill>
          <a:latin typeface="+mn-lt"/>
          <a:ea typeface="+mn-ea"/>
        </a:defRPr>
      </a:lvl8pPr>
      <a:lvl9pPr marL="3368675" indent="-163513" algn="l" rtl="0" eaLnBrk="0" fontAlgn="base" hangingPunct="0">
        <a:spcBef>
          <a:spcPct val="20000"/>
        </a:spcBef>
        <a:spcAft>
          <a:spcPct val="0"/>
        </a:spcAft>
        <a:buClr>
          <a:schemeClr val="bg1"/>
        </a:buClr>
        <a:buChar char="»"/>
        <a:defRPr sz="1600">
          <a:solidFill>
            <a:schemeClr val="bg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hyperlink" Target="http://www.iso27001security.com/html/27018.html" TargetMode="External"/><Relationship Id="rId7" Type="http://schemas.openxmlformats.org/officeDocument/2006/relationships/image" Target="../media/image21.png"/><Relationship Id="rId2" Type="http://schemas.openxmlformats.org/officeDocument/2006/relationships/hyperlink" Target="http://www.iso27001security.com/html/27002.html" TargetMode="External"/><Relationship Id="rId1" Type="http://schemas.openxmlformats.org/officeDocument/2006/relationships/slideLayout" Target="../slideLayouts/slideLayout6.xml"/><Relationship Id="rId6" Type="http://schemas.openxmlformats.org/officeDocument/2006/relationships/hyperlink" Target="http://www.iso27001security.com/html/iso27000.html" TargetMode="External"/><Relationship Id="rId5" Type="http://schemas.openxmlformats.org/officeDocument/2006/relationships/hyperlink" Target="http://www.iso27001security.com/html/27036.html" TargetMode="External"/><Relationship Id="rId4" Type="http://schemas.openxmlformats.org/officeDocument/2006/relationships/hyperlink" Target="http://www.iso27001security.com/html/27031.html" TargetMode="Externa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hyperlink" Target="http://www.cloudstandardscustomercouncil.org/security-d.htm" TargetMode="External"/><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34.png"/></Relationships>
</file>

<file path=ppt/slides/_rels/slide5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58.xml.rels><?xml version="1.0" encoding="UTF-8" standalone="yes"?>
<Relationships xmlns="http://schemas.openxmlformats.org/package/2006/relationships"><Relationship Id="rId3" Type="http://schemas.openxmlformats.org/officeDocument/2006/relationships/hyperlink" Target="http://www.zdnet.com/blog/btl/european-companies-need-confidence-over-patriot-act-concerns/56878" TargetMode="External"/><Relationship Id="rId2" Type="http://schemas.openxmlformats.org/officeDocument/2006/relationships/hyperlink" Target="http://www.zdnet.com/blog/igeneration/microsoft-admits-patriot-act-can-access-eu-based-cloud-data/11225" TargetMode="Externa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hyperlink" Target="http://www.zdnet.com/microsoft-to-encrypt-network-traffic-amid-nsa-datacenter-link-tapping-claims-7000023687/"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7.xml"/><Relationship Id="rId4" Type="http://schemas.openxmlformats.org/officeDocument/2006/relationships/hyperlink" Target="http://www.surveillancehumanrights.org/" TargetMode="External"/></Relationships>
</file>

<file path=ppt/slides/_rels/slide61.xml.rels><?xml version="1.0" encoding="UTF-8" standalone="yes"?>
<Relationships xmlns="http://schemas.openxmlformats.org/package/2006/relationships"><Relationship Id="rId2" Type="http://schemas.openxmlformats.org/officeDocument/2006/relationships/hyperlink" Target="http://www.surveillancehumanrights.org/" TargetMode="Externa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hyperlink" Target="http://www.dilbert.com/" TargetMode="External"/><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8" Type="http://schemas.openxmlformats.org/officeDocument/2006/relationships/hyperlink" Target="http://public.dhe.ibm.com/common/ssi/ecm/en/sec03016gben/SEC03016GBEN.PDF" TargetMode="External"/><Relationship Id="rId3" Type="http://schemas.openxmlformats.org/officeDocument/2006/relationships/hyperlink" Target="ftp://public.dhe.ibm.com/software/tivoli/whitepapers/outlook_emerging_security_technology_trends.pdf" TargetMode="External"/><Relationship Id="rId7" Type="http://schemas.openxmlformats.org/officeDocument/2006/relationships/hyperlink" Target="http://www.ibm.com/developerworks/cloud/library/cl-rev1security.html" TargetMode="External"/><Relationship Id="rId12" Type="http://schemas.openxmlformats.org/officeDocument/2006/relationships/hyperlink" Target="https://cloudsecurityalliance.org/" TargetMode="External"/><Relationship Id="rId2" Type="http://schemas.openxmlformats.org/officeDocument/2006/relationships/hyperlink" Target="http://www.cloudstandardscustomercouncil.org/security-d.htm" TargetMode="External"/><Relationship Id="rId1" Type="http://schemas.openxmlformats.org/officeDocument/2006/relationships/slideLayout" Target="../slideLayouts/slideLayout6.xml"/><Relationship Id="rId6" Type="http://schemas.openxmlformats.org/officeDocument/2006/relationships/hyperlink" Target="http://www.redbooks.ibm.com/redbooks/pdfs/sg248100.pdf" TargetMode="External"/><Relationship Id="rId11" Type="http://schemas.openxmlformats.org/officeDocument/2006/relationships/hyperlink" Target="http://www.ibm.com/ibm/files/I581626T50867W87/IBM_Cloud_Security_Who_do_you_trust_LR.pdf" TargetMode="External"/><Relationship Id="rId5" Type="http://schemas.openxmlformats.org/officeDocument/2006/relationships/hyperlink" Target="http://www.redbooks.ibm.com/redpapers/pdfs/redp4528.pdf" TargetMode="External"/><Relationship Id="rId10" Type="http://schemas.openxmlformats.org/officeDocument/2006/relationships/hyperlink" Target="ftp://ftp.software.ibm.com/software/th/downloads/03_Virtualization_Cloud_Security_How_to_de-risk_Security_in_a_Cloud_Virtual_environment.pdf" TargetMode="External"/><Relationship Id="rId4" Type="http://schemas.openxmlformats.org/officeDocument/2006/relationships/hyperlink" Target="http://www.redbooks.ibm.com/redpapers/pdfs/redp4614.pdf" TargetMode="External"/><Relationship Id="rId9" Type="http://schemas.openxmlformats.org/officeDocument/2006/relationships/hyperlink" Target="https://www-304.ibm.com/events/wwe/grp/grp004.nsf/vLookupPDFs/FINAL--Demystifying%20Cloud--Defining%20a%20Path%20Forward/$file/FINAL--Demystifying%20Cloud--Defining%20a%20Path%20Forward.pdf"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2"/>
          <p:cNvSpPr>
            <a:spLocks noGrp="1" noChangeArrowheads="1"/>
          </p:cNvSpPr>
          <p:nvPr>
            <p:ph type="ctrTitle" idx="4294967295"/>
          </p:nvPr>
        </p:nvSpPr>
        <p:spPr>
          <a:xfrm>
            <a:off x="685800" y="2130425"/>
            <a:ext cx="7772400" cy="1470025"/>
          </a:xfrm>
          <a:noFill/>
        </p:spPr>
        <p:txBody>
          <a:bodyPr/>
          <a:lstStyle/>
          <a:p>
            <a:r>
              <a:rPr lang="en-US" b="1" smtClean="0">
                <a:solidFill>
                  <a:schemeClr val="tx1"/>
                </a:solidFill>
              </a:rPr>
              <a:t> </a:t>
            </a:r>
          </a:p>
        </p:txBody>
      </p:sp>
      <p:sp>
        <p:nvSpPr>
          <p:cNvPr id="10243" name="Rectangle 13"/>
          <p:cNvSpPr>
            <a:spLocks noGrp="1" noChangeArrowheads="1"/>
          </p:cNvSpPr>
          <p:nvPr>
            <p:ph type="subTitle" idx="4294967295"/>
          </p:nvPr>
        </p:nvSpPr>
        <p:spPr>
          <a:xfrm>
            <a:off x="1371600" y="3886200"/>
            <a:ext cx="6400800" cy="1752600"/>
          </a:xfrm>
          <a:noFill/>
        </p:spPr>
        <p:txBody>
          <a:bodyPr/>
          <a:lstStyle/>
          <a:p>
            <a:pPr marL="0" indent="0">
              <a:spcBef>
                <a:spcPct val="25000"/>
              </a:spcBef>
              <a:buFont typeface="Wingdings" pitchFamily="2" charset="2"/>
              <a:buNone/>
            </a:pPr>
            <a:r>
              <a:rPr lang="en-US" sz="1000" smtClean="0"/>
              <a:t> </a:t>
            </a:r>
          </a:p>
        </p:txBody>
      </p:sp>
      <p:sp>
        <p:nvSpPr>
          <p:cNvPr id="10247" name="Text Box 9"/>
          <p:cNvSpPr txBox="1">
            <a:spLocks noChangeArrowheads="1"/>
          </p:cNvSpPr>
          <p:nvPr/>
        </p:nvSpPr>
        <p:spPr bwMode="auto">
          <a:xfrm>
            <a:off x="274638" y="5851525"/>
            <a:ext cx="4381500" cy="593112"/>
          </a:xfrm>
          <a:prstGeom prst="rect">
            <a:avLst/>
          </a:prstGeom>
          <a:noFill/>
          <a:ln w="9525">
            <a:noFill/>
            <a:round/>
            <a:headEnd/>
            <a:tailEnd/>
          </a:ln>
        </p:spPr>
        <p:txBody>
          <a:bodyPr lIns="90000" tIns="46800" rIns="90000" bIns="46800">
            <a:spAutoFit/>
          </a:bodyPr>
          <a:lstStyle/>
          <a:p>
            <a:pPr algn="l" defTabSz="457200">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200" b="1" dirty="0" err="1">
                <a:solidFill>
                  <a:schemeClr val="accent2"/>
                </a:solidFill>
                <a:latin typeface="Verdana" pitchFamily="34" charset="0"/>
              </a:rPr>
              <a:t>Petr</a:t>
            </a:r>
            <a:r>
              <a:rPr lang="en-US" sz="1200" b="1" dirty="0">
                <a:solidFill>
                  <a:schemeClr val="accent2"/>
                </a:solidFill>
                <a:latin typeface="Verdana" pitchFamily="34" charset="0"/>
              </a:rPr>
              <a:t> </a:t>
            </a:r>
            <a:r>
              <a:rPr lang="en-US" sz="1200" b="1" dirty="0" err="1">
                <a:solidFill>
                  <a:schemeClr val="accent2"/>
                </a:solidFill>
                <a:latin typeface="Verdana" pitchFamily="34" charset="0"/>
              </a:rPr>
              <a:t>Vlach</a:t>
            </a:r>
            <a:r>
              <a:rPr lang="en-US" sz="1200" b="1" dirty="0">
                <a:solidFill>
                  <a:schemeClr val="accent2"/>
                </a:solidFill>
                <a:latin typeface="Verdana" pitchFamily="34" charset="0"/>
              </a:rPr>
              <a:t>, PMP®</a:t>
            </a:r>
          </a:p>
          <a:p>
            <a:pPr algn="l" defTabSz="457200">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200" dirty="0" smtClean="0">
                <a:solidFill>
                  <a:schemeClr val="accent2"/>
                </a:solidFill>
                <a:latin typeface="Verdana" pitchFamily="34" charset="0"/>
              </a:rPr>
              <a:t>IBM </a:t>
            </a:r>
            <a:r>
              <a:rPr lang="en-US" sz="1200" dirty="0">
                <a:solidFill>
                  <a:schemeClr val="accent2"/>
                </a:solidFill>
                <a:latin typeface="Verdana" pitchFamily="34" charset="0"/>
              </a:rPr>
              <a:t>Cloud Computing Professional</a:t>
            </a:r>
            <a:r>
              <a:rPr lang="en-US" sz="1200" b="1" dirty="0">
                <a:solidFill>
                  <a:schemeClr val="accent2"/>
                </a:solidFill>
                <a:latin typeface="Verdana" pitchFamily="34" charset="0"/>
              </a:rPr>
              <a:t>|</a:t>
            </a:r>
            <a:r>
              <a:rPr lang="en-US" sz="1200" dirty="0">
                <a:solidFill>
                  <a:schemeClr val="accent2"/>
                </a:solidFill>
                <a:latin typeface="Verdana" pitchFamily="34" charset="0"/>
              </a:rPr>
              <a:t> Czech Republic</a:t>
            </a:r>
            <a:br>
              <a:rPr lang="en-US" sz="1200" dirty="0">
                <a:solidFill>
                  <a:schemeClr val="accent2"/>
                </a:solidFill>
                <a:latin typeface="Verdana" pitchFamily="34" charset="0"/>
              </a:rPr>
            </a:br>
            <a:r>
              <a:rPr lang="en-US" sz="1200" dirty="0">
                <a:solidFill>
                  <a:schemeClr val="accent2"/>
                </a:solidFill>
                <a:latin typeface="Verdana" pitchFamily="34" charset="0"/>
              </a:rPr>
              <a:t>email:   petr.vlach@cz.ibm.com</a:t>
            </a:r>
          </a:p>
        </p:txBody>
      </p:sp>
      <p:sp>
        <p:nvSpPr>
          <p:cNvPr id="8" name="TextBox 7"/>
          <p:cNvSpPr txBox="1"/>
          <p:nvPr/>
        </p:nvSpPr>
        <p:spPr>
          <a:xfrm>
            <a:off x="4892040" y="4251960"/>
            <a:ext cx="4069080" cy="590931"/>
          </a:xfrm>
          <a:prstGeom prst="rect">
            <a:avLst/>
          </a:prstGeom>
          <a:noFill/>
        </p:spPr>
        <p:txBody>
          <a:bodyPr wrap="square" rtlCol="0">
            <a:spAutoFit/>
          </a:bodyPr>
          <a:lstStyle/>
          <a:p>
            <a:r>
              <a:rPr lang="en-US" sz="3600" dirty="0" smtClean="0">
                <a:solidFill>
                  <a:schemeClr val="tx1"/>
                </a:solidFill>
              </a:rPr>
              <a:t>Cloud Computing</a:t>
            </a:r>
            <a:endParaRPr lang="en-US" sz="3600" dirty="0">
              <a:solidFill>
                <a:schemeClr val="tx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Trends that shape the security environment</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10</a:t>
            </a:fld>
            <a:endParaRPr lang="en-US"/>
          </a:p>
        </p:txBody>
      </p:sp>
      <p:sp>
        <p:nvSpPr>
          <p:cNvPr id="4" name="Rectangle 3"/>
          <p:cNvSpPr/>
          <p:nvPr/>
        </p:nvSpPr>
        <p:spPr>
          <a:xfrm>
            <a:off x="228600" y="1188720"/>
            <a:ext cx="8412480" cy="5189113"/>
          </a:xfrm>
          <a:prstGeom prst="rect">
            <a:avLst/>
          </a:prstGeom>
        </p:spPr>
        <p:txBody>
          <a:bodyPr wrap="square">
            <a:spAutoFit/>
          </a:bodyPr>
          <a:lstStyle/>
          <a:p>
            <a:pPr algn="just"/>
            <a:r>
              <a:rPr lang="en-US" sz="1600" dirty="0" smtClean="0">
                <a:solidFill>
                  <a:schemeClr val="tx1"/>
                </a:solidFill>
              </a:rPr>
              <a:t>• </a:t>
            </a:r>
            <a:r>
              <a:rPr lang="en-US" sz="1600" b="1" i="1" dirty="0" smtClean="0">
                <a:solidFill>
                  <a:schemeClr val="tx1"/>
                </a:solidFill>
              </a:rPr>
              <a:t>Securing </a:t>
            </a:r>
            <a:r>
              <a:rPr lang="en-US" sz="1600" b="1" i="1" dirty="0">
                <a:solidFill>
                  <a:schemeClr val="tx1"/>
                </a:solidFill>
              </a:rPr>
              <a:t>Virtualized Environments </a:t>
            </a:r>
            <a:r>
              <a:rPr lang="en-US" sz="1600" i="1" dirty="0">
                <a:solidFill>
                  <a:schemeClr val="tx1"/>
                </a:solidFill>
              </a:rPr>
              <a:t>— From dedicated hardware for dedicated purposes to shared hardware for dedicated applications. </a:t>
            </a:r>
            <a:endParaRPr lang="en-US" sz="1600" i="1" dirty="0" smtClean="0">
              <a:solidFill>
                <a:schemeClr val="tx1"/>
              </a:solidFill>
            </a:endParaRPr>
          </a:p>
          <a:p>
            <a:pPr algn="just"/>
            <a:endParaRPr lang="en-US" sz="1600" i="1" dirty="0">
              <a:solidFill>
                <a:schemeClr val="tx1"/>
              </a:solidFill>
            </a:endParaRPr>
          </a:p>
          <a:p>
            <a:pPr algn="just"/>
            <a:r>
              <a:rPr lang="en-US" sz="1600" dirty="0">
                <a:solidFill>
                  <a:schemeClr val="tx1"/>
                </a:solidFill>
              </a:rPr>
              <a:t>• </a:t>
            </a:r>
            <a:r>
              <a:rPr lang="en-US" sz="1600" b="1" i="1" dirty="0">
                <a:solidFill>
                  <a:schemeClr val="tx1"/>
                </a:solidFill>
              </a:rPr>
              <a:t>Alternative Ways to Deliver Security </a:t>
            </a:r>
            <a:r>
              <a:rPr lang="en-US" sz="1600" i="1" dirty="0">
                <a:solidFill>
                  <a:schemeClr val="tx1"/>
                </a:solidFill>
              </a:rPr>
              <a:t>— Prepackaged security for easy deployment and quick time to value</a:t>
            </a:r>
            <a:r>
              <a:rPr lang="en-US" sz="1600" i="1" dirty="0" smtClean="0">
                <a:solidFill>
                  <a:schemeClr val="tx1"/>
                </a:solidFill>
              </a:rPr>
              <a:t>.</a:t>
            </a:r>
          </a:p>
          <a:p>
            <a:pPr algn="just"/>
            <a:endParaRPr lang="en-US" sz="1600" i="1" dirty="0">
              <a:solidFill>
                <a:schemeClr val="tx1"/>
              </a:solidFill>
            </a:endParaRPr>
          </a:p>
          <a:p>
            <a:pPr algn="just"/>
            <a:r>
              <a:rPr lang="en-US" sz="1600" dirty="0">
                <a:solidFill>
                  <a:schemeClr val="tx1"/>
                </a:solidFill>
              </a:rPr>
              <a:t>• </a:t>
            </a:r>
            <a:r>
              <a:rPr lang="en-US" sz="1600" b="1" i="1" dirty="0">
                <a:solidFill>
                  <a:schemeClr val="tx1"/>
                </a:solidFill>
              </a:rPr>
              <a:t>Managing Risk and Compliance </a:t>
            </a:r>
            <a:r>
              <a:rPr lang="en-US" sz="1600" i="1" dirty="0">
                <a:solidFill>
                  <a:schemeClr val="tx1"/>
                </a:solidFill>
              </a:rPr>
              <a:t>— Business risk–based and policy-driven approach to managing IT security. </a:t>
            </a:r>
            <a:endParaRPr lang="en-US" sz="1600" i="1" dirty="0" smtClean="0">
              <a:solidFill>
                <a:schemeClr val="tx1"/>
              </a:solidFill>
            </a:endParaRPr>
          </a:p>
          <a:p>
            <a:pPr algn="just"/>
            <a:endParaRPr lang="en-US" sz="1600" i="1" dirty="0">
              <a:solidFill>
                <a:schemeClr val="tx1"/>
              </a:solidFill>
            </a:endParaRPr>
          </a:p>
          <a:p>
            <a:pPr algn="just"/>
            <a:r>
              <a:rPr lang="en-US" sz="1600" dirty="0">
                <a:solidFill>
                  <a:schemeClr val="tx1"/>
                </a:solidFill>
              </a:rPr>
              <a:t>• </a:t>
            </a:r>
            <a:r>
              <a:rPr lang="en-US" sz="1600" b="1" i="1" dirty="0">
                <a:solidFill>
                  <a:schemeClr val="tx1"/>
                </a:solidFill>
              </a:rPr>
              <a:t>Trusted Identity </a:t>
            </a:r>
            <a:r>
              <a:rPr lang="en-US" sz="1600" i="1" dirty="0">
                <a:solidFill>
                  <a:schemeClr val="tx1"/>
                </a:solidFill>
              </a:rPr>
              <a:t>— Toward trusted, privacy-enabling, shared and easy-to-use identities</a:t>
            </a:r>
            <a:r>
              <a:rPr lang="en-US" sz="1600" i="1" dirty="0" smtClean="0">
                <a:solidFill>
                  <a:schemeClr val="tx1"/>
                </a:solidFill>
              </a:rPr>
              <a:t>.</a:t>
            </a:r>
          </a:p>
          <a:p>
            <a:pPr algn="just"/>
            <a:endParaRPr lang="en-US" sz="1600" i="1" dirty="0">
              <a:solidFill>
                <a:schemeClr val="tx1"/>
              </a:solidFill>
            </a:endParaRPr>
          </a:p>
          <a:p>
            <a:pPr algn="just"/>
            <a:r>
              <a:rPr lang="en-US" sz="1600" dirty="0">
                <a:solidFill>
                  <a:schemeClr val="tx1"/>
                </a:solidFill>
              </a:rPr>
              <a:t>•</a:t>
            </a:r>
            <a:r>
              <a:rPr lang="en-US" sz="1600" b="1" dirty="0">
                <a:solidFill>
                  <a:schemeClr val="tx1"/>
                </a:solidFill>
              </a:rPr>
              <a:t> </a:t>
            </a:r>
            <a:r>
              <a:rPr lang="en-US" sz="1600" b="1" i="1" dirty="0">
                <a:solidFill>
                  <a:schemeClr val="tx1"/>
                </a:solidFill>
              </a:rPr>
              <a:t>Information Security </a:t>
            </a:r>
            <a:r>
              <a:rPr lang="en-US" sz="1600" i="1" dirty="0">
                <a:solidFill>
                  <a:schemeClr val="tx1"/>
                </a:solidFill>
              </a:rPr>
              <a:t>— Reflecting the business value of data at risk</a:t>
            </a:r>
            <a:r>
              <a:rPr lang="en-US" sz="1600" i="1" dirty="0" smtClean="0">
                <a:solidFill>
                  <a:schemeClr val="tx1"/>
                </a:solidFill>
              </a:rPr>
              <a:t>.</a:t>
            </a:r>
          </a:p>
          <a:p>
            <a:pPr algn="just"/>
            <a:endParaRPr lang="en-US" sz="1600" i="1" dirty="0">
              <a:solidFill>
                <a:schemeClr val="tx1"/>
              </a:solidFill>
            </a:endParaRPr>
          </a:p>
          <a:p>
            <a:pPr algn="just"/>
            <a:r>
              <a:rPr lang="en-US" sz="1600" dirty="0">
                <a:solidFill>
                  <a:schemeClr val="tx1"/>
                </a:solidFill>
              </a:rPr>
              <a:t>• </a:t>
            </a:r>
            <a:r>
              <a:rPr lang="en-US" sz="1600" b="1" i="1" dirty="0">
                <a:solidFill>
                  <a:schemeClr val="tx1"/>
                </a:solidFill>
              </a:rPr>
              <a:t>Predictable Security of Applications </a:t>
            </a:r>
            <a:r>
              <a:rPr lang="en-US" sz="1600" i="1" dirty="0">
                <a:solidFill>
                  <a:schemeClr val="tx1"/>
                </a:solidFill>
              </a:rPr>
              <a:t>— Integrated security throughout the application lifecycle</a:t>
            </a:r>
            <a:r>
              <a:rPr lang="en-US" sz="1600" i="1" dirty="0" smtClean="0">
                <a:solidFill>
                  <a:schemeClr val="tx1"/>
                </a:solidFill>
              </a:rPr>
              <a:t>.</a:t>
            </a:r>
          </a:p>
          <a:p>
            <a:pPr algn="just"/>
            <a:endParaRPr lang="en-US" sz="1600" i="1" dirty="0">
              <a:solidFill>
                <a:schemeClr val="tx1"/>
              </a:solidFill>
            </a:endParaRPr>
          </a:p>
          <a:p>
            <a:pPr algn="just"/>
            <a:r>
              <a:rPr lang="en-US" sz="1600" dirty="0">
                <a:solidFill>
                  <a:schemeClr val="tx1"/>
                </a:solidFill>
              </a:rPr>
              <a:t>• </a:t>
            </a:r>
            <a:r>
              <a:rPr lang="en-US" sz="1600" b="1" i="1" dirty="0">
                <a:solidFill>
                  <a:schemeClr val="tx1"/>
                </a:solidFill>
              </a:rPr>
              <a:t>Protecting the Evolving Network </a:t>
            </a:r>
            <a:r>
              <a:rPr lang="en-US" sz="1600" i="1" dirty="0">
                <a:solidFill>
                  <a:schemeClr val="tx1"/>
                </a:solidFill>
              </a:rPr>
              <a:t>— Real-time security regardless of network speed, with protection against the rise in application-specific attacks</a:t>
            </a:r>
            <a:r>
              <a:rPr lang="en-US" sz="1600" i="1" dirty="0" smtClean="0">
                <a:solidFill>
                  <a:schemeClr val="tx1"/>
                </a:solidFill>
              </a:rPr>
              <a:t>.</a:t>
            </a:r>
          </a:p>
          <a:p>
            <a:pPr algn="just"/>
            <a:endParaRPr lang="en-US" sz="1600" i="1" dirty="0">
              <a:solidFill>
                <a:schemeClr val="tx1"/>
              </a:solidFill>
            </a:endParaRPr>
          </a:p>
          <a:p>
            <a:pPr algn="just"/>
            <a:r>
              <a:rPr lang="en-US" sz="1600" dirty="0">
                <a:solidFill>
                  <a:schemeClr val="tx1"/>
                </a:solidFill>
              </a:rPr>
              <a:t>• </a:t>
            </a:r>
            <a:r>
              <a:rPr lang="en-US" sz="1600" b="1" i="1" dirty="0">
                <a:solidFill>
                  <a:schemeClr val="tx1"/>
                </a:solidFill>
              </a:rPr>
              <a:t>Securing Mobile Devices </a:t>
            </a:r>
            <a:r>
              <a:rPr lang="en-US" sz="1600" i="1" dirty="0">
                <a:solidFill>
                  <a:schemeClr val="tx1"/>
                </a:solidFill>
              </a:rPr>
              <a:t>— A trusted channel for conducting business and a primary means for authentication. </a:t>
            </a:r>
            <a:endParaRPr lang="en-US" sz="1600" i="1" dirty="0" smtClean="0">
              <a:solidFill>
                <a:schemeClr val="tx1"/>
              </a:solidFill>
            </a:endParaRPr>
          </a:p>
          <a:p>
            <a:pPr algn="just"/>
            <a:endParaRPr lang="en-US" sz="1600" i="1" dirty="0">
              <a:solidFill>
                <a:schemeClr val="tx1"/>
              </a:solidFill>
            </a:endParaRPr>
          </a:p>
          <a:p>
            <a:pPr algn="just"/>
            <a:r>
              <a:rPr lang="en-US" sz="1600" dirty="0">
                <a:solidFill>
                  <a:schemeClr val="tx1"/>
                </a:solidFill>
              </a:rPr>
              <a:t>• </a:t>
            </a:r>
            <a:r>
              <a:rPr lang="en-US" sz="1600" b="1" i="1" dirty="0">
                <a:solidFill>
                  <a:schemeClr val="tx1"/>
                </a:solidFill>
              </a:rPr>
              <a:t>Sense-and-Response Physical Security </a:t>
            </a:r>
            <a:r>
              <a:rPr lang="en-US" sz="1600" i="1" dirty="0">
                <a:solidFill>
                  <a:schemeClr val="tx1"/>
                </a:solidFill>
              </a:rPr>
              <a:t>— Efficient and decisive physical security. </a:t>
            </a:r>
            <a:endParaRPr lang="en-US" sz="1600" dirty="0">
              <a:solidFill>
                <a:schemeClr val="tx1"/>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Trends that shape the security environment</a:t>
            </a:r>
            <a:br>
              <a:rPr lang="en-US" dirty="0" smtClean="0"/>
            </a:br>
            <a:r>
              <a:rPr lang="en-US" sz="1600" i="1" dirty="0" smtClean="0">
                <a:solidFill>
                  <a:schemeClr val="tx1"/>
                </a:solidFill>
              </a:rPr>
              <a:t>Securing Virtualized Environments </a:t>
            </a:r>
            <a:endParaRPr lang="en-US" sz="1600"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11</a:t>
            </a:fld>
            <a:endParaRPr lang="en-US"/>
          </a:p>
        </p:txBody>
      </p:sp>
      <p:sp>
        <p:nvSpPr>
          <p:cNvPr id="4" name="Rectangle 3"/>
          <p:cNvSpPr/>
          <p:nvPr/>
        </p:nvSpPr>
        <p:spPr>
          <a:xfrm>
            <a:off x="228600" y="1325880"/>
            <a:ext cx="8412480" cy="3194721"/>
          </a:xfrm>
          <a:prstGeom prst="rect">
            <a:avLst/>
          </a:prstGeom>
        </p:spPr>
        <p:txBody>
          <a:bodyPr wrap="square">
            <a:spAutoFit/>
          </a:bodyPr>
          <a:lstStyle/>
          <a:p>
            <a:pPr algn="l"/>
            <a:r>
              <a:rPr lang="en-US" sz="1600" b="1" dirty="0" smtClean="0">
                <a:solidFill>
                  <a:schemeClr val="tx1"/>
                </a:solidFill>
              </a:rPr>
              <a:t>Challenges:</a:t>
            </a:r>
          </a:p>
          <a:p>
            <a:pPr algn="just"/>
            <a:endParaRPr lang="en-US" sz="1600" dirty="0" smtClean="0">
              <a:solidFill>
                <a:schemeClr val="tx1"/>
              </a:solidFill>
            </a:endParaRPr>
          </a:p>
          <a:p>
            <a:pPr algn="just"/>
            <a:r>
              <a:rPr lang="en-US" sz="1600" dirty="0" smtClean="0">
                <a:solidFill>
                  <a:schemeClr val="tx1"/>
                </a:solidFill>
              </a:rPr>
              <a:t>• </a:t>
            </a:r>
            <a:r>
              <a:rPr lang="en-US" sz="1600" dirty="0">
                <a:solidFill>
                  <a:schemeClr val="tx1"/>
                </a:solidFill>
              </a:rPr>
              <a:t>Organizations should be prepared with strong isolation management capabilities that separate the applications, data and infrastructure dedicated to one tenant from the rest of the tenants, with isolation policies that can be applied across multiple virtualization platforms. </a:t>
            </a:r>
            <a:endParaRPr lang="en-US" sz="1600" dirty="0" smtClean="0">
              <a:solidFill>
                <a:schemeClr val="tx1"/>
              </a:solidFill>
            </a:endParaRPr>
          </a:p>
          <a:p>
            <a:pPr algn="just"/>
            <a:endParaRPr lang="en-US" sz="1600" dirty="0">
              <a:solidFill>
                <a:schemeClr val="tx1"/>
              </a:solidFill>
            </a:endParaRPr>
          </a:p>
          <a:p>
            <a:pPr algn="just"/>
            <a:r>
              <a:rPr lang="en-US" sz="1600" dirty="0">
                <a:solidFill>
                  <a:schemeClr val="tx1"/>
                </a:solidFill>
              </a:rPr>
              <a:t>• The integrity of the virtual environment should be protected and managed as robustly as the physical environment. Traditional security capabilities, such as network monitoring and intrusion detection, should be applied to the virtual environments. </a:t>
            </a:r>
            <a:endParaRPr lang="en-US" sz="1600" dirty="0" smtClean="0">
              <a:solidFill>
                <a:schemeClr val="tx1"/>
              </a:solidFill>
            </a:endParaRPr>
          </a:p>
          <a:p>
            <a:pPr algn="just"/>
            <a:endParaRPr lang="en-US" sz="1600" dirty="0">
              <a:solidFill>
                <a:schemeClr val="tx1"/>
              </a:solidFill>
            </a:endParaRPr>
          </a:p>
          <a:p>
            <a:pPr algn="just"/>
            <a:r>
              <a:rPr lang="en-US" sz="1600" dirty="0">
                <a:solidFill>
                  <a:schemeClr val="tx1"/>
                </a:solidFill>
              </a:rPr>
              <a:t>• Because virtualized resources are stored as data images, they are subject to corruption. Organizations should establish image management capabilities to protect and maintain the resource definitions, including robust change and patch management procedures.</a:t>
            </a:r>
          </a:p>
        </p:txBody>
      </p:sp>
      <p:pic>
        <p:nvPicPr>
          <p:cNvPr id="84993" name="Picture 1"/>
          <p:cNvPicPr>
            <a:picLocks noChangeAspect="1" noChangeArrowheads="1"/>
          </p:cNvPicPr>
          <p:nvPr/>
        </p:nvPicPr>
        <p:blipFill>
          <a:blip r:embed="rId2"/>
          <a:srcRect/>
          <a:stretch>
            <a:fillRect/>
          </a:stretch>
        </p:blipFill>
        <p:spPr bwMode="auto">
          <a:xfrm>
            <a:off x="320040" y="4709160"/>
            <a:ext cx="2788920" cy="155427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Trends that shape the security environment</a:t>
            </a:r>
            <a:br>
              <a:rPr lang="en-US" dirty="0" smtClean="0"/>
            </a:br>
            <a:r>
              <a:rPr lang="en-US" sz="1600" i="1" dirty="0" smtClean="0">
                <a:solidFill>
                  <a:schemeClr val="tx1"/>
                </a:solidFill>
              </a:rPr>
              <a:t>Alternative Ways to Deliver Security </a:t>
            </a:r>
            <a:endParaRPr lang="en-US" sz="1600"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12</a:t>
            </a:fld>
            <a:endParaRPr lang="en-US"/>
          </a:p>
        </p:txBody>
      </p:sp>
      <p:sp>
        <p:nvSpPr>
          <p:cNvPr id="4" name="Rectangle 3"/>
          <p:cNvSpPr/>
          <p:nvPr/>
        </p:nvSpPr>
        <p:spPr>
          <a:xfrm>
            <a:off x="182880" y="1188720"/>
            <a:ext cx="8412480" cy="5410712"/>
          </a:xfrm>
          <a:prstGeom prst="rect">
            <a:avLst/>
          </a:prstGeom>
        </p:spPr>
        <p:txBody>
          <a:bodyPr wrap="square">
            <a:spAutoFit/>
          </a:bodyPr>
          <a:lstStyle/>
          <a:p>
            <a:pPr algn="just"/>
            <a:r>
              <a:rPr lang="en-US" sz="1600" dirty="0">
                <a:solidFill>
                  <a:schemeClr val="tx1"/>
                </a:solidFill>
              </a:rPr>
              <a:t>The economics of managing and operating complex, specialized IT security services is driving a focus for new forms of packaging and delivering security </a:t>
            </a:r>
            <a:r>
              <a:rPr lang="en-US" sz="1600" dirty="0" smtClean="0">
                <a:solidFill>
                  <a:schemeClr val="tx1"/>
                </a:solidFill>
              </a:rPr>
              <a:t>services. There </a:t>
            </a:r>
            <a:r>
              <a:rPr lang="en-US" sz="1600" dirty="0">
                <a:solidFill>
                  <a:schemeClr val="tx1"/>
                </a:solidFill>
              </a:rPr>
              <a:t>are two key factors that influence this increased diversity. </a:t>
            </a:r>
          </a:p>
          <a:p>
            <a:pPr marL="342900" indent="-342900" algn="just">
              <a:buFont typeface="+mj-lt"/>
              <a:buAutoNum type="arabicPeriod"/>
            </a:pPr>
            <a:r>
              <a:rPr lang="en-US" sz="1600" dirty="0" smtClean="0">
                <a:solidFill>
                  <a:schemeClr val="tx1"/>
                </a:solidFill>
              </a:rPr>
              <a:t>The </a:t>
            </a:r>
            <a:r>
              <a:rPr lang="en-US" sz="1600" dirty="0">
                <a:solidFill>
                  <a:schemeClr val="tx1"/>
                </a:solidFill>
              </a:rPr>
              <a:t>IT organization should decide how much control they want to maintain. Are they comfortable with the idea of another company providing their security services or do they want to manage security themselves? </a:t>
            </a:r>
          </a:p>
          <a:p>
            <a:pPr marL="342900" indent="-342900" algn="just">
              <a:buFont typeface="+mj-lt"/>
              <a:buAutoNum type="arabicPeriod"/>
            </a:pPr>
            <a:r>
              <a:rPr lang="en-US" sz="1600" dirty="0" smtClean="0">
                <a:solidFill>
                  <a:schemeClr val="tx1"/>
                </a:solidFill>
              </a:rPr>
              <a:t>The </a:t>
            </a:r>
            <a:r>
              <a:rPr lang="en-US" sz="1600" dirty="0">
                <a:solidFill>
                  <a:schemeClr val="tx1"/>
                </a:solidFill>
              </a:rPr>
              <a:t>complexity of the IT environment can heavily influence how the IT organization chooses to obtain security capabilities. Some companies have relatively simple, self-contained IT needs. On the other hand, some companies have highly dynamic environments that have the ability to quickly adapt their IT services to new business needs</a:t>
            </a:r>
            <a:r>
              <a:rPr lang="en-US" sz="1600" dirty="0" smtClean="0">
                <a:solidFill>
                  <a:schemeClr val="tx1"/>
                </a:solidFill>
              </a:rPr>
              <a:t>.</a:t>
            </a:r>
          </a:p>
          <a:p>
            <a:pPr algn="just">
              <a:buFont typeface="Arial" pitchFamily="34" charset="0"/>
              <a:buChar char="•"/>
            </a:pPr>
            <a:endParaRPr lang="en-US" sz="1600" dirty="0">
              <a:solidFill>
                <a:schemeClr val="tx1"/>
              </a:solidFill>
            </a:endParaRPr>
          </a:p>
          <a:p>
            <a:pPr algn="just"/>
            <a:r>
              <a:rPr lang="en-US" sz="1600" b="1" dirty="0" smtClean="0">
                <a:solidFill>
                  <a:schemeClr val="tx1"/>
                </a:solidFill>
              </a:rPr>
              <a:t>Trends </a:t>
            </a:r>
            <a:r>
              <a:rPr lang="en-US" sz="1600" b="1" dirty="0">
                <a:solidFill>
                  <a:schemeClr val="tx1"/>
                </a:solidFill>
              </a:rPr>
              <a:t>in the delivery of security capabilities: </a:t>
            </a:r>
          </a:p>
          <a:p>
            <a:pPr algn="just">
              <a:buFont typeface="Arial" pitchFamily="34" charset="0"/>
              <a:buChar char="•"/>
            </a:pPr>
            <a:r>
              <a:rPr lang="en-US" sz="1600" b="1" dirty="0" smtClean="0">
                <a:solidFill>
                  <a:schemeClr val="tx1"/>
                </a:solidFill>
              </a:rPr>
              <a:t> Appliances</a:t>
            </a:r>
            <a:r>
              <a:rPr lang="en-US" sz="1600" dirty="0">
                <a:solidFill>
                  <a:schemeClr val="tx1"/>
                </a:solidFill>
              </a:rPr>
              <a:t> </a:t>
            </a:r>
            <a:r>
              <a:rPr lang="en-US" sz="1600" dirty="0" smtClean="0">
                <a:solidFill>
                  <a:schemeClr val="tx1"/>
                </a:solidFill>
              </a:rPr>
              <a:t>- </a:t>
            </a:r>
            <a:r>
              <a:rPr lang="en-US" sz="1600" dirty="0">
                <a:solidFill>
                  <a:schemeClr val="tx1"/>
                </a:solidFill>
              </a:rPr>
              <a:t>In the past, IT appliances meant “one host dedicated to one specialized function.” Today’s appliances are becoming platforms in their own right, evolving to a single deliverable that contains all of the operating system, middleware and applications preinstalled and preconfigured to perform multiple functions targeted to a single domain of operation. Appliances are also moving to increasingly modular physical form factors as well as virtual form factors. </a:t>
            </a:r>
          </a:p>
          <a:p>
            <a:pPr algn="just">
              <a:buFont typeface="Arial" pitchFamily="34" charset="0"/>
              <a:buChar char="•"/>
            </a:pPr>
            <a:r>
              <a:rPr lang="en-US" sz="1600" b="1" dirty="0" smtClean="0">
                <a:solidFill>
                  <a:schemeClr val="tx1"/>
                </a:solidFill>
              </a:rPr>
              <a:t> Software-as-a-Service </a:t>
            </a:r>
            <a:r>
              <a:rPr lang="en-US" sz="1600" b="1" dirty="0">
                <a:solidFill>
                  <a:schemeClr val="tx1"/>
                </a:solidFill>
              </a:rPr>
              <a:t>(</a:t>
            </a:r>
            <a:r>
              <a:rPr lang="en-US" sz="1600" b="1" dirty="0" err="1">
                <a:solidFill>
                  <a:schemeClr val="tx1"/>
                </a:solidFill>
              </a:rPr>
              <a:t>SaaS</a:t>
            </a:r>
            <a:r>
              <a:rPr lang="en-US" sz="1600" b="1" dirty="0">
                <a:solidFill>
                  <a:schemeClr val="tx1"/>
                </a:solidFill>
              </a:rPr>
              <a:t>). </a:t>
            </a:r>
            <a:r>
              <a:rPr lang="en-US" sz="1600" dirty="0">
                <a:solidFill>
                  <a:schemeClr val="tx1"/>
                </a:solidFill>
              </a:rPr>
              <a:t>While managed services typically have dedicated infrastructure for each customer, </a:t>
            </a:r>
            <a:r>
              <a:rPr lang="en-US" sz="1600" dirty="0" err="1">
                <a:solidFill>
                  <a:schemeClr val="tx1"/>
                </a:solidFill>
              </a:rPr>
              <a:t>SaaS</a:t>
            </a:r>
            <a:r>
              <a:rPr lang="en-US" sz="1600" dirty="0">
                <a:solidFill>
                  <a:schemeClr val="tx1"/>
                </a:solidFill>
              </a:rPr>
              <a:t> platforms deliver “one-to-many” service in which a single platform provides a type of service to multiple customers simultaneously. These shared infrastructure systems can provide standardized services with little need for customization.</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Trends that shape the security environment</a:t>
            </a:r>
            <a:br>
              <a:rPr lang="en-US" dirty="0" smtClean="0"/>
            </a:br>
            <a:r>
              <a:rPr lang="en-US" sz="1600" i="1" dirty="0" smtClean="0">
                <a:solidFill>
                  <a:schemeClr val="tx1"/>
                </a:solidFill>
              </a:rPr>
              <a:t>Managing Risk and Compliance </a:t>
            </a:r>
            <a:endParaRPr lang="en-US" sz="1600"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13</a:t>
            </a:fld>
            <a:endParaRPr lang="en-US"/>
          </a:p>
        </p:txBody>
      </p:sp>
      <p:sp>
        <p:nvSpPr>
          <p:cNvPr id="4" name="Rectangle 3"/>
          <p:cNvSpPr/>
          <p:nvPr/>
        </p:nvSpPr>
        <p:spPr>
          <a:xfrm>
            <a:off x="228600" y="1325880"/>
            <a:ext cx="8412480" cy="2973122"/>
          </a:xfrm>
          <a:prstGeom prst="rect">
            <a:avLst/>
          </a:prstGeom>
        </p:spPr>
        <p:txBody>
          <a:bodyPr wrap="square">
            <a:spAutoFit/>
          </a:bodyPr>
          <a:lstStyle/>
          <a:p>
            <a:pPr algn="just"/>
            <a:r>
              <a:rPr lang="en-US" sz="1600" dirty="0">
                <a:solidFill>
                  <a:schemeClr val="tx1"/>
                </a:solidFill>
              </a:rPr>
              <a:t>Many organizations are re-examining their business continuity and resiliency strategies. Companies are realizing that disaster recovery plans are simply not enough; even everyday small disasters can have big consequences for a company’s ability to conduct business. </a:t>
            </a:r>
            <a:endParaRPr lang="en-US" sz="1600" dirty="0" smtClean="0">
              <a:solidFill>
                <a:schemeClr val="tx1"/>
              </a:solidFill>
            </a:endParaRPr>
          </a:p>
          <a:p>
            <a:pPr algn="just"/>
            <a:endParaRPr lang="en-US" sz="1600" dirty="0">
              <a:solidFill>
                <a:schemeClr val="tx1"/>
              </a:solidFill>
            </a:endParaRPr>
          </a:p>
          <a:p>
            <a:pPr algn="just"/>
            <a:r>
              <a:rPr lang="en-US" sz="1600" dirty="0">
                <a:solidFill>
                  <a:schemeClr val="tx1"/>
                </a:solidFill>
              </a:rPr>
              <a:t>Operational risk can cover any activity that impacts business processes, including theft, insider fraud, loss of physical facilities or other capital assets, and failure to meet safety and other regulatory requirements. Because IT is ingrained in virtually every aspect of a company’s </a:t>
            </a:r>
            <a:r>
              <a:rPr lang="en-US" sz="1600" dirty="0" smtClean="0">
                <a:solidFill>
                  <a:schemeClr val="tx1"/>
                </a:solidFill>
              </a:rPr>
              <a:t>activities, IT </a:t>
            </a:r>
            <a:r>
              <a:rPr lang="en-US" sz="1600" dirty="0">
                <a:solidFill>
                  <a:schemeClr val="tx1"/>
                </a:solidFill>
              </a:rPr>
              <a:t>risks are a major component of operational risk. </a:t>
            </a:r>
            <a:endParaRPr lang="en-US" sz="1600" dirty="0" smtClean="0">
              <a:solidFill>
                <a:schemeClr val="tx1"/>
              </a:solidFill>
            </a:endParaRPr>
          </a:p>
          <a:p>
            <a:pPr algn="just"/>
            <a:endParaRPr lang="en-US" sz="1600" dirty="0" smtClean="0">
              <a:solidFill>
                <a:schemeClr val="tx1"/>
              </a:solidFill>
            </a:endParaRPr>
          </a:p>
          <a:p>
            <a:pPr algn="just"/>
            <a:r>
              <a:rPr lang="en-US" sz="1600" dirty="0" smtClean="0">
                <a:solidFill>
                  <a:schemeClr val="tx1"/>
                </a:solidFill>
              </a:rPr>
              <a:t>For </a:t>
            </a:r>
            <a:r>
              <a:rPr lang="en-US" sz="1600" dirty="0">
                <a:solidFill>
                  <a:schemeClr val="tx1"/>
                </a:solidFill>
              </a:rPr>
              <a:t>example, what if an unauthorized employee is able to bypass the security protections of a key financial reporting application? </a:t>
            </a:r>
            <a:endParaRPr lang="en-US" sz="1600" dirty="0" smtClean="0">
              <a:solidFill>
                <a:schemeClr val="tx1"/>
              </a:solidFill>
            </a:endParaRPr>
          </a:p>
          <a:p>
            <a:pPr algn="just">
              <a:buFont typeface="Arial" pitchFamily="34" charset="0"/>
              <a:buChar char="•"/>
            </a:pPr>
            <a:r>
              <a:rPr lang="en-US" sz="1600" dirty="0" smtClean="0">
                <a:solidFill>
                  <a:schemeClr val="tx1"/>
                </a:solidFill>
              </a:rPr>
              <a:t> What if archive tapes with customer data are lost? </a:t>
            </a:r>
          </a:p>
          <a:p>
            <a:pPr algn="just">
              <a:buFont typeface="Arial" pitchFamily="34" charset="0"/>
              <a:buChar char="•"/>
            </a:pPr>
            <a:r>
              <a:rPr lang="en-US" sz="1600" dirty="0" smtClean="0">
                <a:solidFill>
                  <a:schemeClr val="tx1"/>
                </a:solidFill>
              </a:rPr>
              <a:t> What if the data center loses power?</a:t>
            </a:r>
            <a:endParaRPr lang="en-US" sz="1600" dirty="0">
              <a:solidFill>
                <a:schemeClr val="tx1"/>
              </a:solidFill>
            </a:endParaRPr>
          </a:p>
        </p:txBody>
      </p:sp>
      <p:pic>
        <p:nvPicPr>
          <p:cNvPr id="82945" name="Picture 1"/>
          <p:cNvPicPr>
            <a:picLocks noChangeAspect="1" noChangeArrowheads="1"/>
          </p:cNvPicPr>
          <p:nvPr/>
        </p:nvPicPr>
        <p:blipFill>
          <a:blip r:embed="rId2"/>
          <a:srcRect/>
          <a:stretch>
            <a:fillRect/>
          </a:stretch>
        </p:blipFill>
        <p:spPr bwMode="auto">
          <a:xfrm>
            <a:off x="274320" y="4389120"/>
            <a:ext cx="2242185" cy="169586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Trends that shape the security environment</a:t>
            </a:r>
            <a:br>
              <a:rPr lang="en-US" dirty="0" smtClean="0"/>
            </a:br>
            <a:r>
              <a:rPr lang="en-US" sz="1600" i="1" dirty="0" smtClean="0">
                <a:solidFill>
                  <a:schemeClr val="tx1"/>
                </a:solidFill>
              </a:rPr>
              <a:t>Trusted Identity </a:t>
            </a:r>
            <a:endParaRPr lang="en-US" sz="1600"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14</a:t>
            </a:fld>
            <a:endParaRPr lang="en-US"/>
          </a:p>
        </p:txBody>
      </p:sp>
      <p:sp>
        <p:nvSpPr>
          <p:cNvPr id="4" name="Rectangle 3"/>
          <p:cNvSpPr/>
          <p:nvPr/>
        </p:nvSpPr>
        <p:spPr>
          <a:xfrm>
            <a:off x="228600" y="1325880"/>
            <a:ext cx="8412480" cy="4081117"/>
          </a:xfrm>
          <a:prstGeom prst="rect">
            <a:avLst/>
          </a:prstGeom>
        </p:spPr>
        <p:txBody>
          <a:bodyPr wrap="square">
            <a:spAutoFit/>
          </a:bodyPr>
          <a:lstStyle/>
          <a:p>
            <a:pPr algn="just"/>
            <a:r>
              <a:rPr lang="en-US" sz="1600" dirty="0">
                <a:solidFill>
                  <a:schemeClr val="tx1"/>
                </a:solidFill>
              </a:rPr>
              <a:t>In a global economy where billions of people connect daily, identity has taken on a new focus. Each transaction depends on the level of trust each party places in the integrity of the other’s credentials and the systems supporting them. Yet considering the rising instances of identity theft and fraud, that trust may well prove overly optimistic. </a:t>
            </a:r>
            <a:endParaRPr lang="en-US" sz="1600" dirty="0" smtClean="0">
              <a:solidFill>
                <a:schemeClr val="tx1"/>
              </a:solidFill>
            </a:endParaRPr>
          </a:p>
          <a:p>
            <a:pPr algn="just"/>
            <a:endParaRPr lang="en-US" sz="1600" dirty="0">
              <a:solidFill>
                <a:schemeClr val="tx1"/>
              </a:solidFill>
            </a:endParaRPr>
          </a:p>
          <a:p>
            <a:pPr algn="just"/>
            <a:r>
              <a:rPr lang="en-US" sz="1600" dirty="0">
                <a:solidFill>
                  <a:schemeClr val="tx1"/>
                </a:solidFill>
              </a:rPr>
              <a:t>With the goals of improving identification and enabling higher-value transactions — like healthcare authorizations and high-value banking operations — governments and enterprises are working to create identity management models where baseline identities can be more highly assured, with stronger identity credentials that are better protected from tampering and forgery.</a:t>
            </a:r>
            <a:endParaRPr lang="en-US" sz="1600" dirty="0" smtClean="0">
              <a:solidFill>
                <a:schemeClr val="tx1"/>
              </a:solidFill>
            </a:endParaRPr>
          </a:p>
          <a:p>
            <a:pPr algn="just"/>
            <a:endParaRPr lang="en-US" sz="1600" dirty="0">
              <a:solidFill>
                <a:schemeClr val="tx1"/>
              </a:solidFill>
            </a:endParaRPr>
          </a:p>
          <a:p>
            <a:pPr algn="just"/>
            <a:r>
              <a:rPr lang="en-US" sz="1600" dirty="0" smtClean="0">
                <a:solidFill>
                  <a:schemeClr val="tx1"/>
                </a:solidFill>
              </a:rPr>
              <a:t>Challenge </a:t>
            </a:r>
            <a:r>
              <a:rPr lang="en-US" sz="1600" dirty="0">
                <a:solidFill>
                  <a:schemeClr val="tx1"/>
                </a:solidFill>
              </a:rPr>
              <a:t>lies in developing a common set of identity policies, processes, best practices and technology, as well as multipurpose identity systems that can be used across service providers. These systems should be able to accommodate complex identity relationships while providing a simplified way to address common identity processes and functions, including enrollment and proofing, credential management and identity usage. At the same time, the identity systems should respect the corresponding conventions and limitations of societal and cultural boundaries, including privacy, reputation and individual rights.</a:t>
            </a:r>
          </a:p>
        </p:txBody>
      </p:sp>
      <p:pic>
        <p:nvPicPr>
          <p:cNvPr id="81921" name="Picture 1"/>
          <p:cNvPicPr>
            <a:picLocks noChangeAspect="1" noChangeArrowheads="1"/>
          </p:cNvPicPr>
          <p:nvPr/>
        </p:nvPicPr>
        <p:blipFill>
          <a:blip r:embed="rId2"/>
          <a:srcRect/>
          <a:stretch>
            <a:fillRect/>
          </a:stretch>
        </p:blipFill>
        <p:spPr bwMode="auto">
          <a:xfrm>
            <a:off x="320040" y="5440680"/>
            <a:ext cx="4781550" cy="1123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Trends that shape the security environment</a:t>
            </a:r>
            <a:br>
              <a:rPr lang="en-US" dirty="0" smtClean="0"/>
            </a:br>
            <a:r>
              <a:rPr lang="en-US" sz="1600" i="1" dirty="0" smtClean="0">
                <a:solidFill>
                  <a:schemeClr val="tx1"/>
                </a:solidFill>
              </a:rPr>
              <a:t>Information Security </a:t>
            </a:r>
            <a:endParaRPr lang="en-US" sz="1600"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15</a:t>
            </a:fld>
            <a:endParaRPr lang="en-US"/>
          </a:p>
        </p:txBody>
      </p:sp>
      <p:sp>
        <p:nvSpPr>
          <p:cNvPr id="4" name="Rectangle 3"/>
          <p:cNvSpPr/>
          <p:nvPr/>
        </p:nvSpPr>
        <p:spPr>
          <a:xfrm>
            <a:off x="228600" y="1325880"/>
            <a:ext cx="8412480" cy="3194721"/>
          </a:xfrm>
          <a:prstGeom prst="rect">
            <a:avLst/>
          </a:prstGeom>
        </p:spPr>
        <p:txBody>
          <a:bodyPr wrap="square">
            <a:spAutoFit/>
          </a:bodyPr>
          <a:lstStyle/>
          <a:p>
            <a:pPr algn="just"/>
            <a:r>
              <a:rPr lang="en-US" sz="1600" dirty="0">
                <a:solidFill>
                  <a:schemeClr val="tx1"/>
                </a:solidFill>
              </a:rPr>
              <a:t>Today, an ever-expanding volume of information continually and freely circulates across and beyond enterprises, governments and social networks, aided through the proliferation of open, collaborative environments, Web 2.0 </a:t>
            </a:r>
            <a:r>
              <a:rPr lang="en-US" sz="1600" dirty="0" err="1">
                <a:solidFill>
                  <a:schemeClr val="tx1"/>
                </a:solidFill>
              </a:rPr>
              <a:t>mashup</a:t>
            </a:r>
            <a:r>
              <a:rPr lang="en-US" sz="1600" dirty="0">
                <a:solidFill>
                  <a:schemeClr val="tx1"/>
                </a:solidFill>
              </a:rPr>
              <a:t> technologies and intelligent data streams. A boon to online communities, the information explosion has nevertheless created a nightmare for organizations with the proliferation of databases and corresponding increase in data leakage that raises the potential for data breaches and the chance of inappropriate disclosure or use of intellectual capital. </a:t>
            </a:r>
            <a:endParaRPr lang="en-US" sz="1600" dirty="0" smtClean="0">
              <a:solidFill>
                <a:schemeClr val="tx1"/>
              </a:solidFill>
            </a:endParaRPr>
          </a:p>
          <a:p>
            <a:pPr algn="just"/>
            <a:endParaRPr lang="en-US" sz="1600" dirty="0">
              <a:solidFill>
                <a:schemeClr val="tx1"/>
              </a:solidFill>
            </a:endParaRPr>
          </a:p>
          <a:p>
            <a:pPr algn="just"/>
            <a:r>
              <a:rPr lang="en-US" sz="1600" dirty="0">
                <a:solidFill>
                  <a:schemeClr val="tx1"/>
                </a:solidFill>
              </a:rPr>
              <a:t>Already a boardroom issue, organizations can expect a continued push to minimize the risks of data breaches. As a result, there should be a new focus on privacy management tools with the capability to mask data, particularly in nonproduction environments such as application development where protection of data continues to be less stringent. This focus can reinforce the need for cryptography, and subsequent demand to simplify the complexity of the key-based algorithms and management of keys throughout the lifecycle</a:t>
            </a:r>
          </a:p>
        </p:txBody>
      </p:sp>
      <p:pic>
        <p:nvPicPr>
          <p:cNvPr id="80897" name="Picture 1"/>
          <p:cNvPicPr>
            <a:picLocks noChangeAspect="1" noChangeArrowheads="1"/>
          </p:cNvPicPr>
          <p:nvPr/>
        </p:nvPicPr>
        <p:blipFill>
          <a:blip r:embed="rId2"/>
          <a:srcRect/>
          <a:stretch>
            <a:fillRect/>
          </a:stretch>
        </p:blipFill>
        <p:spPr bwMode="auto">
          <a:xfrm>
            <a:off x="320040" y="4572000"/>
            <a:ext cx="2371725" cy="1143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Trends that shape the security environment</a:t>
            </a:r>
            <a:br>
              <a:rPr lang="en-US" dirty="0" smtClean="0"/>
            </a:br>
            <a:r>
              <a:rPr lang="en-US" sz="1600" i="1" dirty="0" smtClean="0">
                <a:solidFill>
                  <a:schemeClr val="tx1"/>
                </a:solidFill>
              </a:rPr>
              <a:t>Predictable Security of Applications </a:t>
            </a:r>
            <a:endParaRPr lang="en-US" sz="1600"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16</a:t>
            </a:fld>
            <a:endParaRPr lang="en-US"/>
          </a:p>
        </p:txBody>
      </p:sp>
      <p:sp>
        <p:nvSpPr>
          <p:cNvPr id="4" name="Rectangle 3"/>
          <p:cNvSpPr/>
          <p:nvPr/>
        </p:nvSpPr>
        <p:spPr>
          <a:xfrm>
            <a:off x="228600" y="1325880"/>
            <a:ext cx="8412480" cy="4081117"/>
          </a:xfrm>
          <a:prstGeom prst="rect">
            <a:avLst/>
          </a:prstGeom>
        </p:spPr>
        <p:txBody>
          <a:bodyPr wrap="square">
            <a:spAutoFit/>
          </a:bodyPr>
          <a:lstStyle/>
          <a:p>
            <a:pPr algn="just"/>
            <a:r>
              <a:rPr lang="en-US" sz="1600" dirty="0" smtClean="0">
                <a:solidFill>
                  <a:schemeClr val="tx1"/>
                </a:solidFill>
              </a:rPr>
              <a:t>Cloud Application - art </a:t>
            </a:r>
            <a:r>
              <a:rPr lang="en-US" sz="1600" dirty="0">
                <a:solidFill>
                  <a:schemeClr val="tx1"/>
                </a:solidFill>
              </a:rPr>
              <a:t>of their vulnerability lies in the evolution from monolithic applications to composite applications, both in SOA–style process choreography and through Web 2.0–style widgets and </a:t>
            </a:r>
            <a:r>
              <a:rPr lang="en-US" sz="1600" dirty="0" err="1">
                <a:solidFill>
                  <a:schemeClr val="tx1"/>
                </a:solidFill>
              </a:rPr>
              <a:t>mashups</a:t>
            </a:r>
            <a:r>
              <a:rPr lang="en-US" sz="1600" dirty="0">
                <a:solidFill>
                  <a:schemeClr val="tx1"/>
                </a:solidFill>
              </a:rPr>
              <a:t>. These composite applications can include application code from a wide variety of sources in a true mix-and-match fashion. Though it has tremendously improved programmer efficiency and enabled many nonprogrammers to compose sophisticated applications with little training, it can leave applications vulnerable. </a:t>
            </a:r>
          </a:p>
          <a:p>
            <a:pPr algn="just"/>
            <a:r>
              <a:rPr lang="en-US" sz="1600" dirty="0">
                <a:solidFill>
                  <a:schemeClr val="tx1"/>
                </a:solidFill>
              </a:rPr>
              <a:t>Perhaps the most challenging aspect of </a:t>
            </a:r>
            <a:r>
              <a:rPr lang="en-US" sz="1600" dirty="0" err="1">
                <a:solidFill>
                  <a:schemeClr val="tx1"/>
                </a:solidFill>
              </a:rPr>
              <a:t>composable</a:t>
            </a:r>
            <a:r>
              <a:rPr lang="en-US" sz="1600" dirty="0">
                <a:solidFill>
                  <a:schemeClr val="tx1"/>
                </a:solidFill>
              </a:rPr>
              <a:t> applications is the inability to fully understand the composition, and therefore the security posture, of the application until it is deployed. Only then — when it’s too late — are all the contributing elements exposed, including malware and </a:t>
            </a:r>
            <a:r>
              <a:rPr lang="en-US" sz="1600" dirty="0" smtClean="0">
                <a:solidFill>
                  <a:schemeClr val="tx1"/>
                </a:solidFill>
              </a:rPr>
              <a:t>vulnerabilities</a:t>
            </a:r>
          </a:p>
          <a:p>
            <a:pPr algn="just"/>
            <a:endParaRPr lang="en-US" sz="1600" dirty="0">
              <a:solidFill>
                <a:schemeClr val="tx1"/>
              </a:solidFill>
            </a:endParaRPr>
          </a:p>
          <a:p>
            <a:pPr algn="just"/>
            <a:r>
              <a:rPr lang="en-US" sz="1600" dirty="0">
                <a:solidFill>
                  <a:schemeClr val="tx1"/>
                </a:solidFill>
              </a:rPr>
              <a:t>This challenge is causing the embedding of security development expertise into the tools and development platforms, to perform security checks at each stage of development and to combine the component scanning into a composite analysis. Organizations should also be ready to track the provenance of deployed software artifacts to ensure the integrity of mission-critical applications. Because malware can be introduced at virtually any stage of the lifecycle, organizations should be able to establish and track a chain of custody as software moves throughout the lifecycle.</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Trends that shape the security environment</a:t>
            </a:r>
            <a:br>
              <a:rPr lang="en-US" dirty="0" smtClean="0"/>
            </a:br>
            <a:r>
              <a:rPr lang="en-US" sz="1600" i="1" dirty="0" smtClean="0">
                <a:solidFill>
                  <a:schemeClr val="tx1"/>
                </a:solidFill>
              </a:rPr>
              <a:t>Protecting the Evolving Network </a:t>
            </a:r>
            <a:endParaRPr lang="en-US" sz="1600"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17</a:t>
            </a:fld>
            <a:endParaRPr lang="en-US"/>
          </a:p>
        </p:txBody>
      </p:sp>
      <p:sp>
        <p:nvSpPr>
          <p:cNvPr id="4" name="Rectangle 3"/>
          <p:cNvSpPr/>
          <p:nvPr/>
        </p:nvSpPr>
        <p:spPr>
          <a:xfrm>
            <a:off x="228600" y="1325880"/>
            <a:ext cx="8412480" cy="3416320"/>
          </a:xfrm>
          <a:prstGeom prst="rect">
            <a:avLst/>
          </a:prstGeom>
        </p:spPr>
        <p:txBody>
          <a:bodyPr wrap="square">
            <a:spAutoFit/>
          </a:bodyPr>
          <a:lstStyle/>
          <a:p>
            <a:pPr algn="just"/>
            <a:r>
              <a:rPr lang="en-US" sz="1600" dirty="0">
                <a:solidFill>
                  <a:schemeClr val="tx1"/>
                </a:solidFill>
              </a:rPr>
              <a:t>The need to accommodate bandwidth-intensive applications such as VoIP, streaming video and online gaming has become a race to meet growing demands for speed and bandwidth. With speeds now reaching 10G and beyond and traffic loads hitting unprecedented levels, service providers have increasingly less visibility and knowledge of the traffic going through their networks. As IT policies force more network encryption and virtualization creates new networks inside the server infrastructure, visibility is expected to become even more opaque</a:t>
            </a:r>
            <a:r>
              <a:rPr lang="en-US" sz="1600" dirty="0" smtClean="0">
                <a:solidFill>
                  <a:schemeClr val="tx1"/>
                </a:solidFill>
              </a:rPr>
              <a:t>.</a:t>
            </a:r>
          </a:p>
          <a:p>
            <a:pPr algn="just"/>
            <a:endParaRPr lang="en-US" sz="1600" dirty="0">
              <a:solidFill>
                <a:schemeClr val="tx1"/>
              </a:solidFill>
            </a:endParaRPr>
          </a:p>
          <a:p>
            <a:pPr algn="just"/>
            <a:r>
              <a:rPr lang="en-US" sz="1600" dirty="0">
                <a:solidFill>
                  <a:schemeClr val="tx1"/>
                </a:solidFill>
              </a:rPr>
              <a:t>As a consequence, network security should become more elusive, even as new types of attacks emerge. Virtualized environments create the possibility for guest hosts to launch network-based attacks against other </a:t>
            </a:r>
            <a:r>
              <a:rPr lang="en-US" sz="1600" dirty="0" smtClean="0">
                <a:solidFill>
                  <a:schemeClr val="tx1"/>
                </a:solidFill>
              </a:rPr>
              <a:t>hosts or other type of attacks</a:t>
            </a:r>
          </a:p>
          <a:p>
            <a:pPr algn="just"/>
            <a:endParaRPr lang="en-US" sz="1600" dirty="0">
              <a:solidFill>
                <a:schemeClr val="tx1"/>
              </a:solidFill>
            </a:endParaRPr>
          </a:p>
          <a:p>
            <a:pPr algn="just"/>
            <a:r>
              <a:rPr lang="en-US" sz="1600" dirty="0">
                <a:solidFill>
                  <a:schemeClr val="tx1"/>
                </a:solidFill>
              </a:rPr>
              <a:t>Addressing </a:t>
            </a:r>
            <a:r>
              <a:rPr lang="en-US" sz="1600" dirty="0" smtClean="0">
                <a:solidFill>
                  <a:schemeClr val="tx1"/>
                </a:solidFill>
              </a:rPr>
              <a:t>evolving </a:t>
            </a:r>
            <a:r>
              <a:rPr lang="en-US" sz="1600" dirty="0">
                <a:solidFill>
                  <a:schemeClr val="tx1"/>
                </a:solidFill>
              </a:rPr>
              <a:t>threat requirements should require a total defense-in-depth strategy based on a highly scalable, collaborating security platform with unified and coordinated network, server and end-point protection technologies.</a:t>
            </a:r>
          </a:p>
        </p:txBody>
      </p:sp>
      <p:pic>
        <p:nvPicPr>
          <p:cNvPr id="78849" name="Picture 1"/>
          <p:cNvPicPr>
            <a:picLocks noChangeAspect="1" noChangeArrowheads="1"/>
          </p:cNvPicPr>
          <p:nvPr/>
        </p:nvPicPr>
        <p:blipFill>
          <a:blip r:embed="rId2"/>
          <a:srcRect/>
          <a:stretch>
            <a:fillRect/>
          </a:stretch>
        </p:blipFill>
        <p:spPr bwMode="auto">
          <a:xfrm>
            <a:off x="320040" y="4846320"/>
            <a:ext cx="3267075" cy="1323975"/>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Trends that shape the security environment</a:t>
            </a:r>
            <a:br>
              <a:rPr lang="en-US" dirty="0" smtClean="0"/>
            </a:br>
            <a:r>
              <a:rPr lang="en-US" sz="1600" i="1" dirty="0" smtClean="0">
                <a:solidFill>
                  <a:schemeClr val="tx1"/>
                </a:solidFill>
              </a:rPr>
              <a:t>Securing Mobile Devices </a:t>
            </a:r>
            <a:endParaRPr lang="en-US" sz="1600"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18</a:t>
            </a:fld>
            <a:endParaRPr lang="en-US"/>
          </a:p>
        </p:txBody>
      </p:sp>
      <p:sp>
        <p:nvSpPr>
          <p:cNvPr id="4" name="Rectangle 3"/>
          <p:cNvSpPr/>
          <p:nvPr/>
        </p:nvSpPr>
        <p:spPr>
          <a:xfrm>
            <a:off x="228600" y="1325880"/>
            <a:ext cx="8412480" cy="4081117"/>
          </a:xfrm>
          <a:prstGeom prst="rect">
            <a:avLst/>
          </a:prstGeom>
        </p:spPr>
        <p:txBody>
          <a:bodyPr wrap="square">
            <a:spAutoFit/>
          </a:bodyPr>
          <a:lstStyle/>
          <a:p>
            <a:pPr algn="just"/>
            <a:r>
              <a:rPr lang="en-US" sz="1600" dirty="0">
                <a:solidFill>
                  <a:schemeClr val="tx1"/>
                </a:solidFill>
              </a:rPr>
              <a:t>Of all the technologies available, the mobile device represents perhaps the greatest intersection between opportunity and risk. Diverse in design and use, and capable of delivering data, applications and services anytime, anywhere, the mobile device has the potential to change the way governments and enterprises conduct high-value, mission-critical transactions. </a:t>
            </a:r>
            <a:endParaRPr lang="en-US" sz="1600" dirty="0" smtClean="0">
              <a:solidFill>
                <a:schemeClr val="tx1"/>
              </a:solidFill>
            </a:endParaRPr>
          </a:p>
          <a:p>
            <a:pPr algn="just"/>
            <a:endParaRPr lang="en-US" sz="1600" dirty="0">
              <a:solidFill>
                <a:schemeClr val="tx1"/>
              </a:solidFill>
            </a:endParaRPr>
          </a:p>
          <a:p>
            <a:pPr algn="just"/>
            <a:r>
              <a:rPr lang="en-US" sz="1600" dirty="0">
                <a:solidFill>
                  <a:schemeClr val="tx1"/>
                </a:solidFill>
              </a:rPr>
              <a:t>While the mobile device offers a compelling case as the new prevalent channel for conducting business and primary means for authentication, much work lies in the area of security. Even as they rapidly supplant the PC, mobile phones are increasingly subject to the same types of security attacks — but even less mature at deflecting them</a:t>
            </a:r>
            <a:r>
              <a:rPr lang="en-US" sz="1600" dirty="0" smtClean="0">
                <a:solidFill>
                  <a:schemeClr val="tx1"/>
                </a:solidFill>
              </a:rPr>
              <a:t>.</a:t>
            </a:r>
          </a:p>
          <a:p>
            <a:pPr algn="just"/>
            <a:endParaRPr lang="en-US" sz="1600" dirty="0">
              <a:solidFill>
                <a:schemeClr val="tx1"/>
              </a:solidFill>
            </a:endParaRPr>
          </a:p>
          <a:p>
            <a:pPr algn="just"/>
            <a:r>
              <a:rPr lang="en-US" sz="1600" dirty="0">
                <a:solidFill>
                  <a:schemeClr val="tx1"/>
                </a:solidFill>
              </a:rPr>
              <a:t>In the near future, improvements are needed in two key areas: mobile platform security and telecommunications network protection. With mobile platforms becoming more open, the mobile application development environment, deployment processes and run-time environment should be authorized, secure and free of corruption. And as mobile phones are increasingly vulnerable to malware and other types of attacks, telecommunications service providers should augment their network security by monitoring their network traffic for security threats while maintaining optimal service levels.</a:t>
            </a:r>
          </a:p>
        </p:txBody>
      </p:sp>
      <p:pic>
        <p:nvPicPr>
          <p:cNvPr id="77825" name="Picture 1"/>
          <p:cNvPicPr>
            <a:picLocks noChangeAspect="1" noChangeArrowheads="1"/>
          </p:cNvPicPr>
          <p:nvPr/>
        </p:nvPicPr>
        <p:blipFill>
          <a:blip r:embed="rId2"/>
          <a:srcRect/>
          <a:stretch>
            <a:fillRect/>
          </a:stretch>
        </p:blipFill>
        <p:spPr bwMode="auto">
          <a:xfrm>
            <a:off x="365760" y="5394960"/>
            <a:ext cx="1364566" cy="118872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Trends that shape the security environment</a:t>
            </a:r>
            <a:br>
              <a:rPr lang="en-US" dirty="0" smtClean="0"/>
            </a:br>
            <a:r>
              <a:rPr lang="en-US" sz="1600" i="1" dirty="0" smtClean="0">
                <a:solidFill>
                  <a:schemeClr val="tx1"/>
                </a:solidFill>
              </a:rPr>
              <a:t>Sense-and-Response Physical Security </a:t>
            </a:r>
            <a:endParaRPr lang="en-US" sz="1600"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19</a:t>
            </a:fld>
            <a:endParaRPr lang="en-US"/>
          </a:p>
        </p:txBody>
      </p:sp>
      <p:sp>
        <p:nvSpPr>
          <p:cNvPr id="4" name="Rectangle 3"/>
          <p:cNvSpPr/>
          <p:nvPr/>
        </p:nvSpPr>
        <p:spPr>
          <a:xfrm>
            <a:off x="228600" y="1600200"/>
            <a:ext cx="8412480" cy="4302716"/>
          </a:xfrm>
          <a:prstGeom prst="rect">
            <a:avLst/>
          </a:prstGeom>
        </p:spPr>
        <p:txBody>
          <a:bodyPr wrap="square">
            <a:spAutoFit/>
          </a:bodyPr>
          <a:lstStyle/>
          <a:p>
            <a:pPr algn="just"/>
            <a:r>
              <a:rPr lang="en-US" sz="1600" b="1" dirty="0" smtClean="0">
                <a:solidFill>
                  <a:schemeClr val="tx1"/>
                </a:solidFill>
              </a:rPr>
              <a:t>Sense-and-respond </a:t>
            </a:r>
            <a:r>
              <a:rPr lang="en-US" sz="1600" b="1" dirty="0">
                <a:solidFill>
                  <a:schemeClr val="tx1"/>
                </a:solidFill>
              </a:rPr>
              <a:t>paradigm </a:t>
            </a:r>
            <a:r>
              <a:rPr lang="en-US" sz="1600" dirty="0">
                <a:solidFill>
                  <a:schemeClr val="tx1"/>
                </a:solidFill>
              </a:rPr>
              <a:t>is now being applied to real-world security. Video analytics enable automated surveillance through object and people recognition, as well as behavioral analysis. In real terms, this allows security officials to program </a:t>
            </a:r>
            <a:r>
              <a:rPr lang="en-US" sz="1600" dirty="0" err="1">
                <a:solidFill>
                  <a:schemeClr val="tx1"/>
                </a:solidFill>
              </a:rPr>
              <a:t>an</a:t>
            </a:r>
            <a:r>
              <a:rPr lang="en-US" sz="1600" dirty="0">
                <a:solidFill>
                  <a:schemeClr val="tx1"/>
                </a:solidFill>
              </a:rPr>
              <a:t> IT system monitoring a particular camera to detect cars entering a certain area delineated on the screen and staying for longer than 20 minutes without leaving. Or they could perform a metadata-enabled search through an archived video to find a particular type of event such as “a blue sedan crossing this intersection.” </a:t>
            </a:r>
            <a:endParaRPr lang="en-US" sz="1600" dirty="0" smtClean="0">
              <a:solidFill>
                <a:schemeClr val="tx1"/>
              </a:solidFill>
            </a:endParaRPr>
          </a:p>
          <a:p>
            <a:pPr algn="just"/>
            <a:endParaRPr lang="en-US" sz="1600" dirty="0">
              <a:solidFill>
                <a:schemeClr val="tx1"/>
              </a:solidFill>
            </a:endParaRPr>
          </a:p>
          <a:p>
            <a:pPr algn="just"/>
            <a:r>
              <a:rPr lang="en-US" sz="1600" dirty="0">
                <a:solidFill>
                  <a:schemeClr val="tx1"/>
                </a:solidFill>
              </a:rPr>
              <a:t>Underlying the trend toward this sense-and-respond technology is the idea of giving IT systems a deeper understanding of the semantics of what they’re observing. This development likely will correspond to the modeling of more sophisticated behavioral activity models used as baselines for observed activity. As the technology matures, look for video analytics to be widely adopted for both smaller environments and larger, more complex investigations</a:t>
            </a:r>
            <a:r>
              <a:rPr lang="en-US" sz="1600" dirty="0" smtClean="0">
                <a:solidFill>
                  <a:schemeClr val="tx1"/>
                </a:solidFill>
              </a:rPr>
              <a:t>.</a:t>
            </a:r>
          </a:p>
          <a:p>
            <a:pPr algn="just"/>
            <a:endParaRPr lang="en-US" sz="1600" dirty="0">
              <a:solidFill>
                <a:schemeClr val="tx1"/>
              </a:solidFill>
            </a:endParaRPr>
          </a:p>
          <a:p>
            <a:pPr algn="just"/>
            <a:r>
              <a:rPr lang="en-US" sz="1600" dirty="0">
                <a:solidFill>
                  <a:schemeClr val="tx1"/>
                </a:solidFill>
              </a:rPr>
              <a:t>At the same time, human watchers can raise potential privacy issues, particularly where personal information can be compromised. The challenge is to enable IT systems to monitor the cameras in ways that protect the privacy of individuals while recognizing situations that require human attention.</a:t>
            </a:r>
          </a:p>
        </p:txBody>
      </p:sp>
      <p:pic>
        <p:nvPicPr>
          <p:cNvPr id="76801" name="Picture 1"/>
          <p:cNvPicPr>
            <a:picLocks noChangeAspect="1" noChangeArrowheads="1"/>
          </p:cNvPicPr>
          <p:nvPr/>
        </p:nvPicPr>
        <p:blipFill>
          <a:blip r:embed="rId2"/>
          <a:srcRect/>
          <a:stretch>
            <a:fillRect/>
          </a:stretch>
        </p:blipFill>
        <p:spPr bwMode="auto">
          <a:xfrm>
            <a:off x="6446520" y="685800"/>
            <a:ext cx="2103120" cy="86193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ctr">
              <a:buNone/>
            </a:pPr>
            <a:r>
              <a:rPr lang="en-US" sz="2800" dirty="0" smtClean="0"/>
              <a:t>	All material that is being shared via this education session has been obtained from freely available materials of IBM company and IBM University Initiative sources unless specifically mentioned otherwise.</a:t>
            </a:r>
          </a:p>
          <a:p>
            <a:pPr algn="ctr">
              <a:buNone/>
            </a:pPr>
            <a:r>
              <a:rPr lang="en-US" sz="2800" dirty="0" smtClean="0"/>
              <a:t>(links to materials are listed at the end of each chapter)</a:t>
            </a:r>
            <a:endParaRPr lang="en-US" sz="2800" dirty="0"/>
          </a:p>
        </p:txBody>
      </p:sp>
      <p:sp>
        <p:nvSpPr>
          <p:cNvPr id="4" name="Slide Number Placeholder 3"/>
          <p:cNvSpPr>
            <a:spLocks noGrp="1"/>
          </p:cNvSpPr>
          <p:nvPr>
            <p:ph type="sldNum" sz="quarter" idx="11"/>
          </p:nvPr>
        </p:nvSpPr>
        <p:spPr/>
        <p:txBody>
          <a:bodyPr/>
          <a:lstStyle/>
          <a:p>
            <a:pPr>
              <a:defRPr/>
            </a:pPr>
            <a:fld id="{5FF9BC84-E776-4A6C-ACC6-12755BCAFA89}" type="slidenum">
              <a:rPr lang="en-US" smtClean="0"/>
              <a:pPr>
                <a:defRPr/>
              </a:pPr>
              <a:t>2</a:t>
            </a:fld>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000" dirty="0" smtClean="0">
                <a:solidFill>
                  <a:srgbClr val="0070C0"/>
                </a:solidFill>
              </a:rPr>
              <a:t>In the next few years, security requirements are expected to be driven by</a:t>
            </a:r>
            <a:r>
              <a:rPr lang="en-US" sz="2400" dirty="0" smtClean="0">
                <a:solidFill>
                  <a:schemeClr val="tx1"/>
                </a:solidFill>
              </a:rPr>
              <a:t/>
            </a:r>
            <a:br>
              <a:rPr lang="en-US" sz="2400" dirty="0" smtClean="0">
                <a:solidFill>
                  <a:schemeClr val="tx1"/>
                </a:solidFill>
              </a:rPr>
            </a:b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20</a:t>
            </a:fld>
            <a:endParaRPr lang="en-US"/>
          </a:p>
        </p:txBody>
      </p:sp>
      <p:sp>
        <p:nvSpPr>
          <p:cNvPr id="4" name="Rectangle 3"/>
          <p:cNvSpPr/>
          <p:nvPr/>
        </p:nvSpPr>
        <p:spPr>
          <a:xfrm>
            <a:off x="228600" y="868680"/>
            <a:ext cx="8549640" cy="4745915"/>
          </a:xfrm>
          <a:prstGeom prst="rect">
            <a:avLst/>
          </a:prstGeom>
        </p:spPr>
        <p:txBody>
          <a:bodyPr wrap="square">
            <a:spAutoFit/>
          </a:bodyPr>
          <a:lstStyle/>
          <a:p>
            <a:pPr marL="342900" indent="-342900" algn="just">
              <a:buFont typeface="+mj-lt"/>
              <a:buAutoNum type="arabicPeriod"/>
            </a:pPr>
            <a:endParaRPr lang="en-US" sz="1600" dirty="0">
              <a:solidFill>
                <a:schemeClr val="tx1"/>
              </a:solidFill>
            </a:endParaRPr>
          </a:p>
          <a:p>
            <a:pPr marL="342900" indent="-342900" algn="just">
              <a:buFont typeface="+mj-lt"/>
              <a:buAutoNum type="arabicPeriod"/>
            </a:pPr>
            <a:r>
              <a:rPr lang="en-US" sz="1600" dirty="0" smtClean="0">
                <a:solidFill>
                  <a:schemeClr val="tx1"/>
                </a:solidFill>
              </a:rPr>
              <a:t>A </a:t>
            </a:r>
            <a:r>
              <a:rPr lang="en-US" sz="1600" dirty="0">
                <a:solidFill>
                  <a:schemeClr val="tx1"/>
                </a:solidFill>
              </a:rPr>
              <a:t>highly dynamic IT environment that can respond efficiently to elastic scalability demands</a:t>
            </a:r>
            <a:r>
              <a:rPr lang="en-US" sz="1600" dirty="0" smtClean="0">
                <a:solidFill>
                  <a:schemeClr val="tx1"/>
                </a:solidFill>
              </a:rPr>
              <a:t>.</a:t>
            </a:r>
          </a:p>
          <a:p>
            <a:pPr marL="342900" indent="-342900" algn="just">
              <a:buFont typeface="+mj-lt"/>
              <a:buAutoNum type="arabicPeriod"/>
            </a:pPr>
            <a:endParaRPr lang="en-US" sz="1600" dirty="0" smtClean="0">
              <a:solidFill>
                <a:schemeClr val="tx1"/>
              </a:solidFill>
            </a:endParaRPr>
          </a:p>
          <a:p>
            <a:pPr marL="342900" indent="-342900" algn="just">
              <a:buFont typeface="+mj-lt"/>
              <a:buAutoNum type="arabicPeriod"/>
            </a:pPr>
            <a:r>
              <a:rPr lang="en-US" sz="1600" dirty="0" smtClean="0">
                <a:solidFill>
                  <a:schemeClr val="tx1"/>
                </a:solidFill>
              </a:rPr>
              <a:t>The </a:t>
            </a:r>
            <a:r>
              <a:rPr lang="en-US" sz="1600" dirty="0">
                <a:solidFill>
                  <a:schemeClr val="tx1"/>
                </a:solidFill>
              </a:rPr>
              <a:t>ability to use electronic identities for sensitive and mission-critical purposes</a:t>
            </a:r>
            <a:r>
              <a:rPr lang="en-US" sz="1600" dirty="0" smtClean="0">
                <a:solidFill>
                  <a:schemeClr val="tx1"/>
                </a:solidFill>
              </a:rPr>
              <a:t>.</a:t>
            </a:r>
          </a:p>
          <a:p>
            <a:pPr marL="342900" indent="-342900" algn="just">
              <a:buFont typeface="+mj-lt"/>
              <a:buAutoNum type="arabicPeriod"/>
            </a:pPr>
            <a:endParaRPr lang="en-US" sz="1600" dirty="0">
              <a:solidFill>
                <a:schemeClr val="tx1"/>
              </a:solidFill>
            </a:endParaRPr>
          </a:p>
          <a:p>
            <a:pPr marL="342900" indent="-342900" algn="just">
              <a:buFont typeface="+mj-lt"/>
              <a:buAutoNum type="arabicPeriod"/>
            </a:pPr>
            <a:r>
              <a:rPr lang="en-US" sz="1600" dirty="0" smtClean="0">
                <a:solidFill>
                  <a:schemeClr val="tx1"/>
                </a:solidFill>
              </a:rPr>
              <a:t>End-user </a:t>
            </a:r>
            <a:r>
              <a:rPr lang="en-US" sz="1600" dirty="0">
                <a:solidFill>
                  <a:schemeClr val="tx1"/>
                </a:solidFill>
              </a:rPr>
              <a:t>demands for more control and self-determination with their online identities. </a:t>
            </a:r>
            <a:endParaRPr lang="en-US" sz="1600" dirty="0" smtClean="0">
              <a:solidFill>
                <a:schemeClr val="tx1"/>
              </a:solidFill>
            </a:endParaRPr>
          </a:p>
          <a:p>
            <a:pPr marL="342900" indent="-342900" algn="just">
              <a:buFont typeface="+mj-lt"/>
              <a:buAutoNum type="arabicPeriod"/>
            </a:pPr>
            <a:endParaRPr lang="en-US" sz="1600" dirty="0">
              <a:solidFill>
                <a:schemeClr val="tx1"/>
              </a:solidFill>
            </a:endParaRPr>
          </a:p>
          <a:p>
            <a:pPr marL="342900" indent="-342900" algn="just">
              <a:buFont typeface="+mj-lt"/>
              <a:buAutoNum type="arabicPeriod"/>
            </a:pPr>
            <a:r>
              <a:rPr lang="en-US" sz="1600" dirty="0" smtClean="0">
                <a:solidFill>
                  <a:schemeClr val="tx1"/>
                </a:solidFill>
              </a:rPr>
              <a:t>Secure</a:t>
            </a:r>
            <a:r>
              <a:rPr lang="en-US" sz="1600" dirty="0">
                <a:solidFill>
                  <a:schemeClr val="tx1"/>
                </a:solidFill>
              </a:rPr>
              <a:t>, reliable, flexible and </a:t>
            </a:r>
            <a:r>
              <a:rPr lang="en-US" sz="1600" dirty="0" err="1">
                <a:solidFill>
                  <a:schemeClr val="tx1"/>
                </a:solidFill>
              </a:rPr>
              <a:t>composable</a:t>
            </a:r>
            <a:r>
              <a:rPr lang="en-US" sz="1600" dirty="0">
                <a:solidFill>
                  <a:schemeClr val="tx1"/>
                </a:solidFill>
              </a:rPr>
              <a:t> applications that can facilitate a rapid response to changing business needs. </a:t>
            </a:r>
            <a:endParaRPr lang="en-US" sz="1600" dirty="0" smtClean="0">
              <a:solidFill>
                <a:schemeClr val="tx1"/>
              </a:solidFill>
            </a:endParaRPr>
          </a:p>
          <a:p>
            <a:pPr marL="342900" indent="-342900" algn="just">
              <a:buFont typeface="+mj-lt"/>
              <a:buAutoNum type="arabicPeriod"/>
            </a:pPr>
            <a:endParaRPr lang="en-US" sz="1600" dirty="0">
              <a:solidFill>
                <a:schemeClr val="tx1"/>
              </a:solidFill>
            </a:endParaRPr>
          </a:p>
          <a:p>
            <a:pPr marL="342900" indent="-342900" algn="just">
              <a:buFont typeface="+mj-lt"/>
              <a:buAutoNum type="arabicPeriod"/>
            </a:pPr>
            <a:r>
              <a:rPr lang="en-US" sz="1600" dirty="0" smtClean="0">
                <a:solidFill>
                  <a:schemeClr val="tx1"/>
                </a:solidFill>
              </a:rPr>
              <a:t> </a:t>
            </a:r>
            <a:r>
              <a:rPr lang="en-US" sz="1600" dirty="0">
                <a:solidFill>
                  <a:schemeClr val="tx1"/>
                </a:solidFill>
              </a:rPr>
              <a:t>Accommodation of the organization’s desired level of control of the IT environment</a:t>
            </a:r>
            <a:r>
              <a:rPr lang="en-US" sz="1600" dirty="0" smtClean="0">
                <a:solidFill>
                  <a:schemeClr val="tx1"/>
                </a:solidFill>
              </a:rPr>
              <a:t>.</a:t>
            </a:r>
          </a:p>
          <a:p>
            <a:pPr marL="342900" indent="-342900" algn="just">
              <a:buFont typeface="+mj-lt"/>
              <a:buAutoNum type="arabicPeriod"/>
            </a:pPr>
            <a:endParaRPr lang="en-US" sz="1600" dirty="0">
              <a:solidFill>
                <a:schemeClr val="tx1"/>
              </a:solidFill>
            </a:endParaRPr>
          </a:p>
          <a:p>
            <a:pPr marL="342900" indent="-342900" algn="just">
              <a:buFont typeface="+mj-lt"/>
              <a:buAutoNum type="arabicPeriod"/>
            </a:pPr>
            <a:r>
              <a:rPr lang="en-US" sz="1600" dirty="0" smtClean="0">
                <a:solidFill>
                  <a:schemeClr val="tx1"/>
                </a:solidFill>
              </a:rPr>
              <a:t>A </a:t>
            </a:r>
            <a:r>
              <a:rPr lang="en-US" sz="1600" dirty="0">
                <a:solidFill>
                  <a:schemeClr val="tx1"/>
                </a:solidFill>
              </a:rPr>
              <a:t>risk-based approach to managing IT security and its contribution to operational and business risk. </a:t>
            </a:r>
            <a:endParaRPr lang="en-US" sz="1600" dirty="0" smtClean="0">
              <a:solidFill>
                <a:schemeClr val="tx1"/>
              </a:solidFill>
            </a:endParaRPr>
          </a:p>
          <a:p>
            <a:pPr marL="342900" indent="-342900" algn="just">
              <a:buFont typeface="+mj-lt"/>
              <a:buAutoNum type="arabicPeriod"/>
            </a:pPr>
            <a:endParaRPr lang="en-US" sz="1600" dirty="0">
              <a:solidFill>
                <a:schemeClr val="tx1"/>
              </a:solidFill>
            </a:endParaRPr>
          </a:p>
          <a:p>
            <a:pPr marL="342900" indent="-342900" algn="just">
              <a:buFont typeface="+mj-lt"/>
              <a:buAutoNum type="arabicPeriod"/>
            </a:pPr>
            <a:r>
              <a:rPr lang="en-US" sz="1600" dirty="0" smtClean="0">
                <a:solidFill>
                  <a:schemeClr val="tx1"/>
                </a:solidFill>
              </a:rPr>
              <a:t>Mobile </a:t>
            </a:r>
            <a:r>
              <a:rPr lang="en-US" sz="1600" dirty="0">
                <a:solidFill>
                  <a:schemeClr val="tx1"/>
                </a:solidFill>
              </a:rPr>
              <a:t>devices to be a secure source of identity and a business platform</a:t>
            </a:r>
            <a:r>
              <a:rPr lang="en-US" sz="1600" dirty="0" smtClean="0">
                <a:solidFill>
                  <a:schemeClr val="tx1"/>
                </a:solidFill>
              </a:rPr>
              <a:t>.</a:t>
            </a:r>
          </a:p>
          <a:p>
            <a:pPr marL="342900" indent="-342900" algn="just">
              <a:buFont typeface="+mj-lt"/>
              <a:buAutoNum type="arabicPeriod"/>
            </a:pPr>
            <a:endParaRPr lang="en-US" sz="1600" dirty="0">
              <a:solidFill>
                <a:schemeClr val="tx1"/>
              </a:solidFill>
            </a:endParaRPr>
          </a:p>
          <a:p>
            <a:pPr marL="342900" indent="-342900" algn="just">
              <a:buFont typeface="+mj-lt"/>
              <a:buAutoNum type="arabicPeriod"/>
            </a:pPr>
            <a:r>
              <a:rPr lang="en-US" sz="1600" dirty="0" smtClean="0">
                <a:solidFill>
                  <a:schemeClr val="tx1"/>
                </a:solidFill>
              </a:rPr>
              <a:t>High-risk </a:t>
            </a:r>
            <a:r>
              <a:rPr lang="en-US" sz="1600" dirty="0">
                <a:solidFill>
                  <a:schemeClr val="tx1"/>
                </a:solidFill>
              </a:rPr>
              <a:t>decisions based on secure, high-quality information sources. </a:t>
            </a:r>
            <a:endParaRPr lang="en-US" sz="1600" dirty="0" smtClean="0">
              <a:solidFill>
                <a:schemeClr val="tx1"/>
              </a:solidFill>
            </a:endParaRPr>
          </a:p>
          <a:p>
            <a:pPr marL="342900" indent="-342900" algn="just">
              <a:buFont typeface="+mj-lt"/>
              <a:buAutoNum type="arabicPeriod"/>
            </a:pPr>
            <a:endParaRPr lang="en-US" sz="1600" dirty="0" smtClean="0">
              <a:solidFill>
                <a:schemeClr val="tx1"/>
              </a:solidFill>
            </a:endParaRPr>
          </a:p>
          <a:p>
            <a:pPr marL="342900" indent="-342900" algn="just">
              <a:buFont typeface="+mj-lt"/>
              <a:buAutoNum type="arabicPeriod"/>
            </a:pPr>
            <a:r>
              <a:rPr lang="en-US" sz="1600" dirty="0" smtClean="0">
                <a:solidFill>
                  <a:schemeClr val="tx1"/>
                </a:solidFill>
              </a:rPr>
              <a:t>IT </a:t>
            </a:r>
            <a:r>
              <a:rPr lang="en-US" sz="1600" dirty="0">
                <a:solidFill>
                  <a:schemeClr val="tx1"/>
                </a:solidFill>
              </a:rPr>
              <a:t>systems that can sense and respond to the real-world environment. </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563" y="3840797"/>
            <a:ext cx="8686800" cy="639763"/>
          </a:xfrm>
        </p:spPr>
        <p:txBody>
          <a:bodyPr/>
          <a:lstStyle/>
          <a:p>
            <a:pPr algn="ctr"/>
            <a:r>
              <a:rPr lang="en-US" sz="4400" dirty="0" smtClean="0">
                <a:solidFill>
                  <a:schemeClr val="tx1"/>
                </a:solidFill>
              </a:rPr>
              <a:t>Cloud Security</a:t>
            </a:r>
            <a:br>
              <a:rPr lang="en-US" sz="4400" dirty="0" smtClean="0">
                <a:solidFill>
                  <a:schemeClr val="tx1"/>
                </a:solidFill>
              </a:rPr>
            </a:br>
            <a:r>
              <a:rPr lang="en-US" sz="4400" dirty="0" smtClean="0">
                <a:solidFill>
                  <a:schemeClr val="tx1"/>
                </a:solidFill>
              </a:rPr>
              <a:t/>
            </a:r>
            <a:br>
              <a:rPr lang="en-US" sz="4400" dirty="0" smtClean="0">
                <a:solidFill>
                  <a:schemeClr val="tx1"/>
                </a:solidFill>
              </a:rPr>
            </a:br>
            <a:r>
              <a:rPr lang="en-US" sz="2400" dirty="0" smtClean="0">
                <a:solidFill>
                  <a:srgbClr val="0070C0"/>
                </a:solidFill>
              </a:rPr>
              <a:t>Cloud Security framework</a:t>
            </a:r>
            <a:br>
              <a:rPr lang="en-US" sz="2400" dirty="0" smtClean="0">
                <a:solidFill>
                  <a:srgbClr val="0070C0"/>
                </a:solidFill>
              </a:rPr>
            </a:br>
            <a:r>
              <a:rPr lang="en-US" sz="1600" dirty="0" smtClean="0">
                <a:solidFill>
                  <a:srgbClr val="0070C0"/>
                </a:solidFill>
              </a:rPr>
              <a:t>(Points for reminder from security domain)</a:t>
            </a:r>
            <a:r>
              <a:rPr lang="en-US" sz="4400" dirty="0" smtClean="0">
                <a:solidFill>
                  <a:schemeClr val="tx1"/>
                </a:solidFill>
              </a:rPr>
              <a:t/>
            </a:r>
            <a:br>
              <a:rPr lang="en-US" sz="4400" dirty="0" smtClean="0">
                <a:solidFill>
                  <a:schemeClr val="tx1"/>
                </a:solidFill>
              </a:rPr>
            </a:br>
            <a:endParaRPr lang="en-US" sz="2000" dirty="0">
              <a:solidFill>
                <a:schemeClr val="tx1"/>
              </a:solidFill>
            </a:endParaRPr>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21</a:t>
            </a:fld>
            <a:endParaRPr lang="en-US"/>
          </a:p>
        </p:txBody>
      </p:sp>
      <p:pic>
        <p:nvPicPr>
          <p:cNvPr id="69636" name="Picture 4"/>
          <p:cNvPicPr>
            <a:picLocks noChangeAspect="1" noChangeArrowheads="1"/>
          </p:cNvPicPr>
          <p:nvPr/>
        </p:nvPicPr>
        <p:blipFill>
          <a:blip r:embed="rId2"/>
          <a:srcRect/>
          <a:stretch>
            <a:fillRect/>
          </a:stretch>
        </p:blipFill>
        <p:spPr bwMode="auto">
          <a:xfrm>
            <a:off x="2880360" y="773430"/>
            <a:ext cx="3267075" cy="2609850"/>
          </a:xfrm>
          <a:prstGeom prst="rect">
            <a:avLst/>
          </a:prstGeom>
          <a:noFill/>
          <a:ln w="9525">
            <a:noFill/>
            <a:miter lim="800000"/>
            <a:headEnd/>
            <a:tailEnd/>
          </a:ln>
        </p:spPr>
      </p:pic>
      <p:pic>
        <p:nvPicPr>
          <p:cNvPr id="69637" name="Picture 5"/>
          <p:cNvPicPr>
            <a:picLocks noChangeAspect="1" noChangeArrowheads="1"/>
          </p:cNvPicPr>
          <p:nvPr/>
        </p:nvPicPr>
        <p:blipFill>
          <a:blip r:embed="rId3"/>
          <a:srcRect/>
          <a:stretch>
            <a:fillRect/>
          </a:stretch>
        </p:blipFill>
        <p:spPr bwMode="auto">
          <a:xfrm>
            <a:off x="7452360" y="3337560"/>
            <a:ext cx="1466850" cy="2133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Cloud security: the grand challenge</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22</a:t>
            </a:fld>
            <a:endParaRPr lang="en-US"/>
          </a:p>
        </p:txBody>
      </p:sp>
      <p:sp>
        <p:nvSpPr>
          <p:cNvPr id="4" name="Rectangle 3"/>
          <p:cNvSpPr/>
          <p:nvPr/>
        </p:nvSpPr>
        <p:spPr>
          <a:xfrm>
            <a:off x="228600" y="1005840"/>
            <a:ext cx="8412480" cy="4302716"/>
          </a:xfrm>
          <a:prstGeom prst="rect">
            <a:avLst/>
          </a:prstGeom>
        </p:spPr>
        <p:txBody>
          <a:bodyPr wrap="square">
            <a:spAutoFit/>
          </a:bodyPr>
          <a:lstStyle/>
          <a:p>
            <a:pPr algn="just"/>
            <a:r>
              <a:rPr lang="en-US" sz="1600" dirty="0" smtClean="0">
                <a:solidFill>
                  <a:schemeClr val="tx1"/>
                </a:solidFill>
              </a:rPr>
              <a:t>Cloud </a:t>
            </a:r>
            <a:r>
              <a:rPr lang="en-US" sz="1600" dirty="0">
                <a:solidFill>
                  <a:schemeClr val="tx1"/>
                </a:solidFill>
              </a:rPr>
              <a:t>computing shifts much of the control over data and operations from the </a:t>
            </a:r>
            <a:r>
              <a:rPr lang="en-US" sz="1600" dirty="0" smtClean="0">
                <a:solidFill>
                  <a:schemeClr val="tx1"/>
                </a:solidFill>
              </a:rPr>
              <a:t>client organization </a:t>
            </a:r>
            <a:r>
              <a:rPr lang="en-US" sz="1600" dirty="0">
                <a:solidFill>
                  <a:schemeClr val="tx1"/>
                </a:solidFill>
              </a:rPr>
              <a:t>to their cloud providers, much in the same way organizations entrust part of </a:t>
            </a:r>
            <a:r>
              <a:rPr lang="en-US" sz="1600" dirty="0" smtClean="0">
                <a:solidFill>
                  <a:schemeClr val="tx1"/>
                </a:solidFill>
              </a:rPr>
              <a:t>their IT </a:t>
            </a:r>
            <a:r>
              <a:rPr lang="en-US" sz="1600" dirty="0">
                <a:solidFill>
                  <a:schemeClr val="tx1"/>
                </a:solidFill>
              </a:rPr>
              <a:t>operations to outsourcing companies. Even basic tasks, such as applying patches </a:t>
            </a:r>
            <a:r>
              <a:rPr lang="en-US" sz="1600" dirty="0" smtClean="0">
                <a:solidFill>
                  <a:schemeClr val="tx1"/>
                </a:solidFill>
              </a:rPr>
              <a:t>and configuring </a:t>
            </a:r>
            <a:r>
              <a:rPr lang="en-US" sz="1600" dirty="0">
                <a:solidFill>
                  <a:schemeClr val="tx1"/>
                </a:solidFill>
              </a:rPr>
              <a:t>firewalls, can become the responsibility of the cloud service provider, not the </a:t>
            </a:r>
            <a:r>
              <a:rPr lang="en-US" sz="1600" dirty="0" smtClean="0">
                <a:solidFill>
                  <a:schemeClr val="tx1"/>
                </a:solidFill>
              </a:rPr>
              <a:t>user. This </a:t>
            </a:r>
            <a:r>
              <a:rPr lang="en-US" sz="1600" dirty="0">
                <a:solidFill>
                  <a:schemeClr val="tx1"/>
                </a:solidFill>
              </a:rPr>
              <a:t>means that clients must </a:t>
            </a:r>
            <a:r>
              <a:rPr lang="en-US" sz="1600" b="1" dirty="0">
                <a:solidFill>
                  <a:schemeClr val="tx1"/>
                </a:solidFill>
              </a:rPr>
              <a:t>establish trust relationships </a:t>
            </a:r>
            <a:r>
              <a:rPr lang="en-US" sz="1600" dirty="0">
                <a:solidFill>
                  <a:schemeClr val="tx1"/>
                </a:solidFill>
              </a:rPr>
              <a:t>with their providers and </a:t>
            </a:r>
            <a:r>
              <a:rPr lang="en-US" sz="1600" dirty="0" smtClean="0">
                <a:solidFill>
                  <a:schemeClr val="tx1"/>
                </a:solidFill>
              </a:rPr>
              <a:t>understand the </a:t>
            </a:r>
            <a:r>
              <a:rPr lang="en-US" sz="1600" dirty="0">
                <a:solidFill>
                  <a:schemeClr val="tx1"/>
                </a:solidFill>
              </a:rPr>
              <a:t>risk in terms of how these providers implement, deploy, and manage security on </a:t>
            </a:r>
            <a:r>
              <a:rPr lang="en-US" sz="1600" dirty="0" smtClean="0">
                <a:solidFill>
                  <a:schemeClr val="tx1"/>
                </a:solidFill>
              </a:rPr>
              <a:t>their behalf</a:t>
            </a:r>
            <a:r>
              <a:rPr lang="en-US" sz="1600" dirty="0">
                <a:solidFill>
                  <a:schemeClr val="tx1"/>
                </a:solidFill>
              </a:rPr>
              <a:t>. </a:t>
            </a:r>
            <a:endParaRPr lang="en-US" sz="1600" dirty="0" smtClean="0">
              <a:solidFill>
                <a:schemeClr val="tx1"/>
              </a:solidFill>
            </a:endParaRPr>
          </a:p>
          <a:p>
            <a:pPr algn="just"/>
            <a:endParaRPr lang="en-US" sz="1600" dirty="0" smtClean="0">
              <a:solidFill>
                <a:schemeClr val="tx1"/>
              </a:solidFill>
            </a:endParaRPr>
          </a:p>
          <a:p>
            <a:pPr algn="just"/>
            <a:endParaRPr lang="en-US" sz="1600" dirty="0" smtClean="0">
              <a:solidFill>
                <a:schemeClr val="tx1"/>
              </a:solidFill>
            </a:endParaRPr>
          </a:p>
          <a:p>
            <a:pPr algn="just"/>
            <a:endParaRPr lang="en-US" sz="1600" dirty="0" smtClean="0">
              <a:solidFill>
                <a:schemeClr val="tx1"/>
              </a:solidFill>
            </a:endParaRPr>
          </a:p>
          <a:p>
            <a:pPr algn="just"/>
            <a:endParaRPr lang="en-US" sz="1600" dirty="0" smtClean="0">
              <a:solidFill>
                <a:schemeClr val="tx1"/>
              </a:solidFill>
            </a:endParaRPr>
          </a:p>
          <a:p>
            <a:pPr algn="just"/>
            <a:endParaRPr lang="en-US" sz="1600" dirty="0" smtClean="0">
              <a:solidFill>
                <a:schemeClr val="tx1"/>
              </a:solidFill>
            </a:endParaRPr>
          </a:p>
          <a:p>
            <a:pPr algn="just"/>
            <a:endParaRPr lang="en-US" sz="1600" dirty="0" smtClean="0">
              <a:solidFill>
                <a:schemeClr val="tx1"/>
              </a:solidFill>
            </a:endParaRPr>
          </a:p>
          <a:p>
            <a:pPr algn="just"/>
            <a:endParaRPr lang="en-US" sz="1600" dirty="0" smtClean="0">
              <a:solidFill>
                <a:schemeClr val="tx1"/>
              </a:solidFill>
            </a:endParaRPr>
          </a:p>
          <a:p>
            <a:pPr algn="just"/>
            <a:endParaRPr lang="en-US" sz="1600" dirty="0" smtClean="0">
              <a:solidFill>
                <a:schemeClr val="tx1"/>
              </a:solidFill>
            </a:endParaRPr>
          </a:p>
          <a:p>
            <a:pPr algn="just"/>
            <a:r>
              <a:rPr lang="en-US" sz="1600" dirty="0" smtClean="0">
                <a:solidFill>
                  <a:schemeClr val="tx1"/>
                </a:solidFill>
              </a:rPr>
              <a:t>Other </a:t>
            </a:r>
            <a:r>
              <a:rPr lang="en-US" sz="1600" dirty="0">
                <a:solidFill>
                  <a:schemeClr val="tx1"/>
                </a:solidFill>
              </a:rPr>
              <a:t>aspects about cloud computing also require a major reassessment of security and </a:t>
            </a:r>
            <a:r>
              <a:rPr lang="en-US" sz="1600" dirty="0" smtClean="0">
                <a:solidFill>
                  <a:schemeClr val="tx1"/>
                </a:solidFill>
              </a:rPr>
              <a:t>risk. Inside </a:t>
            </a:r>
            <a:r>
              <a:rPr lang="en-US" sz="1600" dirty="0">
                <a:solidFill>
                  <a:schemeClr val="tx1"/>
                </a:solidFill>
              </a:rPr>
              <a:t>the cloud, it is difficult to physically locate where data is stored. Security processes </a:t>
            </a:r>
            <a:r>
              <a:rPr lang="en-US" sz="1600" dirty="0" smtClean="0">
                <a:solidFill>
                  <a:schemeClr val="tx1"/>
                </a:solidFill>
              </a:rPr>
              <a:t>that were </a:t>
            </a:r>
            <a:r>
              <a:rPr lang="en-US" sz="1600" dirty="0">
                <a:solidFill>
                  <a:schemeClr val="tx1"/>
                </a:solidFill>
              </a:rPr>
              <a:t>once visible are now hidden behind layers of abstraction. This lack of visibility can </a:t>
            </a:r>
            <a:r>
              <a:rPr lang="en-US" sz="1600" dirty="0" smtClean="0">
                <a:solidFill>
                  <a:schemeClr val="tx1"/>
                </a:solidFill>
              </a:rPr>
              <a:t>create a </a:t>
            </a:r>
            <a:r>
              <a:rPr lang="en-US" sz="1600" dirty="0">
                <a:solidFill>
                  <a:schemeClr val="tx1"/>
                </a:solidFill>
              </a:rPr>
              <a:t>number of security and compliance issues.</a:t>
            </a:r>
          </a:p>
        </p:txBody>
      </p:sp>
      <p:pic>
        <p:nvPicPr>
          <p:cNvPr id="73729" name="Picture 1"/>
          <p:cNvPicPr>
            <a:picLocks noChangeAspect="1" noChangeArrowheads="1"/>
          </p:cNvPicPr>
          <p:nvPr/>
        </p:nvPicPr>
        <p:blipFill>
          <a:blip r:embed="rId2"/>
          <a:srcRect/>
          <a:stretch>
            <a:fillRect/>
          </a:stretch>
        </p:blipFill>
        <p:spPr bwMode="auto">
          <a:xfrm>
            <a:off x="7223760" y="2437707"/>
            <a:ext cx="1325880" cy="1777885"/>
          </a:xfrm>
          <a:prstGeom prst="rect">
            <a:avLst/>
          </a:prstGeom>
          <a:noFill/>
          <a:ln w="9525">
            <a:noFill/>
            <a:miter lim="800000"/>
            <a:headEnd/>
            <a:tailEnd/>
          </a:ln>
        </p:spPr>
      </p:pic>
      <p:sp>
        <p:nvSpPr>
          <p:cNvPr id="6" name="Rectangle 5"/>
          <p:cNvSpPr/>
          <p:nvPr/>
        </p:nvSpPr>
        <p:spPr>
          <a:xfrm>
            <a:off x="228600" y="2678442"/>
            <a:ext cx="6492240" cy="2751522"/>
          </a:xfrm>
          <a:prstGeom prst="rect">
            <a:avLst/>
          </a:prstGeom>
        </p:spPr>
        <p:txBody>
          <a:bodyPr wrap="square">
            <a:spAutoFit/>
          </a:bodyPr>
          <a:lstStyle/>
          <a:p>
            <a:pPr algn="just"/>
            <a:r>
              <a:rPr lang="en-US" sz="1600" b="1" dirty="0" smtClean="0">
                <a:solidFill>
                  <a:schemeClr val="tx1"/>
                </a:solidFill>
              </a:rPr>
              <a:t>This </a:t>
            </a:r>
            <a:r>
              <a:rPr lang="en-US" sz="1600" b="1" i="1" dirty="0">
                <a:solidFill>
                  <a:schemeClr val="tx1"/>
                </a:solidFill>
              </a:rPr>
              <a:t>trust but verify relationship between cloud service providers and consumers </a:t>
            </a:r>
            <a:r>
              <a:rPr lang="en-US" sz="1600" b="1" i="1" dirty="0" smtClean="0">
                <a:solidFill>
                  <a:schemeClr val="tx1"/>
                </a:solidFill>
              </a:rPr>
              <a:t>is </a:t>
            </a:r>
            <a:r>
              <a:rPr lang="en-US" sz="1600" b="1" dirty="0" smtClean="0">
                <a:solidFill>
                  <a:schemeClr val="tx1"/>
                </a:solidFill>
              </a:rPr>
              <a:t>critical </a:t>
            </a:r>
            <a:r>
              <a:rPr lang="en-US" sz="1600" dirty="0">
                <a:solidFill>
                  <a:schemeClr val="tx1"/>
                </a:solidFill>
              </a:rPr>
              <a:t>because</a:t>
            </a:r>
            <a:r>
              <a:rPr lang="en-US" sz="1600" b="1" dirty="0">
                <a:solidFill>
                  <a:schemeClr val="tx1"/>
                </a:solidFill>
              </a:rPr>
              <a:t> </a:t>
            </a:r>
            <a:r>
              <a:rPr lang="en-US" sz="1600" dirty="0">
                <a:solidFill>
                  <a:schemeClr val="tx1"/>
                </a:solidFill>
              </a:rPr>
              <a:t>the cloud service consumer is still ultimately responsible for compliance </a:t>
            </a:r>
            <a:r>
              <a:rPr lang="en-US" sz="1600" dirty="0" smtClean="0">
                <a:solidFill>
                  <a:schemeClr val="tx1"/>
                </a:solidFill>
              </a:rPr>
              <a:t>and protection </a:t>
            </a:r>
            <a:r>
              <a:rPr lang="en-US" sz="1600" dirty="0">
                <a:solidFill>
                  <a:schemeClr val="tx1"/>
                </a:solidFill>
              </a:rPr>
              <a:t>of their critical data, even if that workload had moved to the cloud. In fact, </a:t>
            </a:r>
            <a:r>
              <a:rPr lang="en-US" sz="1600" dirty="0" smtClean="0">
                <a:solidFill>
                  <a:schemeClr val="tx1"/>
                </a:solidFill>
              </a:rPr>
              <a:t>some organizations </a:t>
            </a:r>
            <a:r>
              <a:rPr lang="en-US" sz="1600" dirty="0">
                <a:solidFill>
                  <a:schemeClr val="tx1"/>
                </a:solidFill>
              </a:rPr>
              <a:t>choose private or hybrid models over public clouds because of the </a:t>
            </a:r>
            <a:r>
              <a:rPr lang="en-US" sz="1600" dirty="0" smtClean="0">
                <a:solidFill>
                  <a:schemeClr val="tx1"/>
                </a:solidFill>
              </a:rPr>
              <a:t>risks associated </a:t>
            </a:r>
            <a:r>
              <a:rPr lang="en-US" sz="1600" dirty="0">
                <a:solidFill>
                  <a:schemeClr val="tx1"/>
                </a:solidFill>
              </a:rPr>
              <a:t>with outsourcing </a:t>
            </a:r>
            <a:r>
              <a:rPr lang="en-US" sz="1600" dirty="0" smtClean="0">
                <a:solidFill>
                  <a:schemeClr val="tx1"/>
                </a:solidFill>
              </a:rPr>
              <a:t>services. </a:t>
            </a:r>
          </a:p>
          <a:p>
            <a:pPr algn="just"/>
            <a:endParaRPr lang="en-US" sz="1600" dirty="0" smtClean="0">
              <a:solidFill>
                <a:schemeClr val="tx1"/>
              </a:solidFill>
            </a:endParaRPr>
          </a:p>
          <a:p>
            <a:pPr algn="just"/>
            <a:endParaRPr lang="en-US" sz="1600" dirty="0" smtClean="0">
              <a:solidFill>
                <a:schemeClr val="tx1"/>
              </a:solidFill>
            </a:endParaRPr>
          </a:p>
          <a:p>
            <a:pPr algn="just"/>
            <a:endParaRPr lang="en-US" sz="1600" dirty="0" smtClean="0">
              <a:solidFill>
                <a:schemeClr val="tx1"/>
              </a:solidFill>
            </a:endParaRPr>
          </a:p>
          <a:p>
            <a:pPr algn="just"/>
            <a:endParaRPr lang="en-US" sz="1600" dirty="0" smtClean="0">
              <a:solidFill>
                <a:schemeClr val="tx1"/>
              </a:solidFill>
            </a:endParaRPr>
          </a:p>
          <a:p>
            <a:pPr algn="just"/>
            <a:endParaRPr lang="en-US" sz="1600" dirty="0" smtClean="0">
              <a:solidFill>
                <a:schemeClr val="tx1"/>
              </a:solidFill>
            </a:endParaRPr>
          </a:p>
          <a:p>
            <a:pPr algn="just"/>
            <a:endParaRPr lang="en-US" sz="1600" dirty="0" smtClean="0">
              <a:solidFill>
                <a:schemeClr val="tx1"/>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70C0"/>
                </a:solidFill>
              </a:rPr>
              <a:t>Frameworks - COBIT</a:t>
            </a:r>
            <a:endParaRPr lang="en-US" dirty="0">
              <a:solidFill>
                <a:srgbClr val="0070C0"/>
              </a:solidFill>
            </a:endParaRPr>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23</a:t>
            </a:fld>
            <a:endParaRPr lang="en-US"/>
          </a:p>
        </p:txBody>
      </p:sp>
      <p:sp>
        <p:nvSpPr>
          <p:cNvPr id="4" name="Rectangle 3"/>
          <p:cNvSpPr/>
          <p:nvPr/>
        </p:nvSpPr>
        <p:spPr>
          <a:xfrm>
            <a:off x="182880" y="1188720"/>
            <a:ext cx="8412480" cy="3637919"/>
          </a:xfrm>
          <a:prstGeom prst="rect">
            <a:avLst/>
          </a:prstGeom>
        </p:spPr>
        <p:txBody>
          <a:bodyPr wrap="square">
            <a:spAutoFit/>
          </a:bodyPr>
          <a:lstStyle/>
          <a:p>
            <a:pPr algn="just"/>
            <a:r>
              <a:rPr lang="en-US" sz="1600" dirty="0" smtClean="0">
                <a:solidFill>
                  <a:schemeClr val="tx1"/>
                </a:solidFill>
              </a:rPr>
              <a:t>Control Objectives for Information and related Technology1 (</a:t>
            </a:r>
            <a:r>
              <a:rPr lang="en-US" sz="1600" dirty="0" err="1" smtClean="0">
                <a:solidFill>
                  <a:schemeClr val="tx1"/>
                </a:solidFill>
              </a:rPr>
              <a:t>CobiT</a:t>
            </a:r>
            <a:r>
              <a:rPr lang="en-US" sz="1600" dirty="0" smtClean="0">
                <a:solidFill>
                  <a:schemeClr val="tx1"/>
                </a:solidFill>
              </a:rPr>
              <a:t>), the International Organization for Standardization 27002:20052 (ISO/IEC 27002:2005), and the Information Technology Infrastructure Library3 (ITIL) have emerged worldwide as the most respected frameworks for IT governance and compliance.</a:t>
            </a:r>
          </a:p>
          <a:p>
            <a:pPr algn="just"/>
            <a:endParaRPr lang="en-US" sz="1600" dirty="0" smtClean="0">
              <a:solidFill>
                <a:schemeClr val="tx1"/>
              </a:solidFill>
            </a:endParaRPr>
          </a:p>
          <a:p>
            <a:pPr algn="just"/>
            <a:r>
              <a:rPr lang="en-US" sz="1600" dirty="0" err="1" smtClean="0">
                <a:solidFill>
                  <a:schemeClr val="tx1"/>
                </a:solidFill>
              </a:rPr>
              <a:t>Cobit</a:t>
            </a:r>
            <a:r>
              <a:rPr lang="en-US" sz="1600" dirty="0" smtClean="0">
                <a:solidFill>
                  <a:schemeClr val="tx1"/>
                </a:solidFill>
              </a:rPr>
              <a:t> - is a set of best practices (framework) for IT management created by the Information</a:t>
            </a:r>
          </a:p>
          <a:p>
            <a:pPr algn="just"/>
            <a:r>
              <a:rPr lang="en-US" sz="1600" dirty="0" smtClean="0">
                <a:solidFill>
                  <a:schemeClr val="tx1"/>
                </a:solidFill>
              </a:rPr>
              <a:t>Systems, Audit and Control Association (ISACA) and the IT Governance Institute (ITGI) in</a:t>
            </a:r>
          </a:p>
          <a:p>
            <a:pPr algn="just"/>
            <a:r>
              <a:rPr lang="en-US" sz="1600" dirty="0" smtClean="0">
                <a:solidFill>
                  <a:schemeClr val="tx1"/>
                </a:solidFill>
              </a:rPr>
              <a:t>1996. It is an internationally accepted framework for IT governance and control.</a:t>
            </a:r>
          </a:p>
          <a:p>
            <a:pPr algn="just"/>
            <a:endParaRPr lang="en-US" sz="1600" dirty="0" smtClean="0">
              <a:solidFill>
                <a:schemeClr val="tx1"/>
              </a:solidFill>
            </a:endParaRPr>
          </a:p>
          <a:p>
            <a:pPr algn="just"/>
            <a:r>
              <a:rPr lang="en-US" sz="1600" dirty="0" smtClean="0">
                <a:solidFill>
                  <a:schemeClr val="tx1"/>
                </a:solidFill>
              </a:rPr>
              <a:t>The underlying concept of </a:t>
            </a:r>
            <a:r>
              <a:rPr lang="en-US" sz="1600" dirty="0" err="1" smtClean="0">
                <a:solidFill>
                  <a:schemeClr val="tx1"/>
                </a:solidFill>
              </a:rPr>
              <a:t>CobiT</a:t>
            </a:r>
            <a:r>
              <a:rPr lang="en-US" sz="1600" dirty="0" smtClean="0">
                <a:solidFill>
                  <a:schemeClr val="tx1"/>
                </a:solidFill>
              </a:rPr>
              <a:t> is that it looks at </a:t>
            </a:r>
            <a:r>
              <a:rPr lang="en-US" sz="1600" i="1" dirty="0" smtClean="0">
                <a:solidFill>
                  <a:schemeClr val="tx1"/>
                </a:solidFill>
              </a:rPr>
              <a:t>business information that every enterprise </a:t>
            </a:r>
            <a:r>
              <a:rPr lang="en-US" sz="1600" dirty="0" smtClean="0">
                <a:solidFill>
                  <a:schemeClr val="tx1"/>
                </a:solidFill>
              </a:rPr>
              <a:t>needs to support its business decisions. Business information itself is again a result of IT-related resources, which </a:t>
            </a:r>
            <a:r>
              <a:rPr lang="en-US" sz="1600" dirty="0" err="1" smtClean="0">
                <a:solidFill>
                  <a:schemeClr val="tx1"/>
                </a:solidFill>
              </a:rPr>
              <a:t>CobiT</a:t>
            </a:r>
            <a:r>
              <a:rPr lang="en-US" sz="1600" dirty="0" smtClean="0">
                <a:solidFill>
                  <a:schemeClr val="tx1"/>
                </a:solidFill>
              </a:rPr>
              <a:t> defines as </a:t>
            </a:r>
            <a:r>
              <a:rPr lang="en-US" sz="1600" i="1" dirty="0" smtClean="0">
                <a:solidFill>
                  <a:schemeClr val="tx1"/>
                </a:solidFill>
              </a:rPr>
              <a:t>applications, information, infrastructure, and people. Finally, these IT-related resources are managed by IT processes to fulfill certain </a:t>
            </a:r>
            <a:r>
              <a:rPr lang="en-US" sz="1600" dirty="0" smtClean="0">
                <a:solidFill>
                  <a:schemeClr val="tx1"/>
                </a:solidFill>
              </a:rPr>
              <a:t>business information criteria (effectiveness, efficiency, confidentially, integrity, availability, reliability, and compliance).</a:t>
            </a:r>
          </a:p>
          <a:p>
            <a:pPr algn="just"/>
            <a:endParaRPr lang="en-US" sz="1600" dirty="0">
              <a:solidFill>
                <a:schemeClr val="tx1"/>
              </a:solidFill>
            </a:endParaRPr>
          </a:p>
        </p:txBody>
      </p:sp>
      <p:pic>
        <p:nvPicPr>
          <p:cNvPr id="72705" name="Picture 1"/>
          <p:cNvPicPr>
            <a:picLocks noChangeAspect="1" noChangeArrowheads="1"/>
          </p:cNvPicPr>
          <p:nvPr/>
        </p:nvPicPr>
        <p:blipFill>
          <a:blip r:embed="rId2"/>
          <a:srcRect/>
          <a:stretch>
            <a:fillRect/>
          </a:stretch>
        </p:blipFill>
        <p:spPr bwMode="auto">
          <a:xfrm>
            <a:off x="6903720" y="685800"/>
            <a:ext cx="1737360" cy="43434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70C0"/>
                </a:solidFill>
              </a:rPr>
              <a:t>IBM Security framework and ISO 27002</a:t>
            </a:r>
            <a:endParaRPr lang="en-US" dirty="0">
              <a:solidFill>
                <a:srgbClr val="0070C0"/>
              </a:solidFill>
            </a:endParaRPr>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24</a:t>
            </a:fld>
            <a:endParaRPr lang="en-US"/>
          </a:p>
        </p:txBody>
      </p:sp>
      <p:sp>
        <p:nvSpPr>
          <p:cNvPr id="4" name="Rectangle 3"/>
          <p:cNvSpPr/>
          <p:nvPr/>
        </p:nvSpPr>
        <p:spPr>
          <a:xfrm>
            <a:off x="182880" y="1234440"/>
            <a:ext cx="8412480" cy="4773614"/>
          </a:xfrm>
          <a:prstGeom prst="rect">
            <a:avLst/>
          </a:prstGeom>
        </p:spPr>
        <p:txBody>
          <a:bodyPr wrap="square">
            <a:spAutoFit/>
          </a:bodyPr>
          <a:lstStyle/>
          <a:p>
            <a:pPr algn="just"/>
            <a:r>
              <a:rPr lang="en-US" sz="1400" dirty="0" smtClean="0">
                <a:solidFill>
                  <a:schemeClr val="tx1"/>
                </a:solidFill>
              </a:rPr>
              <a:t>The ISO 27002 standard provides guidance for the implementation of an Information Security Management System. It is exhaustive. Therefore, every organization that relies on this preferred practice should select the controls that are applicable for their information system or environment. The foundational management components and subcomponents of the IBM Security Blueprint can be mapped to controls in one of the 11 categories of the ISO 27002. As such, the capabilities that are listed in the IBM Security Blueprint represent a subset of the required capabilities to realize all of the controls that are listed under the ISO 27002 standard. The IBM Security Blueprint is meant to set a foundation for developing security architecture, although ISO 27002 provides the guidance to design an Information</a:t>
            </a:r>
          </a:p>
          <a:p>
            <a:pPr algn="just"/>
            <a:r>
              <a:rPr lang="en-US" sz="1400" dirty="0" smtClean="0">
                <a:solidFill>
                  <a:schemeClr val="tx1"/>
                </a:solidFill>
              </a:rPr>
              <a:t>Security Management System (ISMS).</a:t>
            </a:r>
          </a:p>
          <a:p>
            <a:pPr algn="just"/>
            <a:endParaRPr lang="en-US" sz="1400" dirty="0" smtClean="0">
              <a:solidFill>
                <a:schemeClr val="tx1"/>
              </a:solidFill>
            </a:endParaRPr>
          </a:p>
          <a:p>
            <a:pPr algn="just"/>
            <a:r>
              <a:rPr lang="en-US" sz="1400" dirty="0" smtClean="0">
                <a:solidFill>
                  <a:schemeClr val="tx1"/>
                </a:solidFill>
              </a:rPr>
              <a:t>Compliance with ISO/IEC 27002:2005 is, a far from trivial task, even for the most security</a:t>
            </a:r>
          </a:p>
          <a:p>
            <a:pPr algn="just"/>
            <a:r>
              <a:rPr lang="en-US" sz="1400" dirty="0" smtClean="0">
                <a:solidFill>
                  <a:schemeClr val="tx1"/>
                </a:solidFill>
              </a:rPr>
              <a:t>conscious of organization</a:t>
            </a:r>
          </a:p>
          <a:p>
            <a:pPr algn="just"/>
            <a:endParaRPr lang="en-US" sz="1400" dirty="0" smtClean="0">
              <a:solidFill>
                <a:schemeClr val="tx1"/>
              </a:solidFill>
            </a:endParaRPr>
          </a:p>
          <a:p>
            <a:pPr algn="just"/>
            <a:r>
              <a:rPr lang="en-US" sz="1400" dirty="0" smtClean="0">
                <a:solidFill>
                  <a:schemeClr val="tx1"/>
                </a:solidFill>
              </a:rPr>
              <a:t>A step-by-step manner of approaching ISO/IEC 27002:2005 is best. The best starting point is usually an assessment of the current position or situation, followed by an identification of the changes needed for ISO/IEC 27002:2005 compliance. From here, planning and implementing must be rigidly undertaken</a:t>
            </a:r>
          </a:p>
          <a:p>
            <a:pPr algn="just"/>
            <a:endParaRPr lang="en-US" sz="1400" dirty="0" smtClean="0">
              <a:solidFill>
                <a:schemeClr val="tx1"/>
              </a:solidFill>
            </a:endParaRPr>
          </a:p>
          <a:p>
            <a:pPr algn="just"/>
            <a:r>
              <a:rPr lang="en-US" sz="1400" dirty="0" smtClean="0">
                <a:solidFill>
                  <a:schemeClr val="tx1"/>
                </a:solidFill>
              </a:rPr>
              <a:t>Note: </a:t>
            </a:r>
            <a:r>
              <a:rPr lang="en-US" sz="1400" b="1" dirty="0" smtClean="0">
                <a:solidFill>
                  <a:schemeClr val="tx1"/>
                </a:solidFill>
              </a:rPr>
              <a:t>There is an ISO 27017 standard in preparation</a:t>
            </a:r>
            <a:r>
              <a:rPr lang="en-US" sz="1400" dirty="0" smtClean="0">
                <a:solidFill>
                  <a:schemeClr val="tx1"/>
                </a:solidFill>
              </a:rPr>
              <a:t> – “</a:t>
            </a:r>
            <a:r>
              <a:rPr lang="en-US" sz="1400" i="1" dirty="0" smtClean="0">
                <a:solidFill>
                  <a:schemeClr val="tx1"/>
                </a:solidFill>
              </a:rPr>
              <a:t>provide guidance on the information security elements of cloud computing, recommending and assisting with the implementation of cloud-specific information security controls supplementing the guidance in </a:t>
            </a:r>
            <a:r>
              <a:rPr lang="en-US" sz="1400" i="1" dirty="0" smtClean="0">
                <a:solidFill>
                  <a:schemeClr val="tx1"/>
                </a:solidFill>
                <a:hlinkClick r:id="rId2"/>
              </a:rPr>
              <a:t>ISO/IEC 27002</a:t>
            </a:r>
            <a:r>
              <a:rPr lang="en-US" sz="1400" i="1" dirty="0" smtClean="0">
                <a:solidFill>
                  <a:schemeClr val="tx1"/>
                </a:solidFill>
              </a:rPr>
              <a:t> and indeed other ISO27k standards including </a:t>
            </a:r>
            <a:r>
              <a:rPr lang="en-US" sz="1400" i="1" dirty="0" smtClean="0">
                <a:solidFill>
                  <a:schemeClr val="tx1"/>
                </a:solidFill>
                <a:hlinkClick r:id="rId3"/>
              </a:rPr>
              <a:t>ISO/IEC 27018</a:t>
            </a:r>
            <a:r>
              <a:rPr lang="en-US" sz="1400" i="1" dirty="0" smtClean="0">
                <a:solidFill>
                  <a:schemeClr val="tx1"/>
                </a:solidFill>
              </a:rPr>
              <a:t> on the privacy aspects of cloud computing, </a:t>
            </a:r>
            <a:r>
              <a:rPr lang="en-US" sz="1400" i="1" dirty="0" smtClean="0">
                <a:solidFill>
                  <a:schemeClr val="tx1"/>
                </a:solidFill>
                <a:hlinkClick r:id="rId4"/>
              </a:rPr>
              <a:t>ISO/IEC 27031</a:t>
            </a:r>
            <a:r>
              <a:rPr lang="en-US" sz="1400" i="1" dirty="0" smtClean="0">
                <a:solidFill>
                  <a:schemeClr val="tx1"/>
                </a:solidFill>
              </a:rPr>
              <a:t> on business continuity, and </a:t>
            </a:r>
            <a:r>
              <a:rPr lang="en-US" sz="1400" i="1" dirty="0" smtClean="0">
                <a:solidFill>
                  <a:schemeClr val="tx1"/>
                </a:solidFill>
                <a:hlinkClick r:id="rId5"/>
              </a:rPr>
              <a:t>ISO/IEC 27036-4</a:t>
            </a:r>
            <a:r>
              <a:rPr lang="en-US" sz="1400" i="1" dirty="0" smtClean="0">
                <a:solidFill>
                  <a:schemeClr val="tx1"/>
                </a:solidFill>
              </a:rPr>
              <a:t> on relationship management, as well as all the </a:t>
            </a:r>
            <a:r>
              <a:rPr lang="en-US" sz="1400" i="1" dirty="0" smtClean="0">
                <a:solidFill>
                  <a:schemeClr val="tx1"/>
                </a:solidFill>
                <a:hlinkClick r:id="rId6"/>
              </a:rPr>
              <a:t>other ISO27k standards</a:t>
            </a:r>
            <a:r>
              <a:rPr lang="en-US" sz="1400" dirty="0" smtClean="0">
                <a:solidFill>
                  <a:schemeClr val="tx1"/>
                </a:solidFill>
              </a:rPr>
              <a:t>” (source: http://www.iso27001security.com/html/27017.html)</a:t>
            </a:r>
          </a:p>
          <a:p>
            <a:pPr algn="just"/>
            <a:endParaRPr lang="en-US" sz="1600" dirty="0">
              <a:solidFill>
                <a:schemeClr val="tx1"/>
              </a:solidFill>
            </a:endParaRPr>
          </a:p>
        </p:txBody>
      </p:sp>
      <p:pic>
        <p:nvPicPr>
          <p:cNvPr id="5" name="Picture 6"/>
          <p:cNvPicPr>
            <a:picLocks noChangeAspect="1" noChangeArrowheads="1"/>
          </p:cNvPicPr>
          <p:nvPr/>
        </p:nvPicPr>
        <p:blipFill>
          <a:blip r:embed="rId7"/>
          <a:srcRect/>
          <a:stretch>
            <a:fillRect/>
          </a:stretch>
        </p:blipFill>
        <p:spPr bwMode="auto">
          <a:xfrm>
            <a:off x="7818120" y="685800"/>
            <a:ext cx="640079" cy="54981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Security Framework</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25</a:t>
            </a:fld>
            <a:endParaRPr lang="en-US"/>
          </a:p>
        </p:txBody>
      </p:sp>
      <p:pic>
        <p:nvPicPr>
          <p:cNvPr id="79874" name="Picture 2"/>
          <p:cNvPicPr>
            <a:picLocks noChangeAspect="1" noChangeArrowheads="1"/>
          </p:cNvPicPr>
          <p:nvPr/>
        </p:nvPicPr>
        <p:blipFill>
          <a:blip r:embed="rId2"/>
          <a:srcRect/>
          <a:stretch>
            <a:fillRect/>
          </a:stretch>
        </p:blipFill>
        <p:spPr bwMode="auto">
          <a:xfrm>
            <a:off x="274320" y="1280160"/>
            <a:ext cx="3876675" cy="4600575"/>
          </a:xfrm>
          <a:prstGeom prst="rect">
            <a:avLst/>
          </a:prstGeom>
          <a:noFill/>
          <a:ln w="28575" cap="flat" cmpd="sng" algn="ctr">
            <a:noFill/>
            <a:prstDash val="solid"/>
            <a:miter lim="800000"/>
            <a:headEnd type="none" w="med" len="med"/>
            <a:tailEnd type="none" w="med" len="med"/>
          </a:ln>
        </p:spPr>
      </p:pic>
      <p:sp>
        <p:nvSpPr>
          <p:cNvPr id="5" name="Rectangle 4"/>
          <p:cNvSpPr/>
          <p:nvPr/>
        </p:nvSpPr>
        <p:spPr>
          <a:xfrm>
            <a:off x="4251960" y="1280160"/>
            <a:ext cx="4572000" cy="3194721"/>
          </a:xfrm>
          <a:prstGeom prst="rect">
            <a:avLst/>
          </a:prstGeom>
        </p:spPr>
        <p:txBody>
          <a:bodyPr wrap="square">
            <a:spAutoFit/>
          </a:bodyPr>
          <a:lstStyle/>
          <a:p>
            <a:pPr algn="just">
              <a:buFont typeface="Arial" pitchFamily="34" charset="0"/>
              <a:buChar char="•"/>
            </a:pPr>
            <a:r>
              <a:rPr lang="en-US" sz="1400" dirty="0" smtClean="0">
                <a:solidFill>
                  <a:schemeClr val="tx1"/>
                </a:solidFill>
              </a:rPr>
              <a:t> The </a:t>
            </a:r>
            <a:r>
              <a:rPr lang="en-US" sz="1400" dirty="0">
                <a:solidFill>
                  <a:schemeClr val="tx1"/>
                </a:solidFill>
              </a:rPr>
              <a:t>IBM Security Framework was developed to </a:t>
            </a:r>
            <a:r>
              <a:rPr lang="en-US" sz="1400" dirty="0" smtClean="0">
                <a:solidFill>
                  <a:schemeClr val="tx1"/>
                </a:solidFill>
              </a:rPr>
              <a:t>describe </a:t>
            </a:r>
            <a:r>
              <a:rPr lang="en-US" sz="1400" dirty="0">
                <a:solidFill>
                  <a:schemeClr val="tx1"/>
                </a:solidFill>
              </a:rPr>
              <a:t>security in terms of the </a:t>
            </a:r>
            <a:r>
              <a:rPr lang="en-US" sz="1400" dirty="0" smtClean="0">
                <a:solidFill>
                  <a:schemeClr val="tx1"/>
                </a:solidFill>
              </a:rPr>
              <a:t>business resources </a:t>
            </a:r>
            <a:r>
              <a:rPr lang="en-US" sz="1400" dirty="0">
                <a:solidFill>
                  <a:schemeClr val="tx1"/>
                </a:solidFill>
              </a:rPr>
              <a:t>that need to be protected, and it looks at the different resource domains from </a:t>
            </a:r>
            <a:r>
              <a:rPr lang="en-US" sz="1400" dirty="0" smtClean="0">
                <a:solidFill>
                  <a:schemeClr val="tx1"/>
                </a:solidFill>
              </a:rPr>
              <a:t>a business </a:t>
            </a:r>
            <a:r>
              <a:rPr lang="en-US" sz="1400" dirty="0">
                <a:solidFill>
                  <a:schemeClr val="tx1"/>
                </a:solidFill>
              </a:rPr>
              <a:t>point of view</a:t>
            </a:r>
            <a:r>
              <a:rPr lang="en-US" sz="1400" dirty="0" smtClean="0">
                <a:solidFill>
                  <a:schemeClr val="tx1"/>
                </a:solidFill>
              </a:rPr>
              <a:t>.</a:t>
            </a:r>
          </a:p>
          <a:p>
            <a:pPr algn="l"/>
            <a:endParaRPr lang="en-US" sz="1400" dirty="0">
              <a:solidFill>
                <a:schemeClr val="tx1"/>
              </a:solidFill>
            </a:endParaRPr>
          </a:p>
          <a:p>
            <a:pPr algn="just">
              <a:buFont typeface="Arial" pitchFamily="34" charset="0"/>
              <a:buChar char="•"/>
            </a:pPr>
            <a:r>
              <a:rPr lang="en-US" sz="1400" dirty="0" smtClean="0">
                <a:solidFill>
                  <a:schemeClr val="tx1"/>
                </a:solidFill>
              </a:rPr>
              <a:t> Flexibility </a:t>
            </a:r>
            <a:r>
              <a:rPr lang="en-US" sz="1400" dirty="0">
                <a:solidFill>
                  <a:schemeClr val="tx1"/>
                </a:solidFill>
              </a:rPr>
              <a:t>and openness of cloud computing models have created a number </a:t>
            </a:r>
            <a:r>
              <a:rPr lang="en-US" sz="1400" dirty="0" smtClean="0">
                <a:solidFill>
                  <a:schemeClr val="tx1"/>
                </a:solidFill>
              </a:rPr>
              <a:t>of security </a:t>
            </a:r>
            <a:r>
              <a:rPr lang="en-US" sz="1400" dirty="0">
                <a:solidFill>
                  <a:schemeClr val="tx1"/>
                </a:solidFill>
              </a:rPr>
              <a:t>concerns. Massive amounts of IT resources are shared among many users, </a:t>
            </a:r>
            <a:r>
              <a:rPr lang="en-US" sz="1400" dirty="0" smtClean="0">
                <a:solidFill>
                  <a:schemeClr val="tx1"/>
                </a:solidFill>
              </a:rPr>
              <a:t>and security </a:t>
            </a:r>
            <a:r>
              <a:rPr lang="en-US" sz="1400" dirty="0">
                <a:solidFill>
                  <a:schemeClr val="tx1"/>
                </a:solidFill>
              </a:rPr>
              <a:t>processes are often hidden behind layers of abstraction. </a:t>
            </a:r>
            <a:endParaRPr lang="en-US" sz="1400" dirty="0" smtClean="0">
              <a:solidFill>
                <a:schemeClr val="tx1"/>
              </a:solidFill>
            </a:endParaRPr>
          </a:p>
          <a:p>
            <a:pPr algn="just"/>
            <a:r>
              <a:rPr lang="en-US" sz="1400" dirty="0" smtClean="0">
                <a:solidFill>
                  <a:schemeClr val="tx1"/>
                </a:solidFill>
              </a:rPr>
              <a:t>More </a:t>
            </a:r>
            <a:r>
              <a:rPr lang="en-US" sz="1400" dirty="0">
                <a:solidFill>
                  <a:schemeClr val="tx1"/>
                </a:solidFill>
              </a:rPr>
              <a:t>to the point, </a:t>
            </a:r>
            <a:r>
              <a:rPr lang="en-US" sz="1400" dirty="0" smtClean="0">
                <a:solidFill>
                  <a:schemeClr val="tx1"/>
                </a:solidFill>
              </a:rPr>
              <a:t>cloud computing </a:t>
            </a:r>
            <a:r>
              <a:rPr lang="en-US" sz="1400" dirty="0">
                <a:solidFill>
                  <a:schemeClr val="tx1"/>
                </a:solidFill>
              </a:rPr>
              <a:t>is often provided as a service, so control over data and operations is shifted </a:t>
            </a:r>
            <a:r>
              <a:rPr lang="en-US" sz="1400" dirty="0" smtClean="0">
                <a:solidFill>
                  <a:schemeClr val="tx1"/>
                </a:solidFill>
              </a:rPr>
              <a:t>to third-party </a:t>
            </a:r>
            <a:r>
              <a:rPr lang="en-US" sz="1400" dirty="0">
                <a:solidFill>
                  <a:schemeClr val="tx1"/>
                </a:solidFill>
              </a:rPr>
              <a:t>service providers, requiring their clients to establish trust relationships with </a:t>
            </a:r>
            <a:r>
              <a:rPr lang="en-US" sz="1400" dirty="0" smtClean="0">
                <a:solidFill>
                  <a:schemeClr val="tx1"/>
                </a:solidFill>
              </a:rPr>
              <a:t>their providers </a:t>
            </a:r>
            <a:r>
              <a:rPr lang="en-US" sz="1400" dirty="0">
                <a:solidFill>
                  <a:schemeClr val="tx1"/>
                </a:solidFill>
              </a:rPr>
              <a:t>and develop security solutions that take this relationship into </a:t>
            </a:r>
            <a:r>
              <a:rPr lang="en-US" sz="1400" dirty="0" smtClean="0">
                <a:solidFill>
                  <a:schemeClr val="tx1"/>
                </a:solidFill>
              </a:rPr>
              <a:t>account.</a:t>
            </a:r>
            <a:endParaRPr lang="en-US" sz="1400" dirty="0">
              <a:solidFill>
                <a:schemeClr val="tx1"/>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562" y="593725"/>
            <a:ext cx="8961437" cy="639763"/>
          </a:xfrm>
        </p:spPr>
        <p:txBody>
          <a:bodyPr/>
          <a:lstStyle/>
          <a:p>
            <a:r>
              <a:rPr lang="en-US" dirty="0" smtClean="0"/>
              <a:t>Security and computing models – each represents different challenge</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26</a:t>
            </a:fld>
            <a:endParaRPr lang="en-US"/>
          </a:p>
        </p:txBody>
      </p:sp>
      <p:pic>
        <p:nvPicPr>
          <p:cNvPr id="78850" name="Picture 2"/>
          <p:cNvPicPr>
            <a:picLocks noChangeAspect="1" noChangeArrowheads="1"/>
          </p:cNvPicPr>
          <p:nvPr/>
        </p:nvPicPr>
        <p:blipFill>
          <a:blip r:embed="rId2"/>
          <a:srcRect/>
          <a:stretch>
            <a:fillRect/>
          </a:stretch>
        </p:blipFill>
        <p:spPr bwMode="auto">
          <a:xfrm>
            <a:off x="1508760" y="1280160"/>
            <a:ext cx="6002078" cy="5303520"/>
          </a:xfrm>
          <a:prstGeom prst="rect">
            <a:avLst/>
          </a:prstGeom>
          <a:noFill/>
          <a:ln w="28575" cap="flat" cmpd="sng" algn="ctr">
            <a:noFill/>
            <a:prstDash val="solid"/>
            <a:miter lim="800000"/>
            <a:headEnd type="none" w="med" len="med"/>
            <a:tailEnd type="none" w="med" len="me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Security responsibility – differences for </a:t>
            </a:r>
            <a:r>
              <a:rPr lang="en-US" dirty="0" err="1" smtClean="0"/>
              <a:t>SaaS</a:t>
            </a:r>
            <a:r>
              <a:rPr lang="en-US" dirty="0" smtClean="0"/>
              <a:t>, </a:t>
            </a:r>
            <a:r>
              <a:rPr lang="en-US" dirty="0" err="1" smtClean="0"/>
              <a:t>PaaS</a:t>
            </a:r>
            <a:r>
              <a:rPr lang="en-US" dirty="0" smtClean="0"/>
              <a:t>, </a:t>
            </a:r>
            <a:r>
              <a:rPr lang="en-US" dirty="0" err="1" smtClean="0"/>
              <a:t>IaaS</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27</a:t>
            </a:fld>
            <a:endParaRPr lang="en-US"/>
          </a:p>
        </p:txBody>
      </p:sp>
      <p:sp>
        <p:nvSpPr>
          <p:cNvPr id="5" name="Rectangle 4"/>
          <p:cNvSpPr/>
          <p:nvPr/>
        </p:nvSpPr>
        <p:spPr>
          <a:xfrm>
            <a:off x="411480" y="1097280"/>
            <a:ext cx="8183880" cy="2973122"/>
          </a:xfrm>
          <a:prstGeom prst="rect">
            <a:avLst/>
          </a:prstGeom>
        </p:spPr>
        <p:txBody>
          <a:bodyPr wrap="square">
            <a:spAutoFit/>
          </a:bodyPr>
          <a:lstStyle/>
          <a:p>
            <a:pPr algn="just">
              <a:buFont typeface="Arial" pitchFamily="34" charset="0"/>
              <a:buChar char="•"/>
            </a:pPr>
            <a:r>
              <a:rPr lang="en-US" sz="1600" i="1" dirty="0" smtClean="0">
                <a:solidFill>
                  <a:schemeClr val="tx1"/>
                </a:solidFill>
              </a:rPr>
              <a:t> Software </a:t>
            </a:r>
            <a:r>
              <a:rPr lang="en-US" sz="1600" i="1" dirty="0">
                <a:solidFill>
                  <a:schemeClr val="tx1"/>
                </a:solidFill>
              </a:rPr>
              <a:t>as a Service (</a:t>
            </a:r>
            <a:r>
              <a:rPr lang="en-US" sz="1600" i="1" dirty="0" err="1">
                <a:solidFill>
                  <a:schemeClr val="tx1"/>
                </a:solidFill>
              </a:rPr>
              <a:t>SaaS</a:t>
            </a:r>
            <a:r>
              <a:rPr lang="en-US" sz="1600" i="1" dirty="0">
                <a:solidFill>
                  <a:schemeClr val="tx1"/>
                </a:solidFill>
              </a:rPr>
              <a:t>) model, most of the responsibility for </a:t>
            </a:r>
            <a:r>
              <a:rPr lang="en-US" sz="1600" i="1" dirty="0" smtClean="0">
                <a:solidFill>
                  <a:schemeClr val="tx1"/>
                </a:solidFill>
              </a:rPr>
              <a:t>security </a:t>
            </a:r>
            <a:r>
              <a:rPr lang="en-US" sz="1600" dirty="0" smtClean="0">
                <a:solidFill>
                  <a:schemeClr val="tx1"/>
                </a:solidFill>
              </a:rPr>
              <a:t>management </a:t>
            </a:r>
            <a:r>
              <a:rPr lang="en-US" sz="1600" dirty="0">
                <a:solidFill>
                  <a:schemeClr val="tx1"/>
                </a:solidFill>
              </a:rPr>
              <a:t>lies with the cloud provider. </a:t>
            </a:r>
            <a:r>
              <a:rPr lang="en-US" sz="1600" dirty="0" err="1">
                <a:solidFill>
                  <a:schemeClr val="tx1"/>
                </a:solidFill>
              </a:rPr>
              <a:t>SaaS</a:t>
            </a:r>
            <a:r>
              <a:rPr lang="en-US" sz="1600" dirty="0">
                <a:solidFill>
                  <a:schemeClr val="tx1"/>
                </a:solidFill>
              </a:rPr>
              <a:t> provides a number of ways to control </a:t>
            </a:r>
            <a:r>
              <a:rPr lang="en-US" sz="1600" dirty="0" smtClean="0">
                <a:solidFill>
                  <a:schemeClr val="tx1"/>
                </a:solidFill>
              </a:rPr>
              <a:t>access to </a:t>
            </a:r>
            <a:r>
              <a:rPr lang="en-US" sz="1600" dirty="0">
                <a:solidFill>
                  <a:schemeClr val="tx1"/>
                </a:solidFill>
              </a:rPr>
              <a:t>the Web portal, such as the management of user identities, application level </a:t>
            </a:r>
            <a:r>
              <a:rPr lang="en-US" sz="1600" dirty="0" smtClean="0">
                <a:solidFill>
                  <a:schemeClr val="tx1"/>
                </a:solidFill>
              </a:rPr>
              <a:t>configuration, and </a:t>
            </a:r>
            <a:r>
              <a:rPr lang="en-US" sz="1600" dirty="0">
                <a:solidFill>
                  <a:schemeClr val="tx1"/>
                </a:solidFill>
              </a:rPr>
              <a:t>the ability to restrict access to specific IP address ranges or </a:t>
            </a:r>
            <a:r>
              <a:rPr lang="en-US" sz="1600" dirty="0" smtClean="0">
                <a:solidFill>
                  <a:schemeClr val="tx1"/>
                </a:solidFill>
              </a:rPr>
              <a:t>geographies</a:t>
            </a:r>
            <a:r>
              <a:rPr lang="en-US" sz="1600" dirty="0">
                <a:solidFill>
                  <a:schemeClr val="tx1"/>
                </a:solidFill>
              </a:rPr>
              <a:t>.</a:t>
            </a:r>
          </a:p>
          <a:p>
            <a:pPr algn="just"/>
            <a:endParaRPr lang="en-US" sz="1600" i="1" dirty="0" smtClean="0">
              <a:solidFill>
                <a:schemeClr val="tx1"/>
              </a:solidFill>
            </a:endParaRPr>
          </a:p>
          <a:p>
            <a:pPr algn="just">
              <a:buFont typeface="Arial" pitchFamily="34" charset="0"/>
              <a:buChar char="•"/>
            </a:pPr>
            <a:r>
              <a:rPr lang="en-US" sz="1600" i="1" dirty="0" smtClean="0">
                <a:solidFill>
                  <a:schemeClr val="tx1"/>
                </a:solidFill>
              </a:rPr>
              <a:t> Platform </a:t>
            </a:r>
            <a:r>
              <a:rPr lang="en-US" sz="1600" i="1" dirty="0">
                <a:solidFill>
                  <a:schemeClr val="tx1"/>
                </a:solidFill>
              </a:rPr>
              <a:t>as a Service allow clients to assume more responsibilities </a:t>
            </a:r>
            <a:r>
              <a:rPr lang="en-US" sz="1600" i="1" dirty="0" smtClean="0">
                <a:solidFill>
                  <a:schemeClr val="tx1"/>
                </a:solidFill>
              </a:rPr>
              <a:t>for </a:t>
            </a:r>
            <a:r>
              <a:rPr lang="en-US" sz="1600" dirty="0" smtClean="0">
                <a:solidFill>
                  <a:schemeClr val="tx1"/>
                </a:solidFill>
              </a:rPr>
              <a:t>managing </a:t>
            </a:r>
            <a:r>
              <a:rPr lang="en-US" sz="1600" dirty="0">
                <a:solidFill>
                  <a:schemeClr val="tx1"/>
                </a:solidFill>
              </a:rPr>
              <a:t>the configuration and security for the middleware, database software, </a:t>
            </a:r>
            <a:r>
              <a:rPr lang="en-US" sz="1600" dirty="0" smtClean="0">
                <a:solidFill>
                  <a:schemeClr val="tx1"/>
                </a:solidFill>
              </a:rPr>
              <a:t>and application </a:t>
            </a:r>
            <a:r>
              <a:rPr lang="en-US" sz="1600" dirty="0">
                <a:solidFill>
                  <a:schemeClr val="tx1"/>
                </a:solidFill>
              </a:rPr>
              <a:t>runtime environments. </a:t>
            </a:r>
            <a:endParaRPr lang="en-US" sz="1600" dirty="0" smtClean="0">
              <a:solidFill>
                <a:schemeClr val="tx1"/>
              </a:solidFill>
            </a:endParaRPr>
          </a:p>
          <a:p>
            <a:pPr algn="just"/>
            <a:endParaRPr lang="en-US" sz="1600" dirty="0">
              <a:solidFill>
                <a:schemeClr val="tx1"/>
              </a:solidFill>
            </a:endParaRPr>
          </a:p>
          <a:p>
            <a:pPr algn="just">
              <a:buFont typeface="Arial" pitchFamily="34" charset="0"/>
              <a:buChar char="•"/>
            </a:pPr>
            <a:r>
              <a:rPr lang="en-US" sz="1600" i="1" dirty="0" smtClean="0">
                <a:solidFill>
                  <a:schemeClr val="tx1"/>
                </a:solidFill>
              </a:rPr>
              <a:t> Infrastructure </a:t>
            </a:r>
            <a:r>
              <a:rPr lang="en-US" sz="1600" i="1" dirty="0">
                <a:solidFill>
                  <a:schemeClr val="tx1"/>
                </a:solidFill>
              </a:rPr>
              <a:t>as a Service (</a:t>
            </a:r>
            <a:r>
              <a:rPr lang="en-US" sz="1600" i="1" dirty="0" err="1">
                <a:solidFill>
                  <a:schemeClr val="tx1"/>
                </a:solidFill>
              </a:rPr>
              <a:t>IaaS</a:t>
            </a:r>
            <a:r>
              <a:rPr lang="en-US" sz="1600" i="1" dirty="0">
                <a:solidFill>
                  <a:schemeClr val="tx1"/>
                </a:solidFill>
              </a:rPr>
              <a:t>) model </a:t>
            </a:r>
            <a:r>
              <a:rPr lang="en-US" sz="1600" i="1" dirty="0" smtClean="0">
                <a:solidFill>
                  <a:schemeClr val="tx1"/>
                </a:solidFill>
              </a:rPr>
              <a:t>transfers </a:t>
            </a:r>
            <a:r>
              <a:rPr lang="en-US" sz="1600" dirty="0" smtClean="0">
                <a:solidFill>
                  <a:schemeClr val="tx1"/>
                </a:solidFill>
              </a:rPr>
              <a:t>even </a:t>
            </a:r>
            <a:r>
              <a:rPr lang="en-US" sz="1600" dirty="0">
                <a:solidFill>
                  <a:schemeClr val="tx1"/>
                </a:solidFill>
              </a:rPr>
              <a:t>more control, and responsibility for security, from the cloud provider to the client. In </a:t>
            </a:r>
            <a:r>
              <a:rPr lang="en-US" sz="1600" dirty="0" smtClean="0">
                <a:solidFill>
                  <a:schemeClr val="tx1"/>
                </a:solidFill>
              </a:rPr>
              <a:t>this model</a:t>
            </a:r>
            <a:r>
              <a:rPr lang="en-US" sz="1600" dirty="0">
                <a:solidFill>
                  <a:schemeClr val="tx1"/>
                </a:solidFill>
              </a:rPr>
              <a:t>, access is available to the operating system that supports virtual images, </a:t>
            </a:r>
            <a:r>
              <a:rPr lang="en-US" sz="1600" dirty="0" smtClean="0">
                <a:solidFill>
                  <a:schemeClr val="tx1"/>
                </a:solidFill>
              </a:rPr>
              <a:t>networking, and </a:t>
            </a:r>
            <a:r>
              <a:rPr lang="en-US" sz="1600" dirty="0">
                <a:solidFill>
                  <a:schemeClr val="tx1"/>
                </a:solidFill>
              </a:rPr>
              <a:t>storage.</a:t>
            </a:r>
          </a:p>
        </p:txBody>
      </p:sp>
      <p:pic>
        <p:nvPicPr>
          <p:cNvPr id="68609" name="Picture 1"/>
          <p:cNvPicPr>
            <a:picLocks noChangeAspect="1" noChangeArrowheads="1"/>
          </p:cNvPicPr>
          <p:nvPr/>
        </p:nvPicPr>
        <p:blipFill>
          <a:blip r:embed="rId2"/>
          <a:srcRect/>
          <a:stretch>
            <a:fillRect/>
          </a:stretch>
        </p:blipFill>
        <p:spPr bwMode="auto">
          <a:xfrm>
            <a:off x="5623560" y="4343400"/>
            <a:ext cx="2886075" cy="2019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pic>
        <p:nvPicPr>
          <p:cNvPr id="342018" name="Picture 2"/>
          <p:cNvPicPr>
            <a:picLocks noChangeAspect="1" noChangeArrowheads="1"/>
          </p:cNvPicPr>
          <p:nvPr/>
        </p:nvPicPr>
        <p:blipFill>
          <a:blip r:embed="rId2" cstate="print"/>
          <a:srcRect/>
          <a:stretch>
            <a:fillRect/>
          </a:stretch>
        </p:blipFill>
        <p:spPr bwMode="auto">
          <a:xfrm>
            <a:off x="361273" y="644982"/>
            <a:ext cx="8637587" cy="5829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Security Framework</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29</a:t>
            </a:fld>
            <a:endParaRPr lang="en-US"/>
          </a:p>
        </p:txBody>
      </p:sp>
      <p:pic>
        <p:nvPicPr>
          <p:cNvPr id="77826" name="Picture 2"/>
          <p:cNvPicPr>
            <a:picLocks noChangeAspect="1" noChangeArrowheads="1"/>
          </p:cNvPicPr>
          <p:nvPr/>
        </p:nvPicPr>
        <p:blipFill>
          <a:blip r:embed="rId2"/>
          <a:srcRect/>
          <a:stretch>
            <a:fillRect/>
          </a:stretch>
        </p:blipFill>
        <p:spPr bwMode="auto">
          <a:xfrm>
            <a:off x="1005840" y="1097280"/>
            <a:ext cx="7759383" cy="5519363"/>
          </a:xfrm>
          <a:prstGeom prst="rect">
            <a:avLst/>
          </a:prstGeom>
          <a:noFill/>
          <a:ln w="28575" cap="flat" cmpd="sng" algn="ctr">
            <a:noFill/>
            <a:prstDash val="solid"/>
            <a:miter lim="800000"/>
            <a:headEnd type="none" w="med" len="med"/>
            <a:tailEnd type="none" w="med" len="me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563" y="3840797"/>
            <a:ext cx="8686800" cy="639763"/>
          </a:xfrm>
        </p:spPr>
        <p:txBody>
          <a:bodyPr/>
          <a:lstStyle/>
          <a:p>
            <a:pPr algn="ctr"/>
            <a:r>
              <a:rPr lang="en-US" sz="4400" dirty="0" smtClean="0">
                <a:solidFill>
                  <a:schemeClr val="tx1"/>
                </a:solidFill>
              </a:rPr>
              <a:t>Cloud Security</a:t>
            </a:r>
            <a:endParaRPr lang="en-US" sz="4400" dirty="0">
              <a:solidFill>
                <a:schemeClr val="tx1"/>
              </a:solidFill>
            </a:endParaRPr>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3</a:t>
            </a:fld>
            <a:endParaRPr lang="en-US"/>
          </a:p>
        </p:txBody>
      </p:sp>
      <p:pic>
        <p:nvPicPr>
          <p:cNvPr id="69636" name="Picture 4"/>
          <p:cNvPicPr>
            <a:picLocks noChangeAspect="1" noChangeArrowheads="1"/>
          </p:cNvPicPr>
          <p:nvPr/>
        </p:nvPicPr>
        <p:blipFill>
          <a:blip r:embed="rId2"/>
          <a:srcRect/>
          <a:stretch>
            <a:fillRect/>
          </a:stretch>
        </p:blipFill>
        <p:spPr bwMode="auto">
          <a:xfrm>
            <a:off x="2880360" y="773430"/>
            <a:ext cx="3267075" cy="2609850"/>
          </a:xfrm>
          <a:prstGeom prst="rect">
            <a:avLst/>
          </a:prstGeom>
          <a:noFill/>
          <a:ln w="9525">
            <a:noFill/>
            <a:miter lim="800000"/>
            <a:headEnd/>
            <a:tailEnd/>
          </a:ln>
        </p:spPr>
      </p:pic>
      <p:pic>
        <p:nvPicPr>
          <p:cNvPr id="69637" name="Picture 5"/>
          <p:cNvPicPr>
            <a:picLocks noChangeAspect="1" noChangeArrowheads="1"/>
          </p:cNvPicPr>
          <p:nvPr/>
        </p:nvPicPr>
        <p:blipFill>
          <a:blip r:embed="rId3"/>
          <a:srcRect/>
          <a:stretch>
            <a:fillRect/>
          </a:stretch>
        </p:blipFill>
        <p:spPr bwMode="auto">
          <a:xfrm>
            <a:off x="7132320" y="3017520"/>
            <a:ext cx="1466850" cy="2133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Security governance, risk management, and compliance</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30</a:t>
            </a:fld>
            <a:endParaRPr lang="en-US"/>
          </a:p>
        </p:txBody>
      </p:sp>
      <p:sp>
        <p:nvSpPr>
          <p:cNvPr id="4" name="Rectangle 3"/>
          <p:cNvSpPr/>
          <p:nvPr/>
        </p:nvSpPr>
        <p:spPr>
          <a:xfrm>
            <a:off x="228600" y="1097280"/>
            <a:ext cx="8503920" cy="4302716"/>
          </a:xfrm>
          <a:prstGeom prst="rect">
            <a:avLst/>
          </a:prstGeom>
        </p:spPr>
        <p:txBody>
          <a:bodyPr wrap="square">
            <a:spAutoFit/>
          </a:bodyPr>
          <a:lstStyle/>
          <a:p>
            <a:pPr algn="just"/>
            <a:r>
              <a:rPr lang="en-US" sz="1600" dirty="0" smtClean="0">
                <a:solidFill>
                  <a:schemeClr val="tx1"/>
                </a:solidFill>
              </a:rPr>
              <a:t>Every organization needs to define and communicate the principles and policies that guide the business strategy and business operation . Organizations </a:t>
            </a:r>
            <a:r>
              <a:rPr lang="en-US" sz="1600" dirty="0">
                <a:solidFill>
                  <a:schemeClr val="tx1"/>
                </a:solidFill>
              </a:rPr>
              <a:t>require visibility into the security posture of their cloud. This </a:t>
            </a:r>
            <a:r>
              <a:rPr lang="en-US" sz="1600" dirty="0" smtClean="0">
                <a:solidFill>
                  <a:schemeClr val="tx1"/>
                </a:solidFill>
              </a:rPr>
              <a:t>includes broad-based </a:t>
            </a:r>
            <a:r>
              <a:rPr lang="en-US" sz="1600" dirty="0">
                <a:solidFill>
                  <a:schemeClr val="tx1"/>
                </a:solidFill>
              </a:rPr>
              <a:t>visibility into change, image, and incident management, as well as </a:t>
            </a:r>
            <a:r>
              <a:rPr lang="en-US" sz="1600" dirty="0" smtClean="0">
                <a:solidFill>
                  <a:schemeClr val="tx1"/>
                </a:solidFill>
              </a:rPr>
              <a:t>incident reporting </a:t>
            </a:r>
            <a:r>
              <a:rPr lang="en-US" sz="1600" dirty="0">
                <a:solidFill>
                  <a:schemeClr val="tx1"/>
                </a:solidFill>
              </a:rPr>
              <a:t>for tenants and tenant-specific log and audit </a:t>
            </a:r>
            <a:r>
              <a:rPr lang="en-US" sz="1600" dirty="0" smtClean="0">
                <a:solidFill>
                  <a:schemeClr val="tx1"/>
                </a:solidFill>
              </a:rPr>
              <a:t>data</a:t>
            </a:r>
          </a:p>
          <a:p>
            <a:pPr algn="just"/>
            <a:endParaRPr lang="en-US" sz="1600" dirty="0">
              <a:solidFill>
                <a:schemeClr val="tx1"/>
              </a:solidFill>
            </a:endParaRPr>
          </a:p>
          <a:p>
            <a:pPr algn="just"/>
            <a:r>
              <a:rPr lang="en-US" sz="1600" dirty="0">
                <a:solidFill>
                  <a:schemeClr val="tx1"/>
                </a:solidFill>
              </a:rPr>
              <a:t>Visibility can be especially critical for compliance. The Sarbanes-Oxley Act, the Health</a:t>
            </a:r>
          </a:p>
          <a:p>
            <a:pPr algn="just"/>
            <a:r>
              <a:rPr lang="en-US" sz="1600" dirty="0">
                <a:solidFill>
                  <a:schemeClr val="tx1"/>
                </a:solidFill>
              </a:rPr>
              <a:t>Insurance Portability and Accountability Act (HIPAA), European privacy laws, and many </a:t>
            </a:r>
            <a:r>
              <a:rPr lang="en-US" sz="1600" dirty="0" smtClean="0">
                <a:solidFill>
                  <a:schemeClr val="tx1"/>
                </a:solidFill>
              </a:rPr>
              <a:t>other regulations </a:t>
            </a:r>
            <a:r>
              <a:rPr lang="en-US" sz="1600" dirty="0">
                <a:solidFill>
                  <a:schemeClr val="tx1"/>
                </a:solidFill>
              </a:rPr>
              <a:t>require comprehensive auditing capabilities. Since public clouds are by </a:t>
            </a:r>
            <a:r>
              <a:rPr lang="en-US" sz="1600" dirty="0" smtClean="0">
                <a:solidFill>
                  <a:schemeClr val="tx1"/>
                </a:solidFill>
              </a:rPr>
              <a:t>definition a </a:t>
            </a:r>
            <a:r>
              <a:rPr lang="en-US" sz="1600" i="1" dirty="0">
                <a:solidFill>
                  <a:schemeClr val="tx1"/>
                </a:solidFill>
              </a:rPr>
              <a:t>black box to the subscriber, potential cloud subscribers may not be able to </a:t>
            </a:r>
            <a:r>
              <a:rPr lang="en-US" sz="1600" i="1" dirty="0" smtClean="0">
                <a:solidFill>
                  <a:schemeClr val="tx1"/>
                </a:solidFill>
              </a:rPr>
              <a:t>demonstrate </a:t>
            </a:r>
            <a:r>
              <a:rPr lang="en-US" sz="1600" dirty="0" smtClean="0">
                <a:solidFill>
                  <a:schemeClr val="tx1"/>
                </a:solidFill>
              </a:rPr>
              <a:t>compliance</a:t>
            </a:r>
            <a:r>
              <a:rPr lang="en-US" sz="1600" dirty="0">
                <a:solidFill>
                  <a:schemeClr val="tx1"/>
                </a:solidFill>
              </a:rPr>
              <a:t>. (A private or hybrid cloud, on the other hand, can be configured to meet </a:t>
            </a:r>
            <a:r>
              <a:rPr lang="en-US" sz="1600" dirty="0" smtClean="0">
                <a:solidFill>
                  <a:schemeClr val="tx1"/>
                </a:solidFill>
              </a:rPr>
              <a:t>those requirements.)</a:t>
            </a:r>
          </a:p>
          <a:p>
            <a:pPr algn="just"/>
            <a:endParaRPr lang="en-US" sz="1600" dirty="0">
              <a:solidFill>
                <a:schemeClr val="tx1"/>
              </a:solidFill>
            </a:endParaRPr>
          </a:p>
          <a:p>
            <a:pPr algn="just"/>
            <a:r>
              <a:rPr lang="en-US" sz="1600" dirty="0">
                <a:solidFill>
                  <a:schemeClr val="tx1"/>
                </a:solidFill>
              </a:rPr>
              <a:t>In addition, providers sometimes are required to support third-party audits, and their </a:t>
            </a:r>
            <a:r>
              <a:rPr lang="en-US" sz="1600" dirty="0" smtClean="0">
                <a:solidFill>
                  <a:schemeClr val="tx1"/>
                </a:solidFill>
              </a:rPr>
              <a:t>clients can </a:t>
            </a:r>
            <a:r>
              <a:rPr lang="en-US" sz="1600" dirty="0">
                <a:solidFill>
                  <a:schemeClr val="tx1"/>
                </a:solidFill>
              </a:rPr>
              <a:t>be directed to support e-Discovery and forensic investigations when a breach </a:t>
            </a:r>
            <a:r>
              <a:rPr lang="en-US" sz="1600" dirty="0" smtClean="0">
                <a:solidFill>
                  <a:schemeClr val="tx1"/>
                </a:solidFill>
              </a:rPr>
              <a:t>is suspected</a:t>
            </a:r>
            <a:r>
              <a:rPr lang="en-US" sz="1600" dirty="0">
                <a:solidFill>
                  <a:schemeClr val="tx1"/>
                </a:solidFill>
              </a:rPr>
              <a:t>. This adds even more importance to maintaining proper visibility into the </a:t>
            </a:r>
            <a:r>
              <a:rPr lang="en-US" sz="1600" dirty="0" smtClean="0">
                <a:solidFill>
                  <a:schemeClr val="tx1"/>
                </a:solidFill>
              </a:rPr>
              <a:t>cloud. In </a:t>
            </a:r>
            <a:r>
              <a:rPr lang="en-US" sz="1600" dirty="0">
                <a:solidFill>
                  <a:schemeClr val="tx1"/>
                </a:solidFill>
              </a:rPr>
              <a:t>general, organizations often cite the need for flexible Service Level Agreements (SLAs) </a:t>
            </a:r>
            <a:r>
              <a:rPr lang="en-US" sz="1600" dirty="0" smtClean="0">
                <a:solidFill>
                  <a:schemeClr val="tx1"/>
                </a:solidFill>
              </a:rPr>
              <a:t>that can </a:t>
            </a:r>
            <a:r>
              <a:rPr lang="en-US" sz="1600" dirty="0">
                <a:solidFill>
                  <a:schemeClr val="tx1"/>
                </a:solidFill>
              </a:rPr>
              <a:t>be adapted to their specific situation, building on their experiences with </a:t>
            </a:r>
            <a:r>
              <a:rPr lang="en-US" sz="1600" dirty="0" smtClean="0">
                <a:solidFill>
                  <a:schemeClr val="tx1"/>
                </a:solidFill>
              </a:rPr>
              <a:t>strategic outsourcing </a:t>
            </a:r>
            <a:r>
              <a:rPr lang="en-US" sz="1600" dirty="0">
                <a:solidFill>
                  <a:schemeClr val="tx1"/>
                </a:solidFill>
              </a:rPr>
              <a:t>and traditional, managed services.</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People and identity</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31</a:t>
            </a:fld>
            <a:endParaRPr lang="en-US"/>
          </a:p>
        </p:txBody>
      </p:sp>
      <p:sp>
        <p:nvSpPr>
          <p:cNvPr id="4" name="Rectangle 3"/>
          <p:cNvSpPr/>
          <p:nvPr/>
        </p:nvSpPr>
        <p:spPr>
          <a:xfrm>
            <a:off x="182880" y="1051560"/>
            <a:ext cx="6446520" cy="3582519"/>
          </a:xfrm>
          <a:prstGeom prst="rect">
            <a:avLst/>
          </a:prstGeom>
        </p:spPr>
        <p:txBody>
          <a:bodyPr wrap="square">
            <a:spAutoFit/>
          </a:bodyPr>
          <a:lstStyle/>
          <a:p>
            <a:pPr algn="just"/>
            <a:r>
              <a:rPr lang="en-US" sz="1400" b="1" dirty="0" smtClean="0">
                <a:solidFill>
                  <a:schemeClr val="tx1"/>
                </a:solidFill>
              </a:rPr>
              <a:t>This domain covers aspects about how to ensure that the correct people have access to the correct assets at the correct time.</a:t>
            </a:r>
          </a:p>
          <a:p>
            <a:pPr algn="just"/>
            <a:endParaRPr lang="en-US" sz="1400" dirty="0" smtClean="0">
              <a:solidFill>
                <a:srgbClr val="FF0000"/>
              </a:solidFill>
            </a:endParaRPr>
          </a:p>
          <a:p>
            <a:pPr algn="just"/>
            <a:r>
              <a:rPr lang="en-US" sz="1400" dirty="0" smtClean="0">
                <a:solidFill>
                  <a:srgbClr val="FF0000"/>
                </a:solidFill>
              </a:rPr>
              <a:t>Organizations </a:t>
            </a:r>
            <a:r>
              <a:rPr lang="en-US" sz="1400" dirty="0">
                <a:solidFill>
                  <a:srgbClr val="FF0000"/>
                </a:solidFill>
              </a:rPr>
              <a:t>need to make sure that authorized users across their enterprise and </a:t>
            </a:r>
            <a:r>
              <a:rPr lang="en-US" sz="1400" dirty="0" smtClean="0">
                <a:solidFill>
                  <a:srgbClr val="FF0000"/>
                </a:solidFill>
              </a:rPr>
              <a:t>supply chain </a:t>
            </a:r>
            <a:r>
              <a:rPr lang="en-US" sz="1400" dirty="0">
                <a:solidFill>
                  <a:srgbClr val="FF0000"/>
                </a:solidFill>
              </a:rPr>
              <a:t>have access to the data and tools that they need, when they need it, while </a:t>
            </a:r>
            <a:r>
              <a:rPr lang="en-US" sz="1400" dirty="0" smtClean="0">
                <a:solidFill>
                  <a:srgbClr val="FF0000"/>
                </a:solidFill>
              </a:rPr>
              <a:t>blocking unauthorized </a:t>
            </a:r>
            <a:r>
              <a:rPr lang="en-US" sz="1400" dirty="0">
                <a:solidFill>
                  <a:srgbClr val="FF0000"/>
                </a:solidFill>
              </a:rPr>
              <a:t>access</a:t>
            </a:r>
            <a:r>
              <a:rPr lang="en-US" sz="1400" dirty="0">
                <a:solidFill>
                  <a:schemeClr val="tx1"/>
                </a:solidFill>
              </a:rPr>
              <a:t>. </a:t>
            </a:r>
            <a:endParaRPr lang="en-US" sz="1400" dirty="0" smtClean="0">
              <a:solidFill>
                <a:schemeClr val="tx1"/>
              </a:solidFill>
            </a:endParaRPr>
          </a:p>
          <a:p>
            <a:pPr algn="just"/>
            <a:endParaRPr lang="en-US" sz="1400" dirty="0" smtClean="0">
              <a:solidFill>
                <a:schemeClr val="tx1"/>
              </a:solidFill>
            </a:endParaRPr>
          </a:p>
          <a:p>
            <a:pPr algn="just"/>
            <a:r>
              <a:rPr lang="en-US" sz="1400" dirty="0" smtClean="0">
                <a:solidFill>
                  <a:schemeClr val="tx1"/>
                </a:solidFill>
              </a:rPr>
              <a:t>Cloud </a:t>
            </a:r>
            <a:r>
              <a:rPr lang="en-US" sz="1400" dirty="0">
                <a:solidFill>
                  <a:schemeClr val="tx1"/>
                </a:solidFill>
              </a:rPr>
              <a:t>environments usually support a large and diverse community </a:t>
            </a:r>
            <a:r>
              <a:rPr lang="en-US" sz="1400" dirty="0" smtClean="0">
                <a:solidFill>
                  <a:schemeClr val="tx1"/>
                </a:solidFill>
              </a:rPr>
              <a:t>of users</a:t>
            </a:r>
            <a:r>
              <a:rPr lang="en-US" sz="1400" dirty="0">
                <a:solidFill>
                  <a:schemeClr val="tx1"/>
                </a:solidFill>
              </a:rPr>
              <a:t>, so these controls are even more critical. In addition, clouds </a:t>
            </a:r>
            <a:r>
              <a:rPr lang="en-US" sz="1400" dirty="0" smtClean="0">
                <a:solidFill>
                  <a:schemeClr val="tx1"/>
                </a:solidFill>
              </a:rPr>
              <a:t>introduce </a:t>
            </a:r>
            <a:r>
              <a:rPr lang="en-US" sz="1400" dirty="0">
                <a:solidFill>
                  <a:schemeClr val="tx1"/>
                </a:solidFill>
              </a:rPr>
              <a:t>a new tier </a:t>
            </a:r>
            <a:r>
              <a:rPr lang="en-US" sz="1400" dirty="0" smtClean="0">
                <a:solidFill>
                  <a:schemeClr val="tx1"/>
                </a:solidFill>
              </a:rPr>
              <a:t>of privileged </a:t>
            </a:r>
            <a:r>
              <a:rPr lang="en-US" sz="1400" dirty="0">
                <a:solidFill>
                  <a:schemeClr val="tx1"/>
                </a:solidFill>
              </a:rPr>
              <a:t>users: administrators working for the cloud provider. Privileged-user </a:t>
            </a:r>
            <a:r>
              <a:rPr lang="en-US" sz="1400" dirty="0" smtClean="0">
                <a:solidFill>
                  <a:schemeClr val="tx1"/>
                </a:solidFill>
              </a:rPr>
              <a:t>monitoring, including </a:t>
            </a:r>
            <a:r>
              <a:rPr lang="en-US" sz="1400" dirty="0">
                <a:solidFill>
                  <a:schemeClr val="tx1"/>
                </a:solidFill>
              </a:rPr>
              <a:t>logging activities, becomes an important requirement. This monitoring </a:t>
            </a:r>
            <a:r>
              <a:rPr lang="en-US" sz="1400" dirty="0" smtClean="0">
                <a:solidFill>
                  <a:schemeClr val="tx1"/>
                </a:solidFill>
              </a:rPr>
              <a:t>should include </a:t>
            </a:r>
            <a:r>
              <a:rPr lang="en-US" sz="1400" dirty="0">
                <a:solidFill>
                  <a:schemeClr val="tx1"/>
                </a:solidFill>
              </a:rPr>
              <a:t>physical monitoring and background </a:t>
            </a:r>
            <a:r>
              <a:rPr lang="en-US" sz="1400" dirty="0" smtClean="0">
                <a:solidFill>
                  <a:schemeClr val="tx1"/>
                </a:solidFill>
              </a:rPr>
              <a:t>checking. </a:t>
            </a:r>
          </a:p>
          <a:p>
            <a:pPr algn="just"/>
            <a:endParaRPr lang="en-US" sz="1400" dirty="0" smtClean="0">
              <a:solidFill>
                <a:schemeClr val="tx1"/>
              </a:solidFill>
            </a:endParaRPr>
          </a:p>
          <a:p>
            <a:pPr algn="just"/>
            <a:r>
              <a:rPr lang="en-US" sz="1400" dirty="0" smtClean="0">
                <a:solidFill>
                  <a:srgbClr val="FF0000"/>
                </a:solidFill>
              </a:rPr>
              <a:t>Identity </a:t>
            </a:r>
            <a:r>
              <a:rPr lang="en-US" sz="1400" dirty="0">
                <a:solidFill>
                  <a:srgbClr val="FF0000"/>
                </a:solidFill>
              </a:rPr>
              <a:t>federation and rapid </a:t>
            </a:r>
            <a:r>
              <a:rPr lang="en-US" sz="1400" dirty="0" smtClean="0">
                <a:solidFill>
                  <a:srgbClr val="FF0000"/>
                </a:solidFill>
              </a:rPr>
              <a:t>on boarding </a:t>
            </a:r>
            <a:r>
              <a:rPr lang="en-US" sz="1400" dirty="0">
                <a:solidFill>
                  <a:srgbClr val="FF0000"/>
                </a:solidFill>
              </a:rPr>
              <a:t>capabilities must be available to </a:t>
            </a:r>
            <a:r>
              <a:rPr lang="en-US" sz="1400" dirty="0" smtClean="0">
                <a:solidFill>
                  <a:srgbClr val="FF0000"/>
                </a:solidFill>
              </a:rPr>
              <a:t>coordinate authentication </a:t>
            </a:r>
            <a:r>
              <a:rPr lang="en-US" sz="1400" dirty="0">
                <a:solidFill>
                  <a:srgbClr val="FF0000"/>
                </a:solidFill>
              </a:rPr>
              <a:t>and authorization with the enterprise back-end or third-party systems</a:t>
            </a:r>
            <a:r>
              <a:rPr lang="en-US" sz="1400" dirty="0">
                <a:solidFill>
                  <a:schemeClr val="tx1"/>
                </a:solidFill>
              </a:rPr>
              <a:t>. </a:t>
            </a:r>
            <a:r>
              <a:rPr lang="en-US" sz="1400" dirty="0" smtClean="0">
                <a:solidFill>
                  <a:schemeClr val="tx1"/>
                </a:solidFill>
              </a:rPr>
              <a:t>A standards-based</a:t>
            </a:r>
            <a:r>
              <a:rPr lang="en-US" sz="1400" dirty="0">
                <a:solidFill>
                  <a:schemeClr val="tx1"/>
                </a:solidFill>
              </a:rPr>
              <a:t>, single sign-on capability is required to simplify user logons for </a:t>
            </a:r>
            <a:r>
              <a:rPr lang="en-US" sz="1400" dirty="0" smtClean="0">
                <a:solidFill>
                  <a:schemeClr val="tx1"/>
                </a:solidFill>
              </a:rPr>
              <a:t>both internally </a:t>
            </a:r>
            <a:r>
              <a:rPr lang="en-US" sz="1400" dirty="0">
                <a:solidFill>
                  <a:schemeClr val="tx1"/>
                </a:solidFill>
              </a:rPr>
              <a:t>hosted applications and the cloud, allowing users to easily and quickly </a:t>
            </a:r>
            <a:r>
              <a:rPr lang="en-US" sz="1400" dirty="0" smtClean="0">
                <a:solidFill>
                  <a:schemeClr val="tx1"/>
                </a:solidFill>
              </a:rPr>
              <a:t>leverage cloud </a:t>
            </a:r>
            <a:r>
              <a:rPr lang="en-US" sz="1400" dirty="0">
                <a:solidFill>
                  <a:schemeClr val="tx1"/>
                </a:solidFill>
              </a:rPr>
              <a:t>services.</a:t>
            </a:r>
          </a:p>
        </p:txBody>
      </p:sp>
      <p:pic>
        <p:nvPicPr>
          <p:cNvPr id="73731" name="Picture 3"/>
          <p:cNvPicPr>
            <a:picLocks noChangeAspect="1" noChangeArrowheads="1"/>
          </p:cNvPicPr>
          <p:nvPr/>
        </p:nvPicPr>
        <p:blipFill>
          <a:blip r:embed="rId2"/>
          <a:srcRect/>
          <a:stretch>
            <a:fillRect/>
          </a:stretch>
        </p:blipFill>
        <p:spPr bwMode="auto">
          <a:xfrm>
            <a:off x="6896100" y="1005840"/>
            <a:ext cx="2247900" cy="2771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People and identity </a:t>
            </a:r>
            <a:br>
              <a:rPr lang="en-US" dirty="0" smtClean="0"/>
            </a:br>
            <a:r>
              <a:rPr lang="en-US" sz="1600" dirty="0" smtClean="0"/>
              <a:t>Summary and additional aspects to be addressed within these domains</a:t>
            </a:r>
            <a:br>
              <a:rPr lang="en-US" sz="1600" dirty="0" smtClean="0"/>
            </a:b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32</a:t>
            </a:fld>
            <a:endParaRPr lang="en-US"/>
          </a:p>
        </p:txBody>
      </p:sp>
      <p:pic>
        <p:nvPicPr>
          <p:cNvPr id="1026" name="Picture 2"/>
          <p:cNvPicPr>
            <a:picLocks noChangeAspect="1" noChangeArrowheads="1"/>
          </p:cNvPicPr>
          <p:nvPr/>
        </p:nvPicPr>
        <p:blipFill>
          <a:blip r:embed="rId2"/>
          <a:srcRect/>
          <a:stretch>
            <a:fillRect/>
          </a:stretch>
        </p:blipFill>
        <p:spPr bwMode="auto">
          <a:xfrm>
            <a:off x="182880" y="1417320"/>
            <a:ext cx="8804947" cy="484632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and information</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33</a:t>
            </a:fld>
            <a:endParaRPr lang="en-US"/>
          </a:p>
        </p:txBody>
      </p:sp>
      <p:sp>
        <p:nvSpPr>
          <p:cNvPr id="4" name="Rectangle 3"/>
          <p:cNvSpPr/>
          <p:nvPr/>
        </p:nvSpPr>
        <p:spPr>
          <a:xfrm>
            <a:off x="182880" y="1051560"/>
            <a:ext cx="6629400" cy="4939814"/>
          </a:xfrm>
          <a:prstGeom prst="rect">
            <a:avLst/>
          </a:prstGeom>
        </p:spPr>
        <p:txBody>
          <a:bodyPr wrap="square">
            <a:spAutoFit/>
          </a:bodyPr>
          <a:lstStyle/>
          <a:p>
            <a:pPr algn="just"/>
            <a:r>
              <a:rPr lang="en-US" sz="1400" b="1" dirty="0" smtClean="0">
                <a:solidFill>
                  <a:schemeClr val="tx1"/>
                </a:solidFill>
              </a:rPr>
              <a:t>This domain covers aspects about how to protect critical data in transit or at rest across the organization.</a:t>
            </a:r>
          </a:p>
          <a:p>
            <a:pPr algn="just"/>
            <a:endParaRPr lang="en-US" sz="1400" b="1" dirty="0" smtClean="0">
              <a:solidFill>
                <a:schemeClr val="tx1"/>
              </a:solidFill>
            </a:endParaRPr>
          </a:p>
          <a:p>
            <a:pPr algn="just"/>
            <a:r>
              <a:rPr lang="en-US" sz="1400" dirty="0" smtClean="0">
                <a:solidFill>
                  <a:schemeClr val="tx1"/>
                </a:solidFill>
              </a:rPr>
              <a:t>Most </a:t>
            </a:r>
            <a:r>
              <a:rPr lang="en-US" sz="1400" dirty="0">
                <a:solidFill>
                  <a:schemeClr val="tx1"/>
                </a:solidFill>
              </a:rPr>
              <a:t>organizations cite data protection as their most important security issue. </a:t>
            </a:r>
            <a:r>
              <a:rPr lang="en-US" sz="1400" dirty="0" smtClean="0">
                <a:solidFill>
                  <a:schemeClr val="tx1"/>
                </a:solidFill>
              </a:rPr>
              <a:t>Typical concerns </a:t>
            </a:r>
            <a:r>
              <a:rPr lang="en-US" sz="1400" dirty="0">
                <a:solidFill>
                  <a:schemeClr val="tx1"/>
                </a:solidFill>
              </a:rPr>
              <a:t>include the way in which data is stored and accessed, compliance and </a:t>
            </a:r>
            <a:r>
              <a:rPr lang="en-US" sz="1400" dirty="0" smtClean="0">
                <a:solidFill>
                  <a:schemeClr val="tx1"/>
                </a:solidFill>
              </a:rPr>
              <a:t>audit requirements</a:t>
            </a:r>
            <a:r>
              <a:rPr lang="en-US" sz="1400" dirty="0">
                <a:solidFill>
                  <a:schemeClr val="tx1"/>
                </a:solidFill>
              </a:rPr>
              <a:t>, and business issues involving the cost of data breaches, </a:t>
            </a:r>
            <a:r>
              <a:rPr lang="en-US" sz="1400" dirty="0" smtClean="0">
                <a:solidFill>
                  <a:schemeClr val="tx1"/>
                </a:solidFill>
              </a:rPr>
              <a:t>notification requirements</a:t>
            </a:r>
            <a:r>
              <a:rPr lang="en-US" sz="1400" dirty="0">
                <a:solidFill>
                  <a:schemeClr val="tx1"/>
                </a:solidFill>
              </a:rPr>
              <a:t>, and damage to brand value. All sensitive or regulated data needs to </a:t>
            </a:r>
            <a:r>
              <a:rPr lang="en-US" sz="1400" dirty="0" smtClean="0">
                <a:solidFill>
                  <a:schemeClr val="tx1"/>
                </a:solidFill>
              </a:rPr>
              <a:t>be properly </a:t>
            </a:r>
            <a:r>
              <a:rPr lang="en-US" sz="1400" dirty="0">
                <a:solidFill>
                  <a:schemeClr val="tx1"/>
                </a:solidFill>
              </a:rPr>
              <a:t>segregated on the cloud storage infrastructure, including archived data</a:t>
            </a:r>
            <a:r>
              <a:rPr lang="en-US" sz="1400" dirty="0" smtClean="0">
                <a:solidFill>
                  <a:schemeClr val="tx1"/>
                </a:solidFill>
              </a:rPr>
              <a:t>.</a:t>
            </a:r>
          </a:p>
          <a:p>
            <a:pPr algn="just"/>
            <a:endParaRPr lang="en-US" sz="1400" dirty="0">
              <a:solidFill>
                <a:schemeClr val="tx1"/>
              </a:solidFill>
            </a:endParaRPr>
          </a:p>
          <a:p>
            <a:pPr algn="just"/>
            <a:r>
              <a:rPr lang="en-US" sz="1400" dirty="0">
                <a:solidFill>
                  <a:schemeClr val="tx1"/>
                </a:solidFill>
              </a:rPr>
              <a:t>Encrypting and managing encryption keys of data in transit to the cloud or data at rest in </a:t>
            </a:r>
            <a:r>
              <a:rPr lang="en-US" sz="1400" dirty="0" smtClean="0">
                <a:solidFill>
                  <a:schemeClr val="tx1"/>
                </a:solidFill>
              </a:rPr>
              <a:t>the service </a:t>
            </a:r>
            <a:r>
              <a:rPr lang="en-US" sz="1400" dirty="0">
                <a:solidFill>
                  <a:schemeClr val="tx1"/>
                </a:solidFill>
              </a:rPr>
              <a:t>provider's data center is critical to protecting data privacy and complying </a:t>
            </a:r>
            <a:r>
              <a:rPr lang="en-US" sz="1400" dirty="0" smtClean="0">
                <a:solidFill>
                  <a:schemeClr val="tx1"/>
                </a:solidFill>
              </a:rPr>
              <a:t>with compliance mandates</a:t>
            </a:r>
          </a:p>
          <a:p>
            <a:pPr algn="just"/>
            <a:endParaRPr lang="en-US" sz="1400" dirty="0">
              <a:solidFill>
                <a:schemeClr val="tx1"/>
              </a:solidFill>
            </a:endParaRPr>
          </a:p>
          <a:p>
            <a:pPr algn="just"/>
            <a:r>
              <a:rPr lang="en-US" sz="1400" dirty="0">
                <a:solidFill>
                  <a:schemeClr val="tx1"/>
                </a:solidFill>
              </a:rPr>
              <a:t>Significant restrictions regarding data co-location can arise with cloud computing, </a:t>
            </a:r>
            <a:r>
              <a:rPr lang="en-US" sz="1400" dirty="0" smtClean="0">
                <a:solidFill>
                  <a:schemeClr val="tx1"/>
                </a:solidFill>
              </a:rPr>
              <a:t>depending on </a:t>
            </a:r>
            <a:r>
              <a:rPr lang="en-US" sz="1400" dirty="0">
                <a:solidFill>
                  <a:schemeClr val="tx1"/>
                </a:solidFill>
              </a:rPr>
              <a:t>an organization's location, the type of data it handles, and the nature of its </a:t>
            </a:r>
            <a:r>
              <a:rPr lang="en-US" sz="1400" dirty="0" smtClean="0">
                <a:solidFill>
                  <a:schemeClr val="tx1"/>
                </a:solidFill>
              </a:rPr>
              <a:t>business. Several </a:t>
            </a:r>
            <a:r>
              <a:rPr lang="en-US" sz="1400" dirty="0">
                <a:solidFill>
                  <a:schemeClr val="tx1"/>
                </a:solidFill>
              </a:rPr>
              <a:t>member states of the European Union (EU), for example, expressly forbid </a:t>
            </a:r>
            <a:r>
              <a:rPr lang="en-US" sz="1400" dirty="0" smtClean="0">
                <a:solidFill>
                  <a:schemeClr val="tx1"/>
                </a:solidFill>
              </a:rPr>
              <a:t>the nonpublic </a:t>
            </a:r>
            <a:r>
              <a:rPr lang="en-US" sz="1400" dirty="0">
                <a:solidFill>
                  <a:schemeClr val="tx1"/>
                </a:solidFill>
              </a:rPr>
              <a:t>personal information of its citizens to leave their borders</a:t>
            </a:r>
            <a:r>
              <a:rPr lang="en-US" sz="1400" dirty="0" smtClean="0">
                <a:solidFill>
                  <a:schemeClr val="tx1"/>
                </a:solidFill>
              </a:rPr>
              <a:t>.</a:t>
            </a:r>
          </a:p>
          <a:p>
            <a:pPr algn="just"/>
            <a:endParaRPr lang="en-US" sz="1400" dirty="0">
              <a:solidFill>
                <a:schemeClr val="tx1"/>
              </a:solidFill>
            </a:endParaRPr>
          </a:p>
          <a:p>
            <a:pPr algn="just"/>
            <a:r>
              <a:rPr lang="en-US" sz="1400" dirty="0">
                <a:solidFill>
                  <a:schemeClr val="tx1"/>
                </a:solidFill>
              </a:rPr>
              <a:t>In areas involving users and data with different risk classes that are explicitly identified (</a:t>
            </a:r>
            <a:r>
              <a:rPr lang="en-US" sz="1400" dirty="0" smtClean="0">
                <a:solidFill>
                  <a:schemeClr val="tx1"/>
                </a:solidFill>
              </a:rPr>
              <a:t>such as </a:t>
            </a:r>
            <a:r>
              <a:rPr lang="en-US" sz="1400" dirty="0">
                <a:solidFill>
                  <a:schemeClr val="tx1"/>
                </a:solidFill>
              </a:rPr>
              <a:t>public and financial services), organizations need to maintain cloud-wide </a:t>
            </a:r>
            <a:r>
              <a:rPr lang="en-US" sz="1400" dirty="0" smtClean="0">
                <a:solidFill>
                  <a:schemeClr val="tx1"/>
                </a:solidFill>
              </a:rPr>
              <a:t>data classification</a:t>
            </a:r>
            <a:r>
              <a:rPr lang="en-US" sz="1400" dirty="0">
                <a:solidFill>
                  <a:schemeClr val="tx1"/>
                </a:solidFill>
              </a:rPr>
              <a:t>. The classification of the data will govern who has access, how that data </a:t>
            </a:r>
            <a:r>
              <a:rPr lang="en-US" sz="1400" dirty="0" smtClean="0">
                <a:solidFill>
                  <a:schemeClr val="tx1"/>
                </a:solidFill>
              </a:rPr>
              <a:t>is encrypted </a:t>
            </a:r>
            <a:r>
              <a:rPr lang="en-US" sz="1400" dirty="0">
                <a:solidFill>
                  <a:schemeClr val="tx1"/>
                </a:solidFill>
              </a:rPr>
              <a:t>and archived, and how technologies are used to prevent data loss.</a:t>
            </a:r>
          </a:p>
        </p:txBody>
      </p:sp>
      <p:pic>
        <p:nvPicPr>
          <p:cNvPr id="74754" name="Picture 2"/>
          <p:cNvPicPr>
            <a:picLocks noChangeAspect="1" noChangeArrowheads="1"/>
          </p:cNvPicPr>
          <p:nvPr/>
        </p:nvPicPr>
        <p:blipFill>
          <a:blip r:embed="rId2"/>
          <a:srcRect/>
          <a:stretch>
            <a:fillRect/>
          </a:stretch>
        </p:blipFill>
        <p:spPr bwMode="auto">
          <a:xfrm>
            <a:off x="6896100" y="1005840"/>
            <a:ext cx="2247900" cy="2771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and information</a:t>
            </a:r>
            <a:br>
              <a:rPr lang="en-US" dirty="0" smtClean="0"/>
            </a:br>
            <a:r>
              <a:rPr lang="en-US" sz="1600" dirty="0" smtClean="0"/>
              <a:t>Summary and additional aspects to be addressed within these domains</a:t>
            </a:r>
            <a:endParaRPr lang="en-US" sz="1600"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34</a:t>
            </a:fld>
            <a:endParaRPr lang="en-US"/>
          </a:p>
        </p:txBody>
      </p:sp>
      <p:pic>
        <p:nvPicPr>
          <p:cNvPr id="2050" name="Picture 2"/>
          <p:cNvPicPr>
            <a:picLocks noChangeAspect="1" noChangeArrowheads="1"/>
          </p:cNvPicPr>
          <p:nvPr/>
        </p:nvPicPr>
        <p:blipFill>
          <a:blip r:embed="rId3"/>
          <a:srcRect/>
          <a:stretch>
            <a:fillRect/>
          </a:stretch>
        </p:blipFill>
        <p:spPr bwMode="auto">
          <a:xfrm>
            <a:off x="228600" y="1554480"/>
            <a:ext cx="8882937" cy="465938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Application and process</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35</a:t>
            </a:fld>
            <a:endParaRPr lang="en-US"/>
          </a:p>
        </p:txBody>
      </p:sp>
      <p:sp>
        <p:nvSpPr>
          <p:cNvPr id="4" name="Rectangle 3"/>
          <p:cNvSpPr/>
          <p:nvPr/>
        </p:nvSpPr>
        <p:spPr>
          <a:xfrm>
            <a:off x="182880" y="1051560"/>
            <a:ext cx="6537960" cy="3859518"/>
          </a:xfrm>
          <a:prstGeom prst="rect">
            <a:avLst/>
          </a:prstGeom>
        </p:spPr>
        <p:txBody>
          <a:bodyPr wrap="square">
            <a:spAutoFit/>
          </a:bodyPr>
          <a:lstStyle/>
          <a:p>
            <a:pPr algn="just"/>
            <a:r>
              <a:rPr lang="en-US" sz="1400" b="1" dirty="0" smtClean="0">
                <a:solidFill>
                  <a:schemeClr val="tx1"/>
                </a:solidFill>
              </a:rPr>
              <a:t>This domain covers aspects about how to ensure application and business services security.</a:t>
            </a:r>
          </a:p>
          <a:p>
            <a:pPr algn="just"/>
            <a:endParaRPr lang="en-US" sz="1600" dirty="0" smtClean="0">
              <a:solidFill>
                <a:schemeClr val="tx1"/>
              </a:solidFill>
            </a:endParaRPr>
          </a:p>
          <a:p>
            <a:pPr algn="just"/>
            <a:r>
              <a:rPr lang="en-US" sz="1400" dirty="0" smtClean="0">
                <a:solidFill>
                  <a:schemeClr val="tx1"/>
                </a:solidFill>
              </a:rPr>
              <a:t>Clients </a:t>
            </a:r>
            <a:r>
              <a:rPr lang="en-US" sz="1400" dirty="0">
                <a:solidFill>
                  <a:schemeClr val="tx1"/>
                </a:solidFill>
              </a:rPr>
              <a:t>typically consider cloud application security requirements in terms of image </a:t>
            </a:r>
            <a:r>
              <a:rPr lang="en-US" sz="1400" dirty="0" smtClean="0">
                <a:solidFill>
                  <a:schemeClr val="tx1"/>
                </a:solidFill>
              </a:rPr>
              <a:t>security. All </a:t>
            </a:r>
            <a:r>
              <a:rPr lang="en-US" sz="1400" dirty="0">
                <a:solidFill>
                  <a:schemeClr val="tx1"/>
                </a:solidFill>
              </a:rPr>
              <a:t>of the typical application security requirements still apply to the applications in the </a:t>
            </a:r>
            <a:r>
              <a:rPr lang="en-US" sz="1400" dirty="0" smtClean="0">
                <a:solidFill>
                  <a:schemeClr val="tx1"/>
                </a:solidFill>
              </a:rPr>
              <a:t>cloud, but </a:t>
            </a:r>
            <a:r>
              <a:rPr lang="en-US" sz="1400" dirty="0">
                <a:solidFill>
                  <a:schemeClr val="tx1"/>
                </a:solidFill>
              </a:rPr>
              <a:t>they also carry over to the images that host those applications. </a:t>
            </a:r>
            <a:endParaRPr lang="en-US" sz="1400" dirty="0" smtClean="0">
              <a:solidFill>
                <a:schemeClr val="tx1"/>
              </a:solidFill>
            </a:endParaRPr>
          </a:p>
          <a:p>
            <a:pPr algn="just"/>
            <a:endParaRPr lang="en-US" sz="1400" dirty="0" smtClean="0">
              <a:solidFill>
                <a:schemeClr val="tx1"/>
              </a:solidFill>
            </a:endParaRPr>
          </a:p>
          <a:p>
            <a:pPr algn="just"/>
            <a:r>
              <a:rPr lang="en-US" sz="1400" dirty="0" smtClean="0">
                <a:solidFill>
                  <a:schemeClr val="tx1"/>
                </a:solidFill>
              </a:rPr>
              <a:t>The </a:t>
            </a:r>
            <a:r>
              <a:rPr lang="en-US" sz="1400" dirty="0">
                <a:solidFill>
                  <a:schemeClr val="tx1"/>
                </a:solidFill>
              </a:rPr>
              <a:t>cloud provider </a:t>
            </a:r>
            <a:r>
              <a:rPr lang="en-US" sz="1400" dirty="0" smtClean="0">
                <a:solidFill>
                  <a:schemeClr val="tx1"/>
                </a:solidFill>
              </a:rPr>
              <a:t>needs  to </a:t>
            </a:r>
            <a:r>
              <a:rPr lang="en-US" sz="1400" dirty="0">
                <a:solidFill>
                  <a:schemeClr val="tx1"/>
                </a:solidFill>
              </a:rPr>
              <a:t>follow and support a secure development process. In addition, cloud users </a:t>
            </a:r>
            <a:r>
              <a:rPr lang="en-US" sz="1400" dirty="0" smtClean="0">
                <a:solidFill>
                  <a:schemeClr val="tx1"/>
                </a:solidFill>
              </a:rPr>
              <a:t>demand support </a:t>
            </a:r>
            <a:r>
              <a:rPr lang="en-US" sz="1400" dirty="0">
                <a:solidFill>
                  <a:schemeClr val="tx1"/>
                </a:solidFill>
              </a:rPr>
              <a:t>for image provenance and for licensing and usage control. Suspension </a:t>
            </a:r>
            <a:r>
              <a:rPr lang="en-US" sz="1400" dirty="0" smtClean="0">
                <a:solidFill>
                  <a:schemeClr val="tx1"/>
                </a:solidFill>
              </a:rPr>
              <a:t>and destruction </a:t>
            </a:r>
            <a:r>
              <a:rPr lang="en-US" sz="1400" dirty="0">
                <a:solidFill>
                  <a:schemeClr val="tx1"/>
                </a:solidFill>
              </a:rPr>
              <a:t>of images must be performed carefully, ensuring that sensitive data contained </a:t>
            </a:r>
            <a:r>
              <a:rPr lang="en-US" sz="1400" dirty="0" smtClean="0">
                <a:solidFill>
                  <a:schemeClr val="tx1"/>
                </a:solidFill>
              </a:rPr>
              <a:t>in those </a:t>
            </a:r>
            <a:r>
              <a:rPr lang="en-US" sz="1400" dirty="0">
                <a:solidFill>
                  <a:schemeClr val="tx1"/>
                </a:solidFill>
              </a:rPr>
              <a:t>images is not </a:t>
            </a:r>
            <a:r>
              <a:rPr lang="en-US" sz="1400" dirty="0" smtClean="0">
                <a:solidFill>
                  <a:schemeClr val="tx1"/>
                </a:solidFill>
              </a:rPr>
              <a:t>exposed. Defining</a:t>
            </a:r>
            <a:r>
              <a:rPr lang="en-US" sz="1400" dirty="0">
                <a:solidFill>
                  <a:schemeClr val="tx1"/>
                </a:solidFill>
              </a:rPr>
              <a:t>, verifying, and maintaining the security posture of images in regards to </a:t>
            </a:r>
            <a:r>
              <a:rPr lang="en-US" sz="1400" dirty="0" smtClean="0">
                <a:solidFill>
                  <a:schemeClr val="tx1"/>
                </a:solidFill>
              </a:rPr>
              <a:t>client-specific security </a:t>
            </a:r>
            <a:r>
              <a:rPr lang="en-US" sz="1400" dirty="0">
                <a:solidFill>
                  <a:schemeClr val="tx1"/>
                </a:solidFill>
              </a:rPr>
              <a:t>policies is an important requirement, especially in highly regulated </a:t>
            </a:r>
            <a:r>
              <a:rPr lang="en-US" sz="1400" dirty="0" smtClean="0">
                <a:solidFill>
                  <a:schemeClr val="tx1"/>
                </a:solidFill>
              </a:rPr>
              <a:t>industries. </a:t>
            </a:r>
          </a:p>
          <a:p>
            <a:pPr algn="just"/>
            <a:endParaRPr lang="en-US" sz="1400" dirty="0" smtClean="0">
              <a:solidFill>
                <a:schemeClr val="tx1"/>
              </a:solidFill>
            </a:endParaRPr>
          </a:p>
          <a:p>
            <a:pPr algn="just"/>
            <a:r>
              <a:rPr lang="en-US" sz="1400" dirty="0" smtClean="0">
                <a:solidFill>
                  <a:schemeClr val="tx1"/>
                </a:solidFill>
              </a:rPr>
              <a:t>Organizations </a:t>
            </a:r>
            <a:r>
              <a:rPr lang="en-US" sz="1400" dirty="0">
                <a:solidFill>
                  <a:schemeClr val="tx1"/>
                </a:solidFill>
              </a:rPr>
              <a:t>need to ensure that the Web services they publish into the cloud are </a:t>
            </a:r>
            <a:r>
              <a:rPr lang="en-US" sz="1400" dirty="0" smtClean="0">
                <a:solidFill>
                  <a:schemeClr val="tx1"/>
                </a:solidFill>
              </a:rPr>
              <a:t>secure, compliant</a:t>
            </a:r>
            <a:r>
              <a:rPr lang="en-US" sz="1400" dirty="0">
                <a:solidFill>
                  <a:schemeClr val="tx1"/>
                </a:solidFill>
              </a:rPr>
              <a:t>, and meet their business policies. Leveraging secure-development best practices </a:t>
            </a:r>
            <a:r>
              <a:rPr lang="en-US" sz="1400" dirty="0" smtClean="0">
                <a:solidFill>
                  <a:schemeClr val="tx1"/>
                </a:solidFill>
              </a:rPr>
              <a:t>is a </a:t>
            </a:r>
            <a:r>
              <a:rPr lang="en-US" sz="1400" dirty="0">
                <a:solidFill>
                  <a:schemeClr val="tx1"/>
                </a:solidFill>
              </a:rPr>
              <a:t>key requirement.</a:t>
            </a:r>
          </a:p>
        </p:txBody>
      </p:sp>
      <p:pic>
        <p:nvPicPr>
          <p:cNvPr id="75778" name="Picture 2"/>
          <p:cNvPicPr>
            <a:picLocks noChangeAspect="1" noChangeArrowheads="1"/>
          </p:cNvPicPr>
          <p:nvPr/>
        </p:nvPicPr>
        <p:blipFill>
          <a:blip r:embed="rId2"/>
          <a:srcRect/>
          <a:stretch>
            <a:fillRect/>
          </a:stretch>
        </p:blipFill>
        <p:spPr bwMode="auto">
          <a:xfrm>
            <a:off x="6896100" y="1005840"/>
            <a:ext cx="2247900" cy="2771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Application and process</a:t>
            </a:r>
            <a:br>
              <a:rPr lang="en-US" dirty="0" smtClean="0"/>
            </a:br>
            <a:r>
              <a:rPr lang="en-US" sz="1600" dirty="0" smtClean="0"/>
              <a:t>Summary and additional aspects to be addressed within these domains</a:t>
            </a:r>
            <a:endParaRPr lang="en-US" sz="1600"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36</a:t>
            </a:fld>
            <a:endParaRPr lang="en-US"/>
          </a:p>
        </p:txBody>
      </p:sp>
      <p:pic>
        <p:nvPicPr>
          <p:cNvPr id="3074" name="Picture 2"/>
          <p:cNvPicPr>
            <a:picLocks noChangeAspect="1" noChangeArrowheads="1"/>
          </p:cNvPicPr>
          <p:nvPr/>
        </p:nvPicPr>
        <p:blipFill>
          <a:blip r:embed="rId2"/>
          <a:srcRect/>
          <a:stretch>
            <a:fillRect/>
          </a:stretch>
        </p:blipFill>
        <p:spPr bwMode="auto">
          <a:xfrm>
            <a:off x="45720" y="1371600"/>
            <a:ext cx="9033523" cy="4890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Network, Server, and endpoint (IT infrastructure)</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37</a:t>
            </a:fld>
            <a:endParaRPr lang="en-US"/>
          </a:p>
        </p:txBody>
      </p:sp>
      <p:sp>
        <p:nvSpPr>
          <p:cNvPr id="4" name="Rectangle 3"/>
          <p:cNvSpPr/>
          <p:nvPr/>
        </p:nvSpPr>
        <p:spPr>
          <a:xfrm>
            <a:off x="182880" y="1051560"/>
            <a:ext cx="6675120" cy="4552015"/>
          </a:xfrm>
          <a:prstGeom prst="rect">
            <a:avLst/>
          </a:prstGeom>
        </p:spPr>
        <p:txBody>
          <a:bodyPr wrap="square">
            <a:spAutoFit/>
          </a:bodyPr>
          <a:lstStyle/>
          <a:p>
            <a:pPr algn="just"/>
            <a:r>
              <a:rPr lang="en-US" sz="1400" b="1" dirty="0" smtClean="0">
                <a:solidFill>
                  <a:schemeClr val="tx1"/>
                </a:solidFill>
              </a:rPr>
              <a:t>This domain covers aspects about how to stay ahead of emerging threats across IT system components.</a:t>
            </a:r>
          </a:p>
          <a:p>
            <a:pPr algn="just"/>
            <a:endParaRPr lang="en-US" sz="1400" b="1" dirty="0" smtClean="0">
              <a:solidFill>
                <a:schemeClr val="tx1"/>
              </a:solidFill>
            </a:endParaRPr>
          </a:p>
          <a:p>
            <a:pPr algn="just"/>
            <a:r>
              <a:rPr lang="en-US" sz="1400" dirty="0" smtClean="0">
                <a:solidFill>
                  <a:schemeClr val="tx1"/>
                </a:solidFill>
              </a:rPr>
              <a:t>In </a:t>
            </a:r>
            <a:r>
              <a:rPr lang="en-US" sz="1400" dirty="0">
                <a:solidFill>
                  <a:schemeClr val="tx1"/>
                </a:solidFill>
              </a:rPr>
              <a:t>the shared cloud environment, clients want to ensure that all tenant domains are </a:t>
            </a:r>
            <a:r>
              <a:rPr lang="en-US" sz="1400" dirty="0" smtClean="0">
                <a:solidFill>
                  <a:schemeClr val="tx1"/>
                </a:solidFill>
              </a:rPr>
              <a:t>properly isolated </a:t>
            </a:r>
            <a:r>
              <a:rPr lang="en-US" sz="1400" dirty="0">
                <a:solidFill>
                  <a:schemeClr val="tx1"/>
                </a:solidFill>
              </a:rPr>
              <a:t>and that no possibility exists for data or transactions to leak from one tenant </a:t>
            </a:r>
            <a:r>
              <a:rPr lang="en-US" sz="1400" dirty="0" smtClean="0">
                <a:solidFill>
                  <a:schemeClr val="tx1"/>
                </a:solidFill>
              </a:rPr>
              <a:t>domain into </a:t>
            </a:r>
            <a:r>
              <a:rPr lang="en-US" sz="1400" dirty="0">
                <a:solidFill>
                  <a:schemeClr val="tx1"/>
                </a:solidFill>
              </a:rPr>
              <a:t>the next. To help achieve this, clients need the ability to configure trusted virtual </a:t>
            </a:r>
            <a:r>
              <a:rPr lang="en-US" sz="1400" dirty="0" smtClean="0">
                <a:solidFill>
                  <a:schemeClr val="tx1"/>
                </a:solidFill>
              </a:rPr>
              <a:t>domains or </a:t>
            </a:r>
            <a:r>
              <a:rPr lang="en-US" sz="1400" dirty="0">
                <a:solidFill>
                  <a:schemeClr val="tx1"/>
                </a:solidFill>
              </a:rPr>
              <a:t>policy-based security </a:t>
            </a:r>
            <a:r>
              <a:rPr lang="en-US" sz="1400" dirty="0" smtClean="0">
                <a:solidFill>
                  <a:schemeClr val="tx1"/>
                </a:solidFill>
              </a:rPr>
              <a:t>zones. As </a:t>
            </a:r>
            <a:r>
              <a:rPr lang="en-US" sz="1400" dirty="0">
                <a:solidFill>
                  <a:schemeClr val="tx1"/>
                </a:solidFill>
              </a:rPr>
              <a:t>data moves further from the client's control, they expect capabilities like </a:t>
            </a:r>
            <a:r>
              <a:rPr lang="en-US" sz="1400" dirty="0" smtClean="0">
                <a:solidFill>
                  <a:schemeClr val="tx1"/>
                </a:solidFill>
              </a:rPr>
              <a:t>Intrusion Detection </a:t>
            </a:r>
            <a:r>
              <a:rPr lang="en-US" sz="1400" dirty="0">
                <a:solidFill>
                  <a:schemeClr val="tx1"/>
                </a:solidFill>
              </a:rPr>
              <a:t>and Prevention systems to be built into the environment. The concern is not </a:t>
            </a:r>
            <a:r>
              <a:rPr lang="en-US" sz="1400" dirty="0" smtClean="0">
                <a:solidFill>
                  <a:schemeClr val="tx1"/>
                </a:solidFill>
              </a:rPr>
              <a:t>only intrusions </a:t>
            </a:r>
            <a:r>
              <a:rPr lang="en-US" sz="1400" dirty="0">
                <a:solidFill>
                  <a:schemeClr val="tx1"/>
                </a:solidFill>
              </a:rPr>
              <a:t>into a client's trusted virtual domain, but also the potential for data leakages and </a:t>
            </a:r>
            <a:r>
              <a:rPr lang="en-US" sz="1400" dirty="0" smtClean="0">
                <a:solidFill>
                  <a:schemeClr val="tx1"/>
                </a:solidFill>
              </a:rPr>
              <a:t>for </a:t>
            </a:r>
            <a:r>
              <a:rPr lang="en-US" sz="1400" i="1" dirty="0" smtClean="0">
                <a:solidFill>
                  <a:schemeClr val="tx1"/>
                </a:solidFill>
              </a:rPr>
              <a:t>extrusions</a:t>
            </a:r>
            <a:r>
              <a:rPr lang="en-US" sz="1400" i="1" dirty="0">
                <a:solidFill>
                  <a:schemeClr val="tx1"/>
                </a:solidFill>
              </a:rPr>
              <a:t>, that is, the misuse of a client's domain to mount attacks on third parties. </a:t>
            </a:r>
            <a:r>
              <a:rPr lang="en-US" sz="1400" i="1" dirty="0" smtClean="0">
                <a:solidFill>
                  <a:schemeClr val="tx1"/>
                </a:solidFill>
              </a:rPr>
              <a:t>Moving </a:t>
            </a:r>
            <a:r>
              <a:rPr lang="en-US" sz="1400" dirty="0" smtClean="0">
                <a:solidFill>
                  <a:schemeClr val="tx1"/>
                </a:solidFill>
              </a:rPr>
              <a:t>data </a:t>
            </a:r>
            <a:r>
              <a:rPr lang="en-US" sz="1400" dirty="0">
                <a:solidFill>
                  <a:schemeClr val="tx1"/>
                </a:solidFill>
              </a:rPr>
              <a:t>to external service providers raises additional concerns about internal </a:t>
            </a:r>
            <a:r>
              <a:rPr lang="en-US" sz="1400" dirty="0" smtClean="0">
                <a:solidFill>
                  <a:schemeClr val="tx1"/>
                </a:solidFill>
              </a:rPr>
              <a:t>and Internet-based </a:t>
            </a:r>
            <a:r>
              <a:rPr lang="en-US" sz="1400" dirty="0">
                <a:solidFill>
                  <a:schemeClr val="tx1"/>
                </a:solidFill>
              </a:rPr>
              <a:t>denial of service (</a:t>
            </a:r>
            <a:r>
              <a:rPr lang="en-US" sz="1400" dirty="0" err="1">
                <a:solidFill>
                  <a:schemeClr val="tx1"/>
                </a:solidFill>
              </a:rPr>
              <a:t>DoS</a:t>
            </a:r>
            <a:r>
              <a:rPr lang="en-US" sz="1400" dirty="0">
                <a:solidFill>
                  <a:schemeClr val="tx1"/>
                </a:solidFill>
              </a:rPr>
              <a:t>) or distributed denial of service (</a:t>
            </a:r>
            <a:r>
              <a:rPr lang="en-US" sz="1400" dirty="0" err="1">
                <a:solidFill>
                  <a:schemeClr val="tx1"/>
                </a:solidFill>
              </a:rPr>
              <a:t>DDoS</a:t>
            </a:r>
            <a:r>
              <a:rPr lang="en-US" sz="1400" dirty="0">
                <a:solidFill>
                  <a:schemeClr val="tx1"/>
                </a:solidFill>
              </a:rPr>
              <a:t>) </a:t>
            </a:r>
            <a:r>
              <a:rPr lang="en-US" sz="1400" dirty="0" smtClean="0">
                <a:solidFill>
                  <a:schemeClr val="tx1"/>
                </a:solidFill>
              </a:rPr>
              <a:t>attack.</a:t>
            </a:r>
          </a:p>
          <a:p>
            <a:pPr algn="just"/>
            <a:endParaRPr lang="en-US" sz="1400" dirty="0">
              <a:solidFill>
                <a:schemeClr val="tx1"/>
              </a:solidFill>
            </a:endParaRPr>
          </a:p>
          <a:p>
            <a:pPr algn="just"/>
            <a:r>
              <a:rPr lang="en-US" sz="1400" dirty="0">
                <a:solidFill>
                  <a:schemeClr val="tx1"/>
                </a:solidFill>
              </a:rPr>
              <a:t>In a shared environment, all parties must agree on their responsibilities to review data </a:t>
            </a:r>
            <a:r>
              <a:rPr lang="en-US" sz="1400" dirty="0" smtClean="0">
                <a:solidFill>
                  <a:schemeClr val="tx1"/>
                </a:solidFill>
              </a:rPr>
              <a:t>and perform </a:t>
            </a:r>
            <a:r>
              <a:rPr lang="en-US" sz="1400" dirty="0">
                <a:solidFill>
                  <a:schemeClr val="tx1"/>
                </a:solidFill>
              </a:rPr>
              <a:t>these reviews on a regular basis. The organization must take the lead in terms </a:t>
            </a:r>
            <a:r>
              <a:rPr lang="en-US" sz="1400" dirty="0" smtClean="0">
                <a:solidFill>
                  <a:schemeClr val="tx1"/>
                </a:solidFill>
              </a:rPr>
              <a:t>of contract </a:t>
            </a:r>
            <a:r>
              <a:rPr lang="en-US" sz="1400" dirty="0">
                <a:solidFill>
                  <a:schemeClr val="tx1"/>
                </a:solidFill>
              </a:rPr>
              <a:t>management for any risk assessments or controls deployment that it does </a:t>
            </a:r>
            <a:r>
              <a:rPr lang="en-US" sz="1400" dirty="0" smtClean="0">
                <a:solidFill>
                  <a:schemeClr val="tx1"/>
                </a:solidFill>
              </a:rPr>
              <a:t>not perform </a:t>
            </a:r>
            <a:r>
              <a:rPr lang="en-US" sz="1400" dirty="0">
                <a:solidFill>
                  <a:schemeClr val="tx1"/>
                </a:solidFill>
              </a:rPr>
              <a:t>directly</a:t>
            </a:r>
            <a:r>
              <a:rPr lang="en-US" sz="1400" dirty="0" smtClean="0">
                <a:solidFill>
                  <a:schemeClr val="tx1"/>
                </a:solidFill>
              </a:rPr>
              <a:t>.</a:t>
            </a:r>
          </a:p>
          <a:p>
            <a:pPr algn="just"/>
            <a:endParaRPr lang="en-US" sz="1400" dirty="0">
              <a:solidFill>
                <a:schemeClr val="tx1"/>
              </a:solidFill>
            </a:endParaRPr>
          </a:p>
          <a:p>
            <a:pPr algn="just"/>
            <a:r>
              <a:rPr lang="en-US" sz="1400" dirty="0">
                <a:solidFill>
                  <a:schemeClr val="tx1"/>
                </a:solidFill>
              </a:rPr>
              <a:t>Where image catalogs are provided by the cloud provider, clients want these images to </a:t>
            </a:r>
            <a:r>
              <a:rPr lang="en-US" sz="1400" dirty="0" smtClean="0">
                <a:solidFill>
                  <a:schemeClr val="tx1"/>
                </a:solidFill>
              </a:rPr>
              <a:t>be secure </a:t>
            </a:r>
            <a:r>
              <a:rPr lang="en-US" sz="1400" dirty="0">
                <a:solidFill>
                  <a:schemeClr val="tx1"/>
                </a:solidFill>
              </a:rPr>
              <a:t>and properly protected from corruption and abuse. Many clients expect these </a:t>
            </a:r>
            <a:r>
              <a:rPr lang="en-US" sz="1400" dirty="0" smtClean="0">
                <a:solidFill>
                  <a:schemeClr val="tx1"/>
                </a:solidFill>
              </a:rPr>
              <a:t>images to </a:t>
            </a:r>
            <a:r>
              <a:rPr lang="en-US" sz="1400" dirty="0">
                <a:solidFill>
                  <a:schemeClr val="tx1"/>
                </a:solidFill>
              </a:rPr>
              <a:t>be cryptographically certified and protected</a:t>
            </a:r>
          </a:p>
        </p:txBody>
      </p:sp>
      <p:pic>
        <p:nvPicPr>
          <p:cNvPr id="76802" name="Picture 2"/>
          <p:cNvPicPr>
            <a:picLocks noChangeAspect="1" noChangeArrowheads="1"/>
          </p:cNvPicPr>
          <p:nvPr/>
        </p:nvPicPr>
        <p:blipFill>
          <a:blip r:embed="rId2"/>
          <a:srcRect/>
          <a:stretch>
            <a:fillRect/>
          </a:stretch>
        </p:blipFill>
        <p:spPr bwMode="auto">
          <a:xfrm>
            <a:off x="6896100" y="1005840"/>
            <a:ext cx="2247900" cy="2771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Network, Server, and endpoint (IT infrastructure)</a:t>
            </a:r>
            <a:br>
              <a:rPr lang="en-US" dirty="0" smtClean="0"/>
            </a:br>
            <a:r>
              <a:rPr lang="en-US" sz="1600" dirty="0" smtClean="0"/>
              <a:t>Summary and additional aspects to be addressed within these domains</a:t>
            </a:r>
            <a:endParaRPr lang="en-US" sz="1600"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38</a:t>
            </a:fld>
            <a:endParaRPr lang="en-US"/>
          </a:p>
        </p:txBody>
      </p:sp>
      <p:pic>
        <p:nvPicPr>
          <p:cNvPr id="4098" name="Picture 2"/>
          <p:cNvPicPr>
            <a:picLocks noChangeAspect="1" noChangeArrowheads="1"/>
          </p:cNvPicPr>
          <p:nvPr/>
        </p:nvPicPr>
        <p:blipFill>
          <a:blip r:embed="rId2"/>
          <a:srcRect/>
          <a:stretch>
            <a:fillRect/>
          </a:stretch>
        </p:blipFill>
        <p:spPr bwMode="auto">
          <a:xfrm>
            <a:off x="91440" y="1325880"/>
            <a:ext cx="8915400" cy="51251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Physical infrastructure</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39</a:t>
            </a:fld>
            <a:endParaRPr lang="en-US"/>
          </a:p>
        </p:txBody>
      </p:sp>
      <p:sp>
        <p:nvSpPr>
          <p:cNvPr id="4" name="Rectangle 3"/>
          <p:cNvSpPr/>
          <p:nvPr/>
        </p:nvSpPr>
        <p:spPr>
          <a:xfrm>
            <a:off x="182880" y="1051560"/>
            <a:ext cx="6492240" cy="2031325"/>
          </a:xfrm>
          <a:prstGeom prst="rect">
            <a:avLst/>
          </a:prstGeom>
        </p:spPr>
        <p:txBody>
          <a:bodyPr wrap="square">
            <a:spAutoFit/>
          </a:bodyPr>
          <a:lstStyle/>
          <a:p>
            <a:pPr algn="just"/>
            <a:r>
              <a:rPr lang="en-US" sz="1400" b="1" dirty="0" smtClean="0">
                <a:solidFill>
                  <a:schemeClr val="tx1"/>
                </a:solidFill>
              </a:rPr>
              <a:t>This domain covers aspects about how to leverage the capability for digital controls to secure events on people or things in the physical space.</a:t>
            </a:r>
          </a:p>
          <a:p>
            <a:pPr algn="just"/>
            <a:endParaRPr lang="en-US" sz="1400" dirty="0" smtClean="0">
              <a:solidFill>
                <a:schemeClr val="tx1"/>
              </a:solidFill>
            </a:endParaRPr>
          </a:p>
          <a:p>
            <a:pPr algn="just"/>
            <a:r>
              <a:rPr lang="en-US" sz="1400" dirty="0" smtClean="0">
                <a:solidFill>
                  <a:schemeClr val="tx1"/>
                </a:solidFill>
              </a:rPr>
              <a:t>The </a:t>
            </a:r>
            <a:r>
              <a:rPr lang="en-US" sz="1400" dirty="0">
                <a:solidFill>
                  <a:schemeClr val="tx1"/>
                </a:solidFill>
              </a:rPr>
              <a:t>cloud's infrastructure, including servers, routers, storage devices, power supplies, </a:t>
            </a:r>
            <a:r>
              <a:rPr lang="en-US" sz="1400" dirty="0" smtClean="0">
                <a:solidFill>
                  <a:schemeClr val="tx1"/>
                </a:solidFill>
              </a:rPr>
              <a:t>and other </a:t>
            </a:r>
            <a:r>
              <a:rPr lang="en-US" sz="1400" dirty="0">
                <a:solidFill>
                  <a:schemeClr val="tx1"/>
                </a:solidFill>
              </a:rPr>
              <a:t>components that support operations, should be physically secure. Safeguards </a:t>
            </a:r>
            <a:r>
              <a:rPr lang="en-US" sz="1400" dirty="0" smtClean="0">
                <a:solidFill>
                  <a:schemeClr val="tx1"/>
                </a:solidFill>
              </a:rPr>
              <a:t>include the </a:t>
            </a:r>
            <a:r>
              <a:rPr lang="en-US" sz="1400" dirty="0">
                <a:solidFill>
                  <a:schemeClr val="tx1"/>
                </a:solidFill>
              </a:rPr>
              <a:t>adequate control and monitoring of physical access using biometric access </a:t>
            </a:r>
            <a:r>
              <a:rPr lang="en-US" sz="1400" dirty="0" smtClean="0">
                <a:solidFill>
                  <a:schemeClr val="tx1"/>
                </a:solidFill>
              </a:rPr>
              <a:t>control  measures </a:t>
            </a:r>
            <a:r>
              <a:rPr lang="en-US" sz="1400" dirty="0">
                <a:solidFill>
                  <a:schemeClr val="tx1"/>
                </a:solidFill>
              </a:rPr>
              <a:t>and closed circuit television (CCTV) monitoring. </a:t>
            </a:r>
            <a:endParaRPr lang="en-US" sz="1400" dirty="0" smtClean="0">
              <a:solidFill>
                <a:schemeClr val="tx1"/>
              </a:solidFill>
            </a:endParaRPr>
          </a:p>
          <a:p>
            <a:pPr algn="just"/>
            <a:r>
              <a:rPr lang="en-US" sz="1400" dirty="0" smtClean="0">
                <a:solidFill>
                  <a:schemeClr val="tx1"/>
                </a:solidFill>
              </a:rPr>
              <a:t>Providers </a:t>
            </a:r>
            <a:r>
              <a:rPr lang="en-US" sz="1400" dirty="0">
                <a:solidFill>
                  <a:schemeClr val="tx1"/>
                </a:solidFill>
              </a:rPr>
              <a:t>need to clearly </a:t>
            </a:r>
            <a:r>
              <a:rPr lang="en-US" sz="1400" dirty="0" smtClean="0">
                <a:solidFill>
                  <a:schemeClr val="tx1"/>
                </a:solidFill>
              </a:rPr>
              <a:t>explain how </a:t>
            </a:r>
            <a:r>
              <a:rPr lang="en-US" sz="1400" dirty="0">
                <a:solidFill>
                  <a:schemeClr val="tx1"/>
                </a:solidFill>
              </a:rPr>
              <a:t>physical access is managed to the servers that host client workloads and that </a:t>
            </a:r>
            <a:r>
              <a:rPr lang="en-US" sz="1400" dirty="0" smtClean="0">
                <a:solidFill>
                  <a:schemeClr val="tx1"/>
                </a:solidFill>
              </a:rPr>
              <a:t>support client </a:t>
            </a:r>
            <a:r>
              <a:rPr lang="en-US" sz="1400" dirty="0">
                <a:solidFill>
                  <a:schemeClr val="tx1"/>
                </a:solidFill>
              </a:rPr>
              <a:t>data.</a:t>
            </a:r>
          </a:p>
        </p:txBody>
      </p:sp>
      <p:pic>
        <p:nvPicPr>
          <p:cNvPr id="77826" name="Picture 2"/>
          <p:cNvPicPr>
            <a:picLocks noChangeAspect="1" noChangeArrowheads="1"/>
          </p:cNvPicPr>
          <p:nvPr/>
        </p:nvPicPr>
        <p:blipFill>
          <a:blip r:embed="rId2"/>
          <a:srcRect/>
          <a:stretch>
            <a:fillRect/>
          </a:stretch>
        </p:blipFill>
        <p:spPr bwMode="auto">
          <a:xfrm>
            <a:off x="6896100" y="1005840"/>
            <a:ext cx="2247900" cy="2771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4</a:t>
            </a:fld>
            <a:endParaRPr lang="en-US"/>
          </a:p>
        </p:txBody>
      </p:sp>
      <p:sp>
        <p:nvSpPr>
          <p:cNvPr id="4" name="Rectangle 3"/>
          <p:cNvSpPr/>
          <p:nvPr/>
        </p:nvSpPr>
        <p:spPr>
          <a:xfrm>
            <a:off x="228600" y="1097280"/>
            <a:ext cx="8732520" cy="1865126"/>
          </a:xfrm>
          <a:prstGeom prst="rect">
            <a:avLst/>
          </a:prstGeom>
        </p:spPr>
        <p:txBody>
          <a:bodyPr wrap="square">
            <a:spAutoFit/>
          </a:bodyPr>
          <a:lstStyle/>
          <a:p>
            <a:pPr algn="just"/>
            <a:r>
              <a:rPr lang="en-US" sz="1600" dirty="0" smtClean="0">
                <a:solidFill>
                  <a:schemeClr val="tx1"/>
                </a:solidFill>
              </a:rPr>
              <a:t>• Integration of security into the cloud reference model</a:t>
            </a:r>
          </a:p>
          <a:p>
            <a:pPr algn="just"/>
            <a:r>
              <a:rPr lang="en-US" sz="1600" dirty="0" smtClean="0">
                <a:solidFill>
                  <a:schemeClr val="tx1"/>
                </a:solidFill>
              </a:rPr>
              <a:t>• Security considerations in cloud computing, including cloud security risks and cloud security breaches</a:t>
            </a:r>
          </a:p>
          <a:p>
            <a:pPr algn="just"/>
            <a:r>
              <a:rPr lang="en-US" sz="1600" dirty="0" smtClean="0">
                <a:solidFill>
                  <a:schemeClr val="tx1"/>
                </a:solidFill>
              </a:rPr>
              <a:t>• Security options available in cloud computing</a:t>
            </a:r>
          </a:p>
          <a:p>
            <a:pPr algn="just"/>
            <a:r>
              <a:rPr lang="en-US" sz="1600" dirty="0" smtClean="0">
                <a:solidFill>
                  <a:schemeClr val="tx1"/>
                </a:solidFill>
              </a:rPr>
              <a:t>• Identity management techniques, including detection and forensics and encryption</a:t>
            </a:r>
          </a:p>
          <a:p>
            <a:pPr algn="just"/>
            <a:r>
              <a:rPr lang="en-US" sz="1600" dirty="0" smtClean="0">
                <a:solidFill>
                  <a:schemeClr val="tx1"/>
                </a:solidFill>
              </a:rPr>
              <a:t>• Top security trends and threats to cloud computing</a:t>
            </a:r>
          </a:p>
          <a:p>
            <a:pPr algn="just"/>
            <a:r>
              <a:rPr lang="en-US" sz="1600" dirty="0" smtClean="0">
                <a:solidFill>
                  <a:schemeClr val="tx1"/>
                </a:solidFill>
              </a:rPr>
              <a:t>• Cloud Security framework</a:t>
            </a:r>
          </a:p>
          <a:p>
            <a:pPr algn="just"/>
            <a:r>
              <a:rPr lang="en-US" sz="1600" dirty="0" smtClean="0">
                <a:solidFill>
                  <a:schemeClr val="tx1"/>
                </a:solidFill>
              </a:rPr>
              <a:t>• Cloud Security Implementation </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Physical infrastructure</a:t>
            </a:r>
            <a:br>
              <a:rPr lang="en-US" dirty="0" smtClean="0"/>
            </a:br>
            <a:r>
              <a:rPr lang="en-US" sz="1600" dirty="0" smtClean="0"/>
              <a:t>Summary and additional aspects to be addressed within these domains</a:t>
            </a:r>
            <a:endParaRPr lang="en-US" sz="1600"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40</a:t>
            </a:fld>
            <a:endParaRPr lang="en-US"/>
          </a:p>
        </p:txBody>
      </p:sp>
      <p:pic>
        <p:nvPicPr>
          <p:cNvPr id="5122" name="Picture 2"/>
          <p:cNvPicPr>
            <a:picLocks noChangeAspect="1" noChangeArrowheads="1"/>
          </p:cNvPicPr>
          <p:nvPr/>
        </p:nvPicPr>
        <p:blipFill>
          <a:blip r:embed="rId2"/>
          <a:srcRect/>
          <a:stretch>
            <a:fillRect/>
          </a:stretch>
        </p:blipFill>
        <p:spPr bwMode="auto">
          <a:xfrm>
            <a:off x="67038" y="1600200"/>
            <a:ext cx="9031242" cy="443484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563" y="3840797"/>
            <a:ext cx="8686800" cy="639763"/>
          </a:xfrm>
        </p:spPr>
        <p:txBody>
          <a:bodyPr/>
          <a:lstStyle/>
          <a:p>
            <a:pPr algn="ctr"/>
            <a:r>
              <a:rPr lang="en-US" sz="4400" dirty="0" smtClean="0">
                <a:solidFill>
                  <a:schemeClr val="tx1"/>
                </a:solidFill>
              </a:rPr>
              <a:t>Cloud Security</a:t>
            </a:r>
            <a:br>
              <a:rPr lang="en-US" sz="4400" dirty="0" smtClean="0">
                <a:solidFill>
                  <a:schemeClr val="tx1"/>
                </a:solidFill>
              </a:rPr>
            </a:br>
            <a:r>
              <a:rPr lang="en-US" sz="2400" dirty="0" smtClean="0">
                <a:solidFill>
                  <a:srgbClr val="0070C0"/>
                </a:solidFill>
              </a:rPr>
              <a:t>Cloud Security implementation</a:t>
            </a:r>
            <a:br>
              <a:rPr lang="en-US" sz="2400" dirty="0" smtClean="0">
                <a:solidFill>
                  <a:srgbClr val="0070C0"/>
                </a:solidFill>
              </a:rPr>
            </a:br>
            <a:endParaRPr lang="en-US" sz="2400" dirty="0">
              <a:solidFill>
                <a:srgbClr val="0070C0"/>
              </a:solidFill>
            </a:endParaRPr>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41</a:t>
            </a:fld>
            <a:endParaRPr lang="en-US"/>
          </a:p>
        </p:txBody>
      </p:sp>
      <p:pic>
        <p:nvPicPr>
          <p:cNvPr id="69636" name="Picture 4"/>
          <p:cNvPicPr>
            <a:picLocks noChangeAspect="1" noChangeArrowheads="1"/>
          </p:cNvPicPr>
          <p:nvPr/>
        </p:nvPicPr>
        <p:blipFill>
          <a:blip r:embed="rId2"/>
          <a:srcRect/>
          <a:stretch>
            <a:fillRect/>
          </a:stretch>
        </p:blipFill>
        <p:spPr bwMode="auto">
          <a:xfrm>
            <a:off x="2880360" y="773430"/>
            <a:ext cx="3267075" cy="2609850"/>
          </a:xfrm>
          <a:prstGeom prst="rect">
            <a:avLst/>
          </a:prstGeom>
          <a:noFill/>
          <a:ln w="9525">
            <a:noFill/>
            <a:miter lim="800000"/>
            <a:headEnd/>
            <a:tailEnd/>
          </a:ln>
        </p:spPr>
      </p:pic>
      <p:pic>
        <p:nvPicPr>
          <p:cNvPr id="69637" name="Picture 5"/>
          <p:cNvPicPr>
            <a:picLocks noChangeAspect="1" noChangeArrowheads="1"/>
          </p:cNvPicPr>
          <p:nvPr/>
        </p:nvPicPr>
        <p:blipFill>
          <a:blip r:embed="rId3"/>
          <a:srcRect/>
          <a:stretch>
            <a:fillRect/>
          </a:stretch>
        </p:blipFill>
        <p:spPr bwMode="auto">
          <a:xfrm>
            <a:off x="7452360" y="3154680"/>
            <a:ext cx="1466850" cy="2133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Implementation of security</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42</a:t>
            </a:fld>
            <a:endParaRPr lang="en-US"/>
          </a:p>
        </p:txBody>
      </p:sp>
      <p:sp>
        <p:nvSpPr>
          <p:cNvPr id="4" name="Rectangle 3"/>
          <p:cNvSpPr/>
          <p:nvPr/>
        </p:nvSpPr>
        <p:spPr>
          <a:xfrm>
            <a:off x="182880" y="1097280"/>
            <a:ext cx="8595360" cy="535531"/>
          </a:xfrm>
          <a:prstGeom prst="rect">
            <a:avLst/>
          </a:prstGeom>
        </p:spPr>
        <p:txBody>
          <a:bodyPr wrap="square">
            <a:spAutoFit/>
          </a:bodyPr>
          <a:lstStyle/>
          <a:p>
            <a:pPr algn="just"/>
            <a:r>
              <a:rPr lang="en-US" sz="1600" dirty="0">
                <a:solidFill>
                  <a:schemeClr val="tx1"/>
                </a:solidFill>
              </a:rPr>
              <a:t>The following security measures represent general best practice implementations for </a:t>
            </a:r>
            <a:r>
              <a:rPr lang="en-US" sz="1600" dirty="0" smtClean="0">
                <a:solidFill>
                  <a:schemeClr val="tx1"/>
                </a:solidFill>
              </a:rPr>
              <a:t>cloud security</a:t>
            </a:r>
            <a:r>
              <a:rPr lang="en-US" sz="1600" dirty="0">
                <a:solidFill>
                  <a:schemeClr val="tx1"/>
                </a:solidFill>
              </a:rPr>
              <a:t>. At the same time, they are not intended to be interpreted as a guarantee of </a:t>
            </a:r>
            <a:r>
              <a:rPr lang="en-US" sz="1600" dirty="0" smtClean="0">
                <a:solidFill>
                  <a:schemeClr val="tx1"/>
                </a:solidFill>
              </a:rPr>
              <a:t>success.</a:t>
            </a:r>
            <a:endParaRPr lang="en-US" sz="1600" dirty="0">
              <a:solidFill>
                <a:schemeClr val="tx1"/>
              </a:solidFill>
            </a:endParaRPr>
          </a:p>
        </p:txBody>
      </p:sp>
      <p:sp>
        <p:nvSpPr>
          <p:cNvPr id="5" name="Rectangle 4"/>
          <p:cNvSpPr/>
          <p:nvPr/>
        </p:nvSpPr>
        <p:spPr>
          <a:xfrm>
            <a:off x="182880" y="1920240"/>
            <a:ext cx="8229600" cy="1865126"/>
          </a:xfrm>
          <a:prstGeom prst="rect">
            <a:avLst/>
          </a:prstGeom>
        </p:spPr>
        <p:txBody>
          <a:bodyPr wrap="square">
            <a:spAutoFit/>
          </a:bodyPr>
          <a:lstStyle/>
          <a:p>
            <a:pPr marL="342900" indent="-342900" algn="l">
              <a:buFont typeface="+mj-lt"/>
              <a:buAutoNum type="arabicPeriod"/>
            </a:pPr>
            <a:r>
              <a:rPr lang="en-US" sz="1600" dirty="0">
                <a:solidFill>
                  <a:schemeClr val="tx1"/>
                </a:solidFill>
              </a:rPr>
              <a:t> Implement and maintain a security program</a:t>
            </a:r>
            <a:r>
              <a:rPr lang="en-US" sz="1600" dirty="0" smtClean="0">
                <a:solidFill>
                  <a:schemeClr val="tx1"/>
                </a:solidFill>
              </a:rPr>
              <a:t>.</a:t>
            </a:r>
          </a:p>
          <a:p>
            <a:pPr marL="342900" indent="-342900" algn="l">
              <a:buFont typeface="+mj-lt"/>
              <a:buAutoNum type="arabicPeriod"/>
            </a:pPr>
            <a:r>
              <a:rPr lang="en-US" sz="1600" dirty="0" smtClean="0">
                <a:solidFill>
                  <a:schemeClr val="tx1"/>
                </a:solidFill>
              </a:rPr>
              <a:t> </a:t>
            </a:r>
            <a:r>
              <a:rPr lang="en-US" sz="1600" dirty="0">
                <a:solidFill>
                  <a:schemeClr val="tx1"/>
                </a:solidFill>
              </a:rPr>
              <a:t>Build and maintain a secure cloud </a:t>
            </a:r>
            <a:r>
              <a:rPr lang="en-US" sz="1600" dirty="0" smtClean="0">
                <a:solidFill>
                  <a:schemeClr val="tx1"/>
                </a:solidFill>
              </a:rPr>
              <a:t>infrastructure.</a:t>
            </a:r>
            <a:endParaRPr lang="en-US" sz="1600" dirty="0">
              <a:solidFill>
                <a:schemeClr val="tx1"/>
              </a:solidFill>
            </a:endParaRPr>
          </a:p>
          <a:p>
            <a:pPr marL="342900" indent="-342900" algn="l">
              <a:buFont typeface="+mj-lt"/>
              <a:buAutoNum type="arabicPeriod"/>
            </a:pPr>
            <a:r>
              <a:rPr lang="en-US" sz="1600" dirty="0" smtClean="0">
                <a:solidFill>
                  <a:schemeClr val="tx1"/>
                </a:solidFill>
              </a:rPr>
              <a:t> Ensure </a:t>
            </a:r>
            <a:r>
              <a:rPr lang="en-US" sz="1600" dirty="0">
                <a:solidFill>
                  <a:schemeClr val="tx1"/>
                </a:solidFill>
              </a:rPr>
              <a:t>confidential data protection.</a:t>
            </a:r>
          </a:p>
          <a:p>
            <a:pPr marL="342900" indent="-342900" algn="l">
              <a:buFont typeface="+mj-lt"/>
              <a:buAutoNum type="arabicPeriod"/>
            </a:pPr>
            <a:r>
              <a:rPr lang="en-US" sz="1600" dirty="0">
                <a:solidFill>
                  <a:schemeClr val="tx1"/>
                </a:solidFill>
              </a:rPr>
              <a:t> Implement strong access and identity management.</a:t>
            </a:r>
          </a:p>
          <a:p>
            <a:pPr marL="342900" indent="-342900" algn="l">
              <a:buFont typeface="+mj-lt"/>
              <a:buAutoNum type="arabicPeriod"/>
            </a:pPr>
            <a:r>
              <a:rPr lang="en-US" sz="1600" dirty="0">
                <a:solidFill>
                  <a:schemeClr val="tx1"/>
                </a:solidFill>
              </a:rPr>
              <a:t> Establish application and environment provisioning.</a:t>
            </a:r>
          </a:p>
          <a:p>
            <a:pPr marL="342900" indent="-342900" algn="l">
              <a:buFont typeface="+mj-lt"/>
              <a:buAutoNum type="arabicPeriod"/>
            </a:pPr>
            <a:r>
              <a:rPr lang="en-US" sz="1600" dirty="0">
                <a:solidFill>
                  <a:schemeClr val="tx1"/>
                </a:solidFill>
              </a:rPr>
              <a:t> Implement a governance and audit management program.</a:t>
            </a:r>
          </a:p>
          <a:p>
            <a:pPr marL="342900" indent="-342900" algn="l">
              <a:buFont typeface="+mj-lt"/>
              <a:buAutoNum type="arabicPeriod"/>
            </a:pPr>
            <a:r>
              <a:rPr lang="en-US" sz="1600" dirty="0">
                <a:solidFill>
                  <a:schemeClr val="tx1"/>
                </a:solidFill>
              </a:rPr>
              <a:t> Implement a vulnerability and intrusion management program.</a:t>
            </a:r>
          </a:p>
          <a:p>
            <a:pPr marL="342900" indent="-342900" algn="l">
              <a:buFont typeface="+mj-lt"/>
              <a:buAutoNum type="arabicPeriod"/>
            </a:pPr>
            <a:r>
              <a:rPr lang="en-US" sz="1600" dirty="0">
                <a:solidFill>
                  <a:schemeClr val="tx1"/>
                </a:solidFill>
              </a:rPr>
              <a:t> Maintain environment testing and validation.</a:t>
            </a:r>
          </a:p>
        </p:txBody>
      </p:sp>
      <p:pic>
        <p:nvPicPr>
          <p:cNvPr id="54273" name="Picture 1"/>
          <p:cNvPicPr>
            <a:picLocks noChangeAspect="1" noChangeArrowheads="1"/>
          </p:cNvPicPr>
          <p:nvPr/>
        </p:nvPicPr>
        <p:blipFill>
          <a:blip r:embed="rId2"/>
          <a:srcRect/>
          <a:stretch>
            <a:fillRect/>
          </a:stretch>
        </p:blipFill>
        <p:spPr bwMode="auto">
          <a:xfrm>
            <a:off x="274320" y="4160520"/>
            <a:ext cx="3429000" cy="19300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Implementation of security</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43</a:t>
            </a:fld>
            <a:endParaRPr lang="en-US"/>
          </a:p>
        </p:txBody>
      </p:sp>
      <p:sp>
        <p:nvSpPr>
          <p:cNvPr id="4" name="Rectangle 3"/>
          <p:cNvSpPr/>
          <p:nvPr/>
        </p:nvSpPr>
        <p:spPr>
          <a:xfrm>
            <a:off x="182880" y="1097280"/>
            <a:ext cx="8549640" cy="535531"/>
          </a:xfrm>
          <a:prstGeom prst="rect">
            <a:avLst/>
          </a:prstGeom>
        </p:spPr>
        <p:txBody>
          <a:bodyPr wrap="square">
            <a:spAutoFit/>
          </a:bodyPr>
          <a:lstStyle/>
          <a:p>
            <a:pPr algn="just"/>
            <a:r>
              <a:rPr lang="en-US" sz="1600" dirty="0">
                <a:solidFill>
                  <a:schemeClr val="tx1"/>
                </a:solidFill>
              </a:rPr>
              <a:t>The following security measures represent general best practice implementations for </a:t>
            </a:r>
            <a:r>
              <a:rPr lang="en-US" sz="1600" dirty="0" smtClean="0">
                <a:solidFill>
                  <a:schemeClr val="tx1"/>
                </a:solidFill>
              </a:rPr>
              <a:t>cloud security</a:t>
            </a:r>
            <a:r>
              <a:rPr lang="en-US" sz="1600" dirty="0">
                <a:solidFill>
                  <a:schemeClr val="tx1"/>
                </a:solidFill>
              </a:rPr>
              <a:t>. At the same time, they are not intended to be interpreted as a guarantee of success</a:t>
            </a:r>
          </a:p>
        </p:txBody>
      </p:sp>
      <p:sp>
        <p:nvSpPr>
          <p:cNvPr id="5" name="Rectangle 4"/>
          <p:cNvSpPr/>
          <p:nvPr/>
        </p:nvSpPr>
        <p:spPr>
          <a:xfrm>
            <a:off x="182880" y="1691640"/>
            <a:ext cx="8549640" cy="4191917"/>
          </a:xfrm>
          <a:prstGeom prst="rect">
            <a:avLst/>
          </a:prstGeom>
        </p:spPr>
        <p:txBody>
          <a:bodyPr wrap="square">
            <a:spAutoFit/>
          </a:bodyPr>
          <a:lstStyle/>
          <a:p>
            <a:pPr algn="l">
              <a:buFont typeface="Arial" pitchFamily="34" charset="0"/>
              <a:buChar char="•"/>
            </a:pPr>
            <a:r>
              <a:rPr lang="en-US" sz="1600" dirty="0">
                <a:solidFill>
                  <a:schemeClr val="tx1"/>
                </a:solidFill>
              </a:rPr>
              <a:t> </a:t>
            </a:r>
            <a:r>
              <a:rPr lang="en-US" sz="1600" b="1" dirty="0" smtClean="0">
                <a:solidFill>
                  <a:schemeClr val="tx1"/>
                </a:solidFill>
              </a:rPr>
              <a:t>1 - Implement </a:t>
            </a:r>
            <a:r>
              <a:rPr lang="en-US" sz="1600" b="1" dirty="0">
                <a:solidFill>
                  <a:schemeClr val="tx1"/>
                </a:solidFill>
              </a:rPr>
              <a:t>and maintain a security program</a:t>
            </a:r>
            <a:r>
              <a:rPr lang="en-US" sz="1600" b="1" dirty="0" smtClean="0">
                <a:solidFill>
                  <a:schemeClr val="tx1"/>
                </a:solidFill>
              </a:rPr>
              <a:t>.</a:t>
            </a:r>
          </a:p>
          <a:p>
            <a:pPr lvl="1" algn="just"/>
            <a:r>
              <a:rPr lang="en-US" sz="1400" i="1" dirty="0">
                <a:solidFill>
                  <a:schemeClr val="tx1"/>
                </a:solidFill>
              </a:rPr>
              <a:t>A security program can provide the structure for managing information security, and the </a:t>
            </a:r>
            <a:r>
              <a:rPr lang="en-US" sz="1400" i="1" dirty="0" smtClean="0">
                <a:solidFill>
                  <a:schemeClr val="tx1"/>
                </a:solidFill>
              </a:rPr>
              <a:t>risks and </a:t>
            </a:r>
            <a:r>
              <a:rPr lang="en-US" sz="1400" i="1" dirty="0">
                <a:solidFill>
                  <a:schemeClr val="tx1"/>
                </a:solidFill>
              </a:rPr>
              <a:t>threats to the target environment. In the event of a security breach, the security </a:t>
            </a:r>
            <a:r>
              <a:rPr lang="en-US" sz="1400" i="1" dirty="0" smtClean="0">
                <a:solidFill>
                  <a:schemeClr val="tx1"/>
                </a:solidFill>
              </a:rPr>
              <a:t>program can </a:t>
            </a:r>
            <a:r>
              <a:rPr lang="en-US" sz="1400" i="1" dirty="0">
                <a:solidFill>
                  <a:schemeClr val="tx1"/>
                </a:solidFill>
              </a:rPr>
              <a:t>provide crucial information as to how the cloud is protected, responses to threats, and </a:t>
            </a:r>
            <a:r>
              <a:rPr lang="en-US" sz="1400" i="1" dirty="0" smtClean="0">
                <a:solidFill>
                  <a:schemeClr val="tx1"/>
                </a:solidFill>
              </a:rPr>
              <a:t>a line </a:t>
            </a:r>
            <a:r>
              <a:rPr lang="en-US" sz="1400" i="1" dirty="0">
                <a:solidFill>
                  <a:schemeClr val="tx1"/>
                </a:solidFill>
              </a:rPr>
              <a:t>of accountability for management of events</a:t>
            </a:r>
            <a:r>
              <a:rPr lang="en-US" sz="1400" i="1" dirty="0" smtClean="0">
                <a:solidFill>
                  <a:schemeClr val="tx1"/>
                </a:solidFill>
              </a:rPr>
              <a:t>.</a:t>
            </a:r>
          </a:p>
          <a:p>
            <a:pPr lvl="1" algn="just"/>
            <a:endParaRPr lang="en-US" sz="1400" i="1" dirty="0" smtClean="0">
              <a:solidFill>
                <a:schemeClr val="tx1"/>
              </a:solidFill>
            </a:endParaRPr>
          </a:p>
          <a:p>
            <a:pPr lvl="1" algn="l"/>
            <a:r>
              <a:rPr lang="en-US" sz="1400" b="1" i="1" dirty="0" smtClean="0">
                <a:solidFill>
                  <a:schemeClr val="tx1"/>
                </a:solidFill>
              </a:rPr>
              <a:t>Points for consideration when building security program</a:t>
            </a:r>
          </a:p>
          <a:p>
            <a:pPr lvl="1" algn="just">
              <a:buFont typeface="Arial" pitchFamily="34" charset="0"/>
              <a:buChar char="•"/>
            </a:pPr>
            <a:r>
              <a:rPr lang="en-US" sz="1400" dirty="0" smtClean="0">
                <a:solidFill>
                  <a:schemeClr val="tx1"/>
                </a:solidFill>
              </a:rPr>
              <a:t> Evaluate </a:t>
            </a:r>
            <a:r>
              <a:rPr lang="en-US" sz="1400" dirty="0">
                <a:solidFill>
                  <a:schemeClr val="tx1"/>
                </a:solidFill>
              </a:rPr>
              <a:t>and document the organization's culture as it relates to general </a:t>
            </a:r>
            <a:r>
              <a:rPr lang="en-US" sz="1400" dirty="0" smtClean="0">
                <a:solidFill>
                  <a:schemeClr val="tx1"/>
                </a:solidFill>
              </a:rPr>
              <a:t>security</a:t>
            </a:r>
          </a:p>
          <a:p>
            <a:pPr lvl="1" algn="just">
              <a:buFont typeface="Arial" pitchFamily="34" charset="0"/>
              <a:buChar char="•"/>
            </a:pPr>
            <a:r>
              <a:rPr lang="en-US" sz="1400" dirty="0" smtClean="0">
                <a:solidFill>
                  <a:schemeClr val="tx1"/>
                </a:solidFill>
              </a:rPr>
              <a:t> Prioritize </a:t>
            </a:r>
            <a:r>
              <a:rPr lang="en-US" sz="1400" dirty="0">
                <a:solidFill>
                  <a:schemeClr val="tx1"/>
                </a:solidFill>
              </a:rPr>
              <a:t>the security attributes appropriate to your cloud implementation in order </a:t>
            </a:r>
            <a:r>
              <a:rPr lang="en-US" sz="1400" dirty="0" smtClean="0">
                <a:solidFill>
                  <a:schemeClr val="tx1"/>
                </a:solidFill>
              </a:rPr>
              <a:t>of Importance</a:t>
            </a:r>
          </a:p>
          <a:p>
            <a:pPr lvl="1" algn="just">
              <a:buFont typeface="Arial" pitchFamily="34" charset="0"/>
              <a:buChar char="•"/>
            </a:pPr>
            <a:r>
              <a:rPr lang="en-US" sz="1400" dirty="0" smtClean="0">
                <a:solidFill>
                  <a:schemeClr val="tx1"/>
                </a:solidFill>
              </a:rPr>
              <a:t> Create </a:t>
            </a:r>
            <a:r>
              <a:rPr lang="en-US" sz="1400" dirty="0">
                <a:solidFill>
                  <a:schemeClr val="tx1"/>
                </a:solidFill>
              </a:rPr>
              <a:t>and maintain policies and procedures relative to how the organization </a:t>
            </a:r>
            <a:r>
              <a:rPr lang="en-US" sz="1400" dirty="0" smtClean="0">
                <a:solidFill>
                  <a:schemeClr val="tx1"/>
                </a:solidFill>
              </a:rPr>
              <a:t>will address </a:t>
            </a:r>
            <a:r>
              <a:rPr lang="en-US" sz="1400" dirty="0">
                <a:solidFill>
                  <a:schemeClr val="tx1"/>
                </a:solidFill>
              </a:rPr>
              <a:t>the various security considerations for </a:t>
            </a:r>
            <a:r>
              <a:rPr lang="en-US" sz="1400" dirty="0" smtClean="0">
                <a:solidFill>
                  <a:schemeClr val="tx1"/>
                </a:solidFill>
              </a:rPr>
              <a:t>clouds</a:t>
            </a:r>
          </a:p>
          <a:p>
            <a:pPr lvl="1" algn="just">
              <a:buFont typeface="Arial" pitchFamily="34" charset="0"/>
              <a:buChar char="•"/>
            </a:pPr>
            <a:r>
              <a:rPr lang="en-US" sz="1400" dirty="0" smtClean="0">
                <a:solidFill>
                  <a:schemeClr val="tx1"/>
                </a:solidFill>
              </a:rPr>
              <a:t> Work </a:t>
            </a:r>
            <a:r>
              <a:rPr lang="en-US" sz="1400" dirty="0">
                <a:solidFill>
                  <a:schemeClr val="tx1"/>
                </a:solidFill>
              </a:rPr>
              <a:t>with the leadership or executive team responsible for the </a:t>
            </a:r>
            <a:r>
              <a:rPr lang="en-US" sz="1400" dirty="0" smtClean="0">
                <a:solidFill>
                  <a:schemeClr val="tx1"/>
                </a:solidFill>
              </a:rPr>
              <a:t>cloud implementation </a:t>
            </a:r>
            <a:r>
              <a:rPr lang="en-US" sz="1400" dirty="0">
                <a:solidFill>
                  <a:schemeClr val="tx1"/>
                </a:solidFill>
              </a:rPr>
              <a:t>to ensure understanding and support of the </a:t>
            </a:r>
            <a:r>
              <a:rPr lang="en-US" sz="1400" dirty="0" smtClean="0">
                <a:solidFill>
                  <a:schemeClr val="tx1"/>
                </a:solidFill>
              </a:rPr>
              <a:t>initiative</a:t>
            </a:r>
          </a:p>
          <a:p>
            <a:pPr lvl="1" algn="just">
              <a:buFont typeface="Arial" pitchFamily="34" charset="0"/>
              <a:buChar char="•"/>
            </a:pPr>
            <a:r>
              <a:rPr lang="en-US" sz="1400" dirty="0" smtClean="0">
                <a:solidFill>
                  <a:schemeClr val="tx1"/>
                </a:solidFill>
              </a:rPr>
              <a:t> Implement </a:t>
            </a:r>
            <a:r>
              <a:rPr lang="en-US" sz="1400" dirty="0">
                <a:solidFill>
                  <a:schemeClr val="tx1"/>
                </a:solidFill>
              </a:rPr>
              <a:t>an organization-wide education program to communicate the </a:t>
            </a:r>
            <a:r>
              <a:rPr lang="en-US" sz="1400" dirty="0" smtClean="0">
                <a:solidFill>
                  <a:schemeClr val="tx1"/>
                </a:solidFill>
              </a:rPr>
              <a:t>security policies </a:t>
            </a:r>
            <a:r>
              <a:rPr lang="en-US" sz="1400" dirty="0">
                <a:solidFill>
                  <a:schemeClr val="tx1"/>
                </a:solidFill>
              </a:rPr>
              <a:t>and gain a general understanding of the policies</a:t>
            </a:r>
            <a:r>
              <a:rPr lang="en-US" sz="1400" dirty="0" smtClean="0">
                <a:solidFill>
                  <a:schemeClr val="tx1"/>
                </a:solidFill>
              </a:rPr>
              <a:t>.</a:t>
            </a:r>
          </a:p>
          <a:p>
            <a:pPr lvl="1" algn="just">
              <a:buFont typeface="Arial" pitchFamily="34" charset="0"/>
              <a:buChar char="•"/>
            </a:pPr>
            <a:r>
              <a:rPr lang="en-US" sz="1400" dirty="0" smtClean="0">
                <a:solidFill>
                  <a:schemeClr val="tx1"/>
                </a:solidFill>
              </a:rPr>
              <a:t> Implement </a:t>
            </a:r>
            <a:r>
              <a:rPr lang="en-US" sz="1400" dirty="0">
                <a:solidFill>
                  <a:schemeClr val="tx1"/>
                </a:solidFill>
              </a:rPr>
              <a:t>a system to ensure transparency of security status and </a:t>
            </a:r>
            <a:r>
              <a:rPr lang="en-US" sz="1400" dirty="0" smtClean="0">
                <a:solidFill>
                  <a:schemeClr val="tx1"/>
                </a:solidFill>
              </a:rPr>
              <a:t>anomalous events.</a:t>
            </a:r>
          </a:p>
          <a:p>
            <a:pPr lvl="1" algn="just">
              <a:buFont typeface="Arial" pitchFamily="34" charset="0"/>
              <a:buChar char="•"/>
            </a:pPr>
            <a:r>
              <a:rPr lang="en-US" sz="1400" dirty="0" smtClean="0">
                <a:solidFill>
                  <a:schemeClr val="tx1"/>
                </a:solidFill>
              </a:rPr>
              <a:t> Establish </a:t>
            </a:r>
            <a:r>
              <a:rPr lang="en-US" sz="1400" dirty="0">
                <a:solidFill>
                  <a:schemeClr val="tx1"/>
                </a:solidFill>
              </a:rPr>
              <a:t>an audit program</a:t>
            </a:r>
            <a:r>
              <a:rPr lang="en-US" sz="1400" dirty="0" smtClean="0">
                <a:solidFill>
                  <a:schemeClr val="tx1"/>
                </a:solidFill>
              </a:rPr>
              <a:t>.</a:t>
            </a:r>
          </a:p>
          <a:p>
            <a:pPr lvl="1" algn="just">
              <a:buFont typeface="Arial" pitchFamily="34" charset="0"/>
              <a:buChar char="•"/>
            </a:pPr>
            <a:r>
              <a:rPr lang="en-US" sz="1400" dirty="0" smtClean="0">
                <a:solidFill>
                  <a:schemeClr val="tx1"/>
                </a:solidFill>
              </a:rPr>
              <a:t> Implement </a:t>
            </a:r>
            <a:r>
              <a:rPr lang="en-US" sz="1400" dirty="0">
                <a:solidFill>
                  <a:schemeClr val="tx1"/>
                </a:solidFill>
              </a:rPr>
              <a:t>an enforcement model to ensure to allow for communication of </a:t>
            </a:r>
            <a:r>
              <a:rPr lang="en-US" sz="1400" dirty="0" smtClean="0">
                <a:solidFill>
                  <a:schemeClr val="tx1"/>
                </a:solidFill>
              </a:rPr>
              <a:t>events and accountability.</a:t>
            </a:r>
          </a:p>
          <a:p>
            <a:pPr lvl="1" algn="just">
              <a:buFont typeface="Arial" pitchFamily="34" charset="0"/>
              <a:buChar char="•"/>
            </a:pPr>
            <a:r>
              <a:rPr lang="en-US" sz="1400" dirty="0" smtClean="0">
                <a:solidFill>
                  <a:schemeClr val="tx1"/>
                </a:solidFill>
              </a:rPr>
              <a:t> Create </a:t>
            </a:r>
            <a:r>
              <a:rPr lang="en-US" sz="1400" dirty="0">
                <a:solidFill>
                  <a:schemeClr val="tx1"/>
                </a:solidFill>
              </a:rPr>
              <a:t>a notification program that communicates to appropriate personnel </a:t>
            </a:r>
            <a:r>
              <a:rPr lang="en-US" sz="1400" dirty="0" smtClean="0">
                <a:solidFill>
                  <a:schemeClr val="tx1"/>
                </a:solidFill>
              </a:rPr>
              <a:t>any anomalous </a:t>
            </a:r>
            <a:r>
              <a:rPr lang="en-US" sz="1400" dirty="0">
                <a:solidFill>
                  <a:schemeClr val="tx1"/>
                </a:solidFill>
              </a:rPr>
              <a:t>events in as close to real time as reasonably possible.</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Implementation of security</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44</a:t>
            </a:fld>
            <a:endParaRPr lang="en-US"/>
          </a:p>
        </p:txBody>
      </p:sp>
      <p:sp>
        <p:nvSpPr>
          <p:cNvPr id="4" name="Rectangle 3"/>
          <p:cNvSpPr/>
          <p:nvPr/>
        </p:nvSpPr>
        <p:spPr>
          <a:xfrm>
            <a:off x="182880" y="1097280"/>
            <a:ext cx="8549640" cy="535531"/>
          </a:xfrm>
          <a:prstGeom prst="rect">
            <a:avLst/>
          </a:prstGeom>
        </p:spPr>
        <p:txBody>
          <a:bodyPr wrap="square">
            <a:spAutoFit/>
          </a:bodyPr>
          <a:lstStyle/>
          <a:p>
            <a:pPr algn="just"/>
            <a:r>
              <a:rPr lang="en-US" sz="1600" dirty="0">
                <a:solidFill>
                  <a:schemeClr val="tx1"/>
                </a:solidFill>
              </a:rPr>
              <a:t>The following security measures represent general best practice implementations for </a:t>
            </a:r>
            <a:r>
              <a:rPr lang="en-US" sz="1600" dirty="0" smtClean="0">
                <a:solidFill>
                  <a:schemeClr val="tx1"/>
                </a:solidFill>
              </a:rPr>
              <a:t>cloud security</a:t>
            </a:r>
            <a:r>
              <a:rPr lang="en-US" sz="1600" dirty="0">
                <a:solidFill>
                  <a:schemeClr val="tx1"/>
                </a:solidFill>
              </a:rPr>
              <a:t>. At the same time, they are not intended to be interpreted as a guarantee of success</a:t>
            </a:r>
          </a:p>
        </p:txBody>
      </p:sp>
      <p:sp>
        <p:nvSpPr>
          <p:cNvPr id="5" name="Rectangle 4"/>
          <p:cNvSpPr/>
          <p:nvPr/>
        </p:nvSpPr>
        <p:spPr>
          <a:xfrm>
            <a:off x="182880" y="1691640"/>
            <a:ext cx="8549640" cy="3222421"/>
          </a:xfrm>
          <a:prstGeom prst="rect">
            <a:avLst/>
          </a:prstGeom>
        </p:spPr>
        <p:txBody>
          <a:bodyPr wrap="square">
            <a:spAutoFit/>
          </a:bodyPr>
          <a:lstStyle/>
          <a:p>
            <a:pPr algn="l">
              <a:buFont typeface="Arial" pitchFamily="34" charset="0"/>
              <a:buChar char="•"/>
            </a:pPr>
            <a:r>
              <a:rPr lang="en-US" sz="1600" b="1" dirty="0">
                <a:solidFill>
                  <a:schemeClr val="tx1"/>
                </a:solidFill>
              </a:rPr>
              <a:t> </a:t>
            </a:r>
            <a:r>
              <a:rPr lang="en-US" sz="1600" b="1" dirty="0" smtClean="0">
                <a:solidFill>
                  <a:schemeClr val="tx1"/>
                </a:solidFill>
              </a:rPr>
              <a:t>2 - Build and maintain a secure cloud infrastructure.</a:t>
            </a:r>
          </a:p>
          <a:p>
            <a:pPr lvl="1" algn="just"/>
            <a:r>
              <a:rPr lang="en-US" sz="1400" i="1" dirty="0">
                <a:solidFill>
                  <a:schemeClr val="tx1"/>
                </a:solidFill>
              </a:rPr>
              <a:t>A secure infrastructure helps provide cloud resiliency and the confidence that the </a:t>
            </a:r>
            <a:r>
              <a:rPr lang="en-US" sz="1400" i="1" dirty="0" smtClean="0">
                <a:solidFill>
                  <a:schemeClr val="tx1"/>
                </a:solidFill>
              </a:rPr>
              <a:t>information stored </a:t>
            </a:r>
            <a:r>
              <a:rPr lang="en-US" sz="1400" i="1" dirty="0">
                <a:solidFill>
                  <a:schemeClr val="tx1"/>
                </a:solidFill>
              </a:rPr>
              <a:t>in the cloud is adequately protected. During the due diligence process, </a:t>
            </a:r>
            <a:r>
              <a:rPr lang="en-US" sz="1400" i="1" dirty="0" smtClean="0">
                <a:solidFill>
                  <a:schemeClr val="tx1"/>
                </a:solidFill>
              </a:rPr>
              <a:t>organizations must </a:t>
            </a:r>
            <a:r>
              <a:rPr lang="en-US" sz="1400" i="1" dirty="0">
                <a:solidFill>
                  <a:schemeClr val="tx1"/>
                </a:solidFill>
              </a:rPr>
              <a:t>ensure that the vendor can meet all business requirements, demonstrates </a:t>
            </a:r>
            <a:r>
              <a:rPr lang="en-US" sz="1400" i="1" dirty="0" smtClean="0">
                <a:solidFill>
                  <a:schemeClr val="tx1"/>
                </a:solidFill>
              </a:rPr>
              <a:t>an understanding </a:t>
            </a:r>
            <a:r>
              <a:rPr lang="en-US" sz="1400" i="1" dirty="0">
                <a:solidFill>
                  <a:schemeClr val="tx1"/>
                </a:solidFill>
              </a:rPr>
              <a:t>of all legal, regulatory, industry, and customer specific requirements, and </a:t>
            </a:r>
            <a:r>
              <a:rPr lang="en-US" sz="1400" i="1" dirty="0" smtClean="0">
                <a:solidFill>
                  <a:schemeClr val="tx1"/>
                </a:solidFill>
              </a:rPr>
              <a:t>has the </a:t>
            </a:r>
            <a:r>
              <a:rPr lang="en-US" sz="1400" i="1" dirty="0">
                <a:solidFill>
                  <a:schemeClr val="tx1"/>
                </a:solidFill>
              </a:rPr>
              <a:t>capacity to meet those requirements in a satisfactory manner</a:t>
            </a:r>
            <a:r>
              <a:rPr lang="en-US" sz="1400" i="1" dirty="0" smtClean="0">
                <a:solidFill>
                  <a:schemeClr val="tx1"/>
                </a:solidFill>
              </a:rPr>
              <a:t>.</a:t>
            </a:r>
          </a:p>
          <a:p>
            <a:pPr lvl="1" algn="just"/>
            <a:r>
              <a:rPr lang="en-US" sz="1400" i="1" dirty="0" smtClean="0">
                <a:solidFill>
                  <a:schemeClr val="tx1"/>
                </a:solidFill>
              </a:rPr>
              <a:t/>
            </a:r>
            <a:br>
              <a:rPr lang="en-US" sz="1400" i="1" dirty="0" smtClean="0">
                <a:solidFill>
                  <a:schemeClr val="tx1"/>
                </a:solidFill>
              </a:rPr>
            </a:br>
            <a:r>
              <a:rPr lang="en-US" sz="1400" b="1" i="1" dirty="0" smtClean="0">
                <a:solidFill>
                  <a:schemeClr val="tx1"/>
                </a:solidFill>
              </a:rPr>
              <a:t>Points for consideration when building secure cloud infrastructure</a:t>
            </a:r>
          </a:p>
          <a:p>
            <a:pPr lvl="1" algn="just">
              <a:buFont typeface="Arial" pitchFamily="34" charset="0"/>
              <a:buChar char="•"/>
            </a:pPr>
            <a:r>
              <a:rPr lang="en-US" sz="1400" dirty="0" smtClean="0">
                <a:solidFill>
                  <a:schemeClr val="tx1"/>
                </a:solidFill>
              </a:rPr>
              <a:t> </a:t>
            </a:r>
            <a:r>
              <a:rPr lang="en-US" sz="1400" dirty="0">
                <a:solidFill>
                  <a:schemeClr val="tx1"/>
                </a:solidFill>
              </a:rPr>
              <a:t>Install and maintain a firewall </a:t>
            </a:r>
            <a:r>
              <a:rPr lang="en-US" sz="1400" dirty="0" smtClean="0">
                <a:solidFill>
                  <a:schemeClr val="tx1"/>
                </a:solidFill>
              </a:rPr>
              <a:t>configuration</a:t>
            </a:r>
          </a:p>
          <a:p>
            <a:pPr lvl="1" algn="just">
              <a:buFont typeface="Arial" pitchFamily="34" charset="0"/>
              <a:buChar char="•"/>
            </a:pPr>
            <a:r>
              <a:rPr lang="en-US" sz="1400" dirty="0" smtClean="0">
                <a:solidFill>
                  <a:schemeClr val="tx1"/>
                </a:solidFill>
              </a:rPr>
              <a:t> Do </a:t>
            </a:r>
            <a:r>
              <a:rPr lang="en-US" sz="1400" dirty="0">
                <a:solidFill>
                  <a:schemeClr val="tx1"/>
                </a:solidFill>
              </a:rPr>
              <a:t>not use vendor supplied defaults for passwords and other security parameters</a:t>
            </a:r>
            <a:r>
              <a:rPr lang="en-US" sz="1400" dirty="0" smtClean="0">
                <a:solidFill>
                  <a:schemeClr val="tx1"/>
                </a:solidFill>
              </a:rPr>
              <a:t>.</a:t>
            </a:r>
          </a:p>
          <a:p>
            <a:pPr lvl="1" algn="just"/>
            <a:r>
              <a:rPr lang="en-US" sz="1400" dirty="0" smtClean="0">
                <a:solidFill>
                  <a:schemeClr val="tx1"/>
                </a:solidFill>
              </a:rPr>
              <a:t> Protect </a:t>
            </a:r>
            <a:r>
              <a:rPr lang="en-US" sz="1400" dirty="0">
                <a:solidFill>
                  <a:schemeClr val="tx1"/>
                </a:solidFill>
              </a:rPr>
              <a:t>administrative </a:t>
            </a:r>
            <a:r>
              <a:rPr lang="en-US" sz="1400" dirty="0" smtClean="0">
                <a:solidFill>
                  <a:schemeClr val="tx1"/>
                </a:solidFill>
              </a:rPr>
              <a:t>access</a:t>
            </a:r>
            <a:r>
              <a:rPr lang="en-US" sz="1400" dirty="0">
                <a:solidFill>
                  <a:schemeClr val="tx1"/>
                </a:solidFill>
              </a:rPr>
              <a:t> </a:t>
            </a:r>
            <a:r>
              <a:rPr lang="en-US" sz="1400" dirty="0" smtClean="0">
                <a:solidFill>
                  <a:schemeClr val="tx1"/>
                </a:solidFill>
              </a:rPr>
              <a:t>(</a:t>
            </a:r>
            <a:r>
              <a:rPr lang="en-US" sz="1400" dirty="0">
                <a:solidFill>
                  <a:schemeClr val="tx1"/>
                </a:solidFill>
              </a:rPr>
              <a:t>All administrative access should be properly protected with access controls and </a:t>
            </a:r>
            <a:r>
              <a:rPr lang="en-US" sz="1400" dirty="0" smtClean="0">
                <a:solidFill>
                  <a:schemeClr val="tx1"/>
                </a:solidFill>
              </a:rPr>
              <a:t>secure networking)</a:t>
            </a:r>
          </a:p>
          <a:p>
            <a:pPr lvl="1" algn="just">
              <a:buFont typeface="Arial" pitchFamily="34" charset="0"/>
              <a:buChar char="•"/>
            </a:pPr>
            <a:r>
              <a:rPr lang="en-US" sz="1400" dirty="0" smtClean="0">
                <a:solidFill>
                  <a:schemeClr val="tx1"/>
                </a:solidFill>
              </a:rPr>
              <a:t> Ensure </a:t>
            </a:r>
            <a:r>
              <a:rPr lang="en-US" sz="1400" dirty="0">
                <a:solidFill>
                  <a:schemeClr val="tx1"/>
                </a:solidFill>
              </a:rPr>
              <a:t>patch management</a:t>
            </a:r>
            <a:r>
              <a:rPr lang="en-US" sz="1400" dirty="0" smtClean="0">
                <a:solidFill>
                  <a:schemeClr val="tx1"/>
                </a:solidFill>
              </a:rPr>
              <a:t>.</a:t>
            </a:r>
          </a:p>
          <a:p>
            <a:pPr lvl="1" algn="just">
              <a:buFont typeface="Arial" pitchFamily="34" charset="0"/>
              <a:buChar char="•"/>
            </a:pPr>
            <a:r>
              <a:rPr lang="en-US" sz="1400" dirty="0" smtClean="0">
                <a:solidFill>
                  <a:schemeClr val="tx1"/>
                </a:solidFill>
              </a:rPr>
              <a:t> Implement </a:t>
            </a:r>
            <a:r>
              <a:rPr lang="en-US" sz="1400" dirty="0">
                <a:solidFill>
                  <a:schemeClr val="tx1"/>
                </a:solidFill>
              </a:rPr>
              <a:t>a physical environment security plan</a:t>
            </a:r>
            <a:r>
              <a:rPr lang="en-US" sz="1400" dirty="0" smtClean="0">
                <a:solidFill>
                  <a:schemeClr val="tx1"/>
                </a:solidFill>
              </a:rPr>
              <a:t>.</a:t>
            </a:r>
          </a:p>
          <a:p>
            <a:pPr lvl="1" algn="just">
              <a:buFont typeface="Arial" pitchFamily="34" charset="0"/>
              <a:buChar char="•"/>
            </a:pPr>
            <a:r>
              <a:rPr lang="en-US" sz="1400" dirty="0" smtClean="0">
                <a:solidFill>
                  <a:schemeClr val="tx1"/>
                </a:solidFill>
              </a:rPr>
              <a:t> Protect </a:t>
            </a:r>
            <a:r>
              <a:rPr lang="en-US" sz="1400" dirty="0">
                <a:solidFill>
                  <a:schemeClr val="tx1"/>
                </a:solidFill>
              </a:rPr>
              <a:t>hybrid </a:t>
            </a:r>
            <a:r>
              <a:rPr lang="en-US" sz="1400" dirty="0" smtClean="0">
                <a:solidFill>
                  <a:schemeClr val="tx1"/>
                </a:solidFill>
              </a:rPr>
              <a:t>communications</a:t>
            </a:r>
            <a:r>
              <a:rPr lang="en-US" sz="1400" dirty="0">
                <a:solidFill>
                  <a:schemeClr val="tx1"/>
                </a:solidFill>
              </a:rPr>
              <a:t> </a:t>
            </a:r>
            <a:r>
              <a:rPr lang="en-US" sz="1400" dirty="0" smtClean="0">
                <a:solidFill>
                  <a:schemeClr val="tx1"/>
                </a:solidFill>
              </a:rPr>
              <a:t>(</a:t>
            </a:r>
            <a:r>
              <a:rPr lang="en-US" sz="1400" dirty="0">
                <a:solidFill>
                  <a:schemeClr val="tx1"/>
                </a:solidFill>
              </a:rPr>
              <a:t>Communications between the remote and corporate </a:t>
            </a:r>
            <a:r>
              <a:rPr lang="en-US" sz="1400" dirty="0" smtClean="0">
                <a:solidFill>
                  <a:schemeClr val="tx1"/>
                </a:solidFill>
              </a:rPr>
              <a:t>infrastructures </a:t>
            </a:r>
            <a:r>
              <a:rPr lang="en-US" sz="1400" dirty="0">
                <a:solidFill>
                  <a:schemeClr val="tx1"/>
                </a:solidFill>
              </a:rPr>
              <a:t>should be </a:t>
            </a:r>
            <a:r>
              <a:rPr lang="en-US" sz="1400" dirty="0" smtClean="0">
                <a:solidFill>
                  <a:schemeClr val="tx1"/>
                </a:solidFill>
              </a:rPr>
              <a:t>properly protected.)</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Implementation of security</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45</a:t>
            </a:fld>
            <a:endParaRPr lang="en-US"/>
          </a:p>
        </p:txBody>
      </p:sp>
      <p:sp>
        <p:nvSpPr>
          <p:cNvPr id="4" name="Rectangle 3"/>
          <p:cNvSpPr/>
          <p:nvPr/>
        </p:nvSpPr>
        <p:spPr>
          <a:xfrm>
            <a:off x="182880" y="1097280"/>
            <a:ext cx="8595360" cy="535531"/>
          </a:xfrm>
          <a:prstGeom prst="rect">
            <a:avLst/>
          </a:prstGeom>
        </p:spPr>
        <p:txBody>
          <a:bodyPr wrap="square">
            <a:spAutoFit/>
          </a:bodyPr>
          <a:lstStyle/>
          <a:p>
            <a:pPr algn="just"/>
            <a:r>
              <a:rPr lang="en-US" sz="1600" dirty="0">
                <a:solidFill>
                  <a:schemeClr val="tx1"/>
                </a:solidFill>
              </a:rPr>
              <a:t>The following security measures represent general best practice implementations for </a:t>
            </a:r>
            <a:r>
              <a:rPr lang="en-US" sz="1600" dirty="0" smtClean="0">
                <a:solidFill>
                  <a:schemeClr val="tx1"/>
                </a:solidFill>
              </a:rPr>
              <a:t>cloud security</a:t>
            </a:r>
            <a:r>
              <a:rPr lang="en-US" sz="1600" dirty="0">
                <a:solidFill>
                  <a:schemeClr val="tx1"/>
                </a:solidFill>
              </a:rPr>
              <a:t>. At the same time, they are not intended to be interpreted as a guarantee of success</a:t>
            </a:r>
          </a:p>
        </p:txBody>
      </p:sp>
      <p:sp>
        <p:nvSpPr>
          <p:cNvPr id="5" name="Rectangle 4"/>
          <p:cNvSpPr/>
          <p:nvPr/>
        </p:nvSpPr>
        <p:spPr>
          <a:xfrm>
            <a:off x="182880" y="1691640"/>
            <a:ext cx="8549640" cy="3222421"/>
          </a:xfrm>
          <a:prstGeom prst="rect">
            <a:avLst/>
          </a:prstGeom>
        </p:spPr>
        <p:txBody>
          <a:bodyPr wrap="square">
            <a:spAutoFit/>
          </a:bodyPr>
          <a:lstStyle/>
          <a:p>
            <a:pPr algn="l">
              <a:buFont typeface="Arial" pitchFamily="34" charset="0"/>
              <a:buChar char="•"/>
            </a:pPr>
            <a:r>
              <a:rPr lang="en-US" sz="1600" b="1" dirty="0">
                <a:solidFill>
                  <a:schemeClr val="tx1"/>
                </a:solidFill>
              </a:rPr>
              <a:t> </a:t>
            </a:r>
            <a:r>
              <a:rPr lang="en-US" sz="1600" b="1" dirty="0" smtClean="0">
                <a:solidFill>
                  <a:schemeClr val="tx1"/>
                </a:solidFill>
              </a:rPr>
              <a:t>3 - Ensure confidential data protection</a:t>
            </a:r>
          </a:p>
          <a:p>
            <a:pPr lvl="1" algn="just"/>
            <a:r>
              <a:rPr lang="en-US" sz="1400" i="1" dirty="0">
                <a:solidFill>
                  <a:schemeClr val="tx1"/>
                </a:solidFill>
              </a:rPr>
              <a:t>Data protection is a core principle of information security. All of the prevalent </a:t>
            </a:r>
            <a:r>
              <a:rPr lang="en-US" sz="1400" i="1" dirty="0" smtClean="0">
                <a:solidFill>
                  <a:schemeClr val="tx1"/>
                </a:solidFill>
              </a:rPr>
              <a:t>information security </a:t>
            </a:r>
            <a:r>
              <a:rPr lang="en-US" sz="1400" i="1" dirty="0">
                <a:solidFill>
                  <a:schemeClr val="tx1"/>
                </a:solidFill>
              </a:rPr>
              <a:t>regulations and standards, as well as the majority of industry best practices, </a:t>
            </a:r>
            <a:r>
              <a:rPr lang="en-US" sz="1400" i="1" dirty="0" smtClean="0">
                <a:solidFill>
                  <a:schemeClr val="tx1"/>
                </a:solidFill>
              </a:rPr>
              <a:t>require that </a:t>
            </a:r>
            <a:r>
              <a:rPr lang="en-US" sz="1400" i="1" dirty="0">
                <a:solidFill>
                  <a:schemeClr val="tx1"/>
                </a:solidFill>
              </a:rPr>
              <a:t>sensitive information be adequately protected in order to preserve </a:t>
            </a:r>
            <a:r>
              <a:rPr lang="en-US" sz="1400" i="1" dirty="0" smtClean="0">
                <a:solidFill>
                  <a:schemeClr val="tx1"/>
                </a:solidFill>
              </a:rPr>
              <a:t>confidentiality. Confidentiality of such data is required no matter where that data is resident in the chain of custody, including the cloud</a:t>
            </a:r>
          </a:p>
          <a:p>
            <a:pPr lvl="1" algn="l"/>
            <a:r>
              <a:rPr lang="en-US" sz="1400" i="1" dirty="0" smtClean="0">
                <a:solidFill>
                  <a:schemeClr val="tx1"/>
                </a:solidFill>
              </a:rPr>
              <a:t>environment.</a:t>
            </a:r>
            <a:br>
              <a:rPr lang="en-US" sz="1400" i="1" dirty="0" smtClean="0">
                <a:solidFill>
                  <a:schemeClr val="tx1"/>
                </a:solidFill>
              </a:rPr>
            </a:br>
            <a:r>
              <a:rPr lang="en-US" sz="1400" i="1" dirty="0" smtClean="0">
                <a:solidFill>
                  <a:schemeClr val="tx1"/>
                </a:solidFill>
              </a:rPr>
              <a:t/>
            </a:r>
            <a:br>
              <a:rPr lang="en-US" sz="1400" i="1" dirty="0" smtClean="0">
                <a:solidFill>
                  <a:schemeClr val="tx1"/>
                </a:solidFill>
              </a:rPr>
            </a:br>
            <a:r>
              <a:rPr lang="en-US" sz="1400" b="1" i="1" dirty="0" smtClean="0">
                <a:solidFill>
                  <a:schemeClr val="tx1"/>
                </a:solidFill>
              </a:rPr>
              <a:t>Points for consideration when ensuring confidential data protection</a:t>
            </a:r>
          </a:p>
          <a:p>
            <a:pPr lvl="1" algn="l">
              <a:buFont typeface="Arial" pitchFamily="34" charset="0"/>
              <a:buChar char="•"/>
            </a:pPr>
            <a:r>
              <a:rPr lang="en-US" sz="1400" dirty="0" smtClean="0">
                <a:solidFill>
                  <a:schemeClr val="tx1"/>
                </a:solidFill>
              </a:rPr>
              <a:t> Protect Personally Identifiable Information</a:t>
            </a:r>
          </a:p>
          <a:p>
            <a:pPr lvl="1" algn="l">
              <a:buFont typeface="Arial" pitchFamily="34" charset="0"/>
              <a:buChar char="•"/>
            </a:pPr>
            <a:r>
              <a:rPr lang="en-US" sz="1400" dirty="0" smtClean="0">
                <a:solidFill>
                  <a:schemeClr val="tx1"/>
                </a:solidFill>
              </a:rPr>
              <a:t> Securely destroy all non-essential PII.</a:t>
            </a:r>
          </a:p>
          <a:p>
            <a:pPr lvl="1" algn="l">
              <a:buFont typeface="Arial" pitchFamily="34" charset="0"/>
              <a:buChar char="•"/>
            </a:pPr>
            <a:r>
              <a:rPr lang="en-US" sz="1400" dirty="0" smtClean="0">
                <a:solidFill>
                  <a:schemeClr val="tx1"/>
                </a:solidFill>
              </a:rPr>
              <a:t> Protect confidential and business critical data</a:t>
            </a:r>
          </a:p>
          <a:p>
            <a:pPr lvl="1" algn="l">
              <a:buFont typeface="Arial" pitchFamily="34" charset="0"/>
              <a:buChar char="•"/>
            </a:pPr>
            <a:r>
              <a:rPr lang="en-US" sz="1400" dirty="0" smtClean="0">
                <a:solidFill>
                  <a:schemeClr val="tx1"/>
                </a:solidFill>
              </a:rPr>
              <a:t> Protect intellectual property.</a:t>
            </a:r>
          </a:p>
          <a:p>
            <a:pPr lvl="1" algn="l">
              <a:buFont typeface="Arial" pitchFamily="34" charset="0"/>
              <a:buChar char="•"/>
            </a:pPr>
            <a:r>
              <a:rPr lang="en-US" sz="1400" dirty="0" smtClean="0">
                <a:solidFill>
                  <a:schemeClr val="tx1"/>
                </a:solidFill>
              </a:rPr>
              <a:t> Protect encryption keys from misuse or disclosure (proper key management)</a:t>
            </a:r>
          </a:p>
          <a:p>
            <a:pPr lvl="1" algn="l">
              <a:buFont typeface="Arial" pitchFamily="34" charset="0"/>
              <a:buChar char="•"/>
            </a:pPr>
            <a:r>
              <a:rPr lang="en-US" sz="1400" dirty="0" smtClean="0">
                <a:solidFill>
                  <a:schemeClr val="tx1"/>
                </a:solidFill>
              </a:rPr>
              <a:t> Secure data communications. </a:t>
            </a:r>
          </a:p>
          <a:p>
            <a:pPr lvl="1" algn="l">
              <a:buFont typeface="Arial" pitchFamily="34" charset="0"/>
              <a:buChar char="•"/>
            </a:pPr>
            <a:r>
              <a:rPr lang="en-US" sz="1400" dirty="0" smtClean="0">
                <a:solidFill>
                  <a:schemeClr val="tx1"/>
                </a:solidFill>
              </a:rPr>
              <a:t> Implement data loss prevention (DLP) mechanism to prevent data leakage) </a:t>
            </a:r>
          </a:p>
          <a:p>
            <a:pPr lvl="1" algn="l">
              <a:buFont typeface="Arial" pitchFamily="34" charset="0"/>
              <a:buChar char="•"/>
            </a:pPr>
            <a:r>
              <a:rPr lang="en-US" sz="1400" dirty="0" smtClean="0">
                <a:solidFill>
                  <a:schemeClr val="tx1"/>
                </a:solidFill>
              </a:rPr>
              <a:t> Protect application information. </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Implementation of security</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46</a:t>
            </a:fld>
            <a:endParaRPr lang="en-US"/>
          </a:p>
        </p:txBody>
      </p:sp>
      <p:sp>
        <p:nvSpPr>
          <p:cNvPr id="4" name="Rectangle 3"/>
          <p:cNvSpPr/>
          <p:nvPr/>
        </p:nvSpPr>
        <p:spPr>
          <a:xfrm>
            <a:off x="182880" y="1097280"/>
            <a:ext cx="8595360" cy="535531"/>
          </a:xfrm>
          <a:prstGeom prst="rect">
            <a:avLst/>
          </a:prstGeom>
        </p:spPr>
        <p:txBody>
          <a:bodyPr wrap="square">
            <a:spAutoFit/>
          </a:bodyPr>
          <a:lstStyle/>
          <a:p>
            <a:pPr algn="just"/>
            <a:r>
              <a:rPr lang="en-US" sz="1600" dirty="0">
                <a:solidFill>
                  <a:schemeClr val="tx1"/>
                </a:solidFill>
              </a:rPr>
              <a:t>The following security measures represent general best practice implementations for </a:t>
            </a:r>
            <a:r>
              <a:rPr lang="en-US" sz="1600" dirty="0" smtClean="0">
                <a:solidFill>
                  <a:schemeClr val="tx1"/>
                </a:solidFill>
              </a:rPr>
              <a:t>cloud security</a:t>
            </a:r>
            <a:r>
              <a:rPr lang="en-US" sz="1600" dirty="0">
                <a:solidFill>
                  <a:schemeClr val="tx1"/>
                </a:solidFill>
              </a:rPr>
              <a:t>. At the same time, they are not intended to be interpreted as a guarantee of success</a:t>
            </a:r>
          </a:p>
        </p:txBody>
      </p:sp>
      <p:sp>
        <p:nvSpPr>
          <p:cNvPr id="5" name="Rectangle 4"/>
          <p:cNvSpPr/>
          <p:nvPr/>
        </p:nvSpPr>
        <p:spPr>
          <a:xfrm>
            <a:off x="182880" y="1691640"/>
            <a:ext cx="8549640" cy="1671227"/>
          </a:xfrm>
          <a:prstGeom prst="rect">
            <a:avLst/>
          </a:prstGeom>
        </p:spPr>
        <p:txBody>
          <a:bodyPr wrap="square">
            <a:spAutoFit/>
          </a:bodyPr>
          <a:lstStyle/>
          <a:p>
            <a:pPr algn="l">
              <a:buFont typeface="Arial" pitchFamily="34" charset="0"/>
              <a:buChar char="•"/>
            </a:pPr>
            <a:r>
              <a:rPr lang="en-US" sz="1600" b="1" dirty="0" smtClean="0">
                <a:solidFill>
                  <a:schemeClr val="tx1"/>
                </a:solidFill>
              </a:rPr>
              <a:t> 4 - Establish </a:t>
            </a:r>
            <a:r>
              <a:rPr lang="en-US" sz="1600" b="1" dirty="0">
                <a:solidFill>
                  <a:schemeClr val="tx1"/>
                </a:solidFill>
              </a:rPr>
              <a:t>application and environment </a:t>
            </a:r>
            <a:r>
              <a:rPr lang="en-US" sz="1600" b="1" dirty="0" smtClean="0">
                <a:solidFill>
                  <a:schemeClr val="tx1"/>
                </a:solidFill>
              </a:rPr>
              <a:t>provisioning</a:t>
            </a:r>
            <a:endParaRPr lang="en-US" sz="1600" b="1" dirty="0">
              <a:solidFill>
                <a:schemeClr val="tx1"/>
              </a:solidFill>
            </a:endParaRPr>
          </a:p>
          <a:p>
            <a:pPr lvl="1" algn="just"/>
            <a:r>
              <a:rPr lang="en-US" sz="1400" i="1" dirty="0" smtClean="0">
                <a:solidFill>
                  <a:schemeClr val="tx1"/>
                </a:solidFill>
              </a:rPr>
              <a:t>Access </a:t>
            </a:r>
            <a:r>
              <a:rPr lang="en-US" sz="1400" i="1" dirty="0">
                <a:solidFill>
                  <a:schemeClr val="tx1"/>
                </a:solidFill>
              </a:rPr>
              <a:t>and identity management are critical to cloud security. They limit access to data </a:t>
            </a:r>
            <a:r>
              <a:rPr lang="en-US" sz="1400" i="1" dirty="0" smtClean="0">
                <a:solidFill>
                  <a:schemeClr val="tx1"/>
                </a:solidFill>
              </a:rPr>
              <a:t>and applications </a:t>
            </a:r>
            <a:r>
              <a:rPr lang="en-US" sz="1400" i="1" dirty="0">
                <a:solidFill>
                  <a:schemeClr val="tx1"/>
                </a:solidFill>
              </a:rPr>
              <a:t>to authorized and appropriate users </a:t>
            </a:r>
            <a:r>
              <a:rPr lang="en-US" sz="1400" dirty="0">
                <a:solidFill>
                  <a:schemeClr val="tx1"/>
                </a:solidFill>
              </a:rPr>
              <a:t>In a centrally managed cloud environment, it is essential to have automated </a:t>
            </a:r>
            <a:r>
              <a:rPr lang="en-US" sz="1400" dirty="0" smtClean="0">
                <a:solidFill>
                  <a:schemeClr val="tx1"/>
                </a:solidFill>
              </a:rPr>
              <a:t>provisioning functionality </a:t>
            </a:r>
            <a:r>
              <a:rPr lang="en-US" sz="1400" dirty="0">
                <a:solidFill>
                  <a:schemeClr val="tx1"/>
                </a:solidFill>
              </a:rPr>
              <a:t>in place</a:t>
            </a:r>
            <a:r>
              <a:rPr lang="en-US" sz="1400" dirty="0" smtClean="0">
                <a:solidFill>
                  <a:schemeClr val="tx1"/>
                </a:solidFill>
              </a:rPr>
              <a:t>.</a:t>
            </a:r>
          </a:p>
          <a:p>
            <a:pPr lvl="1" algn="just"/>
            <a:r>
              <a:rPr lang="en-US" sz="1400" dirty="0" smtClean="0">
                <a:solidFill>
                  <a:schemeClr val="tx1"/>
                </a:solidFill>
              </a:rPr>
              <a:t> </a:t>
            </a:r>
            <a:r>
              <a:rPr lang="en-US" sz="2400" i="1" dirty="0" smtClean="0">
                <a:solidFill>
                  <a:schemeClr val="tx1"/>
                </a:solidFill>
              </a:rPr>
              <a:t/>
            </a:r>
            <a:br>
              <a:rPr lang="en-US" sz="2400" i="1" dirty="0" smtClean="0">
                <a:solidFill>
                  <a:schemeClr val="tx1"/>
                </a:solidFill>
              </a:rPr>
            </a:br>
            <a:r>
              <a:rPr lang="en-US" sz="1400" b="1" i="1" dirty="0" smtClean="0">
                <a:solidFill>
                  <a:schemeClr val="tx1"/>
                </a:solidFill>
              </a:rPr>
              <a:t>Points for consideration when implementing application&amp; environment provisioning.</a:t>
            </a:r>
          </a:p>
          <a:p>
            <a:pPr lvl="1" algn="l">
              <a:buFont typeface="Arial" pitchFamily="34" charset="0"/>
              <a:buChar char="•"/>
            </a:pPr>
            <a:r>
              <a:rPr lang="en-US" sz="1400" dirty="0" smtClean="0">
                <a:solidFill>
                  <a:schemeClr val="tx1"/>
                </a:solidFill>
              </a:rPr>
              <a:t> Implement </a:t>
            </a:r>
            <a:r>
              <a:rPr lang="en-US" sz="1400" dirty="0">
                <a:solidFill>
                  <a:schemeClr val="tx1"/>
                </a:solidFill>
              </a:rPr>
              <a:t>a program for application </a:t>
            </a:r>
            <a:r>
              <a:rPr lang="en-US" sz="1400" dirty="0" smtClean="0">
                <a:solidFill>
                  <a:schemeClr val="tx1"/>
                </a:solidFill>
              </a:rPr>
              <a:t>and image provisioning</a:t>
            </a:r>
            <a:r>
              <a:rPr lang="en-US" sz="1400" dirty="0">
                <a:solidFill>
                  <a:schemeClr val="tx1"/>
                </a:solidFill>
              </a:rPr>
              <a:t>.</a:t>
            </a:r>
            <a:endParaRPr lang="en-US" sz="1400" dirty="0" smtClean="0">
              <a:solidFill>
                <a:schemeClr val="tx1"/>
              </a:solidFill>
            </a:endParaRPr>
          </a:p>
          <a:p>
            <a:pPr lvl="1" algn="l">
              <a:buFont typeface="Arial" pitchFamily="34" charset="0"/>
              <a:buChar char="•"/>
            </a:pPr>
            <a:endParaRPr lang="en-US" sz="1400" dirty="0" smtClean="0">
              <a:solidFill>
                <a:schemeClr val="tx1"/>
              </a:solidFill>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Implementation of security</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47</a:t>
            </a:fld>
            <a:endParaRPr lang="en-US"/>
          </a:p>
        </p:txBody>
      </p:sp>
      <p:sp>
        <p:nvSpPr>
          <p:cNvPr id="4" name="Rectangle 3"/>
          <p:cNvSpPr/>
          <p:nvPr/>
        </p:nvSpPr>
        <p:spPr>
          <a:xfrm>
            <a:off x="182880" y="1097280"/>
            <a:ext cx="8549640" cy="535531"/>
          </a:xfrm>
          <a:prstGeom prst="rect">
            <a:avLst/>
          </a:prstGeom>
        </p:spPr>
        <p:txBody>
          <a:bodyPr wrap="square">
            <a:spAutoFit/>
          </a:bodyPr>
          <a:lstStyle/>
          <a:p>
            <a:pPr algn="just"/>
            <a:r>
              <a:rPr lang="en-US" sz="1600" dirty="0">
                <a:solidFill>
                  <a:schemeClr val="tx1"/>
                </a:solidFill>
              </a:rPr>
              <a:t>The following security measures represent general best practice implementations for </a:t>
            </a:r>
            <a:r>
              <a:rPr lang="en-US" sz="1600" dirty="0" smtClean="0">
                <a:solidFill>
                  <a:schemeClr val="tx1"/>
                </a:solidFill>
              </a:rPr>
              <a:t>cloud security</a:t>
            </a:r>
            <a:r>
              <a:rPr lang="en-US" sz="1600" dirty="0">
                <a:solidFill>
                  <a:schemeClr val="tx1"/>
                </a:solidFill>
              </a:rPr>
              <a:t>. At the same time, they are not intended to be interpreted as a guarantee of success</a:t>
            </a:r>
          </a:p>
        </p:txBody>
      </p:sp>
      <p:sp>
        <p:nvSpPr>
          <p:cNvPr id="5" name="Rectangle 4"/>
          <p:cNvSpPr/>
          <p:nvPr/>
        </p:nvSpPr>
        <p:spPr>
          <a:xfrm>
            <a:off x="182880" y="1691640"/>
            <a:ext cx="8549640" cy="2252924"/>
          </a:xfrm>
          <a:prstGeom prst="rect">
            <a:avLst/>
          </a:prstGeom>
        </p:spPr>
        <p:txBody>
          <a:bodyPr wrap="square">
            <a:spAutoFit/>
          </a:bodyPr>
          <a:lstStyle/>
          <a:p>
            <a:pPr algn="l">
              <a:buFont typeface="Arial" pitchFamily="34" charset="0"/>
              <a:buChar char="•"/>
            </a:pPr>
            <a:r>
              <a:rPr lang="en-US" sz="1600" b="1" dirty="0" smtClean="0">
                <a:solidFill>
                  <a:schemeClr val="tx1"/>
                </a:solidFill>
              </a:rPr>
              <a:t> 5 - Implement </a:t>
            </a:r>
            <a:r>
              <a:rPr lang="en-US" sz="1600" b="1" dirty="0">
                <a:solidFill>
                  <a:schemeClr val="tx1"/>
                </a:solidFill>
              </a:rPr>
              <a:t>a governance and audit management program</a:t>
            </a:r>
          </a:p>
          <a:p>
            <a:pPr lvl="1" algn="just"/>
            <a:r>
              <a:rPr lang="en-US" sz="1400" i="1" dirty="0">
                <a:solidFill>
                  <a:schemeClr val="tx1"/>
                </a:solidFill>
              </a:rPr>
              <a:t>To be prepared for regulatory or internal audits, you need to have a program in place </a:t>
            </a:r>
            <a:r>
              <a:rPr lang="en-US" sz="1400" i="1" dirty="0" smtClean="0">
                <a:solidFill>
                  <a:schemeClr val="tx1"/>
                </a:solidFill>
              </a:rPr>
              <a:t>that defines </a:t>
            </a:r>
            <a:r>
              <a:rPr lang="en-US" sz="1400" i="1" dirty="0">
                <a:solidFill>
                  <a:schemeClr val="tx1"/>
                </a:solidFill>
              </a:rPr>
              <a:t>when, how, and where to collect log and audit information</a:t>
            </a:r>
            <a:r>
              <a:rPr lang="en-US" sz="1400" i="1" dirty="0" smtClean="0">
                <a:solidFill>
                  <a:schemeClr val="tx1"/>
                </a:solidFill>
              </a:rPr>
              <a:t>.</a:t>
            </a:r>
          </a:p>
          <a:p>
            <a:pPr lvl="1" algn="just"/>
            <a:r>
              <a:rPr lang="en-US" sz="1400" i="1" dirty="0" smtClean="0">
                <a:solidFill>
                  <a:schemeClr val="tx1"/>
                </a:solidFill>
              </a:rPr>
              <a:t/>
            </a:r>
            <a:br>
              <a:rPr lang="en-US" sz="1400" i="1" dirty="0" smtClean="0">
                <a:solidFill>
                  <a:schemeClr val="tx1"/>
                </a:solidFill>
              </a:rPr>
            </a:br>
            <a:r>
              <a:rPr lang="en-US" sz="1400" b="1" i="1" dirty="0" smtClean="0">
                <a:solidFill>
                  <a:schemeClr val="tx1"/>
                </a:solidFill>
              </a:rPr>
              <a:t>Points for consideration when implementing governance &amp; environment provisioning.</a:t>
            </a:r>
          </a:p>
          <a:p>
            <a:pPr lvl="1" algn="l">
              <a:buFont typeface="Arial" pitchFamily="34" charset="0"/>
              <a:buChar char="•"/>
            </a:pPr>
            <a:r>
              <a:rPr lang="en-US" sz="1400" dirty="0" smtClean="0">
                <a:solidFill>
                  <a:schemeClr val="tx1"/>
                </a:solidFill>
              </a:rPr>
              <a:t> Implement </a:t>
            </a:r>
            <a:r>
              <a:rPr lang="en-US" sz="1400" dirty="0">
                <a:solidFill>
                  <a:schemeClr val="tx1"/>
                </a:solidFill>
              </a:rPr>
              <a:t>a </a:t>
            </a:r>
            <a:r>
              <a:rPr lang="en-US" sz="1400" dirty="0" smtClean="0">
                <a:solidFill>
                  <a:schemeClr val="tx1"/>
                </a:solidFill>
              </a:rPr>
              <a:t>privacy program management</a:t>
            </a:r>
          </a:p>
          <a:p>
            <a:pPr lvl="1" algn="just">
              <a:buFont typeface="Arial" pitchFamily="34" charset="0"/>
              <a:buChar char="•"/>
            </a:pPr>
            <a:r>
              <a:rPr lang="en-US" sz="1400" dirty="0" smtClean="0">
                <a:solidFill>
                  <a:schemeClr val="tx1"/>
                </a:solidFill>
              </a:rPr>
              <a:t> Implement </a:t>
            </a:r>
            <a:r>
              <a:rPr lang="en-US" sz="1400" dirty="0">
                <a:solidFill>
                  <a:schemeClr val="tx1"/>
                </a:solidFill>
              </a:rPr>
              <a:t>mechanisms for audit capture and management</a:t>
            </a:r>
            <a:r>
              <a:rPr lang="en-US" sz="1400" dirty="0" smtClean="0">
                <a:solidFill>
                  <a:schemeClr val="tx1"/>
                </a:solidFill>
              </a:rPr>
              <a:t>.</a:t>
            </a:r>
          </a:p>
          <a:p>
            <a:pPr lvl="1" algn="just">
              <a:buFont typeface="Arial" pitchFamily="34" charset="0"/>
              <a:buChar char="•"/>
            </a:pPr>
            <a:r>
              <a:rPr lang="en-US" sz="1400" dirty="0" smtClean="0">
                <a:solidFill>
                  <a:schemeClr val="tx1"/>
                </a:solidFill>
              </a:rPr>
              <a:t> Document </a:t>
            </a:r>
            <a:r>
              <a:rPr lang="en-US" sz="1400" dirty="0">
                <a:solidFill>
                  <a:schemeClr val="tx1"/>
                </a:solidFill>
              </a:rPr>
              <a:t>cross border protection and </a:t>
            </a:r>
            <a:r>
              <a:rPr lang="en-US" sz="1400" dirty="0" smtClean="0">
                <a:solidFill>
                  <a:schemeClr val="tx1"/>
                </a:solidFill>
              </a:rPr>
              <a:t>compliance (document</a:t>
            </a:r>
            <a:r>
              <a:rPr lang="en-US" sz="1400" dirty="0">
                <a:solidFill>
                  <a:schemeClr val="tx1"/>
                </a:solidFill>
              </a:rPr>
              <a:t>, review, and enforce policies that ensure that data is handled and stored </a:t>
            </a:r>
            <a:r>
              <a:rPr lang="en-US" sz="1400" dirty="0" smtClean="0">
                <a:solidFill>
                  <a:schemeClr val="tx1"/>
                </a:solidFill>
              </a:rPr>
              <a:t>in compliance </a:t>
            </a:r>
            <a:r>
              <a:rPr lang="en-US" sz="1400" dirty="0">
                <a:solidFill>
                  <a:schemeClr val="tx1"/>
                </a:solidFill>
              </a:rPr>
              <a:t>with regulations and cross-border protection </a:t>
            </a:r>
            <a:r>
              <a:rPr lang="en-US" sz="1400" dirty="0" smtClean="0">
                <a:solidFill>
                  <a:schemeClr val="tx1"/>
                </a:solidFill>
              </a:rPr>
              <a:t>requirements)</a:t>
            </a:r>
          </a:p>
          <a:p>
            <a:pPr lvl="1" algn="l">
              <a:buFont typeface="Arial" pitchFamily="34" charset="0"/>
              <a:buChar char="•"/>
            </a:pPr>
            <a:endParaRPr lang="en-US" sz="1400" dirty="0" smtClean="0">
              <a:solidFill>
                <a:schemeClr val="tx1"/>
              </a:solidFill>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Implementation of security</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48</a:t>
            </a:fld>
            <a:endParaRPr lang="en-US"/>
          </a:p>
        </p:txBody>
      </p:sp>
      <p:sp>
        <p:nvSpPr>
          <p:cNvPr id="4" name="Rectangle 3"/>
          <p:cNvSpPr/>
          <p:nvPr/>
        </p:nvSpPr>
        <p:spPr>
          <a:xfrm>
            <a:off x="182880" y="1097280"/>
            <a:ext cx="8595360" cy="535531"/>
          </a:xfrm>
          <a:prstGeom prst="rect">
            <a:avLst/>
          </a:prstGeom>
        </p:spPr>
        <p:txBody>
          <a:bodyPr wrap="square">
            <a:spAutoFit/>
          </a:bodyPr>
          <a:lstStyle/>
          <a:p>
            <a:pPr algn="just"/>
            <a:r>
              <a:rPr lang="en-US" sz="1600" dirty="0">
                <a:solidFill>
                  <a:schemeClr val="tx1"/>
                </a:solidFill>
              </a:rPr>
              <a:t>The following security measures represent general best practice implementations for </a:t>
            </a:r>
            <a:r>
              <a:rPr lang="en-US" sz="1600" dirty="0" smtClean="0">
                <a:solidFill>
                  <a:schemeClr val="tx1"/>
                </a:solidFill>
              </a:rPr>
              <a:t>cloud security</a:t>
            </a:r>
            <a:r>
              <a:rPr lang="en-US" sz="1600" dirty="0">
                <a:solidFill>
                  <a:schemeClr val="tx1"/>
                </a:solidFill>
              </a:rPr>
              <a:t>. At the same time, they are not intended to be interpreted as a guarantee of success</a:t>
            </a:r>
          </a:p>
        </p:txBody>
      </p:sp>
      <p:sp>
        <p:nvSpPr>
          <p:cNvPr id="5" name="Rectangle 4"/>
          <p:cNvSpPr/>
          <p:nvPr/>
        </p:nvSpPr>
        <p:spPr>
          <a:xfrm>
            <a:off x="182880" y="1691640"/>
            <a:ext cx="8503920" cy="1865126"/>
          </a:xfrm>
          <a:prstGeom prst="rect">
            <a:avLst/>
          </a:prstGeom>
        </p:spPr>
        <p:txBody>
          <a:bodyPr wrap="square">
            <a:spAutoFit/>
          </a:bodyPr>
          <a:lstStyle/>
          <a:p>
            <a:pPr algn="l">
              <a:buFont typeface="Arial" pitchFamily="34" charset="0"/>
              <a:buChar char="•"/>
            </a:pPr>
            <a:r>
              <a:rPr lang="en-US" sz="1600" dirty="0" smtClean="0">
                <a:solidFill>
                  <a:schemeClr val="tx1"/>
                </a:solidFill>
              </a:rPr>
              <a:t> </a:t>
            </a:r>
            <a:r>
              <a:rPr lang="en-US" sz="1600" b="1" dirty="0" smtClean="0">
                <a:solidFill>
                  <a:schemeClr val="tx1"/>
                </a:solidFill>
              </a:rPr>
              <a:t>6 -</a:t>
            </a:r>
            <a:r>
              <a:rPr lang="en-US" sz="1600" dirty="0" smtClean="0">
                <a:solidFill>
                  <a:schemeClr val="tx1"/>
                </a:solidFill>
              </a:rPr>
              <a:t> </a:t>
            </a:r>
            <a:r>
              <a:rPr lang="en-US" sz="1600" b="1" dirty="0" smtClean="0">
                <a:solidFill>
                  <a:schemeClr val="tx1"/>
                </a:solidFill>
              </a:rPr>
              <a:t>Implement </a:t>
            </a:r>
            <a:r>
              <a:rPr lang="en-US" sz="1600" b="1" dirty="0">
                <a:solidFill>
                  <a:schemeClr val="tx1"/>
                </a:solidFill>
              </a:rPr>
              <a:t>a vulnerability and intrusion management program</a:t>
            </a:r>
          </a:p>
          <a:p>
            <a:pPr lvl="1" algn="just"/>
            <a:r>
              <a:rPr lang="en-US" sz="1400" i="1" dirty="0" smtClean="0">
                <a:solidFill>
                  <a:schemeClr val="tx1"/>
                </a:solidFill>
              </a:rPr>
              <a:t>In </a:t>
            </a:r>
            <a:r>
              <a:rPr lang="en-US" sz="1400" i="1" dirty="0">
                <a:solidFill>
                  <a:schemeClr val="tx1"/>
                </a:solidFill>
              </a:rPr>
              <a:t>a trusted cloud environment, you have to implement a strict vulnerability </a:t>
            </a:r>
            <a:r>
              <a:rPr lang="en-US" sz="1400" i="1" dirty="0" smtClean="0">
                <a:solidFill>
                  <a:schemeClr val="tx1"/>
                </a:solidFill>
              </a:rPr>
              <a:t>management program </a:t>
            </a:r>
            <a:r>
              <a:rPr lang="en-US" sz="1400" i="1" dirty="0">
                <a:solidFill>
                  <a:schemeClr val="tx1"/>
                </a:solidFill>
              </a:rPr>
              <a:t>and mechanisms such as intrusion detection systems (IDS) and intrusion </a:t>
            </a:r>
            <a:r>
              <a:rPr lang="en-US" sz="1400" i="1" dirty="0" smtClean="0">
                <a:solidFill>
                  <a:schemeClr val="tx1"/>
                </a:solidFill>
              </a:rPr>
              <a:t>prevention systems </a:t>
            </a:r>
            <a:r>
              <a:rPr lang="en-US" sz="1400" i="1" dirty="0">
                <a:solidFill>
                  <a:schemeClr val="tx1"/>
                </a:solidFill>
              </a:rPr>
              <a:t>(IPS) to ensure that IT resources (servers, network, infrastructure components, </a:t>
            </a:r>
            <a:r>
              <a:rPr lang="en-US" sz="1400" i="1" dirty="0" smtClean="0">
                <a:solidFill>
                  <a:schemeClr val="tx1"/>
                </a:solidFill>
              </a:rPr>
              <a:t>and endpoints</a:t>
            </a:r>
            <a:r>
              <a:rPr lang="en-US" sz="1400" i="1" dirty="0">
                <a:solidFill>
                  <a:schemeClr val="tx1"/>
                </a:solidFill>
              </a:rPr>
              <a:t>) are constantly monitored for vulnerabilities and breaches.</a:t>
            </a:r>
            <a:endParaRPr lang="en-US" sz="1400" i="1" dirty="0" smtClean="0">
              <a:solidFill>
                <a:schemeClr val="tx1"/>
              </a:solidFill>
            </a:endParaRPr>
          </a:p>
          <a:p>
            <a:pPr lvl="1" algn="just"/>
            <a:r>
              <a:rPr lang="en-US" sz="1400" i="1" dirty="0" smtClean="0">
                <a:solidFill>
                  <a:schemeClr val="tx1"/>
                </a:solidFill>
              </a:rPr>
              <a:t/>
            </a:r>
            <a:br>
              <a:rPr lang="en-US" sz="1400" i="1" dirty="0" smtClean="0">
                <a:solidFill>
                  <a:schemeClr val="tx1"/>
                </a:solidFill>
              </a:rPr>
            </a:br>
            <a:r>
              <a:rPr lang="en-US" sz="1400" b="1" i="1" dirty="0" smtClean="0">
                <a:solidFill>
                  <a:schemeClr val="tx1"/>
                </a:solidFill>
              </a:rPr>
              <a:t>Points for consideration when implementing vulnerability and intrusion </a:t>
            </a:r>
            <a:r>
              <a:rPr lang="en-US" sz="1400" b="1" i="1" dirty="0" err="1" smtClean="0">
                <a:solidFill>
                  <a:schemeClr val="tx1"/>
                </a:solidFill>
              </a:rPr>
              <a:t>mngmt</a:t>
            </a:r>
            <a:r>
              <a:rPr lang="en-US" sz="1400" b="1" i="1" dirty="0" smtClean="0">
                <a:solidFill>
                  <a:schemeClr val="tx1"/>
                </a:solidFill>
              </a:rPr>
              <a:t>. program</a:t>
            </a:r>
          </a:p>
          <a:p>
            <a:pPr lvl="1" algn="l">
              <a:buFont typeface="Arial" pitchFamily="34" charset="0"/>
              <a:buChar char="•"/>
            </a:pPr>
            <a:r>
              <a:rPr lang="en-US" sz="1400" b="1" dirty="0" smtClean="0"/>
              <a:t> </a:t>
            </a:r>
            <a:r>
              <a:rPr lang="en-US" sz="1400" dirty="0" smtClean="0">
                <a:solidFill>
                  <a:schemeClr val="tx1"/>
                </a:solidFill>
              </a:rPr>
              <a:t>Implement </a:t>
            </a:r>
            <a:r>
              <a:rPr lang="en-US" sz="1400" dirty="0">
                <a:solidFill>
                  <a:schemeClr val="tx1"/>
                </a:solidFill>
              </a:rPr>
              <a:t>and regularly update antivirus/anti-spyware and IDS/IPS.</a:t>
            </a:r>
            <a:endParaRPr lang="en-US" sz="1400" dirty="0" smtClean="0">
              <a:solidFill>
                <a:schemeClr val="tx1"/>
              </a:solidFill>
            </a:endParaRPr>
          </a:p>
          <a:p>
            <a:pPr lvl="1" algn="l">
              <a:buFont typeface="Arial" pitchFamily="34" charset="0"/>
              <a:buChar char="•"/>
            </a:pPr>
            <a:endParaRPr lang="en-US" sz="1400" dirty="0" smtClean="0">
              <a:solidFill>
                <a:schemeClr val="tx1"/>
              </a:solidFill>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Implementation of security</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49</a:t>
            </a:fld>
            <a:endParaRPr lang="en-US"/>
          </a:p>
        </p:txBody>
      </p:sp>
      <p:sp>
        <p:nvSpPr>
          <p:cNvPr id="4" name="Rectangle 3"/>
          <p:cNvSpPr/>
          <p:nvPr/>
        </p:nvSpPr>
        <p:spPr>
          <a:xfrm>
            <a:off x="182880" y="1097280"/>
            <a:ext cx="8641080" cy="535531"/>
          </a:xfrm>
          <a:prstGeom prst="rect">
            <a:avLst/>
          </a:prstGeom>
        </p:spPr>
        <p:txBody>
          <a:bodyPr wrap="square">
            <a:spAutoFit/>
          </a:bodyPr>
          <a:lstStyle/>
          <a:p>
            <a:pPr algn="just"/>
            <a:r>
              <a:rPr lang="en-US" sz="1600" dirty="0">
                <a:solidFill>
                  <a:schemeClr val="tx1"/>
                </a:solidFill>
              </a:rPr>
              <a:t>The following security measures represent general best practice implementations for </a:t>
            </a:r>
            <a:r>
              <a:rPr lang="en-US" sz="1600" dirty="0" smtClean="0">
                <a:solidFill>
                  <a:schemeClr val="tx1"/>
                </a:solidFill>
              </a:rPr>
              <a:t>cloud security</a:t>
            </a:r>
            <a:r>
              <a:rPr lang="en-US" sz="1600" dirty="0">
                <a:solidFill>
                  <a:schemeClr val="tx1"/>
                </a:solidFill>
              </a:rPr>
              <a:t>. At the same time, they are not intended to be interpreted as a guarantee of success</a:t>
            </a:r>
          </a:p>
        </p:txBody>
      </p:sp>
      <p:sp>
        <p:nvSpPr>
          <p:cNvPr id="5" name="Rectangle 4"/>
          <p:cNvSpPr/>
          <p:nvPr/>
        </p:nvSpPr>
        <p:spPr>
          <a:xfrm>
            <a:off x="182880" y="1691640"/>
            <a:ext cx="8641080" cy="1865126"/>
          </a:xfrm>
          <a:prstGeom prst="rect">
            <a:avLst/>
          </a:prstGeom>
        </p:spPr>
        <p:txBody>
          <a:bodyPr wrap="square">
            <a:spAutoFit/>
          </a:bodyPr>
          <a:lstStyle/>
          <a:p>
            <a:pPr algn="l">
              <a:buFont typeface="Arial" pitchFamily="34" charset="0"/>
              <a:buChar char="•"/>
            </a:pPr>
            <a:r>
              <a:rPr lang="en-US" sz="1600" b="1" dirty="0" smtClean="0">
                <a:solidFill>
                  <a:schemeClr val="tx1"/>
                </a:solidFill>
              </a:rPr>
              <a:t> 7 - Maintain </a:t>
            </a:r>
            <a:r>
              <a:rPr lang="en-US" sz="1600" b="1" dirty="0">
                <a:solidFill>
                  <a:schemeClr val="tx1"/>
                </a:solidFill>
              </a:rPr>
              <a:t>environment testing and validation</a:t>
            </a:r>
          </a:p>
          <a:p>
            <a:pPr lvl="1" algn="just"/>
            <a:r>
              <a:rPr lang="en-US" sz="1400" dirty="0">
                <a:solidFill>
                  <a:schemeClr val="tx1"/>
                </a:solidFill>
              </a:rPr>
              <a:t>In order to maintain an intact cloud IT environment, you have to employ different </a:t>
            </a:r>
            <a:r>
              <a:rPr lang="en-US" sz="1400" dirty="0" smtClean="0">
                <a:solidFill>
                  <a:schemeClr val="tx1"/>
                </a:solidFill>
              </a:rPr>
              <a:t>mechanisms for </a:t>
            </a:r>
            <a:r>
              <a:rPr lang="en-US" sz="1400" dirty="0">
                <a:solidFill>
                  <a:schemeClr val="tx1"/>
                </a:solidFill>
              </a:rPr>
              <a:t>testing and validation. </a:t>
            </a:r>
            <a:endParaRPr lang="en-US" sz="1400" dirty="0" smtClean="0">
              <a:solidFill>
                <a:schemeClr val="tx1"/>
              </a:solidFill>
            </a:endParaRPr>
          </a:p>
          <a:p>
            <a:pPr lvl="1" algn="l"/>
            <a:r>
              <a:rPr lang="en-US" sz="1400" i="1" dirty="0" smtClean="0">
                <a:solidFill>
                  <a:schemeClr val="tx1"/>
                </a:solidFill>
              </a:rPr>
              <a:t/>
            </a:r>
            <a:br>
              <a:rPr lang="en-US" sz="1400" i="1" dirty="0" smtClean="0">
                <a:solidFill>
                  <a:schemeClr val="tx1"/>
                </a:solidFill>
              </a:rPr>
            </a:br>
            <a:r>
              <a:rPr lang="en-US" sz="1400" b="1" i="1" dirty="0" smtClean="0">
                <a:solidFill>
                  <a:schemeClr val="tx1"/>
                </a:solidFill>
              </a:rPr>
              <a:t>Points for consideration for environment testing and validation</a:t>
            </a:r>
          </a:p>
          <a:p>
            <a:pPr lvl="1" algn="l">
              <a:buFont typeface="Arial" pitchFamily="34" charset="0"/>
              <a:buChar char="•"/>
            </a:pPr>
            <a:r>
              <a:rPr lang="en-US" sz="1400" dirty="0" smtClean="0">
                <a:solidFill>
                  <a:schemeClr val="tx1"/>
                </a:solidFill>
              </a:rPr>
              <a:t> </a:t>
            </a:r>
            <a:r>
              <a:rPr lang="fr-FR" sz="1400" dirty="0" err="1">
                <a:solidFill>
                  <a:schemeClr val="tx1"/>
                </a:solidFill>
              </a:rPr>
              <a:t>Implement</a:t>
            </a:r>
            <a:r>
              <a:rPr lang="fr-FR" sz="1400" dirty="0">
                <a:solidFill>
                  <a:schemeClr val="tx1"/>
                </a:solidFill>
              </a:rPr>
              <a:t> a change management </a:t>
            </a:r>
            <a:r>
              <a:rPr lang="fr-FR" sz="1400" dirty="0" err="1">
                <a:solidFill>
                  <a:schemeClr val="tx1"/>
                </a:solidFill>
              </a:rPr>
              <a:t>process</a:t>
            </a:r>
            <a:r>
              <a:rPr lang="fr-FR" sz="1400" dirty="0" smtClean="0">
                <a:solidFill>
                  <a:schemeClr val="tx1"/>
                </a:solidFill>
              </a:rPr>
              <a:t>.</a:t>
            </a:r>
          </a:p>
          <a:p>
            <a:pPr lvl="1" algn="l">
              <a:buFont typeface="Arial" pitchFamily="34" charset="0"/>
              <a:buChar char="•"/>
            </a:pPr>
            <a:r>
              <a:rPr lang="en-US" sz="1400" dirty="0" smtClean="0">
                <a:solidFill>
                  <a:schemeClr val="tx1"/>
                </a:solidFill>
              </a:rPr>
              <a:t> Implement </a:t>
            </a:r>
            <a:r>
              <a:rPr lang="en-US" sz="1400" dirty="0">
                <a:solidFill>
                  <a:schemeClr val="tx1"/>
                </a:solidFill>
              </a:rPr>
              <a:t>a data encryption and access program</a:t>
            </a:r>
            <a:r>
              <a:rPr lang="en-US" sz="1400" dirty="0" smtClean="0">
                <a:solidFill>
                  <a:schemeClr val="tx1"/>
                </a:solidFill>
              </a:rPr>
              <a:t>.</a:t>
            </a:r>
          </a:p>
          <a:p>
            <a:pPr lvl="1" algn="l">
              <a:buFont typeface="Arial" pitchFamily="34" charset="0"/>
              <a:buChar char="•"/>
            </a:pPr>
            <a:r>
              <a:rPr lang="en-US" sz="1400" dirty="0" smtClean="0">
                <a:solidFill>
                  <a:schemeClr val="tx1"/>
                </a:solidFill>
              </a:rPr>
              <a:t> Implement </a:t>
            </a:r>
            <a:r>
              <a:rPr lang="en-US" sz="1400" dirty="0">
                <a:solidFill>
                  <a:schemeClr val="tx1"/>
                </a:solidFill>
              </a:rPr>
              <a:t>a program for secure application development and testing</a:t>
            </a:r>
            <a:endParaRPr lang="en-US" sz="1400" dirty="0" smtClean="0">
              <a:solidFill>
                <a:schemeClr val="tx1"/>
              </a:solidFill>
            </a:endParaRPr>
          </a:p>
          <a:p>
            <a:pPr lvl="1" algn="l">
              <a:buFont typeface="Arial" pitchFamily="34" charset="0"/>
              <a:buChar char="•"/>
            </a:pPr>
            <a:endParaRPr lang="en-US" sz="1400" dirty="0" smtClean="0">
              <a:solidFill>
                <a:schemeClr val="tx1"/>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Content and structure</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5</a:t>
            </a:fld>
            <a:endParaRPr lang="en-US"/>
          </a:p>
        </p:txBody>
      </p:sp>
      <p:sp>
        <p:nvSpPr>
          <p:cNvPr id="4" name="Rectangle 3"/>
          <p:cNvSpPr/>
          <p:nvPr/>
        </p:nvSpPr>
        <p:spPr>
          <a:xfrm>
            <a:off x="228600" y="1097280"/>
            <a:ext cx="8248373" cy="5660011"/>
          </a:xfrm>
          <a:prstGeom prst="rect">
            <a:avLst/>
          </a:prstGeom>
        </p:spPr>
        <p:txBody>
          <a:bodyPr wrap="square">
            <a:spAutoFit/>
          </a:bodyPr>
          <a:lstStyle/>
          <a:p>
            <a:pPr algn="l"/>
            <a:r>
              <a:rPr lang="en-US" sz="1400" b="1" dirty="0" smtClean="0">
                <a:solidFill>
                  <a:schemeClr val="tx1"/>
                </a:solidFill>
              </a:rPr>
              <a:t>Key presentation</a:t>
            </a:r>
          </a:p>
          <a:p>
            <a:pPr algn="l">
              <a:buFont typeface="Arial" pitchFamily="34" charset="0"/>
              <a:buChar char="•"/>
            </a:pPr>
            <a:r>
              <a:rPr lang="en-US" sz="1400" dirty="0" smtClean="0">
                <a:solidFill>
                  <a:schemeClr val="tx1"/>
                </a:solidFill>
              </a:rPr>
              <a:t>	</a:t>
            </a:r>
            <a:r>
              <a:rPr lang="en-US" sz="1200" dirty="0" smtClean="0">
                <a:solidFill>
                  <a:schemeClr val="tx1"/>
                </a:solidFill>
              </a:rPr>
              <a:t>Source: Fundamentals of Cloud Computing (WS009) </a:t>
            </a:r>
          </a:p>
          <a:p>
            <a:pPr algn="l"/>
            <a:r>
              <a:rPr lang="en-US" sz="1200" dirty="0" smtClean="0">
                <a:solidFill>
                  <a:schemeClr val="tx1"/>
                </a:solidFill>
              </a:rPr>
              <a:t>	File: 5DTMP_ws009_vs0091student.pdf – chapter 5 -&gt; </a:t>
            </a:r>
            <a:r>
              <a:rPr lang="en-US" sz="1200" b="1" dirty="0" smtClean="0">
                <a:solidFill>
                  <a:srgbClr val="FF0000"/>
                </a:solidFill>
              </a:rPr>
              <a:t>master file</a:t>
            </a:r>
          </a:p>
          <a:p>
            <a:pPr algn="l"/>
            <a:endParaRPr lang="en-US" sz="1200" dirty="0" smtClean="0">
              <a:solidFill>
                <a:schemeClr val="tx1"/>
              </a:solidFill>
            </a:endParaRPr>
          </a:p>
          <a:p>
            <a:pPr algn="l">
              <a:buFont typeface="Arial" pitchFamily="34" charset="0"/>
              <a:buChar char="•"/>
            </a:pPr>
            <a:r>
              <a:rPr lang="en-US" sz="1200" dirty="0" smtClean="0">
                <a:solidFill>
                  <a:schemeClr val="tx1"/>
                </a:solidFill>
              </a:rPr>
              <a:t>	File: This training material -&gt; </a:t>
            </a:r>
            <a:r>
              <a:rPr lang="en-US" sz="1200" b="1" dirty="0" smtClean="0">
                <a:solidFill>
                  <a:srgbClr val="0070C0"/>
                </a:solidFill>
              </a:rPr>
              <a:t>supplement</a:t>
            </a:r>
            <a:endParaRPr lang="en-US" sz="1200" dirty="0" smtClean="0">
              <a:solidFill>
                <a:schemeClr val="tx1"/>
              </a:solidFill>
            </a:endParaRPr>
          </a:p>
          <a:p>
            <a:pPr algn="l"/>
            <a:endParaRPr lang="en-US" sz="1400" dirty="0" smtClean="0">
              <a:solidFill>
                <a:schemeClr val="tx1"/>
              </a:solidFill>
            </a:endParaRPr>
          </a:p>
          <a:p>
            <a:pPr algn="l"/>
            <a:r>
              <a:rPr lang="en-US" sz="1400" b="1" dirty="0" smtClean="0">
                <a:solidFill>
                  <a:schemeClr val="tx1"/>
                </a:solidFill>
              </a:rPr>
              <a:t>Appendix</a:t>
            </a:r>
          </a:p>
          <a:p>
            <a:pPr algn="l"/>
            <a:endParaRPr lang="en-US" sz="1400" dirty="0" smtClean="0">
              <a:solidFill>
                <a:schemeClr val="tx1"/>
              </a:solidFill>
            </a:endParaRPr>
          </a:p>
          <a:p>
            <a:pPr algn="l"/>
            <a:r>
              <a:rPr lang="en-US" sz="1400" b="1" dirty="0" smtClean="0">
                <a:solidFill>
                  <a:schemeClr val="tx1"/>
                </a:solidFill>
              </a:rPr>
              <a:t>A – </a:t>
            </a:r>
            <a:r>
              <a:rPr lang="en-US" sz="1400" dirty="0" smtClean="0">
                <a:solidFill>
                  <a:schemeClr val="tx1"/>
                </a:solidFill>
              </a:rPr>
              <a:t>	</a:t>
            </a:r>
          </a:p>
          <a:p>
            <a:pPr algn="l"/>
            <a:r>
              <a:rPr lang="en-US" sz="1400" dirty="0" smtClean="0">
                <a:solidFill>
                  <a:schemeClr val="tx1"/>
                </a:solidFill>
              </a:rPr>
              <a:t>	</a:t>
            </a:r>
            <a:r>
              <a:rPr lang="en-US" sz="1200" dirty="0" smtClean="0">
                <a:solidFill>
                  <a:schemeClr val="tx1"/>
                </a:solidFill>
              </a:rPr>
              <a:t>File: 03_Virtualization_Cloud_Security_How_to_de-risk_Security_in_a_Cloud_Virtual_environment.pdf</a:t>
            </a:r>
          </a:p>
          <a:p>
            <a:pPr algn="l"/>
            <a:endParaRPr lang="en-US" sz="1200" dirty="0" smtClean="0">
              <a:solidFill>
                <a:schemeClr val="tx1"/>
              </a:solidFill>
            </a:endParaRPr>
          </a:p>
          <a:p>
            <a:pPr algn="l"/>
            <a:r>
              <a:rPr lang="en-US" sz="1400" b="1" dirty="0" smtClean="0">
                <a:solidFill>
                  <a:schemeClr val="tx1"/>
                </a:solidFill>
              </a:rPr>
              <a:t>B – </a:t>
            </a:r>
          </a:p>
          <a:p>
            <a:pPr algn="l"/>
            <a:r>
              <a:rPr lang="en-US" sz="1200" dirty="0" smtClean="0">
                <a:solidFill>
                  <a:schemeClr val="tx1"/>
                </a:solidFill>
              </a:rPr>
              <a:t>	Source: Importance of Security in Today's IT Environment (AOT2013SF02)</a:t>
            </a:r>
          </a:p>
          <a:p>
            <a:pPr algn="l"/>
            <a:r>
              <a:rPr lang="en-US" sz="1200" dirty="0" smtClean="0">
                <a:solidFill>
                  <a:schemeClr val="tx1"/>
                </a:solidFill>
              </a:rPr>
              <a:t>	File: Importance_of_Security_in_Todays_IT_IBM.pptx</a:t>
            </a:r>
          </a:p>
          <a:p>
            <a:pPr algn="l"/>
            <a:endParaRPr lang="en-US" sz="1400" b="1" dirty="0" smtClean="0">
              <a:solidFill>
                <a:schemeClr val="tx1"/>
              </a:solidFill>
            </a:endParaRPr>
          </a:p>
          <a:p>
            <a:pPr algn="l"/>
            <a:r>
              <a:rPr lang="en-US" sz="1400" b="1" dirty="0" smtClean="0">
                <a:solidFill>
                  <a:schemeClr val="tx1"/>
                </a:solidFill>
              </a:rPr>
              <a:t>C – </a:t>
            </a:r>
          </a:p>
          <a:p>
            <a:pPr algn="l"/>
            <a:r>
              <a:rPr lang="en-US" sz="1200" dirty="0" smtClean="0">
                <a:solidFill>
                  <a:schemeClr val="tx1"/>
                </a:solidFill>
              </a:rPr>
              <a:t>	Source: introduction to Security and Assurance in the Cloud (AOT2013SF14)</a:t>
            </a:r>
          </a:p>
          <a:p>
            <a:pPr algn="l"/>
            <a:r>
              <a:rPr lang="en-US" sz="1200" dirty="0" smtClean="0">
                <a:solidFill>
                  <a:schemeClr val="tx1"/>
                </a:solidFill>
              </a:rPr>
              <a:t>	File: Introduction_to_Security_in_the_Cloud_IBM.ppt</a:t>
            </a:r>
          </a:p>
          <a:p>
            <a:pPr algn="l"/>
            <a:endParaRPr lang="en-US" sz="1200" dirty="0" smtClean="0">
              <a:solidFill>
                <a:schemeClr val="tx1"/>
              </a:solidFill>
            </a:endParaRPr>
          </a:p>
          <a:p>
            <a:pPr algn="l"/>
            <a:r>
              <a:rPr lang="en-US" sz="1400" b="1" dirty="0" smtClean="0">
                <a:solidFill>
                  <a:schemeClr val="tx1"/>
                </a:solidFill>
              </a:rPr>
              <a:t>D – </a:t>
            </a:r>
          </a:p>
          <a:p>
            <a:pPr algn="l"/>
            <a:r>
              <a:rPr lang="en-US" sz="1200" dirty="0" smtClean="0">
                <a:solidFill>
                  <a:schemeClr val="tx1"/>
                </a:solidFill>
              </a:rPr>
              <a:t>	Source: Security Fundamentals - Why Security (SF100)</a:t>
            </a:r>
          </a:p>
          <a:p>
            <a:pPr algn="l"/>
            <a:r>
              <a:rPr lang="en-US" sz="1200" dirty="0" smtClean="0">
                <a:solidFill>
                  <a:schemeClr val="tx1"/>
                </a:solidFill>
              </a:rPr>
              <a:t>	File: Concepts_and_Principles_of_Security_V3.0.ppt</a:t>
            </a:r>
          </a:p>
          <a:p>
            <a:pPr algn="l"/>
            <a:r>
              <a:rPr lang="en-US" sz="1200" dirty="0" smtClean="0">
                <a:solidFill>
                  <a:schemeClr val="tx1"/>
                </a:solidFill>
              </a:rPr>
              <a:t>	File: Why_Security_V4.ppt</a:t>
            </a:r>
          </a:p>
          <a:p>
            <a:pPr algn="l"/>
            <a:endParaRPr lang="en-US" sz="1200" dirty="0" smtClean="0">
              <a:solidFill>
                <a:schemeClr val="tx1"/>
              </a:solidFill>
            </a:endParaRPr>
          </a:p>
          <a:p>
            <a:pPr algn="l"/>
            <a:endParaRPr lang="en-US" sz="1200" dirty="0" smtClean="0">
              <a:solidFill>
                <a:schemeClr val="tx1"/>
              </a:solidFill>
            </a:endParaRPr>
          </a:p>
          <a:p>
            <a:endParaRPr lang="en-US" sz="1400" dirty="0" smtClean="0">
              <a:solidFill>
                <a:srgbClr val="FF0000"/>
              </a:solidFill>
            </a:endParaRPr>
          </a:p>
          <a:p>
            <a:endParaRPr lang="en-US" sz="1800" dirty="0" smtClean="0">
              <a:solidFill>
                <a:srgbClr val="0070C0"/>
              </a:solidFill>
            </a:endParaRPr>
          </a:p>
          <a:p>
            <a:endParaRPr lang="en-US" sz="1800" dirty="0" smtClean="0">
              <a:solidFill>
                <a:srgbClr val="0070C0"/>
              </a:solidFill>
            </a:endParaRPr>
          </a:p>
          <a:p>
            <a:endParaRPr lang="en-US" sz="1800" dirty="0">
              <a:solidFill>
                <a:srgbClr val="0070C0"/>
              </a:solidFill>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82562" y="593725"/>
            <a:ext cx="8778557" cy="639763"/>
          </a:xfrm>
        </p:spPr>
        <p:txBody>
          <a:bodyPr/>
          <a:lstStyle/>
          <a:p>
            <a:r>
              <a:rPr lang="en-US" dirty="0" smtClean="0"/>
              <a:t>Security risks associated with cloud computing that must be adequately addressed</a:t>
            </a:r>
            <a:br>
              <a:rPr lang="en-US" dirty="0" smtClean="0"/>
            </a:br>
            <a:endParaRPr lang="en-US" dirty="0" smtClean="0"/>
          </a:p>
        </p:txBody>
      </p:sp>
      <p:sp>
        <p:nvSpPr>
          <p:cNvPr id="13315" name="Slide Number Placeholder 2"/>
          <p:cNvSpPr>
            <a:spLocks noGrp="1"/>
          </p:cNvSpPr>
          <p:nvPr>
            <p:ph type="sldNum" sz="quarter" idx="11"/>
          </p:nvPr>
        </p:nvSpPr>
        <p:spPr>
          <a:noFill/>
        </p:spPr>
        <p:txBody>
          <a:bodyPr/>
          <a:lstStyle/>
          <a:p>
            <a:fld id="{C5D4F83C-D49E-414A-9720-80E8D62B99DD}" type="slidenum">
              <a:rPr lang="en-US" smtClean="0">
                <a:latin typeface="Arial" charset="0"/>
                <a:ea typeface="MS PGothic" pitchFamily="34" charset="-128"/>
                <a:cs typeface="Arial" charset="0"/>
              </a:rPr>
              <a:pPr/>
              <a:t>50</a:t>
            </a:fld>
            <a:endParaRPr lang="en-US" smtClean="0">
              <a:latin typeface="Arial" charset="0"/>
              <a:ea typeface="MS PGothic" pitchFamily="34" charset="-128"/>
              <a:cs typeface="Arial" charset="0"/>
            </a:endParaRPr>
          </a:p>
        </p:txBody>
      </p:sp>
      <p:sp>
        <p:nvSpPr>
          <p:cNvPr id="5" name="Rectangle 4"/>
          <p:cNvSpPr/>
          <p:nvPr/>
        </p:nvSpPr>
        <p:spPr>
          <a:xfrm>
            <a:off x="228600" y="1325880"/>
            <a:ext cx="8321040" cy="2585323"/>
          </a:xfrm>
          <a:prstGeom prst="rect">
            <a:avLst/>
          </a:prstGeom>
        </p:spPr>
        <p:txBody>
          <a:bodyPr wrap="square">
            <a:spAutoFit/>
          </a:bodyPr>
          <a:lstStyle/>
          <a:p>
            <a:pPr algn="just">
              <a:buFont typeface="Arial" pitchFamily="34" charset="0"/>
              <a:buChar char="•"/>
            </a:pPr>
            <a:r>
              <a:rPr lang="en-US" sz="1400" dirty="0" smtClean="0">
                <a:solidFill>
                  <a:schemeClr val="tx1"/>
                </a:solidFill>
              </a:rPr>
              <a:t> Loss </a:t>
            </a:r>
            <a:r>
              <a:rPr lang="en-US" sz="1400" dirty="0">
                <a:solidFill>
                  <a:schemeClr val="tx1"/>
                </a:solidFill>
              </a:rPr>
              <a:t>of governance. </a:t>
            </a:r>
          </a:p>
          <a:p>
            <a:pPr algn="just"/>
            <a:r>
              <a:rPr lang="en-US" sz="1400" dirty="0">
                <a:solidFill>
                  <a:schemeClr val="tx1"/>
                </a:solidFill>
              </a:rPr>
              <a:t>• Responsibility ambiguity. </a:t>
            </a:r>
          </a:p>
          <a:p>
            <a:pPr algn="just"/>
            <a:r>
              <a:rPr lang="en-US" sz="1400" dirty="0">
                <a:solidFill>
                  <a:schemeClr val="tx1"/>
                </a:solidFill>
              </a:rPr>
              <a:t>• Isolation failure. </a:t>
            </a:r>
          </a:p>
          <a:p>
            <a:pPr algn="just">
              <a:buFont typeface="Arial" pitchFamily="34" charset="0"/>
              <a:buChar char="•"/>
            </a:pPr>
            <a:r>
              <a:rPr lang="en-US" sz="1400" dirty="0" smtClean="0">
                <a:solidFill>
                  <a:schemeClr val="tx1"/>
                </a:solidFill>
              </a:rPr>
              <a:t> Vendor </a:t>
            </a:r>
            <a:r>
              <a:rPr lang="en-US" sz="1400" dirty="0">
                <a:solidFill>
                  <a:schemeClr val="tx1"/>
                </a:solidFill>
              </a:rPr>
              <a:t>lock‐in. </a:t>
            </a:r>
          </a:p>
          <a:p>
            <a:pPr algn="just"/>
            <a:r>
              <a:rPr lang="en-US" sz="1400" dirty="0">
                <a:solidFill>
                  <a:schemeClr val="tx1"/>
                </a:solidFill>
              </a:rPr>
              <a:t>• Compliance and legal risks. </a:t>
            </a:r>
            <a:endParaRPr lang="en-US" sz="1400" dirty="0" smtClean="0">
              <a:solidFill>
                <a:schemeClr val="tx1"/>
              </a:solidFill>
            </a:endParaRPr>
          </a:p>
          <a:p>
            <a:pPr algn="just">
              <a:buFont typeface="Arial" pitchFamily="34" charset="0"/>
              <a:buChar char="•"/>
            </a:pPr>
            <a:r>
              <a:rPr lang="en-US" sz="1400" dirty="0" smtClean="0">
                <a:solidFill>
                  <a:schemeClr val="tx1"/>
                </a:solidFill>
              </a:rPr>
              <a:t> Handling of security incidents. </a:t>
            </a:r>
          </a:p>
          <a:p>
            <a:pPr algn="just"/>
            <a:r>
              <a:rPr lang="en-US" sz="1400" dirty="0" smtClean="0">
                <a:solidFill>
                  <a:schemeClr val="tx1"/>
                </a:solidFill>
              </a:rPr>
              <a:t>• Management interface vulnerability. </a:t>
            </a:r>
          </a:p>
          <a:p>
            <a:pPr algn="just"/>
            <a:r>
              <a:rPr lang="en-US" sz="1400" dirty="0" smtClean="0">
                <a:solidFill>
                  <a:schemeClr val="tx1"/>
                </a:solidFill>
              </a:rPr>
              <a:t>• Data protection. </a:t>
            </a:r>
          </a:p>
          <a:p>
            <a:pPr algn="just">
              <a:buFont typeface="Arial" pitchFamily="34" charset="0"/>
              <a:buChar char="•"/>
            </a:pPr>
            <a:r>
              <a:rPr lang="en-US" sz="1400" dirty="0" smtClean="0">
                <a:solidFill>
                  <a:schemeClr val="tx1"/>
                </a:solidFill>
              </a:rPr>
              <a:t> Malicious behavior of insiders.. </a:t>
            </a:r>
          </a:p>
          <a:p>
            <a:pPr algn="just">
              <a:buFont typeface="Arial" pitchFamily="34" charset="0"/>
              <a:buChar char="•"/>
            </a:pPr>
            <a:r>
              <a:rPr lang="en-US" sz="1400" dirty="0" smtClean="0">
                <a:solidFill>
                  <a:schemeClr val="tx1"/>
                </a:solidFill>
              </a:rPr>
              <a:t> Business failure of the provider. </a:t>
            </a:r>
          </a:p>
          <a:p>
            <a:pPr algn="just">
              <a:buFont typeface="Arial" pitchFamily="34" charset="0"/>
              <a:buChar char="•"/>
            </a:pPr>
            <a:r>
              <a:rPr lang="en-US" sz="1400" dirty="0" smtClean="0">
                <a:solidFill>
                  <a:schemeClr val="tx1"/>
                </a:solidFill>
              </a:rPr>
              <a:t> Service unavailability. </a:t>
            </a:r>
          </a:p>
          <a:p>
            <a:pPr algn="just">
              <a:buFont typeface="Arial" pitchFamily="34" charset="0"/>
              <a:buChar char="•"/>
            </a:pPr>
            <a:r>
              <a:rPr lang="en-US" sz="1400" dirty="0" smtClean="0">
                <a:solidFill>
                  <a:schemeClr val="tx1"/>
                </a:solidFill>
              </a:rPr>
              <a:t> Insecure or incomplete data deletion</a:t>
            </a:r>
            <a:endParaRPr lang="en-US" sz="1400" dirty="0">
              <a:solidFill>
                <a:schemeClr val="tx1"/>
              </a:solidFill>
            </a:endParaRPr>
          </a:p>
          <a:p>
            <a:pPr algn="l"/>
            <a:endParaRPr lang="en-US" sz="1200" b="1" dirty="0">
              <a:solidFill>
                <a:schemeClr val="tx1"/>
              </a:solidFill>
            </a:endParaRPr>
          </a:p>
        </p:txBody>
      </p:sp>
      <p:sp>
        <p:nvSpPr>
          <p:cNvPr id="6" name="Rectangle 5"/>
          <p:cNvSpPr/>
          <p:nvPr/>
        </p:nvSpPr>
        <p:spPr>
          <a:xfrm>
            <a:off x="228600" y="6126480"/>
            <a:ext cx="8503920" cy="276999"/>
          </a:xfrm>
          <a:prstGeom prst="rect">
            <a:avLst/>
          </a:prstGeom>
        </p:spPr>
        <p:txBody>
          <a:bodyPr wrap="square">
            <a:spAutoFit/>
          </a:bodyPr>
          <a:lstStyle/>
          <a:p>
            <a:pPr algn="l" eaLnBrk="0" hangingPunct="0">
              <a:lnSpc>
                <a:spcPct val="100000"/>
              </a:lnSpc>
              <a:spcBef>
                <a:spcPct val="30000"/>
              </a:spcBef>
              <a:defRPr/>
            </a:pPr>
            <a:r>
              <a:rPr lang="en-US" sz="1200" dirty="0" smtClean="0">
                <a:solidFill>
                  <a:schemeClr val="tx1"/>
                </a:solidFill>
              </a:rPr>
              <a:t>Source and details description on </a:t>
            </a:r>
            <a:r>
              <a:rPr lang="en-US" sz="1200" dirty="0" smtClean="0">
                <a:solidFill>
                  <a:schemeClr val="tx1"/>
                </a:solidFill>
                <a:hlinkClick r:id="rId3"/>
              </a:rPr>
              <a:t>http://www.cloudstandardscustomercouncil.org/security-d.htm</a:t>
            </a:r>
            <a:endParaRPr lang="en-US" sz="1200" dirty="0" smtClean="0">
              <a:solidFill>
                <a:schemeClr val="tx1"/>
              </a:solidFill>
            </a:endParaRPr>
          </a:p>
        </p:txBody>
      </p:sp>
      <p:pic>
        <p:nvPicPr>
          <p:cNvPr id="46082" name="Picture 2"/>
          <p:cNvPicPr>
            <a:picLocks noChangeAspect="1" noChangeArrowheads="1"/>
          </p:cNvPicPr>
          <p:nvPr/>
        </p:nvPicPr>
        <p:blipFill>
          <a:blip r:embed="rId4"/>
          <a:srcRect/>
          <a:stretch>
            <a:fillRect/>
          </a:stretch>
        </p:blipFill>
        <p:spPr bwMode="auto">
          <a:xfrm>
            <a:off x="5029200" y="1325880"/>
            <a:ext cx="2819400" cy="2019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Security challenges and questions in nutshell</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51</a:t>
            </a:fld>
            <a:endParaRPr lang="en-US"/>
          </a:p>
        </p:txBody>
      </p:sp>
      <p:sp>
        <p:nvSpPr>
          <p:cNvPr id="6" name="Rectangle 5"/>
          <p:cNvSpPr/>
          <p:nvPr/>
        </p:nvSpPr>
        <p:spPr>
          <a:xfrm>
            <a:off x="228600" y="1051560"/>
            <a:ext cx="8275320" cy="4745915"/>
          </a:xfrm>
          <a:prstGeom prst="rect">
            <a:avLst/>
          </a:prstGeom>
        </p:spPr>
        <p:txBody>
          <a:bodyPr wrap="square">
            <a:spAutoFit/>
          </a:bodyPr>
          <a:lstStyle/>
          <a:p>
            <a:pPr algn="just"/>
            <a:r>
              <a:rPr lang="en-US" sz="1400" b="1" dirty="0" smtClean="0">
                <a:solidFill>
                  <a:schemeClr val="tx1"/>
                </a:solidFill>
              </a:rPr>
              <a:t>Governance</a:t>
            </a:r>
          </a:p>
          <a:p>
            <a:pPr algn="just"/>
            <a:r>
              <a:rPr lang="en-US" sz="1400" dirty="0" smtClean="0">
                <a:solidFill>
                  <a:schemeClr val="tx1"/>
                </a:solidFill>
              </a:rPr>
              <a:t>Achieving and maintaining governance and compliance in cloud environments brings new challenges to many organizations. (This paper should not be seen as legal advice or guidance specific to any one organization.) </a:t>
            </a:r>
          </a:p>
          <a:p>
            <a:pPr algn="just"/>
            <a:endParaRPr lang="en-US" sz="1400" dirty="0" smtClean="0">
              <a:solidFill>
                <a:schemeClr val="tx1"/>
              </a:solidFill>
            </a:endParaRPr>
          </a:p>
          <a:p>
            <a:pPr algn="just"/>
            <a:r>
              <a:rPr lang="en-US" sz="1400" dirty="0" smtClean="0">
                <a:solidFill>
                  <a:schemeClr val="tx1"/>
                </a:solidFill>
              </a:rPr>
              <a:t>Things you might need to consider include:</a:t>
            </a:r>
          </a:p>
          <a:p>
            <a:pPr algn="just"/>
            <a:endParaRPr lang="en-US" sz="1400" dirty="0" smtClean="0">
              <a:solidFill>
                <a:schemeClr val="tx1"/>
              </a:solidFill>
            </a:endParaRPr>
          </a:p>
          <a:p>
            <a:pPr lvl="1" algn="just"/>
            <a:r>
              <a:rPr lang="en-US" sz="1400" b="1" dirty="0" smtClean="0">
                <a:solidFill>
                  <a:schemeClr val="tx1"/>
                </a:solidFill>
              </a:rPr>
              <a:t>Jurisdiction and regulatory requirements</a:t>
            </a:r>
          </a:p>
          <a:p>
            <a:pPr lvl="1" algn="just">
              <a:buFont typeface="Arial" pitchFamily="34" charset="0"/>
              <a:buChar char="•"/>
            </a:pPr>
            <a:r>
              <a:rPr lang="en-US" sz="1400" dirty="0" smtClean="0">
                <a:solidFill>
                  <a:schemeClr val="tx1"/>
                </a:solidFill>
              </a:rPr>
              <a:t> Can data be accessed and stored at rest within regulatory  constraints?</a:t>
            </a:r>
          </a:p>
          <a:p>
            <a:pPr lvl="1" algn="just">
              <a:buFont typeface="Arial" pitchFamily="34" charset="0"/>
              <a:buChar char="•"/>
            </a:pPr>
            <a:r>
              <a:rPr lang="en-US" sz="1400" dirty="0" smtClean="0">
                <a:solidFill>
                  <a:schemeClr val="tx1"/>
                </a:solidFill>
              </a:rPr>
              <a:t> Are development, test and operational clouds managing data within the required jurisdictions including backups?</a:t>
            </a:r>
          </a:p>
          <a:p>
            <a:pPr lvl="1" algn="just"/>
            <a:endParaRPr lang="en-US" sz="1400" b="1" dirty="0" smtClean="0">
              <a:solidFill>
                <a:schemeClr val="tx1"/>
              </a:solidFill>
            </a:endParaRPr>
          </a:p>
          <a:p>
            <a:pPr lvl="1" algn="just"/>
            <a:r>
              <a:rPr lang="en-US" sz="1400" b="1" dirty="0" smtClean="0">
                <a:solidFill>
                  <a:schemeClr val="tx1"/>
                </a:solidFill>
              </a:rPr>
              <a:t>Complying with Export/Import controls</a:t>
            </a:r>
          </a:p>
          <a:p>
            <a:pPr lvl="1" algn="just">
              <a:buFont typeface="Arial" pitchFamily="34" charset="0"/>
              <a:buChar char="•"/>
            </a:pPr>
            <a:r>
              <a:rPr lang="en-US" sz="1400" dirty="0" smtClean="0">
                <a:solidFill>
                  <a:schemeClr val="tx1"/>
                </a:solidFill>
              </a:rPr>
              <a:t>Applying encryption software to data in the cloud, are these controls permitted in a particular country/jurisdiction?</a:t>
            </a:r>
          </a:p>
          <a:p>
            <a:pPr lvl="1" algn="just">
              <a:buFont typeface="Arial" pitchFamily="34" charset="0"/>
              <a:buChar char="•"/>
            </a:pPr>
            <a:r>
              <a:rPr lang="en-US" sz="1400" dirty="0" smtClean="0">
                <a:solidFill>
                  <a:schemeClr val="tx1"/>
                </a:solidFill>
              </a:rPr>
              <a:t>Can you legally operate with the security mechanisms being applied?</a:t>
            </a:r>
          </a:p>
          <a:p>
            <a:pPr lvl="1" algn="just">
              <a:buFont typeface="Arial" pitchFamily="34" charset="0"/>
              <a:buChar char="•"/>
            </a:pPr>
            <a:endParaRPr lang="en-US" sz="1400" dirty="0" smtClean="0">
              <a:solidFill>
                <a:schemeClr val="tx1"/>
              </a:solidFill>
            </a:endParaRPr>
          </a:p>
          <a:p>
            <a:pPr lvl="1" algn="just"/>
            <a:r>
              <a:rPr lang="en-US" sz="1400" b="1" dirty="0" smtClean="0">
                <a:solidFill>
                  <a:schemeClr val="tx1"/>
                </a:solidFill>
              </a:rPr>
              <a:t>Compliance of the infrastructure</a:t>
            </a:r>
          </a:p>
          <a:p>
            <a:pPr lvl="1" algn="just">
              <a:buFont typeface="Arial" pitchFamily="34" charset="0"/>
              <a:buChar char="•"/>
            </a:pPr>
            <a:r>
              <a:rPr lang="en-US" sz="1400" dirty="0" smtClean="0">
                <a:solidFill>
                  <a:schemeClr val="tx1"/>
                </a:solidFill>
              </a:rPr>
              <a:t>Are you buying into a cloud architecture/infrastructure/ service which is not compliant?</a:t>
            </a:r>
          </a:p>
          <a:p>
            <a:pPr lvl="1" algn="just"/>
            <a:endParaRPr lang="en-US" sz="1400" b="1" dirty="0" smtClean="0">
              <a:solidFill>
                <a:schemeClr val="tx1"/>
              </a:solidFill>
            </a:endParaRPr>
          </a:p>
          <a:p>
            <a:pPr lvl="1" algn="just"/>
            <a:r>
              <a:rPr lang="en-US" sz="1400" b="1" dirty="0" smtClean="0">
                <a:solidFill>
                  <a:schemeClr val="tx1"/>
                </a:solidFill>
              </a:rPr>
              <a:t>Audit and reporting</a:t>
            </a:r>
          </a:p>
          <a:p>
            <a:pPr lvl="1" algn="just">
              <a:buFont typeface="Arial" pitchFamily="34" charset="0"/>
              <a:buChar char="•"/>
            </a:pPr>
            <a:r>
              <a:rPr lang="en-US" sz="1400" dirty="0" smtClean="0">
                <a:solidFill>
                  <a:schemeClr val="tx1"/>
                </a:solidFill>
              </a:rPr>
              <a:t>Can you provide the required evidence and reports to show compliance to regulations such as PCI and SOX? </a:t>
            </a:r>
          </a:p>
          <a:p>
            <a:pPr lvl="1" algn="just">
              <a:buFont typeface="Arial" pitchFamily="34" charset="0"/>
              <a:buChar char="•"/>
            </a:pPr>
            <a:r>
              <a:rPr lang="en-US" sz="1400" dirty="0" smtClean="0">
                <a:solidFill>
                  <a:schemeClr val="tx1"/>
                </a:solidFill>
              </a:rPr>
              <a:t>Can you satisfy legal requirements for information when operating in the cloud?</a:t>
            </a:r>
            <a:endParaRPr lang="en-US" sz="1400" dirty="0">
              <a:solidFill>
                <a:schemeClr val="tx1"/>
              </a:solidFill>
            </a:endParaRPr>
          </a:p>
        </p:txBody>
      </p:sp>
      <p:pic>
        <p:nvPicPr>
          <p:cNvPr id="44033" name="Picture 1"/>
          <p:cNvPicPr>
            <a:picLocks noChangeAspect="1" noChangeArrowheads="1"/>
          </p:cNvPicPr>
          <p:nvPr/>
        </p:nvPicPr>
        <p:blipFill>
          <a:blip r:embed="rId2"/>
          <a:srcRect/>
          <a:stretch>
            <a:fillRect/>
          </a:stretch>
        </p:blipFill>
        <p:spPr bwMode="auto">
          <a:xfrm>
            <a:off x="7360920" y="1737360"/>
            <a:ext cx="1021556" cy="990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Security challenges and questions in nutshell</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52</a:t>
            </a:fld>
            <a:endParaRPr lang="en-US"/>
          </a:p>
        </p:txBody>
      </p:sp>
      <p:sp>
        <p:nvSpPr>
          <p:cNvPr id="6" name="Rectangle 5"/>
          <p:cNvSpPr/>
          <p:nvPr/>
        </p:nvSpPr>
        <p:spPr>
          <a:xfrm>
            <a:off x="228600" y="868680"/>
            <a:ext cx="8275320" cy="4745915"/>
          </a:xfrm>
          <a:prstGeom prst="rect">
            <a:avLst/>
          </a:prstGeom>
        </p:spPr>
        <p:txBody>
          <a:bodyPr wrap="square">
            <a:spAutoFit/>
          </a:bodyPr>
          <a:lstStyle/>
          <a:p>
            <a:pPr algn="just"/>
            <a:endParaRPr lang="en-US" sz="1400" dirty="0" smtClean="0">
              <a:solidFill>
                <a:schemeClr val="tx1"/>
              </a:solidFill>
            </a:endParaRPr>
          </a:p>
          <a:p>
            <a:pPr algn="just"/>
            <a:endParaRPr lang="en-US" sz="1400" dirty="0" smtClean="0">
              <a:solidFill>
                <a:schemeClr val="tx1"/>
              </a:solidFill>
            </a:endParaRPr>
          </a:p>
          <a:p>
            <a:pPr algn="just"/>
            <a:endParaRPr lang="en-US" sz="1400" dirty="0" smtClean="0">
              <a:solidFill>
                <a:schemeClr val="tx1"/>
              </a:solidFill>
            </a:endParaRPr>
          </a:p>
          <a:p>
            <a:pPr algn="just"/>
            <a:endParaRPr lang="en-US" sz="1400" dirty="0" smtClean="0">
              <a:solidFill>
                <a:schemeClr val="tx1"/>
              </a:solidFill>
            </a:endParaRPr>
          </a:p>
          <a:p>
            <a:pPr algn="just"/>
            <a:endParaRPr lang="en-US" sz="1400" dirty="0" smtClean="0">
              <a:solidFill>
                <a:schemeClr val="tx1"/>
              </a:solidFill>
            </a:endParaRPr>
          </a:p>
          <a:p>
            <a:pPr algn="just"/>
            <a:endParaRPr lang="en-US" sz="1400" dirty="0" smtClean="0">
              <a:solidFill>
                <a:schemeClr val="tx1"/>
              </a:solidFill>
            </a:endParaRPr>
          </a:p>
          <a:p>
            <a:pPr algn="just"/>
            <a:r>
              <a:rPr lang="en-US" sz="1400" dirty="0" smtClean="0">
                <a:solidFill>
                  <a:schemeClr val="tx1"/>
                </a:solidFill>
              </a:rPr>
              <a:t>Other key issues include:</a:t>
            </a:r>
          </a:p>
          <a:p>
            <a:pPr algn="just"/>
            <a:endParaRPr lang="en-US" sz="1400" dirty="0" smtClean="0">
              <a:solidFill>
                <a:schemeClr val="tx1"/>
              </a:solidFill>
            </a:endParaRPr>
          </a:p>
          <a:p>
            <a:pPr lvl="1" algn="just"/>
            <a:r>
              <a:rPr lang="en-US" sz="1400" b="1" dirty="0" smtClean="0">
                <a:solidFill>
                  <a:schemeClr val="tx1"/>
                </a:solidFill>
              </a:rPr>
              <a:t>Data location and segregation</a:t>
            </a:r>
          </a:p>
          <a:p>
            <a:pPr lvl="1" algn="just">
              <a:buFont typeface="Arial" pitchFamily="34" charset="0"/>
              <a:buChar char="•"/>
            </a:pPr>
            <a:r>
              <a:rPr lang="en-US" sz="1400" dirty="0" smtClean="0">
                <a:solidFill>
                  <a:schemeClr val="tx1"/>
                </a:solidFill>
              </a:rPr>
              <a:t>Where does the data reside? How do you know?</a:t>
            </a:r>
          </a:p>
          <a:p>
            <a:pPr lvl="1" algn="just">
              <a:buFont typeface="Arial" pitchFamily="34" charset="0"/>
              <a:buChar char="•"/>
            </a:pPr>
            <a:r>
              <a:rPr lang="en-US" sz="1400" dirty="0" smtClean="0">
                <a:solidFill>
                  <a:schemeClr val="tx1"/>
                </a:solidFill>
              </a:rPr>
              <a:t>What happens when investigations require access  to servers and possibly other people’s data?</a:t>
            </a:r>
          </a:p>
          <a:p>
            <a:pPr lvl="1" algn="just"/>
            <a:endParaRPr lang="en-US" sz="1400" b="1" dirty="0" smtClean="0">
              <a:solidFill>
                <a:schemeClr val="tx1"/>
              </a:solidFill>
            </a:endParaRPr>
          </a:p>
          <a:p>
            <a:pPr lvl="1" algn="just"/>
            <a:r>
              <a:rPr lang="en-US" sz="1400" b="1" dirty="0" smtClean="0">
                <a:solidFill>
                  <a:schemeClr val="tx1"/>
                </a:solidFill>
              </a:rPr>
              <a:t>Data footprints</a:t>
            </a:r>
          </a:p>
          <a:p>
            <a:pPr lvl="1" algn="just">
              <a:buFont typeface="Arial" pitchFamily="34" charset="0"/>
              <a:buChar char="•"/>
            </a:pPr>
            <a:r>
              <a:rPr lang="en-US" sz="1400" dirty="0" smtClean="0">
                <a:solidFill>
                  <a:schemeClr val="tx1"/>
                </a:solidFill>
              </a:rPr>
              <a:t>How do you ensure that the data is where you need it when you need it, yet not left behind?</a:t>
            </a:r>
          </a:p>
          <a:p>
            <a:pPr lvl="1" algn="just">
              <a:buFont typeface="Arial" pitchFamily="34" charset="0"/>
              <a:buChar char="•"/>
            </a:pPr>
            <a:r>
              <a:rPr lang="en-US" sz="1400" dirty="0" smtClean="0">
                <a:solidFill>
                  <a:schemeClr val="tx1"/>
                </a:solidFill>
              </a:rPr>
              <a:t>How is it deleted?</a:t>
            </a:r>
          </a:p>
          <a:p>
            <a:pPr lvl="1" algn="just">
              <a:buFont typeface="Arial" pitchFamily="34" charset="0"/>
              <a:buChar char="•"/>
            </a:pPr>
            <a:r>
              <a:rPr lang="en-US" sz="1400" dirty="0" smtClean="0">
                <a:solidFill>
                  <a:schemeClr val="tx1"/>
                </a:solidFill>
              </a:rPr>
              <a:t>Can the application code be exposed in the cloud?</a:t>
            </a:r>
          </a:p>
          <a:p>
            <a:pPr lvl="1" algn="just"/>
            <a:endParaRPr lang="en-US" sz="1400" b="1" dirty="0" smtClean="0">
              <a:solidFill>
                <a:schemeClr val="tx1"/>
              </a:solidFill>
            </a:endParaRPr>
          </a:p>
          <a:p>
            <a:pPr lvl="1" algn="just"/>
            <a:r>
              <a:rPr lang="en-US" sz="1400" b="1" dirty="0" smtClean="0">
                <a:solidFill>
                  <a:schemeClr val="tx1"/>
                </a:solidFill>
              </a:rPr>
              <a:t>Backup and recovery</a:t>
            </a:r>
          </a:p>
          <a:p>
            <a:pPr lvl="1" algn="just">
              <a:buFont typeface="Arial" pitchFamily="34" charset="0"/>
              <a:buChar char="•"/>
            </a:pPr>
            <a:r>
              <a:rPr lang="en-US" sz="1400" dirty="0" smtClean="0">
                <a:solidFill>
                  <a:schemeClr val="tx1"/>
                </a:solidFill>
              </a:rPr>
              <a:t>How can you retrieve data when you need it? </a:t>
            </a:r>
          </a:p>
          <a:p>
            <a:pPr lvl="1" algn="just">
              <a:buFont typeface="Arial" pitchFamily="34" charset="0"/>
              <a:buChar char="•"/>
            </a:pPr>
            <a:r>
              <a:rPr lang="en-US" sz="1400" dirty="0" smtClean="0">
                <a:solidFill>
                  <a:schemeClr val="tx1"/>
                </a:solidFill>
              </a:rPr>
              <a:t>Can you ensure that the backup is maintained securely,  in geographically separated locations?</a:t>
            </a:r>
          </a:p>
          <a:p>
            <a:pPr lvl="1" algn="just"/>
            <a:endParaRPr lang="en-US" sz="1400" b="1" dirty="0" smtClean="0">
              <a:solidFill>
                <a:schemeClr val="tx1"/>
              </a:solidFill>
            </a:endParaRPr>
          </a:p>
          <a:p>
            <a:pPr lvl="1" algn="just"/>
            <a:r>
              <a:rPr lang="en-US" sz="1400" b="1" dirty="0" smtClean="0">
                <a:solidFill>
                  <a:schemeClr val="tx1"/>
                </a:solidFill>
              </a:rPr>
              <a:t>Administration</a:t>
            </a:r>
          </a:p>
          <a:p>
            <a:pPr lvl="1" algn="just">
              <a:buFont typeface="Arial" pitchFamily="34" charset="0"/>
              <a:buChar char="•"/>
            </a:pPr>
            <a:r>
              <a:rPr lang="en-US" sz="1400" dirty="0" smtClean="0">
                <a:solidFill>
                  <a:schemeClr val="tx1"/>
                </a:solidFill>
              </a:rPr>
              <a:t>How can you control the increased access administrators have working in a virtualized model?</a:t>
            </a:r>
          </a:p>
          <a:p>
            <a:pPr lvl="1" algn="just">
              <a:buFont typeface="Arial" pitchFamily="34" charset="0"/>
              <a:buChar char="•"/>
            </a:pPr>
            <a:r>
              <a:rPr lang="en-US" sz="1400" dirty="0" smtClean="0">
                <a:solidFill>
                  <a:schemeClr val="tx1"/>
                </a:solidFill>
              </a:rPr>
              <a:t>Can privileged access be appropriately controlled in cloud environments?</a:t>
            </a:r>
            <a:endParaRPr lang="en-US" sz="1400" dirty="0">
              <a:solidFill>
                <a:schemeClr val="tx1"/>
              </a:solidFill>
            </a:endParaRPr>
          </a:p>
        </p:txBody>
      </p:sp>
      <p:pic>
        <p:nvPicPr>
          <p:cNvPr id="43009" name="Picture 1"/>
          <p:cNvPicPr>
            <a:picLocks noChangeAspect="1" noChangeArrowheads="1"/>
          </p:cNvPicPr>
          <p:nvPr/>
        </p:nvPicPr>
        <p:blipFill>
          <a:blip r:embed="rId2"/>
          <a:srcRect/>
          <a:stretch>
            <a:fillRect/>
          </a:stretch>
        </p:blipFill>
        <p:spPr bwMode="auto">
          <a:xfrm>
            <a:off x="6446520" y="1097280"/>
            <a:ext cx="2039815" cy="1005840"/>
          </a:xfrm>
          <a:prstGeom prst="rect">
            <a:avLst/>
          </a:prstGeom>
          <a:noFill/>
          <a:ln w="9525">
            <a:noFill/>
            <a:miter lim="800000"/>
            <a:headEnd/>
            <a:tailEnd/>
          </a:ln>
        </p:spPr>
      </p:pic>
      <p:sp>
        <p:nvSpPr>
          <p:cNvPr id="7" name="Rectangle 6"/>
          <p:cNvSpPr/>
          <p:nvPr/>
        </p:nvSpPr>
        <p:spPr>
          <a:xfrm>
            <a:off x="228600" y="1051560"/>
            <a:ext cx="6080760" cy="1061829"/>
          </a:xfrm>
          <a:prstGeom prst="rect">
            <a:avLst/>
          </a:prstGeom>
        </p:spPr>
        <p:txBody>
          <a:bodyPr wrap="square">
            <a:spAutoFit/>
          </a:bodyPr>
          <a:lstStyle/>
          <a:p>
            <a:pPr algn="just"/>
            <a:r>
              <a:rPr lang="en-US" sz="1400" b="1" dirty="0" smtClean="0">
                <a:solidFill>
                  <a:schemeClr val="tx1"/>
                </a:solidFill>
              </a:rPr>
              <a:t>Data</a:t>
            </a:r>
          </a:p>
          <a:p>
            <a:pPr algn="just"/>
            <a:r>
              <a:rPr lang="en-US" sz="1400" dirty="0" smtClean="0">
                <a:solidFill>
                  <a:schemeClr val="tx1"/>
                </a:solidFill>
              </a:rPr>
              <a:t>Cloud places data in new and different places, not just the user data but also the application (source) code. Who has access, and what is left behind when you scale down a service? </a:t>
            </a:r>
          </a:p>
          <a:p>
            <a:pPr algn="just"/>
            <a:endParaRPr lang="en-US" sz="1400" dirty="0" smtClean="0">
              <a:solidFill>
                <a:schemeClr val="tx1"/>
              </a:solidFill>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Security challenges and questions in nutshell</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53</a:t>
            </a:fld>
            <a:endParaRPr lang="en-US"/>
          </a:p>
        </p:txBody>
      </p:sp>
      <p:sp>
        <p:nvSpPr>
          <p:cNvPr id="6" name="Rectangle 5"/>
          <p:cNvSpPr/>
          <p:nvPr/>
        </p:nvSpPr>
        <p:spPr>
          <a:xfrm>
            <a:off x="228600" y="1051560"/>
            <a:ext cx="8275320" cy="5715411"/>
          </a:xfrm>
          <a:prstGeom prst="rect">
            <a:avLst/>
          </a:prstGeom>
        </p:spPr>
        <p:txBody>
          <a:bodyPr wrap="square">
            <a:spAutoFit/>
          </a:bodyPr>
          <a:lstStyle/>
          <a:p>
            <a:pPr algn="just"/>
            <a:endParaRPr lang="en-US" sz="1400" dirty="0" smtClean="0">
              <a:solidFill>
                <a:schemeClr val="tx1"/>
              </a:solidFill>
            </a:endParaRPr>
          </a:p>
          <a:p>
            <a:pPr algn="just"/>
            <a:endParaRPr lang="en-US" sz="1400" dirty="0" smtClean="0">
              <a:solidFill>
                <a:schemeClr val="tx1"/>
              </a:solidFill>
            </a:endParaRPr>
          </a:p>
          <a:p>
            <a:pPr algn="just"/>
            <a:endParaRPr lang="en-US" sz="1400" dirty="0" smtClean="0">
              <a:solidFill>
                <a:schemeClr val="tx1"/>
              </a:solidFill>
            </a:endParaRPr>
          </a:p>
          <a:p>
            <a:pPr algn="just"/>
            <a:endParaRPr lang="en-US" sz="1400" dirty="0" smtClean="0">
              <a:solidFill>
                <a:schemeClr val="tx1"/>
              </a:solidFill>
            </a:endParaRPr>
          </a:p>
          <a:p>
            <a:pPr algn="just"/>
            <a:endParaRPr lang="en-US" sz="1400" dirty="0" smtClean="0">
              <a:solidFill>
                <a:schemeClr val="tx1"/>
              </a:solidFill>
            </a:endParaRPr>
          </a:p>
          <a:p>
            <a:pPr algn="just"/>
            <a:r>
              <a:rPr lang="en-US" sz="1400" dirty="0" smtClean="0">
                <a:solidFill>
                  <a:schemeClr val="tx1"/>
                </a:solidFill>
              </a:rPr>
              <a:t>Looking at the underlying architecture and infrastructure, some of the considerations include:</a:t>
            </a:r>
          </a:p>
          <a:p>
            <a:pPr lvl="1" algn="just"/>
            <a:endParaRPr lang="en-US" sz="1400" dirty="0" smtClean="0">
              <a:solidFill>
                <a:schemeClr val="tx1"/>
              </a:solidFill>
            </a:endParaRPr>
          </a:p>
          <a:p>
            <a:pPr lvl="1" algn="just"/>
            <a:r>
              <a:rPr lang="en-US" sz="1400" b="1" dirty="0" smtClean="0">
                <a:solidFill>
                  <a:schemeClr val="tx1"/>
                </a:solidFill>
              </a:rPr>
              <a:t>Protection</a:t>
            </a:r>
          </a:p>
          <a:p>
            <a:pPr lvl="1" algn="just">
              <a:buFont typeface="Arial" pitchFamily="34" charset="0"/>
              <a:buChar char="•"/>
            </a:pPr>
            <a:r>
              <a:rPr lang="en-US" sz="1400" dirty="0" smtClean="0">
                <a:solidFill>
                  <a:schemeClr val="tx1"/>
                </a:solidFill>
              </a:rPr>
              <a:t>How do you protect against attack when you have a standard infrastructure and the same vulnerability exists in many places across that infrastructure?</a:t>
            </a:r>
          </a:p>
          <a:p>
            <a:pPr lvl="1" algn="just">
              <a:buFont typeface="Arial" pitchFamily="34" charset="0"/>
              <a:buChar char="•"/>
            </a:pPr>
            <a:endParaRPr lang="en-US" sz="1400" b="1" dirty="0" smtClean="0">
              <a:solidFill>
                <a:schemeClr val="tx1"/>
              </a:solidFill>
            </a:endParaRPr>
          </a:p>
          <a:p>
            <a:pPr lvl="1" algn="just"/>
            <a:r>
              <a:rPr lang="en-US" sz="1400" b="1" dirty="0" smtClean="0">
                <a:solidFill>
                  <a:schemeClr val="tx1"/>
                </a:solidFill>
              </a:rPr>
              <a:t>Hypervisor vulnerabilities</a:t>
            </a:r>
          </a:p>
          <a:p>
            <a:pPr lvl="1" algn="just">
              <a:buFont typeface="Arial" pitchFamily="34" charset="0"/>
              <a:buChar char="•"/>
            </a:pPr>
            <a:r>
              <a:rPr lang="en-US" sz="1400" dirty="0" smtClean="0">
                <a:solidFill>
                  <a:schemeClr val="tx1"/>
                </a:solidFill>
              </a:rPr>
              <a:t>How can you protect the hypervisor (a key component for cloud infrastructures) which interacts and manages multiple environments in the cloud? The hypervisor being a potential target to gain access to more systems, and hosted images.</a:t>
            </a:r>
          </a:p>
          <a:p>
            <a:pPr lvl="1" algn="just"/>
            <a:endParaRPr lang="en-US" sz="1400" b="1" dirty="0" smtClean="0">
              <a:solidFill>
                <a:schemeClr val="tx1"/>
              </a:solidFill>
            </a:endParaRPr>
          </a:p>
          <a:p>
            <a:pPr lvl="1" algn="just"/>
            <a:r>
              <a:rPr lang="en-US" sz="1400" b="1" dirty="0" smtClean="0">
                <a:solidFill>
                  <a:schemeClr val="tx1"/>
                </a:solidFill>
              </a:rPr>
              <a:t>Multi-tenant environments</a:t>
            </a:r>
          </a:p>
          <a:p>
            <a:pPr lvl="1" algn="just">
              <a:buFont typeface="Arial" pitchFamily="34" charset="0"/>
              <a:buChar char="•"/>
            </a:pPr>
            <a:r>
              <a:rPr lang="en-US" sz="1400" dirty="0" smtClean="0">
                <a:solidFill>
                  <a:schemeClr val="tx1"/>
                </a:solidFill>
              </a:rPr>
              <a:t>How do you ensure that systems and applications are appropriately and sufficiently isolated and protecting against malicious server to server communication?</a:t>
            </a:r>
          </a:p>
          <a:p>
            <a:pPr lvl="1" algn="just"/>
            <a:endParaRPr lang="en-US" sz="1400" b="1" dirty="0" smtClean="0">
              <a:solidFill>
                <a:schemeClr val="tx1"/>
              </a:solidFill>
            </a:endParaRPr>
          </a:p>
          <a:p>
            <a:pPr lvl="1" algn="just"/>
            <a:r>
              <a:rPr lang="en-US" sz="1400" b="1" dirty="0" smtClean="0">
                <a:solidFill>
                  <a:schemeClr val="tx1"/>
                </a:solidFill>
              </a:rPr>
              <a:t>Security policies</a:t>
            </a:r>
          </a:p>
          <a:p>
            <a:pPr lvl="1" algn="just">
              <a:buFont typeface="Arial" pitchFamily="34" charset="0"/>
              <a:buChar char="•"/>
            </a:pPr>
            <a:r>
              <a:rPr lang="en-US" sz="1400" dirty="0" smtClean="0">
                <a:solidFill>
                  <a:schemeClr val="tx1"/>
                </a:solidFill>
              </a:rPr>
              <a:t>How do you ensure that security policies are accurately and fully implemented across the cloud architectures you are using and buying into?</a:t>
            </a:r>
          </a:p>
          <a:p>
            <a:pPr lvl="1" algn="just"/>
            <a:endParaRPr lang="en-US" sz="1400" b="1" dirty="0" smtClean="0">
              <a:solidFill>
                <a:schemeClr val="tx1"/>
              </a:solidFill>
            </a:endParaRPr>
          </a:p>
          <a:p>
            <a:pPr lvl="1" algn="just"/>
            <a:r>
              <a:rPr lang="en-US" sz="1400" b="1" dirty="0" smtClean="0">
                <a:solidFill>
                  <a:schemeClr val="tx1"/>
                </a:solidFill>
              </a:rPr>
              <a:t>Identity Management</a:t>
            </a:r>
          </a:p>
          <a:p>
            <a:pPr lvl="1" algn="just">
              <a:buFont typeface="Arial" pitchFamily="34" charset="0"/>
              <a:buChar char="•"/>
            </a:pPr>
            <a:r>
              <a:rPr lang="en-US" sz="1400" dirty="0" smtClean="0">
                <a:solidFill>
                  <a:schemeClr val="tx1"/>
                </a:solidFill>
              </a:rPr>
              <a:t>How do you control passwords and access tokens in the cloud?</a:t>
            </a:r>
          </a:p>
          <a:p>
            <a:pPr lvl="1" algn="just">
              <a:buFont typeface="Arial" pitchFamily="34" charset="0"/>
              <a:buChar char="•"/>
            </a:pPr>
            <a:r>
              <a:rPr lang="en-US" sz="1400" dirty="0" smtClean="0">
                <a:solidFill>
                  <a:schemeClr val="tx1"/>
                </a:solidFill>
              </a:rPr>
              <a:t>How do you federate identity in the cloud?</a:t>
            </a:r>
          </a:p>
          <a:p>
            <a:pPr lvl="1" algn="just">
              <a:buFont typeface="Arial" pitchFamily="34" charset="0"/>
              <a:buChar char="•"/>
            </a:pPr>
            <a:r>
              <a:rPr lang="en-US" sz="1400" dirty="0" smtClean="0">
                <a:solidFill>
                  <a:schemeClr val="tx1"/>
                </a:solidFill>
              </a:rPr>
              <a:t>How can you prevent </a:t>
            </a:r>
            <a:r>
              <a:rPr lang="en-US" sz="1400" dirty="0" err="1" smtClean="0">
                <a:solidFill>
                  <a:schemeClr val="tx1"/>
                </a:solidFill>
              </a:rPr>
              <a:t>userids</a:t>
            </a:r>
            <a:r>
              <a:rPr lang="en-US" sz="1400" dirty="0" smtClean="0">
                <a:solidFill>
                  <a:schemeClr val="tx1"/>
                </a:solidFill>
              </a:rPr>
              <a:t> / passwords being passed and exposed in the cloud unnecessarily, increasing risk?</a:t>
            </a:r>
            <a:endParaRPr lang="en-US" sz="1400" dirty="0">
              <a:solidFill>
                <a:schemeClr val="tx1"/>
              </a:solidFill>
            </a:endParaRPr>
          </a:p>
        </p:txBody>
      </p:sp>
      <p:pic>
        <p:nvPicPr>
          <p:cNvPr id="41985" name="Picture 1"/>
          <p:cNvPicPr>
            <a:picLocks noChangeAspect="1" noChangeArrowheads="1"/>
          </p:cNvPicPr>
          <p:nvPr/>
        </p:nvPicPr>
        <p:blipFill>
          <a:blip r:embed="rId2"/>
          <a:srcRect/>
          <a:stretch>
            <a:fillRect/>
          </a:stretch>
        </p:blipFill>
        <p:spPr bwMode="auto">
          <a:xfrm>
            <a:off x="7498080" y="822960"/>
            <a:ext cx="1118955" cy="1097280"/>
          </a:xfrm>
          <a:prstGeom prst="rect">
            <a:avLst/>
          </a:prstGeom>
          <a:noFill/>
          <a:ln w="9525">
            <a:noFill/>
            <a:miter lim="800000"/>
            <a:headEnd/>
            <a:tailEnd/>
          </a:ln>
        </p:spPr>
      </p:pic>
      <p:sp>
        <p:nvSpPr>
          <p:cNvPr id="7" name="Rectangle 6"/>
          <p:cNvSpPr/>
          <p:nvPr/>
        </p:nvSpPr>
        <p:spPr>
          <a:xfrm>
            <a:off x="228600" y="1041291"/>
            <a:ext cx="7178040" cy="1061829"/>
          </a:xfrm>
          <a:prstGeom prst="rect">
            <a:avLst/>
          </a:prstGeom>
        </p:spPr>
        <p:txBody>
          <a:bodyPr wrap="square">
            <a:spAutoFit/>
          </a:bodyPr>
          <a:lstStyle/>
          <a:p>
            <a:pPr algn="just"/>
            <a:r>
              <a:rPr lang="en-US" sz="1400" b="1" dirty="0" smtClean="0">
                <a:solidFill>
                  <a:schemeClr val="tx1"/>
                </a:solidFill>
              </a:rPr>
              <a:t>Architecture</a:t>
            </a:r>
          </a:p>
          <a:p>
            <a:pPr algn="just"/>
            <a:r>
              <a:rPr lang="en-US" sz="1400" dirty="0" smtClean="0">
                <a:solidFill>
                  <a:schemeClr val="tx1"/>
                </a:solidFill>
              </a:rPr>
              <a:t>Standardized infrastructure and applications; increased commoditization leading to more opportunity to exploit a single vulnerability many times. </a:t>
            </a:r>
          </a:p>
          <a:p>
            <a:pPr algn="just"/>
            <a:endParaRPr lang="en-US" sz="1400" dirty="0" smtClean="0">
              <a:solidFill>
                <a:schemeClr val="tx1"/>
              </a:solidFill>
            </a:endParaRPr>
          </a:p>
          <a:p>
            <a:pPr algn="just"/>
            <a:endParaRPr lang="en-US" sz="1400" dirty="0" smtClean="0">
              <a:solidFill>
                <a:schemeClr val="tx1"/>
              </a:solidFill>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Security challenges and questions in nutshell</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54</a:t>
            </a:fld>
            <a:endParaRPr lang="en-US"/>
          </a:p>
        </p:txBody>
      </p:sp>
      <p:sp>
        <p:nvSpPr>
          <p:cNvPr id="6" name="Rectangle 5"/>
          <p:cNvSpPr/>
          <p:nvPr/>
        </p:nvSpPr>
        <p:spPr>
          <a:xfrm>
            <a:off x="228600" y="1051560"/>
            <a:ext cx="8275320" cy="3388620"/>
          </a:xfrm>
          <a:prstGeom prst="rect">
            <a:avLst/>
          </a:prstGeom>
        </p:spPr>
        <p:txBody>
          <a:bodyPr wrap="square">
            <a:spAutoFit/>
          </a:bodyPr>
          <a:lstStyle/>
          <a:p>
            <a:pPr algn="just"/>
            <a:r>
              <a:rPr lang="en-US" sz="1400" b="1" dirty="0" smtClean="0">
                <a:solidFill>
                  <a:schemeClr val="tx1"/>
                </a:solidFill>
              </a:rPr>
              <a:t>Applications</a:t>
            </a:r>
          </a:p>
          <a:p>
            <a:pPr algn="just"/>
            <a:r>
              <a:rPr lang="en-US" sz="1400" dirty="0" smtClean="0">
                <a:solidFill>
                  <a:schemeClr val="tx1"/>
                </a:solidFill>
              </a:rPr>
              <a:t>There has been a significant increase in web application vulnerabilities, so much so that these vulnerabilities make up more than half of the disclosed vulnerabilities over the past 4 years.</a:t>
            </a:r>
          </a:p>
          <a:p>
            <a:pPr algn="just"/>
            <a:endParaRPr lang="en-US" sz="1400" b="1" dirty="0" smtClean="0">
              <a:solidFill>
                <a:schemeClr val="tx1"/>
              </a:solidFill>
            </a:endParaRPr>
          </a:p>
          <a:p>
            <a:pPr lvl="1" algn="just"/>
            <a:r>
              <a:rPr lang="en-US" sz="1400" b="1" dirty="0" smtClean="0">
                <a:solidFill>
                  <a:schemeClr val="tx1"/>
                </a:solidFill>
              </a:rPr>
              <a:t>Software Vulnerabilities </a:t>
            </a:r>
          </a:p>
          <a:p>
            <a:pPr lvl="1" algn="just">
              <a:buFont typeface="Arial" pitchFamily="34" charset="0"/>
              <a:buChar char="•"/>
            </a:pPr>
            <a:r>
              <a:rPr lang="en-US" sz="1400" dirty="0" smtClean="0">
                <a:solidFill>
                  <a:schemeClr val="tx1"/>
                </a:solidFill>
              </a:rPr>
              <a:t>How do you check and manage vulnerabilities in applications? </a:t>
            </a:r>
          </a:p>
          <a:p>
            <a:pPr lvl="1" algn="just">
              <a:buFont typeface="Arial" pitchFamily="34" charset="0"/>
              <a:buChar char="•"/>
            </a:pPr>
            <a:r>
              <a:rPr lang="en-US" sz="1400" dirty="0" smtClean="0">
                <a:solidFill>
                  <a:schemeClr val="tx1"/>
                </a:solidFill>
              </a:rPr>
              <a:t>How do you secure applications in the cloud that are increasing targets due to the large user population? </a:t>
            </a:r>
          </a:p>
          <a:p>
            <a:pPr lvl="1" algn="just"/>
            <a:endParaRPr lang="en-US" sz="1400" dirty="0" smtClean="0">
              <a:solidFill>
                <a:schemeClr val="tx1"/>
              </a:solidFill>
            </a:endParaRPr>
          </a:p>
          <a:p>
            <a:pPr lvl="1" algn="just"/>
            <a:r>
              <a:rPr lang="en-US" sz="1400" b="1" dirty="0" smtClean="0">
                <a:solidFill>
                  <a:schemeClr val="tx1"/>
                </a:solidFill>
              </a:rPr>
              <a:t>Patch management </a:t>
            </a:r>
          </a:p>
          <a:p>
            <a:pPr lvl="1" algn="just">
              <a:buFont typeface="Arial" pitchFamily="34" charset="0"/>
              <a:buChar char="•"/>
            </a:pPr>
            <a:r>
              <a:rPr lang="en-US" sz="1400" dirty="0" smtClean="0">
                <a:solidFill>
                  <a:schemeClr val="tx1"/>
                </a:solidFill>
              </a:rPr>
              <a:t>How do you secure applications where patches are not available?</a:t>
            </a:r>
          </a:p>
          <a:p>
            <a:pPr lvl="1" algn="just">
              <a:buFont typeface="Arial" pitchFamily="34" charset="0"/>
              <a:buChar char="•"/>
            </a:pPr>
            <a:r>
              <a:rPr lang="en-US" sz="1400" dirty="0" smtClean="0">
                <a:solidFill>
                  <a:schemeClr val="tx1"/>
                </a:solidFill>
              </a:rPr>
              <a:t>How do you ensure images are patched and up to date when deployed in the cloud? </a:t>
            </a:r>
          </a:p>
          <a:p>
            <a:pPr lvl="1" algn="just"/>
            <a:endParaRPr lang="en-US" sz="1400" dirty="0" smtClean="0">
              <a:solidFill>
                <a:schemeClr val="tx1"/>
              </a:solidFill>
            </a:endParaRPr>
          </a:p>
          <a:p>
            <a:pPr lvl="1" algn="just"/>
            <a:r>
              <a:rPr lang="en-US" sz="1400" b="1" dirty="0" smtClean="0">
                <a:solidFill>
                  <a:schemeClr val="tx1"/>
                </a:solidFill>
              </a:rPr>
              <a:t>Application devices </a:t>
            </a:r>
          </a:p>
          <a:p>
            <a:pPr lvl="1" algn="just">
              <a:buFont typeface="Arial" pitchFamily="34" charset="0"/>
              <a:buChar char="•"/>
            </a:pPr>
            <a:r>
              <a:rPr lang="en-US" sz="1400" dirty="0" smtClean="0">
                <a:solidFill>
                  <a:schemeClr val="tx1"/>
                </a:solidFill>
              </a:rPr>
              <a:t> How do you manage the new access devices using their own new application software?</a:t>
            </a:r>
          </a:p>
          <a:p>
            <a:pPr lvl="1" algn="just">
              <a:buFont typeface="Arial" pitchFamily="34" charset="0"/>
              <a:buChar char="•"/>
            </a:pPr>
            <a:r>
              <a:rPr lang="en-US" sz="1400" dirty="0" smtClean="0">
                <a:solidFill>
                  <a:schemeClr val="tx1"/>
                </a:solidFill>
              </a:rPr>
              <a:t> How do you ensure they are not introducing a new set of vulnerabilities and ways to exploit your data?</a:t>
            </a:r>
            <a:endParaRPr lang="en-US" sz="1400" dirty="0">
              <a:solidFill>
                <a:schemeClr val="tx1"/>
              </a:solidFill>
            </a:endParaRPr>
          </a:p>
        </p:txBody>
      </p:sp>
      <p:pic>
        <p:nvPicPr>
          <p:cNvPr id="40962" name="Picture 2"/>
          <p:cNvPicPr>
            <a:picLocks noChangeAspect="1" noChangeArrowheads="1"/>
          </p:cNvPicPr>
          <p:nvPr/>
        </p:nvPicPr>
        <p:blipFill>
          <a:blip r:embed="rId2"/>
          <a:srcRect/>
          <a:stretch>
            <a:fillRect/>
          </a:stretch>
        </p:blipFill>
        <p:spPr bwMode="auto">
          <a:xfrm>
            <a:off x="6812280" y="4155790"/>
            <a:ext cx="1580726" cy="216214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Security challenges and questions in nutshell</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55</a:t>
            </a:fld>
            <a:endParaRPr lang="en-US"/>
          </a:p>
        </p:txBody>
      </p:sp>
      <p:sp>
        <p:nvSpPr>
          <p:cNvPr id="6" name="Rectangle 5"/>
          <p:cNvSpPr/>
          <p:nvPr/>
        </p:nvSpPr>
        <p:spPr>
          <a:xfrm>
            <a:off x="228600" y="1828800"/>
            <a:ext cx="8275320" cy="3388620"/>
          </a:xfrm>
          <a:prstGeom prst="rect">
            <a:avLst/>
          </a:prstGeom>
        </p:spPr>
        <p:txBody>
          <a:bodyPr wrap="square">
            <a:spAutoFit/>
          </a:bodyPr>
          <a:lstStyle/>
          <a:p>
            <a:pPr lvl="1" algn="just"/>
            <a:r>
              <a:rPr lang="en-US" sz="1400" b="1" dirty="0" smtClean="0">
                <a:solidFill>
                  <a:schemeClr val="tx1"/>
                </a:solidFill>
              </a:rPr>
              <a:t>Operational oversight</a:t>
            </a:r>
          </a:p>
          <a:p>
            <a:pPr lvl="1" algn="just">
              <a:buFont typeface="Arial" pitchFamily="34" charset="0"/>
              <a:buChar char="•"/>
            </a:pPr>
            <a:r>
              <a:rPr lang="en-US" sz="1400" dirty="0" smtClean="0">
                <a:solidFill>
                  <a:schemeClr val="tx1"/>
                </a:solidFill>
              </a:rPr>
              <a:t>When logs no longer just cover your own environment do you need to retrieve and analyze audit logs from diverse systems potentially containing information with multiple customers?</a:t>
            </a:r>
          </a:p>
          <a:p>
            <a:pPr lvl="1" algn="just"/>
            <a:endParaRPr lang="en-US" sz="1400" b="1" dirty="0" smtClean="0">
              <a:solidFill>
                <a:schemeClr val="tx1"/>
              </a:solidFill>
            </a:endParaRPr>
          </a:p>
          <a:p>
            <a:pPr lvl="1" algn="just"/>
            <a:r>
              <a:rPr lang="en-US" sz="1400" b="1" dirty="0" smtClean="0">
                <a:solidFill>
                  <a:schemeClr val="tx1"/>
                </a:solidFill>
              </a:rPr>
              <a:t>Audit and assurance</a:t>
            </a:r>
          </a:p>
          <a:p>
            <a:pPr lvl="1" algn="just">
              <a:buFont typeface="Arial" pitchFamily="34" charset="0"/>
              <a:buChar char="•"/>
            </a:pPr>
            <a:r>
              <a:rPr lang="en-US" sz="1400" dirty="0" smtClean="0">
                <a:solidFill>
                  <a:schemeClr val="tx1"/>
                </a:solidFill>
              </a:rPr>
              <a:t>What level of assurance and how many providers will you need to deal with?</a:t>
            </a:r>
          </a:p>
          <a:p>
            <a:pPr lvl="1" algn="just">
              <a:buFont typeface="Arial" pitchFamily="34" charset="0"/>
              <a:buChar char="•"/>
            </a:pPr>
            <a:r>
              <a:rPr lang="en-US" sz="1400" dirty="0" smtClean="0">
                <a:solidFill>
                  <a:schemeClr val="tx1"/>
                </a:solidFill>
              </a:rPr>
              <a:t>Do you need to have an audit of every cloud service provider? </a:t>
            </a:r>
          </a:p>
          <a:p>
            <a:pPr lvl="1" algn="just"/>
            <a:endParaRPr lang="en-US" sz="1400" b="1" dirty="0" smtClean="0">
              <a:solidFill>
                <a:schemeClr val="tx1"/>
              </a:solidFill>
            </a:endParaRPr>
          </a:p>
          <a:p>
            <a:pPr lvl="1" algn="just"/>
            <a:r>
              <a:rPr lang="en-US" sz="1400" b="1" dirty="0" smtClean="0">
                <a:solidFill>
                  <a:schemeClr val="tx1"/>
                </a:solidFill>
              </a:rPr>
              <a:t>Investigating an incident</a:t>
            </a:r>
          </a:p>
          <a:p>
            <a:pPr lvl="1" algn="just">
              <a:buFont typeface="Arial" pitchFamily="34" charset="0"/>
              <a:buChar char="•"/>
            </a:pPr>
            <a:r>
              <a:rPr lang="en-US" sz="1400" dirty="0" smtClean="0">
                <a:solidFill>
                  <a:schemeClr val="tx1"/>
                </a:solidFill>
              </a:rPr>
              <a:t>How much experience does your provider have of audit and investigation in a shared environment?</a:t>
            </a:r>
          </a:p>
          <a:p>
            <a:pPr lvl="1" algn="just">
              <a:buFont typeface="Arial" pitchFamily="34" charset="0"/>
              <a:buChar char="•"/>
            </a:pPr>
            <a:r>
              <a:rPr lang="en-US" sz="1400" dirty="0" smtClean="0">
                <a:solidFill>
                  <a:schemeClr val="tx1"/>
                </a:solidFill>
              </a:rPr>
              <a:t>How much experience do they have of conducting investigations without impacting service or data confidentiality?</a:t>
            </a:r>
          </a:p>
          <a:p>
            <a:pPr lvl="1" algn="just"/>
            <a:endParaRPr lang="en-US" sz="1400" b="1" dirty="0" smtClean="0">
              <a:solidFill>
                <a:schemeClr val="tx1"/>
              </a:solidFill>
            </a:endParaRPr>
          </a:p>
          <a:p>
            <a:pPr lvl="1" algn="just"/>
            <a:r>
              <a:rPr lang="en-US" sz="1400" b="1" dirty="0" smtClean="0">
                <a:solidFill>
                  <a:schemeClr val="tx1"/>
                </a:solidFill>
              </a:rPr>
              <a:t>Experience of new cloud providers</a:t>
            </a:r>
          </a:p>
          <a:p>
            <a:pPr lvl="1" algn="just">
              <a:buFont typeface="Arial" pitchFamily="34" charset="0"/>
              <a:buChar char="•"/>
            </a:pPr>
            <a:r>
              <a:rPr lang="en-US" sz="1400" dirty="0" smtClean="0">
                <a:solidFill>
                  <a:schemeClr val="tx1"/>
                </a:solidFill>
              </a:rPr>
              <a:t>What will the security of data be if the cloud providers are no longer in business?</a:t>
            </a:r>
          </a:p>
          <a:p>
            <a:pPr lvl="1" algn="just">
              <a:buFont typeface="Arial" pitchFamily="34" charset="0"/>
              <a:buChar char="•"/>
            </a:pPr>
            <a:r>
              <a:rPr lang="en-US" sz="1400" dirty="0" smtClean="0">
                <a:solidFill>
                  <a:schemeClr val="tx1"/>
                </a:solidFill>
              </a:rPr>
              <a:t>Has business continuity been considered for this eventuality?</a:t>
            </a:r>
            <a:endParaRPr lang="en-US" sz="1400" dirty="0">
              <a:solidFill>
                <a:schemeClr val="tx1"/>
              </a:solidFill>
            </a:endParaRPr>
          </a:p>
        </p:txBody>
      </p:sp>
      <p:pic>
        <p:nvPicPr>
          <p:cNvPr id="39937" name="Picture 1"/>
          <p:cNvPicPr>
            <a:picLocks noChangeAspect="1" noChangeArrowheads="1"/>
          </p:cNvPicPr>
          <p:nvPr/>
        </p:nvPicPr>
        <p:blipFill>
          <a:blip r:embed="rId2"/>
          <a:srcRect/>
          <a:stretch>
            <a:fillRect/>
          </a:stretch>
        </p:blipFill>
        <p:spPr bwMode="auto">
          <a:xfrm>
            <a:off x="7360920" y="648393"/>
            <a:ext cx="1032510" cy="1314103"/>
          </a:xfrm>
          <a:prstGeom prst="rect">
            <a:avLst/>
          </a:prstGeom>
          <a:noFill/>
          <a:ln w="9525">
            <a:noFill/>
            <a:miter lim="800000"/>
            <a:headEnd/>
            <a:tailEnd/>
          </a:ln>
        </p:spPr>
      </p:pic>
      <p:sp>
        <p:nvSpPr>
          <p:cNvPr id="7" name="Rectangle 6"/>
          <p:cNvSpPr/>
          <p:nvPr/>
        </p:nvSpPr>
        <p:spPr>
          <a:xfrm>
            <a:off x="228600" y="1051560"/>
            <a:ext cx="6949440" cy="1061829"/>
          </a:xfrm>
          <a:prstGeom prst="rect">
            <a:avLst/>
          </a:prstGeom>
        </p:spPr>
        <p:txBody>
          <a:bodyPr wrap="square">
            <a:spAutoFit/>
          </a:bodyPr>
          <a:lstStyle/>
          <a:p>
            <a:pPr algn="just"/>
            <a:r>
              <a:rPr lang="en-US" sz="1400" b="1" dirty="0" smtClean="0">
                <a:solidFill>
                  <a:schemeClr val="tx1"/>
                </a:solidFill>
              </a:rPr>
              <a:t>Assurance</a:t>
            </a:r>
          </a:p>
          <a:p>
            <a:pPr algn="just"/>
            <a:r>
              <a:rPr lang="en-US" sz="1400" dirty="0" smtClean="0">
                <a:solidFill>
                  <a:schemeClr val="tx1"/>
                </a:solidFill>
              </a:rPr>
              <a:t>Challenges exist for testing and assuring the infrastructure, especially when there is no easy way for data centre visits or penetration (pen) tests.</a:t>
            </a:r>
          </a:p>
          <a:p>
            <a:pPr algn="just"/>
            <a:endParaRPr lang="en-US" sz="1400" dirty="0" smtClean="0">
              <a:solidFill>
                <a:schemeClr val="tx1"/>
              </a:solidFill>
            </a:endParaRPr>
          </a:p>
          <a:p>
            <a:pPr algn="just"/>
            <a:endParaRPr lang="en-US" sz="1400" dirty="0" smtClean="0">
              <a:solidFill>
                <a:schemeClr val="tx1"/>
              </a:solidFill>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dirty="0" smtClean="0"/>
              <a:t>Summary</a:t>
            </a:r>
          </a:p>
        </p:txBody>
      </p:sp>
      <p:sp>
        <p:nvSpPr>
          <p:cNvPr id="14339" name="Slide Number Placeholder 2"/>
          <p:cNvSpPr>
            <a:spLocks noGrp="1"/>
          </p:cNvSpPr>
          <p:nvPr>
            <p:ph type="sldNum" sz="quarter" idx="11"/>
          </p:nvPr>
        </p:nvSpPr>
        <p:spPr>
          <a:noFill/>
        </p:spPr>
        <p:txBody>
          <a:bodyPr/>
          <a:lstStyle/>
          <a:p>
            <a:fld id="{4B114522-8183-4C52-BBE0-BE3180BCF74F}" type="slidenum">
              <a:rPr lang="en-US" smtClean="0">
                <a:latin typeface="Arial" charset="0"/>
                <a:ea typeface="MS PGothic" pitchFamily="34" charset="-128"/>
                <a:cs typeface="Arial" charset="0"/>
              </a:rPr>
              <a:pPr/>
              <a:t>56</a:t>
            </a:fld>
            <a:endParaRPr lang="en-US" smtClean="0">
              <a:latin typeface="Arial" charset="0"/>
              <a:ea typeface="MS PGothic" pitchFamily="34" charset="-128"/>
              <a:cs typeface="Arial" charset="0"/>
            </a:endParaRPr>
          </a:p>
        </p:txBody>
      </p:sp>
      <p:pic>
        <p:nvPicPr>
          <p:cNvPr id="14340" name="Picture 4"/>
          <p:cNvPicPr>
            <a:picLocks noChangeAspect="1" noChangeArrowheads="1"/>
          </p:cNvPicPr>
          <p:nvPr/>
        </p:nvPicPr>
        <p:blipFill>
          <a:blip r:embed="rId2"/>
          <a:srcRect/>
          <a:stretch>
            <a:fillRect/>
          </a:stretch>
        </p:blipFill>
        <p:spPr bwMode="auto">
          <a:xfrm>
            <a:off x="620713" y="1143000"/>
            <a:ext cx="7780337" cy="2181225"/>
          </a:xfrm>
          <a:prstGeom prst="rect">
            <a:avLst/>
          </a:prstGeom>
          <a:noFill/>
          <a:ln w="28575" cap="flat" cmpd="sng" algn="ctr">
            <a:noFill/>
            <a:prstDash val="solid"/>
            <a:miter lim="800000"/>
            <a:headEnd type="none" w="med" len="med"/>
            <a:tailEnd type="none" w="med" len="med"/>
          </a:ln>
        </p:spPr>
      </p:pic>
      <p:pic>
        <p:nvPicPr>
          <p:cNvPr id="14341" name="Picture 5"/>
          <p:cNvPicPr>
            <a:picLocks noChangeAspect="1" noChangeArrowheads="1"/>
          </p:cNvPicPr>
          <p:nvPr/>
        </p:nvPicPr>
        <p:blipFill>
          <a:blip r:embed="rId3"/>
          <a:srcRect/>
          <a:stretch>
            <a:fillRect/>
          </a:stretch>
        </p:blipFill>
        <p:spPr bwMode="auto">
          <a:xfrm>
            <a:off x="620713" y="3566160"/>
            <a:ext cx="7837487" cy="2543175"/>
          </a:xfrm>
          <a:prstGeom prst="rect">
            <a:avLst/>
          </a:prstGeom>
          <a:noFill/>
          <a:ln w="28575" cap="flat" cmpd="sng" algn="ctr">
            <a:noFill/>
            <a:prstDash val="solid"/>
            <a:miter lim="800000"/>
            <a:headEnd type="none" w="med" len="med"/>
            <a:tailEnd type="none" w="med" len="med"/>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9" name="Rectangle 3"/>
          <p:cNvSpPr>
            <a:spLocks noChangeArrowheads="1"/>
          </p:cNvSpPr>
          <p:nvPr/>
        </p:nvSpPr>
        <p:spPr bwMode="auto">
          <a:xfrm>
            <a:off x="152400" y="1847850"/>
            <a:ext cx="8763000" cy="3106738"/>
          </a:xfrm>
          <a:prstGeom prst="rect">
            <a:avLst/>
          </a:prstGeom>
          <a:noFill/>
          <a:ln w="9525">
            <a:noFill/>
            <a:miter lim="800000"/>
            <a:headEnd/>
            <a:tailEnd/>
          </a:ln>
          <a:effectLst/>
        </p:spPr>
        <p:txBody>
          <a:bodyPr/>
          <a:lstStyle/>
          <a:p>
            <a:pPr marL="228600" indent="-228600" defTabSz="914400" eaLnBrk="0" hangingPunct="0">
              <a:lnSpc>
                <a:spcPct val="100000"/>
              </a:lnSpc>
              <a:spcBef>
                <a:spcPct val="50000"/>
              </a:spcBef>
              <a:buClr>
                <a:schemeClr val="tx1"/>
              </a:buClr>
              <a:buFont typeface="Wingdings" pitchFamily="2" charset="2"/>
              <a:buChar char="§"/>
            </a:pPr>
            <a:endParaRPr lang="en-US" sz="1800" b="0" dirty="0">
              <a:solidFill>
                <a:schemeClr val="tx1"/>
              </a:solidFill>
            </a:endParaRPr>
          </a:p>
        </p:txBody>
      </p:sp>
      <p:pic>
        <p:nvPicPr>
          <p:cNvPr id="5" name="Picture 2" descr="Graphic to use for Cloud Specialty"/>
          <p:cNvPicPr>
            <a:picLocks noChangeAspect="1" noChangeArrowheads="1"/>
          </p:cNvPicPr>
          <p:nvPr/>
        </p:nvPicPr>
        <p:blipFill>
          <a:blip r:embed="rId3" cstate="print"/>
          <a:srcRect/>
          <a:stretch>
            <a:fillRect/>
          </a:stretch>
        </p:blipFill>
        <p:spPr bwMode="auto">
          <a:xfrm>
            <a:off x="126683" y="3291840"/>
            <a:ext cx="2205037" cy="2009775"/>
          </a:xfrm>
          <a:prstGeom prst="rect">
            <a:avLst/>
          </a:prstGeom>
          <a:noFill/>
          <a:ln w="9525">
            <a:noFill/>
            <a:miter lim="800000"/>
            <a:headEnd/>
            <a:tailEnd/>
          </a:ln>
        </p:spPr>
      </p:pic>
      <p:sp>
        <p:nvSpPr>
          <p:cNvPr id="6" name="Title 1"/>
          <p:cNvSpPr txBox="1">
            <a:spLocks/>
          </p:cNvSpPr>
          <p:nvPr/>
        </p:nvSpPr>
        <p:spPr>
          <a:xfrm>
            <a:off x="0" y="3840797"/>
            <a:ext cx="9143999" cy="639763"/>
          </a:xfrm>
          <a:prstGeom prst="rect">
            <a:avLst/>
          </a:prstGeom>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r>
              <a:rPr kumimoji="0" lang="en-US" sz="4400" b="0" i="0" u="none" strike="noStrike" kern="0" cap="none" spc="0" normalizeH="0" baseline="0" noProof="0" dirty="0" smtClean="0">
                <a:ln>
                  <a:noFill/>
                </a:ln>
                <a:solidFill>
                  <a:schemeClr val="tx1"/>
                </a:solidFill>
                <a:effectLst/>
                <a:uLnTx/>
                <a:uFillTx/>
                <a:latin typeface="+mj-lt"/>
                <a:ea typeface="MS PGothic" pitchFamily="34" charset="-128"/>
                <a:cs typeface="ＭＳ Ｐゴシック" charset="0"/>
              </a:rPr>
              <a:t>Cloud Security</a:t>
            </a:r>
            <a:br>
              <a:rPr kumimoji="0" lang="en-US" sz="4400" b="0" i="0" u="none" strike="noStrike" kern="0" cap="none" spc="0" normalizeH="0" baseline="0" noProof="0" dirty="0" smtClean="0">
                <a:ln>
                  <a:noFill/>
                </a:ln>
                <a:solidFill>
                  <a:schemeClr val="tx1"/>
                </a:solidFill>
                <a:effectLst/>
                <a:uLnTx/>
                <a:uFillTx/>
                <a:latin typeface="+mj-lt"/>
                <a:ea typeface="MS PGothic" pitchFamily="34" charset="-128"/>
                <a:cs typeface="ＭＳ Ｐゴシック" charset="0"/>
              </a:rPr>
            </a:br>
            <a:r>
              <a:rPr kumimoji="0" lang="en-US" sz="2400" b="0" i="0" u="none" strike="noStrike" kern="0" cap="none" spc="0" normalizeH="0" baseline="0" noProof="0" dirty="0" smtClean="0">
                <a:ln>
                  <a:noFill/>
                </a:ln>
                <a:solidFill>
                  <a:srgbClr val="0070C0"/>
                </a:solidFill>
                <a:effectLst/>
                <a:uLnTx/>
                <a:uFillTx/>
                <a:latin typeface="+mj-lt"/>
                <a:ea typeface="MS PGothic" pitchFamily="34" charset="-128"/>
                <a:cs typeface="ＭＳ Ｐゴシック" charset="0"/>
              </a:rPr>
              <a:t>Security examples</a:t>
            </a:r>
            <a:r>
              <a:rPr kumimoji="0" lang="en-US" sz="2400" b="0" i="0" u="none" strike="noStrike" kern="0" cap="none" spc="0" normalizeH="0" noProof="0" dirty="0" smtClean="0">
                <a:ln>
                  <a:noFill/>
                </a:ln>
                <a:solidFill>
                  <a:srgbClr val="0070C0"/>
                </a:solidFill>
                <a:effectLst/>
                <a:uLnTx/>
                <a:uFillTx/>
                <a:latin typeface="+mj-lt"/>
                <a:ea typeface="MS PGothic" pitchFamily="34" charset="-128"/>
                <a:cs typeface="ＭＳ Ｐゴシック" charset="0"/>
              </a:rPr>
              <a:t> (concerns)</a:t>
            </a:r>
            <a:r>
              <a:rPr kumimoji="0" lang="en-US" sz="4400" b="0" i="0" u="none" strike="noStrike" kern="0" cap="none" spc="0" normalizeH="0" baseline="0" noProof="0" dirty="0" smtClean="0">
                <a:ln>
                  <a:noFill/>
                </a:ln>
                <a:solidFill>
                  <a:schemeClr val="tx1"/>
                </a:solidFill>
                <a:effectLst/>
                <a:uLnTx/>
                <a:uFillTx/>
                <a:latin typeface="+mj-lt"/>
                <a:ea typeface="MS PGothic" pitchFamily="34" charset="-128"/>
                <a:cs typeface="ＭＳ Ｐゴシック" charset="0"/>
              </a:rPr>
              <a:t/>
            </a:r>
            <a:br>
              <a:rPr kumimoji="0" lang="en-US" sz="4400" b="0" i="0" u="none" strike="noStrike" kern="0" cap="none" spc="0" normalizeH="0" baseline="0" noProof="0" dirty="0" smtClean="0">
                <a:ln>
                  <a:noFill/>
                </a:ln>
                <a:solidFill>
                  <a:schemeClr val="tx1"/>
                </a:solidFill>
                <a:effectLst/>
                <a:uLnTx/>
                <a:uFillTx/>
                <a:latin typeface="+mj-lt"/>
                <a:ea typeface="MS PGothic" pitchFamily="34" charset="-128"/>
                <a:cs typeface="ＭＳ Ｐゴシック" charset="0"/>
              </a:rPr>
            </a:br>
            <a:endParaRPr kumimoji="0" lang="en-US" sz="2000" b="0" i="0" u="none" strike="noStrike" kern="0" cap="none" spc="0" normalizeH="0" baseline="0" noProof="0" dirty="0">
              <a:ln>
                <a:noFill/>
              </a:ln>
              <a:solidFill>
                <a:schemeClr val="tx1"/>
              </a:solidFill>
              <a:effectLst/>
              <a:uLnTx/>
              <a:uFillTx/>
              <a:latin typeface="+mj-lt"/>
              <a:ea typeface="MS PGothic" pitchFamily="34" charset="-128"/>
              <a:cs typeface="ＭＳ Ｐゴシック" charset="0"/>
            </a:endParaRPr>
          </a:p>
        </p:txBody>
      </p:sp>
      <p:pic>
        <p:nvPicPr>
          <p:cNvPr id="7" name="Picture 4"/>
          <p:cNvPicPr>
            <a:picLocks noChangeAspect="1" noChangeArrowheads="1"/>
          </p:cNvPicPr>
          <p:nvPr/>
        </p:nvPicPr>
        <p:blipFill>
          <a:blip r:embed="rId4"/>
          <a:srcRect/>
          <a:stretch>
            <a:fillRect/>
          </a:stretch>
        </p:blipFill>
        <p:spPr bwMode="auto">
          <a:xfrm>
            <a:off x="2880360" y="773430"/>
            <a:ext cx="3267075" cy="2609850"/>
          </a:xfrm>
          <a:prstGeom prst="rect">
            <a:avLst/>
          </a:prstGeom>
          <a:noFill/>
          <a:ln w="9525">
            <a:noFill/>
            <a:miter lim="800000"/>
            <a:headEnd/>
            <a:tailEnd/>
          </a:ln>
        </p:spPr>
      </p:pic>
      <p:pic>
        <p:nvPicPr>
          <p:cNvPr id="8" name="Picture 5"/>
          <p:cNvPicPr>
            <a:picLocks noChangeAspect="1" noChangeArrowheads="1"/>
          </p:cNvPicPr>
          <p:nvPr/>
        </p:nvPicPr>
        <p:blipFill>
          <a:blip r:embed="rId5"/>
          <a:srcRect/>
          <a:stretch>
            <a:fillRect/>
          </a:stretch>
        </p:blipFill>
        <p:spPr bwMode="auto">
          <a:xfrm>
            <a:off x="7406640" y="3337560"/>
            <a:ext cx="1466850" cy="2133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188682"/>
            <a:ext cx="9144000" cy="1143000"/>
          </a:xfrm>
          <a:prstGeom prst="rect">
            <a:avLst/>
          </a:prstGeom>
          <a:noFill/>
          <a:ln w="9525">
            <a:noFill/>
            <a:miter lim="800000"/>
            <a:headEnd/>
            <a:tailEnd/>
          </a:ln>
          <a:effectLst/>
        </p:spPr>
        <p:txBody>
          <a:bodyPr/>
          <a:lstStyle/>
          <a:p>
            <a:pPr algn="ctr" defTabSz="914400">
              <a:lnSpc>
                <a:spcPct val="100000"/>
              </a:lnSpc>
            </a:pPr>
            <a:r>
              <a:rPr lang="en-US" sz="1800" b="1" dirty="0" smtClean="0">
                <a:solidFill>
                  <a:srgbClr val="0070C0"/>
                </a:solidFill>
              </a:rPr>
              <a:t>Example – security concern</a:t>
            </a:r>
            <a:endParaRPr lang="en-US" sz="1800" b="1" dirty="0">
              <a:solidFill>
                <a:srgbClr val="0070C0"/>
              </a:solidFill>
            </a:endParaRPr>
          </a:p>
        </p:txBody>
      </p:sp>
      <p:sp>
        <p:nvSpPr>
          <p:cNvPr id="5" name="Rectangle 4"/>
          <p:cNvSpPr/>
          <p:nvPr/>
        </p:nvSpPr>
        <p:spPr>
          <a:xfrm>
            <a:off x="666435" y="845492"/>
            <a:ext cx="7802652" cy="480131"/>
          </a:xfrm>
          <a:prstGeom prst="rect">
            <a:avLst/>
          </a:prstGeom>
        </p:spPr>
        <p:txBody>
          <a:bodyPr wrap="square">
            <a:spAutoFit/>
          </a:bodyPr>
          <a:lstStyle/>
          <a:p>
            <a:pPr algn="just"/>
            <a:r>
              <a:rPr lang="en-US" sz="1400" dirty="0" smtClean="0">
                <a:solidFill>
                  <a:schemeClr val="tx1"/>
                </a:solidFill>
              </a:rPr>
              <a:t>“</a:t>
            </a:r>
            <a:r>
              <a:rPr lang="en-US" sz="1400" b="1" i="1" dirty="0" smtClean="0">
                <a:solidFill>
                  <a:schemeClr val="tx1"/>
                </a:solidFill>
              </a:rPr>
              <a:t>Microsoft's U.K. head admitted in June 2011 that no cloud data is safe from the Patriot Act, and the company can be forced to hand EU-stored data over to U.S. authorities.</a:t>
            </a:r>
            <a:r>
              <a:rPr lang="en-US" sz="1400" i="1" dirty="0" smtClean="0">
                <a:solidFill>
                  <a:schemeClr val="tx1"/>
                </a:solidFill>
              </a:rPr>
              <a:t>”</a:t>
            </a:r>
            <a:endParaRPr lang="en-US" sz="1400" dirty="0">
              <a:solidFill>
                <a:schemeClr val="tx1"/>
              </a:solidFill>
            </a:endParaRPr>
          </a:p>
        </p:txBody>
      </p:sp>
      <p:sp>
        <p:nvSpPr>
          <p:cNvPr id="6" name="Rectangle 5"/>
          <p:cNvSpPr/>
          <p:nvPr/>
        </p:nvSpPr>
        <p:spPr>
          <a:xfrm>
            <a:off x="681931" y="1752460"/>
            <a:ext cx="7795649" cy="1449628"/>
          </a:xfrm>
          <a:prstGeom prst="rect">
            <a:avLst/>
          </a:prstGeom>
        </p:spPr>
        <p:txBody>
          <a:bodyPr wrap="square">
            <a:spAutoFit/>
          </a:bodyPr>
          <a:lstStyle/>
          <a:p>
            <a:pPr algn="just"/>
            <a:r>
              <a:rPr lang="en-US" sz="1400" i="1" dirty="0" smtClean="0">
                <a:solidFill>
                  <a:schemeClr val="tx1"/>
                </a:solidFill>
              </a:rPr>
              <a:t>“While it has been suspected for some time, this is the first time Microsoft, or any other company, has given this answer.</a:t>
            </a:r>
          </a:p>
          <a:p>
            <a:pPr algn="just"/>
            <a:endParaRPr lang="en-US" sz="1400" i="1" dirty="0" smtClean="0">
              <a:solidFill>
                <a:schemeClr val="tx1"/>
              </a:solidFill>
            </a:endParaRPr>
          </a:p>
          <a:p>
            <a:pPr algn="just"/>
            <a:r>
              <a:rPr lang="en-US" sz="1400" b="1" i="1" dirty="0" smtClean="0">
                <a:solidFill>
                  <a:schemeClr val="tx1"/>
                </a:solidFill>
              </a:rPr>
              <a:t>Any data which is housed, stored or processed by a company, which is a U.S. based company or is wholly owned by a U.S. parent company, is vulnerable to interception and inspection by U.S. authorities.” </a:t>
            </a:r>
            <a:r>
              <a:rPr lang="en-US" sz="1400" dirty="0" smtClean="0">
                <a:solidFill>
                  <a:schemeClr val="tx1"/>
                </a:solidFill>
              </a:rPr>
              <a:t> source: </a:t>
            </a:r>
            <a:r>
              <a:rPr lang="en-US" sz="1400" dirty="0" smtClean="0">
                <a:solidFill>
                  <a:schemeClr val="tx1"/>
                </a:solidFill>
                <a:hlinkClick r:id="rId2"/>
              </a:rPr>
              <a:t>ZDLINK</a:t>
            </a:r>
            <a:endParaRPr lang="en-US" sz="1400" b="1" i="1" dirty="0" smtClean="0">
              <a:solidFill>
                <a:schemeClr val="tx1"/>
              </a:solidFill>
            </a:endParaRPr>
          </a:p>
          <a:p>
            <a:pPr algn="just"/>
            <a:endParaRPr lang="en-US" sz="1400" dirty="0">
              <a:solidFill>
                <a:schemeClr val="tx1"/>
              </a:solidFill>
            </a:endParaRPr>
          </a:p>
        </p:txBody>
      </p:sp>
      <p:sp>
        <p:nvSpPr>
          <p:cNvPr id="185345" name="Rectangle 1"/>
          <p:cNvSpPr>
            <a:spLocks noChangeArrowheads="1"/>
          </p:cNvSpPr>
          <p:nvPr/>
        </p:nvSpPr>
        <p:spPr bwMode="auto">
          <a:xfrm>
            <a:off x="711200" y="3576750"/>
            <a:ext cx="7736114" cy="24622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b="1" dirty="0" smtClean="0">
                <a:solidFill>
                  <a:schemeClr val="tx1"/>
                </a:solidFill>
                <a:latin typeface="Arial" pitchFamily="34" charset="0"/>
                <a:cs typeface="Arial" pitchFamily="34" charset="0"/>
              </a:rPr>
              <a:t>Response from European parliament</a:t>
            </a:r>
          </a:p>
          <a:p>
            <a:pPr marL="0" marR="0" lvl="0" indent="0" algn="l" defTabSz="914400" rtl="0" eaLnBrk="1" fontAlgn="base" latinLnBrk="0" hangingPunct="1">
              <a:lnSpc>
                <a:spcPct val="100000"/>
              </a:lnSpc>
              <a:spcBef>
                <a:spcPct val="0"/>
              </a:spcBef>
              <a:spcAft>
                <a:spcPct val="0"/>
              </a:spcAft>
              <a:buClrTx/>
              <a:buSzTx/>
              <a:buFontTx/>
              <a:buNone/>
              <a:tabLst/>
            </a:pPr>
            <a:endParaRPr lang="en-US" sz="1400" dirty="0" smtClean="0">
              <a:solidFill>
                <a:schemeClr val="tx1"/>
              </a:solidFill>
              <a:latin typeface="Arial" pitchFamily="34" charset="0"/>
              <a:cs typeface="Arial" pitchFamily="34" charset="0"/>
            </a:endParaRPr>
          </a:p>
          <a:p>
            <a:pPr lvl="0" algn="just"/>
            <a:r>
              <a:rPr lang="en-US" sz="1400" dirty="0" smtClean="0">
                <a:solidFill>
                  <a:schemeClr val="tx1"/>
                </a:solidFill>
              </a:rPr>
              <a:t>“</a:t>
            </a:r>
            <a:r>
              <a:rPr lang="en-US" sz="1400" i="1" dirty="0" smtClean="0">
                <a:solidFill>
                  <a:schemeClr val="tx1"/>
                </a:solidFill>
              </a:rPr>
              <a:t>The European Commission should quickly make it clear that European businesses and citizens are under European privacy laws. </a:t>
            </a:r>
            <a:r>
              <a:rPr lang="en-US" sz="1400" b="1" i="1" dirty="0" smtClean="0">
                <a:solidFill>
                  <a:schemeClr val="tx1"/>
                </a:solidFill>
              </a:rPr>
              <a:t>European citizens and businesses need to be confident that EU institutions enforce their own laws.</a:t>
            </a:r>
          </a:p>
          <a:p>
            <a:pPr lvl="0" algn="just"/>
            <a:endParaRPr lang="en-US" sz="1400" b="1" i="1" dirty="0" smtClean="0">
              <a:solidFill>
                <a:schemeClr val="tx1"/>
              </a:solidFill>
            </a:endParaRPr>
          </a:p>
          <a:p>
            <a:pPr lvl="0" algn="just"/>
            <a:r>
              <a:rPr lang="en-US" sz="1400" i="1" dirty="0" smtClean="0">
                <a:solidFill>
                  <a:schemeClr val="tx1"/>
                </a:solidFill>
              </a:rPr>
              <a:t> </a:t>
            </a:r>
            <a:r>
              <a:rPr kumimoji="0" lang="en-US" sz="1400" b="0" i="1" u="none" strike="noStrike" cap="none" normalizeH="0" baseline="0" dirty="0" smtClean="0">
                <a:ln>
                  <a:noFill/>
                </a:ln>
                <a:solidFill>
                  <a:schemeClr val="tx1"/>
                </a:solidFill>
                <a:effectLst/>
                <a:latin typeface="Arial" pitchFamily="34" charset="0"/>
                <a:cs typeface="Arial" pitchFamily="34" charset="0"/>
              </a:rPr>
              <a:t>Keen to stress that though EU subsidiaries of U.S. parent companies are breaking European law by handing over data back to the United States under a Patriot Act request, that while these subsidiaries are operating within Europe, </a:t>
            </a:r>
            <a:r>
              <a:rPr kumimoji="0" lang="en-US" sz="1400" b="1" i="1" u="none" strike="noStrike" cap="none" normalizeH="0" baseline="0" dirty="0" smtClean="0">
                <a:ln>
                  <a:noFill/>
                </a:ln>
                <a:solidFill>
                  <a:schemeClr val="tx1"/>
                </a:solidFill>
                <a:effectLst/>
                <a:latin typeface="Arial" pitchFamily="34" charset="0"/>
                <a:cs typeface="Arial" pitchFamily="34" charset="0"/>
              </a:rPr>
              <a:t>EU law must take precedent</a:t>
            </a:r>
            <a:r>
              <a:rPr kumimoji="0" lang="en-US" sz="1400" b="0" i="1" u="none" strike="noStrike" cap="none" normalizeH="0" baseline="0" dirty="0" smtClean="0">
                <a:ln>
                  <a:noFill/>
                </a:ln>
                <a:solidFill>
                  <a:schemeClr val="tx1"/>
                </a:solidFill>
                <a:effectLst/>
                <a:latin typeface="Arial" pitchFamily="34" charset="0"/>
                <a:cs typeface="Arial" pitchFamily="34" charset="0"/>
              </a:rPr>
              <a:t>. </a:t>
            </a:r>
          </a:p>
          <a:p>
            <a:pPr lvl="0" algn="just"/>
            <a:endParaRPr kumimoji="0" lang="en-US" sz="1400" b="0" i="1" u="none" strike="noStrike" cap="none" normalizeH="0" baseline="0" dirty="0" smtClean="0">
              <a:ln>
                <a:noFill/>
              </a:ln>
              <a:solidFill>
                <a:schemeClr val="tx1"/>
              </a:solidFill>
              <a:effectLst/>
              <a:latin typeface="Arial" pitchFamily="34" charset="0"/>
              <a:cs typeface="Arial" pitchFamily="34" charset="0"/>
            </a:endParaRPr>
          </a:p>
          <a:p>
            <a:pPr lvl="0" algn="just" eaLnBrk="0" hangingPunct="0"/>
            <a:r>
              <a:rPr kumimoji="0" lang="en-US" sz="1400" b="0" i="1" u="none" strike="noStrike" cap="none" normalizeH="0" baseline="0" dirty="0" smtClean="0">
                <a:ln>
                  <a:noFill/>
                </a:ln>
                <a:solidFill>
                  <a:schemeClr val="tx1"/>
                </a:solidFill>
                <a:effectLst/>
                <a:latin typeface="Arial" pitchFamily="34" charset="0"/>
                <a:cs typeface="Arial" pitchFamily="34" charset="0"/>
              </a:rPr>
              <a:t>"The European Commission should urgently contact the U.S. government and make clear that we do not accept.“ </a:t>
            </a:r>
            <a:r>
              <a:rPr lang="en-US" sz="1400" dirty="0" smtClean="0">
                <a:solidFill>
                  <a:schemeClr val="tx1"/>
                </a:solidFill>
              </a:rPr>
              <a:t>source: </a:t>
            </a:r>
            <a:r>
              <a:rPr lang="en-US" sz="1400" dirty="0" smtClean="0">
                <a:solidFill>
                  <a:schemeClr val="tx1"/>
                </a:solidFill>
                <a:hlinkClick r:id="rId3"/>
              </a:rPr>
              <a:t>ZDLINK</a:t>
            </a:r>
            <a:endParaRPr kumimoji="0" lang="en-US" sz="1400" b="0" i="1"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188682"/>
            <a:ext cx="9144000" cy="1143000"/>
          </a:xfrm>
          <a:prstGeom prst="rect">
            <a:avLst/>
          </a:prstGeom>
          <a:noFill/>
          <a:ln w="9525">
            <a:noFill/>
            <a:miter lim="800000"/>
            <a:headEnd/>
            <a:tailEnd/>
          </a:ln>
          <a:effectLst/>
        </p:spPr>
        <p:txBody>
          <a:bodyPr/>
          <a:lstStyle/>
          <a:p>
            <a:pPr algn="ctr" defTabSz="914400">
              <a:lnSpc>
                <a:spcPct val="100000"/>
              </a:lnSpc>
            </a:pPr>
            <a:r>
              <a:rPr lang="en-US" sz="1800" b="1" dirty="0" smtClean="0">
                <a:solidFill>
                  <a:srgbClr val="0070C0"/>
                </a:solidFill>
              </a:rPr>
              <a:t>Example – security assurance (encryption)</a:t>
            </a:r>
            <a:endParaRPr lang="en-US" sz="1800" b="1" dirty="0">
              <a:solidFill>
                <a:srgbClr val="0070C0"/>
              </a:solidFill>
            </a:endParaRPr>
          </a:p>
        </p:txBody>
      </p:sp>
      <p:sp>
        <p:nvSpPr>
          <p:cNvPr id="5" name="Rectangle 4"/>
          <p:cNvSpPr/>
          <p:nvPr/>
        </p:nvSpPr>
        <p:spPr>
          <a:xfrm>
            <a:off x="666434" y="736632"/>
            <a:ext cx="7811145" cy="674031"/>
          </a:xfrm>
          <a:prstGeom prst="rect">
            <a:avLst/>
          </a:prstGeom>
        </p:spPr>
        <p:txBody>
          <a:bodyPr wrap="square">
            <a:spAutoFit/>
          </a:bodyPr>
          <a:lstStyle/>
          <a:p>
            <a:pPr algn="just"/>
            <a:r>
              <a:rPr lang="en-US" sz="1400" dirty="0" smtClean="0">
                <a:solidFill>
                  <a:schemeClr val="tx1"/>
                </a:solidFill>
              </a:rPr>
              <a:t>“</a:t>
            </a:r>
            <a:r>
              <a:rPr lang="en-US" sz="1400" i="1" dirty="0" smtClean="0">
                <a:solidFill>
                  <a:schemeClr val="tx1"/>
                </a:solidFill>
              </a:rPr>
              <a:t>Microsoft is looking to follow its global cloud partners, Google and Yahoo, in encrypting the traffic flowing between its worldwide datacenter locations, fearing the U.S. government's ability to tap into customer data.” </a:t>
            </a:r>
            <a:r>
              <a:rPr lang="en-US" sz="1400" dirty="0" smtClean="0">
                <a:solidFill>
                  <a:schemeClr val="tx1"/>
                </a:solidFill>
              </a:rPr>
              <a:t>source: </a:t>
            </a:r>
            <a:r>
              <a:rPr lang="en-US" sz="1400" dirty="0" smtClean="0">
                <a:solidFill>
                  <a:schemeClr val="tx1"/>
                </a:solidFill>
                <a:hlinkClick r:id="rId2"/>
              </a:rPr>
              <a:t>ZDLINK</a:t>
            </a:r>
            <a:endParaRPr lang="en-US" sz="1400" dirty="0">
              <a:solidFill>
                <a:schemeClr val="tx1"/>
              </a:solidFill>
            </a:endParaRPr>
          </a:p>
        </p:txBody>
      </p:sp>
      <p:sp>
        <p:nvSpPr>
          <p:cNvPr id="6" name="Rectangle 5"/>
          <p:cNvSpPr/>
          <p:nvPr/>
        </p:nvSpPr>
        <p:spPr>
          <a:xfrm>
            <a:off x="681931" y="1600056"/>
            <a:ext cx="7795649" cy="674031"/>
          </a:xfrm>
          <a:prstGeom prst="rect">
            <a:avLst/>
          </a:prstGeom>
        </p:spPr>
        <p:txBody>
          <a:bodyPr wrap="square">
            <a:spAutoFit/>
          </a:bodyPr>
          <a:lstStyle/>
          <a:p>
            <a:pPr algn="just"/>
            <a:r>
              <a:rPr lang="en-US" sz="1400" dirty="0" smtClean="0">
                <a:solidFill>
                  <a:schemeClr val="tx1"/>
                </a:solidFill>
              </a:rPr>
              <a:t>“</a:t>
            </a:r>
            <a:r>
              <a:rPr lang="en-US" sz="1400" i="1" dirty="0" smtClean="0">
                <a:solidFill>
                  <a:schemeClr val="tx1"/>
                </a:solidFill>
              </a:rPr>
              <a:t>Though Google and other companies spend vast amounts on leasing fiber optic cables from companies in order to keep their data off the "public" Internet, the NSA and GCHQ still reportedly tap these cables at major Internet hubs around the world, including in the U.K.</a:t>
            </a:r>
            <a:r>
              <a:rPr lang="en-US" sz="1400" dirty="0" smtClean="0">
                <a:solidFill>
                  <a:schemeClr val="tx1"/>
                </a:solidFill>
              </a:rPr>
              <a:t>”</a:t>
            </a:r>
            <a:endParaRPr lang="en-US" sz="1400" dirty="0">
              <a:solidFill>
                <a:schemeClr val="tx1"/>
              </a:solidFill>
            </a:endParaRPr>
          </a:p>
        </p:txBody>
      </p:sp>
      <p:pic>
        <p:nvPicPr>
          <p:cNvPr id="55298" name="Picture 2"/>
          <p:cNvPicPr>
            <a:picLocks noChangeAspect="1" noChangeArrowheads="1"/>
          </p:cNvPicPr>
          <p:nvPr/>
        </p:nvPicPr>
        <p:blipFill>
          <a:blip r:embed="rId3" cstate="print"/>
          <a:srcRect/>
          <a:stretch>
            <a:fillRect/>
          </a:stretch>
        </p:blipFill>
        <p:spPr bwMode="auto">
          <a:xfrm>
            <a:off x="2427515" y="3374560"/>
            <a:ext cx="4506686" cy="2797252"/>
          </a:xfrm>
          <a:prstGeom prst="rect">
            <a:avLst/>
          </a:prstGeom>
          <a:noFill/>
          <a:ln w="9525">
            <a:noFill/>
            <a:miter lim="800000"/>
            <a:headEnd/>
            <a:tailEnd/>
          </a:ln>
        </p:spPr>
      </p:pic>
      <p:sp>
        <p:nvSpPr>
          <p:cNvPr id="8" name="Rectangle 7"/>
          <p:cNvSpPr/>
          <p:nvPr/>
        </p:nvSpPr>
        <p:spPr>
          <a:xfrm>
            <a:off x="681928" y="2431651"/>
            <a:ext cx="7904135" cy="674031"/>
          </a:xfrm>
          <a:prstGeom prst="rect">
            <a:avLst/>
          </a:prstGeom>
        </p:spPr>
        <p:txBody>
          <a:bodyPr wrap="square">
            <a:spAutoFit/>
          </a:bodyPr>
          <a:lstStyle/>
          <a:p>
            <a:r>
              <a:rPr lang="en-US" sz="1400" dirty="0" smtClean="0">
                <a:solidFill>
                  <a:schemeClr val="tx1"/>
                </a:solidFill>
              </a:rPr>
              <a:t>"</a:t>
            </a:r>
            <a:r>
              <a:rPr lang="en-US" sz="1400" i="1" dirty="0" smtClean="0">
                <a:solidFill>
                  <a:schemeClr val="tx1"/>
                </a:solidFill>
              </a:rPr>
              <a:t>Unless Microsoft takes immediate action to rectify this situation, </a:t>
            </a:r>
            <a:r>
              <a:rPr lang="en-US" sz="1400" b="1" i="1" dirty="0" smtClean="0">
                <a:solidFill>
                  <a:schemeClr val="tx1"/>
                </a:solidFill>
              </a:rPr>
              <a:t>any business or individual using their services to store or transmit sensitive data will have been fundamentally let down by a brand that suggested it was worthy of trust</a:t>
            </a:r>
            <a:r>
              <a:rPr lang="en-US" sz="1400" dirty="0" smtClean="0">
                <a:solidFill>
                  <a:schemeClr val="tx1"/>
                </a:solidFill>
              </a:rPr>
              <a:t>."</a:t>
            </a:r>
            <a:endParaRPr lang="en-US" sz="1400" dirty="0">
              <a:solidFill>
                <a:schemeClr val="tx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6</a:t>
            </a:fld>
            <a:endParaRPr lang="en-US"/>
          </a:p>
        </p:txBody>
      </p:sp>
      <p:pic>
        <p:nvPicPr>
          <p:cNvPr id="69635" name="Picture 3"/>
          <p:cNvPicPr>
            <a:picLocks noChangeAspect="1" noChangeArrowheads="1"/>
          </p:cNvPicPr>
          <p:nvPr/>
        </p:nvPicPr>
        <p:blipFill>
          <a:blip r:embed="rId2"/>
          <a:srcRect/>
          <a:stretch>
            <a:fillRect/>
          </a:stretch>
        </p:blipFill>
        <p:spPr bwMode="auto">
          <a:xfrm>
            <a:off x="868680" y="3566160"/>
            <a:ext cx="7704137" cy="3048000"/>
          </a:xfrm>
          <a:prstGeom prst="rect">
            <a:avLst/>
          </a:prstGeom>
          <a:noFill/>
          <a:ln w="9525">
            <a:noFill/>
            <a:miter lim="800000"/>
            <a:headEnd/>
            <a:tailEnd/>
          </a:ln>
        </p:spPr>
      </p:pic>
      <p:sp>
        <p:nvSpPr>
          <p:cNvPr id="6" name="Title 5"/>
          <p:cNvSpPr>
            <a:spLocks noGrp="1"/>
          </p:cNvSpPr>
          <p:nvPr>
            <p:ph type="title"/>
          </p:nvPr>
        </p:nvSpPr>
        <p:spPr/>
        <p:txBody>
          <a:bodyPr/>
          <a:lstStyle/>
          <a:p>
            <a:endParaRPr lang="en-US" dirty="0"/>
          </a:p>
        </p:txBody>
      </p:sp>
      <p:pic>
        <p:nvPicPr>
          <p:cNvPr id="70658" name="Picture 2"/>
          <p:cNvPicPr>
            <a:picLocks noChangeAspect="1" noChangeArrowheads="1"/>
          </p:cNvPicPr>
          <p:nvPr/>
        </p:nvPicPr>
        <p:blipFill>
          <a:blip r:embed="rId3"/>
          <a:srcRect/>
          <a:stretch>
            <a:fillRect/>
          </a:stretch>
        </p:blipFill>
        <p:spPr bwMode="auto">
          <a:xfrm>
            <a:off x="2880360" y="1005840"/>
            <a:ext cx="3371850" cy="2095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188682"/>
            <a:ext cx="9144000" cy="1143000"/>
          </a:xfrm>
          <a:prstGeom prst="rect">
            <a:avLst/>
          </a:prstGeom>
          <a:noFill/>
          <a:ln w="9525">
            <a:noFill/>
            <a:miter lim="800000"/>
            <a:headEnd/>
            <a:tailEnd/>
          </a:ln>
          <a:effectLst/>
        </p:spPr>
        <p:txBody>
          <a:bodyPr/>
          <a:lstStyle/>
          <a:p>
            <a:pPr algn="ctr" defTabSz="914400">
              <a:lnSpc>
                <a:spcPct val="100000"/>
              </a:lnSpc>
            </a:pPr>
            <a:r>
              <a:rPr lang="en-US" sz="1800" b="1" dirty="0" smtClean="0">
                <a:solidFill>
                  <a:srgbClr val="0070C0"/>
                </a:solidFill>
              </a:rPr>
              <a:t>Example – security concern</a:t>
            </a:r>
            <a:endParaRPr lang="en-US" sz="1800" b="1" dirty="0">
              <a:solidFill>
                <a:srgbClr val="0070C0"/>
              </a:solidFill>
            </a:endParaRPr>
          </a:p>
        </p:txBody>
      </p:sp>
      <p:pic>
        <p:nvPicPr>
          <p:cNvPr id="118785" name="Picture 1"/>
          <p:cNvPicPr>
            <a:picLocks noChangeAspect="1" noChangeArrowheads="1"/>
          </p:cNvPicPr>
          <p:nvPr/>
        </p:nvPicPr>
        <p:blipFill>
          <a:blip r:embed="rId2" cstate="print"/>
          <a:srcRect/>
          <a:stretch>
            <a:fillRect/>
          </a:stretch>
        </p:blipFill>
        <p:spPr bwMode="auto">
          <a:xfrm>
            <a:off x="718456" y="847466"/>
            <a:ext cx="4589927" cy="1721561"/>
          </a:xfrm>
          <a:prstGeom prst="rect">
            <a:avLst/>
          </a:prstGeom>
          <a:noFill/>
          <a:ln w="9525">
            <a:noFill/>
            <a:miter lim="800000"/>
            <a:headEnd/>
            <a:tailEnd/>
          </a:ln>
        </p:spPr>
      </p:pic>
      <p:pic>
        <p:nvPicPr>
          <p:cNvPr id="118786" name="Picture 2"/>
          <p:cNvPicPr>
            <a:picLocks noChangeAspect="1" noChangeArrowheads="1"/>
          </p:cNvPicPr>
          <p:nvPr/>
        </p:nvPicPr>
        <p:blipFill>
          <a:blip r:embed="rId3" cstate="print"/>
          <a:srcRect/>
          <a:stretch>
            <a:fillRect/>
          </a:stretch>
        </p:blipFill>
        <p:spPr bwMode="auto">
          <a:xfrm>
            <a:off x="1436915" y="2547258"/>
            <a:ext cx="6417669" cy="3907970"/>
          </a:xfrm>
          <a:prstGeom prst="rect">
            <a:avLst/>
          </a:prstGeom>
          <a:noFill/>
          <a:ln w="9525">
            <a:noFill/>
            <a:miter lim="800000"/>
            <a:headEnd/>
            <a:tailEnd/>
          </a:ln>
        </p:spPr>
      </p:pic>
      <p:sp>
        <p:nvSpPr>
          <p:cNvPr id="10" name="TextBox 9"/>
          <p:cNvSpPr txBox="1"/>
          <p:nvPr/>
        </p:nvSpPr>
        <p:spPr>
          <a:xfrm>
            <a:off x="6324600" y="6161315"/>
            <a:ext cx="2819400" cy="246221"/>
          </a:xfrm>
          <a:prstGeom prst="rect">
            <a:avLst/>
          </a:prstGeom>
          <a:noFill/>
        </p:spPr>
        <p:txBody>
          <a:bodyPr wrap="square" rtlCol="0">
            <a:spAutoFit/>
          </a:bodyPr>
          <a:lstStyle/>
          <a:p>
            <a:r>
              <a:rPr lang="en-US" sz="1000" dirty="0" smtClean="0">
                <a:solidFill>
                  <a:schemeClr val="bg1"/>
                </a:solidFill>
              </a:rPr>
              <a:t>Source:</a:t>
            </a:r>
            <a:r>
              <a:rPr lang="en-US" sz="1000" dirty="0" smtClean="0">
                <a:solidFill>
                  <a:schemeClr val="bg1"/>
                </a:solidFill>
                <a:hlinkClick r:id="rId4"/>
              </a:rPr>
              <a:t> </a:t>
            </a:r>
            <a:r>
              <a:rPr lang="en-US" sz="1000" i="1" dirty="0" smtClean="0">
                <a:solidFill>
                  <a:schemeClr val="bg1"/>
                </a:solidFill>
                <a:hlinkClick r:id="rId4"/>
              </a:rPr>
              <a:t>www.surveillancehumanrights.org/</a:t>
            </a:r>
            <a:endParaRPr lang="en-US" sz="1000" dirty="0">
              <a:solidFill>
                <a:schemeClr val="bg1"/>
              </a:solidFill>
            </a:endParaRPr>
          </a:p>
        </p:txBody>
      </p:sp>
      <p:grpSp>
        <p:nvGrpSpPr>
          <p:cNvPr id="3" name="Group 12"/>
          <p:cNvGrpSpPr/>
          <p:nvPr/>
        </p:nvGrpSpPr>
        <p:grpSpPr>
          <a:xfrm>
            <a:off x="5486400" y="1360718"/>
            <a:ext cx="3363684" cy="584775"/>
            <a:chOff x="5486400" y="1273630"/>
            <a:chExt cx="3363684" cy="584775"/>
          </a:xfrm>
        </p:grpSpPr>
        <p:sp>
          <p:nvSpPr>
            <p:cNvPr id="11" name="Right Arrow 10"/>
            <p:cNvSpPr/>
            <p:nvPr/>
          </p:nvSpPr>
          <p:spPr>
            <a:xfrm>
              <a:off x="5486400" y="1295401"/>
              <a:ext cx="664028" cy="47897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6281055" y="1273630"/>
              <a:ext cx="2569029" cy="584775"/>
            </a:xfrm>
            <a:prstGeom prst="rect">
              <a:avLst/>
            </a:prstGeom>
            <a:noFill/>
          </p:spPr>
          <p:txBody>
            <a:bodyPr wrap="square" rtlCol="0">
              <a:spAutoFit/>
            </a:bodyPr>
            <a:lstStyle/>
            <a:p>
              <a:pPr algn="ctr"/>
              <a:r>
                <a:rPr lang="en-US" dirty="0" smtClean="0">
                  <a:solidFill>
                    <a:srgbClr val="FF0000"/>
                  </a:solidFill>
                </a:rPr>
                <a:t>Encryption recommended </a:t>
              </a:r>
            </a:p>
            <a:p>
              <a:pPr algn="ctr"/>
              <a:r>
                <a:rPr lang="en-US" dirty="0" smtClean="0">
                  <a:solidFill>
                    <a:schemeClr val="bg1"/>
                  </a:solidFill>
                </a:rPr>
                <a:t>(e.g. SSL, PGP,…)</a:t>
              </a:r>
              <a:endParaRPr lang="en-US" dirty="0">
                <a:solidFill>
                  <a:schemeClr val="bg1"/>
                </a:solidFill>
              </a:endParaRPr>
            </a:p>
          </p:txBody>
        </p:sp>
      </p:gr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188682"/>
            <a:ext cx="9144000" cy="1143000"/>
          </a:xfrm>
          <a:prstGeom prst="rect">
            <a:avLst/>
          </a:prstGeom>
          <a:noFill/>
          <a:ln w="9525">
            <a:noFill/>
            <a:miter lim="800000"/>
            <a:headEnd/>
            <a:tailEnd/>
          </a:ln>
          <a:effectLst/>
        </p:spPr>
        <p:txBody>
          <a:bodyPr/>
          <a:lstStyle/>
          <a:p>
            <a:pPr algn="ctr" defTabSz="914400">
              <a:lnSpc>
                <a:spcPct val="100000"/>
              </a:lnSpc>
            </a:pPr>
            <a:r>
              <a:rPr lang="en-US" sz="1800" b="1" dirty="0" smtClean="0">
                <a:solidFill>
                  <a:srgbClr val="0070C0"/>
                </a:solidFill>
              </a:rPr>
              <a:t>Example – security concern</a:t>
            </a:r>
            <a:endParaRPr lang="en-US" sz="1800" b="1" dirty="0">
              <a:solidFill>
                <a:srgbClr val="0070C0"/>
              </a:solidFill>
            </a:endParaRPr>
          </a:p>
        </p:txBody>
      </p:sp>
      <p:sp>
        <p:nvSpPr>
          <p:cNvPr id="10" name="TextBox 9"/>
          <p:cNvSpPr txBox="1"/>
          <p:nvPr/>
        </p:nvSpPr>
        <p:spPr>
          <a:xfrm>
            <a:off x="6324600" y="6161315"/>
            <a:ext cx="2819400" cy="246221"/>
          </a:xfrm>
          <a:prstGeom prst="rect">
            <a:avLst/>
          </a:prstGeom>
          <a:noFill/>
        </p:spPr>
        <p:txBody>
          <a:bodyPr wrap="square" rtlCol="0">
            <a:spAutoFit/>
          </a:bodyPr>
          <a:lstStyle/>
          <a:p>
            <a:r>
              <a:rPr lang="en-US" sz="1000" dirty="0" smtClean="0">
                <a:solidFill>
                  <a:schemeClr val="bg1"/>
                </a:solidFill>
              </a:rPr>
              <a:t>Source:</a:t>
            </a:r>
            <a:r>
              <a:rPr lang="en-US" sz="1000" dirty="0" smtClean="0">
                <a:solidFill>
                  <a:schemeClr val="bg1"/>
                </a:solidFill>
                <a:hlinkClick r:id="rId2"/>
              </a:rPr>
              <a:t> </a:t>
            </a:r>
            <a:r>
              <a:rPr lang="en-US" sz="1000" i="1" dirty="0" smtClean="0">
                <a:solidFill>
                  <a:schemeClr val="bg1"/>
                </a:solidFill>
                <a:hlinkClick r:id="rId2"/>
              </a:rPr>
              <a:t>www.surveillancehumanrights.org/</a:t>
            </a:r>
            <a:endParaRPr lang="en-US" sz="1000" dirty="0">
              <a:solidFill>
                <a:schemeClr val="bg1"/>
              </a:solidFill>
            </a:endParaRPr>
          </a:p>
        </p:txBody>
      </p:sp>
      <p:sp>
        <p:nvSpPr>
          <p:cNvPr id="7" name="Rectangle 6"/>
          <p:cNvSpPr/>
          <p:nvPr/>
        </p:nvSpPr>
        <p:spPr>
          <a:xfrm>
            <a:off x="666434" y="736632"/>
            <a:ext cx="7811145" cy="3582519"/>
          </a:xfrm>
          <a:prstGeom prst="rect">
            <a:avLst/>
          </a:prstGeom>
        </p:spPr>
        <p:txBody>
          <a:bodyPr wrap="square">
            <a:spAutoFit/>
          </a:bodyPr>
          <a:lstStyle/>
          <a:p>
            <a:pPr algn="just"/>
            <a:r>
              <a:rPr lang="en-US" sz="1400" dirty="0" smtClean="0">
                <a:solidFill>
                  <a:schemeClr val="tx1"/>
                </a:solidFill>
              </a:rPr>
              <a:t>“</a:t>
            </a:r>
            <a:r>
              <a:rPr lang="en-US" sz="1400" i="1" dirty="0" smtClean="0">
                <a:solidFill>
                  <a:schemeClr val="tx1"/>
                </a:solidFill>
              </a:rPr>
              <a:t>Czech Republic – in case police would like to search any lawyer’s place of work – office (e.g. including PC, laptops,…) they need to request permission from Czech Bar organization</a:t>
            </a:r>
          </a:p>
          <a:p>
            <a:pPr algn="just"/>
            <a:endParaRPr lang="en-US" sz="1400" dirty="0" smtClean="0">
              <a:solidFill>
                <a:schemeClr val="tx1"/>
              </a:solidFill>
            </a:endParaRPr>
          </a:p>
          <a:p>
            <a:pPr algn="just"/>
            <a:r>
              <a:rPr lang="en-US" sz="1400" i="1" dirty="0" smtClean="0">
                <a:solidFill>
                  <a:schemeClr val="tx1"/>
                </a:solidFill>
              </a:rPr>
              <a:t>The Czech Bar Association is the </a:t>
            </a:r>
            <a:r>
              <a:rPr lang="en-US" sz="1400" b="1" i="1" dirty="0" smtClean="0">
                <a:solidFill>
                  <a:schemeClr val="tx1"/>
                </a:solidFill>
              </a:rPr>
              <a:t>biggest legal professional organization </a:t>
            </a:r>
            <a:r>
              <a:rPr lang="en-US" sz="1400" i="1" dirty="0" smtClean="0">
                <a:solidFill>
                  <a:schemeClr val="tx1"/>
                </a:solidFill>
              </a:rPr>
              <a:t>in the Czech Republic. It is a self-governing organization performing public administration in the area of the Legal Profession and, as such, it protects and guarantees the quality of the provision of the legal services by lawyers.</a:t>
            </a:r>
          </a:p>
          <a:p>
            <a:pPr algn="just"/>
            <a:endParaRPr lang="en-US" sz="1400" i="1" dirty="0" smtClean="0">
              <a:solidFill>
                <a:schemeClr val="tx1"/>
              </a:solidFill>
            </a:endParaRPr>
          </a:p>
          <a:p>
            <a:pPr algn="just"/>
            <a:r>
              <a:rPr lang="en-US" sz="1400" i="1" dirty="0" smtClean="0">
                <a:solidFill>
                  <a:schemeClr val="tx1"/>
                </a:solidFill>
              </a:rPr>
              <a:t>According recent legal case (June 2014) in case data of lawyer are being stored in the cloud, then this data could be access by police even without permission from Czech Bar Organization. </a:t>
            </a:r>
            <a:r>
              <a:rPr lang="en-US" sz="1400" b="1" i="1" dirty="0" smtClean="0">
                <a:solidFill>
                  <a:schemeClr val="tx1"/>
                </a:solidFill>
              </a:rPr>
              <a:t>According Czech law Cloud is not being considered as lawyer’s place of work =&gt; resulting in lower legal protection”</a:t>
            </a:r>
          </a:p>
          <a:p>
            <a:pPr algn="just"/>
            <a:endParaRPr lang="en-US" sz="1400" i="1" dirty="0" smtClean="0">
              <a:solidFill>
                <a:schemeClr val="tx1"/>
              </a:solidFill>
            </a:endParaRPr>
          </a:p>
          <a:p>
            <a:pPr algn="just"/>
            <a:endParaRPr lang="en-US" sz="1400" i="1" dirty="0" smtClean="0">
              <a:solidFill>
                <a:schemeClr val="tx1"/>
              </a:solidFill>
            </a:endParaRPr>
          </a:p>
          <a:p>
            <a:pPr algn="just"/>
            <a:endParaRPr lang="en-US" sz="1400" i="1" dirty="0" smtClean="0">
              <a:solidFill>
                <a:schemeClr val="tx1"/>
              </a:solidFill>
            </a:endParaRPr>
          </a:p>
          <a:p>
            <a:pPr algn="just"/>
            <a:endParaRPr lang="en-US" sz="1400" i="1" dirty="0" smtClean="0">
              <a:solidFill>
                <a:schemeClr val="tx1"/>
              </a:solidFill>
            </a:endParaRPr>
          </a:p>
          <a:p>
            <a:pPr algn="just"/>
            <a:endParaRPr lang="en-US" sz="1400" i="1" dirty="0" smtClean="0">
              <a:solidFill>
                <a:schemeClr val="tx1"/>
              </a:solidFill>
            </a:endParaRPr>
          </a:p>
          <a:p>
            <a:pPr algn="just"/>
            <a:endParaRPr lang="en-US" sz="1400" i="1" dirty="0" smtClean="0">
              <a:solidFill>
                <a:schemeClr val="tx1"/>
              </a:solidFill>
            </a:endParaRPr>
          </a:p>
        </p:txBody>
      </p:sp>
      <p:grpSp>
        <p:nvGrpSpPr>
          <p:cNvPr id="3" name="Group 10"/>
          <p:cNvGrpSpPr/>
          <p:nvPr/>
        </p:nvGrpSpPr>
        <p:grpSpPr>
          <a:xfrm>
            <a:off x="914400" y="3474720"/>
            <a:ext cx="7326086" cy="1615827"/>
            <a:chOff x="1023258" y="3777343"/>
            <a:chExt cx="7326086" cy="1615827"/>
          </a:xfrm>
        </p:grpSpPr>
        <p:sp>
          <p:nvSpPr>
            <p:cNvPr id="8" name="TextBox 7"/>
            <p:cNvSpPr txBox="1"/>
            <p:nvPr/>
          </p:nvSpPr>
          <p:spPr>
            <a:xfrm>
              <a:off x="1023258" y="3777343"/>
              <a:ext cx="7326086" cy="1615827"/>
            </a:xfrm>
            <a:prstGeom prst="rect">
              <a:avLst/>
            </a:prstGeom>
            <a:noFill/>
          </p:spPr>
          <p:txBody>
            <a:bodyPr wrap="square" rtlCol="0">
              <a:spAutoFit/>
            </a:bodyPr>
            <a:lstStyle/>
            <a:p>
              <a:pPr algn="ctr"/>
              <a:r>
                <a:rPr lang="en-US" dirty="0" smtClean="0">
                  <a:solidFill>
                    <a:schemeClr val="tx1"/>
                  </a:solidFill>
                </a:rPr>
                <a:t>No matter how secure you are…just assume someone will get to your data </a:t>
              </a:r>
            </a:p>
            <a:p>
              <a:pPr algn="ctr"/>
              <a:endParaRPr lang="en-US" dirty="0" smtClean="0">
                <a:solidFill>
                  <a:schemeClr val="tx1"/>
                </a:solidFill>
              </a:endParaRPr>
            </a:p>
            <a:p>
              <a:pPr algn="ctr"/>
              <a:endParaRPr lang="en-US" dirty="0" smtClean="0">
                <a:solidFill>
                  <a:schemeClr val="tx1"/>
                </a:solidFill>
              </a:endParaRPr>
            </a:p>
            <a:p>
              <a:pPr algn="ctr"/>
              <a:r>
                <a:rPr lang="en-US" dirty="0" smtClean="0">
                  <a:solidFill>
                    <a:srgbClr val="FF0000"/>
                  </a:solidFill>
                </a:rPr>
                <a:t>Encryption</a:t>
              </a:r>
              <a:r>
                <a:rPr lang="en-US" dirty="0" smtClean="0">
                  <a:solidFill>
                    <a:schemeClr val="tx1"/>
                  </a:solidFill>
                </a:rPr>
                <a:t> is the key for minimization of any impacts</a:t>
              </a:r>
              <a:endParaRPr lang="en-US" dirty="0">
                <a:solidFill>
                  <a:schemeClr val="tx1"/>
                </a:solidFill>
              </a:endParaRPr>
            </a:p>
          </p:txBody>
        </p:sp>
        <p:sp>
          <p:nvSpPr>
            <p:cNvPr id="9" name="Down Arrow 8"/>
            <p:cNvSpPr/>
            <p:nvPr/>
          </p:nvSpPr>
          <p:spPr>
            <a:xfrm>
              <a:off x="4339046" y="4554583"/>
              <a:ext cx="478972" cy="34834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cstate="print"/>
          <a:srcRect/>
          <a:stretch>
            <a:fillRect/>
          </a:stretch>
        </p:blipFill>
        <p:spPr bwMode="auto">
          <a:xfrm>
            <a:off x="395288" y="704850"/>
            <a:ext cx="8351837" cy="5448300"/>
          </a:xfrm>
          <a:prstGeom prst="rect">
            <a:avLst/>
          </a:prstGeom>
          <a:noFill/>
          <a:ln w="9525">
            <a:noFill/>
            <a:miter lim="800000"/>
            <a:headEnd/>
            <a:tailEnd/>
          </a:ln>
        </p:spPr>
      </p:pic>
      <p:sp>
        <p:nvSpPr>
          <p:cNvPr id="4" name="Rectangle 2"/>
          <p:cNvSpPr>
            <a:spLocks noChangeArrowheads="1"/>
          </p:cNvSpPr>
          <p:nvPr/>
        </p:nvSpPr>
        <p:spPr bwMode="auto">
          <a:xfrm>
            <a:off x="0" y="188682"/>
            <a:ext cx="9144000" cy="1143000"/>
          </a:xfrm>
          <a:prstGeom prst="rect">
            <a:avLst/>
          </a:prstGeom>
          <a:noFill/>
          <a:ln w="9525">
            <a:noFill/>
            <a:miter lim="800000"/>
            <a:headEnd/>
            <a:tailEnd/>
          </a:ln>
          <a:effectLst/>
        </p:spPr>
        <p:txBody>
          <a:bodyPr/>
          <a:lstStyle/>
          <a:p>
            <a:pPr algn="ctr" defTabSz="914400">
              <a:lnSpc>
                <a:spcPct val="100000"/>
              </a:lnSpc>
            </a:pPr>
            <a:r>
              <a:rPr lang="en-US" sz="1800" b="1" dirty="0" smtClean="0">
                <a:solidFill>
                  <a:srgbClr val="0070C0"/>
                </a:solidFill>
              </a:rPr>
              <a:t>Example – internal security assurance (logging)</a:t>
            </a:r>
            <a:endParaRPr lang="en-US" sz="1800" b="1" dirty="0">
              <a:solidFill>
                <a:srgbClr val="0070C0"/>
              </a:solidFill>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1554" name="Picture 2"/>
          <p:cNvPicPr>
            <a:picLocks noChangeAspect="1" noChangeArrowheads="1"/>
          </p:cNvPicPr>
          <p:nvPr/>
        </p:nvPicPr>
        <p:blipFill>
          <a:blip r:embed="rId2" cstate="print"/>
          <a:srcRect/>
          <a:stretch>
            <a:fillRect/>
          </a:stretch>
        </p:blipFill>
        <p:spPr bwMode="auto">
          <a:xfrm>
            <a:off x="1103086" y="865411"/>
            <a:ext cx="7358743" cy="5206777"/>
          </a:xfrm>
          <a:prstGeom prst="rect">
            <a:avLst/>
          </a:prstGeom>
          <a:noFill/>
          <a:ln w="9525">
            <a:noFill/>
            <a:miter lim="800000"/>
            <a:headEnd/>
            <a:tailEnd/>
          </a:ln>
        </p:spPr>
      </p:pic>
      <p:sp>
        <p:nvSpPr>
          <p:cNvPr id="5" name="Rectangle 2"/>
          <p:cNvSpPr>
            <a:spLocks noChangeArrowheads="1"/>
          </p:cNvSpPr>
          <p:nvPr/>
        </p:nvSpPr>
        <p:spPr bwMode="auto">
          <a:xfrm>
            <a:off x="0" y="188682"/>
            <a:ext cx="9144000" cy="1143000"/>
          </a:xfrm>
          <a:prstGeom prst="rect">
            <a:avLst/>
          </a:prstGeom>
          <a:noFill/>
          <a:ln w="9525">
            <a:noFill/>
            <a:miter lim="800000"/>
            <a:headEnd/>
            <a:tailEnd/>
          </a:ln>
          <a:effectLst/>
        </p:spPr>
        <p:txBody>
          <a:bodyPr/>
          <a:lstStyle/>
          <a:p>
            <a:pPr algn="ctr" defTabSz="914400">
              <a:lnSpc>
                <a:spcPct val="100000"/>
              </a:lnSpc>
            </a:pPr>
            <a:r>
              <a:rPr lang="en-US" sz="1800" b="1" dirty="0" smtClean="0">
                <a:solidFill>
                  <a:srgbClr val="0070C0"/>
                </a:solidFill>
              </a:rPr>
              <a:t>Example – security assurance (CMS)</a:t>
            </a:r>
            <a:endParaRPr lang="en-US" sz="1800" b="1" dirty="0">
              <a:solidFill>
                <a:srgbClr val="0070C0"/>
              </a:solidFill>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1528763" y="2062163"/>
            <a:ext cx="6086475" cy="2733675"/>
          </a:xfrm>
          <a:prstGeom prst="rect">
            <a:avLst/>
          </a:prstGeom>
          <a:noFill/>
          <a:ln w="9525">
            <a:noFill/>
            <a:miter lim="800000"/>
            <a:headEnd/>
            <a:tailEnd/>
          </a:ln>
        </p:spPr>
      </p:pic>
      <p:sp>
        <p:nvSpPr>
          <p:cNvPr id="4" name="Rectangle 2"/>
          <p:cNvSpPr>
            <a:spLocks noChangeArrowheads="1"/>
          </p:cNvSpPr>
          <p:nvPr/>
        </p:nvSpPr>
        <p:spPr bwMode="auto">
          <a:xfrm>
            <a:off x="0" y="188682"/>
            <a:ext cx="9144000" cy="1143000"/>
          </a:xfrm>
          <a:prstGeom prst="rect">
            <a:avLst/>
          </a:prstGeom>
          <a:noFill/>
          <a:ln w="9525">
            <a:noFill/>
            <a:miter lim="800000"/>
            <a:headEnd/>
            <a:tailEnd/>
          </a:ln>
          <a:effectLst/>
        </p:spPr>
        <p:txBody>
          <a:bodyPr/>
          <a:lstStyle/>
          <a:p>
            <a:pPr algn="ctr" defTabSz="914400">
              <a:lnSpc>
                <a:spcPct val="100000"/>
              </a:lnSpc>
            </a:pPr>
            <a:r>
              <a:rPr lang="en-US" sz="1800" b="1" dirty="0" smtClean="0">
                <a:solidFill>
                  <a:srgbClr val="0070C0"/>
                </a:solidFill>
              </a:rPr>
              <a:t>Example – security assurance</a:t>
            </a:r>
            <a:endParaRPr lang="en-US" sz="1800" b="1" dirty="0">
              <a:solidFill>
                <a:srgbClr val="0070C0"/>
              </a:solidFill>
            </a:endParaRPr>
          </a:p>
        </p:txBody>
      </p:sp>
      <p:sp>
        <p:nvSpPr>
          <p:cNvPr id="5" name="Rectangle 4"/>
          <p:cNvSpPr/>
          <p:nvPr/>
        </p:nvSpPr>
        <p:spPr>
          <a:xfrm>
            <a:off x="1463040" y="4846320"/>
            <a:ext cx="2303387" cy="258532"/>
          </a:xfrm>
          <a:prstGeom prst="rect">
            <a:avLst/>
          </a:prstGeom>
        </p:spPr>
        <p:txBody>
          <a:bodyPr wrap="none">
            <a:spAutoFit/>
          </a:bodyPr>
          <a:lstStyle/>
          <a:p>
            <a:r>
              <a:rPr lang="en-US" sz="1200" dirty="0" smtClean="0">
                <a:solidFill>
                  <a:schemeClr val="tx1"/>
                </a:solidFill>
              </a:rPr>
              <a:t>Source: </a:t>
            </a:r>
            <a:r>
              <a:rPr lang="en-US" sz="1200" dirty="0" smtClean="0">
                <a:solidFill>
                  <a:schemeClr val="tx1"/>
                </a:solidFill>
                <a:hlinkClick r:id="rId3"/>
              </a:rPr>
              <a:t>http://www.dilbert.com/</a:t>
            </a:r>
            <a:endParaRPr lang="en-US" sz="1200" dirty="0">
              <a:solidFill>
                <a:schemeClr val="tx1"/>
              </a:solidFill>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Additional Links and used materials</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65</a:t>
            </a:fld>
            <a:endParaRPr lang="en-US"/>
          </a:p>
        </p:txBody>
      </p:sp>
      <p:sp>
        <p:nvSpPr>
          <p:cNvPr id="4" name="Rectangle 3"/>
          <p:cNvSpPr/>
          <p:nvPr/>
        </p:nvSpPr>
        <p:spPr>
          <a:xfrm>
            <a:off x="228600" y="960120"/>
            <a:ext cx="8503920" cy="5660011"/>
          </a:xfrm>
          <a:prstGeom prst="rect">
            <a:avLst/>
          </a:prstGeom>
        </p:spPr>
        <p:txBody>
          <a:bodyPr wrap="square">
            <a:spAutoFit/>
          </a:bodyPr>
          <a:lstStyle/>
          <a:p>
            <a:pPr algn="l">
              <a:buFont typeface="Arial" pitchFamily="34" charset="0"/>
              <a:buChar char="•"/>
            </a:pPr>
            <a:r>
              <a:rPr lang="en-US" sz="1400" dirty="0" smtClean="0">
                <a:solidFill>
                  <a:schemeClr val="tx1"/>
                </a:solidFill>
              </a:rPr>
              <a:t> Security for cloud computing</a:t>
            </a:r>
          </a:p>
          <a:p>
            <a:pPr algn="l"/>
            <a:r>
              <a:rPr lang="en-US" sz="1000" dirty="0" smtClean="0">
                <a:solidFill>
                  <a:schemeClr val="tx1"/>
                </a:solidFill>
                <a:hlinkClick r:id="rId2"/>
              </a:rPr>
              <a:t>http://www.cloudstandardscustomercouncil.org/security-d.htm</a:t>
            </a:r>
            <a:endParaRPr lang="en-US" sz="1000" dirty="0" smtClean="0">
              <a:solidFill>
                <a:schemeClr val="tx1"/>
              </a:solidFill>
            </a:endParaRPr>
          </a:p>
          <a:p>
            <a:pPr algn="l">
              <a:buFont typeface="Arial" pitchFamily="34" charset="0"/>
              <a:buChar char="•"/>
            </a:pPr>
            <a:endParaRPr lang="en-US" sz="1400" b="1" dirty="0">
              <a:solidFill>
                <a:schemeClr val="tx1"/>
              </a:solidFill>
            </a:endParaRPr>
          </a:p>
          <a:p>
            <a:pPr algn="l">
              <a:buFont typeface="Arial" pitchFamily="34" charset="0"/>
              <a:buChar char="•"/>
            </a:pPr>
            <a:r>
              <a:rPr lang="en-US" sz="1400" dirty="0" smtClean="0">
                <a:solidFill>
                  <a:schemeClr val="tx1"/>
                </a:solidFill>
              </a:rPr>
              <a:t> IBM </a:t>
            </a:r>
            <a:r>
              <a:rPr lang="en-US" sz="1400" dirty="0">
                <a:solidFill>
                  <a:schemeClr val="tx1"/>
                </a:solidFill>
              </a:rPr>
              <a:t>Security Technology Outlook: An outlook on emerging security technology </a:t>
            </a:r>
            <a:r>
              <a:rPr lang="en-US" sz="1400" dirty="0" smtClean="0">
                <a:solidFill>
                  <a:schemeClr val="tx1"/>
                </a:solidFill>
              </a:rPr>
              <a:t>trends</a:t>
            </a:r>
            <a:endParaRPr lang="en-US" sz="1400" dirty="0">
              <a:solidFill>
                <a:schemeClr val="tx1"/>
              </a:solidFill>
            </a:endParaRPr>
          </a:p>
          <a:p>
            <a:pPr algn="l"/>
            <a:r>
              <a:rPr lang="en-US" sz="1000" dirty="0" smtClean="0">
                <a:solidFill>
                  <a:schemeClr val="tx1"/>
                </a:solidFill>
                <a:hlinkClick r:id="rId3"/>
              </a:rPr>
              <a:t>ftp://public.dhe.ibm.com/software/tivoli/whitepapers/outlook_emerging_security_technology_trends.pdf</a:t>
            </a:r>
            <a:endParaRPr lang="en-US" sz="1000" dirty="0" smtClean="0">
              <a:solidFill>
                <a:schemeClr val="tx1"/>
              </a:solidFill>
            </a:endParaRPr>
          </a:p>
          <a:p>
            <a:pPr algn="l"/>
            <a:endParaRPr lang="en-US" sz="1000" dirty="0">
              <a:solidFill>
                <a:schemeClr val="tx1"/>
              </a:solidFill>
            </a:endParaRPr>
          </a:p>
          <a:p>
            <a:pPr algn="l">
              <a:buFont typeface="Arial" pitchFamily="34" charset="0"/>
              <a:buChar char="•"/>
            </a:pPr>
            <a:r>
              <a:rPr lang="en-US" sz="1400" dirty="0" smtClean="0">
                <a:solidFill>
                  <a:schemeClr val="tx1"/>
                </a:solidFill>
              </a:rPr>
              <a:t> Security Guidance - </a:t>
            </a:r>
            <a:r>
              <a:rPr lang="en-US" sz="1400" dirty="0">
                <a:solidFill>
                  <a:schemeClr val="tx1"/>
                </a:solidFill>
              </a:rPr>
              <a:t>IBM Recommendations for the Implementation of </a:t>
            </a:r>
            <a:r>
              <a:rPr lang="en-US" sz="1400" dirty="0" smtClean="0">
                <a:solidFill>
                  <a:schemeClr val="tx1"/>
                </a:solidFill>
              </a:rPr>
              <a:t>Cloud Security</a:t>
            </a:r>
            <a:br>
              <a:rPr lang="en-US" sz="1400" dirty="0" smtClean="0">
                <a:solidFill>
                  <a:schemeClr val="tx1"/>
                </a:solidFill>
              </a:rPr>
            </a:br>
            <a:r>
              <a:rPr lang="en-US" sz="1000" dirty="0" smtClean="0">
                <a:solidFill>
                  <a:schemeClr val="tx1"/>
                </a:solidFill>
                <a:hlinkClick r:id="rId4"/>
              </a:rPr>
              <a:t>http://www.redbooks.ibm.com/redpapers/pdfs/redp4614.pdf</a:t>
            </a:r>
            <a:endParaRPr lang="en-US" sz="1000" dirty="0" smtClean="0">
              <a:solidFill>
                <a:schemeClr val="tx1"/>
              </a:solidFill>
            </a:endParaRPr>
          </a:p>
          <a:p>
            <a:pPr algn="l">
              <a:buFont typeface="Arial" pitchFamily="34" charset="0"/>
              <a:buChar char="•"/>
            </a:pPr>
            <a:endParaRPr lang="en-US" sz="1000" dirty="0">
              <a:solidFill>
                <a:schemeClr val="tx1"/>
              </a:solidFill>
            </a:endParaRPr>
          </a:p>
          <a:p>
            <a:pPr algn="l">
              <a:buFont typeface="Arial" pitchFamily="34" charset="0"/>
              <a:buChar char="•"/>
            </a:pPr>
            <a:r>
              <a:rPr lang="en-US" sz="1400" dirty="0" smtClean="0">
                <a:solidFill>
                  <a:schemeClr val="tx1"/>
                </a:solidFill>
              </a:rPr>
              <a:t> Introducing </a:t>
            </a:r>
            <a:r>
              <a:rPr lang="en-US" sz="1400" dirty="0">
                <a:solidFill>
                  <a:schemeClr val="tx1"/>
                </a:solidFill>
              </a:rPr>
              <a:t>the IBM </a:t>
            </a:r>
            <a:r>
              <a:rPr lang="en-US" sz="1400" dirty="0" smtClean="0">
                <a:solidFill>
                  <a:schemeClr val="tx1"/>
                </a:solidFill>
              </a:rPr>
              <a:t>Security Framework </a:t>
            </a:r>
            <a:r>
              <a:rPr lang="en-US" sz="1400" dirty="0">
                <a:solidFill>
                  <a:schemeClr val="tx1"/>
                </a:solidFill>
              </a:rPr>
              <a:t>and </a:t>
            </a:r>
            <a:r>
              <a:rPr lang="en-US" sz="1400" dirty="0" smtClean="0">
                <a:solidFill>
                  <a:schemeClr val="tx1"/>
                </a:solidFill>
              </a:rPr>
              <a:t>IBM Security </a:t>
            </a:r>
            <a:r>
              <a:rPr lang="en-US" sz="1400" dirty="0">
                <a:solidFill>
                  <a:schemeClr val="tx1"/>
                </a:solidFill>
              </a:rPr>
              <a:t>Blueprint to </a:t>
            </a:r>
            <a:r>
              <a:rPr lang="en-US" sz="1400" dirty="0" smtClean="0">
                <a:solidFill>
                  <a:schemeClr val="tx1"/>
                </a:solidFill>
              </a:rPr>
              <a:t>Realize Business-Driven Security</a:t>
            </a:r>
          </a:p>
          <a:p>
            <a:pPr algn="l"/>
            <a:r>
              <a:rPr lang="en-US" sz="1000" dirty="0">
                <a:solidFill>
                  <a:schemeClr val="tx1"/>
                </a:solidFill>
                <a:hlinkClick r:id="rId5"/>
              </a:rPr>
              <a:t>http://</a:t>
            </a:r>
            <a:r>
              <a:rPr lang="en-US" sz="1000" dirty="0" smtClean="0">
                <a:solidFill>
                  <a:schemeClr val="tx1"/>
                </a:solidFill>
                <a:hlinkClick r:id="rId5"/>
              </a:rPr>
              <a:t>www.redbooks.ibm.com/redpapers/pdfs/redp4528.pdf</a:t>
            </a:r>
            <a:endParaRPr lang="en-US" sz="1000" dirty="0" smtClean="0">
              <a:solidFill>
                <a:schemeClr val="tx1"/>
              </a:solidFill>
            </a:endParaRPr>
          </a:p>
          <a:p>
            <a:pPr algn="l"/>
            <a:endParaRPr lang="en-US" sz="1000" dirty="0" smtClean="0">
              <a:solidFill>
                <a:schemeClr val="tx1"/>
              </a:solidFill>
              <a:hlinkClick r:id="rId4"/>
            </a:endParaRPr>
          </a:p>
          <a:p>
            <a:pPr algn="l">
              <a:buFont typeface="Arial" pitchFamily="34" charset="0"/>
              <a:buChar char="•"/>
            </a:pPr>
            <a:r>
              <a:rPr lang="en-US" sz="1400" dirty="0" smtClean="0">
                <a:solidFill>
                  <a:schemeClr val="tx1"/>
                </a:solidFill>
              </a:rPr>
              <a:t> Using the IBM Security Framework and IBM Security Blueprint to Realize Business-Driven Security</a:t>
            </a:r>
          </a:p>
          <a:p>
            <a:pPr algn="l"/>
            <a:r>
              <a:rPr lang="en-US" sz="1000" i="1" dirty="0" smtClean="0">
                <a:hlinkClick r:id="rId6"/>
              </a:rPr>
              <a:t>www.redbooks.ibm.com/redbooks/pdfs/</a:t>
            </a:r>
            <a:r>
              <a:rPr lang="en-US" sz="1000" b="1" i="1" dirty="0" smtClean="0">
                <a:hlinkClick r:id="rId6"/>
              </a:rPr>
              <a:t>sg248100</a:t>
            </a:r>
            <a:r>
              <a:rPr lang="en-US" sz="1000" i="1" dirty="0" smtClean="0">
                <a:hlinkClick r:id="rId6"/>
              </a:rPr>
              <a:t>.pdf</a:t>
            </a:r>
            <a:endParaRPr lang="en-US" sz="1000" i="1" dirty="0" smtClean="0"/>
          </a:p>
          <a:p>
            <a:pPr algn="l">
              <a:buFont typeface="Arial" pitchFamily="34" charset="0"/>
              <a:buChar char="•"/>
            </a:pPr>
            <a:endParaRPr lang="en-US" sz="1000" i="1" dirty="0" smtClean="0"/>
          </a:p>
          <a:p>
            <a:pPr algn="l">
              <a:buFont typeface="Arial" pitchFamily="34" charset="0"/>
              <a:buChar char="•"/>
            </a:pPr>
            <a:r>
              <a:rPr lang="en-US" sz="1400" dirty="0" smtClean="0">
                <a:solidFill>
                  <a:schemeClr val="tx1"/>
                </a:solidFill>
              </a:rPr>
              <a:t> Review and summary of cloud security scenarios - From "Cloud Computing Use Cases Whitepaper" Version 3.0 (cl-rev1security-pdf )</a:t>
            </a:r>
            <a:br>
              <a:rPr lang="en-US" sz="1400" dirty="0" smtClean="0">
                <a:solidFill>
                  <a:schemeClr val="tx1"/>
                </a:solidFill>
              </a:rPr>
            </a:br>
            <a:r>
              <a:rPr lang="en-US" sz="1000" dirty="0" smtClean="0">
                <a:hlinkClick r:id="rId7"/>
              </a:rPr>
              <a:t> http://www.ibm.com/developerworks/cloud/library/cl-rev1security.html</a:t>
            </a:r>
            <a:endParaRPr lang="en-US" sz="1000" dirty="0" smtClean="0"/>
          </a:p>
          <a:p>
            <a:pPr algn="l">
              <a:buFont typeface="Arial" pitchFamily="34" charset="0"/>
              <a:buChar char="•"/>
            </a:pPr>
            <a:endParaRPr lang="en-US" sz="1400" dirty="0" smtClean="0">
              <a:solidFill>
                <a:schemeClr val="tx1"/>
              </a:solidFill>
              <a:hlinkClick r:id="rId4"/>
            </a:endParaRPr>
          </a:p>
          <a:p>
            <a:pPr algn="l">
              <a:buFont typeface="Arial" pitchFamily="34" charset="0"/>
              <a:buChar char="•"/>
            </a:pPr>
            <a:r>
              <a:rPr lang="en-US" sz="1400" dirty="0" smtClean="0">
                <a:solidFill>
                  <a:schemeClr val="tx1"/>
                </a:solidFill>
              </a:rPr>
              <a:t> IBM Security Services - Security examples – scenarios and solutions (products) that might be used</a:t>
            </a:r>
            <a:endParaRPr lang="en-US" sz="1400" dirty="0" smtClean="0">
              <a:solidFill>
                <a:schemeClr val="tx1"/>
              </a:solidFill>
              <a:hlinkClick r:id="rId4"/>
            </a:endParaRPr>
          </a:p>
          <a:p>
            <a:pPr algn="l"/>
            <a:r>
              <a:rPr lang="en-US" sz="1000" dirty="0" smtClean="0">
                <a:hlinkClick r:id="rId8"/>
              </a:rPr>
              <a:t>http://public.dhe.ibm.com/common/ssi/ecm/en/sec03016gben/SEC03016GBEN.PDF</a:t>
            </a:r>
            <a:endParaRPr lang="en-US" sz="1000" dirty="0" smtClean="0"/>
          </a:p>
          <a:p>
            <a:pPr algn="l"/>
            <a:endParaRPr lang="en-US" sz="1000" dirty="0" smtClean="0">
              <a:hlinkClick r:id="rId7"/>
            </a:endParaRPr>
          </a:p>
          <a:p>
            <a:pPr algn="just">
              <a:buFont typeface="Arial" pitchFamily="34" charset="0"/>
              <a:buChar char="•"/>
            </a:pPr>
            <a:r>
              <a:rPr lang="en-US" sz="1600" b="1" dirty="0" smtClean="0">
                <a:solidFill>
                  <a:schemeClr val="tx1"/>
                </a:solidFill>
              </a:rPr>
              <a:t> </a:t>
            </a:r>
            <a:r>
              <a:rPr lang="en-US" sz="1400" dirty="0" smtClean="0">
                <a:solidFill>
                  <a:schemeClr val="tx1"/>
                </a:solidFill>
              </a:rPr>
              <a:t>Demystifying the cloud: The new economics of cloud computing</a:t>
            </a:r>
          </a:p>
          <a:p>
            <a:pPr algn="l"/>
            <a:r>
              <a:rPr lang="en-US" sz="1000" dirty="0" smtClean="0">
                <a:hlinkClick r:id="rId9"/>
              </a:rPr>
              <a:t>https://www-304.ibm.com/events/wwe/grp/grp004.nsf/vLookupPDFs/FINAL--Demystifying%20Cloud--Defining%20a%20Path%20Forward/$file/FINAL--Demystifying%20Cloud--Defining%20a%20Path%20Forward.pdf</a:t>
            </a:r>
            <a:endParaRPr lang="en-US" sz="1000" dirty="0" smtClean="0"/>
          </a:p>
          <a:p>
            <a:pPr algn="l"/>
            <a:endParaRPr lang="en-US" sz="1000" dirty="0" smtClean="0"/>
          </a:p>
          <a:p>
            <a:pPr algn="l">
              <a:buFont typeface="Arial" pitchFamily="34" charset="0"/>
              <a:buChar char="•"/>
            </a:pPr>
            <a:r>
              <a:rPr lang="en-US" sz="1400" dirty="0" smtClean="0">
                <a:solidFill>
                  <a:schemeClr val="tx1"/>
                </a:solidFill>
              </a:rPr>
              <a:t> IBM Cloud Security</a:t>
            </a:r>
            <a:endParaRPr lang="en-US" sz="1000" dirty="0" smtClean="0"/>
          </a:p>
          <a:p>
            <a:pPr algn="l"/>
            <a:r>
              <a:rPr lang="en-US" sz="1000" dirty="0" smtClean="0">
                <a:hlinkClick r:id="rId10"/>
              </a:rPr>
              <a:t>ftp://ftp.software.ibm.com/software/th/downloads/03_Virtualization_Cloud_Security_How_to_de-risk_Security_in_a_Cloud_Virtual_environment.pdf</a:t>
            </a:r>
            <a:endParaRPr lang="en-US" sz="1000" dirty="0" smtClean="0"/>
          </a:p>
          <a:p>
            <a:pPr algn="l"/>
            <a:endParaRPr lang="en-US" sz="1000" dirty="0" smtClean="0"/>
          </a:p>
          <a:p>
            <a:pPr algn="l">
              <a:buFont typeface="Arial" pitchFamily="34" charset="0"/>
              <a:buChar char="•"/>
            </a:pPr>
            <a:r>
              <a:rPr lang="en-US" sz="1400" dirty="0" smtClean="0">
                <a:solidFill>
                  <a:schemeClr val="tx1"/>
                </a:solidFill>
              </a:rPr>
              <a:t> Cloud Security: Who do you trust?</a:t>
            </a:r>
            <a:endParaRPr lang="en-US" sz="1400" dirty="0" smtClean="0">
              <a:solidFill>
                <a:schemeClr val="tx1"/>
              </a:solidFill>
              <a:hlinkClick r:id="rId11"/>
            </a:endParaRPr>
          </a:p>
          <a:p>
            <a:pPr algn="l"/>
            <a:r>
              <a:rPr lang="en-US" sz="1000" dirty="0" smtClean="0">
                <a:hlinkClick r:id="rId11"/>
              </a:rPr>
              <a:t>http://www.ibm.com/ibm/files/I581626T50867W87/IBM_Cloud_Security_Who_do_you_trust_LR.pdf</a:t>
            </a:r>
            <a:endParaRPr lang="en-US" sz="1000" dirty="0" smtClean="0"/>
          </a:p>
          <a:p>
            <a:pPr algn="l">
              <a:buFont typeface="Arial" pitchFamily="34" charset="0"/>
              <a:buChar char="•"/>
            </a:pPr>
            <a:endParaRPr lang="en-US" sz="1400" dirty="0" smtClean="0">
              <a:solidFill>
                <a:schemeClr val="tx1"/>
              </a:solidFill>
            </a:endParaRPr>
          </a:p>
          <a:p>
            <a:pPr algn="l">
              <a:buFont typeface="Arial" pitchFamily="34" charset="0"/>
              <a:buChar char="•"/>
            </a:pPr>
            <a:r>
              <a:rPr lang="en-US" sz="1400" dirty="0" smtClean="0">
                <a:solidFill>
                  <a:schemeClr val="tx1"/>
                </a:solidFill>
              </a:rPr>
              <a:t> Cloud Security Alliance</a:t>
            </a:r>
          </a:p>
          <a:p>
            <a:pPr algn="l"/>
            <a:r>
              <a:rPr lang="en-US" sz="1000" dirty="0" smtClean="0">
                <a:hlinkClick r:id="rId12"/>
              </a:rPr>
              <a:t>https://cloudsecurityalliance.org/</a:t>
            </a:r>
            <a:endParaRPr lang="en-US" sz="1000" dirty="0">
              <a:hlinkClick r:id="rId7"/>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563" y="3840797"/>
            <a:ext cx="8686800" cy="639763"/>
          </a:xfrm>
        </p:spPr>
        <p:txBody>
          <a:bodyPr/>
          <a:lstStyle/>
          <a:p>
            <a:pPr algn="ctr"/>
            <a:r>
              <a:rPr lang="en-US" sz="4400" dirty="0" smtClean="0">
                <a:solidFill>
                  <a:schemeClr val="tx1"/>
                </a:solidFill>
              </a:rPr>
              <a:t>Cloud Security</a:t>
            </a:r>
            <a:br>
              <a:rPr lang="en-US" sz="4400" dirty="0" smtClean="0">
                <a:solidFill>
                  <a:schemeClr val="tx1"/>
                </a:solidFill>
              </a:rPr>
            </a:br>
            <a:r>
              <a:rPr lang="en-US" sz="4400" dirty="0" smtClean="0">
                <a:solidFill>
                  <a:schemeClr val="tx1"/>
                </a:solidFill>
              </a:rPr>
              <a:t/>
            </a:r>
            <a:br>
              <a:rPr lang="en-US" sz="4400" dirty="0" smtClean="0">
                <a:solidFill>
                  <a:schemeClr val="tx1"/>
                </a:solidFill>
              </a:rPr>
            </a:br>
            <a:r>
              <a:rPr lang="en-US" sz="2400" dirty="0" smtClean="0">
                <a:solidFill>
                  <a:srgbClr val="0070C0"/>
                </a:solidFill>
              </a:rPr>
              <a:t>Cloud Security Trends</a:t>
            </a:r>
            <a:br>
              <a:rPr lang="en-US" sz="2400" dirty="0" smtClean="0">
                <a:solidFill>
                  <a:srgbClr val="0070C0"/>
                </a:solidFill>
              </a:rPr>
            </a:br>
            <a:r>
              <a:rPr lang="en-US" sz="1600" dirty="0" smtClean="0">
                <a:solidFill>
                  <a:srgbClr val="0070C0"/>
                </a:solidFill>
              </a:rPr>
              <a:t>(just recommended reading)</a:t>
            </a:r>
            <a:r>
              <a:rPr lang="en-US" sz="2400" dirty="0" smtClean="0">
                <a:solidFill>
                  <a:schemeClr val="tx1"/>
                </a:solidFill>
              </a:rPr>
              <a:t/>
            </a:r>
            <a:br>
              <a:rPr lang="en-US" sz="2400" dirty="0" smtClean="0">
                <a:solidFill>
                  <a:schemeClr val="tx1"/>
                </a:solidFill>
              </a:rPr>
            </a:br>
            <a:endParaRPr lang="en-US" sz="2000" dirty="0">
              <a:solidFill>
                <a:schemeClr val="tx1"/>
              </a:solidFill>
            </a:endParaRPr>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7</a:t>
            </a:fld>
            <a:endParaRPr lang="en-US"/>
          </a:p>
        </p:txBody>
      </p:sp>
      <p:pic>
        <p:nvPicPr>
          <p:cNvPr id="69636" name="Picture 4"/>
          <p:cNvPicPr>
            <a:picLocks noChangeAspect="1" noChangeArrowheads="1"/>
          </p:cNvPicPr>
          <p:nvPr/>
        </p:nvPicPr>
        <p:blipFill>
          <a:blip r:embed="rId2"/>
          <a:srcRect/>
          <a:stretch>
            <a:fillRect/>
          </a:stretch>
        </p:blipFill>
        <p:spPr bwMode="auto">
          <a:xfrm>
            <a:off x="2880360" y="773430"/>
            <a:ext cx="3267075" cy="2609850"/>
          </a:xfrm>
          <a:prstGeom prst="rect">
            <a:avLst/>
          </a:prstGeom>
          <a:noFill/>
          <a:ln w="9525">
            <a:noFill/>
            <a:miter lim="800000"/>
            <a:headEnd/>
            <a:tailEnd/>
          </a:ln>
        </p:spPr>
      </p:pic>
      <p:pic>
        <p:nvPicPr>
          <p:cNvPr id="69637" name="Picture 5"/>
          <p:cNvPicPr>
            <a:picLocks noChangeAspect="1" noChangeArrowheads="1"/>
          </p:cNvPicPr>
          <p:nvPr/>
        </p:nvPicPr>
        <p:blipFill>
          <a:blip r:embed="rId3"/>
          <a:srcRect/>
          <a:stretch>
            <a:fillRect/>
          </a:stretch>
        </p:blipFill>
        <p:spPr bwMode="auto">
          <a:xfrm>
            <a:off x="7543800" y="3169920"/>
            <a:ext cx="1466850" cy="2133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Concerns about data security and privacy are the primary</a:t>
            </a:r>
            <a:br>
              <a:rPr lang="en-US" b="1" dirty="0" smtClean="0"/>
            </a:br>
            <a:r>
              <a:rPr lang="en-US" b="1" dirty="0" smtClean="0"/>
              <a:t>– but not the only - barriers to public cloud adoption</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8</a:t>
            </a:fld>
            <a:endParaRPr lang="en-US"/>
          </a:p>
        </p:txBody>
      </p:sp>
      <p:pic>
        <p:nvPicPr>
          <p:cNvPr id="52226" name="Picture 2"/>
          <p:cNvPicPr>
            <a:picLocks noChangeAspect="1" noChangeArrowheads="1"/>
          </p:cNvPicPr>
          <p:nvPr/>
        </p:nvPicPr>
        <p:blipFill>
          <a:blip r:embed="rId2"/>
          <a:srcRect/>
          <a:stretch>
            <a:fillRect/>
          </a:stretch>
        </p:blipFill>
        <p:spPr bwMode="auto">
          <a:xfrm>
            <a:off x="868680" y="1737360"/>
            <a:ext cx="7388860" cy="40721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9</a:t>
            </a:fld>
            <a:endParaRPr lang="en-US"/>
          </a:p>
        </p:txBody>
      </p:sp>
      <p:sp>
        <p:nvSpPr>
          <p:cNvPr id="4" name="Rectangle 3"/>
          <p:cNvSpPr/>
          <p:nvPr/>
        </p:nvSpPr>
        <p:spPr>
          <a:xfrm>
            <a:off x="228600" y="1143000"/>
            <a:ext cx="8503920" cy="5743111"/>
          </a:xfrm>
          <a:prstGeom prst="rect">
            <a:avLst/>
          </a:prstGeom>
        </p:spPr>
        <p:txBody>
          <a:bodyPr wrap="square">
            <a:spAutoFit/>
          </a:bodyPr>
          <a:lstStyle/>
          <a:p>
            <a:pPr algn="just"/>
            <a:r>
              <a:rPr lang="en-US" sz="1600" dirty="0" smtClean="0">
                <a:solidFill>
                  <a:schemeClr val="tx1"/>
                </a:solidFill>
              </a:rPr>
              <a:t>Services </a:t>
            </a:r>
            <a:r>
              <a:rPr lang="en-US" sz="1600" dirty="0">
                <a:solidFill>
                  <a:schemeClr val="tx1"/>
                </a:solidFill>
              </a:rPr>
              <a:t>that </a:t>
            </a:r>
            <a:r>
              <a:rPr lang="en-US" sz="1600" dirty="0">
                <a:solidFill>
                  <a:srgbClr val="FF0000"/>
                </a:solidFill>
              </a:rPr>
              <a:t>are </a:t>
            </a:r>
            <a:r>
              <a:rPr lang="en-US" sz="1600" i="1" dirty="0">
                <a:solidFill>
                  <a:srgbClr val="FF0000"/>
                </a:solidFill>
              </a:rPr>
              <a:t>secure by design</a:t>
            </a:r>
            <a:r>
              <a:rPr lang="en-US" sz="1600" i="1" dirty="0">
                <a:solidFill>
                  <a:schemeClr val="tx1"/>
                </a:solidFill>
              </a:rPr>
              <a:t>, meaning </a:t>
            </a:r>
            <a:r>
              <a:rPr lang="en-US" sz="1600" i="1" dirty="0" smtClean="0">
                <a:solidFill>
                  <a:schemeClr val="tx1"/>
                </a:solidFill>
              </a:rPr>
              <a:t>that </a:t>
            </a:r>
            <a:r>
              <a:rPr lang="en-US" sz="1600" dirty="0" smtClean="0">
                <a:solidFill>
                  <a:schemeClr val="tx1"/>
                </a:solidFill>
              </a:rPr>
              <a:t>security </a:t>
            </a:r>
            <a:r>
              <a:rPr lang="en-US" sz="1600" dirty="0">
                <a:solidFill>
                  <a:schemeClr val="tx1"/>
                </a:solidFill>
              </a:rPr>
              <a:t>is intrinsic to their business processes, their product development, and their </a:t>
            </a:r>
            <a:r>
              <a:rPr lang="en-US" sz="1600" dirty="0" smtClean="0">
                <a:solidFill>
                  <a:schemeClr val="tx1"/>
                </a:solidFill>
              </a:rPr>
              <a:t>daily operations</a:t>
            </a:r>
            <a:r>
              <a:rPr lang="en-US" sz="1600" dirty="0">
                <a:solidFill>
                  <a:schemeClr val="tx1"/>
                </a:solidFill>
              </a:rPr>
              <a:t>. It is factored into the initial design, not bolted on afterwards. This allows </a:t>
            </a:r>
            <a:r>
              <a:rPr lang="en-US" sz="1600" dirty="0" smtClean="0">
                <a:solidFill>
                  <a:schemeClr val="tx1"/>
                </a:solidFill>
              </a:rPr>
              <a:t>an organization </a:t>
            </a:r>
            <a:r>
              <a:rPr lang="en-US" sz="1600" dirty="0">
                <a:solidFill>
                  <a:schemeClr val="tx1"/>
                </a:solidFill>
              </a:rPr>
              <a:t>to securely and safely adopt new forms of technology, like cloud computing </a:t>
            </a:r>
            <a:r>
              <a:rPr lang="en-US" sz="1600" dirty="0" smtClean="0">
                <a:solidFill>
                  <a:schemeClr val="tx1"/>
                </a:solidFill>
              </a:rPr>
              <a:t>or virtualization</a:t>
            </a:r>
            <a:r>
              <a:rPr lang="en-US" sz="1600" dirty="0">
                <a:solidFill>
                  <a:schemeClr val="tx1"/>
                </a:solidFill>
              </a:rPr>
              <a:t>, and business models like </a:t>
            </a:r>
            <a:r>
              <a:rPr lang="en-US" sz="1600" dirty="0" err="1" smtClean="0">
                <a:solidFill>
                  <a:schemeClr val="tx1"/>
                </a:solidFill>
              </a:rPr>
              <a:t>teleworking</a:t>
            </a:r>
            <a:r>
              <a:rPr lang="en-US" sz="1600" dirty="0" smtClean="0">
                <a:solidFill>
                  <a:schemeClr val="tx1"/>
                </a:solidFill>
              </a:rPr>
              <a:t> </a:t>
            </a:r>
            <a:r>
              <a:rPr lang="en-US" sz="1600" dirty="0">
                <a:solidFill>
                  <a:schemeClr val="tx1"/>
                </a:solidFill>
              </a:rPr>
              <a:t>and outsourcing can be more </a:t>
            </a:r>
            <a:r>
              <a:rPr lang="en-US" sz="1600" dirty="0" smtClean="0">
                <a:solidFill>
                  <a:schemeClr val="tx1"/>
                </a:solidFill>
              </a:rPr>
              <a:t>safely leveraged </a:t>
            </a:r>
            <a:r>
              <a:rPr lang="en-US" sz="1600" dirty="0">
                <a:solidFill>
                  <a:schemeClr val="tx1"/>
                </a:solidFill>
              </a:rPr>
              <a:t>for cost benefit, innovation, and shorter time to market</a:t>
            </a:r>
            <a:r>
              <a:rPr lang="en-US" sz="1600" dirty="0" smtClean="0">
                <a:solidFill>
                  <a:schemeClr val="tx1"/>
                </a:solidFill>
              </a:rPr>
              <a:t>.</a:t>
            </a:r>
          </a:p>
          <a:p>
            <a:pPr algn="just"/>
            <a:endParaRPr lang="en-US" sz="1600" dirty="0">
              <a:solidFill>
                <a:schemeClr val="tx1"/>
              </a:solidFill>
            </a:endParaRPr>
          </a:p>
          <a:p>
            <a:pPr algn="just"/>
            <a:r>
              <a:rPr lang="en-US" sz="1600" b="1" dirty="0" smtClean="0">
                <a:solidFill>
                  <a:schemeClr val="tx1"/>
                </a:solidFill>
              </a:rPr>
              <a:t>Drivers affecting security</a:t>
            </a:r>
          </a:p>
          <a:p>
            <a:pPr lvl="1" algn="just">
              <a:buFont typeface="Wingdings" pitchFamily="2" charset="2"/>
              <a:buChar char="Ø"/>
            </a:pPr>
            <a:r>
              <a:rPr lang="en-US" sz="1400" b="1" dirty="0" smtClean="0">
                <a:solidFill>
                  <a:schemeClr val="tx1"/>
                </a:solidFill>
              </a:rPr>
              <a:t>Business </a:t>
            </a:r>
            <a:r>
              <a:rPr lang="en-US" sz="1400" b="1" dirty="0">
                <a:solidFill>
                  <a:schemeClr val="tx1"/>
                </a:solidFill>
              </a:rPr>
              <a:t>drivers: </a:t>
            </a:r>
            <a:r>
              <a:rPr lang="en-US" sz="1400" dirty="0">
                <a:solidFill>
                  <a:schemeClr val="tx1"/>
                </a:solidFill>
              </a:rPr>
              <a:t>Business drivers measure value, risk, and economic costs that </a:t>
            </a:r>
            <a:r>
              <a:rPr lang="en-US" sz="1400" dirty="0" smtClean="0">
                <a:solidFill>
                  <a:schemeClr val="tx1"/>
                </a:solidFill>
              </a:rPr>
              <a:t>influence their </a:t>
            </a:r>
            <a:r>
              <a:rPr lang="en-US" sz="1400" dirty="0">
                <a:solidFill>
                  <a:schemeClr val="tx1"/>
                </a:solidFill>
              </a:rPr>
              <a:t>approach to IT security. Value drivers determine the worth of assets of the system </a:t>
            </a:r>
            <a:r>
              <a:rPr lang="en-US" sz="1400" dirty="0" smtClean="0">
                <a:solidFill>
                  <a:schemeClr val="tx1"/>
                </a:solidFill>
              </a:rPr>
              <a:t>to the </a:t>
            </a:r>
            <a:r>
              <a:rPr lang="en-US" sz="1400" dirty="0">
                <a:solidFill>
                  <a:schemeClr val="tx1"/>
                </a:solidFill>
              </a:rPr>
              <a:t>business and of the business itself. Risk drivers involve compliance, </a:t>
            </a:r>
            <a:r>
              <a:rPr lang="en-US" sz="1400" dirty="0" smtClean="0">
                <a:solidFill>
                  <a:schemeClr val="tx1"/>
                </a:solidFill>
              </a:rPr>
              <a:t>corporate structure</a:t>
            </a:r>
            <a:r>
              <a:rPr lang="en-US" sz="1400" dirty="0">
                <a:solidFill>
                  <a:schemeClr val="tx1"/>
                </a:solidFill>
              </a:rPr>
              <a:t>, corporate image, and the risk tolerance of the company. Economic </a:t>
            </a:r>
            <a:r>
              <a:rPr lang="en-US" sz="1400" dirty="0" smtClean="0">
                <a:solidFill>
                  <a:schemeClr val="tx1"/>
                </a:solidFill>
              </a:rPr>
              <a:t>drivers determine </a:t>
            </a:r>
            <a:r>
              <a:rPr lang="en-US" sz="1400" dirty="0">
                <a:solidFill>
                  <a:schemeClr val="tx1"/>
                </a:solidFill>
              </a:rPr>
              <a:t>productivity impact, competitive advantage, and system cost</a:t>
            </a:r>
            <a:r>
              <a:rPr lang="en-US" sz="1400" dirty="0" smtClean="0">
                <a:solidFill>
                  <a:schemeClr val="tx1"/>
                </a:solidFill>
              </a:rPr>
              <a:t>. </a:t>
            </a:r>
          </a:p>
          <a:p>
            <a:pPr lvl="1" algn="just"/>
            <a:r>
              <a:rPr lang="en-US" sz="1400" b="1" dirty="0" smtClean="0">
                <a:solidFill>
                  <a:schemeClr val="tx1"/>
                </a:solidFill>
              </a:rPr>
              <a:t>Examples:</a:t>
            </a:r>
          </a:p>
          <a:p>
            <a:pPr lvl="2" algn="l">
              <a:buFont typeface="Wingdings" pitchFamily="2" charset="2"/>
              <a:buChar char="§"/>
            </a:pPr>
            <a:r>
              <a:rPr lang="en-US" sz="1400" dirty="0" smtClean="0">
                <a:solidFill>
                  <a:schemeClr val="tx1"/>
                </a:solidFill>
              </a:rPr>
              <a:t> Service level agreements</a:t>
            </a:r>
          </a:p>
          <a:p>
            <a:pPr lvl="2" algn="l">
              <a:buFont typeface="Wingdings" pitchFamily="2" charset="2"/>
              <a:buChar char="§"/>
            </a:pPr>
            <a:r>
              <a:rPr lang="en-US" sz="1400" dirty="0" smtClean="0">
                <a:solidFill>
                  <a:schemeClr val="tx1"/>
                </a:solidFill>
              </a:rPr>
              <a:t> Protection of business / brand</a:t>
            </a:r>
          </a:p>
          <a:p>
            <a:pPr lvl="2" algn="l">
              <a:buFont typeface="Wingdings" pitchFamily="2" charset="2"/>
              <a:buChar char="§"/>
            </a:pPr>
            <a:r>
              <a:rPr lang="en-US" sz="1400" dirty="0" smtClean="0">
                <a:solidFill>
                  <a:schemeClr val="tx1"/>
                </a:solidFill>
              </a:rPr>
              <a:t> Legal &amp; Regulatory compliance</a:t>
            </a:r>
          </a:p>
          <a:p>
            <a:pPr lvl="2" algn="l">
              <a:buFont typeface="Wingdings" pitchFamily="2" charset="2"/>
              <a:buChar char="§"/>
            </a:pPr>
            <a:r>
              <a:rPr lang="en-US" sz="1400" dirty="0" smtClean="0">
                <a:solidFill>
                  <a:schemeClr val="tx1"/>
                </a:solidFill>
              </a:rPr>
              <a:t> Critical infrastructure</a:t>
            </a:r>
          </a:p>
          <a:p>
            <a:pPr lvl="1" algn="just">
              <a:buFont typeface="Wingdings" pitchFamily="2" charset="2"/>
              <a:buChar char="Ø"/>
            </a:pPr>
            <a:endParaRPr lang="en-US" sz="1400" dirty="0">
              <a:solidFill>
                <a:schemeClr val="tx1"/>
              </a:solidFill>
            </a:endParaRPr>
          </a:p>
          <a:p>
            <a:pPr lvl="1" algn="just">
              <a:buFont typeface="Wingdings" pitchFamily="2" charset="2"/>
              <a:buChar char="Ø"/>
            </a:pPr>
            <a:r>
              <a:rPr lang="en-US" sz="1400" b="1" dirty="0">
                <a:solidFill>
                  <a:schemeClr val="tx1"/>
                </a:solidFill>
              </a:rPr>
              <a:t> IT drivers: </a:t>
            </a:r>
            <a:r>
              <a:rPr lang="en-US" sz="1400" dirty="0">
                <a:solidFill>
                  <a:schemeClr val="tx1"/>
                </a:solidFill>
              </a:rPr>
              <a:t>IT drivers represent operational constraints in the general IT environment. </a:t>
            </a:r>
            <a:r>
              <a:rPr lang="en-US" sz="1400" dirty="0" smtClean="0">
                <a:solidFill>
                  <a:schemeClr val="tx1"/>
                </a:solidFill>
              </a:rPr>
              <a:t>For example</a:t>
            </a:r>
            <a:r>
              <a:rPr lang="en-US" sz="1400" dirty="0">
                <a:solidFill>
                  <a:schemeClr val="tx1"/>
                </a:solidFill>
              </a:rPr>
              <a:t>, the complexity of a system, including its environment, that is exposed to </a:t>
            </a:r>
            <a:r>
              <a:rPr lang="en-US" sz="1400" dirty="0" smtClean="0">
                <a:solidFill>
                  <a:schemeClr val="tx1"/>
                </a:solidFill>
              </a:rPr>
              <a:t>internal and </a:t>
            </a:r>
            <a:r>
              <a:rPr lang="en-US" sz="1400" dirty="0">
                <a:solidFill>
                  <a:schemeClr val="tx1"/>
                </a:solidFill>
              </a:rPr>
              <a:t>external threats presents risks that the organization must address</a:t>
            </a:r>
            <a:r>
              <a:rPr lang="en-US" sz="1400" dirty="0" smtClean="0">
                <a:solidFill>
                  <a:schemeClr val="tx1"/>
                </a:solidFill>
              </a:rPr>
              <a:t>.</a:t>
            </a:r>
          </a:p>
          <a:p>
            <a:pPr lvl="1" algn="just"/>
            <a:r>
              <a:rPr lang="en-US" sz="1400" b="1" dirty="0" smtClean="0">
                <a:solidFill>
                  <a:schemeClr val="tx1"/>
                </a:solidFill>
              </a:rPr>
              <a:t>Examples:</a:t>
            </a:r>
          </a:p>
          <a:p>
            <a:pPr lvl="2" algn="l">
              <a:buFont typeface="Wingdings" pitchFamily="2" charset="2"/>
              <a:buChar char="§"/>
            </a:pPr>
            <a:r>
              <a:rPr lang="en-US" sz="1400" dirty="0" smtClean="0">
                <a:solidFill>
                  <a:schemeClr val="tx1"/>
                </a:solidFill>
              </a:rPr>
              <a:t> Internal &amp; External threads</a:t>
            </a:r>
          </a:p>
          <a:p>
            <a:pPr lvl="2" algn="l">
              <a:buFont typeface="Wingdings" pitchFamily="2" charset="2"/>
              <a:buChar char="§"/>
            </a:pPr>
            <a:r>
              <a:rPr lang="en-US" sz="1400" dirty="0" smtClean="0">
                <a:solidFill>
                  <a:schemeClr val="tx1"/>
                </a:solidFill>
              </a:rPr>
              <a:t> IT Service management commitment</a:t>
            </a:r>
          </a:p>
          <a:p>
            <a:pPr lvl="2" algn="l">
              <a:buFont typeface="Wingdings" pitchFamily="2" charset="2"/>
              <a:buChar char="§"/>
            </a:pPr>
            <a:r>
              <a:rPr lang="en-US" sz="1400" dirty="0" smtClean="0">
                <a:solidFill>
                  <a:schemeClr val="tx1"/>
                </a:solidFill>
              </a:rPr>
              <a:t> Audit &amp; traceability</a:t>
            </a:r>
          </a:p>
          <a:p>
            <a:pPr lvl="2" algn="l">
              <a:buFont typeface="Wingdings" pitchFamily="2" charset="2"/>
              <a:buChar char="§"/>
            </a:pPr>
            <a:r>
              <a:rPr lang="en-US" sz="1400" dirty="0" smtClean="0">
                <a:solidFill>
                  <a:schemeClr val="tx1"/>
                </a:solidFill>
              </a:rPr>
              <a:t> IT vulnerabilities (flaws, configuration)</a:t>
            </a:r>
          </a:p>
          <a:p>
            <a:pPr lvl="1" algn="just">
              <a:buFont typeface="Wingdings" pitchFamily="2" charset="2"/>
              <a:buChar char="Ø"/>
            </a:pPr>
            <a:endParaRPr lang="en-US" sz="1400" dirty="0">
              <a:solidFill>
                <a:schemeClr val="tx1"/>
              </a:solidFill>
            </a:endParaRPr>
          </a:p>
        </p:txBody>
      </p:sp>
      <p:sp>
        <p:nvSpPr>
          <p:cNvPr id="6" name="Title 1"/>
          <p:cNvSpPr>
            <a:spLocks noGrp="1"/>
          </p:cNvSpPr>
          <p:nvPr>
            <p:ph type="title"/>
          </p:nvPr>
        </p:nvSpPr>
        <p:spPr>
          <a:xfrm>
            <a:off x="182563" y="593725"/>
            <a:ext cx="8686800" cy="639763"/>
          </a:xfrm>
        </p:spPr>
        <p:txBody>
          <a:bodyPr/>
          <a:lstStyle/>
          <a:p>
            <a:r>
              <a:rPr lang="en-US" dirty="0" smtClean="0"/>
              <a:t>Security – continuous evolvement </a:t>
            </a:r>
            <a:endParaRPr lang="en-US" dirty="0"/>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IBM WindEnergy White">
  <a:themeElements>
    <a:clrScheme name="IBM WindEnergy White 3">
      <a:dk1>
        <a:srgbClr val="000000"/>
      </a:dk1>
      <a:lt1>
        <a:srgbClr val="FFFFFF"/>
      </a:lt1>
      <a:dk2>
        <a:srgbClr val="DC9312"/>
      </a:dk2>
      <a:lt2>
        <a:srgbClr val="808080"/>
      </a:lt2>
      <a:accent1>
        <a:srgbClr val="D9182D"/>
      </a:accent1>
      <a:accent2>
        <a:srgbClr val="BA006E"/>
      </a:accent2>
      <a:accent3>
        <a:srgbClr val="FFFFFF"/>
      </a:accent3>
      <a:accent4>
        <a:srgbClr val="000000"/>
      </a:accent4>
      <a:accent5>
        <a:srgbClr val="E9ABAD"/>
      </a:accent5>
      <a:accent6>
        <a:srgbClr val="A80063"/>
      </a:accent6>
      <a:hlink>
        <a:srgbClr val="7889FB"/>
      </a:hlink>
      <a:folHlink>
        <a:srgbClr val="7F1C7D"/>
      </a:folHlink>
    </a:clrScheme>
    <a:fontScheme name="IBM WindEnergy White">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2200" b="0" i="0" u="none" strike="noStrike" cap="none" normalizeH="0" baseline="0">
            <a:ln>
              <a:noFill/>
            </a:ln>
            <a:solidFill>
              <a:schemeClr val="hlink"/>
            </a:solidFill>
            <a:effectLst/>
            <a:latin typeface="Arial" charset="0"/>
            <a:ea typeface="ＭＳ Ｐゴシック"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2200" b="0" i="0" u="none" strike="noStrike" cap="none" normalizeH="0" baseline="0">
            <a:ln>
              <a:noFill/>
            </a:ln>
            <a:solidFill>
              <a:schemeClr val="hlink"/>
            </a:solidFill>
            <a:effectLst/>
            <a:latin typeface="Arial" charset="0"/>
            <a:ea typeface="ＭＳ Ｐゴシック" charset="0"/>
          </a:defRPr>
        </a:defPPr>
      </a:lstStyle>
    </a:lnDef>
  </a:objectDefaults>
  <a:extraClrSchemeLst>
    <a:extraClrScheme>
      <a:clrScheme name="IBM WindEnergy White 1">
        <a:dk1>
          <a:srgbClr val="000000"/>
        </a:dk1>
        <a:lt1>
          <a:srgbClr val="FFFFFF"/>
        </a:lt1>
        <a:dk2>
          <a:srgbClr val="000000"/>
        </a:dk2>
        <a:lt2>
          <a:srgbClr val="808080"/>
        </a:lt2>
        <a:accent1>
          <a:srgbClr val="7889FB"/>
        </a:accent1>
        <a:accent2>
          <a:srgbClr val="009999"/>
        </a:accent2>
        <a:accent3>
          <a:srgbClr val="FFFFFF"/>
        </a:accent3>
        <a:accent4>
          <a:srgbClr val="000000"/>
        </a:accent4>
        <a:accent5>
          <a:srgbClr val="BEC4FD"/>
        </a:accent5>
        <a:accent6>
          <a:srgbClr val="008A8A"/>
        </a:accent6>
        <a:hlink>
          <a:srgbClr val="7889FB"/>
        </a:hlink>
        <a:folHlink>
          <a:srgbClr val="9900CC"/>
        </a:folHlink>
      </a:clrScheme>
      <a:clrMap bg1="lt1" tx1="dk1" bg2="lt2" tx2="dk2" accent1="accent1" accent2="accent2" accent3="accent3" accent4="accent4" accent5="accent5" accent6="accent6" hlink="hlink" folHlink="folHlink"/>
    </a:extraClrScheme>
    <a:extraClrScheme>
      <a:clrScheme name="IBM WindEnergy White 1">
        <a:dk1>
          <a:srgbClr val="000000"/>
        </a:dk1>
        <a:lt1>
          <a:srgbClr val="FFFFFF"/>
        </a:lt1>
        <a:dk2>
          <a:srgbClr val="000000"/>
        </a:dk2>
        <a:lt2>
          <a:srgbClr val="808080"/>
        </a:lt2>
        <a:accent1>
          <a:srgbClr val="7889FB"/>
        </a:accent1>
        <a:accent2>
          <a:srgbClr val="009999"/>
        </a:accent2>
        <a:accent3>
          <a:srgbClr val="FFFFFF"/>
        </a:accent3>
        <a:accent4>
          <a:srgbClr val="000000"/>
        </a:accent4>
        <a:accent5>
          <a:srgbClr val="BEC4FD"/>
        </a:accent5>
        <a:accent6>
          <a:srgbClr val="008A8A"/>
        </a:accent6>
        <a:hlink>
          <a:srgbClr val="7889FB"/>
        </a:hlink>
        <a:folHlink>
          <a:srgbClr val="9900CC"/>
        </a:folHlink>
      </a:clrScheme>
      <a:clrMap bg1="lt1" tx1="dk1" bg2="lt2" tx2="dk2" accent1="accent1" accent2="accent2" accent3="accent3" accent4="accent4" accent5="accent5" accent6="accent6" hlink="hlink" folHlink="folHlink"/>
    </a:extraClrScheme>
    <a:extraClrScheme>
      <a:clrScheme name="IBM WindEnergy White 2">
        <a:dk1>
          <a:srgbClr val="000000"/>
        </a:dk1>
        <a:lt1>
          <a:srgbClr val="FFFFFF"/>
        </a:lt1>
        <a:dk2>
          <a:srgbClr val="000000"/>
        </a:dk2>
        <a:lt2>
          <a:srgbClr val="808080"/>
        </a:lt2>
        <a:accent1>
          <a:srgbClr val="90E4B8"/>
        </a:accent1>
        <a:accent2>
          <a:srgbClr val="009999"/>
        </a:accent2>
        <a:accent3>
          <a:srgbClr val="FFFFFF"/>
        </a:accent3>
        <a:accent4>
          <a:srgbClr val="000000"/>
        </a:accent4>
        <a:accent5>
          <a:srgbClr val="C6EFD8"/>
        </a:accent5>
        <a:accent6>
          <a:srgbClr val="008A8A"/>
        </a:accent6>
        <a:hlink>
          <a:srgbClr val="7889FB"/>
        </a:hlink>
        <a:folHlink>
          <a:srgbClr val="9900CC"/>
        </a:folHlink>
      </a:clrScheme>
      <a:clrMap bg1="lt1" tx1="dk1" bg2="lt2" tx2="dk2" accent1="accent1" accent2="accent2" accent3="accent3" accent4="accent4" accent5="accent5" accent6="accent6" hlink="hlink" folHlink="folHlink"/>
    </a:extraClrScheme>
    <a:extraClrScheme>
      <a:clrScheme name="IBM WindEnergy White 3">
        <a:dk1>
          <a:srgbClr val="000000"/>
        </a:dk1>
        <a:lt1>
          <a:srgbClr val="FFFFFF"/>
        </a:lt1>
        <a:dk2>
          <a:srgbClr val="DC9312"/>
        </a:dk2>
        <a:lt2>
          <a:srgbClr val="808080"/>
        </a:lt2>
        <a:accent1>
          <a:srgbClr val="D9182D"/>
        </a:accent1>
        <a:accent2>
          <a:srgbClr val="BA006E"/>
        </a:accent2>
        <a:accent3>
          <a:srgbClr val="FFFFFF"/>
        </a:accent3>
        <a:accent4>
          <a:srgbClr val="000000"/>
        </a:accent4>
        <a:accent5>
          <a:srgbClr val="E9ABAD"/>
        </a:accent5>
        <a:accent6>
          <a:srgbClr val="A80063"/>
        </a:accent6>
        <a:hlink>
          <a:srgbClr val="7889FB"/>
        </a:hlink>
        <a:folHlink>
          <a:srgbClr val="7F1C7D"/>
        </a:folHlink>
      </a:clrScheme>
      <a:clrMap bg1="lt1" tx1="dk1" bg2="lt2" tx2="dk2" accent1="accent1" accent2="accent2" accent3="accent3" accent4="accent4" accent5="accent5" accent6="accent6" hlink="hlink" folHlink="folHlink"/>
    </a:extraClrScheme>
    <a:extraClrScheme>
      <a:clrScheme name="IBM WindEnergy White 4">
        <a:dk1>
          <a:srgbClr val="000000"/>
        </a:dk1>
        <a:lt1>
          <a:srgbClr val="FFFFFF"/>
        </a:lt1>
        <a:dk2>
          <a:srgbClr val="DC9312"/>
        </a:dk2>
        <a:lt2>
          <a:srgbClr val="38A4EE"/>
        </a:lt2>
        <a:accent1>
          <a:srgbClr val="D9182D"/>
        </a:accent1>
        <a:accent2>
          <a:srgbClr val="BA006E"/>
        </a:accent2>
        <a:accent3>
          <a:srgbClr val="FFFFFF"/>
        </a:accent3>
        <a:accent4>
          <a:srgbClr val="000000"/>
        </a:accent4>
        <a:accent5>
          <a:srgbClr val="E9ABAD"/>
        </a:accent5>
        <a:accent6>
          <a:srgbClr val="A80063"/>
        </a:accent6>
        <a:hlink>
          <a:srgbClr val="7889FB"/>
        </a:hlink>
        <a:folHlink>
          <a:srgbClr val="7F1C7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IBM WindEnergy White">
  <a:themeElements>
    <a:clrScheme name="2_IBM WindEnergy White 3">
      <a:dk1>
        <a:srgbClr val="000000"/>
      </a:dk1>
      <a:lt1>
        <a:srgbClr val="FFFFFF"/>
      </a:lt1>
      <a:dk2>
        <a:srgbClr val="DC9312"/>
      </a:dk2>
      <a:lt2>
        <a:srgbClr val="808080"/>
      </a:lt2>
      <a:accent1>
        <a:srgbClr val="D9182D"/>
      </a:accent1>
      <a:accent2>
        <a:srgbClr val="BA006E"/>
      </a:accent2>
      <a:accent3>
        <a:srgbClr val="FFFFFF"/>
      </a:accent3>
      <a:accent4>
        <a:srgbClr val="000000"/>
      </a:accent4>
      <a:accent5>
        <a:srgbClr val="E9ABAD"/>
      </a:accent5>
      <a:accent6>
        <a:srgbClr val="A80063"/>
      </a:accent6>
      <a:hlink>
        <a:srgbClr val="7889FB"/>
      </a:hlink>
      <a:folHlink>
        <a:srgbClr val="7F1C7D"/>
      </a:folHlink>
    </a:clrScheme>
    <a:fontScheme name="2_IBM WindEnergy White">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IBM WindEnergy White 1">
        <a:dk1>
          <a:srgbClr val="000000"/>
        </a:dk1>
        <a:lt1>
          <a:srgbClr val="FFFFFF"/>
        </a:lt1>
        <a:dk2>
          <a:srgbClr val="000000"/>
        </a:dk2>
        <a:lt2>
          <a:srgbClr val="808080"/>
        </a:lt2>
        <a:accent1>
          <a:srgbClr val="7889FB"/>
        </a:accent1>
        <a:accent2>
          <a:srgbClr val="009999"/>
        </a:accent2>
        <a:accent3>
          <a:srgbClr val="FFFFFF"/>
        </a:accent3>
        <a:accent4>
          <a:srgbClr val="000000"/>
        </a:accent4>
        <a:accent5>
          <a:srgbClr val="BEC4FD"/>
        </a:accent5>
        <a:accent6>
          <a:srgbClr val="008A8A"/>
        </a:accent6>
        <a:hlink>
          <a:srgbClr val="7889FB"/>
        </a:hlink>
        <a:folHlink>
          <a:srgbClr val="9900CC"/>
        </a:folHlink>
      </a:clrScheme>
      <a:clrMap bg1="lt1" tx1="dk1" bg2="lt2" tx2="dk2" accent1="accent1" accent2="accent2" accent3="accent3" accent4="accent4" accent5="accent5" accent6="accent6" hlink="hlink" folHlink="folHlink"/>
    </a:extraClrScheme>
    <a:extraClrScheme>
      <a:clrScheme name="2_IBM WindEnergy White 2">
        <a:dk1>
          <a:srgbClr val="000000"/>
        </a:dk1>
        <a:lt1>
          <a:srgbClr val="FFFFFF"/>
        </a:lt1>
        <a:dk2>
          <a:srgbClr val="000000"/>
        </a:dk2>
        <a:lt2>
          <a:srgbClr val="808080"/>
        </a:lt2>
        <a:accent1>
          <a:srgbClr val="90E4B8"/>
        </a:accent1>
        <a:accent2>
          <a:srgbClr val="009999"/>
        </a:accent2>
        <a:accent3>
          <a:srgbClr val="FFFFFF"/>
        </a:accent3>
        <a:accent4>
          <a:srgbClr val="000000"/>
        </a:accent4>
        <a:accent5>
          <a:srgbClr val="C6EFD8"/>
        </a:accent5>
        <a:accent6>
          <a:srgbClr val="008A8A"/>
        </a:accent6>
        <a:hlink>
          <a:srgbClr val="7889FB"/>
        </a:hlink>
        <a:folHlink>
          <a:srgbClr val="9900CC"/>
        </a:folHlink>
      </a:clrScheme>
      <a:clrMap bg1="lt1" tx1="dk1" bg2="lt2" tx2="dk2" accent1="accent1" accent2="accent2" accent3="accent3" accent4="accent4" accent5="accent5" accent6="accent6" hlink="hlink" folHlink="folHlink"/>
    </a:extraClrScheme>
    <a:extraClrScheme>
      <a:clrScheme name="2_IBM WindEnergy White 3">
        <a:dk1>
          <a:srgbClr val="000000"/>
        </a:dk1>
        <a:lt1>
          <a:srgbClr val="FFFFFF"/>
        </a:lt1>
        <a:dk2>
          <a:srgbClr val="DC9312"/>
        </a:dk2>
        <a:lt2>
          <a:srgbClr val="808080"/>
        </a:lt2>
        <a:accent1>
          <a:srgbClr val="D9182D"/>
        </a:accent1>
        <a:accent2>
          <a:srgbClr val="BA006E"/>
        </a:accent2>
        <a:accent3>
          <a:srgbClr val="FFFFFF"/>
        </a:accent3>
        <a:accent4>
          <a:srgbClr val="000000"/>
        </a:accent4>
        <a:accent5>
          <a:srgbClr val="E9ABAD"/>
        </a:accent5>
        <a:accent6>
          <a:srgbClr val="A80063"/>
        </a:accent6>
        <a:hlink>
          <a:srgbClr val="7889FB"/>
        </a:hlink>
        <a:folHlink>
          <a:srgbClr val="7F1C7D"/>
        </a:folHlink>
      </a:clrScheme>
      <a:clrMap bg1="lt1" tx1="dk1" bg2="lt2" tx2="dk2" accent1="accent1" accent2="accent2" accent3="accent3" accent4="accent4" accent5="accent5" accent6="accent6" hlink="hlink" folHlink="folHlink"/>
    </a:extraClrScheme>
    <a:extraClrScheme>
      <a:clrScheme name="2_IBM WindEnergy White 4">
        <a:dk1>
          <a:srgbClr val="000000"/>
        </a:dk1>
        <a:lt1>
          <a:srgbClr val="FFFFFF"/>
        </a:lt1>
        <a:dk2>
          <a:srgbClr val="DC9312"/>
        </a:dk2>
        <a:lt2>
          <a:srgbClr val="38A4EE"/>
        </a:lt2>
        <a:accent1>
          <a:srgbClr val="D9182D"/>
        </a:accent1>
        <a:accent2>
          <a:srgbClr val="BA006E"/>
        </a:accent2>
        <a:accent3>
          <a:srgbClr val="FFFFFF"/>
        </a:accent3>
        <a:accent4>
          <a:srgbClr val="000000"/>
        </a:accent4>
        <a:accent5>
          <a:srgbClr val="E9ABAD"/>
        </a:accent5>
        <a:accent6>
          <a:srgbClr val="A80063"/>
        </a:accent6>
        <a:hlink>
          <a:srgbClr val="7889FB"/>
        </a:hlink>
        <a:folHlink>
          <a:srgbClr val="7F1C7D"/>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th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88338</TotalTime>
  <Words>6991</Words>
  <Application>Microsoft Office PowerPoint</Application>
  <PresentationFormat>On-screen Show (4:3)</PresentationFormat>
  <Paragraphs>585</Paragraphs>
  <Slides>65</Slides>
  <Notes>5</Notes>
  <HiddenSlides>0</HiddenSlides>
  <MMClips>0</MMClips>
  <ScaleCrop>false</ScaleCrop>
  <HeadingPairs>
    <vt:vector size="4" baseType="variant">
      <vt:variant>
        <vt:lpstr>Theme</vt:lpstr>
      </vt:variant>
      <vt:variant>
        <vt:i4>2</vt:i4>
      </vt:variant>
      <vt:variant>
        <vt:lpstr>Slide Titles</vt:lpstr>
      </vt:variant>
      <vt:variant>
        <vt:i4>65</vt:i4>
      </vt:variant>
    </vt:vector>
  </HeadingPairs>
  <TitlesOfParts>
    <vt:vector size="67" baseType="lpstr">
      <vt:lpstr>IBM WindEnergy White</vt:lpstr>
      <vt:lpstr>2_IBM WindEnergy White</vt:lpstr>
      <vt:lpstr> </vt:lpstr>
      <vt:lpstr>Slide 2</vt:lpstr>
      <vt:lpstr>Cloud Security</vt:lpstr>
      <vt:lpstr>Agenda</vt:lpstr>
      <vt:lpstr>Content and structure</vt:lpstr>
      <vt:lpstr>Slide 6</vt:lpstr>
      <vt:lpstr>Cloud Security  Cloud Security Trends (just recommended reading) </vt:lpstr>
      <vt:lpstr>Concerns about data security and privacy are the primary – but not the only - barriers to public cloud adoption</vt:lpstr>
      <vt:lpstr>Security – continuous evolvement </vt:lpstr>
      <vt:lpstr>Trends that shape the security environment</vt:lpstr>
      <vt:lpstr>Trends that shape the security environment Securing Virtualized Environments </vt:lpstr>
      <vt:lpstr>Trends that shape the security environment Alternative Ways to Deliver Security </vt:lpstr>
      <vt:lpstr>Trends that shape the security environment Managing Risk and Compliance </vt:lpstr>
      <vt:lpstr>Trends that shape the security environment Trusted Identity </vt:lpstr>
      <vt:lpstr>Trends that shape the security environment Information Security </vt:lpstr>
      <vt:lpstr>Trends that shape the security environment Predictable Security of Applications </vt:lpstr>
      <vt:lpstr>Trends that shape the security environment Protecting the Evolving Network </vt:lpstr>
      <vt:lpstr>Trends that shape the security environment Securing Mobile Devices </vt:lpstr>
      <vt:lpstr>Trends that shape the security environment Sense-and-Response Physical Security </vt:lpstr>
      <vt:lpstr>In the next few years, security requirements are expected to be driven by </vt:lpstr>
      <vt:lpstr>Cloud Security  Cloud Security framework (Points for reminder from security domain) </vt:lpstr>
      <vt:lpstr>Cloud security: the grand challenge</vt:lpstr>
      <vt:lpstr>Frameworks - COBIT</vt:lpstr>
      <vt:lpstr>IBM Security framework and ISO 27002</vt:lpstr>
      <vt:lpstr>Security Framework</vt:lpstr>
      <vt:lpstr>Security and computing models – each represents different challenge</vt:lpstr>
      <vt:lpstr>Security responsibility – differences for SaaS, PaaS, IaaS</vt:lpstr>
      <vt:lpstr>Slide 28</vt:lpstr>
      <vt:lpstr>Security Framework</vt:lpstr>
      <vt:lpstr>Security governance, risk management, and compliance</vt:lpstr>
      <vt:lpstr>People and identity</vt:lpstr>
      <vt:lpstr>People and identity  Summary and additional aspects to be addressed within these domains </vt:lpstr>
      <vt:lpstr>Data and information</vt:lpstr>
      <vt:lpstr>Data and information Summary and additional aspects to be addressed within these domains</vt:lpstr>
      <vt:lpstr>Application and process</vt:lpstr>
      <vt:lpstr>Application and process Summary and additional aspects to be addressed within these domains</vt:lpstr>
      <vt:lpstr>Network, Server, and endpoint (IT infrastructure)</vt:lpstr>
      <vt:lpstr>Network, Server, and endpoint (IT infrastructure) Summary and additional aspects to be addressed within these domains</vt:lpstr>
      <vt:lpstr>Physical infrastructure</vt:lpstr>
      <vt:lpstr>Physical infrastructure Summary and additional aspects to be addressed within these domains</vt:lpstr>
      <vt:lpstr>Cloud Security Cloud Security implementation </vt:lpstr>
      <vt:lpstr>Implementation of security</vt:lpstr>
      <vt:lpstr>Implementation of security</vt:lpstr>
      <vt:lpstr>Implementation of security</vt:lpstr>
      <vt:lpstr>Implementation of security</vt:lpstr>
      <vt:lpstr>Implementation of security</vt:lpstr>
      <vt:lpstr>Implementation of security</vt:lpstr>
      <vt:lpstr>Implementation of security</vt:lpstr>
      <vt:lpstr>Implementation of security</vt:lpstr>
      <vt:lpstr>Security risks associated with cloud computing that must be adequately addressed </vt:lpstr>
      <vt:lpstr>Security challenges and questions in nutshell</vt:lpstr>
      <vt:lpstr>Security challenges and questions in nutshell</vt:lpstr>
      <vt:lpstr>Security challenges and questions in nutshell</vt:lpstr>
      <vt:lpstr>Security challenges and questions in nutshell</vt:lpstr>
      <vt:lpstr>Security challenges and questions in nutshell</vt:lpstr>
      <vt:lpstr>Summary</vt:lpstr>
      <vt:lpstr>Slide 57</vt:lpstr>
      <vt:lpstr>Slide 58</vt:lpstr>
      <vt:lpstr>Slide 59</vt:lpstr>
      <vt:lpstr>Slide 60</vt:lpstr>
      <vt:lpstr>Slide 61</vt:lpstr>
      <vt:lpstr>Slide 62</vt:lpstr>
      <vt:lpstr>Slide 63</vt:lpstr>
      <vt:lpstr>Slide 64</vt:lpstr>
      <vt:lpstr>Additional Links and used materials</vt:lpstr>
    </vt:vector>
  </TitlesOfParts>
  <Company>IBM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IBM Presentation Template</dc:title>
  <dc:creator>IBM IBV</dc:creator>
  <cp:lastModifiedBy>Petr Vlach</cp:lastModifiedBy>
  <cp:revision>1547</cp:revision>
  <dcterms:created xsi:type="dcterms:W3CDTF">2009-08-07T17:57:40Z</dcterms:created>
  <dcterms:modified xsi:type="dcterms:W3CDTF">2015-03-16T11:58:55Z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UseProject">
    <vt:lpwstr>1</vt:lpwstr>
  </property>
  <property fmtid="{D5CDD505-2E9C-101B-9397-08002B2CF9AE}" pid="3" name="ArticulatePath">
    <vt:lpwstr>CMO Draft 0.98 2011Jun12 - IBM Confidential - Do NOT distribute - Embargoed till 11 Oct 2011</vt:lpwstr>
  </property>
  <property fmtid="{D5CDD505-2E9C-101B-9397-08002B2CF9AE}" pid="4" name="ArticulateGUID">
    <vt:lpwstr>2B4B96A6-4613-41BC-9E46-5472447969A5</vt:lpwstr>
  </property>
  <property fmtid="{D5CDD505-2E9C-101B-9397-08002B2CF9AE}" pid="5" name="ArticulateProjectFull">
    <vt:lpwstr>C:\Documents and Settings\Administrator\My Documents\CMO\PointofView\CMO Study_Comparative deck_2011August26_ Final_Template_Country.ppta</vt:lpwstr>
  </property>
</Properties>
</file>