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 id="2147483779" r:id="rId2"/>
  </p:sldMasterIdLst>
  <p:notesMasterIdLst>
    <p:notesMasterId r:id="rId36"/>
  </p:notesMasterIdLst>
  <p:handoutMasterIdLst>
    <p:handoutMasterId r:id="rId37"/>
  </p:handoutMasterIdLst>
  <p:sldIdLst>
    <p:sldId id="549" r:id="rId3"/>
    <p:sldId id="1047" r:id="rId4"/>
    <p:sldId id="987" r:id="rId5"/>
    <p:sldId id="1128" r:id="rId6"/>
    <p:sldId id="1122" r:id="rId7"/>
    <p:sldId id="1120" r:id="rId8"/>
    <p:sldId id="1124" r:id="rId9"/>
    <p:sldId id="896" r:id="rId10"/>
    <p:sldId id="928" r:id="rId11"/>
    <p:sldId id="930" r:id="rId12"/>
    <p:sldId id="911" r:id="rId13"/>
    <p:sldId id="897" r:id="rId14"/>
    <p:sldId id="908" r:id="rId15"/>
    <p:sldId id="1134" r:id="rId16"/>
    <p:sldId id="892" r:id="rId17"/>
    <p:sldId id="1125" r:id="rId18"/>
    <p:sldId id="917" r:id="rId19"/>
    <p:sldId id="862" r:id="rId20"/>
    <p:sldId id="1100" r:id="rId21"/>
    <p:sldId id="1101" r:id="rId22"/>
    <p:sldId id="1102" r:id="rId23"/>
    <p:sldId id="1104" r:id="rId24"/>
    <p:sldId id="1103" r:id="rId25"/>
    <p:sldId id="863" r:id="rId26"/>
    <p:sldId id="1109" r:id="rId27"/>
    <p:sldId id="1110" r:id="rId28"/>
    <p:sldId id="1113" r:id="rId29"/>
    <p:sldId id="1114" r:id="rId30"/>
    <p:sldId id="1115" r:id="rId31"/>
    <p:sldId id="1116" r:id="rId32"/>
    <p:sldId id="1117" r:id="rId33"/>
    <p:sldId id="1119" r:id="rId34"/>
    <p:sldId id="876" r:id="rId35"/>
  </p:sldIdLst>
  <p:sldSz cx="9144000" cy="6858000" type="screen4x3"/>
  <p:notesSz cx="6946900" cy="9271000"/>
  <p:custDataLst>
    <p:tags r:id="rId38"/>
  </p:custDataLst>
  <p:defaultTextStyle>
    <a:defPPr>
      <a:defRPr lang="en-US"/>
    </a:defPPr>
    <a:lvl1pPr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1pPr>
    <a:lvl2pPr marL="4572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2pPr>
    <a:lvl3pPr marL="9144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3pPr>
    <a:lvl4pPr marL="13716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4pPr>
    <a:lvl5pPr marL="1828800" algn="ctr" rtl="0" fontAlgn="base">
      <a:lnSpc>
        <a:spcPct val="90000"/>
      </a:lnSpc>
      <a:spcBef>
        <a:spcPct val="0"/>
      </a:spcBef>
      <a:spcAft>
        <a:spcPct val="0"/>
      </a:spcAft>
      <a:defRPr sz="2200" kern="1200">
        <a:solidFill>
          <a:schemeClr val="hlink"/>
        </a:solidFill>
        <a:latin typeface="Arial" charset="0"/>
        <a:ea typeface="MS PGothic" pitchFamily="34" charset="-128"/>
        <a:cs typeface="+mn-cs"/>
      </a:defRPr>
    </a:lvl5pPr>
    <a:lvl6pPr marL="2286000" algn="l" defTabSz="914400" rtl="0" eaLnBrk="1" latinLnBrk="0" hangingPunct="1">
      <a:defRPr sz="2200" kern="1200">
        <a:solidFill>
          <a:schemeClr val="hlink"/>
        </a:solidFill>
        <a:latin typeface="Arial" charset="0"/>
        <a:ea typeface="MS PGothic" pitchFamily="34" charset="-128"/>
        <a:cs typeface="+mn-cs"/>
      </a:defRPr>
    </a:lvl6pPr>
    <a:lvl7pPr marL="2743200" algn="l" defTabSz="914400" rtl="0" eaLnBrk="1" latinLnBrk="0" hangingPunct="1">
      <a:defRPr sz="2200" kern="1200">
        <a:solidFill>
          <a:schemeClr val="hlink"/>
        </a:solidFill>
        <a:latin typeface="Arial" charset="0"/>
        <a:ea typeface="MS PGothic" pitchFamily="34" charset="-128"/>
        <a:cs typeface="+mn-cs"/>
      </a:defRPr>
    </a:lvl7pPr>
    <a:lvl8pPr marL="3200400" algn="l" defTabSz="914400" rtl="0" eaLnBrk="1" latinLnBrk="0" hangingPunct="1">
      <a:defRPr sz="2200" kern="1200">
        <a:solidFill>
          <a:schemeClr val="hlink"/>
        </a:solidFill>
        <a:latin typeface="Arial" charset="0"/>
        <a:ea typeface="MS PGothic" pitchFamily="34" charset="-128"/>
        <a:cs typeface="+mn-cs"/>
      </a:defRPr>
    </a:lvl8pPr>
    <a:lvl9pPr marL="3657600" algn="l" defTabSz="914400" rtl="0" eaLnBrk="1" latinLnBrk="0" hangingPunct="1">
      <a:defRPr sz="2200" kern="1200">
        <a:solidFill>
          <a:schemeClr val="hlink"/>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1238">
          <p15:clr>
            <a:srgbClr val="A4A3A4"/>
          </p15:clr>
        </p15:guide>
        <p15:guide id="2" pos="2880">
          <p15:clr>
            <a:srgbClr val="A4A3A4"/>
          </p15:clr>
        </p15:guide>
      </p15:sldGuideLst>
    </p:ext>
    <p:ext uri="{2D200454-40CA-4A62-9FC3-DE9A4176ACB9}">
      <p15:notesGuideLst xmlns:p15="http://schemas.microsoft.com/office/powerpoint/2012/main">
        <p15:guide id="1" orient="horz" pos="2920">
          <p15:clr>
            <a:srgbClr val="A4A3A4"/>
          </p15:clr>
        </p15:guide>
        <p15:guide id="2" pos="218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80"/>
    <a:srgbClr val="B52844"/>
    <a:srgbClr val="969696"/>
    <a:srgbClr val="B2B2B2"/>
    <a:srgbClr val="EA6B0C"/>
    <a:srgbClr val="66FF33"/>
    <a:srgbClr val="EEEFF0"/>
    <a:srgbClr val="DFE0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40" autoAdjust="0"/>
    <p:restoredTop sz="79857" autoAdjust="0"/>
  </p:normalViewPr>
  <p:slideViewPr>
    <p:cSldViewPr>
      <p:cViewPr varScale="1">
        <p:scale>
          <a:sx n="75" d="100"/>
          <a:sy n="75" d="100"/>
        </p:scale>
        <p:origin x="1884" y="54"/>
      </p:cViewPr>
      <p:guideLst>
        <p:guide orient="horz" pos="123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2082" y="24"/>
      </p:cViewPr>
      <p:guideLst>
        <p:guide orient="horz" pos="2920"/>
        <p:guide pos="2188"/>
      </p:guideLst>
    </p:cSldViewPr>
  </p:notesViewPr>
  <p:gridSpacing cx="45720" cy="4572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8514" name="Rectangle 2"/>
          <p:cNvSpPr>
            <a:spLocks noGrp="1" noChangeArrowheads="1"/>
          </p:cNvSpPr>
          <p:nvPr>
            <p:ph type="hdr" sz="quarter"/>
          </p:nvPr>
        </p:nvSpPr>
        <p:spPr bwMode="auto">
          <a:xfrm>
            <a:off x="0"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l" defTabSz="930275" eaLnBrk="0" hangingPunct="0">
              <a:defRPr sz="1200">
                <a:latin typeface="Arial" pitchFamily="34" charset="0"/>
                <a:ea typeface="ＭＳ Ｐゴシック" pitchFamily="34" charset="-128"/>
                <a:cs typeface="+mn-cs"/>
              </a:defRPr>
            </a:lvl1pPr>
          </a:lstStyle>
          <a:p>
            <a:pPr>
              <a:defRPr/>
            </a:pPr>
            <a:endParaRPr lang="en-US"/>
          </a:p>
        </p:txBody>
      </p:sp>
      <p:sp>
        <p:nvSpPr>
          <p:cNvPr id="448515" name="Rectangle 3"/>
          <p:cNvSpPr>
            <a:spLocks noGrp="1" noChangeArrowheads="1"/>
          </p:cNvSpPr>
          <p:nvPr>
            <p:ph type="dt" sz="quarter" idx="1"/>
          </p:nvPr>
        </p:nvSpPr>
        <p:spPr bwMode="auto">
          <a:xfrm>
            <a:off x="3935413"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r" defTabSz="930275" eaLnBrk="0" hangingPunct="0">
              <a:defRPr sz="1200">
                <a:latin typeface="Arial" pitchFamily="34" charset="0"/>
                <a:ea typeface="ＭＳ Ｐゴシック" pitchFamily="34" charset="-128"/>
              </a:defRPr>
            </a:lvl1pPr>
          </a:lstStyle>
          <a:p>
            <a:pPr>
              <a:defRPr/>
            </a:pPr>
            <a:fld id="{5B2925B6-B112-4F07-8FA5-05635F7FB32D}" type="datetime1">
              <a:rPr lang="en-US"/>
              <a:pPr>
                <a:defRPr/>
              </a:pPr>
              <a:t>22-Jun-15</a:t>
            </a:fld>
            <a:endParaRPr lang="en-US"/>
          </a:p>
        </p:txBody>
      </p:sp>
      <p:sp>
        <p:nvSpPr>
          <p:cNvPr id="448516" name="Rectangle 4"/>
          <p:cNvSpPr>
            <a:spLocks noGrp="1" noChangeArrowheads="1"/>
          </p:cNvSpPr>
          <p:nvPr>
            <p:ph type="ftr" sz="quarter" idx="2"/>
          </p:nvPr>
        </p:nvSpPr>
        <p:spPr bwMode="auto">
          <a:xfrm>
            <a:off x="0"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l" defTabSz="930275" eaLnBrk="0" hangingPunct="0">
              <a:defRPr sz="1200">
                <a:latin typeface="Arial" pitchFamily="34" charset="0"/>
                <a:ea typeface="ＭＳ Ｐゴシック" pitchFamily="34" charset="-128"/>
                <a:cs typeface="+mn-cs"/>
              </a:defRPr>
            </a:lvl1pPr>
          </a:lstStyle>
          <a:p>
            <a:pPr>
              <a:defRPr/>
            </a:pPr>
            <a:endParaRPr lang="en-US"/>
          </a:p>
        </p:txBody>
      </p:sp>
      <p:sp>
        <p:nvSpPr>
          <p:cNvPr id="448517" name="Rectangle 5"/>
          <p:cNvSpPr>
            <a:spLocks noGrp="1" noChangeArrowheads="1"/>
          </p:cNvSpPr>
          <p:nvPr>
            <p:ph type="sldNum" sz="quarter" idx="3"/>
          </p:nvPr>
        </p:nvSpPr>
        <p:spPr bwMode="auto">
          <a:xfrm>
            <a:off x="3935413"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r" defTabSz="930275" eaLnBrk="0" hangingPunct="0">
              <a:defRPr sz="1200">
                <a:latin typeface="Arial" pitchFamily="34" charset="0"/>
                <a:ea typeface="ＭＳ Ｐゴシック" pitchFamily="34" charset="-128"/>
              </a:defRPr>
            </a:lvl1pPr>
          </a:lstStyle>
          <a:p>
            <a:pPr>
              <a:defRPr/>
            </a:pPr>
            <a:fld id="{9E223D55-005B-43DB-A59F-629EA520DD74}" type="slidenum">
              <a:rPr lang="en-US"/>
              <a:pPr>
                <a:defRPr/>
              </a:pPr>
              <a:t>‹#›</a:t>
            </a:fld>
            <a:endParaRPr lang="en-US"/>
          </a:p>
        </p:txBody>
      </p:sp>
    </p:spTree>
    <p:extLst>
      <p:ext uri="{BB962C8B-B14F-4D97-AF65-F5344CB8AC3E}">
        <p14:creationId xmlns:p14="http://schemas.microsoft.com/office/powerpoint/2010/main" val="1304969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l" defTabSz="930275">
              <a:lnSpc>
                <a:spcPct val="100000"/>
              </a:lnSpc>
              <a:defRPr sz="1200">
                <a:solidFill>
                  <a:schemeClr val="tx1"/>
                </a:solidFill>
                <a:latin typeface="Arial" pitchFamily="34" charset="0"/>
                <a:ea typeface="ＭＳ Ｐゴシック" pitchFamily="34" charset="-128"/>
                <a:cs typeface="+mn-cs"/>
              </a:defRPr>
            </a:lvl1pPr>
          </a:lstStyle>
          <a:p>
            <a:pPr>
              <a:defRPr/>
            </a:pPr>
            <a:endParaRPr lang="en-US"/>
          </a:p>
        </p:txBody>
      </p:sp>
      <p:sp>
        <p:nvSpPr>
          <p:cNvPr id="8195" name="Rectangle 3"/>
          <p:cNvSpPr>
            <a:spLocks noGrp="1" noChangeArrowheads="1"/>
          </p:cNvSpPr>
          <p:nvPr>
            <p:ph type="dt" idx="1"/>
          </p:nvPr>
        </p:nvSpPr>
        <p:spPr bwMode="auto">
          <a:xfrm>
            <a:off x="3935413" y="0"/>
            <a:ext cx="3009900" cy="4635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lvl1pPr algn="r" defTabSz="930275">
              <a:lnSpc>
                <a:spcPct val="100000"/>
              </a:lnSpc>
              <a:defRPr sz="1200">
                <a:solidFill>
                  <a:schemeClr val="tx1"/>
                </a:solidFill>
                <a:latin typeface="Arial" pitchFamily="34" charset="0"/>
                <a:ea typeface="ＭＳ Ｐゴシック" pitchFamily="34" charset="-128"/>
                <a:cs typeface="+mn-cs"/>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55700" y="695325"/>
            <a:ext cx="4635500" cy="347662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95325" y="4403725"/>
            <a:ext cx="5556250" cy="4171950"/>
          </a:xfrm>
          <a:prstGeom prst="rect">
            <a:avLst/>
          </a:prstGeom>
          <a:noFill/>
          <a:ln w="9525">
            <a:noFill/>
            <a:miter lim="800000"/>
            <a:headEnd/>
            <a:tailEnd/>
          </a:ln>
        </p:spPr>
        <p:txBody>
          <a:bodyPr vert="horz" wrap="square" lIns="93040" tIns="46520" rIns="93040" bIns="465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l" defTabSz="930275">
              <a:lnSpc>
                <a:spcPct val="100000"/>
              </a:lnSpc>
              <a:defRPr sz="1200">
                <a:solidFill>
                  <a:schemeClr val="tx1"/>
                </a:solidFill>
                <a:latin typeface="Arial" pitchFamily="34" charset="0"/>
                <a:ea typeface="ＭＳ Ｐゴシック" pitchFamily="34" charset="-128"/>
                <a:cs typeface="+mn-cs"/>
              </a:defRPr>
            </a:lvl1pPr>
          </a:lstStyle>
          <a:p>
            <a:pPr>
              <a:defRPr/>
            </a:pPr>
            <a:endParaRPr lang="en-US"/>
          </a:p>
        </p:txBody>
      </p:sp>
      <p:sp>
        <p:nvSpPr>
          <p:cNvPr id="8199" name="Rectangle 7"/>
          <p:cNvSpPr>
            <a:spLocks noGrp="1" noChangeArrowheads="1"/>
          </p:cNvSpPr>
          <p:nvPr>
            <p:ph type="sldNum" sz="quarter" idx="5"/>
          </p:nvPr>
        </p:nvSpPr>
        <p:spPr bwMode="auto">
          <a:xfrm>
            <a:off x="3935413" y="8805863"/>
            <a:ext cx="3009900" cy="463550"/>
          </a:xfrm>
          <a:prstGeom prst="rect">
            <a:avLst/>
          </a:prstGeom>
          <a:noFill/>
          <a:ln w="9525">
            <a:noFill/>
            <a:miter lim="800000"/>
            <a:headEnd/>
            <a:tailEnd/>
          </a:ln>
        </p:spPr>
        <p:txBody>
          <a:bodyPr vert="horz" wrap="square" lIns="93040" tIns="46520" rIns="93040" bIns="46520" numCol="1" anchor="b" anchorCtr="0" compatLnSpc="1">
            <a:prstTxWarp prst="textNoShape">
              <a:avLst/>
            </a:prstTxWarp>
          </a:bodyPr>
          <a:lstStyle>
            <a:lvl1pPr algn="r" defTabSz="930275">
              <a:lnSpc>
                <a:spcPct val="100000"/>
              </a:lnSpc>
              <a:defRPr sz="1200">
                <a:solidFill>
                  <a:schemeClr val="tx1"/>
                </a:solidFill>
                <a:latin typeface="Arial" pitchFamily="34" charset="0"/>
                <a:ea typeface="ＭＳ Ｐゴシック" pitchFamily="34" charset="-128"/>
              </a:defRPr>
            </a:lvl1pPr>
          </a:lstStyle>
          <a:p>
            <a:pPr>
              <a:defRPr/>
            </a:pPr>
            <a:fld id="{899F5545-D38D-4612-AA31-835BC2BAC409}" type="slidenum">
              <a:rPr lang="en-US"/>
              <a:pPr>
                <a:defRPr/>
              </a:pPr>
              <a:t>‹#›</a:t>
            </a:fld>
            <a:endParaRPr lang="en-US"/>
          </a:p>
        </p:txBody>
      </p:sp>
    </p:spTree>
    <p:extLst>
      <p:ext uri="{BB962C8B-B14F-4D97-AF65-F5344CB8AC3E}">
        <p14:creationId xmlns:p14="http://schemas.microsoft.com/office/powerpoint/2010/main" val="2422999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endParaRPr lang="nl-NL" dirty="0" smtClean="0"/>
          </a:p>
        </p:txBody>
      </p:sp>
    </p:spTree>
    <p:extLst>
      <p:ext uri="{BB962C8B-B14F-4D97-AF65-F5344CB8AC3E}">
        <p14:creationId xmlns:p14="http://schemas.microsoft.com/office/powerpoint/2010/main" val="1356094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99F5545-D38D-4612-AA31-835BC2BAC409}" type="slidenum">
              <a:rPr lang="en-US" smtClean="0"/>
              <a:pPr>
                <a:defRPr/>
              </a:pPr>
              <a:t>4</a:t>
            </a:fld>
            <a:endParaRPr lang="en-US"/>
          </a:p>
        </p:txBody>
      </p:sp>
    </p:spTree>
    <p:extLst>
      <p:ext uri="{BB962C8B-B14F-4D97-AF65-F5344CB8AC3E}">
        <p14:creationId xmlns:p14="http://schemas.microsoft.com/office/powerpoint/2010/main" val="1203503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http://www.cloudstandardscustomercouncil.org/security-d.htm</a:t>
            </a:r>
          </a:p>
          <a:p>
            <a:endParaRPr lang="en-US" dirty="0"/>
          </a:p>
        </p:txBody>
      </p:sp>
      <p:sp>
        <p:nvSpPr>
          <p:cNvPr id="4" name="Slide Number Placeholder 3"/>
          <p:cNvSpPr>
            <a:spLocks noGrp="1"/>
          </p:cNvSpPr>
          <p:nvPr>
            <p:ph type="sldNum" sz="quarter" idx="10"/>
          </p:nvPr>
        </p:nvSpPr>
        <p:spPr/>
        <p:txBody>
          <a:bodyPr/>
          <a:lstStyle/>
          <a:p>
            <a:pPr>
              <a:defRPr/>
            </a:pPr>
            <a:fld id="{899F5545-D38D-4612-AA31-835BC2BAC409}" type="slidenum">
              <a:rPr lang="en-US" smtClean="0"/>
              <a:pPr>
                <a:defRPr/>
              </a:pPr>
              <a:t>18</a:t>
            </a:fld>
            <a:endParaRPr lang="en-US"/>
          </a:p>
        </p:txBody>
      </p:sp>
    </p:spTree>
    <p:extLst>
      <p:ext uri="{BB962C8B-B14F-4D97-AF65-F5344CB8AC3E}">
        <p14:creationId xmlns:p14="http://schemas.microsoft.com/office/powerpoint/2010/main" val="260098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Slide Image Placeholder 1"/>
          <p:cNvSpPr>
            <a:spLocks noGrp="1" noRot="1" noChangeAspect="1" noTextEdit="1"/>
          </p:cNvSpPr>
          <p:nvPr>
            <p:ph type="sldImg"/>
          </p:nvPr>
        </p:nvSpPr>
        <p:spPr bwMode="auto">
          <a:noFill/>
          <a:ln>
            <a:solidFill>
              <a:srgbClr val="000000"/>
            </a:solidFill>
            <a:miter lim="800000"/>
            <a:headEnd/>
            <a:tailEnd/>
          </a:ln>
        </p:spPr>
      </p:sp>
      <p:sp>
        <p:nvSpPr>
          <p:cNvPr id="337923" name="Notes Placeholder 2"/>
          <p:cNvSpPr>
            <a:spLocks noGrp="1"/>
          </p:cNvSpPr>
          <p:nvPr>
            <p:ph type="body" idx="1"/>
          </p:nvPr>
        </p:nvSpPr>
        <p:spPr bwMode="auto">
          <a:noFill/>
        </p:spPr>
        <p:txBody>
          <a:bodyPr wrap="square" numCol="1" anchor="t" anchorCtr="0" compatLnSpc="1">
            <a:prstTxWarp prst="textNoShape">
              <a:avLst/>
            </a:prstTxWarp>
          </a:bodyPr>
          <a:lstStyle/>
          <a:p>
            <a:pPr defTabSz="926653"/>
            <a:endParaRPr lang="en-US" dirty="0" smtClean="0"/>
          </a:p>
        </p:txBody>
      </p:sp>
      <p:sp>
        <p:nvSpPr>
          <p:cNvPr id="337924" name="Slide Number Placeholder 3"/>
          <p:cNvSpPr txBox="1">
            <a:spLocks noGrp="1"/>
          </p:cNvSpPr>
          <p:nvPr/>
        </p:nvSpPr>
        <p:spPr bwMode="auto">
          <a:xfrm>
            <a:off x="3934969" y="8805841"/>
            <a:ext cx="3010323" cy="463550"/>
          </a:xfrm>
          <a:prstGeom prst="rect">
            <a:avLst/>
          </a:prstGeom>
          <a:noFill/>
          <a:ln w="9525">
            <a:noFill/>
            <a:miter lim="800000"/>
            <a:headEnd/>
            <a:tailEnd/>
          </a:ln>
        </p:spPr>
        <p:txBody>
          <a:bodyPr lIns="92665" tIns="46333" rIns="92665" bIns="46333" anchor="b"/>
          <a:lstStyle/>
          <a:p>
            <a:pPr algn="r" defTabSz="926653">
              <a:lnSpc>
                <a:spcPct val="100000"/>
              </a:lnSpc>
            </a:pPr>
            <a:fld id="{A5859996-D747-44D0-9BB4-46AF74FFE233}" type="slidenum">
              <a:rPr lang="en-US" sz="1200">
                <a:solidFill>
                  <a:schemeClr val="tx1"/>
                </a:solidFill>
              </a:rPr>
              <a:pPr algn="r" defTabSz="926653">
                <a:lnSpc>
                  <a:spcPct val="100000"/>
                </a:lnSpc>
              </a:pPr>
              <a:t>25</a:t>
            </a:fld>
            <a:endParaRPr lang="en-US" sz="1200" dirty="0">
              <a:solidFill>
                <a:schemeClr val="tx1"/>
              </a:solidFill>
            </a:endParaRPr>
          </a:p>
        </p:txBody>
      </p:sp>
    </p:spTree>
    <p:extLst>
      <p:ext uri="{BB962C8B-B14F-4D97-AF65-F5344CB8AC3E}">
        <p14:creationId xmlns:p14="http://schemas.microsoft.com/office/powerpoint/2010/main" val="34869164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6.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33" descr="Orgami3-cropped"/>
          <p:cNvPicPr>
            <a:picLocks noChangeAspect="1" noChangeArrowheads="1"/>
          </p:cNvPicPr>
          <p:nvPr userDrawn="1"/>
        </p:nvPicPr>
        <p:blipFill>
          <a:blip r:embed="rId2"/>
          <a:srcRect r="33287"/>
          <a:stretch>
            <a:fillRect/>
          </a:stretch>
        </p:blipFill>
        <p:spPr bwMode="auto">
          <a:xfrm>
            <a:off x="0" y="0"/>
            <a:ext cx="9144000" cy="6886575"/>
          </a:xfrm>
          <a:prstGeom prst="rect">
            <a:avLst/>
          </a:prstGeom>
          <a:noFill/>
          <a:ln w="9525">
            <a:noFill/>
            <a:miter lim="800000"/>
            <a:headEnd/>
            <a:tailEnd/>
          </a:ln>
        </p:spPr>
      </p:pic>
      <p:pic>
        <p:nvPicPr>
          <p:cNvPr id="3" name="Picture 31"/>
          <p:cNvPicPr>
            <a:picLocks noChangeAspect="1" noChangeArrowheads="1"/>
          </p:cNvPicPr>
          <p:nvPr userDrawn="1"/>
        </p:nvPicPr>
        <p:blipFill>
          <a:blip r:embed="rId3"/>
          <a:srcRect/>
          <a:stretch>
            <a:fillRect/>
          </a:stretch>
        </p:blipFill>
        <p:spPr bwMode="auto">
          <a:xfrm>
            <a:off x="7680325" y="320675"/>
            <a:ext cx="1238250" cy="514350"/>
          </a:xfrm>
          <a:prstGeom prst="rect">
            <a:avLst/>
          </a:prstGeom>
          <a:noFill/>
          <a:ln w="28575">
            <a:noFill/>
            <a:miter lim="800000"/>
            <a:headEnd/>
            <a:tailEnd/>
          </a:ln>
        </p:spPr>
      </p:pic>
      <p:sp>
        <p:nvSpPr>
          <p:cNvPr id="4" name="Rectangle 7"/>
          <p:cNvSpPr>
            <a:spLocks noGrp="1" noChangeArrowheads="1"/>
          </p:cNvSpPr>
          <p:nvPr>
            <p:ph type="dt" sz="half" idx="10"/>
          </p:nvPr>
        </p:nvSpPr>
        <p:spPr>
          <a:xfrm>
            <a:off x="457200" y="6245225"/>
            <a:ext cx="2133600" cy="476250"/>
          </a:xfrm>
        </p:spPr>
        <p:txBody>
          <a:bodyPr/>
          <a:lstStyle>
            <a:lvl1pPr>
              <a:defRPr/>
            </a:lvl1pPr>
          </a:lstStyle>
          <a:p>
            <a:pPr>
              <a:defRPr/>
            </a:pPr>
            <a:fld id="{DE89EAF8-B262-4D85-996E-62B077443648}" type="datetime1">
              <a:rPr lang="en-US"/>
              <a:pPr>
                <a:defRPr/>
              </a:pPr>
              <a:t>22-Jun-15</a:t>
            </a:fld>
            <a:endParaRPr lang="en-US"/>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7"/>
          <p:cNvSpPr>
            <a:spLocks noGrp="1" noChangeArrowheads="1"/>
          </p:cNvSpPr>
          <p:nvPr>
            <p:ph type="dt" sz="half" idx="10"/>
          </p:nvPr>
        </p:nvSpPr>
        <p:spPr>
          <a:ln/>
        </p:spPr>
        <p:txBody>
          <a:bodyPr/>
          <a:lstStyle>
            <a:lvl1pPr>
              <a:defRPr/>
            </a:lvl1pPr>
          </a:lstStyle>
          <a:p>
            <a:pPr>
              <a:defRPr/>
            </a:pPr>
            <a:fld id="{65F3B6B4-625A-4B3F-BB9C-6092C7D7B8FB}"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1230D1DF-EAC0-4692-8C1B-671F4A8B094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97663" y="593725"/>
            <a:ext cx="2171700" cy="5761038"/>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182563" y="593725"/>
            <a:ext cx="6362700" cy="5761038"/>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7"/>
          <p:cNvSpPr>
            <a:spLocks noGrp="1" noChangeArrowheads="1"/>
          </p:cNvSpPr>
          <p:nvPr>
            <p:ph type="dt" sz="half" idx="10"/>
          </p:nvPr>
        </p:nvSpPr>
        <p:spPr>
          <a:ln/>
        </p:spPr>
        <p:txBody>
          <a:bodyPr/>
          <a:lstStyle>
            <a:lvl1pPr>
              <a:defRPr/>
            </a:lvl1pPr>
          </a:lstStyle>
          <a:p>
            <a:pPr>
              <a:defRPr/>
            </a:pPr>
            <a:fld id="{FA84CD8C-EBF3-4327-BB77-495532EC73FC}"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D98DDBBB-211E-40B1-925E-2B520E9D65A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182563" y="593725"/>
            <a:ext cx="8686800" cy="639763"/>
          </a:xfrm>
        </p:spPr>
        <p:txBody>
          <a:bodyPr/>
          <a:lstStyle/>
          <a:p>
            <a:r>
              <a:rPr lang="nl-NL" smtClean="0"/>
              <a:t>Titelstijl van model bewerken</a:t>
            </a:r>
            <a:endParaRPr lang="nl-NL"/>
          </a:p>
        </p:txBody>
      </p:sp>
      <p:sp>
        <p:nvSpPr>
          <p:cNvPr id="3" name="Tijdelijke aanduiding voor tabel 2"/>
          <p:cNvSpPr>
            <a:spLocks noGrp="1"/>
          </p:cNvSpPr>
          <p:nvPr>
            <p:ph type="tbl" idx="1"/>
          </p:nvPr>
        </p:nvSpPr>
        <p:spPr>
          <a:xfrm>
            <a:off x="182563" y="1874838"/>
            <a:ext cx="8686800" cy="4479925"/>
          </a:xfrm>
        </p:spPr>
        <p:txBody>
          <a:bodyPr/>
          <a:lstStyle/>
          <a:p>
            <a:pPr lvl="0"/>
            <a:endParaRPr lang="nl-NL" noProof="0" smtClean="0"/>
          </a:p>
        </p:txBody>
      </p:sp>
      <p:sp>
        <p:nvSpPr>
          <p:cNvPr id="4" name="Rectangle 7"/>
          <p:cNvSpPr>
            <a:spLocks noGrp="1" noChangeArrowheads="1"/>
          </p:cNvSpPr>
          <p:nvPr>
            <p:ph type="dt" sz="half" idx="10"/>
          </p:nvPr>
        </p:nvSpPr>
        <p:spPr>
          <a:ln/>
        </p:spPr>
        <p:txBody>
          <a:bodyPr/>
          <a:lstStyle>
            <a:lvl1pPr>
              <a:defRPr/>
            </a:lvl1pPr>
          </a:lstStyle>
          <a:p>
            <a:pPr>
              <a:defRPr/>
            </a:pPr>
            <a:fld id="{FA1AB5A4-B890-400C-9A57-CEDE8E62A676}"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FD39D3B9-D8CC-40EB-866D-D12CE212E3D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el en grafiek">
    <p:spTree>
      <p:nvGrpSpPr>
        <p:cNvPr id="1" name=""/>
        <p:cNvGrpSpPr/>
        <p:nvPr/>
      </p:nvGrpSpPr>
      <p:grpSpPr>
        <a:xfrm>
          <a:off x="0" y="0"/>
          <a:ext cx="0" cy="0"/>
          <a:chOff x="0" y="0"/>
          <a:chExt cx="0" cy="0"/>
        </a:xfrm>
      </p:grpSpPr>
      <p:sp>
        <p:nvSpPr>
          <p:cNvPr id="2" name="Titel 1"/>
          <p:cNvSpPr>
            <a:spLocks noGrp="1"/>
          </p:cNvSpPr>
          <p:nvPr>
            <p:ph type="title"/>
          </p:nvPr>
        </p:nvSpPr>
        <p:spPr>
          <a:xfrm>
            <a:off x="182563" y="593725"/>
            <a:ext cx="8686800" cy="639763"/>
          </a:xfrm>
        </p:spPr>
        <p:txBody>
          <a:bodyPr/>
          <a:lstStyle/>
          <a:p>
            <a:r>
              <a:rPr lang="nl-NL" smtClean="0"/>
              <a:t>Titelstijl van model bewerken</a:t>
            </a:r>
            <a:endParaRPr lang="nl-NL"/>
          </a:p>
        </p:txBody>
      </p:sp>
      <p:sp>
        <p:nvSpPr>
          <p:cNvPr id="3" name="Tijdelijke aanduiding voor grafiek 2"/>
          <p:cNvSpPr>
            <a:spLocks noGrp="1"/>
          </p:cNvSpPr>
          <p:nvPr>
            <p:ph type="chart" idx="1"/>
          </p:nvPr>
        </p:nvSpPr>
        <p:spPr>
          <a:xfrm>
            <a:off x="182563" y="1874838"/>
            <a:ext cx="8686800" cy="4479925"/>
          </a:xfrm>
        </p:spPr>
        <p:txBody>
          <a:bodyPr/>
          <a:lstStyle/>
          <a:p>
            <a:pPr lvl="0"/>
            <a:endParaRPr lang="nl-NL" noProof="0" smtClean="0"/>
          </a:p>
        </p:txBody>
      </p:sp>
      <p:sp>
        <p:nvSpPr>
          <p:cNvPr id="4" name="Rectangle 7"/>
          <p:cNvSpPr>
            <a:spLocks noGrp="1" noChangeArrowheads="1"/>
          </p:cNvSpPr>
          <p:nvPr>
            <p:ph type="dt" sz="half" idx="10"/>
          </p:nvPr>
        </p:nvSpPr>
        <p:spPr>
          <a:ln/>
        </p:spPr>
        <p:txBody>
          <a:bodyPr/>
          <a:lstStyle>
            <a:lvl1pPr>
              <a:defRPr/>
            </a:lvl1pPr>
          </a:lstStyle>
          <a:p>
            <a:pPr>
              <a:defRPr/>
            </a:pPr>
            <a:fld id="{3C3202DA-BB96-4DF6-B39F-831A3CC78F14}"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E00FD75F-8731-46D3-8EFF-8F19FBBE2FA6}"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82563" y="593725"/>
            <a:ext cx="8686800" cy="6397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82563" y="1874838"/>
            <a:ext cx="4289425"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24388" y="1874838"/>
            <a:ext cx="4291012" cy="2163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24388" y="4191000"/>
            <a:ext cx="4291012" cy="2163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7"/>
          <p:cNvSpPr>
            <a:spLocks noGrp="1" noChangeArrowheads="1"/>
          </p:cNvSpPr>
          <p:nvPr>
            <p:ph type="dt" sz="half" idx="10"/>
          </p:nvPr>
        </p:nvSpPr>
        <p:spPr>
          <a:ln/>
        </p:spPr>
        <p:txBody>
          <a:bodyPr/>
          <a:lstStyle>
            <a:lvl1pPr>
              <a:defRPr/>
            </a:lvl1pPr>
          </a:lstStyle>
          <a:p>
            <a:pPr>
              <a:defRPr/>
            </a:pPr>
            <a:fld id="{27CD7019-11EE-4A21-88EF-94880BF7C35E}" type="datetime1">
              <a:rPr lang="en-US"/>
              <a:pPr>
                <a:defRPr/>
              </a:pPr>
              <a:t>22-Jun-15</a:t>
            </a:fld>
            <a:endParaRPr lang="en-US"/>
          </a:p>
        </p:txBody>
      </p:sp>
      <p:sp>
        <p:nvSpPr>
          <p:cNvPr id="7" name="Rectangle 5"/>
          <p:cNvSpPr>
            <a:spLocks noGrp="1" noChangeArrowheads="1"/>
          </p:cNvSpPr>
          <p:nvPr>
            <p:ph type="sldNum" sz="quarter" idx="11"/>
          </p:nvPr>
        </p:nvSpPr>
        <p:spPr>
          <a:ln/>
        </p:spPr>
        <p:txBody>
          <a:bodyPr/>
          <a:lstStyle>
            <a:lvl1pPr>
              <a:defRPr/>
            </a:lvl1pPr>
          </a:lstStyle>
          <a:p>
            <a:pPr>
              <a:defRPr/>
            </a:pPr>
            <a:fld id="{6FED5075-C1A4-43F4-A6D1-68ADBC35EA89}"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563" y="593725"/>
            <a:ext cx="8686800" cy="6397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82563" y="1874838"/>
            <a:ext cx="4289425"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4388" y="1874838"/>
            <a:ext cx="4291012" cy="4479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fld id="{80FDA479-A6F4-498B-9A89-6BA5CD78222A}"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543E7462-499E-43C6-96FD-4C37DE60B296}"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3"/>
          <p:cNvPicPr>
            <a:picLocks noChangeAspect="1" noChangeArrowheads="1"/>
          </p:cNvPicPr>
          <p:nvPr userDrawn="1"/>
        </p:nvPicPr>
        <p:blipFill>
          <a:blip r:embed="rId2"/>
          <a:srcRect/>
          <a:stretch>
            <a:fillRect/>
          </a:stretch>
        </p:blipFill>
        <p:spPr bwMode="auto">
          <a:xfrm>
            <a:off x="7772400" y="6172200"/>
            <a:ext cx="1238250" cy="514350"/>
          </a:xfrm>
          <a:prstGeom prst="rect">
            <a:avLst/>
          </a:prstGeom>
          <a:noFill/>
          <a:ln w="28575">
            <a:noFill/>
            <a:miter lim="800000"/>
            <a:headEnd/>
            <a:tailEnd/>
          </a:ln>
        </p:spPr>
      </p:pic>
      <p:pic>
        <p:nvPicPr>
          <p:cNvPr id="3" name="Picture 6" descr="Orgami3"/>
          <p:cNvPicPr>
            <a:picLocks noChangeAspect="1" noChangeArrowheads="1"/>
          </p:cNvPicPr>
          <p:nvPr userDrawn="1"/>
        </p:nvPicPr>
        <p:blipFill>
          <a:blip r:embed="rId3"/>
          <a:srcRect l="11766" t="11765" r="29411"/>
          <a:stretch>
            <a:fillRect/>
          </a:stretch>
        </p:blipFill>
        <p:spPr bwMode="auto">
          <a:xfrm>
            <a:off x="0" y="0"/>
            <a:ext cx="9144000" cy="6858000"/>
          </a:xfrm>
          <a:prstGeom prst="rect">
            <a:avLst/>
          </a:prstGeom>
          <a:noFill/>
          <a:ln w="9525">
            <a:noFill/>
            <a:miter lim="800000"/>
            <a:headEnd/>
            <a:tailEnd/>
          </a:ln>
        </p:spPr>
      </p:pic>
      <p:sp>
        <p:nvSpPr>
          <p:cNvPr id="4" name="Rectangle 7"/>
          <p:cNvSpPr>
            <a:spLocks noChangeArrowheads="1"/>
          </p:cNvSpPr>
          <p:nvPr userDrawn="1"/>
        </p:nvSpPr>
        <p:spPr bwMode="auto">
          <a:xfrm>
            <a:off x="0" y="0"/>
            <a:ext cx="9144000" cy="6858000"/>
          </a:xfrm>
          <a:prstGeom prst="rect">
            <a:avLst/>
          </a:prstGeom>
          <a:noFill/>
          <a:ln w="28575">
            <a:solidFill>
              <a:schemeClr val="tx1"/>
            </a:solidFill>
            <a:miter lim="800000"/>
            <a:headEnd/>
            <a:tailEnd/>
          </a:ln>
        </p:spPr>
        <p:txBody>
          <a:bodyPr wrap="none" anchor="ctr"/>
          <a:lstStyle/>
          <a:p>
            <a:pPr>
              <a:defRPr/>
            </a:pPr>
            <a:endParaRPr lang="en-US">
              <a:latin typeface="Arial" pitchFamily="34" charset="0"/>
              <a:ea typeface="ＭＳ Ｐゴシック" pitchFamily="34" charset="-128"/>
            </a:endParaRPr>
          </a:p>
        </p:txBody>
      </p:sp>
      <p:pic>
        <p:nvPicPr>
          <p:cNvPr id="5" name="Picture 8" descr="CoverType"/>
          <p:cNvPicPr>
            <a:picLocks noChangeAspect="1" noChangeArrowheads="1"/>
          </p:cNvPicPr>
          <p:nvPr userDrawn="1"/>
        </p:nvPicPr>
        <p:blipFill>
          <a:blip r:embed="rId4"/>
          <a:srcRect/>
          <a:stretch>
            <a:fillRect/>
          </a:stretch>
        </p:blipFill>
        <p:spPr bwMode="auto">
          <a:xfrm>
            <a:off x="5121275" y="3521075"/>
            <a:ext cx="3748088" cy="1698625"/>
          </a:xfrm>
          <a:prstGeom prst="rect">
            <a:avLst/>
          </a:prstGeom>
          <a:noFill/>
          <a:ln w="9525">
            <a:noFill/>
            <a:miter lim="800000"/>
            <a:headEnd/>
            <a:tailEnd/>
          </a:ln>
        </p:spPr>
      </p:pic>
      <p:pic>
        <p:nvPicPr>
          <p:cNvPr id="6" name="Picture 9"/>
          <p:cNvPicPr>
            <a:picLocks noChangeAspect="1" noChangeArrowheads="1"/>
          </p:cNvPicPr>
          <p:nvPr userDrawn="1"/>
        </p:nvPicPr>
        <p:blipFill>
          <a:blip r:embed="rId5"/>
          <a:srcRect/>
          <a:stretch>
            <a:fillRect/>
          </a:stretch>
        </p:blipFill>
        <p:spPr bwMode="auto">
          <a:xfrm>
            <a:off x="7680325" y="320675"/>
            <a:ext cx="1238250" cy="514350"/>
          </a:xfrm>
          <a:prstGeom prst="rect">
            <a:avLst/>
          </a:prstGeom>
          <a:noFill/>
          <a:ln w="28575">
            <a:noFill/>
            <a:miter lim="800000"/>
            <a:headEnd/>
            <a:tailEnd/>
          </a:ln>
        </p:spPr>
      </p:pic>
      <p:sp>
        <p:nvSpPr>
          <p:cNvPr id="7" name="Rectangle 7"/>
          <p:cNvSpPr>
            <a:spLocks noGrp="1" noChangeArrowheads="1"/>
          </p:cNvSpPr>
          <p:nvPr>
            <p:ph type="dt" sz="half" idx="10"/>
          </p:nvPr>
        </p:nvSpPr>
        <p:spPr>
          <a:xfrm>
            <a:off x="457200" y="6245225"/>
            <a:ext cx="2133600" cy="476250"/>
          </a:xfrm>
        </p:spPr>
        <p:txBody>
          <a:bodyPr/>
          <a:lstStyle>
            <a:lvl1pPr>
              <a:defRPr/>
            </a:lvl1pPr>
          </a:lstStyle>
          <a:p>
            <a:pPr>
              <a:defRPr/>
            </a:pPr>
            <a:fld id="{55AE96F9-BFAA-433A-9784-78C3AA34C31F}" type="datetime1">
              <a:rPr lang="en-US"/>
              <a:pPr>
                <a:defRPr/>
              </a:pPr>
              <a:t>22-Jun-15</a:t>
            </a:fld>
            <a:endParaRPr lang="en-US"/>
          </a:p>
        </p:txBody>
      </p:sp>
    </p:spTree>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fld id="{F68563E9-BCBF-40F8-8648-74037C6E6F79}"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558941E3-CBBF-4A3A-B813-DFA0268DED0E}"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fld id="{6731CB39-9B66-4306-B338-C0D7C9AF2A9A}"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D7104059-7B5B-4CC1-8AEB-FF895396DCFF}"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563" y="1874838"/>
            <a:ext cx="4289425"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4388" y="1874838"/>
            <a:ext cx="4291012"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fld id="{87D05D4D-B172-4250-9290-49D0480FD1E2}"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CFDF2A27-7F1D-4994-84A7-CEBBE09C484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7"/>
          <p:cNvSpPr>
            <a:spLocks noGrp="1" noChangeArrowheads="1"/>
          </p:cNvSpPr>
          <p:nvPr>
            <p:ph type="dt" sz="half" idx="10"/>
          </p:nvPr>
        </p:nvSpPr>
        <p:spPr>
          <a:ln/>
        </p:spPr>
        <p:txBody>
          <a:bodyPr/>
          <a:lstStyle>
            <a:lvl1pPr>
              <a:defRPr/>
            </a:lvl1pPr>
          </a:lstStyle>
          <a:p>
            <a:pPr>
              <a:defRPr/>
            </a:pPr>
            <a:fld id="{55603CD7-2F9D-4AA1-9754-26FCD8C03974}"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5FF9BC84-E776-4A6C-ACC6-12755BCAFA89}"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fld id="{5C67C49E-A8C9-4D91-8C7F-58133CA3D867}" type="datetime1">
              <a:rPr lang="en-US"/>
              <a:pPr>
                <a:defRPr/>
              </a:pPr>
              <a:t>22-Jun-15</a:t>
            </a:fld>
            <a:endParaRPr lang="en-US"/>
          </a:p>
        </p:txBody>
      </p:sp>
      <p:sp>
        <p:nvSpPr>
          <p:cNvPr id="8" name="Rectangle 5"/>
          <p:cNvSpPr>
            <a:spLocks noGrp="1" noChangeArrowheads="1"/>
          </p:cNvSpPr>
          <p:nvPr>
            <p:ph type="sldNum" sz="quarter" idx="11"/>
          </p:nvPr>
        </p:nvSpPr>
        <p:spPr>
          <a:ln/>
        </p:spPr>
        <p:txBody>
          <a:bodyPr/>
          <a:lstStyle>
            <a:lvl1pPr>
              <a:defRPr/>
            </a:lvl1pPr>
          </a:lstStyle>
          <a:p>
            <a:pPr>
              <a:defRPr/>
            </a:pPr>
            <a:fld id="{84DF1D88-6746-4595-9410-484FB6C38706}"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fld id="{9D78627F-77FE-46DD-B1C1-AD1F105E4061}" type="datetime1">
              <a:rPr lang="en-US"/>
              <a:pPr>
                <a:defRPr/>
              </a:pPr>
              <a:t>22-Jun-15</a:t>
            </a:fld>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650DEEAF-BC95-42D0-BCCD-4DF97BB684F1}"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91D2A231-97DC-439B-973D-18BB2080C9D7}" type="datetime1">
              <a:rPr lang="en-US"/>
              <a:pPr>
                <a:defRPr/>
              </a:pPr>
              <a:t>22-Jun-15</a:t>
            </a:fld>
            <a:endParaRPr lang="en-US"/>
          </a:p>
        </p:txBody>
      </p:sp>
      <p:sp>
        <p:nvSpPr>
          <p:cNvPr id="3" name="Rectangle 5"/>
          <p:cNvSpPr>
            <a:spLocks noGrp="1" noChangeArrowheads="1"/>
          </p:cNvSpPr>
          <p:nvPr>
            <p:ph type="sldNum" sz="quarter" idx="11"/>
          </p:nvPr>
        </p:nvSpPr>
        <p:spPr>
          <a:ln/>
        </p:spPr>
        <p:txBody>
          <a:bodyPr/>
          <a:lstStyle>
            <a:lvl1pPr>
              <a:defRPr/>
            </a:lvl1pPr>
          </a:lstStyle>
          <a:p>
            <a:pPr>
              <a:defRPr/>
            </a:pPr>
            <a:fld id="{208E13C9-5625-46C0-A817-68E24555593F}"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fld id="{33A13267-635B-4B5F-9525-9377B3AFCB0B}"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908F9794-79CD-4154-AB0B-441A9F1DDD65}"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fld id="{29FD7369-6B5A-461B-8538-441737F30C46}"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EDEEF26E-85E4-437A-8059-41BC4C6CFEC6}"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fld id="{4A7181A8-E954-4553-8874-E5AC5DFAC28F}"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E3165C1F-09CF-4B19-B72C-C345DA82421F}"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2588" y="593725"/>
            <a:ext cx="2182812" cy="57610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563" y="593725"/>
            <a:ext cx="6397625" cy="57610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fld id="{5CF473D3-BF58-4B6D-A579-F2ACAF5DC7D2}"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3FECE0ED-85F1-42D9-B0A5-459681B2B0B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nl-NL" smtClean="0"/>
              <a:t>Titelstijl van model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tekststijl van het model te bewerken</a:t>
            </a:r>
          </a:p>
        </p:txBody>
      </p:sp>
      <p:sp>
        <p:nvSpPr>
          <p:cNvPr id="4" name="Rectangle 7"/>
          <p:cNvSpPr>
            <a:spLocks noGrp="1" noChangeArrowheads="1"/>
          </p:cNvSpPr>
          <p:nvPr>
            <p:ph type="dt" sz="half" idx="10"/>
          </p:nvPr>
        </p:nvSpPr>
        <p:spPr>
          <a:ln/>
        </p:spPr>
        <p:txBody>
          <a:bodyPr/>
          <a:lstStyle>
            <a:lvl1pPr>
              <a:defRPr/>
            </a:lvl1pPr>
          </a:lstStyle>
          <a:p>
            <a:pPr>
              <a:defRPr/>
            </a:pPr>
            <a:fld id="{EF4DA0D7-8692-4036-97CE-8725ABB12A1A}" type="datetime1">
              <a:rPr lang="en-US"/>
              <a:pPr>
                <a:defRPr/>
              </a:pPr>
              <a:t>22-Jun-15</a:t>
            </a:fld>
            <a:endParaRPr lang="en-US"/>
          </a:p>
        </p:txBody>
      </p:sp>
      <p:sp>
        <p:nvSpPr>
          <p:cNvPr id="5" name="Rectangle 5"/>
          <p:cNvSpPr>
            <a:spLocks noGrp="1" noChangeArrowheads="1"/>
          </p:cNvSpPr>
          <p:nvPr>
            <p:ph type="sldNum" sz="quarter" idx="11"/>
          </p:nvPr>
        </p:nvSpPr>
        <p:spPr>
          <a:ln/>
        </p:spPr>
        <p:txBody>
          <a:bodyPr/>
          <a:lstStyle>
            <a:lvl1pPr>
              <a:defRPr/>
            </a:lvl1pPr>
          </a:lstStyle>
          <a:p>
            <a:pPr>
              <a:defRPr/>
            </a:pPr>
            <a:fld id="{C3777C01-AA87-44E8-B737-19902160122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182563" y="1874838"/>
            <a:ext cx="426720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02163" y="1874838"/>
            <a:ext cx="426720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7"/>
          <p:cNvSpPr>
            <a:spLocks noGrp="1" noChangeArrowheads="1"/>
          </p:cNvSpPr>
          <p:nvPr>
            <p:ph type="dt" sz="half" idx="10"/>
          </p:nvPr>
        </p:nvSpPr>
        <p:spPr>
          <a:ln/>
        </p:spPr>
        <p:txBody>
          <a:bodyPr/>
          <a:lstStyle>
            <a:lvl1pPr>
              <a:defRPr/>
            </a:lvl1pPr>
          </a:lstStyle>
          <a:p>
            <a:pPr>
              <a:defRPr/>
            </a:pPr>
            <a:fld id="{635717D8-F50C-438E-A520-386FFC579F6D}"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32595308-AB59-4751-89DD-ACB379A252F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Titelstijl van model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7"/>
          <p:cNvSpPr>
            <a:spLocks noGrp="1" noChangeArrowheads="1"/>
          </p:cNvSpPr>
          <p:nvPr>
            <p:ph type="dt" sz="half" idx="10"/>
          </p:nvPr>
        </p:nvSpPr>
        <p:spPr>
          <a:ln/>
        </p:spPr>
        <p:txBody>
          <a:bodyPr/>
          <a:lstStyle>
            <a:lvl1pPr>
              <a:defRPr/>
            </a:lvl1pPr>
          </a:lstStyle>
          <a:p>
            <a:pPr>
              <a:defRPr/>
            </a:pPr>
            <a:fld id="{419F3784-1C0E-43ED-A04A-90E9AB8F6565}" type="datetime1">
              <a:rPr lang="en-US"/>
              <a:pPr>
                <a:defRPr/>
              </a:pPr>
              <a:t>22-Jun-15</a:t>
            </a:fld>
            <a:endParaRPr lang="en-US"/>
          </a:p>
        </p:txBody>
      </p:sp>
      <p:sp>
        <p:nvSpPr>
          <p:cNvPr id="8" name="Rectangle 5"/>
          <p:cNvSpPr>
            <a:spLocks noGrp="1" noChangeArrowheads="1"/>
          </p:cNvSpPr>
          <p:nvPr>
            <p:ph type="sldNum" sz="quarter" idx="11"/>
          </p:nvPr>
        </p:nvSpPr>
        <p:spPr>
          <a:ln/>
        </p:spPr>
        <p:txBody>
          <a:bodyPr/>
          <a:lstStyle>
            <a:lvl1pPr>
              <a:defRPr/>
            </a:lvl1pPr>
          </a:lstStyle>
          <a:p>
            <a:pPr>
              <a:defRPr/>
            </a:pPr>
            <a:fld id="{9EF691FE-A3FE-4043-B27F-0B9D2420DBA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Rectangle 7"/>
          <p:cNvSpPr>
            <a:spLocks noGrp="1" noChangeArrowheads="1"/>
          </p:cNvSpPr>
          <p:nvPr>
            <p:ph type="dt" sz="half" idx="10"/>
          </p:nvPr>
        </p:nvSpPr>
        <p:spPr>
          <a:ln/>
        </p:spPr>
        <p:txBody>
          <a:bodyPr/>
          <a:lstStyle>
            <a:lvl1pPr>
              <a:defRPr/>
            </a:lvl1pPr>
          </a:lstStyle>
          <a:p>
            <a:pPr>
              <a:defRPr/>
            </a:pPr>
            <a:fld id="{1CAF2903-AE6E-4F34-AFEF-68EC76CF2D2E}" type="datetime1">
              <a:rPr lang="en-US"/>
              <a:pPr>
                <a:defRPr/>
              </a:pPr>
              <a:t>22-Jun-15</a:t>
            </a:fld>
            <a:endParaRPr lang="en-US"/>
          </a:p>
        </p:txBody>
      </p:sp>
      <p:sp>
        <p:nvSpPr>
          <p:cNvPr id="4" name="Rectangle 5"/>
          <p:cNvSpPr>
            <a:spLocks noGrp="1" noChangeArrowheads="1"/>
          </p:cNvSpPr>
          <p:nvPr>
            <p:ph type="sldNum" sz="quarter" idx="11"/>
          </p:nvPr>
        </p:nvSpPr>
        <p:spPr>
          <a:ln/>
        </p:spPr>
        <p:txBody>
          <a:bodyPr/>
          <a:lstStyle>
            <a:lvl1pPr>
              <a:defRPr/>
            </a:lvl1pPr>
          </a:lstStyle>
          <a:p>
            <a:pPr>
              <a:defRPr/>
            </a:pPr>
            <a:fld id="{7759C7FE-BE6B-403C-A13B-DB95E1BBB64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B86BF4E9-F6DA-4679-B020-990571EB93C5}" type="datetime1">
              <a:rPr lang="en-US"/>
              <a:pPr>
                <a:defRPr/>
              </a:pPr>
              <a:t>22-Jun-15</a:t>
            </a:fld>
            <a:endParaRPr lang="en-US"/>
          </a:p>
        </p:txBody>
      </p:sp>
      <p:sp>
        <p:nvSpPr>
          <p:cNvPr id="3" name="Rectangle 5"/>
          <p:cNvSpPr>
            <a:spLocks noGrp="1" noChangeArrowheads="1"/>
          </p:cNvSpPr>
          <p:nvPr>
            <p:ph type="sldNum" sz="quarter" idx="11"/>
          </p:nvPr>
        </p:nvSpPr>
        <p:spPr>
          <a:ln/>
        </p:spPr>
        <p:txBody>
          <a:bodyPr/>
          <a:lstStyle>
            <a:lvl1pPr>
              <a:defRPr/>
            </a:lvl1pPr>
          </a:lstStyle>
          <a:p>
            <a:pPr>
              <a:defRPr/>
            </a:pPr>
            <a:fld id="{DBD8D3B4-AE13-4CCB-9CB2-F0FBA626072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Titelstijl van model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Rectangle 7"/>
          <p:cNvSpPr>
            <a:spLocks noGrp="1" noChangeArrowheads="1"/>
          </p:cNvSpPr>
          <p:nvPr>
            <p:ph type="dt" sz="half" idx="10"/>
          </p:nvPr>
        </p:nvSpPr>
        <p:spPr>
          <a:ln/>
        </p:spPr>
        <p:txBody>
          <a:bodyPr/>
          <a:lstStyle>
            <a:lvl1pPr>
              <a:defRPr/>
            </a:lvl1pPr>
          </a:lstStyle>
          <a:p>
            <a:pPr>
              <a:defRPr/>
            </a:pPr>
            <a:fld id="{EF97DCC0-0009-4489-95B1-DBE1513B4FBF}"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2ABEE75F-C2AF-41B8-B4D6-DD168A1BD37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Titelstijl van model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Rectangle 7"/>
          <p:cNvSpPr>
            <a:spLocks noGrp="1" noChangeArrowheads="1"/>
          </p:cNvSpPr>
          <p:nvPr>
            <p:ph type="dt" sz="half" idx="10"/>
          </p:nvPr>
        </p:nvSpPr>
        <p:spPr>
          <a:ln/>
        </p:spPr>
        <p:txBody>
          <a:bodyPr/>
          <a:lstStyle>
            <a:lvl1pPr>
              <a:defRPr/>
            </a:lvl1pPr>
          </a:lstStyle>
          <a:p>
            <a:pPr>
              <a:defRPr/>
            </a:pPr>
            <a:fld id="{9F9C3383-DE7A-4604-8BB0-2598A49DC2A9}" type="datetime1">
              <a:rPr lang="en-US"/>
              <a:pPr>
                <a:defRPr/>
              </a:pPr>
              <a:t>22-Jun-15</a:t>
            </a:fld>
            <a:endParaRPr lang="en-US"/>
          </a:p>
        </p:txBody>
      </p:sp>
      <p:sp>
        <p:nvSpPr>
          <p:cNvPr id="6" name="Rectangle 5"/>
          <p:cNvSpPr>
            <a:spLocks noGrp="1" noChangeArrowheads="1"/>
          </p:cNvSpPr>
          <p:nvPr>
            <p:ph type="sldNum" sz="quarter" idx="11"/>
          </p:nvPr>
        </p:nvSpPr>
        <p:spPr>
          <a:ln/>
        </p:spPr>
        <p:txBody>
          <a:bodyPr/>
          <a:lstStyle>
            <a:lvl1pPr>
              <a:defRPr/>
            </a:lvl1pPr>
          </a:lstStyle>
          <a:p>
            <a:pPr>
              <a:defRPr/>
            </a:pPr>
            <a:fld id="{001AE021-1DB0-4744-A82D-1921A958E90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bwMode="auto">
          <a:xfrm>
            <a:off x="182563" y="1874838"/>
            <a:ext cx="8732837" cy="4479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6147" name="Rectangle 10"/>
          <p:cNvSpPr>
            <a:spLocks noGrp="1" noChangeArrowheads="1"/>
          </p:cNvSpPr>
          <p:nvPr>
            <p:ph type="title"/>
          </p:nvPr>
        </p:nvSpPr>
        <p:spPr bwMode="auto">
          <a:xfrm>
            <a:off x="182563" y="593725"/>
            <a:ext cx="8686800" cy="63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Line 3"/>
          <p:cNvSpPr>
            <a:spLocks noChangeShapeType="1"/>
          </p:cNvSpPr>
          <p:nvPr/>
        </p:nvSpPr>
        <p:spPr bwMode="auto">
          <a:xfrm flipV="1">
            <a:off x="274638" y="549275"/>
            <a:ext cx="8594725" cy="0"/>
          </a:xfrm>
          <a:prstGeom prst="line">
            <a:avLst/>
          </a:prstGeom>
          <a:noFill/>
          <a:ln w="9525">
            <a:solidFill>
              <a:schemeClr val="tx1"/>
            </a:solidFill>
            <a:round/>
            <a:headEnd/>
            <a:tailEnd/>
          </a:ln>
        </p:spPr>
        <p:txBody>
          <a:bodyPr/>
          <a:lstStyle/>
          <a:p>
            <a:pPr>
              <a:defRPr/>
            </a:pPr>
            <a:endParaRPr lang="en-US">
              <a:latin typeface="Arial" pitchFamily="34" charset="0"/>
              <a:ea typeface="ＭＳ Ｐゴシック" pitchFamily="34" charset="-128"/>
            </a:endParaRPr>
          </a:p>
        </p:txBody>
      </p:sp>
      <p:sp>
        <p:nvSpPr>
          <p:cNvPr id="1029" name="Rectangle 6"/>
          <p:cNvSpPr>
            <a:spLocks noChangeArrowheads="1"/>
          </p:cNvSpPr>
          <p:nvPr/>
        </p:nvSpPr>
        <p:spPr bwMode="black">
          <a:xfrm>
            <a:off x="7589838" y="6537325"/>
            <a:ext cx="1371600" cy="184150"/>
          </a:xfrm>
          <a:prstGeom prst="rect">
            <a:avLst/>
          </a:prstGeom>
          <a:noFill/>
          <a:ln w="9525">
            <a:noFill/>
            <a:miter lim="800000"/>
            <a:headEnd/>
            <a:tailEnd/>
          </a:ln>
        </p:spPr>
        <p:txBody>
          <a:bodyPr lIns="92075" tIns="46038" rIns="92075" bIns="46038"/>
          <a:lstStyle/>
          <a:p>
            <a:pPr algn="r">
              <a:lnSpc>
                <a:spcPct val="100000"/>
              </a:lnSpc>
              <a:defRPr/>
            </a:pPr>
            <a:r>
              <a:rPr lang="en-US" sz="800" dirty="0">
                <a:solidFill>
                  <a:schemeClr val="tx1"/>
                </a:solidFill>
              </a:rPr>
              <a:t>© </a:t>
            </a:r>
            <a:r>
              <a:rPr lang="en-US" sz="800" dirty="0" smtClean="0">
                <a:solidFill>
                  <a:schemeClr val="tx1"/>
                </a:solidFill>
              </a:rPr>
              <a:t>2014 </a:t>
            </a:r>
            <a:r>
              <a:rPr lang="en-US" sz="800" dirty="0">
                <a:solidFill>
                  <a:schemeClr val="tx1"/>
                </a:solidFill>
              </a:rPr>
              <a:t>IBM Corporation</a:t>
            </a:r>
            <a:endParaRPr lang="en-US" sz="1800" dirty="0">
              <a:solidFill>
                <a:schemeClr val="tx1"/>
              </a:solidFill>
            </a:endParaRPr>
          </a:p>
        </p:txBody>
      </p:sp>
      <p:sp>
        <p:nvSpPr>
          <p:cNvPr id="260103" name="Rectangle 7"/>
          <p:cNvSpPr>
            <a:spLocks noGrp="1" noChangeArrowheads="1"/>
          </p:cNvSpPr>
          <p:nvPr>
            <p:ph type="dt" sz="half" idx="2"/>
          </p:nvPr>
        </p:nvSpPr>
        <p:spPr bwMode="auto">
          <a:xfrm>
            <a:off x="549275" y="6537325"/>
            <a:ext cx="1004888" cy="18415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l">
              <a:lnSpc>
                <a:spcPct val="100000"/>
              </a:lnSpc>
              <a:defRPr sz="800">
                <a:solidFill>
                  <a:schemeClr val="tx1"/>
                </a:solidFill>
                <a:latin typeface="Arial" pitchFamily="34" charset="0"/>
                <a:ea typeface="ＭＳ Ｐゴシック" pitchFamily="34" charset="-128"/>
                <a:cs typeface="Arial" pitchFamily="34" charset="0"/>
              </a:defRPr>
            </a:lvl1pPr>
          </a:lstStyle>
          <a:p>
            <a:pPr>
              <a:defRPr/>
            </a:pPr>
            <a:fld id="{7390AC8C-0E8C-4E84-BBCA-097F777BD9B7}" type="datetime1">
              <a:rPr lang="en-US"/>
              <a:pPr>
                <a:defRPr/>
              </a:pPr>
              <a:t>22-Jun-15</a:t>
            </a:fld>
            <a:endParaRPr lang="en-US"/>
          </a:p>
        </p:txBody>
      </p:sp>
      <p:pic>
        <p:nvPicPr>
          <p:cNvPr id="6151" name="Picture 8" descr="R120_G137_B251-200"/>
          <p:cNvPicPr>
            <a:picLocks noChangeAspect="1" noChangeArrowheads="1"/>
          </p:cNvPicPr>
          <p:nvPr/>
        </p:nvPicPr>
        <p:blipFill>
          <a:blip r:embed="rId17"/>
          <a:srcRect/>
          <a:stretch>
            <a:fillRect/>
          </a:stretch>
        </p:blipFill>
        <p:spPr bwMode="auto">
          <a:xfrm>
            <a:off x="8280400" y="227013"/>
            <a:ext cx="588963" cy="236537"/>
          </a:xfrm>
          <a:prstGeom prst="rect">
            <a:avLst/>
          </a:prstGeom>
          <a:noFill/>
          <a:ln w="9525">
            <a:noFill/>
            <a:miter lim="800000"/>
            <a:headEnd/>
            <a:tailEnd/>
          </a:ln>
        </p:spPr>
      </p:pic>
      <p:pic>
        <p:nvPicPr>
          <p:cNvPr id="6152" name="Picture 9" descr="Blue IBM logo"/>
          <p:cNvPicPr>
            <a:picLocks noChangeAspect="1" noChangeArrowheads="1"/>
          </p:cNvPicPr>
          <p:nvPr/>
        </p:nvPicPr>
        <p:blipFill>
          <a:blip r:embed="rId17"/>
          <a:srcRect/>
          <a:stretch>
            <a:fillRect/>
          </a:stretch>
        </p:blipFill>
        <p:spPr bwMode="auto">
          <a:xfrm>
            <a:off x="8280400" y="227013"/>
            <a:ext cx="588963" cy="236537"/>
          </a:xfrm>
          <a:prstGeom prst="rect">
            <a:avLst/>
          </a:prstGeom>
          <a:noFill/>
          <a:ln w="9525">
            <a:noFill/>
            <a:miter lim="800000"/>
            <a:headEnd/>
            <a:tailEnd/>
          </a:ln>
        </p:spPr>
      </p:pic>
      <p:sp>
        <p:nvSpPr>
          <p:cNvPr id="260101" name="Rectangle 5"/>
          <p:cNvSpPr>
            <a:spLocks noGrp="1" noChangeArrowheads="1"/>
          </p:cNvSpPr>
          <p:nvPr>
            <p:ph type="sldNum" sz="quarter" idx="4"/>
          </p:nvPr>
        </p:nvSpPr>
        <p:spPr bwMode="black">
          <a:xfrm>
            <a:off x="182563" y="6537325"/>
            <a:ext cx="36671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a:lnSpc>
                <a:spcPct val="100000"/>
              </a:lnSpc>
              <a:defRPr sz="800">
                <a:solidFill>
                  <a:srgbClr val="000000"/>
                </a:solidFill>
                <a:latin typeface="Arial" pitchFamily="34" charset="0"/>
                <a:ea typeface="ＭＳ Ｐゴシック" pitchFamily="34" charset="-128"/>
                <a:cs typeface="Arial" pitchFamily="34" charset="0"/>
              </a:defRPr>
            </a:lvl1pPr>
          </a:lstStyle>
          <a:p>
            <a:pPr>
              <a:defRPr/>
            </a:pPr>
            <a:fld id="{10062D49-39B2-4AA3-8F3D-CD7D639C238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68"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54" r:id="rId12"/>
    <p:sldLayoutId id="2147484255" r:id="rId13"/>
    <p:sldLayoutId id="2147484256" r:id="rId14"/>
    <p:sldLayoutId id="2147484257" r:id="rId15"/>
  </p:sldLayoutIdLst>
  <p:timing>
    <p:tnLst>
      <p:par>
        <p:cTn id="1" dur="indefinite" restart="never" nodeType="tmRoot"/>
      </p:par>
    </p:tnLst>
  </p:timing>
  <p:hf hdr="0" dt="0"/>
  <p:txStyles>
    <p:titleStyle>
      <a:lvl1pPr algn="l" rtl="0" eaLnBrk="0" fontAlgn="base" hangingPunct="0">
        <a:lnSpc>
          <a:spcPct val="90000"/>
        </a:lnSpc>
        <a:spcBef>
          <a:spcPct val="0"/>
        </a:spcBef>
        <a:spcAft>
          <a:spcPct val="0"/>
        </a:spcAft>
        <a:defRPr sz="2200">
          <a:solidFill>
            <a:schemeClr val="hlink"/>
          </a:solidFill>
          <a:latin typeface="+mj-lt"/>
          <a:ea typeface="MS PGothic" pitchFamily="34" charset="-128"/>
          <a:cs typeface="ＭＳ Ｐゴシック" charset="0"/>
        </a:defRPr>
      </a:lvl1pPr>
      <a:lvl2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2pPr>
      <a:lvl3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3pPr>
      <a:lvl4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4pPr>
      <a:lvl5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5pPr>
      <a:lvl6pPr marL="457200" algn="l" rtl="0" fontAlgn="base">
        <a:lnSpc>
          <a:spcPct val="90000"/>
        </a:lnSpc>
        <a:spcBef>
          <a:spcPct val="0"/>
        </a:spcBef>
        <a:spcAft>
          <a:spcPct val="0"/>
        </a:spcAft>
        <a:defRPr sz="2200">
          <a:solidFill>
            <a:schemeClr val="hlink"/>
          </a:solidFill>
          <a:latin typeface="Arial" charset="0"/>
          <a:ea typeface="ＭＳ Ｐゴシック" charset="0"/>
        </a:defRPr>
      </a:lvl6pPr>
      <a:lvl7pPr marL="914400" algn="l" rtl="0" fontAlgn="base">
        <a:lnSpc>
          <a:spcPct val="90000"/>
        </a:lnSpc>
        <a:spcBef>
          <a:spcPct val="0"/>
        </a:spcBef>
        <a:spcAft>
          <a:spcPct val="0"/>
        </a:spcAft>
        <a:defRPr sz="2200">
          <a:solidFill>
            <a:schemeClr val="hlink"/>
          </a:solidFill>
          <a:latin typeface="Arial" charset="0"/>
          <a:ea typeface="ＭＳ Ｐゴシック" charset="0"/>
        </a:defRPr>
      </a:lvl7pPr>
      <a:lvl8pPr marL="1371600" algn="l" rtl="0" fontAlgn="base">
        <a:lnSpc>
          <a:spcPct val="90000"/>
        </a:lnSpc>
        <a:spcBef>
          <a:spcPct val="0"/>
        </a:spcBef>
        <a:spcAft>
          <a:spcPct val="0"/>
        </a:spcAft>
        <a:defRPr sz="2200">
          <a:solidFill>
            <a:schemeClr val="hlink"/>
          </a:solidFill>
          <a:latin typeface="Arial" charset="0"/>
          <a:ea typeface="ＭＳ Ｐゴシック" charset="0"/>
        </a:defRPr>
      </a:lvl8pPr>
      <a:lvl9pPr marL="1828800" algn="l" rtl="0" fontAlgn="base">
        <a:lnSpc>
          <a:spcPct val="90000"/>
        </a:lnSpc>
        <a:spcBef>
          <a:spcPct val="0"/>
        </a:spcBef>
        <a:spcAft>
          <a:spcPct val="0"/>
        </a:spcAft>
        <a:defRPr sz="2200">
          <a:solidFill>
            <a:schemeClr val="hlink"/>
          </a:solidFill>
          <a:latin typeface="Arial" charset="0"/>
          <a:ea typeface="ＭＳ Ｐゴシック" charset="0"/>
        </a:defRPr>
      </a:lvl9pPr>
    </p:titleStyle>
    <p:bodyStyle>
      <a:lvl1pPr marL="173038" indent="-173038" algn="l" rtl="0" eaLnBrk="0" fontAlgn="base" hangingPunct="0">
        <a:spcBef>
          <a:spcPct val="50000"/>
        </a:spcBef>
        <a:spcAft>
          <a:spcPct val="0"/>
        </a:spcAft>
        <a:buClr>
          <a:schemeClr val="tx1"/>
        </a:buClr>
        <a:buFont typeface="Wingdings" pitchFamily="2" charset="2"/>
        <a:buChar char="§"/>
        <a:defRPr sz="1600">
          <a:solidFill>
            <a:schemeClr val="tx1"/>
          </a:solidFill>
          <a:latin typeface="+mn-lt"/>
          <a:ea typeface="MS PGothic" pitchFamily="34" charset="-128"/>
          <a:cs typeface="ＭＳ Ｐゴシック" charset="0"/>
        </a:defRPr>
      </a:lvl1pPr>
      <a:lvl2pPr marL="509588" indent="-163513" algn="l" rtl="0" eaLnBrk="0" fontAlgn="base" hangingPunct="0">
        <a:spcBef>
          <a:spcPct val="0"/>
        </a:spcBef>
        <a:spcAft>
          <a:spcPct val="0"/>
        </a:spcAft>
        <a:buClr>
          <a:schemeClr val="tx1"/>
        </a:buClr>
        <a:buFont typeface="Arial" charset="0"/>
        <a:buChar char="–"/>
        <a:defRPr sz="1600">
          <a:solidFill>
            <a:schemeClr val="tx1"/>
          </a:solidFill>
          <a:latin typeface="+mn-lt"/>
          <a:ea typeface="MS PGothic" pitchFamily="34" charset="-128"/>
        </a:defRPr>
      </a:lvl2pPr>
      <a:lvl3pPr marL="855663" indent="-173038" algn="l" rtl="0" eaLnBrk="0" fontAlgn="base" hangingPunct="0">
        <a:spcBef>
          <a:spcPct val="0"/>
        </a:spcBef>
        <a:spcAft>
          <a:spcPct val="0"/>
        </a:spcAft>
        <a:buClr>
          <a:schemeClr val="tx1"/>
        </a:buClr>
        <a:buChar char="•"/>
        <a:defRPr sz="1600">
          <a:solidFill>
            <a:schemeClr val="tx1"/>
          </a:solidFill>
          <a:latin typeface="+mn-lt"/>
          <a:ea typeface="MS PGothic" pitchFamily="34" charset="-128"/>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5pPr>
      <a:lvl6pPr marL="1997075" indent="-163513" algn="l" rtl="0" fontAlgn="base">
        <a:spcBef>
          <a:spcPct val="20000"/>
        </a:spcBef>
        <a:spcAft>
          <a:spcPct val="0"/>
        </a:spcAft>
        <a:buClr>
          <a:schemeClr val="bg1"/>
        </a:buClr>
        <a:buChar char="»"/>
        <a:defRPr sz="1600">
          <a:solidFill>
            <a:schemeClr val="bg1"/>
          </a:solidFill>
          <a:latin typeface="+mn-lt"/>
          <a:ea typeface="+mn-ea"/>
        </a:defRPr>
      </a:lvl6pPr>
      <a:lvl7pPr marL="2454275" indent="-163513" algn="l" rtl="0" fontAlgn="base">
        <a:spcBef>
          <a:spcPct val="20000"/>
        </a:spcBef>
        <a:spcAft>
          <a:spcPct val="0"/>
        </a:spcAft>
        <a:buClr>
          <a:schemeClr val="bg1"/>
        </a:buClr>
        <a:buChar char="»"/>
        <a:defRPr sz="1600">
          <a:solidFill>
            <a:schemeClr val="bg1"/>
          </a:solidFill>
          <a:latin typeface="+mn-lt"/>
          <a:ea typeface="+mn-ea"/>
        </a:defRPr>
      </a:lvl7pPr>
      <a:lvl8pPr marL="2911475" indent="-163513" algn="l" rtl="0" fontAlgn="base">
        <a:spcBef>
          <a:spcPct val="20000"/>
        </a:spcBef>
        <a:spcAft>
          <a:spcPct val="0"/>
        </a:spcAft>
        <a:buClr>
          <a:schemeClr val="bg1"/>
        </a:buClr>
        <a:buChar char="»"/>
        <a:defRPr sz="1600">
          <a:solidFill>
            <a:schemeClr val="bg1"/>
          </a:solidFill>
          <a:latin typeface="+mn-lt"/>
          <a:ea typeface="+mn-ea"/>
        </a:defRPr>
      </a:lvl8pPr>
      <a:lvl9pPr marL="3368675" indent="-163513" algn="l" rtl="0" fontAlgn="base">
        <a:spcBef>
          <a:spcPct val="20000"/>
        </a:spcBef>
        <a:spcAft>
          <a:spcPct val="0"/>
        </a:spcAft>
        <a:buClr>
          <a:schemeClr val="bg1"/>
        </a:buClr>
        <a:buChar char="»"/>
        <a:defRPr sz="1600">
          <a:solidFill>
            <a:schemeClr val="bg1"/>
          </a:solidFill>
          <a:latin typeface="+mn-lt"/>
          <a:ea typeface="+mn-ea"/>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bwMode="auto">
          <a:xfrm>
            <a:off x="182563" y="1874838"/>
            <a:ext cx="8732837" cy="4479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7171" name="Rectangle 10"/>
          <p:cNvSpPr>
            <a:spLocks noGrp="1" noChangeArrowheads="1"/>
          </p:cNvSpPr>
          <p:nvPr>
            <p:ph type="title"/>
          </p:nvPr>
        </p:nvSpPr>
        <p:spPr bwMode="auto">
          <a:xfrm>
            <a:off x="182563" y="593725"/>
            <a:ext cx="8686800" cy="63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6388" name="Line 3"/>
          <p:cNvSpPr>
            <a:spLocks noChangeShapeType="1"/>
          </p:cNvSpPr>
          <p:nvPr/>
        </p:nvSpPr>
        <p:spPr bwMode="auto">
          <a:xfrm flipV="1">
            <a:off x="274638" y="549275"/>
            <a:ext cx="8594725" cy="0"/>
          </a:xfrm>
          <a:prstGeom prst="line">
            <a:avLst/>
          </a:prstGeom>
          <a:noFill/>
          <a:ln w="9525">
            <a:solidFill>
              <a:schemeClr val="tx1"/>
            </a:solidFill>
            <a:round/>
            <a:headEnd/>
            <a:tailEnd/>
          </a:ln>
        </p:spPr>
        <p:txBody>
          <a:bodyPr/>
          <a:lstStyle/>
          <a:p>
            <a:pPr>
              <a:defRPr/>
            </a:pPr>
            <a:endParaRPr lang="en-US">
              <a:latin typeface="Arial" pitchFamily="34" charset="0"/>
              <a:ea typeface="ＭＳ Ｐゴシック" pitchFamily="34" charset="-128"/>
            </a:endParaRPr>
          </a:p>
        </p:txBody>
      </p:sp>
      <p:sp>
        <p:nvSpPr>
          <p:cNvPr id="16389" name="Rectangle 6"/>
          <p:cNvSpPr>
            <a:spLocks noChangeArrowheads="1"/>
          </p:cNvSpPr>
          <p:nvPr/>
        </p:nvSpPr>
        <p:spPr bwMode="black">
          <a:xfrm>
            <a:off x="7589838" y="6537325"/>
            <a:ext cx="1371600" cy="184150"/>
          </a:xfrm>
          <a:prstGeom prst="rect">
            <a:avLst/>
          </a:prstGeom>
          <a:noFill/>
          <a:ln w="9525">
            <a:noFill/>
            <a:miter lim="800000"/>
            <a:headEnd/>
            <a:tailEnd/>
          </a:ln>
        </p:spPr>
        <p:txBody>
          <a:bodyPr lIns="92075" tIns="46038" rIns="92075" bIns="46038"/>
          <a:lstStyle/>
          <a:p>
            <a:pPr algn="r">
              <a:lnSpc>
                <a:spcPct val="100000"/>
              </a:lnSpc>
              <a:defRPr/>
            </a:pPr>
            <a:r>
              <a:rPr lang="en-US" sz="800" dirty="0">
                <a:solidFill>
                  <a:schemeClr val="tx1"/>
                </a:solidFill>
                <a:latin typeface="Arial" pitchFamily="34" charset="0"/>
                <a:ea typeface="ＭＳ Ｐゴシック" pitchFamily="34" charset="-128"/>
              </a:rPr>
              <a:t>© </a:t>
            </a:r>
            <a:r>
              <a:rPr lang="en-US" sz="800" dirty="0" smtClean="0">
                <a:solidFill>
                  <a:schemeClr val="tx1"/>
                </a:solidFill>
                <a:latin typeface="Arial" pitchFamily="34" charset="0"/>
                <a:ea typeface="ＭＳ Ｐゴシック" pitchFamily="34" charset="-128"/>
              </a:rPr>
              <a:t>2014 </a:t>
            </a:r>
            <a:r>
              <a:rPr lang="en-US" sz="800" dirty="0">
                <a:solidFill>
                  <a:schemeClr val="tx1"/>
                </a:solidFill>
                <a:latin typeface="Arial" pitchFamily="34" charset="0"/>
                <a:ea typeface="ＭＳ Ｐゴシック" pitchFamily="34" charset="-128"/>
              </a:rPr>
              <a:t>IBM Corporation</a:t>
            </a:r>
            <a:endParaRPr lang="en-US" sz="1800" dirty="0">
              <a:solidFill>
                <a:schemeClr val="tx1"/>
              </a:solidFill>
              <a:latin typeface="Arial" pitchFamily="34" charset="0"/>
              <a:ea typeface="ＭＳ Ｐゴシック" pitchFamily="34" charset="-128"/>
            </a:endParaRPr>
          </a:p>
        </p:txBody>
      </p:sp>
      <p:sp>
        <p:nvSpPr>
          <p:cNvPr id="260103" name="Rectangle 7"/>
          <p:cNvSpPr>
            <a:spLocks noGrp="1" noChangeArrowheads="1"/>
          </p:cNvSpPr>
          <p:nvPr>
            <p:ph type="dt" sz="half" idx="2"/>
          </p:nvPr>
        </p:nvSpPr>
        <p:spPr bwMode="auto">
          <a:xfrm>
            <a:off x="549275" y="6537325"/>
            <a:ext cx="1004888" cy="18415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l">
              <a:lnSpc>
                <a:spcPct val="100000"/>
              </a:lnSpc>
              <a:defRPr sz="800">
                <a:solidFill>
                  <a:schemeClr val="tx1"/>
                </a:solidFill>
                <a:latin typeface="Arial" pitchFamily="34" charset="0"/>
                <a:ea typeface="ＭＳ Ｐゴシック" pitchFamily="34" charset="-128"/>
                <a:cs typeface="Arial" pitchFamily="34" charset="0"/>
              </a:defRPr>
            </a:lvl1pPr>
          </a:lstStyle>
          <a:p>
            <a:pPr>
              <a:defRPr/>
            </a:pPr>
            <a:fld id="{C8CB0201-0063-4496-85A8-593B7C042DBD}" type="datetime1">
              <a:rPr lang="en-US"/>
              <a:pPr>
                <a:defRPr/>
              </a:pPr>
              <a:t>22-Jun-15</a:t>
            </a:fld>
            <a:endParaRPr lang="en-US"/>
          </a:p>
        </p:txBody>
      </p:sp>
      <p:pic>
        <p:nvPicPr>
          <p:cNvPr id="7175" name="Picture 8" descr="R120_G137_B251-200"/>
          <p:cNvPicPr>
            <a:picLocks noChangeAspect="1" noChangeArrowheads="1"/>
          </p:cNvPicPr>
          <p:nvPr/>
        </p:nvPicPr>
        <p:blipFill>
          <a:blip r:embed="rId13"/>
          <a:srcRect/>
          <a:stretch>
            <a:fillRect/>
          </a:stretch>
        </p:blipFill>
        <p:spPr bwMode="auto">
          <a:xfrm>
            <a:off x="8280400" y="227013"/>
            <a:ext cx="588963" cy="236537"/>
          </a:xfrm>
          <a:prstGeom prst="rect">
            <a:avLst/>
          </a:prstGeom>
          <a:noFill/>
          <a:ln w="9525">
            <a:noFill/>
            <a:miter lim="800000"/>
            <a:headEnd/>
            <a:tailEnd/>
          </a:ln>
        </p:spPr>
      </p:pic>
      <p:pic>
        <p:nvPicPr>
          <p:cNvPr id="7176" name="Picture 9" descr="Blue IBM logo"/>
          <p:cNvPicPr>
            <a:picLocks noChangeAspect="1" noChangeArrowheads="1"/>
          </p:cNvPicPr>
          <p:nvPr/>
        </p:nvPicPr>
        <p:blipFill>
          <a:blip r:embed="rId13"/>
          <a:srcRect/>
          <a:stretch>
            <a:fillRect/>
          </a:stretch>
        </p:blipFill>
        <p:spPr bwMode="auto">
          <a:xfrm>
            <a:off x="8280400" y="227013"/>
            <a:ext cx="588963" cy="236537"/>
          </a:xfrm>
          <a:prstGeom prst="rect">
            <a:avLst/>
          </a:prstGeom>
          <a:noFill/>
          <a:ln w="9525">
            <a:noFill/>
            <a:miter lim="800000"/>
            <a:headEnd/>
            <a:tailEnd/>
          </a:ln>
        </p:spPr>
      </p:pic>
      <p:sp>
        <p:nvSpPr>
          <p:cNvPr id="260101" name="Rectangle 5"/>
          <p:cNvSpPr>
            <a:spLocks noGrp="1" noChangeArrowheads="1"/>
          </p:cNvSpPr>
          <p:nvPr>
            <p:ph type="sldNum" sz="quarter" idx="4"/>
          </p:nvPr>
        </p:nvSpPr>
        <p:spPr bwMode="black">
          <a:xfrm>
            <a:off x="182563" y="6537325"/>
            <a:ext cx="366712"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a:lnSpc>
                <a:spcPct val="100000"/>
              </a:lnSpc>
              <a:defRPr sz="800">
                <a:solidFill>
                  <a:srgbClr val="000000"/>
                </a:solidFill>
                <a:latin typeface="Arial" pitchFamily="34" charset="0"/>
                <a:ea typeface="ＭＳ Ｐゴシック" pitchFamily="34" charset="-128"/>
                <a:cs typeface="Arial" pitchFamily="34" charset="0"/>
              </a:defRPr>
            </a:lvl1pPr>
          </a:lstStyle>
          <a:p>
            <a:pPr>
              <a:defRPr/>
            </a:pPr>
            <a:fld id="{9997FB21-6CA1-45E8-BAFF-D74EAE2CB9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69" r:id="rId1"/>
    <p:sldLayoutId id="2147484258" r:id="rId2"/>
    <p:sldLayoutId id="2147484259" r:id="rId3"/>
    <p:sldLayoutId id="2147484260" r:id="rId4"/>
    <p:sldLayoutId id="2147484261" r:id="rId5"/>
    <p:sldLayoutId id="2147484262" r:id="rId6"/>
    <p:sldLayoutId id="2147484263" r:id="rId7"/>
    <p:sldLayoutId id="2147484264" r:id="rId8"/>
    <p:sldLayoutId id="2147484265" r:id="rId9"/>
    <p:sldLayoutId id="2147484266" r:id="rId10"/>
    <p:sldLayoutId id="2147484267" r:id="rId11"/>
  </p:sldLayoutIdLst>
  <p:timing>
    <p:tnLst>
      <p:par>
        <p:cTn id="1" dur="indefinite" restart="never" nodeType="tmRoot"/>
      </p:par>
    </p:tnLst>
  </p:timing>
  <p:hf hdr="0" dt="0"/>
  <p:txStyles>
    <p:titleStyle>
      <a:lvl1pPr algn="l" rtl="0" eaLnBrk="0" fontAlgn="base" hangingPunct="0">
        <a:lnSpc>
          <a:spcPct val="90000"/>
        </a:lnSpc>
        <a:spcBef>
          <a:spcPct val="0"/>
        </a:spcBef>
        <a:spcAft>
          <a:spcPct val="0"/>
        </a:spcAft>
        <a:defRPr sz="2200">
          <a:solidFill>
            <a:schemeClr val="hlink"/>
          </a:solidFill>
          <a:latin typeface="+mj-lt"/>
          <a:ea typeface="MS PGothic" pitchFamily="34" charset="-128"/>
          <a:cs typeface="ＭＳ Ｐゴシック" charset="0"/>
        </a:defRPr>
      </a:lvl1pPr>
      <a:lvl2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2pPr>
      <a:lvl3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3pPr>
      <a:lvl4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4pPr>
      <a:lvl5pPr algn="l" rtl="0" eaLnBrk="0" fontAlgn="base" hangingPunct="0">
        <a:lnSpc>
          <a:spcPct val="90000"/>
        </a:lnSpc>
        <a:spcBef>
          <a:spcPct val="0"/>
        </a:spcBef>
        <a:spcAft>
          <a:spcPct val="0"/>
        </a:spcAft>
        <a:defRPr sz="2200">
          <a:solidFill>
            <a:schemeClr val="hlink"/>
          </a:solidFill>
          <a:latin typeface="Arial" charset="0"/>
          <a:ea typeface="MS PGothic" pitchFamily="34" charset="-128"/>
          <a:cs typeface="ＭＳ Ｐゴシック" charset="0"/>
        </a:defRPr>
      </a:lvl5pPr>
      <a:lvl6pPr marL="4572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6pPr>
      <a:lvl7pPr marL="9144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7pPr>
      <a:lvl8pPr marL="13716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8pPr>
      <a:lvl9pPr marL="1828800" algn="l" rtl="0" eaLnBrk="0" fontAlgn="base" hangingPunct="0">
        <a:lnSpc>
          <a:spcPct val="90000"/>
        </a:lnSpc>
        <a:spcBef>
          <a:spcPct val="0"/>
        </a:spcBef>
        <a:spcAft>
          <a:spcPct val="0"/>
        </a:spcAft>
        <a:defRPr sz="2200">
          <a:solidFill>
            <a:schemeClr val="hlink"/>
          </a:solidFill>
          <a:latin typeface="Arial" charset="0"/>
          <a:ea typeface="ＭＳ Ｐゴシック" pitchFamily="34" charset="-128"/>
        </a:defRPr>
      </a:lvl9pPr>
    </p:titleStyle>
    <p:bodyStyle>
      <a:lvl1pPr marL="173038" indent="-173038" algn="l" rtl="0" eaLnBrk="0" fontAlgn="base" hangingPunct="0">
        <a:spcBef>
          <a:spcPct val="50000"/>
        </a:spcBef>
        <a:spcAft>
          <a:spcPct val="0"/>
        </a:spcAft>
        <a:buClr>
          <a:schemeClr val="tx1"/>
        </a:buClr>
        <a:buFont typeface="Wingdings" pitchFamily="2" charset="2"/>
        <a:buChar char="§"/>
        <a:defRPr sz="1600">
          <a:solidFill>
            <a:schemeClr val="tx1"/>
          </a:solidFill>
          <a:latin typeface="+mn-lt"/>
          <a:ea typeface="MS PGothic" pitchFamily="34" charset="-128"/>
          <a:cs typeface="ＭＳ Ｐゴシック" charset="0"/>
        </a:defRPr>
      </a:lvl1pPr>
      <a:lvl2pPr marL="509588" indent="-163513" algn="l" rtl="0" eaLnBrk="0" fontAlgn="base" hangingPunct="0">
        <a:spcBef>
          <a:spcPct val="0"/>
        </a:spcBef>
        <a:spcAft>
          <a:spcPct val="0"/>
        </a:spcAft>
        <a:buClr>
          <a:schemeClr val="tx1"/>
        </a:buClr>
        <a:buFont typeface="Arial" charset="0"/>
        <a:buChar char="–"/>
        <a:defRPr sz="1600">
          <a:solidFill>
            <a:schemeClr val="tx1"/>
          </a:solidFill>
          <a:latin typeface="+mn-lt"/>
          <a:ea typeface="MS PGothic" pitchFamily="34" charset="-128"/>
        </a:defRPr>
      </a:lvl2pPr>
      <a:lvl3pPr marL="855663" indent="-173038" algn="l" rtl="0" eaLnBrk="0" fontAlgn="base" hangingPunct="0">
        <a:spcBef>
          <a:spcPct val="0"/>
        </a:spcBef>
        <a:spcAft>
          <a:spcPct val="0"/>
        </a:spcAft>
        <a:buClr>
          <a:schemeClr val="tx1"/>
        </a:buClr>
        <a:buChar char="•"/>
        <a:defRPr sz="1600">
          <a:solidFill>
            <a:schemeClr val="tx1"/>
          </a:solidFill>
          <a:latin typeface="+mn-lt"/>
          <a:ea typeface="MS PGothic" pitchFamily="34" charset="-128"/>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ea typeface="MS PGothic" pitchFamily="34" charset="-128"/>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ea typeface="+mn-ea"/>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ea typeface="+mn-ea"/>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ea typeface="+mn-ea"/>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so27001security.com/html/27018.html" TargetMode="External"/><Relationship Id="rId7" Type="http://schemas.openxmlformats.org/officeDocument/2006/relationships/image" Target="../media/image13.png"/><Relationship Id="rId2" Type="http://schemas.openxmlformats.org/officeDocument/2006/relationships/hyperlink" Target="http://www.iso27001security.com/html/27002.html" TargetMode="External"/><Relationship Id="rId1" Type="http://schemas.openxmlformats.org/officeDocument/2006/relationships/slideLayout" Target="../slideLayouts/slideLayout6.xml"/><Relationship Id="rId6" Type="http://schemas.openxmlformats.org/officeDocument/2006/relationships/hyperlink" Target="http://www.iso27001security.com/html/iso27000.html" TargetMode="External"/><Relationship Id="rId5" Type="http://schemas.openxmlformats.org/officeDocument/2006/relationships/hyperlink" Target="http://www.iso27001security.com/html/27036.html" TargetMode="External"/><Relationship Id="rId4" Type="http://schemas.openxmlformats.org/officeDocument/2006/relationships/hyperlink" Target="http://www.iso27001security.com/html/27031.htm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www.cloudstandardscustomercouncil.org/security-d.htm"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hyperlink" Target="http://www.zdnet.com/blog/btl/european-companies-need-confidence-over-patriot-act-concerns/56878" TargetMode="External"/><Relationship Id="rId2" Type="http://schemas.openxmlformats.org/officeDocument/2006/relationships/hyperlink" Target="http://www.zdnet.com/blog/igeneration/microsoft-admits-patriot-act-can-access-eu-based-cloud-data/11225"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www.zdnet.com/microsoft-to-encrypt-network-traffic-amid-nsa-datacenter-link-tapping-claims-7000023687/"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hyperlink" Target="http://www.surveillancehumanrights.org/" TargetMode="External"/></Relationships>
</file>

<file path=ppt/slides/_rels/slide29.xml.rels><?xml version="1.0" encoding="UTF-8" standalone="yes"?>
<Relationships xmlns="http://schemas.openxmlformats.org/package/2006/relationships"><Relationship Id="rId2" Type="http://schemas.openxmlformats.org/officeDocument/2006/relationships/hyperlink" Target="http://www.surveillancehumanrights.or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www.dilbert.com/" TargetMode="External"/><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hyperlink" Target="http://public.dhe.ibm.com/common/ssi/ecm/en/sec03016gben/SEC03016GBEN.PDF" TargetMode="External"/><Relationship Id="rId3" Type="http://schemas.openxmlformats.org/officeDocument/2006/relationships/hyperlink" Target="ftp://public.dhe.ibm.com/software/tivoli/whitepapers/outlook_emerging_security_technology_trends.pdf" TargetMode="External"/><Relationship Id="rId7" Type="http://schemas.openxmlformats.org/officeDocument/2006/relationships/hyperlink" Target="http://www.ibm.com/developerworks/cloud/library/cl-rev1security.html" TargetMode="External"/><Relationship Id="rId12" Type="http://schemas.openxmlformats.org/officeDocument/2006/relationships/hyperlink" Target="https://cloudsecurityalliance.org/" TargetMode="External"/><Relationship Id="rId2" Type="http://schemas.openxmlformats.org/officeDocument/2006/relationships/hyperlink" Target="http://www.cloudstandardscustomercouncil.org/security-d.htm" TargetMode="External"/><Relationship Id="rId1" Type="http://schemas.openxmlformats.org/officeDocument/2006/relationships/slideLayout" Target="../slideLayouts/slideLayout6.xml"/><Relationship Id="rId6" Type="http://schemas.openxmlformats.org/officeDocument/2006/relationships/hyperlink" Target="http://www.redbooks.ibm.com/redbooks/pdfs/sg248100.pdf" TargetMode="External"/><Relationship Id="rId11" Type="http://schemas.openxmlformats.org/officeDocument/2006/relationships/hyperlink" Target="http://www.ibm.com/ibm/files/I581626T50867W87/IBM_Cloud_Security_Who_do_you_trust_LR.pdf" TargetMode="External"/><Relationship Id="rId5" Type="http://schemas.openxmlformats.org/officeDocument/2006/relationships/hyperlink" Target="http://www.redbooks.ibm.com/redpapers/pdfs/redp4528.pdf" TargetMode="External"/><Relationship Id="rId10" Type="http://schemas.openxmlformats.org/officeDocument/2006/relationships/hyperlink" Target="ftp://ftp.software.ibm.com/software/th/downloads/03_Virtualization_Cloud_Security_How_to_de-risk_Security_in_a_Cloud_Virtual_environment.pdf" TargetMode="External"/><Relationship Id="rId4" Type="http://schemas.openxmlformats.org/officeDocument/2006/relationships/hyperlink" Target="http://www.redbooks.ibm.com/redpapers/pdfs/redp4614.pdf" TargetMode="External"/><Relationship Id="rId9" Type="http://schemas.openxmlformats.org/officeDocument/2006/relationships/hyperlink" Target="https://www-304.ibm.com/events/wwe/grp/grp004.nsf/vLookupPDFs/FINAL--Demystifying%20Cloud--Defining%20a%20Path%20Forward/$file/FINAL--Demystifying%20Cloud--Defining%20a%20Path%20Forward.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2"/>
          <p:cNvSpPr>
            <a:spLocks noGrp="1" noChangeArrowheads="1"/>
          </p:cNvSpPr>
          <p:nvPr>
            <p:ph type="ctrTitle" idx="4294967295"/>
          </p:nvPr>
        </p:nvSpPr>
        <p:spPr>
          <a:xfrm>
            <a:off x="685800" y="2130425"/>
            <a:ext cx="7772400" cy="1470025"/>
          </a:xfrm>
          <a:noFill/>
        </p:spPr>
        <p:txBody>
          <a:bodyPr/>
          <a:lstStyle/>
          <a:p>
            <a:r>
              <a:rPr lang="en-US" b="1" smtClean="0">
                <a:solidFill>
                  <a:schemeClr val="tx1"/>
                </a:solidFill>
              </a:rPr>
              <a:t> </a:t>
            </a:r>
          </a:p>
        </p:txBody>
      </p:sp>
      <p:sp>
        <p:nvSpPr>
          <p:cNvPr id="10243" name="Rectangle 13"/>
          <p:cNvSpPr>
            <a:spLocks noGrp="1" noChangeArrowheads="1"/>
          </p:cNvSpPr>
          <p:nvPr>
            <p:ph type="subTitle" idx="4294967295"/>
          </p:nvPr>
        </p:nvSpPr>
        <p:spPr>
          <a:xfrm>
            <a:off x="1371600" y="3886200"/>
            <a:ext cx="6400800" cy="1752600"/>
          </a:xfrm>
          <a:noFill/>
        </p:spPr>
        <p:txBody>
          <a:bodyPr/>
          <a:lstStyle/>
          <a:p>
            <a:pPr marL="0" indent="0">
              <a:spcBef>
                <a:spcPct val="25000"/>
              </a:spcBef>
              <a:buFont typeface="Wingdings" pitchFamily="2" charset="2"/>
              <a:buNone/>
            </a:pPr>
            <a:r>
              <a:rPr lang="en-US" sz="1000" smtClean="0"/>
              <a:t> </a:t>
            </a:r>
          </a:p>
        </p:txBody>
      </p:sp>
      <p:sp>
        <p:nvSpPr>
          <p:cNvPr id="10247" name="Text Box 9"/>
          <p:cNvSpPr txBox="1">
            <a:spLocks noChangeArrowheads="1"/>
          </p:cNvSpPr>
          <p:nvPr/>
        </p:nvSpPr>
        <p:spPr bwMode="auto">
          <a:xfrm>
            <a:off x="274638" y="5851525"/>
            <a:ext cx="4381500" cy="593112"/>
          </a:xfrm>
          <a:prstGeom prst="rect">
            <a:avLst/>
          </a:prstGeom>
          <a:noFill/>
          <a:ln w="9525">
            <a:noFill/>
            <a:round/>
            <a:headEnd/>
            <a:tailEnd/>
          </a:ln>
        </p:spPr>
        <p:txBody>
          <a:bodyPr lIns="90000" tIns="46800" rIns="90000" bIns="46800">
            <a:spAutoFit/>
          </a:bodyPr>
          <a:lstStyle/>
          <a:p>
            <a:pPr algn="l" defTabSz="457200">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b="1" dirty="0" err="1">
                <a:solidFill>
                  <a:schemeClr val="accent2"/>
                </a:solidFill>
                <a:latin typeface="Verdana" pitchFamily="34" charset="0"/>
              </a:rPr>
              <a:t>Petr</a:t>
            </a:r>
            <a:r>
              <a:rPr lang="en-US" sz="1200" b="1" dirty="0">
                <a:solidFill>
                  <a:schemeClr val="accent2"/>
                </a:solidFill>
                <a:latin typeface="Verdana" pitchFamily="34" charset="0"/>
              </a:rPr>
              <a:t> </a:t>
            </a:r>
            <a:r>
              <a:rPr lang="en-US" sz="1200" b="1" dirty="0" err="1">
                <a:solidFill>
                  <a:schemeClr val="accent2"/>
                </a:solidFill>
                <a:latin typeface="Verdana" pitchFamily="34" charset="0"/>
              </a:rPr>
              <a:t>Vlach</a:t>
            </a:r>
            <a:r>
              <a:rPr lang="en-US" sz="1200" b="1" dirty="0">
                <a:solidFill>
                  <a:schemeClr val="accent2"/>
                </a:solidFill>
                <a:latin typeface="Verdana" pitchFamily="34" charset="0"/>
              </a:rPr>
              <a:t>, PMP®</a:t>
            </a:r>
          </a:p>
          <a:p>
            <a:pPr algn="l" defTabSz="457200">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dirty="0" smtClean="0">
                <a:solidFill>
                  <a:schemeClr val="accent2"/>
                </a:solidFill>
                <a:latin typeface="Verdana" pitchFamily="34" charset="0"/>
              </a:rPr>
              <a:t>IBM </a:t>
            </a:r>
            <a:r>
              <a:rPr lang="en-US" sz="1200" dirty="0">
                <a:solidFill>
                  <a:schemeClr val="accent2"/>
                </a:solidFill>
                <a:latin typeface="Verdana" pitchFamily="34" charset="0"/>
              </a:rPr>
              <a:t>Cloud Computing Professional</a:t>
            </a:r>
            <a:r>
              <a:rPr lang="en-US" sz="1200" b="1" dirty="0">
                <a:solidFill>
                  <a:schemeClr val="accent2"/>
                </a:solidFill>
                <a:latin typeface="Verdana" pitchFamily="34" charset="0"/>
              </a:rPr>
              <a:t>|</a:t>
            </a:r>
            <a:r>
              <a:rPr lang="en-US" sz="1200" dirty="0">
                <a:solidFill>
                  <a:schemeClr val="accent2"/>
                </a:solidFill>
                <a:latin typeface="Verdana" pitchFamily="34" charset="0"/>
              </a:rPr>
              <a:t> Czech Republic</a:t>
            </a:r>
            <a:br>
              <a:rPr lang="en-US" sz="1200" dirty="0">
                <a:solidFill>
                  <a:schemeClr val="accent2"/>
                </a:solidFill>
                <a:latin typeface="Verdana" pitchFamily="34" charset="0"/>
              </a:rPr>
            </a:br>
            <a:r>
              <a:rPr lang="en-US" sz="1200" dirty="0">
                <a:solidFill>
                  <a:schemeClr val="accent2"/>
                </a:solidFill>
                <a:latin typeface="Verdana" pitchFamily="34" charset="0"/>
              </a:rPr>
              <a:t>email:   petr.vlach@cz.ibm.com</a:t>
            </a:r>
          </a:p>
        </p:txBody>
      </p:sp>
      <p:sp>
        <p:nvSpPr>
          <p:cNvPr id="8" name="TextBox 7"/>
          <p:cNvSpPr txBox="1"/>
          <p:nvPr/>
        </p:nvSpPr>
        <p:spPr>
          <a:xfrm>
            <a:off x="4892040" y="4251960"/>
            <a:ext cx="4069080" cy="590931"/>
          </a:xfrm>
          <a:prstGeom prst="rect">
            <a:avLst/>
          </a:prstGeom>
          <a:noFill/>
        </p:spPr>
        <p:txBody>
          <a:bodyPr wrap="square" rtlCol="0">
            <a:spAutoFit/>
          </a:bodyPr>
          <a:lstStyle/>
          <a:p>
            <a:r>
              <a:rPr lang="en-US" sz="3600" dirty="0" smtClean="0">
                <a:solidFill>
                  <a:schemeClr val="tx1"/>
                </a:solidFill>
              </a:rPr>
              <a:t>Cloud Computing</a:t>
            </a:r>
            <a:endParaRPr lang="en-US" sz="36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IBM Security framework and ISO 27002</a:t>
            </a:r>
            <a:endParaRPr lang="en-US" dirty="0">
              <a:solidFill>
                <a:srgbClr val="0070C0"/>
              </a:solidFill>
            </a:endParaRPr>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10</a:t>
            </a:fld>
            <a:endParaRPr lang="en-US"/>
          </a:p>
        </p:txBody>
      </p:sp>
      <p:sp>
        <p:nvSpPr>
          <p:cNvPr id="4" name="Rectangle 3"/>
          <p:cNvSpPr/>
          <p:nvPr/>
        </p:nvSpPr>
        <p:spPr>
          <a:xfrm>
            <a:off x="182880" y="1234440"/>
            <a:ext cx="8412480" cy="4773614"/>
          </a:xfrm>
          <a:prstGeom prst="rect">
            <a:avLst/>
          </a:prstGeom>
        </p:spPr>
        <p:txBody>
          <a:bodyPr wrap="square">
            <a:spAutoFit/>
          </a:bodyPr>
          <a:lstStyle/>
          <a:p>
            <a:pPr algn="just"/>
            <a:r>
              <a:rPr lang="en-US" sz="1400" dirty="0" smtClean="0">
                <a:solidFill>
                  <a:schemeClr val="tx1"/>
                </a:solidFill>
              </a:rPr>
              <a:t>The ISO 27002 standard provides guidance for the implementation of an Information Security Management System. It is exhaustive. Therefore, every organization that relies on this preferred practice should select the controls that are applicable for their information system or environment. The foundational management components and subcomponents of the IBM Security Blueprint can be mapped to controls in one of the 11 categories of the ISO 27002. As such, the capabilities that are listed in the IBM Security Blueprint represent a subset of the required capabilities to realize all of the controls that are listed under the ISO 27002 standard. The IBM Security Blueprint is meant to set a foundation for developing security architecture, although ISO 27002 provides the guidance to design an Information</a:t>
            </a:r>
          </a:p>
          <a:p>
            <a:pPr algn="just"/>
            <a:r>
              <a:rPr lang="en-US" sz="1400" dirty="0" smtClean="0">
                <a:solidFill>
                  <a:schemeClr val="tx1"/>
                </a:solidFill>
              </a:rPr>
              <a:t>Security Management System (ISMS).</a:t>
            </a:r>
          </a:p>
          <a:p>
            <a:pPr algn="just"/>
            <a:endParaRPr lang="en-US" sz="1400" dirty="0" smtClean="0">
              <a:solidFill>
                <a:schemeClr val="tx1"/>
              </a:solidFill>
            </a:endParaRPr>
          </a:p>
          <a:p>
            <a:pPr algn="just"/>
            <a:r>
              <a:rPr lang="en-US" sz="1400" dirty="0" smtClean="0">
                <a:solidFill>
                  <a:schemeClr val="tx1"/>
                </a:solidFill>
              </a:rPr>
              <a:t>Compliance with ISO/IEC 27002:2005 is, a far from trivial task, even for the most security</a:t>
            </a:r>
          </a:p>
          <a:p>
            <a:pPr algn="just"/>
            <a:r>
              <a:rPr lang="en-US" sz="1400" dirty="0" smtClean="0">
                <a:solidFill>
                  <a:schemeClr val="tx1"/>
                </a:solidFill>
              </a:rPr>
              <a:t>conscious of organization</a:t>
            </a:r>
          </a:p>
          <a:p>
            <a:pPr algn="just"/>
            <a:endParaRPr lang="en-US" sz="1400" dirty="0" smtClean="0">
              <a:solidFill>
                <a:schemeClr val="tx1"/>
              </a:solidFill>
            </a:endParaRPr>
          </a:p>
          <a:p>
            <a:pPr algn="just"/>
            <a:r>
              <a:rPr lang="en-US" sz="1400" dirty="0" smtClean="0">
                <a:solidFill>
                  <a:schemeClr val="tx1"/>
                </a:solidFill>
              </a:rPr>
              <a:t>A step-by-step manner of approaching ISO/IEC 27002:2005 is best. The best starting point is usually an assessment of the current position or situation, followed by an identification of the changes needed for ISO/IEC 27002:2005 compliance. From here, planning and implementing must be rigidly undertaken</a:t>
            </a:r>
          </a:p>
          <a:p>
            <a:pPr algn="just"/>
            <a:endParaRPr lang="en-US" sz="1400" dirty="0" smtClean="0">
              <a:solidFill>
                <a:schemeClr val="tx1"/>
              </a:solidFill>
            </a:endParaRPr>
          </a:p>
          <a:p>
            <a:pPr algn="just"/>
            <a:r>
              <a:rPr lang="en-US" sz="1400" dirty="0" smtClean="0">
                <a:solidFill>
                  <a:schemeClr val="tx1"/>
                </a:solidFill>
              </a:rPr>
              <a:t>Note: </a:t>
            </a:r>
            <a:r>
              <a:rPr lang="en-US" sz="1400" b="1" dirty="0" smtClean="0">
                <a:solidFill>
                  <a:schemeClr val="tx1"/>
                </a:solidFill>
              </a:rPr>
              <a:t>There is an ISO 27017 standard in preparation</a:t>
            </a:r>
            <a:r>
              <a:rPr lang="en-US" sz="1400" dirty="0" smtClean="0">
                <a:solidFill>
                  <a:schemeClr val="tx1"/>
                </a:solidFill>
              </a:rPr>
              <a:t> – “</a:t>
            </a:r>
            <a:r>
              <a:rPr lang="en-US" sz="1400" i="1" dirty="0" smtClean="0">
                <a:solidFill>
                  <a:schemeClr val="tx1"/>
                </a:solidFill>
              </a:rPr>
              <a:t>provide guidance on the information security elements of cloud computing, recommending and assisting with the implementation of cloud-specific information security controls supplementing the guidance in </a:t>
            </a:r>
            <a:r>
              <a:rPr lang="en-US" sz="1400" i="1" dirty="0" smtClean="0">
                <a:solidFill>
                  <a:schemeClr val="tx1"/>
                </a:solidFill>
                <a:hlinkClick r:id="rId2"/>
              </a:rPr>
              <a:t>ISO/IEC 27002</a:t>
            </a:r>
            <a:r>
              <a:rPr lang="en-US" sz="1400" i="1" dirty="0" smtClean="0">
                <a:solidFill>
                  <a:schemeClr val="tx1"/>
                </a:solidFill>
              </a:rPr>
              <a:t> and indeed other ISO27k standards including </a:t>
            </a:r>
            <a:r>
              <a:rPr lang="en-US" sz="1400" i="1" dirty="0" smtClean="0">
                <a:solidFill>
                  <a:schemeClr val="tx1"/>
                </a:solidFill>
                <a:hlinkClick r:id="rId3"/>
              </a:rPr>
              <a:t>ISO/IEC 27018</a:t>
            </a:r>
            <a:r>
              <a:rPr lang="en-US" sz="1400" i="1" dirty="0" smtClean="0">
                <a:solidFill>
                  <a:schemeClr val="tx1"/>
                </a:solidFill>
              </a:rPr>
              <a:t> on the privacy aspects of cloud computing, </a:t>
            </a:r>
            <a:r>
              <a:rPr lang="en-US" sz="1400" i="1" dirty="0" smtClean="0">
                <a:solidFill>
                  <a:schemeClr val="tx1"/>
                </a:solidFill>
                <a:hlinkClick r:id="rId4"/>
              </a:rPr>
              <a:t>ISO/IEC 27031</a:t>
            </a:r>
            <a:r>
              <a:rPr lang="en-US" sz="1400" i="1" dirty="0" smtClean="0">
                <a:solidFill>
                  <a:schemeClr val="tx1"/>
                </a:solidFill>
              </a:rPr>
              <a:t> on business continuity, and </a:t>
            </a:r>
            <a:r>
              <a:rPr lang="en-US" sz="1400" i="1" dirty="0" smtClean="0">
                <a:solidFill>
                  <a:schemeClr val="tx1"/>
                </a:solidFill>
                <a:hlinkClick r:id="rId5"/>
              </a:rPr>
              <a:t>ISO/IEC 27036-4</a:t>
            </a:r>
            <a:r>
              <a:rPr lang="en-US" sz="1400" i="1" dirty="0" smtClean="0">
                <a:solidFill>
                  <a:schemeClr val="tx1"/>
                </a:solidFill>
              </a:rPr>
              <a:t> on relationship management, as well as all the </a:t>
            </a:r>
            <a:r>
              <a:rPr lang="en-US" sz="1400" i="1" dirty="0" smtClean="0">
                <a:solidFill>
                  <a:schemeClr val="tx1"/>
                </a:solidFill>
                <a:hlinkClick r:id="rId6"/>
              </a:rPr>
              <a:t>other ISO27k standards</a:t>
            </a:r>
            <a:r>
              <a:rPr lang="en-US" sz="1400" dirty="0" smtClean="0">
                <a:solidFill>
                  <a:schemeClr val="tx1"/>
                </a:solidFill>
              </a:rPr>
              <a:t>” (source: http://www.iso27001security.com/html/27017.html)</a:t>
            </a:r>
          </a:p>
          <a:p>
            <a:pPr algn="just"/>
            <a:endParaRPr lang="en-US" sz="1600" dirty="0">
              <a:solidFill>
                <a:schemeClr val="tx1"/>
              </a:solidFill>
            </a:endParaRPr>
          </a:p>
        </p:txBody>
      </p:sp>
      <p:pic>
        <p:nvPicPr>
          <p:cNvPr id="5" name="Picture 6"/>
          <p:cNvPicPr>
            <a:picLocks noChangeAspect="1" noChangeArrowheads="1"/>
          </p:cNvPicPr>
          <p:nvPr/>
        </p:nvPicPr>
        <p:blipFill>
          <a:blip r:embed="rId7"/>
          <a:srcRect/>
          <a:stretch>
            <a:fillRect/>
          </a:stretch>
        </p:blipFill>
        <p:spPr bwMode="auto">
          <a:xfrm>
            <a:off x="7818120" y="685800"/>
            <a:ext cx="640079" cy="5498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Framework</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11</a:t>
            </a:fld>
            <a:endParaRPr lang="en-US"/>
          </a:p>
        </p:txBody>
      </p:sp>
      <p:pic>
        <p:nvPicPr>
          <p:cNvPr id="79874" name="Picture 2"/>
          <p:cNvPicPr>
            <a:picLocks noChangeAspect="1" noChangeArrowheads="1"/>
          </p:cNvPicPr>
          <p:nvPr/>
        </p:nvPicPr>
        <p:blipFill>
          <a:blip r:embed="rId2"/>
          <a:srcRect/>
          <a:stretch>
            <a:fillRect/>
          </a:stretch>
        </p:blipFill>
        <p:spPr bwMode="auto">
          <a:xfrm>
            <a:off x="274320" y="1280160"/>
            <a:ext cx="3876675" cy="4600575"/>
          </a:xfrm>
          <a:prstGeom prst="rect">
            <a:avLst/>
          </a:prstGeom>
          <a:noFill/>
          <a:ln w="28575" cap="flat" cmpd="sng" algn="ctr">
            <a:noFill/>
            <a:prstDash val="solid"/>
            <a:miter lim="800000"/>
            <a:headEnd type="none" w="med" len="med"/>
            <a:tailEnd type="none" w="med" len="med"/>
          </a:ln>
        </p:spPr>
      </p:pic>
      <p:sp>
        <p:nvSpPr>
          <p:cNvPr id="5" name="Rectangle 4"/>
          <p:cNvSpPr/>
          <p:nvPr/>
        </p:nvSpPr>
        <p:spPr>
          <a:xfrm>
            <a:off x="4251960" y="1280160"/>
            <a:ext cx="4572000" cy="3194721"/>
          </a:xfrm>
          <a:prstGeom prst="rect">
            <a:avLst/>
          </a:prstGeom>
        </p:spPr>
        <p:txBody>
          <a:bodyPr wrap="square">
            <a:spAutoFit/>
          </a:bodyPr>
          <a:lstStyle/>
          <a:p>
            <a:pPr algn="just">
              <a:buFont typeface="Arial" pitchFamily="34" charset="0"/>
              <a:buChar char="•"/>
            </a:pPr>
            <a:r>
              <a:rPr lang="en-US" sz="1400" dirty="0" smtClean="0">
                <a:solidFill>
                  <a:schemeClr val="tx1"/>
                </a:solidFill>
              </a:rPr>
              <a:t> The </a:t>
            </a:r>
            <a:r>
              <a:rPr lang="en-US" sz="1400" dirty="0">
                <a:solidFill>
                  <a:schemeClr val="tx1"/>
                </a:solidFill>
              </a:rPr>
              <a:t>IBM Security Framework was developed to </a:t>
            </a:r>
            <a:r>
              <a:rPr lang="en-US" sz="1400" dirty="0" smtClean="0">
                <a:solidFill>
                  <a:schemeClr val="tx1"/>
                </a:solidFill>
              </a:rPr>
              <a:t>describe </a:t>
            </a:r>
            <a:r>
              <a:rPr lang="en-US" sz="1400" dirty="0">
                <a:solidFill>
                  <a:schemeClr val="tx1"/>
                </a:solidFill>
              </a:rPr>
              <a:t>security in terms of the </a:t>
            </a:r>
            <a:r>
              <a:rPr lang="en-US" sz="1400" dirty="0" smtClean="0">
                <a:solidFill>
                  <a:schemeClr val="tx1"/>
                </a:solidFill>
              </a:rPr>
              <a:t>business resources </a:t>
            </a:r>
            <a:r>
              <a:rPr lang="en-US" sz="1400" dirty="0">
                <a:solidFill>
                  <a:schemeClr val="tx1"/>
                </a:solidFill>
              </a:rPr>
              <a:t>that need to be protected, and it looks at the different resource domains from </a:t>
            </a:r>
            <a:r>
              <a:rPr lang="en-US" sz="1400" dirty="0" smtClean="0">
                <a:solidFill>
                  <a:schemeClr val="tx1"/>
                </a:solidFill>
              </a:rPr>
              <a:t>a business </a:t>
            </a:r>
            <a:r>
              <a:rPr lang="en-US" sz="1400" dirty="0">
                <a:solidFill>
                  <a:schemeClr val="tx1"/>
                </a:solidFill>
              </a:rPr>
              <a:t>point of view</a:t>
            </a:r>
            <a:r>
              <a:rPr lang="en-US" sz="1400" dirty="0" smtClean="0">
                <a:solidFill>
                  <a:schemeClr val="tx1"/>
                </a:solidFill>
              </a:rPr>
              <a:t>.</a:t>
            </a:r>
          </a:p>
          <a:p>
            <a:pPr algn="l"/>
            <a:endParaRPr lang="en-US" sz="1400" dirty="0">
              <a:solidFill>
                <a:schemeClr val="tx1"/>
              </a:solidFill>
            </a:endParaRPr>
          </a:p>
          <a:p>
            <a:pPr algn="just">
              <a:buFont typeface="Arial" pitchFamily="34" charset="0"/>
              <a:buChar char="•"/>
            </a:pPr>
            <a:r>
              <a:rPr lang="en-US" sz="1400" dirty="0" smtClean="0">
                <a:solidFill>
                  <a:schemeClr val="tx1"/>
                </a:solidFill>
              </a:rPr>
              <a:t> Flexibility </a:t>
            </a:r>
            <a:r>
              <a:rPr lang="en-US" sz="1400" dirty="0">
                <a:solidFill>
                  <a:schemeClr val="tx1"/>
                </a:solidFill>
              </a:rPr>
              <a:t>and openness of cloud computing models have created a number </a:t>
            </a:r>
            <a:r>
              <a:rPr lang="en-US" sz="1400" dirty="0" smtClean="0">
                <a:solidFill>
                  <a:schemeClr val="tx1"/>
                </a:solidFill>
              </a:rPr>
              <a:t>of security </a:t>
            </a:r>
            <a:r>
              <a:rPr lang="en-US" sz="1400" dirty="0">
                <a:solidFill>
                  <a:schemeClr val="tx1"/>
                </a:solidFill>
              </a:rPr>
              <a:t>concerns. Massive amounts of IT resources are shared among many users, </a:t>
            </a:r>
            <a:r>
              <a:rPr lang="en-US" sz="1400" dirty="0" smtClean="0">
                <a:solidFill>
                  <a:schemeClr val="tx1"/>
                </a:solidFill>
              </a:rPr>
              <a:t>and security </a:t>
            </a:r>
            <a:r>
              <a:rPr lang="en-US" sz="1400" dirty="0">
                <a:solidFill>
                  <a:schemeClr val="tx1"/>
                </a:solidFill>
              </a:rPr>
              <a:t>processes are often hidden behind layers of abstraction. </a:t>
            </a:r>
            <a:endParaRPr lang="en-US" sz="1400" dirty="0" smtClean="0">
              <a:solidFill>
                <a:schemeClr val="tx1"/>
              </a:solidFill>
            </a:endParaRPr>
          </a:p>
          <a:p>
            <a:pPr algn="just"/>
            <a:r>
              <a:rPr lang="en-US" sz="1400" dirty="0" smtClean="0">
                <a:solidFill>
                  <a:schemeClr val="tx1"/>
                </a:solidFill>
              </a:rPr>
              <a:t>More </a:t>
            </a:r>
            <a:r>
              <a:rPr lang="en-US" sz="1400" dirty="0">
                <a:solidFill>
                  <a:schemeClr val="tx1"/>
                </a:solidFill>
              </a:rPr>
              <a:t>to the point, </a:t>
            </a:r>
            <a:r>
              <a:rPr lang="en-US" sz="1400" dirty="0" smtClean="0">
                <a:solidFill>
                  <a:schemeClr val="tx1"/>
                </a:solidFill>
              </a:rPr>
              <a:t>cloud computing </a:t>
            </a:r>
            <a:r>
              <a:rPr lang="en-US" sz="1400" dirty="0">
                <a:solidFill>
                  <a:schemeClr val="tx1"/>
                </a:solidFill>
              </a:rPr>
              <a:t>is often provided as a service, so control over data and operations is shifted </a:t>
            </a:r>
            <a:r>
              <a:rPr lang="en-US" sz="1400" dirty="0" smtClean="0">
                <a:solidFill>
                  <a:schemeClr val="tx1"/>
                </a:solidFill>
              </a:rPr>
              <a:t>to third-party </a:t>
            </a:r>
            <a:r>
              <a:rPr lang="en-US" sz="1400" dirty="0">
                <a:solidFill>
                  <a:schemeClr val="tx1"/>
                </a:solidFill>
              </a:rPr>
              <a:t>service providers, requiring their clients to establish trust relationships with </a:t>
            </a:r>
            <a:r>
              <a:rPr lang="en-US" sz="1400" dirty="0" smtClean="0">
                <a:solidFill>
                  <a:schemeClr val="tx1"/>
                </a:solidFill>
              </a:rPr>
              <a:t>their providers </a:t>
            </a:r>
            <a:r>
              <a:rPr lang="en-US" sz="1400" dirty="0">
                <a:solidFill>
                  <a:schemeClr val="tx1"/>
                </a:solidFill>
              </a:rPr>
              <a:t>and develop security solutions that take this relationship into </a:t>
            </a:r>
            <a:r>
              <a:rPr lang="en-US" sz="1400" dirty="0" smtClean="0">
                <a:solidFill>
                  <a:schemeClr val="tx1"/>
                </a:solidFill>
              </a:rPr>
              <a:t>account.</a:t>
            </a:r>
            <a:endParaRPr lang="en-US" sz="14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562" y="593725"/>
            <a:ext cx="8961437" cy="639763"/>
          </a:xfrm>
        </p:spPr>
        <p:txBody>
          <a:bodyPr/>
          <a:lstStyle/>
          <a:p>
            <a:r>
              <a:rPr lang="en-US" dirty="0" smtClean="0"/>
              <a:t>Security and computing models – each represents different challenge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12</a:t>
            </a:fld>
            <a:endParaRPr lang="en-US"/>
          </a:p>
        </p:txBody>
      </p:sp>
      <p:pic>
        <p:nvPicPr>
          <p:cNvPr id="78850" name="Picture 2"/>
          <p:cNvPicPr>
            <a:picLocks noChangeAspect="1" noChangeArrowheads="1"/>
          </p:cNvPicPr>
          <p:nvPr/>
        </p:nvPicPr>
        <p:blipFill>
          <a:blip r:embed="rId2"/>
          <a:srcRect/>
          <a:stretch>
            <a:fillRect/>
          </a:stretch>
        </p:blipFill>
        <p:spPr bwMode="auto">
          <a:xfrm>
            <a:off x="1508760" y="1280160"/>
            <a:ext cx="6002078" cy="5303520"/>
          </a:xfrm>
          <a:prstGeom prst="rect">
            <a:avLst/>
          </a:prstGeom>
          <a:noFill/>
          <a:ln w="28575" cap="flat" cmpd="sng" algn="ctr">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responsibility – differences for </a:t>
            </a:r>
            <a:r>
              <a:rPr lang="en-US" dirty="0" err="1" smtClean="0"/>
              <a:t>SaaS</a:t>
            </a:r>
            <a:r>
              <a:rPr lang="en-US" dirty="0" smtClean="0"/>
              <a:t>, </a:t>
            </a:r>
            <a:r>
              <a:rPr lang="en-US" dirty="0" err="1" smtClean="0"/>
              <a:t>PaaS</a:t>
            </a:r>
            <a:r>
              <a:rPr lang="en-US" dirty="0" smtClean="0"/>
              <a:t>, </a:t>
            </a:r>
            <a:r>
              <a:rPr lang="en-US" dirty="0" err="1" smtClean="0"/>
              <a:t>IaaS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13</a:t>
            </a:fld>
            <a:endParaRPr lang="en-US"/>
          </a:p>
        </p:txBody>
      </p:sp>
      <p:sp>
        <p:nvSpPr>
          <p:cNvPr id="5" name="Rectangle 4"/>
          <p:cNvSpPr/>
          <p:nvPr/>
        </p:nvSpPr>
        <p:spPr>
          <a:xfrm>
            <a:off x="411480" y="1097280"/>
            <a:ext cx="8183880" cy="2973122"/>
          </a:xfrm>
          <a:prstGeom prst="rect">
            <a:avLst/>
          </a:prstGeom>
        </p:spPr>
        <p:txBody>
          <a:bodyPr wrap="square">
            <a:spAutoFit/>
          </a:bodyPr>
          <a:lstStyle/>
          <a:p>
            <a:pPr algn="just">
              <a:buFont typeface="Arial" pitchFamily="34" charset="0"/>
              <a:buChar char="•"/>
            </a:pPr>
            <a:r>
              <a:rPr lang="en-US" sz="1600" i="1" dirty="0" smtClean="0">
                <a:solidFill>
                  <a:schemeClr val="tx1"/>
                </a:solidFill>
              </a:rPr>
              <a:t> Software </a:t>
            </a:r>
            <a:r>
              <a:rPr lang="en-US" sz="1600" i="1" dirty="0">
                <a:solidFill>
                  <a:schemeClr val="tx1"/>
                </a:solidFill>
              </a:rPr>
              <a:t>as a Service (</a:t>
            </a:r>
            <a:r>
              <a:rPr lang="en-US" sz="1600" i="1" dirty="0" err="1">
                <a:solidFill>
                  <a:schemeClr val="tx1"/>
                </a:solidFill>
              </a:rPr>
              <a:t>SaaS</a:t>
            </a:r>
            <a:r>
              <a:rPr lang="en-US" sz="1600" i="1" dirty="0">
                <a:solidFill>
                  <a:schemeClr val="tx1"/>
                </a:solidFill>
              </a:rPr>
              <a:t>) model, most of the responsibility for </a:t>
            </a:r>
            <a:r>
              <a:rPr lang="en-US" sz="1600" i="1" dirty="0" smtClean="0">
                <a:solidFill>
                  <a:schemeClr val="tx1"/>
                </a:solidFill>
              </a:rPr>
              <a:t>security </a:t>
            </a:r>
            <a:r>
              <a:rPr lang="en-US" sz="1600" dirty="0" smtClean="0">
                <a:solidFill>
                  <a:schemeClr val="tx1"/>
                </a:solidFill>
              </a:rPr>
              <a:t>management </a:t>
            </a:r>
            <a:r>
              <a:rPr lang="en-US" sz="1600" dirty="0">
                <a:solidFill>
                  <a:schemeClr val="tx1"/>
                </a:solidFill>
              </a:rPr>
              <a:t>lies with the cloud provider. </a:t>
            </a:r>
            <a:r>
              <a:rPr lang="en-US" sz="1600" dirty="0" err="1">
                <a:solidFill>
                  <a:schemeClr val="tx1"/>
                </a:solidFill>
              </a:rPr>
              <a:t>SaaS</a:t>
            </a:r>
            <a:r>
              <a:rPr lang="en-US" sz="1600" dirty="0">
                <a:solidFill>
                  <a:schemeClr val="tx1"/>
                </a:solidFill>
              </a:rPr>
              <a:t> provides a number of ways to control </a:t>
            </a:r>
            <a:r>
              <a:rPr lang="en-US" sz="1600" dirty="0" smtClean="0">
                <a:solidFill>
                  <a:schemeClr val="tx1"/>
                </a:solidFill>
              </a:rPr>
              <a:t>access to </a:t>
            </a:r>
            <a:r>
              <a:rPr lang="en-US" sz="1600" dirty="0">
                <a:solidFill>
                  <a:schemeClr val="tx1"/>
                </a:solidFill>
              </a:rPr>
              <a:t>the Web portal, such as the management of user identities, application level </a:t>
            </a:r>
            <a:r>
              <a:rPr lang="en-US" sz="1600" dirty="0" smtClean="0">
                <a:solidFill>
                  <a:schemeClr val="tx1"/>
                </a:solidFill>
              </a:rPr>
              <a:t>configuration, and </a:t>
            </a:r>
            <a:r>
              <a:rPr lang="en-US" sz="1600" dirty="0">
                <a:solidFill>
                  <a:schemeClr val="tx1"/>
                </a:solidFill>
              </a:rPr>
              <a:t>the ability to restrict access to specific IP address ranges or </a:t>
            </a:r>
            <a:r>
              <a:rPr lang="en-US" sz="1600" dirty="0" smtClean="0">
                <a:solidFill>
                  <a:schemeClr val="tx1"/>
                </a:solidFill>
              </a:rPr>
              <a:t>geographies</a:t>
            </a:r>
            <a:r>
              <a:rPr lang="en-US" sz="1600" dirty="0">
                <a:solidFill>
                  <a:schemeClr val="tx1"/>
                </a:solidFill>
              </a:rPr>
              <a:t>.</a:t>
            </a:r>
          </a:p>
          <a:p>
            <a:pPr algn="just"/>
            <a:endParaRPr lang="en-US" sz="1600" i="1" dirty="0" smtClean="0">
              <a:solidFill>
                <a:schemeClr val="tx1"/>
              </a:solidFill>
            </a:endParaRPr>
          </a:p>
          <a:p>
            <a:pPr algn="just">
              <a:buFont typeface="Arial" pitchFamily="34" charset="0"/>
              <a:buChar char="•"/>
            </a:pPr>
            <a:r>
              <a:rPr lang="en-US" sz="1600" i="1" dirty="0" smtClean="0">
                <a:solidFill>
                  <a:schemeClr val="tx1"/>
                </a:solidFill>
              </a:rPr>
              <a:t> Platform </a:t>
            </a:r>
            <a:r>
              <a:rPr lang="en-US" sz="1600" i="1" dirty="0">
                <a:solidFill>
                  <a:schemeClr val="tx1"/>
                </a:solidFill>
              </a:rPr>
              <a:t>as a Service allow clients to assume more responsibilities </a:t>
            </a:r>
            <a:r>
              <a:rPr lang="en-US" sz="1600" i="1" dirty="0" smtClean="0">
                <a:solidFill>
                  <a:schemeClr val="tx1"/>
                </a:solidFill>
              </a:rPr>
              <a:t>for </a:t>
            </a:r>
            <a:r>
              <a:rPr lang="en-US" sz="1600" dirty="0" smtClean="0">
                <a:solidFill>
                  <a:schemeClr val="tx1"/>
                </a:solidFill>
              </a:rPr>
              <a:t>managing </a:t>
            </a:r>
            <a:r>
              <a:rPr lang="en-US" sz="1600" dirty="0">
                <a:solidFill>
                  <a:schemeClr val="tx1"/>
                </a:solidFill>
              </a:rPr>
              <a:t>the configuration and security for the middleware, database software, </a:t>
            </a:r>
            <a:r>
              <a:rPr lang="en-US" sz="1600" dirty="0" smtClean="0">
                <a:solidFill>
                  <a:schemeClr val="tx1"/>
                </a:solidFill>
              </a:rPr>
              <a:t>and application </a:t>
            </a:r>
            <a:r>
              <a:rPr lang="en-US" sz="1600" dirty="0">
                <a:solidFill>
                  <a:schemeClr val="tx1"/>
                </a:solidFill>
              </a:rPr>
              <a:t>runtime environments. </a:t>
            </a:r>
            <a:endParaRPr lang="en-US" sz="1600" dirty="0" smtClean="0">
              <a:solidFill>
                <a:schemeClr val="tx1"/>
              </a:solidFill>
            </a:endParaRPr>
          </a:p>
          <a:p>
            <a:pPr algn="just"/>
            <a:endParaRPr lang="en-US" sz="1600" dirty="0">
              <a:solidFill>
                <a:schemeClr val="tx1"/>
              </a:solidFill>
            </a:endParaRPr>
          </a:p>
          <a:p>
            <a:pPr algn="just">
              <a:buFont typeface="Arial" pitchFamily="34" charset="0"/>
              <a:buChar char="•"/>
            </a:pPr>
            <a:r>
              <a:rPr lang="en-US" sz="1600" i="1" dirty="0" smtClean="0">
                <a:solidFill>
                  <a:schemeClr val="tx1"/>
                </a:solidFill>
              </a:rPr>
              <a:t> Infrastructure </a:t>
            </a:r>
            <a:r>
              <a:rPr lang="en-US" sz="1600" i="1" dirty="0">
                <a:solidFill>
                  <a:schemeClr val="tx1"/>
                </a:solidFill>
              </a:rPr>
              <a:t>as a Service (</a:t>
            </a:r>
            <a:r>
              <a:rPr lang="en-US" sz="1600" i="1" dirty="0" err="1">
                <a:solidFill>
                  <a:schemeClr val="tx1"/>
                </a:solidFill>
              </a:rPr>
              <a:t>IaaS</a:t>
            </a:r>
            <a:r>
              <a:rPr lang="en-US" sz="1600" i="1" dirty="0">
                <a:solidFill>
                  <a:schemeClr val="tx1"/>
                </a:solidFill>
              </a:rPr>
              <a:t>) model </a:t>
            </a:r>
            <a:r>
              <a:rPr lang="en-US" sz="1600" i="1" dirty="0" smtClean="0">
                <a:solidFill>
                  <a:schemeClr val="tx1"/>
                </a:solidFill>
              </a:rPr>
              <a:t>transfers </a:t>
            </a:r>
            <a:r>
              <a:rPr lang="en-US" sz="1600" dirty="0" smtClean="0">
                <a:solidFill>
                  <a:schemeClr val="tx1"/>
                </a:solidFill>
              </a:rPr>
              <a:t>even </a:t>
            </a:r>
            <a:r>
              <a:rPr lang="en-US" sz="1600" dirty="0">
                <a:solidFill>
                  <a:schemeClr val="tx1"/>
                </a:solidFill>
              </a:rPr>
              <a:t>more control, and responsibility for security, from the cloud provider to the client. In </a:t>
            </a:r>
            <a:r>
              <a:rPr lang="en-US" sz="1600" dirty="0" smtClean="0">
                <a:solidFill>
                  <a:schemeClr val="tx1"/>
                </a:solidFill>
              </a:rPr>
              <a:t>this model</a:t>
            </a:r>
            <a:r>
              <a:rPr lang="en-US" sz="1600" dirty="0">
                <a:solidFill>
                  <a:schemeClr val="tx1"/>
                </a:solidFill>
              </a:rPr>
              <a:t>, access is available to the operating system that supports virtual images, </a:t>
            </a:r>
            <a:r>
              <a:rPr lang="en-US" sz="1600" dirty="0" smtClean="0">
                <a:solidFill>
                  <a:schemeClr val="tx1"/>
                </a:solidFill>
              </a:rPr>
              <a:t>networking, and </a:t>
            </a:r>
            <a:r>
              <a:rPr lang="en-US" sz="1600" dirty="0">
                <a:solidFill>
                  <a:schemeClr val="tx1"/>
                </a:solidFill>
              </a:rPr>
              <a:t>storage.</a:t>
            </a:r>
          </a:p>
        </p:txBody>
      </p:sp>
      <p:pic>
        <p:nvPicPr>
          <p:cNvPr id="68609" name="Picture 1"/>
          <p:cNvPicPr>
            <a:picLocks noChangeAspect="1" noChangeArrowheads="1"/>
          </p:cNvPicPr>
          <p:nvPr/>
        </p:nvPicPr>
        <p:blipFill>
          <a:blip r:embed="rId2"/>
          <a:srcRect/>
          <a:stretch>
            <a:fillRect/>
          </a:stretch>
        </p:blipFill>
        <p:spPr bwMode="auto">
          <a:xfrm>
            <a:off x="5623560" y="4343400"/>
            <a:ext cx="2886075" cy="201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342018" name="Picture 2"/>
          <p:cNvPicPr>
            <a:picLocks noChangeAspect="1" noChangeArrowheads="1"/>
          </p:cNvPicPr>
          <p:nvPr/>
        </p:nvPicPr>
        <p:blipFill>
          <a:blip r:embed="rId2" cstate="print"/>
          <a:srcRect/>
          <a:stretch>
            <a:fillRect/>
          </a:stretch>
        </p:blipFill>
        <p:spPr bwMode="auto">
          <a:xfrm>
            <a:off x="361273" y="644982"/>
            <a:ext cx="8637587" cy="582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Framework</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15</a:t>
            </a:fld>
            <a:endParaRPr lang="en-US"/>
          </a:p>
        </p:txBody>
      </p:sp>
      <p:pic>
        <p:nvPicPr>
          <p:cNvPr id="77826" name="Picture 2"/>
          <p:cNvPicPr>
            <a:picLocks noChangeAspect="1" noChangeArrowheads="1"/>
          </p:cNvPicPr>
          <p:nvPr/>
        </p:nvPicPr>
        <p:blipFill>
          <a:blip r:embed="rId2"/>
          <a:srcRect/>
          <a:stretch>
            <a:fillRect/>
          </a:stretch>
        </p:blipFill>
        <p:spPr bwMode="auto">
          <a:xfrm>
            <a:off x="1005840" y="1097280"/>
            <a:ext cx="7759383" cy="5519363"/>
          </a:xfrm>
          <a:prstGeom prst="rect">
            <a:avLst/>
          </a:prstGeom>
          <a:noFill/>
          <a:ln w="28575" cap="flat" cmpd="sng" algn="ctr">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563" y="3840797"/>
            <a:ext cx="8686800" cy="639763"/>
          </a:xfrm>
        </p:spPr>
        <p:txBody>
          <a:bodyPr/>
          <a:lstStyle/>
          <a:p>
            <a:pPr algn="ctr"/>
            <a:r>
              <a:rPr lang="en-US" sz="4400" dirty="0" smtClean="0">
                <a:solidFill>
                  <a:schemeClr val="tx1"/>
                </a:solidFill>
              </a:rPr>
              <a:t>Cloud Security</a:t>
            </a:r>
            <a:br>
              <a:rPr lang="en-US" sz="4400" dirty="0" smtClean="0">
                <a:solidFill>
                  <a:schemeClr val="tx1"/>
                </a:solidFill>
              </a:rPr>
            </a:br>
            <a:r>
              <a:rPr lang="en-US" sz="2400" dirty="0" smtClean="0">
                <a:solidFill>
                  <a:srgbClr val="0070C0"/>
                </a:solidFill>
              </a:rPr>
              <a:t>Cloud Security implementation</a:t>
            </a:r>
            <a:br>
              <a:rPr lang="en-US" sz="2400" dirty="0" smtClean="0">
                <a:solidFill>
                  <a:srgbClr val="0070C0"/>
                </a:solidFill>
              </a:rPr>
            </a:br>
            <a:endParaRPr lang="en-US" sz="2400" dirty="0">
              <a:solidFill>
                <a:srgbClr val="0070C0"/>
              </a:solidFill>
            </a:endParaRPr>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16</a:t>
            </a:fld>
            <a:endParaRPr lang="en-US"/>
          </a:p>
        </p:txBody>
      </p:sp>
      <p:pic>
        <p:nvPicPr>
          <p:cNvPr id="69636" name="Picture 4"/>
          <p:cNvPicPr>
            <a:picLocks noChangeAspect="1" noChangeArrowheads="1"/>
          </p:cNvPicPr>
          <p:nvPr/>
        </p:nvPicPr>
        <p:blipFill>
          <a:blip r:embed="rId2"/>
          <a:srcRect/>
          <a:stretch>
            <a:fillRect/>
          </a:stretch>
        </p:blipFill>
        <p:spPr bwMode="auto">
          <a:xfrm>
            <a:off x="2880360" y="773430"/>
            <a:ext cx="3267075" cy="2609850"/>
          </a:xfrm>
          <a:prstGeom prst="rect">
            <a:avLst/>
          </a:prstGeom>
          <a:noFill/>
          <a:ln w="9525">
            <a:noFill/>
            <a:miter lim="800000"/>
            <a:headEnd/>
            <a:tailEnd/>
          </a:ln>
        </p:spPr>
      </p:pic>
      <p:pic>
        <p:nvPicPr>
          <p:cNvPr id="69637" name="Picture 5"/>
          <p:cNvPicPr>
            <a:picLocks noChangeAspect="1" noChangeArrowheads="1"/>
          </p:cNvPicPr>
          <p:nvPr/>
        </p:nvPicPr>
        <p:blipFill>
          <a:blip r:embed="rId3"/>
          <a:srcRect/>
          <a:stretch>
            <a:fillRect/>
          </a:stretch>
        </p:blipFill>
        <p:spPr bwMode="auto">
          <a:xfrm>
            <a:off x="7452360" y="3154680"/>
            <a:ext cx="146685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of security</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17</a:t>
            </a:fld>
            <a:endParaRPr lang="en-US"/>
          </a:p>
        </p:txBody>
      </p:sp>
      <p:sp>
        <p:nvSpPr>
          <p:cNvPr id="4" name="Rectangle 3"/>
          <p:cNvSpPr/>
          <p:nvPr/>
        </p:nvSpPr>
        <p:spPr>
          <a:xfrm>
            <a:off x="182880" y="1097280"/>
            <a:ext cx="8595360" cy="535531"/>
          </a:xfrm>
          <a:prstGeom prst="rect">
            <a:avLst/>
          </a:prstGeom>
        </p:spPr>
        <p:txBody>
          <a:bodyPr wrap="square">
            <a:spAutoFit/>
          </a:bodyPr>
          <a:lstStyle/>
          <a:p>
            <a:pPr algn="just"/>
            <a:r>
              <a:rPr lang="en-US" sz="1600" dirty="0">
                <a:solidFill>
                  <a:schemeClr val="tx1"/>
                </a:solidFill>
              </a:rPr>
              <a:t>The following security measures represent general best practice implementations for </a:t>
            </a:r>
            <a:r>
              <a:rPr lang="en-US" sz="1600" dirty="0" smtClean="0">
                <a:solidFill>
                  <a:schemeClr val="tx1"/>
                </a:solidFill>
              </a:rPr>
              <a:t>cloud security</a:t>
            </a:r>
            <a:r>
              <a:rPr lang="en-US" sz="1600" dirty="0">
                <a:solidFill>
                  <a:schemeClr val="tx1"/>
                </a:solidFill>
              </a:rPr>
              <a:t>. At the same time, they are not intended to be interpreted as a guarantee of </a:t>
            </a:r>
            <a:r>
              <a:rPr lang="en-US" sz="1600" dirty="0" smtClean="0">
                <a:solidFill>
                  <a:schemeClr val="tx1"/>
                </a:solidFill>
              </a:rPr>
              <a:t>success.</a:t>
            </a:r>
            <a:endParaRPr lang="en-US" sz="1600" dirty="0">
              <a:solidFill>
                <a:schemeClr val="tx1"/>
              </a:solidFill>
            </a:endParaRPr>
          </a:p>
        </p:txBody>
      </p:sp>
      <p:sp>
        <p:nvSpPr>
          <p:cNvPr id="5" name="Rectangle 4"/>
          <p:cNvSpPr/>
          <p:nvPr/>
        </p:nvSpPr>
        <p:spPr>
          <a:xfrm>
            <a:off x="182880" y="1920240"/>
            <a:ext cx="8229600" cy="1865126"/>
          </a:xfrm>
          <a:prstGeom prst="rect">
            <a:avLst/>
          </a:prstGeom>
        </p:spPr>
        <p:txBody>
          <a:bodyPr wrap="square">
            <a:spAutoFit/>
          </a:bodyPr>
          <a:lstStyle/>
          <a:p>
            <a:pPr marL="342900" indent="-342900" algn="l">
              <a:buFont typeface="+mj-lt"/>
              <a:buAutoNum type="arabicPeriod"/>
            </a:pPr>
            <a:r>
              <a:rPr lang="en-US" sz="1600" dirty="0">
                <a:solidFill>
                  <a:schemeClr val="tx1"/>
                </a:solidFill>
              </a:rPr>
              <a:t> Implement and maintain a security program</a:t>
            </a:r>
            <a:r>
              <a:rPr lang="en-US" sz="1600" dirty="0" smtClean="0">
                <a:solidFill>
                  <a:schemeClr val="tx1"/>
                </a:solidFill>
              </a:rPr>
              <a:t>.</a:t>
            </a:r>
          </a:p>
          <a:p>
            <a:pPr marL="342900" indent="-342900" algn="l">
              <a:buFont typeface="+mj-lt"/>
              <a:buAutoNum type="arabicPeriod"/>
            </a:pPr>
            <a:r>
              <a:rPr lang="en-US" sz="1600" dirty="0" smtClean="0">
                <a:solidFill>
                  <a:schemeClr val="tx1"/>
                </a:solidFill>
              </a:rPr>
              <a:t> </a:t>
            </a:r>
            <a:r>
              <a:rPr lang="en-US" sz="1600" dirty="0">
                <a:solidFill>
                  <a:schemeClr val="tx1"/>
                </a:solidFill>
              </a:rPr>
              <a:t>Build and maintain a secure cloud </a:t>
            </a:r>
            <a:r>
              <a:rPr lang="en-US" sz="1600" dirty="0" smtClean="0">
                <a:solidFill>
                  <a:schemeClr val="tx1"/>
                </a:solidFill>
              </a:rPr>
              <a:t>infrastructure.</a:t>
            </a:r>
            <a:endParaRPr lang="en-US" sz="1600" dirty="0">
              <a:solidFill>
                <a:schemeClr val="tx1"/>
              </a:solidFill>
            </a:endParaRPr>
          </a:p>
          <a:p>
            <a:pPr marL="342900" indent="-342900" algn="l">
              <a:buFont typeface="+mj-lt"/>
              <a:buAutoNum type="arabicPeriod"/>
            </a:pPr>
            <a:r>
              <a:rPr lang="en-US" sz="1600" dirty="0" smtClean="0">
                <a:solidFill>
                  <a:schemeClr val="tx1"/>
                </a:solidFill>
              </a:rPr>
              <a:t> Ensure </a:t>
            </a:r>
            <a:r>
              <a:rPr lang="en-US" sz="1600" dirty="0">
                <a:solidFill>
                  <a:schemeClr val="tx1"/>
                </a:solidFill>
              </a:rPr>
              <a:t>confidential data protection.</a:t>
            </a:r>
          </a:p>
          <a:p>
            <a:pPr marL="342900" indent="-342900" algn="l">
              <a:buFont typeface="+mj-lt"/>
              <a:buAutoNum type="arabicPeriod"/>
            </a:pPr>
            <a:r>
              <a:rPr lang="en-US" sz="1600" dirty="0">
                <a:solidFill>
                  <a:schemeClr val="tx1"/>
                </a:solidFill>
              </a:rPr>
              <a:t> Implement strong access and identity management.</a:t>
            </a:r>
          </a:p>
          <a:p>
            <a:pPr marL="342900" indent="-342900" algn="l">
              <a:buFont typeface="+mj-lt"/>
              <a:buAutoNum type="arabicPeriod"/>
            </a:pPr>
            <a:r>
              <a:rPr lang="en-US" sz="1600" dirty="0">
                <a:solidFill>
                  <a:schemeClr val="tx1"/>
                </a:solidFill>
              </a:rPr>
              <a:t> Establish application and environment provisioning.</a:t>
            </a:r>
          </a:p>
          <a:p>
            <a:pPr marL="342900" indent="-342900" algn="l">
              <a:buFont typeface="+mj-lt"/>
              <a:buAutoNum type="arabicPeriod"/>
            </a:pPr>
            <a:r>
              <a:rPr lang="en-US" sz="1600" dirty="0">
                <a:solidFill>
                  <a:schemeClr val="tx1"/>
                </a:solidFill>
              </a:rPr>
              <a:t> Implement a governance and audit management program.</a:t>
            </a:r>
          </a:p>
          <a:p>
            <a:pPr marL="342900" indent="-342900" algn="l">
              <a:buFont typeface="+mj-lt"/>
              <a:buAutoNum type="arabicPeriod"/>
            </a:pPr>
            <a:r>
              <a:rPr lang="en-US" sz="1600" dirty="0">
                <a:solidFill>
                  <a:schemeClr val="tx1"/>
                </a:solidFill>
              </a:rPr>
              <a:t> Implement a vulnerability and intrusion management program.</a:t>
            </a:r>
          </a:p>
          <a:p>
            <a:pPr marL="342900" indent="-342900" algn="l">
              <a:buFont typeface="+mj-lt"/>
              <a:buAutoNum type="arabicPeriod"/>
            </a:pPr>
            <a:r>
              <a:rPr lang="en-US" sz="1600" dirty="0">
                <a:solidFill>
                  <a:schemeClr val="tx1"/>
                </a:solidFill>
              </a:rPr>
              <a:t> Maintain environment testing and validation.</a:t>
            </a:r>
          </a:p>
        </p:txBody>
      </p:sp>
      <p:pic>
        <p:nvPicPr>
          <p:cNvPr id="54273" name="Picture 1"/>
          <p:cNvPicPr>
            <a:picLocks noChangeAspect="1" noChangeArrowheads="1"/>
          </p:cNvPicPr>
          <p:nvPr/>
        </p:nvPicPr>
        <p:blipFill>
          <a:blip r:embed="rId2"/>
          <a:srcRect/>
          <a:stretch>
            <a:fillRect/>
          </a:stretch>
        </p:blipFill>
        <p:spPr bwMode="auto">
          <a:xfrm>
            <a:off x="274320" y="4160520"/>
            <a:ext cx="3429000" cy="1930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82562" y="593725"/>
            <a:ext cx="8778557" cy="639763"/>
          </a:xfrm>
        </p:spPr>
        <p:txBody>
          <a:bodyPr/>
          <a:lstStyle/>
          <a:p>
            <a:r>
              <a:rPr lang="en-US" dirty="0" smtClean="0"/>
              <a:t>Security risks associated with cloud computing that must be adequately addressed</a:t>
            </a:r>
            <a:br>
              <a:rPr lang="en-US" dirty="0" smtClean="0"/>
            </a:br>
            <a:endParaRPr lang="en-US" dirty="0" smtClean="0"/>
          </a:p>
        </p:txBody>
      </p:sp>
      <p:sp>
        <p:nvSpPr>
          <p:cNvPr id="13315" name="Slide Number Placeholder 2"/>
          <p:cNvSpPr>
            <a:spLocks noGrp="1"/>
          </p:cNvSpPr>
          <p:nvPr>
            <p:ph type="sldNum" sz="quarter" idx="11"/>
          </p:nvPr>
        </p:nvSpPr>
        <p:spPr>
          <a:noFill/>
        </p:spPr>
        <p:txBody>
          <a:bodyPr/>
          <a:lstStyle/>
          <a:p>
            <a:fld id="{C5D4F83C-D49E-414A-9720-80E8D62B99DD}" type="slidenum">
              <a:rPr lang="en-US" smtClean="0">
                <a:latin typeface="Arial" charset="0"/>
                <a:ea typeface="MS PGothic" pitchFamily="34" charset="-128"/>
                <a:cs typeface="Arial" charset="0"/>
              </a:rPr>
              <a:pPr/>
              <a:t>18</a:t>
            </a:fld>
            <a:endParaRPr lang="en-US" smtClean="0">
              <a:latin typeface="Arial" charset="0"/>
              <a:ea typeface="MS PGothic" pitchFamily="34" charset="-128"/>
              <a:cs typeface="Arial" charset="0"/>
            </a:endParaRPr>
          </a:p>
        </p:txBody>
      </p:sp>
      <p:sp>
        <p:nvSpPr>
          <p:cNvPr id="5" name="Rectangle 4"/>
          <p:cNvSpPr/>
          <p:nvPr/>
        </p:nvSpPr>
        <p:spPr>
          <a:xfrm>
            <a:off x="228600" y="1325880"/>
            <a:ext cx="8321040" cy="2585323"/>
          </a:xfrm>
          <a:prstGeom prst="rect">
            <a:avLst/>
          </a:prstGeom>
        </p:spPr>
        <p:txBody>
          <a:bodyPr wrap="square">
            <a:spAutoFit/>
          </a:bodyPr>
          <a:lstStyle/>
          <a:p>
            <a:pPr algn="just">
              <a:buFont typeface="Arial" pitchFamily="34" charset="0"/>
              <a:buChar char="•"/>
            </a:pPr>
            <a:r>
              <a:rPr lang="en-US" sz="1400" dirty="0" smtClean="0">
                <a:solidFill>
                  <a:schemeClr val="tx1"/>
                </a:solidFill>
              </a:rPr>
              <a:t> Loss </a:t>
            </a:r>
            <a:r>
              <a:rPr lang="en-US" sz="1400" dirty="0">
                <a:solidFill>
                  <a:schemeClr val="tx1"/>
                </a:solidFill>
              </a:rPr>
              <a:t>of governance. </a:t>
            </a:r>
          </a:p>
          <a:p>
            <a:pPr algn="just"/>
            <a:r>
              <a:rPr lang="en-US" sz="1400" dirty="0">
                <a:solidFill>
                  <a:schemeClr val="tx1"/>
                </a:solidFill>
              </a:rPr>
              <a:t>• Responsibility ambiguity. </a:t>
            </a:r>
          </a:p>
          <a:p>
            <a:pPr algn="just"/>
            <a:r>
              <a:rPr lang="en-US" sz="1400" dirty="0">
                <a:solidFill>
                  <a:schemeClr val="tx1"/>
                </a:solidFill>
              </a:rPr>
              <a:t>• Isolation failure. </a:t>
            </a:r>
          </a:p>
          <a:p>
            <a:pPr algn="just">
              <a:buFont typeface="Arial" pitchFamily="34" charset="0"/>
              <a:buChar char="•"/>
            </a:pPr>
            <a:r>
              <a:rPr lang="en-US" sz="1400" dirty="0" smtClean="0">
                <a:solidFill>
                  <a:schemeClr val="tx1"/>
                </a:solidFill>
              </a:rPr>
              <a:t> Vendor </a:t>
            </a:r>
            <a:r>
              <a:rPr lang="en-US" sz="1400" dirty="0">
                <a:solidFill>
                  <a:schemeClr val="tx1"/>
                </a:solidFill>
              </a:rPr>
              <a:t>lock‐in. </a:t>
            </a:r>
          </a:p>
          <a:p>
            <a:pPr algn="just"/>
            <a:r>
              <a:rPr lang="en-US" sz="1400" dirty="0">
                <a:solidFill>
                  <a:schemeClr val="tx1"/>
                </a:solidFill>
              </a:rPr>
              <a:t>• Compliance and legal risks. </a:t>
            </a:r>
            <a:endParaRPr lang="en-US" sz="1400" dirty="0" smtClean="0">
              <a:solidFill>
                <a:schemeClr val="tx1"/>
              </a:solidFill>
            </a:endParaRPr>
          </a:p>
          <a:p>
            <a:pPr algn="just">
              <a:buFont typeface="Arial" pitchFamily="34" charset="0"/>
              <a:buChar char="•"/>
            </a:pPr>
            <a:r>
              <a:rPr lang="en-US" sz="1400" dirty="0" smtClean="0">
                <a:solidFill>
                  <a:schemeClr val="tx1"/>
                </a:solidFill>
              </a:rPr>
              <a:t> Handling of security incidents. </a:t>
            </a:r>
          </a:p>
          <a:p>
            <a:pPr algn="just"/>
            <a:r>
              <a:rPr lang="en-US" sz="1400" dirty="0" smtClean="0">
                <a:solidFill>
                  <a:schemeClr val="tx1"/>
                </a:solidFill>
              </a:rPr>
              <a:t>• Management interface vulnerability. </a:t>
            </a:r>
          </a:p>
          <a:p>
            <a:pPr algn="just"/>
            <a:r>
              <a:rPr lang="en-US" sz="1400" dirty="0" smtClean="0">
                <a:solidFill>
                  <a:schemeClr val="tx1"/>
                </a:solidFill>
              </a:rPr>
              <a:t>• Data protection. </a:t>
            </a:r>
          </a:p>
          <a:p>
            <a:pPr algn="just">
              <a:buFont typeface="Arial" pitchFamily="34" charset="0"/>
              <a:buChar char="•"/>
            </a:pPr>
            <a:r>
              <a:rPr lang="en-US" sz="1400" dirty="0" smtClean="0">
                <a:solidFill>
                  <a:schemeClr val="tx1"/>
                </a:solidFill>
              </a:rPr>
              <a:t> Malicious behavior of insiders.. </a:t>
            </a:r>
          </a:p>
          <a:p>
            <a:pPr algn="just">
              <a:buFont typeface="Arial" pitchFamily="34" charset="0"/>
              <a:buChar char="•"/>
            </a:pPr>
            <a:r>
              <a:rPr lang="en-US" sz="1400" dirty="0" smtClean="0">
                <a:solidFill>
                  <a:schemeClr val="tx1"/>
                </a:solidFill>
              </a:rPr>
              <a:t> Business failure of the provider. </a:t>
            </a:r>
          </a:p>
          <a:p>
            <a:pPr algn="just">
              <a:buFont typeface="Arial" pitchFamily="34" charset="0"/>
              <a:buChar char="•"/>
            </a:pPr>
            <a:r>
              <a:rPr lang="en-US" sz="1400" dirty="0" smtClean="0">
                <a:solidFill>
                  <a:schemeClr val="tx1"/>
                </a:solidFill>
              </a:rPr>
              <a:t> Service unavailability. </a:t>
            </a:r>
          </a:p>
          <a:p>
            <a:pPr algn="just">
              <a:buFont typeface="Arial" pitchFamily="34" charset="0"/>
              <a:buChar char="•"/>
            </a:pPr>
            <a:r>
              <a:rPr lang="en-US" sz="1400" dirty="0" smtClean="0">
                <a:solidFill>
                  <a:schemeClr val="tx1"/>
                </a:solidFill>
              </a:rPr>
              <a:t> Insecure or incomplete data deletion</a:t>
            </a:r>
            <a:endParaRPr lang="en-US" sz="1400" dirty="0">
              <a:solidFill>
                <a:schemeClr val="tx1"/>
              </a:solidFill>
            </a:endParaRPr>
          </a:p>
          <a:p>
            <a:pPr algn="l"/>
            <a:endParaRPr lang="en-US" sz="1200" b="1" dirty="0">
              <a:solidFill>
                <a:schemeClr val="tx1"/>
              </a:solidFill>
            </a:endParaRPr>
          </a:p>
        </p:txBody>
      </p:sp>
      <p:sp>
        <p:nvSpPr>
          <p:cNvPr id="6" name="Rectangle 5"/>
          <p:cNvSpPr/>
          <p:nvPr/>
        </p:nvSpPr>
        <p:spPr>
          <a:xfrm>
            <a:off x="228600" y="6126480"/>
            <a:ext cx="8503920" cy="276999"/>
          </a:xfrm>
          <a:prstGeom prst="rect">
            <a:avLst/>
          </a:prstGeom>
        </p:spPr>
        <p:txBody>
          <a:bodyPr wrap="square">
            <a:spAutoFit/>
          </a:bodyPr>
          <a:lstStyle/>
          <a:p>
            <a:pPr algn="l" eaLnBrk="0" hangingPunct="0">
              <a:lnSpc>
                <a:spcPct val="100000"/>
              </a:lnSpc>
              <a:spcBef>
                <a:spcPct val="30000"/>
              </a:spcBef>
              <a:defRPr/>
            </a:pPr>
            <a:r>
              <a:rPr lang="en-US" sz="1200" dirty="0" smtClean="0">
                <a:solidFill>
                  <a:schemeClr val="tx1"/>
                </a:solidFill>
              </a:rPr>
              <a:t>Source and details description on </a:t>
            </a:r>
            <a:r>
              <a:rPr lang="en-US" sz="1200" dirty="0" smtClean="0">
                <a:solidFill>
                  <a:schemeClr val="tx1"/>
                </a:solidFill>
                <a:hlinkClick r:id="rId3"/>
              </a:rPr>
              <a:t>http://www.cloudstandardscustomercouncil.org/security-d.htm</a:t>
            </a:r>
            <a:endParaRPr lang="en-US" sz="1200" dirty="0" smtClean="0">
              <a:solidFill>
                <a:schemeClr val="tx1"/>
              </a:solidFill>
            </a:endParaRPr>
          </a:p>
        </p:txBody>
      </p:sp>
      <p:pic>
        <p:nvPicPr>
          <p:cNvPr id="46082" name="Picture 2"/>
          <p:cNvPicPr>
            <a:picLocks noChangeAspect="1" noChangeArrowheads="1"/>
          </p:cNvPicPr>
          <p:nvPr/>
        </p:nvPicPr>
        <p:blipFill>
          <a:blip r:embed="rId4"/>
          <a:srcRect/>
          <a:stretch>
            <a:fillRect/>
          </a:stretch>
        </p:blipFill>
        <p:spPr bwMode="auto">
          <a:xfrm>
            <a:off x="5029200" y="1325880"/>
            <a:ext cx="2819400" cy="201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challenges and questions in nutshell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19</a:t>
            </a:fld>
            <a:endParaRPr lang="en-US"/>
          </a:p>
        </p:txBody>
      </p:sp>
      <p:sp>
        <p:nvSpPr>
          <p:cNvPr id="6" name="Rectangle 5"/>
          <p:cNvSpPr/>
          <p:nvPr/>
        </p:nvSpPr>
        <p:spPr>
          <a:xfrm>
            <a:off x="228600" y="1051560"/>
            <a:ext cx="8275320" cy="4745915"/>
          </a:xfrm>
          <a:prstGeom prst="rect">
            <a:avLst/>
          </a:prstGeom>
        </p:spPr>
        <p:txBody>
          <a:bodyPr wrap="square">
            <a:spAutoFit/>
          </a:bodyPr>
          <a:lstStyle/>
          <a:p>
            <a:pPr algn="just"/>
            <a:r>
              <a:rPr lang="en-US" sz="1400" b="1" dirty="0" smtClean="0">
                <a:solidFill>
                  <a:schemeClr val="tx1"/>
                </a:solidFill>
              </a:rPr>
              <a:t>Governance</a:t>
            </a:r>
          </a:p>
          <a:p>
            <a:pPr algn="just"/>
            <a:r>
              <a:rPr lang="en-US" sz="1400" dirty="0" smtClean="0">
                <a:solidFill>
                  <a:schemeClr val="tx1"/>
                </a:solidFill>
              </a:rPr>
              <a:t>Achieving and maintaining governance and compliance in cloud environments brings new challenges to many organizations. (This paper should not be seen as legal advice or guidance specific to any one organization.) </a:t>
            </a:r>
          </a:p>
          <a:p>
            <a:pPr algn="just"/>
            <a:endParaRPr lang="en-US" sz="1400" dirty="0" smtClean="0">
              <a:solidFill>
                <a:schemeClr val="tx1"/>
              </a:solidFill>
            </a:endParaRPr>
          </a:p>
          <a:p>
            <a:pPr algn="just"/>
            <a:r>
              <a:rPr lang="en-US" sz="1400" dirty="0" smtClean="0">
                <a:solidFill>
                  <a:schemeClr val="tx1"/>
                </a:solidFill>
              </a:rPr>
              <a:t>Things you might need to consider include:</a:t>
            </a:r>
          </a:p>
          <a:p>
            <a:pPr algn="just"/>
            <a:endParaRPr lang="en-US" sz="1400" dirty="0" smtClean="0">
              <a:solidFill>
                <a:schemeClr val="tx1"/>
              </a:solidFill>
            </a:endParaRPr>
          </a:p>
          <a:p>
            <a:pPr lvl="1" algn="just"/>
            <a:r>
              <a:rPr lang="en-US" sz="1400" b="1" dirty="0" smtClean="0">
                <a:solidFill>
                  <a:schemeClr val="tx1"/>
                </a:solidFill>
              </a:rPr>
              <a:t>Jurisdiction and regulatory requirements</a:t>
            </a:r>
          </a:p>
          <a:p>
            <a:pPr lvl="1" algn="just">
              <a:buFont typeface="Arial" pitchFamily="34" charset="0"/>
              <a:buChar char="•"/>
            </a:pPr>
            <a:r>
              <a:rPr lang="en-US" sz="1400" dirty="0" smtClean="0">
                <a:solidFill>
                  <a:schemeClr val="tx1"/>
                </a:solidFill>
              </a:rPr>
              <a:t> Can data be accessed and stored at rest within regulatory  constraints?</a:t>
            </a:r>
          </a:p>
          <a:p>
            <a:pPr lvl="1" algn="just">
              <a:buFont typeface="Arial" pitchFamily="34" charset="0"/>
              <a:buChar char="•"/>
            </a:pPr>
            <a:r>
              <a:rPr lang="en-US" sz="1400" dirty="0" smtClean="0">
                <a:solidFill>
                  <a:schemeClr val="tx1"/>
                </a:solidFill>
              </a:rPr>
              <a:t> Are development, test and operational clouds managing data within the required jurisdictions including backups?</a:t>
            </a:r>
          </a:p>
          <a:p>
            <a:pPr lvl="1" algn="just"/>
            <a:endParaRPr lang="en-US" sz="1400" b="1" dirty="0" smtClean="0">
              <a:solidFill>
                <a:schemeClr val="tx1"/>
              </a:solidFill>
            </a:endParaRPr>
          </a:p>
          <a:p>
            <a:pPr lvl="1" algn="just"/>
            <a:r>
              <a:rPr lang="en-US" sz="1400" b="1" dirty="0" smtClean="0">
                <a:solidFill>
                  <a:schemeClr val="tx1"/>
                </a:solidFill>
              </a:rPr>
              <a:t>Complying with Export/Import controls</a:t>
            </a:r>
          </a:p>
          <a:p>
            <a:pPr lvl="1" algn="just">
              <a:buFont typeface="Arial" pitchFamily="34" charset="0"/>
              <a:buChar char="•"/>
            </a:pPr>
            <a:r>
              <a:rPr lang="en-US" sz="1400" dirty="0" smtClean="0">
                <a:solidFill>
                  <a:schemeClr val="tx1"/>
                </a:solidFill>
              </a:rPr>
              <a:t>Applying encryption software to data in the cloud, are these controls permitted in a particular country/jurisdiction?</a:t>
            </a:r>
          </a:p>
          <a:p>
            <a:pPr lvl="1" algn="just">
              <a:buFont typeface="Arial" pitchFamily="34" charset="0"/>
              <a:buChar char="•"/>
            </a:pPr>
            <a:r>
              <a:rPr lang="en-US" sz="1400" dirty="0" smtClean="0">
                <a:solidFill>
                  <a:schemeClr val="tx1"/>
                </a:solidFill>
              </a:rPr>
              <a:t>Can you legally operate with the security mechanisms being applied?</a:t>
            </a:r>
          </a:p>
          <a:p>
            <a:pPr lvl="1" algn="just">
              <a:buFont typeface="Arial" pitchFamily="34" charset="0"/>
              <a:buChar char="•"/>
            </a:pPr>
            <a:endParaRPr lang="en-US" sz="1400" dirty="0" smtClean="0">
              <a:solidFill>
                <a:schemeClr val="tx1"/>
              </a:solidFill>
            </a:endParaRPr>
          </a:p>
          <a:p>
            <a:pPr lvl="1" algn="just"/>
            <a:r>
              <a:rPr lang="en-US" sz="1400" b="1" dirty="0" smtClean="0">
                <a:solidFill>
                  <a:schemeClr val="tx1"/>
                </a:solidFill>
              </a:rPr>
              <a:t>Compliance of the infrastructure</a:t>
            </a:r>
          </a:p>
          <a:p>
            <a:pPr lvl="1" algn="just">
              <a:buFont typeface="Arial" pitchFamily="34" charset="0"/>
              <a:buChar char="•"/>
            </a:pPr>
            <a:r>
              <a:rPr lang="en-US" sz="1400" dirty="0" smtClean="0">
                <a:solidFill>
                  <a:schemeClr val="tx1"/>
                </a:solidFill>
              </a:rPr>
              <a:t>Are you buying into a cloud architecture/infrastructure/ service which is not compliant?</a:t>
            </a:r>
          </a:p>
          <a:p>
            <a:pPr lvl="1" algn="just"/>
            <a:endParaRPr lang="en-US" sz="1400" b="1" dirty="0" smtClean="0">
              <a:solidFill>
                <a:schemeClr val="tx1"/>
              </a:solidFill>
            </a:endParaRPr>
          </a:p>
          <a:p>
            <a:pPr lvl="1" algn="just"/>
            <a:r>
              <a:rPr lang="en-US" sz="1400" b="1" dirty="0" smtClean="0">
                <a:solidFill>
                  <a:schemeClr val="tx1"/>
                </a:solidFill>
              </a:rPr>
              <a:t>Audit and reporting</a:t>
            </a:r>
          </a:p>
          <a:p>
            <a:pPr lvl="1" algn="just">
              <a:buFont typeface="Arial" pitchFamily="34" charset="0"/>
              <a:buChar char="•"/>
            </a:pPr>
            <a:r>
              <a:rPr lang="en-US" sz="1400" dirty="0" smtClean="0">
                <a:solidFill>
                  <a:schemeClr val="tx1"/>
                </a:solidFill>
              </a:rPr>
              <a:t>Can you provide the required evidence and reports to show compliance to regulations such as PCI and SOX? </a:t>
            </a:r>
          </a:p>
          <a:p>
            <a:pPr lvl="1" algn="just">
              <a:buFont typeface="Arial" pitchFamily="34" charset="0"/>
              <a:buChar char="•"/>
            </a:pPr>
            <a:r>
              <a:rPr lang="en-US" sz="1400" dirty="0" smtClean="0">
                <a:solidFill>
                  <a:schemeClr val="tx1"/>
                </a:solidFill>
              </a:rPr>
              <a:t>Can you satisfy legal requirements for information when operating in the cloud?</a:t>
            </a:r>
            <a:endParaRPr lang="en-US" sz="1400" dirty="0">
              <a:solidFill>
                <a:schemeClr val="tx1"/>
              </a:solidFill>
            </a:endParaRPr>
          </a:p>
        </p:txBody>
      </p:sp>
      <p:pic>
        <p:nvPicPr>
          <p:cNvPr id="44033" name="Picture 1"/>
          <p:cNvPicPr>
            <a:picLocks noChangeAspect="1" noChangeArrowheads="1"/>
          </p:cNvPicPr>
          <p:nvPr/>
        </p:nvPicPr>
        <p:blipFill>
          <a:blip r:embed="rId2"/>
          <a:srcRect/>
          <a:stretch>
            <a:fillRect/>
          </a:stretch>
        </p:blipFill>
        <p:spPr bwMode="auto">
          <a:xfrm>
            <a:off x="7360920" y="1737360"/>
            <a:ext cx="1021556"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sz="2800" dirty="0" smtClean="0"/>
              <a:t>	All material that is being shared via this education session has been obtained from freely available materials of IBM company and IBM University Initiative sources unless specifically mentioned otherwise.</a:t>
            </a:r>
          </a:p>
          <a:p>
            <a:pPr algn="ctr">
              <a:buNone/>
            </a:pPr>
            <a:r>
              <a:rPr lang="en-US" sz="2800" dirty="0" smtClean="0"/>
              <a:t>(links to materials are listed at the end of each chapter)</a:t>
            </a:r>
            <a:endParaRPr lang="en-US" sz="2800" dirty="0"/>
          </a:p>
        </p:txBody>
      </p:sp>
      <p:sp>
        <p:nvSpPr>
          <p:cNvPr id="4" name="Slide Number Placeholder 3"/>
          <p:cNvSpPr>
            <a:spLocks noGrp="1"/>
          </p:cNvSpPr>
          <p:nvPr>
            <p:ph type="sldNum" sz="quarter" idx="11"/>
          </p:nvPr>
        </p:nvSpPr>
        <p:spPr/>
        <p:txBody>
          <a:bodyPr/>
          <a:lstStyle/>
          <a:p>
            <a:pPr>
              <a:defRPr/>
            </a:pPr>
            <a:fld id="{5FF9BC84-E776-4A6C-ACC6-12755BCAFA89}"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challenges and questions in nutshell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20</a:t>
            </a:fld>
            <a:endParaRPr lang="en-US"/>
          </a:p>
        </p:txBody>
      </p:sp>
      <p:sp>
        <p:nvSpPr>
          <p:cNvPr id="6" name="Rectangle 5"/>
          <p:cNvSpPr/>
          <p:nvPr/>
        </p:nvSpPr>
        <p:spPr>
          <a:xfrm>
            <a:off x="228600" y="868680"/>
            <a:ext cx="8275320" cy="4745915"/>
          </a:xfrm>
          <a:prstGeom prst="rect">
            <a:avLst/>
          </a:prstGeom>
        </p:spPr>
        <p:txBody>
          <a:bodyPr wrap="square">
            <a:spAutoFit/>
          </a:bodyPr>
          <a:lstStyle/>
          <a:p>
            <a:pPr algn="just"/>
            <a:endParaRPr lang="en-US" sz="1400" dirty="0" smtClean="0">
              <a:solidFill>
                <a:schemeClr val="tx1"/>
              </a:solidFill>
            </a:endParaRPr>
          </a:p>
          <a:p>
            <a:pPr algn="just"/>
            <a:endParaRPr lang="en-US" sz="1400" dirty="0" smtClean="0">
              <a:solidFill>
                <a:schemeClr val="tx1"/>
              </a:solidFill>
            </a:endParaRPr>
          </a:p>
          <a:p>
            <a:pPr algn="just"/>
            <a:endParaRPr lang="en-US" sz="1400" dirty="0" smtClean="0">
              <a:solidFill>
                <a:schemeClr val="tx1"/>
              </a:solidFill>
            </a:endParaRPr>
          </a:p>
          <a:p>
            <a:pPr algn="just"/>
            <a:endParaRPr lang="en-US" sz="1400" dirty="0" smtClean="0">
              <a:solidFill>
                <a:schemeClr val="tx1"/>
              </a:solidFill>
            </a:endParaRPr>
          </a:p>
          <a:p>
            <a:pPr algn="just"/>
            <a:endParaRPr lang="en-US" sz="1400" dirty="0" smtClean="0">
              <a:solidFill>
                <a:schemeClr val="tx1"/>
              </a:solidFill>
            </a:endParaRPr>
          </a:p>
          <a:p>
            <a:pPr algn="just"/>
            <a:endParaRPr lang="en-US" sz="1400" dirty="0" smtClean="0">
              <a:solidFill>
                <a:schemeClr val="tx1"/>
              </a:solidFill>
            </a:endParaRPr>
          </a:p>
          <a:p>
            <a:pPr algn="just"/>
            <a:r>
              <a:rPr lang="en-US" sz="1400" dirty="0" smtClean="0">
                <a:solidFill>
                  <a:schemeClr val="tx1"/>
                </a:solidFill>
              </a:rPr>
              <a:t>Other key issues include:</a:t>
            </a:r>
          </a:p>
          <a:p>
            <a:pPr algn="just"/>
            <a:endParaRPr lang="en-US" sz="1400" dirty="0" smtClean="0">
              <a:solidFill>
                <a:schemeClr val="tx1"/>
              </a:solidFill>
            </a:endParaRPr>
          </a:p>
          <a:p>
            <a:pPr lvl="1" algn="just"/>
            <a:r>
              <a:rPr lang="en-US" sz="1400" b="1" dirty="0" smtClean="0">
                <a:solidFill>
                  <a:schemeClr val="tx1"/>
                </a:solidFill>
              </a:rPr>
              <a:t>Data location and segregation</a:t>
            </a:r>
          </a:p>
          <a:p>
            <a:pPr lvl="1" algn="just">
              <a:buFont typeface="Arial" pitchFamily="34" charset="0"/>
              <a:buChar char="•"/>
            </a:pPr>
            <a:r>
              <a:rPr lang="en-US" sz="1400" dirty="0" smtClean="0">
                <a:solidFill>
                  <a:schemeClr val="tx1"/>
                </a:solidFill>
              </a:rPr>
              <a:t>Where does the data reside? How do you know?</a:t>
            </a:r>
          </a:p>
          <a:p>
            <a:pPr lvl="1" algn="just">
              <a:buFont typeface="Arial" pitchFamily="34" charset="0"/>
              <a:buChar char="•"/>
            </a:pPr>
            <a:r>
              <a:rPr lang="en-US" sz="1400" dirty="0" smtClean="0">
                <a:solidFill>
                  <a:schemeClr val="tx1"/>
                </a:solidFill>
              </a:rPr>
              <a:t>What happens when investigations require access  to servers and possibly other people’s data?</a:t>
            </a:r>
          </a:p>
          <a:p>
            <a:pPr lvl="1" algn="just"/>
            <a:endParaRPr lang="en-US" sz="1400" b="1" dirty="0" smtClean="0">
              <a:solidFill>
                <a:schemeClr val="tx1"/>
              </a:solidFill>
            </a:endParaRPr>
          </a:p>
          <a:p>
            <a:pPr lvl="1" algn="just"/>
            <a:r>
              <a:rPr lang="en-US" sz="1400" b="1" dirty="0" smtClean="0">
                <a:solidFill>
                  <a:schemeClr val="tx1"/>
                </a:solidFill>
              </a:rPr>
              <a:t>Data footprints</a:t>
            </a:r>
          </a:p>
          <a:p>
            <a:pPr lvl="1" algn="just">
              <a:buFont typeface="Arial" pitchFamily="34" charset="0"/>
              <a:buChar char="•"/>
            </a:pPr>
            <a:r>
              <a:rPr lang="en-US" sz="1400" dirty="0" smtClean="0">
                <a:solidFill>
                  <a:schemeClr val="tx1"/>
                </a:solidFill>
              </a:rPr>
              <a:t>How do you ensure that the data is where you need it when you need it, yet not left behind?</a:t>
            </a:r>
          </a:p>
          <a:p>
            <a:pPr lvl="1" algn="just">
              <a:buFont typeface="Arial" pitchFamily="34" charset="0"/>
              <a:buChar char="•"/>
            </a:pPr>
            <a:r>
              <a:rPr lang="en-US" sz="1400" dirty="0" smtClean="0">
                <a:solidFill>
                  <a:schemeClr val="tx1"/>
                </a:solidFill>
              </a:rPr>
              <a:t>How is it deleted?</a:t>
            </a:r>
          </a:p>
          <a:p>
            <a:pPr lvl="1" algn="just">
              <a:buFont typeface="Arial" pitchFamily="34" charset="0"/>
              <a:buChar char="•"/>
            </a:pPr>
            <a:r>
              <a:rPr lang="en-US" sz="1400" dirty="0" smtClean="0">
                <a:solidFill>
                  <a:schemeClr val="tx1"/>
                </a:solidFill>
              </a:rPr>
              <a:t>Can the application code be exposed in the cloud?</a:t>
            </a:r>
          </a:p>
          <a:p>
            <a:pPr lvl="1" algn="just"/>
            <a:endParaRPr lang="en-US" sz="1400" b="1" dirty="0" smtClean="0">
              <a:solidFill>
                <a:schemeClr val="tx1"/>
              </a:solidFill>
            </a:endParaRPr>
          </a:p>
          <a:p>
            <a:pPr lvl="1" algn="just"/>
            <a:r>
              <a:rPr lang="en-US" sz="1400" b="1" dirty="0" smtClean="0">
                <a:solidFill>
                  <a:schemeClr val="tx1"/>
                </a:solidFill>
              </a:rPr>
              <a:t>Backup and recovery</a:t>
            </a:r>
          </a:p>
          <a:p>
            <a:pPr lvl="1" algn="just">
              <a:buFont typeface="Arial" pitchFamily="34" charset="0"/>
              <a:buChar char="•"/>
            </a:pPr>
            <a:r>
              <a:rPr lang="en-US" sz="1400" dirty="0" smtClean="0">
                <a:solidFill>
                  <a:schemeClr val="tx1"/>
                </a:solidFill>
              </a:rPr>
              <a:t>How can you retrieve data when you need it? </a:t>
            </a:r>
          </a:p>
          <a:p>
            <a:pPr lvl="1" algn="just">
              <a:buFont typeface="Arial" pitchFamily="34" charset="0"/>
              <a:buChar char="•"/>
            </a:pPr>
            <a:r>
              <a:rPr lang="en-US" sz="1400" dirty="0" smtClean="0">
                <a:solidFill>
                  <a:schemeClr val="tx1"/>
                </a:solidFill>
              </a:rPr>
              <a:t>Can you ensure that the backup is maintained securely,  in geographically separated locations?</a:t>
            </a:r>
          </a:p>
          <a:p>
            <a:pPr lvl="1" algn="just"/>
            <a:endParaRPr lang="en-US" sz="1400" b="1" dirty="0" smtClean="0">
              <a:solidFill>
                <a:schemeClr val="tx1"/>
              </a:solidFill>
            </a:endParaRPr>
          </a:p>
          <a:p>
            <a:pPr lvl="1" algn="just"/>
            <a:r>
              <a:rPr lang="en-US" sz="1400" b="1" dirty="0" smtClean="0">
                <a:solidFill>
                  <a:schemeClr val="tx1"/>
                </a:solidFill>
              </a:rPr>
              <a:t>Administration</a:t>
            </a:r>
          </a:p>
          <a:p>
            <a:pPr lvl="1" algn="just">
              <a:buFont typeface="Arial" pitchFamily="34" charset="0"/>
              <a:buChar char="•"/>
            </a:pPr>
            <a:r>
              <a:rPr lang="en-US" sz="1400" dirty="0" smtClean="0">
                <a:solidFill>
                  <a:schemeClr val="tx1"/>
                </a:solidFill>
              </a:rPr>
              <a:t>How can you control the increased access administrators have working in a virtualized model?</a:t>
            </a:r>
          </a:p>
          <a:p>
            <a:pPr lvl="1" algn="just">
              <a:buFont typeface="Arial" pitchFamily="34" charset="0"/>
              <a:buChar char="•"/>
            </a:pPr>
            <a:r>
              <a:rPr lang="en-US" sz="1400" dirty="0" smtClean="0">
                <a:solidFill>
                  <a:schemeClr val="tx1"/>
                </a:solidFill>
              </a:rPr>
              <a:t>Can privileged access be appropriately controlled in cloud environments?</a:t>
            </a:r>
            <a:endParaRPr lang="en-US" sz="1400" dirty="0">
              <a:solidFill>
                <a:schemeClr val="tx1"/>
              </a:solidFill>
            </a:endParaRPr>
          </a:p>
        </p:txBody>
      </p:sp>
      <p:pic>
        <p:nvPicPr>
          <p:cNvPr id="43009" name="Picture 1"/>
          <p:cNvPicPr>
            <a:picLocks noChangeAspect="1" noChangeArrowheads="1"/>
          </p:cNvPicPr>
          <p:nvPr/>
        </p:nvPicPr>
        <p:blipFill>
          <a:blip r:embed="rId2"/>
          <a:srcRect/>
          <a:stretch>
            <a:fillRect/>
          </a:stretch>
        </p:blipFill>
        <p:spPr bwMode="auto">
          <a:xfrm>
            <a:off x="6446520" y="1097280"/>
            <a:ext cx="2039815" cy="1005840"/>
          </a:xfrm>
          <a:prstGeom prst="rect">
            <a:avLst/>
          </a:prstGeom>
          <a:noFill/>
          <a:ln w="9525">
            <a:noFill/>
            <a:miter lim="800000"/>
            <a:headEnd/>
            <a:tailEnd/>
          </a:ln>
        </p:spPr>
      </p:pic>
      <p:sp>
        <p:nvSpPr>
          <p:cNvPr id="7" name="Rectangle 6"/>
          <p:cNvSpPr/>
          <p:nvPr/>
        </p:nvSpPr>
        <p:spPr>
          <a:xfrm>
            <a:off x="228600" y="1051560"/>
            <a:ext cx="6080760" cy="1061829"/>
          </a:xfrm>
          <a:prstGeom prst="rect">
            <a:avLst/>
          </a:prstGeom>
        </p:spPr>
        <p:txBody>
          <a:bodyPr wrap="square">
            <a:spAutoFit/>
          </a:bodyPr>
          <a:lstStyle/>
          <a:p>
            <a:pPr algn="just"/>
            <a:r>
              <a:rPr lang="en-US" sz="1400" b="1" dirty="0" smtClean="0">
                <a:solidFill>
                  <a:schemeClr val="tx1"/>
                </a:solidFill>
              </a:rPr>
              <a:t>Data</a:t>
            </a:r>
          </a:p>
          <a:p>
            <a:pPr algn="just"/>
            <a:r>
              <a:rPr lang="en-US" sz="1400" dirty="0" smtClean="0">
                <a:solidFill>
                  <a:schemeClr val="tx1"/>
                </a:solidFill>
              </a:rPr>
              <a:t>Cloud places data in new and different places, not just the user data but also the application (source) code. Who has access, and what is left behind when you scale down a service? </a:t>
            </a:r>
          </a:p>
          <a:p>
            <a:pPr algn="just"/>
            <a:endParaRPr lang="en-US" sz="1400" dirty="0" smtClean="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challenges and questions in nutshell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21</a:t>
            </a:fld>
            <a:endParaRPr lang="en-US"/>
          </a:p>
        </p:txBody>
      </p:sp>
      <p:sp>
        <p:nvSpPr>
          <p:cNvPr id="6" name="Rectangle 5"/>
          <p:cNvSpPr/>
          <p:nvPr/>
        </p:nvSpPr>
        <p:spPr>
          <a:xfrm>
            <a:off x="228600" y="1051560"/>
            <a:ext cx="8275320" cy="5715411"/>
          </a:xfrm>
          <a:prstGeom prst="rect">
            <a:avLst/>
          </a:prstGeom>
        </p:spPr>
        <p:txBody>
          <a:bodyPr wrap="square">
            <a:spAutoFit/>
          </a:bodyPr>
          <a:lstStyle/>
          <a:p>
            <a:pPr algn="just"/>
            <a:endParaRPr lang="en-US" sz="1400" dirty="0" smtClean="0">
              <a:solidFill>
                <a:schemeClr val="tx1"/>
              </a:solidFill>
            </a:endParaRPr>
          </a:p>
          <a:p>
            <a:pPr algn="just"/>
            <a:endParaRPr lang="en-US" sz="1400" dirty="0" smtClean="0">
              <a:solidFill>
                <a:schemeClr val="tx1"/>
              </a:solidFill>
            </a:endParaRPr>
          </a:p>
          <a:p>
            <a:pPr algn="just"/>
            <a:endParaRPr lang="en-US" sz="1400" dirty="0" smtClean="0">
              <a:solidFill>
                <a:schemeClr val="tx1"/>
              </a:solidFill>
            </a:endParaRPr>
          </a:p>
          <a:p>
            <a:pPr algn="just"/>
            <a:endParaRPr lang="en-US" sz="1400" dirty="0" smtClean="0">
              <a:solidFill>
                <a:schemeClr val="tx1"/>
              </a:solidFill>
            </a:endParaRPr>
          </a:p>
          <a:p>
            <a:pPr algn="just"/>
            <a:endParaRPr lang="en-US" sz="1400" dirty="0" smtClean="0">
              <a:solidFill>
                <a:schemeClr val="tx1"/>
              </a:solidFill>
            </a:endParaRPr>
          </a:p>
          <a:p>
            <a:pPr algn="just"/>
            <a:r>
              <a:rPr lang="en-US" sz="1400" dirty="0" smtClean="0">
                <a:solidFill>
                  <a:schemeClr val="tx1"/>
                </a:solidFill>
              </a:rPr>
              <a:t>Looking at the underlying architecture and infrastructure, some of the considerations include:</a:t>
            </a:r>
          </a:p>
          <a:p>
            <a:pPr lvl="1" algn="just"/>
            <a:endParaRPr lang="en-US" sz="1400" dirty="0" smtClean="0">
              <a:solidFill>
                <a:schemeClr val="tx1"/>
              </a:solidFill>
            </a:endParaRPr>
          </a:p>
          <a:p>
            <a:pPr lvl="1" algn="just"/>
            <a:r>
              <a:rPr lang="en-US" sz="1400" b="1" dirty="0" smtClean="0">
                <a:solidFill>
                  <a:schemeClr val="tx1"/>
                </a:solidFill>
              </a:rPr>
              <a:t>Protection</a:t>
            </a:r>
          </a:p>
          <a:p>
            <a:pPr lvl="1" algn="just">
              <a:buFont typeface="Arial" pitchFamily="34" charset="0"/>
              <a:buChar char="•"/>
            </a:pPr>
            <a:r>
              <a:rPr lang="en-US" sz="1400" dirty="0" smtClean="0">
                <a:solidFill>
                  <a:schemeClr val="tx1"/>
                </a:solidFill>
              </a:rPr>
              <a:t>How do you protect against attack when you have a standard infrastructure and the same vulnerability exists in many places across that infrastructure?</a:t>
            </a:r>
          </a:p>
          <a:p>
            <a:pPr lvl="1" algn="just">
              <a:buFont typeface="Arial" pitchFamily="34" charset="0"/>
              <a:buChar char="•"/>
            </a:pPr>
            <a:endParaRPr lang="en-US" sz="1400" b="1" dirty="0" smtClean="0">
              <a:solidFill>
                <a:schemeClr val="tx1"/>
              </a:solidFill>
            </a:endParaRPr>
          </a:p>
          <a:p>
            <a:pPr lvl="1" algn="just"/>
            <a:r>
              <a:rPr lang="en-US" sz="1400" b="1" dirty="0" smtClean="0">
                <a:solidFill>
                  <a:schemeClr val="tx1"/>
                </a:solidFill>
              </a:rPr>
              <a:t>Hypervisor vulnerabilities</a:t>
            </a:r>
          </a:p>
          <a:p>
            <a:pPr lvl="1" algn="just">
              <a:buFont typeface="Arial" pitchFamily="34" charset="0"/>
              <a:buChar char="•"/>
            </a:pPr>
            <a:r>
              <a:rPr lang="en-US" sz="1400" dirty="0" smtClean="0">
                <a:solidFill>
                  <a:schemeClr val="tx1"/>
                </a:solidFill>
              </a:rPr>
              <a:t>How can you protect the hypervisor (a key component for cloud infrastructures) which interacts and manages multiple environments in the cloud? The hypervisor being a potential target to gain access to more systems, and hosted images.</a:t>
            </a:r>
          </a:p>
          <a:p>
            <a:pPr lvl="1" algn="just"/>
            <a:endParaRPr lang="en-US" sz="1400" b="1" dirty="0" smtClean="0">
              <a:solidFill>
                <a:schemeClr val="tx1"/>
              </a:solidFill>
            </a:endParaRPr>
          </a:p>
          <a:p>
            <a:pPr lvl="1" algn="just"/>
            <a:r>
              <a:rPr lang="en-US" sz="1400" b="1" dirty="0" smtClean="0">
                <a:solidFill>
                  <a:schemeClr val="tx1"/>
                </a:solidFill>
              </a:rPr>
              <a:t>Multi-tenant environments</a:t>
            </a:r>
          </a:p>
          <a:p>
            <a:pPr lvl="1" algn="just">
              <a:buFont typeface="Arial" pitchFamily="34" charset="0"/>
              <a:buChar char="•"/>
            </a:pPr>
            <a:r>
              <a:rPr lang="en-US" sz="1400" dirty="0" smtClean="0">
                <a:solidFill>
                  <a:schemeClr val="tx1"/>
                </a:solidFill>
              </a:rPr>
              <a:t>How do you ensure that systems and applications are appropriately and sufficiently isolated and protecting against malicious server to server communication?</a:t>
            </a:r>
          </a:p>
          <a:p>
            <a:pPr lvl="1" algn="just"/>
            <a:endParaRPr lang="en-US" sz="1400" b="1" dirty="0" smtClean="0">
              <a:solidFill>
                <a:schemeClr val="tx1"/>
              </a:solidFill>
            </a:endParaRPr>
          </a:p>
          <a:p>
            <a:pPr lvl="1" algn="just"/>
            <a:r>
              <a:rPr lang="en-US" sz="1400" b="1" dirty="0" smtClean="0">
                <a:solidFill>
                  <a:schemeClr val="tx1"/>
                </a:solidFill>
              </a:rPr>
              <a:t>Security policies</a:t>
            </a:r>
          </a:p>
          <a:p>
            <a:pPr lvl="1" algn="just">
              <a:buFont typeface="Arial" pitchFamily="34" charset="0"/>
              <a:buChar char="•"/>
            </a:pPr>
            <a:r>
              <a:rPr lang="en-US" sz="1400" dirty="0" smtClean="0">
                <a:solidFill>
                  <a:schemeClr val="tx1"/>
                </a:solidFill>
              </a:rPr>
              <a:t>How do you ensure that security policies are accurately and fully implemented across the cloud architectures you are using and buying into?</a:t>
            </a:r>
          </a:p>
          <a:p>
            <a:pPr lvl="1" algn="just"/>
            <a:endParaRPr lang="en-US" sz="1400" b="1" dirty="0" smtClean="0">
              <a:solidFill>
                <a:schemeClr val="tx1"/>
              </a:solidFill>
            </a:endParaRPr>
          </a:p>
          <a:p>
            <a:pPr lvl="1" algn="just"/>
            <a:r>
              <a:rPr lang="en-US" sz="1400" b="1" dirty="0" smtClean="0">
                <a:solidFill>
                  <a:schemeClr val="tx1"/>
                </a:solidFill>
              </a:rPr>
              <a:t>Identity Management</a:t>
            </a:r>
          </a:p>
          <a:p>
            <a:pPr lvl="1" algn="just">
              <a:buFont typeface="Arial" pitchFamily="34" charset="0"/>
              <a:buChar char="•"/>
            </a:pPr>
            <a:r>
              <a:rPr lang="en-US" sz="1400" dirty="0" smtClean="0">
                <a:solidFill>
                  <a:schemeClr val="tx1"/>
                </a:solidFill>
              </a:rPr>
              <a:t>How do you control passwords and access tokens in the cloud?</a:t>
            </a:r>
          </a:p>
          <a:p>
            <a:pPr lvl="1" algn="just">
              <a:buFont typeface="Arial" pitchFamily="34" charset="0"/>
              <a:buChar char="•"/>
            </a:pPr>
            <a:r>
              <a:rPr lang="en-US" sz="1400" dirty="0" smtClean="0">
                <a:solidFill>
                  <a:schemeClr val="tx1"/>
                </a:solidFill>
              </a:rPr>
              <a:t>How do you federate identity in the cloud?</a:t>
            </a:r>
          </a:p>
          <a:p>
            <a:pPr lvl="1" algn="just">
              <a:buFont typeface="Arial" pitchFamily="34" charset="0"/>
              <a:buChar char="•"/>
            </a:pPr>
            <a:r>
              <a:rPr lang="en-US" sz="1400" dirty="0" smtClean="0">
                <a:solidFill>
                  <a:schemeClr val="tx1"/>
                </a:solidFill>
              </a:rPr>
              <a:t>How can you prevent </a:t>
            </a:r>
            <a:r>
              <a:rPr lang="en-US" sz="1400" dirty="0" err="1" smtClean="0">
                <a:solidFill>
                  <a:schemeClr val="tx1"/>
                </a:solidFill>
              </a:rPr>
              <a:t>userids</a:t>
            </a:r>
            <a:r>
              <a:rPr lang="en-US" sz="1400" dirty="0" smtClean="0">
                <a:solidFill>
                  <a:schemeClr val="tx1"/>
                </a:solidFill>
              </a:rPr>
              <a:t> / passwords being passed and exposed in the cloud unnecessarily, increasing risk?</a:t>
            </a:r>
            <a:endParaRPr lang="en-US" sz="1400" dirty="0">
              <a:solidFill>
                <a:schemeClr val="tx1"/>
              </a:solidFill>
            </a:endParaRPr>
          </a:p>
        </p:txBody>
      </p:sp>
      <p:pic>
        <p:nvPicPr>
          <p:cNvPr id="41985" name="Picture 1"/>
          <p:cNvPicPr>
            <a:picLocks noChangeAspect="1" noChangeArrowheads="1"/>
          </p:cNvPicPr>
          <p:nvPr/>
        </p:nvPicPr>
        <p:blipFill>
          <a:blip r:embed="rId2"/>
          <a:srcRect/>
          <a:stretch>
            <a:fillRect/>
          </a:stretch>
        </p:blipFill>
        <p:spPr bwMode="auto">
          <a:xfrm>
            <a:off x="7498080" y="822960"/>
            <a:ext cx="1118955" cy="1097280"/>
          </a:xfrm>
          <a:prstGeom prst="rect">
            <a:avLst/>
          </a:prstGeom>
          <a:noFill/>
          <a:ln w="9525">
            <a:noFill/>
            <a:miter lim="800000"/>
            <a:headEnd/>
            <a:tailEnd/>
          </a:ln>
        </p:spPr>
      </p:pic>
      <p:sp>
        <p:nvSpPr>
          <p:cNvPr id="7" name="Rectangle 6"/>
          <p:cNvSpPr/>
          <p:nvPr/>
        </p:nvSpPr>
        <p:spPr>
          <a:xfrm>
            <a:off x="228600" y="1041291"/>
            <a:ext cx="7178040" cy="1061829"/>
          </a:xfrm>
          <a:prstGeom prst="rect">
            <a:avLst/>
          </a:prstGeom>
        </p:spPr>
        <p:txBody>
          <a:bodyPr wrap="square">
            <a:spAutoFit/>
          </a:bodyPr>
          <a:lstStyle/>
          <a:p>
            <a:pPr algn="just"/>
            <a:r>
              <a:rPr lang="en-US" sz="1400" b="1" dirty="0" smtClean="0">
                <a:solidFill>
                  <a:schemeClr val="tx1"/>
                </a:solidFill>
              </a:rPr>
              <a:t>Architecture</a:t>
            </a:r>
          </a:p>
          <a:p>
            <a:pPr algn="just"/>
            <a:r>
              <a:rPr lang="en-US" sz="1400" dirty="0" smtClean="0">
                <a:solidFill>
                  <a:schemeClr val="tx1"/>
                </a:solidFill>
              </a:rPr>
              <a:t>Standardized infrastructure and applications; increased commoditization leading to more opportunity to exploit a single vulnerability many times. </a:t>
            </a:r>
          </a:p>
          <a:p>
            <a:pPr algn="just"/>
            <a:endParaRPr lang="en-US" sz="1400" dirty="0" smtClean="0">
              <a:solidFill>
                <a:schemeClr val="tx1"/>
              </a:solidFill>
            </a:endParaRPr>
          </a:p>
          <a:p>
            <a:pPr algn="just"/>
            <a:endParaRPr lang="en-US" sz="1400" dirty="0" smtClean="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challenges and questions in nutshell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22</a:t>
            </a:fld>
            <a:endParaRPr lang="en-US"/>
          </a:p>
        </p:txBody>
      </p:sp>
      <p:sp>
        <p:nvSpPr>
          <p:cNvPr id="6" name="Rectangle 5"/>
          <p:cNvSpPr/>
          <p:nvPr/>
        </p:nvSpPr>
        <p:spPr>
          <a:xfrm>
            <a:off x="228600" y="1051560"/>
            <a:ext cx="8275320" cy="3388620"/>
          </a:xfrm>
          <a:prstGeom prst="rect">
            <a:avLst/>
          </a:prstGeom>
        </p:spPr>
        <p:txBody>
          <a:bodyPr wrap="square">
            <a:spAutoFit/>
          </a:bodyPr>
          <a:lstStyle/>
          <a:p>
            <a:pPr algn="just"/>
            <a:r>
              <a:rPr lang="en-US" sz="1400" b="1" dirty="0" smtClean="0">
                <a:solidFill>
                  <a:schemeClr val="tx1"/>
                </a:solidFill>
              </a:rPr>
              <a:t>Applications</a:t>
            </a:r>
          </a:p>
          <a:p>
            <a:pPr algn="just"/>
            <a:r>
              <a:rPr lang="en-US" sz="1400" dirty="0" smtClean="0">
                <a:solidFill>
                  <a:schemeClr val="tx1"/>
                </a:solidFill>
              </a:rPr>
              <a:t>There has been a significant increase in web application vulnerabilities, so much so that these vulnerabilities make up more than half of the disclosed vulnerabilities over the past 4 years.</a:t>
            </a:r>
          </a:p>
          <a:p>
            <a:pPr algn="just"/>
            <a:endParaRPr lang="en-US" sz="1400" b="1" dirty="0" smtClean="0">
              <a:solidFill>
                <a:schemeClr val="tx1"/>
              </a:solidFill>
            </a:endParaRPr>
          </a:p>
          <a:p>
            <a:pPr lvl="1" algn="just"/>
            <a:r>
              <a:rPr lang="en-US" sz="1400" b="1" dirty="0" smtClean="0">
                <a:solidFill>
                  <a:schemeClr val="tx1"/>
                </a:solidFill>
              </a:rPr>
              <a:t>Software Vulnerabilities </a:t>
            </a:r>
          </a:p>
          <a:p>
            <a:pPr lvl="1" algn="just">
              <a:buFont typeface="Arial" pitchFamily="34" charset="0"/>
              <a:buChar char="•"/>
            </a:pPr>
            <a:r>
              <a:rPr lang="en-US" sz="1400" dirty="0" smtClean="0">
                <a:solidFill>
                  <a:schemeClr val="tx1"/>
                </a:solidFill>
              </a:rPr>
              <a:t>How do you check and manage vulnerabilities in applications? </a:t>
            </a:r>
          </a:p>
          <a:p>
            <a:pPr lvl="1" algn="just">
              <a:buFont typeface="Arial" pitchFamily="34" charset="0"/>
              <a:buChar char="•"/>
            </a:pPr>
            <a:r>
              <a:rPr lang="en-US" sz="1400" dirty="0" smtClean="0">
                <a:solidFill>
                  <a:schemeClr val="tx1"/>
                </a:solidFill>
              </a:rPr>
              <a:t>How do you secure applications in the cloud that are increasing targets due to the large user population? </a:t>
            </a:r>
          </a:p>
          <a:p>
            <a:pPr lvl="1" algn="just"/>
            <a:endParaRPr lang="en-US" sz="1400" dirty="0" smtClean="0">
              <a:solidFill>
                <a:schemeClr val="tx1"/>
              </a:solidFill>
            </a:endParaRPr>
          </a:p>
          <a:p>
            <a:pPr lvl="1" algn="just"/>
            <a:r>
              <a:rPr lang="en-US" sz="1400" b="1" dirty="0" smtClean="0">
                <a:solidFill>
                  <a:schemeClr val="tx1"/>
                </a:solidFill>
              </a:rPr>
              <a:t>Patch management </a:t>
            </a:r>
          </a:p>
          <a:p>
            <a:pPr lvl="1" algn="just">
              <a:buFont typeface="Arial" pitchFamily="34" charset="0"/>
              <a:buChar char="•"/>
            </a:pPr>
            <a:r>
              <a:rPr lang="en-US" sz="1400" dirty="0" smtClean="0">
                <a:solidFill>
                  <a:schemeClr val="tx1"/>
                </a:solidFill>
              </a:rPr>
              <a:t>How do you secure applications where patches are not available?</a:t>
            </a:r>
          </a:p>
          <a:p>
            <a:pPr lvl="1" algn="just">
              <a:buFont typeface="Arial" pitchFamily="34" charset="0"/>
              <a:buChar char="•"/>
            </a:pPr>
            <a:r>
              <a:rPr lang="en-US" sz="1400" dirty="0" smtClean="0">
                <a:solidFill>
                  <a:schemeClr val="tx1"/>
                </a:solidFill>
              </a:rPr>
              <a:t>How do you ensure images are patched and up to date when deployed in the cloud? </a:t>
            </a:r>
          </a:p>
          <a:p>
            <a:pPr lvl="1" algn="just"/>
            <a:endParaRPr lang="en-US" sz="1400" dirty="0" smtClean="0">
              <a:solidFill>
                <a:schemeClr val="tx1"/>
              </a:solidFill>
            </a:endParaRPr>
          </a:p>
          <a:p>
            <a:pPr lvl="1" algn="just"/>
            <a:r>
              <a:rPr lang="en-US" sz="1400" b="1" dirty="0" smtClean="0">
                <a:solidFill>
                  <a:schemeClr val="tx1"/>
                </a:solidFill>
              </a:rPr>
              <a:t>Application devices </a:t>
            </a:r>
          </a:p>
          <a:p>
            <a:pPr lvl="1" algn="just">
              <a:buFont typeface="Arial" pitchFamily="34" charset="0"/>
              <a:buChar char="•"/>
            </a:pPr>
            <a:r>
              <a:rPr lang="en-US" sz="1400" dirty="0" smtClean="0">
                <a:solidFill>
                  <a:schemeClr val="tx1"/>
                </a:solidFill>
              </a:rPr>
              <a:t> How do you manage the new access devices using their own new application software?</a:t>
            </a:r>
          </a:p>
          <a:p>
            <a:pPr lvl="1" algn="just">
              <a:buFont typeface="Arial" pitchFamily="34" charset="0"/>
              <a:buChar char="•"/>
            </a:pPr>
            <a:r>
              <a:rPr lang="en-US" sz="1400" dirty="0" smtClean="0">
                <a:solidFill>
                  <a:schemeClr val="tx1"/>
                </a:solidFill>
              </a:rPr>
              <a:t> How do you ensure they are not introducing a new set of vulnerabilities and ways to exploit your data?</a:t>
            </a:r>
            <a:endParaRPr lang="en-US" sz="1400" dirty="0">
              <a:solidFill>
                <a:schemeClr val="tx1"/>
              </a:solidFill>
            </a:endParaRPr>
          </a:p>
        </p:txBody>
      </p:sp>
      <p:pic>
        <p:nvPicPr>
          <p:cNvPr id="40962" name="Picture 2"/>
          <p:cNvPicPr>
            <a:picLocks noChangeAspect="1" noChangeArrowheads="1"/>
          </p:cNvPicPr>
          <p:nvPr/>
        </p:nvPicPr>
        <p:blipFill>
          <a:blip r:embed="rId2"/>
          <a:srcRect/>
          <a:stretch>
            <a:fillRect/>
          </a:stretch>
        </p:blipFill>
        <p:spPr bwMode="auto">
          <a:xfrm>
            <a:off x="6812280" y="4155790"/>
            <a:ext cx="1580726" cy="21621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challenges and questions in nutshell</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23</a:t>
            </a:fld>
            <a:endParaRPr lang="en-US"/>
          </a:p>
        </p:txBody>
      </p:sp>
      <p:sp>
        <p:nvSpPr>
          <p:cNvPr id="6" name="Rectangle 5"/>
          <p:cNvSpPr/>
          <p:nvPr/>
        </p:nvSpPr>
        <p:spPr>
          <a:xfrm>
            <a:off x="228600" y="1828800"/>
            <a:ext cx="8275320" cy="3388620"/>
          </a:xfrm>
          <a:prstGeom prst="rect">
            <a:avLst/>
          </a:prstGeom>
        </p:spPr>
        <p:txBody>
          <a:bodyPr wrap="square">
            <a:spAutoFit/>
          </a:bodyPr>
          <a:lstStyle/>
          <a:p>
            <a:pPr lvl="1" algn="just"/>
            <a:r>
              <a:rPr lang="en-US" sz="1400" b="1" dirty="0" smtClean="0">
                <a:solidFill>
                  <a:schemeClr val="tx1"/>
                </a:solidFill>
              </a:rPr>
              <a:t>Operational oversight</a:t>
            </a:r>
          </a:p>
          <a:p>
            <a:pPr lvl="1" algn="just">
              <a:buFont typeface="Arial" pitchFamily="34" charset="0"/>
              <a:buChar char="•"/>
            </a:pPr>
            <a:r>
              <a:rPr lang="en-US" sz="1400" dirty="0" smtClean="0">
                <a:solidFill>
                  <a:schemeClr val="tx1"/>
                </a:solidFill>
              </a:rPr>
              <a:t>When logs no longer just cover your own environment do you need to retrieve and analyze audit logs from diverse systems potentially containing information with multiple customers?</a:t>
            </a:r>
          </a:p>
          <a:p>
            <a:pPr lvl="1" algn="just"/>
            <a:endParaRPr lang="en-US" sz="1400" b="1" dirty="0" smtClean="0">
              <a:solidFill>
                <a:schemeClr val="tx1"/>
              </a:solidFill>
            </a:endParaRPr>
          </a:p>
          <a:p>
            <a:pPr lvl="1" algn="just"/>
            <a:r>
              <a:rPr lang="en-US" sz="1400" b="1" dirty="0" smtClean="0">
                <a:solidFill>
                  <a:schemeClr val="tx1"/>
                </a:solidFill>
              </a:rPr>
              <a:t>Audit and assurance</a:t>
            </a:r>
          </a:p>
          <a:p>
            <a:pPr lvl="1" algn="just">
              <a:buFont typeface="Arial" pitchFamily="34" charset="0"/>
              <a:buChar char="•"/>
            </a:pPr>
            <a:r>
              <a:rPr lang="en-US" sz="1400" dirty="0" smtClean="0">
                <a:solidFill>
                  <a:schemeClr val="tx1"/>
                </a:solidFill>
              </a:rPr>
              <a:t>What level of assurance and how many providers will you need to deal with?</a:t>
            </a:r>
          </a:p>
          <a:p>
            <a:pPr lvl="1" algn="just">
              <a:buFont typeface="Arial" pitchFamily="34" charset="0"/>
              <a:buChar char="•"/>
            </a:pPr>
            <a:r>
              <a:rPr lang="en-US" sz="1400" dirty="0" smtClean="0">
                <a:solidFill>
                  <a:schemeClr val="tx1"/>
                </a:solidFill>
              </a:rPr>
              <a:t>Do you need to have an audit of every cloud service provider? </a:t>
            </a:r>
          </a:p>
          <a:p>
            <a:pPr lvl="1" algn="just"/>
            <a:endParaRPr lang="en-US" sz="1400" b="1" dirty="0" smtClean="0">
              <a:solidFill>
                <a:schemeClr val="tx1"/>
              </a:solidFill>
            </a:endParaRPr>
          </a:p>
          <a:p>
            <a:pPr lvl="1" algn="just"/>
            <a:r>
              <a:rPr lang="en-US" sz="1400" b="1" dirty="0" smtClean="0">
                <a:solidFill>
                  <a:schemeClr val="tx1"/>
                </a:solidFill>
              </a:rPr>
              <a:t>Investigating an incident</a:t>
            </a:r>
          </a:p>
          <a:p>
            <a:pPr lvl="1" algn="just">
              <a:buFont typeface="Arial" pitchFamily="34" charset="0"/>
              <a:buChar char="•"/>
            </a:pPr>
            <a:r>
              <a:rPr lang="en-US" sz="1400" dirty="0" smtClean="0">
                <a:solidFill>
                  <a:schemeClr val="tx1"/>
                </a:solidFill>
              </a:rPr>
              <a:t>How much experience does your provider have of audit and investigation in a shared environment?</a:t>
            </a:r>
          </a:p>
          <a:p>
            <a:pPr lvl="1" algn="just">
              <a:buFont typeface="Arial" pitchFamily="34" charset="0"/>
              <a:buChar char="•"/>
            </a:pPr>
            <a:r>
              <a:rPr lang="en-US" sz="1400" dirty="0" smtClean="0">
                <a:solidFill>
                  <a:schemeClr val="tx1"/>
                </a:solidFill>
              </a:rPr>
              <a:t>How much experience do they have of conducting investigations without impacting service or data confidentiality?</a:t>
            </a:r>
          </a:p>
          <a:p>
            <a:pPr lvl="1" algn="just"/>
            <a:endParaRPr lang="en-US" sz="1400" b="1" dirty="0" smtClean="0">
              <a:solidFill>
                <a:schemeClr val="tx1"/>
              </a:solidFill>
            </a:endParaRPr>
          </a:p>
          <a:p>
            <a:pPr lvl="1" algn="just"/>
            <a:r>
              <a:rPr lang="en-US" sz="1400" b="1" dirty="0" smtClean="0">
                <a:solidFill>
                  <a:schemeClr val="tx1"/>
                </a:solidFill>
              </a:rPr>
              <a:t>Experience of new cloud providers</a:t>
            </a:r>
          </a:p>
          <a:p>
            <a:pPr lvl="1" algn="just">
              <a:buFont typeface="Arial" pitchFamily="34" charset="0"/>
              <a:buChar char="•"/>
            </a:pPr>
            <a:r>
              <a:rPr lang="en-US" sz="1400" dirty="0" smtClean="0">
                <a:solidFill>
                  <a:schemeClr val="tx1"/>
                </a:solidFill>
              </a:rPr>
              <a:t>What will the security of data be if the cloud providers are no longer in business?</a:t>
            </a:r>
          </a:p>
          <a:p>
            <a:pPr lvl="1" algn="just">
              <a:buFont typeface="Arial" pitchFamily="34" charset="0"/>
              <a:buChar char="•"/>
            </a:pPr>
            <a:r>
              <a:rPr lang="en-US" sz="1400" dirty="0" smtClean="0">
                <a:solidFill>
                  <a:schemeClr val="tx1"/>
                </a:solidFill>
              </a:rPr>
              <a:t>Has business continuity been considered for this eventuality?</a:t>
            </a:r>
            <a:endParaRPr lang="en-US" sz="1400" dirty="0">
              <a:solidFill>
                <a:schemeClr val="tx1"/>
              </a:solidFill>
            </a:endParaRPr>
          </a:p>
        </p:txBody>
      </p:sp>
      <p:pic>
        <p:nvPicPr>
          <p:cNvPr id="39937" name="Picture 1"/>
          <p:cNvPicPr>
            <a:picLocks noChangeAspect="1" noChangeArrowheads="1"/>
          </p:cNvPicPr>
          <p:nvPr/>
        </p:nvPicPr>
        <p:blipFill>
          <a:blip r:embed="rId2"/>
          <a:srcRect/>
          <a:stretch>
            <a:fillRect/>
          </a:stretch>
        </p:blipFill>
        <p:spPr bwMode="auto">
          <a:xfrm>
            <a:off x="7360920" y="648393"/>
            <a:ext cx="1032510" cy="1314103"/>
          </a:xfrm>
          <a:prstGeom prst="rect">
            <a:avLst/>
          </a:prstGeom>
          <a:noFill/>
          <a:ln w="9525">
            <a:noFill/>
            <a:miter lim="800000"/>
            <a:headEnd/>
            <a:tailEnd/>
          </a:ln>
        </p:spPr>
      </p:pic>
      <p:sp>
        <p:nvSpPr>
          <p:cNvPr id="7" name="Rectangle 6"/>
          <p:cNvSpPr/>
          <p:nvPr/>
        </p:nvSpPr>
        <p:spPr>
          <a:xfrm>
            <a:off x="228600" y="1051560"/>
            <a:ext cx="6949440" cy="1061829"/>
          </a:xfrm>
          <a:prstGeom prst="rect">
            <a:avLst/>
          </a:prstGeom>
        </p:spPr>
        <p:txBody>
          <a:bodyPr wrap="square">
            <a:spAutoFit/>
          </a:bodyPr>
          <a:lstStyle/>
          <a:p>
            <a:pPr algn="just"/>
            <a:r>
              <a:rPr lang="en-US" sz="1400" b="1" dirty="0" smtClean="0">
                <a:solidFill>
                  <a:schemeClr val="tx1"/>
                </a:solidFill>
              </a:rPr>
              <a:t>Assurance</a:t>
            </a:r>
          </a:p>
          <a:p>
            <a:pPr algn="just"/>
            <a:r>
              <a:rPr lang="en-US" sz="1400" dirty="0" smtClean="0">
                <a:solidFill>
                  <a:schemeClr val="tx1"/>
                </a:solidFill>
              </a:rPr>
              <a:t>Challenges exist for testing and assuring the infrastructure, especially when there is no easy way for data centre visits or penetration (pen) tests.</a:t>
            </a:r>
          </a:p>
          <a:p>
            <a:pPr algn="just"/>
            <a:endParaRPr lang="en-US" sz="1400" dirty="0" smtClean="0">
              <a:solidFill>
                <a:schemeClr val="tx1"/>
              </a:solidFill>
            </a:endParaRPr>
          </a:p>
          <a:p>
            <a:pPr algn="just"/>
            <a:endParaRPr lang="en-US" sz="1400" dirty="0" smtClean="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Summary</a:t>
            </a:r>
          </a:p>
        </p:txBody>
      </p:sp>
      <p:sp>
        <p:nvSpPr>
          <p:cNvPr id="14339" name="Slide Number Placeholder 2"/>
          <p:cNvSpPr>
            <a:spLocks noGrp="1"/>
          </p:cNvSpPr>
          <p:nvPr>
            <p:ph type="sldNum" sz="quarter" idx="11"/>
          </p:nvPr>
        </p:nvSpPr>
        <p:spPr>
          <a:noFill/>
        </p:spPr>
        <p:txBody>
          <a:bodyPr/>
          <a:lstStyle/>
          <a:p>
            <a:fld id="{4B114522-8183-4C52-BBE0-BE3180BCF74F}" type="slidenum">
              <a:rPr lang="en-US" smtClean="0">
                <a:latin typeface="Arial" charset="0"/>
                <a:ea typeface="MS PGothic" pitchFamily="34" charset="-128"/>
                <a:cs typeface="Arial" charset="0"/>
              </a:rPr>
              <a:pPr/>
              <a:t>24</a:t>
            </a:fld>
            <a:endParaRPr lang="en-US" smtClean="0">
              <a:latin typeface="Arial" charset="0"/>
              <a:ea typeface="MS PGothic" pitchFamily="34" charset="-128"/>
              <a:cs typeface="Arial" charset="0"/>
            </a:endParaRPr>
          </a:p>
        </p:txBody>
      </p:sp>
      <p:pic>
        <p:nvPicPr>
          <p:cNvPr id="14340" name="Picture 4"/>
          <p:cNvPicPr>
            <a:picLocks noChangeAspect="1" noChangeArrowheads="1"/>
          </p:cNvPicPr>
          <p:nvPr/>
        </p:nvPicPr>
        <p:blipFill>
          <a:blip r:embed="rId2"/>
          <a:srcRect/>
          <a:stretch>
            <a:fillRect/>
          </a:stretch>
        </p:blipFill>
        <p:spPr bwMode="auto">
          <a:xfrm>
            <a:off x="620713" y="1143000"/>
            <a:ext cx="7780337" cy="2181225"/>
          </a:xfrm>
          <a:prstGeom prst="rect">
            <a:avLst/>
          </a:prstGeom>
          <a:noFill/>
          <a:ln w="28575" cap="flat" cmpd="sng" algn="ctr">
            <a:noFill/>
            <a:prstDash val="solid"/>
            <a:miter lim="800000"/>
            <a:headEnd type="none" w="med" len="med"/>
            <a:tailEnd type="none" w="med" len="med"/>
          </a:ln>
        </p:spPr>
      </p:pic>
      <p:pic>
        <p:nvPicPr>
          <p:cNvPr id="14341" name="Picture 5"/>
          <p:cNvPicPr>
            <a:picLocks noChangeAspect="1" noChangeArrowheads="1"/>
          </p:cNvPicPr>
          <p:nvPr/>
        </p:nvPicPr>
        <p:blipFill>
          <a:blip r:embed="rId3"/>
          <a:srcRect/>
          <a:stretch>
            <a:fillRect/>
          </a:stretch>
        </p:blipFill>
        <p:spPr bwMode="auto">
          <a:xfrm>
            <a:off x="620713" y="3566160"/>
            <a:ext cx="7837487" cy="2543175"/>
          </a:xfrm>
          <a:prstGeom prst="rect">
            <a:avLst/>
          </a:prstGeom>
          <a:noFill/>
          <a:ln w="28575" cap="flat" cmpd="sng" algn="ctr">
            <a:noFill/>
            <a:prstDash val="solid"/>
            <a:miter lim="800000"/>
            <a:headEnd type="none" w="med" len="med"/>
            <a:tailEnd type="none" w="med" len="me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9" name="Rectangle 3"/>
          <p:cNvSpPr>
            <a:spLocks noChangeArrowheads="1"/>
          </p:cNvSpPr>
          <p:nvPr/>
        </p:nvSpPr>
        <p:spPr bwMode="auto">
          <a:xfrm>
            <a:off x="152400" y="1847850"/>
            <a:ext cx="8763000" cy="3106738"/>
          </a:xfrm>
          <a:prstGeom prst="rect">
            <a:avLst/>
          </a:prstGeom>
          <a:noFill/>
          <a:ln w="9525">
            <a:noFill/>
            <a:miter lim="800000"/>
            <a:headEnd/>
            <a:tailEnd/>
          </a:ln>
          <a:effectLst/>
        </p:spPr>
        <p:txBody>
          <a:bodyPr/>
          <a:lstStyle/>
          <a:p>
            <a:pPr marL="228600" indent="-228600" defTabSz="914400" eaLnBrk="0" hangingPunct="0">
              <a:lnSpc>
                <a:spcPct val="100000"/>
              </a:lnSpc>
              <a:spcBef>
                <a:spcPct val="50000"/>
              </a:spcBef>
              <a:buClr>
                <a:schemeClr val="tx1"/>
              </a:buClr>
              <a:buFont typeface="Wingdings" pitchFamily="2" charset="2"/>
              <a:buChar char="§"/>
            </a:pPr>
            <a:endParaRPr lang="en-US" sz="1800" b="0" dirty="0">
              <a:solidFill>
                <a:schemeClr val="tx1"/>
              </a:solidFill>
            </a:endParaRPr>
          </a:p>
        </p:txBody>
      </p:sp>
      <p:pic>
        <p:nvPicPr>
          <p:cNvPr id="5" name="Picture 2" descr="Graphic to use for Cloud Specialty"/>
          <p:cNvPicPr>
            <a:picLocks noChangeAspect="1" noChangeArrowheads="1"/>
          </p:cNvPicPr>
          <p:nvPr/>
        </p:nvPicPr>
        <p:blipFill>
          <a:blip r:embed="rId3" cstate="print"/>
          <a:srcRect/>
          <a:stretch>
            <a:fillRect/>
          </a:stretch>
        </p:blipFill>
        <p:spPr bwMode="auto">
          <a:xfrm>
            <a:off x="126683" y="3291840"/>
            <a:ext cx="2205037" cy="2009775"/>
          </a:xfrm>
          <a:prstGeom prst="rect">
            <a:avLst/>
          </a:prstGeom>
          <a:noFill/>
          <a:ln w="9525">
            <a:noFill/>
            <a:miter lim="800000"/>
            <a:headEnd/>
            <a:tailEnd/>
          </a:ln>
        </p:spPr>
      </p:pic>
      <p:sp>
        <p:nvSpPr>
          <p:cNvPr id="6" name="Title 1"/>
          <p:cNvSpPr txBox="1">
            <a:spLocks/>
          </p:cNvSpPr>
          <p:nvPr/>
        </p:nvSpPr>
        <p:spPr>
          <a:xfrm>
            <a:off x="0" y="3840797"/>
            <a:ext cx="9143999" cy="639763"/>
          </a:xfrm>
          <a:prstGeom prst="rect">
            <a:avLst/>
          </a:prstGeom>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1"/>
                </a:solidFill>
                <a:effectLst/>
                <a:uLnTx/>
                <a:uFillTx/>
                <a:latin typeface="+mj-lt"/>
                <a:ea typeface="MS PGothic" pitchFamily="34" charset="-128"/>
                <a:cs typeface="ＭＳ Ｐゴシック" charset="0"/>
              </a:rPr>
              <a:t>Cloud Security</a:t>
            </a:r>
            <a:br>
              <a:rPr kumimoji="0" lang="en-US" sz="4400" b="0" i="0" u="none" strike="noStrike" kern="0" cap="none" spc="0" normalizeH="0" baseline="0" noProof="0" dirty="0" smtClean="0">
                <a:ln>
                  <a:noFill/>
                </a:ln>
                <a:solidFill>
                  <a:schemeClr val="tx1"/>
                </a:solidFill>
                <a:effectLst/>
                <a:uLnTx/>
                <a:uFillTx/>
                <a:latin typeface="+mj-lt"/>
                <a:ea typeface="MS PGothic" pitchFamily="34" charset="-128"/>
                <a:cs typeface="ＭＳ Ｐゴシック" charset="0"/>
              </a:rPr>
            </a:br>
            <a:r>
              <a:rPr kumimoji="0" lang="en-US" sz="2400" b="0" i="0" u="none" strike="noStrike" kern="0" cap="none" spc="0" normalizeH="0" baseline="0" noProof="0" dirty="0" smtClean="0">
                <a:ln>
                  <a:noFill/>
                </a:ln>
                <a:solidFill>
                  <a:srgbClr val="0070C0"/>
                </a:solidFill>
                <a:effectLst/>
                <a:uLnTx/>
                <a:uFillTx/>
                <a:latin typeface="+mj-lt"/>
                <a:ea typeface="MS PGothic" pitchFamily="34" charset="-128"/>
                <a:cs typeface="ＭＳ Ｐゴシック" charset="0"/>
              </a:rPr>
              <a:t>Security examples</a:t>
            </a:r>
            <a:r>
              <a:rPr kumimoji="0" lang="en-US" sz="2400" b="0" i="0" u="none" strike="noStrike" kern="0" cap="none" spc="0" normalizeH="0" noProof="0" dirty="0" smtClean="0">
                <a:ln>
                  <a:noFill/>
                </a:ln>
                <a:solidFill>
                  <a:srgbClr val="0070C0"/>
                </a:solidFill>
                <a:effectLst/>
                <a:uLnTx/>
                <a:uFillTx/>
                <a:latin typeface="+mj-lt"/>
                <a:ea typeface="MS PGothic" pitchFamily="34" charset="-128"/>
                <a:cs typeface="ＭＳ Ｐゴシック" charset="0"/>
              </a:rPr>
              <a:t> (concerns)</a:t>
            </a:r>
            <a:r>
              <a:rPr kumimoji="0" lang="en-US" sz="4400" b="0" i="0" u="none" strike="noStrike" kern="0" cap="none" spc="0" normalizeH="0" baseline="0" noProof="0" dirty="0" smtClean="0">
                <a:ln>
                  <a:noFill/>
                </a:ln>
                <a:solidFill>
                  <a:schemeClr val="tx1"/>
                </a:solidFill>
                <a:effectLst/>
                <a:uLnTx/>
                <a:uFillTx/>
                <a:latin typeface="+mj-lt"/>
                <a:ea typeface="MS PGothic" pitchFamily="34" charset="-128"/>
                <a:cs typeface="ＭＳ Ｐゴシック" charset="0"/>
              </a:rPr>
              <a:t/>
            </a:r>
            <a:br>
              <a:rPr kumimoji="0" lang="en-US" sz="4400" b="0" i="0" u="none" strike="noStrike" kern="0" cap="none" spc="0" normalizeH="0" baseline="0" noProof="0" dirty="0" smtClean="0">
                <a:ln>
                  <a:noFill/>
                </a:ln>
                <a:solidFill>
                  <a:schemeClr val="tx1"/>
                </a:solidFill>
                <a:effectLst/>
                <a:uLnTx/>
                <a:uFillTx/>
                <a:latin typeface="+mj-lt"/>
                <a:ea typeface="MS PGothic" pitchFamily="34" charset="-128"/>
                <a:cs typeface="ＭＳ Ｐゴシック" charset="0"/>
              </a:rPr>
            </a:br>
            <a:endParaRPr kumimoji="0" lang="en-US" sz="2000" b="0" i="0" u="none" strike="noStrike" kern="0" cap="none" spc="0" normalizeH="0" baseline="0" noProof="0" dirty="0">
              <a:ln>
                <a:noFill/>
              </a:ln>
              <a:solidFill>
                <a:schemeClr val="tx1"/>
              </a:solidFill>
              <a:effectLst/>
              <a:uLnTx/>
              <a:uFillTx/>
              <a:latin typeface="+mj-lt"/>
              <a:ea typeface="MS PGothic" pitchFamily="34" charset="-128"/>
              <a:cs typeface="ＭＳ Ｐゴシック" charset="0"/>
            </a:endParaRPr>
          </a:p>
        </p:txBody>
      </p:sp>
      <p:pic>
        <p:nvPicPr>
          <p:cNvPr id="7" name="Picture 4"/>
          <p:cNvPicPr>
            <a:picLocks noChangeAspect="1" noChangeArrowheads="1"/>
          </p:cNvPicPr>
          <p:nvPr/>
        </p:nvPicPr>
        <p:blipFill>
          <a:blip r:embed="rId4"/>
          <a:srcRect/>
          <a:stretch>
            <a:fillRect/>
          </a:stretch>
        </p:blipFill>
        <p:spPr bwMode="auto">
          <a:xfrm>
            <a:off x="2880360" y="773430"/>
            <a:ext cx="3267075" cy="2609850"/>
          </a:xfrm>
          <a:prstGeom prst="rect">
            <a:avLst/>
          </a:prstGeom>
          <a:noFill/>
          <a:ln w="9525">
            <a:noFill/>
            <a:miter lim="800000"/>
            <a:headEnd/>
            <a:tailEnd/>
          </a:ln>
        </p:spPr>
      </p:pic>
      <p:pic>
        <p:nvPicPr>
          <p:cNvPr id="8" name="Picture 5"/>
          <p:cNvPicPr>
            <a:picLocks noChangeAspect="1" noChangeArrowheads="1"/>
          </p:cNvPicPr>
          <p:nvPr/>
        </p:nvPicPr>
        <p:blipFill>
          <a:blip r:embed="rId5"/>
          <a:srcRect/>
          <a:stretch>
            <a:fillRect/>
          </a:stretch>
        </p:blipFill>
        <p:spPr bwMode="auto">
          <a:xfrm>
            <a:off x="7406640" y="3337560"/>
            <a:ext cx="146685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88682"/>
            <a:ext cx="9144000" cy="1143000"/>
          </a:xfrm>
          <a:prstGeom prst="rect">
            <a:avLst/>
          </a:prstGeom>
          <a:noFill/>
          <a:ln w="9525">
            <a:noFill/>
            <a:miter lim="800000"/>
            <a:headEnd/>
            <a:tailEnd/>
          </a:ln>
          <a:effectLst/>
        </p:spPr>
        <p:txBody>
          <a:bodyPr/>
          <a:lstStyle/>
          <a:p>
            <a:pPr algn="ctr" defTabSz="914400">
              <a:lnSpc>
                <a:spcPct val="100000"/>
              </a:lnSpc>
            </a:pPr>
            <a:r>
              <a:rPr lang="en-US" sz="1800" b="1" dirty="0" smtClean="0">
                <a:solidFill>
                  <a:srgbClr val="0070C0"/>
                </a:solidFill>
              </a:rPr>
              <a:t>Example – security concern</a:t>
            </a:r>
            <a:endParaRPr lang="en-US" sz="1800" b="1" dirty="0">
              <a:solidFill>
                <a:srgbClr val="0070C0"/>
              </a:solidFill>
            </a:endParaRPr>
          </a:p>
        </p:txBody>
      </p:sp>
      <p:sp>
        <p:nvSpPr>
          <p:cNvPr id="5" name="Rectangle 4"/>
          <p:cNvSpPr/>
          <p:nvPr/>
        </p:nvSpPr>
        <p:spPr>
          <a:xfrm>
            <a:off x="666435" y="845492"/>
            <a:ext cx="7802652" cy="480131"/>
          </a:xfrm>
          <a:prstGeom prst="rect">
            <a:avLst/>
          </a:prstGeom>
        </p:spPr>
        <p:txBody>
          <a:bodyPr wrap="square">
            <a:spAutoFit/>
          </a:bodyPr>
          <a:lstStyle/>
          <a:p>
            <a:pPr algn="just"/>
            <a:r>
              <a:rPr lang="en-US" sz="1400" dirty="0" smtClean="0">
                <a:solidFill>
                  <a:schemeClr val="tx1"/>
                </a:solidFill>
              </a:rPr>
              <a:t>“</a:t>
            </a:r>
            <a:r>
              <a:rPr lang="en-US" sz="1400" b="1" i="1" dirty="0" smtClean="0">
                <a:solidFill>
                  <a:schemeClr val="tx1"/>
                </a:solidFill>
              </a:rPr>
              <a:t>Microsoft's U.K. head admitted in June 2011 that no cloud data is safe from the Patriot Act, and the company can be forced to hand EU-stored data over to U.S. authorities.</a:t>
            </a:r>
            <a:r>
              <a:rPr lang="en-US" sz="1400" i="1" dirty="0" smtClean="0">
                <a:solidFill>
                  <a:schemeClr val="tx1"/>
                </a:solidFill>
              </a:rPr>
              <a:t>”</a:t>
            </a:r>
            <a:endParaRPr lang="en-US" sz="1400" dirty="0">
              <a:solidFill>
                <a:schemeClr val="tx1"/>
              </a:solidFill>
            </a:endParaRPr>
          </a:p>
        </p:txBody>
      </p:sp>
      <p:sp>
        <p:nvSpPr>
          <p:cNvPr id="6" name="Rectangle 5"/>
          <p:cNvSpPr/>
          <p:nvPr/>
        </p:nvSpPr>
        <p:spPr>
          <a:xfrm>
            <a:off x="681931" y="1752460"/>
            <a:ext cx="7795649" cy="1449628"/>
          </a:xfrm>
          <a:prstGeom prst="rect">
            <a:avLst/>
          </a:prstGeom>
        </p:spPr>
        <p:txBody>
          <a:bodyPr wrap="square">
            <a:spAutoFit/>
          </a:bodyPr>
          <a:lstStyle/>
          <a:p>
            <a:pPr algn="just"/>
            <a:r>
              <a:rPr lang="en-US" sz="1400" i="1" dirty="0" smtClean="0">
                <a:solidFill>
                  <a:schemeClr val="tx1"/>
                </a:solidFill>
              </a:rPr>
              <a:t>“While it has been suspected for some time, this is the first time Microsoft, or any other company, has given this answer.</a:t>
            </a:r>
          </a:p>
          <a:p>
            <a:pPr algn="just"/>
            <a:endParaRPr lang="en-US" sz="1400" i="1" dirty="0" smtClean="0">
              <a:solidFill>
                <a:schemeClr val="tx1"/>
              </a:solidFill>
            </a:endParaRPr>
          </a:p>
          <a:p>
            <a:pPr algn="just"/>
            <a:r>
              <a:rPr lang="en-US" sz="1400" b="1" i="1" dirty="0" smtClean="0">
                <a:solidFill>
                  <a:schemeClr val="tx1"/>
                </a:solidFill>
              </a:rPr>
              <a:t>Any data which is housed, stored or processed by a company, which is a U.S. based company or is wholly owned by a U.S. parent company, is vulnerable to interception and inspection by U.S. authorities.” </a:t>
            </a:r>
            <a:r>
              <a:rPr lang="en-US" sz="1400" dirty="0" smtClean="0">
                <a:solidFill>
                  <a:schemeClr val="tx1"/>
                </a:solidFill>
              </a:rPr>
              <a:t> source: </a:t>
            </a:r>
            <a:r>
              <a:rPr lang="en-US" sz="1400" dirty="0" smtClean="0">
                <a:solidFill>
                  <a:schemeClr val="tx1"/>
                </a:solidFill>
                <a:hlinkClick r:id="rId2"/>
              </a:rPr>
              <a:t>ZDLINK</a:t>
            </a:r>
            <a:endParaRPr lang="en-US" sz="1400" b="1" i="1" dirty="0" smtClean="0">
              <a:solidFill>
                <a:schemeClr val="tx1"/>
              </a:solidFill>
            </a:endParaRPr>
          </a:p>
          <a:p>
            <a:pPr algn="just"/>
            <a:endParaRPr lang="en-US" sz="1400" dirty="0">
              <a:solidFill>
                <a:schemeClr val="tx1"/>
              </a:solidFill>
            </a:endParaRPr>
          </a:p>
        </p:txBody>
      </p:sp>
      <p:sp>
        <p:nvSpPr>
          <p:cNvPr id="185345" name="Rectangle 1"/>
          <p:cNvSpPr>
            <a:spLocks noChangeArrowheads="1"/>
          </p:cNvSpPr>
          <p:nvPr/>
        </p:nvSpPr>
        <p:spPr bwMode="auto">
          <a:xfrm>
            <a:off x="711200" y="3576750"/>
            <a:ext cx="7736114"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400" b="1" dirty="0" smtClean="0">
                <a:solidFill>
                  <a:schemeClr val="tx1"/>
                </a:solidFill>
                <a:latin typeface="Arial" pitchFamily="34" charset="0"/>
                <a:cs typeface="Arial" pitchFamily="34" charset="0"/>
              </a:rPr>
              <a:t>Response from European parliament</a:t>
            </a:r>
          </a:p>
          <a:p>
            <a:pPr marL="0" marR="0" lvl="0" indent="0" algn="l" defTabSz="914400" rtl="0" eaLnBrk="1" fontAlgn="base" latinLnBrk="0" hangingPunct="1">
              <a:lnSpc>
                <a:spcPct val="100000"/>
              </a:lnSpc>
              <a:spcBef>
                <a:spcPct val="0"/>
              </a:spcBef>
              <a:spcAft>
                <a:spcPct val="0"/>
              </a:spcAft>
              <a:buClrTx/>
              <a:buSzTx/>
              <a:buFontTx/>
              <a:buNone/>
              <a:tabLst/>
            </a:pPr>
            <a:endParaRPr lang="en-US" sz="1400" dirty="0" smtClean="0">
              <a:solidFill>
                <a:schemeClr val="tx1"/>
              </a:solidFill>
              <a:latin typeface="Arial" pitchFamily="34" charset="0"/>
              <a:cs typeface="Arial" pitchFamily="34" charset="0"/>
            </a:endParaRPr>
          </a:p>
          <a:p>
            <a:pPr lvl="0" algn="just"/>
            <a:r>
              <a:rPr lang="en-US" sz="1400" dirty="0" smtClean="0">
                <a:solidFill>
                  <a:schemeClr val="tx1"/>
                </a:solidFill>
              </a:rPr>
              <a:t>“</a:t>
            </a:r>
            <a:r>
              <a:rPr lang="en-US" sz="1400" i="1" dirty="0" smtClean="0">
                <a:solidFill>
                  <a:schemeClr val="tx1"/>
                </a:solidFill>
              </a:rPr>
              <a:t>The European Commission should quickly make it clear that European businesses and citizens are under European privacy laws. </a:t>
            </a:r>
            <a:r>
              <a:rPr lang="en-US" sz="1400" b="1" i="1" dirty="0" smtClean="0">
                <a:solidFill>
                  <a:schemeClr val="tx1"/>
                </a:solidFill>
              </a:rPr>
              <a:t>European citizens and businesses need to be confident that EU institutions enforce their own laws.</a:t>
            </a:r>
          </a:p>
          <a:p>
            <a:pPr lvl="0" algn="just"/>
            <a:endParaRPr lang="en-US" sz="1400" b="1" i="1" dirty="0" smtClean="0">
              <a:solidFill>
                <a:schemeClr val="tx1"/>
              </a:solidFill>
            </a:endParaRPr>
          </a:p>
          <a:p>
            <a:pPr lvl="0" algn="just"/>
            <a:r>
              <a:rPr lang="en-US" sz="1400" i="1" dirty="0" smtClean="0">
                <a:solidFill>
                  <a:schemeClr val="tx1"/>
                </a:solidFill>
              </a:rPr>
              <a:t> </a:t>
            </a:r>
            <a:r>
              <a:rPr kumimoji="0" lang="en-US" sz="1400" b="0" i="1" u="none" strike="noStrike" cap="none" normalizeH="0" baseline="0" dirty="0" smtClean="0">
                <a:ln>
                  <a:noFill/>
                </a:ln>
                <a:solidFill>
                  <a:schemeClr val="tx1"/>
                </a:solidFill>
                <a:effectLst/>
                <a:latin typeface="Arial" pitchFamily="34" charset="0"/>
                <a:cs typeface="Arial" pitchFamily="34" charset="0"/>
              </a:rPr>
              <a:t>Keen to stress that though EU subsidiaries of U.S. parent companies are breaking European law by handing over data back to the United States under a Patriot Act request, that while these subsidiaries are operating within Europe, </a:t>
            </a:r>
            <a:r>
              <a:rPr kumimoji="0" lang="en-US" sz="1400" b="1" i="1" u="none" strike="noStrike" cap="none" normalizeH="0" baseline="0" dirty="0" smtClean="0">
                <a:ln>
                  <a:noFill/>
                </a:ln>
                <a:solidFill>
                  <a:schemeClr val="tx1"/>
                </a:solidFill>
                <a:effectLst/>
                <a:latin typeface="Arial" pitchFamily="34" charset="0"/>
                <a:cs typeface="Arial" pitchFamily="34" charset="0"/>
              </a:rPr>
              <a:t>EU law must take precedent</a:t>
            </a:r>
            <a:r>
              <a:rPr kumimoji="0" lang="en-US" sz="1400" b="0" i="1" u="none" strike="noStrike" cap="none" normalizeH="0" baseline="0" dirty="0" smtClean="0">
                <a:ln>
                  <a:noFill/>
                </a:ln>
                <a:solidFill>
                  <a:schemeClr val="tx1"/>
                </a:solidFill>
                <a:effectLst/>
                <a:latin typeface="Arial" pitchFamily="34" charset="0"/>
                <a:cs typeface="Arial" pitchFamily="34" charset="0"/>
              </a:rPr>
              <a:t>. </a:t>
            </a:r>
          </a:p>
          <a:p>
            <a:pPr lvl="0" algn="just"/>
            <a:endParaRPr kumimoji="0" lang="en-US" sz="1400" b="0" i="1" u="none" strike="noStrike" cap="none" normalizeH="0" baseline="0" dirty="0" smtClean="0">
              <a:ln>
                <a:noFill/>
              </a:ln>
              <a:solidFill>
                <a:schemeClr val="tx1"/>
              </a:solidFill>
              <a:effectLst/>
              <a:latin typeface="Arial" pitchFamily="34" charset="0"/>
              <a:cs typeface="Arial" pitchFamily="34" charset="0"/>
            </a:endParaRPr>
          </a:p>
          <a:p>
            <a:pPr lvl="0" algn="just" eaLnBrk="0" hangingPunct="0"/>
            <a:r>
              <a:rPr kumimoji="0" lang="en-US" sz="1400" b="0" i="1" u="none" strike="noStrike" cap="none" normalizeH="0" baseline="0" dirty="0" smtClean="0">
                <a:ln>
                  <a:noFill/>
                </a:ln>
                <a:solidFill>
                  <a:schemeClr val="tx1"/>
                </a:solidFill>
                <a:effectLst/>
                <a:latin typeface="Arial" pitchFamily="34" charset="0"/>
                <a:cs typeface="Arial" pitchFamily="34" charset="0"/>
              </a:rPr>
              <a:t>"The European Commission should urgently contact the U.S. government and make clear that we do not accept.“ </a:t>
            </a:r>
            <a:r>
              <a:rPr lang="en-US" sz="1400" dirty="0" smtClean="0">
                <a:solidFill>
                  <a:schemeClr val="tx1"/>
                </a:solidFill>
              </a:rPr>
              <a:t>source: </a:t>
            </a:r>
            <a:r>
              <a:rPr lang="en-US" sz="1400" dirty="0" smtClean="0">
                <a:solidFill>
                  <a:schemeClr val="tx1"/>
                </a:solidFill>
                <a:hlinkClick r:id="rId3"/>
              </a:rPr>
              <a:t>ZDLINK</a:t>
            </a:r>
            <a:endParaRPr kumimoji="0" lang="en-US" sz="1400" b="0" i="1"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88682"/>
            <a:ext cx="9144000" cy="1143000"/>
          </a:xfrm>
          <a:prstGeom prst="rect">
            <a:avLst/>
          </a:prstGeom>
          <a:noFill/>
          <a:ln w="9525">
            <a:noFill/>
            <a:miter lim="800000"/>
            <a:headEnd/>
            <a:tailEnd/>
          </a:ln>
          <a:effectLst/>
        </p:spPr>
        <p:txBody>
          <a:bodyPr/>
          <a:lstStyle/>
          <a:p>
            <a:pPr algn="ctr" defTabSz="914400">
              <a:lnSpc>
                <a:spcPct val="100000"/>
              </a:lnSpc>
            </a:pPr>
            <a:r>
              <a:rPr lang="en-US" sz="1800" b="1" dirty="0" smtClean="0">
                <a:solidFill>
                  <a:srgbClr val="0070C0"/>
                </a:solidFill>
              </a:rPr>
              <a:t>Example – security assurance (encryption)</a:t>
            </a:r>
            <a:endParaRPr lang="en-US" sz="1800" b="1" dirty="0">
              <a:solidFill>
                <a:srgbClr val="0070C0"/>
              </a:solidFill>
            </a:endParaRPr>
          </a:p>
        </p:txBody>
      </p:sp>
      <p:sp>
        <p:nvSpPr>
          <p:cNvPr id="5" name="Rectangle 4"/>
          <p:cNvSpPr/>
          <p:nvPr/>
        </p:nvSpPr>
        <p:spPr>
          <a:xfrm>
            <a:off x="666434" y="736632"/>
            <a:ext cx="7811145" cy="674031"/>
          </a:xfrm>
          <a:prstGeom prst="rect">
            <a:avLst/>
          </a:prstGeom>
        </p:spPr>
        <p:txBody>
          <a:bodyPr wrap="square">
            <a:spAutoFit/>
          </a:bodyPr>
          <a:lstStyle/>
          <a:p>
            <a:pPr algn="just"/>
            <a:r>
              <a:rPr lang="en-US" sz="1400" dirty="0" smtClean="0">
                <a:solidFill>
                  <a:schemeClr val="tx1"/>
                </a:solidFill>
              </a:rPr>
              <a:t>“</a:t>
            </a:r>
            <a:r>
              <a:rPr lang="en-US" sz="1400" i="1" dirty="0" smtClean="0">
                <a:solidFill>
                  <a:schemeClr val="tx1"/>
                </a:solidFill>
              </a:rPr>
              <a:t>Microsoft is looking to follow its global cloud partners, Google and Yahoo, in encrypting the traffic flowing between its worldwide datacenter locations, fearing the U.S. government's ability to tap into customer data.” </a:t>
            </a:r>
            <a:r>
              <a:rPr lang="en-US" sz="1400" dirty="0" smtClean="0">
                <a:solidFill>
                  <a:schemeClr val="tx1"/>
                </a:solidFill>
              </a:rPr>
              <a:t>source: </a:t>
            </a:r>
            <a:r>
              <a:rPr lang="en-US" sz="1400" dirty="0" smtClean="0">
                <a:solidFill>
                  <a:schemeClr val="tx1"/>
                </a:solidFill>
                <a:hlinkClick r:id="rId2"/>
              </a:rPr>
              <a:t>ZDLINK</a:t>
            </a:r>
            <a:endParaRPr lang="en-US" sz="1400" dirty="0">
              <a:solidFill>
                <a:schemeClr val="tx1"/>
              </a:solidFill>
            </a:endParaRPr>
          </a:p>
        </p:txBody>
      </p:sp>
      <p:sp>
        <p:nvSpPr>
          <p:cNvPr id="6" name="Rectangle 5"/>
          <p:cNvSpPr/>
          <p:nvPr/>
        </p:nvSpPr>
        <p:spPr>
          <a:xfrm>
            <a:off x="681931" y="1600056"/>
            <a:ext cx="7795649" cy="674031"/>
          </a:xfrm>
          <a:prstGeom prst="rect">
            <a:avLst/>
          </a:prstGeom>
        </p:spPr>
        <p:txBody>
          <a:bodyPr wrap="square">
            <a:spAutoFit/>
          </a:bodyPr>
          <a:lstStyle/>
          <a:p>
            <a:pPr algn="just"/>
            <a:r>
              <a:rPr lang="en-US" sz="1400" dirty="0" smtClean="0">
                <a:solidFill>
                  <a:schemeClr val="tx1"/>
                </a:solidFill>
              </a:rPr>
              <a:t>“</a:t>
            </a:r>
            <a:r>
              <a:rPr lang="en-US" sz="1400" i="1" dirty="0" smtClean="0">
                <a:solidFill>
                  <a:schemeClr val="tx1"/>
                </a:solidFill>
              </a:rPr>
              <a:t>Though Google and other companies spend vast amounts on leasing fiber optic cables from companies in order to keep their data off the "public" Internet, the NSA and GCHQ still reportedly tap these cables at major Internet hubs around the world, including in the U.K.</a:t>
            </a:r>
            <a:r>
              <a:rPr lang="en-US" sz="1400" dirty="0" smtClean="0">
                <a:solidFill>
                  <a:schemeClr val="tx1"/>
                </a:solidFill>
              </a:rPr>
              <a:t>”</a:t>
            </a:r>
            <a:endParaRPr lang="en-US" sz="1400" dirty="0">
              <a:solidFill>
                <a:schemeClr val="tx1"/>
              </a:solidFill>
            </a:endParaRPr>
          </a:p>
        </p:txBody>
      </p:sp>
      <p:pic>
        <p:nvPicPr>
          <p:cNvPr id="55298" name="Picture 2"/>
          <p:cNvPicPr>
            <a:picLocks noChangeAspect="1" noChangeArrowheads="1"/>
          </p:cNvPicPr>
          <p:nvPr/>
        </p:nvPicPr>
        <p:blipFill>
          <a:blip r:embed="rId3" cstate="print"/>
          <a:srcRect/>
          <a:stretch>
            <a:fillRect/>
          </a:stretch>
        </p:blipFill>
        <p:spPr bwMode="auto">
          <a:xfrm>
            <a:off x="2427515" y="3374560"/>
            <a:ext cx="4506686" cy="2797252"/>
          </a:xfrm>
          <a:prstGeom prst="rect">
            <a:avLst/>
          </a:prstGeom>
          <a:noFill/>
          <a:ln w="9525">
            <a:noFill/>
            <a:miter lim="800000"/>
            <a:headEnd/>
            <a:tailEnd/>
          </a:ln>
        </p:spPr>
      </p:pic>
      <p:sp>
        <p:nvSpPr>
          <p:cNvPr id="8" name="Rectangle 7"/>
          <p:cNvSpPr/>
          <p:nvPr/>
        </p:nvSpPr>
        <p:spPr>
          <a:xfrm>
            <a:off x="681928" y="2431651"/>
            <a:ext cx="7904135" cy="674031"/>
          </a:xfrm>
          <a:prstGeom prst="rect">
            <a:avLst/>
          </a:prstGeom>
        </p:spPr>
        <p:txBody>
          <a:bodyPr wrap="square">
            <a:spAutoFit/>
          </a:bodyPr>
          <a:lstStyle/>
          <a:p>
            <a:r>
              <a:rPr lang="en-US" sz="1400" dirty="0" smtClean="0">
                <a:solidFill>
                  <a:schemeClr val="tx1"/>
                </a:solidFill>
              </a:rPr>
              <a:t>"</a:t>
            </a:r>
            <a:r>
              <a:rPr lang="en-US" sz="1400" i="1" dirty="0" smtClean="0">
                <a:solidFill>
                  <a:schemeClr val="tx1"/>
                </a:solidFill>
              </a:rPr>
              <a:t>Unless Microsoft takes immediate action to rectify this situation, </a:t>
            </a:r>
            <a:r>
              <a:rPr lang="en-US" sz="1400" b="1" i="1" dirty="0" smtClean="0">
                <a:solidFill>
                  <a:schemeClr val="tx1"/>
                </a:solidFill>
              </a:rPr>
              <a:t>any business or individual using their services to store or transmit sensitive data will have been fundamentally let down by a brand that suggested it was worthy of trust</a:t>
            </a:r>
            <a:r>
              <a:rPr lang="en-US" sz="1400" dirty="0" smtClean="0">
                <a:solidFill>
                  <a:schemeClr val="tx1"/>
                </a:solidFill>
              </a:rPr>
              <a:t>."</a:t>
            </a:r>
            <a:endParaRPr lang="en-US" sz="1400"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88682"/>
            <a:ext cx="9144000" cy="1143000"/>
          </a:xfrm>
          <a:prstGeom prst="rect">
            <a:avLst/>
          </a:prstGeom>
          <a:noFill/>
          <a:ln w="9525">
            <a:noFill/>
            <a:miter lim="800000"/>
            <a:headEnd/>
            <a:tailEnd/>
          </a:ln>
          <a:effectLst/>
        </p:spPr>
        <p:txBody>
          <a:bodyPr/>
          <a:lstStyle/>
          <a:p>
            <a:pPr algn="ctr" defTabSz="914400">
              <a:lnSpc>
                <a:spcPct val="100000"/>
              </a:lnSpc>
            </a:pPr>
            <a:r>
              <a:rPr lang="en-US" sz="1800" b="1" dirty="0" smtClean="0">
                <a:solidFill>
                  <a:srgbClr val="0070C0"/>
                </a:solidFill>
              </a:rPr>
              <a:t>Example – security concern</a:t>
            </a:r>
            <a:endParaRPr lang="en-US" sz="1800" b="1" dirty="0">
              <a:solidFill>
                <a:srgbClr val="0070C0"/>
              </a:solidFill>
            </a:endParaRPr>
          </a:p>
        </p:txBody>
      </p:sp>
      <p:pic>
        <p:nvPicPr>
          <p:cNvPr id="118785" name="Picture 1"/>
          <p:cNvPicPr>
            <a:picLocks noChangeAspect="1" noChangeArrowheads="1"/>
          </p:cNvPicPr>
          <p:nvPr/>
        </p:nvPicPr>
        <p:blipFill>
          <a:blip r:embed="rId2" cstate="print"/>
          <a:srcRect/>
          <a:stretch>
            <a:fillRect/>
          </a:stretch>
        </p:blipFill>
        <p:spPr bwMode="auto">
          <a:xfrm>
            <a:off x="718456" y="847466"/>
            <a:ext cx="4589927" cy="1721561"/>
          </a:xfrm>
          <a:prstGeom prst="rect">
            <a:avLst/>
          </a:prstGeom>
          <a:noFill/>
          <a:ln w="9525">
            <a:noFill/>
            <a:miter lim="800000"/>
            <a:headEnd/>
            <a:tailEnd/>
          </a:ln>
        </p:spPr>
      </p:pic>
      <p:pic>
        <p:nvPicPr>
          <p:cNvPr id="118786" name="Picture 2"/>
          <p:cNvPicPr>
            <a:picLocks noChangeAspect="1" noChangeArrowheads="1"/>
          </p:cNvPicPr>
          <p:nvPr/>
        </p:nvPicPr>
        <p:blipFill>
          <a:blip r:embed="rId3" cstate="print"/>
          <a:srcRect/>
          <a:stretch>
            <a:fillRect/>
          </a:stretch>
        </p:blipFill>
        <p:spPr bwMode="auto">
          <a:xfrm>
            <a:off x="1436915" y="2547258"/>
            <a:ext cx="6417669" cy="3907970"/>
          </a:xfrm>
          <a:prstGeom prst="rect">
            <a:avLst/>
          </a:prstGeom>
          <a:noFill/>
          <a:ln w="9525">
            <a:noFill/>
            <a:miter lim="800000"/>
            <a:headEnd/>
            <a:tailEnd/>
          </a:ln>
        </p:spPr>
      </p:pic>
      <p:sp>
        <p:nvSpPr>
          <p:cNvPr id="10" name="TextBox 9"/>
          <p:cNvSpPr txBox="1"/>
          <p:nvPr/>
        </p:nvSpPr>
        <p:spPr>
          <a:xfrm>
            <a:off x="6324600" y="6161315"/>
            <a:ext cx="2819400" cy="246221"/>
          </a:xfrm>
          <a:prstGeom prst="rect">
            <a:avLst/>
          </a:prstGeom>
          <a:noFill/>
        </p:spPr>
        <p:txBody>
          <a:bodyPr wrap="square" rtlCol="0">
            <a:spAutoFit/>
          </a:bodyPr>
          <a:lstStyle/>
          <a:p>
            <a:r>
              <a:rPr lang="en-US" sz="1000" dirty="0" smtClean="0">
                <a:solidFill>
                  <a:schemeClr val="bg1"/>
                </a:solidFill>
              </a:rPr>
              <a:t>Source:</a:t>
            </a:r>
            <a:r>
              <a:rPr lang="en-US" sz="1000" dirty="0" smtClean="0">
                <a:solidFill>
                  <a:schemeClr val="bg1"/>
                </a:solidFill>
                <a:hlinkClick r:id="rId4"/>
              </a:rPr>
              <a:t> </a:t>
            </a:r>
            <a:r>
              <a:rPr lang="en-US" sz="1000" i="1" dirty="0" smtClean="0">
                <a:solidFill>
                  <a:schemeClr val="bg1"/>
                </a:solidFill>
                <a:hlinkClick r:id="rId4"/>
              </a:rPr>
              <a:t>www.surveillancehumanrights.org/</a:t>
            </a:r>
            <a:endParaRPr lang="en-US" sz="1000" dirty="0">
              <a:solidFill>
                <a:schemeClr val="bg1"/>
              </a:solidFill>
            </a:endParaRPr>
          </a:p>
        </p:txBody>
      </p:sp>
      <p:grpSp>
        <p:nvGrpSpPr>
          <p:cNvPr id="3" name="Group 12"/>
          <p:cNvGrpSpPr/>
          <p:nvPr/>
        </p:nvGrpSpPr>
        <p:grpSpPr>
          <a:xfrm>
            <a:off x="5486400" y="1360718"/>
            <a:ext cx="3363684" cy="584775"/>
            <a:chOff x="5486400" y="1273630"/>
            <a:chExt cx="3363684" cy="584775"/>
          </a:xfrm>
        </p:grpSpPr>
        <p:sp>
          <p:nvSpPr>
            <p:cNvPr id="11" name="Right Arrow 10"/>
            <p:cNvSpPr/>
            <p:nvPr/>
          </p:nvSpPr>
          <p:spPr>
            <a:xfrm>
              <a:off x="5486400" y="1295401"/>
              <a:ext cx="664028" cy="4789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6281055" y="1273630"/>
              <a:ext cx="2569029" cy="584775"/>
            </a:xfrm>
            <a:prstGeom prst="rect">
              <a:avLst/>
            </a:prstGeom>
            <a:noFill/>
          </p:spPr>
          <p:txBody>
            <a:bodyPr wrap="square" rtlCol="0">
              <a:spAutoFit/>
            </a:bodyPr>
            <a:lstStyle/>
            <a:p>
              <a:pPr algn="ctr"/>
              <a:r>
                <a:rPr lang="en-US" dirty="0" smtClean="0">
                  <a:solidFill>
                    <a:srgbClr val="FF0000"/>
                  </a:solidFill>
                </a:rPr>
                <a:t>Encryption recommended </a:t>
              </a:r>
            </a:p>
            <a:p>
              <a:pPr algn="ctr"/>
              <a:r>
                <a:rPr lang="en-US" dirty="0" smtClean="0">
                  <a:solidFill>
                    <a:schemeClr val="bg1"/>
                  </a:solidFill>
                </a:rPr>
                <a:t>(e.g. SSL, PGP,…)</a:t>
              </a:r>
              <a:endParaRPr lang="en-US" dirty="0">
                <a:solidFill>
                  <a:schemeClr val="bg1"/>
                </a:solidFill>
              </a:endParaRP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88682"/>
            <a:ext cx="9144000" cy="1143000"/>
          </a:xfrm>
          <a:prstGeom prst="rect">
            <a:avLst/>
          </a:prstGeom>
          <a:noFill/>
          <a:ln w="9525">
            <a:noFill/>
            <a:miter lim="800000"/>
            <a:headEnd/>
            <a:tailEnd/>
          </a:ln>
          <a:effectLst/>
        </p:spPr>
        <p:txBody>
          <a:bodyPr/>
          <a:lstStyle/>
          <a:p>
            <a:pPr algn="ctr" defTabSz="914400">
              <a:lnSpc>
                <a:spcPct val="100000"/>
              </a:lnSpc>
            </a:pPr>
            <a:r>
              <a:rPr lang="en-US" sz="1800" b="1" dirty="0" smtClean="0">
                <a:solidFill>
                  <a:srgbClr val="0070C0"/>
                </a:solidFill>
              </a:rPr>
              <a:t>Example – security concern</a:t>
            </a:r>
            <a:endParaRPr lang="en-US" sz="1800" b="1" dirty="0">
              <a:solidFill>
                <a:srgbClr val="0070C0"/>
              </a:solidFill>
            </a:endParaRPr>
          </a:p>
        </p:txBody>
      </p:sp>
      <p:sp>
        <p:nvSpPr>
          <p:cNvPr id="10" name="TextBox 9"/>
          <p:cNvSpPr txBox="1"/>
          <p:nvPr/>
        </p:nvSpPr>
        <p:spPr>
          <a:xfrm>
            <a:off x="6324600" y="6161315"/>
            <a:ext cx="2819400" cy="246221"/>
          </a:xfrm>
          <a:prstGeom prst="rect">
            <a:avLst/>
          </a:prstGeom>
          <a:noFill/>
        </p:spPr>
        <p:txBody>
          <a:bodyPr wrap="square" rtlCol="0">
            <a:spAutoFit/>
          </a:bodyPr>
          <a:lstStyle/>
          <a:p>
            <a:r>
              <a:rPr lang="en-US" sz="1000" dirty="0" smtClean="0">
                <a:solidFill>
                  <a:schemeClr val="bg1"/>
                </a:solidFill>
              </a:rPr>
              <a:t>Source:</a:t>
            </a:r>
            <a:r>
              <a:rPr lang="en-US" sz="1000" dirty="0" smtClean="0">
                <a:solidFill>
                  <a:schemeClr val="bg1"/>
                </a:solidFill>
                <a:hlinkClick r:id="rId2"/>
              </a:rPr>
              <a:t> </a:t>
            </a:r>
            <a:r>
              <a:rPr lang="en-US" sz="1000" i="1" dirty="0" smtClean="0">
                <a:solidFill>
                  <a:schemeClr val="bg1"/>
                </a:solidFill>
                <a:hlinkClick r:id="rId2"/>
              </a:rPr>
              <a:t>www.surveillancehumanrights.org/</a:t>
            </a:r>
            <a:endParaRPr lang="en-US" sz="1000" dirty="0">
              <a:solidFill>
                <a:schemeClr val="bg1"/>
              </a:solidFill>
            </a:endParaRPr>
          </a:p>
        </p:txBody>
      </p:sp>
      <p:sp>
        <p:nvSpPr>
          <p:cNvPr id="7" name="Rectangle 6"/>
          <p:cNvSpPr/>
          <p:nvPr/>
        </p:nvSpPr>
        <p:spPr>
          <a:xfrm>
            <a:off x="666434" y="736632"/>
            <a:ext cx="7811145" cy="3582519"/>
          </a:xfrm>
          <a:prstGeom prst="rect">
            <a:avLst/>
          </a:prstGeom>
        </p:spPr>
        <p:txBody>
          <a:bodyPr wrap="square">
            <a:spAutoFit/>
          </a:bodyPr>
          <a:lstStyle/>
          <a:p>
            <a:pPr algn="just"/>
            <a:r>
              <a:rPr lang="en-US" sz="1400" dirty="0" smtClean="0">
                <a:solidFill>
                  <a:schemeClr val="tx1"/>
                </a:solidFill>
              </a:rPr>
              <a:t>“</a:t>
            </a:r>
            <a:r>
              <a:rPr lang="en-US" sz="1400" i="1" dirty="0" smtClean="0">
                <a:solidFill>
                  <a:schemeClr val="tx1"/>
                </a:solidFill>
              </a:rPr>
              <a:t>Czech Republic – in case police would like to search any lawyer’s place of work – office (e.g. including PC, laptops,…) they need to request permission from Czech Bar organization</a:t>
            </a:r>
          </a:p>
          <a:p>
            <a:pPr algn="just"/>
            <a:endParaRPr lang="en-US" sz="1400" dirty="0" smtClean="0">
              <a:solidFill>
                <a:schemeClr val="tx1"/>
              </a:solidFill>
            </a:endParaRPr>
          </a:p>
          <a:p>
            <a:pPr algn="just"/>
            <a:r>
              <a:rPr lang="en-US" sz="1400" i="1" dirty="0" smtClean="0">
                <a:solidFill>
                  <a:schemeClr val="tx1"/>
                </a:solidFill>
              </a:rPr>
              <a:t>The Czech Bar Association is the </a:t>
            </a:r>
            <a:r>
              <a:rPr lang="en-US" sz="1400" b="1" i="1" dirty="0" smtClean="0">
                <a:solidFill>
                  <a:schemeClr val="tx1"/>
                </a:solidFill>
              </a:rPr>
              <a:t>biggest legal professional organization </a:t>
            </a:r>
            <a:r>
              <a:rPr lang="en-US" sz="1400" i="1" dirty="0" smtClean="0">
                <a:solidFill>
                  <a:schemeClr val="tx1"/>
                </a:solidFill>
              </a:rPr>
              <a:t>in the Czech Republic. It is a self-governing organization performing public administration in the area of the Legal Profession and, as such, it protects and guarantees the quality of the provision of the legal services by lawyers.</a:t>
            </a:r>
          </a:p>
          <a:p>
            <a:pPr algn="just"/>
            <a:endParaRPr lang="en-US" sz="1400" i="1" dirty="0" smtClean="0">
              <a:solidFill>
                <a:schemeClr val="tx1"/>
              </a:solidFill>
            </a:endParaRPr>
          </a:p>
          <a:p>
            <a:pPr algn="just"/>
            <a:r>
              <a:rPr lang="en-US" sz="1400" i="1" dirty="0" smtClean="0">
                <a:solidFill>
                  <a:schemeClr val="tx1"/>
                </a:solidFill>
              </a:rPr>
              <a:t>According recent legal case (June 2014) in case data of lawyer are being stored in the cloud, then this data could be access by police even without permission from Czech Bar Organization. </a:t>
            </a:r>
            <a:r>
              <a:rPr lang="en-US" sz="1400" b="1" i="1" dirty="0" smtClean="0">
                <a:solidFill>
                  <a:schemeClr val="tx1"/>
                </a:solidFill>
              </a:rPr>
              <a:t>According Czech law Cloud is not being considered as lawyer’s place of work =&gt; resulting in lower legal protection”</a:t>
            </a:r>
          </a:p>
          <a:p>
            <a:pPr algn="just"/>
            <a:endParaRPr lang="en-US" sz="1400" i="1" dirty="0" smtClean="0">
              <a:solidFill>
                <a:schemeClr val="tx1"/>
              </a:solidFill>
            </a:endParaRPr>
          </a:p>
          <a:p>
            <a:pPr algn="just"/>
            <a:endParaRPr lang="en-US" sz="1400" i="1" dirty="0" smtClean="0">
              <a:solidFill>
                <a:schemeClr val="tx1"/>
              </a:solidFill>
            </a:endParaRPr>
          </a:p>
          <a:p>
            <a:pPr algn="just"/>
            <a:endParaRPr lang="en-US" sz="1400" i="1" dirty="0" smtClean="0">
              <a:solidFill>
                <a:schemeClr val="tx1"/>
              </a:solidFill>
            </a:endParaRPr>
          </a:p>
          <a:p>
            <a:pPr algn="just"/>
            <a:endParaRPr lang="en-US" sz="1400" i="1" dirty="0" smtClean="0">
              <a:solidFill>
                <a:schemeClr val="tx1"/>
              </a:solidFill>
            </a:endParaRPr>
          </a:p>
          <a:p>
            <a:pPr algn="just"/>
            <a:endParaRPr lang="en-US" sz="1400" i="1" dirty="0" smtClean="0">
              <a:solidFill>
                <a:schemeClr val="tx1"/>
              </a:solidFill>
            </a:endParaRPr>
          </a:p>
          <a:p>
            <a:pPr algn="just"/>
            <a:endParaRPr lang="en-US" sz="1400" i="1" dirty="0" smtClean="0">
              <a:solidFill>
                <a:schemeClr val="tx1"/>
              </a:solidFill>
            </a:endParaRPr>
          </a:p>
        </p:txBody>
      </p:sp>
      <p:grpSp>
        <p:nvGrpSpPr>
          <p:cNvPr id="3" name="Group 10"/>
          <p:cNvGrpSpPr/>
          <p:nvPr/>
        </p:nvGrpSpPr>
        <p:grpSpPr>
          <a:xfrm>
            <a:off x="914400" y="3474720"/>
            <a:ext cx="7326086" cy="1615827"/>
            <a:chOff x="1023258" y="3777343"/>
            <a:chExt cx="7326086" cy="1615827"/>
          </a:xfrm>
        </p:grpSpPr>
        <p:sp>
          <p:nvSpPr>
            <p:cNvPr id="8" name="TextBox 7"/>
            <p:cNvSpPr txBox="1"/>
            <p:nvPr/>
          </p:nvSpPr>
          <p:spPr>
            <a:xfrm>
              <a:off x="1023258" y="3777343"/>
              <a:ext cx="7326086" cy="1615827"/>
            </a:xfrm>
            <a:prstGeom prst="rect">
              <a:avLst/>
            </a:prstGeom>
            <a:noFill/>
          </p:spPr>
          <p:txBody>
            <a:bodyPr wrap="square" rtlCol="0">
              <a:spAutoFit/>
            </a:bodyPr>
            <a:lstStyle/>
            <a:p>
              <a:pPr algn="ctr"/>
              <a:r>
                <a:rPr lang="en-US" dirty="0" smtClean="0">
                  <a:solidFill>
                    <a:schemeClr val="tx1"/>
                  </a:solidFill>
                </a:rPr>
                <a:t>No matter how secure you are…just assume someone will get to your data </a:t>
              </a:r>
            </a:p>
            <a:p>
              <a:pPr algn="ctr"/>
              <a:endParaRPr lang="en-US" dirty="0" smtClean="0">
                <a:solidFill>
                  <a:schemeClr val="tx1"/>
                </a:solidFill>
              </a:endParaRPr>
            </a:p>
            <a:p>
              <a:pPr algn="ctr"/>
              <a:endParaRPr lang="en-US" dirty="0" smtClean="0">
                <a:solidFill>
                  <a:schemeClr val="tx1"/>
                </a:solidFill>
              </a:endParaRPr>
            </a:p>
            <a:p>
              <a:pPr algn="ctr"/>
              <a:r>
                <a:rPr lang="en-US" dirty="0" smtClean="0">
                  <a:solidFill>
                    <a:srgbClr val="FF0000"/>
                  </a:solidFill>
                </a:rPr>
                <a:t>Encryption</a:t>
              </a:r>
              <a:r>
                <a:rPr lang="en-US" dirty="0" smtClean="0">
                  <a:solidFill>
                    <a:schemeClr val="tx1"/>
                  </a:solidFill>
                </a:rPr>
                <a:t> is the key for minimization of any impacts</a:t>
              </a:r>
              <a:endParaRPr lang="en-US" dirty="0">
                <a:solidFill>
                  <a:schemeClr val="tx1"/>
                </a:solidFill>
              </a:endParaRPr>
            </a:p>
          </p:txBody>
        </p:sp>
        <p:sp>
          <p:nvSpPr>
            <p:cNvPr id="9" name="Down Arrow 8"/>
            <p:cNvSpPr/>
            <p:nvPr/>
          </p:nvSpPr>
          <p:spPr>
            <a:xfrm>
              <a:off x="4339046" y="4554583"/>
              <a:ext cx="478972" cy="3483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563" y="3840797"/>
            <a:ext cx="8686800" cy="639763"/>
          </a:xfrm>
        </p:spPr>
        <p:txBody>
          <a:bodyPr/>
          <a:lstStyle/>
          <a:p>
            <a:pPr algn="ctr"/>
            <a:r>
              <a:rPr lang="en-US" sz="4400" dirty="0" smtClean="0">
                <a:solidFill>
                  <a:schemeClr val="tx1"/>
                </a:solidFill>
              </a:rPr>
              <a:t>Cloud Security</a:t>
            </a:r>
            <a:endParaRPr lang="en-US" sz="4400" dirty="0">
              <a:solidFill>
                <a:schemeClr val="tx1"/>
              </a:solidFill>
            </a:endParaRPr>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a:t>
            </a:fld>
            <a:endParaRPr lang="en-US"/>
          </a:p>
        </p:txBody>
      </p:sp>
      <p:pic>
        <p:nvPicPr>
          <p:cNvPr id="69636" name="Picture 4"/>
          <p:cNvPicPr>
            <a:picLocks noChangeAspect="1" noChangeArrowheads="1"/>
          </p:cNvPicPr>
          <p:nvPr/>
        </p:nvPicPr>
        <p:blipFill>
          <a:blip r:embed="rId2"/>
          <a:srcRect/>
          <a:stretch>
            <a:fillRect/>
          </a:stretch>
        </p:blipFill>
        <p:spPr bwMode="auto">
          <a:xfrm>
            <a:off x="2880360" y="773430"/>
            <a:ext cx="3267075" cy="2609850"/>
          </a:xfrm>
          <a:prstGeom prst="rect">
            <a:avLst/>
          </a:prstGeom>
          <a:noFill/>
          <a:ln w="9525">
            <a:noFill/>
            <a:miter lim="800000"/>
            <a:headEnd/>
            <a:tailEnd/>
          </a:ln>
        </p:spPr>
      </p:pic>
      <p:pic>
        <p:nvPicPr>
          <p:cNvPr id="69637" name="Picture 5"/>
          <p:cNvPicPr>
            <a:picLocks noChangeAspect="1" noChangeArrowheads="1"/>
          </p:cNvPicPr>
          <p:nvPr/>
        </p:nvPicPr>
        <p:blipFill>
          <a:blip r:embed="rId3"/>
          <a:srcRect/>
          <a:stretch>
            <a:fillRect/>
          </a:stretch>
        </p:blipFill>
        <p:spPr bwMode="auto">
          <a:xfrm>
            <a:off x="7132320" y="3017520"/>
            <a:ext cx="146685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395288" y="704850"/>
            <a:ext cx="8351837" cy="5448300"/>
          </a:xfrm>
          <a:prstGeom prst="rect">
            <a:avLst/>
          </a:prstGeom>
          <a:noFill/>
          <a:ln w="9525">
            <a:noFill/>
            <a:miter lim="800000"/>
            <a:headEnd/>
            <a:tailEnd/>
          </a:ln>
        </p:spPr>
      </p:pic>
      <p:sp>
        <p:nvSpPr>
          <p:cNvPr id="4" name="Rectangle 2"/>
          <p:cNvSpPr>
            <a:spLocks noChangeArrowheads="1"/>
          </p:cNvSpPr>
          <p:nvPr/>
        </p:nvSpPr>
        <p:spPr bwMode="auto">
          <a:xfrm>
            <a:off x="0" y="188682"/>
            <a:ext cx="9144000" cy="1143000"/>
          </a:xfrm>
          <a:prstGeom prst="rect">
            <a:avLst/>
          </a:prstGeom>
          <a:noFill/>
          <a:ln w="9525">
            <a:noFill/>
            <a:miter lim="800000"/>
            <a:headEnd/>
            <a:tailEnd/>
          </a:ln>
          <a:effectLst/>
        </p:spPr>
        <p:txBody>
          <a:bodyPr/>
          <a:lstStyle/>
          <a:p>
            <a:pPr algn="ctr" defTabSz="914400">
              <a:lnSpc>
                <a:spcPct val="100000"/>
              </a:lnSpc>
            </a:pPr>
            <a:r>
              <a:rPr lang="en-US" sz="1800" b="1" dirty="0" smtClean="0">
                <a:solidFill>
                  <a:srgbClr val="0070C0"/>
                </a:solidFill>
              </a:rPr>
              <a:t>Example – internal security assurance (logging)</a:t>
            </a:r>
            <a:endParaRPr lang="en-US" sz="1800" b="1" dirty="0">
              <a:solidFill>
                <a:srgbClr val="0070C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a:stretch>
            <a:fillRect/>
          </a:stretch>
        </p:blipFill>
        <p:spPr bwMode="auto">
          <a:xfrm>
            <a:off x="1103086" y="865411"/>
            <a:ext cx="7358743" cy="5206777"/>
          </a:xfrm>
          <a:prstGeom prst="rect">
            <a:avLst/>
          </a:prstGeom>
          <a:noFill/>
          <a:ln w="9525">
            <a:noFill/>
            <a:miter lim="800000"/>
            <a:headEnd/>
            <a:tailEnd/>
          </a:ln>
        </p:spPr>
      </p:pic>
      <p:sp>
        <p:nvSpPr>
          <p:cNvPr id="5" name="Rectangle 2"/>
          <p:cNvSpPr>
            <a:spLocks noChangeArrowheads="1"/>
          </p:cNvSpPr>
          <p:nvPr/>
        </p:nvSpPr>
        <p:spPr bwMode="auto">
          <a:xfrm>
            <a:off x="0" y="188682"/>
            <a:ext cx="9144000" cy="1143000"/>
          </a:xfrm>
          <a:prstGeom prst="rect">
            <a:avLst/>
          </a:prstGeom>
          <a:noFill/>
          <a:ln w="9525">
            <a:noFill/>
            <a:miter lim="800000"/>
            <a:headEnd/>
            <a:tailEnd/>
          </a:ln>
          <a:effectLst/>
        </p:spPr>
        <p:txBody>
          <a:bodyPr/>
          <a:lstStyle/>
          <a:p>
            <a:pPr algn="ctr" defTabSz="914400">
              <a:lnSpc>
                <a:spcPct val="100000"/>
              </a:lnSpc>
            </a:pPr>
            <a:r>
              <a:rPr lang="en-US" sz="1800" b="1" dirty="0" smtClean="0">
                <a:solidFill>
                  <a:srgbClr val="0070C0"/>
                </a:solidFill>
              </a:rPr>
              <a:t>Example – security assurance (CMS)</a:t>
            </a:r>
            <a:endParaRPr lang="en-US" sz="1800" b="1" dirty="0">
              <a:solidFill>
                <a:srgbClr val="0070C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1528763" y="2062163"/>
            <a:ext cx="6086475" cy="2733675"/>
          </a:xfrm>
          <a:prstGeom prst="rect">
            <a:avLst/>
          </a:prstGeom>
          <a:noFill/>
          <a:ln w="9525">
            <a:noFill/>
            <a:miter lim="800000"/>
            <a:headEnd/>
            <a:tailEnd/>
          </a:ln>
        </p:spPr>
      </p:pic>
      <p:sp>
        <p:nvSpPr>
          <p:cNvPr id="4" name="Rectangle 2"/>
          <p:cNvSpPr>
            <a:spLocks noChangeArrowheads="1"/>
          </p:cNvSpPr>
          <p:nvPr/>
        </p:nvSpPr>
        <p:spPr bwMode="auto">
          <a:xfrm>
            <a:off x="0" y="188682"/>
            <a:ext cx="9144000" cy="1143000"/>
          </a:xfrm>
          <a:prstGeom prst="rect">
            <a:avLst/>
          </a:prstGeom>
          <a:noFill/>
          <a:ln w="9525">
            <a:noFill/>
            <a:miter lim="800000"/>
            <a:headEnd/>
            <a:tailEnd/>
          </a:ln>
          <a:effectLst/>
        </p:spPr>
        <p:txBody>
          <a:bodyPr/>
          <a:lstStyle/>
          <a:p>
            <a:pPr algn="ctr" defTabSz="914400">
              <a:lnSpc>
                <a:spcPct val="100000"/>
              </a:lnSpc>
            </a:pPr>
            <a:r>
              <a:rPr lang="en-US" sz="1800" b="1" dirty="0" smtClean="0">
                <a:solidFill>
                  <a:srgbClr val="0070C0"/>
                </a:solidFill>
              </a:rPr>
              <a:t>Example – security assurance</a:t>
            </a:r>
            <a:endParaRPr lang="en-US" sz="1800" b="1" dirty="0">
              <a:solidFill>
                <a:srgbClr val="0070C0"/>
              </a:solidFill>
            </a:endParaRPr>
          </a:p>
        </p:txBody>
      </p:sp>
      <p:sp>
        <p:nvSpPr>
          <p:cNvPr id="5" name="Rectangle 4"/>
          <p:cNvSpPr/>
          <p:nvPr/>
        </p:nvSpPr>
        <p:spPr>
          <a:xfrm>
            <a:off x="1463040" y="4846320"/>
            <a:ext cx="2303387" cy="258532"/>
          </a:xfrm>
          <a:prstGeom prst="rect">
            <a:avLst/>
          </a:prstGeom>
        </p:spPr>
        <p:txBody>
          <a:bodyPr wrap="none">
            <a:spAutoFit/>
          </a:bodyPr>
          <a:lstStyle/>
          <a:p>
            <a:r>
              <a:rPr lang="en-US" sz="1200" dirty="0" smtClean="0">
                <a:solidFill>
                  <a:schemeClr val="tx1"/>
                </a:solidFill>
              </a:rPr>
              <a:t>Source: </a:t>
            </a:r>
            <a:r>
              <a:rPr lang="en-US" sz="1200" dirty="0" smtClean="0">
                <a:solidFill>
                  <a:schemeClr val="tx1"/>
                </a:solidFill>
                <a:hlinkClick r:id="rId3"/>
              </a:rPr>
              <a:t>http://www.dilbert.com/</a:t>
            </a:r>
            <a:endParaRPr lang="en-US" sz="1200" dirty="0">
              <a:solidFill>
                <a:schemeClr val="tx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 and used materials</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33</a:t>
            </a:fld>
            <a:endParaRPr lang="en-US"/>
          </a:p>
        </p:txBody>
      </p:sp>
      <p:sp>
        <p:nvSpPr>
          <p:cNvPr id="4" name="Rectangle 3"/>
          <p:cNvSpPr/>
          <p:nvPr/>
        </p:nvSpPr>
        <p:spPr>
          <a:xfrm>
            <a:off x="228600" y="960120"/>
            <a:ext cx="8503920" cy="5660011"/>
          </a:xfrm>
          <a:prstGeom prst="rect">
            <a:avLst/>
          </a:prstGeom>
        </p:spPr>
        <p:txBody>
          <a:bodyPr wrap="square">
            <a:spAutoFit/>
          </a:bodyPr>
          <a:lstStyle/>
          <a:p>
            <a:pPr algn="l">
              <a:buFont typeface="Arial" pitchFamily="34" charset="0"/>
              <a:buChar char="•"/>
            </a:pPr>
            <a:r>
              <a:rPr lang="en-US" sz="1400" dirty="0" smtClean="0">
                <a:solidFill>
                  <a:schemeClr val="tx1"/>
                </a:solidFill>
              </a:rPr>
              <a:t> Security for cloud computing</a:t>
            </a:r>
          </a:p>
          <a:p>
            <a:pPr algn="l"/>
            <a:r>
              <a:rPr lang="en-US" sz="1000" dirty="0" smtClean="0">
                <a:solidFill>
                  <a:schemeClr val="tx1"/>
                </a:solidFill>
                <a:hlinkClick r:id="rId2"/>
              </a:rPr>
              <a:t>http://www.cloudstandardscustomercouncil.org/security-d.htm</a:t>
            </a:r>
            <a:endParaRPr lang="en-US" sz="1000" dirty="0" smtClean="0">
              <a:solidFill>
                <a:schemeClr val="tx1"/>
              </a:solidFill>
            </a:endParaRPr>
          </a:p>
          <a:p>
            <a:pPr algn="l">
              <a:buFont typeface="Arial" pitchFamily="34" charset="0"/>
              <a:buChar char="•"/>
            </a:pPr>
            <a:endParaRPr lang="en-US" sz="1400" b="1" dirty="0">
              <a:solidFill>
                <a:schemeClr val="tx1"/>
              </a:solidFill>
            </a:endParaRPr>
          </a:p>
          <a:p>
            <a:pPr algn="l">
              <a:buFont typeface="Arial" pitchFamily="34" charset="0"/>
              <a:buChar char="•"/>
            </a:pPr>
            <a:r>
              <a:rPr lang="en-US" sz="1400" dirty="0" smtClean="0">
                <a:solidFill>
                  <a:schemeClr val="tx1"/>
                </a:solidFill>
              </a:rPr>
              <a:t> IBM </a:t>
            </a:r>
            <a:r>
              <a:rPr lang="en-US" sz="1400" dirty="0">
                <a:solidFill>
                  <a:schemeClr val="tx1"/>
                </a:solidFill>
              </a:rPr>
              <a:t>Security Technology Outlook: An outlook on emerging security technology </a:t>
            </a:r>
            <a:r>
              <a:rPr lang="en-US" sz="1400" dirty="0" smtClean="0">
                <a:solidFill>
                  <a:schemeClr val="tx1"/>
                </a:solidFill>
              </a:rPr>
              <a:t>trends</a:t>
            </a:r>
            <a:endParaRPr lang="en-US" sz="1400" dirty="0">
              <a:solidFill>
                <a:schemeClr val="tx1"/>
              </a:solidFill>
            </a:endParaRPr>
          </a:p>
          <a:p>
            <a:pPr algn="l"/>
            <a:r>
              <a:rPr lang="en-US" sz="1000" dirty="0" smtClean="0">
                <a:solidFill>
                  <a:schemeClr val="tx1"/>
                </a:solidFill>
                <a:hlinkClick r:id="rId3"/>
              </a:rPr>
              <a:t>ftp://public.dhe.ibm.com/software/tivoli/whitepapers/outlook_emerging_security_technology_trends.pdf</a:t>
            </a:r>
            <a:endParaRPr lang="en-US" sz="1000" dirty="0" smtClean="0">
              <a:solidFill>
                <a:schemeClr val="tx1"/>
              </a:solidFill>
            </a:endParaRPr>
          </a:p>
          <a:p>
            <a:pPr algn="l"/>
            <a:endParaRPr lang="en-US" sz="1000" dirty="0">
              <a:solidFill>
                <a:schemeClr val="tx1"/>
              </a:solidFill>
            </a:endParaRPr>
          </a:p>
          <a:p>
            <a:pPr algn="l">
              <a:buFont typeface="Arial" pitchFamily="34" charset="0"/>
              <a:buChar char="•"/>
            </a:pPr>
            <a:r>
              <a:rPr lang="en-US" sz="1400" dirty="0" smtClean="0">
                <a:solidFill>
                  <a:schemeClr val="tx1"/>
                </a:solidFill>
              </a:rPr>
              <a:t> Security Guidance - </a:t>
            </a:r>
            <a:r>
              <a:rPr lang="en-US" sz="1400" dirty="0">
                <a:solidFill>
                  <a:schemeClr val="tx1"/>
                </a:solidFill>
              </a:rPr>
              <a:t>IBM Recommendations for the Implementation of </a:t>
            </a:r>
            <a:r>
              <a:rPr lang="en-US" sz="1400" dirty="0" smtClean="0">
                <a:solidFill>
                  <a:schemeClr val="tx1"/>
                </a:solidFill>
              </a:rPr>
              <a:t>Cloud Security</a:t>
            </a:r>
            <a:br>
              <a:rPr lang="en-US" sz="1400" dirty="0" smtClean="0">
                <a:solidFill>
                  <a:schemeClr val="tx1"/>
                </a:solidFill>
              </a:rPr>
            </a:br>
            <a:r>
              <a:rPr lang="en-US" sz="1000" dirty="0" smtClean="0">
                <a:solidFill>
                  <a:schemeClr val="tx1"/>
                </a:solidFill>
                <a:hlinkClick r:id="rId4"/>
              </a:rPr>
              <a:t>http://www.redbooks.ibm.com/redpapers/pdfs/redp4614.pdf</a:t>
            </a:r>
            <a:endParaRPr lang="en-US" sz="1000" dirty="0" smtClean="0">
              <a:solidFill>
                <a:schemeClr val="tx1"/>
              </a:solidFill>
            </a:endParaRPr>
          </a:p>
          <a:p>
            <a:pPr algn="l">
              <a:buFont typeface="Arial" pitchFamily="34" charset="0"/>
              <a:buChar char="•"/>
            </a:pPr>
            <a:endParaRPr lang="en-US" sz="1000" dirty="0">
              <a:solidFill>
                <a:schemeClr val="tx1"/>
              </a:solidFill>
            </a:endParaRPr>
          </a:p>
          <a:p>
            <a:pPr algn="l">
              <a:buFont typeface="Arial" pitchFamily="34" charset="0"/>
              <a:buChar char="•"/>
            </a:pPr>
            <a:r>
              <a:rPr lang="en-US" sz="1400" dirty="0" smtClean="0">
                <a:solidFill>
                  <a:schemeClr val="tx1"/>
                </a:solidFill>
              </a:rPr>
              <a:t> Introducing </a:t>
            </a:r>
            <a:r>
              <a:rPr lang="en-US" sz="1400" dirty="0">
                <a:solidFill>
                  <a:schemeClr val="tx1"/>
                </a:solidFill>
              </a:rPr>
              <a:t>the IBM </a:t>
            </a:r>
            <a:r>
              <a:rPr lang="en-US" sz="1400" dirty="0" smtClean="0">
                <a:solidFill>
                  <a:schemeClr val="tx1"/>
                </a:solidFill>
              </a:rPr>
              <a:t>Security Framework </a:t>
            </a:r>
            <a:r>
              <a:rPr lang="en-US" sz="1400" dirty="0">
                <a:solidFill>
                  <a:schemeClr val="tx1"/>
                </a:solidFill>
              </a:rPr>
              <a:t>and </a:t>
            </a:r>
            <a:r>
              <a:rPr lang="en-US" sz="1400" dirty="0" smtClean="0">
                <a:solidFill>
                  <a:schemeClr val="tx1"/>
                </a:solidFill>
              </a:rPr>
              <a:t>IBM Security </a:t>
            </a:r>
            <a:r>
              <a:rPr lang="en-US" sz="1400" dirty="0">
                <a:solidFill>
                  <a:schemeClr val="tx1"/>
                </a:solidFill>
              </a:rPr>
              <a:t>Blueprint to </a:t>
            </a:r>
            <a:r>
              <a:rPr lang="en-US" sz="1400" dirty="0" smtClean="0">
                <a:solidFill>
                  <a:schemeClr val="tx1"/>
                </a:solidFill>
              </a:rPr>
              <a:t>Realize Business-Driven Security</a:t>
            </a:r>
          </a:p>
          <a:p>
            <a:pPr algn="l"/>
            <a:r>
              <a:rPr lang="en-US" sz="1000" dirty="0">
                <a:solidFill>
                  <a:schemeClr val="tx1"/>
                </a:solidFill>
                <a:hlinkClick r:id="rId5"/>
              </a:rPr>
              <a:t>http://</a:t>
            </a:r>
            <a:r>
              <a:rPr lang="en-US" sz="1000" dirty="0" smtClean="0">
                <a:solidFill>
                  <a:schemeClr val="tx1"/>
                </a:solidFill>
                <a:hlinkClick r:id="rId5"/>
              </a:rPr>
              <a:t>www.redbooks.ibm.com/redpapers/pdfs/redp4528.pdf</a:t>
            </a:r>
            <a:endParaRPr lang="en-US" sz="1000" dirty="0" smtClean="0">
              <a:solidFill>
                <a:schemeClr val="tx1"/>
              </a:solidFill>
            </a:endParaRPr>
          </a:p>
          <a:p>
            <a:pPr algn="l"/>
            <a:endParaRPr lang="en-US" sz="1000" dirty="0" smtClean="0">
              <a:solidFill>
                <a:schemeClr val="tx1"/>
              </a:solidFill>
              <a:hlinkClick r:id="rId4"/>
            </a:endParaRPr>
          </a:p>
          <a:p>
            <a:pPr algn="l">
              <a:buFont typeface="Arial" pitchFamily="34" charset="0"/>
              <a:buChar char="•"/>
            </a:pPr>
            <a:r>
              <a:rPr lang="en-US" sz="1400" dirty="0" smtClean="0">
                <a:solidFill>
                  <a:schemeClr val="tx1"/>
                </a:solidFill>
              </a:rPr>
              <a:t> Using the IBM Security Framework and IBM Security Blueprint to Realize Business-Driven Security</a:t>
            </a:r>
          </a:p>
          <a:p>
            <a:pPr algn="l"/>
            <a:r>
              <a:rPr lang="en-US" sz="1000" i="1" dirty="0" smtClean="0">
                <a:hlinkClick r:id="rId6"/>
              </a:rPr>
              <a:t>www.redbooks.ibm.com/redbooks/pdfs/</a:t>
            </a:r>
            <a:r>
              <a:rPr lang="en-US" sz="1000" b="1" i="1" dirty="0" smtClean="0">
                <a:hlinkClick r:id="rId6"/>
              </a:rPr>
              <a:t>sg248100</a:t>
            </a:r>
            <a:r>
              <a:rPr lang="en-US" sz="1000" i="1" dirty="0" smtClean="0">
                <a:hlinkClick r:id="rId6"/>
              </a:rPr>
              <a:t>.pdf</a:t>
            </a:r>
            <a:endParaRPr lang="en-US" sz="1000" i="1" dirty="0" smtClean="0"/>
          </a:p>
          <a:p>
            <a:pPr algn="l">
              <a:buFont typeface="Arial" pitchFamily="34" charset="0"/>
              <a:buChar char="•"/>
            </a:pPr>
            <a:endParaRPr lang="en-US" sz="1000" i="1" dirty="0" smtClean="0"/>
          </a:p>
          <a:p>
            <a:pPr algn="l">
              <a:buFont typeface="Arial" pitchFamily="34" charset="0"/>
              <a:buChar char="•"/>
            </a:pPr>
            <a:r>
              <a:rPr lang="en-US" sz="1400" dirty="0" smtClean="0">
                <a:solidFill>
                  <a:schemeClr val="tx1"/>
                </a:solidFill>
              </a:rPr>
              <a:t> Review and summary of cloud security scenarios - From "Cloud Computing Use Cases Whitepaper" Version 3.0 (cl-rev1security-pdf )</a:t>
            </a:r>
            <a:br>
              <a:rPr lang="en-US" sz="1400" dirty="0" smtClean="0">
                <a:solidFill>
                  <a:schemeClr val="tx1"/>
                </a:solidFill>
              </a:rPr>
            </a:br>
            <a:r>
              <a:rPr lang="en-US" sz="1000" dirty="0" smtClean="0">
                <a:hlinkClick r:id="rId7"/>
              </a:rPr>
              <a:t> http://www.ibm.com/developerworks/cloud/library/cl-rev1security.html</a:t>
            </a:r>
            <a:endParaRPr lang="en-US" sz="1000" dirty="0" smtClean="0"/>
          </a:p>
          <a:p>
            <a:pPr algn="l">
              <a:buFont typeface="Arial" pitchFamily="34" charset="0"/>
              <a:buChar char="•"/>
            </a:pPr>
            <a:endParaRPr lang="en-US" sz="1400" dirty="0" smtClean="0">
              <a:solidFill>
                <a:schemeClr val="tx1"/>
              </a:solidFill>
              <a:hlinkClick r:id="rId4"/>
            </a:endParaRPr>
          </a:p>
          <a:p>
            <a:pPr algn="l">
              <a:buFont typeface="Arial" pitchFamily="34" charset="0"/>
              <a:buChar char="•"/>
            </a:pPr>
            <a:r>
              <a:rPr lang="en-US" sz="1400" dirty="0" smtClean="0">
                <a:solidFill>
                  <a:schemeClr val="tx1"/>
                </a:solidFill>
              </a:rPr>
              <a:t> IBM Security Services - Security examples – scenarios and solutions (products) that might be used</a:t>
            </a:r>
            <a:endParaRPr lang="en-US" sz="1400" dirty="0" smtClean="0">
              <a:solidFill>
                <a:schemeClr val="tx1"/>
              </a:solidFill>
              <a:hlinkClick r:id="rId4"/>
            </a:endParaRPr>
          </a:p>
          <a:p>
            <a:pPr algn="l"/>
            <a:r>
              <a:rPr lang="en-US" sz="1000" dirty="0" smtClean="0">
                <a:hlinkClick r:id="rId8"/>
              </a:rPr>
              <a:t>http://public.dhe.ibm.com/common/ssi/ecm/en/sec03016gben/SEC03016GBEN.PDF</a:t>
            </a:r>
            <a:endParaRPr lang="en-US" sz="1000" dirty="0" smtClean="0"/>
          </a:p>
          <a:p>
            <a:pPr algn="l"/>
            <a:endParaRPr lang="en-US" sz="1000" dirty="0" smtClean="0">
              <a:hlinkClick r:id="rId7"/>
            </a:endParaRPr>
          </a:p>
          <a:p>
            <a:pPr algn="just">
              <a:buFont typeface="Arial" pitchFamily="34" charset="0"/>
              <a:buChar char="•"/>
            </a:pPr>
            <a:r>
              <a:rPr lang="en-US" sz="1600" b="1" dirty="0" smtClean="0">
                <a:solidFill>
                  <a:schemeClr val="tx1"/>
                </a:solidFill>
              </a:rPr>
              <a:t> </a:t>
            </a:r>
            <a:r>
              <a:rPr lang="en-US" sz="1400" dirty="0" smtClean="0">
                <a:solidFill>
                  <a:schemeClr val="tx1"/>
                </a:solidFill>
              </a:rPr>
              <a:t>Demystifying the cloud: The new economics of cloud computing</a:t>
            </a:r>
          </a:p>
          <a:p>
            <a:pPr algn="l"/>
            <a:r>
              <a:rPr lang="en-US" sz="1000" dirty="0" smtClean="0">
                <a:hlinkClick r:id="rId9"/>
              </a:rPr>
              <a:t>https://www-304.ibm.com/events/wwe/grp/grp004.nsf/vLookupPDFs/FINAL--Demystifying%20Cloud--Defining%20a%20Path%20Forward/$file/FINAL--Demystifying%20Cloud--Defining%20a%20Path%20Forward.pdf</a:t>
            </a:r>
            <a:endParaRPr lang="en-US" sz="1000" dirty="0" smtClean="0"/>
          </a:p>
          <a:p>
            <a:pPr algn="l"/>
            <a:endParaRPr lang="en-US" sz="1000" dirty="0" smtClean="0"/>
          </a:p>
          <a:p>
            <a:pPr algn="l">
              <a:buFont typeface="Arial" pitchFamily="34" charset="0"/>
              <a:buChar char="•"/>
            </a:pPr>
            <a:r>
              <a:rPr lang="en-US" sz="1400" dirty="0" smtClean="0">
                <a:solidFill>
                  <a:schemeClr val="tx1"/>
                </a:solidFill>
              </a:rPr>
              <a:t> IBM Cloud Security</a:t>
            </a:r>
            <a:endParaRPr lang="en-US" sz="1000" dirty="0" smtClean="0"/>
          </a:p>
          <a:p>
            <a:pPr algn="l"/>
            <a:r>
              <a:rPr lang="en-US" sz="1000" dirty="0" smtClean="0">
                <a:hlinkClick r:id="rId10"/>
              </a:rPr>
              <a:t>ftp://ftp.software.ibm.com/software/th/downloads/03_Virtualization_Cloud_Security_How_to_de-risk_Security_in_a_Cloud_Virtual_environment.pdf</a:t>
            </a:r>
            <a:endParaRPr lang="en-US" sz="1000" dirty="0" smtClean="0"/>
          </a:p>
          <a:p>
            <a:pPr algn="l"/>
            <a:endParaRPr lang="en-US" sz="1000" dirty="0" smtClean="0"/>
          </a:p>
          <a:p>
            <a:pPr algn="l">
              <a:buFont typeface="Arial" pitchFamily="34" charset="0"/>
              <a:buChar char="•"/>
            </a:pPr>
            <a:r>
              <a:rPr lang="en-US" sz="1400" dirty="0" smtClean="0">
                <a:solidFill>
                  <a:schemeClr val="tx1"/>
                </a:solidFill>
              </a:rPr>
              <a:t> Cloud Security: Who do you trust?</a:t>
            </a:r>
            <a:endParaRPr lang="en-US" sz="1400" dirty="0" smtClean="0">
              <a:solidFill>
                <a:schemeClr val="tx1"/>
              </a:solidFill>
              <a:hlinkClick r:id="rId11"/>
            </a:endParaRPr>
          </a:p>
          <a:p>
            <a:pPr algn="l"/>
            <a:r>
              <a:rPr lang="en-US" sz="1000" dirty="0" smtClean="0">
                <a:hlinkClick r:id="rId11"/>
              </a:rPr>
              <a:t>http://www.ibm.com/ibm/files/I581626T50867W87/IBM_Cloud_Security_Who_do_you_trust_LR.pdf</a:t>
            </a:r>
            <a:endParaRPr lang="en-US" sz="1000" dirty="0" smtClean="0"/>
          </a:p>
          <a:p>
            <a:pPr algn="l">
              <a:buFont typeface="Arial" pitchFamily="34" charset="0"/>
              <a:buChar char="•"/>
            </a:pPr>
            <a:endParaRPr lang="en-US" sz="1400" dirty="0" smtClean="0">
              <a:solidFill>
                <a:schemeClr val="tx1"/>
              </a:solidFill>
            </a:endParaRPr>
          </a:p>
          <a:p>
            <a:pPr algn="l">
              <a:buFont typeface="Arial" pitchFamily="34" charset="0"/>
              <a:buChar char="•"/>
            </a:pPr>
            <a:r>
              <a:rPr lang="en-US" sz="1400" dirty="0" smtClean="0">
                <a:solidFill>
                  <a:schemeClr val="tx1"/>
                </a:solidFill>
              </a:rPr>
              <a:t> Cloud Security Alliance</a:t>
            </a:r>
          </a:p>
          <a:p>
            <a:pPr algn="l"/>
            <a:r>
              <a:rPr lang="en-US" sz="1000" dirty="0" smtClean="0">
                <a:hlinkClick r:id="rId12"/>
              </a:rPr>
              <a:t>https://cloudsecurityalliance.org/</a:t>
            </a:r>
            <a:endParaRPr lang="en-US" sz="1000" dirty="0">
              <a:hlinkClick r:id="rId7"/>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4</a:t>
            </a:fld>
            <a:endParaRPr lang="en-US"/>
          </a:p>
        </p:txBody>
      </p:sp>
      <p:sp>
        <p:nvSpPr>
          <p:cNvPr id="4" name="Rectangle 3"/>
          <p:cNvSpPr/>
          <p:nvPr/>
        </p:nvSpPr>
        <p:spPr>
          <a:xfrm>
            <a:off x="228600" y="1097280"/>
            <a:ext cx="8732520" cy="1865126"/>
          </a:xfrm>
          <a:prstGeom prst="rect">
            <a:avLst/>
          </a:prstGeom>
        </p:spPr>
        <p:txBody>
          <a:bodyPr wrap="square">
            <a:spAutoFit/>
          </a:bodyPr>
          <a:lstStyle/>
          <a:p>
            <a:pPr algn="just"/>
            <a:r>
              <a:rPr lang="en-US" sz="1600" dirty="0" smtClean="0">
                <a:solidFill>
                  <a:schemeClr val="tx1"/>
                </a:solidFill>
              </a:rPr>
              <a:t>• Integration of security into the cloud reference model</a:t>
            </a:r>
          </a:p>
          <a:p>
            <a:pPr algn="just"/>
            <a:r>
              <a:rPr lang="en-US" sz="1600" dirty="0" smtClean="0">
                <a:solidFill>
                  <a:schemeClr val="tx1"/>
                </a:solidFill>
              </a:rPr>
              <a:t>• Security considerations in cloud computing, including cloud security risks and cloud security breaches</a:t>
            </a:r>
          </a:p>
          <a:p>
            <a:pPr algn="just"/>
            <a:r>
              <a:rPr lang="en-US" sz="1600" dirty="0" smtClean="0">
                <a:solidFill>
                  <a:schemeClr val="tx1"/>
                </a:solidFill>
              </a:rPr>
              <a:t>• Security options available in cloud computing</a:t>
            </a:r>
          </a:p>
          <a:p>
            <a:pPr algn="just"/>
            <a:r>
              <a:rPr lang="en-US" sz="1600" dirty="0" smtClean="0">
                <a:solidFill>
                  <a:schemeClr val="tx1"/>
                </a:solidFill>
              </a:rPr>
              <a:t>• Identity management techniques, including detection and forensics and encryption</a:t>
            </a:r>
          </a:p>
          <a:p>
            <a:pPr algn="just"/>
            <a:r>
              <a:rPr lang="en-US" sz="1600" dirty="0" smtClean="0">
                <a:solidFill>
                  <a:schemeClr val="tx1"/>
                </a:solidFill>
              </a:rPr>
              <a:t>• Top security trends and threats to cloud computing</a:t>
            </a:r>
          </a:p>
          <a:p>
            <a:pPr algn="just"/>
            <a:r>
              <a:rPr lang="en-US" sz="1600" dirty="0" smtClean="0">
                <a:solidFill>
                  <a:schemeClr val="tx1"/>
                </a:solidFill>
              </a:rPr>
              <a:t>• Cloud Security framework</a:t>
            </a:r>
          </a:p>
          <a:p>
            <a:pPr algn="just"/>
            <a:r>
              <a:rPr lang="en-US" sz="1600" dirty="0" smtClean="0">
                <a:solidFill>
                  <a:schemeClr val="tx1"/>
                </a:solidFill>
              </a:rPr>
              <a:t>• Cloud Security Implementation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and structure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5</a:t>
            </a:fld>
            <a:endParaRPr lang="en-US"/>
          </a:p>
        </p:txBody>
      </p:sp>
      <p:sp>
        <p:nvSpPr>
          <p:cNvPr id="4" name="Rectangle 3"/>
          <p:cNvSpPr/>
          <p:nvPr/>
        </p:nvSpPr>
        <p:spPr>
          <a:xfrm>
            <a:off x="228600" y="1097280"/>
            <a:ext cx="8248373" cy="5660011"/>
          </a:xfrm>
          <a:prstGeom prst="rect">
            <a:avLst/>
          </a:prstGeom>
        </p:spPr>
        <p:txBody>
          <a:bodyPr wrap="square">
            <a:spAutoFit/>
          </a:bodyPr>
          <a:lstStyle/>
          <a:p>
            <a:pPr algn="l"/>
            <a:r>
              <a:rPr lang="en-US" sz="1400" b="1" dirty="0" smtClean="0">
                <a:solidFill>
                  <a:schemeClr val="tx1"/>
                </a:solidFill>
              </a:rPr>
              <a:t>Key presentation</a:t>
            </a:r>
          </a:p>
          <a:p>
            <a:pPr algn="l">
              <a:buFont typeface="Arial" pitchFamily="34" charset="0"/>
              <a:buChar char="•"/>
            </a:pPr>
            <a:r>
              <a:rPr lang="en-US" sz="1400" dirty="0" smtClean="0">
                <a:solidFill>
                  <a:schemeClr val="tx1"/>
                </a:solidFill>
              </a:rPr>
              <a:t>	</a:t>
            </a:r>
            <a:r>
              <a:rPr lang="en-US" sz="1200" dirty="0" smtClean="0">
                <a:solidFill>
                  <a:schemeClr val="tx1"/>
                </a:solidFill>
              </a:rPr>
              <a:t>Source: Fundamentals of Cloud Computing (WS009) </a:t>
            </a:r>
          </a:p>
          <a:p>
            <a:pPr algn="l"/>
            <a:r>
              <a:rPr lang="en-US" sz="1200" dirty="0" smtClean="0">
                <a:solidFill>
                  <a:schemeClr val="tx1"/>
                </a:solidFill>
              </a:rPr>
              <a:t>	File: 5DTMP_ws009_vs0091student.pdf – chapter 5 -&gt; </a:t>
            </a:r>
            <a:r>
              <a:rPr lang="en-US" sz="1200" b="1" dirty="0" smtClean="0">
                <a:solidFill>
                  <a:srgbClr val="FF0000"/>
                </a:solidFill>
              </a:rPr>
              <a:t>master file</a:t>
            </a:r>
          </a:p>
          <a:p>
            <a:pPr algn="l"/>
            <a:endParaRPr lang="en-US" sz="1200" dirty="0" smtClean="0">
              <a:solidFill>
                <a:schemeClr val="tx1"/>
              </a:solidFill>
            </a:endParaRPr>
          </a:p>
          <a:p>
            <a:pPr algn="l">
              <a:buFont typeface="Arial" pitchFamily="34" charset="0"/>
              <a:buChar char="•"/>
            </a:pPr>
            <a:r>
              <a:rPr lang="en-US" sz="1200" dirty="0" smtClean="0">
                <a:solidFill>
                  <a:schemeClr val="tx1"/>
                </a:solidFill>
              </a:rPr>
              <a:t>	File: This training material -&gt; </a:t>
            </a:r>
            <a:r>
              <a:rPr lang="en-US" sz="1200" b="1" dirty="0" smtClean="0">
                <a:solidFill>
                  <a:srgbClr val="0070C0"/>
                </a:solidFill>
              </a:rPr>
              <a:t>supplement</a:t>
            </a:r>
            <a:endParaRPr lang="en-US" sz="1200" dirty="0" smtClean="0">
              <a:solidFill>
                <a:schemeClr val="tx1"/>
              </a:solidFill>
            </a:endParaRPr>
          </a:p>
          <a:p>
            <a:pPr algn="l"/>
            <a:endParaRPr lang="en-US" sz="1400" dirty="0" smtClean="0">
              <a:solidFill>
                <a:schemeClr val="tx1"/>
              </a:solidFill>
            </a:endParaRPr>
          </a:p>
          <a:p>
            <a:pPr algn="l"/>
            <a:r>
              <a:rPr lang="en-US" sz="1400" b="1" dirty="0" smtClean="0">
                <a:solidFill>
                  <a:schemeClr val="tx1"/>
                </a:solidFill>
              </a:rPr>
              <a:t>Appendix</a:t>
            </a:r>
          </a:p>
          <a:p>
            <a:pPr algn="l"/>
            <a:endParaRPr lang="en-US" sz="1400" dirty="0" smtClean="0">
              <a:solidFill>
                <a:schemeClr val="tx1"/>
              </a:solidFill>
            </a:endParaRPr>
          </a:p>
          <a:p>
            <a:pPr algn="l"/>
            <a:r>
              <a:rPr lang="en-US" sz="1400" b="1" dirty="0" smtClean="0">
                <a:solidFill>
                  <a:schemeClr val="tx1"/>
                </a:solidFill>
              </a:rPr>
              <a:t>A – </a:t>
            </a:r>
            <a:r>
              <a:rPr lang="en-US" sz="1400" dirty="0" smtClean="0">
                <a:solidFill>
                  <a:schemeClr val="tx1"/>
                </a:solidFill>
              </a:rPr>
              <a:t>	</a:t>
            </a:r>
          </a:p>
          <a:p>
            <a:pPr algn="l"/>
            <a:r>
              <a:rPr lang="en-US" sz="1400" dirty="0" smtClean="0">
                <a:solidFill>
                  <a:schemeClr val="tx1"/>
                </a:solidFill>
              </a:rPr>
              <a:t>	</a:t>
            </a:r>
            <a:r>
              <a:rPr lang="en-US" sz="1200" dirty="0" smtClean="0">
                <a:solidFill>
                  <a:schemeClr val="tx1"/>
                </a:solidFill>
              </a:rPr>
              <a:t>File: 03_Virtualization_Cloud_Security_How_to_de-risk_Security_in_a_Cloud_Virtual_environment.pdf</a:t>
            </a:r>
          </a:p>
          <a:p>
            <a:pPr algn="l"/>
            <a:endParaRPr lang="en-US" sz="1200" dirty="0" smtClean="0">
              <a:solidFill>
                <a:schemeClr val="tx1"/>
              </a:solidFill>
            </a:endParaRPr>
          </a:p>
          <a:p>
            <a:pPr algn="l"/>
            <a:r>
              <a:rPr lang="en-US" sz="1400" b="1" dirty="0" smtClean="0">
                <a:solidFill>
                  <a:schemeClr val="tx1"/>
                </a:solidFill>
              </a:rPr>
              <a:t>B – </a:t>
            </a:r>
          </a:p>
          <a:p>
            <a:pPr algn="l"/>
            <a:r>
              <a:rPr lang="en-US" sz="1200" dirty="0" smtClean="0">
                <a:solidFill>
                  <a:schemeClr val="tx1"/>
                </a:solidFill>
              </a:rPr>
              <a:t>	Source: Importance of Security in Today's IT Environment (AOT2013SF02)</a:t>
            </a:r>
          </a:p>
          <a:p>
            <a:pPr algn="l"/>
            <a:r>
              <a:rPr lang="en-US" sz="1200" dirty="0" smtClean="0">
                <a:solidFill>
                  <a:schemeClr val="tx1"/>
                </a:solidFill>
              </a:rPr>
              <a:t>	File: Importance_of_Security_in_Todays_IT_IBM.pptx</a:t>
            </a:r>
          </a:p>
          <a:p>
            <a:pPr algn="l"/>
            <a:endParaRPr lang="en-US" sz="1400" b="1" dirty="0" smtClean="0">
              <a:solidFill>
                <a:schemeClr val="tx1"/>
              </a:solidFill>
            </a:endParaRPr>
          </a:p>
          <a:p>
            <a:pPr algn="l"/>
            <a:r>
              <a:rPr lang="en-US" sz="1400" b="1" dirty="0" smtClean="0">
                <a:solidFill>
                  <a:schemeClr val="tx1"/>
                </a:solidFill>
              </a:rPr>
              <a:t>C – </a:t>
            </a:r>
          </a:p>
          <a:p>
            <a:pPr algn="l"/>
            <a:r>
              <a:rPr lang="en-US" sz="1200" dirty="0" smtClean="0">
                <a:solidFill>
                  <a:schemeClr val="tx1"/>
                </a:solidFill>
              </a:rPr>
              <a:t>	Source: introduction to Security and Assurance in the Cloud (AOT2013SF14)</a:t>
            </a:r>
          </a:p>
          <a:p>
            <a:pPr algn="l"/>
            <a:r>
              <a:rPr lang="en-US" sz="1200" dirty="0" smtClean="0">
                <a:solidFill>
                  <a:schemeClr val="tx1"/>
                </a:solidFill>
              </a:rPr>
              <a:t>	File: Introduction_to_Security_in_the_Cloud_IBM.ppt</a:t>
            </a:r>
          </a:p>
          <a:p>
            <a:pPr algn="l"/>
            <a:endParaRPr lang="en-US" sz="1200" dirty="0" smtClean="0">
              <a:solidFill>
                <a:schemeClr val="tx1"/>
              </a:solidFill>
            </a:endParaRPr>
          </a:p>
          <a:p>
            <a:pPr algn="l"/>
            <a:r>
              <a:rPr lang="en-US" sz="1400" b="1" dirty="0" smtClean="0">
                <a:solidFill>
                  <a:schemeClr val="tx1"/>
                </a:solidFill>
              </a:rPr>
              <a:t>D – </a:t>
            </a:r>
          </a:p>
          <a:p>
            <a:pPr algn="l"/>
            <a:r>
              <a:rPr lang="en-US" sz="1200" dirty="0" smtClean="0">
                <a:solidFill>
                  <a:schemeClr val="tx1"/>
                </a:solidFill>
              </a:rPr>
              <a:t>	Source: Security Fundamentals - Why Security (SF100)</a:t>
            </a:r>
          </a:p>
          <a:p>
            <a:pPr algn="l"/>
            <a:r>
              <a:rPr lang="en-US" sz="1200" dirty="0" smtClean="0">
                <a:solidFill>
                  <a:schemeClr val="tx1"/>
                </a:solidFill>
              </a:rPr>
              <a:t>	File: Concepts_and_Principles_of_Security_V3.0.ppt</a:t>
            </a:r>
          </a:p>
          <a:p>
            <a:pPr algn="l"/>
            <a:r>
              <a:rPr lang="en-US" sz="1200" dirty="0" smtClean="0">
                <a:solidFill>
                  <a:schemeClr val="tx1"/>
                </a:solidFill>
              </a:rPr>
              <a:t>	File: Why_Security_V4.ppt</a:t>
            </a:r>
          </a:p>
          <a:p>
            <a:pPr algn="l"/>
            <a:endParaRPr lang="en-US" sz="1200" dirty="0" smtClean="0">
              <a:solidFill>
                <a:schemeClr val="tx1"/>
              </a:solidFill>
            </a:endParaRPr>
          </a:p>
          <a:p>
            <a:pPr algn="l"/>
            <a:endParaRPr lang="en-US" sz="1200" dirty="0" smtClean="0">
              <a:solidFill>
                <a:schemeClr val="tx1"/>
              </a:solidFill>
            </a:endParaRPr>
          </a:p>
          <a:p>
            <a:endParaRPr lang="en-US" sz="1400" dirty="0" smtClean="0">
              <a:solidFill>
                <a:srgbClr val="FF0000"/>
              </a:solidFill>
            </a:endParaRPr>
          </a:p>
          <a:p>
            <a:endParaRPr lang="en-US" sz="1800" dirty="0" smtClean="0">
              <a:solidFill>
                <a:srgbClr val="0070C0"/>
              </a:solidFill>
            </a:endParaRPr>
          </a:p>
          <a:p>
            <a:endParaRPr lang="en-US" sz="1800" dirty="0" smtClean="0">
              <a:solidFill>
                <a:srgbClr val="0070C0"/>
              </a:solidFill>
            </a:endParaRPr>
          </a:p>
          <a:p>
            <a:endParaRPr lang="en-US" sz="1800" dirty="0">
              <a:solidFill>
                <a:srgbClr val="0070C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6</a:t>
            </a:fld>
            <a:endParaRPr lang="en-US"/>
          </a:p>
        </p:txBody>
      </p:sp>
      <p:pic>
        <p:nvPicPr>
          <p:cNvPr id="69635" name="Picture 3"/>
          <p:cNvPicPr>
            <a:picLocks noChangeAspect="1" noChangeArrowheads="1"/>
          </p:cNvPicPr>
          <p:nvPr/>
        </p:nvPicPr>
        <p:blipFill>
          <a:blip r:embed="rId2"/>
          <a:srcRect/>
          <a:stretch>
            <a:fillRect/>
          </a:stretch>
        </p:blipFill>
        <p:spPr bwMode="auto">
          <a:xfrm>
            <a:off x="868680" y="3566160"/>
            <a:ext cx="7704137" cy="3048000"/>
          </a:xfrm>
          <a:prstGeom prst="rect">
            <a:avLst/>
          </a:prstGeom>
          <a:noFill/>
          <a:ln w="9525">
            <a:noFill/>
            <a:miter lim="800000"/>
            <a:headEnd/>
            <a:tailEnd/>
          </a:ln>
        </p:spPr>
      </p:pic>
      <p:sp>
        <p:nvSpPr>
          <p:cNvPr id="6" name="Title 5"/>
          <p:cNvSpPr>
            <a:spLocks noGrp="1"/>
          </p:cNvSpPr>
          <p:nvPr>
            <p:ph type="title"/>
          </p:nvPr>
        </p:nvSpPr>
        <p:spPr/>
        <p:txBody>
          <a:bodyPr/>
          <a:lstStyle/>
          <a:p>
            <a:endParaRPr lang="en-US" dirty="0"/>
          </a:p>
        </p:txBody>
      </p:sp>
      <p:pic>
        <p:nvPicPr>
          <p:cNvPr id="70658" name="Picture 2"/>
          <p:cNvPicPr>
            <a:picLocks noChangeAspect="1" noChangeArrowheads="1"/>
          </p:cNvPicPr>
          <p:nvPr/>
        </p:nvPicPr>
        <p:blipFill>
          <a:blip r:embed="rId3"/>
          <a:srcRect/>
          <a:stretch>
            <a:fillRect/>
          </a:stretch>
        </p:blipFill>
        <p:spPr bwMode="auto">
          <a:xfrm>
            <a:off x="2880360" y="1005840"/>
            <a:ext cx="3371850" cy="209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563" y="3840797"/>
            <a:ext cx="8686800" cy="639763"/>
          </a:xfrm>
        </p:spPr>
        <p:txBody>
          <a:bodyPr/>
          <a:lstStyle/>
          <a:p>
            <a:pPr algn="ctr"/>
            <a:r>
              <a:rPr lang="en-US" sz="4400" dirty="0" smtClean="0">
                <a:solidFill>
                  <a:schemeClr val="tx1"/>
                </a:solidFill>
              </a:rPr>
              <a:t>Cloud Security</a:t>
            </a:r>
            <a:br>
              <a:rPr lang="en-US" sz="4400" dirty="0" smtClean="0">
                <a:solidFill>
                  <a:schemeClr val="tx1"/>
                </a:solidFill>
              </a:rPr>
            </a:br>
            <a:r>
              <a:rPr lang="en-US" sz="4400" dirty="0" smtClean="0">
                <a:solidFill>
                  <a:schemeClr val="tx1"/>
                </a:solidFill>
              </a:rPr>
              <a:t/>
            </a:r>
            <a:br>
              <a:rPr lang="en-US" sz="4400" dirty="0" smtClean="0">
                <a:solidFill>
                  <a:schemeClr val="tx1"/>
                </a:solidFill>
              </a:rPr>
            </a:br>
            <a:r>
              <a:rPr lang="en-US" sz="2400" dirty="0" smtClean="0">
                <a:solidFill>
                  <a:srgbClr val="0070C0"/>
                </a:solidFill>
              </a:rPr>
              <a:t>Cloud Security framework</a:t>
            </a:r>
            <a:br>
              <a:rPr lang="en-US" sz="2400" dirty="0" smtClean="0">
                <a:solidFill>
                  <a:srgbClr val="0070C0"/>
                </a:solidFill>
              </a:rPr>
            </a:br>
            <a:r>
              <a:rPr lang="en-US" sz="1600" dirty="0" smtClean="0">
                <a:solidFill>
                  <a:srgbClr val="0070C0"/>
                </a:solidFill>
              </a:rPr>
              <a:t>(Points for reminder from security domain)</a:t>
            </a:r>
            <a:r>
              <a:rPr lang="en-US" sz="4400" dirty="0" smtClean="0">
                <a:solidFill>
                  <a:schemeClr val="tx1"/>
                </a:solidFill>
              </a:rPr>
              <a:t/>
            </a:r>
            <a:br>
              <a:rPr lang="en-US" sz="4400" dirty="0" smtClean="0">
                <a:solidFill>
                  <a:schemeClr val="tx1"/>
                </a:solidFill>
              </a:rPr>
            </a:br>
            <a:endParaRPr lang="en-US" sz="2000" dirty="0">
              <a:solidFill>
                <a:schemeClr val="tx1"/>
              </a:solidFill>
            </a:endParaRPr>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7</a:t>
            </a:fld>
            <a:endParaRPr lang="en-US"/>
          </a:p>
        </p:txBody>
      </p:sp>
      <p:pic>
        <p:nvPicPr>
          <p:cNvPr id="69636" name="Picture 4"/>
          <p:cNvPicPr>
            <a:picLocks noChangeAspect="1" noChangeArrowheads="1"/>
          </p:cNvPicPr>
          <p:nvPr/>
        </p:nvPicPr>
        <p:blipFill>
          <a:blip r:embed="rId2"/>
          <a:srcRect/>
          <a:stretch>
            <a:fillRect/>
          </a:stretch>
        </p:blipFill>
        <p:spPr bwMode="auto">
          <a:xfrm>
            <a:off x="2880360" y="773430"/>
            <a:ext cx="3267075" cy="2609850"/>
          </a:xfrm>
          <a:prstGeom prst="rect">
            <a:avLst/>
          </a:prstGeom>
          <a:noFill/>
          <a:ln w="9525">
            <a:noFill/>
            <a:miter lim="800000"/>
            <a:headEnd/>
            <a:tailEnd/>
          </a:ln>
        </p:spPr>
      </p:pic>
      <p:pic>
        <p:nvPicPr>
          <p:cNvPr id="69637" name="Picture 5"/>
          <p:cNvPicPr>
            <a:picLocks noChangeAspect="1" noChangeArrowheads="1"/>
          </p:cNvPicPr>
          <p:nvPr/>
        </p:nvPicPr>
        <p:blipFill>
          <a:blip r:embed="rId3"/>
          <a:srcRect/>
          <a:stretch>
            <a:fillRect/>
          </a:stretch>
        </p:blipFill>
        <p:spPr bwMode="auto">
          <a:xfrm>
            <a:off x="7452360" y="3337560"/>
            <a:ext cx="146685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Cloud security: the grand challenge</a:t>
            </a:r>
            <a:endParaRPr lang="en-US" dirty="0"/>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8</a:t>
            </a:fld>
            <a:endParaRPr lang="en-US"/>
          </a:p>
        </p:txBody>
      </p:sp>
      <p:sp>
        <p:nvSpPr>
          <p:cNvPr id="4" name="Rectangle 3"/>
          <p:cNvSpPr/>
          <p:nvPr/>
        </p:nvSpPr>
        <p:spPr>
          <a:xfrm>
            <a:off x="228600" y="1005840"/>
            <a:ext cx="8412480" cy="4302716"/>
          </a:xfrm>
          <a:prstGeom prst="rect">
            <a:avLst/>
          </a:prstGeom>
        </p:spPr>
        <p:txBody>
          <a:bodyPr wrap="square">
            <a:spAutoFit/>
          </a:bodyPr>
          <a:lstStyle/>
          <a:p>
            <a:pPr algn="just"/>
            <a:r>
              <a:rPr lang="en-US" sz="1600" dirty="0" smtClean="0">
                <a:solidFill>
                  <a:schemeClr val="tx1"/>
                </a:solidFill>
              </a:rPr>
              <a:t>Cloud </a:t>
            </a:r>
            <a:r>
              <a:rPr lang="en-US" sz="1600" dirty="0">
                <a:solidFill>
                  <a:schemeClr val="tx1"/>
                </a:solidFill>
              </a:rPr>
              <a:t>computing shifts much of the control over data and operations from the </a:t>
            </a:r>
            <a:r>
              <a:rPr lang="en-US" sz="1600" dirty="0" smtClean="0">
                <a:solidFill>
                  <a:schemeClr val="tx1"/>
                </a:solidFill>
              </a:rPr>
              <a:t>client organization </a:t>
            </a:r>
            <a:r>
              <a:rPr lang="en-US" sz="1600" dirty="0">
                <a:solidFill>
                  <a:schemeClr val="tx1"/>
                </a:solidFill>
              </a:rPr>
              <a:t>to their cloud providers, much in the same way organizations entrust part of </a:t>
            </a:r>
            <a:r>
              <a:rPr lang="en-US" sz="1600" dirty="0" smtClean="0">
                <a:solidFill>
                  <a:schemeClr val="tx1"/>
                </a:solidFill>
              </a:rPr>
              <a:t>their IT </a:t>
            </a:r>
            <a:r>
              <a:rPr lang="en-US" sz="1600" dirty="0">
                <a:solidFill>
                  <a:schemeClr val="tx1"/>
                </a:solidFill>
              </a:rPr>
              <a:t>operations to outsourcing companies. Even basic tasks, such as applying patches </a:t>
            </a:r>
            <a:r>
              <a:rPr lang="en-US" sz="1600" dirty="0" smtClean="0">
                <a:solidFill>
                  <a:schemeClr val="tx1"/>
                </a:solidFill>
              </a:rPr>
              <a:t>and configuring </a:t>
            </a:r>
            <a:r>
              <a:rPr lang="en-US" sz="1600" dirty="0">
                <a:solidFill>
                  <a:schemeClr val="tx1"/>
                </a:solidFill>
              </a:rPr>
              <a:t>firewalls, can become the responsibility of the cloud service provider, not the </a:t>
            </a:r>
            <a:r>
              <a:rPr lang="en-US" sz="1600" dirty="0" smtClean="0">
                <a:solidFill>
                  <a:schemeClr val="tx1"/>
                </a:solidFill>
              </a:rPr>
              <a:t>user. This </a:t>
            </a:r>
            <a:r>
              <a:rPr lang="en-US" sz="1600" dirty="0">
                <a:solidFill>
                  <a:schemeClr val="tx1"/>
                </a:solidFill>
              </a:rPr>
              <a:t>means that clients must </a:t>
            </a:r>
            <a:r>
              <a:rPr lang="en-US" sz="1600" b="1" dirty="0">
                <a:solidFill>
                  <a:schemeClr val="tx1"/>
                </a:solidFill>
              </a:rPr>
              <a:t>establish trust relationships </a:t>
            </a:r>
            <a:r>
              <a:rPr lang="en-US" sz="1600" dirty="0">
                <a:solidFill>
                  <a:schemeClr val="tx1"/>
                </a:solidFill>
              </a:rPr>
              <a:t>with their providers and </a:t>
            </a:r>
            <a:r>
              <a:rPr lang="en-US" sz="1600" dirty="0" smtClean="0">
                <a:solidFill>
                  <a:schemeClr val="tx1"/>
                </a:solidFill>
              </a:rPr>
              <a:t>understand the </a:t>
            </a:r>
            <a:r>
              <a:rPr lang="en-US" sz="1600" dirty="0">
                <a:solidFill>
                  <a:schemeClr val="tx1"/>
                </a:solidFill>
              </a:rPr>
              <a:t>risk in terms of how these providers implement, deploy, and manage security on </a:t>
            </a:r>
            <a:r>
              <a:rPr lang="en-US" sz="1600" dirty="0" smtClean="0">
                <a:solidFill>
                  <a:schemeClr val="tx1"/>
                </a:solidFill>
              </a:rPr>
              <a:t>their behalf</a:t>
            </a:r>
            <a:r>
              <a:rPr lang="en-US" sz="1600" dirty="0">
                <a:solidFill>
                  <a:schemeClr val="tx1"/>
                </a:solidFill>
              </a:rPr>
              <a:t>. </a:t>
            </a:r>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r>
              <a:rPr lang="en-US" sz="1600" dirty="0" smtClean="0">
                <a:solidFill>
                  <a:schemeClr val="tx1"/>
                </a:solidFill>
              </a:rPr>
              <a:t>Other </a:t>
            </a:r>
            <a:r>
              <a:rPr lang="en-US" sz="1600" dirty="0">
                <a:solidFill>
                  <a:schemeClr val="tx1"/>
                </a:solidFill>
              </a:rPr>
              <a:t>aspects about cloud computing also require a major reassessment of security and </a:t>
            </a:r>
            <a:r>
              <a:rPr lang="en-US" sz="1600" dirty="0" smtClean="0">
                <a:solidFill>
                  <a:schemeClr val="tx1"/>
                </a:solidFill>
              </a:rPr>
              <a:t>risk. Inside </a:t>
            </a:r>
            <a:r>
              <a:rPr lang="en-US" sz="1600" dirty="0">
                <a:solidFill>
                  <a:schemeClr val="tx1"/>
                </a:solidFill>
              </a:rPr>
              <a:t>the cloud, it is difficult to physically locate where data is stored. Security processes </a:t>
            </a:r>
            <a:r>
              <a:rPr lang="en-US" sz="1600" dirty="0" smtClean="0">
                <a:solidFill>
                  <a:schemeClr val="tx1"/>
                </a:solidFill>
              </a:rPr>
              <a:t>that were </a:t>
            </a:r>
            <a:r>
              <a:rPr lang="en-US" sz="1600" dirty="0">
                <a:solidFill>
                  <a:schemeClr val="tx1"/>
                </a:solidFill>
              </a:rPr>
              <a:t>once visible are now hidden behind layers of abstraction. This lack of visibility can </a:t>
            </a:r>
            <a:r>
              <a:rPr lang="en-US" sz="1600" dirty="0" smtClean="0">
                <a:solidFill>
                  <a:schemeClr val="tx1"/>
                </a:solidFill>
              </a:rPr>
              <a:t>create a </a:t>
            </a:r>
            <a:r>
              <a:rPr lang="en-US" sz="1600" dirty="0">
                <a:solidFill>
                  <a:schemeClr val="tx1"/>
                </a:solidFill>
              </a:rPr>
              <a:t>number of security and compliance issues.</a:t>
            </a:r>
          </a:p>
        </p:txBody>
      </p:sp>
      <p:pic>
        <p:nvPicPr>
          <p:cNvPr id="73729" name="Picture 1"/>
          <p:cNvPicPr>
            <a:picLocks noChangeAspect="1" noChangeArrowheads="1"/>
          </p:cNvPicPr>
          <p:nvPr/>
        </p:nvPicPr>
        <p:blipFill>
          <a:blip r:embed="rId2"/>
          <a:srcRect/>
          <a:stretch>
            <a:fillRect/>
          </a:stretch>
        </p:blipFill>
        <p:spPr bwMode="auto">
          <a:xfrm>
            <a:off x="7223760" y="2437707"/>
            <a:ext cx="1325880" cy="1777885"/>
          </a:xfrm>
          <a:prstGeom prst="rect">
            <a:avLst/>
          </a:prstGeom>
          <a:noFill/>
          <a:ln w="9525">
            <a:noFill/>
            <a:miter lim="800000"/>
            <a:headEnd/>
            <a:tailEnd/>
          </a:ln>
        </p:spPr>
      </p:pic>
      <p:sp>
        <p:nvSpPr>
          <p:cNvPr id="6" name="Rectangle 5"/>
          <p:cNvSpPr/>
          <p:nvPr/>
        </p:nvSpPr>
        <p:spPr>
          <a:xfrm>
            <a:off x="228600" y="2678442"/>
            <a:ext cx="6492240" cy="2751522"/>
          </a:xfrm>
          <a:prstGeom prst="rect">
            <a:avLst/>
          </a:prstGeom>
        </p:spPr>
        <p:txBody>
          <a:bodyPr wrap="square">
            <a:spAutoFit/>
          </a:bodyPr>
          <a:lstStyle/>
          <a:p>
            <a:pPr algn="just"/>
            <a:r>
              <a:rPr lang="en-US" sz="1600" b="1" dirty="0" smtClean="0">
                <a:solidFill>
                  <a:schemeClr val="tx1"/>
                </a:solidFill>
              </a:rPr>
              <a:t>This </a:t>
            </a:r>
            <a:r>
              <a:rPr lang="en-US" sz="1600" b="1" i="1" dirty="0">
                <a:solidFill>
                  <a:schemeClr val="tx1"/>
                </a:solidFill>
              </a:rPr>
              <a:t>trust but verify relationship between cloud service providers and consumers </a:t>
            </a:r>
            <a:r>
              <a:rPr lang="en-US" sz="1600" b="1" i="1" dirty="0" smtClean="0">
                <a:solidFill>
                  <a:schemeClr val="tx1"/>
                </a:solidFill>
              </a:rPr>
              <a:t>is </a:t>
            </a:r>
            <a:r>
              <a:rPr lang="en-US" sz="1600" b="1" dirty="0" smtClean="0">
                <a:solidFill>
                  <a:schemeClr val="tx1"/>
                </a:solidFill>
              </a:rPr>
              <a:t>critical </a:t>
            </a:r>
            <a:r>
              <a:rPr lang="en-US" sz="1600" dirty="0">
                <a:solidFill>
                  <a:schemeClr val="tx1"/>
                </a:solidFill>
              </a:rPr>
              <a:t>because</a:t>
            </a:r>
            <a:r>
              <a:rPr lang="en-US" sz="1600" b="1" dirty="0">
                <a:solidFill>
                  <a:schemeClr val="tx1"/>
                </a:solidFill>
              </a:rPr>
              <a:t> </a:t>
            </a:r>
            <a:r>
              <a:rPr lang="en-US" sz="1600" dirty="0">
                <a:solidFill>
                  <a:schemeClr val="tx1"/>
                </a:solidFill>
              </a:rPr>
              <a:t>the cloud service consumer is still ultimately responsible for compliance </a:t>
            </a:r>
            <a:r>
              <a:rPr lang="en-US" sz="1600" dirty="0" smtClean="0">
                <a:solidFill>
                  <a:schemeClr val="tx1"/>
                </a:solidFill>
              </a:rPr>
              <a:t>and protection </a:t>
            </a:r>
            <a:r>
              <a:rPr lang="en-US" sz="1600" dirty="0">
                <a:solidFill>
                  <a:schemeClr val="tx1"/>
                </a:solidFill>
              </a:rPr>
              <a:t>of their critical data, even if that workload had moved to the cloud. In fact, </a:t>
            </a:r>
            <a:r>
              <a:rPr lang="en-US" sz="1600" dirty="0" smtClean="0">
                <a:solidFill>
                  <a:schemeClr val="tx1"/>
                </a:solidFill>
              </a:rPr>
              <a:t>some organizations </a:t>
            </a:r>
            <a:r>
              <a:rPr lang="en-US" sz="1600" dirty="0">
                <a:solidFill>
                  <a:schemeClr val="tx1"/>
                </a:solidFill>
              </a:rPr>
              <a:t>choose private or hybrid models over public clouds because of the </a:t>
            </a:r>
            <a:r>
              <a:rPr lang="en-US" sz="1600" dirty="0" smtClean="0">
                <a:solidFill>
                  <a:schemeClr val="tx1"/>
                </a:solidFill>
              </a:rPr>
              <a:t>risks associated </a:t>
            </a:r>
            <a:r>
              <a:rPr lang="en-US" sz="1600" dirty="0">
                <a:solidFill>
                  <a:schemeClr val="tx1"/>
                </a:solidFill>
              </a:rPr>
              <a:t>with outsourcing </a:t>
            </a:r>
            <a:r>
              <a:rPr lang="en-US" sz="1600" dirty="0" smtClean="0">
                <a:solidFill>
                  <a:schemeClr val="tx1"/>
                </a:solidFill>
              </a:rPr>
              <a:t>services. </a:t>
            </a: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a:p>
            <a:pPr algn="just"/>
            <a:endParaRPr lang="en-US" sz="1600" dirty="0" smtClean="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Frameworks - COBIT</a:t>
            </a:r>
            <a:endParaRPr lang="en-US" dirty="0">
              <a:solidFill>
                <a:srgbClr val="0070C0"/>
              </a:solidFill>
            </a:endParaRPr>
          </a:p>
        </p:txBody>
      </p:sp>
      <p:sp>
        <p:nvSpPr>
          <p:cNvPr id="3" name="Slide Number Placeholder 2"/>
          <p:cNvSpPr>
            <a:spLocks noGrp="1"/>
          </p:cNvSpPr>
          <p:nvPr>
            <p:ph type="sldNum" sz="quarter" idx="11"/>
          </p:nvPr>
        </p:nvSpPr>
        <p:spPr/>
        <p:txBody>
          <a:bodyPr/>
          <a:lstStyle/>
          <a:p>
            <a:pPr>
              <a:defRPr/>
            </a:pPr>
            <a:fld id="{7759C7FE-BE6B-403C-A13B-DB95E1BBB64B}" type="slidenum">
              <a:rPr lang="en-US" smtClean="0"/>
              <a:pPr>
                <a:defRPr/>
              </a:pPr>
              <a:t>9</a:t>
            </a:fld>
            <a:endParaRPr lang="en-US"/>
          </a:p>
        </p:txBody>
      </p:sp>
      <p:sp>
        <p:nvSpPr>
          <p:cNvPr id="4" name="Rectangle 3"/>
          <p:cNvSpPr/>
          <p:nvPr/>
        </p:nvSpPr>
        <p:spPr>
          <a:xfrm>
            <a:off x="182880" y="1188720"/>
            <a:ext cx="8412480" cy="3637919"/>
          </a:xfrm>
          <a:prstGeom prst="rect">
            <a:avLst/>
          </a:prstGeom>
        </p:spPr>
        <p:txBody>
          <a:bodyPr wrap="square">
            <a:spAutoFit/>
          </a:bodyPr>
          <a:lstStyle/>
          <a:p>
            <a:pPr algn="just"/>
            <a:r>
              <a:rPr lang="en-US" sz="1600" dirty="0" smtClean="0">
                <a:solidFill>
                  <a:schemeClr val="tx1"/>
                </a:solidFill>
              </a:rPr>
              <a:t>Control Objectives for Information and related Technology1 (</a:t>
            </a:r>
            <a:r>
              <a:rPr lang="en-US" sz="1600" dirty="0" err="1" smtClean="0">
                <a:solidFill>
                  <a:schemeClr val="tx1"/>
                </a:solidFill>
              </a:rPr>
              <a:t>CobiT</a:t>
            </a:r>
            <a:r>
              <a:rPr lang="en-US" sz="1600" dirty="0" smtClean="0">
                <a:solidFill>
                  <a:schemeClr val="tx1"/>
                </a:solidFill>
              </a:rPr>
              <a:t>), the International Organization for Standardization 27002:20052 (ISO/IEC 27002:2005), and the Information Technology Infrastructure Library3 (ITIL) have emerged worldwide as the most respected frameworks for IT governance and compliance.</a:t>
            </a:r>
          </a:p>
          <a:p>
            <a:pPr algn="just"/>
            <a:endParaRPr lang="en-US" sz="1600" dirty="0" smtClean="0">
              <a:solidFill>
                <a:schemeClr val="tx1"/>
              </a:solidFill>
            </a:endParaRPr>
          </a:p>
          <a:p>
            <a:pPr algn="just"/>
            <a:r>
              <a:rPr lang="en-US" sz="1600" dirty="0" err="1" smtClean="0">
                <a:solidFill>
                  <a:schemeClr val="tx1"/>
                </a:solidFill>
              </a:rPr>
              <a:t>Cobit</a:t>
            </a:r>
            <a:r>
              <a:rPr lang="en-US" sz="1600" dirty="0" smtClean="0">
                <a:solidFill>
                  <a:schemeClr val="tx1"/>
                </a:solidFill>
              </a:rPr>
              <a:t> - is a set of best practices (framework) for IT management created by the Information</a:t>
            </a:r>
          </a:p>
          <a:p>
            <a:pPr algn="just"/>
            <a:r>
              <a:rPr lang="en-US" sz="1600" dirty="0" smtClean="0">
                <a:solidFill>
                  <a:schemeClr val="tx1"/>
                </a:solidFill>
              </a:rPr>
              <a:t>Systems, Audit and Control Association (ISACA) and the IT Governance Institute (ITGI) in</a:t>
            </a:r>
          </a:p>
          <a:p>
            <a:pPr algn="just"/>
            <a:r>
              <a:rPr lang="en-US" sz="1600" dirty="0" smtClean="0">
                <a:solidFill>
                  <a:schemeClr val="tx1"/>
                </a:solidFill>
              </a:rPr>
              <a:t>1996. It is an internationally accepted framework for IT governance and control.</a:t>
            </a:r>
          </a:p>
          <a:p>
            <a:pPr algn="just"/>
            <a:endParaRPr lang="en-US" sz="1600" dirty="0" smtClean="0">
              <a:solidFill>
                <a:schemeClr val="tx1"/>
              </a:solidFill>
            </a:endParaRPr>
          </a:p>
          <a:p>
            <a:pPr algn="just"/>
            <a:r>
              <a:rPr lang="en-US" sz="1600" dirty="0" smtClean="0">
                <a:solidFill>
                  <a:schemeClr val="tx1"/>
                </a:solidFill>
              </a:rPr>
              <a:t>The underlying concept of </a:t>
            </a:r>
            <a:r>
              <a:rPr lang="en-US" sz="1600" dirty="0" err="1" smtClean="0">
                <a:solidFill>
                  <a:schemeClr val="tx1"/>
                </a:solidFill>
              </a:rPr>
              <a:t>CobiT</a:t>
            </a:r>
            <a:r>
              <a:rPr lang="en-US" sz="1600" dirty="0" smtClean="0">
                <a:solidFill>
                  <a:schemeClr val="tx1"/>
                </a:solidFill>
              </a:rPr>
              <a:t> is that it looks at </a:t>
            </a:r>
            <a:r>
              <a:rPr lang="en-US" sz="1600" i="1" dirty="0" smtClean="0">
                <a:solidFill>
                  <a:schemeClr val="tx1"/>
                </a:solidFill>
              </a:rPr>
              <a:t>business information that every enterprise </a:t>
            </a:r>
            <a:r>
              <a:rPr lang="en-US" sz="1600" dirty="0" smtClean="0">
                <a:solidFill>
                  <a:schemeClr val="tx1"/>
                </a:solidFill>
              </a:rPr>
              <a:t>needs to support its business decisions. Business information itself is again a result of IT-related resources, which </a:t>
            </a:r>
            <a:r>
              <a:rPr lang="en-US" sz="1600" dirty="0" err="1" smtClean="0">
                <a:solidFill>
                  <a:schemeClr val="tx1"/>
                </a:solidFill>
              </a:rPr>
              <a:t>CobiT</a:t>
            </a:r>
            <a:r>
              <a:rPr lang="en-US" sz="1600" dirty="0" smtClean="0">
                <a:solidFill>
                  <a:schemeClr val="tx1"/>
                </a:solidFill>
              </a:rPr>
              <a:t> defines as </a:t>
            </a:r>
            <a:r>
              <a:rPr lang="en-US" sz="1600" i="1" dirty="0" smtClean="0">
                <a:solidFill>
                  <a:schemeClr val="tx1"/>
                </a:solidFill>
              </a:rPr>
              <a:t>applications, information, infrastructure, and people. Finally, these IT-related resources are managed by IT processes to fulfill certain </a:t>
            </a:r>
            <a:r>
              <a:rPr lang="en-US" sz="1600" dirty="0" smtClean="0">
                <a:solidFill>
                  <a:schemeClr val="tx1"/>
                </a:solidFill>
              </a:rPr>
              <a:t>business information criteria (effectiveness, efficiency, confidentially, integrity, availability, reliability, and compliance).</a:t>
            </a:r>
          </a:p>
          <a:p>
            <a:pPr algn="just"/>
            <a:endParaRPr lang="en-US" sz="1600" dirty="0">
              <a:solidFill>
                <a:schemeClr val="tx1"/>
              </a:solidFill>
            </a:endParaRPr>
          </a:p>
        </p:txBody>
      </p:sp>
      <p:pic>
        <p:nvPicPr>
          <p:cNvPr id="72705" name="Picture 1"/>
          <p:cNvPicPr>
            <a:picLocks noChangeAspect="1" noChangeArrowheads="1"/>
          </p:cNvPicPr>
          <p:nvPr/>
        </p:nvPicPr>
        <p:blipFill>
          <a:blip r:embed="rId2"/>
          <a:srcRect/>
          <a:stretch>
            <a:fillRect/>
          </a:stretch>
        </p:blipFill>
        <p:spPr bwMode="auto">
          <a:xfrm>
            <a:off x="6903720" y="685800"/>
            <a:ext cx="1737360" cy="4343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IBM WindEnergy White">
  <a:themeElements>
    <a:clrScheme name="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fontScheme name="IBM WindEnergy Whi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200" b="0" i="0" u="none" strike="noStrike" cap="none" normalizeH="0" baseline="0">
            <a:ln>
              <a:noFill/>
            </a:ln>
            <a:solidFill>
              <a:schemeClr val="hlink"/>
            </a:solidFill>
            <a:effectLst/>
            <a:latin typeface="Arial"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90000"/>
          </a:lnSpc>
          <a:spcBef>
            <a:spcPct val="0"/>
          </a:spcBef>
          <a:spcAft>
            <a:spcPct val="0"/>
          </a:spcAft>
          <a:buClrTx/>
          <a:buSzTx/>
          <a:buFontTx/>
          <a:buNone/>
          <a:tabLst/>
          <a:defRPr kumimoji="0" lang="en-US" sz="2200" b="0" i="0" u="none" strike="noStrike" cap="none" normalizeH="0" baseline="0">
            <a:ln>
              <a:noFill/>
            </a:ln>
            <a:solidFill>
              <a:schemeClr val="hlink"/>
            </a:solidFill>
            <a:effectLst/>
            <a:latin typeface="Arial" charset="0"/>
            <a:ea typeface="ＭＳ Ｐゴシック" charset="0"/>
          </a:defRPr>
        </a:defPPr>
      </a:lstStyle>
    </a:lnDef>
  </a:objectDefaults>
  <a:extraClrSchemeLst>
    <a:extraClrScheme>
      <a:clrScheme name="IBM WindEnergy White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IBM WindEnergy White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IBM WindEnergy White 2">
        <a:dk1>
          <a:srgbClr val="000000"/>
        </a:dk1>
        <a:lt1>
          <a:srgbClr val="FFFFFF"/>
        </a:lt1>
        <a:dk2>
          <a:srgbClr val="000000"/>
        </a:dk2>
        <a:lt2>
          <a:srgbClr val="808080"/>
        </a:lt2>
        <a:accent1>
          <a:srgbClr val="90E4B8"/>
        </a:accent1>
        <a:accent2>
          <a:srgbClr val="009999"/>
        </a:accent2>
        <a:accent3>
          <a:srgbClr val="FFFFFF"/>
        </a:accent3>
        <a:accent4>
          <a:srgbClr val="000000"/>
        </a:accent4>
        <a:accent5>
          <a:srgbClr val="C6EFD8"/>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
      <a:clrScheme name="IBM WindEnergy White 4">
        <a:dk1>
          <a:srgbClr val="000000"/>
        </a:dk1>
        <a:lt1>
          <a:srgbClr val="FFFFFF"/>
        </a:lt1>
        <a:dk2>
          <a:srgbClr val="DC9312"/>
        </a:dk2>
        <a:lt2>
          <a:srgbClr val="38A4EE"/>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IBM WindEnergy White">
  <a:themeElements>
    <a:clrScheme name="2_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fontScheme name="2_IBM WindEnergy Whi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IBM WindEnergy White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IBM WindEnergy White 2">
        <a:dk1>
          <a:srgbClr val="000000"/>
        </a:dk1>
        <a:lt1>
          <a:srgbClr val="FFFFFF"/>
        </a:lt1>
        <a:dk2>
          <a:srgbClr val="000000"/>
        </a:dk2>
        <a:lt2>
          <a:srgbClr val="808080"/>
        </a:lt2>
        <a:accent1>
          <a:srgbClr val="90E4B8"/>
        </a:accent1>
        <a:accent2>
          <a:srgbClr val="009999"/>
        </a:accent2>
        <a:accent3>
          <a:srgbClr val="FFFFFF"/>
        </a:accent3>
        <a:accent4>
          <a:srgbClr val="000000"/>
        </a:accent4>
        <a:accent5>
          <a:srgbClr val="C6EFD8"/>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2_IBM WindEnergy White 3">
        <a:dk1>
          <a:srgbClr val="000000"/>
        </a:dk1>
        <a:lt1>
          <a:srgbClr val="FFFFFF"/>
        </a:lt1>
        <a:dk2>
          <a:srgbClr val="DC9312"/>
        </a:dk2>
        <a:lt2>
          <a:srgbClr val="808080"/>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
      <a:clrScheme name="2_IBM WindEnergy White 4">
        <a:dk1>
          <a:srgbClr val="000000"/>
        </a:dk1>
        <a:lt1>
          <a:srgbClr val="FFFFFF"/>
        </a:lt1>
        <a:dk2>
          <a:srgbClr val="DC9312"/>
        </a:dk2>
        <a:lt2>
          <a:srgbClr val="38A4EE"/>
        </a:lt2>
        <a:accent1>
          <a:srgbClr val="D9182D"/>
        </a:accent1>
        <a:accent2>
          <a:srgbClr val="BA006E"/>
        </a:accent2>
        <a:accent3>
          <a:srgbClr val="FFFFFF"/>
        </a:accent3>
        <a:accent4>
          <a:srgbClr val="000000"/>
        </a:accent4>
        <a:accent5>
          <a:srgbClr val="E9ABAD"/>
        </a:accent5>
        <a:accent6>
          <a:srgbClr val="A80063"/>
        </a:accent6>
        <a:hlink>
          <a:srgbClr val="7889FB"/>
        </a:hlink>
        <a:folHlink>
          <a:srgbClr val="7F1C7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88355</TotalTime>
  <Words>2681</Words>
  <Application>Microsoft Office PowerPoint</Application>
  <PresentationFormat>On-screen Show (4:3)</PresentationFormat>
  <Paragraphs>321</Paragraphs>
  <Slides>33</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33</vt:i4>
      </vt:variant>
    </vt:vector>
  </HeadingPairs>
  <TitlesOfParts>
    <vt:vector size="40" baseType="lpstr">
      <vt:lpstr>ＭＳ Ｐゴシック</vt:lpstr>
      <vt:lpstr>ＭＳ Ｐゴシック</vt:lpstr>
      <vt:lpstr>Arial</vt:lpstr>
      <vt:lpstr>Verdana</vt:lpstr>
      <vt:lpstr>Wingdings</vt:lpstr>
      <vt:lpstr>IBM WindEnergy White</vt:lpstr>
      <vt:lpstr>2_IBM WindEnergy White</vt:lpstr>
      <vt:lpstr> </vt:lpstr>
      <vt:lpstr>PowerPoint Presentation</vt:lpstr>
      <vt:lpstr>Cloud Security</vt:lpstr>
      <vt:lpstr>Agenda</vt:lpstr>
      <vt:lpstr>Content and structure</vt:lpstr>
      <vt:lpstr>PowerPoint Presentation</vt:lpstr>
      <vt:lpstr>Cloud Security  Cloud Security framework (Points for reminder from security domain) </vt:lpstr>
      <vt:lpstr>Cloud security: the grand challenge</vt:lpstr>
      <vt:lpstr>Frameworks - COBIT</vt:lpstr>
      <vt:lpstr>IBM Security framework and ISO 27002</vt:lpstr>
      <vt:lpstr>Security Framework</vt:lpstr>
      <vt:lpstr>Security and computing models – each represents different challenge</vt:lpstr>
      <vt:lpstr>Security responsibility – differences for SaaS, PaaS, IaaS</vt:lpstr>
      <vt:lpstr>PowerPoint Presentation</vt:lpstr>
      <vt:lpstr>Security Framework</vt:lpstr>
      <vt:lpstr>Cloud Security Cloud Security implementation </vt:lpstr>
      <vt:lpstr>Implementation of security</vt:lpstr>
      <vt:lpstr>Security risks associated with cloud computing that must be adequately addressed </vt:lpstr>
      <vt:lpstr>Security challenges and questions in nutshell</vt:lpstr>
      <vt:lpstr>Security challenges and questions in nutshell</vt:lpstr>
      <vt:lpstr>Security challenges and questions in nutshell</vt:lpstr>
      <vt:lpstr>Security challenges and questions in nutshell</vt:lpstr>
      <vt:lpstr>Security challenges and questions in nutshell</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Additional Links and used materials</vt:lpstr>
    </vt:vector>
  </TitlesOfParts>
  <Company>IBM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IBM Presentation Template</dc:title>
  <dc:creator>IBM IBV</dc:creator>
  <cp:lastModifiedBy>Petr Vlach</cp:lastModifiedBy>
  <cp:revision>1549</cp:revision>
  <dcterms:created xsi:type="dcterms:W3CDTF">2009-08-07T17:57:40Z</dcterms:created>
  <dcterms:modified xsi:type="dcterms:W3CDTF">2015-06-22T18:48:26Z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CMO Draft 0.98 2011Jun12 - IBM Confidential - Do NOT distribute - Embargoed till 11 Oct 2011</vt:lpwstr>
  </property>
  <property fmtid="{D5CDD505-2E9C-101B-9397-08002B2CF9AE}" pid="4" name="ArticulateGUID">
    <vt:lpwstr>2B4B96A6-4613-41BC-9E46-5472447969A5</vt:lpwstr>
  </property>
  <property fmtid="{D5CDD505-2E9C-101B-9397-08002B2CF9AE}" pid="5" name="ArticulateProjectFull">
    <vt:lpwstr>C:\Documents and Settings\Administrator\My Documents\CMO\PointofView\CMO Study_Comparative deck_2011August26_ Final_Template_Country.ppta</vt:lpwstr>
  </property>
</Properties>
</file>