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20"/>
  </p:notesMasterIdLst>
  <p:sldIdLst>
    <p:sldId id="256" r:id="rId3"/>
    <p:sldId id="257" r:id="rId4"/>
    <p:sldId id="294" r:id="rId5"/>
    <p:sldId id="305" r:id="rId6"/>
    <p:sldId id="303" r:id="rId7"/>
    <p:sldId id="304" r:id="rId8"/>
    <p:sldId id="295" r:id="rId9"/>
    <p:sldId id="296" r:id="rId10"/>
    <p:sldId id="268" r:id="rId11"/>
    <p:sldId id="297" r:id="rId12"/>
    <p:sldId id="298" r:id="rId13"/>
    <p:sldId id="300" r:id="rId14"/>
    <p:sldId id="301" r:id="rId15"/>
    <p:sldId id="302" r:id="rId16"/>
    <p:sldId id="307" r:id="rId17"/>
    <p:sldId id="306" r:id="rId18"/>
    <p:sldId id="293" r:id="rId19"/>
  </p:sldIdLst>
  <p:sldSz cx="9144000" cy="6858000" type="screen4x3"/>
  <p:notesSz cx="6858000" cy="9144000"/>
  <p:defaultTextStyle>
    <a:defPPr>
      <a:defRPr lang="en-GB"/>
    </a:defPPr>
    <a:lvl1pPr algn="l" defTabSz="457200" rtl="0" fontAlgn="base">
      <a:spcBef>
        <a:spcPct val="0"/>
      </a:spcBef>
      <a:spcAft>
        <a:spcPct val="0"/>
      </a:spcAft>
      <a:buClr>
        <a:srgbClr val="000000"/>
      </a:buClr>
      <a:buSzPct val="100000"/>
      <a:buFont typeface="Times New Roman" charset="0"/>
      <a:defRPr kern="1200">
        <a:solidFill>
          <a:srgbClr val="000000"/>
        </a:solidFill>
        <a:latin typeface="Arial" charset="0"/>
        <a:ea typeface="ＭＳ Ｐゴシック" charset="0"/>
        <a:cs typeface="MS PGothic" charset="0"/>
      </a:defRPr>
    </a:lvl1pPr>
    <a:lvl2pPr marL="742950" indent="-285750" algn="l" defTabSz="457200" rtl="0" fontAlgn="base">
      <a:spcBef>
        <a:spcPct val="0"/>
      </a:spcBef>
      <a:spcAft>
        <a:spcPct val="0"/>
      </a:spcAft>
      <a:buClr>
        <a:srgbClr val="000000"/>
      </a:buClr>
      <a:buSzPct val="100000"/>
      <a:buFont typeface="Times New Roman" charset="0"/>
      <a:defRPr kern="1200">
        <a:solidFill>
          <a:srgbClr val="000000"/>
        </a:solidFill>
        <a:latin typeface="Arial" charset="0"/>
        <a:ea typeface="ＭＳ Ｐゴシック" charset="0"/>
        <a:cs typeface="MS PGothic" charset="0"/>
      </a:defRPr>
    </a:lvl2pPr>
    <a:lvl3pPr marL="1143000" indent="-228600" algn="l" defTabSz="457200" rtl="0" fontAlgn="base">
      <a:spcBef>
        <a:spcPct val="0"/>
      </a:spcBef>
      <a:spcAft>
        <a:spcPct val="0"/>
      </a:spcAft>
      <a:buClr>
        <a:srgbClr val="000000"/>
      </a:buClr>
      <a:buSzPct val="100000"/>
      <a:buFont typeface="Times New Roman" charset="0"/>
      <a:defRPr kern="1200">
        <a:solidFill>
          <a:srgbClr val="000000"/>
        </a:solidFill>
        <a:latin typeface="Arial" charset="0"/>
        <a:ea typeface="ＭＳ Ｐゴシック" charset="0"/>
        <a:cs typeface="MS PGothic" charset="0"/>
      </a:defRPr>
    </a:lvl3pPr>
    <a:lvl4pPr marL="1600200" indent="-228600" algn="l" defTabSz="457200" rtl="0" fontAlgn="base">
      <a:spcBef>
        <a:spcPct val="0"/>
      </a:spcBef>
      <a:spcAft>
        <a:spcPct val="0"/>
      </a:spcAft>
      <a:buClr>
        <a:srgbClr val="000000"/>
      </a:buClr>
      <a:buSzPct val="100000"/>
      <a:buFont typeface="Times New Roman" charset="0"/>
      <a:defRPr kern="1200">
        <a:solidFill>
          <a:srgbClr val="000000"/>
        </a:solidFill>
        <a:latin typeface="Arial" charset="0"/>
        <a:ea typeface="ＭＳ Ｐゴシック" charset="0"/>
        <a:cs typeface="MS PGothic" charset="0"/>
      </a:defRPr>
    </a:lvl4pPr>
    <a:lvl5pPr marL="2057400" indent="-228600" algn="l" defTabSz="457200" rtl="0" fontAlgn="base">
      <a:spcBef>
        <a:spcPct val="0"/>
      </a:spcBef>
      <a:spcAft>
        <a:spcPct val="0"/>
      </a:spcAft>
      <a:buClr>
        <a:srgbClr val="000000"/>
      </a:buClr>
      <a:buSzPct val="100000"/>
      <a:buFont typeface="Times New Roman" charset="0"/>
      <a:defRPr kern="1200">
        <a:solidFill>
          <a:srgbClr val="000000"/>
        </a:solidFill>
        <a:latin typeface="Arial" charset="0"/>
        <a:ea typeface="ＭＳ Ｐゴシック" charset="0"/>
        <a:cs typeface="MS PGothic" charset="0"/>
      </a:defRPr>
    </a:lvl5pPr>
    <a:lvl6pPr marL="2286000" algn="l" defTabSz="457200" rtl="0" eaLnBrk="1" latinLnBrk="0" hangingPunct="1">
      <a:defRPr kern="1200">
        <a:solidFill>
          <a:srgbClr val="000000"/>
        </a:solidFill>
        <a:latin typeface="Arial" charset="0"/>
        <a:ea typeface="ＭＳ Ｐゴシック" charset="0"/>
        <a:cs typeface="MS PGothic" charset="0"/>
      </a:defRPr>
    </a:lvl6pPr>
    <a:lvl7pPr marL="2743200" algn="l" defTabSz="457200" rtl="0" eaLnBrk="1" latinLnBrk="0" hangingPunct="1">
      <a:defRPr kern="1200">
        <a:solidFill>
          <a:srgbClr val="000000"/>
        </a:solidFill>
        <a:latin typeface="Arial" charset="0"/>
        <a:ea typeface="ＭＳ Ｐゴシック" charset="0"/>
        <a:cs typeface="MS PGothic" charset="0"/>
      </a:defRPr>
    </a:lvl7pPr>
    <a:lvl8pPr marL="3200400" algn="l" defTabSz="457200" rtl="0" eaLnBrk="1" latinLnBrk="0" hangingPunct="1">
      <a:defRPr kern="1200">
        <a:solidFill>
          <a:srgbClr val="000000"/>
        </a:solidFill>
        <a:latin typeface="Arial" charset="0"/>
        <a:ea typeface="ＭＳ Ｐゴシック" charset="0"/>
        <a:cs typeface="MS PGothic" charset="0"/>
      </a:defRPr>
    </a:lvl8pPr>
    <a:lvl9pPr marL="3657600" algn="l" defTabSz="457200" rtl="0" eaLnBrk="1" latinLnBrk="0" hangingPunct="1">
      <a:defRPr kern="1200">
        <a:solidFill>
          <a:srgbClr val="000000"/>
        </a:solidFill>
        <a:latin typeface="Arial" charset="0"/>
        <a:ea typeface="ＭＳ Ｐゴシック"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668" autoAdjust="0"/>
  </p:normalViewPr>
  <p:slideViewPr>
    <p:cSldViewPr>
      <p:cViewPr varScale="1">
        <p:scale>
          <a:sx n="107" d="100"/>
          <a:sy n="107" d="100"/>
        </p:scale>
        <p:origin x="-58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4D6B8C-8632-4CF8-A36F-5D3C4B514EF1}"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nl-NL"/>
        </a:p>
      </dgm:t>
    </dgm:pt>
    <dgm:pt modelId="{A45AC861-1844-41B7-8ECF-9EA7F4BCAF9C}">
      <dgm:prSet phldrT="[Tekst]"/>
      <dgm:spPr>
        <a:solidFill>
          <a:srgbClr val="0099CC"/>
        </a:solidFill>
      </dgm:spPr>
      <dgm:t>
        <a:bodyPr/>
        <a:lstStyle/>
        <a:p>
          <a:endParaRPr lang="nl-NL" dirty="0"/>
        </a:p>
      </dgm:t>
    </dgm:pt>
    <dgm:pt modelId="{F75B6568-DF1D-4E93-918D-4D834507636A}" type="parTrans" cxnId="{82FC2A33-2E40-4062-9B4F-42D369E244B9}">
      <dgm:prSet/>
      <dgm:spPr/>
      <dgm:t>
        <a:bodyPr/>
        <a:lstStyle/>
        <a:p>
          <a:endParaRPr lang="nl-NL"/>
        </a:p>
      </dgm:t>
    </dgm:pt>
    <dgm:pt modelId="{0DFE5C02-3EF1-4CE8-819E-98CF9F7A2927}" type="sibTrans" cxnId="{82FC2A33-2E40-4062-9B4F-42D369E244B9}">
      <dgm:prSet/>
      <dgm:spPr/>
      <dgm:t>
        <a:bodyPr/>
        <a:lstStyle/>
        <a:p>
          <a:endParaRPr lang="nl-NL"/>
        </a:p>
      </dgm:t>
    </dgm:pt>
    <dgm:pt modelId="{FBC20E09-9FE8-4878-86B0-28C0A79EF1B0}">
      <dgm:prSet phldrT="[Tekst]"/>
      <dgm:spPr>
        <a:solidFill>
          <a:srgbClr val="0099CC"/>
        </a:solidFill>
      </dgm:spPr>
      <dgm:t>
        <a:bodyPr/>
        <a:lstStyle/>
        <a:p>
          <a:endParaRPr lang="nl-NL" dirty="0"/>
        </a:p>
      </dgm:t>
    </dgm:pt>
    <dgm:pt modelId="{270ACA40-C365-4A82-904E-CAB1E7706235}" type="parTrans" cxnId="{CDECE6CF-B72B-46D9-A80D-A80AC1F8C2AE}">
      <dgm:prSet/>
      <dgm:spPr/>
      <dgm:t>
        <a:bodyPr/>
        <a:lstStyle/>
        <a:p>
          <a:endParaRPr lang="nl-NL"/>
        </a:p>
      </dgm:t>
    </dgm:pt>
    <dgm:pt modelId="{DEC371FD-A29A-4A64-844F-9432EC15F282}" type="sibTrans" cxnId="{CDECE6CF-B72B-46D9-A80D-A80AC1F8C2AE}">
      <dgm:prSet/>
      <dgm:spPr/>
      <dgm:t>
        <a:bodyPr/>
        <a:lstStyle/>
        <a:p>
          <a:endParaRPr lang="nl-NL"/>
        </a:p>
      </dgm:t>
    </dgm:pt>
    <dgm:pt modelId="{9C75F46D-2E5C-4D2D-878D-613520CEED53}">
      <dgm:prSet phldrT="[Tekst]"/>
      <dgm:spPr>
        <a:solidFill>
          <a:srgbClr val="0099CC"/>
        </a:solidFill>
      </dgm:spPr>
      <dgm:t>
        <a:bodyPr/>
        <a:lstStyle/>
        <a:p>
          <a:endParaRPr lang="nl-NL" dirty="0"/>
        </a:p>
      </dgm:t>
    </dgm:pt>
    <dgm:pt modelId="{742AE98C-97B3-42FD-92F4-D0605E362EBE}" type="parTrans" cxnId="{503BED7D-FA22-46AD-8BDD-D5A3116905F3}">
      <dgm:prSet/>
      <dgm:spPr/>
      <dgm:t>
        <a:bodyPr/>
        <a:lstStyle/>
        <a:p>
          <a:endParaRPr lang="nl-NL"/>
        </a:p>
      </dgm:t>
    </dgm:pt>
    <dgm:pt modelId="{AB82200A-AC90-4F1F-967E-B2EA85B906B4}" type="sibTrans" cxnId="{503BED7D-FA22-46AD-8BDD-D5A3116905F3}">
      <dgm:prSet/>
      <dgm:spPr/>
      <dgm:t>
        <a:bodyPr/>
        <a:lstStyle/>
        <a:p>
          <a:endParaRPr lang="nl-NL"/>
        </a:p>
      </dgm:t>
    </dgm:pt>
    <dgm:pt modelId="{097A7244-555A-40AE-A9CD-8FC11C0BDED1}">
      <dgm:prSet phldrT="[Tekst]"/>
      <dgm:spPr>
        <a:solidFill>
          <a:srgbClr val="0099CC"/>
        </a:solidFill>
      </dgm:spPr>
      <dgm:t>
        <a:bodyPr/>
        <a:lstStyle/>
        <a:p>
          <a:endParaRPr lang="nl-NL" dirty="0"/>
        </a:p>
      </dgm:t>
    </dgm:pt>
    <dgm:pt modelId="{620A6D43-7505-4B57-A2E3-434656214223}" type="parTrans" cxnId="{2A605B42-ADF7-4A3B-AE0A-86F247DB73A9}">
      <dgm:prSet/>
      <dgm:spPr/>
      <dgm:t>
        <a:bodyPr/>
        <a:lstStyle/>
        <a:p>
          <a:endParaRPr lang="nl-NL"/>
        </a:p>
      </dgm:t>
    </dgm:pt>
    <dgm:pt modelId="{8EE9EA67-1FB8-49DD-BBA2-729232B588F3}" type="sibTrans" cxnId="{2A605B42-ADF7-4A3B-AE0A-86F247DB73A9}">
      <dgm:prSet/>
      <dgm:spPr/>
      <dgm:t>
        <a:bodyPr/>
        <a:lstStyle/>
        <a:p>
          <a:endParaRPr lang="nl-NL"/>
        </a:p>
      </dgm:t>
    </dgm:pt>
    <dgm:pt modelId="{776E437A-9F3C-47F0-BD0B-119577B62E3D}" type="pres">
      <dgm:prSet presAssocID="{674D6B8C-8632-4CF8-A36F-5D3C4B514EF1}" presName="matrix" presStyleCnt="0">
        <dgm:presLayoutVars>
          <dgm:chMax val="1"/>
          <dgm:dir/>
          <dgm:resizeHandles val="exact"/>
        </dgm:presLayoutVars>
      </dgm:prSet>
      <dgm:spPr/>
      <dgm:t>
        <a:bodyPr/>
        <a:lstStyle/>
        <a:p>
          <a:endParaRPr lang="nl-NL"/>
        </a:p>
      </dgm:t>
    </dgm:pt>
    <dgm:pt modelId="{4D564E8E-C943-4594-9343-77BB127DE971}" type="pres">
      <dgm:prSet presAssocID="{674D6B8C-8632-4CF8-A36F-5D3C4B514EF1}" presName="axisShape" presStyleLbl="bgShp" presStyleIdx="0" presStyleCnt="1"/>
      <dgm:spPr>
        <a:solidFill>
          <a:schemeClr val="bg1">
            <a:lumMod val="65000"/>
          </a:schemeClr>
        </a:solidFill>
      </dgm:spPr>
      <dgm:t>
        <a:bodyPr/>
        <a:lstStyle/>
        <a:p>
          <a:endParaRPr lang="en-US"/>
        </a:p>
      </dgm:t>
    </dgm:pt>
    <dgm:pt modelId="{AA25C6B3-D229-4F8A-A444-C059D1F399CA}" type="pres">
      <dgm:prSet presAssocID="{674D6B8C-8632-4CF8-A36F-5D3C4B514EF1}" presName="rect1" presStyleLbl="node1" presStyleIdx="0" presStyleCnt="4">
        <dgm:presLayoutVars>
          <dgm:chMax val="0"/>
          <dgm:chPref val="0"/>
          <dgm:bulletEnabled val="1"/>
        </dgm:presLayoutVars>
      </dgm:prSet>
      <dgm:spPr/>
      <dgm:t>
        <a:bodyPr/>
        <a:lstStyle/>
        <a:p>
          <a:endParaRPr lang="nl-NL"/>
        </a:p>
      </dgm:t>
    </dgm:pt>
    <dgm:pt modelId="{B992A223-5D42-4C44-B20B-6B01B604F3B3}" type="pres">
      <dgm:prSet presAssocID="{674D6B8C-8632-4CF8-A36F-5D3C4B514EF1}" presName="rect2" presStyleLbl="node1" presStyleIdx="1" presStyleCnt="4">
        <dgm:presLayoutVars>
          <dgm:chMax val="0"/>
          <dgm:chPref val="0"/>
          <dgm:bulletEnabled val="1"/>
        </dgm:presLayoutVars>
      </dgm:prSet>
      <dgm:spPr/>
      <dgm:t>
        <a:bodyPr/>
        <a:lstStyle/>
        <a:p>
          <a:endParaRPr lang="nl-NL"/>
        </a:p>
      </dgm:t>
    </dgm:pt>
    <dgm:pt modelId="{5685D44B-902C-4441-8BB3-6427F6C3A994}" type="pres">
      <dgm:prSet presAssocID="{674D6B8C-8632-4CF8-A36F-5D3C4B514EF1}" presName="rect3" presStyleLbl="node1" presStyleIdx="2" presStyleCnt="4">
        <dgm:presLayoutVars>
          <dgm:chMax val="0"/>
          <dgm:chPref val="0"/>
          <dgm:bulletEnabled val="1"/>
        </dgm:presLayoutVars>
      </dgm:prSet>
      <dgm:spPr/>
      <dgm:t>
        <a:bodyPr/>
        <a:lstStyle/>
        <a:p>
          <a:endParaRPr lang="nl-NL"/>
        </a:p>
      </dgm:t>
    </dgm:pt>
    <dgm:pt modelId="{978314D5-E6AB-410E-9766-FD508092DC2D}" type="pres">
      <dgm:prSet presAssocID="{674D6B8C-8632-4CF8-A36F-5D3C4B514EF1}" presName="rect4" presStyleLbl="node1" presStyleIdx="3" presStyleCnt="4">
        <dgm:presLayoutVars>
          <dgm:chMax val="0"/>
          <dgm:chPref val="0"/>
          <dgm:bulletEnabled val="1"/>
        </dgm:presLayoutVars>
      </dgm:prSet>
      <dgm:spPr/>
      <dgm:t>
        <a:bodyPr/>
        <a:lstStyle/>
        <a:p>
          <a:endParaRPr lang="nl-NL"/>
        </a:p>
      </dgm:t>
    </dgm:pt>
  </dgm:ptLst>
  <dgm:cxnLst>
    <dgm:cxn modelId="{33C6479E-0F3F-E549-9C1F-BCE1B0913ADA}" type="presOf" srcId="{674D6B8C-8632-4CF8-A36F-5D3C4B514EF1}" destId="{776E437A-9F3C-47F0-BD0B-119577B62E3D}" srcOrd="0" destOrd="0" presId="urn:microsoft.com/office/officeart/2005/8/layout/matrix2"/>
    <dgm:cxn modelId="{CDECE6CF-B72B-46D9-A80D-A80AC1F8C2AE}" srcId="{674D6B8C-8632-4CF8-A36F-5D3C4B514EF1}" destId="{FBC20E09-9FE8-4878-86B0-28C0A79EF1B0}" srcOrd="1" destOrd="0" parTransId="{270ACA40-C365-4A82-904E-CAB1E7706235}" sibTransId="{DEC371FD-A29A-4A64-844F-9432EC15F282}"/>
    <dgm:cxn modelId="{2A605B42-ADF7-4A3B-AE0A-86F247DB73A9}" srcId="{674D6B8C-8632-4CF8-A36F-5D3C4B514EF1}" destId="{097A7244-555A-40AE-A9CD-8FC11C0BDED1}" srcOrd="3" destOrd="0" parTransId="{620A6D43-7505-4B57-A2E3-434656214223}" sibTransId="{8EE9EA67-1FB8-49DD-BBA2-729232B588F3}"/>
    <dgm:cxn modelId="{3D6C31FA-02AF-F349-B5E6-FFE5E41E4CDA}" type="presOf" srcId="{9C75F46D-2E5C-4D2D-878D-613520CEED53}" destId="{5685D44B-902C-4441-8BB3-6427F6C3A994}" srcOrd="0" destOrd="0" presId="urn:microsoft.com/office/officeart/2005/8/layout/matrix2"/>
    <dgm:cxn modelId="{82FC2A33-2E40-4062-9B4F-42D369E244B9}" srcId="{674D6B8C-8632-4CF8-A36F-5D3C4B514EF1}" destId="{A45AC861-1844-41B7-8ECF-9EA7F4BCAF9C}" srcOrd="0" destOrd="0" parTransId="{F75B6568-DF1D-4E93-918D-4D834507636A}" sibTransId="{0DFE5C02-3EF1-4CE8-819E-98CF9F7A2927}"/>
    <dgm:cxn modelId="{503BED7D-FA22-46AD-8BDD-D5A3116905F3}" srcId="{674D6B8C-8632-4CF8-A36F-5D3C4B514EF1}" destId="{9C75F46D-2E5C-4D2D-878D-613520CEED53}" srcOrd="2" destOrd="0" parTransId="{742AE98C-97B3-42FD-92F4-D0605E362EBE}" sibTransId="{AB82200A-AC90-4F1F-967E-B2EA85B906B4}"/>
    <dgm:cxn modelId="{56EAB5A7-AEAE-6A48-8B82-0722F81BC102}" type="presOf" srcId="{097A7244-555A-40AE-A9CD-8FC11C0BDED1}" destId="{978314D5-E6AB-410E-9766-FD508092DC2D}" srcOrd="0" destOrd="0" presId="urn:microsoft.com/office/officeart/2005/8/layout/matrix2"/>
    <dgm:cxn modelId="{0E2B6CBC-0429-2A4D-B5D0-0165F2A71496}" type="presOf" srcId="{FBC20E09-9FE8-4878-86B0-28C0A79EF1B0}" destId="{B992A223-5D42-4C44-B20B-6B01B604F3B3}" srcOrd="0" destOrd="0" presId="urn:microsoft.com/office/officeart/2005/8/layout/matrix2"/>
    <dgm:cxn modelId="{17BDDF69-2350-1242-9D5E-9974805BF461}" type="presOf" srcId="{A45AC861-1844-41B7-8ECF-9EA7F4BCAF9C}" destId="{AA25C6B3-D229-4F8A-A444-C059D1F399CA}" srcOrd="0" destOrd="0" presId="urn:microsoft.com/office/officeart/2005/8/layout/matrix2"/>
    <dgm:cxn modelId="{008F120E-D784-3943-8BA2-4BE3C86C457B}" type="presParOf" srcId="{776E437A-9F3C-47F0-BD0B-119577B62E3D}" destId="{4D564E8E-C943-4594-9343-77BB127DE971}" srcOrd="0" destOrd="0" presId="urn:microsoft.com/office/officeart/2005/8/layout/matrix2"/>
    <dgm:cxn modelId="{281A3951-33E5-D743-BC32-822B2B155F06}" type="presParOf" srcId="{776E437A-9F3C-47F0-BD0B-119577B62E3D}" destId="{AA25C6B3-D229-4F8A-A444-C059D1F399CA}" srcOrd="1" destOrd="0" presId="urn:microsoft.com/office/officeart/2005/8/layout/matrix2"/>
    <dgm:cxn modelId="{7B28655E-8E5C-6E49-BA1A-E6EAF7E15CAC}" type="presParOf" srcId="{776E437A-9F3C-47F0-BD0B-119577B62E3D}" destId="{B992A223-5D42-4C44-B20B-6B01B604F3B3}" srcOrd="2" destOrd="0" presId="urn:microsoft.com/office/officeart/2005/8/layout/matrix2"/>
    <dgm:cxn modelId="{DD782684-106B-384F-AEA0-26E5BDBEC025}" type="presParOf" srcId="{776E437A-9F3C-47F0-BD0B-119577B62E3D}" destId="{5685D44B-902C-4441-8BB3-6427F6C3A994}" srcOrd="3" destOrd="0" presId="urn:microsoft.com/office/officeart/2005/8/layout/matrix2"/>
    <dgm:cxn modelId="{9C7A45CD-162E-6E4A-9565-F723C4B6744F}" type="presParOf" srcId="{776E437A-9F3C-47F0-BD0B-119577B62E3D}" destId="{978314D5-E6AB-410E-9766-FD508092DC2D}" srcOrd="4" destOrd="0" presId="urn:microsoft.com/office/officeart/2005/8/layout/matrix2"/>
  </dgm:cxnLst>
  <dgm:bg>
    <a:noFill/>
  </dgm:bg>
  <dgm:whole/>
  <dgm:extLst>
    <a:ext uri="http://schemas.microsoft.com/office/drawing/2008/diagram">
      <dsp:dataModelExt xmlns:dsp="http://schemas.microsoft.com/office/drawing/2008/diagram" relId="rId3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64E8E-C943-4594-9343-77BB127DE971}">
      <dsp:nvSpPr>
        <dsp:cNvPr id="0" name=""/>
        <dsp:cNvSpPr/>
      </dsp:nvSpPr>
      <dsp:spPr>
        <a:xfrm>
          <a:off x="713048" y="0"/>
          <a:ext cx="4031540" cy="4031540"/>
        </a:xfrm>
        <a:prstGeom prst="quadArrow">
          <a:avLst>
            <a:gd name="adj1" fmla="val 2000"/>
            <a:gd name="adj2" fmla="val 4000"/>
            <a:gd name="adj3" fmla="val 5000"/>
          </a:avLst>
        </a:prstGeom>
        <a:solidFill>
          <a:schemeClr val="bg1">
            <a:lumMod val="65000"/>
          </a:schemeClr>
        </a:solidFill>
        <a:ln>
          <a:noFill/>
        </a:ln>
        <a:effectLst/>
      </dsp:spPr>
      <dsp:style>
        <a:lnRef idx="0">
          <a:scrgbClr r="0" g="0" b="0"/>
        </a:lnRef>
        <a:fillRef idx="1">
          <a:scrgbClr r="0" g="0" b="0"/>
        </a:fillRef>
        <a:effectRef idx="0">
          <a:scrgbClr r="0" g="0" b="0"/>
        </a:effectRef>
        <a:fontRef idx="minor"/>
      </dsp:style>
    </dsp:sp>
    <dsp:sp modelId="{AA25C6B3-D229-4F8A-A444-C059D1F399CA}">
      <dsp:nvSpPr>
        <dsp:cNvPr id="0" name=""/>
        <dsp:cNvSpPr/>
      </dsp:nvSpPr>
      <dsp:spPr>
        <a:xfrm>
          <a:off x="975098" y="262050"/>
          <a:ext cx="1612616" cy="1612616"/>
        </a:xfrm>
        <a:prstGeom prst="roundRect">
          <a:avLst/>
        </a:prstGeom>
        <a:solidFill>
          <a:srgbClr val="0099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nl-NL" sz="6500" kern="1200" dirty="0"/>
        </a:p>
      </dsp:txBody>
      <dsp:txXfrm>
        <a:off x="1053819" y="340771"/>
        <a:ext cx="1455174" cy="1455174"/>
      </dsp:txXfrm>
    </dsp:sp>
    <dsp:sp modelId="{B992A223-5D42-4C44-B20B-6B01B604F3B3}">
      <dsp:nvSpPr>
        <dsp:cNvPr id="0" name=""/>
        <dsp:cNvSpPr/>
      </dsp:nvSpPr>
      <dsp:spPr>
        <a:xfrm>
          <a:off x="2869922" y="262050"/>
          <a:ext cx="1612616" cy="1612616"/>
        </a:xfrm>
        <a:prstGeom prst="roundRect">
          <a:avLst/>
        </a:prstGeom>
        <a:solidFill>
          <a:srgbClr val="0099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nl-NL" sz="6500" kern="1200" dirty="0"/>
        </a:p>
      </dsp:txBody>
      <dsp:txXfrm>
        <a:off x="2948643" y="340771"/>
        <a:ext cx="1455174" cy="1455174"/>
      </dsp:txXfrm>
    </dsp:sp>
    <dsp:sp modelId="{5685D44B-902C-4441-8BB3-6427F6C3A994}">
      <dsp:nvSpPr>
        <dsp:cNvPr id="0" name=""/>
        <dsp:cNvSpPr/>
      </dsp:nvSpPr>
      <dsp:spPr>
        <a:xfrm>
          <a:off x="975098" y="2156873"/>
          <a:ext cx="1612616" cy="1612616"/>
        </a:xfrm>
        <a:prstGeom prst="roundRect">
          <a:avLst/>
        </a:prstGeom>
        <a:solidFill>
          <a:srgbClr val="0099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nl-NL" sz="6500" kern="1200" dirty="0"/>
        </a:p>
      </dsp:txBody>
      <dsp:txXfrm>
        <a:off x="1053819" y="2235594"/>
        <a:ext cx="1455174" cy="1455174"/>
      </dsp:txXfrm>
    </dsp:sp>
    <dsp:sp modelId="{978314D5-E6AB-410E-9766-FD508092DC2D}">
      <dsp:nvSpPr>
        <dsp:cNvPr id="0" name=""/>
        <dsp:cNvSpPr/>
      </dsp:nvSpPr>
      <dsp:spPr>
        <a:xfrm>
          <a:off x="2869922" y="2156873"/>
          <a:ext cx="1612616" cy="1612616"/>
        </a:xfrm>
        <a:prstGeom prst="roundRect">
          <a:avLst/>
        </a:prstGeom>
        <a:solidFill>
          <a:srgbClr val="0099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nl-NL" sz="6500" kern="1200" dirty="0"/>
        </a:p>
      </dsp:txBody>
      <dsp:txXfrm>
        <a:off x="2948643" y="2235594"/>
        <a:ext cx="1455174" cy="1455174"/>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74" name="Rectangle 2"/>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latin typeface="Calibri" charset="0"/>
                <a:cs typeface="Lucida Sans Unicode" charset="0"/>
              </a:defRPr>
            </a:lvl1pPr>
          </a:lstStyle>
          <a:p>
            <a:endParaRPr lang="en-US"/>
          </a:p>
        </p:txBody>
      </p:sp>
      <p:sp>
        <p:nvSpPr>
          <p:cNvPr id="3075" name="Rectangle 3"/>
          <p:cNvSpPr>
            <a:spLocks noGrp="1" noRot="1" noChangeAspect="1" noChangeArrowheads="1"/>
          </p:cNvSpPr>
          <p:nvPr>
            <p:ph type="sldImg"/>
          </p:nvPr>
        </p:nvSpPr>
        <p:spPr bwMode="auto">
          <a:xfrm>
            <a:off x="1143000" y="685800"/>
            <a:ext cx="4570413" cy="3427413"/>
          </a:xfrm>
          <a:prstGeom prst="rect">
            <a:avLst/>
          </a:prstGeom>
          <a:noFill/>
          <a:ln w="1260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3076" name="Rectangle 4"/>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endParaRPr lang="en-US"/>
          </a:p>
        </p:txBody>
      </p:sp>
      <p:sp>
        <p:nvSpPr>
          <p:cNvPr id="3077" name="Text Box 5"/>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78" name="Rectangle 6"/>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latin typeface="Calibri" charset="0"/>
                <a:cs typeface="Lucida Sans Unicode" charset="0"/>
              </a:defRPr>
            </a:lvl1pPr>
          </a:lstStyle>
          <a:p>
            <a:fld id="{0E17ED39-E05B-DE48-B827-E746391FD279}" type="slidenum">
              <a:rPr lang="en-US"/>
              <a:pPr/>
              <a:t>‹#›</a:t>
            </a:fld>
            <a:endParaRPr lang="en-US"/>
          </a:p>
        </p:txBody>
      </p:sp>
    </p:spTree>
    <p:extLst>
      <p:ext uri="{BB962C8B-B14F-4D97-AF65-F5344CB8AC3E}">
        <p14:creationId xmlns:p14="http://schemas.microsoft.com/office/powerpoint/2010/main" val="9025606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p:cNvSpPr>
            <a:spLocks noGrp="1" noChangeArrowheads="1"/>
          </p:cNvSpPr>
          <p:nvPr>
            <p:ph type="sldNum"/>
          </p:nvPr>
        </p:nvSpPr>
        <p:spPr>
          <a:ln/>
        </p:spPr>
        <p:txBody>
          <a:bodyPr/>
          <a:lstStyle/>
          <a:p>
            <a:fld id="{CB5E582C-ABBD-A247-8A61-C0AA14EE78D1}" type="slidenum">
              <a:rPr lang="en-US"/>
              <a:pPr/>
              <a:t>1</a:t>
            </a:fld>
            <a:endParaRPr lang="en-US"/>
          </a:p>
        </p:txBody>
      </p:sp>
      <p:sp>
        <p:nvSpPr>
          <p:cNvPr id="430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30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7" name="Notes Placeholder 2"/>
          <p:cNvSpPr>
            <a:spLocks noGrp="1"/>
          </p:cNvSpPr>
          <p:nvPr>
            <p:ph type="body" idx="1"/>
          </p:nvPr>
        </p:nvSpPr>
        <p:spPr>
          <a:noFill/>
          <a:extLst>
            <a:ext uri="{FAA26D3D-D897-4be2-8F04-BA451C77F1D7}">
              <ma14:placeholderFlag xmlns:ma14="http://schemas.microsoft.com/office/mac/drawingml/2011/main" val="1"/>
            </a:ext>
          </a:extLst>
        </p:spPr>
        <p:txBody>
          <a:bodyPr lIns="91415" tIns="45708" rIns="91415" bIns="45708"/>
          <a:lstStyle/>
          <a:p>
            <a:pPr eaLnBrk="1" hangingPunct="1">
              <a:spcBef>
                <a:spcPct val="0"/>
              </a:spcBef>
            </a:pPr>
            <a:endParaRPr lang="en-US">
              <a:latin typeface="Calibri" charset="0"/>
            </a:endParaRPr>
          </a:p>
        </p:txBody>
      </p:sp>
      <p:sp>
        <p:nvSpPr>
          <p:cNvPr id="67588"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5" tIns="45708" rIns="91415" bIns="45708" anchor="b"/>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fld id="{C437CDE4-DF0D-074C-9D22-F0A02A10254B}" type="slidenum">
              <a:rPr lang="en-US" sz="1200">
                <a:solidFill>
                  <a:srgbClr val="000000"/>
                </a:solidFill>
              </a:rPr>
              <a:pPr algn="r" eaLnBrk="1" hangingPunct="1"/>
              <a:t>10</a:t>
            </a:fld>
            <a:endParaRPr 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p:txBody>
          <a:bodyPr/>
          <a:lstStyle/>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People Then: </a:t>
            </a:r>
            <a:r>
              <a:rPr lang="en-US" sz="1400" b="1" dirty="0">
                <a:solidFill>
                  <a:srgbClr val="F15924"/>
                </a:solidFill>
                <a:latin typeface="Arial"/>
                <a:ea typeface="MS PGothic" pitchFamily="34" charset="-128"/>
                <a:cs typeface="Arial" pitchFamily="34" charset="0"/>
              </a:rPr>
              <a:t>Administration</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Identity management</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Cost control</a:t>
            </a: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Now: </a:t>
            </a:r>
            <a:r>
              <a:rPr lang="en-US" sz="1400" b="1" dirty="0">
                <a:solidFill>
                  <a:srgbClr val="F15924"/>
                </a:solidFill>
                <a:latin typeface="Arial"/>
                <a:ea typeface="MS PGothic" pitchFamily="34" charset="-128"/>
                <a:cs typeface="Arial" pitchFamily="34" charset="0"/>
              </a:rPr>
              <a:t>Insight</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Identify and monitor highest risk users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Know who has access to sensitive data and systems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Baseline normal behavior</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Prioritize privileged identities</a:t>
            </a:r>
          </a:p>
          <a:p>
            <a:pPr eaLnBrk="1" hangingPunct="1">
              <a:spcBef>
                <a:spcPct val="0"/>
              </a:spcBef>
              <a:defRPr/>
            </a:pPr>
            <a:endParaRPr lang="en-US" dirty="0" smtClean="0">
              <a:ea typeface="+mn-ea"/>
            </a:endParaRP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Data Then: </a:t>
            </a:r>
            <a:r>
              <a:rPr lang="en-US" sz="1400" b="1" dirty="0">
                <a:solidFill>
                  <a:srgbClr val="F15924"/>
                </a:solidFill>
                <a:latin typeface="Arial"/>
                <a:ea typeface="MS PGothic" pitchFamily="34" charset="-128"/>
                <a:cs typeface="Arial" pitchFamily="34" charset="0"/>
              </a:rPr>
              <a:t>Basic Control</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Simple access controls </a:t>
            </a:r>
            <a:br>
              <a:rPr lang="en-US" dirty="0" smtClean="0">
                <a:solidFill>
                  <a:srgbClr val="000000"/>
                </a:solidFill>
                <a:latin typeface="Arial"/>
                <a:ea typeface="MS PGothic" pitchFamily="34" charset="-128"/>
                <a:cs typeface="Arial" pitchFamily="34" charset="0"/>
              </a:rPr>
            </a:br>
            <a:r>
              <a:rPr lang="en-US" dirty="0" smtClean="0">
                <a:solidFill>
                  <a:srgbClr val="000000"/>
                </a:solidFill>
                <a:latin typeface="Arial"/>
                <a:ea typeface="MS PGothic" pitchFamily="34" charset="-128"/>
                <a:cs typeface="Arial" pitchFamily="34" charset="0"/>
              </a:rPr>
              <a:t>and encryption</a:t>
            </a: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Now: </a:t>
            </a:r>
            <a:r>
              <a:rPr lang="en-US" sz="1400" b="1" dirty="0">
                <a:solidFill>
                  <a:srgbClr val="F15924"/>
                </a:solidFill>
                <a:latin typeface="Arial"/>
                <a:ea typeface="MS PGothic" pitchFamily="34" charset="-128"/>
                <a:cs typeface="Arial" pitchFamily="34" charset="0"/>
              </a:rPr>
              <a:t>Laser Focus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Discover and protect high-value data</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Understand who is accessing the data, at what time of day, from where, and in what role</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Baseline normal behavior</a:t>
            </a:r>
          </a:p>
          <a:p>
            <a:pPr eaLnBrk="1" hangingPunct="1">
              <a:spcBef>
                <a:spcPct val="0"/>
              </a:spcBef>
              <a:defRPr/>
            </a:pPr>
            <a:endParaRPr lang="en-US" dirty="0" smtClean="0">
              <a:ea typeface="+mn-ea"/>
            </a:endParaRP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Applications Then: </a:t>
            </a:r>
            <a:r>
              <a:rPr lang="en-US" sz="1400" b="1" dirty="0">
                <a:solidFill>
                  <a:srgbClr val="F15924"/>
                </a:solidFill>
                <a:latin typeface="Arial"/>
                <a:ea typeface="MS PGothic" pitchFamily="34" charset="-128"/>
                <a:cs typeface="Arial" pitchFamily="34" charset="0"/>
              </a:rPr>
              <a:t>Bolt-on</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Periodic scanning of </a:t>
            </a:r>
            <a:br>
              <a:rPr lang="en-US" dirty="0" smtClean="0">
                <a:solidFill>
                  <a:srgbClr val="000000"/>
                </a:solidFill>
                <a:latin typeface="Arial"/>
                <a:ea typeface="MS PGothic" pitchFamily="34" charset="-128"/>
                <a:cs typeface="Arial" pitchFamily="34" charset="0"/>
              </a:rPr>
            </a:br>
            <a:r>
              <a:rPr lang="en-US" dirty="0" smtClean="0">
                <a:solidFill>
                  <a:srgbClr val="000000"/>
                </a:solidFill>
                <a:latin typeface="Arial"/>
                <a:ea typeface="MS PGothic" pitchFamily="34" charset="-128"/>
                <a:cs typeface="Arial" pitchFamily="34" charset="0"/>
              </a:rPr>
              <a:t>Web applications</a:t>
            </a: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Now: </a:t>
            </a:r>
            <a:r>
              <a:rPr lang="en-US" sz="1400" b="1" dirty="0">
                <a:solidFill>
                  <a:srgbClr val="F15924"/>
                </a:solidFill>
                <a:latin typeface="Arial"/>
                <a:ea typeface="MS PGothic" pitchFamily="34" charset="-128"/>
                <a:cs typeface="Arial" pitchFamily="34" charset="0"/>
              </a:rPr>
              <a:t>Built-in </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Harden applications with access to sensitive data</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Scan source and real-time</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Baseline normal application behavior and alert</a:t>
            </a:r>
          </a:p>
          <a:p>
            <a:pPr eaLnBrk="1" hangingPunct="1">
              <a:spcBef>
                <a:spcPct val="0"/>
              </a:spcBef>
              <a:defRPr/>
            </a:pPr>
            <a:endParaRPr lang="en-US" dirty="0" smtClean="0">
              <a:ea typeface="+mn-ea"/>
            </a:endParaRP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Infrastructure Then: </a:t>
            </a:r>
            <a:r>
              <a:rPr lang="en-US" sz="1400" b="1" dirty="0">
                <a:solidFill>
                  <a:srgbClr val="F15924"/>
                </a:solidFill>
                <a:latin typeface="Arial"/>
                <a:ea typeface="MS PGothic" pitchFamily="34" charset="-128"/>
                <a:cs typeface="Arial" pitchFamily="34" charset="0"/>
              </a:rPr>
              <a:t>Thicker Walls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Firewalls, manual patching, and antivirus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Focus on perimeter security</a:t>
            </a:r>
          </a:p>
          <a:p>
            <a:pPr defTabSz="457159">
              <a:lnSpc>
                <a:spcPct val="90000"/>
              </a:lnSpc>
              <a:spcAft>
                <a:spcPct val="65000"/>
              </a:spcAft>
              <a:buClr>
                <a:srgbClr val="F15924"/>
              </a:buClr>
              <a:buSzPct val="120000"/>
              <a:defRPr/>
            </a:pPr>
            <a:r>
              <a:rPr lang="en-US" sz="1400" b="1" dirty="0">
                <a:solidFill>
                  <a:srgbClr val="000000">
                    <a:lumMod val="75000"/>
                    <a:lumOff val="25000"/>
                  </a:srgbClr>
                </a:solidFill>
                <a:latin typeface="Arial"/>
                <a:ea typeface="MS PGothic" pitchFamily="34" charset="-128"/>
                <a:cs typeface="Arial" pitchFamily="34" charset="0"/>
              </a:rPr>
              <a:t>Now: </a:t>
            </a:r>
            <a:r>
              <a:rPr lang="en-US" sz="1400" b="1" dirty="0">
                <a:solidFill>
                  <a:srgbClr val="F15924"/>
                </a:solidFill>
                <a:latin typeface="Arial"/>
                <a:ea typeface="MS PGothic" pitchFamily="34" charset="-128"/>
                <a:cs typeface="Arial" pitchFamily="34" charset="0"/>
              </a:rPr>
              <a:t>Smarter Defenses</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Baseline system and </a:t>
            </a:r>
            <a:br>
              <a:rPr lang="en-US" dirty="0" smtClean="0">
                <a:solidFill>
                  <a:srgbClr val="000000"/>
                </a:solidFill>
                <a:latin typeface="Arial"/>
                <a:ea typeface="MS PGothic" pitchFamily="34" charset="-128"/>
                <a:cs typeface="Arial" pitchFamily="34" charset="0"/>
              </a:rPr>
            </a:br>
            <a:r>
              <a:rPr lang="en-US" dirty="0" smtClean="0">
                <a:solidFill>
                  <a:srgbClr val="000000"/>
                </a:solidFill>
                <a:latin typeface="Arial"/>
                <a:ea typeface="MS PGothic" pitchFamily="34" charset="-128"/>
                <a:cs typeface="Arial" pitchFamily="34" charset="0"/>
              </a:rPr>
              <a:t>network behavior</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Analyze unknown threats using advanced heuristics </a:t>
            </a:r>
          </a:p>
          <a:p>
            <a:pPr marL="233342" indent="-233342" defTabSz="457159">
              <a:lnSpc>
                <a:spcPct val="90000"/>
              </a:lnSpc>
              <a:spcAft>
                <a:spcPct val="65000"/>
              </a:spcAft>
              <a:buClr>
                <a:srgbClr val="F15924"/>
              </a:buClr>
              <a:buSzPct val="120000"/>
              <a:buFont typeface="Arial" pitchFamily="34" charset="0"/>
              <a:buChar char="•"/>
              <a:defRPr/>
            </a:pPr>
            <a:r>
              <a:rPr lang="en-US" dirty="0" smtClean="0">
                <a:solidFill>
                  <a:srgbClr val="000000"/>
                </a:solidFill>
                <a:latin typeface="Arial"/>
                <a:ea typeface="MS PGothic" pitchFamily="34" charset="-128"/>
                <a:cs typeface="Arial" pitchFamily="34" charset="0"/>
              </a:rPr>
              <a:t>Expand coverage into cloud and mobile environments</a:t>
            </a:r>
          </a:p>
          <a:p>
            <a:pPr eaLnBrk="1" hangingPunct="1">
              <a:spcBef>
                <a:spcPct val="0"/>
              </a:spcBef>
              <a:defRPr/>
            </a:pPr>
            <a:endParaRPr lang="en-US" dirty="0" smtClean="0">
              <a:ea typeface="+mn-ea"/>
            </a:endParaRPr>
          </a:p>
        </p:txBody>
      </p:sp>
      <p:sp>
        <p:nvSpPr>
          <p:cNvPr id="68612" name="Slide Number Placeholder 3"/>
          <p:cNvSpPr txBox="1">
            <a:spLocks noGrp="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nchor="b"/>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fld id="{C0F42961-8E43-FD45-AA02-3C3DFD139338}" type="slidenum">
              <a:rPr lang="en-US" sz="1200">
                <a:solidFill>
                  <a:srgbClr val="000000"/>
                </a:solidFill>
                <a:latin typeface="Calibri" charset="0"/>
              </a:rPr>
              <a:pPr algn="r" eaLnBrk="1" hangingPunct="1"/>
              <a:t>11</a:t>
            </a:fld>
            <a:endParaRPr lang="en-US" sz="1200">
              <a:solidFill>
                <a:srgbClr val="000000"/>
              </a:solidFill>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0659" name="Notes Placeholder 2"/>
          <p:cNvSpPr>
            <a:spLocks noGrp="1"/>
          </p:cNvSpPr>
          <p:nvPr>
            <p:ph type="body" idx="1"/>
          </p:nvPr>
        </p:nvSpPr>
        <p:spPr>
          <a:noFill/>
          <a:extLs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70660" name="Slide Number Placeholder 3"/>
          <p:cNvSpPr>
            <a:spLocks noGrp="1"/>
          </p:cNvSpPr>
          <p:nvPr>
            <p:ph type="sldNum" sz="quarter" idx="5"/>
          </p:nvPr>
        </p:nvSpPr>
        <p:spPr>
          <a:noFill/>
        </p:spPr>
        <p:txBody>
          <a:bodyPr/>
          <a:lstStyle>
            <a:lvl1pPr defTabSz="914485" eaLnBrk="0" hangingPunct="0">
              <a:defRPr>
                <a:solidFill>
                  <a:schemeClr val="tx1"/>
                </a:solidFill>
                <a:latin typeface="Arial" charset="0"/>
                <a:ea typeface="ＭＳ Ｐゴシック" charset="0"/>
                <a:cs typeface="MS PGothic" charset="0"/>
              </a:defRPr>
            </a:lvl1pPr>
            <a:lvl2pPr marL="702756" indent="-270291" defTabSz="914485" eaLnBrk="0" hangingPunct="0">
              <a:defRPr>
                <a:solidFill>
                  <a:schemeClr val="tx1"/>
                </a:solidFill>
                <a:latin typeface="Arial" charset="0"/>
                <a:ea typeface="MS PGothic" charset="0"/>
                <a:cs typeface="MS PGothic" charset="0"/>
              </a:defRPr>
            </a:lvl2pPr>
            <a:lvl3pPr marL="1081164" indent="-216233" defTabSz="914485" eaLnBrk="0" hangingPunct="0">
              <a:defRPr>
                <a:solidFill>
                  <a:schemeClr val="tx1"/>
                </a:solidFill>
                <a:latin typeface="Arial" charset="0"/>
                <a:ea typeface="MS PGothic" charset="0"/>
                <a:cs typeface="MS PGothic" charset="0"/>
              </a:defRPr>
            </a:lvl3pPr>
            <a:lvl4pPr marL="1513629" indent="-216233" defTabSz="914485" eaLnBrk="0" hangingPunct="0">
              <a:defRPr>
                <a:solidFill>
                  <a:schemeClr val="tx1"/>
                </a:solidFill>
                <a:latin typeface="Arial" charset="0"/>
                <a:ea typeface="MS PGothic" charset="0"/>
                <a:cs typeface="MS PGothic" charset="0"/>
              </a:defRPr>
            </a:lvl4pPr>
            <a:lvl5pPr marL="1946095" indent="-216233" defTabSz="914485" eaLnBrk="0" hangingPunct="0">
              <a:defRPr>
                <a:solidFill>
                  <a:schemeClr val="tx1"/>
                </a:solidFill>
                <a:latin typeface="Arial" charset="0"/>
                <a:ea typeface="MS PGothic" charset="0"/>
                <a:cs typeface="MS PGothic" charset="0"/>
              </a:defRPr>
            </a:lvl5pPr>
            <a:lvl6pPr marL="2378560" indent="-216233" defTabSz="914485" eaLnBrk="0" fontAlgn="base" hangingPunct="0">
              <a:spcBef>
                <a:spcPct val="0"/>
              </a:spcBef>
              <a:spcAft>
                <a:spcPct val="0"/>
              </a:spcAft>
              <a:defRPr>
                <a:solidFill>
                  <a:schemeClr val="tx1"/>
                </a:solidFill>
                <a:latin typeface="Arial" charset="0"/>
                <a:ea typeface="MS PGothic" charset="0"/>
                <a:cs typeface="MS PGothic" charset="0"/>
              </a:defRPr>
            </a:lvl6pPr>
            <a:lvl7pPr marL="2811026" indent="-216233" defTabSz="914485" eaLnBrk="0" fontAlgn="base" hangingPunct="0">
              <a:spcBef>
                <a:spcPct val="0"/>
              </a:spcBef>
              <a:spcAft>
                <a:spcPct val="0"/>
              </a:spcAft>
              <a:defRPr>
                <a:solidFill>
                  <a:schemeClr val="tx1"/>
                </a:solidFill>
                <a:latin typeface="Arial" charset="0"/>
                <a:ea typeface="MS PGothic" charset="0"/>
                <a:cs typeface="MS PGothic" charset="0"/>
              </a:defRPr>
            </a:lvl7pPr>
            <a:lvl8pPr marL="3243491" indent="-216233" defTabSz="914485" eaLnBrk="0" fontAlgn="base" hangingPunct="0">
              <a:spcBef>
                <a:spcPct val="0"/>
              </a:spcBef>
              <a:spcAft>
                <a:spcPct val="0"/>
              </a:spcAft>
              <a:defRPr>
                <a:solidFill>
                  <a:schemeClr val="tx1"/>
                </a:solidFill>
                <a:latin typeface="Arial" charset="0"/>
                <a:ea typeface="MS PGothic" charset="0"/>
                <a:cs typeface="MS PGothic" charset="0"/>
              </a:defRPr>
            </a:lvl8pPr>
            <a:lvl9pPr marL="3675957" indent="-216233" defTabSz="914485"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3A459AE0-D30D-984B-AFAB-7DC07F53DE6E}" type="slidenum">
              <a:rPr lang="en-US">
                <a:latin typeface="Calibri" charset="0"/>
                <a:cs typeface="Arial" charset="0"/>
              </a:rPr>
              <a:pPr eaLnBrk="1" hangingPunct="1"/>
              <a:t>12</a:t>
            </a:fld>
            <a:endParaRPr lang="en-US">
              <a:latin typeface="Calibri"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noChangeArrowheads="1"/>
          </p:cNvSpPr>
          <p:nvPr/>
        </p:nvSpPr>
        <p:spPr bwMode="auto">
          <a:xfrm>
            <a:off x="3884414" y="8685894"/>
            <a:ext cx="2972098" cy="45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nchor="b"/>
          <a:lstStyle>
            <a:lvl1pPr defTabSz="979488" eaLnBrk="0" hangingPunct="0">
              <a:defRPr>
                <a:solidFill>
                  <a:schemeClr val="tx1"/>
                </a:solidFill>
                <a:latin typeface="Arial" charset="0"/>
                <a:ea typeface="ＭＳ Ｐゴシック" charset="0"/>
                <a:cs typeface="MS PGothic" charset="0"/>
              </a:defRPr>
            </a:lvl1pPr>
            <a:lvl2pPr marL="742950" indent="-285750" defTabSz="979488" eaLnBrk="0" hangingPunct="0">
              <a:defRPr>
                <a:solidFill>
                  <a:schemeClr val="tx1"/>
                </a:solidFill>
                <a:latin typeface="Arial" charset="0"/>
                <a:ea typeface="MS PGothic" charset="0"/>
                <a:cs typeface="MS PGothic" charset="0"/>
              </a:defRPr>
            </a:lvl2pPr>
            <a:lvl3pPr marL="1143000" indent="-228600" defTabSz="979488" eaLnBrk="0" hangingPunct="0">
              <a:defRPr>
                <a:solidFill>
                  <a:schemeClr val="tx1"/>
                </a:solidFill>
                <a:latin typeface="Arial" charset="0"/>
                <a:ea typeface="MS PGothic" charset="0"/>
                <a:cs typeface="MS PGothic" charset="0"/>
              </a:defRPr>
            </a:lvl3pPr>
            <a:lvl4pPr marL="1600200" indent="-228600" defTabSz="979488" eaLnBrk="0" hangingPunct="0">
              <a:defRPr>
                <a:solidFill>
                  <a:schemeClr val="tx1"/>
                </a:solidFill>
                <a:latin typeface="Arial" charset="0"/>
                <a:ea typeface="MS PGothic" charset="0"/>
                <a:cs typeface="MS PGothic" charset="0"/>
              </a:defRPr>
            </a:lvl4pPr>
            <a:lvl5pPr marL="2057400" indent="-228600" defTabSz="979488" eaLnBrk="0" hangingPunct="0">
              <a:defRPr>
                <a:solidFill>
                  <a:schemeClr val="tx1"/>
                </a:solidFill>
                <a:latin typeface="Arial" charset="0"/>
                <a:ea typeface="MS PGothic" charset="0"/>
                <a:cs typeface="MS PGothic" charset="0"/>
              </a:defRPr>
            </a:lvl5pPr>
            <a:lvl6pPr marL="2514600" indent="-228600" defTabSz="979488"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defTabSz="979488"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defTabSz="979488"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defTabSz="979488"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fld id="{DC0A7EE7-9439-1647-A4EC-17A5F4BFB3C2}" type="slidenum">
              <a:rPr lang="en-US" sz="1200"/>
              <a:pPr algn="r" eaLnBrk="1" hangingPunct="1"/>
              <a:t>13</a:t>
            </a:fld>
            <a:endParaRPr lang="en-US" sz="120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684" name="Rectangle 3"/>
          <p:cNvSpPr>
            <a:spLocks noGrp="1" noChangeArrowheads="1"/>
          </p:cNvSpPr>
          <p:nvPr>
            <p:ph type="body" idx="1"/>
          </p:nvPr>
        </p:nvSpPr>
        <p:spPr>
          <a:noFill/>
          <a:extLst>
            <a:ext uri="{FAA26D3D-D897-4be2-8F04-BA451C77F1D7}">
              <ma14:placeholderFlag xmlns:ma14="http://schemas.microsoft.com/office/mac/drawingml/2011/main" val="1"/>
            </a:ext>
          </a:extLst>
        </p:spPr>
        <p:txBody>
          <a:bodyPr lIns="87110" tIns="43554" rIns="87110" bIns="43554"/>
          <a:lstStyle/>
          <a:p>
            <a:pPr eaLnBrk="1" hangingPunct="1">
              <a:spcBef>
                <a:spcPct val="0"/>
              </a:spcBef>
            </a:pPr>
            <a:endParaRPr lang="en-US">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2707" name="Rectangle 3"/>
          <p:cNvSpPr>
            <a:spLocks noGrp="1" noChangeArrowheads="1"/>
          </p:cNvSpPr>
          <p:nvPr>
            <p:ph type="body" idx="1"/>
          </p:nvPr>
        </p:nvSpPr>
        <p:spPr>
          <a:noFill/>
        </p:spPr>
        <p:txBody>
          <a:bodyPr lIns="90196" tIns="45097" rIns="90196" bIns="45097"/>
          <a:lstStyle/>
          <a:p>
            <a:pPr eaLnBrk="1" hangingPunct="1">
              <a:spcBef>
                <a:spcPct val="0"/>
              </a:spcBef>
            </a:pPr>
            <a:r>
              <a:rPr lang="en-US">
                <a:latin typeface="Arial" charset="0"/>
              </a:rPr>
              <a:t>Wherever they are in their current security posture, IBM is helping clients to a new level of security maturity through Security Intelligence.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xfrm>
            <a:off x="1144588" y="685800"/>
            <a:ext cx="4570412"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5" name="Rectangle 3"/>
          <p:cNvSpPr>
            <a:spLocks noGrp="1" noChangeArrowheads="1"/>
          </p:cNvSpPr>
          <p:nvPr>
            <p:ph type="body" idx="1"/>
          </p:nvPr>
        </p:nvSpPr>
        <p:spPr bwMode="auto">
          <a:xfrm>
            <a:off x="1062038" y="4349750"/>
            <a:ext cx="4740275" cy="3513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de-CH">
              <a:latin typeface="Arial" charset="0"/>
              <a:ea typeface="ＭＳ Ｐゴシック"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6"/>
          <p:cNvSpPr>
            <a:spLocks noGrp="1" noChangeArrowheads="1"/>
          </p:cNvSpPr>
          <p:nvPr>
            <p:ph type="sldNum"/>
          </p:nvPr>
        </p:nvSpPr>
        <p:spPr>
          <a:ln/>
        </p:spPr>
        <p:txBody>
          <a:bodyPr/>
          <a:lstStyle/>
          <a:p>
            <a:fld id="{0A895086-3797-774F-A57A-CDE6F9799B4D}" type="slidenum">
              <a:rPr lang="en-US"/>
              <a:pPr/>
              <a:t>17</a:t>
            </a:fld>
            <a:endParaRPr lang="en-US"/>
          </a:p>
        </p:txBody>
      </p:sp>
      <p:sp>
        <p:nvSpPr>
          <p:cNvPr id="808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0898" name="Text Box 2"/>
          <p:cNvSpPr txBox="1">
            <a:spLocks noGrp="1" noChangeArrowheads="1"/>
          </p:cNvSpPr>
          <p:nvPr>
            <p:ph type="body" idx="1"/>
          </p:nvPr>
        </p:nvSpPr>
        <p:spPr bwMode="auto">
          <a:xfrm>
            <a:off x="685800" y="4343400"/>
            <a:ext cx="5486400" cy="4208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0899" name="Text Box 3"/>
          <p:cNvSpPr txBox="1">
            <a:spLocks noChangeArrowheads="1"/>
          </p:cNvSpPr>
          <p:nvPr/>
        </p:nvSpPr>
        <p:spPr bwMode="auto">
          <a:xfrm>
            <a:off x="3884613" y="8683625"/>
            <a:ext cx="29718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3240" tIns="46440" rIns="93240" bIns="46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lgn="r" eaLnBrk="0" hangingPunct="0">
              <a:buClrTx/>
              <a:buFontTx/>
              <a:buNone/>
            </a:pPr>
            <a:fld id="{DA96C00F-C737-6D4A-AB52-9363B0F90920}" type="slidenum">
              <a:rPr lang="ar-sa" sz="1200">
                <a:latin typeface="Calibri" charset="0"/>
                <a:cs typeface="Arial" charset="0"/>
              </a:rPr>
              <a:pPr algn="r" eaLnBrk="0" hangingPunct="0">
                <a:buClrTx/>
                <a:buFontTx/>
                <a:buNone/>
              </a:pPr>
              <a:t>17</a:t>
            </a:fld>
            <a:endParaRPr lang="ar-sa" sz="1200">
              <a:latin typeface="Calibri"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p:cNvSpPr>
            <a:spLocks noGrp="1" noChangeArrowheads="1"/>
          </p:cNvSpPr>
          <p:nvPr>
            <p:ph type="sldNum"/>
          </p:nvPr>
        </p:nvSpPr>
        <p:spPr>
          <a:ln/>
        </p:spPr>
        <p:txBody>
          <a:bodyPr/>
          <a:lstStyle/>
          <a:p>
            <a:fld id="{DC04E0FA-0B46-514B-8F4D-253191AB2E85}" type="slidenum">
              <a:rPr lang="en-US"/>
              <a:pPr/>
              <a:t>2</a:t>
            </a:fld>
            <a:endParaRPr lang="en-US"/>
          </a:p>
        </p:txBody>
      </p:sp>
      <p:sp>
        <p:nvSpPr>
          <p:cNvPr id="4403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4034" name="Text Box 2"/>
          <p:cNvSpPr txBox="1">
            <a:spLocks noGrp="1" noChangeArrowheads="1"/>
          </p:cNvSpPr>
          <p:nvPr>
            <p:ph type="body" idx="1"/>
          </p:nvPr>
        </p:nvSpPr>
        <p:spPr bwMode="auto">
          <a:xfrm>
            <a:off x="685800" y="4343400"/>
            <a:ext cx="5486400" cy="4208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3491" name="Notes Placeholder 2"/>
          <p:cNvSpPr>
            <a:spLocks noGrp="1"/>
          </p:cNvSpPr>
          <p:nvPr>
            <p:ph type="body" idx="1"/>
          </p:nvPr>
        </p:nvSpPr>
        <p:spPr>
          <a:noFill/>
          <a:extLs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63492" name="Slide Number Placeholder 3"/>
          <p:cNvSpPr>
            <a:spLocks noGrp="1"/>
          </p:cNvSpPr>
          <p:nvPr>
            <p:ph type="sldNum" sz="quarter" idx="5"/>
          </p:nvPr>
        </p:nvSpPr>
        <p:spPr>
          <a:noFill/>
        </p:spPr>
        <p:txBody>
          <a:bodyPr/>
          <a:lstStyle>
            <a:lvl1pPr defTabSz="914485" eaLnBrk="0" hangingPunct="0">
              <a:defRPr>
                <a:solidFill>
                  <a:schemeClr val="tx1"/>
                </a:solidFill>
                <a:latin typeface="Arial" charset="0"/>
                <a:ea typeface="ＭＳ Ｐゴシック" charset="0"/>
                <a:cs typeface="MS PGothic" charset="0"/>
              </a:defRPr>
            </a:lvl1pPr>
            <a:lvl2pPr marL="702756" indent="-270291" defTabSz="914485" eaLnBrk="0" hangingPunct="0">
              <a:defRPr>
                <a:solidFill>
                  <a:schemeClr val="tx1"/>
                </a:solidFill>
                <a:latin typeface="Arial" charset="0"/>
                <a:ea typeface="MS PGothic" charset="0"/>
                <a:cs typeface="MS PGothic" charset="0"/>
              </a:defRPr>
            </a:lvl2pPr>
            <a:lvl3pPr marL="1081164" indent="-216233" defTabSz="914485" eaLnBrk="0" hangingPunct="0">
              <a:defRPr>
                <a:solidFill>
                  <a:schemeClr val="tx1"/>
                </a:solidFill>
                <a:latin typeface="Arial" charset="0"/>
                <a:ea typeface="MS PGothic" charset="0"/>
                <a:cs typeface="MS PGothic" charset="0"/>
              </a:defRPr>
            </a:lvl3pPr>
            <a:lvl4pPr marL="1513629" indent="-216233" defTabSz="914485" eaLnBrk="0" hangingPunct="0">
              <a:defRPr>
                <a:solidFill>
                  <a:schemeClr val="tx1"/>
                </a:solidFill>
                <a:latin typeface="Arial" charset="0"/>
                <a:ea typeface="MS PGothic" charset="0"/>
                <a:cs typeface="MS PGothic" charset="0"/>
              </a:defRPr>
            </a:lvl4pPr>
            <a:lvl5pPr marL="1946095" indent="-216233" defTabSz="914485" eaLnBrk="0" hangingPunct="0">
              <a:defRPr>
                <a:solidFill>
                  <a:schemeClr val="tx1"/>
                </a:solidFill>
                <a:latin typeface="Arial" charset="0"/>
                <a:ea typeface="MS PGothic" charset="0"/>
                <a:cs typeface="MS PGothic" charset="0"/>
              </a:defRPr>
            </a:lvl5pPr>
            <a:lvl6pPr marL="2378560" indent="-216233" defTabSz="914485" eaLnBrk="0" fontAlgn="base" hangingPunct="0">
              <a:spcBef>
                <a:spcPct val="0"/>
              </a:spcBef>
              <a:spcAft>
                <a:spcPct val="0"/>
              </a:spcAft>
              <a:defRPr>
                <a:solidFill>
                  <a:schemeClr val="tx1"/>
                </a:solidFill>
                <a:latin typeface="Arial" charset="0"/>
                <a:ea typeface="MS PGothic" charset="0"/>
                <a:cs typeface="MS PGothic" charset="0"/>
              </a:defRPr>
            </a:lvl6pPr>
            <a:lvl7pPr marL="2811026" indent="-216233" defTabSz="914485" eaLnBrk="0" fontAlgn="base" hangingPunct="0">
              <a:spcBef>
                <a:spcPct val="0"/>
              </a:spcBef>
              <a:spcAft>
                <a:spcPct val="0"/>
              </a:spcAft>
              <a:defRPr>
                <a:solidFill>
                  <a:schemeClr val="tx1"/>
                </a:solidFill>
                <a:latin typeface="Arial" charset="0"/>
                <a:ea typeface="MS PGothic" charset="0"/>
                <a:cs typeface="MS PGothic" charset="0"/>
              </a:defRPr>
            </a:lvl7pPr>
            <a:lvl8pPr marL="3243491" indent="-216233" defTabSz="914485" eaLnBrk="0" fontAlgn="base" hangingPunct="0">
              <a:spcBef>
                <a:spcPct val="0"/>
              </a:spcBef>
              <a:spcAft>
                <a:spcPct val="0"/>
              </a:spcAft>
              <a:defRPr>
                <a:solidFill>
                  <a:schemeClr val="tx1"/>
                </a:solidFill>
                <a:latin typeface="Arial" charset="0"/>
                <a:ea typeface="MS PGothic" charset="0"/>
                <a:cs typeface="MS PGothic" charset="0"/>
              </a:defRPr>
            </a:lvl8pPr>
            <a:lvl9pPr marL="3675957" indent="-216233" defTabSz="914485"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B398B0F6-0B9E-3243-B60F-637FE5BD3CD1}" type="slidenum">
              <a:rPr lang="en-US">
                <a:latin typeface="Calibri" charset="0"/>
                <a:cs typeface="Arial" charset="0"/>
              </a:rPr>
              <a:pPr eaLnBrk="1" hangingPunct="1"/>
              <a:t>3</a:t>
            </a:fld>
            <a:endParaRPr lang="en-US">
              <a:latin typeface="Calibri"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p:cNvSpPr>
            <a:spLocks noGrp="1" noChangeArrowheads="1"/>
          </p:cNvSpPr>
          <p:nvPr>
            <p:ph type="sldNum"/>
          </p:nvPr>
        </p:nvSpPr>
        <p:spPr>
          <a:ln/>
        </p:spPr>
        <p:txBody>
          <a:bodyPr/>
          <a:lstStyle/>
          <a:p>
            <a:fld id="{5AE381EC-B46D-5F4A-9041-9BBDA9B3FF96}" type="slidenum">
              <a:rPr lang="en-US"/>
              <a:pPr/>
              <a:t>4</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2084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atin typeface="Calibri" charset="0"/>
                <a:ea typeface="ＭＳ Ｐゴシック" charset="0"/>
                <a:cs typeface="Arial" charset="0"/>
              </a:rPr>
              <a:t>This chart is from the 2011 report – which we called the Year of the Targeted Attack</a:t>
            </a:r>
          </a:p>
          <a:p>
            <a:pPr>
              <a:buFontTx/>
              <a:buChar char="•"/>
            </a:pPr>
            <a:r>
              <a:rPr lang="en-US">
                <a:latin typeface="Calibri" charset="0"/>
                <a:ea typeface="ＭＳ Ｐゴシック" charset="0"/>
                <a:cs typeface="Arial" charset="0"/>
              </a:rPr>
              <a:t>Highlights the activity that was covered in the press last year</a:t>
            </a:r>
          </a:p>
          <a:p>
            <a:pPr>
              <a:buFontTx/>
              <a:buChar char="•"/>
            </a:pPr>
            <a:r>
              <a:rPr lang="en-US">
                <a:latin typeface="Calibri" charset="0"/>
                <a:ea typeface="ＭＳ Ｐゴシック" charset="0"/>
                <a:cs typeface="Arial" charset="0"/>
              </a:rPr>
              <a:t>Color of circles represent tech means used by attackers to breach these customers</a:t>
            </a:r>
          </a:p>
          <a:p>
            <a:pPr>
              <a:buFontTx/>
              <a:buChar char="•"/>
            </a:pPr>
            <a:r>
              <a:rPr lang="en-US">
                <a:latin typeface="Calibri" charset="0"/>
                <a:ea typeface="ＭＳ Ｐゴシック" charset="0"/>
                <a:cs typeface="Arial" charset="0"/>
              </a:rPr>
              <a:t>The size of the circle is a very rough estimate of the possible financial impact that might have occurred based on what was reported publically</a:t>
            </a:r>
          </a:p>
          <a:p>
            <a:pPr>
              <a:buFontTx/>
              <a:buChar char="•"/>
            </a:pPr>
            <a:r>
              <a:rPr lang="en-US">
                <a:latin typeface="Calibri" charset="0"/>
                <a:ea typeface="ＭＳ Ｐゴシック" charset="0"/>
                <a:cs typeface="Arial" charset="0"/>
              </a:rPr>
              <a:t>This chart is meant to represent the volume of activity that is happening out there – you can see it is quite heavy considering this is a mere sampling of what was probably actually going on</a:t>
            </a:r>
          </a:p>
          <a:p>
            <a:pPr>
              <a:buFontTx/>
              <a:buChar char="•"/>
            </a:pPr>
            <a:r>
              <a:rPr lang="en-US">
                <a:latin typeface="Calibri" charset="0"/>
                <a:ea typeface="ＭＳ Ｐゴシック" charset="0"/>
                <a:cs typeface="Arial" charset="0"/>
              </a:rPr>
              <a:t>This attack activity is driving discussions at the board level of organizations and its asking executives in companies to determine where they are prepared for these types of events where one to occur on their networks</a:t>
            </a:r>
          </a:p>
          <a:p>
            <a:pPr>
              <a:buFontTx/>
              <a:buChar char="•"/>
            </a:pPr>
            <a:r>
              <a:rPr lang="en-US">
                <a:latin typeface="Calibri" charset="0"/>
                <a:ea typeface="ＭＳ Ｐゴシック" charset="0"/>
                <a:cs typeface="Arial" charset="0"/>
              </a:rPr>
              <a:t>In 2012 the attack trend continues</a:t>
            </a:r>
          </a:p>
          <a:p>
            <a:pPr>
              <a:buFontTx/>
              <a:buChar char="•"/>
            </a:pPr>
            <a:r>
              <a:rPr lang="en-US">
                <a:latin typeface="Calibri" charset="0"/>
                <a:ea typeface="ＭＳ Ｐゴシック" charset="0"/>
                <a:cs typeface="Arial" charset="0"/>
              </a:rPr>
              <a:t>Most recent example announced publically last week by Adobe – an APT to their network</a:t>
            </a:r>
          </a:p>
          <a:p>
            <a:pPr>
              <a:buFontTx/>
              <a:buChar char="•"/>
            </a:pPr>
            <a:r>
              <a:rPr lang="en-US">
                <a:latin typeface="Calibri" charset="0"/>
                <a:ea typeface="ＭＳ Ｐゴシック" charset="0"/>
                <a:cs typeface="Arial" charset="0"/>
              </a:rPr>
              <a:t>As we move forward we</a:t>
            </a:r>
            <a:r>
              <a:rPr lang="ja-JP" altLang="en-US">
                <a:latin typeface="Calibri" charset="0"/>
                <a:ea typeface="ＭＳ Ｐゴシック" charset="0"/>
                <a:cs typeface="Arial" charset="0"/>
              </a:rPr>
              <a:t>’</a:t>
            </a:r>
            <a:r>
              <a:rPr lang="en-US">
                <a:latin typeface="Calibri" charset="0"/>
                <a:ea typeface="ＭＳ Ｐゴシック" charset="0"/>
                <a:cs typeface="Arial" charset="0"/>
              </a:rPr>
              <a:t>ll discuss we</a:t>
            </a:r>
            <a:r>
              <a:rPr lang="ja-JP" altLang="en-US">
                <a:latin typeface="Calibri" charset="0"/>
                <a:ea typeface="ＭＳ Ｐゴシック" charset="0"/>
                <a:cs typeface="Arial" charset="0"/>
              </a:rPr>
              <a:t>’</a:t>
            </a:r>
            <a:r>
              <a:rPr lang="en-US">
                <a:latin typeface="Calibri" charset="0"/>
                <a:ea typeface="ＭＳ Ｐゴシック" charset="0"/>
                <a:cs typeface="Arial" charset="0"/>
              </a:rPr>
              <a:t>ll discuss some of the specific attack activity and the methods used by attackers to breach systems and networks</a:t>
            </a:r>
          </a:p>
          <a:p>
            <a:pPr>
              <a:buFontTx/>
              <a:buChar char="•"/>
            </a:pPr>
            <a:endParaRPr lang="en-US">
              <a:latin typeface="Calibri" charset="0"/>
              <a:ea typeface="ＭＳ Ｐゴシック" charset="0"/>
              <a:cs typeface="Arial" charset="0"/>
            </a:endParaRPr>
          </a:p>
        </p:txBody>
      </p:sp>
      <p:sp>
        <p:nvSpPr>
          <p:cNvPr id="5018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026957DA-BF5D-F242-8C94-0A4E559176AD}" type="slidenum">
              <a:rPr lang="en-US" sz="1200">
                <a:solidFill>
                  <a:srgbClr val="000000"/>
                </a:solidFill>
                <a:latin typeface="Calibri" charset="0"/>
              </a:rPr>
              <a:pPr algn="r" eaLnBrk="1" hangingPunct="1"/>
              <a:t>5</a:t>
            </a:fld>
            <a:endParaRPr lang="en-US" sz="1200">
              <a:solidFill>
                <a:srgbClr val="000000"/>
              </a:solidFill>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5" tIns="45718" rIns="91435" bIns="45718"/>
          <a:lstStyle/>
          <a:p>
            <a:pPr eaLnBrk="1" hangingPunct="1">
              <a:spcBef>
                <a:spcPct val="0"/>
              </a:spcBef>
            </a:pPr>
            <a:endParaRPr lang="en-US">
              <a:latin typeface="Calibri" charset="0"/>
              <a:ea typeface="ＭＳ Ｐゴシック" charset="0"/>
              <a:cs typeface="Arial" charset="0"/>
            </a:endParaRPr>
          </a:p>
        </p:txBody>
      </p:sp>
      <p:sp>
        <p:nvSpPr>
          <p:cNvPr id="5120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939F1B30-AEE2-3942-A69B-6863F3D59B4A}" type="slidenum">
              <a:rPr lang="en-US" sz="1200">
                <a:solidFill>
                  <a:srgbClr val="000000"/>
                </a:solidFill>
                <a:latin typeface="Calibri" charset="0"/>
              </a:rPr>
              <a:pPr algn="r" eaLnBrk="1" hangingPunct="1"/>
              <a:t>6</a:t>
            </a:fld>
            <a:endParaRPr lang="en-US" sz="1200">
              <a:solidFill>
                <a:srgbClr val="000000"/>
              </a:solidFill>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5" name="Notes Placeholder 2"/>
          <p:cNvSpPr>
            <a:spLocks noGrp="1"/>
          </p:cNvSpPr>
          <p:nvPr>
            <p:ph type="body" idx="1"/>
          </p:nvPr>
        </p:nvSpPr>
        <p:spPr>
          <a:noFill/>
          <a:extLs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64516" name="Slide Number Placeholder 3"/>
          <p:cNvSpPr>
            <a:spLocks noGrp="1"/>
          </p:cNvSpPr>
          <p:nvPr>
            <p:ph type="sldNum" sz="quarter" idx="5"/>
          </p:nvPr>
        </p:nvSpPr>
        <p:spPr>
          <a:noFill/>
        </p:spPr>
        <p:txBody>
          <a:bodyPr/>
          <a:lstStyle>
            <a:lvl1pPr defTabSz="914485" eaLnBrk="0" hangingPunct="0">
              <a:defRPr>
                <a:solidFill>
                  <a:schemeClr val="tx1"/>
                </a:solidFill>
                <a:latin typeface="Arial" charset="0"/>
                <a:ea typeface="ＭＳ Ｐゴシック" charset="0"/>
                <a:cs typeface="MS PGothic" charset="0"/>
              </a:defRPr>
            </a:lvl1pPr>
            <a:lvl2pPr marL="702756" indent="-270291" defTabSz="914485" eaLnBrk="0" hangingPunct="0">
              <a:defRPr>
                <a:solidFill>
                  <a:schemeClr val="tx1"/>
                </a:solidFill>
                <a:latin typeface="Arial" charset="0"/>
                <a:ea typeface="MS PGothic" charset="0"/>
                <a:cs typeface="MS PGothic" charset="0"/>
              </a:defRPr>
            </a:lvl2pPr>
            <a:lvl3pPr marL="1081164" indent="-216233" defTabSz="914485" eaLnBrk="0" hangingPunct="0">
              <a:defRPr>
                <a:solidFill>
                  <a:schemeClr val="tx1"/>
                </a:solidFill>
                <a:latin typeface="Arial" charset="0"/>
                <a:ea typeface="MS PGothic" charset="0"/>
                <a:cs typeface="MS PGothic" charset="0"/>
              </a:defRPr>
            </a:lvl3pPr>
            <a:lvl4pPr marL="1513629" indent="-216233" defTabSz="914485" eaLnBrk="0" hangingPunct="0">
              <a:defRPr>
                <a:solidFill>
                  <a:schemeClr val="tx1"/>
                </a:solidFill>
                <a:latin typeface="Arial" charset="0"/>
                <a:ea typeface="MS PGothic" charset="0"/>
                <a:cs typeface="MS PGothic" charset="0"/>
              </a:defRPr>
            </a:lvl4pPr>
            <a:lvl5pPr marL="1946095" indent="-216233" defTabSz="914485" eaLnBrk="0" hangingPunct="0">
              <a:defRPr>
                <a:solidFill>
                  <a:schemeClr val="tx1"/>
                </a:solidFill>
                <a:latin typeface="Arial" charset="0"/>
                <a:ea typeface="MS PGothic" charset="0"/>
                <a:cs typeface="MS PGothic" charset="0"/>
              </a:defRPr>
            </a:lvl5pPr>
            <a:lvl6pPr marL="2378560" indent="-216233" defTabSz="914485" eaLnBrk="0" fontAlgn="base" hangingPunct="0">
              <a:spcBef>
                <a:spcPct val="0"/>
              </a:spcBef>
              <a:spcAft>
                <a:spcPct val="0"/>
              </a:spcAft>
              <a:defRPr>
                <a:solidFill>
                  <a:schemeClr val="tx1"/>
                </a:solidFill>
                <a:latin typeface="Arial" charset="0"/>
                <a:ea typeface="MS PGothic" charset="0"/>
                <a:cs typeface="MS PGothic" charset="0"/>
              </a:defRPr>
            </a:lvl6pPr>
            <a:lvl7pPr marL="2811026" indent="-216233" defTabSz="914485" eaLnBrk="0" fontAlgn="base" hangingPunct="0">
              <a:spcBef>
                <a:spcPct val="0"/>
              </a:spcBef>
              <a:spcAft>
                <a:spcPct val="0"/>
              </a:spcAft>
              <a:defRPr>
                <a:solidFill>
                  <a:schemeClr val="tx1"/>
                </a:solidFill>
                <a:latin typeface="Arial" charset="0"/>
                <a:ea typeface="MS PGothic" charset="0"/>
                <a:cs typeface="MS PGothic" charset="0"/>
              </a:defRPr>
            </a:lvl7pPr>
            <a:lvl8pPr marL="3243491" indent="-216233" defTabSz="914485" eaLnBrk="0" fontAlgn="base" hangingPunct="0">
              <a:spcBef>
                <a:spcPct val="0"/>
              </a:spcBef>
              <a:spcAft>
                <a:spcPct val="0"/>
              </a:spcAft>
              <a:defRPr>
                <a:solidFill>
                  <a:schemeClr val="tx1"/>
                </a:solidFill>
                <a:latin typeface="Arial" charset="0"/>
                <a:ea typeface="MS PGothic" charset="0"/>
                <a:cs typeface="MS PGothic" charset="0"/>
              </a:defRPr>
            </a:lvl8pPr>
            <a:lvl9pPr marL="3675957" indent="-216233" defTabSz="914485"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2087C223-F882-C34A-A280-760700EAACD7}" type="slidenum">
              <a:rPr lang="en-US">
                <a:latin typeface="Calibri" charset="0"/>
                <a:cs typeface="Arial" charset="0"/>
              </a:rPr>
              <a:pPr eaLnBrk="1" hangingPunct="1"/>
              <a:t>7</a:t>
            </a:fld>
            <a:endParaRPr lang="en-US">
              <a:latin typeface="Calibri"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10" tIns="45706" rIns="91410" bIns="45706"/>
          <a:lstStyle/>
          <a:p>
            <a:pPr>
              <a:spcBef>
                <a:spcPct val="20000"/>
              </a:spcBef>
              <a:buClr>
                <a:schemeClr val="tx1"/>
              </a:buClr>
              <a:buFont typeface="Wingdings" charset="0"/>
              <a:buChar char="§"/>
            </a:pPr>
            <a:r>
              <a:rPr lang="en-US" sz="1600" b="1">
                <a:latin typeface="Calibri" charset="0"/>
              </a:rPr>
              <a:t>Industry unique compliance</a:t>
            </a:r>
          </a:p>
          <a:p>
            <a:pPr lvl="1">
              <a:spcBef>
                <a:spcPct val="20000"/>
              </a:spcBef>
              <a:buClr>
                <a:schemeClr val="tx1"/>
              </a:buClr>
              <a:buFont typeface="Arial" charset="0"/>
              <a:buChar char="–"/>
            </a:pPr>
            <a:r>
              <a:rPr lang="en-US" sz="1600">
                <a:latin typeface="Calibri" charset="0"/>
              </a:rPr>
              <a:t>NERC CIPs (version 3 to version 4 and/or 5)</a:t>
            </a:r>
          </a:p>
          <a:p>
            <a:pPr lvl="1">
              <a:spcBef>
                <a:spcPct val="20000"/>
              </a:spcBef>
              <a:buClr>
                <a:schemeClr val="tx1"/>
              </a:buClr>
              <a:buFont typeface="Arial" charset="0"/>
              <a:buChar char="–"/>
            </a:pPr>
            <a:r>
              <a:rPr lang="en-US" sz="1600">
                <a:latin typeface="Calibri" charset="0"/>
              </a:rPr>
              <a:t>California privacy + data security (and other state PUCs)</a:t>
            </a:r>
          </a:p>
          <a:p>
            <a:pPr lvl="1">
              <a:spcBef>
                <a:spcPct val="20000"/>
              </a:spcBef>
              <a:buClr>
                <a:schemeClr val="tx1"/>
              </a:buClr>
              <a:buFont typeface="Arial" charset="0"/>
              <a:buChar char="–"/>
            </a:pPr>
            <a:r>
              <a:rPr lang="en-US" sz="1600">
                <a:latin typeface="Calibri" charset="0"/>
              </a:rPr>
              <a:t>Looming Federal legislation (Cybersecurity Act of 2012)</a:t>
            </a:r>
          </a:p>
          <a:p>
            <a:pPr lvl="1">
              <a:spcBef>
                <a:spcPct val="20000"/>
              </a:spcBef>
              <a:buClr>
                <a:schemeClr val="tx1"/>
              </a:buClr>
            </a:pPr>
            <a:endParaRPr lang="en-US" sz="1600">
              <a:latin typeface="Calibri" charset="0"/>
            </a:endParaRPr>
          </a:p>
          <a:p>
            <a:pPr>
              <a:spcBef>
                <a:spcPct val="20000"/>
              </a:spcBef>
              <a:buClr>
                <a:schemeClr val="tx1"/>
              </a:buClr>
              <a:buFont typeface="Wingdings" charset="0"/>
              <a:buChar char="§"/>
            </a:pPr>
            <a:r>
              <a:rPr lang="en-US" sz="1600" b="1">
                <a:latin typeface="Calibri" charset="0"/>
              </a:rPr>
              <a:t>Privacy, information governance and data security</a:t>
            </a:r>
          </a:p>
          <a:p>
            <a:pPr lvl="1">
              <a:spcBef>
                <a:spcPct val="20000"/>
              </a:spcBef>
              <a:buClr>
                <a:schemeClr val="tx1"/>
              </a:buClr>
              <a:buFont typeface="Arial" charset="0"/>
              <a:buChar char="–"/>
            </a:pPr>
            <a:r>
              <a:rPr lang="en-US" sz="1600">
                <a:latin typeface="Calibri" charset="0"/>
              </a:rPr>
              <a:t>Classification and protection of utility and customer data, including customer usage data</a:t>
            </a:r>
          </a:p>
          <a:p>
            <a:pPr lvl="1">
              <a:spcBef>
                <a:spcPct val="20000"/>
              </a:spcBef>
              <a:buClr>
                <a:schemeClr val="tx1"/>
              </a:buClr>
            </a:pPr>
            <a:endParaRPr lang="en-US" sz="1600">
              <a:latin typeface="Calibri" charset="0"/>
            </a:endParaRPr>
          </a:p>
          <a:p>
            <a:pPr>
              <a:spcBef>
                <a:spcPct val="20000"/>
              </a:spcBef>
              <a:buClr>
                <a:schemeClr val="tx1"/>
              </a:buClr>
              <a:buFont typeface="Wingdings" charset="0"/>
              <a:buChar char="§"/>
            </a:pPr>
            <a:r>
              <a:rPr lang="en-US" sz="1600" b="1">
                <a:latin typeface="Calibri" charset="0"/>
              </a:rPr>
              <a:t>Increased awareness of Cyber security risks</a:t>
            </a:r>
          </a:p>
          <a:p>
            <a:pPr lvl="1">
              <a:spcBef>
                <a:spcPct val="20000"/>
              </a:spcBef>
              <a:buClr>
                <a:schemeClr val="tx1"/>
              </a:buClr>
              <a:buFont typeface="Arial" charset="0"/>
              <a:buChar char="–"/>
            </a:pPr>
            <a:r>
              <a:rPr lang="en-US" sz="1600">
                <a:latin typeface="Calibri" charset="0"/>
              </a:rPr>
              <a:t>With Stuxnet and variants widely reported, and the recent Basecamp publication of control system vulnerabilities and exploits, it</a:t>
            </a:r>
            <a:r>
              <a:rPr lang="ja-JP" altLang="en-US" sz="1600">
                <a:latin typeface="Calibri" charset="0"/>
                <a:cs typeface="MS PGothic" charset="0"/>
              </a:rPr>
              <a:t>’</a:t>
            </a:r>
            <a:r>
              <a:rPr lang="en-US" altLang="ja-JP" sz="1600">
                <a:latin typeface="Calibri" charset="0"/>
                <a:cs typeface="MS PGothic" charset="0"/>
              </a:rPr>
              <a:t>s becoming clear that </a:t>
            </a:r>
            <a:r>
              <a:rPr lang="en-US" altLang="ja-JP" sz="1600" u="sng">
                <a:latin typeface="Calibri" charset="0"/>
                <a:cs typeface="MS PGothic" charset="0"/>
              </a:rPr>
              <a:t>cyber threats are no longer an IT-only problem</a:t>
            </a:r>
          </a:p>
          <a:p>
            <a:pPr lvl="1">
              <a:spcBef>
                <a:spcPct val="20000"/>
              </a:spcBef>
              <a:buClr>
                <a:schemeClr val="tx1"/>
              </a:buClr>
              <a:buFont typeface="Arial" charset="0"/>
              <a:buChar char="–"/>
            </a:pPr>
            <a:r>
              <a:rPr lang="en-US" sz="1600">
                <a:latin typeface="Calibri" charset="0"/>
              </a:rPr>
              <a:t>Management seeks more visibility in this area (e.g., situational awareness, intelligence, forensics, etc.)</a:t>
            </a:r>
          </a:p>
          <a:p>
            <a:pPr>
              <a:spcBef>
                <a:spcPct val="20000"/>
              </a:spcBef>
              <a:buClr>
                <a:schemeClr val="tx1"/>
              </a:buClr>
              <a:buFont typeface="Wingdings" charset="0"/>
              <a:buChar char="§"/>
            </a:pPr>
            <a:endParaRPr lang="en-US" sz="1600">
              <a:latin typeface="Calibri" charset="0"/>
            </a:endParaRPr>
          </a:p>
        </p:txBody>
      </p:sp>
      <p:sp>
        <p:nvSpPr>
          <p:cNvPr id="21508" name="Slide Number Placeholder 3"/>
          <p:cNvSpPr txBox="1">
            <a:spLocks noGrp="1"/>
          </p:cNvSpPr>
          <p:nvPr/>
        </p:nvSpPr>
        <p:spPr bwMode="auto">
          <a:xfrm>
            <a:off x="3884414" y="8685894"/>
            <a:ext cx="2972098" cy="4565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410" tIns="45706" rIns="91410" bIns="45706" anchor="b"/>
          <a:lstStyle>
            <a:lvl1pPr defTabSz="930275" eaLnBrk="0" hangingPunct="0">
              <a:defRPr>
                <a:solidFill>
                  <a:schemeClr val="tx1"/>
                </a:solidFill>
                <a:latin typeface="Arial" charset="0"/>
                <a:ea typeface="ＭＳ Ｐゴシック" charset="0"/>
                <a:cs typeface="MS PGothic" charset="0"/>
              </a:defRPr>
            </a:lvl1pPr>
            <a:lvl2pPr marL="742950" indent="-285750" defTabSz="930275" eaLnBrk="0" hangingPunct="0">
              <a:defRPr>
                <a:solidFill>
                  <a:schemeClr val="tx1"/>
                </a:solidFill>
                <a:latin typeface="Arial" charset="0"/>
                <a:ea typeface="MS PGothic" charset="0"/>
                <a:cs typeface="MS PGothic" charset="0"/>
              </a:defRPr>
            </a:lvl2pPr>
            <a:lvl3pPr marL="1143000" indent="-228600" defTabSz="930275" eaLnBrk="0" hangingPunct="0">
              <a:defRPr>
                <a:solidFill>
                  <a:schemeClr val="tx1"/>
                </a:solidFill>
                <a:latin typeface="Arial" charset="0"/>
                <a:ea typeface="MS PGothic" charset="0"/>
                <a:cs typeface="MS PGothic" charset="0"/>
              </a:defRPr>
            </a:lvl3pPr>
            <a:lvl4pPr marL="1600200" indent="-228600" defTabSz="930275" eaLnBrk="0" hangingPunct="0">
              <a:defRPr>
                <a:solidFill>
                  <a:schemeClr val="tx1"/>
                </a:solidFill>
                <a:latin typeface="Arial" charset="0"/>
                <a:ea typeface="MS PGothic" charset="0"/>
                <a:cs typeface="MS PGothic" charset="0"/>
              </a:defRPr>
            </a:lvl4pPr>
            <a:lvl5pPr marL="2057400" indent="-228600" defTabSz="930275" eaLnBrk="0" hangingPunct="0">
              <a:defRPr>
                <a:solidFill>
                  <a:schemeClr val="tx1"/>
                </a:solidFill>
                <a:latin typeface="Arial" charset="0"/>
                <a:ea typeface="MS PGothic" charset="0"/>
                <a:cs typeface="MS PGothic" charset="0"/>
              </a:defRPr>
            </a:lvl5pPr>
            <a:lvl6pPr marL="2514600" indent="-228600" defTabSz="930275"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defTabSz="930275"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defTabSz="930275"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defTabSz="930275"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fld id="{6A4C2236-1393-FA4C-9CEE-FF553791D898}" type="slidenum">
              <a:rPr lang="en-US" sz="1200">
                <a:latin typeface="Calibri" charset="0"/>
                <a:cs typeface="Arial" charset="0"/>
              </a:rPr>
              <a:pPr algn="r" eaLnBrk="1" hangingPunct="1"/>
              <a:t>8</a:t>
            </a:fld>
            <a:endParaRPr lang="en-US" sz="1200">
              <a:latin typeface="Calibri"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6"/>
          <p:cNvSpPr>
            <a:spLocks noGrp="1" noChangeArrowheads="1"/>
          </p:cNvSpPr>
          <p:nvPr>
            <p:ph type="sldNum"/>
          </p:nvPr>
        </p:nvSpPr>
        <p:spPr>
          <a:ln/>
        </p:spPr>
        <p:txBody>
          <a:bodyPr/>
          <a:lstStyle/>
          <a:p>
            <a:fld id="{D7DF71F7-C082-3C4C-ABDE-C07CD05AAB31}" type="slidenum">
              <a:rPr lang="en-US"/>
              <a:pPr/>
              <a:t>9</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171450" indent="-169863">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1pPr>
            <a:lvl2pPr>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2pPr>
            <a:lvl3pPr>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3pPr>
            <a:lvl4pPr>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4pPr>
            <a:lvl5pPr>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171450" algn="l"/>
                <a:tab pos="1085850" algn="l"/>
                <a:tab pos="2000250" algn="l"/>
                <a:tab pos="2914650" algn="l"/>
                <a:tab pos="3829050" algn="l"/>
                <a:tab pos="4743450" algn="l"/>
                <a:tab pos="5657850" algn="l"/>
                <a:tab pos="6572250" algn="l"/>
                <a:tab pos="7486650" algn="l"/>
                <a:tab pos="8401050" algn="l"/>
                <a:tab pos="9315450" algn="l"/>
                <a:tab pos="10229850" algn="l"/>
              </a:tabLst>
              <a:defRPr sz="1200">
                <a:solidFill>
                  <a:srgbClr val="000000"/>
                </a:solidFill>
                <a:latin typeface="Times New Roman" charset="0"/>
                <a:ea typeface="ＭＳ Ｐゴシック" charset="0"/>
              </a:defRPr>
            </a:lvl9pPr>
          </a:lstStyle>
          <a:p>
            <a:pPr>
              <a:spcBef>
                <a:spcPts val="450"/>
              </a:spcBef>
              <a:buClrTx/>
              <a:buFontTx/>
              <a:buNone/>
            </a:pPr>
            <a:r>
              <a:rPr lang="en-US" b="1">
                <a:latin typeface="Arial" charset="0"/>
                <a:cs typeface="MS PGothic" charset="0"/>
              </a:rPr>
              <a:t>Sources</a:t>
            </a:r>
          </a:p>
          <a:p>
            <a:pPr marL="169863" indent="-168275">
              <a:spcBef>
                <a:spcPts val="450"/>
              </a:spcBef>
              <a:buFont typeface="Arial" charset="0"/>
              <a:buChar char="•"/>
            </a:pPr>
            <a:r>
              <a:rPr lang="en-US">
                <a:latin typeface="Arial" charset="0"/>
                <a:cs typeface="MS PGothic" charset="0"/>
              </a:rPr>
              <a:t>Sony breach: http://www.search.sony.net/result/net/search.x?ie=utf8&amp;site=&amp;pid=ACsW7rd0W_Zt_QIz-sORfA..&amp;qid=rOX1wPP0JvM.&amp;q=security+breach&amp;msk=1#5</a:t>
            </a:r>
          </a:p>
          <a:p>
            <a:pPr marL="169863" indent="-168275">
              <a:spcBef>
                <a:spcPts val="450"/>
              </a:spcBef>
              <a:buFont typeface="Arial" charset="0"/>
              <a:buChar char="•"/>
            </a:pPr>
            <a:r>
              <a:rPr lang="en-US">
                <a:latin typeface="Arial" charset="0"/>
                <a:cs typeface="MS PGothic" charset="0"/>
              </a:rPr>
              <a:t>HSBC breach: http://news.bbc.co.uk/2/hi/business/8562381.stm</a:t>
            </a:r>
          </a:p>
          <a:p>
            <a:pPr marL="169863" indent="-168275">
              <a:spcBef>
                <a:spcPts val="450"/>
              </a:spcBef>
              <a:buFont typeface="Arial" charset="0"/>
              <a:buChar char="•"/>
            </a:pPr>
            <a:r>
              <a:rPr lang="en-US">
                <a:latin typeface="Arial" charset="0"/>
                <a:cs typeface="MS PGothic" charset="0"/>
              </a:rPr>
              <a:t>Epsilon breach: http://www.securityweek.com/massive-breach-epsilon-compromises-customer-lists-major-brands</a:t>
            </a:r>
          </a:p>
          <a:p>
            <a:pPr marL="169863" indent="-168275">
              <a:spcBef>
                <a:spcPts val="450"/>
              </a:spcBef>
              <a:buFont typeface="Arial" charset="0"/>
              <a:buChar char="•"/>
            </a:pPr>
            <a:r>
              <a:rPr lang="en-US">
                <a:latin typeface="Arial" charset="0"/>
                <a:cs typeface="MS PGothic" charset="0"/>
              </a:rPr>
              <a:t>TJX breach: TJX Companies, Inc. press release, 8/14/2007, http://www.businesswire.com/news/tjx/20070814005701/en</a:t>
            </a:r>
          </a:p>
          <a:p>
            <a:pPr marL="169863" indent="-168275">
              <a:spcBef>
                <a:spcPts val="450"/>
              </a:spcBef>
              <a:buFont typeface="Arial" charset="0"/>
              <a:buChar char="•"/>
            </a:pPr>
            <a:r>
              <a:rPr lang="en-US">
                <a:latin typeface="Arial" charset="0"/>
                <a:cs typeface="MS PGothic" charset="0"/>
              </a:rPr>
              <a:t>Lulzec breach: http://www.reuters.com/article/2011/08/01/us-britain-hacking-lulzsec-idUSTRE7702IL20110801</a:t>
            </a:r>
          </a:p>
          <a:p>
            <a:pPr marL="169863" indent="-168275">
              <a:spcBef>
                <a:spcPts val="450"/>
              </a:spcBef>
              <a:buFont typeface="Arial" charset="0"/>
              <a:buChar char="•"/>
            </a:pPr>
            <a:r>
              <a:rPr lang="en-US">
                <a:latin typeface="Arial" charset="0"/>
                <a:cs typeface="MS PGothic" charset="0"/>
              </a:rPr>
              <a:t>Zurich Insurance breach: (Financial Services Authority of Britain) http://www.fsa.gov.uk/pubs/final/zurich_plc.pdf</a:t>
            </a:r>
          </a:p>
          <a:p>
            <a:pPr>
              <a:spcBef>
                <a:spcPts val="450"/>
              </a:spcBef>
              <a:buClrTx/>
              <a:buFontTx/>
              <a:buNone/>
            </a:pPr>
            <a:endParaRPr lang="en-US">
              <a:latin typeface="Arial" charset="0"/>
              <a:cs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19863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6330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663" y="593725"/>
            <a:ext cx="2170112" cy="5759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62700" cy="5759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1539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76815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61455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63973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65612" cy="4478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874838"/>
            <a:ext cx="4267200" cy="4478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45913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3741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9560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1803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03219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48710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452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10368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663" y="593725"/>
            <a:ext cx="2170112" cy="5759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62700" cy="5759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389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86775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65612" cy="4478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874838"/>
            <a:ext cx="4267200" cy="4478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6635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7732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18136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7197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73904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597412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image" Target="../media/image3.png"/><Relationship Id="rId16"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82563" y="593725"/>
            <a:ext cx="8685212"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182563" y="1874838"/>
            <a:ext cx="8685212" cy="447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7" name="Line 3"/>
          <p:cNvSpPr>
            <a:spLocks noChangeShapeType="1"/>
          </p:cNvSpPr>
          <p:nvPr/>
        </p:nvSpPr>
        <p:spPr bwMode="auto">
          <a:xfrm>
            <a:off x="274638" y="549275"/>
            <a:ext cx="8594725" cy="1588"/>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028" name="Rectangle 4"/>
          <p:cNvSpPr>
            <a:spLocks noChangeArrowheads="1"/>
          </p:cNvSpPr>
          <p:nvPr/>
        </p:nvSpPr>
        <p:spPr bwMode="auto">
          <a:xfrm>
            <a:off x="7589838" y="6537325"/>
            <a:ext cx="1371600" cy="18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t>© 2013 IBM Corporation</a:t>
            </a:r>
          </a:p>
        </p:txBody>
      </p:sp>
      <p:sp>
        <p:nvSpPr>
          <p:cNvPr id="1029" name="Text Box 5"/>
          <p:cNvSpPr txBox="1">
            <a:spLocks noChangeArrowheads="1"/>
          </p:cNvSpPr>
          <p:nvPr/>
        </p:nvSpPr>
        <p:spPr bwMode="auto">
          <a:xfrm>
            <a:off x="503238" y="136525"/>
            <a:ext cx="4297362"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0" rIns="90000" bIns="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spcAft>
                <a:spcPts val="900"/>
              </a:spcAft>
              <a:buClrTx/>
              <a:buFontTx/>
              <a:buNone/>
            </a:pPr>
            <a:r>
              <a:rPr lang="en-US" sz="1000"/>
              <a:t>IBM Security Systems</a:t>
            </a:r>
          </a:p>
        </p:txBody>
      </p:sp>
      <p:sp>
        <p:nvSpPr>
          <p:cNvPr id="1030" name="Rectangle 6"/>
          <p:cNvSpPr>
            <a:spLocks noChangeArrowheads="1"/>
          </p:cNvSpPr>
          <p:nvPr/>
        </p:nvSpPr>
        <p:spPr bwMode="auto">
          <a:xfrm>
            <a:off x="173038" y="6538913"/>
            <a:ext cx="2317750" cy="182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7379C1E-1397-0740-B8F4-FDCEA09A8BAD}" type="slidenum">
              <a:rPr lang="en-US" sz="800"/>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a:t>
            </a:fld>
            <a:endParaRPr lang="en-US" sz="800"/>
          </a:p>
        </p:txBody>
      </p:sp>
      <p:pic>
        <p:nvPicPr>
          <p:cNvPr id="103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7650" y="201613"/>
            <a:ext cx="304800" cy="3032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32"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75638" y="217488"/>
            <a:ext cx="585787" cy="238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mj-lt"/>
          <a:ea typeface="+mj-ea"/>
          <a:cs typeface="+mj-cs"/>
        </a:defRPr>
      </a:lvl1pPr>
      <a:lvl2pPr marL="742950" indent="-28575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2pPr>
      <a:lvl3pPr marL="11430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3pPr>
      <a:lvl4pPr marL="16002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4pPr>
      <a:lvl5pPr marL="20574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5pPr>
      <a:lvl6pPr marL="25146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6pPr>
      <a:lvl7pPr marL="29718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7pPr>
      <a:lvl8pPr marL="34290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8pPr>
      <a:lvl9pPr marL="38862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9pPr>
    </p:titleStyle>
    <p:bodyStyle>
      <a:lvl1pPr marL="171450" indent="-171450" algn="l" defTabSz="457200" rtl="0" eaLnBrk="0" fontAlgn="base" hangingPunct="0">
        <a:spcBef>
          <a:spcPts val="400"/>
        </a:spcBef>
        <a:spcAft>
          <a:spcPct val="0"/>
        </a:spcAft>
        <a:buClr>
          <a:srgbClr val="000000"/>
        </a:buClr>
        <a:buSzPct val="100000"/>
        <a:buFont typeface="Wingdings" charset="0"/>
        <a:buChar char=""/>
        <a:defRPr sz="1600">
          <a:solidFill>
            <a:srgbClr val="000000"/>
          </a:solidFill>
          <a:latin typeface="+mn-lt"/>
          <a:ea typeface="+mn-ea"/>
          <a:cs typeface="+mn-cs"/>
        </a:defRPr>
      </a:lvl1pPr>
      <a:lvl2pPr marL="508000" indent="-161925" algn="l" defTabSz="457200" rtl="0" eaLnBrk="0" fontAlgn="base" hangingPunct="0">
        <a:spcBef>
          <a:spcPts val="400"/>
        </a:spcBef>
        <a:spcAft>
          <a:spcPct val="0"/>
        </a:spcAft>
        <a:buClr>
          <a:srgbClr val="000000"/>
        </a:buClr>
        <a:buSzPct val="100000"/>
        <a:buFont typeface="Arial" charset="0"/>
        <a:buChar char="–"/>
        <a:defRPr sz="1600">
          <a:solidFill>
            <a:srgbClr val="000000"/>
          </a:solidFill>
          <a:latin typeface="+mn-lt"/>
          <a:ea typeface="+mn-ea"/>
          <a:cs typeface="+mn-cs"/>
        </a:defRPr>
      </a:lvl2pPr>
      <a:lvl3pPr marL="854075" indent="-171450" algn="l" defTabSz="457200" rtl="0" eaLnBrk="0" fontAlgn="base" hangingPunct="0">
        <a:spcBef>
          <a:spcPts val="400"/>
        </a:spcBef>
        <a:spcAft>
          <a:spcPct val="0"/>
        </a:spcAft>
        <a:buClr>
          <a:srgbClr val="000000"/>
        </a:buClr>
        <a:buSzPct val="100000"/>
        <a:buFont typeface="Arial" charset="0"/>
        <a:buChar char="•"/>
        <a:defRPr sz="1600">
          <a:solidFill>
            <a:srgbClr val="000000"/>
          </a:solidFill>
          <a:latin typeface="+mn-lt"/>
          <a:ea typeface="+mn-ea"/>
          <a:cs typeface="+mn-cs"/>
        </a:defRPr>
      </a:lvl3pPr>
      <a:lvl4pPr marL="2405063" indent="-344488"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4pPr>
      <a:lvl5pPr marL="15382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5pPr>
      <a:lvl6pPr marL="19954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6pPr>
      <a:lvl7pPr marL="24526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7pPr>
      <a:lvl8pPr marL="29098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8pPr>
      <a:lvl9pPr marL="33670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Line 1"/>
          <p:cNvSpPr>
            <a:spLocks noChangeShapeType="1"/>
          </p:cNvSpPr>
          <p:nvPr/>
        </p:nvSpPr>
        <p:spPr bwMode="auto">
          <a:xfrm>
            <a:off x="274638" y="549275"/>
            <a:ext cx="8594725" cy="1588"/>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2050" name="Rectangle 2"/>
          <p:cNvSpPr>
            <a:spLocks noChangeArrowheads="1"/>
          </p:cNvSpPr>
          <p:nvPr/>
        </p:nvSpPr>
        <p:spPr bwMode="auto">
          <a:xfrm>
            <a:off x="7589838" y="6537325"/>
            <a:ext cx="1371600" cy="18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t>© 2013 IBM Corporation</a:t>
            </a:r>
          </a:p>
        </p:txBody>
      </p:sp>
      <p:sp>
        <p:nvSpPr>
          <p:cNvPr id="2051" name="Text Box 3"/>
          <p:cNvSpPr txBox="1">
            <a:spLocks noChangeArrowheads="1"/>
          </p:cNvSpPr>
          <p:nvPr/>
        </p:nvSpPr>
        <p:spPr bwMode="auto">
          <a:xfrm>
            <a:off x="503238" y="136525"/>
            <a:ext cx="4297362"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0" rIns="90000" bIns="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spcAft>
                <a:spcPts val="900"/>
              </a:spcAft>
              <a:buClrTx/>
              <a:buFontTx/>
              <a:buNone/>
            </a:pPr>
            <a:r>
              <a:rPr lang="en-US" sz="1000"/>
              <a:t>IBM Security Systems</a:t>
            </a:r>
          </a:p>
        </p:txBody>
      </p:sp>
      <p:sp>
        <p:nvSpPr>
          <p:cNvPr id="2052" name="Rectangle 4"/>
          <p:cNvSpPr>
            <a:spLocks noChangeArrowheads="1"/>
          </p:cNvSpPr>
          <p:nvPr/>
        </p:nvSpPr>
        <p:spPr bwMode="auto">
          <a:xfrm>
            <a:off x="173038" y="6538913"/>
            <a:ext cx="2317750" cy="182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C27CD7B-3C96-3D4B-965A-D9524F32B10D}" type="slidenum">
              <a:rPr lang="en-US" sz="800"/>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a:t>
            </a:fld>
            <a:endParaRPr lang="en-US" sz="800"/>
          </a:p>
        </p:txBody>
      </p:sp>
      <p:pic>
        <p:nvPicPr>
          <p:cNvPr id="2053"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7650" y="201613"/>
            <a:ext cx="304800" cy="3032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54" name="Picture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75638" y="217488"/>
            <a:ext cx="585787" cy="238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55" name="Rectangle 7"/>
          <p:cNvSpPr>
            <a:spLocks noChangeArrowheads="1"/>
          </p:cNvSpPr>
          <p:nvPr/>
        </p:nvSpPr>
        <p:spPr bwMode="auto">
          <a:xfrm>
            <a:off x="228600" y="152400"/>
            <a:ext cx="1676400" cy="381000"/>
          </a:xfrm>
          <a:prstGeom prst="rect">
            <a:avLst/>
          </a:prstGeom>
          <a:solidFill>
            <a:srgbClr val="FFFFFF"/>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6" name="Rectangle 8"/>
          <p:cNvSpPr>
            <a:spLocks noChangeArrowheads="1"/>
          </p:cNvSpPr>
          <p:nvPr/>
        </p:nvSpPr>
        <p:spPr bwMode="auto">
          <a:xfrm>
            <a:off x="7696200" y="6553200"/>
            <a:ext cx="1295400" cy="228600"/>
          </a:xfrm>
          <a:prstGeom prst="rect">
            <a:avLst/>
          </a:prstGeom>
          <a:solidFill>
            <a:srgbClr val="FFFFFF"/>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7" name="Rectangle 9"/>
          <p:cNvSpPr>
            <a:spLocks noChangeArrowheads="1"/>
          </p:cNvSpPr>
          <p:nvPr/>
        </p:nvSpPr>
        <p:spPr bwMode="auto">
          <a:xfrm>
            <a:off x="228600" y="6553200"/>
            <a:ext cx="304800" cy="228600"/>
          </a:xfrm>
          <a:prstGeom prst="rect">
            <a:avLst/>
          </a:prstGeom>
          <a:solidFill>
            <a:srgbClr val="FFFFFF"/>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8" name="Rectangle 10"/>
          <p:cNvSpPr>
            <a:spLocks noChangeArrowheads="1"/>
          </p:cNvSpPr>
          <p:nvPr/>
        </p:nvSpPr>
        <p:spPr bwMode="auto">
          <a:xfrm>
            <a:off x="76200" y="6537325"/>
            <a:ext cx="1371600" cy="18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800"/>
              <a:t>© 2013 IBM Corporation</a:t>
            </a:r>
          </a:p>
        </p:txBody>
      </p:sp>
      <p:pic>
        <p:nvPicPr>
          <p:cNvPr id="2059" name="Picture 11"/>
          <p:cNvPicPr>
            <a:picLocks noChangeAspect="1" noChangeArrowheads="1"/>
          </p:cNvPicPr>
          <p:nvPr/>
        </p:nvPicPr>
        <p:blipFill>
          <a:blip r:embed="rId15">
            <a:extLst>
              <a:ext uri="{28A0092B-C50C-407E-A947-70E740481C1C}">
                <a14:useLocalDpi xmlns:a14="http://schemas.microsoft.com/office/drawing/2010/main" val="0"/>
              </a:ext>
            </a:extLst>
          </a:blip>
          <a:srcRect r="36252" b="32231"/>
          <a:stretch>
            <a:fillRect/>
          </a:stretch>
        </p:blipFill>
        <p:spPr bwMode="auto">
          <a:xfrm>
            <a:off x="5648325" y="3159125"/>
            <a:ext cx="3495675" cy="3698875"/>
          </a:xfrm>
          <a:prstGeom prst="rect">
            <a:avLst/>
          </a:prstGeom>
          <a:noFill/>
          <a:ln>
            <a:noFill/>
          </a:ln>
          <a:effectLst/>
          <a:extLst>
            <a:ext uri="{909E8E84-426E-40dd-AFC4-6F175D3DCCD1}">
              <a14:hiddenFill xmlns:a14="http://schemas.microsoft.com/office/drawing/2010/main">
                <a:blipFill dpi="0" rotWithShape="0">
                  <a:blip/>
                  <a:srcRect r="36252" b="32231"/>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60" name="Picture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0350" y="623888"/>
            <a:ext cx="2901950" cy="695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61" name="Rectangle 13"/>
          <p:cNvSpPr>
            <a:spLocks noGrp="1" noChangeArrowheads="1"/>
          </p:cNvSpPr>
          <p:nvPr>
            <p:ph type="title"/>
          </p:nvPr>
        </p:nvSpPr>
        <p:spPr bwMode="auto">
          <a:xfrm>
            <a:off x="182563" y="593725"/>
            <a:ext cx="8685212"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title text format</a:t>
            </a:r>
          </a:p>
        </p:txBody>
      </p:sp>
      <p:sp>
        <p:nvSpPr>
          <p:cNvPr id="2062" name="Rectangle 14"/>
          <p:cNvSpPr>
            <a:spLocks noGrp="1" noChangeArrowheads="1"/>
          </p:cNvSpPr>
          <p:nvPr>
            <p:ph type="body" idx="1"/>
          </p:nvPr>
        </p:nvSpPr>
        <p:spPr bwMode="auto">
          <a:xfrm>
            <a:off x="182563" y="1874838"/>
            <a:ext cx="8685212" cy="4478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pic>
        <p:nvPicPr>
          <p:cNvPr id="2063"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275638" y="217488"/>
            <a:ext cx="585787" cy="238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mj-lt"/>
          <a:ea typeface="+mj-ea"/>
          <a:cs typeface="+mj-cs"/>
        </a:defRPr>
      </a:lvl1pPr>
      <a:lvl2pPr marL="742950" indent="-28575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2pPr>
      <a:lvl3pPr marL="11430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3pPr>
      <a:lvl4pPr marL="16002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4pPr>
      <a:lvl5pPr marL="20574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5pPr>
      <a:lvl6pPr marL="25146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6pPr>
      <a:lvl7pPr marL="29718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7pPr>
      <a:lvl8pPr marL="34290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8pPr>
      <a:lvl9pPr marL="3886200" indent="-228600" algn="l" defTabSz="457200" rtl="0" eaLnBrk="0" fontAlgn="base" hangingPunct="0">
        <a:lnSpc>
          <a:spcPct val="90000"/>
        </a:lnSpc>
        <a:spcBef>
          <a:spcPct val="0"/>
        </a:spcBef>
        <a:spcAft>
          <a:spcPct val="0"/>
        </a:spcAft>
        <a:buClr>
          <a:srgbClr val="000000"/>
        </a:buClr>
        <a:buSzPct val="100000"/>
        <a:buFont typeface="Times New Roman" charset="0"/>
        <a:defRPr sz="2200">
          <a:solidFill>
            <a:srgbClr val="7889FB"/>
          </a:solidFill>
          <a:latin typeface="Arial" charset="0"/>
          <a:ea typeface="ＭＳ Ｐゴシック" charset="0"/>
          <a:cs typeface="MS PGothic" charset="0"/>
        </a:defRPr>
      </a:lvl9pPr>
    </p:titleStyle>
    <p:bodyStyle>
      <a:lvl1pPr marL="171450" indent="-171450" algn="l" defTabSz="457200" rtl="0" eaLnBrk="0" fontAlgn="base" hangingPunct="0">
        <a:spcBef>
          <a:spcPts val="400"/>
        </a:spcBef>
        <a:spcAft>
          <a:spcPct val="0"/>
        </a:spcAft>
        <a:buClr>
          <a:srgbClr val="7889FB"/>
        </a:buClr>
        <a:buSzPct val="100000"/>
        <a:buFont typeface="Wingdings" charset="0"/>
        <a:buChar char=""/>
        <a:defRPr sz="1600">
          <a:solidFill>
            <a:srgbClr val="000000"/>
          </a:solidFill>
          <a:latin typeface="+mn-lt"/>
          <a:ea typeface="+mn-ea"/>
          <a:cs typeface="+mn-cs"/>
        </a:defRPr>
      </a:lvl1pPr>
      <a:lvl2pPr marL="508000" indent="-161925" algn="l" defTabSz="457200" rtl="0" eaLnBrk="0" fontAlgn="base" hangingPunct="0">
        <a:spcBef>
          <a:spcPts val="400"/>
        </a:spcBef>
        <a:spcAft>
          <a:spcPct val="0"/>
        </a:spcAft>
        <a:buClr>
          <a:srgbClr val="7889FB"/>
        </a:buClr>
        <a:buSzPct val="100000"/>
        <a:buFont typeface="Arial" charset="0"/>
        <a:buChar char="–"/>
        <a:defRPr sz="1600">
          <a:solidFill>
            <a:srgbClr val="000000"/>
          </a:solidFill>
          <a:latin typeface="+mn-lt"/>
          <a:ea typeface="+mn-ea"/>
          <a:cs typeface="+mn-cs"/>
        </a:defRPr>
      </a:lvl2pPr>
      <a:lvl3pPr marL="854075" indent="-171450" algn="l" defTabSz="457200" rtl="0" eaLnBrk="0" fontAlgn="base" hangingPunct="0">
        <a:spcBef>
          <a:spcPts val="400"/>
        </a:spcBef>
        <a:spcAft>
          <a:spcPct val="0"/>
        </a:spcAft>
        <a:buClr>
          <a:srgbClr val="7889FB"/>
        </a:buClr>
        <a:buSzPct val="100000"/>
        <a:buFont typeface="Arial" charset="0"/>
        <a:buChar char="•"/>
        <a:defRPr sz="1600">
          <a:solidFill>
            <a:srgbClr val="000000"/>
          </a:solidFill>
          <a:latin typeface="+mn-lt"/>
          <a:ea typeface="+mn-ea"/>
          <a:cs typeface="+mn-cs"/>
        </a:defRPr>
      </a:lvl3pPr>
      <a:lvl4pPr marL="2405063" indent="-344488"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4pPr>
      <a:lvl5pPr marL="15382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5pPr>
      <a:lvl6pPr marL="19954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6pPr>
      <a:lvl7pPr marL="24526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7pPr>
      <a:lvl8pPr marL="29098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8pPr>
      <a:lvl9pPr marL="3367088" indent="-161925" algn="l" defTabSz="457200" rtl="0" eaLnBrk="0" fontAlgn="base" hangingPunct="0">
        <a:spcBef>
          <a:spcPts val="400"/>
        </a:spcBef>
        <a:spcAft>
          <a:spcPct val="0"/>
        </a:spcAft>
        <a:buClr>
          <a:srgbClr val="FFFFFF"/>
        </a:buClr>
        <a:buSzPct val="100000"/>
        <a:buFont typeface="Arial" charset="0"/>
        <a:buChar char="»"/>
        <a:defRPr sz="16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hyperlink" Target="mailto:crume@us.ibm.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png"/><Relationship Id="rId8" Type="http://schemas.openxmlformats.org/officeDocument/2006/relationships/image" Target="../media/image42.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1" Type="http://schemas.openxmlformats.org/officeDocument/2006/relationships/image" Target="../media/image51.png"/><Relationship Id="rId12" Type="http://schemas.openxmlformats.org/officeDocument/2006/relationships/image" Target="../media/image52.png"/><Relationship Id="rId13" Type="http://schemas.openxmlformats.org/officeDocument/2006/relationships/image" Target="../media/image53.png"/><Relationship Id="rId14" Type="http://schemas.openxmlformats.org/officeDocument/2006/relationships/image" Target="../media/image54.png"/><Relationship Id="rId15" Type="http://schemas.openxmlformats.org/officeDocument/2006/relationships/image" Target="../media/image55.png"/><Relationship Id="rId16" Type="http://schemas.openxmlformats.org/officeDocument/2006/relationships/image" Target="../media/image56.png"/><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7" Type="http://schemas.openxmlformats.org/officeDocument/2006/relationships/image" Target="../media/image47.png"/><Relationship Id="rId8" Type="http://schemas.openxmlformats.org/officeDocument/2006/relationships/image" Target="../media/image48.png"/><Relationship Id="rId9" Type="http://schemas.openxmlformats.org/officeDocument/2006/relationships/image" Target="../media/image49.png"/><Relationship Id="rId10" Type="http://schemas.openxmlformats.org/officeDocument/2006/relationships/image" Target="../media/image5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57.png"/></Relationships>
</file>

<file path=ppt/slides/_rels/slide13.xml.rels><?xml version="1.0" encoding="UTF-8" standalone="yes"?>
<Relationships xmlns="http://schemas.openxmlformats.org/package/2006/relationships"><Relationship Id="rId20" Type="http://schemas.openxmlformats.org/officeDocument/2006/relationships/tags" Target="../tags/tag20.xml"/><Relationship Id="rId21" Type="http://schemas.openxmlformats.org/officeDocument/2006/relationships/tags" Target="../tags/tag21.xml"/><Relationship Id="rId22" Type="http://schemas.openxmlformats.org/officeDocument/2006/relationships/tags" Target="../tags/tag22.xml"/><Relationship Id="rId23" Type="http://schemas.openxmlformats.org/officeDocument/2006/relationships/tags" Target="../tags/tag23.xml"/><Relationship Id="rId24" Type="http://schemas.openxmlformats.org/officeDocument/2006/relationships/tags" Target="../tags/tag24.xml"/><Relationship Id="rId25" Type="http://schemas.openxmlformats.org/officeDocument/2006/relationships/tags" Target="../tags/tag25.xml"/><Relationship Id="rId26" Type="http://schemas.openxmlformats.org/officeDocument/2006/relationships/tags" Target="../tags/tag26.xml"/><Relationship Id="rId27" Type="http://schemas.openxmlformats.org/officeDocument/2006/relationships/slideLayout" Target="../slideLayouts/slideLayout7.xml"/><Relationship Id="rId28" Type="http://schemas.openxmlformats.org/officeDocument/2006/relationships/notesSlide" Target="../notesSlides/notesSlide13.xml"/><Relationship Id="rId29" Type="http://schemas.openxmlformats.org/officeDocument/2006/relationships/diagramData" Target="../diagrams/data1.xml"/><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30" Type="http://schemas.openxmlformats.org/officeDocument/2006/relationships/diagramLayout" Target="../diagrams/layout1.xml"/><Relationship Id="rId31" Type="http://schemas.openxmlformats.org/officeDocument/2006/relationships/diagramQuickStyle" Target="../diagrams/quickStyle1.xml"/><Relationship Id="rId32" Type="http://schemas.openxmlformats.org/officeDocument/2006/relationships/diagramColors" Target="../diagrams/colors1.xml"/><Relationship Id="rId9" Type="http://schemas.openxmlformats.org/officeDocument/2006/relationships/tags" Target="../tags/tag9.xml"/><Relationship Id="rId6" Type="http://schemas.openxmlformats.org/officeDocument/2006/relationships/tags" Target="../tags/tag6.xml"/><Relationship Id="rId7" Type="http://schemas.openxmlformats.org/officeDocument/2006/relationships/tags" Target="../tags/tag7.xml"/><Relationship Id="rId8" Type="http://schemas.openxmlformats.org/officeDocument/2006/relationships/tags" Target="../tags/tag8.xml"/><Relationship Id="rId33" Type="http://schemas.microsoft.com/office/2007/relationships/diagramDrawing" Target="../diagrams/drawing1.xml"/><Relationship Id="rId10" Type="http://schemas.openxmlformats.org/officeDocument/2006/relationships/tags" Target="../tags/tag10.xml"/><Relationship Id="rId11" Type="http://schemas.openxmlformats.org/officeDocument/2006/relationships/tags" Target="../tags/tag11.xml"/><Relationship Id="rId12" Type="http://schemas.openxmlformats.org/officeDocument/2006/relationships/tags" Target="../tags/tag12.xml"/><Relationship Id="rId13" Type="http://schemas.openxmlformats.org/officeDocument/2006/relationships/tags" Target="../tags/tag13.xml"/><Relationship Id="rId14" Type="http://schemas.openxmlformats.org/officeDocument/2006/relationships/tags" Target="../tags/tag14.xml"/><Relationship Id="rId15" Type="http://schemas.openxmlformats.org/officeDocument/2006/relationships/tags" Target="../tags/tag15.xml"/><Relationship Id="rId16" Type="http://schemas.openxmlformats.org/officeDocument/2006/relationships/tags" Target="../tags/tag16.xml"/><Relationship Id="rId17" Type="http://schemas.openxmlformats.org/officeDocument/2006/relationships/tags" Target="../tags/tag17.xml"/><Relationship Id="rId18" Type="http://schemas.openxmlformats.org/officeDocument/2006/relationships/tags" Target="../tags/tag18.xml"/><Relationship Id="rId19" Type="http://schemas.openxmlformats.org/officeDocument/2006/relationships/tags" Target="../tags/tag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1" Type="http://schemas.openxmlformats.org/officeDocument/2006/relationships/image" Target="../media/image61.png"/><Relationship Id="rId12" Type="http://schemas.openxmlformats.org/officeDocument/2006/relationships/image" Target="../media/image62.png"/><Relationship Id="rId13" Type="http://schemas.openxmlformats.org/officeDocument/2006/relationships/image" Target="../media/image63.png"/><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hyperlink" Target="http://www.twitter.com/" TargetMode="External"/><Relationship Id="rId4" Type="http://schemas.openxmlformats.org/officeDocument/2006/relationships/image" Target="../media/image58.jpeg"/><Relationship Id="rId5" Type="http://schemas.openxmlformats.org/officeDocument/2006/relationships/hyperlink" Target="http://www.youtube.com/ibmsecuritysolutions" TargetMode="External"/><Relationship Id="rId6" Type="http://schemas.openxmlformats.org/officeDocument/2006/relationships/image" Target="../media/image59.png"/><Relationship Id="rId7" Type="http://schemas.openxmlformats.org/officeDocument/2006/relationships/hyperlink" Target="http://blogs.iss.net/" TargetMode="External"/><Relationship Id="rId8" Type="http://schemas.openxmlformats.org/officeDocument/2006/relationships/image" Target="../media/image60.jpeg"/><Relationship Id="rId9" Type="http://schemas.openxmlformats.org/officeDocument/2006/relationships/hyperlink" Target="http://iss.net/rss.php" TargetMode="External"/><Relationship Id="rId10" Type="http://schemas.openxmlformats.org/officeDocument/2006/relationships/hyperlink" Target="http://blogs.iss.net/rss.ph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1" Type="http://schemas.openxmlformats.org/officeDocument/2006/relationships/slideLayout" Target="../slideLayouts/slideLayout6.xml"/><Relationship Id="rId2" Type="http://schemas.openxmlformats.org/officeDocument/2006/relationships/image" Target="../media/image6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6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png"/><Relationship Id="rId5" Type="http://schemas.openxmlformats.org/officeDocument/2006/relationships/image" Target="../media/image19.jpeg"/><Relationship Id="rId6" Type="http://schemas.openxmlformats.org/officeDocument/2006/relationships/image" Target="../media/image20.jpe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1" Type="http://schemas.openxmlformats.org/officeDocument/2006/relationships/image" Target="../media/image29.png"/><Relationship Id="rId12" Type="http://schemas.openxmlformats.org/officeDocument/2006/relationships/image" Target="../media/image30.jpeg"/><Relationship Id="rId13" Type="http://schemas.openxmlformats.org/officeDocument/2006/relationships/image" Target="../media/image31.png"/><Relationship Id="rId14" Type="http://schemas.openxmlformats.org/officeDocument/2006/relationships/image" Target="../media/image32.jpeg"/><Relationship Id="rId15" Type="http://schemas.openxmlformats.org/officeDocument/2006/relationships/image" Target="../media/image33.png"/><Relationship Id="rId16" Type="http://schemas.openxmlformats.org/officeDocument/2006/relationships/image" Target="../media/image34.png"/><Relationship Id="rId17" Type="http://schemas.openxmlformats.org/officeDocument/2006/relationships/image" Target="../media/image35.jpeg"/><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jpe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09550" y="2743200"/>
            <a:ext cx="7029450"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1pPr>
            <a:lvl2pPr>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2pPr>
            <a:lvl3pPr>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3pPr>
            <a:lvl4pPr>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4pPr>
            <a:lvl5pPr>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739775" algn="l"/>
                <a:tab pos="1654175" algn="l"/>
                <a:tab pos="2568575" algn="l"/>
                <a:tab pos="3482975" algn="l"/>
                <a:tab pos="4397375" algn="l"/>
                <a:tab pos="5311775" algn="l"/>
                <a:tab pos="6226175" algn="l"/>
                <a:tab pos="7140575" algn="l"/>
                <a:tab pos="8054975" algn="l"/>
                <a:tab pos="8969375" algn="l"/>
                <a:tab pos="9883775" algn="l"/>
              </a:tabLst>
              <a:defRPr>
                <a:solidFill>
                  <a:srgbClr val="000000"/>
                </a:solidFill>
                <a:latin typeface="Arial" charset="0"/>
                <a:ea typeface="ＭＳ Ｐゴシック" charset="0"/>
                <a:cs typeface="MS PGothic" charset="0"/>
              </a:defRPr>
            </a:lvl9pPr>
          </a:lstStyle>
          <a:p>
            <a:pPr>
              <a:buClrTx/>
              <a:buFontTx/>
              <a:buNone/>
            </a:pPr>
            <a:r>
              <a:rPr lang="en-US" sz="3200" b="1" dirty="0" smtClean="0"/>
              <a:t>The importance of Security</a:t>
            </a:r>
          </a:p>
          <a:p>
            <a:pPr>
              <a:buClrTx/>
              <a:buFontTx/>
              <a:buNone/>
            </a:pPr>
            <a:r>
              <a:rPr lang="en-US" sz="3200" b="1" dirty="0"/>
              <a:t>i</a:t>
            </a:r>
            <a:r>
              <a:rPr lang="en-US" sz="3200" b="1" dirty="0" smtClean="0"/>
              <a:t>n today’s IT environment</a:t>
            </a:r>
            <a:endParaRPr lang="en-US" sz="3200" b="1" dirty="0"/>
          </a:p>
          <a:p>
            <a:pPr>
              <a:buClrTx/>
              <a:buFontTx/>
              <a:buNone/>
            </a:pPr>
            <a:endParaRPr lang="en-US" sz="3200" b="1" dirty="0"/>
          </a:p>
        </p:txBody>
      </p:sp>
      <p:sp>
        <p:nvSpPr>
          <p:cNvPr id="4098" name="Text Box 2"/>
          <p:cNvSpPr txBox="1">
            <a:spLocks noChangeArrowheads="1"/>
          </p:cNvSpPr>
          <p:nvPr/>
        </p:nvSpPr>
        <p:spPr bwMode="auto">
          <a:xfrm>
            <a:off x="228600" y="5029200"/>
            <a:ext cx="5334000" cy="1448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eaLnBrk="0" hangingPunct="0">
              <a:spcBef>
                <a:spcPts val="1250"/>
              </a:spcBef>
              <a:buClrTx/>
              <a:buFontTx/>
              <a:buNone/>
            </a:pPr>
            <a:r>
              <a:rPr lang="en-US" sz="2800" b="1" dirty="0" smtClean="0">
                <a:solidFill>
                  <a:srgbClr val="008ABF"/>
                </a:solidFill>
                <a:cs typeface="Arial" charset="0"/>
              </a:rPr>
              <a:t>Jeff </a:t>
            </a:r>
            <a:r>
              <a:rPr lang="en-US" sz="2800" b="1" dirty="0" err="1" smtClean="0">
                <a:solidFill>
                  <a:srgbClr val="008ABF"/>
                </a:solidFill>
                <a:cs typeface="Arial" charset="0"/>
              </a:rPr>
              <a:t>Crume,</a:t>
            </a:r>
            <a:r>
              <a:rPr lang="en-US" b="1" dirty="0" err="1" smtClean="0">
                <a:solidFill>
                  <a:srgbClr val="008ABF"/>
                </a:solidFill>
                <a:cs typeface="Arial" charset="0"/>
              </a:rPr>
              <a:t>CISSP</a:t>
            </a:r>
            <a:endParaRPr lang="en-US" sz="2800" b="1" dirty="0">
              <a:solidFill>
                <a:srgbClr val="008ABF"/>
              </a:solidFill>
              <a:cs typeface="Arial" charset="0"/>
            </a:endParaRPr>
          </a:p>
          <a:p>
            <a:pPr eaLnBrk="0" hangingPunct="0">
              <a:buClrTx/>
              <a:buFontTx/>
              <a:buNone/>
            </a:pPr>
            <a:r>
              <a:rPr lang="en-GB" sz="2000" dirty="0" smtClean="0">
                <a:cs typeface="Arial" charset="0"/>
              </a:rPr>
              <a:t>IBM Distinguished Engineer</a:t>
            </a:r>
          </a:p>
          <a:p>
            <a:pPr eaLnBrk="0" hangingPunct="0">
              <a:buClrTx/>
              <a:buFontTx/>
              <a:buNone/>
            </a:pPr>
            <a:r>
              <a:rPr lang="en-GB" sz="2000" dirty="0" smtClean="0">
                <a:solidFill>
                  <a:schemeClr val="tx1"/>
                </a:solidFill>
                <a:cs typeface="Arial" charset="0"/>
                <a:hlinkClick r:id="rId3"/>
              </a:rPr>
              <a:t>crume@us.ibm.com</a:t>
            </a:r>
            <a:endParaRPr lang="en-GB" sz="2000" dirty="0" smtClean="0">
              <a:solidFill>
                <a:schemeClr val="tx1"/>
              </a:solidFill>
              <a:cs typeface="Arial" charset="0"/>
            </a:endParaRPr>
          </a:p>
          <a:p>
            <a:pPr eaLnBrk="0" hangingPunct="0">
              <a:buClrTx/>
              <a:buFontTx/>
              <a:buNone/>
            </a:pPr>
            <a:r>
              <a:rPr lang="en-GB" sz="2000" dirty="0" smtClean="0">
                <a:cs typeface="Arial" charset="0"/>
              </a:rPr>
              <a:t>Blog: </a:t>
            </a:r>
            <a:r>
              <a:rPr lang="en-GB" sz="2000" dirty="0" err="1" smtClean="0">
                <a:cs typeface="Arial" charset="0"/>
              </a:rPr>
              <a:t>InsideInternetSecurity.com</a:t>
            </a:r>
            <a:endParaRPr lang="en-GB" sz="2000" dirty="0">
              <a:cs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atin typeface="Arial" charset="0"/>
              </a:rPr>
              <a:t>Security challenges are a complex, four-dimensional puzzle …</a:t>
            </a:r>
            <a:br>
              <a:rPr lang="en-US">
                <a:latin typeface="Arial" charset="0"/>
              </a:rPr>
            </a:br>
            <a:endParaRPr lang="en-US">
              <a:latin typeface="Arial" charset="0"/>
            </a:endParaRPr>
          </a:p>
        </p:txBody>
      </p:sp>
      <p:sp>
        <p:nvSpPr>
          <p:cNvPr id="71" name="Rectangle 2"/>
          <p:cNvSpPr txBox="1">
            <a:spLocks noChangeArrowheads="1"/>
          </p:cNvSpPr>
          <p:nvPr/>
        </p:nvSpPr>
        <p:spPr bwMode="auto">
          <a:xfrm>
            <a:off x="263525" y="5943600"/>
            <a:ext cx="8458200"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nSpc>
                <a:spcPct val="90000"/>
              </a:lnSpc>
            </a:pPr>
            <a:r>
              <a:rPr lang="en-US" sz="2200">
                <a:solidFill>
                  <a:srgbClr val="7889FB"/>
                </a:solidFill>
              </a:rPr>
              <a:t>… that requires a new approach</a:t>
            </a:r>
          </a:p>
        </p:txBody>
      </p:sp>
      <p:graphicFrame>
        <p:nvGraphicFramePr>
          <p:cNvPr id="161" name="Group 65"/>
          <p:cNvGraphicFramePr>
            <a:graphicFrameLocks noGrp="1"/>
          </p:cNvGraphicFramePr>
          <p:nvPr/>
        </p:nvGraphicFramePr>
        <p:xfrm>
          <a:off x="228600" y="3619500"/>
          <a:ext cx="8610600" cy="1028700"/>
        </p:xfrm>
        <a:graphic>
          <a:graphicData uri="http://schemas.openxmlformats.org/drawingml/2006/table">
            <a:tbl>
              <a:tblPr/>
              <a:tblGrid>
                <a:gridCol w="1516853"/>
                <a:gridCol w="7093747"/>
              </a:tblGrid>
              <a:tr h="1028700">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Applications</a:t>
                      </a:r>
                    </a:p>
                  </a:txBody>
                  <a:tcPr marL="91432" marR="91432" marT="45708" marB="45708" anchor="ctr" horzOverflow="overflow">
                    <a:lnL w="57150" cap="flat" cmpd="sng" algn="ctr">
                      <a:no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CCFF"/>
                    </a:solid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endParaRPr kumimoji="0" lang="en-US" sz="1400" b="1" i="0" u="none" strike="noStrike" cap="none" normalizeH="0" baseline="0" dirty="0" smtClean="0">
                        <a:ln>
                          <a:noFill/>
                        </a:ln>
                        <a:solidFill>
                          <a:schemeClr val="bg1"/>
                        </a:solidFill>
                        <a:effectLst/>
                        <a:latin typeface="Arial" pitchFamily="34" charset="0"/>
                        <a:ea typeface="MS PGothic" pitchFamily="34" charset="-128"/>
                      </a:endParaRPr>
                    </a:p>
                  </a:txBody>
                  <a:tcPr marL="91432" marR="91432" marT="45708" marB="45708" anchor="ctr" horzOverflow="overflow">
                    <a:lnL w="57150"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33CCFF">
                        <a:alpha val="27058"/>
                      </a:srgbClr>
                    </a:solidFill>
                  </a:tcPr>
                </a:tc>
              </a:tr>
            </a:tbl>
          </a:graphicData>
        </a:graphic>
      </p:graphicFrame>
      <p:graphicFrame>
        <p:nvGraphicFramePr>
          <p:cNvPr id="162" name="Group 58"/>
          <p:cNvGraphicFramePr>
            <a:graphicFrameLocks noGrp="1"/>
          </p:cNvGraphicFramePr>
          <p:nvPr/>
        </p:nvGraphicFramePr>
        <p:xfrm>
          <a:off x="1746250" y="3795713"/>
          <a:ext cx="7069137" cy="561975"/>
        </p:xfrm>
        <a:graphic>
          <a:graphicData uri="http://schemas.openxmlformats.org/drawingml/2006/table">
            <a:tbl>
              <a:tblPr/>
              <a:tblGrid>
                <a:gridCol w="1766887"/>
                <a:gridCol w="1766888"/>
                <a:gridCol w="1768475"/>
                <a:gridCol w="1766887"/>
              </a:tblGrid>
              <a:tr h="561975">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699" marR="12699" marT="12695" marB="0" anchor="ctr" anchorCtr="1"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Web </a:t>
                      </a:r>
                    </a:p>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Applications</a:t>
                      </a:r>
                    </a:p>
                  </a:txBody>
                  <a:tcPr marL="12699" marR="12699" marT="12695" marB="0" anchor="ctr" anchorCtr="1"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pitchFamily="34" charset="0"/>
                        <a:ea typeface="MS PGothic" pitchFamily="34" charset="-128"/>
                      </a:endParaRPr>
                    </a:p>
                  </a:txBody>
                  <a:tcPr marL="12699" marR="12699" marT="12695" marB="0" anchor="ctr" anchorCtr="1"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699" marR="12699" marT="12695" marB="0" anchor="ctr" anchorCtr="1" horzOverflow="overflow">
                    <a:lnL>
                      <a:noFill/>
                    </a:lnL>
                    <a:lnR>
                      <a:noFill/>
                    </a:lnR>
                    <a:lnT>
                      <a:noFill/>
                    </a:lnT>
                    <a:lnB>
                      <a:noFill/>
                    </a:lnB>
                    <a:lnTlToBr>
                      <a:noFill/>
                    </a:lnTlToBr>
                    <a:lnBlToTr>
                      <a:noFill/>
                    </a:lnBlToTr>
                    <a:noFill/>
                  </a:tcPr>
                </a:tc>
              </a:tr>
            </a:tbl>
          </a:graphicData>
        </a:graphic>
      </p:graphicFrame>
      <p:sp>
        <p:nvSpPr>
          <p:cNvPr id="163" name="Rounded Rectangle 162"/>
          <p:cNvSpPr/>
          <p:nvPr/>
        </p:nvSpPr>
        <p:spPr bwMode="auto">
          <a:xfrm>
            <a:off x="1936750" y="3813175"/>
            <a:ext cx="1428750" cy="608013"/>
          </a:xfrm>
          <a:prstGeom prst="roundRect">
            <a:avLst>
              <a:gd name="adj" fmla="val 12489"/>
            </a:avLst>
          </a:prstGeom>
          <a:noFill/>
          <a:ln>
            <a:noFill/>
          </a:ln>
          <a:effectLst/>
          <a:extLst/>
        </p:spPr>
        <p:txBody>
          <a:bodyPr anchor="ctr"/>
          <a:lstStyle/>
          <a:p>
            <a:pPr algn="ctr" fontAlgn="auto">
              <a:lnSpc>
                <a:spcPct val="90000"/>
              </a:lnSpc>
              <a:spcBef>
                <a:spcPts val="0"/>
              </a:spcBef>
              <a:spcAft>
                <a:spcPts val="0"/>
              </a:spcAft>
              <a:defRPr/>
            </a:pPr>
            <a:r>
              <a:rPr lang="en-US" sz="1400" b="1" kern="0" dirty="0">
                <a:solidFill>
                  <a:srgbClr val="000000"/>
                </a:solidFill>
                <a:cs typeface="Arial" pitchFamily="34" charset="0"/>
              </a:rPr>
              <a:t>Systems Applications</a:t>
            </a:r>
          </a:p>
        </p:txBody>
      </p:sp>
      <p:sp>
        <p:nvSpPr>
          <p:cNvPr id="164" name="Rounded Rectangle 163"/>
          <p:cNvSpPr/>
          <p:nvPr/>
        </p:nvSpPr>
        <p:spPr bwMode="auto">
          <a:xfrm>
            <a:off x="5465763" y="3922713"/>
            <a:ext cx="1298575"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Web 2.0</a:t>
            </a:r>
          </a:p>
        </p:txBody>
      </p:sp>
      <p:sp>
        <p:nvSpPr>
          <p:cNvPr id="165" name="Rounded Rectangle 164"/>
          <p:cNvSpPr/>
          <p:nvPr/>
        </p:nvSpPr>
        <p:spPr bwMode="auto">
          <a:xfrm>
            <a:off x="7185025" y="3813175"/>
            <a:ext cx="1428750" cy="608013"/>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Mobile </a:t>
            </a:r>
          </a:p>
          <a:p>
            <a:pPr algn="ctr" fontAlgn="auto">
              <a:spcBef>
                <a:spcPts val="0"/>
              </a:spcBef>
              <a:spcAft>
                <a:spcPts val="0"/>
              </a:spcAft>
              <a:defRPr/>
            </a:pPr>
            <a:r>
              <a:rPr lang="en-US" sz="1400" b="1" kern="0" dirty="0">
                <a:solidFill>
                  <a:sysClr val="windowText" lastClr="000000"/>
                </a:solidFill>
                <a:cs typeface="Arial" pitchFamily="34" charset="0"/>
              </a:rPr>
              <a:t>Applications</a:t>
            </a:r>
            <a:endParaRPr lang="en-US" sz="1400" b="1" kern="0" dirty="0">
              <a:solidFill>
                <a:srgbClr val="000000"/>
              </a:solidFill>
              <a:cs typeface="Arial" pitchFamily="34" charset="0"/>
            </a:endParaRPr>
          </a:p>
        </p:txBody>
      </p:sp>
      <p:graphicFrame>
        <p:nvGraphicFramePr>
          <p:cNvPr id="166" name="Group 65"/>
          <p:cNvGraphicFramePr>
            <a:graphicFrameLocks noGrp="1"/>
          </p:cNvGraphicFramePr>
          <p:nvPr/>
        </p:nvGraphicFramePr>
        <p:xfrm>
          <a:off x="228600" y="4686300"/>
          <a:ext cx="4772025" cy="1028700"/>
        </p:xfrm>
        <a:graphic>
          <a:graphicData uri="http://schemas.openxmlformats.org/drawingml/2006/table">
            <a:tbl>
              <a:tblPr/>
              <a:tblGrid>
                <a:gridCol w="1516824"/>
                <a:gridCol w="3255201"/>
              </a:tblGrid>
              <a:tr h="1028700">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Infrastructure</a:t>
                      </a:r>
                    </a:p>
                  </a:txBody>
                  <a:tcPr marL="91430" marR="91430" marT="45708" marB="45708" anchor="ctr" horzOverflow="overflow">
                    <a:lnL w="57150" cap="flat" cmpd="sng" algn="ctr">
                      <a:noFill/>
                      <a:prstDash val="solid"/>
                      <a:round/>
                      <a:headEnd type="none" w="med" len="med"/>
                      <a:tailEnd type="none" w="med" len="med"/>
                    </a:lnL>
                    <a:lnR w="5715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57150" cap="flat" cmpd="sng" algn="ctr">
                      <a:noFill/>
                      <a:prstDash val="solid"/>
                      <a:round/>
                      <a:headEnd type="none" w="med" len="med"/>
                      <a:tailEnd type="none" w="med" len="med"/>
                    </a:lnB>
                    <a:lnTlToBr>
                      <a:noFill/>
                    </a:lnTlToBr>
                    <a:lnBlToTr>
                      <a:noFill/>
                    </a:lnBlToTr>
                    <a:solidFill>
                      <a:srgbClr val="66CCFF"/>
                    </a:solid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endParaRPr kumimoji="0" lang="en-US" sz="1400" b="1" i="0" u="none" strike="noStrike" cap="none" normalizeH="0" baseline="0" dirty="0" smtClean="0">
                        <a:ln>
                          <a:noFill/>
                        </a:ln>
                        <a:solidFill>
                          <a:schemeClr val="bg1"/>
                        </a:solidFill>
                        <a:effectLst/>
                        <a:latin typeface="Arial" pitchFamily="34" charset="0"/>
                        <a:ea typeface="MS PGothic" pitchFamily="34" charset="-128"/>
                      </a:endParaRPr>
                    </a:p>
                  </a:txBody>
                  <a:tcPr marL="91430" marR="91430" marT="45708" marB="45708" anchor="ctr" horzOverflow="overflow">
                    <a:lnL w="57150"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noFill/>
                      <a:prstDash val="solid"/>
                      <a:round/>
                      <a:headEnd type="none" w="med" len="med"/>
                      <a:tailEnd type="none" w="med" len="med"/>
                    </a:lnB>
                    <a:lnTlToBr>
                      <a:noFill/>
                    </a:lnTlToBr>
                    <a:lnBlToTr>
                      <a:noFill/>
                    </a:lnBlToTr>
                    <a:solidFill>
                      <a:srgbClr val="66CCFF">
                        <a:alpha val="23529"/>
                      </a:srgbClr>
                    </a:solidFill>
                  </a:tcPr>
                </a:tc>
              </a:tr>
            </a:tbl>
          </a:graphicData>
        </a:graphic>
      </p:graphicFrame>
      <p:grpSp>
        <p:nvGrpSpPr>
          <p:cNvPr id="167" name="Group 166"/>
          <p:cNvGrpSpPr>
            <a:grpSpLocks/>
          </p:cNvGrpSpPr>
          <p:nvPr/>
        </p:nvGrpSpPr>
        <p:grpSpPr bwMode="auto">
          <a:xfrm>
            <a:off x="1822450" y="4838700"/>
            <a:ext cx="1208088" cy="800100"/>
            <a:chOff x="1821659" y="4838700"/>
            <a:chExt cx="1208985" cy="800100"/>
          </a:xfrm>
        </p:grpSpPr>
        <p:pic>
          <p:nvPicPr>
            <p:cNvPr id="168" name="Picture 118" descr="datacentewr"/>
            <p:cNvPicPr>
              <a:picLocks noChangeAspect="1" noChangeArrowheads="1"/>
            </p:cNvPicPr>
            <p:nvPr/>
          </p:nvPicPr>
          <p:blipFill>
            <a:blip r:embed="rId3">
              <a:duotone>
                <a:srgbClr val="005B7F">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957388" y="4838700"/>
              <a:ext cx="946150" cy="417513"/>
            </a:xfrm>
            <a:prstGeom prst="rect">
              <a:avLst/>
            </a:prstGeom>
            <a:noFill/>
            <a:extLst>
              <a:ext uri="{909E8E84-426E-40dd-AFC4-6F175D3DCCD1}">
                <a14:hiddenFill xmlns:a14="http://schemas.microsoft.com/office/drawing/2010/main">
                  <a:solidFill>
                    <a:srgbClr val="FFFFFF"/>
                  </a:solidFill>
                </a14:hiddenFill>
              </a:ext>
            </a:extLst>
          </p:spPr>
        </p:pic>
        <p:sp>
          <p:nvSpPr>
            <p:cNvPr id="169" name="Rectangle 168"/>
            <p:cNvSpPr/>
            <p:nvPr/>
          </p:nvSpPr>
          <p:spPr>
            <a:xfrm>
              <a:off x="1821659" y="5330825"/>
              <a:ext cx="1208985" cy="307975"/>
            </a:xfrm>
            <a:prstGeom prst="rect">
              <a:avLst/>
            </a:prstGeom>
          </p:spPr>
          <p:txBody>
            <a:bodyPr wrap="none">
              <a:spAutoFit/>
            </a:bodyPr>
            <a:lstStyle/>
            <a:p>
              <a:pPr algn="ctr" defTabSz="457200" fontAlgn="b">
                <a:defRPr/>
              </a:pPr>
              <a:r>
                <a:rPr lang="en-US" sz="1400" b="1" kern="0" dirty="0">
                  <a:solidFill>
                    <a:srgbClr val="000000"/>
                  </a:solidFill>
                  <a:latin typeface="Arial" pitchFamily="34" charset="0"/>
                  <a:ea typeface="MS PGothic" pitchFamily="34" charset="-128"/>
                  <a:cs typeface="Arial" pitchFamily="34" charset="0"/>
                </a:rPr>
                <a:t>Datacenters</a:t>
              </a:r>
            </a:p>
          </p:txBody>
        </p:sp>
      </p:grpSp>
      <p:grpSp>
        <p:nvGrpSpPr>
          <p:cNvPr id="170" name="Group 169"/>
          <p:cNvGrpSpPr>
            <a:grpSpLocks/>
          </p:cNvGrpSpPr>
          <p:nvPr/>
        </p:nvGrpSpPr>
        <p:grpSpPr bwMode="auto">
          <a:xfrm>
            <a:off x="3230563" y="4800600"/>
            <a:ext cx="630237" cy="841375"/>
            <a:chOff x="3230880" y="4800600"/>
            <a:chExt cx="630238" cy="841177"/>
          </a:xfrm>
        </p:grpSpPr>
        <p:pic>
          <p:nvPicPr>
            <p:cNvPr id="171" name="Picture 68" descr="Untitled-1"/>
            <p:cNvPicPr>
              <a:picLocks noChangeAspect="1" noChangeArrowheads="1"/>
            </p:cNvPicPr>
            <p:nvPr/>
          </p:nvPicPr>
          <p:blipFill>
            <a:blip r:embed="rId4" cstate="print">
              <a:duotone>
                <a:srgbClr val="F15924">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3230880" y="4800600"/>
              <a:ext cx="630238" cy="493713"/>
            </a:xfrm>
            <a:prstGeom prst="rect">
              <a:avLst/>
            </a:prstGeom>
            <a:noFill/>
            <a:extLst>
              <a:ext uri="{909E8E84-426E-40dd-AFC4-6F175D3DCCD1}">
                <a14:hiddenFill xmlns:a14="http://schemas.microsoft.com/office/drawing/2010/main">
                  <a:solidFill>
                    <a:srgbClr val="FFFFFF"/>
                  </a:solidFill>
                </a14:hiddenFill>
              </a:ext>
            </a:extLst>
          </p:spPr>
        </p:pic>
        <p:sp>
          <p:nvSpPr>
            <p:cNvPr id="172" name="Rectangle 171"/>
            <p:cNvSpPr/>
            <p:nvPr/>
          </p:nvSpPr>
          <p:spPr>
            <a:xfrm>
              <a:off x="3276917" y="5333874"/>
              <a:ext cx="533401" cy="307903"/>
            </a:xfrm>
            <a:prstGeom prst="rect">
              <a:avLst/>
            </a:prstGeom>
          </p:spPr>
          <p:txBody>
            <a:bodyPr wrap="none">
              <a:spAutoFit/>
            </a:bodyPr>
            <a:lstStyle/>
            <a:p>
              <a:pPr algn="ctr" defTabSz="457200" fontAlgn="b">
                <a:defRPr/>
              </a:pPr>
              <a:r>
                <a:rPr lang="en-US" sz="1400" b="1" kern="0" dirty="0">
                  <a:solidFill>
                    <a:srgbClr val="000000"/>
                  </a:solidFill>
                  <a:latin typeface="Arial" pitchFamily="34" charset="0"/>
                  <a:ea typeface="MS PGothic" pitchFamily="34" charset="-128"/>
                  <a:cs typeface="Arial" pitchFamily="34" charset="0"/>
                </a:rPr>
                <a:t>PCs</a:t>
              </a:r>
            </a:p>
          </p:txBody>
        </p:sp>
      </p:grpSp>
      <p:grpSp>
        <p:nvGrpSpPr>
          <p:cNvPr id="173" name="Group 172"/>
          <p:cNvGrpSpPr>
            <a:grpSpLocks/>
          </p:cNvGrpSpPr>
          <p:nvPr/>
        </p:nvGrpSpPr>
        <p:grpSpPr bwMode="auto">
          <a:xfrm>
            <a:off x="4067175" y="4841875"/>
            <a:ext cx="877888" cy="800100"/>
            <a:chOff x="4066918" y="4841875"/>
            <a:chExt cx="878767" cy="799902"/>
          </a:xfrm>
        </p:grpSpPr>
        <p:pic>
          <p:nvPicPr>
            <p:cNvPr id="10336" name="Picture 144" descr="viru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8460" y="4841875"/>
              <a:ext cx="633413"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7" name="Rectangle 174"/>
            <p:cNvSpPr>
              <a:spLocks noChangeArrowheads="1"/>
            </p:cNvSpPr>
            <p:nvPr/>
          </p:nvSpPr>
          <p:spPr bwMode="auto">
            <a:xfrm>
              <a:off x="4066918" y="5334000"/>
              <a:ext cx="8787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
              <a:r>
                <a:rPr lang="en-US" sz="1400" b="1">
                  <a:solidFill>
                    <a:srgbClr val="000000"/>
                  </a:solidFill>
                  <a:cs typeface="MS PGothic" charset="0"/>
                </a:rPr>
                <a:t>Laptops</a:t>
              </a:r>
            </a:p>
          </p:txBody>
        </p:sp>
      </p:grpSp>
      <p:grpSp>
        <p:nvGrpSpPr>
          <p:cNvPr id="176" name="Group 175"/>
          <p:cNvGrpSpPr>
            <a:grpSpLocks/>
          </p:cNvGrpSpPr>
          <p:nvPr/>
        </p:nvGrpSpPr>
        <p:grpSpPr bwMode="auto">
          <a:xfrm>
            <a:off x="5000625" y="4679950"/>
            <a:ext cx="3840163" cy="1033463"/>
            <a:chOff x="4999940" y="3004110"/>
            <a:chExt cx="3840480" cy="1033272"/>
          </a:xfrm>
        </p:grpSpPr>
        <p:sp>
          <p:nvSpPr>
            <p:cNvPr id="177" name="Rectangle 176"/>
            <p:cNvSpPr/>
            <p:nvPr/>
          </p:nvSpPr>
          <p:spPr>
            <a:xfrm>
              <a:off x="4999940" y="3004110"/>
              <a:ext cx="3840480" cy="1033272"/>
            </a:xfrm>
            <a:prstGeom prst="rect">
              <a:avLst/>
            </a:prstGeom>
            <a:solidFill>
              <a:srgbClr val="66CCFF">
                <a:alpha val="24000"/>
              </a:srgbClr>
            </a:solidFill>
            <a:ln w="9525"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grpSp>
          <p:nvGrpSpPr>
            <p:cNvPr id="10327" name="Group 177"/>
            <p:cNvGrpSpPr>
              <a:grpSpLocks/>
            </p:cNvGrpSpPr>
            <p:nvPr/>
          </p:nvGrpSpPr>
          <p:grpSpPr bwMode="auto">
            <a:xfrm>
              <a:off x="5149215" y="3155950"/>
              <a:ext cx="768350" cy="809427"/>
              <a:chOff x="5149215" y="3155950"/>
              <a:chExt cx="768350" cy="809427"/>
            </a:xfrm>
          </p:grpSpPr>
          <p:pic>
            <p:nvPicPr>
              <p:cNvPr id="185" name="Picture 71" descr="mobiles"/>
              <p:cNvPicPr>
                <a:picLocks noChangeAspect="1" noChangeArrowheads="1"/>
              </p:cNvPicPr>
              <p:nvPr/>
            </p:nvPicPr>
            <p:blipFill>
              <a:blip r:embed="rId6">
                <a:duotone>
                  <a:srgbClr val="32BAEC">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149215" y="3155950"/>
                <a:ext cx="768350" cy="430213"/>
              </a:xfrm>
              <a:prstGeom prst="rect">
                <a:avLst/>
              </a:prstGeom>
              <a:noFill/>
              <a:extLst>
                <a:ext uri="{909E8E84-426E-40dd-AFC4-6F175D3DCCD1}">
                  <a14:hiddenFill xmlns:a14="http://schemas.microsoft.com/office/drawing/2010/main">
                    <a:solidFill>
                      <a:srgbClr val="FFFFFF"/>
                    </a:solidFill>
                  </a14:hiddenFill>
                </a:ext>
              </a:extLst>
            </p:spPr>
          </p:pic>
          <p:sp>
            <p:nvSpPr>
              <p:cNvPr id="186" name="Rectangle 185"/>
              <p:cNvSpPr/>
              <p:nvPr/>
            </p:nvSpPr>
            <p:spPr>
              <a:xfrm>
                <a:off x="5163466" y="3658039"/>
                <a:ext cx="750949" cy="307918"/>
              </a:xfrm>
              <a:prstGeom prst="rect">
                <a:avLst/>
              </a:prstGeom>
            </p:spPr>
            <p:txBody>
              <a:bodyPr wrap="none">
                <a:spAutoFit/>
              </a:bodyPr>
              <a:lstStyle/>
              <a:p>
                <a:pPr algn="ctr" defTabSz="457200" fontAlgn="b">
                  <a:defRPr/>
                </a:pPr>
                <a:r>
                  <a:rPr lang="en-US" sz="1400" b="1" kern="0" dirty="0">
                    <a:solidFill>
                      <a:srgbClr val="000000"/>
                    </a:solidFill>
                    <a:latin typeface="Arial" pitchFamily="34" charset="0"/>
                    <a:ea typeface="MS PGothic" pitchFamily="34" charset="-128"/>
                    <a:cs typeface="Arial" pitchFamily="34" charset="0"/>
                  </a:rPr>
                  <a:t>Mobile</a:t>
                </a:r>
              </a:p>
            </p:txBody>
          </p:sp>
        </p:grpSp>
        <p:grpSp>
          <p:nvGrpSpPr>
            <p:cNvPr id="10328" name="Group 178"/>
            <p:cNvGrpSpPr>
              <a:grpSpLocks/>
            </p:cNvGrpSpPr>
            <p:nvPr/>
          </p:nvGrpSpPr>
          <p:grpSpPr bwMode="auto">
            <a:xfrm>
              <a:off x="6244907" y="3126581"/>
              <a:ext cx="949325" cy="838796"/>
              <a:chOff x="6244907" y="3126581"/>
              <a:chExt cx="949325" cy="838796"/>
            </a:xfrm>
          </p:grpSpPr>
          <p:pic>
            <p:nvPicPr>
              <p:cNvPr id="183" name="Picture 117" descr="cloud"/>
              <p:cNvPicPr>
                <a:picLocks noChangeAspect="1" noChangeArrowheads="1"/>
              </p:cNvPicPr>
              <p:nvPr/>
            </p:nvPicPr>
            <p:blipFill>
              <a:blip r:embed="rId7">
                <a:duotone>
                  <a:srgbClr val="68A40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6244907" y="3126581"/>
                <a:ext cx="949325" cy="488950"/>
              </a:xfrm>
              <a:prstGeom prst="rect">
                <a:avLst/>
              </a:prstGeom>
              <a:noFill/>
              <a:extLst>
                <a:ext uri="{909E8E84-426E-40dd-AFC4-6F175D3DCCD1}">
                  <a14:hiddenFill xmlns:a14="http://schemas.microsoft.com/office/drawing/2010/main">
                    <a:solidFill>
                      <a:srgbClr val="FFFFFF"/>
                    </a:solidFill>
                  </a14:hiddenFill>
                </a:ext>
              </a:extLst>
            </p:spPr>
          </p:pic>
          <p:sp>
            <p:nvSpPr>
              <p:cNvPr id="184" name="Rectangle 183"/>
              <p:cNvSpPr/>
              <p:nvPr/>
            </p:nvSpPr>
            <p:spPr>
              <a:xfrm>
                <a:off x="6373242" y="3658039"/>
                <a:ext cx="690619" cy="307918"/>
              </a:xfrm>
              <a:prstGeom prst="rect">
                <a:avLst/>
              </a:prstGeom>
            </p:spPr>
            <p:txBody>
              <a:bodyPr wrap="none">
                <a:spAutoFit/>
              </a:bodyPr>
              <a:lstStyle/>
              <a:p>
                <a:pPr algn="ctr" defTabSz="457200" fontAlgn="b">
                  <a:defRPr/>
                </a:pPr>
                <a:r>
                  <a:rPr lang="en-US" sz="1400" b="1" kern="0" dirty="0">
                    <a:solidFill>
                      <a:srgbClr val="000000"/>
                    </a:solidFill>
                    <a:latin typeface="Arial" pitchFamily="34" charset="0"/>
                    <a:ea typeface="MS PGothic" pitchFamily="34" charset="-128"/>
                    <a:cs typeface="Arial" pitchFamily="34" charset="0"/>
                  </a:rPr>
                  <a:t>Cloud</a:t>
                </a:r>
              </a:p>
            </p:txBody>
          </p:sp>
        </p:grpSp>
        <p:grpSp>
          <p:nvGrpSpPr>
            <p:cNvPr id="10329" name="Group 179"/>
            <p:cNvGrpSpPr>
              <a:grpSpLocks/>
            </p:cNvGrpSpPr>
            <p:nvPr/>
          </p:nvGrpSpPr>
          <p:grpSpPr bwMode="auto">
            <a:xfrm>
              <a:off x="7307152" y="3201194"/>
              <a:ext cx="1455848" cy="764183"/>
              <a:chOff x="7307152" y="3201194"/>
              <a:chExt cx="1455848" cy="764183"/>
            </a:xfrm>
          </p:grpSpPr>
          <p:pic>
            <p:nvPicPr>
              <p:cNvPr id="10330" name="Picture 66" descr="ca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21575" y="3201194"/>
                <a:ext cx="10128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2" name="Rectangle 181"/>
              <p:cNvSpPr/>
              <p:nvPr/>
            </p:nvSpPr>
            <p:spPr>
              <a:xfrm>
                <a:off x="7306768" y="3658040"/>
                <a:ext cx="1455857" cy="307918"/>
              </a:xfrm>
              <a:prstGeom prst="rect">
                <a:avLst/>
              </a:prstGeom>
            </p:spPr>
            <p:txBody>
              <a:bodyPr wrap="none">
                <a:spAutoFit/>
              </a:bodyPr>
              <a:lstStyle/>
              <a:p>
                <a:pPr algn="ctr" defTabSz="457200" fontAlgn="b">
                  <a:defRPr/>
                </a:pPr>
                <a:r>
                  <a:rPr lang="en-US" sz="1400" b="1" kern="0" dirty="0">
                    <a:solidFill>
                      <a:srgbClr val="000000"/>
                    </a:solidFill>
                    <a:latin typeface="Arial" pitchFamily="34" charset="0"/>
                    <a:ea typeface="MS PGothic" pitchFamily="34" charset="-128"/>
                    <a:cs typeface="Arial" pitchFamily="34" charset="0"/>
                  </a:rPr>
                  <a:t>Non-traditional</a:t>
                </a:r>
              </a:p>
            </p:txBody>
          </p:sp>
        </p:grpSp>
      </p:grpSp>
      <p:graphicFrame>
        <p:nvGraphicFramePr>
          <p:cNvPr id="187" name="Group 65"/>
          <p:cNvGraphicFramePr>
            <a:graphicFrameLocks noGrp="1"/>
          </p:cNvGraphicFramePr>
          <p:nvPr/>
        </p:nvGraphicFramePr>
        <p:xfrm>
          <a:off x="228600" y="2590800"/>
          <a:ext cx="8610600" cy="1028700"/>
        </p:xfrm>
        <a:graphic>
          <a:graphicData uri="http://schemas.openxmlformats.org/drawingml/2006/table">
            <a:tbl>
              <a:tblPr/>
              <a:tblGrid>
                <a:gridCol w="1516853"/>
                <a:gridCol w="7093747"/>
              </a:tblGrid>
              <a:tr h="1028700">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Data</a:t>
                      </a:r>
                    </a:p>
                  </a:txBody>
                  <a:tcPr marL="91432" marR="91432" marT="45708" marB="45708" anchor="ctr" horzOverflow="overflow">
                    <a:lnL w="57150" cap="flat" cmpd="sng" algn="ctr">
                      <a:no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99CC"/>
                    </a:solid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endParaRPr kumimoji="0" lang="en-US" sz="1400" b="1" i="0" u="none" strike="noStrike" cap="none" normalizeH="0" baseline="0" dirty="0" smtClean="0">
                        <a:ln>
                          <a:noFill/>
                        </a:ln>
                        <a:solidFill>
                          <a:schemeClr val="bg1"/>
                        </a:solidFill>
                        <a:effectLst/>
                        <a:latin typeface="Arial" pitchFamily="34" charset="0"/>
                        <a:ea typeface="MS PGothic" pitchFamily="34" charset="-128"/>
                      </a:endParaRPr>
                    </a:p>
                  </a:txBody>
                  <a:tcPr marL="91432" marR="91432" marT="45708" marB="45708" anchor="ctr" horzOverflow="overflow">
                    <a:lnL w="57150"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99CC">
                        <a:alpha val="27058"/>
                      </a:srgbClr>
                    </a:solidFill>
                  </a:tcPr>
                </a:tc>
              </a:tr>
            </a:tbl>
          </a:graphicData>
        </a:graphic>
      </p:graphicFrame>
      <p:graphicFrame>
        <p:nvGraphicFramePr>
          <p:cNvPr id="188" name="Table 187"/>
          <p:cNvGraphicFramePr>
            <a:graphicFrameLocks noGrp="1"/>
          </p:cNvGraphicFramePr>
          <p:nvPr/>
        </p:nvGraphicFramePr>
        <p:xfrm>
          <a:off x="1758950" y="2935288"/>
          <a:ext cx="7002462" cy="287337"/>
        </p:xfrm>
        <a:graphic>
          <a:graphicData uri="http://schemas.openxmlformats.org/drawingml/2006/table">
            <a:tbl>
              <a:tblPr/>
              <a:tblGrid>
                <a:gridCol w="1751012"/>
                <a:gridCol w="1751013"/>
                <a:gridCol w="1749425"/>
                <a:gridCol w="1751012"/>
              </a:tblGrid>
              <a:tr h="287337">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1" marR="12701" marT="12714"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1" marR="12701" marT="12714"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At rest</a:t>
                      </a:r>
                    </a:p>
                  </a:txBody>
                  <a:tcPr marL="12701" marR="12701" marT="12714"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1" marR="12701" marT="12714" marB="0" anchor="b" horzOverflow="overflow">
                    <a:lnL>
                      <a:noFill/>
                    </a:lnL>
                    <a:lnR>
                      <a:noFill/>
                    </a:lnR>
                    <a:lnT>
                      <a:noFill/>
                    </a:lnT>
                    <a:lnB>
                      <a:noFill/>
                    </a:lnB>
                    <a:lnTlToBr>
                      <a:noFill/>
                    </a:lnTlToBr>
                    <a:lnBlToTr>
                      <a:noFill/>
                    </a:lnBlToTr>
                    <a:noFill/>
                  </a:tcPr>
                </a:tc>
              </a:tr>
            </a:tbl>
          </a:graphicData>
        </a:graphic>
      </p:graphicFrame>
      <p:grpSp>
        <p:nvGrpSpPr>
          <p:cNvPr id="189" name="Group 188"/>
          <p:cNvGrpSpPr>
            <a:grpSpLocks/>
          </p:cNvGrpSpPr>
          <p:nvPr/>
        </p:nvGrpSpPr>
        <p:grpSpPr bwMode="auto">
          <a:xfrm>
            <a:off x="1936750" y="2949575"/>
            <a:ext cx="6677025" cy="304800"/>
            <a:chOff x="1936750" y="2986088"/>
            <a:chExt cx="6677025" cy="304800"/>
          </a:xfrm>
        </p:grpSpPr>
        <p:sp>
          <p:nvSpPr>
            <p:cNvPr id="190" name="Rounded Rectangle 189"/>
            <p:cNvSpPr/>
            <p:nvPr/>
          </p:nvSpPr>
          <p:spPr bwMode="auto">
            <a:xfrm>
              <a:off x="7185025" y="2986088"/>
              <a:ext cx="1428750"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In motion</a:t>
              </a:r>
            </a:p>
          </p:txBody>
        </p:sp>
        <p:sp>
          <p:nvSpPr>
            <p:cNvPr id="191" name="Rounded Rectangle 190"/>
            <p:cNvSpPr/>
            <p:nvPr/>
          </p:nvSpPr>
          <p:spPr bwMode="auto">
            <a:xfrm>
              <a:off x="3671888" y="2986088"/>
              <a:ext cx="1466850"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Unstructured</a:t>
              </a:r>
            </a:p>
          </p:txBody>
        </p:sp>
        <p:sp>
          <p:nvSpPr>
            <p:cNvPr id="192" name="Rounded Rectangle 191"/>
            <p:cNvSpPr/>
            <p:nvPr/>
          </p:nvSpPr>
          <p:spPr bwMode="auto">
            <a:xfrm>
              <a:off x="1936750" y="2986088"/>
              <a:ext cx="1428750"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Structured</a:t>
              </a:r>
            </a:p>
          </p:txBody>
        </p:sp>
      </p:grpSp>
      <p:graphicFrame>
        <p:nvGraphicFramePr>
          <p:cNvPr id="193" name="Group 65"/>
          <p:cNvGraphicFramePr>
            <a:graphicFrameLocks noGrp="1"/>
          </p:cNvGraphicFramePr>
          <p:nvPr/>
        </p:nvGraphicFramePr>
        <p:xfrm>
          <a:off x="228600" y="1560513"/>
          <a:ext cx="8610600" cy="1028700"/>
        </p:xfrm>
        <a:graphic>
          <a:graphicData uri="http://schemas.openxmlformats.org/drawingml/2006/table">
            <a:tbl>
              <a:tblPr/>
              <a:tblGrid>
                <a:gridCol w="1516853"/>
                <a:gridCol w="7093747"/>
              </a:tblGrid>
              <a:tr h="1028700">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rPr>
                        <a:t>People</a:t>
                      </a:r>
                    </a:p>
                  </a:txBody>
                  <a:tcPr marL="91432" marR="91432" marT="45708" marB="45708" anchor="ctr" horzOverflow="overflow">
                    <a:lnL w="57150" cap="flat" cmpd="sng" algn="ctr">
                      <a:noFill/>
                      <a:prstDash val="solid"/>
                      <a:round/>
                      <a:headEnd type="none" w="med" len="med"/>
                      <a:tailEnd type="none" w="med" len="med"/>
                    </a:lnL>
                    <a:lnR w="57150" cap="flat" cmpd="sng" algn="ctr">
                      <a:solidFill>
                        <a:srgbClr val="FFFFFF"/>
                      </a:solidFill>
                      <a:prstDash val="solid"/>
                      <a:round/>
                      <a:headEnd type="none" w="med" len="med"/>
                      <a:tailEnd type="none" w="med" len="med"/>
                    </a:lnR>
                    <a:lnT w="57150" cap="flat" cmpd="sng" algn="ctr">
                      <a:no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6699"/>
                    </a:solid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endParaRPr kumimoji="0" lang="en-US" sz="1400" b="1" i="0" u="none" strike="noStrike" cap="none" normalizeH="0" baseline="0" dirty="0" smtClean="0">
                        <a:ln>
                          <a:noFill/>
                        </a:ln>
                        <a:solidFill>
                          <a:schemeClr val="bg1"/>
                        </a:solidFill>
                        <a:effectLst/>
                        <a:latin typeface="Arial" pitchFamily="34" charset="0"/>
                        <a:ea typeface="MS PGothic" pitchFamily="34" charset="-128"/>
                      </a:endParaRPr>
                    </a:p>
                  </a:txBody>
                  <a:tcPr marL="91432" marR="91432" marT="45708" marB="45708" anchor="ctr" horzOverflow="overflow">
                    <a:lnL w="57150" cap="flat" cmpd="sng" algn="ctr">
                      <a:solidFill>
                        <a:srgbClr val="FFFFFF"/>
                      </a:solid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6699">
                        <a:alpha val="29019"/>
                      </a:srgbClr>
                    </a:solidFill>
                  </a:tcPr>
                </a:tc>
              </a:tr>
            </a:tbl>
          </a:graphicData>
        </a:graphic>
      </p:graphicFrame>
      <p:graphicFrame>
        <p:nvGraphicFramePr>
          <p:cNvPr id="194" name="Group 51"/>
          <p:cNvGraphicFramePr>
            <a:graphicFrameLocks noGrp="1"/>
          </p:cNvGraphicFramePr>
          <p:nvPr/>
        </p:nvGraphicFramePr>
        <p:xfrm>
          <a:off x="1849438" y="1712913"/>
          <a:ext cx="7065963" cy="317500"/>
        </p:xfrm>
        <a:graphic>
          <a:graphicData uri="http://schemas.openxmlformats.org/drawingml/2006/table">
            <a:tbl>
              <a:tblPr/>
              <a:tblGrid>
                <a:gridCol w="1460500"/>
                <a:gridCol w="457200"/>
                <a:gridCol w="1371600"/>
                <a:gridCol w="381000"/>
                <a:gridCol w="1443038"/>
                <a:gridCol w="614362"/>
                <a:gridCol w="1338263"/>
              </a:tblGrid>
              <a:tr h="317500">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712"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712"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Hackers</a:t>
                      </a:r>
                    </a:p>
                  </a:txBody>
                  <a:tcPr marL="12700" marR="12700" marT="12712"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712"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712"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712"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Suppliers</a:t>
                      </a:r>
                    </a:p>
                  </a:txBody>
                  <a:tcPr marL="12700" marR="12700" marT="12712" marB="0" anchor="ctr" horzOverflow="overflow">
                    <a:lnL>
                      <a:noFill/>
                    </a:lnL>
                    <a:lnR>
                      <a:noFill/>
                    </a:lnR>
                    <a:lnT>
                      <a:noFill/>
                    </a:lnT>
                    <a:lnB>
                      <a:noFill/>
                    </a:lnB>
                    <a:lnTlToBr>
                      <a:noFill/>
                    </a:lnTlToBr>
                    <a:lnBlToTr>
                      <a:noFill/>
                    </a:lnBlToTr>
                    <a:noFill/>
                  </a:tcPr>
                </a:tc>
              </a:tr>
            </a:tbl>
          </a:graphicData>
        </a:graphic>
      </p:graphicFrame>
      <p:graphicFrame>
        <p:nvGraphicFramePr>
          <p:cNvPr id="195" name="Group 51"/>
          <p:cNvGraphicFramePr>
            <a:graphicFrameLocks noGrp="1"/>
          </p:cNvGraphicFramePr>
          <p:nvPr/>
        </p:nvGraphicFramePr>
        <p:xfrm>
          <a:off x="1849438" y="2151063"/>
          <a:ext cx="7065963" cy="287337"/>
        </p:xfrm>
        <a:graphic>
          <a:graphicData uri="http://schemas.openxmlformats.org/drawingml/2006/table">
            <a:tbl>
              <a:tblPr/>
              <a:tblGrid>
                <a:gridCol w="927100"/>
                <a:gridCol w="1371600"/>
                <a:gridCol w="457200"/>
                <a:gridCol w="1176338"/>
                <a:gridCol w="957262"/>
                <a:gridCol w="1265238"/>
                <a:gridCol w="911225"/>
              </a:tblGrid>
              <a:tr h="287337">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688"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Consultants</a:t>
                      </a:r>
                    </a:p>
                  </a:txBody>
                  <a:tcPr marL="12700" marR="12700" marT="12688"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688"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MS PGothic" pitchFamily="34" charset="-128"/>
                        </a:rPr>
                        <a:t>Terrorists</a:t>
                      </a:r>
                    </a:p>
                  </a:txBody>
                  <a:tcPr marL="12700" marR="12700" marT="12688" marB="0" anchor="ctr"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688"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688" marB="0" anchor="b" horzOverflow="overflow">
                    <a:lnL>
                      <a:noFill/>
                    </a:lnL>
                    <a:lnR>
                      <a:noFill/>
                    </a:lnR>
                    <a:lnT>
                      <a:noFill/>
                    </a:lnT>
                    <a:lnB>
                      <a:noFill/>
                    </a:lnB>
                    <a:lnTlToBr>
                      <a:noFill/>
                    </a:lnTlToBr>
                    <a:lnBlToTr>
                      <a:noFill/>
                    </a:lnBlToTr>
                    <a:noFill/>
                  </a:tcPr>
                </a:tc>
                <a:tc>
                  <a:txBody>
                    <a:bodyPr/>
                    <a:lstStyle>
                      <a:lvl1pPr marL="0" algn="l" defTabSz="457200" rtl="0" eaLnBrk="1" latinLnBrk="0" hangingPunct="1">
                        <a:defRPr sz="1800" kern="1200">
                          <a:solidFill>
                            <a:schemeClr val="tx1"/>
                          </a:solidFill>
                          <a:latin typeface="Arial"/>
                          <a:ea typeface="ＭＳ Ｐゴシック"/>
                        </a:defRPr>
                      </a:lvl1pPr>
                      <a:lvl2pPr marL="457200" algn="l" defTabSz="457200" rtl="0" eaLnBrk="1" latinLnBrk="0" hangingPunct="1">
                        <a:defRPr sz="1800" kern="1200">
                          <a:solidFill>
                            <a:schemeClr val="tx1"/>
                          </a:solidFill>
                          <a:latin typeface="Arial"/>
                          <a:ea typeface="ＭＳ Ｐゴシック"/>
                        </a:defRPr>
                      </a:lvl2pPr>
                      <a:lvl3pPr marL="914400" algn="l" defTabSz="457200" rtl="0" eaLnBrk="1" latinLnBrk="0" hangingPunct="1">
                        <a:defRPr sz="1800" kern="1200">
                          <a:solidFill>
                            <a:schemeClr val="tx1"/>
                          </a:solidFill>
                          <a:latin typeface="Arial"/>
                          <a:ea typeface="ＭＳ Ｐゴシック"/>
                        </a:defRPr>
                      </a:lvl3pPr>
                      <a:lvl4pPr marL="1371600" algn="l" defTabSz="457200" rtl="0" eaLnBrk="1" latinLnBrk="0" hangingPunct="1">
                        <a:defRPr sz="1800" kern="1200">
                          <a:solidFill>
                            <a:schemeClr val="tx1"/>
                          </a:solidFill>
                          <a:latin typeface="Arial"/>
                          <a:ea typeface="ＭＳ Ｐゴシック"/>
                        </a:defRPr>
                      </a:lvl4pPr>
                      <a:lvl5pPr marL="1828800" algn="l" defTabSz="457200" rtl="0" eaLnBrk="1" latinLnBrk="0" hangingPunct="1">
                        <a:defRPr sz="1800" kern="1200">
                          <a:solidFill>
                            <a:schemeClr val="tx1"/>
                          </a:solidFill>
                          <a:latin typeface="Arial"/>
                          <a:ea typeface="ＭＳ Ｐゴシック"/>
                        </a:defRPr>
                      </a:lvl5pPr>
                      <a:lvl6pPr marL="2286000" algn="l" defTabSz="457200" rtl="0" eaLnBrk="1" latinLnBrk="0" hangingPunct="1">
                        <a:defRPr sz="1800" kern="1200">
                          <a:solidFill>
                            <a:schemeClr val="tx1"/>
                          </a:solidFill>
                          <a:latin typeface="Arial"/>
                          <a:ea typeface="ＭＳ Ｐゴシック"/>
                        </a:defRPr>
                      </a:lvl6pPr>
                      <a:lvl7pPr marL="2743200" algn="l" defTabSz="457200" rtl="0" eaLnBrk="1" latinLnBrk="0" hangingPunct="1">
                        <a:defRPr sz="1800" kern="1200">
                          <a:solidFill>
                            <a:schemeClr val="tx1"/>
                          </a:solidFill>
                          <a:latin typeface="Arial"/>
                          <a:ea typeface="ＭＳ Ｐゴシック"/>
                        </a:defRPr>
                      </a:lvl7pPr>
                      <a:lvl8pPr marL="3200400" algn="l" defTabSz="457200" rtl="0" eaLnBrk="1" latinLnBrk="0" hangingPunct="1">
                        <a:defRPr sz="1800" kern="1200">
                          <a:solidFill>
                            <a:schemeClr val="tx1"/>
                          </a:solidFill>
                          <a:latin typeface="Arial"/>
                          <a:ea typeface="ＭＳ Ｐゴシック"/>
                        </a:defRPr>
                      </a:lvl8pPr>
                      <a:lvl9pPr marL="3657600" algn="l" defTabSz="457200" rtl="0" eaLnBrk="1" latinLnBrk="0" hangingPunct="1">
                        <a:defRPr sz="1800" kern="1200">
                          <a:solidFill>
                            <a:schemeClr val="tx1"/>
                          </a:solidFill>
                          <a:latin typeface="Arial"/>
                          <a:ea typeface="ＭＳ Ｐゴシック"/>
                        </a:defRPr>
                      </a:lvl9pPr>
                    </a:lstStyle>
                    <a:p>
                      <a:pPr marL="0" marR="0" lvl="0" indent="0" algn="ctr" defTabSz="457200" rtl="0" eaLnBrk="1" fontAlgn="b"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a typeface="MS PGothic" pitchFamily="34" charset="-128"/>
                      </a:endParaRPr>
                    </a:p>
                  </a:txBody>
                  <a:tcPr marL="12700" marR="12700" marT="12688" marB="0" anchor="b" horzOverflow="overflow">
                    <a:lnL>
                      <a:noFill/>
                    </a:lnL>
                    <a:lnR>
                      <a:noFill/>
                    </a:lnR>
                    <a:lnT>
                      <a:noFill/>
                    </a:lnT>
                    <a:lnB>
                      <a:noFill/>
                    </a:lnB>
                    <a:lnTlToBr>
                      <a:noFill/>
                    </a:lnTlToBr>
                    <a:lnBlToTr>
                      <a:noFill/>
                    </a:lnBlToTr>
                    <a:noFill/>
                  </a:tcPr>
                </a:tc>
              </a:tr>
            </a:tbl>
          </a:graphicData>
        </a:graphic>
      </p:graphicFrame>
      <p:sp>
        <p:nvSpPr>
          <p:cNvPr id="196" name="Rounded Rectangle 195"/>
          <p:cNvSpPr/>
          <p:nvPr/>
        </p:nvSpPr>
        <p:spPr bwMode="auto">
          <a:xfrm>
            <a:off x="1943100" y="1717675"/>
            <a:ext cx="1298575"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Employees</a:t>
            </a:r>
          </a:p>
        </p:txBody>
      </p:sp>
      <p:sp>
        <p:nvSpPr>
          <p:cNvPr id="197" name="Rounded Rectangle 196"/>
          <p:cNvSpPr/>
          <p:nvPr/>
        </p:nvSpPr>
        <p:spPr bwMode="auto">
          <a:xfrm>
            <a:off x="5538788" y="1717675"/>
            <a:ext cx="1428750"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Outsourcers</a:t>
            </a:r>
          </a:p>
        </p:txBody>
      </p:sp>
      <p:sp>
        <p:nvSpPr>
          <p:cNvPr id="198" name="Rounded Rectangle 197"/>
          <p:cNvSpPr/>
          <p:nvPr/>
        </p:nvSpPr>
        <p:spPr bwMode="auto">
          <a:xfrm>
            <a:off x="6586538" y="2144713"/>
            <a:ext cx="1428750" cy="304800"/>
          </a:xfrm>
          <a:prstGeom prst="roundRect">
            <a:avLst/>
          </a:prstGeom>
          <a:no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Customers</a:t>
            </a:r>
          </a:p>
        </p:txBody>
      </p:sp>
      <p:grpSp>
        <p:nvGrpSpPr>
          <p:cNvPr id="199" name="Group 198"/>
          <p:cNvGrpSpPr>
            <a:grpSpLocks/>
          </p:cNvGrpSpPr>
          <p:nvPr/>
        </p:nvGrpSpPr>
        <p:grpSpPr bwMode="auto">
          <a:xfrm>
            <a:off x="1943100" y="1717675"/>
            <a:ext cx="4914900" cy="3128963"/>
            <a:chOff x="1943100" y="1412938"/>
            <a:chExt cx="4914900" cy="3128277"/>
          </a:xfrm>
        </p:grpSpPr>
        <p:sp>
          <p:nvSpPr>
            <p:cNvPr id="200" name="Freeform 199"/>
            <p:cNvSpPr>
              <a:spLocks/>
            </p:cNvSpPr>
            <p:nvPr/>
          </p:nvSpPr>
          <p:spPr bwMode="auto">
            <a:xfrm>
              <a:off x="2624138" y="1600222"/>
              <a:ext cx="1827212" cy="1041172"/>
            </a:xfrm>
            <a:custGeom>
              <a:avLst/>
              <a:gdLst>
                <a:gd name="T0" fmla="*/ 0 w 1963637"/>
                <a:gd name="T1" fmla="*/ 37987 h 949025"/>
                <a:gd name="T2" fmla="*/ 150144 w 1963637"/>
                <a:gd name="T3" fmla="*/ 207139 h 949025"/>
                <a:gd name="T4" fmla="*/ 923721 w 1963637"/>
                <a:gd name="T5" fmla="*/ 218935 h 949025"/>
                <a:gd name="T6" fmla="*/ 1676396 w 1963637"/>
                <a:gd name="T7" fmla="*/ 345556 h 949025"/>
                <a:gd name="T8" fmla="*/ 1822477 w 1963637"/>
                <a:gd name="T9" fmla="*/ 1041172 h 9490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3637" h="949025">
                  <a:moveTo>
                    <a:pt x="0" y="34625"/>
                  </a:moveTo>
                  <a:cubicBezTo>
                    <a:pt x="105904" y="-90408"/>
                    <a:pt x="-4094" y="161318"/>
                    <a:pt x="161354" y="188807"/>
                  </a:cubicBezTo>
                  <a:cubicBezTo>
                    <a:pt x="326802" y="216296"/>
                    <a:pt x="709081" y="196578"/>
                    <a:pt x="992689" y="199559"/>
                  </a:cubicBezTo>
                  <a:cubicBezTo>
                    <a:pt x="1276297" y="202540"/>
                    <a:pt x="1640584" y="190062"/>
                    <a:pt x="1801561" y="314973"/>
                  </a:cubicBezTo>
                  <a:cubicBezTo>
                    <a:pt x="1962538" y="439884"/>
                    <a:pt x="1974071" y="658336"/>
                    <a:pt x="1958549" y="949025"/>
                  </a:cubicBezTo>
                </a:path>
              </a:pathLst>
            </a:custGeom>
            <a:noFill/>
            <a:ln w="31750" cap="flat" cmpd="sng">
              <a:solidFill>
                <a:srgbClr val="69972D"/>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01" name="Rounded Rectangle 200"/>
            <p:cNvSpPr/>
            <p:nvPr/>
          </p:nvSpPr>
          <p:spPr bwMode="auto">
            <a:xfrm>
              <a:off x="1943100" y="1412938"/>
              <a:ext cx="1298575" cy="304733"/>
            </a:xfrm>
            <a:prstGeom prst="roundRect">
              <a:avLst/>
            </a:prstGeom>
            <a:solidFill>
              <a:srgbClr val="68A400">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Employees</a:t>
              </a:r>
            </a:p>
          </p:txBody>
        </p:sp>
        <p:sp>
          <p:nvSpPr>
            <p:cNvPr id="202" name="Freeform 201"/>
            <p:cNvSpPr>
              <a:spLocks/>
            </p:cNvSpPr>
            <p:nvPr/>
          </p:nvSpPr>
          <p:spPr bwMode="auto">
            <a:xfrm>
              <a:off x="4392613" y="2892164"/>
              <a:ext cx="1722437" cy="725329"/>
            </a:xfrm>
            <a:custGeom>
              <a:avLst/>
              <a:gdLst>
                <a:gd name="T0" fmla="*/ 0 w 1963637"/>
                <a:gd name="T1" fmla="*/ 26463 h 949025"/>
                <a:gd name="T2" fmla="*/ 141534 w 1963637"/>
                <a:gd name="T3" fmla="*/ 144303 h 949025"/>
                <a:gd name="T4" fmla="*/ 870754 w 1963637"/>
                <a:gd name="T5" fmla="*/ 152521 h 949025"/>
                <a:gd name="T6" fmla="*/ 1580269 w 1963637"/>
                <a:gd name="T7" fmla="*/ 240730 h 949025"/>
                <a:gd name="T8" fmla="*/ 1717974 w 1963637"/>
                <a:gd name="T9" fmla="*/ 725329 h 9490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3637" h="949025">
                  <a:moveTo>
                    <a:pt x="0" y="34625"/>
                  </a:moveTo>
                  <a:cubicBezTo>
                    <a:pt x="105904" y="-90408"/>
                    <a:pt x="-4094" y="161318"/>
                    <a:pt x="161354" y="188807"/>
                  </a:cubicBezTo>
                  <a:cubicBezTo>
                    <a:pt x="326802" y="216296"/>
                    <a:pt x="709081" y="196578"/>
                    <a:pt x="992689" y="199559"/>
                  </a:cubicBezTo>
                  <a:cubicBezTo>
                    <a:pt x="1276297" y="202540"/>
                    <a:pt x="1640584" y="190062"/>
                    <a:pt x="1801561" y="314973"/>
                  </a:cubicBezTo>
                  <a:cubicBezTo>
                    <a:pt x="1962538" y="439884"/>
                    <a:pt x="1974071" y="658336"/>
                    <a:pt x="1958549" y="949025"/>
                  </a:cubicBezTo>
                </a:path>
              </a:pathLst>
            </a:custGeom>
            <a:noFill/>
            <a:ln w="31750" cap="flat" cmpd="sng">
              <a:solidFill>
                <a:srgbClr val="69972D"/>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03" name="Rounded Rectangle 202"/>
            <p:cNvSpPr/>
            <p:nvPr/>
          </p:nvSpPr>
          <p:spPr bwMode="auto">
            <a:xfrm>
              <a:off x="3671888" y="2641394"/>
              <a:ext cx="1466850" cy="304733"/>
            </a:xfrm>
            <a:prstGeom prst="roundRect">
              <a:avLst/>
            </a:prstGeom>
            <a:solidFill>
              <a:srgbClr val="68A400">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Unstructured</a:t>
              </a:r>
            </a:p>
          </p:txBody>
        </p:sp>
        <p:sp>
          <p:nvSpPr>
            <p:cNvPr id="204" name="Freeform 203"/>
            <p:cNvSpPr>
              <a:spLocks/>
            </p:cNvSpPr>
            <p:nvPr/>
          </p:nvSpPr>
          <p:spPr bwMode="auto">
            <a:xfrm>
              <a:off x="6116638" y="3855565"/>
              <a:ext cx="741362" cy="685650"/>
            </a:xfrm>
            <a:custGeom>
              <a:avLst/>
              <a:gdLst>
                <a:gd name="T0" fmla="*/ 0 w 1963637"/>
                <a:gd name="T1" fmla="*/ 25016 h 949025"/>
                <a:gd name="T2" fmla="*/ 60918 w 1963637"/>
                <a:gd name="T3" fmla="*/ 136409 h 949025"/>
                <a:gd name="T4" fmla="*/ 374785 w 1963637"/>
                <a:gd name="T5" fmla="*/ 144177 h 949025"/>
                <a:gd name="T6" fmla="*/ 680171 w 1963637"/>
                <a:gd name="T7" fmla="*/ 227561 h 949025"/>
                <a:gd name="T8" fmla="*/ 739441 w 1963637"/>
                <a:gd name="T9" fmla="*/ 685650 h 9490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3637" h="949025">
                  <a:moveTo>
                    <a:pt x="0" y="34625"/>
                  </a:moveTo>
                  <a:cubicBezTo>
                    <a:pt x="105904" y="-90408"/>
                    <a:pt x="-4094" y="161318"/>
                    <a:pt x="161354" y="188807"/>
                  </a:cubicBezTo>
                  <a:cubicBezTo>
                    <a:pt x="326802" y="216296"/>
                    <a:pt x="709081" y="196578"/>
                    <a:pt x="992689" y="199559"/>
                  </a:cubicBezTo>
                  <a:cubicBezTo>
                    <a:pt x="1276297" y="202540"/>
                    <a:pt x="1640584" y="190062"/>
                    <a:pt x="1801561" y="314973"/>
                  </a:cubicBezTo>
                  <a:cubicBezTo>
                    <a:pt x="1962538" y="439884"/>
                    <a:pt x="1974071" y="658336"/>
                    <a:pt x="1958549" y="949025"/>
                  </a:cubicBezTo>
                </a:path>
              </a:pathLst>
            </a:custGeom>
            <a:noFill/>
            <a:ln w="31750" cap="flat" cmpd="sng">
              <a:solidFill>
                <a:srgbClr val="69972D"/>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05" name="Rounded Rectangle 204"/>
            <p:cNvSpPr/>
            <p:nvPr/>
          </p:nvSpPr>
          <p:spPr bwMode="auto">
            <a:xfrm>
              <a:off x="5465763" y="3617493"/>
              <a:ext cx="1298575" cy="304733"/>
            </a:xfrm>
            <a:prstGeom prst="roundRect">
              <a:avLst/>
            </a:prstGeom>
            <a:solidFill>
              <a:srgbClr val="68A400">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Web 2.0</a:t>
              </a:r>
            </a:p>
          </p:txBody>
        </p:sp>
      </p:grpSp>
      <p:grpSp>
        <p:nvGrpSpPr>
          <p:cNvPr id="206" name="Group 205"/>
          <p:cNvGrpSpPr>
            <a:grpSpLocks/>
          </p:cNvGrpSpPr>
          <p:nvPr/>
        </p:nvGrpSpPr>
        <p:grpSpPr bwMode="auto">
          <a:xfrm>
            <a:off x="1936750" y="1717675"/>
            <a:ext cx="5030788" cy="3159125"/>
            <a:chOff x="1936750" y="1412938"/>
            <a:chExt cx="5030787" cy="3159125"/>
          </a:xfrm>
        </p:grpSpPr>
        <p:sp>
          <p:nvSpPr>
            <p:cNvPr id="207" name="Line 61"/>
            <p:cNvSpPr>
              <a:spLocks noChangeShapeType="1"/>
            </p:cNvSpPr>
            <p:nvPr/>
          </p:nvSpPr>
          <p:spPr bwMode="auto">
            <a:xfrm>
              <a:off x="2651125" y="2946463"/>
              <a:ext cx="0" cy="561975"/>
            </a:xfrm>
            <a:prstGeom prst="line">
              <a:avLst/>
            </a:prstGeom>
            <a:noFill/>
            <a:ln w="31750">
              <a:solidFill>
                <a:srgbClr val="E7800F"/>
              </a:solidFill>
              <a:prstDash val="solid"/>
              <a:round/>
              <a:headEn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en-US" sz="1400" b="1" kern="0">
                <a:solidFill>
                  <a:sysClr val="windowText" lastClr="000000"/>
                </a:solidFill>
                <a:latin typeface="+mn-lt"/>
                <a:ea typeface="+mn-ea"/>
                <a:cs typeface="Arial" pitchFamily="34" charset="0"/>
              </a:endParaRPr>
            </a:p>
          </p:txBody>
        </p:sp>
        <p:sp>
          <p:nvSpPr>
            <p:cNvPr id="208" name="Freeform 207"/>
            <p:cNvSpPr>
              <a:spLocks/>
            </p:cNvSpPr>
            <p:nvPr/>
          </p:nvSpPr>
          <p:spPr bwMode="auto">
            <a:xfrm>
              <a:off x="2624138" y="4040251"/>
              <a:ext cx="923925" cy="531812"/>
            </a:xfrm>
            <a:custGeom>
              <a:avLst/>
              <a:gdLst>
                <a:gd name="T0" fmla="*/ 0 w 1911955"/>
                <a:gd name="T1" fmla="*/ 12538 h 1109191"/>
                <a:gd name="T2" fmla="*/ 69499 w 1911955"/>
                <a:gd name="T3" fmla="*/ 153051 h 1109191"/>
                <a:gd name="T4" fmla="*/ 428869 w 1911955"/>
                <a:gd name="T5" fmla="*/ 177229 h 1109191"/>
                <a:gd name="T6" fmla="*/ 845161 w 1911955"/>
                <a:gd name="T7" fmla="*/ 227810 h 1109191"/>
                <a:gd name="T8" fmla="*/ 921023 w 1911955"/>
                <a:gd name="T9" fmla="*/ 531812 h 1109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1955" h="1109191">
                  <a:moveTo>
                    <a:pt x="0" y="26150"/>
                  </a:moveTo>
                  <a:cubicBezTo>
                    <a:pt x="105905" y="-98884"/>
                    <a:pt x="-4096" y="261966"/>
                    <a:pt x="143820" y="319215"/>
                  </a:cubicBezTo>
                  <a:cubicBezTo>
                    <a:pt x="291736" y="376464"/>
                    <a:pt x="549841" y="373415"/>
                    <a:pt x="887495" y="369643"/>
                  </a:cubicBezTo>
                  <a:cubicBezTo>
                    <a:pt x="1225149" y="365871"/>
                    <a:pt x="1579220" y="351881"/>
                    <a:pt x="1748962" y="475139"/>
                  </a:cubicBezTo>
                  <a:cubicBezTo>
                    <a:pt x="1918705" y="598397"/>
                    <a:pt x="1921472" y="818502"/>
                    <a:pt x="1905950" y="1109191"/>
                  </a:cubicBezTo>
                </a:path>
              </a:pathLst>
            </a:custGeom>
            <a:noFill/>
            <a:ln w="31750" cap="flat" cmpd="sng">
              <a:solidFill>
                <a:srgbClr val="E7800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09" name="Rounded Rectangle 208"/>
            <p:cNvSpPr/>
            <p:nvPr/>
          </p:nvSpPr>
          <p:spPr bwMode="auto">
            <a:xfrm>
              <a:off x="1936750" y="3508438"/>
              <a:ext cx="1428750" cy="608013"/>
            </a:xfrm>
            <a:prstGeom prst="roundRect">
              <a:avLst>
                <a:gd name="adj" fmla="val 12489"/>
              </a:avLst>
            </a:prstGeom>
            <a:solidFill>
              <a:srgbClr val="ED9E05">
                <a:lumMod val="20000"/>
                <a:lumOff val="80000"/>
              </a:srgbClr>
            </a:solidFill>
            <a:ln>
              <a:noFill/>
            </a:ln>
            <a:effectLst/>
            <a:extLst/>
          </p:spPr>
          <p:txBody>
            <a:bodyPr anchor="ctr"/>
            <a:lstStyle/>
            <a:p>
              <a:pPr algn="ctr" fontAlgn="auto">
                <a:lnSpc>
                  <a:spcPct val="90000"/>
                </a:lnSpc>
                <a:spcBef>
                  <a:spcPts val="0"/>
                </a:spcBef>
                <a:spcAft>
                  <a:spcPts val="0"/>
                </a:spcAft>
                <a:defRPr/>
              </a:pPr>
              <a:r>
                <a:rPr lang="en-US" sz="1400" b="1" kern="0" dirty="0">
                  <a:solidFill>
                    <a:srgbClr val="000000"/>
                  </a:solidFill>
                  <a:cs typeface="Arial" pitchFamily="34" charset="0"/>
                </a:rPr>
                <a:t>Systems Applications</a:t>
              </a:r>
            </a:p>
          </p:txBody>
        </p:sp>
        <p:sp>
          <p:nvSpPr>
            <p:cNvPr id="210" name="Freeform 209"/>
            <p:cNvSpPr>
              <a:spLocks/>
            </p:cNvSpPr>
            <p:nvPr/>
          </p:nvSpPr>
          <p:spPr bwMode="auto">
            <a:xfrm flipH="1">
              <a:off x="2660650" y="1565338"/>
              <a:ext cx="3665537" cy="1076325"/>
            </a:xfrm>
            <a:custGeom>
              <a:avLst/>
              <a:gdLst>
                <a:gd name="T0" fmla="*/ 0 w 1890921"/>
                <a:gd name="T1" fmla="*/ 0 h 1169155"/>
                <a:gd name="T2" fmla="*/ 83103 w 1890921"/>
                <a:gd name="T3" fmla="*/ 649489 h 1169155"/>
                <a:gd name="T4" fmla="*/ 802146 w 1890921"/>
                <a:gd name="T5" fmla="*/ 738763 h 1169155"/>
                <a:gd name="T6" fmla="*/ 1703511 w 1890921"/>
                <a:gd name="T7" fmla="*/ 735320 h 1169155"/>
                <a:gd name="T8" fmla="*/ 2483082 w 1890921"/>
                <a:gd name="T9" fmla="*/ 738121 h 1169155"/>
                <a:gd name="T10" fmla="*/ 3192508 w 1890921"/>
                <a:gd name="T11" fmla="*/ 735346 h 1169155"/>
                <a:gd name="T12" fmla="*/ 3663494 w 1890921"/>
                <a:gd name="T13" fmla="*/ 1076325 h 11691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0921" h="1169155">
                  <a:moveTo>
                    <a:pt x="0" y="0"/>
                  </a:moveTo>
                  <a:cubicBezTo>
                    <a:pt x="19428" y="23063"/>
                    <a:pt x="-26096" y="571760"/>
                    <a:pt x="42870" y="705506"/>
                  </a:cubicBezTo>
                  <a:cubicBezTo>
                    <a:pt x="111836" y="839252"/>
                    <a:pt x="290448" y="808830"/>
                    <a:pt x="413799" y="802479"/>
                  </a:cubicBezTo>
                  <a:lnTo>
                    <a:pt x="878781" y="798739"/>
                  </a:lnTo>
                  <a:lnTo>
                    <a:pt x="1280934" y="801782"/>
                  </a:lnTo>
                  <a:cubicBezTo>
                    <a:pt x="1409364" y="783331"/>
                    <a:pt x="1547870" y="795545"/>
                    <a:pt x="1646902" y="798768"/>
                  </a:cubicBezTo>
                  <a:cubicBezTo>
                    <a:pt x="1745934" y="801991"/>
                    <a:pt x="1905389" y="878466"/>
                    <a:pt x="1889867" y="1169155"/>
                  </a:cubicBezTo>
                </a:path>
              </a:pathLst>
            </a:custGeom>
            <a:noFill/>
            <a:ln w="31750" cap="flat" cmpd="sng">
              <a:solidFill>
                <a:srgbClr val="E7800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11" name="Rounded Rectangle 210"/>
            <p:cNvSpPr/>
            <p:nvPr/>
          </p:nvSpPr>
          <p:spPr bwMode="auto">
            <a:xfrm>
              <a:off x="5538787" y="1412938"/>
              <a:ext cx="1428750" cy="304800"/>
            </a:xfrm>
            <a:prstGeom prst="roundRect">
              <a:avLst/>
            </a:prstGeom>
            <a:solidFill>
              <a:srgbClr val="ED9E05">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Outsourcers</a:t>
              </a:r>
            </a:p>
          </p:txBody>
        </p:sp>
        <p:sp>
          <p:nvSpPr>
            <p:cNvPr id="212" name="Rounded Rectangle 211"/>
            <p:cNvSpPr/>
            <p:nvPr/>
          </p:nvSpPr>
          <p:spPr bwMode="auto">
            <a:xfrm>
              <a:off x="1936750" y="2641663"/>
              <a:ext cx="1428750" cy="304800"/>
            </a:xfrm>
            <a:prstGeom prst="roundRect">
              <a:avLst/>
            </a:prstGeom>
            <a:solidFill>
              <a:srgbClr val="ED9E05">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Structured</a:t>
              </a:r>
            </a:p>
          </p:txBody>
        </p:sp>
      </p:grpSp>
      <p:grpSp>
        <p:nvGrpSpPr>
          <p:cNvPr id="213" name="Group 212"/>
          <p:cNvGrpSpPr>
            <a:grpSpLocks/>
          </p:cNvGrpSpPr>
          <p:nvPr/>
        </p:nvGrpSpPr>
        <p:grpSpPr bwMode="auto">
          <a:xfrm>
            <a:off x="5534025" y="2144713"/>
            <a:ext cx="3079750" cy="2732087"/>
            <a:chOff x="5533389" y="1839975"/>
            <a:chExt cx="3080386" cy="2732088"/>
          </a:xfrm>
        </p:grpSpPr>
        <p:sp>
          <p:nvSpPr>
            <p:cNvPr id="214" name="Line 64"/>
            <p:cNvSpPr>
              <a:spLocks noChangeShapeType="1"/>
            </p:cNvSpPr>
            <p:nvPr/>
          </p:nvSpPr>
          <p:spPr bwMode="auto">
            <a:xfrm>
              <a:off x="7899252" y="2946462"/>
              <a:ext cx="0" cy="561975"/>
            </a:xfrm>
            <a:prstGeom prst="line">
              <a:avLst/>
            </a:prstGeom>
            <a:noFill/>
            <a:ln w="31750">
              <a:solidFill>
                <a:srgbClr val="1988AF"/>
              </a:solidFill>
              <a:prstDash val="solid"/>
              <a:round/>
              <a:headEn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en-US" sz="1400" b="1" kern="0">
                <a:solidFill>
                  <a:sysClr val="windowText" lastClr="000000"/>
                </a:solidFill>
                <a:latin typeface="+mn-lt"/>
                <a:ea typeface="+mn-ea"/>
                <a:cs typeface="Arial" pitchFamily="34" charset="0"/>
              </a:endParaRPr>
            </a:p>
          </p:txBody>
        </p:sp>
        <p:sp>
          <p:nvSpPr>
            <p:cNvPr id="215" name="Rounded Rectangle 214"/>
            <p:cNvSpPr/>
            <p:nvPr/>
          </p:nvSpPr>
          <p:spPr bwMode="auto">
            <a:xfrm>
              <a:off x="7184730" y="2641662"/>
              <a:ext cx="1429045" cy="304800"/>
            </a:xfrm>
            <a:prstGeom prst="roundRect">
              <a:avLst/>
            </a:prstGeom>
            <a:solidFill>
              <a:srgbClr val="32BAEC">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In motion</a:t>
              </a:r>
            </a:p>
          </p:txBody>
        </p:sp>
        <p:sp>
          <p:nvSpPr>
            <p:cNvPr id="216" name="Freeform 215"/>
            <p:cNvSpPr>
              <a:spLocks/>
            </p:cNvSpPr>
            <p:nvPr/>
          </p:nvSpPr>
          <p:spPr bwMode="auto">
            <a:xfrm>
              <a:off x="7300642" y="2060637"/>
              <a:ext cx="598611" cy="531813"/>
            </a:xfrm>
            <a:custGeom>
              <a:avLst/>
              <a:gdLst>
                <a:gd name="T0" fmla="*/ 0 w 1911955"/>
                <a:gd name="T1" fmla="*/ 12538 h 1109191"/>
                <a:gd name="T2" fmla="*/ 45028 w 1911955"/>
                <a:gd name="T3" fmla="*/ 153051 h 1109191"/>
                <a:gd name="T4" fmla="*/ 277864 w 1911955"/>
                <a:gd name="T5" fmla="*/ 177229 h 1109191"/>
                <a:gd name="T6" fmla="*/ 547580 w 1911955"/>
                <a:gd name="T7" fmla="*/ 227810 h 1109191"/>
                <a:gd name="T8" fmla="*/ 596731 w 1911955"/>
                <a:gd name="T9" fmla="*/ 531813 h 1109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1955" h="1109191">
                  <a:moveTo>
                    <a:pt x="0" y="26150"/>
                  </a:moveTo>
                  <a:cubicBezTo>
                    <a:pt x="105905" y="-98884"/>
                    <a:pt x="-4096" y="261966"/>
                    <a:pt x="143820" y="319215"/>
                  </a:cubicBezTo>
                  <a:cubicBezTo>
                    <a:pt x="291736" y="376464"/>
                    <a:pt x="549841" y="373415"/>
                    <a:pt x="887495" y="369643"/>
                  </a:cubicBezTo>
                  <a:cubicBezTo>
                    <a:pt x="1225149" y="365871"/>
                    <a:pt x="1579220" y="351881"/>
                    <a:pt x="1748962" y="475139"/>
                  </a:cubicBezTo>
                  <a:cubicBezTo>
                    <a:pt x="1918705" y="598397"/>
                    <a:pt x="1921472" y="818502"/>
                    <a:pt x="1905950" y="1109191"/>
                  </a:cubicBezTo>
                </a:path>
              </a:pathLst>
            </a:custGeom>
            <a:noFill/>
            <a:ln w="31750" cap="flat" cmpd="sng">
              <a:solidFill>
                <a:srgbClr val="1988A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17" name="Rounded Rectangle 216"/>
            <p:cNvSpPr/>
            <p:nvPr/>
          </p:nvSpPr>
          <p:spPr bwMode="auto">
            <a:xfrm>
              <a:off x="6586119" y="1839975"/>
              <a:ext cx="1429045" cy="304800"/>
            </a:xfrm>
            <a:prstGeom prst="roundRect">
              <a:avLst/>
            </a:prstGeom>
            <a:solidFill>
              <a:srgbClr val="32BAEC">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Customers</a:t>
              </a:r>
            </a:p>
          </p:txBody>
        </p:sp>
        <p:sp>
          <p:nvSpPr>
            <p:cNvPr id="218" name="Freeform 217"/>
            <p:cNvSpPr>
              <a:spLocks/>
            </p:cNvSpPr>
            <p:nvPr/>
          </p:nvSpPr>
          <p:spPr bwMode="auto">
            <a:xfrm flipH="1">
              <a:off x="5533389" y="3856101"/>
              <a:ext cx="2389681" cy="715962"/>
            </a:xfrm>
            <a:custGeom>
              <a:avLst/>
              <a:gdLst>
                <a:gd name="T0" fmla="*/ 0 w 1890921"/>
                <a:gd name="T1" fmla="*/ 0 h 1169155"/>
                <a:gd name="T2" fmla="*/ 54178 w 1890921"/>
                <a:gd name="T3" fmla="*/ 432035 h 1169155"/>
                <a:gd name="T4" fmla="*/ 522945 w 1890921"/>
                <a:gd name="T5" fmla="*/ 491419 h 1169155"/>
                <a:gd name="T6" fmla="*/ 1110573 w 1890921"/>
                <a:gd name="T7" fmla="*/ 489128 h 1169155"/>
                <a:gd name="T8" fmla="*/ 1618800 w 1890921"/>
                <a:gd name="T9" fmla="*/ 490992 h 1169155"/>
                <a:gd name="T10" fmla="*/ 2081298 w 1890921"/>
                <a:gd name="T11" fmla="*/ 489146 h 1169155"/>
                <a:gd name="T12" fmla="*/ 2388349 w 1890921"/>
                <a:gd name="T13" fmla="*/ 715962 h 116915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0921" h="1169155">
                  <a:moveTo>
                    <a:pt x="0" y="0"/>
                  </a:moveTo>
                  <a:cubicBezTo>
                    <a:pt x="19428" y="23063"/>
                    <a:pt x="-26096" y="571760"/>
                    <a:pt x="42870" y="705506"/>
                  </a:cubicBezTo>
                  <a:cubicBezTo>
                    <a:pt x="111836" y="839252"/>
                    <a:pt x="290448" y="808830"/>
                    <a:pt x="413799" y="802479"/>
                  </a:cubicBezTo>
                  <a:lnTo>
                    <a:pt x="878781" y="798739"/>
                  </a:lnTo>
                  <a:lnTo>
                    <a:pt x="1280934" y="801782"/>
                  </a:lnTo>
                  <a:cubicBezTo>
                    <a:pt x="1409364" y="783331"/>
                    <a:pt x="1547870" y="795545"/>
                    <a:pt x="1646902" y="798768"/>
                  </a:cubicBezTo>
                  <a:cubicBezTo>
                    <a:pt x="1745934" y="801991"/>
                    <a:pt x="1905389" y="878466"/>
                    <a:pt x="1889867" y="1169155"/>
                  </a:cubicBezTo>
                </a:path>
              </a:pathLst>
            </a:custGeom>
            <a:noFill/>
            <a:ln w="31750" cap="flat" cmpd="sng">
              <a:solidFill>
                <a:srgbClr val="1988AF"/>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219" name="Rounded Rectangle 218"/>
            <p:cNvSpPr/>
            <p:nvPr/>
          </p:nvSpPr>
          <p:spPr bwMode="auto">
            <a:xfrm>
              <a:off x="7184730" y="3508438"/>
              <a:ext cx="1429045" cy="608013"/>
            </a:xfrm>
            <a:prstGeom prst="roundRect">
              <a:avLst/>
            </a:prstGeom>
            <a:solidFill>
              <a:srgbClr val="32BAEC">
                <a:lumMod val="20000"/>
                <a:lumOff val="80000"/>
              </a:srgbClr>
            </a:solidFill>
            <a:ln>
              <a:noFill/>
            </a:ln>
            <a:effectLst/>
            <a:extLst/>
          </p:spPr>
          <p:txBody>
            <a:bodyPr anchor="ctr"/>
            <a:lstStyle/>
            <a:p>
              <a:pPr algn="ctr" fontAlgn="auto">
                <a:spcBef>
                  <a:spcPts val="0"/>
                </a:spcBef>
                <a:spcAft>
                  <a:spcPts val="0"/>
                </a:spcAft>
                <a:defRPr/>
              </a:pPr>
              <a:r>
                <a:rPr lang="en-US" sz="1400" b="1" kern="0" dirty="0">
                  <a:solidFill>
                    <a:srgbClr val="000000"/>
                  </a:solidFill>
                  <a:cs typeface="Arial" pitchFamily="34" charset="0"/>
                </a:rPr>
                <a:t>Mobile </a:t>
              </a:r>
            </a:p>
            <a:p>
              <a:pPr algn="ctr" fontAlgn="auto">
                <a:spcBef>
                  <a:spcPts val="0"/>
                </a:spcBef>
                <a:spcAft>
                  <a:spcPts val="0"/>
                </a:spcAft>
                <a:defRPr/>
              </a:pPr>
              <a:r>
                <a:rPr lang="en-US" sz="1400" b="1" kern="0" dirty="0">
                  <a:solidFill>
                    <a:sysClr val="windowText" lastClr="000000"/>
                  </a:solidFill>
                  <a:cs typeface="Arial" pitchFamily="34" charset="0"/>
                </a:rPr>
                <a:t>Applications</a:t>
              </a:r>
              <a:endParaRPr lang="en-US" sz="1400" b="1" kern="0" dirty="0">
                <a:solidFill>
                  <a:srgbClr val="000000"/>
                </a:solidFill>
                <a:cs typeface="Arial" pitchFamily="34" charset="0"/>
              </a:endParaRPr>
            </a:p>
          </p:txBody>
        </p:sp>
      </p:grpSp>
    </p:spTree>
    <p:extLst>
      <p:ext uri="{BB962C8B-B14F-4D97-AF65-F5344CB8AC3E}">
        <p14:creationId xmlns:p14="http://schemas.microsoft.com/office/powerpoint/2010/main" val="123622958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ntr" presetSubtype="0" fill="hold" nodeType="clickEffect">
                                  <p:stCondLst>
                                    <p:cond delay="0"/>
                                  </p:stCondLst>
                                  <p:childTnLst>
                                    <p:set>
                                      <p:cBhvr>
                                        <p:cTn id="13" dur="1" fill="hold">
                                          <p:stCondLst>
                                            <p:cond delay="0"/>
                                          </p:stCondLst>
                                        </p:cTn>
                                        <p:tgtEl>
                                          <p:spTgt spid="166"/>
                                        </p:tgtEl>
                                        <p:attrNameLst>
                                          <p:attrName>style.visibility</p:attrName>
                                        </p:attrNameLst>
                                      </p:cBhvr>
                                      <p:to>
                                        <p:strVal val="visible"/>
                                      </p:to>
                                    </p:set>
                                    <p:animEffect transition="in" filter="fade">
                                      <p:cBhvr>
                                        <p:cTn id="14" dur="1000"/>
                                        <p:tgtEl>
                                          <p:spTgt spid="166"/>
                                        </p:tgtEl>
                                      </p:cBhvr>
                                    </p:animEffect>
                                  </p:childTnLst>
                                </p:cTn>
                              </p:par>
                              <p:par>
                                <p:cTn id="15" presetID="10" presetClass="entr" presetSubtype="0" fill="hold" nodeType="withEffect">
                                  <p:stCondLst>
                                    <p:cond delay="0"/>
                                  </p:stCondLst>
                                  <p:childTnLst>
                                    <p:set>
                                      <p:cBhvr>
                                        <p:cTn id="16" dur="1" fill="hold">
                                          <p:stCondLst>
                                            <p:cond delay="0"/>
                                          </p:stCondLst>
                                        </p:cTn>
                                        <p:tgtEl>
                                          <p:spTgt spid="167"/>
                                        </p:tgtEl>
                                        <p:attrNameLst>
                                          <p:attrName>style.visibility</p:attrName>
                                        </p:attrNameLst>
                                      </p:cBhvr>
                                      <p:to>
                                        <p:strVal val="visible"/>
                                      </p:to>
                                    </p:set>
                                    <p:animEffect transition="in" filter="fade">
                                      <p:cBhvr>
                                        <p:cTn id="17" dur="500"/>
                                        <p:tgtEl>
                                          <p:spTgt spid="167"/>
                                        </p:tgtEl>
                                      </p:cBhvr>
                                    </p:animEffect>
                                  </p:childTnLst>
                                </p:cTn>
                              </p:par>
                              <p:par>
                                <p:cTn id="18" presetID="10" presetClass="entr" presetSubtype="0" fill="hold" nodeType="withEffect">
                                  <p:stCondLst>
                                    <p:cond delay="0"/>
                                  </p:stCondLst>
                                  <p:childTnLst>
                                    <p:set>
                                      <p:cBhvr>
                                        <p:cTn id="19" dur="1" fill="hold">
                                          <p:stCondLst>
                                            <p:cond delay="0"/>
                                          </p:stCondLst>
                                        </p:cTn>
                                        <p:tgtEl>
                                          <p:spTgt spid="170"/>
                                        </p:tgtEl>
                                        <p:attrNameLst>
                                          <p:attrName>style.visibility</p:attrName>
                                        </p:attrNameLst>
                                      </p:cBhvr>
                                      <p:to>
                                        <p:strVal val="visible"/>
                                      </p:to>
                                    </p:set>
                                    <p:animEffect transition="in" filter="fade">
                                      <p:cBhvr>
                                        <p:cTn id="20" dur="500"/>
                                        <p:tgtEl>
                                          <p:spTgt spid="170"/>
                                        </p:tgtEl>
                                      </p:cBhvr>
                                    </p:animEffect>
                                  </p:childTnLst>
                                </p:cTn>
                              </p:par>
                              <p:par>
                                <p:cTn id="21" presetID="10" presetClass="entr" presetSubtype="0" fill="hold" nodeType="withEffect">
                                  <p:stCondLst>
                                    <p:cond delay="0"/>
                                  </p:stCondLst>
                                  <p:childTnLst>
                                    <p:set>
                                      <p:cBhvr>
                                        <p:cTn id="22" dur="1" fill="hold">
                                          <p:stCondLst>
                                            <p:cond delay="0"/>
                                          </p:stCondLst>
                                        </p:cTn>
                                        <p:tgtEl>
                                          <p:spTgt spid="173"/>
                                        </p:tgtEl>
                                        <p:attrNameLst>
                                          <p:attrName>style.visibility</p:attrName>
                                        </p:attrNameLst>
                                      </p:cBhvr>
                                      <p:to>
                                        <p:strVal val="visible"/>
                                      </p:to>
                                    </p:set>
                                    <p:animEffect transition="in" filter="fade">
                                      <p:cBhvr>
                                        <p:cTn id="23" dur="500"/>
                                        <p:tgtEl>
                                          <p:spTgt spid="17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2" fill="hold" nodeType="clickEffect">
                                  <p:stCondLst>
                                    <p:cond delay="0"/>
                                  </p:stCondLst>
                                  <p:childTnLst>
                                    <p:set>
                                      <p:cBhvr>
                                        <p:cTn id="27" dur="1" fill="hold">
                                          <p:stCondLst>
                                            <p:cond delay="0"/>
                                          </p:stCondLst>
                                        </p:cTn>
                                        <p:tgtEl>
                                          <p:spTgt spid="176"/>
                                        </p:tgtEl>
                                        <p:attrNameLst>
                                          <p:attrName>style.visibility</p:attrName>
                                        </p:attrNameLst>
                                      </p:cBhvr>
                                      <p:to>
                                        <p:strVal val="visible"/>
                                      </p:to>
                                    </p:set>
                                    <p:anim calcmode="lin" valueType="num">
                                      <p:cBhvr additive="base">
                                        <p:cTn id="28" dur="500" fill="hold"/>
                                        <p:tgtEl>
                                          <p:spTgt spid="176"/>
                                        </p:tgtEl>
                                        <p:attrNameLst>
                                          <p:attrName>ppt_x</p:attrName>
                                        </p:attrNameLst>
                                      </p:cBhvr>
                                      <p:tavLst>
                                        <p:tav tm="0">
                                          <p:val>
                                            <p:strVal val="1+#ppt_w/2"/>
                                          </p:val>
                                        </p:tav>
                                        <p:tav tm="100000">
                                          <p:val>
                                            <p:strVal val="#ppt_x"/>
                                          </p:val>
                                        </p:tav>
                                      </p:tavLst>
                                    </p:anim>
                                    <p:anim calcmode="lin" valueType="num">
                                      <p:cBhvr additive="base">
                                        <p:cTn id="29" dur="500" fill="hold"/>
                                        <p:tgtEl>
                                          <p:spTgt spid="176"/>
                                        </p:tgtEl>
                                        <p:attrNameLst>
                                          <p:attrName>ppt_y</p:attrName>
                                        </p:attrNameLst>
                                      </p:cBhvr>
                                      <p:tavLst>
                                        <p:tav tm="0">
                                          <p:val>
                                            <p:strVal val="#ppt_y"/>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2" presetClass="entr" presetSubtype="0" fill="hold" nodeType="clickEffect">
                                  <p:stCondLst>
                                    <p:cond delay="0"/>
                                  </p:stCondLst>
                                  <p:childTnLst>
                                    <p:set>
                                      <p:cBhvr>
                                        <p:cTn id="33" dur="1" fill="hold">
                                          <p:stCondLst>
                                            <p:cond delay="0"/>
                                          </p:stCondLst>
                                        </p:cTn>
                                        <p:tgtEl>
                                          <p:spTgt spid="161"/>
                                        </p:tgtEl>
                                        <p:attrNameLst>
                                          <p:attrName>style.visibility</p:attrName>
                                        </p:attrNameLst>
                                      </p:cBhvr>
                                      <p:to>
                                        <p:strVal val="visible"/>
                                      </p:to>
                                    </p:set>
                                    <p:animEffect transition="in" filter="fade">
                                      <p:cBhvr>
                                        <p:cTn id="34" dur="1000"/>
                                        <p:tgtEl>
                                          <p:spTgt spid="161"/>
                                        </p:tgtEl>
                                      </p:cBhvr>
                                    </p:animEffect>
                                    <p:anim calcmode="lin" valueType="num">
                                      <p:cBhvr>
                                        <p:cTn id="35" dur="1000" fill="hold"/>
                                        <p:tgtEl>
                                          <p:spTgt spid="161"/>
                                        </p:tgtEl>
                                        <p:attrNameLst>
                                          <p:attrName>ppt_x</p:attrName>
                                        </p:attrNameLst>
                                      </p:cBhvr>
                                      <p:tavLst>
                                        <p:tav tm="0">
                                          <p:val>
                                            <p:strVal val="#ppt_x"/>
                                          </p:val>
                                        </p:tav>
                                        <p:tav tm="100000">
                                          <p:val>
                                            <p:strVal val="#ppt_x"/>
                                          </p:val>
                                        </p:tav>
                                      </p:tavLst>
                                    </p:anim>
                                    <p:anim calcmode="lin" valueType="num">
                                      <p:cBhvr>
                                        <p:cTn id="36" dur="1000" fill="hold"/>
                                        <p:tgtEl>
                                          <p:spTgt spid="16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62"/>
                                        </p:tgtEl>
                                        <p:attrNameLst>
                                          <p:attrName>style.visibility</p:attrName>
                                        </p:attrNameLst>
                                      </p:cBhvr>
                                      <p:to>
                                        <p:strVal val="visible"/>
                                      </p:to>
                                    </p:set>
                                    <p:animEffect transition="in" filter="fade">
                                      <p:cBhvr>
                                        <p:cTn id="39" dur="1000"/>
                                        <p:tgtEl>
                                          <p:spTgt spid="162"/>
                                        </p:tgtEl>
                                      </p:cBhvr>
                                    </p:animEffect>
                                    <p:anim calcmode="lin" valueType="num">
                                      <p:cBhvr>
                                        <p:cTn id="40" dur="1000" fill="hold"/>
                                        <p:tgtEl>
                                          <p:spTgt spid="162"/>
                                        </p:tgtEl>
                                        <p:attrNameLst>
                                          <p:attrName>ppt_x</p:attrName>
                                        </p:attrNameLst>
                                      </p:cBhvr>
                                      <p:tavLst>
                                        <p:tav tm="0">
                                          <p:val>
                                            <p:strVal val="#ppt_x"/>
                                          </p:val>
                                        </p:tav>
                                        <p:tav tm="100000">
                                          <p:val>
                                            <p:strVal val="#ppt_x"/>
                                          </p:val>
                                        </p:tav>
                                      </p:tavLst>
                                    </p:anim>
                                    <p:anim calcmode="lin" valueType="num">
                                      <p:cBhvr>
                                        <p:cTn id="41" dur="1000" fill="hold"/>
                                        <p:tgtEl>
                                          <p:spTgt spid="16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3"/>
                                        </p:tgtEl>
                                        <p:attrNameLst>
                                          <p:attrName>style.visibility</p:attrName>
                                        </p:attrNameLst>
                                      </p:cBhvr>
                                      <p:to>
                                        <p:strVal val="visible"/>
                                      </p:to>
                                    </p:set>
                                    <p:animEffect transition="in" filter="fade">
                                      <p:cBhvr>
                                        <p:cTn id="44" dur="1000"/>
                                        <p:tgtEl>
                                          <p:spTgt spid="163"/>
                                        </p:tgtEl>
                                      </p:cBhvr>
                                    </p:animEffect>
                                    <p:anim calcmode="lin" valueType="num">
                                      <p:cBhvr>
                                        <p:cTn id="45" dur="1000" fill="hold"/>
                                        <p:tgtEl>
                                          <p:spTgt spid="163"/>
                                        </p:tgtEl>
                                        <p:attrNameLst>
                                          <p:attrName>ppt_x</p:attrName>
                                        </p:attrNameLst>
                                      </p:cBhvr>
                                      <p:tavLst>
                                        <p:tav tm="0">
                                          <p:val>
                                            <p:strVal val="#ppt_x"/>
                                          </p:val>
                                        </p:tav>
                                        <p:tav tm="100000">
                                          <p:val>
                                            <p:strVal val="#ppt_x"/>
                                          </p:val>
                                        </p:tav>
                                      </p:tavLst>
                                    </p:anim>
                                    <p:anim calcmode="lin" valueType="num">
                                      <p:cBhvr>
                                        <p:cTn id="46" dur="1000" fill="hold"/>
                                        <p:tgtEl>
                                          <p:spTgt spid="16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64"/>
                                        </p:tgtEl>
                                        <p:attrNameLst>
                                          <p:attrName>style.visibility</p:attrName>
                                        </p:attrNameLst>
                                      </p:cBhvr>
                                      <p:to>
                                        <p:strVal val="visible"/>
                                      </p:to>
                                    </p:set>
                                    <p:animEffect transition="in" filter="fade">
                                      <p:cBhvr>
                                        <p:cTn id="49" dur="1000"/>
                                        <p:tgtEl>
                                          <p:spTgt spid="164"/>
                                        </p:tgtEl>
                                      </p:cBhvr>
                                    </p:animEffect>
                                    <p:anim calcmode="lin" valueType="num">
                                      <p:cBhvr>
                                        <p:cTn id="50" dur="1000" fill="hold"/>
                                        <p:tgtEl>
                                          <p:spTgt spid="164"/>
                                        </p:tgtEl>
                                        <p:attrNameLst>
                                          <p:attrName>ppt_x</p:attrName>
                                        </p:attrNameLst>
                                      </p:cBhvr>
                                      <p:tavLst>
                                        <p:tav tm="0">
                                          <p:val>
                                            <p:strVal val="#ppt_x"/>
                                          </p:val>
                                        </p:tav>
                                        <p:tav tm="100000">
                                          <p:val>
                                            <p:strVal val="#ppt_x"/>
                                          </p:val>
                                        </p:tav>
                                      </p:tavLst>
                                    </p:anim>
                                    <p:anim calcmode="lin" valueType="num">
                                      <p:cBhvr>
                                        <p:cTn id="51" dur="1000" fill="hold"/>
                                        <p:tgtEl>
                                          <p:spTgt spid="16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5"/>
                                        </p:tgtEl>
                                        <p:attrNameLst>
                                          <p:attrName>style.visibility</p:attrName>
                                        </p:attrNameLst>
                                      </p:cBhvr>
                                      <p:to>
                                        <p:strVal val="visible"/>
                                      </p:to>
                                    </p:set>
                                    <p:animEffect transition="in" filter="fade">
                                      <p:cBhvr>
                                        <p:cTn id="54" dur="1000"/>
                                        <p:tgtEl>
                                          <p:spTgt spid="165"/>
                                        </p:tgtEl>
                                      </p:cBhvr>
                                    </p:animEffect>
                                    <p:anim calcmode="lin" valueType="num">
                                      <p:cBhvr>
                                        <p:cTn id="55" dur="1000" fill="hold"/>
                                        <p:tgtEl>
                                          <p:spTgt spid="165"/>
                                        </p:tgtEl>
                                        <p:attrNameLst>
                                          <p:attrName>ppt_x</p:attrName>
                                        </p:attrNameLst>
                                      </p:cBhvr>
                                      <p:tavLst>
                                        <p:tav tm="0">
                                          <p:val>
                                            <p:strVal val="#ppt_x"/>
                                          </p:val>
                                        </p:tav>
                                        <p:tav tm="100000">
                                          <p:val>
                                            <p:strVal val="#ppt_x"/>
                                          </p:val>
                                        </p:tav>
                                      </p:tavLst>
                                    </p:anim>
                                    <p:anim calcmode="lin" valueType="num">
                                      <p:cBhvr>
                                        <p:cTn id="56" dur="1000" fill="hold"/>
                                        <p:tgtEl>
                                          <p:spTgt spid="165"/>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1000"/>
                            </p:stCondLst>
                            <p:childTnLst>
                              <p:par>
                                <p:cTn id="58" presetID="42" presetClass="entr" presetSubtype="0" fill="hold" nodeType="afterEffect">
                                  <p:stCondLst>
                                    <p:cond delay="0"/>
                                  </p:stCondLst>
                                  <p:childTnLst>
                                    <p:set>
                                      <p:cBhvr>
                                        <p:cTn id="59" dur="1" fill="hold">
                                          <p:stCondLst>
                                            <p:cond delay="0"/>
                                          </p:stCondLst>
                                        </p:cTn>
                                        <p:tgtEl>
                                          <p:spTgt spid="187"/>
                                        </p:tgtEl>
                                        <p:attrNameLst>
                                          <p:attrName>style.visibility</p:attrName>
                                        </p:attrNameLst>
                                      </p:cBhvr>
                                      <p:to>
                                        <p:strVal val="visible"/>
                                      </p:to>
                                    </p:set>
                                    <p:animEffect transition="in" filter="fade">
                                      <p:cBhvr>
                                        <p:cTn id="60" dur="1000"/>
                                        <p:tgtEl>
                                          <p:spTgt spid="187"/>
                                        </p:tgtEl>
                                      </p:cBhvr>
                                    </p:animEffect>
                                    <p:anim calcmode="lin" valueType="num">
                                      <p:cBhvr>
                                        <p:cTn id="61" dur="1000" fill="hold"/>
                                        <p:tgtEl>
                                          <p:spTgt spid="187"/>
                                        </p:tgtEl>
                                        <p:attrNameLst>
                                          <p:attrName>ppt_x</p:attrName>
                                        </p:attrNameLst>
                                      </p:cBhvr>
                                      <p:tavLst>
                                        <p:tav tm="0">
                                          <p:val>
                                            <p:strVal val="#ppt_x"/>
                                          </p:val>
                                        </p:tav>
                                        <p:tav tm="100000">
                                          <p:val>
                                            <p:strVal val="#ppt_x"/>
                                          </p:val>
                                        </p:tav>
                                      </p:tavLst>
                                    </p:anim>
                                    <p:anim calcmode="lin" valueType="num">
                                      <p:cBhvr>
                                        <p:cTn id="62" dur="1000" fill="hold"/>
                                        <p:tgtEl>
                                          <p:spTgt spid="18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88"/>
                                        </p:tgtEl>
                                        <p:attrNameLst>
                                          <p:attrName>style.visibility</p:attrName>
                                        </p:attrNameLst>
                                      </p:cBhvr>
                                      <p:to>
                                        <p:strVal val="visible"/>
                                      </p:to>
                                    </p:set>
                                    <p:animEffect transition="in" filter="fade">
                                      <p:cBhvr>
                                        <p:cTn id="65" dur="1000"/>
                                        <p:tgtEl>
                                          <p:spTgt spid="188"/>
                                        </p:tgtEl>
                                      </p:cBhvr>
                                    </p:animEffect>
                                    <p:anim calcmode="lin" valueType="num">
                                      <p:cBhvr>
                                        <p:cTn id="66" dur="1000" fill="hold"/>
                                        <p:tgtEl>
                                          <p:spTgt spid="188"/>
                                        </p:tgtEl>
                                        <p:attrNameLst>
                                          <p:attrName>ppt_x</p:attrName>
                                        </p:attrNameLst>
                                      </p:cBhvr>
                                      <p:tavLst>
                                        <p:tav tm="0">
                                          <p:val>
                                            <p:strVal val="#ppt_x"/>
                                          </p:val>
                                        </p:tav>
                                        <p:tav tm="100000">
                                          <p:val>
                                            <p:strVal val="#ppt_x"/>
                                          </p:val>
                                        </p:tav>
                                      </p:tavLst>
                                    </p:anim>
                                    <p:anim calcmode="lin" valueType="num">
                                      <p:cBhvr>
                                        <p:cTn id="67" dur="1000" fill="hold"/>
                                        <p:tgtEl>
                                          <p:spTgt spid="188"/>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89"/>
                                        </p:tgtEl>
                                        <p:attrNameLst>
                                          <p:attrName>style.visibility</p:attrName>
                                        </p:attrNameLst>
                                      </p:cBhvr>
                                      <p:to>
                                        <p:strVal val="visible"/>
                                      </p:to>
                                    </p:set>
                                    <p:animEffect transition="in" filter="fade">
                                      <p:cBhvr>
                                        <p:cTn id="70" dur="1000"/>
                                        <p:tgtEl>
                                          <p:spTgt spid="189"/>
                                        </p:tgtEl>
                                      </p:cBhvr>
                                    </p:animEffect>
                                    <p:anim calcmode="lin" valueType="num">
                                      <p:cBhvr>
                                        <p:cTn id="71" dur="1000" fill="hold"/>
                                        <p:tgtEl>
                                          <p:spTgt spid="189"/>
                                        </p:tgtEl>
                                        <p:attrNameLst>
                                          <p:attrName>ppt_x</p:attrName>
                                        </p:attrNameLst>
                                      </p:cBhvr>
                                      <p:tavLst>
                                        <p:tav tm="0">
                                          <p:val>
                                            <p:strVal val="#ppt_x"/>
                                          </p:val>
                                        </p:tav>
                                        <p:tav tm="100000">
                                          <p:val>
                                            <p:strVal val="#ppt_x"/>
                                          </p:val>
                                        </p:tav>
                                      </p:tavLst>
                                    </p:anim>
                                    <p:anim calcmode="lin" valueType="num">
                                      <p:cBhvr>
                                        <p:cTn id="72" dur="1000" fill="hold"/>
                                        <p:tgtEl>
                                          <p:spTgt spid="189"/>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2000"/>
                            </p:stCondLst>
                            <p:childTnLst>
                              <p:par>
                                <p:cTn id="74" presetID="42" presetClass="entr" presetSubtype="0" fill="hold" nodeType="afterEffect">
                                  <p:stCondLst>
                                    <p:cond delay="0"/>
                                  </p:stCondLst>
                                  <p:childTnLst>
                                    <p:set>
                                      <p:cBhvr>
                                        <p:cTn id="75" dur="1" fill="hold">
                                          <p:stCondLst>
                                            <p:cond delay="0"/>
                                          </p:stCondLst>
                                        </p:cTn>
                                        <p:tgtEl>
                                          <p:spTgt spid="193"/>
                                        </p:tgtEl>
                                        <p:attrNameLst>
                                          <p:attrName>style.visibility</p:attrName>
                                        </p:attrNameLst>
                                      </p:cBhvr>
                                      <p:to>
                                        <p:strVal val="visible"/>
                                      </p:to>
                                    </p:set>
                                    <p:animEffect transition="in" filter="fade">
                                      <p:cBhvr>
                                        <p:cTn id="76" dur="1000"/>
                                        <p:tgtEl>
                                          <p:spTgt spid="193"/>
                                        </p:tgtEl>
                                      </p:cBhvr>
                                    </p:animEffect>
                                    <p:anim calcmode="lin" valueType="num">
                                      <p:cBhvr>
                                        <p:cTn id="77" dur="1000" fill="hold"/>
                                        <p:tgtEl>
                                          <p:spTgt spid="193"/>
                                        </p:tgtEl>
                                        <p:attrNameLst>
                                          <p:attrName>ppt_x</p:attrName>
                                        </p:attrNameLst>
                                      </p:cBhvr>
                                      <p:tavLst>
                                        <p:tav tm="0">
                                          <p:val>
                                            <p:strVal val="#ppt_x"/>
                                          </p:val>
                                        </p:tav>
                                        <p:tav tm="100000">
                                          <p:val>
                                            <p:strVal val="#ppt_x"/>
                                          </p:val>
                                        </p:tav>
                                      </p:tavLst>
                                    </p:anim>
                                    <p:anim calcmode="lin" valueType="num">
                                      <p:cBhvr>
                                        <p:cTn id="78" dur="1000" fill="hold"/>
                                        <p:tgtEl>
                                          <p:spTgt spid="193"/>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194"/>
                                        </p:tgtEl>
                                        <p:attrNameLst>
                                          <p:attrName>style.visibility</p:attrName>
                                        </p:attrNameLst>
                                      </p:cBhvr>
                                      <p:to>
                                        <p:strVal val="visible"/>
                                      </p:to>
                                    </p:set>
                                    <p:animEffect transition="in" filter="fade">
                                      <p:cBhvr>
                                        <p:cTn id="81" dur="1000"/>
                                        <p:tgtEl>
                                          <p:spTgt spid="194"/>
                                        </p:tgtEl>
                                      </p:cBhvr>
                                    </p:animEffect>
                                    <p:anim calcmode="lin" valueType="num">
                                      <p:cBhvr>
                                        <p:cTn id="82" dur="1000" fill="hold"/>
                                        <p:tgtEl>
                                          <p:spTgt spid="194"/>
                                        </p:tgtEl>
                                        <p:attrNameLst>
                                          <p:attrName>ppt_x</p:attrName>
                                        </p:attrNameLst>
                                      </p:cBhvr>
                                      <p:tavLst>
                                        <p:tav tm="0">
                                          <p:val>
                                            <p:strVal val="#ppt_x"/>
                                          </p:val>
                                        </p:tav>
                                        <p:tav tm="100000">
                                          <p:val>
                                            <p:strVal val="#ppt_x"/>
                                          </p:val>
                                        </p:tav>
                                      </p:tavLst>
                                    </p:anim>
                                    <p:anim calcmode="lin" valueType="num">
                                      <p:cBhvr>
                                        <p:cTn id="83" dur="1000" fill="hold"/>
                                        <p:tgtEl>
                                          <p:spTgt spid="194"/>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195"/>
                                        </p:tgtEl>
                                        <p:attrNameLst>
                                          <p:attrName>style.visibility</p:attrName>
                                        </p:attrNameLst>
                                      </p:cBhvr>
                                      <p:to>
                                        <p:strVal val="visible"/>
                                      </p:to>
                                    </p:set>
                                    <p:animEffect transition="in" filter="fade">
                                      <p:cBhvr>
                                        <p:cTn id="86" dur="1000"/>
                                        <p:tgtEl>
                                          <p:spTgt spid="195"/>
                                        </p:tgtEl>
                                      </p:cBhvr>
                                    </p:animEffect>
                                    <p:anim calcmode="lin" valueType="num">
                                      <p:cBhvr>
                                        <p:cTn id="87" dur="1000" fill="hold"/>
                                        <p:tgtEl>
                                          <p:spTgt spid="195"/>
                                        </p:tgtEl>
                                        <p:attrNameLst>
                                          <p:attrName>ppt_x</p:attrName>
                                        </p:attrNameLst>
                                      </p:cBhvr>
                                      <p:tavLst>
                                        <p:tav tm="0">
                                          <p:val>
                                            <p:strVal val="#ppt_x"/>
                                          </p:val>
                                        </p:tav>
                                        <p:tav tm="100000">
                                          <p:val>
                                            <p:strVal val="#ppt_x"/>
                                          </p:val>
                                        </p:tav>
                                      </p:tavLst>
                                    </p:anim>
                                    <p:anim calcmode="lin" valueType="num">
                                      <p:cBhvr>
                                        <p:cTn id="88" dur="1000" fill="hold"/>
                                        <p:tgtEl>
                                          <p:spTgt spid="19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96"/>
                                        </p:tgtEl>
                                        <p:attrNameLst>
                                          <p:attrName>style.visibility</p:attrName>
                                        </p:attrNameLst>
                                      </p:cBhvr>
                                      <p:to>
                                        <p:strVal val="visible"/>
                                      </p:to>
                                    </p:set>
                                    <p:animEffect transition="in" filter="fade">
                                      <p:cBhvr>
                                        <p:cTn id="91" dur="1000"/>
                                        <p:tgtEl>
                                          <p:spTgt spid="196"/>
                                        </p:tgtEl>
                                      </p:cBhvr>
                                    </p:animEffect>
                                    <p:anim calcmode="lin" valueType="num">
                                      <p:cBhvr>
                                        <p:cTn id="92" dur="1000" fill="hold"/>
                                        <p:tgtEl>
                                          <p:spTgt spid="196"/>
                                        </p:tgtEl>
                                        <p:attrNameLst>
                                          <p:attrName>ppt_x</p:attrName>
                                        </p:attrNameLst>
                                      </p:cBhvr>
                                      <p:tavLst>
                                        <p:tav tm="0">
                                          <p:val>
                                            <p:strVal val="#ppt_x"/>
                                          </p:val>
                                        </p:tav>
                                        <p:tav tm="100000">
                                          <p:val>
                                            <p:strVal val="#ppt_x"/>
                                          </p:val>
                                        </p:tav>
                                      </p:tavLst>
                                    </p:anim>
                                    <p:anim calcmode="lin" valueType="num">
                                      <p:cBhvr>
                                        <p:cTn id="93" dur="1000" fill="hold"/>
                                        <p:tgtEl>
                                          <p:spTgt spid="196"/>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97"/>
                                        </p:tgtEl>
                                        <p:attrNameLst>
                                          <p:attrName>style.visibility</p:attrName>
                                        </p:attrNameLst>
                                      </p:cBhvr>
                                      <p:to>
                                        <p:strVal val="visible"/>
                                      </p:to>
                                    </p:set>
                                    <p:animEffect transition="in" filter="fade">
                                      <p:cBhvr>
                                        <p:cTn id="96" dur="1000"/>
                                        <p:tgtEl>
                                          <p:spTgt spid="197"/>
                                        </p:tgtEl>
                                      </p:cBhvr>
                                    </p:animEffect>
                                    <p:anim calcmode="lin" valueType="num">
                                      <p:cBhvr>
                                        <p:cTn id="97" dur="1000" fill="hold"/>
                                        <p:tgtEl>
                                          <p:spTgt spid="197"/>
                                        </p:tgtEl>
                                        <p:attrNameLst>
                                          <p:attrName>ppt_x</p:attrName>
                                        </p:attrNameLst>
                                      </p:cBhvr>
                                      <p:tavLst>
                                        <p:tav tm="0">
                                          <p:val>
                                            <p:strVal val="#ppt_x"/>
                                          </p:val>
                                        </p:tav>
                                        <p:tav tm="100000">
                                          <p:val>
                                            <p:strVal val="#ppt_x"/>
                                          </p:val>
                                        </p:tav>
                                      </p:tavLst>
                                    </p:anim>
                                    <p:anim calcmode="lin" valueType="num">
                                      <p:cBhvr>
                                        <p:cTn id="98" dur="1000" fill="hold"/>
                                        <p:tgtEl>
                                          <p:spTgt spid="197"/>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198"/>
                                        </p:tgtEl>
                                        <p:attrNameLst>
                                          <p:attrName>style.visibility</p:attrName>
                                        </p:attrNameLst>
                                      </p:cBhvr>
                                      <p:to>
                                        <p:strVal val="visible"/>
                                      </p:to>
                                    </p:set>
                                    <p:animEffect transition="in" filter="fade">
                                      <p:cBhvr>
                                        <p:cTn id="101" dur="1000"/>
                                        <p:tgtEl>
                                          <p:spTgt spid="198"/>
                                        </p:tgtEl>
                                      </p:cBhvr>
                                    </p:animEffect>
                                    <p:anim calcmode="lin" valueType="num">
                                      <p:cBhvr>
                                        <p:cTn id="102" dur="1000" fill="hold"/>
                                        <p:tgtEl>
                                          <p:spTgt spid="198"/>
                                        </p:tgtEl>
                                        <p:attrNameLst>
                                          <p:attrName>ppt_x</p:attrName>
                                        </p:attrNameLst>
                                      </p:cBhvr>
                                      <p:tavLst>
                                        <p:tav tm="0">
                                          <p:val>
                                            <p:strVal val="#ppt_x"/>
                                          </p:val>
                                        </p:tav>
                                        <p:tav tm="100000">
                                          <p:val>
                                            <p:strVal val="#ppt_x"/>
                                          </p:val>
                                        </p:tav>
                                      </p:tavLst>
                                    </p:anim>
                                    <p:anim calcmode="lin" valueType="num">
                                      <p:cBhvr>
                                        <p:cTn id="103" dur="1000" fill="hold"/>
                                        <p:tgtEl>
                                          <p:spTgt spid="198"/>
                                        </p:tgtEl>
                                        <p:attrNameLst>
                                          <p:attrName>ppt_y</p:attrName>
                                        </p:attrNameLst>
                                      </p:cBhvr>
                                      <p:tavLst>
                                        <p:tav tm="0">
                                          <p:val>
                                            <p:strVal val="#ppt_y+.1"/>
                                          </p:val>
                                        </p:tav>
                                        <p:tav tm="100000">
                                          <p:val>
                                            <p:strVal val="#ppt_y"/>
                                          </p:val>
                                        </p:tav>
                                      </p:tavLst>
                                    </p:anim>
                                  </p:childTnLst>
                                </p:cTn>
                              </p:par>
                            </p:childTnLst>
                          </p:cTn>
                        </p:par>
                        <p:par>
                          <p:cTn id="104" fill="hold" nodeType="afterGroup">
                            <p:stCondLst>
                              <p:cond delay="3000"/>
                            </p:stCondLst>
                            <p:childTnLst>
                              <p:par>
                                <p:cTn id="105" presetID="22" presetClass="entr" presetSubtype="1" fill="hold" nodeType="afterEffect">
                                  <p:stCondLst>
                                    <p:cond delay="0"/>
                                  </p:stCondLst>
                                  <p:childTnLst>
                                    <p:set>
                                      <p:cBhvr>
                                        <p:cTn id="106" dur="1" fill="hold">
                                          <p:stCondLst>
                                            <p:cond delay="0"/>
                                          </p:stCondLst>
                                        </p:cTn>
                                        <p:tgtEl>
                                          <p:spTgt spid="199"/>
                                        </p:tgtEl>
                                        <p:attrNameLst>
                                          <p:attrName>style.visibility</p:attrName>
                                        </p:attrNameLst>
                                      </p:cBhvr>
                                      <p:to>
                                        <p:strVal val="visible"/>
                                      </p:to>
                                    </p:set>
                                    <p:animEffect transition="in" filter="wipe(up)">
                                      <p:cBhvr>
                                        <p:cTn id="107" dur="2000"/>
                                        <p:tgtEl>
                                          <p:spTgt spid="199"/>
                                        </p:tgtEl>
                                      </p:cBhvr>
                                    </p:animEffect>
                                  </p:childTnLst>
                                </p:cTn>
                              </p:par>
                            </p:childTnLst>
                          </p:cTn>
                        </p:par>
                        <p:par>
                          <p:cTn id="108" fill="hold" nodeType="afterGroup">
                            <p:stCondLst>
                              <p:cond delay="5000"/>
                            </p:stCondLst>
                            <p:childTnLst>
                              <p:par>
                                <p:cTn id="109" presetID="22" presetClass="entr" presetSubtype="1" fill="hold" nodeType="afterEffect">
                                  <p:stCondLst>
                                    <p:cond delay="0"/>
                                  </p:stCondLst>
                                  <p:childTnLst>
                                    <p:set>
                                      <p:cBhvr>
                                        <p:cTn id="110" dur="1" fill="hold">
                                          <p:stCondLst>
                                            <p:cond delay="0"/>
                                          </p:stCondLst>
                                        </p:cTn>
                                        <p:tgtEl>
                                          <p:spTgt spid="206"/>
                                        </p:tgtEl>
                                        <p:attrNameLst>
                                          <p:attrName>style.visibility</p:attrName>
                                        </p:attrNameLst>
                                      </p:cBhvr>
                                      <p:to>
                                        <p:strVal val="visible"/>
                                      </p:to>
                                    </p:set>
                                    <p:animEffect transition="in" filter="wipe(up)">
                                      <p:cBhvr>
                                        <p:cTn id="111" dur="2000"/>
                                        <p:tgtEl>
                                          <p:spTgt spid="206"/>
                                        </p:tgtEl>
                                      </p:cBhvr>
                                    </p:animEffect>
                                  </p:childTnLst>
                                </p:cTn>
                              </p:par>
                            </p:childTnLst>
                          </p:cTn>
                        </p:par>
                        <p:par>
                          <p:cTn id="112" fill="hold" nodeType="afterGroup">
                            <p:stCondLst>
                              <p:cond delay="7000"/>
                            </p:stCondLst>
                            <p:childTnLst>
                              <p:par>
                                <p:cTn id="113" presetID="22" presetClass="entr" presetSubtype="1" fill="hold" nodeType="afterEffect">
                                  <p:stCondLst>
                                    <p:cond delay="0"/>
                                  </p:stCondLst>
                                  <p:childTnLst>
                                    <p:set>
                                      <p:cBhvr>
                                        <p:cTn id="114" dur="1" fill="hold">
                                          <p:stCondLst>
                                            <p:cond delay="0"/>
                                          </p:stCondLst>
                                        </p:cTn>
                                        <p:tgtEl>
                                          <p:spTgt spid="213"/>
                                        </p:tgtEl>
                                        <p:attrNameLst>
                                          <p:attrName>style.visibility</p:attrName>
                                        </p:attrNameLst>
                                      </p:cBhvr>
                                      <p:to>
                                        <p:strVal val="visible"/>
                                      </p:to>
                                    </p:set>
                                    <p:animEffect transition="in" filter="wipe(up)">
                                      <p:cBhvr>
                                        <p:cTn id="115" dur="2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63" grpId="0"/>
      <p:bldP spid="164" grpId="0"/>
      <p:bldP spid="165" grpId="0"/>
      <p:bldP spid="196" grpId="0"/>
      <p:bldP spid="197" grpId="0"/>
      <p:bldP spid="1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idx="4294967295"/>
          </p:nvPr>
        </p:nvSpPr>
        <p:spPr>
          <a:xfrm>
            <a:off x="0" y="609600"/>
            <a:ext cx="8077200" cy="396875"/>
          </a:xfrm>
        </p:spPr>
        <p:txBody>
          <a:bodyPr/>
          <a:lstStyle/>
          <a:p>
            <a:pPr>
              <a:defRPr/>
            </a:pPr>
            <a:r>
              <a:rPr lang="en-US" smtClean="0">
                <a:ea typeface="MS PGothic" pitchFamily="34" charset="-128"/>
              </a:rPr>
              <a:t>Thinking differently about security</a:t>
            </a:r>
          </a:p>
        </p:txBody>
      </p:sp>
      <p:graphicFrame>
        <p:nvGraphicFramePr>
          <p:cNvPr id="37" name="Table 36"/>
          <p:cNvGraphicFramePr>
            <a:graphicFrameLocks noGrp="1"/>
          </p:cNvGraphicFramePr>
          <p:nvPr/>
        </p:nvGraphicFramePr>
        <p:xfrm>
          <a:off x="228600" y="1143000"/>
          <a:ext cx="8458200" cy="4654550"/>
        </p:xfrm>
        <a:graphic>
          <a:graphicData uri="http://schemas.openxmlformats.org/drawingml/2006/table">
            <a:tbl>
              <a:tblPr firstRow="1" bandRow="1">
                <a:tableStyleId>{5C22544A-7EE6-4342-B048-85BDC9FD1C3A}</a:tableStyleId>
              </a:tblPr>
              <a:tblGrid>
                <a:gridCol w="762000"/>
                <a:gridCol w="1905000"/>
                <a:gridCol w="1905000"/>
                <a:gridCol w="1824958"/>
                <a:gridCol w="2061242"/>
              </a:tblGrid>
              <a:tr h="365763">
                <a:tc>
                  <a:txBody>
                    <a:bodyPr/>
                    <a:lstStyle/>
                    <a:p>
                      <a:endParaRPr lang="en-US" sz="1800" dirty="0"/>
                    </a:p>
                  </a:txBody>
                  <a:tcPr marT="45722" marB="45722">
                    <a:lnB w="38100" cap="flat" cmpd="sng" algn="ctr">
                      <a:solidFill>
                        <a:srgbClr val="CA4921"/>
                      </a:solidFill>
                      <a:prstDash val="solid"/>
                      <a:round/>
                      <a:headEnd type="none" w="med" len="med"/>
                      <a:tailEnd type="none" w="med" len="med"/>
                    </a:lnB>
                    <a:noFill/>
                  </a:tcPr>
                </a:tc>
                <a:tc>
                  <a:txBody>
                    <a:bodyPr/>
                    <a:lstStyle/>
                    <a:p>
                      <a:endParaRPr lang="en-US" sz="1800" dirty="0"/>
                    </a:p>
                  </a:txBody>
                  <a:tcPr marT="45722" marB="45722">
                    <a:lnR w="12700" cmpd="sng">
                      <a:noFill/>
                    </a:lnR>
                    <a:lnB w="38100" cap="flat" cmpd="sng" algn="ctr">
                      <a:solidFill>
                        <a:srgbClr val="CA4921"/>
                      </a:solidFill>
                      <a:prstDash val="solid"/>
                      <a:round/>
                      <a:headEnd type="none" w="med" len="med"/>
                      <a:tailEnd type="none" w="med" len="med"/>
                    </a:lnB>
                    <a:noFill/>
                  </a:tcPr>
                </a:tc>
                <a:tc>
                  <a:txBody>
                    <a:bodyPr/>
                    <a:lstStyle/>
                    <a:p>
                      <a:r>
                        <a:rPr lang="en-US" sz="1800" dirty="0" smtClean="0">
                          <a:solidFill>
                            <a:schemeClr val="tx1">
                              <a:lumMod val="75000"/>
                              <a:lumOff val="25000"/>
                            </a:schemeClr>
                          </a:solidFill>
                        </a:rPr>
                        <a:t>Then</a:t>
                      </a:r>
                      <a:endParaRPr lang="en-US" sz="1800" dirty="0">
                        <a:solidFill>
                          <a:schemeClr val="tx1">
                            <a:lumMod val="75000"/>
                            <a:lumOff val="25000"/>
                          </a:schemeClr>
                        </a:solidFill>
                      </a:endParaRPr>
                    </a:p>
                  </a:txBody>
                  <a:tcPr marT="45722" marB="45722">
                    <a:lnL w="12700" cmpd="sng">
                      <a:noFill/>
                    </a:lnL>
                    <a:lnR w="12700" cmpd="sng">
                      <a:noFill/>
                    </a:lnR>
                    <a:lnT w="12700" cmpd="sng">
                      <a:noFill/>
                    </a:lnT>
                    <a:lnB w="38100" cap="flat" cmpd="sng" algn="ctr">
                      <a:solidFill>
                        <a:srgbClr val="CA492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dirty="0">
                        <a:solidFill>
                          <a:schemeClr val="tx1">
                            <a:lumMod val="75000"/>
                            <a:lumOff val="25000"/>
                          </a:schemeClr>
                        </a:solidFill>
                      </a:endParaRPr>
                    </a:p>
                  </a:txBody>
                  <a:tcPr marT="45722" marB="45722">
                    <a:lnL w="12700" cmpd="sng">
                      <a:noFill/>
                    </a:lnL>
                    <a:lnR w="12700" cmpd="sng">
                      <a:noFill/>
                    </a:lnR>
                    <a:lnT w="12700" cmpd="sng">
                      <a:noFill/>
                    </a:lnT>
                    <a:lnB w="38100" cap="flat" cmpd="sng" algn="ctr">
                      <a:solidFill>
                        <a:srgbClr val="CA492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1800" smtClean="0">
                          <a:solidFill>
                            <a:schemeClr val="tx1">
                              <a:lumMod val="75000"/>
                              <a:lumOff val="25000"/>
                            </a:schemeClr>
                          </a:solidFill>
                        </a:rPr>
                        <a:t>Now</a:t>
                      </a:r>
                      <a:endParaRPr lang="en-US" sz="1800" dirty="0">
                        <a:solidFill>
                          <a:schemeClr val="tx1">
                            <a:lumMod val="75000"/>
                            <a:lumOff val="25000"/>
                          </a:schemeClr>
                        </a:solidFill>
                      </a:endParaRPr>
                    </a:p>
                  </a:txBody>
                  <a:tcPr marT="45722" marB="45722">
                    <a:lnL w="12700" cmpd="sng">
                      <a:noFill/>
                    </a:lnL>
                    <a:lnR w="12700" cmpd="sng">
                      <a:noFill/>
                    </a:lnR>
                    <a:lnT w="12700" cmpd="sng">
                      <a:noFill/>
                    </a:lnT>
                    <a:lnB w="38100" cap="flat" cmpd="sng" algn="ctr">
                      <a:solidFill>
                        <a:srgbClr val="CA4921"/>
                      </a:solidFill>
                      <a:prstDash val="solid"/>
                      <a:round/>
                      <a:headEnd type="none" w="med" len="med"/>
                      <a:tailEnd type="none" w="med" len="med"/>
                    </a:lnB>
                    <a:lnTlToBr w="12700" cmpd="sng">
                      <a:noFill/>
                      <a:prstDash val="solid"/>
                    </a:lnTlToBr>
                    <a:lnBlToTr w="12700" cmpd="sng">
                      <a:noFill/>
                      <a:prstDash val="solid"/>
                    </a:lnBlToTr>
                    <a:noFill/>
                  </a:tcPr>
                </a:tc>
              </a:tr>
              <a:tr h="1082001">
                <a:tc>
                  <a:txBody>
                    <a:bodyPr/>
                    <a:lstStyle/>
                    <a:p>
                      <a:endParaRPr lang="en-US" sz="1800" dirty="0"/>
                    </a:p>
                  </a:txBody>
                  <a:tcPr marT="45722" marB="45722">
                    <a:lnL w="12700" cmpd="sng">
                      <a:noFill/>
                    </a:lnL>
                    <a:lnR w="12700" cmpd="sng">
                      <a:noFill/>
                    </a:lnR>
                    <a:lnT w="38100" cap="flat" cmpd="sng" algn="ctr">
                      <a:solidFill>
                        <a:srgbClr val="CA492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000" dirty="0">
                        <a:solidFill>
                          <a:srgbClr val="CA4921"/>
                        </a:solidFill>
                      </a:endParaRPr>
                    </a:p>
                  </a:txBody>
                  <a:tcPr marT="45722" marB="45722" anchor="ctr">
                    <a:lnL w="12700" cmpd="sng">
                      <a:noFill/>
                    </a:lnL>
                    <a:lnR w="12700" cmpd="sng">
                      <a:noFill/>
                    </a:lnR>
                    <a:lnT w="38100" cap="flat" cmpd="sng" algn="ctr">
                      <a:solidFill>
                        <a:srgbClr val="CA492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38100" cap="flat" cmpd="sng" algn="ctr">
                      <a:solidFill>
                        <a:srgbClr val="CA492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38100" cap="flat" cmpd="sng" algn="ctr">
                      <a:solidFill>
                        <a:srgbClr val="CA492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en-US" sz="1800" b="0" dirty="0"/>
                    </a:p>
                  </a:txBody>
                  <a:tcPr marT="137165" marB="45722" anchor="ctr">
                    <a:lnL w="12700" cmpd="sng">
                      <a:noFill/>
                    </a:lnL>
                    <a:lnR w="12700" cmpd="sng">
                      <a:noFill/>
                    </a:lnR>
                    <a:lnT w="38100" cap="flat" cmpd="sng" algn="ctr">
                      <a:solidFill>
                        <a:srgbClr val="CA492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r h="103056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bg1"/>
                        </a:solidFill>
                        <a:latin typeface="+mn-lt"/>
                        <a:ea typeface="MS PGothic" pitchFamily="34" charset="-128"/>
                        <a:cs typeface="+mn-cs"/>
                      </a:endParaRPr>
                    </a:p>
                  </a:txBody>
                  <a:tcPr marT="45722" marB="45722">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000" b="1" kern="1200" dirty="0" smtClean="0">
                        <a:solidFill>
                          <a:srgbClr val="CA4921"/>
                        </a:solidFill>
                        <a:latin typeface="+mn-lt"/>
                        <a:ea typeface="MS PGothic" pitchFamily="34" charset="-128"/>
                        <a:cs typeface="+mn-cs"/>
                      </a:endParaRPr>
                    </a:p>
                  </a:txBody>
                  <a:tcPr marT="45722" marB="45722"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000000"/>
                        </a:solidFill>
                        <a:latin typeface="+mn-lt"/>
                        <a:ea typeface="MS PGothic" pitchFamily="34" charset="-128"/>
                        <a:cs typeface="+mn-cs"/>
                      </a:endParaRPr>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r h="987635">
                <a:tc>
                  <a:txBody>
                    <a:bodyPr/>
                    <a:lstStyle/>
                    <a:p>
                      <a:endParaRPr lang="en-US" sz="1800" b="1" kern="1200" dirty="0">
                        <a:solidFill>
                          <a:schemeClr val="bg1"/>
                        </a:solidFill>
                        <a:latin typeface="+mn-lt"/>
                        <a:ea typeface="MS PGothic" pitchFamily="34" charset="-128"/>
                        <a:cs typeface="+mn-cs"/>
                      </a:endParaRPr>
                    </a:p>
                  </a:txBody>
                  <a:tcPr marT="45722" marB="45722">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0" b="1" kern="1200" dirty="0">
                        <a:solidFill>
                          <a:srgbClr val="CA4921"/>
                        </a:solidFill>
                        <a:latin typeface="+mn-lt"/>
                        <a:ea typeface="MS PGothic" pitchFamily="34" charset="-128"/>
                        <a:cs typeface="+mn-cs"/>
                      </a:endParaRPr>
                    </a:p>
                  </a:txBody>
                  <a:tcPr marT="45722" marB="45722"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r h="1188582">
                <a:tc>
                  <a:txBody>
                    <a:bodyPr/>
                    <a:lstStyle/>
                    <a:p>
                      <a:endParaRPr lang="en-US" sz="1800" b="1" kern="1200" dirty="0">
                        <a:solidFill>
                          <a:schemeClr val="bg1"/>
                        </a:solidFill>
                        <a:latin typeface="+mn-lt"/>
                        <a:ea typeface="MS PGothic" pitchFamily="34" charset="-128"/>
                        <a:cs typeface="+mn-cs"/>
                      </a:endParaRPr>
                    </a:p>
                  </a:txBody>
                  <a:tcPr marT="45722" marB="45722">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0" b="1" kern="1200" dirty="0">
                        <a:solidFill>
                          <a:srgbClr val="CA4921"/>
                        </a:solidFill>
                        <a:latin typeface="+mn-lt"/>
                        <a:ea typeface="MS PGothic" pitchFamily="34" charset="-128"/>
                        <a:cs typeface="+mn-cs"/>
                      </a:endParaRPr>
                    </a:p>
                  </a:txBody>
                  <a:tcPr marT="45722" marB="45722"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en-US" sz="1800" b="0" dirty="0"/>
                    </a:p>
                  </a:txBody>
                  <a:tcPr marT="137165" marB="45722" anchor="ctr">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38" name="Straight Arrow Connector 37"/>
          <p:cNvCxnSpPr>
            <a:cxnSpLocks noChangeShapeType="1"/>
          </p:cNvCxnSpPr>
          <p:nvPr/>
        </p:nvCxnSpPr>
        <p:spPr bwMode="auto">
          <a:xfrm>
            <a:off x="4445000" y="2049463"/>
            <a:ext cx="3365500" cy="0"/>
          </a:xfrm>
          <a:prstGeom prst="straightConnector1">
            <a:avLst/>
          </a:prstGeom>
          <a:noFill/>
          <a:ln w="9525">
            <a:solidFill>
              <a:srgbClr val="C56D0D"/>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cxnSp>
      <p:cxnSp>
        <p:nvCxnSpPr>
          <p:cNvPr id="39" name="Straight Arrow Connector 38"/>
          <p:cNvCxnSpPr>
            <a:cxnSpLocks noChangeShapeType="1"/>
          </p:cNvCxnSpPr>
          <p:nvPr/>
        </p:nvCxnSpPr>
        <p:spPr bwMode="auto">
          <a:xfrm>
            <a:off x="3670300" y="3040063"/>
            <a:ext cx="4073525" cy="0"/>
          </a:xfrm>
          <a:prstGeom prst="straightConnector1">
            <a:avLst/>
          </a:prstGeom>
          <a:noFill/>
          <a:ln w="9525">
            <a:solidFill>
              <a:srgbClr val="C56D0D"/>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cxnSp>
      <p:cxnSp>
        <p:nvCxnSpPr>
          <p:cNvPr id="40" name="Straight Arrow Connector 39"/>
          <p:cNvCxnSpPr>
            <a:cxnSpLocks noChangeShapeType="1"/>
          </p:cNvCxnSpPr>
          <p:nvPr/>
        </p:nvCxnSpPr>
        <p:spPr bwMode="auto">
          <a:xfrm>
            <a:off x="3797300" y="4059238"/>
            <a:ext cx="3968750" cy="0"/>
          </a:xfrm>
          <a:prstGeom prst="straightConnector1">
            <a:avLst/>
          </a:prstGeom>
          <a:noFill/>
          <a:ln w="9525">
            <a:solidFill>
              <a:srgbClr val="C56D0D"/>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cxnSp>
      <p:cxnSp>
        <p:nvCxnSpPr>
          <p:cNvPr id="41" name="Straight Arrow Connector 40"/>
          <p:cNvCxnSpPr>
            <a:cxnSpLocks noChangeShapeType="1"/>
          </p:cNvCxnSpPr>
          <p:nvPr/>
        </p:nvCxnSpPr>
        <p:spPr bwMode="auto">
          <a:xfrm>
            <a:off x="3721100" y="5100638"/>
            <a:ext cx="3970338" cy="0"/>
          </a:xfrm>
          <a:prstGeom prst="straightConnector1">
            <a:avLst/>
          </a:prstGeom>
          <a:noFill/>
          <a:ln w="9525">
            <a:solidFill>
              <a:srgbClr val="C56D0D"/>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cxnSp>
      <p:pic>
        <p:nvPicPr>
          <p:cNvPr id="42" name="Picture 19"/>
          <p:cNvPicPr>
            <a:picLocks noChangeAspect="1"/>
          </p:cNvPicPr>
          <p:nvPr/>
        </p:nvPicPr>
        <p:blipFill>
          <a:blip r:embed="rId3" cstate="print">
            <a:extLst/>
          </a:blip>
          <a:srcRect/>
          <a:stretch>
            <a:fillRect/>
          </a:stretch>
        </p:blipFill>
        <p:spPr bwMode="auto">
          <a:xfrm>
            <a:off x="228600" y="1729251"/>
            <a:ext cx="640080" cy="640080"/>
          </a:xfrm>
          <a:prstGeom prst="rect">
            <a:avLst/>
          </a:prstGeom>
          <a:noFill/>
          <a:ln>
            <a:noFill/>
          </a:ln>
          <a:effectLst>
            <a:softEdge rad="0"/>
          </a:effectLst>
          <a:extLst/>
        </p:spPr>
      </p:pic>
      <p:pic>
        <p:nvPicPr>
          <p:cNvPr id="46" name="Picture 16"/>
          <p:cNvPicPr>
            <a:picLocks/>
          </p:cNvPicPr>
          <p:nvPr/>
        </p:nvPicPr>
        <p:blipFill>
          <a:blip r:embed="rId4" cstate="print">
            <a:extLst/>
          </a:blip>
          <a:srcRect/>
          <a:stretch>
            <a:fillRect/>
          </a:stretch>
        </p:blipFill>
        <p:spPr bwMode="auto">
          <a:xfrm>
            <a:off x="228600" y="2746460"/>
            <a:ext cx="640080" cy="640080"/>
          </a:xfrm>
          <a:prstGeom prst="rect">
            <a:avLst/>
          </a:prstGeom>
          <a:noFill/>
          <a:ln>
            <a:noFill/>
          </a:ln>
          <a:effectLst>
            <a:softEdge rad="0"/>
          </a:effectLst>
          <a:extLst/>
        </p:spPr>
      </p:pic>
      <p:pic>
        <p:nvPicPr>
          <p:cNvPr id="47" name="Picture 15"/>
          <p:cNvPicPr>
            <a:picLocks/>
          </p:cNvPicPr>
          <p:nvPr/>
        </p:nvPicPr>
        <p:blipFill>
          <a:blip r:embed="rId5" cstate="print">
            <a:extLst/>
          </a:blip>
          <a:srcRect/>
          <a:stretch>
            <a:fillRect/>
          </a:stretch>
        </p:blipFill>
        <p:spPr bwMode="auto">
          <a:xfrm>
            <a:off x="228600" y="3763669"/>
            <a:ext cx="640080" cy="640080"/>
          </a:xfrm>
          <a:prstGeom prst="rect">
            <a:avLst/>
          </a:prstGeom>
          <a:noFill/>
          <a:ln>
            <a:noFill/>
          </a:ln>
          <a:effectLst>
            <a:softEdge rad="0"/>
          </a:effectLst>
          <a:extLst/>
        </p:spPr>
      </p:pic>
      <p:pic>
        <p:nvPicPr>
          <p:cNvPr id="48" name="Picture 16"/>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228600" y="4781550"/>
            <a:ext cx="63976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ile"/>
          <p:cNvSpPr>
            <a:spLocks noChangeAspect="1" noEditPoints="1" noChangeArrowheads="1"/>
          </p:cNvSpPr>
          <p:nvPr/>
        </p:nvSpPr>
        <p:spPr bwMode="auto">
          <a:xfrm>
            <a:off x="5037138" y="2901950"/>
            <a:ext cx="280987" cy="27463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tx1">
              <a:lumMod val="50000"/>
              <a:lumOff val="50000"/>
            </a:schemeClr>
          </a:solidFill>
          <a:ln w="9525">
            <a:noFill/>
            <a:miter lim="800000"/>
            <a:headEnd/>
            <a:tailEnd/>
          </a:ln>
          <a:effectLst/>
        </p:spPr>
        <p:txBody>
          <a:bodyPr/>
          <a:lstStyle/>
          <a:p>
            <a:pPr fontAlgn="auto">
              <a:spcBef>
                <a:spcPts val="0"/>
              </a:spcBef>
              <a:spcAft>
                <a:spcPts val="0"/>
              </a:spcAft>
              <a:defRPr/>
            </a:pPr>
            <a:endParaRPr lang="en-US">
              <a:solidFill>
                <a:srgbClr val="000000"/>
              </a:solidFill>
              <a:latin typeface="Arial"/>
              <a:ea typeface="ＭＳ Ｐゴシック"/>
              <a:cs typeface="Arial" pitchFamily="34" charset="0"/>
            </a:endParaRPr>
          </a:p>
        </p:txBody>
      </p:sp>
      <p:sp>
        <p:nvSpPr>
          <p:cNvPr id="50" name="File"/>
          <p:cNvSpPr>
            <a:spLocks noChangeAspect="1" noEditPoints="1" noChangeArrowheads="1"/>
          </p:cNvSpPr>
          <p:nvPr/>
        </p:nvSpPr>
        <p:spPr bwMode="auto">
          <a:xfrm>
            <a:off x="6196013" y="2901950"/>
            <a:ext cx="280987" cy="27463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tx1">
              <a:lumMod val="50000"/>
              <a:lumOff val="50000"/>
            </a:schemeClr>
          </a:solidFill>
          <a:ln w="9525">
            <a:noFill/>
            <a:miter lim="800000"/>
            <a:headEnd/>
            <a:tailEnd/>
          </a:ln>
          <a:effectLst/>
        </p:spPr>
        <p:txBody>
          <a:bodyPr/>
          <a:lstStyle/>
          <a:p>
            <a:pPr fontAlgn="auto">
              <a:spcBef>
                <a:spcPts val="0"/>
              </a:spcBef>
              <a:spcAft>
                <a:spcPts val="0"/>
              </a:spcAft>
              <a:defRPr/>
            </a:pPr>
            <a:endParaRPr lang="en-US">
              <a:solidFill>
                <a:srgbClr val="000000"/>
              </a:solidFill>
              <a:latin typeface="Arial"/>
              <a:ea typeface="ＭＳ Ｐゴシック"/>
              <a:cs typeface="Arial" pitchFamily="34" charset="0"/>
            </a:endParaRPr>
          </a:p>
        </p:txBody>
      </p:sp>
      <p:sp>
        <p:nvSpPr>
          <p:cNvPr id="51" name="Flowchart: Magnetic Disk 50"/>
          <p:cNvSpPr>
            <a:spLocks noChangeAspect="1"/>
          </p:cNvSpPr>
          <p:nvPr/>
        </p:nvSpPr>
        <p:spPr bwMode="auto">
          <a:xfrm>
            <a:off x="5422900" y="2901950"/>
            <a:ext cx="280988" cy="274638"/>
          </a:xfrm>
          <a:prstGeom prst="flowChartMagneticDisk">
            <a:avLst/>
          </a:prstGeom>
          <a:solidFill>
            <a:schemeClr val="tx1">
              <a:lumMod val="50000"/>
              <a:lumOff val="50000"/>
            </a:schemeClr>
          </a:solidFill>
          <a:ln w="9525">
            <a:solidFill>
              <a:schemeClr val="bg1"/>
            </a:solidFill>
            <a:miter lim="800000"/>
            <a:headEnd/>
            <a:tailEnd/>
          </a:ln>
          <a:effectLst/>
        </p:spPr>
        <p:txBody>
          <a:bodyPr/>
          <a:lstStyle/>
          <a:p>
            <a:pPr fontAlgn="auto">
              <a:spcBef>
                <a:spcPts val="0"/>
              </a:spcBef>
              <a:spcAft>
                <a:spcPts val="0"/>
              </a:spcAft>
              <a:defRPr/>
            </a:pPr>
            <a:endParaRPr lang="en-US">
              <a:solidFill>
                <a:srgbClr val="000000"/>
              </a:solidFill>
              <a:latin typeface="Arial"/>
              <a:ea typeface="ＭＳ Ｐゴシック"/>
              <a:cs typeface="Arial" pitchFamily="34" charset="0"/>
            </a:endParaRPr>
          </a:p>
        </p:txBody>
      </p:sp>
      <p:sp>
        <p:nvSpPr>
          <p:cNvPr id="52" name="File"/>
          <p:cNvSpPr>
            <a:spLocks noChangeAspect="1" noEditPoints="1" noChangeArrowheads="1"/>
          </p:cNvSpPr>
          <p:nvPr/>
        </p:nvSpPr>
        <p:spPr bwMode="auto">
          <a:xfrm>
            <a:off x="5808663" y="2901950"/>
            <a:ext cx="280987" cy="274638"/>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chemeClr val="tx1">
              <a:lumMod val="50000"/>
              <a:lumOff val="50000"/>
            </a:schemeClr>
          </a:solidFill>
          <a:ln w="9525">
            <a:noFill/>
            <a:miter lim="800000"/>
            <a:headEnd/>
            <a:tailEnd/>
          </a:ln>
          <a:effectLst/>
        </p:spPr>
        <p:txBody>
          <a:bodyPr/>
          <a:lstStyle/>
          <a:p>
            <a:pPr fontAlgn="auto">
              <a:spcBef>
                <a:spcPts val="0"/>
              </a:spcBef>
              <a:spcAft>
                <a:spcPts val="0"/>
              </a:spcAft>
              <a:defRPr/>
            </a:pPr>
            <a:endParaRPr lang="en-US">
              <a:solidFill>
                <a:srgbClr val="000000"/>
              </a:solidFill>
              <a:latin typeface="Arial"/>
              <a:ea typeface="ＭＳ Ｐゴシック"/>
              <a:cs typeface="Arial" pitchFamily="34" charset="0"/>
            </a:endParaRPr>
          </a:p>
        </p:txBody>
      </p:sp>
      <p:sp>
        <p:nvSpPr>
          <p:cNvPr id="53" name="File"/>
          <p:cNvSpPr>
            <a:spLocks noChangeAspect="1" noEditPoints="1" noChangeArrowheads="1"/>
          </p:cNvSpPr>
          <p:nvPr/>
        </p:nvSpPr>
        <p:spPr bwMode="auto">
          <a:xfrm>
            <a:off x="6196013" y="2901950"/>
            <a:ext cx="279400" cy="274638"/>
          </a:xfrm>
          <a:custGeom>
            <a:avLst/>
            <a:gdLst>
              <a:gd name="T0" fmla="*/ 2147483647 w 21600"/>
              <a:gd name="T1" fmla="*/ 2147483647 h 21600"/>
              <a:gd name="T2" fmla="*/ 0 w 21600"/>
              <a:gd name="T3" fmla="*/ 2147483647 h 21600"/>
              <a:gd name="T4" fmla="*/ 2147483647 w 21600"/>
              <a:gd name="T5" fmla="*/ 2147483647 h 21600"/>
              <a:gd name="T6" fmla="*/ 2147483647 w 21600"/>
              <a:gd name="T7" fmla="*/ 2147483647 h 21600"/>
              <a:gd name="T8" fmla="*/ 0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1086 w 21600"/>
              <a:gd name="T19" fmla="*/ 4628 h 21600"/>
              <a:gd name="T20" fmla="*/ 20635 w 21600"/>
              <a:gd name="T21" fmla="*/ 20289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lnTo>
                  <a:pt x="19790" y="3240"/>
                </a:lnTo>
                <a:close/>
              </a:path>
            </a:pathLst>
          </a:custGeom>
          <a:solidFill>
            <a:srgbClr val="CA492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pic>
        <p:nvPicPr>
          <p:cNvPr id="54" name="Picture 108" descr="3"/>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4878388" y="3921125"/>
            <a:ext cx="288925"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5" name="Picture 75" descr="software"/>
          <p:cNvPicPr>
            <a:picLocks noChangeAspect="1" noChangeArrowheads="1"/>
          </p:cNvPicPr>
          <p:nvPr/>
        </p:nvPicPr>
        <p:blipFill>
          <a:blip r:embed="rId8">
            <a:grayscl/>
            <a:extLst>
              <a:ext uri="{28A0092B-C50C-407E-A947-70E740481C1C}">
                <a14:useLocalDpi xmlns:a14="http://schemas.microsoft.com/office/drawing/2010/main" val="0"/>
              </a:ext>
            </a:extLst>
          </a:blip>
          <a:srcRect/>
          <a:stretch>
            <a:fillRect/>
          </a:stretch>
        </p:blipFill>
        <p:spPr bwMode="auto">
          <a:xfrm>
            <a:off x="5665788" y="3921125"/>
            <a:ext cx="354012"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6" name="Picture 108" descr="3"/>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6111875" y="3921125"/>
            <a:ext cx="288925"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7" name="Picture 75" descr="software"/>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5246688" y="3921125"/>
            <a:ext cx="352425"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58" name="Picture 75" descr="software"/>
          <p:cNvPicPr>
            <a:picLocks noChangeAspect="1" noChangeArrowheads="1"/>
          </p:cNvPicPr>
          <p:nvPr/>
        </p:nvPicPr>
        <p:blipFill>
          <a:blip r:embed="rId10" cstate="print">
            <a:duotone>
              <a:srgbClr val="F15924">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666277" y="3920798"/>
            <a:ext cx="353277" cy="278185"/>
          </a:xfrm>
          <a:prstGeom prst="rect">
            <a:avLst/>
          </a:prstGeom>
          <a:solidFill>
            <a:schemeClr val="bg1"/>
          </a:solidFill>
          <a:extLst/>
        </p:spPr>
      </p:pic>
      <p:pic>
        <p:nvPicPr>
          <p:cNvPr id="59" name="Picture 117" descr="cloud"/>
          <p:cNvPicPr>
            <a:picLocks noChangeAspect="1" noChangeArrowheads="1"/>
          </p:cNvPicPr>
          <p:nvPr/>
        </p:nvPicPr>
        <p:blipFill>
          <a:blip r:embed="rId11">
            <a:grayscl/>
            <a:extLst>
              <a:ext uri="{28A0092B-C50C-407E-A947-70E740481C1C}">
                <a14:useLocalDpi xmlns:a14="http://schemas.microsoft.com/office/drawing/2010/main" val="0"/>
              </a:ext>
            </a:extLst>
          </a:blip>
          <a:srcRect/>
          <a:stretch>
            <a:fillRect/>
          </a:stretch>
        </p:blipFill>
        <p:spPr bwMode="auto">
          <a:xfrm>
            <a:off x="5829300" y="4954588"/>
            <a:ext cx="568325"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0" name="Picture 68" descr="Untitled-1"/>
          <p:cNvPicPr>
            <a:picLocks noChangeAspect="1" noChangeArrowheads="1"/>
          </p:cNvPicPr>
          <p:nvPr/>
        </p:nvPicPr>
        <p:blipFill>
          <a:blip r:embed="rId12">
            <a:grayscl/>
            <a:extLst>
              <a:ext uri="{28A0092B-C50C-407E-A947-70E740481C1C}">
                <a14:useLocalDpi xmlns:a14="http://schemas.microsoft.com/office/drawing/2010/main" val="0"/>
              </a:ext>
            </a:extLst>
          </a:blip>
          <a:srcRect/>
          <a:stretch>
            <a:fillRect/>
          </a:stretch>
        </p:blipFill>
        <p:spPr bwMode="auto">
          <a:xfrm>
            <a:off x="4876800" y="4918075"/>
            <a:ext cx="466725" cy="365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1" name="Picture 117" descr="cloud"/>
          <p:cNvPicPr>
            <a:picLocks noChangeAspect="1" noChangeArrowheads="1"/>
          </p:cNvPicPr>
          <p:nvPr/>
        </p:nvPicPr>
        <p:blipFill>
          <a:blip r:embed="rId13" cstate="print">
            <a:duotone>
              <a:srgbClr val="F15924">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833356" y="4954786"/>
            <a:ext cx="567444" cy="292262"/>
          </a:xfrm>
          <a:prstGeom prst="rect">
            <a:avLst/>
          </a:prstGeom>
          <a:solidFill>
            <a:srgbClr val="FFFFFF"/>
          </a:solidFill>
          <a:extLst/>
        </p:spPr>
      </p:pic>
      <p:pic>
        <p:nvPicPr>
          <p:cNvPr id="62" name="Picture 2"/>
          <p:cNvPicPr>
            <a:picLocks noChangeAspect="1" noChangeArrowheads="1"/>
          </p:cNvPicPr>
          <p:nvPr/>
        </p:nvPicPr>
        <p:blipFill>
          <a:blip r:embed="rId14">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357153" y="4883717"/>
            <a:ext cx="434047" cy="434400"/>
          </a:xfrm>
          <a:prstGeom prst="rect">
            <a:avLst/>
          </a:prstGeom>
          <a:solidFill>
            <a:srgbClr val="FFFFFF"/>
          </a:solidFill>
          <a:ln>
            <a:noFill/>
          </a:ln>
          <a:effectLst/>
          <a:extLst/>
        </p:spPr>
      </p:pic>
      <p:grpSp>
        <p:nvGrpSpPr>
          <p:cNvPr id="63" name="Group 62"/>
          <p:cNvGrpSpPr>
            <a:grpSpLocks/>
          </p:cNvGrpSpPr>
          <p:nvPr/>
        </p:nvGrpSpPr>
        <p:grpSpPr bwMode="auto">
          <a:xfrm>
            <a:off x="5029200" y="1685925"/>
            <a:ext cx="1981200" cy="725488"/>
            <a:chOff x="7010400" y="1600200"/>
            <a:chExt cx="1981200" cy="725488"/>
          </a:xfrm>
        </p:grpSpPr>
        <p:pic>
          <p:nvPicPr>
            <p:cNvPr id="64"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0400" y="1600200"/>
              <a:ext cx="719138"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13638" y="1600200"/>
              <a:ext cx="717550"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6"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61225" y="1600200"/>
              <a:ext cx="719138"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7"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64463" y="1600200"/>
              <a:ext cx="719137"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8"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015288" y="1600200"/>
              <a:ext cx="719137"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9"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272463" y="1600200"/>
              <a:ext cx="719137"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grpSp>
      <p:pic>
        <p:nvPicPr>
          <p:cNvPr id="70" name="Picture 3"/>
          <p:cNvPicPr>
            <a:picLocks noChangeAspect="1" noChangeArrowheads="1"/>
          </p:cNvPicPr>
          <p:nvPr/>
        </p:nvPicPr>
        <p:blipFill>
          <a:blip r:embed="rId16">
            <a:duotone>
              <a:srgbClr val="F15924">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5791200" y="1686548"/>
            <a:ext cx="719137"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a:xfrm>
            <a:off x="509874" y="5900115"/>
            <a:ext cx="8001000" cy="526085"/>
          </a:xfrm>
          <a:prstGeom prst="roundRect">
            <a:avLst/>
          </a:prstGeom>
          <a:solidFill>
            <a:srgbClr val="F15924"/>
          </a:solidFill>
          <a:ln w="9525" cap="flat" cmpd="sng" algn="ctr">
            <a:noFill/>
            <a:prstDash val="solid"/>
          </a:ln>
          <a:effectLst>
            <a:innerShdw blurRad="63500" dist="50800" dir="16200000">
              <a:prstClr val="black">
                <a:alpha val="50000"/>
              </a:prstClr>
            </a:innerShdw>
          </a:effectLst>
        </p:spPr>
        <p:txBody>
          <a:bodyPr anchor="ctr"/>
          <a:lstStyle/>
          <a:p>
            <a:pPr algn="ctr" fontAlgn="auto">
              <a:spcBef>
                <a:spcPts val="0"/>
              </a:spcBef>
              <a:spcAft>
                <a:spcPts val="0"/>
              </a:spcAft>
              <a:defRPr/>
            </a:pPr>
            <a:r>
              <a:rPr lang="en-US" sz="2400" b="1" kern="0" dirty="0">
                <a:solidFill>
                  <a:srgbClr val="FFFFFF"/>
                </a:solidFill>
                <a:latin typeface="Arial"/>
                <a:ea typeface="ＭＳ Ｐゴシック"/>
                <a:cs typeface="Arial" pitchFamily="34" charset="0"/>
              </a:rPr>
              <a:t>Collect and Analyze Everything</a:t>
            </a:r>
          </a:p>
        </p:txBody>
      </p:sp>
      <p:sp>
        <p:nvSpPr>
          <p:cNvPr id="72" name="Rectangle 71"/>
          <p:cNvSpPr>
            <a:spLocks noChangeArrowheads="1"/>
          </p:cNvSpPr>
          <p:nvPr/>
        </p:nvSpPr>
        <p:spPr bwMode="auto">
          <a:xfrm>
            <a:off x="990600" y="1849438"/>
            <a:ext cx="1025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CA4921"/>
                </a:solidFill>
                <a:cs typeface="MS PGothic" charset="0"/>
              </a:rPr>
              <a:t>People</a:t>
            </a:r>
            <a:endParaRPr lang="en-US">
              <a:solidFill>
                <a:srgbClr val="000000"/>
              </a:solidFill>
              <a:cs typeface="MS PGothic" charset="0"/>
            </a:endParaRPr>
          </a:p>
        </p:txBody>
      </p:sp>
      <p:sp>
        <p:nvSpPr>
          <p:cNvPr id="73" name="Rectangle 72"/>
          <p:cNvSpPr>
            <a:spLocks noChangeArrowheads="1"/>
          </p:cNvSpPr>
          <p:nvPr/>
        </p:nvSpPr>
        <p:spPr bwMode="auto">
          <a:xfrm>
            <a:off x="990600" y="2840038"/>
            <a:ext cx="7413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CA4921"/>
                </a:solidFill>
                <a:cs typeface="MS PGothic" charset="0"/>
              </a:rPr>
              <a:t>Data</a:t>
            </a:r>
            <a:endParaRPr lang="en-US">
              <a:solidFill>
                <a:srgbClr val="000000"/>
              </a:solidFill>
              <a:cs typeface="MS PGothic" charset="0"/>
            </a:endParaRPr>
          </a:p>
        </p:txBody>
      </p:sp>
      <p:sp>
        <p:nvSpPr>
          <p:cNvPr id="74" name="Rectangle 73"/>
          <p:cNvSpPr>
            <a:spLocks noChangeArrowheads="1"/>
          </p:cNvSpPr>
          <p:nvPr/>
        </p:nvSpPr>
        <p:spPr bwMode="auto">
          <a:xfrm>
            <a:off x="990600" y="3859213"/>
            <a:ext cx="1724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CA4921"/>
                </a:solidFill>
                <a:cs typeface="MS PGothic" charset="0"/>
              </a:rPr>
              <a:t>Applications</a:t>
            </a:r>
            <a:endParaRPr lang="en-US">
              <a:solidFill>
                <a:srgbClr val="000000"/>
              </a:solidFill>
              <a:cs typeface="MS PGothic" charset="0"/>
            </a:endParaRPr>
          </a:p>
        </p:txBody>
      </p:sp>
      <p:sp>
        <p:nvSpPr>
          <p:cNvPr id="75" name="Rectangle 74"/>
          <p:cNvSpPr>
            <a:spLocks noChangeArrowheads="1"/>
          </p:cNvSpPr>
          <p:nvPr/>
        </p:nvSpPr>
        <p:spPr bwMode="auto">
          <a:xfrm>
            <a:off x="990600" y="4900613"/>
            <a:ext cx="1849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CA4921"/>
                </a:solidFill>
                <a:cs typeface="MS PGothic" charset="0"/>
              </a:rPr>
              <a:t>Infrastructure</a:t>
            </a:r>
            <a:endParaRPr lang="en-US">
              <a:solidFill>
                <a:srgbClr val="000000"/>
              </a:solidFill>
              <a:cs typeface="MS PGothic" charset="0"/>
            </a:endParaRPr>
          </a:p>
        </p:txBody>
      </p:sp>
      <p:sp>
        <p:nvSpPr>
          <p:cNvPr id="76" name="Rectangle 75"/>
          <p:cNvSpPr>
            <a:spLocks noChangeArrowheads="1"/>
          </p:cNvSpPr>
          <p:nvPr/>
        </p:nvSpPr>
        <p:spPr bwMode="auto">
          <a:xfrm>
            <a:off x="2895600" y="1865313"/>
            <a:ext cx="1646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57200"/>
            <a:r>
              <a:rPr lang="en-US">
                <a:solidFill>
                  <a:srgbClr val="000000"/>
                </a:solidFill>
                <a:cs typeface="MS PGothic" charset="0"/>
              </a:rPr>
              <a:t>Administration</a:t>
            </a:r>
          </a:p>
        </p:txBody>
      </p:sp>
      <p:sp>
        <p:nvSpPr>
          <p:cNvPr id="77" name="Rectangle 76"/>
          <p:cNvSpPr>
            <a:spLocks noChangeArrowheads="1"/>
          </p:cNvSpPr>
          <p:nvPr/>
        </p:nvSpPr>
        <p:spPr bwMode="auto">
          <a:xfrm>
            <a:off x="2895600" y="2716213"/>
            <a:ext cx="1409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a:r>
              <a:rPr lang="en-US">
                <a:solidFill>
                  <a:srgbClr val="000000"/>
                </a:solidFill>
                <a:cs typeface="MS PGothic" charset="0"/>
              </a:rPr>
              <a:t>Basic-</a:t>
            </a:r>
            <a:br>
              <a:rPr lang="en-US">
                <a:solidFill>
                  <a:srgbClr val="000000"/>
                </a:solidFill>
                <a:cs typeface="MS PGothic" charset="0"/>
              </a:rPr>
            </a:br>
            <a:r>
              <a:rPr lang="en-US">
                <a:solidFill>
                  <a:srgbClr val="000000"/>
                </a:solidFill>
                <a:cs typeface="MS PGothic" charset="0"/>
              </a:rPr>
              <a:t>control</a:t>
            </a:r>
          </a:p>
        </p:txBody>
      </p:sp>
      <p:sp>
        <p:nvSpPr>
          <p:cNvPr id="78" name="Rectangle 77"/>
          <p:cNvSpPr>
            <a:spLocks noChangeArrowheads="1"/>
          </p:cNvSpPr>
          <p:nvPr/>
        </p:nvSpPr>
        <p:spPr bwMode="auto">
          <a:xfrm>
            <a:off x="2895600" y="3875088"/>
            <a:ext cx="9159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00"/>
                </a:solidFill>
                <a:cs typeface="MS PGothic" charset="0"/>
              </a:rPr>
              <a:t>Bolt-on</a:t>
            </a:r>
          </a:p>
        </p:txBody>
      </p:sp>
      <p:sp>
        <p:nvSpPr>
          <p:cNvPr id="79" name="Rectangle 78"/>
          <p:cNvSpPr>
            <a:spLocks noChangeArrowheads="1"/>
          </p:cNvSpPr>
          <p:nvPr/>
        </p:nvSpPr>
        <p:spPr bwMode="auto">
          <a:xfrm>
            <a:off x="2895600" y="4778375"/>
            <a:ext cx="15128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a:r>
              <a:rPr lang="en-US">
                <a:solidFill>
                  <a:srgbClr val="000000"/>
                </a:solidFill>
                <a:cs typeface="MS PGothic" charset="0"/>
              </a:rPr>
              <a:t>Thicker</a:t>
            </a:r>
            <a:br>
              <a:rPr lang="en-US">
                <a:solidFill>
                  <a:srgbClr val="000000"/>
                </a:solidFill>
                <a:cs typeface="MS PGothic" charset="0"/>
              </a:rPr>
            </a:br>
            <a:r>
              <a:rPr lang="en-US">
                <a:solidFill>
                  <a:srgbClr val="000000"/>
                </a:solidFill>
                <a:cs typeface="MS PGothic" charset="0"/>
              </a:rPr>
              <a:t>walls</a:t>
            </a:r>
          </a:p>
        </p:txBody>
      </p:sp>
      <p:sp>
        <p:nvSpPr>
          <p:cNvPr id="80" name="Rectangle 79"/>
          <p:cNvSpPr>
            <a:spLocks noChangeArrowheads="1"/>
          </p:cNvSpPr>
          <p:nvPr/>
        </p:nvSpPr>
        <p:spPr bwMode="auto">
          <a:xfrm>
            <a:off x="7886700" y="1865313"/>
            <a:ext cx="863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00"/>
                </a:solidFill>
                <a:cs typeface="MS PGothic" charset="0"/>
              </a:rPr>
              <a:t>Insight</a:t>
            </a:r>
          </a:p>
        </p:txBody>
      </p:sp>
      <p:sp>
        <p:nvSpPr>
          <p:cNvPr id="81" name="Rectangle 80"/>
          <p:cNvSpPr>
            <a:spLocks noChangeArrowheads="1"/>
          </p:cNvSpPr>
          <p:nvPr/>
        </p:nvSpPr>
        <p:spPr bwMode="auto">
          <a:xfrm>
            <a:off x="7315200" y="2716213"/>
            <a:ext cx="1435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defTabSz="457200"/>
            <a:r>
              <a:rPr lang="en-US">
                <a:solidFill>
                  <a:srgbClr val="000000"/>
                </a:solidFill>
                <a:cs typeface="MS PGothic" charset="0"/>
              </a:rPr>
              <a:t>Laser-</a:t>
            </a:r>
            <a:br>
              <a:rPr lang="en-US">
                <a:solidFill>
                  <a:srgbClr val="000000"/>
                </a:solidFill>
                <a:cs typeface="MS PGothic" charset="0"/>
              </a:rPr>
            </a:br>
            <a:r>
              <a:rPr lang="en-US">
                <a:solidFill>
                  <a:srgbClr val="000000"/>
                </a:solidFill>
                <a:cs typeface="MS PGothic" charset="0"/>
              </a:rPr>
              <a:t>focused</a:t>
            </a:r>
          </a:p>
        </p:txBody>
      </p:sp>
      <p:sp>
        <p:nvSpPr>
          <p:cNvPr id="82" name="Rectangle 81"/>
          <p:cNvSpPr>
            <a:spLocks noChangeArrowheads="1"/>
          </p:cNvSpPr>
          <p:nvPr/>
        </p:nvSpPr>
        <p:spPr bwMode="auto">
          <a:xfrm>
            <a:off x="7859713" y="3875088"/>
            <a:ext cx="890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457200"/>
            <a:r>
              <a:rPr lang="en-US">
                <a:solidFill>
                  <a:srgbClr val="000000"/>
                </a:solidFill>
                <a:cs typeface="MS PGothic" charset="0"/>
              </a:rPr>
              <a:t>Built-in</a:t>
            </a:r>
          </a:p>
        </p:txBody>
      </p:sp>
      <p:sp>
        <p:nvSpPr>
          <p:cNvPr id="83" name="Rectangle 82"/>
          <p:cNvSpPr>
            <a:spLocks noChangeArrowheads="1"/>
          </p:cNvSpPr>
          <p:nvPr/>
        </p:nvSpPr>
        <p:spPr bwMode="auto">
          <a:xfrm>
            <a:off x="7335838" y="4778375"/>
            <a:ext cx="14144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defTabSz="457200"/>
            <a:r>
              <a:rPr lang="en-US">
                <a:solidFill>
                  <a:srgbClr val="000000"/>
                </a:solidFill>
                <a:cs typeface="MS PGothic" charset="0"/>
              </a:rPr>
              <a:t>Smarter</a:t>
            </a:r>
            <a:br>
              <a:rPr lang="en-US">
                <a:solidFill>
                  <a:srgbClr val="000000"/>
                </a:solidFill>
                <a:cs typeface="MS PGothic" charset="0"/>
              </a:rPr>
            </a:br>
            <a:r>
              <a:rPr lang="en-US">
                <a:solidFill>
                  <a:srgbClr val="000000"/>
                </a:solidFill>
                <a:cs typeface="MS PGothic" charset="0"/>
              </a:rPr>
              <a:t>defenses</a:t>
            </a:r>
          </a:p>
        </p:txBody>
      </p:sp>
    </p:spTree>
    <p:extLst>
      <p:ext uri="{BB962C8B-B14F-4D97-AF65-F5344CB8AC3E}">
        <p14:creationId xmlns:p14="http://schemas.microsoft.com/office/powerpoint/2010/main" val="86695897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1000"/>
                                        <p:tgtEl>
                                          <p:spTgt spid="76"/>
                                        </p:tgtEl>
                                      </p:cBhvr>
                                    </p:animEffect>
                                    <p:anim calcmode="lin" valueType="num">
                                      <p:cBhvr>
                                        <p:cTn id="18" dur="1000" fill="hold"/>
                                        <p:tgtEl>
                                          <p:spTgt spid="76"/>
                                        </p:tgtEl>
                                        <p:attrNameLst>
                                          <p:attrName>ppt_x</p:attrName>
                                        </p:attrNameLst>
                                      </p:cBhvr>
                                      <p:tavLst>
                                        <p:tav tm="0">
                                          <p:val>
                                            <p:strVal val="#ppt_x"/>
                                          </p:val>
                                        </p:tav>
                                        <p:tav tm="100000">
                                          <p:val>
                                            <p:strVal val="#ppt_x"/>
                                          </p:val>
                                        </p:tav>
                                      </p:tavLst>
                                    </p:anim>
                                    <p:anim calcmode="lin" valueType="num">
                                      <p:cBhvr>
                                        <p:cTn id="19" dur="1000" fill="hold"/>
                                        <p:tgtEl>
                                          <p:spTgt spid="76"/>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10"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nodeType="afterGroup">
                            <p:stCondLst>
                              <p:cond delay="1500"/>
                            </p:stCondLst>
                            <p:childTnLst>
                              <p:par>
                                <p:cTn id="25" presetID="10" presetClass="entr" presetSubtype="0" fill="hold" nodeType="afterEffect">
                                  <p:stCondLst>
                                    <p:cond delay="50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par>
                          <p:cTn id="28" fill="hold" nodeType="afterGroup">
                            <p:stCondLst>
                              <p:cond delay="2500"/>
                            </p:stCondLst>
                            <p:childTnLst>
                              <p:par>
                                <p:cTn id="29" presetID="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1000" fill="hold"/>
                                        <p:tgtEl>
                                          <p:spTgt spid="80"/>
                                        </p:tgtEl>
                                        <p:attrNameLst>
                                          <p:attrName>ppt_x</p:attrName>
                                        </p:attrNameLst>
                                      </p:cBhvr>
                                      <p:tavLst>
                                        <p:tav tm="0">
                                          <p:val>
                                            <p:strVal val="0-#ppt_w/2"/>
                                          </p:val>
                                        </p:tav>
                                        <p:tav tm="100000">
                                          <p:val>
                                            <p:strVal val="#ppt_x"/>
                                          </p:val>
                                        </p:tav>
                                      </p:tavLst>
                                    </p:anim>
                                    <p:anim calcmode="lin" valueType="num">
                                      <p:cBhvr additive="base">
                                        <p:cTn id="37" dur="10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fade">
                                      <p:cBhvr>
                                        <p:cTn id="47" dur="1000"/>
                                        <p:tgtEl>
                                          <p:spTgt spid="73"/>
                                        </p:tgtEl>
                                      </p:cBhvr>
                                    </p:animEffect>
                                    <p:anim calcmode="lin" valueType="num">
                                      <p:cBhvr>
                                        <p:cTn id="48" dur="1000" fill="hold"/>
                                        <p:tgtEl>
                                          <p:spTgt spid="73"/>
                                        </p:tgtEl>
                                        <p:attrNameLst>
                                          <p:attrName>ppt_x</p:attrName>
                                        </p:attrNameLst>
                                      </p:cBhvr>
                                      <p:tavLst>
                                        <p:tav tm="0">
                                          <p:val>
                                            <p:strVal val="#ppt_x"/>
                                          </p:val>
                                        </p:tav>
                                        <p:tav tm="100000">
                                          <p:val>
                                            <p:strVal val="#ppt_x"/>
                                          </p:val>
                                        </p:tav>
                                      </p:tavLst>
                                    </p:anim>
                                    <p:anim calcmode="lin" valueType="num">
                                      <p:cBhvr>
                                        <p:cTn id="49" dur="1000" fill="hold"/>
                                        <p:tgtEl>
                                          <p:spTgt spid="7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1000"/>
                                        <p:tgtEl>
                                          <p:spTgt spid="77"/>
                                        </p:tgtEl>
                                      </p:cBhvr>
                                    </p:animEffect>
                                    <p:anim calcmode="lin" valueType="num">
                                      <p:cBhvr>
                                        <p:cTn id="53" dur="1000" fill="hold"/>
                                        <p:tgtEl>
                                          <p:spTgt spid="77"/>
                                        </p:tgtEl>
                                        <p:attrNameLst>
                                          <p:attrName>ppt_x</p:attrName>
                                        </p:attrNameLst>
                                      </p:cBhvr>
                                      <p:tavLst>
                                        <p:tav tm="0">
                                          <p:val>
                                            <p:strVal val="#ppt_x"/>
                                          </p:val>
                                        </p:tav>
                                        <p:tav tm="100000">
                                          <p:val>
                                            <p:strVal val="#ppt_x"/>
                                          </p:val>
                                        </p:tav>
                                      </p:tavLst>
                                    </p:anim>
                                    <p:anim calcmode="lin" valueType="num">
                                      <p:cBhvr>
                                        <p:cTn id="54" dur="1000" fill="hold"/>
                                        <p:tgtEl>
                                          <p:spTgt spid="77"/>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1000"/>
                            </p:stCondLst>
                            <p:childTnLst>
                              <p:par>
                                <p:cTn id="56" presetID="10" presetClass="entr" presetSubtype="0" fill="hold"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par>
                                <p:cTn id="59" presetID="10" presetClass="entr" presetSubtype="0" fill="hold" nodeType="with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fade">
                                      <p:cBhvr>
                                        <p:cTn id="61" dur="500"/>
                                        <p:tgtEl>
                                          <p:spTgt spid="5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nodeType="afterGroup">
                            <p:stCondLst>
                              <p:cond delay="1500"/>
                            </p:stCondLst>
                            <p:childTnLst>
                              <p:par>
                                <p:cTn id="69" presetID="10" presetClass="entr" presetSubtype="0"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childTnLst>
                          </p:cTn>
                        </p:par>
                        <p:par>
                          <p:cTn id="72" fill="hold" nodeType="afterGroup">
                            <p:stCondLst>
                              <p:cond delay="2000"/>
                            </p:stCondLst>
                            <p:childTnLst>
                              <p:par>
                                <p:cTn id="73" presetID="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0-#ppt_w/2"/>
                                          </p:val>
                                        </p:tav>
                                        <p:tav tm="100000">
                                          <p:val>
                                            <p:strVal val="#ppt_x"/>
                                          </p:val>
                                        </p:tav>
                                      </p:tavLst>
                                    </p:anim>
                                    <p:anim calcmode="lin" valueType="num">
                                      <p:cBhvr additive="base">
                                        <p:cTn id="76" dur="500" fill="hold"/>
                                        <p:tgtEl>
                                          <p:spTgt spid="39"/>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2500"/>
                            </p:stCondLst>
                            <p:childTnLst>
                              <p:par>
                                <p:cTn id="78" presetID="2" presetClass="entr" presetSubtype="8" fill="hold" grpId="0" nodeType="afterEffect">
                                  <p:stCondLst>
                                    <p:cond delay="0"/>
                                  </p:stCondLst>
                                  <p:childTnLst>
                                    <p:set>
                                      <p:cBhvr>
                                        <p:cTn id="79" dur="1" fill="hold">
                                          <p:stCondLst>
                                            <p:cond delay="0"/>
                                          </p:stCondLst>
                                        </p:cTn>
                                        <p:tgtEl>
                                          <p:spTgt spid="81"/>
                                        </p:tgtEl>
                                        <p:attrNameLst>
                                          <p:attrName>style.visibility</p:attrName>
                                        </p:attrNameLst>
                                      </p:cBhvr>
                                      <p:to>
                                        <p:strVal val="visible"/>
                                      </p:to>
                                    </p:set>
                                    <p:anim calcmode="lin" valueType="num">
                                      <p:cBhvr additive="base">
                                        <p:cTn id="80" dur="1000" fill="hold"/>
                                        <p:tgtEl>
                                          <p:spTgt spid="81"/>
                                        </p:tgtEl>
                                        <p:attrNameLst>
                                          <p:attrName>ppt_x</p:attrName>
                                        </p:attrNameLst>
                                      </p:cBhvr>
                                      <p:tavLst>
                                        <p:tav tm="0">
                                          <p:val>
                                            <p:strVal val="0-#ppt_w/2"/>
                                          </p:val>
                                        </p:tav>
                                        <p:tav tm="100000">
                                          <p:val>
                                            <p:strVal val="#ppt_x"/>
                                          </p:val>
                                        </p:tav>
                                      </p:tavLst>
                                    </p:anim>
                                    <p:anim calcmode="lin" valueType="num">
                                      <p:cBhvr additive="base">
                                        <p:cTn id="81" dur="10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82" fill="hold" nodeType="clickPar">
                      <p:stCondLst>
                        <p:cond delay="indefinite"/>
                      </p:stCondLst>
                      <p:childTnLst>
                        <p:par>
                          <p:cTn id="83" fill="hold" nodeType="withGroup">
                            <p:stCondLst>
                              <p:cond delay="0"/>
                            </p:stCondLst>
                            <p:childTnLst>
                              <p:par>
                                <p:cTn id="84" presetID="42" presetClass="entr" presetSubtype="0" fill="hold" nodeType="click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fade">
                                      <p:cBhvr>
                                        <p:cTn id="86" dur="1000"/>
                                        <p:tgtEl>
                                          <p:spTgt spid="47"/>
                                        </p:tgtEl>
                                      </p:cBhvr>
                                    </p:animEffect>
                                    <p:anim calcmode="lin" valueType="num">
                                      <p:cBhvr>
                                        <p:cTn id="87" dur="1000" fill="hold"/>
                                        <p:tgtEl>
                                          <p:spTgt spid="47"/>
                                        </p:tgtEl>
                                        <p:attrNameLst>
                                          <p:attrName>ppt_x</p:attrName>
                                        </p:attrNameLst>
                                      </p:cBhvr>
                                      <p:tavLst>
                                        <p:tav tm="0">
                                          <p:val>
                                            <p:strVal val="#ppt_x"/>
                                          </p:val>
                                        </p:tav>
                                        <p:tav tm="100000">
                                          <p:val>
                                            <p:strVal val="#ppt_x"/>
                                          </p:val>
                                        </p:tav>
                                      </p:tavLst>
                                    </p:anim>
                                    <p:anim calcmode="lin" valueType="num">
                                      <p:cBhvr>
                                        <p:cTn id="88" dur="1000" fill="hold"/>
                                        <p:tgtEl>
                                          <p:spTgt spid="47"/>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fade">
                                      <p:cBhvr>
                                        <p:cTn id="91" dur="1000"/>
                                        <p:tgtEl>
                                          <p:spTgt spid="74"/>
                                        </p:tgtEl>
                                      </p:cBhvr>
                                    </p:animEffect>
                                    <p:anim calcmode="lin" valueType="num">
                                      <p:cBhvr>
                                        <p:cTn id="92" dur="1000" fill="hold"/>
                                        <p:tgtEl>
                                          <p:spTgt spid="74"/>
                                        </p:tgtEl>
                                        <p:attrNameLst>
                                          <p:attrName>ppt_x</p:attrName>
                                        </p:attrNameLst>
                                      </p:cBhvr>
                                      <p:tavLst>
                                        <p:tav tm="0">
                                          <p:val>
                                            <p:strVal val="#ppt_x"/>
                                          </p:val>
                                        </p:tav>
                                        <p:tav tm="100000">
                                          <p:val>
                                            <p:strVal val="#ppt_x"/>
                                          </p:val>
                                        </p:tav>
                                      </p:tavLst>
                                    </p:anim>
                                    <p:anim calcmode="lin" valueType="num">
                                      <p:cBhvr>
                                        <p:cTn id="93" dur="1000" fill="hold"/>
                                        <p:tgtEl>
                                          <p:spTgt spid="7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78"/>
                                        </p:tgtEl>
                                        <p:attrNameLst>
                                          <p:attrName>style.visibility</p:attrName>
                                        </p:attrNameLst>
                                      </p:cBhvr>
                                      <p:to>
                                        <p:strVal val="visible"/>
                                      </p:to>
                                    </p:set>
                                    <p:animEffect transition="in" filter="fade">
                                      <p:cBhvr>
                                        <p:cTn id="96" dur="1000"/>
                                        <p:tgtEl>
                                          <p:spTgt spid="78"/>
                                        </p:tgtEl>
                                      </p:cBhvr>
                                    </p:animEffect>
                                    <p:anim calcmode="lin" valueType="num">
                                      <p:cBhvr>
                                        <p:cTn id="97" dur="1000" fill="hold"/>
                                        <p:tgtEl>
                                          <p:spTgt spid="78"/>
                                        </p:tgtEl>
                                        <p:attrNameLst>
                                          <p:attrName>ppt_x</p:attrName>
                                        </p:attrNameLst>
                                      </p:cBhvr>
                                      <p:tavLst>
                                        <p:tav tm="0">
                                          <p:val>
                                            <p:strVal val="#ppt_x"/>
                                          </p:val>
                                        </p:tav>
                                        <p:tav tm="100000">
                                          <p:val>
                                            <p:strVal val="#ppt_x"/>
                                          </p:val>
                                        </p:tav>
                                      </p:tavLst>
                                    </p:anim>
                                    <p:anim calcmode="lin" valueType="num">
                                      <p:cBhvr>
                                        <p:cTn id="98" dur="1000" fill="hold"/>
                                        <p:tgtEl>
                                          <p:spTgt spid="78"/>
                                        </p:tgtEl>
                                        <p:attrNameLst>
                                          <p:attrName>ppt_y</p:attrName>
                                        </p:attrNameLst>
                                      </p:cBhvr>
                                      <p:tavLst>
                                        <p:tav tm="0">
                                          <p:val>
                                            <p:strVal val="#ppt_y+.1"/>
                                          </p:val>
                                        </p:tav>
                                        <p:tav tm="100000">
                                          <p:val>
                                            <p:strVal val="#ppt_y"/>
                                          </p:val>
                                        </p:tav>
                                      </p:tavLst>
                                    </p:anim>
                                  </p:childTnLst>
                                </p:cTn>
                              </p:par>
                            </p:childTnLst>
                          </p:cTn>
                        </p:par>
                        <p:par>
                          <p:cTn id="99" fill="hold" nodeType="afterGroup">
                            <p:stCondLst>
                              <p:cond delay="1000"/>
                            </p:stCondLst>
                            <p:childTnLst>
                              <p:par>
                                <p:cTn id="100" presetID="10" presetClass="entr" presetSubtype="0" fill="hold"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fade">
                                      <p:cBhvr>
                                        <p:cTn id="102" dur="500"/>
                                        <p:tgtEl>
                                          <p:spTgt spid="54"/>
                                        </p:tgtEl>
                                      </p:cBhvr>
                                    </p:animEffect>
                                  </p:childTnLst>
                                </p:cTn>
                              </p:par>
                              <p:par>
                                <p:cTn id="103" presetID="10" presetClass="entr" presetSubtype="0" fill="hold" nodeType="with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fade">
                                      <p:cBhvr>
                                        <p:cTn id="105" dur="500"/>
                                        <p:tgtEl>
                                          <p:spTgt spid="55"/>
                                        </p:tgtEl>
                                      </p:cBhvr>
                                    </p:animEffect>
                                  </p:childTnLst>
                                </p:cTn>
                              </p:par>
                              <p:par>
                                <p:cTn id="106" presetID="10" presetClass="entr" presetSubtype="0" fill="hold" nodeType="with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500"/>
                                        <p:tgtEl>
                                          <p:spTgt spid="56"/>
                                        </p:tgtEl>
                                      </p:cBhvr>
                                    </p:animEffect>
                                  </p:childTnLst>
                                </p:cTn>
                              </p:par>
                              <p:par>
                                <p:cTn id="109" presetID="10" presetClass="entr" presetSubtype="0" fill="hold"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nodeType="afterGroup">
                            <p:stCondLst>
                              <p:cond delay="1500"/>
                            </p:stCondLst>
                            <p:childTnLst>
                              <p:par>
                                <p:cTn id="113" presetID="10" presetClass="entr" presetSubtype="0" fill="hold" nodeType="afterEffect">
                                  <p:stCondLst>
                                    <p:cond delay="0"/>
                                  </p:stCondLst>
                                  <p:childTnLst>
                                    <p:set>
                                      <p:cBhvr>
                                        <p:cTn id="114" dur="1" fill="hold">
                                          <p:stCondLst>
                                            <p:cond delay="0"/>
                                          </p:stCondLst>
                                        </p:cTn>
                                        <p:tgtEl>
                                          <p:spTgt spid="58"/>
                                        </p:tgtEl>
                                        <p:attrNameLst>
                                          <p:attrName>style.visibility</p:attrName>
                                        </p:attrNameLst>
                                      </p:cBhvr>
                                      <p:to>
                                        <p:strVal val="visible"/>
                                      </p:to>
                                    </p:set>
                                    <p:animEffect transition="in" filter="fade">
                                      <p:cBhvr>
                                        <p:cTn id="115" dur="500"/>
                                        <p:tgtEl>
                                          <p:spTgt spid="58"/>
                                        </p:tgtEl>
                                      </p:cBhvr>
                                    </p:animEffect>
                                  </p:childTnLst>
                                </p:cTn>
                              </p:par>
                            </p:childTnLst>
                          </p:cTn>
                        </p:par>
                        <p:par>
                          <p:cTn id="116" fill="hold" nodeType="afterGroup">
                            <p:stCondLst>
                              <p:cond delay="2000"/>
                            </p:stCondLst>
                            <p:childTnLst>
                              <p:par>
                                <p:cTn id="117" presetID="2" presetClass="entr" presetSubtype="8"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 calcmode="lin" valueType="num">
                                      <p:cBhvr additive="base">
                                        <p:cTn id="119" dur="500" fill="hold"/>
                                        <p:tgtEl>
                                          <p:spTgt spid="40"/>
                                        </p:tgtEl>
                                        <p:attrNameLst>
                                          <p:attrName>ppt_x</p:attrName>
                                        </p:attrNameLst>
                                      </p:cBhvr>
                                      <p:tavLst>
                                        <p:tav tm="0">
                                          <p:val>
                                            <p:strVal val="0-#ppt_w/2"/>
                                          </p:val>
                                        </p:tav>
                                        <p:tav tm="100000">
                                          <p:val>
                                            <p:strVal val="#ppt_x"/>
                                          </p:val>
                                        </p:tav>
                                      </p:tavLst>
                                    </p:anim>
                                    <p:anim calcmode="lin" valueType="num">
                                      <p:cBhvr additive="base">
                                        <p:cTn id="120" dur="500" fill="hold"/>
                                        <p:tgtEl>
                                          <p:spTgt spid="40"/>
                                        </p:tgtEl>
                                        <p:attrNameLst>
                                          <p:attrName>ppt_y</p:attrName>
                                        </p:attrNameLst>
                                      </p:cBhvr>
                                      <p:tavLst>
                                        <p:tav tm="0">
                                          <p:val>
                                            <p:strVal val="#ppt_y"/>
                                          </p:val>
                                        </p:tav>
                                        <p:tav tm="100000">
                                          <p:val>
                                            <p:strVal val="#ppt_y"/>
                                          </p:val>
                                        </p:tav>
                                      </p:tavLst>
                                    </p:anim>
                                  </p:childTnLst>
                                </p:cTn>
                              </p:par>
                            </p:childTnLst>
                          </p:cTn>
                        </p:par>
                        <p:par>
                          <p:cTn id="121" fill="hold" nodeType="afterGroup">
                            <p:stCondLst>
                              <p:cond delay="2500"/>
                            </p:stCondLst>
                            <p:childTnLst>
                              <p:par>
                                <p:cTn id="122" presetID="2" presetClass="entr" presetSubtype="8" fill="hold" grpId="0" nodeType="afterEffect">
                                  <p:stCondLst>
                                    <p:cond delay="0"/>
                                  </p:stCondLst>
                                  <p:childTnLst>
                                    <p:set>
                                      <p:cBhvr>
                                        <p:cTn id="123" dur="1" fill="hold">
                                          <p:stCondLst>
                                            <p:cond delay="0"/>
                                          </p:stCondLst>
                                        </p:cTn>
                                        <p:tgtEl>
                                          <p:spTgt spid="82"/>
                                        </p:tgtEl>
                                        <p:attrNameLst>
                                          <p:attrName>style.visibility</p:attrName>
                                        </p:attrNameLst>
                                      </p:cBhvr>
                                      <p:to>
                                        <p:strVal val="visible"/>
                                      </p:to>
                                    </p:set>
                                    <p:anim calcmode="lin" valueType="num">
                                      <p:cBhvr additive="base">
                                        <p:cTn id="124" dur="1000" fill="hold"/>
                                        <p:tgtEl>
                                          <p:spTgt spid="82"/>
                                        </p:tgtEl>
                                        <p:attrNameLst>
                                          <p:attrName>ppt_x</p:attrName>
                                        </p:attrNameLst>
                                      </p:cBhvr>
                                      <p:tavLst>
                                        <p:tav tm="0">
                                          <p:val>
                                            <p:strVal val="0-#ppt_w/2"/>
                                          </p:val>
                                        </p:tav>
                                        <p:tav tm="100000">
                                          <p:val>
                                            <p:strVal val="#ppt_x"/>
                                          </p:val>
                                        </p:tav>
                                      </p:tavLst>
                                    </p:anim>
                                    <p:anim calcmode="lin" valueType="num">
                                      <p:cBhvr additive="base">
                                        <p:cTn id="125" dur="10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126" fill="hold" nodeType="clickPar">
                      <p:stCondLst>
                        <p:cond delay="indefinite"/>
                      </p:stCondLst>
                      <p:childTnLst>
                        <p:par>
                          <p:cTn id="127" fill="hold" nodeType="withGroup">
                            <p:stCondLst>
                              <p:cond delay="0"/>
                            </p:stCondLst>
                            <p:childTnLst>
                              <p:par>
                                <p:cTn id="128" presetID="42" presetClass="entr" presetSubtype="0" fill="hold" nodeType="click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fade">
                                      <p:cBhvr>
                                        <p:cTn id="130" dur="1000"/>
                                        <p:tgtEl>
                                          <p:spTgt spid="48"/>
                                        </p:tgtEl>
                                      </p:cBhvr>
                                    </p:animEffect>
                                    <p:anim calcmode="lin" valueType="num">
                                      <p:cBhvr>
                                        <p:cTn id="131" dur="1000" fill="hold"/>
                                        <p:tgtEl>
                                          <p:spTgt spid="48"/>
                                        </p:tgtEl>
                                        <p:attrNameLst>
                                          <p:attrName>ppt_x</p:attrName>
                                        </p:attrNameLst>
                                      </p:cBhvr>
                                      <p:tavLst>
                                        <p:tav tm="0">
                                          <p:val>
                                            <p:strVal val="#ppt_x"/>
                                          </p:val>
                                        </p:tav>
                                        <p:tav tm="100000">
                                          <p:val>
                                            <p:strVal val="#ppt_x"/>
                                          </p:val>
                                        </p:tav>
                                      </p:tavLst>
                                    </p:anim>
                                    <p:anim calcmode="lin" valueType="num">
                                      <p:cBhvr>
                                        <p:cTn id="132" dur="1000" fill="hold"/>
                                        <p:tgtEl>
                                          <p:spTgt spid="48"/>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fade">
                                      <p:cBhvr>
                                        <p:cTn id="135" dur="1000"/>
                                        <p:tgtEl>
                                          <p:spTgt spid="75"/>
                                        </p:tgtEl>
                                      </p:cBhvr>
                                    </p:animEffect>
                                    <p:anim calcmode="lin" valueType="num">
                                      <p:cBhvr>
                                        <p:cTn id="136" dur="1000" fill="hold"/>
                                        <p:tgtEl>
                                          <p:spTgt spid="75"/>
                                        </p:tgtEl>
                                        <p:attrNameLst>
                                          <p:attrName>ppt_x</p:attrName>
                                        </p:attrNameLst>
                                      </p:cBhvr>
                                      <p:tavLst>
                                        <p:tav tm="0">
                                          <p:val>
                                            <p:strVal val="#ppt_x"/>
                                          </p:val>
                                        </p:tav>
                                        <p:tav tm="100000">
                                          <p:val>
                                            <p:strVal val="#ppt_x"/>
                                          </p:val>
                                        </p:tav>
                                      </p:tavLst>
                                    </p:anim>
                                    <p:anim calcmode="lin" valueType="num">
                                      <p:cBhvr>
                                        <p:cTn id="137" dur="1000" fill="hold"/>
                                        <p:tgtEl>
                                          <p:spTgt spid="75"/>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79"/>
                                        </p:tgtEl>
                                        <p:attrNameLst>
                                          <p:attrName>style.visibility</p:attrName>
                                        </p:attrNameLst>
                                      </p:cBhvr>
                                      <p:to>
                                        <p:strVal val="visible"/>
                                      </p:to>
                                    </p:set>
                                    <p:animEffect transition="in" filter="fade">
                                      <p:cBhvr>
                                        <p:cTn id="140" dur="1000"/>
                                        <p:tgtEl>
                                          <p:spTgt spid="79"/>
                                        </p:tgtEl>
                                      </p:cBhvr>
                                    </p:animEffect>
                                    <p:anim calcmode="lin" valueType="num">
                                      <p:cBhvr>
                                        <p:cTn id="141" dur="1000" fill="hold"/>
                                        <p:tgtEl>
                                          <p:spTgt spid="79"/>
                                        </p:tgtEl>
                                        <p:attrNameLst>
                                          <p:attrName>ppt_x</p:attrName>
                                        </p:attrNameLst>
                                      </p:cBhvr>
                                      <p:tavLst>
                                        <p:tav tm="0">
                                          <p:val>
                                            <p:strVal val="#ppt_x"/>
                                          </p:val>
                                        </p:tav>
                                        <p:tav tm="100000">
                                          <p:val>
                                            <p:strVal val="#ppt_x"/>
                                          </p:val>
                                        </p:tav>
                                      </p:tavLst>
                                    </p:anim>
                                    <p:anim calcmode="lin" valueType="num">
                                      <p:cBhvr>
                                        <p:cTn id="142" dur="1000" fill="hold"/>
                                        <p:tgtEl>
                                          <p:spTgt spid="79"/>
                                        </p:tgtEl>
                                        <p:attrNameLst>
                                          <p:attrName>ppt_y</p:attrName>
                                        </p:attrNameLst>
                                      </p:cBhvr>
                                      <p:tavLst>
                                        <p:tav tm="0">
                                          <p:val>
                                            <p:strVal val="#ppt_y+.1"/>
                                          </p:val>
                                        </p:tav>
                                        <p:tav tm="100000">
                                          <p:val>
                                            <p:strVal val="#ppt_y"/>
                                          </p:val>
                                        </p:tav>
                                      </p:tavLst>
                                    </p:anim>
                                  </p:childTnLst>
                                </p:cTn>
                              </p:par>
                            </p:childTnLst>
                          </p:cTn>
                        </p:par>
                        <p:par>
                          <p:cTn id="143" fill="hold" nodeType="afterGroup">
                            <p:stCondLst>
                              <p:cond delay="1000"/>
                            </p:stCondLst>
                            <p:childTnLst>
                              <p:par>
                                <p:cTn id="144" presetID="10" presetClass="entr" presetSubtype="0" fill="hold" nodeType="after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fade">
                                      <p:cBhvr>
                                        <p:cTn id="146" dur="500"/>
                                        <p:tgtEl>
                                          <p:spTgt spid="59"/>
                                        </p:tgtEl>
                                      </p:cBhvr>
                                    </p:animEffect>
                                  </p:childTnLst>
                                </p:cTn>
                              </p:par>
                              <p:par>
                                <p:cTn id="147" presetID="10" presetClass="entr" presetSubtype="0" fill="hold" nodeType="withEffect">
                                  <p:stCondLst>
                                    <p:cond delay="500"/>
                                  </p:stCondLst>
                                  <p:childTnLst>
                                    <p:set>
                                      <p:cBhvr>
                                        <p:cTn id="148" dur="1" fill="hold">
                                          <p:stCondLst>
                                            <p:cond delay="0"/>
                                          </p:stCondLst>
                                        </p:cTn>
                                        <p:tgtEl>
                                          <p:spTgt spid="60"/>
                                        </p:tgtEl>
                                        <p:attrNameLst>
                                          <p:attrName>style.visibility</p:attrName>
                                        </p:attrNameLst>
                                      </p:cBhvr>
                                      <p:to>
                                        <p:strVal val="visible"/>
                                      </p:to>
                                    </p:set>
                                    <p:animEffect transition="in" filter="fade">
                                      <p:cBhvr>
                                        <p:cTn id="149" dur="500"/>
                                        <p:tgtEl>
                                          <p:spTgt spid="60"/>
                                        </p:tgtEl>
                                      </p:cBhvr>
                                    </p:animEffect>
                                  </p:childTnLst>
                                </p:cTn>
                              </p:par>
                            </p:childTnLst>
                          </p:cTn>
                        </p:par>
                        <p:par>
                          <p:cTn id="150" fill="hold" nodeType="afterGroup">
                            <p:stCondLst>
                              <p:cond delay="2000"/>
                            </p:stCondLst>
                            <p:childTnLst>
                              <p:par>
                                <p:cTn id="151" presetID="10" presetClass="entr" presetSubtype="0" fill="hold" nodeType="afterEffect">
                                  <p:stCondLst>
                                    <p:cond delay="0"/>
                                  </p:stCondLst>
                                  <p:childTnLst>
                                    <p:set>
                                      <p:cBhvr>
                                        <p:cTn id="152" dur="1" fill="hold">
                                          <p:stCondLst>
                                            <p:cond delay="0"/>
                                          </p:stCondLst>
                                        </p:cTn>
                                        <p:tgtEl>
                                          <p:spTgt spid="62"/>
                                        </p:tgtEl>
                                        <p:attrNameLst>
                                          <p:attrName>style.visibility</p:attrName>
                                        </p:attrNameLst>
                                      </p:cBhvr>
                                      <p:to>
                                        <p:strVal val="visible"/>
                                      </p:to>
                                    </p:set>
                                    <p:animEffect transition="in" filter="fade">
                                      <p:cBhvr>
                                        <p:cTn id="153" dur="500"/>
                                        <p:tgtEl>
                                          <p:spTgt spid="62"/>
                                        </p:tgtEl>
                                      </p:cBhvr>
                                    </p:animEffect>
                                  </p:childTnLst>
                                </p:cTn>
                              </p:par>
                            </p:childTnLst>
                          </p:cTn>
                        </p:par>
                        <p:par>
                          <p:cTn id="154" fill="hold" nodeType="afterGroup">
                            <p:stCondLst>
                              <p:cond delay="2500"/>
                            </p:stCondLst>
                            <p:childTnLst>
                              <p:par>
                                <p:cTn id="155" presetID="10" presetClass="entr" presetSubtype="0" fill="hold" nodeType="afterEffect">
                                  <p:stCondLst>
                                    <p:cond delay="0"/>
                                  </p:stCondLst>
                                  <p:childTnLst>
                                    <p:set>
                                      <p:cBhvr>
                                        <p:cTn id="156" dur="1" fill="hold">
                                          <p:stCondLst>
                                            <p:cond delay="0"/>
                                          </p:stCondLst>
                                        </p:cTn>
                                        <p:tgtEl>
                                          <p:spTgt spid="61"/>
                                        </p:tgtEl>
                                        <p:attrNameLst>
                                          <p:attrName>style.visibility</p:attrName>
                                        </p:attrNameLst>
                                      </p:cBhvr>
                                      <p:to>
                                        <p:strVal val="visible"/>
                                      </p:to>
                                    </p:set>
                                    <p:animEffect transition="in" filter="fade">
                                      <p:cBhvr>
                                        <p:cTn id="157" dur="500"/>
                                        <p:tgtEl>
                                          <p:spTgt spid="61"/>
                                        </p:tgtEl>
                                      </p:cBhvr>
                                    </p:animEffect>
                                  </p:childTnLst>
                                </p:cTn>
                              </p:par>
                            </p:childTnLst>
                          </p:cTn>
                        </p:par>
                        <p:par>
                          <p:cTn id="158" fill="hold" nodeType="afterGroup">
                            <p:stCondLst>
                              <p:cond delay="3000"/>
                            </p:stCondLst>
                            <p:childTnLst>
                              <p:par>
                                <p:cTn id="159" presetID="2" presetClass="entr" presetSubtype="8" fill="hold" nodeType="afterEffect">
                                  <p:stCondLst>
                                    <p:cond delay="0"/>
                                  </p:stCondLst>
                                  <p:childTnLst>
                                    <p:set>
                                      <p:cBhvr>
                                        <p:cTn id="160" dur="1" fill="hold">
                                          <p:stCondLst>
                                            <p:cond delay="0"/>
                                          </p:stCondLst>
                                        </p:cTn>
                                        <p:tgtEl>
                                          <p:spTgt spid="41"/>
                                        </p:tgtEl>
                                        <p:attrNameLst>
                                          <p:attrName>style.visibility</p:attrName>
                                        </p:attrNameLst>
                                      </p:cBhvr>
                                      <p:to>
                                        <p:strVal val="visible"/>
                                      </p:to>
                                    </p:set>
                                    <p:anim calcmode="lin" valueType="num">
                                      <p:cBhvr additive="base">
                                        <p:cTn id="161" dur="500" fill="hold"/>
                                        <p:tgtEl>
                                          <p:spTgt spid="41"/>
                                        </p:tgtEl>
                                        <p:attrNameLst>
                                          <p:attrName>ppt_x</p:attrName>
                                        </p:attrNameLst>
                                      </p:cBhvr>
                                      <p:tavLst>
                                        <p:tav tm="0">
                                          <p:val>
                                            <p:strVal val="0-#ppt_w/2"/>
                                          </p:val>
                                        </p:tav>
                                        <p:tav tm="100000">
                                          <p:val>
                                            <p:strVal val="#ppt_x"/>
                                          </p:val>
                                        </p:tav>
                                      </p:tavLst>
                                    </p:anim>
                                    <p:anim calcmode="lin" valueType="num">
                                      <p:cBhvr additive="base">
                                        <p:cTn id="162" dur="500" fill="hold"/>
                                        <p:tgtEl>
                                          <p:spTgt spid="41"/>
                                        </p:tgtEl>
                                        <p:attrNameLst>
                                          <p:attrName>ppt_y</p:attrName>
                                        </p:attrNameLst>
                                      </p:cBhvr>
                                      <p:tavLst>
                                        <p:tav tm="0">
                                          <p:val>
                                            <p:strVal val="#ppt_y"/>
                                          </p:val>
                                        </p:tav>
                                        <p:tav tm="100000">
                                          <p:val>
                                            <p:strVal val="#ppt_y"/>
                                          </p:val>
                                        </p:tav>
                                      </p:tavLst>
                                    </p:anim>
                                  </p:childTnLst>
                                </p:cTn>
                              </p:par>
                            </p:childTnLst>
                          </p:cTn>
                        </p:par>
                        <p:par>
                          <p:cTn id="163" fill="hold" nodeType="afterGroup">
                            <p:stCondLst>
                              <p:cond delay="3500"/>
                            </p:stCondLst>
                            <p:childTnLst>
                              <p:par>
                                <p:cTn id="164" presetID="2" presetClass="entr" presetSubtype="8" fill="hold" grpId="0" nodeType="afterEffect">
                                  <p:stCondLst>
                                    <p:cond delay="0"/>
                                  </p:stCondLst>
                                  <p:childTnLst>
                                    <p:set>
                                      <p:cBhvr>
                                        <p:cTn id="165" dur="1" fill="hold">
                                          <p:stCondLst>
                                            <p:cond delay="0"/>
                                          </p:stCondLst>
                                        </p:cTn>
                                        <p:tgtEl>
                                          <p:spTgt spid="83"/>
                                        </p:tgtEl>
                                        <p:attrNameLst>
                                          <p:attrName>style.visibility</p:attrName>
                                        </p:attrNameLst>
                                      </p:cBhvr>
                                      <p:to>
                                        <p:strVal val="visible"/>
                                      </p:to>
                                    </p:set>
                                    <p:anim calcmode="lin" valueType="num">
                                      <p:cBhvr additive="base">
                                        <p:cTn id="166" dur="1000" fill="hold"/>
                                        <p:tgtEl>
                                          <p:spTgt spid="83"/>
                                        </p:tgtEl>
                                        <p:attrNameLst>
                                          <p:attrName>ppt_x</p:attrName>
                                        </p:attrNameLst>
                                      </p:cBhvr>
                                      <p:tavLst>
                                        <p:tav tm="0">
                                          <p:val>
                                            <p:strVal val="0-#ppt_w/2"/>
                                          </p:val>
                                        </p:tav>
                                        <p:tav tm="100000">
                                          <p:val>
                                            <p:strVal val="#ppt_x"/>
                                          </p:val>
                                        </p:tav>
                                      </p:tavLst>
                                    </p:anim>
                                    <p:anim calcmode="lin" valueType="num">
                                      <p:cBhvr additive="base">
                                        <p:cTn id="167" dur="1000" fill="hold"/>
                                        <p:tgtEl>
                                          <p:spTgt spid="83"/>
                                        </p:tgtEl>
                                        <p:attrNameLst>
                                          <p:attrName>ppt_y</p:attrName>
                                        </p:attrNameLst>
                                      </p:cBhvr>
                                      <p:tavLst>
                                        <p:tav tm="0">
                                          <p:val>
                                            <p:strVal val="#ppt_y"/>
                                          </p:val>
                                        </p:tav>
                                        <p:tav tm="100000">
                                          <p:val>
                                            <p:strVal val="#ppt_y"/>
                                          </p:val>
                                        </p:tav>
                                      </p:tavLst>
                                    </p:anim>
                                  </p:childTnLst>
                                </p:cTn>
                              </p:par>
                            </p:childTnLst>
                          </p:cTn>
                        </p:par>
                        <p:par>
                          <p:cTn id="168" fill="hold" nodeType="afterGroup">
                            <p:stCondLst>
                              <p:cond delay="4500"/>
                            </p:stCondLst>
                            <p:childTnLst>
                              <p:par>
                                <p:cTn id="169" presetID="10" presetClass="entr" presetSubtype="0" fill="hold" nodeType="afterEffect">
                                  <p:stCondLst>
                                    <p:cond delay="500"/>
                                  </p:stCondLst>
                                  <p:childTnLst>
                                    <p:set>
                                      <p:cBhvr>
                                        <p:cTn id="170" dur="1" fill="hold">
                                          <p:stCondLst>
                                            <p:cond delay="0"/>
                                          </p:stCondLst>
                                        </p:cTn>
                                        <p:tgtEl>
                                          <p:spTgt spid="71"/>
                                        </p:tgtEl>
                                        <p:attrNameLst>
                                          <p:attrName>style.visibility</p:attrName>
                                        </p:attrNameLst>
                                      </p:cBhvr>
                                      <p:to>
                                        <p:strVal val="visible"/>
                                      </p:to>
                                    </p:set>
                                    <p:animEffect transition="in" filter="fade">
                                      <p:cBhvr>
                                        <p:cTn id="17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animBg="1"/>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ectangle 122"/>
          <p:cNvSpPr/>
          <p:nvPr/>
        </p:nvSpPr>
        <p:spPr bwMode="auto">
          <a:xfrm>
            <a:off x="301625" y="2654300"/>
            <a:ext cx="4575175" cy="2984500"/>
          </a:xfrm>
          <a:prstGeom prst="rect">
            <a:avLst/>
          </a:prstGeom>
          <a:gradFill flip="none" rotWithShape="1">
            <a:gsLst>
              <a:gs pos="0">
                <a:schemeClr val="bg1">
                  <a:alpha val="0"/>
                </a:schemeClr>
              </a:gs>
              <a:gs pos="100000">
                <a:schemeClr val="tx2">
                  <a:lumMod val="20000"/>
                  <a:lumOff val="80000"/>
                </a:schemeClr>
              </a:gs>
            </a:gsLst>
            <a:lin ang="16200000" scaled="1"/>
            <a:tileRect/>
          </a:gradFill>
          <a:ln>
            <a:noFill/>
          </a:ln>
          <a:effectLst/>
          <a:extLst/>
        </p:spPr>
        <p:txBody>
          <a:bodyPr/>
          <a:lstStyle/>
          <a:p>
            <a:pPr fontAlgn="auto">
              <a:spcBef>
                <a:spcPts val="0"/>
              </a:spcBef>
              <a:spcAft>
                <a:spcPts val="0"/>
              </a:spcAft>
              <a:defRPr/>
            </a:pPr>
            <a:endParaRPr lang="en-US" sz="1600" dirty="0">
              <a:solidFill>
                <a:srgbClr val="000000"/>
              </a:solidFill>
              <a:latin typeface="Arial"/>
              <a:ea typeface="ＭＳ Ｐゴシック"/>
              <a:cs typeface="Arial" pitchFamily="34" charset="0"/>
            </a:endParaRPr>
          </a:p>
        </p:txBody>
      </p:sp>
      <p:sp>
        <p:nvSpPr>
          <p:cNvPr id="107" name="Freeform 106"/>
          <p:cNvSpPr/>
          <p:nvPr/>
        </p:nvSpPr>
        <p:spPr bwMode="auto">
          <a:xfrm>
            <a:off x="633413" y="2647950"/>
            <a:ext cx="4138612" cy="3736975"/>
          </a:xfrm>
          <a:custGeom>
            <a:avLst/>
            <a:gdLst>
              <a:gd name="connsiteX0" fmla="*/ 803082 w 2862470"/>
              <a:gd name="connsiteY0" fmla="*/ 15903 h 2854518"/>
              <a:gd name="connsiteX1" fmla="*/ 71562 w 2862470"/>
              <a:gd name="connsiteY1" fmla="*/ 1184744 h 2854518"/>
              <a:gd name="connsiteX2" fmla="*/ 381663 w 2862470"/>
              <a:gd name="connsiteY2" fmla="*/ 1152939 h 2854518"/>
              <a:gd name="connsiteX3" fmla="*/ 0 w 2862470"/>
              <a:gd name="connsiteY3" fmla="*/ 1351722 h 2854518"/>
              <a:gd name="connsiteX4" fmla="*/ 469127 w 2862470"/>
              <a:gd name="connsiteY4" fmla="*/ 2417197 h 2854518"/>
              <a:gd name="connsiteX5" fmla="*/ 2003729 w 2862470"/>
              <a:gd name="connsiteY5" fmla="*/ 2854518 h 2854518"/>
              <a:gd name="connsiteX6" fmla="*/ 2862470 w 2862470"/>
              <a:gd name="connsiteY6" fmla="*/ 1828800 h 2854518"/>
              <a:gd name="connsiteX7" fmla="*/ 2639833 w 2862470"/>
              <a:gd name="connsiteY7" fmla="*/ 1137037 h 2854518"/>
              <a:gd name="connsiteX8" fmla="*/ 2353586 w 2862470"/>
              <a:gd name="connsiteY8" fmla="*/ 1272209 h 2854518"/>
              <a:gd name="connsiteX9" fmla="*/ 2615979 w 2862470"/>
              <a:gd name="connsiteY9" fmla="*/ 922351 h 2854518"/>
              <a:gd name="connsiteX10" fmla="*/ 2027583 w 2862470"/>
              <a:gd name="connsiteY10" fmla="*/ 0 h 2854518"/>
              <a:gd name="connsiteX11" fmla="*/ 803082 w 2862470"/>
              <a:gd name="connsiteY11" fmla="*/ 15903 h 2854518"/>
              <a:gd name="connsiteX0" fmla="*/ 787180 w 2862470"/>
              <a:gd name="connsiteY0" fmla="*/ 7952 h 2854518"/>
              <a:gd name="connsiteX1" fmla="*/ 71562 w 2862470"/>
              <a:gd name="connsiteY1" fmla="*/ 1184744 h 2854518"/>
              <a:gd name="connsiteX2" fmla="*/ 381663 w 2862470"/>
              <a:gd name="connsiteY2" fmla="*/ 1152939 h 2854518"/>
              <a:gd name="connsiteX3" fmla="*/ 0 w 2862470"/>
              <a:gd name="connsiteY3" fmla="*/ 1351722 h 2854518"/>
              <a:gd name="connsiteX4" fmla="*/ 469127 w 2862470"/>
              <a:gd name="connsiteY4" fmla="*/ 2417197 h 2854518"/>
              <a:gd name="connsiteX5" fmla="*/ 2003729 w 2862470"/>
              <a:gd name="connsiteY5" fmla="*/ 2854518 h 2854518"/>
              <a:gd name="connsiteX6" fmla="*/ 2862470 w 2862470"/>
              <a:gd name="connsiteY6" fmla="*/ 1828800 h 2854518"/>
              <a:gd name="connsiteX7" fmla="*/ 2639833 w 2862470"/>
              <a:gd name="connsiteY7" fmla="*/ 1137037 h 2854518"/>
              <a:gd name="connsiteX8" fmla="*/ 2353586 w 2862470"/>
              <a:gd name="connsiteY8" fmla="*/ 1272209 h 2854518"/>
              <a:gd name="connsiteX9" fmla="*/ 2615979 w 2862470"/>
              <a:gd name="connsiteY9" fmla="*/ 922351 h 2854518"/>
              <a:gd name="connsiteX10" fmla="*/ 2027583 w 2862470"/>
              <a:gd name="connsiteY10" fmla="*/ 0 h 2854518"/>
              <a:gd name="connsiteX11" fmla="*/ 787180 w 2862470"/>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639833 w 2955153"/>
              <a:gd name="connsiteY7" fmla="*/ 1137037 h 2854518"/>
              <a:gd name="connsiteX8" fmla="*/ 2353586 w 2955153"/>
              <a:gd name="connsiteY8" fmla="*/ 1272209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353586 w 2955153"/>
              <a:gd name="connsiteY8" fmla="*/ 1272209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403492 w 2955153"/>
              <a:gd name="connsiteY8" fmla="*/ 1257090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403492 w 2955153"/>
              <a:gd name="connsiteY8" fmla="*/ 1257090 h 2854518"/>
              <a:gd name="connsiteX9" fmla="*/ 2615979 w 2955153"/>
              <a:gd name="connsiteY9" fmla="*/ 922351 h 2854518"/>
              <a:gd name="connsiteX10" fmla="*/ 2638484 w 2955153"/>
              <a:gd name="connsiteY10" fmla="*/ 883186 h 2854518"/>
              <a:gd name="connsiteX11" fmla="*/ 2027583 w 2955153"/>
              <a:gd name="connsiteY11" fmla="*/ 0 h 2854518"/>
              <a:gd name="connsiteX12" fmla="*/ 787180 w 2955153"/>
              <a:gd name="connsiteY12" fmla="*/ 7952 h 2854518"/>
              <a:gd name="connsiteX0" fmla="*/ 787180 w 2955153"/>
              <a:gd name="connsiteY0" fmla="*/ 392 h 2846958"/>
              <a:gd name="connsiteX1" fmla="*/ 71562 w 2955153"/>
              <a:gd name="connsiteY1" fmla="*/ 1177184 h 2846958"/>
              <a:gd name="connsiteX2" fmla="*/ 381663 w 2955153"/>
              <a:gd name="connsiteY2" fmla="*/ 1145379 h 2846958"/>
              <a:gd name="connsiteX3" fmla="*/ 0 w 2955153"/>
              <a:gd name="connsiteY3" fmla="*/ 1344162 h 2846958"/>
              <a:gd name="connsiteX4" fmla="*/ 469127 w 2955153"/>
              <a:gd name="connsiteY4" fmla="*/ 2409637 h 2846958"/>
              <a:gd name="connsiteX5" fmla="*/ 2003729 w 2955153"/>
              <a:gd name="connsiteY5" fmla="*/ 2846958 h 2846958"/>
              <a:gd name="connsiteX6" fmla="*/ 2955153 w 2955153"/>
              <a:gd name="connsiteY6" fmla="*/ 1692731 h 2846958"/>
              <a:gd name="connsiteX7" fmla="*/ 2703998 w 2955153"/>
              <a:gd name="connsiteY7" fmla="*/ 1106799 h 2846958"/>
              <a:gd name="connsiteX8" fmla="*/ 2403492 w 2955153"/>
              <a:gd name="connsiteY8" fmla="*/ 1249530 h 2846958"/>
              <a:gd name="connsiteX9" fmla="*/ 2615979 w 2955153"/>
              <a:gd name="connsiteY9" fmla="*/ 914791 h 2846958"/>
              <a:gd name="connsiteX10" fmla="*/ 2638484 w 2955153"/>
              <a:gd name="connsiteY10" fmla="*/ 875626 h 2846958"/>
              <a:gd name="connsiteX11" fmla="*/ 2098877 w 2955153"/>
              <a:gd name="connsiteY11" fmla="*/ 0 h 2846958"/>
              <a:gd name="connsiteX12" fmla="*/ 787180 w 2955153"/>
              <a:gd name="connsiteY12" fmla="*/ 392 h 2846958"/>
              <a:gd name="connsiteX0" fmla="*/ 787180 w 2955153"/>
              <a:gd name="connsiteY0" fmla="*/ 392 h 2531543"/>
              <a:gd name="connsiteX1" fmla="*/ 71562 w 2955153"/>
              <a:gd name="connsiteY1" fmla="*/ 1177184 h 2531543"/>
              <a:gd name="connsiteX2" fmla="*/ 381663 w 2955153"/>
              <a:gd name="connsiteY2" fmla="*/ 1145379 h 2531543"/>
              <a:gd name="connsiteX3" fmla="*/ 0 w 2955153"/>
              <a:gd name="connsiteY3" fmla="*/ 1344162 h 2531543"/>
              <a:gd name="connsiteX4" fmla="*/ 469127 w 2955153"/>
              <a:gd name="connsiteY4" fmla="*/ 2409637 h 2531543"/>
              <a:gd name="connsiteX5" fmla="*/ 1992002 w 2955153"/>
              <a:gd name="connsiteY5" fmla="*/ 2531543 h 2531543"/>
              <a:gd name="connsiteX6" fmla="*/ 2955153 w 2955153"/>
              <a:gd name="connsiteY6" fmla="*/ 1692731 h 2531543"/>
              <a:gd name="connsiteX7" fmla="*/ 2703998 w 2955153"/>
              <a:gd name="connsiteY7" fmla="*/ 1106799 h 2531543"/>
              <a:gd name="connsiteX8" fmla="*/ 2403492 w 2955153"/>
              <a:gd name="connsiteY8" fmla="*/ 1249530 h 2531543"/>
              <a:gd name="connsiteX9" fmla="*/ 2615979 w 2955153"/>
              <a:gd name="connsiteY9" fmla="*/ 914791 h 2531543"/>
              <a:gd name="connsiteX10" fmla="*/ 2638484 w 2955153"/>
              <a:gd name="connsiteY10" fmla="*/ 875626 h 2531543"/>
              <a:gd name="connsiteX11" fmla="*/ 2098877 w 2955153"/>
              <a:gd name="connsiteY11" fmla="*/ 0 h 2531543"/>
              <a:gd name="connsiteX12" fmla="*/ 787180 w 2955153"/>
              <a:gd name="connsiteY12" fmla="*/ 392 h 2531543"/>
              <a:gd name="connsiteX0" fmla="*/ 787180 w 2779251"/>
              <a:gd name="connsiteY0" fmla="*/ 392 h 2531543"/>
              <a:gd name="connsiteX1" fmla="*/ 71562 w 2779251"/>
              <a:gd name="connsiteY1" fmla="*/ 1177184 h 2531543"/>
              <a:gd name="connsiteX2" fmla="*/ 381663 w 2779251"/>
              <a:gd name="connsiteY2" fmla="*/ 1145379 h 2531543"/>
              <a:gd name="connsiteX3" fmla="*/ 0 w 2779251"/>
              <a:gd name="connsiteY3" fmla="*/ 1344162 h 2531543"/>
              <a:gd name="connsiteX4" fmla="*/ 469127 w 2779251"/>
              <a:gd name="connsiteY4" fmla="*/ 2409637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71562 w 2779251"/>
              <a:gd name="connsiteY1" fmla="*/ 1177184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36381 w 2779251"/>
              <a:gd name="connsiteY1" fmla="*/ 1098331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1200 w 2779251"/>
              <a:gd name="connsiteY1" fmla="*/ 1042006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1200 w 2779251"/>
              <a:gd name="connsiteY1" fmla="*/ 1042006 h 2531543"/>
              <a:gd name="connsiteX2" fmla="*/ 381663 w 2779251"/>
              <a:gd name="connsiteY2" fmla="*/ 1145379 h 2531543"/>
              <a:gd name="connsiteX3" fmla="*/ 0 w 2779251"/>
              <a:gd name="connsiteY3" fmla="*/ 1265309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891627"/>
              <a:gd name="connsiteY0" fmla="*/ 392 h 2531543"/>
              <a:gd name="connsiteX1" fmla="*/ 1200 w 2891627"/>
              <a:gd name="connsiteY1" fmla="*/ 1042006 h 2531543"/>
              <a:gd name="connsiteX2" fmla="*/ 381663 w 2891627"/>
              <a:gd name="connsiteY2" fmla="*/ 1145379 h 2531543"/>
              <a:gd name="connsiteX3" fmla="*/ 0 w 2891627"/>
              <a:gd name="connsiteY3" fmla="*/ 1265309 h 2531543"/>
              <a:gd name="connsiteX4" fmla="*/ 316679 w 2891627"/>
              <a:gd name="connsiteY4" fmla="*/ 2364578 h 2531543"/>
              <a:gd name="connsiteX5" fmla="*/ 1992002 w 2891627"/>
              <a:gd name="connsiteY5" fmla="*/ 2531543 h 2531543"/>
              <a:gd name="connsiteX6" fmla="*/ 2779251 w 2891627"/>
              <a:gd name="connsiteY6" fmla="*/ 1715260 h 2531543"/>
              <a:gd name="connsiteX7" fmla="*/ 2891627 w 2891627"/>
              <a:gd name="connsiteY7" fmla="*/ 1016680 h 2531543"/>
              <a:gd name="connsiteX8" fmla="*/ 2403492 w 2891627"/>
              <a:gd name="connsiteY8" fmla="*/ 1249530 h 2531543"/>
              <a:gd name="connsiteX9" fmla="*/ 2615979 w 2891627"/>
              <a:gd name="connsiteY9" fmla="*/ 914791 h 2531543"/>
              <a:gd name="connsiteX10" fmla="*/ 2638484 w 2891627"/>
              <a:gd name="connsiteY10" fmla="*/ 875626 h 2531543"/>
              <a:gd name="connsiteX11" fmla="*/ 2098877 w 2891627"/>
              <a:gd name="connsiteY11" fmla="*/ 0 h 2531543"/>
              <a:gd name="connsiteX12" fmla="*/ 787180 w 2891627"/>
              <a:gd name="connsiteY12" fmla="*/ 392 h 2531543"/>
              <a:gd name="connsiteX0" fmla="*/ 822360 w 2926807"/>
              <a:gd name="connsiteY0" fmla="*/ 392 h 2531543"/>
              <a:gd name="connsiteX1" fmla="*/ 36380 w 2926807"/>
              <a:gd name="connsiteY1" fmla="*/ 1042006 h 2531543"/>
              <a:gd name="connsiteX2" fmla="*/ 416843 w 2926807"/>
              <a:gd name="connsiteY2" fmla="*/ 1145379 h 2531543"/>
              <a:gd name="connsiteX3" fmla="*/ 0 w 2926807"/>
              <a:gd name="connsiteY3" fmla="*/ 1186455 h 2531543"/>
              <a:gd name="connsiteX4" fmla="*/ 351859 w 2926807"/>
              <a:gd name="connsiteY4" fmla="*/ 2364578 h 2531543"/>
              <a:gd name="connsiteX5" fmla="*/ 2027182 w 2926807"/>
              <a:gd name="connsiteY5" fmla="*/ 2531543 h 2531543"/>
              <a:gd name="connsiteX6" fmla="*/ 2814431 w 2926807"/>
              <a:gd name="connsiteY6" fmla="*/ 1715260 h 2531543"/>
              <a:gd name="connsiteX7" fmla="*/ 2926807 w 2926807"/>
              <a:gd name="connsiteY7" fmla="*/ 1016680 h 2531543"/>
              <a:gd name="connsiteX8" fmla="*/ 2438672 w 2926807"/>
              <a:gd name="connsiteY8" fmla="*/ 1249530 h 2531543"/>
              <a:gd name="connsiteX9" fmla="*/ 2651159 w 2926807"/>
              <a:gd name="connsiteY9" fmla="*/ 914791 h 2531543"/>
              <a:gd name="connsiteX10" fmla="*/ 2673664 w 2926807"/>
              <a:gd name="connsiteY10" fmla="*/ 875626 h 2531543"/>
              <a:gd name="connsiteX11" fmla="*/ 2134057 w 2926807"/>
              <a:gd name="connsiteY11" fmla="*/ 0 h 2531543"/>
              <a:gd name="connsiteX12" fmla="*/ 822360 w 2926807"/>
              <a:gd name="connsiteY12" fmla="*/ 392 h 2531543"/>
              <a:gd name="connsiteX0" fmla="*/ 822360 w 2926807"/>
              <a:gd name="connsiteY0" fmla="*/ 392 h 2531543"/>
              <a:gd name="connsiteX1" fmla="*/ 36380 w 2926807"/>
              <a:gd name="connsiteY1" fmla="*/ 1042006 h 2531543"/>
              <a:gd name="connsiteX2" fmla="*/ 452024 w 2926807"/>
              <a:gd name="connsiteY2" fmla="*/ 1010202 h 2531543"/>
              <a:gd name="connsiteX3" fmla="*/ 0 w 2926807"/>
              <a:gd name="connsiteY3" fmla="*/ 1186455 h 2531543"/>
              <a:gd name="connsiteX4" fmla="*/ 351859 w 2926807"/>
              <a:gd name="connsiteY4" fmla="*/ 2364578 h 2531543"/>
              <a:gd name="connsiteX5" fmla="*/ 2027182 w 2926807"/>
              <a:gd name="connsiteY5" fmla="*/ 2531543 h 2531543"/>
              <a:gd name="connsiteX6" fmla="*/ 2814431 w 2926807"/>
              <a:gd name="connsiteY6" fmla="*/ 1715260 h 2531543"/>
              <a:gd name="connsiteX7" fmla="*/ 2926807 w 2926807"/>
              <a:gd name="connsiteY7" fmla="*/ 1016680 h 2531543"/>
              <a:gd name="connsiteX8" fmla="*/ 2438672 w 2926807"/>
              <a:gd name="connsiteY8" fmla="*/ 1249530 h 2531543"/>
              <a:gd name="connsiteX9" fmla="*/ 2651159 w 2926807"/>
              <a:gd name="connsiteY9" fmla="*/ 914791 h 2531543"/>
              <a:gd name="connsiteX10" fmla="*/ 2673664 w 2926807"/>
              <a:gd name="connsiteY10" fmla="*/ 875626 h 2531543"/>
              <a:gd name="connsiteX11" fmla="*/ 2134057 w 2926807"/>
              <a:gd name="connsiteY11" fmla="*/ 0 h 2531543"/>
              <a:gd name="connsiteX12" fmla="*/ 822360 w 2926807"/>
              <a:gd name="connsiteY12" fmla="*/ 392 h 2531543"/>
              <a:gd name="connsiteX0" fmla="*/ 822360 w 2926807"/>
              <a:gd name="connsiteY0" fmla="*/ 392 h 2634933"/>
              <a:gd name="connsiteX1" fmla="*/ 36380 w 2926807"/>
              <a:gd name="connsiteY1" fmla="*/ 1042006 h 2634933"/>
              <a:gd name="connsiteX2" fmla="*/ 452024 w 2926807"/>
              <a:gd name="connsiteY2" fmla="*/ 1010202 h 2634933"/>
              <a:gd name="connsiteX3" fmla="*/ 0 w 2926807"/>
              <a:gd name="connsiteY3" fmla="*/ 1186455 h 2634933"/>
              <a:gd name="connsiteX4" fmla="*/ 375314 w 2926807"/>
              <a:gd name="connsiteY4" fmla="*/ 2634933 h 2634933"/>
              <a:gd name="connsiteX5" fmla="*/ 2027182 w 2926807"/>
              <a:gd name="connsiteY5" fmla="*/ 2531543 h 2634933"/>
              <a:gd name="connsiteX6" fmla="*/ 2814431 w 2926807"/>
              <a:gd name="connsiteY6" fmla="*/ 1715260 h 2634933"/>
              <a:gd name="connsiteX7" fmla="*/ 2926807 w 2926807"/>
              <a:gd name="connsiteY7" fmla="*/ 1016680 h 2634933"/>
              <a:gd name="connsiteX8" fmla="*/ 2438672 w 2926807"/>
              <a:gd name="connsiteY8" fmla="*/ 1249530 h 2634933"/>
              <a:gd name="connsiteX9" fmla="*/ 2651159 w 2926807"/>
              <a:gd name="connsiteY9" fmla="*/ 914791 h 2634933"/>
              <a:gd name="connsiteX10" fmla="*/ 2673664 w 2926807"/>
              <a:gd name="connsiteY10" fmla="*/ 875626 h 2634933"/>
              <a:gd name="connsiteX11" fmla="*/ 2134057 w 2926807"/>
              <a:gd name="connsiteY11" fmla="*/ 0 h 2634933"/>
              <a:gd name="connsiteX12" fmla="*/ 822360 w 2926807"/>
              <a:gd name="connsiteY12" fmla="*/ 392 h 2634933"/>
              <a:gd name="connsiteX0" fmla="*/ 822360 w 2926807"/>
              <a:gd name="connsiteY0" fmla="*/ 392 h 2644191"/>
              <a:gd name="connsiteX1" fmla="*/ 36380 w 2926807"/>
              <a:gd name="connsiteY1" fmla="*/ 1042006 h 2644191"/>
              <a:gd name="connsiteX2" fmla="*/ 452024 w 2926807"/>
              <a:gd name="connsiteY2" fmla="*/ 1010202 h 2644191"/>
              <a:gd name="connsiteX3" fmla="*/ 0 w 2926807"/>
              <a:gd name="connsiteY3" fmla="*/ 1186455 h 2644191"/>
              <a:gd name="connsiteX4" fmla="*/ 375314 w 2926807"/>
              <a:gd name="connsiteY4" fmla="*/ 2634933 h 2644191"/>
              <a:gd name="connsiteX5" fmla="*/ 2378987 w 2926807"/>
              <a:gd name="connsiteY5" fmla="*/ 2644191 h 2644191"/>
              <a:gd name="connsiteX6" fmla="*/ 2814431 w 2926807"/>
              <a:gd name="connsiteY6" fmla="*/ 1715260 h 2644191"/>
              <a:gd name="connsiteX7" fmla="*/ 2926807 w 2926807"/>
              <a:gd name="connsiteY7" fmla="*/ 1016680 h 2644191"/>
              <a:gd name="connsiteX8" fmla="*/ 2438672 w 2926807"/>
              <a:gd name="connsiteY8" fmla="*/ 1249530 h 2644191"/>
              <a:gd name="connsiteX9" fmla="*/ 2651159 w 2926807"/>
              <a:gd name="connsiteY9" fmla="*/ 914791 h 2644191"/>
              <a:gd name="connsiteX10" fmla="*/ 2673664 w 2926807"/>
              <a:gd name="connsiteY10" fmla="*/ 875626 h 2644191"/>
              <a:gd name="connsiteX11" fmla="*/ 2134057 w 2926807"/>
              <a:gd name="connsiteY11" fmla="*/ 0 h 2644191"/>
              <a:gd name="connsiteX12" fmla="*/ 822360 w 2926807"/>
              <a:gd name="connsiteY12" fmla="*/ 392 h 2644191"/>
              <a:gd name="connsiteX0" fmla="*/ 822360 w 2926807"/>
              <a:gd name="connsiteY0" fmla="*/ 392 h 2644191"/>
              <a:gd name="connsiteX1" fmla="*/ 36380 w 2926807"/>
              <a:gd name="connsiteY1" fmla="*/ 1042006 h 2644191"/>
              <a:gd name="connsiteX2" fmla="*/ 452024 w 2926807"/>
              <a:gd name="connsiteY2" fmla="*/ 1010202 h 2644191"/>
              <a:gd name="connsiteX3" fmla="*/ 0 w 2926807"/>
              <a:gd name="connsiteY3" fmla="*/ 1186455 h 2644191"/>
              <a:gd name="connsiteX4" fmla="*/ 375314 w 2926807"/>
              <a:gd name="connsiteY4" fmla="*/ 2634933 h 2644191"/>
              <a:gd name="connsiteX5" fmla="*/ 410438 w 2926807"/>
              <a:gd name="connsiteY5" fmla="*/ 2557112 h 2644191"/>
              <a:gd name="connsiteX6" fmla="*/ 2378987 w 2926807"/>
              <a:gd name="connsiteY6" fmla="*/ 2644191 h 2644191"/>
              <a:gd name="connsiteX7" fmla="*/ 2814431 w 2926807"/>
              <a:gd name="connsiteY7" fmla="*/ 1715260 h 2644191"/>
              <a:gd name="connsiteX8" fmla="*/ 2926807 w 2926807"/>
              <a:gd name="connsiteY8" fmla="*/ 1016680 h 2644191"/>
              <a:gd name="connsiteX9" fmla="*/ 2438672 w 2926807"/>
              <a:gd name="connsiteY9" fmla="*/ 1249530 h 2644191"/>
              <a:gd name="connsiteX10" fmla="*/ 2651159 w 2926807"/>
              <a:gd name="connsiteY10" fmla="*/ 914791 h 2644191"/>
              <a:gd name="connsiteX11" fmla="*/ 2673664 w 2926807"/>
              <a:gd name="connsiteY11" fmla="*/ 875626 h 2644191"/>
              <a:gd name="connsiteX12" fmla="*/ 2134057 w 2926807"/>
              <a:gd name="connsiteY12" fmla="*/ 0 h 2644191"/>
              <a:gd name="connsiteX13" fmla="*/ 822360 w 2926807"/>
              <a:gd name="connsiteY13" fmla="*/ 392 h 2644191"/>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10438 w 2926807"/>
              <a:gd name="connsiteY5" fmla="*/ 2557112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86984 w 2926807"/>
              <a:gd name="connsiteY5" fmla="*/ 2647231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10438 w 2926807"/>
              <a:gd name="connsiteY5" fmla="*/ 253458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28350 w 2926807"/>
              <a:gd name="connsiteY5" fmla="*/ 2624702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15219 w 2926807"/>
              <a:gd name="connsiteY9" fmla="*/ 1159411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422165 w 2926807"/>
              <a:gd name="connsiteY6" fmla="*/ 2500788 h 2779368"/>
              <a:gd name="connsiteX7" fmla="*/ 2449349 w 2926807"/>
              <a:gd name="connsiteY7" fmla="*/ 2779368 h 2779368"/>
              <a:gd name="connsiteX8" fmla="*/ 2814431 w 2926807"/>
              <a:gd name="connsiteY8" fmla="*/ 1715260 h 2779368"/>
              <a:gd name="connsiteX9" fmla="*/ 2926807 w 2926807"/>
              <a:gd name="connsiteY9" fmla="*/ 1016680 h 2779368"/>
              <a:gd name="connsiteX10" fmla="*/ 2415219 w 2926807"/>
              <a:gd name="connsiteY10" fmla="*/ 1159411 h 2779368"/>
              <a:gd name="connsiteX11" fmla="*/ 2651159 w 2926807"/>
              <a:gd name="connsiteY11" fmla="*/ 914791 h 2779368"/>
              <a:gd name="connsiteX12" fmla="*/ 2673664 w 2926807"/>
              <a:gd name="connsiteY12" fmla="*/ 875626 h 2779368"/>
              <a:gd name="connsiteX13" fmla="*/ 2134057 w 2926807"/>
              <a:gd name="connsiteY13" fmla="*/ 0 h 2779368"/>
              <a:gd name="connsiteX14" fmla="*/ 822360 w 2926807"/>
              <a:gd name="connsiteY14"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22165 w 2926807"/>
              <a:gd name="connsiteY5" fmla="*/ 2500788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15219 w 2926807"/>
              <a:gd name="connsiteY9" fmla="*/ 1159411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422165 w 2926807"/>
              <a:gd name="connsiteY4" fmla="*/ 2500788 h 2779368"/>
              <a:gd name="connsiteX5" fmla="*/ 2449349 w 2926807"/>
              <a:gd name="connsiteY5" fmla="*/ 2779368 h 2779368"/>
              <a:gd name="connsiteX6" fmla="*/ 2814431 w 2926807"/>
              <a:gd name="connsiteY6" fmla="*/ 1715260 h 2779368"/>
              <a:gd name="connsiteX7" fmla="*/ 2926807 w 2926807"/>
              <a:gd name="connsiteY7" fmla="*/ 1016680 h 2779368"/>
              <a:gd name="connsiteX8" fmla="*/ 2415219 w 2926807"/>
              <a:gd name="connsiteY8" fmla="*/ 1159411 h 2779368"/>
              <a:gd name="connsiteX9" fmla="*/ 2651159 w 2926807"/>
              <a:gd name="connsiteY9" fmla="*/ 914791 h 2779368"/>
              <a:gd name="connsiteX10" fmla="*/ 2673664 w 2926807"/>
              <a:gd name="connsiteY10" fmla="*/ 875626 h 2779368"/>
              <a:gd name="connsiteX11" fmla="*/ 2134057 w 2926807"/>
              <a:gd name="connsiteY11" fmla="*/ 0 h 2779368"/>
              <a:gd name="connsiteX12" fmla="*/ 822360 w 2926807"/>
              <a:gd name="connsiteY12" fmla="*/ 392 h 2779368"/>
              <a:gd name="connsiteX0" fmla="*/ 822360 w 2926807"/>
              <a:gd name="connsiteY0" fmla="*/ 392 h 2700514"/>
              <a:gd name="connsiteX1" fmla="*/ 36380 w 2926807"/>
              <a:gd name="connsiteY1" fmla="*/ 1042006 h 2700514"/>
              <a:gd name="connsiteX2" fmla="*/ 452024 w 2926807"/>
              <a:gd name="connsiteY2" fmla="*/ 1010202 h 2700514"/>
              <a:gd name="connsiteX3" fmla="*/ 0 w 2926807"/>
              <a:gd name="connsiteY3" fmla="*/ 1186455 h 2700514"/>
              <a:gd name="connsiteX4" fmla="*/ 422165 w 2926807"/>
              <a:gd name="connsiteY4" fmla="*/ 2500788 h 2700514"/>
              <a:gd name="connsiteX5" fmla="*/ 2355535 w 2926807"/>
              <a:gd name="connsiteY5" fmla="*/ 2700514 h 2700514"/>
              <a:gd name="connsiteX6" fmla="*/ 2814431 w 2926807"/>
              <a:gd name="connsiteY6" fmla="*/ 1715260 h 2700514"/>
              <a:gd name="connsiteX7" fmla="*/ 2926807 w 2926807"/>
              <a:gd name="connsiteY7" fmla="*/ 1016680 h 2700514"/>
              <a:gd name="connsiteX8" fmla="*/ 2415219 w 2926807"/>
              <a:gd name="connsiteY8" fmla="*/ 1159411 h 2700514"/>
              <a:gd name="connsiteX9" fmla="*/ 2651159 w 2926807"/>
              <a:gd name="connsiteY9" fmla="*/ 914791 h 2700514"/>
              <a:gd name="connsiteX10" fmla="*/ 2673664 w 2926807"/>
              <a:gd name="connsiteY10" fmla="*/ 875626 h 2700514"/>
              <a:gd name="connsiteX11" fmla="*/ 2134057 w 2926807"/>
              <a:gd name="connsiteY11" fmla="*/ 0 h 2700514"/>
              <a:gd name="connsiteX12" fmla="*/ 822360 w 2926807"/>
              <a:gd name="connsiteY12" fmla="*/ 392 h 2700514"/>
              <a:gd name="connsiteX0" fmla="*/ 822360 w 2926807"/>
              <a:gd name="connsiteY0" fmla="*/ 392 h 2700514"/>
              <a:gd name="connsiteX1" fmla="*/ 36380 w 2926807"/>
              <a:gd name="connsiteY1" fmla="*/ 1042006 h 2700514"/>
              <a:gd name="connsiteX2" fmla="*/ 452024 w 2926807"/>
              <a:gd name="connsiteY2" fmla="*/ 1010202 h 2700514"/>
              <a:gd name="connsiteX3" fmla="*/ 0 w 2926807"/>
              <a:gd name="connsiteY3" fmla="*/ 1186455 h 2700514"/>
              <a:gd name="connsiteX4" fmla="*/ 504253 w 2926807"/>
              <a:gd name="connsiteY4" fmla="*/ 2534582 h 2700514"/>
              <a:gd name="connsiteX5" fmla="*/ 2355535 w 2926807"/>
              <a:gd name="connsiteY5" fmla="*/ 2700514 h 2700514"/>
              <a:gd name="connsiteX6" fmla="*/ 2814431 w 2926807"/>
              <a:gd name="connsiteY6" fmla="*/ 1715260 h 2700514"/>
              <a:gd name="connsiteX7" fmla="*/ 2926807 w 2926807"/>
              <a:gd name="connsiteY7" fmla="*/ 1016680 h 2700514"/>
              <a:gd name="connsiteX8" fmla="*/ 2415219 w 2926807"/>
              <a:gd name="connsiteY8" fmla="*/ 1159411 h 2700514"/>
              <a:gd name="connsiteX9" fmla="*/ 2651159 w 2926807"/>
              <a:gd name="connsiteY9" fmla="*/ 914791 h 2700514"/>
              <a:gd name="connsiteX10" fmla="*/ 2673664 w 2926807"/>
              <a:gd name="connsiteY10" fmla="*/ 875626 h 2700514"/>
              <a:gd name="connsiteX11" fmla="*/ 2134057 w 2926807"/>
              <a:gd name="connsiteY11" fmla="*/ 0 h 2700514"/>
              <a:gd name="connsiteX12" fmla="*/ 822360 w 2926807"/>
              <a:gd name="connsiteY12" fmla="*/ 392 h 2700514"/>
              <a:gd name="connsiteX0" fmla="*/ 822360 w 2926807"/>
              <a:gd name="connsiteY0" fmla="*/ 392 h 2534582"/>
              <a:gd name="connsiteX1" fmla="*/ 36380 w 2926807"/>
              <a:gd name="connsiteY1" fmla="*/ 1042006 h 2534582"/>
              <a:gd name="connsiteX2" fmla="*/ 452024 w 2926807"/>
              <a:gd name="connsiteY2" fmla="*/ 1010202 h 2534582"/>
              <a:gd name="connsiteX3" fmla="*/ 0 w 2926807"/>
              <a:gd name="connsiteY3" fmla="*/ 1186455 h 2534582"/>
              <a:gd name="connsiteX4" fmla="*/ 504253 w 2926807"/>
              <a:gd name="connsiteY4" fmla="*/ 2534582 h 2534582"/>
              <a:gd name="connsiteX5" fmla="*/ 2301647 w 2926807"/>
              <a:gd name="connsiteY5" fmla="*/ 2506703 h 2534582"/>
              <a:gd name="connsiteX6" fmla="*/ 2814431 w 2926807"/>
              <a:gd name="connsiteY6" fmla="*/ 1715260 h 2534582"/>
              <a:gd name="connsiteX7" fmla="*/ 2926807 w 2926807"/>
              <a:gd name="connsiteY7" fmla="*/ 1016680 h 2534582"/>
              <a:gd name="connsiteX8" fmla="*/ 2415219 w 2926807"/>
              <a:gd name="connsiteY8" fmla="*/ 1159411 h 2534582"/>
              <a:gd name="connsiteX9" fmla="*/ 2651159 w 2926807"/>
              <a:gd name="connsiteY9" fmla="*/ 914791 h 2534582"/>
              <a:gd name="connsiteX10" fmla="*/ 2673664 w 2926807"/>
              <a:gd name="connsiteY10" fmla="*/ 875626 h 2534582"/>
              <a:gd name="connsiteX11" fmla="*/ 2134057 w 2926807"/>
              <a:gd name="connsiteY11" fmla="*/ 0 h 2534582"/>
              <a:gd name="connsiteX12" fmla="*/ 822360 w 2926807"/>
              <a:gd name="connsiteY12" fmla="*/ 392 h 2534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26807" h="2534582">
                <a:moveTo>
                  <a:pt x="822360" y="392"/>
                </a:moveTo>
                <a:lnTo>
                  <a:pt x="36380" y="1042006"/>
                </a:lnTo>
                <a:lnTo>
                  <a:pt x="452024" y="1010202"/>
                </a:lnTo>
                <a:lnTo>
                  <a:pt x="0" y="1186455"/>
                </a:lnTo>
                <a:lnTo>
                  <a:pt x="504253" y="2534582"/>
                </a:lnTo>
                <a:lnTo>
                  <a:pt x="2301647" y="2506703"/>
                </a:lnTo>
                <a:lnTo>
                  <a:pt x="2814431" y="1715260"/>
                </a:lnTo>
                <a:lnTo>
                  <a:pt x="2926807" y="1016680"/>
                </a:lnTo>
                <a:lnTo>
                  <a:pt x="2415219" y="1159411"/>
                </a:lnTo>
                <a:lnTo>
                  <a:pt x="2651159" y="914791"/>
                </a:lnTo>
                <a:cubicBezTo>
                  <a:pt x="2642025" y="901736"/>
                  <a:pt x="2682798" y="888681"/>
                  <a:pt x="2673664" y="875626"/>
                </a:cubicBezTo>
                <a:lnTo>
                  <a:pt x="2134057" y="0"/>
                </a:lnTo>
                <a:lnTo>
                  <a:pt x="822360" y="392"/>
                </a:lnTo>
                <a:close/>
              </a:path>
            </a:pathLst>
          </a:custGeom>
          <a:solidFill>
            <a:schemeClr val="bg1">
              <a:lumMod val="50000"/>
            </a:schemeClr>
          </a:solidFill>
          <a:ln>
            <a:noFill/>
          </a:ln>
          <a:effectLst/>
          <a:extLst/>
        </p:spPr>
        <p:txBody>
          <a:bodyPr/>
          <a:lstStyle/>
          <a:p>
            <a:pPr fontAlgn="auto">
              <a:spcBef>
                <a:spcPts val="0"/>
              </a:spcBef>
              <a:spcAft>
                <a:spcPts val="0"/>
              </a:spcAft>
              <a:defRPr/>
            </a:pPr>
            <a:endParaRPr lang="en-US" sz="1600">
              <a:solidFill>
                <a:srgbClr val="000000"/>
              </a:solidFill>
              <a:latin typeface="Arial"/>
              <a:ea typeface="ＭＳ Ｐゴシック"/>
              <a:cs typeface="Arial" pitchFamily="34" charset="0"/>
            </a:endParaRPr>
          </a:p>
        </p:txBody>
      </p:sp>
      <p:sp>
        <p:nvSpPr>
          <p:cNvPr id="108" name="Freeform 107"/>
          <p:cNvSpPr/>
          <p:nvPr/>
        </p:nvSpPr>
        <p:spPr bwMode="auto">
          <a:xfrm>
            <a:off x="1819275" y="1352550"/>
            <a:ext cx="1838325" cy="1230313"/>
          </a:xfrm>
          <a:custGeom>
            <a:avLst/>
            <a:gdLst>
              <a:gd name="connsiteX0" fmla="*/ 0 w 1526651"/>
              <a:gd name="connsiteY0" fmla="*/ 771276 h 771276"/>
              <a:gd name="connsiteX1" fmla="*/ 357809 w 1526651"/>
              <a:gd name="connsiteY1" fmla="*/ 294198 h 771276"/>
              <a:gd name="connsiteX2" fmla="*/ 492981 w 1526651"/>
              <a:gd name="connsiteY2" fmla="*/ 500932 h 771276"/>
              <a:gd name="connsiteX3" fmla="*/ 811034 w 1526651"/>
              <a:gd name="connsiteY3" fmla="*/ 0 h 771276"/>
              <a:gd name="connsiteX4" fmla="*/ 1001865 w 1526651"/>
              <a:gd name="connsiteY4" fmla="*/ 373711 h 771276"/>
              <a:gd name="connsiteX5" fmla="*/ 1113183 w 1526651"/>
              <a:gd name="connsiteY5" fmla="*/ 286246 h 771276"/>
              <a:gd name="connsiteX6" fmla="*/ 1526651 w 1526651"/>
              <a:gd name="connsiteY6" fmla="*/ 755373 h 771276"/>
              <a:gd name="connsiteX7" fmla="*/ 0 w 1526651"/>
              <a:gd name="connsiteY7" fmla="*/ 771276 h 771276"/>
              <a:gd name="connsiteX0" fmla="*/ 0 w 1550505"/>
              <a:gd name="connsiteY0" fmla="*/ 771276 h 771276"/>
              <a:gd name="connsiteX1" fmla="*/ 357809 w 1550505"/>
              <a:gd name="connsiteY1" fmla="*/ 294198 h 771276"/>
              <a:gd name="connsiteX2" fmla="*/ 492981 w 1550505"/>
              <a:gd name="connsiteY2" fmla="*/ 500932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 name="connsiteX0" fmla="*/ 0 w 1550505"/>
              <a:gd name="connsiteY0" fmla="*/ 771276 h 771276"/>
              <a:gd name="connsiteX1" fmla="*/ 357809 w 1550505"/>
              <a:gd name="connsiteY1" fmla="*/ 294198 h 771276"/>
              <a:gd name="connsiteX2" fmla="*/ 451169 w 1550505"/>
              <a:gd name="connsiteY2" fmla="*/ 389895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 name="connsiteX0" fmla="*/ 0 w 1550505"/>
              <a:gd name="connsiteY0" fmla="*/ 771276 h 771276"/>
              <a:gd name="connsiteX1" fmla="*/ 357809 w 1550505"/>
              <a:gd name="connsiteY1" fmla="*/ 294198 h 771276"/>
              <a:gd name="connsiteX2" fmla="*/ 551516 w 1550505"/>
              <a:gd name="connsiteY2" fmla="*/ 403774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0505" h="771276">
                <a:moveTo>
                  <a:pt x="0" y="771276"/>
                </a:moveTo>
                <a:lnTo>
                  <a:pt x="357809" y="294198"/>
                </a:lnTo>
                <a:lnTo>
                  <a:pt x="551516" y="403774"/>
                </a:lnTo>
                <a:lnTo>
                  <a:pt x="811034" y="0"/>
                </a:lnTo>
                <a:lnTo>
                  <a:pt x="1001865" y="373711"/>
                </a:lnTo>
                <a:lnTo>
                  <a:pt x="1113183" y="286246"/>
                </a:lnTo>
                <a:lnTo>
                  <a:pt x="1550505" y="771276"/>
                </a:lnTo>
                <a:lnTo>
                  <a:pt x="0" y="771276"/>
                </a:lnTo>
                <a:close/>
              </a:path>
            </a:pathLst>
          </a:cu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lin ang="5400000" scaled="1"/>
            <a:tileRect/>
          </a:gradFill>
          <a:ln>
            <a:noFill/>
          </a:ln>
          <a:effectLst/>
          <a:extLst/>
        </p:spPr>
        <p:txBody>
          <a:bodyPr anchor="ctr"/>
          <a:lstStyle/>
          <a:p>
            <a:pPr algn="ctr" fontAlgn="auto">
              <a:spcBef>
                <a:spcPts val="0"/>
              </a:spcBef>
              <a:spcAft>
                <a:spcPts val="0"/>
              </a:spcAft>
              <a:defRPr/>
            </a:pPr>
            <a:endParaRPr lang="en-US" sz="1400" b="1">
              <a:solidFill>
                <a:srgbClr val="FFFFFF"/>
              </a:solidFill>
              <a:latin typeface="Arial"/>
              <a:ea typeface="ＭＳ Ｐゴシック"/>
              <a:cs typeface="Arial" pitchFamily="34" charset="0"/>
            </a:endParaRPr>
          </a:p>
        </p:txBody>
      </p:sp>
      <p:pic>
        <p:nvPicPr>
          <p:cNvPr id="111" name="Picture 18"/>
          <p:cNvPicPr>
            <a:picLocks noChangeAspect="1"/>
          </p:cNvPicPr>
          <p:nvPr/>
        </p:nvPicPr>
        <p:blipFill>
          <a:blip r:embed="rId3" cstate="print">
            <a:extLst/>
          </a:blip>
          <a:srcRect/>
          <a:stretch>
            <a:fillRect/>
          </a:stretch>
        </p:blipFill>
        <p:spPr bwMode="auto">
          <a:xfrm>
            <a:off x="274320" y="609600"/>
            <a:ext cx="640080" cy="640080"/>
          </a:xfrm>
          <a:prstGeom prst="rect">
            <a:avLst/>
          </a:prstGeom>
          <a:noFill/>
          <a:ln>
            <a:noFill/>
          </a:ln>
          <a:effectLst>
            <a:softEdge rad="0"/>
          </a:effectLst>
          <a:extLst/>
        </p:spPr>
      </p:pic>
      <p:sp>
        <p:nvSpPr>
          <p:cNvPr id="112" name="TextBox 111"/>
          <p:cNvSpPr txBox="1">
            <a:spLocks noChangeArrowheads="1"/>
          </p:cNvSpPr>
          <p:nvPr/>
        </p:nvSpPr>
        <p:spPr bwMode="auto">
          <a:xfrm>
            <a:off x="2455863" y="1958975"/>
            <a:ext cx="6111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400" b="1">
                <a:solidFill>
                  <a:schemeClr val="bg1"/>
                </a:solidFill>
              </a:rPr>
              <a:t>Logs</a:t>
            </a:r>
          </a:p>
        </p:txBody>
      </p:sp>
      <p:sp>
        <p:nvSpPr>
          <p:cNvPr id="113" name="TextBox 112"/>
          <p:cNvSpPr txBox="1">
            <a:spLocks noChangeArrowheads="1"/>
          </p:cNvSpPr>
          <p:nvPr/>
        </p:nvSpPr>
        <p:spPr bwMode="auto">
          <a:xfrm>
            <a:off x="2038350" y="2206625"/>
            <a:ext cx="771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400" b="1">
                <a:solidFill>
                  <a:schemeClr val="bg1"/>
                </a:solidFill>
              </a:rPr>
              <a:t>Events</a:t>
            </a:r>
          </a:p>
        </p:txBody>
      </p:sp>
      <p:sp>
        <p:nvSpPr>
          <p:cNvPr id="114" name="TextBox 113"/>
          <p:cNvSpPr txBox="1">
            <a:spLocks noChangeArrowheads="1"/>
          </p:cNvSpPr>
          <p:nvPr/>
        </p:nvSpPr>
        <p:spPr bwMode="auto">
          <a:xfrm>
            <a:off x="2724150" y="2209800"/>
            <a:ext cx="692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400" b="1">
                <a:solidFill>
                  <a:schemeClr val="bg1"/>
                </a:solidFill>
              </a:rPr>
              <a:t>Alerts</a:t>
            </a:r>
          </a:p>
        </p:txBody>
      </p:sp>
      <p:sp>
        <p:nvSpPr>
          <p:cNvPr id="115" name="Rectangle 114"/>
          <p:cNvSpPr>
            <a:spLocks noChangeArrowheads="1"/>
          </p:cNvSpPr>
          <p:nvPr/>
        </p:nvSpPr>
        <p:spPr bwMode="auto">
          <a:xfrm>
            <a:off x="1771650" y="27432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solidFill>
                  <a:srgbClr val="FFFFFF"/>
                </a:solidFill>
                <a:cs typeface="MS PGothic" charset="0"/>
              </a:rPr>
              <a:t>Configuration </a:t>
            </a:r>
            <a:br>
              <a:rPr lang="en-US" sz="1600" b="1">
                <a:solidFill>
                  <a:srgbClr val="FFFFFF"/>
                </a:solidFill>
                <a:cs typeface="MS PGothic" charset="0"/>
              </a:rPr>
            </a:br>
            <a:r>
              <a:rPr lang="en-US" sz="1600" b="1">
                <a:solidFill>
                  <a:srgbClr val="FFFFFF"/>
                </a:solidFill>
                <a:cs typeface="MS PGothic" charset="0"/>
              </a:rPr>
              <a:t>information</a:t>
            </a:r>
            <a:endParaRPr lang="en-US" sz="1600" b="1">
              <a:cs typeface="MS PGothic" charset="0"/>
            </a:endParaRPr>
          </a:p>
        </p:txBody>
      </p:sp>
      <p:sp>
        <p:nvSpPr>
          <p:cNvPr id="116" name="Rectangle 115"/>
          <p:cNvSpPr>
            <a:spLocks noChangeArrowheads="1"/>
          </p:cNvSpPr>
          <p:nvPr/>
        </p:nvSpPr>
        <p:spPr bwMode="auto">
          <a:xfrm>
            <a:off x="933450" y="33782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solidFill>
                  <a:srgbClr val="FFFFFF"/>
                </a:solidFill>
                <a:cs typeface="MS PGothic" charset="0"/>
              </a:rPr>
              <a:t>System </a:t>
            </a:r>
            <a:br>
              <a:rPr lang="en-US" sz="1600" b="1">
                <a:solidFill>
                  <a:srgbClr val="FFFFFF"/>
                </a:solidFill>
                <a:cs typeface="MS PGothic" charset="0"/>
              </a:rPr>
            </a:br>
            <a:r>
              <a:rPr lang="en-US" sz="1600" b="1">
                <a:solidFill>
                  <a:srgbClr val="FFFFFF"/>
                </a:solidFill>
                <a:cs typeface="MS PGothic" charset="0"/>
              </a:rPr>
              <a:t>audit trails </a:t>
            </a:r>
            <a:endParaRPr lang="en-US" sz="1600" b="1">
              <a:cs typeface="MS PGothic" charset="0"/>
            </a:endParaRPr>
          </a:p>
        </p:txBody>
      </p:sp>
      <p:sp>
        <p:nvSpPr>
          <p:cNvPr id="117" name="Rectangle 116"/>
          <p:cNvSpPr>
            <a:spLocks noChangeArrowheads="1"/>
          </p:cNvSpPr>
          <p:nvPr/>
        </p:nvSpPr>
        <p:spPr bwMode="auto">
          <a:xfrm>
            <a:off x="1143000" y="48006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1600" b="1">
                <a:solidFill>
                  <a:srgbClr val="FFFFFF"/>
                </a:solidFill>
                <a:cs typeface="MS PGothic" charset="0"/>
              </a:rPr>
              <a:t>External</a:t>
            </a:r>
          </a:p>
          <a:p>
            <a:pPr algn="ctr" eaLnBrk="0" hangingPunct="0"/>
            <a:r>
              <a:rPr lang="en-US" sz="1600" b="1">
                <a:solidFill>
                  <a:srgbClr val="FFFFFF"/>
                </a:solidFill>
                <a:cs typeface="MS PGothic" charset="0"/>
              </a:rPr>
              <a:t>threat feeds </a:t>
            </a:r>
          </a:p>
        </p:txBody>
      </p:sp>
      <p:sp>
        <p:nvSpPr>
          <p:cNvPr id="118" name="Rectangle 117"/>
          <p:cNvSpPr>
            <a:spLocks noChangeArrowheads="1"/>
          </p:cNvSpPr>
          <p:nvPr/>
        </p:nvSpPr>
        <p:spPr bwMode="auto">
          <a:xfrm>
            <a:off x="2895600" y="4521200"/>
            <a:ext cx="1533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r>
              <a:rPr lang="en-US" sz="1600" b="1">
                <a:solidFill>
                  <a:srgbClr val="FFFFFF"/>
                </a:solidFill>
                <a:cs typeface="MS PGothic" charset="0"/>
              </a:rPr>
              <a:t>E-mail and </a:t>
            </a:r>
            <a:br>
              <a:rPr lang="en-US" sz="1600" b="1">
                <a:solidFill>
                  <a:srgbClr val="FFFFFF"/>
                </a:solidFill>
                <a:cs typeface="MS PGothic" charset="0"/>
              </a:rPr>
            </a:br>
            <a:r>
              <a:rPr lang="en-US" sz="1600" b="1">
                <a:solidFill>
                  <a:srgbClr val="FFFFFF"/>
                </a:solidFill>
                <a:cs typeface="MS PGothic" charset="0"/>
              </a:rPr>
              <a:t>social activity</a:t>
            </a:r>
          </a:p>
        </p:txBody>
      </p:sp>
      <p:sp>
        <p:nvSpPr>
          <p:cNvPr id="119" name="Rectangle 118"/>
          <p:cNvSpPr>
            <a:spLocks noChangeArrowheads="1"/>
          </p:cNvSpPr>
          <p:nvPr/>
        </p:nvSpPr>
        <p:spPr bwMode="auto">
          <a:xfrm>
            <a:off x="1371600" y="4064000"/>
            <a:ext cx="1630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1600" b="1">
                <a:solidFill>
                  <a:srgbClr val="FFFFFF"/>
                </a:solidFill>
                <a:cs typeface="MS PGothic" charset="0"/>
              </a:rPr>
              <a:t>Network flows </a:t>
            </a:r>
            <a:br>
              <a:rPr lang="en-US" sz="1600" b="1">
                <a:solidFill>
                  <a:srgbClr val="FFFFFF"/>
                </a:solidFill>
                <a:cs typeface="MS PGothic" charset="0"/>
              </a:rPr>
            </a:br>
            <a:r>
              <a:rPr lang="en-US" sz="1600" b="1">
                <a:solidFill>
                  <a:srgbClr val="FFFFFF"/>
                </a:solidFill>
                <a:cs typeface="MS PGothic" charset="0"/>
              </a:rPr>
              <a:t>and anomalies</a:t>
            </a:r>
          </a:p>
        </p:txBody>
      </p:sp>
      <p:sp>
        <p:nvSpPr>
          <p:cNvPr id="120" name="Rectangle 119"/>
          <p:cNvSpPr>
            <a:spLocks noChangeArrowheads="1"/>
          </p:cNvSpPr>
          <p:nvPr/>
        </p:nvSpPr>
        <p:spPr bwMode="auto">
          <a:xfrm>
            <a:off x="2668588" y="3505200"/>
            <a:ext cx="14462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1600" b="1">
                <a:solidFill>
                  <a:srgbClr val="FFFFFF"/>
                </a:solidFill>
                <a:cs typeface="MS PGothic" charset="0"/>
              </a:rPr>
              <a:t>Identity context</a:t>
            </a:r>
          </a:p>
        </p:txBody>
      </p:sp>
      <p:sp>
        <p:nvSpPr>
          <p:cNvPr id="121" name="Rectangle 120"/>
          <p:cNvSpPr>
            <a:spLocks noChangeArrowheads="1"/>
          </p:cNvSpPr>
          <p:nvPr/>
        </p:nvSpPr>
        <p:spPr bwMode="auto">
          <a:xfrm>
            <a:off x="1295400" y="55626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sz="1600" b="1">
                <a:solidFill>
                  <a:srgbClr val="FFFFFF"/>
                </a:solidFill>
                <a:cs typeface="MS PGothic" charset="0"/>
              </a:rPr>
              <a:t>Business </a:t>
            </a:r>
            <a:br>
              <a:rPr lang="en-US" sz="1600" b="1">
                <a:solidFill>
                  <a:srgbClr val="FFFFFF"/>
                </a:solidFill>
                <a:cs typeface="MS PGothic" charset="0"/>
              </a:rPr>
            </a:br>
            <a:r>
              <a:rPr lang="en-US" sz="1600" b="1">
                <a:solidFill>
                  <a:srgbClr val="FFFFFF"/>
                </a:solidFill>
                <a:cs typeface="MS PGothic" charset="0"/>
              </a:rPr>
              <a:t>process data</a:t>
            </a:r>
          </a:p>
        </p:txBody>
      </p:sp>
      <p:sp>
        <p:nvSpPr>
          <p:cNvPr id="122" name="Rectangle 121"/>
          <p:cNvSpPr>
            <a:spLocks noChangeArrowheads="1"/>
          </p:cNvSpPr>
          <p:nvPr/>
        </p:nvSpPr>
        <p:spPr bwMode="auto">
          <a:xfrm>
            <a:off x="2609850" y="52578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b="1">
                <a:solidFill>
                  <a:srgbClr val="FFFFFF"/>
                </a:solidFill>
                <a:cs typeface="MS PGothic" charset="0"/>
              </a:rPr>
              <a:t>Malware </a:t>
            </a:r>
            <a:br>
              <a:rPr lang="en-US" sz="1600" b="1">
                <a:solidFill>
                  <a:srgbClr val="FFFFFF"/>
                </a:solidFill>
                <a:cs typeface="MS PGothic" charset="0"/>
              </a:rPr>
            </a:br>
            <a:r>
              <a:rPr lang="en-US" sz="1600" b="1">
                <a:solidFill>
                  <a:srgbClr val="FFFFFF"/>
                </a:solidFill>
                <a:cs typeface="MS PGothic" charset="0"/>
              </a:rPr>
              <a:t>information</a:t>
            </a:r>
            <a:endParaRPr lang="en-US" sz="1600" b="1">
              <a:cs typeface="MS PGothic" charset="0"/>
            </a:endParaRPr>
          </a:p>
        </p:txBody>
      </p:sp>
      <p:sp>
        <p:nvSpPr>
          <p:cNvPr id="21" name="Rectangle 51"/>
          <p:cNvSpPr>
            <a:spLocks noChangeArrowheads="1"/>
          </p:cNvSpPr>
          <p:nvPr/>
        </p:nvSpPr>
        <p:spPr bwMode="auto">
          <a:xfrm>
            <a:off x="5181600" y="3352800"/>
            <a:ext cx="3810000"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eaLnBrk="0" hangingPunct="0">
              <a:lnSpc>
                <a:spcPct val="90000"/>
              </a:lnSpc>
              <a:spcAft>
                <a:spcPct val="65000"/>
              </a:spcAft>
              <a:buClr>
                <a:srgbClr val="F15924"/>
              </a:buClr>
              <a:buSzPct val="120000"/>
              <a:defRPr/>
            </a:pPr>
            <a:r>
              <a:rPr lang="en-US" sz="2400" b="1" kern="0" dirty="0">
                <a:solidFill>
                  <a:srgbClr val="000000">
                    <a:lumMod val="75000"/>
                    <a:lumOff val="25000"/>
                  </a:srgbClr>
                </a:solidFill>
                <a:latin typeface="Arial" pitchFamily="34" charset="0"/>
                <a:ea typeface="MS PGothic" pitchFamily="34" charset="-128"/>
                <a:cs typeface="Arial" pitchFamily="34" charset="0"/>
              </a:rPr>
              <a:t>Now: </a:t>
            </a:r>
            <a:r>
              <a:rPr lang="en-US" sz="2400" b="1" kern="0" dirty="0">
                <a:solidFill>
                  <a:srgbClr val="F15924"/>
                </a:solidFill>
                <a:latin typeface="Arial" pitchFamily="34" charset="0"/>
                <a:ea typeface="MS PGothic" pitchFamily="34" charset="-128"/>
                <a:cs typeface="Arial" pitchFamily="34" charset="0"/>
              </a:rPr>
              <a:t>Intelligence</a:t>
            </a:r>
          </a:p>
          <a:p>
            <a:pPr marL="233363" indent="-233363" defTabSz="457200" eaLnBrk="0" hangingPunct="0">
              <a:lnSpc>
                <a:spcPct val="90000"/>
              </a:lnSpc>
              <a:spcAft>
                <a:spcPct val="65000"/>
              </a:spcAft>
              <a:buClr>
                <a:srgbClr val="F15924"/>
              </a:buClr>
              <a:buSzPct val="120000"/>
              <a:buFont typeface="Arial" pitchFamily="34" charset="0"/>
              <a:buChar char="•"/>
              <a:defRPr/>
            </a:pPr>
            <a:r>
              <a:rPr lang="en-US" sz="2000" kern="0" dirty="0">
                <a:solidFill>
                  <a:sysClr val="windowText" lastClr="000000"/>
                </a:solidFill>
                <a:latin typeface="Arial" pitchFamily="34" charset="0"/>
                <a:ea typeface="MS PGothic" pitchFamily="34" charset="-128"/>
                <a:cs typeface="Arial" pitchFamily="34" charset="0"/>
              </a:rPr>
              <a:t>Real-time monitoring</a:t>
            </a:r>
          </a:p>
          <a:p>
            <a:pPr marL="233363" indent="-233363" defTabSz="457200" eaLnBrk="0" hangingPunct="0">
              <a:lnSpc>
                <a:spcPct val="90000"/>
              </a:lnSpc>
              <a:spcAft>
                <a:spcPct val="65000"/>
              </a:spcAft>
              <a:buClr>
                <a:srgbClr val="F15924"/>
              </a:buClr>
              <a:buSzPct val="120000"/>
              <a:buFont typeface="Arial" pitchFamily="34" charset="0"/>
              <a:buChar char="•"/>
              <a:defRPr/>
            </a:pPr>
            <a:r>
              <a:rPr lang="en-US" sz="2000" kern="0" dirty="0">
                <a:solidFill>
                  <a:sysClr val="windowText" lastClr="000000"/>
                </a:solidFill>
                <a:latin typeface="Arial" pitchFamily="34" charset="0"/>
                <a:ea typeface="MS PGothic" pitchFamily="34" charset="-128"/>
                <a:cs typeface="Arial" pitchFamily="34" charset="0"/>
              </a:rPr>
              <a:t>Context-aware anomaly detection</a:t>
            </a:r>
          </a:p>
          <a:p>
            <a:pPr marL="233363" indent="-233363" defTabSz="457200" eaLnBrk="0" hangingPunct="0">
              <a:lnSpc>
                <a:spcPct val="90000"/>
              </a:lnSpc>
              <a:spcAft>
                <a:spcPct val="65000"/>
              </a:spcAft>
              <a:buClr>
                <a:srgbClr val="F15924"/>
              </a:buClr>
              <a:buSzPct val="120000"/>
              <a:buFont typeface="Arial" pitchFamily="34" charset="0"/>
              <a:buChar char="•"/>
              <a:defRPr/>
            </a:pPr>
            <a:r>
              <a:rPr lang="en-US" sz="2000" kern="0" dirty="0">
                <a:solidFill>
                  <a:sysClr val="windowText" lastClr="000000"/>
                </a:solidFill>
                <a:latin typeface="Arial" pitchFamily="34" charset="0"/>
                <a:ea typeface="MS PGothic" pitchFamily="34" charset="-128"/>
                <a:cs typeface="Arial" pitchFamily="34" charset="0"/>
              </a:rPr>
              <a:t>Automated correlation and analytics</a:t>
            </a:r>
          </a:p>
        </p:txBody>
      </p:sp>
      <p:sp>
        <p:nvSpPr>
          <p:cNvPr id="22" name="Rectangle 21"/>
          <p:cNvSpPr/>
          <p:nvPr/>
        </p:nvSpPr>
        <p:spPr>
          <a:xfrm>
            <a:off x="5222875" y="1463675"/>
            <a:ext cx="3616325" cy="1419225"/>
          </a:xfrm>
          <a:prstGeom prst="rect">
            <a:avLst/>
          </a:prstGeom>
        </p:spPr>
        <p:txBody>
          <a:bodyPr>
            <a:spAutoFit/>
          </a:bodyPr>
          <a:lstStyle/>
          <a:p>
            <a:pPr defTabSz="457200" eaLnBrk="0" hangingPunct="0">
              <a:lnSpc>
                <a:spcPct val="90000"/>
              </a:lnSpc>
              <a:spcAft>
                <a:spcPct val="65000"/>
              </a:spcAft>
              <a:buClr>
                <a:srgbClr val="F15924"/>
              </a:buClr>
              <a:buSzPct val="120000"/>
              <a:defRPr/>
            </a:pPr>
            <a:r>
              <a:rPr lang="en-US" sz="2400" b="1" kern="0" dirty="0">
                <a:solidFill>
                  <a:srgbClr val="000000">
                    <a:lumMod val="75000"/>
                    <a:lumOff val="25000"/>
                  </a:srgbClr>
                </a:solidFill>
                <a:latin typeface="Arial" pitchFamily="34" charset="0"/>
                <a:ea typeface="MS PGothic" pitchFamily="34" charset="-128"/>
                <a:cs typeface="Arial" pitchFamily="34" charset="0"/>
              </a:rPr>
              <a:t>Then: </a:t>
            </a:r>
            <a:r>
              <a:rPr lang="en-US" sz="2400" b="1" kern="0" dirty="0">
                <a:solidFill>
                  <a:srgbClr val="F15924"/>
                </a:solidFill>
                <a:latin typeface="Arial" pitchFamily="34" charset="0"/>
                <a:ea typeface="MS PGothic" pitchFamily="34" charset="-128"/>
                <a:cs typeface="Arial" pitchFamily="34" charset="0"/>
              </a:rPr>
              <a:t>Collection</a:t>
            </a:r>
          </a:p>
          <a:p>
            <a:pPr marL="233363" indent="-233363" defTabSz="457200" eaLnBrk="0" hangingPunct="0">
              <a:lnSpc>
                <a:spcPct val="90000"/>
              </a:lnSpc>
              <a:spcAft>
                <a:spcPct val="65000"/>
              </a:spcAft>
              <a:buClr>
                <a:srgbClr val="F15924"/>
              </a:buClr>
              <a:buSzPct val="120000"/>
              <a:buFont typeface="Arial" pitchFamily="34" charset="0"/>
              <a:buChar char="•"/>
              <a:defRPr/>
            </a:pPr>
            <a:r>
              <a:rPr lang="en-US" sz="2000" kern="0" dirty="0">
                <a:solidFill>
                  <a:sysClr val="windowText" lastClr="000000"/>
                </a:solidFill>
                <a:latin typeface="Arial" pitchFamily="34" charset="0"/>
                <a:ea typeface="MS PGothic" pitchFamily="34" charset="-128"/>
                <a:cs typeface="Arial" pitchFamily="34" charset="0"/>
              </a:rPr>
              <a:t>Log collection</a:t>
            </a:r>
          </a:p>
          <a:p>
            <a:pPr marL="233363" indent="-233363" defTabSz="457200" eaLnBrk="0" hangingPunct="0">
              <a:lnSpc>
                <a:spcPct val="90000"/>
              </a:lnSpc>
              <a:spcAft>
                <a:spcPct val="65000"/>
              </a:spcAft>
              <a:buClr>
                <a:srgbClr val="F15924"/>
              </a:buClr>
              <a:buSzPct val="120000"/>
              <a:buFont typeface="Arial" pitchFamily="34" charset="0"/>
              <a:buChar char="•"/>
              <a:defRPr/>
            </a:pPr>
            <a:r>
              <a:rPr lang="en-US" sz="2000" kern="0" dirty="0">
                <a:solidFill>
                  <a:sysClr val="windowText" lastClr="000000"/>
                </a:solidFill>
                <a:latin typeface="Arial" pitchFamily="34" charset="0"/>
                <a:ea typeface="MS PGothic" pitchFamily="34" charset="-128"/>
                <a:cs typeface="Arial" pitchFamily="34" charset="0"/>
              </a:rPr>
              <a:t>Signature-based detection</a:t>
            </a:r>
          </a:p>
        </p:txBody>
      </p:sp>
      <p:sp>
        <p:nvSpPr>
          <p:cNvPr id="21523" name="Title 2"/>
          <p:cNvSpPr>
            <a:spLocks noGrp="1"/>
          </p:cNvSpPr>
          <p:nvPr>
            <p:ph type="title"/>
          </p:nvPr>
        </p:nvSpPr>
        <p:spPr>
          <a:xfrm>
            <a:off x="914400" y="669925"/>
            <a:ext cx="8077200" cy="396875"/>
          </a:xfrm>
        </p:spPr>
        <p:txBody>
          <a:bodyPr/>
          <a:lstStyle/>
          <a:p>
            <a:pPr>
              <a:defRPr/>
            </a:pPr>
            <a:r>
              <a:rPr lang="en-US" sz="3200" smtClean="0">
                <a:ea typeface="MS PGothic" pitchFamily="34" charset="-128"/>
              </a:rPr>
              <a:t>Security Intelligence</a:t>
            </a:r>
            <a:endParaRPr lang="en-US" smtClean="0">
              <a:ea typeface="MS PGothic" pitchFamily="34" charset="-128"/>
            </a:endParaRPr>
          </a:p>
        </p:txBody>
      </p:sp>
    </p:spTree>
    <p:extLst>
      <p:ext uri="{BB962C8B-B14F-4D97-AF65-F5344CB8AC3E}">
        <p14:creationId xmlns:p14="http://schemas.microsoft.com/office/powerpoint/2010/main" val="30450241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fade">
                                      <p:cBhvr>
                                        <p:cTn id="14" dur="500"/>
                                        <p:tgtEl>
                                          <p:spTgt spid="112"/>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fade">
                                      <p:cBhvr>
                                        <p:cTn id="18" dur="500"/>
                                        <p:tgtEl>
                                          <p:spTgt spid="113"/>
                                        </p:tgtEl>
                                      </p:cBhvr>
                                    </p:animEffec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fade">
                                      <p:cBhvr>
                                        <p:cTn id="22" dur="500"/>
                                        <p:tgtEl>
                                          <p:spTgt spid="11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nodeType="withEffect">
                                  <p:stCondLst>
                                    <p:cond delay="0"/>
                                  </p:stCondLst>
                                  <p:childTnLst>
                                    <p:set>
                                      <p:cBhvr>
                                        <p:cTn id="32" dur="1" fill="hold">
                                          <p:stCondLst>
                                            <p:cond delay="0"/>
                                          </p:stCondLst>
                                        </p:cTn>
                                        <p:tgtEl>
                                          <p:spTgt spid="107"/>
                                        </p:tgtEl>
                                        <p:attrNameLst>
                                          <p:attrName>style.visibility</p:attrName>
                                        </p:attrNameLst>
                                      </p:cBhvr>
                                      <p:to>
                                        <p:strVal val="visible"/>
                                      </p:to>
                                    </p:set>
                                    <p:animEffect transition="in" filter="fade">
                                      <p:cBhvr>
                                        <p:cTn id="33" dur="500"/>
                                        <p:tgtEl>
                                          <p:spTgt spid="107"/>
                                        </p:tgtEl>
                                      </p:cBhvr>
                                    </p:animEffect>
                                  </p:childTnLst>
                                </p:cTn>
                              </p:par>
                            </p:childTnLst>
                          </p:cTn>
                        </p:par>
                        <p:par>
                          <p:cTn id="34" fill="hold" nodeType="afterGroup">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fade">
                                      <p:cBhvr>
                                        <p:cTn id="37" dur="500"/>
                                        <p:tgtEl>
                                          <p:spTgt spid="115"/>
                                        </p:tgtEl>
                                      </p:cBhvr>
                                    </p:animEffect>
                                  </p:childTnLst>
                                </p:cTn>
                              </p:par>
                            </p:childTnLst>
                          </p:cTn>
                        </p:par>
                        <p:par>
                          <p:cTn id="38" fill="hold" nodeType="afterGroup">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fade">
                                      <p:cBhvr>
                                        <p:cTn id="41" dur="500"/>
                                        <p:tgtEl>
                                          <p:spTgt spid="116"/>
                                        </p:tgtEl>
                                      </p:cBhvr>
                                    </p:animEffect>
                                  </p:childTnLst>
                                </p:cTn>
                              </p:par>
                            </p:childTnLst>
                          </p:cTn>
                        </p:par>
                        <p:par>
                          <p:cTn id="42" fill="hold" nodeType="afterGroup">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childTnLst>
                          </p:cTn>
                        </p:par>
                        <p:par>
                          <p:cTn id="46" fill="hold" nodeType="afterGroup">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119"/>
                                        </p:tgtEl>
                                        <p:attrNameLst>
                                          <p:attrName>style.visibility</p:attrName>
                                        </p:attrNameLst>
                                      </p:cBhvr>
                                      <p:to>
                                        <p:strVal val="visible"/>
                                      </p:to>
                                    </p:set>
                                    <p:animEffect transition="in" filter="fade">
                                      <p:cBhvr>
                                        <p:cTn id="49" dur="500"/>
                                        <p:tgtEl>
                                          <p:spTgt spid="119"/>
                                        </p:tgtEl>
                                      </p:cBhvr>
                                    </p:animEffect>
                                  </p:childTnLst>
                                </p:cTn>
                              </p:par>
                            </p:childTnLst>
                          </p:cTn>
                        </p:par>
                        <p:par>
                          <p:cTn id="50" fill="hold" nodeType="afterGroup">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fade">
                                      <p:cBhvr>
                                        <p:cTn id="53" dur="500"/>
                                        <p:tgtEl>
                                          <p:spTgt spid="118"/>
                                        </p:tgtEl>
                                      </p:cBhvr>
                                    </p:animEffect>
                                  </p:childTnLst>
                                </p:cTn>
                              </p:par>
                            </p:childTnLst>
                          </p:cTn>
                        </p:par>
                        <p:par>
                          <p:cTn id="54" fill="hold" nodeType="afterGroup">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fade">
                                      <p:cBhvr>
                                        <p:cTn id="57" dur="500"/>
                                        <p:tgtEl>
                                          <p:spTgt spid="117"/>
                                        </p:tgtEl>
                                      </p:cBhvr>
                                    </p:animEffect>
                                  </p:childTnLst>
                                </p:cTn>
                              </p:par>
                            </p:childTnLst>
                          </p:cTn>
                        </p:par>
                        <p:par>
                          <p:cTn id="58" fill="hold" nodeType="afterGroup">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fade">
                                      <p:cBhvr>
                                        <p:cTn id="61" dur="500"/>
                                        <p:tgtEl>
                                          <p:spTgt spid="122"/>
                                        </p:tgtEl>
                                      </p:cBhvr>
                                    </p:animEffect>
                                  </p:childTnLst>
                                </p:cTn>
                              </p:par>
                            </p:childTnLst>
                          </p:cTn>
                        </p:par>
                        <p:par>
                          <p:cTn id="62" fill="hold" nodeType="afterGroup">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121"/>
                                        </p:tgtEl>
                                        <p:attrNameLst>
                                          <p:attrName>style.visibility</p:attrName>
                                        </p:attrNameLst>
                                      </p:cBhvr>
                                      <p:to>
                                        <p:strVal val="visible"/>
                                      </p:to>
                                    </p:set>
                                    <p:animEffect transition="in" filter="fade">
                                      <p:cBhvr>
                                        <p:cTn id="65"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12" grpId="0"/>
      <p:bldP spid="113" grpId="0"/>
      <p:bldP spid="114" grpId="0"/>
      <p:bldP spid="115" grpId="0"/>
      <p:bldP spid="116" grpId="0"/>
      <p:bldP spid="117" grpId="0"/>
      <p:bldP spid="118" grpId="0"/>
      <p:bldP spid="119" grpId="0"/>
      <p:bldP spid="120" grpId="0"/>
      <p:bldP spid="121" grpId="0"/>
      <p:bldP spid="122"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22" name="Title 5"/>
          <p:cNvSpPr>
            <a:spLocks noGrp="1"/>
          </p:cNvSpPr>
          <p:nvPr>
            <p:ph type="title" idx="4294967295"/>
            <p:custDataLst>
              <p:tags r:id="rId1"/>
            </p:custDataLst>
          </p:nvPr>
        </p:nvSpPr>
        <p:spPr/>
        <p:txBody>
          <a:bodyPr/>
          <a:lstStyle/>
          <a:p>
            <a:pPr eaLnBrk="1" hangingPunct="1"/>
            <a:r>
              <a:rPr lang="en-US">
                <a:latin typeface="Arial" charset="0"/>
              </a:rPr>
              <a:t>In this </a:t>
            </a:r>
            <a:r>
              <a:rPr lang="ja-JP" altLang="en-US">
                <a:latin typeface="Arial" charset="0"/>
              </a:rPr>
              <a:t>“</a:t>
            </a:r>
            <a:r>
              <a:rPr lang="en-US" altLang="ja-JP">
                <a:latin typeface="Arial" charset="0"/>
              </a:rPr>
              <a:t>new normal”, organizations need an intelligent view of their security posture</a:t>
            </a:r>
            <a:endParaRPr lang="en-US">
              <a:latin typeface="Arial" charset="0"/>
            </a:endParaRPr>
          </a:p>
        </p:txBody>
      </p:sp>
      <p:grpSp>
        <p:nvGrpSpPr>
          <p:cNvPr id="14339" name="Group 35"/>
          <p:cNvGrpSpPr>
            <a:grpSpLocks/>
          </p:cNvGrpSpPr>
          <p:nvPr>
            <p:custDataLst>
              <p:tags r:id="rId2"/>
            </p:custDataLst>
          </p:nvPr>
        </p:nvGrpSpPr>
        <p:grpSpPr bwMode="auto">
          <a:xfrm>
            <a:off x="2649538" y="1571625"/>
            <a:ext cx="4508500" cy="4730750"/>
            <a:chOff x="1533" y="915"/>
            <a:chExt cx="2840" cy="2980"/>
          </a:xfrm>
        </p:grpSpPr>
        <p:sp>
          <p:nvSpPr>
            <p:cNvPr id="8" name="Freeform 17"/>
            <p:cNvSpPr>
              <a:spLocks/>
            </p:cNvSpPr>
            <p:nvPr>
              <p:custDataLst>
                <p:tags r:id="rId25"/>
              </p:custDataLst>
            </p:nvPr>
          </p:nvSpPr>
          <p:spPr bwMode="auto">
            <a:xfrm>
              <a:off x="1533" y="915"/>
              <a:ext cx="2752" cy="2980"/>
            </a:xfrm>
            <a:custGeom>
              <a:avLst/>
              <a:gdLst>
                <a:gd name="T0" fmla="*/ 0 w 2355"/>
                <a:gd name="T1" fmla="*/ 2147483647 h 2429"/>
                <a:gd name="T2" fmla="*/ 2147483647 w 2355"/>
                <a:gd name="T3" fmla="*/ 2147483647 h 2429"/>
                <a:gd name="T4" fmla="*/ 2147483647 w 2355"/>
                <a:gd name="T5" fmla="*/ 2147483647 h 2429"/>
                <a:gd name="T6" fmla="*/ 2147483647 w 2355"/>
                <a:gd name="T7" fmla="*/ 0 h 2429"/>
                <a:gd name="T8" fmla="*/ 2147483647 w 2355"/>
                <a:gd name="T9" fmla="*/ 2147483647 h 2429"/>
                <a:gd name="T10" fmla="*/ 2147483647 w 2355"/>
                <a:gd name="T11" fmla="*/ 2147483647 h 2429"/>
                <a:gd name="T12" fmla="*/ 0 w 2355"/>
                <a:gd name="T13" fmla="*/ 2147483647 h 2429"/>
                <a:gd name="T14" fmla="*/ 0 60000 65536"/>
                <a:gd name="T15" fmla="*/ 0 60000 65536"/>
                <a:gd name="T16" fmla="*/ 0 60000 65536"/>
                <a:gd name="T17" fmla="*/ 0 60000 65536"/>
                <a:gd name="T18" fmla="*/ 0 60000 65536"/>
                <a:gd name="T19" fmla="*/ 0 60000 65536"/>
                <a:gd name="T20" fmla="*/ 0 60000 65536"/>
                <a:gd name="T21" fmla="*/ 0 w 2355"/>
                <a:gd name="T22" fmla="*/ 0 h 2429"/>
                <a:gd name="T23" fmla="*/ 2355 w 2355"/>
                <a:gd name="T24" fmla="*/ 2429 h 24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55" h="2429">
                  <a:moveTo>
                    <a:pt x="0" y="2429"/>
                  </a:moveTo>
                  <a:lnTo>
                    <a:pt x="1656" y="327"/>
                  </a:lnTo>
                  <a:lnTo>
                    <a:pt x="1523" y="225"/>
                  </a:lnTo>
                  <a:lnTo>
                    <a:pt x="2355" y="0"/>
                  </a:lnTo>
                  <a:lnTo>
                    <a:pt x="2304" y="765"/>
                  </a:lnTo>
                  <a:lnTo>
                    <a:pt x="2173" y="678"/>
                  </a:lnTo>
                  <a:lnTo>
                    <a:pt x="0" y="2429"/>
                  </a:lnTo>
                  <a:close/>
                </a:path>
              </a:pathLst>
            </a:custGeom>
            <a:solidFill>
              <a:srgbClr val="FF99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endParaRPr lang="en-US" sz="1900">
                <a:ea typeface="MS PGothic" charset="0"/>
                <a:cs typeface="MS PGothic" charset="0"/>
              </a:endParaRPr>
            </a:p>
          </p:txBody>
        </p:sp>
        <p:sp>
          <p:nvSpPr>
            <p:cNvPr id="9" name="Rectangle 18"/>
            <p:cNvSpPr>
              <a:spLocks noChangeArrowheads="1"/>
            </p:cNvSpPr>
            <p:nvPr>
              <p:custDataLst>
                <p:tags r:id="rId26"/>
              </p:custDataLst>
            </p:nvPr>
          </p:nvSpPr>
          <p:spPr bwMode="auto">
            <a:xfrm rot="2528988">
              <a:off x="3545" y="1141"/>
              <a:ext cx="828" cy="36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p>
              <a:pPr algn="ctr">
                <a:defRPr/>
              </a:pPr>
              <a:r>
                <a:rPr lang="en-US" sz="1600" b="1" dirty="0">
                  <a:solidFill>
                    <a:schemeClr val="bg1"/>
                  </a:solidFill>
                  <a:latin typeface="Arial" pitchFamily="34" charset="0"/>
                  <a:ea typeface="ＭＳ Ｐゴシック" pitchFamily="34" charset="-128"/>
                  <a:cs typeface="+mn-cs"/>
                </a:rPr>
                <a:t>Security</a:t>
              </a:r>
              <a:br>
                <a:rPr lang="en-US" sz="1600" b="1" dirty="0">
                  <a:solidFill>
                    <a:schemeClr val="bg1"/>
                  </a:solidFill>
                  <a:latin typeface="Arial" pitchFamily="34" charset="0"/>
                  <a:ea typeface="ＭＳ Ｐゴシック" pitchFamily="34" charset="-128"/>
                  <a:cs typeface="+mn-cs"/>
                </a:rPr>
              </a:br>
              <a:r>
                <a:rPr lang="en-US" sz="1600" b="1" dirty="0">
                  <a:solidFill>
                    <a:schemeClr val="bg1"/>
                  </a:solidFill>
                  <a:latin typeface="Arial" pitchFamily="34" charset="0"/>
                  <a:ea typeface="ＭＳ Ｐゴシック" pitchFamily="34" charset="-128"/>
                  <a:cs typeface="+mn-cs"/>
                </a:rPr>
                <a:t>Intelligence</a:t>
              </a:r>
            </a:p>
          </p:txBody>
        </p:sp>
      </p:grpSp>
      <p:sp>
        <p:nvSpPr>
          <p:cNvPr id="14340" name="AutoShape 39"/>
          <p:cNvSpPr>
            <a:spLocks noChangeArrowheads="1"/>
          </p:cNvSpPr>
          <p:nvPr>
            <p:custDataLst>
              <p:tags r:id="rId3"/>
            </p:custDataLst>
          </p:nvPr>
        </p:nvSpPr>
        <p:spPr bwMode="auto">
          <a:xfrm>
            <a:off x="2870200" y="2519363"/>
            <a:ext cx="3302000" cy="3327400"/>
          </a:xfrm>
          <a:prstGeom prst="roundRect">
            <a:avLst>
              <a:gd name="adj" fmla="val 10134"/>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900">
              <a:cs typeface="MS PGothic" charset="0"/>
            </a:endParaRPr>
          </a:p>
        </p:txBody>
      </p:sp>
      <p:graphicFrame>
        <p:nvGraphicFramePr>
          <p:cNvPr id="11" name="Diagram 10"/>
          <p:cNvGraphicFramePr/>
          <p:nvPr>
            <p:custDataLst>
              <p:tags r:id="rId4"/>
            </p:custDataLst>
          </p:nvPr>
        </p:nvGraphicFramePr>
        <p:xfrm>
          <a:off x="1826132" y="2131827"/>
          <a:ext cx="5457637" cy="4031540"/>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sp>
        <p:nvSpPr>
          <p:cNvPr id="14342" name="Ovaal 16"/>
          <p:cNvSpPr>
            <a:spLocks noChangeArrowheads="1"/>
          </p:cNvSpPr>
          <p:nvPr>
            <p:custDataLst>
              <p:tags r:id="rId5"/>
            </p:custDataLst>
          </p:nvPr>
        </p:nvSpPr>
        <p:spPr bwMode="auto">
          <a:xfrm rot="2741044">
            <a:off x="2742406" y="4653757"/>
            <a:ext cx="1770063" cy="9461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algn="ctr"/>
            <a:endParaRPr lang="nl-NL" sz="2400">
              <a:cs typeface="MS PGothic" charset="0"/>
            </a:endParaRPr>
          </a:p>
        </p:txBody>
      </p:sp>
      <p:sp>
        <p:nvSpPr>
          <p:cNvPr id="14343" name="Ovaal 7"/>
          <p:cNvSpPr>
            <a:spLocks noChangeArrowheads="1"/>
          </p:cNvSpPr>
          <p:nvPr>
            <p:custDataLst>
              <p:tags r:id="rId6"/>
            </p:custDataLst>
          </p:nvPr>
        </p:nvSpPr>
        <p:spPr bwMode="auto">
          <a:xfrm rot="2741044">
            <a:off x="2427287" y="3657601"/>
            <a:ext cx="4352925" cy="1028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algn="ctr"/>
            <a:r>
              <a:rPr lang="en-US" sz="2400">
                <a:cs typeface="MS PGothic" charset="0"/>
              </a:rPr>
              <a:t>Proficient</a:t>
            </a:r>
          </a:p>
        </p:txBody>
      </p:sp>
      <p:cxnSp>
        <p:nvCxnSpPr>
          <p:cNvPr id="14344" name="Rechte verbindingslijn 4"/>
          <p:cNvCxnSpPr>
            <a:cxnSpLocks noChangeShapeType="1"/>
          </p:cNvCxnSpPr>
          <p:nvPr>
            <p:custDataLst>
              <p:tags r:id="rId7"/>
            </p:custDataLst>
          </p:nvPr>
        </p:nvCxnSpPr>
        <p:spPr bwMode="auto">
          <a:xfrm>
            <a:off x="2112963" y="4594225"/>
            <a:ext cx="3924300" cy="5826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4345" name="Rechte verbindingslijn 4"/>
          <p:cNvCxnSpPr>
            <a:cxnSpLocks noChangeShapeType="1"/>
          </p:cNvCxnSpPr>
          <p:nvPr>
            <p:custDataLst>
              <p:tags r:id="rId8"/>
            </p:custDataLst>
          </p:nvPr>
        </p:nvCxnSpPr>
        <p:spPr bwMode="auto">
          <a:xfrm>
            <a:off x="2124075" y="4564063"/>
            <a:ext cx="3821113" cy="568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4346" name="Rechte verbindingslijn 4"/>
          <p:cNvCxnSpPr>
            <a:cxnSpLocks noChangeShapeType="1"/>
          </p:cNvCxnSpPr>
          <p:nvPr>
            <p:custDataLst>
              <p:tags r:id="rId9"/>
            </p:custDataLst>
          </p:nvPr>
        </p:nvCxnSpPr>
        <p:spPr bwMode="auto">
          <a:xfrm>
            <a:off x="2212975" y="4435475"/>
            <a:ext cx="3821113" cy="568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4347" name="Rechte verbindingslijn 4"/>
          <p:cNvCxnSpPr>
            <a:cxnSpLocks noChangeShapeType="1"/>
          </p:cNvCxnSpPr>
          <p:nvPr>
            <p:custDataLst>
              <p:tags r:id="rId10"/>
            </p:custDataLst>
          </p:nvPr>
        </p:nvCxnSpPr>
        <p:spPr bwMode="auto">
          <a:xfrm>
            <a:off x="2138363" y="4594225"/>
            <a:ext cx="3924300" cy="5826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4348" name="Rechte verbindingslijn 4"/>
          <p:cNvCxnSpPr>
            <a:cxnSpLocks noChangeShapeType="1"/>
          </p:cNvCxnSpPr>
          <p:nvPr>
            <p:custDataLst>
              <p:tags r:id="rId11"/>
            </p:custDataLst>
          </p:nvPr>
        </p:nvCxnSpPr>
        <p:spPr bwMode="auto">
          <a:xfrm>
            <a:off x="2149475" y="4564063"/>
            <a:ext cx="3821113" cy="568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14349" name="Rechthoek 5"/>
          <p:cNvSpPr>
            <a:spLocks noChangeArrowheads="1"/>
          </p:cNvSpPr>
          <p:nvPr>
            <p:custDataLst>
              <p:tags r:id="rId12"/>
            </p:custDataLst>
          </p:nvPr>
        </p:nvSpPr>
        <p:spPr bwMode="auto">
          <a:xfrm>
            <a:off x="4830763" y="6015038"/>
            <a:ext cx="1428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400" b="1">
                <a:cs typeface="MS PGothic" charset="0"/>
              </a:rPr>
              <a:t>Proactive</a:t>
            </a:r>
          </a:p>
        </p:txBody>
      </p:sp>
      <p:sp>
        <p:nvSpPr>
          <p:cNvPr id="21" name="Rechthoek 5"/>
          <p:cNvSpPr>
            <a:spLocks noChangeArrowheads="1"/>
          </p:cNvSpPr>
          <p:nvPr>
            <p:custDataLst>
              <p:tags r:id="rId13"/>
            </p:custDataLst>
          </p:nvPr>
        </p:nvSpPr>
        <p:spPr bwMode="auto">
          <a:xfrm rot="16200000">
            <a:off x="1770063" y="3130550"/>
            <a:ext cx="1558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nl-NL" sz="1400" b="1" dirty="0" err="1">
                <a:latin typeface="+mn-lt"/>
                <a:ea typeface="MS PGothic" charset="0"/>
                <a:cs typeface="Abadi MT Condensed Extra Bold"/>
              </a:rPr>
              <a:t>Automated</a:t>
            </a:r>
            <a:endParaRPr lang="nl-NL" sz="1400" b="1" dirty="0">
              <a:latin typeface="+mn-lt"/>
              <a:ea typeface="MS PGothic" charset="0"/>
              <a:cs typeface="Abadi MT Condensed Extra Bold"/>
            </a:endParaRPr>
          </a:p>
        </p:txBody>
      </p:sp>
      <p:sp>
        <p:nvSpPr>
          <p:cNvPr id="14351" name="Rechthoek 5"/>
          <p:cNvSpPr>
            <a:spLocks noChangeArrowheads="1"/>
          </p:cNvSpPr>
          <p:nvPr>
            <p:custDataLst>
              <p:tags r:id="rId14"/>
            </p:custDataLst>
          </p:nvPr>
        </p:nvSpPr>
        <p:spPr bwMode="auto">
          <a:xfrm rot="-5400000">
            <a:off x="1938338" y="5146675"/>
            <a:ext cx="1216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400" b="1">
                <a:cs typeface="MS PGothic" charset="0"/>
              </a:rPr>
              <a:t>Manual</a:t>
            </a:r>
          </a:p>
        </p:txBody>
      </p:sp>
      <p:sp>
        <p:nvSpPr>
          <p:cNvPr id="14352" name="Rechthoek 5"/>
          <p:cNvSpPr>
            <a:spLocks noChangeArrowheads="1"/>
          </p:cNvSpPr>
          <p:nvPr>
            <p:custDataLst>
              <p:tags r:id="rId15"/>
            </p:custDataLst>
          </p:nvPr>
        </p:nvSpPr>
        <p:spPr bwMode="auto">
          <a:xfrm>
            <a:off x="2986088" y="6015038"/>
            <a:ext cx="12430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400" b="1">
                <a:cs typeface="MS PGothic" charset="0"/>
              </a:rPr>
              <a:t>Reactive</a:t>
            </a:r>
          </a:p>
        </p:txBody>
      </p:sp>
      <p:cxnSp>
        <p:nvCxnSpPr>
          <p:cNvPr id="14353" name="Rechte verbindingslijn 4"/>
          <p:cNvCxnSpPr>
            <a:cxnSpLocks noChangeShapeType="1"/>
          </p:cNvCxnSpPr>
          <p:nvPr>
            <p:custDataLst>
              <p:tags r:id="rId16"/>
            </p:custDataLst>
          </p:nvPr>
        </p:nvCxnSpPr>
        <p:spPr bwMode="auto">
          <a:xfrm>
            <a:off x="2238375" y="4435475"/>
            <a:ext cx="3821113" cy="568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25" name="Ovaal 7"/>
          <p:cNvSpPr>
            <a:spLocks noChangeArrowheads="1"/>
          </p:cNvSpPr>
          <p:nvPr>
            <p:custDataLst>
              <p:tags r:id="rId17"/>
            </p:custDataLst>
          </p:nvPr>
        </p:nvSpPr>
        <p:spPr bwMode="auto">
          <a:xfrm rot="2741044">
            <a:off x="2452687" y="3643313"/>
            <a:ext cx="4352925" cy="1028700"/>
          </a:xfrm>
          <a:prstGeom prst="ellipse">
            <a:avLst/>
          </a:prstGeom>
          <a:solidFill>
            <a:schemeClr val="bg1">
              <a:lumMod val="75000"/>
            </a:schemeClr>
          </a:solidFill>
          <a:ln>
            <a:noFill/>
          </a:ln>
        </p:spPr>
        <p:txBody>
          <a:bodyPr lIns="0" tIns="0" rIns="0" bIns="0" anchor="ctr" anchorCtr="1"/>
          <a:lstStyle/>
          <a:p>
            <a:pPr algn="ctr">
              <a:defRPr/>
            </a:pPr>
            <a:r>
              <a:rPr lang="nl-NL" sz="2400" dirty="0" err="1">
                <a:ea typeface="MS PGothic" charset="0"/>
                <a:cs typeface="MS PGothic" charset="0"/>
              </a:rPr>
              <a:t>Proficient</a:t>
            </a:r>
            <a:endParaRPr lang="nl-NL" sz="2400" dirty="0">
              <a:ea typeface="MS PGothic" charset="0"/>
              <a:cs typeface="MS PGothic" charset="0"/>
            </a:endParaRPr>
          </a:p>
        </p:txBody>
      </p:sp>
      <p:sp>
        <p:nvSpPr>
          <p:cNvPr id="26" name="Ovaal 16"/>
          <p:cNvSpPr>
            <a:spLocks noChangeArrowheads="1"/>
          </p:cNvSpPr>
          <p:nvPr>
            <p:custDataLst>
              <p:tags r:id="rId18"/>
            </p:custDataLst>
          </p:nvPr>
        </p:nvSpPr>
        <p:spPr bwMode="auto">
          <a:xfrm rot="2741044">
            <a:off x="2748756" y="4653757"/>
            <a:ext cx="1770063" cy="946150"/>
          </a:xfrm>
          <a:prstGeom prst="ellipse">
            <a:avLst/>
          </a:prstGeom>
          <a:solidFill>
            <a:schemeClr val="bg1">
              <a:lumMod val="85000"/>
            </a:schemeClr>
          </a:solidFill>
          <a:ln>
            <a:noFill/>
          </a:ln>
        </p:spPr>
        <p:txBody>
          <a:bodyPr lIns="0" tIns="0" rIns="0" bIns="0" anchor="ctr" anchorCtr="1"/>
          <a:lstStyle/>
          <a:p>
            <a:pPr algn="ctr">
              <a:defRPr/>
            </a:pPr>
            <a:r>
              <a:rPr lang="nl-NL" sz="2400">
                <a:ea typeface="MS PGothic" charset="0"/>
                <a:cs typeface="MS PGothic" charset="0"/>
              </a:rPr>
              <a:t>Basic</a:t>
            </a:r>
          </a:p>
        </p:txBody>
      </p:sp>
      <p:sp>
        <p:nvSpPr>
          <p:cNvPr id="27" name="Ovaal 17"/>
          <p:cNvSpPr>
            <a:spLocks noChangeArrowheads="1"/>
          </p:cNvSpPr>
          <p:nvPr>
            <p:custDataLst>
              <p:tags r:id="rId19"/>
            </p:custDataLst>
          </p:nvPr>
        </p:nvSpPr>
        <p:spPr bwMode="auto">
          <a:xfrm rot="2741044">
            <a:off x="4536282" y="2723356"/>
            <a:ext cx="1962150" cy="998537"/>
          </a:xfrm>
          <a:prstGeom prst="ellipse">
            <a:avLst/>
          </a:prstGeom>
          <a:solidFill>
            <a:schemeClr val="bg1">
              <a:lumMod val="50000"/>
            </a:schemeClr>
          </a:solidFill>
          <a:ln>
            <a:noFill/>
          </a:ln>
        </p:spPr>
        <p:txBody>
          <a:bodyPr lIns="0" tIns="0" rIns="0" bIns="0" anchor="ctr" anchorCtr="1"/>
          <a:lstStyle/>
          <a:p>
            <a:pPr algn="ctr">
              <a:defRPr/>
            </a:pPr>
            <a:r>
              <a:rPr lang="nl-NL" sz="2400" dirty="0" err="1">
                <a:solidFill>
                  <a:srgbClr val="FFFFFF"/>
                </a:solidFill>
                <a:ea typeface="MS PGothic" charset="0"/>
                <a:cs typeface="MS PGothic" charset="0"/>
              </a:rPr>
              <a:t>Optimized</a:t>
            </a:r>
            <a:endParaRPr lang="nl-NL" sz="2400" dirty="0">
              <a:solidFill>
                <a:srgbClr val="FFFFFF"/>
              </a:solidFill>
              <a:ea typeface="MS PGothic" charset="0"/>
              <a:cs typeface="MS PGothic" charset="0"/>
            </a:endParaRPr>
          </a:p>
        </p:txBody>
      </p:sp>
      <p:cxnSp>
        <p:nvCxnSpPr>
          <p:cNvPr id="14357" name="Rechte verbindingslijn 4"/>
          <p:cNvCxnSpPr>
            <a:cxnSpLocks noChangeShapeType="1"/>
          </p:cNvCxnSpPr>
          <p:nvPr>
            <p:custDataLst>
              <p:tags r:id="rId20"/>
            </p:custDataLst>
          </p:nvPr>
        </p:nvCxnSpPr>
        <p:spPr bwMode="auto">
          <a:xfrm>
            <a:off x="2189163" y="4733925"/>
            <a:ext cx="3924300" cy="5826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cxnSp>
        <p:nvCxnSpPr>
          <p:cNvPr id="14358" name="Rechte verbindingslijn 4"/>
          <p:cNvCxnSpPr>
            <a:cxnSpLocks noChangeShapeType="1"/>
          </p:cNvCxnSpPr>
          <p:nvPr>
            <p:custDataLst>
              <p:tags r:id="rId21"/>
            </p:custDataLst>
          </p:nvPr>
        </p:nvCxnSpPr>
        <p:spPr bwMode="auto">
          <a:xfrm>
            <a:off x="2200275" y="4703763"/>
            <a:ext cx="3821113" cy="5683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30" name="Text Box 18"/>
          <p:cNvSpPr>
            <a:spLocks noChangeArrowheads="1"/>
          </p:cNvSpPr>
          <p:nvPr>
            <p:custDataLst>
              <p:tags r:id="rId22"/>
            </p:custDataLst>
          </p:nvPr>
        </p:nvSpPr>
        <p:spPr bwMode="auto">
          <a:xfrm>
            <a:off x="6823075" y="3524250"/>
            <a:ext cx="1879600" cy="1338263"/>
          </a:xfrm>
          <a:prstGeom prst="accentCallout1">
            <a:avLst>
              <a:gd name="adj1" fmla="val 7199"/>
              <a:gd name="adj2" fmla="val -4056"/>
              <a:gd name="adj3" fmla="val -4801"/>
              <a:gd name="adj4" fmla="val -40287"/>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a:spAutoFit/>
          </a:bodyPr>
          <a:lstStyle/>
          <a:p>
            <a:pPr>
              <a:defRPr/>
            </a:pPr>
            <a:r>
              <a:rPr lang="en-US" sz="1600" b="1" dirty="0">
                <a:solidFill>
                  <a:schemeClr val="bg1">
                    <a:lumMod val="50000"/>
                  </a:schemeClr>
                </a:solidFill>
                <a:ea typeface="MS PGothic" charset="0"/>
                <a:cs typeface="MS PGothic" charset="0"/>
              </a:rPr>
              <a:t>Optimized</a:t>
            </a:r>
            <a:r>
              <a:rPr lang="en-US" sz="1400" b="1" dirty="0">
                <a:solidFill>
                  <a:srgbClr val="00CC00"/>
                </a:solidFill>
                <a:ea typeface="MS PGothic" charset="0"/>
                <a:cs typeface="MS PGothic" charset="0"/>
              </a:rPr>
              <a:t/>
            </a:r>
            <a:br>
              <a:rPr lang="en-US" sz="1400" b="1" dirty="0">
                <a:solidFill>
                  <a:srgbClr val="00CC00"/>
                </a:solidFill>
                <a:ea typeface="MS PGothic" charset="0"/>
                <a:cs typeface="MS PGothic" charset="0"/>
              </a:rPr>
            </a:br>
            <a:r>
              <a:rPr lang="en-GB" sz="1300" dirty="0">
                <a:ea typeface="MS PGothic" charset="0"/>
                <a:cs typeface="MS PGothic" charset="0"/>
              </a:rPr>
              <a:t>Organizations use </a:t>
            </a:r>
            <a:r>
              <a:rPr lang="en-GB" sz="1300" b="1" i="1" dirty="0">
                <a:ea typeface="MS PGothic" charset="0"/>
                <a:cs typeface="MS PGothic" charset="0"/>
              </a:rPr>
              <a:t>predictive and automated</a:t>
            </a:r>
            <a:r>
              <a:rPr lang="en-GB" sz="1300" dirty="0">
                <a:ea typeface="MS PGothic" charset="0"/>
                <a:cs typeface="MS PGothic" charset="0"/>
              </a:rPr>
              <a:t> security analytics to drive toward </a:t>
            </a:r>
            <a:r>
              <a:rPr lang="en-GB" sz="1300" b="1" i="1" dirty="0">
                <a:ea typeface="MS PGothic" charset="0"/>
                <a:cs typeface="MS PGothic" charset="0"/>
              </a:rPr>
              <a:t>security intelligence</a:t>
            </a:r>
            <a:endParaRPr lang="en-US" sz="1300" dirty="0">
              <a:ea typeface="MS PGothic" charset="0"/>
              <a:cs typeface="MS PGothic" charset="0"/>
            </a:endParaRPr>
          </a:p>
        </p:txBody>
      </p:sp>
      <p:sp>
        <p:nvSpPr>
          <p:cNvPr id="14360" name="Text Box 18"/>
          <p:cNvSpPr>
            <a:spLocks noChangeArrowheads="1"/>
          </p:cNvSpPr>
          <p:nvPr>
            <p:custDataLst>
              <p:tags r:id="rId23"/>
            </p:custDataLst>
          </p:nvPr>
        </p:nvSpPr>
        <p:spPr bwMode="auto">
          <a:xfrm>
            <a:off x="6810375" y="5126038"/>
            <a:ext cx="1752600" cy="938212"/>
          </a:xfrm>
          <a:prstGeom prst="accentCallout1">
            <a:avLst>
              <a:gd name="adj1" fmla="val 9755"/>
              <a:gd name="adj2" fmla="val -4347"/>
              <a:gd name="adj3" fmla="val -44037"/>
              <a:gd name="adj4" fmla="val -80255"/>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a:spAutoFit/>
          </a:bodyPr>
          <a:lstStyle/>
          <a:p>
            <a:r>
              <a:rPr lang="en-US" sz="1600" b="1">
                <a:solidFill>
                  <a:srgbClr val="7F7F7F"/>
                </a:solidFill>
                <a:cs typeface="MS PGothic" charset="0"/>
              </a:rPr>
              <a:t>Proficient</a:t>
            </a:r>
            <a:br>
              <a:rPr lang="en-US" sz="1600" b="1">
                <a:solidFill>
                  <a:srgbClr val="7F7F7F"/>
                </a:solidFill>
                <a:cs typeface="MS PGothic" charset="0"/>
              </a:rPr>
            </a:br>
            <a:r>
              <a:rPr lang="en-US" sz="1300">
                <a:cs typeface="MS PGothic" charset="0"/>
              </a:rPr>
              <a:t>Security is layered into the </a:t>
            </a:r>
            <a:r>
              <a:rPr lang="en-US" sz="1300" b="1" i="1">
                <a:cs typeface="MS PGothic" charset="0"/>
              </a:rPr>
              <a:t>IT fabric </a:t>
            </a:r>
            <a:r>
              <a:rPr lang="en-US" sz="1300">
                <a:cs typeface="MS PGothic" charset="0"/>
              </a:rPr>
              <a:t>and </a:t>
            </a:r>
            <a:r>
              <a:rPr lang="en-US" sz="1300" b="1" i="1">
                <a:cs typeface="MS PGothic" charset="0"/>
              </a:rPr>
              <a:t>business operations</a:t>
            </a:r>
          </a:p>
        </p:txBody>
      </p:sp>
      <p:sp>
        <p:nvSpPr>
          <p:cNvPr id="32" name="Rectangle 19"/>
          <p:cNvSpPr>
            <a:spLocks noChangeArrowheads="1"/>
          </p:cNvSpPr>
          <p:nvPr>
            <p:custDataLst>
              <p:tags r:id="rId24"/>
            </p:custDataLst>
          </p:nvPr>
        </p:nvSpPr>
        <p:spPr bwMode="auto">
          <a:xfrm>
            <a:off x="368300" y="4725988"/>
            <a:ext cx="1922463" cy="1338262"/>
          </a:xfrm>
          <a:prstGeom prst="accentCallout1">
            <a:avLst>
              <a:gd name="adj1" fmla="val 7213"/>
              <a:gd name="adj2" fmla="val 103963"/>
              <a:gd name="adj3" fmla="val 15130"/>
              <a:gd name="adj4" fmla="val 133361"/>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r">
              <a:defRPr/>
            </a:pPr>
            <a:r>
              <a:rPr lang="en-US" sz="1600" b="1" dirty="0">
                <a:solidFill>
                  <a:schemeClr val="bg1">
                    <a:lumMod val="50000"/>
                  </a:schemeClr>
                </a:solidFill>
                <a:ea typeface="MS PGothic" charset="0"/>
                <a:cs typeface="+mn-cs"/>
              </a:rPr>
              <a:t>Basic</a:t>
            </a:r>
            <a:r>
              <a:rPr lang="en-US" sz="1400" b="1" dirty="0">
                <a:solidFill>
                  <a:schemeClr val="bg1">
                    <a:lumMod val="50000"/>
                  </a:schemeClr>
                </a:solidFill>
                <a:ea typeface="MS PGothic" charset="0"/>
                <a:cs typeface="+mn-cs"/>
              </a:rPr>
              <a:t/>
            </a:r>
            <a:br>
              <a:rPr lang="en-US" sz="1400" b="1" dirty="0">
                <a:solidFill>
                  <a:schemeClr val="bg1">
                    <a:lumMod val="50000"/>
                  </a:schemeClr>
                </a:solidFill>
                <a:ea typeface="MS PGothic" charset="0"/>
                <a:cs typeface="+mn-cs"/>
              </a:rPr>
            </a:br>
            <a:r>
              <a:rPr lang="en-US" sz="1300" dirty="0">
                <a:ea typeface="MS PGothic" charset="0"/>
                <a:cs typeface="+mn-cs"/>
              </a:rPr>
              <a:t>Organizations </a:t>
            </a:r>
          </a:p>
          <a:p>
            <a:pPr algn="r">
              <a:defRPr/>
            </a:pPr>
            <a:r>
              <a:rPr lang="en-US" sz="1300" dirty="0">
                <a:ea typeface="MS PGothic" charset="0"/>
                <a:cs typeface="+mn-cs"/>
              </a:rPr>
              <a:t>employ </a:t>
            </a:r>
            <a:r>
              <a:rPr lang="en-US" sz="1300" b="1" i="1" dirty="0">
                <a:ea typeface="MS PGothic" charset="0"/>
                <a:cs typeface="+mn-cs"/>
              </a:rPr>
              <a:t>perimeter protection</a:t>
            </a:r>
            <a:r>
              <a:rPr lang="en-US" sz="1300" dirty="0">
                <a:ea typeface="MS PGothic" charset="0"/>
                <a:cs typeface="+mn-cs"/>
              </a:rPr>
              <a:t>, which regulates access and feeds manual reporting</a:t>
            </a:r>
          </a:p>
        </p:txBody>
      </p:sp>
    </p:spTree>
    <p:extLst>
      <p:ext uri="{BB962C8B-B14F-4D97-AF65-F5344CB8AC3E}">
        <p14:creationId xmlns:p14="http://schemas.microsoft.com/office/powerpoint/2010/main" val="41101090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27700" y="5873750"/>
            <a:ext cx="3394075" cy="9636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900" dirty="0">
              <a:solidFill>
                <a:srgbClr val="FFFFFF"/>
              </a:solidFill>
            </a:endParaRPr>
          </a:p>
        </p:txBody>
      </p:sp>
      <p:sp>
        <p:nvSpPr>
          <p:cNvPr id="15363" name="Title 1"/>
          <p:cNvSpPr>
            <a:spLocks noGrp="1"/>
          </p:cNvSpPr>
          <p:nvPr>
            <p:ph type="title" idx="4294967295"/>
          </p:nvPr>
        </p:nvSpPr>
        <p:spPr>
          <a:extLs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r>
              <a:rPr lang="en-US">
                <a:latin typeface="Arial" charset="0"/>
              </a:rPr>
              <a:t>Security Intelligence is enabling progress to optimized security</a:t>
            </a:r>
          </a:p>
        </p:txBody>
      </p:sp>
      <p:graphicFrame>
        <p:nvGraphicFramePr>
          <p:cNvPr id="18484" name="Group 52"/>
          <p:cNvGraphicFramePr>
            <a:graphicFrameLocks noGrp="1"/>
          </p:cNvGraphicFramePr>
          <p:nvPr/>
        </p:nvGraphicFramePr>
        <p:xfrm>
          <a:off x="1211263" y="1293813"/>
          <a:ext cx="7761287" cy="5197476"/>
        </p:xfrm>
        <a:graphic>
          <a:graphicData uri="http://schemas.openxmlformats.org/drawingml/2006/table">
            <a:tbl>
              <a:tblPr/>
              <a:tblGrid>
                <a:gridCol w="1025525"/>
                <a:gridCol w="1695450"/>
                <a:gridCol w="1681162"/>
                <a:gridCol w="1679575"/>
                <a:gridCol w="1679575"/>
              </a:tblGrid>
              <a:tr h="1039812">
                <a:tc rowSpan="2">
                  <a:txBody>
                    <a:bodyPr/>
                    <a:lstStyle/>
                    <a:p>
                      <a:pPr marL="0" marR="0" lvl="0" indent="0" algn="ctr" defTabSz="457200" rtl="0" eaLnBrk="1" fontAlgn="base" latinLnBrk="0" hangingPunct="1">
                        <a:lnSpc>
                          <a:spcPct val="87000"/>
                        </a:lnSpc>
                        <a:spcBef>
                          <a:spcPts val="35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300" b="1" i="0" u="none" strike="noStrike" cap="none" normalizeH="0" baseline="0" smtClean="0">
                          <a:ln>
                            <a:noFill/>
                          </a:ln>
                          <a:solidFill>
                            <a:schemeClr val="bg1"/>
                          </a:solidFill>
                          <a:effectLst/>
                          <a:latin typeface="Arial" pitchFamily="34" charset="0"/>
                          <a:ea typeface="ＭＳ Ｐゴシック" pitchFamily="34" charset="-128"/>
                        </a:rPr>
                        <a:t>Optimized</a:t>
                      </a:r>
                    </a:p>
                  </a:txBody>
                  <a:tcPr marL="90000" marR="90000" marT="80920" marB="45736"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77777"/>
                    </a:solidFill>
                  </a:tcPr>
                </a:tc>
                <a:tc gridSpan="4">
                  <a:txBody>
                    <a:bodyPr/>
                    <a:lstStyle/>
                    <a:p>
                      <a:pPr marL="342900" marR="0" lvl="0" indent="-342900" algn="ctr" defTabSz="457200" rtl="0" eaLnBrk="1" fontAlgn="base" latinLnBrk="0" hangingPunct="1">
                        <a:lnSpc>
                          <a:spcPct val="100000"/>
                        </a:lnSpc>
                        <a:spcBef>
                          <a:spcPct val="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400" b="1" i="0" u="none" strike="noStrike" cap="none" normalizeH="0" baseline="0" smtClean="0">
                          <a:ln>
                            <a:noFill/>
                          </a:ln>
                          <a:solidFill>
                            <a:srgbClr val="669900"/>
                          </a:solidFill>
                          <a:effectLst/>
                          <a:latin typeface="Arial" pitchFamily="34" charset="0"/>
                          <a:ea typeface="ＭＳ Ｐゴシック" pitchFamily="34" charset="-128"/>
                        </a:rPr>
                        <a:t>Security Intelligence:</a:t>
                      </a:r>
                    </a:p>
                    <a:p>
                      <a:pPr marL="342900" marR="0" lvl="0" indent="-342900" algn="ctr" defTabSz="457200" rtl="0" eaLnBrk="1" fontAlgn="base" latinLnBrk="0" hangingPunct="1">
                        <a:lnSpc>
                          <a:spcPct val="100000"/>
                        </a:lnSpc>
                        <a:spcBef>
                          <a:spcPct val="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400" b="0" i="0" u="none" strike="noStrike" cap="none" normalizeH="0" baseline="0" smtClean="0">
                          <a:ln>
                            <a:noFill/>
                          </a:ln>
                          <a:solidFill>
                            <a:srgbClr val="669900"/>
                          </a:solidFill>
                          <a:effectLst/>
                          <a:latin typeface="Arial" pitchFamily="34" charset="0"/>
                          <a:ea typeface="ＭＳ Ｐゴシック" pitchFamily="34" charset="-128"/>
                        </a:rPr>
                        <a:t>Information and event management</a:t>
                      </a:r>
                    </a:p>
                    <a:p>
                      <a:pPr marL="342900" marR="0" lvl="0" indent="-342900" algn="ctr" defTabSz="457200" rtl="0" eaLnBrk="1" fontAlgn="base" latinLnBrk="0" hangingPunct="1">
                        <a:lnSpc>
                          <a:spcPct val="100000"/>
                        </a:lnSpc>
                        <a:spcBef>
                          <a:spcPct val="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400" b="0" i="0" u="none" strike="noStrike" cap="none" normalizeH="0" baseline="0" smtClean="0">
                          <a:ln>
                            <a:noFill/>
                          </a:ln>
                          <a:solidFill>
                            <a:srgbClr val="669900"/>
                          </a:solidFill>
                          <a:effectLst/>
                          <a:latin typeface="Arial" pitchFamily="34" charset="0"/>
                          <a:ea typeface="ＭＳ Ｐゴシック" pitchFamily="34" charset="-128"/>
                        </a:rPr>
                        <a:t>Advanced correlation and deep analytics</a:t>
                      </a:r>
                    </a:p>
                    <a:p>
                      <a:pPr marL="342900" marR="0" lvl="0" indent="-342900" algn="ctr" defTabSz="457200" rtl="0" eaLnBrk="1" fontAlgn="base" latinLnBrk="0" hangingPunct="1">
                        <a:lnSpc>
                          <a:spcPct val="100000"/>
                        </a:lnSpc>
                        <a:spcBef>
                          <a:spcPct val="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400" b="0" i="0" u="none" strike="noStrike" cap="none" normalizeH="0" baseline="0" smtClean="0">
                          <a:ln>
                            <a:noFill/>
                          </a:ln>
                          <a:solidFill>
                            <a:srgbClr val="669900"/>
                          </a:solidFill>
                          <a:effectLst/>
                          <a:latin typeface="Arial" pitchFamily="34" charset="0"/>
                          <a:ea typeface="ＭＳ Ｐゴシック" pitchFamily="34" charset="-128"/>
                        </a:rPr>
                        <a:t>External threat research</a:t>
                      </a:r>
                    </a:p>
                  </a:txBody>
                  <a:tcPr marL="90000" marR="90000" marT="45732" marB="45732"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7FFB7"/>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335094">
                <a:tc vMerge="1">
                  <a:txBody>
                    <a:bodyPr/>
                    <a:lstStyle/>
                    <a:p>
                      <a:endParaRPr lang="en-US"/>
                    </a:p>
                  </a:txBody>
                  <a:tcPr/>
                </a:tc>
                <a:tc>
                  <a:txBody>
                    <a:bodyPr/>
                    <a:lstStyle/>
                    <a:p>
                      <a:pPr marL="0" marR="0" lvl="0" indent="0" algn="ctr" defTabSz="457200" rtl="0" eaLnBrk="1" fontAlgn="base" latinLnBrk="0" hangingPunct="1">
                        <a:lnSpc>
                          <a:spcPct val="100000"/>
                        </a:lnSpc>
                        <a:spcBef>
                          <a:spcPct val="4000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Role based analytics </a:t>
                      </a:r>
                    </a:p>
                    <a:p>
                      <a:pPr marL="0" marR="0" lvl="0" indent="0" algn="ctr" defTabSz="457200" rtl="0" eaLnBrk="1" fontAlgn="base" latinLnBrk="0" hangingPunct="1">
                        <a:lnSpc>
                          <a:spcPct val="100000"/>
                        </a:lnSpc>
                        <a:spcBef>
                          <a:spcPct val="4000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Identity governance</a:t>
                      </a:r>
                    </a:p>
                    <a:p>
                      <a:pPr marL="0" marR="0" lvl="0" indent="0" algn="ctr" defTabSz="457200" rtl="0" eaLnBrk="1" fontAlgn="base" latinLnBrk="0" hangingPunct="1">
                        <a:lnSpc>
                          <a:spcPct val="100000"/>
                        </a:lnSpc>
                        <a:spcBef>
                          <a:spcPct val="40000"/>
                        </a:spcBef>
                        <a:spcAft>
                          <a:spcPct val="0"/>
                        </a:spcAft>
                        <a:buClr>
                          <a:schemeClr val="tx1"/>
                        </a:buClr>
                        <a:buSzTx/>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Privileged user controls</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Data flow analytics</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Data governance</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Secure app engineering processes</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Fraud detection</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FBFBF"/>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Advanced network monitoring</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Forensics / data mining</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Secure systems</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FBFBF"/>
                    </a:solidFill>
                  </a:tcPr>
                </a:tc>
              </a:tr>
              <a:tr h="1428747">
                <a:tc>
                  <a:txBody>
                    <a:bodyPr/>
                    <a:lstStyle/>
                    <a:p>
                      <a:pPr marL="0" marR="0" lvl="0" indent="0" algn="ctr" defTabSz="457200" rtl="0" eaLnBrk="1" fontAlgn="base" latinLnBrk="0" hangingPunct="1">
                        <a:lnSpc>
                          <a:spcPct val="87000"/>
                        </a:lnSpc>
                        <a:spcBef>
                          <a:spcPts val="35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300" b="1" i="0" u="none" strike="noStrike" cap="none" normalizeH="0" baseline="0" smtClean="0">
                          <a:ln>
                            <a:noFill/>
                          </a:ln>
                          <a:solidFill>
                            <a:schemeClr val="bg1"/>
                          </a:solidFill>
                          <a:effectLst/>
                          <a:latin typeface="Arial" pitchFamily="34" charset="0"/>
                          <a:ea typeface="ＭＳ Ｐゴシック" pitchFamily="34" charset="-128"/>
                        </a:rPr>
                        <a:t>Proficient</a:t>
                      </a:r>
                    </a:p>
                  </a:txBody>
                  <a:tcPr marL="90000" marR="90000" marT="80920" marB="45736"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User provisioning</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Access mgmt</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Strong authentication</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Access monitoring</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Data loss prevention</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Application firewall</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Source code scanning</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Virtualization security</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Asset mgmt</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Endpoint / network security management</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9D9D9"/>
                    </a:solidFill>
                  </a:tcPr>
                </a:tc>
              </a:tr>
              <a:tr h="850899">
                <a:tc>
                  <a:txBody>
                    <a:bodyPr/>
                    <a:lstStyle/>
                    <a:p>
                      <a:pPr marL="0" marR="0" lvl="0" indent="0" algn="ctr" defTabSz="457200" rtl="0" eaLnBrk="1" fontAlgn="base" latinLnBrk="0" hangingPunct="1">
                        <a:lnSpc>
                          <a:spcPct val="87000"/>
                        </a:lnSpc>
                        <a:spcBef>
                          <a:spcPts val="35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300" b="1" i="0" u="none" strike="noStrike" cap="none" normalizeH="0" baseline="0" smtClean="0">
                          <a:ln>
                            <a:noFill/>
                          </a:ln>
                          <a:solidFill>
                            <a:schemeClr val="bg1"/>
                          </a:solidFill>
                          <a:effectLst/>
                          <a:latin typeface="Arial" pitchFamily="34" charset="0"/>
                          <a:ea typeface="ＭＳ Ｐゴシック" pitchFamily="34" charset="-128"/>
                        </a:rPr>
                        <a:t>Basic</a:t>
                      </a:r>
                    </a:p>
                  </a:txBody>
                  <a:tcPr marL="90000" marR="90000" marT="80920" marB="45736"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Centralized directory</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Encryption</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Access control</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Application scanning</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Perimeter security</a:t>
                      </a:r>
                    </a:p>
                    <a:p>
                      <a:pPr marL="0" marR="0" lvl="0" indent="0" algn="ctr" defTabSz="457200" rtl="0" eaLnBrk="1" fontAlgn="base" latinLnBrk="0" hangingPunct="1">
                        <a:lnSpc>
                          <a:spcPct val="100000"/>
                        </a:lnSpc>
                        <a:spcBef>
                          <a:spcPct val="4000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200" b="0" i="0" u="none" strike="noStrike" cap="none" normalizeH="0" baseline="0" smtClean="0">
                          <a:ln>
                            <a:noFill/>
                          </a:ln>
                          <a:solidFill>
                            <a:schemeClr val="tx1"/>
                          </a:solidFill>
                          <a:effectLst/>
                          <a:latin typeface="Arial" pitchFamily="34" charset="0"/>
                          <a:ea typeface="ＭＳ Ｐゴシック" pitchFamily="34" charset="-128"/>
                        </a:rPr>
                        <a:t>Anti-virus</a:t>
                      </a:r>
                    </a:p>
                  </a:txBody>
                  <a:tcPr marT="137195" marB="137195"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2F2F2"/>
                    </a:solidFill>
                  </a:tcPr>
                </a:tc>
              </a:tr>
              <a:tr h="542924">
                <a:tc>
                  <a:txBody>
                    <a:bodyPr/>
                    <a:lstStyle/>
                    <a:p>
                      <a:pPr marL="0" marR="0" lvl="0" indent="0" algn="ctr" defTabSz="457200" rtl="0" eaLnBrk="1" fontAlgn="base" latinLnBrk="0" hangingPunct="1">
                        <a:lnSpc>
                          <a:spcPct val="87000"/>
                        </a:lnSpc>
                        <a:spcBef>
                          <a:spcPts val="350"/>
                        </a:spcBef>
                        <a:spcAft>
                          <a:spcPct val="0"/>
                        </a:spcAft>
                        <a:buClrTx/>
                        <a:buSzTx/>
                        <a:buFontTx/>
                        <a:buNone/>
                        <a:tabLst>
                          <a:tab pos="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en-US" sz="1700" b="1" i="0" u="none" strike="noStrike" cap="none" normalizeH="0" baseline="0" smtClean="0">
                        <a:ln>
                          <a:noFill/>
                        </a:ln>
                        <a:solidFill>
                          <a:schemeClr val="bg1"/>
                        </a:solidFill>
                        <a:effectLst/>
                        <a:latin typeface="Arial" pitchFamily="34" charset="0"/>
                        <a:ea typeface="ＭＳ Ｐゴシック" pitchFamily="34" charset="-128"/>
                      </a:endParaRPr>
                    </a:p>
                  </a:txBody>
                  <a:tcPr marL="90000" marR="90000" marT="80920" marB="45736"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87000"/>
                        </a:lnSpc>
                        <a:spcBef>
                          <a:spcPts val="1313"/>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smtClean="0">
                          <a:ln>
                            <a:noFill/>
                          </a:ln>
                          <a:solidFill>
                            <a:srgbClr val="FFFFFF"/>
                          </a:solidFill>
                          <a:effectLst/>
                          <a:latin typeface="Arial" pitchFamily="34" charset="0"/>
                          <a:ea typeface="ＭＳ Ｐゴシック" pitchFamily="34" charset="-128"/>
                        </a:rPr>
                        <a:t>People</a:t>
                      </a:r>
                    </a:p>
                  </a:txBody>
                  <a:tcPr marL="90000" marR="90000" marT="91464" marB="91464"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6699"/>
                    </a:solidFill>
                  </a:tcPr>
                </a:tc>
                <a:tc>
                  <a:txBody>
                    <a:bodyPr/>
                    <a:lstStyle/>
                    <a:p>
                      <a:pPr marL="0" marR="0" lvl="0" indent="0" algn="ctr" defTabSz="457200" rtl="0" eaLnBrk="1" fontAlgn="base" latinLnBrk="0" hangingPunct="1">
                        <a:lnSpc>
                          <a:spcPct val="87000"/>
                        </a:lnSpc>
                        <a:spcBef>
                          <a:spcPts val="875"/>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smtClean="0">
                          <a:ln>
                            <a:noFill/>
                          </a:ln>
                          <a:solidFill>
                            <a:srgbClr val="FFFFFF"/>
                          </a:solidFill>
                          <a:effectLst/>
                          <a:latin typeface="Arial" pitchFamily="34" charset="0"/>
                          <a:ea typeface="ＭＳ Ｐゴシック" pitchFamily="34" charset="-128"/>
                        </a:rPr>
                        <a:t>Data</a:t>
                      </a:r>
                    </a:p>
                  </a:txBody>
                  <a:tcPr marL="90000" marR="90000" marT="91464" marB="91464"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CC"/>
                    </a:solidFill>
                  </a:tcPr>
                </a:tc>
                <a:tc>
                  <a:txBody>
                    <a:bodyPr/>
                    <a:lstStyle/>
                    <a:p>
                      <a:pPr marL="0" marR="0" lvl="0" indent="0" algn="ctr" defTabSz="457200" rtl="0" eaLnBrk="1" fontAlgn="base" latinLnBrk="0" hangingPunct="1">
                        <a:lnSpc>
                          <a:spcPct val="87000"/>
                        </a:lnSpc>
                        <a:spcBef>
                          <a:spcPts val="1313"/>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smtClean="0">
                          <a:ln>
                            <a:noFill/>
                          </a:ln>
                          <a:solidFill>
                            <a:srgbClr val="FFFFFF"/>
                          </a:solidFill>
                          <a:effectLst/>
                          <a:latin typeface="Arial" pitchFamily="34" charset="0"/>
                          <a:ea typeface="ＭＳ Ｐゴシック" pitchFamily="34" charset="-128"/>
                        </a:rPr>
                        <a:t>Applications</a:t>
                      </a:r>
                    </a:p>
                  </a:txBody>
                  <a:tcPr marL="90000" marR="90000" marT="91464" marB="91464"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CCFF"/>
                    </a:solidFill>
                  </a:tcPr>
                </a:tc>
                <a:tc>
                  <a:txBody>
                    <a:bodyPr/>
                    <a:lstStyle/>
                    <a:p>
                      <a:pPr marL="0" marR="0" lvl="0" indent="0" algn="ctr" defTabSz="457200" rtl="0" eaLnBrk="1" fontAlgn="base" latinLnBrk="0" hangingPunct="1">
                        <a:lnSpc>
                          <a:spcPct val="87000"/>
                        </a:lnSpc>
                        <a:spcBef>
                          <a:spcPts val="1313"/>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smtClean="0">
                          <a:ln>
                            <a:noFill/>
                          </a:ln>
                          <a:solidFill>
                            <a:srgbClr val="FFFFFF"/>
                          </a:solidFill>
                          <a:effectLst/>
                          <a:latin typeface="Arial" pitchFamily="34" charset="0"/>
                          <a:ea typeface="ＭＳ Ｐゴシック" pitchFamily="34" charset="-128"/>
                        </a:rPr>
                        <a:t>Infrastructure</a:t>
                      </a:r>
                    </a:p>
                  </a:txBody>
                  <a:tcPr marL="36000" marR="36000" marT="91464" marB="91464" anchor="ctr" horzOverflow="overflow">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66CCFF">
                        <a:alpha val="74901"/>
                      </a:srgbClr>
                    </a:solidFill>
                  </a:tcPr>
                </a:tc>
              </a:tr>
            </a:tbl>
          </a:graphicData>
        </a:graphic>
      </p:graphicFrame>
      <p:sp>
        <p:nvSpPr>
          <p:cNvPr id="2" name="Up Arrow 1"/>
          <p:cNvSpPr/>
          <p:nvPr/>
        </p:nvSpPr>
        <p:spPr bwMode="auto">
          <a:xfrm>
            <a:off x="66906" y="1401665"/>
            <a:ext cx="1304694" cy="4385956"/>
          </a:xfrm>
          <a:custGeom>
            <a:avLst/>
            <a:gdLst>
              <a:gd name="connsiteX0" fmla="*/ 0 w 1066800"/>
              <a:gd name="connsiteY0" fmla="*/ 867351 h 4308498"/>
              <a:gd name="connsiteX1" fmla="*/ 533400 w 1066800"/>
              <a:gd name="connsiteY1" fmla="*/ 0 h 4308498"/>
              <a:gd name="connsiteX2" fmla="*/ 1066800 w 1066800"/>
              <a:gd name="connsiteY2" fmla="*/ 867351 h 4308498"/>
              <a:gd name="connsiteX3" fmla="*/ 855760 w 1066800"/>
              <a:gd name="connsiteY3" fmla="*/ 867351 h 4308498"/>
              <a:gd name="connsiteX4" fmla="*/ 855760 w 1066800"/>
              <a:gd name="connsiteY4" fmla="*/ 4308498 h 4308498"/>
              <a:gd name="connsiteX5" fmla="*/ 211040 w 1066800"/>
              <a:gd name="connsiteY5" fmla="*/ 4308498 h 4308498"/>
              <a:gd name="connsiteX6" fmla="*/ 211040 w 1066800"/>
              <a:gd name="connsiteY6" fmla="*/ 867351 h 4308498"/>
              <a:gd name="connsiteX7" fmla="*/ 0 w 1066800"/>
              <a:gd name="connsiteY7" fmla="*/ 867351 h 4308498"/>
              <a:gd name="connsiteX0" fmla="*/ 0 w 1066800"/>
              <a:gd name="connsiteY0" fmla="*/ 867351 h 4316449"/>
              <a:gd name="connsiteX1" fmla="*/ 533400 w 1066800"/>
              <a:gd name="connsiteY1" fmla="*/ 0 h 4316449"/>
              <a:gd name="connsiteX2" fmla="*/ 1066800 w 1066800"/>
              <a:gd name="connsiteY2" fmla="*/ 867351 h 4316449"/>
              <a:gd name="connsiteX3" fmla="*/ 855760 w 1066800"/>
              <a:gd name="connsiteY3" fmla="*/ 867351 h 4316449"/>
              <a:gd name="connsiteX4" fmla="*/ 855760 w 1066800"/>
              <a:gd name="connsiteY4" fmla="*/ 4308498 h 4316449"/>
              <a:gd name="connsiteX5" fmla="*/ 505238 w 1066800"/>
              <a:gd name="connsiteY5" fmla="*/ 4316449 h 4316449"/>
              <a:gd name="connsiteX6" fmla="*/ 211040 w 1066800"/>
              <a:gd name="connsiteY6" fmla="*/ 867351 h 4316449"/>
              <a:gd name="connsiteX7" fmla="*/ 0 w 1066800"/>
              <a:gd name="connsiteY7" fmla="*/ 867351 h 4316449"/>
              <a:gd name="connsiteX0" fmla="*/ 0 w 1066800"/>
              <a:gd name="connsiteY0" fmla="*/ 867351 h 4316450"/>
              <a:gd name="connsiteX1" fmla="*/ 533400 w 1066800"/>
              <a:gd name="connsiteY1" fmla="*/ 0 h 4316450"/>
              <a:gd name="connsiteX2" fmla="*/ 1066800 w 1066800"/>
              <a:gd name="connsiteY2" fmla="*/ 867351 h 4316450"/>
              <a:gd name="connsiteX3" fmla="*/ 855760 w 1066800"/>
              <a:gd name="connsiteY3" fmla="*/ 867351 h 4316450"/>
              <a:gd name="connsiteX4" fmla="*/ 521806 w 1066800"/>
              <a:gd name="connsiteY4" fmla="*/ 4316450 h 4316450"/>
              <a:gd name="connsiteX5" fmla="*/ 505238 w 1066800"/>
              <a:gd name="connsiteY5" fmla="*/ 4316449 h 4316450"/>
              <a:gd name="connsiteX6" fmla="*/ 211040 w 1066800"/>
              <a:gd name="connsiteY6" fmla="*/ 867351 h 4316450"/>
              <a:gd name="connsiteX7" fmla="*/ 0 w 1066800"/>
              <a:gd name="connsiteY7" fmla="*/ 867351 h 431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66800" h="4316450">
                <a:moveTo>
                  <a:pt x="0" y="867351"/>
                </a:moveTo>
                <a:lnTo>
                  <a:pt x="533400" y="0"/>
                </a:lnTo>
                <a:lnTo>
                  <a:pt x="1066800" y="867351"/>
                </a:lnTo>
                <a:lnTo>
                  <a:pt x="855760" y="867351"/>
                </a:lnTo>
                <a:lnTo>
                  <a:pt x="521806" y="4316450"/>
                </a:lnTo>
                <a:lnTo>
                  <a:pt x="505238" y="4316449"/>
                </a:lnTo>
                <a:lnTo>
                  <a:pt x="211040" y="867351"/>
                </a:lnTo>
                <a:lnTo>
                  <a:pt x="0" y="867351"/>
                </a:lnTo>
                <a:close/>
              </a:path>
            </a:pathLst>
          </a:custGeom>
          <a:gradFill flip="none" rotWithShape="1">
            <a:gsLst>
              <a:gs pos="100000">
                <a:srgbClr val="FF9933"/>
              </a:gs>
              <a:gs pos="0">
                <a:srgbClr val="FF9933">
                  <a:alpha val="20000"/>
                  <a:lumMod val="100000"/>
                </a:srgbClr>
              </a:gs>
            </a:gsLst>
            <a:lin ang="16200000" scaled="1"/>
            <a:tileRect/>
          </a:gradFill>
          <a:ln w="6350" cap="flat" cmpd="sng">
            <a:noFill/>
            <a:prstDash val="solid"/>
            <a:round/>
            <a:headEnd/>
            <a:tailEnd/>
          </a:ln>
          <a:effectLst>
            <a:outerShdw blurRad="50800" dist="38100" dir="2700000" algn="tl" rotWithShape="0">
              <a:prstClr val="black">
                <a:alpha val="40000"/>
              </a:prstClr>
            </a:outerShdw>
          </a:effectLst>
          <a:scene3d>
            <a:camera prst="orthographicFront"/>
            <a:lightRig rig="threePt" dir="t"/>
          </a:scene3d>
          <a:sp3d>
            <a:bevelT/>
          </a:sp3d>
          <a:extLst/>
        </p:spPr>
        <p:txBody>
          <a:bodyPr/>
          <a:lstStyle/>
          <a:p>
            <a:pPr fontAlgn="auto">
              <a:spcBef>
                <a:spcPts val="0"/>
              </a:spcBef>
              <a:spcAft>
                <a:spcPts val="0"/>
              </a:spcAft>
              <a:defRPr/>
            </a:pPr>
            <a:endParaRPr lang="en-US" sz="1500">
              <a:solidFill>
                <a:srgbClr val="000000"/>
              </a:solidFill>
              <a:latin typeface="+mn-lt"/>
              <a:ea typeface="MS PGothic" charset="0"/>
              <a:cs typeface="MS PGothic" charset="0"/>
            </a:endParaRPr>
          </a:p>
        </p:txBody>
      </p:sp>
      <p:sp>
        <p:nvSpPr>
          <p:cNvPr id="15401" name="TextBox 2"/>
          <p:cNvSpPr txBox="1">
            <a:spLocks noChangeArrowheads="1"/>
          </p:cNvSpPr>
          <p:nvPr/>
        </p:nvSpPr>
        <p:spPr bwMode="auto">
          <a:xfrm>
            <a:off x="211138" y="1801813"/>
            <a:ext cx="10160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sz="1200" b="1">
                <a:solidFill>
                  <a:srgbClr val="FFFFFF"/>
                </a:solidFill>
              </a:rPr>
              <a:t>Security</a:t>
            </a:r>
          </a:p>
          <a:p>
            <a:pPr algn="ctr" eaLnBrk="1" hangingPunct="1"/>
            <a:r>
              <a:rPr lang="en-US" sz="1200" b="1">
                <a:solidFill>
                  <a:srgbClr val="FFFFFF"/>
                </a:solidFill>
              </a:rPr>
              <a:t>Intelligence</a:t>
            </a:r>
          </a:p>
        </p:txBody>
      </p:sp>
    </p:spTree>
    <p:extLst>
      <p:ext uri="{BB962C8B-B14F-4D97-AF65-F5344CB8AC3E}">
        <p14:creationId xmlns:p14="http://schemas.microsoft.com/office/powerpoint/2010/main" val="20875529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ea typeface="MS PGothic" pitchFamily="34" charset="-128"/>
                <a:cs typeface="MS PGothic" charset="0"/>
              </a:rPr>
              <a:t>Get Engaged with IBM X-Force Research and Development</a:t>
            </a:r>
          </a:p>
        </p:txBody>
      </p:sp>
      <p:pic>
        <p:nvPicPr>
          <p:cNvPr id="26627" name="Picture 3" descr="social_media_icons_2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473200"/>
            <a:ext cx="1524000"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4" descr="youtube_icon">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8900" y="412115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descr="TheBlogIconBlogger">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0800" y="1533525"/>
            <a:ext cx="137160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 Box 6"/>
          <p:cNvSpPr txBox="1">
            <a:spLocks noChangeArrowheads="1"/>
          </p:cNvSpPr>
          <p:nvPr/>
        </p:nvSpPr>
        <p:spPr bwMode="auto">
          <a:xfrm>
            <a:off x="304800" y="2811463"/>
            <a:ext cx="27432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93000"/>
              </a:lnSpc>
              <a:spcBef>
                <a:spcPct val="50000"/>
              </a:spcBef>
              <a:buSzPct val="45000"/>
              <a:buFont typeface="StarSymbol" charset="0"/>
              <a:buNone/>
            </a:pPr>
            <a:r>
              <a:rPr lang="en-US" sz="1600">
                <a:ea typeface="SimSun" charset="0"/>
                <a:cs typeface="SimSun" charset="0"/>
              </a:rPr>
              <a:t>Follow us at @ibmsecurity and @ibmxforce</a:t>
            </a:r>
          </a:p>
        </p:txBody>
      </p:sp>
      <p:sp>
        <p:nvSpPr>
          <p:cNvPr id="26631" name="Text Box 7"/>
          <p:cNvSpPr txBox="1">
            <a:spLocks noChangeArrowheads="1"/>
          </p:cNvSpPr>
          <p:nvPr/>
        </p:nvSpPr>
        <p:spPr bwMode="auto">
          <a:xfrm>
            <a:off x="2995613" y="2811463"/>
            <a:ext cx="2590800"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93000"/>
              </a:lnSpc>
              <a:spcBef>
                <a:spcPct val="50000"/>
              </a:spcBef>
              <a:buSzPct val="45000"/>
              <a:buFont typeface="StarSymbol" charset="0"/>
              <a:buNone/>
            </a:pPr>
            <a:r>
              <a:rPr lang="en-US" sz="1600">
                <a:ea typeface="SimSun" charset="0"/>
                <a:cs typeface="SimSun" charset="0"/>
              </a:rPr>
              <a:t>Download X-Force security trend &amp; risk reports</a:t>
            </a:r>
          </a:p>
          <a:p>
            <a:pPr algn="ctr" eaLnBrk="1" hangingPunct="1">
              <a:lnSpc>
                <a:spcPct val="93000"/>
              </a:lnSpc>
              <a:spcBef>
                <a:spcPct val="50000"/>
              </a:spcBef>
              <a:buSzPct val="45000"/>
              <a:buFont typeface="StarSymbol" charset="0"/>
              <a:buNone/>
            </a:pPr>
            <a:r>
              <a:rPr lang="en-US" sz="1200"/>
              <a:t>http://www-935.ibm.com/services/us/iss/xforce/</a:t>
            </a:r>
            <a:endParaRPr lang="en-US" sz="1200">
              <a:ea typeface="SimSun" charset="0"/>
              <a:cs typeface="SimSun" charset="0"/>
            </a:endParaRPr>
          </a:p>
        </p:txBody>
      </p:sp>
      <p:sp>
        <p:nvSpPr>
          <p:cNvPr id="26632" name="Text Box 8"/>
          <p:cNvSpPr txBox="1">
            <a:spLocks noChangeArrowheads="1"/>
          </p:cNvSpPr>
          <p:nvPr/>
        </p:nvSpPr>
        <p:spPr bwMode="auto">
          <a:xfrm>
            <a:off x="5638800" y="5334000"/>
            <a:ext cx="28956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93000"/>
              </a:lnSpc>
              <a:spcBef>
                <a:spcPct val="50000"/>
              </a:spcBef>
              <a:buSzPct val="45000"/>
              <a:buFont typeface="StarSymbol" charset="0"/>
              <a:buNone/>
            </a:pPr>
            <a:r>
              <a:rPr lang="en-US" sz="1600">
                <a:ea typeface="SimSun" charset="0"/>
                <a:cs typeface="SimSun" charset="0"/>
              </a:rPr>
              <a:t>Subscribe to the security channel for latest security videos </a:t>
            </a:r>
            <a:r>
              <a:rPr lang="en-US" sz="1200">
                <a:ea typeface="SimSun" charset="0"/>
                <a:cs typeface="SimSun" charset="0"/>
              </a:rPr>
              <a:t>www.youtube.com/ibmsecuritysolutions</a:t>
            </a:r>
          </a:p>
        </p:txBody>
      </p:sp>
      <p:sp>
        <p:nvSpPr>
          <p:cNvPr id="26633" name="Text Box 9"/>
          <p:cNvSpPr txBox="1">
            <a:spLocks noChangeArrowheads="1"/>
          </p:cNvSpPr>
          <p:nvPr/>
        </p:nvSpPr>
        <p:spPr bwMode="auto">
          <a:xfrm>
            <a:off x="457200" y="5334000"/>
            <a:ext cx="2438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charset="0"/>
                <a:cs typeface="ＭＳ Ｐゴシック" charset="0"/>
              </a:defRPr>
            </a:lvl1pPr>
            <a:lvl2pPr marL="4763"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lvl="1" algn="ctr" eaLnBrk="1" hangingPunct="1"/>
            <a:r>
              <a:rPr lang="en-GB" sz="1600"/>
              <a:t>Attend in-person events</a:t>
            </a:r>
          </a:p>
          <a:p>
            <a:pPr lvl="1" algn="ctr" eaLnBrk="1" hangingPunct="1"/>
            <a:r>
              <a:rPr lang="en-US" sz="1000"/>
              <a:t>http://www.ibm.com/events/calendar/</a:t>
            </a:r>
          </a:p>
        </p:txBody>
      </p:sp>
      <p:sp>
        <p:nvSpPr>
          <p:cNvPr id="26634" name="Text Box 10"/>
          <p:cNvSpPr txBox="1">
            <a:spLocks noChangeArrowheads="1"/>
          </p:cNvSpPr>
          <p:nvPr/>
        </p:nvSpPr>
        <p:spPr bwMode="auto">
          <a:xfrm>
            <a:off x="5638800" y="2811463"/>
            <a:ext cx="28956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GB" sz="1600"/>
              <a:t>Subscribe to X-Force alerts at</a:t>
            </a:r>
            <a:r>
              <a:rPr lang="en-GB" sz="1600" b="1"/>
              <a:t> </a:t>
            </a:r>
            <a:r>
              <a:rPr lang="en-GB" sz="1600">
                <a:solidFill>
                  <a:srgbClr val="4B6BAF"/>
                </a:solidFill>
                <a:hlinkClick r:id="rId9"/>
              </a:rPr>
              <a:t>http://iss.net/rss.php</a:t>
            </a:r>
            <a:r>
              <a:rPr lang="en-GB" sz="1600"/>
              <a:t>  or Frequency X at </a:t>
            </a:r>
            <a:r>
              <a:rPr lang="en-GB" sz="1600">
                <a:solidFill>
                  <a:srgbClr val="4B6BAF"/>
                </a:solidFill>
                <a:hlinkClick r:id="rId10"/>
              </a:rPr>
              <a:t>http://blogs.iss.net/rss.php</a:t>
            </a:r>
            <a:endParaRPr lang="en-US" sz="1600">
              <a:solidFill>
                <a:srgbClr val="4B6BAF"/>
              </a:solidFill>
            </a:endParaRPr>
          </a:p>
        </p:txBody>
      </p:sp>
      <p:pic>
        <p:nvPicPr>
          <p:cNvPr id="26635" name="Picture 11"/>
          <p:cNvPicPr>
            <a:picLocks noChangeAspect="1" noChangeArrowheads="1"/>
          </p:cNvPicPr>
          <p:nvPr/>
        </p:nvPicPr>
        <p:blipFill>
          <a:blip r:embed="rId11">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567113" y="1471613"/>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67113" y="4114800"/>
            <a:ext cx="14478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Picture 13" descr="featured_event_icon"/>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04900" y="419735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Text Box 14"/>
          <p:cNvSpPr txBox="1">
            <a:spLocks noChangeArrowheads="1"/>
          </p:cNvSpPr>
          <p:nvPr/>
        </p:nvSpPr>
        <p:spPr bwMode="auto">
          <a:xfrm>
            <a:off x="2843213" y="5334000"/>
            <a:ext cx="2895600"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93000"/>
              </a:lnSpc>
              <a:spcBef>
                <a:spcPct val="50000"/>
              </a:spcBef>
              <a:buSzPct val="45000"/>
              <a:buFont typeface="StarSymbol" charset="0"/>
              <a:buNone/>
            </a:pPr>
            <a:r>
              <a:rPr lang="en-US" sz="1600">
                <a:ea typeface="SimSun" charset="0"/>
                <a:cs typeface="SimSun" charset="0"/>
              </a:rPr>
              <a:t>Join the Institute for Advanced Security</a:t>
            </a:r>
          </a:p>
          <a:p>
            <a:pPr algn="ctr" eaLnBrk="1" hangingPunct="1">
              <a:lnSpc>
                <a:spcPct val="93000"/>
              </a:lnSpc>
              <a:spcBef>
                <a:spcPct val="50000"/>
              </a:spcBef>
              <a:buSzPct val="45000"/>
              <a:buFont typeface="StarSymbol" charset="0"/>
              <a:buNone/>
            </a:pPr>
            <a:r>
              <a:rPr lang="en-US" sz="1000">
                <a:ea typeface="SimSun" charset="0"/>
                <a:cs typeface="SimSun" charset="0"/>
              </a:rPr>
              <a:t>www.instituteforadvancedsecurity.com</a:t>
            </a:r>
          </a:p>
        </p:txBody>
      </p:sp>
    </p:spTree>
    <p:extLst>
      <p:ext uri="{BB962C8B-B14F-4D97-AF65-F5344CB8AC3E}">
        <p14:creationId xmlns:p14="http://schemas.microsoft.com/office/powerpoint/2010/main" val="11693708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p:cNvPicPr>
            <a:picLocks noChangeAspect="1" noChangeArrowheads="1"/>
          </p:cNvPicPr>
          <p:nvPr/>
        </p:nvPicPr>
        <p:blipFill>
          <a:blip r:embed="rId2"/>
          <a:srcRect/>
          <a:stretch>
            <a:fillRect/>
          </a:stretch>
        </p:blipFill>
        <p:spPr bwMode="auto">
          <a:xfrm>
            <a:off x="6781800" y="3124200"/>
            <a:ext cx="2255838"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4F7D93">
                      <a:alpha val="74998"/>
                    </a:srgbClr>
                  </a:outerShdw>
                </a:effectLst>
              </a14:hiddenEffects>
            </a:ext>
          </a:extLst>
        </p:spPr>
      </p:pic>
      <p:pic>
        <p:nvPicPr>
          <p:cNvPr id="7" name="Picture 8" descr="DI_DNA_graphic_K_0126rp.png"/>
          <p:cNvPicPr>
            <a:picLocks noChangeAspect="1"/>
          </p:cNvPicPr>
          <p:nvPr/>
        </p:nvPicPr>
        <p:blipFill rotWithShape="1">
          <a:blip r:embed="rId3" cstate="email">
            <a:duotone>
              <a:srgbClr val="808080">
                <a:shade val="45000"/>
                <a:satMod val="135000"/>
              </a:srgbClr>
              <a:prstClr val="white"/>
            </a:duotone>
            <a:extLst>
              <a:ext uri="{28A0092B-C50C-407E-A947-70E740481C1C}">
                <a14:useLocalDpi xmlns:a14="http://schemas.microsoft.com/office/drawing/2010/main"/>
              </a:ext>
            </a:extLst>
          </a:blip>
          <a:srcRect/>
          <a:stretch/>
        </p:blipFill>
        <p:spPr bwMode="auto">
          <a:xfrm>
            <a:off x="1750789" y="1562099"/>
            <a:ext cx="6533836" cy="4622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le 7"/>
          <p:cNvSpPr/>
          <p:nvPr/>
        </p:nvSpPr>
        <p:spPr>
          <a:xfrm>
            <a:off x="339725" y="1296988"/>
            <a:ext cx="1573213" cy="5156200"/>
          </a:xfrm>
          <a:prstGeom prst="roundRect">
            <a:avLst>
              <a:gd name="adj" fmla="val 8388"/>
            </a:avLst>
          </a:prstGeom>
          <a:gradFill flip="none" rotWithShape="1">
            <a:gsLst>
              <a:gs pos="0">
                <a:srgbClr val="66CCFF"/>
              </a:gs>
              <a:gs pos="11000">
                <a:srgbClr val="66CCFF"/>
              </a:gs>
              <a:gs pos="88000">
                <a:srgbClr val="003366"/>
              </a:gs>
              <a:gs pos="100000">
                <a:srgbClr val="003366"/>
              </a:gs>
            </a:gsLst>
            <a:lin ang="16200000" scaled="1"/>
            <a:tileRect/>
          </a:gradFill>
          <a:ln w="9525" cap="flat" cmpd="sng" algn="ctr">
            <a:noFill/>
            <a:prstDash val="solid"/>
          </a:ln>
          <a:effectLst/>
        </p:spPr>
        <p:txBody>
          <a:bodyPr anchor="ctr"/>
          <a:lstStyle/>
          <a:p>
            <a:pPr algn="ctr" fontAlgn="auto">
              <a:spcBef>
                <a:spcPts val="0"/>
              </a:spcBef>
              <a:spcAft>
                <a:spcPts val="0"/>
              </a:spcAft>
              <a:defRPr/>
            </a:pPr>
            <a:endParaRPr lang="en-US" kern="0">
              <a:solidFill>
                <a:srgbClr val="FFFFFF"/>
              </a:solidFill>
              <a:latin typeface="Arial"/>
              <a:ea typeface="+mn-ea"/>
              <a:cs typeface="Arial" pitchFamily="34" charset="0"/>
            </a:endParaRPr>
          </a:p>
        </p:txBody>
      </p:sp>
      <p:pic>
        <p:nvPicPr>
          <p:cNvPr id="9" name="Picture 6"/>
          <p:cNvPicPr>
            <a:picLocks noChangeAspect="1" noChangeArrowheads="1"/>
          </p:cNvPicPr>
          <p:nvPr/>
        </p:nvPicPr>
        <p:blipFill>
          <a:blip r:embed="rId4"/>
          <a:srcRect/>
          <a:stretch>
            <a:fillRect/>
          </a:stretch>
        </p:blipFill>
        <p:spPr bwMode="auto">
          <a:xfrm>
            <a:off x="6958013" y="1073150"/>
            <a:ext cx="174783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007A5C">
                      <a:alpha val="74998"/>
                    </a:srgbClr>
                  </a:outerShdw>
                </a:effectLst>
              </a14:hiddenEffects>
            </a:ext>
          </a:extLst>
        </p:spPr>
      </p:pic>
      <p:graphicFrame>
        <p:nvGraphicFramePr>
          <p:cNvPr id="21524" name="Group 20"/>
          <p:cNvGraphicFramePr>
            <a:graphicFrameLocks noGrp="1"/>
          </p:cNvGraphicFramePr>
          <p:nvPr/>
        </p:nvGraphicFramePr>
        <p:xfrm>
          <a:off x="336550" y="1473200"/>
          <a:ext cx="1574800" cy="4851400"/>
        </p:xfrm>
        <a:graphic>
          <a:graphicData uri="http://schemas.openxmlformats.org/drawingml/2006/table">
            <a:tbl>
              <a:tblPr/>
              <a:tblGrid>
                <a:gridCol w="1574800"/>
              </a:tblGrid>
              <a:tr h="1079500">
                <a:tc>
                  <a:txBody>
                    <a:body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500" b="1" i="0" u="none" strike="noStrike" cap="none" normalizeH="0" baseline="0" dirty="0" smtClean="0">
                          <a:ln>
                            <a:noFill/>
                          </a:ln>
                          <a:solidFill>
                            <a:schemeClr val="bg1"/>
                          </a:solidFill>
                          <a:effectLst/>
                          <a:latin typeface="Arial" pitchFamily="34" charset="0"/>
                          <a:ea typeface="MS PGothic" pitchFamily="34" charset="-128"/>
                        </a:rPr>
                        <a:t>Security Intelligence, Analytics &amp; GRC</a:t>
                      </a:r>
                    </a:p>
                  </a:txBody>
                  <a:tcPr marL="91297" marR="91297" marT="45690" marB="45690" anchor="ctr" horzOverflow="overflow">
                    <a:lnL>
                      <a:noFill/>
                    </a:lnL>
                    <a:lnR>
                      <a:noFill/>
                    </a:lnR>
                    <a:lnT>
                      <a:noFill/>
                    </a:lnT>
                    <a:lnB w="57150" cap="flat" cmpd="sng" algn="ctr">
                      <a:solidFill>
                        <a:srgbClr val="FFFFFF"/>
                      </a:solidFill>
                      <a:prstDash val="solid"/>
                      <a:round/>
                      <a:headEnd type="none" w="med" len="med"/>
                      <a:tailEnd type="none" w="med" len="med"/>
                    </a:lnB>
                    <a:lnTlToBr>
                      <a:noFill/>
                    </a:lnTlToBr>
                    <a:lnBlToTr>
                      <a:noFill/>
                    </a:lnBlToTr>
                    <a:solidFill>
                      <a:srgbClr val="003366"/>
                    </a:solidFill>
                  </a:tcPr>
                </a:tc>
              </a:tr>
              <a:tr h="942975">
                <a:tc>
                  <a:txBody>
                    <a:body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500" b="1" i="0" u="none" strike="noStrike" cap="none" normalizeH="0" baseline="0" dirty="0" smtClean="0">
                          <a:ln>
                            <a:noFill/>
                          </a:ln>
                          <a:solidFill>
                            <a:schemeClr val="bg1"/>
                          </a:solidFill>
                          <a:effectLst/>
                          <a:latin typeface="Arial" pitchFamily="34" charset="0"/>
                          <a:ea typeface="MS PGothic" pitchFamily="34" charset="-128"/>
                        </a:rPr>
                        <a:t>People</a:t>
                      </a:r>
                    </a:p>
                  </a:txBody>
                  <a:tcPr marL="91297" marR="91297" marT="45690" marB="45690" anchor="ctr" horzOverflow="overflow">
                    <a:lnL>
                      <a:noFill/>
                    </a:lnL>
                    <a:lnR>
                      <a:noFill/>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6699"/>
                    </a:solidFill>
                  </a:tcPr>
                </a:tc>
              </a:tr>
              <a:tr h="942975">
                <a:tc>
                  <a:txBody>
                    <a:body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500" b="1" i="0" u="none" strike="noStrike" cap="none" normalizeH="0" baseline="0" dirty="0" smtClean="0">
                          <a:ln>
                            <a:noFill/>
                          </a:ln>
                          <a:solidFill>
                            <a:schemeClr val="bg1"/>
                          </a:solidFill>
                          <a:effectLst/>
                          <a:latin typeface="Arial" pitchFamily="34" charset="0"/>
                          <a:ea typeface="MS PGothic" pitchFamily="34" charset="-128"/>
                        </a:rPr>
                        <a:t>Data</a:t>
                      </a:r>
                    </a:p>
                  </a:txBody>
                  <a:tcPr marL="91297" marR="91297" marT="45690" marB="45690" anchor="ctr" horzOverflow="overflow">
                    <a:lnL>
                      <a:noFill/>
                    </a:lnL>
                    <a:lnR>
                      <a:noFill/>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99CC"/>
                    </a:solidFill>
                  </a:tcPr>
                </a:tc>
              </a:tr>
              <a:tr h="942975">
                <a:tc>
                  <a:txBody>
                    <a:body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500" b="1" i="0" u="none" strike="noStrike" cap="none" normalizeH="0" baseline="0" dirty="0" smtClean="0">
                          <a:ln>
                            <a:noFill/>
                          </a:ln>
                          <a:solidFill>
                            <a:schemeClr val="bg1"/>
                          </a:solidFill>
                          <a:effectLst/>
                          <a:latin typeface="Arial" pitchFamily="34" charset="0"/>
                          <a:ea typeface="MS PGothic" pitchFamily="34" charset="-128"/>
                        </a:rPr>
                        <a:t>Applications</a:t>
                      </a:r>
                    </a:p>
                  </a:txBody>
                  <a:tcPr marL="91297" marR="91297" marT="45690" marB="45690" anchor="ctr" horzOverflow="overflow">
                    <a:lnL>
                      <a:noFill/>
                    </a:lnL>
                    <a:lnR>
                      <a:noFill/>
                    </a:lnR>
                    <a:lnT w="57150" cap="flat" cmpd="sng" algn="ctr">
                      <a:solidFill>
                        <a:srgbClr val="FFFFFF"/>
                      </a:solidFill>
                      <a:prstDash val="solid"/>
                      <a:round/>
                      <a:headEnd type="none" w="med" len="med"/>
                      <a:tailEnd type="none" w="med" len="med"/>
                    </a:lnT>
                    <a:lnB w="57150" cap="flat" cmpd="sng" algn="ctr">
                      <a:solidFill>
                        <a:srgbClr val="FFFFFF"/>
                      </a:solidFill>
                      <a:prstDash val="solid"/>
                      <a:round/>
                      <a:headEnd type="none" w="med" len="med"/>
                      <a:tailEnd type="none" w="med" len="med"/>
                    </a:lnB>
                    <a:lnTlToBr>
                      <a:noFill/>
                    </a:lnTlToBr>
                    <a:lnBlToTr>
                      <a:noFill/>
                    </a:lnBlToTr>
                    <a:solidFill>
                      <a:srgbClr val="00CCFF"/>
                    </a:solidFill>
                  </a:tcPr>
                </a:tc>
              </a:tr>
              <a:tr h="942975">
                <a:tc>
                  <a:txBody>
                    <a:bodyPr/>
                    <a:lstStyle/>
                    <a:p>
                      <a:pPr marL="0" marR="0" lvl="0" indent="0" algn="ctr" defTabSz="457200" rtl="0" eaLnBrk="1" fontAlgn="base" latinLnBrk="0" hangingPunct="1">
                        <a:lnSpc>
                          <a:spcPct val="100000"/>
                        </a:lnSpc>
                        <a:spcBef>
                          <a:spcPct val="20000"/>
                        </a:spcBef>
                        <a:spcAft>
                          <a:spcPct val="0"/>
                        </a:spcAft>
                        <a:buClr>
                          <a:schemeClr val="tx1"/>
                        </a:buClr>
                        <a:buSzTx/>
                        <a:buFont typeface="Times New Roman" pitchFamily="18" charset="0"/>
                        <a:buNone/>
                        <a:tabLst/>
                      </a:pPr>
                      <a:r>
                        <a:rPr kumimoji="0" lang="en-US" sz="1500" b="1" i="0" u="none" strike="noStrike" cap="none" normalizeH="0" baseline="0" dirty="0" smtClean="0">
                          <a:ln>
                            <a:noFill/>
                          </a:ln>
                          <a:solidFill>
                            <a:schemeClr val="bg1"/>
                          </a:solidFill>
                          <a:effectLst/>
                          <a:latin typeface="Arial" pitchFamily="34" charset="0"/>
                          <a:ea typeface="MS PGothic" pitchFamily="34" charset="-128"/>
                        </a:rPr>
                        <a:t>Infrastructure</a:t>
                      </a:r>
                    </a:p>
                  </a:txBody>
                  <a:tcPr marL="91297" marR="91297" marT="45690" marB="45690" anchor="ctr" horzOverflow="overflow">
                    <a:lnL>
                      <a:noFill/>
                    </a:lnL>
                    <a:lnR>
                      <a:noFill/>
                    </a:lnR>
                    <a:lnT w="57150" cap="flat" cmpd="sng" algn="ctr">
                      <a:solidFill>
                        <a:srgbClr val="FFFFFF"/>
                      </a:solidFill>
                      <a:prstDash val="solid"/>
                      <a:round/>
                      <a:headEnd type="none" w="med" len="med"/>
                      <a:tailEnd type="none" w="med" len="med"/>
                    </a:lnT>
                    <a:lnB>
                      <a:noFill/>
                    </a:lnB>
                    <a:lnTlToBr>
                      <a:noFill/>
                    </a:lnTlToBr>
                    <a:lnBlToTr>
                      <a:noFill/>
                    </a:lnBlToTr>
                    <a:solidFill>
                      <a:srgbClr val="66CCFF"/>
                    </a:solidFill>
                  </a:tcPr>
                </a:tc>
              </a:tr>
            </a:tbl>
          </a:graphicData>
        </a:graphic>
      </p:graphicFrame>
      <p:sp>
        <p:nvSpPr>
          <p:cNvPr id="47120" name="Title 11"/>
          <p:cNvSpPr>
            <a:spLocks noGrp="1"/>
          </p:cNvSpPr>
          <p:nvPr>
            <p:ph type="title"/>
          </p:nvPr>
        </p:nvSpPr>
        <p:spPr/>
        <p:txBody>
          <a:bodyPr/>
          <a:lstStyle/>
          <a:p>
            <a:pPr>
              <a:defRPr/>
            </a:pPr>
            <a:r>
              <a:rPr lang="en-US" altLang="ja-JP" dirty="0" smtClean="0">
                <a:ea typeface="MS PGothic" pitchFamily="34" charset="-128"/>
                <a:cs typeface="MS PGothic" charset="0"/>
              </a:rPr>
              <a:t>A Holistic View of IT Security</a:t>
            </a:r>
            <a:endParaRPr lang="en-US" dirty="0" smtClean="0">
              <a:ea typeface="MS PGothic" pitchFamily="34" charset="-128"/>
              <a:cs typeface="MS PGothic" charset="0"/>
            </a:endParaRPr>
          </a:p>
        </p:txBody>
      </p:sp>
    </p:spTree>
    <p:extLst>
      <p:ext uri="{BB962C8B-B14F-4D97-AF65-F5344CB8AC3E}">
        <p14:creationId xmlns:p14="http://schemas.microsoft.com/office/powerpoint/2010/main" val="27812406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descr="slid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11113"/>
            <a:ext cx="9286875" cy="692467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86" name="Rectangle 2"/>
          <p:cNvSpPr>
            <a:spLocks noChangeArrowheads="1"/>
          </p:cNvSpPr>
          <p:nvPr/>
        </p:nvSpPr>
        <p:spPr bwMode="auto">
          <a:xfrm>
            <a:off x="3557588" y="4468813"/>
            <a:ext cx="19383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eaLnBrk="0" hangingPunct="0">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200">
                <a:solidFill>
                  <a:srgbClr val="FFFFFF"/>
                </a:solidFill>
                <a:cs typeface="Arial" charset="0"/>
              </a:rPr>
              <a:t>ibm.com/security</a:t>
            </a:r>
          </a:p>
        </p:txBody>
      </p:sp>
      <p:sp>
        <p:nvSpPr>
          <p:cNvPr id="41987" name="Rectangle 3"/>
          <p:cNvSpPr>
            <a:spLocks noChangeArrowheads="1"/>
          </p:cNvSpPr>
          <p:nvPr/>
        </p:nvSpPr>
        <p:spPr bwMode="auto">
          <a:xfrm>
            <a:off x="309563" y="5257800"/>
            <a:ext cx="8382000" cy="1463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p>
            <a:pPr algn="ctr" eaLnBrk="0" hangingPunct="0">
              <a:spcBef>
                <a:spcPts val="2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000" b="1">
                <a:solidFill>
                  <a:srgbClr val="FFFFFF"/>
                </a:solidFill>
                <a:cs typeface="Arial" charset="0"/>
              </a:rPr>
              <a:t>© Copyright IBM Corporation 2013.  All rights reserved. </a:t>
            </a:r>
            <a:r>
              <a:rPr lang="en-US" sz="1000">
                <a:solidFill>
                  <a:srgbClr val="FFFFFF"/>
                </a:solidFill>
                <a:cs typeface="Arial" charset="0"/>
              </a:rPr>
              <a:t>The information contained in these materials is provided for informational purposes only, and is provided AS IS without warranty of any kind, express or implied.  IBM shall not be responsible for any damages arising out of the use of, or otherwise related to, these materials.  Nothing contained in these materials is intended to, nor shall have the effect of, creating any warranties or representations from IBM or its suppliers or licensors, or altering the terms and conditions of the applicable license agreement  governing the use of IBM software. References in these materials to IBM products, programs, or services do not imply that they will be available in all countries in which IBM operates.  Product release dates and/or capabilities referenced in these materials may change at any time at IBM’s sole discretion based on market opportunities or other factors, and are not intended to be a commitment to future product or feature availability in any way.  IBM, the IBM logo, and other IBM products and services are trademarks of the International Business Machines Corporation, in the United States, other countries or both. Other company, product, or service names may be trademarks or service marks of others.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228600" y="1371600"/>
            <a:ext cx="8686800" cy="447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marL="174625" indent="-173038">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spcBef>
                <a:spcPts val="1125"/>
              </a:spcBef>
              <a:buClrTx/>
              <a:buFontTx/>
              <a:buNone/>
            </a:pPr>
            <a:r>
              <a:rPr lang="en-US" dirty="0"/>
              <a:t>The concepts covered in this presentation will help you examine:</a:t>
            </a:r>
          </a:p>
          <a:p>
            <a:pPr marL="173038" indent="-171450">
              <a:spcBef>
                <a:spcPts val="1125"/>
              </a:spcBef>
              <a:buClr>
                <a:srgbClr val="7889FB"/>
              </a:buClr>
              <a:buFont typeface="Wingdings" charset="0"/>
              <a:buChar char=""/>
            </a:pPr>
            <a:r>
              <a:rPr lang="en-US" dirty="0"/>
              <a:t>Why has IT security become a major concern?</a:t>
            </a:r>
          </a:p>
          <a:p>
            <a:pPr marL="173038" indent="-171450">
              <a:spcBef>
                <a:spcPts val="1125"/>
              </a:spcBef>
              <a:buClr>
                <a:srgbClr val="7889FB"/>
              </a:buClr>
              <a:buFont typeface="Wingdings" charset="0"/>
              <a:buChar char=""/>
            </a:pPr>
            <a:r>
              <a:rPr lang="en-US" dirty="0"/>
              <a:t>What are the primary targets for data security breaches?</a:t>
            </a:r>
          </a:p>
          <a:p>
            <a:pPr marL="173038" indent="-171450">
              <a:spcBef>
                <a:spcPts val="1125"/>
              </a:spcBef>
              <a:buClr>
                <a:srgbClr val="7889FB"/>
              </a:buClr>
              <a:buFont typeface="Wingdings" charset="0"/>
              <a:buChar char=""/>
            </a:pPr>
            <a:r>
              <a:rPr lang="en-US" dirty="0"/>
              <a:t>Why are security challenges increasing?</a:t>
            </a:r>
          </a:p>
          <a:p>
            <a:pPr marL="173038" indent="-171450">
              <a:spcBef>
                <a:spcPts val="1125"/>
              </a:spcBef>
              <a:buClr>
                <a:srgbClr val="7889FB"/>
              </a:buClr>
              <a:buFont typeface="Wingdings" charset="0"/>
              <a:buChar char=""/>
            </a:pPr>
            <a:r>
              <a:rPr lang="en-US" dirty="0"/>
              <a:t>How can security </a:t>
            </a:r>
            <a:r>
              <a:rPr lang="en-US" dirty="0" smtClean="0"/>
              <a:t>be enforced across increasing levels of IT maturity?</a:t>
            </a:r>
            <a:endParaRPr lang="en-US" dirty="0"/>
          </a:p>
        </p:txBody>
      </p:sp>
      <p:sp>
        <p:nvSpPr>
          <p:cNvPr id="5122" name="Text Box 2"/>
          <p:cNvSpPr txBox="1">
            <a:spLocks noChangeArrowheads="1"/>
          </p:cNvSpPr>
          <p:nvPr/>
        </p:nvSpPr>
        <p:spPr bwMode="auto">
          <a:xfrm>
            <a:off x="182563" y="593725"/>
            <a:ext cx="868680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lnSpc>
                <a:spcPct val="90000"/>
              </a:lnSpc>
              <a:buClrTx/>
              <a:buFontTx/>
              <a:buNone/>
            </a:pPr>
            <a:r>
              <a:rPr lang="en-US" sz="2200">
                <a:solidFill>
                  <a:srgbClr val="7889FB"/>
                </a:solidFill>
              </a:rPr>
              <a:t>Objectives</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a:spLocks noChangeArrowheads="1"/>
          </p:cNvSpPr>
          <p:nvPr/>
        </p:nvSpPr>
        <p:spPr bwMode="auto">
          <a:xfrm>
            <a:off x="6996113" y="4876800"/>
            <a:ext cx="1817687"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defTabSz="912813" fontAlgn="auto">
              <a:lnSpc>
                <a:spcPct val="90000"/>
              </a:lnSpc>
              <a:spcBef>
                <a:spcPts val="0"/>
              </a:spcBef>
              <a:spcAft>
                <a:spcPts val="0"/>
              </a:spcAft>
              <a:defRPr/>
            </a:pPr>
            <a:r>
              <a:rPr lang="en-US" sz="2000" b="1" dirty="0">
                <a:solidFill>
                  <a:schemeClr val="tx1">
                    <a:lumMod val="75000"/>
                    <a:lumOff val="25000"/>
                  </a:schemeClr>
                </a:solidFill>
                <a:latin typeface="+mn-lt"/>
                <a:ea typeface="+mn-ea"/>
                <a:cs typeface="Arial" pitchFamily="34" charset="0"/>
              </a:rPr>
              <a:t>Bring your </a:t>
            </a:r>
            <a:br>
              <a:rPr lang="en-US" sz="2000" b="1" dirty="0">
                <a:solidFill>
                  <a:schemeClr val="tx1">
                    <a:lumMod val="75000"/>
                    <a:lumOff val="25000"/>
                  </a:schemeClr>
                </a:solidFill>
                <a:latin typeface="+mn-lt"/>
                <a:ea typeface="+mn-ea"/>
                <a:cs typeface="Arial" pitchFamily="34" charset="0"/>
              </a:rPr>
            </a:br>
            <a:r>
              <a:rPr lang="en-US" sz="2000" b="1" dirty="0">
                <a:solidFill>
                  <a:schemeClr val="tx1">
                    <a:lumMod val="75000"/>
                    <a:lumOff val="25000"/>
                  </a:schemeClr>
                </a:solidFill>
                <a:latin typeface="+mn-lt"/>
                <a:ea typeface="+mn-ea"/>
                <a:cs typeface="Arial" pitchFamily="34" charset="0"/>
              </a:rPr>
              <a:t>own IT</a:t>
            </a:r>
          </a:p>
        </p:txBody>
      </p:sp>
      <p:pic>
        <p:nvPicPr>
          <p:cNvPr id="32" name="Picture 47" descr="it"/>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90945" y="3852478"/>
            <a:ext cx="1427772" cy="871922"/>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1"/>
          <p:cNvSpPr>
            <a:spLocks noChangeArrowheads="1"/>
          </p:cNvSpPr>
          <p:nvPr/>
        </p:nvSpPr>
        <p:spPr bwMode="auto">
          <a:xfrm>
            <a:off x="457200" y="4876800"/>
            <a:ext cx="1884363" cy="79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defTabSz="912813" fontAlgn="auto">
              <a:lnSpc>
                <a:spcPct val="90000"/>
              </a:lnSpc>
              <a:spcBef>
                <a:spcPts val="0"/>
              </a:spcBef>
              <a:spcAft>
                <a:spcPts val="0"/>
              </a:spcAft>
              <a:defRPr/>
            </a:pPr>
            <a:r>
              <a:rPr lang="en-US" sz="2000" b="1" dirty="0">
                <a:solidFill>
                  <a:schemeClr val="tx1">
                    <a:lumMod val="75000"/>
                    <a:lumOff val="25000"/>
                  </a:schemeClr>
                </a:solidFill>
                <a:latin typeface="+mn-lt"/>
                <a:ea typeface="+mn-ea"/>
                <a:cs typeface="Arial" pitchFamily="34" charset="0"/>
              </a:rPr>
              <a:t>Social business</a:t>
            </a:r>
          </a:p>
        </p:txBody>
      </p:sp>
      <p:sp>
        <p:nvSpPr>
          <p:cNvPr id="35" name="Rectangle 29"/>
          <p:cNvSpPr>
            <a:spLocks noChangeArrowheads="1"/>
          </p:cNvSpPr>
          <p:nvPr/>
        </p:nvSpPr>
        <p:spPr bwMode="auto">
          <a:xfrm>
            <a:off x="3505200" y="5943600"/>
            <a:ext cx="22288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defTabSz="912813" fontAlgn="auto">
              <a:lnSpc>
                <a:spcPct val="90000"/>
              </a:lnSpc>
              <a:spcBef>
                <a:spcPts val="0"/>
              </a:spcBef>
              <a:spcAft>
                <a:spcPts val="0"/>
              </a:spcAft>
              <a:defRPr/>
            </a:pPr>
            <a:r>
              <a:rPr lang="en-US" sz="2000" b="1" dirty="0">
                <a:solidFill>
                  <a:schemeClr val="tx1">
                    <a:lumMod val="75000"/>
                    <a:lumOff val="25000"/>
                  </a:schemeClr>
                </a:solidFill>
                <a:latin typeface="+mn-lt"/>
                <a:ea typeface="+mn-ea"/>
                <a:cs typeface="Arial" pitchFamily="34" charset="0"/>
              </a:rPr>
              <a:t>Cloud and virtualization</a:t>
            </a:r>
          </a:p>
        </p:txBody>
      </p:sp>
      <p:pic>
        <p:nvPicPr>
          <p:cNvPr id="6150" name="Picture 49" descr="clou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0638" y="5054600"/>
            <a:ext cx="15779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Line 81"/>
          <p:cNvSpPr>
            <a:spLocks noChangeShapeType="1"/>
          </p:cNvSpPr>
          <p:nvPr/>
        </p:nvSpPr>
        <p:spPr bwMode="auto">
          <a:xfrm flipH="1" flipV="1">
            <a:off x="4619625" y="4343400"/>
            <a:ext cx="0" cy="549275"/>
          </a:xfrm>
          <a:prstGeom prst="line">
            <a:avLst/>
          </a:prstGeom>
          <a:noFill/>
          <a:ln w="57150">
            <a:solidFill>
              <a:srgbClr val="B2B2B2"/>
            </a:solidFill>
            <a:round/>
            <a:headEnd/>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B2B2B2">
                      <a:gamma/>
                      <a:shade val="60000"/>
                      <a:invGamma/>
                    </a:srgbClr>
                  </a:outerShdw>
                </a:effectLst>
              </a14:hiddenEffects>
            </a:ext>
          </a:extLst>
        </p:spPr>
        <p:txBody>
          <a:bodyPr wrap="none" anchor="ctr"/>
          <a:lstStyle/>
          <a:p>
            <a:pPr fontAlgn="auto">
              <a:spcBef>
                <a:spcPts val="0"/>
              </a:spcBef>
              <a:spcAft>
                <a:spcPts val="0"/>
              </a:spcAft>
              <a:defRPr/>
            </a:pPr>
            <a:endParaRPr lang="en-US" sz="1200" kern="0">
              <a:solidFill>
                <a:sysClr val="windowText" lastClr="000000"/>
              </a:solidFill>
              <a:latin typeface="+mn-lt"/>
              <a:ea typeface="+mn-ea"/>
              <a:cs typeface="Arial" pitchFamily="34" charset="0"/>
            </a:endParaRPr>
          </a:p>
        </p:txBody>
      </p:sp>
      <p:pic>
        <p:nvPicPr>
          <p:cNvPr id="6152" name="Picture 44" descr="glob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4738" y="2203450"/>
            <a:ext cx="2011362"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59"/>
          <p:cNvSpPr>
            <a:spLocks noChangeArrowheads="1"/>
          </p:cNvSpPr>
          <p:nvPr/>
        </p:nvSpPr>
        <p:spPr bwMode="auto">
          <a:xfrm>
            <a:off x="6753225" y="2286000"/>
            <a:ext cx="23034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912813" fontAlgn="auto">
              <a:lnSpc>
                <a:spcPct val="90000"/>
              </a:lnSpc>
              <a:spcBef>
                <a:spcPts val="0"/>
              </a:spcBef>
              <a:spcAft>
                <a:spcPts val="0"/>
              </a:spcAft>
              <a:defRPr/>
            </a:pPr>
            <a:r>
              <a:rPr lang="en-US" sz="2000" b="1" dirty="0">
                <a:solidFill>
                  <a:schemeClr val="tx1">
                    <a:lumMod val="75000"/>
                    <a:lumOff val="25000"/>
                  </a:schemeClr>
                </a:solidFill>
                <a:latin typeface="+mn-lt"/>
                <a:ea typeface="+mn-ea"/>
                <a:cs typeface="Arial" pitchFamily="34" charset="0"/>
              </a:rPr>
              <a:t>1 billion mobile workers</a:t>
            </a:r>
          </a:p>
        </p:txBody>
      </p:sp>
      <p:grpSp>
        <p:nvGrpSpPr>
          <p:cNvPr id="6154" name="Group 4"/>
          <p:cNvGrpSpPr>
            <a:grpSpLocks/>
          </p:cNvGrpSpPr>
          <p:nvPr/>
        </p:nvGrpSpPr>
        <p:grpSpPr bwMode="auto">
          <a:xfrm>
            <a:off x="6945313" y="1079500"/>
            <a:ext cx="1919287" cy="1058863"/>
            <a:chOff x="7069824" y="914400"/>
            <a:chExt cx="1919441" cy="1058089"/>
          </a:xfrm>
        </p:grpSpPr>
        <p:pic>
          <p:nvPicPr>
            <p:cNvPr id="43" name="Picture 2"/>
            <p:cNvPicPr>
              <a:picLocks noChangeAspect="1" noChangeArrowheads="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944049" y="914400"/>
              <a:ext cx="1045216" cy="104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3" descr="remote"/>
            <p:cNvPicPr>
              <a:picLocks noChangeAspect="1" noChangeArrowheads="1"/>
            </p:cNvPicPr>
            <p:nvPr/>
          </p:nvPicPr>
          <p:blipFill>
            <a:blip r:embed="rId7"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7069824" y="1045639"/>
              <a:ext cx="915816" cy="926850"/>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Rectangle 60"/>
          <p:cNvSpPr>
            <a:spLocks noChangeArrowheads="1"/>
          </p:cNvSpPr>
          <p:nvPr/>
        </p:nvSpPr>
        <p:spPr bwMode="auto">
          <a:xfrm>
            <a:off x="477838" y="2286000"/>
            <a:ext cx="1843087"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912813" fontAlgn="auto">
              <a:lnSpc>
                <a:spcPct val="90000"/>
              </a:lnSpc>
              <a:spcBef>
                <a:spcPts val="0"/>
              </a:spcBef>
              <a:spcAft>
                <a:spcPts val="0"/>
              </a:spcAft>
              <a:defRPr/>
            </a:pPr>
            <a:r>
              <a:rPr lang="en-US" sz="2000" b="1" dirty="0">
                <a:solidFill>
                  <a:schemeClr val="tx1">
                    <a:lumMod val="75000"/>
                    <a:lumOff val="25000"/>
                  </a:schemeClr>
                </a:solidFill>
                <a:latin typeface="+mn-lt"/>
                <a:ea typeface="+mn-ea"/>
                <a:cs typeface="Arial" pitchFamily="34" charset="0"/>
              </a:rPr>
              <a:t>1 trillion connected </a:t>
            </a:r>
            <a:br>
              <a:rPr lang="en-US" sz="2000" b="1" dirty="0">
                <a:solidFill>
                  <a:schemeClr val="tx1">
                    <a:lumMod val="75000"/>
                    <a:lumOff val="25000"/>
                  </a:schemeClr>
                </a:solidFill>
                <a:latin typeface="+mn-lt"/>
                <a:ea typeface="+mn-ea"/>
                <a:cs typeface="Arial" pitchFamily="34" charset="0"/>
              </a:rPr>
            </a:br>
            <a:r>
              <a:rPr lang="en-US" sz="2000" b="1" dirty="0">
                <a:solidFill>
                  <a:schemeClr val="tx1">
                    <a:lumMod val="75000"/>
                    <a:lumOff val="25000"/>
                  </a:schemeClr>
                </a:solidFill>
                <a:latin typeface="+mn-lt"/>
                <a:ea typeface="+mn-ea"/>
                <a:cs typeface="Arial" pitchFamily="34" charset="0"/>
              </a:rPr>
              <a:t>objects</a:t>
            </a:r>
          </a:p>
        </p:txBody>
      </p:sp>
      <p:pic>
        <p:nvPicPr>
          <p:cNvPr id="6156" name="Picture 71" descr="ca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063" y="1555750"/>
            <a:ext cx="17986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Line 80"/>
          <p:cNvSpPr>
            <a:spLocks noChangeShapeType="1"/>
          </p:cNvSpPr>
          <p:nvPr/>
        </p:nvSpPr>
        <p:spPr bwMode="auto">
          <a:xfrm flipH="1">
            <a:off x="5670550" y="2362200"/>
            <a:ext cx="1082675" cy="450850"/>
          </a:xfrm>
          <a:prstGeom prst="line">
            <a:avLst/>
          </a:prstGeom>
          <a:noFill/>
          <a:ln w="57150">
            <a:solidFill>
              <a:srgbClr val="B2B2B2"/>
            </a:solidFill>
            <a:round/>
            <a:headEnd/>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B2B2B2">
                      <a:gamma/>
                      <a:shade val="60000"/>
                      <a:invGamma/>
                    </a:srgbClr>
                  </a:outerShdw>
                </a:effectLst>
              </a14:hiddenEffects>
            </a:ext>
          </a:extLst>
        </p:spPr>
        <p:txBody>
          <a:bodyPr wrap="none" anchor="ctr"/>
          <a:lstStyle/>
          <a:p>
            <a:pPr fontAlgn="auto">
              <a:spcBef>
                <a:spcPts val="0"/>
              </a:spcBef>
              <a:spcAft>
                <a:spcPts val="0"/>
              </a:spcAft>
              <a:defRPr/>
            </a:pPr>
            <a:endParaRPr lang="en-US" sz="1200" kern="0">
              <a:solidFill>
                <a:sysClr val="windowText" lastClr="000000"/>
              </a:solidFill>
              <a:latin typeface="+mn-lt"/>
              <a:ea typeface="+mn-ea"/>
              <a:cs typeface="Arial" pitchFamily="34" charset="0"/>
            </a:endParaRPr>
          </a:p>
        </p:txBody>
      </p:sp>
      <p:grpSp>
        <p:nvGrpSpPr>
          <p:cNvPr id="6158" name="Group 52"/>
          <p:cNvGrpSpPr>
            <a:grpSpLocks/>
          </p:cNvGrpSpPr>
          <p:nvPr/>
        </p:nvGrpSpPr>
        <p:grpSpPr bwMode="auto">
          <a:xfrm>
            <a:off x="1006475" y="3927475"/>
            <a:ext cx="785813" cy="796925"/>
            <a:chOff x="914512" y="3988658"/>
            <a:chExt cx="787038" cy="797352"/>
          </a:xfrm>
        </p:grpSpPr>
        <p:sp>
          <p:nvSpPr>
            <p:cNvPr id="2" name="Oval 1"/>
            <p:cNvSpPr/>
            <p:nvPr/>
          </p:nvSpPr>
          <p:spPr>
            <a:xfrm>
              <a:off x="914512" y="3988658"/>
              <a:ext cx="365694" cy="365321"/>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Oval 39"/>
            <p:cNvSpPr/>
            <p:nvPr/>
          </p:nvSpPr>
          <p:spPr>
            <a:xfrm>
              <a:off x="1111669" y="4557288"/>
              <a:ext cx="228956" cy="228722"/>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Oval 40"/>
            <p:cNvSpPr/>
            <p:nvPr/>
          </p:nvSpPr>
          <p:spPr>
            <a:xfrm>
              <a:off x="1472594" y="4358744"/>
              <a:ext cx="228956" cy="228722"/>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1472594" y="3988658"/>
              <a:ext cx="228956" cy="228722"/>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4" name="Straight Connector 3"/>
            <p:cNvCxnSpPr>
              <a:stCxn id="2" idx="6"/>
              <a:endCxn id="42" idx="2"/>
            </p:cNvCxnSpPr>
            <p:nvPr/>
          </p:nvCxnSpPr>
          <p:spPr>
            <a:xfrm flipV="1">
              <a:off x="1280206" y="4103019"/>
              <a:ext cx="192387" cy="68300"/>
            </a:xfrm>
            <a:prstGeom prst="line">
              <a:avLst/>
            </a:prstGeom>
            <a:ln w="38100">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a:stCxn id="2" idx="5"/>
              <a:endCxn id="41" idx="1"/>
            </p:cNvCxnSpPr>
            <p:nvPr/>
          </p:nvCxnSpPr>
          <p:spPr>
            <a:xfrm>
              <a:off x="1226147" y="4301564"/>
              <a:ext cx="279836" cy="90535"/>
            </a:xfrm>
            <a:prstGeom prst="line">
              <a:avLst/>
            </a:prstGeom>
            <a:ln w="38100">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2" idx="4"/>
              <a:endCxn id="40" idx="1"/>
            </p:cNvCxnSpPr>
            <p:nvPr/>
          </p:nvCxnSpPr>
          <p:spPr>
            <a:xfrm>
              <a:off x="1097360" y="4353979"/>
              <a:ext cx="49289" cy="236665"/>
            </a:xfrm>
            <a:prstGeom prst="line">
              <a:avLst/>
            </a:prstGeom>
            <a:ln w="38100">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15375" name="Title 2"/>
          <p:cNvSpPr>
            <a:spLocks noGrp="1"/>
          </p:cNvSpPr>
          <p:nvPr>
            <p:ph type="title"/>
          </p:nvPr>
        </p:nvSpPr>
        <p:spPr/>
        <p:txBody>
          <a:bodyPr/>
          <a:lstStyle/>
          <a:p>
            <a:pPr>
              <a:defRPr/>
            </a:pPr>
            <a:r>
              <a:rPr lang="en-US" smtClean="0">
                <a:ea typeface="MS PGothic" pitchFamily="34" charset="-128"/>
              </a:rPr>
              <a:t>Innovative technology changes everything</a:t>
            </a:r>
            <a:br>
              <a:rPr lang="en-US" smtClean="0">
                <a:ea typeface="MS PGothic" pitchFamily="34" charset="-128"/>
              </a:rPr>
            </a:br>
            <a:endParaRPr lang="en-US" smtClean="0">
              <a:ea typeface="MS PGothic" pitchFamily="34" charset="-128"/>
            </a:endParaRPr>
          </a:p>
        </p:txBody>
      </p:sp>
      <p:sp>
        <p:nvSpPr>
          <p:cNvPr id="28" name="Line 80"/>
          <p:cNvSpPr>
            <a:spLocks noChangeShapeType="1"/>
          </p:cNvSpPr>
          <p:nvPr/>
        </p:nvSpPr>
        <p:spPr bwMode="auto">
          <a:xfrm>
            <a:off x="2422525" y="2362200"/>
            <a:ext cx="1082675" cy="450850"/>
          </a:xfrm>
          <a:prstGeom prst="line">
            <a:avLst/>
          </a:prstGeom>
          <a:noFill/>
          <a:ln w="57150">
            <a:solidFill>
              <a:srgbClr val="B2B2B2"/>
            </a:solidFill>
            <a:round/>
            <a:headEnd/>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B2B2B2">
                      <a:gamma/>
                      <a:shade val="60000"/>
                      <a:invGamma/>
                    </a:srgbClr>
                  </a:outerShdw>
                </a:effectLst>
              </a14:hiddenEffects>
            </a:ext>
          </a:extLst>
        </p:spPr>
        <p:txBody>
          <a:bodyPr wrap="none" anchor="ctr"/>
          <a:lstStyle/>
          <a:p>
            <a:pPr fontAlgn="auto">
              <a:spcBef>
                <a:spcPts val="0"/>
              </a:spcBef>
              <a:spcAft>
                <a:spcPts val="0"/>
              </a:spcAft>
              <a:defRPr/>
            </a:pPr>
            <a:endParaRPr lang="en-US" sz="1200" kern="0">
              <a:solidFill>
                <a:sysClr val="windowText" lastClr="000000"/>
              </a:solidFill>
              <a:latin typeface="+mn-lt"/>
              <a:ea typeface="+mn-ea"/>
              <a:cs typeface="Arial" pitchFamily="34" charset="0"/>
            </a:endParaRPr>
          </a:p>
        </p:txBody>
      </p:sp>
      <p:sp>
        <p:nvSpPr>
          <p:cNvPr id="29" name="Line 80"/>
          <p:cNvSpPr>
            <a:spLocks noChangeShapeType="1"/>
          </p:cNvSpPr>
          <p:nvPr/>
        </p:nvSpPr>
        <p:spPr bwMode="auto">
          <a:xfrm flipV="1">
            <a:off x="2422525" y="3740150"/>
            <a:ext cx="1082675" cy="450850"/>
          </a:xfrm>
          <a:prstGeom prst="line">
            <a:avLst/>
          </a:prstGeom>
          <a:noFill/>
          <a:ln w="57150">
            <a:solidFill>
              <a:srgbClr val="B2B2B2"/>
            </a:solidFill>
            <a:round/>
            <a:headEnd/>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B2B2B2">
                      <a:gamma/>
                      <a:shade val="60000"/>
                      <a:invGamma/>
                    </a:srgbClr>
                  </a:outerShdw>
                </a:effectLst>
              </a14:hiddenEffects>
            </a:ext>
          </a:extLst>
        </p:spPr>
        <p:txBody>
          <a:bodyPr wrap="none" anchor="ctr"/>
          <a:lstStyle/>
          <a:p>
            <a:pPr fontAlgn="auto">
              <a:spcBef>
                <a:spcPts val="0"/>
              </a:spcBef>
              <a:spcAft>
                <a:spcPts val="0"/>
              </a:spcAft>
              <a:defRPr/>
            </a:pPr>
            <a:endParaRPr lang="en-US" sz="1200" kern="0">
              <a:solidFill>
                <a:sysClr val="windowText" lastClr="000000"/>
              </a:solidFill>
              <a:latin typeface="+mn-lt"/>
              <a:ea typeface="+mn-ea"/>
              <a:cs typeface="Arial" pitchFamily="34" charset="0"/>
            </a:endParaRPr>
          </a:p>
        </p:txBody>
      </p:sp>
      <p:sp>
        <p:nvSpPr>
          <p:cNvPr id="30" name="Line 80"/>
          <p:cNvSpPr>
            <a:spLocks noChangeShapeType="1"/>
          </p:cNvSpPr>
          <p:nvPr/>
        </p:nvSpPr>
        <p:spPr bwMode="auto">
          <a:xfrm flipH="1" flipV="1">
            <a:off x="5670550" y="3743325"/>
            <a:ext cx="1082675" cy="450850"/>
          </a:xfrm>
          <a:prstGeom prst="line">
            <a:avLst/>
          </a:prstGeom>
          <a:noFill/>
          <a:ln w="57150">
            <a:solidFill>
              <a:srgbClr val="B2B2B2"/>
            </a:solidFill>
            <a:round/>
            <a:headEnd/>
            <a:tailEnd type="arrow"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B2B2B2">
                      <a:gamma/>
                      <a:shade val="60000"/>
                      <a:invGamma/>
                    </a:srgbClr>
                  </a:outerShdw>
                </a:effectLst>
              </a14:hiddenEffects>
            </a:ext>
          </a:extLst>
        </p:spPr>
        <p:txBody>
          <a:bodyPr wrap="none" anchor="ctr"/>
          <a:lstStyle/>
          <a:p>
            <a:pPr fontAlgn="auto">
              <a:spcBef>
                <a:spcPts val="0"/>
              </a:spcBef>
              <a:spcAft>
                <a:spcPts val="0"/>
              </a:spcAft>
              <a:defRPr/>
            </a:pPr>
            <a:endParaRPr lang="en-US" sz="1200" kern="0">
              <a:solidFill>
                <a:sysClr val="windowText" lastClr="000000"/>
              </a:solidFill>
              <a:latin typeface="+mn-lt"/>
              <a:ea typeface="+mn-ea"/>
              <a:cs typeface="Arial" pitchFamily="34" charset="0"/>
            </a:endParaRPr>
          </a:p>
        </p:txBody>
      </p:sp>
    </p:spTree>
    <p:extLst>
      <p:ext uri="{BB962C8B-B14F-4D97-AF65-F5344CB8AC3E}">
        <p14:creationId xmlns:p14="http://schemas.microsoft.com/office/powerpoint/2010/main" val="41970464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182563" y="593725"/>
            <a:ext cx="8686800" cy="693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lnSpc>
                <a:spcPct val="90000"/>
              </a:lnSpc>
              <a:buClrTx/>
              <a:buFontTx/>
              <a:buNone/>
            </a:pPr>
            <a:r>
              <a:rPr lang="en-US" sz="2200">
                <a:solidFill>
                  <a:srgbClr val="7889FB"/>
                </a:solidFill>
              </a:rPr>
              <a:t>Implement and enforce security excellence across the extended enterprise</a:t>
            </a:r>
          </a:p>
        </p:txBody>
      </p:sp>
      <p:sp>
        <p:nvSpPr>
          <p:cNvPr id="35842" name="Text Box 2"/>
          <p:cNvSpPr txBox="1">
            <a:spLocks noChangeArrowheads="1"/>
          </p:cNvSpPr>
          <p:nvPr/>
        </p:nvSpPr>
        <p:spPr bwMode="auto">
          <a:xfrm>
            <a:off x="231775" y="6537325"/>
            <a:ext cx="452438" cy="233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buClrTx/>
              <a:buFontTx/>
              <a:buNone/>
            </a:pPr>
            <a:fld id="{DF940B1A-839B-6449-AE97-5385B39A1C65}" type="slidenum">
              <a:rPr lang="en-US" sz="800">
                <a:solidFill>
                  <a:srgbClr val="939296"/>
                </a:solidFill>
                <a:cs typeface="Arial" charset="0"/>
              </a:rPr>
              <a:pPr>
                <a:buClrTx/>
                <a:buFontTx/>
                <a:buNone/>
              </a:pPr>
              <a:t>4</a:t>
            </a:fld>
            <a:endParaRPr lang="en-US" sz="800">
              <a:solidFill>
                <a:srgbClr val="939296"/>
              </a:solidFill>
              <a:cs typeface="Arial" charset="0"/>
            </a:endParaRPr>
          </a:p>
        </p:txBody>
      </p:sp>
      <p:sp>
        <p:nvSpPr>
          <p:cNvPr id="35843" name="AutoShape 3"/>
          <p:cNvSpPr>
            <a:spLocks noChangeArrowheads="1"/>
          </p:cNvSpPr>
          <p:nvPr/>
        </p:nvSpPr>
        <p:spPr bwMode="auto">
          <a:xfrm>
            <a:off x="325438" y="1546225"/>
            <a:ext cx="8494712" cy="382588"/>
          </a:xfrm>
          <a:prstGeom prst="roundRect">
            <a:avLst>
              <a:gd name="adj" fmla="val 0"/>
            </a:avLst>
          </a:prstGeom>
          <a:solidFill>
            <a:srgbClr val="3A1055"/>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solidFill>
                  <a:srgbClr val="FFFFFF"/>
                </a:solidFill>
                <a:cs typeface="Arial" charset="0"/>
              </a:rPr>
              <a:t>EXTENDED ENTERPRISE</a:t>
            </a:r>
          </a:p>
        </p:txBody>
      </p:sp>
      <p:grpSp>
        <p:nvGrpSpPr>
          <p:cNvPr id="35844" name="Group 4"/>
          <p:cNvGrpSpPr>
            <a:grpSpLocks/>
          </p:cNvGrpSpPr>
          <p:nvPr/>
        </p:nvGrpSpPr>
        <p:grpSpPr bwMode="auto">
          <a:xfrm>
            <a:off x="3817938" y="2006600"/>
            <a:ext cx="1514475" cy="3956050"/>
            <a:chOff x="2405" y="1264"/>
            <a:chExt cx="954" cy="2492"/>
          </a:xfrm>
        </p:grpSpPr>
        <p:sp>
          <p:nvSpPr>
            <p:cNvPr id="35845" name="Rectangle 5"/>
            <p:cNvSpPr>
              <a:spLocks noChangeArrowheads="1"/>
            </p:cNvSpPr>
            <p:nvPr/>
          </p:nvSpPr>
          <p:spPr bwMode="auto">
            <a:xfrm>
              <a:off x="2410" y="2112"/>
              <a:ext cx="949" cy="1644"/>
            </a:xfrm>
            <a:prstGeom prst="rect">
              <a:avLst/>
            </a:prstGeom>
            <a:solidFill>
              <a:srgbClr val="296BE5">
                <a:alpha val="34999"/>
              </a:srgbClr>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91440" rIns="90000" bIns="91440"/>
            <a:lstStyle/>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Set security and privacy expectations</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Provide rapid incident transparency and response</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Report on, and manage risk as part of normal business activities</a:t>
              </a:r>
            </a:p>
          </p:txBody>
        </p:sp>
        <p:grpSp>
          <p:nvGrpSpPr>
            <p:cNvPr id="35846" name="Group 6"/>
            <p:cNvGrpSpPr>
              <a:grpSpLocks/>
            </p:cNvGrpSpPr>
            <p:nvPr/>
          </p:nvGrpSpPr>
          <p:grpSpPr bwMode="auto">
            <a:xfrm>
              <a:off x="2405" y="1286"/>
              <a:ext cx="954" cy="828"/>
              <a:chOff x="2405" y="1286"/>
              <a:chExt cx="954" cy="828"/>
            </a:xfrm>
          </p:grpSpPr>
          <p:pic>
            <p:nvPicPr>
              <p:cNvPr id="3584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 y="1286"/>
                <a:ext cx="954" cy="8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48" name="Text Box 8"/>
              <p:cNvSpPr txBox="1">
                <a:spLocks noChangeArrowheads="1"/>
              </p:cNvSpPr>
              <p:nvPr/>
            </p:nvSpPr>
            <p:spPr bwMode="auto">
              <a:xfrm>
                <a:off x="2410" y="1290"/>
                <a:ext cx="946" cy="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35849" name="Rectangle 9"/>
            <p:cNvSpPr>
              <a:spLocks noChangeArrowheads="1"/>
            </p:cNvSpPr>
            <p:nvPr/>
          </p:nvSpPr>
          <p:spPr bwMode="auto">
            <a:xfrm>
              <a:off x="2410" y="1264"/>
              <a:ext cx="945" cy="183"/>
            </a:xfrm>
            <a:prstGeom prst="rect">
              <a:avLst/>
            </a:prstGeom>
            <a:solidFill>
              <a:srgbClr val="296BE5"/>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spcAft>
                  <a:spcPts val="613"/>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cs typeface="Arial" charset="0"/>
                </a:rPr>
                <a:t>PARTNERS</a:t>
              </a:r>
            </a:p>
          </p:txBody>
        </p:sp>
      </p:grpSp>
      <p:grpSp>
        <p:nvGrpSpPr>
          <p:cNvPr id="35850" name="Group 10"/>
          <p:cNvGrpSpPr>
            <a:grpSpLocks/>
          </p:cNvGrpSpPr>
          <p:nvPr/>
        </p:nvGrpSpPr>
        <p:grpSpPr bwMode="auto">
          <a:xfrm>
            <a:off x="319088" y="2006600"/>
            <a:ext cx="1512887" cy="3956050"/>
            <a:chOff x="201" y="1264"/>
            <a:chExt cx="953" cy="2492"/>
          </a:xfrm>
        </p:grpSpPr>
        <p:sp>
          <p:nvSpPr>
            <p:cNvPr id="35851" name="Rectangle 11"/>
            <p:cNvSpPr>
              <a:spLocks noChangeArrowheads="1"/>
            </p:cNvSpPr>
            <p:nvPr/>
          </p:nvSpPr>
          <p:spPr bwMode="auto">
            <a:xfrm>
              <a:off x="202" y="2112"/>
              <a:ext cx="947" cy="1644"/>
            </a:xfrm>
            <a:prstGeom prst="rect">
              <a:avLst/>
            </a:prstGeom>
            <a:solidFill>
              <a:srgbClr val="8DC53E">
                <a:alpha val="34999"/>
              </a:srgbClr>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91440" rIns="90000" bIns="91440"/>
            <a:lstStyle/>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Develop and communicate personal information policies</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Rapidly address privacy breaches</a:t>
              </a:r>
            </a:p>
          </p:txBody>
        </p:sp>
        <p:grpSp>
          <p:nvGrpSpPr>
            <p:cNvPr id="35852" name="Group 12"/>
            <p:cNvGrpSpPr>
              <a:grpSpLocks/>
            </p:cNvGrpSpPr>
            <p:nvPr/>
          </p:nvGrpSpPr>
          <p:grpSpPr bwMode="auto">
            <a:xfrm>
              <a:off x="201" y="1286"/>
              <a:ext cx="953" cy="828"/>
              <a:chOff x="201" y="1286"/>
              <a:chExt cx="953" cy="828"/>
            </a:xfrm>
          </p:grpSpPr>
          <p:pic>
            <p:nvPicPr>
              <p:cNvPr id="3585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 y="1286"/>
                <a:ext cx="953" cy="8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54" name="Text Box 14"/>
              <p:cNvSpPr txBox="1">
                <a:spLocks noChangeArrowheads="1"/>
              </p:cNvSpPr>
              <p:nvPr/>
            </p:nvSpPr>
            <p:spPr bwMode="auto">
              <a:xfrm>
                <a:off x="206" y="1290"/>
                <a:ext cx="943" cy="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35855" name="Rectangle 15"/>
            <p:cNvSpPr>
              <a:spLocks noChangeArrowheads="1"/>
            </p:cNvSpPr>
            <p:nvPr/>
          </p:nvSpPr>
          <p:spPr bwMode="auto">
            <a:xfrm>
              <a:off x="206" y="1264"/>
              <a:ext cx="943" cy="183"/>
            </a:xfrm>
            <a:prstGeom prst="rect">
              <a:avLst/>
            </a:prstGeom>
            <a:solidFill>
              <a:srgbClr val="8DC53E"/>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spcAft>
                  <a:spcPts val="613"/>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cs typeface="Arial" charset="0"/>
                </a:rPr>
                <a:t>CUSTOMERS</a:t>
              </a:r>
            </a:p>
          </p:txBody>
        </p:sp>
      </p:grpSp>
      <p:grpSp>
        <p:nvGrpSpPr>
          <p:cNvPr id="35856" name="Group 16"/>
          <p:cNvGrpSpPr>
            <a:grpSpLocks/>
          </p:cNvGrpSpPr>
          <p:nvPr/>
        </p:nvGrpSpPr>
        <p:grpSpPr bwMode="auto">
          <a:xfrm>
            <a:off x="7312025" y="2006600"/>
            <a:ext cx="1512888" cy="3956050"/>
            <a:chOff x="4606" y="1264"/>
            <a:chExt cx="953" cy="2492"/>
          </a:xfrm>
        </p:grpSpPr>
        <p:sp>
          <p:nvSpPr>
            <p:cNvPr id="35857" name="Rectangle 17"/>
            <p:cNvSpPr>
              <a:spLocks noChangeArrowheads="1"/>
            </p:cNvSpPr>
            <p:nvPr/>
          </p:nvSpPr>
          <p:spPr bwMode="auto">
            <a:xfrm>
              <a:off x="4611" y="2112"/>
              <a:ext cx="947" cy="1644"/>
            </a:xfrm>
            <a:prstGeom prst="rect">
              <a:avLst/>
            </a:prstGeom>
            <a:solidFill>
              <a:srgbClr val="929295">
                <a:alpha val="34999"/>
              </a:srgbClr>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91440" rIns="90000" bIns="91440"/>
            <a:lstStyle/>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Manage regulatory risk</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Demonstrate compliance with existing regulations</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Review and modify existing controls based on changing requirements</a:t>
              </a:r>
            </a:p>
          </p:txBody>
        </p:sp>
        <p:grpSp>
          <p:nvGrpSpPr>
            <p:cNvPr id="35858" name="Group 18"/>
            <p:cNvGrpSpPr>
              <a:grpSpLocks/>
            </p:cNvGrpSpPr>
            <p:nvPr/>
          </p:nvGrpSpPr>
          <p:grpSpPr bwMode="auto">
            <a:xfrm>
              <a:off x="4606" y="1286"/>
              <a:ext cx="953" cy="828"/>
              <a:chOff x="4606" y="1286"/>
              <a:chExt cx="953" cy="828"/>
            </a:xfrm>
          </p:grpSpPr>
          <p:pic>
            <p:nvPicPr>
              <p:cNvPr id="35859"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6" y="1286"/>
                <a:ext cx="953" cy="8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60" name="Text Box 20"/>
              <p:cNvSpPr txBox="1">
                <a:spLocks noChangeArrowheads="1"/>
              </p:cNvSpPr>
              <p:nvPr/>
            </p:nvSpPr>
            <p:spPr bwMode="auto">
              <a:xfrm>
                <a:off x="4611" y="1290"/>
                <a:ext cx="943" cy="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35861" name="Rectangle 21"/>
            <p:cNvSpPr>
              <a:spLocks noChangeArrowheads="1"/>
            </p:cNvSpPr>
            <p:nvPr/>
          </p:nvSpPr>
          <p:spPr bwMode="auto">
            <a:xfrm>
              <a:off x="4611" y="1264"/>
              <a:ext cx="943" cy="183"/>
            </a:xfrm>
            <a:prstGeom prst="rect">
              <a:avLst/>
            </a:prstGeom>
            <a:solidFill>
              <a:srgbClr val="929295"/>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lstStyle/>
            <a:p>
              <a:pPr algn="ctr">
                <a:lnSpc>
                  <a:spcPct val="90000"/>
                </a:lnSpc>
                <a:spcAft>
                  <a:spcPts val="613"/>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cs typeface="Arial" charset="0"/>
                </a:rPr>
                <a:t>REGULATORS</a:t>
              </a:r>
            </a:p>
          </p:txBody>
        </p:sp>
      </p:grpSp>
      <p:grpSp>
        <p:nvGrpSpPr>
          <p:cNvPr id="35862" name="Group 22"/>
          <p:cNvGrpSpPr>
            <a:grpSpLocks/>
          </p:cNvGrpSpPr>
          <p:nvPr/>
        </p:nvGrpSpPr>
        <p:grpSpPr bwMode="auto">
          <a:xfrm>
            <a:off x="2065338" y="2006600"/>
            <a:ext cx="1514475" cy="3956050"/>
            <a:chOff x="1301" y="1264"/>
            <a:chExt cx="954" cy="2492"/>
          </a:xfrm>
        </p:grpSpPr>
        <p:sp>
          <p:nvSpPr>
            <p:cNvPr id="35863" name="Rectangle 23"/>
            <p:cNvSpPr>
              <a:spLocks noChangeArrowheads="1"/>
            </p:cNvSpPr>
            <p:nvPr/>
          </p:nvSpPr>
          <p:spPr bwMode="auto">
            <a:xfrm>
              <a:off x="1301" y="2112"/>
              <a:ext cx="948" cy="1644"/>
            </a:xfrm>
            <a:prstGeom prst="rect">
              <a:avLst/>
            </a:prstGeom>
            <a:solidFill>
              <a:srgbClr val="00A8EF">
                <a:alpha val="34999"/>
              </a:srgbClr>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91440" rIns="90000" bIns="91440"/>
            <a:lstStyle/>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Set clear security and privacy expectations</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Provide education to identify and address risks</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Manage and monitor system and data access</a:t>
              </a:r>
            </a:p>
          </p:txBody>
        </p:sp>
        <p:pic>
          <p:nvPicPr>
            <p:cNvPr id="35864"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2" y="1286"/>
              <a:ext cx="953" cy="8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65" name="Rectangle 25"/>
            <p:cNvSpPr>
              <a:spLocks noChangeArrowheads="1"/>
            </p:cNvSpPr>
            <p:nvPr/>
          </p:nvSpPr>
          <p:spPr bwMode="auto">
            <a:xfrm>
              <a:off x="1305" y="1264"/>
              <a:ext cx="944" cy="183"/>
            </a:xfrm>
            <a:prstGeom prst="rect">
              <a:avLst/>
            </a:prstGeom>
            <a:solidFill>
              <a:srgbClr val="00A8EF"/>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spcAft>
                  <a:spcPts val="613"/>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cs typeface="Arial" charset="0"/>
                </a:rPr>
                <a:t>EMPLOYEES</a:t>
              </a:r>
            </a:p>
          </p:txBody>
        </p:sp>
      </p:grpSp>
      <p:grpSp>
        <p:nvGrpSpPr>
          <p:cNvPr id="35866" name="Group 26"/>
          <p:cNvGrpSpPr>
            <a:grpSpLocks/>
          </p:cNvGrpSpPr>
          <p:nvPr/>
        </p:nvGrpSpPr>
        <p:grpSpPr bwMode="auto">
          <a:xfrm>
            <a:off x="5559425" y="2006600"/>
            <a:ext cx="1512888" cy="3956050"/>
            <a:chOff x="3502" y="1264"/>
            <a:chExt cx="953" cy="2492"/>
          </a:xfrm>
        </p:grpSpPr>
        <p:grpSp>
          <p:nvGrpSpPr>
            <p:cNvPr id="35867" name="Group 27"/>
            <p:cNvGrpSpPr>
              <a:grpSpLocks/>
            </p:cNvGrpSpPr>
            <p:nvPr/>
          </p:nvGrpSpPr>
          <p:grpSpPr bwMode="auto">
            <a:xfrm>
              <a:off x="3502" y="1286"/>
              <a:ext cx="953" cy="828"/>
              <a:chOff x="3502" y="1286"/>
              <a:chExt cx="953" cy="828"/>
            </a:xfrm>
          </p:grpSpPr>
          <p:pic>
            <p:nvPicPr>
              <p:cNvPr id="35868"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2" y="1286"/>
                <a:ext cx="953" cy="82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69" name="Text Box 29"/>
              <p:cNvSpPr txBox="1">
                <a:spLocks noChangeArrowheads="1"/>
              </p:cNvSpPr>
              <p:nvPr/>
            </p:nvSpPr>
            <p:spPr bwMode="auto">
              <a:xfrm>
                <a:off x="3506" y="1290"/>
                <a:ext cx="947" cy="8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35870" name="Rectangle 30"/>
            <p:cNvSpPr>
              <a:spLocks noChangeArrowheads="1"/>
            </p:cNvSpPr>
            <p:nvPr/>
          </p:nvSpPr>
          <p:spPr bwMode="auto">
            <a:xfrm>
              <a:off x="3506" y="1264"/>
              <a:ext cx="947" cy="183"/>
            </a:xfrm>
            <a:prstGeom prst="rect">
              <a:avLst/>
            </a:prstGeom>
            <a:solidFill>
              <a:srgbClr val="F09027"/>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90000"/>
                </a:lnSpc>
                <a:spcAft>
                  <a:spcPts val="613"/>
                </a:spcAft>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400" b="1">
                  <a:cs typeface="Arial" charset="0"/>
                </a:rPr>
                <a:t>AUDITORS</a:t>
              </a:r>
            </a:p>
          </p:txBody>
        </p:sp>
        <p:sp>
          <p:nvSpPr>
            <p:cNvPr id="35871" name="Rectangle 31"/>
            <p:cNvSpPr>
              <a:spLocks noChangeArrowheads="1"/>
            </p:cNvSpPr>
            <p:nvPr/>
          </p:nvSpPr>
          <p:spPr bwMode="auto">
            <a:xfrm>
              <a:off x="3502" y="2112"/>
              <a:ext cx="951" cy="1644"/>
            </a:xfrm>
            <a:prstGeom prst="rect">
              <a:avLst/>
            </a:prstGeom>
            <a:solidFill>
              <a:srgbClr val="F09027">
                <a:alpha val="34999"/>
              </a:srgbClr>
            </a:solidFill>
            <a:ln>
              <a:noFill/>
            </a:ln>
            <a:effectLst/>
            <a:extLs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91440" rIns="90000" bIns="91440"/>
            <a:lstStyle/>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Ensure IT risk aligns with enterprise risk</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Contribute to control framework</a:t>
              </a:r>
            </a:p>
            <a:p>
              <a:pPr marL="134938" indent="-134938">
                <a:spcAft>
                  <a:spcPts val="800"/>
                </a:spcAft>
                <a:buFont typeface="Arial" charset="0"/>
                <a:buChar char="•"/>
                <a:tabLst>
                  <a:tab pos="134938" algn="l"/>
                  <a:tab pos="1049338" algn="l"/>
                  <a:tab pos="1963738" algn="l"/>
                  <a:tab pos="2878138" algn="l"/>
                  <a:tab pos="3792538" algn="l"/>
                  <a:tab pos="4706938" algn="l"/>
                  <a:tab pos="5621338" algn="l"/>
                  <a:tab pos="6535738" algn="l"/>
                  <a:tab pos="7450138" algn="l"/>
                  <a:tab pos="8364538" algn="l"/>
                  <a:tab pos="9278938" algn="l"/>
                  <a:tab pos="10193338" algn="l"/>
                </a:tabLst>
              </a:pPr>
              <a:r>
                <a:rPr lang="en-US" sz="1200">
                  <a:cs typeface="Arial" charset="0"/>
                </a:rPr>
                <a:t>Conduct regular regulatory and company policy reviews</a:t>
              </a:r>
            </a:p>
          </p:txBody>
        </p:sp>
      </p:grpSp>
    </p:spTree>
    <p:extLst>
      <p:ext uri="{BB962C8B-B14F-4D97-AF65-F5344CB8AC3E}">
        <p14:creationId xmlns:p14="http://schemas.microsoft.com/office/powerpoint/2010/main" val="202045351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accel="50000" decel="50000" fill="hold" nodeType="withEffect">
                                  <p:stCondLst>
                                    <p:cond delay="0"/>
                                  </p:stCondLst>
                                  <p:childTnLst>
                                    <p:set>
                                      <p:cBhvr additive="repl">
                                        <p:cTn id="6" dur="1" fill="hold">
                                          <p:stCondLst>
                                            <p:cond delay="0"/>
                                          </p:stCondLst>
                                        </p:cTn>
                                        <p:tgtEl>
                                          <p:spTgt spid="35850"/>
                                        </p:tgtEl>
                                        <p:attrNameLst>
                                          <p:attrName>style.visibility</p:attrName>
                                        </p:attrNameLst>
                                      </p:cBhvr>
                                      <p:to>
                                        <p:strVal val="visible"/>
                                      </p:to>
                                    </p:set>
                                    <p:anim calcmode="lin" valueType="num">
                                      <p:cBhvr>
                                        <p:cTn id="7" dur="500" fill="hold"/>
                                        <p:tgtEl>
                                          <p:spTgt spid="35850"/>
                                        </p:tgtEl>
                                        <p:attrNameLst>
                                          <p:attrName>ppt_x</p:attrName>
                                        </p:attrNameLst>
                                      </p:cBhvr>
                                      <p:tavLst>
                                        <p:tav tm="100000">
                                          <p:val>
                                            <p:strVal val="1+#ppt_w/2"/>
                                          </p:val>
                                        </p:tav>
                                        <p:tav>
                                          <p:val>
                                            <p:strVal val="#ppt_x"/>
                                          </p:val>
                                        </p:tav>
                                      </p:tavLst>
                                    </p:anim>
                                    <p:anim calcmode="lin" valueType="num">
                                      <p:cBhvr>
                                        <p:cTn id="8" dur="500" fill="hold"/>
                                        <p:tgtEl>
                                          <p:spTgt spid="35850"/>
                                        </p:tgtEl>
                                        <p:attrNameLst>
                                          <p:attrName>ppt_y</p:attrName>
                                        </p:attrNameLst>
                                      </p:cBhvr>
                                      <p:tavLst>
                                        <p:tav tm="100000">
                                          <p:val>
                                            <p:strVal val="#ppt_y"/>
                                          </p:val>
                                        </p:tav>
                                        <p:tav>
                                          <p:val>
                                            <p:strVal val="#ppt_y"/>
                                          </p:val>
                                        </p:tav>
                                      </p:tavLst>
                                    </p:anim>
                                  </p:childTnLst>
                                </p:cTn>
                              </p:par>
                              <p:par>
                                <p:cTn id="9" presetID="2" presetClass="entr" presetSubtype="2" accel="50000" decel="50000" fill="hold" nodeType="withEffect">
                                  <p:stCondLst>
                                    <p:cond delay="200"/>
                                  </p:stCondLst>
                                  <p:childTnLst>
                                    <p:set>
                                      <p:cBhvr additive="repl">
                                        <p:cTn id="10" dur="1" fill="hold">
                                          <p:stCondLst>
                                            <p:cond delay="0"/>
                                          </p:stCondLst>
                                        </p:cTn>
                                        <p:tgtEl>
                                          <p:spTgt spid="35862"/>
                                        </p:tgtEl>
                                        <p:attrNameLst>
                                          <p:attrName>style.visibility</p:attrName>
                                        </p:attrNameLst>
                                      </p:cBhvr>
                                      <p:to>
                                        <p:strVal val="visible"/>
                                      </p:to>
                                    </p:set>
                                    <p:anim calcmode="lin" valueType="num">
                                      <p:cBhvr>
                                        <p:cTn id="11" dur="500" fill="hold"/>
                                        <p:tgtEl>
                                          <p:spTgt spid="35862"/>
                                        </p:tgtEl>
                                        <p:attrNameLst>
                                          <p:attrName>ppt_x</p:attrName>
                                        </p:attrNameLst>
                                      </p:cBhvr>
                                      <p:tavLst>
                                        <p:tav tm="100000">
                                          <p:val>
                                            <p:strVal val="1+#ppt_w/2"/>
                                          </p:val>
                                        </p:tav>
                                        <p:tav>
                                          <p:val>
                                            <p:strVal val="#ppt_x"/>
                                          </p:val>
                                        </p:tav>
                                      </p:tavLst>
                                    </p:anim>
                                    <p:anim calcmode="lin" valueType="num">
                                      <p:cBhvr>
                                        <p:cTn id="12" dur="500" fill="hold"/>
                                        <p:tgtEl>
                                          <p:spTgt spid="35862"/>
                                        </p:tgtEl>
                                        <p:attrNameLst>
                                          <p:attrName>ppt_y</p:attrName>
                                        </p:attrNameLst>
                                      </p:cBhvr>
                                      <p:tavLst>
                                        <p:tav tm="100000">
                                          <p:val>
                                            <p:strVal val="#ppt_y"/>
                                          </p:val>
                                        </p:tav>
                                        <p:tav>
                                          <p:val>
                                            <p:strVal val="#ppt_y"/>
                                          </p:val>
                                        </p:tav>
                                      </p:tavLst>
                                    </p:anim>
                                  </p:childTnLst>
                                </p:cTn>
                              </p:par>
                              <p:par>
                                <p:cTn id="13" presetID="2" presetClass="entr" presetSubtype="2" accel="50000" decel="50000" fill="hold" nodeType="withEffect">
                                  <p:stCondLst>
                                    <p:cond delay="400"/>
                                  </p:stCondLst>
                                  <p:childTnLst>
                                    <p:set>
                                      <p:cBhvr additive="repl">
                                        <p:cTn id="14" dur="1" fill="hold">
                                          <p:stCondLst>
                                            <p:cond delay="0"/>
                                          </p:stCondLst>
                                        </p:cTn>
                                        <p:tgtEl>
                                          <p:spTgt spid="35844"/>
                                        </p:tgtEl>
                                        <p:attrNameLst>
                                          <p:attrName>style.visibility</p:attrName>
                                        </p:attrNameLst>
                                      </p:cBhvr>
                                      <p:to>
                                        <p:strVal val="visible"/>
                                      </p:to>
                                    </p:set>
                                    <p:anim calcmode="lin" valueType="num">
                                      <p:cBhvr>
                                        <p:cTn id="15" dur="500" fill="hold"/>
                                        <p:tgtEl>
                                          <p:spTgt spid="35844"/>
                                        </p:tgtEl>
                                        <p:attrNameLst>
                                          <p:attrName>ppt_x</p:attrName>
                                        </p:attrNameLst>
                                      </p:cBhvr>
                                      <p:tavLst>
                                        <p:tav tm="100000">
                                          <p:val>
                                            <p:strVal val="1+#ppt_w/2"/>
                                          </p:val>
                                        </p:tav>
                                        <p:tav>
                                          <p:val>
                                            <p:strVal val="#ppt_x"/>
                                          </p:val>
                                        </p:tav>
                                      </p:tavLst>
                                    </p:anim>
                                    <p:anim calcmode="lin" valueType="num">
                                      <p:cBhvr>
                                        <p:cTn id="16" dur="500" fill="hold"/>
                                        <p:tgtEl>
                                          <p:spTgt spid="35844"/>
                                        </p:tgtEl>
                                        <p:attrNameLst>
                                          <p:attrName>ppt_y</p:attrName>
                                        </p:attrNameLst>
                                      </p:cBhvr>
                                      <p:tavLst>
                                        <p:tav tm="100000">
                                          <p:val>
                                            <p:strVal val="#ppt_y"/>
                                          </p:val>
                                        </p:tav>
                                        <p:tav>
                                          <p:val>
                                            <p:strVal val="#ppt_y"/>
                                          </p:val>
                                        </p:tav>
                                      </p:tavLst>
                                    </p:anim>
                                  </p:childTnLst>
                                </p:cTn>
                              </p:par>
                              <p:par>
                                <p:cTn id="17" presetID="2" presetClass="entr" presetSubtype="2" accel="50000" decel="50000" fill="hold" nodeType="withEffect">
                                  <p:stCondLst>
                                    <p:cond delay="600"/>
                                  </p:stCondLst>
                                  <p:childTnLst>
                                    <p:set>
                                      <p:cBhvr additive="repl">
                                        <p:cTn id="18" dur="1" fill="hold">
                                          <p:stCondLst>
                                            <p:cond delay="0"/>
                                          </p:stCondLst>
                                        </p:cTn>
                                        <p:tgtEl>
                                          <p:spTgt spid="35866"/>
                                        </p:tgtEl>
                                        <p:attrNameLst>
                                          <p:attrName>style.visibility</p:attrName>
                                        </p:attrNameLst>
                                      </p:cBhvr>
                                      <p:to>
                                        <p:strVal val="visible"/>
                                      </p:to>
                                    </p:set>
                                    <p:anim calcmode="lin" valueType="num">
                                      <p:cBhvr>
                                        <p:cTn id="19" dur="500" fill="hold"/>
                                        <p:tgtEl>
                                          <p:spTgt spid="35866"/>
                                        </p:tgtEl>
                                        <p:attrNameLst>
                                          <p:attrName>ppt_x</p:attrName>
                                        </p:attrNameLst>
                                      </p:cBhvr>
                                      <p:tavLst>
                                        <p:tav tm="100000">
                                          <p:val>
                                            <p:strVal val="1+#ppt_w/2"/>
                                          </p:val>
                                        </p:tav>
                                        <p:tav>
                                          <p:val>
                                            <p:strVal val="#ppt_x"/>
                                          </p:val>
                                        </p:tav>
                                      </p:tavLst>
                                    </p:anim>
                                    <p:anim calcmode="lin" valueType="num">
                                      <p:cBhvr>
                                        <p:cTn id="20" dur="500" fill="hold"/>
                                        <p:tgtEl>
                                          <p:spTgt spid="35866"/>
                                        </p:tgtEl>
                                        <p:attrNameLst>
                                          <p:attrName>ppt_y</p:attrName>
                                        </p:attrNameLst>
                                      </p:cBhvr>
                                      <p:tavLst>
                                        <p:tav tm="100000">
                                          <p:val>
                                            <p:strVal val="#ppt_y"/>
                                          </p:val>
                                        </p:tav>
                                        <p:tav>
                                          <p:val>
                                            <p:strVal val="#ppt_y"/>
                                          </p:val>
                                        </p:tav>
                                      </p:tavLst>
                                    </p:anim>
                                  </p:childTnLst>
                                </p:cTn>
                              </p:par>
                              <p:par>
                                <p:cTn id="21" presetID="2" presetClass="entr" presetSubtype="2" accel="50000" decel="50000" fill="hold" nodeType="withEffect">
                                  <p:stCondLst>
                                    <p:cond delay="800"/>
                                  </p:stCondLst>
                                  <p:childTnLst>
                                    <p:set>
                                      <p:cBhvr additive="repl">
                                        <p:cTn id="22" dur="1" fill="hold">
                                          <p:stCondLst>
                                            <p:cond delay="0"/>
                                          </p:stCondLst>
                                        </p:cTn>
                                        <p:tgtEl>
                                          <p:spTgt spid="35856"/>
                                        </p:tgtEl>
                                        <p:attrNameLst>
                                          <p:attrName>style.visibility</p:attrName>
                                        </p:attrNameLst>
                                      </p:cBhvr>
                                      <p:to>
                                        <p:strVal val="visible"/>
                                      </p:to>
                                    </p:set>
                                    <p:anim calcmode="lin" valueType="num">
                                      <p:cBhvr>
                                        <p:cTn id="23" dur="500" fill="hold"/>
                                        <p:tgtEl>
                                          <p:spTgt spid="35856"/>
                                        </p:tgtEl>
                                        <p:attrNameLst>
                                          <p:attrName>ppt_x</p:attrName>
                                        </p:attrNameLst>
                                      </p:cBhvr>
                                      <p:tavLst>
                                        <p:tav tm="100000">
                                          <p:val>
                                            <p:strVal val="1+#ppt_w/2"/>
                                          </p:val>
                                        </p:tav>
                                        <p:tav>
                                          <p:val>
                                            <p:strVal val="#ppt_x"/>
                                          </p:val>
                                        </p:tav>
                                      </p:tavLst>
                                    </p:anim>
                                    <p:anim calcmode="lin" valueType="num">
                                      <p:cBhvr>
                                        <p:cTn id="24" dur="500" fill="hold"/>
                                        <p:tgtEl>
                                          <p:spTgt spid="35856"/>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ChangeArrowheads="1"/>
          </p:cNvSpPr>
          <p:nvPr/>
        </p:nvSpPr>
        <p:spPr bwMode="auto">
          <a:xfrm>
            <a:off x="223838" y="1143000"/>
            <a:ext cx="8686800" cy="5334000"/>
          </a:xfrm>
          <a:prstGeom prst="roundRect">
            <a:avLst>
              <a:gd name="adj" fmla="val 3485"/>
            </a:avLst>
          </a:prstGeom>
          <a:solidFill>
            <a:schemeClr val="bg1">
              <a:lumMod val="95000"/>
            </a:schemeClr>
          </a:solidFill>
          <a:ln>
            <a:noFill/>
          </a:ln>
        </p:spPr>
        <p:txBody>
          <a:bodyPr/>
          <a:lstStyle/>
          <a:p>
            <a:pPr fontAlgn="auto">
              <a:spcBef>
                <a:spcPts val="0"/>
              </a:spcBef>
              <a:spcAft>
                <a:spcPts val="0"/>
              </a:spcAft>
              <a:defRPr/>
            </a:pPr>
            <a:endParaRPr lang="en-US" sz="1600" b="1">
              <a:solidFill>
                <a:srgbClr val="000000">
                  <a:lumMod val="85000"/>
                  <a:lumOff val="15000"/>
                </a:srgbClr>
              </a:solidFill>
              <a:latin typeface="Century Gothic" pitchFamily="34" charset="0"/>
              <a:ea typeface="ＭＳ Ｐゴシック"/>
              <a:cs typeface="+mn-cs"/>
            </a:endParaRPr>
          </a:p>
        </p:txBody>
      </p:sp>
      <p:sp>
        <p:nvSpPr>
          <p:cNvPr id="123907" name="Title 3"/>
          <p:cNvSpPr>
            <a:spLocks noGrp="1"/>
          </p:cNvSpPr>
          <p:nvPr>
            <p:ph type="title" idx="4294967295"/>
          </p:nvPr>
        </p:nvSpPr>
        <p:spPr>
          <a:xfrm>
            <a:off x="182563" y="603250"/>
            <a:ext cx="8686800" cy="396875"/>
          </a:xfrm>
        </p:spPr>
        <p:txBody>
          <a:bodyPr/>
          <a:lstStyle/>
          <a:p>
            <a:r>
              <a:rPr lang="en-US">
                <a:latin typeface="Arial" charset="0"/>
                <a:ea typeface="ＭＳ Ｐゴシック" charset="0"/>
              </a:rPr>
              <a:t>2011: </a:t>
            </a:r>
            <a:r>
              <a:rPr lang="ja-JP" altLang="en-US">
                <a:latin typeface="Arial" charset="0"/>
                <a:ea typeface="ＭＳ Ｐゴシック" charset="0"/>
              </a:rPr>
              <a:t>“</a:t>
            </a:r>
            <a:r>
              <a:rPr lang="en-US">
                <a:latin typeface="Arial" charset="0"/>
                <a:ea typeface="ＭＳ Ｐゴシック" charset="0"/>
              </a:rPr>
              <a:t>The year of the targeted attack</a:t>
            </a:r>
            <a:r>
              <a:rPr lang="ja-JP" altLang="en-US">
                <a:latin typeface="Arial" charset="0"/>
                <a:ea typeface="ＭＳ Ｐゴシック" charset="0"/>
              </a:rPr>
              <a:t>”</a:t>
            </a:r>
            <a:endParaRPr lang="en-US">
              <a:latin typeface="Arial" charset="0"/>
              <a:ea typeface="ＭＳ Ｐゴシック" charset="0"/>
            </a:endParaRPr>
          </a:p>
        </p:txBody>
      </p:sp>
      <p:sp>
        <p:nvSpPr>
          <p:cNvPr id="3" name="Rectangle 2"/>
          <p:cNvSpPr/>
          <p:nvPr/>
        </p:nvSpPr>
        <p:spPr bwMode="auto">
          <a:xfrm>
            <a:off x="223838" y="5703888"/>
            <a:ext cx="8686800" cy="320675"/>
          </a:xfrm>
          <a:prstGeom prst="rect">
            <a:avLst/>
          </a:prstGeom>
          <a:solidFill>
            <a:schemeClr val="bg1">
              <a:lumMod val="85000"/>
            </a:schemeClr>
          </a:solidFill>
          <a:ln>
            <a:noFill/>
          </a:ln>
          <a:effectLst/>
          <a:extLst/>
        </p:spPr>
        <p:txBody>
          <a:bodyPr/>
          <a:lstStyle/>
          <a:p>
            <a:pPr fontAlgn="auto">
              <a:spcBef>
                <a:spcPts val="0"/>
              </a:spcBef>
              <a:spcAft>
                <a:spcPts val="0"/>
              </a:spcAft>
              <a:defRPr/>
            </a:pPr>
            <a:endParaRPr lang="en-US" sz="1600" dirty="0">
              <a:solidFill>
                <a:srgbClr val="000000">
                  <a:lumMod val="85000"/>
                  <a:lumOff val="15000"/>
                </a:srgbClr>
              </a:solidFill>
              <a:latin typeface="Arial"/>
              <a:cs typeface="+mn-cs"/>
            </a:endParaRPr>
          </a:p>
        </p:txBody>
      </p:sp>
      <p:sp>
        <p:nvSpPr>
          <p:cNvPr id="9221" name="TextBox 1"/>
          <p:cNvSpPr txBox="1">
            <a:spLocks noChangeArrowheads="1"/>
          </p:cNvSpPr>
          <p:nvPr/>
        </p:nvSpPr>
        <p:spPr bwMode="auto">
          <a:xfrm>
            <a:off x="4419600" y="6124575"/>
            <a:ext cx="529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200">
                <a:solidFill>
                  <a:srgbClr val="000000"/>
                </a:solidFill>
              </a:rPr>
              <a:t>Source: IBM X-Force</a:t>
            </a:r>
            <a:r>
              <a:rPr lang="en-US" sz="1200" baseline="30000">
                <a:solidFill>
                  <a:srgbClr val="000000"/>
                </a:solidFill>
              </a:rPr>
              <a:t>®</a:t>
            </a:r>
            <a:r>
              <a:rPr lang="en-US" sz="1200">
                <a:solidFill>
                  <a:srgbClr val="000000"/>
                </a:solidFill>
              </a:rPr>
              <a:t> Research 2011 Trend and Risk Report</a:t>
            </a:r>
          </a:p>
        </p:txBody>
      </p:sp>
      <p:sp>
        <p:nvSpPr>
          <p:cNvPr id="8" name="Oval 7"/>
          <p:cNvSpPr/>
          <p:nvPr/>
        </p:nvSpPr>
        <p:spPr bwMode="auto">
          <a:xfrm>
            <a:off x="2070100" y="2998788"/>
            <a:ext cx="657225" cy="65881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23" name="Rectangle 8"/>
          <p:cNvSpPr>
            <a:spLocks noChangeArrowheads="1"/>
          </p:cNvSpPr>
          <p:nvPr/>
        </p:nvSpPr>
        <p:spPr bwMode="auto">
          <a:xfrm>
            <a:off x="2025650" y="3171825"/>
            <a:ext cx="7461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Marketing</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Services</a:t>
            </a:r>
          </a:p>
        </p:txBody>
      </p:sp>
      <p:sp>
        <p:nvSpPr>
          <p:cNvPr id="10" name="Oval 9"/>
          <p:cNvSpPr/>
          <p:nvPr/>
        </p:nvSpPr>
        <p:spPr bwMode="auto">
          <a:xfrm>
            <a:off x="6978650" y="2922588"/>
            <a:ext cx="658813" cy="65881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25" name="Rectangle 10"/>
          <p:cNvSpPr>
            <a:spLocks noChangeArrowheads="1"/>
          </p:cNvSpPr>
          <p:nvPr/>
        </p:nvSpPr>
        <p:spPr bwMode="auto">
          <a:xfrm>
            <a:off x="6934200" y="3094038"/>
            <a:ext cx="7461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12" name="Oval 11"/>
          <p:cNvSpPr/>
          <p:nvPr/>
        </p:nvSpPr>
        <p:spPr bwMode="auto">
          <a:xfrm>
            <a:off x="8077200" y="4903788"/>
            <a:ext cx="658813" cy="65881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27" name="Rectangle 12"/>
          <p:cNvSpPr>
            <a:spLocks noChangeArrowheads="1"/>
          </p:cNvSpPr>
          <p:nvPr/>
        </p:nvSpPr>
        <p:spPr bwMode="auto">
          <a:xfrm>
            <a:off x="8032750" y="5075238"/>
            <a:ext cx="747713"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14" name="Oval 13"/>
          <p:cNvSpPr/>
          <p:nvPr/>
        </p:nvSpPr>
        <p:spPr bwMode="auto">
          <a:xfrm>
            <a:off x="7969250" y="1676400"/>
            <a:ext cx="658813" cy="65881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29" name="Rectangle 14"/>
          <p:cNvSpPr>
            <a:spLocks noChangeArrowheads="1"/>
          </p:cNvSpPr>
          <p:nvPr/>
        </p:nvSpPr>
        <p:spPr bwMode="auto">
          <a:xfrm>
            <a:off x="7924800" y="1847850"/>
            <a:ext cx="746125"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16" name="Oval 15"/>
          <p:cNvSpPr/>
          <p:nvPr/>
        </p:nvSpPr>
        <p:spPr bwMode="auto">
          <a:xfrm>
            <a:off x="8077200" y="3429000"/>
            <a:ext cx="658813" cy="65881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31" name="Rectangle 16"/>
          <p:cNvSpPr>
            <a:spLocks noChangeArrowheads="1"/>
          </p:cNvSpPr>
          <p:nvPr/>
        </p:nvSpPr>
        <p:spPr bwMode="auto">
          <a:xfrm>
            <a:off x="8032750" y="3600450"/>
            <a:ext cx="7477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18" name="Oval 17"/>
          <p:cNvSpPr/>
          <p:nvPr/>
        </p:nvSpPr>
        <p:spPr bwMode="auto">
          <a:xfrm>
            <a:off x="7204075" y="1981200"/>
            <a:ext cx="658813" cy="65881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33" name="Rectangle 18"/>
          <p:cNvSpPr>
            <a:spLocks noChangeArrowheads="1"/>
          </p:cNvSpPr>
          <p:nvPr/>
        </p:nvSpPr>
        <p:spPr bwMode="auto">
          <a:xfrm>
            <a:off x="7131050" y="2149475"/>
            <a:ext cx="8064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Central Government</a:t>
            </a:r>
          </a:p>
        </p:txBody>
      </p:sp>
      <p:sp>
        <p:nvSpPr>
          <p:cNvPr id="20" name="Oval 19"/>
          <p:cNvSpPr/>
          <p:nvPr/>
        </p:nvSpPr>
        <p:spPr bwMode="auto">
          <a:xfrm>
            <a:off x="4198938" y="1905000"/>
            <a:ext cx="593725" cy="593725"/>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35" name="Rectangle 20"/>
          <p:cNvSpPr>
            <a:spLocks noChangeArrowheads="1"/>
          </p:cNvSpPr>
          <p:nvPr/>
        </p:nvSpPr>
        <p:spPr bwMode="auto">
          <a:xfrm>
            <a:off x="4122738" y="2098675"/>
            <a:ext cx="7461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Gaming</a:t>
            </a:r>
          </a:p>
        </p:txBody>
      </p:sp>
      <p:sp>
        <p:nvSpPr>
          <p:cNvPr id="22" name="Oval 21"/>
          <p:cNvSpPr/>
          <p:nvPr/>
        </p:nvSpPr>
        <p:spPr bwMode="auto">
          <a:xfrm>
            <a:off x="4351338" y="2981325"/>
            <a:ext cx="593725" cy="593725"/>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37" name="Rectangle 22"/>
          <p:cNvSpPr>
            <a:spLocks noChangeArrowheads="1"/>
          </p:cNvSpPr>
          <p:nvPr/>
        </p:nvSpPr>
        <p:spPr bwMode="auto">
          <a:xfrm>
            <a:off x="4275138" y="3175000"/>
            <a:ext cx="7461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Gaming</a:t>
            </a:r>
          </a:p>
        </p:txBody>
      </p:sp>
      <p:sp>
        <p:nvSpPr>
          <p:cNvPr id="9238" name="Rectangle 23"/>
          <p:cNvSpPr>
            <a:spLocks noChangeArrowheads="1"/>
          </p:cNvSpPr>
          <p:nvPr/>
        </p:nvSpPr>
        <p:spPr bwMode="auto">
          <a:xfrm>
            <a:off x="6096000" y="4487863"/>
            <a:ext cx="762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a:solidFill>
                <a:srgbClr val="262626"/>
              </a:solidFill>
              <a:latin typeface="Century Gothic" charset="0"/>
            </a:endParaRPr>
          </a:p>
        </p:txBody>
      </p:sp>
      <p:sp>
        <p:nvSpPr>
          <p:cNvPr id="25" name="Oval 24"/>
          <p:cNvSpPr/>
          <p:nvPr/>
        </p:nvSpPr>
        <p:spPr bwMode="auto">
          <a:xfrm>
            <a:off x="6154738" y="4514850"/>
            <a:ext cx="658812" cy="658813"/>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40" name="Rectangle 25"/>
          <p:cNvSpPr>
            <a:spLocks noChangeArrowheads="1"/>
          </p:cNvSpPr>
          <p:nvPr/>
        </p:nvSpPr>
        <p:spPr bwMode="auto">
          <a:xfrm>
            <a:off x="6111875" y="4686300"/>
            <a:ext cx="7461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Internet</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Services</a:t>
            </a:r>
          </a:p>
        </p:txBody>
      </p:sp>
      <p:sp>
        <p:nvSpPr>
          <p:cNvPr id="27" name="Oval 26"/>
          <p:cNvSpPr/>
          <p:nvPr/>
        </p:nvSpPr>
        <p:spPr bwMode="auto">
          <a:xfrm>
            <a:off x="2924175" y="2514600"/>
            <a:ext cx="457200" cy="457200"/>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28" name="Oval 27"/>
          <p:cNvSpPr/>
          <p:nvPr/>
        </p:nvSpPr>
        <p:spPr bwMode="auto">
          <a:xfrm>
            <a:off x="7708900" y="3028950"/>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29" name="Oval 28"/>
          <p:cNvSpPr/>
          <p:nvPr/>
        </p:nvSpPr>
        <p:spPr bwMode="auto">
          <a:xfrm>
            <a:off x="7486650" y="3575050"/>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30" name="Oval 29"/>
          <p:cNvSpPr/>
          <p:nvPr/>
        </p:nvSpPr>
        <p:spPr bwMode="auto">
          <a:xfrm>
            <a:off x="8318500" y="2311400"/>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31" name="Oval 30"/>
          <p:cNvSpPr/>
          <p:nvPr/>
        </p:nvSpPr>
        <p:spPr bwMode="auto">
          <a:xfrm>
            <a:off x="8262938" y="2889250"/>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32" name="Oval 31"/>
          <p:cNvSpPr/>
          <p:nvPr/>
        </p:nvSpPr>
        <p:spPr bwMode="auto">
          <a:xfrm>
            <a:off x="4845050" y="4002088"/>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33" name="Oval 32"/>
          <p:cNvSpPr/>
          <p:nvPr/>
        </p:nvSpPr>
        <p:spPr bwMode="auto">
          <a:xfrm>
            <a:off x="6019800" y="2133600"/>
            <a:ext cx="457200" cy="45720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48" name="Rectangle 33"/>
          <p:cNvSpPr>
            <a:spLocks noChangeArrowheads="1"/>
          </p:cNvSpPr>
          <p:nvPr/>
        </p:nvSpPr>
        <p:spPr bwMode="auto">
          <a:xfrm>
            <a:off x="8172450" y="2381250"/>
            <a:ext cx="7477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9249" name="Rectangle 34"/>
          <p:cNvSpPr>
            <a:spLocks noChangeArrowheads="1"/>
          </p:cNvSpPr>
          <p:nvPr/>
        </p:nvSpPr>
        <p:spPr bwMode="auto">
          <a:xfrm>
            <a:off x="7562850" y="3098800"/>
            <a:ext cx="7477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9250" name="Rectangle 35"/>
          <p:cNvSpPr>
            <a:spLocks noChangeArrowheads="1"/>
          </p:cNvSpPr>
          <p:nvPr/>
        </p:nvSpPr>
        <p:spPr bwMode="auto">
          <a:xfrm>
            <a:off x="8116888" y="2959100"/>
            <a:ext cx="7477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Services</a:t>
            </a:r>
          </a:p>
        </p:txBody>
      </p:sp>
      <p:sp>
        <p:nvSpPr>
          <p:cNvPr id="9251" name="Rectangle 36"/>
          <p:cNvSpPr>
            <a:spLocks noChangeArrowheads="1"/>
          </p:cNvSpPr>
          <p:nvPr/>
        </p:nvSpPr>
        <p:spPr bwMode="auto">
          <a:xfrm>
            <a:off x="7342188" y="3644900"/>
            <a:ext cx="7477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Online Gaming</a:t>
            </a:r>
          </a:p>
        </p:txBody>
      </p:sp>
      <p:sp>
        <p:nvSpPr>
          <p:cNvPr id="9252" name="Rectangle 37"/>
          <p:cNvSpPr>
            <a:spLocks noChangeArrowheads="1"/>
          </p:cNvSpPr>
          <p:nvPr/>
        </p:nvSpPr>
        <p:spPr bwMode="auto">
          <a:xfrm>
            <a:off x="5875338" y="2203450"/>
            <a:ext cx="74612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IT </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Security</a:t>
            </a:r>
          </a:p>
        </p:txBody>
      </p:sp>
      <p:sp>
        <p:nvSpPr>
          <p:cNvPr id="39" name="Oval 38"/>
          <p:cNvSpPr/>
          <p:nvPr/>
        </p:nvSpPr>
        <p:spPr bwMode="auto">
          <a:xfrm>
            <a:off x="3425825" y="2924175"/>
            <a:ext cx="457200" cy="457200"/>
          </a:xfrm>
          <a:prstGeom prst="ellipse">
            <a:avLst/>
          </a:prstGeom>
          <a:solidFill>
            <a:srgbClr val="FCEA04"/>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54" name="Rectangle 39"/>
          <p:cNvSpPr>
            <a:spLocks noChangeArrowheads="1"/>
          </p:cNvSpPr>
          <p:nvPr/>
        </p:nvSpPr>
        <p:spPr bwMode="auto">
          <a:xfrm>
            <a:off x="3281363" y="3049588"/>
            <a:ext cx="7461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Banking</a:t>
            </a:r>
          </a:p>
        </p:txBody>
      </p:sp>
      <p:sp>
        <p:nvSpPr>
          <p:cNvPr id="41" name="Oval 40"/>
          <p:cNvSpPr/>
          <p:nvPr/>
        </p:nvSpPr>
        <p:spPr bwMode="auto">
          <a:xfrm>
            <a:off x="2079625" y="4308475"/>
            <a:ext cx="568325" cy="566738"/>
          </a:xfrm>
          <a:prstGeom prst="ellipse">
            <a:avLst/>
          </a:prstGeom>
          <a:solidFill>
            <a:srgbClr val="C4C3CF"/>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56" name="Rectangle 41"/>
          <p:cNvSpPr>
            <a:spLocks noChangeArrowheads="1"/>
          </p:cNvSpPr>
          <p:nvPr/>
        </p:nvSpPr>
        <p:spPr bwMode="auto">
          <a:xfrm>
            <a:off x="1990725" y="4433888"/>
            <a:ext cx="746125"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IT </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Security</a:t>
            </a:r>
          </a:p>
        </p:txBody>
      </p:sp>
      <p:sp>
        <p:nvSpPr>
          <p:cNvPr id="43" name="Oval 42"/>
          <p:cNvSpPr/>
          <p:nvPr/>
        </p:nvSpPr>
        <p:spPr bwMode="auto">
          <a:xfrm>
            <a:off x="8177213" y="4195763"/>
            <a:ext cx="457200" cy="457200"/>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44" name="Rectangle 43"/>
          <p:cNvSpPr/>
          <p:nvPr/>
        </p:nvSpPr>
        <p:spPr>
          <a:xfrm>
            <a:off x="8027988" y="4286250"/>
            <a:ext cx="747712" cy="276225"/>
          </a:xfrm>
          <a:prstGeom prst="rect">
            <a:avLst/>
          </a:prstGeom>
        </p:spPr>
        <p:txBody>
          <a:bodyPr>
            <a:spAutoFit/>
          </a:bodyPr>
          <a:lstStyle/>
          <a:p>
            <a:pPr algn="ctr" fontAlgn="auto">
              <a:lnSpc>
                <a:spcPct val="90000"/>
              </a:lnSpc>
              <a:spcBef>
                <a:spcPts val="0"/>
              </a:spcBef>
              <a:spcAft>
                <a:spcPts val="0"/>
              </a:spcAft>
              <a:defRPr/>
            </a:pPr>
            <a:r>
              <a:rPr lang="en-US" sz="650" b="1" dirty="0">
                <a:solidFill>
                  <a:srgbClr val="000000">
                    <a:lumMod val="85000"/>
                    <a:lumOff val="15000"/>
                  </a:srgbClr>
                </a:solidFill>
                <a:latin typeface="Century Gothic" pitchFamily="34" charset="0"/>
                <a:cs typeface="Aharoni" pitchFamily="2" charset="-79"/>
              </a:rPr>
              <a:t>Government</a:t>
            </a:r>
            <a:br>
              <a:rPr lang="en-US" sz="650" b="1" dirty="0">
                <a:solidFill>
                  <a:srgbClr val="000000">
                    <a:lumMod val="85000"/>
                    <a:lumOff val="15000"/>
                  </a:srgbClr>
                </a:solidFill>
                <a:latin typeface="Century Gothic" pitchFamily="34" charset="0"/>
                <a:cs typeface="Aharoni" pitchFamily="2" charset="-79"/>
              </a:rPr>
            </a:br>
            <a:r>
              <a:rPr lang="en-US" sz="650" b="1" dirty="0">
                <a:solidFill>
                  <a:srgbClr val="000000">
                    <a:lumMod val="85000"/>
                    <a:lumOff val="15000"/>
                  </a:srgbClr>
                </a:solidFill>
                <a:latin typeface="Century Gothic" pitchFamily="34" charset="0"/>
                <a:cs typeface="Aharoni" pitchFamily="2" charset="-79"/>
              </a:rPr>
              <a:t>Consulting</a:t>
            </a:r>
          </a:p>
        </p:txBody>
      </p:sp>
      <p:sp>
        <p:nvSpPr>
          <p:cNvPr id="45" name="Oval 44"/>
          <p:cNvSpPr/>
          <p:nvPr/>
        </p:nvSpPr>
        <p:spPr bwMode="auto">
          <a:xfrm>
            <a:off x="1466850" y="3816350"/>
            <a:ext cx="411163" cy="411163"/>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60" name="Rectangle 45"/>
          <p:cNvSpPr>
            <a:spLocks noChangeArrowheads="1"/>
          </p:cNvSpPr>
          <p:nvPr/>
        </p:nvSpPr>
        <p:spPr bwMode="auto">
          <a:xfrm>
            <a:off x="1300163" y="3870325"/>
            <a:ext cx="7461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5000"/>
              </a:lnSpc>
            </a:pPr>
            <a:r>
              <a:rPr lang="en-US" sz="800" b="1">
                <a:solidFill>
                  <a:srgbClr val="262626"/>
                </a:solidFill>
                <a:latin typeface="Century Gothic" charset="0"/>
                <a:cs typeface="Aharoni" charset="0"/>
              </a:rPr>
              <a:t>IT </a:t>
            </a:r>
            <a:br>
              <a:rPr lang="en-US" sz="800" b="1">
                <a:solidFill>
                  <a:srgbClr val="262626"/>
                </a:solidFill>
                <a:latin typeface="Century Gothic" charset="0"/>
                <a:cs typeface="Aharoni" charset="0"/>
              </a:rPr>
            </a:br>
            <a:r>
              <a:rPr lang="en-US" sz="800" b="1">
                <a:solidFill>
                  <a:srgbClr val="262626"/>
                </a:solidFill>
                <a:latin typeface="Century Gothic" charset="0"/>
                <a:cs typeface="Aharoni" charset="0"/>
              </a:rPr>
              <a:t>Security</a:t>
            </a:r>
          </a:p>
        </p:txBody>
      </p:sp>
      <p:sp>
        <p:nvSpPr>
          <p:cNvPr id="47" name="Oval 46"/>
          <p:cNvSpPr/>
          <p:nvPr/>
        </p:nvSpPr>
        <p:spPr bwMode="auto">
          <a:xfrm>
            <a:off x="4968875" y="4546600"/>
            <a:ext cx="685800" cy="685800"/>
          </a:xfrm>
          <a:prstGeom prst="ellipse">
            <a:avLst/>
          </a:prstGeom>
          <a:solidFill>
            <a:srgbClr val="6699FF"/>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62" name="Rectangle 47"/>
          <p:cNvSpPr>
            <a:spLocks noChangeArrowheads="1"/>
          </p:cNvSpPr>
          <p:nvPr/>
        </p:nvSpPr>
        <p:spPr bwMode="auto">
          <a:xfrm>
            <a:off x="4938713" y="4675188"/>
            <a:ext cx="746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800" b="1">
                <a:solidFill>
                  <a:srgbClr val="262626"/>
                </a:solidFill>
                <a:latin typeface="Century Gothic" charset="0"/>
                <a:cs typeface="Aharoni" charset="0"/>
              </a:rPr>
              <a:t>Tele-communications</a:t>
            </a:r>
          </a:p>
        </p:txBody>
      </p:sp>
      <p:sp>
        <p:nvSpPr>
          <p:cNvPr id="9263" name="Rectangle 48"/>
          <p:cNvSpPr>
            <a:spLocks noChangeArrowheads="1"/>
          </p:cNvSpPr>
          <p:nvPr/>
        </p:nvSpPr>
        <p:spPr bwMode="auto">
          <a:xfrm>
            <a:off x="2779713" y="2605088"/>
            <a:ext cx="746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85000"/>
              </a:lnSpc>
            </a:pPr>
            <a:r>
              <a:rPr lang="en-US" sz="700" b="1">
                <a:solidFill>
                  <a:srgbClr val="262626"/>
                </a:solidFill>
                <a:latin typeface="Century Gothic" charset="0"/>
                <a:cs typeface="Aharoni" charset="0"/>
              </a:rPr>
              <a:t>Enter-tainment</a:t>
            </a:r>
          </a:p>
        </p:txBody>
      </p:sp>
      <p:sp>
        <p:nvSpPr>
          <p:cNvPr id="50" name="Oval 49"/>
          <p:cNvSpPr/>
          <p:nvPr/>
        </p:nvSpPr>
        <p:spPr bwMode="auto">
          <a:xfrm>
            <a:off x="2684463" y="3429000"/>
            <a:ext cx="914400" cy="914400"/>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65" name="Rectangle 50"/>
          <p:cNvSpPr>
            <a:spLocks noChangeArrowheads="1"/>
          </p:cNvSpPr>
          <p:nvPr/>
        </p:nvSpPr>
        <p:spPr bwMode="auto">
          <a:xfrm>
            <a:off x="2678113" y="3686175"/>
            <a:ext cx="925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000" b="1">
                <a:solidFill>
                  <a:srgbClr val="262626"/>
                </a:solidFill>
                <a:latin typeface="Century Gothic" charset="0"/>
                <a:cs typeface="Aharoni" charset="0"/>
              </a:rPr>
              <a:t>Consumer</a:t>
            </a:r>
            <a:br>
              <a:rPr lang="en-US" sz="1000" b="1">
                <a:solidFill>
                  <a:srgbClr val="262626"/>
                </a:solidFill>
                <a:latin typeface="Century Gothic" charset="0"/>
                <a:cs typeface="Aharoni" charset="0"/>
              </a:rPr>
            </a:br>
            <a:r>
              <a:rPr lang="en-US" sz="1000" b="1">
                <a:solidFill>
                  <a:srgbClr val="262626"/>
                </a:solidFill>
                <a:latin typeface="Century Gothic" charset="0"/>
                <a:cs typeface="Aharoni" charset="0"/>
              </a:rPr>
              <a:t>Electronics</a:t>
            </a:r>
          </a:p>
        </p:txBody>
      </p:sp>
      <p:sp>
        <p:nvSpPr>
          <p:cNvPr id="9266" name="Rectangle 51"/>
          <p:cNvSpPr>
            <a:spLocks noChangeArrowheads="1"/>
          </p:cNvSpPr>
          <p:nvPr/>
        </p:nvSpPr>
        <p:spPr bwMode="auto">
          <a:xfrm>
            <a:off x="4687888" y="4135438"/>
            <a:ext cx="771525"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Agriculture</a:t>
            </a:r>
          </a:p>
        </p:txBody>
      </p:sp>
      <p:sp>
        <p:nvSpPr>
          <p:cNvPr id="53" name="Oval 52"/>
          <p:cNvSpPr/>
          <p:nvPr/>
        </p:nvSpPr>
        <p:spPr bwMode="auto">
          <a:xfrm>
            <a:off x="7254875" y="4130675"/>
            <a:ext cx="365125" cy="36671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68" name="Rectangle 53"/>
          <p:cNvSpPr>
            <a:spLocks noChangeArrowheads="1"/>
          </p:cNvSpPr>
          <p:nvPr/>
        </p:nvSpPr>
        <p:spPr bwMode="auto">
          <a:xfrm>
            <a:off x="7064375" y="4217988"/>
            <a:ext cx="746125" cy="1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Apparel</a:t>
            </a:r>
          </a:p>
        </p:txBody>
      </p:sp>
      <p:sp>
        <p:nvSpPr>
          <p:cNvPr id="9269" name="Oval 54"/>
          <p:cNvSpPr>
            <a:spLocks noChangeArrowheads="1"/>
          </p:cNvSpPr>
          <p:nvPr/>
        </p:nvSpPr>
        <p:spPr bwMode="auto">
          <a:xfrm>
            <a:off x="6297613" y="3803650"/>
            <a:ext cx="374650" cy="374650"/>
          </a:xfrm>
          <a:prstGeom prst="ellipse">
            <a:avLst/>
          </a:prstGeom>
          <a:solidFill>
            <a:srgbClr val="9B9398"/>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lnSpc>
                <a:spcPct val="90000"/>
              </a:lnSpc>
            </a:pPr>
            <a:endParaRPr lang="en-US" sz="700" b="1">
              <a:solidFill>
                <a:srgbClr val="262626"/>
              </a:solidFill>
              <a:latin typeface="Century Gothic" charset="0"/>
              <a:cs typeface="Aharoni" charset="0"/>
            </a:endParaRPr>
          </a:p>
        </p:txBody>
      </p:sp>
      <p:sp>
        <p:nvSpPr>
          <p:cNvPr id="9270" name="Rectangle 55"/>
          <p:cNvSpPr>
            <a:spLocks noChangeArrowheads="1"/>
          </p:cNvSpPr>
          <p:nvPr/>
        </p:nvSpPr>
        <p:spPr bwMode="auto">
          <a:xfrm>
            <a:off x="6111875" y="3895725"/>
            <a:ext cx="7461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Insurance</a:t>
            </a:r>
          </a:p>
        </p:txBody>
      </p:sp>
      <p:sp>
        <p:nvSpPr>
          <p:cNvPr id="57" name="Oval 56"/>
          <p:cNvSpPr/>
          <p:nvPr/>
        </p:nvSpPr>
        <p:spPr bwMode="auto">
          <a:xfrm>
            <a:off x="5073650" y="2851150"/>
            <a:ext cx="366713" cy="365125"/>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72" name="Rectangle 57"/>
          <p:cNvSpPr>
            <a:spLocks noChangeArrowheads="1"/>
          </p:cNvSpPr>
          <p:nvPr/>
        </p:nvSpPr>
        <p:spPr bwMode="auto">
          <a:xfrm>
            <a:off x="4883150" y="2944813"/>
            <a:ext cx="747713"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600" b="1">
                <a:solidFill>
                  <a:srgbClr val="262626"/>
                </a:solidFill>
                <a:latin typeface="Century Gothic" charset="0"/>
                <a:cs typeface="Aharoni" charset="0"/>
              </a:rPr>
              <a:t>Consulting</a:t>
            </a:r>
          </a:p>
        </p:txBody>
      </p:sp>
      <p:sp>
        <p:nvSpPr>
          <p:cNvPr id="59" name="Oval 58"/>
          <p:cNvSpPr/>
          <p:nvPr/>
        </p:nvSpPr>
        <p:spPr bwMode="auto">
          <a:xfrm>
            <a:off x="5781675" y="2640013"/>
            <a:ext cx="365125" cy="365125"/>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74" name="Rectangle 59"/>
          <p:cNvSpPr>
            <a:spLocks noChangeArrowheads="1"/>
          </p:cNvSpPr>
          <p:nvPr/>
        </p:nvSpPr>
        <p:spPr bwMode="auto">
          <a:xfrm>
            <a:off x="5591175" y="2692400"/>
            <a:ext cx="7461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600" b="1">
                <a:solidFill>
                  <a:srgbClr val="262626"/>
                </a:solidFill>
                <a:latin typeface="Century Gothic" charset="0"/>
                <a:cs typeface="Aharoni" charset="0"/>
              </a:rPr>
              <a:t>Consumer</a:t>
            </a:r>
            <a:br>
              <a:rPr lang="en-US" sz="600" b="1">
                <a:solidFill>
                  <a:srgbClr val="262626"/>
                </a:solidFill>
                <a:latin typeface="Century Gothic" charset="0"/>
                <a:cs typeface="Aharoni" charset="0"/>
              </a:rPr>
            </a:br>
            <a:r>
              <a:rPr lang="en-US" sz="600" b="1">
                <a:solidFill>
                  <a:srgbClr val="262626"/>
                </a:solidFill>
                <a:latin typeface="Century Gothic" charset="0"/>
                <a:cs typeface="Aharoni" charset="0"/>
              </a:rPr>
              <a:t>Electronics</a:t>
            </a:r>
          </a:p>
        </p:txBody>
      </p:sp>
      <p:sp>
        <p:nvSpPr>
          <p:cNvPr id="61" name="Oval 60"/>
          <p:cNvSpPr/>
          <p:nvPr/>
        </p:nvSpPr>
        <p:spPr bwMode="auto">
          <a:xfrm>
            <a:off x="3984625" y="3429000"/>
            <a:ext cx="366713" cy="365125"/>
          </a:xfrm>
          <a:prstGeom prst="ellipse">
            <a:avLst/>
          </a:prstGeom>
          <a:solidFill>
            <a:srgbClr val="C4C3CF"/>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76" name="Rectangle 61"/>
          <p:cNvSpPr>
            <a:spLocks noChangeArrowheads="1"/>
          </p:cNvSpPr>
          <p:nvPr/>
        </p:nvSpPr>
        <p:spPr bwMode="auto">
          <a:xfrm>
            <a:off x="3794125" y="3467100"/>
            <a:ext cx="7477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Internet</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Services</a:t>
            </a:r>
          </a:p>
        </p:txBody>
      </p:sp>
      <p:sp>
        <p:nvSpPr>
          <p:cNvPr id="63" name="Oval 62"/>
          <p:cNvSpPr/>
          <p:nvPr/>
        </p:nvSpPr>
        <p:spPr bwMode="auto">
          <a:xfrm>
            <a:off x="3711575" y="4729163"/>
            <a:ext cx="273050" cy="274637"/>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4" name="Oval 63"/>
          <p:cNvSpPr/>
          <p:nvPr/>
        </p:nvSpPr>
        <p:spPr bwMode="auto">
          <a:xfrm>
            <a:off x="7816850" y="4497388"/>
            <a:ext cx="273050" cy="273050"/>
          </a:xfrm>
          <a:prstGeom prst="ellipse">
            <a:avLst/>
          </a:prstGeom>
          <a:solidFill>
            <a:srgbClr val="C4C3CF"/>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5" name="Oval 64"/>
          <p:cNvSpPr/>
          <p:nvPr/>
        </p:nvSpPr>
        <p:spPr bwMode="auto">
          <a:xfrm>
            <a:off x="7962900" y="2527300"/>
            <a:ext cx="238125" cy="238125"/>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6" name="Oval 65"/>
          <p:cNvSpPr/>
          <p:nvPr/>
        </p:nvSpPr>
        <p:spPr bwMode="auto">
          <a:xfrm>
            <a:off x="5845175" y="3429000"/>
            <a:ext cx="238125" cy="238125"/>
          </a:xfrm>
          <a:prstGeom prst="ellipse">
            <a:avLst/>
          </a:prstGeom>
          <a:solidFill>
            <a:srgbClr val="339966"/>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7" name="Oval 66"/>
          <p:cNvSpPr/>
          <p:nvPr/>
        </p:nvSpPr>
        <p:spPr bwMode="auto">
          <a:xfrm>
            <a:off x="3743325" y="3848100"/>
            <a:ext cx="184150" cy="184150"/>
          </a:xfrm>
          <a:prstGeom prst="ellipse">
            <a:avLst/>
          </a:prstGeom>
          <a:solidFill>
            <a:srgbClr val="339966"/>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8" name="Oval 67"/>
          <p:cNvSpPr/>
          <p:nvPr/>
        </p:nvSpPr>
        <p:spPr bwMode="auto">
          <a:xfrm>
            <a:off x="4076700" y="4435475"/>
            <a:ext cx="182563" cy="18256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69" name="Oval 68"/>
          <p:cNvSpPr/>
          <p:nvPr/>
        </p:nvSpPr>
        <p:spPr bwMode="auto">
          <a:xfrm>
            <a:off x="4168775" y="4770438"/>
            <a:ext cx="182563" cy="18415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0" name="Oval 69"/>
          <p:cNvSpPr/>
          <p:nvPr/>
        </p:nvSpPr>
        <p:spPr bwMode="auto">
          <a:xfrm>
            <a:off x="4141788" y="5270500"/>
            <a:ext cx="182562" cy="18415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1" name="Oval 70"/>
          <p:cNvSpPr/>
          <p:nvPr/>
        </p:nvSpPr>
        <p:spPr bwMode="auto">
          <a:xfrm>
            <a:off x="4445000" y="5173663"/>
            <a:ext cx="184150" cy="18256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2" name="Oval 71"/>
          <p:cNvSpPr/>
          <p:nvPr/>
        </p:nvSpPr>
        <p:spPr bwMode="auto">
          <a:xfrm>
            <a:off x="7346950" y="5211763"/>
            <a:ext cx="182563" cy="18256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3" name="Oval 72"/>
          <p:cNvSpPr/>
          <p:nvPr/>
        </p:nvSpPr>
        <p:spPr bwMode="auto">
          <a:xfrm>
            <a:off x="5761038" y="5140325"/>
            <a:ext cx="201612" cy="20161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4" name="Oval 73"/>
          <p:cNvSpPr/>
          <p:nvPr/>
        </p:nvSpPr>
        <p:spPr bwMode="auto">
          <a:xfrm>
            <a:off x="4702175" y="4954588"/>
            <a:ext cx="182563" cy="18256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5" name="Oval 74"/>
          <p:cNvSpPr/>
          <p:nvPr/>
        </p:nvSpPr>
        <p:spPr bwMode="auto">
          <a:xfrm>
            <a:off x="3635375" y="4292600"/>
            <a:ext cx="182563" cy="182563"/>
          </a:xfrm>
          <a:prstGeom prst="ellipse">
            <a:avLst/>
          </a:prstGeom>
          <a:solidFill>
            <a:srgbClr val="EEDCC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6" name="Oval 75"/>
          <p:cNvSpPr/>
          <p:nvPr/>
        </p:nvSpPr>
        <p:spPr bwMode="auto">
          <a:xfrm>
            <a:off x="3008313" y="5026025"/>
            <a:ext cx="182562" cy="184150"/>
          </a:xfrm>
          <a:prstGeom prst="ellipse">
            <a:avLst/>
          </a:prstGeom>
          <a:solidFill>
            <a:srgbClr val="EEDCC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7" name="Oval 76"/>
          <p:cNvSpPr/>
          <p:nvPr/>
        </p:nvSpPr>
        <p:spPr bwMode="auto">
          <a:xfrm>
            <a:off x="4389438" y="4559300"/>
            <a:ext cx="366712" cy="365125"/>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78" name="Oval 77"/>
          <p:cNvSpPr/>
          <p:nvPr/>
        </p:nvSpPr>
        <p:spPr bwMode="auto">
          <a:xfrm>
            <a:off x="7321550" y="4583113"/>
            <a:ext cx="365125" cy="365125"/>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93" name="Rectangle 78"/>
          <p:cNvSpPr>
            <a:spLocks noChangeArrowheads="1"/>
          </p:cNvSpPr>
          <p:nvPr/>
        </p:nvSpPr>
        <p:spPr bwMode="auto">
          <a:xfrm>
            <a:off x="4198938" y="4597400"/>
            <a:ext cx="7477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Govt</a:t>
            </a:r>
          </a:p>
        </p:txBody>
      </p:sp>
      <p:sp>
        <p:nvSpPr>
          <p:cNvPr id="9294" name="Rectangle 79"/>
          <p:cNvSpPr>
            <a:spLocks noChangeArrowheads="1"/>
          </p:cNvSpPr>
          <p:nvPr/>
        </p:nvSpPr>
        <p:spPr bwMode="auto">
          <a:xfrm>
            <a:off x="7131050" y="4621213"/>
            <a:ext cx="7461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Govt</a:t>
            </a:r>
          </a:p>
        </p:txBody>
      </p:sp>
      <p:sp>
        <p:nvSpPr>
          <p:cNvPr id="81" name="Oval 80"/>
          <p:cNvSpPr/>
          <p:nvPr/>
        </p:nvSpPr>
        <p:spPr bwMode="auto">
          <a:xfrm>
            <a:off x="4572000" y="2552700"/>
            <a:ext cx="366713" cy="365125"/>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96" name="Rectangle 81"/>
          <p:cNvSpPr>
            <a:spLocks noChangeArrowheads="1"/>
          </p:cNvSpPr>
          <p:nvPr/>
        </p:nvSpPr>
        <p:spPr bwMode="auto">
          <a:xfrm>
            <a:off x="4383088" y="2590800"/>
            <a:ext cx="7461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Govt</a:t>
            </a:r>
          </a:p>
        </p:txBody>
      </p:sp>
      <p:sp>
        <p:nvSpPr>
          <p:cNvPr id="83" name="Oval 82"/>
          <p:cNvSpPr/>
          <p:nvPr/>
        </p:nvSpPr>
        <p:spPr bwMode="auto">
          <a:xfrm>
            <a:off x="5646738" y="4103688"/>
            <a:ext cx="228600" cy="228600"/>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4" name="Oval 83"/>
          <p:cNvSpPr/>
          <p:nvPr/>
        </p:nvSpPr>
        <p:spPr bwMode="auto">
          <a:xfrm>
            <a:off x="4019550" y="2998788"/>
            <a:ext cx="201613" cy="201612"/>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5" name="Oval 84"/>
          <p:cNvSpPr/>
          <p:nvPr/>
        </p:nvSpPr>
        <p:spPr bwMode="auto">
          <a:xfrm>
            <a:off x="4514850" y="3833813"/>
            <a:ext cx="228600" cy="228600"/>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6" name="Oval 85"/>
          <p:cNvSpPr/>
          <p:nvPr/>
        </p:nvSpPr>
        <p:spPr bwMode="auto">
          <a:xfrm>
            <a:off x="4178300" y="3898900"/>
            <a:ext cx="228600" cy="228600"/>
          </a:xfrm>
          <a:prstGeom prst="ellipse">
            <a:avLst/>
          </a:prstGeom>
          <a:solidFill>
            <a:srgbClr val="CC441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7" name="Oval 86"/>
          <p:cNvSpPr/>
          <p:nvPr/>
        </p:nvSpPr>
        <p:spPr bwMode="auto">
          <a:xfrm>
            <a:off x="7735888" y="4051300"/>
            <a:ext cx="238125" cy="236538"/>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8" name="Oval 87"/>
          <p:cNvSpPr/>
          <p:nvPr/>
        </p:nvSpPr>
        <p:spPr bwMode="auto">
          <a:xfrm>
            <a:off x="6467475" y="2992438"/>
            <a:ext cx="182563" cy="18256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89" name="Oval 88"/>
          <p:cNvSpPr/>
          <p:nvPr/>
        </p:nvSpPr>
        <p:spPr bwMode="auto">
          <a:xfrm>
            <a:off x="5564188" y="3103563"/>
            <a:ext cx="182562" cy="18415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0" name="Oval 89"/>
          <p:cNvSpPr/>
          <p:nvPr/>
        </p:nvSpPr>
        <p:spPr bwMode="auto">
          <a:xfrm>
            <a:off x="4168775" y="2705100"/>
            <a:ext cx="182563" cy="184150"/>
          </a:xfrm>
          <a:prstGeom prst="ellipse">
            <a:avLst/>
          </a:prstGeom>
          <a:gradFill flip="none" rotWithShape="1">
            <a:gsLst>
              <a:gs pos="50000">
                <a:srgbClr val="C00000"/>
              </a:gs>
              <a:gs pos="53000">
                <a:srgbClr val="C4C3CF"/>
              </a:gs>
            </a:gsLst>
            <a:lin ang="0" scaled="1"/>
            <a:tileRect/>
          </a:gra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1" name="Oval 90"/>
          <p:cNvSpPr/>
          <p:nvPr/>
        </p:nvSpPr>
        <p:spPr bwMode="auto">
          <a:xfrm>
            <a:off x="3681413" y="2422525"/>
            <a:ext cx="182562" cy="184150"/>
          </a:xfrm>
          <a:prstGeom prst="ellipse">
            <a:avLst/>
          </a:prstGeom>
          <a:solidFill>
            <a:srgbClr val="EEDCCA"/>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2" name="Oval 91"/>
          <p:cNvSpPr/>
          <p:nvPr/>
        </p:nvSpPr>
        <p:spPr bwMode="auto">
          <a:xfrm>
            <a:off x="4168775" y="4770438"/>
            <a:ext cx="182563" cy="184150"/>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3" name="Oval 92"/>
          <p:cNvSpPr/>
          <p:nvPr/>
        </p:nvSpPr>
        <p:spPr bwMode="auto">
          <a:xfrm>
            <a:off x="4537075" y="4130675"/>
            <a:ext cx="182563" cy="182563"/>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4" name="Oval 93"/>
          <p:cNvSpPr/>
          <p:nvPr/>
        </p:nvSpPr>
        <p:spPr bwMode="auto">
          <a:xfrm>
            <a:off x="7686675" y="2646363"/>
            <a:ext cx="182563" cy="182562"/>
          </a:xfrm>
          <a:prstGeom prst="ellipse">
            <a:avLst/>
          </a:prstGeom>
          <a:solidFill>
            <a:srgbClr val="9B9398"/>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graphicFrame>
        <p:nvGraphicFramePr>
          <p:cNvPr id="95" name="Table 94"/>
          <p:cNvGraphicFramePr>
            <a:graphicFrameLocks noGrp="1"/>
          </p:cNvGraphicFramePr>
          <p:nvPr/>
        </p:nvGraphicFramePr>
        <p:xfrm>
          <a:off x="381000" y="1835150"/>
          <a:ext cx="990600" cy="1974852"/>
        </p:xfrm>
        <a:graphic>
          <a:graphicData uri="http://schemas.openxmlformats.org/drawingml/2006/table">
            <a:tbl>
              <a:tblPr firstRow="1" bandRow="1">
                <a:tableStyleId>{5C22544A-7EE6-4342-B048-85BDC9FD1C3A}</a:tableStyleId>
              </a:tblPr>
              <a:tblGrid>
                <a:gridCol w="990600"/>
              </a:tblGrid>
              <a:tr h="219428">
                <a:tc>
                  <a:txBody>
                    <a:bodyPr/>
                    <a:lstStyle/>
                    <a:p>
                      <a:pPr algn="ctr"/>
                      <a:r>
                        <a:rPr lang="en-US" sz="800" b="1" dirty="0" smtClean="0">
                          <a:solidFill>
                            <a:schemeClr val="tx1">
                              <a:lumMod val="75000"/>
                              <a:lumOff val="25000"/>
                            </a:schemeClr>
                          </a:solidFill>
                          <a:latin typeface="+mn-lt"/>
                          <a:cs typeface="Aharoni" pitchFamily="2" charset="-79"/>
                        </a:rPr>
                        <a:t>Attack Type</a:t>
                      </a:r>
                      <a:endParaRPr lang="en-US" sz="800" b="1" dirty="0">
                        <a:solidFill>
                          <a:schemeClr val="tx1">
                            <a:lumMod val="75000"/>
                            <a:lumOff val="25000"/>
                          </a:schemeClr>
                        </a:solidFill>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noFill/>
                  </a:tcPr>
                </a:tc>
              </a:tr>
              <a:tr h="219428">
                <a:tc>
                  <a:txBody>
                    <a:bodyPr/>
                    <a:lstStyle/>
                    <a:p>
                      <a:pPr algn="ctr"/>
                      <a:r>
                        <a:rPr lang="en-US" sz="800" b="1" dirty="0" smtClean="0">
                          <a:latin typeface="+mn-lt"/>
                          <a:cs typeface="Aharoni" pitchFamily="2" charset="-79"/>
                        </a:rPr>
                        <a:t>SQL</a:t>
                      </a:r>
                      <a:r>
                        <a:rPr lang="en-US" sz="800" b="1" baseline="0" dirty="0" smtClean="0">
                          <a:latin typeface="+mn-lt"/>
                          <a:cs typeface="Aharoni" pitchFamily="2" charset="-79"/>
                        </a:rPr>
                        <a:t> Injection</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FCC00"/>
                    </a:solidFill>
                  </a:tcPr>
                </a:tc>
              </a:tr>
              <a:tr h="219428">
                <a:tc>
                  <a:txBody>
                    <a:bodyPr/>
                    <a:lstStyle/>
                    <a:p>
                      <a:pPr algn="ctr"/>
                      <a:r>
                        <a:rPr lang="en-US" sz="800" b="1" dirty="0" smtClean="0">
                          <a:latin typeface="+mn-lt"/>
                          <a:cs typeface="Aharoni" pitchFamily="2" charset="-79"/>
                        </a:rPr>
                        <a:t>URL Tampering</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FCEA04"/>
                    </a:solidFill>
                  </a:tcPr>
                </a:tc>
              </a:tr>
              <a:tr h="219428">
                <a:tc>
                  <a:txBody>
                    <a:bodyPr/>
                    <a:lstStyle/>
                    <a:p>
                      <a:pPr algn="ctr"/>
                      <a:r>
                        <a:rPr lang="en-US" sz="800" b="1" dirty="0" smtClean="0">
                          <a:latin typeface="+mn-lt"/>
                          <a:cs typeface="Aharoni" pitchFamily="2" charset="-79"/>
                        </a:rPr>
                        <a:t>Spear Phishing</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4C3CF"/>
                    </a:solidFill>
                  </a:tcPr>
                </a:tc>
              </a:tr>
              <a:tr h="219428">
                <a:tc>
                  <a:txBody>
                    <a:bodyPr/>
                    <a:lstStyle/>
                    <a:p>
                      <a:pPr algn="ctr"/>
                      <a:r>
                        <a:rPr lang="en-US" sz="800" b="1" dirty="0" smtClean="0">
                          <a:latin typeface="+mn-lt"/>
                          <a:cs typeface="Aharoni" pitchFamily="2" charset="-79"/>
                        </a:rPr>
                        <a:t>3</a:t>
                      </a:r>
                      <a:r>
                        <a:rPr lang="en-US" sz="800" b="1" baseline="30000" dirty="0" smtClean="0">
                          <a:latin typeface="+mn-lt"/>
                          <a:cs typeface="Aharoni" pitchFamily="2" charset="-79"/>
                        </a:rPr>
                        <a:t>rd</a:t>
                      </a:r>
                      <a:r>
                        <a:rPr lang="en-US" sz="800" b="1" dirty="0" smtClean="0">
                          <a:latin typeface="+mn-lt"/>
                          <a:cs typeface="Aharoni" pitchFamily="2" charset="-79"/>
                        </a:rPr>
                        <a:t> Party Software</a:t>
                      </a: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339966"/>
                    </a:solidFill>
                  </a:tcPr>
                </a:tc>
              </a:tr>
              <a:tr h="219428">
                <a:tc>
                  <a:txBody>
                    <a:bodyPr/>
                    <a:lstStyle/>
                    <a:p>
                      <a:pPr algn="ctr"/>
                      <a:r>
                        <a:rPr lang="en-US" sz="800" b="1" dirty="0" err="1" smtClean="0">
                          <a:latin typeface="+mn-lt"/>
                          <a:cs typeface="Aharoni" pitchFamily="2" charset="-79"/>
                        </a:rPr>
                        <a:t>DDoS</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C441A"/>
                    </a:solidFill>
                  </a:tcPr>
                </a:tc>
              </a:tr>
              <a:tr h="219428">
                <a:tc>
                  <a:txBody>
                    <a:bodyPr/>
                    <a:lstStyle/>
                    <a:p>
                      <a:pPr algn="ctr"/>
                      <a:r>
                        <a:rPr lang="en-US" sz="800" b="1" dirty="0" err="1" smtClean="0">
                          <a:latin typeface="+mn-lt"/>
                          <a:cs typeface="Aharoni" pitchFamily="2" charset="-79"/>
                        </a:rPr>
                        <a:t>SecureID</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EEDCCA"/>
                    </a:solidFill>
                  </a:tcPr>
                </a:tc>
              </a:tr>
              <a:tr h="219428">
                <a:tc>
                  <a:txBody>
                    <a:bodyPr/>
                    <a:lstStyle/>
                    <a:p>
                      <a:pPr algn="ctr"/>
                      <a:r>
                        <a:rPr lang="en-US" sz="800" b="1" dirty="0" smtClean="0">
                          <a:latin typeface="+mn-lt"/>
                          <a:cs typeface="Aharoni" pitchFamily="2" charset="-79"/>
                        </a:rPr>
                        <a:t>Trojan Software</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699FF"/>
                    </a:solidFill>
                  </a:tcPr>
                </a:tc>
              </a:tr>
              <a:tr h="219428">
                <a:tc>
                  <a:txBody>
                    <a:bodyPr/>
                    <a:lstStyle/>
                    <a:p>
                      <a:pPr algn="ctr"/>
                      <a:r>
                        <a:rPr lang="en-US" sz="800" b="1" dirty="0" smtClean="0">
                          <a:latin typeface="+mn-lt"/>
                          <a:cs typeface="Aharoni" pitchFamily="2" charset="-79"/>
                        </a:rPr>
                        <a:t>Unknown</a:t>
                      </a:r>
                      <a:endParaRPr lang="en-US" sz="800" b="1" dirty="0">
                        <a:latin typeface="+mn-lt"/>
                        <a:cs typeface="Aharoni" pitchFamily="2" charset="-79"/>
                      </a:endParaRPr>
                    </a:p>
                  </a:txBody>
                  <a:tcPr marL="0" marR="0" marT="0" marB="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9B9398"/>
                    </a:solidFill>
                  </a:tcPr>
                </a:tc>
              </a:tr>
            </a:tbl>
          </a:graphicData>
        </a:graphic>
      </p:graphicFrame>
      <p:sp>
        <p:nvSpPr>
          <p:cNvPr id="9326" name="TextBox 95"/>
          <p:cNvSpPr txBox="1">
            <a:spLocks noChangeArrowheads="1"/>
          </p:cNvSpPr>
          <p:nvPr/>
        </p:nvSpPr>
        <p:spPr bwMode="auto">
          <a:xfrm>
            <a:off x="519113" y="4986338"/>
            <a:ext cx="21367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700" b="1">
                <a:solidFill>
                  <a:srgbClr val="262626"/>
                </a:solidFill>
                <a:latin typeface="Century Gothic" charset="0"/>
              </a:rPr>
              <a:t>Size of circle estimates relative impact of breach in terms of cost to business</a:t>
            </a:r>
          </a:p>
        </p:txBody>
      </p:sp>
      <p:sp>
        <p:nvSpPr>
          <p:cNvPr id="97" name="Oval 96"/>
          <p:cNvSpPr/>
          <p:nvPr/>
        </p:nvSpPr>
        <p:spPr bwMode="auto">
          <a:xfrm>
            <a:off x="1768475" y="5291138"/>
            <a:ext cx="201613" cy="201612"/>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98" name="Oval 97"/>
          <p:cNvSpPr/>
          <p:nvPr/>
        </p:nvSpPr>
        <p:spPr bwMode="auto">
          <a:xfrm>
            <a:off x="701675" y="5346700"/>
            <a:ext cx="90488" cy="92075"/>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99" name="Oval 98"/>
          <p:cNvSpPr/>
          <p:nvPr/>
        </p:nvSpPr>
        <p:spPr bwMode="auto">
          <a:xfrm>
            <a:off x="863600" y="5329238"/>
            <a:ext cx="128588" cy="127000"/>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100" name="Oval 99"/>
          <p:cNvSpPr/>
          <p:nvPr/>
        </p:nvSpPr>
        <p:spPr bwMode="auto">
          <a:xfrm>
            <a:off x="1062038" y="5319713"/>
            <a:ext cx="146050" cy="146050"/>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101" name="Oval 100"/>
          <p:cNvSpPr/>
          <p:nvPr/>
        </p:nvSpPr>
        <p:spPr bwMode="auto">
          <a:xfrm>
            <a:off x="1279525" y="5310188"/>
            <a:ext cx="165100" cy="165100"/>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102" name="Oval 101"/>
          <p:cNvSpPr/>
          <p:nvPr/>
        </p:nvSpPr>
        <p:spPr bwMode="auto">
          <a:xfrm>
            <a:off x="1516063" y="5300663"/>
            <a:ext cx="182562" cy="182562"/>
          </a:xfrm>
          <a:prstGeom prst="ellipse">
            <a:avLst/>
          </a:prstGeom>
          <a:solidFill>
            <a:schemeClr val="tx1">
              <a:lumMod val="75000"/>
              <a:lumOff val="25000"/>
            </a:schemeClr>
          </a:solidFill>
          <a:ln>
            <a:noFill/>
          </a:ln>
          <a:effectLst/>
          <a:extLst/>
        </p:spPr>
        <p:txBody>
          <a:bodyPr/>
          <a:lstStyle/>
          <a:p>
            <a:pPr fontAlgn="auto">
              <a:spcBef>
                <a:spcPts val="0"/>
              </a:spcBef>
              <a:spcAft>
                <a:spcPts val="0"/>
              </a:spcAft>
              <a:defRPr/>
            </a:pPr>
            <a:endParaRPr lang="en-US" sz="1600">
              <a:solidFill>
                <a:srgbClr val="000000">
                  <a:lumMod val="85000"/>
                  <a:lumOff val="15000"/>
                </a:srgbClr>
              </a:solidFill>
              <a:cs typeface="+mn-cs"/>
            </a:endParaRPr>
          </a:p>
        </p:txBody>
      </p:sp>
      <p:sp>
        <p:nvSpPr>
          <p:cNvPr id="9333" name="TextBox 102"/>
          <p:cNvSpPr txBox="1">
            <a:spLocks noChangeArrowheads="1"/>
          </p:cNvSpPr>
          <p:nvPr/>
        </p:nvSpPr>
        <p:spPr bwMode="auto">
          <a:xfrm>
            <a:off x="687388" y="5740400"/>
            <a:ext cx="431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Jan</a:t>
            </a:r>
          </a:p>
        </p:txBody>
      </p:sp>
      <p:sp>
        <p:nvSpPr>
          <p:cNvPr id="9334" name="TextBox 103"/>
          <p:cNvSpPr txBox="1">
            <a:spLocks noChangeArrowheads="1"/>
          </p:cNvSpPr>
          <p:nvPr/>
        </p:nvSpPr>
        <p:spPr bwMode="auto">
          <a:xfrm>
            <a:off x="1316038" y="5740400"/>
            <a:ext cx="431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Feb</a:t>
            </a:r>
          </a:p>
        </p:txBody>
      </p:sp>
      <p:sp>
        <p:nvSpPr>
          <p:cNvPr id="9335" name="TextBox 104"/>
          <p:cNvSpPr txBox="1">
            <a:spLocks noChangeArrowheads="1"/>
          </p:cNvSpPr>
          <p:nvPr/>
        </p:nvSpPr>
        <p:spPr bwMode="auto">
          <a:xfrm>
            <a:off x="2001838" y="5740400"/>
            <a:ext cx="431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Mar</a:t>
            </a:r>
          </a:p>
        </p:txBody>
      </p:sp>
      <p:sp>
        <p:nvSpPr>
          <p:cNvPr id="9336" name="TextBox 105"/>
          <p:cNvSpPr txBox="1">
            <a:spLocks noChangeArrowheads="1"/>
          </p:cNvSpPr>
          <p:nvPr/>
        </p:nvSpPr>
        <p:spPr bwMode="auto">
          <a:xfrm>
            <a:off x="2738438" y="5740400"/>
            <a:ext cx="431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Apr</a:t>
            </a:r>
          </a:p>
        </p:txBody>
      </p:sp>
      <p:sp>
        <p:nvSpPr>
          <p:cNvPr id="9337" name="TextBox 106"/>
          <p:cNvSpPr txBox="1">
            <a:spLocks noChangeArrowheads="1"/>
          </p:cNvSpPr>
          <p:nvPr/>
        </p:nvSpPr>
        <p:spPr bwMode="auto">
          <a:xfrm>
            <a:off x="3319463"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May</a:t>
            </a:r>
          </a:p>
        </p:txBody>
      </p:sp>
      <p:sp>
        <p:nvSpPr>
          <p:cNvPr id="9338" name="TextBox 107"/>
          <p:cNvSpPr txBox="1">
            <a:spLocks noChangeArrowheads="1"/>
          </p:cNvSpPr>
          <p:nvPr/>
        </p:nvSpPr>
        <p:spPr bwMode="auto">
          <a:xfrm>
            <a:off x="4005263"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Jun</a:t>
            </a:r>
          </a:p>
        </p:txBody>
      </p:sp>
      <p:sp>
        <p:nvSpPr>
          <p:cNvPr id="9339" name="TextBox 108"/>
          <p:cNvSpPr txBox="1">
            <a:spLocks noChangeArrowheads="1"/>
          </p:cNvSpPr>
          <p:nvPr/>
        </p:nvSpPr>
        <p:spPr bwMode="auto">
          <a:xfrm>
            <a:off x="4600575"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Jul</a:t>
            </a:r>
          </a:p>
        </p:txBody>
      </p:sp>
      <p:sp>
        <p:nvSpPr>
          <p:cNvPr id="9340" name="TextBox 109"/>
          <p:cNvSpPr txBox="1">
            <a:spLocks noChangeArrowheads="1"/>
          </p:cNvSpPr>
          <p:nvPr/>
        </p:nvSpPr>
        <p:spPr bwMode="auto">
          <a:xfrm>
            <a:off x="5253038"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Aug</a:t>
            </a:r>
          </a:p>
        </p:txBody>
      </p:sp>
      <p:sp>
        <p:nvSpPr>
          <p:cNvPr id="9341" name="TextBox 110"/>
          <p:cNvSpPr txBox="1">
            <a:spLocks noChangeArrowheads="1"/>
          </p:cNvSpPr>
          <p:nvPr/>
        </p:nvSpPr>
        <p:spPr bwMode="auto">
          <a:xfrm>
            <a:off x="5910263"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Sep</a:t>
            </a:r>
          </a:p>
        </p:txBody>
      </p:sp>
      <p:sp>
        <p:nvSpPr>
          <p:cNvPr id="9342" name="TextBox 111"/>
          <p:cNvSpPr txBox="1">
            <a:spLocks noChangeArrowheads="1"/>
          </p:cNvSpPr>
          <p:nvPr/>
        </p:nvSpPr>
        <p:spPr bwMode="auto">
          <a:xfrm>
            <a:off x="6519863"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Oct</a:t>
            </a:r>
          </a:p>
        </p:txBody>
      </p:sp>
      <p:sp>
        <p:nvSpPr>
          <p:cNvPr id="9343" name="TextBox 112"/>
          <p:cNvSpPr txBox="1">
            <a:spLocks noChangeArrowheads="1"/>
          </p:cNvSpPr>
          <p:nvPr/>
        </p:nvSpPr>
        <p:spPr bwMode="auto">
          <a:xfrm>
            <a:off x="7158038"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Nov</a:t>
            </a:r>
          </a:p>
        </p:txBody>
      </p:sp>
      <p:sp>
        <p:nvSpPr>
          <p:cNvPr id="9344" name="TextBox 113"/>
          <p:cNvSpPr txBox="1">
            <a:spLocks noChangeArrowheads="1"/>
          </p:cNvSpPr>
          <p:nvPr/>
        </p:nvSpPr>
        <p:spPr bwMode="auto">
          <a:xfrm>
            <a:off x="7796213" y="5740400"/>
            <a:ext cx="5619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000" b="1">
                <a:solidFill>
                  <a:srgbClr val="262626"/>
                </a:solidFill>
              </a:rPr>
              <a:t>Dec</a:t>
            </a:r>
          </a:p>
        </p:txBody>
      </p:sp>
      <p:sp>
        <p:nvSpPr>
          <p:cNvPr id="9345" name="Rectangle 114"/>
          <p:cNvSpPr>
            <a:spLocks noChangeArrowheads="1"/>
          </p:cNvSpPr>
          <p:nvPr/>
        </p:nvSpPr>
        <p:spPr bwMode="auto">
          <a:xfrm>
            <a:off x="3403600" y="4002088"/>
            <a:ext cx="863600"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Entertainment</a:t>
            </a:r>
          </a:p>
        </p:txBody>
      </p:sp>
      <p:sp>
        <p:nvSpPr>
          <p:cNvPr id="9346" name="Rectangle 115"/>
          <p:cNvSpPr>
            <a:spLocks noChangeArrowheads="1"/>
          </p:cNvSpPr>
          <p:nvPr/>
        </p:nvSpPr>
        <p:spPr bwMode="auto">
          <a:xfrm>
            <a:off x="3352800" y="4459288"/>
            <a:ext cx="7461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Defense</a:t>
            </a:r>
          </a:p>
        </p:txBody>
      </p:sp>
      <p:sp>
        <p:nvSpPr>
          <p:cNvPr id="9347" name="Rectangle 116"/>
          <p:cNvSpPr>
            <a:spLocks noChangeArrowheads="1"/>
          </p:cNvSpPr>
          <p:nvPr/>
        </p:nvSpPr>
        <p:spPr bwMode="auto">
          <a:xfrm>
            <a:off x="2725738" y="5202238"/>
            <a:ext cx="7461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Defense</a:t>
            </a:r>
          </a:p>
        </p:txBody>
      </p:sp>
      <p:sp>
        <p:nvSpPr>
          <p:cNvPr id="9348" name="Rectangle 117"/>
          <p:cNvSpPr>
            <a:spLocks noChangeArrowheads="1"/>
          </p:cNvSpPr>
          <p:nvPr/>
        </p:nvSpPr>
        <p:spPr bwMode="auto">
          <a:xfrm>
            <a:off x="3398838" y="2590800"/>
            <a:ext cx="746125"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Defense</a:t>
            </a:r>
          </a:p>
        </p:txBody>
      </p:sp>
      <p:sp>
        <p:nvSpPr>
          <p:cNvPr id="9349" name="Rectangle 118"/>
          <p:cNvSpPr>
            <a:spLocks noChangeArrowheads="1"/>
          </p:cNvSpPr>
          <p:nvPr/>
        </p:nvSpPr>
        <p:spPr bwMode="auto">
          <a:xfrm>
            <a:off x="2995613" y="4732338"/>
            <a:ext cx="9255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Consumer</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Electronics</a:t>
            </a:r>
          </a:p>
        </p:txBody>
      </p:sp>
      <p:sp>
        <p:nvSpPr>
          <p:cNvPr id="9350" name="Rectangle 119"/>
          <p:cNvSpPr>
            <a:spLocks noChangeArrowheads="1"/>
          </p:cNvSpPr>
          <p:nvPr/>
        </p:nvSpPr>
        <p:spPr bwMode="auto">
          <a:xfrm>
            <a:off x="3541713" y="5367338"/>
            <a:ext cx="923925"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1" name="Rectangle 120"/>
          <p:cNvSpPr>
            <a:spLocks noChangeArrowheads="1"/>
          </p:cNvSpPr>
          <p:nvPr/>
        </p:nvSpPr>
        <p:spPr bwMode="auto">
          <a:xfrm>
            <a:off x="4095750" y="5354638"/>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2" name="Rectangle 121"/>
          <p:cNvSpPr>
            <a:spLocks noChangeArrowheads="1"/>
          </p:cNvSpPr>
          <p:nvPr/>
        </p:nvSpPr>
        <p:spPr bwMode="auto">
          <a:xfrm>
            <a:off x="3797300" y="4897438"/>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3" name="Rectangle 122"/>
          <p:cNvSpPr>
            <a:spLocks noChangeArrowheads="1"/>
          </p:cNvSpPr>
          <p:nvPr/>
        </p:nvSpPr>
        <p:spPr bwMode="auto">
          <a:xfrm>
            <a:off x="3830638" y="4087813"/>
            <a:ext cx="9255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4" name="Rectangle 123"/>
          <p:cNvSpPr>
            <a:spLocks noChangeArrowheads="1"/>
          </p:cNvSpPr>
          <p:nvPr/>
        </p:nvSpPr>
        <p:spPr bwMode="auto">
          <a:xfrm>
            <a:off x="7042150" y="2667000"/>
            <a:ext cx="9239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5" name="Rectangle 124"/>
          <p:cNvSpPr>
            <a:spLocks noChangeArrowheads="1"/>
          </p:cNvSpPr>
          <p:nvPr/>
        </p:nvSpPr>
        <p:spPr bwMode="auto">
          <a:xfrm>
            <a:off x="7392988" y="4271963"/>
            <a:ext cx="925512"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600" b="1">
                <a:solidFill>
                  <a:srgbClr val="262626"/>
                </a:solidFill>
                <a:latin typeface="Century Gothic" charset="0"/>
                <a:cs typeface="Aharoni" charset="0"/>
              </a:rPr>
              <a:t>Central</a:t>
            </a:r>
            <a:br>
              <a:rPr lang="en-US" sz="600" b="1">
                <a:solidFill>
                  <a:srgbClr val="262626"/>
                </a:solidFill>
                <a:latin typeface="Century Gothic" charset="0"/>
                <a:cs typeface="Aharoni" charset="0"/>
              </a:rPr>
            </a:br>
            <a:r>
              <a:rPr lang="en-US" sz="600" b="1">
                <a:solidFill>
                  <a:srgbClr val="262626"/>
                </a:solidFill>
                <a:latin typeface="Century Gothic" charset="0"/>
                <a:cs typeface="Aharoni" charset="0"/>
              </a:rPr>
              <a:t>Government</a:t>
            </a:r>
          </a:p>
        </p:txBody>
      </p:sp>
      <p:sp>
        <p:nvSpPr>
          <p:cNvPr id="9356" name="Rectangle 125"/>
          <p:cNvSpPr>
            <a:spLocks noChangeArrowheads="1"/>
          </p:cNvSpPr>
          <p:nvPr/>
        </p:nvSpPr>
        <p:spPr bwMode="auto">
          <a:xfrm>
            <a:off x="7491413" y="4740275"/>
            <a:ext cx="9239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Central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Government</a:t>
            </a:r>
          </a:p>
        </p:txBody>
      </p:sp>
      <p:sp>
        <p:nvSpPr>
          <p:cNvPr id="9357" name="Rectangle 126"/>
          <p:cNvSpPr>
            <a:spLocks noChangeArrowheads="1"/>
          </p:cNvSpPr>
          <p:nvPr/>
        </p:nvSpPr>
        <p:spPr bwMode="auto">
          <a:xfrm>
            <a:off x="6975475" y="5364163"/>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Consumer</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Electronics</a:t>
            </a:r>
          </a:p>
        </p:txBody>
      </p:sp>
      <p:sp>
        <p:nvSpPr>
          <p:cNvPr id="9358" name="Rectangle 127"/>
          <p:cNvSpPr>
            <a:spLocks noChangeArrowheads="1"/>
          </p:cNvSpPr>
          <p:nvPr/>
        </p:nvSpPr>
        <p:spPr bwMode="auto">
          <a:xfrm>
            <a:off x="5399088" y="5300663"/>
            <a:ext cx="92551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National </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Police</a:t>
            </a:r>
          </a:p>
        </p:txBody>
      </p:sp>
      <p:sp>
        <p:nvSpPr>
          <p:cNvPr id="9359" name="Rectangle 128"/>
          <p:cNvSpPr>
            <a:spLocks noChangeArrowheads="1"/>
          </p:cNvSpPr>
          <p:nvPr/>
        </p:nvSpPr>
        <p:spPr bwMode="auto">
          <a:xfrm>
            <a:off x="3657600" y="3175000"/>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National </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Police</a:t>
            </a:r>
          </a:p>
        </p:txBody>
      </p:sp>
      <p:sp>
        <p:nvSpPr>
          <p:cNvPr id="9360" name="Rectangle 129"/>
          <p:cNvSpPr>
            <a:spLocks noChangeArrowheads="1"/>
          </p:cNvSpPr>
          <p:nvPr/>
        </p:nvSpPr>
        <p:spPr bwMode="auto">
          <a:xfrm>
            <a:off x="4343400" y="4916488"/>
            <a:ext cx="925513"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600" b="1">
                <a:solidFill>
                  <a:srgbClr val="262626"/>
                </a:solidFill>
                <a:latin typeface="Century Gothic" charset="0"/>
                <a:cs typeface="Aharoni" charset="0"/>
              </a:rPr>
              <a:t>State</a:t>
            </a:r>
            <a:br>
              <a:rPr lang="en-US" sz="600" b="1">
                <a:solidFill>
                  <a:srgbClr val="262626"/>
                </a:solidFill>
                <a:latin typeface="Century Gothic" charset="0"/>
                <a:cs typeface="Aharoni" charset="0"/>
              </a:rPr>
            </a:br>
            <a:r>
              <a:rPr lang="en-US" sz="600" b="1">
                <a:solidFill>
                  <a:srgbClr val="262626"/>
                </a:solidFill>
                <a:latin typeface="Century Gothic" charset="0"/>
                <a:cs typeface="Aharoni" charset="0"/>
              </a:rPr>
              <a:t>Police</a:t>
            </a:r>
          </a:p>
        </p:txBody>
      </p:sp>
      <p:sp>
        <p:nvSpPr>
          <p:cNvPr id="9361" name="Rectangle 130"/>
          <p:cNvSpPr>
            <a:spLocks noChangeArrowheads="1"/>
          </p:cNvSpPr>
          <p:nvPr/>
        </p:nvSpPr>
        <p:spPr bwMode="auto">
          <a:xfrm>
            <a:off x="4173538" y="4275138"/>
            <a:ext cx="9255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State</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Police</a:t>
            </a:r>
          </a:p>
        </p:txBody>
      </p:sp>
      <p:sp>
        <p:nvSpPr>
          <p:cNvPr id="9362" name="Rectangle 131"/>
          <p:cNvSpPr>
            <a:spLocks noChangeArrowheads="1"/>
          </p:cNvSpPr>
          <p:nvPr/>
        </p:nvSpPr>
        <p:spPr bwMode="auto">
          <a:xfrm>
            <a:off x="4381500" y="3860800"/>
            <a:ext cx="493713"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90000"/>
              </a:lnSpc>
            </a:pPr>
            <a:r>
              <a:rPr lang="en-US" sz="600" b="1">
                <a:solidFill>
                  <a:srgbClr val="262626"/>
                </a:solidFill>
                <a:latin typeface="Century Gothic" charset="0"/>
                <a:cs typeface="Aharoni" charset="0"/>
              </a:rPr>
              <a:t>Police</a:t>
            </a:r>
          </a:p>
        </p:txBody>
      </p:sp>
      <p:sp>
        <p:nvSpPr>
          <p:cNvPr id="9363" name="Rectangle 132"/>
          <p:cNvSpPr>
            <a:spLocks noChangeArrowheads="1"/>
          </p:cNvSpPr>
          <p:nvPr/>
        </p:nvSpPr>
        <p:spPr bwMode="auto">
          <a:xfrm>
            <a:off x="3917950" y="4611688"/>
            <a:ext cx="5365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lnSpc>
                <a:spcPct val="90000"/>
              </a:lnSpc>
            </a:pPr>
            <a:r>
              <a:rPr lang="en-US" sz="700" b="1">
                <a:solidFill>
                  <a:srgbClr val="262626"/>
                </a:solidFill>
                <a:latin typeface="Century Gothic" charset="0"/>
                <a:cs typeface="Aharoni" charset="0"/>
              </a:rPr>
              <a:t>Gaming</a:t>
            </a:r>
          </a:p>
        </p:txBody>
      </p:sp>
      <p:sp>
        <p:nvSpPr>
          <p:cNvPr id="9364" name="Rectangle 133"/>
          <p:cNvSpPr>
            <a:spLocks noChangeArrowheads="1"/>
          </p:cNvSpPr>
          <p:nvPr/>
        </p:nvSpPr>
        <p:spPr bwMode="auto">
          <a:xfrm>
            <a:off x="5299075" y="4330700"/>
            <a:ext cx="9239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Financial</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Market</a:t>
            </a:r>
          </a:p>
        </p:txBody>
      </p:sp>
      <p:sp>
        <p:nvSpPr>
          <p:cNvPr id="9365" name="Rectangle 134"/>
          <p:cNvSpPr>
            <a:spLocks noChangeArrowheads="1"/>
          </p:cNvSpPr>
          <p:nvPr/>
        </p:nvSpPr>
        <p:spPr bwMode="auto">
          <a:xfrm>
            <a:off x="7620000" y="2743200"/>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Online</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Services</a:t>
            </a:r>
          </a:p>
        </p:txBody>
      </p:sp>
      <p:sp>
        <p:nvSpPr>
          <p:cNvPr id="9366" name="Rectangle 135"/>
          <p:cNvSpPr>
            <a:spLocks noChangeArrowheads="1"/>
          </p:cNvSpPr>
          <p:nvPr/>
        </p:nvSpPr>
        <p:spPr bwMode="auto">
          <a:xfrm>
            <a:off x="5281613" y="3286125"/>
            <a:ext cx="7477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Consulting</a:t>
            </a:r>
          </a:p>
        </p:txBody>
      </p:sp>
      <p:sp>
        <p:nvSpPr>
          <p:cNvPr id="9367" name="Rectangle 136"/>
          <p:cNvSpPr>
            <a:spLocks noChangeArrowheads="1"/>
          </p:cNvSpPr>
          <p:nvPr/>
        </p:nvSpPr>
        <p:spPr bwMode="auto">
          <a:xfrm>
            <a:off x="5591175" y="3657600"/>
            <a:ext cx="746125"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Defense</a:t>
            </a:r>
          </a:p>
        </p:txBody>
      </p:sp>
      <p:sp>
        <p:nvSpPr>
          <p:cNvPr id="9368" name="Rectangle 137"/>
          <p:cNvSpPr>
            <a:spLocks noChangeArrowheads="1"/>
          </p:cNvSpPr>
          <p:nvPr/>
        </p:nvSpPr>
        <p:spPr bwMode="auto">
          <a:xfrm>
            <a:off x="6096000" y="3175000"/>
            <a:ext cx="92551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Heavy</a:t>
            </a:r>
            <a:br>
              <a:rPr lang="en-US" sz="700" b="1">
                <a:solidFill>
                  <a:srgbClr val="262626"/>
                </a:solidFill>
                <a:latin typeface="Century Gothic" charset="0"/>
                <a:cs typeface="Aharoni" charset="0"/>
              </a:rPr>
            </a:br>
            <a:r>
              <a:rPr lang="en-US" sz="700" b="1">
                <a:solidFill>
                  <a:srgbClr val="262626"/>
                </a:solidFill>
                <a:latin typeface="Century Gothic" charset="0"/>
                <a:cs typeface="Aharoni" charset="0"/>
              </a:rPr>
              <a:t>Industry</a:t>
            </a:r>
          </a:p>
        </p:txBody>
      </p:sp>
      <p:sp>
        <p:nvSpPr>
          <p:cNvPr id="139" name="Oval 138"/>
          <p:cNvSpPr/>
          <p:nvPr/>
        </p:nvSpPr>
        <p:spPr bwMode="auto">
          <a:xfrm>
            <a:off x="4446588" y="3570288"/>
            <a:ext cx="201612" cy="200025"/>
          </a:xfrm>
          <a:prstGeom prst="ellipse">
            <a:avLst/>
          </a:prstGeom>
          <a:solidFill>
            <a:srgbClr val="FFCC00"/>
          </a:solidFill>
          <a:ln>
            <a:noFill/>
          </a:ln>
          <a:effectLst/>
          <a:extLst/>
        </p:spPr>
        <p:txBody>
          <a:bodyPr lIns="0" tIns="0" rIns="0" bIns="0" anchor="ctr"/>
          <a:lstStyle/>
          <a:p>
            <a:pPr algn="ctr" fontAlgn="auto">
              <a:lnSpc>
                <a:spcPct val="90000"/>
              </a:lnSpc>
              <a:spcBef>
                <a:spcPts val="0"/>
              </a:spcBef>
              <a:spcAft>
                <a:spcPts val="0"/>
              </a:spcAft>
              <a:defRPr/>
            </a:pPr>
            <a:endParaRPr lang="en-US" sz="750" b="1" dirty="0">
              <a:solidFill>
                <a:srgbClr val="000000">
                  <a:lumMod val="85000"/>
                  <a:lumOff val="15000"/>
                </a:srgbClr>
              </a:solidFill>
              <a:latin typeface="Century Gothic" pitchFamily="34" charset="0"/>
              <a:cs typeface="Aharoni" pitchFamily="2" charset="-79"/>
            </a:endParaRPr>
          </a:p>
        </p:txBody>
      </p:sp>
      <p:sp>
        <p:nvSpPr>
          <p:cNvPr id="9370" name="Rectangle 139"/>
          <p:cNvSpPr>
            <a:spLocks noChangeArrowheads="1"/>
          </p:cNvSpPr>
          <p:nvPr/>
        </p:nvSpPr>
        <p:spPr bwMode="auto">
          <a:xfrm>
            <a:off x="4572000" y="3582988"/>
            <a:ext cx="925513"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pPr>
            <a:r>
              <a:rPr lang="en-US" sz="700" b="1">
                <a:solidFill>
                  <a:srgbClr val="262626"/>
                </a:solidFill>
                <a:latin typeface="Century Gothic" charset="0"/>
                <a:cs typeface="Aharoni" charset="0"/>
              </a:rPr>
              <a:t>Entertainment</a:t>
            </a:r>
          </a:p>
        </p:txBody>
      </p:sp>
      <p:sp>
        <p:nvSpPr>
          <p:cNvPr id="9371" name="Rectangle 140"/>
          <p:cNvSpPr>
            <a:spLocks noChangeArrowheads="1"/>
          </p:cNvSpPr>
          <p:nvPr/>
        </p:nvSpPr>
        <p:spPr bwMode="auto">
          <a:xfrm>
            <a:off x="3910013" y="2827338"/>
            <a:ext cx="7461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90000"/>
              </a:lnSpc>
            </a:pPr>
            <a:r>
              <a:rPr lang="en-US" sz="700" b="1">
                <a:solidFill>
                  <a:srgbClr val="262626"/>
                </a:solidFill>
                <a:latin typeface="Century Gothic" charset="0"/>
                <a:cs typeface="Aharoni" charset="0"/>
              </a:rPr>
              <a:t>Banking</a:t>
            </a:r>
          </a:p>
        </p:txBody>
      </p:sp>
      <p:sp>
        <p:nvSpPr>
          <p:cNvPr id="9372" name="TextBox 30720"/>
          <p:cNvSpPr txBox="1">
            <a:spLocks noChangeArrowheads="1"/>
          </p:cNvSpPr>
          <p:nvPr/>
        </p:nvSpPr>
        <p:spPr bwMode="auto">
          <a:xfrm>
            <a:off x="968375" y="1219200"/>
            <a:ext cx="7197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solidFill>
                  <a:srgbClr val="262626"/>
                </a:solidFill>
              </a:rPr>
              <a:t>2011 Sampling of Security Incidents by Attack Type, Time and Impact</a:t>
            </a:r>
            <a:br>
              <a:rPr lang="en-US" sz="1600" b="1">
                <a:solidFill>
                  <a:srgbClr val="262626"/>
                </a:solidFill>
              </a:rPr>
            </a:br>
            <a:r>
              <a:rPr lang="en-US" sz="800" b="1">
                <a:solidFill>
                  <a:srgbClr val="262626"/>
                </a:solidFill>
              </a:rPr>
              <a:t>conjecture of relative breach impact is based on publicly disclosed information regarding leaked records and financial losses</a:t>
            </a:r>
          </a:p>
        </p:txBody>
      </p:sp>
    </p:spTree>
    <p:extLst>
      <p:ext uri="{BB962C8B-B14F-4D97-AF65-F5344CB8AC3E}">
        <p14:creationId xmlns:p14="http://schemas.microsoft.com/office/powerpoint/2010/main" val="7650857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3"/>
          <p:cNvSpPr>
            <a:spLocks noGrp="1"/>
          </p:cNvSpPr>
          <p:nvPr>
            <p:ph type="title" idx="4294967295"/>
          </p:nvPr>
        </p:nvSpPr>
        <p:spPr>
          <a:xfrm>
            <a:off x="182563" y="603250"/>
            <a:ext cx="8809037" cy="396875"/>
          </a:xfrm>
        </p:spPr>
        <p:txBody>
          <a:bodyPr/>
          <a:lstStyle/>
          <a:p>
            <a:pPr>
              <a:defRPr/>
            </a:pPr>
            <a:r>
              <a:rPr lang="en-US" smtClean="0">
                <a:cs typeface="MS PGothic" charset="0"/>
              </a:rPr>
              <a:t>IBM has tracked a massive rise in advanced and other attacks</a:t>
            </a:r>
          </a:p>
        </p:txBody>
      </p:sp>
      <p:sp>
        <p:nvSpPr>
          <p:cNvPr id="142" name="Rectangle 32"/>
          <p:cNvSpPr>
            <a:spLocks noChangeArrowheads="1"/>
          </p:cNvSpPr>
          <p:nvPr/>
        </p:nvSpPr>
        <p:spPr bwMode="auto">
          <a:xfrm>
            <a:off x="180975" y="1295400"/>
            <a:ext cx="8782050" cy="4724400"/>
          </a:xfrm>
          <a:prstGeom prst="roundRect">
            <a:avLst>
              <a:gd name="adj" fmla="val 1880"/>
            </a:avLst>
          </a:prstGeom>
          <a:gradFill rotWithShape="1">
            <a:gsLst>
              <a:gs pos="0">
                <a:srgbClr val="EFFAFC"/>
              </a:gs>
              <a:gs pos="59000">
                <a:srgbClr val="EFFAFC"/>
              </a:gs>
              <a:gs pos="100000">
                <a:schemeClr val="bg1"/>
              </a:gs>
            </a:gsLst>
            <a:lin ang="0" scaled="1"/>
          </a:gradFill>
          <a:ln>
            <a:noFill/>
          </a:ln>
          <a:effectLst>
            <a:outerShdw blurRad="50800" dist="38100" dir="5400000" algn="t" rotWithShape="0">
              <a:srgbClr val="000000">
                <a:alpha val="39999"/>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600" b="1">
              <a:solidFill>
                <a:srgbClr val="000000">
                  <a:lumMod val="85000"/>
                  <a:lumOff val="15000"/>
                </a:srgbClr>
              </a:solidFill>
              <a:latin typeface="Century Gothic" pitchFamily="34" charset="0"/>
              <a:ea typeface="+mn-ea"/>
              <a:cs typeface="+mn-cs"/>
            </a:endParaRPr>
          </a:p>
        </p:txBody>
      </p:sp>
      <p:sp>
        <p:nvSpPr>
          <p:cNvPr id="10244" name="TextBox 30720"/>
          <p:cNvSpPr txBox="1">
            <a:spLocks noChangeArrowheads="1"/>
          </p:cNvSpPr>
          <p:nvPr/>
        </p:nvSpPr>
        <p:spPr bwMode="auto">
          <a:xfrm>
            <a:off x="939800" y="1447800"/>
            <a:ext cx="7197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600" b="1">
                <a:solidFill>
                  <a:srgbClr val="262626"/>
                </a:solidFill>
              </a:rPr>
              <a:t>2012 Sampling of Security Incidents by Attack Type, Time and Impact</a:t>
            </a:r>
            <a:br>
              <a:rPr lang="en-US" sz="1600" b="1">
                <a:solidFill>
                  <a:srgbClr val="262626"/>
                </a:solidFill>
              </a:rPr>
            </a:br>
            <a:r>
              <a:rPr lang="en-US" sz="800">
                <a:solidFill>
                  <a:srgbClr val="262626"/>
                </a:solidFill>
              </a:rPr>
              <a:t>Conjecture</a:t>
            </a:r>
            <a:r>
              <a:rPr lang="en-US" sz="800" b="1">
                <a:solidFill>
                  <a:srgbClr val="262626"/>
                </a:solidFill>
              </a:rPr>
              <a:t> </a:t>
            </a:r>
            <a:r>
              <a:rPr lang="en-US" sz="800">
                <a:solidFill>
                  <a:srgbClr val="262626"/>
                </a:solidFill>
              </a:rPr>
              <a:t>of relative breach impact is based on publicly disclosed information regarding leaked records and financial losses</a:t>
            </a:r>
          </a:p>
        </p:txBody>
      </p:sp>
      <p:pic>
        <p:nvPicPr>
          <p:cNvPr id="10245" name="Picture 1"/>
          <p:cNvPicPr>
            <a:picLocks noChangeAspect="1"/>
          </p:cNvPicPr>
          <p:nvPr/>
        </p:nvPicPr>
        <p:blipFill>
          <a:blip r:embed="rId3">
            <a:extLst>
              <a:ext uri="{28A0092B-C50C-407E-A947-70E740481C1C}">
                <a14:useLocalDpi xmlns:a14="http://schemas.microsoft.com/office/drawing/2010/main" val="0"/>
              </a:ext>
            </a:extLst>
          </a:blip>
          <a:srcRect l="369" t="11565" r="456" b="670"/>
          <a:stretch>
            <a:fillRect/>
          </a:stretch>
        </p:blipFill>
        <p:spPr bwMode="auto">
          <a:xfrm>
            <a:off x="180975" y="2079625"/>
            <a:ext cx="8782050" cy="371157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180975" y="1295400"/>
            <a:ext cx="8782050" cy="4724400"/>
          </a:xfrm>
          <a:prstGeom prst="rect">
            <a:avLst/>
          </a:prstGeom>
          <a:solidFill>
            <a:schemeClr val="bg2">
              <a:lumMod val="40000"/>
              <a:lumOff val="60000"/>
              <a:alpha val="40000"/>
            </a:schemeClr>
          </a:solidFill>
        </p:spPr>
        <p:txBody>
          <a:bodyPr anchor="ctr" anchorCtr="1"/>
          <a:lstStyle/>
          <a:p>
            <a:pPr algn="ctr">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MS PGothic" pitchFamily="34" charset="-128"/>
                <a:cs typeface="+mn-cs"/>
              </a:rPr>
              <a:t>47% of all these vulnerabilities are Web application vulnerabilities</a:t>
            </a:r>
          </a:p>
        </p:txBody>
      </p:sp>
    </p:spTree>
    <p:extLst>
      <p:ext uri="{BB962C8B-B14F-4D97-AF65-F5344CB8AC3E}">
        <p14:creationId xmlns:p14="http://schemas.microsoft.com/office/powerpoint/2010/main" val="35874747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defRPr/>
            </a:pPr>
            <a:r>
              <a:rPr lang="en-US" smtClean="0">
                <a:ea typeface="MS PGothic" pitchFamily="34" charset="-128"/>
              </a:rPr>
              <a:t>Motivations and sophistication are rapidly evolving</a:t>
            </a:r>
          </a:p>
        </p:txBody>
      </p:sp>
      <p:grpSp>
        <p:nvGrpSpPr>
          <p:cNvPr id="18" name="Group 17"/>
          <p:cNvGrpSpPr>
            <a:grpSpLocks/>
          </p:cNvGrpSpPr>
          <p:nvPr/>
        </p:nvGrpSpPr>
        <p:grpSpPr bwMode="auto">
          <a:xfrm>
            <a:off x="228600" y="1371600"/>
            <a:ext cx="9525000" cy="1371600"/>
            <a:chOff x="228600" y="1371600"/>
            <a:chExt cx="9525000" cy="1371600"/>
          </a:xfrm>
        </p:grpSpPr>
        <p:sp>
          <p:nvSpPr>
            <p:cNvPr id="75" name="Rectangle 12"/>
            <p:cNvSpPr>
              <a:spLocks noChangeArrowheads="1"/>
            </p:cNvSpPr>
            <p:nvPr/>
          </p:nvSpPr>
          <p:spPr bwMode="auto">
            <a:xfrm>
              <a:off x="2286000" y="1447800"/>
              <a:ext cx="4968875" cy="1143000"/>
            </a:xfrm>
            <a:prstGeom prst="rect">
              <a:avLst/>
            </a:prstGeom>
            <a:gradFill rotWithShape="1">
              <a:gsLst>
                <a:gs pos="0">
                  <a:srgbClr val="F19027"/>
                </a:gs>
                <a:gs pos="100000">
                  <a:srgbClr val="FFFFFF">
                    <a:alpha val="0"/>
                  </a:srgbClr>
                </a:gs>
              </a:gsLst>
              <a:lin ang="0" scaled="1"/>
            </a:gradFill>
            <a:ln>
              <a:noFill/>
            </a:ln>
            <a:effectLst/>
            <a:extLst/>
          </p:spPr>
          <p:txBody>
            <a:bodyPr wrap="none" anchor="ctr"/>
            <a:lstStyle/>
            <a:p>
              <a:pPr fontAlgn="auto">
                <a:spcBef>
                  <a:spcPts val="0"/>
                </a:spcBef>
                <a:spcAft>
                  <a:spcPts val="0"/>
                </a:spcAft>
                <a:defRPr/>
              </a:pPr>
              <a:endParaRPr lang="en-US" kern="0">
                <a:solidFill>
                  <a:srgbClr val="000000"/>
                </a:solidFill>
                <a:latin typeface="Arial"/>
                <a:ea typeface="ＭＳ Ｐゴシック"/>
                <a:cs typeface="+mn-cs"/>
              </a:endParaRPr>
            </a:p>
          </p:txBody>
        </p:sp>
        <p:pic>
          <p:nvPicPr>
            <p:cNvPr id="1027" name="Picture 3" descr="C:\Users\kskap\AppData\Local\Microsoft\Windows\Temporary Internet Files\Content.IE5\WVGI4VZK\MP900437191[1].jpg"/>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1371600"/>
              <a:ext cx="1371600" cy="1371600"/>
            </a:xfrm>
            <a:prstGeom prst="ellipse">
              <a:avLst/>
            </a:prstGeom>
            <a:ln w="57150">
              <a:solidFill>
                <a:srgbClr val="F19027"/>
              </a:solidFill>
            </a:ln>
            <a:extLst>
              <a:ext uri="{909E8E84-426E-40dd-AFC4-6F175D3DCCD1}">
                <a14:hiddenFill xmlns:a14="http://schemas.microsoft.com/office/drawing/2010/main">
                  <a:solidFill>
                    <a:srgbClr val="FFFFFF"/>
                  </a:solidFill>
                </a14:hiddenFill>
              </a:ext>
            </a:extLst>
          </p:spPr>
        </p:pic>
        <p:sp>
          <p:nvSpPr>
            <p:cNvPr id="74" name="Rectangle 13"/>
            <p:cNvSpPr>
              <a:spLocks noChangeArrowheads="1"/>
            </p:cNvSpPr>
            <p:nvPr/>
          </p:nvSpPr>
          <p:spPr bwMode="auto">
            <a:xfrm>
              <a:off x="228600" y="1447800"/>
              <a:ext cx="2122488" cy="1143000"/>
            </a:xfrm>
            <a:prstGeom prst="rect">
              <a:avLst/>
            </a:prstGeom>
            <a:solidFill>
              <a:srgbClr val="F19027"/>
            </a:solidFill>
            <a:ln>
              <a:noFill/>
            </a:ln>
            <a:effectLst/>
            <a:extLst/>
          </p:spPr>
          <p:txBody>
            <a:bodyPr wrap="none" lIns="182880" anchor="ctr"/>
            <a:lstStyle/>
            <a:p>
              <a:pPr fontAlgn="auto">
                <a:spcBef>
                  <a:spcPct val="20000"/>
                </a:spcBef>
                <a:spcAft>
                  <a:spcPts val="0"/>
                </a:spcAft>
                <a:buClr>
                  <a:srgbClr val="000000"/>
                </a:buClr>
                <a:defRPr/>
              </a:pPr>
              <a:r>
                <a:rPr lang="en-US" altLang="ja-JP" sz="2400" b="1" kern="0" dirty="0">
                  <a:solidFill>
                    <a:srgbClr val="FFFFFF"/>
                  </a:solidFill>
                  <a:latin typeface="Arial"/>
                  <a:ea typeface="ＭＳ Ｐゴシック"/>
                  <a:cs typeface="+mn-cs"/>
                </a:rPr>
                <a:t>National </a:t>
              </a:r>
              <a:br>
                <a:rPr lang="en-US" altLang="ja-JP" sz="2400" b="1" kern="0" dirty="0">
                  <a:solidFill>
                    <a:srgbClr val="FFFFFF"/>
                  </a:solidFill>
                  <a:latin typeface="Arial"/>
                  <a:ea typeface="ＭＳ Ｐゴシック"/>
                  <a:cs typeface="+mn-cs"/>
                </a:rPr>
              </a:br>
              <a:r>
                <a:rPr lang="en-US" altLang="ja-JP" sz="2400" b="1" kern="0" dirty="0">
                  <a:solidFill>
                    <a:srgbClr val="FFFFFF"/>
                  </a:solidFill>
                  <a:latin typeface="Arial"/>
                  <a:ea typeface="ＭＳ Ｐゴシック"/>
                  <a:cs typeface="+mn-cs"/>
                </a:rPr>
                <a:t>Security</a:t>
              </a:r>
              <a:endParaRPr lang="en-US" sz="2400" b="1" kern="0" dirty="0">
                <a:solidFill>
                  <a:srgbClr val="FFFFFF"/>
                </a:solidFill>
                <a:latin typeface="Arial"/>
                <a:ea typeface="ＭＳ Ｐゴシック"/>
                <a:cs typeface="+mn-cs"/>
              </a:endParaRPr>
            </a:p>
          </p:txBody>
        </p:sp>
        <p:sp>
          <p:nvSpPr>
            <p:cNvPr id="7190" name="Rectangle 30"/>
            <p:cNvSpPr>
              <a:spLocks noChangeArrowheads="1"/>
            </p:cNvSpPr>
            <p:nvPr/>
          </p:nvSpPr>
          <p:spPr bwMode="auto">
            <a:xfrm>
              <a:off x="7407275" y="1600200"/>
              <a:ext cx="234632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95000"/>
                </a:lnSpc>
                <a:buClr>
                  <a:srgbClr val="000000"/>
                </a:buClr>
                <a:buFont typeface="Wingdings" charset="0"/>
                <a:buNone/>
              </a:pPr>
              <a:r>
                <a:rPr lang="en-US" altLang="ja-JP">
                  <a:solidFill>
                    <a:srgbClr val="000000"/>
                  </a:solidFill>
                  <a:cs typeface="MS PGothic" charset="0"/>
                </a:rPr>
                <a:t>Nation-state </a:t>
              </a:r>
              <a:br>
                <a:rPr lang="en-US" altLang="ja-JP">
                  <a:solidFill>
                    <a:srgbClr val="000000"/>
                  </a:solidFill>
                  <a:cs typeface="MS PGothic" charset="0"/>
                </a:rPr>
              </a:br>
              <a:r>
                <a:rPr lang="en-US" altLang="ja-JP">
                  <a:solidFill>
                    <a:srgbClr val="000000"/>
                  </a:solidFill>
                  <a:cs typeface="MS PGothic" charset="0"/>
                </a:rPr>
                <a:t>actors</a:t>
              </a:r>
            </a:p>
            <a:p>
              <a:pPr>
                <a:lnSpc>
                  <a:spcPct val="95000"/>
                </a:lnSpc>
                <a:buClr>
                  <a:srgbClr val="000000"/>
                </a:buClr>
                <a:buFont typeface="Wingdings" charset="0"/>
                <a:buNone/>
              </a:pPr>
              <a:r>
                <a:rPr lang="en-US" b="1">
                  <a:solidFill>
                    <a:srgbClr val="FF0000"/>
                  </a:solidFill>
                  <a:cs typeface="MS PGothic" charset="0"/>
                </a:rPr>
                <a:t>Stuxnet</a:t>
              </a:r>
            </a:p>
          </p:txBody>
        </p:sp>
      </p:grpSp>
      <p:grpSp>
        <p:nvGrpSpPr>
          <p:cNvPr id="17" name="Group 16"/>
          <p:cNvGrpSpPr>
            <a:grpSpLocks/>
          </p:cNvGrpSpPr>
          <p:nvPr/>
        </p:nvGrpSpPr>
        <p:grpSpPr bwMode="auto">
          <a:xfrm>
            <a:off x="228600" y="2581275"/>
            <a:ext cx="8915400" cy="1371600"/>
            <a:chOff x="228600" y="2581053"/>
            <a:chExt cx="8915400" cy="1371600"/>
          </a:xfrm>
        </p:grpSpPr>
        <p:sp>
          <p:nvSpPr>
            <p:cNvPr id="76" name="Rectangle 12"/>
            <p:cNvSpPr>
              <a:spLocks noChangeArrowheads="1"/>
            </p:cNvSpPr>
            <p:nvPr/>
          </p:nvSpPr>
          <p:spPr bwMode="auto">
            <a:xfrm>
              <a:off x="2286000" y="2666778"/>
              <a:ext cx="3819525" cy="1143000"/>
            </a:xfrm>
            <a:prstGeom prst="rect">
              <a:avLst/>
            </a:prstGeom>
            <a:gradFill rotWithShape="1">
              <a:gsLst>
                <a:gs pos="0">
                  <a:srgbClr val="F19027"/>
                </a:gs>
                <a:gs pos="100000">
                  <a:srgbClr val="FFFFFF">
                    <a:alpha val="0"/>
                  </a:srgbClr>
                </a:gs>
              </a:gsLst>
              <a:lin ang="0" scaled="1"/>
            </a:gradFill>
            <a:ln>
              <a:noFill/>
            </a:ln>
            <a:effectLst/>
            <a:extLst/>
          </p:spPr>
          <p:txBody>
            <a:bodyPr wrap="none" anchor="ctr"/>
            <a:lstStyle/>
            <a:p>
              <a:pPr fontAlgn="auto">
                <a:spcBef>
                  <a:spcPts val="0"/>
                </a:spcBef>
                <a:spcAft>
                  <a:spcPts val="0"/>
                </a:spcAft>
                <a:defRPr/>
              </a:pPr>
              <a:endParaRPr lang="en-US" kern="0">
                <a:solidFill>
                  <a:srgbClr val="000000"/>
                </a:solidFill>
                <a:latin typeface="Arial"/>
                <a:ea typeface="ＭＳ Ｐゴシック"/>
                <a:cs typeface="+mn-cs"/>
              </a:endParaRPr>
            </a:p>
          </p:txBody>
        </p:sp>
        <p:sp>
          <p:nvSpPr>
            <p:cNvPr id="70" name="Rectangle 5"/>
            <p:cNvSpPr>
              <a:spLocks noChangeArrowheads="1"/>
            </p:cNvSpPr>
            <p:nvPr/>
          </p:nvSpPr>
          <p:spPr bwMode="auto">
            <a:xfrm>
              <a:off x="228600" y="2666778"/>
              <a:ext cx="2122488" cy="1143000"/>
            </a:xfrm>
            <a:prstGeom prst="rect">
              <a:avLst/>
            </a:prstGeom>
            <a:solidFill>
              <a:srgbClr val="F19027"/>
            </a:solidFill>
            <a:ln>
              <a:noFill/>
            </a:ln>
            <a:effectLst/>
            <a:extLst/>
          </p:spPr>
          <p:txBody>
            <a:bodyPr wrap="none" lIns="182880" anchor="ctr"/>
            <a:lstStyle/>
            <a:p>
              <a:pPr fontAlgn="auto">
                <a:spcBef>
                  <a:spcPct val="20000"/>
                </a:spcBef>
                <a:spcAft>
                  <a:spcPts val="0"/>
                </a:spcAft>
                <a:buClr>
                  <a:srgbClr val="000000"/>
                </a:buClr>
                <a:defRPr/>
              </a:pPr>
              <a:r>
                <a:rPr lang="en-US" altLang="ja-JP" sz="2400" b="1" kern="0" dirty="0">
                  <a:solidFill>
                    <a:srgbClr val="FFFFFF"/>
                  </a:solidFill>
                  <a:latin typeface="Arial"/>
                  <a:ea typeface="ＭＳ Ｐゴシック"/>
                  <a:cs typeface="+mn-cs"/>
                </a:rPr>
                <a:t>Espionage,</a:t>
              </a:r>
              <a:br>
                <a:rPr lang="en-US" altLang="ja-JP" sz="2400" b="1" kern="0" dirty="0">
                  <a:solidFill>
                    <a:srgbClr val="FFFFFF"/>
                  </a:solidFill>
                  <a:latin typeface="Arial"/>
                  <a:ea typeface="ＭＳ Ｐゴシック"/>
                  <a:cs typeface="+mn-cs"/>
                </a:rPr>
              </a:br>
              <a:r>
                <a:rPr lang="en-US" altLang="ja-JP" sz="2400" b="1" kern="0" dirty="0">
                  <a:solidFill>
                    <a:srgbClr val="FFFFFF"/>
                  </a:solidFill>
                  <a:latin typeface="Arial"/>
                  <a:ea typeface="ＭＳ Ｐゴシック"/>
                  <a:cs typeface="+mn-cs"/>
                </a:rPr>
                <a:t>Activism</a:t>
              </a:r>
              <a:endParaRPr lang="en-US" sz="2400" b="1" kern="0" dirty="0">
                <a:solidFill>
                  <a:srgbClr val="FFFFFF"/>
                </a:solidFill>
                <a:latin typeface="Arial"/>
                <a:ea typeface="ＭＳ Ｐゴシック"/>
                <a:cs typeface="+mn-cs"/>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581053"/>
              <a:ext cx="1371600" cy="1371600"/>
            </a:xfrm>
            <a:prstGeom prst="ellipse">
              <a:avLst/>
            </a:prstGeom>
            <a:ln w="57150">
              <a:solidFill>
                <a:srgbClr val="F19027"/>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86" name="Rectangle 29"/>
            <p:cNvSpPr>
              <a:spLocks noChangeArrowheads="1"/>
            </p:cNvSpPr>
            <p:nvPr/>
          </p:nvSpPr>
          <p:spPr bwMode="auto">
            <a:xfrm>
              <a:off x="6194425" y="3072342"/>
              <a:ext cx="2949575"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95000"/>
                </a:lnSpc>
                <a:buClr>
                  <a:srgbClr val="000000"/>
                </a:buClr>
              </a:pPr>
              <a:r>
                <a:rPr lang="en-US" altLang="ja-JP">
                  <a:solidFill>
                    <a:srgbClr val="000000"/>
                  </a:solidFill>
                  <a:cs typeface="MS PGothic" charset="0"/>
                </a:rPr>
                <a:t>Competitors and H</a:t>
              </a:r>
              <a:r>
                <a:rPr lang="en-US">
                  <a:solidFill>
                    <a:srgbClr val="000000"/>
                  </a:solidFill>
                  <a:cs typeface="MS PGothic" charset="0"/>
                </a:rPr>
                <a:t>acktivists</a:t>
              </a:r>
              <a:br>
                <a:rPr lang="en-US">
                  <a:solidFill>
                    <a:srgbClr val="000000"/>
                  </a:solidFill>
                  <a:cs typeface="MS PGothic" charset="0"/>
                </a:rPr>
              </a:br>
              <a:r>
                <a:rPr lang="en-US" b="1">
                  <a:solidFill>
                    <a:srgbClr val="FF0000"/>
                  </a:solidFill>
                  <a:cs typeface="MS PGothic" charset="0"/>
                </a:rPr>
                <a:t>Aurora</a:t>
              </a:r>
            </a:p>
          </p:txBody>
        </p:sp>
      </p:grpSp>
      <p:grpSp>
        <p:nvGrpSpPr>
          <p:cNvPr id="16" name="Group 15"/>
          <p:cNvGrpSpPr>
            <a:grpSpLocks/>
          </p:cNvGrpSpPr>
          <p:nvPr/>
        </p:nvGrpSpPr>
        <p:grpSpPr bwMode="auto">
          <a:xfrm>
            <a:off x="228600" y="3790950"/>
            <a:ext cx="8305800" cy="1371600"/>
            <a:chOff x="228600" y="3790506"/>
            <a:chExt cx="8305800" cy="1371600"/>
          </a:xfrm>
        </p:grpSpPr>
        <p:sp>
          <p:nvSpPr>
            <p:cNvPr id="77" name="Rectangle 12"/>
            <p:cNvSpPr>
              <a:spLocks noChangeArrowheads="1"/>
            </p:cNvSpPr>
            <p:nvPr/>
          </p:nvSpPr>
          <p:spPr bwMode="auto">
            <a:xfrm>
              <a:off x="2286000" y="3885756"/>
              <a:ext cx="2466975" cy="1143000"/>
            </a:xfrm>
            <a:prstGeom prst="rect">
              <a:avLst/>
            </a:prstGeom>
            <a:gradFill rotWithShape="1">
              <a:gsLst>
                <a:gs pos="0">
                  <a:srgbClr val="F19027"/>
                </a:gs>
                <a:gs pos="100000">
                  <a:srgbClr val="FFFFFF">
                    <a:alpha val="0"/>
                  </a:srgbClr>
                </a:gs>
              </a:gsLst>
              <a:lin ang="0" scaled="1"/>
            </a:gradFill>
            <a:ln>
              <a:noFill/>
            </a:ln>
            <a:effectLst/>
            <a:extLst/>
          </p:spPr>
          <p:txBody>
            <a:bodyPr wrap="none" anchor="ctr"/>
            <a:lstStyle/>
            <a:p>
              <a:pPr fontAlgn="auto">
                <a:spcBef>
                  <a:spcPts val="0"/>
                </a:spcBef>
                <a:spcAft>
                  <a:spcPts val="0"/>
                </a:spcAft>
                <a:defRPr/>
              </a:pPr>
              <a:endParaRPr lang="en-US" kern="0">
                <a:solidFill>
                  <a:srgbClr val="000000"/>
                </a:solidFill>
                <a:latin typeface="Arial"/>
                <a:ea typeface="ＭＳ Ｐゴシック"/>
                <a:cs typeface="+mn-cs"/>
              </a:endParaRPr>
            </a:p>
          </p:txBody>
        </p:sp>
        <p:sp>
          <p:nvSpPr>
            <p:cNvPr id="7180" name="Rectangle 7"/>
            <p:cNvSpPr>
              <a:spLocks noChangeArrowheads="1"/>
            </p:cNvSpPr>
            <p:nvPr/>
          </p:nvSpPr>
          <p:spPr bwMode="auto">
            <a:xfrm>
              <a:off x="228600" y="3886200"/>
              <a:ext cx="2122488" cy="1143000"/>
            </a:xfrm>
            <a:prstGeom prst="rect">
              <a:avLst/>
            </a:prstGeom>
            <a:solidFill>
              <a:srgbClr val="F1902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80" anchor="ctr"/>
            <a:lstStyle/>
            <a:p>
              <a:pPr>
                <a:spcBef>
                  <a:spcPct val="20000"/>
                </a:spcBef>
                <a:buClr>
                  <a:srgbClr val="000000"/>
                </a:buClr>
              </a:pPr>
              <a:r>
                <a:rPr lang="en-US" altLang="ja-JP" sz="2400" b="1">
                  <a:solidFill>
                    <a:srgbClr val="FFFFFF"/>
                  </a:solidFill>
                  <a:cs typeface="MS PGothic" charset="0"/>
                </a:rPr>
                <a:t>Monetary </a:t>
              </a:r>
              <a:br>
                <a:rPr lang="en-US" altLang="ja-JP" sz="2400" b="1">
                  <a:solidFill>
                    <a:srgbClr val="FFFFFF"/>
                  </a:solidFill>
                  <a:cs typeface="MS PGothic" charset="0"/>
                </a:rPr>
              </a:br>
              <a:r>
                <a:rPr lang="en-US" altLang="ja-JP" sz="2400" b="1">
                  <a:solidFill>
                    <a:srgbClr val="FFFFFF"/>
                  </a:solidFill>
                  <a:cs typeface="MS PGothic" charset="0"/>
                </a:rPr>
                <a:t>Gain</a:t>
              </a:r>
              <a:endParaRPr lang="en-US" sz="2400" b="1">
                <a:solidFill>
                  <a:srgbClr val="FFFFFF"/>
                </a:solidFill>
                <a:cs typeface="MS PGothic" charset="0"/>
              </a:endParaRPr>
            </a:p>
          </p:txBody>
        </p:sp>
        <p:sp>
          <p:nvSpPr>
            <p:cNvPr id="7181" name="Rectangle 28"/>
            <p:cNvSpPr>
              <a:spLocks noChangeArrowheads="1"/>
            </p:cNvSpPr>
            <p:nvPr/>
          </p:nvSpPr>
          <p:spPr bwMode="auto">
            <a:xfrm>
              <a:off x="4968875" y="4279371"/>
              <a:ext cx="35655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95000"/>
                </a:lnSpc>
                <a:buClr>
                  <a:srgbClr val="000000"/>
                </a:buClr>
                <a:buFont typeface="Wingdings" charset="0"/>
                <a:buNone/>
              </a:pPr>
              <a:r>
                <a:rPr lang="en-US" altLang="ja-JP">
                  <a:solidFill>
                    <a:srgbClr val="000000"/>
                  </a:solidFill>
                  <a:cs typeface="MS PGothic" charset="0"/>
                </a:rPr>
                <a:t>Organized </a:t>
              </a:r>
              <a:br>
                <a:rPr lang="en-US" altLang="ja-JP">
                  <a:solidFill>
                    <a:srgbClr val="000000"/>
                  </a:solidFill>
                  <a:cs typeface="MS PGothic" charset="0"/>
                </a:rPr>
              </a:br>
              <a:r>
                <a:rPr lang="en-US" altLang="ja-JP">
                  <a:solidFill>
                    <a:srgbClr val="000000"/>
                  </a:solidFill>
                  <a:cs typeface="MS PGothic" charset="0"/>
                </a:rPr>
                <a:t>crime</a:t>
              </a:r>
            </a:p>
            <a:p>
              <a:pPr>
                <a:lnSpc>
                  <a:spcPct val="95000"/>
                </a:lnSpc>
                <a:buClr>
                  <a:srgbClr val="000000"/>
                </a:buClr>
              </a:pPr>
              <a:r>
                <a:rPr lang="en-US" b="1">
                  <a:solidFill>
                    <a:srgbClr val="FF0000"/>
                  </a:solidFill>
                  <a:cs typeface="MS PGothic" charset="0"/>
                </a:rPr>
                <a:t>Zeus</a:t>
              </a:r>
            </a:p>
          </p:txBody>
        </p:sp>
        <p:pic>
          <p:nvPicPr>
            <p:cNvPr id="1045" name="Picture 21" descr="C:\Users\kskap\AppData\Local\Microsoft\Windows\Temporary Internet Files\Content.IE5\CKRUFXAT\MP900182581[1].jpg"/>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5200" y="3790506"/>
              <a:ext cx="1371600" cy="1371600"/>
            </a:xfrm>
            <a:prstGeom prst="ellipse">
              <a:avLst/>
            </a:prstGeom>
            <a:ln w="57150">
              <a:solidFill>
                <a:srgbClr val="F19027"/>
              </a:solidFill>
            </a:ln>
            <a:extLst>
              <a:ext uri="{909E8E84-426E-40dd-AFC4-6F175D3DCCD1}">
                <a14:hiddenFill xmlns:a14="http://schemas.microsoft.com/office/drawing/2010/main">
                  <a:solidFill>
                    <a:srgbClr val="FFFFFF"/>
                  </a:solidFill>
                </a14:hiddenFill>
              </a:ext>
            </a:extLst>
          </p:spPr>
        </p:pic>
      </p:grpSp>
      <p:grpSp>
        <p:nvGrpSpPr>
          <p:cNvPr id="15" name="Group 14"/>
          <p:cNvGrpSpPr>
            <a:grpSpLocks/>
          </p:cNvGrpSpPr>
          <p:nvPr/>
        </p:nvGrpSpPr>
        <p:grpSpPr bwMode="auto">
          <a:xfrm>
            <a:off x="228600" y="5000625"/>
            <a:ext cx="6477000" cy="1371600"/>
            <a:chOff x="228600" y="4999960"/>
            <a:chExt cx="6477000" cy="1371600"/>
          </a:xfrm>
        </p:grpSpPr>
        <p:sp>
          <p:nvSpPr>
            <p:cNvPr id="78" name="Rectangle 8"/>
            <p:cNvSpPr>
              <a:spLocks noChangeArrowheads="1"/>
            </p:cNvSpPr>
            <p:nvPr/>
          </p:nvSpPr>
          <p:spPr bwMode="auto">
            <a:xfrm>
              <a:off x="2286000" y="5104735"/>
              <a:ext cx="1233488" cy="1143000"/>
            </a:xfrm>
            <a:prstGeom prst="rect">
              <a:avLst/>
            </a:prstGeom>
            <a:gradFill rotWithShape="1">
              <a:gsLst>
                <a:gs pos="0">
                  <a:srgbClr val="006699"/>
                </a:gs>
                <a:gs pos="100000">
                  <a:srgbClr val="FFFFFF">
                    <a:alpha val="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fontAlgn="auto">
                <a:spcBef>
                  <a:spcPts val="0"/>
                </a:spcBef>
                <a:spcAft>
                  <a:spcPts val="0"/>
                </a:spcAft>
                <a:defRPr/>
              </a:pPr>
              <a:endParaRPr lang="en-US">
                <a:solidFill>
                  <a:srgbClr val="000000"/>
                </a:solidFill>
                <a:latin typeface="+mn-lt"/>
                <a:ea typeface="+mn-ea"/>
                <a:cs typeface="MS PGothic" charset="0"/>
              </a:endParaRPr>
            </a:p>
          </p:txBody>
        </p:sp>
        <p:sp>
          <p:nvSpPr>
            <p:cNvPr id="7176" name="Rectangle 9"/>
            <p:cNvSpPr>
              <a:spLocks noChangeArrowheads="1"/>
            </p:cNvSpPr>
            <p:nvPr/>
          </p:nvSpPr>
          <p:spPr bwMode="auto">
            <a:xfrm>
              <a:off x="228600" y="5105400"/>
              <a:ext cx="2122488" cy="1143000"/>
            </a:xfrm>
            <a:prstGeom prst="rect">
              <a:avLst/>
            </a:prstGeom>
            <a:solidFill>
              <a:srgbClr val="3366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82880" anchor="ctr"/>
            <a:lstStyle/>
            <a:p>
              <a:pPr>
                <a:spcBef>
                  <a:spcPct val="20000"/>
                </a:spcBef>
                <a:buClr>
                  <a:srgbClr val="000000"/>
                </a:buClr>
              </a:pPr>
              <a:r>
                <a:rPr lang="en-US" altLang="ja-JP" sz="2400" b="1">
                  <a:solidFill>
                    <a:srgbClr val="FFFFFF"/>
                  </a:solidFill>
                  <a:cs typeface="MS PGothic" charset="0"/>
                </a:rPr>
                <a:t>Revenge,</a:t>
              </a:r>
              <a:br>
                <a:rPr lang="en-US" altLang="ja-JP" sz="2400" b="1">
                  <a:solidFill>
                    <a:srgbClr val="FFFFFF"/>
                  </a:solidFill>
                  <a:cs typeface="MS PGothic" charset="0"/>
                </a:rPr>
              </a:br>
              <a:r>
                <a:rPr lang="en-US" altLang="ja-JP" sz="2400" b="1">
                  <a:solidFill>
                    <a:srgbClr val="FFFFFF"/>
                  </a:solidFill>
                  <a:cs typeface="MS PGothic" charset="0"/>
                </a:rPr>
                <a:t>Curiosity</a:t>
              </a:r>
              <a:endParaRPr lang="en-US" sz="2400" b="1">
                <a:solidFill>
                  <a:srgbClr val="FFFFFF"/>
                </a:solidFill>
                <a:cs typeface="MS PGothic" charset="0"/>
              </a:endParaRPr>
            </a:p>
          </p:txBody>
        </p:sp>
        <p:sp>
          <p:nvSpPr>
            <p:cNvPr id="7177" name="Rectangle 26"/>
            <p:cNvSpPr>
              <a:spLocks noChangeArrowheads="1"/>
            </p:cNvSpPr>
            <p:nvPr/>
          </p:nvSpPr>
          <p:spPr bwMode="auto">
            <a:xfrm>
              <a:off x="3763963" y="5486400"/>
              <a:ext cx="2941637"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95000"/>
                </a:lnSpc>
                <a:buClr>
                  <a:srgbClr val="000000"/>
                </a:buClr>
              </a:pPr>
              <a:r>
                <a:rPr lang="en-US" altLang="ja-JP">
                  <a:solidFill>
                    <a:srgbClr val="000000"/>
                  </a:solidFill>
                  <a:cs typeface="MS PGothic" charset="0"/>
                </a:rPr>
                <a:t>Insiders and </a:t>
              </a:r>
              <a:br>
                <a:rPr lang="en-US" altLang="ja-JP">
                  <a:solidFill>
                    <a:srgbClr val="000000"/>
                  </a:solidFill>
                  <a:cs typeface="MS PGothic" charset="0"/>
                </a:rPr>
              </a:br>
              <a:r>
                <a:rPr lang="en-US" altLang="ja-JP">
                  <a:solidFill>
                    <a:srgbClr val="000000"/>
                  </a:solidFill>
                  <a:cs typeface="MS PGothic" charset="0"/>
                </a:rPr>
                <a:t>Script-kiddies</a:t>
              </a:r>
              <a:br>
                <a:rPr lang="en-US" altLang="ja-JP">
                  <a:solidFill>
                    <a:srgbClr val="000000"/>
                  </a:solidFill>
                  <a:cs typeface="MS PGothic" charset="0"/>
                </a:rPr>
              </a:br>
              <a:r>
                <a:rPr lang="en-US" altLang="ja-JP" b="1">
                  <a:solidFill>
                    <a:srgbClr val="FF0000"/>
                  </a:solidFill>
                  <a:cs typeface="MS PGothic" charset="0"/>
                </a:rPr>
                <a:t>C</a:t>
              </a:r>
              <a:r>
                <a:rPr lang="en-US" b="1">
                  <a:solidFill>
                    <a:srgbClr val="FF0000"/>
                  </a:solidFill>
                  <a:cs typeface="MS PGothic" charset="0"/>
                </a:rPr>
                <a:t>ode Red</a:t>
              </a:r>
              <a:endParaRPr lang="en-US" sz="1600" b="1">
                <a:solidFill>
                  <a:srgbClr val="FF0000"/>
                </a:solidFill>
                <a:cs typeface="MS PGothic" charset="0"/>
              </a:endParaRPr>
            </a:p>
          </p:txBody>
        </p:sp>
        <p:pic>
          <p:nvPicPr>
            <p:cNvPr id="1053" name="Picture 29" descr="C:\Users\kskap\AppData\Local\Microsoft\Windows\Temporary Internet Files\Content.IE5\WVGI4VZK\MP900443653[1].jpg"/>
            <p:cNvPicPr>
              <a:picLocks noChangeArrowheads="1"/>
            </p:cNvPicPr>
            <p:nvPr/>
          </p:nvPicPr>
          <p:blipFill rotWithShape="1">
            <a:blip r:embed="rId6">
              <a:extLst>
                <a:ext uri="{28A0092B-C50C-407E-A947-70E740481C1C}">
                  <a14:useLocalDpi xmlns:a14="http://schemas.microsoft.com/office/drawing/2010/main" val="0"/>
                </a:ext>
              </a:extLst>
            </a:blip>
            <a:srcRect l="8261" t="23101" r="47860" b="38450"/>
            <a:stretch/>
          </p:blipFill>
          <p:spPr bwMode="auto">
            <a:xfrm>
              <a:off x="2286000" y="4999960"/>
              <a:ext cx="1371600" cy="1371600"/>
            </a:xfrm>
            <a:prstGeom prst="ellipse">
              <a:avLst/>
            </a:prstGeom>
            <a:ln w="57150">
              <a:solidFill>
                <a:srgbClr val="336699"/>
              </a:solidFill>
            </a:ln>
            <a:extLst/>
          </p:spPr>
          <p:style>
            <a:lnRef idx="2">
              <a:schemeClr val="dk1"/>
            </a:lnRef>
            <a:fillRef idx="1">
              <a:schemeClr val="lt1"/>
            </a:fillRef>
            <a:effectRef idx="0">
              <a:schemeClr val="dk1"/>
            </a:effectRef>
            <a:fontRef idx="minor">
              <a:schemeClr val="dk1"/>
            </a:fontRef>
          </p:style>
        </p:pic>
      </p:grpSp>
    </p:spTree>
    <p:extLst>
      <p:ext uri="{BB962C8B-B14F-4D97-AF65-F5344CB8AC3E}">
        <p14:creationId xmlns:p14="http://schemas.microsoft.com/office/powerpoint/2010/main" val="14173527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 presetClass="entr" presetSubtype="4" decel="10000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ppt_x"/>
                                          </p:val>
                                        </p:tav>
                                        <p:tav tm="100000">
                                          <p:val>
                                            <p:strVal val="#ppt_x"/>
                                          </p:val>
                                        </p:tav>
                                      </p:tavLst>
                                    </p:anim>
                                    <p:anim calcmode="lin" valueType="num">
                                      <p:cBhvr additive="base">
                                        <p:cTn id="13" dur="1000" fill="hold"/>
                                        <p:tgtEl>
                                          <p:spTgt spid="16"/>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2000"/>
                            </p:stCondLst>
                            <p:childTnLst>
                              <p:par>
                                <p:cTn id="15" presetID="2" presetClass="entr" presetSubtype="4" decel="10000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3000"/>
                            </p:stCondLst>
                            <p:childTnLst>
                              <p:par>
                                <p:cTn id="20" presetID="2" presetClass="entr" presetSubtype="4" decel="10000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1000" fill="hold"/>
                                        <p:tgtEl>
                                          <p:spTgt spid="18"/>
                                        </p:tgtEl>
                                        <p:attrNameLst>
                                          <p:attrName>ppt_x</p:attrName>
                                        </p:attrNameLst>
                                      </p:cBhvr>
                                      <p:tavLst>
                                        <p:tav tm="0">
                                          <p:val>
                                            <p:strVal val="#ppt_x"/>
                                          </p:val>
                                        </p:tav>
                                        <p:tav tm="100000">
                                          <p:val>
                                            <p:strVal val="#ppt_x"/>
                                          </p:val>
                                        </p:tav>
                                      </p:tavLst>
                                    </p:anim>
                                    <p:anim calcmode="lin" valueType="num">
                                      <p:cBhvr additive="base">
                                        <p:cTn id="23"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Multiply 17"/>
          <p:cNvSpPr/>
          <p:nvPr/>
        </p:nvSpPr>
        <p:spPr bwMode="auto">
          <a:xfrm>
            <a:off x="765175" y="457200"/>
            <a:ext cx="7315200" cy="7315200"/>
          </a:xfrm>
          <a:prstGeom prst="mathMultiply">
            <a:avLst/>
          </a:prstGeom>
          <a:gradFill flip="none" rotWithShape="1">
            <a:gsLst>
              <a:gs pos="0">
                <a:schemeClr val="bg1">
                  <a:lumMod val="75000"/>
                  <a:alpha val="44000"/>
                </a:schemeClr>
              </a:gs>
              <a:gs pos="72000">
                <a:schemeClr val="bg1">
                  <a:alpha val="0"/>
                </a:schemeClr>
              </a:gs>
            </a:gsLst>
            <a:path path="circle">
              <a:fillToRect l="50000" t="50000" r="50000" b="50000"/>
            </a:path>
            <a:tileRect/>
          </a:gradFill>
          <a:ln>
            <a:noFill/>
          </a:ln>
          <a:effectLst/>
          <a:extLst/>
        </p:spPr>
        <p:txBody>
          <a:bodyPr/>
          <a:lstStyle/>
          <a:p>
            <a:pPr>
              <a:defRPr/>
            </a:pPr>
            <a:endParaRPr lang="en-US" sz="1600" dirty="0">
              <a:cs typeface="Arial" pitchFamily="34" charset="0"/>
            </a:endParaRPr>
          </a:p>
        </p:txBody>
      </p:sp>
      <p:sp>
        <p:nvSpPr>
          <p:cNvPr id="12" name="Rectangle 11"/>
          <p:cNvSpPr/>
          <p:nvPr/>
        </p:nvSpPr>
        <p:spPr bwMode="auto">
          <a:xfrm>
            <a:off x="5562600" y="1493838"/>
            <a:ext cx="3200400" cy="1350962"/>
          </a:xfrm>
          <a:prstGeom prst="rect">
            <a:avLst/>
          </a:prstGeom>
          <a:gradFill flip="none" rotWithShape="1">
            <a:gsLst>
              <a:gs pos="0">
                <a:schemeClr val="bg1">
                  <a:alpha val="0"/>
                </a:schemeClr>
              </a:gs>
              <a:gs pos="100000">
                <a:schemeClr val="bg1">
                  <a:lumMod val="95000"/>
                </a:schemeClr>
              </a:gs>
            </a:gsLst>
            <a:lin ang="16200000" scaled="1"/>
            <a:tileRect/>
          </a:gradFill>
          <a:ln>
            <a:noFill/>
          </a:ln>
          <a:effectLst/>
          <a:extLst/>
        </p:spPr>
        <p:txBody>
          <a:bodyPr rIns="0" bIns="91440"/>
          <a:lstStyle/>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r>
              <a:rPr lang="en-US" sz="1300" dirty="0">
                <a:solidFill>
                  <a:srgbClr val="000000"/>
                </a:solidFill>
                <a:latin typeface="Arial" pitchFamily="34" charset="0"/>
                <a:ea typeface="ＭＳ Ｐゴシック" pitchFamily="34" charset="-128"/>
                <a:cs typeface="Arial" pitchFamily="34" charset="0"/>
              </a:rPr>
              <a:t>Cloud security is a key concern as customers rethink how IT resources are designed, deployed and consumed</a:t>
            </a:r>
            <a:endParaRPr lang="en-US" sz="1300" dirty="0">
              <a:solidFill>
                <a:srgbClr val="262626"/>
              </a:solidFill>
              <a:latin typeface="Arial" pitchFamily="34" charset="0"/>
              <a:ea typeface="ＭＳ Ｐゴシック" pitchFamily="34" charset="-128"/>
              <a:cs typeface="Arial" pitchFamily="34" charset="0"/>
            </a:endParaRPr>
          </a:p>
        </p:txBody>
      </p:sp>
      <p:sp>
        <p:nvSpPr>
          <p:cNvPr id="8198" name="AutoShape 3"/>
          <p:cNvSpPr>
            <a:spLocks noChangeArrowheads="1"/>
          </p:cNvSpPr>
          <p:nvPr/>
        </p:nvSpPr>
        <p:spPr bwMode="auto">
          <a:xfrm>
            <a:off x="5562600" y="1493838"/>
            <a:ext cx="3200400" cy="376237"/>
          </a:xfrm>
          <a:prstGeom prst="roundRect">
            <a:avLst>
              <a:gd name="adj" fmla="val 11972"/>
            </a:avLst>
          </a:prstGeom>
          <a:solidFill>
            <a:srgbClr val="33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solidFill>
                  <a:schemeClr val="bg1"/>
                </a:solidFill>
                <a:cs typeface="MS PGothic" charset="0"/>
              </a:rPr>
              <a:t>Cloud Computing</a:t>
            </a:r>
          </a:p>
        </p:txBody>
      </p:sp>
      <p:sp>
        <p:nvSpPr>
          <p:cNvPr id="23" name="Cube 22"/>
          <p:cNvSpPr/>
          <p:nvPr/>
        </p:nvSpPr>
        <p:spPr bwMode="auto">
          <a:xfrm flipH="1">
            <a:off x="3622675" y="3886200"/>
            <a:ext cx="1600200" cy="381000"/>
          </a:xfrm>
          <a:prstGeom prst="cube">
            <a:avLst>
              <a:gd name="adj" fmla="val 71915"/>
            </a:avLst>
          </a:prstGeom>
          <a:gradFill flip="none" rotWithShape="1">
            <a:gsLst>
              <a:gs pos="0">
                <a:schemeClr val="bg1">
                  <a:lumMod val="65000"/>
                </a:schemeClr>
              </a:gs>
              <a:gs pos="100000">
                <a:schemeClr val="bg1">
                  <a:lumMod val="85000"/>
                </a:schemeClr>
              </a:gs>
            </a:gsLst>
            <a:lin ang="8100000" scaled="1"/>
            <a:tileRect/>
          </a:gradFill>
          <a:ln>
            <a:noFill/>
          </a:ln>
          <a:effectLst/>
          <a:extLst/>
        </p:spPr>
        <p:txBody>
          <a:bodyPr/>
          <a:lstStyle/>
          <a:p>
            <a:pPr>
              <a:defRPr/>
            </a:pPr>
            <a:endParaRPr lang="en-US" sz="1600">
              <a:cs typeface="Arial" pitchFamily="34" charset="0"/>
            </a:endParaRPr>
          </a:p>
        </p:txBody>
      </p:sp>
      <p:sp>
        <p:nvSpPr>
          <p:cNvPr id="41992" name="Title 2"/>
          <p:cNvSpPr>
            <a:spLocks noGrp="1"/>
          </p:cNvSpPr>
          <p:nvPr>
            <p:ph type="title" idx="4294967295"/>
          </p:nvPr>
        </p:nvSpPr>
        <p:spPr>
          <a:xfrm>
            <a:off x="304800" y="736600"/>
            <a:ext cx="8686800" cy="396875"/>
          </a:xfrm>
        </p:spPr>
        <p:txBody>
          <a:bodyPr/>
          <a:lstStyle/>
          <a:p>
            <a:pPr>
              <a:defRPr/>
            </a:pPr>
            <a:r>
              <a:rPr lang="en-US" dirty="0" smtClean="0">
                <a:ea typeface="MS PGothic" pitchFamily="34" charset="-128"/>
                <a:cs typeface="Arial" pitchFamily="34" charset="0"/>
              </a:rPr>
              <a:t>Major Trends in IT Security</a:t>
            </a:r>
          </a:p>
        </p:txBody>
      </p:sp>
      <p:sp>
        <p:nvSpPr>
          <p:cNvPr id="8201" name="AutoShape 9" descr="data:image/jpeg;base64,/9j/4AAQSkZJRgABAQAAAQABAAD/2wCEAAkGBhQSEBUSEhMWEhUUGRcWGRcWFRcYGBgXFxgYFxYZGhcYHCYeHBojGRQYHy8gIycpLSwsFR4xNTAqNSY3LCkBCQoKDgwOGA8PFywdHRw1LCkpLCosNTA1Ki0qLCwvKSouKiwqKiwsKiwsLSwsKSwpLSwsLC0sLikpLCwsNCksKv/AABEIAM8A9AMBIgACEQEDEQH/xAAcAAEAAwADAQEAAAAAAAAAAAAABQYHAwQIAgH/xABPEAABAwIDBAUHBwgIAwkAAAABAAIDBBEFEiEGBxMxQVFhcYEUIjJygpGhCCNzkrGysxU0NUJSU2KiFyQlMzZDdMFUhNIWY4OTo8LR4fH/xAAZAQEBAQEBAQAAAAAAAAAAAAAAAQMEAgX/xAAlEQEBAAIBAwMEAwAAAAAAAAAAAQIDERIhMQQTIkFCcYEUMmH/2gAMAwEAAhEDEQA/ANxREQEREBERAREQEREBERAREQEREBERAREQERRePbRRUjM0h16GjmUEoo+sx6CL05WN7L6rKsQ22rMQlMNIxzusMOVjR1ySHQLlp928h86rrch6WU7Qbd8j+fuXqY1OqNAdt5Rj/N+BXLBtnSP0EzR33H2rP5N39AOc1UT1mb/YNAUVXbBsbrT1ko7HkPH2L17deeuNrgqWvF2ODh2G65V5+p6uuo3ZgeK0dMRId4sPPwWg7Ibz2TgNlIvyzcrHqcOhecsLj5eplL4aAi/GvBFxqCv1eVEREBERAREQEREBERAREQEREBERAREQEREBEQlBF7RY8ykhMjtTyaOsrHYopsWqnF7yyJp+cf2fsM8F3N4OOmpquEw6A5G/+532+5csOJspoBGzQD3nrJ7St9eHPdlnnx2WB1fFSxCCnaI2N6BzJ63HmSesquYjtNbm63ioWOufVVEcLNOI9rL9NidT4C58FrVDsJRQ8qdkjv2pfnHH61wPALbK46/Pessec/DIp9rR0Xcuo7al3QCFtmIbFUU7cr6aMfxMaI3Ducyx96xjENlncapbTNfNFTvLS6wJAuQCQ3nq06gdF9Fpr2YZfThnswzx+vLij2hdfpUiKVlR84w8KcfrDQO7HDp71Xo4FKYa4tN2gkDU2BIHfbl4rbPHGxnhllK0DYDbRwd5NUaEG2v6p6PZK0wFYFiz7BtS3RzLZu1nT7lr2xmM+UUzSTctsL9YtofcvmbMOmu/DLqifREWb2IiICIiAiIgIiICIiAiIgIiICIiAiIgKPx+s4VNK/pDTbv6FIKv7dutQyeH2oPP8mKHyuV/7tth3nn8SunUbQF3NdOR/wDfnpLz9pUcvo6/jjHHlObeWobmaYz17pSPNp2F3tv81vwzFbfZYju1wHFDSudRvipYp3ZjM+znuy+aA1tjYA36uatL93+Kjzm4y8v6nNeG3+sdPBcuy9WVtrfD449ou+OYmKalmqD/AJUbn+IHmjxdYeKq+6KkcMP47/TqHuff+Eea37CfFUbb3aXEoqQ0GIRsvK5uWpZ6L2McC4Gwsdcp5AjpGt1r+zsUTaSFsD2yRsjY1rmEFpsAOY7V5s6cfy9S85fh91GCU8jsz6eJ7ut0bCfeQqxvJqmQ0jII2tZxX3ytAaMrNToP4i33K6hqwLfFtFxcSDYngtp2NYC03GZ3nv1HeB7Kuqc5T/E2f1c2cGFzTyIP2K0blcQJjDSfRzRn2dW/ArJosakIyk89FpG5G+afslb8Wm/2Lf1E+PLHT2y4bSiIuJ1CIiAiIgIiICIiAiIgIiICIiAiIgIiIChNsoM9FKB0C/uKm1xVUAexzDycCPeg8qVVIQZh1PPx84KKbCS4NaLkkAd5Nh8VfdocGMVW+NwsJPN9tvo+8KE2ebFBXxSVJLY4n53WBJJZq1oHWXAL6GN518xyXtnZXovAsMFNSwwDlFG1niBqffdd4LMqvfzTB3zdNM8dbnMZ8POUrgG+OhqHBj89M4/vbZSeoPaSL99lx3XlO9jp6sURtHTtxDaKGle0PhpIi6Rp1BLhmIPfmjHgu3PugMTy/Dq6eiDtSy7nN8CHA27796490cRqJq7EnjWolLGdjQcxHxaPZWjpbZeJ9Ekl7s8duwle0ur8VqZ42Auc1pLW5Wi5uXOd0DqWEzuaXuLBlaSS0XvZt9Bc89F6O3p4v5PhU1jZ01oW+36X8gcvOUcS6NPNltZbOJ2c9BDmcB1lbPuWw60M0v7c+ncxv/2sxwXDzYvtr6Le1zuXuFz4L0JsbgXktJFD0tbd3ru1Pu5eCvqO2Miae+VqfREXE6RERAREQEREBERAREQEREBERAREQEREBERBRN5OynGj4rB5w525gjk7wWSYnScVpJFpWaPHX/EOwr0q5oIsdQVnW2GwF3caC4troLlvh0t7F06N3t3i+Kx3a+udvMYZLS2XA6BXbEsGsbSt4Lzydzif3O6D2FRU+ASD9W/aNQvp+3M5zheY4/duPbOcV3tjN5NTh7eEGtmhuTw3aEEm5LXjUX7bhXN+/luXzaN2btmFvgy6zR2FP/ZPuX3Fg7zyaVlfSc3vGn8iSeUhtft1UYllbK1jGMJc1jAeZFrkk3JsorDcLL3dQ6T0AKZpdmSLGQ5AeQ5uPYAtA2d2B83i1DTDA0ZsmvEfbXzgNQOzn3c16s16J8r+njqz23jGfs3fbKcR7ah7bRRaRNI9N/S4jsI+AHQVqDG2URg2NRyO4bGOjyXaAQABl0sLG3QezQ2JsVMr5WzZdmXVXdhhMJxBERZvYi6sGKwvdlZLG9x6GvaTpz0BXaQERdafE4mOyvljY7qc9oOvLQlB2UREBF16mvjjtxJGMvyzOa29udrlRm0O2NLRQtmnlAa82ZkBeXnn5obzAHTy96CbRdDBMchq4Wz07+JG69jYggg2IIOoIPQV30BERAREQEREBFTdn96VNWVho445myDiavawN+bvm1DyejTRXJAREQEREEZXbPxSA3aNeYIBae8HRVyp3aQn0M8P0T/N+o+4V2Rescsse+N4S4zLzOWff0YD9+7xgjP2WXcpd3LB6U8pHUxkcfxAJ+KuqLS+o2X7qzmnXPtROF7MwU5vFEA79t13v+s65UjPTB7XNdycCDrrr1HoXKiytt71rJx4ReGYAyFxcCSSSeQAzO9J5A5vI0J00HJSiIoCIiDzhVMGF7Q3AysjqA7T9zNqfAMlI9lej1iO/wDwa01PVAaSNdC7vYczPEte76i1DYTGPKsOppibudGGu9dnmP8A5mn3oqeXlreFivlWJVMo1bnMbT/DH82335SfFejdr8Y8loaiovYxxuLfXPms/nc1YFs5soZsIxCqsSYjFkP0RzzfyPHuQjfNjcY8qoKee9y+Nub12+a/+drlMrL9wmL56OWnJ1gkzD1JRf77X+9adLIGtLibAAknqA1KI8/b5aw1WLinZ5xibHC0c/nJDmPxkaPZWm7WbsI6ykpqdsphNK0MjdlzDLla0gtuOeRpvfoWXbvYTiGPeUOFwHy1R7LH5seDns9y1/b7bb8mQRzcHjZ5OHbPkt5rnXvldf0bW7UV29jNlGYdSNp2PMmrnueRbM53M5egWAFteSnVEbJ7QeW0cVVk4fFDjkzZrZXuZ6Vhf0b8ulVaTeuBiv5O8m/zRFxeL1gHNkydvK6I0BFl202/COKUw0UPlTm6GQuIZcc8gaC547dB1X5qKwvf+8SZaqlAbexMTjmb7D+fdcINmRdbDsRjniZNC4PjkAc1w5EH7D2dC6m0W0kFDAZ6h+Ro0AGrnO6Gtb0nT/c2CCURYtW7/pXPtTUbbdHEe5ziOvKwC3vKmNld98c8zYKuHyZziGh4cSzMdAHhwBZc9Oo67c0FO3Wf4gd31X2uXoJefd1n+IHd9V9rl6AkkDQSSAALkk2AA5knqQfSLLtpN+0ELyyliNSRpxC7JHf+HQucO2wHUSoJu/uqaQZKOPKf4pG37nEEfBBtyKnbFbzqbETwwDDPa/CeQcwHMscNHW6tD2W1XBvA3lHC5Y2GlMzZWlwfxcmrTZzbZHcgWm9/1kF4RdXC8QbPBHMz0ZWNkHc9ocPtXBtFjTaSlmqXi4iYXWvbMeTW36LuIHigkUVI3f7zW4nJLFweA6NrXj5zPmBJa79VtrHL9ZXdARUF29S+Lfk2OmMh4vCMnFtawvI7JkPo2dpfXL0Ln253qwYe7ghpnntcsa4NawEXGd9jYka2AJt1XCC7osQG/wAqgczqOLJ60g09ci3wWgYdt4aigjqooshkLhlcS+2SVsRtkGZxJeCABe19CdCFvRRmBYqZ4g9wAPmnzdRZ8bJB0nokA5nkiCv73cG8owqawu6G07fY9P8A9MvVd3A4vmpp6YnWJ4kb6sgsf5mE+0tRqYGvY5jhdrgWkdYIsR7isB3XzGhxx1K82zGWmN+ktOZh8TGLeuirjv7xjJRw0wOs0mZ3qRC/33MPsqw7utnmx4NDC9v9/G58g6+PckH2HAeCzPeTIcQx+OkabtYYqfTozHPKfAPN/UW9RsAAAFgBYDqA5BBge6OodR4y+kk0ziWA+vES5p/kcPaWqb0MX8nwqpcDZz28JvfKcht3NLj4LKt50RoMdZVNFg4xVIt0lpyyDx4Zv66nd/mOAxUsDXXD805t+yBljPcc7z4IOb5P+D2iqKoj03Nhb3MGZ3vL2j2F3N//AOYwfTj8KRWzd3g/k2GU0RFnFgkd60nzjge7NbwVT3//AJjB9OPwpEFh3S/oal7pPxpFjG2lK+XHp4ojaSSdsbTe1i8NZzHR53uWz7pf0NS90n40iy2p/wAV/wDNs+61BtGy+ykFBA2KBgFgMz7DPI7pc49PdyHIKr75Nlo56CSpDAJqcB4eBqWXAe1x6RlJIvyLe0rQQq9vC/RVZ9BL90oinbgsTc+kngJuIZA5vYJG3I7szHH2iqft3WSYrjgo2Osxknk7OkNy/wB9JbpN2uPcxoVi+T36NZ60P2SqtbsTfaC7ueaqPtWff4FyK3HZ/ZqCihEVPGGAAXdbz3n9p7ubif8A8sFH7bbEQ4hA5j2tEoB4ctvOa7oueZYToWno7dVZERHnTcywjGWA6EMmB7w3X4q7b99p3RQx0cbsvHu+S37tpADe5zr39S3SqjuqN8fJ/wBV9pXLv7v+UmX5eTst9eW6Kve6rd9FTU0dTLGH1ErRJdwB4bXC7WtB5GxBJ53JHIK/z07XtLHtD2nQtcAQR1EHQr8pbZG5fRyi1uq2nwXKiPPm9LZT8l1sVRSXiZIS9gH+XLGQSB/D5wIHrDkrZvNaMQwKCvaPOZw5SB0CQcOVvcHkfUX38oG3klN+1xjbu4br/HKpjd7hgqNno4H8pY52dwfJKAfC90V+blcX42FtYT51O98R9X02fyvt7KjN/WM5KOKmb6U78xA6WRWNvF7me5V/cViDoa2po5NC9t7HokhcWuHfZ5+ouzj39o7URQelHS5Q7qtF87JfveWsPcghdk6Z2FY/DBIbB7WRu7ePE0jwE1h7K3nEK1sMMkz/AEY2Oee5oLj8Ash39Ya6OalrWaO1jJ6nMPEiPxf9VWLebtODgQlYbeWNia3XokHEePqNcPFBUdyFA6oxCorZNSwE3/72dxJPg0P+soPY/hy4/wD12xzTTkiT0TNd+QG+npaAdYaFqe5jBuBhbHkWdUOdMfVPms8MrAfaURvD3O+VSvqqNzWSv1fG/Rj3dLmu/VcekHQnXTW4ae+IEZSAQdLEXFuqy6dPgUEcYijiaxgcXhrRlDXOJcS23om5PK3MrC8P28xTCJBBVNe9g/y59btGnzcwubeLgOpbZsttNFX0zaiG9jcOafSY8ek11ukXHeCD0oiSp6ZsbcrGhoHQOs8z2k9aLlRAWCb2aQ0eNRVbdBJwp9P24nBrx7mNPtLe1VNvtgGYoyJrpDC6JziHBodcOADm2JHS1p8EGZ7oKU1eMTVj9cgklv8AxzOIaPqmT3Ld1Vtgtg2YZHIxshldK4OLi0N0aLNbYE8iXH2laUGV7/cHz0sFSBrDIWO9SUf9bGj2lmtFI7E66hgdchrKenPqRAmQ/Vzleitp8BbW0ktM8lolFswFy0ghzXWPOzmgqp7Gboo8PqhU8d0xa1zWtLA0AusC64J/VuPaRV/AWYb/AP8AMYPpx+FItQVZ282KbicDIXSmHI/iXDQ6/mubaxI/a+CI626X9DUvdJ+NIstqP8V/82z7rVteyuACio4qUPMgiDhmIsTme5/IE/tW8FWJN1LTin5R8odfiiXh8MW0AFs2a/Rzsir6FXt4X6KrPoJfulWFR+P4SKqlmpy4sEzHR5gLkZha9ulEZf8AJ79Gs9aH7JVVdq4pMJx01DW+bxDUM6A+OQniMv7T2dmhWu7A7v24WJg2Z03GLDqwNtkzdRN75/gpParZKnxCHhVDb2N2vbo9h62n7Qbg9IRXNgG0tPWxCWnka8Eai4zNPU9vNpUHt9t/FQwOYx4fVPGWOJpzODnaBzgOQBN9eZ0HZRqj5PsgfeKsbl63REOA9l1j8FadjNz1PRSCeR5qZmm7SWhrGO/aay5u7tJNuYAOqIzXc1GW4yxrrhwZMCDzBDbG/bcK6b99mHSwx1kbc3AuyS37txu13c117+vfoUzsxuobR15rBUOkJ4vmGMAfOX6Q7our29gcCCAQRYg6gg8wQis63Wbx4Z6aOlnkbHURNEYzkAStbo0tJ0LrAAjncX5FaDU1jI2l8j2saNS5zg1o7ydFmu0W4inmeX0sppr65C3iR3/hFw5o7LkDoAULB8n2UkcSsZlH7MTifC7wAgiN420hxivhpaIGRjCWRm2j3vtnf2MAaNT0NceRW5YFhLaamip2atiY1l+vKLE+JufFRGx+76lw4EwtL5XCzpX2LyOoWFmtv0AdV72VmRGDbVu/Jm0janlG9zZj2tlBZN/NnPiFObi6B0slXiEurpHZAf4nHiy/FzPcrbt9u4jxMxOdKYXRBwu1gdma7KbG5HIt+JUvsjsyygpGUzHF+UuJeQAXOc4uJIHeB3AIqI3sYP5RhU4Au6ICZv8A4erv5M48Vh9Ri76ylw/D26ujfIwd8sjRF7gSO5enZoQ9pa4Xa4EEdYIsR7lnWzG5aKjq46nyh0vCJLWOjAF8pa0khx5Xv3hBoNDRthiZEwWbG1rG+q0Bo+AUfgW1lNWNvBM1xFw5hNpGkaEFh18eR6CpdZDjO4EOkc+nqi0Ek5ZY8xFzfR7SPsRFk3x1FOMMlZMWcQ5eC02z8TMLFo56C9z1X61B/J/p3ilqXm+R0rQ3tLWeeR72jw7F1cL+T+M4dU1ZeOlsTMpPtuJt7lq2GYZHTxMhhYI42CzWjoH2kk6knUkortIiIgiIgIiICIiAiIgIiICIvzMg/VVd5+Jy0+FzywvMcjTFZzbXF5WNPPrBI8ValTN8P6GqO+H8eNB1NzOOT1VDLJUSumeJ3NDnWuGiOIgaAaXcT4q/LM9wf6Om/wBQ/wDChWllyD9REQERfmYIP1ERAREugIvwFfqAiL8LkH6iXRAREQEREBERAREQEREBYvv5xKaKophFLJGDHJcMkey5zC18pF1tCw/5QR/rNL9FJ98Isc4xbEcZDaaheYKaFkbJJ3OcwyPDBmu8eedb2aOjV3MW6tduIq2NMkNTHLINctnRuJ7HknXvt3hapsFhTafDaaNot80x7u18gD3n6zj8FPoMS3abyKiGqFBXue4OdwmulvxIpb2DHE6lpPm66gkdCvW+H9DVHfD+PGsz36UAixJkzPNdLE15I/bjcW5u/KGfVWhbzqribPySH9dtM/60sR/3QZrsNtLVCkOHYc0mpnmfI6TS0cXDibcE6A3abuPKwtcuFpmr3F1kjTI+sjlmOpD+Ibn6V1z45VL/ACf8NaKaoqLee6URX6Q1jGvt4mT4DqWroPP2w22VVhteKOrc/hF4ikjkdm4RJs17Cb2FyDpoWm/UVvdXVsijdJI4MYxpc5x5BrRck+AWC796YMxNr26F8DHH1mukaD7mt9yve+nFXMwlrQbGeSNh9WxkPvMYHigpWLbcYhjFUaagzxRa2ax2R2QaF80g1aNfRBtqB5x59sbgqktzPrIuJ1ZJHC/rkg+NladxuDNjw7j28+oe4k9OWMljR3XDj7S0ZB58GK4pgNQ1kzjJEdQxzy+GRo9LI52rHC/UCLi4I57ngWNR1dNHUQm7JG3F+YPJzT2ggg9oVc3u4U2bCZyRd0IEzT1Fh873sLh4qubgMQLqWphPKORrx2cRpBHvjJ8Sgp9dtfJS49NLJLM6KKec8MSvykAPDW5ScoGYjosOfQp3/sPiuMDymrqBTRv86OE5yGtPL5oEAadLiXHpVeGHNn2ndE8Xa6skJB5EMLn2PYctvFeikHnDHdma/A5GTMmIY42bLESGlw1ySMOmoBNjcGx6luGw21AxCijqLBrzdkjRyEjdHW7Do4djgo3e5TB+D1Nx6AY8dhbI3/a48VW/k/zHySpb0CYH60bQfuhB2t6m851GfJKW3lDgC99r8IH0QByMhGuvIWNjcKq0G57EK1vHrKjhufrllL5ZNeWYXAb3X06hyVbwXaKE4ya6tzFnFklsG5jmueELdTfNPsBax/Tjh3XN/wCSf/lBntdR4ns/Kx4lzwuNhZznQvI1LHsd6DrX1GvOxNitv2Zx9lbSx1MejZBq082uBs5p7Q4EdvNZht/vPoK7D5aePimR2VzM0RADmuB5300BHiu/8n+sJpKiM8mTBw9tgv8AFl/FBqiIiIIiICIiAiIgIiICw/5QY/rNL9FJ98LcFh/ygz/WaX6KT74RY1rZKpbJQUz2m4dDF9wAjvBBHgpZYXgu1lXgQZDPEaikla2WJ18ts7Q4hjiCL3OrD06g2OsljHygG8MimpnNeRo6ZzcrT15W3zd1wggt+NbxsTZDH5zo4mR2H7yRxcB32cz3rRN6FLw8Alj/AGG07PqyxD/ZUzddsHPU1YxKtDsodxWcQWdLKTcPt0MB1B6SBbQK9b4T/Y1R3w/jxoIfcH+jpv8AUP8AwoVpizPcEf7Om/1L/wAKFaYiME3/AP6Qi/04/ElVt33UZfhULwLiKWNx7A5j2X+s5o8VUflAOH5Qi1H5sPxJVtVdhMdVSOp5RdksYaevUCxHaDYg9YCKqe5PEmyYUyMHzoXyMcPWcZGnxD/gVfl534dfs7VucG54n+bmIPBmYD5tyPQeL8uYueYOtwj+UFBku6klDuoPYW/WNj8EFr3q17YsIqbmxe0RNHW6QhungSfAqqfJ/oSKeqmI0fIxg7eG0k/iqq4jidftFUMjii4cEZ6LmOO+hfJJYZn20AAvzsNSVt+zmAR0VLHTRejGLXPNzjq5x7S4koMSwr/FZ/1c/wB2RegF5+wpw/7WHUfnc/3ZF6BRFU3p/oer9Qffaqj8n782qvpWfcVu3qH+x6v1B99qqPyfD/Vqr6Vn3EVQ9hMGgdjHklZGHtJmiyuLm/OMvl1aQb+YR4rZ/wCifC/+Eb9eX/rVE3s7v5mVJxGja4gkPkEd88cjbfOtA1sbAm3IgnkdPrAt/wAWxhtXTmR40MkTmjNbpLHWAPcbdgQXn+ifDP8AhG/Xl/61M4DstTUQc2liEQeQXWc43IFh6RPQVmGJ7+ZJPm6KkPEdo0yHO6/8MUfM+PgVp2yZnNFAarNxzG0yZrB2c6m4GgPYOSIlkREBERAREQEREBERAWHfKE/Oab6KT74W4rDvlCfnNN9FJ98Isa5g1KyShgZI1r2mGK7XNDgfMbzB0X7TbK0cbs8dJTscNczYYwfeG3X3s7+Z0/0MX3GqRRBfMkYcLOAI6iLhfSIPiKFrRZrQ0dgA+xfaIg4paVjjdzWuPa0H7VyoiD5kiDgWuAcDoQRcHvBUSdjqG+byOmv18CK/3VMIg+IYWsaGsaGtHINAAHcAvtEQcQpWZs2RubnfKL371yoiD5ewEWIBB6CLhfkUDW+i0Nv1AD7F9ogKMrNl6SV2aWlgkcebnwxuJ8SLqTRB06HB4IP7mGOK/wC7jaz7oC7iIgIiI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cs typeface="MS PGothic" charset="0"/>
            </a:endParaRPr>
          </a:p>
        </p:txBody>
      </p:sp>
      <p:sp>
        <p:nvSpPr>
          <p:cNvPr id="8202" name="AutoShape 11" descr="data:image/jpeg;base64,/9j/4AAQSkZJRgABAQAAAQABAAD/2wCEAAkGBhQSEBUSEhMWEhUUGRcWGRcWFRcYGBgXFxgYFxYZGhcYHCYeHBojGRQYHy8gIycpLSwsFR4xNTAqNSY3LCkBCQoKDgwOGA8PFywdHRw1LCkpLCosNTA1Ki0qLCwvKSouKiwqKiwsKiwsLSwsKSwpLSwsLC0sLikpLCwsNCksKv/AABEIAM8A9AMBIgACEQEDEQH/xAAcAAEAAwADAQEAAAAAAAAAAAAABQYHAwQIAgH/xABPEAABAwIDBAUHBwgIAwkAAAABAAIDBBEFEiEGBxMxQVFhcYEUIjJygpGhCCNzkrGysxU0NUJSU2KiFyQlMzZDdMFUhNIWY4OTo8LR4fH/xAAZAQEBAQEBAQAAAAAAAAAAAAAAAQMEAgX/xAAlEQEBAAIBAwMEAwAAAAAAAAAAAQIDERIhMQQTIkFCcYEUMmH/2gAMAwEAAhEDEQA/ANxREQEREBERAREQEREBERAREQEREBERAREQERRePbRRUjM0h16GjmUEoo+sx6CL05WN7L6rKsQ22rMQlMNIxzusMOVjR1ySHQLlp928h86rrch6WU7Qbd8j+fuXqY1OqNAdt5Rj/N+BXLBtnSP0EzR33H2rP5N39AOc1UT1mb/YNAUVXbBsbrT1ko7HkPH2L17deeuNrgqWvF2ODh2G65V5+p6uuo3ZgeK0dMRId4sPPwWg7Ibz2TgNlIvyzcrHqcOhecsLj5eplL4aAi/GvBFxqCv1eVEREBERAREQEREBERAREQEREBERAREQEREBEQlBF7RY8ykhMjtTyaOsrHYopsWqnF7yyJp+cf2fsM8F3N4OOmpquEw6A5G/+532+5csOJspoBGzQD3nrJ7St9eHPdlnnx2WB1fFSxCCnaI2N6BzJ63HmSesquYjtNbm63ioWOufVVEcLNOI9rL9NidT4C58FrVDsJRQ8qdkjv2pfnHH61wPALbK46/Pessec/DIp9rR0Xcuo7al3QCFtmIbFUU7cr6aMfxMaI3Ducyx96xjENlncapbTNfNFTvLS6wJAuQCQ3nq06gdF9Fpr2YZfThnswzx+vLij2hdfpUiKVlR84w8KcfrDQO7HDp71Xo4FKYa4tN2gkDU2BIHfbl4rbPHGxnhllK0DYDbRwd5NUaEG2v6p6PZK0wFYFiz7BtS3RzLZu1nT7lr2xmM+UUzSTctsL9YtofcvmbMOmu/DLqifREWb2IiICIiAiIgIiICIiAiIgIiICIiAiIgKPx+s4VNK/pDTbv6FIKv7dutQyeH2oPP8mKHyuV/7tth3nn8SunUbQF3NdOR/wDfnpLz9pUcvo6/jjHHlObeWobmaYz17pSPNp2F3tv81vwzFbfZYju1wHFDSudRvipYp3ZjM+znuy+aA1tjYA36uatL93+Kjzm4y8v6nNeG3+sdPBcuy9WVtrfD449ou+OYmKalmqD/AJUbn+IHmjxdYeKq+6KkcMP47/TqHuff+Eea37CfFUbb3aXEoqQ0GIRsvK5uWpZ6L2McC4Gwsdcp5AjpGt1r+zsUTaSFsD2yRsjY1rmEFpsAOY7V5s6cfy9S85fh91GCU8jsz6eJ7ut0bCfeQqxvJqmQ0jII2tZxX3ytAaMrNToP4i33K6hqwLfFtFxcSDYngtp2NYC03GZ3nv1HeB7Kuqc5T/E2f1c2cGFzTyIP2K0blcQJjDSfRzRn2dW/ArJosakIyk89FpG5G+afslb8Wm/2Lf1E+PLHT2y4bSiIuJ1CIiAiIgIiICIiAiIgIiICIiAiIgIiIChNsoM9FKB0C/uKm1xVUAexzDycCPeg8qVVIQZh1PPx84KKbCS4NaLkkAd5Nh8VfdocGMVW+NwsJPN9tvo+8KE2ebFBXxSVJLY4n53WBJJZq1oHWXAL6GN518xyXtnZXovAsMFNSwwDlFG1niBqffdd4LMqvfzTB3zdNM8dbnMZ8POUrgG+OhqHBj89M4/vbZSeoPaSL99lx3XlO9jp6sURtHTtxDaKGle0PhpIi6Rp1BLhmIPfmjHgu3PugMTy/Dq6eiDtSy7nN8CHA27796490cRqJq7EnjWolLGdjQcxHxaPZWjpbZeJ9Ekl7s8duwle0ur8VqZ42Auc1pLW5Wi5uXOd0DqWEzuaXuLBlaSS0XvZt9Bc89F6O3p4v5PhU1jZ01oW+36X8gcvOUcS6NPNltZbOJ2c9BDmcB1lbPuWw60M0v7c+ncxv/2sxwXDzYvtr6Le1zuXuFz4L0JsbgXktJFD0tbd3ru1Pu5eCvqO2Miae+VqfREXE6RERAREQEREBERAREQEREBERAREQEREBERBRN5OynGj4rB5w525gjk7wWSYnScVpJFpWaPHX/EOwr0q5oIsdQVnW2GwF3caC4troLlvh0t7F06N3t3i+Kx3a+udvMYZLS2XA6BXbEsGsbSt4Lzydzif3O6D2FRU+ASD9W/aNQvp+3M5zheY4/duPbOcV3tjN5NTh7eEGtmhuTw3aEEm5LXjUX7bhXN+/luXzaN2btmFvgy6zR2FP/ZPuX3Fg7zyaVlfSc3vGn8iSeUhtft1UYllbK1jGMJc1jAeZFrkk3JsorDcLL3dQ6T0AKZpdmSLGQ5AeQ5uPYAtA2d2B83i1DTDA0ZsmvEfbXzgNQOzn3c16s16J8r+njqz23jGfs3fbKcR7ah7bRRaRNI9N/S4jsI+AHQVqDG2URg2NRyO4bGOjyXaAQABl0sLG3QezQ2JsVMr5WzZdmXVXdhhMJxBERZvYi6sGKwvdlZLG9x6GvaTpz0BXaQERdafE4mOyvljY7qc9oOvLQlB2UREBF16mvjjtxJGMvyzOa29udrlRm0O2NLRQtmnlAa82ZkBeXnn5obzAHTy96CbRdDBMchq4Wz07+JG69jYggg2IIOoIPQV30BERAREQEREBFTdn96VNWVho445myDiavawN+bvm1DyejTRXJAREQEREEZXbPxSA3aNeYIBae8HRVyp3aQn0M8P0T/N+o+4V2Rescsse+N4S4zLzOWff0YD9+7xgjP2WXcpd3LB6U8pHUxkcfxAJ+KuqLS+o2X7qzmnXPtROF7MwU5vFEA79t13v+s65UjPTB7XNdycCDrrr1HoXKiytt71rJx4ReGYAyFxcCSSSeQAzO9J5A5vI0J00HJSiIoCIiDzhVMGF7Q3AysjqA7T9zNqfAMlI9lej1iO/wDwa01PVAaSNdC7vYczPEte76i1DYTGPKsOppibudGGu9dnmP8A5mn3oqeXlreFivlWJVMo1bnMbT/DH82335SfFejdr8Y8loaiovYxxuLfXPms/nc1YFs5soZsIxCqsSYjFkP0RzzfyPHuQjfNjcY8qoKee9y+Nub12+a/+drlMrL9wmL56OWnJ1gkzD1JRf77X+9adLIGtLibAAknqA1KI8/b5aw1WLinZ5xibHC0c/nJDmPxkaPZWm7WbsI6ykpqdsphNK0MjdlzDLla0gtuOeRpvfoWXbvYTiGPeUOFwHy1R7LH5seDns9y1/b7bb8mQRzcHjZ5OHbPkt5rnXvldf0bW7UV29jNlGYdSNp2PMmrnueRbM53M5egWAFteSnVEbJ7QeW0cVVk4fFDjkzZrZXuZ6Vhf0b8ulVaTeuBiv5O8m/zRFxeL1gHNkydvK6I0BFl202/COKUw0UPlTm6GQuIZcc8gaC547dB1X5qKwvf+8SZaqlAbexMTjmb7D+fdcINmRdbDsRjniZNC4PjkAc1w5EH7D2dC6m0W0kFDAZ6h+Ro0AGrnO6Gtb0nT/c2CCURYtW7/pXPtTUbbdHEe5ziOvKwC3vKmNld98c8zYKuHyZziGh4cSzMdAHhwBZc9Oo67c0FO3Wf4gd31X2uXoJefd1n+IHd9V9rl6AkkDQSSAALkk2AA5knqQfSLLtpN+0ELyyliNSRpxC7JHf+HQucO2wHUSoJu/uqaQZKOPKf4pG37nEEfBBtyKnbFbzqbETwwDDPa/CeQcwHMscNHW6tD2W1XBvA3lHC5Y2GlMzZWlwfxcmrTZzbZHcgWm9/1kF4RdXC8QbPBHMz0ZWNkHc9ocPtXBtFjTaSlmqXi4iYXWvbMeTW36LuIHigkUVI3f7zW4nJLFweA6NrXj5zPmBJa79VtrHL9ZXdARUF29S+Lfk2OmMh4vCMnFtawvI7JkPo2dpfXL0Ln253qwYe7ghpnntcsa4NawEXGd9jYka2AJt1XCC7osQG/wAqgczqOLJ60g09ci3wWgYdt4aigjqooshkLhlcS+2SVsRtkGZxJeCABe19CdCFvRRmBYqZ4g9wAPmnzdRZ8bJB0nokA5nkiCv73cG8owqawu6G07fY9P8A9MvVd3A4vmpp6YnWJ4kb6sgsf5mE+0tRqYGvY5jhdrgWkdYIsR7isB3XzGhxx1K82zGWmN+ktOZh8TGLeuirjv7xjJRw0wOs0mZ3qRC/33MPsqw7utnmx4NDC9v9/G58g6+PckH2HAeCzPeTIcQx+OkabtYYqfTozHPKfAPN/UW9RsAAAFgBYDqA5BBge6OodR4y+kk0ziWA+vES5p/kcPaWqb0MX8nwqpcDZz28JvfKcht3NLj4LKt50RoMdZVNFg4xVIt0lpyyDx4Zv66nd/mOAxUsDXXD805t+yBljPcc7z4IOb5P+D2iqKoj03Nhb3MGZ3vL2j2F3N//AOYwfTj8KRWzd3g/k2GU0RFnFgkd60nzjge7NbwVT3//AJjB9OPwpEFh3S/oal7pPxpFjG2lK+XHp4ojaSSdsbTe1i8NZzHR53uWz7pf0NS90n40iy2p/wAV/wDNs+61BtGy+ykFBA2KBgFgMz7DPI7pc49PdyHIKr75Nlo56CSpDAJqcB4eBqWXAe1x6RlJIvyLe0rQQq9vC/RVZ9BL90oinbgsTc+kngJuIZA5vYJG3I7szHH2iqft3WSYrjgo2Osxknk7OkNy/wB9JbpN2uPcxoVi+T36NZ60P2SqtbsTfaC7ueaqPtWff4FyK3HZ/ZqCihEVPGGAAXdbz3n9p7ubif8A8sFH7bbEQ4hA5j2tEoB4ctvOa7oueZYToWno7dVZERHnTcywjGWA6EMmB7w3X4q7b99p3RQx0cbsvHu+S37tpADe5zr39S3SqjuqN8fJ/wBV9pXLv7v+UmX5eTst9eW6Kve6rd9FTU0dTLGH1ErRJdwB4bXC7WtB5GxBJ53JHIK/z07XtLHtD2nQtcAQR1EHQr8pbZG5fRyi1uq2nwXKiPPm9LZT8l1sVRSXiZIS9gH+XLGQSB/D5wIHrDkrZvNaMQwKCvaPOZw5SB0CQcOVvcHkfUX38oG3klN+1xjbu4br/HKpjd7hgqNno4H8pY52dwfJKAfC90V+blcX42FtYT51O98R9X02fyvt7KjN/WM5KOKmb6U78xA6WRWNvF7me5V/cViDoa2po5NC9t7HokhcWuHfZ5+ouzj39o7URQelHS5Q7qtF87JfveWsPcghdk6Z2FY/DBIbB7WRu7ePE0jwE1h7K3nEK1sMMkz/AEY2Oee5oLj8Ash39Ya6OalrWaO1jJ6nMPEiPxf9VWLebtODgQlYbeWNia3XokHEePqNcPFBUdyFA6oxCorZNSwE3/72dxJPg0P+soPY/hy4/wD12xzTTkiT0TNd+QG+npaAdYaFqe5jBuBhbHkWdUOdMfVPms8MrAfaURvD3O+VSvqqNzWSv1fG/Rj3dLmu/VcekHQnXTW4ae+IEZSAQdLEXFuqy6dPgUEcYijiaxgcXhrRlDXOJcS23om5PK3MrC8P28xTCJBBVNe9g/y59btGnzcwubeLgOpbZsttNFX0zaiG9jcOafSY8ek11ukXHeCD0oiSp6ZsbcrGhoHQOs8z2k9aLlRAWCb2aQ0eNRVbdBJwp9P24nBrx7mNPtLe1VNvtgGYoyJrpDC6JziHBodcOADm2JHS1p8EGZ7oKU1eMTVj9cgklv8AxzOIaPqmT3Ld1Vtgtg2YZHIxshldK4OLi0N0aLNbYE8iXH2laUGV7/cHz0sFSBrDIWO9SUf9bGj2lmtFI7E66hgdchrKenPqRAmQ/Vzleitp8BbW0ktM8lolFswFy0ghzXWPOzmgqp7Gboo8PqhU8d0xa1zWtLA0AusC64J/VuPaRV/AWYb/AP8AMYPpx+FItQVZ282KbicDIXSmHI/iXDQ6/mubaxI/a+CI626X9DUvdJ+NIstqP8V/82z7rVteyuACio4qUPMgiDhmIsTme5/IE/tW8FWJN1LTin5R8odfiiXh8MW0AFs2a/Rzsir6FXt4X6KrPoJfulWFR+P4SKqlmpy4sEzHR5gLkZha9ulEZf8AJ79Gs9aH7JVVdq4pMJx01DW+bxDUM6A+OQniMv7T2dmhWu7A7v24WJg2Z03GLDqwNtkzdRN75/gpParZKnxCHhVDb2N2vbo9h62n7Qbg9IRXNgG0tPWxCWnka8Eai4zNPU9vNpUHt9t/FQwOYx4fVPGWOJpzODnaBzgOQBN9eZ0HZRqj5PsgfeKsbl63REOA9l1j8FadjNz1PRSCeR5qZmm7SWhrGO/aay5u7tJNuYAOqIzXc1GW4yxrrhwZMCDzBDbG/bcK6b99mHSwx1kbc3AuyS37txu13c117+vfoUzsxuobR15rBUOkJ4vmGMAfOX6Q7our29gcCCAQRYg6gg8wQis63Wbx4Z6aOlnkbHURNEYzkAStbo0tJ0LrAAjncX5FaDU1jI2l8j2saNS5zg1o7ydFmu0W4inmeX0sppr65C3iR3/hFw5o7LkDoAULB8n2UkcSsZlH7MTifC7wAgiN420hxivhpaIGRjCWRm2j3vtnf2MAaNT0NceRW5YFhLaamip2atiY1l+vKLE+JufFRGx+76lw4EwtL5XCzpX2LyOoWFmtv0AdV72VmRGDbVu/Jm0janlG9zZj2tlBZN/NnPiFObi6B0slXiEurpHZAf4nHiy/FzPcrbt9u4jxMxOdKYXRBwu1gdma7KbG5HIt+JUvsjsyygpGUzHF+UuJeQAXOc4uJIHeB3AIqI3sYP5RhU4Au6ICZv8A4erv5M48Vh9Ri76ylw/D26ujfIwd8sjRF7gSO5enZoQ9pa4Xa4EEdYIsR7lnWzG5aKjq46nyh0vCJLWOjAF8pa0khx5Xv3hBoNDRthiZEwWbG1rG+q0Bo+AUfgW1lNWNvBM1xFw5hNpGkaEFh18eR6CpdZDjO4EOkc+nqi0Ek5ZY8xFzfR7SPsRFk3x1FOMMlZMWcQ5eC02z8TMLFo56C9z1X61B/J/p3ilqXm+R0rQ3tLWeeR72jw7F1cL+T+M4dU1ZeOlsTMpPtuJt7lq2GYZHTxMhhYI42CzWjoH2kk6knUkortIiIgiIgIiICIiAiIgIiICIvzMg/VVd5+Jy0+FzywvMcjTFZzbXF5WNPPrBI8ValTN8P6GqO+H8eNB1NzOOT1VDLJUSumeJ3NDnWuGiOIgaAaXcT4q/LM9wf6Om/wBQ/wDChWllyD9REQERfmYIP1ERAREugIvwFfqAiL8LkH6iXRAREQEREBERAREQEREBYvv5xKaKophFLJGDHJcMkey5zC18pF1tCw/5QR/rNL9FJ98Isc4xbEcZDaaheYKaFkbJJ3OcwyPDBmu8eedb2aOjV3MW6tduIq2NMkNTHLINctnRuJ7HknXvt3hapsFhTafDaaNot80x7u18gD3n6zj8FPoMS3abyKiGqFBXue4OdwmulvxIpb2DHE6lpPm66gkdCvW+H9DVHfD+PGsz36UAixJkzPNdLE15I/bjcW5u/KGfVWhbzqribPySH9dtM/60sR/3QZrsNtLVCkOHYc0mpnmfI6TS0cXDibcE6A3abuPKwtcuFpmr3F1kjTI+sjlmOpD+Ibn6V1z45VL/ACf8NaKaoqLee6URX6Q1jGvt4mT4DqWroPP2w22VVhteKOrc/hF4ikjkdm4RJs17Cb2FyDpoWm/UVvdXVsijdJI4MYxpc5x5BrRck+AWC796YMxNr26F8DHH1mukaD7mt9yve+nFXMwlrQbGeSNh9WxkPvMYHigpWLbcYhjFUaagzxRa2ax2R2QaF80g1aNfRBtqB5x59sbgqktzPrIuJ1ZJHC/rkg+NladxuDNjw7j28+oe4k9OWMljR3XDj7S0ZB58GK4pgNQ1kzjJEdQxzy+GRo9LI52rHC/UCLi4I57ngWNR1dNHUQm7JG3F+YPJzT2ggg9oVc3u4U2bCZyRd0IEzT1Fh873sLh4qubgMQLqWphPKORrx2cRpBHvjJ8Sgp9dtfJS49NLJLM6KKec8MSvykAPDW5ScoGYjosOfQp3/sPiuMDymrqBTRv86OE5yGtPL5oEAadLiXHpVeGHNn2ndE8Xa6skJB5EMLn2PYctvFeikHnDHdma/A5GTMmIY42bLESGlw1ySMOmoBNjcGx6luGw21AxCijqLBrzdkjRyEjdHW7Do4djgo3e5TB+D1Nx6AY8dhbI3/a48VW/k/zHySpb0CYH60bQfuhB2t6m851GfJKW3lDgC99r8IH0QByMhGuvIWNjcKq0G57EK1vHrKjhufrllL5ZNeWYXAb3X06hyVbwXaKE4ya6tzFnFklsG5jmueELdTfNPsBax/Tjh3XN/wCSf/lBntdR4ns/Kx4lzwuNhZznQvI1LHsd6DrX1GvOxNitv2Zx9lbSx1MejZBq082uBs5p7Q4EdvNZht/vPoK7D5aePimR2VzM0RADmuB5300BHiu/8n+sJpKiM8mTBw9tgv8AFl/FBqiIiIIiICIiAiIgIiICw/5QY/rNL9FJ98LcFh/ygz/WaX6KT74RY1rZKpbJQUz2m4dDF9wAjvBBHgpZYXgu1lXgQZDPEaikla2WJ18ts7Q4hjiCL3OrD06g2OsljHygG8MimpnNeRo6ZzcrT15W3zd1wggt+NbxsTZDH5zo4mR2H7yRxcB32cz3rRN6FLw8Alj/AGG07PqyxD/ZUzddsHPU1YxKtDsodxWcQWdLKTcPt0MB1B6SBbQK9b4T/Y1R3w/jxoIfcH+jpv8AUP8AwoVpizPcEf7Om/1L/wAKFaYiME3/AP6Qi/04/ElVt33UZfhULwLiKWNx7A5j2X+s5o8VUflAOH5Qi1H5sPxJVtVdhMdVSOp5RdksYaevUCxHaDYg9YCKqe5PEmyYUyMHzoXyMcPWcZGnxD/gVfl534dfs7VucG54n+bmIPBmYD5tyPQeL8uYueYOtwj+UFBku6klDuoPYW/WNj8EFr3q17YsIqbmxe0RNHW6QhungSfAqqfJ/oSKeqmI0fIxg7eG0k/iqq4jidftFUMjii4cEZ6LmOO+hfJJYZn20AAvzsNSVt+zmAR0VLHTRejGLXPNzjq5x7S4koMSwr/FZ/1c/wB2RegF5+wpw/7WHUfnc/3ZF6BRFU3p/oer9Qffaqj8n782qvpWfcVu3qH+x6v1B99qqPyfD/Vqr6Vn3EVQ9hMGgdjHklZGHtJmiyuLm/OMvl1aQb+YR4rZ/wCifC/+Eb9eX/rVE3s7v5mVJxGja4gkPkEd88cjbfOtA1sbAm3IgnkdPrAt/wAWxhtXTmR40MkTmjNbpLHWAPcbdgQXn+ifDP8AhG/Xl/61M4DstTUQc2liEQeQXWc43IFh6RPQVmGJ7+ZJPm6KkPEdo0yHO6/8MUfM+PgVp2yZnNFAarNxzG0yZrB2c6m4GgPYOSIlkREBERAREQEREBERAWHfKE/Oab6KT74W4rDvlCfnNN9FJ98Isa5g1KyShgZI1r2mGK7XNDgfMbzB0X7TbK0cbs8dJTscNczYYwfeG3X3s7+Z0/0MX3GqRRBfMkYcLOAI6iLhfSIPiKFrRZrQ0dgA+xfaIg4paVjjdzWuPa0H7VyoiD5kiDgWuAcDoQRcHvBUSdjqG+byOmv18CK/3VMIg+IYWsaGsaGtHINAAHcAvtEQcQpWZs2RubnfKL371yoiD5ewEWIBB6CLhfkUDW+i0Nv1AD7F9ogKMrNl6SV2aWlgkcebnwxuJ8SLqTRB06HB4IP7mGOK/wC7jaz7oC7iIgIiIP/Z"/>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cs typeface="MS PGothic" charset="0"/>
            </a:endParaRPr>
          </a:p>
        </p:txBody>
      </p:sp>
      <p:sp>
        <p:nvSpPr>
          <p:cNvPr id="8203" name="AutoShape 13" descr="data:image/jpeg;base64,/9j/4AAQSkZJRgABAQAAAQABAAD/2wCEAAkGBhQSEBUSEhMWEhUUGRcWGRcWFRcYGBgXFxgYFxYZGhcYHCYeHBojGRQYHy8gIycpLSwsFR4xNTAqNSY3LCkBCQoKDgwOGA8PFywdHRw1LCkpLCosNTA1Ki0qLCwvKSouKiwqKiwsKiwsLSwsKSwpLSwsLC0sLikpLCwsNCksKv/AABEIAM8A9AMBIgACEQEDEQH/xAAcAAEAAwADAQEAAAAAAAAAAAAABQYHAwQIAgH/xABPEAABAwIDBAUHBwgIAwkAAAABAAIDBBEFEiEGBxMxQVFhcYEUIjJygpGhCCNzkrGysxU0NUJSU2KiFyQlMzZDdMFUhNIWY4OTo8LR4fH/xAAZAQEBAQEBAQAAAAAAAAAAAAAAAQMEAgX/xAAlEQEBAAIBAwMEAwAAAAAAAAAAAQIDERIhMQQTIkFCcYEUMmH/2gAMAwEAAhEDEQA/ANxREQEREBERAREQEREBERAREQEREBERAREQERRePbRRUjM0h16GjmUEoo+sx6CL05WN7L6rKsQ22rMQlMNIxzusMOVjR1ySHQLlp928h86rrch6WU7Qbd8j+fuXqY1OqNAdt5Rj/N+BXLBtnSP0EzR33H2rP5N39AOc1UT1mb/YNAUVXbBsbrT1ko7HkPH2L17deeuNrgqWvF2ODh2G65V5+p6uuo3ZgeK0dMRId4sPPwWg7Ibz2TgNlIvyzcrHqcOhecsLj5eplL4aAi/GvBFxqCv1eVEREBERAREQEREBERAREQEREBERAREQEREBEQlBF7RY8ykhMjtTyaOsrHYopsWqnF7yyJp+cf2fsM8F3N4OOmpquEw6A5G/+532+5csOJspoBGzQD3nrJ7St9eHPdlnnx2WB1fFSxCCnaI2N6BzJ63HmSesquYjtNbm63ioWOufVVEcLNOI9rL9NidT4C58FrVDsJRQ8qdkjv2pfnHH61wPALbK46/Pessec/DIp9rR0Xcuo7al3QCFtmIbFUU7cr6aMfxMaI3Ducyx96xjENlncapbTNfNFTvLS6wJAuQCQ3nq06gdF9Fpr2YZfThnswzx+vLij2hdfpUiKVlR84w8KcfrDQO7HDp71Xo4FKYa4tN2gkDU2BIHfbl4rbPHGxnhllK0DYDbRwd5NUaEG2v6p6PZK0wFYFiz7BtS3RzLZu1nT7lr2xmM+UUzSTctsL9YtofcvmbMOmu/DLqifREWb2IiICIiAiIgIiICIiAiIgIiICIiAiIgKPx+s4VNK/pDTbv6FIKv7dutQyeH2oPP8mKHyuV/7tth3nn8SunUbQF3NdOR/wDfnpLz9pUcvo6/jjHHlObeWobmaYz17pSPNp2F3tv81vwzFbfZYju1wHFDSudRvipYp3ZjM+znuy+aA1tjYA36uatL93+Kjzm4y8v6nNeG3+sdPBcuy9WVtrfD449ou+OYmKalmqD/AJUbn+IHmjxdYeKq+6KkcMP47/TqHuff+Eea37CfFUbb3aXEoqQ0GIRsvK5uWpZ6L2McC4Gwsdcp5AjpGt1r+zsUTaSFsD2yRsjY1rmEFpsAOY7V5s6cfy9S85fh91GCU8jsz6eJ7ut0bCfeQqxvJqmQ0jII2tZxX3ytAaMrNToP4i33K6hqwLfFtFxcSDYngtp2NYC03GZ3nv1HeB7Kuqc5T/E2f1c2cGFzTyIP2K0blcQJjDSfRzRn2dW/ArJosakIyk89FpG5G+afslb8Wm/2Lf1E+PLHT2y4bSiIuJ1CIiAiIgIiICIiAiIgIiICIiAiIgIiIChNsoM9FKB0C/uKm1xVUAexzDycCPeg8qVVIQZh1PPx84KKbCS4NaLkkAd5Nh8VfdocGMVW+NwsJPN9tvo+8KE2ebFBXxSVJLY4n53WBJJZq1oHWXAL6GN518xyXtnZXovAsMFNSwwDlFG1niBqffdd4LMqvfzTB3zdNM8dbnMZ8POUrgG+OhqHBj89M4/vbZSeoPaSL99lx3XlO9jp6sURtHTtxDaKGle0PhpIi6Rp1BLhmIPfmjHgu3PugMTy/Dq6eiDtSy7nN8CHA27796490cRqJq7EnjWolLGdjQcxHxaPZWjpbZeJ9Ekl7s8duwle0ur8VqZ42Auc1pLW5Wi5uXOd0DqWEzuaXuLBlaSS0XvZt9Bc89F6O3p4v5PhU1jZ01oW+36X8gcvOUcS6NPNltZbOJ2c9BDmcB1lbPuWw60M0v7c+ncxv/2sxwXDzYvtr6Le1zuXuFz4L0JsbgXktJFD0tbd3ru1Pu5eCvqO2Miae+VqfREXE6RERAREQEREBERAREQEREBERAREQEREBERBRN5OynGj4rB5w525gjk7wWSYnScVpJFpWaPHX/EOwr0q5oIsdQVnW2GwF3caC4troLlvh0t7F06N3t3i+Kx3a+udvMYZLS2XA6BXbEsGsbSt4Lzydzif3O6D2FRU+ASD9W/aNQvp+3M5zheY4/duPbOcV3tjN5NTh7eEGtmhuTw3aEEm5LXjUX7bhXN+/luXzaN2btmFvgy6zR2FP/ZPuX3Fg7zyaVlfSc3vGn8iSeUhtft1UYllbK1jGMJc1jAeZFrkk3JsorDcLL3dQ6T0AKZpdmSLGQ5AeQ5uPYAtA2d2B83i1DTDA0ZsmvEfbXzgNQOzn3c16s16J8r+njqz23jGfs3fbKcR7ah7bRRaRNI9N/S4jsI+AHQVqDG2URg2NRyO4bGOjyXaAQABl0sLG3QezQ2JsVMr5WzZdmXVXdhhMJxBERZvYi6sGKwvdlZLG9x6GvaTpz0BXaQERdafE4mOyvljY7qc9oOvLQlB2UREBF16mvjjtxJGMvyzOa29udrlRm0O2NLRQtmnlAa82ZkBeXnn5obzAHTy96CbRdDBMchq4Wz07+JG69jYggg2IIOoIPQV30BERAREQEREBFTdn96VNWVho445myDiavawN+bvm1DyejTRXJAREQEREEZXbPxSA3aNeYIBae8HRVyp3aQn0M8P0T/N+o+4V2Rescsse+N4S4zLzOWff0YD9+7xgjP2WXcpd3LB6U8pHUxkcfxAJ+KuqLS+o2X7qzmnXPtROF7MwU5vFEA79t13v+s65UjPTB7XNdycCDrrr1HoXKiytt71rJx4ReGYAyFxcCSSSeQAzO9J5A5vI0J00HJSiIoCIiDzhVMGF7Q3AysjqA7T9zNqfAMlI9lej1iO/wDwa01PVAaSNdC7vYczPEte76i1DYTGPKsOppibudGGu9dnmP8A5mn3oqeXlreFivlWJVMo1bnMbT/DH82335SfFejdr8Y8loaiovYxxuLfXPms/nc1YFs5soZsIxCqsSYjFkP0RzzfyPHuQjfNjcY8qoKee9y+Nub12+a/+drlMrL9wmL56OWnJ1gkzD1JRf77X+9adLIGtLibAAknqA1KI8/b5aw1WLinZ5xibHC0c/nJDmPxkaPZWm7WbsI6ykpqdsphNK0MjdlzDLla0gtuOeRpvfoWXbvYTiGPeUOFwHy1R7LH5seDns9y1/b7bb8mQRzcHjZ5OHbPkt5rnXvldf0bW7UV29jNlGYdSNp2PMmrnueRbM53M5egWAFteSnVEbJ7QeW0cVVk4fFDjkzZrZXuZ6Vhf0b8ulVaTeuBiv5O8m/zRFxeL1gHNkydvK6I0BFl202/COKUw0UPlTm6GQuIZcc8gaC547dB1X5qKwvf+8SZaqlAbexMTjmb7D+fdcINmRdbDsRjniZNC4PjkAc1w5EH7D2dC6m0W0kFDAZ6h+Ro0AGrnO6Gtb0nT/c2CCURYtW7/pXPtTUbbdHEe5ziOvKwC3vKmNld98c8zYKuHyZziGh4cSzMdAHhwBZc9Oo67c0FO3Wf4gd31X2uXoJefd1n+IHd9V9rl6AkkDQSSAALkk2AA5knqQfSLLtpN+0ELyyliNSRpxC7JHf+HQucO2wHUSoJu/uqaQZKOPKf4pG37nEEfBBtyKnbFbzqbETwwDDPa/CeQcwHMscNHW6tD2W1XBvA3lHC5Y2GlMzZWlwfxcmrTZzbZHcgWm9/1kF4RdXC8QbPBHMz0ZWNkHc9ocPtXBtFjTaSlmqXi4iYXWvbMeTW36LuIHigkUVI3f7zW4nJLFweA6NrXj5zPmBJa79VtrHL9ZXdARUF29S+Lfk2OmMh4vCMnFtawvI7JkPo2dpfXL0Ln253qwYe7ghpnntcsa4NawEXGd9jYka2AJt1XCC7osQG/wAqgczqOLJ60g09ci3wWgYdt4aigjqooshkLhlcS+2SVsRtkGZxJeCABe19CdCFvRRmBYqZ4g9wAPmnzdRZ8bJB0nokA5nkiCv73cG8owqawu6G07fY9P8A9MvVd3A4vmpp6YnWJ4kb6sgsf5mE+0tRqYGvY5jhdrgWkdYIsR7isB3XzGhxx1K82zGWmN+ktOZh8TGLeuirjv7xjJRw0wOs0mZ3qRC/33MPsqw7utnmx4NDC9v9/G58g6+PckH2HAeCzPeTIcQx+OkabtYYqfTozHPKfAPN/UW9RsAAAFgBYDqA5BBge6OodR4y+kk0ziWA+vES5p/kcPaWqb0MX8nwqpcDZz28JvfKcht3NLj4LKt50RoMdZVNFg4xVIt0lpyyDx4Zv66nd/mOAxUsDXXD805t+yBljPcc7z4IOb5P+D2iqKoj03Nhb3MGZ3vL2j2F3N//AOYwfTj8KRWzd3g/k2GU0RFnFgkd60nzjge7NbwVT3//AJjB9OPwpEFh3S/oal7pPxpFjG2lK+XHp4ojaSSdsbTe1i8NZzHR53uWz7pf0NS90n40iy2p/wAV/wDNs+61BtGy+ykFBA2KBgFgMz7DPI7pc49PdyHIKr75Nlo56CSpDAJqcB4eBqWXAe1x6RlJIvyLe0rQQq9vC/RVZ9BL90oinbgsTc+kngJuIZA5vYJG3I7szHH2iqft3WSYrjgo2Osxknk7OkNy/wB9JbpN2uPcxoVi+T36NZ60P2SqtbsTfaC7ueaqPtWff4FyK3HZ/ZqCihEVPGGAAXdbz3n9p7ubif8A8sFH7bbEQ4hA5j2tEoB4ctvOa7oueZYToWno7dVZERHnTcywjGWA6EMmB7w3X4q7b99p3RQx0cbsvHu+S37tpADe5zr39S3SqjuqN8fJ/wBV9pXLv7v+UmX5eTst9eW6Kve6rd9FTU0dTLGH1ErRJdwB4bXC7WtB5GxBJ53JHIK/z07XtLHtD2nQtcAQR1EHQr8pbZG5fRyi1uq2nwXKiPPm9LZT8l1sVRSXiZIS9gH+XLGQSB/D5wIHrDkrZvNaMQwKCvaPOZw5SB0CQcOVvcHkfUX38oG3klN+1xjbu4br/HKpjd7hgqNno4H8pY52dwfJKAfC90V+blcX42FtYT51O98R9X02fyvt7KjN/WM5KOKmb6U78xA6WRWNvF7me5V/cViDoa2po5NC9t7HokhcWuHfZ5+ouzj39o7URQelHS5Q7qtF87JfveWsPcghdk6Z2FY/DBIbB7WRu7ePE0jwE1h7K3nEK1sMMkz/AEY2Oee5oLj8Ash39Ya6OalrWaO1jJ6nMPEiPxf9VWLebtODgQlYbeWNia3XokHEePqNcPFBUdyFA6oxCorZNSwE3/72dxJPg0P+soPY/hy4/wD12xzTTkiT0TNd+QG+npaAdYaFqe5jBuBhbHkWdUOdMfVPms8MrAfaURvD3O+VSvqqNzWSv1fG/Rj3dLmu/VcekHQnXTW4ae+IEZSAQdLEXFuqy6dPgUEcYijiaxgcXhrRlDXOJcS23om5PK3MrC8P28xTCJBBVNe9g/y59btGnzcwubeLgOpbZsttNFX0zaiG9jcOafSY8ek11ukXHeCD0oiSp6ZsbcrGhoHQOs8z2k9aLlRAWCb2aQ0eNRVbdBJwp9P24nBrx7mNPtLe1VNvtgGYoyJrpDC6JziHBodcOADm2JHS1p8EGZ7oKU1eMTVj9cgklv8AxzOIaPqmT3Ld1Vtgtg2YZHIxshldK4OLi0N0aLNbYE8iXH2laUGV7/cHz0sFSBrDIWO9SUf9bGj2lmtFI7E66hgdchrKenPqRAmQ/Vzleitp8BbW0ktM8lolFswFy0ghzXWPOzmgqp7Gboo8PqhU8d0xa1zWtLA0AusC64J/VuPaRV/AWYb/AP8AMYPpx+FItQVZ282KbicDIXSmHI/iXDQ6/mubaxI/a+CI626X9DUvdJ+NIstqP8V/82z7rVteyuACio4qUPMgiDhmIsTme5/IE/tW8FWJN1LTin5R8odfiiXh8MW0AFs2a/Rzsir6FXt4X6KrPoJfulWFR+P4SKqlmpy4sEzHR5gLkZha9ulEZf8AJ79Gs9aH7JVVdq4pMJx01DW+bxDUM6A+OQniMv7T2dmhWu7A7v24WJg2Z03GLDqwNtkzdRN75/gpParZKnxCHhVDb2N2vbo9h62n7Qbg9IRXNgG0tPWxCWnka8Eai4zNPU9vNpUHt9t/FQwOYx4fVPGWOJpzODnaBzgOQBN9eZ0HZRqj5PsgfeKsbl63REOA9l1j8FadjNz1PRSCeR5qZmm7SWhrGO/aay5u7tJNuYAOqIzXc1GW4yxrrhwZMCDzBDbG/bcK6b99mHSwx1kbc3AuyS37txu13c117+vfoUzsxuobR15rBUOkJ4vmGMAfOX6Q7our29gcCCAQRYg6gg8wQis63Wbx4Z6aOlnkbHURNEYzkAStbo0tJ0LrAAjncX5FaDU1jI2l8j2saNS5zg1o7ydFmu0W4inmeX0sppr65C3iR3/hFw5o7LkDoAULB8n2UkcSsZlH7MTifC7wAgiN420hxivhpaIGRjCWRm2j3vtnf2MAaNT0NceRW5YFhLaamip2atiY1l+vKLE+JufFRGx+76lw4EwtL5XCzpX2LyOoWFmtv0AdV72VmRGDbVu/Jm0janlG9zZj2tlBZN/NnPiFObi6B0slXiEurpHZAf4nHiy/FzPcrbt9u4jxMxOdKYXRBwu1gdma7KbG5HIt+JUvsjsyygpGUzHF+UuJeQAXOc4uJIHeB3AIqI3sYP5RhU4Au6ICZv8A4erv5M48Vh9Ri76ylw/D26ujfIwd8sjRF7gSO5enZoQ9pa4Xa4EEdYIsR7lnWzG5aKjq46nyh0vCJLWOjAF8pa0khx5Xv3hBoNDRthiZEwWbG1rG+q0Bo+AUfgW1lNWNvBM1xFw5hNpGkaEFh18eR6CpdZDjO4EOkc+nqi0Ek5ZY8xFzfR7SPsRFk3x1FOMMlZMWcQ5eC02z8TMLFo56C9z1X61B/J/p3ilqXm+R0rQ3tLWeeR72jw7F1cL+T+M4dU1ZeOlsTMpPtuJt7lq2GYZHTxMhhYI42CzWjoH2kk6knUkortIiIgiIgIiICIiAiIgIiICIvzMg/VVd5+Jy0+FzywvMcjTFZzbXF5WNPPrBI8ValTN8P6GqO+H8eNB1NzOOT1VDLJUSumeJ3NDnWuGiOIgaAaXcT4q/LM9wf6Om/wBQ/wDChWllyD9REQERfmYIP1ERAREugIvwFfqAiL8LkH6iXRAREQEREBERAREQEREBYvv5xKaKophFLJGDHJcMkey5zC18pF1tCw/5QR/rNL9FJ98Isc4xbEcZDaaheYKaFkbJJ3OcwyPDBmu8eedb2aOjV3MW6tduIq2NMkNTHLINctnRuJ7HknXvt3hapsFhTafDaaNot80x7u18gD3n6zj8FPoMS3abyKiGqFBXue4OdwmulvxIpb2DHE6lpPm66gkdCvW+H9DVHfD+PGsz36UAixJkzPNdLE15I/bjcW5u/KGfVWhbzqribPySH9dtM/60sR/3QZrsNtLVCkOHYc0mpnmfI6TS0cXDibcE6A3abuPKwtcuFpmr3F1kjTI+sjlmOpD+Ibn6V1z45VL/ACf8NaKaoqLee6URX6Q1jGvt4mT4DqWroPP2w22VVhteKOrc/hF4ikjkdm4RJs17Cb2FyDpoWm/UVvdXVsijdJI4MYxpc5x5BrRck+AWC796YMxNr26F8DHH1mukaD7mt9yve+nFXMwlrQbGeSNh9WxkPvMYHigpWLbcYhjFUaagzxRa2ax2R2QaF80g1aNfRBtqB5x59sbgqktzPrIuJ1ZJHC/rkg+NladxuDNjw7j28+oe4k9OWMljR3XDj7S0ZB58GK4pgNQ1kzjJEdQxzy+GRo9LI52rHC/UCLi4I57ngWNR1dNHUQm7JG3F+YPJzT2ggg9oVc3u4U2bCZyRd0IEzT1Fh873sLh4qubgMQLqWphPKORrx2cRpBHvjJ8Sgp9dtfJS49NLJLM6KKec8MSvykAPDW5ScoGYjosOfQp3/sPiuMDymrqBTRv86OE5yGtPL5oEAadLiXHpVeGHNn2ndE8Xa6skJB5EMLn2PYctvFeikHnDHdma/A5GTMmIY42bLESGlw1ySMOmoBNjcGx6luGw21AxCijqLBrzdkjRyEjdHW7Do4djgo3e5TB+D1Nx6AY8dhbI3/a48VW/k/zHySpb0CYH60bQfuhB2t6m851GfJKW3lDgC99r8IH0QByMhGuvIWNjcKq0G57EK1vHrKjhufrllL5ZNeWYXAb3X06hyVbwXaKE4ya6tzFnFklsG5jmueELdTfNPsBax/Tjh3XN/wCSf/lBntdR4ns/Kx4lzwuNhZznQvI1LHsd6DrX1GvOxNitv2Zx9lbSx1MejZBq082uBs5p7Q4EdvNZht/vPoK7D5aePimR2VzM0RADmuB5300BHiu/8n+sJpKiM8mTBw9tgv8AFl/FBqiIiIIiICIiAiIgIiICw/5QY/rNL9FJ98LcFh/ygz/WaX6KT74RY1rZKpbJQUz2m4dDF9wAjvBBHgpZYXgu1lXgQZDPEaikla2WJ18ts7Q4hjiCL3OrD06g2OsljHygG8MimpnNeRo6ZzcrT15W3zd1wggt+NbxsTZDH5zo4mR2H7yRxcB32cz3rRN6FLw8Alj/AGG07PqyxD/ZUzddsHPU1YxKtDsodxWcQWdLKTcPt0MB1B6SBbQK9b4T/Y1R3w/jxoIfcH+jpv8AUP8AwoVpizPcEf7Om/1L/wAKFaYiME3/AP6Qi/04/ElVt33UZfhULwLiKWNx7A5j2X+s5o8VUflAOH5Qi1H5sPxJVtVdhMdVSOp5RdksYaevUCxHaDYg9YCKqe5PEmyYUyMHzoXyMcPWcZGnxD/gVfl534dfs7VucG54n+bmIPBmYD5tyPQeL8uYueYOtwj+UFBku6klDuoPYW/WNj8EFr3q17YsIqbmxe0RNHW6QhungSfAqqfJ/oSKeqmI0fIxg7eG0k/iqq4jidftFUMjii4cEZ6LmOO+hfJJYZn20AAvzsNSVt+zmAR0VLHTRejGLXPNzjq5x7S4koMSwr/FZ/1c/wB2RegF5+wpw/7WHUfnc/3ZF6BRFU3p/oer9Qffaqj8n782qvpWfcVu3qH+x6v1B99qqPyfD/Vqr6Vn3EVQ9hMGgdjHklZGHtJmiyuLm/OMvl1aQb+YR4rZ/wCifC/+Eb9eX/rVE3s7v5mVJxGja4gkPkEd88cjbfOtA1sbAm3IgnkdPrAt/wAWxhtXTmR40MkTmjNbpLHWAPcbdgQXn+ifDP8AhG/Xl/61M4DstTUQc2liEQeQXWc43IFh6RPQVmGJ7+ZJPm6KkPEdo0yHO6/8MUfM+PgVp2yZnNFAarNxzG0yZrB2c6m4GgPYOSIlkREBERAREQEREBERAWHfKE/Oab6KT74W4rDvlCfnNN9FJ98Isa5g1KyShgZI1r2mGK7XNDgfMbzB0X7TbK0cbs8dJTscNczYYwfeG3X3s7+Z0/0MX3GqRRBfMkYcLOAI6iLhfSIPiKFrRZrQ0dgA+xfaIg4paVjjdzWuPa0H7VyoiD5kiDgWuAcDoQRcHvBUSdjqG+byOmv18CK/3VMIg+IYWsaGsaGtHINAAHcAvtEQcQpWZs2RubnfKL371yoiD5ewEWIBB6CLhfkUDW+i0Nv1AD7F9ogKMrNl6SV2aWlgkcebnwxuJ8SLqTRB06HB4IP7mGOK/wC7jaz7oC7iIgIiIP/Z"/>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cs typeface="MS PGothic" charset="0"/>
            </a:endParaRPr>
          </a:p>
        </p:txBody>
      </p:sp>
      <p:sp>
        <p:nvSpPr>
          <p:cNvPr id="13" name="Rectangle 12"/>
          <p:cNvSpPr/>
          <p:nvPr/>
        </p:nvSpPr>
        <p:spPr bwMode="auto">
          <a:xfrm>
            <a:off x="5562600" y="4343400"/>
            <a:ext cx="3200400" cy="1350963"/>
          </a:xfrm>
          <a:prstGeom prst="rect">
            <a:avLst/>
          </a:prstGeom>
          <a:gradFill flip="none" rotWithShape="1">
            <a:gsLst>
              <a:gs pos="0">
                <a:schemeClr val="bg1">
                  <a:alpha val="0"/>
                </a:schemeClr>
              </a:gs>
              <a:gs pos="100000">
                <a:schemeClr val="bg1">
                  <a:lumMod val="95000"/>
                </a:schemeClr>
              </a:gs>
            </a:gsLst>
            <a:lin ang="16200000" scaled="1"/>
            <a:tileRect/>
          </a:gradFill>
          <a:ln>
            <a:noFill/>
          </a:ln>
          <a:effectLst/>
          <a:extLst/>
        </p:spPr>
        <p:txBody>
          <a:bodyPr rIns="0" bIns="91440"/>
          <a:lstStyle/>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r>
              <a:rPr lang="en-US" sz="1300" dirty="0">
                <a:solidFill>
                  <a:srgbClr val="000000"/>
                </a:solidFill>
                <a:latin typeface="Arial" pitchFamily="34" charset="0"/>
                <a:ea typeface="ＭＳ Ｐゴシック" pitchFamily="34" charset="-128"/>
                <a:cs typeface="Arial" pitchFamily="34" charset="0"/>
              </a:rPr>
              <a:t>Regulatory and compliance pressures are mounting as companies store more data and can become susceptible to audit failures</a:t>
            </a:r>
            <a:br>
              <a:rPr lang="en-US" sz="1300" dirty="0">
                <a:solidFill>
                  <a:srgbClr val="000000"/>
                </a:solidFill>
                <a:latin typeface="Arial" pitchFamily="34" charset="0"/>
                <a:ea typeface="ＭＳ Ｐゴシック" pitchFamily="34" charset="-128"/>
                <a:cs typeface="Arial" pitchFamily="34" charset="0"/>
              </a:rPr>
            </a:br>
            <a:endParaRPr lang="en-US" sz="1300" dirty="0">
              <a:solidFill>
                <a:srgbClr val="262626"/>
              </a:solidFill>
              <a:latin typeface="Arial" pitchFamily="34" charset="0"/>
              <a:ea typeface="ＭＳ Ｐゴシック" pitchFamily="34" charset="-128"/>
              <a:cs typeface="Arial" pitchFamily="34" charset="0"/>
            </a:endParaRPr>
          </a:p>
        </p:txBody>
      </p:sp>
      <p:sp>
        <p:nvSpPr>
          <p:cNvPr id="8205" name="AutoShape 3"/>
          <p:cNvSpPr>
            <a:spLocks noChangeArrowheads="1"/>
          </p:cNvSpPr>
          <p:nvPr/>
        </p:nvSpPr>
        <p:spPr bwMode="auto">
          <a:xfrm>
            <a:off x="5562600" y="4343400"/>
            <a:ext cx="3200400" cy="376238"/>
          </a:xfrm>
          <a:prstGeom prst="roundRect">
            <a:avLst>
              <a:gd name="adj" fmla="val 11972"/>
            </a:avLst>
          </a:prstGeom>
          <a:solidFill>
            <a:srgbClr val="33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solidFill>
                  <a:schemeClr val="bg1"/>
                </a:solidFill>
                <a:cs typeface="MS PGothic" charset="0"/>
              </a:rPr>
              <a:t>Regulation and Compliance</a:t>
            </a:r>
          </a:p>
        </p:txBody>
      </p:sp>
      <p:sp>
        <p:nvSpPr>
          <p:cNvPr id="10" name="Rectangle 9"/>
          <p:cNvSpPr/>
          <p:nvPr/>
        </p:nvSpPr>
        <p:spPr bwMode="auto">
          <a:xfrm>
            <a:off x="304800" y="1484313"/>
            <a:ext cx="3200400" cy="1350962"/>
          </a:xfrm>
          <a:prstGeom prst="rect">
            <a:avLst/>
          </a:prstGeom>
          <a:gradFill flip="none" rotWithShape="1">
            <a:gsLst>
              <a:gs pos="0">
                <a:schemeClr val="bg1">
                  <a:alpha val="0"/>
                </a:schemeClr>
              </a:gs>
              <a:gs pos="100000">
                <a:schemeClr val="bg1">
                  <a:lumMod val="95000"/>
                </a:schemeClr>
              </a:gs>
            </a:gsLst>
            <a:lin ang="16200000" scaled="1"/>
            <a:tileRect/>
          </a:gradFill>
          <a:ln>
            <a:noFill/>
          </a:ln>
          <a:effectLst/>
          <a:extLst/>
        </p:spPr>
        <p:txBody>
          <a:bodyPr rIns="0" bIns="91440"/>
          <a:lstStyle/>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r>
              <a:rPr lang="en-US" sz="1300" dirty="0">
                <a:solidFill>
                  <a:srgbClr val="000000"/>
                </a:solidFill>
                <a:latin typeface="Arial" pitchFamily="34" charset="0"/>
                <a:ea typeface="ＭＳ Ｐゴシック" pitchFamily="34" charset="-128"/>
                <a:cs typeface="Arial" pitchFamily="34" charset="0"/>
              </a:rPr>
              <a:t>Sophisticated, targeted attacks designed to gain continuous access to critical information are increasing in severity and occurrence</a:t>
            </a:r>
            <a:br>
              <a:rPr lang="en-US" sz="1300" dirty="0">
                <a:solidFill>
                  <a:srgbClr val="000000"/>
                </a:solidFill>
                <a:latin typeface="Arial" pitchFamily="34" charset="0"/>
                <a:ea typeface="ＭＳ Ｐゴシック" pitchFamily="34" charset="-128"/>
                <a:cs typeface="Arial" pitchFamily="34" charset="0"/>
              </a:rPr>
            </a:br>
            <a:endParaRPr lang="en-US" sz="1300" dirty="0">
              <a:solidFill>
                <a:srgbClr val="000000"/>
              </a:solidFill>
              <a:latin typeface="Arial" pitchFamily="34" charset="0"/>
              <a:ea typeface="ＭＳ Ｐゴシック" pitchFamily="34" charset="-128"/>
              <a:cs typeface="Arial" pitchFamily="34" charset="0"/>
            </a:endParaRPr>
          </a:p>
        </p:txBody>
      </p:sp>
      <p:sp>
        <p:nvSpPr>
          <p:cNvPr id="8207" name="AutoShape 3"/>
          <p:cNvSpPr>
            <a:spLocks noChangeArrowheads="1"/>
          </p:cNvSpPr>
          <p:nvPr/>
        </p:nvSpPr>
        <p:spPr bwMode="auto">
          <a:xfrm>
            <a:off x="304800" y="1484313"/>
            <a:ext cx="3200400" cy="376237"/>
          </a:xfrm>
          <a:prstGeom prst="roundRect">
            <a:avLst>
              <a:gd name="adj" fmla="val 11972"/>
            </a:avLst>
          </a:prstGeom>
          <a:solidFill>
            <a:srgbClr val="33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solidFill>
                  <a:schemeClr val="bg1"/>
                </a:solidFill>
                <a:cs typeface="MS PGothic" charset="0"/>
              </a:rPr>
              <a:t>Advanced Threats</a:t>
            </a:r>
          </a:p>
        </p:txBody>
      </p:sp>
      <p:sp>
        <p:nvSpPr>
          <p:cNvPr id="11" name="Rectangle 10"/>
          <p:cNvSpPr/>
          <p:nvPr/>
        </p:nvSpPr>
        <p:spPr bwMode="auto">
          <a:xfrm>
            <a:off x="304800" y="4343400"/>
            <a:ext cx="3200400" cy="1350963"/>
          </a:xfrm>
          <a:prstGeom prst="rect">
            <a:avLst/>
          </a:prstGeom>
          <a:gradFill flip="none" rotWithShape="1">
            <a:gsLst>
              <a:gs pos="0">
                <a:schemeClr val="bg1">
                  <a:alpha val="0"/>
                </a:schemeClr>
              </a:gs>
              <a:gs pos="100000">
                <a:schemeClr val="bg1">
                  <a:lumMod val="95000"/>
                </a:schemeClr>
              </a:gs>
            </a:gsLst>
            <a:lin ang="16200000" scaled="1"/>
            <a:tileRect/>
          </a:gradFill>
          <a:ln>
            <a:noFill/>
          </a:ln>
          <a:effectLst/>
          <a:extLst/>
        </p:spPr>
        <p:txBody>
          <a:bodyPr rIns="0" bIns="91440"/>
          <a:lstStyle/>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endParaRPr lang="en-US" sz="1300" dirty="0">
              <a:solidFill>
                <a:srgbClr val="000000"/>
              </a:solidFill>
              <a:latin typeface="Arial" pitchFamily="34" charset="0"/>
              <a:ea typeface="ＭＳ Ｐゴシック" pitchFamily="34" charset="-128"/>
              <a:cs typeface="Arial" pitchFamily="34" charset="0"/>
            </a:endParaRPr>
          </a:p>
          <a:p>
            <a:pPr>
              <a:spcAft>
                <a:spcPts val="400"/>
              </a:spcAft>
              <a:defRPr/>
            </a:pPr>
            <a:r>
              <a:rPr lang="en-US" sz="1300" dirty="0">
                <a:solidFill>
                  <a:srgbClr val="000000"/>
                </a:solidFill>
                <a:latin typeface="Arial" pitchFamily="34" charset="0"/>
                <a:ea typeface="ＭＳ Ｐゴシック" pitchFamily="34" charset="-128"/>
                <a:cs typeface="Arial" pitchFamily="34" charset="0"/>
              </a:rPr>
              <a:t>Securing employee-owned devices and connectivity to corporate applications are top of mind as CIOs broaden support for mobility</a:t>
            </a:r>
            <a:br>
              <a:rPr lang="en-US" sz="1300" dirty="0">
                <a:solidFill>
                  <a:srgbClr val="000000"/>
                </a:solidFill>
                <a:latin typeface="Arial" pitchFamily="34" charset="0"/>
                <a:ea typeface="ＭＳ Ｐゴシック" pitchFamily="34" charset="-128"/>
                <a:cs typeface="Arial" pitchFamily="34" charset="0"/>
              </a:rPr>
            </a:br>
            <a:endParaRPr lang="en-US" sz="1300" dirty="0">
              <a:solidFill>
                <a:srgbClr val="262626"/>
              </a:solidFill>
              <a:latin typeface="Arial" pitchFamily="34" charset="0"/>
              <a:ea typeface="ＭＳ Ｐゴシック" pitchFamily="34" charset="-128"/>
              <a:cs typeface="Arial" pitchFamily="34" charset="0"/>
            </a:endParaRPr>
          </a:p>
        </p:txBody>
      </p:sp>
      <p:sp>
        <p:nvSpPr>
          <p:cNvPr id="8209" name="AutoShape 3"/>
          <p:cNvSpPr>
            <a:spLocks noChangeArrowheads="1"/>
          </p:cNvSpPr>
          <p:nvPr/>
        </p:nvSpPr>
        <p:spPr bwMode="auto">
          <a:xfrm>
            <a:off x="304800" y="4348163"/>
            <a:ext cx="3200400" cy="376237"/>
          </a:xfrm>
          <a:prstGeom prst="roundRect">
            <a:avLst>
              <a:gd name="adj" fmla="val 11972"/>
            </a:avLst>
          </a:prstGeom>
          <a:solidFill>
            <a:srgbClr val="33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solidFill>
                  <a:schemeClr val="bg1"/>
                </a:solidFill>
                <a:cs typeface="MS PGothic" charset="0"/>
              </a:rPr>
              <a:t>Mobile Computing</a:t>
            </a:r>
          </a:p>
        </p:txBody>
      </p:sp>
      <p:pic>
        <p:nvPicPr>
          <p:cNvPr id="8210" name="Picture 3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5113" y="5529263"/>
            <a:ext cx="1871662"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1" name="Picture 64"/>
          <p:cNvPicPr>
            <a:picLocks noChangeAspect="1" noChangeArrowheads="1"/>
          </p:cNvPicPr>
          <p:nvPr/>
        </p:nvPicPr>
        <p:blipFill>
          <a:blip r:embed="rId4">
            <a:extLst>
              <a:ext uri="{28A0092B-C50C-407E-A947-70E740481C1C}">
                <a14:useLocalDpi xmlns:a14="http://schemas.microsoft.com/office/drawing/2010/main" val="0"/>
              </a:ext>
            </a:extLst>
          </a:blip>
          <a:srcRect l="69899" t="4124" r="15050" b="37401"/>
          <a:stretch>
            <a:fillRect/>
          </a:stretch>
        </p:blipFill>
        <p:spPr bwMode="auto">
          <a:xfrm>
            <a:off x="3979863" y="1752600"/>
            <a:ext cx="8858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ounded Rectangle 44"/>
          <p:cNvSpPr/>
          <p:nvPr/>
        </p:nvSpPr>
        <p:spPr bwMode="auto">
          <a:xfrm>
            <a:off x="307975" y="2995613"/>
            <a:ext cx="3087688" cy="815975"/>
          </a:xfrm>
          <a:prstGeom prst="roundRect">
            <a:avLst>
              <a:gd name="adj" fmla="val 50000"/>
            </a:avLst>
          </a:prstGeom>
          <a:solidFill>
            <a:schemeClr val="accent2">
              <a:lumMod val="20000"/>
              <a:lumOff val="80000"/>
              <a:alpha val="52000"/>
            </a:schemeClr>
          </a:solidFill>
          <a:ln>
            <a:noFill/>
          </a:ln>
          <a:effectLst/>
          <a:extLst/>
        </p:spPr>
        <p:txBody>
          <a:bodyPr/>
          <a:lstStyle/>
          <a:p>
            <a:pPr>
              <a:defRPr/>
            </a:pPr>
            <a:endParaRPr lang="en-US">
              <a:cs typeface="Arial" pitchFamily="34" charset="0"/>
            </a:endParaRPr>
          </a:p>
        </p:txBody>
      </p:sp>
      <p:sp>
        <p:nvSpPr>
          <p:cNvPr id="42" name="TextBox 41"/>
          <p:cNvSpPr txBox="1"/>
          <p:nvPr/>
        </p:nvSpPr>
        <p:spPr>
          <a:xfrm>
            <a:off x="855663" y="3041650"/>
            <a:ext cx="2481262" cy="723900"/>
          </a:xfrm>
          <a:prstGeom prst="rect">
            <a:avLst/>
          </a:prstGeom>
          <a:noFill/>
          <a:ln>
            <a:noFill/>
          </a:ln>
        </p:spPr>
        <p:style>
          <a:lnRef idx="2">
            <a:schemeClr val="dk1"/>
          </a:lnRef>
          <a:fillRef idx="1">
            <a:schemeClr val="lt1"/>
          </a:fillRef>
          <a:effectRef idx="0">
            <a:schemeClr val="dk1"/>
          </a:effectRef>
          <a:fontRef idx="minor">
            <a:schemeClr val="dk1"/>
          </a:fontRef>
        </p:style>
        <p:txBody>
          <a:bodyPr>
            <a:spAutoFit/>
          </a:bodyPr>
          <a:lstStyle/>
          <a:p>
            <a:pPr>
              <a:spcAft>
                <a:spcPts val="300"/>
              </a:spcAft>
              <a:defRPr/>
            </a:pPr>
            <a:r>
              <a:rPr lang="en-US" sz="1200" b="1" dirty="0">
                <a:solidFill>
                  <a:schemeClr val="tx1">
                    <a:lumMod val="75000"/>
                    <a:lumOff val="25000"/>
                  </a:schemeClr>
                </a:solidFill>
              </a:rPr>
              <a:t>Advanced Persistent Threats</a:t>
            </a:r>
          </a:p>
          <a:p>
            <a:pPr>
              <a:spcAft>
                <a:spcPts val="300"/>
              </a:spcAft>
              <a:defRPr/>
            </a:pPr>
            <a:r>
              <a:rPr lang="en-US" sz="1200" b="1" dirty="0">
                <a:solidFill>
                  <a:schemeClr val="tx1">
                    <a:lumMod val="75000"/>
                    <a:lumOff val="25000"/>
                  </a:schemeClr>
                </a:solidFill>
              </a:rPr>
              <a:t>Stealth Bots   Targeted Attacks </a:t>
            </a:r>
          </a:p>
          <a:p>
            <a:pPr>
              <a:spcAft>
                <a:spcPts val="300"/>
              </a:spcAft>
              <a:defRPr/>
            </a:pPr>
            <a:r>
              <a:rPr lang="en-US" sz="1200" b="1" dirty="0">
                <a:solidFill>
                  <a:schemeClr val="tx1">
                    <a:lumMod val="75000"/>
                    <a:lumOff val="25000"/>
                  </a:schemeClr>
                </a:solidFill>
              </a:rPr>
              <a:t>Designer Malware    Zero-days</a:t>
            </a:r>
          </a:p>
        </p:txBody>
      </p:sp>
      <p:pic>
        <p:nvPicPr>
          <p:cNvPr id="8214" name="Picture 69" descr="Virus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 y="3157538"/>
            <a:ext cx="492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5" name="TextBox 57"/>
          <p:cNvSpPr txBox="1">
            <a:spLocks noChangeArrowheads="1"/>
          </p:cNvSpPr>
          <p:nvPr/>
        </p:nvSpPr>
        <p:spPr bwMode="auto">
          <a:xfrm>
            <a:off x="3795713" y="4340225"/>
            <a:ext cx="1254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sz="1600" b="1">
                <a:solidFill>
                  <a:srgbClr val="404040"/>
                </a:solidFill>
              </a:rPr>
              <a:t>Enterprise</a:t>
            </a:r>
            <a:br>
              <a:rPr lang="en-US" sz="1600" b="1">
                <a:solidFill>
                  <a:srgbClr val="404040"/>
                </a:solidFill>
              </a:rPr>
            </a:br>
            <a:r>
              <a:rPr lang="en-US" sz="1600" b="1">
                <a:solidFill>
                  <a:srgbClr val="404040"/>
                </a:solidFill>
              </a:rPr>
              <a:t>Customers</a:t>
            </a:r>
          </a:p>
        </p:txBody>
      </p:sp>
      <p:pic>
        <p:nvPicPr>
          <p:cNvPr id="8216" name="Picture 5" descr="http://www.c7dc.com/wp-content/uploads/articles-pci-348x28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5749925"/>
            <a:ext cx="914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7" name="Picture 13" descr="SOX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7425" y="6083300"/>
            <a:ext cx="13589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8" name="Picture 7" descr="cotton-cloud.png"/>
          <p:cNvPicPr>
            <a:picLocks noChangeAspect="1"/>
          </p:cNvPicPr>
          <p:nvPr/>
        </p:nvPicPr>
        <p:blipFill>
          <a:blip r:embed="rId8">
            <a:lum bright="70000" contrast="-70000"/>
            <a:extLst>
              <a:ext uri="{28A0092B-C50C-407E-A947-70E740481C1C}">
                <a14:useLocalDpi xmlns:a14="http://schemas.microsoft.com/office/drawing/2010/main" val="0"/>
              </a:ext>
            </a:extLst>
          </a:blip>
          <a:srcRect t="30379"/>
          <a:stretch>
            <a:fillRect/>
          </a:stretch>
        </p:blipFill>
        <p:spPr bwMode="auto">
          <a:xfrm>
            <a:off x="6781800" y="3173413"/>
            <a:ext cx="176212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9" name="Picture 7" descr="cotton-cloud.png"/>
          <p:cNvPicPr>
            <a:picLocks noChangeAspect="1"/>
          </p:cNvPicPr>
          <p:nvPr/>
        </p:nvPicPr>
        <p:blipFill>
          <a:blip r:embed="rId8">
            <a:lum bright="70000" contrast="-70000"/>
            <a:extLst>
              <a:ext uri="{28A0092B-C50C-407E-A947-70E740481C1C}">
                <a14:useLocalDpi xmlns:a14="http://schemas.microsoft.com/office/drawing/2010/main" val="0"/>
              </a:ext>
            </a:extLst>
          </a:blip>
          <a:srcRect t="28113"/>
          <a:stretch>
            <a:fillRect/>
          </a:stretch>
        </p:blipFill>
        <p:spPr bwMode="auto">
          <a:xfrm>
            <a:off x="5705475" y="3143250"/>
            <a:ext cx="176212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0" name="Picture 7" descr="cotton-cloud.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89625" y="2787650"/>
            <a:ext cx="2446338"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1" name="Picture 4" descr="http://media8.connectedsocialmedia.com/11/PID_013833/Podtech_VMware_Disaster_Recovery_Datac.jpg"/>
          <p:cNvPicPr>
            <a:picLocks noChangeAspect="1" noChangeArrowheads="1"/>
          </p:cNvPicPr>
          <p:nvPr/>
        </p:nvPicPr>
        <p:blipFill>
          <a:blip r:embed="rId10">
            <a:extLst>
              <a:ext uri="{28A0092B-C50C-407E-A947-70E740481C1C}">
                <a14:useLocalDpi xmlns:a14="http://schemas.microsoft.com/office/drawing/2010/main" val="0"/>
              </a:ext>
            </a:extLst>
          </a:blip>
          <a:srcRect t="18758" b="29112"/>
          <a:stretch>
            <a:fillRect/>
          </a:stretch>
        </p:blipFill>
        <p:spPr bwMode="auto">
          <a:xfrm>
            <a:off x="6240463" y="3538538"/>
            <a:ext cx="11636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2" name="Picture 46" descr="IBMSmartCloud"/>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86538" y="3154363"/>
            <a:ext cx="1208087" cy="11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3" name="Picture 2" descr="http://www.mydbsync.com/files/images/salesforce.jpg"/>
          <p:cNvPicPr>
            <a:picLocks noChangeAspect="1" noChangeArrowheads="1"/>
          </p:cNvPicPr>
          <p:nvPr/>
        </p:nvPicPr>
        <p:blipFill>
          <a:blip r:embed="rId12">
            <a:extLst>
              <a:ext uri="{28A0092B-C50C-407E-A947-70E740481C1C}">
                <a14:useLocalDpi xmlns:a14="http://schemas.microsoft.com/office/drawing/2010/main" val="0"/>
              </a:ext>
            </a:extLst>
          </a:blip>
          <a:srcRect t="2" r="12605" b="8984"/>
          <a:stretch>
            <a:fillRect/>
          </a:stretch>
        </p:blipFill>
        <p:spPr bwMode="auto">
          <a:xfrm>
            <a:off x="7162800" y="3367088"/>
            <a:ext cx="804863"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4" name="Picture 3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37425" y="5573713"/>
            <a:ext cx="1292225"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a:spLocks noChangeArrowheads="1"/>
          </p:cNvSpPr>
          <p:nvPr/>
        </p:nvSpPr>
        <p:spPr bwMode="auto">
          <a:xfrm>
            <a:off x="6421438" y="5565775"/>
            <a:ext cx="838200" cy="368300"/>
          </a:xfrm>
          <a:prstGeom prst="rect">
            <a:avLst/>
          </a:prstGeom>
          <a:solidFill>
            <a:schemeClr val="bg1"/>
          </a:solidFill>
          <a:ln>
            <a:noFill/>
          </a:ln>
          <a:effectLst>
            <a:outerShdw blurRad="50800" dist="38100" dir="2700000" algn="tl" rotWithShape="0">
              <a:srgbClr val="000000">
                <a:alpha val="39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lIns="45720" rIns="45720">
            <a:spAutoFit/>
          </a:bodyPr>
          <a:lstStyle/>
          <a:p>
            <a:pPr>
              <a:defRPr/>
            </a:pPr>
            <a:r>
              <a:rPr lang="en-US" b="1" dirty="0">
                <a:latin typeface="Arial" pitchFamily="34" charset="0"/>
                <a:ea typeface="ＭＳ Ｐゴシック" pitchFamily="34" charset="-128"/>
                <a:cs typeface="Arial" pitchFamily="34" charset="0"/>
              </a:rPr>
              <a:t>GLBA</a:t>
            </a:r>
          </a:p>
        </p:txBody>
      </p:sp>
      <p:pic>
        <p:nvPicPr>
          <p:cNvPr id="8226" name="Picture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75425" y="6007100"/>
            <a:ext cx="530225" cy="53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27" name="Group 1"/>
          <p:cNvGrpSpPr>
            <a:grpSpLocks/>
          </p:cNvGrpSpPr>
          <p:nvPr/>
        </p:nvGrpSpPr>
        <p:grpSpPr bwMode="auto">
          <a:xfrm>
            <a:off x="681038" y="5661025"/>
            <a:ext cx="1143000" cy="685800"/>
            <a:chOff x="304800" y="5689600"/>
            <a:chExt cx="1143000" cy="685800"/>
          </a:xfrm>
        </p:grpSpPr>
        <p:pic>
          <p:nvPicPr>
            <p:cNvPr id="8228" name="Picture 5" descr="http://images-2.findicons.com/files/icons/1008/quiet/128/apple.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5689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9" name="Picture 7" descr="http://aux.iconpedia.net/uploads/17209831951787883743.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2000" y="57658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30" name="Picture 15" descr="WP-hor-web"/>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1000" y="6189663"/>
              <a:ext cx="1066800"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843359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182563" y="593725"/>
            <a:ext cx="86868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lnSpc>
                <a:spcPct val="90000"/>
              </a:lnSpc>
              <a:buClrTx/>
              <a:buFontTx/>
              <a:buNone/>
            </a:pPr>
            <a:r>
              <a:rPr lang="en-US" sz="2200">
                <a:solidFill>
                  <a:srgbClr val="7889FB"/>
                </a:solidFill>
              </a:rPr>
              <a:t>IT Security is a board room discussion</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31900"/>
            <a:ext cx="9144000" cy="4864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87" name="Freeform 3"/>
          <p:cNvSpPr>
            <a:spLocks noChangeArrowheads="1"/>
          </p:cNvSpPr>
          <p:nvPr/>
        </p:nvSpPr>
        <p:spPr bwMode="auto">
          <a:xfrm flipV="1">
            <a:off x="1536700" y="3048000"/>
            <a:ext cx="6299200" cy="5969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2742 w 21600"/>
              <a:gd name="T9" fmla="*/ 2742 h 21600"/>
              <a:gd name="T10" fmla="*/ 18858 w 21600"/>
              <a:gd name="T11" fmla="*/ 18858 h 21600"/>
            </a:gdLst>
            <a:ahLst/>
            <a:cxnLst>
              <a:cxn ang="0">
                <a:pos x="T0" y="T1"/>
              </a:cxn>
              <a:cxn ang="0">
                <a:pos x="T2" y="T3"/>
              </a:cxn>
              <a:cxn ang="0">
                <a:pos x="T4" y="T5"/>
              </a:cxn>
              <a:cxn ang="0">
                <a:pos x="T6" y="T7"/>
              </a:cxn>
            </a:cxnLst>
            <a:rect l="T8" t="T9" r="T10" b="T11"/>
            <a:pathLst>
              <a:path w="21600" h="21600">
                <a:moveTo>
                  <a:pt x="0" y="0"/>
                </a:moveTo>
                <a:lnTo>
                  <a:pt x="1883" y="21600"/>
                </a:lnTo>
                <a:lnTo>
                  <a:pt x="19717" y="21600"/>
                </a:lnTo>
                <a:lnTo>
                  <a:pt x="21600" y="0"/>
                </a:lnTo>
                <a:lnTo>
                  <a:pt x="0" y="0"/>
                </a:lnTo>
                <a:close/>
              </a:path>
            </a:pathLst>
          </a:custGeom>
          <a:gradFill rotWithShape="0">
            <a:gsLst>
              <a:gs pos="0">
                <a:srgbClr val="000000"/>
              </a:gs>
              <a:gs pos="100000">
                <a:srgbClr val="878787">
                  <a:alpha val="4800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388" name="Freeform 4"/>
          <p:cNvSpPr>
            <a:spLocks noChangeArrowheads="1"/>
          </p:cNvSpPr>
          <p:nvPr/>
        </p:nvSpPr>
        <p:spPr bwMode="auto">
          <a:xfrm>
            <a:off x="3098800" y="3048000"/>
            <a:ext cx="3302000" cy="6096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1966 w 21600"/>
              <a:gd name="T9" fmla="*/ 1966 h 21600"/>
              <a:gd name="T10" fmla="*/ 19634 w 21600"/>
              <a:gd name="T11" fmla="*/ 19634 h 21600"/>
            </a:gdLst>
            <a:ahLst/>
            <a:cxnLst>
              <a:cxn ang="0">
                <a:pos x="T0" y="T1"/>
              </a:cxn>
              <a:cxn ang="0">
                <a:pos x="T2" y="T3"/>
              </a:cxn>
              <a:cxn ang="0">
                <a:pos x="T4" y="T5"/>
              </a:cxn>
              <a:cxn ang="0">
                <a:pos x="T6" y="T7"/>
              </a:cxn>
            </a:cxnLst>
            <a:rect l="T8" t="T9" r="T10" b="T11"/>
            <a:pathLst>
              <a:path w="21600" h="21600">
                <a:moveTo>
                  <a:pt x="0" y="0"/>
                </a:moveTo>
                <a:lnTo>
                  <a:pt x="332" y="21600"/>
                </a:lnTo>
                <a:lnTo>
                  <a:pt x="21268" y="21600"/>
                </a:lnTo>
                <a:lnTo>
                  <a:pt x="21600" y="0"/>
                </a:lnTo>
                <a:lnTo>
                  <a:pt x="0" y="0"/>
                </a:lnTo>
                <a:close/>
              </a:path>
            </a:pathLst>
          </a:custGeom>
          <a:solidFill>
            <a:srgbClr val="11111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nvGrpSpPr>
          <p:cNvPr id="16389" name="Group 5"/>
          <p:cNvGrpSpPr>
            <a:grpSpLocks/>
          </p:cNvGrpSpPr>
          <p:nvPr/>
        </p:nvGrpSpPr>
        <p:grpSpPr bwMode="auto">
          <a:xfrm>
            <a:off x="304800" y="3048000"/>
            <a:ext cx="1408113" cy="2781300"/>
            <a:chOff x="192" y="1920"/>
            <a:chExt cx="887" cy="1752"/>
          </a:xfrm>
        </p:grpSpPr>
        <p:sp>
          <p:nvSpPr>
            <p:cNvPr id="16390" name="Rectangle 6"/>
            <p:cNvSpPr>
              <a:spLocks noChangeArrowheads="1"/>
            </p:cNvSpPr>
            <p:nvPr/>
          </p:nvSpPr>
          <p:spPr bwMode="auto">
            <a:xfrm>
              <a:off x="204" y="1920"/>
              <a:ext cx="863" cy="1752"/>
            </a:xfrm>
            <a:prstGeom prst="rect">
              <a:avLst/>
            </a:prstGeom>
            <a:solidFill>
              <a:srgbClr val="FFFFFF">
                <a:alpha val="25000"/>
              </a:srgbClr>
            </a:solidFill>
            <a:ln w="9360">
              <a:solidFill>
                <a:srgbClr val="006699"/>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391" name="AutoShape 7"/>
            <p:cNvSpPr>
              <a:spLocks noChangeArrowheads="1"/>
            </p:cNvSpPr>
            <p:nvPr/>
          </p:nvSpPr>
          <p:spPr bwMode="auto">
            <a:xfrm rot="5400000">
              <a:off x="319" y="1811"/>
              <a:ext cx="635" cy="855"/>
            </a:xfrm>
            <a:prstGeom prst="homePlate">
              <a:avLst>
                <a:gd name="adj" fmla="val 35394"/>
              </a:avLst>
            </a:prstGeom>
            <a:solidFill>
              <a:srgbClr val="006699"/>
            </a:solidFill>
            <a:ln w="9360">
              <a:solidFill>
                <a:srgbClr val="006699"/>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392" name="Text Box 8"/>
            <p:cNvSpPr txBox="1">
              <a:spLocks noChangeArrowheads="1"/>
            </p:cNvSpPr>
            <p:nvPr/>
          </p:nvSpPr>
          <p:spPr bwMode="auto">
            <a:xfrm>
              <a:off x="192" y="2000"/>
              <a:ext cx="887" cy="15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1pPr>
              <a:lvl2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2pPr>
              <a:lvl3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3pPr>
              <a:lvl4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4pPr>
              <a:lvl5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Business results</a:t>
              </a:r>
            </a:p>
            <a:p>
              <a:pPr>
                <a:buClrTx/>
                <a:buFontTx/>
                <a:buNone/>
              </a:pPr>
              <a:endParaRPr lang="en-US" sz="1400">
                <a:solidFill>
                  <a:srgbClr val="FFFFFF"/>
                </a:solidFill>
              </a:endParaRPr>
            </a:p>
            <a:p>
              <a:pPr lvl="1" indent="0">
                <a:buClrTx/>
                <a:buFontTx/>
                <a:buNone/>
              </a:pPr>
              <a:endParaRPr lang="en-US" sz="1400">
                <a:solidFill>
                  <a:srgbClr val="FFFFFF"/>
                </a:solidFill>
              </a:endParaRPr>
            </a:p>
            <a:p>
              <a:pPr lvl="1" indent="0">
                <a:buClrTx/>
                <a:buFontTx/>
                <a:buNone/>
              </a:pPr>
              <a:r>
                <a:rPr lang="en-US" sz="1400">
                  <a:solidFill>
                    <a:srgbClr val="FFFFFF"/>
                  </a:solidFill>
                </a:rPr>
                <a:t>Sony estimates potential $1B long term impact – $171M / 100 customers* </a:t>
              </a:r>
            </a:p>
            <a:p>
              <a:pPr>
                <a:buClrTx/>
                <a:buFontTx/>
                <a:buNone/>
              </a:pPr>
              <a:endParaRPr lang="en-US" sz="1400">
                <a:solidFill>
                  <a:srgbClr val="FFFFFF"/>
                </a:solidFill>
              </a:endParaRPr>
            </a:p>
          </p:txBody>
        </p:sp>
      </p:grpSp>
      <p:grpSp>
        <p:nvGrpSpPr>
          <p:cNvPr id="16393" name="Group 9"/>
          <p:cNvGrpSpPr>
            <a:grpSpLocks/>
          </p:cNvGrpSpPr>
          <p:nvPr/>
        </p:nvGrpSpPr>
        <p:grpSpPr bwMode="auto">
          <a:xfrm>
            <a:off x="3190875" y="3048000"/>
            <a:ext cx="1408113" cy="2781300"/>
            <a:chOff x="2010" y="1920"/>
            <a:chExt cx="887" cy="1752"/>
          </a:xfrm>
        </p:grpSpPr>
        <p:sp>
          <p:nvSpPr>
            <p:cNvPr id="16394" name="Rectangle 10"/>
            <p:cNvSpPr>
              <a:spLocks noChangeArrowheads="1"/>
            </p:cNvSpPr>
            <p:nvPr/>
          </p:nvSpPr>
          <p:spPr bwMode="auto">
            <a:xfrm>
              <a:off x="2022" y="1920"/>
              <a:ext cx="863" cy="1752"/>
            </a:xfrm>
            <a:prstGeom prst="rect">
              <a:avLst/>
            </a:prstGeom>
            <a:solidFill>
              <a:srgbClr val="FFFFFF">
                <a:alpha val="25000"/>
              </a:srgbClr>
            </a:solidFill>
            <a:ln w="9360">
              <a:solidFill>
                <a:srgbClr val="66CCFF"/>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395" name="AutoShape 11"/>
            <p:cNvSpPr>
              <a:spLocks noChangeArrowheads="1"/>
            </p:cNvSpPr>
            <p:nvPr/>
          </p:nvSpPr>
          <p:spPr bwMode="auto">
            <a:xfrm rot="5400000">
              <a:off x="2137" y="1811"/>
              <a:ext cx="635" cy="855"/>
            </a:xfrm>
            <a:prstGeom prst="homePlate">
              <a:avLst>
                <a:gd name="adj" fmla="val 35394"/>
              </a:avLst>
            </a:prstGeom>
            <a:solidFill>
              <a:srgbClr val="66CCFF"/>
            </a:solidFill>
            <a:ln w="9360">
              <a:solidFill>
                <a:srgbClr val="66CCFF"/>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396" name="Text Box 12"/>
            <p:cNvSpPr txBox="1">
              <a:spLocks noChangeArrowheads="1"/>
            </p:cNvSpPr>
            <p:nvPr/>
          </p:nvSpPr>
          <p:spPr bwMode="auto">
            <a:xfrm>
              <a:off x="2010" y="2000"/>
              <a:ext cx="887" cy="1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1pPr>
              <a:lvl2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2pPr>
              <a:lvl3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3pPr>
              <a:lvl4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4pPr>
              <a:lvl5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Supply chain</a:t>
              </a:r>
            </a:p>
            <a:p>
              <a:pPr>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r>
                <a:rPr lang="en-US" sz="1400">
                  <a:solidFill>
                    <a:srgbClr val="FFFFFF"/>
                  </a:solidFill>
                </a:rPr>
                <a:t>Epsilon breach impacts 100 national brands</a:t>
              </a:r>
            </a:p>
            <a:p>
              <a:pPr>
                <a:buClrTx/>
                <a:buFontTx/>
                <a:buNone/>
              </a:pPr>
              <a:endParaRPr lang="en-US" sz="1400">
                <a:solidFill>
                  <a:srgbClr val="FFFFFF"/>
                </a:solidFill>
              </a:endParaRPr>
            </a:p>
          </p:txBody>
        </p:sp>
      </p:grpSp>
      <p:grpSp>
        <p:nvGrpSpPr>
          <p:cNvPr id="16397" name="Group 13"/>
          <p:cNvGrpSpPr>
            <a:grpSpLocks/>
          </p:cNvGrpSpPr>
          <p:nvPr/>
        </p:nvGrpSpPr>
        <p:grpSpPr bwMode="auto">
          <a:xfrm>
            <a:off x="4632325" y="3048000"/>
            <a:ext cx="1382713" cy="2781300"/>
            <a:chOff x="2918" y="1920"/>
            <a:chExt cx="871" cy="1752"/>
          </a:xfrm>
        </p:grpSpPr>
        <p:sp>
          <p:nvSpPr>
            <p:cNvPr id="16398" name="Rectangle 14"/>
            <p:cNvSpPr>
              <a:spLocks noChangeArrowheads="1"/>
            </p:cNvSpPr>
            <p:nvPr/>
          </p:nvSpPr>
          <p:spPr bwMode="auto">
            <a:xfrm>
              <a:off x="2922" y="1920"/>
              <a:ext cx="863" cy="1752"/>
            </a:xfrm>
            <a:prstGeom prst="rect">
              <a:avLst/>
            </a:prstGeom>
            <a:solidFill>
              <a:srgbClr val="FFFFFF">
                <a:alpha val="25000"/>
              </a:srgbClr>
            </a:solidFill>
            <a:ln w="9360">
              <a:solidFill>
                <a:srgbClr val="009966"/>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399" name="AutoShape 15"/>
            <p:cNvSpPr>
              <a:spLocks noChangeArrowheads="1"/>
            </p:cNvSpPr>
            <p:nvPr/>
          </p:nvSpPr>
          <p:spPr bwMode="auto">
            <a:xfrm rot="5400000">
              <a:off x="3037" y="1811"/>
              <a:ext cx="635" cy="855"/>
            </a:xfrm>
            <a:prstGeom prst="homePlate">
              <a:avLst>
                <a:gd name="adj" fmla="val 35394"/>
              </a:avLst>
            </a:prstGeom>
            <a:solidFill>
              <a:srgbClr val="009966"/>
            </a:solidFill>
            <a:ln w="9360">
              <a:solidFill>
                <a:srgbClr val="009966"/>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400" name="Text Box 16"/>
            <p:cNvSpPr txBox="1">
              <a:spLocks noChangeArrowheads="1"/>
            </p:cNvSpPr>
            <p:nvPr/>
          </p:nvSpPr>
          <p:spPr bwMode="auto">
            <a:xfrm>
              <a:off x="2918" y="2000"/>
              <a:ext cx="871" cy="1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1pPr>
              <a:lvl2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2pPr>
              <a:lvl3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3pPr>
              <a:lvl4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4pPr>
              <a:lvl5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Legal exposure</a:t>
              </a:r>
            </a:p>
            <a:p>
              <a:pPr>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r>
                <a:rPr lang="en-US" sz="1400">
                  <a:solidFill>
                    <a:srgbClr val="FFFFFF"/>
                  </a:solidFill>
                </a:rPr>
                <a:t>TJX estimates $150M class action settlement in release of credit / debit card info</a:t>
              </a:r>
            </a:p>
          </p:txBody>
        </p:sp>
      </p:grpSp>
      <p:grpSp>
        <p:nvGrpSpPr>
          <p:cNvPr id="16401" name="Group 17"/>
          <p:cNvGrpSpPr>
            <a:grpSpLocks/>
          </p:cNvGrpSpPr>
          <p:nvPr/>
        </p:nvGrpSpPr>
        <p:grpSpPr bwMode="auto">
          <a:xfrm>
            <a:off x="6049963" y="3048000"/>
            <a:ext cx="1382712" cy="2781300"/>
            <a:chOff x="3811" y="1920"/>
            <a:chExt cx="871" cy="1752"/>
          </a:xfrm>
        </p:grpSpPr>
        <p:sp>
          <p:nvSpPr>
            <p:cNvPr id="16402" name="Rectangle 18"/>
            <p:cNvSpPr>
              <a:spLocks noChangeArrowheads="1"/>
            </p:cNvSpPr>
            <p:nvPr/>
          </p:nvSpPr>
          <p:spPr bwMode="auto">
            <a:xfrm>
              <a:off x="3815" y="1920"/>
              <a:ext cx="863" cy="1752"/>
            </a:xfrm>
            <a:prstGeom prst="rect">
              <a:avLst/>
            </a:prstGeom>
            <a:solidFill>
              <a:srgbClr val="FFFFFF">
                <a:alpha val="25000"/>
              </a:srgbClr>
            </a:solidFill>
            <a:ln w="9360">
              <a:solidFill>
                <a:srgbClr val="00CC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403" name="AutoShape 19"/>
            <p:cNvSpPr>
              <a:spLocks noChangeArrowheads="1"/>
            </p:cNvSpPr>
            <p:nvPr/>
          </p:nvSpPr>
          <p:spPr bwMode="auto">
            <a:xfrm rot="5400000">
              <a:off x="3930" y="1811"/>
              <a:ext cx="635" cy="855"/>
            </a:xfrm>
            <a:prstGeom prst="homePlate">
              <a:avLst>
                <a:gd name="adj" fmla="val 35394"/>
              </a:avLst>
            </a:prstGeom>
            <a:solidFill>
              <a:srgbClr val="00CC00"/>
            </a:solidFill>
            <a:ln w="9360">
              <a:solidFill>
                <a:srgbClr val="00CC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404" name="Text Box 20"/>
            <p:cNvSpPr txBox="1">
              <a:spLocks noChangeArrowheads="1"/>
            </p:cNvSpPr>
            <p:nvPr/>
          </p:nvSpPr>
          <p:spPr bwMode="auto">
            <a:xfrm>
              <a:off x="3811" y="2000"/>
              <a:ext cx="871" cy="1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1pPr>
              <a:lvl2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2pPr>
              <a:lvl3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3pPr>
              <a:lvl4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4pPr>
              <a:lvl5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Impact of hacktivism</a:t>
              </a:r>
            </a:p>
            <a:p>
              <a:pPr>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r>
                <a:rPr lang="en-US" sz="1400">
                  <a:solidFill>
                    <a:srgbClr val="FFFFFF"/>
                  </a:solidFill>
                </a:rPr>
                <a:t>Lulzsec 50-day hack-at-will spree impacts Nintendo, CIA, PBS, UK NHS, UK SOCA, </a:t>
              </a:r>
            </a:p>
            <a:p>
              <a:pPr marL="0" lvl="1" indent="0">
                <a:buClrTx/>
                <a:buFontTx/>
                <a:buNone/>
              </a:pPr>
              <a:r>
                <a:rPr lang="en-US" sz="1400">
                  <a:solidFill>
                    <a:srgbClr val="FFFFFF"/>
                  </a:solidFill>
                </a:rPr>
                <a:t>Sony …</a:t>
              </a:r>
            </a:p>
          </p:txBody>
        </p:sp>
      </p:grpSp>
      <p:grpSp>
        <p:nvGrpSpPr>
          <p:cNvPr id="16405" name="Group 21"/>
          <p:cNvGrpSpPr>
            <a:grpSpLocks/>
          </p:cNvGrpSpPr>
          <p:nvPr/>
        </p:nvGrpSpPr>
        <p:grpSpPr bwMode="auto">
          <a:xfrm>
            <a:off x="7467600" y="3048000"/>
            <a:ext cx="1382713" cy="2781300"/>
            <a:chOff x="4704" y="1920"/>
            <a:chExt cx="871" cy="1752"/>
          </a:xfrm>
        </p:grpSpPr>
        <p:sp>
          <p:nvSpPr>
            <p:cNvPr id="16406" name="Rectangle 22"/>
            <p:cNvSpPr>
              <a:spLocks noChangeArrowheads="1"/>
            </p:cNvSpPr>
            <p:nvPr/>
          </p:nvSpPr>
          <p:spPr bwMode="auto">
            <a:xfrm>
              <a:off x="4708" y="1920"/>
              <a:ext cx="863" cy="1752"/>
            </a:xfrm>
            <a:prstGeom prst="rect">
              <a:avLst/>
            </a:prstGeom>
            <a:solidFill>
              <a:srgbClr val="FFFFFF">
                <a:alpha val="25000"/>
              </a:srgbClr>
            </a:solidFill>
            <a:ln w="9360">
              <a:solidFill>
                <a:srgbClr val="99CC33"/>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407" name="AutoShape 23"/>
            <p:cNvSpPr>
              <a:spLocks noChangeArrowheads="1"/>
            </p:cNvSpPr>
            <p:nvPr/>
          </p:nvSpPr>
          <p:spPr bwMode="auto">
            <a:xfrm rot="5400000">
              <a:off x="4823" y="1811"/>
              <a:ext cx="635" cy="855"/>
            </a:xfrm>
            <a:prstGeom prst="homePlate">
              <a:avLst>
                <a:gd name="adj" fmla="val 35394"/>
              </a:avLst>
            </a:prstGeom>
            <a:solidFill>
              <a:srgbClr val="99CC33"/>
            </a:solidFill>
            <a:ln w="9360">
              <a:solidFill>
                <a:srgbClr val="99CC33"/>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408" name="Text Box 24"/>
            <p:cNvSpPr txBox="1">
              <a:spLocks noChangeArrowheads="1"/>
            </p:cNvSpPr>
            <p:nvPr/>
          </p:nvSpPr>
          <p:spPr bwMode="auto">
            <a:xfrm>
              <a:off x="4704" y="2000"/>
              <a:ext cx="871" cy="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marL="3175">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1pPr>
              <a:lvl2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2pPr>
              <a:lvl3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3pPr>
              <a:lvl4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4pPr>
              <a:lvl5pPr>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3175" algn="l"/>
                  <a:tab pos="917575" algn="l"/>
                  <a:tab pos="1831975" algn="l"/>
                  <a:tab pos="2746375" algn="l"/>
                  <a:tab pos="3660775" algn="l"/>
                  <a:tab pos="4575175" algn="l"/>
                  <a:tab pos="5489575" algn="l"/>
                  <a:tab pos="6403975" algn="l"/>
                  <a:tab pos="7318375" algn="l"/>
                  <a:tab pos="8232775" algn="l"/>
                  <a:tab pos="9147175" algn="l"/>
                  <a:tab pos="10061575"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Audit risk</a:t>
              </a:r>
            </a:p>
            <a:p>
              <a:pPr>
                <a:buClrTx/>
                <a:buFontTx/>
                <a:buNone/>
              </a:pPr>
              <a:endParaRPr lang="en-US" sz="1400">
                <a:solidFill>
                  <a:srgbClr val="FFFFFF"/>
                </a:solidFill>
              </a:endParaRPr>
            </a:p>
            <a:p>
              <a:pPr>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r>
                <a:rPr lang="en-US" sz="1400">
                  <a:solidFill>
                    <a:srgbClr val="FFFFFF"/>
                  </a:solidFill>
                </a:rPr>
                <a:t>Zurich Insurance PLc fined £2.275M ($3.8M) for the loss and exposure of 46K customer records</a:t>
              </a:r>
            </a:p>
          </p:txBody>
        </p:sp>
      </p:grpSp>
      <p:grpSp>
        <p:nvGrpSpPr>
          <p:cNvPr id="16409" name="Group 25"/>
          <p:cNvGrpSpPr>
            <a:grpSpLocks/>
          </p:cNvGrpSpPr>
          <p:nvPr/>
        </p:nvGrpSpPr>
        <p:grpSpPr bwMode="auto">
          <a:xfrm>
            <a:off x="1747838" y="3048000"/>
            <a:ext cx="1408112" cy="2781300"/>
            <a:chOff x="1101" y="1920"/>
            <a:chExt cx="887" cy="1752"/>
          </a:xfrm>
        </p:grpSpPr>
        <p:sp>
          <p:nvSpPr>
            <p:cNvPr id="16410" name="Rectangle 26"/>
            <p:cNvSpPr>
              <a:spLocks noChangeArrowheads="1"/>
            </p:cNvSpPr>
            <p:nvPr/>
          </p:nvSpPr>
          <p:spPr bwMode="auto">
            <a:xfrm>
              <a:off x="1113" y="1920"/>
              <a:ext cx="863" cy="1752"/>
            </a:xfrm>
            <a:prstGeom prst="rect">
              <a:avLst/>
            </a:prstGeom>
            <a:solidFill>
              <a:srgbClr val="FFFFFF">
                <a:alpha val="25000"/>
              </a:srgbClr>
            </a:solidFill>
            <a:ln w="9360">
              <a:solidFill>
                <a:srgbClr val="0099CC"/>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411" name="AutoShape 27"/>
            <p:cNvSpPr>
              <a:spLocks noChangeArrowheads="1"/>
            </p:cNvSpPr>
            <p:nvPr/>
          </p:nvSpPr>
          <p:spPr bwMode="auto">
            <a:xfrm rot="5400000">
              <a:off x="1228" y="1811"/>
              <a:ext cx="635" cy="855"/>
            </a:xfrm>
            <a:prstGeom prst="homePlate">
              <a:avLst>
                <a:gd name="adj" fmla="val 35394"/>
              </a:avLst>
            </a:prstGeom>
            <a:solidFill>
              <a:srgbClr val="0099CC"/>
            </a:solidFill>
            <a:ln w="9360">
              <a:solidFill>
                <a:srgbClr val="0099CC"/>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rot="10800000" wrap="none" anchor="ctr"/>
            <a:lstStyle/>
            <a:p>
              <a:endParaRPr lang="en-US"/>
            </a:p>
          </p:txBody>
        </p:sp>
        <p:sp>
          <p:nvSpPr>
            <p:cNvPr id="16412" name="Text Box 28"/>
            <p:cNvSpPr txBox="1">
              <a:spLocks noChangeArrowheads="1"/>
            </p:cNvSpPr>
            <p:nvPr/>
          </p:nvSpPr>
          <p:spPr bwMode="auto">
            <a:xfrm>
              <a:off x="1101" y="2000"/>
              <a:ext cx="887" cy="14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a:buClrTx/>
                <a:buFontTx/>
                <a:buNone/>
              </a:pPr>
              <a:r>
                <a:rPr lang="en-US" sz="1400">
                  <a:solidFill>
                    <a:srgbClr val="FFFFFF"/>
                  </a:solidFill>
                </a:rPr>
                <a:t>Brand image</a:t>
              </a:r>
            </a:p>
            <a:p>
              <a:pPr>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endParaRPr lang="en-US" sz="1400">
                <a:solidFill>
                  <a:srgbClr val="FFFFFF"/>
                </a:solidFill>
              </a:endParaRPr>
            </a:p>
            <a:p>
              <a:pPr marL="0" lvl="1" indent="0">
                <a:buClrTx/>
                <a:buFontTx/>
                <a:buNone/>
              </a:pPr>
              <a:r>
                <a:rPr lang="en-US" sz="1400">
                  <a:solidFill>
                    <a:srgbClr val="FFFFFF"/>
                  </a:solidFill>
                </a:rPr>
                <a:t>HSBC data breach discloses 24K private banking customers </a:t>
              </a:r>
            </a:p>
            <a:p>
              <a:pPr>
                <a:buClrTx/>
                <a:buFontTx/>
                <a:buNone/>
              </a:pPr>
              <a:endParaRPr lang="en-US" sz="1400">
                <a:solidFill>
                  <a:srgbClr val="FFFFFF"/>
                </a:solidFill>
              </a:endParaRPr>
            </a:p>
          </p:txBody>
        </p:sp>
      </p:grpSp>
      <p:sp>
        <p:nvSpPr>
          <p:cNvPr id="16413" name="Text Box 29"/>
          <p:cNvSpPr txBox="1">
            <a:spLocks noChangeArrowheads="1"/>
          </p:cNvSpPr>
          <p:nvPr/>
        </p:nvSpPr>
        <p:spPr bwMode="auto">
          <a:xfrm>
            <a:off x="457200" y="6553200"/>
            <a:ext cx="2895600"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1600">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5pPr>
            <a:lvl6pPr marL="25146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6pPr>
            <a:lvl7pPr marL="29718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7pPr>
            <a:lvl8pPr marL="34290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8pPr>
            <a:lvl9pPr marL="3886200" indent="-228600"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ea typeface="ＭＳ Ｐゴシック" charset="0"/>
                <a:cs typeface="MS PGothic" charset="0"/>
              </a:defRPr>
            </a:lvl9pPr>
          </a:lstStyle>
          <a:p>
            <a:pPr eaLnBrk="0" hangingPunct="0">
              <a:spcBef>
                <a:spcPts val="200"/>
              </a:spcBef>
              <a:buClrTx/>
              <a:buFontTx/>
              <a:buNone/>
            </a:pPr>
            <a:r>
              <a:rPr lang="en-US" sz="800"/>
              <a:t>*Sources for all breaches  shown in speaker notes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mXpS_QK7YkaJt8RKE1O2x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q8vVv8Cf_kGLWw_d68g1y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kcPZayB9UKdYzWsLFL9t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TAYF8ay0CeltxGnibr5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jt46qN2Hg0CxQW4fKV8Pu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SED0dMLaOEKRBNORRZE4i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YMk5w6gnw0iC5A7ODBEzS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MFRYR4tr.0uCIh5nLuoW7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6DYsHoGu3EamefaacIAy6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VhO72.nGXUqbWIfv7Pru6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o6stIYU2gEuyhqqKflKcy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rvzSblCTTUWq7hfZtKWee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3WSsjRmNDESHTR965lVcM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KvjESevPLkqKE982nOVdN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N6jrlUEa1EGgeHePY6kIG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EjU65tfhwk6Xs6uyo.BOX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3DlhkDzHiE2iqLFnz103m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S3ft9f05PEyrM_OSZCm4r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QsB022E0mKf5g.bbD8x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vNOmmZFGkGJUYTqUBDkG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HPMLgX6cKkOBBNOJvLWbe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nnSXtcNZh0.LbUsaQ8UXz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EjKjZVyqu0agXnzWAPiVU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l7bSFATo0e8FYSbj83mY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EEhVXfUokuzrc5Ksdxiw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Y5PnhgANk.Q.WgLYmO9lw"/>
</p:tagLst>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MS PGothic"/>
      </a:majorFont>
      <a:minorFont>
        <a:latin typeface="Arial"/>
        <a:ea typeface="ＭＳ Ｐゴシック"/>
        <a:cs typeface="MS P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rgbClr val="000000"/>
            </a:solidFill>
            <a:effectLst/>
            <a:latin typeface="Arial" charset="0"/>
            <a:ea typeface="ＭＳ Ｐゴシック" charset="0"/>
            <a:cs typeface="MS PGothi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rgbClr val="000000"/>
            </a:solidFill>
            <a:effectLst/>
            <a:latin typeface="Arial" charset="0"/>
            <a:ea typeface="ＭＳ Ｐゴシック" charset="0"/>
            <a:cs typeface="MS PGothi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MS PGothic"/>
      </a:majorFont>
      <a:minorFont>
        <a:latin typeface="Arial"/>
        <a:ea typeface="ＭＳ Ｐゴシック"/>
        <a:cs typeface="MS P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rgbClr val="000000"/>
            </a:solidFill>
            <a:effectLst/>
            <a:latin typeface="Arial" charset="0"/>
            <a:ea typeface="ＭＳ Ｐゴシック" charset="0"/>
            <a:cs typeface="MS PGothi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solidFill>
              <a:srgbClr val="000000"/>
            </a:solidFill>
            <a:effectLst/>
            <a:latin typeface="Arial" charset="0"/>
            <a:ea typeface="ＭＳ Ｐゴシック" charset="0"/>
            <a:cs typeface="MS PGothi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714</TotalTime>
  <Words>1771</Words>
  <Application>Microsoft Macintosh PowerPoint</Application>
  <PresentationFormat>On-screen Show (4:3)</PresentationFormat>
  <Paragraphs>407</Paragraphs>
  <Slides>17</Slides>
  <Notes>16</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Office Theme</vt:lpstr>
      <vt:lpstr>PowerPoint Presentation</vt:lpstr>
      <vt:lpstr>PowerPoint Presentation</vt:lpstr>
      <vt:lpstr>Innovative technology changes everything </vt:lpstr>
      <vt:lpstr>PowerPoint Presentation</vt:lpstr>
      <vt:lpstr>2011: “The year of the targeted attack”</vt:lpstr>
      <vt:lpstr>IBM has tracked a massive rise in advanced and other attacks</vt:lpstr>
      <vt:lpstr>Motivations and sophistication are rapidly evolving</vt:lpstr>
      <vt:lpstr>Major Trends in IT Security</vt:lpstr>
      <vt:lpstr>PowerPoint Presentation</vt:lpstr>
      <vt:lpstr>Security challenges are a complex, four-dimensional puzzle … </vt:lpstr>
      <vt:lpstr>Thinking differently about security</vt:lpstr>
      <vt:lpstr>Security Intelligence</vt:lpstr>
      <vt:lpstr>In this “new normal”, organizations need an intelligent view of their security posture</vt:lpstr>
      <vt:lpstr>Security Intelligence is enabling progress to optimized security</vt:lpstr>
      <vt:lpstr>Get Engaged with IBM X-Force Research and Development</vt:lpstr>
      <vt:lpstr>A Holistic View of IT Security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Security Overview October 20, 2011</dc:title>
  <cp:lastModifiedBy>Jeff Crume</cp:lastModifiedBy>
  <cp:revision>223</cp:revision>
  <cp:lastPrinted>1601-01-01T00:00:00Z</cp:lastPrinted>
  <dcterms:created xsi:type="dcterms:W3CDTF">2011-09-28T20:50:50Z</dcterms:created>
  <dcterms:modified xsi:type="dcterms:W3CDTF">2013-11-05T19:30:05Z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CA85F62E-AAF7-43B9-A13A-931BE3548589</vt:lpwstr>
  </property>
  <property fmtid="{D5CDD505-2E9C-101B-9397-08002B2CF9AE}" pid="3" name="ArticulatePath">
    <vt:lpwstr>Why Security-v0.1</vt:lpwstr>
  </property>
  <property fmtid="{D5CDD505-2E9C-101B-9397-08002B2CF9AE}" pid="4" name="ArticulateProjectFull">
    <vt:lpwstr>C:\Work\Projects\BU\SPL6\Foundational Security Workshop\Development\Phase 2\Updated\Why Security_V2.ppta</vt:lpwstr>
  </property>
  <property fmtid="{D5CDD505-2E9C-101B-9397-08002B2CF9AE}" pid="5" name="ArticulateUseProject">
    <vt:lpwstr>1</vt:lpwstr>
  </property>
</Properties>
</file>