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2" r:id="rId1"/>
    <p:sldMasterId id="2147483779" r:id="rId2"/>
  </p:sldMasterIdLst>
  <p:notesMasterIdLst>
    <p:notesMasterId r:id="rId48"/>
  </p:notesMasterIdLst>
  <p:handoutMasterIdLst>
    <p:handoutMasterId r:id="rId49"/>
  </p:handoutMasterIdLst>
  <p:sldIdLst>
    <p:sldId id="549" r:id="rId3"/>
    <p:sldId id="1047" r:id="rId4"/>
    <p:sldId id="884" r:id="rId5"/>
    <p:sldId id="1130" r:id="rId6"/>
    <p:sldId id="1131" r:id="rId7"/>
    <p:sldId id="1137" r:id="rId8"/>
    <p:sldId id="956" r:id="rId9"/>
    <p:sldId id="1036" r:id="rId10"/>
    <p:sldId id="1084" r:id="rId11"/>
    <p:sldId id="958" r:id="rId12"/>
    <p:sldId id="1077" r:id="rId13"/>
    <p:sldId id="1078" r:id="rId14"/>
    <p:sldId id="886" r:id="rId15"/>
    <p:sldId id="1069" r:id="rId16"/>
    <p:sldId id="1070" r:id="rId17"/>
    <p:sldId id="1071" r:id="rId18"/>
    <p:sldId id="1108" r:id="rId19"/>
    <p:sldId id="960" r:id="rId20"/>
    <p:sldId id="1033" r:id="rId21"/>
    <p:sldId id="1034" r:id="rId22"/>
    <p:sldId id="1035" r:id="rId23"/>
    <p:sldId id="1037" r:id="rId24"/>
    <p:sldId id="1038" r:id="rId25"/>
    <p:sldId id="1059" r:id="rId26"/>
    <p:sldId id="1056" r:id="rId27"/>
    <p:sldId id="1040" r:id="rId28"/>
    <p:sldId id="1057" r:id="rId29"/>
    <p:sldId id="1058" r:id="rId30"/>
    <p:sldId id="1060" r:id="rId31"/>
    <p:sldId id="1043" r:id="rId32"/>
    <p:sldId id="1061" r:id="rId33"/>
    <p:sldId id="1045" r:id="rId34"/>
    <p:sldId id="1062" r:id="rId35"/>
    <p:sldId id="1053" r:id="rId36"/>
    <p:sldId id="959" r:id="rId37"/>
    <p:sldId id="1065" r:id="rId38"/>
    <p:sldId id="1063" r:id="rId39"/>
    <p:sldId id="1068" r:id="rId40"/>
    <p:sldId id="1064" r:id="rId41"/>
    <p:sldId id="1066" r:id="rId42"/>
    <p:sldId id="1076" r:id="rId43"/>
    <p:sldId id="1105" r:id="rId44"/>
    <p:sldId id="1106" r:id="rId45"/>
    <p:sldId id="885" r:id="rId46"/>
    <p:sldId id="1107" r:id="rId47"/>
  </p:sldIdLst>
  <p:sldSz cx="9144000" cy="6858000" type="screen4x3"/>
  <p:notesSz cx="6946900" cy="9271000"/>
  <p:custDataLst>
    <p:tags r:id="rId50"/>
  </p:custDataLst>
  <p:defaultTextStyle>
    <a:defPPr>
      <a:defRPr lang="en-US"/>
    </a:defPPr>
    <a:lvl1pPr algn="ctr" rtl="0" fontAlgn="base">
      <a:lnSpc>
        <a:spcPct val="90000"/>
      </a:lnSpc>
      <a:spcBef>
        <a:spcPct val="0"/>
      </a:spcBef>
      <a:spcAft>
        <a:spcPct val="0"/>
      </a:spcAft>
      <a:defRPr sz="2200" kern="1200">
        <a:solidFill>
          <a:schemeClr val="hlink"/>
        </a:solidFill>
        <a:latin typeface="Arial" charset="0"/>
        <a:ea typeface="MS PGothic" pitchFamily="34" charset="-128"/>
        <a:cs typeface="+mn-cs"/>
      </a:defRPr>
    </a:lvl1pPr>
    <a:lvl2pPr marL="457200" algn="ctr" rtl="0" fontAlgn="base">
      <a:lnSpc>
        <a:spcPct val="90000"/>
      </a:lnSpc>
      <a:spcBef>
        <a:spcPct val="0"/>
      </a:spcBef>
      <a:spcAft>
        <a:spcPct val="0"/>
      </a:spcAft>
      <a:defRPr sz="2200" kern="1200">
        <a:solidFill>
          <a:schemeClr val="hlink"/>
        </a:solidFill>
        <a:latin typeface="Arial" charset="0"/>
        <a:ea typeface="MS PGothic" pitchFamily="34" charset="-128"/>
        <a:cs typeface="+mn-cs"/>
      </a:defRPr>
    </a:lvl2pPr>
    <a:lvl3pPr marL="914400" algn="ctr" rtl="0" fontAlgn="base">
      <a:lnSpc>
        <a:spcPct val="90000"/>
      </a:lnSpc>
      <a:spcBef>
        <a:spcPct val="0"/>
      </a:spcBef>
      <a:spcAft>
        <a:spcPct val="0"/>
      </a:spcAft>
      <a:defRPr sz="2200" kern="1200">
        <a:solidFill>
          <a:schemeClr val="hlink"/>
        </a:solidFill>
        <a:latin typeface="Arial" charset="0"/>
        <a:ea typeface="MS PGothic" pitchFamily="34" charset="-128"/>
        <a:cs typeface="+mn-cs"/>
      </a:defRPr>
    </a:lvl3pPr>
    <a:lvl4pPr marL="1371600" algn="ctr" rtl="0" fontAlgn="base">
      <a:lnSpc>
        <a:spcPct val="90000"/>
      </a:lnSpc>
      <a:spcBef>
        <a:spcPct val="0"/>
      </a:spcBef>
      <a:spcAft>
        <a:spcPct val="0"/>
      </a:spcAft>
      <a:defRPr sz="2200" kern="1200">
        <a:solidFill>
          <a:schemeClr val="hlink"/>
        </a:solidFill>
        <a:latin typeface="Arial" charset="0"/>
        <a:ea typeface="MS PGothic" pitchFamily="34" charset="-128"/>
        <a:cs typeface="+mn-cs"/>
      </a:defRPr>
    </a:lvl4pPr>
    <a:lvl5pPr marL="1828800" algn="ctr" rtl="0" fontAlgn="base">
      <a:lnSpc>
        <a:spcPct val="90000"/>
      </a:lnSpc>
      <a:spcBef>
        <a:spcPct val="0"/>
      </a:spcBef>
      <a:spcAft>
        <a:spcPct val="0"/>
      </a:spcAft>
      <a:defRPr sz="2200" kern="1200">
        <a:solidFill>
          <a:schemeClr val="hlink"/>
        </a:solidFill>
        <a:latin typeface="Arial" charset="0"/>
        <a:ea typeface="MS PGothic" pitchFamily="34" charset="-128"/>
        <a:cs typeface="+mn-cs"/>
      </a:defRPr>
    </a:lvl5pPr>
    <a:lvl6pPr marL="2286000" algn="l" defTabSz="914400" rtl="0" eaLnBrk="1" latinLnBrk="0" hangingPunct="1">
      <a:defRPr sz="2200" kern="1200">
        <a:solidFill>
          <a:schemeClr val="hlink"/>
        </a:solidFill>
        <a:latin typeface="Arial" charset="0"/>
        <a:ea typeface="MS PGothic" pitchFamily="34" charset="-128"/>
        <a:cs typeface="+mn-cs"/>
      </a:defRPr>
    </a:lvl6pPr>
    <a:lvl7pPr marL="2743200" algn="l" defTabSz="914400" rtl="0" eaLnBrk="1" latinLnBrk="0" hangingPunct="1">
      <a:defRPr sz="2200" kern="1200">
        <a:solidFill>
          <a:schemeClr val="hlink"/>
        </a:solidFill>
        <a:latin typeface="Arial" charset="0"/>
        <a:ea typeface="MS PGothic" pitchFamily="34" charset="-128"/>
        <a:cs typeface="+mn-cs"/>
      </a:defRPr>
    </a:lvl7pPr>
    <a:lvl8pPr marL="3200400" algn="l" defTabSz="914400" rtl="0" eaLnBrk="1" latinLnBrk="0" hangingPunct="1">
      <a:defRPr sz="2200" kern="1200">
        <a:solidFill>
          <a:schemeClr val="hlink"/>
        </a:solidFill>
        <a:latin typeface="Arial" charset="0"/>
        <a:ea typeface="MS PGothic" pitchFamily="34" charset="-128"/>
        <a:cs typeface="+mn-cs"/>
      </a:defRPr>
    </a:lvl8pPr>
    <a:lvl9pPr marL="3657600" algn="l" defTabSz="914400" rtl="0" eaLnBrk="1" latinLnBrk="0" hangingPunct="1">
      <a:defRPr sz="2200" kern="1200">
        <a:solidFill>
          <a:schemeClr val="hlink"/>
        </a:solidFill>
        <a:latin typeface="Arial" charset="0"/>
        <a:ea typeface="MS PGothic" pitchFamily="34" charset="-128"/>
        <a:cs typeface="+mn-cs"/>
      </a:defRPr>
    </a:lvl9pPr>
  </p:defaultTextStyle>
  <p:extLst>
    <p:ext uri="{EFAFB233-063F-42B5-8137-9DF3F51BA10A}">
      <p15:sldGuideLst xmlns:p15="http://schemas.microsoft.com/office/powerpoint/2012/main">
        <p15:guide id="1" orient="horz" pos="1238">
          <p15:clr>
            <a:srgbClr val="A4A3A4"/>
          </p15:clr>
        </p15:guide>
        <p15:guide id="2" pos="2880">
          <p15:clr>
            <a:srgbClr val="A4A3A4"/>
          </p15:clr>
        </p15:guide>
      </p15:sldGuideLst>
    </p:ext>
    <p:ext uri="{2D200454-40CA-4A62-9FC3-DE9A4176ACB9}">
      <p15:notesGuideLst xmlns:p15="http://schemas.microsoft.com/office/powerpoint/2012/main">
        <p15:guide id="1" orient="horz" pos="2920">
          <p15:clr>
            <a:srgbClr val="A4A3A4"/>
          </p15:clr>
        </p15:guide>
        <p15:guide id="2" pos="218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8080"/>
    <a:srgbClr val="B52844"/>
    <a:srgbClr val="969696"/>
    <a:srgbClr val="B2B2B2"/>
    <a:srgbClr val="EA6B0C"/>
    <a:srgbClr val="66FF33"/>
    <a:srgbClr val="EEEFF0"/>
    <a:srgbClr val="DFE0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40" autoAdjust="0"/>
    <p:restoredTop sz="79857" autoAdjust="0"/>
  </p:normalViewPr>
  <p:slideViewPr>
    <p:cSldViewPr>
      <p:cViewPr varScale="1">
        <p:scale>
          <a:sx n="75" d="100"/>
          <a:sy n="75" d="100"/>
        </p:scale>
        <p:origin x="1884" y="54"/>
      </p:cViewPr>
      <p:guideLst>
        <p:guide orient="horz" pos="1238"/>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2082" y="24"/>
      </p:cViewPr>
      <p:guideLst>
        <p:guide orient="horz" pos="2920"/>
        <p:guide pos="2188"/>
      </p:guideLst>
    </p:cSldViewPr>
  </p:notesViewPr>
  <p:gridSpacing cx="45720" cy="4572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8514" name="Rectangle 2"/>
          <p:cNvSpPr>
            <a:spLocks noGrp="1" noChangeArrowheads="1"/>
          </p:cNvSpPr>
          <p:nvPr>
            <p:ph type="hdr" sz="quarter"/>
          </p:nvPr>
        </p:nvSpPr>
        <p:spPr bwMode="auto">
          <a:xfrm>
            <a:off x="0" y="0"/>
            <a:ext cx="3009900" cy="463550"/>
          </a:xfrm>
          <a:prstGeom prst="rect">
            <a:avLst/>
          </a:prstGeom>
          <a:noFill/>
          <a:ln w="9525">
            <a:noFill/>
            <a:miter lim="800000"/>
            <a:headEnd/>
            <a:tailEnd/>
          </a:ln>
        </p:spPr>
        <p:txBody>
          <a:bodyPr vert="horz" wrap="square" lIns="93040" tIns="46520" rIns="93040" bIns="46520" numCol="1" anchor="t" anchorCtr="0" compatLnSpc="1">
            <a:prstTxWarp prst="textNoShape">
              <a:avLst/>
            </a:prstTxWarp>
          </a:bodyPr>
          <a:lstStyle>
            <a:lvl1pPr algn="l" defTabSz="930275" eaLnBrk="0" hangingPunct="0">
              <a:defRPr sz="1200">
                <a:latin typeface="Arial" pitchFamily="34" charset="0"/>
                <a:ea typeface="ＭＳ Ｐゴシック" pitchFamily="34" charset="-128"/>
                <a:cs typeface="+mn-cs"/>
              </a:defRPr>
            </a:lvl1pPr>
          </a:lstStyle>
          <a:p>
            <a:pPr>
              <a:defRPr/>
            </a:pPr>
            <a:endParaRPr lang="en-US"/>
          </a:p>
        </p:txBody>
      </p:sp>
      <p:sp>
        <p:nvSpPr>
          <p:cNvPr id="448515" name="Rectangle 3"/>
          <p:cNvSpPr>
            <a:spLocks noGrp="1" noChangeArrowheads="1"/>
          </p:cNvSpPr>
          <p:nvPr>
            <p:ph type="dt" sz="quarter" idx="1"/>
          </p:nvPr>
        </p:nvSpPr>
        <p:spPr bwMode="auto">
          <a:xfrm>
            <a:off x="3935413" y="0"/>
            <a:ext cx="3009900" cy="463550"/>
          </a:xfrm>
          <a:prstGeom prst="rect">
            <a:avLst/>
          </a:prstGeom>
          <a:noFill/>
          <a:ln w="9525">
            <a:noFill/>
            <a:miter lim="800000"/>
            <a:headEnd/>
            <a:tailEnd/>
          </a:ln>
        </p:spPr>
        <p:txBody>
          <a:bodyPr vert="horz" wrap="square" lIns="93040" tIns="46520" rIns="93040" bIns="46520" numCol="1" anchor="t" anchorCtr="0" compatLnSpc="1">
            <a:prstTxWarp prst="textNoShape">
              <a:avLst/>
            </a:prstTxWarp>
          </a:bodyPr>
          <a:lstStyle>
            <a:lvl1pPr algn="r" defTabSz="930275" eaLnBrk="0" hangingPunct="0">
              <a:defRPr sz="1200">
                <a:latin typeface="Arial" pitchFamily="34" charset="0"/>
                <a:ea typeface="ＭＳ Ｐゴシック" pitchFamily="34" charset="-128"/>
              </a:defRPr>
            </a:lvl1pPr>
          </a:lstStyle>
          <a:p>
            <a:pPr>
              <a:defRPr/>
            </a:pPr>
            <a:fld id="{5B2925B6-B112-4F07-8FA5-05635F7FB32D}" type="datetime1">
              <a:rPr lang="en-US"/>
              <a:pPr>
                <a:defRPr/>
              </a:pPr>
              <a:t>22-Jun-15</a:t>
            </a:fld>
            <a:endParaRPr lang="en-US"/>
          </a:p>
        </p:txBody>
      </p:sp>
      <p:sp>
        <p:nvSpPr>
          <p:cNvPr id="448516" name="Rectangle 4"/>
          <p:cNvSpPr>
            <a:spLocks noGrp="1" noChangeArrowheads="1"/>
          </p:cNvSpPr>
          <p:nvPr>
            <p:ph type="ftr" sz="quarter" idx="2"/>
          </p:nvPr>
        </p:nvSpPr>
        <p:spPr bwMode="auto">
          <a:xfrm>
            <a:off x="0" y="8805863"/>
            <a:ext cx="3009900" cy="463550"/>
          </a:xfrm>
          <a:prstGeom prst="rect">
            <a:avLst/>
          </a:prstGeom>
          <a:noFill/>
          <a:ln w="9525">
            <a:noFill/>
            <a:miter lim="800000"/>
            <a:headEnd/>
            <a:tailEnd/>
          </a:ln>
        </p:spPr>
        <p:txBody>
          <a:bodyPr vert="horz" wrap="square" lIns="93040" tIns="46520" rIns="93040" bIns="46520" numCol="1" anchor="b" anchorCtr="0" compatLnSpc="1">
            <a:prstTxWarp prst="textNoShape">
              <a:avLst/>
            </a:prstTxWarp>
          </a:bodyPr>
          <a:lstStyle>
            <a:lvl1pPr algn="l" defTabSz="930275" eaLnBrk="0" hangingPunct="0">
              <a:defRPr sz="1200">
                <a:latin typeface="Arial" pitchFamily="34" charset="0"/>
                <a:ea typeface="ＭＳ Ｐゴシック" pitchFamily="34" charset="-128"/>
                <a:cs typeface="+mn-cs"/>
              </a:defRPr>
            </a:lvl1pPr>
          </a:lstStyle>
          <a:p>
            <a:pPr>
              <a:defRPr/>
            </a:pPr>
            <a:endParaRPr lang="en-US"/>
          </a:p>
        </p:txBody>
      </p:sp>
      <p:sp>
        <p:nvSpPr>
          <p:cNvPr id="448517" name="Rectangle 5"/>
          <p:cNvSpPr>
            <a:spLocks noGrp="1" noChangeArrowheads="1"/>
          </p:cNvSpPr>
          <p:nvPr>
            <p:ph type="sldNum" sz="quarter" idx="3"/>
          </p:nvPr>
        </p:nvSpPr>
        <p:spPr bwMode="auto">
          <a:xfrm>
            <a:off x="3935413" y="8805863"/>
            <a:ext cx="3009900" cy="463550"/>
          </a:xfrm>
          <a:prstGeom prst="rect">
            <a:avLst/>
          </a:prstGeom>
          <a:noFill/>
          <a:ln w="9525">
            <a:noFill/>
            <a:miter lim="800000"/>
            <a:headEnd/>
            <a:tailEnd/>
          </a:ln>
        </p:spPr>
        <p:txBody>
          <a:bodyPr vert="horz" wrap="square" lIns="93040" tIns="46520" rIns="93040" bIns="46520" numCol="1" anchor="b" anchorCtr="0" compatLnSpc="1">
            <a:prstTxWarp prst="textNoShape">
              <a:avLst/>
            </a:prstTxWarp>
          </a:bodyPr>
          <a:lstStyle>
            <a:lvl1pPr algn="r" defTabSz="930275" eaLnBrk="0" hangingPunct="0">
              <a:defRPr sz="1200">
                <a:latin typeface="Arial" pitchFamily="34" charset="0"/>
                <a:ea typeface="ＭＳ Ｐゴシック" pitchFamily="34" charset="-128"/>
              </a:defRPr>
            </a:lvl1pPr>
          </a:lstStyle>
          <a:p>
            <a:pPr>
              <a:defRPr/>
            </a:pPr>
            <a:fld id="{9E223D55-005B-43DB-A59F-629EA520DD74}" type="slidenum">
              <a:rPr lang="en-US"/>
              <a:pPr>
                <a:defRPr/>
              </a:pPr>
              <a:t>‹#›</a:t>
            </a:fld>
            <a:endParaRPr lang="en-US"/>
          </a:p>
        </p:txBody>
      </p:sp>
    </p:spTree>
    <p:extLst>
      <p:ext uri="{BB962C8B-B14F-4D97-AF65-F5344CB8AC3E}">
        <p14:creationId xmlns:p14="http://schemas.microsoft.com/office/powerpoint/2010/main" val="376647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09900" cy="463550"/>
          </a:xfrm>
          <a:prstGeom prst="rect">
            <a:avLst/>
          </a:prstGeom>
          <a:noFill/>
          <a:ln w="9525">
            <a:noFill/>
            <a:miter lim="800000"/>
            <a:headEnd/>
            <a:tailEnd/>
          </a:ln>
        </p:spPr>
        <p:txBody>
          <a:bodyPr vert="horz" wrap="square" lIns="93040" tIns="46520" rIns="93040" bIns="46520" numCol="1" anchor="t" anchorCtr="0" compatLnSpc="1">
            <a:prstTxWarp prst="textNoShape">
              <a:avLst/>
            </a:prstTxWarp>
          </a:bodyPr>
          <a:lstStyle>
            <a:lvl1pPr algn="l" defTabSz="930275">
              <a:lnSpc>
                <a:spcPct val="100000"/>
              </a:lnSpc>
              <a:defRPr sz="1200">
                <a:solidFill>
                  <a:schemeClr val="tx1"/>
                </a:solidFill>
                <a:latin typeface="Arial" pitchFamily="34" charset="0"/>
                <a:ea typeface="ＭＳ Ｐゴシック" pitchFamily="34" charset="-128"/>
                <a:cs typeface="+mn-cs"/>
              </a:defRPr>
            </a:lvl1pPr>
          </a:lstStyle>
          <a:p>
            <a:pPr>
              <a:defRPr/>
            </a:pPr>
            <a:endParaRPr lang="en-US"/>
          </a:p>
        </p:txBody>
      </p:sp>
      <p:sp>
        <p:nvSpPr>
          <p:cNvPr id="8195" name="Rectangle 3"/>
          <p:cNvSpPr>
            <a:spLocks noGrp="1" noChangeArrowheads="1"/>
          </p:cNvSpPr>
          <p:nvPr>
            <p:ph type="dt" idx="1"/>
          </p:nvPr>
        </p:nvSpPr>
        <p:spPr bwMode="auto">
          <a:xfrm>
            <a:off x="3935413" y="0"/>
            <a:ext cx="3009900" cy="463550"/>
          </a:xfrm>
          <a:prstGeom prst="rect">
            <a:avLst/>
          </a:prstGeom>
          <a:noFill/>
          <a:ln w="9525">
            <a:noFill/>
            <a:miter lim="800000"/>
            <a:headEnd/>
            <a:tailEnd/>
          </a:ln>
        </p:spPr>
        <p:txBody>
          <a:bodyPr vert="horz" wrap="square" lIns="93040" tIns="46520" rIns="93040" bIns="46520" numCol="1" anchor="t" anchorCtr="0" compatLnSpc="1">
            <a:prstTxWarp prst="textNoShape">
              <a:avLst/>
            </a:prstTxWarp>
          </a:bodyPr>
          <a:lstStyle>
            <a:lvl1pPr algn="r" defTabSz="930275">
              <a:lnSpc>
                <a:spcPct val="100000"/>
              </a:lnSpc>
              <a:defRPr sz="1200">
                <a:solidFill>
                  <a:schemeClr val="tx1"/>
                </a:solidFill>
                <a:latin typeface="Arial" pitchFamily="34" charset="0"/>
                <a:ea typeface="ＭＳ Ｐゴシック" pitchFamily="34" charset="-128"/>
                <a:cs typeface="+mn-cs"/>
              </a:defRPr>
            </a:lvl1pPr>
          </a:lstStyle>
          <a:p>
            <a:pPr>
              <a:defRPr/>
            </a:pPr>
            <a:endParaRPr lang="en-US"/>
          </a:p>
        </p:txBody>
      </p:sp>
      <p:sp>
        <p:nvSpPr>
          <p:cNvPr id="29700" name="Rectangle 4"/>
          <p:cNvSpPr>
            <a:spLocks noGrp="1" noRot="1" noChangeAspect="1" noChangeArrowheads="1" noTextEdit="1"/>
          </p:cNvSpPr>
          <p:nvPr>
            <p:ph type="sldImg" idx="2"/>
          </p:nvPr>
        </p:nvSpPr>
        <p:spPr bwMode="auto">
          <a:xfrm>
            <a:off x="1155700" y="695325"/>
            <a:ext cx="4635500" cy="3476625"/>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695325" y="4403725"/>
            <a:ext cx="5556250" cy="4171950"/>
          </a:xfrm>
          <a:prstGeom prst="rect">
            <a:avLst/>
          </a:prstGeom>
          <a:noFill/>
          <a:ln w="9525">
            <a:noFill/>
            <a:miter lim="800000"/>
            <a:headEnd/>
            <a:tailEnd/>
          </a:ln>
        </p:spPr>
        <p:txBody>
          <a:bodyPr vert="horz" wrap="square" lIns="93040" tIns="46520" rIns="93040" bIns="465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8805863"/>
            <a:ext cx="3009900" cy="463550"/>
          </a:xfrm>
          <a:prstGeom prst="rect">
            <a:avLst/>
          </a:prstGeom>
          <a:noFill/>
          <a:ln w="9525">
            <a:noFill/>
            <a:miter lim="800000"/>
            <a:headEnd/>
            <a:tailEnd/>
          </a:ln>
        </p:spPr>
        <p:txBody>
          <a:bodyPr vert="horz" wrap="square" lIns="93040" tIns="46520" rIns="93040" bIns="46520" numCol="1" anchor="b" anchorCtr="0" compatLnSpc="1">
            <a:prstTxWarp prst="textNoShape">
              <a:avLst/>
            </a:prstTxWarp>
          </a:bodyPr>
          <a:lstStyle>
            <a:lvl1pPr algn="l" defTabSz="930275">
              <a:lnSpc>
                <a:spcPct val="100000"/>
              </a:lnSpc>
              <a:defRPr sz="1200">
                <a:solidFill>
                  <a:schemeClr val="tx1"/>
                </a:solidFill>
                <a:latin typeface="Arial" pitchFamily="34" charset="0"/>
                <a:ea typeface="ＭＳ Ｐゴシック" pitchFamily="34" charset="-128"/>
                <a:cs typeface="+mn-cs"/>
              </a:defRPr>
            </a:lvl1pPr>
          </a:lstStyle>
          <a:p>
            <a:pPr>
              <a:defRPr/>
            </a:pPr>
            <a:endParaRPr lang="en-US"/>
          </a:p>
        </p:txBody>
      </p:sp>
      <p:sp>
        <p:nvSpPr>
          <p:cNvPr id="8199" name="Rectangle 7"/>
          <p:cNvSpPr>
            <a:spLocks noGrp="1" noChangeArrowheads="1"/>
          </p:cNvSpPr>
          <p:nvPr>
            <p:ph type="sldNum" sz="quarter" idx="5"/>
          </p:nvPr>
        </p:nvSpPr>
        <p:spPr bwMode="auto">
          <a:xfrm>
            <a:off x="3935413" y="8805863"/>
            <a:ext cx="3009900" cy="463550"/>
          </a:xfrm>
          <a:prstGeom prst="rect">
            <a:avLst/>
          </a:prstGeom>
          <a:noFill/>
          <a:ln w="9525">
            <a:noFill/>
            <a:miter lim="800000"/>
            <a:headEnd/>
            <a:tailEnd/>
          </a:ln>
        </p:spPr>
        <p:txBody>
          <a:bodyPr vert="horz" wrap="square" lIns="93040" tIns="46520" rIns="93040" bIns="46520" numCol="1" anchor="b" anchorCtr="0" compatLnSpc="1">
            <a:prstTxWarp prst="textNoShape">
              <a:avLst/>
            </a:prstTxWarp>
          </a:bodyPr>
          <a:lstStyle>
            <a:lvl1pPr algn="r" defTabSz="930275">
              <a:lnSpc>
                <a:spcPct val="100000"/>
              </a:lnSpc>
              <a:defRPr sz="1200">
                <a:solidFill>
                  <a:schemeClr val="tx1"/>
                </a:solidFill>
                <a:latin typeface="Arial" pitchFamily="34" charset="0"/>
                <a:ea typeface="ＭＳ Ｐゴシック" pitchFamily="34" charset="-128"/>
              </a:defRPr>
            </a:lvl1pPr>
          </a:lstStyle>
          <a:p>
            <a:pPr>
              <a:defRPr/>
            </a:pPr>
            <a:fld id="{899F5545-D38D-4612-AA31-835BC2BAC409}" type="slidenum">
              <a:rPr lang="en-US"/>
              <a:pPr>
                <a:defRPr/>
              </a:pPr>
              <a:t>‹#›</a:t>
            </a:fld>
            <a:endParaRPr lang="en-US"/>
          </a:p>
        </p:txBody>
      </p:sp>
    </p:spTree>
    <p:extLst>
      <p:ext uri="{BB962C8B-B14F-4D97-AF65-F5344CB8AC3E}">
        <p14:creationId xmlns:p14="http://schemas.microsoft.com/office/powerpoint/2010/main" val="276527377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noFill/>
          <a:ln/>
        </p:spPr>
        <p:txBody>
          <a:bodyPr/>
          <a:lstStyle/>
          <a:p>
            <a:endParaRPr lang="nl-NL" dirty="0" smtClean="0"/>
          </a:p>
        </p:txBody>
      </p:sp>
    </p:spTree>
    <p:extLst>
      <p:ext uri="{BB962C8B-B14F-4D97-AF65-F5344CB8AC3E}">
        <p14:creationId xmlns:p14="http://schemas.microsoft.com/office/powerpoint/2010/main" val="21278578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899F5545-D38D-4612-AA31-835BC2BAC409}" type="slidenum">
              <a:rPr lang="en-US" smtClean="0"/>
              <a:pPr>
                <a:defRPr/>
              </a:pPr>
              <a:t>4</a:t>
            </a:fld>
            <a:endParaRPr lang="en-US"/>
          </a:p>
        </p:txBody>
      </p:sp>
    </p:spTree>
    <p:extLst>
      <p:ext uri="{BB962C8B-B14F-4D97-AF65-F5344CB8AC3E}">
        <p14:creationId xmlns:p14="http://schemas.microsoft.com/office/powerpoint/2010/main" val="25109111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899F5545-D38D-4612-AA31-835BC2BAC409}" type="slidenum">
              <a:rPr lang="en-US" smtClean="0"/>
              <a:pPr>
                <a:defRPr/>
              </a:pPr>
              <a:t>13</a:t>
            </a:fld>
            <a:endParaRPr lang="en-US"/>
          </a:p>
        </p:txBody>
      </p:sp>
    </p:spTree>
    <p:extLst>
      <p:ext uri="{BB962C8B-B14F-4D97-AF65-F5344CB8AC3E}">
        <p14:creationId xmlns:p14="http://schemas.microsoft.com/office/powerpoint/2010/main" val="23954219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media/image3.png"/><Relationship Id="rId4" Type="http://schemas.openxmlformats.org/officeDocument/2006/relationships/image" Target="../media/image6.jpe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33" descr="Orgami3-cropped"/>
          <p:cNvPicPr>
            <a:picLocks noChangeAspect="1" noChangeArrowheads="1"/>
          </p:cNvPicPr>
          <p:nvPr userDrawn="1"/>
        </p:nvPicPr>
        <p:blipFill>
          <a:blip r:embed="rId2"/>
          <a:srcRect r="33287"/>
          <a:stretch>
            <a:fillRect/>
          </a:stretch>
        </p:blipFill>
        <p:spPr bwMode="auto">
          <a:xfrm>
            <a:off x="0" y="0"/>
            <a:ext cx="9144000" cy="6886575"/>
          </a:xfrm>
          <a:prstGeom prst="rect">
            <a:avLst/>
          </a:prstGeom>
          <a:noFill/>
          <a:ln w="9525">
            <a:noFill/>
            <a:miter lim="800000"/>
            <a:headEnd/>
            <a:tailEnd/>
          </a:ln>
        </p:spPr>
      </p:pic>
      <p:pic>
        <p:nvPicPr>
          <p:cNvPr id="3" name="Picture 31"/>
          <p:cNvPicPr>
            <a:picLocks noChangeAspect="1" noChangeArrowheads="1"/>
          </p:cNvPicPr>
          <p:nvPr userDrawn="1"/>
        </p:nvPicPr>
        <p:blipFill>
          <a:blip r:embed="rId3"/>
          <a:srcRect/>
          <a:stretch>
            <a:fillRect/>
          </a:stretch>
        </p:blipFill>
        <p:spPr bwMode="auto">
          <a:xfrm>
            <a:off x="7680325" y="320675"/>
            <a:ext cx="1238250" cy="514350"/>
          </a:xfrm>
          <a:prstGeom prst="rect">
            <a:avLst/>
          </a:prstGeom>
          <a:noFill/>
          <a:ln w="28575">
            <a:noFill/>
            <a:miter lim="800000"/>
            <a:headEnd/>
            <a:tailEnd/>
          </a:ln>
        </p:spPr>
      </p:pic>
      <p:sp>
        <p:nvSpPr>
          <p:cNvPr id="4" name="Rectangle 7"/>
          <p:cNvSpPr>
            <a:spLocks noGrp="1" noChangeArrowheads="1"/>
          </p:cNvSpPr>
          <p:nvPr>
            <p:ph type="dt" sz="half" idx="10"/>
          </p:nvPr>
        </p:nvSpPr>
        <p:spPr>
          <a:xfrm>
            <a:off x="457200" y="6245225"/>
            <a:ext cx="2133600" cy="476250"/>
          </a:xfrm>
        </p:spPr>
        <p:txBody>
          <a:bodyPr/>
          <a:lstStyle>
            <a:lvl1pPr>
              <a:defRPr/>
            </a:lvl1pPr>
          </a:lstStyle>
          <a:p>
            <a:pPr>
              <a:defRPr/>
            </a:pPr>
            <a:fld id="{DE89EAF8-B262-4D85-996E-62B077443648}" type="datetime1">
              <a:rPr lang="en-US"/>
              <a:pPr>
                <a:defRPr/>
              </a:pPr>
              <a:t>22-Jun-15</a:t>
            </a:fld>
            <a:endParaRPr lang="en-US"/>
          </a:p>
        </p:txBody>
      </p:sp>
    </p:spTree>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7"/>
          <p:cNvSpPr>
            <a:spLocks noGrp="1" noChangeArrowheads="1"/>
          </p:cNvSpPr>
          <p:nvPr>
            <p:ph type="dt" sz="half" idx="10"/>
          </p:nvPr>
        </p:nvSpPr>
        <p:spPr>
          <a:ln/>
        </p:spPr>
        <p:txBody>
          <a:bodyPr/>
          <a:lstStyle>
            <a:lvl1pPr>
              <a:defRPr/>
            </a:lvl1pPr>
          </a:lstStyle>
          <a:p>
            <a:pPr>
              <a:defRPr/>
            </a:pPr>
            <a:fld id="{65F3B6B4-625A-4B3F-BB9C-6092C7D7B8FB}" type="datetime1">
              <a:rPr lang="en-US"/>
              <a:pPr>
                <a:defRPr/>
              </a:pPr>
              <a:t>22-Jun-15</a:t>
            </a:fld>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1230D1DF-EAC0-4692-8C1B-671F4A8B094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97663" y="593725"/>
            <a:ext cx="2171700" cy="5761038"/>
          </a:xfrm>
        </p:spPr>
        <p:txBody>
          <a:bodyPr vert="eaVert"/>
          <a:lstStyle/>
          <a:p>
            <a:r>
              <a:rPr lang="nl-NL" smtClean="0"/>
              <a:t>Titelstijl van model bewerken</a:t>
            </a:r>
            <a:endParaRPr lang="nl-NL"/>
          </a:p>
        </p:txBody>
      </p:sp>
      <p:sp>
        <p:nvSpPr>
          <p:cNvPr id="3" name="Tijdelijke aanduiding voor verticale tekst 2"/>
          <p:cNvSpPr>
            <a:spLocks noGrp="1"/>
          </p:cNvSpPr>
          <p:nvPr>
            <p:ph type="body" orient="vert" idx="1"/>
          </p:nvPr>
        </p:nvSpPr>
        <p:spPr>
          <a:xfrm>
            <a:off x="182563" y="593725"/>
            <a:ext cx="6362700" cy="5761038"/>
          </a:xfrm>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7"/>
          <p:cNvSpPr>
            <a:spLocks noGrp="1" noChangeArrowheads="1"/>
          </p:cNvSpPr>
          <p:nvPr>
            <p:ph type="dt" sz="half" idx="10"/>
          </p:nvPr>
        </p:nvSpPr>
        <p:spPr>
          <a:ln/>
        </p:spPr>
        <p:txBody>
          <a:bodyPr/>
          <a:lstStyle>
            <a:lvl1pPr>
              <a:defRPr/>
            </a:lvl1pPr>
          </a:lstStyle>
          <a:p>
            <a:pPr>
              <a:defRPr/>
            </a:pPr>
            <a:fld id="{FA84CD8C-EBF3-4327-BB77-495532EC73FC}" type="datetime1">
              <a:rPr lang="en-US"/>
              <a:pPr>
                <a:defRPr/>
              </a:pPr>
              <a:t>22-Jun-15</a:t>
            </a:fld>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D98DDBBB-211E-40B1-925E-2B520E9D65A5}"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el en tabel">
    <p:spTree>
      <p:nvGrpSpPr>
        <p:cNvPr id="1" name=""/>
        <p:cNvGrpSpPr/>
        <p:nvPr/>
      </p:nvGrpSpPr>
      <p:grpSpPr>
        <a:xfrm>
          <a:off x="0" y="0"/>
          <a:ext cx="0" cy="0"/>
          <a:chOff x="0" y="0"/>
          <a:chExt cx="0" cy="0"/>
        </a:xfrm>
      </p:grpSpPr>
      <p:sp>
        <p:nvSpPr>
          <p:cNvPr id="2" name="Titel 1"/>
          <p:cNvSpPr>
            <a:spLocks noGrp="1"/>
          </p:cNvSpPr>
          <p:nvPr>
            <p:ph type="title"/>
          </p:nvPr>
        </p:nvSpPr>
        <p:spPr>
          <a:xfrm>
            <a:off x="182563" y="593725"/>
            <a:ext cx="8686800" cy="639763"/>
          </a:xfrm>
        </p:spPr>
        <p:txBody>
          <a:bodyPr/>
          <a:lstStyle/>
          <a:p>
            <a:r>
              <a:rPr lang="nl-NL" smtClean="0"/>
              <a:t>Titelstijl van model bewerken</a:t>
            </a:r>
            <a:endParaRPr lang="nl-NL"/>
          </a:p>
        </p:txBody>
      </p:sp>
      <p:sp>
        <p:nvSpPr>
          <p:cNvPr id="3" name="Tijdelijke aanduiding voor tabel 2"/>
          <p:cNvSpPr>
            <a:spLocks noGrp="1"/>
          </p:cNvSpPr>
          <p:nvPr>
            <p:ph type="tbl" idx="1"/>
          </p:nvPr>
        </p:nvSpPr>
        <p:spPr>
          <a:xfrm>
            <a:off x="182563" y="1874838"/>
            <a:ext cx="8686800" cy="4479925"/>
          </a:xfrm>
        </p:spPr>
        <p:txBody>
          <a:bodyPr/>
          <a:lstStyle/>
          <a:p>
            <a:pPr lvl="0"/>
            <a:endParaRPr lang="nl-NL" noProof="0" smtClean="0"/>
          </a:p>
        </p:txBody>
      </p:sp>
      <p:sp>
        <p:nvSpPr>
          <p:cNvPr id="4" name="Rectangle 7"/>
          <p:cNvSpPr>
            <a:spLocks noGrp="1" noChangeArrowheads="1"/>
          </p:cNvSpPr>
          <p:nvPr>
            <p:ph type="dt" sz="half" idx="10"/>
          </p:nvPr>
        </p:nvSpPr>
        <p:spPr>
          <a:ln/>
        </p:spPr>
        <p:txBody>
          <a:bodyPr/>
          <a:lstStyle>
            <a:lvl1pPr>
              <a:defRPr/>
            </a:lvl1pPr>
          </a:lstStyle>
          <a:p>
            <a:pPr>
              <a:defRPr/>
            </a:pPr>
            <a:fld id="{FA1AB5A4-B890-400C-9A57-CEDE8E62A676}" type="datetime1">
              <a:rPr lang="en-US"/>
              <a:pPr>
                <a:defRPr/>
              </a:pPr>
              <a:t>22-Jun-15</a:t>
            </a:fld>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FD39D3B9-D8CC-40EB-866D-D12CE212E3D3}"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Titel en grafiek">
    <p:spTree>
      <p:nvGrpSpPr>
        <p:cNvPr id="1" name=""/>
        <p:cNvGrpSpPr/>
        <p:nvPr/>
      </p:nvGrpSpPr>
      <p:grpSpPr>
        <a:xfrm>
          <a:off x="0" y="0"/>
          <a:ext cx="0" cy="0"/>
          <a:chOff x="0" y="0"/>
          <a:chExt cx="0" cy="0"/>
        </a:xfrm>
      </p:grpSpPr>
      <p:sp>
        <p:nvSpPr>
          <p:cNvPr id="2" name="Titel 1"/>
          <p:cNvSpPr>
            <a:spLocks noGrp="1"/>
          </p:cNvSpPr>
          <p:nvPr>
            <p:ph type="title"/>
          </p:nvPr>
        </p:nvSpPr>
        <p:spPr>
          <a:xfrm>
            <a:off x="182563" y="593725"/>
            <a:ext cx="8686800" cy="639763"/>
          </a:xfrm>
        </p:spPr>
        <p:txBody>
          <a:bodyPr/>
          <a:lstStyle/>
          <a:p>
            <a:r>
              <a:rPr lang="nl-NL" smtClean="0"/>
              <a:t>Titelstijl van model bewerken</a:t>
            </a:r>
            <a:endParaRPr lang="nl-NL"/>
          </a:p>
        </p:txBody>
      </p:sp>
      <p:sp>
        <p:nvSpPr>
          <p:cNvPr id="3" name="Tijdelijke aanduiding voor grafiek 2"/>
          <p:cNvSpPr>
            <a:spLocks noGrp="1"/>
          </p:cNvSpPr>
          <p:nvPr>
            <p:ph type="chart" idx="1"/>
          </p:nvPr>
        </p:nvSpPr>
        <p:spPr>
          <a:xfrm>
            <a:off x="182563" y="1874838"/>
            <a:ext cx="8686800" cy="4479925"/>
          </a:xfrm>
        </p:spPr>
        <p:txBody>
          <a:bodyPr/>
          <a:lstStyle/>
          <a:p>
            <a:pPr lvl="0"/>
            <a:endParaRPr lang="nl-NL" noProof="0" smtClean="0"/>
          </a:p>
        </p:txBody>
      </p:sp>
      <p:sp>
        <p:nvSpPr>
          <p:cNvPr id="4" name="Rectangle 7"/>
          <p:cNvSpPr>
            <a:spLocks noGrp="1" noChangeArrowheads="1"/>
          </p:cNvSpPr>
          <p:nvPr>
            <p:ph type="dt" sz="half" idx="10"/>
          </p:nvPr>
        </p:nvSpPr>
        <p:spPr>
          <a:ln/>
        </p:spPr>
        <p:txBody>
          <a:bodyPr/>
          <a:lstStyle>
            <a:lvl1pPr>
              <a:defRPr/>
            </a:lvl1pPr>
          </a:lstStyle>
          <a:p>
            <a:pPr>
              <a:defRPr/>
            </a:pPr>
            <a:fld id="{3C3202DA-BB96-4DF6-B39F-831A3CC78F14}" type="datetime1">
              <a:rPr lang="en-US"/>
              <a:pPr>
                <a:defRPr/>
              </a:pPr>
              <a:t>22-Jun-15</a:t>
            </a:fld>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E00FD75F-8731-46D3-8EFF-8F19FBBE2FA6}"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82563" y="593725"/>
            <a:ext cx="8686800" cy="639763"/>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82563" y="1874838"/>
            <a:ext cx="4289425" cy="4479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24388" y="1874838"/>
            <a:ext cx="4291012" cy="21637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24388" y="4191000"/>
            <a:ext cx="4291012" cy="2163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7"/>
          <p:cNvSpPr>
            <a:spLocks noGrp="1" noChangeArrowheads="1"/>
          </p:cNvSpPr>
          <p:nvPr>
            <p:ph type="dt" sz="half" idx="10"/>
          </p:nvPr>
        </p:nvSpPr>
        <p:spPr>
          <a:ln/>
        </p:spPr>
        <p:txBody>
          <a:bodyPr/>
          <a:lstStyle>
            <a:lvl1pPr>
              <a:defRPr/>
            </a:lvl1pPr>
          </a:lstStyle>
          <a:p>
            <a:pPr>
              <a:defRPr/>
            </a:pPr>
            <a:fld id="{27CD7019-11EE-4A21-88EF-94880BF7C35E}" type="datetime1">
              <a:rPr lang="en-US"/>
              <a:pPr>
                <a:defRPr/>
              </a:pPr>
              <a:t>22-Jun-15</a:t>
            </a:fld>
            <a:endParaRPr lang="en-US"/>
          </a:p>
        </p:txBody>
      </p:sp>
      <p:sp>
        <p:nvSpPr>
          <p:cNvPr id="7" name="Rectangle 5"/>
          <p:cNvSpPr>
            <a:spLocks noGrp="1" noChangeArrowheads="1"/>
          </p:cNvSpPr>
          <p:nvPr>
            <p:ph type="sldNum" sz="quarter" idx="11"/>
          </p:nvPr>
        </p:nvSpPr>
        <p:spPr>
          <a:ln/>
        </p:spPr>
        <p:txBody>
          <a:bodyPr/>
          <a:lstStyle>
            <a:lvl1pPr>
              <a:defRPr/>
            </a:lvl1pPr>
          </a:lstStyle>
          <a:p>
            <a:pPr>
              <a:defRPr/>
            </a:pPr>
            <a:fld id="{6FED5075-C1A4-43F4-A6D1-68ADBC35EA89}"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563" y="593725"/>
            <a:ext cx="8686800" cy="63976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82563" y="1874838"/>
            <a:ext cx="4289425" cy="4479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4388" y="1874838"/>
            <a:ext cx="4291012" cy="4479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
          <p:cNvSpPr>
            <a:spLocks noGrp="1" noChangeArrowheads="1"/>
          </p:cNvSpPr>
          <p:nvPr>
            <p:ph type="dt" sz="half" idx="10"/>
          </p:nvPr>
        </p:nvSpPr>
        <p:spPr>
          <a:ln/>
        </p:spPr>
        <p:txBody>
          <a:bodyPr/>
          <a:lstStyle>
            <a:lvl1pPr>
              <a:defRPr/>
            </a:lvl1pPr>
          </a:lstStyle>
          <a:p>
            <a:pPr>
              <a:defRPr/>
            </a:pPr>
            <a:fld id="{80FDA479-A6F4-498B-9A89-6BA5CD78222A}" type="datetime1">
              <a:rPr lang="en-US"/>
              <a:pPr>
                <a:defRPr/>
              </a:pPr>
              <a:t>22-Jun-15</a:t>
            </a:fld>
            <a:endParaRPr lang="en-US"/>
          </a:p>
        </p:txBody>
      </p:sp>
      <p:sp>
        <p:nvSpPr>
          <p:cNvPr id="6" name="Rectangle 5"/>
          <p:cNvSpPr>
            <a:spLocks noGrp="1" noChangeArrowheads="1"/>
          </p:cNvSpPr>
          <p:nvPr>
            <p:ph type="sldNum" sz="quarter" idx="11"/>
          </p:nvPr>
        </p:nvSpPr>
        <p:spPr>
          <a:ln/>
        </p:spPr>
        <p:txBody>
          <a:bodyPr/>
          <a:lstStyle>
            <a:lvl1pPr>
              <a:defRPr/>
            </a:lvl1pPr>
          </a:lstStyle>
          <a:p>
            <a:pPr>
              <a:defRPr/>
            </a:pPr>
            <a:fld id="{543E7462-499E-43C6-96FD-4C37DE60B296}"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3"/>
          <p:cNvPicPr>
            <a:picLocks noChangeAspect="1" noChangeArrowheads="1"/>
          </p:cNvPicPr>
          <p:nvPr userDrawn="1"/>
        </p:nvPicPr>
        <p:blipFill>
          <a:blip r:embed="rId2"/>
          <a:srcRect/>
          <a:stretch>
            <a:fillRect/>
          </a:stretch>
        </p:blipFill>
        <p:spPr bwMode="auto">
          <a:xfrm>
            <a:off x="7772400" y="6172200"/>
            <a:ext cx="1238250" cy="514350"/>
          </a:xfrm>
          <a:prstGeom prst="rect">
            <a:avLst/>
          </a:prstGeom>
          <a:noFill/>
          <a:ln w="28575">
            <a:noFill/>
            <a:miter lim="800000"/>
            <a:headEnd/>
            <a:tailEnd/>
          </a:ln>
        </p:spPr>
      </p:pic>
      <p:pic>
        <p:nvPicPr>
          <p:cNvPr id="3" name="Picture 6" descr="Orgami3"/>
          <p:cNvPicPr>
            <a:picLocks noChangeAspect="1" noChangeArrowheads="1"/>
          </p:cNvPicPr>
          <p:nvPr userDrawn="1"/>
        </p:nvPicPr>
        <p:blipFill>
          <a:blip r:embed="rId3"/>
          <a:srcRect l="11766" t="11765" r="29411"/>
          <a:stretch>
            <a:fillRect/>
          </a:stretch>
        </p:blipFill>
        <p:spPr bwMode="auto">
          <a:xfrm>
            <a:off x="0" y="0"/>
            <a:ext cx="9144000" cy="6858000"/>
          </a:xfrm>
          <a:prstGeom prst="rect">
            <a:avLst/>
          </a:prstGeom>
          <a:noFill/>
          <a:ln w="9525">
            <a:noFill/>
            <a:miter lim="800000"/>
            <a:headEnd/>
            <a:tailEnd/>
          </a:ln>
        </p:spPr>
      </p:pic>
      <p:sp>
        <p:nvSpPr>
          <p:cNvPr id="4" name="Rectangle 7"/>
          <p:cNvSpPr>
            <a:spLocks noChangeArrowheads="1"/>
          </p:cNvSpPr>
          <p:nvPr userDrawn="1"/>
        </p:nvSpPr>
        <p:spPr bwMode="auto">
          <a:xfrm>
            <a:off x="0" y="0"/>
            <a:ext cx="9144000" cy="6858000"/>
          </a:xfrm>
          <a:prstGeom prst="rect">
            <a:avLst/>
          </a:prstGeom>
          <a:noFill/>
          <a:ln w="28575">
            <a:solidFill>
              <a:schemeClr val="tx1"/>
            </a:solidFill>
            <a:miter lim="800000"/>
            <a:headEnd/>
            <a:tailEnd/>
          </a:ln>
        </p:spPr>
        <p:txBody>
          <a:bodyPr wrap="none" anchor="ctr"/>
          <a:lstStyle/>
          <a:p>
            <a:pPr>
              <a:defRPr/>
            </a:pPr>
            <a:endParaRPr lang="en-US">
              <a:latin typeface="Arial" pitchFamily="34" charset="0"/>
              <a:ea typeface="ＭＳ Ｐゴシック" pitchFamily="34" charset="-128"/>
            </a:endParaRPr>
          </a:p>
        </p:txBody>
      </p:sp>
      <p:pic>
        <p:nvPicPr>
          <p:cNvPr id="5" name="Picture 8" descr="CoverType"/>
          <p:cNvPicPr>
            <a:picLocks noChangeAspect="1" noChangeArrowheads="1"/>
          </p:cNvPicPr>
          <p:nvPr userDrawn="1"/>
        </p:nvPicPr>
        <p:blipFill>
          <a:blip r:embed="rId4"/>
          <a:srcRect/>
          <a:stretch>
            <a:fillRect/>
          </a:stretch>
        </p:blipFill>
        <p:spPr bwMode="auto">
          <a:xfrm>
            <a:off x="5121275" y="3521075"/>
            <a:ext cx="3748088" cy="1698625"/>
          </a:xfrm>
          <a:prstGeom prst="rect">
            <a:avLst/>
          </a:prstGeom>
          <a:noFill/>
          <a:ln w="9525">
            <a:noFill/>
            <a:miter lim="800000"/>
            <a:headEnd/>
            <a:tailEnd/>
          </a:ln>
        </p:spPr>
      </p:pic>
      <p:pic>
        <p:nvPicPr>
          <p:cNvPr id="6" name="Picture 9"/>
          <p:cNvPicPr>
            <a:picLocks noChangeAspect="1" noChangeArrowheads="1"/>
          </p:cNvPicPr>
          <p:nvPr userDrawn="1"/>
        </p:nvPicPr>
        <p:blipFill>
          <a:blip r:embed="rId5"/>
          <a:srcRect/>
          <a:stretch>
            <a:fillRect/>
          </a:stretch>
        </p:blipFill>
        <p:spPr bwMode="auto">
          <a:xfrm>
            <a:off x="7680325" y="320675"/>
            <a:ext cx="1238250" cy="514350"/>
          </a:xfrm>
          <a:prstGeom prst="rect">
            <a:avLst/>
          </a:prstGeom>
          <a:noFill/>
          <a:ln w="28575">
            <a:noFill/>
            <a:miter lim="800000"/>
            <a:headEnd/>
            <a:tailEnd/>
          </a:ln>
        </p:spPr>
      </p:pic>
      <p:sp>
        <p:nvSpPr>
          <p:cNvPr id="7" name="Rectangle 7"/>
          <p:cNvSpPr>
            <a:spLocks noGrp="1" noChangeArrowheads="1"/>
          </p:cNvSpPr>
          <p:nvPr>
            <p:ph type="dt" sz="half" idx="10"/>
          </p:nvPr>
        </p:nvSpPr>
        <p:spPr>
          <a:xfrm>
            <a:off x="457200" y="6245225"/>
            <a:ext cx="2133600" cy="476250"/>
          </a:xfrm>
        </p:spPr>
        <p:txBody>
          <a:bodyPr/>
          <a:lstStyle>
            <a:lvl1pPr>
              <a:defRPr/>
            </a:lvl1pPr>
          </a:lstStyle>
          <a:p>
            <a:pPr>
              <a:defRPr/>
            </a:pPr>
            <a:fld id="{55AE96F9-BFAA-433A-9784-78C3AA34C31F}" type="datetime1">
              <a:rPr lang="en-US"/>
              <a:pPr>
                <a:defRPr/>
              </a:pPr>
              <a:t>22-Jun-15</a:t>
            </a:fld>
            <a:endParaRPr lang="en-US"/>
          </a:p>
        </p:txBody>
      </p:sp>
    </p:spTree>
  </p:cSld>
  <p:clrMapOvr>
    <a:masterClrMapping/>
  </p:clrMapOvr>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fld id="{F68563E9-BCBF-40F8-8648-74037C6E6F79}" type="datetime1">
              <a:rPr lang="en-US"/>
              <a:pPr>
                <a:defRPr/>
              </a:pPr>
              <a:t>22-Jun-15</a:t>
            </a:fld>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558941E3-CBBF-4A3A-B813-DFA0268DED0E}"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7"/>
          <p:cNvSpPr>
            <a:spLocks noGrp="1" noChangeArrowheads="1"/>
          </p:cNvSpPr>
          <p:nvPr>
            <p:ph type="dt" sz="half" idx="10"/>
          </p:nvPr>
        </p:nvSpPr>
        <p:spPr>
          <a:ln/>
        </p:spPr>
        <p:txBody>
          <a:bodyPr/>
          <a:lstStyle>
            <a:lvl1pPr>
              <a:defRPr/>
            </a:lvl1pPr>
          </a:lstStyle>
          <a:p>
            <a:pPr>
              <a:defRPr/>
            </a:pPr>
            <a:fld id="{6731CB39-9B66-4306-B338-C0D7C9AF2A9A}" type="datetime1">
              <a:rPr lang="en-US"/>
              <a:pPr>
                <a:defRPr/>
              </a:pPr>
              <a:t>22-Jun-15</a:t>
            </a:fld>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D7104059-7B5B-4CC1-8AEB-FF895396DCFF}"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82563" y="1874838"/>
            <a:ext cx="4289425" cy="4479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4388" y="1874838"/>
            <a:ext cx="4291012" cy="4479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
          <p:cNvSpPr>
            <a:spLocks noGrp="1" noChangeArrowheads="1"/>
          </p:cNvSpPr>
          <p:nvPr>
            <p:ph type="dt" sz="half" idx="10"/>
          </p:nvPr>
        </p:nvSpPr>
        <p:spPr>
          <a:ln/>
        </p:spPr>
        <p:txBody>
          <a:bodyPr/>
          <a:lstStyle>
            <a:lvl1pPr>
              <a:defRPr/>
            </a:lvl1pPr>
          </a:lstStyle>
          <a:p>
            <a:pPr>
              <a:defRPr/>
            </a:pPr>
            <a:fld id="{87D05D4D-B172-4250-9290-49D0480FD1E2}" type="datetime1">
              <a:rPr lang="en-US"/>
              <a:pPr>
                <a:defRPr/>
              </a:pPr>
              <a:t>22-Jun-15</a:t>
            </a:fld>
            <a:endParaRPr lang="en-US"/>
          </a:p>
        </p:txBody>
      </p:sp>
      <p:sp>
        <p:nvSpPr>
          <p:cNvPr id="6" name="Rectangle 5"/>
          <p:cNvSpPr>
            <a:spLocks noGrp="1" noChangeArrowheads="1"/>
          </p:cNvSpPr>
          <p:nvPr>
            <p:ph type="sldNum" sz="quarter" idx="11"/>
          </p:nvPr>
        </p:nvSpPr>
        <p:spPr>
          <a:ln/>
        </p:spPr>
        <p:txBody>
          <a:bodyPr/>
          <a:lstStyle>
            <a:lvl1pPr>
              <a:defRPr/>
            </a:lvl1pPr>
          </a:lstStyle>
          <a:p>
            <a:pPr>
              <a:defRPr/>
            </a:pPr>
            <a:fld id="{CFDF2A27-7F1D-4994-84A7-CEBBE09C484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inhoud 2"/>
          <p:cNvSpPr>
            <a:spLocks noGrp="1"/>
          </p:cNvSpPr>
          <p:nvPr>
            <p:ph idx="1"/>
          </p:nvPr>
        </p:nvSpPr>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7"/>
          <p:cNvSpPr>
            <a:spLocks noGrp="1" noChangeArrowheads="1"/>
          </p:cNvSpPr>
          <p:nvPr>
            <p:ph type="dt" sz="half" idx="10"/>
          </p:nvPr>
        </p:nvSpPr>
        <p:spPr>
          <a:ln/>
        </p:spPr>
        <p:txBody>
          <a:bodyPr/>
          <a:lstStyle>
            <a:lvl1pPr>
              <a:defRPr/>
            </a:lvl1pPr>
          </a:lstStyle>
          <a:p>
            <a:pPr>
              <a:defRPr/>
            </a:pPr>
            <a:fld id="{55603CD7-2F9D-4AA1-9754-26FCD8C03974}" type="datetime1">
              <a:rPr lang="en-US"/>
              <a:pPr>
                <a:defRPr/>
              </a:pPr>
              <a:t>22-Jun-15</a:t>
            </a:fld>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5FF9BC84-E776-4A6C-ACC6-12755BCAFA89}"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7"/>
          <p:cNvSpPr>
            <a:spLocks noGrp="1" noChangeArrowheads="1"/>
          </p:cNvSpPr>
          <p:nvPr>
            <p:ph type="dt" sz="half" idx="10"/>
          </p:nvPr>
        </p:nvSpPr>
        <p:spPr>
          <a:ln/>
        </p:spPr>
        <p:txBody>
          <a:bodyPr/>
          <a:lstStyle>
            <a:lvl1pPr>
              <a:defRPr/>
            </a:lvl1pPr>
          </a:lstStyle>
          <a:p>
            <a:pPr>
              <a:defRPr/>
            </a:pPr>
            <a:fld id="{5C67C49E-A8C9-4D91-8C7F-58133CA3D867}" type="datetime1">
              <a:rPr lang="en-US"/>
              <a:pPr>
                <a:defRPr/>
              </a:pPr>
              <a:t>22-Jun-15</a:t>
            </a:fld>
            <a:endParaRPr lang="en-US"/>
          </a:p>
        </p:txBody>
      </p:sp>
      <p:sp>
        <p:nvSpPr>
          <p:cNvPr id="8" name="Rectangle 5"/>
          <p:cNvSpPr>
            <a:spLocks noGrp="1" noChangeArrowheads="1"/>
          </p:cNvSpPr>
          <p:nvPr>
            <p:ph type="sldNum" sz="quarter" idx="11"/>
          </p:nvPr>
        </p:nvSpPr>
        <p:spPr>
          <a:ln/>
        </p:spPr>
        <p:txBody>
          <a:bodyPr/>
          <a:lstStyle>
            <a:lvl1pPr>
              <a:defRPr/>
            </a:lvl1pPr>
          </a:lstStyle>
          <a:p>
            <a:pPr>
              <a:defRPr/>
            </a:pPr>
            <a:fld id="{84DF1D88-6746-4595-9410-484FB6C38706}"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7"/>
          <p:cNvSpPr>
            <a:spLocks noGrp="1" noChangeArrowheads="1"/>
          </p:cNvSpPr>
          <p:nvPr>
            <p:ph type="dt" sz="half" idx="10"/>
          </p:nvPr>
        </p:nvSpPr>
        <p:spPr>
          <a:ln/>
        </p:spPr>
        <p:txBody>
          <a:bodyPr/>
          <a:lstStyle>
            <a:lvl1pPr>
              <a:defRPr/>
            </a:lvl1pPr>
          </a:lstStyle>
          <a:p>
            <a:pPr>
              <a:defRPr/>
            </a:pPr>
            <a:fld id="{9D78627F-77FE-46DD-B1C1-AD1F105E4061}" type="datetime1">
              <a:rPr lang="en-US"/>
              <a:pPr>
                <a:defRPr/>
              </a:pPr>
              <a:t>22-Jun-15</a:t>
            </a:fld>
            <a:endParaRPr lang="en-US"/>
          </a:p>
        </p:txBody>
      </p:sp>
      <p:sp>
        <p:nvSpPr>
          <p:cNvPr id="4" name="Rectangle 5"/>
          <p:cNvSpPr>
            <a:spLocks noGrp="1" noChangeArrowheads="1"/>
          </p:cNvSpPr>
          <p:nvPr>
            <p:ph type="sldNum" sz="quarter" idx="11"/>
          </p:nvPr>
        </p:nvSpPr>
        <p:spPr>
          <a:ln/>
        </p:spPr>
        <p:txBody>
          <a:bodyPr/>
          <a:lstStyle>
            <a:lvl1pPr>
              <a:defRPr/>
            </a:lvl1pPr>
          </a:lstStyle>
          <a:p>
            <a:pPr>
              <a:defRPr/>
            </a:pPr>
            <a:fld id="{650DEEAF-BC95-42D0-BCCD-4DF97BB684F1}"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fld id="{91D2A231-97DC-439B-973D-18BB2080C9D7}" type="datetime1">
              <a:rPr lang="en-US"/>
              <a:pPr>
                <a:defRPr/>
              </a:pPr>
              <a:t>22-Jun-15</a:t>
            </a:fld>
            <a:endParaRPr lang="en-US"/>
          </a:p>
        </p:txBody>
      </p:sp>
      <p:sp>
        <p:nvSpPr>
          <p:cNvPr id="3" name="Rectangle 5"/>
          <p:cNvSpPr>
            <a:spLocks noGrp="1" noChangeArrowheads="1"/>
          </p:cNvSpPr>
          <p:nvPr>
            <p:ph type="sldNum" sz="quarter" idx="11"/>
          </p:nvPr>
        </p:nvSpPr>
        <p:spPr>
          <a:ln/>
        </p:spPr>
        <p:txBody>
          <a:bodyPr/>
          <a:lstStyle>
            <a:lvl1pPr>
              <a:defRPr/>
            </a:lvl1pPr>
          </a:lstStyle>
          <a:p>
            <a:pPr>
              <a:defRPr/>
            </a:pPr>
            <a:fld id="{208E13C9-5625-46C0-A817-68E24555593F}"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fld id="{33A13267-635B-4B5F-9525-9377B3AFCB0B}" type="datetime1">
              <a:rPr lang="en-US"/>
              <a:pPr>
                <a:defRPr/>
              </a:pPr>
              <a:t>22-Jun-15</a:t>
            </a:fld>
            <a:endParaRPr lang="en-US"/>
          </a:p>
        </p:txBody>
      </p:sp>
      <p:sp>
        <p:nvSpPr>
          <p:cNvPr id="6" name="Rectangle 5"/>
          <p:cNvSpPr>
            <a:spLocks noGrp="1" noChangeArrowheads="1"/>
          </p:cNvSpPr>
          <p:nvPr>
            <p:ph type="sldNum" sz="quarter" idx="11"/>
          </p:nvPr>
        </p:nvSpPr>
        <p:spPr>
          <a:ln/>
        </p:spPr>
        <p:txBody>
          <a:bodyPr/>
          <a:lstStyle>
            <a:lvl1pPr>
              <a:defRPr/>
            </a:lvl1pPr>
          </a:lstStyle>
          <a:p>
            <a:pPr>
              <a:defRPr/>
            </a:pPr>
            <a:fld id="{908F9794-79CD-4154-AB0B-441A9F1DDD65}" type="slidenum">
              <a:rPr lang="en-US"/>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fld id="{29FD7369-6B5A-461B-8538-441737F30C46}" type="datetime1">
              <a:rPr lang="en-US"/>
              <a:pPr>
                <a:defRPr/>
              </a:pPr>
              <a:t>22-Jun-15</a:t>
            </a:fld>
            <a:endParaRPr lang="en-US"/>
          </a:p>
        </p:txBody>
      </p:sp>
      <p:sp>
        <p:nvSpPr>
          <p:cNvPr id="6" name="Rectangle 5"/>
          <p:cNvSpPr>
            <a:spLocks noGrp="1" noChangeArrowheads="1"/>
          </p:cNvSpPr>
          <p:nvPr>
            <p:ph type="sldNum" sz="quarter" idx="11"/>
          </p:nvPr>
        </p:nvSpPr>
        <p:spPr>
          <a:ln/>
        </p:spPr>
        <p:txBody>
          <a:bodyPr/>
          <a:lstStyle>
            <a:lvl1pPr>
              <a:defRPr/>
            </a:lvl1pPr>
          </a:lstStyle>
          <a:p>
            <a:pPr>
              <a:defRPr/>
            </a:pPr>
            <a:fld id="{EDEEF26E-85E4-437A-8059-41BC4C6CFEC6}" type="slidenum">
              <a:rPr lang="en-US"/>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fld id="{4A7181A8-E954-4553-8874-E5AC5DFAC28F}" type="datetime1">
              <a:rPr lang="en-US"/>
              <a:pPr>
                <a:defRPr/>
              </a:pPr>
              <a:t>22-Jun-15</a:t>
            </a:fld>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E3165C1F-09CF-4B19-B72C-C345DA82421F}" type="slidenum">
              <a:rPr lang="en-US"/>
              <a:pPr>
                <a:defRPr/>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2588" y="593725"/>
            <a:ext cx="2182812" cy="57610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82563" y="593725"/>
            <a:ext cx="6397625" cy="57610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fld id="{5CF473D3-BF58-4B6D-A579-F2ACAF5DC7D2}" type="datetime1">
              <a:rPr lang="en-US"/>
              <a:pPr>
                <a:defRPr/>
              </a:pPr>
              <a:t>22-Jun-15</a:t>
            </a:fld>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3FECE0ED-85F1-42D9-B0A5-459681B2B0B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nl-NL" smtClean="0"/>
              <a:t>Titelstijl van model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tekststijl van het model te bewerken</a:t>
            </a:r>
          </a:p>
        </p:txBody>
      </p:sp>
      <p:sp>
        <p:nvSpPr>
          <p:cNvPr id="4" name="Rectangle 7"/>
          <p:cNvSpPr>
            <a:spLocks noGrp="1" noChangeArrowheads="1"/>
          </p:cNvSpPr>
          <p:nvPr>
            <p:ph type="dt" sz="half" idx="10"/>
          </p:nvPr>
        </p:nvSpPr>
        <p:spPr>
          <a:ln/>
        </p:spPr>
        <p:txBody>
          <a:bodyPr/>
          <a:lstStyle>
            <a:lvl1pPr>
              <a:defRPr/>
            </a:lvl1pPr>
          </a:lstStyle>
          <a:p>
            <a:pPr>
              <a:defRPr/>
            </a:pPr>
            <a:fld id="{EF4DA0D7-8692-4036-97CE-8725ABB12A1A}" type="datetime1">
              <a:rPr lang="en-US"/>
              <a:pPr>
                <a:defRPr/>
              </a:pPr>
              <a:t>22-Jun-15</a:t>
            </a:fld>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C3777C01-AA87-44E8-B737-19902160122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inhoud 2"/>
          <p:cNvSpPr>
            <a:spLocks noGrp="1"/>
          </p:cNvSpPr>
          <p:nvPr>
            <p:ph sz="half" idx="1"/>
          </p:nvPr>
        </p:nvSpPr>
        <p:spPr>
          <a:xfrm>
            <a:off x="182563" y="1874838"/>
            <a:ext cx="4267200" cy="4479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02163" y="1874838"/>
            <a:ext cx="4267200" cy="4479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Rectangle 7"/>
          <p:cNvSpPr>
            <a:spLocks noGrp="1" noChangeArrowheads="1"/>
          </p:cNvSpPr>
          <p:nvPr>
            <p:ph type="dt" sz="half" idx="10"/>
          </p:nvPr>
        </p:nvSpPr>
        <p:spPr>
          <a:ln/>
        </p:spPr>
        <p:txBody>
          <a:bodyPr/>
          <a:lstStyle>
            <a:lvl1pPr>
              <a:defRPr/>
            </a:lvl1pPr>
          </a:lstStyle>
          <a:p>
            <a:pPr>
              <a:defRPr/>
            </a:pPr>
            <a:fld id="{635717D8-F50C-438E-A520-386FFC579F6D}" type="datetime1">
              <a:rPr lang="en-US"/>
              <a:pPr>
                <a:defRPr/>
              </a:pPr>
              <a:t>22-Jun-15</a:t>
            </a:fld>
            <a:endParaRPr lang="en-US"/>
          </a:p>
        </p:txBody>
      </p:sp>
      <p:sp>
        <p:nvSpPr>
          <p:cNvPr id="6" name="Rectangle 5"/>
          <p:cNvSpPr>
            <a:spLocks noGrp="1" noChangeArrowheads="1"/>
          </p:cNvSpPr>
          <p:nvPr>
            <p:ph type="sldNum" sz="quarter" idx="11"/>
          </p:nvPr>
        </p:nvSpPr>
        <p:spPr>
          <a:ln/>
        </p:spPr>
        <p:txBody>
          <a:bodyPr/>
          <a:lstStyle>
            <a:lvl1pPr>
              <a:defRPr/>
            </a:lvl1pPr>
          </a:lstStyle>
          <a:p>
            <a:pPr>
              <a:defRPr/>
            </a:pPr>
            <a:fld id="{32595308-AB59-4751-89DD-ACB379A252F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Titelstijl van model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Rectangle 7"/>
          <p:cNvSpPr>
            <a:spLocks noGrp="1" noChangeArrowheads="1"/>
          </p:cNvSpPr>
          <p:nvPr>
            <p:ph type="dt" sz="half" idx="10"/>
          </p:nvPr>
        </p:nvSpPr>
        <p:spPr>
          <a:ln/>
        </p:spPr>
        <p:txBody>
          <a:bodyPr/>
          <a:lstStyle>
            <a:lvl1pPr>
              <a:defRPr/>
            </a:lvl1pPr>
          </a:lstStyle>
          <a:p>
            <a:pPr>
              <a:defRPr/>
            </a:pPr>
            <a:fld id="{419F3784-1C0E-43ED-A04A-90E9AB8F6565}" type="datetime1">
              <a:rPr lang="en-US"/>
              <a:pPr>
                <a:defRPr/>
              </a:pPr>
              <a:t>22-Jun-15</a:t>
            </a:fld>
            <a:endParaRPr lang="en-US"/>
          </a:p>
        </p:txBody>
      </p:sp>
      <p:sp>
        <p:nvSpPr>
          <p:cNvPr id="8" name="Rectangle 5"/>
          <p:cNvSpPr>
            <a:spLocks noGrp="1" noChangeArrowheads="1"/>
          </p:cNvSpPr>
          <p:nvPr>
            <p:ph type="sldNum" sz="quarter" idx="11"/>
          </p:nvPr>
        </p:nvSpPr>
        <p:spPr>
          <a:ln/>
        </p:spPr>
        <p:txBody>
          <a:bodyPr/>
          <a:lstStyle>
            <a:lvl1pPr>
              <a:defRPr/>
            </a:lvl1pPr>
          </a:lstStyle>
          <a:p>
            <a:pPr>
              <a:defRPr/>
            </a:pPr>
            <a:fld id="{9EF691FE-A3FE-4043-B27F-0B9D2420DBA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Rectangle 7"/>
          <p:cNvSpPr>
            <a:spLocks noGrp="1" noChangeArrowheads="1"/>
          </p:cNvSpPr>
          <p:nvPr>
            <p:ph type="dt" sz="half" idx="10"/>
          </p:nvPr>
        </p:nvSpPr>
        <p:spPr>
          <a:ln/>
        </p:spPr>
        <p:txBody>
          <a:bodyPr/>
          <a:lstStyle>
            <a:lvl1pPr>
              <a:defRPr/>
            </a:lvl1pPr>
          </a:lstStyle>
          <a:p>
            <a:pPr>
              <a:defRPr/>
            </a:pPr>
            <a:fld id="{1CAF2903-AE6E-4F34-AFEF-68EC76CF2D2E}" type="datetime1">
              <a:rPr lang="en-US"/>
              <a:pPr>
                <a:defRPr/>
              </a:pPr>
              <a:t>22-Jun-15</a:t>
            </a:fld>
            <a:endParaRPr lang="en-US"/>
          </a:p>
        </p:txBody>
      </p:sp>
      <p:sp>
        <p:nvSpPr>
          <p:cNvPr id="4" name="Rectangle 5"/>
          <p:cNvSpPr>
            <a:spLocks noGrp="1" noChangeArrowheads="1"/>
          </p:cNvSpPr>
          <p:nvPr>
            <p:ph type="sldNum" sz="quarter" idx="11"/>
          </p:nvPr>
        </p:nvSpPr>
        <p:spPr>
          <a:ln/>
        </p:spPr>
        <p:txBody>
          <a:bodyPr/>
          <a:lstStyle>
            <a:lvl1pPr>
              <a:defRPr/>
            </a:lvl1pPr>
          </a:lstStyle>
          <a:p>
            <a:pPr>
              <a:defRPr/>
            </a:pPr>
            <a:fld id="{7759C7FE-BE6B-403C-A13B-DB95E1BBB64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fld id="{B86BF4E9-F6DA-4679-B020-990571EB93C5}" type="datetime1">
              <a:rPr lang="en-US"/>
              <a:pPr>
                <a:defRPr/>
              </a:pPr>
              <a:t>22-Jun-15</a:t>
            </a:fld>
            <a:endParaRPr lang="en-US"/>
          </a:p>
        </p:txBody>
      </p:sp>
      <p:sp>
        <p:nvSpPr>
          <p:cNvPr id="3" name="Rectangle 5"/>
          <p:cNvSpPr>
            <a:spLocks noGrp="1" noChangeArrowheads="1"/>
          </p:cNvSpPr>
          <p:nvPr>
            <p:ph type="sldNum" sz="quarter" idx="11"/>
          </p:nvPr>
        </p:nvSpPr>
        <p:spPr>
          <a:ln/>
        </p:spPr>
        <p:txBody>
          <a:bodyPr/>
          <a:lstStyle>
            <a:lvl1pPr>
              <a:defRPr/>
            </a:lvl1pPr>
          </a:lstStyle>
          <a:p>
            <a:pPr>
              <a:defRPr/>
            </a:pPr>
            <a:fld id="{DBD8D3B4-AE13-4CCB-9CB2-F0FBA626072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Titelstijl van model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5" name="Rectangle 7"/>
          <p:cNvSpPr>
            <a:spLocks noGrp="1" noChangeArrowheads="1"/>
          </p:cNvSpPr>
          <p:nvPr>
            <p:ph type="dt" sz="half" idx="10"/>
          </p:nvPr>
        </p:nvSpPr>
        <p:spPr>
          <a:ln/>
        </p:spPr>
        <p:txBody>
          <a:bodyPr/>
          <a:lstStyle>
            <a:lvl1pPr>
              <a:defRPr/>
            </a:lvl1pPr>
          </a:lstStyle>
          <a:p>
            <a:pPr>
              <a:defRPr/>
            </a:pPr>
            <a:fld id="{EF97DCC0-0009-4489-95B1-DBE1513B4FBF}" type="datetime1">
              <a:rPr lang="en-US"/>
              <a:pPr>
                <a:defRPr/>
              </a:pPr>
              <a:t>22-Jun-15</a:t>
            </a:fld>
            <a:endParaRPr lang="en-US"/>
          </a:p>
        </p:txBody>
      </p:sp>
      <p:sp>
        <p:nvSpPr>
          <p:cNvPr id="6" name="Rectangle 5"/>
          <p:cNvSpPr>
            <a:spLocks noGrp="1" noChangeArrowheads="1"/>
          </p:cNvSpPr>
          <p:nvPr>
            <p:ph type="sldNum" sz="quarter" idx="11"/>
          </p:nvPr>
        </p:nvSpPr>
        <p:spPr>
          <a:ln/>
        </p:spPr>
        <p:txBody>
          <a:bodyPr/>
          <a:lstStyle>
            <a:lvl1pPr>
              <a:defRPr/>
            </a:lvl1pPr>
          </a:lstStyle>
          <a:p>
            <a:pPr>
              <a:defRPr/>
            </a:pPr>
            <a:fld id="{2ABEE75F-C2AF-41B8-B4D6-DD168A1BD37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Titelstijl van model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5" name="Rectangle 7"/>
          <p:cNvSpPr>
            <a:spLocks noGrp="1" noChangeArrowheads="1"/>
          </p:cNvSpPr>
          <p:nvPr>
            <p:ph type="dt" sz="half" idx="10"/>
          </p:nvPr>
        </p:nvSpPr>
        <p:spPr>
          <a:ln/>
        </p:spPr>
        <p:txBody>
          <a:bodyPr/>
          <a:lstStyle>
            <a:lvl1pPr>
              <a:defRPr/>
            </a:lvl1pPr>
          </a:lstStyle>
          <a:p>
            <a:pPr>
              <a:defRPr/>
            </a:pPr>
            <a:fld id="{9F9C3383-DE7A-4604-8BB0-2598A49DC2A9}" type="datetime1">
              <a:rPr lang="en-US"/>
              <a:pPr>
                <a:defRPr/>
              </a:pPr>
              <a:t>22-Jun-15</a:t>
            </a:fld>
            <a:endParaRPr lang="en-US"/>
          </a:p>
        </p:txBody>
      </p:sp>
      <p:sp>
        <p:nvSpPr>
          <p:cNvPr id="6" name="Rectangle 5"/>
          <p:cNvSpPr>
            <a:spLocks noGrp="1" noChangeArrowheads="1"/>
          </p:cNvSpPr>
          <p:nvPr>
            <p:ph type="sldNum" sz="quarter" idx="11"/>
          </p:nvPr>
        </p:nvSpPr>
        <p:spPr>
          <a:ln/>
        </p:spPr>
        <p:txBody>
          <a:bodyPr/>
          <a:lstStyle>
            <a:lvl1pPr>
              <a:defRPr/>
            </a:lvl1pPr>
          </a:lstStyle>
          <a:p>
            <a:pPr>
              <a:defRPr/>
            </a:pPr>
            <a:fld id="{001AE021-1DB0-4744-A82D-1921A958E90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image" Target="../media/image1.pn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body" idx="1"/>
          </p:nvPr>
        </p:nvSpPr>
        <p:spPr bwMode="auto">
          <a:xfrm>
            <a:off x="182563" y="1874838"/>
            <a:ext cx="8732837" cy="4479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6147" name="Rectangle 10"/>
          <p:cNvSpPr>
            <a:spLocks noGrp="1" noChangeArrowheads="1"/>
          </p:cNvSpPr>
          <p:nvPr>
            <p:ph type="title"/>
          </p:nvPr>
        </p:nvSpPr>
        <p:spPr bwMode="auto">
          <a:xfrm>
            <a:off x="182563" y="593725"/>
            <a:ext cx="8686800" cy="6397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8" name="Line 3"/>
          <p:cNvSpPr>
            <a:spLocks noChangeShapeType="1"/>
          </p:cNvSpPr>
          <p:nvPr/>
        </p:nvSpPr>
        <p:spPr bwMode="auto">
          <a:xfrm flipV="1">
            <a:off x="274638" y="549275"/>
            <a:ext cx="8594725" cy="0"/>
          </a:xfrm>
          <a:prstGeom prst="line">
            <a:avLst/>
          </a:prstGeom>
          <a:noFill/>
          <a:ln w="9525">
            <a:solidFill>
              <a:schemeClr val="tx1"/>
            </a:solidFill>
            <a:round/>
            <a:headEnd/>
            <a:tailEnd/>
          </a:ln>
        </p:spPr>
        <p:txBody>
          <a:bodyPr/>
          <a:lstStyle/>
          <a:p>
            <a:pPr>
              <a:defRPr/>
            </a:pPr>
            <a:endParaRPr lang="en-US">
              <a:latin typeface="Arial" pitchFamily="34" charset="0"/>
              <a:ea typeface="ＭＳ Ｐゴシック" pitchFamily="34" charset="-128"/>
            </a:endParaRPr>
          </a:p>
        </p:txBody>
      </p:sp>
      <p:sp>
        <p:nvSpPr>
          <p:cNvPr id="1029" name="Rectangle 6"/>
          <p:cNvSpPr>
            <a:spLocks noChangeArrowheads="1"/>
          </p:cNvSpPr>
          <p:nvPr/>
        </p:nvSpPr>
        <p:spPr bwMode="black">
          <a:xfrm>
            <a:off x="7589838" y="6537325"/>
            <a:ext cx="1371600" cy="184150"/>
          </a:xfrm>
          <a:prstGeom prst="rect">
            <a:avLst/>
          </a:prstGeom>
          <a:noFill/>
          <a:ln w="9525">
            <a:noFill/>
            <a:miter lim="800000"/>
            <a:headEnd/>
            <a:tailEnd/>
          </a:ln>
        </p:spPr>
        <p:txBody>
          <a:bodyPr lIns="92075" tIns="46038" rIns="92075" bIns="46038"/>
          <a:lstStyle/>
          <a:p>
            <a:pPr algn="r">
              <a:lnSpc>
                <a:spcPct val="100000"/>
              </a:lnSpc>
              <a:defRPr/>
            </a:pPr>
            <a:r>
              <a:rPr lang="en-US" sz="800" dirty="0">
                <a:solidFill>
                  <a:schemeClr val="tx1"/>
                </a:solidFill>
              </a:rPr>
              <a:t>© </a:t>
            </a:r>
            <a:r>
              <a:rPr lang="en-US" sz="800" dirty="0" smtClean="0">
                <a:solidFill>
                  <a:schemeClr val="tx1"/>
                </a:solidFill>
              </a:rPr>
              <a:t>2014 </a:t>
            </a:r>
            <a:r>
              <a:rPr lang="en-US" sz="800" dirty="0">
                <a:solidFill>
                  <a:schemeClr val="tx1"/>
                </a:solidFill>
              </a:rPr>
              <a:t>IBM Corporation</a:t>
            </a:r>
            <a:endParaRPr lang="en-US" sz="1800" dirty="0">
              <a:solidFill>
                <a:schemeClr val="tx1"/>
              </a:solidFill>
            </a:endParaRPr>
          </a:p>
        </p:txBody>
      </p:sp>
      <p:sp>
        <p:nvSpPr>
          <p:cNvPr id="260103" name="Rectangle 7"/>
          <p:cNvSpPr>
            <a:spLocks noGrp="1" noChangeArrowheads="1"/>
          </p:cNvSpPr>
          <p:nvPr>
            <p:ph type="dt" sz="half" idx="2"/>
          </p:nvPr>
        </p:nvSpPr>
        <p:spPr bwMode="auto">
          <a:xfrm>
            <a:off x="549275" y="6537325"/>
            <a:ext cx="1004888" cy="184150"/>
          </a:xfrm>
          <a:prstGeom prst="rect">
            <a:avLst/>
          </a:prstGeom>
          <a:noFill/>
          <a:ln>
            <a:noFill/>
          </a:ln>
          <a:effectLst/>
          <a:extLst/>
        </p:spPr>
        <p:txBody>
          <a:bodyPr vert="horz" wrap="square" lIns="92075" tIns="46038" rIns="92075" bIns="46038" numCol="1" anchor="t" anchorCtr="0" compatLnSpc="1">
            <a:prstTxWarp prst="textNoShape">
              <a:avLst/>
            </a:prstTxWarp>
          </a:bodyPr>
          <a:lstStyle>
            <a:lvl1pPr algn="l">
              <a:lnSpc>
                <a:spcPct val="100000"/>
              </a:lnSpc>
              <a:defRPr sz="800">
                <a:solidFill>
                  <a:schemeClr val="tx1"/>
                </a:solidFill>
                <a:latin typeface="Arial" pitchFamily="34" charset="0"/>
                <a:ea typeface="ＭＳ Ｐゴシック" pitchFamily="34" charset="-128"/>
                <a:cs typeface="Arial" pitchFamily="34" charset="0"/>
              </a:defRPr>
            </a:lvl1pPr>
          </a:lstStyle>
          <a:p>
            <a:pPr>
              <a:defRPr/>
            </a:pPr>
            <a:fld id="{7390AC8C-0E8C-4E84-BBCA-097F777BD9B7}" type="datetime1">
              <a:rPr lang="en-US"/>
              <a:pPr>
                <a:defRPr/>
              </a:pPr>
              <a:t>22-Jun-15</a:t>
            </a:fld>
            <a:endParaRPr lang="en-US"/>
          </a:p>
        </p:txBody>
      </p:sp>
      <p:pic>
        <p:nvPicPr>
          <p:cNvPr id="6151" name="Picture 8" descr="R120_G137_B251-200"/>
          <p:cNvPicPr>
            <a:picLocks noChangeAspect="1" noChangeArrowheads="1"/>
          </p:cNvPicPr>
          <p:nvPr/>
        </p:nvPicPr>
        <p:blipFill>
          <a:blip r:embed="rId17"/>
          <a:srcRect/>
          <a:stretch>
            <a:fillRect/>
          </a:stretch>
        </p:blipFill>
        <p:spPr bwMode="auto">
          <a:xfrm>
            <a:off x="8280400" y="227013"/>
            <a:ext cx="588963" cy="236537"/>
          </a:xfrm>
          <a:prstGeom prst="rect">
            <a:avLst/>
          </a:prstGeom>
          <a:noFill/>
          <a:ln w="9525">
            <a:noFill/>
            <a:miter lim="800000"/>
            <a:headEnd/>
            <a:tailEnd/>
          </a:ln>
        </p:spPr>
      </p:pic>
      <p:pic>
        <p:nvPicPr>
          <p:cNvPr id="6152" name="Picture 9" descr="Blue IBM logo"/>
          <p:cNvPicPr>
            <a:picLocks noChangeAspect="1" noChangeArrowheads="1"/>
          </p:cNvPicPr>
          <p:nvPr/>
        </p:nvPicPr>
        <p:blipFill>
          <a:blip r:embed="rId17"/>
          <a:srcRect/>
          <a:stretch>
            <a:fillRect/>
          </a:stretch>
        </p:blipFill>
        <p:spPr bwMode="auto">
          <a:xfrm>
            <a:off x="8280400" y="227013"/>
            <a:ext cx="588963" cy="236537"/>
          </a:xfrm>
          <a:prstGeom prst="rect">
            <a:avLst/>
          </a:prstGeom>
          <a:noFill/>
          <a:ln w="9525">
            <a:noFill/>
            <a:miter lim="800000"/>
            <a:headEnd/>
            <a:tailEnd/>
          </a:ln>
        </p:spPr>
      </p:pic>
      <p:sp>
        <p:nvSpPr>
          <p:cNvPr id="260101" name="Rectangle 5"/>
          <p:cNvSpPr>
            <a:spLocks noGrp="1" noChangeArrowheads="1"/>
          </p:cNvSpPr>
          <p:nvPr>
            <p:ph type="sldNum" sz="quarter" idx="4"/>
          </p:nvPr>
        </p:nvSpPr>
        <p:spPr bwMode="black">
          <a:xfrm>
            <a:off x="182563" y="6537325"/>
            <a:ext cx="366712" cy="1841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l">
              <a:lnSpc>
                <a:spcPct val="100000"/>
              </a:lnSpc>
              <a:defRPr sz="800">
                <a:solidFill>
                  <a:srgbClr val="000000"/>
                </a:solidFill>
                <a:latin typeface="Arial" pitchFamily="34" charset="0"/>
                <a:ea typeface="ＭＳ Ｐゴシック" pitchFamily="34" charset="-128"/>
                <a:cs typeface="Arial" pitchFamily="34" charset="0"/>
              </a:defRPr>
            </a:lvl1pPr>
          </a:lstStyle>
          <a:p>
            <a:pPr>
              <a:defRPr/>
            </a:pPr>
            <a:fld id="{10062D49-39B2-4AA3-8F3D-CD7D639C238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268" r:id="rId1"/>
    <p:sldLayoutId id="2147484244" r:id="rId2"/>
    <p:sldLayoutId id="2147484245" r:id="rId3"/>
    <p:sldLayoutId id="2147484246" r:id="rId4"/>
    <p:sldLayoutId id="2147484247" r:id="rId5"/>
    <p:sldLayoutId id="2147484248" r:id="rId6"/>
    <p:sldLayoutId id="2147484249" r:id="rId7"/>
    <p:sldLayoutId id="2147484250" r:id="rId8"/>
    <p:sldLayoutId id="2147484251" r:id="rId9"/>
    <p:sldLayoutId id="2147484252" r:id="rId10"/>
    <p:sldLayoutId id="2147484253" r:id="rId11"/>
    <p:sldLayoutId id="2147484254" r:id="rId12"/>
    <p:sldLayoutId id="2147484255" r:id="rId13"/>
    <p:sldLayoutId id="2147484256" r:id="rId14"/>
    <p:sldLayoutId id="2147484257" r:id="rId15"/>
  </p:sldLayoutIdLst>
  <p:timing>
    <p:tnLst>
      <p:par>
        <p:cTn id="1" dur="indefinite" restart="never" nodeType="tmRoot"/>
      </p:par>
    </p:tnLst>
  </p:timing>
  <p:hf hdr="0" dt="0"/>
  <p:txStyles>
    <p:titleStyle>
      <a:lvl1pPr algn="l" rtl="0" eaLnBrk="0" fontAlgn="base" hangingPunct="0">
        <a:lnSpc>
          <a:spcPct val="90000"/>
        </a:lnSpc>
        <a:spcBef>
          <a:spcPct val="0"/>
        </a:spcBef>
        <a:spcAft>
          <a:spcPct val="0"/>
        </a:spcAft>
        <a:defRPr sz="2200">
          <a:solidFill>
            <a:schemeClr val="hlink"/>
          </a:solidFill>
          <a:latin typeface="+mj-lt"/>
          <a:ea typeface="MS PGothic" pitchFamily="34" charset="-128"/>
          <a:cs typeface="ＭＳ Ｐゴシック" charset="0"/>
        </a:defRPr>
      </a:lvl1pPr>
      <a:lvl2pPr algn="l" rtl="0" eaLnBrk="0" fontAlgn="base" hangingPunct="0">
        <a:lnSpc>
          <a:spcPct val="90000"/>
        </a:lnSpc>
        <a:spcBef>
          <a:spcPct val="0"/>
        </a:spcBef>
        <a:spcAft>
          <a:spcPct val="0"/>
        </a:spcAft>
        <a:defRPr sz="2200">
          <a:solidFill>
            <a:schemeClr val="hlink"/>
          </a:solidFill>
          <a:latin typeface="Arial" charset="0"/>
          <a:ea typeface="MS PGothic" pitchFamily="34" charset="-128"/>
          <a:cs typeface="ＭＳ Ｐゴシック" charset="0"/>
        </a:defRPr>
      </a:lvl2pPr>
      <a:lvl3pPr algn="l" rtl="0" eaLnBrk="0" fontAlgn="base" hangingPunct="0">
        <a:lnSpc>
          <a:spcPct val="90000"/>
        </a:lnSpc>
        <a:spcBef>
          <a:spcPct val="0"/>
        </a:spcBef>
        <a:spcAft>
          <a:spcPct val="0"/>
        </a:spcAft>
        <a:defRPr sz="2200">
          <a:solidFill>
            <a:schemeClr val="hlink"/>
          </a:solidFill>
          <a:latin typeface="Arial" charset="0"/>
          <a:ea typeface="MS PGothic" pitchFamily="34" charset="-128"/>
          <a:cs typeface="ＭＳ Ｐゴシック" charset="0"/>
        </a:defRPr>
      </a:lvl3pPr>
      <a:lvl4pPr algn="l" rtl="0" eaLnBrk="0" fontAlgn="base" hangingPunct="0">
        <a:lnSpc>
          <a:spcPct val="90000"/>
        </a:lnSpc>
        <a:spcBef>
          <a:spcPct val="0"/>
        </a:spcBef>
        <a:spcAft>
          <a:spcPct val="0"/>
        </a:spcAft>
        <a:defRPr sz="2200">
          <a:solidFill>
            <a:schemeClr val="hlink"/>
          </a:solidFill>
          <a:latin typeface="Arial" charset="0"/>
          <a:ea typeface="MS PGothic" pitchFamily="34" charset="-128"/>
          <a:cs typeface="ＭＳ Ｐゴシック" charset="0"/>
        </a:defRPr>
      </a:lvl4pPr>
      <a:lvl5pPr algn="l" rtl="0" eaLnBrk="0" fontAlgn="base" hangingPunct="0">
        <a:lnSpc>
          <a:spcPct val="90000"/>
        </a:lnSpc>
        <a:spcBef>
          <a:spcPct val="0"/>
        </a:spcBef>
        <a:spcAft>
          <a:spcPct val="0"/>
        </a:spcAft>
        <a:defRPr sz="2200">
          <a:solidFill>
            <a:schemeClr val="hlink"/>
          </a:solidFill>
          <a:latin typeface="Arial" charset="0"/>
          <a:ea typeface="MS PGothic" pitchFamily="34" charset="-128"/>
          <a:cs typeface="ＭＳ Ｐゴシック" charset="0"/>
        </a:defRPr>
      </a:lvl5pPr>
      <a:lvl6pPr marL="457200" algn="l" rtl="0" fontAlgn="base">
        <a:lnSpc>
          <a:spcPct val="90000"/>
        </a:lnSpc>
        <a:spcBef>
          <a:spcPct val="0"/>
        </a:spcBef>
        <a:spcAft>
          <a:spcPct val="0"/>
        </a:spcAft>
        <a:defRPr sz="2200">
          <a:solidFill>
            <a:schemeClr val="hlink"/>
          </a:solidFill>
          <a:latin typeface="Arial" charset="0"/>
          <a:ea typeface="ＭＳ Ｐゴシック" charset="0"/>
        </a:defRPr>
      </a:lvl6pPr>
      <a:lvl7pPr marL="914400" algn="l" rtl="0" fontAlgn="base">
        <a:lnSpc>
          <a:spcPct val="90000"/>
        </a:lnSpc>
        <a:spcBef>
          <a:spcPct val="0"/>
        </a:spcBef>
        <a:spcAft>
          <a:spcPct val="0"/>
        </a:spcAft>
        <a:defRPr sz="2200">
          <a:solidFill>
            <a:schemeClr val="hlink"/>
          </a:solidFill>
          <a:latin typeface="Arial" charset="0"/>
          <a:ea typeface="ＭＳ Ｐゴシック" charset="0"/>
        </a:defRPr>
      </a:lvl7pPr>
      <a:lvl8pPr marL="1371600" algn="l" rtl="0" fontAlgn="base">
        <a:lnSpc>
          <a:spcPct val="90000"/>
        </a:lnSpc>
        <a:spcBef>
          <a:spcPct val="0"/>
        </a:spcBef>
        <a:spcAft>
          <a:spcPct val="0"/>
        </a:spcAft>
        <a:defRPr sz="2200">
          <a:solidFill>
            <a:schemeClr val="hlink"/>
          </a:solidFill>
          <a:latin typeface="Arial" charset="0"/>
          <a:ea typeface="ＭＳ Ｐゴシック" charset="0"/>
        </a:defRPr>
      </a:lvl8pPr>
      <a:lvl9pPr marL="1828800" algn="l" rtl="0" fontAlgn="base">
        <a:lnSpc>
          <a:spcPct val="90000"/>
        </a:lnSpc>
        <a:spcBef>
          <a:spcPct val="0"/>
        </a:spcBef>
        <a:spcAft>
          <a:spcPct val="0"/>
        </a:spcAft>
        <a:defRPr sz="2200">
          <a:solidFill>
            <a:schemeClr val="hlink"/>
          </a:solidFill>
          <a:latin typeface="Arial" charset="0"/>
          <a:ea typeface="ＭＳ Ｐゴシック" charset="0"/>
        </a:defRPr>
      </a:lvl9pPr>
    </p:titleStyle>
    <p:bodyStyle>
      <a:lvl1pPr marL="173038" indent="-173038" algn="l" rtl="0" eaLnBrk="0" fontAlgn="base" hangingPunct="0">
        <a:spcBef>
          <a:spcPct val="50000"/>
        </a:spcBef>
        <a:spcAft>
          <a:spcPct val="0"/>
        </a:spcAft>
        <a:buClr>
          <a:schemeClr val="tx1"/>
        </a:buClr>
        <a:buFont typeface="Wingdings" pitchFamily="2" charset="2"/>
        <a:buChar char="§"/>
        <a:defRPr sz="1600">
          <a:solidFill>
            <a:schemeClr val="tx1"/>
          </a:solidFill>
          <a:latin typeface="+mn-lt"/>
          <a:ea typeface="MS PGothic" pitchFamily="34" charset="-128"/>
          <a:cs typeface="ＭＳ Ｐゴシック" charset="0"/>
        </a:defRPr>
      </a:lvl1pPr>
      <a:lvl2pPr marL="509588" indent="-163513" algn="l" rtl="0" eaLnBrk="0" fontAlgn="base" hangingPunct="0">
        <a:spcBef>
          <a:spcPct val="0"/>
        </a:spcBef>
        <a:spcAft>
          <a:spcPct val="0"/>
        </a:spcAft>
        <a:buClr>
          <a:schemeClr val="tx1"/>
        </a:buClr>
        <a:buFont typeface="Arial" charset="0"/>
        <a:buChar char="–"/>
        <a:defRPr sz="1600">
          <a:solidFill>
            <a:schemeClr val="tx1"/>
          </a:solidFill>
          <a:latin typeface="+mn-lt"/>
          <a:ea typeface="MS PGothic" pitchFamily="34" charset="-128"/>
        </a:defRPr>
      </a:lvl2pPr>
      <a:lvl3pPr marL="855663" indent="-173038" algn="l" rtl="0" eaLnBrk="0" fontAlgn="base" hangingPunct="0">
        <a:spcBef>
          <a:spcPct val="0"/>
        </a:spcBef>
        <a:spcAft>
          <a:spcPct val="0"/>
        </a:spcAft>
        <a:buClr>
          <a:schemeClr val="tx1"/>
        </a:buClr>
        <a:buChar char="•"/>
        <a:defRPr sz="1600">
          <a:solidFill>
            <a:schemeClr val="tx1"/>
          </a:solidFill>
          <a:latin typeface="+mn-lt"/>
          <a:ea typeface="MS PGothic" pitchFamily="34" charset="-128"/>
        </a:defRPr>
      </a:lvl3pPr>
      <a:lvl4pPr marL="1203325" indent="-173038" algn="l" rtl="0" eaLnBrk="0" fontAlgn="base" hangingPunct="0">
        <a:spcBef>
          <a:spcPct val="20000"/>
        </a:spcBef>
        <a:spcAft>
          <a:spcPct val="0"/>
        </a:spcAft>
        <a:buClr>
          <a:schemeClr val="bg1"/>
        </a:buClr>
        <a:buChar char="–"/>
        <a:defRPr sz="1600">
          <a:solidFill>
            <a:schemeClr val="bg1"/>
          </a:solidFill>
          <a:latin typeface="+mn-lt"/>
          <a:ea typeface="MS PGothic" pitchFamily="34" charset="-128"/>
        </a:defRPr>
      </a:lvl4pPr>
      <a:lvl5pPr marL="1539875" indent="-163513" algn="l" rtl="0" eaLnBrk="0" fontAlgn="base" hangingPunct="0">
        <a:spcBef>
          <a:spcPct val="20000"/>
        </a:spcBef>
        <a:spcAft>
          <a:spcPct val="0"/>
        </a:spcAft>
        <a:buClr>
          <a:schemeClr val="bg1"/>
        </a:buClr>
        <a:buChar char="»"/>
        <a:defRPr sz="1600">
          <a:solidFill>
            <a:schemeClr val="bg1"/>
          </a:solidFill>
          <a:latin typeface="+mn-lt"/>
          <a:ea typeface="MS PGothic" pitchFamily="34" charset="-128"/>
        </a:defRPr>
      </a:lvl5pPr>
      <a:lvl6pPr marL="1997075" indent="-163513" algn="l" rtl="0" fontAlgn="base">
        <a:spcBef>
          <a:spcPct val="20000"/>
        </a:spcBef>
        <a:spcAft>
          <a:spcPct val="0"/>
        </a:spcAft>
        <a:buClr>
          <a:schemeClr val="bg1"/>
        </a:buClr>
        <a:buChar char="»"/>
        <a:defRPr sz="1600">
          <a:solidFill>
            <a:schemeClr val="bg1"/>
          </a:solidFill>
          <a:latin typeface="+mn-lt"/>
          <a:ea typeface="+mn-ea"/>
        </a:defRPr>
      </a:lvl6pPr>
      <a:lvl7pPr marL="2454275" indent="-163513" algn="l" rtl="0" fontAlgn="base">
        <a:spcBef>
          <a:spcPct val="20000"/>
        </a:spcBef>
        <a:spcAft>
          <a:spcPct val="0"/>
        </a:spcAft>
        <a:buClr>
          <a:schemeClr val="bg1"/>
        </a:buClr>
        <a:buChar char="»"/>
        <a:defRPr sz="1600">
          <a:solidFill>
            <a:schemeClr val="bg1"/>
          </a:solidFill>
          <a:latin typeface="+mn-lt"/>
          <a:ea typeface="+mn-ea"/>
        </a:defRPr>
      </a:lvl7pPr>
      <a:lvl8pPr marL="2911475" indent="-163513" algn="l" rtl="0" fontAlgn="base">
        <a:spcBef>
          <a:spcPct val="20000"/>
        </a:spcBef>
        <a:spcAft>
          <a:spcPct val="0"/>
        </a:spcAft>
        <a:buClr>
          <a:schemeClr val="bg1"/>
        </a:buClr>
        <a:buChar char="»"/>
        <a:defRPr sz="1600">
          <a:solidFill>
            <a:schemeClr val="bg1"/>
          </a:solidFill>
          <a:latin typeface="+mn-lt"/>
          <a:ea typeface="+mn-ea"/>
        </a:defRPr>
      </a:lvl8pPr>
      <a:lvl9pPr marL="3368675" indent="-163513" algn="l" rtl="0" fontAlgn="base">
        <a:spcBef>
          <a:spcPct val="20000"/>
        </a:spcBef>
        <a:spcAft>
          <a:spcPct val="0"/>
        </a:spcAft>
        <a:buClr>
          <a:schemeClr val="bg1"/>
        </a:buClr>
        <a:buChar char="»"/>
        <a:defRPr sz="1600">
          <a:solidFill>
            <a:schemeClr val="bg1"/>
          </a:solidFill>
          <a:latin typeface="+mn-lt"/>
          <a:ea typeface="+mn-ea"/>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body" idx="1"/>
          </p:nvPr>
        </p:nvSpPr>
        <p:spPr bwMode="auto">
          <a:xfrm>
            <a:off x="182563" y="1874838"/>
            <a:ext cx="8732837" cy="4479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7171" name="Rectangle 10"/>
          <p:cNvSpPr>
            <a:spLocks noGrp="1" noChangeArrowheads="1"/>
          </p:cNvSpPr>
          <p:nvPr>
            <p:ph type="title"/>
          </p:nvPr>
        </p:nvSpPr>
        <p:spPr bwMode="auto">
          <a:xfrm>
            <a:off x="182563" y="593725"/>
            <a:ext cx="8686800" cy="6397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6388" name="Line 3"/>
          <p:cNvSpPr>
            <a:spLocks noChangeShapeType="1"/>
          </p:cNvSpPr>
          <p:nvPr/>
        </p:nvSpPr>
        <p:spPr bwMode="auto">
          <a:xfrm flipV="1">
            <a:off x="274638" y="549275"/>
            <a:ext cx="8594725" cy="0"/>
          </a:xfrm>
          <a:prstGeom prst="line">
            <a:avLst/>
          </a:prstGeom>
          <a:noFill/>
          <a:ln w="9525">
            <a:solidFill>
              <a:schemeClr val="tx1"/>
            </a:solidFill>
            <a:round/>
            <a:headEnd/>
            <a:tailEnd/>
          </a:ln>
        </p:spPr>
        <p:txBody>
          <a:bodyPr/>
          <a:lstStyle/>
          <a:p>
            <a:pPr>
              <a:defRPr/>
            </a:pPr>
            <a:endParaRPr lang="en-US">
              <a:latin typeface="Arial" pitchFamily="34" charset="0"/>
              <a:ea typeface="ＭＳ Ｐゴシック" pitchFamily="34" charset="-128"/>
            </a:endParaRPr>
          </a:p>
        </p:txBody>
      </p:sp>
      <p:sp>
        <p:nvSpPr>
          <p:cNvPr id="16389" name="Rectangle 6"/>
          <p:cNvSpPr>
            <a:spLocks noChangeArrowheads="1"/>
          </p:cNvSpPr>
          <p:nvPr/>
        </p:nvSpPr>
        <p:spPr bwMode="black">
          <a:xfrm>
            <a:off x="7589838" y="6537325"/>
            <a:ext cx="1371600" cy="184150"/>
          </a:xfrm>
          <a:prstGeom prst="rect">
            <a:avLst/>
          </a:prstGeom>
          <a:noFill/>
          <a:ln w="9525">
            <a:noFill/>
            <a:miter lim="800000"/>
            <a:headEnd/>
            <a:tailEnd/>
          </a:ln>
        </p:spPr>
        <p:txBody>
          <a:bodyPr lIns="92075" tIns="46038" rIns="92075" bIns="46038"/>
          <a:lstStyle/>
          <a:p>
            <a:pPr algn="r">
              <a:lnSpc>
                <a:spcPct val="100000"/>
              </a:lnSpc>
              <a:defRPr/>
            </a:pPr>
            <a:r>
              <a:rPr lang="en-US" sz="800" dirty="0">
                <a:solidFill>
                  <a:schemeClr val="tx1"/>
                </a:solidFill>
                <a:latin typeface="Arial" pitchFamily="34" charset="0"/>
                <a:ea typeface="ＭＳ Ｐゴシック" pitchFamily="34" charset="-128"/>
              </a:rPr>
              <a:t>© </a:t>
            </a:r>
            <a:r>
              <a:rPr lang="en-US" sz="800" dirty="0" smtClean="0">
                <a:solidFill>
                  <a:schemeClr val="tx1"/>
                </a:solidFill>
                <a:latin typeface="Arial" pitchFamily="34" charset="0"/>
                <a:ea typeface="ＭＳ Ｐゴシック" pitchFamily="34" charset="-128"/>
              </a:rPr>
              <a:t>2014 </a:t>
            </a:r>
            <a:r>
              <a:rPr lang="en-US" sz="800" dirty="0">
                <a:solidFill>
                  <a:schemeClr val="tx1"/>
                </a:solidFill>
                <a:latin typeface="Arial" pitchFamily="34" charset="0"/>
                <a:ea typeface="ＭＳ Ｐゴシック" pitchFamily="34" charset="-128"/>
              </a:rPr>
              <a:t>IBM Corporation</a:t>
            </a:r>
            <a:endParaRPr lang="en-US" sz="1800" dirty="0">
              <a:solidFill>
                <a:schemeClr val="tx1"/>
              </a:solidFill>
              <a:latin typeface="Arial" pitchFamily="34" charset="0"/>
              <a:ea typeface="ＭＳ Ｐゴシック" pitchFamily="34" charset="-128"/>
            </a:endParaRPr>
          </a:p>
        </p:txBody>
      </p:sp>
      <p:sp>
        <p:nvSpPr>
          <p:cNvPr id="260103" name="Rectangle 7"/>
          <p:cNvSpPr>
            <a:spLocks noGrp="1" noChangeArrowheads="1"/>
          </p:cNvSpPr>
          <p:nvPr>
            <p:ph type="dt" sz="half" idx="2"/>
          </p:nvPr>
        </p:nvSpPr>
        <p:spPr bwMode="auto">
          <a:xfrm>
            <a:off x="549275" y="6537325"/>
            <a:ext cx="1004888" cy="184150"/>
          </a:xfrm>
          <a:prstGeom prst="rect">
            <a:avLst/>
          </a:prstGeom>
          <a:noFill/>
          <a:ln>
            <a:noFill/>
          </a:ln>
          <a:effectLst/>
          <a:extLst/>
        </p:spPr>
        <p:txBody>
          <a:bodyPr vert="horz" wrap="square" lIns="92075" tIns="46038" rIns="92075" bIns="46038" numCol="1" anchor="t" anchorCtr="0" compatLnSpc="1">
            <a:prstTxWarp prst="textNoShape">
              <a:avLst/>
            </a:prstTxWarp>
          </a:bodyPr>
          <a:lstStyle>
            <a:lvl1pPr algn="l">
              <a:lnSpc>
                <a:spcPct val="100000"/>
              </a:lnSpc>
              <a:defRPr sz="800">
                <a:solidFill>
                  <a:schemeClr val="tx1"/>
                </a:solidFill>
                <a:latin typeface="Arial" pitchFamily="34" charset="0"/>
                <a:ea typeface="ＭＳ Ｐゴシック" pitchFamily="34" charset="-128"/>
                <a:cs typeface="Arial" pitchFamily="34" charset="0"/>
              </a:defRPr>
            </a:lvl1pPr>
          </a:lstStyle>
          <a:p>
            <a:pPr>
              <a:defRPr/>
            </a:pPr>
            <a:fld id="{C8CB0201-0063-4496-85A8-593B7C042DBD}" type="datetime1">
              <a:rPr lang="en-US"/>
              <a:pPr>
                <a:defRPr/>
              </a:pPr>
              <a:t>22-Jun-15</a:t>
            </a:fld>
            <a:endParaRPr lang="en-US"/>
          </a:p>
        </p:txBody>
      </p:sp>
      <p:pic>
        <p:nvPicPr>
          <p:cNvPr id="7175" name="Picture 8" descr="R120_G137_B251-200"/>
          <p:cNvPicPr>
            <a:picLocks noChangeAspect="1" noChangeArrowheads="1"/>
          </p:cNvPicPr>
          <p:nvPr/>
        </p:nvPicPr>
        <p:blipFill>
          <a:blip r:embed="rId13"/>
          <a:srcRect/>
          <a:stretch>
            <a:fillRect/>
          </a:stretch>
        </p:blipFill>
        <p:spPr bwMode="auto">
          <a:xfrm>
            <a:off x="8280400" y="227013"/>
            <a:ext cx="588963" cy="236537"/>
          </a:xfrm>
          <a:prstGeom prst="rect">
            <a:avLst/>
          </a:prstGeom>
          <a:noFill/>
          <a:ln w="9525">
            <a:noFill/>
            <a:miter lim="800000"/>
            <a:headEnd/>
            <a:tailEnd/>
          </a:ln>
        </p:spPr>
      </p:pic>
      <p:pic>
        <p:nvPicPr>
          <p:cNvPr id="7176" name="Picture 9" descr="Blue IBM logo"/>
          <p:cNvPicPr>
            <a:picLocks noChangeAspect="1" noChangeArrowheads="1"/>
          </p:cNvPicPr>
          <p:nvPr/>
        </p:nvPicPr>
        <p:blipFill>
          <a:blip r:embed="rId13"/>
          <a:srcRect/>
          <a:stretch>
            <a:fillRect/>
          </a:stretch>
        </p:blipFill>
        <p:spPr bwMode="auto">
          <a:xfrm>
            <a:off x="8280400" y="227013"/>
            <a:ext cx="588963" cy="236537"/>
          </a:xfrm>
          <a:prstGeom prst="rect">
            <a:avLst/>
          </a:prstGeom>
          <a:noFill/>
          <a:ln w="9525">
            <a:noFill/>
            <a:miter lim="800000"/>
            <a:headEnd/>
            <a:tailEnd/>
          </a:ln>
        </p:spPr>
      </p:pic>
      <p:sp>
        <p:nvSpPr>
          <p:cNvPr id="260101" name="Rectangle 5"/>
          <p:cNvSpPr>
            <a:spLocks noGrp="1" noChangeArrowheads="1"/>
          </p:cNvSpPr>
          <p:nvPr>
            <p:ph type="sldNum" sz="quarter" idx="4"/>
          </p:nvPr>
        </p:nvSpPr>
        <p:spPr bwMode="black">
          <a:xfrm>
            <a:off x="182563" y="6537325"/>
            <a:ext cx="366712" cy="1841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l">
              <a:lnSpc>
                <a:spcPct val="100000"/>
              </a:lnSpc>
              <a:defRPr sz="800">
                <a:solidFill>
                  <a:srgbClr val="000000"/>
                </a:solidFill>
                <a:latin typeface="Arial" pitchFamily="34" charset="0"/>
                <a:ea typeface="ＭＳ Ｐゴシック" pitchFamily="34" charset="-128"/>
                <a:cs typeface="Arial" pitchFamily="34" charset="0"/>
              </a:defRPr>
            </a:lvl1pPr>
          </a:lstStyle>
          <a:p>
            <a:pPr>
              <a:defRPr/>
            </a:pPr>
            <a:fld id="{9997FB21-6CA1-45E8-BAFF-D74EAE2CB91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269" r:id="rId1"/>
    <p:sldLayoutId id="2147484258" r:id="rId2"/>
    <p:sldLayoutId id="2147484259" r:id="rId3"/>
    <p:sldLayoutId id="2147484260" r:id="rId4"/>
    <p:sldLayoutId id="2147484261" r:id="rId5"/>
    <p:sldLayoutId id="2147484262" r:id="rId6"/>
    <p:sldLayoutId id="2147484263" r:id="rId7"/>
    <p:sldLayoutId id="2147484264" r:id="rId8"/>
    <p:sldLayoutId id="2147484265" r:id="rId9"/>
    <p:sldLayoutId id="2147484266" r:id="rId10"/>
    <p:sldLayoutId id="2147484267" r:id="rId11"/>
  </p:sldLayoutIdLst>
  <p:timing>
    <p:tnLst>
      <p:par>
        <p:cTn id="1" dur="indefinite" restart="never" nodeType="tmRoot"/>
      </p:par>
    </p:tnLst>
  </p:timing>
  <p:hf hdr="0" dt="0"/>
  <p:txStyles>
    <p:titleStyle>
      <a:lvl1pPr algn="l" rtl="0" eaLnBrk="0" fontAlgn="base" hangingPunct="0">
        <a:lnSpc>
          <a:spcPct val="90000"/>
        </a:lnSpc>
        <a:spcBef>
          <a:spcPct val="0"/>
        </a:spcBef>
        <a:spcAft>
          <a:spcPct val="0"/>
        </a:spcAft>
        <a:defRPr sz="2200">
          <a:solidFill>
            <a:schemeClr val="hlink"/>
          </a:solidFill>
          <a:latin typeface="+mj-lt"/>
          <a:ea typeface="MS PGothic" pitchFamily="34" charset="-128"/>
          <a:cs typeface="ＭＳ Ｐゴシック" charset="0"/>
        </a:defRPr>
      </a:lvl1pPr>
      <a:lvl2pPr algn="l" rtl="0" eaLnBrk="0" fontAlgn="base" hangingPunct="0">
        <a:lnSpc>
          <a:spcPct val="90000"/>
        </a:lnSpc>
        <a:spcBef>
          <a:spcPct val="0"/>
        </a:spcBef>
        <a:spcAft>
          <a:spcPct val="0"/>
        </a:spcAft>
        <a:defRPr sz="2200">
          <a:solidFill>
            <a:schemeClr val="hlink"/>
          </a:solidFill>
          <a:latin typeface="Arial" charset="0"/>
          <a:ea typeface="MS PGothic" pitchFamily="34" charset="-128"/>
          <a:cs typeface="ＭＳ Ｐゴシック" charset="0"/>
        </a:defRPr>
      </a:lvl2pPr>
      <a:lvl3pPr algn="l" rtl="0" eaLnBrk="0" fontAlgn="base" hangingPunct="0">
        <a:lnSpc>
          <a:spcPct val="90000"/>
        </a:lnSpc>
        <a:spcBef>
          <a:spcPct val="0"/>
        </a:spcBef>
        <a:spcAft>
          <a:spcPct val="0"/>
        </a:spcAft>
        <a:defRPr sz="2200">
          <a:solidFill>
            <a:schemeClr val="hlink"/>
          </a:solidFill>
          <a:latin typeface="Arial" charset="0"/>
          <a:ea typeface="MS PGothic" pitchFamily="34" charset="-128"/>
          <a:cs typeface="ＭＳ Ｐゴシック" charset="0"/>
        </a:defRPr>
      </a:lvl3pPr>
      <a:lvl4pPr algn="l" rtl="0" eaLnBrk="0" fontAlgn="base" hangingPunct="0">
        <a:lnSpc>
          <a:spcPct val="90000"/>
        </a:lnSpc>
        <a:spcBef>
          <a:spcPct val="0"/>
        </a:spcBef>
        <a:spcAft>
          <a:spcPct val="0"/>
        </a:spcAft>
        <a:defRPr sz="2200">
          <a:solidFill>
            <a:schemeClr val="hlink"/>
          </a:solidFill>
          <a:latin typeface="Arial" charset="0"/>
          <a:ea typeface="MS PGothic" pitchFamily="34" charset="-128"/>
          <a:cs typeface="ＭＳ Ｐゴシック" charset="0"/>
        </a:defRPr>
      </a:lvl4pPr>
      <a:lvl5pPr algn="l" rtl="0" eaLnBrk="0" fontAlgn="base" hangingPunct="0">
        <a:lnSpc>
          <a:spcPct val="90000"/>
        </a:lnSpc>
        <a:spcBef>
          <a:spcPct val="0"/>
        </a:spcBef>
        <a:spcAft>
          <a:spcPct val="0"/>
        </a:spcAft>
        <a:defRPr sz="2200">
          <a:solidFill>
            <a:schemeClr val="hlink"/>
          </a:solidFill>
          <a:latin typeface="Arial" charset="0"/>
          <a:ea typeface="MS PGothic" pitchFamily="34" charset="-128"/>
          <a:cs typeface="ＭＳ Ｐゴシック" charset="0"/>
        </a:defRPr>
      </a:lvl5pPr>
      <a:lvl6pPr marL="457200" algn="l" rtl="0" eaLnBrk="0" fontAlgn="base" hangingPunct="0">
        <a:lnSpc>
          <a:spcPct val="90000"/>
        </a:lnSpc>
        <a:spcBef>
          <a:spcPct val="0"/>
        </a:spcBef>
        <a:spcAft>
          <a:spcPct val="0"/>
        </a:spcAft>
        <a:defRPr sz="2200">
          <a:solidFill>
            <a:schemeClr val="hlink"/>
          </a:solidFill>
          <a:latin typeface="Arial" charset="0"/>
          <a:ea typeface="ＭＳ Ｐゴシック" pitchFamily="34" charset="-128"/>
        </a:defRPr>
      </a:lvl6pPr>
      <a:lvl7pPr marL="914400" algn="l" rtl="0" eaLnBrk="0" fontAlgn="base" hangingPunct="0">
        <a:lnSpc>
          <a:spcPct val="90000"/>
        </a:lnSpc>
        <a:spcBef>
          <a:spcPct val="0"/>
        </a:spcBef>
        <a:spcAft>
          <a:spcPct val="0"/>
        </a:spcAft>
        <a:defRPr sz="2200">
          <a:solidFill>
            <a:schemeClr val="hlink"/>
          </a:solidFill>
          <a:latin typeface="Arial" charset="0"/>
          <a:ea typeface="ＭＳ Ｐゴシック" pitchFamily="34" charset="-128"/>
        </a:defRPr>
      </a:lvl7pPr>
      <a:lvl8pPr marL="1371600" algn="l" rtl="0" eaLnBrk="0" fontAlgn="base" hangingPunct="0">
        <a:lnSpc>
          <a:spcPct val="90000"/>
        </a:lnSpc>
        <a:spcBef>
          <a:spcPct val="0"/>
        </a:spcBef>
        <a:spcAft>
          <a:spcPct val="0"/>
        </a:spcAft>
        <a:defRPr sz="2200">
          <a:solidFill>
            <a:schemeClr val="hlink"/>
          </a:solidFill>
          <a:latin typeface="Arial" charset="0"/>
          <a:ea typeface="ＭＳ Ｐゴシック" pitchFamily="34" charset="-128"/>
        </a:defRPr>
      </a:lvl8pPr>
      <a:lvl9pPr marL="1828800" algn="l" rtl="0" eaLnBrk="0" fontAlgn="base" hangingPunct="0">
        <a:lnSpc>
          <a:spcPct val="90000"/>
        </a:lnSpc>
        <a:spcBef>
          <a:spcPct val="0"/>
        </a:spcBef>
        <a:spcAft>
          <a:spcPct val="0"/>
        </a:spcAft>
        <a:defRPr sz="2200">
          <a:solidFill>
            <a:schemeClr val="hlink"/>
          </a:solidFill>
          <a:latin typeface="Arial" charset="0"/>
          <a:ea typeface="ＭＳ Ｐゴシック" pitchFamily="34" charset="-128"/>
        </a:defRPr>
      </a:lvl9pPr>
    </p:titleStyle>
    <p:bodyStyle>
      <a:lvl1pPr marL="173038" indent="-173038" algn="l" rtl="0" eaLnBrk="0" fontAlgn="base" hangingPunct="0">
        <a:spcBef>
          <a:spcPct val="50000"/>
        </a:spcBef>
        <a:spcAft>
          <a:spcPct val="0"/>
        </a:spcAft>
        <a:buClr>
          <a:schemeClr val="tx1"/>
        </a:buClr>
        <a:buFont typeface="Wingdings" pitchFamily="2" charset="2"/>
        <a:buChar char="§"/>
        <a:defRPr sz="1600">
          <a:solidFill>
            <a:schemeClr val="tx1"/>
          </a:solidFill>
          <a:latin typeface="+mn-lt"/>
          <a:ea typeface="MS PGothic" pitchFamily="34" charset="-128"/>
          <a:cs typeface="ＭＳ Ｐゴシック" charset="0"/>
        </a:defRPr>
      </a:lvl1pPr>
      <a:lvl2pPr marL="509588" indent="-163513" algn="l" rtl="0" eaLnBrk="0" fontAlgn="base" hangingPunct="0">
        <a:spcBef>
          <a:spcPct val="0"/>
        </a:spcBef>
        <a:spcAft>
          <a:spcPct val="0"/>
        </a:spcAft>
        <a:buClr>
          <a:schemeClr val="tx1"/>
        </a:buClr>
        <a:buFont typeface="Arial" charset="0"/>
        <a:buChar char="–"/>
        <a:defRPr sz="1600">
          <a:solidFill>
            <a:schemeClr val="tx1"/>
          </a:solidFill>
          <a:latin typeface="+mn-lt"/>
          <a:ea typeface="MS PGothic" pitchFamily="34" charset="-128"/>
        </a:defRPr>
      </a:lvl2pPr>
      <a:lvl3pPr marL="855663" indent="-173038" algn="l" rtl="0" eaLnBrk="0" fontAlgn="base" hangingPunct="0">
        <a:spcBef>
          <a:spcPct val="0"/>
        </a:spcBef>
        <a:spcAft>
          <a:spcPct val="0"/>
        </a:spcAft>
        <a:buClr>
          <a:schemeClr val="tx1"/>
        </a:buClr>
        <a:buChar char="•"/>
        <a:defRPr sz="1600">
          <a:solidFill>
            <a:schemeClr val="tx1"/>
          </a:solidFill>
          <a:latin typeface="+mn-lt"/>
          <a:ea typeface="MS PGothic" pitchFamily="34" charset="-128"/>
        </a:defRPr>
      </a:lvl3pPr>
      <a:lvl4pPr marL="1203325" indent="-173038" algn="l" rtl="0" eaLnBrk="0" fontAlgn="base" hangingPunct="0">
        <a:spcBef>
          <a:spcPct val="20000"/>
        </a:spcBef>
        <a:spcAft>
          <a:spcPct val="0"/>
        </a:spcAft>
        <a:buClr>
          <a:schemeClr val="bg1"/>
        </a:buClr>
        <a:buChar char="–"/>
        <a:defRPr sz="1600">
          <a:solidFill>
            <a:schemeClr val="bg1"/>
          </a:solidFill>
          <a:latin typeface="+mn-lt"/>
          <a:ea typeface="MS PGothic" pitchFamily="34" charset="-128"/>
        </a:defRPr>
      </a:lvl4pPr>
      <a:lvl5pPr marL="1539875" indent="-163513" algn="l" rtl="0" eaLnBrk="0" fontAlgn="base" hangingPunct="0">
        <a:spcBef>
          <a:spcPct val="20000"/>
        </a:spcBef>
        <a:spcAft>
          <a:spcPct val="0"/>
        </a:spcAft>
        <a:buClr>
          <a:schemeClr val="bg1"/>
        </a:buClr>
        <a:buChar char="»"/>
        <a:defRPr sz="1600">
          <a:solidFill>
            <a:schemeClr val="bg1"/>
          </a:solidFill>
          <a:latin typeface="+mn-lt"/>
          <a:ea typeface="MS PGothic" pitchFamily="34" charset="-128"/>
        </a:defRPr>
      </a:lvl5pPr>
      <a:lvl6pPr marL="1997075" indent="-163513" algn="l" rtl="0" eaLnBrk="0" fontAlgn="base" hangingPunct="0">
        <a:spcBef>
          <a:spcPct val="20000"/>
        </a:spcBef>
        <a:spcAft>
          <a:spcPct val="0"/>
        </a:spcAft>
        <a:buClr>
          <a:schemeClr val="bg1"/>
        </a:buClr>
        <a:buChar char="»"/>
        <a:defRPr sz="1600">
          <a:solidFill>
            <a:schemeClr val="bg1"/>
          </a:solidFill>
          <a:latin typeface="+mn-lt"/>
          <a:ea typeface="+mn-ea"/>
        </a:defRPr>
      </a:lvl6pPr>
      <a:lvl7pPr marL="2454275" indent="-163513" algn="l" rtl="0" eaLnBrk="0" fontAlgn="base" hangingPunct="0">
        <a:spcBef>
          <a:spcPct val="20000"/>
        </a:spcBef>
        <a:spcAft>
          <a:spcPct val="0"/>
        </a:spcAft>
        <a:buClr>
          <a:schemeClr val="bg1"/>
        </a:buClr>
        <a:buChar char="»"/>
        <a:defRPr sz="1600">
          <a:solidFill>
            <a:schemeClr val="bg1"/>
          </a:solidFill>
          <a:latin typeface="+mn-lt"/>
          <a:ea typeface="+mn-ea"/>
        </a:defRPr>
      </a:lvl7pPr>
      <a:lvl8pPr marL="2911475" indent="-163513" algn="l" rtl="0" eaLnBrk="0" fontAlgn="base" hangingPunct="0">
        <a:spcBef>
          <a:spcPct val="20000"/>
        </a:spcBef>
        <a:spcAft>
          <a:spcPct val="0"/>
        </a:spcAft>
        <a:buClr>
          <a:schemeClr val="bg1"/>
        </a:buClr>
        <a:buChar char="»"/>
        <a:defRPr sz="1600">
          <a:solidFill>
            <a:schemeClr val="bg1"/>
          </a:solidFill>
          <a:latin typeface="+mn-lt"/>
          <a:ea typeface="+mn-ea"/>
        </a:defRPr>
      </a:lvl8pPr>
      <a:lvl9pPr marL="3368675" indent="-163513" algn="l" rtl="0" eaLnBrk="0" fontAlgn="base" hangingPunct="0">
        <a:spcBef>
          <a:spcPct val="20000"/>
        </a:spcBef>
        <a:spcAft>
          <a:spcPct val="0"/>
        </a:spcAft>
        <a:buClr>
          <a:schemeClr val="bg1"/>
        </a:buClr>
        <a:buChar char="»"/>
        <a:defRPr sz="1600">
          <a:solidFill>
            <a:schemeClr val="bg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hyperlink" Target="ftp://service.boulder.ibm.com/software/au/downloads/Cloud_Computing_Payback_Explained.pdf" TargetMode="Externa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ftp://service.boulder.ibm.com/software/au/downloads/Cloud_Computing_Payback_Explained.pdf" TargetMode="Externa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hyperlink" Target="ftp://service.boulder.ibm.com/software/au/downloads/Cloud_Computing_Payback_Explained.pdf" TargetMode="Externa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hyperlink" Target="ftp://service.boulder.ibm.com/software/au/downloads/Cloud_Computing_Payback_Explained.pdf" TargetMode="Externa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ftp://service.boulder.ibm.com/software/au/downloads/Cloud_Computing_Payback_Explained.pdf" TargetMode="Externa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hyperlink" Target="ftp://service.boulder.ibm.com/software/au/downloads/Cloud_Computing_Payback_Explained.pdf" TargetMode="Externa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ftp://service.boulder.ibm.com/software/au/downloads/Cloud_Computing_Payback_Explained.pdf" TargetMode="Externa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hyperlink" Target="ftp://service.boulder.ibm.com/software/au/downloads/Cloud_Computing_Payback_Explained.pdf"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ftp://service.boulder.ibm.com/software/au/downloads/Cloud_Computing_Payback_Explained.pdf" TargetMode="Externa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hyperlink" Target="ftp://service.boulder.ibm.com/software/au/downloads/Cloud_Computing_Payback_Explained.pdf" TargetMode="Externa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ftp://service.boulder.ibm.com/software/au/downloads/Cloud_Computing_Payback_Explained.pdf" TargetMode="Externa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hyperlink" Target="ftp://service.boulder.ibm.com/software/au/downloads/Cloud_Computing_Payback_Explained.pdf" TargetMode="Externa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hyperlink" Target="ftp://service.boulder.ibm.com/software/au/downloads/Cloud_Computing_Payback_Explained.pdf" TargetMode="External"/><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8" Type="http://schemas.openxmlformats.org/officeDocument/2006/relationships/hyperlink" Target="https://www-304.ibm.com/events/wwe/grp/grp004.nsf/vLookupPDFs/FINAL--Demystifying%20Cloud--Defining%20a%20Path%20Forward/$file/FINAL--Demystifying%20Cloud--Defining%20a%20Path%20Forward.pdf" TargetMode="External"/><Relationship Id="rId3" Type="http://schemas.openxmlformats.org/officeDocument/2006/relationships/hyperlink" Target="ftp://service.boulder.ibm.com/software/au/downloads/Cloud_Computing_Payback_Explained.pdf" TargetMode="External"/><Relationship Id="rId7" Type="http://schemas.openxmlformats.org/officeDocument/2006/relationships/hyperlink" Target="https://www-304.ibm.com/easyaccess3/fileserve?contentid=215289" TargetMode="External"/><Relationship Id="rId12" Type="http://schemas.openxmlformats.org/officeDocument/2006/relationships/hyperlink" Target="http://www.ibm.com/developerworks/cloud/library/cl-wr1migrateappstocloud/" TargetMode="External"/><Relationship Id="rId2" Type="http://schemas.openxmlformats.org/officeDocument/2006/relationships/hyperlink" Target="http://www.cloudstandardscustomercouncil.org/security-d.htm" TargetMode="External"/><Relationship Id="rId1" Type="http://schemas.openxmlformats.org/officeDocument/2006/relationships/slideLayout" Target="../slideLayouts/slideLayout6.xml"/><Relationship Id="rId6" Type="http://schemas.openxmlformats.org/officeDocument/2006/relationships/hyperlink" Target="https://www-950.ibm.com/events/wwe/ca/canada.nsf/vLookupPDFs/developing_a_cloud_roadmap_with_a_workload_oriented_approach_-_micheal_daniels_-_montreal/$file/Developing%20a%20Cloud%20Roadmap%20with%20a%20Workload%20Oriented%20Approach%20-%20Micheal%20Daniel" TargetMode="External"/><Relationship Id="rId11" Type="http://schemas.openxmlformats.org/officeDocument/2006/relationships/hyperlink" Target="http://www-01.ibm.com/common/ssi/cgi-bin/ssialias?subtype=WH&amp;infotype=SA&amp;appname=GTSE_SS_UF_USEN&amp;htmlfid=SSW03009USEN&amp;attachment=SSW03009USEN.PDF" TargetMode="External"/><Relationship Id="rId5" Type="http://schemas.openxmlformats.org/officeDocument/2006/relationships/hyperlink" Target="http://www.ibm.com/developerworks/cloud/library/cl-assessport/cl-assessport-pdf.pdf" TargetMode="External"/><Relationship Id="rId10" Type="http://schemas.openxmlformats.org/officeDocument/2006/relationships/hyperlink" Target="https://www.ibm.com/developerworks/cloud/library/cl-wr1migrateappstocloud/" TargetMode="External"/><Relationship Id="rId4" Type="http://schemas.openxmlformats.org/officeDocument/2006/relationships/hyperlink" Target="http://www-935.ibm.com/services/us/cio/itxpo/4_defining-a-framework-for-cloud-adoptionciw03067usen.pdf" TargetMode="External"/><Relationship Id="rId9" Type="http://schemas.openxmlformats.org/officeDocument/2006/relationships/hyperlink" Target="https://www-950.ibm.com/events/wwe/grp/grp011.nsf/vLookupPDFs/Migration%20to%20Cloud%20-%20Tomlinson/$file/Migration%20to%20Cloud%20-%20Tomlinson.pdf"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www.cloudstandardscustomercouncil.org/2011_Practical_Guide_to_Cloud%20Computing.pdf" TargetMode="External"/><Relationship Id="rId7" Type="http://schemas.openxmlformats.org/officeDocument/2006/relationships/hyperlink" Target="http://www.ibm.com/kr/event/download/200706_245_biggreen/s245_biggreen01.pdf" TargetMode="External"/><Relationship Id="rId2" Type="http://schemas.openxmlformats.org/officeDocument/2006/relationships/hyperlink" Target="https://www.ibm.com/ibm/files/K640311W72867H78/12Capturing_the_Potential_of_Cloud_1_5MB.pdf" TargetMode="External"/><Relationship Id="rId1" Type="http://schemas.openxmlformats.org/officeDocument/2006/relationships/slideLayout" Target="../slideLayouts/slideLayout6.xml"/><Relationship Id="rId6" Type="http://schemas.openxmlformats.org/officeDocument/2006/relationships/hyperlink" Target="http://www-935.ibm.com/services/us/its/flash/cloud-strategy_wat.swf" TargetMode="External"/><Relationship Id="rId5" Type="http://schemas.openxmlformats.org/officeDocument/2006/relationships/hyperlink" Target="http://www.cloudstandardscustomercouncil.org/whitepaper-movingtothecloud.htmhttp:/www.cloudstandardscustomercouncil.org/whitepaper-movingtothecloud.htm" TargetMode="External"/><Relationship Id="rId4" Type="http://schemas.openxmlformats.org/officeDocument/2006/relationships/hyperlink" Target="http://www.cloudstandardscustomercouncil.org/Migrating-Apps-to-the-Cloud-Final.pdf"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2"/>
          <p:cNvSpPr>
            <a:spLocks noGrp="1" noChangeArrowheads="1"/>
          </p:cNvSpPr>
          <p:nvPr>
            <p:ph type="ctrTitle" idx="4294967295"/>
          </p:nvPr>
        </p:nvSpPr>
        <p:spPr>
          <a:xfrm>
            <a:off x="685800" y="2130425"/>
            <a:ext cx="7772400" cy="1470025"/>
          </a:xfrm>
          <a:noFill/>
        </p:spPr>
        <p:txBody>
          <a:bodyPr/>
          <a:lstStyle/>
          <a:p>
            <a:r>
              <a:rPr lang="en-US" b="1" smtClean="0">
                <a:solidFill>
                  <a:schemeClr val="tx1"/>
                </a:solidFill>
              </a:rPr>
              <a:t> </a:t>
            </a:r>
          </a:p>
        </p:txBody>
      </p:sp>
      <p:sp>
        <p:nvSpPr>
          <p:cNvPr id="10243" name="Rectangle 13"/>
          <p:cNvSpPr>
            <a:spLocks noGrp="1" noChangeArrowheads="1"/>
          </p:cNvSpPr>
          <p:nvPr>
            <p:ph type="subTitle" idx="4294967295"/>
          </p:nvPr>
        </p:nvSpPr>
        <p:spPr>
          <a:xfrm>
            <a:off x="1371600" y="3886200"/>
            <a:ext cx="6400800" cy="1752600"/>
          </a:xfrm>
          <a:noFill/>
        </p:spPr>
        <p:txBody>
          <a:bodyPr/>
          <a:lstStyle/>
          <a:p>
            <a:pPr marL="0" indent="0">
              <a:spcBef>
                <a:spcPct val="25000"/>
              </a:spcBef>
              <a:buFont typeface="Wingdings" pitchFamily="2" charset="2"/>
              <a:buNone/>
            </a:pPr>
            <a:r>
              <a:rPr lang="en-US" sz="1000" smtClean="0"/>
              <a:t> </a:t>
            </a:r>
          </a:p>
        </p:txBody>
      </p:sp>
      <p:sp>
        <p:nvSpPr>
          <p:cNvPr id="10247" name="Text Box 9"/>
          <p:cNvSpPr txBox="1">
            <a:spLocks noChangeArrowheads="1"/>
          </p:cNvSpPr>
          <p:nvPr/>
        </p:nvSpPr>
        <p:spPr bwMode="auto">
          <a:xfrm>
            <a:off x="274638" y="5851525"/>
            <a:ext cx="4381500" cy="593112"/>
          </a:xfrm>
          <a:prstGeom prst="rect">
            <a:avLst/>
          </a:prstGeom>
          <a:noFill/>
          <a:ln w="9525">
            <a:noFill/>
            <a:round/>
            <a:headEnd/>
            <a:tailEnd/>
          </a:ln>
        </p:spPr>
        <p:txBody>
          <a:bodyPr lIns="90000" tIns="46800" rIns="90000" bIns="46800">
            <a:spAutoFit/>
          </a:bodyPr>
          <a:lstStyle/>
          <a:p>
            <a:pPr algn="l" defTabSz="457200">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200" b="1" dirty="0" err="1">
                <a:solidFill>
                  <a:schemeClr val="accent2"/>
                </a:solidFill>
                <a:latin typeface="Verdana" pitchFamily="34" charset="0"/>
              </a:rPr>
              <a:t>Petr</a:t>
            </a:r>
            <a:r>
              <a:rPr lang="en-US" sz="1200" b="1" dirty="0">
                <a:solidFill>
                  <a:schemeClr val="accent2"/>
                </a:solidFill>
                <a:latin typeface="Verdana" pitchFamily="34" charset="0"/>
              </a:rPr>
              <a:t> </a:t>
            </a:r>
            <a:r>
              <a:rPr lang="en-US" sz="1200" b="1" dirty="0" err="1">
                <a:solidFill>
                  <a:schemeClr val="accent2"/>
                </a:solidFill>
                <a:latin typeface="Verdana" pitchFamily="34" charset="0"/>
              </a:rPr>
              <a:t>Vlach</a:t>
            </a:r>
            <a:r>
              <a:rPr lang="en-US" sz="1200" b="1" dirty="0">
                <a:solidFill>
                  <a:schemeClr val="accent2"/>
                </a:solidFill>
                <a:latin typeface="Verdana" pitchFamily="34" charset="0"/>
              </a:rPr>
              <a:t>, PMP®</a:t>
            </a:r>
          </a:p>
          <a:p>
            <a:pPr algn="l" defTabSz="457200">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200" dirty="0" smtClean="0">
                <a:solidFill>
                  <a:schemeClr val="accent2"/>
                </a:solidFill>
                <a:latin typeface="Verdana" pitchFamily="34" charset="0"/>
              </a:rPr>
              <a:t>IBM </a:t>
            </a:r>
            <a:r>
              <a:rPr lang="en-US" sz="1200" dirty="0">
                <a:solidFill>
                  <a:schemeClr val="accent2"/>
                </a:solidFill>
                <a:latin typeface="Verdana" pitchFamily="34" charset="0"/>
              </a:rPr>
              <a:t>Cloud Computing Professional</a:t>
            </a:r>
            <a:r>
              <a:rPr lang="en-US" sz="1200" b="1" dirty="0">
                <a:solidFill>
                  <a:schemeClr val="accent2"/>
                </a:solidFill>
                <a:latin typeface="Verdana" pitchFamily="34" charset="0"/>
              </a:rPr>
              <a:t>|</a:t>
            </a:r>
            <a:r>
              <a:rPr lang="en-US" sz="1200" dirty="0">
                <a:solidFill>
                  <a:schemeClr val="accent2"/>
                </a:solidFill>
                <a:latin typeface="Verdana" pitchFamily="34" charset="0"/>
              </a:rPr>
              <a:t> Czech Republic</a:t>
            </a:r>
            <a:br>
              <a:rPr lang="en-US" sz="1200" dirty="0">
                <a:solidFill>
                  <a:schemeClr val="accent2"/>
                </a:solidFill>
                <a:latin typeface="Verdana" pitchFamily="34" charset="0"/>
              </a:rPr>
            </a:br>
            <a:r>
              <a:rPr lang="en-US" sz="1200" dirty="0">
                <a:solidFill>
                  <a:schemeClr val="accent2"/>
                </a:solidFill>
                <a:latin typeface="Verdana" pitchFamily="34" charset="0"/>
              </a:rPr>
              <a:t>email:   petr.vlach@cz.ibm.com</a:t>
            </a:r>
          </a:p>
        </p:txBody>
      </p:sp>
      <p:sp>
        <p:nvSpPr>
          <p:cNvPr id="8" name="TextBox 7"/>
          <p:cNvSpPr txBox="1"/>
          <p:nvPr/>
        </p:nvSpPr>
        <p:spPr>
          <a:xfrm>
            <a:off x="4892040" y="4251960"/>
            <a:ext cx="4069080" cy="590931"/>
          </a:xfrm>
          <a:prstGeom prst="rect">
            <a:avLst/>
          </a:prstGeom>
          <a:noFill/>
        </p:spPr>
        <p:txBody>
          <a:bodyPr wrap="square" rtlCol="0">
            <a:spAutoFit/>
          </a:bodyPr>
          <a:lstStyle/>
          <a:p>
            <a:r>
              <a:rPr lang="en-US" sz="3600" dirty="0" smtClean="0">
                <a:solidFill>
                  <a:schemeClr val="tx1"/>
                </a:solidFill>
              </a:rPr>
              <a:t>Cloud Computing</a:t>
            </a:r>
            <a:endParaRPr lang="en-US" sz="3600"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2 - Cloud suitability</a:t>
            </a:r>
            <a:br>
              <a:rPr lang="en-US" dirty="0" smtClean="0"/>
            </a:br>
            <a:r>
              <a:rPr lang="en-US" sz="1600" dirty="0" smtClean="0"/>
              <a:t>What questions to ask to determine if Cloud is a good fit?</a:t>
            </a:r>
            <a:endParaRPr lang="en-US" sz="1600"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10</a:t>
            </a:fld>
            <a:endParaRPr lang="en-US"/>
          </a:p>
        </p:txBody>
      </p:sp>
      <p:pic>
        <p:nvPicPr>
          <p:cNvPr id="9218" name="Picture 2"/>
          <p:cNvPicPr>
            <a:picLocks noChangeAspect="1" noChangeArrowheads="1"/>
          </p:cNvPicPr>
          <p:nvPr/>
        </p:nvPicPr>
        <p:blipFill>
          <a:blip r:embed="rId2"/>
          <a:srcRect/>
          <a:stretch>
            <a:fillRect/>
          </a:stretch>
        </p:blipFill>
        <p:spPr bwMode="auto">
          <a:xfrm>
            <a:off x="228600" y="1331379"/>
            <a:ext cx="7954097" cy="42921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 Cloud migration topics to consider</a:t>
            </a:r>
            <a:r>
              <a:rPr lang="en-US" b="1" dirty="0" smtClean="0"/>
              <a:t/>
            </a:r>
            <a:br>
              <a:rPr lang="en-US" b="1" dirty="0" smtClean="0"/>
            </a:b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11</a:t>
            </a:fld>
            <a:endParaRPr lang="en-US"/>
          </a:p>
        </p:txBody>
      </p:sp>
      <p:sp>
        <p:nvSpPr>
          <p:cNvPr id="4" name="Rectangle 3"/>
          <p:cNvSpPr/>
          <p:nvPr/>
        </p:nvSpPr>
        <p:spPr>
          <a:xfrm>
            <a:off x="182880" y="1096869"/>
            <a:ext cx="8412480" cy="5715411"/>
          </a:xfrm>
          <a:prstGeom prst="rect">
            <a:avLst/>
          </a:prstGeom>
        </p:spPr>
        <p:txBody>
          <a:bodyPr wrap="square">
            <a:spAutoFit/>
          </a:bodyPr>
          <a:lstStyle/>
          <a:p>
            <a:pPr marL="342900" indent="-342900" algn="just">
              <a:buFont typeface="+mj-lt"/>
              <a:buAutoNum type="arabicPeriod"/>
            </a:pPr>
            <a:r>
              <a:rPr lang="en-US" sz="1400" dirty="0" smtClean="0">
                <a:solidFill>
                  <a:schemeClr val="tx1"/>
                </a:solidFill>
              </a:rPr>
              <a:t>Sources of workload – consider:</a:t>
            </a:r>
          </a:p>
          <a:p>
            <a:pPr marL="800100" lvl="1" indent="-342900" algn="just">
              <a:buFont typeface="Arial" pitchFamily="34" charset="0"/>
              <a:buChar char="•"/>
            </a:pPr>
            <a:r>
              <a:rPr lang="en-US" sz="1400" dirty="0" smtClean="0">
                <a:solidFill>
                  <a:schemeClr val="tx1"/>
                </a:solidFill>
              </a:rPr>
              <a:t>Internal applications, batch processing, Managing customer data like medical records,…</a:t>
            </a:r>
          </a:p>
          <a:p>
            <a:pPr marL="342900" indent="-342900" algn="just">
              <a:buFont typeface="+mj-lt"/>
              <a:buAutoNum type="arabicPeriod"/>
            </a:pPr>
            <a:r>
              <a:rPr lang="en-US" sz="1400" dirty="0" smtClean="0">
                <a:solidFill>
                  <a:schemeClr val="tx1"/>
                </a:solidFill>
              </a:rPr>
              <a:t>Cloud types – consider:</a:t>
            </a:r>
          </a:p>
          <a:p>
            <a:pPr marL="800100" lvl="1" indent="-342900" algn="just">
              <a:buFont typeface="Arial" pitchFamily="34" charset="0"/>
              <a:buChar char="•"/>
            </a:pPr>
            <a:r>
              <a:rPr lang="en-US" sz="1400" dirty="0" smtClean="0">
                <a:solidFill>
                  <a:schemeClr val="tx1"/>
                </a:solidFill>
              </a:rPr>
              <a:t>Alignment to requirements which drives the level of security needed</a:t>
            </a:r>
          </a:p>
          <a:p>
            <a:pPr marL="800100" lvl="1" indent="-342900" algn="just">
              <a:buFont typeface="Arial" pitchFamily="34" charset="0"/>
              <a:buChar char="•"/>
            </a:pPr>
            <a:r>
              <a:rPr lang="en-US" sz="1400" dirty="0" smtClean="0">
                <a:solidFill>
                  <a:schemeClr val="tx1"/>
                </a:solidFill>
              </a:rPr>
              <a:t>Mapping cloud requirements to security, availability, accessibility, etc.</a:t>
            </a:r>
          </a:p>
          <a:p>
            <a:pPr marL="342900" indent="-342900" algn="just">
              <a:buFont typeface="+mj-lt"/>
              <a:buAutoNum type="arabicPeriod"/>
            </a:pPr>
            <a:r>
              <a:rPr lang="en-US" sz="1400" dirty="0" smtClean="0">
                <a:solidFill>
                  <a:schemeClr val="tx1"/>
                </a:solidFill>
              </a:rPr>
              <a:t>Regulatory (legal) concerns – consider:</a:t>
            </a:r>
          </a:p>
          <a:p>
            <a:pPr marL="800100" lvl="1" indent="-342900" algn="just">
              <a:buFont typeface="Arial" pitchFamily="34" charset="0"/>
              <a:buChar char="•"/>
            </a:pPr>
            <a:r>
              <a:rPr lang="en-US" sz="1400" dirty="0" smtClean="0">
                <a:solidFill>
                  <a:schemeClr val="tx1"/>
                </a:solidFill>
              </a:rPr>
              <a:t>HIPAA, SOX, GLBA, Patriot ACT</a:t>
            </a:r>
          </a:p>
          <a:p>
            <a:pPr marL="800100" lvl="1" indent="-342900" algn="just">
              <a:buFont typeface="Arial" pitchFamily="34" charset="0"/>
              <a:buChar char="•"/>
            </a:pPr>
            <a:r>
              <a:rPr lang="en-US" sz="1400" dirty="0" smtClean="0">
                <a:solidFill>
                  <a:schemeClr val="tx1"/>
                </a:solidFill>
              </a:rPr>
              <a:t>Industry Standards Organizations standards, etc.</a:t>
            </a:r>
          </a:p>
          <a:p>
            <a:pPr marL="800100" lvl="1" indent="-342900" algn="just">
              <a:buFont typeface="Arial" pitchFamily="34" charset="0"/>
              <a:buChar char="•"/>
            </a:pPr>
            <a:r>
              <a:rPr lang="en-US" sz="1400" dirty="0" smtClean="0">
                <a:solidFill>
                  <a:schemeClr val="tx1"/>
                </a:solidFill>
              </a:rPr>
              <a:t>Location of data aligns with government requirements</a:t>
            </a:r>
          </a:p>
          <a:p>
            <a:pPr marL="342900" indent="-342900" algn="just">
              <a:buFont typeface="+mj-lt"/>
              <a:buAutoNum type="arabicPeriod"/>
            </a:pPr>
            <a:r>
              <a:rPr lang="en-US" sz="1400" dirty="0" smtClean="0">
                <a:solidFill>
                  <a:schemeClr val="tx1"/>
                </a:solidFill>
              </a:rPr>
              <a:t>Cloud uses – consider:</a:t>
            </a:r>
          </a:p>
          <a:p>
            <a:pPr marL="800100" lvl="1" indent="-342900" algn="just">
              <a:buFont typeface="Arial" pitchFamily="34" charset="0"/>
              <a:buChar char="•"/>
            </a:pPr>
            <a:r>
              <a:rPr lang="en-US" sz="1400" dirty="0" smtClean="0">
                <a:solidFill>
                  <a:schemeClr val="tx1"/>
                </a:solidFill>
              </a:rPr>
              <a:t>Development of new applications</a:t>
            </a:r>
          </a:p>
          <a:p>
            <a:pPr marL="800100" lvl="1" indent="-342900" algn="just">
              <a:buFont typeface="Arial" pitchFamily="34" charset="0"/>
              <a:buChar char="•"/>
            </a:pPr>
            <a:r>
              <a:rPr lang="en-US" sz="1400" dirty="0" smtClean="0">
                <a:solidFill>
                  <a:schemeClr val="tx1"/>
                </a:solidFill>
              </a:rPr>
              <a:t>Testing of new applications and existing applications</a:t>
            </a:r>
          </a:p>
          <a:p>
            <a:pPr marL="800100" lvl="1" indent="-342900" algn="just">
              <a:buFont typeface="Arial" pitchFamily="34" charset="0"/>
              <a:buChar char="•"/>
            </a:pPr>
            <a:r>
              <a:rPr lang="en-US" sz="1400" dirty="0" smtClean="0">
                <a:solidFill>
                  <a:schemeClr val="tx1"/>
                </a:solidFill>
              </a:rPr>
              <a:t>Production running of existing applications (consider that migration requires true </a:t>
            </a:r>
            <a:r>
              <a:rPr lang="en-US" sz="1400" dirty="0" err="1" smtClean="0">
                <a:solidFill>
                  <a:schemeClr val="tx1"/>
                </a:solidFill>
              </a:rPr>
              <a:t>IaaS</a:t>
            </a:r>
            <a:r>
              <a:rPr lang="en-US" sz="1400" dirty="0" smtClean="0">
                <a:solidFill>
                  <a:schemeClr val="tx1"/>
                </a:solidFill>
              </a:rPr>
              <a:t>; </a:t>
            </a:r>
            <a:r>
              <a:rPr lang="en-US" sz="1400" dirty="0" err="1" smtClean="0">
                <a:solidFill>
                  <a:schemeClr val="tx1"/>
                </a:solidFill>
              </a:rPr>
              <a:t>PaaS</a:t>
            </a:r>
            <a:r>
              <a:rPr lang="en-US" sz="1400" dirty="0" smtClean="0">
                <a:solidFill>
                  <a:schemeClr val="tx1"/>
                </a:solidFill>
              </a:rPr>
              <a:t> alone may be insufficient)</a:t>
            </a:r>
          </a:p>
          <a:p>
            <a:pPr marL="342900" indent="-342900" algn="just">
              <a:buFont typeface="+mj-lt"/>
              <a:buAutoNum type="arabicPeriod"/>
            </a:pPr>
            <a:r>
              <a:rPr lang="en-US" sz="1400" dirty="0" smtClean="0">
                <a:solidFill>
                  <a:schemeClr val="tx1"/>
                </a:solidFill>
              </a:rPr>
              <a:t>Availability, reliability – consider:</a:t>
            </a:r>
          </a:p>
          <a:p>
            <a:pPr marL="800100" lvl="1" indent="-342900" algn="just">
              <a:buFont typeface="Arial" pitchFamily="34" charset="0"/>
              <a:buChar char="•"/>
            </a:pPr>
            <a:r>
              <a:rPr lang="en-US" sz="1400" dirty="0" smtClean="0">
                <a:solidFill>
                  <a:schemeClr val="tx1"/>
                </a:solidFill>
              </a:rPr>
              <a:t>the service level agreements</a:t>
            </a:r>
          </a:p>
          <a:p>
            <a:pPr marL="342900" indent="-342900" algn="just">
              <a:buFont typeface="+mj-lt"/>
              <a:buAutoNum type="arabicPeriod"/>
            </a:pPr>
            <a:r>
              <a:rPr lang="en-US" sz="1400" dirty="0" smtClean="0">
                <a:solidFill>
                  <a:schemeClr val="tx1"/>
                </a:solidFill>
              </a:rPr>
              <a:t>Portability – consider:</a:t>
            </a:r>
          </a:p>
          <a:p>
            <a:pPr marL="800100" lvl="1" indent="-342900" algn="just">
              <a:buFont typeface="Arial" pitchFamily="34" charset="0"/>
              <a:buChar char="•"/>
            </a:pPr>
            <a:r>
              <a:rPr lang="en-US" sz="1400" dirty="0" smtClean="0">
                <a:solidFill>
                  <a:schemeClr val="tx1"/>
                </a:solidFill>
              </a:rPr>
              <a:t>Portability from the IT environment to the cloud provider</a:t>
            </a:r>
          </a:p>
          <a:p>
            <a:pPr marL="800100" lvl="1" indent="-342900" algn="just">
              <a:buFont typeface="Arial" pitchFamily="34" charset="0"/>
              <a:buChar char="•"/>
            </a:pPr>
            <a:r>
              <a:rPr lang="en-US" sz="1400" dirty="0" smtClean="0">
                <a:solidFill>
                  <a:schemeClr val="tx1"/>
                </a:solidFill>
              </a:rPr>
              <a:t>Portability from cloud provider A to cloud provider B</a:t>
            </a:r>
          </a:p>
          <a:p>
            <a:pPr marL="800100" lvl="1" indent="-342900" algn="just">
              <a:buFont typeface="Arial" pitchFamily="34" charset="0"/>
              <a:buChar char="•"/>
            </a:pPr>
            <a:r>
              <a:rPr lang="en-US" sz="1400" dirty="0" smtClean="0">
                <a:solidFill>
                  <a:schemeClr val="tx1"/>
                </a:solidFill>
              </a:rPr>
              <a:t>Portability from the cloud Provider to the IT environment</a:t>
            </a:r>
          </a:p>
          <a:p>
            <a:pPr marL="342900" indent="-342900" algn="just">
              <a:buFont typeface="+mj-lt"/>
              <a:buAutoNum type="arabicPeriod"/>
            </a:pPr>
            <a:r>
              <a:rPr lang="en-US" sz="1400" dirty="0" smtClean="0">
                <a:solidFill>
                  <a:schemeClr val="tx1"/>
                </a:solidFill>
              </a:rPr>
              <a:t>Performance and workload – consider:</a:t>
            </a:r>
          </a:p>
          <a:p>
            <a:pPr marL="800100" lvl="1" indent="-342900" algn="just">
              <a:buFont typeface="Arial" pitchFamily="34" charset="0"/>
              <a:buChar char="•"/>
            </a:pPr>
            <a:r>
              <a:rPr lang="en-US" sz="1400" dirty="0" smtClean="0">
                <a:solidFill>
                  <a:schemeClr val="tx1"/>
                </a:solidFill>
              </a:rPr>
              <a:t>Understanding the volumes of data to be transferred and accessed, User traffic</a:t>
            </a:r>
          </a:p>
          <a:p>
            <a:pPr marL="800100" lvl="1" indent="-342900" algn="just">
              <a:buFont typeface="Arial" pitchFamily="34" charset="0"/>
              <a:buChar char="•"/>
            </a:pPr>
            <a:r>
              <a:rPr lang="en-US" sz="1400" dirty="0" smtClean="0">
                <a:solidFill>
                  <a:schemeClr val="tx1"/>
                </a:solidFill>
              </a:rPr>
              <a:t>Workload optimization: How we can dynamically assess and optimize the resourcing and placement of workloads</a:t>
            </a:r>
          </a:p>
          <a:p>
            <a:pPr marL="342900" indent="-342900" algn="just">
              <a:buFont typeface="+mj-lt"/>
              <a:buAutoNum type="arabicPeriod"/>
            </a:pPr>
            <a:r>
              <a:rPr lang="en-US" sz="1400" dirty="0" smtClean="0">
                <a:solidFill>
                  <a:schemeClr val="tx1"/>
                </a:solidFill>
              </a:rPr>
              <a:t>Disaster recovery – consider:</a:t>
            </a:r>
          </a:p>
          <a:p>
            <a:pPr marL="800100" lvl="1" indent="-342900" algn="just">
              <a:buFont typeface="Arial" pitchFamily="34" charset="0"/>
              <a:buChar char="•"/>
            </a:pPr>
            <a:r>
              <a:rPr lang="en-US" sz="1400" dirty="0" smtClean="0">
                <a:solidFill>
                  <a:schemeClr val="tx1"/>
                </a:solidFill>
              </a:rPr>
              <a:t>Is the cloud an alternative for disaster recovery?</a:t>
            </a:r>
          </a:p>
          <a:p>
            <a:pPr marL="800100" lvl="1" indent="-342900" algn="just">
              <a:buFont typeface="Arial" pitchFamily="34" charset="0"/>
              <a:buChar char="•"/>
            </a:pPr>
            <a:r>
              <a:rPr lang="en-US" sz="1400" dirty="0" smtClean="0">
                <a:solidFill>
                  <a:schemeClr val="tx1"/>
                </a:solidFill>
              </a:rPr>
              <a:t>If the cloud provider fails, what are the considerations?</a:t>
            </a:r>
          </a:p>
          <a:p>
            <a:pPr marL="342900" indent="-342900" algn="just"/>
            <a:endParaRPr lang="en-US" sz="1400" dirty="0" smtClean="0">
              <a:solidFill>
                <a:schemeClr val="tx1"/>
              </a:solidFill>
            </a:endParaRPr>
          </a:p>
          <a:p>
            <a:pPr algn="just"/>
            <a:endParaRPr lang="en-US" sz="1400" b="1"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 Cloud migration topics to consider</a:t>
            </a:r>
            <a:r>
              <a:rPr lang="en-US" b="1" dirty="0" smtClean="0"/>
              <a:t/>
            </a:r>
            <a:br>
              <a:rPr lang="en-US" b="1" dirty="0" smtClean="0"/>
            </a:br>
            <a:r>
              <a:rPr lang="en-US" b="1" dirty="0" smtClean="0"/>
              <a:t> </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12</a:t>
            </a:fld>
            <a:endParaRPr lang="en-US"/>
          </a:p>
        </p:txBody>
      </p:sp>
      <p:sp>
        <p:nvSpPr>
          <p:cNvPr id="4" name="Rectangle 3"/>
          <p:cNvSpPr/>
          <p:nvPr/>
        </p:nvSpPr>
        <p:spPr>
          <a:xfrm>
            <a:off x="182880" y="1097280"/>
            <a:ext cx="8412480" cy="5272213"/>
          </a:xfrm>
          <a:prstGeom prst="rect">
            <a:avLst/>
          </a:prstGeom>
        </p:spPr>
        <p:txBody>
          <a:bodyPr wrap="square">
            <a:spAutoFit/>
          </a:bodyPr>
          <a:lstStyle/>
          <a:p>
            <a:pPr marL="342900" indent="-342900" algn="just">
              <a:buFont typeface="+mj-lt"/>
              <a:buAutoNum type="arabicPeriod" startAt="9"/>
            </a:pPr>
            <a:r>
              <a:rPr lang="en-US" sz="1400" dirty="0" smtClean="0">
                <a:solidFill>
                  <a:schemeClr val="tx1"/>
                </a:solidFill>
              </a:rPr>
              <a:t>Migration modes – consider:</a:t>
            </a:r>
          </a:p>
          <a:p>
            <a:pPr marL="800100" lvl="1" indent="-342900" algn="just">
              <a:buFont typeface="Arial" pitchFamily="34" charset="0"/>
              <a:buChar char="•"/>
            </a:pPr>
            <a:r>
              <a:rPr lang="en-US" sz="1400" dirty="0" smtClean="0">
                <a:solidFill>
                  <a:schemeClr val="tx1"/>
                </a:solidFill>
              </a:rPr>
              <a:t>Accessibility of data (we must consider issues of data synchronization and cross-site trusts)</a:t>
            </a:r>
          </a:p>
          <a:p>
            <a:pPr marL="342900" indent="-342900" algn="just">
              <a:buFont typeface="+mj-lt"/>
              <a:buAutoNum type="arabicPeriod" startAt="9"/>
            </a:pPr>
            <a:r>
              <a:rPr lang="en-US" sz="1400" dirty="0" smtClean="0">
                <a:solidFill>
                  <a:schemeClr val="tx1"/>
                </a:solidFill>
              </a:rPr>
              <a:t>Service dev &amp; test – consider:</a:t>
            </a:r>
            <a:endParaRPr lang="en-US" sz="1400" b="1" dirty="0" smtClean="0">
              <a:solidFill>
                <a:schemeClr val="tx1"/>
              </a:solidFill>
            </a:endParaRPr>
          </a:p>
          <a:p>
            <a:pPr marL="800100" lvl="1" indent="-342900" algn="just">
              <a:buFont typeface="Arial" pitchFamily="34" charset="0"/>
              <a:buChar char="•"/>
            </a:pPr>
            <a:r>
              <a:rPr lang="en-US" sz="1400" dirty="0" smtClean="0">
                <a:solidFill>
                  <a:schemeClr val="tx1"/>
                </a:solidFill>
              </a:rPr>
              <a:t>Using a cloud environment to offload main site workloads</a:t>
            </a:r>
            <a:endParaRPr lang="en-US" sz="1400" b="1" dirty="0" smtClean="0">
              <a:solidFill>
                <a:schemeClr val="tx1"/>
              </a:solidFill>
            </a:endParaRPr>
          </a:p>
          <a:p>
            <a:pPr marL="342900" indent="-342900" algn="just">
              <a:buFont typeface="+mj-lt"/>
              <a:buAutoNum type="arabicPeriod" startAt="9"/>
            </a:pPr>
            <a:r>
              <a:rPr lang="en-US" sz="1400" dirty="0" smtClean="0">
                <a:solidFill>
                  <a:schemeClr val="tx1"/>
                </a:solidFill>
              </a:rPr>
              <a:t>Business cases and models – consider:</a:t>
            </a:r>
          </a:p>
          <a:p>
            <a:pPr marL="800100" lvl="1" indent="-342900" algn="just">
              <a:buFont typeface="Arial" pitchFamily="34" charset="0"/>
              <a:buChar char="•"/>
            </a:pPr>
            <a:r>
              <a:rPr lang="en-US" sz="1400" dirty="0" smtClean="0">
                <a:solidFill>
                  <a:schemeClr val="tx1"/>
                </a:solidFill>
              </a:rPr>
              <a:t>Where is my market?</a:t>
            </a:r>
          </a:p>
          <a:p>
            <a:pPr marL="800100" lvl="1" indent="-342900" algn="just">
              <a:buFont typeface="Arial" pitchFamily="34" charset="0"/>
              <a:buChar char="•"/>
            </a:pPr>
            <a:r>
              <a:rPr lang="en-US" sz="1400" dirty="0" smtClean="0">
                <a:solidFill>
                  <a:schemeClr val="tx1"/>
                </a:solidFill>
              </a:rPr>
              <a:t>Which aspects are important to my customers?</a:t>
            </a:r>
          </a:p>
          <a:p>
            <a:pPr marL="800100" lvl="1" indent="-342900" algn="just">
              <a:buFont typeface="Arial" pitchFamily="34" charset="0"/>
              <a:buChar char="•"/>
            </a:pPr>
            <a:r>
              <a:rPr lang="en-US" sz="1400" dirty="0" smtClean="0">
                <a:solidFill>
                  <a:schemeClr val="tx1"/>
                </a:solidFill>
              </a:rPr>
              <a:t>Benefits of cloud computing compared with on-premise installations and other alternatives</a:t>
            </a:r>
          </a:p>
          <a:p>
            <a:pPr marL="800100" lvl="1" indent="-342900" algn="just">
              <a:buFont typeface="Arial" pitchFamily="34" charset="0"/>
              <a:buChar char="•"/>
            </a:pPr>
            <a:r>
              <a:rPr lang="en-US" sz="1400" dirty="0" smtClean="0">
                <a:solidFill>
                  <a:schemeClr val="tx1"/>
                </a:solidFill>
              </a:rPr>
              <a:t>Do I need to offload work from existing IT environment?</a:t>
            </a:r>
          </a:p>
          <a:p>
            <a:pPr marL="800100" lvl="1" indent="-342900" algn="just">
              <a:buFont typeface="Arial" pitchFamily="34" charset="0"/>
              <a:buChar char="•"/>
            </a:pPr>
            <a:r>
              <a:rPr lang="en-US" sz="1400" dirty="0" smtClean="0">
                <a:solidFill>
                  <a:schemeClr val="tx1"/>
                </a:solidFill>
              </a:rPr>
              <a:t>Do I need to increase flexibility to handle fluctuating volumes?</a:t>
            </a:r>
            <a:endParaRPr lang="en-US" sz="2400" dirty="0" smtClean="0"/>
          </a:p>
          <a:p>
            <a:pPr marL="800100" lvl="1" indent="-342900" algn="just">
              <a:buFont typeface="Arial" pitchFamily="34" charset="0"/>
              <a:buChar char="•"/>
            </a:pPr>
            <a:r>
              <a:rPr lang="en-US" sz="1400" dirty="0" smtClean="0">
                <a:solidFill>
                  <a:schemeClr val="tx1"/>
                </a:solidFill>
              </a:rPr>
              <a:t>The cost of doing business in the cloud based on data volumes and risk management  (No financial surprises at the end the month or quarter)</a:t>
            </a:r>
          </a:p>
          <a:p>
            <a:pPr marL="342900" indent="-342900" algn="just">
              <a:buFont typeface="+mj-lt"/>
              <a:buAutoNum type="arabicPeriod" startAt="9"/>
            </a:pPr>
            <a:r>
              <a:rPr lang="en-US" sz="1400" dirty="0" smtClean="0">
                <a:solidFill>
                  <a:schemeClr val="tx1"/>
                </a:solidFill>
              </a:rPr>
              <a:t>Authentication, authorization, audit – consider:</a:t>
            </a:r>
          </a:p>
          <a:p>
            <a:pPr marL="800100" lvl="1" indent="-342900" algn="just">
              <a:buFont typeface="Arial" pitchFamily="34" charset="0"/>
              <a:buChar char="•"/>
            </a:pPr>
            <a:r>
              <a:rPr lang="en-US" sz="1400" dirty="0" smtClean="0">
                <a:solidFill>
                  <a:schemeClr val="tx1"/>
                </a:solidFill>
              </a:rPr>
              <a:t>The question of federated identity: Which is best to follow ... SAML or </a:t>
            </a:r>
            <a:r>
              <a:rPr lang="en-US" sz="1400" dirty="0" err="1" smtClean="0">
                <a:solidFill>
                  <a:schemeClr val="tx1"/>
                </a:solidFill>
              </a:rPr>
              <a:t>OpenID</a:t>
            </a:r>
            <a:r>
              <a:rPr lang="en-US" sz="1400" dirty="0" smtClean="0">
                <a:solidFill>
                  <a:schemeClr val="tx1"/>
                </a:solidFill>
              </a:rPr>
              <a:t>?</a:t>
            </a:r>
            <a:endParaRPr lang="en-US" sz="1400" b="1" dirty="0" smtClean="0">
              <a:solidFill>
                <a:schemeClr val="tx1"/>
              </a:solidFill>
            </a:endParaRPr>
          </a:p>
          <a:p>
            <a:pPr marL="342900" indent="-342900" algn="just">
              <a:buFont typeface="+mj-lt"/>
              <a:buAutoNum type="arabicPeriod" startAt="9"/>
            </a:pPr>
            <a:r>
              <a:rPr lang="en-US" sz="1400" dirty="0" smtClean="0">
                <a:solidFill>
                  <a:schemeClr val="tx1"/>
                </a:solidFill>
              </a:rPr>
              <a:t>Privacy, Security, SLAs, Identity</a:t>
            </a:r>
          </a:p>
          <a:p>
            <a:pPr marL="342900" indent="-342900" algn="just">
              <a:buFont typeface="+mj-lt"/>
              <a:buAutoNum type="arabicPeriod" startAt="9"/>
            </a:pPr>
            <a:r>
              <a:rPr lang="en-US" sz="1400" dirty="0" smtClean="0">
                <a:solidFill>
                  <a:schemeClr val="tx1"/>
                </a:solidFill>
              </a:rPr>
              <a:t>Data migration – consider:</a:t>
            </a:r>
          </a:p>
          <a:p>
            <a:pPr marL="800100" lvl="1" indent="-342900" algn="just">
              <a:buFont typeface="Arial" pitchFamily="34" charset="0"/>
              <a:buChar char="•"/>
            </a:pPr>
            <a:r>
              <a:rPr lang="en-US" sz="1400" dirty="0" smtClean="0">
                <a:solidFill>
                  <a:schemeClr val="tx1"/>
                </a:solidFill>
              </a:rPr>
              <a:t>What is the format in which the data will be stored?</a:t>
            </a:r>
          </a:p>
          <a:p>
            <a:pPr marL="800100" lvl="1" indent="-342900" algn="just">
              <a:buFont typeface="Arial" pitchFamily="34" charset="0"/>
              <a:buChar char="•"/>
            </a:pPr>
            <a:r>
              <a:rPr lang="en-US" sz="1400" dirty="0" smtClean="0">
                <a:solidFill>
                  <a:schemeClr val="tx1"/>
                </a:solidFill>
              </a:rPr>
              <a:t>Will the choice lock the consumer into the provider's format?</a:t>
            </a:r>
          </a:p>
          <a:p>
            <a:pPr marL="800100" lvl="1" indent="-342900" algn="just">
              <a:buFont typeface="Arial" pitchFamily="34" charset="0"/>
              <a:buChar char="•"/>
            </a:pPr>
            <a:r>
              <a:rPr lang="en-US" sz="1400" dirty="0" smtClean="0">
                <a:solidFill>
                  <a:schemeClr val="tx1"/>
                </a:solidFill>
              </a:rPr>
              <a:t>What is the ability to migrate to another provider?</a:t>
            </a:r>
          </a:p>
          <a:p>
            <a:pPr marL="800100" lvl="1" indent="-342900" algn="just">
              <a:buFont typeface="Arial" pitchFamily="34" charset="0"/>
              <a:buChar char="•"/>
            </a:pPr>
            <a:r>
              <a:rPr lang="en-US" sz="1400" dirty="0" smtClean="0">
                <a:solidFill>
                  <a:schemeClr val="tx1"/>
                </a:solidFill>
              </a:rPr>
              <a:t>Is there any migration support available should the consumer choose to move their services from one provider to another?</a:t>
            </a:r>
            <a:endParaRPr lang="en-US" sz="1400" b="1" dirty="0" smtClean="0">
              <a:solidFill>
                <a:schemeClr val="tx1"/>
              </a:solidFill>
            </a:endParaRPr>
          </a:p>
          <a:p>
            <a:pPr marL="342900" indent="-342900" algn="just">
              <a:buFont typeface="+mj-lt"/>
              <a:buAutoNum type="arabicPeriod" startAt="9"/>
            </a:pPr>
            <a:endParaRPr lang="en-US" sz="1400" b="1" dirty="0" smtClean="0"/>
          </a:p>
          <a:p>
            <a:pPr marL="342900" indent="-342900" algn="just"/>
            <a:endParaRPr lang="en-US" sz="1400" b="1" dirty="0" smtClean="0"/>
          </a:p>
          <a:p>
            <a:pPr marL="342900" indent="-342900" algn="just">
              <a:buFont typeface="+mj-lt"/>
              <a:buAutoNum type="arabicPeriod" startAt="9"/>
            </a:pPr>
            <a:endParaRPr lang="en-US" sz="1400" b="1" dirty="0" smtClean="0"/>
          </a:p>
          <a:p>
            <a:pPr marL="342900" indent="-342900" algn="just"/>
            <a:endParaRPr lang="en-US" sz="1400" dirty="0" smtClean="0">
              <a:solidFill>
                <a:schemeClr val="tx1"/>
              </a:solidFill>
            </a:endParaRPr>
          </a:p>
          <a:p>
            <a:pPr algn="just"/>
            <a:endParaRPr lang="en-US" sz="1400" b="1" dirty="0">
              <a:solidFill>
                <a:schemeClr val="tx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 Cloud suitability</a:t>
            </a:r>
            <a:br>
              <a:rPr lang="en-US" dirty="0" smtClean="0"/>
            </a:br>
            <a:r>
              <a:rPr lang="en-US" sz="1600" dirty="0" smtClean="0"/>
              <a:t>Assessment</a:t>
            </a:r>
            <a:endParaRPr lang="en-US" sz="1600"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13</a:t>
            </a:fld>
            <a:endParaRPr lang="en-US"/>
          </a:p>
        </p:txBody>
      </p:sp>
      <p:sp>
        <p:nvSpPr>
          <p:cNvPr id="4" name="Rectangle 3"/>
          <p:cNvSpPr/>
          <p:nvPr/>
        </p:nvSpPr>
        <p:spPr>
          <a:xfrm>
            <a:off x="182880" y="1280160"/>
            <a:ext cx="8458200" cy="978729"/>
          </a:xfrm>
          <a:prstGeom prst="rect">
            <a:avLst/>
          </a:prstGeom>
        </p:spPr>
        <p:txBody>
          <a:bodyPr wrap="square">
            <a:spAutoFit/>
          </a:bodyPr>
          <a:lstStyle/>
          <a:p>
            <a:pPr algn="just"/>
            <a:endParaRPr lang="en-US" sz="1600" dirty="0" smtClean="0"/>
          </a:p>
          <a:p>
            <a:pPr algn="just"/>
            <a:endParaRPr lang="en-US" sz="1600" dirty="0" smtClean="0"/>
          </a:p>
          <a:p>
            <a:pPr algn="just"/>
            <a:endParaRPr lang="en-US" sz="1600" dirty="0" smtClean="0"/>
          </a:p>
          <a:p>
            <a:pPr algn="l"/>
            <a:endParaRPr lang="en-US" sz="1600" dirty="0">
              <a:solidFill>
                <a:schemeClr val="tx1"/>
              </a:solidFill>
            </a:endParaRPr>
          </a:p>
        </p:txBody>
      </p:sp>
      <p:sp>
        <p:nvSpPr>
          <p:cNvPr id="5" name="Rectangle 4"/>
          <p:cNvSpPr/>
          <p:nvPr/>
        </p:nvSpPr>
        <p:spPr>
          <a:xfrm>
            <a:off x="182880" y="1274820"/>
            <a:ext cx="8458200" cy="3388620"/>
          </a:xfrm>
          <a:prstGeom prst="rect">
            <a:avLst/>
          </a:prstGeom>
        </p:spPr>
        <p:txBody>
          <a:bodyPr wrap="square">
            <a:spAutoFit/>
          </a:bodyPr>
          <a:lstStyle/>
          <a:p>
            <a:pPr algn="just"/>
            <a:r>
              <a:rPr lang="en-US" sz="1400" b="1" dirty="0" smtClean="0">
                <a:solidFill>
                  <a:schemeClr val="tx1"/>
                </a:solidFill>
              </a:rPr>
              <a:t>Goal of any company initial assessment and discussions is </a:t>
            </a:r>
          </a:p>
          <a:p>
            <a:pPr algn="just"/>
            <a:endParaRPr lang="en-US" sz="1400" dirty="0" smtClean="0">
              <a:solidFill>
                <a:schemeClr val="tx1"/>
              </a:solidFill>
            </a:endParaRPr>
          </a:p>
          <a:p>
            <a:pPr lvl="1" algn="just">
              <a:buFont typeface="Arial" pitchFamily="34" charset="0"/>
              <a:buChar char="•"/>
            </a:pPr>
            <a:r>
              <a:rPr lang="en-US" sz="1400" dirty="0" smtClean="0">
                <a:solidFill>
                  <a:schemeClr val="tx1"/>
                </a:solidFill>
              </a:rPr>
              <a:t> determination of the types of services that can be offered through a cloud</a:t>
            </a:r>
          </a:p>
          <a:p>
            <a:pPr lvl="1" algn="just">
              <a:buFont typeface="Arial" pitchFamily="34" charset="0"/>
              <a:buChar char="•"/>
            </a:pPr>
            <a:endParaRPr lang="en-US" sz="1400" dirty="0" smtClean="0">
              <a:solidFill>
                <a:schemeClr val="tx1"/>
              </a:solidFill>
            </a:endParaRPr>
          </a:p>
          <a:p>
            <a:pPr lvl="1" algn="just">
              <a:buFont typeface="Arial" pitchFamily="34" charset="0"/>
              <a:buChar char="•"/>
            </a:pPr>
            <a:r>
              <a:rPr lang="en-US" sz="1400" dirty="0" smtClean="0">
                <a:solidFill>
                  <a:schemeClr val="tx1"/>
                </a:solidFill>
              </a:rPr>
              <a:t> identification of the service management capabilities required to enable the chosen delivery model and service, such as metering and billing</a:t>
            </a:r>
          </a:p>
          <a:p>
            <a:pPr lvl="2" algn="just">
              <a:buFont typeface="Wingdings" pitchFamily="2" charset="2"/>
              <a:buChar char="§"/>
            </a:pPr>
            <a:r>
              <a:rPr lang="en-US" sz="1400" i="1" dirty="0" smtClean="0">
                <a:solidFill>
                  <a:schemeClr val="tx1"/>
                </a:solidFill>
              </a:rPr>
              <a:t>A private cloud is one in which both the consumer of cloud services and the provider of those services exist within the same enterprise. The ownership of the cloud assets resides within the same enterprise providing and consuming cloud services.</a:t>
            </a:r>
          </a:p>
          <a:p>
            <a:pPr lvl="2" algn="just">
              <a:buFont typeface="Wingdings" pitchFamily="2" charset="2"/>
              <a:buChar char="§"/>
            </a:pPr>
            <a:r>
              <a:rPr lang="en-US" sz="1400" i="1" dirty="0" smtClean="0">
                <a:solidFill>
                  <a:schemeClr val="tx1"/>
                </a:solidFill>
              </a:rPr>
              <a:t>A public cloud is one in which the consumer of cloud services and the provider of cloud services exist in separate enterprises. The ownership of the assets used to deliver cloud services remains with the provider</a:t>
            </a:r>
          </a:p>
          <a:p>
            <a:pPr lvl="2" algn="just">
              <a:buFont typeface="Wingdings" pitchFamily="2" charset="2"/>
              <a:buChar char="§"/>
            </a:pPr>
            <a:r>
              <a:rPr lang="en-US" sz="1400" i="1" dirty="0" smtClean="0">
                <a:solidFill>
                  <a:schemeClr val="tx1"/>
                </a:solidFill>
              </a:rPr>
              <a:t>A hybrid cloud combines multiple elements of public and private cloud, including any combination of providers and consumers, and may also contain multiple service layers.</a:t>
            </a:r>
          </a:p>
          <a:p>
            <a:pPr lvl="2" algn="just">
              <a:buFont typeface="Arial" pitchFamily="34" charset="0"/>
              <a:buChar char="•"/>
            </a:pPr>
            <a:endParaRPr lang="en-US" sz="1400" dirty="0" smtClean="0">
              <a:solidFill>
                <a:schemeClr val="tx1"/>
              </a:solidFill>
            </a:endParaRPr>
          </a:p>
          <a:p>
            <a:pPr lvl="1" algn="just">
              <a:buFont typeface="Arial" pitchFamily="34" charset="0"/>
              <a:buChar char="•"/>
            </a:pPr>
            <a:r>
              <a:rPr lang="en-US" sz="1400" dirty="0" smtClean="0">
                <a:solidFill>
                  <a:schemeClr val="tx1"/>
                </a:solidFill>
              </a:rPr>
              <a:t> Recognition of the challenges—both immediate and long-term—that should be considered prior to cloud implementation, such as those related to integration or governance</a:t>
            </a:r>
            <a:endParaRPr lang="en-US" sz="1400" dirty="0">
              <a:solidFill>
                <a:schemeClr val="tx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 Workload migration</a:t>
            </a:r>
            <a:br>
              <a:rPr lang="en-US" dirty="0" smtClean="0"/>
            </a:br>
            <a:r>
              <a:rPr lang="en-US" sz="1600" dirty="0" smtClean="0"/>
              <a:t>What workloads are we seeing move to Cloud delivery?</a:t>
            </a:r>
            <a:endParaRPr lang="en-US" sz="1600"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14</a:t>
            </a:fld>
            <a:endParaRPr lang="en-US"/>
          </a:p>
        </p:txBody>
      </p:sp>
      <p:sp>
        <p:nvSpPr>
          <p:cNvPr id="4" name="Rectangle 3"/>
          <p:cNvSpPr/>
          <p:nvPr/>
        </p:nvSpPr>
        <p:spPr>
          <a:xfrm>
            <a:off x="228600" y="1303556"/>
            <a:ext cx="8549640" cy="2308324"/>
          </a:xfrm>
          <a:prstGeom prst="rect">
            <a:avLst/>
          </a:prstGeom>
        </p:spPr>
        <p:txBody>
          <a:bodyPr wrap="square">
            <a:spAutoFit/>
          </a:bodyPr>
          <a:lstStyle/>
          <a:p>
            <a:pPr marL="342900" indent="-342900" algn="just">
              <a:buFont typeface="+mj-lt"/>
              <a:buAutoNum type="arabicPeriod"/>
            </a:pPr>
            <a:r>
              <a:rPr lang="en-US" sz="1600" dirty="0" smtClean="0">
                <a:solidFill>
                  <a:schemeClr val="tx1"/>
                </a:solidFill>
              </a:rPr>
              <a:t>Test and Pre-production systems and environments</a:t>
            </a:r>
          </a:p>
          <a:p>
            <a:pPr marL="342900" indent="-342900" algn="just">
              <a:buFont typeface="+mj-lt"/>
              <a:buAutoNum type="arabicPeriod"/>
            </a:pPr>
            <a:r>
              <a:rPr lang="en-US" sz="1600" dirty="0" smtClean="0">
                <a:solidFill>
                  <a:schemeClr val="tx1"/>
                </a:solidFill>
              </a:rPr>
              <a:t>Single virtual appliance workloads</a:t>
            </a:r>
          </a:p>
          <a:p>
            <a:pPr marL="342900" indent="-342900" algn="just">
              <a:buFont typeface="+mj-lt"/>
              <a:buAutoNum type="arabicPeriod"/>
            </a:pPr>
            <a:r>
              <a:rPr lang="en-US" sz="1600" dirty="0" smtClean="0">
                <a:solidFill>
                  <a:schemeClr val="tx1"/>
                </a:solidFill>
              </a:rPr>
              <a:t>Mature packaged offerings, like e-mail and collaboration</a:t>
            </a:r>
          </a:p>
          <a:p>
            <a:pPr marL="342900" indent="-342900" algn="just">
              <a:buFont typeface="+mj-lt"/>
              <a:buAutoNum type="arabicPeriod"/>
            </a:pPr>
            <a:r>
              <a:rPr lang="en-US" sz="1600" dirty="0" smtClean="0">
                <a:solidFill>
                  <a:schemeClr val="tx1"/>
                </a:solidFill>
              </a:rPr>
              <a:t>Software development environments</a:t>
            </a:r>
          </a:p>
          <a:p>
            <a:pPr marL="342900" indent="-342900" algn="just">
              <a:buFont typeface="+mj-lt"/>
              <a:buAutoNum type="arabicPeriod"/>
            </a:pPr>
            <a:r>
              <a:rPr lang="en-US" sz="1600" dirty="0" smtClean="0">
                <a:solidFill>
                  <a:schemeClr val="tx1"/>
                </a:solidFill>
              </a:rPr>
              <a:t>Batch processing jobs with limited security requirements</a:t>
            </a:r>
          </a:p>
          <a:p>
            <a:pPr marL="342900" indent="-342900" algn="just">
              <a:buFont typeface="+mj-lt"/>
              <a:buAutoNum type="arabicPeriod"/>
            </a:pPr>
            <a:r>
              <a:rPr lang="en-US" sz="1600" dirty="0" smtClean="0">
                <a:solidFill>
                  <a:schemeClr val="tx1"/>
                </a:solidFill>
              </a:rPr>
              <a:t>Isolated workloads where latency between components is not an issue</a:t>
            </a:r>
          </a:p>
          <a:p>
            <a:pPr marL="342900" indent="-342900" algn="just">
              <a:buFont typeface="+mj-lt"/>
              <a:buAutoNum type="arabicPeriod"/>
            </a:pPr>
            <a:r>
              <a:rPr lang="en-US" sz="1600" dirty="0" smtClean="0">
                <a:solidFill>
                  <a:schemeClr val="tx1"/>
                </a:solidFill>
              </a:rPr>
              <a:t>Storage Solutions/Storage as a Service</a:t>
            </a:r>
          </a:p>
          <a:p>
            <a:pPr marL="342900" indent="-342900" algn="just">
              <a:buFont typeface="+mj-lt"/>
              <a:buAutoNum type="arabicPeriod"/>
            </a:pPr>
            <a:r>
              <a:rPr lang="en-US" sz="1600" dirty="0" smtClean="0">
                <a:solidFill>
                  <a:schemeClr val="tx1"/>
                </a:solidFill>
              </a:rPr>
              <a:t>Backup Solutions/Backup &amp; Restore as a Service</a:t>
            </a:r>
          </a:p>
          <a:p>
            <a:pPr marL="342900" indent="-342900" algn="just">
              <a:buFont typeface="+mj-lt"/>
              <a:buAutoNum type="arabicPeriod"/>
            </a:pPr>
            <a:r>
              <a:rPr lang="en-US" sz="1600" dirty="0" smtClean="0">
                <a:solidFill>
                  <a:schemeClr val="tx1"/>
                </a:solidFill>
              </a:rPr>
              <a:t>Some data intensive workloads if the provider has a cloud storage offering tied to the cloud compute offering</a:t>
            </a:r>
            <a:endParaRPr lang="en-US" sz="1600" dirty="0">
              <a:solidFill>
                <a:schemeClr val="tx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 Workload migration</a:t>
            </a:r>
            <a:br>
              <a:rPr lang="en-US" dirty="0" smtClean="0"/>
            </a:br>
            <a:r>
              <a:rPr lang="en-US" sz="1600" dirty="0" smtClean="0"/>
              <a:t>What workloads may not be ready for Cloud delivery today?</a:t>
            </a:r>
            <a:endParaRPr lang="en-US" sz="1600"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15</a:t>
            </a:fld>
            <a:endParaRPr lang="en-US"/>
          </a:p>
        </p:txBody>
      </p:sp>
      <p:sp>
        <p:nvSpPr>
          <p:cNvPr id="4" name="Rectangle 3"/>
          <p:cNvSpPr/>
          <p:nvPr/>
        </p:nvSpPr>
        <p:spPr>
          <a:xfrm>
            <a:off x="228600" y="1389942"/>
            <a:ext cx="8458200" cy="3776418"/>
          </a:xfrm>
          <a:prstGeom prst="rect">
            <a:avLst/>
          </a:prstGeom>
        </p:spPr>
        <p:txBody>
          <a:bodyPr wrap="square">
            <a:spAutoFit/>
          </a:bodyPr>
          <a:lstStyle/>
          <a:p>
            <a:pPr algn="just">
              <a:buFont typeface="Arial" pitchFamily="34" charset="0"/>
              <a:buChar char="•"/>
            </a:pPr>
            <a:r>
              <a:rPr lang="en-US" sz="1400" dirty="0" smtClean="0">
                <a:solidFill>
                  <a:schemeClr val="tx1"/>
                </a:solidFill>
              </a:rPr>
              <a:t> Workloads which depend on sensitive data normally restricted to the Enterprise</a:t>
            </a:r>
          </a:p>
          <a:p>
            <a:pPr lvl="1" algn="just">
              <a:buFont typeface="Wingdings" pitchFamily="2" charset="2"/>
              <a:buChar char="§"/>
            </a:pPr>
            <a:r>
              <a:rPr lang="en-US" sz="1400" dirty="0" smtClean="0">
                <a:solidFill>
                  <a:schemeClr val="tx1"/>
                </a:solidFill>
              </a:rPr>
              <a:t> Employee Information - Most companies are not ready to move their LDAP server into a public cloud because of the sensitivity of the data</a:t>
            </a:r>
          </a:p>
          <a:p>
            <a:pPr lvl="1" algn="just">
              <a:buFont typeface="Wingdings" pitchFamily="2" charset="2"/>
              <a:buChar char="§"/>
            </a:pPr>
            <a:r>
              <a:rPr lang="en-US" sz="1400" dirty="0" smtClean="0">
                <a:solidFill>
                  <a:schemeClr val="tx1"/>
                </a:solidFill>
              </a:rPr>
              <a:t> Health Care Records - May not be ready to move until the security of the cloud provider is well established</a:t>
            </a:r>
          </a:p>
          <a:p>
            <a:pPr algn="just">
              <a:buFont typeface="Arial" pitchFamily="34" charset="0"/>
              <a:buChar char="•"/>
            </a:pPr>
            <a:endParaRPr lang="en-US" sz="1400" dirty="0" smtClean="0">
              <a:solidFill>
                <a:schemeClr val="tx1"/>
              </a:solidFill>
            </a:endParaRPr>
          </a:p>
          <a:p>
            <a:pPr algn="just">
              <a:buFont typeface="Arial" pitchFamily="34" charset="0"/>
              <a:buChar char="•"/>
            </a:pPr>
            <a:r>
              <a:rPr lang="en-US" sz="1400" dirty="0" smtClean="0">
                <a:solidFill>
                  <a:schemeClr val="tx1"/>
                </a:solidFill>
              </a:rPr>
              <a:t> Workloads composed of multiple, co-dependent services</a:t>
            </a:r>
          </a:p>
          <a:p>
            <a:pPr lvl="1" algn="just">
              <a:buFont typeface="Wingdings" pitchFamily="2" charset="2"/>
              <a:buChar char="§"/>
            </a:pPr>
            <a:r>
              <a:rPr lang="en-US" sz="1400" dirty="0" smtClean="0">
                <a:solidFill>
                  <a:schemeClr val="tx1"/>
                </a:solidFill>
              </a:rPr>
              <a:t> High throughput online transaction processing</a:t>
            </a:r>
          </a:p>
          <a:p>
            <a:pPr lvl="1" algn="just">
              <a:buFont typeface="Wingdings" pitchFamily="2" charset="2"/>
              <a:buChar char="§"/>
            </a:pPr>
            <a:endParaRPr lang="en-US" sz="1400" dirty="0" smtClean="0">
              <a:solidFill>
                <a:schemeClr val="tx1"/>
              </a:solidFill>
            </a:endParaRPr>
          </a:p>
          <a:p>
            <a:pPr algn="just">
              <a:buFont typeface="Arial" pitchFamily="34" charset="0"/>
              <a:buChar char="•"/>
            </a:pPr>
            <a:r>
              <a:rPr lang="en-US" sz="1400" dirty="0" smtClean="0">
                <a:solidFill>
                  <a:schemeClr val="tx1"/>
                </a:solidFill>
              </a:rPr>
              <a:t> Workloads requiring a high level of </a:t>
            </a:r>
            <a:r>
              <a:rPr lang="en-US" sz="1400" dirty="0" err="1" smtClean="0">
                <a:solidFill>
                  <a:schemeClr val="tx1"/>
                </a:solidFill>
              </a:rPr>
              <a:t>auditability</a:t>
            </a:r>
            <a:r>
              <a:rPr lang="en-US" sz="1400" dirty="0" smtClean="0">
                <a:solidFill>
                  <a:schemeClr val="tx1"/>
                </a:solidFill>
              </a:rPr>
              <a:t>, accountability</a:t>
            </a:r>
          </a:p>
          <a:p>
            <a:pPr lvl="1" algn="just">
              <a:buFont typeface="Wingdings" pitchFamily="2" charset="2"/>
              <a:buChar char="§"/>
            </a:pPr>
            <a:r>
              <a:rPr lang="en-US" sz="1400" dirty="0" smtClean="0">
                <a:solidFill>
                  <a:schemeClr val="tx1"/>
                </a:solidFill>
              </a:rPr>
              <a:t> Workloads subject to Sarbanes-Oxley, for example</a:t>
            </a:r>
          </a:p>
          <a:p>
            <a:pPr lvl="1" algn="just">
              <a:buFont typeface="Wingdings" pitchFamily="2" charset="2"/>
              <a:buChar char="§"/>
            </a:pPr>
            <a:endParaRPr lang="en-US" sz="1400" dirty="0" smtClean="0">
              <a:solidFill>
                <a:schemeClr val="tx1"/>
              </a:solidFill>
            </a:endParaRPr>
          </a:p>
          <a:p>
            <a:pPr algn="just">
              <a:buFont typeface="Arial" pitchFamily="34" charset="0"/>
              <a:buChar char="•"/>
            </a:pPr>
            <a:r>
              <a:rPr lang="en-US" sz="1400" dirty="0" smtClean="0">
                <a:solidFill>
                  <a:schemeClr val="tx1"/>
                </a:solidFill>
              </a:rPr>
              <a:t> Workloads based on 3rd party software which does not have a virtualization or cloud aware licensing strategy.</a:t>
            </a:r>
          </a:p>
          <a:p>
            <a:pPr algn="just">
              <a:buFont typeface="Arial" pitchFamily="34" charset="0"/>
              <a:buChar char="•"/>
            </a:pPr>
            <a:endParaRPr lang="en-US" sz="1400" dirty="0" smtClean="0">
              <a:solidFill>
                <a:schemeClr val="tx1"/>
              </a:solidFill>
            </a:endParaRPr>
          </a:p>
          <a:p>
            <a:pPr algn="just">
              <a:buFont typeface="Arial" pitchFamily="34" charset="0"/>
              <a:buChar char="•"/>
            </a:pPr>
            <a:r>
              <a:rPr lang="en-US" sz="1400" dirty="0" smtClean="0">
                <a:solidFill>
                  <a:schemeClr val="tx1"/>
                </a:solidFill>
              </a:rPr>
              <a:t> Workloads requiring detailed chargeback or utilization measurement as required for capacity planning or departmental level billing</a:t>
            </a:r>
          </a:p>
          <a:p>
            <a:pPr algn="just">
              <a:buFont typeface="Arial" pitchFamily="34" charset="0"/>
              <a:buChar char="•"/>
            </a:pPr>
            <a:endParaRPr lang="en-US" sz="1400" dirty="0" smtClean="0">
              <a:solidFill>
                <a:schemeClr val="tx1"/>
              </a:solidFill>
            </a:endParaRPr>
          </a:p>
          <a:p>
            <a:pPr algn="just">
              <a:buFont typeface="Arial" pitchFamily="34" charset="0"/>
              <a:buChar char="•"/>
            </a:pPr>
            <a:r>
              <a:rPr lang="en-US" sz="1400" dirty="0" smtClean="0">
                <a:solidFill>
                  <a:schemeClr val="tx1"/>
                </a:solidFill>
              </a:rPr>
              <a:t> Workloads requiring customization (e.g. customized </a:t>
            </a:r>
            <a:r>
              <a:rPr lang="en-US" sz="1400" dirty="0" err="1" smtClean="0">
                <a:solidFill>
                  <a:schemeClr val="tx1"/>
                </a:solidFill>
              </a:rPr>
              <a:t>SaaS</a:t>
            </a:r>
            <a:r>
              <a:rPr lang="en-US" sz="1400" dirty="0" smtClean="0">
                <a:solidFill>
                  <a:schemeClr val="tx1"/>
                </a:solidFill>
              </a:rPr>
              <a:t>)</a:t>
            </a:r>
            <a:endParaRPr lang="en-US" sz="1400" dirty="0">
              <a:solidFill>
                <a:schemeClr val="tx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 Workload migration</a:t>
            </a:r>
            <a:br>
              <a:rPr lang="en-US" dirty="0" smtClean="0"/>
            </a:br>
            <a:r>
              <a:rPr lang="en-US" sz="1600" dirty="0" smtClean="0"/>
              <a:t>One – size does not fit – all</a:t>
            </a:r>
            <a:endParaRPr lang="en-US" sz="1600"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16</a:t>
            </a:fld>
            <a:endParaRPr lang="en-US"/>
          </a:p>
        </p:txBody>
      </p:sp>
      <p:pic>
        <p:nvPicPr>
          <p:cNvPr id="54275" name="Picture 3"/>
          <p:cNvPicPr>
            <a:picLocks noChangeAspect="1" noChangeArrowheads="1"/>
          </p:cNvPicPr>
          <p:nvPr/>
        </p:nvPicPr>
        <p:blipFill>
          <a:blip r:embed="rId2"/>
          <a:srcRect/>
          <a:stretch>
            <a:fillRect/>
          </a:stretch>
        </p:blipFill>
        <p:spPr bwMode="auto">
          <a:xfrm>
            <a:off x="182880" y="1325880"/>
            <a:ext cx="7542089" cy="45262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 Workload consideration</a:t>
            </a:r>
            <a:br>
              <a:rPr lang="en-US" dirty="0" smtClean="0"/>
            </a:br>
            <a:r>
              <a:rPr lang="en-US" sz="1400" dirty="0" smtClean="0"/>
              <a:t>A representative sample of typical workload migration factors</a:t>
            </a:r>
            <a:endParaRPr lang="en-US" sz="1400"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17</a:t>
            </a:fld>
            <a:endParaRPr lang="en-US"/>
          </a:p>
        </p:txBody>
      </p:sp>
      <p:pic>
        <p:nvPicPr>
          <p:cNvPr id="67586" name="Picture 2"/>
          <p:cNvPicPr>
            <a:picLocks noChangeAspect="1" noChangeArrowheads="1"/>
          </p:cNvPicPr>
          <p:nvPr/>
        </p:nvPicPr>
        <p:blipFill>
          <a:blip r:embed="rId2"/>
          <a:srcRect/>
          <a:stretch>
            <a:fillRect/>
          </a:stretch>
        </p:blipFill>
        <p:spPr bwMode="auto">
          <a:xfrm>
            <a:off x="228600" y="1417320"/>
            <a:ext cx="8787765" cy="316568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 Workload migration</a:t>
            </a:r>
            <a:br>
              <a:rPr lang="en-US" dirty="0" smtClean="0"/>
            </a:br>
            <a:r>
              <a:rPr lang="en-US" sz="1600" dirty="0" smtClean="0"/>
              <a:t>Clients will adopt cloud computing based on workload affinity</a:t>
            </a:r>
            <a:endParaRPr lang="en-US" sz="1600"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18</a:t>
            </a:fld>
            <a:endParaRPr lang="en-US"/>
          </a:p>
        </p:txBody>
      </p:sp>
      <p:pic>
        <p:nvPicPr>
          <p:cNvPr id="11266" name="Picture 2"/>
          <p:cNvPicPr>
            <a:picLocks noChangeAspect="1" noChangeArrowheads="1"/>
          </p:cNvPicPr>
          <p:nvPr/>
        </p:nvPicPr>
        <p:blipFill>
          <a:blip r:embed="rId2"/>
          <a:srcRect/>
          <a:stretch>
            <a:fillRect/>
          </a:stretch>
        </p:blipFill>
        <p:spPr bwMode="auto">
          <a:xfrm>
            <a:off x="320040" y="1371600"/>
            <a:ext cx="8473022" cy="5079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 Cloud migration analyses – selecting cloud subtype delivery model</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19</a:t>
            </a:fld>
            <a:endParaRPr lang="en-US"/>
          </a:p>
        </p:txBody>
      </p:sp>
      <p:pic>
        <p:nvPicPr>
          <p:cNvPr id="30722" name="Picture 2"/>
          <p:cNvPicPr>
            <a:picLocks noChangeAspect="1" noChangeArrowheads="1"/>
          </p:cNvPicPr>
          <p:nvPr/>
        </p:nvPicPr>
        <p:blipFill>
          <a:blip r:embed="rId2"/>
          <a:srcRect/>
          <a:stretch>
            <a:fillRect/>
          </a:stretch>
        </p:blipFill>
        <p:spPr bwMode="auto">
          <a:xfrm>
            <a:off x="1645920" y="1554480"/>
            <a:ext cx="6162675" cy="492442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buNone/>
            </a:pPr>
            <a:r>
              <a:rPr lang="en-US" sz="2800" dirty="0" smtClean="0"/>
              <a:t>	All material that is being shared via this education session has been obtained from freely available materials of IBM company and IBM University Initiative sources unless specifically mentioned otherwise.</a:t>
            </a:r>
          </a:p>
          <a:p>
            <a:pPr algn="ctr">
              <a:buNone/>
            </a:pPr>
            <a:r>
              <a:rPr lang="en-US" sz="2800" dirty="0" smtClean="0"/>
              <a:t>(links to materials are listed at the end of each chapter)</a:t>
            </a:r>
            <a:endParaRPr lang="en-US" sz="2800" dirty="0"/>
          </a:p>
        </p:txBody>
      </p:sp>
      <p:sp>
        <p:nvSpPr>
          <p:cNvPr id="4" name="Slide Number Placeholder 3"/>
          <p:cNvSpPr>
            <a:spLocks noGrp="1"/>
          </p:cNvSpPr>
          <p:nvPr>
            <p:ph type="sldNum" sz="quarter" idx="11"/>
          </p:nvPr>
        </p:nvSpPr>
        <p:spPr/>
        <p:txBody>
          <a:bodyPr/>
          <a:lstStyle/>
          <a:p>
            <a:pPr>
              <a:defRPr/>
            </a:pPr>
            <a:fld id="{5FF9BC84-E776-4A6C-ACC6-12755BCAFA89}"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 Cloud computing delivery models</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20</a:t>
            </a:fld>
            <a:endParaRPr lang="en-US"/>
          </a:p>
        </p:txBody>
      </p:sp>
      <p:pic>
        <p:nvPicPr>
          <p:cNvPr id="31746" name="Picture 2"/>
          <p:cNvPicPr>
            <a:picLocks noChangeAspect="1" noChangeArrowheads="1"/>
          </p:cNvPicPr>
          <p:nvPr/>
        </p:nvPicPr>
        <p:blipFill>
          <a:blip r:embed="rId2"/>
          <a:srcRect/>
          <a:stretch>
            <a:fillRect/>
          </a:stretch>
        </p:blipFill>
        <p:spPr bwMode="auto">
          <a:xfrm>
            <a:off x="1234440" y="1268124"/>
            <a:ext cx="6621145" cy="4812636"/>
          </a:xfrm>
          <a:prstGeom prst="rect">
            <a:avLst/>
          </a:prstGeom>
          <a:noFill/>
          <a:ln w="9525">
            <a:noFill/>
            <a:miter lim="800000"/>
            <a:headEnd/>
            <a:tailEnd/>
          </a:ln>
        </p:spPr>
      </p:pic>
      <p:sp>
        <p:nvSpPr>
          <p:cNvPr id="5" name="Rectangle 4"/>
          <p:cNvSpPr/>
          <p:nvPr/>
        </p:nvSpPr>
        <p:spPr>
          <a:xfrm>
            <a:off x="320040" y="6080760"/>
            <a:ext cx="8229600" cy="480131"/>
          </a:xfrm>
          <a:prstGeom prst="rect">
            <a:avLst/>
          </a:prstGeom>
        </p:spPr>
        <p:txBody>
          <a:bodyPr wrap="square">
            <a:spAutoFit/>
          </a:bodyPr>
          <a:lstStyle/>
          <a:p>
            <a:r>
              <a:rPr lang="en-US" sz="1400" i="1" dirty="0" smtClean="0">
                <a:solidFill>
                  <a:schemeClr val="tx1"/>
                </a:solidFill>
              </a:rPr>
              <a:t>Cloud service types. Each type of service represents an increasing level of structure and standards, with business process cloud services requiring the most. </a:t>
            </a:r>
            <a:endParaRPr lang="en-US" sz="1400" dirty="0">
              <a:solidFill>
                <a:schemeClr val="tx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 Typical questions before moving to cloud computing environment</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21</a:t>
            </a:fld>
            <a:endParaRPr lang="en-US"/>
          </a:p>
        </p:txBody>
      </p:sp>
      <p:sp>
        <p:nvSpPr>
          <p:cNvPr id="4" name="Rectangle 3"/>
          <p:cNvSpPr/>
          <p:nvPr/>
        </p:nvSpPr>
        <p:spPr>
          <a:xfrm>
            <a:off x="228600" y="1143000"/>
            <a:ext cx="8412480" cy="2806922"/>
          </a:xfrm>
          <a:prstGeom prst="rect">
            <a:avLst/>
          </a:prstGeom>
        </p:spPr>
        <p:txBody>
          <a:bodyPr wrap="square">
            <a:spAutoFit/>
          </a:bodyPr>
          <a:lstStyle/>
          <a:p>
            <a:pPr algn="just"/>
            <a:r>
              <a:rPr lang="en-US" sz="1400" dirty="0" smtClean="0">
                <a:solidFill>
                  <a:schemeClr val="tx1"/>
                </a:solidFill>
              </a:rPr>
              <a:t>Cloud evaluation &amp; migration assessment should always cover business (ROI – Return on investment) and technical environment of company that considers migration to cloud computing world.</a:t>
            </a:r>
          </a:p>
          <a:p>
            <a:pPr algn="just"/>
            <a:endParaRPr lang="en-US" sz="1400" dirty="0" smtClean="0">
              <a:solidFill>
                <a:schemeClr val="tx1"/>
              </a:solidFill>
            </a:endParaRPr>
          </a:p>
          <a:p>
            <a:pPr algn="just"/>
            <a:r>
              <a:rPr lang="en-US" sz="1400" b="1" dirty="0" smtClean="0">
                <a:solidFill>
                  <a:schemeClr val="tx1"/>
                </a:solidFill>
              </a:rPr>
              <a:t>Examples:</a:t>
            </a:r>
          </a:p>
          <a:p>
            <a:pPr algn="just">
              <a:buFont typeface="Arial" pitchFamily="34" charset="0"/>
              <a:buChar char="•"/>
            </a:pPr>
            <a:endParaRPr lang="en-US" sz="1400" dirty="0" smtClean="0">
              <a:solidFill>
                <a:schemeClr val="tx1"/>
              </a:solidFill>
            </a:endParaRPr>
          </a:p>
          <a:p>
            <a:pPr algn="just">
              <a:buFont typeface="Arial" pitchFamily="34" charset="0"/>
              <a:buChar char="•"/>
            </a:pPr>
            <a:r>
              <a:rPr lang="en-US" sz="1400" dirty="0" smtClean="0">
                <a:solidFill>
                  <a:schemeClr val="tx1"/>
                </a:solidFill>
              </a:rPr>
              <a:t> What factors should I consider for cloud enablement of my enterprise applications? How do judge different competing priorities?</a:t>
            </a:r>
          </a:p>
          <a:p>
            <a:pPr algn="just">
              <a:buFont typeface="Arial" pitchFamily="34" charset="0"/>
              <a:buChar char="•"/>
            </a:pPr>
            <a:r>
              <a:rPr lang="en-US" sz="1400" dirty="0" smtClean="0">
                <a:solidFill>
                  <a:schemeClr val="tx1"/>
                </a:solidFill>
              </a:rPr>
              <a:t> How do I identify the applications and services that are best suited for moving to a cloud environment based on business priority and technical fitment?</a:t>
            </a:r>
          </a:p>
          <a:p>
            <a:pPr algn="just">
              <a:buFont typeface="Arial" pitchFamily="34" charset="0"/>
              <a:buChar char="•"/>
            </a:pPr>
            <a:r>
              <a:rPr lang="en-US" sz="1400" dirty="0" smtClean="0">
                <a:solidFill>
                  <a:schemeClr val="tx1"/>
                </a:solidFill>
              </a:rPr>
              <a:t> What are the different risks involved?</a:t>
            </a:r>
          </a:p>
          <a:p>
            <a:pPr algn="just">
              <a:buFont typeface="Arial" pitchFamily="34" charset="0"/>
              <a:buChar char="•"/>
            </a:pPr>
            <a:r>
              <a:rPr lang="en-US" sz="1400" dirty="0" smtClean="0">
                <a:solidFill>
                  <a:schemeClr val="tx1"/>
                </a:solidFill>
              </a:rPr>
              <a:t> How much business value would the organization accrue by moving the applications to cloud?</a:t>
            </a:r>
          </a:p>
          <a:p>
            <a:pPr algn="just">
              <a:buFont typeface="Arial" pitchFamily="34" charset="0"/>
              <a:buChar char="•"/>
            </a:pPr>
            <a:r>
              <a:rPr lang="en-US" sz="1400" dirty="0" smtClean="0">
                <a:solidFill>
                  <a:schemeClr val="tx1"/>
                </a:solidFill>
              </a:rPr>
              <a:t> How feasible is it to move the applications to cloud</a:t>
            </a:r>
          </a:p>
          <a:p>
            <a:pPr algn="just">
              <a:buFont typeface="Arial" pitchFamily="34" charset="0"/>
              <a:buChar char="•"/>
            </a:pPr>
            <a:endParaRPr lang="en-US" sz="1400" dirty="0" smtClean="0">
              <a:solidFill>
                <a:schemeClr val="tx1"/>
              </a:solidFill>
            </a:endParaRPr>
          </a:p>
          <a:p>
            <a:pPr algn="just">
              <a:buFont typeface="Arial" pitchFamily="34" charset="0"/>
              <a:buChar char="•"/>
            </a:pPr>
            <a:endParaRPr lang="en-US" sz="1400" dirty="0" smtClean="0">
              <a:solidFill>
                <a:schemeClr val="tx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 Business consideration – ROI for cloud computing environment</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22</a:t>
            </a:fld>
            <a:endParaRPr lang="en-US"/>
          </a:p>
        </p:txBody>
      </p:sp>
      <p:sp>
        <p:nvSpPr>
          <p:cNvPr id="4" name="TextBox 3"/>
          <p:cNvSpPr txBox="1"/>
          <p:nvPr/>
        </p:nvSpPr>
        <p:spPr>
          <a:xfrm>
            <a:off x="228600" y="1188720"/>
            <a:ext cx="7772400" cy="1421928"/>
          </a:xfrm>
          <a:prstGeom prst="rect">
            <a:avLst/>
          </a:prstGeom>
          <a:noFill/>
        </p:spPr>
        <p:txBody>
          <a:bodyPr wrap="square" rtlCol="0">
            <a:spAutoFit/>
          </a:bodyPr>
          <a:lstStyle/>
          <a:p>
            <a:pPr algn="just"/>
            <a:r>
              <a:rPr lang="en-US" sz="1600" b="1" dirty="0" smtClean="0">
                <a:solidFill>
                  <a:schemeClr val="tx1"/>
                </a:solidFill>
              </a:rPr>
              <a:t>5 Key areas when calculating ROI for potential cloud computing environment</a:t>
            </a:r>
            <a:r>
              <a:rPr lang="en-US" sz="1600" dirty="0" smtClean="0">
                <a:solidFill>
                  <a:schemeClr val="tx1"/>
                </a:solidFill>
              </a:rPr>
              <a:t>.</a:t>
            </a:r>
          </a:p>
          <a:p>
            <a:pPr algn="just">
              <a:buFont typeface="Arial" pitchFamily="34" charset="0"/>
              <a:buChar char="•"/>
            </a:pPr>
            <a:r>
              <a:rPr lang="en-US" sz="1600" dirty="0" smtClean="0">
                <a:solidFill>
                  <a:schemeClr val="tx1"/>
                </a:solidFill>
              </a:rPr>
              <a:t>HW</a:t>
            </a:r>
          </a:p>
          <a:p>
            <a:pPr algn="just">
              <a:buFont typeface="Arial" pitchFamily="34" charset="0"/>
              <a:buChar char="•"/>
            </a:pPr>
            <a:r>
              <a:rPr lang="en-US" sz="1600" dirty="0" smtClean="0">
                <a:solidFill>
                  <a:schemeClr val="tx1"/>
                </a:solidFill>
              </a:rPr>
              <a:t>SW</a:t>
            </a:r>
          </a:p>
          <a:p>
            <a:pPr algn="just">
              <a:buFont typeface="Arial" pitchFamily="34" charset="0"/>
              <a:buChar char="•"/>
            </a:pPr>
            <a:r>
              <a:rPr lang="en-US" sz="1600" dirty="0" smtClean="0">
                <a:solidFill>
                  <a:schemeClr val="tx1"/>
                </a:solidFill>
              </a:rPr>
              <a:t>Automated provisioning</a:t>
            </a:r>
          </a:p>
          <a:p>
            <a:pPr algn="just">
              <a:buFont typeface="Arial" pitchFamily="34" charset="0"/>
              <a:buChar char="•"/>
            </a:pPr>
            <a:r>
              <a:rPr lang="en-US" sz="1600" dirty="0" smtClean="0">
                <a:solidFill>
                  <a:schemeClr val="tx1"/>
                </a:solidFill>
              </a:rPr>
              <a:t>Productivity improvement</a:t>
            </a:r>
          </a:p>
          <a:p>
            <a:pPr algn="just">
              <a:buFont typeface="Arial" pitchFamily="34" charset="0"/>
              <a:buChar char="•"/>
            </a:pPr>
            <a:r>
              <a:rPr lang="en-US" sz="1600" dirty="0" smtClean="0">
                <a:solidFill>
                  <a:schemeClr val="tx1"/>
                </a:solidFill>
              </a:rPr>
              <a:t>System administration</a:t>
            </a:r>
            <a:endParaRPr lang="en-US" sz="1600" dirty="0">
              <a:solidFill>
                <a:schemeClr val="tx1"/>
              </a:solidFill>
            </a:endParaRPr>
          </a:p>
        </p:txBody>
      </p:sp>
      <p:sp>
        <p:nvSpPr>
          <p:cNvPr id="5" name="Rectangle 4"/>
          <p:cNvSpPr/>
          <p:nvPr/>
        </p:nvSpPr>
        <p:spPr>
          <a:xfrm>
            <a:off x="228600" y="6309360"/>
            <a:ext cx="8549640" cy="230832"/>
          </a:xfrm>
          <a:prstGeom prst="rect">
            <a:avLst/>
          </a:prstGeom>
        </p:spPr>
        <p:txBody>
          <a:bodyPr wrap="square">
            <a:spAutoFit/>
          </a:bodyPr>
          <a:lstStyle/>
          <a:p>
            <a:pPr algn="l"/>
            <a:r>
              <a:rPr lang="en-US" sz="1000" dirty="0" smtClean="0">
                <a:hlinkClick r:id="rId2"/>
              </a:rPr>
              <a:t>Source and other details : ftp://service.boulder.ibm.com/software/au/downloads/Cloud_Computing_Payback_Explained.pdf</a:t>
            </a:r>
            <a:endParaRPr lang="en-US" sz="1000"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 ROI - HW</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23</a:t>
            </a:fld>
            <a:endParaRPr lang="en-US"/>
          </a:p>
        </p:txBody>
      </p:sp>
      <p:sp>
        <p:nvSpPr>
          <p:cNvPr id="6" name="Rectangle 5"/>
          <p:cNvSpPr/>
          <p:nvPr/>
        </p:nvSpPr>
        <p:spPr>
          <a:xfrm>
            <a:off x="228600" y="6398568"/>
            <a:ext cx="8549640" cy="230832"/>
          </a:xfrm>
          <a:prstGeom prst="rect">
            <a:avLst/>
          </a:prstGeom>
        </p:spPr>
        <p:txBody>
          <a:bodyPr wrap="square">
            <a:spAutoFit/>
          </a:bodyPr>
          <a:lstStyle/>
          <a:p>
            <a:pPr algn="l"/>
            <a:r>
              <a:rPr lang="en-US" sz="1000" dirty="0" smtClean="0">
                <a:hlinkClick r:id="rId2"/>
              </a:rPr>
              <a:t>Source and other details : ftp://service.boulder.ibm.com/software/au/downloads/Cloud_Computing_Payback_Explained.pdf</a:t>
            </a:r>
            <a:endParaRPr lang="en-US" sz="1000" dirty="0" smtClean="0"/>
          </a:p>
        </p:txBody>
      </p:sp>
      <p:sp>
        <p:nvSpPr>
          <p:cNvPr id="7" name="Rectangle 6"/>
          <p:cNvSpPr/>
          <p:nvPr/>
        </p:nvSpPr>
        <p:spPr>
          <a:xfrm>
            <a:off x="182880" y="1143000"/>
            <a:ext cx="8503920" cy="1449628"/>
          </a:xfrm>
          <a:prstGeom prst="rect">
            <a:avLst/>
          </a:prstGeom>
        </p:spPr>
        <p:txBody>
          <a:bodyPr wrap="square">
            <a:spAutoFit/>
          </a:bodyPr>
          <a:lstStyle/>
          <a:p>
            <a:pPr algn="just"/>
            <a:r>
              <a:rPr lang="en-US" sz="1400" b="1" i="1" dirty="0" smtClean="0">
                <a:solidFill>
                  <a:schemeClr val="tx1"/>
                </a:solidFill>
              </a:rPr>
              <a:t>Overview</a:t>
            </a:r>
          </a:p>
          <a:p>
            <a:pPr algn="just"/>
            <a:r>
              <a:rPr lang="en-US" sz="1400" dirty="0" smtClean="0">
                <a:solidFill>
                  <a:schemeClr val="tx1"/>
                </a:solidFill>
              </a:rPr>
              <a:t>The hardware savings come from improving server utilization and decreasing the number of servers. The typical server in a datacenter is running a single application and is being utilized on average from 5% to 25% of its capacity. As systems are consolidated and virtualized in a cloud environment the number of servers required can drop significantly and the utilization of each server can be greatly increased resulting in significant savings in hardware costs today and the avoidance of future capital investment.</a:t>
            </a:r>
          </a:p>
          <a:p>
            <a:pPr algn="just"/>
            <a:endParaRPr lang="en-US" sz="1400" dirty="0" smtClean="0">
              <a:solidFill>
                <a:schemeClr val="tx1"/>
              </a:solidFill>
            </a:endParaRPr>
          </a:p>
        </p:txBody>
      </p:sp>
      <p:pic>
        <p:nvPicPr>
          <p:cNvPr id="33796" name="Picture 4"/>
          <p:cNvPicPr>
            <a:picLocks noChangeAspect="1" noChangeArrowheads="1"/>
          </p:cNvPicPr>
          <p:nvPr/>
        </p:nvPicPr>
        <p:blipFill>
          <a:blip r:embed="rId3"/>
          <a:srcRect/>
          <a:stretch>
            <a:fillRect/>
          </a:stretch>
        </p:blipFill>
        <p:spPr bwMode="auto">
          <a:xfrm>
            <a:off x="5257800" y="3200400"/>
            <a:ext cx="3571875" cy="2638425"/>
          </a:xfrm>
          <a:prstGeom prst="rect">
            <a:avLst/>
          </a:prstGeom>
          <a:noFill/>
          <a:ln w="9525">
            <a:noFill/>
            <a:miter lim="800000"/>
            <a:headEnd/>
            <a:tailEnd/>
          </a:ln>
        </p:spPr>
      </p:pic>
      <p:sp>
        <p:nvSpPr>
          <p:cNvPr id="10" name="Rectangle 9"/>
          <p:cNvSpPr/>
          <p:nvPr/>
        </p:nvSpPr>
        <p:spPr>
          <a:xfrm>
            <a:off x="182880" y="2236583"/>
            <a:ext cx="4937760" cy="4164217"/>
          </a:xfrm>
          <a:prstGeom prst="rect">
            <a:avLst/>
          </a:prstGeom>
        </p:spPr>
        <p:txBody>
          <a:bodyPr wrap="square">
            <a:spAutoFit/>
          </a:bodyPr>
          <a:lstStyle/>
          <a:p>
            <a:pPr algn="just"/>
            <a:endParaRPr lang="en-US" sz="1400" dirty="0" smtClean="0">
              <a:solidFill>
                <a:schemeClr val="tx1"/>
              </a:solidFill>
            </a:endParaRPr>
          </a:p>
          <a:p>
            <a:pPr algn="just"/>
            <a:r>
              <a:rPr lang="en-US" sz="1400" b="1" i="1" dirty="0" smtClean="0">
                <a:solidFill>
                  <a:schemeClr val="tx1"/>
                </a:solidFill>
              </a:rPr>
              <a:t>How hardware payback is achieved</a:t>
            </a:r>
          </a:p>
          <a:p>
            <a:pPr algn="just"/>
            <a:r>
              <a:rPr lang="en-US" sz="1400" dirty="0" smtClean="0">
                <a:solidFill>
                  <a:schemeClr val="tx1"/>
                </a:solidFill>
              </a:rPr>
              <a:t>There are two main areas of hardware payback. The first is physical server depreciation. Since fewer servers are required the depreciation expense can be reduced. The second area is comprised of energy and facilities costs. If there are fewer servers using energy and requiring floor space this translates into direct bottom line savings. The graph at the right depicts these savings for each environment, in the outsourced case the savings are achieved through a reduction in physical server management charges being billed by the outsourcer. Typical savings in total hardware, energy and facilities can be in the range of 30% to 70%, based on your current size and annual spending. In the examples in this document the range is 50% to 63%. The cloud computing platform can also affect the size of the cost savings. Typically more mature platforms like the IBM </a:t>
            </a:r>
            <a:r>
              <a:rPr lang="en-US" sz="1400" dirty="0" err="1" smtClean="0">
                <a:solidFill>
                  <a:schemeClr val="tx1"/>
                </a:solidFill>
              </a:rPr>
              <a:t>zSeries</a:t>
            </a:r>
            <a:r>
              <a:rPr lang="en-US" sz="1400" dirty="0" smtClean="0">
                <a:solidFill>
                  <a:schemeClr val="tx1"/>
                </a:solidFill>
              </a:rPr>
              <a:t> can have larger savings due to their advanced virtualization and management capabilities which can support higher utilization rates.</a:t>
            </a:r>
            <a:endParaRPr lang="en-US" sz="1400" dirty="0">
              <a:solidFill>
                <a:schemeClr val="tx1"/>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24</a:t>
            </a:fld>
            <a:endParaRPr lang="en-US"/>
          </a:p>
        </p:txBody>
      </p:sp>
      <p:sp>
        <p:nvSpPr>
          <p:cNvPr id="4" name="Title 1"/>
          <p:cNvSpPr>
            <a:spLocks noGrp="1"/>
          </p:cNvSpPr>
          <p:nvPr>
            <p:ph type="title"/>
          </p:nvPr>
        </p:nvSpPr>
        <p:spPr>
          <a:xfrm>
            <a:off x="182563" y="593725"/>
            <a:ext cx="8686800" cy="639763"/>
          </a:xfrm>
        </p:spPr>
        <p:txBody>
          <a:bodyPr/>
          <a:lstStyle/>
          <a:p>
            <a:r>
              <a:rPr lang="en-US" dirty="0" smtClean="0"/>
              <a:t>5 - ROI - HW</a:t>
            </a:r>
            <a:endParaRPr lang="en-US" dirty="0"/>
          </a:p>
        </p:txBody>
      </p:sp>
      <p:sp>
        <p:nvSpPr>
          <p:cNvPr id="6" name="Rectangle 5"/>
          <p:cNvSpPr/>
          <p:nvPr/>
        </p:nvSpPr>
        <p:spPr>
          <a:xfrm>
            <a:off x="228600" y="6398568"/>
            <a:ext cx="8549640" cy="230832"/>
          </a:xfrm>
          <a:prstGeom prst="rect">
            <a:avLst/>
          </a:prstGeom>
        </p:spPr>
        <p:txBody>
          <a:bodyPr wrap="square">
            <a:spAutoFit/>
          </a:bodyPr>
          <a:lstStyle/>
          <a:p>
            <a:pPr algn="l"/>
            <a:r>
              <a:rPr lang="en-US" sz="1000" dirty="0" smtClean="0">
                <a:hlinkClick r:id="rId2"/>
              </a:rPr>
              <a:t>Source and other details : ftp://service.boulder.ibm.com/software/au/downloads/Cloud_Computing_Payback_Explained.pdf</a:t>
            </a:r>
            <a:endParaRPr lang="en-US" sz="1000" dirty="0" smtClean="0"/>
          </a:p>
        </p:txBody>
      </p:sp>
      <p:sp>
        <p:nvSpPr>
          <p:cNvPr id="7" name="Rectangle 6"/>
          <p:cNvSpPr/>
          <p:nvPr/>
        </p:nvSpPr>
        <p:spPr>
          <a:xfrm>
            <a:off x="228600" y="1097280"/>
            <a:ext cx="4572000" cy="978729"/>
          </a:xfrm>
          <a:prstGeom prst="rect">
            <a:avLst/>
          </a:prstGeom>
        </p:spPr>
        <p:txBody>
          <a:bodyPr>
            <a:spAutoFit/>
          </a:bodyPr>
          <a:lstStyle/>
          <a:p>
            <a:pPr algn="just"/>
            <a:r>
              <a:rPr lang="en-US" sz="1600" b="1" i="1" dirty="0" smtClean="0">
                <a:solidFill>
                  <a:schemeClr val="tx1"/>
                </a:solidFill>
              </a:rPr>
              <a:t>Hardware metrics</a:t>
            </a:r>
          </a:p>
          <a:p>
            <a:pPr algn="just">
              <a:buFont typeface="Arial" pitchFamily="34" charset="0"/>
              <a:buChar char="•"/>
            </a:pPr>
            <a:r>
              <a:rPr lang="en-US" sz="1600" dirty="0" smtClean="0">
                <a:solidFill>
                  <a:schemeClr val="tx1"/>
                </a:solidFill>
              </a:rPr>
              <a:t> Number of existing physical servers</a:t>
            </a:r>
          </a:p>
          <a:p>
            <a:pPr algn="just">
              <a:buFont typeface="Arial" pitchFamily="34" charset="0"/>
              <a:buChar char="•"/>
            </a:pPr>
            <a:r>
              <a:rPr lang="en-US" sz="1600" dirty="0" smtClean="0">
                <a:solidFill>
                  <a:schemeClr val="tx1"/>
                </a:solidFill>
              </a:rPr>
              <a:t> Average total purchase price per server</a:t>
            </a:r>
          </a:p>
          <a:p>
            <a:pPr algn="just">
              <a:buFont typeface="Arial" pitchFamily="34" charset="0"/>
              <a:buChar char="•"/>
            </a:pPr>
            <a:r>
              <a:rPr lang="en-US" sz="1600" dirty="0" smtClean="0">
                <a:solidFill>
                  <a:schemeClr val="tx1"/>
                </a:solidFill>
              </a:rPr>
              <a:t> Average Hardware % utilization</a:t>
            </a:r>
            <a:endParaRPr lang="en-US" sz="1600" dirty="0">
              <a:solidFill>
                <a:schemeClr val="tx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 ROI – SW </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25</a:t>
            </a:fld>
            <a:endParaRPr lang="en-US"/>
          </a:p>
        </p:txBody>
      </p:sp>
      <p:sp>
        <p:nvSpPr>
          <p:cNvPr id="6" name="Rectangle 5"/>
          <p:cNvSpPr/>
          <p:nvPr/>
        </p:nvSpPr>
        <p:spPr>
          <a:xfrm>
            <a:off x="228600" y="6309360"/>
            <a:ext cx="8549640" cy="230832"/>
          </a:xfrm>
          <a:prstGeom prst="rect">
            <a:avLst/>
          </a:prstGeom>
        </p:spPr>
        <p:txBody>
          <a:bodyPr wrap="square">
            <a:spAutoFit/>
          </a:bodyPr>
          <a:lstStyle/>
          <a:p>
            <a:pPr algn="l"/>
            <a:r>
              <a:rPr lang="en-US" sz="1000" dirty="0" smtClean="0">
                <a:hlinkClick r:id="rId2"/>
              </a:rPr>
              <a:t>Source and other details : ftp://service.boulder.ibm.com/software/au/downloads/Cloud_Computing_Payback_Explained.pdf</a:t>
            </a:r>
            <a:endParaRPr lang="en-US" sz="1000" dirty="0" smtClean="0"/>
          </a:p>
        </p:txBody>
      </p:sp>
      <p:sp>
        <p:nvSpPr>
          <p:cNvPr id="8" name="Rectangle 7"/>
          <p:cNvSpPr/>
          <p:nvPr/>
        </p:nvSpPr>
        <p:spPr>
          <a:xfrm>
            <a:off x="182880" y="1143000"/>
            <a:ext cx="8549640" cy="2806922"/>
          </a:xfrm>
          <a:prstGeom prst="rect">
            <a:avLst/>
          </a:prstGeom>
        </p:spPr>
        <p:txBody>
          <a:bodyPr wrap="square">
            <a:spAutoFit/>
          </a:bodyPr>
          <a:lstStyle/>
          <a:p>
            <a:pPr algn="just"/>
            <a:r>
              <a:rPr lang="en-US" sz="1400" b="1" i="1" dirty="0" smtClean="0">
                <a:solidFill>
                  <a:schemeClr val="tx1"/>
                </a:solidFill>
              </a:rPr>
              <a:t>Overview</a:t>
            </a:r>
          </a:p>
          <a:p>
            <a:pPr algn="just"/>
            <a:r>
              <a:rPr lang="en-US" sz="1400" dirty="0" smtClean="0">
                <a:solidFill>
                  <a:schemeClr val="tx1"/>
                </a:solidFill>
              </a:rPr>
              <a:t>Software is the key to delivering the savings described in this guide. The two major components of software costs are virtualization software that enables consolidation and more importantly the service management software that enables visibility, control and automation of your environment to ensure efficient service delivery. Without a service management system, the savings in the other areas cannot be achieved. However, software does require a modest investment in order to deliver the large cost savings described in this guide.</a:t>
            </a:r>
          </a:p>
          <a:p>
            <a:pPr algn="just"/>
            <a:endParaRPr lang="en-US" sz="1400" dirty="0" smtClean="0">
              <a:solidFill>
                <a:schemeClr val="tx1"/>
              </a:solidFill>
            </a:endParaRPr>
          </a:p>
          <a:p>
            <a:pPr algn="just"/>
            <a:r>
              <a:rPr lang="en-US" sz="1400" b="1" i="1" dirty="0" smtClean="0">
                <a:solidFill>
                  <a:schemeClr val="tx1"/>
                </a:solidFill>
              </a:rPr>
              <a:t>Software metrics</a:t>
            </a:r>
          </a:p>
          <a:p>
            <a:pPr algn="just">
              <a:buFont typeface="Arial" pitchFamily="34" charset="0"/>
              <a:buChar char="•"/>
            </a:pPr>
            <a:r>
              <a:rPr lang="en-US" sz="1400" dirty="0" smtClean="0">
                <a:solidFill>
                  <a:schemeClr val="tx1"/>
                </a:solidFill>
              </a:rPr>
              <a:t> Number of existing non-Free OS (e.g. Windows Server) licenses</a:t>
            </a:r>
          </a:p>
          <a:p>
            <a:pPr algn="just">
              <a:buFont typeface="Arial" pitchFamily="34" charset="0"/>
              <a:buChar char="•"/>
            </a:pPr>
            <a:r>
              <a:rPr lang="en-US" sz="1400" dirty="0" smtClean="0">
                <a:solidFill>
                  <a:schemeClr val="tx1"/>
                </a:solidFill>
              </a:rPr>
              <a:t> Number of existing virtualization software licenses</a:t>
            </a:r>
          </a:p>
          <a:p>
            <a:pPr algn="just">
              <a:buFont typeface="Arial" pitchFamily="34" charset="0"/>
              <a:buChar char="•"/>
            </a:pPr>
            <a:r>
              <a:rPr lang="en-US" sz="1400" dirty="0" smtClean="0">
                <a:solidFill>
                  <a:schemeClr val="tx1"/>
                </a:solidFill>
              </a:rPr>
              <a:t> Annual virtualization software license cost per physical server</a:t>
            </a:r>
          </a:p>
          <a:p>
            <a:pPr algn="just">
              <a:buFont typeface="Arial" pitchFamily="34" charset="0"/>
              <a:buChar char="•"/>
            </a:pPr>
            <a:r>
              <a:rPr lang="en-US" sz="1400" dirty="0" smtClean="0">
                <a:solidFill>
                  <a:schemeClr val="tx1"/>
                </a:solidFill>
              </a:rPr>
              <a:t> Cost of non-free OS license (one time cost) per physical server</a:t>
            </a:r>
          </a:p>
          <a:p>
            <a:pPr algn="just">
              <a:buFont typeface="Arial" pitchFamily="34" charset="0"/>
              <a:buChar char="•"/>
            </a:pPr>
            <a:r>
              <a:rPr lang="en-US" sz="1400" dirty="0" smtClean="0">
                <a:solidFill>
                  <a:schemeClr val="tx1"/>
                </a:solidFill>
              </a:rPr>
              <a:t> Cost of non-free OS annual license maintenance per physical server</a:t>
            </a:r>
            <a:endParaRPr lang="en-US" sz="1400" dirty="0">
              <a:solidFill>
                <a:schemeClr val="tx1"/>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 ROI – SW </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26</a:t>
            </a:fld>
            <a:endParaRPr lang="en-US"/>
          </a:p>
        </p:txBody>
      </p:sp>
      <p:sp>
        <p:nvSpPr>
          <p:cNvPr id="6" name="Rectangle 5"/>
          <p:cNvSpPr/>
          <p:nvPr/>
        </p:nvSpPr>
        <p:spPr>
          <a:xfrm>
            <a:off x="594360" y="6492240"/>
            <a:ext cx="8549640" cy="230832"/>
          </a:xfrm>
          <a:prstGeom prst="rect">
            <a:avLst/>
          </a:prstGeom>
        </p:spPr>
        <p:txBody>
          <a:bodyPr wrap="square">
            <a:spAutoFit/>
          </a:bodyPr>
          <a:lstStyle/>
          <a:p>
            <a:pPr algn="l"/>
            <a:r>
              <a:rPr lang="en-US" sz="1000" dirty="0" smtClean="0">
                <a:hlinkClick r:id="rId2"/>
              </a:rPr>
              <a:t>Source and other details : ftp://service.boulder.ibm.com/software/au/downloads/Cloud_Computing_Payback_Explained.pdf</a:t>
            </a:r>
            <a:endParaRPr lang="en-US" sz="1000" dirty="0" smtClean="0"/>
          </a:p>
        </p:txBody>
      </p:sp>
      <p:sp>
        <p:nvSpPr>
          <p:cNvPr id="7" name="Rectangle 6"/>
          <p:cNvSpPr/>
          <p:nvPr/>
        </p:nvSpPr>
        <p:spPr>
          <a:xfrm>
            <a:off x="182880" y="1170718"/>
            <a:ext cx="8595360" cy="2613023"/>
          </a:xfrm>
          <a:prstGeom prst="rect">
            <a:avLst/>
          </a:prstGeom>
        </p:spPr>
        <p:txBody>
          <a:bodyPr wrap="square">
            <a:spAutoFit/>
          </a:bodyPr>
          <a:lstStyle/>
          <a:p>
            <a:pPr algn="just"/>
            <a:r>
              <a:rPr lang="en-US" sz="1400" b="1" i="1" dirty="0" smtClean="0">
                <a:solidFill>
                  <a:schemeClr val="tx1"/>
                </a:solidFill>
              </a:rPr>
              <a:t>Why software costs typically rise</a:t>
            </a:r>
          </a:p>
          <a:p>
            <a:pPr algn="just"/>
            <a:endParaRPr lang="en-US" sz="1400" b="1" i="1" dirty="0" smtClean="0">
              <a:solidFill>
                <a:schemeClr val="tx1"/>
              </a:solidFill>
            </a:endParaRPr>
          </a:p>
          <a:p>
            <a:pPr algn="just"/>
            <a:r>
              <a:rPr lang="en-US" sz="1400" dirty="0" smtClean="0">
                <a:solidFill>
                  <a:schemeClr val="tx1"/>
                </a:solidFill>
              </a:rPr>
              <a:t>The main drivers of increased software costs in a cloud environment are the cost of the virtualization software and the service management software to provide visibility, control and automation to the virtualized systems. Each consolidated system will require a license for virtualization software and additional service management software. These costs are partially offset by the reduction in the number of operating system licenses due to the number of systems being decreased as a result of the consolidation. As shown in the chart at the right the software costs generally increase but the overall percent increase is typically a small single digit percentage when compared to the overall savings achieved in other areas as shown in section three. In the case of the medium size banking customer, the client already had a virtualized environment established so they would be able to further reduce the number of virtualization licenses when they move to a cloud environment so their software costs would be reduced. The other two customers did not have virtualized environments at the start, so their software costs would increase.</a:t>
            </a:r>
            <a:endParaRPr lang="en-US" sz="1400" dirty="0">
              <a:solidFill>
                <a:schemeClr val="tx1"/>
              </a:solidFill>
            </a:endParaRPr>
          </a:p>
        </p:txBody>
      </p:sp>
      <p:pic>
        <p:nvPicPr>
          <p:cNvPr id="35844" name="Picture 4"/>
          <p:cNvPicPr>
            <a:picLocks noChangeAspect="1" noChangeArrowheads="1"/>
          </p:cNvPicPr>
          <p:nvPr/>
        </p:nvPicPr>
        <p:blipFill>
          <a:blip r:embed="rId3"/>
          <a:srcRect/>
          <a:stretch>
            <a:fillRect/>
          </a:stretch>
        </p:blipFill>
        <p:spPr bwMode="auto">
          <a:xfrm>
            <a:off x="2560320" y="3738745"/>
            <a:ext cx="3840480" cy="266205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 ROI – Automated provisioning</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27</a:t>
            </a:fld>
            <a:endParaRPr lang="en-US"/>
          </a:p>
        </p:txBody>
      </p:sp>
      <p:sp>
        <p:nvSpPr>
          <p:cNvPr id="5" name="Rectangle 4"/>
          <p:cNvSpPr/>
          <p:nvPr/>
        </p:nvSpPr>
        <p:spPr>
          <a:xfrm>
            <a:off x="228600" y="6309360"/>
            <a:ext cx="8549640" cy="230832"/>
          </a:xfrm>
          <a:prstGeom prst="rect">
            <a:avLst/>
          </a:prstGeom>
        </p:spPr>
        <p:txBody>
          <a:bodyPr wrap="square">
            <a:spAutoFit/>
          </a:bodyPr>
          <a:lstStyle/>
          <a:p>
            <a:pPr algn="l"/>
            <a:r>
              <a:rPr lang="en-US" sz="1000" dirty="0" smtClean="0">
                <a:hlinkClick r:id="rId2"/>
              </a:rPr>
              <a:t>Source and other details : ftp://service.boulder.ibm.com/software/au/downloads/Cloud_Computing_Payback_Explained.pdf</a:t>
            </a:r>
            <a:endParaRPr lang="en-US" sz="1000" dirty="0" smtClean="0"/>
          </a:p>
        </p:txBody>
      </p:sp>
      <p:sp>
        <p:nvSpPr>
          <p:cNvPr id="6" name="Rectangle 5"/>
          <p:cNvSpPr/>
          <p:nvPr/>
        </p:nvSpPr>
        <p:spPr>
          <a:xfrm>
            <a:off x="182880" y="1203775"/>
            <a:ext cx="8549640" cy="2419124"/>
          </a:xfrm>
          <a:prstGeom prst="rect">
            <a:avLst/>
          </a:prstGeom>
        </p:spPr>
        <p:txBody>
          <a:bodyPr wrap="square">
            <a:spAutoFit/>
          </a:bodyPr>
          <a:lstStyle/>
          <a:p>
            <a:pPr algn="just"/>
            <a:r>
              <a:rPr lang="en-US" sz="1400" b="1" i="1" dirty="0" smtClean="0">
                <a:solidFill>
                  <a:schemeClr val="tx1"/>
                </a:solidFill>
              </a:rPr>
              <a:t>Overview</a:t>
            </a:r>
          </a:p>
          <a:p>
            <a:pPr algn="just"/>
            <a:endParaRPr lang="en-US" sz="1400" b="1" i="1" dirty="0" smtClean="0">
              <a:solidFill>
                <a:schemeClr val="tx1"/>
              </a:solidFill>
            </a:endParaRPr>
          </a:p>
          <a:p>
            <a:pPr algn="just"/>
            <a:r>
              <a:rPr lang="en-US" sz="1400" dirty="0" smtClean="0">
                <a:solidFill>
                  <a:schemeClr val="tx1"/>
                </a:solidFill>
              </a:rPr>
              <a:t>Automated provisioning provides the ability to provision systems without the long and error prone manual process used in non-automated environments. Automated provisioning tools allow a skilled administrator to record and test provisioning scripts for deploying cloud services. These scripts can then be used by automated tools to consistently provision systems without the human error introduced through the use of</a:t>
            </a:r>
          </a:p>
          <a:p>
            <a:pPr algn="just"/>
            <a:r>
              <a:rPr lang="en-US" sz="1400" dirty="0" smtClean="0">
                <a:solidFill>
                  <a:schemeClr val="tx1"/>
                </a:solidFill>
              </a:rPr>
              <a:t>manual provisioning processes. This greatly reduces the amount of time required to provision systems and allows skilled resource to be leveraged over many more systems, while improving the overall quality of the provisioning process. This provides the added benefit of supporting a policy based approach to provisioning. With a policy based approach IT, using automation, can decide when patches should be applied, what action to take when systems are no longer needed and insure that unused resources are quickly returned to the available pool to improve reuse.</a:t>
            </a:r>
            <a:endParaRPr lang="en-US" sz="1400" dirty="0">
              <a:solidFill>
                <a:schemeClr val="tx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 ROI – Automated provisioning</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28</a:t>
            </a:fld>
            <a:endParaRPr lang="en-US"/>
          </a:p>
        </p:txBody>
      </p:sp>
      <p:sp>
        <p:nvSpPr>
          <p:cNvPr id="5" name="Rectangle 4"/>
          <p:cNvSpPr/>
          <p:nvPr/>
        </p:nvSpPr>
        <p:spPr>
          <a:xfrm>
            <a:off x="228600" y="6309360"/>
            <a:ext cx="8549640" cy="230832"/>
          </a:xfrm>
          <a:prstGeom prst="rect">
            <a:avLst/>
          </a:prstGeom>
        </p:spPr>
        <p:txBody>
          <a:bodyPr wrap="square">
            <a:spAutoFit/>
          </a:bodyPr>
          <a:lstStyle/>
          <a:p>
            <a:pPr algn="l"/>
            <a:r>
              <a:rPr lang="en-US" sz="1000" dirty="0" smtClean="0">
                <a:hlinkClick r:id="rId2"/>
              </a:rPr>
              <a:t>Source and other details : ftp://service.boulder.ibm.com/software/au/downloads/Cloud_Computing_Payback_Explained.pdf</a:t>
            </a:r>
            <a:endParaRPr lang="en-US" sz="1000" dirty="0" smtClean="0"/>
          </a:p>
        </p:txBody>
      </p:sp>
      <p:sp>
        <p:nvSpPr>
          <p:cNvPr id="6" name="Rectangle 5"/>
          <p:cNvSpPr/>
          <p:nvPr/>
        </p:nvSpPr>
        <p:spPr>
          <a:xfrm>
            <a:off x="182880" y="1169075"/>
            <a:ext cx="8458200" cy="2031325"/>
          </a:xfrm>
          <a:prstGeom prst="rect">
            <a:avLst/>
          </a:prstGeom>
        </p:spPr>
        <p:txBody>
          <a:bodyPr wrap="square">
            <a:spAutoFit/>
          </a:bodyPr>
          <a:lstStyle/>
          <a:p>
            <a:pPr algn="just"/>
            <a:r>
              <a:rPr lang="en-US" sz="1400" b="1" i="1" dirty="0" smtClean="0">
                <a:solidFill>
                  <a:schemeClr val="tx1"/>
                </a:solidFill>
              </a:rPr>
              <a:t>How provisioning savings are achieved</a:t>
            </a:r>
          </a:p>
          <a:p>
            <a:pPr algn="just"/>
            <a:endParaRPr lang="en-US" sz="1400" b="1" i="1" dirty="0" smtClean="0">
              <a:solidFill>
                <a:schemeClr val="tx1"/>
              </a:solidFill>
            </a:endParaRPr>
          </a:p>
          <a:p>
            <a:pPr algn="just"/>
            <a:r>
              <a:rPr lang="en-US" sz="1400" dirty="0" smtClean="0">
                <a:solidFill>
                  <a:schemeClr val="tx1"/>
                </a:solidFill>
              </a:rPr>
              <a:t>The key savings metric for automated provisioning is the amount of time saved in deploying new systems which can translate into large cost savings. The chart at the right shows the savings when using automated provisioning in a medium and large cloud environment which is managed by the internal IT organization and a small out sourced cloud. The use of automated provisioning tools drives the time required to provision each image from 40-70 hours to 30 minutes. As the number of images increases and the cost of training, deployment, administration and maintenance of the automation software is amortized over more images, the savings accelerate. In the large environment case the savings approach 90 percent.</a:t>
            </a:r>
            <a:endParaRPr lang="en-US" sz="1400" dirty="0">
              <a:solidFill>
                <a:schemeClr val="tx1"/>
              </a:solidFill>
            </a:endParaRPr>
          </a:p>
        </p:txBody>
      </p:sp>
      <p:pic>
        <p:nvPicPr>
          <p:cNvPr id="46082" name="Picture 2"/>
          <p:cNvPicPr>
            <a:picLocks noChangeAspect="1" noChangeArrowheads="1"/>
          </p:cNvPicPr>
          <p:nvPr/>
        </p:nvPicPr>
        <p:blipFill>
          <a:blip r:embed="rId3"/>
          <a:srcRect/>
          <a:stretch>
            <a:fillRect/>
          </a:stretch>
        </p:blipFill>
        <p:spPr bwMode="auto">
          <a:xfrm>
            <a:off x="2103120" y="3049905"/>
            <a:ext cx="4591050" cy="3076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 ROI – Automated provisioning</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29</a:t>
            </a:fld>
            <a:endParaRPr lang="en-US"/>
          </a:p>
        </p:txBody>
      </p:sp>
      <p:sp>
        <p:nvSpPr>
          <p:cNvPr id="5" name="Rectangle 4"/>
          <p:cNvSpPr/>
          <p:nvPr/>
        </p:nvSpPr>
        <p:spPr>
          <a:xfrm>
            <a:off x="228600" y="6309360"/>
            <a:ext cx="8549640" cy="230832"/>
          </a:xfrm>
          <a:prstGeom prst="rect">
            <a:avLst/>
          </a:prstGeom>
        </p:spPr>
        <p:txBody>
          <a:bodyPr wrap="square">
            <a:spAutoFit/>
          </a:bodyPr>
          <a:lstStyle/>
          <a:p>
            <a:pPr algn="l"/>
            <a:r>
              <a:rPr lang="en-US" sz="1000" dirty="0" smtClean="0">
                <a:hlinkClick r:id="rId2"/>
              </a:rPr>
              <a:t>Source and other details : ftp://service.boulder.ibm.com/software/au/downloads/Cloud_Computing_Payback_Explained.pdf</a:t>
            </a:r>
            <a:endParaRPr lang="en-US" sz="1000" dirty="0" smtClean="0"/>
          </a:p>
        </p:txBody>
      </p:sp>
      <p:sp>
        <p:nvSpPr>
          <p:cNvPr id="6" name="Rectangle 5"/>
          <p:cNvSpPr/>
          <p:nvPr/>
        </p:nvSpPr>
        <p:spPr>
          <a:xfrm>
            <a:off x="228600" y="1051560"/>
            <a:ext cx="8503920" cy="1255728"/>
          </a:xfrm>
          <a:prstGeom prst="rect">
            <a:avLst/>
          </a:prstGeom>
        </p:spPr>
        <p:txBody>
          <a:bodyPr wrap="square">
            <a:spAutoFit/>
          </a:bodyPr>
          <a:lstStyle/>
          <a:p>
            <a:pPr algn="just"/>
            <a:r>
              <a:rPr lang="en-US" sz="1400" b="1" i="1" dirty="0" smtClean="0">
                <a:solidFill>
                  <a:schemeClr val="tx1"/>
                </a:solidFill>
              </a:rPr>
              <a:t>Provisioning metrics</a:t>
            </a:r>
          </a:p>
          <a:p>
            <a:pPr algn="just">
              <a:buFont typeface="Arial" pitchFamily="34" charset="0"/>
              <a:buChar char="•"/>
            </a:pPr>
            <a:r>
              <a:rPr lang="en-US" sz="1400" dirty="0" smtClean="0">
                <a:solidFill>
                  <a:schemeClr val="tx1"/>
                </a:solidFill>
              </a:rPr>
              <a:t> Number of images installed per year (provisioning requests)</a:t>
            </a:r>
          </a:p>
          <a:p>
            <a:pPr algn="just">
              <a:buFont typeface="Arial" pitchFamily="34" charset="0"/>
              <a:buChar char="•"/>
            </a:pPr>
            <a:r>
              <a:rPr lang="en-US" sz="1400" dirty="0" smtClean="0">
                <a:solidFill>
                  <a:schemeClr val="tx1"/>
                </a:solidFill>
              </a:rPr>
              <a:t> FTE hours required per provisioning without automation software</a:t>
            </a:r>
          </a:p>
          <a:p>
            <a:pPr algn="just">
              <a:buFont typeface="Arial" pitchFamily="34" charset="0"/>
              <a:buChar char="•"/>
            </a:pPr>
            <a:r>
              <a:rPr lang="en-US" sz="1400" dirty="0" smtClean="0">
                <a:solidFill>
                  <a:schemeClr val="tx1"/>
                </a:solidFill>
              </a:rPr>
              <a:t> FTE hours required per provisioning with automation software</a:t>
            </a:r>
          </a:p>
          <a:p>
            <a:pPr algn="just">
              <a:buFont typeface="Arial" pitchFamily="34" charset="0"/>
              <a:buChar char="•"/>
            </a:pPr>
            <a:r>
              <a:rPr lang="en-US" sz="1400" dirty="0" smtClean="0">
                <a:solidFill>
                  <a:schemeClr val="tx1"/>
                </a:solidFill>
              </a:rPr>
              <a:t> Costs for provisioning automation software (Tivoli Service Automation Manager)</a:t>
            </a:r>
          </a:p>
          <a:p>
            <a:pPr algn="just">
              <a:buFont typeface="Arial" pitchFamily="34" charset="0"/>
              <a:buChar char="•"/>
            </a:pPr>
            <a:endParaRPr lang="en-US" sz="1400" dirty="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563" y="3063557"/>
            <a:ext cx="8686800" cy="639763"/>
          </a:xfrm>
        </p:spPr>
        <p:txBody>
          <a:bodyPr/>
          <a:lstStyle/>
          <a:p>
            <a:pPr algn="ctr"/>
            <a:r>
              <a:rPr lang="en-US" sz="4000" dirty="0" smtClean="0">
                <a:solidFill>
                  <a:schemeClr val="tx1"/>
                </a:solidFill>
              </a:rPr>
              <a:t>Transition &amp; Migration to cloud computing environment</a:t>
            </a:r>
            <a:endParaRPr lang="en-US" sz="4000" dirty="0">
              <a:solidFill>
                <a:schemeClr val="tx1"/>
              </a:solidFill>
            </a:endParaRPr>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3</a:t>
            </a:fld>
            <a:endParaRPr lang="en-US"/>
          </a:p>
        </p:txBody>
      </p:sp>
      <p:pic>
        <p:nvPicPr>
          <p:cNvPr id="184322" name="Picture 2"/>
          <p:cNvPicPr>
            <a:picLocks noChangeAspect="1" noChangeArrowheads="1"/>
          </p:cNvPicPr>
          <p:nvPr/>
        </p:nvPicPr>
        <p:blipFill>
          <a:blip r:embed="rId2"/>
          <a:srcRect/>
          <a:stretch>
            <a:fillRect/>
          </a:stretch>
        </p:blipFill>
        <p:spPr bwMode="auto">
          <a:xfrm>
            <a:off x="548640" y="4471790"/>
            <a:ext cx="2697480" cy="1980846"/>
          </a:xfrm>
          <a:prstGeom prst="rect">
            <a:avLst/>
          </a:prstGeom>
          <a:noFill/>
          <a:ln w="9525">
            <a:noFill/>
            <a:miter lim="800000"/>
            <a:headEnd/>
            <a:tailEnd/>
          </a:ln>
        </p:spPr>
      </p:pic>
      <p:pic>
        <p:nvPicPr>
          <p:cNvPr id="184323" name="Picture 3"/>
          <p:cNvPicPr>
            <a:picLocks noChangeAspect="1" noChangeArrowheads="1"/>
          </p:cNvPicPr>
          <p:nvPr/>
        </p:nvPicPr>
        <p:blipFill>
          <a:blip r:embed="rId3"/>
          <a:srcRect/>
          <a:stretch>
            <a:fillRect/>
          </a:stretch>
        </p:blipFill>
        <p:spPr bwMode="auto">
          <a:xfrm>
            <a:off x="6343649" y="4526280"/>
            <a:ext cx="2434591" cy="182594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 ROI – Productivity improvement</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30</a:t>
            </a:fld>
            <a:endParaRPr lang="en-US"/>
          </a:p>
        </p:txBody>
      </p:sp>
      <p:sp>
        <p:nvSpPr>
          <p:cNvPr id="5" name="Rectangle 4"/>
          <p:cNvSpPr/>
          <p:nvPr/>
        </p:nvSpPr>
        <p:spPr>
          <a:xfrm>
            <a:off x="228600" y="6309360"/>
            <a:ext cx="8549640" cy="230832"/>
          </a:xfrm>
          <a:prstGeom prst="rect">
            <a:avLst/>
          </a:prstGeom>
        </p:spPr>
        <p:txBody>
          <a:bodyPr wrap="square">
            <a:spAutoFit/>
          </a:bodyPr>
          <a:lstStyle/>
          <a:p>
            <a:pPr algn="l"/>
            <a:r>
              <a:rPr lang="en-US" sz="1000" dirty="0" smtClean="0">
                <a:hlinkClick r:id="rId2"/>
              </a:rPr>
              <a:t>Source and other details : ftp://service.boulder.ibm.com/software/au/downloads/Cloud_Computing_Payback_Explained.pdf</a:t>
            </a:r>
            <a:endParaRPr lang="en-US" sz="1000" dirty="0" smtClean="0"/>
          </a:p>
        </p:txBody>
      </p:sp>
      <p:sp>
        <p:nvSpPr>
          <p:cNvPr id="6" name="Rectangle 5"/>
          <p:cNvSpPr/>
          <p:nvPr/>
        </p:nvSpPr>
        <p:spPr>
          <a:xfrm>
            <a:off x="182879" y="1017913"/>
            <a:ext cx="8596105" cy="1588127"/>
          </a:xfrm>
          <a:prstGeom prst="rect">
            <a:avLst/>
          </a:prstGeom>
        </p:spPr>
        <p:txBody>
          <a:bodyPr wrap="square">
            <a:spAutoFit/>
          </a:bodyPr>
          <a:lstStyle/>
          <a:p>
            <a:pPr algn="just"/>
            <a:r>
              <a:rPr lang="en-US" sz="1200" b="1" i="1" dirty="0" smtClean="0">
                <a:solidFill>
                  <a:schemeClr val="tx1"/>
                </a:solidFill>
              </a:rPr>
              <a:t>Overview</a:t>
            </a:r>
          </a:p>
          <a:p>
            <a:pPr algn="just"/>
            <a:r>
              <a:rPr lang="en-US" sz="1200" dirty="0" smtClean="0">
                <a:solidFill>
                  <a:schemeClr val="tx1"/>
                </a:solidFill>
              </a:rPr>
              <a:t>In the majority of customer environments today when new services are needed the process to get the services delivered is usually a paper based process that is not very responsive to the requestor. The new service being requested could be a development and test environment for a software developer, or it could be for a new application that the business needs to launch a new product. In the case of a developer requesting a new dev/test environment, the process usually starts with the requester filling out a paper form and then this form is sent to various groups that need to approve the request before it gets sent to IT. Once it arrives in the IT shop they need to figure out if the necessary hardware is available and if the correct personnel are available that have the skills required to stand up the system. If it is determined that new hardware is required, lengthy delays can ensue.</a:t>
            </a:r>
            <a:endParaRPr lang="en-US" sz="1200" dirty="0">
              <a:solidFill>
                <a:schemeClr val="tx1"/>
              </a:solidFill>
            </a:endParaRPr>
          </a:p>
        </p:txBody>
      </p:sp>
      <p:sp>
        <p:nvSpPr>
          <p:cNvPr id="7" name="Rectangle 6"/>
          <p:cNvSpPr/>
          <p:nvPr/>
        </p:nvSpPr>
        <p:spPr>
          <a:xfrm>
            <a:off x="182880" y="2572393"/>
            <a:ext cx="8549640" cy="1588127"/>
          </a:xfrm>
          <a:prstGeom prst="rect">
            <a:avLst/>
          </a:prstGeom>
        </p:spPr>
        <p:txBody>
          <a:bodyPr wrap="square">
            <a:spAutoFit/>
          </a:bodyPr>
          <a:lstStyle/>
          <a:p>
            <a:pPr algn="just"/>
            <a:r>
              <a:rPr lang="en-US" sz="1200" b="1" i="1" dirty="0" smtClean="0">
                <a:solidFill>
                  <a:schemeClr val="tx1"/>
                </a:solidFill>
              </a:rPr>
              <a:t>How productivity savings are achieved</a:t>
            </a:r>
          </a:p>
          <a:p>
            <a:pPr algn="just"/>
            <a:r>
              <a:rPr lang="en-US" sz="1200" dirty="0" smtClean="0">
                <a:solidFill>
                  <a:schemeClr val="tx1"/>
                </a:solidFill>
              </a:rPr>
              <a:t>The key savings metric for productivity payback is the amount of time a requester wastes waiting for the resources they need to do their work. The chart at the right shows the savings when using a self serve portal, service catalog and automated provisioning to automate the service request process. The use of automation drives the idle time per project from tens of hours to 1 hour. In each case significant savings are achieved. Accelerating the completion of work has a dramatic impact on the agility of an IT organization to respond to the demands of the business and launch new services faster. This shortens time-to-market and fuels more innovation for revenue generation. These are key concerns of business executives across the globe. The financial impacts of these business benefits can be huge, but they were not studied as part of the current research.</a:t>
            </a:r>
            <a:endParaRPr lang="en-US" sz="1200" dirty="0">
              <a:solidFill>
                <a:schemeClr val="tx1"/>
              </a:solidFill>
            </a:endParaRPr>
          </a:p>
        </p:txBody>
      </p:sp>
      <p:pic>
        <p:nvPicPr>
          <p:cNvPr id="8" name="Picture 4"/>
          <p:cNvPicPr>
            <a:picLocks noChangeAspect="1" noChangeArrowheads="1"/>
          </p:cNvPicPr>
          <p:nvPr/>
        </p:nvPicPr>
        <p:blipFill>
          <a:blip r:embed="rId3"/>
          <a:srcRect/>
          <a:stretch>
            <a:fillRect/>
          </a:stretch>
        </p:blipFill>
        <p:spPr bwMode="auto">
          <a:xfrm>
            <a:off x="5006340" y="3977640"/>
            <a:ext cx="3577590" cy="23850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 ROI – Productivity improvement</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31</a:t>
            </a:fld>
            <a:endParaRPr lang="en-US"/>
          </a:p>
        </p:txBody>
      </p:sp>
      <p:sp>
        <p:nvSpPr>
          <p:cNvPr id="6" name="Rectangle 5"/>
          <p:cNvSpPr/>
          <p:nvPr/>
        </p:nvSpPr>
        <p:spPr>
          <a:xfrm>
            <a:off x="228600" y="6309360"/>
            <a:ext cx="8549640" cy="230832"/>
          </a:xfrm>
          <a:prstGeom prst="rect">
            <a:avLst/>
          </a:prstGeom>
        </p:spPr>
        <p:txBody>
          <a:bodyPr wrap="square">
            <a:spAutoFit/>
          </a:bodyPr>
          <a:lstStyle/>
          <a:p>
            <a:pPr algn="l"/>
            <a:r>
              <a:rPr lang="en-US" sz="1000" dirty="0" smtClean="0">
                <a:hlinkClick r:id="rId2"/>
              </a:rPr>
              <a:t>Source and other details : ftp://service.boulder.ibm.com/software/au/downloads/Cloud_Computing_Payback_Explained.pdf</a:t>
            </a:r>
            <a:endParaRPr lang="en-US" sz="1000" dirty="0" smtClean="0"/>
          </a:p>
        </p:txBody>
      </p:sp>
      <p:sp>
        <p:nvSpPr>
          <p:cNvPr id="7" name="Rectangle 6"/>
          <p:cNvSpPr/>
          <p:nvPr/>
        </p:nvSpPr>
        <p:spPr>
          <a:xfrm>
            <a:off x="228600" y="1097280"/>
            <a:ext cx="8366760" cy="867930"/>
          </a:xfrm>
          <a:prstGeom prst="rect">
            <a:avLst/>
          </a:prstGeom>
        </p:spPr>
        <p:txBody>
          <a:bodyPr wrap="square">
            <a:spAutoFit/>
          </a:bodyPr>
          <a:lstStyle/>
          <a:p>
            <a:pPr algn="just"/>
            <a:r>
              <a:rPr lang="en-US" sz="1400" b="1" i="1" dirty="0" smtClean="0">
                <a:solidFill>
                  <a:schemeClr val="tx1"/>
                </a:solidFill>
              </a:rPr>
              <a:t>Productivity metrics</a:t>
            </a:r>
          </a:p>
          <a:p>
            <a:pPr algn="just">
              <a:buFont typeface="Arial" pitchFamily="34" charset="0"/>
              <a:buChar char="•"/>
            </a:pPr>
            <a:r>
              <a:rPr lang="en-US" sz="1400" dirty="0" smtClean="0">
                <a:solidFill>
                  <a:schemeClr val="tx1"/>
                </a:solidFill>
              </a:rPr>
              <a:t> Total number of projects per year</a:t>
            </a:r>
          </a:p>
          <a:p>
            <a:pPr algn="just">
              <a:buFont typeface="Arial" pitchFamily="34" charset="0"/>
              <a:buChar char="•"/>
            </a:pPr>
            <a:r>
              <a:rPr lang="en-US" sz="1400" dirty="0" smtClean="0">
                <a:solidFill>
                  <a:schemeClr val="tx1"/>
                </a:solidFill>
              </a:rPr>
              <a:t> Average idle time caused by provisioning per project without automation</a:t>
            </a:r>
          </a:p>
          <a:p>
            <a:pPr algn="just">
              <a:buFont typeface="Arial" pitchFamily="34" charset="0"/>
              <a:buChar char="•"/>
            </a:pPr>
            <a:r>
              <a:rPr lang="en-US" sz="1400" dirty="0" smtClean="0">
                <a:solidFill>
                  <a:schemeClr val="tx1"/>
                </a:solidFill>
              </a:rPr>
              <a:t> Average idle time caused by provisioning per project with automation</a:t>
            </a:r>
            <a:endParaRPr lang="en-US" sz="1400" dirty="0">
              <a:solidFill>
                <a:schemeClr val="tx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 ROI – System administration</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32</a:t>
            </a:fld>
            <a:endParaRPr lang="en-US"/>
          </a:p>
        </p:txBody>
      </p:sp>
      <p:sp>
        <p:nvSpPr>
          <p:cNvPr id="6" name="Rectangle 5"/>
          <p:cNvSpPr/>
          <p:nvPr/>
        </p:nvSpPr>
        <p:spPr>
          <a:xfrm>
            <a:off x="228600" y="6309360"/>
            <a:ext cx="8549640" cy="230832"/>
          </a:xfrm>
          <a:prstGeom prst="rect">
            <a:avLst/>
          </a:prstGeom>
        </p:spPr>
        <p:txBody>
          <a:bodyPr wrap="square">
            <a:spAutoFit/>
          </a:bodyPr>
          <a:lstStyle/>
          <a:p>
            <a:pPr algn="l"/>
            <a:r>
              <a:rPr lang="en-US" sz="1000" dirty="0" smtClean="0">
                <a:hlinkClick r:id="rId2"/>
              </a:rPr>
              <a:t>Source and other details : ftp://service.boulder.ibm.com/software/au/downloads/Cloud_Computing_Payback_Explained.pdf</a:t>
            </a:r>
            <a:endParaRPr lang="en-US" sz="1000" dirty="0" smtClean="0"/>
          </a:p>
        </p:txBody>
      </p:sp>
      <p:sp>
        <p:nvSpPr>
          <p:cNvPr id="7" name="Rectangle 6"/>
          <p:cNvSpPr/>
          <p:nvPr/>
        </p:nvSpPr>
        <p:spPr>
          <a:xfrm>
            <a:off x="182880" y="1097280"/>
            <a:ext cx="8641080" cy="2806922"/>
          </a:xfrm>
          <a:prstGeom prst="rect">
            <a:avLst/>
          </a:prstGeom>
        </p:spPr>
        <p:txBody>
          <a:bodyPr wrap="square">
            <a:spAutoFit/>
          </a:bodyPr>
          <a:lstStyle/>
          <a:p>
            <a:pPr algn="just"/>
            <a:r>
              <a:rPr lang="en-US" sz="1400" b="1" i="1" dirty="0" smtClean="0">
                <a:solidFill>
                  <a:schemeClr val="tx1"/>
                </a:solidFill>
              </a:rPr>
              <a:t>Overview</a:t>
            </a:r>
          </a:p>
          <a:p>
            <a:pPr algn="just"/>
            <a:r>
              <a:rPr lang="en-US" sz="1400" dirty="0" smtClean="0">
                <a:solidFill>
                  <a:schemeClr val="tx1"/>
                </a:solidFill>
              </a:rPr>
              <a:t>As a cloud environment is implemented, hardware is consolidated and systems are virtualized to drive savings. However, one area that requires particular focus to ensure that costs don’t actually increase is the area of system administration. In a cloud environment there are less physical servers to manage, but the number of virtual servers increases. Virtual systems are more complex to administer and this can lead to higher administrative costs. That is one of the reasons that a strong service management system is so critical to an efficient and effective cloud environment.</a:t>
            </a:r>
          </a:p>
          <a:p>
            <a:pPr algn="just"/>
            <a:endParaRPr lang="en-US" sz="1400" dirty="0" smtClean="0">
              <a:solidFill>
                <a:schemeClr val="tx1"/>
              </a:solidFill>
            </a:endParaRPr>
          </a:p>
          <a:p>
            <a:pPr algn="just"/>
            <a:r>
              <a:rPr lang="en-US" sz="1400" b="1" i="1" dirty="0" smtClean="0">
                <a:solidFill>
                  <a:schemeClr val="tx1"/>
                </a:solidFill>
              </a:rPr>
              <a:t>How system administration payback is achieved</a:t>
            </a:r>
          </a:p>
          <a:p>
            <a:pPr algn="just"/>
            <a:endParaRPr lang="en-US" sz="1400" b="1" i="1" dirty="0" smtClean="0">
              <a:solidFill>
                <a:schemeClr val="tx1"/>
              </a:solidFill>
            </a:endParaRPr>
          </a:p>
          <a:p>
            <a:pPr algn="just"/>
            <a:r>
              <a:rPr lang="en-US" sz="1400" dirty="0" smtClean="0">
                <a:solidFill>
                  <a:schemeClr val="tx1"/>
                </a:solidFill>
              </a:rPr>
              <a:t>The key savings metric for system administration payback is the efficiencies that can be gained by effectively managing the virtualized aspect of the cloud environment. With the proper service management tools for a highly virtualized environment, the administration savings can range from 36% to 45%. The chart at the right shows the savings when using service management tools designed for virtualized systems.</a:t>
            </a:r>
            <a:endParaRPr lang="en-US" sz="1400" dirty="0">
              <a:solidFill>
                <a:schemeClr val="tx1"/>
              </a:solidFill>
            </a:endParaRPr>
          </a:p>
        </p:txBody>
      </p:sp>
      <p:pic>
        <p:nvPicPr>
          <p:cNvPr id="40964" name="Picture 4"/>
          <p:cNvPicPr>
            <a:picLocks noChangeAspect="1" noChangeArrowheads="1"/>
          </p:cNvPicPr>
          <p:nvPr/>
        </p:nvPicPr>
        <p:blipFill>
          <a:blip r:embed="rId3"/>
          <a:srcRect/>
          <a:stretch>
            <a:fillRect/>
          </a:stretch>
        </p:blipFill>
        <p:spPr bwMode="auto">
          <a:xfrm>
            <a:off x="5349240" y="3977640"/>
            <a:ext cx="3467100" cy="230505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 ROI – System administration</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33</a:t>
            </a:fld>
            <a:endParaRPr lang="en-US"/>
          </a:p>
        </p:txBody>
      </p:sp>
      <p:sp>
        <p:nvSpPr>
          <p:cNvPr id="6" name="Rectangle 5"/>
          <p:cNvSpPr/>
          <p:nvPr/>
        </p:nvSpPr>
        <p:spPr>
          <a:xfrm>
            <a:off x="228600" y="6309360"/>
            <a:ext cx="8549640" cy="230832"/>
          </a:xfrm>
          <a:prstGeom prst="rect">
            <a:avLst/>
          </a:prstGeom>
        </p:spPr>
        <p:txBody>
          <a:bodyPr wrap="square">
            <a:spAutoFit/>
          </a:bodyPr>
          <a:lstStyle/>
          <a:p>
            <a:pPr algn="l"/>
            <a:r>
              <a:rPr lang="en-US" sz="1000" dirty="0" smtClean="0">
                <a:hlinkClick r:id="rId2"/>
              </a:rPr>
              <a:t>Source and other details : ftp://service.boulder.ibm.com/software/au/downloads/Cloud_Computing_Payback_Explained.pdf</a:t>
            </a:r>
            <a:endParaRPr lang="en-US" sz="1000" dirty="0" smtClean="0"/>
          </a:p>
        </p:txBody>
      </p:sp>
      <p:sp>
        <p:nvSpPr>
          <p:cNvPr id="7" name="Rectangle 6"/>
          <p:cNvSpPr/>
          <p:nvPr/>
        </p:nvSpPr>
        <p:spPr>
          <a:xfrm>
            <a:off x="228600" y="1097593"/>
            <a:ext cx="8458200" cy="1643527"/>
          </a:xfrm>
          <a:prstGeom prst="rect">
            <a:avLst/>
          </a:prstGeom>
        </p:spPr>
        <p:txBody>
          <a:bodyPr wrap="square">
            <a:spAutoFit/>
          </a:bodyPr>
          <a:lstStyle/>
          <a:p>
            <a:pPr algn="just"/>
            <a:r>
              <a:rPr lang="en-US" sz="1400" b="1" i="1" dirty="0" smtClean="0">
                <a:solidFill>
                  <a:schemeClr val="tx1"/>
                </a:solidFill>
              </a:rPr>
              <a:t>System Administration metrics</a:t>
            </a:r>
          </a:p>
          <a:p>
            <a:pPr algn="just">
              <a:buFont typeface="Arial" pitchFamily="34" charset="0"/>
              <a:buChar char="•"/>
            </a:pPr>
            <a:r>
              <a:rPr lang="en-US" sz="1400" dirty="0" smtClean="0">
                <a:solidFill>
                  <a:schemeClr val="tx1"/>
                </a:solidFill>
              </a:rPr>
              <a:t> Number of existing physical servers</a:t>
            </a:r>
          </a:p>
          <a:p>
            <a:pPr algn="just">
              <a:buFont typeface="Arial" pitchFamily="34" charset="0"/>
              <a:buChar char="•"/>
            </a:pPr>
            <a:r>
              <a:rPr lang="en-US" sz="1400" dirty="0" smtClean="0">
                <a:solidFill>
                  <a:schemeClr val="tx1"/>
                </a:solidFill>
              </a:rPr>
              <a:t> Number of actively managed OS instances</a:t>
            </a:r>
          </a:p>
          <a:p>
            <a:pPr algn="just">
              <a:buFont typeface="Arial" pitchFamily="34" charset="0"/>
              <a:buChar char="•"/>
            </a:pPr>
            <a:r>
              <a:rPr lang="en-US" sz="1400" dirty="0" smtClean="0">
                <a:solidFill>
                  <a:schemeClr val="tx1"/>
                </a:solidFill>
              </a:rPr>
              <a:t> How many system administrators are managing the environment (excluding network and storage administration)</a:t>
            </a:r>
          </a:p>
          <a:p>
            <a:pPr algn="just">
              <a:buFont typeface="Arial" pitchFamily="34" charset="0"/>
              <a:buChar char="•"/>
            </a:pPr>
            <a:r>
              <a:rPr lang="en-US" sz="1400" dirty="0" smtClean="0">
                <a:solidFill>
                  <a:schemeClr val="tx1"/>
                </a:solidFill>
              </a:rPr>
              <a:t> Administration productivity gain due to cloud transformation</a:t>
            </a:r>
          </a:p>
          <a:p>
            <a:pPr algn="just">
              <a:buFont typeface="Arial" pitchFamily="34" charset="0"/>
              <a:buChar char="•"/>
            </a:pPr>
            <a:r>
              <a:rPr lang="en-US" sz="1400" dirty="0" smtClean="0">
                <a:solidFill>
                  <a:schemeClr val="tx1"/>
                </a:solidFill>
              </a:rPr>
              <a:t> Ratio of system administrators to support staff</a:t>
            </a:r>
          </a:p>
          <a:p>
            <a:pPr algn="just">
              <a:buFont typeface="Arial" pitchFamily="34" charset="0"/>
              <a:buChar char="•"/>
            </a:pPr>
            <a:r>
              <a:rPr lang="en-US" sz="1400" dirty="0" smtClean="0">
                <a:solidFill>
                  <a:schemeClr val="tx1"/>
                </a:solidFill>
              </a:rPr>
              <a:t> Annual labor cost per system administrator</a:t>
            </a:r>
            <a:endParaRPr lang="en-US" sz="1400" dirty="0">
              <a:solidFill>
                <a:schemeClr val="tx1"/>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 Summary of system savings and costs</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34</a:t>
            </a:fld>
            <a:endParaRPr lang="en-US"/>
          </a:p>
        </p:txBody>
      </p:sp>
      <p:pic>
        <p:nvPicPr>
          <p:cNvPr id="45058" name="Picture 2"/>
          <p:cNvPicPr>
            <a:picLocks noChangeAspect="1" noChangeArrowheads="1"/>
          </p:cNvPicPr>
          <p:nvPr/>
        </p:nvPicPr>
        <p:blipFill>
          <a:blip r:embed="rId2"/>
          <a:srcRect/>
          <a:stretch>
            <a:fillRect/>
          </a:stretch>
        </p:blipFill>
        <p:spPr bwMode="auto">
          <a:xfrm>
            <a:off x="182880" y="1143000"/>
            <a:ext cx="6694487" cy="5191125"/>
          </a:xfrm>
          <a:prstGeom prst="rect">
            <a:avLst/>
          </a:prstGeom>
          <a:noFill/>
          <a:ln w="9525">
            <a:noFill/>
            <a:miter lim="800000"/>
            <a:headEnd/>
            <a:tailEnd/>
          </a:ln>
        </p:spPr>
      </p:pic>
      <p:sp>
        <p:nvSpPr>
          <p:cNvPr id="5" name="Rectangle 4"/>
          <p:cNvSpPr/>
          <p:nvPr/>
        </p:nvSpPr>
        <p:spPr>
          <a:xfrm>
            <a:off x="228600" y="6309360"/>
            <a:ext cx="8549640" cy="230832"/>
          </a:xfrm>
          <a:prstGeom prst="rect">
            <a:avLst/>
          </a:prstGeom>
        </p:spPr>
        <p:txBody>
          <a:bodyPr wrap="square">
            <a:spAutoFit/>
          </a:bodyPr>
          <a:lstStyle/>
          <a:p>
            <a:pPr algn="l"/>
            <a:r>
              <a:rPr lang="en-US" sz="1000" dirty="0" smtClean="0">
                <a:hlinkClick r:id="rId3"/>
              </a:rPr>
              <a:t>Source and other details : ftp://service.boulder.ibm.com/software/au/downloads/Cloud_Computing_Payback_Explained.pdf</a:t>
            </a:r>
            <a:endParaRPr lang="en-US" sz="1000" dirty="0"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 IT Transformation Roadmap towards Cloud</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35</a:t>
            </a:fld>
            <a:endParaRPr lang="en-US"/>
          </a:p>
        </p:txBody>
      </p:sp>
      <p:pic>
        <p:nvPicPr>
          <p:cNvPr id="10242" name="Picture 2"/>
          <p:cNvPicPr>
            <a:picLocks noChangeAspect="1" noChangeArrowheads="1"/>
          </p:cNvPicPr>
          <p:nvPr/>
        </p:nvPicPr>
        <p:blipFill>
          <a:blip r:embed="rId2"/>
          <a:srcRect/>
          <a:stretch>
            <a:fillRect/>
          </a:stretch>
        </p:blipFill>
        <p:spPr bwMode="auto">
          <a:xfrm>
            <a:off x="411480" y="1325880"/>
            <a:ext cx="8425815" cy="462220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Many challenges ahead – financial and culture challenges</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36</a:t>
            </a:fld>
            <a:endParaRPr lang="en-US"/>
          </a:p>
        </p:txBody>
      </p:sp>
      <p:pic>
        <p:nvPicPr>
          <p:cNvPr id="50178" name="Picture 2"/>
          <p:cNvPicPr>
            <a:picLocks noChangeAspect="1" noChangeArrowheads="1"/>
          </p:cNvPicPr>
          <p:nvPr/>
        </p:nvPicPr>
        <p:blipFill>
          <a:blip r:embed="rId2"/>
          <a:srcRect/>
          <a:stretch>
            <a:fillRect/>
          </a:stretch>
        </p:blipFill>
        <p:spPr bwMode="auto">
          <a:xfrm>
            <a:off x="137160" y="1188720"/>
            <a:ext cx="6732587" cy="3838575"/>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Inhibitors to cloud computing</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37</a:t>
            </a:fld>
            <a:endParaRPr lang="en-US"/>
          </a:p>
        </p:txBody>
      </p:sp>
      <p:pic>
        <p:nvPicPr>
          <p:cNvPr id="48130" name="Picture 2"/>
          <p:cNvPicPr>
            <a:picLocks noChangeAspect="1" noChangeArrowheads="1"/>
          </p:cNvPicPr>
          <p:nvPr/>
        </p:nvPicPr>
        <p:blipFill>
          <a:blip r:embed="rId2"/>
          <a:srcRect/>
          <a:stretch>
            <a:fillRect/>
          </a:stretch>
        </p:blipFill>
        <p:spPr bwMode="auto">
          <a:xfrm>
            <a:off x="640080" y="1188720"/>
            <a:ext cx="7904163" cy="3190875"/>
          </a:xfrm>
          <a:prstGeom prst="rect">
            <a:avLst/>
          </a:prstGeom>
          <a:noFill/>
          <a:ln w="9525">
            <a:noFill/>
            <a:miter lim="800000"/>
            <a:headEnd/>
            <a:tailEnd/>
          </a:ln>
        </p:spPr>
      </p:pic>
      <p:sp>
        <p:nvSpPr>
          <p:cNvPr id="5" name="Rectangle 4"/>
          <p:cNvSpPr/>
          <p:nvPr/>
        </p:nvSpPr>
        <p:spPr>
          <a:xfrm>
            <a:off x="228600" y="4480560"/>
            <a:ext cx="8503920" cy="1643527"/>
          </a:xfrm>
          <a:prstGeom prst="rect">
            <a:avLst/>
          </a:prstGeom>
        </p:spPr>
        <p:txBody>
          <a:bodyPr wrap="square">
            <a:spAutoFit/>
          </a:bodyPr>
          <a:lstStyle/>
          <a:p>
            <a:pPr algn="just"/>
            <a:r>
              <a:rPr lang="en-US" sz="1400" b="1" dirty="0" smtClean="0">
                <a:solidFill>
                  <a:schemeClr val="tx1"/>
                </a:solidFill>
              </a:rPr>
              <a:t>Security </a:t>
            </a:r>
            <a:r>
              <a:rPr lang="en-US" sz="1400" i="1" dirty="0" smtClean="0">
                <a:solidFill>
                  <a:schemeClr val="tx1"/>
                </a:solidFill>
              </a:rPr>
              <a:t>- is a critical issue largely in public or shared environments, where the cloud provider needs to make sure that data privacy and compliance is guaranteed. Secure and efficient data exchange across the enterprise and clouds, as well as secure application connectivity are the major security concerns. Image management is important both in private and public clouds, as images are fast becoming the core object for deployment in data centers as a way to bypass installation problems. In this context, organizations need a way to organize, secure, manage and deploy images to the various virtualized platforms in a scalable manner. Once deployed, organizations need a way to manage the virtual images, which includes monitoring, updating, tracking, change management and auditing.</a:t>
            </a:r>
            <a:endParaRPr lang="en-US" sz="1400" dirty="0">
              <a:solidFill>
                <a:schemeClr val="tx1"/>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Categories for cloud computing risks</a:t>
            </a:r>
            <a:br>
              <a:rPr lang="en-US" dirty="0" smtClean="0"/>
            </a:b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38</a:t>
            </a:fld>
            <a:endParaRPr lang="en-US"/>
          </a:p>
        </p:txBody>
      </p:sp>
      <p:pic>
        <p:nvPicPr>
          <p:cNvPr id="53250" name="Picture 2"/>
          <p:cNvPicPr>
            <a:picLocks noChangeAspect="1" noChangeArrowheads="1"/>
          </p:cNvPicPr>
          <p:nvPr/>
        </p:nvPicPr>
        <p:blipFill>
          <a:blip r:embed="rId2"/>
          <a:srcRect/>
          <a:stretch>
            <a:fillRect/>
          </a:stretch>
        </p:blipFill>
        <p:spPr bwMode="auto">
          <a:xfrm>
            <a:off x="685800" y="1417320"/>
            <a:ext cx="7749857" cy="447165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Cloud Computing risk - example</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39</a:t>
            </a:fld>
            <a:endParaRPr lang="en-US"/>
          </a:p>
        </p:txBody>
      </p:sp>
      <p:pic>
        <p:nvPicPr>
          <p:cNvPr id="49155" name="Picture 3"/>
          <p:cNvPicPr>
            <a:picLocks noChangeAspect="1" noChangeArrowheads="1"/>
          </p:cNvPicPr>
          <p:nvPr/>
        </p:nvPicPr>
        <p:blipFill>
          <a:blip r:embed="rId2"/>
          <a:srcRect/>
          <a:stretch>
            <a:fillRect/>
          </a:stretch>
        </p:blipFill>
        <p:spPr bwMode="auto">
          <a:xfrm>
            <a:off x="914400" y="1662113"/>
            <a:ext cx="7313613" cy="3533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4</a:t>
            </a:fld>
            <a:endParaRPr lang="en-US"/>
          </a:p>
        </p:txBody>
      </p:sp>
      <p:sp>
        <p:nvSpPr>
          <p:cNvPr id="4" name="Rectangle 3"/>
          <p:cNvSpPr/>
          <p:nvPr/>
        </p:nvSpPr>
        <p:spPr>
          <a:xfrm>
            <a:off x="228600" y="1097280"/>
            <a:ext cx="8732520" cy="535531"/>
          </a:xfrm>
          <a:prstGeom prst="rect">
            <a:avLst/>
          </a:prstGeom>
        </p:spPr>
        <p:txBody>
          <a:bodyPr wrap="square">
            <a:spAutoFit/>
          </a:bodyPr>
          <a:lstStyle/>
          <a:p>
            <a:pPr algn="just"/>
            <a:r>
              <a:rPr lang="en-US" sz="1600" dirty="0" smtClean="0">
                <a:solidFill>
                  <a:schemeClr val="tx1"/>
                </a:solidFill>
              </a:rPr>
              <a:t>• 6 key steps when moving to cloud environment</a:t>
            </a:r>
          </a:p>
          <a:p>
            <a:pPr algn="just">
              <a:buFont typeface="Arial" pitchFamily="34" charset="0"/>
              <a:buChar char="•"/>
            </a:pPr>
            <a:r>
              <a:rPr lang="en-US" sz="1600" dirty="0" smtClean="0">
                <a:solidFill>
                  <a:schemeClr val="tx1"/>
                </a:solidFill>
              </a:rPr>
              <a:t> Inhibitors and risks to cloud computing</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IBM recommends a practical approach to cloud computing</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40</a:t>
            </a:fld>
            <a:endParaRPr lang="en-US"/>
          </a:p>
        </p:txBody>
      </p:sp>
      <p:pic>
        <p:nvPicPr>
          <p:cNvPr id="51202" name="Picture 2"/>
          <p:cNvPicPr>
            <a:picLocks noChangeAspect="1" noChangeArrowheads="1"/>
          </p:cNvPicPr>
          <p:nvPr/>
        </p:nvPicPr>
        <p:blipFill>
          <a:blip r:embed="rId2"/>
          <a:srcRect/>
          <a:stretch>
            <a:fillRect/>
          </a:stretch>
        </p:blipFill>
        <p:spPr bwMode="auto">
          <a:xfrm>
            <a:off x="1188720" y="1371600"/>
            <a:ext cx="7075487" cy="422265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IBM’s cloud strategy framework is organized around four key dimensions for cloud adoption</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41</a:t>
            </a:fld>
            <a:endParaRPr lang="en-US"/>
          </a:p>
        </p:txBody>
      </p:sp>
      <p:pic>
        <p:nvPicPr>
          <p:cNvPr id="55298" name="Picture 2"/>
          <p:cNvPicPr>
            <a:picLocks noChangeAspect="1" noChangeArrowheads="1"/>
          </p:cNvPicPr>
          <p:nvPr/>
        </p:nvPicPr>
        <p:blipFill>
          <a:blip r:embed="rId2"/>
          <a:srcRect/>
          <a:stretch>
            <a:fillRect/>
          </a:stretch>
        </p:blipFill>
        <p:spPr bwMode="auto">
          <a:xfrm>
            <a:off x="228600" y="1463040"/>
            <a:ext cx="7031859" cy="436530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Cloud adoption approach – assessment example</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42</a:t>
            </a:fld>
            <a:endParaRPr lang="en-US"/>
          </a:p>
        </p:txBody>
      </p:sp>
      <p:pic>
        <p:nvPicPr>
          <p:cNvPr id="66562" name="Picture 2"/>
          <p:cNvPicPr>
            <a:picLocks noChangeAspect="1" noChangeArrowheads="1"/>
          </p:cNvPicPr>
          <p:nvPr/>
        </p:nvPicPr>
        <p:blipFill>
          <a:blip r:embed="rId2"/>
          <a:srcRect/>
          <a:stretch>
            <a:fillRect/>
          </a:stretch>
        </p:blipFill>
        <p:spPr bwMode="auto">
          <a:xfrm>
            <a:off x="0" y="1408748"/>
            <a:ext cx="9028431" cy="41690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Cloud adoption approach – assessment example</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43</a:t>
            </a:fld>
            <a:endParaRPr lang="en-US"/>
          </a:p>
        </p:txBody>
      </p:sp>
      <p:sp>
        <p:nvSpPr>
          <p:cNvPr id="5" name="Rectangle 4"/>
          <p:cNvSpPr/>
          <p:nvPr/>
        </p:nvSpPr>
        <p:spPr>
          <a:xfrm>
            <a:off x="228600" y="1097280"/>
            <a:ext cx="8275320" cy="4302716"/>
          </a:xfrm>
          <a:prstGeom prst="rect">
            <a:avLst/>
          </a:prstGeom>
        </p:spPr>
        <p:txBody>
          <a:bodyPr wrap="square">
            <a:spAutoFit/>
          </a:bodyPr>
          <a:lstStyle/>
          <a:p>
            <a:pPr algn="just"/>
            <a:r>
              <a:rPr lang="en-US" sz="1600" b="1" dirty="0" smtClean="0">
                <a:solidFill>
                  <a:schemeClr val="tx1"/>
                </a:solidFill>
              </a:rPr>
              <a:t>Analysis and Vision</a:t>
            </a:r>
          </a:p>
          <a:p>
            <a:pPr algn="just"/>
            <a:r>
              <a:rPr lang="en-US" sz="1600" dirty="0" smtClean="0">
                <a:solidFill>
                  <a:schemeClr val="tx1"/>
                </a:solidFill>
              </a:rPr>
              <a:t>In the initial phase, readiness analysis uses business and IT imperatives, gaps and cloud value drivers to show the enterprise which areas are possible for cloud adoption. A business value analysis is performed that prioritizes the cloud adoption areas. The visioning during this stage may result in new business models and opportunities that could result in dramatic changes to operating models. The readiness assessment also enables clients to quickly understand and gain insight into their IT organizational design, including resources and skills, systems and technology, service and IT management.</a:t>
            </a:r>
          </a:p>
          <a:p>
            <a:pPr algn="just"/>
            <a:endParaRPr lang="en-US" sz="1600" dirty="0" smtClean="0">
              <a:solidFill>
                <a:schemeClr val="tx1"/>
              </a:solidFill>
            </a:endParaRPr>
          </a:p>
          <a:p>
            <a:pPr algn="just"/>
            <a:r>
              <a:rPr lang="en-US" sz="1600" b="1" dirty="0" smtClean="0">
                <a:solidFill>
                  <a:schemeClr val="tx1"/>
                </a:solidFill>
              </a:rPr>
              <a:t>Strategy Design</a:t>
            </a:r>
          </a:p>
          <a:p>
            <a:pPr algn="just"/>
            <a:r>
              <a:rPr lang="en-US" sz="1600" dirty="0" smtClean="0">
                <a:solidFill>
                  <a:schemeClr val="tx1"/>
                </a:solidFill>
              </a:rPr>
              <a:t>This phase designs the cloud IT strategy and the associated change strategy, as well as delivers a cost-benefit analysis that can help with application prioritization.</a:t>
            </a:r>
          </a:p>
          <a:p>
            <a:pPr algn="just"/>
            <a:endParaRPr lang="en-US" sz="1600" dirty="0" smtClean="0">
              <a:solidFill>
                <a:schemeClr val="tx1"/>
              </a:solidFill>
            </a:endParaRPr>
          </a:p>
          <a:p>
            <a:pPr algn="just"/>
            <a:r>
              <a:rPr lang="en-US" sz="1600" b="1" dirty="0" smtClean="0">
                <a:solidFill>
                  <a:schemeClr val="tx1"/>
                </a:solidFill>
              </a:rPr>
              <a:t>Strategic Roadmap</a:t>
            </a:r>
          </a:p>
          <a:p>
            <a:pPr algn="just"/>
            <a:r>
              <a:rPr lang="en-US" sz="1600" dirty="0" smtClean="0">
                <a:solidFill>
                  <a:schemeClr val="tx1"/>
                </a:solidFill>
              </a:rPr>
              <a:t>This phase builds the strategic roadmap and is focused on getting started with cloud by prioritizing workloads to target for pilots and determining the actions needed to execute them. The strategic roadmap would include the implementation roadmap that has prioritized initiatives including the pilots, required investments and the desired benefits realization.</a:t>
            </a:r>
            <a:endParaRPr lang="en-US" sz="1600" dirty="0">
              <a:solidFill>
                <a:schemeClr val="tx1"/>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Links and related study material</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44</a:t>
            </a:fld>
            <a:endParaRPr lang="en-US"/>
          </a:p>
        </p:txBody>
      </p:sp>
      <p:sp>
        <p:nvSpPr>
          <p:cNvPr id="4" name="Rectangle 3"/>
          <p:cNvSpPr/>
          <p:nvPr/>
        </p:nvSpPr>
        <p:spPr>
          <a:xfrm>
            <a:off x="228600" y="1280160"/>
            <a:ext cx="8001000" cy="5937010"/>
          </a:xfrm>
          <a:prstGeom prst="rect">
            <a:avLst/>
          </a:prstGeom>
        </p:spPr>
        <p:txBody>
          <a:bodyPr wrap="square">
            <a:spAutoFit/>
          </a:bodyPr>
          <a:lstStyle/>
          <a:p>
            <a:pPr algn="l">
              <a:buFont typeface="Arial" pitchFamily="34" charset="0"/>
              <a:buChar char="•"/>
            </a:pPr>
            <a:r>
              <a:rPr lang="en-US" sz="1200" dirty="0" smtClean="0">
                <a:solidFill>
                  <a:schemeClr val="tx1"/>
                </a:solidFill>
              </a:rPr>
              <a:t> Security for cloud computing</a:t>
            </a:r>
          </a:p>
          <a:p>
            <a:pPr algn="l"/>
            <a:r>
              <a:rPr lang="en-US" sz="800" dirty="0" smtClean="0">
                <a:hlinkClick r:id="rId2"/>
              </a:rPr>
              <a:t>http://www.cloudstandardscustomercouncil.org/security-d.htm</a:t>
            </a:r>
            <a:endParaRPr lang="en-US" sz="800" dirty="0" smtClean="0"/>
          </a:p>
          <a:p>
            <a:pPr algn="l"/>
            <a:endParaRPr lang="en-US" sz="1200" dirty="0" smtClean="0"/>
          </a:p>
          <a:p>
            <a:pPr algn="l">
              <a:buFont typeface="Arial" pitchFamily="34" charset="0"/>
              <a:buChar char="•"/>
            </a:pPr>
            <a:r>
              <a:rPr lang="en-US" sz="1200" dirty="0" smtClean="0">
                <a:solidFill>
                  <a:schemeClr val="tx1"/>
                </a:solidFill>
              </a:rPr>
              <a:t> Cloud Computing and Service Management (CLD01) - Cloud_Computing_CustExp_CloudSvcImpl_20100309</a:t>
            </a:r>
          </a:p>
          <a:p>
            <a:pPr algn="l"/>
            <a:endParaRPr lang="en-US" sz="1200" dirty="0" smtClean="0"/>
          </a:p>
          <a:p>
            <a:pPr algn="l">
              <a:buFont typeface="Arial" pitchFamily="34" charset="0"/>
              <a:buChar char="•"/>
            </a:pPr>
            <a:r>
              <a:rPr lang="en-US" sz="1200" dirty="0" smtClean="0">
                <a:solidFill>
                  <a:schemeClr val="tx1"/>
                </a:solidFill>
              </a:rPr>
              <a:t> Cloud Computing Payback - </a:t>
            </a:r>
          </a:p>
          <a:p>
            <a:pPr algn="l"/>
            <a:r>
              <a:rPr lang="en-US" sz="800" dirty="0" smtClean="0">
                <a:hlinkClick r:id="rId3"/>
              </a:rPr>
              <a:t>ftp://service.boulder.ibm.com/software/au/downloads/Cloud_Computing_Payback_Explained.pdf</a:t>
            </a:r>
            <a:endParaRPr lang="en-US" sz="800" dirty="0" smtClean="0"/>
          </a:p>
          <a:p>
            <a:pPr algn="l"/>
            <a:endParaRPr lang="en-US" sz="1200" dirty="0" smtClean="0"/>
          </a:p>
          <a:p>
            <a:pPr algn="l">
              <a:buFont typeface="Arial" pitchFamily="34" charset="0"/>
              <a:buChar char="•"/>
            </a:pPr>
            <a:r>
              <a:rPr lang="en-US" sz="1200" dirty="0" smtClean="0">
                <a:solidFill>
                  <a:schemeClr val="tx1"/>
                </a:solidFill>
              </a:rPr>
              <a:t> Defining a framework for cloud adoption</a:t>
            </a:r>
          </a:p>
          <a:p>
            <a:pPr algn="l"/>
            <a:r>
              <a:rPr lang="en-US" sz="800" dirty="0" smtClean="0">
                <a:hlinkClick r:id="rId4"/>
              </a:rPr>
              <a:t>http://www-935.ibm.com/services/us/cio/itxpo/4_defining-a-framework-for-cloud-adoptionciw03067usen.pdf</a:t>
            </a:r>
            <a:endParaRPr lang="en-US" sz="800" dirty="0" smtClean="0"/>
          </a:p>
          <a:p>
            <a:endParaRPr lang="en-US" sz="1200" dirty="0" smtClean="0"/>
          </a:p>
          <a:p>
            <a:pPr algn="just">
              <a:buFont typeface="Arial" pitchFamily="34" charset="0"/>
              <a:buChar char="•"/>
            </a:pPr>
            <a:r>
              <a:rPr lang="en-US" sz="1200" dirty="0" smtClean="0">
                <a:solidFill>
                  <a:schemeClr val="tx1"/>
                </a:solidFill>
              </a:rPr>
              <a:t> Assess enterprise applications for cloud migration</a:t>
            </a:r>
          </a:p>
          <a:p>
            <a:pPr algn="l"/>
            <a:r>
              <a:rPr lang="en-US" sz="800" dirty="0" smtClean="0">
                <a:hlinkClick r:id="rId5"/>
              </a:rPr>
              <a:t>http://www.ibm.com/developerworks/cloud/library/cl-assessport/cl-assessport-pdf.pdf</a:t>
            </a:r>
            <a:endParaRPr lang="en-US" sz="800" dirty="0" smtClean="0"/>
          </a:p>
          <a:p>
            <a:pPr algn="l"/>
            <a:endParaRPr lang="en-US" sz="1200" dirty="0" smtClean="0"/>
          </a:p>
          <a:p>
            <a:pPr algn="just">
              <a:buFont typeface="Arial" pitchFamily="34" charset="0"/>
              <a:buChar char="•"/>
            </a:pPr>
            <a:r>
              <a:rPr lang="en-US" sz="1200" dirty="0" smtClean="0">
                <a:solidFill>
                  <a:schemeClr val="tx1"/>
                </a:solidFill>
              </a:rPr>
              <a:t> Developing a Cloud Roadmap with a Workload Oriented Approach</a:t>
            </a:r>
            <a:endParaRPr lang="en-US" sz="1200" dirty="0" smtClean="0">
              <a:solidFill>
                <a:schemeClr val="tx1"/>
              </a:solidFill>
              <a:hlinkClick r:id="rId6"/>
            </a:endParaRPr>
          </a:p>
          <a:p>
            <a:pPr algn="l"/>
            <a:r>
              <a:rPr lang="en-US" sz="800" dirty="0" smtClean="0">
                <a:hlinkClick r:id="rId6"/>
              </a:rPr>
              <a:t>https://www-950.ibm.com/events/wwe/ca/canada.nsf/vLookupPDFs/developing_a_cloud_roadmap_with_a_workload_oriented_approach_-_micheal_daniels_-_montreal/$file/Developing%20a%20Cloud%20Roadmap%20with%20a%20Workload%20Oriented%20Approach%20-%20Micheal%20Daniels%20-%20Montreal.pdf</a:t>
            </a:r>
            <a:endParaRPr lang="en-US" sz="800" dirty="0" smtClean="0"/>
          </a:p>
          <a:p>
            <a:pPr algn="l"/>
            <a:endParaRPr lang="en-US" sz="800" dirty="0" smtClean="0"/>
          </a:p>
          <a:p>
            <a:pPr algn="just">
              <a:buFont typeface="Arial" pitchFamily="34" charset="0"/>
              <a:buChar char="•"/>
            </a:pPr>
            <a:r>
              <a:rPr lang="en-US" sz="1200" dirty="0" smtClean="0">
                <a:solidFill>
                  <a:schemeClr val="tx1"/>
                </a:solidFill>
              </a:rPr>
              <a:t> Cloud computing insights from110 implementation projects</a:t>
            </a:r>
          </a:p>
          <a:p>
            <a:pPr algn="l"/>
            <a:r>
              <a:rPr lang="en-US" sz="800" dirty="0" smtClean="0">
                <a:hlinkClick r:id="rId7"/>
              </a:rPr>
              <a:t>https://www-304.ibm.com/easyaccess3/fileserve?contentid=215289</a:t>
            </a:r>
            <a:endParaRPr lang="en-US" sz="800" dirty="0" smtClean="0"/>
          </a:p>
          <a:p>
            <a:pPr algn="l"/>
            <a:endParaRPr lang="en-US" sz="800" dirty="0" smtClean="0"/>
          </a:p>
          <a:p>
            <a:pPr algn="l"/>
            <a:endParaRPr lang="en-US" sz="800" dirty="0" smtClean="0"/>
          </a:p>
          <a:p>
            <a:pPr algn="just">
              <a:buFont typeface="Arial" pitchFamily="34" charset="0"/>
              <a:buChar char="•"/>
            </a:pPr>
            <a:r>
              <a:rPr lang="en-US" sz="1200" b="1" dirty="0" smtClean="0">
                <a:solidFill>
                  <a:schemeClr val="tx1"/>
                </a:solidFill>
              </a:rPr>
              <a:t> </a:t>
            </a:r>
            <a:r>
              <a:rPr lang="en-US" sz="1200" dirty="0" smtClean="0">
                <a:solidFill>
                  <a:schemeClr val="tx1"/>
                </a:solidFill>
              </a:rPr>
              <a:t>Demystifying the cloud: The new economics of cloud computing</a:t>
            </a:r>
          </a:p>
          <a:p>
            <a:pPr algn="l"/>
            <a:r>
              <a:rPr lang="en-US" sz="800" dirty="0" smtClean="0">
                <a:hlinkClick r:id="rId8"/>
              </a:rPr>
              <a:t>https://www-304.ibm.com/events/wwe/grp/grp004.nsf/vLookupPDFs/FINAL--Demystifying%20Cloud--Defining%20a%20Path%20Forward/$file/FINAL--Demystifying%20Cloud--Defining%20a%20Path%20Forward.pdf</a:t>
            </a:r>
            <a:endParaRPr lang="en-US" sz="800" dirty="0" smtClean="0"/>
          </a:p>
          <a:p>
            <a:pPr algn="l">
              <a:buFont typeface="Arial" pitchFamily="34" charset="0"/>
              <a:buChar char="•"/>
            </a:pPr>
            <a:endParaRPr lang="en-US" sz="1200" dirty="0" smtClean="0"/>
          </a:p>
          <a:p>
            <a:pPr algn="l">
              <a:buFont typeface="Arial" pitchFamily="34" charset="0"/>
              <a:buChar char="•"/>
            </a:pPr>
            <a:r>
              <a:rPr lang="en-US" sz="1200" dirty="0" smtClean="0">
                <a:solidFill>
                  <a:schemeClr val="tx1"/>
                </a:solidFill>
              </a:rPr>
              <a:t> Migration to Cloud</a:t>
            </a:r>
          </a:p>
          <a:p>
            <a:pPr algn="l">
              <a:buFont typeface="Arial" pitchFamily="34" charset="0"/>
              <a:buChar char="•"/>
            </a:pPr>
            <a:r>
              <a:rPr lang="en-US" sz="800" dirty="0" smtClean="0">
                <a:hlinkClick r:id="rId9"/>
              </a:rPr>
              <a:t>https://www-950.ibm.com/events/wwe/grp/grp011.nsf/vLookupPDFs/Migration%20to%20Cloud%20-%20Tomlinson/$file/Migration%20to%20Cloud%20-%20Tomlinson.pdf</a:t>
            </a:r>
            <a:endParaRPr lang="en-US" sz="800" dirty="0" smtClean="0"/>
          </a:p>
          <a:p>
            <a:pPr algn="l">
              <a:buFont typeface="Arial" pitchFamily="34" charset="0"/>
              <a:buChar char="•"/>
            </a:pPr>
            <a:endParaRPr lang="en-US" sz="1200" dirty="0" smtClean="0"/>
          </a:p>
          <a:p>
            <a:pPr algn="l">
              <a:buFont typeface="Arial" pitchFamily="34" charset="0"/>
              <a:buChar char="•"/>
            </a:pPr>
            <a:r>
              <a:rPr lang="en-US" sz="1200" dirty="0" smtClean="0">
                <a:solidFill>
                  <a:schemeClr val="tx1"/>
                </a:solidFill>
              </a:rPr>
              <a:t> Weather report: Considerations for migrating to the cloud</a:t>
            </a:r>
          </a:p>
          <a:p>
            <a:pPr algn="l"/>
            <a:r>
              <a:rPr lang="en-US" sz="800" dirty="0" smtClean="0">
                <a:solidFill>
                  <a:schemeClr val="tx1"/>
                </a:solidFill>
                <a:hlinkClick r:id="rId10"/>
              </a:rPr>
              <a:t>https://www.ibm.com/developerworks/cloud/library/cl-wr1migrateappstocloud/</a:t>
            </a:r>
            <a:endParaRPr lang="en-US" sz="800" dirty="0" smtClean="0">
              <a:solidFill>
                <a:schemeClr val="tx1"/>
              </a:solidFill>
            </a:endParaRPr>
          </a:p>
          <a:p>
            <a:pPr algn="l"/>
            <a:endParaRPr lang="en-US" sz="800" b="1" dirty="0" smtClean="0">
              <a:solidFill>
                <a:schemeClr val="tx1"/>
              </a:solidFill>
            </a:endParaRPr>
          </a:p>
          <a:p>
            <a:pPr algn="just">
              <a:buFont typeface="Arial" pitchFamily="34" charset="0"/>
              <a:buChar char="•"/>
            </a:pPr>
            <a:r>
              <a:rPr lang="en-US" sz="1200" dirty="0" smtClean="0">
                <a:solidFill>
                  <a:schemeClr val="tx1"/>
                </a:solidFill>
              </a:rPr>
              <a:t> Choosing a partner for enterprise cloud production workloads</a:t>
            </a:r>
          </a:p>
          <a:p>
            <a:pPr algn="l"/>
            <a:r>
              <a:rPr lang="en-US" sz="800" dirty="0" smtClean="0">
                <a:solidFill>
                  <a:schemeClr val="tx1"/>
                </a:solidFill>
                <a:hlinkClick r:id="rId11"/>
              </a:rPr>
              <a:t>http://www-01.ibm.com/common/ssi/cgi-bin/ssialias?subtype=WH&amp;infotype=SA&amp;appname=GTSE_SS_UF_USEN&amp;htmlfid=SSW03009USEN&amp;attachment=SSW03009USEN.PDF</a:t>
            </a:r>
            <a:endParaRPr lang="en-US" sz="800" dirty="0" smtClean="0">
              <a:solidFill>
                <a:schemeClr val="tx1"/>
              </a:solidFill>
            </a:endParaRPr>
          </a:p>
          <a:p>
            <a:endParaRPr lang="en-US" sz="1200" dirty="0" smtClean="0">
              <a:solidFill>
                <a:schemeClr val="tx1"/>
              </a:solidFill>
            </a:endParaRPr>
          </a:p>
          <a:p>
            <a:pPr algn="just">
              <a:buFont typeface="Arial" pitchFamily="34" charset="0"/>
              <a:buChar char="•"/>
            </a:pPr>
            <a:r>
              <a:rPr lang="en-US" sz="1200" dirty="0" smtClean="0">
                <a:solidFill>
                  <a:schemeClr val="tx1"/>
                </a:solidFill>
              </a:rPr>
              <a:t> Considerations for migrating to </a:t>
            </a:r>
            <a:r>
              <a:rPr lang="en-US" sz="1200" dirty="0" err="1" smtClean="0">
                <a:solidFill>
                  <a:schemeClr val="tx1"/>
                </a:solidFill>
              </a:rPr>
              <a:t>thecloud</a:t>
            </a:r>
            <a:endParaRPr lang="en-US" sz="1200" dirty="0" smtClean="0">
              <a:solidFill>
                <a:schemeClr val="tx1"/>
              </a:solidFill>
            </a:endParaRPr>
          </a:p>
          <a:p>
            <a:pPr algn="l"/>
            <a:r>
              <a:rPr lang="en-US" sz="800" dirty="0" smtClean="0">
                <a:solidFill>
                  <a:schemeClr val="tx1"/>
                </a:solidFill>
                <a:hlinkClick r:id="rId12"/>
              </a:rPr>
              <a:t>http://www.ibm.com/developerworks/cloud/library/cl-wr1migrateappstocloud</a:t>
            </a:r>
            <a:r>
              <a:rPr lang="en-US" sz="800" b="1" dirty="0" smtClean="0">
                <a:solidFill>
                  <a:schemeClr val="tx1"/>
                </a:solidFill>
                <a:hlinkClick r:id="rId12"/>
              </a:rPr>
              <a:t>/</a:t>
            </a:r>
            <a:endParaRPr lang="en-US" sz="800" b="1" dirty="0" smtClean="0">
              <a:solidFill>
                <a:schemeClr val="tx1"/>
              </a:solidFill>
            </a:endParaRPr>
          </a:p>
          <a:p>
            <a:pPr algn="l">
              <a:buFont typeface="Arial" pitchFamily="34" charset="0"/>
              <a:buChar char="•"/>
            </a:pPr>
            <a:endParaRPr lang="en-US" sz="800" dirty="0"/>
          </a:p>
          <a:p>
            <a:pPr algn="l">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Links and related study material</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45</a:t>
            </a:fld>
            <a:endParaRPr lang="en-US"/>
          </a:p>
        </p:txBody>
      </p:sp>
      <p:sp>
        <p:nvSpPr>
          <p:cNvPr id="4" name="Rectangle 3"/>
          <p:cNvSpPr/>
          <p:nvPr/>
        </p:nvSpPr>
        <p:spPr>
          <a:xfrm>
            <a:off x="228600" y="1280160"/>
            <a:ext cx="8001000" cy="2308324"/>
          </a:xfrm>
          <a:prstGeom prst="rect">
            <a:avLst/>
          </a:prstGeom>
        </p:spPr>
        <p:txBody>
          <a:bodyPr wrap="square">
            <a:spAutoFit/>
          </a:bodyPr>
          <a:lstStyle/>
          <a:p>
            <a:pPr algn="l">
              <a:buFont typeface="Arial" pitchFamily="34" charset="0"/>
              <a:buChar char="•"/>
            </a:pPr>
            <a:r>
              <a:rPr lang="en-US" sz="1200" dirty="0" smtClean="0">
                <a:solidFill>
                  <a:schemeClr val="tx1"/>
                </a:solidFill>
              </a:rPr>
              <a:t> Capturing the Potential of Cloud</a:t>
            </a:r>
          </a:p>
          <a:p>
            <a:pPr algn="l"/>
            <a:r>
              <a:rPr lang="en-US" sz="800" dirty="0" smtClean="0">
                <a:hlinkClick r:id="rId2"/>
              </a:rPr>
              <a:t>https://www.ibm.com/ibm/files/K640311W72867H78/12Capturing_the_Potential_of_Cloud_1_5MB.pdf</a:t>
            </a:r>
            <a:endParaRPr lang="en-US" sz="800" dirty="0" smtClean="0"/>
          </a:p>
          <a:p>
            <a:pPr algn="l"/>
            <a:endParaRPr lang="en-US" sz="800" dirty="0" smtClean="0"/>
          </a:p>
          <a:p>
            <a:pPr algn="l">
              <a:buFont typeface="Arial" pitchFamily="34" charset="0"/>
              <a:buChar char="•"/>
            </a:pPr>
            <a:r>
              <a:rPr lang="en-US" sz="1200" dirty="0" smtClean="0">
                <a:solidFill>
                  <a:schemeClr val="tx1"/>
                </a:solidFill>
              </a:rPr>
              <a:t> Practical guide to cloud computing</a:t>
            </a:r>
          </a:p>
          <a:p>
            <a:pPr algn="l"/>
            <a:r>
              <a:rPr lang="en-US" sz="800" dirty="0" smtClean="0">
                <a:hlinkClick r:id="rId3"/>
              </a:rPr>
              <a:t>http://www.cloudstandardscustomercouncil.org/2011_Practical_Guide_to_Cloud%20Computing.pdf</a:t>
            </a:r>
            <a:endParaRPr lang="en-US" sz="800" dirty="0" smtClean="0"/>
          </a:p>
          <a:p>
            <a:endParaRPr lang="en-US" sz="800" dirty="0" smtClean="0"/>
          </a:p>
          <a:p>
            <a:pPr algn="just">
              <a:buFont typeface="Arial" pitchFamily="34" charset="0"/>
              <a:buChar char="•"/>
            </a:pPr>
            <a:r>
              <a:rPr lang="en-US" sz="1200" dirty="0" smtClean="0">
                <a:solidFill>
                  <a:schemeClr val="tx1"/>
                </a:solidFill>
              </a:rPr>
              <a:t> Migrating Applications to Public Cloud Services:  Roadmap for Success</a:t>
            </a:r>
          </a:p>
          <a:p>
            <a:pPr algn="l"/>
            <a:r>
              <a:rPr lang="en-US" sz="800" dirty="0" smtClean="0">
                <a:hlinkClick r:id="rId4"/>
              </a:rPr>
              <a:t>http://www.cloudstandardscustomercouncil.org/Migrating-Apps-to-the-Cloud-Final.pdf</a:t>
            </a:r>
            <a:endParaRPr lang="en-US" sz="800" dirty="0" smtClean="0"/>
          </a:p>
          <a:p>
            <a:pPr algn="l"/>
            <a:endParaRPr lang="en-US" sz="800" dirty="0" smtClean="0"/>
          </a:p>
          <a:p>
            <a:pPr algn="l">
              <a:buFont typeface="Arial" pitchFamily="34" charset="0"/>
              <a:buChar char="•"/>
            </a:pPr>
            <a:r>
              <a:rPr lang="en-US" sz="1200" dirty="0" smtClean="0">
                <a:solidFill>
                  <a:schemeClr val="tx1"/>
                </a:solidFill>
              </a:rPr>
              <a:t> Moving to Cloud</a:t>
            </a:r>
          </a:p>
          <a:p>
            <a:pPr algn="l"/>
            <a:r>
              <a:rPr lang="en-US" sz="800" dirty="0" smtClean="0">
                <a:hlinkClick r:id="rId5"/>
              </a:rPr>
              <a:t>http://www.cloudstandardscustomercouncil.org/whitepaper-movingtothecloud.htm</a:t>
            </a:r>
            <a:endParaRPr lang="en-US" sz="800" dirty="0" smtClean="0"/>
          </a:p>
          <a:p>
            <a:pPr algn="l"/>
            <a:endParaRPr lang="en-US" sz="800" dirty="0" smtClean="0"/>
          </a:p>
          <a:p>
            <a:pPr algn="l">
              <a:buFont typeface="Arial" pitchFamily="34" charset="0"/>
              <a:buChar char="•"/>
            </a:pPr>
            <a:r>
              <a:rPr lang="en-US" sz="1200" dirty="0" smtClean="0">
                <a:solidFill>
                  <a:schemeClr val="tx1"/>
                </a:solidFill>
              </a:rPr>
              <a:t> Cloud Strategy</a:t>
            </a:r>
            <a:endParaRPr lang="en-US" sz="1200" dirty="0" smtClean="0">
              <a:solidFill>
                <a:schemeClr val="tx1"/>
              </a:solidFill>
              <a:hlinkClick r:id="rId6"/>
            </a:endParaRPr>
          </a:p>
          <a:p>
            <a:pPr algn="l"/>
            <a:r>
              <a:rPr lang="en-US" sz="800" dirty="0" smtClean="0">
                <a:hlinkClick r:id="rId6"/>
              </a:rPr>
              <a:t>http://www-935.ibm.com/services/us/its/flash/cloud-strategy_wat.swf</a:t>
            </a:r>
            <a:endParaRPr lang="en-US" sz="800" dirty="0" smtClean="0"/>
          </a:p>
          <a:p>
            <a:pPr algn="l"/>
            <a:endParaRPr lang="en-US" sz="800" dirty="0" smtClean="0"/>
          </a:p>
          <a:p>
            <a:pPr algn="l">
              <a:buFont typeface="Arial" pitchFamily="34" charset="0"/>
              <a:buChar char="•"/>
            </a:pPr>
            <a:r>
              <a:rPr lang="en-US" sz="1200" dirty="0" smtClean="0">
                <a:solidFill>
                  <a:schemeClr val="tx1"/>
                </a:solidFill>
              </a:rPr>
              <a:t>The Impact of Power and Cooling on Data Center Infrastructure</a:t>
            </a:r>
          </a:p>
          <a:p>
            <a:pPr algn="l"/>
            <a:r>
              <a:rPr lang="en-US" sz="800" dirty="0" smtClean="0">
                <a:solidFill>
                  <a:schemeClr val="tx1"/>
                </a:solidFill>
                <a:hlinkClick r:id="rId7"/>
              </a:rPr>
              <a:t>www.ibm.com/kr/event/download/200706_245_biggreen/s245_biggreen01.pdf</a:t>
            </a:r>
            <a:endParaRPr lang="en-US" sz="800" dirty="0" smtClean="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and structure</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5</a:t>
            </a:fld>
            <a:endParaRPr lang="en-US"/>
          </a:p>
        </p:txBody>
      </p:sp>
      <p:sp>
        <p:nvSpPr>
          <p:cNvPr id="4" name="Rectangle 3"/>
          <p:cNvSpPr/>
          <p:nvPr/>
        </p:nvSpPr>
        <p:spPr>
          <a:xfrm>
            <a:off x="228600" y="1188720"/>
            <a:ext cx="8522694" cy="3111621"/>
          </a:xfrm>
          <a:prstGeom prst="rect">
            <a:avLst/>
          </a:prstGeom>
        </p:spPr>
        <p:txBody>
          <a:bodyPr wrap="square">
            <a:spAutoFit/>
          </a:bodyPr>
          <a:lstStyle/>
          <a:p>
            <a:pPr algn="l"/>
            <a:r>
              <a:rPr lang="en-US" sz="1400" b="1" dirty="0" smtClean="0">
                <a:solidFill>
                  <a:schemeClr val="tx1"/>
                </a:solidFill>
              </a:rPr>
              <a:t>Key presentation</a:t>
            </a:r>
          </a:p>
          <a:p>
            <a:pPr algn="l">
              <a:buFont typeface="Arial" pitchFamily="34" charset="0"/>
              <a:buChar char="•"/>
            </a:pPr>
            <a:endParaRPr lang="en-US" sz="1200" dirty="0" smtClean="0">
              <a:solidFill>
                <a:schemeClr val="tx1"/>
              </a:solidFill>
            </a:endParaRPr>
          </a:p>
          <a:p>
            <a:pPr algn="l">
              <a:buFont typeface="Arial" pitchFamily="34" charset="0"/>
              <a:buChar char="•"/>
            </a:pPr>
            <a:r>
              <a:rPr lang="en-US" sz="1200" dirty="0" smtClean="0">
                <a:solidFill>
                  <a:schemeClr val="tx1"/>
                </a:solidFill>
              </a:rPr>
              <a:t> File: Developing a Cloud Roadmap with a Workload Oriented Approach - </a:t>
            </a:r>
            <a:r>
              <a:rPr lang="en-US" sz="1200" dirty="0" err="1" smtClean="0">
                <a:solidFill>
                  <a:schemeClr val="tx1"/>
                </a:solidFill>
              </a:rPr>
              <a:t>Micheal</a:t>
            </a:r>
            <a:r>
              <a:rPr lang="en-US" sz="1200" dirty="0" smtClean="0">
                <a:solidFill>
                  <a:schemeClr val="tx1"/>
                </a:solidFill>
              </a:rPr>
              <a:t> Daniels – Montreal.pdf -&gt; </a:t>
            </a:r>
            <a:r>
              <a:rPr lang="en-US" sz="1200" b="1" dirty="0" smtClean="0">
                <a:solidFill>
                  <a:srgbClr val="FF0000"/>
                </a:solidFill>
              </a:rPr>
              <a:t>master file</a:t>
            </a:r>
          </a:p>
          <a:p>
            <a:pPr algn="l">
              <a:buFont typeface="Arial" pitchFamily="34" charset="0"/>
              <a:buChar char="•"/>
            </a:pPr>
            <a:endParaRPr lang="en-US" sz="1200" dirty="0" smtClean="0">
              <a:solidFill>
                <a:schemeClr val="tx1"/>
              </a:solidFill>
            </a:endParaRPr>
          </a:p>
          <a:p>
            <a:pPr algn="l">
              <a:buFont typeface="Arial" pitchFamily="34" charset="0"/>
              <a:buChar char="•"/>
            </a:pPr>
            <a:r>
              <a:rPr lang="en-US" sz="1200" dirty="0" smtClean="0">
                <a:solidFill>
                  <a:schemeClr val="tx1"/>
                </a:solidFill>
              </a:rPr>
              <a:t> File: This training material  -&gt; </a:t>
            </a:r>
            <a:r>
              <a:rPr lang="en-US" sz="1200" b="1" dirty="0" smtClean="0">
                <a:solidFill>
                  <a:srgbClr val="0070C0"/>
                </a:solidFill>
              </a:rPr>
              <a:t>supplement</a:t>
            </a:r>
          </a:p>
          <a:p>
            <a:pPr algn="l"/>
            <a:endParaRPr lang="en-US" sz="1200" dirty="0" smtClean="0">
              <a:solidFill>
                <a:schemeClr val="tx1"/>
              </a:solidFill>
            </a:endParaRPr>
          </a:p>
          <a:p>
            <a:pPr algn="l"/>
            <a:endParaRPr lang="en-US" sz="1400" dirty="0" smtClean="0">
              <a:solidFill>
                <a:schemeClr val="tx1"/>
              </a:solidFill>
            </a:endParaRPr>
          </a:p>
          <a:p>
            <a:pPr algn="l"/>
            <a:r>
              <a:rPr lang="en-US" sz="1400" b="1" dirty="0" smtClean="0">
                <a:solidFill>
                  <a:schemeClr val="tx1"/>
                </a:solidFill>
              </a:rPr>
              <a:t>Appendix</a:t>
            </a:r>
          </a:p>
          <a:p>
            <a:pPr algn="l"/>
            <a:endParaRPr lang="en-US" sz="1200" dirty="0" smtClean="0">
              <a:solidFill>
                <a:schemeClr val="tx1"/>
              </a:solidFill>
            </a:endParaRPr>
          </a:p>
          <a:p>
            <a:pPr algn="l"/>
            <a:endParaRPr lang="en-US" sz="1200" dirty="0" smtClean="0">
              <a:solidFill>
                <a:schemeClr val="tx1"/>
              </a:solidFill>
            </a:endParaRPr>
          </a:p>
          <a:p>
            <a:pPr algn="l"/>
            <a:endParaRPr lang="en-US" sz="1200" dirty="0" smtClean="0">
              <a:solidFill>
                <a:schemeClr val="tx1"/>
              </a:solidFill>
            </a:endParaRPr>
          </a:p>
          <a:p>
            <a:pPr algn="l"/>
            <a:endParaRPr lang="en-US" sz="1200" dirty="0" smtClean="0">
              <a:solidFill>
                <a:schemeClr val="tx1"/>
              </a:solidFill>
            </a:endParaRPr>
          </a:p>
          <a:p>
            <a:endParaRPr lang="en-US" sz="1400" dirty="0" smtClean="0">
              <a:solidFill>
                <a:schemeClr val="tx1"/>
              </a:solidFill>
            </a:endParaRPr>
          </a:p>
          <a:p>
            <a:endParaRPr lang="en-US" sz="1800" dirty="0" smtClean="0">
              <a:solidFill>
                <a:schemeClr val="tx1"/>
              </a:solidFill>
            </a:endParaRPr>
          </a:p>
          <a:p>
            <a:endParaRPr lang="en-US" sz="1800" dirty="0" smtClean="0">
              <a:solidFill>
                <a:schemeClr val="tx1"/>
              </a:solidFill>
            </a:endParaRPr>
          </a:p>
          <a:p>
            <a:endParaRPr lang="en-US" sz="1800"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6</a:t>
            </a:fld>
            <a:endParaRPr lang="en-US"/>
          </a:p>
        </p:txBody>
      </p:sp>
      <p:pic>
        <p:nvPicPr>
          <p:cNvPr id="176130" name="Picture 2"/>
          <p:cNvPicPr>
            <a:picLocks noChangeAspect="1" noChangeArrowheads="1"/>
          </p:cNvPicPr>
          <p:nvPr/>
        </p:nvPicPr>
        <p:blipFill>
          <a:blip r:embed="rId2"/>
          <a:srcRect/>
          <a:stretch>
            <a:fillRect/>
          </a:stretch>
        </p:blipFill>
        <p:spPr bwMode="auto">
          <a:xfrm>
            <a:off x="256199" y="594360"/>
            <a:ext cx="8430601" cy="5874284"/>
          </a:xfrm>
          <a:prstGeom prst="rect">
            <a:avLst/>
          </a:prstGeom>
          <a:noFill/>
          <a:ln w="9525">
            <a:noFill/>
            <a:miter lim="800000"/>
            <a:headEnd/>
            <a:tailEnd/>
          </a:ln>
        </p:spPr>
      </p:pic>
      <p:sp>
        <p:nvSpPr>
          <p:cNvPr id="5" name="Title 1"/>
          <p:cNvSpPr>
            <a:spLocks noGrp="1"/>
          </p:cNvSpPr>
          <p:nvPr>
            <p:ph type="title"/>
          </p:nvPr>
        </p:nvSpPr>
        <p:spPr>
          <a:xfrm>
            <a:off x="182563" y="91440"/>
            <a:ext cx="8686800" cy="639763"/>
          </a:xfrm>
        </p:spPr>
        <p:txBody>
          <a:bodyPr/>
          <a:lstStyle/>
          <a:p>
            <a:r>
              <a:rPr lang="en-US" dirty="0" smtClean="0"/>
              <a:t>Why companies may prefer to go for cloud computing?</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Six steps for cloud implementation</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7</a:t>
            </a:fld>
            <a:endParaRPr lang="en-US"/>
          </a:p>
        </p:txBody>
      </p:sp>
      <p:pic>
        <p:nvPicPr>
          <p:cNvPr id="6148" name="Picture 4"/>
          <p:cNvPicPr>
            <a:picLocks noChangeAspect="1" noChangeArrowheads="1"/>
          </p:cNvPicPr>
          <p:nvPr/>
        </p:nvPicPr>
        <p:blipFill>
          <a:blip r:embed="rId2"/>
          <a:srcRect/>
          <a:stretch>
            <a:fillRect/>
          </a:stretch>
        </p:blipFill>
        <p:spPr bwMode="auto">
          <a:xfrm>
            <a:off x="228600" y="1051560"/>
            <a:ext cx="8668703" cy="542123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 Criteria examples</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8</a:t>
            </a:fld>
            <a:endParaRPr lang="en-US"/>
          </a:p>
        </p:txBody>
      </p:sp>
      <p:pic>
        <p:nvPicPr>
          <p:cNvPr id="32770" name="Picture 2"/>
          <p:cNvPicPr>
            <a:picLocks noChangeAspect="1" noChangeArrowheads="1"/>
          </p:cNvPicPr>
          <p:nvPr/>
        </p:nvPicPr>
        <p:blipFill>
          <a:blip r:embed="rId2"/>
          <a:srcRect/>
          <a:stretch>
            <a:fillRect/>
          </a:stretch>
        </p:blipFill>
        <p:spPr bwMode="auto">
          <a:xfrm>
            <a:off x="1188720" y="1143000"/>
            <a:ext cx="6408737" cy="5467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2 - Cloud suitability</a:t>
            </a:r>
            <a:br>
              <a:rPr lang="en-US" dirty="0" smtClean="0"/>
            </a:br>
            <a:r>
              <a:rPr lang="en-US" sz="1600" dirty="0" smtClean="0"/>
              <a:t>What questions to ask when preparing cloud migration strategy</a:t>
            </a:r>
            <a:endParaRPr lang="en-US" sz="1600"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9</a:t>
            </a:fld>
            <a:endParaRPr lang="en-US"/>
          </a:p>
        </p:txBody>
      </p:sp>
      <p:sp>
        <p:nvSpPr>
          <p:cNvPr id="4" name="Rectangle 3"/>
          <p:cNvSpPr/>
          <p:nvPr/>
        </p:nvSpPr>
        <p:spPr>
          <a:xfrm>
            <a:off x="228600" y="1345561"/>
            <a:ext cx="8549640" cy="3637919"/>
          </a:xfrm>
          <a:prstGeom prst="rect">
            <a:avLst/>
          </a:prstGeom>
        </p:spPr>
        <p:txBody>
          <a:bodyPr wrap="square">
            <a:spAutoFit/>
          </a:bodyPr>
          <a:lstStyle/>
          <a:p>
            <a:pPr algn="just">
              <a:buFont typeface="Arial" pitchFamily="34" charset="0"/>
              <a:buChar char="•"/>
            </a:pPr>
            <a:r>
              <a:rPr lang="en-US" sz="1600" dirty="0" smtClean="0">
                <a:solidFill>
                  <a:schemeClr val="tx1"/>
                </a:solidFill>
              </a:rPr>
              <a:t> Does my organization want to create born-on-the-cloud applications in support of business processes? Or does it just want to optimize and efficiently run existing production workloads in a cost-effective and scalable environment?</a:t>
            </a:r>
          </a:p>
          <a:p>
            <a:pPr algn="just">
              <a:buFont typeface="Arial" pitchFamily="34" charset="0"/>
              <a:buChar char="•"/>
            </a:pPr>
            <a:endParaRPr lang="en-US" sz="1600" dirty="0" smtClean="0">
              <a:solidFill>
                <a:schemeClr val="tx1"/>
              </a:solidFill>
            </a:endParaRPr>
          </a:p>
          <a:p>
            <a:pPr algn="just">
              <a:buFont typeface="Arial" pitchFamily="34" charset="0"/>
              <a:buChar char="•"/>
            </a:pPr>
            <a:r>
              <a:rPr lang="en-US" sz="1600" dirty="0" smtClean="0">
                <a:solidFill>
                  <a:schemeClr val="tx1"/>
                </a:solidFill>
              </a:rPr>
              <a:t> What service levels does my organization need? What type of management support?</a:t>
            </a:r>
          </a:p>
          <a:p>
            <a:pPr algn="just">
              <a:buFont typeface="Arial" pitchFamily="34" charset="0"/>
              <a:buChar char="•"/>
            </a:pPr>
            <a:endParaRPr lang="en-US" sz="1600" dirty="0" smtClean="0">
              <a:solidFill>
                <a:schemeClr val="tx1"/>
              </a:solidFill>
            </a:endParaRPr>
          </a:p>
          <a:p>
            <a:pPr algn="just">
              <a:buFont typeface="Arial" pitchFamily="34" charset="0"/>
              <a:buChar char="•"/>
            </a:pPr>
            <a:r>
              <a:rPr lang="en-US" sz="1600" dirty="0" smtClean="0">
                <a:solidFill>
                  <a:schemeClr val="tx1"/>
                </a:solidFill>
              </a:rPr>
              <a:t> What deployment model does my organization want? </a:t>
            </a:r>
          </a:p>
          <a:p>
            <a:pPr algn="just">
              <a:buFont typeface="Arial" pitchFamily="34" charset="0"/>
              <a:buChar char="•"/>
            </a:pPr>
            <a:endParaRPr lang="en-US" sz="1600" dirty="0" smtClean="0">
              <a:solidFill>
                <a:schemeClr val="tx1"/>
              </a:solidFill>
            </a:endParaRPr>
          </a:p>
          <a:p>
            <a:pPr algn="just">
              <a:buFont typeface="Arial" pitchFamily="34" charset="0"/>
              <a:buChar char="•"/>
            </a:pPr>
            <a:r>
              <a:rPr lang="en-US" sz="1600" dirty="0" smtClean="0">
                <a:solidFill>
                  <a:schemeClr val="tx1"/>
                </a:solidFill>
              </a:rPr>
              <a:t> Does my organization want flexible or fixed pricing?</a:t>
            </a:r>
          </a:p>
          <a:p>
            <a:pPr algn="just">
              <a:buFont typeface="Arial" pitchFamily="34" charset="0"/>
              <a:buChar char="•"/>
            </a:pPr>
            <a:endParaRPr lang="en-US" sz="1600" dirty="0" smtClean="0">
              <a:solidFill>
                <a:schemeClr val="tx1"/>
              </a:solidFill>
            </a:endParaRPr>
          </a:p>
          <a:p>
            <a:pPr algn="just">
              <a:buFont typeface="Arial" pitchFamily="34" charset="0"/>
              <a:buChar char="•"/>
            </a:pPr>
            <a:r>
              <a:rPr lang="en-US" sz="1600" dirty="0" smtClean="0">
                <a:solidFill>
                  <a:schemeClr val="tx1"/>
                </a:solidFill>
              </a:rPr>
              <a:t> Which of our applications are already standardized, virtualized or automated?</a:t>
            </a:r>
          </a:p>
          <a:p>
            <a:pPr algn="just">
              <a:buFont typeface="Arial" pitchFamily="34" charset="0"/>
              <a:buChar char="•"/>
            </a:pPr>
            <a:endParaRPr lang="en-US" sz="1600" dirty="0" smtClean="0">
              <a:solidFill>
                <a:schemeClr val="tx1"/>
              </a:solidFill>
            </a:endParaRPr>
          </a:p>
          <a:p>
            <a:pPr algn="just">
              <a:buFont typeface="Arial" pitchFamily="34" charset="0"/>
              <a:buChar char="•"/>
            </a:pPr>
            <a:r>
              <a:rPr lang="en-US" sz="1600" dirty="0" smtClean="0">
                <a:solidFill>
                  <a:schemeClr val="tx1"/>
                </a:solidFill>
              </a:rPr>
              <a:t> Which applications are independent, not requiring heavy communications with other systems?</a:t>
            </a:r>
          </a:p>
          <a:p>
            <a:pPr algn="just">
              <a:buFont typeface="Arial" pitchFamily="34" charset="0"/>
              <a:buChar char="•"/>
            </a:pPr>
            <a:endParaRPr lang="en-US" sz="1600" dirty="0" smtClean="0">
              <a:solidFill>
                <a:schemeClr val="tx1"/>
              </a:solidFill>
            </a:endParaRPr>
          </a:p>
          <a:p>
            <a:pPr algn="just">
              <a:buFont typeface="Arial" pitchFamily="34" charset="0"/>
              <a:buChar char="•"/>
            </a:pPr>
            <a:r>
              <a:rPr lang="en-US" sz="1600" dirty="0" smtClean="0">
                <a:solidFill>
                  <a:schemeClr val="tx1"/>
                </a:solidFill>
              </a:rPr>
              <a:t> Which applications do not have demanding regulatory or workload isolation requirements?</a:t>
            </a:r>
            <a:endParaRPr lang="en-US" sz="1600" dirty="0">
              <a:solidFill>
                <a:schemeClr val="tx1"/>
              </a:solidFill>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IBM WindEnergy White">
  <a:themeElements>
    <a:clrScheme name="IBM WindEnergy White 3">
      <a:dk1>
        <a:srgbClr val="000000"/>
      </a:dk1>
      <a:lt1>
        <a:srgbClr val="FFFFFF"/>
      </a:lt1>
      <a:dk2>
        <a:srgbClr val="DC9312"/>
      </a:dk2>
      <a:lt2>
        <a:srgbClr val="808080"/>
      </a:lt2>
      <a:accent1>
        <a:srgbClr val="D9182D"/>
      </a:accent1>
      <a:accent2>
        <a:srgbClr val="BA006E"/>
      </a:accent2>
      <a:accent3>
        <a:srgbClr val="FFFFFF"/>
      </a:accent3>
      <a:accent4>
        <a:srgbClr val="000000"/>
      </a:accent4>
      <a:accent5>
        <a:srgbClr val="E9ABAD"/>
      </a:accent5>
      <a:accent6>
        <a:srgbClr val="A80063"/>
      </a:accent6>
      <a:hlink>
        <a:srgbClr val="7889FB"/>
      </a:hlink>
      <a:folHlink>
        <a:srgbClr val="7F1C7D"/>
      </a:folHlink>
    </a:clrScheme>
    <a:fontScheme name="IBM WindEnergy Whit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en-US" sz="2200" b="0" i="0" u="none" strike="noStrike" cap="none" normalizeH="0" baseline="0">
            <a:ln>
              <a:noFill/>
            </a:ln>
            <a:solidFill>
              <a:schemeClr val="hlink"/>
            </a:solidFill>
            <a:effectLst/>
            <a:latin typeface="Arial" charset="0"/>
            <a:ea typeface="ＭＳ Ｐゴシック"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en-US" sz="2200" b="0" i="0" u="none" strike="noStrike" cap="none" normalizeH="0" baseline="0">
            <a:ln>
              <a:noFill/>
            </a:ln>
            <a:solidFill>
              <a:schemeClr val="hlink"/>
            </a:solidFill>
            <a:effectLst/>
            <a:latin typeface="Arial" charset="0"/>
            <a:ea typeface="ＭＳ Ｐゴシック" charset="0"/>
          </a:defRPr>
        </a:defPPr>
      </a:lstStyle>
    </a:lnDef>
  </a:objectDefaults>
  <a:extraClrSchemeLst>
    <a:extraClrScheme>
      <a:clrScheme name="IBM WindEnergy White 1">
        <a:dk1>
          <a:srgbClr val="000000"/>
        </a:dk1>
        <a:lt1>
          <a:srgbClr val="FFFFFF"/>
        </a:lt1>
        <a:dk2>
          <a:srgbClr val="000000"/>
        </a:dk2>
        <a:lt2>
          <a:srgbClr val="808080"/>
        </a:lt2>
        <a:accent1>
          <a:srgbClr val="7889FB"/>
        </a:accent1>
        <a:accent2>
          <a:srgbClr val="009999"/>
        </a:accent2>
        <a:accent3>
          <a:srgbClr val="FFFFFF"/>
        </a:accent3>
        <a:accent4>
          <a:srgbClr val="000000"/>
        </a:accent4>
        <a:accent5>
          <a:srgbClr val="BEC4FD"/>
        </a:accent5>
        <a:accent6>
          <a:srgbClr val="008A8A"/>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IBM WindEnergy White 1">
        <a:dk1>
          <a:srgbClr val="000000"/>
        </a:dk1>
        <a:lt1>
          <a:srgbClr val="FFFFFF"/>
        </a:lt1>
        <a:dk2>
          <a:srgbClr val="000000"/>
        </a:dk2>
        <a:lt2>
          <a:srgbClr val="808080"/>
        </a:lt2>
        <a:accent1>
          <a:srgbClr val="7889FB"/>
        </a:accent1>
        <a:accent2>
          <a:srgbClr val="009999"/>
        </a:accent2>
        <a:accent3>
          <a:srgbClr val="FFFFFF"/>
        </a:accent3>
        <a:accent4>
          <a:srgbClr val="000000"/>
        </a:accent4>
        <a:accent5>
          <a:srgbClr val="BEC4FD"/>
        </a:accent5>
        <a:accent6>
          <a:srgbClr val="008A8A"/>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IBM WindEnergy White 2">
        <a:dk1>
          <a:srgbClr val="000000"/>
        </a:dk1>
        <a:lt1>
          <a:srgbClr val="FFFFFF"/>
        </a:lt1>
        <a:dk2>
          <a:srgbClr val="000000"/>
        </a:dk2>
        <a:lt2>
          <a:srgbClr val="808080"/>
        </a:lt2>
        <a:accent1>
          <a:srgbClr val="90E4B8"/>
        </a:accent1>
        <a:accent2>
          <a:srgbClr val="009999"/>
        </a:accent2>
        <a:accent3>
          <a:srgbClr val="FFFFFF"/>
        </a:accent3>
        <a:accent4>
          <a:srgbClr val="000000"/>
        </a:accent4>
        <a:accent5>
          <a:srgbClr val="C6EFD8"/>
        </a:accent5>
        <a:accent6>
          <a:srgbClr val="008A8A"/>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IBM WindEnergy White 3">
        <a:dk1>
          <a:srgbClr val="000000"/>
        </a:dk1>
        <a:lt1>
          <a:srgbClr val="FFFFFF"/>
        </a:lt1>
        <a:dk2>
          <a:srgbClr val="DC9312"/>
        </a:dk2>
        <a:lt2>
          <a:srgbClr val="808080"/>
        </a:lt2>
        <a:accent1>
          <a:srgbClr val="D9182D"/>
        </a:accent1>
        <a:accent2>
          <a:srgbClr val="BA006E"/>
        </a:accent2>
        <a:accent3>
          <a:srgbClr val="FFFFFF"/>
        </a:accent3>
        <a:accent4>
          <a:srgbClr val="000000"/>
        </a:accent4>
        <a:accent5>
          <a:srgbClr val="E9ABAD"/>
        </a:accent5>
        <a:accent6>
          <a:srgbClr val="A80063"/>
        </a:accent6>
        <a:hlink>
          <a:srgbClr val="7889FB"/>
        </a:hlink>
        <a:folHlink>
          <a:srgbClr val="7F1C7D"/>
        </a:folHlink>
      </a:clrScheme>
      <a:clrMap bg1="lt1" tx1="dk1" bg2="lt2" tx2="dk2" accent1="accent1" accent2="accent2" accent3="accent3" accent4="accent4" accent5="accent5" accent6="accent6" hlink="hlink" folHlink="folHlink"/>
    </a:extraClrScheme>
    <a:extraClrScheme>
      <a:clrScheme name="IBM WindEnergy White 4">
        <a:dk1>
          <a:srgbClr val="000000"/>
        </a:dk1>
        <a:lt1>
          <a:srgbClr val="FFFFFF"/>
        </a:lt1>
        <a:dk2>
          <a:srgbClr val="DC9312"/>
        </a:dk2>
        <a:lt2>
          <a:srgbClr val="38A4EE"/>
        </a:lt2>
        <a:accent1>
          <a:srgbClr val="D9182D"/>
        </a:accent1>
        <a:accent2>
          <a:srgbClr val="BA006E"/>
        </a:accent2>
        <a:accent3>
          <a:srgbClr val="FFFFFF"/>
        </a:accent3>
        <a:accent4>
          <a:srgbClr val="000000"/>
        </a:accent4>
        <a:accent5>
          <a:srgbClr val="E9ABAD"/>
        </a:accent5>
        <a:accent6>
          <a:srgbClr val="A80063"/>
        </a:accent6>
        <a:hlink>
          <a:srgbClr val="7889FB"/>
        </a:hlink>
        <a:folHlink>
          <a:srgbClr val="7F1C7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IBM WindEnergy White">
  <a:themeElements>
    <a:clrScheme name="2_IBM WindEnergy White 3">
      <a:dk1>
        <a:srgbClr val="000000"/>
      </a:dk1>
      <a:lt1>
        <a:srgbClr val="FFFFFF"/>
      </a:lt1>
      <a:dk2>
        <a:srgbClr val="DC9312"/>
      </a:dk2>
      <a:lt2>
        <a:srgbClr val="808080"/>
      </a:lt2>
      <a:accent1>
        <a:srgbClr val="D9182D"/>
      </a:accent1>
      <a:accent2>
        <a:srgbClr val="BA006E"/>
      </a:accent2>
      <a:accent3>
        <a:srgbClr val="FFFFFF"/>
      </a:accent3>
      <a:accent4>
        <a:srgbClr val="000000"/>
      </a:accent4>
      <a:accent5>
        <a:srgbClr val="E9ABAD"/>
      </a:accent5>
      <a:accent6>
        <a:srgbClr val="A80063"/>
      </a:accent6>
      <a:hlink>
        <a:srgbClr val="7889FB"/>
      </a:hlink>
      <a:folHlink>
        <a:srgbClr val="7F1C7D"/>
      </a:folHlink>
    </a:clrScheme>
    <a:fontScheme name="2_IBM WindEnergy Whit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IBM WindEnergy White 1">
        <a:dk1>
          <a:srgbClr val="000000"/>
        </a:dk1>
        <a:lt1>
          <a:srgbClr val="FFFFFF"/>
        </a:lt1>
        <a:dk2>
          <a:srgbClr val="000000"/>
        </a:dk2>
        <a:lt2>
          <a:srgbClr val="808080"/>
        </a:lt2>
        <a:accent1>
          <a:srgbClr val="7889FB"/>
        </a:accent1>
        <a:accent2>
          <a:srgbClr val="009999"/>
        </a:accent2>
        <a:accent3>
          <a:srgbClr val="FFFFFF"/>
        </a:accent3>
        <a:accent4>
          <a:srgbClr val="000000"/>
        </a:accent4>
        <a:accent5>
          <a:srgbClr val="BEC4FD"/>
        </a:accent5>
        <a:accent6>
          <a:srgbClr val="008A8A"/>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2_IBM WindEnergy White 2">
        <a:dk1>
          <a:srgbClr val="000000"/>
        </a:dk1>
        <a:lt1>
          <a:srgbClr val="FFFFFF"/>
        </a:lt1>
        <a:dk2>
          <a:srgbClr val="000000"/>
        </a:dk2>
        <a:lt2>
          <a:srgbClr val="808080"/>
        </a:lt2>
        <a:accent1>
          <a:srgbClr val="90E4B8"/>
        </a:accent1>
        <a:accent2>
          <a:srgbClr val="009999"/>
        </a:accent2>
        <a:accent3>
          <a:srgbClr val="FFFFFF"/>
        </a:accent3>
        <a:accent4>
          <a:srgbClr val="000000"/>
        </a:accent4>
        <a:accent5>
          <a:srgbClr val="C6EFD8"/>
        </a:accent5>
        <a:accent6>
          <a:srgbClr val="008A8A"/>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2_IBM WindEnergy White 3">
        <a:dk1>
          <a:srgbClr val="000000"/>
        </a:dk1>
        <a:lt1>
          <a:srgbClr val="FFFFFF"/>
        </a:lt1>
        <a:dk2>
          <a:srgbClr val="DC9312"/>
        </a:dk2>
        <a:lt2>
          <a:srgbClr val="808080"/>
        </a:lt2>
        <a:accent1>
          <a:srgbClr val="D9182D"/>
        </a:accent1>
        <a:accent2>
          <a:srgbClr val="BA006E"/>
        </a:accent2>
        <a:accent3>
          <a:srgbClr val="FFFFFF"/>
        </a:accent3>
        <a:accent4>
          <a:srgbClr val="000000"/>
        </a:accent4>
        <a:accent5>
          <a:srgbClr val="E9ABAD"/>
        </a:accent5>
        <a:accent6>
          <a:srgbClr val="A80063"/>
        </a:accent6>
        <a:hlink>
          <a:srgbClr val="7889FB"/>
        </a:hlink>
        <a:folHlink>
          <a:srgbClr val="7F1C7D"/>
        </a:folHlink>
      </a:clrScheme>
      <a:clrMap bg1="lt1" tx1="dk1" bg2="lt2" tx2="dk2" accent1="accent1" accent2="accent2" accent3="accent3" accent4="accent4" accent5="accent5" accent6="accent6" hlink="hlink" folHlink="folHlink"/>
    </a:extraClrScheme>
    <a:extraClrScheme>
      <a:clrScheme name="2_IBM WindEnergy White 4">
        <a:dk1>
          <a:srgbClr val="000000"/>
        </a:dk1>
        <a:lt1>
          <a:srgbClr val="FFFFFF"/>
        </a:lt1>
        <a:dk2>
          <a:srgbClr val="DC9312"/>
        </a:dk2>
        <a:lt2>
          <a:srgbClr val="38A4EE"/>
        </a:lt2>
        <a:accent1>
          <a:srgbClr val="D9182D"/>
        </a:accent1>
        <a:accent2>
          <a:srgbClr val="BA006E"/>
        </a:accent2>
        <a:accent3>
          <a:srgbClr val="FFFFFF"/>
        </a:accent3>
        <a:accent4>
          <a:srgbClr val="000000"/>
        </a:accent4>
        <a:accent5>
          <a:srgbClr val="E9ABAD"/>
        </a:accent5>
        <a:accent6>
          <a:srgbClr val="A80063"/>
        </a:accent6>
        <a:hlink>
          <a:srgbClr val="7889FB"/>
        </a:hlink>
        <a:folHlink>
          <a:srgbClr val="7F1C7D"/>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88340</TotalTime>
  <Words>3606</Words>
  <Application>Microsoft Office PowerPoint</Application>
  <PresentationFormat>On-screen Show (4:3)</PresentationFormat>
  <Paragraphs>352</Paragraphs>
  <Slides>45</Slides>
  <Notes>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45</vt:i4>
      </vt:variant>
    </vt:vector>
  </HeadingPairs>
  <TitlesOfParts>
    <vt:vector size="52" baseType="lpstr">
      <vt:lpstr>ＭＳ Ｐゴシック</vt:lpstr>
      <vt:lpstr>ＭＳ Ｐゴシック</vt:lpstr>
      <vt:lpstr>Arial</vt:lpstr>
      <vt:lpstr>Verdana</vt:lpstr>
      <vt:lpstr>Wingdings</vt:lpstr>
      <vt:lpstr>IBM WindEnergy White</vt:lpstr>
      <vt:lpstr>2_IBM WindEnergy White</vt:lpstr>
      <vt:lpstr> </vt:lpstr>
      <vt:lpstr>PowerPoint Presentation</vt:lpstr>
      <vt:lpstr>Transition &amp; Migration to cloud computing environment</vt:lpstr>
      <vt:lpstr>Agenda</vt:lpstr>
      <vt:lpstr>Content and structure</vt:lpstr>
      <vt:lpstr>Why companies may prefer to go for cloud computing?</vt:lpstr>
      <vt:lpstr>Six steps for cloud implementation</vt:lpstr>
      <vt:lpstr>1 - Criteria examples</vt:lpstr>
      <vt:lpstr>1, 2 - Cloud suitability What questions to ask when preparing cloud migration strategy</vt:lpstr>
      <vt:lpstr>1, 2 - Cloud suitability What questions to ask to determine if Cloud is a good fit?</vt:lpstr>
      <vt:lpstr>2 - Cloud migration topics to consider </vt:lpstr>
      <vt:lpstr>2 - Cloud migration topics to consider  </vt:lpstr>
      <vt:lpstr>2 - Cloud suitability Assessment</vt:lpstr>
      <vt:lpstr>2 - Workload migration What workloads are we seeing move to Cloud delivery?</vt:lpstr>
      <vt:lpstr>2 - Workload migration What workloads may not be ready for Cloud delivery today?</vt:lpstr>
      <vt:lpstr>2 - Workload migration One – size does not fit – all</vt:lpstr>
      <vt:lpstr>2 - Workload consideration A representative sample of typical workload migration factors</vt:lpstr>
      <vt:lpstr>2 - Workload migration Clients will adopt cloud computing based on workload affinity</vt:lpstr>
      <vt:lpstr>3 - Cloud migration analyses – selecting cloud subtype delivery model</vt:lpstr>
      <vt:lpstr>3 - Cloud computing delivery models</vt:lpstr>
      <vt:lpstr>5 - Typical questions before moving to cloud computing environment</vt:lpstr>
      <vt:lpstr>5 - Business consideration – ROI for cloud computing environment</vt:lpstr>
      <vt:lpstr>5 - ROI - HW</vt:lpstr>
      <vt:lpstr>5 - ROI - HW</vt:lpstr>
      <vt:lpstr>5 - ROI – SW </vt:lpstr>
      <vt:lpstr>5 - ROI – SW </vt:lpstr>
      <vt:lpstr>5 - ROI – Automated provisioning</vt:lpstr>
      <vt:lpstr>5 - ROI – Automated provisioning</vt:lpstr>
      <vt:lpstr>5 - ROI – Automated provisioning</vt:lpstr>
      <vt:lpstr>5 - ROI – Productivity improvement</vt:lpstr>
      <vt:lpstr>5 - ROI – Productivity improvement</vt:lpstr>
      <vt:lpstr>5 - ROI – System administration</vt:lpstr>
      <vt:lpstr>5 - ROI – System administration</vt:lpstr>
      <vt:lpstr>5 - Summary of system savings and costs</vt:lpstr>
      <vt:lpstr>6 - IT Transformation Roadmap towards Cloud</vt:lpstr>
      <vt:lpstr>Many challenges ahead – financial and culture challenges</vt:lpstr>
      <vt:lpstr>Inhibitors to cloud computing</vt:lpstr>
      <vt:lpstr>Categories for cloud computing risks </vt:lpstr>
      <vt:lpstr>Cloud Computing risk - example</vt:lpstr>
      <vt:lpstr>IBM recommends a practical approach to cloud computing</vt:lpstr>
      <vt:lpstr>IBM’s cloud strategy framework is organized around four key dimensions for cloud adoption</vt:lpstr>
      <vt:lpstr>Cloud adoption approach – assessment example</vt:lpstr>
      <vt:lpstr>Cloud adoption approach – assessment example</vt:lpstr>
      <vt:lpstr>Links and related study material</vt:lpstr>
      <vt:lpstr>Links and related study material</vt:lpstr>
    </vt:vector>
  </TitlesOfParts>
  <Company>IBM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IBM Presentation Template</dc:title>
  <dc:creator>IBM IBV</dc:creator>
  <cp:lastModifiedBy>Petr Vlach</cp:lastModifiedBy>
  <cp:revision>1550</cp:revision>
  <dcterms:created xsi:type="dcterms:W3CDTF">2009-08-07T17:57:40Z</dcterms:created>
  <dcterms:modified xsi:type="dcterms:W3CDTF">2015-06-22T18:51:13Z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CMO Draft 0.98 2011Jun12 - IBM Confidential - Do NOT distribute - Embargoed till 11 Oct 2011</vt:lpwstr>
  </property>
  <property fmtid="{D5CDD505-2E9C-101B-9397-08002B2CF9AE}" pid="4" name="ArticulateGUID">
    <vt:lpwstr>2B4B96A6-4613-41BC-9E46-5472447969A5</vt:lpwstr>
  </property>
  <property fmtid="{D5CDD505-2E9C-101B-9397-08002B2CF9AE}" pid="5" name="ArticulateProjectFull">
    <vt:lpwstr>C:\Documents and Settings\Administrator\My Documents\CMO\PointofView\CMO Study_Comparative deck_2011August26_ Final_Template_Country.ppta</vt:lpwstr>
  </property>
</Properties>
</file>