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 id="2147483779" r:id="rId2"/>
  </p:sldMasterIdLst>
  <p:notesMasterIdLst>
    <p:notesMasterId r:id="rId36"/>
  </p:notesMasterIdLst>
  <p:handoutMasterIdLst>
    <p:handoutMasterId r:id="rId37"/>
  </p:handoutMasterIdLst>
  <p:sldIdLst>
    <p:sldId id="549" r:id="rId3"/>
    <p:sldId id="1047" r:id="rId4"/>
    <p:sldId id="1135" r:id="rId5"/>
    <p:sldId id="1129" r:id="rId6"/>
    <p:sldId id="1126" r:id="rId7"/>
    <p:sldId id="973" r:id="rId8"/>
    <p:sldId id="974" r:id="rId9"/>
    <p:sldId id="975" r:id="rId10"/>
    <p:sldId id="1136" r:id="rId11"/>
    <p:sldId id="954" r:id="rId12"/>
    <p:sldId id="955" r:id="rId13"/>
    <p:sldId id="1054" r:id="rId14"/>
    <p:sldId id="968" r:id="rId15"/>
    <p:sldId id="969" r:id="rId16"/>
    <p:sldId id="912" r:id="rId17"/>
    <p:sldId id="938" r:id="rId18"/>
    <p:sldId id="940" r:id="rId19"/>
    <p:sldId id="981" r:id="rId20"/>
    <p:sldId id="980" r:id="rId21"/>
    <p:sldId id="957" r:id="rId22"/>
    <p:sldId id="972" r:id="rId23"/>
    <p:sldId id="961" r:id="rId24"/>
    <p:sldId id="962" r:id="rId25"/>
    <p:sldId id="963" r:id="rId26"/>
    <p:sldId id="964" r:id="rId27"/>
    <p:sldId id="965" r:id="rId28"/>
    <p:sldId id="966" r:id="rId29"/>
    <p:sldId id="983" r:id="rId30"/>
    <p:sldId id="984" r:id="rId31"/>
    <p:sldId id="1020" r:id="rId32"/>
    <p:sldId id="1021" r:id="rId33"/>
    <p:sldId id="875" r:id="rId34"/>
    <p:sldId id="977" r:id="rId35"/>
  </p:sldIdLst>
  <p:sldSz cx="9144000" cy="6858000" type="screen4x3"/>
  <p:notesSz cx="6946900" cy="9271000"/>
  <p:custDataLst>
    <p:tags r:id="rId38"/>
  </p:custDataLst>
  <p:defaultTextStyle>
    <a:defPPr>
      <a:defRPr lang="en-US"/>
    </a:defPPr>
    <a:lvl1pPr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1pPr>
    <a:lvl2pPr marL="457200"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2pPr>
    <a:lvl3pPr marL="914400"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3pPr>
    <a:lvl4pPr marL="1371600"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4pPr>
    <a:lvl5pPr marL="1828800"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5pPr>
    <a:lvl6pPr marL="2286000" algn="l" defTabSz="914400" rtl="0" eaLnBrk="1" latinLnBrk="0" hangingPunct="1">
      <a:defRPr sz="2200" kern="1200">
        <a:solidFill>
          <a:schemeClr val="hlink"/>
        </a:solidFill>
        <a:latin typeface="Arial" charset="0"/>
        <a:ea typeface="MS PGothic" pitchFamily="34" charset="-128"/>
        <a:cs typeface="+mn-cs"/>
      </a:defRPr>
    </a:lvl6pPr>
    <a:lvl7pPr marL="2743200" algn="l" defTabSz="914400" rtl="0" eaLnBrk="1" latinLnBrk="0" hangingPunct="1">
      <a:defRPr sz="2200" kern="1200">
        <a:solidFill>
          <a:schemeClr val="hlink"/>
        </a:solidFill>
        <a:latin typeface="Arial" charset="0"/>
        <a:ea typeface="MS PGothic" pitchFamily="34" charset="-128"/>
        <a:cs typeface="+mn-cs"/>
      </a:defRPr>
    </a:lvl7pPr>
    <a:lvl8pPr marL="3200400" algn="l" defTabSz="914400" rtl="0" eaLnBrk="1" latinLnBrk="0" hangingPunct="1">
      <a:defRPr sz="2200" kern="1200">
        <a:solidFill>
          <a:schemeClr val="hlink"/>
        </a:solidFill>
        <a:latin typeface="Arial" charset="0"/>
        <a:ea typeface="MS PGothic" pitchFamily="34" charset="-128"/>
        <a:cs typeface="+mn-cs"/>
      </a:defRPr>
    </a:lvl8pPr>
    <a:lvl9pPr marL="3657600" algn="l" defTabSz="914400" rtl="0" eaLnBrk="1" latinLnBrk="0" hangingPunct="1">
      <a:defRPr sz="2200" kern="1200">
        <a:solidFill>
          <a:schemeClr val="hlink"/>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1238">
          <p15:clr>
            <a:srgbClr val="A4A3A4"/>
          </p15:clr>
        </p15:guide>
        <p15:guide id="2" pos="2880">
          <p15:clr>
            <a:srgbClr val="A4A3A4"/>
          </p15:clr>
        </p15:guide>
      </p15:sldGuideLst>
    </p:ext>
    <p:ext uri="{2D200454-40CA-4A62-9FC3-DE9A4176ACB9}">
      <p15:notesGuideLst xmlns:p15="http://schemas.microsoft.com/office/powerpoint/2012/main">
        <p15:guide id="1" orient="horz" pos="2920">
          <p15:clr>
            <a:srgbClr val="A4A3A4"/>
          </p15:clr>
        </p15:guide>
        <p15:guide id="2" pos="218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a:srgbClr val="B52844"/>
    <a:srgbClr val="969696"/>
    <a:srgbClr val="B2B2B2"/>
    <a:srgbClr val="EA6B0C"/>
    <a:srgbClr val="66FF33"/>
    <a:srgbClr val="EEEFF0"/>
    <a:srgbClr val="DFE0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56" autoAdjust="0"/>
    <p:restoredTop sz="79857" autoAdjust="0"/>
  </p:normalViewPr>
  <p:slideViewPr>
    <p:cSldViewPr>
      <p:cViewPr varScale="1">
        <p:scale>
          <a:sx n="75" d="100"/>
          <a:sy n="75" d="100"/>
        </p:scale>
        <p:origin x="1854" y="54"/>
      </p:cViewPr>
      <p:guideLst>
        <p:guide orient="horz" pos="123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2082" y="24"/>
      </p:cViewPr>
      <p:guideLst>
        <p:guide orient="horz" pos="2920"/>
        <p:guide pos="2188"/>
      </p:guideLst>
    </p:cSldViewPr>
  </p:notesViewPr>
  <p:gridSpacing cx="45720" cy="4572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8514" name="Rectangle 2"/>
          <p:cNvSpPr>
            <a:spLocks noGrp="1" noChangeArrowheads="1"/>
          </p:cNvSpPr>
          <p:nvPr>
            <p:ph type="hdr" sz="quarter"/>
          </p:nvPr>
        </p:nvSpPr>
        <p:spPr bwMode="auto">
          <a:xfrm>
            <a:off x="0" y="0"/>
            <a:ext cx="3009900" cy="4635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lvl1pPr algn="l" defTabSz="930275" eaLnBrk="0" hangingPunct="0">
              <a:defRPr sz="1200">
                <a:latin typeface="Arial" pitchFamily="34" charset="0"/>
                <a:ea typeface="ＭＳ Ｐゴシック" pitchFamily="34" charset="-128"/>
                <a:cs typeface="+mn-cs"/>
              </a:defRPr>
            </a:lvl1pPr>
          </a:lstStyle>
          <a:p>
            <a:pPr>
              <a:defRPr/>
            </a:pPr>
            <a:endParaRPr lang="en-US"/>
          </a:p>
        </p:txBody>
      </p:sp>
      <p:sp>
        <p:nvSpPr>
          <p:cNvPr id="448515" name="Rectangle 3"/>
          <p:cNvSpPr>
            <a:spLocks noGrp="1" noChangeArrowheads="1"/>
          </p:cNvSpPr>
          <p:nvPr>
            <p:ph type="dt" sz="quarter" idx="1"/>
          </p:nvPr>
        </p:nvSpPr>
        <p:spPr bwMode="auto">
          <a:xfrm>
            <a:off x="3935413" y="0"/>
            <a:ext cx="3009900" cy="4635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lvl1pPr algn="r" defTabSz="930275" eaLnBrk="0" hangingPunct="0">
              <a:defRPr sz="1200">
                <a:latin typeface="Arial" pitchFamily="34" charset="0"/>
                <a:ea typeface="ＭＳ Ｐゴシック" pitchFamily="34" charset="-128"/>
              </a:defRPr>
            </a:lvl1pPr>
          </a:lstStyle>
          <a:p>
            <a:pPr>
              <a:defRPr/>
            </a:pPr>
            <a:fld id="{5B2925B6-B112-4F07-8FA5-05635F7FB32D}" type="datetime1">
              <a:rPr lang="en-US"/>
              <a:pPr>
                <a:defRPr/>
              </a:pPr>
              <a:t>12-Jul-15</a:t>
            </a:fld>
            <a:endParaRPr lang="en-US"/>
          </a:p>
        </p:txBody>
      </p:sp>
      <p:sp>
        <p:nvSpPr>
          <p:cNvPr id="448516" name="Rectangle 4"/>
          <p:cNvSpPr>
            <a:spLocks noGrp="1" noChangeArrowheads="1"/>
          </p:cNvSpPr>
          <p:nvPr>
            <p:ph type="ftr" sz="quarter" idx="2"/>
          </p:nvPr>
        </p:nvSpPr>
        <p:spPr bwMode="auto">
          <a:xfrm>
            <a:off x="0" y="8805863"/>
            <a:ext cx="3009900" cy="463550"/>
          </a:xfrm>
          <a:prstGeom prst="rect">
            <a:avLst/>
          </a:prstGeom>
          <a:noFill/>
          <a:ln w="9525">
            <a:noFill/>
            <a:miter lim="800000"/>
            <a:headEnd/>
            <a:tailEnd/>
          </a:ln>
        </p:spPr>
        <p:txBody>
          <a:bodyPr vert="horz" wrap="square" lIns="93040" tIns="46520" rIns="93040" bIns="46520" numCol="1" anchor="b" anchorCtr="0" compatLnSpc="1">
            <a:prstTxWarp prst="textNoShape">
              <a:avLst/>
            </a:prstTxWarp>
          </a:bodyPr>
          <a:lstStyle>
            <a:lvl1pPr algn="l" defTabSz="930275" eaLnBrk="0" hangingPunct="0">
              <a:defRPr sz="1200">
                <a:latin typeface="Arial" pitchFamily="34" charset="0"/>
                <a:ea typeface="ＭＳ Ｐゴシック" pitchFamily="34" charset="-128"/>
                <a:cs typeface="+mn-cs"/>
              </a:defRPr>
            </a:lvl1pPr>
          </a:lstStyle>
          <a:p>
            <a:pPr>
              <a:defRPr/>
            </a:pPr>
            <a:endParaRPr lang="en-US"/>
          </a:p>
        </p:txBody>
      </p:sp>
      <p:sp>
        <p:nvSpPr>
          <p:cNvPr id="448517" name="Rectangle 5"/>
          <p:cNvSpPr>
            <a:spLocks noGrp="1" noChangeArrowheads="1"/>
          </p:cNvSpPr>
          <p:nvPr>
            <p:ph type="sldNum" sz="quarter" idx="3"/>
          </p:nvPr>
        </p:nvSpPr>
        <p:spPr bwMode="auto">
          <a:xfrm>
            <a:off x="3935413" y="8805863"/>
            <a:ext cx="3009900" cy="463550"/>
          </a:xfrm>
          <a:prstGeom prst="rect">
            <a:avLst/>
          </a:prstGeom>
          <a:noFill/>
          <a:ln w="9525">
            <a:noFill/>
            <a:miter lim="800000"/>
            <a:headEnd/>
            <a:tailEnd/>
          </a:ln>
        </p:spPr>
        <p:txBody>
          <a:bodyPr vert="horz" wrap="square" lIns="93040" tIns="46520" rIns="93040" bIns="46520" numCol="1" anchor="b" anchorCtr="0" compatLnSpc="1">
            <a:prstTxWarp prst="textNoShape">
              <a:avLst/>
            </a:prstTxWarp>
          </a:bodyPr>
          <a:lstStyle>
            <a:lvl1pPr algn="r" defTabSz="930275" eaLnBrk="0" hangingPunct="0">
              <a:defRPr sz="1200">
                <a:latin typeface="Arial" pitchFamily="34" charset="0"/>
                <a:ea typeface="ＭＳ Ｐゴシック" pitchFamily="34" charset="-128"/>
              </a:defRPr>
            </a:lvl1pPr>
          </a:lstStyle>
          <a:p>
            <a:pPr>
              <a:defRPr/>
            </a:pPr>
            <a:fld id="{9E223D55-005B-43DB-A59F-629EA520DD74}" type="slidenum">
              <a:rPr lang="en-US"/>
              <a:pPr>
                <a:defRPr/>
              </a:pPr>
              <a:t>‹#›</a:t>
            </a:fld>
            <a:endParaRPr lang="en-US"/>
          </a:p>
        </p:txBody>
      </p:sp>
    </p:spTree>
    <p:extLst>
      <p:ext uri="{BB962C8B-B14F-4D97-AF65-F5344CB8AC3E}">
        <p14:creationId xmlns:p14="http://schemas.microsoft.com/office/powerpoint/2010/main" val="40812100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09900" cy="4635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lvl1pPr algn="l" defTabSz="930275">
              <a:lnSpc>
                <a:spcPct val="100000"/>
              </a:lnSpc>
              <a:defRPr sz="1200">
                <a:solidFill>
                  <a:schemeClr val="tx1"/>
                </a:solidFill>
                <a:latin typeface="Arial" pitchFamily="34" charset="0"/>
                <a:ea typeface="ＭＳ Ｐゴシック" pitchFamily="34" charset="-128"/>
                <a:cs typeface="+mn-cs"/>
              </a:defRPr>
            </a:lvl1pPr>
          </a:lstStyle>
          <a:p>
            <a:pPr>
              <a:defRPr/>
            </a:pPr>
            <a:endParaRPr lang="en-US"/>
          </a:p>
        </p:txBody>
      </p:sp>
      <p:sp>
        <p:nvSpPr>
          <p:cNvPr id="8195" name="Rectangle 3"/>
          <p:cNvSpPr>
            <a:spLocks noGrp="1" noChangeArrowheads="1"/>
          </p:cNvSpPr>
          <p:nvPr>
            <p:ph type="dt" idx="1"/>
          </p:nvPr>
        </p:nvSpPr>
        <p:spPr bwMode="auto">
          <a:xfrm>
            <a:off x="3935413" y="0"/>
            <a:ext cx="3009900" cy="4635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lvl1pPr algn="r" defTabSz="930275">
              <a:lnSpc>
                <a:spcPct val="100000"/>
              </a:lnSpc>
              <a:defRPr sz="1200">
                <a:solidFill>
                  <a:schemeClr val="tx1"/>
                </a:solidFill>
                <a:latin typeface="Arial" pitchFamily="34" charset="0"/>
                <a:ea typeface="ＭＳ Ｐゴシック" pitchFamily="34" charset="-128"/>
                <a:cs typeface="+mn-cs"/>
              </a:defRPr>
            </a:lvl1pPr>
          </a:lstStyle>
          <a:p>
            <a:pPr>
              <a:defRPr/>
            </a:pPr>
            <a:endParaRPr lang="en-US"/>
          </a:p>
        </p:txBody>
      </p:sp>
      <p:sp>
        <p:nvSpPr>
          <p:cNvPr id="29700" name="Rectangle 4"/>
          <p:cNvSpPr>
            <a:spLocks noGrp="1" noRot="1" noChangeAspect="1" noChangeArrowheads="1" noTextEdit="1"/>
          </p:cNvSpPr>
          <p:nvPr>
            <p:ph type="sldImg" idx="2"/>
          </p:nvPr>
        </p:nvSpPr>
        <p:spPr bwMode="auto">
          <a:xfrm>
            <a:off x="1155700" y="695325"/>
            <a:ext cx="4635500" cy="3476625"/>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95325" y="4403725"/>
            <a:ext cx="5556250" cy="41719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805863"/>
            <a:ext cx="3009900" cy="463550"/>
          </a:xfrm>
          <a:prstGeom prst="rect">
            <a:avLst/>
          </a:prstGeom>
          <a:noFill/>
          <a:ln w="9525">
            <a:noFill/>
            <a:miter lim="800000"/>
            <a:headEnd/>
            <a:tailEnd/>
          </a:ln>
        </p:spPr>
        <p:txBody>
          <a:bodyPr vert="horz" wrap="square" lIns="93040" tIns="46520" rIns="93040" bIns="46520" numCol="1" anchor="b" anchorCtr="0" compatLnSpc="1">
            <a:prstTxWarp prst="textNoShape">
              <a:avLst/>
            </a:prstTxWarp>
          </a:bodyPr>
          <a:lstStyle>
            <a:lvl1pPr algn="l" defTabSz="930275">
              <a:lnSpc>
                <a:spcPct val="100000"/>
              </a:lnSpc>
              <a:defRPr sz="1200">
                <a:solidFill>
                  <a:schemeClr val="tx1"/>
                </a:solidFill>
                <a:latin typeface="Arial" pitchFamily="34" charset="0"/>
                <a:ea typeface="ＭＳ Ｐゴシック" pitchFamily="34" charset="-128"/>
                <a:cs typeface="+mn-cs"/>
              </a:defRPr>
            </a:lvl1pPr>
          </a:lstStyle>
          <a:p>
            <a:pPr>
              <a:defRPr/>
            </a:pPr>
            <a:endParaRPr lang="en-US"/>
          </a:p>
        </p:txBody>
      </p:sp>
      <p:sp>
        <p:nvSpPr>
          <p:cNvPr id="8199" name="Rectangle 7"/>
          <p:cNvSpPr>
            <a:spLocks noGrp="1" noChangeArrowheads="1"/>
          </p:cNvSpPr>
          <p:nvPr>
            <p:ph type="sldNum" sz="quarter" idx="5"/>
          </p:nvPr>
        </p:nvSpPr>
        <p:spPr bwMode="auto">
          <a:xfrm>
            <a:off x="3935413" y="8805863"/>
            <a:ext cx="3009900" cy="463550"/>
          </a:xfrm>
          <a:prstGeom prst="rect">
            <a:avLst/>
          </a:prstGeom>
          <a:noFill/>
          <a:ln w="9525">
            <a:noFill/>
            <a:miter lim="800000"/>
            <a:headEnd/>
            <a:tailEnd/>
          </a:ln>
        </p:spPr>
        <p:txBody>
          <a:bodyPr vert="horz" wrap="square" lIns="93040" tIns="46520" rIns="93040" bIns="46520" numCol="1" anchor="b" anchorCtr="0" compatLnSpc="1">
            <a:prstTxWarp prst="textNoShape">
              <a:avLst/>
            </a:prstTxWarp>
          </a:bodyPr>
          <a:lstStyle>
            <a:lvl1pPr algn="r" defTabSz="930275">
              <a:lnSpc>
                <a:spcPct val="100000"/>
              </a:lnSpc>
              <a:defRPr sz="1200">
                <a:solidFill>
                  <a:schemeClr val="tx1"/>
                </a:solidFill>
                <a:latin typeface="Arial" pitchFamily="34" charset="0"/>
                <a:ea typeface="ＭＳ Ｐゴシック" pitchFamily="34" charset="-128"/>
              </a:defRPr>
            </a:lvl1pPr>
          </a:lstStyle>
          <a:p>
            <a:pPr>
              <a:defRPr/>
            </a:pPr>
            <a:fld id="{899F5545-D38D-4612-AA31-835BC2BAC409}" type="slidenum">
              <a:rPr lang="en-US"/>
              <a:pPr>
                <a:defRPr/>
              </a:pPr>
              <a:t>‹#›</a:t>
            </a:fld>
            <a:endParaRPr lang="en-US"/>
          </a:p>
        </p:txBody>
      </p:sp>
    </p:spTree>
    <p:extLst>
      <p:ext uri="{BB962C8B-B14F-4D97-AF65-F5344CB8AC3E}">
        <p14:creationId xmlns:p14="http://schemas.microsoft.com/office/powerpoint/2010/main" val="14011425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p:spPr>
        <p:txBody>
          <a:bodyPr/>
          <a:lstStyle/>
          <a:p>
            <a:endParaRPr lang="nl-NL" dirty="0" smtClean="0"/>
          </a:p>
        </p:txBody>
      </p:sp>
    </p:spTree>
    <p:extLst>
      <p:ext uri="{BB962C8B-B14F-4D97-AF65-F5344CB8AC3E}">
        <p14:creationId xmlns:p14="http://schemas.microsoft.com/office/powerpoint/2010/main" val="4191551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99F5545-D38D-4612-AA31-835BC2BAC409}" type="slidenum">
              <a:rPr lang="en-US" smtClean="0"/>
              <a:pPr>
                <a:defRPr/>
              </a:pPr>
              <a:t>4</a:t>
            </a:fld>
            <a:endParaRPr lang="en-US"/>
          </a:p>
        </p:txBody>
      </p:sp>
    </p:spTree>
    <p:extLst>
      <p:ext uri="{BB962C8B-B14F-4D97-AF65-F5344CB8AC3E}">
        <p14:creationId xmlns:p14="http://schemas.microsoft.com/office/powerpoint/2010/main" val="23602627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6.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33" descr="Orgami3-cropped"/>
          <p:cNvPicPr>
            <a:picLocks noChangeAspect="1" noChangeArrowheads="1"/>
          </p:cNvPicPr>
          <p:nvPr userDrawn="1"/>
        </p:nvPicPr>
        <p:blipFill>
          <a:blip r:embed="rId2"/>
          <a:srcRect r="33287"/>
          <a:stretch>
            <a:fillRect/>
          </a:stretch>
        </p:blipFill>
        <p:spPr bwMode="auto">
          <a:xfrm>
            <a:off x="0" y="0"/>
            <a:ext cx="9144000" cy="6886575"/>
          </a:xfrm>
          <a:prstGeom prst="rect">
            <a:avLst/>
          </a:prstGeom>
          <a:noFill/>
          <a:ln w="9525">
            <a:noFill/>
            <a:miter lim="800000"/>
            <a:headEnd/>
            <a:tailEnd/>
          </a:ln>
        </p:spPr>
      </p:pic>
      <p:pic>
        <p:nvPicPr>
          <p:cNvPr id="3" name="Picture 31"/>
          <p:cNvPicPr>
            <a:picLocks noChangeAspect="1" noChangeArrowheads="1"/>
          </p:cNvPicPr>
          <p:nvPr userDrawn="1"/>
        </p:nvPicPr>
        <p:blipFill>
          <a:blip r:embed="rId3"/>
          <a:srcRect/>
          <a:stretch>
            <a:fillRect/>
          </a:stretch>
        </p:blipFill>
        <p:spPr bwMode="auto">
          <a:xfrm>
            <a:off x="7680325" y="320675"/>
            <a:ext cx="1238250" cy="514350"/>
          </a:xfrm>
          <a:prstGeom prst="rect">
            <a:avLst/>
          </a:prstGeom>
          <a:noFill/>
          <a:ln w="28575">
            <a:noFill/>
            <a:miter lim="800000"/>
            <a:headEnd/>
            <a:tailEnd/>
          </a:ln>
        </p:spPr>
      </p:pic>
      <p:sp>
        <p:nvSpPr>
          <p:cNvPr id="4" name="Rectangle 7"/>
          <p:cNvSpPr>
            <a:spLocks noGrp="1" noChangeArrowheads="1"/>
          </p:cNvSpPr>
          <p:nvPr>
            <p:ph type="dt" sz="half" idx="10"/>
          </p:nvPr>
        </p:nvSpPr>
        <p:spPr>
          <a:xfrm>
            <a:off x="457200" y="6245225"/>
            <a:ext cx="2133600" cy="476250"/>
          </a:xfrm>
        </p:spPr>
        <p:txBody>
          <a:bodyPr/>
          <a:lstStyle>
            <a:lvl1pPr>
              <a:defRPr/>
            </a:lvl1pPr>
          </a:lstStyle>
          <a:p>
            <a:pPr>
              <a:defRPr/>
            </a:pPr>
            <a:fld id="{DE89EAF8-B262-4D85-996E-62B077443648}" type="datetime1">
              <a:rPr lang="en-US"/>
              <a:pPr>
                <a:defRPr/>
              </a:pPr>
              <a:t>12-Jul-15</a:t>
            </a:fld>
            <a:endParaRPr lang="en-US"/>
          </a:p>
        </p:txBody>
      </p:sp>
    </p:spTree>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7"/>
          <p:cNvSpPr>
            <a:spLocks noGrp="1" noChangeArrowheads="1"/>
          </p:cNvSpPr>
          <p:nvPr>
            <p:ph type="dt" sz="half" idx="10"/>
          </p:nvPr>
        </p:nvSpPr>
        <p:spPr>
          <a:ln/>
        </p:spPr>
        <p:txBody>
          <a:bodyPr/>
          <a:lstStyle>
            <a:lvl1pPr>
              <a:defRPr/>
            </a:lvl1pPr>
          </a:lstStyle>
          <a:p>
            <a:pPr>
              <a:defRPr/>
            </a:pPr>
            <a:fld id="{65F3B6B4-625A-4B3F-BB9C-6092C7D7B8FB}" type="datetime1">
              <a:rPr lang="en-US"/>
              <a:pPr>
                <a:defRPr/>
              </a:pPr>
              <a:t>12-Jul-15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1230D1DF-EAC0-4692-8C1B-671F4A8B094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97663" y="593725"/>
            <a:ext cx="2171700" cy="5761038"/>
          </a:xfrm>
        </p:spPr>
        <p:txBody>
          <a:bodyPr vert="eaVert"/>
          <a:lstStyle/>
          <a:p>
            <a:r>
              <a:rPr lang="nl-NL" smtClean="0"/>
              <a:t>Titelstijl van model bewerken</a:t>
            </a:r>
            <a:endParaRPr lang="nl-NL"/>
          </a:p>
        </p:txBody>
      </p:sp>
      <p:sp>
        <p:nvSpPr>
          <p:cNvPr id="3" name="Tijdelijke aanduiding voor verticale tekst 2"/>
          <p:cNvSpPr>
            <a:spLocks noGrp="1"/>
          </p:cNvSpPr>
          <p:nvPr>
            <p:ph type="body" orient="vert" idx="1"/>
          </p:nvPr>
        </p:nvSpPr>
        <p:spPr>
          <a:xfrm>
            <a:off x="182563" y="593725"/>
            <a:ext cx="6362700" cy="5761038"/>
          </a:xfrm>
        </p:spPr>
        <p:txBody>
          <a:bodyPr vert="eaVert"/>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7"/>
          <p:cNvSpPr>
            <a:spLocks noGrp="1" noChangeArrowheads="1"/>
          </p:cNvSpPr>
          <p:nvPr>
            <p:ph type="dt" sz="half" idx="10"/>
          </p:nvPr>
        </p:nvSpPr>
        <p:spPr>
          <a:ln/>
        </p:spPr>
        <p:txBody>
          <a:bodyPr/>
          <a:lstStyle>
            <a:lvl1pPr>
              <a:defRPr/>
            </a:lvl1pPr>
          </a:lstStyle>
          <a:p>
            <a:pPr>
              <a:defRPr/>
            </a:pPr>
            <a:fld id="{FA84CD8C-EBF3-4327-BB77-495532EC73FC}" type="datetime1">
              <a:rPr lang="en-US"/>
              <a:pPr>
                <a:defRPr/>
              </a:pPr>
              <a:t>12-Jul-15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D98DDBBB-211E-40B1-925E-2B520E9D65A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el en tabel">
    <p:spTree>
      <p:nvGrpSpPr>
        <p:cNvPr id="1" name=""/>
        <p:cNvGrpSpPr/>
        <p:nvPr/>
      </p:nvGrpSpPr>
      <p:grpSpPr>
        <a:xfrm>
          <a:off x="0" y="0"/>
          <a:ext cx="0" cy="0"/>
          <a:chOff x="0" y="0"/>
          <a:chExt cx="0" cy="0"/>
        </a:xfrm>
      </p:grpSpPr>
      <p:sp>
        <p:nvSpPr>
          <p:cNvPr id="2" name="Titel 1"/>
          <p:cNvSpPr>
            <a:spLocks noGrp="1"/>
          </p:cNvSpPr>
          <p:nvPr>
            <p:ph type="title"/>
          </p:nvPr>
        </p:nvSpPr>
        <p:spPr>
          <a:xfrm>
            <a:off x="182563" y="593725"/>
            <a:ext cx="8686800" cy="639763"/>
          </a:xfrm>
        </p:spPr>
        <p:txBody>
          <a:bodyPr/>
          <a:lstStyle/>
          <a:p>
            <a:r>
              <a:rPr lang="nl-NL" smtClean="0"/>
              <a:t>Titelstijl van model bewerken</a:t>
            </a:r>
            <a:endParaRPr lang="nl-NL"/>
          </a:p>
        </p:txBody>
      </p:sp>
      <p:sp>
        <p:nvSpPr>
          <p:cNvPr id="3" name="Tijdelijke aanduiding voor tabel 2"/>
          <p:cNvSpPr>
            <a:spLocks noGrp="1"/>
          </p:cNvSpPr>
          <p:nvPr>
            <p:ph type="tbl" idx="1"/>
          </p:nvPr>
        </p:nvSpPr>
        <p:spPr>
          <a:xfrm>
            <a:off x="182563" y="1874838"/>
            <a:ext cx="8686800" cy="4479925"/>
          </a:xfrm>
        </p:spPr>
        <p:txBody>
          <a:bodyPr/>
          <a:lstStyle/>
          <a:p>
            <a:pPr lvl="0"/>
            <a:endParaRPr lang="nl-NL" noProof="0" smtClean="0"/>
          </a:p>
        </p:txBody>
      </p:sp>
      <p:sp>
        <p:nvSpPr>
          <p:cNvPr id="4" name="Rectangle 7"/>
          <p:cNvSpPr>
            <a:spLocks noGrp="1" noChangeArrowheads="1"/>
          </p:cNvSpPr>
          <p:nvPr>
            <p:ph type="dt" sz="half" idx="10"/>
          </p:nvPr>
        </p:nvSpPr>
        <p:spPr>
          <a:ln/>
        </p:spPr>
        <p:txBody>
          <a:bodyPr/>
          <a:lstStyle>
            <a:lvl1pPr>
              <a:defRPr/>
            </a:lvl1pPr>
          </a:lstStyle>
          <a:p>
            <a:pPr>
              <a:defRPr/>
            </a:pPr>
            <a:fld id="{FA1AB5A4-B890-400C-9A57-CEDE8E62A676}" type="datetime1">
              <a:rPr lang="en-US"/>
              <a:pPr>
                <a:defRPr/>
              </a:pPr>
              <a:t>12-Jul-15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FD39D3B9-D8CC-40EB-866D-D12CE212E3D3}"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el en grafiek">
    <p:spTree>
      <p:nvGrpSpPr>
        <p:cNvPr id="1" name=""/>
        <p:cNvGrpSpPr/>
        <p:nvPr/>
      </p:nvGrpSpPr>
      <p:grpSpPr>
        <a:xfrm>
          <a:off x="0" y="0"/>
          <a:ext cx="0" cy="0"/>
          <a:chOff x="0" y="0"/>
          <a:chExt cx="0" cy="0"/>
        </a:xfrm>
      </p:grpSpPr>
      <p:sp>
        <p:nvSpPr>
          <p:cNvPr id="2" name="Titel 1"/>
          <p:cNvSpPr>
            <a:spLocks noGrp="1"/>
          </p:cNvSpPr>
          <p:nvPr>
            <p:ph type="title"/>
          </p:nvPr>
        </p:nvSpPr>
        <p:spPr>
          <a:xfrm>
            <a:off x="182563" y="593725"/>
            <a:ext cx="8686800" cy="639763"/>
          </a:xfrm>
        </p:spPr>
        <p:txBody>
          <a:bodyPr/>
          <a:lstStyle/>
          <a:p>
            <a:r>
              <a:rPr lang="nl-NL" smtClean="0"/>
              <a:t>Titelstijl van model bewerken</a:t>
            </a:r>
            <a:endParaRPr lang="nl-NL"/>
          </a:p>
        </p:txBody>
      </p:sp>
      <p:sp>
        <p:nvSpPr>
          <p:cNvPr id="3" name="Tijdelijke aanduiding voor grafiek 2"/>
          <p:cNvSpPr>
            <a:spLocks noGrp="1"/>
          </p:cNvSpPr>
          <p:nvPr>
            <p:ph type="chart" idx="1"/>
          </p:nvPr>
        </p:nvSpPr>
        <p:spPr>
          <a:xfrm>
            <a:off x="182563" y="1874838"/>
            <a:ext cx="8686800" cy="4479925"/>
          </a:xfrm>
        </p:spPr>
        <p:txBody>
          <a:bodyPr/>
          <a:lstStyle/>
          <a:p>
            <a:pPr lvl="0"/>
            <a:endParaRPr lang="nl-NL" noProof="0" smtClean="0"/>
          </a:p>
        </p:txBody>
      </p:sp>
      <p:sp>
        <p:nvSpPr>
          <p:cNvPr id="4" name="Rectangle 7"/>
          <p:cNvSpPr>
            <a:spLocks noGrp="1" noChangeArrowheads="1"/>
          </p:cNvSpPr>
          <p:nvPr>
            <p:ph type="dt" sz="half" idx="10"/>
          </p:nvPr>
        </p:nvSpPr>
        <p:spPr>
          <a:ln/>
        </p:spPr>
        <p:txBody>
          <a:bodyPr/>
          <a:lstStyle>
            <a:lvl1pPr>
              <a:defRPr/>
            </a:lvl1pPr>
          </a:lstStyle>
          <a:p>
            <a:pPr>
              <a:defRPr/>
            </a:pPr>
            <a:fld id="{3C3202DA-BB96-4DF6-B39F-831A3CC78F14}" type="datetime1">
              <a:rPr lang="en-US"/>
              <a:pPr>
                <a:defRPr/>
              </a:pPr>
              <a:t>12-Jul-15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E00FD75F-8731-46D3-8EFF-8F19FBBE2FA6}"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82563" y="593725"/>
            <a:ext cx="8686800" cy="63976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82563" y="1874838"/>
            <a:ext cx="4289425" cy="4479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24388" y="1874838"/>
            <a:ext cx="4291012" cy="2163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24388" y="4191000"/>
            <a:ext cx="4291012" cy="2163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dt" sz="half" idx="10"/>
          </p:nvPr>
        </p:nvSpPr>
        <p:spPr>
          <a:ln/>
        </p:spPr>
        <p:txBody>
          <a:bodyPr/>
          <a:lstStyle>
            <a:lvl1pPr>
              <a:defRPr/>
            </a:lvl1pPr>
          </a:lstStyle>
          <a:p>
            <a:pPr>
              <a:defRPr/>
            </a:pPr>
            <a:fld id="{27CD7019-11EE-4A21-88EF-94880BF7C35E}" type="datetime1">
              <a:rPr lang="en-US"/>
              <a:pPr>
                <a:defRPr/>
              </a:pPr>
              <a:t>12-Jul-15</a:t>
            </a:fld>
            <a:endParaRPr lang="en-US"/>
          </a:p>
        </p:txBody>
      </p:sp>
      <p:sp>
        <p:nvSpPr>
          <p:cNvPr id="7" name="Rectangle 5"/>
          <p:cNvSpPr>
            <a:spLocks noGrp="1" noChangeArrowheads="1"/>
          </p:cNvSpPr>
          <p:nvPr>
            <p:ph type="sldNum" sz="quarter" idx="11"/>
          </p:nvPr>
        </p:nvSpPr>
        <p:spPr>
          <a:ln/>
        </p:spPr>
        <p:txBody>
          <a:bodyPr/>
          <a:lstStyle>
            <a:lvl1pPr>
              <a:defRPr/>
            </a:lvl1pPr>
          </a:lstStyle>
          <a:p>
            <a:pPr>
              <a:defRPr/>
            </a:pPr>
            <a:fld id="{6FED5075-C1A4-43F4-A6D1-68ADBC35EA89}"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563" y="593725"/>
            <a:ext cx="8686800" cy="6397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82563" y="1874838"/>
            <a:ext cx="4289425" cy="4479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4388" y="1874838"/>
            <a:ext cx="4291012" cy="4479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a:ln/>
        </p:spPr>
        <p:txBody>
          <a:bodyPr/>
          <a:lstStyle>
            <a:lvl1pPr>
              <a:defRPr/>
            </a:lvl1pPr>
          </a:lstStyle>
          <a:p>
            <a:pPr>
              <a:defRPr/>
            </a:pPr>
            <a:fld id="{80FDA479-A6F4-498B-9A89-6BA5CD78222A}" type="datetime1">
              <a:rPr lang="en-US"/>
              <a:pPr>
                <a:defRPr/>
              </a:pPr>
              <a:t>12-Jul-15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543E7462-499E-43C6-96FD-4C37DE60B296}"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srcRect/>
          <a:stretch>
            <a:fillRect/>
          </a:stretch>
        </p:blipFill>
        <p:spPr bwMode="auto">
          <a:xfrm>
            <a:off x="7772400" y="6172200"/>
            <a:ext cx="1238250" cy="514350"/>
          </a:xfrm>
          <a:prstGeom prst="rect">
            <a:avLst/>
          </a:prstGeom>
          <a:noFill/>
          <a:ln w="28575">
            <a:noFill/>
            <a:miter lim="800000"/>
            <a:headEnd/>
            <a:tailEnd/>
          </a:ln>
        </p:spPr>
      </p:pic>
      <p:pic>
        <p:nvPicPr>
          <p:cNvPr id="3" name="Picture 6" descr="Orgami3"/>
          <p:cNvPicPr>
            <a:picLocks noChangeAspect="1" noChangeArrowheads="1"/>
          </p:cNvPicPr>
          <p:nvPr userDrawn="1"/>
        </p:nvPicPr>
        <p:blipFill>
          <a:blip r:embed="rId3"/>
          <a:srcRect l="11766" t="11765" r="29411"/>
          <a:stretch>
            <a:fillRect/>
          </a:stretch>
        </p:blipFill>
        <p:spPr bwMode="auto">
          <a:xfrm>
            <a:off x="0" y="0"/>
            <a:ext cx="9144000" cy="6858000"/>
          </a:xfrm>
          <a:prstGeom prst="rect">
            <a:avLst/>
          </a:prstGeom>
          <a:noFill/>
          <a:ln w="9525">
            <a:noFill/>
            <a:miter lim="800000"/>
            <a:headEnd/>
            <a:tailEnd/>
          </a:ln>
        </p:spPr>
      </p:pic>
      <p:sp>
        <p:nvSpPr>
          <p:cNvPr id="4" name="Rectangle 7"/>
          <p:cNvSpPr>
            <a:spLocks noChangeArrowheads="1"/>
          </p:cNvSpPr>
          <p:nvPr userDrawn="1"/>
        </p:nvSpPr>
        <p:spPr bwMode="auto">
          <a:xfrm>
            <a:off x="0" y="0"/>
            <a:ext cx="9144000" cy="6858000"/>
          </a:xfrm>
          <a:prstGeom prst="rect">
            <a:avLst/>
          </a:prstGeom>
          <a:noFill/>
          <a:ln w="28575">
            <a:solidFill>
              <a:schemeClr val="tx1"/>
            </a:solidFill>
            <a:miter lim="800000"/>
            <a:headEnd/>
            <a:tailEnd/>
          </a:ln>
        </p:spPr>
        <p:txBody>
          <a:bodyPr wrap="none" anchor="ctr"/>
          <a:lstStyle/>
          <a:p>
            <a:pPr>
              <a:defRPr/>
            </a:pPr>
            <a:endParaRPr lang="en-US">
              <a:latin typeface="Arial" pitchFamily="34" charset="0"/>
              <a:ea typeface="ＭＳ Ｐゴシック" pitchFamily="34" charset="-128"/>
            </a:endParaRPr>
          </a:p>
        </p:txBody>
      </p:sp>
      <p:pic>
        <p:nvPicPr>
          <p:cNvPr id="5" name="Picture 8" descr="CoverType"/>
          <p:cNvPicPr>
            <a:picLocks noChangeAspect="1" noChangeArrowheads="1"/>
          </p:cNvPicPr>
          <p:nvPr userDrawn="1"/>
        </p:nvPicPr>
        <p:blipFill>
          <a:blip r:embed="rId4"/>
          <a:srcRect/>
          <a:stretch>
            <a:fillRect/>
          </a:stretch>
        </p:blipFill>
        <p:spPr bwMode="auto">
          <a:xfrm>
            <a:off x="5121275" y="3521075"/>
            <a:ext cx="3748088" cy="1698625"/>
          </a:xfrm>
          <a:prstGeom prst="rect">
            <a:avLst/>
          </a:prstGeom>
          <a:noFill/>
          <a:ln w="9525">
            <a:noFill/>
            <a:miter lim="800000"/>
            <a:headEnd/>
            <a:tailEnd/>
          </a:ln>
        </p:spPr>
      </p:pic>
      <p:pic>
        <p:nvPicPr>
          <p:cNvPr id="6" name="Picture 9"/>
          <p:cNvPicPr>
            <a:picLocks noChangeAspect="1" noChangeArrowheads="1"/>
          </p:cNvPicPr>
          <p:nvPr userDrawn="1"/>
        </p:nvPicPr>
        <p:blipFill>
          <a:blip r:embed="rId5"/>
          <a:srcRect/>
          <a:stretch>
            <a:fillRect/>
          </a:stretch>
        </p:blipFill>
        <p:spPr bwMode="auto">
          <a:xfrm>
            <a:off x="7680325" y="320675"/>
            <a:ext cx="1238250" cy="514350"/>
          </a:xfrm>
          <a:prstGeom prst="rect">
            <a:avLst/>
          </a:prstGeom>
          <a:noFill/>
          <a:ln w="28575">
            <a:noFill/>
            <a:miter lim="800000"/>
            <a:headEnd/>
            <a:tailEnd/>
          </a:ln>
        </p:spPr>
      </p:pic>
      <p:sp>
        <p:nvSpPr>
          <p:cNvPr id="7" name="Rectangle 7"/>
          <p:cNvSpPr>
            <a:spLocks noGrp="1" noChangeArrowheads="1"/>
          </p:cNvSpPr>
          <p:nvPr>
            <p:ph type="dt" sz="half" idx="10"/>
          </p:nvPr>
        </p:nvSpPr>
        <p:spPr>
          <a:xfrm>
            <a:off x="457200" y="6245225"/>
            <a:ext cx="2133600" cy="476250"/>
          </a:xfrm>
        </p:spPr>
        <p:txBody>
          <a:bodyPr/>
          <a:lstStyle>
            <a:lvl1pPr>
              <a:defRPr/>
            </a:lvl1pPr>
          </a:lstStyle>
          <a:p>
            <a:pPr>
              <a:defRPr/>
            </a:pPr>
            <a:fld id="{55AE96F9-BFAA-433A-9784-78C3AA34C31F}" type="datetime1">
              <a:rPr lang="en-US"/>
              <a:pPr>
                <a:defRPr/>
              </a:pPr>
              <a:t>12-Jul-15</a:t>
            </a:fld>
            <a:endParaRPr lang="en-US"/>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fld id="{F68563E9-BCBF-40F8-8648-74037C6E6F79}" type="datetime1">
              <a:rPr lang="en-US"/>
              <a:pPr>
                <a:defRPr/>
              </a:pPr>
              <a:t>12-Jul-15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558941E3-CBBF-4A3A-B813-DFA0268DED0E}"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dt" sz="half" idx="10"/>
          </p:nvPr>
        </p:nvSpPr>
        <p:spPr>
          <a:ln/>
        </p:spPr>
        <p:txBody>
          <a:bodyPr/>
          <a:lstStyle>
            <a:lvl1pPr>
              <a:defRPr/>
            </a:lvl1pPr>
          </a:lstStyle>
          <a:p>
            <a:pPr>
              <a:defRPr/>
            </a:pPr>
            <a:fld id="{6731CB39-9B66-4306-B338-C0D7C9AF2A9A}" type="datetime1">
              <a:rPr lang="en-US"/>
              <a:pPr>
                <a:defRPr/>
              </a:pPr>
              <a:t>12-Jul-15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D7104059-7B5B-4CC1-8AEB-FF895396DCFF}"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2563" y="1874838"/>
            <a:ext cx="4289425"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4388" y="1874838"/>
            <a:ext cx="4291012"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a:ln/>
        </p:spPr>
        <p:txBody>
          <a:bodyPr/>
          <a:lstStyle>
            <a:lvl1pPr>
              <a:defRPr/>
            </a:lvl1pPr>
          </a:lstStyle>
          <a:p>
            <a:pPr>
              <a:defRPr/>
            </a:pPr>
            <a:fld id="{87D05D4D-B172-4250-9290-49D0480FD1E2}" type="datetime1">
              <a:rPr lang="en-US"/>
              <a:pPr>
                <a:defRPr/>
              </a:pPr>
              <a:t>12-Jul-15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CFDF2A27-7F1D-4994-84A7-CEBBE09C484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Tijdelijke aanduiding voor inhoud 2"/>
          <p:cNvSpPr>
            <a:spLocks noGrp="1"/>
          </p:cNvSpPr>
          <p:nvPr>
            <p:ph idx="1"/>
          </p:nvPr>
        </p:nvSpPr>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7"/>
          <p:cNvSpPr>
            <a:spLocks noGrp="1" noChangeArrowheads="1"/>
          </p:cNvSpPr>
          <p:nvPr>
            <p:ph type="dt" sz="half" idx="10"/>
          </p:nvPr>
        </p:nvSpPr>
        <p:spPr>
          <a:ln/>
        </p:spPr>
        <p:txBody>
          <a:bodyPr/>
          <a:lstStyle>
            <a:lvl1pPr>
              <a:defRPr/>
            </a:lvl1pPr>
          </a:lstStyle>
          <a:p>
            <a:pPr>
              <a:defRPr/>
            </a:pPr>
            <a:fld id="{55603CD7-2F9D-4AA1-9754-26FCD8C03974}" type="datetime1">
              <a:rPr lang="en-US"/>
              <a:pPr>
                <a:defRPr/>
              </a:pPr>
              <a:t>12-Jul-15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5FF9BC84-E776-4A6C-ACC6-12755BCAFA89}"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dt" sz="half" idx="10"/>
          </p:nvPr>
        </p:nvSpPr>
        <p:spPr>
          <a:ln/>
        </p:spPr>
        <p:txBody>
          <a:bodyPr/>
          <a:lstStyle>
            <a:lvl1pPr>
              <a:defRPr/>
            </a:lvl1pPr>
          </a:lstStyle>
          <a:p>
            <a:pPr>
              <a:defRPr/>
            </a:pPr>
            <a:fld id="{5C67C49E-A8C9-4D91-8C7F-58133CA3D867}" type="datetime1">
              <a:rPr lang="en-US"/>
              <a:pPr>
                <a:defRPr/>
              </a:pPr>
              <a:t>12-Jul-15</a:t>
            </a:fld>
            <a:endParaRPr lang="en-US"/>
          </a:p>
        </p:txBody>
      </p:sp>
      <p:sp>
        <p:nvSpPr>
          <p:cNvPr id="8" name="Rectangle 5"/>
          <p:cNvSpPr>
            <a:spLocks noGrp="1" noChangeArrowheads="1"/>
          </p:cNvSpPr>
          <p:nvPr>
            <p:ph type="sldNum" sz="quarter" idx="11"/>
          </p:nvPr>
        </p:nvSpPr>
        <p:spPr>
          <a:ln/>
        </p:spPr>
        <p:txBody>
          <a:bodyPr/>
          <a:lstStyle>
            <a:lvl1pPr>
              <a:defRPr/>
            </a:lvl1pPr>
          </a:lstStyle>
          <a:p>
            <a:pPr>
              <a:defRPr/>
            </a:pPr>
            <a:fld id="{84DF1D88-6746-4595-9410-484FB6C38706}"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dt" sz="half" idx="10"/>
          </p:nvPr>
        </p:nvSpPr>
        <p:spPr>
          <a:ln/>
        </p:spPr>
        <p:txBody>
          <a:bodyPr/>
          <a:lstStyle>
            <a:lvl1pPr>
              <a:defRPr/>
            </a:lvl1pPr>
          </a:lstStyle>
          <a:p>
            <a:pPr>
              <a:defRPr/>
            </a:pPr>
            <a:fld id="{9D78627F-77FE-46DD-B1C1-AD1F105E4061}" type="datetime1">
              <a:rPr lang="en-US"/>
              <a:pPr>
                <a:defRPr/>
              </a:pPr>
              <a:t>12-Jul-15</a:t>
            </a:fld>
            <a:endParaRPr lang="en-US"/>
          </a:p>
        </p:txBody>
      </p:sp>
      <p:sp>
        <p:nvSpPr>
          <p:cNvPr id="4" name="Rectangle 5"/>
          <p:cNvSpPr>
            <a:spLocks noGrp="1" noChangeArrowheads="1"/>
          </p:cNvSpPr>
          <p:nvPr>
            <p:ph type="sldNum" sz="quarter" idx="11"/>
          </p:nvPr>
        </p:nvSpPr>
        <p:spPr>
          <a:ln/>
        </p:spPr>
        <p:txBody>
          <a:bodyPr/>
          <a:lstStyle>
            <a:lvl1pPr>
              <a:defRPr/>
            </a:lvl1pPr>
          </a:lstStyle>
          <a:p>
            <a:pPr>
              <a:defRPr/>
            </a:pPr>
            <a:fld id="{650DEEAF-BC95-42D0-BCCD-4DF97BB684F1}"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fld id="{91D2A231-97DC-439B-973D-18BB2080C9D7}" type="datetime1">
              <a:rPr lang="en-US"/>
              <a:pPr>
                <a:defRPr/>
              </a:pPr>
              <a:t>12-Jul-15</a:t>
            </a:fld>
            <a:endParaRPr lang="en-US"/>
          </a:p>
        </p:txBody>
      </p:sp>
      <p:sp>
        <p:nvSpPr>
          <p:cNvPr id="3" name="Rectangle 5"/>
          <p:cNvSpPr>
            <a:spLocks noGrp="1" noChangeArrowheads="1"/>
          </p:cNvSpPr>
          <p:nvPr>
            <p:ph type="sldNum" sz="quarter" idx="11"/>
          </p:nvPr>
        </p:nvSpPr>
        <p:spPr>
          <a:ln/>
        </p:spPr>
        <p:txBody>
          <a:bodyPr/>
          <a:lstStyle>
            <a:lvl1pPr>
              <a:defRPr/>
            </a:lvl1pPr>
          </a:lstStyle>
          <a:p>
            <a:pPr>
              <a:defRPr/>
            </a:pPr>
            <a:fld id="{208E13C9-5625-46C0-A817-68E24555593F}"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fld id="{33A13267-635B-4B5F-9525-9377B3AFCB0B}" type="datetime1">
              <a:rPr lang="en-US"/>
              <a:pPr>
                <a:defRPr/>
              </a:pPr>
              <a:t>12-Jul-15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908F9794-79CD-4154-AB0B-441A9F1DDD65}"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fld id="{29FD7369-6B5A-461B-8538-441737F30C46}" type="datetime1">
              <a:rPr lang="en-US"/>
              <a:pPr>
                <a:defRPr/>
              </a:pPr>
              <a:t>12-Jul-15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EDEEF26E-85E4-437A-8059-41BC4C6CFEC6}"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fld id="{4A7181A8-E954-4553-8874-E5AC5DFAC28F}" type="datetime1">
              <a:rPr lang="en-US"/>
              <a:pPr>
                <a:defRPr/>
              </a:pPr>
              <a:t>12-Jul-15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E3165C1F-09CF-4B19-B72C-C345DA82421F}"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32588" y="593725"/>
            <a:ext cx="2182812" cy="57610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82563" y="593725"/>
            <a:ext cx="6397625" cy="57610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fld id="{5CF473D3-BF58-4B6D-A579-F2ACAF5DC7D2}" type="datetime1">
              <a:rPr lang="en-US"/>
              <a:pPr>
                <a:defRPr/>
              </a:pPr>
              <a:t>12-Jul-15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3FECE0ED-85F1-42D9-B0A5-459681B2B0B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nl-NL" smtClean="0"/>
              <a:t>Titelstijl van model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smtClean="0"/>
              <a:t>Klik om de tekststijl van het model te bewerken</a:t>
            </a:r>
          </a:p>
        </p:txBody>
      </p:sp>
      <p:sp>
        <p:nvSpPr>
          <p:cNvPr id="4" name="Rectangle 7"/>
          <p:cNvSpPr>
            <a:spLocks noGrp="1" noChangeArrowheads="1"/>
          </p:cNvSpPr>
          <p:nvPr>
            <p:ph type="dt" sz="half" idx="10"/>
          </p:nvPr>
        </p:nvSpPr>
        <p:spPr>
          <a:ln/>
        </p:spPr>
        <p:txBody>
          <a:bodyPr/>
          <a:lstStyle>
            <a:lvl1pPr>
              <a:defRPr/>
            </a:lvl1pPr>
          </a:lstStyle>
          <a:p>
            <a:pPr>
              <a:defRPr/>
            </a:pPr>
            <a:fld id="{EF4DA0D7-8692-4036-97CE-8725ABB12A1A}" type="datetime1">
              <a:rPr lang="en-US"/>
              <a:pPr>
                <a:defRPr/>
              </a:pPr>
              <a:t>12-Jul-15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C3777C01-AA87-44E8-B737-19902160122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Tijdelijke aanduiding voor inhoud 2"/>
          <p:cNvSpPr>
            <a:spLocks noGrp="1"/>
          </p:cNvSpPr>
          <p:nvPr>
            <p:ph sz="half" idx="1"/>
          </p:nvPr>
        </p:nvSpPr>
        <p:spPr>
          <a:xfrm>
            <a:off x="182563" y="1874838"/>
            <a:ext cx="4267200"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02163" y="1874838"/>
            <a:ext cx="4267200"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Rectangle 7"/>
          <p:cNvSpPr>
            <a:spLocks noGrp="1" noChangeArrowheads="1"/>
          </p:cNvSpPr>
          <p:nvPr>
            <p:ph type="dt" sz="half" idx="10"/>
          </p:nvPr>
        </p:nvSpPr>
        <p:spPr>
          <a:ln/>
        </p:spPr>
        <p:txBody>
          <a:bodyPr/>
          <a:lstStyle>
            <a:lvl1pPr>
              <a:defRPr/>
            </a:lvl1pPr>
          </a:lstStyle>
          <a:p>
            <a:pPr>
              <a:defRPr/>
            </a:pPr>
            <a:fld id="{635717D8-F50C-438E-A520-386FFC579F6D}" type="datetime1">
              <a:rPr lang="en-US"/>
              <a:pPr>
                <a:defRPr/>
              </a:pPr>
              <a:t>12-Jul-15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32595308-AB59-4751-89DD-ACB379A252F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smtClean="0"/>
              <a:t>Titelstijl van model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Rectangle 7"/>
          <p:cNvSpPr>
            <a:spLocks noGrp="1" noChangeArrowheads="1"/>
          </p:cNvSpPr>
          <p:nvPr>
            <p:ph type="dt" sz="half" idx="10"/>
          </p:nvPr>
        </p:nvSpPr>
        <p:spPr>
          <a:ln/>
        </p:spPr>
        <p:txBody>
          <a:bodyPr/>
          <a:lstStyle>
            <a:lvl1pPr>
              <a:defRPr/>
            </a:lvl1pPr>
          </a:lstStyle>
          <a:p>
            <a:pPr>
              <a:defRPr/>
            </a:pPr>
            <a:fld id="{419F3784-1C0E-43ED-A04A-90E9AB8F6565}" type="datetime1">
              <a:rPr lang="en-US"/>
              <a:pPr>
                <a:defRPr/>
              </a:pPr>
              <a:t>12-Jul-15</a:t>
            </a:fld>
            <a:endParaRPr lang="en-US"/>
          </a:p>
        </p:txBody>
      </p:sp>
      <p:sp>
        <p:nvSpPr>
          <p:cNvPr id="8" name="Rectangle 5"/>
          <p:cNvSpPr>
            <a:spLocks noGrp="1" noChangeArrowheads="1"/>
          </p:cNvSpPr>
          <p:nvPr>
            <p:ph type="sldNum" sz="quarter" idx="11"/>
          </p:nvPr>
        </p:nvSpPr>
        <p:spPr>
          <a:ln/>
        </p:spPr>
        <p:txBody>
          <a:bodyPr/>
          <a:lstStyle>
            <a:lvl1pPr>
              <a:defRPr/>
            </a:lvl1pPr>
          </a:lstStyle>
          <a:p>
            <a:pPr>
              <a:defRPr/>
            </a:pPr>
            <a:fld id="{9EF691FE-A3FE-4043-B27F-0B9D2420DBA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Rectangle 7"/>
          <p:cNvSpPr>
            <a:spLocks noGrp="1" noChangeArrowheads="1"/>
          </p:cNvSpPr>
          <p:nvPr>
            <p:ph type="dt" sz="half" idx="10"/>
          </p:nvPr>
        </p:nvSpPr>
        <p:spPr>
          <a:ln/>
        </p:spPr>
        <p:txBody>
          <a:bodyPr/>
          <a:lstStyle>
            <a:lvl1pPr>
              <a:defRPr/>
            </a:lvl1pPr>
          </a:lstStyle>
          <a:p>
            <a:pPr>
              <a:defRPr/>
            </a:pPr>
            <a:fld id="{1CAF2903-AE6E-4F34-AFEF-68EC76CF2D2E}" type="datetime1">
              <a:rPr lang="en-US"/>
              <a:pPr>
                <a:defRPr/>
              </a:pPr>
              <a:t>12-Jul-15</a:t>
            </a:fld>
            <a:endParaRPr lang="en-US"/>
          </a:p>
        </p:txBody>
      </p:sp>
      <p:sp>
        <p:nvSpPr>
          <p:cNvPr id="4" name="Rectangle 5"/>
          <p:cNvSpPr>
            <a:spLocks noGrp="1" noChangeArrowheads="1"/>
          </p:cNvSpPr>
          <p:nvPr>
            <p:ph type="sldNum" sz="quarter" idx="11"/>
          </p:nvPr>
        </p:nvSpPr>
        <p:spPr>
          <a:ln/>
        </p:spPr>
        <p:txBody>
          <a:bodyPr/>
          <a:lstStyle>
            <a:lvl1pPr>
              <a:defRPr/>
            </a:lvl1pPr>
          </a:lstStyle>
          <a:p>
            <a:pPr>
              <a:defRPr/>
            </a:pPr>
            <a:fld id="{7759C7FE-BE6B-403C-A13B-DB95E1BBB64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fld id="{B86BF4E9-F6DA-4679-B020-990571EB93C5}" type="datetime1">
              <a:rPr lang="en-US"/>
              <a:pPr>
                <a:defRPr/>
              </a:pPr>
              <a:t>12-Jul-15</a:t>
            </a:fld>
            <a:endParaRPr lang="en-US"/>
          </a:p>
        </p:txBody>
      </p:sp>
      <p:sp>
        <p:nvSpPr>
          <p:cNvPr id="3" name="Rectangle 5"/>
          <p:cNvSpPr>
            <a:spLocks noGrp="1" noChangeArrowheads="1"/>
          </p:cNvSpPr>
          <p:nvPr>
            <p:ph type="sldNum" sz="quarter" idx="11"/>
          </p:nvPr>
        </p:nvSpPr>
        <p:spPr>
          <a:ln/>
        </p:spPr>
        <p:txBody>
          <a:bodyPr/>
          <a:lstStyle>
            <a:lvl1pPr>
              <a:defRPr/>
            </a:lvl1pPr>
          </a:lstStyle>
          <a:p>
            <a:pPr>
              <a:defRPr/>
            </a:pPr>
            <a:fld id="{DBD8D3B4-AE13-4CCB-9CB2-F0FBA626072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Titelstijl van model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tekststijl van het model te bewerken</a:t>
            </a:r>
          </a:p>
        </p:txBody>
      </p:sp>
      <p:sp>
        <p:nvSpPr>
          <p:cNvPr id="5" name="Rectangle 7"/>
          <p:cNvSpPr>
            <a:spLocks noGrp="1" noChangeArrowheads="1"/>
          </p:cNvSpPr>
          <p:nvPr>
            <p:ph type="dt" sz="half" idx="10"/>
          </p:nvPr>
        </p:nvSpPr>
        <p:spPr>
          <a:ln/>
        </p:spPr>
        <p:txBody>
          <a:bodyPr/>
          <a:lstStyle>
            <a:lvl1pPr>
              <a:defRPr/>
            </a:lvl1pPr>
          </a:lstStyle>
          <a:p>
            <a:pPr>
              <a:defRPr/>
            </a:pPr>
            <a:fld id="{EF97DCC0-0009-4489-95B1-DBE1513B4FBF}" type="datetime1">
              <a:rPr lang="en-US"/>
              <a:pPr>
                <a:defRPr/>
              </a:pPr>
              <a:t>12-Jul-15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2ABEE75F-C2AF-41B8-B4D6-DD168A1BD37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Titelstijl van model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smtClean="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tekststijl van het model te bewerken</a:t>
            </a:r>
          </a:p>
        </p:txBody>
      </p:sp>
      <p:sp>
        <p:nvSpPr>
          <p:cNvPr id="5" name="Rectangle 7"/>
          <p:cNvSpPr>
            <a:spLocks noGrp="1" noChangeArrowheads="1"/>
          </p:cNvSpPr>
          <p:nvPr>
            <p:ph type="dt" sz="half" idx="10"/>
          </p:nvPr>
        </p:nvSpPr>
        <p:spPr>
          <a:ln/>
        </p:spPr>
        <p:txBody>
          <a:bodyPr/>
          <a:lstStyle>
            <a:lvl1pPr>
              <a:defRPr/>
            </a:lvl1pPr>
          </a:lstStyle>
          <a:p>
            <a:pPr>
              <a:defRPr/>
            </a:pPr>
            <a:fld id="{9F9C3383-DE7A-4604-8BB0-2598A49DC2A9}" type="datetime1">
              <a:rPr lang="en-US"/>
              <a:pPr>
                <a:defRPr/>
              </a:pPr>
              <a:t>12-Jul-15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001AE021-1DB0-4744-A82D-1921A958E90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1.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bwMode="auto">
          <a:xfrm>
            <a:off x="182563" y="1874838"/>
            <a:ext cx="8732837" cy="4479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6147" name="Rectangle 10"/>
          <p:cNvSpPr>
            <a:spLocks noGrp="1" noChangeArrowheads="1"/>
          </p:cNvSpPr>
          <p:nvPr>
            <p:ph type="title"/>
          </p:nvPr>
        </p:nvSpPr>
        <p:spPr bwMode="auto">
          <a:xfrm>
            <a:off x="182563" y="593725"/>
            <a:ext cx="8686800" cy="639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8" name="Line 3"/>
          <p:cNvSpPr>
            <a:spLocks noChangeShapeType="1"/>
          </p:cNvSpPr>
          <p:nvPr/>
        </p:nvSpPr>
        <p:spPr bwMode="auto">
          <a:xfrm flipV="1">
            <a:off x="274638" y="549275"/>
            <a:ext cx="8594725" cy="0"/>
          </a:xfrm>
          <a:prstGeom prst="line">
            <a:avLst/>
          </a:prstGeom>
          <a:noFill/>
          <a:ln w="9525">
            <a:solidFill>
              <a:schemeClr val="tx1"/>
            </a:solidFill>
            <a:round/>
            <a:headEnd/>
            <a:tailEnd/>
          </a:ln>
        </p:spPr>
        <p:txBody>
          <a:bodyPr/>
          <a:lstStyle/>
          <a:p>
            <a:pPr>
              <a:defRPr/>
            </a:pPr>
            <a:endParaRPr lang="en-US">
              <a:latin typeface="Arial" pitchFamily="34" charset="0"/>
              <a:ea typeface="ＭＳ Ｐゴシック" pitchFamily="34" charset="-128"/>
            </a:endParaRPr>
          </a:p>
        </p:txBody>
      </p:sp>
      <p:sp>
        <p:nvSpPr>
          <p:cNvPr id="1029" name="Rectangle 6"/>
          <p:cNvSpPr>
            <a:spLocks noChangeArrowheads="1"/>
          </p:cNvSpPr>
          <p:nvPr/>
        </p:nvSpPr>
        <p:spPr bwMode="black">
          <a:xfrm>
            <a:off x="7589838" y="6537325"/>
            <a:ext cx="1371600" cy="184150"/>
          </a:xfrm>
          <a:prstGeom prst="rect">
            <a:avLst/>
          </a:prstGeom>
          <a:noFill/>
          <a:ln w="9525">
            <a:noFill/>
            <a:miter lim="800000"/>
            <a:headEnd/>
            <a:tailEnd/>
          </a:ln>
        </p:spPr>
        <p:txBody>
          <a:bodyPr lIns="92075" tIns="46038" rIns="92075" bIns="46038"/>
          <a:lstStyle/>
          <a:p>
            <a:pPr algn="r">
              <a:lnSpc>
                <a:spcPct val="100000"/>
              </a:lnSpc>
              <a:defRPr/>
            </a:pPr>
            <a:r>
              <a:rPr lang="en-US" sz="800" dirty="0">
                <a:solidFill>
                  <a:schemeClr val="tx1"/>
                </a:solidFill>
              </a:rPr>
              <a:t>© </a:t>
            </a:r>
            <a:r>
              <a:rPr lang="en-US" sz="800" dirty="0" smtClean="0">
                <a:solidFill>
                  <a:schemeClr val="tx1"/>
                </a:solidFill>
              </a:rPr>
              <a:t>2014 </a:t>
            </a:r>
            <a:r>
              <a:rPr lang="en-US" sz="800" dirty="0">
                <a:solidFill>
                  <a:schemeClr val="tx1"/>
                </a:solidFill>
              </a:rPr>
              <a:t>IBM Corporation</a:t>
            </a:r>
            <a:endParaRPr lang="en-US" sz="1800" dirty="0">
              <a:solidFill>
                <a:schemeClr val="tx1"/>
              </a:solidFill>
            </a:endParaRPr>
          </a:p>
        </p:txBody>
      </p:sp>
      <p:sp>
        <p:nvSpPr>
          <p:cNvPr id="260103" name="Rectangle 7"/>
          <p:cNvSpPr>
            <a:spLocks noGrp="1" noChangeArrowheads="1"/>
          </p:cNvSpPr>
          <p:nvPr>
            <p:ph type="dt" sz="half" idx="2"/>
          </p:nvPr>
        </p:nvSpPr>
        <p:spPr bwMode="auto">
          <a:xfrm>
            <a:off x="549275" y="6537325"/>
            <a:ext cx="1004888" cy="184150"/>
          </a:xfrm>
          <a:prstGeom prst="rect">
            <a:avLst/>
          </a:prstGeom>
          <a:noFill/>
          <a:ln>
            <a:noFill/>
          </a:ln>
          <a:effectLst/>
          <a:extLst/>
        </p:spPr>
        <p:txBody>
          <a:bodyPr vert="horz" wrap="square" lIns="92075" tIns="46038" rIns="92075" bIns="46038" numCol="1" anchor="t" anchorCtr="0" compatLnSpc="1">
            <a:prstTxWarp prst="textNoShape">
              <a:avLst/>
            </a:prstTxWarp>
          </a:bodyPr>
          <a:lstStyle>
            <a:lvl1pPr algn="l">
              <a:lnSpc>
                <a:spcPct val="100000"/>
              </a:lnSpc>
              <a:defRPr sz="800">
                <a:solidFill>
                  <a:schemeClr val="tx1"/>
                </a:solidFill>
                <a:latin typeface="Arial" pitchFamily="34" charset="0"/>
                <a:ea typeface="ＭＳ Ｐゴシック" pitchFamily="34" charset="-128"/>
                <a:cs typeface="Arial" pitchFamily="34" charset="0"/>
              </a:defRPr>
            </a:lvl1pPr>
          </a:lstStyle>
          <a:p>
            <a:pPr>
              <a:defRPr/>
            </a:pPr>
            <a:fld id="{7390AC8C-0E8C-4E84-BBCA-097F777BD9B7}" type="datetime1">
              <a:rPr lang="en-US"/>
              <a:pPr>
                <a:defRPr/>
              </a:pPr>
              <a:t>12-Jul-15</a:t>
            </a:fld>
            <a:endParaRPr lang="en-US"/>
          </a:p>
        </p:txBody>
      </p:sp>
      <p:pic>
        <p:nvPicPr>
          <p:cNvPr id="6151" name="Picture 8" descr="R120_G137_B251-200"/>
          <p:cNvPicPr>
            <a:picLocks noChangeAspect="1" noChangeArrowheads="1"/>
          </p:cNvPicPr>
          <p:nvPr/>
        </p:nvPicPr>
        <p:blipFill>
          <a:blip r:embed="rId17"/>
          <a:srcRect/>
          <a:stretch>
            <a:fillRect/>
          </a:stretch>
        </p:blipFill>
        <p:spPr bwMode="auto">
          <a:xfrm>
            <a:off x="8280400" y="227013"/>
            <a:ext cx="588963" cy="236537"/>
          </a:xfrm>
          <a:prstGeom prst="rect">
            <a:avLst/>
          </a:prstGeom>
          <a:noFill/>
          <a:ln w="9525">
            <a:noFill/>
            <a:miter lim="800000"/>
            <a:headEnd/>
            <a:tailEnd/>
          </a:ln>
        </p:spPr>
      </p:pic>
      <p:pic>
        <p:nvPicPr>
          <p:cNvPr id="6152" name="Picture 9" descr="Blue IBM logo"/>
          <p:cNvPicPr>
            <a:picLocks noChangeAspect="1" noChangeArrowheads="1"/>
          </p:cNvPicPr>
          <p:nvPr/>
        </p:nvPicPr>
        <p:blipFill>
          <a:blip r:embed="rId17"/>
          <a:srcRect/>
          <a:stretch>
            <a:fillRect/>
          </a:stretch>
        </p:blipFill>
        <p:spPr bwMode="auto">
          <a:xfrm>
            <a:off x="8280400" y="227013"/>
            <a:ext cx="588963" cy="236537"/>
          </a:xfrm>
          <a:prstGeom prst="rect">
            <a:avLst/>
          </a:prstGeom>
          <a:noFill/>
          <a:ln w="9525">
            <a:noFill/>
            <a:miter lim="800000"/>
            <a:headEnd/>
            <a:tailEnd/>
          </a:ln>
        </p:spPr>
      </p:pic>
      <p:sp>
        <p:nvSpPr>
          <p:cNvPr id="260101" name="Rectangle 5"/>
          <p:cNvSpPr>
            <a:spLocks noGrp="1" noChangeArrowheads="1"/>
          </p:cNvSpPr>
          <p:nvPr>
            <p:ph type="sldNum" sz="quarter" idx="4"/>
          </p:nvPr>
        </p:nvSpPr>
        <p:spPr bwMode="black">
          <a:xfrm>
            <a:off x="182563" y="6537325"/>
            <a:ext cx="366712" cy="18415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l">
              <a:lnSpc>
                <a:spcPct val="100000"/>
              </a:lnSpc>
              <a:defRPr sz="800">
                <a:solidFill>
                  <a:srgbClr val="000000"/>
                </a:solidFill>
                <a:latin typeface="Arial" pitchFamily="34" charset="0"/>
                <a:ea typeface="ＭＳ Ｐゴシック" pitchFamily="34" charset="-128"/>
                <a:cs typeface="Arial" pitchFamily="34" charset="0"/>
              </a:defRPr>
            </a:lvl1pPr>
          </a:lstStyle>
          <a:p>
            <a:pPr>
              <a:defRPr/>
            </a:pPr>
            <a:fld id="{10062D49-39B2-4AA3-8F3D-CD7D639C238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68"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 id="2147484254" r:id="rId12"/>
    <p:sldLayoutId id="2147484255" r:id="rId13"/>
    <p:sldLayoutId id="2147484256" r:id="rId14"/>
    <p:sldLayoutId id="2147484257" r:id="rId15"/>
  </p:sldLayoutIdLst>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2200">
          <a:solidFill>
            <a:schemeClr val="hlink"/>
          </a:solidFill>
          <a:latin typeface="+mj-lt"/>
          <a:ea typeface="MS PGothic" pitchFamily="34" charset="-128"/>
          <a:cs typeface="ＭＳ Ｐゴシック" charset="0"/>
        </a:defRPr>
      </a:lvl1pPr>
      <a:lvl2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2pPr>
      <a:lvl3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3pPr>
      <a:lvl4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4pPr>
      <a:lvl5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5pPr>
      <a:lvl6pPr marL="457200" algn="l" rtl="0" fontAlgn="base">
        <a:lnSpc>
          <a:spcPct val="90000"/>
        </a:lnSpc>
        <a:spcBef>
          <a:spcPct val="0"/>
        </a:spcBef>
        <a:spcAft>
          <a:spcPct val="0"/>
        </a:spcAft>
        <a:defRPr sz="2200">
          <a:solidFill>
            <a:schemeClr val="hlink"/>
          </a:solidFill>
          <a:latin typeface="Arial" charset="0"/>
          <a:ea typeface="ＭＳ Ｐゴシック" charset="0"/>
        </a:defRPr>
      </a:lvl6pPr>
      <a:lvl7pPr marL="914400" algn="l" rtl="0" fontAlgn="base">
        <a:lnSpc>
          <a:spcPct val="90000"/>
        </a:lnSpc>
        <a:spcBef>
          <a:spcPct val="0"/>
        </a:spcBef>
        <a:spcAft>
          <a:spcPct val="0"/>
        </a:spcAft>
        <a:defRPr sz="2200">
          <a:solidFill>
            <a:schemeClr val="hlink"/>
          </a:solidFill>
          <a:latin typeface="Arial" charset="0"/>
          <a:ea typeface="ＭＳ Ｐゴシック" charset="0"/>
        </a:defRPr>
      </a:lvl7pPr>
      <a:lvl8pPr marL="1371600" algn="l" rtl="0" fontAlgn="base">
        <a:lnSpc>
          <a:spcPct val="90000"/>
        </a:lnSpc>
        <a:spcBef>
          <a:spcPct val="0"/>
        </a:spcBef>
        <a:spcAft>
          <a:spcPct val="0"/>
        </a:spcAft>
        <a:defRPr sz="2200">
          <a:solidFill>
            <a:schemeClr val="hlink"/>
          </a:solidFill>
          <a:latin typeface="Arial" charset="0"/>
          <a:ea typeface="ＭＳ Ｐゴシック" charset="0"/>
        </a:defRPr>
      </a:lvl8pPr>
      <a:lvl9pPr marL="1828800" algn="l" rtl="0" fontAlgn="base">
        <a:lnSpc>
          <a:spcPct val="90000"/>
        </a:lnSpc>
        <a:spcBef>
          <a:spcPct val="0"/>
        </a:spcBef>
        <a:spcAft>
          <a:spcPct val="0"/>
        </a:spcAft>
        <a:defRPr sz="2200">
          <a:solidFill>
            <a:schemeClr val="hlink"/>
          </a:solidFill>
          <a:latin typeface="Arial" charset="0"/>
          <a:ea typeface="ＭＳ Ｐゴシック" charset="0"/>
        </a:defRPr>
      </a:lvl9pPr>
    </p:titleStyle>
    <p:bodyStyle>
      <a:lvl1pPr marL="173038" indent="-173038" algn="l" rtl="0" eaLnBrk="0" fontAlgn="base" hangingPunct="0">
        <a:spcBef>
          <a:spcPct val="50000"/>
        </a:spcBef>
        <a:spcAft>
          <a:spcPct val="0"/>
        </a:spcAft>
        <a:buClr>
          <a:schemeClr val="tx1"/>
        </a:buClr>
        <a:buFont typeface="Wingdings" pitchFamily="2" charset="2"/>
        <a:buChar char="§"/>
        <a:defRPr sz="1600">
          <a:solidFill>
            <a:schemeClr val="tx1"/>
          </a:solidFill>
          <a:latin typeface="+mn-lt"/>
          <a:ea typeface="MS PGothic" pitchFamily="34" charset="-128"/>
          <a:cs typeface="ＭＳ Ｐゴシック" charset="0"/>
        </a:defRPr>
      </a:lvl1pPr>
      <a:lvl2pPr marL="509588" indent="-163513" algn="l" rtl="0" eaLnBrk="0" fontAlgn="base" hangingPunct="0">
        <a:spcBef>
          <a:spcPct val="0"/>
        </a:spcBef>
        <a:spcAft>
          <a:spcPct val="0"/>
        </a:spcAft>
        <a:buClr>
          <a:schemeClr val="tx1"/>
        </a:buClr>
        <a:buFont typeface="Arial" charset="0"/>
        <a:buChar char="–"/>
        <a:defRPr sz="1600">
          <a:solidFill>
            <a:schemeClr val="tx1"/>
          </a:solidFill>
          <a:latin typeface="+mn-lt"/>
          <a:ea typeface="MS PGothic" pitchFamily="34" charset="-128"/>
        </a:defRPr>
      </a:lvl2pPr>
      <a:lvl3pPr marL="855663" indent="-173038" algn="l" rtl="0" eaLnBrk="0" fontAlgn="base" hangingPunct="0">
        <a:spcBef>
          <a:spcPct val="0"/>
        </a:spcBef>
        <a:spcAft>
          <a:spcPct val="0"/>
        </a:spcAft>
        <a:buClr>
          <a:schemeClr val="tx1"/>
        </a:buClr>
        <a:buChar char="•"/>
        <a:defRPr sz="1600">
          <a:solidFill>
            <a:schemeClr val="tx1"/>
          </a:solidFill>
          <a:latin typeface="+mn-lt"/>
          <a:ea typeface="MS PGothic" pitchFamily="34" charset="-128"/>
        </a:defRPr>
      </a:lvl3pPr>
      <a:lvl4pPr marL="1203325" indent="-173038" algn="l" rtl="0" eaLnBrk="0" fontAlgn="base" hangingPunct="0">
        <a:spcBef>
          <a:spcPct val="20000"/>
        </a:spcBef>
        <a:spcAft>
          <a:spcPct val="0"/>
        </a:spcAft>
        <a:buClr>
          <a:schemeClr val="bg1"/>
        </a:buClr>
        <a:buChar char="–"/>
        <a:defRPr sz="1600">
          <a:solidFill>
            <a:schemeClr val="bg1"/>
          </a:solidFill>
          <a:latin typeface="+mn-lt"/>
          <a:ea typeface="MS PGothic" pitchFamily="34" charset="-128"/>
        </a:defRPr>
      </a:lvl4pPr>
      <a:lvl5pPr marL="1539875" indent="-163513" algn="l" rtl="0" eaLnBrk="0" fontAlgn="base" hangingPunct="0">
        <a:spcBef>
          <a:spcPct val="20000"/>
        </a:spcBef>
        <a:spcAft>
          <a:spcPct val="0"/>
        </a:spcAft>
        <a:buClr>
          <a:schemeClr val="bg1"/>
        </a:buClr>
        <a:buChar char="»"/>
        <a:defRPr sz="1600">
          <a:solidFill>
            <a:schemeClr val="bg1"/>
          </a:solidFill>
          <a:latin typeface="+mn-lt"/>
          <a:ea typeface="MS PGothic" pitchFamily="34" charset="-128"/>
        </a:defRPr>
      </a:lvl5pPr>
      <a:lvl6pPr marL="1997075" indent="-163513" algn="l" rtl="0" fontAlgn="base">
        <a:spcBef>
          <a:spcPct val="20000"/>
        </a:spcBef>
        <a:spcAft>
          <a:spcPct val="0"/>
        </a:spcAft>
        <a:buClr>
          <a:schemeClr val="bg1"/>
        </a:buClr>
        <a:buChar char="»"/>
        <a:defRPr sz="1600">
          <a:solidFill>
            <a:schemeClr val="bg1"/>
          </a:solidFill>
          <a:latin typeface="+mn-lt"/>
          <a:ea typeface="+mn-ea"/>
        </a:defRPr>
      </a:lvl6pPr>
      <a:lvl7pPr marL="2454275" indent="-163513" algn="l" rtl="0" fontAlgn="base">
        <a:spcBef>
          <a:spcPct val="20000"/>
        </a:spcBef>
        <a:spcAft>
          <a:spcPct val="0"/>
        </a:spcAft>
        <a:buClr>
          <a:schemeClr val="bg1"/>
        </a:buClr>
        <a:buChar char="»"/>
        <a:defRPr sz="1600">
          <a:solidFill>
            <a:schemeClr val="bg1"/>
          </a:solidFill>
          <a:latin typeface="+mn-lt"/>
          <a:ea typeface="+mn-ea"/>
        </a:defRPr>
      </a:lvl7pPr>
      <a:lvl8pPr marL="2911475" indent="-163513" algn="l" rtl="0" fontAlgn="base">
        <a:spcBef>
          <a:spcPct val="20000"/>
        </a:spcBef>
        <a:spcAft>
          <a:spcPct val="0"/>
        </a:spcAft>
        <a:buClr>
          <a:schemeClr val="bg1"/>
        </a:buClr>
        <a:buChar char="»"/>
        <a:defRPr sz="1600">
          <a:solidFill>
            <a:schemeClr val="bg1"/>
          </a:solidFill>
          <a:latin typeface="+mn-lt"/>
          <a:ea typeface="+mn-ea"/>
        </a:defRPr>
      </a:lvl8pPr>
      <a:lvl9pPr marL="3368675" indent="-163513" algn="l" rtl="0" fontAlgn="base">
        <a:spcBef>
          <a:spcPct val="20000"/>
        </a:spcBef>
        <a:spcAft>
          <a:spcPct val="0"/>
        </a:spcAft>
        <a:buClr>
          <a:schemeClr val="bg1"/>
        </a:buClr>
        <a:buChar char="»"/>
        <a:defRPr sz="1600">
          <a:solidFill>
            <a:schemeClr val="bg1"/>
          </a:solidFill>
          <a:latin typeface="+mn-lt"/>
          <a:ea typeface="+mn-ea"/>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bwMode="auto">
          <a:xfrm>
            <a:off x="182563" y="1874838"/>
            <a:ext cx="8732837" cy="4479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7171" name="Rectangle 10"/>
          <p:cNvSpPr>
            <a:spLocks noGrp="1" noChangeArrowheads="1"/>
          </p:cNvSpPr>
          <p:nvPr>
            <p:ph type="title"/>
          </p:nvPr>
        </p:nvSpPr>
        <p:spPr bwMode="auto">
          <a:xfrm>
            <a:off x="182563" y="593725"/>
            <a:ext cx="8686800" cy="639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6388" name="Line 3"/>
          <p:cNvSpPr>
            <a:spLocks noChangeShapeType="1"/>
          </p:cNvSpPr>
          <p:nvPr/>
        </p:nvSpPr>
        <p:spPr bwMode="auto">
          <a:xfrm flipV="1">
            <a:off x="274638" y="549275"/>
            <a:ext cx="8594725" cy="0"/>
          </a:xfrm>
          <a:prstGeom prst="line">
            <a:avLst/>
          </a:prstGeom>
          <a:noFill/>
          <a:ln w="9525">
            <a:solidFill>
              <a:schemeClr val="tx1"/>
            </a:solidFill>
            <a:round/>
            <a:headEnd/>
            <a:tailEnd/>
          </a:ln>
        </p:spPr>
        <p:txBody>
          <a:bodyPr/>
          <a:lstStyle/>
          <a:p>
            <a:pPr>
              <a:defRPr/>
            </a:pPr>
            <a:endParaRPr lang="en-US">
              <a:latin typeface="Arial" pitchFamily="34" charset="0"/>
              <a:ea typeface="ＭＳ Ｐゴシック" pitchFamily="34" charset="-128"/>
            </a:endParaRPr>
          </a:p>
        </p:txBody>
      </p:sp>
      <p:sp>
        <p:nvSpPr>
          <p:cNvPr id="16389" name="Rectangle 6"/>
          <p:cNvSpPr>
            <a:spLocks noChangeArrowheads="1"/>
          </p:cNvSpPr>
          <p:nvPr/>
        </p:nvSpPr>
        <p:spPr bwMode="black">
          <a:xfrm>
            <a:off x="7589838" y="6537325"/>
            <a:ext cx="1371600" cy="184150"/>
          </a:xfrm>
          <a:prstGeom prst="rect">
            <a:avLst/>
          </a:prstGeom>
          <a:noFill/>
          <a:ln w="9525">
            <a:noFill/>
            <a:miter lim="800000"/>
            <a:headEnd/>
            <a:tailEnd/>
          </a:ln>
        </p:spPr>
        <p:txBody>
          <a:bodyPr lIns="92075" tIns="46038" rIns="92075" bIns="46038"/>
          <a:lstStyle/>
          <a:p>
            <a:pPr algn="r">
              <a:lnSpc>
                <a:spcPct val="100000"/>
              </a:lnSpc>
              <a:defRPr/>
            </a:pPr>
            <a:r>
              <a:rPr lang="en-US" sz="800" dirty="0">
                <a:solidFill>
                  <a:schemeClr val="tx1"/>
                </a:solidFill>
                <a:latin typeface="Arial" pitchFamily="34" charset="0"/>
                <a:ea typeface="ＭＳ Ｐゴシック" pitchFamily="34" charset="-128"/>
              </a:rPr>
              <a:t>© </a:t>
            </a:r>
            <a:r>
              <a:rPr lang="en-US" sz="800" dirty="0" smtClean="0">
                <a:solidFill>
                  <a:schemeClr val="tx1"/>
                </a:solidFill>
                <a:latin typeface="Arial" pitchFamily="34" charset="0"/>
                <a:ea typeface="ＭＳ Ｐゴシック" pitchFamily="34" charset="-128"/>
              </a:rPr>
              <a:t>2014 </a:t>
            </a:r>
            <a:r>
              <a:rPr lang="en-US" sz="800" dirty="0">
                <a:solidFill>
                  <a:schemeClr val="tx1"/>
                </a:solidFill>
                <a:latin typeface="Arial" pitchFamily="34" charset="0"/>
                <a:ea typeface="ＭＳ Ｐゴシック" pitchFamily="34" charset="-128"/>
              </a:rPr>
              <a:t>IBM Corporation</a:t>
            </a:r>
            <a:endParaRPr lang="en-US" sz="1800" dirty="0">
              <a:solidFill>
                <a:schemeClr val="tx1"/>
              </a:solidFill>
              <a:latin typeface="Arial" pitchFamily="34" charset="0"/>
              <a:ea typeface="ＭＳ Ｐゴシック" pitchFamily="34" charset="-128"/>
            </a:endParaRPr>
          </a:p>
        </p:txBody>
      </p:sp>
      <p:sp>
        <p:nvSpPr>
          <p:cNvPr id="260103" name="Rectangle 7"/>
          <p:cNvSpPr>
            <a:spLocks noGrp="1" noChangeArrowheads="1"/>
          </p:cNvSpPr>
          <p:nvPr>
            <p:ph type="dt" sz="half" idx="2"/>
          </p:nvPr>
        </p:nvSpPr>
        <p:spPr bwMode="auto">
          <a:xfrm>
            <a:off x="549275" y="6537325"/>
            <a:ext cx="1004888" cy="184150"/>
          </a:xfrm>
          <a:prstGeom prst="rect">
            <a:avLst/>
          </a:prstGeom>
          <a:noFill/>
          <a:ln>
            <a:noFill/>
          </a:ln>
          <a:effectLst/>
          <a:extLst/>
        </p:spPr>
        <p:txBody>
          <a:bodyPr vert="horz" wrap="square" lIns="92075" tIns="46038" rIns="92075" bIns="46038" numCol="1" anchor="t" anchorCtr="0" compatLnSpc="1">
            <a:prstTxWarp prst="textNoShape">
              <a:avLst/>
            </a:prstTxWarp>
          </a:bodyPr>
          <a:lstStyle>
            <a:lvl1pPr algn="l">
              <a:lnSpc>
                <a:spcPct val="100000"/>
              </a:lnSpc>
              <a:defRPr sz="800">
                <a:solidFill>
                  <a:schemeClr val="tx1"/>
                </a:solidFill>
                <a:latin typeface="Arial" pitchFamily="34" charset="0"/>
                <a:ea typeface="ＭＳ Ｐゴシック" pitchFamily="34" charset="-128"/>
                <a:cs typeface="Arial" pitchFamily="34" charset="0"/>
              </a:defRPr>
            </a:lvl1pPr>
          </a:lstStyle>
          <a:p>
            <a:pPr>
              <a:defRPr/>
            </a:pPr>
            <a:fld id="{C8CB0201-0063-4496-85A8-593B7C042DBD}" type="datetime1">
              <a:rPr lang="en-US"/>
              <a:pPr>
                <a:defRPr/>
              </a:pPr>
              <a:t>12-Jul-15</a:t>
            </a:fld>
            <a:endParaRPr lang="en-US"/>
          </a:p>
        </p:txBody>
      </p:sp>
      <p:pic>
        <p:nvPicPr>
          <p:cNvPr id="7175" name="Picture 8" descr="R120_G137_B251-200"/>
          <p:cNvPicPr>
            <a:picLocks noChangeAspect="1" noChangeArrowheads="1"/>
          </p:cNvPicPr>
          <p:nvPr/>
        </p:nvPicPr>
        <p:blipFill>
          <a:blip r:embed="rId13"/>
          <a:srcRect/>
          <a:stretch>
            <a:fillRect/>
          </a:stretch>
        </p:blipFill>
        <p:spPr bwMode="auto">
          <a:xfrm>
            <a:off x="8280400" y="227013"/>
            <a:ext cx="588963" cy="236537"/>
          </a:xfrm>
          <a:prstGeom prst="rect">
            <a:avLst/>
          </a:prstGeom>
          <a:noFill/>
          <a:ln w="9525">
            <a:noFill/>
            <a:miter lim="800000"/>
            <a:headEnd/>
            <a:tailEnd/>
          </a:ln>
        </p:spPr>
      </p:pic>
      <p:pic>
        <p:nvPicPr>
          <p:cNvPr id="7176" name="Picture 9" descr="Blue IBM logo"/>
          <p:cNvPicPr>
            <a:picLocks noChangeAspect="1" noChangeArrowheads="1"/>
          </p:cNvPicPr>
          <p:nvPr/>
        </p:nvPicPr>
        <p:blipFill>
          <a:blip r:embed="rId13"/>
          <a:srcRect/>
          <a:stretch>
            <a:fillRect/>
          </a:stretch>
        </p:blipFill>
        <p:spPr bwMode="auto">
          <a:xfrm>
            <a:off x="8280400" y="227013"/>
            <a:ext cx="588963" cy="236537"/>
          </a:xfrm>
          <a:prstGeom prst="rect">
            <a:avLst/>
          </a:prstGeom>
          <a:noFill/>
          <a:ln w="9525">
            <a:noFill/>
            <a:miter lim="800000"/>
            <a:headEnd/>
            <a:tailEnd/>
          </a:ln>
        </p:spPr>
      </p:pic>
      <p:sp>
        <p:nvSpPr>
          <p:cNvPr id="260101" name="Rectangle 5"/>
          <p:cNvSpPr>
            <a:spLocks noGrp="1" noChangeArrowheads="1"/>
          </p:cNvSpPr>
          <p:nvPr>
            <p:ph type="sldNum" sz="quarter" idx="4"/>
          </p:nvPr>
        </p:nvSpPr>
        <p:spPr bwMode="black">
          <a:xfrm>
            <a:off x="182563" y="6537325"/>
            <a:ext cx="366712" cy="18415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l">
              <a:lnSpc>
                <a:spcPct val="100000"/>
              </a:lnSpc>
              <a:defRPr sz="800">
                <a:solidFill>
                  <a:srgbClr val="000000"/>
                </a:solidFill>
                <a:latin typeface="Arial" pitchFamily="34" charset="0"/>
                <a:ea typeface="ＭＳ Ｐゴシック" pitchFamily="34" charset="-128"/>
                <a:cs typeface="Arial" pitchFamily="34" charset="0"/>
              </a:defRPr>
            </a:lvl1pPr>
          </a:lstStyle>
          <a:p>
            <a:pPr>
              <a:defRPr/>
            </a:pPr>
            <a:fld id="{9997FB21-6CA1-45E8-BAFF-D74EAE2CB91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69" r:id="rId1"/>
    <p:sldLayoutId id="2147484258" r:id="rId2"/>
    <p:sldLayoutId id="2147484259" r:id="rId3"/>
    <p:sldLayoutId id="2147484260" r:id="rId4"/>
    <p:sldLayoutId id="2147484261" r:id="rId5"/>
    <p:sldLayoutId id="2147484262" r:id="rId6"/>
    <p:sldLayoutId id="2147484263" r:id="rId7"/>
    <p:sldLayoutId id="2147484264" r:id="rId8"/>
    <p:sldLayoutId id="2147484265" r:id="rId9"/>
    <p:sldLayoutId id="2147484266" r:id="rId10"/>
    <p:sldLayoutId id="2147484267" r:id="rId11"/>
  </p:sldLayoutIdLst>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2200">
          <a:solidFill>
            <a:schemeClr val="hlink"/>
          </a:solidFill>
          <a:latin typeface="+mj-lt"/>
          <a:ea typeface="MS PGothic" pitchFamily="34" charset="-128"/>
          <a:cs typeface="ＭＳ Ｐゴシック" charset="0"/>
        </a:defRPr>
      </a:lvl1pPr>
      <a:lvl2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2pPr>
      <a:lvl3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3pPr>
      <a:lvl4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4pPr>
      <a:lvl5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5pPr>
      <a:lvl6pPr marL="457200" algn="l" rtl="0" eaLnBrk="0" fontAlgn="base" hangingPunct="0">
        <a:lnSpc>
          <a:spcPct val="90000"/>
        </a:lnSpc>
        <a:spcBef>
          <a:spcPct val="0"/>
        </a:spcBef>
        <a:spcAft>
          <a:spcPct val="0"/>
        </a:spcAft>
        <a:defRPr sz="2200">
          <a:solidFill>
            <a:schemeClr val="hlink"/>
          </a:solidFill>
          <a:latin typeface="Arial" charset="0"/>
          <a:ea typeface="ＭＳ Ｐゴシック" pitchFamily="34" charset="-128"/>
        </a:defRPr>
      </a:lvl6pPr>
      <a:lvl7pPr marL="914400" algn="l" rtl="0" eaLnBrk="0" fontAlgn="base" hangingPunct="0">
        <a:lnSpc>
          <a:spcPct val="90000"/>
        </a:lnSpc>
        <a:spcBef>
          <a:spcPct val="0"/>
        </a:spcBef>
        <a:spcAft>
          <a:spcPct val="0"/>
        </a:spcAft>
        <a:defRPr sz="2200">
          <a:solidFill>
            <a:schemeClr val="hlink"/>
          </a:solidFill>
          <a:latin typeface="Arial" charset="0"/>
          <a:ea typeface="ＭＳ Ｐゴシック" pitchFamily="34" charset="-128"/>
        </a:defRPr>
      </a:lvl7pPr>
      <a:lvl8pPr marL="1371600" algn="l" rtl="0" eaLnBrk="0" fontAlgn="base" hangingPunct="0">
        <a:lnSpc>
          <a:spcPct val="90000"/>
        </a:lnSpc>
        <a:spcBef>
          <a:spcPct val="0"/>
        </a:spcBef>
        <a:spcAft>
          <a:spcPct val="0"/>
        </a:spcAft>
        <a:defRPr sz="2200">
          <a:solidFill>
            <a:schemeClr val="hlink"/>
          </a:solidFill>
          <a:latin typeface="Arial" charset="0"/>
          <a:ea typeface="ＭＳ Ｐゴシック" pitchFamily="34" charset="-128"/>
        </a:defRPr>
      </a:lvl8pPr>
      <a:lvl9pPr marL="1828800" algn="l" rtl="0" eaLnBrk="0" fontAlgn="base" hangingPunct="0">
        <a:lnSpc>
          <a:spcPct val="90000"/>
        </a:lnSpc>
        <a:spcBef>
          <a:spcPct val="0"/>
        </a:spcBef>
        <a:spcAft>
          <a:spcPct val="0"/>
        </a:spcAft>
        <a:defRPr sz="2200">
          <a:solidFill>
            <a:schemeClr val="hlink"/>
          </a:solidFill>
          <a:latin typeface="Arial" charset="0"/>
          <a:ea typeface="ＭＳ Ｐゴシック" pitchFamily="34" charset="-128"/>
        </a:defRPr>
      </a:lvl9pPr>
    </p:titleStyle>
    <p:bodyStyle>
      <a:lvl1pPr marL="173038" indent="-173038" algn="l" rtl="0" eaLnBrk="0" fontAlgn="base" hangingPunct="0">
        <a:spcBef>
          <a:spcPct val="50000"/>
        </a:spcBef>
        <a:spcAft>
          <a:spcPct val="0"/>
        </a:spcAft>
        <a:buClr>
          <a:schemeClr val="tx1"/>
        </a:buClr>
        <a:buFont typeface="Wingdings" pitchFamily="2" charset="2"/>
        <a:buChar char="§"/>
        <a:defRPr sz="1600">
          <a:solidFill>
            <a:schemeClr val="tx1"/>
          </a:solidFill>
          <a:latin typeface="+mn-lt"/>
          <a:ea typeface="MS PGothic" pitchFamily="34" charset="-128"/>
          <a:cs typeface="ＭＳ Ｐゴシック" charset="0"/>
        </a:defRPr>
      </a:lvl1pPr>
      <a:lvl2pPr marL="509588" indent="-163513" algn="l" rtl="0" eaLnBrk="0" fontAlgn="base" hangingPunct="0">
        <a:spcBef>
          <a:spcPct val="0"/>
        </a:spcBef>
        <a:spcAft>
          <a:spcPct val="0"/>
        </a:spcAft>
        <a:buClr>
          <a:schemeClr val="tx1"/>
        </a:buClr>
        <a:buFont typeface="Arial" charset="0"/>
        <a:buChar char="–"/>
        <a:defRPr sz="1600">
          <a:solidFill>
            <a:schemeClr val="tx1"/>
          </a:solidFill>
          <a:latin typeface="+mn-lt"/>
          <a:ea typeface="MS PGothic" pitchFamily="34" charset="-128"/>
        </a:defRPr>
      </a:lvl2pPr>
      <a:lvl3pPr marL="855663" indent="-173038" algn="l" rtl="0" eaLnBrk="0" fontAlgn="base" hangingPunct="0">
        <a:spcBef>
          <a:spcPct val="0"/>
        </a:spcBef>
        <a:spcAft>
          <a:spcPct val="0"/>
        </a:spcAft>
        <a:buClr>
          <a:schemeClr val="tx1"/>
        </a:buClr>
        <a:buChar char="•"/>
        <a:defRPr sz="1600">
          <a:solidFill>
            <a:schemeClr val="tx1"/>
          </a:solidFill>
          <a:latin typeface="+mn-lt"/>
          <a:ea typeface="MS PGothic" pitchFamily="34" charset="-128"/>
        </a:defRPr>
      </a:lvl3pPr>
      <a:lvl4pPr marL="1203325" indent="-173038" algn="l" rtl="0" eaLnBrk="0" fontAlgn="base" hangingPunct="0">
        <a:spcBef>
          <a:spcPct val="20000"/>
        </a:spcBef>
        <a:spcAft>
          <a:spcPct val="0"/>
        </a:spcAft>
        <a:buClr>
          <a:schemeClr val="bg1"/>
        </a:buClr>
        <a:buChar char="–"/>
        <a:defRPr sz="1600">
          <a:solidFill>
            <a:schemeClr val="bg1"/>
          </a:solidFill>
          <a:latin typeface="+mn-lt"/>
          <a:ea typeface="MS PGothic" pitchFamily="34" charset="-128"/>
        </a:defRPr>
      </a:lvl4pPr>
      <a:lvl5pPr marL="1539875" indent="-163513" algn="l" rtl="0" eaLnBrk="0" fontAlgn="base" hangingPunct="0">
        <a:spcBef>
          <a:spcPct val="20000"/>
        </a:spcBef>
        <a:spcAft>
          <a:spcPct val="0"/>
        </a:spcAft>
        <a:buClr>
          <a:schemeClr val="bg1"/>
        </a:buClr>
        <a:buChar char="»"/>
        <a:defRPr sz="1600">
          <a:solidFill>
            <a:schemeClr val="bg1"/>
          </a:solidFill>
          <a:latin typeface="+mn-lt"/>
          <a:ea typeface="MS PGothic" pitchFamily="34" charset="-128"/>
        </a:defRPr>
      </a:lvl5pPr>
      <a:lvl6pPr marL="1997075" indent="-163513" algn="l" rtl="0" eaLnBrk="0" fontAlgn="base" hangingPunct="0">
        <a:spcBef>
          <a:spcPct val="20000"/>
        </a:spcBef>
        <a:spcAft>
          <a:spcPct val="0"/>
        </a:spcAft>
        <a:buClr>
          <a:schemeClr val="bg1"/>
        </a:buClr>
        <a:buChar char="»"/>
        <a:defRPr sz="1600">
          <a:solidFill>
            <a:schemeClr val="bg1"/>
          </a:solidFill>
          <a:latin typeface="+mn-lt"/>
          <a:ea typeface="+mn-ea"/>
        </a:defRPr>
      </a:lvl6pPr>
      <a:lvl7pPr marL="2454275" indent="-163513" algn="l" rtl="0" eaLnBrk="0" fontAlgn="base" hangingPunct="0">
        <a:spcBef>
          <a:spcPct val="20000"/>
        </a:spcBef>
        <a:spcAft>
          <a:spcPct val="0"/>
        </a:spcAft>
        <a:buClr>
          <a:schemeClr val="bg1"/>
        </a:buClr>
        <a:buChar char="»"/>
        <a:defRPr sz="1600">
          <a:solidFill>
            <a:schemeClr val="bg1"/>
          </a:solidFill>
          <a:latin typeface="+mn-lt"/>
          <a:ea typeface="+mn-ea"/>
        </a:defRPr>
      </a:lvl7pPr>
      <a:lvl8pPr marL="2911475" indent="-163513" algn="l" rtl="0" eaLnBrk="0" fontAlgn="base" hangingPunct="0">
        <a:spcBef>
          <a:spcPct val="20000"/>
        </a:spcBef>
        <a:spcAft>
          <a:spcPct val="0"/>
        </a:spcAft>
        <a:buClr>
          <a:schemeClr val="bg1"/>
        </a:buClr>
        <a:buChar char="»"/>
        <a:defRPr sz="1600">
          <a:solidFill>
            <a:schemeClr val="bg1"/>
          </a:solidFill>
          <a:latin typeface="+mn-lt"/>
          <a:ea typeface="+mn-ea"/>
        </a:defRPr>
      </a:lvl8pPr>
      <a:lvl9pPr marL="3368675" indent="-163513" algn="l" rtl="0" eaLnBrk="0" fontAlgn="base" hangingPunct="0">
        <a:spcBef>
          <a:spcPct val="20000"/>
        </a:spcBef>
        <a:spcAft>
          <a:spcPct val="0"/>
        </a:spcAft>
        <a:buClr>
          <a:schemeClr val="bg1"/>
        </a:buClr>
        <a:buChar char="»"/>
        <a:defRPr sz="1600">
          <a:solidFill>
            <a:schemeClr val="bg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best-management-practice.com/gempdf/ITIL_The_Basics.pdf" TargetMode="External"/><Relationship Id="rId2" Type="http://schemas.openxmlformats.org/officeDocument/2006/relationships/hyperlink" Target="http://www.iso.org/iso/home/standards.htm" TargetMode="Externa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19.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hyperlink" Target="https://www.ibm.com/developerworks/community/blogs/accelerate/resource/IBMOpenStack&amp;Cloud.pdf?lang=en" TargetMode="External"/><Relationship Id="rId5" Type="http://schemas.openxmlformats.org/officeDocument/2006/relationships/hyperlink" Target="http://trade.gov/media/publications/pdf/safeharbor-selfcert2009.pdf" TargetMode="External"/><Relationship Id="rId4" Type="http://schemas.openxmlformats.org/officeDocument/2006/relationships/image" Target="../media/image38.wmf"/></Relationships>
</file>

<file path=ppt/slides/_rels/slide31.xml.rels><?xml version="1.0" encoding="UTF-8" standalone="yes"?>
<Relationships xmlns="http://schemas.openxmlformats.org/package/2006/relationships"><Relationship Id="rId3" Type="http://schemas.openxmlformats.org/officeDocument/2006/relationships/hyperlink" Target="https://www.ibm.com/developerworks/community/blogs/accelerate/resource/IBMOpenStack&amp;Cloud.pdf?lang=en" TargetMode="External"/><Relationship Id="rId2" Type="http://schemas.openxmlformats.org/officeDocument/2006/relationships/hyperlink" Target="http://trade.gov/media/publications/pdf/safeharbor-selfcert2009.pdf" TargetMode="Externa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hyperlink" Target="ftp://public.dhe.ibm.com/software/be/pdf/solutionsconnect/Cloud_-_1515_-_Kristof_Stroobants_15.15_Cloud_-_Open_Standards_-_vPRES.pdf" TargetMode="External"/><Relationship Id="rId3" Type="http://schemas.openxmlformats.org/officeDocument/2006/relationships/hyperlink" Target="http://www.redbooks.ibm.com/redpapers/pdfs/redp4614.pdf" TargetMode="External"/><Relationship Id="rId7" Type="http://schemas.openxmlformats.org/officeDocument/2006/relationships/hyperlink" Target="https://www.ibm.com/developerworks/community/blogs/accelerate/resource/IBMOpenStack&amp;Cloud.pdf?lang=en" TargetMode="External"/><Relationship Id="rId2" Type="http://schemas.openxmlformats.org/officeDocument/2006/relationships/hyperlink" Target="http://www.cloudstandardscustomercouncil.org/security-d.htm" TargetMode="External"/><Relationship Id="rId1" Type="http://schemas.openxmlformats.org/officeDocument/2006/relationships/slideLayout" Target="../slideLayouts/slideLayout6.xml"/><Relationship Id="rId6" Type="http://schemas.openxmlformats.org/officeDocument/2006/relationships/hyperlink" Target="http://www.opengroup.org/" TargetMode="External"/><Relationship Id="rId5" Type="http://schemas.openxmlformats.org/officeDocument/2006/relationships/hyperlink" Target="http://www.redbooks.ibm.com/redbooks/pdfs/sg248100.pdf" TargetMode="External"/><Relationship Id="rId4" Type="http://schemas.openxmlformats.org/officeDocument/2006/relationships/hyperlink" Target="http://www.redbooks.ibm.com/redpapers/pdfs/redp4528.pdf" TargetMode="External"/><Relationship Id="rId9" Type="http://schemas.openxmlformats.org/officeDocument/2006/relationships/hyperlink" Target="http://www.nist.gov/customcf/get_pdf.cfm?pub_id=909024"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www.ibm.com/ibm/files/I581626T50867W87/IBM_Cloud_Security_Who_do_you_trust_LR.pdf" TargetMode="External"/><Relationship Id="rId2" Type="http://schemas.openxmlformats.org/officeDocument/2006/relationships/hyperlink" Target="http://www-304.ibm.com/easyaccess/fileserve?contentid=251789" TargetMode="External"/><Relationship Id="rId1" Type="http://schemas.openxmlformats.org/officeDocument/2006/relationships/slideLayout" Target="../slideLayouts/slideLayout6.xml"/><Relationship Id="rId6" Type="http://schemas.openxmlformats.org/officeDocument/2006/relationships/hyperlink" Target="http://www.cloudstandardscustomercouncil.org/PublicCloudServiceAgreements2.pdf" TargetMode="External"/><Relationship Id="rId5" Type="http://schemas.openxmlformats.org/officeDocument/2006/relationships/hyperlink" Target="http://trade.gov/media/publications/pdf/safeharbor-selfcert2009.pdf" TargetMode="External"/><Relationship Id="rId4" Type="http://schemas.openxmlformats.org/officeDocument/2006/relationships/hyperlink" Target="https://www.ibm.com/developerworks/community/blogs/accelerate/resource/IBMOpenStack&amp;Cloud.pdf?lang=en"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2"/>
          <p:cNvSpPr>
            <a:spLocks noGrp="1" noChangeArrowheads="1"/>
          </p:cNvSpPr>
          <p:nvPr>
            <p:ph type="ctrTitle" idx="4294967295"/>
          </p:nvPr>
        </p:nvSpPr>
        <p:spPr>
          <a:xfrm>
            <a:off x="685800" y="2130425"/>
            <a:ext cx="7772400" cy="1470025"/>
          </a:xfrm>
          <a:noFill/>
        </p:spPr>
        <p:txBody>
          <a:bodyPr/>
          <a:lstStyle/>
          <a:p>
            <a:r>
              <a:rPr lang="en-US" b="1" smtClean="0">
                <a:solidFill>
                  <a:schemeClr val="tx1"/>
                </a:solidFill>
              </a:rPr>
              <a:t> </a:t>
            </a:r>
          </a:p>
        </p:txBody>
      </p:sp>
      <p:sp>
        <p:nvSpPr>
          <p:cNvPr id="10243" name="Rectangle 13"/>
          <p:cNvSpPr>
            <a:spLocks noGrp="1" noChangeArrowheads="1"/>
          </p:cNvSpPr>
          <p:nvPr>
            <p:ph type="subTitle" idx="4294967295"/>
          </p:nvPr>
        </p:nvSpPr>
        <p:spPr>
          <a:xfrm>
            <a:off x="1371600" y="3886200"/>
            <a:ext cx="6400800" cy="1752600"/>
          </a:xfrm>
          <a:noFill/>
        </p:spPr>
        <p:txBody>
          <a:bodyPr/>
          <a:lstStyle/>
          <a:p>
            <a:pPr marL="0" indent="0">
              <a:spcBef>
                <a:spcPct val="25000"/>
              </a:spcBef>
              <a:buFont typeface="Wingdings" pitchFamily="2" charset="2"/>
              <a:buNone/>
            </a:pPr>
            <a:r>
              <a:rPr lang="en-US" sz="1000" smtClean="0"/>
              <a:t> </a:t>
            </a:r>
          </a:p>
        </p:txBody>
      </p:sp>
      <p:sp>
        <p:nvSpPr>
          <p:cNvPr id="10247" name="Text Box 9"/>
          <p:cNvSpPr txBox="1">
            <a:spLocks noChangeArrowheads="1"/>
          </p:cNvSpPr>
          <p:nvPr/>
        </p:nvSpPr>
        <p:spPr bwMode="auto">
          <a:xfrm>
            <a:off x="274638" y="5851525"/>
            <a:ext cx="4381500" cy="593112"/>
          </a:xfrm>
          <a:prstGeom prst="rect">
            <a:avLst/>
          </a:prstGeom>
          <a:noFill/>
          <a:ln w="9525">
            <a:noFill/>
            <a:round/>
            <a:headEnd/>
            <a:tailEnd/>
          </a:ln>
        </p:spPr>
        <p:txBody>
          <a:bodyPr lIns="90000" tIns="46800" rIns="90000" bIns="46800">
            <a:spAutoFit/>
          </a:bodyPr>
          <a:lstStyle/>
          <a:p>
            <a:pPr algn="l" defTabSz="45720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200" b="1" dirty="0" err="1">
                <a:solidFill>
                  <a:schemeClr val="accent2"/>
                </a:solidFill>
                <a:latin typeface="Verdana" pitchFamily="34" charset="0"/>
              </a:rPr>
              <a:t>Petr</a:t>
            </a:r>
            <a:r>
              <a:rPr lang="en-US" sz="1200" b="1" dirty="0">
                <a:solidFill>
                  <a:schemeClr val="accent2"/>
                </a:solidFill>
                <a:latin typeface="Verdana" pitchFamily="34" charset="0"/>
              </a:rPr>
              <a:t> </a:t>
            </a:r>
            <a:r>
              <a:rPr lang="en-US" sz="1200" b="1" dirty="0" err="1">
                <a:solidFill>
                  <a:schemeClr val="accent2"/>
                </a:solidFill>
                <a:latin typeface="Verdana" pitchFamily="34" charset="0"/>
              </a:rPr>
              <a:t>Vlach</a:t>
            </a:r>
            <a:r>
              <a:rPr lang="en-US" sz="1200" b="1" dirty="0">
                <a:solidFill>
                  <a:schemeClr val="accent2"/>
                </a:solidFill>
                <a:latin typeface="Verdana" pitchFamily="34" charset="0"/>
              </a:rPr>
              <a:t>, PMP®</a:t>
            </a:r>
          </a:p>
          <a:p>
            <a:pPr algn="l" defTabSz="45720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200" dirty="0" smtClean="0">
                <a:solidFill>
                  <a:schemeClr val="accent2"/>
                </a:solidFill>
                <a:latin typeface="Verdana" pitchFamily="34" charset="0"/>
              </a:rPr>
              <a:t>IBM </a:t>
            </a:r>
            <a:r>
              <a:rPr lang="en-US" sz="1200" dirty="0">
                <a:solidFill>
                  <a:schemeClr val="accent2"/>
                </a:solidFill>
                <a:latin typeface="Verdana" pitchFamily="34" charset="0"/>
              </a:rPr>
              <a:t>Cloud Computing Professional</a:t>
            </a:r>
            <a:r>
              <a:rPr lang="en-US" sz="1200" b="1" dirty="0">
                <a:solidFill>
                  <a:schemeClr val="accent2"/>
                </a:solidFill>
                <a:latin typeface="Verdana" pitchFamily="34" charset="0"/>
              </a:rPr>
              <a:t>|</a:t>
            </a:r>
            <a:r>
              <a:rPr lang="en-US" sz="1200" dirty="0">
                <a:solidFill>
                  <a:schemeClr val="accent2"/>
                </a:solidFill>
                <a:latin typeface="Verdana" pitchFamily="34" charset="0"/>
              </a:rPr>
              <a:t> Czech Republic</a:t>
            </a:r>
            <a:br>
              <a:rPr lang="en-US" sz="1200" dirty="0">
                <a:solidFill>
                  <a:schemeClr val="accent2"/>
                </a:solidFill>
                <a:latin typeface="Verdana" pitchFamily="34" charset="0"/>
              </a:rPr>
            </a:br>
            <a:r>
              <a:rPr lang="en-US" sz="1200" dirty="0">
                <a:solidFill>
                  <a:schemeClr val="accent2"/>
                </a:solidFill>
                <a:latin typeface="Verdana" pitchFamily="34" charset="0"/>
              </a:rPr>
              <a:t>email:   petr.vlach@cz.ibm.com</a:t>
            </a:r>
          </a:p>
        </p:txBody>
      </p:sp>
      <p:sp>
        <p:nvSpPr>
          <p:cNvPr id="8" name="TextBox 7"/>
          <p:cNvSpPr txBox="1"/>
          <p:nvPr/>
        </p:nvSpPr>
        <p:spPr>
          <a:xfrm>
            <a:off x="4892040" y="4251960"/>
            <a:ext cx="4069080" cy="590931"/>
          </a:xfrm>
          <a:prstGeom prst="rect">
            <a:avLst/>
          </a:prstGeom>
          <a:noFill/>
        </p:spPr>
        <p:txBody>
          <a:bodyPr wrap="square" rtlCol="0">
            <a:spAutoFit/>
          </a:bodyPr>
          <a:lstStyle/>
          <a:p>
            <a:r>
              <a:rPr lang="en-US" sz="3600" dirty="0" smtClean="0">
                <a:solidFill>
                  <a:schemeClr val="tx1"/>
                </a:solidFill>
              </a:rPr>
              <a:t>Cloud Computing</a:t>
            </a:r>
            <a:endParaRPr lang="en-US" sz="3600"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Standards in cloud computing</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10</a:t>
            </a:fld>
            <a:endParaRPr lang="en-US"/>
          </a:p>
        </p:txBody>
      </p:sp>
      <p:sp>
        <p:nvSpPr>
          <p:cNvPr id="4" name="Rectangle 3"/>
          <p:cNvSpPr/>
          <p:nvPr/>
        </p:nvSpPr>
        <p:spPr>
          <a:xfrm>
            <a:off x="182880" y="1143000"/>
            <a:ext cx="8595360" cy="5272213"/>
          </a:xfrm>
          <a:prstGeom prst="rect">
            <a:avLst/>
          </a:prstGeom>
        </p:spPr>
        <p:txBody>
          <a:bodyPr wrap="square">
            <a:spAutoFit/>
          </a:bodyPr>
          <a:lstStyle/>
          <a:p>
            <a:pPr algn="just"/>
            <a:r>
              <a:rPr lang="en-US" sz="1600" b="1" dirty="0" smtClean="0">
                <a:solidFill>
                  <a:schemeClr val="tx1"/>
                </a:solidFill>
              </a:rPr>
              <a:t> ISO (International Organization for Standardization)</a:t>
            </a:r>
          </a:p>
          <a:p>
            <a:pPr lvl="1" algn="just">
              <a:buFont typeface="Arial" pitchFamily="34" charset="0"/>
              <a:buChar char="•"/>
            </a:pPr>
            <a:r>
              <a:rPr lang="en-US" sz="1600" dirty="0" smtClean="0">
                <a:solidFill>
                  <a:schemeClr val="tx1"/>
                </a:solidFill>
              </a:rPr>
              <a:t> </a:t>
            </a:r>
            <a:r>
              <a:rPr lang="en-US" sz="1600" b="1" dirty="0" smtClean="0">
                <a:solidFill>
                  <a:schemeClr val="tx1"/>
                </a:solidFill>
              </a:rPr>
              <a:t>What is standard </a:t>
            </a:r>
            <a:r>
              <a:rPr lang="en-US" sz="1600" dirty="0" smtClean="0">
                <a:solidFill>
                  <a:schemeClr val="tx1"/>
                </a:solidFill>
              </a:rPr>
              <a:t>- A standard is a document that provides requirements, specifications, guidelines or characteristics that can be used consistently to ensure that materials, products, processes and services are fit for their purpose.</a:t>
            </a:r>
          </a:p>
          <a:p>
            <a:pPr lvl="1" algn="just">
              <a:buFont typeface="Arial" pitchFamily="34" charset="0"/>
              <a:buChar char="•"/>
            </a:pPr>
            <a:r>
              <a:rPr lang="en-US" sz="1600" b="1" dirty="0" smtClean="0">
                <a:solidFill>
                  <a:schemeClr val="tx1"/>
                </a:solidFill>
              </a:rPr>
              <a:t> ISO benefits </a:t>
            </a:r>
            <a:r>
              <a:rPr lang="en-US" sz="1600" dirty="0" smtClean="0">
                <a:solidFill>
                  <a:schemeClr val="tx1"/>
                </a:solidFill>
              </a:rPr>
              <a:t>- ISO International Standards ensure that products and services are safe, reliable and of good quality. For business, they are strategic tools that reduce costs by minimizing waste and errors, and increasing productivity. They help companies to access new markets, level the playing field for developing countries and facilitate free and fair global trade.</a:t>
            </a:r>
          </a:p>
          <a:p>
            <a:pPr lvl="1" algn="l">
              <a:buFont typeface="Arial" pitchFamily="34" charset="0"/>
              <a:buChar char="•"/>
            </a:pPr>
            <a:r>
              <a:rPr lang="en-US" sz="1600" dirty="0" smtClean="0">
                <a:solidFill>
                  <a:schemeClr val="tx1"/>
                </a:solidFill>
              </a:rPr>
              <a:t> </a:t>
            </a:r>
            <a:r>
              <a:rPr lang="en-US" sz="1600" dirty="0" smtClean="0">
                <a:solidFill>
                  <a:schemeClr val="tx1"/>
                </a:solidFill>
                <a:hlinkClick r:id="rId2"/>
              </a:rPr>
              <a:t>http://www.iso.org/iso/home/standards.htm</a:t>
            </a:r>
            <a:endParaRPr lang="en-US" sz="1600" dirty="0" smtClean="0">
              <a:solidFill>
                <a:schemeClr val="tx1"/>
              </a:solidFill>
            </a:endParaRPr>
          </a:p>
          <a:p>
            <a:pPr lvl="1" algn="l">
              <a:buFont typeface="Arial" pitchFamily="34" charset="0"/>
              <a:buChar char="•"/>
            </a:pPr>
            <a:endParaRPr lang="en-US" sz="1600" dirty="0" smtClean="0">
              <a:solidFill>
                <a:schemeClr val="tx1"/>
              </a:solidFill>
            </a:endParaRPr>
          </a:p>
          <a:p>
            <a:pPr algn="just"/>
            <a:r>
              <a:rPr lang="en-US" sz="1600" b="1" dirty="0" smtClean="0">
                <a:solidFill>
                  <a:schemeClr val="tx1"/>
                </a:solidFill>
              </a:rPr>
              <a:t> ITIL</a:t>
            </a:r>
          </a:p>
          <a:p>
            <a:pPr lvl="1" algn="just">
              <a:buFont typeface="Arial" pitchFamily="34" charset="0"/>
              <a:buChar char="•"/>
            </a:pPr>
            <a:r>
              <a:rPr lang="en-US" sz="1600" dirty="0" smtClean="0">
                <a:solidFill>
                  <a:schemeClr val="tx1"/>
                </a:solidFill>
              </a:rPr>
              <a:t> As the most widely adopted framework for IT service management in the world. Set of best practices. ITIL is managing the entire business service along with its underlying components in a cohesive manner ensures that every aspect of a service is considered (and not just the individual technology silos) so that the required functionality (or utility) and service levels (or warranty) are delivered to the business customer. </a:t>
            </a:r>
          </a:p>
          <a:p>
            <a:pPr lvl="1" algn="just">
              <a:buFont typeface="Arial" pitchFamily="34" charset="0"/>
              <a:buChar char="•"/>
            </a:pPr>
            <a:r>
              <a:rPr lang="en-US" sz="1600" dirty="0" smtClean="0">
                <a:solidFill>
                  <a:schemeClr val="tx1"/>
                </a:solidFill>
              </a:rPr>
              <a:t> ITIL can be adapted and used in conjunction with other good practices such as: </a:t>
            </a:r>
          </a:p>
          <a:p>
            <a:pPr lvl="2" algn="just">
              <a:buFont typeface="Wingdings" pitchFamily="2" charset="2"/>
              <a:buChar char="§"/>
            </a:pPr>
            <a:r>
              <a:rPr lang="en-US" sz="1400" dirty="0" smtClean="0">
                <a:solidFill>
                  <a:schemeClr val="tx1"/>
                </a:solidFill>
              </a:rPr>
              <a:t> COBIT (a framework for IT Governance and Controls) </a:t>
            </a:r>
          </a:p>
          <a:p>
            <a:pPr lvl="2" algn="just">
              <a:buFont typeface="Wingdings" pitchFamily="2" charset="2"/>
              <a:buChar char="§"/>
            </a:pPr>
            <a:r>
              <a:rPr lang="en-US" sz="1400" dirty="0" smtClean="0">
                <a:solidFill>
                  <a:schemeClr val="tx1"/>
                </a:solidFill>
              </a:rPr>
              <a:t> Six Sigma ( a quality methodology) </a:t>
            </a:r>
          </a:p>
          <a:p>
            <a:pPr lvl="2" algn="just">
              <a:buFont typeface="Wingdings" pitchFamily="2" charset="2"/>
              <a:buChar char="§"/>
            </a:pPr>
            <a:r>
              <a:rPr lang="en-US" sz="1400" dirty="0" smtClean="0">
                <a:solidFill>
                  <a:schemeClr val="tx1"/>
                </a:solidFill>
              </a:rPr>
              <a:t> TOGAF (a framework for IT architecture) </a:t>
            </a:r>
          </a:p>
          <a:p>
            <a:pPr lvl="2" algn="just">
              <a:buFont typeface="Wingdings" pitchFamily="2" charset="2"/>
              <a:buChar char="§"/>
            </a:pPr>
            <a:r>
              <a:rPr lang="en-US" sz="1400" dirty="0" smtClean="0">
                <a:solidFill>
                  <a:schemeClr val="tx1"/>
                </a:solidFill>
              </a:rPr>
              <a:t> ISO 27000 (a standard for IT security) </a:t>
            </a:r>
          </a:p>
          <a:p>
            <a:pPr lvl="2" algn="just">
              <a:buFont typeface="Wingdings" pitchFamily="2" charset="2"/>
              <a:buChar char="§"/>
            </a:pPr>
            <a:r>
              <a:rPr lang="en-US" sz="1400" dirty="0" smtClean="0">
                <a:solidFill>
                  <a:schemeClr val="tx1"/>
                </a:solidFill>
              </a:rPr>
              <a:t> ISO/IEC 20000 (a standard for IT service management). </a:t>
            </a:r>
            <a:endParaRPr lang="en-US" sz="1600" dirty="0" smtClean="0">
              <a:solidFill>
                <a:schemeClr val="tx1"/>
              </a:solidFill>
            </a:endParaRPr>
          </a:p>
          <a:p>
            <a:pPr lvl="1" algn="just">
              <a:buFont typeface="Arial" pitchFamily="34" charset="0"/>
              <a:buChar char="•"/>
            </a:pPr>
            <a:r>
              <a:rPr lang="en-US" sz="1400" dirty="0" smtClean="0">
                <a:solidFill>
                  <a:schemeClr val="tx1"/>
                </a:solidFill>
              </a:rPr>
              <a:t> </a:t>
            </a:r>
            <a:r>
              <a:rPr lang="en-US" sz="1400" dirty="0" smtClean="0">
                <a:solidFill>
                  <a:schemeClr val="tx1"/>
                </a:solidFill>
                <a:hlinkClick r:id="rId3"/>
              </a:rPr>
              <a:t>http://www.best-management-practice.com/gempdf/ITIL_The_Basics.pdf</a:t>
            </a:r>
            <a:endParaRPr lang="en-US" sz="1400" dirty="0" smtClean="0">
              <a:solidFill>
                <a:schemeClr val="tx1"/>
              </a:solidFill>
            </a:endParaRPr>
          </a:p>
        </p:txBody>
      </p:sp>
      <p:pic>
        <p:nvPicPr>
          <p:cNvPr id="19457" name="Picture 1"/>
          <p:cNvPicPr>
            <a:picLocks noChangeAspect="1" noChangeArrowheads="1"/>
          </p:cNvPicPr>
          <p:nvPr/>
        </p:nvPicPr>
        <p:blipFill>
          <a:blip r:embed="rId4"/>
          <a:srcRect/>
          <a:stretch>
            <a:fillRect/>
          </a:stretch>
        </p:blipFill>
        <p:spPr bwMode="auto">
          <a:xfrm>
            <a:off x="7909560" y="2971800"/>
            <a:ext cx="795055" cy="686208"/>
          </a:xfrm>
          <a:prstGeom prst="rect">
            <a:avLst/>
          </a:prstGeom>
          <a:noFill/>
          <a:ln w="9525">
            <a:noFill/>
            <a:miter lim="800000"/>
            <a:headEnd/>
            <a:tailEnd/>
          </a:ln>
        </p:spPr>
      </p:pic>
      <p:pic>
        <p:nvPicPr>
          <p:cNvPr id="19458" name="Picture 2"/>
          <p:cNvPicPr>
            <a:picLocks noChangeAspect="1" noChangeArrowheads="1"/>
          </p:cNvPicPr>
          <p:nvPr/>
        </p:nvPicPr>
        <p:blipFill>
          <a:blip r:embed="rId5"/>
          <a:srcRect/>
          <a:stretch>
            <a:fillRect/>
          </a:stretch>
        </p:blipFill>
        <p:spPr bwMode="auto">
          <a:xfrm>
            <a:off x="7589520" y="5394960"/>
            <a:ext cx="1073467" cy="6258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ITIL (reminder)</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11</a:t>
            </a:fld>
            <a:endParaRPr lang="en-US"/>
          </a:p>
        </p:txBody>
      </p:sp>
      <p:sp>
        <p:nvSpPr>
          <p:cNvPr id="4" name="Rectangle 3"/>
          <p:cNvSpPr/>
          <p:nvPr/>
        </p:nvSpPr>
        <p:spPr>
          <a:xfrm>
            <a:off x="365760" y="1234440"/>
            <a:ext cx="8366760" cy="535531"/>
          </a:xfrm>
          <a:prstGeom prst="rect">
            <a:avLst/>
          </a:prstGeom>
        </p:spPr>
        <p:txBody>
          <a:bodyPr wrap="square">
            <a:spAutoFit/>
          </a:bodyPr>
          <a:lstStyle/>
          <a:p>
            <a:pPr algn="l">
              <a:buFont typeface="Arial" pitchFamily="34" charset="0"/>
              <a:buChar char="•"/>
            </a:pPr>
            <a:r>
              <a:rPr lang="en-US" sz="1600" dirty="0" smtClean="0">
                <a:solidFill>
                  <a:schemeClr val="tx1"/>
                </a:solidFill>
              </a:rPr>
              <a:t> Source: Cloud Computing and Service Management (CLD01) </a:t>
            </a:r>
            <a:br>
              <a:rPr lang="en-US" sz="1600" dirty="0" smtClean="0">
                <a:solidFill>
                  <a:schemeClr val="tx1"/>
                </a:solidFill>
              </a:rPr>
            </a:br>
            <a:r>
              <a:rPr lang="en-US" sz="1600" dirty="0" smtClean="0">
                <a:solidFill>
                  <a:schemeClr val="tx1"/>
                </a:solidFill>
              </a:rPr>
              <a:t>  File: </a:t>
            </a:r>
            <a:r>
              <a:rPr lang="en-US" sz="1600" dirty="0" err="1" smtClean="0">
                <a:solidFill>
                  <a:schemeClr val="tx1"/>
                </a:solidFill>
              </a:rPr>
              <a:t>CloudLectureUniSTRJochen</a:t>
            </a:r>
            <a:r>
              <a:rPr lang="en-US" sz="1600" dirty="0" smtClean="0">
                <a:solidFill>
                  <a:schemeClr val="tx1"/>
                </a:solidFill>
              </a:rPr>
              <a:t> .</a:t>
            </a:r>
            <a:r>
              <a:rPr lang="en-US" sz="1600" dirty="0" err="1" smtClean="0">
                <a:solidFill>
                  <a:schemeClr val="tx1"/>
                </a:solidFill>
              </a:rPr>
              <a:t>pdf</a:t>
            </a:r>
            <a:r>
              <a:rPr lang="en-US" sz="1600" dirty="0" smtClean="0">
                <a:solidFill>
                  <a:schemeClr val="tx1"/>
                </a:solidFill>
              </a:rPr>
              <a:t> – Chapter 1 and 2</a:t>
            </a:r>
          </a:p>
        </p:txBody>
      </p:sp>
      <p:graphicFrame>
        <p:nvGraphicFramePr>
          <p:cNvPr id="6" name="Object 5"/>
          <p:cNvGraphicFramePr>
            <a:graphicFrameLocks noChangeAspect="1"/>
          </p:cNvGraphicFramePr>
          <p:nvPr/>
        </p:nvGraphicFramePr>
        <p:xfrm>
          <a:off x="502920" y="1925955"/>
          <a:ext cx="914400" cy="771525"/>
        </p:xfrm>
        <a:graphic>
          <a:graphicData uri="http://schemas.openxmlformats.org/presentationml/2006/ole">
            <mc:AlternateContent xmlns:mc="http://schemas.openxmlformats.org/markup-compatibility/2006">
              <mc:Choice xmlns:v="urn:schemas-microsoft-com:vml" Requires="v">
                <p:oleObj spid="_x0000_s18437" name="Acrobat Document" showAsIcon="1" r:id="rId3" imgW="914400" imgH="771480" progId="AcroExch.Document.7">
                  <p:embed/>
                </p:oleObj>
              </mc:Choice>
              <mc:Fallback>
                <p:oleObj name="Acrobat Document" showAsIcon="1" r:id="rId3" imgW="914400" imgH="771480" progId="AcroExch.Document.7">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 y="1925955"/>
                        <a:ext cx="914400" cy="771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Level Agreement</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12</a:t>
            </a:fld>
            <a:endParaRPr lang="en-US"/>
          </a:p>
        </p:txBody>
      </p:sp>
      <p:sp>
        <p:nvSpPr>
          <p:cNvPr id="4" name="Rectangle 3"/>
          <p:cNvSpPr/>
          <p:nvPr/>
        </p:nvSpPr>
        <p:spPr>
          <a:xfrm>
            <a:off x="182880" y="1051560"/>
            <a:ext cx="8503920" cy="3194721"/>
          </a:xfrm>
          <a:prstGeom prst="rect">
            <a:avLst/>
          </a:prstGeom>
        </p:spPr>
        <p:txBody>
          <a:bodyPr wrap="square">
            <a:spAutoFit/>
          </a:bodyPr>
          <a:lstStyle/>
          <a:p>
            <a:pPr algn="just"/>
            <a:r>
              <a:rPr lang="en-US" sz="1400" dirty="0" smtClean="0">
                <a:solidFill>
                  <a:schemeClr val="tx1"/>
                </a:solidFill>
              </a:rPr>
              <a:t>The relationship between the cloud provider and the cloud consumer must be described with a Service Level Agreement. </a:t>
            </a:r>
            <a:r>
              <a:rPr lang="en-US" sz="1400" dirty="0" smtClean="0">
                <a:solidFill>
                  <a:srgbClr val="FF0000"/>
                </a:solidFill>
              </a:rPr>
              <a:t>Because cloud consumers trust cloud providers to deliver some of their infrastructure services,</a:t>
            </a:r>
            <a:r>
              <a:rPr lang="en-US" sz="1400" dirty="0" smtClean="0">
                <a:solidFill>
                  <a:schemeClr val="tx1"/>
                </a:solidFill>
              </a:rPr>
              <a:t> it is vital to define those services, how they are delivered and how they are used. </a:t>
            </a:r>
            <a:r>
              <a:rPr lang="en-US" sz="1400" b="1" dirty="0" smtClean="0">
                <a:solidFill>
                  <a:schemeClr val="tx1"/>
                </a:solidFill>
              </a:rPr>
              <a:t>An SLA is the foundation of the consumer's trust in the provide</a:t>
            </a:r>
            <a:r>
              <a:rPr lang="en-US" sz="1400" dirty="0" smtClean="0">
                <a:solidFill>
                  <a:schemeClr val="tx1"/>
                </a:solidFill>
              </a:rPr>
              <a:t>r. </a:t>
            </a:r>
            <a:endParaRPr lang="en-US" sz="1400" dirty="0" smtClean="0">
              <a:solidFill>
                <a:schemeClr val="tx1"/>
              </a:solidFill>
            </a:endParaRPr>
          </a:p>
          <a:p>
            <a:pPr algn="just"/>
            <a:endParaRPr lang="en-US" sz="1400" dirty="0" smtClean="0">
              <a:solidFill>
                <a:schemeClr val="tx1"/>
              </a:solidFill>
            </a:endParaRPr>
          </a:p>
          <a:p>
            <a:pPr algn="just"/>
            <a:r>
              <a:rPr lang="en-US" sz="1400" b="1" dirty="0" smtClean="0">
                <a:solidFill>
                  <a:schemeClr val="tx1"/>
                </a:solidFill>
              </a:rPr>
              <a:t>ITIL is prerequisite for cloud providers to be able to commit to Service Level Agreements.</a:t>
            </a:r>
          </a:p>
          <a:p>
            <a:pPr algn="just"/>
            <a:endParaRPr lang="en-US" sz="1400" dirty="0" smtClean="0">
              <a:solidFill>
                <a:schemeClr val="tx1"/>
              </a:solidFill>
            </a:endParaRPr>
          </a:p>
          <a:p>
            <a:pPr algn="just"/>
            <a:r>
              <a:rPr lang="en-US" sz="1400" dirty="0" smtClean="0">
                <a:solidFill>
                  <a:schemeClr val="tx1"/>
                </a:solidFill>
              </a:rPr>
              <a:t>An SLA defines the interaction between a cloud service provider and a cloud service consumer. </a:t>
            </a:r>
            <a:r>
              <a:rPr lang="en-US" sz="1400" b="1" dirty="0" smtClean="0">
                <a:solidFill>
                  <a:schemeClr val="tx1"/>
                </a:solidFill>
              </a:rPr>
              <a:t>An SLA contains several things:</a:t>
            </a:r>
          </a:p>
          <a:p>
            <a:pPr lvl="1" algn="just"/>
            <a:r>
              <a:rPr lang="en-US" sz="1400" dirty="0" smtClean="0">
                <a:solidFill>
                  <a:schemeClr val="tx1"/>
                </a:solidFill>
              </a:rPr>
              <a:t> A set of services the provider will deliver</a:t>
            </a:r>
          </a:p>
          <a:p>
            <a:pPr lvl="1" algn="just"/>
            <a:r>
              <a:rPr lang="en-US" sz="1400" dirty="0" smtClean="0">
                <a:solidFill>
                  <a:schemeClr val="tx1"/>
                </a:solidFill>
              </a:rPr>
              <a:t> A complete, specific definition of each service</a:t>
            </a:r>
          </a:p>
          <a:p>
            <a:pPr lvl="1" algn="just"/>
            <a:r>
              <a:rPr lang="en-US" sz="1400" dirty="0" smtClean="0">
                <a:solidFill>
                  <a:schemeClr val="tx1"/>
                </a:solidFill>
              </a:rPr>
              <a:t> The responsibilities of the provider and the consumer</a:t>
            </a:r>
          </a:p>
          <a:p>
            <a:pPr lvl="1" algn="just"/>
            <a:r>
              <a:rPr lang="en-US" sz="1400" dirty="0" smtClean="0">
                <a:solidFill>
                  <a:schemeClr val="tx1"/>
                </a:solidFill>
              </a:rPr>
              <a:t> A set of metrics to determine whether the provider is delivering the service as promised</a:t>
            </a:r>
          </a:p>
          <a:p>
            <a:pPr lvl="1" algn="just"/>
            <a:r>
              <a:rPr lang="en-US" sz="1400" dirty="0" smtClean="0">
                <a:solidFill>
                  <a:schemeClr val="tx1"/>
                </a:solidFill>
              </a:rPr>
              <a:t> An auditing mechanism to monitor the service</a:t>
            </a:r>
          </a:p>
          <a:p>
            <a:pPr lvl="1" algn="just"/>
            <a:r>
              <a:rPr lang="en-US" sz="1400" dirty="0" smtClean="0">
                <a:solidFill>
                  <a:schemeClr val="tx1"/>
                </a:solidFill>
              </a:rPr>
              <a:t> The remedies available to the consumer and provider if the terms of the SLA are not met</a:t>
            </a:r>
          </a:p>
          <a:p>
            <a:pPr lvl="1" algn="just"/>
            <a:r>
              <a:rPr lang="en-US" sz="1400" dirty="0" smtClean="0">
                <a:solidFill>
                  <a:schemeClr val="tx1"/>
                </a:solidFill>
              </a:rPr>
              <a:t> How the SLA will change over time</a:t>
            </a:r>
            <a:endParaRPr lang="en-US" sz="1400" dirty="0">
              <a:solidFill>
                <a:schemeClr val="tx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Standards in a Cloud concept</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13</a:t>
            </a:fld>
            <a:endParaRPr lang="en-US"/>
          </a:p>
        </p:txBody>
      </p:sp>
      <p:pic>
        <p:nvPicPr>
          <p:cNvPr id="19458" name="Picture 2"/>
          <p:cNvPicPr>
            <a:picLocks noChangeAspect="1" noChangeArrowheads="1"/>
          </p:cNvPicPr>
          <p:nvPr/>
        </p:nvPicPr>
        <p:blipFill>
          <a:blip r:embed="rId2"/>
          <a:srcRect/>
          <a:stretch>
            <a:fillRect/>
          </a:stretch>
        </p:blipFill>
        <p:spPr bwMode="auto">
          <a:xfrm>
            <a:off x="274320" y="1051560"/>
            <a:ext cx="8595360" cy="54766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Ecosystem: Building real-world use cases</a:t>
            </a:r>
            <a:endParaRPr lang="en-US" b="1"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14</a:t>
            </a:fld>
            <a:endParaRPr lang="en-US"/>
          </a:p>
        </p:txBody>
      </p:sp>
      <p:pic>
        <p:nvPicPr>
          <p:cNvPr id="20482" name="Picture 2"/>
          <p:cNvPicPr>
            <a:picLocks noChangeAspect="1" noChangeArrowheads="1"/>
          </p:cNvPicPr>
          <p:nvPr/>
        </p:nvPicPr>
        <p:blipFill>
          <a:blip r:embed="rId2"/>
          <a:srcRect/>
          <a:stretch>
            <a:fillRect/>
          </a:stretch>
        </p:blipFill>
        <p:spPr bwMode="auto">
          <a:xfrm>
            <a:off x="365760" y="1280160"/>
            <a:ext cx="8191817" cy="52290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2" y="593725"/>
            <a:ext cx="8961437" cy="639763"/>
          </a:xfrm>
        </p:spPr>
        <p:txBody>
          <a:bodyPr/>
          <a:lstStyle/>
          <a:p>
            <a:r>
              <a:rPr lang="en-US" dirty="0" smtClean="0"/>
              <a:t>Security governance, risk management, and compliance - regulations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15</a:t>
            </a:fld>
            <a:endParaRPr lang="en-US"/>
          </a:p>
        </p:txBody>
      </p:sp>
      <p:sp>
        <p:nvSpPr>
          <p:cNvPr id="5" name="Rectangle 4"/>
          <p:cNvSpPr/>
          <p:nvPr/>
        </p:nvSpPr>
        <p:spPr>
          <a:xfrm>
            <a:off x="182880" y="1097280"/>
            <a:ext cx="8595360" cy="2308324"/>
          </a:xfrm>
          <a:prstGeom prst="rect">
            <a:avLst/>
          </a:prstGeom>
        </p:spPr>
        <p:txBody>
          <a:bodyPr wrap="square">
            <a:spAutoFit/>
          </a:bodyPr>
          <a:lstStyle/>
          <a:p>
            <a:pPr algn="just"/>
            <a:r>
              <a:rPr lang="en-US" sz="1600" dirty="0" smtClean="0">
                <a:solidFill>
                  <a:schemeClr val="tx1"/>
                </a:solidFill>
              </a:rPr>
              <a:t>Organizations require visibility into the security posture of their cloud. This includes broad-based visibility into change, image, and incident management, as well as incident reporting for tenants and tenant-specific log and audit data</a:t>
            </a:r>
          </a:p>
          <a:p>
            <a:pPr algn="just"/>
            <a:endParaRPr lang="en-US" sz="1600" dirty="0" smtClean="0">
              <a:solidFill>
                <a:schemeClr val="tx1"/>
              </a:solidFill>
            </a:endParaRPr>
          </a:p>
          <a:p>
            <a:pPr algn="just"/>
            <a:r>
              <a:rPr lang="en-US" sz="1600" dirty="0" smtClean="0">
                <a:solidFill>
                  <a:schemeClr val="tx1"/>
                </a:solidFill>
              </a:rPr>
              <a:t>Visibility can be especially critical for compliance. The Sarbanes-Oxley Act, the Health</a:t>
            </a:r>
          </a:p>
          <a:p>
            <a:pPr algn="just"/>
            <a:r>
              <a:rPr lang="en-US" sz="1600" dirty="0" smtClean="0">
                <a:solidFill>
                  <a:schemeClr val="tx1"/>
                </a:solidFill>
              </a:rPr>
              <a:t>Insurance Portability and Accountability Act (HIPAA), European privacy laws, and many other regulations require comprehensive auditing capabilities. Since public clouds are by definition a </a:t>
            </a:r>
            <a:r>
              <a:rPr lang="en-US" sz="1600" i="1" dirty="0" smtClean="0">
                <a:solidFill>
                  <a:schemeClr val="tx1"/>
                </a:solidFill>
              </a:rPr>
              <a:t>black box to the subscriber, potential cloud subscribers may not be able to demonstrate </a:t>
            </a:r>
            <a:r>
              <a:rPr lang="en-US" sz="1600" dirty="0" smtClean="0">
                <a:solidFill>
                  <a:schemeClr val="tx1"/>
                </a:solidFill>
              </a:rPr>
              <a:t>compliance. (A private or hybrid cloud, on the other hand, can be configured to meet those requirements.)</a:t>
            </a:r>
            <a:endParaRPr lang="en-US" sz="1600" dirty="0">
              <a:solidFill>
                <a:schemeClr val="tx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security and privacy standards profile model - example</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16</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1012969186"/>
              </p:ext>
            </p:extLst>
          </p:nvPr>
        </p:nvGraphicFramePr>
        <p:xfrm>
          <a:off x="320040" y="1143000"/>
          <a:ext cx="8183880" cy="5303520"/>
        </p:xfrm>
        <a:graphic>
          <a:graphicData uri="http://schemas.openxmlformats.org/drawingml/2006/table">
            <a:tbl>
              <a:tblPr firstRow="1" bandRow="1">
                <a:tableStyleId>{3C2FFA5D-87B4-456A-9821-1D502468CF0F}</a:tableStyleId>
              </a:tblPr>
              <a:tblGrid>
                <a:gridCol w="1325880"/>
                <a:gridCol w="1947672"/>
                <a:gridCol w="1389888"/>
                <a:gridCol w="1463040"/>
                <a:gridCol w="2057400"/>
              </a:tblGrid>
              <a:tr h="370840">
                <a:tc>
                  <a:txBody>
                    <a:bodyPr/>
                    <a:lstStyle/>
                    <a:p>
                      <a:pPr algn="ctr"/>
                      <a:r>
                        <a:rPr lang="en-US" sz="1200" b="1" kern="1200" baseline="0" dirty="0" smtClean="0">
                          <a:solidFill>
                            <a:schemeClr val="lt1"/>
                          </a:solidFill>
                          <a:latin typeface="+mn-lt"/>
                          <a:ea typeface="+mn-ea"/>
                          <a:cs typeface="+mn-cs"/>
                        </a:rPr>
                        <a:t>Financial</a:t>
                      </a:r>
                      <a:endParaRPr lang="en-US" sz="1200" dirty="0"/>
                    </a:p>
                  </a:txBody>
                  <a:tcPr/>
                </a:tc>
                <a:tc>
                  <a:txBody>
                    <a:bodyPr/>
                    <a:lstStyle/>
                    <a:p>
                      <a:pPr algn="ctr"/>
                      <a:r>
                        <a:rPr lang="en-US" sz="1200" b="1" kern="1200" baseline="0" dirty="0" smtClean="0">
                          <a:solidFill>
                            <a:schemeClr val="lt1"/>
                          </a:solidFill>
                          <a:latin typeface="+mn-lt"/>
                          <a:ea typeface="+mn-ea"/>
                          <a:cs typeface="+mn-cs"/>
                        </a:rPr>
                        <a:t>Government</a:t>
                      </a:r>
                      <a:endParaRPr lang="en-US" sz="1200" dirty="0"/>
                    </a:p>
                  </a:txBody>
                  <a:tcPr/>
                </a:tc>
                <a:tc>
                  <a:txBody>
                    <a:bodyPr/>
                    <a:lstStyle/>
                    <a:p>
                      <a:pPr algn="ctr"/>
                      <a:r>
                        <a:rPr lang="en-US" sz="1200" b="1" kern="1200" baseline="0" dirty="0" smtClean="0">
                          <a:solidFill>
                            <a:schemeClr val="lt1"/>
                          </a:solidFill>
                          <a:latin typeface="+mn-lt"/>
                          <a:ea typeface="+mn-ea"/>
                          <a:cs typeface="+mn-cs"/>
                        </a:rPr>
                        <a:t>Healthcare</a:t>
                      </a:r>
                      <a:endParaRPr lang="en-US" sz="1200" dirty="0"/>
                    </a:p>
                  </a:txBody>
                  <a:tcPr/>
                </a:tc>
                <a:tc>
                  <a:txBody>
                    <a:bodyPr/>
                    <a:lstStyle/>
                    <a:p>
                      <a:pPr algn="ctr"/>
                      <a:r>
                        <a:rPr lang="en-US" sz="1200" b="1" kern="1200" baseline="0" dirty="0" smtClean="0">
                          <a:solidFill>
                            <a:schemeClr val="lt1"/>
                          </a:solidFill>
                          <a:latin typeface="+mn-lt"/>
                          <a:ea typeface="+mn-ea"/>
                          <a:cs typeface="+mn-cs"/>
                        </a:rPr>
                        <a:t>Media and</a:t>
                      </a:r>
                    </a:p>
                    <a:p>
                      <a:pPr algn="ctr"/>
                      <a:r>
                        <a:rPr lang="en-US" sz="1200" b="1" kern="1200" baseline="0" dirty="0" smtClean="0">
                          <a:solidFill>
                            <a:schemeClr val="lt1"/>
                          </a:solidFill>
                          <a:latin typeface="+mn-lt"/>
                          <a:ea typeface="+mn-ea"/>
                          <a:cs typeface="+mn-cs"/>
                        </a:rPr>
                        <a:t>Entertainment</a:t>
                      </a:r>
                      <a:endParaRPr lang="en-US" sz="1200" dirty="0"/>
                    </a:p>
                  </a:txBody>
                  <a:tcPr/>
                </a:tc>
                <a:tc>
                  <a:txBody>
                    <a:bodyPr/>
                    <a:lstStyle/>
                    <a:p>
                      <a:pPr algn="ctr"/>
                      <a:r>
                        <a:rPr lang="en-US" sz="1200" b="1" kern="1200" baseline="0" dirty="0" smtClean="0">
                          <a:solidFill>
                            <a:schemeClr val="lt1"/>
                          </a:solidFill>
                          <a:latin typeface="+mn-lt"/>
                          <a:ea typeface="+mn-ea"/>
                          <a:cs typeface="+mn-cs"/>
                        </a:rPr>
                        <a:t>Cross industry</a:t>
                      </a:r>
                      <a:endParaRPr lang="en-US" sz="1200" dirty="0"/>
                    </a:p>
                  </a:txBody>
                  <a:tcPr/>
                </a:tc>
              </a:tr>
              <a:tr h="370840">
                <a:tc>
                  <a:txBody>
                    <a:bodyPr/>
                    <a:lstStyle/>
                    <a:p>
                      <a:pPr algn="ctr"/>
                      <a:r>
                        <a:rPr lang="en-US" sz="1000" kern="1200" baseline="0" dirty="0" smtClean="0">
                          <a:solidFill>
                            <a:schemeClr val="dk1"/>
                          </a:solidFill>
                          <a:latin typeface="+mn-lt"/>
                          <a:ea typeface="+mn-ea"/>
                          <a:cs typeface="+mn-cs"/>
                        </a:rPr>
                        <a:t>Payment Card</a:t>
                      </a:r>
                    </a:p>
                    <a:p>
                      <a:pPr algn="ctr"/>
                      <a:r>
                        <a:rPr lang="en-US" sz="1000" kern="1200" baseline="0" dirty="0" smtClean="0">
                          <a:solidFill>
                            <a:schemeClr val="dk1"/>
                          </a:solidFill>
                          <a:latin typeface="+mn-lt"/>
                          <a:ea typeface="+mn-ea"/>
                          <a:cs typeface="+mn-cs"/>
                        </a:rPr>
                        <a:t>Industry Data</a:t>
                      </a:r>
                    </a:p>
                    <a:p>
                      <a:pPr algn="ctr"/>
                      <a:r>
                        <a:rPr lang="en-US" sz="1000" kern="1200" baseline="0" dirty="0" smtClean="0">
                          <a:solidFill>
                            <a:schemeClr val="dk1"/>
                          </a:solidFill>
                          <a:latin typeface="+mn-lt"/>
                          <a:ea typeface="+mn-ea"/>
                          <a:cs typeface="+mn-cs"/>
                        </a:rPr>
                        <a:t>Security Standard</a:t>
                      </a:r>
                    </a:p>
                    <a:p>
                      <a:pPr algn="ctr"/>
                      <a:r>
                        <a:rPr lang="en-US" sz="1000" kern="1200" baseline="0" dirty="0" smtClean="0">
                          <a:solidFill>
                            <a:schemeClr val="dk1"/>
                          </a:solidFill>
                          <a:latin typeface="+mn-lt"/>
                          <a:ea typeface="+mn-ea"/>
                          <a:cs typeface="+mn-cs"/>
                        </a:rPr>
                        <a:t>(PCI DSS)</a:t>
                      </a:r>
                      <a:endParaRPr lang="en-US" sz="1000" dirty="0"/>
                    </a:p>
                  </a:txBody>
                  <a:tcPr/>
                </a:tc>
                <a:tc>
                  <a:txBody>
                    <a:bodyPr/>
                    <a:lstStyle/>
                    <a:p>
                      <a:pPr algn="ctr"/>
                      <a:r>
                        <a:rPr lang="en-US" sz="1000" kern="1200" baseline="0" dirty="0" smtClean="0">
                          <a:solidFill>
                            <a:schemeClr val="dk1"/>
                          </a:solidFill>
                          <a:latin typeface="+mn-lt"/>
                          <a:ea typeface="+mn-ea"/>
                          <a:cs typeface="+mn-cs"/>
                        </a:rPr>
                        <a:t>Advertising Standards</a:t>
                      </a:r>
                      <a:endParaRPr lang="en-US" sz="1000" kern="1200" baseline="0" dirty="0" smtClean="0">
                        <a:solidFill>
                          <a:schemeClr val="dk1"/>
                        </a:solidFill>
                        <a:latin typeface="+mn-lt"/>
                        <a:ea typeface="+mn-ea"/>
                        <a:cs typeface="+mn-cs"/>
                      </a:endParaRPr>
                    </a:p>
                    <a:p>
                      <a:pPr algn="ctr"/>
                      <a:r>
                        <a:rPr lang="en-US" sz="1000" kern="1200" baseline="0" dirty="0" smtClean="0">
                          <a:solidFill>
                            <a:schemeClr val="dk1"/>
                          </a:solidFill>
                          <a:latin typeface="+mn-lt"/>
                          <a:ea typeface="+mn-ea"/>
                          <a:cs typeface="+mn-cs"/>
                        </a:rPr>
                        <a:t>Authority (ASA)</a:t>
                      </a:r>
                      <a:endParaRPr lang="en-US" sz="1000" dirty="0"/>
                    </a:p>
                  </a:txBody>
                  <a:tcPr/>
                </a:tc>
                <a:tc>
                  <a:txBody>
                    <a:bodyPr/>
                    <a:lstStyle/>
                    <a:p>
                      <a:pPr algn="ctr"/>
                      <a:r>
                        <a:rPr lang="en-US" sz="1000" kern="1200" baseline="0" dirty="0" smtClean="0">
                          <a:solidFill>
                            <a:schemeClr val="dk1"/>
                          </a:solidFill>
                          <a:latin typeface="+mn-lt"/>
                          <a:ea typeface="+mn-ea"/>
                          <a:cs typeface="+mn-cs"/>
                        </a:rPr>
                        <a:t>Health Insurance</a:t>
                      </a:r>
                    </a:p>
                    <a:p>
                      <a:pPr algn="ctr"/>
                      <a:r>
                        <a:rPr lang="en-US" sz="1000" kern="1200" baseline="0" dirty="0" smtClean="0">
                          <a:solidFill>
                            <a:schemeClr val="dk1"/>
                          </a:solidFill>
                          <a:latin typeface="+mn-lt"/>
                          <a:ea typeface="+mn-ea"/>
                          <a:cs typeface="+mn-cs"/>
                        </a:rPr>
                        <a:t>Portability and</a:t>
                      </a:r>
                    </a:p>
                    <a:p>
                      <a:pPr algn="ctr"/>
                      <a:r>
                        <a:rPr lang="en-US" sz="1000" kern="1200" baseline="0" dirty="0" smtClean="0">
                          <a:solidFill>
                            <a:schemeClr val="dk1"/>
                          </a:solidFill>
                          <a:latin typeface="+mn-lt"/>
                          <a:ea typeface="+mn-ea"/>
                          <a:cs typeface="+mn-cs"/>
                        </a:rPr>
                        <a:t>Accountability Act</a:t>
                      </a:r>
                    </a:p>
                    <a:p>
                      <a:pPr algn="ctr"/>
                      <a:r>
                        <a:rPr lang="en-US" sz="1000" kern="1200" baseline="0" dirty="0" smtClean="0">
                          <a:solidFill>
                            <a:schemeClr val="dk1"/>
                          </a:solidFill>
                          <a:latin typeface="+mn-lt"/>
                          <a:ea typeface="+mn-ea"/>
                          <a:cs typeface="+mn-cs"/>
                        </a:rPr>
                        <a:t>(HIPAA)</a:t>
                      </a:r>
                      <a:endParaRPr lang="en-US" sz="1000" dirty="0"/>
                    </a:p>
                  </a:txBody>
                  <a:tcPr/>
                </a:tc>
                <a:tc>
                  <a:txBody>
                    <a:bodyPr/>
                    <a:lstStyle/>
                    <a:p>
                      <a:pPr algn="ctr"/>
                      <a:r>
                        <a:rPr lang="en-US" sz="1000" kern="1200" baseline="0" dirty="0" smtClean="0">
                          <a:solidFill>
                            <a:schemeClr val="dk1"/>
                          </a:solidFill>
                          <a:latin typeface="+mn-lt"/>
                          <a:ea typeface="+mn-ea"/>
                          <a:cs typeface="+mn-cs"/>
                        </a:rPr>
                        <a:t>Personal Information</a:t>
                      </a:r>
                      <a:endParaRPr lang="en-US" sz="1000" kern="1200" baseline="0" dirty="0" smtClean="0">
                        <a:solidFill>
                          <a:schemeClr val="dk1"/>
                        </a:solidFill>
                        <a:latin typeface="+mn-lt"/>
                        <a:ea typeface="+mn-ea"/>
                        <a:cs typeface="+mn-cs"/>
                      </a:endParaRPr>
                    </a:p>
                    <a:p>
                      <a:pPr algn="ctr"/>
                      <a:r>
                        <a:rPr lang="en-US" sz="1000" kern="1200" baseline="0" dirty="0" smtClean="0">
                          <a:solidFill>
                            <a:schemeClr val="dk1"/>
                          </a:solidFill>
                          <a:latin typeface="+mn-lt"/>
                          <a:ea typeface="+mn-ea"/>
                          <a:cs typeface="+mn-cs"/>
                        </a:rPr>
                        <a:t>Protection </a:t>
                      </a:r>
                      <a:r>
                        <a:rPr lang="en-US" sz="1000" kern="1200" baseline="0" dirty="0" smtClean="0">
                          <a:solidFill>
                            <a:schemeClr val="dk1"/>
                          </a:solidFill>
                          <a:latin typeface="+mn-lt"/>
                          <a:ea typeface="+mn-ea"/>
                          <a:cs typeface="+mn-cs"/>
                        </a:rPr>
                        <a:t>and Electronics Document Act (PIPEDA</a:t>
                      </a:r>
                      <a:r>
                        <a:rPr lang="en-US" sz="1000" kern="1200" baseline="0" dirty="0" smtClean="0">
                          <a:solidFill>
                            <a:schemeClr val="dk1"/>
                          </a:solidFill>
                          <a:latin typeface="+mn-lt"/>
                          <a:ea typeface="+mn-ea"/>
                          <a:cs typeface="+mn-cs"/>
                        </a:rPr>
                        <a:t>)</a:t>
                      </a:r>
                      <a:endParaRPr lang="en-US" sz="1000" dirty="0"/>
                    </a:p>
                  </a:txBody>
                  <a:tcPr/>
                </a:tc>
                <a:tc>
                  <a:txBody>
                    <a:bodyPr/>
                    <a:lstStyle/>
                    <a:p>
                      <a:pPr algn="ctr"/>
                      <a:r>
                        <a:rPr lang="en-US" sz="1000" kern="1200" baseline="0" dirty="0" smtClean="0">
                          <a:solidFill>
                            <a:schemeClr val="dk1"/>
                          </a:solidFill>
                          <a:latin typeface="+mn-lt"/>
                          <a:ea typeface="+mn-ea"/>
                          <a:cs typeface="+mn-cs"/>
                        </a:rPr>
                        <a:t>Control </a:t>
                      </a:r>
                      <a:r>
                        <a:rPr lang="en-US" sz="1000" kern="1200" baseline="0" dirty="0" smtClean="0">
                          <a:solidFill>
                            <a:schemeClr val="dk1"/>
                          </a:solidFill>
                          <a:latin typeface="+mn-lt"/>
                          <a:ea typeface="+mn-ea"/>
                          <a:cs typeface="+mn-cs"/>
                        </a:rPr>
                        <a:t>Objectives for Information and </a:t>
                      </a:r>
                      <a:r>
                        <a:rPr lang="en-US" sz="1000" kern="1200" baseline="0" dirty="0" smtClean="0">
                          <a:solidFill>
                            <a:schemeClr val="dk1"/>
                          </a:solidFill>
                          <a:latin typeface="+mn-lt"/>
                          <a:ea typeface="+mn-ea"/>
                          <a:cs typeface="+mn-cs"/>
                        </a:rPr>
                        <a:t>Related</a:t>
                      </a:r>
                    </a:p>
                    <a:p>
                      <a:pPr algn="ctr"/>
                      <a:r>
                        <a:rPr lang="en-US" sz="1000" kern="1200" baseline="0" dirty="0" smtClean="0">
                          <a:solidFill>
                            <a:schemeClr val="dk1"/>
                          </a:solidFill>
                          <a:latin typeface="+mn-lt"/>
                          <a:ea typeface="+mn-ea"/>
                          <a:cs typeface="+mn-cs"/>
                        </a:rPr>
                        <a:t>Technologies (COBIT</a:t>
                      </a:r>
                      <a:r>
                        <a:rPr lang="en-US" sz="1000" kern="1200" baseline="0" dirty="0" smtClean="0">
                          <a:solidFill>
                            <a:schemeClr val="dk1"/>
                          </a:solidFill>
                          <a:latin typeface="+mn-lt"/>
                          <a:ea typeface="+mn-ea"/>
                          <a:cs typeface="+mn-cs"/>
                        </a:rPr>
                        <a:t>)</a:t>
                      </a:r>
                      <a:endParaRPr lang="en-US" sz="1000" dirty="0"/>
                    </a:p>
                  </a:txBody>
                  <a:tcPr/>
                </a:tc>
              </a:tr>
              <a:tr h="370840">
                <a:tc>
                  <a:txBody>
                    <a:bodyPr/>
                    <a:lstStyle/>
                    <a:p>
                      <a:pPr algn="ctr"/>
                      <a:r>
                        <a:rPr lang="en-US" sz="1000" kern="1200" baseline="0" dirty="0" smtClean="0">
                          <a:solidFill>
                            <a:schemeClr val="dk1"/>
                          </a:solidFill>
                          <a:latin typeface="+mn-lt"/>
                          <a:ea typeface="+mn-ea"/>
                          <a:cs typeface="+mn-cs"/>
                        </a:rPr>
                        <a:t>Gramm - Leach -</a:t>
                      </a:r>
                    </a:p>
                    <a:p>
                      <a:pPr algn="ctr"/>
                      <a:r>
                        <a:rPr lang="en-US" sz="1000" kern="1200" baseline="0" dirty="0" smtClean="0">
                          <a:solidFill>
                            <a:schemeClr val="dk1"/>
                          </a:solidFill>
                          <a:latin typeface="+mn-lt"/>
                          <a:ea typeface="+mn-ea"/>
                          <a:cs typeface="+mn-cs"/>
                        </a:rPr>
                        <a:t>Bliley Act (GLBA)</a:t>
                      </a:r>
                      <a:endParaRPr lang="en-US" sz="1000" dirty="0"/>
                    </a:p>
                  </a:txBody>
                  <a:tcPr/>
                </a:tc>
                <a:tc>
                  <a:txBody>
                    <a:bodyPr/>
                    <a:lstStyle/>
                    <a:p>
                      <a:pPr algn="ctr"/>
                      <a:r>
                        <a:rPr lang="en-US" sz="1000" kern="1200" baseline="0" dirty="0" smtClean="0">
                          <a:solidFill>
                            <a:schemeClr val="dk1"/>
                          </a:solidFill>
                          <a:latin typeface="+mn-lt"/>
                          <a:ea typeface="+mn-ea"/>
                          <a:cs typeface="+mn-cs"/>
                        </a:rPr>
                        <a:t>The </a:t>
                      </a:r>
                      <a:r>
                        <a:rPr lang="en-US" sz="1000" kern="1200" baseline="0" dirty="0" smtClean="0">
                          <a:solidFill>
                            <a:schemeClr val="dk1"/>
                          </a:solidFill>
                          <a:latin typeface="+mn-lt"/>
                          <a:ea typeface="+mn-ea"/>
                          <a:cs typeface="+mn-cs"/>
                        </a:rPr>
                        <a:t>Department of </a:t>
                      </a:r>
                      <a:r>
                        <a:rPr lang="en-US" sz="1000" kern="1200" baseline="0" dirty="0" smtClean="0">
                          <a:solidFill>
                            <a:schemeClr val="dk1"/>
                          </a:solidFill>
                          <a:latin typeface="+mn-lt"/>
                          <a:ea typeface="+mn-ea"/>
                          <a:cs typeface="+mn-cs"/>
                        </a:rPr>
                        <a:t>Defense</a:t>
                      </a:r>
                    </a:p>
                    <a:p>
                      <a:pPr algn="ctr"/>
                      <a:r>
                        <a:rPr lang="en-US" sz="1000" kern="1200" baseline="0" dirty="0" smtClean="0">
                          <a:solidFill>
                            <a:schemeClr val="dk1"/>
                          </a:solidFill>
                          <a:latin typeface="+mn-lt"/>
                          <a:ea typeface="+mn-ea"/>
                          <a:cs typeface="+mn-cs"/>
                        </a:rPr>
                        <a:t>Architecture Framework</a:t>
                      </a:r>
                      <a:endParaRPr lang="en-US" sz="1000" kern="1200" baseline="0" dirty="0" smtClean="0">
                        <a:solidFill>
                          <a:schemeClr val="dk1"/>
                        </a:solidFill>
                        <a:latin typeface="+mn-lt"/>
                        <a:ea typeface="+mn-ea"/>
                        <a:cs typeface="+mn-cs"/>
                      </a:endParaRPr>
                    </a:p>
                    <a:p>
                      <a:pPr algn="ctr"/>
                      <a:r>
                        <a:rPr lang="en-US" sz="1000" kern="1200" baseline="0" dirty="0" smtClean="0">
                          <a:solidFill>
                            <a:schemeClr val="dk1"/>
                          </a:solidFill>
                          <a:latin typeface="+mn-lt"/>
                          <a:ea typeface="+mn-ea"/>
                          <a:cs typeface="+mn-cs"/>
                        </a:rPr>
                        <a:t>(</a:t>
                      </a:r>
                      <a:r>
                        <a:rPr lang="en-US" sz="1000" kern="1200" baseline="0" dirty="0" err="1" smtClean="0">
                          <a:solidFill>
                            <a:schemeClr val="dk1"/>
                          </a:solidFill>
                          <a:latin typeface="+mn-lt"/>
                          <a:ea typeface="+mn-ea"/>
                          <a:cs typeface="+mn-cs"/>
                        </a:rPr>
                        <a:t>DoDAF</a:t>
                      </a:r>
                      <a:r>
                        <a:rPr lang="en-US" sz="1000" kern="1200" baseline="0" dirty="0" smtClean="0">
                          <a:solidFill>
                            <a:schemeClr val="dk1"/>
                          </a:solidFill>
                          <a:latin typeface="+mn-lt"/>
                          <a:ea typeface="+mn-ea"/>
                          <a:cs typeface="+mn-cs"/>
                        </a:rPr>
                        <a:t>)</a:t>
                      </a:r>
                      <a:endParaRPr lang="en-US" sz="1000" dirty="0"/>
                    </a:p>
                  </a:txBody>
                  <a:tcPr/>
                </a:tc>
                <a:tc>
                  <a:txBody>
                    <a:bodyPr/>
                    <a:lstStyle/>
                    <a:p>
                      <a:pPr algn="ctr"/>
                      <a:r>
                        <a:rPr lang="en-US" sz="1000" kern="1200" baseline="0" dirty="0" smtClean="0">
                          <a:solidFill>
                            <a:schemeClr val="dk1"/>
                          </a:solidFill>
                          <a:latin typeface="+mn-lt"/>
                          <a:ea typeface="+mn-ea"/>
                          <a:cs typeface="+mn-cs"/>
                        </a:rPr>
                        <a:t>HITRUST</a:t>
                      </a:r>
                    </a:p>
                    <a:p>
                      <a:pPr algn="ctr"/>
                      <a:r>
                        <a:rPr lang="en-US" sz="1000" kern="1200" baseline="0" dirty="0" smtClean="0">
                          <a:solidFill>
                            <a:schemeClr val="dk1"/>
                          </a:solidFill>
                          <a:latin typeface="+mn-lt"/>
                          <a:ea typeface="+mn-ea"/>
                          <a:cs typeface="+mn-cs"/>
                        </a:rPr>
                        <a:t>Common Security</a:t>
                      </a:r>
                    </a:p>
                    <a:p>
                      <a:pPr algn="ctr"/>
                      <a:r>
                        <a:rPr lang="en-US" sz="1000" kern="1200" baseline="0" dirty="0" smtClean="0">
                          <a:solidFill>
                            <a:schemeClr val="dk1"/>
                          </a:solidFill>
                          <a:latin typeface="+mn-lt"/>
                          <a:ea typeface="+mn-ea"/>
                          <a:cs typeface="+mn-cs"/>
                        </a:rPr>
                        <a:t>Framework (CSF)</a:t>
                      </a:r>
                      <a:endParaRPr lang="en-US" sz="1000" dirty="0"/>
                    </a:p>
                  </a:txBody>
                  <a:tcPr/>
                </a:tc>
                <a:tc>
                  <a:txBody>
                    <a:bodyPr/>
                    <a:lstStyle/>
                    <a:p>
                      <a:pPr algn="ctr"/>
                      <a:endParaRPr lang="en-US" sz="1000" dirty="0"/>
                    </a:p>
                  </a:txBody>
                  <a:tcPr/>
                </a:tc>
                <a:tc>
                  <a:txBody>
                    <a:bodyPr/>
                    <a:lstStyle/>
                    <a:p>
                      <a:pPr algn="ctr"/>
                      <a:r>
                        <a:rPr lang="en-US" sz="1000" kern="1200" baseline="0" dirty="0" smtClean="0">
                          <a:solidFill>
                            <a:schemeClr val="dk1"/>
                          </a:solidFill>
                          <a:latin typeface="+mn-lt"/>
                          <a:ea typeface="+mn-ea"/>
                          <a:cs typeface="+mn-cs"/>
                        </a:rPr>
                        <a:t>International Organization </a:t>
                      </a:r>
                      <a:r>
                        <a:rPr lang="en-US" sz="1000" kern="1200" baseline="0" dirty="0" smtClean="0">
                          <a:solidFill>
                            <a:schemeClr val="dk1"/>
                          </a:solidFill>
                          <a:latin typeface="+mn-lt"/>
                          <a:ea typeface="+mn-ea"/>
                          <a:cs typeface="+mn-cs"/>
                        </a:rPr>
                        <a:t>for</a:t>
                      </a:r>
                    </a:p>
                    <a:p>
                      <a:pPr algn="ctr"/>
                      <a:r>
                        <a:rPr lang="en-US" sz="1000" kern="1200" baseline="0" dirty="0" smtClean="0">
                          <a:solidFill>
                            <a:schemeClr val="dk1"/>
                          </a:solidFill>
                          <a:latin typeface="+mn-lt"/>
                          <a:ea typeface="+mn-ea"/>
                          <a:cs typeface="+mn-cs"/>
                        </a:rPr>
                        <a:t>Standardization</a:t>
                      </a:r>
                    </a:p>
                    <a:p>
                      <a:pPr algn="ctr"/>
                      <a:r>
                        <a:rPr lang="en-US" sz="1000" kern="1200" baseline="0" dirty="0" smtClean="0">
                          <a:solidFill>
                            <a:schemeClr val="dk1"/>
                          </a:solidFill>
                          <a:latin typeface="+mn-lt"/>
                          <a:ea typeface="+mn-ea"/>
                          <a:cs typeface="+mn-cs"/>
                        </a:rPr>
                        <a:t>(ISO 27002:20XX)</a:t>
                      </a:r>
                      <a:endParaRPr lang="en-US" sz="1000" dirty="0"/>
                    </a:p>
                  </a:txBody>
                  <a:tcPr/>
                </a:tc>
              </a:tr>
              <a:tr h="370840">
                <a:tc>
                  <a:txBody>
                    <a:bodyPr/>
                    <a:lstStyle/>
                    <a:p>
                      <a:pPr algn="ctr"/>
                      <a:r>
                        <a:rPr lang="en-US" sz="1000" kern="1200" baseline="0" dirty="0" smtClean="0">
                          <a:solidFill>
                            <a:schemeClr val="dk1"/>
                          </a:solidFill>
                          <a:latin typeface="+mn-lt"/>
                          <a:ea typeface="+mn-ea"/>
                          <a:cs typeface="+mn-cs"/>
                        </a:rPr>
                        <a:t>Federal Information</a:t>
                      </a:r>
                      <a:endParaRPr lang="en-US" sz="1000" kern="1200" baseline="0" dirty="0" smtClean="0">
                        <a:solidFill>
                          <a:schemeClr val="dk1"/>
                        </a:solidFill>
                        <a:latin typeface="+mn-lt"/>
                        <a:ea typeface="+mn-ea"/>
                        <a:cs typeface="+mn-cs"/>
                      </a:endParaRPr>
                    </a:p>
                    <a:p>
                      <a:pPr algn="ctr"/>
                      <a:r>
                        <a:rPr lang="en-US" sz="1000" kern="1200" baseline="0" dirty="0" smtClean="0">
                          <a:solidFill>
                            <a:schemeClr val="dk1"/>
                          </a:solidFill>
                          <a:latin typeface="+mn-lt"/>
                          <a:ea typeface="+mn-ea"/>
                          <a:cs typeface="+mn-cs"/>
                        </a:rPr>
                        <a:t>Processing Standard </a:t>
                      </a:r>
                      <a:r>
                        <a:rPr lang="en-US" sz="1000" kern="1200" baseline="0" dirty="0" smtClean="0">
                          <a:solidFill>
                            <a:schemeClr val="dk1"/>
                          </a:solidFill>
                          <a:latin typeface="+mn-lt"/>
                          <a:ea typeface="+mn-ea"/>
                          <a:cs typeface="+mn-cs"/>
                        </a:rPr>
                        <a:t>(FIPS)</a:t>
                      </a:r>
                      <a:endParaRPr lang="en-US" sz="1000" dirty="0"/>
                    </a:p>
                  </a:txBody>
                  <a:tcPr/>
                </a:tc>
                <a:tc>
                  <a:txBody>
                    <a:bodyPr/>
                    <a:lstStyle/>
                    <a:p>
                      <a:pPr algn="ctr"/>
                      <a:r>
                        <a:rPr lang="en-US" sz="1000" kern="1200" baseline="0" dirty="0" smtClean="0">
                          <a:solidFill>
                            <a:schemeClr val="dk1"/>
                          </a:solidFill>
                          <a:latin typeface="+mn-lt"/>
                          <a:ea typeface="+mn-ea"/>
                          <a:cs typeface="+mn-cs"/>
                        </a:rPr>
                        <a:t>National </a:t>
                      </a:r>
                      <a:r>
                        <a:rPr lang="en-US" sz="1000" kern="1200" baseline="0" dirty="0" smtClean="0">
                          <a:solidFill>
                            <a:schemeClr val="dk1"/>
                          </a:solidFill>
                          <a:latin typeface="+mn-lt"/>
                          <a:ea typeface="+mn-ea"/>
                          <a:cs typeface="+mn-cs"/>
                        </a:rPr>
                        <a:t>Institute of </a:t>
                      </a:r>
                      <a:r>
                        <a:rPr lang="en-US" sz="1000" kern="1200" baseline="0" dirty="0" smtClean="0">
                          <a:solidFill>
                            <a:schemeClr val="dk1"/>
                          </a:solidFill>
                          <a:latin typeface="+mn-lt"/>
                          <a:ea typeface="+mn-ea"/>
                          <a:cs typeface="+mn-cs"/>
                        </a:rPr>
                        <a:t>Standards </a:t>
                      </a:r>
                      <a:r>
                        <a:rPr lang="en-US" sz="1000" kern="1200" baseline="0" dirty="0" smtClean="0">
                          <a:solidFill>
                            <a:schemeClr val="dk1"/>
                          </a:solidFill>
                          <a:latin typeface="+mn-lt"/>
                          <a:ea typeface="+mn-ea"/>
                          <a:cs typeface="+mn-cs"/>
                        </a:rPr>
                        <a:t>and Technology</a:t>
                      </a:r>
                      <a:endParaRPr lang="en-US" sz="1000" kern="1200" baseline="0" dirty="0" smtClean="0">
                        <a:solidFill>
                          <a:schemeClr val="dk1"/>
                        </a:solidFill>
                        <a:latin typeface="+mn-lt"/>
                        <a:ea typeface="+mn-ea"/>
                        <a:cs typeface="+mn-cs"/>
                      </a:endParaRPr>
                    </a:p>
                    <a:p>
                      <a:pPr algn="ctr"/>
                      <a:r>
                        <a:rPr lang="en-US" sz="1000" kern="1200" baseline="0" dirty="0" smtClean="0">
                          <a:solidFill>
                            <a:schemeClr val="dk1"/>
                          </a:solidFill>
                          <a:latin typeface="+mn-lt"/>
                          <a:ea typeface="+mn-ea"/>
                          <a:cs typeface="+mn-cs"/>
                        </a:rPr>
                        <a:t>(NIST)</a:t>
                      </a:r>
                      <a:endParaRPr lang="en-US" sz="1000" dirty="0"/>
                    </a:p>
                  </a:txBody>
                  <a:tcPr/>
                </a:tc>
                <a:tc>
                  <a:txBody>
                    <a:bodyPr/>
                    <a:lstStyle/>
                    <a:p>
                      <a:pPr algn="ctr"/>
                      <a:endParaRPr lang="en-US" sz="1000" dirty="0"/>
                    </a:p>
                  </a:txBody>
                  <a:tcPr/>
                </a:tc>
                <a:tc>
                  <a:txBody>
                    <a:bodyPr/>
                    <a:lstStyle/>
                    <a:p>
                      <a:pPr algn="ctr"/>
                      <a:endParaRPr lang="en-US" sz="1000" dirty="0"/>
                    </a:p>
                  </a:txBody>
                  <a:tcPr/>
                </a:tc>
                <a:tc>
                  <a:txBody>
                    <a:bodyPr/>
                    <a:lstStyle/>
                    <a:p>
                      <a:pPr algn="ctr"/>
                      <a:r>
                        <a:rPr lang="en-US" sz="1000" kern="1200" baseline="0" dirty="0" smtClean="0">
                          <a:solidFill>
                            <a:schemeClr val="dk1"/>
                          </a:solidFill>
                          <a:latin typeface="+mn-lt"/>
                          <a:ea typeface="+mn-ea"/>
                          <a:cs typeface="+mn-cs"/>
                        </a:rPr>
                        <a:t>Information Technology</a:t>
                      </a:r>
                      <a:endParaRPr lang="en-US" sz="1000" kern="1200" baseline="0" dirty="0" smtClean="0">
                        <a:solidFill>
                          <a:schemeClr val="dk1"/>
                        </a:solidFill>
                        <a:latin typeface="+mn-lt"/>
                        <a:ea typeface="+mn-ea"/>
                        <a:cs typeface="+mn-cs"/>
                      </a:endParaRPr>
                    </a:p>
                    <a:p>
                      <a:pPr algn="ctr"/>
                      <a:r>
                        <a:rPr lang="en-US" sz="1000" kern="1200" baseline="0" dirty="0" smtClean="0">
                          <a:solidFill>
                            <a:schemeClr val="dk1"/>
                          </a:solidFill>
                          <a:latin typeface="+mn-lt"/>
                          <a:ea typeface="+mn-ea"/>
                          <a:cs typeface="+mn-cs"/>
                        </a:rPr>
                        <a:t>Infrastructure Library </a:t>
                      </a:r>
                      <a:r>
                        <a:rPr lang="en-US" sz="1000" kern="1200" baseline="0" dirty="0" smtClean="0">
                          <a:solidFill>
                            <a:schemeClr val="dk1"/>
                          </a:solidFill>
                          <a:latin typeface="+mn-lt"/>
                          <a:ea typeface="+mn-ea"/>
                          <a:cs typeface="+mn-cs"/>
                        </a:rPr>
                        <a:t>(ITIL)</a:t>
                      </a:r>
                      <a:endParaRPr lang="en-US" sz="1000" dirty="0"/>
                    </a:p>
                  </a:txBody>
                  <a:tcPr/>
                </a:tc>
              </a:tr>
              <a:tr h="370840">
                <a:tc>
                  <a:txBody>
                    <a:bodyPr/>
                    <a:lstStyle/>
                    <a:p>
                      <a:pPr algn="ctr"/>
                      <a:r>
                        <a:rPr lang="en-US" sz="1000" kern="1200" baseline="0" dirty="0" smtClean="0">
                          <a:solidFill>
                            <a:schemeClr val="dk1"/>
                          </a:solidFill>
                          <a:latin typeface="+mn-lt"/>
                          <a:ea typeface="+mn-ea"/>
                          <a:cs typeface="+mn-cs"/>
                        </a:rPr>
                        <a:t>Bank </a:t>
                      </a:r>
                      <a:r>
                        <a:rPr lang="en-US" sz="1000" kern="1200" baseline="0" dirty="0" smtClean="0">
                          <a:solidFill>
                            <a:schemeClr val="dk1"/>
                          </a:solidFill>
                          <a:latin typeface="+mn-lt"/>
                          <a:ea typeface="+mn-ea"/>
                          <a:cs typeface="+mn-cs"/>
                        </a:rPr>
                        <a:t>for International Settlements (Basel </a:t>
                      </a:r>
                      <a:r>
                        <a:rPr lang="en-US" sz="1000" kern="1200" baseline="0" dirty="0" smtClean="0">
                          <a:solidFill>
                            <a:schemeClr val="dk1"/>
                          </a:solidFill>
                          <a:latin typeface="+mn-lt"/>
                          <a:ea typeface="+mn-ea"/>
                          <a:cs typeface="+mn-cs"/>
                        </a:rPr>
                        <a:t>III)</a:t>
                      </a:r>
                      <a:endParaRPr lang="en-US" sz="1000" dirty="0"/>
                    </a:p>
                  </a:txBody>
                  <a:tcPr/>
                </a:tc>
                <a:tc>
                  <a:txBody>
                    <a:bodyPr/>
                    <a:lstStyle/>
                    <a:p>
                      <a:pPr algn="ctr"/>
                      <a:r>
                        <a:rPr lang="en-US" sz="1000" kern="1200" baseline="0" dirty="0" smtClean="0">
                          <a:solidFill>
                            <a:schemeClr val="dk1"/>
                          </a:solidFill>
                          <a:latin typeface="+mn-lt"/>
                          <a:ea typeface="+mn-ea"/>
                          <a:cs typeface="+mn-cs"/>
                        </a:rPr>
                        <a:t>Family Educational Rights </a:t>
                      </a:r>
                      <a:r>
                        <a:rPr lang="en-US" sz="1000" kern="1200" baseline="0" dirty="0" smtClean="0">
                          <a:solidFill>
                            <a:schemeClr val="dk1"/>
                          </a:solidFill>
                          <a:latin typeface="+mn-lt"/>
                          <a:ea typeface="+mn-ea"/>
                          <a:cs typeface="+mn-cs"/>
                        </a:rPr>
                        <a:t>and</a:t>
                      </a:r>
                    </a:p>
                    <a:p>
                      <a:pPr algn="ctr"/>
                      <a:r>
                        <a:rPr lang="en-US" sz="1000" kern="1200" baseline="0" dirty="0" smtClean="0">
                          <a:solidFill>
                            <a:schemeClr val="dk1"/>
                          </a:solidFill>
                          <a:latin typeface="+mn-lt"/>
                          <a:ea typeface="+mn-ea"/>
                          <a:cs typeface="+mn-cs"/>
                        </a:rPr>
                        <a:t>Privacy </a:t>
                      </a:r>
                      <a:r>
                        <a:rPr lang="en-US" sz="1000" kern="1200" baseline="0" dirty="0" smtClean="0">
                          <a:solidFill>
                            <a:schemeClr val="dk1"/>
                          </a:solidFill>
                          <a:latin typeface="+mn-lt"/>
                          <a:ea typeface="+mn-ea"/>
                          <a:cs typeface="+mn-cs"/>
                        </a:rPr>
                        <a:t>Act (FERPA</a:t>
                      </a:r>
                      <a:r>
                        <a:rPr lang="en-US" sz="1000" kern="1200" baseline="0" dirty="0" smtClean="0">
                          <a:solidFill>
                            <a:schemeClr val="dk1"/>
                          </a:solidFill>
                          <a:latin typeface="+mn-lt"/>
                          <a:ea typeface="+mn-ea"/>
                          <a:cs typeface="+mn-cs"/>
                        </a:rPr>
                        <a:t>)</a:t>
                      </a:r>
                      <a:endParaRPr lang="en-US" sz="1000" dirty="0"/>
                    </a:p>
                  </a:txBody>
                  <a:tcPr/>
                </a:tc>
                <a:tc>
                  <a:txBody>
                    <a:bodyPr/>
                    <a:lstStyle/>
                    <a:p>
                      <a:pPr algn="ctr"/>
                      <a:endParaRPr lang="en-US" sz="1000" dirty="0"/>
                    </a:p>
                  </a:txBody>
                  <a:tcPr/>
                </a:tc>
                <a:tc>
                  <a:txBody>
                    <a:bodyPr/>
                    <a:lstStyle/>
                    <a:p>
                      <a:pPr algn="ctr"/>
                      <a:endParaRPr lang="en-US" sz="1000" dirty="0"/>
                    </a:p>
                  </a:txBody>
                  <a:tcPr/>
                </a:tc>
                <a:tc>
                  <a:txBody>
                    <a:bodyPr/>
                    <a:lstStyle/>
                    <a:p>
                      <a:pPr algn="ctr"/>
                      <a:r>
                        <a:rPr lang="en-US" sz="1000" kern="1200" baseline="0" dirty="0" smtClean="0">
                          <a:solidFill>
                            <a:schemeClr val="dk1"/>
                          </a:solidFill>
                          <a:latin typeface="+mn-lt"/>
                          <a:ea typeface="+mn-ea"/>
                          <a:cs typeface="+mn-cs"/>
                        </a:rPr>
                        <a:t>Open </a:t>
                      </a:r>
                      <a:r>
                        <a:rPr lang="en-US" sz="1000" kern="1200" baseline="0" dirty="0" smtClean="0">
                          <a:solidFill>
                            <a:schemeClr val="dk1"/>
                          </a:solidFill>
                          <a:latin typeface="+mn-lt"/>
                          <a:ea typeface="+mn-ea"/>
                          <a:cs typeface="+mn-cs"/>
                        </a:rPr>
                        <a:t>Group Architecture</a:t>
                      </a:r>
                      <a:endParaRPr lang="en-US" sz="1000" kern="1200" baseline="0" dirty="0" smtClean="0">
                        <a:solidFill>
                          <a:schemeClr val="dk1"/>
                        </a:solidFill>
                        <a:latin typeface="+mn-lt"/>
                        <a:ea typeface="+mn-ea"/>
                        <a:cs typeface="+mn-cs"/>
                      </a:endParaRPr>
                    </a:p>
                    <a:p>
                      <a:pPr algn="ctr"/>
                      <a:r>
                        <a:rPr lang="en-US" sz="1000" kern="1200" baseline="0" dirty="0" smtClean="0">
                          <a:solidFill>
                            <a:schemeClr val="dk1"/>
                          </a:solidFill>
                          <a:latin typeface="+mn-lt"/>
                          <a:ea typeface="+mn-ea"/>
                          <a:cs typeface="+mn-cs"/>
                        </a:rPr>
                        <a:t>Framework (TOGAF</a:t>
                      </a:r>
                      <a:r>
                        <a:rPr lang="en-US" sz="1000" kern="1200" baseline="0" dirty="0" smtClean="0">
                          <a:solidFill>
                            <a:schemeClr val="dk1"/>
                          </a:solidFill>
                          <a:latin typeface="+mn-lt"/>
                          <a:ea typeface="+mn-ea"/>
                          <a:cs typeface="+mn-cs"/>
                        </a:rPr>
                        <a:t>)</a:t>
                      </a:r>
                      <a:endParaRPr lang="en-US" sz="1000" dirty="0"/>
                    </a:p>
                  </a:txBody>
                  <a:tcPr/>
                </a:tc>
              </a:tr>
              <a:tr h="370840">
                <a:tc>
                  <a:txBody>
                    <a:bodyPr/>
                    <a:lstStyle/>
                    <a:p>
                      <a:pPr algn="ctr"/>
                      <a:r>
                        <a:rPr lang="en-US" sz="1000" kern="1200" baseline="0" dirty="0" smtClean="0">
                          <a:solidFill>
                            <a:schemeClr val="dk1"/>
                          </a:solidFill>
                          <a:latin typeface="+mn-lt"/>
                          <a:ea typeface="+mn-ea"/>
                          <a:cs typeface="+mn-cs"/>
                        </a:rPr>
                        <a:t>Sarbanes - Oxley</a:t>
                      </a:r>
                    </a:p>
                    <a:p>
                      <a:pPr algn="ctr"/>
                      <a:r>
                        <a:rPr lang="en-US" sz="1000" kern="1200" baseline="0" dirty="0" smtClean="0">
                          <a:solidFill>
                            <a:schemeClr val="dk1"/>
                          </a:solidFill>
                          <a:latin typeface="+mn-lt"/>
                          <a:ea typeface="+mn-ea"/>
                          <a:cs typeface="+mn-cs"/>
                        </a:rPr>
                        <a:t>Act (SOX)</a:t>
                      </a:r>
                      <a:endParaRPr lang="en-US" sz="1000" dirty="0"/>
                    </a:p>
                  </a:txBody>
                  <a:tcPr/>
                </a:tc>
                <a:tc>
                  <a:txBody>
                    <a:bodyPr/>
                    <a:lstStyle/>
                    <a:p>
                      <a:pPr algn="ctr"/>
                      <a:endParaRPr lang="en-US" sz="1000" dirty="0"/>
                    </a:p>
                  </a:txBody>
                  <a:tcPr/>
                </a:tc>
                <a:tc>
                  <a:txBody>
                    <a:bodyPr/>
                    <a:lstStyle/>
                    <a:p>
                      <a:pPr algn="ctr"/>
                      <a:endParaRPr lang="en-US" sz="1000" dirty="0"/>
                    </a:p>
                  </a:txBody>
                  <a:tcPr/>
                </a:tc>
                <a:tc>
                  <a:txBody>
                    <a:bodyPr/>
                    <a:lstStyle/>
                    <a:p>
                      <a:pPr algn="ctr"/>
                      <a:endParaRPr lang="en-US" sz="1000" dirty="0"/>
                    </a:p>
                  </a:txBody>
                  <a:tcPr/>
                </a:tc>
                <a:tc>
                  <a:txBody>
                    <a:bodyPr/>
                    <a:lstStyle/>
                    <a:p>
                      <a:pPr algn="ctr"/>
                      <a:r>
                        <a:rPr lang="en-US" sz="1000" kern="1200" baseline="0" dirty="0" smtClean="0">
                          <a:solidFill>
                            <a:schemeClr val="dk1"/>
                          </a:solidFill>
                          <a:latin typeface="+mn-lt"/>
                          <a:ea typeface="+mn-ea"/>
                          <a:cs typeface="+mn-cs"/>
                        </a:rPr>
                        <a:t>IBM </a:t>
                      </a:r>
                      <a:r>
                        <a:rPr lang="en-US" sz="1000" kern="1200" baseline="0" dirty="0" smtClean="0">
                          <a:solidFill>
                            <a:schemeClr val="dk1"/>
                          </a:solidFill>
                          <a:latin typeface="+mn-lt"/>
                          <a:ea typeface="+mn-ea"/>
                          <a:cs typeface="+mn-cs"/>
                        </a:rPr>
                        <a:t>Unified Method</a:t>
                      </a:r>
                      <a:endParaRPr lang="en-US" sz="1000" kern="1200" baseline="0" dirty="0" smtClean="0">
                        <a:solidFill>
                          <a:schemeClr val="dk1"/>
                        </a:solidFill>
                        <a:latin typeface="+mn-lt"/>
                        <a:ea typeface="+mn-ea"/>
                        <a:cs typeface="+mn-cs"/>
                      </a:endParaRPr>
                    </a:p>
                    <a:p>
                      <a:pPr algn="ctr"/>
                      <a:r>
                        <a:rPr lang="en-US" sz="1000" kern="1200" baseline="0" dirty="0" smtClean="0">
                          <a:solidFill>
                            <a:schemeClr val="dk1"/>
                          </a:solidFill>
                          <a:latin typeface="+mn-lt"/>
                          <a:ea typeface="+mn-ea"/>
                          <a:cs typeface="+mn-cs"/>
                        </a:rPr>
                        <a:t>Framework (UMF)</a:t>
                      </a:r>
                      <a:endParaRPr lang="en-US" sz="1000" dirty="0"/>
                    </a:p>
                  </a:txBody>
                  <a:tcPr/>
                </a:tc>
              </a:tr>
              <a:tr h="370840">
                <a:tc>
                  <a:txBody>
                    <a:bodyPr/>
                    <a:lstStyle/>
                    <a:p>
                      <a:pPr algn="ctr"/>
                      <a:r>
                        <a:rPr lang="en-US" sz="1000" kern="1200" baseline="0" dirty="0" smtClean="0">
                          <a:solidFill>
                            <a:schemeClr val="dk1"/>
                          </a:solidFill>
                          <a:latin typeface="+mn-lt"/>
                          <a:ea typeface="+mn-ea"/>
                          <a:cs typeface="+mn-cs"/>
                        </a:rPr>
                        <a:t>Financial Sector</a:t>
                      </a:r>
                    </a:p>
                    <a:p>
                      <a:pPr algn="ctr"/>
                      <a:r>
                        <a:rPr lang="en-US" sz="1000" kern="1200" baseline="0" dirty="0" smtClean="0">
                          <a:solidFill>
                            <a:schemeClr val="dk1"/>
                          </a:solidFill>
                          <a:latin typeface="+mn-lt"/>
                          <a:ea typeface="+mn-ea"/>
                          <a:cs typeface="+mn-cs"/>
                        </a:rPr>
                        <a:t>Implementation</a:t>
                      </a:r>
                    </a:p>
                    <a:p>
                      <a:pPr algn="ctr"/>
                      <a:r>
                        <a:rPr lang="en-US" sz="1000" kern="1200" baseline="0" dirty="0" smtClean="0">
                          <a:solidFill>
                            <a:schemeClr val="dk1"/>
                          </a:solidFill>
                          <a:latin typeface="+mn-lt"/>
                          <a:ea typeface="+mn-ea"/>
                          <a:cs typeface="+mn-cs"/>
                        </a:rPr>
                        <a:t>Assistance</a:t>
                      </a:r>
                    </a:p>
                    <a:p>
                      <a:pPr algn="ctr"/>
                      <a:r>
                        <a:rPr lang="en-US" sz="1000" kern="1200" baseline="0" dirty="0" smtClean="0">
                          <a:solidFill>
                            <a:schemeClr val="dk1"/>
                          </a:solidFill>
                          <a:latin typeface="+mn-lt"/>
                          <a:ea typeface="+mn-ea"/>
                          <a:cs typeface="+mn-cs"/>
                        </a:rPr>
                        <a:t>(FISAP)</a:t>
                      </a:r>
                      <a:endParaRPr lang="en-US" sz="1000" dirty="0"/>
                    </a:p>
                  </a:txBody>
                  <a:tcPr/>
                </a:tc>
                <a:tc>
                  <a:txBody>
                    <a:bodyPr/>
                    <a:lstStyle/>
                    <a:p>
                      <a:pPr algn="ctr"/>
                      <a:endParaRPr lang="en-US" sz="1000" dirty="0"/>
                    </a:p>
                  </a:txBody>
                  <a:tcPr/>
                </a:tc>
                <a:tc>
                  <a:txBody>
                    <a:bodyPr/>
                    <a:lstStyle/>
                    <a:p>
                      <a:pPr algn="ctr"/>
                      <a:endParaRPr lang="en-US" sz="1000" dirty="0"/>
                    </a:p>
                  </a:txBody>
                  <a:tcPr/>
                </a:tc>
                <a:tc>
                  <a:txBody>
                    <a:bodyPr/>
                    <a:lstStyle/>
                    <a:p>
                      <a:pPr algn="ctr"/>
                      <a:endParaRPr lang="en-US" sz="1000" dirty="0"/>
                    </a:p>
                  </a:txBody>
                  <a:tcPr/>
                </a:tc>
                <a:tc>
                  <a:txBody>
                    <a:bodyPr/>
                    <a:lstStyle/>
                    <a:p>
                      <a:pPr algn="ctr"/>
                      <a:r>
                        <a:rPr lang="en-US" sz="1000" kern="1200" baseline="0" dirty="0" smtClean="0">
                          <a:solidFill>
                            <a:schemeClr val="dk1"/>
                          </a:solidFill>
                          <a:latin typeface="+mn-lt"/>
                          <a:ea typeface="+mn-ea"/>
                          <a:cs typeface="+mn-cs"/>
                        </a:rPr>
                        <a:t>Open </a:t>
                      </a:r>
                      <a:r>
                        <a:rPr lang="en-US" sz="1000" kern="1200" baseline="0" dirty="0" smtClean="0">
                          <a:solidFill>
                            <a:schemeClr val="dk1"/>
                          </a:solidFill>
                          <a:latin typeface="+mn-lt"/>
                          <a:ea typeface="+mn-ea"/>
                          <a:cs typeface="+mn-cs"/>
                        </a:rPr>
                        <a:t>Enterprise Security</a:t>
                      </a:r>
                      <a:endParaRPr lang="en-US" sz="1000" kern="1200" baseline="0" dirty="0" smtClean="0">
                        <a:solidFill>
                          <a:schemeClr val="dk1"/>
                        </a:solidFill>
                        <a:latin typeface="+mn-lt"/>
                        <a:ea typeface="+mn-ea"/>
                        <a:cs typeface="+mn-cs"/>
                      </a:endParaRPr>
                    </a:p>
                    <a:p>
                      <a:pPr algn="ctr"/>
                      <a:r>
                        <a:rPr lang="en-US" sz="1000" kern="1200" baseline="0" dirty="0" smtClean="0">
                          <a:solidFill>
                            <a:schemeClr val="dk1"/>
                          </a:solidFill>
                          <a:latin typeface="+mn-lt"/>
                          <a:ea typeface="+mn-ea"/>
                          <a:cs typeface="+mn-cs"/>
                        </a:rPr>
                        <a:t>Architecture (O-ESA</a:t>
                      </a:r>
                      <a:r>
                        <a:rPr lang="en-US" sz="1000" kern="1200" baseline="0" dirty="0" smtClean="0">
                          <a:solidFill>
                            <a:schemeClr val="dk1"/>
                          </a:solidFill>
                          <a:latin typeface="+mn-lt"/>
                          <a:ea typeface="+mn-ea"/>
                          <a:cs typeface="+mn-cs"/>
                        </a:rPr>
                        <a:t>)</a:t>
                      </a:r>
                      <a:endParaRPr lang="en-US" sz="1000" dirty="0"/>
                    </a:p>
                  </a:txBody>
                  <a:tcPr/>
                </a:tc>
              </a:tr>
              <a:tr h="370840">
                <a:tc>
                  <a:txBody>
                    <a:bodyPr/>
                    <a:lstStyle/>
                    <a:p>
                      <a:pPr algn="ctr"/>
                      <a:r>
                        <a:rPr lang="en-US" sz="1000" kern="1200" baseline="0" dirty="0" smtClean="0">
                          <a:solidFill>
                            <a:schemeClr val="dk1"/>
                          </a:solidFill>
                          <a:latin typeface="+mn-lt"/>
                          <a:ea typeface="+mn-ea"/>
                          <a:cs typeface="+mn-cs"/>
                        </a:rPr>
                        <a:t>European Union</a:t>
                      </a:r>
                    </a:p>
                    <a:p>
                      <a:pPr algn="ctr"/>
                      <a:r>
                        <a:rPr lang="en-US" sz="1000" kern="1200" baseline="0" dirty="0" smtClean="0">
                          <a:solidFill>
                            <a:schemeClr val="dk1"/>
                          </a:solidFill>
                          <a:latin typeface="+mn-lt"/>
                          <a:ea typeface="+mn-ea"/>
                          <a:cs typeface="+mn-cs"/>
                        </a:rPr>
                        <a:t>Data Protection</a:t>
                      </a:r>
                    </a:p>
                    <a:p>
                      <a:pPr algn="ctr"/>
                      <a:r>
                        <a:rPr lang="en-US" sz="1000" kern="1200" baseline="0" dirty="0" smtClean="0">
                          <a:solidFill>
                            <a:schemeClr val="dk1"/>
                          </a:solidFill>
                          <a:latin typeface="+mn-lt"/>
                          <a:ea typeface="+mn-ea"/>
                          <a:cs typeface="+mn-cs"/>
                        </a:rPr>
                        <a:t>Directive</a:t>
                      </a:r>
                    </a:p>
                    <a:p>
                      <a:pPr algn="ctr"/>
                      <a:r>
                        <a:rPr lang="en-US" sz="1000" kern="1200" baseline="0" dirty="0" smtClean="0">
                          <a:solidFill>
                            <a:schemeClr val="dk1"/>
                          </a:solidFill>
                          <a:latin typeface="+mn-lt"/>
                          <a:ea typeface="+mn-ea"/>
                          <a:cs typeface="+mn-cs"/>
                        </a:rPr>
                        <a:t>(EUDPD)</a:t>
                      </a:r>
                      <a:endParaRPr lang="en-US" sz="1000" dirty="0"/>
                    </a:p>
                  </a:txBody>
                  <a:tcPr/>
                </a:tc>
                <a:tc>
                  <a:txBody>
                    <a:bodyPr/>
                    <a:lstStyle/>
                    <a:p>
                      <a:pPr algn="ctr"/>
                      <a:endParaRPr lang="en-US" sz="1000" dirty="0"/>
                    </a:p>
                  </a:txBody>
                  <a:tcPr/>
                </a:tc>
                <a:tc>
                  <a:txBody>
                    <a:bodyPr/>
                    <a:lstStyle/>
                    <a:p>
                      <a:pPr algn="ctr"/>
                      <a:endParaRPr lang="en-US" sz="1000" dirty="0"/>
                    </a:p>
                  </a:txBody>
                  <a:tcPr/>
                </a:tc>
                <a:tc>
                  <a:txBody>
                    <a:bodyPr/>
                    <a:lstStyle/>
                    <a:p>
                      <a:pPr algn="ctr"/>
                      <a:endParaRPr lang="en-US" sz="1000" dirty="0"/>
                    </a:p>
                  </a:txBody>
                  <a:tcPr/>
                </a:tc>
                <a:tc>
                  <a:txBody>
                    <a:bodyPr/>
                    <a:lstStyle/>
                    <a:p>
                      <a:pPr algn="ctr"/>
                      <a:r>
                        <a:rPr lang="en-US" sz="1000" kern="1200" baseline="0" dirty="0" smtClean="0">
                          <a:solidFill>
                            <a:schemeClr val="dk1"/>
                          </a:solidFill>
                          <a:latin typeface="+mn-lt"/>
                          <a:ea typeface="+mn-ea"/>
                          <a:cs typeface="+mn-cs"/>
                        </a:rPr>
                        <a:t>Sherwood </a:t>
                      </a:r>
                      <a:r>
                        <a:rPr lang="en-US" sz="1000" kern="1200" baseline="0" dirty="0" smtClean="0">
                          <a:solidFill>
                            <a:schemeClr val="dk1"/>
                          </a:solidFill>
                          <a:latin typeface="+mn-lt"/>
                          <a:ea typeface="+mn-ea"/>
                          <a:cs typeface="+mn-cs"/>
                        </a:rPr>
                        <a:t>Applied Business Security Architecture Framework</a:t>
                      </a:r>
                      <a:endParaRPr lang="en-US" sz="1000" kern="1200" baseline="0" dirty="0" smtClean="0">
                        <a:solidFill>
                          <a:schemeClr val="dk1"/>
                        </a:solidFill>
                        <a:latin typeface="+mn-lt"/>
                        <a:ea typeface="+mn-ea"/>
                        <a:cs typeface="+mn-cs"/>
                      </a:endParaRPr>
                    </a:p>
                    <a:p>
                      <a:pPr algn="ctr"/>
                      <a:r>
                        <a:rPr lang="en-US" sz="1000" kern="1200" baseline="0" dirty="0" smtClean="0">
                          <a:solidFill>
                            <a:schemeClr val="dk1"/>
                          </a:solidFill>
                          <a:latin typeface="+mn-lt"/>
                          <a:ea typeface="+mn-ea"/>
                          <a:cs typeface="+mn-cs"/>
                        </a:rPr>
                        <a:t>(SABSA)</a:t>
                      </a:r>
                      <a:endParaRPr lang="en-US" sz="1000" dirty="0"/>
                    </a:p>
                  </a:txBody>
                  <a:tcPr/>
                </a:tc>
              </a:tr>
              <a:tr h="370840">
                <a:tc>
                  <a:txBody>
                    <a:bodyPr/>
                    <a:lstStyle/>
                    <a:p>
                      <a:pPr algn="ctr"/>
                      <a:endParaRPr lang="en-US" sz="1000" dirty="0"/>
                    </a:p>
                  </a:txBody>
                  <a:tcPr/>
                </a:tc>
                <a:tc>
                  <a:txBody>
                    <a:bodyPr/>
                    <a:lstStyle/>
                    <a:p>
                      <a:pPr algn="ctr"/>
                      <a:endParaRPr lang="en-US" sz="1000" dirty="0"/>
                    </a:p>
                  </a:txBody>
                  <a:tcPr/>
                </a:tc>
                <a:tc>
                  <a:txBody>
                    <a:bodyPr/>
                    <a:lstStyle/>
                    <a:p>
                      <a:pPr algn="ctr"/>
                      <a:endParaRPr lang="en-US" sz="1000" dirty="0"/>
                    </a:p>
                  </a:txBody>
                  <a:tcPr/>
                </a:tc>
                <a:tc>
                  <a:txBody>
                    <a:bodyPr/>
                    <a:lstStyle/>
                    <a:p>
                      <a:pPr algn="ctr"/>
                      <a:endParaRPr lang="en-US" sz="1000" dirty="0"/>
                    </a:p>
                  </a:txBody>
                  <a:tcPr/>
                </a:tc>
                <a:tc>
                  <a:txBody>
                    <a:bodyPr/>
                    <a:lstStyle/>
                    <a:p>
                      <a:pPr algn="ctr"/>
                      <a:r>
                        <a:rPr lang="en-US" sz="1000" kern="1200" baseline="0" dirty="0" smtClean="0">
                          <a:solidFill>
                            <a:schemeClr val="dk1"/>
                          </a:solidFill>
                          <a:latin typeface="+mn-lt"/>
                          <a:ea typeface="+mn-ea"/>
                          <a:cs typeface="+mn-cs"/>
                        </a:rPr>
                        <a:t>Trusted Cloud Initiative</a:t>
                      </a:r>
                    </a:p>
                    <a:p>
                      <a:pPr algn="ctr"/>
                      <a:r>
                        <a:rPr lang="en-US" sz="1000" kern="1200" baseline="0" dirty="0" smtClean="0">
                          <a:solidFill>
                            <a:schemeClr val="dk1"/>
                          </a:solidFill>
                          <a:latin typeface="+mn-lt"/>
                          <a:ea typeface="+mn-ea"/>
                          <a:cs typeface="+mn-cs"/>
                        </a:rPr>
                        <a:t>Reference Architecture (TCI)</a:t>
                      </a:r>
                      <a:endParaRPr lang="en-US" sz="1000" dirty="0" smtClean="0"/>
                    </a:p>
                    <a:p>
                      <a:pPr algn="ctr"/>
                      <a:endParaRPr lang="en-US" sz="1000" dirty="0"/>
                    </a:p>
                  </a:txBody>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smtClean="0"/>
              <a:t>Frameworks, standards and regulations </a:t>
            </a:r>
            <a:r>
              <a:rPr lang="en-US" sz="2000" dirty="0" smtClean="0"/>
              <a:t>that have a significance for organizations around the globe</a:t>
            </a:r>
            <a:endParaRPr lang="en-US" sz="20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17</a:t>
            </a:fld>
            <a:endParaRPr lang="en-US"/>
          </a:p>
        </p:txBody>
      </p:sp>
      <p:sp>
        <p:nvSpPr>
          <p:cNvPr id="4" name="Rectangle 3"/>
          <p:cNvSpPr/>
          <p:nvPr/>
        </p:nvSpPr>
        <p:spPr>
          <a:xfrm>
            <a:off x="228600" y="1352991"/>
            <a:ext cx="4572000" cy="1643527"/>
          </a:xfrm>
          <a:prstGeom prst="rect">
            <a:avLst/>
          </a:prstGeom>
        </p:spPr>
        <p:txBody>
          <a:bodyPr>
            <a:spAutoFit/>
          </a:bodyPr>
          <a:lstStyle/>
          <a:p>
            <a:pPr algn="just">
              <a:buFont typeface="Arial" pitchFamily="34" charset="0"/>
              <a:buChar char="•"/>
            </a:pPr>
            <a:r>
              <a:rPr lang="en-US" sz="1600" dirty="0" smtClean="0">
                <a:solidFill>
                  <a:schemeClr val="tx1"/>
                </a:solidFill>
              </a:rPr>
              <a:t> TOGAF</a:t>
            </a:r>
          </a:p>
          <a:p>
            <a:pPr algn="just">
              <a:buFont typeface="Arial" pitchFamily="34" charset="0"/>
              <a:buChar char="•"/>
            </a:pPr>
            <a:r>
              <a:rPr lang="en-US" sz="1600" dirty="0" smtClean="0">
                <a:solidFill>
                  <a:schemeClr val="tx1"/>
                </a:solidFill>
              </a:rPr>
              <a:t> SABSA</a:t>
            </a:r>
          </a:p>
          <a:p>
            <a:pPr algn="just">
              <a:buFont typeface="Arial" pitchFamily="34" charset="0"/>
              <a:buChar char="•"/>
            </a:pPr>
            <a:r>
              <a:rPr lang="en-US" sz="1600" dirty="0" smtClean="0">
                <a:solidFill>
                  <a:schemeClr val="tx1"/>
                </a:solidFill>
              </a:rPr>
              <a:t> COBIT</a:t>
            </a:r>
          </a:p>
          <a:p>
            <a:pPr algn="just">
              <a:buFont typeface="Arial" pitchFamily="34" charset="0"/>
              <a:buChar char="•"/>
            </a:pPr>
            <a:r>
              <a:rPr lang="en-US" sz="1600" dirty="0" smtClean="0">
                <a:solidFill>
                  <a:schemeClr val="tx1"/>
                </a:solidFill>
              </a:rPr>
              <a:t> ISO </a:t>
            </a:r>
            <a:r>
              <a:rPr lang="en-US" sz="1600" dirty="0" smtClean="0">
                <a:solidFill>
                  <a:schemeClr val="tx1"/>
                </a:solidFill>
              </a:rPr>
              <a:t>27002</a:t>
            </a:r>
          </a:p>
          <a:p>
            <a:pPr algn="just">
              <a:buFont typeface="Arial" pitchFamily="34" charset="0"/>
              <a:buChar char="•"/>
            </a:pPr>
            <a:r>
              <a:rPr lang="en-US" sz="1600" dirty="0" smtClean="0">
                <a:solidFill>
                  <a:schemeClr val="tx1"/>
                </a:solidFill>
              </a:rPr>
              <a:t> PCI DSS</a:t>
            </a:r>
          </a:p>
          <a:p>
            <a:pPr algn="just">
              <a:buFont typeface="Arial" pitchFamily="34" charset="0"/>
              <a:buChar char="•"/>
            </a:pPr>
            <a:r>
              <a:rPr lang="en-US" sz="1600" dirty="0" smtClean="0">
                <a:solidFill>
                  <a:schemeClr val="tx1"/>
                </a:solidFill>
              </a:rPr>
              <a:t> SOX</a:t>
            </a:r>
          </a:p>
          <a:p>
            <a:pPr algn="just">
              <a:buFont typeface="Arial" pitchFamily="34" charset="0"/>
              <a:buChar char="•"/>
            </a:pPr>
            <a:r>
              <a:rPr lang="en-US" sz="1600" dirty="0">
                <a:solidFill>
                  <a:schemeClr val="tx1"/>
                </a:solidFill>
              </a:rPr>
              <a:t> </a:t>
            </a:r>
            <a:r>
              <a:rPr lang="en-US" sz="1600" dirty="0" smtClean="0">
                <a:solidFill>
                  <a:schemeClr val="tx1"/>
                </a:solidFill>
              </a:rPr>
              <a:t>HIPAA</a:t>
            </a:r>
            <a:endParaRPr lang="en-US" sz="1600" dirty="0">
              <a:solidFill>
                <a:schemeClr val="tx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Technological &amp; Cloud Standardization groups</a:t>
            </a:r>
            <a:br>
              <a:rPr lang="en-US" dirty="0" smtClean="0"/>
            </a:b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18</a:t>
            </a:fld>
            <a:endParaRPr lang="en-US"/>
          </a:p>
        </p:txBody>
      </p:sp>
      <p:pic>
        <p:nvPicPr>
          <p:cNvPr id="23554" name="Picture 2"/>
          <p:cNvPicPr>
            <a:picLocks noChangeAspect="1" noChangeArrowheads="1"/>
          </p:cNvPicPr>
          <p:nvPr/>
        </p:nvPicPr>
        <p:blipFill>
          <a:blip r:embed="rId2"/>
          <a:srcRect/>
          <a:stretch>
            <a:fillRect/>
          </a:stretch>
        </p:blipFill>
        <p:spPr bwMode="auto">
          <a:xfrm>
            <a:off x="411480" y="1051560"/>
            <a:ext cx="1005840" cy="975589"/>
          </a:xfrm>
          <a:prstGeom prst="rect">
            <a:avLst/>
          </a:prstGeom>
          <a:noFill/>
          <a:ln w="9525">
            <a:noFill/>
            <a:miter lim="800000"/>
            <a:headEnd/>
            <a:tailEnd/>
          </a:ln>
        </p:spPr>
      </p:pic>
      <p:sp>
        <p:nvSpPr>
          <p:cNvPr id="5" name="Rectangle 4"/>
          <p:cNvSpPr/>
          <p:nvPr/>
        </p:nvSpPr>
        <p:spPr>
          <a:xfrm>
            <a:off x="2057400" y="1005840"/>
            <a:ext cx="6903720" cy="2308324"/>
          </a:xfrm>
          <a:prstGeom prst="rect">
            <a:avLst/>
          </a:prstGeom>
        </p:spPr>
        <p:txBody>
          <a:bodyPr wrap="square">
            <a:spAutoFit/>
          </a:bodyPr>
          <a:lstStyle/>
          <a:p>
            <a:pPr algn="just"/>
            <a:r>
              <a:rPr lang="en-US" sz="1600" b="1" dirty="0" smtClean="0">
                <a:solidFill>
                  <a:schemeClr val="tx1"/>
                </a:solidFill>
              </a:rPr>
              <a:t>Cloud Standards Customer Council </a:t>
            </a:r>
            <a:r>
              <a:rPr lang="en-US" sz="1600" dirty="0" smtClean="0">
                <a:solidFill>
                  <a:schemeClr val="tx1"/>
                </a:solidFill>
              </a:rPr>
              <a:t>- </a:t>
            </a:r>
            <a:r>
              <a:rPr lang="en-US" sz="1600" dirty="0" smtClean="0">
                <a:solidFill>
                  <a:schemeClr val="tx1"/>
                </a:solidFill>
              </a:rPr>
              <a:t>the </a:t>
            </a:r>
            <a:r>
              <a:rPr lang="en-US" sz="1600" dirty="0" smtClean="0">
                <a:solidFill>
                  <a:schemeClr val="tx1"/>
                </a:solidFill>
              </a:rPr>
              <a:t>premier end-user advocacy group for cloud standards, interoperability and best practices. With over 500 members, the group works with cloud standards organizations to ensure real customer issues are addressed. </a:t>
            </a:r>
            <a:endParaRPr lang="en-US" sz="1600" dirty="0" smtClean="0">
              <a:solidFill>
                <a:schemeClr val="tx1"/>
              </a:solidFill>
            </a:endParaRPr>
          </a:p>
          <a:p>
            <a:pPr algn="just"/>
            <a:endParaRPr lang="en-US" sz="1600" dirty="0">
              <a:solidFill>
                <a:schemeClr val="tx1"/>
              </a:solidFill>
            </a:endParaRPr>
          </a:p>
          <a:p>
            <a:pPr algn="just"/>
            <a:r>
              <a:rPr lang="en-US" sz="1600" b="1" dirty="0" smtClean="0">
                <a:solidFill>
                  <a:schemeClr val="tx1"/>
                </a:solidFill>
              </a:rPr>
              <a:t>The </a:t>
            </a:r>
            <a:r>
              <a:rPr lang="en-US" sz="1600" b="1" dirty="0" smtClean="0">
                <a:solidFill>
                  <a:schemeClr val="tx1"/>
                </a:solidFill>
              </a:rPr>
              <a:t>Cloud Foundry Foundation's </a:t>
            </a:r>
            <a:r>
              <a:rPr lang="en-US" sz="1600" dirty="0" smtClean="0">
                <a:solidFill>
                  <a:schemeClr val="tx1"/>
                </a:solidFill>
              </a:rPr>
              <a:t>mission is to establish and sustain Cloud Foundry as the global industry standard open source PaaS technology with a thriving ecosystem; to deliver continuous quality, value and innovation to users, operators and providers of Cloud Foundry technology; </a:t>
            </a:r>
            <a:endParaRPr lang="en-US" sz="1600" dirty="0">
              <a:solidFill>
                <a:schemeClr val="tx1"/>
              </a:solidFill>
            </a:endParaRPr>
          </a:p>
        </p:txBody>
      </p:sp>
      <p:pic>
        <p:nvPicPr>
          <p:cNvPr id="23555" name="Picture 3"/>
          <p:cNvPicPr>
            <a:picLocks noChangeAspect="1" noChangeArrowheads="1"/>
          </p:cNvPicPr>
          <p:nvPr/>
        </p:nvPicPr>
        <p:blipFill>
          <a:blip r:embed="rId3"/>
          <a:srcRect/>
          <a:stretch>
            <a:fillRect/>
          </a:stretch>
        </p:blipFill>
        <p:spPr bwMode="auto">
          <a:xfrm>
            <a:off x="411480" y="2103120"/>
            <a:ext cx="1085850" cy="1104900"/>
          </a:xfrm>
          <a:prstGeom prst="rect">
            <a:avLst/>
          </a:prstGeom>
          <a:noFill/>
          <a:ln w="9525">
            <a:noFill/>
            <a:miter lim="800000"/>
            <a:headEnd/>
            <a:tailEnd/>
          </a:ln>
        </p:spPr>
      </p:pic>
      <p:sp>
        <p:nvSpPr>
          <p:cNvPr id="7" name="Rectangle 6"/>
          <p:cNvSpPr/>
          <p:nvPr/>
        </p:nvSpPr>
        <p:spPr>
          <a:xfrm>
            <a:off x="2697480" y="3474720"/>
            <a:ext cx="6263640" cy="2751522"/>
          </a:xfrm>
          <a:prstGeom prst="rect">
            <a:avLst/>
          </a:prstGeom>
        </p:spPr>
        <p:txBody>
          <a:bodyPr wrap="square">
            <a:spAutoFit/>
          </a:bodyPr>
          <a:lstStyle/>
          <a:p>
            <a:pPr algn="just"/>
            <a:r>
              <a:rPr lang="en-US" sz="1600" b="1" dirty="0" smtClean="0">
                <a:solidFill>
                  <a:schemeClr val="tx1"/>
                </a:solidFill>
              </a:rPr>
              <a:t>The Distributed Management Task Force </a:t>
            </a:r>
            <a:r>
              <a:rPr lang="en-US" sz="1600" dirty="0" smtClean="0">
                <a:solidFill>
                  <a:schemeClr val="tx1"/>
                </a:solidFill>
              </a:rPr>
              <a:t>- </a:t>
            </a:r>
            <a:r>
              <a:rPr lang="en-US" sz="1600" b="1" dirty="0" smtClean="0">
                <a:solidFill>
                  <a:schemeClr val="tx1"/>
                </a:solidFill>
              </a:rPr>
              <a:t>DMTF</a:t>
            </a:r>
            <a:r>
              <a:rPr lang="en-US" sz="1600" dirty="0" smtClean="0">
                <a:solidFill>
                  <a:schemeClr val="tx1"/>
                </a:solidFill>
              </a:rPr>
              <a:t> is an industry standards organization working to simplify the manageability of network-accessible technologies through open and collaborative efforts by leading technology companies.</a:t>
            </a:r>
          </a:p>
          <a:p>
            <a:pPr algn="just"/>
            <a:endParaRPr lang="en-US" sz="1600" dirty="0" smtClean="0">
              <a:solidFill>
                <a:schemeClr val="tx1"/>
              </a:solidFill>
            </a:endParaRPr>
          </a:p>
          <a:p>
            <a:pPr algn="just"/>
            <a:endParaRPr lang="en-US" sz="1600" dirty="0" smtClean="0">
              <a:solidFill>
                <a:schemeClr val="tx1"/>
              </a:solidFill>
            </a:endParaRPr>
          </a:p>
          <a:p>
            <a:pPr algn="just"/>
            <a:r>
              <a:rPr lang="en-US" sz="1600" b="1" dirty="0" smtClean="0">
                <a:solidFill>
                  <a:schemeClr val="tx1"/>
                </a:solidFill>
              </a:rPr>
              <a:t>OASIS</a:t>
            </a:r>
            <a:r>
              <a:rPr lang="en-US" sz="1600" dirty="0" smtClean="0">
                <a:solidFill>
                  <a:schemeClr val="tx1"/>
                </a:solidFill>
              </a:rPr>
              <a:t> is a non-profit consortium that drives the development, convergence and adoption of open standards for the global information society. OASIS promotes industry consensus and produces worldwide standards for security, Internet of Things, cloud computing, energy, content technologies, emergency management, and other areas. </a:t>
            </a:r>
          </a:p>
        </p:txBody>
      </p:sp>
      <p:pic>
        <p:nvPicPr>
          <p:cNvPr id="8" name="Picture 2"/>
          <p:cNvPicPr>
            <a:picLocks noChangeAspect="1" noChangeArrowheads="1"/>
          </p:cNvPicPr>
          <p:nvPr/>
        </p:nvPicPr>
        <p:blipFill>
          <a:blip r:embed="rId4"/>
          <a:srcRect/>
          <a:stretch>
            <a:fillRect/>
          </a:stretch>
        </p:blipFill>
        <p:spPr bwMode="auto">
          <a:xfrm>
            <a:off x="274320" y="3651885"/>
            <a:ext cx="1333500" cy="600075"/>
          </a:xfrm>
          <a:prstGeom prst="rect">
            <a:avLst/>
          </a:prstGeom>
          <a:noFill/>
          <a:ln w="9525">
            <a:noFill/>
            <a:miter lim="800000"/>
            <a:headEnd/>
            <a:tailEnd/>
          </a:ln>
        </p:spPr>
      </p:pic>
      <p:pic>
        <p:nvPicPr>
          <p:cNvPr id="9" name="Picture 3"/>
          <p:cNvPicPr>
            <a:picLocks noChangeAspect="1" noChangeArrowheads="1"/>
          </p:cNvPicPr>
          <p:nvPr/>
        </p:nvPicPr>
        <p:blipFill>
          <a:blip r:embed="rId5"/>
          <a:srcRect/>
          <a:stretch>
            <a:fillRect/>
          </a:stretch>
        </p:blipFill>
        <p:spPr bwMode="auto">
          <a:xfrm>
            <a:off x="45720" y="5349240"/>
            <a:ext cx="2606040" cy="491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OpenStack</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19</a:t>
            </a:fld>
            <a:endParaRPr lang="en-US"/>
          </a:p>
        </p:txBody>
      </p:sp>
      <p:pic>
        <p:nvPicPr>
          <p:cNvPr id="5" name="Picture 2"/>
          <p:cNvPicPr>
            <a:picLocks noChangeAspect="1" noChangeArrowheads="1"/>
          </p:cNvPicPr>
          <p:nvPr/>
        </p:nvPicPr>
        <p:blipFill>
          <a:blip r:embed="rId2"/>
          <a:srcRect/>
          <a:stretch>
            <a:fillRect/>
          </a:stretch>
        </p:blipFill>
        <p:spPr bwMode="auto">
          <a:xfrm>
            <a:off x="777240" y="2331720"/>
            <a:ext cx="7589520" cy="4356384"/>
          </a:xfrm>
          <a:prstGeom prst="rect">
            <a:avLst/>
          </a:prstGeom>
          <a:noFill/>
          <a:ln w="9525">
            <a:noFill/>
            <a:miter lim="800000"/>
            <a:headEnd/>
            <a:tailEnd/>
          </a:ln>
        </p:spPr>
      </p:pic>
      <p:sp>
        <p:nvSpPr>
          <p:cNvPr id="6" name="Rectangle 5"/>
          <p:cNvSpPr/>
          <p:nvPr/>
        </p:nvSpPr>
        <p:spPr>
          <a:xfrm>
            <a:off x="182880" y="973532"/>
            <a:ext cx="8686800" cy="1449628"/>
          </a:xfrm>
          <a:prstGeom prst="rect">
            <a:avLst/>
          </a:prstGeom>
        </p:spPr>
        <p:txBody>
          <a:bodyPr wrap="square">
            <a:spAutoFit/>
          </a:bodyPr>
          <a:lstStyle/>
          <a:p>
            <a:pPr algn="just"/>
            <a:r>
              <a:rPr lang="en-US" sz="1400" b="1" dirty="0" err="1" smtClean="0">
                <a:solidFill>
                  <a:schemeClr val="tx1"/>
                </a:solidFill>
              </a:rPr>
              <a:t>OpenStack</a:t>
            </a:r>
            <a:r>
              <a:rPr lang="en-US" sz="1400" dirty="0" smtClean="0">
                <a:solidFill>
                  <a:schemeClr val="tx1"/>
                </a:solidFill>
              </a:rPr>
              <a:t> is a global collaboration of developers &amp; cloud computing technologists working to produce an </a:t>
            </a:r>
            <a:r>
              <a:rPr lang="en-US" sz="1400" b="1" i="1" dirty="0" smtClean="0">
                <a:solidFill>
                  <a:schemeClr val="tx1"/>
                </a:solidFill>
              </a:rPr>
              <a:t>ubiquitous Infrastructure as a Service (</a:t>
            </a:r>
            <a:r>
              <a:rPr lang="en-US" sz="1400" b="1" i="1" dirty="0" err="1" smtClean="0">
                <a:solidFill>
                  <a:schemeClr val="tx1"/>
                </a:solidFill>
              </a:rPr>
              <a:t>IaaS</a:t>
            </a:r>
            <a:r>
              <a:rPr lang="en-US" sz="1400" b="1" i="1" dirty="0" smtClean="0">
                <a:solidFill>
                  <a:schemeClr val="tx1"/>
                </a:solidFill>
              </a:rPr>
              <a:t>) open source cloud computing platform for public &amp; private clouds. </a:t>
            </a:r>
            <a:r>
              <a:rPr lang="en-US" sz="1400" dirty="0" err="1" smtClean="0">
                <a:solidFill>
                  <a:schemeClr val="tx1"/>
                </a:solidFill>
              </a:rPr>
              <a:t>OpenStack</a:t>
            </a:r>
            <a:r>
              <a:rPr lang="en-US" sz="1400" dirty="0" smtClean="0">
                <a:solidFill>
                  <a:schemeClr val="tx1"/>
                </a:solidFill>
              </a:rPr>
              <a:t> is supported by more than 269 companies and has more than 1,200 individual code contributors including NASA, NSA, IBM, </a:t>
            </a:r>
            <a:r>
              <a:rPr lang="en-US" sz="1400" dirty="0" err="1" smtClean="0">
                <a:solidFill>
                  <a:schemeClr val="tx1"/>
                </a:solidFill>
              </a:rPr>
              <a:t>Rackspace</a:t>
            </a:r>
            <a:r>
              <a:rPr lang="en-US" sz="1400" dirty="0" smtClean="0">
                <a:solidFill>
                  <a:schemeClr val="tx1"/>
                </a:solidFill>
              </a:rPr>
              <a:t>, Red Hat, AT&amp;T, Cisco, HP, and Dell. Through these open collaborative efforts, open standards such as IETF’s </a:t>
            </a:r>
            <a:r>
              <a:rPr lang="en-US" sz="1400" dirty="0" err="1" smtClean="0">
                <a:solidFill>
                  <a:schemeClr val="tx1"/>
                </a:solidFill>
              </a:rPr>
              <a:t>OAuth</a:t>
            </a:r>
            <a:r>
              <a:rPr lang="en-US" sz="1400" dirty="0" smtClean="0">
                <a:solidFill>
                  <a:schemeClr val="tx1"/>
                </a:solidFill>
              </a:rPr>
              <a:t>, OASIS TOSCA and DMTF Cloud Audit and Data Federation are getting widespread adoption. </a:t>
            </a:r>
          </a:p>
          <a:p>
            <a:pPr algn="just"/>
            <a:endParaRPr lang="en-US" sz="1400" b="1" i="1" dirty="0" smtClean="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r>
              <a:rPr lang="en-US" sz="2800" dirty="0" smtClean="0"/>
              <a:t>	All material that is being shared via this education session has been obtained from freely available materials of IBM company and IBM University Initiative sources unless specifically mentioned otherwise.</a:t>
            </a:r>
          </a:p>
          <a:p>
            <a:pPr algn="ctr">
              <a:buNone/>
            </a:pPr>
            <a:r>
              <a:rPr lang="en-US" sz="2800" dirty="0" smtClean="0"/>
              <a:t>(links to materials are listed at the end of each chapter)</a:t>
            </a:r>
            <a:endParaRPr lang="en-US" sz="2800" dirty="0"/>
          </a:p>
        </p:txBody>
      </p:sp>
      <p:sp>
        <p:nvSpPr>
          <p:cNvPr id="4" name="Slide Number Placeholder 3"/>
          <p:cNvSpPr>
            <a:spLocks noGrp="1"/>
          </p:cNvSpPr>
          <p:nvPr>
            <p:ph type="sldNum" sz="quarter" idx="11"/>
          </p:nvPr>
        </p:nvSpPr>
        <p:spPr/>
        <p:txBody>
          <a:bodyPr/>
          <a:lstStyle/>
          <a:p>
            <a:pPr>
              <a:defRPr/>
            </a:pPr>
            <a:fld id="{5FF9BC84-E776-4A6C-ACC6-12755BCAFA89}" type="slidenum">
              <a:rPr lang="en-US" smtClean="0"/>
              <a:pPr>
                <a:defRPr/>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OpenStack</a:t>
            </a:r>
            <a:r>
              <a:rPr lang="en-US" dirty="0" smtClean="0"/>
              <a:t> components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20</a:t>
            </a:fld>
            <a:endParaRPr lang="en-US"/>
          </a:p>
        </p:txBody>
      </p:sp>
      <p:pic>
        <p:nvPicPr>
          <p:cNvPr id="8194" name="Picture 2"/>
          <p:cNvPicPr>
            <a:picLocks noChangeAspect="1" noChangeArrowheads="1"/>
          </p:cNvPicPr>
          <p:nvPr/>
        </p:nvPicPr>
        <p:blipFill>
          <a:blip r:embed="rId2"/>
          <a:srcRect/>
          <a:stretch>
            <a:fillRect/>
          </a:stretch>
        </p:blipFill>
        <p:spPr bwMode="auto">
          <a:xfrm>
            <a:off x="548640" y="1097280"/>
            <a:ext cx="7757478" cy="5384878"/>
          </a:xfrm>
          <a:prstGeom prst="rect">
            <a:avLst/>
          </a:prstGeom>
          <a:noFill/>
          <a:ln w="9525">
            <a:noFill/>
            <a:miter lim="800000"/>
            <a:headEnd/>
            <a:tailEnd/>
          </a:ln>
        </p:spPr>
      </p:pic>
      <p:pic>
        <p:nvPicPr>
          <p:cNvPr id="8195" name="Picture 3"/>
          <p:cNvPicPr>
            <a:picLocks noChangeAspect="1" noChangeArrowheads="1"/>
          </p:cNvPicPr>
          <p:nvPr/>
        </p:nvPicPr>
        <p:blipFill>
          <a:blip r:embed="rId3"/>
          <a:srcRect/>
          <a:stretch>
            <a:fillRect/>
          </a:stretch>
        </p:blipFill>
        <p:spPr bwMode="auto">
          <a:xfrm>
            <a:off x="685800" y="6583680"/>
            <a:ext cx="3381375" cy="200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21</a:t>
            </a:fld>
            <a:endParaRPr lang="en-US"/>
          </a:p>
        </p:txBody>
      </p:sp>
      <p:pic>
        <p:nvPicPr>
          <p:cNvPr id="21506" name="Picture 2"/>
          <p:cNvPicPr>
            <a:picLocks noChangeAspect="1" noChangeArrowheads="1"/>
          </p:cNvPicPr>
          <p:nvPr/>
        </p:nvPicPr>
        <p:blipFill>
          <a:blip r:embed="rId2"/>
          <a:srcRect/>
          <a:stretch>
            <a:fillRect/>
          </a:stretch>
        </p:blipFill>
        <p:spPr bwMode="auto">
          <a:xfrm>
            <a:off x="2148840" y="914400"/>
            <a:ext cx="4892040" cy="3611698"/>
          </a:xfrm>
          <a:prstGeom prst="rect">
            <a:avLst/>
          </a:prstGeom>
          <a:noFill/>
          <a:ln w="9525">
            <a:noFill/>
            <a:miter lim="800000"/>
            <a:headEnd/>
            <a:tailEnd/>
          </a:ln>
        </p:spPr>
      </p:pic>
      <p:pic>
        <p:nvPicPr>
          <p:cNvPr id="21508" name="Picture 4"/>
          <p:cNvPicPr>
            <a:picLocks noChangeAspect="1" noChangeArrowheads="1"/>
          </p:cNvPicPr>
          <p:nvPr/>
        </p:nvPicPr>
        <p:blipFill>
          <a:blip r:embed="rId3"/>
          <a:srcRect/>
          <a:stretch>
            <a:fillRect/>
          </a:stretch>
        </p:blipFill>
        <p:spPr bwMode="auto">
          <a:xfrm>
            <a:off x="1051560" y="5358442"/>
            <a:ext cx="7269480" cy="1179518"/>
          </a:xfrm>
          <a:prstGeom prst="rect">
            <a:avLst/>
          </a:prstGeom>
          <a:noFill/>
          <a:ln w="9525">
            <a:noFill/>
            <a:miter lim="800000"/>
            <a:headEnd/>
            <a:tailEnd/>
          </a:ln>
        </p:spPr>
      </p:pic>
      <p:sp>
        <p:nvSpPr>
          <p:cNvPr id="7" name="TextBox 6"/>
          <p:cNvSpPr txBox="1"/>
          <p:nvPr/>
        </p:nvSpPr>
        <p:spPr>
          <a:xfrm>
            <a:off x="1280160" y="5007608"/>
            <a:ext cx="6903720" cy="341632"/>
          </a:xfrm>
          <a:prstGeom prst="rect">
            <a:avLst/>
          </a:prstGeom>
          <a:noFill/>
        </p:spPr>
        <p:txBody>
          <a:bodyPr wrap="square" rtlCol="0">
            <a:spAutoFit/>
          </a:bodyPr>
          <a:lstStyle/>
          <a:p>
            <a:r>
              <a:rPr lang="en-US" sz="1800" b="1" dirty="0" smtClean="0">
                <a:solidFill>
                  <a:srgbClr val="002060"/>
                </a:solidFill>
              </a:rPr>
              <a:t>NSA also uses </a:t>
            </a:r>
            <a:r>
              <a:rPr lang="en-US" sz="1800" b="1" dirty="0" err="1" smtClean="0">
                <a:solidFill>
                  <a:srgbClr val="002060"/>
                </a:solidFill>
              </a:rPr>
              <a:t>OpenStack</a:t>
            </a:r>
            <a:endParaRPr lang="en-US" sz="1800" b="1" dirty="0">
              <a:solidFill>
                <a:srgbClr val="00206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OVF Standard (Open Virtualization Format)</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22</a:t>
            </a:fld>
            <a:endParaRPr lang="en-US"/>
          </a:p>
        </p:txBody>
      </p:sp>
      <p:sp>
        <p:nvSpPr>
          <p:cNvPr id="4" name="Rectangle 3"/>
          <p:cNvSpPr/>
          <p:nvPr/>
        </p:nvSpPr>
        <p:spPr>
          <a:xfrm>
            <a:off x="228600" y="960120"/>
            <a:ext cx="8503920" cy="5299912"/>
          </a:xfrm>
          <a:prstGeom prst="rect">
            <a:avLst/>
          </a:prstGeom>
        </p:spPr>
        <p:txBody>
          <a:bodyPr wrap="square">
            <a:spAutoFit/>
          </a:bodyPr>
          <a:lstStyle/>
          <a:p>
            <a:pPr algn="just"/>
            <a:endParaRPr lang="en-US" sz="1600" dirty="0" smtClean="0">
              <a:solidFill>
                <a:srgbClr val="002060"/>
              </a:solidFill>
            </a:endParaRPr>
          </a:p>
          <a:p>
            <a:pPr algn="just"/>
            <a:r>
              <a:rPr lang="en-US" sz="1600" b="1" dirty="0" smtClean="0">
                <a:solidFill>
                  <a:schemeClr val="tx1"/>
                </a:solidFill>
              </a:rPr>
              <a:t>Defined by SVPC WG at DMTF</a:t>
            </a:r>
          </a:p>
          <a:p>
            <a:pPr lvl="1" algn="just"/>
            <a:r>
              <a:rPr lang="en-US" sz="1600" dirty="0" smtClean="0">
                <a:solidFill>
                  <a:schemeClr val="tx1"/>
                </a:solidFill>
              </a:rPr>
              <a:t>SVPC = System Virtualization, Partitioning and Clustering</a:t>
            </a:r>
          </a:p>
          <a:p>
            <a:pPr lvl="1" algn="just"/>
            <a:r>
              <a:rPr lang="en-US" sz="1600" dirty="0" smtClean="0">
                <a:solidFill>
                  <a:schemeClr val="tx1"/>
                </a:solidFill>
              </a:rPr>
              <a:t>DMTF = Distributed Management Task Force, www.dmtf.org</a:t>
            </a:r>
          </a:p>
          <a:p>
            <a:pPr lvl="1" algn="just"/>
            <a:endParaRPr lang="en-US" sz="1600" dirty="0" smtClean="0">
              <a:solidFill>
                <a:schemeClr val="tx1"/>
              </a:solidFill>
            </a:endParaRPr>
          </a:p>
          <a:p>
            <a:pPr lvl="1" algn="just"/>
            <a:r>
              <a:rPr lang="en-US" sz="1600" dirty="0" smtClean="0">
                <a:solidFill>
                  <a:schemeClr val="tx1"/>
                </a:solidFill>
              </a:rPr>
              <a:t>A standards development </a:t>
            </a:r>
            <a:r>
              <a:rPr lang="en-US" sz="1600" dirty="0" err="1" smtClean="0">
                <a:solidFill>
                  <a:schemeClr val="tx1"/>
                </a:solidFill>
              </a:rPr>
              <a:t>organisation</a:t>
            </a:r>
            <a:endParaRPr lang="en-US" sz="1600" dirty="0" smtClean="0">
              <a:solidFill>
                <a:schemeClr val="tx1"/>
              </a:solidFill>
            </a:endParaRPr>
          </a:p>
          <a:p>
            <a:pPr lvl="3" algn="just"/>
            <a:r>
              <a:rPr lang="en-US" sz="1600" dirty="0" smtClean="0">
                <a:solidFill>
                  <a:schemeClr val="tx1"/>
                </a:solidFill>
              </a:rPr>
              <a:t>&gt;3000 individual members from &gt;100 companies across the industry</a:t>
            </a:r>
          </a:p>
          <a:p>
            <a:pPr lvl="1" algn="just"/>
            <a:r>
              <a:rPr lang="en-US" sz="1600" dirty="0" smtClean="0">
                <a:solidFill>
                  <a:schemeClr val="tx1"/>
                </a:solidFill>
              </a:rPr>
              <a:t>Major virtualization players are participating in SVPC WG</a:t>
            </a:r>
          </a:p>
          <a:p>
            <a:pPr algn="just"/>
            <a:endParaRPr lang="en-US" sz="1600" b="1" dirty="0" smtClean="0">
              <a:solidFill>
                <a:schemeClr val="tx1"/>
              </a:solidFill>
            </a:endParaRPr>
          </a:p>
          <a:p>
            <a:pPr algn="just"/>
            <a:r>
              <a:rPr lang="en-US" sz="1600" b="1" dirty="0" smtClean="0">
                <a:solidFill>
                  <a:schemeClr val="tx1"/>
                </a:solidFill>
              </a:rPr>
              <a:t>OVF Standard </a:t>
            </a:r>
          </a:p>
          <a:p>
            <a:pPr algn="just"/>
            <a:endParaRPr lang="en-US" sz="1600" b="1" dirty="0" smtClean="0">
              <a:solidFill>
                <a:schemeClr val="tx1"/>
              </a:solidFill>
            </a:endParaRPr>
          </a:p>
          <a:p>
            <a:pPr lvl="1" algn="just">
              <a:buFont typeface="Arial" pitchFamily="34" charset="0"/>
              <a:buChar char="•"/>
            </a:pPr>
            <a:r>
              <a:rPr lang="en-US" sz="1600" dirty="0" smtClean="0">
                <a:solidFill>
                  <a:schemeClr val="tx1"/>
                </a:solidFill>
              </a:rPr>
              <a:t>  Describes a format for virtual machine images</a:t>
            </a:r>
          </a:p>
          <a:p>
            <a:pPr lvl="2" algn="just">
              <a:buFont typeface="Wingdings" pitchFamily="2" charset="2"/>
              <a:buChar char="§"/>
            </a:pPr>
            <a:r>
              <a:rPr lang="en-US" sz="1600" dirty="0" smtClean="0">
                <a:solidFill>
                  <a:schemeClr val="tx1"/>
                </a:solidFill>
              </a:rPr>
              <a:t> “OVF Descriptor”, “OVF Envelope”</a:t>
            </a:r>
          </a:p>
          <a:p>
            <a:pPr lvl="2" algn="just">
              <a:buFont typeface="Wingdings" pitchFamily="2" charset="2"/>
              <a:buChar char="§"/>
            </a:pPr>
            <a:r>
              <a:rPr lang="en-US" sz="1600" dirty="0" smtClean="0">
                <a:solidFill>
                  <a:schemeClr val="tx1"/>
                </a:solidFill>
              </a:rPr>
              <a:t> Extensible</a:t>
            </a:r>
          </a:p>
          <a:p>
            <a:pPr lvl="2" algn="just">
              <a:buFont typeface="Wingdings" pitchFamily="2" charset="2"/>
              <a:buChar char="§"/>
            </a:pPr>
            <a:r>
              <a:rPr lang="en-US" sz="1600" dirty="0" smtClean="0">
                <a:solidFill>
                  <a:schemeClr val="tx1"/>
                </a:solidFill>
              </a:rPr>
              <a:t> Vendor neutral</a:t>
            </a:r>
          </a:p>
          <a:p>
            <a:pPr lvl="1" algn="just">
              <a:buFont typeface="Arial" pitchFamily="34" charset="0"/>
              <a:buChar char="•"/>
            </a:pPr>
            <a:r>
              <a:rPr lang="en-US" sz="1600" dirty="0" smtClean="0">
                <a:solidFill>
                  <a:schemeClr val="tx1"/>
                </a:solidFill>
              </a:rPr>
              <a:t> Describes a format for customization information used during deployment “OVF Environment”</a:t>
            </a:r>
          </a:p>
          <a:p>
            <a:pPr lvl="1" algn="just"/>
            <a:endParaRPr lang="en-US" sz="1600" dirty="0" smtClean="0">
              <a:solidFill>
                <a:schemeClr val="tx1"/>
              </a:solidFill>
            </a:endParaRPr>
          </a:p>
          <a:p>
            <a:pPr lvl="1" algn="just">
              <a:buFont typeface="Arial" pitchFamily="34" charset="0"/>
              <a:buChar char="•"/>
            </a:pPr>
            <a:r>
              <a:rPr lang="en-US" sz="1600" dirty="0" smtClean="0">
                <a:solidFill>
                  <a:schemeClr val="tx1"/>
                </a:solidFill>
              </a:rPr>
              <a:t> OVF 1.1 has reached DMTF Standard status:</a:t>
            </a:r>
          </a:p>
          <a:p>
            <a:pPr lvl="2" algn="just">
              <a:buFont typeface="Wingdings" pitchFamily="2" charset="2"/>
              <a:buChar char="§"/>
            </a:pPr>
            <a:r>
              <a:rPr lang="en-US" sz="1600" dirty="0" smtClean="0">
                <a:solidFill>
                  <a:schemeClr val="tx1"/>
                </a:solidFill>
              </a:rPr>
              <a:t>DSP0243 Open Virtualization Format</a:t>
            </a:r>
          </a:p>
          <a:p>
            <a:pPr lvl="2" algn="just">
              <a:buFont typeface="Wingdings" pitchFamily="2" charset="2"/>
              <a:buChar char="§"/>
            </a:pPr>
            <a:r>
              <a:rPr lang="en-US" sz="1600" dirty="0" smtClean="0">
                <a:solidFill>
                  <a:schemeClr val="tx1"/>
                </a:solidFill>
              </a:rPr>
              <a:t>DSP8023 XML Schema for OVF Envelope</a:t>
            </a:r>
          </a:p>
          <a:p>
            <a:pPr lvl="2" algn="just">
              <a:buFont typeface="Wingdings" pitchFamily="2" charset="2"/>
              <a:buChar char="§"/>
            </a:pPr>
            <a:r>
              <a:rPr lang="en-US" sz="1600" dirty="0" smtClean="0">
                <a:solidFill>
                  <a:schemeClr val="tx1"/>
                </a:solidFill>
              </a:rPr>
              <a:t>DSP8027 XML Schema for OVF Environment</a:t>
            </a:r>
          </a:p>
          <a:p>
            <a:pPr lvl="1" algn="just"/>
            <a:endParaRPr lang="en-US" sz="1200" dirty="0" smtClean="0">
              <a:solidFill>
                <a:schemeClr val="tx1"/>
              </a:solidFill>
            </a:endParaRPr>
          </a:p>
          <a:p>
            <a:pPr lvl="1" algn="just"/>
            <a:r>
              <a:rPr lang="en-US" sz="1200" dirty="0" smtClean="0">
                <a:solidFill>
                  <a:schemeClr val="tx1"/>
                </a:solidFill>
              </a:rPr>
              <a:t>DMTF Standards on http://www.dmtf.org/standards/published_documents/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23</a:t>
            </a:fld>
            <a:endParaRPr lang="en-US"/>
          </a:p>
        </p:txBody>
      </p:sp>
      <p:pic>
        <p:nvPicPr>
          <p:cNvPr id="12290" name="Picture 2"/>
          <p:cNvPicPr>
            <a:picLocks noChangeAspect="1" noChangeArrowheads="1"/>
          </p:cNvPicPr>
          <p:nvPr/>
        </p:nvPicPr>
        <p:blipFill>
          <a:blip r:embed="rId2"/>
          <a:srcRect/>
          <a:stretch>
            <a:fillRect/>
          </a:stretch>
        </p:blipFill>
        <p:spPr bwMode="auto">
          <a:xfrm>
            <a:off x="45720" y="0"/>
            <a:ext cx="8961120" cy="4693530"/>
          </a:xfrm>
          <a:prstGeom prst="rect">
            <a:avLst/>
          </a:prstGeom>
          <a:noFill/>
          <a:ln w="9525">
            <a:noFill/>
            <a:miter lim="800000"/>
            <a:headEnd/>
            <a:tailEnd/>
          </a:ln>
        </p:spPr>
      </p:pic>
      <p:pic>
        <p:nvPicPr>
          <p:cNvPr id="12291" name="Picture 3"/>
          <p:cNvPicPr>
            <a:picLocks noChangeAspect="1" noChangeArrowheads="1"/>
          </p:cNvPicPr>
          <p:nvPr/>
        </p:nvPicPr>
        <p:blipFill>
          <a:blip r:embed="rId3"/>
          <a:srcRect/>
          <a:stretch>
            <a:fillRect/>
          </a:stretch>
        </p:blipFill>
        <p:spPr bwMode="auto">
          <a:xfrm>
            <a:off x="594360" y="6585585"/>
            <a:ext cx="4924425" cy="18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24</a:t>
            </a:fld>
            <a:endParaRPr lang="en-US"/>
          </a:p>
        </p:txBody>
      </p:sp>
      <p:pic>
        <p:nvPicPr>
          <p:cNvPr id="13315" name="Picture 3"/>
          <p:cNvPicPr>
            <a:picLocks noChangeAspect="1" noChangeArrowheads="1"/>
          </p:cNvPicPr>
          <p:nvPr/>
        </p:nvPicPr>
        <p:blipFill>
          <a:blip r:embed="rId2"/>
          <a:srcRect/>
          <a:stretch>
            <a:fillRect/>
          </a:stretch>
        </p:blipFill>
        <p:spPr bwMode="auto">
          <a:xfrm>
            <a:off x="54912" y="0"/>
            <a:ext cx="8997648" cy="6537960"/>
          </a:xfrm>
          <a:prstGeom prst="rect">
            <a:avLst/>
          </a:prstGeom>
          <a:noFill/>
          <a:ln w="9525">
            <a:noFill/>
            <a:miter lim="800000"/>
            <a:headEnd/>
            <a:tailEnd/>
          </a:ln>
        </p:spPr>
      </p:pic>
      <p:pic>
        <p:nvPicPr>
          <p:cNvPr id="6" name="Picture 3"/>
          <p:cNvPicPr>
            <a:picLocks noChangeAspect="1" noChangeArrowheads="1"/>
          </p:cNvPicPr>
          <p:nvPr/>
        </p:nvPicPr>
        <p:blipFill>
          <a:blip r:embed="rId3"/>
          <a:srcRect/>
          <a:stretch>
            <a:fillRect/>
          </a:stretch>
        </p:blipFill>
        <p:spPr bwMode="auto">
          <a:xfrm>
            <a:off x="594360" y="6585585"/>
            <a:ext cx="4924425" cy="18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25</a:t>
            </a:fld>
            <a:endParaRPr lang="en-US"/>
          </a:p>
        </p:txBody>
      </p:sp>
      <p:pic>
        <p:nvPicPr>
          <p:cNvPr id="14338" name="Picture 2"/>
          <p:cNvPicPr>
            <a:picLocks noChangeAspect="1" noChangeArrowheads="1"/>
          </p:cNvPicPr>
          <p:nvPr/>
        </p:nvPicPr>
        <p:blipFill>
          <a:blip r:embed="rId2"/>
          <a:srcRect/>
          <a:stretch>
            <a:fillRect/>
          </a:stretch>
        </p:blipFill>
        <p:spPr bwMode="auto">
          <a:xfrm>
            <a:off x="91440" y="0"/>
            <a:ext cx="8869680" cy="6410126"/>
          </a:xfrm>
          <a:prstGeom prst="rect">
            <a:avLst/>
          </a:prstGeom>
          <a:noFill/>
          <a:ln w="9525">
            <a:noFill/>
            <a:miter lim="800000"/>
            <a:headEnd/>
            <a:tailEnd/>
          </a:ln>
        </p:spPr>
      </p:pic>
      <p:pic>
        <p:nvPicPr>
          <p:cNvPr id="6" name="Picture 3"/>
          <p:cNvPicPr>
            <a:picLocks noChangeAspect="1" noChangeArrowheads="1"/>
          </p:cNvPicPr>
          <p:nvPr/>
        </p:nvPicPr>
        <p:blipFill>
          <a:blip r:embed="rId3"/>
          <a:srcRect/>
          <a:stretch>
            <a:fillRect/>
          </a:stretch>
        </p:blipFill>
        <p:spPr bwMode="auto">
          <a:xfrm>
            <a:off x="594360" y="6585585"/>
            <a:ext cx="4924425" cy="18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26</a:t>
            </a:fld>
            <a:endParaRPr lang="en-US"/>
          </a:p>
        </p:txBody>
      </p:sp>
      <p:pic>
        <p:nvPicPr>
          <p:cNvPr id="15362" name="Picture 2"/>
          <p:cNvPicPr>
            <a:picLocks noChangeAspect="1" noChangeArrowheads="1"/>
          </p:cNvPicPr>
          <p:nvPr/>
        </p:nvPicPr>
        <p:blipFill>
          <a:blip r:embed="rId2"/>
          <a:srcRect/>
          <a:stretch>
            <a:fillRect/>
          </a:stretch>
        </p:blipFill>
        <p:spPr bwMode="auto">
          <a:xfrm>
            <a:off x="89217" y="0"/>
            <a:ext cx="8975047" cy="5943600"/>
          </a:xfrm>
          <a:prstGeom prst="rect">
            <a:avLst/>
          </a:prstGeom>
          <a:noFill/>
          <a:ln w="9525">
            <a:noFill/>
            <a:miter lim="800000"/>
            <a:headEnd/>
            <a:tailEnd/>
          </a:ln>
        </p:spPr>
      </p:pic>
      <p:pic>
        <p:nvPicPr>
          <p:cNvPr id="5" name="Picture 3"/>
          <p:cNvPicPr>
            <a:picLocks noChangeAspect="1" noChangeArrowheads="1"/>
          </p:cNvPicPr>
          <p:nvPr/>
        </p:nvPicPr>
        <p:blipFill>
          <a:blip r:embed="rId3"/>
          <a:srcRect/>
          <a:stretch>
            <a:fillRect/>
          </a:stretch>
        </p:blipFill>
        <p:spPr bwMode="auto">
          <a:xfrm>
            <a:off x="594360" y="6585585"/>
            <a:ext cx="4924425" cy="18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27</a:t>
            </a:fld>
            <a:endParaRPr lang="en-US"/>
          </a:p>
        </p:txBody>
      </p:sp>
      <p:pic>
        <p:nvPicPr>
          <p:cNvPr id="16386" name="Picture 2"/>
          <p:cNvPicPr>
            <a:picLocks noChangeAspect="1" noChangeArrowheads="1"/>
          </p:cNvPicPr>
          <p:nvPr/>
        </p:nvPicPr>
        <p:blipFill>
          <a:blip r:embed="rId2"/>
          <a:srcRect/>
          <a:stretch>
            <a:fillRect/>
          </a:stretch>
        </p:blipFill>
        <p:spPr bwMode="auto">
          <a:xfrm>
            <a:off x="91440" y="0"/>
            <a:ext cx="8961120" cy="6234494"/>
          </a:xfrm>
          <a:prstGeom prst="rect">
            <a:avLst/>
          </a:prstGeom>
          <a:noFill/>
          <a:ln w="9525">
            <a:noFill/>
            <a:miter lim="800000"/>
            <a:headEnd/>
            <a:tailEnd/>
          </a:ln>
        </p:spPr>
      </p:pic>
      <p:pic>
        <p:nvPicPr>
          <p:cNvPr id="5" name="Picture 3"/>
          <p:cNvPicPr>
            <a:picLocks noChangeAspect="1" noChangeArrowheads="1"/>
          </p:cNvPicPr>
          <p:nvPr/>
        </p:nvPicPr>
        <p:blipFill>
          <a:blip r:embed="rId3"/>
          <a:srcRect/>
          <a:stretch>
            <a:fillRect/>
          </a:stretch>
        </p:blipFill>
        <p:spPr bwMode="auto">
          <a:xfrm>
            <a:off x="594360" y="6585585"/>
            <a:ext cx="4924425" cy="18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 data privacy, law</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28</a:t>
            </a:fld>
            <a:endParaRPr lang="en-US"/>
          </a:p>
        </p:txBody>
      </p:sp>
      <p:sp>
        <p:nvSpPr>
          <p:cNvPr id="5" name="Rectangle 4"/>
          <p:cNvSpPr/>
          <p:nvPr/>
        </p:nvSpPr>
        <p:spPr>
          <a:xfrm>
            <a:off x="182880" y="1051560"/>
            <a:ext cx="8686800" cy="674031"/>
          </a:xfrm>
          <a:prstGeom prst="rect">
            <a:avLst/>
          </a:prstGeom>
        </p:spPr>
        <p:txBody>
          <a:bodyPr wrap="square">
            <a:spAutoFit/>
          </a:bodyPr>
          <a:lstStyle/>
          <a:p>
            <a:pPr algn="just"/>
            <a:r>
              <a:rPr lang="en-US" sz="1400" dirty="0" smtClean="0">
                <a:solidFill>
                  <a:srgbClr val="002060"/>
                </a:solidFill>
              </a:rPr>
              <a:t>“</a:t>
            </a:r>
            <a:r>
              <a:rPr lang="en-US" sz="1400" i="1" dirty="0" smtClean="0">
                <a:solidFill>
                  <a:srgbClr val="002060"/>
                </a:solidFill>
              </a:rPr>
              <a:t>If you look at the legislation landscape of Financial Services sector in North America, it is full of very specific requirements about how and where certain records and information must be retained. Unfortunately, there is no single set of rules to follow.</a:t>
            </a:r>
            <a:r>
              <a:rPr lang="en-US" sz="1400" dirty="0" smtClean="0">
                <a:solidFill>
                  <a:srgbClr val="002060"/>
                </a:solidFill>
              </a:rPr>
              <a:t>”</a:t>
            </a:r>
            <a:endParaRPr lang="en-US" sz="1400" dirty="0">
              <a:solidFill>
                <a:srgbClr val="002060"/>
              </a:solidFill>
            </a:endParaRPr>
          </a:p>
        </p:txBody>
      </p:sp>
      <p:sp>
        <p:nvSpPr>
          <p:cNvPr id="6" name="Rectangle 5"/>
          <p:cNvSpPr/>
          <p:nvPr/>
        </p:nvSpPr>
        <p:spPr>
          <a:xfrm>
            <a:off x="320040" y="6355080"/>
            <a:ext cx="8412480" cy="203133"/>
          </a:xfrm>
          <a:prstGeom prst="rect">
            <a:avLst/>
          </a:prstGeom>
        </p:spPr>
        <p:txBody>
          <a:bodyPr wrap="square">
            <a:spAutoFit/>
          </a:bodyPr>
          <a:lstStyle/>
          <a:p>
            <a:pPr algn="just"/>
            <a:r>
              <a:rPr lang="en-US" sz="800" b="1" dirty="0" smtClean="0">
                <a:solidFill>
                  <a:schemeClr val="tx1"/>
                </a:solidFill>
              </a:rPr>
              <a:t>Source</a:t>
            </a:r>
            <a:r>
              <a:rPr lang="en-US" sz="800" dirty="0" smtClean="0">
                <a:solidFill>
                  <a:srgbClr val="002060"/>
                </a:solidFill>
              </a:rPr>
              <a:t>: https://www-304.ibm.com/connections/blogs/bcde08b8-816c-42a8-aa37-5f1ce02470a9/entry/legal_regulations_and_compliance_on_records_management?lang=cs</a:t>
            </a:r>
            <a:endParaRPr lang="en-US" sz="800" dirty="0">
              <a:solidFill>
                <a:srgbClr val="002060"/>
              </a:solidFill>
            </a:endParaRPr>
          </a:p>
        </p:txBody>
      </p:sp>
      <p:pic>
        <p:nvPicPr>
          <p:cNvPr id="25602" name="Picture 2"/>
          <p:cNvPicPr>
            <a:picLocks noChangeAspect="1" noChangeArrowheads="1"/>
          </p:cNvPicPr>
          <p:nvPr/>
        </p:nvPicPr>
        <p:blipFill>
          <a:blip r:embed="rId2"/>
          <a:srcRect/>
          <a:stretch>
            <a:fillRect/>
          </a:stretch>
        </p:blipFill>
        <p:spPr bwMode="auto">
          <a:xfrm>
            <a:off x="1783080" y="1828800"/>
            <a:ext cx="5760720" cy="44815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 data privacy, law</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29</a:t>
            </a:fld>
            <a:endParaRPr lang="en-US"/>
          </a:p>
        </p:txBody>
      </p:sp>
      <p:sp>
        <p:nvSpPr>
          <p:cNvPr id="4" name="Rectangle 3"/>
          <p:cNvSpPr/>
          <p:nvPr/>
        </p:nvSpPr>
        <p:spPr>
          <a:xfrm>
            <a:off x="228600" y="1143000"/>
            <a:ext cx="8229600" cy="4995214"/>
          </a:xfrm>
          <a:prstGeom prst="rect">
            <a:avLst/>
          </a:prstGeom>
        </p:spPr>
        <p:txBody>
          <a:bodyPr wrap="square">
            <a:spAutoFit/>
          </a:bodyPr>
          <a:lstStyle/>
          <a:p>
            <a:pPr algn="just"/>
            <a:r>
              <a:rPr lang="en-US" sz="1400" dirty="0" smtClean="0">
                <a:solidFill>
                  <a:schemeClr val="tx1"/>
                </a:solidFill>
              </a:rPr>
              <a:t>There are existing security challenges, experienced in other computing environments, and there are new elements which are necessary to consider. The challenges include: </a:t>
            </a:r>
          </a:p>
          <a:p>
            <a:pPr lvl="1" algn="just">
              <a:buFont typeface="Arial" pitchFamily="34" charset="0"/>
              <a:buChar char="•"/>
            </a:pPr>
            <a:r>
              <a:rPr lang="en-US" sz="1400" dirty="0" smtClean="0">
                <a:solidFill>
                  <a:schemeClr val="tx1"/>
                </a:solidFill>
              </a:rPr>
              <a:t> Governance</a:t>
            </a:r>
          </a:p>
          <a:p>
            <a:pPr lvl="1" algn="just">
              <a:buFont typeface="Arial" pitchFamily="34" charset="0"/>
              <a:buChar char="•"/>
            </a:pPr>
            <a:r>
              <a:rPr lang="en-US" sz="1400" dirty="0" smtClean="0">
                <a:solidFill>
                  <a:schemeClr val="tx1"/>
                </a:solidFill>
              </a:rPr>
              <a:t> Data</a:t>
            </a:r>
          </a:p>
          <a:p>
            <a:pPr lvl="1" algn="just">
              <a:buFont typeface="Arial" pitchFamily="34" charset="0"/>
              <a:buChar char="•"/>
            </a:pPr>
            <a:r>
              <a:rPr lang="en-US" sz="1400" dirty="0" smtClean="0">
                <a:solidFill>
                  <a:schemeClr val="tx1"/>
                </a:solidFill>
              </a:rPr>
              <a:t> Architecture</a:t>
            </a:r>
          </a:p>
          <a:p>
            <a:pPr lvl="1" algn="just">
              <a:buFont typeface="Arial" pitchFamily="34" charset="0"/>
              <a:buChar char="•"/>
            </a:pPr>
            <a:r>
              <a:rPr lang="en-US" sz="1400" dirty="0" smtClean="0">
                <a:solidFill>
                  <a:schemeClr val="tx1"/>
                </a:solidFill>
              </a:rPr>
              <a:t> Application</a:t>
            </a:r>
          </a:p>
          <a:p>
            <a:pPr lvl="1" algn="just">
              <a:buFont typeface="Arial" pitchFamily="34" charset="0"/>
              <a:buChar char="•"/>
            </a:pPr>
            <a:r>
              <a:rPr lang="en-US" sz="1400" dirty="0" smtClean="0">
                <a:solidFill>
                  <a:schemeClr val="tx1"/>
                </a:solidFill>
              </a:rPr>
              <a:t> Assurance</a:t>
            </a:r>
          </a:p>
          <a:p>
            <a:pPr algn="just">
              <a:buFont typeface="Arial" pitchFamily="34" charset="0"/>
              <a:buChar char="•"/>
            </a:pPr>
            <a:endParaRPr lang="en-US" sz="1400" dirty="0" smtClean="0">
              <a:solidFill>
                <a:schemeClr val="tx1"/>
              </a:solidFill>
            </a:endParaRPr>
          </a:p>
          <a:p>
            <a:pPr algn="just"/>
            <a:r>
              <a:rPr lang="en-US" sz="1400" dirty="0" smtClean="0">
                <a:solidFill>
                  <a:schemeClr val="tx1"/>
                </a:solidFill>
              </a:rPr>
              <a:t>Security is often related to compliance &amp; local laws or regulations – typical questions are below.</a:t>
            </a:r>
          </a:p>
          <a:p>
            <a:pPr algn="just"/>
            <a:endParaRPr lang="en-US" sz="1400" dirty="0" smtClean="0">
              <a:solidFill>
                <a:schemeClr val="tx1"/>
              </a:solidFill>
            </a:endParaRPr>
          </a:p>
          <a:p>
            <a:pPr lvl="1" algn="just"/>
            <a:r>
              <a:rPr lang="en-US" sz="1400" b="1" dirty="0" smtClean="0">
                <a:solidFill>
                  <a:schemeClr val="tx1"/>
                </a:solidFill>
              </a:rPr>
              <a:t>1. Jurisdiction </a:t>
            </a:r>
            <a:r>
              <a:rPr lang="en-US" sz="1400" b="1" dirty="0" smtClean="0">
                <a:solidFill>
                  <a:schemeClr val="tx1"/>
                </a:solidFill>
              </a:rPr>
              <a:t>and regulatory requirements</a:t>
            </a:r>
          </a:p>
          <a:p>
            <a:pPr lvl="1" algn="just">
              <a:buFont typeface="Arial" pitchFamily="34" charset="0"/>
              <a:buChar char="•"/>
            </a:pPr>
            <a:endParaRPr lang="en-US" sz="1400" dirty="0" smtClean="0">
              <a:solidFill>
                <a:schemeClr val="tx1"/>
              </a:solidFill>
            </a:endParaRPr>
          </a:p>
          <a:p>
            <a:pPr lvl="1" algn="just"/>
            <a:r>
              <a:rPr lang="en-US" sz="1400" b="1" dirty="0" smtClean="0">
                <a:solidFill>
                  <a:schemeClr val="tx1"/>
                </a:solidFill>
              </a:rPr>
              <a:t>2. Complying </a:t>
            </a:r>
            <a:r>
              <a:rPr lang="en-US" sz="1400" b="1" dirty="0" smtClean="0">
                <a:solidFill>
                  <a:schemeClr val="tx1"/>
                </a:solidFill>
              </a:rPr>
              <a:t>with Export/Import controls</a:t>
            </a:r>
          </a:p>
          <a:p>
            <a:pPr lvl="2" algn="just"/>
            <a:endParaRPr lang="en-US" sz="1400" dirty="0" smtClean="0">
              <a:solidFill>
                <a:schemeClr val="tx1"/>
              </a:solidFill>
            </a:endParaRPr>
          </a:p>
          <a:p>
            <a:pPr lvl="1" algn="just"/>
            <a:r>
              <a:rPr lang="en-US" sz="1400" b="1" dirty="0" smtClean="0">
                <a:solidFill>
                  <a:schemeClr val="tx1"/>
                </a:solidFill>
              </a:rPr>
              <a:t>3. Compliance </a:t>
            </a:r>
            <a:r>
              <a:rPr lang="en-US" sz="1400" b="1" dirty="0" smtClean="0">
                <a:solidFill>
                  <a:schemeClr val="tx1"/>
                </a:solidFill>
              </a:rPr>
              <a:t>of the infrastructure</a:t>
            </a:r>
          </a:p>
          <a:p>
            <a:pPr lvl="1" algn="just"/>
            <a:endParaRPr lang="en-US" sz="1400" dirty="0" smtClean="0">
              <a:solidFill>
                <a:schemeClr val="tx1"/>
              </a:solidFill>
            </a:endParaRPr>
          </a:p>
          <a:p>
            <a:pPr lvl="1" algn="just"/>
            <a:r>
              <a:rPr lang="en-US" sz="1400" b="1" dirty="0" smtClean="0">
                <a:solidFill>
                  <a:schemeClr val="tx1"/>
                </a:solidFill>
              </a:rPr>
              <a:t>4. Audit </a:t>
            </a:r>
            <a:r>
              <a:rPr lang="en-US" sz="1400" b="1" dirty="0" smtClean="0">
                <a:solidFill>
                  <a:schemeClr val="tx1"/>
                </a:solidFill>
              </a:rPr>
              <a:t>and </a:t>
            </a:r>
            <a:r>
              <a:rPr lang="en-US" sz="1400" b="1" dirty="0" smtClean="0">
                <a:solidFill>
                  <a:schemeClr val="tx1"/>
                </a:solidFill>
              </a:rPr>
              <a:t>reporting</a:t>
            </a:r>
          </a:p>
          <a:p>
            <a:pPr lvl="1" algn="just"/>
            <a:endParaRPr lang="en-US" sz="1400" b="1" dirty="0">
              <a:solidFill>
                <a:schemeClr val="tx1"/>
              </a:solidFill>
            </a:endParaRPr>
          </a:p>
          <a:p>
            <a:pPr lvl="1" algn="just"/>
            <a:r>
              <a:rPr lang="en-US" sz="1400" b="1" dirty="0" smtClean="0">
                <a:solidFill>
                  <a:schemeClr val="tx1"/>
                </a:solidFill>
              </a:rPr>
              <a:t>5. Data </a:t>
            </a:r>
            <a:r>
              <a:rPr lang="en-US" sz="1400" b="1" dirty="0">
                <a:solidFill>
                  <a:schemeClr val="tx1"/>
                </a:solidFill>
              </a:rPr>
              <a:t>location and </a:t>
            </a:r>
            <a:r>
              <a:rPr lang="en-US" sz="1400" b="1" dirty="0" smtClean="0">
                <a:solidFill>
                  <a:schemeClr val="tx1"/>
                </a:solidFill>
              </a:rPr>
              <a:t>segregation</a:t>
            </a:r>
          </a:p>
          <a:p>
            <a:pPr lvl="1" algn="just"/>
            <a:endParaRPr lang="en-US" sz="1400" b="1" dirty="0" smtClean="0">
              <a:solidFill>
                <a:schemeClr val="tx1"/>
              </a:solidFill>
            </a:endParaRPr>
          </a:p>
          <a:p>
            <a:pPr lvl="1" algn="just"/>
            <a:r>
              <a:rPr lang="en-US" sz="1400" b="1" dirty="0" smtClean="0">
                <a:solidFill>
                  <a:schemeClr val="tx1"/>
                </a:solidFill>
              </a:rPr>
              <a:t>6. Data </a:t>
            </a:r>
            <a:r>
              <a:rPr lang="en-US" sz="1400" b="1" dirty="0">
                <a:solidFill>
                  <a:schemeClr val="tx1"/>
                </a:solidFill>
              </a:rPr>
              <a:t>footprints</a:t>
            </a:r>
          </a:p>
          <a:p>
            <a:pPr algn="just"/>
            <a:endParaRPr lang="en-US" sz="1400" b="1" dirty="0">
              <a:solidFill>
                <a:schemeClr val="tx1"/>
              </a:solidFill>
            </a:endParaRPr>
          </a:p>
          <a:p>
            <a:pPr algn="just"/>
            <a:endParaRPr lang="en-US" sz="1400" b="1" dirty="0" smtClean="0">
              <a:solidFill>
                <a:schemeClr val="tx1"/>
              </a:solidFill>
            </a:endParaRPr>
          </a:p>
          <a:p>
            <a:pPr algn="just"/>
            <a:endParaRPr lang="en-US" sz="1600" dirty="0" smtClean="0">
              <a:solidFill>
                <a:schemeClr val="tx1"/>
              </a:solidFill>
            </a:endParaRPr>
          </a:p>
          <a:p>
            <a:pPr algn="just"/>
            <a:endParaRPr lang="en-US" sz="1600" dirty="0">
              <a:solidFill>
                <a:schemeClr val="tx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3063557"/>
            <a:ext cx="8686800" cy="639763"/>
          </a:xfrm>
        </p:spPr>
        <p:txBody>
          <a:bodyPr/>
          <a:lstStyle/>
          <a:p>
            <a:pPr algn="ctr"/>
            <a:r>
              <a:rPr lang="en-US" sz="4000" dirty="0" smtClean="0">
                <a:solidFill>
                  <a:schemeClr val="tx1"/>
                </a:solidFill>
              </a:rPr>
              <a:t>STANDARDS IN CLOUD ENVIRONMENT</a:t>
            </a:r>
            <a:endParaRPr lang="en-US" sz="4000" dirty="0">
              <a:solidFill>
                <a:schemeClr val="tx1"/>
              </a:solidFill>
            </a:endParaRPr>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a:t>
            </a:fld>
            <a:endParaRPr lang="en-US"/>
          </a:p>
        </p:txBody>
      </p:sp>
      <p:pic>
        <p:nvPicPr>
          <p:cNvPr id="71682" name="Picture 2"/>
          <p:cNvPicPr>
            <a:picLocks noChangeAspect="1" noChangeArrowheads="1"/>
          </p:cNvPicPr>
          <p:nvPr/>
        </p:nvPicPr>
        <p:blipFill>
          <a:blip r:embed="rId2"/>
          <a:srcRect/>
          <a:stretch>
            <a:fillRect/>
          </a:stretch>
        </p:blipFill>
        <p:spPr bwMode="auto">
          <a:xfrm>
            <a:off x="274320" y="4663440"/>
            <a:ext cx="1371600" cy="739009"/>
          </a:xfrm>
          <a:prstGeom prst="rect">
            <a:avLst/>
          </a:prstGeom>
          <a:noFill/>
          <a:ln w="9525">
            <a:noFill/>
            <a:miter lim="800000"/>
            <a:headEnd/>
            <a:tailEnd/>
          </a:ln>
        </p:spPr>
      </p:pic>
      <p:pic>
        <p:nvPicPr>
          <p:cNvPr id="71683" name="Picture 3"/>
          <p:cNvPicPr>
            <a:picLocks noChangeAspect="1" noChangeArrowheads="1"/>
          </p:cNvPicPr>
          <p:nvPr/>
        </p:nvPicPr>
        <p:blipFill>
          <a:blip r:embed="rId3"/>
          <a:srcRect/>
          <a:stretch>
            <a:fillRect/>
          </a:stretch>
        </p:blipFill>
        <p:spPr bwMode="auto">
          <a:xfrm>
            <a:off x="1828800" y="4846320"/>
            <a:ext cx="1463040" cy="579822"/>
          </a:xfrm>
          <a:prstGeom prst="rect">
            <a:avLst/>
          </a:prstGeom>
          <a:noFill/>
          <a:ln w="9525">
            <a:noFill/>
            <a:miter lim="800000"/>
            <a:headEnd/>
            <a:tailEnd/>
          </a:ln>
        </p:spPr>
      </p:pic>
      <p:pic>
        <p:nvPicPr>
          <p:cNvPr id="71684" name="Picture 4"/>
          <p:cNvPicPr>
            <a:picLocks noChangeAspect="1" noChangeArrowheads="1"/>
          </p:cNvPicPr>
          <p:nvPr/>
        </p:nvPicPr>
        <p:blipFill>
          <a:blip r:embed="rId4"/>
          <a:srcRect/>
          <a:stretch>
            <a:fillRect/>
          </a:stretch>
        </p:blipFill>
        <p:spPr bwMode="auto">
          <a:xfrm>
            <a:off x="3246120" y="4709160"/>
            <a:ext cx="1201674" cy="868680"/>
          </a:xfrm>
          <a:prstGeom prst="rect">
            <a:avLst/>
          </a:prstGeom>
          <a:noFill/>
          <a:ln w="9525">
            <a:noFill/>
            <a:miter lim="800000"/>
            <a:headEnd/>
            <a:tailEnd/>
          </a:ln>
        </p:spPr>
      </p:pic>
      <p:pic>
        <p:nvPicPr>
          <p:cNvPr id="71685" name="Picture 5"/>
          <p:cNvPicPr>
            <a:picLocks noChangeAspect="1" noChangeArrowheads="1"/>
          </p:cNvPicPr>
          <p:nvPr/>
        </p:nvPicPr>
        <p:blipFill>
          <a:blip r:embed="rId5"/>
          <a:srcRect/>
          <a:stretch>
            <a:fillRect/>
          </a:stretch>
        </p:blipFill>
        <p:spPr bwMode="auto">
          <a:xfrm>
            <a:off x="4343400" y="4800600"/>
            <a:ext cx="982827" cy="561077"/>
          </a:xfrm>
          <a:prstGeom prst="rect">
            <a:avLst/>
          </a:prstGeom>
          <a:noFill/>
          <a:ln w="9525">
            <a:noFill/>
            <a:miter lim="800000"/>
            <a:headEnd/>
            <a:tailEnd/>
          </a:ln>
        </p:spPr>
      </p:pic>
      <p:pic>
        <p:nvPicPr>
          <p:cNvPr id="71686" name="Picture 6"/>
          <p:cNvPicPr>
            <a:picLocks noChangeAspect="1" noChangeArrowheads="1"/>
          </p:cNvPicPr>
          <p:nvPr/>
        </p:nvPicPr>
        <p:blipFill>
          <a:blip r:embed="rId6"/>
          <a:srcRect/>
          <a:stretch>
            <a:fillRect/>
          </a:stretch>
        </p:blipFill>
        <p:spPr bwMode="auto">
          <a:xfrm>
            <a:off x="5551397" y="4709160"/>
            <a:ext cx="849403" cy="729615"/>
          </a:xfrm>
          <a:prstGeom prst="rect">
            <a:avLst/>
          </a:prstGeom>
          <a:noFill/>
          <a:ln w="9525">
            <a:noFill/>
            <a:miter lim="800000"/>
            <a:headEnd/>
            <a:tailEnd/>
          </a:ln>
        </p:spPr>
      </p:pic>
      <p:pic>
        <p:nvPicPr>
          <p:cNvPr id="71687" name="Picture 7"/>
          <p:cNvPicPr>
            <a:picLocks noChangeAspect="1" noChangeArrowheads="1"/>
          </p:cNvPicPr>
          <p:nvPr/>
        </p:nvPicPr>
        <p:blipFill>
          <a:blip r:embed="rId7"/>
          <a:srcRect/>
          <a:stretch>
            <a:fillRect/>
          </a:stretch>
        </p:blipFill>
        <p:spPr bwMode="auto">
          <a:xfrm>
            <a:off x="7888115" y="4617720"/>
            <a:ext cx="981565" cy="967740"/>
          </a:xfrm>
          <a:prstGeom prst="rect">
            <a:avLst/>
          </a:prstGeom>
          <a:noFill/>
          <a:ln w="9525">
            <a:noFill/>
            <a:miter lim="800000"/>
            <a:headEnd/>
            <a:tailEnd/>
          </a:ln>
        </p:spPr>
      </p:pic>
      <p:pic>
        <p:nvPicPr>
          <p:cNvPr id="71688" name="Picture 8"/>
          <p:cNvPicPr>
            <a:picLocks noChangeAspect="1" noChangeArrowheads="1"/>
          </p:cNvPicPr>
          <p:nvPr/>
        </p:nvPicPr>
        <p:blipFill>
          <a:blip r:embed="rId8"/>
          <a:srcRect/>
          <a:stretch>
            <a:fillRect/>
          </a:stretch>
        </p:blipFill>
        <p:spPr bwMode="auto">
          <a:xfrm>
            <a:off x="6543675" y="4754880"/>
            <a:ext cx="1228725" cy="600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nvGraphicFramePr>
        <p:xfrm>
          <a:off x="274320" y="2514600"/>
          <a:ext cx="914400" cy="771525"/>
        </p:xfrm>
        <a:graphic>
          <a:graphicData uri="http://schemas.openxmlformats.org/presentationml/2006/ole">
            <mc:AlternateContent xmlns:mc="http://schemas.openxmlformats.org/markup-compatibility/2006">
              <mc:Choice xmlns:v="urn:schemas-microsoft-com:vml" Requires="v">
                <p:oleObj spid="_x0000_s27652" name="Acrobat Document" showAsIcon="1" r:id="rId3" imgW="914400" imgH="771480" progId="AcroExch.Document.7">
                  <p:embed/>
                </p:oleObj>
              </mc:Choice>
              <mc:Fallback>
                <p:oleObj name="Acrobat Document" showAsIcon="1" r:id="rId3" imgW="914400" imgH="771480" progId="AcroExch.Document.7">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 y="2514600"/>
                        <a:ext cx="914400" cy="771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p:cNvSpPr/>
          <p:nvPr/>
        </p:nvSpPr>
        <p:spPr>
          <a:xfrm>
            <a:off x="182880" y="1051560"/>
            <a:ext cx="8595360" cy="1421928"/>
          </a:xfrm>
          <a:prstGeom prst="rect">
            <a:avLst/>
          </a:prstGeom>
        </p:spPr>
        <p:txBody>
          <a:bodyPr wrap="square">
            <a:spAutoFit/>
          </a:bodyPr>
          <a:lstStyle/>
          <a:p>
            <a:pPr algn="just"/>
            <a:r>
              <a:rPr lang="en-US" sz="1600" dirty="0" smtClean="0">
                <a:solidFill>
                  <a:schemeClr val="tx1"/>
                </a:solidFill>
              </a:rPr>
              <a:t>“</a:t>
            </a:r>
            <a:r>
              <a:rPr lang="en-US" sz="1600" b="1" dirty="0" err="1" smtClean="0">
                <a:solidFill>
                  <a:schemeClr val="tx1"/>
                </a:solidFill>
              </a:rPr>
              <a:t>SafeHarbor</a:t>
            </a:r>
            <a:r>
              <a:rPr lang="en-US" sz="1600" b="1" dirty="0" smtClean="0">
                <a:solidFill>
                  <a:schemeClr val="tx1"/>
                </a:solidFill>
              </a:rPr>
              <a:t> </a:t>
            </a:r>
            <a:r>
              <a:rPr lang="en-US" sz="1600" dirty="0" smtClean="0">
                <a:solidFill>
                  <a:schemeClr val="tx1"/>
                </a:solidFill>
              </a:rPr>
              <a:t>is the name of a </a:t>
            </a:r>
            <a:r>
              <a:rPr lang="en-US" sz="1600" b="1" dirty="0" smtClean="0">
                <a:solidFill>
                  <a:schemeClr val="tx1"/>
                </a:solidFill>
              </a:rPr>
              <a:t>policy agreement </a:t>
            </a:r>
            <a:r>
              <a:rPr lang="en-US" sz="1600" dirty="0" smtClean="0">
                <a:solidFill>
                  <a:schemeClr val="tx1"/>
                </a:solidFill>
              </a:rPr>
              <a:t>established between the United States Department of Commerce and the European Union (E.U.) in November 2000 to regulate the way that U.S. companies export and handle the personal data (such as names and addresses) of European citizens. The agreement is a policy compromise set up in response to a European directive that differed from traditional business procedures for U.S. companies dealing with the E.U”</a:t>
            </a:r>
            <a:endParaRPr lang="en-US" sz="1600" dirty="0">
              <a:solidFill>
                <a:schemeClr val="tx1"/>
              </a:solidFill>
            </a:endParaRPr>
          </a:p>
        </p:txBody>
      </p:sp>
      <p:sp>
        <p:nvSpPr>
          <p:cNvPr id="6" name="Rectangle 5"/>
          <p:cNvSpPr/>
          <p:nvPr/>
        </p:nvSpPr>
        <p:spPr>
          <a:xfrm>
            <a:off x="457200" y="6263640"/>
            <a:ext cx="4572000" cy="230832"/>
          </a:xfrm>
          <a:prstGeom prst="rect">
            <a:avLst/>
          </a:prstGeom>
        </p:spPr>
        <p:txBody>
          <a:bodyPr>
            <a:spAutoFit/>
          </a:bodyPr>
          <a:lstStyle/>
          <a:p>
            <a:pPr algn="l"/>
            <a:r>
              <a:rPr lang="en-US" sz="1000" dirty="0" smtClean="0">
                <a:solidFill>
                  <a:schemeClr val="tx1"/>
                </a:solidFill>
                <a:hlinkClick r:id="rId5"/>
              </a:rPr>
              <a:t>Source: http://trade.gov/media/publications/pdf/safeharbor-selfcert2009.pdf</a:t>
            </a:r>
            <a:endParaRPr lang="en-US" sz="1000" dirty="0" smtClean="0">
              <a:solidFill>
                <a:schemeClr val="tx1"/>
              </a:solidFill>
              <a:hlinkClick r:id="rId6"/>
            </a:endParaRPr>
          </a:p>
        </p:txBody>
      </p:sp>
      <p:sp>
        <p:nvSpPr>
          <p:cNvPr id="7" name="Title 1"/>
          <p:cNvSpPr txBox="1">
            <a:spLocks/>
          </p:cNvSpPr>
          <p:nvPr/>
        </p:nvSpPr>
        <p:spPr>
          <a:xfrm>
            <a:off x="182563" y="593725"/>
            <a:ext cx="8686800" cy="639763"/>
          </a:xfrm>
          <a:prstGeom prst="rect">
            <a:avLst/>
          </a:prstGeom>
        </p:spPr>
        <p:txBody>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2200" b="0" i="0" u="none" strike="noStrike" kern="0" cap="none" spc="0" normalizeH="0" baseline="0" noProof="0" dirty="0" smtClean="0">
                <a:ln>
                  <a:noFill/>
                </a:ln>
                <a:solidFill>
                  <a:schemeClr val="hlink"/>
                </a:solidFill>
                <a:effectLst/>
                <a:uLnTx/>
                <a:uFillTx/>
                <a:latin typeface="+mj-lt"/>
                <a:ea typeface="MS PGothic" pitchFamily="34" charset="-128"/>
                <a:cs typeface="ＭＳ Ｐゴシック" charset="0"/>
              </a:rPr>
              <a:t>Cloud – data privacy, law, policy</a:t>
            </a:r>
            <a:endParaRPr kumimoji="0" lang="en-US" sz="2200" b="0" i="0" u="none" strike="noStrike" kern="0" cap="none" spc="0" normalizeH="0" baseline="0" noProof="0" dirty="0">
              <a:ln>
                <a:noFill/>
              </a:ln>
              <a:solidFill>
                <a:schemeClr val="hlink"/>
              </a:solidFill>
              <a:effectLst/>
              <a:uLnTx/>
              <a:uFillTx/>
              <a:latin typeface="+mj-lt"/>
              <a:ea typeface="MS PGothic" pitchFamily="34" charset="-128"/>
              <a:cs typeface="ＭＳ Ｐゴシック"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DBD8D3B4-AE13-4CCB-9CB2-F0FBA6260724}" type="slidenum">
              <a:rPr lang="en-US" smtClean="0"/>
              <a:pPr>
                <a:defRPr/>
              </a:pPr>
              <a:t>31</a:t>
            </a:fld>
            <a:endParaRPr lang="en-US"/>
          </a:p>
        </p:txBody>
      </p:sp>
      <p:sp>
        <p:nvSpPr>
          <p:cNvPr id="4" name="Rectangle 3"/>
          <p:cNvSpPr/>
          <p:nvPr/>
        </p:nvSpPr>
        <p:spPr>
          <a:xfrm>
            <a:off x="228600" y="1081224"/>
            <a:ext cx="8641080" cy="5299912"/>
          </a:xfrm>
          <a:prstGeom prst="rect">
            <a:avLst/>
          </a:prstGeom>
        </p:spPr>
        <p:txBody>
          <a:bodyPr wrap="square">
            <a:spAutoFit/>
          </a:bodyPr>
          <a:lstStyle/>
          <a:p>
            <a:pPr algn="just"/>
            <a:r>
              <a:rPr lang="en-US" sz="1600" b="1" dirty="0" smtClean="0">
                <a:solidFill>
                  <a:schemeClr val="tx1"/>
                </a:solidFill>
              </a:rPr>
              <a:t>How does an organization join? </a:t>
            </a:r>
          </a:p>
          <a:p>
            <a:pPr algn="just"/>
            <a:endParaRPr lang="en-US" sz="1600" b="1" dirty="0" smtClean="0">
              <a:solidFill>
                <a:schemeClr val="tx1"/>
              </a:solidFill>
            </a:endParaRPr>
          </a:p>
          <a:p>
            <a:pPr algn="just"/>
            <a:r>
              <a:rPr lang="en-US" sz="1600" dirty="0" smtClean="0">
                <a:solidFill>
                  <a:schemeClr val="tx1"/>
                </a:solidFill>
              </a:rPr>
              <a:t>The decision by U.S. organizations to enter the U.S.-EU Safe Harbor program is entirely voluntary. Organizations that decide to participate in the U.S.-EU Safe Harbor program must comply with the U.S.-EU Safe Harbor Framework and publicly declare that they do so</a:t>
            </a:r>
          </a:p>
          <a:p>
            <a:pPr algn="just"/>
            <a:endParaRPr lang="en-US" sz="1600" dirty="0" smtClean="0">
              <a:solidFill>
                <a:schemeClr val="tx1"/>
              </a:solidFill>
            </a:endParaRPr>
          </a:p>
          <a:p>
            <a:pPr algn="just"/>
            <a:r>
              <a:rPr lang="en-US" sz="1600" b="1" dirty="0" smtClean="0">
                <a:solidFill>
                  <a:schemeClr val="tx1"/>
                </a:solidFill>
              </a:rPr>
              <a:t>What do the Safe Harbor principles require?</a:t>
            </a:r>
          </a:p>
          <a:p>
            <a:pPr lvl="1" algn="just"/>
            <a:endParaRPr lang="en-US" sz="1600" dirty="0" smtClean="0">
              <a:solidFill>
                <a:schemeClr val="tx1"/>
              </a:solidFill>
            </a:endParaRPr>
          </a:p>
          <a:p>
            <a:pPr lvl="1" algn="just"/>
            <a:r>
              <a:rPr lang="en-US" sz="1600" dirty="0" smtClean="0">
                <a:solidFill>
                  <a:schemeClr val="tx1"/>
                </a:solidFill>
              </a:rPr>
              <a:t>1. Notice</a:t>
            </a:r>
            <a:endParaRPr lang="en-US" sz="1600" dirty="0" smtClean="0">
              <a:solidFill>
                <a:schemeClr val="tx1"/>
              </a:solidFill>
            </a:endParaRPr>
          </a:p>
          <a:p>
            <a:pPr marL="800100" lvl="1" indent="-342900" algn="just"/>
            <a:r>
              <a:rPr lang="en-US" sz="1400" dirty="0" smtClean="0">
                <a:solidFill>
                  <a:schemeClr val="tx1"/>
                </a:solidFill>
              </a:rPr>
              <a:t>	</a:t>
            </a:r>
            <a:endParaRPr lang="en-US" sz="1600" dirty="0" smtClean="0">
              <a:solidFill>
                <a:schemeClr val="tx1"/>
              </a:solidFill>
            </a:endParaRPr>
          </a:p>
          <a:p>
            <a:pPr marL="800100" lvl="1" indent="-342900" algn="just"/>
            <a:r>
              <a:rPr lang="en-US" sz="1600" dirty="0" smtClean="0">
                <a:solidFill>
                  <a:schemeClr val="tx1"/>
                </a:solidFill>
              </a:rPr>
              <a:t>2. </a:t>
            </a:r>
            <a:r>
              <a:rPr lang="en-US" sz="1600" dirty="0" smtClean="0">
                <a:solidFill>
                  <a:schemeClr val="tx1"/>
                </a:solidFill>
              </a:rPr>
              <a:t>Choice</a:t>
            </a:r>
          </a:p>
          <a:p>
            <a:pPr marL="800100" lvl="1" indent="-342900" algn="just"/>
            <a:endParaRPr lang="en-US" sz="1600" dirty="0" smtClean="0">
              <a:solidFill>
                <a:schemeClr val="tx1"/>
              </a:solidFill>
            </a:endParaRPr>
          </a:p>
          <a:p>
            <a:pPr marL="800100" lvl="1" indent="-342900" algn="just"/>
            <a:r>
              <a:rPr lang="en-US" sz="1600" dirty="0">
                <a:solidFill>
                  <a:schemeClr val="tx1"/>
                </a:solidFill>
              </a:rPr>
              <a:t>3. Onward Transfer (Transfers to Third Parties) </a:t>
            </a:r>
          </a:p>
          <a:p>
            <a:pPr marL="800100" lvl="1" indent="-342900" algn="just"/>
            <a:r>
              <a:rPr lang="en-US" sz="1400" dirty="0">
                <a:solidFill>
                  <a:schemeClr val="tx1"/>
                </a:solidFill>
              </a:rPr>
              <a:t>	</a:t>
            </a:r>
            <a:endParaRPr lang="en-US" sz="1600" dirty="0">
              <a:solidFill>
                <a:schemeClr val="tx1"/>
              </a:solidFill>
            </a:endParaRPr>
          </a:p>
          <a:p>
            <a:pPr marL="800100" lvl="1" indent="-342900" algn="just"/>
            <a:r>
              <a:rPr lang="en-US" sz="1600" dirty="0">
                <a:solidFill>
                  <a:schemeClr val="tx1"/>
                </a:solidFill>
              </a:rPr>
              <a:t>4. Access</a:t>
            </a:r>
          </a:p>
          <a:p>
            <a:pPr marL="800100" lvl="1" indent="-342900" algn="just"/>
            <a:r>
              <a:rPr lang="en-US" sz="1400" dirty="0">
                <a:solidFill>
                  <a:schemeClr val="tx1"/>
                </a:solidFill>
              </a:rPr>
              <a:t>	</a:t>
            </a:r>
            <a:endParaRPr lang="en-US" sz="1600" dirty="0">
              <a:solidFill>
                <a:schemeClr val="tx1"/>
              </a:solidFill>
            </a:endParaRPr>
          </a:p>
          <a:p>
            <a:pPr marL="800100" lvl="1" indent="-342900" algn="just"/>
            <a:r>
              <a:rPr lang="en-US" sz="1600" dirty="0">
                <a:solidFill>
                  <a:schemeClr val="tx1"/>
                </a:solidFill>
              </a:rPr>
              <a:t>5. Security</a:t>
            </a:r>
          </a:p>
          <a:p>
            <a:pPr marL="800100" lvl="1" indent="-342900" algn="just"/>
            <a:r>
              <a:rPr lang="en-US" sz="1400" dirty="0">
                <a:solidFill>
                  <a:schemeClr val="tx1"/>
                </a:solidFill>
              </a:rPr>
              <a:t>	</a:t>
            </a:r>
            <a:endParaRPr lang="en-US" sz="1600" dirty="0">
              <a:solidFill>
                <a:schemeClr val="tx1"/>
              </a:solidFill>
            </a:endParaRPr>
          </a:p>
          <a:p>
            <a:pPr marL="800100" lvl="1" indent="-342900" algn="just"/>
            <a:r>
              <a:rPr lang="en-US" sz="1600" dirty="0">
                <a:solidFill>
                  <a:schemeClr val="tx1"/>
                </a:solidFill>
              </a:rPr>
              <a:t>6. Data </a:t>
            </a:r>
            <a:r>
              <a:rPr lang="en-US" sz="1600" dirty="0" smtClean="0">
                <a:solidFill>
                  <a:schemeClr val="tx1"/>
                </a:solidFill>
              </a:rPr>
              <a:t>integrity</a:t>
            </a:r>
          </a:p>
          <a:p>
            <a:pPr marL="800100" lvl="1" indent="-342900" algn="just"/>
            <a:endParaRPr lang="en-US" sz="1600" dirty="0" smtClean="0">
              <a:solidFill>
                <a:schemeClr val="tx1"/>
              </a:solidFill>
            </a:endParaRPr>
          </a:p>
          <a:p>
            <a:pPr marL="800100" lvl="1" indent="-342900" algn="just"/>
            <a:r>
              <a:rPr lang="en-US" sz="1600" dirty="0">
                <a:solidFill>
                  <a:schemeClr val="tx1"/>
                </a:solidFill>
              </a:rPr>
              <a:t>7. Enforcement</a:t>
            </a:r>
          </a:p>
          <a:p>
            <a:pPr marL="342900" indent="-342900" algn="just"/>
            <a:endParaRPr lang="en-US" sz="1600" b="1" dirty="0">
              <a:solidFill>
                <a:schemeClr val="tx1"/>
              </a:solidFill>
            </a:endParaRPr>
          </a:p>
          <a:p>
            <a:pPr marL="342900" indent="-342900" algn="just"/>
            <a:endParaRPr lang="en-US" sz="1600" b="1" dirty="0" smtClean="0">
              <a:solidFill>
                <a:schemeClr val="tx1"/>
              </a:solidFill>
            </a:endParaRPr>
          </a:p>
          <a:p>
            <a:pPr marL="342900" indent="-342900" algn="just"/>
            <a:r>
              <a:rPr lang="en-US" sz="1600" dirty="0" smtClean="0">
                <a:solidFill>
                  <a:schemeClr val="tx1"/>
                </a:solidFill>
              </a:rPr>
              <a:t>	</a:t>
            </a:r>
            <a:endParaRPr lang="en-US" sz="1400" dirty="0">
              <a:solidFill>
                <a:schemeClr val="tx1"/>
              </a:solidFill>
            </a:endParaRPr>
          </a:p>
        </p:txBody>
      </p:sp>
      <p:sp>
        <p:nvSpPr>
          <p:cNvPr id="5" name="Rectangle 4"/>
          <p:cNvSpPr/>
          <p:nvPr/>
        </p:nvSpPr>
        <p:spPr>
          <a:xfrm>
            <a:off x="457200" y="6263640"/>
            <a:ext cx="4572000" cy="230832"/>
          </a:xfrm>
          <a:prstGeom prst="rect">
            <a:avLst/>
          </a:prstGeom>
        </p:spPr>
        <p:txBody>
          <a:bodyPr>
            <a:spAutoFit/>
          </a:bodyPr>
          <a:lstStyle/>
          <a:p>
            <a:pPr algn="l"/>
            <a:r>
              <a:rPr lang="en-US" sz="1000" dirty="0" smtClean="0">
                <a:solidFill>
                  <a:schemeClr val="tx1"/>
                </a:solidFill>
                <a:hlinkClick r:id="rId2"/>
              </a:rPr>
              <a:t>Source: http://trade.gov/media/publications/pdf/safeharbor-selfcert2009.pdf</a:t>
            </a:r>
            <a:endParaRPr lang="en-US" sz="1000" dirty="0" smtClean="0">
              <a:solidFill>
                <a:schemeClr val="tx1"/>
              </a:solidFill>
              <a:hlinkClick r:id="rId3"/>
            </a:endParaRPr>
          </a:p>
        </p:txBody>
      </p:sp>
      <p:sp>
        <p:nvSpPr>
          <p:cNvPr id="6" name="Title 1"/>
          <p:cNvSpPr txBox="1">
            <a:spLocks/>
          </p:cNvSpPr>
          <p:nvPr/>
        </p:nvSpPr>
        <p:spPr>
          <a:xfrm>
            <a:off x="182563" y="593725"/>
            <a:ext cx="8686800" cy="639763"/>
          </a:xfrm>
          <a:prstGeom prst="rect">
            <a:avLst/>
          </a:prstGeom>
        </p:spPr>
        <p:txBody>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2200" b="0" i="0" u="none" strike="noStrike" kern="0" cap="none" spc="0" normalizeH="0" baseline="0" noProof="0" dirty="0" smtClean="0">
                <a:ln>
                  <a:noFill/>
                </a:ln>
                <a:solidFill>
                  <a:schemeClr val="hlink"/>
                </a:solidFill>
                <a:effectLst/>
                <a:uLnTx/>
                <a:uFillTx/>
                <a:latin typeface="+mj-lt"/>
                <a:ea typeface="MS PGothic" pitchFamily="34" charset="-128"/>
                <a:cs typeface="ＭＳ Ｐゴシック" charset="0"/>
              </a:rPr>
              <a:t>Cloud – Safe Harbor</a:t>
            </a:r>
            <a:r>
              <a:rPr kumimoji="0" lang="en-US" sz="2200" b="0" i="0" u="none" strike="noStrike" kern="0" cap="none" spc="0" normalizeH="0" noProof="0" dirty="0" smtClean="0">
                <a:ln>
                  <a:noFill/>
                </a:ln>
                <a:solidFill>
                  <a:schemeClr val="hlink"/>
                </a:solidFill>
                <a:effectLst/>
                <a:uLnTx/>
                <a:uFillTx/>
                <a:latin typeface="+mj-lt"/>
                <a:ea typeface="MS PGothic" pitchFamily="34" charset="-128"/>
                <a:cs typeface="ＭＳ Ｐゴシック" charset="0"/>
              </a:rPr>
              <a:t> - principles</a:t>
            </a:r>
            <a:endParaRPr kumimoji="0" lang="en-US" sz="2200" b="0" i="0" u="none" strike="noStrike" kern="0" cap="none" spc="0" normalizeH="0" baseline="0" noProof="0" dirty="0">
              <a:ln>
                <a:noFill/>
              </a:ln>
              <a:solidFill>
                <a:schemeClr val="hlink"/>
              </a:solidFill>
              <a:effectLst/>
              <a:uLnTx/>
              <a:uFillTx/>
              <a:latin typeface="+mj-lt"/>
              <a:ea typeface="MS PGothic" pitchFamily="34" charset="-128"/>
              <a:cs typeface="ＭＳ Ｐゴシック"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Links and used materials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32</a:t>
            </a:fld>
            <a:endParaRPr lang="en-US"/>
          </a:p>
        </p:txBody>
      </p:sp>
      <p:sp>
        <p:nvSpPr>
          <p:cNvPr id="4" name="Rectangle 3"/>
          <p:cNvSpPr/>
          <p:nvPr/>
        </p:nvSpPr>
        <p:spPr>
          <a:xfrm>
            <a:off x="228600" y="960120"/>
            <a:ext cx="8503920" cy="6366358"/>
          </a:xfrm>
          <a:prstGeom prst="rect">
            <a:avLst/>
          </a:prstGeom>
        </p:spPr>
        <p:txBody>
          <a:bodyPr wrap="square">
            <a:spAutoFit/>
          </a:bodyPr>
          <a:lstStyle/>
          <a:p>
            <a:pPr algn="l">
              <a:buFont typeface="Arial" pitchFamily="34" charset="0"/>
              <a:buChar char="•"/>
            </a:pPr>
            <a:r>
              <a:rPr lang="en-US" sz="1400" dirty="0" smtClean="0">
                <a:solidFill>
                  <a:schemeClr val="tx1"/>
                </a:solidFill>
              </a:rPr>
              <a:t> Security for cloud computing</a:t>
            </a:r>
          </a:p>
          <a:p>
            <a:pPr algn="l"/>
            <a:r>
              <a:rPr lang="en-US" sz="1000" dirty="0" smtClean="0">
                <a:hlinkClick r:id="rId2"/>
              </a:rPr>
              <a:t>http://www.cloudstandardscustomercouncil.org/security-d.htm</a:t>
            </a:r>
            <a:endParaRPr lang="en-US" sz="1000" dirty="0" smtClean="0"/>
          </a:p>
          <a:p>
            <a:pPr algn="l">
              <a:buFont typeface="Arial" pitchFamily="34" charset="0"/>
              <a:buChar char="•"/>
            </a:pPr>
            <a:endParaRPr lang="en-US" sz="1600" dirty="0"/>
          </a:p>
          <a:p>
            <a:pPr algn="l">
              <a:buFont typeface="Arial" pitchFamily="34" charset="0"/>
              <a:buChar char="•"/>
            </a:pPr>
            <a:r>
              <a:rPr lang="en-US" sz="1400" dirty="0" smtClean="0">
                <a:solidFill>
                  <a:schemeClr val="tx1"/>
                </a:solidFill>
              </a:rPr>
              <a:t> Security Guidance - IBM Recommendations for the Implementation of Cloud Security</a:t>
            </a:r>
            <a:r>
              <a:rPr lang="en-US" sz="1600" dirty="0" smtClean="0">
                <a:solidFill>
                  <a:schemeClr val="tx1"/>
                </a:solidFill>
              </a:rPr>
              <a:t/>
            </a:r>
            <a:br>
              <a:rPr lang="en-US" sz="1600" dirty="0" smtClean="0">
                <a:solidFill>
                  <a:schemeClr val="tx1"/>
                </a:solidFill>
              </a:rPr>
            </a:br>
            <a:r>
              <a:rPr lang="en-US" sz="1000" dirty="0" smtClean="0">
                <a:solidFill>
                  <a:schemeClr val="tx1"/>
                </a:solidFill>
                <a:hlinkClick r:id="rId3"/>
              </a:rPr>
              <a:t>http://www.redbooks.ibm.com/redpapers/pdfs/redp4614.pdf</a:t>
            </a:r>
            <a:endParaRPr lang="en-US" sz="1000" dirty="0" smtClean="0">
              <a:solidFill>
                <a:schemeClr val="tx1"/>
              </a:solidFill>
            </a:endParaRPr>
          </a:p>
          <a:p>
            <a:pPr algn="l">
              <a:buFont typeface="Arial" pitchFamily="34" charset="0"/>
              <a:buChar char="•"/>
            </a:pPr>
            <a:endParaRPr lang="en-US" sz="1600" dirty="0">
              <a:solidFill>
                <a:schemeClr val="tx1"/>
              </a:solidFill>
            </a:endParaRPr>
          </a:p>
          <a:p>
            <a:pPr algn="l">
              <a:buFont typeface="Arial" pitchFamily="34" charset="0"/>
              <a:buChar char="•"/>
            </a:pPr>
            <a:r>
              <a:rPr lang="en-US" sz="1400" dirty="0" smtClean="0">
                <a:solidFill>
                  <a:schemeClr val="tx1"/>
                </a:solidFill>
              </a:rPr>
              <a:t> Introducing the IBM Security Framework and IBM Security Blueprint to Realize Business-Driven Security</a:t>
            </a:r>
          </a:p>
          <a:p>
            <a:pPr algn="l"/>
            <a:r>
              <a:rPr lang="en-US" sz="1000" dirty="0" smtClean="0">
                <a:solidFill>
                  <a:schemeClr val="tx1"/>
                </a:solidFill>
                <a:hlinkClick r:id="rId4"/>
              </a:rPr>
              <a:t>http://www.redbooks.ibm.com/redpapers/pdfs/redp4528.pdf</a:t>
            </a:r>
            <a:endParaRPr lang="en-US" sz="1000" dirty="0" smtClean="0">
              <a:solidFill>
                <a:schemeClr val="tx1"/>
              </a:solidFill>
            </a:endParaRPr>
          </a:p>
          <a:p>
            <a:pPr algn="l"/>
            <a:endParaRPr lang="en-US" sz="1050" dirty="0" smtClean="0">
              <a:solidFill>
                <a:schemeClr val="tx1"/>
              </a:solidFill>
              <a:hlinkClick r:id="rId3"/>
            </a:endParaRPr>
          </a:p>
          <a:p>
            <a:pPr algn="just">
              <a:buFont typeface="Arial" pitchFamily="34" charset="0"/>
              <a:buChar char="•"/>
            </a:pPr>
            <a:r>
              <a:rPr lang="en-US" sz="1400" dirty="0" smtClean="0">
                <a:solidFill>
                  <a:schemeClr val="tx1"/>
                </a:solidFill>
              </a:rPr>
              <a:t> Using the IBM Security Framework and IBM Security Blueprint to Realize Business-Driven Security</a:t>
            </a:r>
          </a:p>
          <a:p>
            <a:pPr algn="l"/>
            <a:r>
              <a:rPr lang="en-US" sz="1000" i="1" dirty="0" smtClean="0">
                <a:hlinkClick r:id="rId5"/>
              </a:rPr>
              <a:t>www.redbooks.ibm.com/redbooks/pdfs/</a:t>
            </a:r>
            <a:r>
              <a:rPr lang="en-US" sz="1000" b="1" i="1" dirty="0" smtClean="0">
                <a:hlinkClick r:id="rId5"/>
              </a:rPr>
              <a:t>sg248100</a:t>
            </a:r>
            <a:r>
              <a:rPr lang="en-US" sz="1000" i="1" dirty="0" smtClean="0">
                <a:hlinkClick r:id="rId5"/>
              </a:rPr>
              <a:t>.pdf</a:t>
            </a:r>
            <a:endParaRPr lang="en-US" sz="1000" i="1" dirty="0" smtClean="0"/>
          </a:p>
          <a:p>
            <a:pPr algn="l"/>
            <a:endParaRPr lang="en-US" sz="1400" dirty="0" smtClean="0">
              <a:solidFill>
                <a:schemeClr val="tx1"/>
              </a:solidFill>
              <a:hlinkClick r:id="rId3"/>
            </a:endParaRPr>
          </a:p>
          <a:p>
            <a:pPr algn="l">
              <a:buFont typeface="Arial" pitchFamily="34" charset="0"/>
              <a:buChar char="•"/>
            </a:pPr>
            <a:r>
              <a:rPr lang="en-US" sz="1400" dirty="0" smtClean="0">
                <a:solidFill>
                  <a:schemeClr val="tx1"/>
                </a:solidFill>
              </a:rPr>
              <a:t> The Open Group Architecture Forum developed successive versions of TOGAF at regular intervals and published them on The Open Group public website</a:t>
            </a:r>
            <a:br>
              <a:rPr lang="en-US" sz="1400" dirty="0" smtClean="0">
                <a:solidFill>
                  <a:schemeClr val="tx1"/>
                </a:solidFill>
              </a:rPr>
            </a:br>
            <a:r>
              <a:rPr lang="en-US" sz="1000" i="1" dirty="0" smtClean="0">
                <a:hlinkClick r:id="rId6"/>
              </a:rPr>
              <a:t> http://www.opengroup.org</a:t>
            </a:r>
            <a:endParaRPr lang="en-US" sz="1000" i="1" dirty="0" smtClean="0">
              <a:hlinkClick r:id="rId3"/>
            </a:endParaRPr>
          </a:p>
          <a:p>
            <a:pPr algn="l"/>
            <a:endParaRPr lang="en-US" sz="1050" dirty="0" smtClean="0">
              <a:solidFill>
                <a:schemeClr val="tx1"/>
              </a:solidFill>
              <a:hlinkClick r:id="rId3"/>
            </a:endParaRPr>
          </a:p>
          <a:p>
            <a:pPr algn="l">
              <a:buFont typeface="Arial" pitchFamily="34" charset="0"/>
              <a:buChar char="•"/>
            </a:pPr>
            <a:r>
              <a:rPr lang="en-US" sz="1400" dirty="0" smtClean="0">
                <a:solidFill>
                  <a:schemeClr val="tx1"/>
                </a:solidFill>
              </a:rPr>
              <a:t> Open Stack and cloud</a:t>
            </a:r>
          </a:p>
          <a:p>
            <a:pPr algn="l"/>
            <a:r>
              <a:rPr lang="en-US" sz="1000" dirty="0" smtClean="0">
                <a:solidFill>
                  <a:schemeClr val="tx1"/>
                </a:solidFill>
                <a:hlinkClick r:id="rId7"/>
              </a:rPr>
              <a:t>https://www.ibm.com/developerworks/community/blogs/accelerate/resource/IBMOpenStack&amp;Cloud.pdf?lang=en</a:t>
            </a:r>
            <a:endParaRPr lang="en-US" sz="1000" dirty="0" smtClean="0">
              <a:solidFill>
                <a:schemeClr val="tx1"/>
              </a:solidFill>
            </a:endParaRPr>
          </a:p>
          <a:p>
            <a:pPr algn="l"/>
            <a:endParaRPr lang="en-US" sz="1000" dirty="0" smtClean="0">
              <a:solidFill>
                <a:schemeClr val="tx1"/>
              </a:solidFill>
            </a:endParaRPr>
          </a:p>
          <a:p>
            <a:pPr algn="l">
              <a:buFont typeface="Arial" pitchFamily="34" charset="0"/>
              <a:buChar char="•"/>
            </a:pPr>
            <a:r>
              <a:rPr lang="en-US" sz="1400" dirty="0" smtClean="0">
                <a:solidFill>
                  <a:schemeClr val="tx1"/>
                </a:solidFill>
              </a:rPr>
              <a:t> Cloud Computing and Service Management (CLD01</a:t>
            </a:r>
            <a:r>
              <a:rPr lang="en-US" sz="1600" dirty="0" smtClean="0">
                <a:solidFill>
                  <a:schemeClr val="tx1"/>
                </a:solidFill>
              </a:rPr>
              <a:t>) </a:t>
            </a:r>
            <a:br>
              <a:rPr lang="en-US" sz="1600" dirty="0" smtClean="0">
                <a:solidFill>
                  <a:schemeClr val="tx1"/>
                </a:solidFill>
              </a:rPr>
            </a:br>
            <a:r>
              <a:rPr lang="en-US" sz="1000" dirty="0" smtClean="0">
                <a:solidFill>
                  <a:schemeClr val="tx1"/>
                </a:solidFill>
              </a:rPr>
              <a:t>(Cloud_Computing_-_Virtualization_-_2010-03-08b)</a:t>
            </a:r>
          </a:p>
          <a:p>
            <a:pPr algn="l">
              <a:buFont typeface="Arial" pitchFamily="34" charset="0"/>
              <a:buChar char="•"/>
            </a:pPr>
            <a:endParaRPr lang="en-US" sz="1600" dirty="0" smtClean="0">
              <a:solidFill>
                <a:schemeClr val="tx1"/>
              </a:solidFill>
            </a:endParaRPr>
          </a:p>
          <a:p>
            <a:pPr algn="l">
              <a:buFont typeface="Arial" pitchFamily="34" charset="0"/>
              <a:buChar char="•"/>
            </a:pPr>
            <a:r>
              <a:rPr lang="en-US" sz="1400" dirty="0" smtClean="0">
                <a:solidFill>
                  <a:schemeClr val="tx1"/>
                </a:solidFill>
              </a:rPr>
              <a:t> Cloud Computing and Service Management (CLD01) </a:t>
            </a:r>
            <a:r>
              <a:rPr lang="en-US" sz="1600" dirty="0" smtClean="0">
                <a:solidFill>
                  <a:schemeClr val="tx1"/>
                </a:solidFill>
              </a:rPr>
              <a:t/>
            </a:r>
            <a:br>
              <a:rPr lang="en-US" sz="1600" dirty="0" smtClean="0">
                <a:solidFill>
                  <a:schemeClr val="tx1"/>
                </a:solidFill>
              </a:rPr>
            </a:br>
            <a:r>
              <a:rPr lang="en-US" sz="1000" dirty="0" smtClean="0">
                <a:solidFill>
                  <a:schemeClr val="tx1"/>
                </a:solidFill>
              </a:rPr>
              <a:t>(</a:t>
            </a:r>
            <a:r>
              <a:rPr lang="en-US" sz="1000" dirty="0" err="1" smtClean="0">
                <a:solidFill>
                  <a:schemeClr val="tx1"/>
                </a:solidFill>
              </a:rPr>
              <a:t>CloudLectureUniSTRJochen</a:t>
            </a:r>
            <a:r>
              <a:rPr lang="en-US" sz="1000" dirty="0" smtClean="0">
                <a:solidFill>
                  <a:schemeClr val="tx1"/>
                </a:solidFill>
              </a:rPr>
              <a:t> – Chapter 1 and 2)</a:t>
            </a:r>
          </a:p>
          <a:p>
            <a:pPr algn="l">
              <a:buFont typeface="Arial" pitchFamily="34" charset="0"/>
              <a:buChar char="•"/>
            </a:pPr>
            <a:endParaRPr lang="en-US" sz="1600" dirty="0" smtClean="0">
              <a:solidFill>
                <a:schemeClr val="tx1"/>
              </a:solidFill>
            </a:endParaRPr>
          </a:p>
          <a:p>
            <a:pPr algn="just">
              <a:buFont typeface="Arial" pitchFamily="34" charset="0"/>
              <a:buChar char="•"/>
            </a:pPr>
            <a:r>
              <a:rPr lang="en-US" sz="1400" dirty="0" smtClean="0">
                <a:solidFill>
                  <a:schemeClr val="tx1"/>
                </a:solidFill>
              </a:rPr>
              <a:t> Cloud Computing Reference Patterns and Open Standards within IBM Cloud Solutions</a:t>
            </a:r>
          </a:p>
          <a:p>
            <a:pPr algn="just"/>
            <a:r>
              <a:rPr lang="en-US" sz="1000" dirty="0" smtClean="0">
                <a:solidFill>
                  <a:schemeClr val="tx1"/>
                </a:solidFill>
                <a:hlinkClick r:id="rId8"/>
              </a:rPr>
              <a:t>ftp://public.dhe.ibm.com/software/be/pdf/solutionsconnect/Cloud_-_1515_-_Kristof_Stroobants_15.15_Cloud_-_Open_Standards_-_vPRES.pdf</a:t>
            </a:r>
            <a:r>
              <a:rPr lang="en-US" sz="1000" dirty="0" smtClean="0">
                <a:solidFill>
                  <a:schemeClr val="tx1"/>
                </a:solidFill>
              </a:rPr>
              <a:t/>
            </a:r>
            <a:br>
              <a:rPr lang="en-US" sz="1000" dirty="0" smtClean="0">
                <a:solidFill>
                  <a:schemeClr val="tx1"/>
                </a:solidFill>
              </a:rPr>
            </a:br>
            <a:endParaRPr lang="en-US" sz="1400" dirty="0" smtClean="0">
              <a:solidFill>
                <a:schemeClr val="tx1"/>
              </a:solidFill>
            </a:endParaRPr>
          </a:p>
          <a:p>
            <a:pPr algn="just">
              <a:buFont typeface="Arial" pitchFamily="34" charset="0"/>
              <a:buChar char="•"/>
            </a:pPr>
            <a:r>
              <a:rPr lang="en-US" sz="1400" dirty="0" smtClean="0">
                <a:solidFill>
                  <a:schemeClr val="tx1"/>
                </a:solidFill>
              </a:rPr>
              <a:t> NIST Cloud Computing Standards Roadmap</a:t>
            </a:r>
          </a:p>
          <a:p>
            <a:pPr algn="l"/>
            <a:r>
              <a:rPr lang="en-US" sz="1000" dirty="0" smtClean="0">
                <a:solidFill>
                  <a:schemeClr val="tx1"/>
                </a:solidFill>
                <a:hlinkClick r:id="rId9"/>
              </a:rPr>
              <a:t>http://www.nist.gov/customcf/get_pdf.cfm?pub_id=909024</a:t>
            </a:r>
            <a:endParaRPr lang="en-US" sz="1000" dirty="0" smtClean="0">
              <a:solidFill>
                <a:schemeClr val="tx1"/>
              </a:solidFill>
              <a:hlinkClick r:id="rId7"/>
            </a:endParaRPr>
          </a:p>
          <a:p>
            <a:pPr algn="l">
              <a:buFont typeface="Arial" pitchFamily="34" charset="0"/>
              <a:buChar char="•"/>
            </a:pPr>
            <a:endParaRPr lang="en-US" sz="1600" dirty="0" smtClean="0">
              <a:solidFill>
                <a:schemeClr val="tx1"/>
              </a:solidFill>
            </a:endParaRPr>
          </a:p>
          <a:p>
            <a:pPr algn="l">
              <a:buFont typeface="Arial" pitchFamily="34" charset="0"/>
              <a:buChar char="•"/>
            </a:pPr>
            <a:endParaRPr lang="en-US" sz="1600" dirty="0" smtClean="0">
              <a:solidFill>
                <a:schemeClr val="tx1"/>
              </a:solidFill>
            </a:endParaRPr>
          </a:p>
          <a:p>
            <a:pPr algn="l">
              <a:buFont typeface="Arial" pitchFamily="34" charset="0"/>
              <a:buChar char="•"/>
            </a:pPr>
            <a:endParaRPr lang="en-US" sz="1600" dirty="0" smtClean="0">
              <a:solidFill>
                <a:schemeClr val="tx1"/>
              </a:solidFill>
            </a:endParaRPr>
          </a:p>
          <a:p>
            <a:pPr algn="l">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Links and used materials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33</a:t>
            </a:fld>
            <a:endParaRPr lang="en-US"/>
          </a:p>
        </p:txBody>
      </p:sp>
      <p:sp>
        <p:nvSpPr>
          <p:cNvPr id="4" name="Rectangle 3"/>
          <p:cNvSpPr/>
          <p:nvPr/>
        </p:nvSpPr>
        <p:spPr>
          <a:xfrm>
            <a:off x="228600" y="960120"/>
            <a:ext cx="8503920" cy="3499420"/>
          </a:xfrm>
          <a:prstGeom prst="rect">
            <a:avLst/>
          </a:prstGeom>
        </p:spPr>
        <p:txBody>
          <a:bodyPr wrap="square">
            <a:spAutoFit/>
          </a:bodyPr>
          <a:lstStyle/>
          <a:p>
            <a:pPr algn="l">
              <a:buFont typeface="Arial" pitchFamily="34" charset="0"/>
              <a:buChar char="•"/>
            </a:pPr>
            <a:r>
              <a:rPr lang="en-US" sz="1400" dirty="0" smtClean="0">
                <a:solidFill>
                  <a:schemeClr val="tx1"/>
                </a:solidFill>
              </a:rPr>
              <a:t> Cloud Computing and Open Standards</a:t>
            </a:r>
          </a:p>
          <a:p>
            <a:pPr algn="l"/>
            <a:r>
              <a:rPr lang="en-US" sz="1000" dirty="0" smtClean="0">
                <a:hlinkClick r:id="rId2"/>
              </a:rPr>
              <a:t>http://www-304.ibm.com/easyaccess/fileserve?contentid=251789</a:t>
            </a:r>
            <a:r>
              <a:rPr lang="en-US" sz="1000" dirty="0" smtClean="0"/>
              <a:t/>
            </a:r>
            <a:br>
              <a:rPr lang="en-US" sz="1000" dirty="0" smtClean="0"/>
            </a:br>
            <a:endParaRPr lang="en-US" sz="1000" dirty="0" smtClean="0"/>
          </a:p>
          <a:p>
            <a:pPr algn="l">
              <a:buFont typeface="Arial" pitchFamily="34" charset="0"/>
              <a:buChar char="•"/>
            </a:pPr>
            <a:r>
              <a:rPr lang="en-US" sz="1400" dirty="0" smtClean="0">
                <a:solidFill>
                  <a:schemeClr val="tx1"/>
                </a:solidFill>
              </a:rPr>
              <a:t> Cloud Security – Who do you trust </a:t>
            </a:r>
          </a:p>
          <a:p>
            <a:pPr algn="l"/>
            <a:r>
              <a:rPr lang="en-US" sz="1000" dirty="0" smtClean="0">
                <a:hlinkClick r:id="rId3"/>
              </a:rPr>
              <a:t>http://www.ibm.com/ibm/files/I581626T50867W87/IBM_Cloud_Security_Who_do_you_trust_LR.pdf</a:t>
            </a:r>
            <a:endParaRPr lang="en-US" sz="1000" dirty="0" smtClean="0"/>
          </a:p>
          <a:p>
            <a:pPr algn="l"/>
            <a:endParaRPr lang="en-US" sz="1000" dirty="0" smtClean="0">
              <a:solidFill>
                <a:schemeClr val="tx1"/>
              </a:solidFill>
              <a:hlinkClick r:id="rId4"/>
            </a:endParaRPr>
          </a:p>
          <a:p>
            <a:pPr algn="l">
              <a:buFont typeface="Arial" pitchFamily="34" charset="0"/>
              <a:buChar char="•"/>
            </a:pPr>
            <a:r>
              <a:rPr lang="en-US" sz="1400" dirty="0" smtClean="0">
                <a:solidFill>
                  <a:schemeClr val="tx1"/>
                </a:solidFill>
              </a:rPr>
              <a:t> Safe Harbor Framework</a:t>
            </a:r>
          </a:p>
          <a:p>
            <a:pPr algn="l"/>
            <a:r>
              <a:rPr lang="en-US" sz="1000" dirty="0" smtClean="0">
                <a:solidFill>
                  <a:schemeClr val="tx1"/>
                </a:solidFill>
                <a:hlinkClick r:id="rId5"/>
              </a:rPr>
              <a:t>http://trade.gov/media/publications/pdf/safeharbor-selfcert2009.pdf</a:t>
            </a:r>
            <a:endParaRPr lang="en-US" sz="1000" dirty="0" smtClean="0">
              <a:solidFill>
                <a:schemeClr val="tx1"/>
              </a:solidFill>
            </a:endParaRPr>
          </a:p>
          <a:p>
            <a:pPr algn="l"/>
            <a:endParaRPr lang="en-US" sz="1000" dirty="0" smtClean="0">
              <a:solidFill>
                <a:schemeClr val="tx1"/>
              </a:solidFill>
              <a:hlinkClick r:id="rId4"/>
            </a:endParaRPr>
          </a:p>
          <a:p>
            <a:pPr algn="l">
              <a:buFont typeface="Arial" pitchFamily="34" charset="0"/>
              <a:buChar char="•"/>
            </a:pPr>
            <a:r>
              <a:rPr lang="en-US" sz="1400" dirty="0" smtClean="0">
                <a:solidFill>
                  <a:schemeClr val="tx1"/>
                </a:solidFill>
              </a:rPr>
              <a:t> Cloud Computing Use Cases</a:t>
            </a:r>
            <a:endParaRPr lang="en-US" sz="1400" dirty="0" smtClean="0">
              <a:solidFill>
                <a:schemeClr val="tx1"/>
              </a:solidFill>
              <a:hlinkClick r:id="rId4"/>
            </a:endParaRPr>
          </a:p>
          <a:p>
            <a:pPr algn="l"/>
            <a:r>
              <a:rPr lang="en-US" sz="1000" dirty="0" smtClean="0">
                <a:solidFill>
                  <a:schemeClr val="tx1"/>
                </a:solidFill>
                <a:hlinkClick r:id="rId4"/>
              </a:rPr>
              <a:t>http://www.cloudstandardscustomercouncil.org/Cloud_Computing_Use_Cases_Whitepaper-4_0.pdf</a:t>
            </a:r>
          </a:p>
          <a:p>
            <a:pPr algn="l"/>
            <a:endParaRPr lang="en-US" sz="1000" dirty="0" smtClean="0">
              <a:solidFill>
                <a:schemeClr val="tx1"/>
              </a:solidFill>
              <a:hlinkClick r:id="rId4"/>
            </a:endParaRPr>
          </a:p>
          <a:p>
            <a:pPr algn="l">
              <a:buFont typeface="Arial" pitchFamily="34" charset="0"/>
              <a:buChar char="•"/>
            </a:pPr>
            <a:r>
              <a:rPr lang="en-US" sz="1000" dirty="0" smtClean="0">
                <a:solidFill>
                  <a:schemeClr val="tx1"/>
                </a:solidFill>
              </a:rPr>
              <a:t> </a:t>
            </a:r>
            <a:r>
              <a:rPr lang="en-US" sz="1400" dirty="0" smtClean="0">
                <a:solidFill>
                  <a:schemeClr val="tx1"/>
                </a:solidFill>
              </a:rPr>
              <a:t>Public Cloud Service Agreements: What to expect and What to negotiate</a:t>
            </a:r>
          </a:p>
          <a:p>
            <a:pPr algn="l"/>
            <a:r>
              <a:rPr lang="en-US" sz="1000" dirty="0" smtClean="0">
                <a:solidFill>
                  <a:schemeClr val="tx1"/>
                </a:solidFill>
                <a:hlinkClick r:id="rId6"/>
              </a:rPr>
              <a:t>http://www.cloudstandardscustomercouncil.org/PublicCloudServiceAgreements2.pdf</a:t>
            </a:r>
            <a:endParaRPr lang="en-US" sz="1000" dirty="0" smtClean="0">
              <a:solidFill>
                <a:schemeClr val="tx1"/>
              </a:solidFill>
              <a:hlinkClick r:id="rId4"/>
            </a:endParaRPr>
          </a:p>
          <a:p>
            <a:endParaRPr lang="en-US" sz="1600" dirty="0" smtClean="0"/>
          </a:p>
          <a:p>
            <a:r>
              <a:rPr lang="en-US" sz="1600" b="1" dirty="0" smtClean="0"/>
              <a:t> </a:t>
            </a:r>
            <a:endParaRPr lang="en-US" sz="1600" dirty="0" smtClean="0">
              <a:solidFill>
                <a:schemeClr val="tx1"/>
              </a:solidFill>
            </a:endParaRPr>
          </a:p>
          <a:p>
            <a:pPr algn="l">
              <a:buFont typeface="Arial" pitchFamily="34" charset="0"/>
              <a:buChar char="•"/>
            </a:pPr>
            <a:endParaRPr lang="en-US" sz="1600" dirty="0" smtClean="0">
              <a:solidFill>
                <a:schemeClr val="tx1"/>
              </a:solidFill>
            </a:endParaRPr>
          </a:p>
          <a:p>
            <a:pPr algn="l">
              <a:buFont typeface="Arial" pitchFamily="34" charset="0"/>
              <a:buChar char="•"/>
            </a:pPr>
            <a:endParaRPr lang="en-US" sz="1600" dirty="0" smtClean="0">
              <a:solidFill>
                <a:schemeClr val="tx1"/>
              </a:solidFill>
            </a:endParaRPr>
          </a:p>
          <a:p>
            <a:pPr algn="l">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a:t>
            </a:fld>
            <a:endParaRPr lang="en-US"/>
          </a:p>
        </p:txBody>
      </p:sp>
      <p:sp>
        <p:nvSpPr>
          <p:cNvPr id="4" name="Rectangle 3"/>
          <p:cNvSpPr/>
          <p:nvPr/>
        </p:nvSpPr>
        <p:spPr>
          <a:xfrm>
            <a:off x="228600" y="1097280"/>
            <a:ext cx="8732520" cy="1643527"/>
          </a:xfrm>
          <a:prstGeom prst="rect">
            <a:avLst/>
          </a:prstGeom>
        </p:spPr>
        <p:txBody>
          <a:bodyPr wrap="square">
            <a:spAutoFit/>
          </a:bodyPr>
          <a:lstStyle/>
          <a:p>
            <a:pPr algn="just"/>
            <a:r>
              <a:rPr lang="en-US" sz="1600" dirty="0" smtClean="0">
                <a:solidFill>
                  <a:schemeClr val="tx1"/>
                </a:solidFill>
              </a:rPr>
              <a:t>• “Cloud“ standards &amp; frameworks </a:t>
            </a:r>
          </a:p>
          <a:p>
            <a:pPr lvl="1" algn="just">
              <a:buFont typeface="Arial" pitchFamily="34" charset="0"/>
              <a:buChar char="•"/>
            </a:pPr>
            <a:r>
              <a:rPr lang="en-US" sz="1600" dirty="0" smtClean="0">
                <a:solidFill>
                  <a:schemeClr val="tx1"/>
                </a:solidFill>
              </a:rPr>
              <a:t> ITIL &amp; Service management and relationship to cloud environment</a:t>
            </a:r>
          </a:p>
          <a:p>
            <a:pPr lvl="1" algn="just">
              <a:buFont typeface="Arial" pitchFamily="34" charset="0"/>
              <a:buChar char="•"/>
            </a:pPr>
            <a:r>
              <a:rPr lang="en-US" sz="1600" dirty="0" smtClean="0">
                <a:solidFill>
                  <a:schemeClr val="tx1"/>
                </a:solidFill>
              </a:rPr>
              <a:t> Examples of standards and regulations used in cloud computing environment</a:t>
            </a:r>
          </a:p>
          <a:p>
            <a:pPr algn="just">
              <a:buFont typeface="Arial" pitchFamily="34" charset="0"/>
              <a:buChar char="•"/>
            </a:pPr>
            <a:r>
              <a:rPr lang="en-US" sz="1600" dirty="0" smtClean="0">
                <a:solidFill>
                  <a:schemeClr val="tx1"/>
                </a:solidFill>
              </a:rPr>
              <a:t> Standardization groups in cloud environment</a:t>
            </a:r>
          </a:p>
          <a:p>
            <a:pPr algn="just">
              <a:buFont typeface="Arial" pitchFamily="34" charset="0"/>
              <a:buChar char="•"/>
            </a:pPr>
            <a:r>
              <a:rPr lang="en-US" sz="1600" dirty="0" smtClean="0">
                <a:solidFill>
                  <a:schemeClr val="tx1"/>
                </a:solidFill>
              </a:rPr>
              <a:t> </a:t>
            </a:r>
            <a:r>
              <a:rPr lang="en-US" sz="1600" dirty="0" err="1" smtClean="0">
                <a:solidFill>
                  <a:schemeClr val="tx1"/>
                </a:solidFill>
              </a:rPr>
              <a:t>OpenStack</a:t>
            </a:r>
            <a:endParaRPr lang="en-US" sz="1600" dirty="0" smtClean="0">
              <a:solidFill>
                <a:schemeClr val="tx1"/>
              </a:solidFill>
            </a:endParaRPr>
          </a:p>
          <a:p>
            <a:pPr algn="just">
              <a:buFont typeface="Arial" pitchFamily="34" charset="0"/>
              <a:buChar char="•"/>
            </a:pPr>
            <a:r>
              <a:rPr lang="en-US" sz="1600" dirty="0" smtClean="0">
                <a:solidFill>
                  <a:schemeClr val="tx1"/>
                </a:solidFill>
              </a:rPr>
              <a:t> Open Virtualization Format</a:t>
            </a:r>
          </a:p>
          <a:p>
            <a:pPr algn="just">
              <a:buFont typeface="Arial" pitchFamily="34" charset="0"/>
              <a:buChar char="•"/>
            </a:pPr>
            <a:r>
              <a:rPr lang="en-US" sz="1600" dirty="0" smtClean="0">
                <a:solidFill>
                  <a:schemeClr val="tx1"/>
                </a:solidFill>
              </a:rPr>
              <a:t> Data regulations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and structure</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5</a:t>
            </a:fld>
            <a:endParaRPr lang="en-US"/>
          </a:p>
        </p:txBody>
      </p:sp>
      <p:sp>
        <p:nvSpPr>
          <p:cNvPr id="4" name="Rectangle 3"/>
          <p:cNvSpPr/>
          <p:nvPr/>
        </p:nvSpPr>
        <p:spPr>
          <a:xfrm>
            <a:off x="228600" y="1097280"/>
            <a:ext cx="8248373" cy="5216813"/>
          </a:xfrm>
          <a:prstGeom prst="rect">
            <a:avLst/>
          </a:prstGeom>
        </p:spPr>
        <p:txBody>
          <a:bodyPr wrap="square">
            <a:spAutoFit/>
          </a:bodyPr>
          <a:lstStyle/>
          <a:p>
            <a:pPr algn="l"/>
            <a:r>
              <a:rPr lang="en-US" sz="1400" b="1" dirty="0" smtClean="0">
                <a:solidFill>
                  <a:schemeClr val="tx1"/>
                </a:solidFill>
              </a:rPr>
              <a:t>Key presentation</a:t>
            </a:r>
          </a:p>
          <a:p>
            <a:pPr algn="l"/>
            <a:endParaRPr lang="en-US" sz="1200" dirty="0" smtClean="0">
              <a:solidFill>
                <a:schemeClr val="tx1"/>
              </a:solidFill>
            </a:endParaRPr>
          </a:p>
          <a:p>
            <a:pPr algn="l">
              <a:buFont typeface="Arial" pitchFamily="34" charset="0"/>
              <a:buChar char="•"/>
            </a:pPr>
            <a:r>
              <a:rPr lang="en-US" sz="1200" dirty="0" smtClean="0">
                <a:solidFill>
                  <a:schemeClr val="tx1"/>
                </a:solidFill>
              </a:rPr>
              <a:t>	File: This training material -&gt; </a:t>
            </a:r>
            <a:r>
              <a:rPr lang="en-US" sz="1200" b="1" dirty="0" smtClean="0">
                <a:solidFill>
                  <a:srgbClr val="FF0000"/>
                </a:solidFill>
              </a:rPr>
              <a:t>master file</a:t>
            </a:r>
            <a:endParaRPr lang="en-US" sz="1200" dirty="0" smtClean="0">
              <a:solidFill>
                <a:srgbClr val="FF0000"/>
              </a:solidFill>
            </a:endParaRPr>
          </a:p>
          <a:p>
            <a:pPr algn="l">
              <a:buFont typeface="Arial" pitchFamily="34" charset="0"/>
              <a:buChar char="•"/>
            </a:pPr>
            <a:endParaRPr lang="en-US" sz="1200" dirty="0" smtClean="0">
              <a:solidFill>
                <a:schemeClr val="tx1"/>
              </a:solidFill>
            </a:endParaRPr>
          </a:p>
          <a:p>
            <a:pPr algn="l">
              <a:buFont typeface="Arial" pitchFamily="34" charset="0"/>
              <a:buChar char="•"/>
            </a:pPr>
            <a:r>
              <a:rPr lang="en-US" sz="1200" dirty="0" smtClean="0">
                <a:solidFill>
                  <a:schemeClr val="tx1"/>
                </a:solidFill>
              </a:rPr>
              <a:t>	Source: Cloud Computing and Service Management (CLD01)</a:t>
            </a:r>
          </a:p>
          <a:p>
            <a:pPr algn="l"/>
            <a:r>
              <a:rPr lang="en-US" sz="1200" dirty="0" smtClean="0">
                <a:solidFill>
                  <a:schemeClr val="tx1"/>
                </a:solidFill>
              </a:rPr>
              <a:t>	File: CloudLectureUniSTRJochen.pdf – Chapter 1 and 2 -&gt; </a:t>
            </a:r>
            <a:r>
              <a:rPr lang="en-US" sz="1200" b="1" dirty="0" smtClean="0">
                <a:solidFill>
                  <a:srgbClr val="0070C0"/>
                </a:solidFill>
              </a:rPr>
              <a:t>supplement</a:t>
            </a:r>
            <a:endParaRPr lang="en-US" sz="1200" dirty="0" smtClean="0">
              <a:solidFill>
                <a:schemeClr val="tx1"/>
              </a:solidFill>
            </a:endParaRPr>
          </a:p>
          <a:p>
            <a:pPr algn="l">
              <a:buFont typeface="Arial" pitchFamily="34" charset="0"/>
              <a:buChar char="•"/>
            </a:pPr>
            <a:endParaRPr lang="en-US" sz="1200" dirty="0" smtClean="0">
              <a:solidFill>
                <a:schemeClr val="tx1"/>
              </a:solidFill>
            </a:endParaRPr>
          </a:p>
          <a:p>
            <a:pPr algn="l"/>
            <a:endParaRPr lang="en-US" sz="1400" dirty="0" smtClean="0">
              <a:solidFill>
                <a:schemeClr val="tx1"/>
              </a:solidFill>
            </a:endParaRPr>
          </a:p>
          <a:p>
            <a:pPr algn="l"/>
            <a:r>
              <a:rPr lang="en-US" sz="1400" b="1" dirty="0" smtClean="0">
                <a:solidFill>
                  <a:schemeClr val="tx1"/>
                </a:solidFill>
              </a:rPr>
              <a:t>Appendix</a:t>
            </a:r>
          </a:p>
          <a:p>
            <a:pPr algn="l"/>
            <a:endParaRPr lang="en-US" sz="1200" dirty="0" smtClean="0">
              <a:solidFill>
                <a:schemeClr val="tx1"/>
              </a:solidFill>
            </a:endParaRPr>
          </a:p>
          <a:p>
            <a:pPr algn="l"/>
            <a:r>
              <a:rPr lang="en-US" sz="1400" b="1" dirty="0" smtClean="0">
                <a:solidFill>
                  <a:schemeClr val="tx1"/>
                </a:solidFill>
              </a:rPr>
              <a:t>A – </a:t>
            </a:r>
          </a:p>
          <a:p>
            <a:pPr algn="l"/>
            <a:r>
              <a:rPr lang="en-US" sz="1200" dirty="0" smtClean="0">
                <a:solidFill>
                  <a:schemeClr val="tx1"/>
                </a:solidFill>
              </a:rPr>
              <a:t>	Source: Foundations in IT services  governance  and ITIL courseware - Instructor Resources CD</a:t>
            </a:r>
          </a:p>
          <a:p>
            <a:pPr algn="l"/>
            <a:r>
              <a:rPr lang="en-US" sz="1200" dirty="0" smtClean="0">
                <a:solidFill>
                  <a:schemeClr val="tx1"/>
                </a:solidFill>
              </a:rPr>
              <a:t>	File: Unit01.pps</a:t>
            </a:r>
          </a:p>
          <a:p>
            <a:pPr algn="l"/>
            <a:endParaRPr lang="en-US" sz="1400" b="1" dirty="0" smtClean="0">
              <a:solidFill>
                <a:schemeClr val="tx1"/>
              </a:solidFill>
            </a:endParaRPr>
          </a:p>
          <a:p>
            <a:pPr algn="l"/>
            <a:r>
              <a:rPr lang="en-US" sz="1400" b="1" dirty="0" smtClean="0">
                <a:solidFill>
                  <a:schemeClr val="tx1"/>
                </a:solidFill>
              </a:rPr>
              <a:t>B – </a:t>
            </a:r>
          </a:p>
          <a:p>
            <a:pPr algn="l"/>
            <a:r>
              <a:rPr lang="en-US" sz="1200" dirty="0" smtClean="0">
                <a:solidFill>
                  <a:schemeClr val="tx1"/>
                </a:solidFill>
              </a:rPr>
              <a:t>	Source: Cloud Computing and Service Management (CLD01)</a:t>
            </a:r>
          </a:p>
          <a:p>
            <a:pPr algn="l"/>
            <a:r>
              <a:rPr lang="en-US" sz="1200" dirty="0" smtClean="0">
                <a:solidFill>
                  <a:schemeClr val="tx1"/>
                </a:solidFill>
              </a:rPr>
              <a:t>	File: CloudServiceManagement.pdf</a:t>
            </a:r>
          </a:p>
          <a:p>
            <a:pPr algn="l"/>
            <a:r>
              <a:rPr lang="en-US" sz="1200" dirty="0" smtClean="0">
                <a:solidFill>
                  <a:schemeClr val="tx1"/>
                </a:solidFill>
              </a:rPr>
              <a:t>	</a:t>
            </a:r>
          </a:p>
          <a:p>
            <a:pPr algn="l"/>
            <a:r>
              <a:rPr lang="en-US" sz="1400" b="1" dirty="0" smtClean="0">
                <a:solidFill>
                  <a:schemeClr val="tx1"/>
                </a:solidFill>
              </a:rPr>
              <a:t>C – </a:t>
            </a:r>
          </a:p>
          <a:p>
            <a:pPr algn="l"/>
            <a:r>
              <a:rPr lang="en-US" sz="1200" dirty="0" smtClean="0">
                <a:solidFill>
                  <a:schemeClr val="tx1"/>
                </a:solidFill>
              </a:rPr>
              <a:t>	Source: Cloud Computing and Service Management (CLD01)</a:t>
            </a:r>
          </a:p>
          <a:p>
            <a:pPr algn="l"/>
            <a:r>
              <a:rPr lang="en-US" sz="1200" dirty="0" smtClean="0">
                <a:solidFill>
                  <a:schemeClr val="tx1"/>
                </a:solidFill>
              </a:rPr>
              <a:t>	File: Cloud_Computing_-_Virtualization_-_2010-03-08b.pdf – part 3</a:t>
            </a:r>
          </a:p>
          <a:p>
            <a:pPr algn="l"/>
            <a:endParaRPr lang="en-US" sz="1200" dirty="0" smtClean="0">
              <a:solidFill>
                <a:schemeClr val="tx1"/>
              </a:solidFill>
            </a:endParaRPr>
          </a:p>
          <a:p>
            <a:pPr algn="l"/>
            <a:endParaRPr lang="en-US" sz="1200" dirty="0" smtClean="0">
              <a:solidFill>
                <a:schemeClr val="tx1"/>
              </a:solidFill>
            </a:endParaRPr>
          </a:p>
          <a:p>
            <a:pPr algn="l"/>
            <a:endParaRPr lang="en-US" sz="1200" dirty="0" smtClean="0">
              <a:solidFill>
                <a:schemeClr val="tx1"/>
              </a:solidFill>
            </a:endParaRPr>
          </a:p>
          <a:p>
            <a:endParaRPr lang="en-US" sz="1400" dirty="0" smtClean="0">
              <a:solidFill>
                <a:schemeClr val="tx1"/>
              </a:solidFill>
            </a:endParaRPr>
          </a:p>
          <a:p>
            <a:endParaRPr lang="en-US" sz="1800" dirty="0" smtClean="0">
              <a:solidFill>
                <a:schemeClr val="tx1"/>
              </a:solidFill>
            </a:endParaRPr>
          </a:p>
          <a:p>
            <a:endParaRPr lang="en-US" sz="1800" dirty="0" smtClean="0">
              <a:solidFill>
                <a:schemeClr val="tx1"/>
              </a:solidFill>
            </a:endParaRPr>
          </a:p>
          <a:p>
            <a:endParaRPr lang="en-US" sz="1800"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Standards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6</a:t>
            </a:fld>
            <a:endParaRPr lang="en-US"/>
          </a:p>
        </p:txBody>
      </p:sp>
      <p:sp>
        <p:nvSpPr>
          <p:cNvPr id="4" name="Rectangle 3"/>
          <p:cNvSpPr/>
          <p:nvPr/>
        </p:nvSpPr>
        <p:spPr>
          <a:xfrm>
            <a:off x="182880" y="1051560"/>
            <a:ext cx="8641080" cy="2751522"/>
          </a:xfrm>
          <a:prstGeom prst="rect">
            <a:avLst/>
          </a:prstGeom>
        </p:spPr>
        <p:txBody>
          <a:bodyPr wrap="square">
            <a:spAutoFit/>
          </a:bodyPr>
          <a:lstStyle/>
          <a:p>
            <a:pPr algn="just"/>
            <a:r>
              <a:rPr lang="en-US" sz="1600" dirty="0" smtClean="0">
                <a:solidFill>
                  <a:schemeClr val="tx1"/>
                </a:solidFill>
              </a:rPr>
              <a:t>Cloud computing standards are already available in support of many of the functions and requirements for cloud computing. While many of these standards were developed in support of pre-cloud computing technologies, such as those designed for web services and the Internet, they also support the functions and requirements of cloud computing. Other standards are now being developed in specific support of cloud computing functions and requirements, such as virtualization.</a:t>
            </a:r>
          </a:p>
          <a:p>
            <a:pPr algn="just"/>
            <a:endParaRPr lang="en-US" sz="1600" dirty="0" smtClean="0">
              <a:solidFill>
                <a:schemeClr val="tx1"/>
              </a:solidFill>
            </a:endParaRPr>
          </a:p>
          <a:p>
            <a:pPr algn="just"/>
            <a:r>
              <a:rPr lang="en-US" sz="1600" dirty="0" smtClean="0">
                <a:solidFill>
                  <a:schemeClr val="tx1"/>
                </a:solidFill>
              </a:rPr>
              <a:t>There is a </a:t>
            </a:r>
            <a:r>
              <a:rPr lang="en-US" sz="1600" b="1" dirty="0" smtClean="0">
                <a:solidFill>
                  <a:schemeClr val="tx1"/>
                </a:solidFill>
              </a:rPr>
              <a:t>fast-changing landscape </a:t>
            </a:r>
            <a:r>
              <a:rPr lang="en-US" sz="1600" dirty="0" smtClean="0">
                <a:solidFill>
                  <a:schemeClr val="tx1"/>
                </a:solidFill>
              </a:rPr>
              <a:t>of cloud computing-relevant standardization under way in a number of Standards Developing Organizations (SDOs). While there are </a:t>
            </a:r>
            <a:r>
              <a:rPr lang="en-US" sz="1600" b="1" dirty="0" smtClean="0">
                <a:solidFill>
                  <a:schemeClr val="tx1"/>
                </a:solidFill>
              </a:rPr>
              <a:t>only a few approved cloud computing specific standards at present</a:t>
            </a:r>
            <a:r>
              <a:rPr lang="en-US" sz="1600" dirty="0" smtClean="0">
                <a:solidFill>
                  <a:schemeClr val="tx1"/>
                </a:solidFill>
              </a:rPr>
              <a:t>, federal agencies should be encouraged to participate in specific cloud computing standards development projects that support their priorities in cloud computing services</a:t>
            </a:r>
            <a:endParaRPr lang="en-US" sz="1600" dirty="0">
              <a:solidFill>
                <a:schemeClr val="tx1"/>
              </a:solidFill>
            </a:endParaRPr>
          </a:p>
        </p:txBody>
      </p:sp>
      <p:sp>
        <p:nvSpPr>
          <p:cNvPr id="5" name="TextBox 4"/>
          <p:cNvSpPr txBox="1"/>
          <p:nvPr/>
        </p:nvSpPr>
        <p:spPr>
          <a:xfrm>
            <a:off x="320040" y="6187988"/>
            <a:ext cx="7452360" cy="258532"/>
          </a:xfrm>
          <a:prstGeom prst="rect">
            <a:avLst/>
          </a:prstGeom>
          <a:noFill/>
        </p:spPr>
        <p:txBody>
          <a:bodyPr wrap="square" rtlCol="0">
            <a:spAutoFit/>
          </a:bodyPr>
          <a:lstStyle/>
          <a:p>
            <a:pPr algn="l"/>
            <a:r>
              <a:rPr lang="en-US" sz="1200" b="1" dirty="0" smtClean="0">
                <a:solidFill>
                  <a:srgbClr val="002060"/>
                </a:solidFill>
              </a:rPr>
              <a:t>Source</a:t>
            </a:r>
            <a:r>
              <a:rPr lang="en-US" sz="1200" dirty="0" smtClean="0">
                <a:solidFill>
                  <a:srgbClr val="002060"/>
                </a:solidFill>
              </a:rPr>
              <a:t>: http://www.nist.gov/customcf/get_pdf.cfm?pub_id=909024</a:t>
            </a:r>
            <a:endParaRPr lang="en-US" sz="1200" dirty="0">
              <a:solidFill>
                <a:srgbClr val="002060"/>
              </a:solidFill>
            </a:endParaRPr>
          </a:p>
        </p:txBody>
      </p:sp>
      <p:pic>
        <p:nvPicPr>
          <p:cNvPr id="23553" name="Picture 1"/>
          <p:cNvPicPr>
            <a:picLocks noChangeAspect="1" noChangeArrowheads="1"/>
          </p:cNvPicPr>
          <p:nvPr/>
        </p:nvPicPr>
        <p:blipFill>
          <a:blip r:embed="rId2"/>
          <a:srcRect/>
          <a:stretch>
            <a:fillRect/>
          </a:stretch>
        </p:blipFill>
        <p:spPr bwMode="auto">
          <a:xfrm>
            <a:off x="5829300" y="3703320"/>
            <a:ext cx="2857500" cy="220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7</a:t>
            </a:fld>
            <a:endParaRPr lang="en-US"/>
          </a:p>
        </p:txBody>
      </p:sp>
      <p:pic>
        <p:nvPicPr>
          <p:cNvPr id="22530" name="Picture 2"/>
          <p:cNvPicPr>
            <a:picLocks noChangeAspect="1" noChangeArrowheads="1"/>
          </p:cNvPicPr>
          <p:nvPr/>
        </p:nvPicPr>
        <p:blipFill>
          <a:blip r:embed="rId2"/>
          <a:srcRect/>
          <a:stretch>
            <a:fillRect/>
          </a:stretch>
        </p:blipFill>
        <p:spPr bwMode="auto">
          <a:xfrm>
            <a:off x="1417320" y="1005840"/>
            <a:ext cx="6979285" cy="4845695"/>
          </a:xfrm>
          <a:prstGeom prst="rect">
            <a:avLst/>
          </a:prstGeom>
          <a:noFill/>
          <a:ln w="9525">
            <a:noFill/>
            <a:miter lim="800000"/>
            <a:headEnd/>
            <a:tailEnd/>
          </a:ln>
        </p:spPr>
      </p:pic>
      <p:sp>
        <p:nvSpPr>
          <p:cNvPr id="5" name="Title 1"/>
          <p:cNvSpPr>
            <a:spLocks noGrp="1"/>
          </p:cNvSpPr>
          <p:nvPr>
            <p:ph type="title"/>
          </p:nvPr>
        </p:nvSpPr>
        <p:spPr>
          <a:xfrm>
            <a:off x="182563" y="593725"/>
            <a:ext cx="8686800" cy="639763"/>
          </a:xfrm>
        </p:spPr>
        <p:txBody>
          <a:bodyPr/>
          <a:lstStyle/>
          <a:p>
            <a:r>
              <a:rPr lang="en-US" dirty="0" smtClean="0"/>
              <a:t>Cloud Standards</a:t>
            </a:r>
            <a:endParaRPr lang="en-US" dirty="0"/>
          </a:p>
        </p:txBody>
      </p:sp>
      <p:sp>
        <p:nvSpPr>
          <p:cNvPr id="6" name="TextBox 5"/>
          <p:cNvSpPr txBox="1"/>
          <p:nvPr/>
        </p:nvSpPr>
        <p:spPr>
          <a:xfrm>
            <a:off x="502920" y="6187988"/>
            <a:ext cx="7452360" cy="258532"/>
          </a:xfrm>
          <a:prstGeom prst="rect">
            <a:avLst/>
          </a:prstGeom>
          <a:noFill/>
        </p:spPr>
        <p:txBody>
          <a:bodyPr wrap="square" rtlCol="0">
            <a:spAutoFit/>
          </a:bodyPr>
          <a:lstStyle/>
          <a:p>
            <a:pPr algn="l"/>
            <a:r>
              <a:rPr lang="en-US" sz="1200" b="1" dirty="0" smtClean="0">
                <a:solidFill>
                  <a:srgbClr val="002060"/>
                </a:solidFill>
              </a:rPr>
              <a:t>Source</a:t>
            </a:r>
            <a:r>
              <a:rPr lang="en-US" sz="1200" dirty="0" smtClean="0">
                <a:solidFill>
                  <a:srgbClr val="002060"/>
                </a:solidFill>
              </a:rPr>
              <a:t>: http://www.nist.gov/customcf/get_pdf.cfm?pub_id=909024</a:t>
            </a:r>
            <a:endParaRPr lang="en-US" sz="1200" dirty="0">
              <a:solidFill>
                <a:srgbClr val="00206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Standards – recommendations for companies</a:t>
            </a:r>
            <a:endParaRPr lang="en-US" dirty="0"/>
          </a:p>
        </p:txBody>
      </p:sp>
      <p:sp>
        <p:nvSpPr>
          <p:cNvPr id="3" name="Slide Number Placeholder 2"/>
          <p:cNvSpPr>
            <a:spLocks noGrp="1"/>
          </p:cNvSpPr>
          <p:nvPr>
            <p:ph type="sldNum" sz="quarter" idx="11"/>
          </p:nvPr>
        </p:nvSpPr>
        <p:spPr>
          <a:xfrm>
            <a:off x="182563" y="6582410"/>
            <a:ext cx="366712" cy="184150"/>
          </a:xfrm>
        </p:spPr>
        <p:txBody>
          <a:bodyPr/>
          <a:lstStyle/>
          <a:p>
            <a:pPr>
              <a:defRPr/>
            </a:pPr>
            <a:fld id="{7759C7FE-BE6B-403C-A13B-DB95E1BBB64B}" type="slidenum">
              <a:rPr lang="en-US" smtClean="0"/>
              <a:pPr>
                <a:defRPr/>
              </a:pPr>
              <a:t>8</a:t>
            </a:fld>
            <a:endParaRPr lang="en-US"/>
          </a:p>
        </p:txBody>
      </p:sp>
      <p:sp>
        <p:nvSpPr>
          <p:cNvPr id="4" name="Rectangle 3"/>
          <p:cNvSpPr/>
          <p:nvPr/>
        </p:nvSpPr>
        <p:spPr>
          <a:xfrm>
            <a:off x="228600" y="1280160"/>
            <a:ext cx="8412480" cy="1837426"/>
          </a:xfrm>
          <a:prstGeom prst="rect">
            <a:avLst/>
          </a:prstGeom>
        </p:spPr>
        <p:txBody>
          <a:bodyPr wrap="square">
            <a:spAutoFit/>
          </a:bodyPr>
          <a:lstStyle/>
          <a:p>
            <a:pPr algn="just"/>
            <a:r>
              <a:rPr lang="en-US" sz="1400" b="1" dirty="0" smtClean="0">
                <a:solidFill>
                  <a:schemeClr val="tx1"/>
                </a:solidFill>
              </a:rPr>
              <a:t>1 – Contribute Agency Requirements</a:t>
            </a:r>
            <a:endParaRPr lang="en-US" sz="1400" dirty="0" smtClean="0">
              <a:solidFill>
                <a:schemeClr val="tx1"/>
              </a:solidFill>
            </a:endParaRPr>
          </a:p>
          <a:p>
            <a:pPr algn="just"/>
            <a:endParaRPr lang="en-US" sz="1400" dirty="0" smtClean="0">
              <a:solidFill>
                <a:schemeClr val="tx1"/>
              </a:solidFill>
            </a:endParaRPr>
          </a:p>
          <a:p>
            <a:pPr algn="just"/>
            <a:r>
              <a:rPr lang="en-US" sz="1400" b="1" dirty="0" smtClean="0">
                <a:solidFill>
                  <a:schemeClr val="tx1"/>
                </a:solidFill>
              </a:rPr>
              <a:t>2 – Participate in Standards Development</a:t>
            </a:r>
          </a:p>
          <a:p>
            <a:pPr algn="just"/>
            <a:endParaRPr lang="en-US" sz="1400" dirty="0" smtClean="0">
              <a:solidFill>
                <a:schemeClr val="tx1"/>
              </a:solidFill>
            </a:endParaRPr>
          </a:p>
          <a:p>
            <a:pPr algn="just"/>
            <a:r>
              <a:rPr lang="en-US" sz="1400" b="1" dirty="0" smtClean="0">
                <a:solidFill>
                  <a:schemeClr val="tx1"/>
                </a:solidFill>
              </a:rPr>
              <a:t>3 – Encourage Testing to Accelerate Technically Sound Standards - Based Deployments</a:t>
            </a:r>
          </a:p>
          <a:p>
            <a:pPr algn="just"/>
            <a:endParaRPr lang="en-US" sz="1400" dirty="0" smtClean="0">
              <a:solidFill>
                <a:schemeClr val="tx1"/>
              </a:solidFill>
            </a:endParaRPr>
          </a:p>
          <a:p>
            <a:pPr algn="just"/>
            <a:r>
              <a:rPr lang="en-US" sz="1400" b="1" dirty="0" smtClean="0">
                <a:solidFill>
                  <a:schemeClr val="tx1"/>
                </a:solidFill>
              </a:rPr>
              <a:t>4 – Specify Cloud Computing Standards</a:t>
            </a:r>
          </a:p>
          <a:p>
            <a:pPr algn="just"/>
            <a:endParaRPr lang="en-US" sz="1400" dirty="0" smtClean="0">
              <a:solidFill>
                <a:schemeClr val="tx1"/>
              </a:solidFill>
            </a:endParaRPr>
          </a:p>
          <a:p>
            <a:pPr algn="l"/>
            <a:r>
              <a:rPr lang="en-US" sz="1400" b="1" dirty="0" smtClean="0">
                <a:solidFill>
                  <a:schemeClr val="tx1"/>
                </a:solidFill>
              </a:rPr>
              <a:t>5 – Dissemination of Information on Cloud Computing </a:t>
            </a:r>
            <a:r>
              <a:rPr lang="en-US" sz="1400" b="1" dirty="0" smtClean="0">
                <a:solidFill>
                  <a:schemeClr val="tx1"/>
                </a:solidFill>
              </a:rPr>
              <a:t>Standards</a:t>
            </a:r>
            <a:endParaRPr lang="en-US" sz="1400" b="1" dirty="0" smtClean="0">
              <a:solidFill>
                <a:schemeClr val="tx1"/>
              </a:solidFill>
            </a:endParaRPr>
          </a:p>
        </p:txBody>
      </p:sp>
      <p:sp>
        <p:nvSpPr>
          <p:cNvPr id="5" name="TextBox 4"/>
          <p:cNvSpPr txBox="1"/>
          <p:nvPr/>
        </p:nvSpPr>
        <p:spPr>
          <a:xfrm>
            <a:off x="228600" y="3216188"/>
            <a:ext cx="7452360" cy="258532"/>
          </a:xfrm>
          <a:prstGeom prst="rect">
            <a:avLst/>
          </a:prstGeom>
          <a:noFill/>
        </p:spPr>
        <p:txBody>
          <a:bodyPr wrap="square" rtlCol="0">
            <a:spAutoFit/>
          </a:bodyPr>
          <a:lstStyle/>
          <a:p>
            <a:pPr algn="l"/>
            <a:r>
              <a:rPr lang="en-US" sz="1200" b="1" dirty="0" smtClean="0">
                <a:solidFill>
                  <a:srgbClr val="002060"/>
                </a:solidFill>
              </a:rPr>
              <a:t>Source</a:t>
            </a:r>
            <a:r>
              <a:rPr lang="en-US" sz="1200" dirty="0" smtClean="0">
                <a:solidFill>
                  <a:srgbClr val="002060"/>
                </a:solidFill>
              </a:rPr>
              <a:t>: http://www.nist.gov/customcf/get_pdf.cfm?pub_id=909024</a:t>
            </a:r>
            <a:endParaRPr lang="en-US" sz="1200" dirty="0">
              <a:solidFill>
                <a:srgbClr val="00206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Standards – recommendations for companies</a:t>
            </a:r>
            <a:endParaRPr lang="en-US" dirty="0"/>
          </a:p>
        </p:txBody>
      </p:sp>
      <p:sp>
        <p:nvSpPr>
          <p:cNvPr id="3" name="Slide Number Placeholder 2"/>
          <p:cNvSpPr>
            <a:spLocks noGrp="1"/>
          </p:cNvSpPr>
          <p:nvPr>
            <p:ph type="sldNum" sz="quarter" idx="11"/>
          </p:nvPr>
        </p:nvSpPr>
        <p:spPr>
          <a:xfrm>
            <a:off x="182563" y="6582410"/>
            <a:ext cx="366712" cy="184150"/>
          </a:xfrm>
        </p:spPr>
        <p:txBody>
          <a:bodyPr/>
          <a:lstStyle/>
          <a:p>
            <a:pPr>
              <a:defRPr/>
            </a:pPr>
            <a:fld id="{7759C7FE-BE6B-403C-A13B-DB95E1BBB64B}" type="slidenum">
              <a:rPr lang="en-US" smtClean="0"/>
              <a:pPr>
                <a:defRPr/>
              </a:pPr>
              <a:t>9</a:t>
            </a:fld>
            <a:endParaRPr lang="en-US"/>
          </a:p>
        </p:txBody>
      </p:sp>
      <p:sp>
        <p:nvSpPr>
          <p:cNvPr id="4" name="Rectangle 3"/>
          <p:cNvSpPr/>
          <p:nvPr/>
        </p:nvSpPr>
        <p:spPr>
          <a:xfrm>
            <a:off x="228600" y="1280160"/>
            <a:ext cx="8412480" cy="1837426"/>
          </a:xfrm>
          <a:prstGeom prst="rect">
            <a:avLst/>
          </a:prstGeom>
        </p:spPr>
        <p:txBody>
          <a:bodyPr wrap="square">
            <a:spAutoFit/>
          </a:bodyPr>
          <a:lstStyle/>
          <a:p>
            <a:pPr algn="just"/>
            <a:r>
              <a:rPr lang="en-US" sz="1400" b="1" dirty="0" smtClean="0">
                <a:solidFill>
                  <a:schemeClr val="tx1"/>
                </a:solidFill>
              </a:rPr>
              <a:t>1 – Contribute Agency Requirements</a:t>
            </a:r>
            <a:endParaRPr lang="en-US" sz="1400" dirty="0" smtClean="0">
              <a:solidFill>
                <a:schemeClr val="tx1"/>
              </a:solidFill>
            </a:endParaRPr>
          </a:p>
          <a:p>
            <a:pPr algn="just"/>
            <a:endParaRPr lang="en-US" sz="1400" dirty="0" smtClean="0">
              <a:solidFill>
                <a:schemeClr val="tx1"/>
              </a:solidFill>
            </a:endParaRPr>
          </a:p>
          <a:p>
            <a:pPr algn="just"/>
            <a:r>
              <a:rPr lang="en-US" sz="1400" b="1" dirty="0" smtClean="0">
                <a:solidFill>
                  <a:schemeClr val="tx1"/>
                </a:solidFill>
              </a:rPr>
              <a:t>2 – Participate in Standards Development</a:t>
            </a:r>
          </a:p>
          <a:p>
            <a:pPr algn="just"/>
            <a:endParaRPr lang="en-US" sz="1400" dirty="0" smtClean="0">
              <a:solidFill>
                <a:schemeClr val="tx1"/>
              </a:solidFill>
            </a:endParaRPr>
          </a:p>
          <a:p>
            <a:pPr algn="just"/>
            <a:r>
              <a:rPr lang="en-US" sz="1400" b="1" dirty="0" smtClean="0">
                <a:solidFill>
                  <a:schemeClr val="tx1"/>
                </a:solidFill>
              </a:rPr>
              <a:t>3 – Encourage Testing to Accelerate Technically Sound Standards - Based Deployments</a:t>
            </a:r>
          </a:p>
          <a:p>
            <a:pPr algn="just"/>
            <a:endParaRPr lang="en-US" sz="1400" dirty="0" smtClean="0">
              <a:solidFill>
                <a:schemeClr val="tx1"/>
              </a:solidFill>
            </a:endParaRPr>
          </a:p>
          <a:p>
            <a:pPr algn="just"/>
            <a:r>
              <a:rPr lang="en-US" sz="1400" b="1" dirty="0" smtClean="0">
                <a:solidFill>
                  <a:schemeClr val="tx1"/>
                </a:solidFill>
              </a:rPr>
              <a:t>4 – Specify Cloud Computing Standards</a:t>
            </a:r>
          </a:p>
          <a:p>
            <a:pPr algn="just"/>
            <a:endParaRPr lang="en-US" sz="1400" dirty="0" smtClean="0">
              <a:solidFill>
                <a:schemeClr val="tx1"/>
              </a:solidFill>
            </a:endParaRPr>
          </a:p>
          <a:p>
            <a:pPr algn="l"/>
            <a:r>
              <a:rPr lang="en-US" sz="1400" b="1" dirty="0" smtClean="0">
                <a:solidFill>
                  <a:schemeClr val="tx1"/>
                </a:solidFill>
              </a:rPr>
              <a:t>5 – Dissemination of Information on Cloud Computing </a:t>
            </a:r>
            <a:r>
              <a:rPr lang="en-US" sz="1400" b="1" dirty="0" smtClean="0">
                <a:solidFill>
                  <a:schemeClr val="tx1"/>
                </a:solidFill>
              </a:rPr>
              <a:t>Standards</a:t>
            </a:r>
            <a:endParaRPr lang="en-US" sz="1400" b="1" dirty="0" smtClean="0">
              <a:solidFill>
                <a:schemeClr val="tx1"/>
              </a:solidFill>
            </a:endParaRPr>
          </a:p>
        </p:txBody>
      </p:sp>
      <p:sp>
        <p:nvSpPr>
          <p:cNvPr id="5" name="TextBox 4"/>
          <p:cNvSpPr txBox="1"/>
          <p:nvPr/>
        </p:nvSpPr>
        <p:spPr>
          <a:xfrm>
            <a:off x="228600" y="3216188"/>
            <a:ext cx="7452360" cy="258532"/>
          </a:xfrm>
          <a:prstGeom prst="rect">
            <a:avLst/>
          </a:prstGeom>
          <a:noFill/>
        </p:spPr>
        <p:txBody>
          <a:bodyPr wrap="square" rtlCol="0">
            <a:spAutoFit/>
          </a:bodyPr>
          <a:lstStyle/>
          <a:p>
            <a:pPr algn="l"/>
            <a:r>
              <a:rPr lang="en-US" sz="1200" b="1" dirty="0" smtClean="0">
                <a:solidFill>
                  <a:srgbClr val="002060"/>
                </a:solidFill>
              </a:rPr>
              <a:t>Source</a:t>
            </a:r>
            <a:r>
              <a:rPr lang="en-US" sz="1200" dirty="0" smtClean="0">
                <a:solidFill>
                  <a:srgbClr val="002060"/>
                </a:solidFill>
              </a:rPr>
              <a:t>: http://www.nist.gov/customcf/get_pdf.cfm?pub_id=909024</a:t>
            </a:r>
            <a:endParaRPr lang="en-US" sz="1200" dirty="0">
              <a:solidFill>
                <a:srgbClr val="002060"/>
              </a:solidFill>
            </a:endParaRPr>
          </a:p>
        </p:txBody>
      </p:sp>
      <p:sp>
        <p:nvSpPr>
          <p:cNvPr id="6" name="Title 1"/>
          <p:cNvSpPr txBox="1">
            <a:spLocks/>
          </p:cNvSpPr>
          <p:nvPr/>
        </p:nvSpPr>
        <p:spPr bwMode="auto">
          <a:xfrm>
            <a:off x="182880" y="3840480"/>
            <a:ext cx="8686800" cy="639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ct val="0"/>
              </a:spcBef>
              <a:spcAft>
                <a:spcPct val="0"/>
              </a:spcAft>
              <a:defRPr sz="2200">
                <a:solidFill>
                  <a:schemeClr val="hlink"/>
                </a:solidFill>
                <a:latin typeface="+mj-lt"/>
                <a:ea typeface="MS PGothic" pitchFamily="34" charset="-128"/>
                <a:cs typeface="ＭＳ Ｐゴシック" charset="0"/>
              </a:defRPr>
            </a:lvl1pPr>
            <a:lvl2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2pPr>
            <a:lvl3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3pPr>
            <a:lvl4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4pPr>
            <a:lvl5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5pPr>
            <a:lvl6pPr marL="457200" algn="l" rtl="0" fontAlgn="base">
              <a:lnSpc>
                <a:spcPct val="90000"/>
              </a:lnSpc>
              <a:spcBef>
                <a:spcPct val="0"/>
              </a:spcBef>
              <a:spcAft>
                <a:spcPct val="0"/>
              </a:spcAft>
              <a:defRPr sz="2200">
                <a:solidFill>
                  <a:schemeClr val="hlink"/>
                </a:solidFill>
                <a:latin typeface="Arial" charset="0"/>
                <a:ea typeface="ＭＳ Ｐゴシック" charset="0"/>
              </a:defRPr>
            </a:lvl6pPr>
            <a:lvl7pPr marL="914400" algn="l" rtl="0" fontAlgn="base">
              <a:lnSpc>
                <a:spcPct val="90000"/>
              </a:lnSpc>
              <a:spcBef>
                <a:spcPct val="0"/>
              </a:spcBef>
              <a:spcAft>
                <a:spcPct val="0"/>
              </a:spcAft>
              <a:defRPr sz="2200">
                <a:solidFill>
                  <a:schemeClr val="hlink"/>
                </a:solidFill>
                <a:latin typeface="Arial" charset="0"/>
                <a:ea typeface="ＭＳ Ｐゴシック" charset="0"/>
              </a:defRPr>
            </a:lvl7pPr>
            <a:lvl8pPr marL="1371600" algn="l" rtl="0" fontAlgn="base">
              <a:lnSpc>
                <a:spcPct val="90000"/>
              </a:lnSpc>
              <a:spcBef>
                <a:spcPct val="0"/>
              </a:spcBef>
              <a:spcAft>
                <a:spcPct val="0"/>
              </a:spcAft>
              <a:defRPr sz="2200">
                <a:solidFill>
                  <a:schemeClr val="hlink"/>
                </a:solidFill>
                <a:latin typeface="Arial" charset="0"/>
                <a:ea typeface="ＭＳ Ｐゴシック" charset="0"/>
              </a:defRPr>
            </a:lvl8pPr>
            <a:lvl9pPr marL="1828800" algn="l" rtl="0" fontAlgn="base">
              <a:lnSpc>
                <a:spcPct val="90000"/>
              </a:lnSpc>
              <a:spcBef>
                <a:spcPct val="0"/>
              </a:spcBef>
              <a:spcAft>
                <a:spcPct val="0"/>
              </a:spcAft>
              <a:defRPr sz="2200">
                <a:solidFill>
                  <a:schemeClr val="hlink"/>
                </a:solidFill>
                <a:latin typeface="Arial" charset="0"/>
                <a:ea typeface="ＭＳ Ｐゴシック" charset="0"/>
              </a:defRPr>
            </a:lvl9pPr>
          </a:lstStyle>
          <a:p>
            <a:r>
              <a:rPr lang="en-US" kern="0" dirty="0" smtClean="0"/>
              <a:t>What are benefits of standards</a:t>
            </a:r>
            <a:endParaRPr lang="en-US" kern="0" dirty="0"/>
          </a:p>
        </p:txBody>
      </p:sp>
      <p:sp>
        <p:nvSpPr>
          <p:cNvPr id="7" name="Rectangle 6"/>
          <p:cNvSpPr/>
          <p:nvPr/>
        </p:nvSpPr>
        <p:spPr>
          <a:xfrm>
            <a:off x="228917" y="4140875"/>
            <a:ext cx="7406640" cy="2031325"/>
          </a:xfrm>
          <a:prstGeom prst="rect">
            <a:avLst/>
          </a:prstGeom>
        </p:spPr>
        <p:txBody>
          <a:bodyPr wrap="square">
            <a:spAutoFit/>
          </a:bodyPr>
          <a:lstStyle/>
          <a:p>
            <a:pPr algn="just"/>
            <a:endParaRPr lang="en-US" sz="1400" dirty="0" smtClean="0">
              <a:solidFill>
                <a:schemeClr val="tx1"/>
              </a:solidFill>
            </a:endParaRPr>
          </a:p>
          <a:p>
            <a:pPr algn="just">
              <a:buFont typeface="Arial" pitchFamily="34" charset="0"/>
              <a:buChar char="•"/>
            </a:pPr>
            <a:r>
              <a:rPr lang="en-US" sz="1400" b="1" dirty="0" smtClean="0">
                <a:solidFill>
                  <a:schemeClr val="tx1"/>
                </a:solidFill>
              </a:rPr>
              <a:t> Prevent vendor lock-in; </a:t>
            </a:r>
            <a:endParaRPr lang="en-US" sz="1400" b="1" dirty="0" smtClean="0">
              <a:solidFill>
                <a:schemeClr val="tx1"/>
              </a:solidFill>
            </a:endParaRPr>
          </a:p>
          <a:p>
            <a:pPr algn="just">
              <a:buFont typeface="Arial" pitchFamily="34" charset="0"/>
              <a:buChar char="•"/>
            </a:pPr>
            <a:endParaRPr lang="en-US" sz="1400" dirty="0" smtClean="0">
              <a:solidFill>
                <a:schemeClr val="tx1"/>
              </a:solidFill>
            </a:endParaRPr>
          </a:p>
          <a:p>
            <a:pPr algn="just">
              <a:buFont typeface="Arial" pitchFamily="34" charset="0"/>
              <a:buChar char="•"/>
            </a:pPr>
            <a:r>
              <a:rPr lang="en-US" sz="1400" b="1" dirty="0" smtClean="0">
                <a:solidFill>
                  <a:schemeClr val="tx1"/>
                </a:solidFill>
              </a:rPr>
              <a:t> Place the government, </a:t>
            </a:r>
            <a:endParaRPr lang="en-US" sz="1400" b="1" dirty="0" smtClean="0">
              <a:solidFill>
                <a:schemeClr val="tx1"/>
              </a:solidFill>
            </a:endParaRPr>
          </a:p>
          <a:p>
            <a:pPr algn="just">
              <a:buFont typeface="Arial" pitchFamily="34" charset="0"/>
              <a:buChar char="•"/>
            </a:pPr>
            <a:endParaRPr lang="en-US" sz="1400" dirty="0" smtClean="0">
              <a:solidFill>
                <a:schemeClr val="tx1"/>
              </a:solidFill>
            </a:endParaRPr>
          </a:p>
          <a:p>
            <a:pPr algn="just">
              <a:buFont typeface="Arial" pitchFamily="34" charset="0"/>
              <a:buChar char="•"/>
            </a:pPr>
            <a:r>
              <a:rPr lang="en-US" sz="1400" b="1" dirty="0" smtClean="0">
                <a:solidFill>
                  <a:schemeClr val="tx1"/>
                </a:solidFill>
              </a:rPr>
              <a:t> Reduce investment </a:t>
            </a:r>
            <a:r>
              <a:rPr lang="en-US" sz="1400" dirty="0" smtClean="0">
                <a:solidFill>
                  <a:schemeClr val="tx1"/>
                </a:solidFill>
              </a:rPr>
              <a:t>risk and barriers to </a:t>
            </a:r>
            <a:r>
              <a:rPr lang="en-US" sz="1400" dirty="0" smtClean="0">
                <a:solidFill>
                  <a:schemeClr val="tx1"/>
                </a:solidFill>
              </a:rPr>
              <a:t>entry</a:t>
            </a:r>
          </a:p>
          <a:p>
            <a:pPr algn="just">
              <a:buFont typeface="Arial" pitchFamily="34" charset="0"/>
              <a:buChar char="•"/>
            </a:pPr>
            <a:endParaRPr lang="en-US" sz="1400" dirty="0" smtClean="0">
              <a:solidFill>
                <a:schemeClr val="tx1"/>
              </a:solidFill>
            </a:endParaRPr>
          </a:p>
          <a:p>
            <a:pPr algn="just">
              <a:buFont typeface="Arial" pitchFamily="34" charset="0"/>
              <a:buChar char="•"/>
            </a:pPr>
            <a:r>
              <a:rPr lang="en-US" sz="1400" b="1" dirty="0" smtClean="0">
                <a:solidFill>
                  <a:schemeClr val="tx1"/>
                </a:solidFill>
              </a:rPr>
              <a:t> Enhance efficiency </a:t>
            </a:r>
            <a:r>
              <a:rPr lang="en-US" sz="1400" dirty="0" smtClean="0">
                <a:solidFill>
                  <a:schemeClr val="tx1"/>
                </a:solidFill>
              </a:rPr>
              <a:t>and service </a:t>
            </a:r>
            <a:r>
              <a:rPr lang="en-US" sz="1400" dirty="0" smtClean="0">
                <a:solidFill>
                  <a:schemeClr val="tx1"/>
                </a:solidFill>
              </a:rPr>
              <a:t>levels</a:t>
            </a:r>
          </a:p>
          <a:p>
            <a:pPr algn="just">
              <a:buFont typeface="Arial" pitchFamily="34" charset="0"/>
              <a:buChar char="•"/>
            </a:pPr>
            <a:endParaRPr lang="en-US" sz="1400" dirty="0" smtClean="0">
              <a:solidFill>
                <a:schemeClr val="tx1"/>
              </a:solidFill>
            </a:endParaRPr>
          </a:p>
          <a:p>
            <a:pPr algn="just">
              <a:buFont typeface="Arial" pitchFamily="34" charset="0"/>
              <a:buChar char="•"/>
            </a:pPr>
            <a:r>
              <a:rPr lang="en-US" sz="1400" b="1" dirty="0" smtClean="0">
                <a:solidFill>
                  <a:schemeClr val="tx1"/>
                </a:solidFill>
              </a:rPr>
              <a:t> </a:t>
            </a:r>
            <a:r>
              <a:rPr lang="en-US" sz="1400" b="1" dirty="0" smtClean="0">
                <a:solidFill>
                  <a:schemeClr val="tx1"/>
                </a:solidFill>
              </a:rPr>
              <a:t>Cost-saving</a:t>
            </a:r>
            <a:endParaRPr lang="en-US" sz="1400" dirty="0" smtClean="0">
              <a:solidFill>
                <a:schemeClr val="tx1"/>
              </a:solidFill>
            </a:endParaRPr>
          </a:p>
        </p:txBody>
      </p:sp>
      <p:pic>
        <p:nvPicPr>
          <p:cNvPr id="8" name="Picture 2"/>
          <p:cNvPicPr>
            <a:picLocks noChangeAspect="1" noChangeArrowheads="1"/>
          </p:cNvPicPr>
          <p:nvPr/>
        </p:nvPicPr>
        <p:blipFill>
          <a:blip r:embed="rId2"/>
          <a:srcRect/>
          <a:stretch>
            <a:fillRect/>
          </a:stretch>
        </p:blipFill>
        <p:spPr bwMode="auto">
          <a:xfrm>
            <a:off x="7360920" y="4354036"/>
            <a:ext cx="1143460" cy="784860"/>
          </a:xfrm>
          <a:prstGeom prst="rect">
            <a:avLst/>
          </a:prstGeom>
          <a:noFill/>
          <a:ln w="9525">
            <a:noFill/>
            <a:miter lim="800000"/>
            <a:headEnd/>
            <a:tailEnd/>
          </a:ln>
        </p:spPr>
      </p:pic>
    </p:spTree>
    <p:extLst>
      <p:ext uri="{BB962C8B-B14F-4D97-AF65-F5344CB8AC3E}">
        <p14:creationId xmlns:p14="http://schemas.microsoft.com/office/powerpoint/2010/main" val="28286746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IBM WindEnergy White">
  <a:themeElements>
    <a:clrScheme name="IBM WindEnergy White 3">
      <a:dk1>
        <a:srgbClr val="000000"/>
      </a:dk1>
      <a:lt1>
        <a:srgbClr val="FFFFFF"/>
      </a:lt1>
      <a:dk2>
        <a:srgbClr val="DC9312"/>
      </a:dk2>
      <a:lt2>
        <a:srgbClr val="808080"/>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fontScheme name="IBM WindEnergy Whit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2200" b="0" i="0" u="none" strike="noStrike" cap="none" normalizeH="0" baseline="0">
            <a:ln>
              <a:noFill/>
            </a:ln>
            <a:solidFill>
              <a:schemeClr val="hlink"/>
            </a:solidFill>
            <a:effectLst/>
            <a:latin typeface="Arial"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2200" b="0" i="0" u="none" strike="noStrike" cap="none" normalizeH="0" baseline="0">
            <a:ln>
              <a:noFill/>
            </a:ln>
            <a:solidFill>
              <a:schemeClr val="hlink"/>
            </a:solidFill>
            <a:effectLst/>
            <a:latin typeface="Arial" charset="0"/>
            <a:ea typeface="ＭＳ Ｐゴシック" charset="0"/>
          </a:defRPr>
        </a:defPPr>
      </a:lstStyle>
    </a:lnDef>
  </a:objectDefaults>
  <a:extraClrSchemeLst>
    <a:extraClrScheme>
      <a:clrScheme name="IBM WindEnergy White 1">
        <a:dk1>
          <a:srgbClr val="000000"/>
        </a:dk1>
        <a:lt1>
          <a:srgbClr val="FFFFFF"/>
        </a:lt1>
        <a:dk2>
          <a:srgbClr val="000000"/>
        </a:dk2>
        <a:lt2>
          <a:srgbClr val="808080"/>
        </a:lt2>
        <a:accent1>
          <a:srgbClr val="7889FB"/>
        </a:accent1>
        <a:accent2>
          <a:srgbClr val="009999"/>
        </a:accent2>
        <a:accent3>
          <a:srgbClr val="FFFFFF"/>
        </a:accent3>
        <a:accent4>
          <a:srgbClr val="000000"/>
        </a:accent4>
        <a:accent5>
          <a:srgbClr val="BEC4FD"/>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IBM WindEnergy White 1">
        <a:dk1>
          <a:srgbClr val="000000"/>
        </a:dk1>
        <a:lt1>
          <a:srgbClr val="FFFFFF"/>
        </a:lt1>
        <a:dk2>
          <a:srgbClr val="000000"/>
        </a:dk2>
        <a:lt2>
          <a:srgbClr val="808080"/>
        </a:lt2>
        <a:accent1>
          <a:srgbClr val="7889FB"/>
        </a:accent1>
        <a:accent2>
          <a:srgbClr val="009999"/>
        </a:accent2>
        <a:accent3>
          <a:srgbClr val="FFFFFF"/>
        </a:accent3>
        <a:accent4>
          <a:srgbClr val="000000"/>
        </a:accent4>
        <a:accent5>
          <a:srgbClr val="BEC4FD"/>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IBM WindEnergy White 2">
        <a:dk1>
          <a:srgbClr val="000000"/>
        </a:dk1>
        <a:lt1>
          <a:srgbClr val="FFFFFF"/>
        </a:lt1>
        <a:dk2>
          <a:srgbClr val="000000"/>
        </a:dk2>
        <a:lt2>
          <a:srgbClr val="808080"/>
        </a:lt2>
        <a:accent1>
          <a:srgbClr val="90E4B8"/>
        </a:accent1>
        <a:accent2>
          <a:srgbClr val="009999"/>
        </a:accent2>
        <a:accent3>
          <a:srgbClr val="FFFFFF"/>
        </a:accent3>
        <a:accent4>
          <a:srgbClr val="000000"/>
        </a:accent4>
        <a:accent5>
          <a:srgbClr val="C6EFD8"/>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IBM WindEnergy White 3">
        <a:dk1>
          <a:srgbClr val="000000"/>
        </a:dk1>
        <a:lt1>
          <a:srgbClr val="FFFFFF"/>
        </a:lt1>
        <a:dk2>
          <a:srgbClr val="DC9312"/>
        </a:dk2>
        <a:lt2>
          <a:srgbClr val="808080"/>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clrMap bg1="lt1" tx1="dk1" bg2="lt2" tx2="dk2" accent1="accent1" accent2="accent2" accent3="accent3" accent4="accent4" accent5="accent5" accent6="accent6" hlink="hlink" folHlink="folHlink"/>
    </a:extraClrScheme>
    <a:extraClrScheme>
      <a:clrScheme name="IBM WindEnergy White 4">
        <a:dk1>
          <a:srgbClr val="000000"/>
        </a:dk1>
        <a:lt1>
          <a:srgbClr val="FFFFFF"/>
        </a:lt1>
        <a:dk2>
          <a:srgbClr val="DC9312"/>
        </a:dk2>
        <a:lt2>
          <a:srgbClr val="38A4EE"/>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IBM WindEnergy White">
  <a:themeElements>
    <a:clrScheme name="2_IBM WindEnergy White 3">
      <a:dk1>
        <a:srgbClr val="000000"/>
      </a:dk1>
      <a:lt1>
        <a:srgbClr val="FFFFFF"/>
      </a:lt1>
      <a:dk2>
        <a:srgbClr val="DC9312"/>
      </a:dk2>
      <a:lt2>
        <a:srgbClr val="808080"/>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fontScheme name="2_IBM WindEnergy Whit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IBM WindEnergy White 1">
        <a:dk1>
          <a:srgbClr val="000000"/>
        </a:dk1>
        <a:lt1>
          <a:srgbClr val="FFFFFF"/>
        </a:lt1>
        <a:dk2>
          <a:srgbClr val="000000"/>
        </a:dk2>
        <a:lt2>
          <a:srgbClr val="808080"/>
        </a:lt2>
        <a:accent1>
          <a:srgbClr val="7889FB"/>
        </a:accent1>
        <a:accent2>
          <a:srgbClr val="009999"/>
        </a:accent2>
        <a:accent3>
          <a:srgbClr val="FFFFFF"/>
        </a:accent3>
        <a:accent4>
          <a:srgbClr val="000000"/>
        </a:accent4>
        <a:accent5>
          <a:srgbClr val="BEC4FD"/>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2_IBM WindEnergy White 2">
        <a:dk1>
          <a:srgbClr val="000000"/>
        </a:dk1>
        <a:lt1>
          <a:srgbClr val="FFFFFF"/>
        </a:lt1>
        <a:dk2>
          <a:srgbClr val="000000"/>
        </a:dk2>
        <a:lt2>
          <a:srgbClr val="808080"/>
        </a:lt2>
        <a:accent1>
          <a:srgbClr val="90E4B8"/>
        </a:accent1>
        <a:accent2>
          <a:srgbClr val="009999"/>
        </a:accent2>
        <a:accent3>
          <a:srgbClr val="FFFFFF"/>
        </a:accent3>
        <a:accent4>
          <a:srgbClr val="000000"/>
        </a:accent4>
        <a:accent5>
          <a:srgbClr val="C6EFD8"/>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2_IBM WindEnergy White 3">
        <a:dk1>
          <a:srgbClr val="000000"/>
        </a:dk1>
        <a:lt1>
          <a:srgbClr val="FFFFFF"/>
        </a:lt1>
        <a:dk2>
          <a:srgbClr val="DC9312"/>
        </a:dk2>
        <a:lt2>
          <a:srgbClr val="808080"/>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clrMap bg1="lt1" tx1="dk1" bg2="lt2" tx2="dk2" accent1="accent1" accent2="accent2" accent3="accent3" accent4="accent4" accent5="accent5" accent6="accent6" hlink="hlink" folHlink="folHlink"/>
    </a:extraClrScheme>
    <a:extraClrScheme>
      <a:clrScheme name="2_IBM WindEnergy White 4">
        <a:dk1>
          <a:srgbClr val="000000"/>
        </a:dk1>
        <a:lt1>
          <a:srgbClr val="FFFFFF"/>
        </a:lt1>
        <a:dk2>
          <a:srgbClr val="DC9312"/>
        </a:dk2>
        <a:lt2>
          <a:srgbClr val="38A4EE"/>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88464</TotalTime>
  <Words>1963</Words>
  <Application>Microsoft Office PowerPoint</Application>
  <PresentationFormat>On-screen Show (4:3)</PresentationFormat>
  <Paragraphs>354</Paragraphs>
  <Slides>33</Slides>
  <Notes>2</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33</vt:i4>
      </vt:variant>
    </vt:vector>
  </HeadingPairs>
  <TitlesOfParts>
    <vt:vector size="41" baseType="lpstr">
      <vt:lpstr>ＭＳ Ｐゴシック</vt:lpstr>
      <vt:lpstr>ＭＳ Ｐゴシック</vt:lpstr>
      <vt:lpstr>Arial</vt:lpstr>
      <vt:lpstr>Verdana</vt:lpstr>
      <vt:lpstr>Wingdings</vt:lpstr>
      <vt:lpstr>IBM WindEnergy White</vt:lpstr>
      <vt:lpstr>2_IBM WindEnergy White</vt:lpstr>
      <vt:lpstr>Acrobat Document</vt:lpstr>
      <vt:lpstr> </vt:lpstr>
      <vt:lpstr>PowerPoint Presentation</vt:lpstr>
      <vt:lpstr>STANDARDS IN CLOUD ENVIRONMENT</vt:lpstr>
      <vt:lpstr>Agenda</vt:lpstr>
      <vt:lpstr>Content and structure</vt:lpstr>
      <vt:lpstr>Cloud Standards</vt:lpstr>
      <vt:lpstr>Cloud Standards</vt:lpstr>
      <vt:lpstr>Cloud Standards – recommendations for companies</vt:lpstr>
      <vt:lpstr>Cloud Standards – recommendations for companies</vt:lpstr>
      <vt:lpstr>Standards in cloud computing</vt:lpstr>
      <vt:lpstr>ITIL (reminder)</vt:lpstr>
      <vt:lpstr>Service Level Agreement</vt:lpstr>
      <vt:lpstr>Open Standards in a Cloud concept</vt:lpstr>
      <vt:lpstr>Ecosystem: Building real-world use cases</vt:lpstr>
      <vt:lpstr>Security governance, risk management, and compliance - regulations</vt:lpstr>
      <vt:lpstr>Information security and privacy standards profile model - example</vt:lpstr>
      <vt:lpstr>Frameworks, standards and regulations that have a significance for organizations around the globe</vt:lpstr>
      <vt:lpstr>Technological &amp; Cloud Standardization groups </vt:lpstr>
      <vt:lpstr>OpenStack</vt:lpstr>
      <vt:lpstr>OpenStack components</vt:lpstr>
      <vt:lpstr>PowerPoint Presentation</vt:lpstr>
      <vt:lpstr>OVF Standard (Open Virtualization Format)</vt:lpstr>
      <vt:lpstr>PowerPoint Presentation</vt:lpstr>
      <vt:lpstr>PowerPoint Presentation</vt:lpstr>
      <vt:lpstr>PowerPoint Presentation</vt:lpstr>
      <vt:lpstr>PowerPoint Presentation</vt:lpstr>
      <vt:lpstr>PowerPoint Presentation</vt:lpstr>
      <vt:lpstr>Cloud – data privacy, law</vt:lpstr>
      <vt:lpstr>Cloud – data privacy, law</vt:lpstr>
      <vt:lpstr>PowerPoint Presentation</vt:lpstr>
      <vt:lpstr>PowerPoint Presentation</vt:lpstr>
      <vt:lpstr>Additional Links and used materials</vt:lpstr>
      <vt:lpstr>Additional Links and used materials</vt:lpstr>
    </vt:vector>
  </TitlesOfParts>
  <Company>IBM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IBM Presentation Template</dc:title>
  <dc:creator>IBM IBV</dc:creator>
  <cp:lastModifiedBy>Petr Vlach</cp:lastModifiedBy>
  <cp:revision>1549</cp:revision>
  <dcterms:created xsi:type="dcterms:W3CDTF">2009-08-07T17:57:40Z</dcterms:created>
  <dcterms:modified xsi:type="dcterms:W3CDTF">2015-07-12T20:27:03Z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CMO Draft 0.98 2011Jun12 - IBM Confidential - Do NOT distribute - Embargoed till 11 Oct 2011</vt:lpwstr>
  </property>
  <property fmtid="{D5CDD505-2E9C-101B-9397-08002B2CF9AE}" pid="4" name="ArticulateGUID">
    <vt:lpwstr>2B4B96A6-4613-41BC-9E46-5472447969A5</vt:lpwstr>
  </property>
  <property fmtid="{D5CDD505-2E9C-101B-9397-08002B2CF9AE}" pid="5" name="ArticulateProjectFull">
    <vt:lpwstr>C:\Documents and Settings\Administrator\My Documents\CMO\PointofView\CMO Study_Comparative deck_2011August26_ Final_Template_Country.ppta</vt:lpwstr>
  </property>
</Properties>
</file>