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 id="2147483779" r:id="rId2"/>
  </p:sldMasterIdLst>
  <p:notesMasterIdLst>
    <p:notesMasterId r:id="rId48"/>
  </p:notesMasterIdLst>
  <p:handoutMasterIdLst>
    <p:handoutMasterId r:id="rId49"/>
  </p:handoutMasterIdLst>
  <p:sldIdLst>
    <p:sldId id="549" r:id="rId3"/>
    <p:sldId id="1047" r:id="rId4"/>
    <p:sldId id="1135" r:id="rId5"/>
    <p:sldId id="1129" r:id="rId6"/>
    <p:sldId id="1126" r:id="rId7"/>
    <p:sldId id="973" r:id="rId8"/>
    <p:sldId id="974" r:id="rId9"/>
    <p:sldId id="975" r:id="rId10"/>
    <p:sldId id="978" r:id="rId11"/>
    <p:sldId id="954" r:id="rId12"/>
    <p:sldId id="955" r:id="rId13"/>
    <p:sldId id="1054" r:id="rId14"/>
    <p:sldId id="968" r:id="rId15"/>
    <p:sldId id="969" r:id="rId16"/>
    <p:sldId id="912" r:id="rId17"/>
    <p:sldId id="938" r:id="rId18"/>
    <p:sldId id="939" r:id="rId19"/>
    <p:sldId id="940" r:id="rId20"/>
    <p:sldId id="941" r:id="rId21"/>
    <p:sldId id="952" r:id="rId22"/>
    <p:sldId id="944" r:id="rId23"/>
    <p:sldId id="945" r:id="rId24"/>
    <p:sldId id="931" r:id="rId25"/>
    <p:sldId id="932" r:id="rId26"/>
    <p:sldId id="981" r:id="rId27"/>
    <p:sldId id="982" r:id="rId28"/>
    <p:sldId id="980" r:id="rId29"/>
    <p:sldId id="957" r:id="rId30"/>
    <p:sldId id="972" r:id="rId31"/>
    <p:sldId id="961" r:id="rId32"/>
    <p:sldId id="962" r:id="rId33"/>
    <p:sldId id="963" r:id="rId34"/>
    <p:sldId id="964" r:id="rId35"/>
    <p:sldId id="965" r:id="rId36"/>
    <p:sldId id="966" r:id="rId37"/>
    <p:sldId id="967" r:id="rId38"/>
    <p:sldId id="983" r:id="rId39"/>
    <p:sldId id="984" r:id="rId40"/>
    <p:sldId id="985" r:id="rId41"/>
    <p:sldId id="1020" r:id="rId42"/>
    <p:sldId id="1021" r:id="rId43"/>
    <p:sldId id="1022" r:id="rId44"/>
    <p:sldId id="1023" r:id="rId45"/>
    <p:sldId id="875" r:id="rId46"/>
    <p:sldId id="977" r:id="rId47"/>
  </p:sldIdLst>
  <p:sldSz cx="9144000" cy="6858000" type="screen4x3"/>
  <p:notesSz cx="6946900" cy="9271000"/>
  <p:custDataLst>
    <p:tags r:id="rId50"/>
  </p:custDataLst>
  <p:defaultTextStyle>
    <a:defPPr>
      <a:defRPr lang="en-US"/>
    </a:defPPr>
    <a:lvl1pPr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1pPr>
    <a:lvl2pPr marL="4572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2pPr>
    <a:lvl3pPr marL="9144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3pPr>
    <a:lvl4pPr marL="13716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4pPr>
    <a:lvl5pPr marL="1828800" algn="ctr" rtl="0" fontAlgn="base">
      <a:lnSpc>
        <a:spcPct val="90000"/>
      </a:lnSpc>
      <a:spcBef>
        <a:spcPct val="0"/>
      </a:spcBef>
      <a:spcAft>
        <a:spcPct val="0"/>
      </a:spcAft>
      <a:defRPr sz="2200" kern="1200">
        <a:solidFill>
          <a:schemeClr val="hlink"/>
        </a:solidFill>
        <a:latin typeface="Arial" charset="0"/>
        <a:ea typeface="MS PGothic" pitchFamily="34" charset="-128"/>
        <a:cs typeface="+mn-cs"/>
      </a:defRPr>
    </a:lvl5pPr>
    <a:lvl6pPr marL="2286000" algn="l" defTabSz="914400" rtl="0" eaLnBrk="1" latinLnBrk="0" hangingPunct="1">
      <a:defRPr sz="2200" kern="1200">
        <a:solidFill>
          <a:schemeClr val="hlink"/>
        </a:solidFill>
        <a:latin typeface="Arial" charset="0"/>
        <a:ea typeface="MS PGothic" pitchFamily="34" charset="-128"/>
        <a:cs typeface="+mn-cs"/>
      </a:defRPr>
    </a:lvl6pPr>
    <a:lvl7pPr marL="2743200" algn="l" defTabSz="914400" rtl="0" eaLnBrk="1" latinLnBrk="0" hangingPunct="1">
      <a:defRPr sz="2200" kern="1200">
        <a:solidFill>
          <a:schemeClr val="hlink"/>
        </a:solidFill>
        <a:latin typeface="Arial" charset="0"/>
        <a:ea typeface="MS PGothic" pitchFamily="34" charset="-128"/>
        <a:cs typeface="+mn-cs"/>
      </a:defRPr>
    </a:lvl7pPr>
    <a:lvl8pPr marL="3200400" algn="l" defTabSz="914400" rtl="0" eaLnBrk="1" latinLnBrk="0" hangingPunct="1">
      <a:defRPr sz="2200" kern="1200">
        <a:solidFill>
          <a:schemeClr val="hlink"/>
        </a:solidFill>
        <a:latin typeface="Arial" charset="0"/>
        <a:ea typeface="MS PGothic" pitchFamily="34" charset="-128"/>
        <a:cs typeface="+mn-cs"/>
      </a:defRPr>
    </a:lvl8pPr>
    <a:lvl9pPr marL="3657600" algn="l" defTabSz="914400" rtl="0" eaLnBrk="1" latinLnBrk="0" hangingPunct="1">
      <a:defRPr sz="2200" kern="1200">
        <a:solidFill>
          <a:schemeClr val="hlink"/>
        </a:solidFill>
        <a:latin typeface="Arial"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B52844"/>
    <a:srgbClr val="969696"/>
    <a:srgbClr val="B2B2B2"/>
    <a:srgbClr val="EA6B0C"/>
    <a:srgbClr val="66FF33"/>
    <a:srgbClr val="EEEFF0"/>
    <a:srgbClr val="DFE0E1"/>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56" autoAdjust="0"/>
    <p:restoredTop sz="79857" autoAdjust="0"/>
  </p:normalViewPr>
  <p:slideViewPr>
    <p:cSldViewPr>
      <p:cViewPr>
        <p:scale>
          <a:sx n="75" d="100"/>
          <a:sy n="75" d="100"/>
        </p:scale>
        <p:origin x="-1854" y="-78"/>
      </p:cViewPr>
      <p:guideLst>
        <p:guide orient="horz" pos="123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2082" y="24"/>
      </p:cViewPr>
      <p:guideLst>
        <p:guide orient="horz" pos="2920"/>
        <p:guide pos="2188"/>
      </p:guideLst>
    </p:cSldViewPr>
  </p:notesViewPr>
  <p:gridSpacing cx="46816963" cy="46816963"/>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8514" name="Rectangle 2"/>
          <p:cNvSpPr>
            <a:spLocks noGrp="1" noChangeArrowheads="1"/>
          </p:cNvSpPr>
          <p:nvPr>
            <p:ph type="hdr" sz="quarter"/>
          </p:nvPr>
        </p:nvSpPr>
        <p:spPr bwMode="auto">
          <a:xfrm>
            <a:off x="0"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l" defTabSz="930275" eaLnBrk="0" hangingPunct="0">
              <a:defRPr sz="1200">
                <a:latin typeface="Arial" pitchFamily="34" charset="0"/>
                <a:ea typeface="ＭＳ Ｐゴシック" pitchFamily="34" charset="-128"/>
                <a:cs typeface="+mn-cs"/>
              </a:defRPr>
            </a:lvl1pPr>
          </a:lstStyle>
          <a:p>
            <a:pPr>
              <a:defRPr/>
            </a:pPr>
            <a:endParaRPr lang="en-US"/>
          </a:p>
        </p:txBody>
      </p:sp>
      <p:sp>
        <p:nvSpPr>
          <p:cNvPr id="448515" name="Rectangle 3"/>
          <p:cNvSpPr>
            <a:spLocks noGrp="1" noChangeArrowheads="1"/>
          </p:cNvSpPr>
          <p:nvPr>
            <p:ph type="dt" sz="quarter" idx="1"/>
          </p:nvPr>
        </p:nvSpPr>
        <p:spPr bwMode="auto">
          <a:xfrm>
            <a:off x="3935413"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r" defTabSz="930275" eaLnBrk="0" hangingPunct="0">
              <a:defRPr sz="1200">
                <a:latin typeface="Arial" pitchFamily="34" charset="0"/>
                <a:ea typeface="ＭＳ Ｐゴシック" pitchFamily="34" charset="-128"/>
              </a:defRPr>
            </a:lvl1pPr>
          </a:lstStyle>
          <a:p>
            <a:pPr>
              <a:defRPr/>
            </a:pPr>
            <a:fld id="{5B2925B6-B112-4F07-8FA5-05635F7FB32D}" type="datetime1">
              <a:rPr lang="en-US"/>
              <a:pPr>
                <a:defRPr/>
              </a:pPr>
              <a:t>16-Apr-15</a:t>
            </a:fld>
            <a:endParaRPr lang="en-US"/>
          </a:p>
        </p:txBody>
      </p:sp>
      <p:sp>
        <p:nvSpPr>
          <p:cNvPr id="448516" name="Rectangle 4"/>
          <p:cNvSpPr>
            <a:spLocks noGrp="1" noChangeArrowheads="1"/>
          </p:cNvSpPr>
          <p:nvPr>
            <p:ph type="ftr" sz="quarter" idx="2"/>
          </p:nvPr>
        </p:nvSpPr>
        <p:spPr bwMode="auto">
          <a:xfrm>
            <a:off x="0"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l" defTabSz="930275" eaLnBrk="0" hangingPunct="0">
              <a:defRPr sz="1200">
                <a:latin typeface="Arial" pitchFamily="34" charset="0"/>
                <a:ea typeface="ＭＳ Ｐゴシック" pitchFamily="34" charset="-128"/>
                <a:cs typeface="+mn-cs"/>
              </a:defRPr>
            </a:lvl1pPr>
          </a:lstStyle>
          <a:p>
            <a:pPr>
              <a:defRPr/>
            </a:pPr>
            <a:endParaRPr lang="en-US"/>
          </a:p>
        </p:txBody>
      </p:sp>
      <p:sp>
        <p:nvSpPr>
          <p:cNvPr id="448517" name="Rectangle 5"/>
          <p:cNvSpPr>
            <a:spLocks noGrp="1" noChangeArrowheads="1"/>
          </p:cNvSpPr>
          <p:nvPr>
            <p:ph type="sldNum" sz="quarter" idx="3"/>
          </p:nvPr>
        </p:nvSpPr>
        <p:spPr bwMode="auto">
          <a:xfrm>
            <a:off x="3935413"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r" defTabSz="930275" eaLnBrk="0" hangingPunct="0">
              <a:defRPr sz="1200">
                <a:latin typeface="Arial" pitchFamily="34" charset="0"/>
                <a:ea typeface="ＭＳ Ｐゴシック" pitchFamily="34" charset="-128"/>
              </a:defRPr>
            </a:lvl1pPr>
          </a:lstStyle>
          <a:p>
            <a:pPr>
              <a:defRPr/>
            </a:pPr>
            <a:fld id="{9E223D55-005B-43DB-A59F-629EA520DD7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l" defTabSz="930275">
              <a:lnSpc>
                <a:spcPct val="100000"/>
              </a:lnSpc>
              <a:defRPr sz="1200">
                <a:solidFill>
                  <a:schemeClr val="tx1"/>
                </a:solidFill>
                <a:latin typeface="Arial" pitchFamily="34" charset="0"/>
                <a:ea typeface="ＭＳ Ｐゴシック" pitchFamily="34" charset="-128"/>
                <a:cs typeface="+mn-cs"/>
              </a:defRPr>
            </a:lvl1pPr>
          </a:lstStyle>
          <a:p>
            <a:pPr>
              <a:defRPr/>
            </a:pPr>
            <a:endParaRPr lang="en-US"/>
          </a:p>
        </p:txBody>
      </p:sp>
      <p:sp>
        <p:nvSpPr>
          <p:cNvPr id="8195" name="Rectangle 3"/>
          <p:cNvSpPr>
            <a:spLocks noGrp="1" noChangeArrowheads="1"/>
          </p:cNvSpPr>
          <p:nvPr>
            <p:ph type="dt" idx="1"/>
          </p:nvPr>
        </p:nvSpPr>
        <p:spPr bwMode="auto">
          <a:xfrm>
            <a:off x="3935413" y="0"/>
            <a:ext cx="3009900" cy="4635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lvl1pPr algn="r" defTabSz="930275">
              <a:lnSpc>
                <a:spcPct val="100000"/>
              </a:lnSpc>
              <a:defRPr sz="1200">
                <a:solidFill>
                  <a:schemeClr val="tx1"/>
                </a:solidFill>
                <a:latin typeface="Arial" pitchFamily="34" charset="0"/>
                <a:ea typeface="ＭＳ Ｐゴシック" pitchFamily="34" charset="-128"/>
                <a:cs typeface="+mn-cs"/>
              </a:defRPr>
            </a:lvl1pPr>
          </a:lstStyle>
          <a:p>
            <a:pPr>
              <a:defRPr/>
            </a:pPr>
            <a:endParaRPr lang="en-US"/>
          </a:p>
        </p:txBody>
      </p:sp>
      <p:sp>
        <p:nvSpPr>
          <p:cNvPr id="29700" name="Rectangle 4"/>
          <p:cNvSpPr>
            <a:spLocks noGrp="1" noRot="1" noChangeAspect="1" noChangeArrowheads="1" noTextEdit="1"/>
          </p:cNvSpPr>
          <p:nvPr>
            <p:ph type="sldImg" idx="2"/>
          </p:nvPr>
        </p:nvSpPr>
        <p:spPr bwMode="auto">
          <a:xfrm>
            <a:off x="1155700" y="695325"/>
            <a:ext cx="4635500" cy="3476625"/>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95325" y="4403725"/>
            <a:ext cx="5556250" cy="4171950"/>
          </a:xfrm>
          <a:prstGeom prst="rect">
            <a:avLst/>
          </a:prstGeom>
          <a:noFill/>
          <a:ln w="9525">
            <a:noFill/>
            <a:miter lim="800000"/>
            <a:headEnd/>
            <a:tailEnd/>
          </a:ln>
        </p:spPr>
        <p:txBody>
          <a:bodyPr vert="horz" wrap="square" lIns="93040" tIns="46520" rIns="93040" bIns="465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l" defTabSz="930275">
              <a:lnSpc>
                <a:spcPct val="100000"/>
              </a:lnSpc>
              <a:defRPr sz="1200">
                <a:solidFill>
                  <a:schemeClr val="tx1"/>
                </a:solidFill>
                <a:latin typeface="Arial" pitchFamily="34" charset="0"/>
                <a:ea typeface="ＭＳ Ｐゴシック" pitchFamily="34" charset="-128"/>
                <a:cs typeface="+mn-cs"/>
              </a:defRPr>
            </a:lvl1pPr>
          </a:lstStyle>
          <a:p>
            <a:pPr>
              <a:defRPr/>
            </a:pPr>
            <a:endParaRPr lang="en-US"/>
          </a:p>
        </p:txBody>
      </p:sp>
      <p:sp>
        <p:nvSpPr>
          <p:cNvPr id="8199" name="Rectangle 7"/>
          <p:cNvSpPr>
            <a:spLocks noGrp="1" noChangeArrowheads="1"/>
          </p:cNvSpPr>
          <p:nvPr>
            <p:ph type="sldNum" sz="quarter" idx="5"/>
          </p:nvPr>
        </p:nvSpPr>
        <p:spPr bwMode="auto">
          <a:xfrm>
            <a:off x="3935413" y="8805863"/>
            <a:ext cx="3009900" cy="463550"/>
          </a:xfrm>
          <a:prstGeom prst="rect">
            <a:avLst/>
          </a:prstGeom>
          <a:noFill/>
          <a:ln w="9525">
            <a:noFill/>
            <a:miter lim="800000"/>
            <a:headEnd/>
            <a:tailEnd/>
          </a:ln>
        </p:spPr>
        <p:txBody>
          <a:bodyPr vert="horz" wrap="square" lIns="93040" tIns="46520" rIns="93040" bIns="46520" numCol="1" anchor="b" anchorCtr="0" compatLnSpc="1">
            <a:prstTxWarp prst="textNoShape">
              <a:avLst/>
            </a:prstTxWarp>
          </a:bodyPr>
          <a:lstStyle>
            <a:lvl1pPr algn="r" defTabSz="930275">
              <a:lnSpc>
                <a:spcPct val="100000"/>
              </a:lnSpc>
              <a:defRPr sz="1200">
                <a:solidFill>
                  <a:schemeClr val="tx1"/>
                </a:solidFill>
                <a:latin typeface="Arial" pitchFamily="34" charset="0"/>
                <a:ea typeface="ＭＳ Ｐゴシック" pitchFamily="34" charset="-128"/>
              </a:defRPr>
            </a:lvl1pPr>
          </a:lstStyle>
          <a:p>
            <a:pPr>
              <a:defRPr/>
            </a:pPr>
            <a:fld id="{899F5545-D38D-4612-AA31-835BC2BAC40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p:spPr>
        <p:txBody>
          <a:bodyPr/>
          <a:lstStyle/>
          <a:p>
            <a:endParaRPr lang="nl-NL"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99F5545-D38D-4612-AA31-835BC2BAC409}" type="slidenum">
              <a:rPr lang="en-US" smtClean="0"/>
              <a:pPr>
                <a:defRPr/>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99F5545-D38D-4612-AA31-835BC2BAC409}" type="slidenum">
              <a:rPr lang="en-US" smtClean="0"/>
              <a:pPr>
                <a:defRPr/>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6.jpe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33" descr="Orgami3-cropped"/>
          <p:cNvPicPr>
            <a:picLocks noChangeAspect="1" noChangeArrowheads="1"/>
          </p:cNvPicPr>
          <p:nvPr userDrawn="1"/>
        </p:nvPicPr>
        <p:blipFill>
          <a:blip r:embed="rId2"/>
          <a:srcRect r="33287"/>
          <a:stretch>
            <a:fillRect/>
          </a:stretch>
        </p:blipFill>
        <p:spPr bwMode="auto">
          <a:xfrm>
            <a:off x="0" y="0"/>
            <a:ext cx="9144000" cy="6886575"/>
          </a:xfrm>
          <a:prstGeom prst="rect">
            <a:avLst/>
          </a:prstGeom>
          <a:noFill/>
          <a:ln w="9525">
            <a:noFill/>
            <a:miter lim="800000"/>
            <a:headEnd/>
            <a:tailEnd/>
          </a:ln>
        </p:spPr>
      </p:pic>
      <p:pic>
        <p:nvPicPr>
          <p:cNvPr id="3" name="Picture 31"/>
          <p:cNvPicPr>
            <a:picLocks noChangeAspect="1" noChangeArrowheads="1"/>
          </p:cNvPicPr>
          <p:nvPr userDrawn="1"/>
        </p:nvPicPr>
        <p:blipFill>
          <a:blip r:embed="rId3"/>
          <a:srcRect/>
          <a:stretch>
            <a:fillRect/>
          </a:stretch>
        </p:blipFill>
        <p:spPr bwMode="auto">
          <a:xfrm>
            <a:off x="7680325" y="320675"/>
            <a:ext cx="1238250" cy="514350"/>
          </a:xfrm>
          <a:prstGeom prst="rect">
            <a:avLst/>
          </a:prstGeom>
          <a:noFill/>
          <a:ln w="28575">
            <a:noFill/>
            <a:miter lim="800000"/>
            <a:headEnd/>
            <a:tailEnd/>
          </a:ln>
        </p:spPr>
      </p:pic>
      <p:sp>
        <p:nvSpPr>
          <p:cNvPr id="4" name="Rectangle 7"/>
          <p:cNvSpPr>
            <a:spLocks noGrp="1" noChangeArrowheads="1"/>
          </p:cNvSpPr>
          <p:nvPr>
            <p:ph type="dt" sz="half" idx="10"/>
          </p:nvPr>
        </p:nvSpPr>
        <p:spPr>
          <a:xfrm>
            <a:off x="457200" y="6245225"/>
            <a:ext cx="2133600" cy="476250"/>
          </a:xfrm>
        </p:spPr>
        <p:txBody>
          <a:bodyPr/>
          <a:lstStyle>
            <a:lvl1pPr>
              <a:defRPr/>
            </a:lvl1pPr>
          </a:lstStyle>
          <a:p>
            <a:pPr>
              <a:defRPr/>
            </a:pPr>
            <a:fld id="{DE89EAF8-B262-4D85-996E-62B077443648}" type="datetime1">
              <a:rPr lang="en-US"/>
              <a:pPr>
                <a:defRPr/>
              </a:pPr>
              <a:t>16-Apr-15</a:t>
            </a:fld>
            <a:endParaRPr lang="en-US"/>
          </a:p>
        </p:txBody>
      </p:sp>
    </p:spTree>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7"/>
          <p:cNvSpPr>
            <a:spLocks noGrp="1" noChangeArrowheads="1"/>
          </p:cNvSpPr>
          <p:nvPr>
            <p:ph type="dt" sz="half" idx="10"/>
          </p:nvPr>
        </p:nvSpPr>
        <p:spPr>
          <a:ln/>
        </p:spPr>
        <p:txBody>
          <a:bodyPr/>
          <a:lstStyle>
            <a:lvl1pPr>
              <a:defRPr/>
            </a:lvl1pPr>
          </a:lstStyle>
          <a:p>
            <a:pPr>
              <a:defRPr/>
            </a:pPr>
            <a:fld id="{65F3B6B4-625A-4B3F-BB9C-6092C7D7B8FB}"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1230D1DF-EAC0-4692-8C1B-671F4A8B094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697663" y="593725"/>
            <a:ext cx="2171700" cy="5761038"/>
          </a:xfrm>
        </p:spPr>
        <p:txBody>
          <a:bodyPr vert="eaVert"/>
          <a:lstStyle/>
          <a:p>
            <a:r>
              <a:rPr lang="nl-NL" smtClean="0"/>
              <a:t>Titelstijl van model bewerken</a:t>
            </a:r>
            <a:endParaRPr lang="nl-NL"/>
          </a:p>
        </p:txBody>
      </p:sp>
      <p:sp>
        <p:nvSpPr>
          <p:cNvPr id="3" name="Tijdelijke aanduiding voor verticale tekst 2"/>
          <p:cNvSpPr>
            <a:spLocks noGrp="1"/>
          </p:cNvSpPr>
          <p:nvPr>
            <p:ph type="body" orient="vert" idx="1"/>
          </p:nvPr>
        </p:nvSpPr>
        <p:spPr>
          <a:xfrm>
            <a:off x="182563" y="593725"/>
            <a:ext cx="6362700" cy="5761038"/>
          </a:xfrm>
        </p:spPr>
        <p:txBody>
          <a:bodyPr vert="eaVert"/>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7"/>
          <p:cNvSpPr>
            <a:spLocks noGrp="1" noChangeArrowheads="1"/>
          </p:cNvSpPr>
          <p:nvPr>
            <p:ph type="dt" sz="half" idx="10"/>
          </p:nvPr>
        </p:nvSpPr>
        <p:spPr>
          <a:ln/>
        </p:spPr>
        <p:txBody>
          <a:bodyPr/>
          <a:lstStyle>
            <a:lvl1pPr>
              <a:defRPr/>
            </a:lvl1pPr>
          </a:lstStyle>
          <a:p>
            <a:pPr>
              <a:defRPr/>
            </a:pPr>
            <a:fld id="{FA84CD8C-EBF3-4327-BB77-495532EC73FC}"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D98DDBBB-211E-40B1-925E-2B520E9D65A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el en tabel">
    <p:spTree>
      <p:nvGrpSpPr>
        <p:cNvPr id="1" name=""/>
        <p:cNvGrpSpPr/>
        <p:nvPr/>
      </p:nvGrpSpPr>
      <p:grpSpPr>
        <a:xfrm>
          <a:off x="0" y="0"/>
          <a:ext cx="0" cy="0"/>
          <a:chOff x="0" y="0"/>
          <a:chExt cx="0" cy="0"/>
        </a:xfrm>
      </p:grpSpPr>
      <p:sp>
        <p:nvSpPr>
          <p:cNvPr id="2" name="Titel 1"/>
          <p:cNvSpPr>
            <a:spLocks noGrp="1"/>
          </p:cNvSpPr>
          <p:nvPr>
            <p:ph type="title"/>
          </p:nvPr>
        </p:nvSpPr>
        <p:spPr>
          <a:xfrm>
            <a:off x="182563" y="593725"/>
            <a:ext cx="8686800" cy="639763"/>
          </a:xfrm>
        </p:spPr>
        <p:txBody>
          <a:bodyPr/>
          <a:lstStyle/>
          <a:p>
            <a:r>
              <a:rPr lang="nl-NL" smtClean="0"/>
              <a:t>Titelstijl van model bewerken</a:t>
            </a:r>
            <a:endParaRPr lang="nl-NL"/>
          </a:p>
        </p:txBody>
      </p:sp>
      <p:sp>
        <p:nvSpPr>
          <p:cNvPr id="3" name="Tijdelijke aanduiding voor tabel 2"/>
          <p:cNvSpPr>
            <a:spLocks noGrp="1"/>
          </p:cNvSpPr>
          <p:nvPr>
            <p:ph type="tbl" idx="1"/>
          </p:nvPr>
        </p:nvSpPr>
        <p:spPr>
          <a:xfrm>
            <a:off x="182563" y="1874838"/>
            <a:ext cx="8686800" cy="4479925"/>
          </a:xfrm>
        </p:spPr>
        <p:txBody>
          <a:bodyPr/>
          <a:lstStyle/>
          <a:p>
            <a:pPr lvl="0"/>
            <a:endParaRPr lang="nl-NL" noProof="0" smtClean="0"/>
          </a:p>
        </p:txBody>
      </p:sp>
      <p:sp>
        <p:nvSpPr>
          <p:cNvPr id="4" name="Rectangle 7"/>
          <p:cNvSpPr>
            <a:spLocks noGrp="1" noChangeArrowheads="1"/>
          </p:cNvSpPr>
          <p:nvPr>
            <p:ph type="dt" sz="half" idx="10"/>
          </p:nvPr>
        </p:nvSpPr>
        <p:spPr>
          <a:ln/>
        </p:spPr>
        <p:txBody>
          <a:bodyPr/>
          <a:lstStyle>
            <a:lvl1pPr>
              <a:defRPr/>
            </a:lvl1pPr>
          </a:lstStyle>
          <a:p>
            <a:pPr>
              <a:defRPr/>
            </a:pPr>
            <a:fld id="{FA1AB5A4-B890-400C-9A57-CEDE8E62A676}"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FD39D3B9-D8CC-40EB-866D-D12CE212E3D3}"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el en grafiek">
    <p:spTree>
      <p:nvGrpSpPr>
        <p:cNvPr id="1" name=""/>
        <p:cNvGrpSpPr/>
        <p:nvPr/>
      </p:nvGrpSpPr>
      <p:grpSpPr>
        <a:xfrm>
          <a:off x="0" y="0"/>
          <a:ext cx="0" cy="0"/>
          <a:chOff x="0" y="0"/>
          <a:chExt cx="0" cy="0"/>
        </a:xfrm>
      </p:grpSpPr>
      <p:sp>
        <p:nvSpPr>
          <p:cNvPr id="2" name="Titel 1"/>
          <p:cNvSpPr>
            <a:spLocks noGrp="1"/>
          </p:cNvSpPr>
          <p:nvPr>
            <p:ph type="title"/>
          </p:nvPr>
        </p:nvSpPr>
        <p:spPr>
          <a:xfrm>
            <a:off x="182563" y="593725"/>
            <a:ext cx="8686800" cy="639763"/>
          </a:xfrm>
        </p:spPr>
        <p:txBody>
          <a:bodyPr/>
          <a:lstStyle/>
          <a:p>
            <a:r>
              <a:rPr lang="nl-NL" smtClean="0"/>
              <a:t>Titelstijl van model bewerken</a:t>
            </a:r>
            <a:endParaRPr lang="nl-NL"/>
          </a:p>
        </p:txBody>
      </p:sp>
      <p:sp>
        <p:nvSpPr>
          <p:cNvPr id="3" name="Tijdelijke aanduiding voor grafiek 2"/>
          <p:cNvSpPr>
            <a:spLocks noGrp="1"/>
          </p:cNvSpPr>
          <p:nvPr>
            <p:ph type="chart" idx="1"/>
          </p:nvPr>
        </p:nvSpPr>
        <p:spPr>
          <a:xfrm>
            <a:off x="182563" y="1874838"/>
            <a:ext cx="8686800" cy="4479925"/>
          </a:xfrm>
        </p:spPr>
        <p:txBody>
          <a:bodyPr/>
          <a:lstStyle/>
          <a:p>
            <a:pPr lvl="0"/>
            <a:endParaRPr lang="nl-NL" noProof="0" smtClean="0"/>
          </a:p>
        </p:txBody>
      </p:sp>
      <p:sp>
        <p:nvSpPr>
          <p:cNvPr id="4" name="Rectangle 7"/>
          <p:cNvSpPr>
            <a:spLocks noGrp="1" noChangeArrowheads="1"/>
          </p:cNvSpPr>
          <p:nvPr>
            <p:ph type="dt" sz="half" idx="10"/>
          </p:nvPr>
        </p:nvSpPr>
        <p:spPr>
          <a:ln/>
        </p:spPr>
        <p:txBody>
          <a:bodyPr/>
          <a:lstStyle>
            <a:lvl1pPr>
              <a:defRPr/>
            </a:lvl1pPr>
          </a:lstStyle>
          <a:p>
            <a:pPr>
              <a:defRPr/>
            </a:pPr>
            <a:fld id="{3C3202DA-BB96-4DF6-B39F-831A3CC78F14}"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E00FD75F-8731-46D3-8EFF-8F19FBBE2FA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82563" y="593725"/>
            <a:ext cx="8686800" cy="63976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82563" y="1874838"/>
            <a:ext cx="4289425"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24388" y="1874838"/>
            <a:ext cx="4291012" cy="21637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24388" y="4191000"/>
            <a:ext cx="4291012" cy="2163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7"/>
          <p:cNvSpPr>
            <a:spLocks noGrp="1" noChangeArrowheads="1"/>
          </p:cNvSpPr>
          <p:nvPr>
            <p:ph type="dt" sz="half" idx="10"/>
          </p:nvPr>
        </p:nvSpPr>
        <p:spPr>
          <a:ln/>
        </p:spPr>
        <p:txBody>
          <a:bodyPr/>
          <a:lstStyle>
            <a:lvl1pPr>
              <a:defRPr/>
            </a:lvl1pPr>
          </a:lstStyle>
          <a:p>
            <a:pPr>
              <a:defRPr/>
            </a:pPr>
            <a:fld id="{27CD7019-11EE-4A21-88EF-94880BF7C35E}" type="datetime1">
              <a:rPr lang="en-US"/>
              <a:pPr>
                <a:defRPr/>
              </a:pPr>
              <a:t>16-Apr-15</a:t>
            </a:fld>
            <a:endParaRPr lang="en-US"/>
          </a:p>
        </p:txBody>
      </p:sp>
      <p:sp>
        <p:nvSpPr>
          <p:cNvPr id="7" name="Rectangle 5"/>
          <p:cNvSpPr>
            <a:spLocks noGrp="1" noChangeArrowheads="1"/>
          </p:cNvSpPr>
          <p:nvPr>
            <p:ph type="sldNum" sz="quarter" idx="11"/>
          </p:nvPr>
        </p:nvSpPr>
        <p:spPr>
          <a:ln/>
        </p:spPr>
        <p:txBody>
          <a:bodyPr/>
          <a:lstStyle>
            <a:lvl1pPr>
              <a:defRPr/>
            </a:lvl1pPr>
          </a:lstStyle>
          <a:p>
            <a:pPr>
              <a:defRPr/>
            </a:pPr>
            <a:fld id="{6FED5075-C1A4-43F4-A6D1-68ADBC35EA89}"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563" y="593725"/>
            <a:ext cx="8686800" cy="6397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82563" y="1874838"/>
            <a:ext cx="4289425"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4388" y="1874838"/>
            <a:ext cx="4291012" cy="44799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fld id="{80FDA479-A6F4-498B-9A89-6BA5CD78222A}" type="datetime1">
              <a:rPr lang="en-US"/>
              <a:pPr>
                <a:defRPr/>
              </a:pPr>
              <a:t>16-Apr-15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543E7462-499E-43C6-96FD-4C37DE60B296}"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srcRect/>
          <a:stretch>
            <a:fillRect/>
          </a:stretch>
        </p:blipFill>
        <p:spPr bwMode="auto">
          <a:xfrm>
            <a:off x="7772400" y="6172200"/>
            <a:ext cx="1238250" cy="514350"/>
          </a:xfrm>
          <a:prstGeom prst="rect">
            <a:avLst/>
          </a:prstGeom>
          <a:noFill/>
          <a:ln w="28575">
            <a:noFill/>
            <a:miter lim="800000"/>
            <a:headEnd/>
            <a:tailEnd/>
          </a:ln>
        </p:spPr>
      </p:pic>
      <p:pic>
        <p:nvPicPr>
          <p:cNvPr id="3" name="Picture 6" descr="Orgami3"/>
          <p:cNvPicPr>
            <a:picLocks noChangeAspect="1" noChangeArrowheads="1"/>
          </p:cNvPicPr>
          <p:nvPr userDrawn="1"/>
        </p:nvPicPr>
        <p:blipFill>
          <a:blip r:embed="rId3"/>
          <a:srcRect l="11766" t="11765" r="29411"/>
          <a:stretch>
            <a:fillRect/>
          </a:stretch>
        </p:blipFill>
        <p:spPr bwMode="auto">
          <a:xfrm>
            <a:off x="0" y="0"/>
            <a:ext cx="9144000" cy="6858000"/>
          </a:xfrm>
          <a:prstGeom prst="rect">
            <a:avLst/>
          </a:prstGeom>
          <a:noFill/>
          <a:ln w="9525">
            <a:noFill/>
            <a:miter lim="800000"/>
            <a:headEnd/>
            <a:tailEnd/>
          </a:ln>
        </p:spPr>
      </p:pic>
      <p:sp>
        <p:nvSpPr>
          <p:cNvPr id="4" name="Rectangle 7"/>
          <p:cNvSpPr>
            <a:spLocks noChangeArrowheads="1"/>
          </p:cNvSpPr>
          <p:nvPr userDrawn="1"/>
        </p:nvSpPr>
        <p:spPr bwMode="auto">
          <a:xfrm>
            <a:off x="0" y="0"/>
            <a:ext cx="9144000" cy="6858000"/>
          </a:xfrm>
          <a:prstGeom prst="rect">
            <a:avLst/>
          </a:prstGeom>
          <a:noFill/>
          <a:ln w="28575">
            <a:solidFill>
              <a:schemeClr val="tx1"/>
            </a:solidFill>
            <a:miter lim="800000"/>
            <a:headEnd/>
            <a:tailEnd/>
          </a:ln>
        </p:spPr>
        <p:txBody>
          <a:bodyPr wrap="none" anchor="ctr"/>
          <a:lstStyle/>
          <a:p>
            <a:pPr>
              <a:defRPr/>
            </a:pPr>
            <a:endParaRPr lang="en-US">
              <a:latin typeface="Arial" pitchFamily="34" charset="0"/>
              <a:ea typeface="ＭＳ Ｐゴシック" pitchFamily="34" charset="-128"/>
            </a:endParaRPr>
          </a:p>
        </p:txBody>
      </p:sp>
      <p:pic>
        <p:nvPicPr>
          <p:cNvPr id="5" name="Picture 8" descr="CoverType"/>
          <p:cNvPicPr>
            <a:picLocks noChangeAspect="1" noChangeArrowheads="1"/>
          </p:cNvPicPr>
          <p:nvPr userDrawn="1"/>
        </p:nvPicPr>
        <p:blipFill>
          <a:blip r:embed="rId4"/>
          <a:srcRect/>
          <a:stretch>
            <a:fillRect/>
          </a:stretch>
        </p:blipFill>
        <p:spPr bwMode="auto">
          <a:xfrm>
            <a:off x="5121275" y="3521075"/>
            <a:ext cx="3748088" cy="1698625"/>
          </a:xfrm>
          <a:prstGeom prst="rect">
            <a:avLst/>
          </a:prstGeom>
          <a:noFill/>
          <a:ln w="9525">
            <a:noFill/>
            <a:miter lim="800000"/>
            <a:headEnd/>
            <a:tailEnd/>
          </a:ln>
        </p:spPr>
      </p:pic>
      <p:pic>
        <p:nvPicPr>
          <p:cNvPr id="6" name="Picture 9"/>
          <p:cNvPicPr>
            <a:picLocks noChangeAspect="1" noChangeArrowheads="1"/>
          </p:cNvPicPr>
          <p:nvPr userDrawn="1"/>
        </p:nvPicPr>
        <p:blipFill>
          <a:blip r:embed="rId5"/>
          <a:srcRect/>
          <a:stretch>
            <a:fillRect/>
          </a:stretch>
        </p:blipFill>
        <p:spPr bwMode="auto">
          <a:xfrm>
            <a:off x="7680325" y="320675"/>
            <a:ext cx="1238250" cy="514350"/>
          </a:xfrm>
          <a:prstGeom prst="rect">
            <a:avLst/>
          </a:prstGeom>
          <a:noFill/>
          <a:ln w="28575">
            <a:noFill/>
            <a:miter lim="800000"/>
            <a:headEnd/>
            <a:tailEnd/>
          </a:ln>
        </p:spPr>
      </p:pic>
      <p:sp>
        <p:nvSpPr>
          <p:cNvPr id="7" name="Rectangle 7"/>
          <p:cNvSpPr>
            <a:spLocks noGrp="1" noChangeArrowheads="1"/>
          </p:cNvSpPr>
          <p:nvPr>
            <p:ph type="dt" sz="half" idx="10"/>
          </p:nvPr>
        </p:nvSpPr>
        <p:spPr>
          <a:xfrm>
            <a:off x="457200" y="6245225"/>
            <a:ext cx="2133600" cy="476250"/>
          </a:xfrm>
        </p:spPr>
        <p:txBody>
          <a:bodyPr/>
          <a:lstStyle>
            <a:lvl1pPr>
              <a:defRPr/>
            </a:lvl1pPr>
          </a:lstStyle>
          <a:p>
            <a:pPr>
              <a:defRPr/>
            </a:pPr>
            <a:fld id="{55AE96F9-BFAA-433A-9784-78C3AA34C31F}" type="datetime1">
              <a:rPr lang="en-US"/>
              <a:pPr>
                <a:defRPr/>
              </a:pPr>
              <a:t>16-Apr-15</a:t>
            </a:fld>
            <a:endParaRPr lang="en-US"/>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fld id="{F68563E9-BCBF-40F8-8648-74037C6E6F79}"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558941E3-CBBF-4A3A-B813-DFA0268DED0E}"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dt" sz="half" idx="10"/>
          </p:nvPr>
        </p:nvSpPr>
        <p:spPr>
          <a:ln/>
        </p:spPr>
        <p:txBody>
          <a:bodyPr/>
          <a:lstStyle>
            <a:lvl1pPr>
              <a:defRPr/>
            </a:lvl1pPr>
          </a:lstStyle>
          <a:p>
            <a:pPr>
              <a:defRPr/>
            </a:pPr>
            <a:fld id="{6731CB39-9B66-4306-B338-C0D7C9AF2A9A}"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D7104059-7B5B-4CC1-8AEB-FF895396DCFF}"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82563" y="1874838"/>
            <a:ext cx="4289425"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4388" y="1874838"/>
            <a:ext cx="4291012"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dt" sz="half" idx="10"/>
          </p:nvPr>
        </p:nvSpPr>
        <p:spPr>
          <a:ln/>
        </p:spPr>
        <p:txBody>
          <a:bodyPr/>
          <a:lstStyle>
            <a:lvl1pPr>
              <a:defRPr/>
            </a:lvl1pPr>
          </a:lstStyle>
          <a:p>
            <a:pPr>
              <a:defRPr/>
            </a:pPr>
            <a:fld id="{87D05D4D-B172-4250-9290-49D0480FD1E2}" type="datetime1">
              <a:rPr lang="en-US"/>
              <a:pPr>
                <a:defRPr/>
              </a:pPr>
              <a:t>16-Apr-15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CFDF2A27-7F1D-4994-84A7-CEBBE09C484C}"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idx="1"/>
          </p:nvPr>
        </p:nvSpPr>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7"/>
          <p:cNvSpPr>
            <a:spLocks noGrp="1" noChangeArrowheads="1"/>
          </p:cNvSpPr>
          <p:nvPr>
            <p:ph type="dt" sz="half" idx="10"/>
          </p:nvPr>
        </p:nvSpPr>
        <p:spPr>
          <a:ln/>
        </p:spPr>
        <p:txBody>
          <a:bodyPr/>
          <a:lstStyle>
            <a:lvl1pPr>
              <a:defRPr/>
            </a:lvl1pPr>
          </a:lstStyle>
          <a:p>
            <a:pPr>
              <a:defRPr/>
            </a:pPr>
            <a:fld id="{55603CD7-2F9D-4AA1-9754-26FCD8C03974}"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5FF9BC84-E776-4A6C-ACC6-12755BCAFA89}"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dt" sz="half" idx="10"/>
          </p:nvPr>
        </p:nvSpPr>
        <p:spPr>
          <a:ln/>
        </p:spPr>
        <p:txBody>
          <a:bodyPr/>
          <a:lstStyle>
            <a:lvl1pPr>
              <a:defRPr/>
            </a:lvl1pPr>
          </a:lstStyle>
          <a:p>
            <a:pPr>
              <a:defRPr/>
            </a:pPr>
            <a:fld id="{5C67C49E-A8C9-4D91-8C7F-58133CA3D867}" type="datetime1">
              <a:rPr lang="en-US"/>
              <a:pPr>
                <a:defRPr/>
              </a:pPr>
              <a:t>16-Apr-15</a:t>
            </a:fld>
            <a:endParaRPr lang="en-US"/>
          </a:p>
        </p:txBody>
      </p:sp>
      <p:sp>
        <p:nvSpPr>
          <p:cNvPr id="8" name="Rectangle 5"/>
          <p:cNvSpPr>
            <a:spLocks noGrp="1" noChangeArrowheads="1"/>
          </p:cNvSpPr>
          <p:nvPr>
            <p:ph type="sldNum" sz="quarter" idx="11"/>
          </p:nvPr>
        </p:nvSpPr>
        <p:spPr>
          <a:ln/>
        </p:spPr>
        <p:txBody>
          <a:bodyPr/>
          <a:lstStyle>
            <a:lvl1pPr>
              <a:defRPr/>
            </a:lvl1pPr>
          </a:lstStyle>
          <a:p>
            <a:pPr>
              <a:defRPr/>
            </a:pPr>
            <a:fld id="{84DF1D88-6746-4595-9410-484FB6C3870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dt" sz="half" idx="10"/>
          </p:nvPr>
        </p:nvSpPr>
        <p:spPr>
          <a:ln/>
        </p:spPr>
        <p:txBody>
          <a:bodyPr/>
          <a:lstStyle>
            <a:lvl1pPr>
              <a:defRPr/>
            </a:lvl1pPr>
          </a:lstStyle>
          <a:p>
            <a:pPr>
              <a:defRPr/>
            </a:pPr>
            <a:fld id="{9D78627F-77FE-46DD-B1C1-AD1F105E4061}" type="datetime1">
              <a:rPr lang="en-US"/>
              <a:pPr>
                <a:defRPr/>
              </a:pPr>
              <a:t>16-Apr-15</a:t>
            </a:fld>
            <a:endParaRPr lang="en-US"/>
          </a:p>
        </p:txBody>
      </p:sp>
      <p:sp>
        <p:nvSpPr>
          <p:cNvPr id="4" name="Rectangle 5"/>
          <p:cNvSpPr>
            <a:spLocks noGrp="1" noChangeArrowheads="1"/>
          </p:cNvSpPr>
          <p:nvPr>
            <p:ph type="sldNum" sz="quarter" idx="11"/>
          </p:nvPr>
        </p:nvSpPr>
        <p:spPr>
          <a:ln/>
        </p:spPr>
        <p:txBody>
          <a:bodyPr/>
          <a:lstStyle>
            <a:lvl1pPr>
              <a:defRPr/>
            </a:lvl1pPr>
          </a:lstStyle>
          <a:p>
            <a:pPr>
              <a:defRPr/>
            </a:pPr>
            <a:fld id="{650DEEAF-BC95-42D0-BCCD-4DF97BB684F1}"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91D2A231-97DC-439B-973D-18BB2080C9D7}" type="datetime1">
              <a:rPr lang="en-US"/>
              <a:pPr>
                <a:defRPr/>
              </a:pPr>
              <a:t>16-Apr-15</a:t>
            </a:fld>
            <a:endParaRPr lang="en-US"/>
          </a:p>
        </p:txBody>
      </p:sp>
      <p:sp>
        <p:nvSpPr>
          <p:cNvPr id="3" name="Rectangle 5"/>
          <p:cNvSpPr>
            <a:spLocks noGrp="1" noChangeArrowheads="1"/>
          </p:cNvSpPr>
          <p:nvPr>
            <p:ph type="sldNum" sz="quarter" idx="11"/>
          </p:nvPr>
        </p:nvSpPr>
        <p:spPr>
          <a:ln/>
        </p:spPr>
        <p:txBody>
          <a:bodyPr/>
          <a:lstStyle>
            <a:lvl1pPr>
              <a:defRPr/>
            </a:lvl1pPr>
          </a:lstStyle>
          <a:p>
            <a:pPr>
              <a:defRPr/>
            </a:pPr>
            <a:fld id="{208E13C9-5625-46C0-A817-68E24555593F}"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fld id="{33A13267-635B-4B5F-9525-9377B3AFCB0B}" type="datetime1">
              <a:rPr lang="en-US"/>
              <a:pPr>
                <a:defRPr/>
              </a:pPr>
              <a:t>16-Apr-15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908F9794-79CD-4154-AB0B-441A9F1DDD65}"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dt" sz="half" idx="10"/>
          </p:nvPr>
        </p:nvSpPr>
        <p:spPr>
          <a:ln/>
        </p:spPr>
        <p:txBody>
          <a:bodyPr/>
          <a:lstStyle>
            <a:lvl1pPr>
              <a:defRPr/>
            </a:lvl1pPr>
          </a:lstStyle>
          <a:p>
            <a:pPr>
              <a:defRPr/>
            </a:pPr>
            <a:fld id="{29FD7369-6B5A-461B-8538-441737F30C46}" type="datetime1">
              <a:rPr lang="en-US"/>
              <a:pPr>
                <a:defRPr/>
              </a:pPr>
              <a:t>16-Apr-15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EDEEF26E-85E4-437A-8059-41BC4C6CFEC6}"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fld id="{4A7181A8-E954-4553-8874-E5AC5DFAC28F}"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E3165C1F-09CF-4B19-B72C-C345DA82421F}"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32588" y="593725"/>
            <a:ext cx="2182812" cy="57610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82563" y="593725"/>
            <a:ext cx="6397625" cy="57610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dt" sz="half" idx="10"/>
          </p:nvPr>
        </p:nvSpPr>
        <p:spPr>
          <a:ln/>
        </p:spPr>
        <p:txBody>
          <a:bodyPr/>
          <a:lstStyle>
            <a:lvl1pPr>
              <a:defRPr/>
            </a:lvl1pPr>
          </a:lstStyle>
          <a:p>
            <a:pPr>
              <a:defRPr/>
            </a:pPr>
            <a:fld id="{5CF473D3-BF58-4B6D-A579-F2ACAF5DC7D2}"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3FECE0ED-85F1-42D9-B0A5-459681B2B0B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nl-NL" smtClean="0"/>
              <a:t>Titelstijl van model bewerken</a:t>
            </a:r>
            <a:endParaRPr lang="nl-NL"/>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tekststijl van het model te bewerken</a:t>
            </a:r>
          </a:p>
        </p:txBody>
      </p:sp>
      <p:sp>
        <p:nvSpPr>
          <p:cNvPr id="4" name="Rectangle 7"/>
          <p:cNvSpPr>
            <a:spLocks noGrp="1" noChangeArrowheads="1"/>
          </p:cNvSpPr>
          <p:nvPr>
            <p:ph type="dt" sz="half" idx="10"/>
          </p:nvPr>
        </p:nvSpPr>
        <p:spPr>
          <a:ln/>
        </p:spPr>
        <p:txBody>
          <a:bodyPr/>
          <a:lstStyle>
            <a:lvl1pPr>
              <a:defRPr/>
            </a:lvl1pPr>
          </a:lstStyle>
          <a:p>
            <a:pPr>
              <a:defRPr/>
            </a:pPr>
            <a:fld id="{EF4DA0D7-8692-4036-97CE-8725ABB12A1A}" type="datetime1">
              <a:rPr lang="en-US"/>
              <a:pPr>
                <a:defRPr/>
              </a:pPr>
              <a:t>16-Apr-15</a:t>
            </a:fld>
            <a:endParaRPr lang="en-US"/>
          </a:p>
        </p:txBody>
      </p:sp>
      <p:sp>
        <p:nvSpPr>
          <p:cNvPr id="5" name="Rectangle 5"/>
          <p:cNvSpPr>
            <a:spLocks noGrp="1" noChangeArrowheads="1"/>
          </p:cNvSpPr>
          <p:nvPr>
            <p:ph type="sldNum" sz="quarter" idx="11"/>
          </p:nvPr>
        </p:nvSpPr>
        <p:spPr>
          <a:ln/>
        </p:spPr>
        <p:txBody>
          <a:bodyPr/>
          <a:lstStyle>
            <a:lvl1pPr>
              <a:defRPr/>
            </a:lvl1pPr>
          </a:lstStyle>
          <a:p>
            <a:pPr>
              <a:defRPr/>
            </a:pPr>
            <a:fld id="{C3777C01-AA87-44E8-B737-19902160122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Tijdelijke aanduiding voor inhoud 2"/>
          <p:cNvSpPr>
            <a:spLocks noGrp="1"/>
          </p:cNvSpPr>
          <p:nvPr>
            <p:ph sz="half" idx="1"/>
          </p:nvPr>
        </p:nvSpPr>
        <p:spPr>
          <a:xfrm>
            <a:off x="182563" y="1874838"/>
            <a:ext cx="4267200"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4602163" y="1874838"/>
            <a:ext cx="4267200" cy="4479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Rectangle 7"/>
          <p:cNvSpPr>
            <a:spLocks noGrp="1" noChangeArrowheads="1"/>
          </p:cNvSpPr>
          <p:nvPr>
            <p:ph type="dt" sz="half" idx="10"/>
          </p:nvPr>
        </p:nvSpPr>
        <p:spPr>
          <a:ln/>
        </p:spPr>
        <p:txBody>
          <a:bodyPr/>
          <a:lstStyle>
            <a:lvl1pPr>
              <a:defRPr/>
            </a:lvl1pPr>
          </a:lstStyle>
          <a:p>
            <a:pPr>
              <a:defRPr/>
            </a:pPr>
            <a:fld id="{635717D8-F50C-438E-A520-386FFC579F6D}" type="datetime1">
              <a:rPr lang="en-US"/>
              <a:pPr>
                <a:defRPr/>
              </a:pPr>
              <a:t>16-Apr-15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32595308-AB59-4751-89DD-ACB379A252F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smtClean="0"/>
              <a:t>Titelstijl van model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Rectangle 7"/>
          <p:cNvSpPr>
            <a:spLocks noGrp="1" noChangeArrowheads="1"/>
          </p:cNvSpPr>
          <p:nvPr>
            <p:ph type="dt" sz="half" idx="10"/>
          </p:nvPr>
        </p:nvSpPr>
        <p:spPr>
          <a:ln/>
        </p:spPr>
        <p:txBody>
          <a:bodyPr/>
          <a:lstStyle>
            <a:lvl1pPr>
              <a:defRPr/>
            </a:lvl1pPr>
          </a:lstStyle>
          <a:p>
            <a:pPr>
              <a:defRPr/>
            </a:pPr>
            <a:fld id="{419F3784-1C0E-43ED-A04A-90E9AB8F6565}" type="datetime1">
              <a:rPr lang="en-US"/>
              <a:pPr>
                <a:defRPr/>
              </a:pPr>
              <a:t>16-Apr-15</a:t>
            </a:fld>
            <a:endParaRPr lang="en-US"/>
          </a:p>
        </p:txBody>
      </p:sp>
      <p:sp>
        <p:nvSpPr>
          <p:cNvPr id="8" name="Rectangle 5"/>
          <p:cNvSpPr>
            <a:spLocks noGrp="1" noChangeArrowheads="1"/>
          </p:cNvSpPr>
          <p:nvPr>
            <p:ph type="sldNum" sz="quarter" idx="11"/>
          </p:nvPr>
        </p:nvSpPr>
        <p:spPr>
          <a:ln/>
        </p:spPr>
        <p:txBody>
          <a:bodyPr/>
          <a:lstStyle>
            <a:lvl1pPr>
              <a:defRPr/>
            </a:lvl1pPr>
          </a:lstStyle>
          <a:p>
            <a:pPr>
              <a:defRPr/>
            </a:pPr>
            <a:fld id="{9EF691FE-A3FE-4043-B27F-0B9D2420DBA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Titelstijl van model bewerken</a:t>
            </a:r>
            <a:endParaRPr lang="nl-NL"/>
          </a:p>
        </p:txBody>
      </p:sp>
      <p:sp>
        <p:nvSpPr>
          <p:cNvPr id="3" name="Rectangle 7"/>
          <p:cNvSpPr>
            <a:spLocks noGrp="1" noChangeArrowheads="1"/>
          </p:cNvSpPr>
          <p:nvPr>
            <p:ph type="dt" sz="half" idx="10"/>
          </p:nvPr>
        </p:nvSpPr>
        <p:spPr>
          <a:ln/>
        </p:spPr>
        <p:txBody>
          <a:bodyPr/>
          <a:lstStyle>
            <a:lvl1pPr>
              <a:defRPr/>
            </a:lvl1pPr>
          </a:lstStyle>
          <a:p>
            <a:pPr>
              <a:defRPr/>
            </a:pPr>
            <a:fld id="{1CAF2903-AE6E-4F34-AFEF-68EC76CF2D2E}" type="datetime1">
              <a:rPr lang="en-US"/>
              <a:pPr>
                <a:defRPr/>
              </a:pPr>
              <a:t>16-Apr-15</a:t>
            </a:fld>
            <a:endParaRPr lang="en-US"/>
          </a:p>
        </p:txBody>
      </p:sp>
      <p:sp>
        <p:nvSpPr>
          <p:cNvPr id="4" name="Rectangle 5"/>
          <p:cNvSpPr>
            <a:spLocks noGrp="1" noChangeArrowheads="1"/>
          </p:cNvSpPr>
          <p:nvPr>
            <p:ph type="sldNum" sz="quarter" idx="11"/>
          </p:nvPr>
        </p:nvSpPr>
        <p:spPr>
          <a:ln/>
        </p:spPr>
        <p:txBody>
          <a:bodyPr/>
          <a:lstStyle>
            <a:lvl1pPr>
              <a:defRPr/>
            </a:lvl1pPr>
          </a:lstStyle>
          <a:p>
            <a:pPr>
              <a:defRPr/>
            </a:pPr>
            <a:fld id="{7759C7FE-BE6B-403C-A13B-DB95E1BBB64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Rectangle 7"/>
          <p:cNvSpPr>
            <a:spLocks noGrp="1" noChangeArrowheads="1"/>
          </p:cNvSpPr>
          <p:nvPr>
            <p:ph type="dt" sz="half" idx="10"/>
          </p:nvPr>
        </p:nvSpPr>
        <p:spPr>
          <a:ln/>
        </p:spPr>
        <p:txBody>
          <a:bodyPr/>
          <a:lstStyle>
            <a:lvl1pPr>
              <a:defRPr/>
            </a:lvl1pPr>
          </a:lstStyle>
          <a:p>
            <a:pPr>
              <a:defRPr/>
            </a:pPr>
            <a:fld id="{B86BF4E9-F6DA-4679-B020-990571EB93C5}" type="datetime1">
              <a:rPr lang="en-US"/>
              <a:pPr>
                <a:defRPr/>
              </a:pPr>
              <a:t>16-Apr-15</a:t>
            </a:fld>
            <a:endParaRPr lang="en-US"/>
          </a:p>
        </p:txBody>
      </p:sp>
      <p:sp>
        <p:nvSpPr>
          <p:cNvPr id="3" name="Rectangle 5"/>
          <p:cNvSpPr>
            <a:spLocks noGrp="1" noChangeArrowheads="1"/>
          </p:cNvSpPr>
          <p:nvPr>
            <p:ph type="sldNum" sz="quarter" idx="11"/>
          </p:nvPr>
        </p:nvSpPr>
        <p:spPr>
          <a:ln/>
        </p:spPr>
        <p:txBody>
          <a:bodyPr/>
          <a:lstStyle>
            <a:lvl1pPr>
              <a:defRPr/>
            </a:lvl1pPr>
          </a:lstStyle>
          <a:p>
            <a:pPr>
              <a:defRPr/>
            </a:pPr>
            <a:fld id="{DBD8D3B4-AE13-4CCB-9CB2-F0FBA626072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Titelstijl van model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tekststijl van het model te bewerken</a:t>
            </a:r>
          </a:p>
        </p:txBody>
      </p:sp>
      <p:sp>
        <p:nvSpPr>
          <p:cNvPr id="5" name="Rectangle 7"/>
          <p:cNvSpPr>
            <a:spLocks noGrp="1" noChangeArrowheads="1"/>
          </p:cNvSpPr>
          <p:nvPr>
            <p:ph type="dt" sz="half" idx="10"/>
          </p:nvPr>
        </p:nvSpPr>
        <p:spPr>
          <a:ln/>
        </p:spPr>
        <p:txBody>
          <a:bodyPr/>
          <a:lstStyle>
            <a:lvl1pPr>
              <a:defRPr/>
            </a:lvl1pPr>
          </a:lstStyle>
          <a:p>
            <a:pPr>
              <a:defRPr/>
            </a:pPr>
            <a:fld id="{EF97DCC0-0009-4489-95B1-DBE1513B4FBF}" type="datetime1">
              <a:rPr lang="en-US"/>
              <a:pPr>
                <a:defRPr/>
              </a:pPr>
              <a:t>16-Apr-15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2ABEE75F-C2AF-41B8-B4D6-DD168A1BD37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Titelstijl van model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smtClean="0"/>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tekststijl van het model te bewerken</a:t>
            </a:r>
          </a:p>
        </p:txBody>
      </p:sp>
      <p:sp>
        <p:nvSpPr>
          <p:cNvPr id="5" name="Rectangle 7"/>
          <p:cNvSpPr>
            <a:spLocks noGrp="1" noChangeArrowheads="1"/>
          </p:cNvSpPr>
          <p:nvPr>
            <p:ph type="dt" sz="half" idx="10"/>
          </p:nvPr>
        </p:nvSpPr>
        <p:spPr>
          <a:ln/>
        </p:spPr>
        <p:txBody>
          <a:bodyPr/>
          <a:lstStyle>
            <a:lvl1pPr>
              <a:defRPr/>
            </a:lvl1pPr>
          </a:lstStyle>
          <a:p>
            <a:pPr>
              <a:defRPr/>
            </a:pPr>
            <a:fld id="{9F9C3383-DE7A-4604-8BB0-2598A49DC2A9}" type="datetime1">
              <a:rPr lang="en-US"/>
              <a:pPr>
                <a:defRPr/>
              </a:pPr>
              <a:t>16-Apr-15</a:t>
            </a:fld>
            <a:endParaRPr lang="en-US"/>
          </a:p>
        </p:txBody>
      </p:sp>
      <p:sp>
        <p:nvSpPr>
          <p:cNvPr id="6" name="Rectangle 5"/>
          <p:cNvSpPr>
            <a:spLocks noGrp="1" noChangeArrowheads="1"/>
          </p:cNvSpPr>
          <p:nvPr>
            <p:ph type="sldNum" sz="quarter" idx="11"/>
          </p:nvPr>
        </p:nvSpPr>
        <p:spPr>
          <a:ln/>
        </p:spPr>
        <p:txBody>
          <a:bodyPr/>
          <a:lstStyle>
            <a:lvl1pPr>
              <a:defRPr/>
            </a:lvl1pPr>
          </a:lstStyle>
          <a:p>
            <a:pPr>
              <a:defRPr/>
            </a:pPr>
            <a:fld id="{001AE021-1DB0-4744-A82D-1921A958E90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bwMode="auto">
          <a:xfrm>
            <a:off x="182563" y="1874838"/>
            <a:ext cx="8732837" cy="4479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6147" name="Rectangle 10"/>
          <p:cNvSpPr>
            <a:spLocks noGrp="1" noChangeArrowheads="1"/>
          </p:cNvSpPr>
          <p:nvPr>
            <p:ph type="title"/>
          </p:nvPr>
        </p:nvSpPr>
        <p:spPr bwMode="auto">
          <a:xfrm>
            <a:off x="182563" y="593725"/>
            <a:ext cx="8686800" cy="639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8" name="Line 3"/>
          <p:cNvSpPr>
            <a:spLocks noChangeShapeType="1"/>
          </p:cNvSpPr>
          <p:nvPr/>
        </p:nvSpPr>
        <p:spPr bwMode="auto">
          <a:xfrm flipV="1">
            <a:off x="274638" y="549275"/>
            <a:ext cx="8594725" cy="0"/>
          </a:xfrm>
          <a:prstGeom prst="line">
            <a:avLst/>
          </a:prstGeom>
          <a:noFill/>
          <a:ln w="9525">
            <a:solidFill>
              <a:schemeClr val="tx1"/>
            </a:solidFill>
            <a:round/>
            <a:headEnd/>
            <a:tailEnd/>
          </a:ln>
        </p:spPr>
        <p:txBody>
          <a:bodyPr/>
          <a:lstStyle/>
          <a:p>
            <a:pPr>
              <a:defRPr/>
            </a:pPr>
            <a:endParaRPr lang="en-US">
              <a:latin typeface="Arial" pitchFamily="34" charset="0"/>
              <a:ea typeface="ＭＳ Ｐゴシック" pitchFamily="34" charset="-128"/>
            </a:endParaRPr>
          </a:p>
        </p:txBody>
      </p:sp>
      <p:sp>
        <p:nvSpPr>
          <p:cNvPr id="1029" name="Rectangle 6"/>
          <p:cNvSpPr>
            <a:spLocks noChangeArrowheads="1"/>
          </p:cNvSpPr>
          <p:nvPr/>
        </p:nvSpPr>
        <p:spPr bwMode="black">
          <a:xfrm>
            <a:off x="7589838" y="6537325"/>
            <a:ext cx="1371600" cy="184150"/>
          </a:xfrm>
          <a:prstGeom prst="rect">
            <a:avLst/>
          </a:prstGeom>
          <a:noFill/>
          <a:ln w="9525">
            <a:noFill/>
            <a:miter lim="800000"/>
            <a:headEnd/>
            <a:tailEnd/>
          </a:ln>
        </p:spPr>
        <p:txBody>
          <a:bodyPr lIns="92075" tIns="46038" rIns="92075" bIns="46038"/>
          <a:lstStyle/>
          <a:p>
            <a:pPr algn="r">
              <a:lnSpc>
                <a:spcPct val="100000"/>
              </a:lnSpc>
              <a:defRPr/>
            </a:pPr>
            <a:r>
              <a:rPr lang="en-US" sz="800" dirty="0">
                <a:solidFill>
                  <a:schemeClr val="tx1"/>
                </a:solidFill>
              </a:rPr>
              <a:t>© </a:t>
            </a:r>
            <a:r>
              <a:rPr lang="en-US" sz="800" dirty="0" smtClean="0">
                <a:solidFill>
                  <a:schemeClr val="tx1"/>
                </a:solidFill>
              </a:rPr>
              <a:t>2014 </a:t>
            </a:r>
            <a:r>
              <a:rPr lang="en-US" sz="800" dirty="0">
                <a:solidFill>
                  <a:schemeClr val="tx1"/>
                </a:solidFill>
              </a:rPr>
              <a:t>IBM Corporation</a:t>
            </a:r>
            <a:endParaRPr lang="en-US" sz="1800" dirty="0">
              <a:solidFill>
                <a:schemeClr val="tx1"/>
              </a:solidFill>
            </a:endParaRPr>
          </a:p>
        </p:txBody>
      </p:sp>
      <p:sp>
        <p:nvSpPr>
          <p:cNvPr id="260103" name="Rectangle 7"/>
          <p:cNvSpPr>
            <a:spLocks noGrp="1" noChangeArrowheads="1"/>
          </p:cNvSpPr>
          <p:nvPr>
            <p:ph type="dt" sz="half" idx="2"/>
          </p:nvPr>
        </p:nvSpPr>
        <p:spPr bwMode="auto">
          <a:xfrm>
            <a:off x="549275" y="6537325"/>
            <a:ext cx="1004888" cy="184150"/>
          </a:xfrm>
          <a:prstGeom prst="rect">
            <a:avLst/>
          </a:prstGeom>
          <a:noFill/>
          <a:ln>
            <a:noFill/>
          </a:ln>
          <a:effectLst/>
          <a:extLst/>
        </p:spPr>
        <p:txBody>
          <a:bodyPr vert="horz" wrap="square" lIns="92075" tIns="46038" rIns="92075" bIns="46038" numCol="1" anchor="t" anchorCtr="0" compatLnSpc="1">
            <a:prstTxWarp prst="textNoShape">
              <a:avLst/>
            </a:prstTxWarp>
          </a:bodyPr>
          <a:lstStyle>
            <a:lvl1pPr algn="l">
              <a:lnSpc>
                <a:spcPct val="100000"/>
              </a:lnSpc>
              <a:defRPr sz="800">
                <a:solidFill>
                  <a:schemeClr val="tx1"/>
                </a:solidFill>
                <a:latin typeface="Arial" pitchFamily="34" charset="0"/>
                <a:ea typeface="ＭＳ Ｐゴシック" pitchFamily="34" charset="-128"/>
                <a:cs typeface="Arial" pitchFamily="34" charset="0"/>
              </a:defRPr>
            </a:lvl1pPr>
          </a:lstStyle>
          <a:p>
            <a:pPr>
              <a:defRPr/>
            </a:pPr>
            <a:fld id="{7390AC8C-0E8C-4E84-BBCA-097F777BD9B7}" type="datetime1">
              <a:rPr lang="en-US"/>
              <a:pPr>
                <a:defRPr/>
              </a:pPr>
              <a:t>16-Apr-15</a:t>
            </a:fld>
            <a:endParaRPr lang="en-US"/>
          </a:p>
        </p:txBody>
      </p:sp>
      <p:pic>
        <p:nvPicPr>
          <p:cNvPr id="6151" name="Picture 8" descr="R120_G137_B251-200"/>
          <p:cNvPicPr>
            <a:picLocks noChangeAspect="1" noChangeArrowheads="1"/>
          </p:cNvPicPr>
          <p:nvPr/>
        </p:nvPicPr>
        <p:blipFill>
          <a:blip r:embed="rId17"/>
          <a:srcRect/>
          <a:stretch>
            <a:fillRect/>
          </a:stretch>
        </p:blipFill>
        <p:spPr bwMode="auto">
          <a:xfrm>
            <a:off x="8280400" y="227013"/>
            <a:ext cx="588963" cy="236537"/>
          </a:xfrm>
          <a:prstGeom prst="rect">
            <a:avLst/>
          </a:prstGeom>
          <a:noFill/>
          <a:ln w="9525">
            <a:noFill/>
            <a:miter lim="800000"/>
            <a:headEnd/>
            <a:tailEnd/>
          </a:ln>
        </p:spPr>
      </p:pic>
      <p:pic>
        <p:nvPicPr>
          <p:cNvPr id="6152" name="Picture 9" descr="Blue IBM logo"/>
          <p:cNvPicPr>
            <a:picLocks noChangeAspect="1" noChangeArrowheads="1"/>
          </p:cNvPicPr>
          <p:nvPr/>
        </p:nvPicPr>
        <p:blipFill>
          <a:blip r:embed="rId17"/>
          <a:srcRect/>
          <a:stretch>
            <a:fillRect/>
          </a:stretch>
        </p:blipFill>
        <p:spPr bwMode="auto">
          <a:xfrm>
            <a:off x="8280400" y="227013"/>
            <a:ext cx="588963" cy="236537"/>
          </a:xfrm>
          <a:prstGeom prst="rect">
            <a:avLst/>
          </a:prstGeom>
          <a:noFill/>
          <a:ln w="9525">
            <a:noFill/>
            <a:miter lim="800000"/>
            <a:headEnd/>
            <a:tailEnd/>
          </a:ln>
        </p:spPr>
      </p:pic>
      <p:sp>
        <p:nvSpPr>
          <p:cNvPr id="260101" name="Rectangle 5"/>
          <p:cNvSpPr>
            <a:spLocks noGrp="1" noChangeArrowheads="1"/>
          </p:cNvSpPr>
          <p:nvPr>
            <p:ph type="sldNum" sz="quarter" idx="4"/>
          </p:nvPr>
        </p:nvSpPr>
        <p:spPr bwMode="black">
          <a:xfrm>
            <a:off x="182563" y="6537325"/>
            <a:ext cx="366712" cy="1841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a:lnSpc>
                <a:spcPct val="100000"/>
              </a:lnSpc>
              <a:defRPr sz="800">
                <a:solidFill>
                  <a:srgbClr val="000000"/>
                </a:solidFill>
                <a:latin typeface="Arial" pitchFamily="34" charset="0"/>
                <a:ea typeface="ＭＳ Ｐゴシック" pitchFamily="34" charset="-128"/>
                <a:cs typeface="Arial" pitchFamily="34" charset="0"/>
              </a:defRPr>
            </a:lvl1pPr>
          </a:lstStyle>
          <a:p>
            <a:pPr>
              <a:defRPr/>
            </a:pPr>
            <a:fld id="{10062D49-39B2-4AA3-8F3D-CD7D639C238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68"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Lst>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2200">
          <a:solidFill>
            <a:schemeClr val="hlink"/>
          </a:solidFill>
          <a:latin typeface="+mj-lt"/>
          <a:ea typeface="MS PGothic" pitchFamily="34" charset="-128"/>
          <a:cs typeface="ＭＳ Ｐゴシック" charset="0"/>
        </a:defRPr>
      </a:lvl1pPr>
      <a:lvl2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2pPr>
      <a:lvl3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3pPr>
      <a:lvl4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4pPr>
      <a:lvl5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5pPr>
      <a:lvl6pPr marL="457200" algn="l" rtl="0" fontAlgn="base">
        <a:lnSpc>
          <a:spcPct val="90000"/>
        </a:lnSpc>
        <a:spcBef>
          <a:spcPct val="0"/>
        </a:spcBef>
        <a:spcAft>
          <a:spcPct val="0"/>
        </a:spcAft>
        <a:defRPr sz="2200">
          <a:solidFill>
            <a:schemeClr val="hlink"/>
          </a:solidFill>
          <a:latin typeface="Arial" charset="0"/>
          <a:ea typeface="ＭＳ Ｐゴシック" charset="0"/>
        </a:defRPr>
      </a:lvl6pPr>
      <a:lvl7pPr marL="914400" algn="l" rtl="0" fontAlgn="base">
        <a:lnSpc>
          <a:spcPct val="90000"/>
        </a:lnSpc>
        <a:spcBef>
          <a:spcPct val="0"/>
        </a:spcBef>
        <a:spcAft>
          <a:spcPct val="0"/>
        </a:spcAft>
        <a:defRPr sz="2200">
          <a:solidFill>
            <a:schemeClr val="hlink"/>
          </a:solidFill>
          <a:latin typeface="Arial" charset="0"/>
          <a:ea typeface="ＭＳ Ｐゴシック" charset="0"/>
        </a:defRPr>
      </a:lvl7pPr>
      <a:lvl8pPr marL="1371600" algn="l" rtl="0" fontAlgn="base">
        <a:lnSpc>
          <a:spcPct val="90000"/>
        </a:lnSpc>
        <a:spcBef>
          <a:spcPct val="0"/>
        </a:spcBef>
        <a:spcAft>
          <a:spcPct val="0"/>
        </a:spcAft>
        <a:defRPr sz="2200">
          <a:solidFill>
            <a:schemeClr val="hlink"/>
          </a:solidFill>
          <a:latin typeface="Arial" charset="0"/>
          <a:ea typeface="ＭＳ Ｐゴシック" charset="0"/>
        </a:defRPr>
      </a:lvl8pPr>
      <a:lvl9pPr marL="1828800" algn="l" rtl="0" fontAlgn="base">
        <a:lnSpc>
          <a:spcPct val="90000"/>
        </a:lnSpc>
        <a:spcBef>
          <a:spcPct val="0"/>
        </a:spcBef>
        <a:spcAft>
          <a:spcPct val="0"/>
        </a:spcAft>
        <a:defRPr sz="2200">
          <a:solidFill>
            <a:schemeClr val="hlink"/>
          </a:solidFill>
          <a:latin typeface="Arial" charset="0"/>
          <a:ea typeface="ＭＳ Ｐゴシック" charset="0"/>
        </a:defRPr>
      </a:lvl9pPr>
    </p:titleStyle>
    <p:bodyStyle>
      <a:lvl1pPr marL="173038" indent="-173038" algn="l" rtl="0" eaLnBrk="0" fontAlgn="base" hangingPunct="0">
        <a:spcBef>
          <a:spcPct val="50000"/>
        </a:spcBef>
        <a:spcAft>
          <a:spcPct val="0"/>
        </a:spcAft>
        <a:buClr>
          <a:schemeClr val="tx1"/>
        </a:buClr>
        <a:buFont typeface="Wingdings" pitchFamily="2" charset="2"/>
        <a:buChar char="§"/>
        <a:defRPr sz="1600">
          <a:solidFill>
            <a:schemeClr val="tx1"/>
          </a:solidFill>
          <a:latin typeface="+mn-lt"/>
          <a:ea typeface="MS PGothic" pitchFamily="34" charset="-128"/>
          <a:cs typeface="ＭＳ Ｐゴシック" charset="0"/>
        </a:defRPr>
      </a:lvl1pPr>
      <a:lvl2pPr marL="509588" indent="-163513" algn="l" rtl="0" eaLnBrk="0" fontAlgn="base" hangingPunct="0">
        <a:spcBef>
          <a:spcPct val="0"/>
        </a:spcBef>
        <a:spcAft>
          <a:spcPct val="0"/>
        </a:spcAft>
        <a:buClr>
          <a:schemeClr val="tx1"/>
        </a:buClr>
        <a:buFont typeface="Arial" charset="0"/>
        <a:buChar char="–"/>
        <a:defRPr sz="1600">
          <a:solidFill>
            <a:schemeClr val="tx1"/>
          </a:solidFill>
          <a:latin typeface="+mn-lt"/>
          <a:ea typeface="MS PGothic" pitchFamily="34" charset="-128"/>
        </a:defRPr>
      </a:lvl2pPr>
      <a:lvl3pPr marL="855663" indent="-173038" algn="l" rtl="0" eaLnBrk="0" fontAlgn="base" hangingPunct="0">
        <a:spcBef>
          <a:spcPct val="0"/>
        </a:spcBef>
        <a:spcAft>
          <a:spcPct val="0"/>
        </a:spcAft>
        <a:buClr>
          <a:schemeClr val="tx1"/>
        </a:buClr>
        <a:buChar char="•"/>
        <a:defRPr sz="1600">
          <a:solidFill>
            <a:schemeClr val="tx1"/>
          </a:solidFill>
          <a:latin typeface="+mn-lt"/>
          <a:ea typeface="MS PGothic" pitchFamily="34" charset="-128"/>
        </a:defRPr>
      </a:lvl3pPr>
      <a:lvl4pPr marL="1203325" indent="-173038"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4pPr>
      <a:lvl5pPr marL="1539875" indent="-163513"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5pPr>
      <a:lvl6pPr marL="1997075" indent="-163513" algn="l" rtl="0" fontAlgn="base">
        <a:spcBef>
          <a:spcPct val="20000"/>
        </a:spcBef>
        <a:spcAft>
          <a:spcPct val="0"/>
        </a:spcAft>
        <a:buClr>
          <a:schemeClr val="bg1"/>
        </a:buClr>
        <a:buChar char="»"/>
        <a:defRPr sz="1600">
          <a:solidFill>
            <a:schemeClr val="bg1"/>
          </a:solidFill>
          <a:latin typeface="+mn-lt"/>
          <a:ea typeface="+mn-ea"/>
        </a:defRPr>
      </a:lvl6pPr>
      <a:lvl7pPr marL="2454275" indent="-163513" algn="l" rtl="0" fontAlgn="base">
        <a:spcBef>
          <a:spcPct val="20000"/>
        </a:spcBef>
        <a:spcAft>
          <a:spcPct val="0"/>
        </a:spcAft>
        <a:buClr>
          <a:schemeClr val="bg1"/>
        </a:buClr>
        <a:buChar char="»"/>
        <a:defRPr sz="1600">
          <a:solidFill>
            <a:schemeClr val="bg1"/>
          </a:solidFill>
          <a:latin typeface="+mn-lt"/>
          <a:ea typeface="+mn-ea"/>
        </a:defRPr>
      </a:lvl7pPr>
      <a:lvl8pPr marL="2911475" indent="-163513" algn="l" rtl="0" fontAlgn="base">
        <a:spcBef>
          <a:spcPct val="20000"/>
        </a:spcBef>
        <a:spcAft>
          <a:spcPct val="0"/>
        </a:spcAft>
        <a:buClr>
          <a:schemeClr val="bg1"/>
        </a:buClr>
        <a:buChar char="»"/>
        <a:defRPr sz="1600">
          <a:solidFill>
            <a:schemeClr val="bg1"/>
          </a:solidFill>
          <a:latin typeface="+mn-lt"/>
          <a:ea typeface="+mn-ea"/>
        </a:defRPr>
      </a:lvl8pPr>
      <a:lvl9pPr marL="3368675" indent="-163513" algn="l" rtl="0" fontAlgn="base">
        <a:spcBef>
          <a:spcPct val="20000"/>
        </a:spcBef>
        <a:spcAft>
          <a:spcPct val="0"/>
        </a:spcAft>
        <a:buClr>
          <a:schemeClr val="bg1"/>
        </a:buClr>
        <a:buChar char="»"/>
        <a:defRPr sz="1600">
          <a:solidFill>
            <a:schemeClr val="bg1"/>
          </a:solidFill>
          <a:latin typeface="+mn-lt"/>
          <a:ea typeface="+mn-ea"/>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bwMode="auto">
          <a:xfrm>
            <a:off x="182563" y="1874838"/>
            <a:ext cx="8732837" cy="44799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7171" name="Rectangle 10"/>
          <p:cNvSpPr>
            <a:spLocks noGrp="1" noChangeArrowheads="1"/>
          </p:cNvSpPr>
          <p:nvPr>
            <p:ph type="title"/>
          </p:nvPr>
        </p:nvSpPr>
        <p:spPr bwMode="auto">
          <a:xfrm>
            <a:off x="182563" y="593725"/>
            <a:ext cx="8686800" cy="639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6388" name="Line 3"/>
          <p:cNvSpPr>
            <a:spLocks noChangeShapeType="1"/>
          </p:cNvSpPr>
          <p:nvPr/>
        </p:nvSpPr>
        <p:spPr bwMode="auto">
          <a:xfrm flipV="1">
            <a:off x="274638" y="549275"/>
            <a:ext cx="8594725" cy="0"/>
          </a:xfrm>
          <a:prstGeom prst="line">
            <a:avLst/>
          </a:prstGeom>
          <a:noFill/>
          <a:ln w="9525">
            <a:solidFill>
              <a:schemeClr val="tx1"/>
            </a:solidFill>
            <a:round/>
            <a:headEnd/>
            <a:tailEnd/>
          </a:ln>
        </p:spPr>
        <p:txBody>
          <a:bodyPr/>
          <a:lstStyle/>
          <a:p>
            <a:pPr>
              <a:defRPr/>
            </a:pPr>
            <a:endParaRPr lang="en-US">
              <a:latin typeface="Arial" pitchFamily="34" charset="0"/>
              <a:ea typeface="ＭＳ Ｐゴシック" pitchFamily="34" charset="-128"/>
            </a:endParaRPr>
          </a:p>
        </p:txBody>
      </p:sp>
      <p:sp>
        <p:nvSpPr>
          <p:cNvPr id="16389" name="Rectangle 6"/>
          <p:cNvSpPr>
            <a:spLocks noChangeArrowheads="1"/>
          </p:cNvSpPr>
          <p:nvPr/>
        </p:nvSpPr>
        <p:spPr bwMode="black">
          <a:xfrm>
            <a:off x="7589838" y="6537325"/>
            <a:ext cx="1371600" cy="184150"/>
          </a:xfrm>
          <a:prstGeom prst="rect">
            <a:avLst/>
          </a:prstGeom>
          <a:noFill/>
          <a:ln w="9525">
            <a:noFill/>
            <a:miter lim="800000"/>
            <a:headEnd/>
            <a:tailEnd/>
          </a:ln>
        </p:spPr>
        <p:txBody>
          <a:bodyPr lIns="92075" tIns="46038" rIns="92075" bIns="46038"/>
          <a:lstStyle/>
          <a:p>
            <a:pPr algn="r">
              <a:lnSpc>
                <a:spcPct val="100000"/>
              </a:lnSpc>
              <a:defRPr/>
            </a:pPr>
            <a:r>
              <a:rPr lang="en-US" sz="800" dirty="0">
                <a:solidFill>
                  <a:schemeClr val="tx1"/>
                </a:solidFill>
                <a:latin typeface="Arial" pitchFamily="34" charset="0"/>
                <a:ea typeface="ＭＳ Ｐゴシック" pitchFamily="34" charset="-128"/>
              </a:rPr>
              <a:t>© </a:t>
            </a:r>
            <a:r>
              <a:rPr lang="en-US" sz="800" dirty="0" smtClean="0">
                <a:solidFill>
                  <a:schemeClr val="tx1"/>
                </a:solidFill>
                <a:latin typeface="Arial" pitchFamily="34" charset="0"/>
                <a:ea typeface="ＭＳ Ｐゴシック" pitchFamily="34" charset="-128"/>
              </a:rPr>
              <a:t>2014 </a:t>
            </a:r>
            <a:r>
              <a:rPr lang="en-US" sz="800" dirty="0">
                <a:solidFill>
                  <a:schemeClr val="tx1"/>
                </a:solidFill>
                <a:latin typeface="Arial" pitchFamily="34" charset="0"/>
                <a:ea typeface="ＭＳ Ｐゴシック" pitchFamily="34" charset="-128"/>
              </a:rPr>
              <a:t>IBM Corporation</a:t>
            </a:r>
            <a:endParaRPr lang="en-US" sz="1800" dirty="0">
              <a:solidFill>
                <a:schemeClr val="tx1"/>
              </a:solidFill>
              <a:latin typeface="Arial" pitchFamily="34" charset="0"/>
              <a:ea typeface="ＭＳ Ｐゴシック" pitchFamily="34" charset="-128"/>
            </a:endParaRPr>
          </a:p>
        </p:txBody>
      </p:sp>
      <p:sp>
        <p:nvSpPr>
          <p:cNvPr id="260103" name="Rectangle 7"/>
          <p:cNvSpPr>
            <a:spLocks noGrp="1" noChangeArrowheads="1"/>
          </p:cNvSpPr>
          <p:nvPr>
            <p:ph type="dt" sz="half" idx="2"/>
          </p:nvPr>
        </p:nvSpPr>
        <p:spPr bwMode="auto">
          <a:xfrm>
            <a:off x="549275" y="6537325"/>
            <a:ext cx="1004888" cy="184150"/>
          </a:xfrm>
          <a:prstGeom prst="rect">
            <a:avLst/>
          </a:prstGeom>
          <a:noFill/>
          <a:ln>
            <a:noFill/>
          </a:ln>
          <a:effectLst/>
          <a:extLst/>
        </p:spPr>
        <p:txBody>
          <a:bodyPr vert="horz" wrap="square" lIns="92075" tIns="46038" rIns="92075" bIns="46038" numCol="1" anchor="t" anchorCtr="0" compatLnSpc="1">
            <a:prstTxWarp prst="textNoShape">
              <a:avLst/>
            </a:prstTxWarp>
          </a:bodyPr>
          <a:lstStyle>
            <a:lvl1pPr algn="l">
              <a:lnSpc>
                <a:spcPct val="100000"/>
              </a:lnSpc>
              <a:defRPr sz="800">
                <a:solidFill>
                  <a:schemeClr val="tx1"/>
                </a:solidFill>
                <a:latin typeface="Arial" pitchFamily="34" charset="0"/>
                <a:ea typeface="ＭＳ Ｐゴシック" pitchFamily="34" charset="-128"/>
                <a:cs typeface="Arial" pitchFamily="34" charset="0"/>
              </a:defRPr>
            </a:lvl1pPr>
          </a:lstStyle>
          <a:p>
            <a:pPr>
              <a:defRPr/>
            </a:pPr>
            <a:fld id="{C8CB0201-0063-4496-85A8-593B7C042DBD}" type="datetime1">
              <a:rPr lang="en-US"/>
              <a:pPr>
                <a:defRPr/>
              </a:pPr>
              <a:t>16-Apr-15</a:t>
            </a:fld>
            <a:endParaRPr lang="en-US"/>
          </a:p>
        </p:txBody>
      </p:sp>
      <p:pic>
        <p:nvPicPr>
          <p:cNvPr id="7175" name="Picture 8" descr="R120_G137_B251-200"/>
          <p:cNvPicPr>
            <a:picLocks noChangeAspect="1" noChangeArrowheads="1"/>
          </p:cNvPicPr>
          <p:nvPr/>
        </p:nvPicPr>
        <p:blipFill>
          <a:blip r:embed="rId13"/>
          <a:srcRect/>
          <a:stretch>
            <a:fillRect/>
          </a:stretch>
        </p:blipFill>
        <p:spPr bwMode="auto">
          <a:xfrm>
            <a:off x="8280400" y="227013"/>
            <a:ext cx="588963" cy="236537"/>
          </a:xfrm>
          <a:prstGeom prst="rect">
            <a:avLst/>
          </a:prstGeom>
          <a:noFill/>
          <a:ln w="9525">
            <a:noFill/>
            <a:miter lim="800000"/>
            <a:headEnd/>
            <a:tailEnd/>
          </a:ln>
        </p:spPr>
      </p:pic>
      <p:pic>
        <p:nvPicPr>
          <p:cNvPr id="7176" name="Picture 9" descr="Blue IBM logo"/>
          <p:cNvPicPr>
            <a:picLocks noChangeAspect="1" noChangeArrowheads="1"/>
          </p:cNvPicPr>
          <p:nvPr/>
        </p:nvPicPr>
        <p:blipFill>
          <a:blip r:embed="rId13"/>
          <a:srcRect/>
          <a:stretch>
            <a:fillRect/>
          </a:stretch>
        </p:blipFill>
        <p:spPr bwMode="auto">
          <a:xfrm>
            <a:off x="8280400" y="227013"/>
            <a:ext cx="588963" cy="236537"/>
          </a:xfrm>
          <a:prstGeom prst="rect">
            <a:avLst/>
          </a:prstGeom>
          <a:noFill/>
          <a:ln w="9525">
            <a:noFill/>
            <a:miter lim="800000"/>
            <a:headEnd/>
            <a:tailEnd/>
          </a:ln>
        </p:spPr>
      </p:pic>
      <p:sp>
        <p:nvSpPr>
          <p:cNvPr id="260101" name="Rectangle 5"/>
          <p:cNvSpPr>
            <a:spLocks noGrp="1" noChangeArrowheads="1"/>
          </p:cNvSpPr>
          <p:nvPr>
            <p:ph type="sldNum" sz="quarter" idx="4"/>
          </p:nvPr>
        </p:nvSpPr>
        <p:spPr bwMode="black">
          <a:xfrm>
            <a:off x="182563" y="6537325"/>
            <a:ext cx="366712" cy="18415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algn="l">
              <a:lnSpc>
                <a:spcPct val="100000"/>
              </a:lnSpc>
              <a:defRPr sz="800">
                <a:solidFill>
                  <a:srgbClr val="000000"/>
                </a:solidFill>
                <a:latin typeface="Arial" pitchFamily="34" charset="0"/>
                <a:ea typeface="ＭＳ Ｐゴシック" pitchFamily="34" charset="-128"/>
                <a:cs typeface="Arial" pitchFamily="34" charset="0"/>
              </a:defRPr>
            </a:lvl1pPr>
          </a:lstStyle>
          <a:p>
            <a:pPr>
              <a:defRPr/>
            </a:pPr>
            <a:fld id="{9997FB21-6CA1-45E8-BAFF-D74EAE2CB91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269" r:id="rId1"/>
    <p:sldLayoutId id="2147484258" r:id="rId2"/>
    <p:sldLayoutId id="2147484259" r:id="rId3"/>
    <p:sldLayoutId id="2147484260" r:id="rId4"/>
    <p:sldLayoutId id="2147484261" r:id="rId5"/>
    <p:sldLayoutId id="2147484262" r:id="rId6"/>
    <p:sldLayoutId id="2147484263" r:id="rId7"/>
    <p:sldLayoutId id="2147484264" r:id="rId8"/>
    <p:sldLayoutId id="2147484265" r:id="rId9"/>
    <p:sldLayoutId id="2147484266" r:id="rId10"/>
    <p:sldLayoutId id="2147484267" r:id="rId11"/>
  </p:sldLayoutIdLst>
  <p:timing>
    <p:tnLst>
      <p:par>
        <p:cTn id="1" dur="indefinite" restart="never" nodeType="tmRoot"/>
      </p:par>
    </p:tnLst>
  </p:timing>
  <p:hf hdr="0" dt="0"/>
  <p:txStyles>
    <p:titleStyle>
      <a:lvl1pPr algn="l" rtl="0" eaLnBrk="0" fontAlgn="base" hangingPunct="0">
        <a:lnSpc>
          <a:spcPct val="90000"/>
        </a:lnSpc>
        <a:spcBef>
          <a:spcPct val="0"/>
        </a:spcBef>
        <a:spcAft>
          <a:spcPct val="0"/>
        </a:spcAft>
        <a:defRPr sz="2200">
          <a:solidFill>
            <a:schemeClr val="hlink"/>
          </a:solidFill>
          <a:latin typeface="+mj-lt"/>
          <a:ea typeface="MS PGothic" pitchFamily="34" charset="-128"/>
          <a:cs typeface="ＭＳ Ｐゴシック" charset="0"/>
        </a:defRPr>
      </a:lvl1pPr>
      <a:lvl2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2pPr>
      <a:lvl3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3pPr>
      <a:lvl4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4pPr>
      <a:lvl5pPr algn="l" rtl="0" eaLnBrk="0" fontAlgn="base" hangingPunct="0">
        <a:lnSpc>
          <a:spcPct val="90000"/>
        </a:lnSpc>
        <a:spcBef>
          <a:spcPct val="0"/>
        </a:spcBef>
        <a:spcAft>
          <a:spcPct val="0"/>
        </a:spcAft>
        <a:defRPr sz="2200">
          <a:solidFill>
            <a:schemeClr val="hlink"/>
          </a:solidFill>
          <a:latin typeface="Arial" charset="0"/>
          <a:ea typeface="MS PGothic" pitchFamily="34" charset="-128"/>
          <a:cs typeface="ＭＳ Ｐゴシック" charset="0"/>
        </a:defRPr>
      </a:lvl5pPr>
      <a:lvl6pPr marL="4572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6pPr>
      <a:lvl7pPr marL="9144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7pPr>
      <a:lvl8pPr marL="13716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8pPr>
      <a:lvl9pPr marL="1828800" algn="l" rtl="0" eaLnBrk="0" fontAlgn="base" hangingPunct="0">
        <a:lnSpc>
          <a:spcPct val="90000"/>
        </a:lnSpc>
        <a:spcBef>
          <a:spcPct val="0"/>
        </a:spcBef>
        <a:spcAft>
          <a:spcPct val="0"/>
        </a:spcAft>
        <a:defRPr sz="2200">
          <a:solidFill>
            <a:schemeClr val="hlink"/>
          </a:solidFill>
          <a:latin typeface="Arial" charset="0"/>
          <a:ea typeface="ＭＳ Ｐゴシック" pitchFamily="34" charset="-128"/>
        </a:defRPr>
      </a:lvl9pPr>
    </p:titleStyle>
    <p:bodyStyle>
      <a:lvl1pPr marL="173038" indent="-173038" algn="l" rtl="0" eaLnBrk="0" fontAlgn="base" hangingPunct="0">
        <a:spcBef>
          <a:spcPct val="50000"/>
        </a:spcBef>
        <a:spcAft>
          <a:spcPct val="0"/>
        </a:spcAft>
        <a:buClr>
          <a:schemeClr val="tx1"/>
        </a:buClr>
        <a:buFont typeface="Wingdings" pitchFamily="2" charset="2"/>
        <a:buChar char="§"/>
        <a:defRPr sz="1600">
          <a:solidFill>
            <a:schemeClr val="tx1"/>
          </a:solidFill>
          <a:latin typeface="+mn-lt"/>
          <a:ea typeface="MS PGothic" pitchFamily="34" charset="-128"/>
          <a:cs typeface="ＭＳ Ｐゴシック" charset="0"/>
        </a:defRPr>
      </a:lvl1pPr>
      <a:lvl2pPr marL="509588" indent="-163513" algn="l" rtl="0" eaLnBrk="0" fontAlgn="base" hangingPunct="0">
        <a:spcBef>
          <a:spcPct val="0"/>
        </a:spcBef>
        <a:spcAft>
          <a:spcPct val="0"/>
        </a:spcAft>
        <a:buClr>
          <a:schemeClr val="tx1"/>
        </a:buClr>
        <a:buFont typeface="Arial" charset="0"/>
        <a:buChar char="–"/>
        <a:defRPr sz="1600">
          <a:solidFill>
            <a:schemeClr val="tx1"/>
          </a:solidFill>
          <a:latin typeface="+mn-lt"/>
          <a:ea typeface="MS PGothic" pitchFamily="34" charset="-128"/>
        </a:defRPr>
      </a:lvl2pPr>
      <a:lvl3pPr marL="855663" indent="-173038" algn="l" rtl="0" eaLnBrk="0" fontAlgn="base" hangingPunct="0">
        <a:spcBef>
          <a:spcPct val="0"/>
        </a:spcBef>
        <a:spcAft>
          <a:spcPct val="0"/>
        </a:spcAft>
        <a:buClr>
          <a:schemeClr val="tx1"/>
        </a:buClr>
        <a:buChar char="•"/>
        <a:defRPr sz="1600">
          <a:solidFill>
            <a:schemeClr val="tx1"/>
          </a:solidFill>
          <a:latin typeface="+mn-lt"/>
          <a:ea typeface="MS PGothic" pitchFamily="34" charset="-128"/>
        </a:defRPr>
      </a:lvl3pPr>
      <a:lvl4pPr marL="1203325" indent="-173038"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4pPr>
      <a:lvl5pPr marL="1539875" indent="-163513" algn="l" rtl="0" eaLnBrk="0" fontAlgn="base" hangingPunct="0">
        <a:spcBef>
          <a:spcPct val="20000"/>
        </a:spcBef>
        <a:spcAft>
          <a:spcPct val="0"/>
        </a:spcAft>
        <a:buClr>
          <a:schemeClr val="bg1"/>
        </a:buClr>
        <a:buChar char="»"/>
        <a:defRPr sz="1600">
          <a:solidFill>
            <a:schemeClr val="bg1"/>
          </a:solidFill>
          <a:latin typeface="+mn-lt"/>
          <a:ea typeface="MS PGothic" pitchFamily="34" charset="-128"/>
        </a:defRPr>
      </a:lvl5pPr>
      <a:lvl6pPr marL="1997075" indent="-163513" algn="l" rtl="0" eaLnBrk="0" fontAlgn="base" hangingPunct="0">
        <a:spcBef>
          <a:spcPct val="20000"/>
        </a:spcBef>
        <a:spcAft>
          <a:spcPct val="0"/>
        </a:spcAft>
        <a:buClr>
          <a:schemeClr val="bg1"/>
        </a:buClr>
        <a:buChar char="»"/>
        <a:defRPr sz="1600">
          <a:solidFill>
            <a:schemeClr val="bg1"/>
          </a:solidFill>
          <a:latin typeface="+mn-lt"/>
          <a:ea typeface="+mn-ea"/>
        </a:defRPr>
      </a:lvl6pPr>
      <a:lvl7pPr marL="2454275" indent="-163513" algn="l" rtl="0" eaLnBrk="0" fontAlgn="base" hangingPunct="0">
        <a:spcBef>
          <a:spcPct val="20000"/>
        </a:spcBef>
        <a:spcAft>
          <a:spcPct val="0"/>
        </a:spcAft>
        <a:buClr>
          <a:schemeClr val="bg1"/>
        </a:buClr>
        <a:buChar char="»"/>
        <a:defRPr sz="1600">
          <a:solidFill>
            <a:schemeClr val="bg1"/>
          </a:solidFill>
          <a:latin typeface="+mn-lt"/>
          <a:ea typeface="+mn-ea"/>
        </a:defRPr>
      </a:lvl7pPr>
      <a:lvl8pPr marL="2911475" indent="-163513" algn="l" rtl="0" eaLnBrk="0" fontAlgn="base" hangingPunct="0">
        <a:spcBef>
          <a:spcPct val="20000"/>
        </a:spcBef>
        <a:spcAft>
          <a:spcPct val="0"/>
        </a:spcAft>
        <a:buClr>
          <a:schemeClr val="bg1"/>
        </a:buClr>
        <a:buChar char="»"/>
        <a:defRPr sz="1600">
          <a:solidFill>
            <a:schemeClr val="bg1"/>
          </a:solidFill>
          <a:latin typeface="+mn-lt"/>
          <a:ea typeface="+mn-ea"/>
        </a:defRPr>
      </a:lvl8pPr>
      <a:lvl9pPr marL="3368675" indent="-163513" algn="l" rtl="0" eaLnBrk="0" fontAlgn="base" hangingPunct="0">
        <a:spcBef>
          <a:spcPct val="20000"/>
        </a:spcBef>
        <a:spcAft>
          <a:spcPct val="0"/>
        </a:spcAft>
        <a:buClr>
          <a:schemeClr val="bg1"/>
        </a:buClr>
        <a:buChar char="»"/>
        <a:defRPr sz="1600">
          <a:solidFill>
            <a:schemeClr val="bg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best-management-practice.com/gempdf/ITIL_The_Basics.pdf" TargetMode="External"/><Relationship Id="rId2" Type="http://schemas.openxmlformats.org/officeDocument/2006/relationships/hyperlink" Target="http://www.iso.org/iso/home/standards.htm" TargetMode="Externa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hyperlink" Target="http://www.cloudstandardscustomercouncil.org/resource-hub.htm" TargetMode="External"/><Relationship Id="rId2" Type="http://schemas.openxmlformats.org/officeDocument/2006/relationships/image" Target="../media/image25.png"/><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hyperlink" Target="https://www.ibm.com/developerworks/community/blogs/accelerate/resource/IBMOpenStack&amp;Cloud.pdf?lang=en" TargetMode="External"/><Relationship Id="rId4" Type="http://schemas.openxmlformats.org/officeDocument/2006/relationships/hyperlink" Target="http://trade.gov/media/publications/pdf/safeharbor-selfcert2009.pdf"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ibm.com/developerworks/community/blogs/accelerate/resource/IBMOpenStack&amp;Cloud.pdf?lang=en" TargetMode="External"/><Relationship Id="rId2" Type="http://schemas.openxmlformats.org/officeDocument/2006/relationships/hyperlink" Target="http://trade.gov/media/publications/pdf/safeharbor-selfcert2009.pdf" TargetMode="Externa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www.ibm.com/developerworks/community/blogs/accelerate/resource/IBMOpenStack&amp;Cloud.pdf?lang=en" TargetMode="External"/><Relationship Id="rId2" Type="http://schemas.openxmlformats.org/officeDocument/2006/relationships/hyperlink" Target="http://trade.gov/media/publications/pdf/safeharbor-selfcert2009.pdf" TargetMode="Externa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https://www.ibm.com/developerworks/community/blogs/accelerate/resource/IBMOpenStack&amp;Cloud.pdf?lang=en" TargetMode="External"/><Relationship Id="rId2" Type="http://schemas.openxmlformats.org/officeDocument/2006/relationships/hyperlink" Target="http://trade.gov/media/publications/pdf/safeharbor-selfcert2009.pdf"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hyperlink" Target="ftp://public.dhe.ibm.com/software/be/pdf/solutionsconnect/Cloud_-_1515_-_Kristof_Stroobants_15.15_Cloud_-_Open_Standards_-_vPRES.pdf" TargetMode="External"/><Relationship Id="rId3" Type="http://schemas.openxmlformats.org/officeDocument/2006/relationships/hyperlink" Target="http://www.redbooks.ibm.com/redpapers/pdfs/redp4614.pdf" TargetMode="External"/><Relationship Id="rId7" Type="http://schemas.openxmlformats.org/officeDocument/2006/relationships/hyperlink" Target="https://www.ibm.com/developerworks/community/blogs/accelerate/resource/IBMOpenStack&amp;Cloud.pdf?lang=en" TargetMode="External"/><Relationship Id="rId2" Type="http://schemas.openxmlformats.org/officeDocument/2006/relationships/hyperlink" Target="http://www.cloudstandardscustomercouncil.org/security-d.htm" TargetMode="External"/><Relationship Id="rId1" Type="http://schemas.openxmlformats.org/officeDocument/2006/relationships/slideLayout" Target="../slideLayouts/slideLayout6.xml"/><Relationship Id="rId6" Type="http://schemas.openxmlformats.org/officeDocument/2006/relationships/hyperlink" Target="http://www.opengroup.org/" TargetMode="External"/><Relationship Id="rId5" Type="http://schemas.openxmlformats.org/officeDocument/2006/relationships/hyperlink" Target="http://www.redbooks.ibm.com/redbooks/pdfs/sg248100.pdf" TargetMode="External"/><Relationship Id="rId4" Type="http://schemas.openxmlformats.org/officeDocument/2006/relationships/hyperlink" Target="http://www.redbooks.ibm.com/redpapers/pdfs/redp4528.pdf" TargetMode="External"/><Relationship Id="rId9" Type="http://schemas.openxmlformats.org/officeDocument/2006/relationships/hyperlink" Target="http://www.nist.gov/customcf/get_pdf.cfm?pub_id=909024"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www.ibm.com/ibm/files/I581626T50867W87/IBM_Cloud_Security_Who_do_you_trust_LR.pdf" TargetMode="External"/><Relationship Id="rId2" Type="http://schemas.openxmlformats.org/officeDocument/2006/relationships/hyperlink" Target="http://www-304.ibm.com/easyaccess/fileserve?contentid=251789" TargetMode="External"/><Relationship Id="rId1" Type="http://schemas.openxmlformats.org/officeDocument/2006/relationships/slideLayout" Target="../slideLayouts/slideLayout6.xml"/><Relationship Id="rId6" Type="http://schemas.openxmlformats.org/officeDocument/2006/relationships/hyperlink" Target="http://www.cloudstandardscustomercouncil.org/PublicCloudServiceAgreements2.pdf" TargetMode="External"/><Relationship Id="rId5" Type="http://schemas.openxmlformats.org/officeDocument/2006/relationships/hyperlink" Target="http://trade.gov/media/publications/pdf/safeharbor-selfcert2009.pdf" TargetMode="External"/><Relationship Id="rId4" Type="http://schemas.openxmlformats.org/officeDocument/2006/relationships/hyperlink" Target="https://www.ibm.com/developerworks/community/blogs/accelerate/resource/IBMOpenStack&amp;Cloud.pdf?lang=e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2"/>
          <p:cNvSpPr>
            <a:spLocks noGrp="1" noChangeArrowheads="1"/>
          </p:cNvSpPr>
          <p:nvPr>
            <p:ph type="ctrTitle" idx="4294967295"/>
          </p:nvPr>
        </p:nvSpPr>
        <p:spPr>
          <a:xfrm>
            <a:off x="685800" y="2130425"/>
            <a:ext cx="7772400" cy="1470025"/>
          </a:xfrm>
          <a:noFill/>
        </p:spPr>
        <p:txBody>
          <a:bodyPr/>
          <a:lstStyle/>
          <a:p>
            <a:r>
              <a:rPr lang="en-US" b="1" smtClean="0">
                <a:solidFill>
                  <a:schemeClr val="tx1"/>
                </a:solidFill>
              </a:rPr>
              <a:t> </a:t>
            </a:r>
          </a:p>
        </p:txBody>
      </p:sp>
      <p:sp>
        <p:nvSpPr>
          <p:cNvPr id="10243" name="Rectangle 13"/>
          <p:cNvSpPr>
            <a:spLocks noGrp="1" noChangeArrowheads="1"/>
          </p:cNvSpPr>
          <p:nvPr>
            <p:ph type="subTitle" idx="4294967295"/>
          </p:nvPr>
        </p:nvSpPr>
        <p:spPr>
          <a:xfrm>
            <a:off x="1371600" y="3886200"/>
            <a:ext cx="6400800" cy="1752600"/>
          </a:xfrm>
          <a:noFill/>
        </p:spPr>
        <p:txBody>
          <a:bodyPr/>
          <a:lstStyle/>
          <a:p>
            <a:pPr marL="0" indent="0">
              <a:spcBef>
                <a:spcPct val="25000"/>
              </a:spcBef>
              <a:buFont typeface="Wingdings" pitchFamily="2" charset="2"/>
              <a:buNone/>
            </a:pPr>
            <a:r>
              <a:rPr lang="en-US" sz="1000" smtClean="0"/>
              <a:t> </a:t>
            </a:r>
          </a:p>
        </p:txBody>
      </p:sp>
      <p:sp>
        <p:nvSpPr>
          <p:cNvPr id="10247" name="Text Box 9"/>
          <p:cNvSpPr txBox="1">
            <a:spLocks noChangeArrowheads="1"/>
          </p:cNvSpPr>
          <p:nvPr/>
        </p:nvSpPr>
        <p:spPr bwMode="auto">
          <a:xfrm>
            <a:off x="274638" y="5851525"/>
            <a:ext cx="4381500" cy="593112"/>
          </a:xfrm>
          <a:prstGeom prst="rect">
            <a:avLst/>
          </a:prstGeom>
          <a:noFill/>
          <a:ln w="9525">
            <a:noFill/>
            <a:round/>
            <a:headEnd/>
            <a:tailEnd/>
          </a:ln>
        </p:spPr>
        <p:txBody>
          <a:bodyPr lIns="90000" tIns="46800" rIns="90000" bIns="46800">
            <a:spAutoFit/>
          </a:bodyPr>
          <a:lstStyle/>
          <a:p>
            <a:pPr algn="l" defTabSz="45720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b="1" dirty="0" err="1">
                <a:solidFill>
                  <a:schemeClr val="accent2"/>
                </a:solidFill>
                <a:latin typeface="Verdana" pitchFamily="34" charset="0"/>
              </a:rPr>
              <a:t>Petr</a:t>
            </a:r>
            <a:r>
              <a:rPr lang="en-US" sz="1200" b="1" dirty="0">
                <a:solidFill>
                  <a:schemeClr val="accent2"/>
                </a:solidFill>
                <a:latin typeface="Verdana" pitchFamily="34" charset="0"/>
              </a:rPr>
              <a:t> </a:t>
            </a:r>
            <a:r>
              <a:rPr lang="en-US" sz="1200" b="1" dirty="0" err="1">
                <a:solidFill>
                  <a:schemeClr val="accent2"/>
                </a:solidFill>
                <a:latin typeface="Verdana" pitchFamily="34" charset="0"/>
              </a:rPr>
              <a:t>Vlach</a:t>
            </a:r>
            <a:r>
              <a:rPr lang="en-US" sz="1200" b="1" dirty="0">
                <a:solidFill>
                  <a:schemeClr val="accent2"/>
                </a:solidFill>
                <a:latin typeface="Verdana" pitchFamily="34" charset="0"/>
              </a:rPr>
              <a:t>, PMP®</a:t>
            </a:r>
          </a:p>
          <a:p>
            <a:pPr algn="l" defTabSz="457200">
              <a:buSzPct val="100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200" dirty="0" smtClean="0">
                <a:solidFill>
                  <a:schemeClr val="accent2"/>
                </a:solidFill>
                <a:latin typeface="Verdana" pitchFamily="34" charset="0"/>
              </a:rPr>
              <a:t>IBM </a:t>
            </a:r>
            <a:r>
              <a:rPr lang="en-US" sz="1200" dirty="0">
                <a:solidFill>
                  <a:schemeClr val="accent2"/>
                </a:solidFill>
                <a:latin typeface="Verdana" pitchFamily="34" charset="0"/>
              </a:rPr>
              <a:t>Cloud Computing Professional</a:t>
            </a:r>
            <a:r>
              <a:rPr lang="en-US" sz="1200" b="1" dirty="0">
                <a:solidFill>
                  <a:schemeClr val="accent2"/>
                </a:solidFill>
                <a:latin typeface="Verdana" pitchFamily="34" charset="0"/>
              </a:rPr>
              <a:t>|</a:t>
            </a:r>
            <a:r>
              <a:rPr lang="en-US" sz="1200" dirty="0">
                <a:solidFill>
                  <a:schemeClr val="accent2"/>
                </a:solidFill>
                <a:latin typeface="Verdana" pitchFamily="34" charset="0"/>
              </a:rPr>
              <a:t> Czech Republic</a:t>
            </a:r>
            <a:br>
              <a:rPr lang="en-US" sz="1200" dirty="0">
                <a:solidFill>
                  <a:schemeClr val="accent2"/>
                </a:solidFill>
                <a:latin typeface="Verdana" pitchFamily="34" charset="0"/>
              </a:rPr>
            </a:br>
            <a:r>
              <a:rPr lang="en-US" sz="1200" dirty="0">
                <a:solidFill>
                  <a:schemeClr val="accent2"/>
                </a:solidFill>
                <a:latin typeface="Verdana" pitchFamily="34" charset="0"/>
              </a:rPr>
              <a:t>email:   petr.vlach@cz.ibm.com</a:t>
            </a:r>
          </a:p>
        </p:txBody>
      </p:sp>
      <p:sp>
        <p:nvSpPr>
          <p:cNvPr id="8" name="TextBox 7"/>
          <p:cNvSpPr txBox="1"/>
          <p:nvPr/>
        </p:nvSpPr>
        <p:spPr>
          <a:xfrm>
            <a:off x="4892040" y="4251960"/>
            <a:ext cx="4069080" cy="590931"/>
          </a:xfrm>
          <a:prstGeom prst="rect">
            <a:avLst/>
          </a:prstGeom>
          <a:noFill/>
        </p:spPr>
        <p:txBody>
          <a:bodyPr wrap="square" rtlCol="0">
            <a:spAutoFit/>
          </a:bodyPr>
          <a:lstStyle/>
          <a:p>
            <a:r>
              <a:rPr lang="en-US" sz="3600" dirty="0" smtClean="0">
                <a:solidFill>
                  <a:schemeClr val="tx1"/>
                </a:solidFill>
              </a:rPr>
              <a:t>Cloud Computing</a:t>
            </a:r>
            <a:endParaRPr lang="en-US" sz="36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Standards in cloud computing</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10</a:t>
            </a:fld>
            <a:endParaRPr lang="en-US"/>
          </a:p>
        </p:txBody>
      </p:sp>
      <p:sp>
        <p:nvSpPr>
          <p:cNvPr id="4" name="Rectangle 3"/>
          <p:cNvSpPr/>
          <p:nvPr/>
        </p:nvSpPr>
        <p:spPr>
          <a:xfrm>
            <a:off x="182880" y="1143000"/>
            <a:ext cx="8595360" cy="5272213"/>
          </a:xfrm>
          <a:prstGeom prst="rect">
            <a:avLst/>
          </a:prstGeom>
        </p:spPr>
        <p:txBody>
          <a:bodyPr wrap="square">
            <a:spAutoFit/>
          </a:bodyPr>
          <a:lstStyle/>
          <a:p>
            <a:pPr algn="just"/>
            <a:r>
              <a:rPr lang="en-US" sz="1600" b="1" dirty="0" smtClean="0">
                <a:solidFill>
                  <a:schemeClr val="tx1"/>
                </a:solidFill>
              </a:rPr>
              <a:t> ISO (International Organization for Standardization)</a:t>
            </a:r>
          </a:p>
          <a:p>
            <a:pPr lvl="1" algn="just">
              <a:buFont typeface="Arial" pitchFamily="34" charset="0"/>
              <a:buChar char="•"/>
            </a:pPr>
            <a:r>
              <a:rPr lang="en-US" sz="1600" dirty="0" smtClean="0">
                <a:solidFill>
                  <a:schemeClr val="tx1"/>
                </a:solidFill>
              </a:rPr>
              <a:t> </a:t>
            </a:r>
            <a:r>
              <a:rPr lang="en-US" sz="1600" b="1" dirty="0" smtClean="0">
                <a:solidFill>
                  <a:schemeClr val="tx1"/>
                </a:solidFill>
              </a:rPr>
              <a:t>What is standard </a:t>
            </a:r>
            <a:r>
              <a:rPr lang="en-US" sz="1600" dirty="0" smtClean="0">
                <a:solidFill>
                  <a:schemeClr val="tx1"/>
                </a:solidFill>
              </a:rPr>
              <a:t>- A standard is a document that provides requirements, specifications, guidelines or characteristics that can be used consistently to ensure that materials, products, processes and services are fit for their purpose.</a:t>
            </a:r>
          </a:p>
          <a:p>
            <a:pPr lvl="1" algn="just">
              <a:buFont typeface="Arial" pitchFamily="34" charset="0"/>
              <a:buChar char="•"/>
            </a:pPr>
            <a:r>
              <a:rPr lang="en-US" sz="1600" b="1" dirty="0" smtClean="0">
                <a:solidFill>
                  <a:schemeClr val="tx1"/>
                </a:solidFill>
              </a:rPr>
              <a:t> ISO benefits </a:t>
            </a:r>
            <a:r>
              <a:rPr lang="en-US" sz="1600" dirty="0" smtClean="0">
                <a:solidFill>
                  <a:schemeClr val="tx1"/>
                </a:solidFill>
              </a:rPr>
              <a:t>- ISO International Standards ensure that products and services are safe, reliable and of good quality. For business, they are strategic tools that reduce costs by minimizing waste and errors, and increasing productivity. They help companies to access new markets, level the playing field for developing countries and facilitate free and fair global trade.</a:t>
            </a:r>
          </a:p>
          <a:p>
            <a:pPr lvl="1" algn="l">
              <a:buFont typeface="Arial" pitchFamily="34" charset="0"/>
              <a:buChar char="•"/>
            </a:pPr>
            <a:r>
              <a:rPr lang="en-US" sz="1600" dirty="0" smtClean="0">
                <a:solidFill>
                  <a:schemeClr val="tx1"/>
                </a:solidFill>
              </a:rPr>
              <a:t> </a:t>
            </a:r>
            <a:r>
              <a:rPr lang="en-US" sz="1600" dirty="0" smtClean="0">
                <a:solidFill>
                  <a:schemeClr val="tx1"/>
                </a:solidFill>
                <a:hlinkClick r:id="rId2"/>
              </a:rPr>
              <a:t>http://www.iso.org/iso/home/standards.htm</a:t>
            </a:r>
            <a:endParaRPr lang="en-US" sz="1600" dirty="0" smtClean="0">
              <a:solidFill>
                <a:schemeClr val="tx1"/>
              </a:solidFill>
            </a:endParaRPr>
          </a:p>
          <a:p>
            <a:pPr lvl="1" algn="l">
              <a:buFont typeface="Arial" pitchFamily="34" charset="0"/>
              <a:buChar char="•"/>
            </a:pPr>
            <a:endParaRPr lang="en-US" sz="1600" dirty="0" smtClean="0">
              <a:solidFill>
                <a:schemeClr val="tx1"/>
              </a:solidFill>
            </a:endParaRPr>
          </a:p>
          <a:p>
            <a:pPr algn="just"/>
            <a:r>
              <a:rPr lang="en-US" sz="1600" b="1" dirty="0" smtClean="0">
                <a:solidFill>
                  <a:schemeClr val="tx1"/>
                </a:solidFill>
              </a:rPr>
              <a:t> ITIL</a:t>
            </a:r>
          </a:p>
          <a:p>
            <a:pPr lvl="1" algn="just">
              <a:buFont typeface="Arial" pitchFamily="34" charset="0"/>
              <a:buChar char="•"/>
            </a:pPr>
            <a:r>
              <a:rPr lang="en-US" sz="1600" dirty="0" smtClean="0">
                <a:solidFill>
                  <a:schemeClr val="tx1"/>
                </a:solidFill>
              </a:rPr>
              <a:t> As the most widely adopted framework for IT service management in the world. Set of best practices. ITIL is managing the entire business service along with its underlying components in a cohesive manner ensures that every aspect of a service is considered (and not just the individual technology silos) so that the required functionality (or utility) and service levels (or warranty) are delivered to the business customer. </a:t>
            </a:r>
          </a:p>
          <a:p>
            <a:pPr lvl="1" algn="just">
              <a:buFont typeface="Arial" pitchFamily="34" charset="0"/>
              <a:buChar char="•"/>
            </a:pPr>
            <a:r>
              <a:rPr lang="en-US" sz="1600" dirty="0" smtClean="0">
                <a:solidFill>
                  <a:schemeClr val="tx1"/>
                </a:solidFill>
              </a:rPr>
              <a:t> ITIL can be adapted and used in conjunction with other good practices such as: </a:t>
            </a:r>
          </a:p>
          <a:p>
            <a:pPr lvl="2" algn="just">
              <a:buFont typeface="Wingdings" pitchFamily="2" charset="2"/>
              <a:buChar char="§"/>
            </a:pPr>
            <a:r>
              <a:rPr lang="en-US" sz="1400" dirty="0" smtClean="0">
                <a:solidFill>
                  <a:schemeClr val="tx1"/>
                </a:solidFill>
              </a:rPr>
              <a:t> COBIT (a framework for IT Governance and Controls) </a:t>
            </a:r>
          </a:p>
          <a:p>
            <a:pPr lvl="2" algn="just">
              <a:buFont typeface="Wingdings" pitchFamily="2" charset="2"/>
              <a:buChar char="§"/>
            </a:pPr>
            <a:r>
              <a:rPr lang="en-US" sz="1400" dirty="0" smtClean="0">
                <a:solidFill>
                  <a:schemeClr val="tx1"/>
                </a:solidFill>
              </a:rPr>
              <a:t> Six Sigma ( a quality methodology) </a:t>
            </a:r>
          </a:p>
          <a:p>
            <a:pPr lvl="2" algn="just">
              <a:buFont typeface="Wingdings" pitchFamily="2" charset="2"/>
              <a:buChar char="§"/>
            </a:pPr>
            <a:r>
              <a:rPr lang="en-US" sz="1400" dirty="0" smtClean="0">
                <a:solidFill>
                  <a:schemeClr val="tx1"/>
                </a:solidFill>
              </a:rPr>
              <a:t> TOGAF (a framework for IT architecture) </a:t>
            </a:r>
          </a:p>
          <a:p>
            <a:pPr lvl="2" algn="just">
              <a:buFont typeface="Wingdings" pitchFamily="2" charset="2"/>
              <a:buChar char="§"/>
            </a:pPr>
            <a:r>
              <a:rPr lang="en-US" sz="1400" dirty="0" smtClean="0">
                <a:solidFill>
                  <a:schemeClr val="tx1"/>
                </a:solidFill>
              </a:rPr>
              <a:t> ISO 27000 (a standard for IT security) </a:t>
            </a:r>
          </a:p>
          <a:p>
            <a:pPr lvl="2" algn="just">
              <a:buFont typeface="Wingdings" pitchFamily="2" charset="2"/>
              <a:buChar char="§"/>
            </a:pPr>
            <a:r>
              <a:rPr lang="en-US" sz="1400" dirty="0" smtClean="0">
                <a:solidFill>
                  <a:schemeClr val="tx1"/>
                </a:solidFill>
              </a:rPr>
              <a:t> ISO/IEC 20000 (a standard for IT service management). </a:t>
            </a:r>
            <a:endParaRPr lang="en-US" sz="1600" dirty="0" smtClean="0">
              <a:solidFill>
                <a:schemeClr val="tx1"/>
              </a:solidFill>
            </a:endParaRPr>
          </a:p>
          <a:p>
            <a:pPr lvl="1" algn="just">
              <a:buFont typeface="Arial" pitchFamily="34" charset="0"/>
              <a:buChar char="•"/>
            </a:pPr>
            <a:r>
              <a:rPr lang="en-US" sz="1400" dirty="0" smtClean="0">
                <a:solidFill>
                  <a:schemeClr val="tx1"/>
                </a:solidFill>
              </a:rPr>
              <a:t> </a:t>
            </a:r>
            <a:r>
              <a:rPr lang="en-US" sz="1400" dirty="0" smtClean="0">
                <a:solidFill>
                  <a:schemeClr val="tx1"/>
                </a:solidFill>
                <a:hlinkClick r:id="rId3"/>
              </a:rPr>
              <a:t>http://www.best-management-practice.com/gempdf/ITIL_The_Basics.pdf</a:t>
            </a:r>
            <a:endParaRPr lang="en-US" sz="1400" dirty="0" smtClean="0">
              <a:solidFill>
                <a:schemeClr val="tx1"/>
              </a:solidFill>
            </a:endParaRPr>
          </a:p>
        </p:txBody>
      </p:sp>
      <p:pic>
        <p:nvPicPr>
          <p:cNvPr id="19457" name="Picture 1"/>
          <p:cNvPicPr>
            <a:picLocks noChangeAspect="1" noChangeArrowheads="1"/>
          </p:cNvPicPr>
          <p:nvPr/>
        </p:nvPicPr>
        <p:blipFill>
          <a:blip r:embed="rId4"/>
          <a:srcRect/>
          <a:stretch>
            <a:fillRect/>
          </a:stretch>
        </p:blipFill>
        <p:spPr bwMode="auto">
          <a:xfrm>
            <a:off x="7909560" y="2971800"/>
            <a:ext cx="795055" cy="686208"/>
          </a:xfrm>
          <a:prstGeom prst="rect">
            <a:avLst/>
          </a:prstGeom>
          <a:noFill/>
          <a:ln w="9525">
            <a:noFill/>
            <a:miter lim="800000"/>
            <a:headEnd/>
            <a:tailEnd/>
          </a:ln>
        </p:spPr>
      </p:pic>
      <p:pic>
        <p:nvPicPr>
          <p:cNvPr id="19458" name="Picture 2"/>
          <p:cNvPicPr>
            <a:picLocks noChangeAspect="1" noChangeArrowheads="1"/>
          </p:cNvPicPr>
          <p:nvPr/>
        </p:nvPicPr>
        <p:blipFill>
          <a:blip r:embed="rId5"/>
          <a:srcRect/>
          <a:stretch>
            <a:fillRect/>
          </a:stretch>
        </p:blipFill>
        <p:spPr bwMode="auto">
          <a:xfrm>
            <a:off x="7589520" y="5394960"/>
            <a:ext cx="1073467" cy="6258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ITIL</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11</a:t>
            </a:fld>
            <a:endParaRPr lang="en-US"/>
          </a:p>
        </p:txBody>
      </p:sp>
      <p:sp>
        <p:nvSpPr>
          <p:cNvPr id="4" name="Rectangle 3"/>
          <p:cNvSpPr/>
          <p:nvPr/>
        </p:nvSpPr>
        <p:spPr>
          <a:xfrm>
            <a:off x="365760" y="1234440"/>
            <a:ext cx="8366760" cy="535531"/>
          </a:xfrm>
          <a:prstGeom prst="rect">
            <a:avLst/>
          </a:prstGeom>
        </p:spPr>
        <p:txBody>
          <a:bodyPr wrap="square">
            <a:spAutoFit/>
          </a:bodyPr>
          <a:lstStyle/>
          <a:p>
            <a:pPr algn="l">
              <a:buFont typeface="Arial" pitchFamily="34" charset="0"/>
              <a:buChar char="•"/>
            </a:pPr>
            <a:r>
              <a:rPr lang="en-US" sz="1600" dirty="0" smtClean="0">
                <a:solidFill>
                  <a:schemeClr val="tx1"/>
                </a:solidFill>
              </a:rPr>
              <a:t> Source: Cloud Computing and Service Management (CLD01) </a:t>
            </a:r>
            <a:br>
              <a:rPr lang="en-US" sz="1600" dirty="0" smtClean="0">
                <a:solidFill>
                  <a:schemeClr val="tx1"/>
                </a:solidFill>
              </a:rPr>
            </a:br>
            <a:r>
              <a:rPr lang="en-US" sz="1600" dirty="0" smtClean="0">
                <a:solidFill>
                  <a:schemeClr val="tx1"/>
                </a:solidFill>
              </a:rPr>
              <a:t>  File: </a:t>
            </a:r>
            <a:r>
              <a:rPr lang="en-US" sz="1600" dirty="0" err="1" smtClean="0">
                <a:solidFill>
                  <a:schemeClr val="tx1"/>
                </a:solidFill>
              </a:rPr>
              <a:t>CloudLectureUniSTRJochen</a:t>
            </a:r>
            <a:r>
              <a:rPr lang="en-US" sz="1600" dirty="0" smtClean="0">
                <a:solidFill>
                  <a:schemeClr val="tx1"/>
                </a:solidFill>
              </a:rPr>
              <a:t> .</a:t>
            </a:r>
            <a:r>
              <a:rPr lang="en-US" sz="1600" dirty="0" err="1" smtClean="0">
                <a:solidFill>
                  <a:schemeClr val="tx1"/>
                </a:solidFill>
              </a:rPr>
              <a:t>pdf</a:t>
            </a:r>
            <a:r>
              <a:rPr lang="en-US" sz="1600" dirty="0" smtClean="0">
                <a:solidFill>
                  <a:schemeClr val="tx1"/>
                </a:solidFill>
              </a:rPr>
              <a:t> – Chapter 1 and 2</a:t>
            </a:r>
          </a:p>
        </p:txBody>
      </p:sp>
      <p:graphicFrame>
        <p:nvGraphicFramePr>
          <p:cNvPr id="6" name="Object 5"/>
          <p:cNvGraphicFramePr>
            <a:graphicFrameLocks noChangeAspect="1"/>
          </p:cNvGraphicFramePr>
          <p:nvPr/>
        </p:nvGraphicFramePr>
        <p:xfrm>
          <a:off x="502920" y="1925955"/>
          <a:ext cx="914400" cy="771525"/>
        </p:xfrm>
        <a:graphic>
          <a:graphicData uri="http://schemas.openxmlformats.org/presentationml/2006/ole">
            <p:oleObj spid="_x0000_s18435" name="Acrobat Document" showAsIcon="1" r:id="rId3" imgW="914400" imgH="771480" progId="AcroExch.Document.7">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 Level Agreement</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12</a:t>
            </a:fld>
            <a:endParaRPr lang="en-US"/>
          </a:p>
        </p:txBody>
      </p:sp>
      <p:sp>
        <p:nvSpPr>
          <p:cNvPr id="4" name="Rectangle 3"/>
          <p:cNvSpPr/>
          <p:nvPr/>
        </p:nvSpPr>
        <p:spPr>
          <a:xfrm>
            <a:off x="182880" y="1051560"/>
            <a:ext cx="8503920" cy="4358116"/>
          </a:xfrm>
          <a:prstGeom prst="rect">
            <a:avLst/>
          </a:prstGeom>
        </p:spPr>
        <p:txBody>
          <a:bodyPr wrap="square">
            <a:spAutoFit/>
          </a:bodyPr>
          <a:lstStyle/>
          <a:p>
            <a:pPr algn="just"/>
            <a:r>
              <a:rPr lang="en-US" sz="1400" dirty="0" smtClean="0">
                <a:solidFill>
                  <a:schemeClr val="tx1"/>
                </a:solidFill>
              </a:rPr>
              <a:t>The relationship between the cloud provider and the cloud consumer must be described with a Service Level Agreement. </a:t>
            </a:r>
            <a:r>
              <a:rPr lang="en-US" sz="1400" dirty="0" smtClean="0">
                <a:solidFill>
                  <a:srgbClr val="FF0000"/>
                </a:solidFill>
              </a:rPr>
              <a:t>Because cloud consumers trust cloud providers to deliver some of their infrastructure services,</a:t>
            </a:r>
            <a:r>
              <a:rPr lang="en-US" sz="1400" dirty="0" smtClean="0">
                <a:solidFill>
                  <a:schemeClr val="tx1"/>
                </a:solidFill>
              </a:rPr>
              <a:t> it is vital to define those services, how they are delivered and how they are used. </a:t>
            </a:r>
            <a:r>
              <a:rPr lang="en-US" sz="1400" b="1" dirty="0" smtClean="0">
                <a:solidFill>
                  <a:schemeClr val="tx1"/>
                </a:solidFill>
              </a:rPr>
              <a:t>An SLA is the foundation of the consumer's trust in the provide</a:t>
            </a:r>
            <a:r>
              <a:rPr lang="en-US" sz="1400" dirty="0" smtClean="0">
                <a:solidFill>
                  <a:schemeClr val="tx1"/>
                </a:solidFill>
              </a:rPr>
              <a:t>r. A well-written SLA codifies the provider's reputation. In addition to the prose that defines the relationship between the consumer and provider, an SLA contains Service Level Objectives (SLOs) that define objectively measurable conditions for the service. The consumer must weigh the terms of the SLA and its SLOs against the goals of their business to select a cloud provider. It is crucial that the consumer of cloud services fully understand all the terms of the provider's SLA, and that the consumer consider the needs of their organization before signing any agreement</a:t>
            </a:r>
          </a:p>
          <a:p>
            <a:pPr algn="just"/>
            <a:endParaRPr lang="en-US" sz="1400" dirty="0" smtClean="0">
              <a:solidFill>
                <a:schemeClr val="tx1"/>
              </a:solidFill>
            </a:endParaRPr>
          </a:p>
          <a:p>
            <a:pPr algn="just"/>
            <a:r>
              <a:rPr lang="en-US" sz="1400" b="1" dirty="0" smtClean="0">
                <a:solidFill>
                  <a:schemeClr val="tx1"/>
                </a:solidFill>
              </a:rPr>
              <a:t>ITIL is prerequisite for cloud providers to be able to commit to Service Level Agreements.</a:t>
            </a:r>
          </a:p>
          <a:p>
            <a:pPr algn="just"/>
            <a:endParaRPr lang="en-US" sz="1400" dirty="0" smtClean="0">
              <a:solidFill>
                <a:schemeClr val="tx1"/>
              </a:solidFill>
            </a:endParaRPr>
          </a:p>
          <a:p>
            <a:pPr algn="just"/>
            <a:r>
              <a:rPr lang="en-US" sz="1400" dirty="0" smtClean="0">
                <a:solidFill>
                  <a:schemeClr val="tx1"/>
                </a:solidFill>
              </a:rPr>
              <a:t>An SLA defines the interaction between a cloud service provider and a cloud service consumer. </a:t>
            </a:r>
            <a:r>
              <a:rPr lang="en-US" sz="1400" b="1" dirty="0" smtClean="0">
                <a:solidFill>
                  <a:schemeClr val="tx1"/>
                </a:solidFill>
              </a:rPr>
              <a:t>An SLA contains several things:</a:t>
            </a:r>
          </a:p>
          <a:p>
            <a:pPr lvl="1" algn="just"/>
            <a:r>
              <a:rPr lang="en-US" sz="1400" dirty="0" smtClean="0">
                <a:solidFill>
                  <a:schemeClr val="tx1"/>
                </a:solidFill>
              </a:rPr>
              <a:t> A set of services the provider will deliver</a:t>
            </a:r>
          </a:p>
          <a:p>
            <a:pPr lvl="1" algn="just"/>
            <a:r>
              <a:rPr lang="en-US" sz="1400" dirty="0" smtClean="0">
                <a:solidFill>
                  <a:schemeClr val="tx1"/>
                </a:solidFill>
              </a:rPr>
              <a:t> A complete, specific definition of each service</a:t>
            </a:r>
          </a:p>
          <a:p>
            <a:pPr lvl="1" algn="just"/>
            <a:r>
              <a:rPr lang="en-US" sz="1400" dirty="0" smtClean="0">
                <a:solidFill>
                  <a:schemeClr val="tx1"/>
                </a:solidFill>
              </a:rPr>
              <a:t> The responsibilities of the provider and the consumer</a:t>
            </a:r>
          </a:p>
          <a:p>
            <a:pPr lvl="1" algn="just"/>
            <a:r>
              <a:rPr lang="en-US" sz="1400" dirty="0" smtClean="0">
                <a:solidFill>
                  <a:schemeClr val="tx1"/>
                </a:solidFill>
              </a:rPr>
              <a:t> A set of metrics to determine whether the provider is delivering the service as promised</a:t>
            </a:r>
          </a:p>
          <a:p>
            <a:pPr lvl="1" algn="just"/>
            <a:r>
              <a:rPr lang="en-US" sz="1400" dirty="0" smtClean="0">
                <a:solidFill>
                  <a:schemeClr val="tx1"/>
                </a:solidFill>
              </a:rPr>
              <a:t> An auditing mechanism to monitor the service</a:t>
            </a:r>
          </a:p>
          <a:p>
            <a:pPr lvl="1" algn="just"/>
            <a:r>
              <a:rPr lang="en-US" sz="1400" dirty="0" smtClean="0">
                <a:solidFill>
                  <a:schemeClr val="tx1"/>
                </a:solidFill>
              </a:rPr>
              <a:t> The remedies available to the consumer and provider if the terms of the SLA are not met</a:t>
            </a:r>
          </a:p>
          <a:p>
            <a:pPr lvl="1" algn="just"/>
            <a:r>
              <a:rPr lang="en-US" sz="1400" dirty="0" smtClean="0">
                <a:solidFill>
                  <a:schemeClr val="tx1"/>
                </a:solidFill>
              </a:rPr>
              <a:t> How the SLA will change over time</a:t>
            </a:r>
            <a:endParaRPr lang="en-US" sz="1400"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Standards in a Cloud concept</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13</a:t>
            </a:fld>
            <a:endParaRPr lang="en-US"/>
          </a:p>
        </p:txBody>
      </p:sp>
      <p:pic>
        <p:nvPicPr>
          <p:cNvPr id="19458" name="Picture 2"/>
          <p:cNvPicPr>
            <a:picLocks noChangeAspect="1" noChangeArrowheads="1"/>
          </p:cNvPicPr>
          <p:nvPr/>
        </p:nvPicPr>
        <p:blipFill>
          <a:blip r:embed="rId2"/>
          <a:srcRect/>
          <a:stretch>
            <a:fillRect/>
          </a:stretch>
        </p:blipFill>
        <p:spPr bwMode="auto">
          <a:xfrm>
            <a:off x="274320" y="1051560"/>
            <a:ext cx="8595360" cy="54766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Ecosystem: Building real-world use cases</a:t>
            </a:r>
            <a:endParaRPr lang="en-US" b="1"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14</a:t>
            </a:fld>
            <a:endParaRPr lang="en-US"/>
          </a:p>
        </p:txBody>
      </p:sp>
      <p:pic>
        <p:nvPicPr>
          <p:cNvPr id="20482" name="Picture 2"/>
          <p:cNvPicPr>
            <a:picLocks noChangeAspect="1" noChangeArrowheads="1"/>
          </p:cNvPicPr>
          <p:nvPr/>
        </p:nvPicPr>
        <p:blipFill>
          <a:blip r:embed="rId2"/>
          <a:srcRect/>
          <a:stretch>
            <a:fillRect/>
          </a:stretch>
        </p:blipFill>
        <p:spPr bwMode="auto">
          <a:xfrm>
            <a:off x="365760" y="1280160"/>
            <a:ext cx="8191817" cy="52290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2" y="593725"/>
            <a:ext cx="8961437" cy="639763"/>
          </a:xfrm>
        </p:spPr>
        <p:txBody>
          <a:bodyPr/>
          <a:lstStyle/>
          <a:p>
            <a:r>
              <a:rPr lang="en-US" dirty="0" smtClean="0"/>
              <a:t>Security governance, risk management, and compliance - regulations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15</a:t>
            </a:fld>
            <a:endParaRPr lang="en-US"/>
          </a:p>
        </p:txBody>
      </p:sp>
      <p:sp>
        <p:nvSpPr>
          <p:cNvPr id="5" name="Rectangle 4"/>
          <p:cNvSpPr/>
          <p:nvPr/>
        </p:nvSpPr>
        <p:spPr>
          <a:xfrm>
            <a:off x="182880" y="1097280"/>
            <a:ext cx="8595360" cy="2308324"/>
          </a:xfrm>
          <a:prstGeom prst="rect">
            <a:avLst/>
          </a:prstGeom>
        </p:spPr>
        <p:txBody>
          <a:bodyPr wrap="square">
            <a:spAutoFit/>
          </a:bodyPr>
          <a:lstStyle/>
          <a:p>
            <a:pPr algn="just"/>
            <a:r>
              <a:rPr lang="en-US" sz="1600" dirty="0" smtClean="0">
                <a:solidFill>
                  <a:schemeClr val="tx1"/>
                </a:solidFill>
              </a:rPr>
              <a:t>Organizations require visibility into the security posture of their cloud. This includes broad-based visibility into change, image, and incident management, as well as incident reporting for tenants and tenant-specific log and audit data</a:t>
            </a:r>
          </a:p>
          <a:p>
            <a:pPr algn="just"/>
            <a:endParaRPr lang="en-US" sz="1600" dirty="0" smtClean="0">
              <a:solidFill>
                <a:schemeClr val="tx1"/>
              </a:solidFill>
            </a:endParaRPr>
          </a:p>
          <a:p>
            <a:pPr algn="just"/>
            <a:r>
              <a:rPr lang="en-US" sz="1600" dirty="0" smtClean="0">
                <a:solidFill>
                  <a:schemeClr val="tx1"/>
                </a:solidFill>
              </a:rPr>
              <a:t>Visibility can be especially critical for compliance. The Sarbanes-Oxley Act, the Health</a:t>
            </a:r>
          </a:p>
          <a:p>
            <a:pPr algn="just"/>
            <a:r>
              <a:rPr lang="en-US" sz="1600" dirty="0" smtClean="0">
                <a:solidFill>
                  <a:schemeClr val="tx1"/>
                </a:solidFill>
              </a:rPr>
              <a:t>Insurance Portability and Accountability Act (HIPAA), European privacy laws, and many other regulations require comprehensive auditing capabilities. Since public clouds are by definition a </a:t>
            </a:r>
            <a:r>
              <a:rPr lang="en-US" sz="1600" i="1" dirty="0" smtClean="0">
                <a:solidFill>
                  <a:schemeClr val="tx1"/>
                </a:solidFill>
              </a:rPr>
              <a:t>black box to the subscriber, potential cloud subscribers may not be able to demonstrate </a:t>
            </a:r>
            <a:r>
              <a:rPr lang="en-US" sz="1600" dirty="0" smtClean="0">
                <a:solidFill>
                  <a:schemeClr val="tx1"/>
                </a:solidFill>
              </a:rPr>
              <a:t>compliance. (A private or hybrid cloud, on the other hand, can be configured to meet those requirements.)</a:t>
            </a:r>
            <a:endParaRPr lang="en-US" sz="1600" dirty="0">
              <a:solidFill>
                <a:schemeClr val="tx1"/>
              </a:solidFill>
            </a:endParaRPr>
          </a:p>
        </p:txBody>
      </p:sp>
      <p:sp>
        <p:nvSpPr>
          <p:cNvPr id="6" name="Rectangle 5"/>
          <p:cNvSpPr/>
          <p:nvPr/>
        </p:nvSpPr>
        <p:spPr>
          <a:xfrm>
            <a:off x="182880" y="3474720"/>
            <a:ext cx="8549640" cy="1865126"/>
          </a:xfrm>
          <a:prstGeom prst="rect">
            <a:avLst/>
          </a:prstGeom>
        </p:spPr>
        <p:txBody>
          <a:bodyPr wrap="square">
            <a:spAutoFit/>
          </a:bodyPr>
          <a:lstStyle/>
          <a:p>
            <a:pPr algn="just"/>
            <a:r>
              <a:rPr lang="en-US" sz="1600" b="1" dirty="0" smtClean="0">
                <a:solidFill>
                  <a:schemeClr val="tx1"/>
                </a:solidFill>
              </a:rPr>
              <a:t>Legal and regulatory compliance affects security</a:t>
            </a:r>
          </a:p>
          <a:p>
            <a:pPr algn="just"/>
            <a:r>
              <a:rPr lang="en-US" sz="1600" dirty="0" smtClean="0">
                <a:solidFill>
                  <a:schemeClr val="tx1"/>
                </a:solidFill>
              </a:rPr>
              <a:t>Legal and regulatory compliance refers to the externally imposed conditions on the transactions in the business system and the company. This includes the rules and policies imposed by regulatory and government agencies. Civil, criminal liability, or regulatory penalty from a security incident or attack has a negative consequence on the business. Therefore, the amount of regulation and steps to ensure compliance should be factored in this driver. This includes privacy issues, the ability to prove the transaction initiator, and proving compliance</a:t>
            </a:r>
            <a:endParaRPr lang="en-US" sz="1600" dirty="0">
              <a:solidFill>
                <a:schemeClr val="tx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security and privacy standards profile model - example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16</a:t>
            </a:fld>
            <a:endParaRPr lang="en-US"/>
          </a:p>
        </p:txBody>
      </p:sp>
      <p:sp>
        <p:nvSpPr>
          <p:cNvPr id="4" name="Rectangle 3"/>
          <p:cNvSpPr/>
          <p:nvPr/>
        </p:nvSpPr>
        <p:spPr>
          <a:xfrm>
            <a:off x="228600" y="1005840"/>
            <a:ext cx="8503920" cy="978729"/>
          </a:xfrm>
          <a:prstGeom prst="rect">
            <a:avLst/>
          </a:prstGeom>
        </p:spPr>
        <p:txBody>
          <a:bodyPr wrap="square">
            <a:spAutoFit/>
          </a:bodyPr>
          <a:lstStyle/>
          <a:p>
            <a:pPr algn="just"/>
            <a:r>
              <a:rPr lang="en-US" sz="1600" dirty="0" smtClean="0">
                <a:solidFill>
                  <a:schemeClr val="tx1"/>
                </a:solidFill>
              </a:rPr>
              <a:t>Overview of some of the more common standards and frameworks. This model is far from exhaustive. The Government column, for example, can potentially be extended with regulatory guidelines for many countries around the world; all these standards are in a continuous evolution. Even the standards in the other columns experience constant change</a:t>
            </a:r>
            <a:endParaRPr lang="en-US" sz="1600" dirty="0">
              <a:solidFill>
                <a:schemeClr val="tx1"/>
              </a:solidFill>
            </a:endParaRPr>
          </a:p>
        </p:txBody>
      </p:sp>
      <p:graphicFrame>
        <p:nvGraphicFramePr>
          <p:cNvPr id="5" name="Table 4"/>
          <p:cNvGraphicFramePr>
            <a:graphicFrameLocks noGrp="1"/>
          </p:cNvGraphicFramePr>
          <p:nvPr/>
        </p:nvGraphicFramePr>
        <p:xfrm>
          <a:off x="320040" y="2423160"/>
          <a:ext cx="8183880" cy="3992880"/>
        </p:xfrm>
        <a:graphic>
          <a:graphicData uri="http://schemas.openxmlformats.org/drawingml/2006/table">
            <a:tbl>
              <a:tblPr firstRow="1" bandRow="1">
                <a:tableStyleId>{3C2FFA5D-87B4-456A-9821-1D502468CF0F}</a:tableStyleId>
              </a:tblPr>
              <a:tblGrid>
                <a:gridCol w="1636776"/>
                <a:gridCol w="1636776"/>
                <a:gridCol w="1389888"/>
                <a:gridCol w="1883664"/>
                <a:gridCol w="1636776"/>
              </a:tblGrid>
              <a:tr h="370840">
                <a:tc>
                  <a:txBody>
                    <a:bodyPr/>
                    <a:lstStyle/>
                    <a:p>
                      <a:pPr algn="ctr"/>
                      <a:r>
                        <a:rPr lang="en-US" sz="1400" b="1" kern="1200" baseline="0" dirty="0" smtClean="0">
                          <a:solidFill>
                            <a:schemeClr val="lt1"/>
                          </a:solidFill>
                          <a:latin typeface="+mn-lt"/>
                          <a:ea typeface="+mn-ea"/>
                          <a:cs typeface="+mn-cs"/>
                        </a:rPr>
                        <a:t>Financial</a:t>
                      </a:r>
                      <a:endParaRPr lang="en-US" sz="1400" dirty="0"/>
                    </a:p>
                  </a:txBody>
                  <a:tcPr/>
                </a:tc>
                <a:tc>
                  <a:txBody>
                    <a:bodyPr/>
                    <a:lstStyle/>
                    <a:p>
                      <a:pPr algn="ctr"/>
                      <a:r>
                        <a:rPr lang="en-US" sz="1400" b="1" kern="1200" baseline="0" dirty="0" smtClean="0">
                          <a:solidFill>
                            <a:schemeClr val="lt1"/>
                          </a:solidFill>
                          <a:latin typeface="+mn-lt"/>
                          <a:ea typeface="+mn-ea"/>
                          <a:cs typeface="+mn-cs"/>
                        </a:rPr>
                        <a:t>Government</a:t>
                      </a:r>
                      <a:endParaRPr lang="en-US" sz="1400" dirty="0"/>
                    </a:p>
                  </a:txBody>
                  <a:tcPr/>
                </a:tc>
                <a:tc>
                  <a:txBody>
                    <a:bodyPr/>
                    <a:lstStyle/>
                    <a:p>
                      <a:pPr algn="ctr"/>
                      <a:r>
                        <a:rPr lang="en-US" sz="1400" b="1" kern="1200" baseline="0" dirty="0" smtClean="0">
                          <a:solidFill>
                            <a:schemeClr val="lt1"/>
                          </a:solidFill>
                          <a:latin typeface="+mn-lt"/>
                          <a:ea typeface="+mn-ea"/>
                          <a:cs typeface="+mn-cs"/>
                        </a:rPr>
                        <a:t>Healthcare</a:t>
                      </a:r>
                      <a:endParaRPr lang="en-US" sz="1400" dirty="0"/>
                    </a:p>
                  </a:txBody>
                  <a:tcPr/>
                </a:tc>
                <a:tc>
                  <a:txBody>
                    <a:bodyPr/>
                    <a:lstStyle/>
                    <a:p>
                      <a:pPr algn="ctr"/>
                      <a:r>
                        <a:rPr lang="en-US" sz="1400" b="1" kern="1200" baseline="0" dirty="0" smtClean="0">
                          <a:solidFill>
                            <a:schemeClr val="lt1"/>
                          </a:solidFill>
                          <a:latin typeface="+mn-lt"/>
                          <a:ea typeface="+mn-ea"/>
                          <a:cs typeface="+mn-cs"/>
                        </a:rPr>
                        <a:t>Media and</a:t>
                      </a:r>
                    </a:p>
                    <a:p>
                      <a:pPr algn="ctr"/>
                      <a:r>
                        <a:rPr lang="en-US" sz="1400" b="1" kern="1200" baseline="0" dirty="0" smtClean="0">
                          <a:solidFill>
                            <a:schemeClr val="lt1"/>
                          </a:solidFill>
                          <a:latin typeface="+mn-lt"/>
                          <a:ea typeface="+mn-ea"/>
                          <a:cs typeface="+mn-cs"/>
                        </a:rPr>
                        <a:t>Entertainment</a:t>
                      </a:r>
                      <a:endParaRPr lang="en-US" sz="1400" dirty="0"/>
                    </a:p>
                  </a:txBody>
                  <a:tcPr/>
                </a:tc>
                <a:tc>
                  <a:txBody>
                    <a:bodyPr/>
                    <a:lstStyle/>
                    <a:p>
                      <a:pPr algn="ctr"/>
                      <a:r>
                        <a:rPr lang="en-US" sz="1400" b="1" kern="1200" baseline="0" dirty="0" smtClean="0">
                          <a:solidFill>
                            <a:schemeClr val="lt1"/>
                          </a:solidFill>
                          <a:latin typeface="+mn-lt"/>
                          <a:ea typeface="+mn-ea"/>
                          <a:cs typeface="+mn-cs"/>
                        </a:rPr>
                        <a:t>Cross industry</a:t>
                      </a:r>
                      <a:endParaRPr lang="en-US" sz="1400" dirty="0"/>
                    </a:p>
                  </a:txBody>
                  <a:tcPr/>
                </a:tc>
              </a:tr>
              <a:tr h="370840">
                <a:tc>
                  <a:txBody>
                    <a:bodyPr/>
                    <a:lstStyle/>
                    <a:p>
                      <a:pPr algn="ctr"/>
                      <a:r>
                        <a:rPr lang="en-US" sz="1400" kern="1200" baseline="0" dirty="0" smtClean="0">
                          <a:solidFill>
                            <a:schemeClr val="dk1"/>
                          </a:solidFill>
                          <a:latin typeface="+mn-lt"/>
                          <a:ea typeface="+mn-ea"/>
                          <a:cs typeface="+mn-cs"/>
                        </a:rPr>
                        <a:t>Payment Card</a:t>
                      </a:r>
                    </a:p>
                    <a:p>
                      <a:pPr algn="ctr"/>
                      <a:r>
                        <a:rPr lang="en-US" sz="1400" kern="1200" baseline="0" dirty="0" smtClean="0">
                          <a:solidFill>
                            <a:schemeClr val="dk1"/>
                          </a:solidFill>
                          <a:latin typeface="+mn-lt"/>
                          <a:ea typeface="+mn-ea"/>
                          <a:cs typeface="+mn-cs"/>
                        </a:rPr>
                        <a:t>Industry Data</a:t>
                      </a:r>
                    </a:p>
                    <a:p>
                      <a:pPr algn="ctr"/>
                      <a:r>
                        <a:rPr lang="en-US" sz="1400" kern="1200" baseline="0" dirty="0" smtClean="0">
                          <a:solidFill>
                            <a:schemeClr val="dk1"/>
                          </a:solidFill>
                          <a:latin typeface="+mn-lt"/>
                          <a:ea typeface="+mn-ea"/>
                          <a:cs typeface="+mn-cs"/>
                        </a:rPr>
                        <a:t>Security Standard</a:t>
                      </a:r>
                    </a:p>
                    <a:p>
                      <a:pPr algn="ctr"/>
                      <a:r>
                        <a:rPr lang="en-US" sz="1400" kern="1200" baseline="0" dirty="0" smtClean="0">
                          <a:solidFill>
                            <a:schemeClr val="dk1"/>
                          </a:solidFill>
                          <a:latin typeface="+mn-lt"/>
                          <a:ea typeface="+mn-ea"/>
                          <a:cs typeface="+mn-cs"/>
                        </a:rPr>
                        <a:t>(PCI DSS)</a:t>
                      </a:r>
                      <a:endParaRPr lang="en-US" sz="1400" dirty="0"/>
                    </a:p>
                  </a:txBody>
                  <a:tcPr/>
                </a:tc>
                <a:tc>
                  <a:txBody>
                    <a:bodyPr/>
                    <a:lstStyle/>
                    <a:p>
                      <a:pPr algn="ctr"/>
                      <a:r>
                        <a:rPr lang="en-US" sz="1400" kern="1200" baseline="0" dirty="0" smtClean="0">
                          <a:solidFill>
                            <a:schemeClr val="dk1"/>
                          </a:solidFill>
                          <a:latin typeface="+mn-lt"/>
                          <a:ea typeface="+mn-ea"/>
                          <a:cs typeface="+mn-cs"/>
                        </a:rPr>
                        <a:t>Advertising</a:t>
                      </a:r>
                    </a:p>
                    <a:p>
                      <a:pPr algn="ctr"/>
                      <a:r>
                        <a:rPr lang="en-US" sz="1400" kern="1200" baseline="0" dirty="0" smtClean="0">
                          <a:solidFill>
                            <a:schemeClr val="dk1"/>
                          </a:solidFill>
                          <a:latin typeface="+mn-lt"/>
                          <a:ea typeface="+mn-ea"/>
                          <a:cs typeface="+mn-cs"/>
                        </a:rPr>
                        <a:t>Standards</a:t>
                      </a:r>
                    </a:p>
                    <a:p>
                      <a:pPr algn="ctr"/>
                      <a:r>
                        <a:rPr lang="en-US" sz="1400" kern="1200" baseline="0" dirty="0" smtClean="0">
                          <a:solidFill>
                            <a:schemeClr val="dk1"/>
                          </a:solidFill>
                          <a:latin typeface="+mn-lt"/>
                          <a:ea typeface="+mn-ea"/>
                          <a:cs typeface="+mn-cs"/>
                        </a:rPr>
                        <a:t>Authority (ASA)</a:t>
                      </a:r>
                      <a:endParaRPr lang="en-US" sz="1400" dirty="0"/>
                    </a:p>
                  </a:txBody>
                  <a:tcPr/>
                </a:tc>
                <a:tc>
                  <a:txBody>
                    <a:bodyPr/>
                    <a:lstStyle/>
                    <a:p>
                      <a:pPr algn="ctr"/>
                      <a:r>
                        <a:rPr lang="en-US" sz="1400" kern="1200" baseline="0" dirty="0" smtClean="0">
                          <a:solidFill>
                            <a:schemeClr val="dk1"/>
                          </a:solidFill>
                          <a:latin typeface="+mn-lt"/>
                          <a:ea typeface="+mn-ea"/>
                          <a:cs typeface="+mn-cs"/>
                        </a:rPr>
                        <a:t>Health Insurance</a:t>
                      </a:r>
                    </a:p>
                    <a:p>
                      <a:pPr algn="ctr"/>
                      <a:r>
                        <a:rPr lang="en-US" sz="1400" kern="1200" baseline="0" dirty="0" smtClean="0">
                          <a:solidFill>
                            <a:schemeClr val="dk1"/>
                          </a:solidFill>
                          <a:latin typeface="+mn-lt"/>
                          <a:ea typeface="+mn-ea"/>
                          <a:cs typeface="+mn-cs"/>
                        </a:rPr>
                        <a:t>Portability and</a:t>
                      </a:r>
                    </a:p>
                    <a:p>
                      <a:pPr algn="ctr"/>
                      <a:r>
                        <a:rPr lang="en-US" sz="1400" kern="1200" baseline="0" dirty="0" smtClean="0">
                          <a:solidFill>
                            <a:schemeClr val="dk1"/>
                          </a:solidFill>
                          <a:latin typeface="+mn-lt"/>
                          <a:ea typeface="+mn-ea"/>
                          <a:cs typeface="+mn-cs"/>
                        </a:rPr>
                        <a:t>Accountability Act</a:t>
                      </a:r>
                    </a:p>
                    <a:p>
                      <a:pPr algn="ctr"/>
                      <a:r>
                        <a:rPr lang="en-US" sz="1400" kern="1200" baseline="0" dirty="0" smtClean="0">
                          <a:solidFill>
                            <a:schemeClr val="dk1"/>
                          </a:solidFill>
                          <a:latin typeface="+mn-lt"/>
                          <a:ea typeface="+mn-ea"/>
                          <a:cs typeface="+mn-cs"/>
                        </a:rPr>
                        <a:t>(HIPAA)</a:t>
                      </a:r>
                      <a:endParaRPr lang="en-US" sz="1400" dirty="0"/>
                    </a:p>
                  </a:txBody>
                  <a:tcPr/>
                </a:tc>
                <a:tc>
                  <a:txBody>
                    <a:bodyPr/>
                    <a:lstStyle/>
                    <a:p>
                      <a:pPr algn="ctr"/>
                      <a:r>
                        <a:rPr lang="en-US" sz="1400" kern="1200" baseline="0" dirty="0" smtClean="0">
                          <a:solidFill>
                            <a:schemeClr val="dk1"/>
                          </a:solidFill>
                          <a:latin typeface="+mn-lt"/>
                          <a:ea typeface="+mn-ea"/>
                          <a:cs typeface="+mn-cs"/>
                        </a:rPr>
                        <a:t>Personal</a:t>
                      </a:r>
                    </a:p>
                    <a:p>
                      <a:pPr algn="ctr"/>
                      <a:r>
                        <a:rPr lang="en-US" sz="1400" kern="1200" baseline="0" dirty="0" smtClean="0">
                          <a:solidFill>
                            <a:schemeClr val="dk1"/>
                          </a:solidFill>
                          <a:latin typeface="+mn-lt"/>
                          <a:ea typeface="+mn-ea"/>
                          <a:cs typeface="+mn-cs"/>
                        </a:rPr>
                        <a:t>Information</a:t>
                      </a:r>
                    </a:p>
                    <a:p>
                      <a:pPr algn="ctr"/>
                      <a:r>
                        <a:rPr lang="en-US" sz="1400" kern="1200" baseline="0" dirty="0" smtClean="0">
                          <a:solidFill>
                            <a:schemeClr val="dk1"/>
                          </a:solidFill>
                          <a:latin typeface="+mn-lt"/>
                          <a:ea typeface="+mn-ea"/>
                          <a:cs typeface="+mn-cs"/>
                        </a:rPr>
                        <a:t>Protection and</a:t>
                      </a:r>
                    </a:p>
                    <a:p>
                      <a:pPr algn="ctr"/>
                      <a:r>
                        <a:rPr lang="en-US" sz="1400" kern="1200" baseline="0" dirty="0" smtClean="0">
                          <a:solidFill>
                            <a:schemeClr val="dk1"/>
                          </a:solidFill>
                          <a:latin typeface="+mn-lt"/>
                          <a:ea typeface="+mn-ea"/>
                          <a:cs typeface="+mn-cs"/>
                        </a:rPr>
                        <a:t>Electronics</a:t>
                      </a:r>
                    </a:p>
                    <a:p>
                      <a:pPr algn="ctr"/>
                      <a:r>
                        <a:rPr lang="en-US" sz="1400" kern="1200" baseline="0" dirty="0" smtClean="0">
                          <a:solidFill>
                            <a:schemeClr val="dk1"/>
                          </a:solidFill>
                          <a:latin typeface="+mn-lt"/>
                          <a:ea typeface="+mn-ea"/>
                          <a:cs typeface="+mn-cs"/>
                        </a:rPr>
                        <a:t>Document Act</a:t>
                      </a:r>
                    </a:p>
                    <a:p>
                      <a:pPr algn="ctr"/>
                      <a:r>
                        <a:rPr lang="en-US" sz="1400" kern="1200" baseline="0" dirty="0" smtClean="0">
                          <a:solidFill>
                            <a:schemeClr val="dk1"/>
                          </a:solidFill>
                          <a:latin typeface="+mn-lt"/>
                          <a:ea typeface="+mn-ea"/>
                          <a:cs typeface="+mn-cs"/>
                        </a:rPr>
                        <a:t>(PIPEDA)</a:t>
                      </a:r>
                      <a:endParaRPr lang="en-US" sz="1400" dirty="0"/>
                    </a:p>
                  </a:txBody>
                  <a:tcPr/>
                </a:tc>
                <a:tc>
                  <a:txBody>
                    <a:bodyPr/>
                    <a:lstStyle/>
                    <a:p>
                      <a:pPr algn="ctr"/>
                      <a:r>
                        <a:rPr lang="en-US" sz="1400" kern="1200" baseline="0" dirty="0" smtClean="0">
                          <a:solidFill>
                            <a:schemeClr val="dk1"/>
                          </a:solidFill>
                          <a:latin typeface="+mn-lt"/>
                          <a:ea typeface="+mn-ea"/>
                          <a:cs typeface="+mn-cs"/>
                        </a:rPr>
                        <a:t>Control Objectives</a:t>
                      </a:r>
                    </a:p>
                    <a:p>
                      <a:pPr algn="ctr"/>
                      <a:r>
                        <a:rPr lang="en-US" sz="1400" kern="1200" baseline="0" dirty="0" smtClean="0">
                          <a:solidFill>
                            <a:schemeClr val="dk1"/>
                          </a:solidFill>
                          <a:latin typeface="+mn-lt"/>
                          <a:ea typeface="+mn-ea"/>
                          <a:cs typeface="+mn-cs"/>
                        </a:rPr>
                        <a:t>for Information</a:t>
                      </a:r>
                    </a:p>
                    <a:p>
                      <a:pPr algn="ctr"/>
                      <a:r>
                        <a:rPr lang="en-US" sz="1400" kern="1200" baseline="0" dirty="0" smtClean="0">
                          <a:solidFill>
                            <a:schemeClr val="dk1"/>
                          </a:solidFill>
                          <a:latin typeface="+mn-lt"/>
                          <a:ea typeface="+mn-ea"/>
                          <a:cs typeface="+mn-cs"/>
                        </a:rPr>
                        <a:t>and Related</a:t>
                      </a:r>
                    </a:p>
                    <a:p>
                      <a:pPr algn="ctr"/>
                      <a:r>
                        <a:rPr lang="en-US" sz="1400" kern="1200" baseline="0" dirty="0" smtClean="0">
                          <a:solidFill>
                            <a:schemeClr val="dk1"/>
                          </a:solidFill>
                          <a:latin typeface="+mn-lt"/>
                          <a:ea typeface="+mn-ea"/>
                          <a:cs typeface="+mn-cs"/>
                        </a:rPr>
                        <a:t>Technologies</a:t>
                      </a:r>
                    </a:p>
                    <a:p>
                      <a:pPr algn="ctr"/>
                      <a:r>
                        <a:rPr lang="en-US" sz="1400" kern="1200" baseline="0" dirty="0" smtClean="0">
                          <a:solidFill>
                            <a:schemeClr val="dk1"/>
                          </a:solidFill>
                          <a:latin typeface="+mn-lt"/>
                          <a:ea typeface="+mn-ea"/>
                          <a:cs typeface="+mn-cs"/>
                        </a:rPr>
                        <a:t>(COBIT)</a:t>
                      </a:r>
                      <a:endParaRPr lang="en-US" sz="1400" dirty="0"/>
                    </a:p>
                  </a:txBody>
                  <a:tcPr/>
                </a:tc>
              </a:tr>
              <a:tr h="370840">
                <a:tc>
                  <a:txBody>
                    <a:bodyPr/>
                    <a:lstStyle/>
                    <a:p>
                      <a:pPr algn="ctr"/>
                      <a:r>
                        <a:rPr lang="en-US" sz="1400" kern="1200" baseline="0" dirty="0" smtClean="0">
                          <a:solidFill>
                            <a:schemeClr val="dk1"/>
                          </a:solidFill>
                          <a:latin typeface="+mn-lt"/>
                          <a:ea typeface="+mn-ea"/>
                          <a:cs typeface="+mn-cs"/>
                        </a:rPr>
                        <a:t>Gramm - Leach -</a:t>
                      </a:r>
                    </a:p>
                    <a:p>
                      <a:pPr algn="ctr"/>
                      <a:r>
                        <a:rPr lang="en-US" sz="1400" kern="1200" baseline="0" dirty="0" smtClean="0">
                          <a:solidFill>
                            <a:schemeClr val="dk1"/>
                          </a:solidFill>
                          <a:latin typeface="+mn-lt"/>
                          <a:ea typeface="+mn-ea"/>
                          <a:cs typeface="+mn-cs"/>
                        </a:rPr>
                        <a:t>Bliley Act (GLBA)</a:t>
                      </a:r>
                      <a:endParaRPr lang="en-US" sz="1400" dirty="0"/>
                    </a:p>
                  </a:txBody>
                  <a:tcPr/>
                </a:tc>
                <a:tc>
                  <a:txBody>
                    <a:bodyPr/>
                    <a:lstStyle/>
                    <a:p>
                      <a:pPr algn="ctr"/>
                      <a:r>
                        <a:rPr lang="en-US" sz="1400" kern="1200" baseline="0" dirty="0" smtClean="0">
                          <a:solidFill>
                            <a:schemeClr val="dk1"/>
                          </a:solidFill>
                          <a:latin typeface="+mn-lt"/>
                          <a:ea typeface="+mn-ea"/>
                          <a:cs typeface="+mn-cs"/>
                        </a:rPr>
                        <a:t>The Department</a:t>
                      </a:r>
                    </a:p>
                    <a:p>
                      <a:pPr algn="ctr"/>
                      <a:r>
                        <a:rPr lang="en-US" sz="1400" kern="1200" baseline="0" dirty="0" smtClean="0">
                          <a:solidFill>
                            <a:schemeClr val="dk1"/>
                          </a:solidFill>
                          <a:latin typeface="+mn-lt"/>
                          <a:ea typeface="+mn-ea"/>
                          <a:cs typeface="+mn-cs"/>
                        </a:rPr>
                        <a:t>of Defense</a:t>
                      </a:r>
                    </a:p>
                    <a:p>
                      <a:pPr algn="ctr"/>
                      <a:r>
                        <a:rPr lang="en-US" sz="1400" kern="1200" baseline="0" dirty="0" smtClean="0">
                          <a:solidFill>
                            <a:schemeClr val="dk1"/>
                          </a:solidFill>
                          <a:latin typeface="+mn-lt"/>
                          <a:ea typeface="+mn-ea"/>
                          <a:cs typeface="+mn-cs"/>
                        </a:rPr>
                        <a:t>Architecture</a:t>
                      </a:r>
                    </a:p>
                    <a:p>
                      <a:pPr algn="ctr"/>
                      <a:r>
                        <a:rPr lang="en-US" sz="1400" kern="1200" baseline="0" dirty="0" smtClean="0">
                          <a:solidFill>
                            <a:schemeClr val="dk1"/>
                          </a:solidFill>
                          <a:latin typeface="+mn-lt"/>
                          <a:ea typeface="+mn-ea"/>
                          <a:cs typeface="+mn-cs"/>
                        </a:rPr>
                        <a:t>Framework</a:t>
                      </a:r>
                    </a:p>
                    <a:p>
                      <a:pPr algn="ctr"/>
                      <a:r>
                        <a:rPr lang="en-US" sz="1400" kern="1200" baseline="0" dirty="0" smtClean="0">
                          <a:solidFill>
                            <a:schemeClr val="dk1"/>
                          </a:solidFill>
                          <a:latin typeface="+mn-lt"/>
                          <a:ea typeface="+mn-ea"/>
                          <a:cs typeface="+mn-cs"/>
                        </a:rPr>
                        <a:t>(</a:t>
                      </a:r>
                      <a:r>
                        <a:rPr lang="en-US" sz="1400" kern="1200" baseline="0" dirty="0" err="1" smtClean="0">
                          <a:solidFill>
                            <a:schemeClr val="dk1"/>
                          </a:solidFill>
                          <a:latin typeface="+mn-lt"/>
                          <a:ea typeface="+mn-ea"/>
                          <a:cs typeface="+mn-cs"/>
                        </a:rPr>
                        <a:t>DoDAF</a:t>
                      </a:r>
                      <a:r>
                        <a:rPr lang="en-US" sz="1400" kern="1200" baseline="0" dirty="0" smtClean="0">
                          <a:solidFill>
                            <a:schemeClr val="dk1"/>
                          </a:solidFill>
                          <a:latin typeface="+mn-lt"/>
                          <a:ea typeface="+mn-ea"/>
                          <a:cs typeface="+mn-cs"/>
                        </a:rPr>
                        <a:t>)</a:t>
                      </a:r>
                      <a:endParaRPr lang="en-US" sz="1400" dirty="0"/>
                    </a:p>
                  </a:txBody>
                  <a:tcPr/>
                </a:tc>
                <a:tc>
                  <a:txBody>
                    <a:bodyPr/>
                    <a:lstStyle/>
                    <a:p>
                      <a:pPr algn="ctr"/>
                      <a:r>
                        <a:rPr lang="en-US" sz="1400" kern="1200" baseline="0" dirty="0" smtClean="0">
                          <a:solidFill>
                            <a:schemeClr val="dk1"/>
                          </a:solidFill>
                          <a:latin typeface="+mn-lt"/>
                          <a:ea typeface="+mn-ea"/>
                          <a:cs typeface="+mn-cs"/>
                        </a:rPr>
                        <a:t>HITRUST</a:t>
                      </a:r>
                    </a:p>
                    <a:p>
                      <a:pPr algn="ctr"/>
                      <a:r>
                        <a:rPr lang="en-US" sz="1400" kern="1200" baseline="0" dirty="0" smtClean="0">
                          <a:solidFill>
                            <a:schemeClr val="dk1"/>
                          </a:solidFill>
                          <a:latin typeface="+mn-lt"/>
                          <a:ea typeface="+mn-ea"/>
                          <a:cs typeface="+mn-cs"/>
                        </a:rPr>
                        <a:t>Common Security</a:t>
                      </a:r>
                    </a:p>
                    <a:p>
                      <a:pPr algn="ctr"/>
                      <a:r>
                        <a:rPr lang="en-US" sz="1400" kern="1200" baseline="0" dirty="0" smtClean="0">
                          <a:solidFill>
                            <a:schemeClr val="dk1"/>
                          </a:solidFill>
                          <a:latin typeface="+mn-lt"/>
                          <a:ea typeface="+mn-ea"/>
                          <a:cs typeface="+mn-cs"/>
                        </a:rPr>
                        <a:t>Framework (CSF)</a:t>
                      </a:r>
                      <a:endParaRPr lang="en-US" sz="1400" dirty="0"/>
                    </a:p>
                  </a:txBody>
                  <a:tcPr/>
                </a:tc>
                <a:tc>
                  <a:txBody>
                    <a:bodyPr/>
                    <a:lstStyle/>
                    <a:p>
                      <a:pPr algn="ctr"/>
                      <a:endParaRPr lang="en-US" sz="1400" dirty="0"/>
                    </a:p>
                  </a:txBody>
                  <a:tcPr/>
                </a:tc>
                <a:tc>
                  <a:txBody>
                    <a:bodyPr/>
                    <a:lstStyle/>
                    <a:p>
                      <a:pPr algn="ctr"/>
                      <a:r>
                        <a:rPr lang="en-US" sz="1400" kern="1200" baseline="0" dirty="0" smtClean="0">
                          <a:solidFill>
                            <a:schemeClr val="dk1"/>
                          </a:solidFill>
                          <a:latin typeface="+mn-lt"/>
                          <a:ea typeface="+mn-ea"/>
                          <a:cs typeface="+mn-cs"/>
                        </a:rPr>
                        <a:t>International</a:t>
                      </a:r>
                    </a:p>
                    <a:p>
                      <a:pPr algn="ctr"/>
                      <a:r>
                        <a:rPr lang="en-US" sz="1400" kern="1200" baseline="0" dirty="0" smtClean="0">
                          <a:solidFill>
                            <a:schemeClr val="dk1"/>
                          </a:solidFill>
                          <a:latin typeface="+mn-lt"/>
                          <a:ea typeface="+mn-ea"/>
                          <a:cs typeface="+mn-cs"/>
                        </a:rPr>
                        <a:t>Organization for</a:t>
                      </a:r>
                    </a:p>
                    <a:p>
                      <a:pPr algn="ctr"/>
                      <a:r>
                        <a:rPr lang="en-US" sz="1400" kern="1200" baseline="0" dirty="0" smtClean="0">
                          <a:solidFill>
                            <a:schemeClr val="dk1"/>
                          </a:solidFill>
                          <a:latin typeface="+mn-lt"/>
                          <a:ea typeface="+mn-ea"/>
                          <a:cs typeface="+mn-cs"/>
                        </a:rPr>
                        <a:t>Standardization</a:t>
                      </a:r>
                    </a:p>
                    <a:p>
                      <a:pPr algn="ctr"/>
                      <a:r>
                        <a:rPr lang="en-US" sz="1400" kern="1200" baseline="0" dirty="0" smtClean="0">
                          <a:solidFill>
                            <a:schemeClr val="dk1"/>
                          </a:solidFill>
                          <a:latin typeface="+mn-lt"/>
                          <a:ea typeface="+mn-ea"/>
                          <a:cs typeface="+mn-cs"/>
                        </a:rPr>
                        <a:t>(ISO 27002:20XX)</a:t>
                      </a:r>
                      <a:endParaRPr lang="en-US" sz="1400" dirty="0"/>
                    </a:p>
                  </a:txBody>
                  <a:tcPr/>
                </a:tc>
              </a:tr>
              <a:tr h="370840">
                <a:tc>
                  <a:txBody>
                    <a:bodyPr/>
                    <a:lstStyle/>
                    <a:p>
                      <a:pPr algn="ctr"/>
                      <a:r>
                        <a:rPr lang="en-US" sz="1400" kern="1200" baseline="0" dirty="0" smtClean="0">
                          <a:solidFill>
                            <a:schemeClr val="dk1"/>
                          </a:solidFill>
                          <a:latin typeface="+mn-lt"/>
                          <a:ea typeface="+mn-ea"/>
                          <a:cs typeface="+mn-cs"/>
                        </a:rPr>
                        <a:t>Federal</a:t>
                      </a:r>
                    </a:p>
                    <a:p>
                      <a:pPr algn="ctr"/>
                      <a:r>
                        <a:rPr lang="en-US" sz="1400" kern="1200" baseline="0" dirty="0" smtClean="0">
                          <a:solidFill>
                            <a:schemeClr val="dk1"/>
                          </a:solidFill>
                          <a:latin typeface="+mn-lt"/>
                          <a:ea typeface="+mn-ea"/>
                          <a:cs typeface="+mn-cs"/>
                        </a:rPr>
                        <a:t>Information</a:t>
                      </a:r>
                    </a:p>
                    <a:p>
                      <a:pPr algn="ctr"/>
                      <a:r>
                        <a:rPr lang="en-US" sz="1400" kern="1200" baseline="0" dirty="0" smtClean="0">
                          <a:solidFill>
                            <a:schemeClr val="dk1"/>
                          </a:solidFill>
                          <a:latin typeface="+mn-lt"/>
                          <a:ea typeface="+mn-ea"/>
                          <a:cs typeface="+mn-cs"/>
                        </a:rPr>
                        <a:t>Processing</a:t>
                      </a:r>
                    </a:p>
                    <a:p>
                      <a:pPr algn="ctr"/>
                      <a:r>
                        <a:rPr lang="en-US" sz="1400" kern="1200" baseline="0" dirty="0" smtClean="0">
                          <a:solidFill>
                            <a:schemeClr val="dk1"/>
                          </a:solidFill>
                          <a:latin typeface="+mn-lt"/>
                          <a:ea typeface="+mn-ea"/>
                          <a:cs typeface="+mn-cs"/>
                        </a:rPr>
                        <a:t>Standard (FIPS)</a:t>
                      </a:r>
                      <a:endParaRPr lang="en-US" sz="1400" dirty="0"/>
                    </a:p>
                  </a:txBody>
                  <a:tcPr/>
                </a:tc>
                <a:tc>
                  <a:txBody>
                    <a:bodyPr/>
                    <a:lstStyle/>
                    <a:p>
                      <a:pPr algn="ctr"/>
                      <a:r>
                        <a:rPr lang="en-US" sz="1400" kern="1200" baseline="0" dirty="0" smtClean="0">
                          <a:solidFill>
                            <a:schemeClr val="dk1"/>
                          </a:solidFill>
                          <a:latin typeface="+mn-lt"/>
                          <a:ea typeface="+mn-ea"/>
                          <a:cs typeface="+mn-cs"/>
                        </a:rPr>
                        <a:t>National Institute</a:t>
                      </a:r>
                    </a:p>
                    <a:p>
                      <a:pPr algn="ctr"/>
                      <a:r>
                        <a:rPr lang="en-US" sz="1400" kern="1200" baseline="0" dirty="0" smtClean="0">
                          <a:solidFill>
                            <a:schemeClr val="dk1"/>
                          </a:solidFill>
                          <a:latin typeface="+mn-lt"/>
                          <a:ea typeface="+mn-ea"/>
                          <a:cs typeface="+mn-cs"/>
                        </a:rPr>
                        <a:t>of Standards and</a:t>
                      </a:r>
                    </a:p>
                    <a:p>
                      <a:pPr algn="ctr"/>
                      <a:r>
                        <a:rPr lang="en-US" sz="1400" kern="1200" baseline="0" dirty="0" smtClean="0">
                          <a:solidFill>
                            <a:schemeClr val="dk1"/>
                          </a:solidFill>
                          <a:latin typeface="+mn-lt"/>
                          <a:ea typeface="+mn-ea"/>
                          <a:cs typeface="+mn-cs"/>
                        </a:rPr>
                        <a:t>Technology</a:t>
                      </a:r>
                    </a:p>
                    <a:p>
                      <a:pPr algn="ctr"/>
                      <a:r>
                        <a:rPr lang="en-US" sz="1400" kern="1200" baseline="0" dirty="0" smtClean="0">
                          <a:solidFill>
                            <a:schemeClr val="dk1"/>
                          </a:solidFill>
                          <a:latin typeface="+mn-lt"/>
                          <a:ea typeface="+mn-ea"/>
                          <a:cs typeface="+mn-cs"/>
                        </a:rPr>
                        <a:t>(NIST)</a:t>
                      </a:r>
                      <a:endParaRPr lang="en-US" sz="1400" dirty="0"/>
                    </a:p>
                  </a:txBody>
                  <a:tcPr/>
                </a:tc>
                <a:tc>
                  <a:txBody>
                    <a:bodyPr/>
                    <a:lstStyle/>
                    <a:p>
                      <a:pPr algn="ctr"/>
                      <a:endParaRPr lang="en-US" sz="1400"/>
                    </a:p>
                  </a:txBody>
                  <a:tcPr/>
                </a:tc>
                <a:tc>
                  <a:txBody>
                    <a:bodyPr/>
                    <a:lstStyle/>
                    <a:p>
                      <a:pPr algn="ctr"/>
                      <a:endParaRPr lang="en-US" sz="1400"/>
                    </a:p>
                  </a:txBody>
                  <a:tcPr/>
                </a:tc>
                <a:tc>
                  <a:txBody>
                    <a:bodyPr/>
                    <a:lstStyle/>
                    <a:p>
                      <a:pPr algn="ctr"/>
                      <a:r>
                        <a:rPr lang="en-US" sz="1400" kern="1200" baseline="0" dirty="0" smtClean="0">
                          <a:solidFill>
                            <a:schemeClr val="dk1"/>
                          </a:solidFill>
                          <a:latin typeface="+mn-lt"/>
                          <a:ea typeface="+mn-ea"/>
                          <a:cs typeface="+mn-cs"/>
                        </a:rPr>
                        <a:t>Information</a:t>
                      </a:r>
                    </a:p>
                    <a:p>
                      <a:pPr algn="ctr"/>
                      <a:r>
                        <a:rPr lang="en-US" sz="1400" kern="1200" baseline="0" dirty="0" smtClean="0">
                          <a:solidFill>
                            <a:schemeClr val="dk1"/>
                          </a:solidFill>
                          <a:latin typeface="+mn-lt"/>
                          <a:ea typeface="+mn-ea"/>
                          <a:cs typeface="+mn-cs"/>
                        </a:rPr>
                        <a:t>Technology</a:t>
                      </a:r>
                    </a:p>
                    <a:p>
                      <a:pPr algn="ctr"/>
                      <a:r>
                        <a:rPr lang="en-US" sz="1400" kern="1200" baseline="0" dirty="0" smtClean="0">
                          <a:solidFill>
                            <a:schemeClr val="dk1"/>
                          </a:solidFill>
                          <a:latin typeface="+mn-lt"/>
                          <a:ea typeface="+mn-ea"/>
                          <a:cs typeface="+mn-cs"/>
                        </a:rPr>
                        <a:t>Infrastructure</a:t>
                      </a:r>
                    </a:p>
                    <a:p>
                      <a:pPr algn="ctr"/>
                      <a:r>
                        <a:rPr lang="en-US" sz="1400" kern="1200" baseline="0" dirty="0" smtClean="0">
                          <a:solidFill>
                            <a:schemeClr val="dk1"/>
                          </a:solidFill>
                          <a:latin typeface="+mn-lt"/>
                          <a:ea typeface="+mn-ea"/>
                          <a:cs typeface="+mn-cs"/>
                        </a:rPr>
                        <a:t>Library (ITIL)</a:t>
                      </a:r>
                      <a:endParaRPr lang="en-US" sz="1400"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security and privacy standards profile model - example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17</a:t>
            </a:fld>
            <a:endParaRPr lang="en-US"/>
          </a:p>
        </p:txBody>
      </p:sp>
      <p:graphicFrame>
        <p:nvGraphicFramePr>
          <p:cNvPr id="5" name="Table 4"/>
          <p:cNvGraphicFramePr>
            <a:graphicFrameLocks noGrp="1"/>
          </p:cNvGraphicFramePr>
          <p:nvPr/>
        </p:nvGraphicFramePr>
        <p:xfrm>
          <a:off x="320040" y="1005840"/>
          <a:ext cx="8183880" cy="5455920"/>
        </p:xfrm>
        <a:graphic>
          <a:graphicData uri="http://schemas.openxmlformats.org/drawingml/2006/table">
            <a:tbl>
              <a:tblPr firstRow="1" bandRow="1">
                <a:tableStyleId>{3C2FFA5D-87B4-456A-9821-1D502468CF0F}</a:tableStyleId>
              </a:tblPr>
              <a:tblGrid>
                <a:gridCol w="1636776"/>
                <a:gridCol w="1636776"/>
                <a:gridCol w="1389888"/>
                <a:gridCol w="1883664"/>
                <a:gridCol w="1636776"/>
              </a:tblGrid>
              <a:tr h="370840">
                <a:tc>
                  <a:txBody>
                    <a:bodyPr/>
                    <a:lstStyle/>
                    <a:p>
                      <a:pPr algn="ctr"/>
                      <a:r>
                        <a:rPr lang="en-US" sz="1400" b="1" kern="1200" baseline="0" dirty="0" smtClean="0">
                          <a:solidFill>
                            <a:schemeClr val="lt1"/>
                          </a:solidFill>
                          <a:latin typeface="+mn-lt"/>
                          <a:ea typeface="+mn-ea"/>
                          <a:cs typeface="+mn-cs"/>
                        </a:rPr>
                        <a:t>Financial</a:t>
                      </a:r>
                      <a:endParaRPr lang="en-US" sz="1400" dirty="0"/>
                    </a:p>
                  </a:txBody>
                  <a:tcPr/>
                </a:tc>
                <a:tc>
                  <a:txBody>
                    <a:bodyPr/>
                    <a:lstStyle/>
                    <a:p>
                      <a:pPr algn="ctr"/>
                      <a:r>
                        <a:rPr lang="en-US" sz="1400" b="1" kern="1200" baseline="0" dirty="0" smtClean="0">
                          <a:solidFill>
                            <a:schemeClr val="lt1"/>
                          </a:solidFill>
                          <a:latin typeface="+mn-lt"/>
                          <a:ea typeface="+mn-ea"/>
                          <a:cs typeface="+mn-cs"/>
                        </a:rPr>
                        <a:t>Government</a:t>
                      </a:r>
                      <a:endParaRPr lang="en-US" sz="1400" dirty="0"/>
                    </a:p>
                  </a:txBody>
                  <a:tcPr/>
                </a:tc>
                <a:tc>
                  <a:txBody>
                    <a:bodyPr/>
                    <a:lstStyle/>
                    <a:p>
                      <a:pPr algn="ctr"/>
                      <a:r>
                        <a:rPr lang="en-US" sz="1400" b="1" kern="1200" baseline="0" dirty="0" smtClean="0">
                          <a:solidFill>
                            <a:schemeClr val="lt1"/>
                          </a:solidFill>
                          <a:latin typeface="+mn-lt"/>
                          <a:ea typeface="+mn-ea"/>
                          <a:cs typeface="+mn-cs"/>
                        </a:rPr>
                        <a:t>Healthcare</a:t>
                      </a:r>
                      <a:endParaRPr lang="en-US" sz="1400" dirty="0"/>
                    </a:p>
                  </a:txBody>
                  <a:tcPr/>
                </a:tc>
                <a:tc>
                  <a:txBody>
                    <a:bodyPr/>
                    <a:lstStyle/>
                    <a:p>
                      <a:pPr algn="ctr"/>
                      <a:r>
                        <a:rPr lang="en-US" sz="1400" b="1" kern="1200" baseline="0" dirty="0" smtClean="0">
                          <a:solidFill>
                            <a:schemeClr val="lt1"/>
                          </a:solidFill>
                          <a:latin typeface="+mn-lt"/>
                          <a:ea typeface="+mn-ea"/>
                          <a:cs typeface="+mn-cs"/>
                        </a:rPr>
                        <a:t>Media and</a:t>
                      </a:r>
                    </a:p>
                    <a:p>
                      <a:pPr algn="ctr"/>
                      <a:r>
                        <a:rPr lang="en-US" sz="1400" b="1" kern="1200" baseline="0" dirty="0" smtClean="0">
                          <a:solidFill>
                            <a:schemeClr val="lt1"/>
                          </a:solidFill>
                          <a:latin typeface="+mn-lt"/>
                          <a:ea typeface="+mn-ea"/>
                          <a:cs typeface="+mn-cs"/>
                        </a:rPr>
                        <a:t>Entertainment</a:t>
                      </a:r>
                      <a:endParaRPr lang="en-US" sz="1400" dirty="0"/>
                    </a:p>
                  </a:txBody>
                  <a:tcPr/>
                </a:tc>
                <a:tc>
                  <a:txBody>
                    <a:bodyPr/>
                    <a:lstStyle/>
                    <a:p>
                      <a:pPr algn="ctr"/>
                      <a:r>
                        <a:rPr lang="en-US" sz="1400" b="1" kern="1200" baseline="0" dirty="0" smtClean="0">
                          <a:solidFill>
                            <a:schemeClr val="lt1"/>
                          </a:solidFill>
                          <a:latin typeface="+mn-lt"/>
                          <a:ea typeface="+mn-ea"/>
                          <a:cs typeface="+mn-cs"/>
                        </a:rPr>
                        <a:t>Cross industry</a:t>
                      </a:r>
                      <a:endParaRPr lang="en-US" sz="1400" dirty="0"/>
                    </a:p>
                  </a:txBody>
                  <a:tcPr/>
                </a:tc>
              </a:tr>
              <a:tr h="370840">
                <a:tc>
                  <a:txBody>
                    <a:bodyPr/>
                    <a:lstStyle/>
                    <a:p>
                      <a:pPr algn="ctr"/>
                      <a:r>
                        <a:rPr lang="en-US" sz="1400" kern="1200" baseline="0" dirty="0" smtClean="0">
                          <a:solidFill>
                            <a:schemeClr val="dk1"/>
                          </a:solidFill>
                          <a:latin typeface="+mn-lt"/>
                          <a:ea typeface="+mn-ea"/>
                          <a:cs typeface="+mn-cs"/>
                        </a:rPr>
                        <a:t>Bank for</a:t>
                      </a:r>
                    </a:p>
                    <a:p>
                      <a:pPr algn="ctr"/>
                      <a:r>
                        <a:rPr lang="en-US" sz="1400" kern="1200" baseline="0" dirty="0" smtClean="0">
                          <a:solidFill>
                            <a:schemeClr val="dk1"/>
                          </a:solidFill>
                          <a:latin typeface="+mn-lt"/>
                          <a:ea typeface="+mn-ea"/>
                          <a:cs typeface="+mn-cs"/>
                        </a:rPr>
                        <a:t>International</a:t>
                      </a:r>
                    </a:p>
                    <a:p>
                      <a:pPr algn="ctr"/>
                      <a:r>
                        <a:rPr lang="en-US" sz="1400" kern="1200" baseline="0" dirty="0" smtClean="0">
                          <a:solidFill>
                            <a:schemeClr val="dk1"/>
                          </a:solidFill>
                          <a:latin typeface="+mn-lt"/>
                          <a:ea typeface="+mn-ea"/>
                          <a:cs typeface="+mn-cs"/>
                        </a:rPr>
                        <a:t>Settlements</a:t>
                      </a:r>
                    </a:p>
                    <a:p>
                      <a:pPr algn="ctr"/>
                      <a:r>
                        <a:rPr lang="en-US" sz="1400" kern="1200" baseline="0" dirty="0" smtClean="0">
                          <a:solidFill>
                            <a:schemeClr val="dk1"/>
                          </a:solidFill>
                          <a:latin typeface="+mn-lt"/>
                          <a:ea typeface="+mn-ea"/>
                          <a:cs typeface="+mn-cs"/>
                        </a:rPr>
                        <a:t>(Basel III)</a:t>
                      </a:r>
                      <a:endParaRPr lang="en-US" sz="1400" dirty="0"/>
                    </a:p>
                  </a:txBody>
                  <a:tcPr/>
                </a:tc>
                <a:tc>
                  <a:txBody>
                    <a:bodyPr/>
                    <a:lstStyle/>
                    <a:p>
                      <a:pPr algn="ctr"/>
                      <a:r>
                        <a:rPr lang="en-US" sz="1400" kern="1200" baseline="0" dirty="0" smtClean="0">
                          <a:solidFill>
                            <a:schemeClr val="dk1"/>
                          </a:solidFill>
                          <a:latin typeface="+mn-lt"/>
                          <a:ea typeface="+mn-ea"/>
                          <a:cs typeface="+mn-cs"/>
                        </a:rPr>
                        <a:t>Family</a:t>
                      </a:r>
                    </a:p>
                    <a:p>
                      <a:pPr algn="ctr"/>
                      <a:r>
                        <a:rPr lang="en-US" sz="1400" kern="1200" baseline="0" dirty="0" smtClean="0">
                          <a:solidFill>
                            <a:schemeClr val="dk1"/>
                          </a:solidFill>
                          <a:latin typeface="+mn-lt"/>
                          <a:ea typeface="+mn-ea"/>
                          <a:cs typeface="+mn-cs"/>
                        </a:rPr>
                        <a:t>Educational</a:t>
                      </a:r>
                    </a:p>
                    <a:p>
                      <a:pPr algn="ctr"/>
                      <a:r>
                        <a:rPr lang="en-US" sz="1400" kern="1200" baseline="0" dirty="0" smtClean="0">
                          <a:solidFill>
                            <a:schemeClr val="dk1"/>
                          </a:solidFill>
                          <a:latin typeface="+mn-lt"/>
                          <a:ea typeface="+mn-ea"/>
                          <a:cs typeface="+mn-cs"/>
                        </a:rPr>
                        <a:t>Rights and</a:t>
                      </a:r>
                    </a:p>
                    <a:p>
                      <a:pPr algn="ctr"/>
                      <a:r>
                        <a:rPr lang="en-US" sz="1400" kern="1200" baseline="0" dirty="0" smtClean="0">
                          <a:solidFill>
                            <a:schemeClr val="dk1"/>
                          </a:solidFill>
                          <a:latin typeface="+mn-lt"/>
                          <a:ea typeface="+mn-ea"/>
                          <a:cs typeface="+mn-cs"/>
                        </a:rPr>
                        <a:t>Privacy Act</a:t>
                      </a:r>
                    </a:p>
                    <a:p>
                      <a:pPr algn="ctr"/>
                      <a:r>
                        <a:rPr lang="en-US" sz="1400" kern="1200" baseline="0" dirty="0" smtClean="0">
                          <a:solidFill>
                            <a:schemeClr val="dk1"/>
                          </a:solidFill>
                          <a:latin typeface="+mn-lt"/>
                          <a:ea typeface="+mn-ea"/>
                          <a:cs typeface="+mn-cs"/>
                        </a:rPr>
                        <a:t>(FERPA)</a:t>
                      </a: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r>
                        <a:rPr lang="en-US" sz="1400" kern="1200" baseline="0" dirty="0" smtClean="0">
                          <a:solidFill>
                            <a:schemeClr val="dk1"/>
                          </a:solidFill>
                          <a:latin typeface="+mn-lt"/>
                          <a:ea typeface="+mn-ea"/>
                          <a:cs typeface="+mn-cs"/>
                        </a:rPr>
                        <a:t>Open Group</a:t>
                      </a:r>
                    </a:p>
                    <a:p>
                      <a:pPr algn="ctr"/>
                      <a:r>
                        <a:rPr lang="en-US" sz="1400" kern="1200" baseline="0" dirty="0" smtClean="0">
                          <a:solidFill>
                            <a:schemeClr val="dk1"/>
                          </a:solidFill>
                          <a:latin typeface="+mn-lt"/>
                          <a:ea typeface="+mn-ea"/>
                          <a:cs typeface="+mn-cs"/>
                        </a:rPr>
                        <a:t>Architecture</a:t>
                      </a:r>
                    </a:p>
                    <a:p>
                      <a:pPr algn="ctr"/>
                      <a:r>
                        <a:rPr lang="en-US" sz="1400" kern="1200" baseline="0" dirty="0" smtClean="0">
                          <a:solidFill>
                            <a:schemeClr val="dk1"/>
                          </a:solidFill>
                          <a:latin typeface="+mn-lt"/>
                          <a:ea typeface="+mn-ea"/>
                          <a:cs typeface="+mn-cs"/>
                        </a:rPr>
                        <a:t>Framework</a:t>
                      </a:r>
                    </a:p>
                    <a:p>
                      <a:pPr algn="ctr"/>
                      <a:r>
                        <a:rPr lang="en-US" sz="1400" kern="1200" baseline="0" dirty="0" smtClean="0">
                          <a:solidFill>
                            <a:schemeClr val="dk1"/>
                          </a:solidFill>
                          <a:latin typeface="+mn-lt"/>
                          <a:ea typeface="+mn-ea"/>
                          <a:cs typeface="+mn-cs"/>
                        </a:rPr>
                        <a:t>(TOGAF)</a:t>
                      </a:r>
                      <a:endParaRPr lang="en-US" sz="1400" dirty="0"/>
                    </a:p>
                  </a:txBody>
                  <a:tcPr/>
                </a:tc>
              </a:tr>
              <a:tr h="370840">
                <a:tc>
                  <a:txBody>
                    <a:bodyPr/>
                    <a:lstStyle/>
                    <a:p>
                      <a:pPr algn="ctr"/>
                      <a:r>
                        <a:rPr lang="en-US" sz="1400" kern="1200" baseline="0" dirty="0" smtClean="0">
                          <a:solidFill>
                            <a:schemeClr val="dk1"/>
                          </a:solidFill>
                          <a:latin typeface="+mn-lt"/>
                          <a:ea typeface="+mn-ea"/>
                          <a:cs typeface="+mn-cs"/>
                        </a:rPr>
                        <a:t>Sarbanes - Oxley</a:t>
                      </a:r>
                    </a:p>
                    <a:p>
                      <a:pPr algn="ctr"/>
                      <a:r>
                        <a:rPr lang="en-US" sz="1400" kern="1200" baseline="0" dirty="0" smtClean="0">
                          <a:solidFill>
                            <a:schemeClr val="dk1"/>
                          </a:solidFill>
                          <a:latin typeface="+mn-lt"/>
                          <a:ea typeface="+mn-ea"/>
                          <a:cs typeface="+mn-cs"/>
                        </a:rPr>
                        <a:t>Act (SOX)</a:t>
                      </a: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r>
                        <a:rPr lang="en-US" sz="1400" kern="1200" baseline="0" dirty="0" smtClean="0">
                          <a:solidFill>
                            <a:schemeClr val="dk1"/>
                          </a:solidFill>
                          <a:latin typeface="+mn-lt"/>
                          <a:ea typeface="+mn-ea"/>
                          <a:cs typeface="+mn-cs"/>
                        </a:rPr>
                        <a:t>IBM Unified</a:t>
                      </a:r>
                    </a:p>
                    <a:p>
                      <a:pPr algn="ctr"/>
                      <a:r>
                        <a:rPr lang="en-US" sz="1400" kern="1200" baseline="0" dirty="0" smtClean="0">
                          <a:solidFill>
                            <a:schemeClr val="dk1"/>
                          </a:solidFill>
                          <a:latin typeface="+mn-lt"/>
                          <a:ea typeface="+mn-ea"/>
                          <a:cs typeface="+mn-cs"/>
                        </a:rPr>
                        <a:t>Method</a:t>
                      </a:r>
                    </a:p>
                    <a:p>
                      <a:pPr algn="ctr"/>
                      <a:r>
                        <a:rPr lang="en-US" sz="1400" kern="1200" baseline="0" dirty="0" smtClean="0">
                          <a:solidFill>
                            <a:schemeClr val="dk1"/>
                          </a:solidFill>
                          <a:latin typeface="+mn-lt"/>
                          <a:ea typeface="+mn-ea"/>
                          <a:cs typeface="+mn-cs"/>
                        </a:rPr>
                        <a:t>Framework (UMF)</a:t>
                      </a:r>
                      <a:endParaRPr lang="en-US" sz="1400" dirty="0"/>
                    </a:p>
                  </a:txBody>
                  <a:tcPr/>
                </a:tc>
              </a:tr>
              <a:tr h="370840">
                <a:tc>
                  <a:txBody>
                    <a:bodyPr/>
                    <a:lstStyle/>
                    <a:p>
                      <a:pPr algn="ctr"/>
                      <a:r>
                        <a:rPr lang="en-US" sz="1400" kern="1200" baseline="0" dirty="0" smtClean="0">
                          <a:solidFill>
                            <a:schemeClr val="dk1"/>
                          </a:solidFill>
                          <a:latin typeface="+mn-lt"/>
                          <a:ea typeface="+mn-ea"/>
                          <a:cs typeface="+mn-cs"/>
                        </a:rPr>
                        <a:t>Financial Sector</a:t>
                      </a:r>
                    </a:p>
                    <a:p>
                      <a:pPr algn="ctr"/>
                      <a:r>
                        <a:rPr lang="en-US" sz="1400" kern="1200" baseline="0" dirty="0" smtClean="0">
                          <a:solidFill>
                            <a:schemeClr val="dk1"/>
                          </a:solidFill>
                          <a:latin typeface="+mn-lt"/>
                          <a:ea typeface="+mn-ea"/>
                          <a:cs typeface="+mn-cs"/>
                        </a:rPr>
                        <a:t>Implementation</a:t>
                      </a:r>
                    </a:p>
                    <a:p>
                      <a:pPr algn="ctr"/>
                      <a:r>
                        <a:rPr lang="en-US" sz="1400" kern="1200" baseline="0" dirty="0" smtClean="0">
                          <a:solidFill>
                            <a:schemeClr val="dk1"/>
                          </a:solidFill>
                          <a:latin typeface="+mn-lt"/>
                          <a:ea typeface="+mn-ea"/>
                          <a:cs typeface="+mn-cs"/>
                        </a:rPr>
                        <a:t>Assistance</a:t>
                      </a:r>
                    </a:p>
                    <a:p>
                      <a:pPr algn="ctr"/>
                      <a:r>
                        <a:rPr lang="en-US" sz="1400" kern="1200" baseline="0" dirty="0" smtClean="0">
                          <a:solidFill>
                            <a:schemeClr val="dk1"/>
                          </a:solidFill>
                          <a:latin typeface="+mn-lt"/>
                          <a:ea typeface="+mn-ea"/>
                          <a:cs typeface="+mn-cs"/>
                        </a:rPr>
                        <a:t>(FISAP)</a:t>
                      </a: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r>
                        <a:rPr lang="en-US" sz="1400" kern="1200" baseline="0" dirty="0" smtClean="0">
                          <a:solidFill>
                            <a:schemeClr val="dk1"/>
                          </a:solidFill>
                          <a:latin typeface="+mn-lt"/>
                          <a:ea typeface="+mn-ea"/>
                          <a:cs typeface="+mn-cs"/>
                        </a:rPr>
                        <a:t>Open Enterprise</a:t>
                      </a:r>
                    </a:p>
                    <a:p>
                      <a:pPr algn="ctr"/>
                      <a:r>
                        <a:rPr lang="en-US" sz="1400" kern="1200" baseline="0" dirty="0" smtClean="0">
                          <a:solidFill>
                            <a:schemeClr val="dk1"/>
                          </a:solidFill>
                          <a:latin typeface="+mn-lt"/>
                          <a:ea typeface="+mn-ea"/>
                          <a:cs typeface="+mn-cs"/>
                        </a:rPr>
                        <a:t>Security</a:t>
                      </a:r>
                    </a:p>
                    <a:p>
                      <a:pPr algn="ctr"/>
                      <a:r>
                        <a:rPr lang="en-US" sz="1400" kern="1200" baseline="0" dirty="0" smtClean="0">
                          <a:solidFill>
                            <a:schemeClr val="dk1"/>
                          </a:solidFill>
                          <a:latin typeface="+mn-lt"/>
                          <a:ea typeface="+mn-ea"/>
                          <a:cs typeface="+mn-cs"/>
                        </a:rPr>
                        <a:t>Architecture</a:t>
                      </a:r>
                    </a:p>
                    <a:p>
                      <a:pPr algn="ctr"/>
                      <a:r>
                        <a:rPr lang="en-US" sz="1400" kern="1200" baseline="0" dirty="0" smtClean="0">
                          <a:solidFill>
                            <a:schemeClr val="dk1"/>
                          </a:solidFill>
                          <a:latin typeface="+mn-lt"/>
                          <a:ea typeface="+mn-ea"/>
                          <a:cs typeface="+mn-cs"/>
                        </a:rPr>
                        <a:t>(O-ESA)</a:t>
                      </a:r>
                      <a:endParaRPr lang="en-US" sz="1400" dirty="0"/>
                    </a:p>
                  </a:txBody>
                  <a:tcPr/>
                </a:tc>
              </a:tr>
              <a:tr h="370840">
                <a:tc>
                  <a:txBody>
                    <a:bodyPr/>
                    <a:lstStyle/>
                    <a:p>
                      <a:pPr algn="ctr"/>
                      <a:r>
                        <a:rPr lang="en-US" sz="1400" kern="1200" baseline="0" dirty="0" smtClean="0">
                          <a:solidFill>
                            <a:schemeClr val="dk1"/>
                          </a:solidFill>
                          <a:latin typeface="+mn-lt"/>
                          <a:ea typeface="+mn-ea"/>
                          <a:cs typeface="+mn-cs"/>
                        </a:rPr>
                        <a:t>European Union</a:t>
                      </a:r>
                    </a:p>
                    <a:p>
                      <a:pPr algn="ctr"/>
                      <a:r>
                        <a:rPr lang="en-US" sz="1400" kern="1200" baseline="0" dirty="0" smtClean="0">
                          <a:solidFill>
                            <a:schemeClr val="dk1"/>
                          </a:solidFill>
                          <a:latin typeface="+mn-lt"/>
                          <a:ea typeface="+mn-ea"/>
                          <a:cs typeface="+mn-cs"/>
                        </a:rPr>
                        <a:t>Data Protection</a:t>
                      </a:r>
                    </a:p>
                    <a:p>
                      <a:pPr algn="ctr"/>
                      <a:r>
                        <a:rPr lang="en-US" sz="1400" kern="1200" baseline="0" dirty="0" smtClean="0">
                          <a:solidFill>
                            <a:schemeClr val="dk1"/>
                          </a:solidFill>
                          <a:latin typeface="+mn-lt"/>
                          <a:ea typeface="+mn-ea"/>
                          <a:cs typeface="+mn-cs"/>
                        </a:rPr>
                        <a:t>Directive</a:t>
                      </a:r>
                    </a:p>
                    <a:p>
                      <a:pPr algn="ctr"/>
                      <a:r>
                        <a:rPr lang="en-US" sz="1400" kern="1200" baseline="0" dirty="0" smtClean="0">
                          <a:solidFill>
                            <a:schemeClr val="dk1"/>
                          </a:solidFill>
                          <a:latin typeface="+mn-lt"/>
                          <a:ea typeface="+mn-ea"/>
                          <a:cs typeface="+mn-cs"/>
                        </a:rPr>
                        <a:t>(EUDPD)</a:t>
                      </a: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endParaRPr lang="en-US" sz="1400" dirty="0"/>
                    </a:p>
                  </a:txBody>
                  <a:tcPr/>
                </a:tc>
                <a:tc>
                  <a:txBody>
                    <a:bodyPr/>
                    <a:lstStyle/>
                    <a:p>
                      <a:pPr algn="ctr"/>
                      <a:r>
                        <a:rPr lang="en-US" sz="1400" kern="1200" baseline="0" dirty="0" smtClean="0">
                          <a:solidFill>
                            <a:schemeClr val="dk1"/>
                          </a:solidFill>
                          <a:latin typeface="+mn-lt"/>
                          <a:ea typeface="+mn-ea"/>
                          <a:cs typeface="+mn-cs"/>
                        </a:rPr>
                        <a:t>Sherwood Applied</a:t>
                      </a:r>
                    </a:p>
                    <a:p>
                      <a:pPr algn="ctr"/>
                      <a:r>
                        <a:rPr lang="en-US" sz="1400" kern="1200" baseline="0" dirty="0" smtClean="0">
                          <a:solidFill>
                            <a:schemeClr val="dk1"/>
                          </a:solidFill>
                          <a:latin typeface="+mn-lt"/>
                          <a:ea typeface="+mn-ea"/>
                          <a:cs typeface="+mn-cs"/>
                        </a:rPr>
                        <a:t>Business Security</a:t>
                      </a:r>
                    </a:p>
                    <a:p>
                      <a:pPr algn="ctr"/>
                      <a:r>
                        <a:rPr lang="en-US" sz="1400" kern="1200" baseline="0" dirty="0" smtClean="0">
                          <a:solidFill>
                            <a:schemeClr val="dk1"/>
                          </a:solidFill>
                          <a:latin typeface="+mn-lt"/>
                          <a:ea typeface="+mn-ea"/>
                          <a:cs typeface="+mn-cs"/>
                        </a:rPr>
                        <a:t>Architecture</a:t>
                      </a:r>
                    </a:p>
                    <a:p>
                      <a:pPr algn="ctr"/>
                      <a:r>
                        <a:rPr lang="en-US" sz="1400" kern="1200" baseline="0" dirty="0" smtClean="0">
                          <a:solidFill>
                            <a:schemeClr val="dk1"/>
                          </a:solidFill>
                          <a:latin typeface="+mn-lt"/>
                          <a:ea typeface="+mn-ea"/>
                          <a:cs typeface="+mn-cs"/>
                        </a:rPr>
                        <a:t>Framework</a:t>
                      </a:r>
                    </a:p>
                    <a:p>
                      <a:pPr algn="ctr"/>
                      <a:r>
                        <a:rPr lang="en-US" sz="1400" kern="1200" baseline="0" dirty="0" smtClean="0">
                          <a:solidFill>
                            <a:schemeClr val="dk1"/>
                          </a:solidFill>
                          <a:latin typeface="+mn-lt"/>
                          <a:ea typeface="+mn-ea"/>
                          <a:cs typeface="+mn-cs"/>
                        </a:rPr>
                        <a:t>(SABSA)</a:t>
                      </a:r>
                      <a:endParaRPr lang="en-US" sz="1400" dirty="0"/>
                    </a:p>
                  </a:txBody>
                  <a:tcPr/>
                </a:tc>
              </a:tr>
              <a:tr h="370840">
                <a:tc>
                  <a:txBody>
                    <a:bodyPr/>
                    <a:lstStyle/>
                    <a:p>
                      <a:pPr algn="ctr"/>
                      <a:endParaRPr lang="en-US" sz="1400"/>
                    </a:p>
                  </a:txBody>
                  <a:tcPr/>
                </a:tc>
                <a:tc>
                  <a:txBody>
                    <a:bodyPr/>
                    <a:lstStyle/>
                    <a:p>
                      <a:pPr algn="ctr"/>
                      <a:endParaRPr lang="en-US" sz="1400"/>
                    </a:p>
                  </a:txBody>
                  <a:tcPr/>
                </a:tc>
                <a:tc>
                  <a:txBody>
                    <a:bodyPr/>
                    <a:lstStyle/>
                    <a:p>
                      <a:pPr algn="ctr"/>
                      <a:endParaRPr lang="en-US" sz="1400"/>
                    </a:p>
                  </a:txBody>
                  <a:tcPr/>
                </a:tc>
                <a:tc>
                  <a:txBody>
                    <a:bodyPr/>
                    <a:lstStyle/>
                    <a:p>
                      <a:pPr algn="ctr"/>
                      <a:endParaRPr lang="en-US" sz="1400" dirty="0"/>
                    </a:p>
                  </a:txBody>
                  <a:tcPr/>
                </a:tc>
                <a:tc>
                  <a:txBody>
                    <a:bodyPr/>
                    <a:lstStyle/>
                    <a:p>
                      <a:pPr algn="ctr"/>
                      <a:r>
                        <a:rPr lang="en-US" sz="1400" kern="1200" baseline="0" dirty="0" smtClean="0">
                          <a:solidFill>
                            <a:schemeClr val="dk1"/>
                          </a:solidFill>
                          <a:latin typeface="+mn-lt"/>
                          <a:ea typeface="+mn-ea"/>
                          <a:cs typeface="+mn-cs"/>
                        </a:rPr>
                        <a:t>Trusted Cloud</a:t>
                      </a:r>
                    </a:p>
                    <a:p>
                      <a:pPr algn="ctr"/>
                      <a:r>
                        <a:rPr lang="en-US" sz="1400" kern="1200" baseline="0" dirty="0" smtClean="0">
                          <a:solidFill>
                            <a:schemeClr val="dk1"/>
                          </a:solidFill>
                          <a:latin typeface="+mn-lt"/>
                          <a:ea typeface="+mn-ea"/>
                          <a:cs typeface="+mn-cs"/>
                        </a:rPr>
                        <a:t>Initiative</a:t>
                      </a:r>
                    </a:p>
                    <a:p>
                      <a:pPr algn="ctr"/>
                      <a:r>
                        <a:rPr lang="en-US" sz="1400" kern="1200" baseline="0" dirty="0" smtClean="0">
                          <a:solidFill>
                            <a:schemeClr val="dk1"/>
                          </a:solidFill>
                          <a:latin typeface="+mn-lt"/>
                          <a:ea typeface="+mn-ea"/>
                          <a:cs typeface="+mn-cs"/>
                        </a:rPr>
                        <a:t>Reference</a:t>
                      </a:r>
                    </a:p>
                    <a:p>
                      <a:pPr algn="ctr"/>
                      <a:r>
                        <a:rPr lang="en-US" sz="1400" kern="1200" baseline="0" dirty="0" smtClean="0">
                          <a:solidFill>
                            <a:schemeClr val="dk1"/>
                          </a:solidFill>
                          <a:latin typeface="+mn-lt"/>
                          <a:ea typeface="+mn-ea"/>
                          <a:cs typeface="+mn-cs"/>
                        </a:rPr>
                        <a:t>Architecture (TCI)</a:t>
                      </a:r>
                      <a:endParaRPr lang="en-US" sz="1400" dirty="0"/>
                    </a:p>
                  </a:txBody>
                  <a:tcP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smtClean="0"/>
              <a:t>Frameworks that have a significance for organizations around the globe</a:t>
            </a:r>
            <a:endParaRPr lang="en-US" sz="2000"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18</a:t>
            </a:fld>
            <a:endParaRPr lang="en-US"/>
          </a:p>
        </p:txBody>
      </p:sp>
      <p:sp>
        <p:nvSpPr>
          <p:cNvPr id="4" name="Rectangle 3"/>
          <p:cNvSpPr/>
          <p:nvPr/>
        </p:nvSpPr>
        <p:spPr>
          <a:xfrm>
            <a:off x="228600" y="1085671"/>
            <a:ext cx="4572000" cy="978729"/>
          </a:xfrm>
          <a:prstGeom prst="rect">
            <a:avLst/>
          </a:prstGeom>
        </p:spPr>
        <p:txBody>
          <a:bodyPr>
            <a:spAutoFit/>
          </a:bodyPr>
          <a:lstStyle/>
          <a:p>
            <a:pPr algn="just">
              <a:buFont typeface="Arial" pitchFamily="34" charset="0"/>
              <a:buChar char="•"/>
            </a:pPr>
            <a:r>
              <a:rPr lang="en-US" sz="1600" dirty="0" smtClean="0">
                <a:solidFill>
                  <a:schemeClr val="tx1"/>
                </a:solidFill>
              </a:rPr>
              <a:t> TOGAF</a:t>
            </a:r>
          </a:p>
          <a:p>
            <a:pPr algn="just">
              <a:buFont typeface="Arial" pitchFamily="34" charset="0"/>
              <a:buChar char="•"/>
            </a:pPr>
            <a:r>
              <a:rPr lang="en-US" sz="1600" dirty="0" smtClean="0">
                <a:solidFill>
                  <a:schemeClr val="tx1"/>
                </a:solidFill>
              </a:rPr>
              <a:t> SABSA</a:t>
            </a:r>
          </a:p>
          <a:p>
            <a:pPr algn="just">
              <a:buFont typeface="Arial" pitchFamily="34" charset="0"/>
              <a:buChar char="•"/>
            </a:pPr>
            <a:r>
              <a:rPr lang="en-US" sz="1600" dirty="0" smtClean="0">
                <a:solidFill>
                  <a:schemeClr val="tx1"/>
                </a:solidFill>
              </a:rPr>
              <a:t> COBIT</a:t>
            </a:r>
          </a:p>
          <a:p>
            <a:pPr algn="just">
              <a:buFont typeface="Arial" pitchFamily="34" charset="0"/>
              <a:buChar char="•"/>
            </a:pPr>
            <a:r>
              <a:rPr lang="en-US" sz="1600" dirty="0" smtClean="0">
                <a:solidFill>
                  <a:schemeClr val="tx1"/>
                </a:solidFill>
              </a:rPr>
              <a:t> ISO 27002</a:t>
            </a:r>
            <a:endParaRPr lang="en-US" sz="1600" dirty="0">
              <a:solidFill>
                <a:schemeClr val="tx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Frameworks - TOGAF</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19</a:t>
            </a:fld>
            <a:endParaRPr lang="en-US"/>
          </a:p>
        </p:txBody>
      </p:sp>
      <p:sp>
        <p:nvSpPr>
          <p:cNvPr id="4" name="Rectangle 3"/>
          <p:cNvSpPr/>
          <p:nvPr/>
        </p:nvSpPr>
        <p:spPr>
          <a:xfrm>
            <a:off x="228600" y="1143000"/>
            <a:ext cx="8503920" cy="1421928"/>
          </a:xfrm>
          <a:prstGeom prst="rect">
            <a:avLst/>
          </a:prstGeom>
        </p:spPr>
        <p:txBody>
          <a:bodyPr wrap="square">
            <a:spAutoFit/>
          </a:bodyPr>
          <a:lstStyle/>
          <a:p>
            <a:pPr algn="just"/>
            <a:r>
              <a:rPr lang="en-US" sz="1600" dirty="0" smtClean="0">
                <a:solidFill>
                  <a:schemeClr val="tx1"/>
                </a:solidFill>
              </a:rPr>
              <a:t>TOGAF, an Open Group Standard, is an architecture framework that provides methods and tools for assisting you with the acceptance, production, usage, and maintenance of an enterprise architecture. TOGAF is based on an iterative process model that is supported by preferred practices and a reusable set of existing architecture assets. TOGAF helps practitioners avoid being locked into proprietary methods, use resources more efficiently and effectively, and realize a greater return on investment (ROI).</a:t>
            </a:r>
            <a:endParaRPr lang="en-US" sz="1600" dirty="0">
              <a:solidFill>
                <a:schemeClr val="tx1"/>
              </a:solidFill>
            </a:endParaRPr>
          </a:p>
        </p:txBody>
      </p:sp>
      <p:pic>
        <p:nvPicPr>
          <p:cNvPr id="79874" name="Picture 2"/>
          <p:cNvPicPr>
            <a:picLocks noChangeAspect="1" noChangeArrowheads="1"/>
          </p:cNvPicPr>
          <p:nvPr/>
        </p:nvPicPr>
        <p:blipFill>
          <a:blip r:embed="rId2"/>
          <a:srcRect/>
          <a:stretch>
            <a:fillRect/>
          </a:stretch>
        </p:blipFill>
        <p:spPr bwMode="auto">
          <a:xfrm>
            <a:off x="274320" y="2560320"/>
            <a:ext cx="2148840" cy="478757"/>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ctr">
              <a:buNone/>
            </a:pPr>
            <a:r>
              <a:rPr lang="en-US" sz="2800" dirty="0" smtClean="0"/>
              <a:t>	All material that is being shared via this education session has been obtained from freely available materials of IBM company and IBM University Initiative sources unless specifically mentioned otherwise.</a:t>
            </a:r>
          </a:p>
          <a:p>
            <a:pPr algn="ctr">
              <a:buNone/>
            </a:pPr>
            <a:r>
              <a:rPr lang="en-US" sz="2800" dirty="0" smtClean="0"/>
              <a:t>(links to materials are listed at the end of each chapter)</a:t>
            </a:r>
            <a:endParaRPr lang="en-US" sz="2800" dirty="0"/>
          </a:p>
        </p:txBody>
      </p:sp>
      <p:sp>
        <p:nvSpPr>
          <p:cNvPr id="4" name="Slide Number Placeholder 3"/>
          <p:cNvSpPr>
            <a:spLocks noGrp="1"/>
          </p:cNvSpPr>
          <p:nvPr>
            <p:ph type="sldNum" sz="quarter" idx="11"/>
          </p:nvPr>
        </p:nvSpPr>
        <p:spPr/>
        <p:txBody>
          <a:bodyPr/>
          <a:lstStyle/>
          <a:p>
            <a:pPr>
              <a:defRPr/>
            </a:pPr>
            <a:fld id="{5FF9BC84-E776-4A6C-ACC6-12755BCAFA89}"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Frameworks - SABSA</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20</a:t>
            </a:fld>
            <a:endParaRPr lang="en-US"/>
          </a:p>
        </p:txBody>
      </p:sp>
      <p:sp>
        <p:nvSpPr>
          <p:cNvPr id="5" name="Rectangle 4"/>
          <p:cNvSpPr/>
          <p:nvPr/>
        </p:nvSpPr>
        <p:spPr>
          <a:xfrm>
            <a:off x="228600" y="1134678"/>
            <a:ext cx="8549640" cy="2751522"/>
          </a:xfrm>
          <a:prstGeom prst="rect">
            <a:avLst/>
          </a:prstGeom>
        </p:spPr>
        <p:txBody>
          <a:bodyPr wrap="square">
            <a:spAutoFit/>
          </a:bodyPr>
          <a:lstStyle/>
          <a:p>
            <a:pPr algn="just"/>
            <a:r>
              <a:rPr lang="en-US" sz="1600" b="1" dirty="0" smtClean="0">
                <a:solidFill>
                  <a:schemeClr val="tx1"/>
                </a:solidFill>
              </a:rPr>
              <a:t>The Sherwood Applied Business Security Architecture Framework2 </a:t>
            </a:r>
            <a:r>
              <a:rPr lang="en-US" sz="1600" dirty="0" smtClean="0">
                <a:solidFill>
                  <a:schemeClr val="tx1"/>
                </a:solidFill>
              </a:rPr>
              <a:t>(SABSA) is a methodology for developing risk-driven enterprise information security and information assurance architectures and for delivering security infrastructure solutions that support critical business.</a:t>
            </a:r>
          </a:p>
          <a:p>
            <a:pPr algn="just"/>
            <a:endParaRPr lang="en-US" sz="1600" dirty="0" smtClean="0">
              <a:solidFill>
                <a:schemeClr val="tx1"/>
              </a:solidFill>
            </a:endParaRPr>
          </a:p>
          <a:p>
            <a:pPr algn="just"/>
            <a:r>
              <a:rPr lang="en-US" sz="1600" dirty="0" smtClean="0">
                <a:solidFill>
                  <a:schemeClr val="tx1"/>
                </a:solidFill>
              </a:rPr>
              <a:t>Although copyright protected, SABSA is an </a:t>
            </a:r>
            <a:r>
              <a:rPr lang="en-US" sz="1600" i="1" dirty="0" smtClean="0">
                <a:solidFill>
                  <a:schemeClr val="tx1"/>
                </a:solidFill>
              </a:rPr>
              <a:t>open-use methodology, not a </a:t>
            </a:r>
            <a:r>
              <a:rPr lang="en-US" sz="1600" dirty="0" smtClean="0">
                <a:solidFill>
                  <a:schemeClr val="tx1"/>
                </a:solidFill>
              </a:rPr>
              <a:t>commercial product. SABSA is a six layer model for a security architecture that is widely accepted</a:t>
            </a:r>
          </a:p>
          <a:p>
            <a:pPr algn="just"/>
            <a:r>
              <a:rPr lang="en-US" sz="1600" dirty="0" smtClean="0">
                <a:solidFill>
                  <a:schemeClr val="tx1"/>
                </a:solidFill>
              </a:rPr>
              <a:t>today. The starting point for this work was ISO 7498-2 1989 (Information processing systems - Open Systems Interconnection - Basic Reference Model - Part 2: Security Architecture). This standard is relatively unsophisticated in terms of business drivers, but it defines an important framework in terms of security services, logical architecture and security mechanisms, physical architecture and security management, and operational architecture</a:t>
            </a:r>
            <a:endParaRPr lang="en-US" sz="1600" dirty="0">
              <a:solidFill>
                <a:schemeClr val="tx1"/>
              </a:solidFill>
            </a:endParaRPr>
          </a:p>
        </p:txBody>
      </p:sp>
      <p:pic>
        <p:nvPicPr>
          <p:cNvPr id="173057" name="Picture 1"/>
          <p:cNvPicPr>
            <a:picLocks noChangeAspect="1" noChangeArrowheads="1"/>
          </p:cNvPicPr>
          <p:nvPr/>
        </p:nvPicPr>
        <p:blipFill>
          <a:blip r:embed="rId2"/>
          <a:srcRect/>
          <a:stretch>
            <a:fillRect/>
          </a:stretch>
        </p:blipFill>
        <p:spPr bwMode="auto">
          <a:xfrm>
            <a:off x="320040" y="4069080"/>
            <a:ext cx="2533650" cy="5905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Frameworks - COBIT</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21</a:t>
            </a:fld>
            <a:endParaRPr lang="en-US"/>
          </a:p>
        </p:txBody>
      </p:sp>
      <p:sp>
        <p:nvSpPr>
          <p:cNvPr id="5" name="Rectangle 4"/>
          <p:cNvSpPr/>
          <p:nvPr/>
        </p:nvSpPr>
        <p:spPr>
          <a:xfrm>
            <a:off x="228600" y="1143000"/>
            <a:ext cx="8595360" cy="4081117"/>
          </a:xfrm>
          <a:prstGeom prst="rect">
            <a:avLst/>
          </a:prstGeom>
        </p:spPr>
        <p:txBody>
          <a:bodyPr wrap="square">
            <a:spAutoFit/>
          </a:bodyPr>
          <a:lstStyle/>
          <a:p>
            <a:pPr algn="just"/>
            <a:r>
              <a:rPr lang="en-US" sz="1600" b="1" dirty="0" smtClean="0">
                <a:solidFill>
                  <a:schemeClr val="tx1"/>
                </a:solidFill>
              </a:rPr>
              <a:t>COBIT</a:t>
            </a:r>
            <a:r>
              <a:rPr lang="en-US" sz="1600" dirty="0" smtClean="0">
                <a:solidFill>
                  <a:schemeClr val="tx1"/>
                </a:solidFill>
              </a:rPr>
              <a:t> is a framework that was created by the Information Systems, Audit, and Control Association (ISACA) and the IT Governance Institute (ITGI) in 1996. It is an internationally accepted framework - set of best practices - for IT governance and control that is based on defining the controls and processes that bridge the gap between the business and the Information  technology view of information security</a:t>
            </a:r>
          </a:p>
          <a:p>
            <a:pPr algn="just"/>
            <a:endParaRPr lang="en-US" sz="1600" dirty="0" smtClean="0">
              <a:solidFill>
                <a:schemeClr val="tx1"/>
              </a:solidFill>
            </a:endParaRPr>
          </a:p>
          <a:p>
            <a:pPr algn="just"/>
            <a:r>
              <a:rPr lang="en-US" sz="1600" b="1" dirty="0" smtClean="0">
                <a:solidFill>
                  <a:schemeClr val="tx1"/>
                </a:solidFill>
              </a:rPr>
              <a:t>Control Objectives for Information and related Technology1 (</a:t>
            </a:r>
            <a:r>
              <a:rPr lang="en-US" sz="1600" b="1" dirty="0" err="1" smtClean="0">
                <a:solidFill>
                  <a:schemeClr val="tx1"/>
                </a:solidFill>
              </a:rPr>
              <a:t>CobiT</a:t>
            </a:r>
            <a:r>
              <a:rPr lang="en-US" sz="1600" b="1" dirty="0" smtClean="0">
                <a:solidFill>
                  <a:schemeClr val="tx1"/>
                </a:solidFill>
              </a:rPr>
              <a:t>), the International Organization for Standardization 27002:20052 (ISO/IEC 27002:2005), and the Information Technology Infrastructure Library3 (ITIL) have emerged worldwide as the most respected frameworks for IT governance and compliance</a:t>
            </a:r>
          </a:p>
          <a:p>
            <a:pPr algn="just"/>
            <a:endParaRPr lang="en-US" sz="1600" dirty="0" smtClean="0">
              <a:solidFill>
                <a:schemeClr val="tx1"/>
              </a:solidFill>
            </a:endParaRPr>
          </a:p>
          <a:p>
            <a:pPr algn="just"/>
            <a:r>
              <a:rPr lang="en-US" sz="1600" dirty="0" smtClean="0">
                <a:solidFill>
                  <a:schemeClr val="tx1"/>
                </a:solidFill>
              </a:rPr>
              <a:t>The underlying concept of </a:t>
            </a:r>
            <a:r>
              <a:rPr lang="en-US" sz="1600" dirty="0" err="1" smtClean="0">
                <a:solidFill>
                  <a:schemeClr val="tx1"/>
                </a:solidFill>
              </a:rPr>
              <a:t>CobiT</a:t>
            </a:r>
            <a:r>
              <a:rPr lang="en-US" sz="1600" dirty="0" smtClean="0">
                <a:solidFill>
                  <a:schemeClr val="tx1"/>
                </a:solidFill>
              </a:rPr>
              <a:t> is that it looks at </a:t>
            </a:r>
            <a:r>
              <a:rPr lang="en-US" sz="1600" i="1" dirty="0" smtClean="0">
                <a:solidFill>
                  <a:schemeClr val="tx1"/>
                </a:solidFill>
              </a:rPr>
              <a:t>business information that every enterprise </a:t>
            </a:r>
            <a:r>
              <a:rPr lang="en-US" sz="1600" dirty="0" smtClean="0">
                <a:solidFill>
                  <a:schemeClr val="tx1"/>
                </a:solidFill>
              </a:rPr>
              <a:t>needs to support its business decisions. Business information itself is again a result of IT-related resources, which </a:t>
            </a:r>
            <a:r>
              <a:rPr lang="en-US" sz="1600" dirty="0" err="1" smtClean="0">
                <a:solidFill>
                  <a:schemeClr val="tx1"/>
                </a:solidFill>
              </a:rPr>
              <a:t>CobiT</a:t>
            </a:r>
            <a:r>
              <a:rPr lang="en-US" sz="1600" dirty="0" smtClean="0">
                <a:solidFill>
                  <a:schemeClr val="tx1"/>
                </a:solidFill>
              </a:rPr>
              <a:t> defines as </a:t>
            </a:r>
            <a:r>
              <a:rPr lang="en-US" sz="1600" i="1" dirty="0" smtClean="0">
                <a:solidFill>
                  <a:schemeClr val="tx1"/>
                </a:solidFill>
              </a:rPr>
              <a:t>applications, information, infrastructure, and people. Finally, these IT-related resources are managed by IT processes to fulfill certain </a:t>
            </a:r>
            <a:r>
              <a:rPr lang="en-US" sz="1600" dirty="0" smtClean="0">
                <a:solidFill>
                  <a:schemeClr val="tx1"/>
                </a:solidFill>
              </a:rPr>
              <a:t>business information criteria (effectiveness, efficiency, confidentially, integrity, availability, reliability, and compliance).</a:t>
            </a:r>
          </a:p>
          <a:p>
            <a:pPr algn="just"/>
            <a:endParaRPr lang="en-US" sz="1600" dirty="0">
              <a:solidFill>
                <a:schemeClr val="tx1"/>
              </a:solidFill>
            </a:endParaRPr>
          </a:p>
        </p:txBody>
      </p:sp>
      <p:pic>
        <p:nvPicPr>
          <p:cNvPr id="6" name="Picture 1"/>
          <p:cNvPicPr>
            <a:picLocks noChangeAspect="1" noChangeArrowheads="1"/>
          </p:cNvPicPr>
          <p:nvPr/>
        </p:nvPicPr>
        <p:blipFill>
          <a:blip r:embed="rId2"/>
          <a:srcRect/>
          <a:stretch>
            <a:fillRect/>
          </a:stretch>
        </p:blipFill>
        <p:spPr bwMode="auto">
          <a:xfrm>
            <a:off x="274320" y="5166360"/>
            <a:ext cx="1737360" cy="43434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Frameworks - ISO 27002 (standard)</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22</a:t>
            </a:fld>
            <a:endParaRPr lang="en-US"/>
          </a:p>
        </p:txBody>
      </p:sp>
      <p:sp>
        <p:nvSpPr>
          <p:cNvPr id="5" name="Rectangle 4"/>
          <p:cNvSpPr/>
          <p:nvPr/>
        </p:nvSpPr>
        <p:spPr>
          <a:xfrm>
            <a:off x="228600" y="1158966"/>
            <a:ext cx="8641080" cy="5632311"/>
          </a:xfrm>
          <a:prstGeom prst="rect">
            <a:avLst/>
          </a:prstGeom>
        </p:spPr>
        <p:txBody>
          <a:bodyPr wrap="square">
            <a:spAutoFit/>
          </a:bodyPr>
          <a:lstStyle/>
          <a:p>
            <a:pPr algn="just"/>
            <a:r>
              <a:rPr lang="en-US" sz="1600" b="1" dirty="0" smtClean="0">
                <a:solidFill>
                  <a:schemeClr val="tx1"/>
                </a:solidFill>
              </a:rPr>
              <a:t>ISO 27002:2005 </a:t>
            </a:r>
            <a:r>
              <a:rPr lang="en-US" sz="1600" dirty="0" smtClean="0">
                <a:solidFill>
                  <a:schemeClr val="tx1"/>
                </a:solidFill>
              </a:rPr>
              <a:t>(ISO/IEC 27002:2005</a:t>
            </a:r>
            <a:r>
              <a:rPr lang="en-US" sz="1600" b="1" dirty="0" smtClean="0">
                <a:solidFill>
                  <a:schemeClr val="tx1"/>
                </a:solidFill>
              </a:rPr>
              <a:t>) is the most widely recognized security standard </a:t>
            </a:r>
            <a:r>
              <a:rPr lang="en-US" sz="1600" dirty="0" smtClean="0">
                <a:solidFill>
                  <a:schemeClr val="tx1"/>
                </a:solidFill>
              </a:rPr>
              <a:t>in the world. ISO/IEC 27002:2005 is comprehensive in its coverage of security issues. It contains many control requirements, some of which are extremely complex. </a:t>
            </a:r>
          </a:p>
          <a:p>
            <a:pPr algn="just"/>
            <a:endParaRPr lang="en-US" sz="1600" dirty="0" smtClean="0">
              <a:solidFill>
                <a:schemeClr val="tx1"/>
              </a:solidFill>
            </a:endParaRPr>
          </a:p>
          <a:p>
            <a:pPr algn="just"/>
            <a:r>
              <a:rPr lang="en-US" sz="1600" b="1" dirty="0" smtClean="0">
                <a:solidFill>
                  <a:schemeClr val="tx1"/>
                </a:solidFill>
              </a:rPr>
              <a:t>Compliance with ISO/IEC 27002:2005 is not a trivial task, even for the most security-conscious of organizations</a:t>
            </a:r>
            <a:r>
              <a:rPr lang="en-US" sz="1600" dirty="0" smtClean="0">
                <a:solidFill>
                  <a:schemeClr val="tx1"/>
                </a:solidFill>
              </a:rPr>
              <a:t>. A step-by-step manner of approaching ISO/IEC 27002:2005 is best. The best starting point is usually an assessment of the current position or situation, followed by an identification of the changes that are needed for ISO/IEC 27002:2005 compliance. From here, planning and implementing must be rigidly undertaken. ISO/IEC 27002:2005 contains 12 categories, or domains, that must be considered when you apply an overall enterprise security approach. </a:t>
            </a:r>
          </a:p>
          <a:p>
            <a:pPr algn="just"/>
            <a:endParaRPr lang="en-US" sz="1600" dirty="0" smtClean="0">
              <a:solidFill>
                <a:schemeClr val="tx1"/>
              </a:solidFill>
            </a:endParaRPr>
          </a:p>
          <a:p>
            <a:pPr algn="just"/>
            <a:r>
              <a:rPr lang="en-US" sz="1600" dirty="0" smtClean="0">
                <a:solidFill>
                  <a:schemeClr val="tx1"/>
                </a:solidFill>
              </a:rPr>
              <a:t>The categories are:</a:t>
            </a:r>
          </a:p>
          <a:p>
            <a:pPr lvl="1" algn="just">
              <a:buFont typeface="Arial" pitchFamily="34" charset="0"/>
              <a:buChar char="•"/>
            </a:pPr>
            <a:r>
              <a:rPr lang="en-US" sz="1600" dirty="0" smtClean="0">
                <a:solidFill>
                  <a:schemeClr val="tx1"/>
                </a:solidFill>
              </a:rPr>
              <a:t> Risk assessment</a:t>
            </a:r>
          </a:p>
          <a:p>
            <a:pPr lvl="1" algn="just">
              <a:buFont typeface="Arial" pitchFamily="34" charset="0"/>
              <a:buChar char="•"/>
            </a:pPr>
            <a:r>
              <a:rPr lang="en-US" sz="1600" dirty="0" smtClean="0">
                <a:solidFill>
                  <a:schemeClr val="tx1"/>
                </a:solidFill>
              </a:rPr>
              <a:t> Security policy</a:t>
            </a:r>
          </a:p>
          <a:p>
            <a:pPr lvl="1" algn="just">
              <a:buFont typeface="Arial" pitchFamily="34" charset="0"/>
              <a:buChar char="•"/>
            </a:pPr>
            <a:r>
              <a:rPr lang="en-US" sz="1600" dirty="0" smtClean="0">
                <a:solidFill>
                  <a:schemeClr val="tx1"/>
                </a:solidFill>
              </a:rPr>
              <a:t> Organization of information security</a:t>
            </a:r>
          </a:p>
          <a:p>
            <a:pPr lvl="1" algn="just">
              <a:buFont typeface="Arial" pitchFamily="34" charset="0"/>
              <a:buChar char="•"/>
            </a:pPr>
            <a:r>
              <a:rPr lang="en-US" sz="1600" dirty="0" smtClean="0">
                <a:solidFill>
                  <a:schemeClr val="tx1"/>
                </a:solidFill>
              </a:rPr>
              <a:t> Asset management</a:t>
            </a:r>
          </a:p>
          <a:p>
            <a:pPr lvl="1" algn="just">
              <a:buFont typeface="Arial" pitchFamily="34" charset="0"/>
              <a:buChar char="•"/>
            </a:pPr>
            <a:r>
              <a:rPr lang="en-US" sz="1600" dirty="0" smtClean="0">
                <a:solidFill>
                  <a:schemeClr val="tx1"/>
                </a:solidFill>
              </a:rPr>
              <a:t> Human resources security</a:t>
            </a:r>
          </a:p>
          <a:p>
            <a:pPr lvl="1" algn="just">
              <a:buFont typeface="Arial" pitchFamily="34" charset="0"/>
              <a:buChar char="•"/>
            </a:pPr>
            <a:r>
              <a:rPr lang="en-US" sz="1600" dirty="0" smtClean="0">
                <a:solidFill>
                  <a:schemeClr val="tx1"/>
                </a:solidFill>
              </a:rPr>
              <a:t> Physical and environmental security</a:t>
            </a:r>
          </a:p>
          <a:p>
            <a:pPr lvl="1" algn="just">
              <a:buFont typeface="Arial" pitchFamily="34" charset="0"/>
              <a:buChar char="•"/>
            </a:pPr>
            <a:r>
              <a:rPr lang="en-US" sz="1600" dirty="0" smtClean="0">
                <a:solidFill>
                  <a:schemeClr val="tx1"/>
                </a:solidFill>
              </a:rPr>
              <a:t> Communications and operations management</a:t>
            </a:r>
          </a:p>
          <a:p>
            <a:pPr lvl="1" algn="just">
              <a:buFont typeface="Arial" pitchFamily="34" charset="0"/>
              <a:buChar char="•"/>
            </a:pPr>
            <a:r>
              <a:rPr lang="en-US" sz="1600" dirty="0" smtClean="0">
                <a:solidFill>
                  <a:schemeClr val="tx1"/>
                </a:solidFill>
              </a:rPr>
              <a:t> Access control</a:t>
            </a:r>
          </a:p>
          <a:p>
            <a:pPr lvl="1" algn="just">
              <a:buFont typeface="Arial" pitchFamily="34" charset="0"/>
              <a:buChar char="•"/>
            </a:pPr>
            <a:r>
              <a:rPr lang="en-US" sz="1600" dirty="0" smtClean="0">
                <a:solidFill>
                  <a:schemeClr val="tx1"/>
                </a:solidFill>
              </a:rPr>
              <a:t> Information systems acquisition, development, and maintenance</a:t>
            </a:r>
          </a:p>
          <a:p>
            <a:pPr lvl="1" algn="just">
              <a:buFont typeface="Arial" pitchFamily="34" charset="0"/>
              <a:buChar char="•"/>
            </a:pPr>
            <a:r>
              <a:rPr lang="en-US" sz="1600" dirty="0" smtClean="0">
                <a:solidFill>
                  <a:schemeClr val="tx1"/>
                </a:solidFill>
              </a:rPr>
              <a:t> Information security incident management</a:t>
            </a:r>
          </a:p>
          <a:p>
            <a:pPr lvl="1" algn="just">
              <a:buFont typeface="Arial" pitchFamily="34" charset="0"/>
              <a:buChar char="•"/>
            </a:pPr>
            <a:r>
              <a:rPr lang="en-US" sz="1600" dirty="0" smtClean="0">
                <a:solidFill>
                  <a:schemeClr val="tx1"/>
                </a:solidFill>
              </a:rPr>
              <a:t> Business continuity management</a:t>
            </a:r>
          </a:p>
          <a:p>
            <a:pPr lvl="1" algn="just">
              <a:buFont typeface="Arial" pitchFamily="34" charset="0"/>
              <a:buChar char="•"/>
            </a:pPr>
            <a:r>
              <a:rPr lang="en-US" sz="1600" dirty="0" smtClean="0">
                <a:solidFill>
                  <a:schemeClr val="tx1"/>
                </a:solidFill>
              </a:rPr>
              <a:t> Compliance</a:t>
            </a:r>
            <a:endParaRPr lang="en-US" sz="1600" dirty="0">
              <a:solidFill>
                <a:schemeClr val="tx1"/>
              </a:solidFill>
            </a:endParaRPr>
          </a:p>
        </p:txBody>
      </p:sp>
      <p:pic>
        <p:nvPicPr>
          <p:cNvPr id="6" name="Picture 1"/>
          <p:cNvPicPr>
            <a:picLocks noChangeAspect="1" noChangeArrowheads="1"/>
          </p:cNvPicPr>
          <p:nvPr/>
        </p:nvPicPr>
        <p:blipFill>
          <a:blip r:embed="rId2"/>
          <a:srcRect/>
          <a:stretch>
            <a:fillRect/>
          </a:stretch>
        </p:blipFill>
        <p:spPr bwMode="auto">
          <a:xfrm>
            <a:off x="7955280" y="3611880"/>
            <a:ext cx="795055" cy="686208"/>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Standards and regulations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23</a:t>
            </a:fld>
            <a:endParaRPr lang="en-US"/>
          </a:p>
        </p:txBody>
      </p:sp>
      <p:sp>
        <p:nvSpPr>
          <p:cNvPr id="4" name="Rectangle 3"/>
          <p:cNvSpPr/>
          <p:nvPr/>
        </p:nvSpPr>
        <p:spPr>
          <a:xfrm>
            <a:off x="228600" y="1120247"/>
            <a:ext cx="8641080" cy="5189113"/>
          </a:xfrm>
          <a:prstGeom prst="rect">
            <a:avLst/>
          </a:prstGeom>
        </p:spPr>
        <p:txBody>
          <a:bodyPr wrap="square">
            <a:spAutoFit/>
          </a:bodyPr>
          <a:lstStyle/>
          <a:p>
            <a:pPr algn="just"/>
            <a:r>
              <a:rPr lang="en-US" sz="1600" b="1" dirty="0" smtClean="0">
                <a:solidFill>
                  <a:schemeClr val="tx1"/>
                </a:solidFill>
              </a:rPr>
              <a:t>Payment Card Industry Data Security Standard</a:t>
            </a:r>
          </a:p>
          <a:p>
            <a:pPr algn="just"/>
            <a:r>
              <a:rPr lang="en-US" sz="1600" dirty="0" smtClean="0">
                <a:solidFill>
                  <a:schemeClr val="tx1"/>
                </a:solidFill>
              </a:rPr>
              <a:t>The first credit card industry security standard, called the Cardholder Information Security Program (CISP), was originally developed and published by Visa in 2001. After you create their own individual data security standards, the major payment card brands decided to work together for the overall benefit of the payment card industry. Ultimately, Visa, MasterCard, American Express, Discover, and JCB became the primary founding members of the Payment Card Industry Security Standards Council (PCI SSC). They merged some of the best concepts of their own security standards to ultimately create a single, comprehensive payment industry-wide security standard that is known as the PCI Data Security Standard9 (PCI DSS). The PCI DSS is a single cardholder data security standard that helps consolidate credit card processing security standards and associated compliance validation requirements.</a:t>
            </a:r>
          </a:p>
          <a:p>
            <a:pPr algn="just"/>
            <a:r>
              <a:rPr lang="en-US" sz="1600" dirty="0" smtClean="0">
                <a:solidFill>
                  <a:schemeClr val="tx1"/>
                </a:solidFill>
              </a:rPr>
              <a:t/>
            </a:r>
            <a:br>
              <a:rPr lang="en-US" sz="1600" dirty="0" smtClean="0">
                <a:solidFill>
                  <a:schemeClr val="tx1"/>
                </a:solidFill>
              </a:rPr>
            </a:br>
            <a:r>
              <a:rPr lang="en-US" sz="1600" b="1" dirty="0" smtClean="0">
                <a:solidFill>
                  <a:schemeClr val="tx1"/>
                </a:solidFill>
              </a:rPr>
              <a:t>The Sarbanes-Oxley Act </a:t>
            </a:r>
            <a:r>
              <a:rPr lang="en-US" sz="1600" dirty="0" smtClean="0">
                <a:solidFill>
                  <a:schemeClr val="tx1"/>
                </a:solidFill>
              </a:rPr>
              <a:t>(SOX)</a:t>
            </a:r>
            <a:r>
              <a:rPr lang="en-US" sz="1600" b="1" dirty="0" smtClean="0">
                <a:solidFill>
                  <a:schemeClr val="tx1"/>
                </a:solidFill>
              </a:rPr>
              <a:t> </a:t>
            </a:r>
          </a:p>
          <a:p>
            <a:pPr algn="just"/>
            <a:r>
              <a:rPr lang="en-US" sz="1600" dirty="0" smtClean="0">
                <a:solidFill>
                  <a:schemeClr val="tx1"/>
                </a:solidFill>
              </a:rPr>
              <a:t>SOX came into effect in July 2002 and introduced major changes to the regulation of corporate governance and financial practice. It is named after Senator Paul Sarbanes and Representative Michael Oxley, who were its main architects, and it set many non-negotiable deadlines for compliance. The Sarbanes-Oxley Act is arranged into 11 </a:t>
            </a:r>
            <a:r>
              <a:rPr lang="en-US" sz="1600" i="1" dirty="0" smtClean="0">
                <a:solidFill>
                  <a:schemeClr val="tx1"/>
                </a:solidFill>
              </a:rPr>
              <a:t>titles. As far as compliance is </a:t>
            </a:r>
            <a:r>
              <a:rPr lang="en-US" sz="1600" dirty="0" smtClean="0">
                <a:solidFill>
                  <a:schemeClr val="tx1"/>
                </a:solidFill>
              </a:rPr>
              <a:t>concerned, the most important sections within these 11 titles are considered to be 302, 401, 404, 409, 802, and 906. Titles 302 and 404 are considered the most important from the IT governance and IT security perspective, as they relate to daily and annual financial reporting. As with many other frameworks, Sarbanes-Oxley focuses on the </a:t>
            </a:r>
            <a:r>
              <a:rPr lang="en-US" sz="1600" i="1" dirty="0" smtClean="0">
                <a:solidFill>
                  <a:schemeClr val="tx1"/>
                </a:solidFill>
              </a:rPr>
              <a:t>what and not the how. This kind of </a:t>
            </a:r>
            <a:r>
              <a:rPr lang="en-US" sz="1600" dirty="0" smtClean="0">
                <a:solidFill>
                  <a:schemeClr val="tx1"/>
                </a:solidFill>
              </a:rPr>
              <a:t>independence provides organizations with the choice of tools and methods for complying with the Sarbanes-Oxley Act.</a:t>
            </a:r>
            <a:endParaRPr lang="en-US" sz="1600" dirty="0">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24</a:t>
            </a:fld>
            <a:endParaRPr lang="en-US"/>
          </a:p>
        </p:txBody>
      </p:sp>
      <p:sp>
        <p:nvSpPr>
          <p:cNvPr id="4" name="Rectangle 3"/>
          <p:cNvSpPr/>
          <p:nvPr/>
        </p:nvSpPr>
        <p:spPr>
          <a:xfrm>
            <a:off x="228600" y="1097280"/>
            <a:ext cx="8549640" cy="4524315"/>
          </a:xfrm>
          <a:prstGeom prst="rect">
            <a:avLst/>
          </a:prstGeom>
        </p:spPr>
        <p:txBody>
          <a:bodyPr wrap="square">
            <a:spAutoFit/>
          </a:bodyPr>
          <a:lstStyle/>
          <a:p>
            <a:pPr algn="just"/>
            <a:r>
              <a:rPr lang="en-US" sz="1600" b="1" dirty="0" smtClean="0">
                <a:solidFill>
                  <a:schemeClr val="tx1"/>
                </a:solidFill>
              </a:rPr>
              <a:t>Health Insurance Portability and Accountability Act</a:t>
            </a:r>
          </a:p>
          <a:p>
            <a:pPr algn="just"/>
            <a:endParaRPr lang="en-US" sz="1600" b="1" dirty="0" smtClean="0">
              <a:solidFill>
                <a:schemeClr val="tx1"/>
              </a:solidFill>
            </a:endParaRPr>
          </a:p>
          <a:p>
            <a:pPr algn="just"/>
            <a:r>
              <a:rPr lang="en-US" sz="1600" dirty="0" smtClean="0">
                <a:solidFill>
                  <a:schemeClr val="tx1"/>
                </a:solidFill>
              </a:rPr>
              <a:t>To improve the efficiency and effectiveness of the healthcare system, the Health Insurance Portability and Accountability Act11 of 1996 (HIPAA), Public Law 104-191, includes </a:t>
            </a:r>
            <a:r>
              <a:rPr lang="en-US" sz="1600" i="1" dirty="0" smtClean="0">
                <a:solidFill>
                  <a:schemeClr val="tx1"/>
                </a:solidFill>
              </a:rPr>
              <a:t>administrative simplification provisions that require the US </a:t>
            </a:r>
            <a:r>
              <a:rPr lang="en-US" sz="1600" dirty="0" smtClean="0">
                <a:solidFill>
                  <a:schemeClr val="tx1"/>
                </a:solidFill>
              </a:rPr>
              <a:t>Department of Health and Human Services (HHS) to adopt national standards for electronic healthcare transactions and code sets, unique health identifiers, and security. At the same time, Congress recognized that advances in electronic technology could erode the privacy of health information. Then, Congress incorporated provisions into HIPAA that mandated the adoption of federal privacy protections for individually identifiable health information.</a:t>
            </a:r>
          </a:p>
          <a:p>
            <a:pPr algn="just"/>
            <a:endParaRPr lang="en-US" sz="1600" dirty="0" smtClean="0">
              <a:solidFill>
                <a:schemeClr val="tx1"/>
              </a:solidFill>
            </a:endParaRPr>
          </a:p>
          <a:p>
            <a:pPr algn="just"/>
            <a:r>
              <a:rPr lang="en-US" sz="1600" dirty="0" smtClean="0">
                <a:solidFill>
                  <a:schemeClr val="tx1"/>
                </a:solidFill>
              </a:rPr>
              <a:t>The US Department of Health and Human Services published a final Privacy Rule in December 2000, which was later modified in August 2002. This rule defines national standards for the protection of individually identifiable health information by three types of covered entities: health plans, healthcare clearinghouses, and healthcare providers who conduct the standard healthcare transactions electronically. Compliance with the privacy rule was required as of April 14, 2003 .The administrative simplification provisions also address the security and privacy of health data. The standards are meant to improve the efficiency and effectiveness of the nation's healthcare system by encouraging the widespread use of electronic data interchange in the US healthcare system</a:t>
            </a:r>
            <a:endParaRPr lang="en-US" sz="1600" dirty="0">
              <a:solidFill>
                <a:schemeClr val="tx1"/>
              </a:solidFill>
            </a:endParaRPr>
          </a:p>
        </p:txBody>
      </p:sp>
      <p:sp>
        <p:nvSpPr>
          <p:cNvPr id="5" name="Title 1"/>
          <p:cNvSpPr>
            <a:spLocks noGrp="1"/>
          </p:cNvSpPr>
          <p:nvPr>
            <p:ph type="title"/>
          </p:nvPr>
        </p:nvSpPr>
        <p:spPr>
          <a:xfrm>
            <a:off x="182563" y="593725"/>
            <a:ext cx="8686800" cy="639763"/>
          </a:xfrm>
        </p:spPr>
        <p:txBody>
          <a:bodyPr/>
          <a:lstStyle/>
          <a:p>
            <a:r>
              <a:rPr lang="en-US" dirty="0" smtClean="0"/>
              <a:t>Standards and regulations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Technological &amp; Cloud Standardization groups</a:t>
            </a:r>
            <a:br>
              <a:rPr lang="en-US" dirty="0" smtClean="0"/>
            </a:b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25</a:t>
            </a:fld>
            <a:endParaRPr lang="en-US"/>
          </a:p>
        </p:txBody>
      </p:sp>
      <p:pic>
        <p:nvPicPr>
          <p:cNvPr id="23554" name="Picture 2"/>
          <p:cNvPicPr>
            <a:picLocks noChangeAspect="1" noChangeArrowheads="1"/>
          </p:cNvPicPr>
          <p:nvPr/>
        </p:nvPicPr>
        <p:blipFill>
          <a:blip r:embed="rId2"/>
          <a:srcRect/>
          <a:stretch>
            <a:fillRect/>
          </a:stretch>
        </p:blipFill>
        <p:spPr bwMode="auto">
          <a:xfrm>
            <a:off x="320040" y="1423035"/>
            <a:ext cx="1266825" cy="1228725"/>
          </a:xfrm>
          <a:prstGeom prst="rect">
            <a:avLst/>
          </a:prstGeom>
          <a:noFill/>
          <a:ln w="9525">
            <a:noFill/>
            <a:miter lim="800000"/>
            <a:headEnd/>
            <a:tailEnd/>
          </a:ln>
        </p:spPr>
      </p:pic>
      <p:sp>
        <p:nvSpPr>
          <p:cNvPr id="5" name="Rectangle 4"/>
          <p:cNvSpPr/>
          <p:nvPr/>
        </p:nvSpPr>
        <p:spPr>
          <a:xfrm>
            <a:off x="1874520" y="1402292"/>
            <a:ext cx="6903720" cy="3637919"/>
          </a:xfrm>
          <a:prstGeom prst="rect">
            <a:avLst/>
          </a:prstGeom>
        </p:spPr>
        <p:txBody>
          <a:bodyPr wrap="square">
            <a:spAutoFit/>
          </a:bodyPr>
          <a:lstStyle/>
          <a:p>
            <a:pPr algn="just"/>
            <a:r>
              <a:rPr lang="en-US" sz="1600" b="1" dirty="0" smtClean="0">
                <a:solidFill>
                  <a:schemeClr val="tx1"/>
                </a:solidFill>
              </a:rPr>
              <a:t>Cloud Standards Customer Council </a:t>
            </a:r>
            <a:r>
              <a:rPr lang="en-US" sz="1600" dirty="0" smtClean="0">
                <a:solidFill>
                  <a:schemeClr val="tx1"/>
                </a:solidFill>
              </a:rPr>
              <a:t>- IBM is a founding member of the CSCC—the premier end-user advocacy group for cloud standards, interoperability and best practices. With over 500 members, the group works with cloud standards organizations to ensure real customer issues are addressed. Check out the complete </a:t>
            </a:r>
            <a:r>
              <a:rPr lang="en-US" sz="1600" dirty="0" smtClean="0">
                <a:solidFill>
                  <a:schemeClr val="tx1"/>
                </a:solidFill>
                <a:hlinkClick r:id="rId3"/>
              </a:rPr>
              <a:t>library of CSCC publications</a:t>
            </a:r>
            <a:r>
              <a:rPr lang="en-US" sz="1600" dirty="0" smtClean="0">
                <a:solidFill>
                  <a:schemeClr val="tx1"/>
                </a:solidFill>
              </a:rPr>
              <a:t> with best practices and specific guidance on critical areas of cloud computing</a:t>
            </a: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r>
              <a:rPr lang="en-US" sz="1600" b="1" dirty="0" smtClean="0">
                <a:solidFill>
                  <a:schemeClr val="tx1"/>
                </a:solidFill>
              </a:rPr>
              <a:t>The Cloud Foundry Foundation's </a:t>
            </a:r>
            <a:r>
              <a:rPr lang="en-US" sz="1600" dirty="0" smtClean="0">
                <a:solidFill>
                  <a:schemeClr val="tx1"/>
                </a:solidFill>
              </a:rPr>
              <a:t>mission is to establish and sustain Cloud Foundry as the global industry standard open source </a:t>
            </a:r>
            <a:r>
              <a:rPr lang="en-US" sz="1600" dirty="0" err="1" smtClean="0">
                <a:solidFill>
                  <a:schemeClr val="tx1"/>
                </a:solidFill>
              </a:rPr>
              <a:t>PaaS</a:t>
            </a:r>
            <a:r>
              <a:rPr lang="en-US" sz="1600" dirty="0" smtClean="0">
                <a:solidFill>
                  <a:schemeClr val="tx1"/>
                </a:solidFill>
              </a:rPr>
              <a:t> technology with a thriving ecosystem; to deliver continuous quality, value and innovation to users, operators and providers of Cloud Foundry technology; and, to provide a vibrant agile experience for the community's contributors that delivers the highest quality cloud-native applications and software, at high velocity with global scale.</a:t>
            </a:r>
            <a:endParaRPr lang="en-US" sz="1600" dirty="0">
              <a:solidFill>
                <a:schemeClr val="tx1"/>
              </a:solidFill>
            </a:endParaRPr>
          </a:p>
        </p:txBody>
      </p:sp>
      <p:pic>
        <p:nvPicPr>
          <p:cNvPr id="23555" name="Picture 3"/>
          <p:cNvPicPr>
            <a:picLocks noChangeAspect="1" noChangeArrowheads="1"/>
          </p:cNvPicPr>
          <p:nvPr/>
        </p:nvPicPr>
        <p:blipFill>
          <a:blip r:embed="rId4"/>
          <a:srcRect/>
          <a:stretch>
            <a:fillRect/>
          </a:stretch>
        </p:blipFill>
        <p:spPr bwMode="auto">
          <a:xfrm>
            <a:off x="411480" y="3611880"/>
            <a:ext cx="1085850" cy="110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Technological &amp; Cloud Standardization groups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26</a:t>
            </a:fld>
            <a:endParaRPr lang="en-US"/>
          </a:p>
        </p:txBody>
      </p:sp>
      <p:sp>
        <p:nvSpPr>
          <p:cNvPr id="4" name="Rectangle 3"/>
          <p:cNvSpPr/>
          <p:nvPr/>
        </p:nvSpPr>
        <p:spPr>
          <a:xfrm>
            <a:off x="2697480" y="1417320"/>
            <a:ext cx="6263640" cy="4524315"/>
          </a:xfrm>
          <a:prstGeom prst="rect">
            <a:avLst/>
          </a:prstGeom>
        </p:spPr>
        <p:txBody>
          <a:bodyPr wrap="square">
            <a:spAutoFit/>
          </a:bodyPr>
          <a:lstStyle/>
          <a:p>
            <a:pPr algn="just"/>
            <a:r>
              <a:rPr lang="en-US" sz="1600" b="1" dirty="0" smtClean="0">
                <a:solidFill>
                  <a:schemeClr val="tx1"/>
                </a:solidFill>
              </a:rPr>
              <a:t>The Distributed Management Task Force </a:t>
            </a:r>
            <a:r>
              <a:rPr lang="en-US" sz="1600" dirty="0" smtClean="0">
                <a:solidFill>
                  <a:schemeClr val="tx1"/>
                </a:solidFill>
              </a:rPr>
              <a:t>- </a:t>
            </a:r>
            <a:r>
              <a:rPr lang="en-US" sz="1600" b="1" dirty="0" smtClean="0">
                <a:solidFill>
                  <a:schemeClr val="tx1"/>
                </a:solidFill>
              </a:rPr>
              <a:t>DMTF</a:t>
            </a:r>
            <a:r>
              <a:rPr lang="en-US" sz="1600" dirty="0" smtClean="0">
                <a:solidFill>
                  <a:schemeClr val="tx1"/>
                </a:solidFill>
              </a:rPr>
              <a:t> is an industry standards organization working to simplify the manageability of network-accessible technologies through open and collaborative efforts by leading technology companies.</a:t>
            </a:r>
          </a:p>
          <a:p>
            <a:pPr algn="just"/>
            <a:endParaRPr lang="en-US" sz="1600" dirty="0" smtClean="0">
              <a:solidFill>
                <a:schemeClr val="tx1"/>
              </a:solidFill>
            </a:endParaRPr>
          </a:p>
          <a:p>
            <a:pPr algn="just"/>
            <a:endParaRPr lang="en-US" sz="1600" dirty="0" smtClean="0">
              <a:solidFill>
                <a:schemeClr val="tx1"/>
              </a:solidFill>
            </a:endParaRPr>
          </a:p>
          <a:p>
            <a:pPr algn="just"/>
            <a:endParaRPr lang="en-US" sz="1600" dirty="0" smtClean="0">
              <a:solidFill>
                <a:schemeClr val="tx1"/>
              </a:solidFill>
            </a:endParaRPr>
          </a:p>
          <a:p>
            <a:pPr algn="just"/>
            <a:r>
              <a:rPr lang="en-US" sz="1600" b="1" dirty="0" smtClean="0">
                <a:solidFill>
                  <a:schemeClr val="tx1"/>
                </a:solidFill>
              </a:rPr>
              <a:t>OASIS</a:t>
            </a:r>
            <a:r>
              <a:rPr lang="en-US" sz="1600" dirty="0" smtClean="0">
                <a:solidFill>
                  <a:schemeClr val="tx1"/>
                </a:solidFill>
              </a:rPr>
              <a:t> is a non-profit consortium that drives the development, convergence and adoption of open standards for the global information society. OASIS promotes industry consensus and produces worldwide standards for security, Internet of Things, cloud computing, energy, content technologies, emergency management, and other areas. OASIS open standards offer the potential to lower cost, stimulate innovation, grow global markets, and protect the right of free choice of technology. OASIS members broadly represent the marketplace of public and private sector technology leaders, users and influencers. The consortium has more than 5,000 participants representing over 600 organizations and individual members in more than 65 countries.</a:t>
            </a:r>
          </a:p>
          <a:p>
            <a:pPr algn="just"/>
            <a:endParaRPr lang="en-US" sz="1600" dirty="0" smtClean="0">
              <a:solidFill>
                <a:schemeClr val="tx1"/>
              </a:solidFill>
            </a:endParaRPr>
          </a:p>
        </p:txBody>
      </p:sp>
      <p:pic>
        <p:nvPicPr>
          <p:cNvPr id="24578" name="Picture 2"/>
          <p:cNvPicPr>
            <a:picLocks noChangeAspect="1" noChangeArrowheads="1"/>
          </p:cNvPicPr>
          <p:nvPr/>
        </p:nvPicPr>
        <p:blipFill>
          <a:blip r:embed="rId3"/>
          <a:srcRect/>
          <a:stretch>
            <a:fillRect/>
          </a:stretch>
        </p:blipFill>
        <p:spPr bwMode="auto">
          <a:xfrm>
            <a:off x="274320" y="1554480"/>
            <a:ext cx="1333500" cy="600075"/>
          </a:xfrm>
          <a:prstGeom prst="rect">
            <a:avLst/>
          </a:prstGeom>
          <a:noFill/>
          <a:ln w="9525">
            <a:noFill/>
            <a:miter lim="800000"/>
            <a:headEnd/>
            <a:tailEnd/>
          </a:ln>
        </p:spPr>
      </p:pic>
      <p:pic>
        <p:nvPicPr>
          <p:cNvPr id="24579" name="Picture 3"/>
          <p:cNvPicPr>
            <a:picLocks noChangeAspect="1" noChangeArrowheads="1"/>
          </p:cNvPicPr>
          <p:nvPr/>
        </p:nvPicPr>
        <p:blipFill>
          <a:blip r:embed="rId4"/>
          <a:srcRect/>
          <a:stretch>
            <a:fillRect/>
          </a:stretch>
        </p:blipFill>
        <p:spPr bwMode="auto">
          <a:xfrm>
            <a:off x="45720" y="4080575"/>
            <a:ext cx="2606040" cy="491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OpenStack</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27</a:t>
            </a:fld>
            <a:endParaRPr lang="en-US"/>
          </a:p>
        </p:txBody>
      </p:sp>
      <p:pic>
        <p:nvPicPr>
          <p:cNvPr id="5" name="Picture 2"/>
          <p:cNvPicPr>
            <a:picLocks noChangeAspect="1" noChangeArrowheads="1"/>
          </p:cNvPicPr>
          <p:nvPr/>
        </p:nvPicPr>
        <p:blipFill>
          <a:blip r:embed="rId2"/>
          <a:srcRect/>
          <a:stretch>
            <a:fillRect/>
          </a:stretch>
        </p:blipFill>
        <p:spPr bwMode="auto">
          <a:xfrm>
            <a:off x="777240" y="2331720"/>
            <a:ext cx="7589520" cy="4356384"/>
          </a:xfrm>
          <a:prstGeom prst="rect">
            <a:avLst/>
          </a:prstGeom>
          <a:noFill/>
          <a:ln w="9525">
            <a:noFill/>
            <a:miter lim="800000"/>
            <a:headEnd/>
            <a:tailEnd/>
          </a:ln>
        </p:spPr>
      </p:pic>
      <p:sp>
        <p:nvSpPr>
          <p:cNvPr id="6" name="Rectangle 5"/>
          <p:cNvSpPr/>
          <p:nvPr/>
        </p:nvSpPr>
        <p:spPr>
          <a:xfrm>
            <a:off x="182880" y="973532"/>
            <a:ext cx="8686800" cy="1449628"/>
          </a:xfrm>
          <a:prstGeom prst="rect">
            <a:avLst/>
          </a:prstGeom>
        </p:spPr>
        <p:txBody>
          <a:bodyPr wrap="square">
            <a:spAutoFit/>
          </a:bodyPr>
          <a:lstStyle/>
          <a:p>
            <a:pPr algn="just"/>
            <a:r>
              <a:rPr lang="en-US" sz="1400" b="1" dirty="0" err="1" smtClean="0">
                <a:solidFill>
                  <a:schemeClr val="tx1"/>
                </a:solidFill>
              </a:rPr>
              <a:t>OpenStack</a:t>
            </a:r>
            <a:r>
              <a:rPr lang="en-US" sz="1400" dirty="0" smtClean="0">
                <a:solidFill>
                  <a:schemeClr val="tx1"/>
                </a:solidFill>
              </a:rPr>
              <a:t> is a global collaboration of developers &amp; cloud computing technologists working to produce an </a:t>
            </a:r>
            <a:r>
              <a:rPr lang="en-US" sz="1400" b="1" i="1" dirty="0" smtClean="0">
                <a:solidFill>
                  <a:schemeClr val="tx1"/>
                </a:solidFill>
              </a:rPr>
              <a:t>ubiquitous Infrastructure as a Service (</a:t>
            </a:r>
            <a:r>
              <a:rPr lang="en-US" sz="1400" b="1" i="1" dirty="0" err="1" smtClean="0">
                <a:solidFill>
                  <a:schemeClr val="tx1"/>
                </a:solidFill>
              </a:rPr>
              <a:t>IaaS</a:t>
            </a:r>
            <a:r>
              <a:rPr lang="en-US" sz="1400" b="1" i="1" dirty="0" smtClean="0">
                <a:solidFill>
                  <a:schemeClr val="tx1"/>
                </a:solidFill>
              </a:rPr>
              <a:t>) open source cloud computing platform for public &amp; private clouds. </a:t>
            </a:r>
            <a:r>
              <a:rPr lang="en-US" sz="1400" dirty="0" err="1" smtClean="0">
                <a:solidFill>
                  <a:schemeClr val="tx1"/>
                </a:solidFill>
              </a:rPr>
              <a:t>OpenStack</a:t>
            </a:r>
            <a:r>
              <a:rPr lang="en-US" sz="1400" dirty="0" smtClean="0">
                <a:solidFill>
                  <a:schemeClr val="tx1"/>
                </a:solidFill>
              </a:rPr>
              <a:t> is supported by more than 269 companies and has more than 1,200 individual code contributors including NASA, NSA, IBM, </a:t>
            </a:r>
            <a:r>
              <a:rPr lang="en-US" sz="1400" dirty="0" err="1" smtClean="0">
                <a:solidFill>
                  <a:schemeClr val="tx1"/>
                </a:solidFill>
              </a:rPr>
              <a:t>Rackspace</a:t>
            </a:r>
            <a:r>
              <a:rPr lang="en-US" sz="1400" dirty="0" smtClean="0">
                <a:solidFill>
                  <a:schemeClr val="tx1"/>
                </a:solidFill>
              </a:rPr>
              <a:t>, Red Hat, AT&amp;T, Cisco, HP, and Dell. Through these open collaborative efforts, open standards such as IETF’s </a:t>
            </a:r>
            <a:r>
              <a:rPr lang="en-US" sz="1400" dirty="0" err="1" smtClean="0">
                <a:solidFill>
                  <a:schemeClr val="tx1"/>
                </a:solidFill>
              </a:rPr>
              <a:t>OAuth</a:t>
            </a:r>
            <a:r>
              <a:rPr lang="en-US" sz="1400" dirty="0" smtClean="0">
                <a:solidFill>
                  <a:schemeClr val="tx1"/>
                </a:solidFill>
              </a:rPr>
              <a:t>, OASIS TOSCA and DMTF Cloud Audit and Data Federation are getting widespread adoption. </a:t>
            </a:r>
          </a:p>
          <a:p>
            <a:pPr algn="just"/>
            <a:endParaRPr lang="en-US" sz="1400" b="1" i="1" dirty="0" smtClean="0">
              <a:solidFill>
                <a:schemeClr val="tx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OpenStack</a:t>
            </a:r>
            <a:r>
              <a:rPr lang="en-US" dirty="0" smtClean="0"/>
              <a:t> components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28</a:t>
            </a:fld>
            <a:endParaRPr lang="en-US"/>
          </a:p>
        </p:txBody>
      </p:sp>
      <p:pic>
        <p:nvPicPr>
          <p:cNvPr id="8194" name="Picture 2"/>
          <p:cNvPicPr>
            <a:picLocks noChangeAspect="1" noChangeArrowheads="1"/>
          </p:cNvPicPr>
          <p:nvPr/>
        </p:nvPicPr>
        <p:blipFill>
          <a:blip r:embed="rId2"/>
          <a:srcRect/>
          <a:stretch>
            <a:fillRect/>
          </a:stretch>
        </p:blipFill>
        <p:spPr bwMode="auto">
          <a:xfrm>
            <a:off x="548640" y="1097280"/>
            <a:ext cx="7757478" cy="5384878"/>
          </a:xfrm>
          <a:prstGeom prst="rect">
            <a:avLst/>
          </a:prstGeom>
          <a:noFill/>
          <a:ln w="9525">
            <a:noFill/>
            <a:miter lim="800000"/>
            <a:headEnd/>
            <a:tailEnd/>
          </a:ln>
        </p:spPr>
      </p:pic>
      <p:pic>
        <p:nvPicPr>
          <p:cNvPr id="8195" name="Picture 3"/>
          <p:cNvPicPr>
            <a:picLocks noChangeAspect="1" noChangeArrowheads="1"/>
          </p:cNvPicPr>
          <p:nvPr/>
        </p:nvPicPr>
        <p:blipFill>
          <a:blip r:embed="rId3"/>
          <a:srcRect/>
          <a:stretch>
            <a:fillRect/>
          </a:stretch>
        </p:blipFill>
        <p:spPr bwMode="auto">
          <a:xfrm>
            <a:off x="685800" y="6583680"/>
            <a:ext cx="3381375" cy="200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29</a:t>
            </a:fld>
            <a:endParaRPr lang="en-US"/>
          </a:p>
        </p:txBody>
      </p:sp>
      <p:pic>
        <p:nvPicPr>
          <p:cNvPr id="21506" name="Picture 2"/>
          <p:cNvPicPr>
            <a:picLocks noChangeAspect="1" noChangeArrowheads="1"/>
          </p:cNvPicPr>
          <p:nvPr/>
        </p:nvPicPr>
        <p:blipFill>
          <a:blip r:embed="rId2"/>
          <a:srcRect/>
          <a:stretch>
            <a:fillRect/>
          </a:stretch>
        </p:blipFill>
        <p:spPr bwMode="auto">
          <a:xfrm>
            <a:off x="2148840" y="914400"/>
            <a:ext cx="4892040" cy="3611698"/>
          </a:xfrm>
          <a:prstGeom prst="rect">
            <a:avLst/>
          </a:prstGeom>
          <a:noFill/>
          <a:ln w="9525">
            <a:noFill/>
            <a:miter lim="800000"/>
            <a:headEnd/>
            <a:tailEnd/>
          </a:ln>
        </p:spPr>
      </p:pic>
      <p:pic>
        <p:nvPicPr>
          <p:cNvPr id="21508" name="Picture 4"/>
          <p:cNvPicPr>
            <a:picLocks noChangeAspect="1" noChangeArrowheads="1"/>
          </p:cNvPicPr>
          <p:nvPr/>
        </p:nvPicPr>
        <p:blipFill>
          <a:blip r:embed="rId3"/>
          <a:srcRect/>
          <a:stretch>
            <a:fillRect/>
          </a:stretch>
        </p:blipFill>
        <p:spPr bwMode="auto">
          <a:xfrm>
            <a:off x="1051560" y="5358442"/>
            <a:ext cx="7269480" cy="1179518"/>
          </a:xfrm>
          <a:prstGeom prst="rect">
            <a:avLst/>
          </a:prstGeom>
          <a:noFill/>
          <a:ln w="9525">
            <a:noFill/>
            <a:miter lim="800000"/>
            <a:headEnd/>
            <a:tailEnd/>
          </a:ln>
        </p:spPr>
      </p:pic>
      <p:sp>
        <p:nvSpPr>
          <p:cNvPr id="7" name="TextBox 6"/>
          <p:cNvSpPr txBox="1"/>
          <p:nvPr/>
        </p:nvSpPr>
        <p:spPr>
          <a:xfrm>
            <a:off x="1280160" y="5007608"/>
            <a:ext cx="6903720" cy="341632"/>
          </a:xfrm>
          <a:prstGeom prst="rect">
            <a:avLst/>
          </a:prstGeom>
          <a:noFill/>
        </p:spPr>
        <p:txBody>
          <a:bodyPr wrap="square" rtlCol="0">
            <a:spAutoFit/>
          </a:bodyPr>
          <a:lstStyle/>
          <a:p>
            <a:r>
              <a:rPr lang="en-US" sz="1800" b="1" dirty="0" smtClean="0">
                <a:solidFill>
                  <a:srgbClr val="002060"/>
                </a:solidFill>
              </a:rPr>
              <a:t>NSA also uses </a:t>
            </a:r>
            <a:r>
              <a:rPr lang="en-US" sz="1800" b="1" dirty="0" err="1" smtClean="0">
                <a:solidFill>
                  <a:srgbClr val="002060"/>
                </a:solidFill>
              </a:rPr>
              <a:t>OpenStack</a:t>
            </a:r>
            <a:endParaRPr lang="en-US" sz="1800" b="1" dirty="0">
              <a:solidFill>
                <a:srgbClr val="00206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563" y="3063557"/>
            <a:ext cx="8686800" cy="639763"/>
          </a:xfrm>
        </p:spPr>
        <p:txBody>
          <a:bodyPr/>
          <a:lstStyle/>
          <a:p>
            <a:pPr algn="ctr"/>
            <a:r>
              <a:rPr lang="en-US" sz="4000" dirty="0" smtClean="0">
                <a:solidFill>
                  <a:schemeClr val="tx1"/>
                </a:solidFill>
              </a:rPr>
              <a:t>STANDARDS IN CLOUD ENVIRONMENT</a:t>
            </a:r>
            <a:endParaRPr lang="en-US" sz="4000" dirty="0">
              <a:solidFill>
                <a:schemeClr val="tx1"/>
              </a:solidFill>
            </a:endParaRPr>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a:t>
            </a:fld>
            <a:endParaRPr lang="en-US"/>
          </a:p>
        </p:txBody>
      </p:sp>
      <p:pic>
        <p:nvPicPr>
          <p:cNvPr id="71682" name="Picture 2"/>
          <p:cNvPicPr>
            <a:picLocks noChangeAspect="1" noChangeArrowheads="1"/>
          </p:cNvPicPr>
          <p:nvPr/>
        </p:nvPicPr>
        <p:blipFill>
          <a:blip r:embed="rId2"/>
          <a:srcRect/>
          <a:stretch>
            <a:fillRect/>
          </a:stretch>
        </p:blipFill>
        <p:spPr bwMode="auto">
          <a:xfrm>
            <a:off x="274320" y="4663440"/>
            <a:ext cx="1371600" cy="739009"/>
          </a:xfrm>
          <a:prstGeom prst="rect">
            <a:avLst/>
          </a:prstGeom>
          <a:noFill/>
          <a:ln w="9525">
            <a:noFill/>
            <a:miter lim="800000"/>
            <a:headEnd/>
            <a:tailEnd/>
          </a:ln>
        </p:spPr>
      </p:pic>
      <p:pic>
        <p:nvPicPr>
          <p:cNvPr id="71683" name="Picture 3"/>
          <p:cNvPicPr>
            <a:picLocks noChangeAspect="1" noChangeArrowheads="1"/>
          </p:cNvPicPr>
          <p:nvPr/>
        </p:nvPicPr>
        <p:blipFill>
          <a:blip r:embed="rId3"/>
          <a:srcRect/>
          <a:stretch>
            <a:fillRect/>
          </a:stretch>
        </p:blipFill>
        <p:spPr bwMode="auto">
          <a:xfrm>
            <a:off x="1828800" y="4846320"/>
            <a:ext cx="1463040" cy="579822"/>
          </a:xfrm>
          <a:prstGeom prst="rect">
            <a:avLst/>
          </a:prstGeom>
          <a:noFill/>
          <a:ln w="9525">
            <a:noFill/>
            <a:miter lim="800000"/>
            <a:headEnd/>
            <a:tailEnd/>
          </a:ln>
        </p:spPr>
      </p:pic>
      <p:pic>
        <p:nvPicPr>
          <p:cNvPr id="71684" name="Picture 4"/>
          <p:cNvPicPr>
            <a:picLocks noChangeAspect="1" noChangeArrowheads="1"/>
          </p:cNvPicPr>
          <p:nvPr/>
        </p:nvPicPr>
        <p:blipFill>
          <a:blip r:embed="rId4"/>
          <a:srcRect/>
          <a:stretch>
            <a:fillRect/>
          </a:stretch>
        </p:blipFill>
        <p:spPr bwMode="auto">
          <a:xfrm>
            <a:off x="3246120" y="4709160"/>
            <a:ext cx="1201674" cy="868680"/>
          </a:xfrm>
          <a:prstGeom prst="rect">
            <a:avLst/>
          </a:prstGeom>
          <a:noFill/>
          <a:ln w="9525">
            <a:noFill/>
            <a:miter lim="800000"/>
            <a:headEnd/>
            <a:tailEnd/>
          </a:ln>
        </p:spPr>
      </p:pic>
      <p:pic>
        <p:nvPicPr>
          <p:cNvPr id="71685" name="Picture 5"/>
          <p:cNvPicPr>
            <a:picLocks noChangeAspect="1" noChangeArrowheads="1"/>
          </p:cNvPicPr>
          <p:nvPr/>
        </p:nvPicPr>
        <p:blipFill>
          <a:blip r:embed="rId5"/>
          <a:srcRect/>
          <a:stretch>
            <a:fillRect/>
          </a:stretch>
        </p:blipFill>
        <p:spPr bwMode="auto">
          <a:xfrm>
            <a:off x="4343400" y="4800600"/>
            <a:ext cx="982827" cy="561077"/>
          </a:xfrm>
          <a:prstGeom prst="rect">
            <a:avLst/>
          </a:prstGeom>
          <a:noFill/>
          <a:ln w="9525">
            <a:noFill/>
            <a:miter lim="800000"/>
            <a:headEnd/>
            <a:tailEnd/>
          </a:ln>
        </p:spPr>
      </p:pic>
      <p:pic>
        <p:nvPicPr>
          <p:cNvPr id="71686" name="Picture 6"/>
          <p:cNvPicPr>
            <a:picLocks noChangeAspect="1" noChangeArrowheads="1"/>
          </p:cNvPicPr>
          <p:nvPr/>
        </p:nvPicPr>
        <p:blipFill>
          <a:blip r:embed="rId6"/>
          <a:srcRect/>
          <a:stretch>
            <a:fillRect/>
          </a:stretch>
        </p:blipFill>
        <p:spPr bwMode="auto">
          <a:xfrm>
            <a:off x="5551397" y="4709160"/>
            <a:ext cx="849403" cy="729615"/>
          </a:xfrm>
          <a:prstGeom prst="rect">
            <a:avLst/>
          </a:prstGeom>
          <a:noFill/>
          <a:ln w="9525">
            <a:noFill/>
            <a:miter lim="800000"/>
            <a:headEnd/>
            <a:tailEnd/>
          </a:ln>
        </p:spPr>
      </p:pic>
      <p:pic>
        <p:nvPicPr>
          <p:cNvPr id="71687" name="Picture 7"/>
          <p:cNvPicPr>
            <a:picLocks noChangeAspect="1" noChangeArrowheads="1"/>
          </p:cNvPicPr>
          <p:nvPr/>
        </p:nvPicPr>
        <p:blipFill>
          <a:blip r:embed="rId7"/>
          <a:srcRect/>
          <a:stretch>
            <a:fillRect/>
          </a:stretch>
        </p:blipFill>
        <p:spPr bwMode="auto">
          <a:xfrm>
            <a:off x="7888115" y="4617720"/>
            <a:ext cx="981565" cy="967740"/>
          </a:xfrm>
          <a:prstGeom prst="rect">
            <a:avLst/>
          </a:prstGeom>
          <a:noFill/>
          <a:ln w="9525">
            <a:noFill/>
            <a:miter lim="800000"/>
            <a:headEnd/>
            <a:tailEnd/>
          </a:ln>
        </p:spPr>
      </p:pic>
      <p:pic>
        <p:nvPicPr>
          <p:cNvPr id="71688" name="Picture 8"/>
          <p:cNvPicPr>
            <a:picLocks noChangeAspect="1" noChangeArrowheads="1"/>
          </p:cNvPicPr>
          <p:nvPr/>
        </p:nvPicPr>
        <p:blipFill>
          <a:blip r:embed="rId8"/>
          <a:srcRect/>
          <a:stretch>
            <a:fillRect/>
          </a:stretch>
        </p:blipFill>
        <p:spPr bwMode="auto">
          <a:xfrm>
            <a:off x="6543675" y="4754880"/>
            <a:ext cx="1228725" cy="600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OVF Standard (Open Virtualization Format)</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30</a:t>
            </a:fld>
            <a:endParaRPr lang="en-US"/>
          </a:p>
        </p:txBody>
      </p:sp>
      <p:sp>
        <p:nvSpPr>
          <p:cNvPr id="4" name="Rectangle 3"/>
          <p:cNvSpPr/>
          <p:nvPr/>
        </p:nvSpPr>
        <p:spPr>
          <a:xfrm>
            <a:off x="228600" y="960120"/>
            <a:ext cx="8503920" cy="5299912"/>
          </a:xfrm>
          <a:prstGeom prst="rect">
            <a:avLst/>
          </a:prstGeom>
        </p:spPr>
        <p:txBody>
          <a:bodyPr wrap="square">
            <a:spAutoFit/>
          </a:bodyPr>
          <a:lstStyle/>
          <a:p>
            <a:pPr algn="just"/>
            <a:endParaRPr lang="en-US" sz="1600" dirty="0" smtClean="0">
              <a:solidFill>
                <a:srgbClr val="002060"/>
              </a:solidFill>
            </a:endParaRPr>
          </a:p>
          <a:p>
            <a:pPr algn="just"/>
            <a:r>
              <a:rPr lang="en-US" sz="1600" b="1" dirty="0" smtClean="0">
                <a:solidFill>
                  <a:schemeClr val="tx1"/>
                </a:solidFill>
              </a:rPr>
              <a:t>Defined by SVPC WG at DMTF</a:t>
            </a:r>
          </a:p>
          <a:p>
            <a:pPr lvl="1" algn="just"/>
            <a:r>
              <a:rPr lang="en-US" sz="1600" dirty="0" smtClean="0">
                <a:solidFill>
                  <a:schemeClr val="tx1"/>
                </a:solidFill>
              </a:rPr>
              <a:t>SVPC = System Virtualization, Partitioning and Clustering</a:t>
            </a:r>
          </a:p>
          <a:p>
            <a:pPr lvl="1" algn="just"/>
            <a:r>
              <a:rPr lang="en-US" sz="1600" dirty="0" smtClean="0">
                <a:solidFill>
                  <a:schemeClr val="tx1"/>
                </a:solidFill>
              </a:rPr>
              <a:t>DMTF = Distributed Management Task Force, www.dmtf.org</a:t>
            </a:r>
          </a:p>
          <a:p>
            <a:pPr lvl="1" algn="just"/>
            <a:endParaRPr lang="en-US" sz="1600" dirty="0" smtClean="0">
              <a:solidFill>
                <a:schemeClr val="tx1"/>
              </a:solidFill>
            </a:endParaRPr>
          </a:p>
          <a:p>
            <a:pPr lvl="1" algn="just"/>
            <a:r>
              <a:rPr lang="en-US" sz="1600" dirty="0" smtClean="0">
                <a:solidFill>
                  <a:schemeClr val="tx1"/>
                </a:solidFill>
              </a:rPr>
              <a:t>A standards development </a:t>
            </a:r>
            <a:r>
              <a:rPr lang="en-US" sz="1600" dirty="0" err="1" smtClean="0">
                <a:solidFill>
                  <a:schemeClr val="tx1"/>
                </a:solidFill>
              </a:rPr>
              <a:t>organisation</a:t>
            </a:r>
            <a:endParaRPr lang="en-US" sz="1600" dirty="0" smtClean="0">
              <a:solidFill>
                <a:schemeClr val="tx1"/>
              </a:solidFill>
            </a:endParaRPr>
          </a:p>
          <a:p>
            <a:pPr lvl="3" algn="just"/>
            <a:r>
              <a:rPr lang="en-US" sz="1600" dirty="0" smtClean="0">
                <a:solidFill>
                  <a:schemeClr val="tx1"/>
                </a:solidFill>
              </a:rPr>
              <a:t>&gt;3000 individual members from &gt;100 companies across the industry</a:t>
            </a:r>
          </a:p>
          <a:p>
            <a:pPr lvl="1" algn="just"/>
            <a:r>
              <a:rPr lang="en-US" sz="1600" dirty="0" smtClean="0">
                <a:solidFill>
                  <a:schemeClr val="tx1"/>
                </a:solidFill>
              </a:rPr>
              <a:t>Major virtualization players are participating in SVPC WG</a:t>
            </a:r>
          </a:p>
          <a:p>
            <a:pPr algn="just"/>
            <a:endParaRPr lang="en-US" sz="1600" b="1" dirty="0" smtClean="0">
              <a:solidFill>
                <a:schemeClr val="tx1"/>
              </a:solidFill>
            </a:endParaRPr>
          </a:p>
          <a:p>
            <a:pPr algn="just"/>
            <a:r>
              <a:rPr lang="en-US" sz="1600" b="1" dirty="0" smtClean="0">
                <a:solidFill>
                  <a:schemeClr val="tx1"/>
                </a:solidFill>
              </a:rPr>
              <a:t>OVF Standard </a:t>
            </a:r>
          </a:p>
          <a:p>
            <a:pPr algn="just"/>
            <a:endParaRPr lang="en-US" sz="1600" b="1" dirty="0" smtClean="0">
              <a:solidFill>
                <a:schemeClr val="tx1"/>
              </a:solidFill>
            </a:endParaRPr>
          </a:p>
          <a:p>
            <a:pPr lvl="1" algn="just">
              <a:buFont typeface="Arial" pitchFamily="34" charset="0"/>
              <a:buChar char="•"/>
            </a:pPr>
            <a:r>
              <a:rPr lang="en-US" sz="1600" dirty="0" smtClean="0">
                <a:solidFill>
                  <a:schemeClr val="tx1"/>
                </a:solidFill>
              </a:rPr>
              <a:t>  Describes a format for virtual machine images</a:t>
            </a:r>
          </a:p>
          <a:p>
            <a:pPr lvl="2" algn="just">
              <a:buFont typeface="Wingdings" pitchFamily="2" charset="2"/>
              <a:buChar char="§"/>
            </a:pPr>
            <a:r>
              <a:rPr lang="en-US" sz="1600" dirty="0" smtClean="0">
                <a:solidFill>
                  <a:schemeClr val="tx1"/>
                </a:solidFill>
              </a:rPr>
              <a:t> “OVF Descriptor”, “OVF Envelope”</a:t>
            </a:r>
          </a:p>
          <a:p>
            <a:pPr lvl="2" algn="just">
              <a:buFont typeface="Wingdings" pitchFamily="2" charset="2"/>
              <a:buChar char="§"/>
            </a:pPr>
            <a:r>
              <a:rPr lang="en-US" sz="1600" dirty="0" smtClean="0">
                <a:solidFill>
                  <a:schemeClr val="tx1"/>
                </a:solidFill>
              </a:rPr>
              <a:t> Extensible</a:t>
            </a:r>
          </a:p>
          <a:p>
            <a:pPr lvl="2" algn="just">
              <a:buFont typeface="Wingdings" pitchFamily="2" charset="2"/>
              <a:buChar char="§"/>
            </a:pPr>
            <a:r>
              <a:rPr lang="en-US" sz="1600" dirty="0" smtClean="0">
                <a:solidFill>
                  <a:schemeClr val="tx1"/>
                </a:solidFill>
              </a:rPr>
              <a:t> Vendor neutral</a:t>
            </a:r>
          </a:p>
          <a:p>
            <a:pPr lvl="1" algn="just">
              <a:buFont typeface="Arial" pitchFamily="34" charset="0"/>
              <a:buChar char="•"/>
            </a:pPr>
            <a:r>
              <a:rPr lang="en-US" sz="1600" dirty="0" smtClean="0">
                <a:solidFill>
                  <a:schemeClr val="tx1"/>
                </a:solidFill>
              </a:rPr>
              <a:t> Describes a format for customization information used during deployment “OVF Environment”</a:t>
            </a:r>
          </a:p>
          <a:p>
            <a:pPr lvl="1" algn="just"/>
            <a:endParaRPr lang="en-US" sz="1600" dirty="0" smtClean="0">
              <a:solidFill>
                <a:schemeClr val="tx1"/>
              </a:solidFill>
            </a:endParaRPr>
          </a:p>
          <a:p>
            <a:pPr lvl="1" algn="just">
              <a:buFont typeface="Arial" pitchFamily="34" charset="0"/>
              <a:buChar char="•"/>
            </a:pPr>
            <a:r>
              <a:rPr lang="en-US" sz="1600" dirty="0" smtClean="0">
                <a:solidFill>
                  <a:schemeClr val="tx1"/>
                </a:solidFill>
              </a:rPr>
              <a:t> OVF 1.1 has reached DMTF Standard status:</a:t>
            </a:r>
          </a:p>
          <a:p>
            <a:pPr lvl="2" algn="just">
              <a:buFont typeface="Wingdings" pitchFamily="2" charset="2"/>
              <a:buChar char="§"/>
            </a:pPr>
            <a:r>
              <a:rPr lang="en-US" sz="1600" dirty="0" smtClean="0">
                <a:solidFill>
                  <a:schemeClr val="tx1"/>
                </a:solidFill>
              </a:rPr>
              <a:t>DSP0243 Open Virtualization Format</a:t>
            </a:r>
          </a:p>
          <a:p>
            <a:pPr lvl="2" algn="just">
              <a:buFont typeface="Wingdings" pitchFamily="2" charset="2"/>
              <a:buChar char="§"/>
            </a:pPr>
            <a:r>
              <a:rPr lang="en-US" sz="1600" dirty="0" smtClean="0">
                <a:solidFill>
                  <a:schemeClr val="tx1"/>
                </a:solidFill>
              </a:rPr>
              <a:t>DSP8023 XML Schema for OVF Envelope</a:t>
            </a:r>
          </a:p>
          <a:p>
            <a:pPr lvl="2" algn="just">
              <a:buFont typeface="Wingdings" pitchFamily="2" charset="2"/>
              <a:buChar char="§"/>
            </a:pPr>
            <a:r>
              <a:rPr lang="en-US" sz="1600" dirty="0" smtClean="0">
                <a:solidFill>
                  <a:schemeClr val="tx1"/>
                </a:solidFill>
              </a:rPr>
              <a:t>DSP8027 XML Schema for OVF Environment</a:t>
            </a:r>
          </a:p>
          <a:p>
            <a:pPr lvl="1" algn="just"/>
            <a:endParaRPr lang="en-US" sz="1200" dirty="0" smtClean="0">
              <a:solidFill>
                <a:schemeClr val="tx1"/>
              </a:solidFill>
            </a:endParaRPr>
          </a:p>
          <a:p>
            <a:pPr lvl="1" algn="just"/>
            <a:r>
              <a:rPr lang="en-US" sz="1200" dirty="0" smtClean="0">
                <a:solidFill>
                  <a:schemeClr val="tx1"/>
                </a:solidFill>
              </a:rPr>
              <a:t>DMTF Standards on http://www.dmtf.org/standards/published_documents/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31</a:t>
            </a:fld>
            <a:endParaRPr lang="en-US"/>
          </a:p>
        </p:txBody>
      </p:sp>
      <p:pic>
        <p:nvPicPr>
          <p:cNvPr id="12290" name="Picture 2"/>
          <p:cNvPicPr>
            <a:picLocks noChangeAspect="1" noChangeArrowheads="1"/>
          </p:cNvPicPr>
          <p:nvPr/>
        </p:nvPicPr>
        <p:blipFill>
          <a:blip r:embed="rId2"/>
          <a:srcRect/>
          <a:stretch>
            <a:fillRect/>
          </a:stretch>
        </p:blipFill>
        <p:spPr bwMode="auto">
          <a:xfrm>
            <a:off x="45720" y="0"/>
            <a:ext cx="8961120" cy="4693530"/>
          </a:xfrm>
          <a:prstGeom prst="rect">
            <a:avLst/>
          </a:prstGeom>
          <a:noFill/>
          <a:ln w="9525">
            <a:noFill/>
            <a:miter lim="800000"/>
            <a:headEnd/>
            <a:tailEnd/>
          </a:ln>
        </p:spPr>
      </p:pic>
      <p:pic>
        <p:nvPicPr>
          <p:cNvPr id="12291"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32</a:t>
            </a:fld>
            <a:endParaRPr lang="en-US"/>
          </a:p>
        </p:txBody>
      </p:sp>
      <p:pic>
        <p:nvPicPr>
          <p:cNvPr id="13315" name="Picture 3"/>
          <p:cNvPicPr>
            <a:picLocks noChangeAspect="1" noChangeArrowheads="1"/>
          </p:cNvPicPr>
          <p:nvPr/>
        </p:nvPicPr>
        <p:blipFill>
          <a:blip r:embed="rId2"/>
          <a:srcRect/>
          <a:stretch>
            <a:fillRect/>
          </a:stretch>
        </p:blipFill>
        <p:spPr bwMode="auto">
          <a:xfrm>
            <a:off x="54912" y="0"/>
            <a:ext cx="8997648" cy="6537960"/>
          </a:xfrm>
          <a:prstGeom prst="rect">
            <a:avLst/>
          </a:prstGeom>
          <a:noFill/>
          <a:ln w="9525">
            <a:noFill/>
            <a:miter lim="800000"/>
            <a:headEnd/>
            <a:tailEnd/>
          </a:ln>
        </p:spPr>
      </p:pic>
      <p:pic>
        <p:nvPicPr>
          <p:cNvPr id="6"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33</a:t>
            </a:fld>
            <a:endParaRPr lang="en-US"/>
          </a:p>
        </p:txBody>
      </p:sp>
      <p:pic>
        <p:nvPicPr>
          <p:cNvPr id="14338" name="Picture 2"/>
          <p:cNvPicPr>
            <a:picLocks noChangeAspect="1" noChangeArrowheads="1"/>
          </p:cNvPicPr>
          <p:nvPr/>
        </p:nvPicPr>
        <p:blipFill>
          <a:blip r:embed="rId2"/>
          <a:srcRect/>
          <a:stretch>
            <a:fillRect/>
          </a:stretch>
        </p:blipFill>
        <p:spPr bwMode="auto">
          <a:xfrm>
            <a:off x="91440" y="0"/>
            <a:ext cx="8869680" cy="6410126"/>
          </a:xfrm>
          <a:prstGeom prst="rect">
            <a:avLst/>
          </a:prstGeom>
          <a:noFill/>
          <a:ln w="9525">
            <a:noFill/>
            <a:miter lim="800000"/>
            <a:headEnd/>
            <a:tailEnd/>
          </a:ln>
        </p:spPr>
      </p:pic>
      <p:pic>
        <p:nvPicPr>
          <p:cNvPr id="6"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34</a:t>
            </a:fld>
            <a:endParaRPr lang="en-US"/>
          </a:p>
        </p:txBody>
      </p:sp>
      <p:pic>
        <p:nvPicPr>
          <p:cNvPr id="15362" name="Picture 2"/>
          <p:cNvPicPr>
            <a:picLocks noChangeAspect="1" noChangeArrowheads="1"/>
          </p:cNvPicPr>
          <p:nvPr/>
        </p:nvPicPr>
        <p:blipFill>
          <a:blip r:embed="rId2"/>
          <a:srcRect/>
          <a:stretch>
            <a:fillRect/>
          </a:stretch>
        </p:blipFill>
        <p:spPr bwMode="auto">
          <a:xfrm>
            <a:off x="89217" y="0"/>
            <a:ext cx="8975047" cy="5943600"/>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35</a:t>
            </a:fld>
            <a:endParaRPr lang="en-US"/>
          </a:p>
        </p:txBody>
      </p:sp>
      <p:pic>
        <p:nvPicPr>
          <p:cNvPr id="16386" name="Picture 2"/>
          <p:cNvPicPr>
            <a:picLocks noChangeAspect="1" noChangeArrowheads="1"/>
          </p:cNvPicPr>
          <p:nvPr/>
        </p:nvPicPr>
        <p:blipFill>
          <a:blip r:embed="rId2"/>
          <a:srcRect/>
          <a:stretch>
            <a:fillRect/>
          </a:stretch>
        </p:blipFill>
        <p:spPr bwMode="auto">
          <a:xfrm>
            <a:off x="91440" y="0"/>
            <a:ext cx="8961120" cy="6234494"/>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OVF Specification</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36</a:t>
            </a:fld>
            <a:endParaRPr lang="en-US"/>
          </a:p>
        </p:txBody>
      </p:sp>
      <p:pic>
        <p:nvPicPr>
          <p:cNvPr id="17410" name="Picture 2"/>
          <p:cNvPicPr>
            <a:picLocks noChangeAspect="1" noChangeArrowheads="1"/>
          </p:cNvPicPr>
          <p:nvPr/>
        </p:nvPicPr>
        <p:blipFill>
          <a:blip r:embed="rId2"/>
          <a:srcRect/>
          <a:stretch>
            <a:fillRect/>
          </a:stretch>
        </p:blipFill>
        <p:spPr bwMode="auto">
          <a:xfrm>
            <a:off x="45721" y="0"/>
            <a:ext cx="8961119" cy="6181389"/>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594360" y="6585585"/>
            <a:ext cx="4924425" cy="180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 data privacy, law</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37</a:t>
            </a:fld>
            <a:endParaRPr lang="en-US"/>
          </a:p>
        </p:txBody>
      </p:sp>
      <p:sp>
        <p:nvSpPr>
          <p:cNvPr id="5" name="Rectangle 4"/>
          <p:cNvSpPr/>
          <p:nvPr/>
        </p:nvSpPr>
        <p:spPr>
          <a:xfrm>
            <a:off x="182880" y="1051560"/>
            <a:ext cx="8686800" cy="674031"/>
          </a:xfrm>
          <a:prstGeom prst="rect">
            <a:avLst/>
          </a:prstGeom>
        </p:spPr>
        <p:txBody>
          <a:bodyPr wrap="square">
            <a:spAutoFit/>
          </a:bodyPr>
          <a:lstStyle/>
          <a:p>
            <a:pPr algn="just"/>
            <a:r>
              <a:rPr lang="en-US" sz="1400" dirty="0" smtClean="0">
                <a:solidFill>
                  <a:srgbClr val="002060"/>
                </a:solidFill>
              </a:rPr>
              <a:t>“</a:t>
            </a:r>
            <a:r>
              <a:rPr lang="en-US" sz="1400" i="1" dirty="0" smtClean="0">
                <a:solidFill>
                  <a:srgbClr val="002060"/>
                </a:solidFill>
              </a:rPr>
              <a:t>If you look at the legislation landscape of Financial Services sector in North America, it is full of very specific requirements about how and where certain records and information must be retained. Unfortunately, there is no single set of rules to follow.</a:t>
            </a:r>
            <a:r>
              <a:rPr lang="en-US" sz="1400" dirty="0" smtClean="0">
                <a:solidFill>
                  <a:srgbClr val="002060"/>
                </a:solidFill>
              </a:rPr>
              <a:t>”</a:t>
            </a:r>
            <a:endParaRPr lang="en-US" sz="1400" dirty="0">
              <a:solidFill>
                <a:srgbClr val="002060"/>
              </a:solidFill>
            </a:endParaRPr>
          </a:p>
        </p:txBody>
      </p:sp>
      <p:sp>
        <p:nvSpPr>
          <p:cNvPr id="6" name="Rectangle 5"/>
          <p:cNvSpPr/>
          <p:nvPr/>
        </p:nvSpPr>
        <p:spPr>
          <a:xfrm>
            <a:off x="320040" y="6355080"/>
            <a:ext cx="8412480" cy="203133"/>
          </a:xfrm>
          <a:prstGeom prst="rect">
            <a:avLst/>
          </a:prstGeom>
        </p:spPr>
        <p:txBody>
          <a:bodyPr wrap="square">
            <a:spAutoFit/>
          </a:bodyPr>
          <a:lstStyle/>
          <a:p>
            <a:pPr algn="just"/>
            <a:r>
              <a:rPr lang="en-US" sz="800" b="1" dirty="0" smtClean="0">
                <a:solidFill>
                  <a:schemeClr val="tx1"/>
                </a:solidFill>
              </a:rPr>
              <a:t>Source</a:t>
            </a:r>
            <a:r>
              <a:rPr lang="en-US" sz="800" dirty="0" smtClean="0">
                <a:solidFill>
                  <a:srgbClr val="002060"/>
                </a:solidFill>
              </a:rPr>
              <a:t>: https://www-304.ibm.com/connections/blogs/bcde08b8-816c-42a8-aa37-5f1ce02470a9/entry/legal_regulations_and_compliance_on_records_management?lang=cs</a:t>
            </a:r>
            <a:endParaRPr lang="en-US" sz="800" dirty="0">
              <a:solidFill>
                <a:srgbClr val="002060"/>
              </a:solidFill>
            </a:endParaRPr>
          </a:p>
        </p:txBody>
      </p:sp>
      <p:pic>
        <p:nvPicPr>
          <p:cNvPr id="25602" name="Picture 2"/>
          <p:cNvPicPr>
            <a:picLocks noChangeAspect="1" noChangeArrowheads="1"/>
          </p:cNvPicPr>
          <p:nvPr/>
        </p:nvPicPr>
        <p:blipFill>
          <a:blip r:embed="rId2"/>
          <a:srcRect/>
          <a:stretch>
            <a:fillRect/>
          </a:stretch>
        </p:blipFill>
        <p:spPr bwMode="auto">
          <a:xfrm>
            <a:off x="1783080" y="1828800"/>
            <a:ext cx="5760720" cy="44815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 data privacy, law</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38</a:t>
            </a:fld>
            <a:endParaRPr lang="en-US"/>
          </a:p>
        </p:txBody>
      </p:sp>
      <p:sp>
        <p:nvSpPr>
          <p:cNvPr id="4" name="Rectangle 3"/>
          <p:cNvSpPr/>
          <p:nvPr/>
        </p:nvSpPr>
        <p:spPr>
          <a:xfrm>
            <a:off x="228600" y="1143000"/>
            <a:ext cx="8229600" cy="5770811"/>
          </a:xfrm>
          <a:prstGeom prst="rect">
            <a:avLst/>
          </a:prstGeom>
        </p:spPr>
        <p:txBody>
          <a:bodyPr wrap="square">
            <a:spAutoFit/>
          </a:bodyPr>
          <a:lstStyle/>
          <a:p>
            <a:pPr algn="just"/>
            <a:r>
              <a:rPr lang="en-US" sz="1400" dirty="0" smtClean="0">
                <a:solidFill>
                  <a:schemeClr val="tx1"/>
                </a:solidFill>
              </a:rPr>
              <a:t>There are existing security challenges, experienced in other computing environments, and there are new elements which are necessary to consider. The challenges include: </a:t>
            </a:r>
          </a:p>
          <a:p>
            <a:pPr lvl="1" algn="just">
              <a:buFont typeface="Arial" pitchFamily="34" charset="0"/>
              <a:buChar char="•"/>
            </a:pPr>
            <a:r>
              <a:rPr lang="en-US" sz="1400" dirty="0" smtClean="0">
                <a:solidFill>
                  <a:schemeClr val="tx1"/>
                </a:solidFill>
              </a:rPr>
              <a:t> Governance</a:t>
            </a:r>
          </a:p>
          <a:p>
            <a:pPr lvl="1" algn="just">
              <a:buFont typeface="Arial" pitchFamily="34" charset="0"/>
              <a:buChar char="•"/>
            </a:pPr>
            <a:r>
              <a:rPr lang="en-US" sz="1400" dirty="0" smtClean="0">
                <a:solidFill>
                  <a:schemeClr val="tx1"/>
                </a:solidFill>
              </a:rPr>
              <a:t> Data</a:t>
            </a:r>
          </a:p>
          <a:p>
            <a:pPr lvl="1" algn="just">
              <a:buFont typeface="Arial" pitchFamily="34" charset="0"/>
              <a:buChar char="•"/>
            </a:pPr>
            <a:r>
              <a:rPr lang="en-US" sz="1400" dirty="0" smtClean="0">
                <a:solidFill>
                  <a:schemeClr val="tx1"/>
                </a:solidFill>
              </a:rPr>
              <a:t> Architecture</a:t>
            </a:r>
          </a:p>
          <a:p>
            <a:pPr lvl="1" algn="just">
              <a:buFont typeface="Arial" pitchFamily="34" charset="0"/>
              <a:buChar char="•"/>
            </a:pPr>
            <a:r>
              <a:rPr lang="en-US" sz="1400" dirty="0" smtClean="0">
                <a:solidFill>
                  <a:schemeClr val="tx1"/>
                </a:solidFill>
              </a:rPr>
              <a:t> Application</a:t>
            </a:r>
          </a:p>
          <a:p>
            <a:pPr lvl="1" algn="just">
              <a:buFont typeface="Arial" pitchFamily="34" charset="0"/>
              <a:buChar char="•"/>
            </a:pPr>
            <a:r>
              <a:rPr lang="en-US" sz="1400" dirty="0" smtClean="0">
                <a:solidFill>
                  <a:schemeClr val="tx1"/>
                </a:solidFill>
              </a:rPr>
              <a:t> Assurance</a:t>
            </a:r>
          </a:p>
          <a:p>
            <a:pPr algn="just">
              <a:buFont typeface="Arial" pitchFamily="34" charset="0"/>
              <a:buChar char="•"/>
            </a:pPr>
            <a:endParaRPr lang="en-US" sz="1400" dirty="0" smtClean="0">
              <a:solidFill>
                <a:schemeClr val="tx1"/>
              </a:solidFill>
            </a:endParaRPr>
          </a:p>
          <a:p>
            <a:pPr algn="just"/>
            <a:r>
              <a:rPr lang="en-US" sz="1400" dirty="0" smtClean="0">
                <a:solidFill>
                  <a:schemeClr val="tx1"/>
                </a:solidFill>
              </a:rPr>
              <a:t>Security is often related to compliance &amp; local laws or regulations – typical questions are below.</a:t>
            </a:r>
          </a:p>
          <a:p>
            <a:pPr algn="just"/>
            <a:endParaRPr lang="en-US" sz="1400" dirty="0" smtClean="0">
              <a:solidFill>
                <a:schemeClr val="tx1"/>
              </a:solidFill>
            </a:endParaRPr>
          </a:p>
          <a:p>
            <a:pPr algn="just"/>
            <a:r>
              <a:rPr lang="en-US" sz="1400" b="1" dirty="0" smtClean="0">
                <a:solidFill>
                  <a:schemeClr val="tx1"/>
                </a:solidFill>
              </a:rPr>
              <a:t>Jurisdiction and regulatory requirements</a:t>
            </a:r>
          </a:p>
          <a:p>
            <a:pPr lvl="1" algn="just">
              <a:buFont typeface="Arial" pitchFamily="34" charset="0"/>
              <a:buChar char="•"/>
            </a:pPr>
            <a:r>
              <a:rPr lang="en-US" sz="1400" dirty="0" smtClean="0">
                <a:solidFill>
                  <a:schemeClr val="tx1"/>
                </a:solidFill>
              </a:rPr>
              <a:t> Can data be accessed and stored at rest within regulatory constraints?</a:t>
            </a:r>
          </a:p>
          <a:p>
            <a:pPr lvl="1" algn="just">
              <a:buFont typeface="Arial" pitchFamily="34" charset="0"/>
              <a:buChar char="•"/>
            </a:pPr>
            <a:r>
              <a:rPr lang="en-US" sz="1400" dirty="0" smtClean="0">
                <a:solidFill>
                  <a:schemeClr val="tx1"/>
                </a:solidFill>
              </a:rPr>
              <a:t> Are development, test and operational clouds managing data within the required jurisdictions including backups?</a:t>
            </a:r>
          </a:p>
          <a:p>
            <a:pPr algn="just">
              <a:buFont typeface="Arial" pitchFamily="34" charset="0"/>
              <a:buChar char="•"/>
            </a:pPr>
            <a:endParaRPr lang="en-US" sz="1400" dirty="0" smtClean="0">
              <a:solidFill>
                <a:schemeClr val="tx1"/>
              </a:solidFill>
            </a:endParaRPr>
          </a:p>
          <a:p>
            <a:pPr algn="just"/>
            <a:r>
              <a:rPr lang="en-US" sz="1400" b="1" dirty="0" smtClean="0">
                <a:solidFill>
                  <a:schemeClr val="tx1"/>
                </a:solidFill>
              </a:rPr>
              <a:t>Complying with Export/Import controls</a:t>
            </a:r>
          </a:p>
          <a:p>
            <a:pPr lvl="1" algn="just">
              <a:buFont typeface="Arial" pitchFamily="34" charset="0"/>
              <a:buChar char="•"/>
            </a:pPr>
            <a:r>
              <a:rPr lang="en-US" sz="1400" dirty="0" smtClean="0">
                <a:solidFill>
                  <a:schemeClr val="tx1"/>
                </a:solidFill>
              </a:rPr>
              <a:t> Applying encryption software to data in the cloud, are these controls permitted in a particular country/jurisdiction?</a:t>
            </a:r>
          </a:p>
          <a:p>
            <a:pPr lvl="1" algn="just">
              <a:buFont typeface="Arial" pitchFamily="34" charset="0"/>
              <a:buChar char="•"/>
            </a:pPr>
            <a:r>
              <a:rPr lang="en-US" sz="1400" dirty="0" smtClean="0">
                <a:solidFill>
                  <a:schemeClr val="tx1"/>
                </a:solidFill>
              </a:rPr>
              <a:t> Can you legally operate with the security mechanisms being applied?</a:t>
            </a:r>
          </a:p>
          <a:p>
            <a:pPr algn="just"/>
            <a:endParaRPr lang="en-US" sz="1400" dirty="0" smtClean="0">
              <a:solidFill>
                <a:schemeClr val="tx1"/>
              </a:solidFill>
            </a:endParaRPr>
          </a:p>
          <a:p>
            <a:pPr algn="just"/>
            <a:r>
              <a:rPr lang="en-US" sz="1400" b="1" dirty="0" smtClean="0">
                <a:solidFill>
                  <a:schemeClr val="tx1"/>
                </a:solidFill>
              </a:rPr>
              <a:t>Compliance of the infrastructure</a:t>
            </a:r>
          </a:p>
          <a:p>
            <a:pPr lvl="1" algn="just">
              <a:buFont typeface="Arial" pitchFamily="34" charset="0"/>
              <a:buChar char="•"/>
            </a:pPr>
            <a:r>
              <a:rPr lang="en-US" sz="1400" dirty="0" smtClean="0">
                <a:solidFill>
                  <a:schemeClr val="tx1"/>
                </a:solidFill>
              </a:rPr>
              <a:t> Are you buying into a cloud architecture/infrastructure/service which is not compliant?</a:t>
            </a:r>
          </a:p>
          <a:p>
            <a:pPr algn="just"/>
            <a:endParaRPr lang="en-US" sz="1400" dirty="0" smtClean="0">
              <a:solidFill>
                <a:schemeClr val="tx1"/>
              </a:solidFill>
            </a:endParaRPr>
          </a:p>
          <a:p>
            <a:pPr algn="just"/>
            <a:r>
              <a:rPr lang="en-US" sz="1400" b="1" dirty="0" smtClean="0">
                <a:solidFill>
                  <a:schemeClr val="tx1"/>
                </a:solidFill>
              </a:rPr>
              <a:t>Audit and reporting</a:t>
            </a:r>
          </a:p>
          <a:p>
            <a:pPr lvl="1" algn="just">
              <a:buFont typeface="Arial" pitchFamily="34" charset="0"/>
              <a:buChar char="•"/>
            </a:pPr>
            <a:r>
              <a:rPr lang="en-US" sz="1400" dirty="0" smtClean="0">
                <a:solidFill>
                  <a:schemeClr val="tx1"/>
                </a:solidFill>
              </a:rPr>
              <a:t> Can you provide the required evidence and reports to show compliance to regulations such as PCI and SOX? </a:t>
            </a:r>
          </a:p>
          <a:p>
            <a:pPr lvl="1" algn="just">
              <a:buFont typeface="Arial" pitchFamily="34" charset="0"/>
              <a:buChar char="•"/>
            </a:pPr>
            <a:r>
              <a:rPr lang="en-US" sz="1400" dirty="0" smtClean="0">
                <a:solidFill>
                  <a:schemeClr val="tx1"/>
                </a:solidFill>
              </a:rPr>
              <a:t> Can you satisfy legal requirements for information when operating in the cloud?</a:t>
            </a:r>
          </a:p>
          <a:p>
            <a:pPr algn="just"/>
            <a:endParaRPr lang="en-US" sz="1600" dirty="0" smtClean="0">
              <a:solidFill>
                <a:schemeClr val="tx1"/>
              </a:solidFill>
            </a:endParaRPr>
          </a:p>
          <a:p>
            <a:pPr algn="just"/>
            <a:endParaRPr lang="en-US" sz="1600" dirty="0">
              <a:solidFill>
                <a:schemeClr val="tx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 data privacy, law</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39</a:t>
            </a:fld>
            <a:endParaRPr lang="en-US"/>
          </a:p>
        </p:txBody>
      </p:sp>
      <p:sp>
        <p:nvSpPr>
          <p:cNvPr id="4" name="Rectangle 3"/>
          <p:cNvSpPr/>
          <p:nvPr/>
        </p:nvSpPr>
        <p:spPr>
          <a:xfrm>
            <a:off x="228600" y="1143000"/>
            <a:ext cx="8458200" cy="1449628"/>
          </a:xfrm>
          <a:prstGeom prst="rect">
            <a:avLst/>
          </a:prstGeom>
        </p:spPr>
        <p:txBody>
          <a:bodyPr wrap="square">
            <a:spAutoFit/>
          </a:bodyPr>
          <a:lstStyle/>
          <a:p>
            <a:pPr algn="just"/>
            <a:r>
              <a:rPr lang="en-US" sz="1400" b="1" dirty="0" smtClean="0">
                <a:solidFill>
                  <a:schemeClr val="tx1"/>
                </a:solidFill>
              </a:rPr>
              <a:t>Data location and segregation</a:t>
            </a:r>
          </a:p>
          <a:p>
            <a:pPr lvl="1" algn="just">
              <a:buFont typeface="Arial" pitchFamily="34" charset="0"/>
              <a:buChar char="•"/>
            </a:pPr>
            <a:r>
              <a:rPr lang="en-US" sz="1400" dirty="0" smtClean="0">
                <a:solidFill>
                  <a:schemeClr val="tx1"/>
                </a:solidFill>
              </a:rPr>
              <a:t> Where does the data reside? How do you know?• </a:t>
            </a:r>
          </a:p>
          <a:p>
            <a:pPr lvl="1" algn="just">
              <a:buFont typeface="Arial" pitchFamily="34" charset="0"/>
              <a:buChar char="•"/>
            </a:pPr>
            <a:r>
              <a:rPr lang="en-US" sz="1400" dirty="0" smtClean="0">
                <a:solidFill>
                  <a:schemeClr val="tx1"/>
                </a:solidFill>
              </a:rPr>
              <a:t> What happens when investigations require access to servers and possibly other people’s data?</a:t>
            </a:r>
          </a:p>
          <a:p>
            <a:pPr algn="just">
              <a:buFont typeface="Arial" pitchFamily="34" charset="0"/>
              <a:buChar char="•"/>
            </a:pPr>
            <a:endParaRPr lang="en-US" sz="1400" dirty="0" smtClean="0">
              <a:solidFill>
                <a:schemeClr val="tx1"/>
              </a:solidFill>
            </a:endParaRPr>
          </a:p>
          <a:p>
            <a:pPr algn="just"/>
            <a:r>
              <a:rPr lang="en-US" sz="1400" b="1" dirty="0" smtClean="0">
                <a:solidFill>
                  <a:schemeClr val="tx1"/>
                </a:solidFill>
              </a:rPr>
              <a:t>Data footprints</a:t>
            </a:r>
          </a:p>
          <a:p>
            <a:pPr lvl="1" algn="just">
              <a:buFont typeface="Arial" pitchFamily="34" charset="0"/>
              <a:buChar char="•"/>
            </a:pPr>
            <a:r>
              <a:rPr lang="en-US" sz="1400" dirty="0" smtClean="0">
                <a:solidFill>
                  <a:schemeClr val="tx1"/>
                </a:solidFill>
              </a:rPr>
              <a:t> How do you ensure that the data is where you need it when you need it, yet not left behind?</a:t>
            </a:r>
          </a:p>
          <a:p>
            <a:pPr lvl="1" algn="just">
              <a:buFont typeface="Arial" pitchFamily="34" charset="0"/>
              <a:buChar char="•"/>
            </a:pPr>
            <a:r>
              <a:rPr lang="en-US" sz="1400" dirty="0" smtClean="0">
                <a:solidFill>
                  <a:schemeClr val="tx1"/>
                </a:solidFill>
              </a:rPr>
              <a:t> How is it deleted? Can the application code be exposed in the cloud </a:t>
            </a:r>
            <a:endParaRPr lang="en-US" sz="1400"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a:t>
            </a:fld>
            <a:endParaRPr lang="en-US"/>
          </a:p>
        </p:txBody>
      </p:sp>
      <p:sp>
        <p:nvSpPr>
          <p:cNvPr id="4" name="Rectangle 3"/>
          <p:cNvSpPr/>
          <p:nvPr/>
        </p:nvSpPr>
        <p:spPr>
          <a:xfrm>
            <a:off x="228600" y="1097280"/>
            <a:ext cx="8732520" cy="1643527"/>
          </a:xfrm>
          <a:prstGeom prst="rect">
            <a:avLst/>
          </a:prstGeom>
        </p:spPr>
        <p:txBody>
          <a:bodyPr wrap="square">
            <a:spAutoFit/>
          </a:bodyPr>
          <a:lstStyle/>
          <a:p>
            <a:pPr algn="just"/>
            <a:r>
              <a:rPr lang="en-US" sz="1600" dirty="0" smtClean="0">
                <a:solidFill>
                  <a:schemeClr val="tx1"/>
                </a:solidFill>
              </a:rPr>
              <a:t>• “Cloud“ standards &amp; frameworks </a:t>
            </a:r>
          </a:p>
          <a:p>
            <a:pPr lvl="1" algn="just">
              <a:buFont typeface="Arial" pitchFamily="34" charset="0"/>
              <a:buChar char="•"/>
            </a:pPr>
            <a:r>
              <a:rPr lang="en-US" sz="1600" dirty="0" smtClean="0">
                <a:solidFill>
                  <a:schemeClr val="tx1"/>
                </a:solidFill>
              </a:rPr>
              <a:t> ITIL &amp; Service management and relationship to cloud environment</a:t>
            </a:r>
          </a:p>
          <a:p>
            <a:pPr lvl="1" algn="just">
              <a:buFont typeface="Arial" pitchFamily="34" charset="0"/>
              <a:buChar char="•"/>
            </a:pPr>
            <a:r>
              <a:rPr lang="en-US" sz="1600" dirty="0" smtClean="0">
                <a:solidFill>
                  <a:schemeClr val="tx1"/>
                </a:solidFill>
              </a:rPr>
              <a:t> Examples of standards and regulations used in cloud computing environment</a:t>
            </a:r>
          </a:p>
          <a:p>
            <a:pPr algn="just">
              <a:buFont typeface="Arial" pitchFamily="34" charset="0"/>
              <a:buChar char="•"/>
            </a:pPr>
            <a:r>
              <a:rPr lang="en-US" sz="1600" dirty="0" smtClean="0">
                <a:solidFill>
                  <a:schemeClr val="tx1"/>
                </a:solidFill>
              </a:rPr>
              <a:t> Standardization groups in cloud environment</a:t>
            </a:r>
          </a:p>
          <a:p>
            <a:pPr algn="just">
              <a:buFont typeface="Arial" pitchFamily="34" charset="0"/>
              <a:buChar char="•"/>
            </a:pPr>
            <a:r>
              <a:rPr lang="en-US" sz="1600" dirty="0" smtClean="0">
                <a:solidFill>
                  <a:schemeClr val="tx1"/>
                </a:solidFill>
              </a:rPr>
              <a:t> </a:t>
            </a:r>
            <a:r>
              <a:rPr lang="en-US" sz="1600" dirty="0" err="1" smtClean="0">
                <a:solidFill>
                  <a:schemeClr val="tx1"/>
                </a:solidFill>
              </a:rPr>
              <a:t>OpenStack</a:t>
            </a:r>
            <a:endParaRPr lang="en-US" sz="1600" dirty="0" smtClean="0">
              <a:solidFill>
                <a:schemeClr val="tx1"/>
              </a:solidFill>
            </a:endParaRPr>
          </a:p>
          <a:p>
            <a:pPr algn="just">
              <a:buFont typeface="Arial" pitchFamily="34" charset="0"/>
              <a:buChar char="•"/>
            </a:pPr>
            <a:r>
              <a:rPr lang="en-US" sz="1600" dirty="0" smtClean="0">
                <a:solidFill>
                  <a:schemeClr val="tx1"/>
                </a:solidFill>
              </a:rPr>
              <a:t> Open Virtualization Format</a:t>
            </a:r>
          </a:p>
          <a:p>
            <a:pPr algn="just">
              <a:buFont typeface="Arial" pitchFamily="34" charset="0"/>
              <a:buChar char="•"/>
            </a:pPr>
            <a:r>
              <a:rPr lang="en-US" sz="1600" dirty="0" smtClean="0">
                <a:solidFill>
                  <a:schemeClr val="tx1"/>
                </a:solidFill>
              </a:rPr>
              <a:t> Data regulations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274320" y="2514600"/>
          <a:ext cx="914400" cy="771525"/>
        </p:xfrm>
        <a:graphic>
          <a:graphicData uri="http://schemas.openxmlformats.org/presentationml/2006/ole">
            <p:oleObj spid="_x0000_s27650" name="Acrobat Document" showAsIcon="1" r:id="rId3" imgW="914400" imgH="771480" progId="AcroExch.Document.7">
              <p:embed/>
            </p:oleObj>
          </a:graphicData>
        </a:graphic>
      </p:graphicFrame>
      <p:sp>
        <p:nvSpPr>
          <p:cNvPr id="5" name="Rectangle 4"/>
          <p:cNvSpPr/>
          <p:nvPr/>
        </p:nvSpPr>
        <p:spPr>
          <a:xfrm>
            <a:off x="182880" y="1051560"/>
            <a:ext cx="8595360" cy="1421928"/>
          </a:xfrm>
          <a:prstGeom prst="rect">
            <a:avLst/>
          </a:prstGeom>
        </p:spPr>
        <p:txBody>
          <a:bodyPr wrap="square">
            <a:spAutoFit/>
          </a:bodyPr>
          <a:lstStyle/>
          <a:p>
            <a:pPr algn="just"/>
            <a:r>
              <a:rPr lang="en-US" sz="1600" dirty="0" smtClean="0">
                <a:solidFill>
                  <a:schemeClr val="tx1"/>
                </a:solidFill>
              </a:rPr>
              <a:t>“</a:t>
            </a:r>
            <a:r>
              <a:rPr lang="en-US" sz="1600" b="1" dirty="0" err="1" smtClean="0">
                <a:solidFill>
                  <a:schemeClr val="tx1"/>
                </a:solidFill>
              </a:rPr>
              <a:t>SafeHarbor</a:t>
            </a:r>
            <a:r>
              <a:rPr lang="en-US" sz="1600" b="1" dirty="0" smtClean="0">
                <a:solidFill>
                  <a:schemeClr val="tx1"/>
                </a:solidFill>
              </a:rPr>
              <a:t> </a:t>
            </a:r>
            <a:r>
              <a:rPr lang="en-US" sz="1600" dirty="0" smtClean="0">
                <a:solidFill>
                  <a:schemeClr val="tx1"/>
                </a:solidFill>
              </a:rPr>
              <a:t>is the name of a </a:t>
            </a:r>
            <a:r>
              <a:rPr lang="en-US" sz="1600" b="1" dirty="0" smtClean="0">
                <a:solidFill>
                  <a:schemeClr val="tx1"/>
                </a:solidFill>
              </a:rPr>
              <a:t>policy agreement </a:t>
            </a:r>
            <a:r>
              <a:rPr lang="en-US" sz="1600" dirty="0" smtClean="0">
                <a:solidFill>
                  <a:schemeClr val="tx1"/>
                </a:solidFill>
              </a:rPr>
              <a:t>established between the United States Department of Commerce and the European Union (E.U.) in November 2000 to regulate the way that U.S. companies export and handle the personal data (such as names and addresses) of European citizens. The agreement is a policy compromise set up in response to a European directive that differed from traditional business procedures for U.S. companies dealing with the E.U”</a:t>
            </a:r>
            <a:endParaRPr lang="en-US" sz="1600" dirty="0">
              <a:solidFill>
                <a:schemeClr val="tx1"/>
              </a:solidFill>
            </a:endParaRPr>
          </a:p>
        </p:txBody>
      </p:sp>
      <p:sp>
        <p:nvSpPr>
          <p:cNvPr id="6" name="Rectangle 5"/>
          <p:cNvSpPr/>
          <p:nvPr/>
        </p:nvSpPr>
        <p:spPr>
          <a:xfrm>
            <a:off x="457200" y="6263640"/>
            <a:ext cx="4572000" cy="230832"/>
          </a:xfrm>
          <a:prstGeom prst="rect">
            <a:avLst/>
          </a:prstGeom>
        </p:spPr>
        <p:txBody>
          <a:bodyPr>
            <a:spAutoFit/>
          </a:bodyPr>
          <a:lstStyle/>
          <a:p>
            <a:pPr algn="l"/>
            <a:r>
              <a:rPr lang="en-US" sz="1000" dirty="0" smtClean="0">
                <a:solidFill>
                  <a:schemeClr val="tx1"/>
                </a:solidFill>
                <a:hlinkClick r:id="rId4"/>
              </a:rPr>
              <a:t>Source: http://trade.gov/media/publications/pdf/safeharbor-selfcert2009.pdf</a:t>
            </a:r>
            <a:endParaRPr lang="en-US" sz="1000" dirty="0" smtClean="0">
              <a:solidFill>
                <a:schemeClr val="tx1"/>
              </a:solidFill>
              <a:hlinkClick r:id="rId5"/>
            </a:endParaRPr>
          </a:p>
        </p:txBody>
      </p:sp>
      <p:sp>
        <p:nvSpPr>
          <p:cNvPr id="7" name="Title 1"/>
          <p:cNvSpPr txBox="1">
            <a:spLocks/>
          </p:cNvSpPr>
          <p:nvPr/>
        </p:nvSpPr>
        <p:spPr>
          <a:xfrm>
            <a:off x="182563" y="593725"/>
            <a:ext cx="8686800" cy="639763"/>
          </a:xfrm>
          <a:prstGeom prst="rect">
            <a:avLst/>
          </a:prstGeom>
        </p:spPr>
        <p:txBody>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2200" b="0" i="0" u="none" strike="noStrike" kern="0" cap="none" spc="0" normalizeH="0" baseline="0" noProof="0" dirty="0" smtClean="0">
                <a:ln>
                  <a:noFill/>
                </a:ln>
                <a:solidFill>
                  <a:schemeClr val="hlink"/>
                </a:solidFill>
                <a:effectLst/>
                <a:uLnTx/>
                <a:uFillTx/>
                <a:latin typeface="+mj-lt"/>
                <a:ea typeface="MS PGothic" pitchFamily="34" charset="-128"/>
                <a:cs typeface="ＭＳ Ｐゴシック" charset="0"/>
              </a:rPr>
              <a:t>Cloud – data privacy, law, policy</a:t>
            </a:r>
            <a:endParaRPr kumimoji="0" lang="en-US" sz="2200" b="0" i="0" u="none" strike="noStrike" kern="0" cap="none" spc="0" normalizeH="0" baseline="0" noProof="0" dirty="0">
              <a:ln>
                <a:noFill/>
              </a:ln>
              <a:solidFill>
                <a:schemeClr val="hlink"/>
              </a:solidFill>
              <a:effectLst/>
              <a:uLnTx/>
              <a:uFillTx/>
              <a:latin typeface="+mj-lt"/>
              <a:ea typeface="MS PGothic" pitchFamily="34" charset="-128"/>
              <a:cs typeface="ＭＳ Ｐゴシック"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DBD8D3B4-AE13-4CCB-9CB2-F0FBA6260724}" type="slidenum">
              <a:rPr lang="en-US" smtClean="0"/>
              <a:pPr>
                <a:defRPr/>
              </a:pPr>
              <a:t>41</a:t>
            </a:fld>
            <a:endParaRPr lang="en-US"/>
          </a:p>
        </p:txBody>
      </p:sp>
      <p:sp>
        <p:nvSpPr>
          <p:cNvPr id="4" name="Rectangle 3"/>
          <p:cNvSpPr/>
          <p:nvPr/>
        </p:nvSpPr>
        <p:spPr>
          <a:xfrm>
            <a:off x="228600" y="1081224"/>
            <a:ext cx="8641080" cy="4496616"/>
          </a:xfrm>
          <a:prstGeom prst="rect">
            <a:avLst/>
          </a:prstGeom>
        </p:spPr>
        <p:txBody>
          <a:bodyPr wrap="square">
            <a:spAutoFit/>
          </a:bodyPr>
          <a:lstStyle/>
          <a:p>
            <a:pPr algn="just"/>
            <a:r>
              <a:rPr lang="en-US" sz="1600" b="1" dirty="0" smtClean="0">
                <a:solidFill>
                  <a:schemeClr val="tx1"/>
                </a:solidFill>
              </a:rPr>
              <a:t>How does an organization join? </a:t>
            </a:r>
          </a:p>
          <a:p>
            <a:pPr algn="just"/>
            <a:endParaRPr lang="en-US" sz="1600" b="1" dirty="0" smtClean="0">
              <a:solidFill>
                <a:schemeClr val="tx1"/>
              </a:solidFill>
            </a:endParaRPr>
          </a:p>
          <a:p>
            <a:pPr algn="just"/>
            <a:r>
              <a:rPr lang="en-US" sz="1600" dirty="0" smtClean="0">
                <a:solidFill>
                  <a:schemeClr val="tx1"/>
                </a:solidFill>
              </a:rPr>
              <a:t>The decision by U.S. organizations to enter the U.S.-EU Safe Harbor program is entirely voluntary. Organizations that decide to participate in the U.S.-EU Safe Harbor program must comply with the U.S.-EU Safe Harbor Framework and publicly declare that they do so</a:t>
            </a:r>
          </a:p>
          <a:p>
            <a:pPr algn="just"/>
            <a:endParaRPr lang="en-US" sz="1600" dirty="0" smtClean="0">
              <a:solidFill>
                <a:schemeClr val="tx1"/>
              </a:solidFill>
            </a:endParaRPr>
          </a:p>
          <a:p>
            <a:pPr algn="just"/>
            <a:r>
              <a:rPr lang="en-US" sz="1600" b="1" dirty="0" smtClean="0">
                <a:solidFill>
                  <a:schemeClr val="tx1"/>
                </a:solidFill>
              </a:rPr>
              <a:t>What do the Safe Harbor principles require?</a:t>
            </a:r>
          </a:p>
          <a:p>
            <a:pPr algn="just"/>
            <a:endParaRPr lang="en-US" sz="1600" b="1" dirty="0" smtClean="0">
              <a:solidFill>
                <a:schemeClr val="tx1"/>
              </a:solidFill>
            </a:endParaRPr>
          </a:p>
          <a:p>
            <a:pPr marL="342900" indent="-342900" algn="just">
              <a:buAutoNum type="arabicPeriod"/>
            </a:pPr>
            <a:r>
              <a:rPr lang="en-US" sz="1600" b="1" dirty="0" smtClean="0">
                <a:solidFill>
                  <a:schemeClr val="tx1"/>
                </a:solidFill>
              </a:rPr>
              <a:t>Notice</a:t>
            </a:r>
          </a:p>
          <a:p>
            <a:pPr marL="342900" indent="-342900" algn="just"/>
            <a:r>
              <a:rPr lang="en-US" sz="1400" dirty="0" smtClean="0">
                <a:solidFill>
                  <a:schemeClr val="tx1"/>
                </a:solidFill>
              </a:rPr>
              <a:t>	Organizations must notify individuals about the purposes for which they collect and use information about them. They must provide information about how individuals can contact the organization with any inquiries or complaints, the types of third parties to which they disclose the information and the choices and means the organization offers for limiting its use and disclosure.</a:t>
            </a:r>
          </a:p>
          <a:p>
            <a:pPr marL="342900" indent="-342900" algn="just"/>
            <a:endParaRPr lang="en-US" sz="1600" dirty="0" smtClean="0">
              <a:solidFill>
                <a:schemeClr val="tx1"/>
              </a:solidFill>
            </a:endParaRPr>
          </a:p>
          <a:p>
            <a:pPr marL="342900" indent="-342900" algn="just"/>
            <a:r>
              <a:rPr lang="en-US" sz="1600" b="1" dirty="0" smtClean="0">
                <a:solidFill>
                  <a:schemeClr val="tx1"/>
                </a:solidFill>
              </a:rPr>
              <a:t>2. Choice</a:t>
            </a:r>
          </a:p>
          <a:p>
            <a:pPr marL="342900" indent="-342900" algn="just"/>
            <a:r>
              <a:rPr lang="en-US" sz="1600" dirty="0" smtClean="0">
                <a:solidFill>
                  <a:schemeClr val="tx1"/>
                </a:solidFill>
              </a:rPr>
              <a:t>	</a:t>
            </a:r>
            <a:r>
              <a:rPr lang="en-US" sz="1400" dirty="0" smtClean="0">
                <a:solidFill>
                  <a:schemeClr val="tx1"/>
                </a:solidFill>
              </a:rPr>
              <a:t>Organizations must give individuals the opportunity to choose (opt out) whether their personal information will be disclosed to a third party or used for a purpose incompatible with the purpose for which it was originally collected or subsequently authorized by the individual. For sensitive information, affirmative or explicit (opt in) choice must be given if the information is to be disclosed to a third party or used for a purpose other than its original purpose or the purpose authorized subsequently by the individual.</a:t>
            </a:r>
            <a:endParaRPr lang="en-US" sz="1400" dirty="0">
              <a:solidFill>
                <a:schemeClr val="tx1"/>
              </a:solidFill>
            </a:endParaRPr>
          </a:p>
        </p:txBody>
      </p:sp>
      <p:sp>
        <p:nvSpPr>
          <p:cNvPr id="5" name="Rectangle 4"/>
          <p:cNvSpPr/>
          <p:nvPr/>
        </p:nvSpPr>
        <p:spPr>
          <a:xfrm>
            <a:off x="457200" y="6263640"/>
            <a:ext cx="4572000" cy="230832"/>
          </a:xfrm>
          <a:prstGeom prst="rect">
            <a:avLst/>
          </a:prstGeom>
        </p:spPr>
        <p:txBody>
          <a:bodyPr>
            <a:spAutoFit/>
          </a:bodyPr>
          <a:lstStyle/>
          <a:p>
            <a:pPr algn="l"/>
            <a:r>
              <a:rPr lang="en-US" sz="1000" dirty="0" smtClean="0">
                <a:solidFill>
                  <a:schemeClr val="tx1"/>
                </a:solidFill>
                <a:hlinkClick r:id="rId2"/>
              </a:rPr>
              <a:t>Source: http://trade.gov/media/publications/pdf/safeharbor-selfcert2009.pdf</a:t>
            </a:r>
            <a:endParaRPr lang="en-US" sz="1000" dirty="0" smtClean="0">
              <a:solidFill>
                <a:schemeClr val="tx1"/>
              </a:solidFill>
              <a:hlinkClick r:id="rId3"/>
            </a:endParaRPr>
          </a:p>
        </p:txBody>
      </p:sp>
      <p:sp>
        <p:nvSpPr>
          <p:cNvPr id="6" name="Title 1"/>
          <p:cNvSpPr txBox="1">
            <a:spLocks/>
          </p:cNvSpPr>
          <p:nvPr/>
        </p:nvSpPr>
        <p:spPr>
          <a:xfrm>
            <a:off x="182563" y="593725"/>
            <a:ext cx="8686800" cy="639763"/>
          </a:xfrm>
          <a:prstGeom prst="rect">
            <a:avLst/>
          </a:prstGeom>
        </p:spPr>
        <p:txBody>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2200" b="0" i="0" u="none" strike="noStrike" kern="0" cap="none" spc="0" normalizeH="0" baseline="0" noProof="0" dirty="0" smtClean="0">
                <a:ln>
                  <a:noFill/>
                </a:ln>
                <a:solidFill>
                  <a:schemeClr val="hlink"/>
                </a:solidFill>
                <a:effectLst/>
                <a:uLnTx/>
                <a:uFillTx/>
                <a:latin typeface="+mj-lt"/>
                <a:ea typeface="MS PGothic" pitchFamily="34" charset="-128"/>
                <a:cs typeface="ＭＳ Ｐゴシック" charset="0"/>
              </a:rPr>
              <a:t>Cloud – Safe Harbor</a:t>
            </a:r>
            <a:r>
              <a:rPr kumimoji="0" lang="en-US" sz="2200" b="0" i="0" u="none" strike="noStrike" kern="0" cap="none" spc="0" normalizeH="0" noProof="0" dirty="0" smtClean="0">
                <a:ln>
                  <a:noFill/>
                </a:ln>
                <a:solidFill>
                  <a:schemeClr val="hlink"/>
                </a:solidFill>
                <a:effectLst/>
                <a:uLnTx/>
                <a:uFillTx/>
                <a:latin typeface="+mj-lt"/>
                <a:ea typeface="MS PGothic" pitchFamily="34" charset="-128"/>
                <a:cs typeface="ＭＳ Ｐゴシック" charset="0"/>
              </a:rPr>
              <a:t> - principles</a:t>
            </a:r>
            <a:endParaRPr kumimoji="0" lang="en-US" sz="2200" b="0" i="0" u="none" strike="noStrike" kern="0" cap="none" spc="0" normalizeH="0" baseline="0" noProof="0" dirty="0">
              <a:ln>
                <a:noFill/>
              </a:ln>
              <a:solidFill>
                <a:schemeClr val="hlink"/>
              </a:solidFill>
              <a:effectLst/>
              <a:uLnTx/>
              <a:uFillTx/>
              <a:latin typeface="+mj-lt"/>
              <a:ea typeface="MS PGothic" pitchFamily="34" charset="-128"/>
              <a:cs typeface="ＭＳ Ｐゴシック"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DBD8D3B4-AE13-4CCB-9CB2-F0FBA6260724}" type="slidenum">
              <a:rPr lang="en-US" smtClean="0"/>
              <a:pPr>
                <a:defRPr/>
              </a:pPr>
              <a:t>42</a:t>
            </a:fld>
            <a:endParaRPr lang="en-US"/>
          </a:p>
        </p:txBody>
      </p:sp>
      <p:sp>
        <p:nvSpPr>
          <p:cNvPr id="4" name="Rectangle 3"/>
          <p:cNvSpPr/>
          <p:nvPr/>
        </p:nvSpPr>
        <p:spPr>
          <a:xfrm>
            <a:off x="182880" y="1051560"/>
            <a:ext cx="8595360" cy="4745915"/>
          </a:xfrm>
          <a:prstGeom prst="rect">
            <a:avLst/>
          </a:prstGeom>
        </p:spPr>
        <p:txBody>
          <a:bodyPr wrap="square">
            <a:spAutoFit/>
          </a:bodyPr>
          <a:lstStyle/>
          <a:p>
            <a:pPr marL="342900" indent="-342900" algn="just"/>
            <a:r>
              <a:rPr lang="en-US" sz="1600" b="1" dirty="0" smtClean="0">
                <a:solidFill>
                  <a:schemeClr val="tx1"/>
                </a:solidFill>
              </a:rPr>
              <a:t>3. Onward Transfer (Transfers to Third Parties) </a:t>
            </a:r>
          </a:p>
          <a:p>
            <a:pPr marL="342900" indent="-342900" algn="just"/>
            <a:r>
              <a:rPr lang="en-US" sz="1400" dirty="0" smtClean="0">
                <a:solidFill>
                  <a:schemeClr val="tx1"/>
                </a:solidFill>
              </a:rPr>
              <a:t>	To disclose information to a third party, organizations must apply the notice and choice principles. Where an organization wishes to transfer information to a third party that is acting as an agent, it may do so if it makes sure that the third party subscribes to the Safe Harbor Privacy Principles or is subject to the Directive or another adequacy finding. As an alternative, the organization can enter into a written agreement with such third party requiring that the third party provide at least the same level of privacy protection as is required by the relevant principles..</a:t>
            </a:r>
          </a:p>
          <a:p>
            <a:pPr marL="342900" indent="-342900" algn="just"/>
            <a:endParaRPr lang="en-US" sz="1600" dirty="0" smtClean="0">
              <a:solidFill>
                <a:schemeClr val="tx1"/>
              </a:solidFill>
            </a:endParaRPr>
          </a:p>
          <a:p>
            <a:pPr marL="342900" indent="-342900" algn="just"/>
            <a:r>
              <a:rPr lang="en-US" sz="1600" b="1" dirty="0" smtClean="0">
                <a:solidFill>
                  <a:schemeClr val="tx1"/>
                </a:solidFill>
              </a:rPr>
              <a:t>4. Access</a:t>
            </a:r>
          </a:p>
          <a:p>
            <a:pPr marL="342900" indent="-342900" algn="just"/>
            <a:r>
              <a:rPr lang="en-US" sz="1400" dirty="0" smtClean="0">
                <a:solidFill>
                  <a:schemeClr val="tx1"/>
                </a:solidFill>
              </a:rPr>
              <a:t>	Individuals must have access to personal information about themselves that an organization holds and be able to correct, amend, or delete that information where it is inaccurate, except where the burden or expense of providing access would be disproportionate to the risks to the individual’s privacy in the case in question, or where the rights of persons other than the individual would be violated</a:t>
            </a:r>
          </a:p>
          <a:p>
            <a:pPr marL="342900" indent="-342900" algn="just"/>
            <a:endParaRPr lang="en-US" sz="1600" dirty="0" smtClean="0">
              <a:solidFill>
                <a:schemeClr val="tx1"/>
              </a:solidFill>
            </a:endParaRPr>
          </a:p>
          <a:p>
            <a:pPr marL="342900" indent="-342900" algn="just"/>
            <a:r>
              <a:rPr lang="en-US" sz="1600" b="1" dirty="0" smtClean="0">
                <a:solidFill>
                  <a:schemeClr val="tx1"/>
                </a:solidFill>
              </a:rPr>
              <a:t>5. Security</a:t>
            </a:r>
          </a:p>
          <a:p>
            <a:pPr marL="342900" indent="-342900" algn="just"/>
            <a:r>
              <a:rPr lang="en-US" sz="1400" dirty="0" smtClean="0">
                <a:solidFill>
                  <a:schemeClr val="tx1"/>
                </a:solidFill>
              </a:rPr>
              <a:t>	Organizations must take reasonable precautions to protect personal information from loss, misuse and unauthorized access, disclosure, alteration and destruction</a:t>
            </a:r>
          </a:p>
          <a:p>
            <a:pPr marL="342900" indent="-342900" algn="just"/>
            <a:endParaRPr lang="en-US" sz="1600" dirty="0" smtClean="0">
              <a:solidFill>
                <a:schemeClr val="tx1"/>
              </a:solidFill>
            </a:endParaRPr>
          </a:p>
          <a:p>
            <a:pPr marL="342900" indent="-342900" algn="just"/>
            <a:r>
              <a:rPr lang="en-US" sz="1600" b="1" dirty="0" smtClean="0">
                <a:solidFill>
                  <a:schemeClr val="tx1"/>
                </a:solidFill>
              </a:rPr>
              <a:t>6. Data integrity</a:t>
            </a:r>
          </a:p>
          <a:p>
            <a:pPr marL="342900" indent="-342900" algn="just"/>
            <a:r>
              <a:rPr lang="en-US" sz="1400" dirty="0" smtClean="0">
                <a:solidFill>
                  <a:schemeClr val="tx1"/>
                </a:solidFill>
              </a:rPr>
              <a:t>	Personal information must be relevant for the purposes for which it is to be used. An organization should take reasonable steps to ensure that data is reliable for its intended use, accurate, complete, and current</a:t>
            </a:r>
          </a:p>
          <a:p>
            <a:pPr marL="342900" indent="-342900" algn="just"/>
            <a:endParaRPr lang="en-US" sz="1400" dirty="0" smtClean="0">
              <a:solidFill>
                <a:schemeClr val="tx1"/>
              </a:solidFill>
            </a:endParaRPr>
          </a:p>
        </p:txBody>
      </p:sp>
      <p:sp>
        <p:nvSpPr>
          <p:cNvPr id="5" name="Rectangle 4"/>
          <p:cNvSpPr/>
          <p:nvPr/>
        </p:nvSpPr>
        <p:spPr>
          <a:xfrm>
            <a:off x="457200" y="6263640"/>
            <a:ext cx="4572000" cy="230832"/>
          </a:xfrm>
          <a:prstGeom prst="rect">
            <a:avLst/>
          </a:prstGeom>
        </p:spPr>
        <p:txBody>
          <a:bodyPr>
            <a:spAutoFit/>
          </a:bodyPr>
          <a:lstStyle/>
          <a:p>
            <a:pPr algn="l"/>
            <a:r>
              <a:rPr lang="en-US" sz="1000" dirty="0" smtClean="0">
                <a:solidFill>
                  <a:schemeClr val="tx1"/>
                </a:solidFill>
                <a:hlinkClick r:id="rId2"/>
              </a:rPr>
              <a:t>Source: http://trade.gov/media/publications/pdf/safeharbor-selfcert2009.pdf</a:t>
            </a:r>
            <a:endParaRPr lang="en-US" sz="1000" dirty="0" smtClean="0">
              <a:solidFill>
                <a:schemeClr val="tx1"/>
              </a:solidFill>
              <a:hlinkClick r:id="rId3"/>
            </a:endParaRPr>
          </a:p>
        </p:txBody>
      </p:sp>
      <p:sp>
        <p:nvSpPr>
          <p:cNvPr id="6" name="Title 1"/>
          <p:cNvSpPr txBox="1">
            <a:spLocks/>
          </p:cNvSpPr>
          <p:nvPr/>
        </p:nvSpPr>
        <p:spPr>
          <a:xfrm>
            <a:off x="182563" y="593725"/>
            <a:ext cx="8686800" cy="639763"/>
          </a:xfrm>
          <a:prstGeom prst="rect">
            <a:avLst/>
          </a:prstGeom>
        </p:spPr>
        <p:txBody>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2200" b="0" i="0" u="none" strike="noStrike" kern="0" cap="none" spc="0" normalizeH="0" baseline="0" noProof="0" dirty="0" smtClean="0">
                <a:ln>
                  <a:noFill/>
                </a:ln>
                <a:solidFill>
                  <a:schemeClr val="hlink"/>
                </a:solidFill>
                <a:effectLst/>
                <a:uLnTx/>
                <a:uFillTx/>
                <a:latin typeface="+mj-lt"/>
                <a:ea typeface="MS PGothic" pitchFamily="34" charset="-128"/>
                <a:cs typeface="ＭＳ Ｐゴシック" charset="0"/>
              </a:rPr>
              <a:t>Cloud – Safe Harbor</a:t>
            </a:r>
            <a:r>
              <a:rPr kumimoji="0" lang="en-US" sz="2200" b="0" i="0" u="none" strike="noStrike" kern="0" cap="none" spc="0" normalizeH="0" noProof="0" dirty="0" smtClean="0">
                <a:ln>
                  <a:noFill/>
                </a:ln>
                <a:solidFill>
                  <a:schemeClr val="hlink"/>
                </a:solidFill>
                <a:effectLst/>
                <a:uLnTx/>
                <a:uFillTx/>
                <a:latin typeface="+mj-lt"/>
                <a:ea typeface="MS PGothic" pitchFamily="34" charset="-128"/>
                <a:cs typeface="ＭＳ Ｐゴシック" charset="0"/>
              </a:rPr>
              <a:t> - principles</a:t>
            </a:r>
            <a:endParaRPr kumimoji="0" lang="en-US" sz="2200" b="0" i="0" u="none" strike="noStrike" kern="0" cap="none" spc="0" normalizeH="0" baseline="0" noProof="0" dirty="0">
              <a:ln>
                <a:noFill/>
              </a:ln>
              <a:solidFill>
                <a:schemeClr val="hlink"/>
              </a:solidFill>
              <a:effectLst/>
              <a:uLnTx/>
              <a:uFillTx/>
              <a:latin typeface="+mj-lt"/>
              <a:ea typeface="MS PGothic" pitchFamily="34" charset="-128"/>
              <a:cs typeface="ＭＳ Ｐゴシック"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pPr>
              <a:defRPr/>
            </a:pPr>
            <a:fld id="{DBD8D3B4-AE13-4CCB-9CB2-F0FBA6260724}" type="slidenum">
              <a:rPr lang="en-US" smtClean="0"/>
              <a:pPr>
                <a:defRPr/>
              </a:pPr>
              <a:t>43</a:t>
            </a:fld>
            <a:endParaRPr lang="en-US"/>
          </a:p>
        </p:txBody>
      </p:sp>
      <p:sp>
        <p:nvSpPr>
          <p:cNvPr id="4" name="Rectangle 3"/>
          <p:cNvSpPr/>
          <p:nvPr/>
        </p:nvSpPr>
        <p:spPr>
          <a:xfrm>
            <a:off x="228600" y="868680"/>
            <a:ext cx="8641080" cy="3388620"/>
          </a:xfrm>
          <a:prstGeom prst="rect">
            <a:avLst/>
          </a:prstGeom>
        </p:spPr>
        <p:txBody>
          <a:bodyPr wrap="square">
            <a:spAutoFit/>
          </a:bodyPr>
          <a:lstStyle/>
          <a:p>
            <a:pPr marL="342900" indent="-342900" algn="just"/>
            <a:endParaRPr lang="en-US" sz="1400" dirty="0" smtClean="0">
              <a:solidFill>
                <a:schemeClr val="tx1"/>
              </a:solidFill>
            </a:endParaRPr>
          </a:p>
          <a:p>
            <a:pPr marL="342900" indent="-342900" algn="just"/>
            <a:r>
              <a:rPr lang="en-US" sz="1400" b="1" dirty="0" smtClean="0">
                <a:solidFill>
                  <a:schemeClr val="tx1"/>
                </a:solidFill>
              </a:rPr>
              <a:t>7. Enforcement</a:t>
            </a:r>
          </a:p>
          <a:p>
            <a:pPr marL="342900" indent="-342900" algn="just"/>
            <a:r>
              <a:rPr lang="en-US" sz="1400" dirty="0" smtClean="0">
                <a:solidFill>
                  <a:schemeClr val="tx1"/>
                </a:solidFill>
              </a:rPr>
              <a:t>	In order to ensure compliance with the Safe Harbor Privacy Principles, there must be </a:t>
            </a:r>
          </a:p>
          <a:p>
            <a:pPr marL="342900" indent="-342900" algn="just"/>
            <a:endParaRPr lang="en-US" sz="1400" dirty="0" smtClean="0">
              <a:solidFill>
                <a:schemeClr val="tx1"/>
              </a:solidFill>
            </a:endParaRPr>
          </a:p>
          <a:p>
            <a:pPr marL="342900" indent="-342900" algn="just">
              <a:buAutoNum type="alphaLcParenBoth"/>
            </a:pPr>
            <a:r>
              <a:rPr lang="en-US" sz="1400" dirty="0" smtClean="0">
                <a:solidFill>
                  <a:schemeClr val="tx1"/>
                </a:solidFill>
              </a:rPr>
              <a:t>readily available and affordable independent recourse mechanisms so that each individual’s complaints and disputes can be investigated and resolved and damages awarded where the applicable law or private sector initiatives so provide; </a:t>
            </a:r>
          </a:p>
          <a:p>
            <a:pPr marL="342900" indent="-342900" algn="just">
              <a:buAutoNum type="alphaLcParenBoth"/>
            </a:pPr>
            <a:endParaRPr lang="en-US" sz="1400" dirty="0" smtClean="0">
              <a:solidFill>
                <a:schemeClr val="tx1"/>
              </a:solidFill>
            </a:endParaRPr>
          </a:p>
          <a:p>
            <a:pPr marL="342900" indent="-342900" algn="just">
              <a:buAutoNum type="alphaLcParenBoth"/>
            </a:pPr>
            <a:r>
              <a:rPr lang="en-US" sz="1400" dirty="0" smtClean="0">
                <a:solidFill>
                  <a:schemeClr val="tx1"/>
                </a:solidFill>
              </a:rPr>
              <a:t>procedures for verifying that the commitments companies make to adhere to the Safe Harbor Privacy Principles have been implemented; and</a:t>
            </a:r>
          </a:p>
          <a:p>
            <a:pPr marL="342900" indent="-342900" algn="just">
              <a:buAutoNum type="alphaLcParenBoth"/>
            </a:pPr>
            <a:endParaRPr lang="en-US" sz="1400" dirty="0" smtClean="0">
              <a:solidFill>
                <a:schemeClr val="tx1"/>
              </a:solidFill>
            </a:endParaRPr>
          </a:p>
          <a:p>
            <a:pPr marL="342900" indent="-342900" algn="just">
              <a:buAutoNum type="alphaLcParenBoth"/>
            </a:pPr>
            <a:r>
              <a:rPr lang="en-US" sz="1400" dirty="0" smtClean="0">
                <a:solidFill>
                  <a:schemeClr val="tx1"/>
                </a:solidFill>
              </a:rPr>
              <a:t>obligations to remedy problems arising out of a failure to comply with the Safe Harbor Privacy Principles. Sanctions must be sufficiently rigorous to ensure compliance by the organization. Organizations that fail to provide annual self-certification letters reaffirming their commitment to the U.S.-EU Safe Harbor Framework and/or the U.S.-Swiss Safe Harbor Framework will no longer be assured of the relevant Safe Harbor benefits and may ultimately be removed from the list of participants maintained on the Safe Harbor website </a:t>
            </a:r>
            <a:endParaRPr lang="en-US" sz="1400" dirty="0">
              <a:solidFill>
                <a:schemeClr val="tx1"/>
              </a:solidFill>
            </a:endParaRPr>
          </a:p>
        </p:txBody>
      </p:sp>
      <p:sp>
        <p:nvSpPr>
          <p:cNvPr id="5" name="Rectangle 4"/>
          <p:cNvSpPr/>
          <p:nvPr/>
        </p:nvSpPr>
        <p:spPr>
          <a:xfrm>
            <a:off x="457200" y="6263640"/>
            <a:ext cx="4572000" cy="230832"/>
          </a:xfrm>
          <a:prstGeom prst="rect">
            <a:avLst/>
          </a:prstGeom>
        </p:spPr>
        <p:txBody>
          <a:bodyPr>
            <a:spAutoFit/>
          </a:bodyPr>
          <a:lstStyle/>
          <a:p>
            <a:pPr algn="l"/>
            <a:r>
              <a:rPr lang="en-US" sz="1000" dirty="0" smtClean="0">
                <a:solidFill>
                  <a:schemeClr val="tx1"/>
                </a:solidFill>
                <a:hlinkClick r:id="rId2"/>
              </a:rPr>
              <a:t>Source: http://trade.gov/media/publications/pdf/safeharbor-selfcert2009.pdf</a:t>
            </a:r>
            <a:endParaRPr lang="en-US" sz="1000" dirty="0" smtClean="0">
              <a:solidFill>
                <a:schemeClr val="tx1"/>
              </a:solidFill>
              <a:hlinkClick r:id="rId3"/>
            </a:endParaRPr>
          </a:p>
        </p:txBody>
      </p:sp>
      <p:sp>
        <p:nvSpPr>
          <p:cNvPr id="6" name="Title 1"/>
          <p:cNvSpPr txBox="1">
            <a:spLocks/>
          </p:cNvSpPr>
          <p:nvPr/>
        </p:nvSpPr>
        <p:spPr>
          <a:xfrm>
            <a:off x="182563" y="593725"/>
            <a:ext cx="8686800" cy="639763"/>
          </a:xfrm>
          <a:prstGeom prst="rect">
            <a:avLst/>
          </a:prstGeom>
        </p:spPr>
        <p:txBody>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2200" b="0" i="0" u="none" strike="noStrike" kern="0" cap="none" spc="0" normalizeH="0" baseline="0" noProof="0" dirty="0" smtClean="0">
                <a:ln>
                  <a:noFill/>
                </a:ln>
                <a:solidFill>
                  <a:schemeClr val="hlink"/>
                </a:solidFill>
                <a:effectLst/>
                <a:uLnTx/>
                <a:uFillTx/>
                <a:latin typeface="+mj-lt"/>
                <a:ea typeface="MS PGothic" pitchFamily="34" charset="-128"/>
                <a:cs typeface="ＭＳ Ｐゴシック" charset="0"/>
              </a:rPr>
              <a:t>Cloud – Safe Harbor</a:t>
            </a:r>
            <a:r>
              <a:rPr kumimoji="0" lang="en-US" sz="2200" b="0" i="0" u="none" strike="noStrike" kern="0" cap="none" spc="0" normalizeH="0" noProof="0" dirty="0" smtClean="0">
                <a:ln>
                  <a:noFill/>
                </a:ln>
                <a:solidFill>
                  <a:schemeClr val="hlink"/>
                </a:solidFill>
                <a:effectLst/>
                <a:uLnTx/>
                <a:uFillTx/>
                <a:latin typeface="+mj-lt"/>
                <a:ea typeface="MS PGothic" pitchFamily="34" charset="-128"/>
                <a:cs typeface="ＭＳ Ｐゴシック" charset="0"/>
              </a:rPr>
              <a:t> - principles</a:t>
            </a:r>
            <a:endParaRPr kumimoji="0" lang="en-US" sz="2200" b="0" i="0" u="none" strike="noStrike" kern="0" cap="none" spc="0" normalizeH="0" baseline="0" noProof="0" dirty="0">
              <a:ln>
                <a:noFill/>
              </a:ln>
              <a:solidFill>
                <a:schemeClr val="hlink"/>
              </a:solidFill>
              <a:effectLst/>
              <a:uLnTx/>
              <a:uFillTx/>
              <a:latin typeface="+mj-lt"/>
              <a:ea typeface="MS PGothic" pitchFamily="34" charset="-128"/>
              <a:cs typeface="ＭＳ Ｐゴシック"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Links and used materials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44</a:t>
            </a:fld>
            <a:endParaRPr lang="en-US"/>
          </a:p>
        </p:txBody>
      </p:sp>
      <p:sp>
        <p:nvSpPr>
          <p:cNvPr id="4" name="Rectangle 3"/>
          <p:cNvSpPr/>
          <p:nvPr/>
        </p:nvSpPr>
        <p:spPr>
          <a:xfrm>
            <a:off x="228600" y="960120"/>
            <a:ext cx="8503920" cy="6366358"/>
          </a:xfrm>
          <a:prstGeom prst="rect">
            <a:avLst/>
          </a:prstGeom>
        </p:spPr>
        <p:txBody>
          <a:bodyPr wrap="square">
            <a:spAutoFit/>
          </a:bodyPr>
          <a:lstStyle/>
          <a:p>
            <a:pPr algn="l">
              <a:buFont typeface="Arial" pitchFamily="34" charset="0"/>
              <a:buChar char="•"/>
            </a:pPr>
            <a:r>
              <a:rPr lang="en-US" sz="1400" dirty="0" smtClean="0">
                <a:solidFill>
                  <a:schemeClr val="tx1"/>
                </a:solidFill>
              </a:rPr>
              <a:t> Security for cloud computing</a:t>
            </a:r>
          </a:p>
          <a:p>
            <a:pPr algn="l"/>
            <a:r>
              <a:rPr lang="en-US" sz="1000" dirty="0" smtClean="0">
                <a:hlinkClick r:id="rId2"/>
              </a:rPr>
              <a:t>http://www.cloudstandardscustomercouncil.org/security-d.htm</a:t>
            </a:r>
            <a:endParaRPr lang="en-US" sz="1000" dirty="0" smtClean="0"/>
          </a:p>
          <a:p>
            <a:pPr algn="l">
              <a:buFont typeface="Arial" pitchFamily="34" charset="0"/>
              <a:buChar char="•"/>
            </a:pPr>
            <a:endParaRPr lang="en-US" sz="1600" dirty="0"/>
          </a:p>
          <a:p>
            <a:pPr algn="l">
              <a:buFont typeface="Arial" pitchFamily="34" charset="0"/>
              <a:buChar char="•"/>
            </a:pPr>
            <a:r>
              <a:rPr lang="en-US" sz="1400" dirty="0" smtClean="0">
                <a:solidFill>
                  <a:schemeClr val="tx1"/>
                </a:solidFill>
              </a:rPr>
              <a:t> Security Guidance - IBM Recommendations for the Implementation of Cloud Security</a:t>
            </a:r>
            <a:r>
              <a:rPr lang="en-US" sz="1600" dirty="0" smtClean="0">
                <a:solidFill>
                  <a:schemeClr val="tx1"/>
                </a:solidFill>
              </a:rPr>
              <a:t/>
            </a:r>
            <a:br>
              <a:rPr lang="en-US" sz="1600" dirty="0" smtClean="0">
                <a:solidFill>
                  <a:schemeClr val="tx1"/>
                </a:solidFill>
              </a:rPr>
            </a:br>
            <a:r>
              <a:rPr lang="en-US" sz="1000" dirty="0" smtClean="0">
                <a:solidFill>
                  <a:schemeClr val="tx1"/>
                </a:solidFill>
                <a:hlinkClick r:id="rId3"/>
              </a:rPr>
              <a:t>http://www.redbooks.ibm.com/redpapers/pdfs/redp4614.pdf</a:t>
            </a:r>
            <a:endParaRPr lang="en-US" sz="1000" dirty="0" smtClean="0">
              <a:solidFill>
                <a:schemeClr val="tx1"/>
              </a:solidFill>
            </a:endParaRPr>
          </a:p>
          <a:p>
            <a:pPr algn="l">
              <a:buFont typeface="Arial" pitchFamily="34" charset="0"/>
              <a:buChar char="•"/>
            </a:pPr>
            <a:endParaRPr lang="en-US" sz="1600" dirty="0">
              <a:solidFill>
                <a:schemeClr val="tx1"/>
              </a:solidFill>
            </a:endParaRPr>
          </a:p>
          <a:p>
            <a:pPr algn="l">
              <a:buFont typeface="Arial" pitchFamily="34" charset="0"/>
              <a:buChar char="•"/>
            </a:pPr>
            <a:r>
              <a:rPr lang="en-US" sz="1400" dirty="0" smtClean="0">
                <a:solidFill>
                  <a:schemeClr val="tx1"/>
                </a:solidFill>
              </a:rPr>
              <a:t> Introducing the IBM Security Framework and IBM Security Blueprint to Realize Business-Driven Security</a:t>
            </a:r>
          </a:p>
          <a:p>
            <a:pPr algn="l"/>
            <a:r>
              <a:rPr lang="en-US" sz="1000" dirty="0" smtClean="0">
                <a:solidFill>
                  <a:schemeClr val="tx1"/>
                </a:solidFill>
                <a:hlinkClick r:id="rId4"/>
              </a:rPr>
              <a:t>http://www.redbooks.ibm.com/redpapers/pdfs/redp4528.pdf</a:t>
            </a:r>
            <a:endParaRPr lang="en-US" sz="1000" dirty="0" smtClean="0">
              <a:solidFill>
                <a:schemeClr val="tx1"/>
              </a:solidFill>
            </a:endParaRPr>
          </a:p>
          <a:p>
            <a:pPr algn="l"/>
            <a:endParaRPr lang="en-US" sz="1050" dirty="0" smtClean="0">
              <a:solidFill>
                <a:schemeClr val="tx1"/>
              </a:solidFill>
              <a:hlinkClick r:id="rId3"/>
            </a:endParaRPr>
          </a:p>
          <a:p>
            <a:pPr algn="just">
              <a:buFont typeface="Arial" pitchFamily="34" charset="0"/>
              <a:buChar char="•"/>
            </a:pPr>
            <a:r>
              <a:rPr lang="en-US" sz="1400" dirty="0" smtClean="0">
                <a:solidFill>
                  <a:schemeClr val="tx1"/>
                </a:solidFill>
              </a:rPr>
              <a:t> Using the IBM Security Framework and IBM Security Blueprint to Realize Business-Driven Security</a:t>
            </a:r>
          </a:p>
          <a:p>
            <a:pPr algn="l"/>
            <a:r>
              <a:rPr lang="en-US" sz="1000" i="1" dirty="0" smtClean="0">
                <a:hlinkClick r:id="rId5"/>
              </a:rPr>
              <a:t>www.redbooks.ibm.com/redbooks/pdfs/</a:t>
            </a:r>
            <a:r>
              <a:rPr lang="en-US" sz="1000" b="1" i="1" dirty="0" smtClean="0">
                <a:hlinkClick r:id="rId5"/>
              </a:rPr>
              <a:t>sg248100</a:t>
            </a:r>
            <a:r>
              <a:rPr lang="en-US" sz="1000" i="1" dirty="0" smtClean="0">
                <a:hlinkClick r:id="rId5"/>
              </a:rPr>
              <a:t>.pdf</a:t>
            </a:r>
            <a:endParaRPr lang="en-US" sz="1000" i="1" dirty="0" smtClean="0"/>
          </a:p>
          <a:p>
            <a:pPr algn="l"/>
            <a:endParaRPr lang="en-US" sz="1400" dirty="0" smtClean="0">
              <a:solidFill>
                <a:schemeClr val="tx1"/>
              </a:solidFill>
              <a:hlinkClick r:id="rId3"/>
            </a:endParaRPr>
          </a:p>
          <a:p>
            <a:pPr algn="l">
              <a:buFont typeface="Arial" pitchFamily="34" charset="0"/>
              <a:buChar char="•"/>
            </a:pPr>
            <a:r>
              <a:rPr lang="en-US" sz="1400" dirty="0" smtClean="0">
                <a:solidFill>
                  <a:schemeClr val="tx1"/>
                </a:solidFill>
              </a:rPr>
              <a:t> The Open Group Architecture Forum developed successive versions of TOGAF at regular intervals and published them on The Open Group public website</a:t>
            </a:r>
            <a:br>
              <a:rPr lang="en-US" sz="1400" dirty="0" smtClean="0">
                <a:solidFill>
                  <a:schemeClr val="tx1"/>
                </a:solidFill>
              </a:rPr>
            </a:br>
            <a:r>
              <a:rPr lang="en-US" sz="1000" i="1" dirty="0" smtClean="0">
                <a:hlinkClick r:id="rId6"/>
              </a:rPr>
              <a:t> http://www.opengroup.org</a:t>
            </a:r>
            <a:endParaRPr lang="en-US" sz="1000" i="1" dirty="0" smtClean="0">
              <a:hlinkClick r:id="rId3"/>
            </a:endParaRPr>
          </a:p>
          <a:p>
            <a:pPr algn="l"/>
            <a:endParaRPr lang="en-US" sz="1050" dirty="0" smtClean="0">
              <a:solidFill>
                <a:schemeClr val="tx1"/>
              </a:solidFill>
              <a:hlinkClick r:id="rId3"/>
            </a:endParaRPr>
          </a:p>
          <a:p>
            <a:pPr algn="l">
              <a:buFont typeface="Arial" pitchFamily="34" charset="0"/>
              <a:buChar char="•"/>
            </a:pPr>
            <a:r>
              <a:rPr lang="en-US" sz="1400" dirty="0" smtClean="0">
                <a:solidFill>
                  <a:schemeClr val="tx1"/>
                </a:solidFill>
              </a:rPr>
              <a:t> Open Stack and cloud</a:t>
            </a:r>
          </a:p>
          <a:p>
            <a:pPr algn="l"/>
            <a:r>
              <a:rPr lang="en-US" sz="1000" dirty="0" smtClean="0">
                <a:solidFill>
                  <a:schemeClr val="tx1"/>
                </a:solidFill>
                <a:hlinkClick r:id="rId7"/>
              </a:rPr>
              <a:t>https://www.ibm.com/developerworks/community/blogs/accelerate/resource/IBMOpenStack&amp;Cloud.pdf?lang=en</a:t>
            </a:r>
            <a:endParaRPr lang="en-US" sz="1000" dirty="0" smtClean="0">
              <a:solidFill>
                <a:schemeClr val="tx1"/>
              </a:solidFill>
            </a:endParaRPr>
          </a:p>
          <a:p>
            <a:pPr algn="l"/>
            <a:endParaRPr lang="en-US" sz="1000" dirty="0" smtClean="0">
              <a:solidFill>
                <a:schemeClr val="tx1"/>
              </a:solidFill>
            </a:endParaRPr>
          </a:p>
          <a:p>
            <a:pPr algn="l">
              <a:buFont typeface="Arial" pitchFamily="34" charset="0"/>
              <a:buChar char="•"/>
            </a:pPr>
            <a:r>
              <a:rPr lang="en-US" sz="1400" dirty="0" smtClean="0">
                <a:solidFill>
                  <a:schemeClr val="tx1"/>
                </a:solidFill>
              </a:rPr>
              <a:t> Cloud Computing and Service Management (CLD01</a:t>
            </a:r>
            <a:r>
              <a:rPr lang="en-US" sz="1600" dirty="0" smtClean="0">
                <a:solidFill>
                  <a:schemeClr val="tx1"/>
                </a:solidFill>
              </a:rPr>
              <a:t>) </a:t>
            </a:r>
            <a:br>
              <a:rPr lang="en-US" sz="1600" dirty="0" smtClean="0">
                <a:solidFill>
                  <a:schemeClr val="tx1"/>
                </a:solidFill>
              </a:rPr>
            </a:br>
            <a:r>
              <a:rPr lang="en-US" sz="1000" dirty="0" smtClean="0">
                <a:solidFill>
                  <a:schemeClr val="tx1"/>
                </a:solidFill>
              </a:rPr>
              <a:t>(Cloud_Computing_-_Virtualization_-_2010-03-08b)</a:t>
            </a:r>
          </a:p>
          <a:p>
            <a:pPr algn="l">
              <a:buFont typeface="Arial" pitchFamily="34" charset="0"/>
              <a:buChar char="•"/>
            </a:pPr>
            <a:endParaRPr lang="en-US" sz="1600" dirty="0" smtClean="0">
              <a:solidFill>
                <a:schemeClr val="tx1"/>
              </a:solidFill>
            </a:endParaRPr>
          </a:p>
          <a:p>
            <a:pPr algn="l">
              <a:buFont typeface="Arial" pitchFamily="34" charset="0"/>
              <a:buChar char="•"/>
            </a:pPr>
            <a:r>
              <a:rPr lang="en-US" sz="1400" dirty="0" smtClean="0">
                <a:solidFill>
                  <a:schemeClr val="tx1"/>
                </a:solidFill>
              </a:rPr>
              <a:t> Cloud Computing and Service Management (CLD01) </a:t>
            </a:r>
            <a:r>
              <a:rPr lang="en-US" sz="1600" dirty="0" smtClean="0">
                <a:solidFill>
                  <a:schemeClr val="tx1"/>
                </a:solidFill>
              </a:rPr>
              <a:t/>
            </a:r>
            <a:br>
              <a:rPr lang="en-US" sz="1600" dirty="0" smtClean="0">
                <a:solidFill>
                  <a:schemeClr val="tx1"/>
                </a:solidFill>
              </a:rPr>
            </a:br>
            <a:r>
              <a:rPr lang="en-US" sz="1000" dirty="0" smtClean="0">
                <a:solidFill>
                  <a:schemeClr val="tx1"/>
                </a:solidFill>
              </a:rPr>
              <a:t>(</a:t>
            </a:r>
            <a:r>
              <a:rPr lang="en-US" sz="1000" dirty="0" err="1" smtClean="0">
                <a:solidFill>
                  <a:schemeClr val="tx1"/>
                </a:solidFill>
              </a:rPr>
              <a:t>CloudLectureUniSTRJochen</a:t>
            </a:r>
            <a:r>
              <a:rPr lang="en-US" sz="1000" dirty="0" smtClean="0">
                <a:solidFill>
                  <a:schemeClr val="tx1"/>
                </a:solidFill>
              </a:rPr>
              <a:t> – Chapter 1 and 2)</a:t>
            </a:r>
          </a:p>
          <a:p>
            <a:pPr algn="l">
              <a:buFont typeface="Arial" pitchFamily="34" charset="0"/>
              <a:buChar char="•"/>
            </a:pPr>
            <a:endParaRPr lang="en-US" sz="1600" dirty="0" smtClean="0">
              <a:solidFill>
                <a:schemeClr val="tx1"/>
              </a:solidFill>
            </a:endParaRPr>
          </a:p>
          <a:p>
            <a:pPr algn="just">
              <a:buFont typeface="Arial" pitchFamily="34" charset="0"/>
              <a:buChar char="•"/>
            </a:pPr>
            <a:r>
              <a:rPr lang="en-US" sz="1400" dirty="0" smtClean="0">
                <a:solidFill>
                  <a:schemeClr val="tx1"/>
                </a:solidFill>
              </a:rPr>
              <a:t> Cloud Computing Reference Patterns and Open Standards within IBM Cloud Solutions</a:t>
            </a:r>
          </a:p>
          <a:p>
            <a:pPr algn="just"/>
            <a:r>
              <a:rPr lang="en-US" sz="1000" dirty="0" smtClean="0">
                <a:solidFill>
                  <a:schemeClr val="tx1"/>
                </a:solidFill>
                <a:hlinkClick r:id="rId8"/>
              </a:rPr>
              <a:t>ftp://public.dhe.ibm.com/software/be/pdf/solutionsconnect/Cloud_-_1515_-_Kristof_Stroobants_15.15_Cloud_-_Open_Standards_-_vPRES.pdf</a:t>
            </a:r>
            <a:r>
              <a:rPr lang="en-US" sz="1000" dirty="0" smtClean="0">
                <a:solidFill>
                  <a:schemeClr val="tx1"/>
                </a:solidFill>
              </a:rPr>
              <a:t/>
            </a:r>
            <a:br>
              <a:rPr lang="en-US" sz="1000" dirty="0" smtClean="0">
                <a:solidFill>
                  <a:schemeClr val="tx1"/>
                </a:solidFill>
              </a:rPr>
            </a:br>
            <a:endParaRPr lang="en-US" sz="1400" dirty="0" smtClean="0">
              <a:solidFill>
                <a:schemeClr val="tx1"/>
              </a:solidFill>
            </a:endParaRPr>
          </a:p>
          <a:p>
            <a:pPr algn="just">
              <a:buFont typeface="Arial" pitchFamily="34" charset="0"/>
              <a:buChar char="•"/>
            </a:pPr>
            <a:r>
              <a:rPr lang="en-US" sz="1400" dirty="0" smtClean="0">
                <a:solidFill>
                  <a:schemeClr val="tx1"/>
                </a:solidFill>
              </a:rPr>
              <a:t> NIST Cloud Computing Standards Roadmap</a:t>
            </a:r>
          </a:p>
          <a:p>
            <a:pPr algn="l"/>
            <a:r>
              <a:rPr lang="en-US" sz="1000" dirty="0" smtClean="0">
                <a:solidFill>
                  <a:schemeClr val="tx1"/>
                </a:solidFill>
                <a:hlinkClick r:id="rId9"/>
              </a:rPr>
              <a:t>http://www.nist.gov/customcf/get_pdf.cfm?pub_id=909024</a:t>
            </a:r>
            <a:endParaRPr lang="en-US" sz="1000" dirty="0" smtClean="0">
              <a:solidFill>
                <a:schemeClr val="tx1"/>
              </a:solidFill>
              <a:hlinkClick r:id="rId7"/>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Links and used materials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45</a:t>
            </a:fld>
            <a:endParaRPr lang="en-US"/>
          </a:p>
        </p:txBody>
      </p:sp>
      <p:sp>
        <p:nvSpPr>
          <p:cNvPr id="4" name="Rectangle 3"/>
          <p:cNvSpPr/>
          <p:nvPr/>
        </p:nvSpPr>
        <p:spPr>
          <a:xfrm>
            <a:off x="228600" y="960120"/>
            <a:ext cx="8503920" cy="3499420"/>
          </a:xfrm>
          <a:prstGeom prst="rect">
            <a:avLst/>
          </a:prstGeom>
        </p:spPr>
        <p:txBody>
          <a:bodyPr wrap="square">
            <a:spAutoFit/>
          </a:bodyPr>
          <a:lstStyle/>
          <a:p>
            <a:pPr algn="l">
              <a:buFont typeface="Arial" pitchFamily="34" charset="0"/>
              <a:buChar char="•"/>
            </a:pPr>
            <a:r>
              <a:rPr lang="en-US" sz="1400" dirty="0" smtClean="0">
                <a:solidFill>
                  <a:schemeClr val="tx1"/>
                </a:solidFill>
              </a:rPr>
              <a:t> Cloud Computing and Open Standards</a:t>
            </a:r>
          </a:p>
          <a:p>
            <a:pPr algn="l"/>
            <a:r>
              <a:rPr lang="en-US" sz="1000" dirty="0" smtClean="0">
                <a:hlinkClick r:id="rId2"/>
              </a:rPr>
              <a:t>http://www-304.ibm.com/easyaccess/fileserve?contentid=251789</a:t>
            </a:r>
            <a:r>
              <a:rPr lang="en-US" sz="1000" dirty="0" smtClean="0"/>
              <a:t/>
            </a:r>
            <a:br>
              <a:rPr lang="en-US" sz="1000" dirty="0" smtClean="0"/>
            </a:br>
            <a:endParaRPr lang="en-US" sz="1000" dirty="0" smtClean="0"/>
          </a:p>
          <a:p>
            <a:pPr algn="l">
              <a:buFont typeface="Arial" pitchFamily="34" charset="0"/>
              <a:buChar char="•"/>
            </a:pPr>
            <a:r>
              <a:rPr lang="en-US" sz="1400" dirty="0" smtClean="0">
                <a:solidFill>
                  <a:schemeClr val="tx1"/>
                </a:solidFill>
              </a:rPr>
              <a:t> Cloud Security – Who do you trust </a:t>
            </a:r>
          </a:p>
          <a:p>
            <a:pPr algn="l"/>
            <a:r>
              <a:rPr lang="en-US" sz="1000" dirty="0" smtClean="0">
                <a:hlinkClick r:id="rId3"/>
              </a:rPr>
              <a:t>http://www.ibm.com/ibm/files/I581626T50867W87/IBM_Cloud_Security_Who_do_you_trust_LR.pdf</a:t>
            </a:r>
            <a:endParaRPr lang="en-US" sz="1000" dirty="0" smtClean="0"/>
          </a:p>
          <a:p>
            <a:pPr algn="l"/>
            <a:endParaRPr lang="en-US" sz="1000" dirty="0" smtClean="0">
              <a:solidFill>
                <a:schemeClr val="tx1"/>
              </a:solidFill>
              <a:hlinkClick r:id="rId4"/>
            </a:endParaRPr>
          </a:p>
          <a:p>
            <a:pPr algn="l">
              <a:buFont typeface="Arial" pitchFamily="34" charset="0"/>
              <a:buChar char="•"/>
            </a:pPr>
            <a:r>
              <a:rPr lang="en-US" sz="1400" dirty="0" smtClean="0">
                <a:solidFill>
                  <a:schemeClr val="tx1"/>
                </a:solidFill>
              </a:rPr>
              <a:t> Safe Harbor Framework</a:t>
            </a:r>
          </a:p>
          <a:p>
            <a:pPr algn="l"/>
            <a:r>
              <a:rPr lang="en-US" sz="1000" dirty="0" smtClean="0">
                <a:solidFill>
                  <a:schemeClr val="tx1"/>
                </a:solidFill>
                <a:hlinkClick r:id="rId5"/>
              </a:rPr>
              <a:t>http://trade.gov/media/publications/pdf/safeharbor-selfcert2009.pdf</a:t>
            </a:r>
            <a:endParaRPr lang="en-US" sz="1000" dirty="0" smtClean="0">
              <a:solidFill>
                <a:schemeClr val="tx1"/>
              </a:solidFill>
            </a:endParaRPr>
          </a:p>
          <a:p>
            <a:pPr algn="l"/>
            <a:endParaRPr lang="en-US" sz="1000" dirty="0" smtClean="0">
              <a:solidFill>
                <a:schemeClr val="tx1"/>
              </a:solidFill>
              <a:hlinkClick r:id="rId4"/>
            </a:endParaRPr>
          </a:p>
          <a:p>
            <a:pPr algn="l">
              <a:buFont typeface="Arial" pitchFamily="34" charset="0"/>
              <a:buChar char="•"/>
            </a:pPr>
            <a:r>
              <a:rPr lang="en-US" sz="1400" dirty="0" smtClean="0">
                <a:solidFill>
                  <a:schemeClr val="tx1"/>
                </a:solidFill>
              </a:rPr>
              <a:t> Cloud Computing Use Cases</a:t>
            </a:r>
            <a:endParaRPr lang="en-US" sz="1400" dirty="0" smtClean="0">
              <a:solidFill>
                <a:schemeClr val="tx1"/>
              </a:solidFill>
              <a:hlinkClick r:id="rId4"/>
            </a:endParaRPr>
          </a:p>
          <a:p>
            <a:pPr algn="l"/>
            <a:r>
              <a:rPr lang="en-US" sz="1000" dirty="0" smtClean="0">
                <a:solidFill>
                  <a:schemeClr val="tx1"/>
                </a:solidFill>
                <a:hlinkClick r:id="rId4"/>
              </a:rPr>
              <a:t>http://www.cloudstandardscustomercouncil.org/Cloud_Computing_Use_Cases_Whitepaper-4_0.pdf</a:t>
            </a:r>
          </a:p>
          <a:p>
            <a:pPr algn="l"/>
            <a:endParaRPr lang="en-US" sz="1000" dirty="0" smtClean="0">
              <a:solidFill>
                <a:schemeClr val="tx1"/>
              </a:solidFill>
              <a:hlinkClick r:id="rId4"/>
            </a:endParaRPr>
          </a:p>
          <a:p>
            <a:pPr algn="l">
              <a:buFont typeface="Arial" pitchFamily="34" charset="0"/>
              <a:buChar char="•"/>
            </a:pPr>
            <a:r>
              <a:rPr lang="en-US" sz="1000" dirty="0" smtClean="0">
                <a:solidFill>
                  <a:schemeClr val="tx1"/>
                </a:solidFill>
              </a:rPr>
              <a:t> </a:t>
            </a:r>
            <a:r>
              <a:rPr lang="en-US" sz="1400" dirty="0" smtClean="0">
                <a:solidFill>
                  <a:schemeClr val="tx1"/>
                </a:solidFill>
              </a:rPr>
              <a:t>Public Cloud Service Agreements: What to expect and What to negotiate</a:t>
            </a:r>
          </a:p>
          <a:p>
            <a:pPr algn="l"/>
            <a:r>
              <a:rPr lang="en-US" sz="1000" dirty="0" smtClean="0">
                <a:solidFill>
                  <a:schemeClr val="tx1"/>
                </a:solidFill>
                <a:hlinkClick r:id="rId6"/>
              </a:rPr>
              <a:t>http://www.cloudstandardscustomercouncil.org/PublicCloudServiceAgreements2.pdf</a:t>
            </a:r>
            <a:endParaRPr lang="en-US" sz="1000" dirty="0" smtClean="0">
              <a:solidFill>
                <a:schemeClr val="tx1"/>
              </a:solidFill>
              <a:hlinkClick r:id="rId4"/>
            </a:endParaRPr>
          </a:p>
          <a:p>
            <a:endParaRPr lang="en-US" sz="1600" dirty="0" smtClean="0"/>
          </a:p>
          <a:p>
            <a:r>
              <a:rPr lang="en-US" sz="1600" b="1" dirty="0" smtClean="0"/>
              <a:t> </a:t>
            </a:r>
            <a:endParaRPr lang="en-US" sz="1600" dirty="0" smtClean="0">
              <a:solidFill>
                <a:schemeClr val="tx1"/>
              </a:solidFill>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sz="1600" dirty="0" smtClean="0">
              <a:solidFill>
                <a:schemeClr val="tx1"/>
              </a:solidFill>
            </a:endParaRPr>
          </a:p>
          <a:p>
            <a:pPr algn="l">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and structure</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5</a:t>
            </a:fld>
            <a:endParaRPr lang="en-US"/>
          </a:p>
        </p:txBody>
      </p:sp>
      <p:sp>
        <p:nvSpPr>
          <p:cNvPr id="4" name="Rectangle 3"/>
          <p:cNvSpPr/>
          <p:nvPr/>
        </p:nvSpPr>
        <p:spPr>
          <a:xfrm>
            <a:off x="228600" y="1097280"/>
            <a:ext cx="8248373" cy="5216813"/>
          </a:xfrm>
          <a:prstGeom prst="rect">
            <a:avLst/>
          </a:prstGeom>
        </p:spPr>
        <p:txBody>
          <a:bodyPr wrap="square">
            <a:spAutoFit/>
          </a:bodyPr>
          <a:lstStyle/>
          <a:p>
            <a:pPr algn="l"/>
            <a:r>
              <a:rPr lang="en-US" sz="1400" b="1" dirty="0" smtClean="0">
                <a:solidFill>
                  <a:schemeClr val="tx1"/>
                </a:solidFill>
              </a:rPr>
              <a:t>Key presentation</a:t>
            </a:r>
          </a:p>
          <a:p>
            <a:pPr algn="l"/>
            <a:endParaRPr lang="en-US" sz="1200" dirty="0" smtClean="0">
              <a:solidFill>
                <a:schemeClr val="tx1"/>
              </a:solidFill>
            </a:endParaRPr>
          </a:p>
          <a:p>
            <a:pPr algn="l">
              <a:buFont typeface="Arial" pitchFamily="34" charset="0"/>
              <a:buChar char="•"/>
            </a:pPr>
            <a:r>
              <a:rPr lang="en-US" sz="1200" dirty="0" smtClean="0">
                <a:solidFill>
                  <a:schemeClr val="tx1"/>
                </a:solidFill>
              </a:rPr>
              <a:t>	File: This training material -&gt; </a:t>
            </a:r>
            <a:r>
              <a:rPr lang="en-US" sz="1200" b="1" dirty="0" smtClean="0">
                <a:solidFill>
                  <a:srgbClr val="FF0000"/>
                </a:solidFill>
              </a:rPr>
              <a:t>master file</a:t>
            </a:r>
            <a:endParaRPr lang="en-US" sz="1200" dirty="0" smtClean="0">
              <a:solidFill>
                <a:srgbClr val="FF0000"/>
              </a:solidFill>
            </a:endParaRPr>
          </a:p>
          <a:p>
            <a:pPr algn="l">
              <a:buFont typeface="Arial" pitchFamily="34" charset="0"/>
              <a:buChar char="•"/>
            </a:pPr>
            <a:endParaRPr lang="en-US" sz="1200" dirty="0" smtClean="0">
              <a:solidFill>
                <a:schemeClr val="tx1"/>
              </a:solidFill>
            </a:endParaRPr>
          </a:p>
          <a:p>
            <a:pPr algn="l">
              <a:buFont typeface="Arial" pitchFamily="34" charset="0"/>
              <a:buChar char="•"/>
            </a:pPr>
            <a:r>
              <a:rPr lang="en-US" sz="1200" dirty="0" smtClean="0">
                <a:solidFill>
                  <a:schemeClr val="tx1"/>
                </a:solidFill>
              </a:rPr>
              <a:t>	Source: Cloud Computing and Service Management (CLD01)</a:t>
            </a:r>
          </a:p>
          <a:p>
            <a:pPr algn="l"/>
            <a:r>
              <a:rPr lang="en-US" sz="1200" dirty="0" smtClean="0">
                <a:solidFill>
                  <a:schemeClr val="tx1"/>
                </a:solidFill>
              </a:rPr>
              <a:t>	File: CloudLectureUniSTRJochen.pdf – Chapter 1 and 2 -&gt; </a:t>
            </a:r>
            <a:r>
              <a:rPr lang="en-US" sz="1200" b="1" dirty="0" smtClean="0">
                <a:solidFill>
                  <a:srgbClr val="0070C0"/>
                </a:solidFill>
              </a:rPr>
              <a:t>supplement</a:t>
            </a:r>
            <a:endParaRPr lang="en-US" sz="1200" dirty="0" smtClean="0">
              <a:solidFill>
                <a:schemeClr val="tx1"/>
              </a:solidFill>
            </a:endParaRPr>
          </a:p>
          <a:p>
            <a:pPr algn="l">
              <a:buFont typeface="Arial" pitchFamily="34" charset="0"/>
              <a:buChar char="•"/>
            </a:pPr>
            <a:endParaRPr lang="en-US" sz="1200" dirty="0" smtClean="0">
              <a:solidFill>
                <a:schemeClr val="tx1"/>
              </a:solidFill>
            </a:endParaRPr>
          </a:p>
          <a:p>
            <a:pPr algn="l"/>
            <a:endParaRPr lang="en-US" sz="1400" dirty="0" smtClean="0">
              <a:solidFill>
                <a:schemeClr val="tx1"/>
              </a:solidFill>
            </a:endParaRPr>
          </a:p>
          <a:p>
            <a:pPr algn="l"/>
            <a:r>
              <a:rPr lang="en-US" sz="1400" b="1" dirty="0" smtClean="0">
                <a:solidFill>
                  <a:schemeClr val="tx1"/>
                </a:solidFill>
              </a:rPr>
              <a:t>Appendix</a:t>
            </a:r>
          </a:p>
          <a:p>
            <a:pPr algn="l"/>
            <a:endParaRPr lang="en-US" sz="1200" dirty="0" smtClean="0">
              <a:solidFill>
                <a:schemeClr val="tx1"/>
              </a:solidFill>
            </a:endParaRPr>
          </a:p>
          <a:p>
            <a:pPr algn="l"/>
            <a:r>
              <a:rPr lang="en-US" sz="1400" b="1" dirty="0" smtClean="0">
                <a:solidFill>
                  <a:schemeClr val="tx1"/>
                </a:solidFill>
              </a:rPr>
              <a:t>A – </a:t>
            </a:r>
          </a:p>
          <a:p>
            <a:pPr algn="l"/>
            <a:r>
              <a:rPr lang="en-US" sz="1200" dirty="0" smtClean="0">
                <a:solidFill>
                  <a:schemeClr val="tx1"/>
                </a:solidFill>
              </a:rPr>
              <a:t>	Source: Foundations in IT services  governance  and ITIL courseware - Instructor Resources CD</a:t>
            </a:r>
          </a:p>
          <a:p>
            <a:pPr algn="l"/>
            <a:r>
              <a:rPr lang="en-US" sz="1200" dirty="0" smtClean="0">
                <a:solidFill>
                  <a:schemeClr val="tx1"/>
                </a:solidFill>
              </a:rPr>
              <a:t>	File: Unit01.pps</a:t>
            </a:r>
          </a:p>
          <a:p>
            <a:pPr algn="l"/>
            <a:endParaRPr lang="en-US" sz="1400" b="1" dirty="0" smtClean="0">
              <a:solidFill>
                <a:schemeClr val="tx1"/>
              </a:solidFill>
            </a:endParaRPr>
          </a:p>
          <a:p>
            <a:pPr algn="l"/>
            <a:r>
              <a:rPr lang="en-US" sz="1400" b="1" dirty="0" smtClean="0">
                <a:solidFill>
                  <a:schemeClr val="tx1"/>
                </a:solidFill>
              </a:rPr>
              <a:t>B – </a:t>
            </a:r>
          </a:p>
          <a:p>
            <a:pPr algn="l"/>
            <a:r>
              <a:rPr lang="en-US" sz="1200" dirty="0" smtClean="0">
                <a:solidFill>
                  <a:schemeClr val="tx1"/>
                </a:solidFill>
              </a:rPr>
              <a:t>	Source: Cloud Computing and Service Management (CLD01)</a:t>
            </a:r>
          </a:p>
          <a:p>
            <a:pPr algn="l"/>
            <a:r>
              <a:rPr lang="en-US" sz="1200" dirty="0" smtClean="0">
                <a:solidFill>
                  <a:schemeClr val="tx1"/>
                </a:solidFill>
              </a:rPr>
              <a:t>	File: CloudServiceManagement.pdf</a:t>
            </a:r>
          </a:p>
          <a:p>
            <a:pPr algn="l"/>
            <a:r>
              <a:rPr lang="en-US" sz="1200" dirty="0" smtClean="0">
                <a:solidFill>
                  <a:schemeClr val="tx1"/>
                </a:solidFill>
              </a:rPr>
              <a:t>	</a:t>
            </a:r>
          </a:p>
          <a:p>
            <a:pPr algn="l"/>
            <a:r>
              <a:rPr lang="en-US" sz="1400" b="1" dirty="0" smtClean="0">
                <a:solidFill>
                  <a:schemeClr val="tx1"/>
                </a:solidFill>
              </a:rPr>
              <a:t>C – </a:t>
            </a:r>
          </a:p>
          <a:p>
            <a:pPr algn="l"/>
            <a:r>
              <a:rPr lang="en-US" sz="1200" dirty="0" smtClean="0">
                <a:solidFill>
                  <a:schemeClr val="tx1"/>
                </a:solidFill>
              </a:rPr>
              <a:t>	Source: Cloud Computing and Service Management (CLD01)</a:t>
            </a:r>
          </a:p>
          <a:p>
            <a:pPr algn="l"/>
            <a:r>
              <a:rPr lang="en-US" sz="1200" dirty="0" smtClean="0">
                <a:solidFill>
                  <a:schemeClr val="tx1"/>
                </a:solidFill>
              </a:rPr>
              <a:t>	File: Cloud_Computing_-_Virtualization_-_2010-03-08b.pdf – part 3</a:t>
            </a:r>
          </a:p>
          <a:p>
            <a:pPr algn="l"/>
            <a:endParaRPr lang="en-US" sz="1200" dirty="0" smtClean="0">
              <a:solidFill>
                <a:schemeClr val="tx1"/>
              </a:solidFill>
            </a:endParaRPr>
          </a:p>
          <a:p>
            <a:pPr algn="l"/>
            <a:endParaRPr lang="en-US" sz="1200" dirty="0" smtClean="0">
              <a:solidFill>
                <a:schemeClr val="tx1"/>
              </a:solidFill>
            </a:endParaRPr>
          </a:p>
          <a:p>
            <a:pPr algn="l"/>
            <a:endParaRPr lang="en-US" sz="1200" dirty="0" smtClean="0">
              <a:solidFill>
                <a:schemeClr val="tx1"/>
              </a:solidFill>
            </a:endParaRPr>
          </a:p>
          <a:p>
            <a:endParaRPr lang="en-US" sz="1400" dirty="0" smtClean="0">
              <a:solidFill>
                <a:schemeClr val="tx1"/>
              </a:solidFill>
            </a:endParaRPr>
          </a:p>
          <a:p>
            <a:endParaRPr lang="en-US" sz="1800" dirty="0" smtClean="0">
              <a:solidFill>
                <a:schemeClr val="tx1"/>
              </a:solidFill>
            </a:endParaRPr>
          </a:p>
          <a:p>
            <a:endParaRPr lang="en-US" sz="1800" dirty="0" smtClean="0">
              <a:solidFill>
                <a:schemeClr val="tx1"/>
              </a:solidFill>
            </a:endParaRPr>
          </a:p>
          <a:p>
            <a:endParaRPr lang="en-US" sz="180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Standards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6</a:t>
            </a:fld>
            <a:endParaRPr lang="en-US"/>
          </a:p>
        </p:txBody>
      </p:sp>
      <p:sp>
        <p:nvSpPr>
          <p:cNvPr id="4" name="Rectangle 3"/>
          <p:cNvSpPr/>
          <p:nvPr/>
        </p:nvSpPr>
        <p:spPr>
          <a:xfrm>
            <a:off x="182880" y="1051560"/>
            <a:ext cx="8641080" cy="2751522"/>
          </a:xfrm>
          <a:prstGeom prst="rect">
            <a:avLst/>
          </a:prstGeom>
        </p:spPr>
        <p:txBody>
          <a:bodyPr wrap="square">
            <a:spAutoFit/>
          </a:bodyPr>
          <a:lstStyle/>
          <a:p>
            <a:pPr algn="just"/>
            <a:r>
              <a:rPr lang="en-US" sz="1600" dirty="0" smtClean="0">
                <a:solidFill>
                  <a:schemeClr val="tx1"/>
                </a:solidFill>
              </a:rPr>
              <a:t>Cloud computing standards are already available in support of many of the functions and requirements for cloud computing. While many of these standards were developed in support of pre-cloud computing technologies, such as those designed for web services and the Internet, they also support the functions and requirements of cloud computing. Other standards are now being developed in specific support of cloud computing functions and requirements, such as virtualization.</a:t>
            </a:r>
          </a:p>
          <a:p>
            <a:pPr algn="just"/>
            <a:endParaRPr lang="en-US" sz="1600" dirty="0" smtClean="0">
              <a:solidFill>
                <a:schemeClr val="tx1"/>
              </a:solidFill>
            </a:endParaRPr>
          </a:p>
          <a:p>
            <a:pPr algn="just"/>
            <a:r>
              <a:rPr lang="en-US" sz="1600" dirty="0" smtClean="0">
                <a:solidFill>
                  <a:schemeClr val="tx1"/>
                </a:solidFill>
              </a:rPr>
              <a:t>There is a </a:t>
            </a:r>
            <a:r>
              <a:rPr lang="en-US" sz="1600" b="1" dirty="0" smtClean="0">
                <a:solidFill>
                  <a:schemeClr val="tx1"/>
                </a:solidFill>
              </a:rPr>
              <a:t>fast-changing landscape </a:t>
            </a:r>
            <a:r>
              <a:rPr lang="en-US" sz="1600" dirty="0" smtClean="0">
                <a:solidFill>
                  <a:schemeClr val="tx1"/>
                </a:solidFill>
              </a:rPr>
              <a:t>of cloud computing-relevant standardization under way in a number of Standards Developing Organizations (SDOs). While there are </a:t>
            </a:r>
            <a:r>
              <a:rPr lang="en-US" sz="1600" b="1" dirty="0" smtClean="0">
                <a:solidFill>
                  <a:schemeClr val="tx1"/>
                </a:solidFill>
              </a:rPr>
              <a:t>only a few approved cloud computing specific standards at present</a:t>
            </a:r>
            <a:r>
              <a:rPr lang="en-US" sz="1600" dirty="0" smtClean="0">
                <a:solidFill>
                  <a:schemeClr val="tx1"/>
                </a:solidFill>
              </a:rPr>
              <a:t>, federal agencies should be encouraged to participate in specific cloud computing standards development projects that support their priorities in cloud computing services</a:t>
            </a:r>
            <a:endParaRPr lang="en-US" sz="1600" dirty="0">
              <a:solidFill>
                <a:schemeClr val="tx1"/>
              </a:solidFill>
            </a:endParaRPr>
          </a:p>
        </p:txBody>
      </p:sp>
      <p:sp>
        <p:nvSpPr>
          <p:cNvPr id="5" name="TextBox 4"/>
          <p:cNvSpPr txBox="1"/>
          <p:nvPr/>
        </p:nvSpPr>
        <p:spPr>
          <a:xfrm>
            <a:off x="320040" y="6187988"/>
            <a:ext cx="7452360" cy="258532"/>
          </a:xfrm>
          <a:prstGeom prst="rect">
            <a:avLst/>
          </a:prstGeom>
          <a:noFill/>
        </p:spPr>
        <p:txBody>
          <a:bodyPr wrap="square" rtlCol="0">
            <a:spAutoFit/>
          </a:bodyPr>
          <a:lstStyle/>
          <a:p>
            <a:pPr algn="l"/>
            <a:r>
              <a:rPr lang="en-US" sz="1200" b="1" dirty="0" smtClean="0">
                <a:solidFill>
                  <a:srgbClr val="002060"/>
                </a:solidFill>
              </a:rPr>
              <a:t>Source</a:t>
            </a:r>
            <a:r>
              <a:rPr lang="en-US" sz="1200" dirty="0" smtClean="0">
                <a:solidFill>
                  <a:srgbClr val="002060"/>
                </a:solidFill>
              </a:rPr>
              <a:t>: http://www.nist.gov/customcf/get_pdf.cfm?pub_id=909024</a:t>
            </a:r>
            <a:endParaRPr lang="en-US" sz="1200" dirty="0">
              <a:solidFill>
                <a:srgbClr val="002060"/>
              </a:solidFill>
            </a:endParaRPr>
          </a:p>
        </p:txBody>
      </p:sp>
      <p:pic>
        <p:nvPicPr>
          <p:cNvPr id="23553" name="Picture 1"/>
          <p:cNvPicPr>
            <a:picLocks noChangeAspect="1" noChangeArrowheads="1"/>
          </p:cNvPicPr>
          <p:nvPr/>
        </p:nvPicPr>
        <p:blipFill>
          <a:blip r:embed="rId2"/>
          <a:srcRect/>
          <a:stretch>
            <a:fillRect/>
          </a:stretch>
        </p:blipFill>
        <p:spPr bwMode="auto">
          <a:xfrm>
            <a:off x="5829300" y="3703320"/>
            <a:ext cx="2857500" cy="220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7</a:t>
            </a:fld>
            <a:endParaRPr lang="en-US"/>
          </a:p>
        </p:txBody>
      </p:sp>
      <p:pic>
        <p:nvPicPr>
          <p:cNvPr id="22530" name="Picture 2"/>
          <p:cNvPicPr>
            <a:picLocks noChangeAspect="1" noChangeArrowheads="1"/>
          </p:cNvPicPr>
          <p:nvPr/>
        </p:nvPicPr>
        <p:blipFill>
          <a:blip r:embed="rId2"/>
          <a:srcRect/>
          <a:stretch>
            <a:fillRect/>
          </a:stretch>
        </p:blipFill>
        <p:spPr bwMode="auto">
          <a:xfrm>
            <a:off x="1417320" y="1005840"/>
            <a:ext cx="6979285" cy="4845695"/>
          </a:xfrm>
          <a:prstGeom prst="rect">
            <a:avLst/>
          </a:prstGeom>
          <a:noFill/>
          <a:ln w="9525">
            <a:noFill/>
            <a:miter lim="800000"/>
            <a:headEnd/>
            <a:tailEnd/>
          </a:ln>
        </p:spPr>
      </p:pic>
      <p:sp>
        <p:nvSpPr>
          <p:cNvPr id="5" name="Title 1"/>
          <p:cNvSpPr>
            <a:spLocks noGrp="1"/>
          </p:cNvSpPr>
          <p:nvPr>
            <p:ph type="title"/>
          </p:nvPr>
        </p:nvSpPr>
        <p:spPr>
          <a:xfrm>
            <a:off x="182563" y="593725"/>
            <a:ext cx="8686800" cy="639763"/>
          </a:xfrm>
        </p:spPr>
        <p:txBody>
          <a:bodyPr/>
          <a:lstStyle/>
          <a:p>
            <a:r>
              <a:rPr lang="en-US" dirty="0" smtClean="0"/>
              <a:t>Cloud Standards</a:t>
            </a:r>
            <a:endParaRPr lang="en-US" dirty="0"/>
          </a:p>
        </p:txBody>
      </p:sp>
      <p:sp>
        <p:nvSpPr>
          <p:cNvPr id="6" name="TextBox 5"/>
          <p:cNvSpPr txBox="1"/>
          <p:nvPr/>
        </p:nvSpPr>
        <p:spPr>
          <a:xfrm>
            <a:off x="502920" y="6187988"/>
            <a:ext cx="7452360" cy="258532"/>
          </a:xfrm>
          <a:prstGeom prst="rect">
            <a:avLst/>
          </a:prstGeom>
          <a:noFill/>
        </p:spPr>
        <p:txBody>
          <a:bodyPr wrap="square" rtlCol="0">
            <a:spAutoFit/>
          </a:bodyPr>
          <a:lstStyle/>
          <a:p>
            <a:pPr algn="l"/>
            <a:r>
              <a:rPr lang="en-US" sz="1200" b="1" dirty="0" smtClean="0">
                <a:solidFill>
                  <a:srgbClr val="002060"/>
                </a:solidFill>
              </a:rPr>
              <a:t>Source</a:t>
            </a:r>
            <a:r>
              <a:rPr lang="en-US" sz="1200" dirty="0" smtClean="0">
                <a:solidFill>
                  <a:srgbClr val="002060"/>
                </a:solidFill>
              </a:rPr>
              <a:t>: http://www.nist.gov/customcf/get_pdf.cfm?pub_id=909024</a:t>
            </a:r>
            <a:endParaRPr lang="en-US" sz="1200" dirty="0">
              <a:solidFill>
                <a:srgbClr val="00206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Cloud Standards – recommendations for companies</a:t>
            </a:r>
            <a:endParaRPr lang="en-US" dirty="0"/>
          </a:p>
        </p:txBody>
      </p:sp>
      <p:sp>
        <p:nvSpPr>
          <p:cNvPr id="3" name="Slide Number Placeholder 2"/>
          <p:cNvSpPr>
            <a:spLocks noGrp="1"/>
          </p:cNvSpPr>
          <p:nvPr>
            <p:ph type="sldNum" sz="quarter" idx="11"/>
          </p:nvPr>
        </p:nvSpPr>
        <p:spPr>
          <a:xfrm>
            <a:off x="182563" y="6582410"/>
            <a:ext cx="366712" cy="184150"/>
          </a:xfrm>
        </p:spPr>
        <p:txBody>
          <a:bodyPr/>
          <a:lstStyle/>
          <a:p>
            <a:pPr>
              <a:defRPr/>
            </a:pPr>
            <a:fld id="{7759C7FE-BE6B-403C-A13B-DB95E1BBB64B}" type="slidenum">
              <a:rPr lang="en-US" smtClean="0"/>
              <a:pPr>
                <a:defRPr/>
              </a:pPr>
              <a:t>8</a:t>
            </a:fld>
            <a:endParaRPr lang="en-US"/>
          </a:p>
        </p:txBody>
      </p:sp>
      <p:sp>
        <p:nvSpPr>
          <p:cNvPr id="4" name="Rectangle 3"/>
          <p:cNvSpPr/>
          <p:nvPr/>
        </p:nvSpPr>
        <p:spPr>
          <a:xfrm>
            <a:off x="228600" y="1280160"/>
            <a:ext cx="8412480" cy="4164217"/>
          </a:xfrm>
          <a:prstGeom prst="rect">
            <a:avLst/>
          </a:prstGeom>
        </p:spPr>
        <p:txBody>
          <a:bodyPr wrap="square">
            <a:spAutoFit/>
          </a:bodyPr>
          <a:lstStyle/>
          <a:p>
            <a:pPr algn="just"/>
            <a:r>
              <a:rPr lang="en-US" sz="1400" b="1" dirty="0" smtClean="0">
                <a:solidFill>
                  <a:schemeClr val="tx1"/>
                </a:solidFill>
              </a:rPr>
              <a:t>1 – Contribute Agency Requirements</a:t>
            </a:r>
            <a:endParaRPr lang="en-US" sz="1400" dirty="0" smtClean="0">
              <a:solidFill>
                <a:schemeClr val="tx1"/>
              </a:solidFill>
            </a:endParaRPr>
          </a:p>
          <a:p>
            <a:pPr algn="just"/>
            <a:r>
              <a:rPr lang="en-US" sz="1400" dirty="0" smtClean="0">
                <a:solidFill>
                  <a:schemeClr val="tx1"/>
                </a:solidFill>
              </a:rPr>
              <a:t>Agencies should contribute clear and comprehensive user requirements for cloud computing standards projects.</a:t>
            </a:r>
          </a:p>
          <a:p>
            <a:pPr algn="just"/>
            <a:endParaRPr lang="en-US" sz="1400" dirty="0" smtClean="0">
              <a:solidFill>
                <a:schemeClr val="tx1"/>
              </a:solidFill>
            </a:endParaRPr>
          </a:p>
          <a:p>
            <a:pPr algn="just"/>
            <a:r>
              <a:rPr lang="en-US" sz="1400" b="1" dirty="0" smtClean="0">
                <a:solidFill>
                  <a:schemeClr val="tx1"/>
                </a:solidFill>
              </a:rPr>
              <a:t>2 – Participate in Standards Development</a:t>
            </a:r>
          </a:p>
          <a:p>
            <a:pPr algn="just"/>
            <a:r>
              <a:rPr lang="en-US" sz="1400" dirty="0" smtClean="0">
                <a:solidFill>
                  <a:schemeClr val="tx1"/>
                </a:solidFill>
              </a:rPr>
              <a:t>Agencies should actively participate in cloud computing standards development projects that are of high priority to their agency missions.</a:t>
            </a:r>
          </a:p>
          <a:p>
            <a:pPr algn="just"/>
            <a:endParaRPr lang="en-US" sz="1400" dirty="0" smtClean="0">
              <a:solidFill>
                <a:schemeClr val="tx1"/>
              </a:solidFill>
            </a:endParaRPr>
          </a:p>
          <a:p>
            <a:pPr algn="just"/>
            <a:r>
              <a:rPr lang="en-US" sz="1400" b="1" dirty="0" smtClean="0">
                <a:solidFill>
                  <a:schemeClr val="tx1"/>
                </a:solidFill>
              </a:rPr>
              <a:t>3 – Encourage Testing to Accelerate Technically Sound Standards - Based Deployments</a:t>
            </a:r>
          </a:p>
          <a:p>
            <a:pPr algn="just"/>
            <a:r>
              <a:rPr lang="en-US" sz="1400" dirty="0" smtClean="0">
                <a:solidFill>
                  <a:schemeClr val="tx1"/>
                </a:solidFill>
              </a:rPr>
              <a:t>Agencies should support the concurrent development of conformity and interoperability assessment schemes to accelerate the development and use of technically sound cloud computing standards and standards-based products, processes and services.</a:t>
            </a:r>
          </a:p>
          <a:p>
            <a:pPr algn="just"/>
            <a:endParaRPr lang="en-US" sz="1400" dirty="0" smtClean="0">
              <a:solidFill>
                <a:schemeClr val="tx1"/>
              </a:solidFill>
            </a:endParaRPr>
          </a:p>
          <a:p>
            <a:pPr algn="just"/>
            <a:r>
              <a:rPr lang="en-US" sz="1400" b="1" dirty="0" smtClean="0">
                <a:solidFill>
                  <a:schemeClr val="tx1"/>
                </a:solidFill>
              </a:rPr>
              <a:t>4 – Specify Cloud Computing Standards</a:t>
            </a:r>
          </a:p>
          <a:p>
            <a:pPr algn="just"/>
            <a:r>
              <a:rPr lang="en-US" sz="1400" dirty="0" smtClean="0">
                <a:solidFill>
                  <a:schemeClr val="tx1"/>
                </a:solidFill>
              </a:rPr>
              <a:t>Agencies should specify cloud computing standards in their procurements and grant guidance when multiple vendors offer standards-based implementations and there is evidence of successful interoperability testing. In such cases, agencies should ask vendors to show compliance to the specified standards.</a:t>
            </a:r>
          </a:p>
          <a:p>
            <a:pPr algn="just"/>
            <a:endParaRPr lang="en-US" sz="1400" dirty="0" smtClean="0">
              <a:solidFill>
                <a:schemeClr val="tx1"/>
              </a:solidFill>
            </a:endParaRPr>
          </a:p>
          <a:p>
            <a:pPr algn="l"/>
            <a:r>
              <a:rPr lang="en-US" sz="1400" b="1" dirty="0" smtClean="0">
                <a:solidFill>
                  <a:schemeClr val="tx1"/>
                </a:solidFill>
              </a:rPr>
              <a:t>5 – Dissemination of Information on Cloud Computing Standards</a:t>
            </a:r>
          </a:p>
          <a:p>
            <a:pPr algn="l"/>
            <a:r>
              <a:rPr lang="en-US" sz="1400" dirty="0" smtClean="0">
                <a:solidFill>
                  <a:schemeClr val="tx1"/>
                </a:solidFill>
              </a:rPr>
              <a:t>A listing of standards relevant to cloud computing should be posted and maintained by NIST.</a:t>
            </a:r>
            <a:endParaRPr lang="en-US" sz="1400" dirty="0">
              <a:solidFill>
                <a:schemeClr val="tx1"/>
              </a:solidFill>
            </a:endParaRPr>
          </a:p>
        </p:txBody>
      </p:sp>
      <p:sp>
        <p:nvSpPr>
          <p:cNvPr id="5" name="TextBox 4"/>
          <p:cNvSpPr txBox="1"/>
          <p:nvPr/>
        </p:nvSpPr>
        <p:spPr>
          <a:xfrm>
            <a:off x="228600" y="6233073"/>
            <a:ext cx="7452360" cy="258532"/>
          </a:xfrm>
          <a:prstGeom prst="rect">
            <a:avLst/>
          </a:prstGeom>
          <a:noFill/>
        </p:spPr>
        <p:txBody>
          <a:bodyPr wrap="square" rtlCol="0">
            <a:spAutoFit/>
          </a:bodyPr>
          <a:lstStyle/>
          <a:p>
            <a:pPr algn="l"/>
            <a:r>
              <a:rPr lang="en-US" sz="1200" b="1" dirty="0" smtClean="0">
                <a:solidFill>
                  <a:srgbClr val="002060"/>
                </a:solidFill>
              </a:rPr>
              <a:t>Source</a:t>
            </a:r>
            <a:r>
              <a:rPr lang="en-US" sz="1200" dirty="0" smtClean="0">
                <a:solidFill>
                  <a:srgbClr val="002060"/>
                </a:solidFill>
              </a:rPr>
              <a:t>: http://www.nist.gov/customcf/get_pdf.cfm?pub_id=909024</a:t>
            </a:r>
            <a:endParaRPr lang="en-US" sz="1200" dirty="0">
              <a:solidFill>
                <a:srgbClr val="00206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benefits of standards</a:t>
            </a:r>
            <a:endParaRPr lang="en-US" dirty="0"/>
          </a:p>
        </p:txBody>
      </p:sp>
      <p:sp>
        <p:nvSpPr>
          <p:cNvPr id="3" name="Slide Number Placeholder 2"/>
          <p:cNvSpPr>
            <a:spLocks noGrp="1"/>
          </p:cNvSpPr>
          <p:nvPr>
            <p:ph type="sldNum" sz="quarter" idx="11"/>
          </p:nvPr>
        </p:nvSpPr>
        <p:spPr/>
        <p:txBody>
          <a:bodyPr/>
          <a:lstStyle/>
          <a:p>
            <a:pPr>
              <a:defRPr/>
            </a:pPr>
            <a:fld id="{7759C7FE-BE6B-403C-A13B-DB95E1BBB64B}" type="slidenum">
              <a:rPr lang="en-US" smtClean="0"/>
              <a:pPr>
                <a:defRPr/>
              </a:pPr>
              <a:t>9</a:t>
            </a:fld>
            <a:endParaRPr lang="en-US"/>
          </a:p>
        </p:txBody>
      </p:sp>
      <p:sp>
        <p:nvSpPr>
          <p:cNvPr id="4" name="Rectangle 3"/>
          <p:cNvSpPr/>
          <p:nvPr/>
        </p:nvSpPr>
        <p:spPr>
          <a:xfrm>
            <a:off x="228600" y="1097280"/>
            <a:ext cx="7406640" cy="3000821"/>
          </a:xfrm>
          <a:prstGeom prst="rect">
            <a:avLst/>
          </a:prstGeom>
        </p:spPr>
        <p:txBody>
          <a:bodyPr wrap="square">
            <a:spAutoFit/>
          </a:bodyPr>
          <a:lstStyle/>
          <a:p>
            <a:pPr algn="just"/>
            <a:endParaRPr lang="en-US" sz="1400" dirty="0" smtClean="0">
              <a:solidFill>
                <a:schemeClr val="tx1"/>
              </a:solidFill>
            </a:endParaRPr>
          </a:p>
          <a:p>
            <a:pPr algn="just">
              <a:buFont typeface="Arial" pitchFamily="34" charset="0"/>
              <a:buChar char="•"/>
            </a:pPr>
            <a:r>
              <a:rPr lang="en-US" sz="1400" b="1" dirty="0" smtClean="0">
                <a:solidFill>
                  <a:schemeClr val="tx1"/>
                </a:solidFill>
              </a:rPr>
              <a:t> Prevent vendor lock-in; </a:t>
            </a:r>
            <a:r>
              <a:rPr lang="en-US" sz="1400" dirty="0" smtClean="0">
                <a:solidFill>
                  <a:schemeClr val="tx1"/>
                </a:solidFill>
              </a:rPr>
              <a:t>spawning instead the creation of multiple competing products on different platforms from which government procurers and citizens can choose </a:t>
            </a:r>
          </a:p>
          <a:p>
            <a:pPr algn="just">
              <a:buFont typeface="Arial" pitchFamily="34" charset="0"/>
              <a:buChar char="•"/>
            </a:pPr>
            <a:endParaRPr lang="en-US" sz="1400" dirty="0" smtClean="0">
              <a:solidFill>
                <a:schemeClr val="tx1"/>
              </a:solidFill>
            </a:endParaRPr>
          </a:p>
          <a:p>
            <a:pPr algn="just">
              <a:buFont typeface="Arial" pitchFamily="34" charset="0"/>
              <a:buChar char="•"/>
            </a:pPr>
            <a:r>
              <a:rPr lang="en-US" sz="1400" b="1" dirty="0" smtClean="0">
                <a:solidFill>
                  <a:schemeClr val="tx1"/>
                </a:solidFill>
              </a:rPr>
              <a:t> Place the government, </a:t>
            </a:r>
            <a:r>
              <a:rPr lang="en-US" sz="1400" dirty="0" smtClean="0">
                <a:solidFill>
                  <a:schemeClr val="tx1"/>
                </a:solidFill>
              </a:rPr>
              <a:t>not vendors, in control; lessening risk so that no one company can pace, control or block technology </a:t>
            </a:r>
          </a:p>
          <a:p>
            <a:pPr algn="just">
              <a:buFont typeface="Arial" pitchFamily="34" charset="0"/>
              <a:buChar char="•"/>
            </a:pPr>
            <a:endParaRPr lang="en-US" sz="1400" dirty="0" smtClean="0">
              <a:solidFill>
                <a:schemeClr val="tx1"/>
              </a:solidFill>
            </a:endParaRPr>
          </a:p>
          <a:p>
            <a:pPr algn="just">
              <a:buFont typeface="Arial" pitchFamily="34" charset="0"/>
              <a:buChar char="•"/>
            </a:pPr>
            <a:r>
              <a:rPr lang="en-US" sz="1400" b="1" dirty="0" smtClean="0">
                <a:solidFill>
                  <a:schemeClr val="tx1"/>
                </a:solidFill>
              </a:rPr>
              <a:t> Reduce investment </a:t>
            </a:r>
            <a:r>
              <a:rPr lang="en-US" sz="1400" dirty="0" smtClean="0">
                <a:solidFill>
                  <a:schemeClr val="tx1"/>
                </a:solidFill>
              </a:rPr>
              <a:t>risk and barriers to entry; knowing emerging technologies are “future-proof” as they are based on industry accepted, widely used standards </a:t>
            </a:r>
          </a:p>
          <a:p>
            <a:pPr algn="just"/>
            <a:endParaRPr lang="en-US" sz="1400" dirty="0" smtClean="0">
              <a:solidFill>
                <a:schemeClr val="tx1"/>
              </a:solidFill>
            </a:endParaRPr>
          </a:p>
          <a:p>
            <a:pPr algn="just">
              <a:buFont typeface="Arial" pitchFamily="34" charset="0"/>
              <a:buChar char="•"/>
            </a:pPr>
            <a:r>
              <a:rPr lang="en-US" sz="1400" b="1" dirty="0" smtClean="0">
                <a:solidFill>
                  <a:schemeClr val="tx1"/>
                </a:solidFill>
              </a:rPr>
              <a:t> Enhance efficiency </a:t>
            </a:r>
            <a:r>
              <a:rPr lang="en-US" sz="1400" dirty="0" smtClean="0">
                <a:solidFill>
                  <a:schemeClr val="tx1"/>
                </a:solidFill>
              </a:rPr>
              <a:t>and service levels; ensuring software interoperability for information, workload and service sharing, as well as data and application portability </a:t>
            </a:r>
          </a:p>
          <a:p>
            <a:pPr algn="just">
              <a:buFont typeface="Arial" pitchFamily="34" charset="0"/>
              <a:buChar char="•"/>
            </a:pPr>
            <a:endParaRPr lang="en-US" sz="1400" dirty="0" smtClean="0">
              <a:solidFill>
                <a:schemeClr val="tx1"/>
              </a:solidFill>
            </a:endParaRPr>
          </a:p>
          <a:p>
            <a:pPr algn="just">
              <a:buFont typeface="Arial" pitchFamily="34" charset="0"/>
              <a:buChar char="•"/>
            </a:pPr>
            <a:r>
              <a:rPr lang="en-US" sz="1400" b="1" dirty="0" smtClean="0">
                <a:solidFill>
                  <a:schemeClr val="tx1"/>
                </a:solidFill>
              </a:rPr>
              <a:t> Cost-saving</a:t>
            </a:r>
            <a:r>
              <a:rPr lang="en-US" sz="1400" dirty="0" smtClean="0">
                <a:solidFill>
                  <a:schemeClr val="tx1"/>
                </a:solidFill>
              </a:rPr>
              <a:t>; optimizing total cost of ownership, including any needs to migrate to a new solution </a:t>
            </a:r>
          </a:p>
        </p:txBody>
      </p:sp>
      <p:pic>
        <p:nvPicPr>
          <p:cNvPr id="78850" name="Picture 2"/>
          <p:cNvPicPr>
            <a:picLocks noChangeAspect="1" noChangeArrowheads="1"/>
          </p:cNvPicPr>
          <p:nvPr/>
        </p:nvPicPr>
        <p:blipFill>
          <a:blip r:embed="rId2"/>
          <a:srcRect/>
          <a:stretch>
            <a:fillRect/>
          </a:stretch>
        </p:blipFill>
        <p:spPr bwMode="auto">
          <a:xfrm>
            <a:off x="7726680" y="1005840"/>
            <a:ext cx="1143460" cy="7848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IBM WindEnergy White">
  <a:themeElements>
    <a:clrScheme name="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fontScheme name="IBM WindEnergy Whi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a:ln>
              <a:noFill/>
            </a:ln>
            <a:solidFill>
              <a:schemeClr val="hlink"/>
            </a:solidFill>
            <a:effectLst/>
            <a:latin typeface="Arial"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2200" b="0" i="0" u="none" strike="noStrike" cap="none" normalizeH="0" baseline="0">
            <a:ln>
              <a:noFill/>
            </a:ln>
            <a:solidFill>
              <a:schemeClr val="hlink"/>
            </a:solidFill>
            <a:effectLst/>
            <a:latin typeface="Arial" charset="0"/>
            <a:ea typeface="ＭＳ Ｐゴシック" charset="0"/>
          </a:defRPr>
        </a:defPPr>
      </a:lstStyle>
    </a:lnDef>
  </a:objectDefaults>
  <a:extraClrSchemeLst>
    <a:extraClrScheme>
      <a:clrScheme name="IBM WindEnergy White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IBM WindEnergy White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IBM WindEnergy White 2">
        <a:dk1>
          <a:srgbClr val="000000"/>
        </a:dk1>
        <a:lt1>
          <a:srgbClr val="FFFFFF"/>
        </a:lt1>
        <a:dk2>
          <a:srgbClr val="000000"/>
        </a:dk2>
        <a:lt2>
          <a:srgbClr val="808080"/>
        </a:lt2>
        <a:accent1>
          <a:srgbClr val="90E4B8"/>
        </a:accent1>
        <a:accent2>
          <a:srgbClr val="009999"/>
        </a:accent2>
        <a:accent3>
          <a:srgbClr val="FFFFFF"/>
        </a:accent3>
        <a:accent4>
          <a:srgbClr val="000000"/>
        </a:accent4>
        <a:accent5>
          <a:srgbClr val="C6EFD8"/>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
      <a:clrScheme name="IBM WindEnergy White 4">
        <a:dk1>
          <a:srgbClr val="000000"/>
        </a:dk1>
        <a:lt1>
          <a:srgbClr val="FFFFFF"/>
        </a:lt1>
        <a:dk2>
          <a:srgbClr val="DC9312"/>
        </a:dk2>
        <a:lt2>
          <a:srgbClr val="38A4EE"/>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IBM WindEnergy White">
  <a:themeElements>
    <a:clrScheme name="2_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fontScheme name="2_IBM WindEnergy Whi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IBM WindEnergy White 1">
        <a:dk1>
          <a:srgbClr val="000000"/>
        </a:dk1>
        <a:lt1>
          <a:srgbClr val="FFFFFF"/>
        </a:lt1>
        <a:dk2>
          <a:srgbClr val="000000"/>
        </a:dk2>
        <a:lt2>
          <a:srgbClr val="808080"/>
        </a:lt2>
        <a:accent1>
          <a:srgbClr val="7889FB"/>
        </a:accent1>
        <a:accent2>
          <a:srgbClr val="009999"/>
        </a:accent2>
        <a:accent3>
          <a:srgbClr val="FFFFFF"/>
        </a:accent3>
        <a:accent4>
          <a:srgbClr val="000000"/>
        </a:accent4>
        <a:accent5>
          <a:srgbClr val="BEC4FD"/>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2_IBM WindEnergy White 2">
        <a:dk1>
          <a:srgbClr val="000000"/>
        </a:dk1>
        <a:lt1>
          <a:srgbClr val="FFFFFF"/>
        </a:lt1>
        <a:dk2>
          <a:srgbClr val="000000"/>
        </a:dk2>
        <a:lt2>
          <a:srgbClr val="808080"/>
        </a:lt2>
        <a:accent1>
          <a:srgbClr val="90E4B8"/>
        </a:accent1>
        <a:accent2>
          <a:srgbClr val="009999"/>
        </a:accent2>
        <a:accent3>
          <a:srgbClr val="FFFFFF"/>
        </a:accent3>
        <a:accent4>
          <a:srgbClr val="000000"/>
        </a:accent4>
        <a:accent5>
          <a:srgbClr val="C6EFD8"/>
        </a:accent5>
        <a:accent6>
          <a:srgbClr val="008A8A"/>
        </a:accent6>
        <a:hlink>
          <a:srgbClr val="7889FB"/>
        </a:hlink>
        <a:folHlink>
          <a:srgbClr val="9900CC"/>
        </a:folHlink>
      </a:clrScheme>
      <a:clrMap bg1="lt1" tx1="dk1" bg2="lt2" tx2="dk2" accent1="accent1" accent2="accent2" accent3="accent3" accent4="accent4" accent5="accent5" accent6="accent6" hlink="hlink" folHlink="folHlink"/>
    </a:extraClrScheme>
    <a:extraClrScheme>
      <a:clrScheme name="2_IBM WindEnergy White 3">
        <a:dk1>
          <a:srgbClr val="000000"/>
        </a:dk1>
        <a:lt1>
          <a:srgbClr val="FFFFFF"/>
        </a:lt1>
        <a:dk2>
          <a:srgbClr val="DC9312"/>
        </a:dk2>
        <a:lt2>
          <a:srgbClr val="808080"/>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
      <a:clrScheme name="2_IBM WindEnergy White 4">
        <a:dk1>
          <a:srgbClr val="000000"/>
        </a:dk1>
        <a:lt1>
          <a:srgbClr val="FFFFFF"/>
        </a:lt1>
        <a:dk2>
          <a:srgbClr val="DC9312"/>
        </a:dk2>
        <a:lt2>
          <a:srgbClr val="38A4EE"/>
        </a:lt2>
        <a:accent1>
          <a:srgbClr val="D9182D"/>
        </a:accent1>
        <a:accent2>
          <a:srgbClr val="BA006E"/>
        </a:accent2>
        <a:accent3>
          <a:srgbClr val="FFFFFF"/>
        </a:accent3>
        <a:accent4>
          <a:srgbClr val="000000"/>
        </a:accent4>
        <a:accent5>
          <a:srgbClr val="E9ABAD"/>
        </a:accent5>
        <a:accent6>
          <a:srgbClr val="A80063"/>
        </a:accent6>
        <a:hlink>
          <a:srgbClr val="7889FB"/>
        </a:hlink>
        <a:folHlink>
          <a:srgbClr val="7F1C7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88442</TotalTime>
  <Words>3727</Words>
  <Application>Microsoft Office PowerPoint</Application>
  <PresentationFormat>On-screen Show (4:3)</PresentationFormat>
  <Paragraphs>470</Paragraphs>
  <Slides>45</Slides>
  <Notes>3</Notes>
  <HiddenSlides>0</HiddenSlides>
  <MMClips>0</MMClips>
  <ScaleCrop>false</ScaleCrop>
  <HeadingPairs>
    <vt:vector size="6" baseType="variant">
      <vt:variant>
        <vt:lpstr>Theme</vt:lpstr>
      </vt:variant>
      <vt:variant>
        <vt:i4>2</vt:i4>
      </vt:variant>
      <vt:variant>
        <vt:lpstr>Embedded OLE Servers</vt:lpstr>
      </vt:variant>
      <vt:variant>
        <vt:i4>2</vt:i4>
      </vt:variant>
      <vt:variant>
        <vt:lpstr>Slide Titles</vt:lpstr>
      </vt:variant>
      <vt:variant>
        <vt:i4>45</vt:i4>
      </vt:variant>
    </vt:vector>
  </HeadingPairs>
  <TitlesOfParts>
    <vt:vector size="49" baseType="lpstr">
      <vt:lpstr>IBM WindEnergy White</vt:lpstr>
      <vt:lpstr>2_IBM WindEnergy White</vt:lpstr>
      <vt:lpstr>Adobe Acrobat Document</vt:lpstr>
      <vt:lpstr>Acrobat Document</vt:lpstr>
      <vt:lpstr> </vt:lpstr>
      <vt:lpstr>Slide 2</vt:lpstr>
      <vt:lpstr>STANDARDS IN CLOUD ENVIRONMENT</vt:lpstr>
      <vt:lpstr>Agenda</vt:lpstr>
      <vt:lpstr>Content and structure</vt:lpstr>
      <vt:lpstr>Cloud Standards</vt:lpstr>
      <vt:lpstr>Cloud Standards</vt:lpstr>
      <vt:lpstr>Cloud Standards – recommendations for companies</vt:lpstr>
      <vt:lpstr>What are benefits of standards</vt:lpstr>
      <vt:lpstr>Standards in cloud computing</vt:lpstr>
      <vt:lpstr>ITIL</vt:lpstr>
      <vt:lpstr>Service Level Agreement</vt:lpstr>
      <vt:lpstr>Open Standards in a Cloud concept</vt:lpstr>
      <vt:lpstr>Ecosystem: Building real-world use cases</vt:lpstr>
      <vt:lpstr>Security governance, risk management, and compliance - regulations</vt:lpstr>
      <vt:lpstr>Information security and privacy standards profile model - example</vt:lpstr>
      <vt:lpstr>Information security and privacy standards profile model - example</vt:lpstr>
      <vt:lpstr>Frameworks that have a significance for organizations around the globe</vt:lpstr>
      <vt:lpstr>Frameworks - TOGAF</vt:lpstr>
      <vt:lpstr>Frameworks - SABSA</vt:lpstr>
      <vt:lpstr>Frameworks - COBIT</vt:lpstr>
      <vt:lpstr>Frameworks - ISO 27002 (standard)</vt:lpstr>
      <vt:lpstr>Standards and regulations</vt:lpstr>
      <vt:lpstr>Standards and regulations</vt:lpstr>
      <vt:lpstr>Technological &amp; Cloud Standardization groups </vt:lpstr>
      <vt:lpstr>Technological &amp; Cloud Standardization groups</vt:lpstr>
      <vt:lpstr>OpenStack</vt:lpstr>
      <vt:lpstr>OpenStack components</vt:lpstr>
      <vt:lpstr>Slide 29</vt:lpstr>
      <vt:lpstr>OVF Standard (Open Virtualization Format)</vt:lpstr>
      <vt:lpstr>Slide 31</vt:lpstr>
      <vt:lpstr>Slide 32</vt:lpstr>
      <vt:lpstr>Slide 33</vt:lpstr>
      <vt:lpstr>Slide 34</vt:lpstr>
      <vt:lpstr>Slide 35</vt:lpstr>
      <vt:lpstr>The OVF Specification</vt:lpstr>
      <vt:lpstr>Cloud – data privacy, law</vt:lpstr>
      <vt:lpstr>Cloud – data privacy, law</vt:lpstr>
      <vt:lpstr>Cloud – data privacy, law</vt:lpstr>
      <vt:lpstr>Slide 40</vt:lpstr>
      <vt:lpstr>Slide 41</vt:lpstr>
      <vt:lpstr>Slide 42</vt:lpstr>
      <vt:lpstr>Slide 43</vt:lpstr>
      <vt:lpstr>Additional Links and used materials</vt:lpstr>
      <vt:lpstr>Additional Links and used materials</vt:lpstr>
    </vt:vector>
  </TitlesOfParts>
  <Company>IBM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IBM Presentation Template</dc:title>
  <dc:creator>IBM IBV</dc:creator>
  <cp:lastModifiedBy>Petr Vlach</cp:lastModifiedBy>
  <cp:revision>1548</cp:revision>
  <dcterms:created xsi:type="dcterms:W3CDTF">2009-08-07T17:57:40Z</dcterms:created>
  <dcterms:modified xsi:type="dcterms:W3CDTF">2015-04-16T17:59:15Z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Path">
    <vt:lpwstr>CMO Draft 0.98 2011Jun12 - IBM Confidential - Do NOT distribute - Embargoed till 11 Oct 2011</vt:lpwstr>
  </property>
  <property fmtid="{D5CDD505-2E9C-101B-9397-08002B2CF9AE}" pid="4" name="ArticulateGUID">
    <vt:lpwstr>2B4B96A6-4613-41BC-9E46-5472447969A5</vt:lpwstr>
  </property>
  <property fmtid="{D5CDD505-2E9C-101B-9397-08002B2CF9AE}" pid="5" name="ArticulateProjectFull">
    <vt:lpwstr>C:\Documents and Settings\Administrator\My Documents\CMO\PointofView\CMO Study_Comparative deck_2011August26_ Final_Template_Country.ppta</vt:lpwstr>
  </property>
</Properties>
</file>