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4"/>
  </p:notesMasterIdLst>
  <p:handoutMasterIdLst>
    <p:handoutMasterId r:id="rId25"/>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6" r:id="rId19"/>
    <p:sldId id="307" r:id="rId20"/>
    <p:sldId id="308" r:id="rId21"/>
    <p:sldId id="309" r:id="rId22"/>
    <p:sldId id="310"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p:scale>
          <a:sx n="90" d="100"/>
          <a:sy n="90" d="100"/>
        </p:scale>
        <p:origin x="-126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smtClean="0"/>
            <a:t>Management is always important</a:t>
          </a:r>
          <a:endParaRPr lang="en-US" dirty="0"/>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smtClean="0"/>
            <a:t>Management is a M part of SSME</a:t>
          </a:r>
          <a:endParaRPr lang="en-US" dirty="0"/>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t>
        <a:bodyPr/>
        <a:lstStyle/>
        <a:p>
          <a:endParaRPr lang="en-US"/>
        </a:p>
      </dgm:t>
    </dgm:pt>
    <dgm:pt modelId="{2677C319-E462-B345-9B1F-DE9F26672A95}" type="pres">
      <dgm:prSet presAssocID="{A3D9287A-DA81-CF4D-A456-88E47A77E643}" presName="node" presStyleLbl="node1" presStyleIdx="0" presStyleCnt="2" custLinFactNeighborY="0">
        <dgm:presLayoutVars>
          <dgm:bulletEnabled val="1"/>
        </dgm:presLayoutVars>
      </dgm:prSet>
      <dgm:spPr/>
      <dgm:t>
        <a:bodyPr/>
        <a:lstStyle/>
        <a:p>
          <a:endParaRPr lang="en-US"/>
        </a:p>
      </dgm:t>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t>
        <a:bodyPr/>
        <a:lstStyle/>
        <a:p>
          <a:endParaRPr lang="en-US"/>
        </a:p>
      </dgm:t>
    </dgm:pt>
  </dgm:ptLst>
  <dgm:cxnLst>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smtClean="0"/>
            <a:t>To introduce</a:t>
          </a:r>
          <a:endParaRPr lang="en-US" dirty="0"/>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smtClean="0"/>
            <a:t>essence of management of sustainably successful companies</a:t>
          </a:r>
          <a:endParaRPr lang="en-US" dirty="0"/>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smtClean="0"/>
            <a:t>main aspects, which cause problems in company management</a:t>
          </a:r>
          <a:endParaRPr lang="en-US" dirty="0"/>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smtClean="0"/>
            <a:t>methods and tools for identification and elimination of such problems</a:t>
          </a:r>
          <a:endParaRPr lang="en-US" dirty="0"/>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You will understand</a:t>
          </a:r>
          <a:endParaRPr lang="en-US" dirty="0"/>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smtClean="0"/>
            <a:t>enterprise organization</a:t>
          </a:r>
          <a:endParaRPr lang="en-US" noProof="0" dirty="0"/>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smtClean="0"/>
            <a:t>management processes</a:t>
          </a:r>
          <a:endParaRPr lang="en-US" noProof="0" dirty="0"/>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smtClean="0"/>
            <a:t>the value of human uniqueness</a:t>
          </a:r>
          <a:endParaRPr lang="en-US" noProof="0" dirty="0"/>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smtClean="0"/>
            <a:t>service background</a:t>
          </a:r>
          <a:endParaRPr lang="en-US" noProof="0" dirty="0"/>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t>
        <a:bodyPr/>
        <a:lstStyle/>
        <a:p>
          <a:endParaRPr lang="en-US"/>
        </a:p>
      </dgm:t>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t>
        <a:bodyPr/>
        <a:lstStyle/>
        <a:p>
          <a:endParaRPr lang="en-US"/>
        </a:p>
      </dgm:t>
    </dgm:pt>
    <dgm:pt modelId="{6D3622F9-A231-2F40-8BD1-6F08302C9DA3}" type="pres">
      <dgm:prSet presAssocID="{28DE786E-5C61-7543-982D-BBD4338B0598}" presName="desTx" presStyleLbl="alignAccFollowNode1" presStyleIdx="0" presStyleCnt="2">
        <dgm:presLayoutVars>
          <dgm:bulletEnabled val="1"/>
        </dgm:presLayoutVars>
      </dgm:prSet>
      <dgm:spPr/>
      <dgm:t>
        <a:bodyPr/>
        <a:lstStyle/>
        <a:p>
          <a:endParaRPr lang="en-US"/>
        </a:p>
      </dgm:t>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t>
        <a:bodyPr/>
        <a:lstStyle/>
        <a:p>
          <a:endParaRPr lang="en-US"/>
        </a:p>
      </dgm:t>
    </dgm:pt>
    <dgm:pt modelId="{8EC07530-C9BC-7F43-8BBD-E9B9F3D94572}" type="pres">
      <dgm:prSet presAssocID="{12324F1D-40F8-C642-A6EA-C5F7F8A647F4}" presName="desTx" presStyleLbl="alignAccFollowNode1" presStyleIdx="1" presStyleCnt="2">
        <dgm:presLayoutVars>
          <dgm:bulletEnabled val="1"/>
        </dgm:presLayoutVars>
      </dgm:prSet>
      <dgm:spPr/>
      <dgm:t>
        <a:bodyPr/>
        <a:lstStyle/>
        <a:p>
          <a:endParaRPr lang="en-US"/>
        </a:p>
      </dgm:t>
    </dgm:pt>
  </dgm:ptLst>
  <dgm:cxnLst>
    <dgm:cxn modelId="{A31E0B2D-A06B-9C4F-882F-389C1DD046E9}" type="presOf" srcId="{28DE786E-5C61-7543-982D-BBD4338B0598}" destId="{E0314F27-1197-2B45-8873-4694C589186D}" srcOrd="0" destOrd="0" presId="urn:microsoft.com/office/officeart/2005/8/layout/hList1"/>
    <dgm:cxn modelId="{3F5A1B49-813F-BA4F-8308-23281282A4BB}" srcId="{28DE786E-5C61-7543-982D-BBD4338B0598}" destId="{E13B40F5-373D-BA41-996C-4F1D0EFB5C7A}" srcOrd="0" destOrd="0" parTransId="{D7F66735-1B96-3446-A546-5B2590400988}" sibTransId="{0379DA87-14EF-B944-9C24-A567A6C28F30}"/>
    <dgm:cxn modelId="{BFAB3BF2-FF7A-634B-BCA1-2AC691AAC122}" type="presOf" srcId="{6DDBC9FC-17DE-6E46-8E88-C276BF497075}" destId="{8EC07530-C9BC-7F43-8BBD-E9B9F3D94572}" srcOrd="0" destOrd="1" presId="urn:microsoft.com/office/officeart/2005/8/layout/hList1"/>
    <dgm:cxn modelId="{AA0EF37D-BE3E-4F65-9F0C-E8BABD00787D}" type="presOf" srcId="{C5E7C704-93EC-47CB-AE13-F5A9A782A9D5}" destId="{8EC07530-C9BC-7F43-8BBD-E9B9F3D94572}" srcOrd="0" destOrd="2" presId="urn:microsoft.com/office/officeart/2005/8/layout/hList1"/>
    <dgm:cxn modelId="{F079FF49-F0FC-4F4D-91EF-3D516D1985B8}" type="presOf" srcId="{86B0EDEB-43F1-F548-B46D-213FC22DF640}" destId="{6D3622F9-A231-2F40-8BD1-6F08302C9DA3}" srcOrd="0" destOrd="1" presId="urn:microsoft.com/office/officeart/2005/8/layout/hList1"/>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8171C963-9776-E241-933B-5BF9AB18EABE}" srcId="{12324F1D-40F8-C642-A6EA-C5F7F8A647F4}" destId="{8B39E00C-EA2F-B647-A9E7-4390A965F7BA}" srcOrd="3" destOrd="0" parTransId="{534D0861-3256-F84E-929A-8B92866F48FC}" sibTransId="{D295EBCD-3C0A-1442-9FCC-27D45DBD88D0}"/>
    <dgm:cxn modelId="{8F03C14D-3986-714B-8144-F7AB20FA357A}" type="presOf" srcId="{E13B40F5-373D-BA41-996C-4F1D0EFB5C7A}" destId="{6D3622F9-A231-2F40-8BD1-6F08302C9DA3}" srcOrd="0" destOrd="0" presId="urn:microsoft.com/office/officeart/2005/8/layout/hList1"/>
    <dgm:cxn modelId="{0B3143DB-A7D2-4855-951A-F0BDE98E4AAB}" srcId="{12324F1D-40F8-C642-A6EA-C5F7F8A647F4}" destId="{C5E7C704-93EC-47CB-AE13-F5A9A782A9D5}" srcOrd="2" destOrd="0" parTransId="{C28B9908-06FF-4442-B5D1-A62924DAE10C}" sibTransId="{C029C130-F079-4A27-9009-F0C485890CB3}"/>
    <dgm:cxn modelId="{C5778813-BB4D-0E48-8EC1-7E8604F4E573}" srcId="{D79A20BC-C2EA-3349-B22F-15EBC3EB6C92}" destId="{12324F1D-40F8-C642-A6EA-C5F7F8A647F4}" srcOrd="1" destOrd="0" parTransId="{BE8B0BCD-2350-D84E-8D62-640699075C64}" sibTransId="{600B5517-1DC6-2A44-A452-1B34FF941AEC}"/>
    <dgm:cxn modelId="{EB3B80A1-762A-A34C-AC0F-6A49E7FA7AB8}" srcId="{28DE786E-5C61-7543-982D-BBD4338B0598}" destId="{42BB0D52-81A8-6A43-AC86-FE24E5E74215}" srcOrd="2" destOrd="0" parTransId="{A149BF66-AA71-F045-850D-00169D3ABDD9}" sibTransId="{5B8BC5C7-1C3F-844E-A48D-18DD1D72F670}"/>
    <dgm:cxn modelId="{C0DAF38F-BC6A-5A49-9E13-6D5661D05F21}" type="presOf" srcId="{12324F1D-40F8-C642-A6EA-C5F7F8A647F4}" destId="{3EBB3F65-2CF7-FE46-BD1F-595CE9492923}"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63648F12-1B8F-8F4B-89A4-422DB399C8D8}" type="presOf" srcId="{8B39E00C-EA2F-B647-A9E7-4390A965F7BA}" destId="{8EC07530-C9BC-7F43-8BBD-E9B9F3D94572}" srcOrd="0" destOrd="3" presId="urn:microsoft.com/office/officeart/2005/8/layout/hList1"/>
    <dgm:cxn modelId="{5F118123-B247-9E46-B3C5-3298D4E96CEC}" srcId="{D79A20BC-C2EA-3349-B22F-15EBC3EB6C92}" destId="{28DE786E-5C61-7543-982D-BBD4338B0598}" srcOrd="0" destOrd="0" parTransId="{0DBFA33F-6D7C-B048-ACCB-78416B072FF4}" sibTransId="{5D38DED8-917C-294F-A18E-700505E459D9}"/>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4E52177E-1709-0147-B91A-DFD6A56FCCFC}" type="presOf" srcId="{D79A20BC-C2EA-3349-B22F-15EBC3EB6C92}" destId="{D0A0EBA3-8DDC-E147-9A54-2EE824EE48A4}" srcOrd="0" destOrd="0"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smtClean="0"/>
            <a:t>Lectures</a:t>
          </a:r>
          <a:endParaRPr lang="en-US" dirty="0"/>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smtClean="0"/>
            <a:t>Theory</a:t>
          </a:r>
          <a:endParaRPr lang="en-US" dirty="0"/>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smtClean="0"/>
            <a:t>Seminars</a:t>
          </a:r>
          <a:endParaRPr lang="en-US" dirty="0"/>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smtClean="0"/>
            <a:t>Examples</a:t>
          </a:r>
          <a:endParaRPr lang="en-US" dirty="0"/>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smtClean="0"/>
            <a:t>Training</a:t>
          </a:r>
          <a:endParaRPr lang="en-US" dirty="0"/>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smtClean="0"/>
            <a:t>Discussions</a:t>
          </a:r>
          <a:endParaRPr lang="en-US" dirty="0"/>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t>
        <a:bodyPr/>
        <a:lstStyle/>
        <a:p>
          <a:endParaRPr lang="en-US"/>
        </a:p>
      </dgm:t>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t>
        <a:bodyPr/>
        <a:lstStyle/>
        <a:p>
          <a:endParaRPr lang="en-US"/>
        </a:p>
      </dgm:t>
    </dgm:pt>
    <dgm:pt modelId="{2569091A-2DA1-8142-BA5E-0F8ADAFD7B0D}" type="pres">
      <dgm:prSet presAssocID="{B4B2C79B-0950-794F-A201-61389404907C}" presName="desTx" presStyleLbl="alignAccFollowNode1" presStyleIdx="0" presStyleCnt="2">
        <dgm:presLayoutVars>
          <dgm:bulletEnabled val="1"/>
        </dgm:presLayoutVars>
      </dgm:prSet>
      <dgm:spPr/>
      <dgm:t>
        <a:bodyPr/>
        <a:lstStyle/>
        <a:p>
          <a:endParaRPr lang="en-US"/>
        </a:p>
      </dgm:t>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t>
        <a:bodyPr/>
        <a:lstStyle/>
        <a:p>
          <a:endParaRPr lang="en-US"/>
        </a:p>
      </dgm:t>
    </dgm:pt>
    <dgm:pt modelId="{ED48337D-6AF7-A048-8355-7DB9BC432599}" type="pres">
      <dgm:prSet presAssocID="{D3356ACF-25F3-1140-89A5-BAF3A8B36EDE}" presName="desTx" presStyleLbl="alignAccFollowNode1" presStyleIdx="1" presStyleCnt="2">
        <dgm:presLayoutVars>
          <dgm:bulletEnabled val="1"/>
        </dgm:presLayoutVars>
      </dgm:prSet>
      <dgm:spPr/>
      <dgm:t>
        <a:bodyPr/>
        <a:lstStyle/>
        <a:p>
          <a:endParaRPr lang="en-US"/>
        </a:p>
      </dgm:t>
    </dgm:pt>
  </dgm:ptLst>
  <dgm:cxnLst>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D1217ED6-BF59-8F47-82FB-95CFF2318370}" srcId="{2F0F8CEA-0FB4-574F-ABB8-E0D4A60DE576}" destId="{B4B2C79B-0950-794F-A201-61389404907C}" srcOrd="0" destOrd="0" parTransId="{CA05F44D-516E-F04F-96B4-96FA25BB11CF}" sibTransId="{66699F41-6275-1548-AE9D-CB2455B7A5F1}"/>
    <dgm:cxn modelId="{436C2786-7DCE-714C-A84C-7E2B1FB6B4D7}" type="presOf" srcId="{08C26127-EEE4-D849-966F-73E8553A3508}" destId="{2569091A-2DA1-8142-BA5E-0F8ADAFD7B0D}" srcOrd="0" destOrd="1" presId="urn:microsoft.com/office/officeart/2005/8/layout/hList1"/>
    <dgm:cxn modelId="{6110D5B2-E4AA-0142-A11B-C23CA4A4A620}" type="presOf" srcId="{F2F93A39-B881-2848-BA9F-D1FE5E580AA0}" destId="{ED48337D-6AF7-A048-8355-7DB9BC432599}" srcOrd="0" destOrd="1" presId="urn:microsoft.com/office/officeart/2005/8/layout/hList1"/>
    <dgm:cxn modelId="{B9A5EB2A-7EBF-9C40-B51A-0659754931BD}" type="presOf" srcId="{75747FE0-17B1-B940-BD85-2B38C7DDE8BA}" destId="{2569091A-2DA1-8142-BA5E-0F8ADAFD7B0D}" srcOrd="0" destOrd="0" presId="urn:microsoft.com/office/officeart/2005/8/layout/hList1"/>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4333D4B4-EA6C-5A46-B527-8D55CDA693E1}" type="presOf" srcId="{D45520C4-7A01-3140-B4D8-6D44C0D3F991}" destId="{ED48337D-6AF7-A048-8355-7DB9BC432599}"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1F92A06-AC21-0B4B-968A-CE8505A1B7F9}" type="presOf" srcId="{2F0F8CEA-0FB4-574F-ABB8-E0D4A60DE576}" destId="{649E0449-9236-024D-AB4F-2AC20BAC3D53}"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smtClean="0"/>
            <a:t>Management by Competencies </a:t>
          </a:r>
        </a:p>
        <a:p>
          <a:pPr rtl="0"/>
          <a:r>
            <a:rPr lang="en-US" sz="2000" dirty="0" smtClean="0"/>
            <a:t>J. </a:t>
          </a:r>
          <a:r>
            <a:rPr lang="en-US" sz="2000" dirty="0" err="1" smtClean="0"/>
            <a:t>Plamínek</a:t>
          </a:r>
          <a:r>
            <a:rPr lang="en-US" sz="2000" dirty="0" smtClean="0"/>
            <a:t>, R. </a:t>
          </a:r>
          <a:r>
            <a:rPr lang="en-US" sz="2000" dirty="0" err="1" smtClean="0"/>
            <a:t>Fišer</a:t>
          </a:r>
          <a:r>
            <a:rPr lang="en-US" sz="2000" dirty="0" smtClean="0"/>
            <a:t> – Czech only</a:t>
          </a:r>
          <a:endParaRPr lang="en-US" sz="2000" dirty="0"/>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smtClean="0"/>
            <a:t>Leading of people, teams, and companies </a:t>
          </a:r>
        </a:p>
        <a:p>
          <a:pPr rtl="0"/>
          <a:r>
            <a:rPr lang="en-US" sz="2000" dirty="0" smtClean="0"/>
            <a:t>J. </a:t>
          </a:r>
          <a:r>
            <a:rPr lang="en-US" sz="2000" dirty="0" err="1" smtClean="0"/>
            <a:t>Plamínek</a:t>
          </a:r>
          <a:r>
            <a:rPr lang="en-US" sz="2000" dirty="0" smtClean="0"/>
            <a:t> – Czech only</a:t>
          </a:r>
          <a:endParaRPr lang="en-US" sz="2000" dirty="0"/>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smtClean="0"/>
            <a:t>Problem solving and decision making </a:t>
          </a:r>
        </a:p>
        <a:p>
          <a:pPr rtl="0"/>
          <a:r>
            <a:rPr lang="en-US" sz="2000" dirty="0" smtClean="0"/>
            <a:t>J. </a:t>
          </a:r>
          <a:r>
            <a:rPr lang="en-US" sz="2000" dirty="0" err="1" smtClean="0"/>
            <a:t>Plamínek</a:t>
          </a:r>
          <a:r>
            <a:rPr lang="en-US" sz="2000" dirty="0" smtClean="0"/>
            <a:t> – Czech only</a:t>
          </a:r>
          <a:endParaRPr lang="en-US" sz="2000" dirty="0"/>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t>
        <a:bodyPr/>
        <a:lstStyle/>
        <a:p>
          <a:endParaRPr lang="en-US"/>
        </a:p>
      </dgm:t>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t>
        <a:bodyPr/>
        <a:lstStyle/>
        <a:p>
          <a:endParaRPr lang="en-US"/>
        </a:p>
      </dgm:t>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t>
        <a:bodyPr/>
        <a:lstStyle/>
        <a:p>
          <a:endParaRPr lang="en-US"/>
        </a:p>
      </dgm:t>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t>
        <a:bodyPr/>
        <a:lstStyle/>
        <a:p>
          <a:endParaRPr lang="en-US"/>
        </a:p>
      </dgm:t>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t>
        <a:bodyPr/>
        <a:lstStyle/>
        <a:p>
          <a:endParaRPr lang="en-US"/>
        </a:p>
      </dgm:t>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t>
        <a:bodyPr/>
        <a:lstStyle/>
        <a:p>
          <a:endParaRPr lang="en-US"/>
        </a:p>
      </dgm:t>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t>
        <a:bodyPr/>
        <a:lstStyle/>
        <a:p>
          <a:endParaRPr lang="en-US"/>
        </a:p>
      </dgm:t>
    </dgm:pt>
  </dgm:ptLst>
  <dgm:cxnLst>
    <dgm:cxn modelId="{F701715E-4B0E-7347-8E80-C268C59DF053}" type="presOf" srcId="{16AEEB92-8338-9447-9B24-A7661243B4CE}" destId="{C10F997B-EEAC-A64B-88B1-F7B3784F6E4A}" srcOrd="1"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5D1F0FE6-5EA7-AF48-A349-EAFF77C07814}" type="presOf" srcId="{16AEEB92-8338-9447-9B24-A7661243B4CE}" destId="{06E5B57A-A348-694D-8E0C-5B2BAE2D3298}" srcOrd="0" destOrd="0" presId="urn:microsoft.com/office/officeart/2005/8/layout/vList4#1"/>
    <dgm:cxn modelId="{B7725194-5FB2-D640-8DA1-8A29A3BB5D1F}" type="presOf" srcId="{900F896D-274D-5747-91EF-C4D05807C559}" destId="{45399B5C-E800-8649-AE31-6688C9CCEC2A}" srcOrd="1" destOrd="0" presId="urn:microsoft.com/office/officeart/2005/8/layout/vList4#1"/>
    <dgm:cxn modelId="{9B85B204-EE5A-A340-BC93-E5E73048705B}" type="presOf" srcId="{737E8FD8-7EA0-8B4B-8EEB-8BFFAEEF9A7F}" destId="{C95B4CC0-C2DD-254D-A73D-826D79234865}"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736B8E23-4072-4D47-8F61-6773F6C1F690}" type="presOf" srcId="{737E8FD8-7EA0-8B4B-8EEB-8BFFAEEF9A7F}" destId="{36D317A4-0C17-A042-8C75-E9085F8F88F1}" srcOrd="1" destOrd="0" presId="urn:microsoft.com/office/officeart/2005/8/layout/vList4#1"/>
    <dgm:cxn modelId="{D3584050-6242-1F46-8430-9A1F11E8EC27}" srcId="{F09CED5D-65FA-D545-944A-9F9247C4F4B3}" destId="{16AEEB92-8338-9447-9B24-A7661243B4CE}" srcOrd="2" destOrd="0" parTransId="{970338A2-2F18-F944-A915-8A3119DB862A}" sibTransId="{B73F6802-80EC-9F46-B874-3D78176B50A4}"/>
    <dgm:cxn modelId="{B9B15145-C103-544A-8904-0F2589BAC7E8}" srcId="{F09CED5D-65FA-D545-944A-9F9247C4F4B3}" destId="{737E8FD8-7EA0-8B4B-8EEB-8BFFAEEF9A7F}" srcOrd="1" destOrd="0" parTransId="{4CA1FFB5-E366-AC4B-BC89-F66831F85326}" sibTransId="{BBD19D49-6709-E54E-A0E9-D499844CBE2F}"/>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smtClean="0"/>
            <a:t>Synergistic management</a:t>
          </a:r>
        </a:p>
        <a:p>
          <a:pPr rtl="0"/>
          <a:r>
            <a:rPr lang="en-US" sz="2000" dirty="0" smtClean="0"/>
            <a:t>J. </a:t>
          </a:r>
          <a:r>
            <a:rPr lang="en-US" sz="2000" dirty="0" err="1" smtClean="0"/>
            <a:t>Plamínek</a:t>
          </a:r>
          <a:r>
            <a:rPr lang="en-US" sz="2000" dirty="0" smtClean="0"/>
            <a:t> - Czech only</a:t>
          </a:r>
          <a:endParaRPr lang="en-US" sz="2000" dirty="0"/>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smtClean="0"/>
            <a:t>Theory of Constraints </a:t>
          </a:r>
        </a:p>
        <a:p>
          <a:pPr rtl="0"/>
          <a:r>
            <a:rPr lang="en-US" sz="2000" dirty="0" err="1" smtClean="0"/>
            <a:t>Elyiahu</a:t>
          </a:r>
          <a:r>
            <a:rPr lang="en-US" sz="2000" dirty="0" smtClean="0"/>
            <a:t> M. </a:t>
          </a:r>
          <a:r>
            <a:rPr lang="en-US" sz="2000" dirty="0" err="1" smtClean="0"/>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smtClean="0"/>
            <a:t>The Quiet Leadership </a:t>
          </a:r>
        </a:p>
        <a:p>
          <a:pPr rtl="0"/>
          <a:r>
            <a:rPr lang="en-US" sz="2000" smtClean="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t>
        <a:bodyPr/>
        <a:lstStyle/>
        <a:p>
          <a:endParaRPr lang="en-US"/>
        </a:p>
      </dgm:t>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t>
        <a:bodyPr/>
        <a:lstStyle/>
        <a:p>
          <a:endParaRPr lang="en-US"/>
        </a:p>
      </dgm:t>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t>
        <a:bodyPr/>
        <a:lstStyle/>
        <a:p>
          <a:endParaRPr lang="cs-CZ"/>
        </a:p>
      </dgm:t>
    </dgm:pt>
    <dgm:pt modelId="{461059D4-3AF6-9D4E-B600-07B6F6766145}" type="pres">
      <dgm:prSet presAssocID="{021787D4-C0E8-384F-BDD0-38147AA8C2E4}" presName="text" presStyleLbl="node1" presStyleIdx="0" presStyleCnt="3">
        <dgm:presLayoutVars>
          <dgm:bulletEnabled val="1"/>
        </dgm:presLayoutVars>
      </dgm:prSet>
      <dgm:spPr/>
      <dgm:t>
        <a:bodyPr/>
        <a:lstStyle/>
        <a:p>
          <a:endParaRPr lang="en-US"/>
        </a:p>
      </dgm:t>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t>
        <a:bodyPr/>
        <a:lstStyle/>
        <a:p>
          <a:endParaRPr lang="en-US"/>
        </a:p>
      </dgm:t>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t>
        <a:bodyPr/>
        <a:lstStyle/>
        <a:p>
          <a:endParaRPr lang="cs-CZ"/>
        </a:p>
      </dgm:t>
    </dgm:pt>
    <dgm:pt modelId="{E2869BA3-4F94-3B44-A2D6-3435B3C2D716}" type="pres">
      <dgm:prSet presAssocID="{EB6B1B74-4895-F24D-ACDF-2B345F61F964}" presName="text" presStyleLbl="node1" presStyleIdx="1" presStyleCnt="3">
        <dgm:presLayoutVars>
          <dgm:bulletEnabled val="1"/>
        </dgm:presLayoutVars>
      </dgm:prSet>
      <dgm:spPr/>
      <dgm:t>
        <a:bodyPr/>
        <a:lstStyle/>
        <a:p>
          <a:endParaRPr lang="en-US"/>
        </a:p>
      </dgm:t>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t>
        <a:bodyPr/>
        <a:lstStyle/>
        <a:p>
          <a:endParaRPr lang="en-US"/>
        </a:p>
      </dgm:t>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t>
        <a:bodyPr/>
        <a:lstStyle/>
        <a:p>
          <a:endParaRPr lang="en-US"/>
        </a:p>
      </dgm:t>
    </dgm:pt>
    <dgm:pt modelId="{ADEEB24C-9535-B548-A586-C82E85DFEB15}" type="pres">
      <dgm:prSet presAssocID="{E2A1040D-3B87-D842-84D4-1926A7771865}" presName="text" presStyleLbl="node1" presStyleIdx="2" presStyleCnt="3">
        <dgm:presLayoutVars>
          <dgm:bulletEnabled val="1"/>
        </dgm:presLayoutVars>
      </dgm:prSet>
      <dgm:spPr/>
      <dgm:t>
        <a:bodyPr/>
        <a:lstStyle/>
        <a:p>
          <a:endParaRPr lang="en-US"/>
        </a:p>
      </dgm:t>
    </dgm:pt>
  </dgm:ptLst>
  <dgm:cxnLst>
    <dgm:cxn modelId="{5566A5D9-EAC0-334C-AE85-A37EE06BB8B4}" srcId="{ED55F390-8C99-984C-A4C9-EA3DBF8B9E16}" destId="{EB6B1B74-4895-F24D-ACDF-2B345F61F964}" srcOrd="1" destOrd="0" parTransId="{CE125D65-5F1B-0046-A1C4-0B7FA6427BB8}" sibTransId="{24D4D751-D1D7-D340-83A6-FA8DF6C48075}"/>
    <dgm:cxn modelId="{CC310B2E-C9E1-674B-B510-1158970038D1}" type="presOf" srcId="{021787D4-C0E8-384F-BDD0-38147AA8C2E4}" destId="{461059D4-3AF6-9D4E-B600-07B6F6766145}" srcOrd="1"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B194C23-BD65-C349-9265-325CBABE0447}" type="presOf" srcId="{021787D4-C0E8-384F-BDD0-38147AA8C2E4}" destId="{25389FA8-F2BD-BA41-8B45-45559D73D217}" srcOrd="0" destOrd="0" presId="urn:microsoft.com/office/officeart/2005/8/layout/vList4#2"/>
    <dgm:cxn modelId="{2C1A5FA6-474C-DD4B-A40A-AB99BE94A7D6}" type="presOf" srcId="{E2A1040D-3B87-D842-84D4-1926A7771865}" destId="{ADEEB24C-9535-B548-A586-C82E85DFEB15}"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2907B7E4-611F-CF44-AC0C-EE92BA2E830D}" type="presOf" srcId="{E2A1040D-3B87-D842-84D4-1926A7771865}" destId="{B9B17370-21F9-D64A-BFDB-E32500DBA78E}" srcOrd="0" destOrd="0" presId="urn:microsoft.com/office/officeart/2005/8/layout/vList4#2"/>
    <dgm:cxn modelId="{5EDBC403-B1BB-694E-8B06-DE166CE51307}" type="presOf" srcId="{ED55F390-8C99-984C-A4C9-EA3DBF8B9E16}" destId="{F6172B92-99DE-DF4A-B7EF-619C5F03E5C0}" srcOrd="0"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smtClean="0"/>
            <a:t>Management basics</a:t>
          </a:r>
          <a:endParaRPr lang="en-US" sz="1800" noProof="0" dirty="0"/>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smtClean="0"/>
            <a:t>Introduction</a:t>
          </a:r>
        </a:p>
        <a:p>
          <a:pPr algn="l"/>
          <a:r>
            <a:rPr lang="en-US" sz="1800" noProof="0" dirty="0" smtClean="0"/>
            <a:t>Tasks</a:t>
          </a:r>
        </a:p>
        <a:p>
          <a:pPr algn="l"/>
          <a:r>
            <a:rPr lang="en-US" sz="1800" noProof="0" dirty="0" smtClean="0"/>
            <a:t>Principles</a:t>
          </a:r>
        </a:p>
        <a:p>
          <a:pPr algn="l"/>
          <a:r>
            <a:rPr lang="en-US" sz="1800" noProof="0" dirty="0" smtClean="0"/>
            <a:t>Role of information</a:t>
          </a:r>
        </a:p>
        <a:p>
          <a:pPr algn="l"/>
          <a:r>
            <a:rPr lang="en-US" sz="1800" noProof="0" dirty="0" smtClean="0"/>
            <a:t>Analytics tools </a:t>
          </a:r>
          <a:endParaRPr lang="en-US" sz="1800" noProof="0" dirty="0"/>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smtClean="0"/>
            <a:t>MbC</a:t>
          </a:r>
          <a:r>
            <a:rPr lang="en-US" sz="1800" noProof="0" dirty="0" smtClean="0"/>
            <a:t> introduction</a:t>
          </a:r>
          <a:endParaRPr lang="en-US" sz="1800" noProof="0" dirty="0"/>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smtClean="0"/>
            <a:t>Theory of vitality</a:t>
          </a:r>
        </a:p>
        <a:p>
          <a:pPr algn="l"/>
          <a:r>
            <a:rPr lang="en-US" sz="1800" noProof="0" dirty="0" smtClean="0"/>
            <a:t>Company culture</a:t>
          </a:r>
        </a:p>
        <a:p>
          <a:pPr algn="l"/>
          <a:r>
            <a:rPr lang="en-US" sz="1800" noProof="0" dirty="0" smtClean="0"/>
            <a:t>Key roles</a:t>
          </a:r>
          <a:endParaRPr lang="en-US" sz="1800" noProof="0" dirty="0"/>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smtClean="0"/>
            <a:t>Advanced </a:t>
          </a:r>
          <a:r>
            <a:rPr lang="en-US" sz="1800" noProof="0" dirty="0" err="1" smtClean="0"/>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smtClean="0"/>
            <a:t>Process management</a:t>
          </a:r>
          <a:endParaRPr lang="cs-CZ" sz="1800" noProof="0" dirty="0" smtClean="0"/>
        </a:p>
        <a:p>
          <a:pPr algn="l"/>
          <a:r>
            <a:rPr lang="en-US" sz="1800" noProof="0" dirty="0" smtClean="0"/>
            <a:t>Implementation of </a:t>
          </a:r>
          <a:r>
            <a:rPr lang="en-US" sz="1800" noProof="0" dirty="0" err="1" smtClean="0"/>
            <a:t>MbC</a:t>
          </a:r>
          <a:endParaRPr lang="en-US" sz="1800" noProof="0" dirty="0" smtClean="0"/>
        </a:p>
        <a:p>
          <a:pPr algn="l"/>
          <a:r>
            <a:rPr lang="en-US" sz="1800" noProof="0" dirty="0" smtClean="0"/>
            <a:t>Practical examples</a:t>
          </a:r>
          <a:endParaRPr lang="en-US" sz="1800" noProof="0" dirty="0"/>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t>
        <a:bodyPr/>
        <a:lstStyle/>
        <a:p>
          <a:endParaRPr lang="cs-CZ"/>
        </a:p>
      </dgm:t>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t>
        <a:bodyPr/>
        <a:lstStyle/>
        <a:p>
          <a:endParaRPr lang="cs-CZ"/>
        </a:p>
      </dgm:t>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t>
        <a:bodyPr/>
        <a:lstStyle/>
        <a:p>
          <a:endParaRPr lang="cs-CZ"/>
        </a:p>
      </dgm:t>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t>
        <a:bodyPr/>
        <a:lstStyle/>
        <a:p>
          <a:endParaRPr lang="cs-CZ"/>
        </a:p>
      </dgm:t>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t>
        <a:bodyPr/>
        <a:lstStyle/>
        <a:p>
          <a:endParaRPr lang="cs-CZ"/>
        </a:p>
      </dgm:t>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t>
        <a:bodyPr/>
        <a:lstStyle/>
        <a:p>
          <a:endParaRPr lang="cs-CZ"/>
        </a:p>
      </dgm:t>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t>
        <a:bodyPr/>
        <a:lstStyle/>
        <a:p>
          <a:endParaRPr lang="cs-CZ"/>
        </a:p>
      </dgm:t>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t>
        <a:bodyPr/>
        <a:lstStyle/>
        <a:p>
          <a:endParaRPr lang="cs-CZ"/>
        </a:p>
      </dgm:t>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t>
        <a:bodyPr/>
        <a:lstStyle/>
        <a:p>
          <a:endParaRPr lang="cs-CZ"/>
        </a:p>
      </dgm:t>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t>
        <a:bodyPr/>
        <a:lstStyle/>
        <a:p>
          <a:endParaRPr lang="cs-CZ"/>
        </a:p>
      </dgm:t>
    </dgm:pt>
  </dgm:ptLst>
  <dgm:cxnLst>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7D8EF753-8C01-4FB3-A5E0-B809E6F2F8F6}" type="presOf" srcId="{0C55B7CD-83DF-4953-A05B-C804CA36B65B}" destId="{C01363CC-523D-4E1A-9A7F-7D6B2E54FA0A}" srcOrd="0" destOrd="0" presId="urn:microsoft.com/office/officeart/2011/layout/InterconnectedBlockProcess"/>
    <dgm:cxn modelId="{0B118F19-7B3C-45AC-9925-E63F9695BE55}" srcId="{CA072103-85FA-43D8-A1BC-F9C36B1BFAD9}" destId="{FA470240-FC28-416F-A659-86C26B16982D}" srcOrd="2" destOrd="0" parTransId="{77DD80A1-CEA5-4862-9CFE-F2491CEF6CA5}" sibTransId="{FCEE9FDA-A588-4ACD-A427-3BD383C560E1}"/>
    <dgm:cxn modelId="{0BE19194-70E1-4814-B826-530AC458A9FB}" type="presOf" srcId="{E5C48D6B-EDC0-48CC-BF3C-77CD9C719A0C}" destId="{6CBF061A-4659-4798-85C3-C284B500FB88}" srcOrd="1"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E9CBC134-DFAF-4D87-A745-E368EDE4694C}" type="presOf" srcId="{C8C6BF07-9D3E-4444-9B81-6DF18A6E5618}" destId="{E9E8A728-DF3F-42E9-8DCF-5D05BDB5A18E}" srcOrd="0" destOrd="0" presId="urn:microsoft.com/office/officeart/2011/layout/InterconnectedBlockProcess"/>
    <dgm:cxn modelId="{847DE188-6314-4103-BAB4-E757A7DEE5CC}" type="presOf" srcId="{C8C6BF07-9D3E-4444-9B81-6DF18A6E5618}" destId="{2DCBF5A5-0A8E-496D-836C-D5E4E42D5C32}" srcOrd="1" destOrd="0" presId="urn:microsoft.com/office/officeart/2011/layout/InterconnectedBlockProcess"/>
    <dgm:cxn modelId="{965DFE4F-B6DC-4548-8790-429BBA5D56CA}" type="presOf" srcId="{FA470240-FC28-416F-A659-86C26B16982D}" destId="{604D79A9-3FEC-4FAB-85D6-7C63FBC43291}"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5990090-C9A6-48A2-8354-6D6A54FD7377}" srcId="{CA072103-85FA-43D8-A1BC-F9C36B1BFAD9}" destId="{0C55B7CD-83DF-4953-A05B-C804CA36B65B}" srcOrd="0" destOrd="0" parTransId="{47BE542B-E5D3-4720-957B-DB85422C7AB4}" sibTransId="{1F8FF58D-BB81-4307-9839-EFD8C0E61880}"/>
    <dgm:cxn modelId="{FDD05D81-2798-4275-BAAB-798CDCF6D729}" srcId="{62DE6BC9-EB48-4EB0-9D3A-06EF7BD78584}" destId="{C8C6BF07-9D3E-4444-9B81-6DF18A6E5618}" srcOrd="0" destOrd="0" parTransId="{4429C458-9024-49BB-97CB-73F17B82208A}" sibTransId="{BABA2D99-1936-47AC-B991-63713DAEAF9B}"/>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cs-CZ" dirty="0" err="1" smtClean="0"/>
            <a:t>Coordination</a:t>
          </a:r>
          <a:r>
            <a:rPr lang="cs-CZ" dirty="0" smtClean="0"/>
            <a:t/>
          </a:r>
          <a:br>
            <a:rPr lang="cs-CZ" dirty="0" smtClean="0"/>
          </a:br>
          <a:r>
            <a:rPr lang="cs-CZ" dirty="0" err="1" smtClean="0"/>
            <a:t>Information</a:t>
          </a:r>
          <a:endParaRPr lang="cs-CZ" dirty="0"/>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smtClean="0"/>
            <a:t>Goals creation</a:t>
          </a:r>
          <a:endParaRPr lang="cs-CZ" dirty="0"/>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smtClean="0"/>
            <a:t>Planning</a:t>
          </a:r>
          <a:endParaRPr lang="en-US" dirty="0" smtClean="0"/>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smtClean="0"/>
            <a:t>Decision making</a:t>
          </a:r>
          <a:endParaRPr lang="en-US" dirty="0" smtClean="0"/>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smtClean="0"/>
            <a:t>Realization </a:t>
          </a:r>
          <a:endParaRPr lang="en-US" dirty="0" smtClean="0"/>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smtClean="0"/>
            <a:t>Control</a:t>
          </a:r>
          <a:endParaRPr lang="en-US" dirty="0" smtClean="0"/>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t>
        <a:bodyPr/>
        <a:lstStyle/>
        <a:p>
          <a:endParaRPr lang="en-US"/>
        </a:p>
      </dgm:t>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t>
        <a:bodyPr/>
        <a:lstStyle/>
        <a:p>
          <a:endParaRPr lang="en-US"/>
        </a:p>
      </dgm:t>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t>
        <a:bodyPr/>
        <a:lstStyle/>
        <a:p>
          <a:endParaRPr lang="en-US"/>
        </a:p>
      </dgm:t>
    </dgm:pt>
    <dgm:pt modelId="{AEB36626-95D2-48EF-AFD8-67F793C738F0}" type="pres">
      <dgm:prSet presAssocID="{37207611-D781-43D5-B079-54B03A0A27D0}" presName="connTx" presStyleLbl="parChTrans1D2" presStyleIdx="0" presStyleCnt="5"/>
      <dgm:spPr/>
      <dgm:t>
        <a:bodyPr/>
        <a:lstStyle/>
        <a:p>
          <a:endParaRPr lang="en-US"/>
        </a:p>
      </dgm:t>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t>
        <a:bodyPr/>
        <a:lstStyle/>
        <a:p>
          <a:endParaRPr lang="cs-CZ"/>
        </a:p>
      </dgm:t>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t>
        <a:bodyPr/>
        <a:lstStyle/>
        <a:p>
          <a:endParaRPr lang="en-US"/>
        </a:p>
      </dgm:t>
    </dgm:pt>
    <dgm:pt modelId="{4A02D5E5-AA7A-4A9F-8F38-23BD9FF43F88}" type="pres">
      <dgm:prSet presAssocID="{7D26AB30-83DF-4EAB-B799-73DF4C2CBDFB}" presName="connTx" presStyleLbl="parChTrans1D2" presStyleIdx="1" presStyleCnt="5"/>
      <dgm:spPr/>
      <dgm:t>
        <a:bodyPr/>
        <a:lstStyle/>
        <a:p>
          <a:endParaRPr lang="en-US"/>
        </a:p>
      </dgm:t>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t>
        <a:bodyPr/>
        <a:lstStyle/>
        <a:p>
          <a:endParaRPr lang="en-US"/>
        </a:p>
      </dgm:t>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t>
        <a:bodyPr/>
        <a:lstStyle/>
        <a:p>
          <a:endParaRPr lang="en-US"/>
        </a:p>
      </dgm:t>
    </dgm:pt>
    <dgm:pt modelId="{89F20F39-84AC-4D22-B04E-1A413A0507EA}" type="pres">
      <dgm:prSet presAssocID="{F6178A9F-2D58-4832-B4AC-ECA14C31AA23}" presName="connTx" presStyleLbl="parChTrans1D2" presStyleIdx="2" presStyleCnt="5"/>
      <dgm:spPr/>
      <dgm:t>
        <a:bodyPr/>
        <a:lstStyle/>
        <a:p>
          <a:endParaRPr lang="en-US"/>
        </a:p>
      </dgm:t>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t>
        <a:bodyPr/>
        <a:lstStyle/>
        <a:p>
          <a:endParaRPr lang="en-US"/>
        </a:p>
      </dgm:t>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t>
        <a:bodyPr/>
        <a:lstStyle/>
        <a:p>
          <a:endParaRPr lang="en-US"/>
        </a:p>
      </dgm:t>
    </dgm:pt>
    <dgm:pt modelId="{16B2899A-5D9C-4564-8A8E-698389A0C56C}" type="pres">
      <dgm:prSet presAssocID="{C20E2D99-5CA5-41AB-AC5B-B97CCEC4C7E8}" presName="connTx" presStyleLbl="parChTrans1D2" presStyleIdx="3" presStyleCnt="5"/>
      <dgm:spPr/>
      <dgm:t>
        <a:bodyPr/>
        <a:lstStyle/>
        <a:p>
          <a:endParaRPr lang="en-US"/>
        </a:p>
      </dgm:t>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t>
        <a:bodyPr/>
        <a:lstStyle/>
        <a:p>
          <a:endParaRPr lang="en-US"/>
        </a:p>
      </dgm:t>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t>
        <a:bodyPr/>
        <a:lstStyle/>
        <a:p>
          <a:endParaRPr lang="en-US"/>
        </a:p>
      </dgm:t>
    </dgm:pt>
    <dgm:pt modelId="{EA278C79-CC9F-42C4-A88C-97C37824D9FA}" type="pres">
      <dgm:prSet presAssocID="{0DB9FD0E-00E0-44AA-B511-D919DEA70E93}" presName="connTx" presStyleLbl="parChTrans1D2" presStyleIdx="4" presStyleCnt="5"/>
      <dgm:spPr/>
      <dgm:t>
        <a:bodyPr/>
        <a:lstStyle/>
        <a:p>
          <a:endParaRPr lang="en-US"/>
        </a:p>
      </dgm:t>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t>
        <a:bodyPr/>
        <a:lstStyle/>
        <a:p>
          <a:endParaRPr lang="en-US"/>
        </a:p>
      </dgm:t>
    </dgm:pt>
    <dgm:pt modelId="{55EF8AC8-CB97-4E2B-994A-8F05BC4FACA7}" type="pres">
      <dgm:prSet presAssocID="{42815D51-7640-4040-9FD7-CBF4C80377E7}" presName="level3hierChild" presStyleCnt="0"/>
      <dgm:spPr/>
    </dgm:pt>
  </dgm:ptLst>
  <dgm:cxnLst>
    <dgm:cxn modelId="{D39F6533-9A9B-4822-819E-C74B6A14F785}" type="presOf" srcId="{86072946-7311-4D7A-BC21-03698C83BB59}" destId="{09B88F94-AAE6-4FD2-8DCB-3E64539CB32F}" srcOrd="0" destOrd="0" presId="urn:microsoft.com/office/officeart/2008/layout/HorizontalMultiLevelHierarchy"/>
    <dgm:cxn modelId="{6A065100-EE71-4DF5-82DE-87816C81597C}" type="presOf" srcId="{42815D51-7640-4040-9FD7-CBF4C80377E7}" destId="{4BF33FFB-831D-4E2E-A46A-38DFE9ADCA9B}"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B7C4E55E-A5F5-4018-B183-AC5648ECA9B8}" type="presOf" srcId="{0DB9FD0E-00E0-44AA-B511-D919DEA70E93}" destId="{EA278C79-CC9F-42C4-A88C-97C37824D9FA}"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3708DA17-8487-4159-B447-EE15FCFB00CF}" srcId="{07FFD647-5900-480B-A395-B5175F95DCDD}" destId="{86072946-7311-4D7A-BC21-03698C83BB59}" srcOrd="0" destOrd="0" parTransId="{E6D51128-2F74-48CD-9E97-0FB987F9A71D}" sibTransId="{8B043E83-1712-49D5-847A-E3FADDD4CDF2}"/>
    <dgm:cxn modelId="{D06AE4AC-BE1F-47EE-89DD-F4DA007BC984}" type="presOf" srcId="{F6178A9F-2D58-4832-B4AC-ECA14C31AA23}" destId="{89F20F39-84AC-4D22-B04E-1A413A0507EA}" srcOrd="1" destOrd="0" presId="urn:microsoft.com/office/officeart/2008/layout/HorizontalMultiLevelHierarchy"/>
    <dgm:cxn modelId="{B002D11B-C72B-418A-BD4E-F3E6AE9BD41E}" type="presOf" srcId="{7D26AB30-83DF-4EAB-B799-73DF4C2CBDFB}" destId="{4A02D5E5-AA7A-4A9F-8F38-23BD9FF43F88}" srcOrd="1"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6E5F5136-8352-4AC1-9676-54333F0126F9}" srcId="{86072946-7311-4D7A-BC21-03698C83BB59}" destId="{42815D51-7640-4040-9FD7-CBF4C80377E7}" srcOrd="4" destOrd="0" parTransId="{0DB9FD0E-00E0-44AA-B511-D919DEA70E93}" sibTransId="{520AE6C7-A8FB-43C8-BA86-8790876DD6A6}"/>
    <dgm:cxn modelId="{52BCC948-CB1A-47C1-8960-8D19B931BB29}" type="presOf" srcId="{C20E2D99-5CA5-41AB-AC5B-B97CCEC4C7E8}" destId="{FEA5A3B5-FC99-4E43-8D35-D0D8C84C5A5B}" srcOrd="0" destOrd="0" presId="urn:microsoft.com/office/officeart/2008/layout/HorizontalMultiLevelHierarchy"/>
    <dgm:cxn modelId="{D102F18B-F233-46CF-BB30-B880A7F591BA}" type="presOf" srcId="{1B9F09DC-384F-486E-BE5F-E13FB171DDE2}" destId="{E8F6D2FE-6256-43A1-A13F-0CB5C59420C5}"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9393CDE2-8385-4889-9758-EFCDA516D76F}" type="presOf" srcId="{37207611-D781-43D5-B079-54B03A0A27D0}" destId="{AEB36626-95D2-48EF-AFD8-67F793C738F0}" srcOrd="1"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smtClean="0"/>
            <a:t>Concrete steps leading to the goal</a:t>
          </a:r>
          <a:endParaRPr lang="cs-CZ" dirty="0"/>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smtClean="0"/>
            <a:t>Capital (money)</a:t>
          </a:r>
          <a:endParaRPr lang="en-US" dirty="0" smtClean="0"/>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smtClean="0"/>
            <a:t>People (employees, learning courses)</a:t>
          </a:r>
          <a:endParaRPr lang="en-US" dirty="0" smtClean="0"/>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smtClean="0"/>
            <a:t>Planning of the capacities</a:t>
          </a:r>
          <a:endParaRPr lang="en-US" dirty="0" smtClean="0"/>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smtClean="0"/>
            <a:t>Process realization</a:t>
          </a:r>
          <a:endParaRPr lang="en-US" dirty="0"/>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t>
        <a:bodyPr/>
        <a:lstStyle/>
        <a:p>
          <a:endParaRPr lang="cs-CZ"/>
        </a:p>
      </dgm:t>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t>
        <a:bodyPr/>
        <a:lstStyle/>
        <a:p>
          <a:endParaRPr lang="en-US"/>
        </a:p>
      </dgm:t>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t>
        <a:bodyPr/>
        <a:lstStyle/>
        <a:p>
          <a:endParaRPr lang="en-US"/>
        </a:p>
      </dgm:t>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t>
        <a:bodyPr/>
        <a:lstStyle/>
        <a:p>
          <a:endParaRPr lang="en-US"/>
        </a:p>
      </dgm:t>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t>
        <a:bodyPr/>
        <a:lstStyle/>
        <a:p>
          <a:endParaRPr lang="en-US"/>
        </a:p>
      </dgm:t>
    </dgm:pt>
  </dgm:ptLst>
  <dgm:cxnLst>
    <dgm:cxn modelId="{FDE80AD7-8AC0-4E97-9E94-855702745003}" type="presOf" srcId="{A604EB07-14B9-4065-822C-E574D6B74F27}" destId="{E06BF470-263B-4F0F-A3DD-44C4279CF3E4}" srcOrd="0" destOrd="0" presId="urn:microsoft.com/office/officeart/2005/8/layout/hProcess9"/>
    <dgm:cxn modelId="{A3B21375-1845-41C5-BF22-5095573B609B}" type="presOf" srcId="{68B0AE1B-E7A3-4E0A-8331-88200FD79D70}" destId="{B98550DC-0301-4806-A759-198E54D8349E}" srcOrd="0" destOrd="0" presId="urn:microsoft.com/office/officeart/2005/8/layout/hProcess9"/>
    <dgm:cxn modelId="{E599520C-2C46-4488-AEC0-B2FB1C5DC311}" srcId="{C14F5ABF-C9CC-40A8-83D4-F5F31B8219D6}" destId="{A496868C-131A-460B-9B4B-E790B39834CE}" srcOrd="3" destOrd="0" parTransId="{A9AB084D-D711-483E-9AA6-8BBB87266AF4}" sibTransId="{934ED017-A17F-4FBB-BBA4-452340678EDA}"/>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45DA4126-2CD1-4A0A-88FF-D8EF849DDFE4}" type="presOf" srcId="{CBC19E42-2796-434C-846E-7B84F0829A7A}" destId="{73C87B19-8167-4B34-B25C-6EBB00C73A97}"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45EA9625-F097-4E88-A009-F4E2680D5051}" type="presOf" srcId="{990E5EF2-21DB-4CE1-8789-A532D3F04D5D}" destId="{3846CA66-C9C4-499F-BD18-6EBF2DD3548B}" srcOrd="0" destOrd="0" presId="urn:microsoft.com/office/officeart/2005/8/layout/hProcess9"/>
    <dgm:cxn modelId="{0A979C01-7FF1-44F1-B89F-95C3BD821702}" srcId="{C14F5ABF-C9CC-40A8-83D4-F5F31B8219D6}" destId="{CBC19E42-2796-434C-846E-7B84F0829A7A}" srcOrd="1" destOrd="0" parTransId="{D43141BC-2901-4157-9E18-E80F0674A875}" sibTransId="{F0474DD1-A611-49BD-A90F-7F0FD560DE9E}"/>
    <dgm:cxn modelId="{DA494C8C-73EB-4969-B90E-DE4538F37DD7}" type="presOf" srcId="{C14F5ABF-C9CC-40A8-83D4-F5F31B8219D6}" destId="{5FA5B6F9-0837-43F5-B232-F7DE8BA62D2E}" srcOrd="0" destOrd="0" presId="urn:microsoft.com/office/officeart/2005/8/layout/hProcess9"/>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smtClean="0"/>
            <a:t>Bookkeeping</a:t>
          </a:r>
          <a:endParaRPr lang="cs-CZ" sz="1400" dirty="0"/>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smtClean="0"/>
            <a:t>Other information systems </a:t>
          </a:r>
          <a:endParaRPr lang="cs-CZ" sz="1400" dirty="0"/>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smtClean="0"/>
            <a:t>ERP and CRM</a:t>
          </a:r>
          <a:endParaRPr lang="cs-CZ" sz="1400" dirty="0"/>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smtClean="0"/>
            <a:t>Controlling</a:t>
          </a:r>
          <a:endParaRPr lang="cs-CZ" sz="1400" dirty="0"/>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t>
        <a:bodyPr/>
        <a:lstStyle/>
        <a:p>
          <a:endParaRPr lang="en-US"/>
        </a:p>
      </dgm:t>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t>
        <a:bodyPr/>
        <a:lstStyle/>
        <a:p>
          <a:endParaRPr lang="cs-CZ"/>
        </a:p>
      </dgm:t>
    </dgm:pt>
    <dgm:pt modelId="{D8105E72-5D9A-4C31-AFD6-3105B4A02E8E}" type="pres">
      <dgm:prSet presAssocID="{9F99F194-7A49-4739-9D47-C020754A87CF}" presName="c1text" presStyleLbl="node1" presStyleIdx="0" presStyleCnt="4">
        <dgm:presLayoutVars>
          <dgm:bulletEnabled val="1"/>
        </dgm:presLayoutVars>
      </dgm:prSet>
      <dgm:spPr/>
      <dgm:t>
        <a:bodyPr/>
        <a:lstStyle/>
        <a:p>
          <a:endParaRPr lang="cs-CZ"/>
        </a:p>
      </dgm:t>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t>
        <a:bodyPr/>
        <a:lstStyle/>
        <a:p>
          <a:endParaRPr lang="cs-CZ"/>
        </a:p>
      </dgm:t>
    </dgm:pt>
    <dgm:pt modelId="{17A35E01-9A63-4790-94E8-4630D642CB02}" type="pres">
      <dgm:prSet presAssocID="{9F99F194-7A49-4739-9D47-C020754A87CF}" presName="c2text" presStyleLbl="node1" presStyleIdx="1" presStyleCnt="4">
        <dgm:presLayoutVars>
          <dgm:bulletEnabled val="1"/>
        </dgm:presLayoutVars>
      </dgm:prSet>
      <dgm:spPr/>
      <dgm:t>
        <a:bodyPr/>
        <a:lstStyle/>
        <a:p>
          <a:endParaRPr lang="cs-CZ"/>
        </a:p>
      </dgm:t>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t>
        <a:bodyPr/>
        <a:lstStyle/>
        <a:p>
          <a:endParaRPr lang="cs-CZ"/>
        </a:p>
      </dgm:t>
    </dgm:pt>
    <dgm:pt modelId="{FDF90045-1696-41DE-8DD4-9B2F94778155}" type="pres">
      <dgm:prSet presAssocID="{9F99F194-7A49-4739-9D47-C020754A87CF}" presName="c3text" presStyleLbl="node1" presStyleIdx="2" presStyleCnt="4">
        <dgm:presLayoutVars>
          <dgm:bulletEnabled val="1"/>
        </dgm:presLayoutVars>
      </dgm:prSet>
      <dgm:spPr/>
      <dgm:t>
        <a:bodyPr/>
        <a:lstStyle/>
        <a:p>
          <a:endParaRPr lang="cs-CZ"/>
        </a:p>
      </dgm:t>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t>
        <a:bodyPr/>
        <a:lstStyle/>
        <a:p>
          <a:endParaRPr lang="cs-CZ"/>
        </a:p>
      </dgm:t>
    </dgm:pt>
    <dgm:pt modelId="{6D473F71-1295-4552-B249-00722913C0E5}" type="pres">
      <dgm:prSet presAssocID="{9F99F194-7A49-4739-9D47-C020754A87CF}" presName="c4text" presStyleLbl="node1" presStyleIdx="3" presStyleCnt="4">
        <dgm:presLayoutVars>
          <dgm:bulletEnabled val="1"/>
        </dgm:presLayoutVars>
      </dgm:prSet>
      <dgm:spPr/>
      <dgm:t>
        <a:bodyPr/>
        <a:lstStyle/>
        <a:p>
          <a:endParaRPr lang="cs-CZ"/>
        </a:p>
      </dgm:t>
    </dgm:pt>
  </dgm:ptLst>
  <dgm:cxnLst>
    <dgm:cxn modelId="{33D91DF3-E73C-43D1-A095-3F5FDEBB4DC1}" type="presOf" srcId="{9F99F194-7A49-4739-9D47-C020754A87CF}" destId="{5906D174-3DE6-4E64-BC67-959D1346D0C1}" srcOrd="0" destOrd="0" presId="urn:microsoft.com/office/officeart/2005/8/layout/venn2"/>
    <dgm:cxn modelId="{94EECB50-BCFF-4DBC-9960-76F1EA3A3CEF}" type="presOf" srcId="{1E34D493-8F3E-4FD5-872C-7F53AC1982F9}" destId="{FDF90045-1696-41DE-8DD4-9B2F94778155}"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5D7102DF-5C22-43A4-90D5-1D885B4505CF}" srcId="{9F99F194-7A49-4739-9D47-C020754A87CF}" destId="{795AABB1-4963-4723-A423-3B4AED7059AD}" srcOrd="3" destOrd="0" parTransId="{64676014-5A9B-4DF6-B5A0-48A54148C439}" sibTransId="{E0DE95FF-CF4D-4DF7-AE91-B97488A4BDAB}"/>
    <dgm:cxn modelId="{119EC074-300D-4222-A694-EBBD17F5BDC3}" type="presOf" srcId="{EC4BDE67-833D-458A-8A2E-00836BF4484A}" destId="{C8C3A3DD-5270-43D5-9209-3AFD097A57D5}" srcOrd="0" destOrd="0" presId="urn:microsoft.com/office/officeart/2005/8/layout/venn2"/>
    <dgm:cxn modelId="{86073403-C6D6-49C4-8D68-F05226DF01A1}" type="presOf" srcId="{1E12A23A-2136-4BB2-BEEA-57CDB15E35C6}" destId="{17A35E01-9A63-4790-94E8-4630D642CB02}" srcOrd="1"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9E31D4B7-C8E2-47DE-BA5C-CA580731DF78}" type="presOf" srcId="{1E34D493-8F3E-4FD5-872C-7F53AC1982F9}" destId="{EF98E17F-247D-4BCB-9E60-327A5EE4F751}" srcOrd="0" destOrd="0" presId="urn:microsoft.com/office/officeart/2005/8/layout/venn2"/>
    <dgm:cxn modelId="{BF6DB569-2F59-4DC1-ADFE-C81957B2E419}" type="presOf" srcId="{795AABB1-4963-4723-A423-3B4AED7059AD}" destId="{6D473F71-1295-4552-B249-00722913C0E5}" srcOrd="1" destOrd="0" presId="urn:microsoft.com/office/officeart/2005/8/layout/venn2"/>
    <dgm:cxn modelId="{3910F7E9-369A-4BA1-A95F-862489315D3A}" type="presOf" srcId="{795AABB1-4963-4723-A423-3B4AED7059AD}" destId="{97673C82-3B81-4F98-9913-4FB59393B792}" srcOrd="0"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n-US" sz="3800" kern="1200" dirty="0" smtClean="0"/>
            <a:t>Management is always important</a:t>
          </a:r>
          <a:endParaRPr lang="en-US" sz="3800" kern="1200" dirty="0"/>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n-US" sz="3800" kern="1200" dirty="0" smtClean="0"/>
            <a:t>Management is a M part of SSME</a:t>
          </a:r>
          <a:endParaRPr lang="en-US" sz="3800" kern="1200" dirty="0"/>
        </a:p>
      </dsp:txBody>
      <dsp:txXfrm>
        <a:off x="4310695" y="1087611"/>
        <a:ext cx="3917900" cy="2350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To introduce</a:t>
          </a:r>
          <a:endParaRPr lang="en-US" sz="2100" kern="1200" dirty="0"/>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smtClean="0"/>
            <a:t>essence of management of sustainably successful companies</a:t>
          </a:r>
          <a:endParaRPr lang="en-US" sz="2100" kern="1200" dirty="0"/>
        </a:p>
        <a:p>
          <a:pPr marL="228600" lvl="1" indent="-228600" algn="l" defTabSz="933450" rtl="0">
            <a:lnSpc>
              <a:spcPct val="90000"/>
            </a:lnSpc>
            <a:spcBef>
              <a:spcPct val="0"/>
            </a:spcBef>
            <a:spcAft>
              <a:spcPct val="15000"/>
            </a:spcAft>
            <a:buChar char="••"/>
          </a:pPr>
          <a:r>
            <a:rPr lang="en-US" sz="2100" kern="1200" dirty="0" smtClean="0"/>
            <a:t>main aspects, which cause problems in company management</a:t>
          </a:r>
          <a:endParaRPr lang="en-US" sz="2100" kern="1200" dirty="0"/>
        </a:p>
        <a:p>
          <a:pPr marL="228600" lvl="1" indent="-228600" algn="l" defTabSz="933450" rtl="0">
            <a:lnSpc>
              <a:spcPct val="90000"/>
            </a:lnSpc>
            <a:spcBef>
              <a:spcPct val="0"/>
            </a:spcBef>
            <a:spcAft>
              <a:spcPct val="15000"/>
            </a:spcAft>
            <a:buChar char="••"/>
          </a:pPr>
          <a:r>
            <a:rPr lang="en-US" sz="2100" kern="1200" dirty="0" smtClean="0"/>
            <a:t>methods and tools for identification and elimination of such problems</a:t>
          </a:r>
          <a:endParaRPr lang="en-US" sz="2100" kern="1200" dirty="0"/>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You will understand</a:t>
          </a:r>
          <a:endParaRPr lang="en-US" sz="2100" kern="1200" dirty="0"/>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smtClean="0"/>
            <a:t>enterprise organization</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management processes</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service background</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the value of human uniqueness</a:t>
          </a:r>
          <a:endParaRPr lang="en-US" sz="2100" kern="1200" noProof="0" dirty="0"/>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rtl="0">
            <a:lnSpc>
              <a:spcPct val="90000"/>
            </a:lnSpc>
            <a:spcBef>
              <a:spcPct val="0"/>
            </a:spcBef>
            <a:spcAft>
              <a:spcPct val="35000"/>
            </a:spcAft>
          </a:pPr>
          <a:r>
            <a:rPr lang="en-US" sz="4100" kern="1200" dirty="0" smtClean="0"/>
            <a:t>Lectures</a:t>
          </a:r>
          <a:endParaRPr lang="en-US" sz="4100" kern="1200" dirty="0"/>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smtClean="0"/>
            <a:t>Theory</a:t>
          </a:r>
          <a:endParaRPr lang="en-US" sz="4100" kern="1200" dirty="0"/>
        </a:p>
        <a:p>
          <a:pPr marL="285750" lvl="1" indent="-285750" algn="l" defTabSz="1822450" rtl="0">
            <a:lnSpc>
              <a:spcPct val="90000"/>
            </a:lnSpc>
            <a:spcBef>
              <a:spcPct val="0"/>
            </a:spcBef>
            <a:spcAft>
              <a:spcPct val="15000"/>
            </a:spcAft>
            <a:buChar char="••"/>
          </a:pPr>
          <a:r>
            <a:rPr lang="en-US" sz="4100" kern="1200" dirty="0" smtClean="0"/>
            <a:t>Examples</a:t>
          </a:r>
          <a:endParaRPr lang="en-US" sz="4100" kern="1200" dirty="0"/>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rtl="0">
            <a:lnSpc>
              <a:spcPct val="90000"/>
            </a:lnSpc>
            <a:spcBef>
              <a:spcPct val="0"/>
            </a:spcBef>
            <a:spcAft>
              <a:spcPct val="35000"/>
            </a:spcAft>
          </a:pPr>
          <a:r>
            <a:rPr lang="en-US" sz="4100" kern="1200" dirty="0" smtClean="0"/>
            <a:t>Seminars</a:t>
          </a:r>
          <a:endParaRPr lang="en-US" sz="4100" kern="1200" dirty="0"/>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smtClean="0"/>
            <a:t>Training</a:t>
          </a:r>
          <a:endParaRPr lang="en-US" sz="4100" kern="1200" dirty="0"/>
        </a:p>
        <a:p>
          <a:pPr marL="285750" lvl="1" indent="-285750" algn="l" defTabSz="1822450" rtl="0">
            <a:lnSpc>
              <a:spcPct val="90000"/>
            </a:lnSpc>
            <a:spcBef>
              <a:spcPct val="0"/>
            </a:spcBef>
            <a:spcAft>
              <a:spcPct val="15000"/>
            </a:spcAft>
            <a:buChar char="••"/>
          </a:pPr>
          <a:r>
            <a:rPr lang="en-US" sz="4100" kern="1200" dirty="0" smtClean="0"/>
            <a:t>Discussions</a:t>
          </a:r>
          <a:endParaRPr lang="en-US" sz="4100" kern="1200" dirty="0"/>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Management by Competencies </a:t>
          </a:r>
        </a:p>
        <a:p>
          <a:pPr lvl="0" algn="l" defTabSz="115570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R. </a:t>
          </a:r>
          <a:r>
            <a:rPr lang="en-US" sz="2000" kern="1200" dirty="0" err="1" smtClean="0"/>
            <a:t>Fišer</a:t>
          </a:r>
          <a:r>
            <a:rPr lang="en-US" sz="2000" kern="1200" dirty="0" smtClean="0"/>
            <a:t> – Czech only</a:t>
          </a:r>
          <a:endParaRPr lang="en-US" sz="2000" kern="1200" dirty="0"/>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Leading of people, teams, and companies </a:t>
          </a:r>
        </a:p>
        <a:p>
          <a:pPr lvl="0" algn="l" defTabSz="115570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Problem solving and decision making </a:t>
          </a:r>
        </a:p>
        <a:p>
          <a:pPr lvl="0" algn="l" defTabSz="120015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Synergistic management</a:t>
          </a:r>
        </a:p>
        <a:p>
          <a:pPr lvl="0" algn="l" defTabSz="111125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Theory of Constraints </a:t>
          </a:r>
        </a:p>
        <a:p>
          <a:pPr lvl="0" algn="l" defTabSz="1111250" rtl="0">
            <a:lnSpc>
              <a:spcPct val="90000"/>
            </a:lnSpc>
            <a:spcBef>
              <a:spcPct val="0"/>
            </a:spcBef>
            <a:spcAft>
              <a:spcPct val="35000"/>
            </a:spcAft>
          </a:pPr>
          <a:r>
            <a:rPr lang="en-US" sz="2000" kern="1200" dirty="0" err="1" smtClean="0"/>
            <a:t>Elyiahu</a:t>
          </a:r>
          <a:r>
            <a:rPr lang="en-US" sz="2000" kern="1200" dirty="0" smtClean="0"/>
            <a:t> M. </a:t>
          </a:r>
          <a:r>
            <a:rPr lang="en-US" sz="2000" kern="1200" dirty="0" err="1" smtClean="0"/>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t>The Quiet Leadership </a:t>
          </a:r>
        </a:p>
        <a:p>
          <a:pPr lvl="0" algn="l" defTabSz="889000" rtl="0">
            <a:lnSpc>
              <a:spcPct val="90000"/>
            </a:lnSpc>
            <a:spcBef>
              <a:spcPct val="0"/>
            </a:spcBef>
            <a:spcAft>
              <a:spcPct val="35000"/>
            </a:spcAft>
          </a:pPr>
          <a:r>
            <a:rPr lang="en-US" sz="2000" kern="1200" smtClean="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Process management</a:t>
          </a:r>
          <a:endParaRPr lang="cs-CZ" sz="1800" kern="1200" noProof="0" dirty="0" smtClean="0"/>
        </a:p>
        <a:p>
          <a:pPr lvl="0" algn="l" defTabSz="800100">
            <a:lnSpc>
              <a:spcPct val="90000"/>
            </a:lnSpc>
            <a:spcBef>
              <a:spcPct val="0"/>
            </a:spcBef>
            <a:spcAft>
              <a:spcPct val="35000"/>
            </a:spcAft>
          </a:pPr>
          <a:r>
            <a:rPr lang="en-US" sz="1800" kern="1200" noProof="0" dirty="0" smtClean="0"/>
            <a:t>Implementation of </a:t>
          </a:r>
          <a:r>
            <a:rPr lang="en-US" sz="1800" kern="1200" noProof="0" dirty="0" err="1" smtClean="0"/>
            <a:t>MbC</a:t>
          </a:r>
          <a:endParaRPr lang="en-US" sz="1800" kern="1200" noProof="0" dirty="0" smtClean="0"/>
        </a:p>
        <a:p>
          <a:pPr lvl="0" algn="l" defTabSz="800100">
            <a:lnSpc>
              <a:spcPct val="90000"/>
            </a:lnSpc>
            <a:spcBef>
              <a:spcPct val="0"/>
            </a:spcBef>
            <a:spcAft>
              <a:spcPct val="35000"/>
            </a:spcAft>
          </a:pPr>
          <a:r>
            <a:rPr lang="en-US" sz="1800" kern="1200" noProof="0" dirty="0" smtClean="0"/>
            <a:t>Practical examples</a:t>
          </a:r>
          <a:endParaRPr lang="en-US" sz="1800" kern="1200" noProof="0" dirty="0"/>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smtClean="0"/>
            <a:t>Advanced </a:t>
          </a:r>
          <a:r>
            <a:rPr lang="en-US" sz="1800" kern="1200" noProof="0" dirty="0" err="1" smtClean="0"/>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79"/>
                <a:satOff val="-27639"/>
                <a:lumOff val="3723"/>
                <a:alphaOff val="0"/>
                <a:shade val="15000"/>
                <a:satMod val="180000"/>
              </a:schemeClr>
            </a:gs>
            <a:gs pos="50000">
              <a:schemeClr val="accent3">
                <a:tint val="50000"/>
                <a:hueOff val="6384879"/>
                <a:satOff val="-27639"/>
                <a:lumOff val="3723"/>
                <a:alphaOff val="0"/>
                <a:shade val="45000"/>
                <a:satMod val="170000"/>
              </a:schemeClr>
            </a:gs>
            <a:gs pos="70000">
              <a:schemeClr val="accent3">
                <a:tint val="50000"/>
                <a:hueOff val="6384879"/>
                <a:satOff val="-27639"/>
                <a:lumOff val="3723"/>
                <a:alphaOff val="0"/>
                <a:tint val="99000"/>
                <a:shade val="65000"/>
                <a:satMod val="155000"/>
              </a:schemeClr>
            </a:gs>
            <a:gs pos="100000">
              <a:schemeClr val="accent3">
                <a:tint val="50000"/>
                <a:hueOff val="6384879"/>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Theory of vitality</a:t>
          </a:r>
        </a:p>
        <a:p>
          <a:pPr lvl="0" algn="l" defTabSz="800100">
            <a:lnSpc>
              <a:spcPct val="90000"/>
            </a:lnSpc>
            <a:spcBef>
              <a:spcPct val="0"/>
            </a:spcBef>
            <a:spcAft>
              <a:spcPct val="35000"/>
            </a:spcAft>
          </a:pPr>
          <a:r>
            <a:rPr lang="en-US" sz="1800" kern="1200" noProof="0" dirty="0" smtClean="0"/>
            <a:t>Company culture</a:t>
          </a:r>
        </a:p>
        <a:p>
          <a:pPr lvl="0" algn="l" defTabSz="800100">
            <a:lnSpc>
              <a:spcPct val="90000"/>
            </a:lnSpc>
            <a:spcBef>
              <a:spcPct val="0"/>
            </a:spcBef>
            <a:spcAft>
              <a:spcPct val="35000"/>
            </a:spcAft>
          </a:pPr>
          <a:r>
            <a:rPr lang="en-US" sz="1800" kern="1200" noProof="0" dirty="0" smtClean="0"/>
            <a:t>Key roles</a:t>
          </a:r>
          <a:endParaRPr lang="en-US" sz="1800" kern="1200" noProof="0" dirty="0"/>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err="1" smtClean="0"/>
            <a:t>MbC</a:t>
          </a:r>
          <a:r>
            <a:rPr lang="en-US" sz="1800" kern="1200" noProof="0" dirty="0" smtClean="0"/>
            <a:t> introduction</a:t>
          </a:r>
          <a:endParaRPr lang="en-US" sz="1800" kern="1200" noProof="0" dirty="0"/>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59"/>
                <a:satOff val="-55277"/>
                <a:lumOff val="7446"/>
                <a:alphaOff val="0"/>
                <a:shade val="15000"/>
                <a:satMod val="180000"/>
              </a:schemeClr>
            </a:gs>
            <a:gs pos="50000">
              <a:schemeClr val="accent3">
                <a:tint val="50000"/>
                <a:hueOff val="12769759"/>
                <a:satOff val="-55277"/>
                <a:lumOff val="7446"/>
                <a:alphaOff val="0"/>
                <a:shade val="45000"/>
                <a:satMod val="170000"/>
              </a:schemeClr>
            </a:gs>
            <a:gs pos="70000">
              <a:schemeClr val="accent3">
                <a:tint val="50000"/>
                <a:hueOff val="12769759"/>
                <a:satOff val="-55277"/>
                <a:lumOff val="7446"/>
                <a:alphaOff val="0"/>
                <a:tint val="99000"/>
                <a:shade val="65000"/>
                <a:satMod val="155000"/>
              </a:schemeClr>
            </a:gs>
            <a:gs pos="100000">
              <a:schemeClr val="accent3">
                <a:tint val="50000"/>
                <a:hueOff val="12769759"/>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Introduction</a:t>
          </a:r>
        </a:p>
        <a:p>
          <a:pPr lvl="0" algn="l" defTabSz="800100">
            <a:lnSpc>
              <a:spcPct val="90000"/>
            </a:lnSpc>
            <a:spcBef>
              <a:spcPct val="0"/>
            </a:spcBef>
            <a:spcAft>
              <a:spcPct val="35000"/>
            </a:spcAft>
          </a:pPr>
          <a:r>
            <a:rPr lang="en-US" sz="1800" kern="1200" noProof="0" dirty="0" smtClean="0"/>
            <a:t>Tasks</a:t>
          </a:r>
        </a:p>
        <a:p>
          <a:pPr lvl="0" algn="l" defTabSz="800100">
            <a:lnSpc>
              <a:spcPct val="90000"/>
            </a:lnSpc>
            <a:spcBef>
              <a:spcPct val="0"/>
            </a:spcBef>
            <a:spcAft>
              <a:spcPct val="35000"/>
            </a:spcAft>
          </a:pPr>
          <a:r>
            <a:rPr lang="en-US" sz="1800" kern="1200" noProof="0" dirty="0" smtClean="0"/>
            <a:t>Principles</a:t>
          </a:r>
        </a:p>
        <a:p>
          <a:pPr lvl="0" algn="l" defTabSz="800100">
            <a:lnSpc>
              <a:spcPct val="90000"/>
            </a:lnSpc>
            <a:spcBef>
              <a:spcPct val="0"/>
            </a:spcBef>
            <a:spcAft>
              <a:spcPct val="35000"/>
            </a:spcAft>
          </a:pPr>
          <a:r>
            <a:rPr lang="en-US" sz="1800" kern="1200" noProof="0" dirty="0" smtClean="0"/>
            <a:t>Role of information</a:t>
          </a:r>
        </a:p>
        <a:p>
          <a:pPr lvl="0" algn="l" defTabSz="800100">
            <a:lnSpc>
              <a:spcPct val="90000"/>
            </a:lnSpc>
            <a:spcBef>
              <a:spcPct val="0"/>
            </a:spcBef>
            <a:spcAft>
              <a:spcPct val="35000"/>
            </a:spcAft>
          </a:pPr>
          <a:r>
            <a:rPr lang="en-US" sz="1800" kern="1200" noProof="0" dirty="0" smtClean="0"/>
            <a:t>Analytics tools </a:t>
          </a:r>
          <a:endParaRPr lang="en-US" sz="1800" kern="1200" noProof="0" dirty="0"/>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smtClean="0"/>
            <a:t>Management basics</a:t>
          </a:r>
          <a:endParaRPr lang="en-US" sz="1800" kern="1200" noProof="0" dirty="0"/>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cs-CZ" sz="1800" kern="1200" dirty="0" err="1" smtClean="0"/>
            <a:t>Coordination</a:t>
          </a:r>
          <a:r>
            <a:rPr lang="cs-CZ" sz="1800" kern="1200" dirty="0" smtClean="0"/>
            <a:t/>
          </a:r>
          <a:br>
            <a:rPr lang="cs-CZ" sz="1800" kern="1200" dirty="0" smtClean="0"/>
          </a:br>
          <a:r>
            <a:rPr lang="cs-CZ" sz="1800" kern="1200" dirty="0" err="1" smtClean="0"/>
            <a:t>Information</a:t>
          </a:r>
          <a:endParaRPr lang="cs-CZ" sz="1800" kern="1200" dirty="0"/>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smtClean="0"/>
            <a:t>Goals creation</a:t>
          </a:r>
          <a:endParaRPr lang="cs-CZ" sz="1800" kern="1200" dirty="0"/>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smtClean="0"/>
            <a:t>Planning</a:t>
          </a:r>
          <a:endParaRPr lang="en-US" sz="1800" kern="1200" dirty="0" smtClean="0"/>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smtClean="0"/>
            <a:t>Decision making</a:t>
          </a:r>
          <a:endParaRPr lang="en-US" sz="1800" kern="1200" dirty="0" smtClean="0"/>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smtClean="0"/>
            <a:t>Realization </a:t>
          </a:r>
          <a:endParaRPr lang="en-US" sz="1800" kern="1200" dirty="0" smtClean="0"/>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smtClean="0"/>
            <a:t>Control</a:t>
          </a:r>
          <a:endParaRPr lang="en-US" sz="1800" kern="1200" dirty="0" smtClean="0"/>
        </a:p>
      </dsp:txBody>
      <dsp:txXfrm>
        <a:off x="2498155" y="3386296"/>
        <a:ext cx="2221045" cy="6771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smtClean="0"/>
            <a:t>Concrete steps leading to the goal</a:t>
          </a:r>
          <a:endParaRPr lang="cs-CZ" sz="1600" kern="1200" dirty="0"/>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smtClean="0"/>
            <a:t>Capital (money)</a:t>
          </a:r>
          <a:endParaRPr lang="en-US" sz="1600" kern="1200" dirty="0" smtClean="0"/>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smtClean="0"/>
            <a:t>People (employees, learning courses)</a:t>
          </a:r>
          <a:endParaRPr lang="en-US" sz="1600" kern="1200" dirty="0" smtClean="0"/>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smtClean="0"/>
            <a:t>Planning of the capacities</a:t>
          </a:r>
          <a:endParaRPr lang="en-US" sz="1600" kern="1200" dirty="0" smtClean="0"/>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smtClean="0"/>
            <a:t>Process realization</a:t>
          </a:r>
          <a:endParaRPr lang="en-US" sz="1600" kern="1200" dirty="0"/>
        </a:p>
      </dsp:txBody>
      <dsp:txXfrm>
        <a:off x="6410968" y="1564183"/>
        <a:ext cx="1360835" cy="18401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Other information systems </a:t>
          </a:r>
          <a:endParaRPr lang="cs-CZ" sz="1400" kern="1200" dirty="0"/>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3"/>
                <a:satOff val="2923"/>
                <a:lumOff val="850"/>
                <a:alphaOff val="0"/>
                <a:shade val="15000"/>
                <a:satMod val="180000"/>
              </a:schemeClr>
            </a:gs>
            <a:gs pos="50000">
              <a:schemeClr val="accent2">
                <a:hueOff val="-6721063"/>
                <a:satOff val="2923"/>
                <a:lumOff val="850"/>
                <a:alphaOff val="0"/>
                <a:shade val="45000"/>
                <a:satMod val="170000"/>
              </a:schemeClr>
            </a:gs>
            <a:gs pos="70000">
              <a:schemeClr val="accent2">
                <a:hueOff val="-6721063"/>
                <a:satOff val="2923"/>
                <a:lumOff val="850"/>
                <a:alphaOff val="0"/>
                <a:tint val="99000"/>
                <a:shade val="65000"/>
                <a:satMod val="155000"/>
              </a:schemeClr>
            </a:gs>
            <a:gs pos="100000">
              <a:schemeClr val="accent2">
                <a:hueOff val="-6721063"/>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3"/>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ERP and CRM</a:t>
          </a:r>
          <a:endParaRPr lang="cs-CZ" sz="1400" kern="1200" dirty="0"/>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6"/>
                <a:satOff val="5846"/>
                <a:lumOff val="1700"/>
                <a:alphaOff val="0"/>
                <a:shade val="15000"/>
                <a:satMod val="180000"/>
              </a:schemeClr>
            </a:gs>
            <a:gs pos="50000">
              <a:schemeClr val="accent2">
                <a:hueOff val="-13442126"/>
                <a:satOff val="5846"/>
                <a:lumOff val="1700"/>
                <a:alphaOff val="0"/>
                <a:shade val="45000"/>
                <a:satMod val="170000"/>
              </a:schemeClr>
            </a:gs>
            <a:gs pos="70000">
              <a:schemeClr val="accent2">
                <a:hueOff val="-13442126"/>
                <a:satOff val="5846"/>
                <a:lumOff val="1700"/>
                <a:alphaOff val="0"/>
                <a:tint val="99000"/>
                <a:shade val="65000"/>
                <a:satMod val="155000"/>
              </a:schemeClr>
            </a:gs>
            <a:gs pos="100000">
              <a:schemeClr val="accent2">
                <a:hueOff val="-13442126"/>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6"/>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Controlling</a:t>
          </a:r>
          <a:endParaRPr lang="cs-CZ" sz="1400" kern="1200" dirty="0"/>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8"/>
                <a:satOff val="8769"/>
                <a:lumOff val="2550"/>
                <a:alphaOff val="0"/>
                <a:shade val="15000"/>
                <a:satMod val="180000"/>
              </a:schemeClr>
            </a:gs>
            <a:gs pos="50000">
              <a:schemeClr val="accent2">
                <a:hueOff val="-20163188"/>
                <a:satOff val="8769"/>
                <a:lumOff val="2550"/>
                <a:alphaOff val="0"/>
                <a:shade val="45000"/>
                <a:satMod val="170000"/>
              </a:schemeClr>
            </a:gs>
            <a:gs pos="70000">
              <a:schemeClr val="accent2">
                <a:hueOff val="-20163188"/>
                <a:satOff val="8769"/>
                <a:lumOff val="2550"/>
                <a:alphaOff val="0"/>
                <a:tint val="99000"/>
                <a:shade val="65000"/>
                <a:satMod val="155000"/>
              </a:schemeClr>
            </a:gs>
            <a:gs pos="100000">
              <a:schemeClr val="accent2">
                <a:hueOff val="-20163188"/>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8"/>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Bookkeeping</a:t>
          </a:r>
          <a:endParaRPr lang="cs-CZ" sz="1400" kern="1200" dirty="0"/>
        </a:p>
      </dsp:txBody>
      <dsp:txXfrm>
        <a:off x="3325058" y="3679608"/>
        <a:ext cx="1486786" cy="10513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2/17/2015</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2/17/2015</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poznámky</a:t>
            </a:r>
            <a:r>
              <a:rPr lang="en-US" baseline="0" dirty="0" smtClean="0"/>
              <a:t> </a:t>
            </a:r>
            <a:r>
              <a:rPr lang="en-US" baseline="0" dirty="0" err="1" smtClean="0"/>
              <a:t>k</a:t>
            </a:r>
            <a:r>
              <a:rPr lang="en-US" baseline="0" dirty="0" smtClean="0"/>
              <a:t> </a:t>
            </a:r>
            <a:r>
              <a:rPr lang="en-US" baseline="0" dirty="0" err="1" smtClean="0"/>
              <a:t>úvodu</a:t>
            </a:r>
            <a:r>
              <a:rPr lang="en-US" baseline="0" dirty="0" smtClean="0"/>
              <a:t>:</a:t>
            </a:r>
          </a:p>
          <a:p>
            <a:endParaRPr lang="en-US" baseline="0" dirty="0" smtClean="0"/>
          </a:p>
          <a:p>
            <a:r>
              <a:rPr lang="en-US" baseline="0" dirty="0" err="1" smtClean="0"/>
              <a:t>komentáře</a:t>
            </a:r>
            <a:r>
              <a:rPr lang="en-US" baseline="0" dirty="0" smtClean="0"/>
              <a:t> </a:t>
            </a:r>
            <a:r>
              <a:rPr lang="en-US" baseline="0" dirty="0" err="1" smtClean="0"/>
              <a:t>k</a:t>
            </a:r>
            <a:r>
              <a:rPr lang="en-US" baseline="0" dirty="0" smtClean="0"/>
              <a:t> </a:t>
            </a:r>
            <a:r>
              <a:rPr lang="en-US" baseline="0" dirty="0" err="1" smtClean="0"/>
              <a:t>angličtině</a:t>
            </a:r>
            <a:endParaRPr lang="en-US" baseline="0" dirty="0" smtClean="0"/>
          </a:p>
          <a:p>
            <a:endParaRPr lang="en-US" baseline="0" dirty="0" smtClean="0"/>
          </a:p>
          <a:p>
            <a:r>
              <a:rPr lang="en-US" baseline="0" dirty="0" err="1" smtClean="0"/>
              <a:t>predstavit</a:t>
            </a:r>
            <a:r>
              <a:rPr lang="en-US" baseline="0" dirty="0" smtClean="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You</a:t>
            </a:r>
            <a:r>
              <a:rPr lang="en-US" baseline="0" dirty="0" smtClean="0"/>
              <a:t> know, IT is quite complex discipline. It comprises a lot of </a:t>
            </a:r>
            <a:r>
              <a:rPr lang="en-US" baseline="0" dirty="0" err="1" smtClean="0"/>
              <a:t>subdisciplines</a:t>
            </a:r>
            <a:r>
              <a:rPr lang="en-US" baseline="0" dirty="0" smtClean="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smtClean="0"/>
          </a:p>
          <a:p>
            <a:endParaRPr lang="en-US" dirty="0" smtClean="0"/>
          </a:p>
          <a:p>
            <a:r>
              <a:rPr lang="en-US" dirty="0" smtClean="0"/>
              <a:t>And also Management is the constitutional</a:t>
            </a:r>
            <a:r>
              <a:rPr lang="en-US" baseline="0" dirty="0" smtClean="0"/>
              <a:t> part of the SSME study program, so therefore it is relevant here at the Faculty of Informatics to teach the </a:t>
            </a:r>
            <a:r>
              <a:rPr lang="en-US" baseline="0" dirty="0" err="1" smtClean="0"/>
              <a:t>MbC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encourage</a:t>
            </a:r>
            <a:r>
              <a:rPr lang="en-US" baseline="0" dirty="0" smtClean="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differences from last</a:t>
            </a:r>
            <a:r>
              <a:rPr lang="en-US" baseline="0" dirty="0" smtClean="0"/>
              <a:t> run:</a:t>
            </a:r>
          </a:p>
          <a:p>
            <a:r>
              <a:rPr lang="en-US" baseline="0" dirty="0" smtClean="0"/>
              <a:t>  * the last run was first run</a:t>
            </a:r>
          </a:p>
          <a:p>
            <a:r>
              <a:rPr lang="en-US" baseline="0" dirty="0" smtClean="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2/17/2015</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2/17/2015</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2/17/2015</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2/17/2015</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2/17/2015</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2/17/2015</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2/17/2015</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2/17/2015</a:t>
            </a:fld>
            <a:endParaRPr lang="cs-CZ"/>
          </a:p>
        </p:txBody>
      </p:sp>
      <p:sp>
        <p:nvSpPr>
          <p:cNvPr id="8" name="Footer Placeholder 7"/>
          <p:cNvSpPr>
            <a:spLocks noGrp="1"/>
          </p:cNvSpPr>
          <p:nvPr>
            <p:ph type="ftr" sz="quarter" idx="11"/>
          </p:nvPr>
        </p:nvSpPr>
        <p:spPr/>
        <p:txBody>
          <a:bodyPr/>
          <a:lstStyle/>
          <a:p>
            <a:r>
              <a:rPr lang="en-US" smtClean="0"/>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2/17/2015</a:t>
            </a:fld>
            <a:endParaRPr lang="cs-CZ"/>
          </a:p>
        </p:txBody>
      </p:sp>
      <p:sp>
        <p:nvSpPr>
          <p:cNvPr id="4" name="Footer Placeholder 3"/>
          <p:cNvSpPr>
            <a:spLocks noGrp="1"/>
          </p:cNvSpPr>
          <p:nvPr>
            <p:ph type="ftr" sz="quarter" idx="11"/>
          </p:nvPr>
        </p:nvSpPr>
        <p:spPr/>
        <p:txBody>
          <a:bodyPr/>
          <a:lstStyle/>
          <a:p>
            <a:r>
              <a:rPr lang="en-US" smtClean="0"/>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2/17/2015</a:t>
            </a:fld>
            <a:endParaRPr lang="cs-CZ"/>
          </a:p>
        </p:txBody>
      </p:sp>
      <p:sp>
        <p:nvSpPr>
          <p:cNvPr id="3" name="Footer Placeholder 2"/>
          <p:cNvSpPr>
            <a:spLocks noGrp="1"/>
          </p:cNvSpPr>
          <p:nvPr>
            <p:ph type="ftr" sz="quarter" idx="11"/>
          </p:nvPr>
        </p:nvSpPr>
        <p:spPr/>
        <p:txBody>
          <a:bodyPr/>
          <a:lstStyle/>
          <a:p>
            <a:r>
              <a:rPr lang="en-US" smtClean="0"/>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2/17/2015</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2/17/2015</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2/17/2015</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by Competencies</a:t>
            </a:r>
            <a:endParaRPr lang="en-US" dirty="0"/>
          </a:p>
        </p:txBody>
      </p:sp>
      <p:sp>
        <p:nvSpPr>
          <p:cNvPr id="3" name="Subtitle 2"/>
          <p:cNvSpPr>
            <a:spLocks noGrp="1"/>
          </p:cNvSpPr>
          <p:nvPr>
            <p:ph type="subTitle" idx="1"/>
          </p:nvPr>
        </p:nvSpPr>
        <p:spPr/>
        <p:txBody>
          <a:bodyPr/>
          <a:lstStyle/>
          <a:p>
            <a:r>
              <a:rPr lang="en-US" smtClean="0"/>
              <a:t>Introduction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Course resources</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10</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smtClean="0"/>
              <a:t>Course and </a:t>
            </a:r>
            <a:r>
              <a:rPr lang="en-US" dirty="0" err="1" smtClean="0"/>
              <a:t>MbC</a:t>
            </a:r>
            <a:r>
              <a:rPr lang="en-US" dirty="0" smtClean="0"/>
              <a:t> resources</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11</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cs-CZ" smtClean="0"/>
              <a:pPr/>
              <a:t>12</a:t>
            </a:fld>
            <a:endParaRPr lang="cs-CZ"/>
          </a:p>
        </p:txBody>
      </p:sp>
      <p:sp>
        <p:nvSpPr>
          <p:cNvPr id="4" name="Nadpis 3"/>
          <p:cNvSpPr>
            <a:spLocks noGrp="1"/>
          </p:cNvSpPr>
          <p:nvPr>
            <p:ph type="title"/>
          </p:nvPr>
        </p:nvSpPr>
        <p:spPr/>
        <p:txBody>
          <a:bodyPr/>
          <a:lstStyle/>
          <a:p>
            <a:r>
              <a:rPr lang="en-US" dirty="0" smtClean="0"/>
              <a:t>Outline of the course</a:t>
            </a:r>
            <a:endParaRPr lang="en-US" dirty="0"/>
          </a:p>
        </p:txBody>
      </p:sp>
    </p:spTree>
    <p:extLst>
      <p:ext uri="{BB962C8B-B14F-4D97-AF65-F5344CB8AC3E}">
        <p14:creationId xmlns:p14="http://schemas.microsoft.com/office/powerpoint/2010/main" val="957529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30% - seminar work</a:t>
            </a:r>
          </a:p>
          <a:p>
            <a:r>
              <a:rPr lang="en-US" dirty="0" smtClean="0"/>
              <a:t>60% - test at the end of the </a:t>
            </a:r>
            <a:r>
              <a:rPr lang="en-US" dirty="0" err="1" smtClean="0"/>
              <a:t>semmester</a:t>
            </a:r>
            <a:endParaRPr lang="en-US" dirty="0" smtClean="0"/>
          </a:p>
          <a:p>
            <a:pPr lvl="1"/>
            <a:r>
              <a:rPr lang="en-US" dirty="0" smtClean="0"/>
              <a:t>50% open questions</a:t>
            </a:r>
          </a:p>
          <a:p>
            <a:pPr lvl="1"/>
            <a:r>
              <a:rPr lang="en-US" dirty="0" smtClean="0"/>
              <a:t>50% optional questions</a:t>
            </a:r>
          </a:p>
          <a:p>
            <a:r>
              <a:rPr lang="en-US" dirty="0" smtClean="0"/>
              <a:t>Management by competencies (the basic) is the part of the state exam</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13</a:t>
            </a:fld>
            <a:endParaRPr lang="cs-CZ"/>
          </a:p>
        </p:txBody>
      </p:sp>
      <p:sp>
        <p:nvSpPr>
          <p:cNvPr id="4" name="Nadpis 3"/>
          <p:cNvSpPr>
            <a:spLocks noGrp="1"/>
          </p:cNvSpPr>
          <p:nvPr>
            <p:ph type="title"/>
          </p:nvPr>
        </p:nvSpPr>
        <p:spPr/>
        <p:txBody>
          <a:bodyPr/>
          <a:lstStyle/>
          <a:p>
            <a:r>
              <a:rPr lang="cs-CZ" dirty="0" err="1" smtClean="0"/>
              <a:t>Exam</a:t>
            </a:r>
            <a:endParaRPr lang="cs-CZ" dirty="0"/>
          </a:p>
        </p:txBody>
      </p:sp>
    </p:spTree>
    <p:extLst>
      <p:ext uri="{BB962C8B-B14F-4D97-AF65-F5344CB8AC3E}">
        <p14:creationId xmlns:p14="http://schemas.microsoft.com/office/powerpoint/2010/main" val="1999461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nSpc>
                <a:spcPct val="150000"/>
              </a:lnSpc>
            </a:pPr>
            <a:r>
              <a:rPr lang="en-US" sz="4000" dirty="0" smtClean="0"/>
              <a:t>is to form the production process</a:t>
            </a:r>
          </a:p>
          <a:p>
            <a:pPr>
              <a:lnSpc>
                <a:spcPct val="150000"/>
              </a:lnSpc>
            </a:pPr>
            <a:r>
              <a:rPr lang="en-US" sz="4000" dirty="0" smtClean="0"/>
              <a:t>and increasing of the output</a:t>
            </a:r>
          </a:p>
          <a:p>
            <a:pPr>
              <a:lnSpc>
                <a:spcPct val="150000"/>
              </a:lnSpc>
            </a:pPr>
            <a:r>
              <a:rPr lang="en-US" sz="4000" dirty="0" smtClean="0"/>
              <a:t>to fulfill the company targets</a:t>
            </a:r>
          </a:p>
          <a:p>
            <a:pPr>
              <a:lnSpc>
                <a:spcPct val="150000"/>
              </a:lnSpc>
            </a:pPr>
            <a:r>
              <a:rPr lang="en-US" sz="4000" dirty="0" smtClean="0"/>
              <a:t>in the highest level possible</a:t>
            </a:r>
            <a:endParaRPr lang="en-US" sz="4000" dirty="0"/>
          </a:p>
        </p:txBody>
      </p:sp>
      <p:sp>
        <p:nvSpPr>
          <p:cNvPr id="3" name="Nadpis 2"/>
          <p:cNvSpPr>
            <a:spLocks noGrp="1"/>
          </p:cNvSpPr>
          <p:nvPr>
            <p:ph type="title"/>
          </p:nvPr>
        </p:nvSpPr>
        <p:spPr/>
        <p:txBody>
          <a:bodyPr/>
          <a:lstStyle/>
          <a:p>
            <a:r>
              <a:rPr lang="cs-CZ" dirty="0" err="1" smtClean="0"/>
              <a:t>Main</a:t>
            </a:r>
            <a:r>
              <a:rPr lang="cs-CZ" dirty="0" smtClean="0"/>
              <a:t> </a:t>
            </a:r>
            <a:r>
              <a:rPr lang="cs-CZ" dirty="0" err="1" smtClean="0"/>
              <a:t>task</a:t>
            </a:r>
            <a:r>
              <a:rPr lang="en-US" dirty="0" smtClean="0"/>
              <a:t>s</a:t>
            </a:r>
            <a:r>
              <a:rPr lang="cs-CZ" dirty="0" smtClean="0"/>
              <a:t> </a:t>
            </a:r>
            <a:r>
              <a:rPr lang="cs-CZ" dirty="0" err="1" smtClean="0"/>
              <a:t>of</a:t>
            </a:r>
            <a:r>
              <a:rPr lang="cs-CZ" dirty="0" smtClean="0"/>
              <a:t> </a:t>
            </a:r>
            <a:r>
              <a:rPr lang="cs-CZ" dirty="0" err="1" smtClean="0"/>
              <a:t>the</a:t>
            </a:r>
            <a:r>
              <a:rPr lang="cs-CZ" dirty="0" smtClean="0"/>
              <a:t> management </a:t>
            </a:r>
            <a:endParaRPr lang="cs-CZ" dirty="0"/>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cs-CZ" dirty="0"/>
              <a:t>5</a:t>
            </a:r>
            <a:r>
              <a:rPr lang="cs-CZ" dirty="0" smtClean="0"/>
              <a:t> </a:t>
            </a:r>
            <a:r>
              <a:rPr lang="cs-CZ" dirty="0" err="1" smtClean="0"/>
              <a:t>phases</a:t>
            </a:r>
            <a:r>
              <a:rPr lang="cs-CZ" dirty="0" smtClean="0"/>
              <a:t> </a:t>
            </a:r>
            <a:r>
              <a:rPr lang="cs-CZ" dirty="0" err="1" smtClean="0"/>
              <a:t>of</a:t>
            </a:r>
            <a:r>
              <a:rPr lang="cs-CZ" dirty="0" smtClean="0"/>
              <a:t> </a:t>
            </a:r>
            <a:r>
              <a:rPr lang="cs-CZ" dirty="0" err="1" smtClean="0"/>
              <a:t>the</a:t>
            </a:r>
            <a:r>
              <a:rPr lang="cs-CZ" dirty="0" smtClean="0"/>
              <a:t> management</a:t>
            </a:r>
            <a:endParaRPr lang="cs-CZ" dirty="0"/>
          </a:p>
        </p:txBody>
      </p:sp>
      <p:graphicFrame>
        <p:nvGraphicFramePr>
          <p:cNvPr id="7" name="Diagram 6"/>
          <p:cNvGraphicFramePr/>
          <p:nvPr>
            <p:extLst>
              <p:ext uri="{D42A27DB-BD31-4B8C-83A1-F6EECF244321}">
                <p14:modId xmlns:p14="http://schemas.microsoft.com/office/powerpoint/2010/main" val="50525677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Main idea: the maximization of the profit</a:t>
            </a:r>
          </a:p>
          <a:p>
            <a:pPr lvl="1"/>
            <a:r>
              <a:rPr lang="en-US" dirty="0" smtClean="0"/>
              <a:t>Main goal – our version of maximization of the profit</a:t>
            </a:r>
          </a:p>
          <a:p>
            <a:r>
              <a:rPr lang="en-US" dirty="0" smtClean="0"/>
              <a:t>Analyze the possibilities – the ways how to reach the main goal</a:t>
            </a:r>
          </a:p>
          <a:p>
            <a:r>
              <a:rPr lang="en-US" dirty="0" smtClean="0"/>
              <a:t>Choosing the best option</a:t>
            </a:r>
            <a:endParaRPr lang="en-US" dirty="0"/>
          </a:p>
        </p:txBody>
      </p:sp>
      <p:sp>
        <p:nvSpPr>
          <p:cNvPr id="3" name="Nadpis 2"/>
          <p:cNvSpPr>
            <a:spLocks noGrp="1"/>
          </p:cNvSpPr>
          <p:nvPr>
            <p:ph type="title"/>
          </p:nvPr>
        </p:nvSpPr>
        <p:spPr/>
        <p:txBody>
          <a:bodyPr/>
          <a:lstStyle/>
          <a:p>
            <a:r>
              <a:rPr lang="cs-CZ" dirty="0" err="1" smtClean="0"/>
              <a:t>Goals</a:t>
            </a:r>
            <a:r>
              <a:rPr lang="cs-CZ" dirty="0" smtClean="0"/>
              <a:t> </a:t>
            </a:r>
            <a:r>
              <a:rPr lang="cs-CZ" dirty="0" err="1" smtClean="0"/>
              <a:t>creation</a:t>
            </a:r>
            <a:endParaRPr lang="cs-CZ" dirty="0"/>
          </a:p>
        </p:txBody>
      </p:sp>
    </p:spTree>
    <p:extLst>
      <p:ext uri="{BB962C8B-B14F-4D97-AF65-F5344CB8AC3E}">
        <p14:creationId xmlns:p14="http://schemas.microsoft.com/office/powerpoint/2010/main" val="265652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smtClean="0"/>
              <a:t>Planning and realization </a:t>
            </a:r>
            <a:endParaRPr lang="cs-CZ" dirty="0"/>
          </a:p>
        </p:txBody>
      </p:sp>
      <p:graphicFrame>
        <p:nvGraphicFramePr>
          <p:cNvPr id="4" name="Diagram 3"/>
          <p:cNvGraphicFramePr/>
          <p:nvPr>
            <p:extLst>
              <p:ext uri="{D42A27DB-BD31-4B8C-83A1-F6EECF244321}">
                <p14:modId xmlns:p14="http://schemas.microsoft.com/office/powerpoint/2010/main" val="441844827"/>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863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Need to control realization process</a:t>
            </a:r>
          </a:p>
          <a:p>
            <a:r>
              <a:rPr lang="en-US" b="1" dirty="0" smtClean="0"/>
              <a:t>The part of the realization</a:t>
            </a:r>
          </a:p>
          <a:p>
            <a:pPr lvl="1"/>
            <a:r>
              <a:rPr lang="en-US" dirty="0" smtClean="0"/>
              <a:t>Control, if the realization goes in the right way</a:t>
            </a:r>
          </a:p>
          <a:p>
            <a:pPr lvl="1"/>
            <a:r>
              <a:rPr lang="en-US" dirty="0" smtClean="0"/>
              <a:t>Reaction to mistakes or deviations</a:t>
            </a:r>
          </a:p>
          <a:p>
            <a:r>
              <a:rPr lang="en-US" dirty="0" smtClean="0"/>
              <a:t>Control after realization is not effective</a:t>
            </a:r>
            <a:endParaRPr lang="en-US" dirty="0"/>
          </a:p>
        </p:txBody>
      </p:sp>
      <p:sp>
        <p:nvSpPr>
          <p:cNvPr id="3" name="Nadpis 2"/>
          <p:cNvSpPr>
            <a:spLocks noGrp="1"/>
          </p:cNvSpPr>
          <p:nvPr>
            <p:ph type="title"/>
          </p:nvPr>
        </p:nvSpPr>
        <p:spPr/>
        <p:txBody>
          <a:bodyPr/>
          <a:lstStyle/>
          <a:p>
            <a:r>
              <a:rPr lang="cs-CZ" dirty="0" err="1" smtClean="0"/>
              <a:t>Control</a:t>
            </a:r>
            <a:endParaRPr lang="cs-CZ" dirty="0"/>
          </a:p>
        </p:txBody>
      </p:sp>
    </p:spTree>
    <p:extLst>
      <p:ext uri="{BB962C8B-B14F-4D97-AF65-F5344CB8AC3E}">
        <p14:creationId xmlns:p14="http://schemas.microsoft.com/office/powerpoint/2010/main" val="275548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All phases need to be coordinated</a:t>
            </a:r>
          </a:p>
          <a:p>
            <a:r>
              <a:rPr lang="en-US" dirty="0" smtClean="0"/>
              <a:t>Important is not only the task itself</a:t>
            </a:r>
          </a:p>
          <a:p>
            <a:r>
              <a:rPr lang="en-US" dirty="0" smtClean="0"/>
              <a:t>Important is also:</a:t>
            </a:r>
          </a:p>
          <a:p>
            <a:pPr lvl="1"/>
            <a:r>
              <a:rPr lang="en-US" dirty="0"/>
              <a:t>T</a:t>
            </a:r>
            <a:r>
              <a:rPr lang="en-US" dirty="0" smtClean="0"/>
              <a:t>he order of tasks</a:t>
            </a:r>
          </a:p>
          <a:p>
            <a:pPr lvl="1"/>
            <a:r>
              <a:rPr lang="en-US" dirty="0" smtClean="0"/>
              <a:t>Relationships between the departments of the company or organization</a:t>
            </a:r>
          </a:p>
          <a:p>
            <a:r>
              <a:rPr lang="en-US" dirty="0" smtClean="0"/>
              <a:t>Communication process</a:t>
            </a:r>
          </a:p>
          <a:p>
            <a:pPr marL="457200" lvl="1" indent="0">
              <a:buNone/>
            </a:pPr>
            <a:endParaRPr lang="en-US" dirty="0" smtClean="0"/>
          </a:p>
          <a:p>
            <a:endParaRPr lang="en-US" dirty="0" smtClean="0"/>
          </a:p>
          <a:p>
            <a:endParaRPr lang="en-US" dirty="0"/>
          </a:p>
        </p:txBody>
      </p:sp>
      <p:sp>
        <p:nvSpPr>
          <p:cNvPr id="3" name="Nadpis 2"/>
          <p:cNvSpPr>
            <a:spLocks noGrp="1"/>
          </p:cNvSpPr>
          <p:nvPr>
            <p:ph type="title"/>
          </p:nvPr>
        </p:nvSpPr>
        <p:spPr/>
        <p:txBody>
          <a:bodyPr/>
          <a:lstStyle/>
          <a:p>
            <a:r>
              <a:rPr lang="cs-CZ" dirty="0" err="1" smtClean="0"/>
              <a:t>Coordination</a:t>
            </a:r>
            <a:endParaRPr lang="cs-CZ" dirty="0"/>
          </a:p>
        </p:txBody>
      </p:sp>
    </p:spTree>
    <p:extLst>
      <p:ext uri="{BB962C8B-B14F-4D97-AF65-F5344CB8AC3E}">
        <p14:creationId xmlns:p14="http://schemas.microsoft.com/office/powerpoint/2010/main" val="119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US" dirty="0" smtClean="0"/>
              <a:t>Course Introduction</a:t>
            </a:r>
          </a:p>
          <a:p>
            <a:pPr lvl="1"/>
            <a:r>
              <a:rPr lang="en-US" dirty="0" smtClean="0"/>
              <a:t>origin</a:t>
            </a:r>
          </a:p>
          <a:p>
            <a:pPr lvl="1"/>
            <a:r>
              <a:rPr lang="en-US" dirty="0" smtClean="0"/>
              <a:t>motivation and goals</a:t>
            </a:r>
          </a:p>
          <a:p>
            <a:pPr lvl="1"/>
            <a:r>
              <a:rPr lang="en-US" dirty="0" smtClean="0"/>
              <a:t>resources</a:t>
            </a:r>
            <a:endParaRPr lang="cs-CZ" dirty="0" smtClean="0"/>
          </a:p>
          <a:p>
            <a:r>
              <a:rPr lang="cs-CZ" dirty="0" smtClean="0"/>
              <a:t>Management basic</a:t>
            </a:r>
            <a:endParaRPr lang="cs-CZ" dirty="0" smtClean="0"/>
          </a:p>
        </p:txBody>
      </p:sp>
      <p:sp>
        <p:nvSpPr>
          <p:cNvPr id="120" name="Title 119"/>
          <p:cNvSpPr>
            <a:spLocks noGrp="1"/>
          </p:cNvSpPr>
          <p:nvPr>
            <p:ph type="title"/>
          </p:nvPr>
        </p:nvSpPr>
        <p:spPr/>
        <p:txBody>
          <a:bodyPr/>
          <a:lstStyle/>
          <a:p>
            <a:r>
              <a:rPr lang="en-US" dirty="0" smtClean="0"/>
              <a:t>Agenda</a:t>
            </a:r>
            <a:endParaRPr lang="en-US" dirty="0"/>
          </a:p>
        </p:txBody>
      </p:sp>
      <p:sp>
        <p:nvSpPr>
          <p:cNvPr id="5" name="TextBox 4"/>
          <p:cNvSpPr txBox="1"/>
          <p:nvPr/>
        </p:nvSpPr>
        <p:spPr>
          <a:xfrm>
            <a:off x="0" y="6488668"/>
            <a:ext cx="2457486" cy="369332"/>
          </a:xfrm>
          <a:prstGeom prst="rect">
            <a:avLst/>
          </a:prstGeom>
          <a:noFill/>
        </p:spPr>
        <p:txBody>
          <a:bodyPr wrap="none" rtlCol="0">
            <a:spAutoFit/>
          </a:bodyPr>
          <a:lstStyle/>
          <a:p>
            <a:r>
              <a:rPr lang="en-US" dirty="0" smtClean="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cs-CZ" smtClean="0"/>
              <a:pPr/>
              <a:t>2</a:t>
            </a:fld>
            <a:endParaRPr lang="cs-C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Realization is the sequence of transactions</a:t>
            </a:r>
          </a:p>
          <a:p>
            <a:pPr lvl="1"/>
            <a:r>
              <a:rPr lang="en-US" dirty="0" smtClean="0"/>
              <a:t>In the „goods“ economy</a:t>
            </a:r>
          </a:p>
          <a:p>
            <a:pPr lvl="2"/>
            <a:r>
              <a:rPr lang="en-US" dirty="0" smtClean="0"/>
              <a:t>Material is transformed into intermediate product</a:t>
            </a:r>
          </a:p>
          <a:p>
            <a:pPr lvl="2"/>
            <a:r>
              <a:rPr lang="en-US" dirty="0" smtClean="0"/>
              <a:t>Intermediate product is transformed into final product</a:t>
            </a:r>
          </a:p>
          <a:p>
            <a:pPr lvl="2"/>
            <a:r>
              <a:rPr lang="en-US" dirty="0" smtClean="0"/>
              <a:t>All transform transactions must be profitable</a:t>
            </a:r>
          </a:p>
          <a:p>
            <a:pPr lvl="1"/>
            <a:r>
              <a:rPr lang="en-US" dirty="0" smtClean="0"/>
              <a:t>In the service economy</a:t>
            </a:r>
          </a:p>
          <a:p>
            <a:pPr lvl="2"/>
            <a:r>
              <a:rPr lang="en-US" dirty="0" smtClean="0"/>
              <a:t>Goal is split into tasks need to be done</a:t>
            </a:r>
          </a:p>
          <a:p>
            <a:pPr lvl="2"/>
            <a:r>
              <a:rPr lang="en-US" dirty="0" smtClean="0"/>
              <a:t>Those tasks need to be completed in specific sequence</a:t>
            </a:r>
          </a:p>
          <a:p>
            <a:pPr lvl="2"/>
            <a:r>
              <a:rPr lang="en-US" dirty="0" smtClean="0"/>
              <a:t>All tasks must be profitable</a:t>
            </a:r>
          </a:p>
          <a:p>
            <a:pPr lvl="1"/>
            <a:endParaRPr lang="en-US" dirty="0" smtClean="0"/>
          </a:p>
          <a:p>
            <a:pPr marL="0" indent="0">
              <a:buNone/>
            </a:pPr>
            <a:endParaRPr lang="en-US" dirty="0"/>
          </a:p>
        </p:txBody>
      </p:sp>
      <p:sp>
        <p:nvSpPr>
          <p:cNvPr id="3" name="Nadpis 2"/>
          <p:cNvSpPr>
            <a:spLocks noGrp="1"/>
          </p:cNvSpPr>
          <p:nvPr>
            <p:ph type="title"/>
          </p:nvPr>
        </p:nvSpPr>
        <p:spPr/>
        <p:txBody>
          <a:bodyPr/>
          <a:lstStyle/>
          <a:p>
            <a:r>
              <a:rPr lang="cs-CZ" dirty="0" err="1" smtClean="0"/>
              <a:t>information</a:t>
            </a:r>
            <a:endParaRPr lang="cs-CZ" dirty="0"/>
          </a:p>
        </p:txBody>
      </p:sp>
    </p:spTree>
    <p:extLst>
      <p:ext uri="{BB962C8B-B14F-4D97-AF65-F5344CB8AC3E}">
        <p14:creationId xmlns:p14="http://schemas.microsoft.com/office/powerpoint/2010/main" val="44717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smtClean="0"/>
              <a:t>Where are the </a:t>
            </a:r>
            <a:r>
              <a:rPr lang="en-US" dirty="0" smtClean="0"/>
              <a:t>information</a:t>
            </a:r>
            <a:r>
              <a:rPr lang="cs-CZ" dirty="0" smtClean="0"/>
              <a:t>s</a:t>
            </a:r>
            <a:r>
              <a:rPr lang="en-US" dirty="0" smtClean="0"/>
              <a:t>?</a:t>
            </a:r>
            <a:endParaRPr lang="cs-CZ" dirty="0"/>
          </a:p>
        </p:txBody>
      </p:sp>
      <p:graphicFrame>
        <p:nvGraphicFramePr>
          <p:cNvPr id="4" name="Diagram 3"/>
          <p:cNvGraphicFramePr/>
          <p:nvPr>
            <p:extLst>
              <p:ext uri="{D42A27DB-BD31-4B8C-83A1-F6EECF244321}">
                <p14:modId xmlns:p14="http://schemas.microsoft.com/office/powerpoint/2010/main" val="2640732045"/>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558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Main</a:t>
            </a:r>
            <a:r>
              <a:rPr lang="cs-CZ" dirty="0" smtClean="0"/>
              <a:t> </a:t>
            </a:r>
            <a:r>
              <a:rPr lang="cs-CZ" dirty="0" err="1" smtClean="0"/>
              <a:t>goals</a:t>
            </a:r>
            <a:r>
              <a:rPr lang="cs-CZ" dirty="0" smtClean="0"/>
              <a:t> </a:t>
            </a:r>
            <a:r>
              <a:rPr lang="cs-CZ" dirty="0" err="1" smtClean="0"/>
              <a:t>of</a:t>
            </a:r>
            <a:r>
              <a:rPr lang="cs-CZ" dirty="0" smtClean="0"/>
              <a:t> </a:t>
            </a:r>
            <a:r>
              <a:rPr lang="cs-CZ" dirty="0" err="1" smtClean="0"/>
              <a:t>the</a:t>
            </a:r>
            <a:r>
              <a:rPr lang="cs-CZ" dirty="0" smtClean="0"/>
              <a:t> management</a:t>
            </a:r>
          </a:p>
          <a:p>
            <a:r>
              <a:rPr lang="cs-CZ" dirty="0" err="1" smtClean="0"/>
              <a:t>Why</a:t>
            </a:r>
            <a:r>
              <a:rPr lang="cs-CZ" dirty="0" smtClean="0"/>
              <a:t> do </a:t>
            </a:r>
            <a:r>
              <a:rPr lang="cs-CZ" dirty="0" err="1" smtClean="0"/>
              <a:t>companies</a:t>
            </a:r>
            <a:r>
              <a:rPr lang="cs-CZ" dirty="0" smtClean="0"/>
              <a:t> </a:t>
            </a:r>
            <a:r>
              <a:rPr lang="cs-CZ" dirty="0" err="1" smtClean="0"/>
              <a:t>need</a:t>
            </a:r>
            <a:r>
              <a:rPr lang="cs-CZ" dirty="0" smtClean="0"/>
              <a:t> management?</a:t>
            </a:r>
          </a:p>
          <a:p>
            <a:r>
              <a:rPr lang="cs-CZ" dirty="0" err="1" smtClean="0"/>
              <a:t>What</a:t>
            </a:r>
            <a:r>
              <a:rPr lang="cs-CZ" dirty="0" smtClean="0"/>
              <a:t> are </a:t>
            </a:r>
            <a:r>
              <a:rPr lang="cs-CZ" dirty="0" err="1" smtClean="0"/>
              <a:t>the</a:t>
            </a:r>
            <a:r>
              <a:rPr lang="cs-CZ" dirty="0" smtClean="0"/>
              <a:t> </a:t>
            </a:r>
            <a:r>
              <a:rPr lang="cs-CZ" dirty="0" err="1" smtClean="0"/>
              <a:t>sources</a:t>
            </a:r>
            <a:r>
              <a:rPr lang="cs-CZ" dirty="0" smtClean="0"/>
              <a:t> </a:t>
            </a:r>
            <a:r>
              <a:rPr lang="cs-CZ" dirty="0" err="1" smtClean="0"/>
              <a:t>for</a:t>
            </a:r>
            <a:r>
              <a:rPr lang="cs-CZ" dirty="0" smtClean="0"/>
              <a:t> </a:t>
            </a:r>
            <a:r>
              <a:rPr lang="cs-CZ" dirty="0" err="1" smtClean="0"/>
              <a:t>decisions</a:t>
            </a:r>
            <a:r>
              <a:rPr lang="cs-CZ" dirty="0" smtClean="0"/>
              <a:t>?</a:t>
            </a:r>
          </a:p>
          <a:p>
            <a:r>
              <a:rPr lang="cs-CZ" dirty="0" err="1" smtClean="0"/>
              <a:t>Specific</a:t>
            </a:r>
            <a:r>
              <a:rPr lang="cs-CZ" dirty="0" smtClean="0"/>
              <a:t> role </a:t>
            </a:r>
            <a:r>
              <a:rPr lang="cs-CZ" dirty="0" err="1" smtClean="0"/>
              <a:t>of</a:t>
            </a:r>
            <a:r>
              <a:rPr lang="cs-CZ" dirty="0" smtClean="0"/>
              <a:t> </a:t>
            </a:r>
            <a:r>
              <a:rPr lang="cs-CZ" dirty="0" err="1" smtClean="0"/>
              <a:t>information</a:t>
            </a:r>
            <a:r>
              <a:rPr lang="cs-CZ" dirty="0" smtClean="0"/>
              <a:t> and IT</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22</a:t>
            </a:fld>
            <a:endParaRPr lang="cs-CZ"/>
          </a:p>
        </p:txBody>
      </p:sp>
      <p:sp>
        <p:nvSpPr>
          <p:cNvPr id="4" name="Nadpis 3"/>
          <p:cNvSpPr>
            <a:spLocks noGrp="1"/>
          </p:cNvSpPr>
          <p:nvPr>
            <p:ph type="title"/>
          </p:nvPr>
        </p:nvSpPr>
        <p:spPr/>
        <p:txBody>
          <a:bodyPr/>
          <a:lstStyle/>
          <a:p>
            <a:r>
              <a:rPr lang="cs-CZ" dirty="0" err="1" smtClean="0"/>
              <a:t>Conclusion</a:t>
            </a:r>
            <a:endParaRPr lang="en-US" dirty="0"/>
          </a:p>
        </p:txBody>
      </p:sp>
    </p:spTree>
    <p:extLst>
      <p:ext uri="{BB962C8B-B14F-4D97-AF65-F5344CB8AC3E}">
        <p14:creationId xmlns:p14="http://schemas.microsoft.com/office/powerpoint/2010/main" val="1742700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Ing. Leonard Walletzký, Ph.D.</a:t>
            </a:r>
          </a:p>
          <a:p>
            <a:pPr lvl="1"/>
            <a:r>
              <a:rPr lang="en-US" dirty="0" smtClean="0"/>
              <a:t>Lessons</a:t>
            </a:r>
          </a:p>
          <a:p>
            <a:pPr lvl="1"/>
            <a:r>
              <a:rPr lang="en-US" dirty="0" smtClean="0"/>
              <a:t>One seminar group</a:t>
            </a:r>
          </a:p>
          <a:p>
            <a:r>
              <a:rPr lang="en-US" dirty="0" smtClean="0"/>
              <a:t>Mgr. Petr Štěpánek</a:t>
            </a:r>
          </a:p>
          <a:p>
            <a:pPr lvl="1"/>
            <a:r>
              <a:rPr lang="en-US" dirty="0" smtClean="0"/>
              <a:t>Second seminar group</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3</a:t>
            </a:fld>
            <a:endParaRPr lang="cs-CZ"/>
          </a:p>
        </p:txBody>
      </p:sp>
      <p:sp>
        <p:nvSpPr>
          <p:cNvPr id="4" name="Nadpis 3"/>
          <p:cNvSpPr>
            <a:spLocks noGrp="1"/>
          </p:cNvSpPr>
          <p:nvPr>
            <p:ph type="title"/>
          </p:nvPr>
        </p:nvSpPr>
        <p:spPr/>
        <p:txBody>
          <a:bodyPr/>
          <a:lstStyle/>
          <a:p>
            <a:r>
              <a:rPr lang="cs-CZ" dirty="0" err="1" smtClean="0"/>
              <a:t>Course</a:t>
            </a:r>
            <a:r>
              <a:rPr lang="cs-CZ" dirty="0" smtClean="0"/>
              <a:t> </a:t>
            </a:r>
            <a:r>
              <a:rPr lang="cs-CZ" dirty="0" err="1" smtClean="0"/>
              <a:t>teachers</a:t>
            </a:r>
            <a:endParaRPr lang="cs-CZ" dirty="0"/>
          </a:p>
        </p:txBody>
      </p:sp>
    </p:spTree>
    <p:extLst>
      <p:ext uri="{BB962C8B-B14F-4D97-AF65-F5344CB8AC3E}">
        <p14:creationId xmlns:p14="http://schemas.microsoft.com/office/powerpoint/2010/main" val="509289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Originally being developed for the SSME study program</a:t>
            </a:r>
          </a:p>
          <a:p>
            <a:r>
              <a:rPr lang="en-US" dirty="0" smtClean="0"/>
              <a:t>Based on</a:t>
            </a:r>
          </a:p>
          <a:p>
            <a:pPr lvl="1"/>
            <a:r>
              <a:rPr lang="en-US" dirty="0" smtClean="0"/>
              <a:t>existing </a:t>
            </a:r>
            <a:r>
              <a:rPr lang="en-US" i="1" dirty="0" smtClean="0"/>
              <a:t>Management by Competences</a:t>
            </a:r>
            <a:r>
              <a:rPr lang="en-US" dirty="0" smtClean="0"/>
              <a:t> theory and methodology by </a:t>
            </a:r>
            <a:r>
              <a:rPr lang="en-US" dirty="0" err="1" smtClean="0"/>
              <a:t>Jiří</a:t>
            </a:r>
            <a:r>
              <a:rPr lang="en-US" dirty="0" smtClean="0"/>
              <a:t> </a:t>
            </a:r>
            <a:r>
              <a:rPr lang="en-US" dirty="0" err="1" smtClean="0"/>
              <a:t>Plamínek</a:t>
            </a:r>
            <a:endParaRPr lang="en-US" dirty="0" smtClean="0"/>
          </a:p>
          <a:p>
            <a:pPr lvl="1"/>
            <a:r>
              <a:rPr lang="cs-CZ" dirty="0" smtClean="0"/>
              <a:t>3</a:t>
            </a:r>
            <a:r>
              <a:rPr lang="en-US" dirty="0" smtClean="0"/>
              <a:t> years experience of using </a:t>
            </a:r>
            <a:r>
              <a:rPr lang="en-US" i="1" dirty="0" smtClean="0"/>
              <a:t>Management by Competencies</a:t>
            </a:r>
            <a:r>
              <a:rPr lang="en-US" dirty="0" smtClean="0"/>
              <a:t> in </a:t>
            </a:r>
            <a:r>
              <a:rPr lang="en-US" dirty="0" smtClean="0"/>
              <a:t>practice</a:t>
            </a:r>
            <a:endParaRPr lang="cs-CZ" dirty="0" smtClean="0"/>
          </a:p>
          <a:p>
            <a:r>
              <a:rPr lang="cs-CZ" dirty="0" smtClean="0"/>
              <a:t>IT </a:t>
            </a:r>
            <a:r>
              <a:rPr lang="cs-CZ" dirty="0" err="1" smtClean="0"/>
              <a:t>people</a:t>
            </a:r>
            <a:r>
              <a:rPr lang="cs-CZ" dirty="0" smtClean="0"/>
              <a:t> </a:t>
            </a:r>
            <a:r>
              <a:rPr lang="cs-CZ" dirty="0" err="1" smtClean="0"/>
              <a:t>need</a:t>
            </a:r>
            <a:r>
              <a:rPr lang="cs-CZ" dirty="0" smtClean="0"/>
              <a:t> „</a:t>
            </a:r>
            <a:r>
              <a:rPr lang="cs-CZ" dirty="0" err="1" smtClean="0"/>
              <a:t>special</a:t>
            </a:r>
            <a:r>
              <a:rPr lang="cs-CZ" dirty="0" smtClean="0"/>
              <a:t> </a:t>
            </a:r>
            <a:r>
              <a:rPr lang="cs-CZ" dirty="0" err="1" smtClean="0"/>
              <a:t>approach</a:t>
            </a:r>
            <a:r>
              <a:rPr lang="cs-CZ" dirty="0" smtClean="0"/>
              <a:t>“</a:t>
            </a:r>
            <a:endParaRPr lang="en-US" dirty="0" smtClean="0"/>
          </a:p>
        </p:txBody>
      </p:sp>
      <p:sp>
        <p:nvSpPr>
          <p:cNvPr id="4" name="Title 3"/>
          <p:cNvSpPr>
            <a:spLocks noGrp="1"/>
          </p:cNvSpPr>
          <p:nvPr>
            <p:ph type="title"/>
          </p:nvPr>
        </p:nvSpPr>
        <p:spPr/>
        <p:txBody>
          <a:bodyPr>
            <a:normAutofit fontScale="90000"/>
          </a:bodyPr>
          <a:lstStyle/>
          <a:p>
            <a:r>
              <a:rPr lang="en-US" dirty="0" smtClean="0"/>
              <a:t>Course context</a:t>
            </a:r>
            <a:br>
              <a:rPr lang="en-US" dirty="0" smtClean="0"/>
            </a:br>
            <a:r>
              <a:rPr lang="en-US" dirty="0" smtClean="0"/>
              <a:t>and origin</a:t>
            </a:r>
            <a:endParaRPr lang="en-US" dirty="0"/>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4</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Course motivation</a:t>
            </a:r>
            <a:endParaRPr lang="en-US" dirty="0"/>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cs-CZ" smtClean="0"/>
              <a:pPr/>
              <a:t>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Course as a Service</a:t>
            </a:r>
            <a:endParaRPr lang="en-US" dirty="0"/>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Target:</a:t>
            </a:r>
          </a:p>
          <a:p>
            <a:pPr algn="ctr"/>
            <a:r>
              <a:rPr lang="en-US" dirty="0" smtClean="0"/>
              <a:t>Enterprise organization</a:t>
            </a:r>
            <a:endParaRPr lang="en-US" dirty="0"/>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Client:</a:t>
              </a:r>
            </a:p>
            <a:p>
              <a:pPr algn="ctr"/>
              <a:r>
                <a:rPr lang="en-US" dirty="0" smtClean="0"/>
                <a:t>you</a:t>
              </a:r>
              <a:endParaRPr lang="en-US" dirty="0"/>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Provider:</a:t>
              </a:r>
            </a:p>
            <a:p>
              <a:pPr algn="ctr"/>
              <a:r>
                <a:rPr lang="en-US" dirty="0" smtClean="0"/>
                <a:t>me</a:t>
              </a:r>
              <a:endParaRPr lang="en-US" dirty="0"/>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lectures/seminars</a:t>
            </a:r>
          </a:p>
        </p:txBody>
      </p:sp>
      <p:sp>
        <p:nvSpPr>
          <p:cNvPr id="20" name="Slide Number Placeholder 19"/>
          <p:cNvSpPr>
            <a:spLocks noGrp="1"/>
          </p:cNvSpPr>
          <p:nvPr>
            <p:ph type="sldNum" sz="quarter" idx="12"/>
          </p:nvPr>
        </p:nvSpPr>
        <p:spPr/>
        <p:txBody>
          <a:bodyPr/>
          <a:lstStyle/>
          <a:p>
            <a:fld id="{B1CC9FD7-4EEE-804D-9BB9-2FE363F47D91}" type="slidenum">
              <a:rPr lang="cs-CZ" smtClean="0"/>
              <a:pPr/>
              <a:t>6</a:t>
            </a:fld>
            <a:endParaRPr lang="cs-CZ"/>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US" dirty="0" smtClean="0"/>
              <a:t>Course goals and value proposition</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7</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Value co-creation</a:t>
            </a:r>
            <a:endParaRPr lang="en-US" dirty="0"/>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cs-CZ" dirty="0" smtClean="0"/>
              <a:t>2</a:t>
            </a:r>
            <a:r>
              <a:rPr lang="en-US" dirty="0" smtClean="0"/>
              <a:t> hour</a:t>
            </a:r>
            <a:r>
              <a:rPr lang="cs-CZ" dirty="0" smtClean="0"/>
              <a:t>s</a:t>
            </a:r>
            <a:r>
              <a:rPr lang="en-US" dirty="0" smtClean="0"/>
              <a:t> per two weeks</a:t>
            </a:r>
            <a:endParaRPr lang="en-US" dirty="0"/>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Two alternating groups</a:t>
            </a:r>
            <a:endParaRPr lang="en-US" dirty="0"/>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2 hours per </a:t>
            </a:r>
            <a:r>
              <a:rPr lang="cs-CZ" dirty="0" smtClean="0"/>
              <a:t>1 </a:t>
            </a:r>
            <a:r>
              <a:rPr lang="en-US" dirty="0" smtClean="0"/>
              <a:t>week</a:t>
            </a:r>
            <a:endParaRPr lang="en-US" dirty="0"/>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All together</a:t>
            </a:r>
            <a:endParaRPr lang="en-US" dirty="0"/>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“Home” works in teams</a:t>
            </a:r>
            <a:endParaRPr lang="en-US" dirty="0"/>
          </a:p>
        </p:txBody>
      </p:sp>
      <p:sp>
        <p:nvSpPr>
          <p:cNvPr id="14" name="TextBox 13"/>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cs-CZ" smtClean="0"/>
              <a:pPr/>
              <a:t>8</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Course </a:t>
            </a:r>
            <a:r>
              <a:rPr lang="en-US" dirty="0" smtClean="0"/>
              <a:t>schema</a:t>
            </a:r>
          </a:p>
          <a:p>
            <a:pPr lvl="1"/>
            <a:r>
              <a:rPr lang="en-US" dirty="0" smtClean="0"/>
              <a:t>two hours lecture per week</a:t>
            </a:r>
          </a:p>
          <a:p>
            <a:pPr lvl="1"/>
            <a:r>
              <a:rPr lang="cs-CZ" dirty="0" err="1" smtClean="0"/>
              <a:t>one</a:t>
            </a:r>
            <a:r>
              <a:rPr lang="en-US" dirty="0" smtClean="0"/>
              <a:t> hour seminar per week</a:t>
            </a:r>
            <a:r>
              <a:rPr lang="cs-CZ" dirty="0" smtClean="0"/>
              <a:t> -&gt; </a:t>
            </a:r>
            <a:r>
              <a:rPr lang="cs-CZ" dirty="0" err="1" smtClean="0"/>
              <a:t>two</a:t>
            </a:r>
            <a:r>
              <a:rPr lang="cs-CZ" dirty="0" smtClean="0"/>
              <a:t> </a:t>
            </a:r>
            <a:r>
              <a:rPr lang="cs-CZ" dirty="0" err="1" smtClean="0"/>
              <a:t>hours</a:t>
            </a:r>
            <a:r>
              <a:rPr lang="cs-CZ" dirty="0" smtClean="0"/>
              <a:t> per 14 </a:t>
            </a:r>
            <a:r>
              <a:rPr lang="cs-CZ" dirty="0" err="1" smtClean="0"/>
              <a:t>days</a:t>
            </a:r>
            <a:r>
              <a:rPr lang="cs-CZ" dirty="0"/>
              <a:t> </a:t>
            </a:r>
            <a:endParaRPr lang="cs-CZ" dirty="0" smtClean="0"/>
          </a:p>
          <a:p>
            <a:r>
              <a:rPr lang="en-US" dirty="0" smtClean="0"/>
              <a:t>Lectures</a:t>
            </a:r>
            <a:endParaRPr lang="en-US" dirty="0" smtClean="0"/>
          </a:p>
          <a:p>
            <a:pPr lvl="1"/>
            <a:r>
              <a:rPr lang="en-US" dirty="0" smtClean="0"/>
              <a:t>focused on theory</a:t>
            </a:r>
          </a:p>
          <a:p>
            <a:pPr lvl="1"/>
            <a:r>
              <a:rPr lang="en-US" dirty="0" smtClean="0"/>
              <a:t>examples</a:t>
            </a:r>
          </a:p>
          <a:p>
            <a:r>
              <a:rPr lang="en-US" dirty="0" smtClean="0"/>
              <a:t>Seminars</a:t>
            </a:r>
          </a:p>
          <a:p>
            <a:pPr lvl="1"/>
            <a:r>
              <a:rPr lang="en-US" dirty="0" smtClean="0"/>
              <a:t>focused on practical issues and training</a:t>
            </a:r>
          </a:p>
        </p:txBody>
      </p:sp>
      <p:sp>
        <p:nvSpPr>
          <p:cNvPr id="4" name="Title 3"/>
          <p:cNvSpPr>
            <a:spLocks noGrp="1"/>
          </p:cNvSpPr>
          <p:nvPr>
            <p:ph type="title"/>
          </p:nvPr>
        </p:nvSpPr>
        <p:spPr/>
        <p:txBody>
          <a:bodyPr/>
          <a:lstStyle/>
          <a:p>
            <a:r>
              <a:rPr lang="en-US" dirty="0" smtClean="0"/>
              <a:t>Course organization</a:t>
            </a:r>
            <a:endParaRPr lang="en-US" dirty="0"/>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9</a:t>
            </a:fld>
            <a:endParaRPr lang="cs-CZ"/>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10229</TotalTime>
  <Words>877</Words>
  <Application>Microsoft Office PowerPoint</Application>
  <PresentationFormat>Předvádění na obrazovce (4:3)</PresentationFormat>
  <Paragraphs>203</Paragraphs>
  <Slides>22</Slides>
  <Notes>10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Control</vt:lpstr>
      <vt:lpstr>Coordination</vt:lpstr>
      <vt:lpstr>information</vt:lpstr>
      <vt:lpstr>Where are the informations?</vt:lpstr>
      <vt:lpstr>Conclusion</vt:lpstr>
    </vt:vector>
  </TitlesOfParts>
  <Company>Mycroft Mind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cp:lastModifiedBy>
  <cp:revision>92</cp:revision>
  <cp:lastPrinted>2012-02-21T06:59:45Z</cp:lastPrinted>
  <dcterms:created xsi:type="dcterms:W3CDTF">2011-05-15T11:22:56Z</dcterms:created>
  <dcterms:modified xsi:type="dcterms:W3CDTF">2015-02-18T08:44:41Z</dcterms:modified>
</cp:coreProperties>
</file>