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7"/>
  </p:notesMasterIdLst>
  <p:sldIdLst>
    <p:sldId id="256" r:id="rId2"/>
    <p:sldId id="313" r:id="rId3"/>
    <p:sldId id="303" r:id="rId4"/>
    <p:sldId id="314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0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49725-F419-4C4A-8EC8-E5B746803B98}" type="datetimeFigureOut">
              <a:rPr lang="en-US" smtClean="0"/>
              <a:pPr/>
              <a:t>4/12/2015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4B917-F238-436E-9182-A9CC98E2E2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163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4B917-F238-436E-9182-A9CC98E2E2A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63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5009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85003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075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125478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4673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04494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981656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25828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86878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10054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9854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6633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4820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87408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85372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3728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E3FD-EA39-4827-B2A1-A74A3FF3EA8F}" type="datetimeFigureOut">
              <a:rPr lang="en-PH" smtClean="0"/>
              <a:pPr/>
              <a:t>4/12/2015</a:t>
            </a:fld>
            <a:endParaRPr lang="en-P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25978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0" y="1905000"/>
            <a:ext cx="8305800" cy="2590800"/>
          </a:xfrm>
        </p:spPr>
        <p:txBody>
          <a:bodyPr/>
          <a:lstStyle/>
          <a:p>
            <a:r>
              <a:rPr lang="en-PH" b="1" dirty="0" smtClean="0">
                <a:latin typeface="Lithos Pro Regular" pitchFamily="82" charset="0"/>
              </a:rPr>
              <a:t>Qualitative and Quantitative Research Methods</a:t>
            </a:r>
            <a:endParaRPr lang="en-PH" b="1" dirty="0">
              <a:latin typeface="Lithos Pro Regular" pitchFamily="8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Role of the Researcher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Researcher &amp; their biases may be known to participants in the study, &amp; participant characteristics may be known to the researcher.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Researcher &amp; their biases are not known to participants in the study, &amp; participant characteristics are deliberately hidden from the researcher (double blind studies).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Results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Particular or specialized findings that is less generalizable.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Generalizable findings that can be applied to other populations.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PH" sz="320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smtClean="0">
                <a:latin typeface="MV Boli" pitchFamily="2" charset="0"/>
                <a:cs typeface="MV Boli" pitchFamily="2" charset="0"/>
              </a:rPr>
              <a:t>Final Report</a:t>
            </a:r>
          </a:p>
          <a:p>
            <a:pPr algn="ctr">
              <a:buNone/>
            </a:pPr>
            <a:endParaRPr lang="en-PH" sz="320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smtClean="0"/>
              <a:t>Narrative report with contextual description &amp; direct quotations from research participants.</a:t>
            </a:r>
          </a:p>
          <a:p>
            <a:pPr algn="ctr">
              <a:buNone/>
            </a:pPr>
            <a:endParaRPr lang="en-PH" sz="320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smtClean="0"/>
              <a:t>Statistical report with correlations, comparisons of means, &amp; statistical significance of findings.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What is to be observed?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¤ Qualities ¤ Behavior ¤ Complexities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¤ Quantities ¤ Scales ¤ Trends 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What are the type of questions asked?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¤ Why? ¤ How?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¤ How many? ¤ What?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How are the questions are put </a:t>
            </a:r>
            <a:r>
              <a:rPr lang="en-PH" sz="2800" dirty="0" smtClean="0">
                <a:latin typeface="MV Boli" pitchFamily="2" charset="0"/>
                <a:cs typeface="MV Boli" pitchFamily="2" charset="0"/>
              </a:rPr>
              <a:t>(methods)</a:t>
            </a:r>
            <a:r>
              <a:rPr lang="en-PH" sz="3200" dirty="0" smtClean="0">
                <a:latin typeface="MV Boli" pitchFamily="2" charset="0"/>
                <a:cs typeface="MV Boli" pitchFamily="2" charset="0"/>
              </a:rPr>
              <a:t>?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¤ Document review ¤ Participant observations ¤ Interviews ¤ Focus group ¤ Workshops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¤ Application forms ¤ Questionnaires ¤ IQ Tests ¤ Measurements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How the results are interpreted </a:t>
            </a:r>
            <a:r>
              <a:rPr lang="en-PH" sz="2800" dirty="0" smtClean="0">
                <a:latin typeface="MV Boli" pitchFamily="2" charset="0"/>
                <a:cs typeface="MV Boli" pitchFamily="2" charset="0"/>
              </a:rPr>
              <a:t>(analysis)</a:t>
            </a:r>
            <a:r>
              <a:rPr lang="en-PH" sz="3200" dirty="0" smtClean="0">
                <a:latin typeface="MV Boli" pitchFamily="2" charset="0"/>
                <a:cs typeface="MV Boli" pitchFamily="2" charset="0"/>
              </a:rPr>
              <a:t>?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¤ Explore, explain, understand ¤ Narrative ¤ Particular ¤ Mainly inductive reasoning: conclusions can be drawn from the evidence no matter how incomplete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¤ Describe, measure, predict ¤ Statistical tables and chart ¤ Universal ¤ Mainly deductive reasoning: everything is known before conclusions can be drawn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What are the characteristics of each?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Ask specific narrow Qs.</a:t>
            </a:r>
          </a:p>
          <a:p>
            <a:r>
              <a:rPr lang="en-US" dirty="0" smtClean="0"/>
              <a:t>Collects data from participants generally in numerical form.</a:t>
            </a:r>
          </a:p>
          <a:p>
            <a:r>
              <a:rPr lang="en-US" dirty="0" smtClean="0"/>
              <a:t>Analyzes numbers using statistics.</a:t>
            </a:r>
          </a:p>
          <a:p>
            <a:r>
              <a:rPr lang="en-US" dirty="0" smtClean="0"/>
              <a:t>Conducts the inquiry in unbiased, objective manner.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5800" y="1618140"/>
            <a:ext cx="3090672" cy="576262"/>
          </a:xfrm>
        </p:spPr>
        <p:txBody>
          <a:bodyPr/>
          <a:lstStyle/>
          <a:p>
            <a:pPr algn="ctr"/>
            <a:r>
              <a:rPr lang="en-US" dirty="0" smtClean="0"/>
              <a:t>Qualitative Research 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8200" y="2209800"/>
            <a:ext cx="4114800" cy="3905728"/>
          </a:xfrm>
        </p:spPr>
        <p:txBody>
          <a:bodyPr>
            <a:normAutofit/>
          </a:bodyPr>
          <a:lstStyle/>
          <a:p>
            <a:r>
              <a:rPr lang="en-US" dirty="0" smtClean="0"/>
              <a:t>Ask broad, general Qs.</a:t>
            </a:r>
          </a:p>
          <a:p>
            <a:r>
              <a:rPr lang="en-US" dirty="0" smtClean="0"/>
              <a:t>Collects data consisting largely of words (text) or image (picture).</a:t>
            </a:r>
          </a:p>
          <a:p>
            <a:r>
              <a:rPr lang="en-US" dirty="0" smtClean="0"/>
              <a:t>Descriptions and analysis of words for themes.</a:t>
            </a:r>
          </a:p>
          <a:p>
            <a:r>
              <a:rPr lang="en-US" dirty="0" smtClean="0"/>
              <a:t>Conducts inquiry in subjective, biased manner.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790" y="1447800"/>
            <a:ext cx="7474390" cy="36433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are the differences between the </a:t>
            </a:r>
            <a:r>
              <a:rPr lang="en-US" dirty="0" smtClean="0"/>
              <a:t>two </a:t>
            </a:r>
            <a:r>
              <a:rPr lang="en-US" dirty="0" smtClean="0"/>
              <a:t>in Various Research steps?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Identifying a research problem.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Description of trends  or an explanation of variables’ relationships.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An exploration in which little is known about the problem.</a:t>
            </a:r>
          </a:p>
          <a:p>
            <a:pPr algn="l" rtl="0"/>
            <a:r>
              <a:rPr lang="en-US" dirty="0" smtClean="0"/>
              <a:t>A detailed understanding of a central phenomenon.</a:t>
            </a:r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PH" sz="3200" b="1" dirty="0" smtClean="0">
                <a:latin typeface="Lithos Pro Regular" pitchFamily="82" charset="0"/>
              </a:rPr>
              <a:t>Qualitative and Quantitative Research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A type of educational research in which the researcher decides what to study.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A type of educational research in which the researcher relies on the views of the participants.</a:t>
            </a:r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Reviewing the literature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Major role through suggesting the RQ to be asked.</a:t>
            </a:r>
          </a:p>
          <a:p>
            <a:pPr algn="l" rtl="0"/>
            <a:r>
              <a:rPr lang="en-US" dirty="0" smtClean="0"/>
              <a:t>Justifying the R problem and the need for the direction of the study.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1445398"/>
            <a:ext cx="3090672" cy="576262"/>
          </a:xfrm>
        </p:spPr>
        <p:txBody>
          <a:bodyPr/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0271" y="2112920"/>
            <a:ext cx="4038600" cy="3962400"/>
          </a:xfrm>
        </p:spPr>
        <p:txBody>
          <a:bodyPr/>
          <a:lstStyle/>
          <a:p>
            <a:pPr algn="l" rtl="0"/>
            <a:r>
              <a:rPr lang="en-US" dirty="0" smtClean="0"/>
              <a:t>Minor role in suggesting SRQ to be asked.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Justify the importance of studying the research problem.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Specifying a purpose for the research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Quantitative Research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Be specific and narrow.</a:t>
            </a:r>
          </a:p>
          <a:p>
            <a:pPr algn="l" rtl="0"/>
            <a:r>
              <a:rPr lang="en-US" dirty="0" smtClean="0"/>
              <a:t>Seek measurable, observable data on variables.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Be general and broad.</a:t>
            </a:r>
          </a:p>
          <a:p>
            <a:pPr algn="l" rtl="0"/>
            <a:r>
              <a:rPr lang="en-US" dirty="0" smtClean="0"/>
              <a:t>Seek to understand the participants’ experiences.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Collecting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Collecting data using instruments with preset  Qs and Res.</a:t>
            </a:r>
          </a:p>
          <a:p>
            <a:pPr algn="l" rtl="0"/>
            <a:r>
              <a:rPr lang="en-US" dirty="0" smtClean="0"/>
              <a:t>Collecting info from a large number of individuals.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Collecting data using forms with general, emerging Qs to permit the participant to generate responses.</a:t>
            </a:r>
          </a:p>
          <a:p>
            <a:pPr algn="l" rtl="0"/>
            <a:r>
              <a:rPr lang="en-US" dirty="0" smtClean="0"/>
              <a:t>Gathering word(text) or image(picture) data.</a:t>
            </a:r>
          </a:p>
          <a:p>
            <a:pPr algn="l" rtl="0"/>
            <a:r>
              <a:rPr lang="en-US" dirty="0" smtClean="0"/>
              <a:t>Collecting info from a small number of individuals or sites.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Analyzing and Interpreting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Data analysis tends to consist of statistical analysis.</a:t>
            </a:r>
          </a:p>
          <a:p>
            <a:pPr algn="l" rtl="0"/>
            <a:r>
              <a:rPr lang="en-US" dirty="0" smtClean="0"/>
              <a:t>Describing trends, comparing group differences, relating variables.</a:t>
            </a:r>
          </a:p>
          <a:p>
            <a:pPr algn="l" rtl="0"/>
            <a:r>
              <a:rPr lang="en-US" dirty="0" smtClean="0"/>
              <a:t>Interpretation tends to consist of comparing results with prior predictions and past research.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Text analysis.</a:t>
            </a:r>
          </a:p>
          <a:p>
            <a:pPr algn="l" rtl="0"/>
            <a:r>
              <a:rPr lang="en-US" dirty="0" smtClean="0"/>
              <a:t>A description of themes.</a:t>
            </a:r>
          </a:p>
          <a:p>
            <a:pPr algn="l" rtl="0"/>
            <a:r>
              <a:rPr lang="en-US" dirty="0" smtClean="0"/>
              <a:t>Stating the larger meaning of findings.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Reporting and Evaluating research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Tend to use standard fixed structure and evaluation criteria.</a:t>
            </a:r>
          </a:p>
          <a:p>
            <a:pPr algn="l" rtl="0"/>
            <a:r>
              <a:rPr lang="en-US" dirty="0" smtClean="0"/>
              <a:t>Take an objective and unbiased approach.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 rtl="0"/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A flexible, emerging structure and evaluative  criteria.</a:t>
            </a:r>
          </a:p>
          <a:p>
            <a:pPr algn="l" rtl="0"/>
            <a:r>
              <a:rPr lang="en-US" dirty="0" smtClean="0"/>
              <a:t>Take a subjective and biased approach.</a:t>
            </a: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the attention</a:t>
            </a:r>
            <a:endParaRPr lang="en-US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18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PH" sz="3200" b="1" dirty="0" smtClean="0">
                <a:latin typeface="Lithos Pro Regular" pitchFamily="82" charset="0"/>
              </a:rPr>
              <a:t>Qualitative and Quantitative Research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757561"/>
            <a:ext cx="3090672" cy="576262"/>
          </a:xfrm>
        </p:spPr>
        <p:txBody>
          <a:bodyPr/>
          <a:lstStyle/>
          <a:p>
            <a:r>
              <a:rPr lang="en-US" dirty="0" smtClean="0"/>
              <a:t>Quantitative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38600" cy="43434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Quantitative research looks at patterns in numeric data. </a:t>
            </a:r>
          </a:p>
          <a:p>
            <a:r>
              <a:rPr lang="en-US" sz="2000" b="1" dirty="0" smtClean="0"/>
              <a:t>Quantitative research gathers data in numerical form which can be put into categories or measured in units of measurement.</a:t>
            </a:r>
          </a:p>
          <a:p>
            <a:r>
              <a:rPr lang="en-US" sz="2000" b="1" dirty="0" smtClean="0"/>
              <a:t>  This type of data can be used to construct graphs and tables.</a:t>
            </a:r>
          </a:p>
          <a:p>
            <a:pPr algn="l" rt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0740" y="1530806"/>
            <a:ext cx="3090672" cy="576262"/>
          </a:xfrm>
        </p:spPr>
        <p:txBody>
          <a:bodyPr/>
          <a:lstStyle/>
          <a:p>
            <a:r>
              <a:rPr lang="en-US" dirty="0" smtClean="0"/>
              <a:t>Qualitative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b="1" dirty="0" smtClean="0"/>
              <a:t>Qualitative research gathers information that is not in numerical form.</a:t>
            </a:r>
          </a:p>
          <a:p>
            <a:r>
              <a:rPr lang="en-US" sz="2000" b="1" dirty="0" smtClean="0"/>
              <a:t>Qualitative data is typically descriptive data.</a:t>
            </a:r>
          </a:p>
          <a:p>
            <a:r>
              <a:rPr lang="en-US" sz="2000" b="1" dirty="0" smtClean="0"/>
              <a:t>When you think of qualitative data, Think of the word 'quality' – because in qualitative analysis we are taking a deep quality look at a phenomenon.</a:t>
            </a:r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45" y="1371600"/>
            <a:ext cx="3090672" cy="908445"/>
          </a:xfrm>
        </p:spPr>
        <p:txBody>
          <a:bodyPr/>
          <a:lstStyle/>
          <a:p>
            <a:r>
              <a:rPr lang="en-US" dirty="0" smtClean="0"/>
              <a:t>Quantitative </a:t>
            </a:r>
            <a:r>
              <a:rPr lang="en-US" dirty="0" smtClean="0"/>
              <a:t>Research</a:t>
            </a:r>
            <a:r>
              <a:rPr lang="en-US" dirty="0" smtClean="0"/>
              <a:t>	Examples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4038600" cy="4114800"/>
          </a:xfrm>
        </p:spPr>
        <p:txBody>
          <a:bodyPr>
            <a:normAutofit/>
          </a:bodyPr>
          <a:lstStyle/>
          <a:p>
            <a:r>
              <a:rPr lang="en-PH" dirty="0" smtClean="0"/>
              <a:t>Application forms</a:t>
            </a:r>
          </a:p>
          <a:p>
            <a:r>
              <a:rPr lang="en-PH" dirty="0" smtClean="0"/>
              <a:t>Closed ended Questionnaires </a:t>
            </a:r>
          </a:p>
          <a:p>
            <a:r>
              <a:rPr lang="en-PH" dirty="0" smtClean="0"/>
              <a:t> IQ Tests </a:t>
            </a:r>
          </a:p>
          <a:p>
            <a:r>
              <a:rPr lang="en-PH" dirty="0" smtClean="0"/>
              <a:t>Measurements</a:t>
            </a:r>
            <a:endParaRPr lang="en-US" dirty="0" smtClean="0"/>
          </a:p>
          <a:p>
            <a:pPr algn="l" rt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4800" y="1440257"/>
            <a:ext cx="3090672" cy="984645"/>
          </a:xfrm>
        </p:spPr>
        <p:txBody>
          <a:bodyPr/>
          <a:lstStyle/>
          <a:p>
            <a:r>
              <a:rPr lang="en-US" dirty="0" smtClean="0"/>
              <a:t>Qualitative Research</a:t>
            </a:r>
          </a:p>
          <a:p>
            <a:r>
              <a:rPr lang="en-US" dirty="0" smtClean="0"/>
              <a:t>	Examples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4"/>
          </p:nvPr>
        </p:nvSpPr>
        <p:spPr>
          <a:xfrm>
            <a:off x="4649788" y="2438400"/>
            <a:ext cx="4038600" cy="3676650"/>
          </a:xfrm>
        </p:spPr>
        <p:txBody>
          <a:bodyPr>
            <a:normAutofit/>
          </a:bodyPr>
          <a:lstStyle/>
          <a:p>
            <a:r>
              <a:rPr lang="en-US" dirty="0" smtClean="0"/>
              <a:t>Diary accounts</a:t>
            </a:r>
          </a:p>
          <a:p>
            <a:r>
              <a:rPr lang="en-PH" dirty="0" smtClean="0"/>
              <a:t>Document review</a:t>
            </a:r>
          </a:p>
          <a:p>
            <a:r>
              <a:rPr lang="en-PH" dirty="0" smtClean="0"/>
              <a:t>Open ended Questionnaires </a:t>
            </a:r>
          </a:p>
          <a:p>
            <a:r>
              <a:rPr lang="en-US" dirty="0" smtClean="0"/>
              <a:t> Unstructured interviews </a:t>
            </a:r>
          </a:p>
          <a:p>
            <a:r>
              <a:rPr lang="en-US" dirty="0" smtClean="0"/>
              <a:t>Unstructured observations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599" y="318492"/>
            <a:ext cx="6347713" cy="1320800"/>
          </a:xfrm>
        </p:spPr>
        <p:txBody>
          <a:bodyPr>
            <a:noAutofit/>
          </a:bodyPr>
          <a:lstStyle/>
          <a:p>
            <a:r>
              <a:rPr lang="en-PH" sz="3200" b="1" dirty="0" smtClean="0">
                <a:latin typeface="Lithos Pro Regular" pitchFamily="82" charset="0"/>
              </a:rPr>
              <a:t>Qualitative and Quantitative Research</a:t>
            </a:r>
            <a:endParaRPr lang="en-US" sz="3200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500"/>
                            </p:stCondLst>
                            <p:childTnLst>
                              <p:par>
                                <p:cTn id="4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Purpose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To understand &amp; interpret social interactions.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To test hypotheses, look at cause &amp; effect, &amp; make predictions.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Group Studied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Smaller &amp; not randomly selected.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Larger &amp; randomly selected.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Variables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Study of the whole, not variables.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Specific variables studied.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Type of Data Collected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Words, images, or objects.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Numbers and statistics.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b="1" dirty="0" smtClean="0">
                <a:latin typeface="Segoe Print" pitchFamily="2" charset="0"/>
              </a:rPr>
              <a:t>Qualitative versus Quantitative</a:t>
            </a:r>
            <a:endParaRPr lang="en-PH" b="1" dirty="0">
              <a:latin typeface="Segoe Pri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Forms of Data Collected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Quali: </a:t>
            </a:r>
            <a:r>
              <a:rPr lang="en-PH" sz="3200" dirty="0" smtClean="0"/>
              <a:t>Qualitative data such as open - ended responses, interviews, participant observations, field notes, &amp; reflections.</a:t>
            </a:r>
          </a:p>
          <a:p>
            <a:pPr algn="ctr">
              <a:buNone/>
            </a:pPr>
            <a:endParaRPr lang="en-PH" sz="3200" dirty="0" smtClean="0">
              <a:latin typeface="MV Boli" pitchFamily="2" charset="0"/>
              <a:cs typeface="MV Boli" pitchFamily="2" charset="0"/>
            </a:endParaRPr>
          </a:p>
          <a:p>
            <a:pPr algn="ctr">
              <a:buNone/>
            </a:pPr>
            <a:r>
              <a:rPr lang="en-PH" sz="3200" dirty="0" smtClean="0">
                <a:latin typeface="MV Boli" pitchFamily="2" charset="0"/>
                <a:cs typeface="MV Boli" pitchFamily="2" charset="0"/>
              </a:rPr>
              <a:t>Quanti: </a:t>
            </a:r>
            <a:r>
              <a:rPr lang="en-PH" sz="3200" dirty="0" smtClean="0"/>
              <a:t>Quantitative data based on precise measurements using structured &amp; validated data-collection instruments.</a:t>
            </a:r>
            <a:endParaRPr lang="en-PH" sz="32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640</TotalTime>
  <Words>909</Words>
  <Application>Microsoft Office PowerPoint</Application>
  <PresentationFormat>Předvádění na obrazovce (4:3)</PresentationFormat>
  <Paragraphs>171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Lithos Pro Regular</vt:lpstr>
      <vt:lpstr>MV Boli</vt:lpstr>
      <vt:lpstr>Segoe Print</vt:lpstr>
      <vt:lpstr>Trebuchet MS</vt:lpstr>
      <vt:lpstr>Wingdings 3</vt:lpstr>
      <vt:lpstr>Faseta</vt:lpstr>
      <vt:lpstr>Qualitative and Quantitative Research Methods</vt:lpstr>
      <vt:lpstr>Qualitative and Quantitative Research</vt:lpstr>
      <vt:lpstr>Qualitative and Quantitative Research</vt:lpstr>
      <vt:lpstr>Qualitative and Quantitative Research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What are the characteristics of each?</vt:lpstr>
      <vt:lpstr>What are the differences between the two in Various Research steps?  </vt:lpstr>
      <vt:lpstr> Identifying a research problem.</vt:lpstr>
      <vt:lpstr> Reviewing the literature</vt:lpstr>
      <vt:lpstr> Specifying a purpose for the research</vt:lpstr>
      <vt:lpstr> Collecting data</vt:lpstr>
      <vt:lpstr> Analyzing and Interpreting data</vt:lpstr>
      <vt:lpstr> Reporting and Evaluating research</vt:lpstr>
      <vt:lpstr>Thank you for the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 and Quantitative Methods of Research</dc:title>
  <dc:creator>Jordan Cruz</dc:creator>
  <cp:lastModifiedBy>Ing. Leonard Walletzký, Ph.D.</cp:lastModifiedBy>
  <cp:revision>60</cp:revision>
  <dcterms:created xsi:type="dcterms:W3CDTF">2011-01-22T09:56:53Z</dcterms:created>
  <dcterms:modified xsi:type="dcterms:W3CDTF">2015-04-12T21:28:20Z</dcterms:modified>
</cp:coreProperties>
</file>