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2B69-363F-427F-A1FF-B43547A9EF74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E232-D26A-4F4B-A937-8C7695D38A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2B69-363F-427F-A1FF-B43547A9EF74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E232-D26A-4F4B-A937-8C7695D38A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2B69-363F-427F-A1FF-B43547A9EF74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E232-D26A-4F4B-A937-8C7695D38A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2B69-363F-427F-A1FF-B43547A9EF74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E232-D26A-4F4B-A937-8C7695D38A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2B69-363F-427F-A1FF-B43547A9EF74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E232-D26A-4F4B-A937-8C7695D38A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2B69-363F-427F-A1FF-B43547A9EF74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E232-D26A-4F4B-A937-8C7695D38A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2B69-363F-427F-A1FF-B43547A9EF74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E232-D26A-4F4B-A937-8C7695D38A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2B69-363F-427F-A1FF-B43547A9EF74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E232-D26A-4F4B-A937-8C7695D38A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2B69-363F-427F-A1FF-B43547A9EF74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E232-D26A-4F4B-A937-8C7695D38A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2B69-363F-427F-A1FF-B43547A9EF74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E232-D26A-4F4B-A937-8C7695D38A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2B69-363F-427F-A1FF-B43547A9EF74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E232-D26A-4F4B-A937-8C7695D38A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12B69-363F-427F-A1FF-B43547A9EF74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5E232-D26A-4F4B-A937-8C7695D38A1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82500-EA29-48FA-A597-CBB84F1C5E43}" type="slidenum">
              <a:rPr lang="cs-CZ" smtClean="0"/>
              <a:pPr>
                <a:defRPr/>
              </a:pPr>
              <a:t>1</a:t>
            </a:fld>
            <a:endParaRPr lang="cs-CZ" smtClean="0"/>
          </a:p>
        </p:txBody>
      </p:sp>
      <p:sp>
        <p:nvSpPr>
          <p:cNvPr id="117763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Zavedení</a:t>
            </a:r>
          </a:p>
        </p:txBody>
      </p:sp>
      <p:sp>
        <p:nvSpPr>
          <p:cNvPr id="11776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Jak instalovat a zavádět</a:t>
            </a:r>
          </a:p>
          <a:p>
            <a:pPr eaLnBrk="1" hangingPunct="1"/>
            <a:r>
              <a:rPr lang="cs-CZ" smtClean="0"/>
              <a:t>Na koho se obrátit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DC040-AF86-4574-9D2D-B6F0481D9AE2}" type="slidenum">
              <a:rPr lang="cs-CZ" smtClean="0"/>
              <a:pPr>
                <a:defRPr/>
              </a:pPr>
              <a:t>10</a:t>
            </a:fld>
            <a:endParaRPr lang="cs-CZ" smtClean="0"/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cs-CZ" sz="4000" smtClean="0"/>
              <a:t>Křivka učení a typy zvládání</a:t>
            </a:r>
          </a:p>
        </p:txBody>
      </p:sp>
      <p:pic>
        <p:nvPicPr>
          <p:cNvPr id="12595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052513"/>
            <a:ext cx="8229600" cy="5073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03FB3-FB4E-472A-9B03-3A1D0E35A73E}" type="slidenum">
              <a:rPr lang="cs-CZ" smtClean="0"/>
              <a:pPr>
                <a:defRPr/>
              </a:pPr>
              <a:t>11</a:t>
            </a:fld>
            <a:endParaRPr lang="cs-CZ" smtClean="0"/>
          </a:p>
        </p:txBody>
      </p:sp>
      <p:pic>
        <p:nvPicPr>
          <p:cNvPr id="1269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423863"/>
            <a:ext cx="63246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71EF2-62DF-47E4-B523-5DA74BB86D1F}" type="slidenum">
              <a:rPr lang="cs-CZ" smtClean="0"/>
              <a:pPr>
                <a:defRPr/>
              </a:pPr>
              <a:t>12</a:t>
            </a:fld>
            <a:endParaRPr lang="cs-CZ" smtClean="0"/>
          </a:p>
        </p:txBody>
      </p:sp>
      <p:pic>
        <p:nvPicPr>
          <p:cNvPr id="1280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00013"/>
            <a:ext cx="70580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DA890-D2F7-476F-A919-00714796AADF}" type="slidenum">
              <a:rPr lang="cs-CZ" smtClean="0"/>
              <a:pPr>
                <a:defRPr/>
              </a:pPr>
              <a:t>13</a:t>
            </a:fld>
            <a:endParaRPr lang="cs-CZ" smtClean="0"/>
          </a:p>
        </p:txBody>
      </p:sp>
      <p:pic>
        <p:nvPicPr>
          <p:cNvPr id="1290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-50800"/>
            <a:ext cx="8207375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</a:p>
        </p:txBody>
      </p:sp>
      <p:sp>
        <p:nvSpPr>
          <p:cNvPr id="129029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FDACF-E9B1-41BC-BAA1-D57938DA03B9}" type="slidenum">
              <a:rPr lang="cs-CZ" smtClean="0"/>
              <a:pPr>
                <a:defRPr/>
              </a:pPr>
              <a:t>14</a:t>
            </a:fld>
            <a:endParaRPr lang="cs-CZ" smtClean="0"/>
          </a:p>
        </p:txBody>
      </p:sp>
      <p:sp>
        <p:nvSpPr>
          <p:cNvPr id="13005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Údržba </a:t>
            </a:r>
          </a:p>
        </p:txBody>
      </p:sp>
      <p:sp>
        <p:nvSpPr>
          <p:cNvPr id="13005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 instrukce se z logického pohledu (potřeb) opotřebují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47C3B-5D52-44B2-AB02-DE669271F504}" type="slidenum">
              <a:rPr lang="cs-CZ" smtClean="0"/>
              <a:pPr>
                <a:defRPr/>
              </a:pPr>
              <a:t>15</a:t>
            </a:fld>
            <a:endParaRPr lang="cs-CZ" smtClean="0"/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Druhy údržby, opakování</a:t>
            </a:r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Corrective odstranění defektů, které nebyly detekovány oponenturami a testováním, vlastně ty, na které nebyl čas ani prostředky</a:t>
            </a:r>
          </a:p>
          <a:p>
            <a:pPr eaLnBrk="1" hangingPunct="1"/>
            <a:r>
              <a:rPr lang="cs-CZ" smtClean="0"/>
              <a:t>Enhancive – vylepšování</a:t>
            </a:r>
          </a:p>
          <a:p>
            <a:pPr eaLnBrk="1" hangingPunct="1"/>
            <a:r>
              <a:rPr lang="cs-CZ" smtClean="0"/>
              <a:t>Adaptive – přizpůsobování změnám platformy, přenos, změny norem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B7DC8-FC34-4D98-91DF-0EBFF7874459}" type="slidenum">
              <a:rPr lang="cs-CZ" smtClean="0"/>
              <a:pPr>
                <a:defRPr/>
              </a:pPr>
              <a:t>16</a:t>
            </a:fld>
            <a:endParaRPr lang="cs-CZ" smtClean="0"/>
          </a:p>
        </p:txBody>
      </p:sp>
      <p:pic>
        <p:nvPicPr>
          <p:cNvPr id="1320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4400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0" name="Text Box 3"/>
          <p:cNvSpPr txBox="1">
            <a:spLocks noChangeArrowheads="1"/>
          </p:cNvSpPr>
          <p:nvPr/>
        </p:nvSpPr>
        <p:spPr bwMode="auto">
          <a:xfrm>
            <a:off x="5508625" y="220503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i="0">
                <a:latin typeface="Arial" charset="0"/>
              </a:rPr>
              <a:t>Corrective maintenace</a:t>
            </a:r>
          </a:p>
        </p:txBody>
      </p:sp>
      <p:sp>
        <p:nvSpPr>
          <p:cNvPr id="132101" name="Line 4"/>
          <p:cNvSpPr>
            <a:spLocks noChangeShapeType="1"/>
          </p:cNvSpPr>
          <p:nvPr/>
        </p:nvSpPr>
        <p:spPr bwMode="auto">
          <a:xfrm flipV="1">
            <a:off x="5148263" y="2492375"/>
            <a:ext cx="50323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2102" name="TextovéPole 5"/>
          <p:cNvSpPr txBox="1">
            <a:spLocks noChangeArrowheads="1"/>
          </p:cNvSpPr>
          <p:nvPr/>
        </p:nvSpPr>
        <p:spPr bwMode="auto">
          <a:xfrm>
            <a:off x="1116013" y="260350"/>
            <a:ext cx="74168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cs-CZ">
                <a:latin typeface="Times New Roman" pitchFamily="18" charset="0"/>
                <a:cs typeface="Times New Roman" pitchFamily="18" charset="0"/>
              </a:rPr>
              <a:t>Model průběhu velikosti týmu a tedy intensity práce, starší varianta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C76AA-40D8-449C-A221-580CB2FE428D}" type="slidenum">
              <a:rPr lang="cs-CZ" smtClean="0"/>
              <a:pPr>
                <a:defRPr/>
              </a:pPr>
              <a:t>17</a:t>
            </a:fld>
            <a:endParaRPr lang="cs-CZ" smtClean="0"/>
          </a:p>
        </p:txBody>
      </p:sp>
      <p:pic>
        <p:nvPicPr>
          <p:cNvPr id="133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685338" cy="57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4" name="Text Box 3"/>
          <p:cNvSpPr txBox="1">
            <a:spLocks noChangeArrowheads="1"/>
          </p:cNvSpPr>
          <p:nvPr/>
        </p:nvSpPr>
        <p:spPr bwMode="auto">
          <a:xfrm>
            <a:off x="5508625" y="220503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i="0">
                <a:latin typeface="Arial" charset="0"/>
              </a:rPr>
              <a:t>Corrective maintenace</a:t>
            </a:r>
          </a:p>
        </p:txBody>
      </p:sp>
      <p:sp>
        <p:nvSpPr>
          <p:cNvPr id="133125" name="Line 4"/>
          <p:cNvSpPr>
            <a:spLocks noChangeShapeType="1"/>
          </p:cNvSpPr>
          <p:nvPr/>
        </p:nvSpPr>
        <p:spPr bwMode="auto">
          <a:xfrm flipV="1">
            <a:off x="5148263" y="2492375"/>
            <a:ext cx="50323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126" name="Text Box 5"/>
          <p:cNvSpPr txBox="1">
            <a:spLocks noChangeArrowheads="1"/>
          </p:cNvSpPr>
          <p:nvPr/>
        </p:nvSpPr>
        <p:spPr bwMode="auto">
          <a:xfrm>
            <a:off x="4932363" y="404813"/>
            <a:ext cx="49688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lnSpc>
                <a:spcPct val="90000"/>
              </a:lnSpc>
              <a:spcBef>
                <a:spcPct val="50000"/>
              </a:spcBef>
            </a:pPr>
            <a:r>
              <a:rPr lang="cs-CZ">
                <a:latin typeface="Arial" charset="0"/>
              </a:rPr>
              <a:t>Rychlý pokles?! Nepozoruje se</a:t>
            </a:r>
          </a:p>
        </p:txBody>
      </p:sp>
      <p:sp>
        <p:nvSpPr>
          <p:cNvPr id="133127" name="Text Box 8"/>
          <p:cNvSpPr txBox="1">
            <a:spLocks noChangeArrowheads="1"/>
          </p:cNvSpPr>
          <p:nvPr/>
        </p:nvSpPr>
        <p:spPr bwMode="auto">
          <a:xfrm>
            <a:off x="0" y="4652963"/>
            <a:ext cx="9396413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marL="990600" indent="-533400">
              <a:lnSpc>
                <a:spcPct val="90000"/>
              </a:lnSpc>
              <a:spcBef>
                <a:spcPct val="50000"/>
              </a:spcBef>
            </a:pPr>
            <a:r>
              <a:rPr lang="cs-CZ" sz="1600">
                <a:latin typeface="Arial" charset="0"/>
              </a:rPr>
              <a:t>Pro t</a:t>
            </a:r>
            <a:r>
              <a:rPr lang="en-US" sz="1600">
                <a:latin typeface="Arial" charset="0"/>
              </a:rPr>
              <a:t>&gt;3 je velikost t</a:t>
            </a:r>
            <a:r>
              <a:rPr lang="cs-CZ" sz="1600">
                <a:latin typeface="Arial" charset="0"/>
              </a:rPr>
              <a:t>ý</a:t>
            </a:r>
            <a:r>
              <a:rPr lang="en-US" sz="1600">
                <a:latin typeface="Arial" charset="0"/>
              </a:rPr>
              <a:t>mu prakticky nula </a:t>
            </a:r>
            <a:r>
              <a:rPr lang="en-US" sz="1600">
                <a:latin typeface="Arial" charset="0"/>
                <a:sym typeface="Symbol" pitchFamily="18" charset="2"/>
              </a:rPr>
              <a:t> nen</a:t>
            </a:r>
            <a:r>
              <a:rPr lang="cs-CZ" sz="1600">
                <a:latin typeface="Arial" charset="0"/>
                <a:sym typeface="Symbol" pitchFamily="18" charset="2"/>
              </a:rPr>
              <a:t>í co dělat, nebyla by corrective maintenance, to se nepozoruje. Pravidlo polovin: ve vrcholu jsem v půli se spotřebou práce i s dobou řešení, to je příliš optimistické</a:t>
            </a:r>
            <a:endParaRPr lang="cs-CZ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BADF7-19D5-4AF6-8B6E-AAAB5D95A2C1}" type="slidenum">
              <a:rPr lang="cs-CZ" smtClean="0"/>
              <a:pPr>
                <a:defRPr/>
              </a:pPr>
              <a:t>18</a:t>
            </a:fld>
            <a:endParaRPr lang="cs-CZ" smtClean="0"/>
          </a:p>
        </p:txBody>
      </p:sp>
      <p:pic>
        <p:nvPicPr>
          <p:cNvPr id="134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1125538"/>
            <a:ext cx="9072563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5795963" y="2492375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i="0">
                <a:latin typeface="Arial" charset="0"/>
              </a:rPr>
              <a:t>Corrective maintenance</a:t>
            </a:r>
          </a:p>
        </p:txBody>
      </p:sp>
      <p:sp>
        <p:nvSpPr>
          <p:cNvPr id="134149" name="Line 4"/>
          <p:cNvSpPr>
            <a:spLocks noChangeShapeType="1"/>
          </p:cNvSpPr>
          <p:nvPr/>
        </p:nvSpPr>
        <p:spPr bwMode="auto">
          <a:xfrm flipV="1">
            <a:off x="5651500" y="3141663"/>
            <a:ext cx="288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4150" name="Text Box 5"/>
          <p:cNvSpPr txBox="1">
            <a:spLocks noChangeArrowheads="1"/>
          </p:cNvSpPr>
          <p:nvPr/>
        </p:nvSpPr>
        <p:spPr bwMode="auto">
          <a:xfrm>
            <a:off x="3492500" y="765175"/>
            <a:ext cx="39592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lnSpc>
                <a:spcPct val="90000"/>
              </a:lnSpc>
              <a:spcBef>
                <a:spcPct val="50000"/>
              </a:spcBef>
            </a:pPr>
            <a:r>
              <a:rPr lang="cs-CZ" sz="1800">
                <a:latin typeface="Arial" charset="0"/>
              </a:rPr>
              <a:t>Zobecnit na t = aT+d</a:t>
            </a:r>
          </a:p>
        </p:txBody>
      </p:sp>
      <p:sp>
        <p:nvSpPr>
          <p:cNvPr id="134151" name="Text Box 6"/>
          <p:cNvSpPr txBox="1">
            <a:spLocks noChangeArrowheads="1"/>
          </p:cNvSpPr>
          <p:nvPr/>
        </p:nvSpPr>
        <p:spPr bwMode="auto">
          <a:xfrm>
            <a:off x="971550" y="260350"/>
            <a:ext cx="698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lnSpc>
                <a:spcPct val="90000"/>
              </a:lnSpc>
              <a:spcBef>
                <a:spcPct val="50000"/>
              </a:spcBef>
            </a:pPr>
            <a:r>
              <a:rPr lang="cs-CZ">
                <a:latin typeface="Arial" charset="0"/>
              </a:rPr>
              <a:t>Jsou důvody pro komplikovanější model</a:t>
            </a:r>
          </a:p>
        </p:txBody>
      </p:sp>
      <p:sp>
        <p:nvSpPr>
          <p:cNvPr id="134152" name="Text Box 7"/>
          <p:cNvSpPr txBox="1">
            <a:spLocks noChangeArrowheads="1"/>
          </p:cNvSpPr>
          <p:nvPr/>
        </p:nvSpPr>
        <p:spPr bwMode="auto">
          <a:xfrm>
            <a:off x="900113" y="5373688"/>
            <a:ext cx="76327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lnSpc>
                <a:spcPct val="90000"/>
              </a:lnSpc>
              <a:spcBef>
                <a:spcPct val="50000"/>
              </a:spcBef>
            </a:pPr>
            <a:r>
              <a:rPr lang="cs-CZ" sz="1800">
                <a:latin typeface="Arial" charset="0"/>
              </a:rPr>
              <a:t>Mnoho práce se vykoná i pro </a:t>
            </a:r>
            <a:r>
              <a:rPr lang="cs-CZ" sz="1800" i="0">
                <a:latin typeface="Arial" charset="0"/>
              </a:rPr>
              <a:t>t &gt;5, </a:t>
            </a:r>
          </a:p>
          <a:p>
            <a:pPr marL="742950" indent="-285750">
              <a:lnSpc>
                <a:spcPct val="90000"/>
              </a:lnSpc>
              <a:spcBef>
                <a:spcPct val="50000"/>
              </a:spcBef>
            </a:pPr>
            <a:r>
              <a:rPr lang="cs-CZ" sz="1800" i="0">
                <a:latin typeface="Arial" charset="0"/>
              </a:rPr>
              <a:t>Posun vlevo lineární transformací nezávislé proměnné</a:t>
            </a:r>
            <a:endParaRPr lang="cs-CZ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ástupný symbol pro číslo snímk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2B9A803-5966-4D79-9CD3-3F90C97C1A0E}" type="slidenum">
              <a:rPr lang="cs-CZ" sz="1400" i="0">
                <a:latin typeface="Arial" charset="0"/>
              </a:rPr>
              <a:pPr algn="r"/>
              <a:t>19</a:t>
            </a:fld>
            <a:endParaRPr lang="cs-CZ" sz="1400" i="0">
              <a:latin typeface="Arial" charset="0"/>
            </a:endParaRPr>
          </a:p>
        </p:txBody>
      </p:sp>
      <p:sp>
        <p:nvSpPr>
          <p:cNvPr id="10244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Najímaný tým, vrchol a odhad doby řešení</a:t>
            </a:r>
          </a:p>
        </p:txBody>
      </p:sp>
      <p:graphicFrame>
        <p:nvGraphicFramePr>
          <p:cNvPr id="10242" name="Object 1024"/>
          <p:cNvGraphicFramePr>
            <a:graphicFrameLocks noGrp="1" noChangeAspect="1"/>
          </p:cNvGraphicFramePr>
          <p:nvPr>
            <p:ph type="body" idx="4294967295"/>
          </p:nvPr>
        </p:nvGraphicFramePr>
        <p:xfrm>
          <a:off x="323850" y="1341438"/>
          <a:ext cx="8229600" cy="39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Graf" r:id="rId3" imgW="5029200" imgH="2409952" progId="Excel.Sheet.8">
                  <p:embed/>
                </p:oleObj>
              </mc:Choice>
              <mc:Fallback>
                <p:oleObj name="Graf" r:id="rId3" imgW="5029200" imgH="2409952" progId="Excel.Shee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341438"/>
                        <a:ext cx="8229600" cy="394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1028"/>
          <p:cNvSpPr txBox="1">
            <a:spLocks noChangeArrowheads="1"/>
          </p:cNvSpPr>
          <p:nvPr/>
        </p:nvSpPr>
        <p:spPr bwMode="auto">
          <a:xfrm>
            <a:off x="7315200" y="5105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i="0">
                <a:latin typeface="Arial" charset="0"/>
              </a:rPr>
              <a:t>čas</a:t>
            </a:r>
          </a:p>
        </p:txBody>
      </p:sp>
      <p:sp>
        <p:nvSpPr>
          <p:cNvPr id="10246" name="Text Box 1029"/>
          <p:cNvSpPr txBox="1">
            <a:spLocks noChangeArrowheads="1"/>
          </p:cNvSpPr>
          <p:nvPr/>
        </p:nvSpPr>
        <p:spPr bwMode="auto">
          <a:xfrm>
            <a:off x="971550" y="1700213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i="0">
                <a:latin typeface="Arial" charset="0"/>
              </a:rPr>
              <a:t>Osoby/max. velikost týmu</a:t>
            </a:r>
          </a:p>
        </p:txBody>
      </p:sp>
      <p:sp>
        <p:nvSpPr>
          <p:cNvPr id="10247" name="Text Box 1030"/>
          <p:cNvSpPr txBox="1">
            <a:spLocks noChangeArrowheads="1"/>
          </p:cNvSpPr>
          <p:nvPr/>
        </p:nvSpPr>
        <p:spPr bwMode="auto">
          <a:xfrm>
            <a:off x="3276600" y="2205038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i="0">
                <a:latin typeface="Arial" charset="0"/>
              </a:rPr>
              <a:t>Vlevo sešikmená funkce</a:t>
            </a:r>
          </a:p>
        </p:txBody>
      </p:sp>
      <p:sp>
        <p:nvSpPr>
          <p:cNvPr id="10248" name="Text Box 1031"/>
          <p:cNvSpPr txBox="1">
            <a:spLocks noChangeArrowheads="1"/>
          </p:cNvSpPr>
          <p:nvPr/>
        </p:nvSpPr>
        <p:spPr bwMode="auto">
          <a:xfrm>
            <a:off x="1706563" y="1401763"/>
            <a:ext cx="5529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1600" i="0">
              <a:latin typeface="Arial" charset="0"/>
            </a:endParaRPr>
          </a:p>
        </p:txBody>
      </p:sp>
      <p:sp>
        <p:nvSpPr>
          <p:cNvPr id="10249" name="Text Box 1032"/>
          <p:cNvSpPr txBox="1">
            <a:spLocks noChangeArrowheads="1"/>
          </p:cNvSpPr>
          <p:nvPr/>
        </p:nvSpPr>
        <p:spPr bwMode="auto">
          <a:xfrm>
            <a:off x="539750" y="5516563"/>
            <a:ext cx="7489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i="0">
                <a:latin typeface="Arial" charset="0"/>
              </a:rPr>
              <a:t>Pravidlo třetin. Do vrcholu 1/3 prací a 1/3 doby (za běžných okolností.Transformace proměnných tak, aby max bylo v bodě 1 a mělo hodnotu 1 a v nule byla hodnota funkce prakticky nula. U pevného týmu odpovídá intensitě práce</a:t>
            </a:r>
          </a:p>
        </p:txBody>
      </p:sp>
      <p:sp>
        <p:nvSpPr>
          <p:cNvPr id="10250" name="Line 1033"/>
          <p:cNvSpPr>
            <a:spLocks noChangeShapeType="1"/>
          </p:cNvSpPr>
          <p:nvPr/>
        </p:nvSpPr>
        <p:spPr bwMode="auto">
          <a:xfrm flipV="1">
            <a:off x="3635375" y="342900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51" name="Text Box 1034"/>
          <p:cNvSpPr txBox="1">
            <a:spLocks noChangeArrowheads="1"/>
          </p:cNvSpPr>
          <p:nvPr/>
        </p:nvSpPr>
        <p:spPr bwMode="auto">
          <a:xfrm>
            <a:off x="3203575" y="3068638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i="0">
                <a:latin typeface="Arial" charset="0"/>
              </a:rPr>
              <a:t>Předání</a:t>
            </a:r>
          </a:p>
        </p:txBody>
      </p:sp>
      <p:sp>
        <p:nvSpPr>
          <p:cNvPr id="10252" name="Line 1035"/>
          <p:cNvSpPr>
            <a:spLocks noChangeShapeType="1"/>
          </p:cNvSpPr>
          <p:nvPr/>
        </p:nvSpPr>
        <p:spPr bwMode="auto">
          <a:xfrm flipV="1">
            <a:off x="1955800" y="2457450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779838" y="4149725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i="0">
                <a:solidFill>
                  <a:srgbClr val="CC3300"/>
                </a:solidFill>
                <a:latin typeface="Arial" charset="0"/>
              </a:rPr>
              <a:t>1/4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331913" y="407670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i="0">
                <a:solidFill>
                  <a:srgbClr val="CC3300"/>
                </a:solidFill>
                <a:latin typeface="Arial" charset="0"/>
              </a:rPr>
              <a:t>1/4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124075" y="407670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i="0">
                <a:solidFill>
                  <a:srgbClr val="CC3300"/>
                </a:solidFill>
                <a:latin typeface="Arial" charset="0"/>
              </a:rPr>
              <a:t>1/4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2843213" y="407670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i="0">
                <a:solidFill>
                  <a:srgbClr val="CC3300"/>
                </a:solidFill>
                <a:latin typeface="Arial" charset="0"/>
              </a:rPr>
              <a:t>1/4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4284663" y="3500438"/>
            <a:ext cx="4175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i="0">
                <a:latin typeface="Arial" charset="0"/>
              </a:rPr>
              <a:t>Zákon třetin: maximum třetina doby do předání a třetina spotřeby práce do předání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Pozor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Zavedení je společná práce </a:t>
            </a:r>
          </a:p>
          <a:p>
            <a:pPr lvl="1"/>
            <a:r>
              <a:rPr lang="cs-CZ" dirty="0" smtClean="0"/>
              <a:t>Manažerů dodavatele – zajistí dodávku systému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Manažerů odběratele – zajistí lidi, prostředky, organizaci na místě</a:t>
            </a:r>
          </a:p>
          <a:p>
            <a:pPr lvl="1"/>
            <a:r>
              <a:rPr lang="cs-CZ" dirty="0" smtClean="0"/>
              <a:t>Expertů </a:t>
            </a:r>
            <a:r>
              <a:rPr lang="cs-CZ" dirty="0" err="1" smtClean="0"/>
              <a:t>resp</a:t>
            </a:r>
            <a:r>
              <a:rPr lang="cs-CZ" dirty="0" smtClean="0"/>
              <a:t> </a:t>
            </a:r>
            <a:r>
              <a:rPr lang="cs-CZ" dirty="0" err="1" smtClean="0"/>
              <a:t>uživatelú</a:t>
            </a:r>
            <a:r>
              <a:rPr lang="cs-CZ" smtClean="0"/>
              <a:t> obou stran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5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Zástupný symbol pro číslo snímk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9F2ECF9-3CC8-4938-9C8B-FC1C25B72B3C}" type="slidenum">
              <a:rPr lang="cs-CZ" sz="1400" i="0">
                <a:latin typeface="Arial" charset="0"/>
              </a:rPr>
              <a:pPr algn="r"/>
              <a:t>20</a:t>
            </a:fld>
            <a:endParaRPr lang="cs-CZ" sz="1400" i="0">
              <a:latin typeface="Arial" charset="0"/>
            </a:endParaRPr>
          </a:p>
        </p:txBody>
      </p:sp>
      <p:sp>
        <p:nvSpPr>
          <p:cNvPr id="11268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Najímaný tým, vrchol a odhad doby řešení krirických systémů</a:t>
            </a:r>
          </a:p>
        </p:txBody>
      </p:sp>
      <p:graphicFrame>
        <p:nvGraphicFramePr>
          <p:cNvPr id="11266" name="Object 1024"/>
          <p:cNvGraphicFramePr>
            <a:graphicFrameLocks noGrp="1" noChangeAspect="1"/>
          </p:cNvGraphicFramePr>
          <p:nvPr>
            <p:ph type="body" idx="4294967295"/>
          </p:nvPr>
        </p:nvGraphicFramePr>
        <p:xfrm>
          <a:off x="250825" y="1484313"/>
          <a:ext cx="8229600" cy="39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Graf" r:id="rId3" imgW="5029200" imgH="2409952" progId="Excel.Sheet.8">
                  <p:embed/>
                </p:oleObj>
              </mc:Choice>
              <mc:Fallback>
                <p:oleObj name="Graf" r:id="rId3" imgW="5029200" imgH="2409952" progId="Excel.Shee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484313"/>
                        <a:ext cx="8229600" cy="394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1028"/>
          <p:cNvSpPr txBox="1">
            <a:spLocks noChangeArrowheads="1"/>
          </p:cNvSpPr>
          <p:nvPr/>
        </p:nvSpPr>
        <p:spPr bwMode="auto">
          <a:xfrm>
            <a:off x="7315200" y="5105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i="0">
                <a:latin typeface="Arial" charset="0"/>
              </a:rPr>
              <a:t>čas</a:t>
            </a:r>
          </a:p>
        </p:txBody>
      </p:sp>
      <p:sp>
        <p:nvSpPr>
          <p:cNvPr id="11270" name="Text Box 1029"/>
          <p:cNvSpPr txBox="1">
            <a:spLocks noChangeArrowheads="1"/>
          </p:cNvSpPr>
          <p:nvPr/>
        </p:nvSpPr>
        <p:spPr bwMode="auto">
          <a:xfrm>
            <a:off x="971550" y="1700213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i="0">
                <a:latin typeface="Arial" charset="0"/>
              </a:rPr>
              <a:t>Osoby/max. velikost týmu</a:t>
            </a:r>
          </a:p>
        </p:txBody>
      </p:sp>
      <p:sp>
        <p:nvSpPr>
          <p:cNvPr id="11271" name="Text Box 1030"/>
          <p:cNvSpPr txBox="1">
            <a:spLocks noChangeArrowheads="1"/>
          </p:cNvSpPr>
          <p:nvPr/>
        </p:nvSpPr>
        <p:spPr bwMode="auto">
          <a:xfrm>
            <a:off x="3276600" y="2205038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i="0">
                <a:latin typeface="Arial" charset="0"/>
              </a:rPr>
              <a:t>Vlevo sešikmená funkce</a:t>
            </a:r>
          </a:p>
        </p:txBody>
      </p:sp>
      <p:sp>
        <p:nvSpPr>
          <p:cNvPr id="11272" name="Text Box 1031"/>
          <p:cNvSpPr txBox="1">
            <a:spLocks noChangeArrowheads="1"/>
          </p:cNvSpPr>
          <p:nvPr/>
        </p:nvSpPr>
        <p:spPr bwMode="auto">
          <a:xfrm>
            <a:off x="1706563" y="1401763"/>
            <a:ext cx="5529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1600" i="0">
              <a:latin typeface="Arial" charset="0"/>
            </a:endParaRPr>
          </a:p>
        </p:txBody>
      </p:sp>
      <p:sp>
        <p:nvSpPr>
          <p:cNvPr id="11273" name="Text Box 1032"/>
          <p:cNvSpPr txBox="1">
            <a:spLocks noChangeArrowheads="1"/>
          </p:cNvSpPr>
          <p:nvPr/>
        </p:nvSpPr>
        <p:spPr bwMode="auto">
          <a:xfrm>
            <a:off x="539750" y="5516563"/>
            <a:ext cx="7489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i="0">
                <a:latin typeface="Arial" charset="0"/>
              </a:rPr>
              <a:t>Ve vrcholu méně než 1/5  doby do předání a málo více než ¼  (0.277)  prací</a:t>
            </a:r>
          </a:p>
        </p:txBody>
      </p:sp>
      <p:sp>
        <p:nvSpPr>
          <p:cNvPr id="11274" name="Line 1033"/>
          <p:cNvSpPr>
            <a:spLocks noChangeShapeType="1"/>
          </p:cNvSpPr>
          <p:nvPr/>
        </p:nvSpPr>
        <p:spPr bwMode="auto">
          <a:xfrm flipV="1">
            <a:off x="5364163" y="40052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275" name="Text Box 1034"/>
          <p:cNvSpPr txBox="1">
            <a:spLocks noChangeArrowheads="1"/>
          </p:cNvSpPr>
          <p:nvPr/>
        </p:nvSpPr>
        <p:spPr bwMode="auto">
          <a:xfrm>
            <a:off x="4787900" y="4797425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i="0">
                <a:latin typeface="Arial" charset="0"/>
              </a:rPr>
              <a:t>Předání</a:t>
            </a:r>
          </a:p>
        </p:txBody>
      </p:sp>
      <p:sp>
        <p:nvSpPr>
          <p:cNvPr id="11276" name="Line 1035"/>
          <p:cNvSpPr>
            <a:spLocks noChangeShapeType="1"/>
          </p:cNvSpPr>
          <p:nvPr/>
        </p:nvSpPr>
        <p:spPr bwMode="auto">
          <a:xfrm flipV="1">
            <a:off x="1955800" y="2457450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779838" y="4149725"/>
            <a:ext cx="7921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i="0">
                <a:solidFill>
                  <a:srgbClr val="CC3300"/>
                </a:solidFill>
                <a:latin typeface="Arial" charset="0"/>
              </a:rPr>
              <a:t>3/8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331913" y="407670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i="0">
                <a:solidFill>
                  <a:srgbClr val="CC3300"/>
                </a:solidFill>
                <a:latin typeface="Arial" charset="0"/>
              </a:rPr>
              <a:t>1/4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124075" y="407670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i="0">
                <a:solidFill>
                  <a:srgbClr val="CC3300"/>
                </a:solidFill>
                <a:latin typeface="Arial" charset="0"/>
              </a:rPr>
              <a:t>1/4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843213" y="407670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i="0">
                <a:solidFill>
                  <a:srgbClr val="CC3300"/>
                </a:solidFill>
                <a:latin typeface="Arial" charset="0"/>
              </a:rPr>
              <a:t>1/4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4140200" y="3500438"/>
            <a:ext cx="4175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i="0">
                <a:latin typeface="Arial" charset="0"/>
              </a:rPr>
              <a:t>Zákon pětin: maximum pětina doby do předání a pětina spotřeby práce do předání</a:t>
            </a:r>
          </a:p>
        </p:txBody>
      </p:sp>
      <p:sp>
        <p:nvSpPr>
          <p:cNvPr id="11282" name="Text Box 13"/>
          <p:cNvSpPr txBox="1">
            <a:spLocks noChangeArrowheads="1"/>
          </p:cNvSpPr>
          <p:nvPr/>
        </p:nvSpPr>
        <p:spPr bwMode="auto">
          <a:xfrm>
            <a:off x="6011863" y="4076700"/>
            <a:ext cx="7921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i="0">
                <a:solidFill>
                  <a:srgbClr val="CC3300"/>
                </a:solidFill>
                <a:latin typeface="Arial" charset="0"/>
              </a:rPr>
              <a:t>1/10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51513-8BA9-473F-9354-8DB5C7F27D72}" type="slidenum">
              <a:rPr lang="cs-CZ" smtClean="0"/>
              <a:pPr>
                <a:defRPr/>
              </a:pPr>
              <a:t>21</a:t>
            </a:fld>
            <a:endParaRPr lang="cs-CZ" smtClean="0"/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smtClean="0"/>
              <a:t>Etapy údržby</a:t>
            </a:r>
          </a:p>
        </p:txBody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Převzetí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Etapa investic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Corrective maintenance, prvá vylepšení a přizpůsobení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Etapa maximálního užitku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Vylepšení požadované uživateli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Regresní testy, stabilní provoz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Zmenšování užitku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Vylepšení pro další uživatele, zlepšování výkonu, roste počet problémů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0031F-D210-4125-B46F-14A8B96CD7FB}" type="slidenum">
              <a:rPr lang="cs-CZ" smtClean="0"/>
              <a:pPr>
                <a:defRPr/>
              </a:pPr>
              <a:t>22</a:t>
            </a:fld>
            <a:endParaRPr lang="cs-CZ" smtClean="0"/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Vanová křivka. I SW se opotřebí</a:t>
            </a:r>
          </a:p>
        </p:txBody>
      </p:sp>
      <p:pic>
        <p:nvPicPr>
          <p:cNvPr id="13619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600200"/>
            <a:ext cx="6480175" cy="4467225"/>
          </a:xfrm>
        </p:spPr>
      </p:pic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5940425" y="472440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1800" i="0"/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3048000" y="4800600"/>
            <a:ext cx="28194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sz="160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162ED-F95C-4EF7-9634-078234FE286C}" type="slidenum">
              <a:rPr lang="cs-CZ" smtClean="0"/>
              <a:pPr>
                <a:defRPr/>
              </a:pPr>
              <a:t>23</a:t>
            </a:fld>
            <a:endParaRPr lang="cs-CZ" smtClean="0"/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Vanová křivka. I SW se opotřebí</a:t>
            </a:r>
          </a:p>
        </p:txBody>
      </p:sp>
      <p:pic>
        <p:nvPicPr>
          <p:cNvPr id="13722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1643063"/>
            <a:ext cx="6480175" cy="4467225"/>
          </a:xfrm>
          <a:solidFill>
            <a:schemeClr val="tx1"/>
          </a:solidFill>
        </p:spPr>
      </p:pic>
      <p:sp>
        <p:nvSpPr>
          <p:cNvPr id="137221" name="Text Box 4"/>
          <p:cNvSpPr txBox="1">
            <a:spLocks noChangeArrowheads="1"/>
          </p:cNvSpPr>
          <p:nvPr/>
        </p:nvSpPr>
        <p:spPr bwMode="auto">
          <a:xfrm>
            <a:off x="1835150" y="4724400"/>
            <a:ext cx="12954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i="0">
                <a:latin typeface="Arial" charset="0"/>
              </a:rPr>
              <a:t>Záběh</a:t>
            </a:r>
          </a:p>
          <a:p>
            <a:pPr>
              <a:spcBef>
                <a:spcPct val="50000"/>
              </a:spcBef>
            </a:pPr>
            <a:r>
              <a:rPr lang="cs-CZ" sz="1800" i="0">
                <a:latin typeface="Arial" charset="0"/>
              </a:rPr>
              <a:t>Záp. exp.</a:t>
            </a:r>
          </a:p>
        </p:txBody>
      </p:sp>
      <p:sp>
        <p:nvSpPr>
          <p:cNvPr id="137222" name="Text Box 5"/>
          <p:cNvSpPr txBox="1">
            <a:spLocks noChangeArrowheads="1"/>
          </p:cNvSpPr>
          <p:nvPr/>
        </p:nvSpPr>
        <p:spPr bwMode="auto">
          <a:xfrm>
            <a:off x="5940425" y="472440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i="0">
                <a:latin typeface="Arial" charset="0"/>
              </a:rPr>
              <a:t>Opotřebeno</a:t>
            </a:r>
          </a:p>
        </p:txBody>
      </p:sp>
      <p:sp>
        <p:nvSpPr>
          <p:cNvPr id="137223" name="Text Box 6"/>
          <p:cNvSpPr txBox="1">
            <a:spLocks noChangeArrowheads="1"/>
          </p:cNvSpPr>
          <p:nvPr/>
        </p:nvSpPr>
        <p:spPr bwMode="auto">
          <a:xfrm>
            <a:off x="3048000" y="4800600"/>
            <a:ext cx="28194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sz="1600">
                <a:latin typeface="Arial" charset="0"/>
              </a:rPr>
              <a:t>     Stálá úroveň selhání</a:t>
            </a:r>
          </a:p>
        </p:txBody>
      </p:sp>
      <p:sp>
        <p:nvSpPr>
          <p:cNvPr id="137224" name="Flowchart: Connector 8"/>
          <p:cNvSpPr>
            <a:spLocks noChangeArrowheads="1"/>
          </p:cNvSpPr>
          <p:nvPr/>
        </p:nvSpPr>
        <p:spPr bwMode="auto">
          <a:xfrm>
            <a:off x="4143375" y="3143250"/>
            <a:ext cx="385763" cy="357188"/>
          </a:xfrm>
          <a:prstGeom prst="flowChartConnector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>
              <a:latin typeface="Arial" charset="0"/>
            </a:endParaRPr>
          </a:p>
        </p:txBody>
      </p:sp>
      <p:sp>
        <p:nvSpPr>
          <p:cNvPr id="137225" name="Flowchart: Connector 9"/>
          <p:cNvSpPr>
            <a:spLocks noChangeArrowheads="1"/>
          </p:cNvSpPr>
          <p:nvPr/>
        </p:nvSpPr>
        <p:spPr bwMode="auto">
          <a:xfrm>
            <a:off x="2500313" y="3929063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>
              <a:latin typeface="Arial" charset="0"/>
            </a:endParaRPr>
          </a:p>
        </p:txBody>
      </p:sp>
      <p:sp>
        <p:nvSpPr>
          <p:cNvPr id="137226" name="Flowchart: Connector 10"/>
          <p:cNvSpPr>
            <a:spLocks noChangeArrowheads="1"/>
          </p:cNvSpPr>
          <p:nvPr/>
        </p:nvSpPr>
        <p:spPr bwMode="auto">
          <a:xfrm>
            <a:off x="2000250" y="3286125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>
              <a:latin typeface="Arial" charset="0"/>
            </a:endParaRPr>
          </a:p>
        </p:txBody>
      </p:sp>
      <p:sp>
        <p:nvSpPr>
          <p:cNvPr id="137227" name="Flowchart: Connector 11"/>
          <p:cNvSpPr>
            <a:spLocks noChangeArrowheads="1"/>
          </p:cNvSpPr>
          <p:nvPr/>
        </p:nvSpPr>
        <p:spPr bwMode="auto">
          <a:xfrm>
            <a:off x="3000375" y="4286250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>
              <a:latin typeface="Arial" charset="0"/>
            </a:endParaRPr>
          </a:p>
        </p:txBody>
      </p:sp>
      <p:sp>
        <p:nvSpPr>
          <p:cNvPr id="137228" name="Flowchart: Connector 12"/>
          <p:cNvSpPr>
            <a:spLocks noChangeArrowheads="1"/>
          </p:cNvSpPr>
          <p:nvPr/>
        </p:nvSpPr>
        <p:spPr bwMode="auto">
          <a:xfrm>
            <a:off x="2043113" y="4000500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>
              <a:latin typeface="Arial" charset="0"/>
            </a:endParaRPr>
          </a:p>
        </p:txBody>
      </p:sp>
      <p:sp>
        <p:nvSpPr>
          <p:cNvPr id="137229" name="Flowchart: Connector 13"/>
          <p:cNvSpPr>
            <a:spLocks noChangeArrowheads="1"/>
          </p:cNvSpPr>
          <p:nvPr/>
        </p:nvSpPr>
        <p:spPr bwMode="auto">
          <a:xfrm>
            <a:off x="3357563" y="4643438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>
              <a:latin typeface="Arial" charset="0"/>
            </a:endParaRPr>
          </a:p>
        </p:txBody>
      </p:sp>
      <p:sp>
        <p:nvSpPr>
          <p:cNvPr id="137230" name="Flowchart: Connector 14"/>
          <p:cNvSpPr>
            <a:spLocks noChangeArrowheads="1"/>
          </p:cNvSpPr>
          <p:nvPr/>
        </p:nvSpPr>
        <p:spPr bwMode="auto">
          <a:xfrm>
            <a:off x="3571875" y="4357688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>
              <a:latin typeface="Arial" charset="0"/>
            </a:endParaRPr>
          </a:p>
        </p:txBody>
      </p:sp>
      <p:sp>
        <p:nvSpPr>
          <p:cNvPr id="137231" name="Flowchart: Connector 15"/>
          <p:cNvSpPr>
            <a:spLocks noChangeArrowheads="1"/>
          </p:cNvSpPr>
          <p:nvPr/>
        </p:nvSpPr>
        <p:spPr bwMode="auto">
          <a:xfrm>
            <a:off x="4286250" y="4643438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>
              <a:latin typeface="Arial" charset="0"/>
            </a:endParaRPr>
          </a:p>
        </p:txBody>
      </p:sp>
      <p:sp>
        <p:nvSpPr>
          <p:cNvPr id="137232" name="Flowchart: Connector 16"/>
          <p:cNvSpPr>
            <a:spLocks noChangeArrowheads="1"/>
          </p:cNvSpPr>
          <p:nvPr/>
        </p:nvSpPr>
        <p:spPr bwMode="auto">
          <a:xfrm>
            <a:off x="3929063" y="4429125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>
              <a:latin typeface="Arial" charset="0"/>
            </a:endParaRPr>
          </a:p>
        </p:txBody>
      </p:sp>
      <p:sp>
        <p:nvSpPr>
          <p:cNvPr id="137233" name="Flowchart: Connector 17"/>
          <p:cNvSpPr>
            <a:spLocks noChangeArrowheads="1"/>
          </p:cNvSpPr>
          <p:nvPr/>
        </p:nvSpPr>
        <p:spPr bwMode="auto">
          <a:xfrm>
            <a:off x="4500563" y="4357688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>
              <a:latin typeface="Arial" charset="0"/>
            </a:endParaRPr>
          </a:p>
        </p:txBody>
      </p:sp>
      <p:sp>
        <p:nvSpPr>
          <p:cNvPr id="137234" name="Flowchart: Connector 18"/>
          <p:cNvSpPr>
            <a:spLocks noChangeArrowheads="1"/>
          </p:cNvSpPr>
          <p:nvPr/>
        </p:nvSpPr>
        <p:spPr bwMode="auto">
          <a:xfrm>
            <a:off x="4786313" y="4357688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>
              <a:latin typeface="Arial" charset="0"/>
            </a:endParaRPr>
          </a:p>
        </p:txBody>
      </p:sp>
      <p:sp>
        <p:nvSpPr>
          <p:cNvPr id="137235" name="Flowchart: Connector 19"/>
          <p:cNvSpPr>
            <a:spLocks noChangeArrowheads="1"/>
          </p:cNvSpPr>
          <p:nvPr/>
        </p:nvSpPr>
        <p:spPr bwMode="auto">
          <a:xfrm>
            <a:off x="5143500" y="4429125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>
              <a:latin typeface="Arial" charset="0"/>
            </a:endParaRPr>
          </a:p>
        </p:txBody>
      </p:sp>
      <p:sp>
        <p:nvSpPr>
          <p:cNvPr id="137236" name="Flowchart: Connector 20"/>
          <p:cNvSpPr>
            <a:spLocks noChangeArrowheads="1"/>
          </p:cNvSpPr>
          <p:nvPr/>
        </p:nvSpPr>
        <p:spPr bwMode="auto">
          <a:xfrm>
            <a:off x="4929188" y="4643438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>
              <a:latin typeface="Arial" charset="0"/>
            </a:endParaRPr>
          </a:p>
        </p:txBody>
      </p:sp>
      <p:sp>
        <p:nvSpPr>
          <p:cNvPr id="137237" name="Flowchart: Connector 21"/>
          <p:cNvSpPr>
            <a:spLocks noChangeArrowheads="1"/>
          </p:cNvSpPr>
          <p:nvPr/>
        </p:nvSpPr>
        <p:spPr bwMode="auto">
          <a:xfrm>
            <a:off x="5643563" y="4572000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>
              <a:latin typeface="Arial" charset="0"/>
            </a:endParaRPr>
          </a:p>
        </p:txBody>
      </p:sp>
      <p:sp>
        <p:nvSpPr>
          <p:cNvPr id="137238" name="Flowchart: Connector 22"/>
          <p:cNvSpPr>
            <a:spLocks noChangeArrowheads="1"/>
          </p:cNvSpPr>
          <p:nvPr/>
        </p:nvSpPr>
        <p:spPr bwMode="auto">
          <a:xfrm>
            <a:off x="6072188" y="4429125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>
              <a:latin typeface="Arial" charset="0"/>
            </a:endParaRPr>
          </a:p>
        </p:txBody>
      </p:sp>
      <p:sp>
        <p:nvSpPr>
          <p:cNvPr id="137239" name="Flowchart: Connector 23"/>
          <p:cNvSpPr>
            <a:spLocks noChangeArrowheads="1"/>
          </p:cNvSpPr>
          <p:nvPr/>
        </p:nvSpPr>
        <p:spPr bwMode="auto">
          <a:xfrm>
            <a:off x="6143625" y="4000500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>
              <a:latin typeface="Arial" charset="0"/>
            </a:endParaRPr>
          </a:p>
        </p:txBody>
      </p:sp>
      <p:sp>
        <p:nvSpPr>
          <p:cNvPr id="137240" name="Flowchart: Connector 24"/>
          <p:cNvSpPr>
            <a:spLocks noChangeArrowheads="1"/>
          </p:cNvSpPr>
          <p:nvPr/>
        </p:nvSpPr>
        <p:spPr bwMode="auto">
          <a:xfrm>
            <a:off x="5357813" y="4357688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>
              <a:latin typeface="Arial" charset="0"/>
            </a:endParaRPr>
          </a:p>
        </p:txBody>
      </p:sp>
      <p:sp>
        <p:nvSpPr>
          <p:cNvPr id="137241" name="Flowchart: Connector 25"/>
          <p:cNvSpPr>
            <a:spLocks noChangeArrowheads="1"/>
          </p:cNvSpPr>
          <p:nvPr/>
        </p:nvSpPr>
        <p:spPr bwMode="auto">
          <a:xfrm>
            <a:off x="6572250" y="4071938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08888-4BCE-4DE8-B654-13BFC9337F5E}" type="slidenum">
              <a:rPr lang="cs-CZ" smtClean="0"/>
              <a:pPr>
                <a:defRPr/>
              </a:pPr>
              <a:t>24</a:t>
            </a:fld>
            <a:endParaRPr lang="cs-CZ" smtClean="0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74638"/>
            <a:ext cx="8715375" cy="1143000"/>
          </a:xfrm>
        </p:spPr>
        <p:txBody>
          <a:bodyPr/>
          <a:lstStyle/>
          <a:p>
            <a:pPr eaLnBrk="1" hangingPunct="1"/>
            <a:r>
              <a:rPr lang="cs-CZ" sz="4000" smtClean="0"/>
              <a:t>Dno vanové křivky implikuje </a:t>
            </a:r>
            <a:r>
              <a:rPr lang="cs-CZ" sz="4000" b="1" smtClean="0"/>
              <a:t>nenulovou</a:t>
            </a:r>
            <a:r>
              <a:rPr lang="cs-CZ" sz="4000" smtClean="0"/>
              <a:t> střední frekvenci selhání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Opravou se zanesou další chyby</a:t>
            </a:r>
          </a:p>
          <a:p>
            <a:pPr eaLnBrk="1" hangingPunct="1"/>
            <a:r>
              <a:rPr lang="cs-CZ" smtClean="0"/>
              <a:t>SW se stále upravuje (vylepšuje, přenáší na nové platformy) a tím se zanáší problémy a další chyby, tím se údržba stává stále pracnější.</a:t>
            </a:r>
          </a:p>
          <a:p>
            <a:pPr lvl="1" eaLnBrk="1" hangingPunct="1"/>
            <a:r>
              <a:rPr lang="cs-CZ" smtClean="0"/>
              <a:t>Za odstraněný defekt přibude často  nový, někdy i více než jeden</a:t>
            </a:r>
          </a:p>
          <a:p>
            <a:pPr lvl="1" eaLnBrk="1" hangingPunct="1"/>
            <a:r>
              <a:rPr lang="cs-CZ" smtClean="0"/>
              <a:t>Není proto možné zero defect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E54BF-7C10-46BE-864B-A4BF5D579C97}" type="slidenum">
              <a:rPr lang="cs-CZ" smtClean="0"/>
              <a:pPr>
                <a:defRPr/>
              </a:pPr>
              <a:t>25</a:t>
            </a:fld>
            <a:endParaRPr lang="cs-CZ" smtClean="0"/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84313"/>
          </a:xfrm>
        </p:spPr>
        <p:txBody>
          <a:bodyPr/>
          <a:lstStyle/>
          <a:p>
            <a:pPr eaLnBrk="1" hangingPunct="1"/>
            <a:r>
              <a:rPr lang="cs-CZ" smtClean="0"/>
              <a:t>Složitost údržby roste s časem,</a:t>
            </a:r>
            <a:br>
              <a:rPr lang="cs-CZ" smtClean="0"/>
            </a:br>
            <a:r>
              <a:rPr lang="cs-CZ" sz="3600" smtClean="0"/>
              <a:t>důvod stoupající větve vanové křivky</a:t>
            </a:r>
          </a:p>
        </p:txBody>
      </p:sp>
      <p:pic>
        <p:nvPicPr>
          <p:cNvPr id="13926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416050"/>
            <a:ext cx="6121400" cy="4892675"/>
          </a:xfrm>
        </p:spPr>
      </p:pic>
      <p:sp>
        <p:nvSpPr>
          <p:cNvPr id="139269" name="Text Box 6"/>
          <p:cNvSpPr txBox="1">
            <a:spLocks noChangeArrowheads="1"/>
          </p:cNvSpPr>
          <p:nvPr/>
        </p:nvSpPr>
        <p:spPr bwMode="auto">
          <a:xfrm>
            <a:off x="3924300" y="4005263"/>
            <a:ext cx="44640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lnSpc>
                <a:spcPct val="90000"/>
              </a:lnSpc>
              <a:spcBef>
                <a:spcPct val="50000"/>
              </a:spcBef>
            </a:pPr>
            <a:r>
              <a:rPr lang="cs-CZ" sz="1800">
                <a:latin typeface="Arial" charset="0"/>
              </a:rPr>
              <a:t>Nakonec se to nedá udržet, je to nutné celé přepsat, to se  stalo </a:t>
            </a:r>
          </a:p>
        </p:txBody>
      </p:sp>
      <p:sp>
        <p:nvSpPr>
          <p:cNvPr id="139270" name="Text Box 7"/>
          <p:cNvSpPr txBox="1">
            <a:spLocks noChangeArrowheads="1"/>
          </p:cNvSpPr>
          <p:nvPr/>
        </p:nvSpPr>
        <p:spPr bwMode="auto">
          <a:xfrm>
            <a:off x="5292725" y="1557338"/>
            <a:ext cx="31670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lnSpc>
                <a:spcPct val="90000"/>
              </a:lnSpc>
              <a:spcBef>
                <a:spcPct val="50000"/>
              </a:spcBef>
            </a:pPr>
            <a:r>
              <a:rPr lang="cs-CZ">
                <a:latin typeface="Arial" charset="0"/>
              </a:rPr>
              <a:t>Příklad údržby OS IBM 360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Hlubší důvod k vyhození systému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Pozoruje se, že si systém zachovává své základní vlastnosti plynoucí z filosofie volby požadavků a technologie návrhu a vývoje </a:t>
            </a:r>
          </a:p>
          <a:p>
            <a:r>
              <a:rPr lang="cs-CZ" smtClean="0"/>
              <a:t>Nectnosti systému se spíše zviditelňují a zesilují filosofie zastarává, není „in“, </a:t>
            </a:r>
          </a:p>
          <a:p>
            <a:r>
              <a:rPr lang="cs-CZ" smtClean="0"/>
              <a:t>Platí to i pro jiné technické prostředky (nákladní auta)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DEE0B-FF3B-46DB-9288-60FB7DA25303}" type="slidenum">
              <a:rPr lang="cs-CZ" smtClean="0"/>
              <a:pPr>
                <a:defRPr/>
              </a:pPr>
              <a:t>27</a:t>
            </a:fld>
            <a:endParaRPr lang="cs-CZ" smtClean="0"/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Jednoduchá kontrola toho, zda došlo k opotřebení</a:t>
            </a:r>
          </a:p>
        </p:txBody>
      </p:sp>
      <p:pic>
        <p:nvPicPr>
          <p:cNvPr id="14131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628775"/>
            <a:ext cx="8493125" cy="4460875"/>
          </a:xfrm>
        </p:spPr>
      </p:pic>
      <p:sp>
        <p:nvSpPr>
          <p:cNvPr id="141317" name="Text Box 6"/>
          <p:cNvSpPr txBox="1">
            <a:spLocks noChangeArrowheads="1"/>
          </p:cNvSpPr>
          <p:nvPr/>
        </p:nvSpPr>
        <p:spPr bwMode="auto">
          <a:xfrm>
            <a:off x="6300788" y="2060575"/>
            <a:ext cx="184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endParaRPr lang="cs-CZ"/>
          </a:p>
        </p:txBody>
      </p:sp>
      <p:sp>
        <p:nvSpPr>
          <p:cNvPr id="141318" name="Text Box 7"/>
          <p:cNvSpPr txBox="1">
            <a:spLocks noChangeArrowheads="1"/>
          </p:cNvSpPr>
          <p:nvPr/>
        </p:nvSpPr>
        <p:spPr bwMode="auto">
          <a:xfrm>
            <a:off x="3924300" y="4941888"/>
            <a:ext cx="4608513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marL="742950" indent="-285750">
              <a:lnSpc>
                <a:spcPct val="90000"/>
              </a:lnSpc>
              <a:spcBef>
                <a:spcPct val="50000"/>
              </a:spcBef>
            </a:pPr>
            <a:r>
              <a:rPr lang="cs-CZ" sz="2000">
                <a:latin typeface="Arial" charset="0"/>
              </a:rPr>
              <a:t>Pravděpodobnosti výskytů 1% (překročení vlevo), a  0.0001% (několikanásobně vpravo)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0E35E-051A-4C65-BACE-15C534BA9CF9}" type="slidenum">
              <a:rPr lang="cs-CZ" smtClean="0"/>
              <a:pPr>
                <a:defRPr/>
              </a:pPr>
              <a:t>28</a:t>
            </a:fld>
            <a:endParaRPr lang="cs-CZ" smtClean="0"/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se tím vlastně prokazuje</a:t>
            </a:r>
          </a:p>
        </p:txBody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Je málo pravděpodobné (p </a:t>
            </a:r>
            <a:r>
              <a:rPr lang="cs-CZ" smtClean="0">
                <a:sym typeface="Symbol" pitchFamily="18" charset="2"/>
              </a:rPr>
              <a:t> 0,001), že </a:t>
            </a:r>
            <a:r>
              <a:rPr lang="cs-CZ" i="1" smtClean="0">
                <a:sym typeface="Symbol" pitchFamily="18" charset="2"/>
              </a:rPr>
              <a:t>nedošlo</a:t>
            </a:r>
            <a:r>
              <a:rPr lang="cs-CZ" smtClean="0">
                <a:sym typeface="Symbol" pitchFamily="18" charset="2"/>
              </a:rPr>
              <a:t> k posunu střední hodnoty směrem nahoru, tj. je pravděpodobné, že k němu došlo (tak se testují statistické hypotézy)</a:t>
            </a:r>
          </a:p>
          <a:p>
            <a:pPr eaLnBrk="1" hangingPunct="1"/>
            <a:r>
              <a:rPr lang="cs-CZ" smtClean="0">
                <a:sym typeface="Symbol" pitchFamily="18" charset="2"/>
              </a:rPr>
              <a:t>Lze použít efektivnější prostředky mat. statistiky, např. </a:t>
            </a:r>
            <a:r>
              <a:rPr lang="cs-CZ" i="1" smtClean="0">
                <a:sym typeface="Symbol" pitchFamily="18" charset="2"/>
              </a:rPr>
              <a:t>t</a:t>
            </a:r>
            <a:r>
              <a:rPr lang="cs-CZ" smtClean="0">
                <a:sym typeface="Symbol" pitchFamily="18" charset="2"/>
              </a:rPr>
              <a:t> test</a:t>
            </a:r>
          </a:p>
          <a:p>
            <a:pPr lvl="1" eaLnBrk="1" hangingPunct="1"/>
            <a:r>
              <a:rPr lang="cs-CZ" smtClean="0">
                <a:sym typeface="Symbol" pitchFamily="18" charset="2"/>
              </a:rPr>
              <a:t>je účinnější a přesnější, není ale tak názorný a je proto méně vhodný pro on-line zásahy 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CBDFC-A29B-4ED5-B3C2-D6D352DB0D79}" type="slidenum">
              <a:rPr lang="cs-CZ" smtClean="0"/>
              <a:pPr>
                <a:defRPr/>
              </a:pPr>
              <a:t>29</a:t>
            </a:fld>
            <a:endParaRPr lang="cs-CZ" smtClean="0"/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snižuje pracnost údržby</a:t>
            </a:r>
          </a:p>
        </p:txBody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4713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Správné specifikace (správné požadavky ale také správná dekompozice )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Vhodná architektura celku (SOA),                    Struktura částí (Objektová orientace, komponenty)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Převzetí existujícího (knihovny, produkty třetích stran existující domácí SW)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Správné procesy vývoje (inkrementálnost, agilnost) a kvalita dokumentace, kvalita oponentur a testů, normy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Přenositelné technologie (Java), normy, PaaS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Vývojové nástroje (menší rozsah dokumentů, srozumitelnost, podpora korektnosti oprav,…)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E4796-3C5B-44F8-A316-8FE5BE42940E}" type="slidenum">
              <a:rPr lang="cs-CZ" smtClean="0"/>
              <a:pPr>
                <a:defRPr/>
              </a:pPr>
              <a:t>3</a:t>
            </a:fld>
            <a:endParaRPr lang="cs-CZ" smtClean="0"/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Zavedení informačního systému</a:t>
            </a: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507413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Předání (instalace, předávací testy, zkušební provoz)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Školení pracovníků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Spoluúčast tvůrců (nebývají ale pedagogicky zdatní, nevyužívá se jejich odbornost)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Vhodní jsou dobří lektoři, dokonce specializované firmy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Plánování přechodu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Konverze dat Postup překlopení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Vhodné je inkrementální zavádění, lze-li. Podmínkou je vhodná architektura.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Je vhodné stanovit kriteria úspěchu zavádění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EC5E0-FB14-4C62-9243-155771FB5BA6}" type="slidenum">
              <a:rPr lang="cs-CZ" smtClean="0"/>
              <a:pPr>
                <a:defRPr/>
              </a:pPr>
              <a:t>30</a:t>
            </a:fld>
            <a:endParaRPr lang="cs-CZ" smtClean="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snižuje pracnost údržby</a:t>
            </a: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52563"/>
            <a:ext cx="8229600" cy="4784725"/>
          </a:xfrm>
        </p:spPr>
        <p:txBody>
          <a:bodyPr/>
          <a:lstStyle/>
          <a:p>
            <a:pPr eaLnBrk="1" hangingPunct="1"/>
            <a:r>
              <a:rPr lang="cs-CZ" smtClean="0"/>
              <a:t>Dobře vedené programování (Gunderloy)</a:t>
            </a:r>
          </a:p>
          <a:p>
            <a:pPr lvl="1" eaLnBrk="1" hangingPunct="1"/>
            <a:r>
              <a:rPr lang="cs-CZ" smtClean="0"/>
              <a:t>Používám, co je napsáno (existující aplikace, produkty třetích stran, knihovny), normy</a:t>
            </a:r>
          </a:p>
          <a:p>
            <a:pPr lvl="1" eaLnBrk="1" hangingPunct="1"/>
            <a:r>
              <a:rPr lang="cs-CZ" smtClean="0"/>
              <a:t>Používám moderní metodiky (OO, SOA, metanástroje jako XML a s ním spojené jazyky a DB) a vhodný jazyk</a:t>
            </a:r>
          </a:p>
          <a:p>
            <a:pPr lvl="1" eaLnBrk="1" hangingPunct="1"/>
            <a:r>
              <a:rPr lang="cs-CZ" smtClean="0"/>
              <a:t>Agilní metody vývoje</a:t>
            </a:r>
          </a:p>
          <a:p>
            <a:pPr lvl="1" eaLnBrk="1" hangingPunct="1"/>
            <a:r>
              <a:rPr lang="cs-CZ" smtClean="0"/>
              <a:t>Dohodnuté standardy </a:t>
            </a:r>
          </a:p>
          <a:p>
            <a:pPr lvl="2" eaLnBrk="1" hangingPunct="1"/>
            <a:r>
              <a:rPr lang="cs-CZ" smtClean="0"/>
              <a:t>Komentáře, volby identifikátorů, pravidla strukturování, oponovaní, vývoj testů, ….</a:t>
            </a:r>
          </a:p>
          <a:p>
            <a:pPr lvl="1" eaLnBrk="1" hangingPunct="1">
              <a:buFontTx/>
              <a:buNone/>
            </a:pPr>
            <a:endParaRPr lang="cs-CZ" smtClean="0"/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8664DE-E711-4CD9-9B74-356F46C380E2}" type="slidenum">
              <a:rPr lang="cs-CZ" smtClean="0"/>
              <a:pPr>
                <a:defRPr/>
              </a:pPr>
              <a:t>31</a:t>
            </a:fld>
            <a:endParaRPr lang="cs-CZ" smtClean="0"/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snižuje pracnost údržby</a:t>
            </a:r>
          </a:p>
        </p:txBody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Kvalita technik údržby</a:t>
            </a:r>
          </a:p>
          <a:p>
            <a:pPr lvl="1" eaLnBrk="1" hangingPunct="1"/>
            <a:r>
              <a:rPr lang="cs-CZ" smtClean="0"/>
              <a:t>Automatizace opakování testů</a:t>
            </a:r>
          </a:p>
          <a:p>
            <a:pPr lvl="1" eaLnBrk="1" hangingPunct="1"/>
            <a:r>
              <a:rPr lang="cs-CZ" smtClean="0"/>
              <a:t>DB reklamací a defektů</a:t>
            </a:r>
          </a:p>
          <a:p>
            <a:pPr lvl="1" eaLnBrk="1" hangingPunct="1"/>
            <a:r>
              <a:rPr lang="cs-CZ" smtClean="0"/>
              <a:t>Sledování trendů defektů (frekvence)</a:t>
            </a:r>
          </a:p>
          <a:p>
            <a:pPr lvl="1" eaLnBrk="1" hangingPunct="1"/>
            <a:r>
              <a:rPr lang="cs-CZ" smtClean="0"/>
              <a:t>Sledování prapříčin, jaká chyba člověka je prvotní a které chyby jsou důsledkem</a:t>
            </a:r>
          </a:p>
          <a:p>
            <a:pPr lvl="1" eaLnBrk="1" hangingPunct="1"/>
            <a:r>
              <a:rPr lang="cs-CZ" smtClean="0"/>
              <a:t> Použití logů komunikace přes uživatelské rozhraní a mezi komponentami (výhodné v SOA) a rozhraní</a:t>
            </a:r>
          </a:p>
          <a:p>
            <a:pPr lvl="2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6A241-CF3C-4247-A67B-E22B977C6F6D}" type="slidenum">
              <a:rPr lang="cs-CZ" smtClean="0"/>
              <a:pPr>
                <a:defRPr/>
              </a:pPr>
              <a:t>32</a:t>
            </a:fld>
            <a:endParaRPr lang="cs-CZ" smtClean="0"/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Reinženýring</a:t>
            </a:r>
          </a:p>
        </p:txBody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r>
              <a:rPr lang="cs-CZ" smtClean="0"/>
              <a:t>V podstatě kompletní přepsání systému jako jediná alternativa k jeho zrušení</a:t>
            </a:r>
          </a:p>
          <a:p>
            <a:pPr eaLnBrk="1" hangingPunct="1"/>
            <a:r>
              <a:rPr lang="cs-CZ" smtClean="0"/>
              <a:t>Varianty </a:t>
            </a:r>
          </a:p>
          <a:p>
            <a:pPr lvl="1" eaLnBrk="1" hangingPunct="1"/>
            <a:r>
              <a:rPr lang="cs-CZ" smtClean="0"/>
              <a:t>Enhansive, obvykle s novými funkcemi, nová architektura</a:t>
            </a:r>
          </a:p>
          <a:p>
            <a:pPr lvl="1" eaLnBrk="1" hangingPunct="1"/>
            <a:r>
              <a:rPr lang="cs-CZ" smtClean="0"/>
              <a:t>Adaptive, změna platformy a jazyka či databáze</a:t>
            </a:r>
          </a:p>
          <a:p>
            <a:pPr lvl="1" eaLnBrk="1" hangingPunct="1"/>
            <a:r>
              <a:rPr lang="cs-CZ" smtClean="0"/>
              <a:t>Vyjímečně větší spolehlivost (SLA)</a:t>
            </a:r>
          </a:p>
          <a:p>
            <a:pPr eaLnBrk="1" hangingPunct="1"/>
            <a:r>
              <a:rPr lang="cs-CZ" smtClean="0"/>
              <a:t>Rizika: </a:t>
            </a:r>
            <a:r>
              <a:rPr lang="cs-CZ" sz="2400" smtClean="0"/>
              <a:t>ovlivnění starými praktikami, neochota k žádoucím změnám, riziko, že to nestojí za to</a:t>
            </a:r>
            <a:r>
              <a:rPr lang="cs-CZ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C69CC-B4CE-446A-95DB-3F3D28328BD6}" type="slidenum">
              <a:rPr lang="cs-CZ" smtClean="0"/>
              <a:pPr>
                <a:defRPr/>
              </a:pPr>
              <a:t>33</a:t>
            </a:fld>
            <a:endParaRPr lang="cs-CZ" smtClean="0"/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Podíly pracnosti</a:t>
            </a:r>
          </a:p>
        </p:txBody>
      </p:sp>
      <p:pic>
        <p:nvPicPr>
          <p:cNvPr id="147460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41438"/>
            <a:ext cx="6191250" cy="4895850"/>
          </a:xfrm>
        </p:spPr>
      </p:pic>
      <p:sp>
        <p:nvSpPr>
          <p:cNvPr id="147461" name="Text Box 4"/>
          <p:cNvSpPr txBox="1">
            <a:spLocks noChangeArrowheads="1"/>
          </p:cNvSpPr>
          <p:nvPr/>
        </p:nvSpPr>
        <p:spPr bwMode="auto">
          <a:xfrm>
            <a:off x="6300788" y="1700213"/>
            <a:ext cx="2519362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i="0">
                <a:latin typeface="Arial" charset="0"/>
              </a:rPr>
              <a:t>Údržba stojí podstatně více než vývoj (obvykle dvakrát více, to závisí na počtu uživatelů).</a:t>
            </a:r>
          </a:p>
          <a:p>
            <a:pPr>
              <a:spcBef>
                <a:spcPct val="50000"/>
              </a:spcBef>
            </a:pPr>
            <a:r>
              <a:rPr lang="cs-CZ" sz="2000" i="0">
                <a:latin typeface="Arial" charset="0"/>
              </a:rPr>
              <a:t>U customizovaných systémů je podíl údržby pro jednotlivé instalace podstatně menší (platí se tím, že se zákazník musí přizpůsobovat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Jaké techniky snižují pracnost údržby</a:t>
            </a:r>
          </a:p>
        </p:txBody>
      </p:sp>
      <p:sp>
        <p:nvSpPr>
          <p:cNvPr id="148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smtClean="0"/>
              <a:t>Vždy: Kvalitní architektura, kvalitní specifikace, kvalitní vývojové prostředí </a:t>
            </a:r>
          </a:p>
          <a:p>
            <a:r>
              <a:rPr lang="cs-CZ" sz="2400" smtClean="0"/>
              <a:t>Corrective</a:t>
            </a:r>
          </a:p>
          <a:p>
            <a:pPr lvl="1"/>
            <a:r>
              <a:rPr lang="cs-CZ" sz="2400" smtClean="0"/>
              <a:t>Architektura SW, možnost agility</a:t>
            </a:r>
          </a:p>
          <a:p>
            <a:pPr lvl="1"/>
            <a:r>
              <a:rPr lang="cs-CZ" sz="2400" smtClean="0"/>
              <a:t>Moderní metody vývoje moderní vývojová prostředí, vodný jazyk</a:t>
            </a:r>
          </a:p>
          <a:p>
            <a:r>
              <a:rPr lang="cs-CZ" sz="2400" smtClean="0"/>
              <a:t>Adaptive </a:t>
            </a:r>
          </a:p>
          <a:p>
            <a:pPr lvl="1"/>
            <a:r>
              <a:rPr lang="cs-CZ" sz="2400" smtClean="0"/>
              <a:t>PaaS, nástroje nezávislé na platformě</a:t>
            </a:r>
          </a:p>
          <a:p>
            <a:r>
              <a:rPr lang="cs-CZ" sz="2400" smtClean="0"/>
              <a:t>Enhansive</a:t>
            </a:r>
          </a:p>
          <a:p>
            <a:pPr lvl="1"/>
            <a:r>
              <a:rPr lang="cs-CZ" sz="2400" smtClean="0"/>
              <a:t>SOA s hrubozrnným rozhraním, automatické testy, kvalitní specifikace</a:t>
            </a:r>
          </a:p>
          <a:p>
            <a:pPr lvl="1"/>
            <a:endParaRPr lang="cs-CZ" smtClean="0"/>
          </a:p>
          <a:p>
            <a:pPr lvl="1"/>
            <a:endParaRPr lang="cs-CZ" smtClean="0"/>
          </a:p>
        </p:txBody>
      </p:sp>
      <p:sp>
        <p:nvSpPr>
          <p:cNvPr id="147460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2DDFD-4385-4022-A6CA-2F8C32A71A08}" type="slidenum">
              <a:rPr lang="cs-CZ" smtClean="0"/>
              <a:pPr>
                <a:defRPr/>
              </a:pPr>
              <a:t>34</a:t>
            </a:fld>
            <a:endParaRPr lang="cs-CZ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Jak se projeví SaaS, software as a service</a:t>
            </a:r>
          </a:p>
        </p:txBody>
      </p:sp>
      <p:sp>
        <p:nvSpPr>
          <p:cNvPr id="149507" name="Podnadpis 2"/>
          <p:cNvSpPr>
            <a:spLocks noGrp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/>
          <a:lstStyle/>
          <a:p>
            <a:pPr eaLnBrk="1" hangingPunct="1"/>
            <a:r>
              <a:rPr lang="cs-CZ" smtClean="0"/>
              <a:t>A také cloud computing</a:t>
            </a:r>
          </a:p>
          <a:p>
            <a:pPr eaLnBrk="1" hangingPunct="1"/>
            <a:r>
              <a:rPr lang="cs-CZ" smtClean="0"/>
              <a:t>Platform as a service</a:t>
            </a:r>
          </a:p>
          <a:p>
            <a:pPr eaLnBrk="1" hangingPunct="1"/>
            <a:r>
              <a:rPr lang="cs-CZ" smtClean="0"/>
              <a:t>Zatím ve fázi líbánek</a:t>
            </a:r>
          </a:p>
        </p:txBody>
      </p:sp>
      <p:sp>
        <p:nvSpPr>
          <p:cNvPr id="14848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B06C1-A023-40F6-9E7C-01C35C988970}" type="slidenum">
              <a:rPr lang="cs-CZ" smtClean="0"/>
              <a:pPr>
                <a:defRPr/>
              </a:pPr>
              <a:t>35</a:t>
            </a:fld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2E1BE-6E83-4703-B4B6-EF90BDD6DAFE}" type="slidenum">
              <a:rPr lang="cs-CZ" smtClean="0"/>
              <a:pPr>
                <a:defRPr/>
              </a:pPr>
              <a:t>4</a:t>
            </a:fld>
            <a:endParaRPr lang="cs-CZ" smtClean="0"/>
          </a:p>
        </p:txBody>
      </p:sp>
      <p:sp>
        <p:nvSpPr>
          <p:cNvPr id="11981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Dokumenty při zavádění</a:t>
            </a:r>
          </a:p>
        </p:txBody>
      </p:sp>
      <p:sp>
        <p:nvSpPr>
          <p:cNvPr id="119812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Vize systému a specifikace požadavků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Návrh a zdrojové texty (nedělá-li dodavatel údržbu)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Dokumenty o testech, případně deník projektu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Manuály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Dohoda o zkušení době a procedurách odstraňování chyb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Záruky a rizika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792BA-BE1B-4943-90A7-86D24DC8F1A9}" type="slidenum">
              <a:rPr lang="cs-CZ" smtClean="0"/>
              <a:pPr>
                <a:defRPr/>
              </a:pPr>
              <a:t>5</a:t>
            </a:fld>
            <a:endParaRPr lang="cs-CZ" smtClean="0"/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cs-CZ" smtClean="0"/>
              <a:t>Křivka učení a typy uživatelů</a:t>
            </a:r>
          </a:p>
        </p:txBody>
      </p:sp>
      <p:pic>
        <p:nvPicPr>
          <p:cNvPr id="12083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966788"/>
            <a:ext cx="76327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C77DD-60AF-46B2-866C-4F1B8B7F3C41}" type="slidenum">
              <a:rPr lang="cs-CZ" smtClean="0"/>
              <a:pPr>
                <a:defRPr/>
              </a:pPr>
              <a:t>6</a:t>
            </a:fld>
            <a:endParaRPr lang="cs-CZ" smtClean="0"/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cs-CZ" smtClean="0"/>
              <a:t>Křivka učení a typy uživatelů</a:t>
            </a:r>
          </a:p>
        </p:txBody>
      </p:sp>
      <p:pic>
        <p:nvPicPr>
          <p:cNvPr id="12186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125538"/>
            <a:ext cx="8229600" cy="5473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4B6B9-2C46-4E29-BF20-32BA1724E62C}" type="slidenum">
              <a:rPr lang="cs-CZ" smtClean="0"/>
              <a:pPr>
                <a:defRPr/>
              </a:pPr>
              <a:t>7</a:t>
            </a:fld>
            <a:endParaRPr lang="cs-CZ" smtClean="0"/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Koho získat jako spojence</a:t>
            </a:r>
          </a:p>
        </p:txBody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Inovátoři jsou motivováni novinkami, nikoliv zlepšováním své práce, </a:t>
            </a:r>
          </a:p>
          <a:p>
            <a:pPr lvl="1" eaLnBrk="1" hangingPunct="1"/>
            <a:r>
              <a:rPr lang="cs-CZ" sz="2400" smtClean="0"/>
              <a:t>Nemívají prestiž mezi spolupracovníky, nerozumí jejich potřebám</a:t>
            </a:r>
          </a:p>
          <a:p>
            <a:pPr lvl="1" eaLnBrk="1" hangingPunct="1"/>
            <a:r>
              <a:rPr lang="cs-CZ" sz="2400" smtClean="0"/>
              <a:t>Brzy ztrácí zájem</a:t>
            </a:r>
          </a:p>
          <a:p>
            <a:pPr eaLnBrk="1" hangingPunct="1"/>
            <a:r>
              <a:rPr lang="cs-CZ" sz="2800" smtClean="0"/>
              <a:t>Časní osvojitelé chtějí zlepšovat svou práci a noviny při tom vítají, mívají vysokou reputaci u uživatelů, to jsou ti praví spojenci</a:t>
            </a:r>
          </a:p>
          <a:p>
            <a:pPr eaLnBrk="1" hangingPunct="1"/>
            <a:r>
              <a:rPr lang="cs-CZ" sz="2800" smtClean="0"/>
              <a:t>Časná většina inovace spíše vítá, ale chce mít svůj klid </a:t>
            </a:r>
          </a:p>
          <a:p>
            <a:pPr eaLnBrk="1" hangingPunct="1"/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DBD9F-49F0-4607-8906-564FE6005C0E}" type="slidenum">
              <a:rPr lang="cs-CZ" smtClean="0"/>
              <a:pPr>
                <a:defRPr/>
              </a:pPr>
              <a:t>8</a:t>
            </a:fld>
            <a:endParaRPr lang="cs-CZ" smtClean="0"/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Křivka učení</a:t>
            </a:r>
          </a:p>
        </p:txBody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Nemá být příliš strmá (intensita učení příliš vysoká) ani příliš plochá</a:t>
            </a:r>
          </a:p>
          <a:p>
            <a:pPr eaLnBrk="1" hangingPunct="1"/>
            <a:r>
              <a:rPr lang="cs-CZ" smtClean="0"/>
              <a:t>Je nutné zvládání chápat jako učení, je to tedy specifický úkol a je proto třeba  zajistit </a:t>
            </a:r>
          </a:p>
          <a:p>
            <a:pPr lvl="1" eaLnBrk="1" hangingPunct="1"/>
            <a:r>
              <a:rPr lang="cs-CZ" smtClean="0"/>
              <a:t>Kvalitní vyučující</a:t>
            </a:r>
          </a:p>
          <a:p>
            <a:pPr lvl="1" eaLnBrk="1" hangingPunct="1"/>
            <a:r>
              <a:rPr lang="cs-CZ" smtClean="0"/>
              <a:t>Čas,  pomůcky a prostředí</a:t>
            </a:r>
          </a:p>
          <a:p>
            <a:pPr lvl="1" eaLnBrk="1" hangingPunct="1"/>
            <a:r>
              <a:rPr lang="cs-CZ" smtClean="0"/>
              <a:t>Hodnocení pokroku („známkování“)</a:t>
            </a:r>
          </a:p>
          <a:p>
            <a:pPr eaLnBrk="1" hangingPunct="1"/>
            <a:r>
              <a:rPr lang="cs-CZ" smtClean="0"/>
              <a:t>Často se to podceňuje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0C983-6C2E-4F14-B278-59BA8F49E8C5}" type="slidenum">
              <a:rPr lang="cs-CZ" smtClean="0"/>
              <a:pPr>
                <a:defRPr/>
              </a:pPr>
              <a:t>9</a:t>
            </a:fld>
            <a:endParaRPr lang="cs-CZ" smtClean="0"/>
          </a:p>
        </p:txBody>
      </p:sp>
      <p:pic>
        <p:nvPicPr>
          <p:cNvPr id="1249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0713"/>
            <a:ext cx="74898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2" name="Text Box 3"/>
          <p:cNvSpPr txBox="1">
            <a:spLocks noChangeArrowheads="1"/>
          </p:cNvSpPr>
          <p:nvPr/>
        </p:nvSpPr>
        <p:spPr bwMode="auto">
          <a:xfrm>
            <a:off x="3681413" y="93345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i="0">
                <a:latin typeface="Arial" charset="0"/>
              </a:rPr>
              <a:t>pro jednu osobu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1212</Words>
  <Application>Microsoft Office PowerPoint</Application>
  <PresentationFormat>Předvádění na obrazovce (4:3)</PresentationFormat>
  <Paragraphs>193</Paragraphs>
  <Slides>35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7" baseType="lpstr">
      <vt:lpstr>Motiv sady Office</vt:lpstr>
      <vt:lpstr>Graf</vt:lpstr>
      <vt:lpstr>Zavedení</vt:lpstr>
      <vt:lpstr>Pozor</vt:lpstr>
      <vt:lpstr>Zavedení informačního systému</vt:lpstr>
      <vt:lpstr>Dokumenty při zavádění</vt:lpstr>
      <vt:lpstr>Křivka učení a typy uživatelů</vt:lpstr>
      <vt:lpstr>Křivka učení a typy uživatelů</vt:lpstr>
      <vt:lpstr>Koho získat jako spojence</vt:lpstr>
      <vt:lpstr>Křivka učení</vt:lpstr>
      <vt:lpstr>Prezentace aplikace PowerPoint</vt:lpstr>
      <vt:lpstr>Křivka učení a typy zvládání</vt:lpstr>
      <vt:lpstr>Prezentace aplikace PowerPoint</vt:lpstr>
      <vt:lpstr>Prezentace aplikace PowerPoint</vt:lpstr>
      <vt:lpstr> </vt:lpstr>
      <vt:lpstr>Údržba </vt:lpstr>
      <vt:lpstr>Druhy údržby, opakování</vt:lpstr>
      <vt:lpstr>Prezentace aplikace PowerPoint</vt:lpstr>
      <vt:lpstr>Prezentace aplikace PowerPoint</vt:lpstr>
      <vt:lpstr>Prezentace aplikace PowerPoint</vt:lpstr>
      <vt:lpstr>Najímaný tým, vrchol a odhad doby řešení</vt:lpstr>
      <vt:lpstr>Najímaný tým, vrchol a odhad doby řešení krirických systémů</vt:lpstr>
      <vt:lpstr>Etapy údržby</vt:lpstr>
      <vt:lpstr>Vanová křivka. I SW se opotřebí</vt:lpstr>
      <vt:lpstr>Vanová křivka. I SW se opotřebí</vt:lpstr>
      <vt:lpstr>Dno vanové křivky implikuje nenulovou střední frekvenci selhání</vt:lpstr>
      <vt:lpstr>Složitost údržby roste s časem, důvod stoupající větve vanové křivky</vt:lpstr>
      <vt:lpstr>Hlubší důvod k vyhození systému</vt:lpstr>
      <vt:lpstr>Jednoduchá kontrola toho, zda došlo k opotřebení</vt:lpstr>
      <vt:lpstr>Co se tím vlastně prokazuje</vt:lpstr>
      <vt:lpstr>Co snižuje pracnost údržby</vt:lpstr>
      <vt:lpstr>Co snižuje pracnost údržby</vt:lpstr>
      <vt:lpstr>Co snižuje pracnost údržby</vt:lpstr>
      <vt:lpstr>Reinženýring</vt:lpstr>
      <vt:lpstr>Podíly pracnosti</vt:lpstr>
      <vt:lpstr>Jaké techniky snižují pracnost údržby</vt:lpstr>
      <vt:lpstr>Jak se projeví SaaS, software as a service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Zavedení</dc:title>
  <dc:creator>kral</dc:creator>
  <cp:lastModifiedBy>Květa</cp:lastModifiedBy>
  <cp:revision>2</cp:revision>
  <dcterms:created xsi:type="dcterms:W3CDTF">2015-04-06T11:19:40Z</dcterms:created>
  <dcterms:modified xsi:type="dcterms:W3CDTF">2016-03-21T13:49:56Z</dcterms:modified>
</cp:coreProperties>
</file>